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23" r:id="rId2"/>
    <p:sldId id="524" r:id="rId3"/>
    <p:sldId id="542" r:id="rId4"/>
    <p:sldId id="525" r:id="rId5"/>
    <p:sldId id="541" r:id="rId6"/>
    <p:sldId id="526" r:id="rId7"/>
    <p:sldId id="546" r:id="rId8"/>
    <p:sldId id="543" r:id="rId9"/>
    <p:sldId id="527" r:id="rId10"/>
    <p:sldId id="529" r:id="rId11"/>
    <p:sldId id="531" r:id="rId12"/>
    <p:sldId id="538" r:id="rId13"/>
    <p:sldId id="539" r:id="rId14"/>
    <p:sldId id="533" r:id="rId15"/>
    <p:sldId id="537" r:id="rId16"/>
    <p:sldId id="534" r:id="rId17"/>
    <p:sldId id="535" r:id="rId18"/>
    <p:sldId id="536" r:id="rId1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04" autoAdjust="0"/>
  </p:normalViewPr>
  <p:slideViewPr>
    <p:cSldViewPr snapToGrid="0" snapToObjects="1">
      <p:cViewPr varScale="1">
        <p:scale>
          <a:sx n="121" d="100"/>
          <a:sy n="121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F46E-C4EE-B34B-91F0-7B7239EF5314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1C41-3366-6646-B1FD-0EB52A97D5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015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D70E0-B13F-2C43-9A9D-2A3D4BDCB8EC}" type="datetimeFigureOut">
              <a:rPr lang="es-ES_tradnl" smtClean="0"/>
              <a:pPr/>
              <a:t>02/06/15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B86CA-4005-9E4E-A5E0-2354429B3B66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660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4E565CC-310A-A74E-9B24-21262A4910FC}" type="datetime1">
              <a:rPr lang="es-MX" smtClean="0"/>
              <a:t>03/06/15</a:t>
            </a:fld>
            <a:endParaRPr lang="es-MX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414B-829D-234B-8A2B-80150E631F93}" type="datetime1">
              <a:rPr lang="es-MX" smtClean="0"/>
              <a:t>03/06/15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6345D3-16F3-A248-A4AA-D4BFA82CA774}" type="datetime1">
              <a:rPr lang="es-MX" smtClean="0"/>
              <a:t>03/06/15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Rectá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50E1-96B9-1649-9753-481A3BFE189E}" type="datetime1">
              <a:rPr lang="es-MX" smtClean="0"/>
              <a:t>03/06/15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Rectá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4F04-1CCE-DA4F-BF8C-91B9D0E30B84}" type="datetime1">
              <a:rPr lang="es-MX" smtClean="0"/>
              <a:t>03/06/15</a:t>
            </a:fld>
            <a:endParaRPr lang="es-MX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A7B4D8-0C7E-8E43-A5AD-2A200E189DFF}" type="datetime1">
              <a:rPr lang="es-MX" smtClean="0"/>
              <a:t>03/06/15</a:t>
            </a:fld>
            <a:endParaRPr lang="es-MX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2E7A33-3CDB-A84B-8368-E1BC76F97A48}" type="datetime1">
              <a:rPr lang="es-MX" smtClean="0"/>
              <a:t>03/06/15</a:t>
            </a:fld>
            <a:endParaRPr lang="es-MX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4A52-9C04-024E-81F6-E42CF1AA9026}" type="datetime1">
              <a:rPr lang="es-MX" smtClean="0"/>
              <a:t>03/06/15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BA73-F1A5-FF45-A862-A6C75701C8A6}" type="datetime1">
              <a:rPr lang="es-MX" smtClean="0"/>
              <a:t>03/06/15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38E7-4059-C94B-998A-332EB8F11AE8}" type="datetime1">
              <a:rPr lang="es-MX" smtClean="0"/>
              <a:t>03/06/15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Rectá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D89020-8A84-8C47-BFD6-63D44D503084}" type="datetime1">
              <a:rPr lang="es-MX" smtClean="0"/>
              <a:t>03/06/15</a:t>
            </a:fld>
            <a:endParaRPr lang="es-MX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1D2F69-D13A-F64C-B7E4-2612A279EBD5}" type="datetime1">
              <a:rPr lang="es-MX" smtClean="0"/>
              <a:t>03/06/15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Rectá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30727-1C56-4145-B218-82FDB4B92D8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60" y="228600"/>
            <a:ext cx="1981730" cy="679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650" r="15065"/>
          <a:stretch/>
        </p:blipFill>
        <p:spPr>
          <a:xfrm>
            <a:off x="95250" y="107950"/>
            <a:ext cx="1000126" cy="1041082"/>
          </a:xfrm>
          <a:prstGeom prst="rect">
            <a:avLst/>
          </a:prstGeom>
        </p:spPr>
      </p:pic>
      <p:sp>
        <p:nvSpPr>
          <p:cNvPr id="7" name="Título 7"/>
          <p:cNvSpPr txBox="1">
            <a:spLocks/>
          </p:cNvSpPr>
          <p:nvPr/>
        </p:nvSpPr>
        <p:spPr>
          <a:xfrm>
            <a:off x="226802" y="1575517"/>
            <a:ext cx="8767829" cy="49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endParaRPr lang="es-ES_tradnl" sz="53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s-ES_tradnl" sz="53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s-ES_tradnl" sz="6000" b="1" dirty="0" smtClean="0">
                <a:solidFill>
                  <a:srgbClr val="000090"/>
                </a:solidFill>
                <a:latin typeface="Arial"/>
                <a:cs typeface="Arial"/>
              </a:rPr>
              <a:t>Presentaci</a:t>
            </a:r>
            <a:r>
              <a:rPr lang="es-ES_tradnl" sz="6000" b="1" dirty="0" smtClean="0">
                <a:solidFill>
                  <a:srgbClr val="000090"/>
                </a:solidFill>
                <a:latin typeface="Arial"/>
                <a:cs typeface="Arial"/>
              </a:rPr>
              <a:t>ón del Trabajo de Ingreso del</a:t>
            </a:r>
          </a:p>
          <a:p>
            <a:pPr>
              <a:lnSpc>
                <a:spcPct val="140000"/>
              </a:lnSpc>
            </a:pPr>
            <a:r>
              <a:rPr lang="es-ES_tradnl" sz="6000" b="1" i="1" dirty="0" smtClean="0">
                <a:solidFill>
                  <a:srgbClr val="000090"/>
                </a:solidFill>
                <a:latin typeface="Arial"/>
                <a:cs typeface="Arial"/>
              </a:rPr>
              <a:t>Dr. Luis Torre </a:t>
            </a:r>
            <a:r>
              <a:rPr lang="es-ES_tradnl" sz="60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Bouscoulet</a:t>
            </a:r>
            <a:r>
              <a:rPr lang="es-ES_tradnl" sz="6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s-ES_tradnl" sz="6000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54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5400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s-ES_tradnl" sz="6700" b="1" dirty="0" smtClean="0">
                <a:solidFill>
                  <a:srgbClr val="000090"/>
                </a:solidFill>
                <a:latin typeface="Arial"/>
                <a:cs typeface="Arial"/>
              </a:rPr>
              <a:t>“CAPACIDAD </a:t>
            </a:r>
            <a:r>
              <a:rPr lang="es-ES_tradnl" sz="6700" b="1" dirty="0" smtClean="0">
                <a:solidFill>
                  <a:srgbClr val="000090"/>
                </a:solidFill>
                <a:latin typeface="Arial"/>
                <a:cs typeface="Arial"/>
              </a:rPr>
              <a:t>DE EJERCICIO Y PERFIL INFLAMATORIO INDUCIDO POR EJERCICIO INCREMENTAL EN PACIENTES CON ASMA Y </a:t>
            </a:r>
            <a:r>
              <a:rPr lang="es-ES_tradnl" sz="6700" b="1" dirty="0" smtClean="0">
                <a:solidFill>
                  <a:srgbClr val="000090"/>
                </a:solidFill>
                <a:latin typeface="Arial"/>
                <a:cs typeface="Arial"/>
              </a:rPr>
              <a:t>OBESIDAD”</a:t>
            </a:r>
            <a:endParaRPr lang="es-ES_tradnl" sz="67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5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s-ES_tradnl" sz="5400" b="1" dirty="0" smtClean="0"/>
              <a:t/>
            </a:r>
            <a:br>
              <a:rPr lang="es-ES_tradnl" sz="5400" b="1" dirty="0" smtClean="0"/>
            </a:br>
            <a:endParaRPr lang="es-ES_tradnl" sz="5400" b="1" dirty="0" smtClean="0"/>
          </a:p>
          <a:p>
            <a:pPr>
              <a:lnSpc>
                <a:spcPct val="130000"/>
              </a:lnSpc>
            </a:pPr>
            <a:endParaRPr lang="es-ES_tradnl" sz="5400" b="1" dirty="0" smtClean="0"/>
          </a:p>
          <a:p>
            <a:pPr>
              <a:lnSpc>
                <a:spcPct val="130000"/>
              </a:lnSpc>
            </a:pPr>
            <a:endParaRPr lang="es-ES_tradnl" sz="3800" b="1" baseline="300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4700" b="1" dirty="0" smtClean="0">
                <a:latin typeface="Arial"/>
                <a:cs typeface="Arial"/>
              </a:rPr>
              <a:t>Instituto </a:t>
            </a:r>
            <a:r>
              <a:rPr lang="es-ES_tradnl" sz="4700" b="1" dirty="0" smtClean="0">
                <a:latin typeface="Arial"/>
                <a:cs typeface="Arial"/>
              </a:rPr>
              <a:t>Nacional de Enfermedades Respiratorias “Ismael Cosío Villegas”. </a:t>
            </a:r>
          </a:p>
          <a:p>
            <a:pPr>
              <a:lnSpc>
                <a:spcPct val="120000"/>
              </a:lnSpc>
            </a:pPr>
            <a:r>
              <a:rPr lang="es-ES_tradnl" sz="4700" b="1" dirty="0" smtClean="0">
                <a:latin typeface="Arial"/>
                <a:cs typeface="Arial"/>
              </a:rPr>
              <a:t>México, D.F. </a:t>
            </a:r>
            <a:endParaRPr lang="es-ES" sz="4700" b="1" dirty="0"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136" y="117640"/>
            <a:ext cx="1108109" cy="110810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8610" y="1488149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Academia Nacional de Medicina</a:t>
            </a:r>
            <a:endParaRPr lang="es-E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64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Características generales</a:t>
            </a:r>
            <a:endParaRPr lang="es-ES_tradnl" sz="2800" dirty="0">
              <a:solidFill>
                <a:srgbClr val="800000"/>
              </a:solidFill>
            </a:endParaRPr>
          </a:p>
        </p:txBody>
      </p:sp>
      <p:graphicFrame>
        <p:nvGraphicFramePr>
          <p:cNvPr id="3" name="Marcador de contenid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764078"/>
              </p:ext>
            </p:extLst>
          </p:nvPr>
        </p:nvGraphicFramePr>
        <p:xfrm>
          <a:off x="329880" y="1714548"/>
          <a:ext cx="8560516" cy="43531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5000"/>
                <a:gridCol w="1435000"/>
                <a:gridCol w="1616436"/>
                <a:gridCol w="1599942"/>
                <a:gridCol w="1402012"/>
                <a:gridCol w="1072126"/>
              </a:tblGrid>
              <a:tr h="992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Parámetro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AO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(n= 15)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(n=16)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effectLst/>
                          <a:latin typeface="Arial"/>
                          <a:cs typeface="Arial"/>
                        </a:rPr>
                        <a:t>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effectLst/>
                          <a:latin typeface="Arial"/>
                          <a:cs typeface="Arial"/>
                        </a:rPr>
                        <a:t>(n=16)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C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(n=14)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effectLst/>
                          <a:latin typeface="Arial"/>
                          <a:cs typeface="Arial"/>
                        </a:rPr>
                        <a:t>Valor P </a:t>
                      </a:r>
                    </a:p>
                  </a:txBody>
                  <a:tcPr marL="68580" marR="68580" marT="0" marB="0" anchor="ctr"/>
                </a:tc>
              </a:tr>
              <a:tr h="4582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Edad (años)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34 (6)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32 (7)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35 (7)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31 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0.28</a:t>
                      </a:r>
                    </a:p>
                  </a:txBody>
                  <a:tcPr marL="68580" marR="68580" marT="0" marB="0" anchor="ctr"/>
                </a:tc>
              </a:tr>
              <a:tr h="6109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Mujeres, n(%)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9 (60)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11 (69)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7 (44)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7 (47)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0.50</a:t>
                      </a:r>
                    </a:p>
                  </a:txBody>
                  <a:tcPr marL="68580" marR="68580" marT="0" marB="0" anchor="ctr"/>
                </a:tc>
              </a:tr>
              <a:tr h="6109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Estatura (metros)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1.60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1.61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1.66 (0.14)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1.67 (0.8)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0.12</a:t>
                      </a:r>
                    </a:p>
                  </a:txBody>
                  <a:tcPr marL="68580" marR="68580" marT="0" marB="0" anchor="ctr"/>
                </a:tc>
              </a:tr>
              <a:tr h="4582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IMC (kg/m</a:t>
                      </a:r>
                      <a:r>
                        <a:rPr lang="es-ES_tradnl" sz="1600" b="1" baseline="30000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33 (3.2)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22.8 (1.6)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32.2 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23 (1.9)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&lt;0.0001</a:t>
                      </a:r>
                    </a:p>
                  </a:txBody>
                  <a:tcPr marL="68580" marR="68580" marT="0" marB="0" anchor="ctr"/>
                </a:tc>
              </a:tr>
              <a:tr h="6109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Años con asma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14 (5)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13 (5)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0.81</a:t>
                      </a:r>
                    </a:p>
                  </a:txBody>
                  <a:tcPr marL="68580" marR="68580" marT="0" marB="0" anchor="ctr"/>
                </a:tc>
              </a:tr>
              <a:tr h="6109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Puntaje ACT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23.7 (0.2)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24.2 (0.2)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1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360" y="228600"/>
            <a:ext cx="5837515" cy="9906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>
                <a:solidFill>
                  <a:srgbClr val="800000"/>
                </a:solidFill>
                <a:latin typeface="Arial"/>
                <a:cs typeface="Arial"/>
              </a:rPr>
              <a:t>Cambios de la espirometría antes y después de la prueba cardiopulmonar de ejercicio</a:t>
            </a:r>
            <a:endParaRPr lang="es-ES_tradnl" sz="2000" dirty="0">
              <a:solidFill>
                <a:srgbClr val="8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86170"/>
              </p:ext>
            </p:extLst>
          </p:nvPr>
        </p:nvGraphicFramePr>
        <p:xfrm>
          <a:off x="240292" y="2016238"/>
          <a:ext cx="8686800" cy="36387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2232"/>
                <a:gridCol w="1371225"/>
                <a:gridCol w="1447405"/>
                <a:gridCol w="1422011"/>
                <a:gridCol w="1320439"/>
                <a:gridCol w="1043488"/>
              </a:tblGrid>
              <a:tr h="9386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effectLst/>
                          <a:latin typeface="Arial"/>
                          <a:cs typeface="Arial"/>
                        </a:rPr>
                        <a:t>Parámetro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effectLst/>
                          <a:latin typeface="Arial"/>
                          <a:cs typeface="Arial"/>
                        </a:rPr>
                        <a:t>AO</a:t>
                      </a:r>
                      <a:endParaRPr lang="es-ES_tradnl" sz="1800" dirty="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effectLst/>
                          <a:latin typeface="Arial"/>
                          <a:cs typeface="Arial"/>
                        </a:rPr>
                        <a:t>(n= 15)</a:t>
                      </a:r>
                      <a:endParaRPr lang="es-ES_tradnl" sz="18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(n=16)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(n=16)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(n=14)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effectLst/>
                          <a:latin typeface="Arial"/>
                          <a:cs typeface="Arial"/>
                        </a:rPr>
                        <a:t>Valor P</a:t>
                      </a:r>
                      <a:endParaRPr lang="es-ES_tradnl" sz="18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257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Cambio de volumen, FVC (L)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0.04 (0.2)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0.04 (0.13)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0.13 (0.24)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0.03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0.33</a:t>
                      </a:r>
                    </a:p>
                  </a:txBody>
                  <a:tcPr marL="68580" marR="68580" marT="0" marB="0" anchor="ctr"/>
                </a:tc>
              </a:tr>
              <a:tr h="6257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Cambio de volumen, FVC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0.7 (5)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1.1 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3.6 (6)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0.8 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0.26</a:t>
                      </a:r>
                    </a:p>
                  </a:txBody>
                  <a:tcPr marL="68580" marR="68580" marT="0" marB="0" anchor="ctr"/>
                </a:tc>
              </a:tr>
              <a:tr h="6257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Cambio de volumen, FEV</a:t>
                      </a:r>
                      <a:r>
                        <a:rPr lang="es-ES_tradnl" sz="1800" b="1" baseline="-25000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(L)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0.04 (0.3)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0.05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0.05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0.06 (0.1)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0.99</a:t>
                      </a:r>
                    </a:p>
                  </a:txBody>
                  <a:tcPr marL="68580" marR="68580" marT="0" marB="0" anchor="ctr"/>
                </a:tc>
              </a:tr>
              <a:tr h="6257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Cambio de volumen, FEV</a:t>
                      </a:r>
                      <a:r>
                        <a:rPr lang="es-ES_tradnl" sz="1800" b="1" baseline="-25000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1.2 (9.4)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1.8 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2.2 (4.4)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1.5 (2.6)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0.96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292" y="6060155"/>
            <a:ext cx="5825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/>
                <a:cs typeface="Arial"/>
              </a:rPr>
              <a:t>Los datos son medias y desviación estándar.</a:t>
            </a:r>
            <a:br>
              <a:rPr lang="es-ES" b="1" dirty="0">
                <a:latin typeface="Arial"/>
                <a:cs typeface="Arial"/>
              </a:rPr>
            </a:br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28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Prueba CP de Ejercicio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0184733"/>
              </p:ext>
            </p:extLst>
          </p:nvPr>
        </p:nvGraphicFramePr>
        <p:xfrm>
          <a:off x="224118" y="1831112"/>
          <a:ext cx="8710705" cy="429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72"/>
                <a:gridCol w="1333648"/>
                <a:gridCol w="1401175"/>
                <a:gridCol w="1451820"/>
                <a:gridCol w="1249240"/>
                <a:gridCol w="11479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Parámetro</a:t>
                      </a:r>
                      <a:endParaRPr lang="es-ES_trad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AO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 15)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n=16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n=16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n=14)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 P</a:t>
                      </a:r>
                      <a:endParaRPr lang="es-ES_trad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Trabajo</a:t>
                      </a:r>
                      <a:r>
                        <a:rPr lang="es-ES_tradnl" sz="1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pico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(%p)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 (7)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 (15)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 (11)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 (15)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FC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(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%p)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 (7)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 (9)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 (8)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 (8)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endParaRPr lang="es-ES_trad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TAS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mmHg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159 (15)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149 (19)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166 (16)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159 (17)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</a:t>
                      </a:r>
                      <a:endParaRPr lang="es-ES_trad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4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/FC al UA (</a:t>
                      </a:r>
                      <a:r>
                        <a:rPr lang="es-ES_tradnl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9.1 (2.8)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8.9 (2.3)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11.3 (2.8)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9.2 (2.4)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4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/FC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11.3 (3.2)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10.5 (2.3)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13.5 (3.7)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11.2 (2.6)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4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/FC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(%p)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 (13)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101 (12)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 (12)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 (13)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0.0001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(L)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 (22)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 (21)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 (24)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 (17)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0.19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 </a:t>
                      </a:r>
                      <a:r>
                        <a:rPr lang="es-ES_tradnl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(%p)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(11)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 (11)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 (14)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(13)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VE/VVM (%)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60.1 (13.7)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52.1 (9.7)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56.2 (13.1)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48.8 (10.2)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VE/VCO</a:t>
                      </a:r>
                      <a:r>
                        <a:rPr lang="es-ES_tradnl" sz="14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al UA (L)</a:t>
                      </a:r>
                      <a:endParaRPr lang="es-ES_trad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 (2.4)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 (3.1)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29.5 (3.5)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 (2.6)</a:t>
                      </a:r>
                      <a:endParaRPr lang="es-ES_trad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0.68</a:t>
                      </a:r>
                      <a:endParaRPr lang="es-ES_trad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4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8394676"/>
              </p:ext>
            </p:extLst>
          </p:nvPr>
        </p:nvGraphicFramePr>
        <p:xfrm>
          <a:off x="224118" y="1600200"/>
          <a:ext cx="871070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72"/>
                <a:gridCol w="1333648"/>
                <a:gridCol w="1401175"/>
                <a:gridCol w="1451820"/>
                <a:gridCol w="1249240"/>
                <a:gridCol w="11479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Parámetro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AO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 </a:t>
                      </a:r>
                      <a:r>
                        <a:rPr lang="es-ES_tradnl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n=16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n=16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s-ES_tradnl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 P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8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al UA (L)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 (0.5)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 (0.5)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 (0.6)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 (0.5)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0.19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8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(%p)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 (10)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 (10)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 (10)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 (12)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8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/K </a:t>
                      </a:r>
                      <a:r>
                        <a:rPr lang="es-ES_tradnl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/K)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22.6 (5.2)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29.5 (5.4)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25.5 (3.7)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30.6 (5.8)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0.002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</a:t>
                      </a:r>
                      <a:r>
                        <a:rPr lang="es-ES_tradnl" sz="180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/K </a:t>
                      </a:r>
                      <a:r>
                        <a:rPr lang="es-ES_tradnl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 </a:t>
                      </a: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(%p)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 (13)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101 (12)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 (12)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 (13)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RER </a:t>
                      </a:r>
                      <a:r>
                        <a:rPr lang="es-ES_tradnl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1.12 (0.06)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1.17 (0.06)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1.15 (0.06)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1.16 (0.04)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Disnea </a:t>
                      </a:r>
                      <a:r>
                        <a:rPr lang="es-ES_tradnl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pico*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(3-5)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 (2-5)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 (3-6)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(2-4)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0.57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0"/>
          <p:cNvSpPr>
            <a:spLocks noGrp="1"/>
          </p:cNvSpPr>
          <p:nvPr>
            <p:ph type="title"/>
          </p:nvPr>
        </p:nvSpPr>
        <p:spPr>
          <a:xfrm>
            <a:off x="523875" y="133350"/>
            <a:ext cx="7369047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Prueba CP de Ejercicio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0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6" y="1049990"/>
            <a:ext cx="7545575" cy="56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35075" y="274638"/>
            <a:ext cx="603567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solidFill>
                  <a:srgbClr val="000090"/>
                </a:solidFill>
                <a:latin typeface="Arial"/>
                <a:cs typeface="Arial"/>
              </a:rPr>
              <a:t>Concentración plasmática de citocinas en condiciones basales y al pico de ejercicio</a:t>
            </a:r>
            <a:br>
              <a:rPr lang="es-ES" sz="20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s-ES_tradnl" sz="2000" dirty="0">
              <a:solidFill>
                <a:srgbClr val="00009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27500" y="217487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70400" y="216852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83150" y="1612900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0200" y="58774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 </a:t>
            </a:r>
            <a:r>
              <a:rPr lang="es-ES_tradnl" sz="1600" dirty="0" smtClean="0">
                <a:solidFill>
                  <a:srgbClr val="FF0000"/>
                </a:solidFill>
                <a:latin typeface="Arial"/>
                <a:cs typeface="Arial"/>
              </a:rPr>
              <a:t>p=0.0001</a:t>
            </a:r>
            <a:endParaRPr lang="es-ES_tradnl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78000" y="149542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81275" y="1758374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778000" y="388302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65400" y="388302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953250" y="1826201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366000" y="1742499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3366FF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593850" y="5855251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3366FF"/>
                </a:solidFill>
                <a:latin typeface="Arial"/>
                <a:cs typeface="Arial"/>
              </a:rPr>
              <a:t>* </a:t>
            </a:r>
            <a:r>
              <a:rPr lang="es-ES_tradnl" sz="1600" dirty="0" smtClean="0">
                <a:solidFill>
                  <a:srgbClr val="3366FF"/>
                </a:solidFill>
                <a:latin typeface="Arial"/>
                <a:cs typeface="Arial"/>
              </a:rPr>
              <a:t>p=0.0009</a:t>
            </a:r>
            <a:endParaRPr lang="es-ES_tradnl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193925" y="1955800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63875" y="58647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726868"/>
                </a:solidFill>
                <a:latin typeface="Arial"/>
                <a:cs typeface="Arial"/>
              </a:rPr>
              <a:t>* </a:t>
            </a:r>
            <a:r>
              <a:rPr lang="es-ES_tradnl" sz="1600" dirty="0" smtClean="0">
                <a:solidFill>
                  <a:srgbClr val="726868"/>
                </a:solidFill>
                <a:latin typeface="Arial"/>
                <a:cs typeface="Arial"/>
              </a:rPr>
              <a:t>p=0.003</a:t>
            </a:r>
            <a:endParaRPr lang="es-ES_tradnl" sz="1600" dirty="0">
              <a:solidFill>
                <a:srgbClr val="726868"/>
              </a:solidFill>
              <a:latin typeface="Arial"/>
              <a:cs typeface="Arial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130675" y="4162425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008000"/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479925" y="4826576"/>
            <a:ext cx="90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*</a:t>
            </a:r>
            <a:endParaRPr lang="es-ES_tradnl" sz="3200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514476" y="6251525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D0AF72"/>
                </a:solidFill>
                <a:latin typeface="Arial"/>
                <a:cs typeface="Arial"/>
              </a:rPr>
              <a:t>* </a:t>
            </a:r>
            <a:r>
              <a:rPr lang="es-ES_tradnl" sz="1600" dirty="0" smtClean="0">
                <a:solidFill>
                  <a:srgbClr val="D0AF72"/>
                </a:solidFill>
                <a:latin typeface="Arial"/>
                <a:cs typeface="Arial"/>
              </a:rPr>
              <a:t>p=0.02</a:t>
            </a:r>
            <a:endParaRPr lang="es-ES_tradnl" sz="1600" dirty="0">
              <a:solidFill>
                <a:srgbClr val="D0AF72"/>
              </a:solidFill>
              <a:latin typeface="Arial"/>
              <a:cs typeface="Arial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" y="626105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008000"/>
                </a:solidFill>
                <a:latin typeface="Arial"/>
                <a:cs typeface="Arial"/>
              </a:rPr>
              <a:t>* </a:t>
            </a:r>
            <a:r>
              <a:rPr lang="es-ES_tradnl" sz="1600" dirty="0" smtClean="0">
                <a:solidFill>
                  <a:srgbClr val="008000"/>
                </a:solidFill>
                <a:latin typeface="Arial"/>
                <a:cs typeface="Arial"/>
              </a:rPr>
              <a:t>p=0.001</a:t>
            </a:r>
            <a:endParaRPr lang="es-ES_tradnl" sz="16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27-1C56-4145-B218-82FDB4B92D8C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25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739648" y="1774824"/>
            <a:ext cx="8153400" cy="47656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_tradnl" sz="2400" b="1" dirty="0" smtClean="0">
                <a:solidFill>
                  <a:srgbClr val="008000"/>
                </a:solidFill>
                <a:latin typeface="Arial"/>
                <a:cs typeface="Arial"/>
              </a:rPr>
              <a:t>EN RESUMEN…</a:t>
            </a:r>
          </a:p>
          <a:p>
            <a:pPr>
              <a:lnSpc>
                <a:spcPct val="120000"/>
              </a:lnSpc>
            </a:pP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El grupo AO tuvo menor consumo de oxígeno (VO</a:t>
            </a:r>
            <a:r>
              <a:rPr lang="es-ES_tradnl" sz="2400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) (81±10% </a:t>
            </a:r>
            <a:r>
              <a:rPr lang="es-ES_tradnl" sz="2400" i="1" dirty="0" smtClean="0">
                <a:solidFill>
                  <a:srgbClr val="000090"/>
                </a:solidFill>
                <a:latin typeface="Arial"/>
                <a:cs typeface="Arial"/>
              </a:rPr>
              <a:t>vs.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 91±10%, p=0.03) y menor pulso de </a:t>
            </a:r>
            <a:r>
              <a:rPr lang="es-ES_tradnl" sz="2400" dirty="0">
                <a:solidFill>
                  <a:srgbClr val="000090"/>
                </a:solidFill>
                <a:latin typeface="Arial"/>
                <a:cs typeface="Arial"/>
              </a:rPr>
              <a:t>oxígeno A (81±13% </a:t>
            </a:r>
            <a:r>
              <a:rPr lang="es-ES_tradnl" sz="2400" i="1" dirty="0">
                <a:solidFill>
                  <a:srgbClr val="000090"/>
                </a:solidFill>
                <a:latin typeface="Arial"/>
                <a:cs typeface="Arial"/>
              </a:rPr>
              <a:t>vs.</a:t>
            </a:r>
            <a:r>
              <a:rPr lang="es-ES_tradnl" sz="2400" dirty="0">
                <a:solidFill>
                  <a:srgbClr val="000090"/>
                </a:solidFill>
                <a:latin typeface="Arial"/>
                <a:cs typeface="Arial"/>
              </a:rPr>
              <a:t> 101±12%, p=0.0001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) en comparación con el grupo A. </a:t>
            </a:r>
          </a:p>
          <a:p>
            <a:pPr>
              <a:lnSpc>
                <a:spcPct val="120000"/>
              </a:lnSpc>
            </a:pP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El grupo AO tuvo mayor concentración de IL-5, IL-6, TNF-α y </a:t>
            </a:r>
            <a:r>
              <a:rPr lang="es-ES_tradnl" sz="2400" dirty="0" err="1" smtClean="0">
                <a:solidFill>
                  <a:srgbClr val="000090"/>
                </a:solidFill>
                <a:latin typeface="Arial"/>
                <a:cs typeface="Arial"/>
              </a:rPr>
              <a:t>leptina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 en comparación con el grupo A, O y C y el ejercicio incremental de corta duración las disminuyó significativamente.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s-ES_tradnl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/>
            </a:r>
            <a:b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>Resultados</a:t>
            </a:r>
            <a:b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endParaRPr lang="es-ES_tradnl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5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"/>
                <a:cs typeface="Arial"/>
              </a:rPr>
              <a:t/>
            </a:r>
            <a:br>
              <a:rPr lang="es-ES" b="1" dirty="0" smtClean="0">
                <a:latin typeface="Arial"/>
                <a:cs typeface="Arial"/>
              </a:rPr>
            </a:br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CONCLUSIONES</a:t>
            </a:r>
            <a:r>
              <a:rPr lang="es-ES" b="1" dirty="0">
                <a:latin typeface="Arial"/>
                <a:cs typeface="Arial"/>
              </a:rPr>
              <a:t/>
            </a:r>
            <a:br>
              <a:rPr lang="es-ES" b="1" dirty="0">
                <a:latin typeface="Arial"/>
                <a:cs typeface="Arial"/>
              </a:rPr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648" y="2003607"/>
            <a:ext cx="8153400" cy="44958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0090"/>
                </a:solidFill>
                <a:latin typeface="Arial"/>
                <a:cs typeface="Arial"/>
              </a:rPr>
              <a:t>La obesidad disminuye la capacidad para hacer ejercicio intenso de corta duración y favorece el estado inflamatorio basal sistémico en pacientes con asma controlada. </a:t>
            </a:r>
          </a:p>
          <a:p>
            <a:pPr marL="0" indent="0">
              <a:buNone/>
            </a:pPr>
            <a:endParaRPr lang="es-ES" sz="28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" sz="2800" dirty="0" smtClean="0">
                <a:solidFill>
                  <a:srgbClr val="000090"/>
                </a:solidFill>
                <a:latin typeface="Arial"/>
                <a:cs typeface="Arial"/>
              </a:rPr>
              <a:t>El ejercicio máximo disminuye la concentración de citocinas pro-inflamatorias en pacientes con asma controlada.</a:t>
            </a:r>
          </a:p>
          <a:p>
            <a:endParaRPr lang="es-ES_tradnl" sz="2800" dirty="0">
              <a:solidFill>
                <a:srgbClr val="00009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01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Grupo Trabajo INER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292" y="1958215"/>
            <a:ext cx="4572000" cy="3406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Arturo Cortés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s-ES_tradnl" sz="2000" b="1" dirty="0" err="1">
                <a:solidFill>
                  <a:srgbClr val="000090"/>
                </a:solidFill>
                <a:latin typeface="Arial"/>
                <a:cs typeface="Arial"/>
              </a:rPr>
              <a:t>Télles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Isabel Sada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-Ovalle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Ph.D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Chávez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-Galán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Ph.D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Ranferi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 Ocaña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-Guzmán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Ph.D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Mónica Silva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Cerón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Roberto Mejía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-Alfaro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M.Sc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Laura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Gochicoa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-Rangel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M.Sc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Rogelio Pérez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-Padilla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 </a:t>
            </a:r>
          </a:p>
          <a:p>
            <a:pPr>
              <a:lnSpc>
                <a:spcPct val="12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Luis Torre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s-ES_tradnl" sz="2000" b="1" dirty="0" err="1">
                <a:solidFill>
                  <a:srgbClr val="000090"/>
                </a:solidFill>
                <a:latin typeface="Arial"/>
                <a:cs typeface="Arial"/>
              </a:rPr>
              <a:t>Bouscoulet</a:t>
            </a:r>
            <a:r>
              <a:rPr lang="es-ES_tradnl" sz="2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M.D. </a:t>
            </a:r>
            <a:r>
              <a:rPr lang="es-ES_tradnl" sz="2000" b="1" dirty="0" err="1" smtClean="0">
                <a:solidFill>
                  <a:srgbClr val="000090"/>
                </a:solidFill>
                <a:latin typeface="Arial"/>
                <a:cs typeface="Arial"/>
              </a:rPr>
              <a:t>M.Sc</a:t>
            </a:r>
            <a:r>
              <a:rPr lang="es-ES_tradnl" sz="2000" b="1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s-ES_tradnl" sz="2000" b="1" dirty="0">
              <a:solidFill>
                <a:srgbClr val="00009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99438" y="5693463"/>
            <a:ext cx="4001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/>
                <a:cs typeface="Arial"/>
              </a:rPr>
              <a:t>Financiamiento 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b="1" dirty="0" smtClean="0">
                <a:latin typeface="Arial"/>
                <a:cs typeface="Arial"/>
              </a:rPr>
              <a:t>CONACYT </a:t>
            </a:r>
            <a:r>
              <a:rPr lang="es-ES_tradnl" b="1" dirty="0">
                <a:latin typeface="Arial"/>
                <a:cs typeface="Arial"/>
              </a:rPr>
              <a:t>a LTB (166555) </a:t>
            </a:r>
            <a:endParaRPr lang="es-ES_tradnl" b="1" dirty="0" smtClean="0">
              <a:latin typeface="Arial"/>
              <a:cs typeface="Arial"/>
            </a:endParaRPr>
          </a:p>
          <a:p>
            <a:r>
              <a:rPr lang="es-ES_tradnl" b="1" dirty="0" smtClean="0">
                <a:latin typeface="Arial"/>
                <a:cs typeface="Arial"/>
              </a:rPr>
              <a:t>NIH </a:t>
            </a:r>
            <a:r>
              <a:rPr lang="es-ES_tradnl" b="1" dirty="0">
                <a:latin typeface="Arial"/>
                <a:cs typeface="Arial"/>
              </a:rPr>
              <a:t>a ISO (5P30A1027767-22).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72000" y="210670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8000"/>
                </a:solidFill>
                <a:latin typeface="Arial"/>
                <a:cs typeface="Arial"/>
              </a:rPr>
              <a:t>Departamento de Fisiología Respiratoria</a:t>
            </a:r>
          </a:p>
          <a:p>
            <a:pPr algn="r"/>
            <a:endParaRPr lang="es-ES_tradnl" sz="20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algn="r"/>
            <a:r>
              <a:rPr lang="es-ES_tradnl" sz="2000" b="1" dirty="0" smtClean="0">
                <a:solidFill>
                  <a:srgbClr val="008000"/>
                </a:solidFill>
                <a:latin typeface="Arial"/>
                <a:cs typeface="Arial"/>
              </a:rPr>
              <a:t>Laboratorio de Inmunología Integrativa</a:t>
            </a:r>
          </a:p>
          <a:p>
            <a:pPr algn="r"/>
            <a:endParaRPr lang="es-ES_tradnl" sz="20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algn="r"/>
            <a:r>
              <a:rPr lang="es-ES_tradnl" sz="2000" b="1" dirty="0" smtClean="0">
                <a:solidFill>
                  <a:srgbClr val="008000"/>
                </a:solidFill>
                <a:latin typeface="Arial"/>
                <a:cs typeface="Arial"/>
              </a:rPr>
              <a:t>Instituto Nacional de Enfermedades Respiratorias “Ismael Cosío Villegas”; México D.F.</a:t>
            </a:r>
            <a:endParaRPr lang="es-ES_tradnl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96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03" y="-34848"/>
            <a:ext cx="1790495" cy="23873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59" y="-15118"/>
            <a:ext cx="4439382" cy="39954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098" y="0"/>
            <a:ext cx="3106901" cy="31827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16876"/>
          <a:stretch/>
        </p:blipFill>
        <p:spPr>
          <a:xfrm>
            <a:off x="0" y="2993406"/>
            <a:ext cx="3062648" cy="3894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338" y="2830770"/>
            <a:ext cx="3106901" cy="4066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11195" t="10737" r="9525" b="18552"/>
          <a:stretch/>
        </p:blipFill>
        <p:spPr>
          <a:xfrm>
            <a:off x="2714887" y="2141518"/>
            <a:ext cx="2546981" cy="3028912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/>
          <a:stretch>
            <a:fillRect/>
          </a:stretch>
        </p:blipFill>
        <p:spPr bwMode="auto">
          <a:xfrm>
            <a:off x="5031106" y="2337361"/>
            <a:ext cx="177006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37105" r="5693" b="14799"/>
          <a:stretch/>
        </p:blipFill>
        <p:spPr bwMode="auto">
          <a:xfrm>
            <a:off x="3062648" y="4238653"/>
            <a:ext cx="3439080" cy="26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68941" y="6170706"/>
            <a:ext cx="8494059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2"/>
                </a:solidFill>
                <a:latin typeface="Arial"/>
                <a:cs typeface="Arial"/>
              </a:rPr>
              <a:t>¡¡¡ GRACIAS POR SU ATENCIÓN !!!</a:t>
            </a:r>
            <a:endParaRPr lang="es-ES_tradnl" sz="3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32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482597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Antecedentes </a:t>
            </a:r>
            <a:b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648" y="1721596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Existe asociación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entre asma y obesidad. 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Un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indicador del grado de </a:t>
            </a:r>
            <a:r>
              <a:rPr lang="es-ES_tradnl" sz="2200" b="1" i="1" dirty="0">
                <a:solidFill>
                  <a:srgbClr val="000090"/>
                </a:solidFill>
                <a:latin typeface="Arial"/>
                <a:cs typeface="Arial"/>
              </a:rPr>
              <a:t>“control”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 en asma es la tolerancia a la actividad física; sin embargo, en pacientes con asma y obesidad, resultaría casi imposible saber si la limitación al ejercicio se debe al pobre control del asma o a la obesidad </a:t>
            </a:r>
            <a:r>
              <a:rPr lang="es-ES_tradnl" sz="2200" b="1" i="1" dirty="0">
                <a:solidFill>
                  <a:srgbClr val="000090"/>
                </a:solidFill>
                <a:latin typeface="Arial"/>
                <a:cs typeface="Arial"/>
              </a:rPr>
              <a:t>per se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Los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efectos específicos agudos que tiene el ejercicio 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sobre el “perfil inflamatorio” en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aquellos pacientes que padecen asma y obesidad no han sido completamente esclarecidos. </a:t>
            </a:r>
          </a:p>
          <a:p>
            <a:pPr marL="0" indent="0">
              <a:lnSpc>
                <a:spcPct val="120000"/>
              </a:lnSpc>
              <a:buNone/>
            </a:pPr>
            <a:endParaRPr lang="es-ES_tradnl" sz="2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36875" y="6137960"/>
            <a:ext cx="58261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600" b="1" dirty="0">
                <a:solidFill>
                  <a:srgbClr val="008000"/>
                </a:solidFill>
                <a:latin typeface="Arial"/>
                <a:cs typeface="Arial"/>
              </a:rPr>
              <a:t>Am J </a:t>
            </a:r>
            <a:r>
              <a:rPr lang="es-ES_tradnl" sz="1600" b="1" dirty="0" err="1">
                <a:solidFill>
                  <a:srgbClr val="008000"/>
                </a:solidFill>
                <a:latin typeface="Arial"/>
                <a:cs typeface="Arial"/>
              </a:rPr>
              <a:t>Respir</a:t>
            </a:r>
            <a:r>
              <a:rPr lang="es-ES_tradnl"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  <a:latin typeface="Arial"/>
                <a:cs typeface="Arial"/>
              </a:rPr>
              <a:t>Crit</a:t>
            </a:r>
            <a:r>
              <a:rPr lang="es-ES_tradnl"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  <a:latin typeface="Arial"/>
                <a:cs typeface="Arial"/>
              </a:rPr>
              <a:t>Care</a:t>
            </a:r>
            <a:r>
              <a:rPr lang="es-ES_tradnl"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  <a:latin typeface="Arial"/>
                <a:cs typeface="Arial"/>
              </a:rPr>
              <a:t>Med</a:t>
            </a:r>
            <a:r>
              <a:rPr lang="es-ES_tradnl" sz="16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008000"/>
                </a:solidFill>
                <a:latin typeface="Arial"/>
                <a:cs typeface="Arial"/>
              </a:rPr>
              <a:t>2007; 175: 661-666</a:t>
            </a:r>
            <a:r>
              <a:rPr lang="es-ES_tradnl" sz="1600" b="1" dirty="0" smtClean="0">
                <a:solidFill>
                  <a:srgbClr val="008000"/>
                </a:solidFill>
                <a:latin typeface="Arial"/>
                <a:cs typeface="Arial"/>
              </a:rPr>
              <a:t>.</a:t>
            </a:r>
          </a:p>
          <a:p>
            <a:pPr algn="r"/>
            <a:r>
              <a:rPr lang="es-ES_tradnl" sz="1600" b="1" dirty="0" smtClean="0">
                <a:solidFill>
                  <a:srgbClr val="008000"/>
                </a:solidFill>
                <a:latin typeface="Arial"/>
                <a:cs typeface="Arial"/>
              </a:rPr>
              <a:t>GINA 2014 </a:t>
            </a:r>
            <a:endParaRPr lang="es-ES_tradnl" sz="1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939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32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>Justificación</a:t>
            </a:r>
            <a:endParaRPr lang="es-ES_tradnl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1949450"/>
            <a:ext cx="8153400" cy="36861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_tradnl" sz="2800" b="1" dirty="0">
                <a:solidFill>
                  <a:srgbClr val="000090"/>
                </a:solidFill>
                <a:latin typeface="Arial"/>
                <a:ea typeface="Calibri"/>
              </a:rPr>
              <a:t>Los resultados de este estudio extenderán el conocimiento acerca de los factores que limitan la actividad física en pacientes con asma y obesidad y permitirán explorar potenciales asociaciones entre las concentraciones de citocinas con parámetros fisiológicos durante el ejercicio. </a:t>
            </a:r>
          </a:p>
          <a:p>
            <a:pPr>
              <a:lnSpc>
                <a:spcPct val="110000"/>
              </a:lnSpc>
            </a:pPr>
            <a:endParaRPr lang="es-ES_tradnl" b="1" dirty="0">
              <a:solidFill>
                <a:srgbClr val="00009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57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>Objetivo</a:t>
            </a:r>
            <a:endParaRPr lang="es-ES_tradnl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648" y="2096062"/>
            <a:ext cx="8153400" cy="38094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_tradnl" sz="2800" b="1" dirty="0">
                <a:solidFill>
                  <a:srgbClr val="000090"/>
                </a:solidFill>
                <a:latin typeface="Arial"/>
                <a:ea typeface="Calibri"/>
              </a:rPr>
              <a:t>A</a:t>
            </a:r>
            <a:r>
              <a:rPr lang="es-ES_tradnl" sz="2800" b="1" dirty="0" smtClean="0">
                <a:solidFill>
                  <a:srgbClr val="000090"/>
                </a:solidFill>
                <a:latin typeface="Arial"/>
                <a:ea typeface="Calibri"/>
              </a:rPr>
              <a:t>nalizar </a:t>
            </a:r>
            <a:r>
              <a:rPr lang="es-ES_tradnl" sz="2800" b="1" dirty="0">
                <a:solidFill>
                  <a:srgbClr val="000090"/>
                </a:solidFill>
                <a:latin typeface="Arial"/>
                <a:ea typeface="Calibri"/>
              </a:rPr>
              <a:t>el consumo oxígeno (VO</a:t>
            </a:r>
            <a:r>
              <a:rPr lang="es-ES_tradnl" sz="2800" b="1" baseline="-25000" dirty="0">
                <a:solidFill>
                  <a:srgbClr val="000090"/>
                </a:solidFill>
                <a:latin typeface="Arial"/>
                <a:ea typeface="Calibri"/>
              </a:rPr>
              <a:t>2</a:t>
            </a:r>
            <a:r>
              <a:rPr lang="es-ES_tradnl" sz="2800" b="1" dirty="0">
                <a:solidFill>
                  <a:srgbClr val="000090"/>
                </a:solidFill>
                <a:latin typeface="Arial"/>
                <a:ea typeface="Calibri"/>
              </a:rPr>
              <a:t>) y las concentraciones séricas de citocinas pro y anti-inflamatorias antes y después de una </a:t>
            </a:r>
            <a:r>
              <a:rPr lang="es-ES_tradnl" sz="2800" b="1" dirty="0" smtClean="0">
                <a:solidFill>
                  <a:srgbClr val="000090"/>
                </a:solidFill>
                <a:latin typeface="Arial"/>
                <a:ea typeface="Calibri"/>
              </a:rPr>
              <a:t>PCPE en </a:t>
            </a:r>
            <a:r>
              <a:rPr lang="es-ES_tradnl" sz="2800" b="1" dirty="0">
                <a:solidFill>
                  <a:srgbClr val="000090"/>
                </a:solidFill>
                <a:latin typeface="Arial"/>
                <a:ea typeface="Calibri"/>
              </a:rPr>
              <a:t>pacientes con asma y obesidad y comparar los resultados con los obtenidos de los grupos control. </a:t>
            </a:r>
          </a:p>
          <a:p>
            <a:pPr>
              <a:lnSpc>
                <a:spcPct val="120000"/>
              </a:lnSpc>
            </a:pPr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7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>Hipótesis</a:t>
            </a:r>
            <a:endParaRPr lang="es-ES_tradnl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2648" y="1997075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es-ES_tradnl" sz="2400" b="1" dirty="0">
                <a:solidFill>
                  <a:srgbClr val="000090"/>
                </a:solidFill>
                <a:latin typeface="Arial"/>
                <a:ea typeface="Calibri"/>
              </a:rPr>
              <a:t>La hipótesis de este estudio es que la capacidad de ejercicio esta disminuida </a:t>
            </a:r>
            <a:r>
              <a:rPr lang="es-ES_tradnl" sz="2400" b="1" dirty="0" smtClean="0">
                <a:solidFill>
                  <a:srgbClr val="000090"/>
                </a:solidFill>
                <a:latin typeface="Arial"/>
                <a:ea typeface="Calibri"/>
              </a:rPr>
              <a:t>(≈5 ml/kg) y </a:t>
            </a:r>
            <a:r>
              <a:rPr lang="es-ES_tradnl" sz="2400" b="1" dirty="0">
                <a:solidFill>
                  <a:srgbClr val="000090"/>
                </a:solidFill>
                <a:latin typeface="Arial"/>
                <a:ea typeface="Calibri"/>
              </a:rPr>
              <a:t>que existe un perfil diferencial de respuesta inflamatoria a una prueba aguda de ejercicio en pacientes con asma y obesidad comparado con tres grupos control; asmáticos (sin obesidad), sujetos obesos (no asmáticos) y sanos. </a:t>
            </a:r>
            <a:endParaRPr lang="es-ES_tradnl" sz="2400" b="1" dirty="0" smtClean="0">
              <a:solidFill>
                <a:srgbClr val="000090"/>
              </a:solidFill>
              <a:latin typeface="Arial"/>
              <a:ea typeface="Calibri"/>
            </a:endParaRPr>
          </a:p>
          <a:p>
            <a:pPr algn="just"/>
            <a:endParaRPr lang="es-ES_tradnl" sz="2400" b="1" dirty="0">
              <a:solidFill>
                <a:srgbClr val="000090"/>
              </a:solidFill>
              <a:latin typeface="Arial"/>
              <a:ea typeface="Calibri"/>
            </a:endParaRPr>
          </a:p>
          <a:p>
            <a:pPr algn="just"/>
            <a:endParaRPr lang="es-ES_tradnl" sz="2400" b="1" dirty="0">
              <a:solidFill>
                <a:srgbClr val="000090"/>
              </a:solidFill>
              <a:latin typeface="Arial"/>
              <a:ea typeface="Calibri"/>
            </a:endParaRPr>
          </a:p>
          <a:p>
            <a:endParaRPr lang="es-ES_tradnl" sz="2400" b="1" dirty="0">
              <a:solidFill>
                <a:srgbClr val="00009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9773" y="-73025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Material y Métodos 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523" y="1936072"/>
            <a:ext cx="8153400" cy="4495800"/>
          </a:xfrm>
        </p:spPr>
        <p:txBody>
          <a:bodyPr>
            <a:noAutofit/>
          </a:bodyPr>
          <a:lstStyle/>
          <a:p>
            <a:r>
              <a:rPr lang="es-ES_tradnl" sz="2200" b="1" dirty="0" smtClean="0">
                <a:solidFill>
                  <a:srgbClr val="008000"/>
                </a:solidFill>
                <a:latin typeface="Arial"/>
                <a:cs typeface="Arial"/>
              </a:rPr>
              <a:t>Diseño: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ransversal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200" b="1" dirty="0" smtClean="0">
                <a:solidFill>
                  <a:srgbClr val="008000"/>
                </a:solidFill>
                <a:latin typeface="Arial"/>
                <a:cs typeface="Arial"/>
              </a:rPr>
              <a:t>Sujetos: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4 grupos: asma y obesidad (AO), asma (A), obesidad (O) y control sano (C). 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200" b="1" dirty="0" smtClean="0">
                <a:solidFill>
                  <a:srgbClr val="008000"/>
                </a:solidFill>
                <a:latin typeface="Arial"/>
                <a:cs typeface="Arial"/>
              </a:rPr>
              <a:t>Mediciones: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Todos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completaron una PCPE en protocolo incremental 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MX" sz="2200" b="1" dirty="0" smtClean="0">
                <a:solidFill>
                  <a:srgbClr val="008000"/>
                </a:solidFill>
                <a:latin typeface="Arial"/>
                <a:cs typeface="Arial"/>
              </a:rPr>
              <a:t>Th1</a:t>
            </a:r>
            <a:r>
              <a:rPr lang="es-MX" sz="2200" b="1" dirty="0" smtClean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TNF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-α, 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-6, </a:t>
            </a:r>
            <a:r>
              <a:rPr lang="es-ES_tradnl" sz="2200" b="1" dirty="0" err="1" smtClean="0">
                <a:solidFill>
                  <a:srgbClr val="000090"/>
                </a:solidFill>
                <a:latin typeface="Arial"/>
                <a:cs typeface="Arial"/>
              </a:rPr>
              <a:t>leptina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y MCP-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1  </a:t>
            </a:r>
            <a:r>
              <a:rPr lang="es-MX" sz="2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es-ES_tradnl" sz="2200" b="1" dirty="0" smtClean="0">
                <a:solidFill>
                  <a:srgbClr val="008000"/>
                </a:solidFill>
                <a:latin typeface="Arial"/>
                <a:cs typeface="Arial"/>
              </a:rPr>
              <a:t>Th2: 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5 e IL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13</a:t>
            </a:r>
          </a:p>
          <a:p>
            <a:pPr marL="0" indent="0">
              <a:buNone/>
            </a:pP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s-ES_tradnl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200" b="1" dirty="0" smtClean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es-MX" sz="2200" b="1" dirty="0" smtClean="0">
                <a:solidFill>
                  <a:srgbClr val="008000"/>
                </a:solidFill>
                <a:latin typeface="Arial"/>
                <a:cs typeface="Arial"/>
              </a:rPr>
              <a:t>álculo </a:t>
            </a:r>
            <a:r>
              <a:rPr lang="es-MX" sz="2200" b="1" dirty="0">
                <a:solidFill>
                  <a:srgbClr val="008000"/>
                </a:solidFill>
                <a:latin typeface="Arial"/>
                <a:cs typeface="Arial"/>
              </a:rPr>
              <a:t>de la muestra: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iferencia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de medias de VO</a:t>
            </a:r>
            <a:r>
              <a:rPr lang="es-ES_tradnl" sz="2200" b="1" baseline="-25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 al pico del ejercicio de 5 ml/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kg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entre los grupos AO y A. Una muestra de 14 pacientes 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(poder 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del 90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%) (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α=</a:t>
            </a:r>
            <a:r>
              <a:rPr lang="es-ES_tradnl" sz="2200" b="1" dirty="0" smtClean="0">
                <a:solidFill>
                  <a:srgbClr val="000090"/>
                </a:solidFill>
                <a:latin typeface="Arial"/>
                <a:cs typeface="Arial"/>
              </a:rPr>
              <a:t>0.05)</a:t>
            </a:r>
            <a:r>
              <a:rPr lang="es-ES_tradnl" sz="2200" b="1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6898" y="668278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"/>
                <a:cs typeface="Arial"/>
              </a:rPr>
              <a:t>Todos firmaron carta de consentimiento informado</a:t>
            </a:r>
          </a:p>
          <a:p>
            <a:pPr algn="ctr"/>
            <a:r>
              <a:rPr lang="es-ES_tradnl" sz="1600" b="1" dirty="0" smtClean="0">
                <a:latin typeface="Arial"/>
                <a:cs typeface="Arial"/>
              </a:rPr>
              <a:t>Aprobación del Comité de Investigación C15-11</a:t>
            </a:r>
            <a:endParaRPr lang="es-ES_tradnl" sz="1600" b="1" dirty="0"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36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023" y="19685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rgbClr val="800000"/>
                </a:solidFill>
                <a:latin typeface="Arial"/>
                <a:cs typeface="Arial"/>
              </a:rPr>
              <a:t>Criterios de Inclusión</a:t>
            </a:r>
            <a:endParaRPr lang="es-ES_tradnl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104773" y="1679574"/>
            <a:ext cx="7404227" cy="4956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Grupo Asma-Obesidad: </a:t>
            </a:r>
          </a:p>
          <a:p>
            <a:pPr lvl="1"/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GINA </a:t>
            </a:r>
          </a:p>
          <a:p>
            <a:pPr lvl="1"/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IMC ≥ 30 Kg/m</a:t>
            </a:r>
            <a:r>
              <a:rPr lang="es-ES_tradnl" sz="2400" baseline="30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lvl="1"/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Nunca fumadores (&lt;100 cigarros/vida) </a:t>
            </a:r>
          </a:p>
          <a:p>
            <a:pPr lvl="1"/>
            <a:r>
              <a:rPr lang="es-ES_tradnl" sz="24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edentarios o mínima actividad física (IPAQ)</a:t>
            </a:r>
          </a:p>
          <a:p>
            <a:pPr lvl="1"/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ACT ≥ 20 puntos</a:t>
            </a:r>
          </a:p>
          <a:p>
            <a:pPr lvl="1"/>
            <a:r>
              <a:rPr lang="es-ES_tradnl" sz="2400" dirty="0" smtClean="0">
                <a:solidFill>
                  <a:srgbClr val="000090"/>
                </a:solidFill>
                <a:latin typeface="Arial"/>
                <a:cs typeface="Arial"/>
              </a:rPr>
              <a:t>Sin contraindicación para PCPE</a:t>
            </a:r>
          </a:p>
          <a:p>
            <a:pPr marL="365760" lvl="1" indent="0">
              <a:buNone/>
            </a:pPr>
            <a:endParaRPr lang="es-ES_tradnl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65760" lvl="1" indent="0">
              <a:buNone/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Grupo Asma</a:t>
            </a:r>
          </a:p>
          <a:p>
            <a:pPr marL="365760" lvl="1" indent="0">
              <a:buNone/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Grupo Obesidad</a:t>
            </a:r>
          </a:p>
          <a:p>
            <a:pPr marL="365760" lvl="1" indent="0">
              <a:buNone/>
            </a:pPr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Grupo Sanos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39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50" y="228600"/>
            <a:ext cx="5629275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 smtClean="0">
                <a:solidFill>
                  <a:srgbClr val="800000"/>
                </a:solidFill>
                <a:latin typeface="Arial"/>
                <a:cs typeface="Arial"/>
              </a:rPr>
              <a:t>Prueba cardiopulmonar de ejercicio </a:t>
            </a:r>
            <a:endParaRPr lang="es-ES_tradnl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2124"/>
            <a:ext cx="4285452" cy="3200697"/>
          </a:xfrm>
          <a:prstGeom prst="rect">
            <a:avLst/>
          </a:prstGeom>
          <a:ln w="38100" cmpd="sng">
            <a:solidFill>
              <a:srgbClr val="3366FF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1393" t="23213" r="27625" b="13443"/>
          <a:stretch>
            <a:fillRect/>
          </a:stretch>
        </p:blipFill>
        <p:spPr bwMode="auto">
          <a:xfrm>
            <a:off x="5016500" y="3627427"/>
            <a:ext cx="3857625" cy="2995672"/>
          </a:xfrm>
          <a:prstGeom prst="rect">
            <a:avLst/>
          </a:prstGeom>
          <a:ln w="38100" cap="sq">
            <a:solidFill>
              <a:srgbClr val="3366FF"/>
            </a:solidFill>
            <a:prstDash val="solid"/>
            <a:miter lim="800000"/>
          </a:ln>
          <a:effectLst/>
        </p:spPr>
      </p:pic>
      <p:sp>
        <p:nvSpPr>
          <p:cNvPr id="5" name="CuadroTexto 4"/>
          <p:cNvSpPr txBox="1"/>
          <p:nvPr/>
        </p:nvSpPr>
        <p:spPr>
          <a:xfrm>
            <a:off x="5556250" y="1936750"/>
            <a:ext cx="2952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90"/>
                </a:solidFill>
                <a:latin typeface="Arial"/>
                <a:cs typeface="Arial"/>
              </a:rPr>
              <a:t>Análisis de gases respiración a respiración</a:t>
            </a:r>
            <a:endParaRPr lang="es-ES_tradnl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762250" y="2778125"/>
            <a:ext cx="31115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699250" y="3270250"/>
            <a:ext cx="0" cy="9525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5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solidFill>
                  <a:srgbClr val="800000"/>
                </a:solidFill>
                <a:latin typeface="Arial"/>
                <a:cs typeface="Arial"/>
              </a:rPr>
              <a:t>Resultados </a:t>
            </a:r>
            <a:endParaRPr lang="es-ES_tradnl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471" y="2167958"/>
            <a:ext cx="8153400" cy="44958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000090"/>
                </a:solidFill>
                <a:latin typeface="Arial"/>
                <a:cs typeface="Arial"/>
              </a:rPr>
              <a:t>Los grupos fueron: </a:t>
            </a:r>
            <a:endParaRPr lang="es-ES_tradnl" sz="28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Asma Obesidad (AO) </a:t>
            </a:r>
            <a:r>
              <a:rPr lang="es-ES_tradnl" sz="2800" b="1" dirty="0" smtClean="0">
                <a:solidFill>
                  <a:srgbClr val="008000"/>
                </a:solidFill>
                <a:latin typeface="Arial"/>
                <a:cs typeface="Arial"/>
              </a:rPr>
              <a:t>(Controlados) </a:t>
            </a: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= 15</a:t>
            </a:r>
          </a:p>
          <a:p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Asma (A) </a:t>
            </a:r>
            <a:r>
              <a:rPr lang="es-ES_tradnl" sz="2800" b="1" dirty="0" smtClean="0">
                <a:solidFill>
                  <a:srgbClr val="008000"/>
                </a:solidFill>
                <a:latin typeface="Arial"/>
                <a:cs typeface="Arial"/>
              </a:rPr>
              <a:t>(Controlados) </a:t>
            </a:r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= 16 </a:t>
            </a:r>
          </a:p>
          <a:p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Obesidad (O) = 16 </a:t>
            </a:r>
          </a:p>
          <a:p>
            <a:r>
              <a:rPr lang="es-ES_tradnl" sz="2800" b="1" dirty="0" smtClean="0">
                <a:solidFill>
                  <a:srgbClr val="000090"/>
                </a:solidFill>
                <a:latin typeface="Arial"/>
                <a:cs typeface="Arial"/>
              </a:rPr>
              <a:t>Controles sanos (C) = 14</a:t>
            </a:r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s-ES_tradnl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650" r="15065"/>
          <a:stretch/>
        </p:blipFill>
        <p:spPr>
          <a:xfrm>
            <a:off x="79375" y="105911"/>
            <a:ext cx="1000126" cy="1041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44" y="212911"/>
            <a:ext cx="931180" cy="9311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330727-1C56-4145-B218-82FDB4B92D8C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49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a">
  <a:themeElements>
    <a:clrScheme name="Personalizar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00FF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Mediana.thmx</Template>
  <TotalTime>7114</TotalTime>
  <Words>1537</Words>
  <Application>Microsoft Macintosh PowerPoint</Application>
  <PresentationFormat>Presentación en pantalla (4:3)</PresentationFormat>
  <Paragraphs>321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Mediana</vt:lpstr>
      <vt:lpstr>Academia Nacional de Medicina</vt:lpstr>
      <vt:lpstr>Antecedentes  </vt:lpstr>
      <vt:lpstr>Justificación</vt:lpstr>
      <vt:lpstr>Objetivo</vt:lpstr>
      <vt:lpstr>Hipótesis</vt:lpstr>
      <vt:lpstr>Material y Métodos </vt:lpstr>
      <vt:lpstr>Criterios de Inclusión</vt:lpstr>
      <vt:lpstr>Prueba cardiopulmonar de ejercicio </vt:lpstr>
      <vt:lpstr>Resultados </vt:lpstr>
      <vt:lpstr>Características generales</vt:lpstr>
      <vt:lpstr>Cambios de la espirometría antes y después de la prueba cardiopulmonar de ejercicio</vt:lpstr>
      <vt:lpstr>Prueba CP de Ejercicio</vt:lpstr>
      <vt:lpstr>Prueba CP de Ejercicio</vt:lpstr>
      <vt:lpstr>Presentación de PowerPoint</vt:lpstr>
      <vt:lpstr> Resultados </vt:lpstr>
      <vt:lpstr> CONCLUSIONES </vt:lpstr>
      <vt:lpstr>Grupo Trabajo INER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 Mexicana de Neumología y Cirugía de Tórax</dc:title>
  <dc:creator>Luis Torre</dc:creator>
  <cp:lastModifiedBy>guillermo</cp:lastModifiedBy>
  <cp:revision>386</cp:revision>
  <dcterms:created xsi:type="dcterms:W3CDTF">2011-11-04T17:52:02Z</dcterms:created>
  <dcterms:modified xsi:type="dcterms:W3CDTF">2015-06-03T15:00:15Z</dcterms:modified>
</cp:coreProperties>
</file>