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425" r:id="rId3"/>
    <p:sldId id="426" r:id="rId4"/>
    <p:sldId id="427" r:id="rId5"/>
    <p:sldId id="281" r:id="rId6"/>
    <p:sldId id="282" r:id="rId7"/>
    <p:sldId id="283" r:id="rId8"/>
    <p:sldId id="301" r:id="rId9"/>
    <p:sldId id="428" r:id="rId10"/>
    <p:sldId id="422" r:id="rId11"/>
    <p:sldId id="303" r:id="rId12"/>
    <p:sldId id="305" r:id="rId13"/>
    <p:sldId id="424" r:id="rId14"/>
    <p:sldId id="318" r:id="rId15"/>
    <p:sldId id="320" r:id="rId16"/>
    <p:sldId id="429" r:id="rId17"/>
    <p:sldId id="343" r:id="rId18"/>
    <p:sldId id="348" r:id="rId19"/>
    <p:sldId id="344" r:id="rId20"/>
    <p:sldId id="360" r:id="rId21"/>
    <p:sldId id="358" r:id="rId22"/>
    <p:sldId id="359" r:id="rId23"/>
    <p:sldId id="403" r:id="rId24"/>
    <p:sldId id="404" r:id="rId25"/>
    <p:sldId id="370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89B"/>
    <a:srgbClr val="0C2671"/>
    <a:srgbClr val="4B79C1"/>
    <a:srgbClr val="2F588A"/>
    <a:srgbClr val="7EB278"/>
    <a:srgbClr val="FC353F"/>
    <a:srgbClr val="BE0000"/>
    <a:srgbClr val="FF5654"/>
    <a:srgbClr val="B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4" autoAdjust="0"/>
    <p:restoredTop sz="94628" autoAdjust="0"/>
  </p:normalViewPr>
  <p:slideViewPr>
    <p:cSldViewPr snapToGrid="0" snapToObjects="1">
      <p:cViewPr varScale="1">
        <p:scale>
          <a:sx n="124" d="100"/>
          <a:sy n="124" d="100"/>
        </p:scale>
        <p:origin x="-1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F64E-AFF5-E84E-8CDD-80F2385597C2}" type="datetimeFigureOut">
              <a:rPr lang="en-US" smtClean="0"/>
              <a:t>03/06/15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98F53-1CC8-F540-A150-AD0DE27415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3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98F53-1CC8-F540-A150-AD0DE27415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98F53-1CC8-F540-A150-AD0DE27415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EF3154B-1ED9-CB42-A7EF-F9EAAC5A8F2B}" type="slidenum">
              <a:rPr lang="es-MX" sz="1200"/>
              <a:pPr eaLnBrk="1" hangingPunct="1"/>
              <a:t>17</a:t>
            </a:fld>
            <a:endParaRPr lang="es-MX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238ACC2-05CE-2647-9AAF-36C105582417}" type="slidenum">
              <a:rPr lang="es-MX" sz="1200"/>
              <a:pPr eaLnBrk="1" hangingPunct="1"/>
              <a:t>20</a:t>
            </a:fld>
            <a:endParaRPr lang="es-MX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21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91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05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AIRE-de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FB0C-D140-C14A-B266-1243D2AD1B7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15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958"/>
            <a:ext cx="9144000" cy="687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03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96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71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2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88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16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63C8-94E2-D443-A2B4-6AC267189506}" type="datetimeFigureOut">
              <a:rPr lang="es-ES" smtClean="0"/>
              <a:pPr/>
              <a:t>03/06/15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A6238-AA05-C848-B099-0B780C7DDC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91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57563C8-94E2-D443-A2B4-6AC267189506}" type="datetimeFigureOut">
              <a:rPr lang="es-ES" smtClean="0"/>
              <a:pPr/>
              <a:t>03/06/15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D3A6238-AA05-C848-B099-0B780C7DDC87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83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7253" y="5854120"/>
            <a:ext cx="5359649" cy="708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solidFill>
                  <a:schemeClr val="bg1"/>
                </a:solidFill>
                <a:latin typeface="Arial"/>
                <a:cs typeface="Arial"/>
              </a:rPr>
              <a:t>Dr. Jorge Salas Hernández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447377"/>
            <a:ext cx="9144000" cy="86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s-ES" sz="2800" b="1" dirty="0" smtClean="0">
              <a:solidFill>
                <a:srgbClr val="FC35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>
              <a:solidFill>
                <a:srgbClr val="FC35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 smtClean="0">
              <a:solidFill>
                <a:srgbClr val="FC35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>
              <a:solidFill>
                <a:srgbClr val="FC35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 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MEDICINA RESPIRATORIA 2015</a:t>
            </a:r>
            <a:endParaRPr lang="es-E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“AIRE para respirar mejor”</a:t>
            </a:r>
          </a:p>
          <a:p>
            <a:pPr algn="ctr"/>
            <a:endParaRPr lang="es-ES" sz="2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 smtClean="0">
              <a:solidFill>
                <a:srgbClr val="FC35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 smtClean="0">
              <a:solidFill>
                <a:srgbClr val="FC35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endParaRPr lang="es-ES" sz="2800" b="1" dirty="0">
              <a:solidFill>
                <a:srgbClr val="FC35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13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93775"/>
          </a:xfrm>
        </p:spPr>
        <p:txBody>
          <a:bodyPr/>
          <a:lstStyle/>
          <a:p>
            <a:r>
              <a:rPr lang="es-ES" b="1">
                <a:solidFill>
                  <a:srgbClr val="800000"/>
                </a:solidFill>
                <a:latin typeface="Calibri" charset="0"/>
              </a:rPr>
              <a:t>RECOMENDACIONES DE FIRS</a:t>
            </a:r>
          </a:p>
        </p:txBody>
      </p:sp>
      <p:sp>
        <p:nvSpPr>
          <p:cNvPr id="65539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Salud respiratoria para todos.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Promover el control del tabaquismo.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Reducir la contaminación ambiental.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Salud respiratoria ocupacional y seguridad.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s-ES" sz="2400" b="1">
                <a:latin typeface="Calibri" charset="0"/>
              </a:rPr>
              <a:t>Acceso a medicamentos</a:t>
            </a:r>
          </a:p>
        </p:txBody>
      </p:sp>
      <p:sp>
        <p:nvSpPr>
          <p:cNvPr id="65540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6. Promover la investigación.</a:t>
            </a:r>
          </a:p>
          <a:p>
            <a:pPr marL="0" indent="0">
              <a:buFont typeface="Arial" charset="0"/>
              <a:buNone/>
            </a:pPr>
            <a:endParaRPr lang="es-ES" sz="2400" b="1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7. Mejorar la formación de profesionales de la salud.</a:t>
            </a:r>
          </a:p>
          <a:p>
            <a:pPr marL="0" indent="0">
              <a:buFont typeface="Arial" charset="0"/>
              <a:buNone/>
            </a:pPr>
            <a:endParaRPr lang="es-ES" sz="2400" b="1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8. Más prevención.</a:t>
            </a:r>
          </a:p>
          <a:p>
            <a:pPr marL="0" indent="0">
              <a:buFont typeface="Arial" charset="0"/>
              <a:buNone/>
            </a:pPr>
            <a:endParaRPr lang="es-ES" sz="2400" b="1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s-ES" sz="2400" b="1">
                <a:latin typeface="Calibri" charset="0"/>
              </a:rPr>
              <a:t>9. Mayor acceso los cuidados a la salud.</a:t>
            </a:r>
          </a:p>
        </p:txBody>
      </p:sp>
    </p:spTree>
    <p:extLst>
      <p:ext uri="{BB962C8B-B14F-4D97-AF65-F5344CB8AC3E}">
        <p14:creationId xmlns:p14="http://schemas.microsoft.com/office/powerpoint/2010/main" val="352488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3"/>
          <p:cNvSpPr>
            <a:spLocks noGrp="1"/>
          </p:cNvSpPr>
          <p:nvPr>
            <p:ph type="title" idx="4294967295"/>
          </p:nvPr>
        </p:nvSpPr>
        <p:spPr bwMode="auto">
          <a:xfrm>
            <a:off x="163880" y="1403014"/>
            <a:ext cx="8839285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s-ES_tradnl" sz="40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Programas respiratorios existentes</a:t>
            </a:r>
          </a:p>
        </p:txBody>
      </p:sp>
      <p:sp>
        <p:nvSpPr>
          <p:cNvPr id="29" name="Marcador de contenido 4"/>
          <p:cNvSpPr>
            <a:spLocks noGrp="1"/>
          </p:cNvSpPr>
          <p:nvPr>
            <p:ph idx="4294967295"/>
          </p:nvPr>
        </p:nvSpPr>
        <p:spPr bwMode="auto">
          <a:xfrm>
            <a:off x="589541" y="3079414"/>
            <a:ext cx="8315291" cy="32357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/>
            <a:r>
              <a:rPr lang="es-ES_tradnl" b="1" dirty="0" smtClean="0">
                <a:cs typeface="Arial"/>
              </a:rPr>
              <a:t>Tuberculosis (en atención primaria).</a:t>
            </a:r>
          </a:p>
          <a:p>
            <a:pPr eaLnBrk="1" hangingPunct="1"/>
            <a:endParaRPr lang="es-ES_tradnl" b="1" dirty="0" smtClean="0">
              <a:cs typeface="Arial"/>
            </a:endParaRPr>
          </a:p>
          <a:p>
            <a:pPr marL="0" indent="0" eaLnBrk="1" hangingPunct="1">
              <a:buNone/>
            </a:pPr>
            <a:endParaRPr lang="es-ES_tradnl" b="1" dirty="0" smtClean="0">
              <a:cs typeface="Arial"/>
            </a:endParaRPr>
          </a:p>
          <a:p>
            <a:pPr eaLnBrk="1" hangingPunct="1"/>
            <a:r>
              <a:rPr lang="es-ES_tradnl" b="1" dirty="0" smtClean="0">
                <a:cs typeface="Arial"/>
              </a:rPr>
              <a:t>Tabaquismo (</a:t>
            </a:r>
            <a:r>
              <a:rPr lang="es-ES_tradnl" b="1" dirty="0" smtClean="0">
                <a:solidFill>
                  <a:srgbClr val="FF6600"/>
                </a:solidFill>
                <a:cs typeface="Arial"/>
              </a:rPr>
              <a:t>no en primaria</a:t>
            </a:r>
            <a:r>
              <a:rPr lang="es-ES_tradnl" b="1" dirty="0" smtClean="0">
                <a:cs typeface="Arial"/>
              </a:rPr>
              <a:t>).</a:t>
            </a:r>
          </a:p>
          <a:p>
            <a:pPr eaLnBrk="1" hangingPunct="1"/>
            <a:endParaRPr lang="es-ES_tradnl" b="1" dirty="0" smtClean="0">
              <a:cs typeface="Arial"/>
            </a:endParaRPr>
          </a:p>
          <a:p>
            <a:pPr eaLnBrk="1" hangingPunct="1"/>
            <a:endParaRPr lang="es-ES_tradnl" b="1" dirty="0" smtClean="0">
              <a:cs typeface="Arial"/>
            </a:endParaRPr>
          </a:p>
          <a:p>
            <a:pPr eaLnBrk="1" hangingPunct="1"/>
            <a:r>
              <a:rPr lang="es-ES_tradnl" b="1" dirty="0" smtClean="0">
                <a:cs typeface="Arial"/>
              </a:rPr>
              <a:t>Infecciones Respiratorias </a:t>
            </a:r>
            <a:r>
              <a:rPr lang="es-ES_tradnl" b="1" dirty="0">
                <a:cs typeface="Arial"/>
              </a:rPr>
              <a:t>A</a:t>
            </a:r>
            <a:r>
              <a:rPr lang="es-ES_tradnl" b="1" dirty="0" smtClean="0">
                <a:cs typeface="Arial"/>
              </a:rPr>
              <a:t>gudas (</a:t>
            </a:r>
            <a:r>
              <a:rPr lang="es-ES_tradnl" b="1" dirty="0" smtClean="0">
                <a:solidFill>
                  <a:srgbClr val="FF6600"/>
                </a:solidFill>
                <a:cs typeface="Arial"/>
              </a:rPr>
              <a:t>incompleto</a:t>
            </a:r>
            <a:r>
              <a:rPr lang="es-ES_tradnl" b="1" dirty="0" smtClean="0"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2114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290" y="1450920"/>
            <a:ext cx="3786188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810" y="1667760"/>
            <a:ext cx="3603625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4"/>
          <p:cNvSpPr txBox="1">
            <a:spLocks noChangeArrowheads="1"/>
          </p:cNvSpPr>
          <p:nvPr/>
        </p:nvSpPr>
        <p:spPr bwMode="auto">
          <a:xfrm>
            <a:off x="2273470" y="405055"/>
            <a:ext cx="6701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Atención primaria, OMS, 2008</a:t>
            </a:r>
          </a:p>
        </p:txBody>
      </p:sp>
    </p:spTree>
    <p:extLst>
      <p:ext uri="{BB962C8B-B14F-4D97-AF65-F5344CB8AC3E}">
        <p14:creationId xmlns:p14="http://schemas.microsoft.com/office/powerpoint/2010/main" val="254636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4 Imagen" descr="aire-gu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09675"/>
            <a:ext cx="74199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6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 bwMode="auto">
          <a:xfrm>
            <a:off x="623395" y="1227572"/>
            <a:ext cx="7403571" cy="10057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Estrategia del programa AIRE</a:t>
            </a:r>
          </a:p>
        </p:txBody>
      </p:sp>
      <p:sp>
        <p:nvSpPr>
          <p:cNvPr id="4" name="Marcador de contenido 5"/>
          <p:cNvSpPr txBox="1">
            <a:spLocks/>
          </p:cNvSpPr>
          <p:nvPr/>
        </p:nvSpPr>
        <p:spPr bwMode="auto">
          <a:xfrm>
            <a:off x="623395" y="2495592"/>
            <a:ext cx="7910777" cy="36277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2400" b="1" dirty="0">
                <a:latin typeface="Arial"/>
              </a:rPr>
              <a:t>Es un programa de atención primaria.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Crecer a partir del programa de Tb.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Fase piloto del programa, incluyendo la capacitación y equipamiento.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Fase de crecimiento o expansión.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Acceso a medicamentos.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Evaluación continua.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Reforzar programas preventivos: aire limpio, tabaquismo, vacunaciones, salud general.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7106" y="1567994"/>
            <a:ext cx="7941625" cy="50083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DISMINUIR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Mortalidad por IRA´s.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Uso de antibióticos en IRA´s.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Uso sintomáticos respiratorios de baja utilidad.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Referencia a niveles superiores.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Hospitalizaciones en Asma, EPOC (costos).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s-MX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INCREMENTAR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Consejo antitabaco y medicamentos antitabaco.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BAAR a casos sintomáticos respiratorios.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Esteroides inhalados en enfermos asmáticos.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Diagnóstico 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 espirometría de EPOC.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Identificación de Neumonía grave y referencia.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4174" y="256033"/>
            <a:ext cx="5090528" cy="89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MX" sz="28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cs typeface="Arial"/>
              </a:rPr>
              <a:t>Objetivos específicos del </a:t>
            </a:r>
            <a:endParaRPr lang="es-MX" sz="2800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/>
              <a:cs typeface="Arial"/>
            </a:endParaRPr>
          </a:p>
          <a:p>
            <a:r>
              <a:rPr lang="es-MX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cs typeface="Arial"/>
              </a:rPr>
              <a:t>Programa AIRE</a:t>
            </a:r>
            <a:endParaRPr lang="es-ES" sz="2800" b="1" dirty="0">
              <a:solidFill>
                <a:srgbClr val="8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4"/>
          <p:cNvSpPr txBox="1">
            <a:spLocks noChangeArrowheads="1"/>
          </p:cNvSpPr>
          <p:nvPr/>
        </p:nvSpPr>
        <p:spPr bwMode="auto">
          <a:xfrm>
            <a:off x="2427475" y="456265"/>
            <a:ext cx="6606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Guía para el manejo de las enfermedades</a:t>
            </a:r>
          </a:p>
          <a:p>
            <a:r>
              <a:rPr lang="es-ES_tradnl" sz="24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</a:t>
            </a:r>
            <a:r>
              <a:rPr lang="es-ES_tradnl" sz="24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espiratorias en cuidados primarios</a:t>
            </a:r>
            <a:endParaRPr lang="es-ES_tradnl" sz="24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6062" y="1771802"/>
            <a:ext cx="863443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/>
                <a:cs typeface="Arial"/>
              </a:rPr>
              <a:t>Síntomas respiratorios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Rinitis</a:t>
            </a:r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Sinusitis aguda</a:t>
            </a:r>
          </a:p>
          <a:p>
            <a:pPr algn="ctr"/>
            <a:r>
              <a:rPr lang="es-ES" b="1" dirty="0" smtClean="0">
                <a:latin typeface="Arial"/>
                <a:cs typeface="Arial"/>
              </a:rPr>
              <a:t>Faringitis aguda, amigdalitis</a:t>
            </a:r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Otitis</a:t>
            </a:r>
          </a:p>
          <a:p>
            <a:pPr algn="ctr"/>
            <a:r>
              <a:rPr lang="es-ES" b="1" dirty="0" smtClean="0">
                <a:latin typeface="Arial"/>
                <a:cs typeface="Arial"/>
              </a:rPr>
              <a:t>Neumonía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Asma</a:t>
            </a:r>
          </a:p>
          <a:p>
            <a:pPr algn="ctr"/>
            <a:r>
              <a:rPr lang="es-ES" b="1" dirty="0" smtClean="0">
                <a:latin typeface="Arial"/>
                <a:cs typeface="Arial"/>
              </a:rPr>
              <a:t>EPOC</a:t>
            </a:r>
          </a:p>
          <a:p>
            <a:pPr algn="ctr"/>
            <a:r>
              <a:rPr lang="es-ES" b="1" dirty="0" smtClean="0">
                <a:latin typeface="Arial"/>
                <a:cs typeface="Arial"/>
              </a:rPr>
              <a:t>Tabaquismo</a:t>
            </a:r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Cáncer pulmonar</a:t>
            </a:r>
          </a:p>
          <a:p>
            <a:pPr algn="ctr"/>
            <a:r>
              <a:rPr lang="es-ES" b="1" dirty="0" smtClean="0">
                <a:latin typeface="Arial"/>
                <a:cs typeface="Arial"/>
              </a:rPr>
              <a:t>Somnolencia diurna</a:t>
            </a:r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Ronquidos y SAOS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Tuberculosis</a:t>
            </a:r>
          </a:p>
          <a:p>
            <a:pPr algn="ctr"/>
            <a:r>
              <a:rPr lang="es-ES" b="1" dirty="0" smtClean="0">
                <a:latin typeface="Arial"/>
                <a:cs typeface="Arial"/>
              </a:rPr>
              <a:t>VIH/SIDA</a:t>
            </a:r>
            <a:endParaRPr lang="es-E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54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Forma libre"/>
          <p:cNvSpPr/>
          <p:nvPr/>
        </p:nvSpPr>
        <p:spPr>
          <a:xfrm>
            <a:off x="468313" y="6092825"/>
            <a:ext cx="2085975" cy="360363"/>
          </a:xfrm>
          <a:custGeom>
            <a:avLst/>
            <a:gdLst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944216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656184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360040">
                <a:moveTo>
                  <a:pt x="0" y="0"/>
                </a:moveTo>
                <a:lnTo>
                  <a:pt x="1944216" y="0"/>
                </a:lnTo>
                <a:lnTo>
                  <a:pt x="1656184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3" name="42 Rectángulo"/>
          <p:cNvSpPr/>
          <p:nvPr/>
        </p:nvSpPr>
        <p:spPr>
          <a:xfrm>
            <a:off x="468313" y="692150"/>
            <a:ext cx="8280400" cy="5400675"/>
          </a:xfrm>
          <a:prstGeom prst="rect">
            <a:avLst/>
          </a:pr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378" name="Text Box 62"/>
          <p:cNvSpPr txBox="1">
            <a:spLocks noChangeArrowheads="1"/>
          </p:cNvSpPr>
          <p:nvPr/>
        </p:nvSpPr>
        <p:spPr bwMode="auto">
          <a:xfrm>
            <a:off x="6616700" y="4722813"/>
            <a:ext cx="692150" cy="1233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lnSpc>
                <a:spcPts val="2000"/>
              </a:lnSpc>
              <a:spcBef>
                <a:spcPts val="250"/>
              </a:spcBef>
              <a:defRPr/>
            </a:pPr>
            <a:r>
              <a:rPr lang="es-MX" sz="1000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Asma </a:t>
            </a:r>
            <a:endParaRPr lang="es-MX" sz="1000" dirty="0">
              <a:solidFill>
                <a:schemeClr val="accent6">
                  <a:lumMod val="60000"/>
                  <a:lumOff val="40000"/>
                </a:schemeClr>
              </a:solidFill>
              <a:latin typeface="Optima" charset="0"/>
              <a:ea typeface="ＭＳ Ｐゴシック" charset="-128"/>
              <a:cs typeface="+mn-cs"/>
            </a:endParaRPr>
          </a:p>
          <a:p>
            <a:pPr algn="ctr" defTabSz="912813">
              <a:lnSpc>
                <a:spcPts val="2000"/>
              </a:lnSpc>
              <a:spcBef>
                <a:spcPts val="250"/>
              </a:spcBef>
              <a:defRPr/>
            </a:pPr>
            <a:r>
              <a:rPr lang="es-MX" sz="1000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EPOC</a:t>
            </a:r>
            <a:endParaRPr lang="es-MX" sz="1000" dirty="0">
              <a:solidFill>
                <a:schemeClr val="accent6">
                  <a:lumMod val="60000"/>
                  <a:lumOff val="40000"/>
                </a:schemeClr>
              </a:solidFill>
              <a:latin typeface="Optima" charset="0"/>
              <a:ea typeface="ＭＳ Ｐゴシック" charset="-128"/>
              <a:cs typeface="+mn-cs"/>
            </a:endParaRPr>
          </a:p>
          <a:p>
            <a:pPr algn="ctr" defTabSz="912813">
              <a:lnSpc>
                <a:spcPts val="2000"/>
              </a:lnSpc>
              <a:spcBef>
                <a:spcPts val="250"/>
              </a:spcBef>
              <a:defRPr/>
            </a:pPr>
            <a:r>
              <a:rPr lang="es-MX" sz="1000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TB</a:t>
            </a:r>
            <a:endParaRPr lang="es-MX" sz="1000" dirty="0">
              <a:solidFill>
                <a:schemeClr val="accent6">
                  <a:lumMod val="60000"/>
                  <a:lumOff val="40000"/>
                </a:schemeClr>
              </a:solidFill>
              <a:latin typeface="Optima" charset="0"/>
              <a:ea typeface="ＭＳ Ｐゴシック" charset="-128"/>
              <a:cs typeface="+mn-cs"/>
            </a:endParaRPr>
          </a:p>
          <a:p>
            <a:pPr algn="ctr" defTabSz="912813">
              <a:lnSpc>
                <a:spcPts val="2000"/>
              </a:lnSpc>
              <a:spcBef>
                <a:spcPts val="250"/>
              </a:spcBef>
              <a:defRPr/>
            </a:pPr>
            <a:r>
              <a:rPr lang="es-MX" sz="1000" kern="1000" spc="-40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VIH/SIDA</a:t>
            </a:r>
          </a:p>
        </p:txBody>
      </p:sp>
      <p:sp>
        <p:nvSpPr>
          <p:cNvPr id="18436" name="Rectangle 69"/>
          <p:cNvSpPr>
            <a:spLocks noChangeArrowheads="1"/>
          </p:cNvSpPr>
          <p:nvPr/>
        </p:nvSpPr>
        <p:spPr bwMode="auto">
          <a:xfrm>
            <a:off x="4471988" y="2489200"/>
            <a:ext cx="144462" cy="5762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37" name="Rectangle 31"/>
          <p:cNvSpPr>
            <a:spLocks noChangeArrowheads="1"/>
          </p:cNvSpPr>
          <p:nvPr/>
        </p:nvSpPr>
        <p:spPr bwMode="auto">
          <a:xfrm>
            <a:off x="3132138" y="1527175"/>
            <a:ext cx="2808287" cy="10810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r>
              <a:rPr lang="es-MX" sz="1200" b="1">
                <a:solidFill>
                  <a:srgbClr val="002060"/>
                </a:solidFill>
                <a:latin typeface="Optima" charset="0"/>
              </a:rPr>
              <a:t>PREGUNTE Y REGISTRE: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Nombre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Edad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Historia Médica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Síntomas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Propósito de la visita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38" name="Rectangle 26"/>
          <p:cNvSpPr>
            <a:spLocks noChangeArrowheads="1"/>
          </p:cNvSpPr>
          <p:nvPr/>
        </p:nvSpPr>
        <p:spPr bwMode="auto">
          <a:xfrm>
            <a:off x="641350" y="2705100"/>
            <a:ext cx="3455988" cy="7905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684213" y="2706688"/>
            <a:ext cx="3338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es-MX" sz="1000" b="1">
                <a:solidFill>
                  <a:srgbClr val="002060"/>
                </a:solidFill>
                <a:latin typeface="Optima" charset="0"/>
              </a:rPr>
              <a:t>Si el propósito de esta visita es tratar y determinar: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Empeoramiento de síntomas o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Nuevos síntomas</a:t>
            </a:r>
          </a:p>
          <a:p>
            <a:pPr algn="ctr" defTabSz="912813"/>
            <a:r>
              <a:rPr lang="es-MX" sz="1000" b="1">
                <a:solidFill>
                  <a:srgbClr val="002060"/>
                </a:solidFill>
                <a:latin typeface="Optima" charset="0"/>
              </a:rPr>
              <a:t>Si el diagnóstico es inseguro</a:t>
            </a:r>
          </a:p>
        </p:txBody>
      </p:sp>
      <p:sp>
        <p:nvSpPr>
          <p:cNvPr id="18440" name="Rectangle 28"/>
          <p:cNvSpPr>
            <a:spLocks noChangeArrowheads="1"/>
          </p:cNvSpPr>
          <p:nvPr/>
        </p:nvSpPr>
        <p:spPr bwMode="auto">
          <a:xfrm>
            <a:off x="4945063" y="2709863"/>
            <a:ext cx="3641725" cy="8667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1" name="Rectangle 24"/>
          <p:cNvSpPr>
            <a:spLocks noChangeArrowheads="1"/>
          </p:cNvSpPr>
          <p:nvPr/>
        </p:nvSpPr>
        <p:spPr bwMode="auto">
          <a:xfrm>
            <a:off x="4932363" y="2706688"/>
            <a:ext cx="36718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es-MX" sz="1000" b="1">
                <a:solidFill>
                  <a:srgbClr val="002060"/>
                </a:solidFill>
                <a:latin typeface="Optima" charset="0"/>
              </a:rPr>
              <a:t>Si el propósito es continuar tratamiento de enfermedad pulmonar conocida: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No empeoran los síntomas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No hay nuevos síntomas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No hay incertidumbre diagnóstica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2" name="Rectangle 35"/>
          <p:cNvSpPr>
            <a:spLocks noChangeArrowheads="1"/>
          </p:cNvSpPr>
          <p:nvPr/>
        </p:nvSpPr>
        <p:spPr bwMode="auto">
          <a:xfrm>
            <a:off x="641350" y="3641725"/>
            <a:ext cx="2143125" cy="3603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3" name="Text Box 33"/>
          <p:cNvSpPr txBox="1">
            <a:spLocks noChangeArrowheads="1"/>
          </p:cNvSpPr>
          <p:nvPr/>
        </p:nvSpPr>
        <p:spPr bwMode="auto">
          <a:xfrm>
            <a:off x="654050" y="3702050"/>
            <a:ext cx="21859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Presenta síntomas  &lt; 2 semanas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4" name="Rectangle 37"/>
          <p:cNvSpPr>
            <a:spLocks noChangeArrowheads="1"/>
          </p:cNvSpPr>
          <p:nvPr/>
        </p:nvSpPr>
        <p:spPr bwMode="auto">
          <a:xfrm>
            <a:off x="3132138" y="3641725"/>
            <a:ext cx="3240087" cy="3603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5" name="Text Box 34"/>
          <p:cNvSpPr txBox="1">
            <a:spLocks noChangeArrowheads="1"/>
          </p:cNvSpPr>
          <p:nvPr/>
        </p:nvSpPr>
        <p:spPr bwMode="auto">
          <a:xfrm>
            <a:off x="3132138" y="3702050"/>
            <a:ext cx="3240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Presenta síntomas </a:t>
            </a:r>
            <a:r>
              <a:rPr lang="es-MX" sz="1000" u="sng">
                <a:solidFill>
                  <a:srgbClr val="002060"/>
                </a:solidFill>
                <a:latin typeface="Optima" charset="0"/>
              </a:rPr>
              <a:t>&gt;</a:t>
            </a:r>
            <a:r>
              <a:rPr lang="es-MX" sz="1000">
                <a:solidFill>
                  <a:srgbClr val="002060"/>
                </a:solidFill>
                <a:latin typeface="Optima" charset="0"/>
              </a:rPr>
              <a:t> 2 semanas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6" name="Rectangle 45"/>
          <p:cNvSpPr>
            <a:spLocks noChangeArrowheads="1"/>
          </p:cNvSpPr>
          <p:nvPr/>
        </p:nvSpPr>
        <p:spPr bwMode="auto">
          <a:xfrm>
            <a:off x="2293938" y="4146550"/>
            <a:ext cx="1584325" cy="4302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7" name="Rectangle 49"/>
          <p:cNvSpPr>
            <a:spLocks noChangeArrowheads="1"/>
          </p:cNvSpPr>
          <p:nvPr/>
        </p:nvSpPr>
        <p:spPr bwMode="auto">
          <a:xfrm>
            <a:off x="4054475" y="4146550"/>
            <a:ext cx="1438275" cy="4302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8" name="Rectangle 52"/>
          <p:cNvSpPr>
            <a:spLocks noChangeArrowheads="1"/>
          </p:cNvSpPr>
          <p:nvPr/>
        </p:nvSpPr>
        <p:spPr bwMode="auto">
          <a:xfrm>
            <a:off x="5795963" y="4146550"/>
            <a:ext cx="1065212" cy="4302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49" name="Rectangle 68"/>
          <p:cNvSpPr>
            <a:spLocks noChangeArrowheads="1"/>
          </p:cNvSpPr>
          <p:nvPr/>
        </p:nvSpPr>
        <p:spPr bwMode="auto">
          <a:xfrm>
            <a:off x="4011613" y="3065463"/>
            <a:ext cx="935037" cy="1444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0" name="Rectangle 71"/>
          <p:cNvSpPr>
            <a:spLocks noChangeArrowheads="1"/>
          </p:cNvSpPr>
          <p:nvPr/>
        </p:nvSpPr>
        <p:spPr bwMode="auto">
          <a:xfrm>
            <a:off x="7019925" y="3570288"/>
            <a:ext cx="144463" cy="1154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1" name="Rectangle 72"/>
          <p:cNvSpPr>
            <a:spLocks noChangeArrowheads="1"/>
          </p:cNvSpPr>
          <p:nvPr/>
        </p:nvSpPr>
        <p:spPr bwMode="auto">
          <a:xfrm>
            <a:off x="3363913" y="3498850"/>
            <a:ext cx="142875" cy="215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2" name="Rectangle 73"/>
          <p:cNvSpPr>
            <a:spLocks noChangeArrowheads="1"/>
          </p:cNvSpPr>
          <p:nvPr/>
        </p:nvSpPr>
        <p:spPr bwMode="auto">
          <a:xfrm>
            <a:off x="3362325" y="4000500"/>
            <a:ext cx="133350" cy="365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3" name="Rectangle 74"/>
          <p:cNvSpPr>
            <a:spLocks noChangeArrowheads="1"/>
          </p:cNvSpPr>
          <p:nvPr/>
        </p:nvSpPr>
        <p:spPr bwMode="auto">
          <a:xfrm>
            <a:off x="4659313" y="4000500"/>
            <a:ext cx="133350" cy="365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4" name="Rectangle 78"/>
          <p:cNvSpPr>
            <a:spLocks noChangeArrowheads="1"/>
          </p:cNvSpPr>
          <p:nvPr/>
        </p:nvSpPr>
        <p:spPr bwMode="auto">
          <a:xfrm>
            <a:off x="5954713" y="3986213"/>
            <a:ext cx="133350" cy="365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5" name="Rectangle 81"/>
          <p:cNvSpPr>
            <a:spLocks noChangeArrowheads="1"/>
          </p:cNvSpPr>
          <p:nvPr/>
        </p:nvSpPr>
        <p:spPr bwMode="auto">
          <a:xfrm>
            <a:off x="1217613" y="3498850"/>
            <a:ext cx="142875" cy="215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6" name="Text Box 82"/>
          <p:cNvSpPr txBox="1">
            <a:spLocks noChangeArrowheads="1"/>
          </p:cNvSpPr>
          <p:nvPr/>
        </p:nvSpPr>
        <p:spPr bwMode="auto">
          <a:xfrm>
            <a:off x="468313" y="6083300"/>
            <a:ext cx="24495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000">
                <a:solidFill>
                  <a:srgbClr val="002060"/>
                </a:solidFill>
                <a:latin typeface="Optima" charset="0"/>
              </a:rPr>
              <a:t>Síntomas &lt; 2 semanas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  <a:p>
            <a:pPr eaLnBrk="1" hangingPunct="1"/>
            <a:r>
              <a:rPr lang="es-MX" sz="1000" b="1">
                <a:solidFill>
                  <a:srgbClr val="002060"/>
                </a:solidFill>
                <a:latin typeface="Optima" charset="0"/>
              </a:rPr>
              <a:t>TOS Y/O RESPIRACIÓN DIFÍCIL</a:t>
            </a:r>
          </a:p>
        </p:txBody>
      </p:sp>
      <p:sp>
        <p:nvSpPr>
          <p:cNvPr id="18457" name="Text Box 44"/>
          <p:cNvSpPr txBox="1">
            <a:spLocks noChangeArrowheads="1"/>
          </p:cNvSpPr>
          <p:nvPr/>
        </p:nvSpPr>
        <p:spPr bwMode="auto">
          <a:xfrm>
            <a:off x="2355850" y="4146550"/>
            <a:ext cx="146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Tos con </a:t>
            </a:r>
            <a:r>
              <a:rPr lang="es-MX" sz="1000" b="1">
                <a:solidFill>
                  <a:srgbClr val="002060"/>
                </a:solidFill>
                <a:latin typeface="Optima" charset="0"/>
              </a:rPr>
              <a:t>/ sin</a:t>
            </a:r>
            <a:r>
              <a:rPr lang="es-MX" sz="1000">
                <a:solidFill>
                  <a:srgbClr val="002060"/>
                </a:solidFill>
                <a:latin typeface="Optima" charset="0"/>
              </a:rPr>
              <a:t> producción de esputo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8" name="Text Box 48"/>
          <p:cNvSpPr txBox="1">
            <a:spLocks noChangeArrowheads="1"/>
          </p:cNvSpPr>
          <p:nvPr/>
        </p:nvSpPr>
        <p:spPr bwMode="auto">
          <a:xfrm>
            <a:off x="4078288" y="414655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Tos y dificultad respiratoria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59" name="Text Box 51"/>
          <p:cNvSpPr txBox="1">
            <a:spLocks noChangeArrowheads="1"/>
          </p:cNvSpPr>
          <p:nvPr/>
        </p:nvSpPr>
        <p:spPr bwMode="auto">
          <a:xfrm>
            <a:off x="5692775" y="4146550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Solo dificultad respiratoria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60" name="Rectangle 73"/>
          <p:cNvSpPr>
            <a:spLocks noChangeArrowheads="1"/>
          </p:cNvSpPr>
          <p:nvPr/>
        </p:nvSpPr>
        <p:spPr bwMode="auto">
          <a:xfrm>
            <a:off x="3019425" y="4519613"/>
            <a:ext cx="133350" cy="365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61" name="Text Box 59"/>
          <p:cNvSpPr txBox="1">
            <a:spLocks noChangeArrowheads="1"/>
          </p:cNvSpPr>
          <p:nvPr/>
        </p:nvSpPr>
        <p:spPr bwMode="auto">
          <a:xfrm>
            <a:off x="4471988" y="4722813"/>
            <a:ext cx="1860550" cy="2460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Excluya TB</a:t>
            </a:r>
          </a:p>
        </p:txBody>
      </p:sp>
      <p:sp>
        <p:nvSpPr>
          <p:cNvPr id="18462" name="Rectangle 74"/>
          <p:cNvSpPr>
            <a:spLocks noChangeArrowheads="1"/>
          </p:cNvSpPr>
          <p:nvPr/>
        </p:nvSpPr>
        <p:spPr bwMode="auto">
          <a:xfrm>
            <a:off x="4597400" y="4519613"/>
            <a:ext cx="133350" cy="365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463" name="Rectangle 78"/>
          <p:cNvSpPr>
            <a:spLocks noChangeArrowheads="1"/>
          </p:cNvSpPr>
          <p:nvPr/>
        </p:nvSpPr>
        <p:spPr bwMode="auto">
          <a:xfrm>
            <a:off x="5965825" y="4505325"/>
            <a:ext cx="133350" cy="365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68313" y="562174"/>
            <a:ext cx="8280400" cy="8507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spcBef>
                <a:spcPct val="50000"/>
              </a:spcBef>
              <a:defRPr/>
            </a:pPr>
            <a:endParaRPr lang="es-MX" sz="2400" b="1" cap="small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1075" y="706438"/>
            <a:ext cx="4714875" cy="338137"/>
          </a:xfrm>
        </p:spPr>
        <p:txBody>
          <a:bodyPr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es-MX" sz="1600" b="1">
                <a:solidFill>
                  <a:schemeClr val="bg1"/>
                </a:solidFill>
                <a:latin typeface="Arial" charset="0"/>
              </a:rPr>
              <a:t>CLASIFICACIÓN DE ACUERDO A LOS SÍNTOMAS I</a:t>
            </a:r>
            <a:endParaRPr lang="es-ES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66" name="Text Box 5"/>
          <p:cNvSpPr txBox="1">
            <a:spLocks noChangeArrowheads="1"/>
          </p:cNvSpPr>
          <p:nvPr/>
        </p:nvSpPr>
        <p:spPr bwMode="auto">
          <a:xfrm>
            <a:off x="1187450" y="879475"/>
            <a:ext cx="662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200"/>
              </a:spcBef>
              <a:buFontTx/>
              <a:buChar char="•"/>
            </a:pPr>
            <a:r>
              <a:rPr lang="es-MX" sz="1200">
                <a:solidFill>
                  <a:schemeClr val="bg1"/>
                </a:solidFill>
                <a:latin typeface="Calibri" charset="0"/>
              </a:rPr>
              <a:t>Tos y/o </a:t>
            </a:r>
          </a:p>
          <a:p>
            <a:pPr eaLnBrk="1" hangingPunct="1">
              <a:buFontTx/>
              <a:buChar char="•"/>
            </a:pPr>
            <a:r>
              <a:rPr lang="es-MX" sz="1200">
                <a:solidFill>
                  <a:schemeClr val="bg1"/>
                </a:solidFill>
                <a:latin typeface="Calibri" charset="0"/>
              </a:rPr>
              <a:t>Respiración difícil </a:t>
            </a:r>
            <a:r>
              <a:rPr lang="es-MX" sz="1200" i="1">
                <a:solidFill>
                  <a:schemeClr val="bg1"/>
                </a:solidFill>
                <a:latin typeface="Calibri" charset="0"/>
              </a:rPr>
              <a:t>(definida como disnea en descanso o en actividad, silbidos y/o pecho apretado)</a:t>
            </a:r>
            <a:endParaRPr lang="es-ES" sz="1200" i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7380313" y="4772198"/>
            <a:ext cx="1113766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15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7380313" y="5068548"/>
            <a:ext cx="1113766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16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7380313" y="5364898"/>
            <a:ext cx="1113766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22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380313" y="5661248"/>
            <a:ext cx="1113766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27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18479" name="Text Box 54"/>
          <p:cNvSpPr txBox="1">
            <a:spLocks noChangeArrowheads="1"/>
          </p:cNvSpPr>
          <p:nvPr/>
        </p:nvSpPr>
        <p:spPr bwMode="auto">
          <a:xfrm>
            <a:off x="2155825" y="4722813"/>
            <a:ext cx="1860550" cy="2460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MX" sz="1000">
                <a:solidFill>
                  <a:srgbClr val="002060"/>
                </a:solidFill>
                <a:latin typeface="Optima" charset="0"/>
              </a:rPr>
              <a:t>Excluya TB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820863" y="4109715"/>
            <a:ext cx="1008111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5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2555776" y="5045819"/>
            <a:ext cx="1113766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22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2555776" y="5693891"/>
            <a:ext cx="1113766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21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915217" y="5733256"/>
            <a:ext cx="1152128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14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4934398" y="5045819"/>
            <a:ext cx="1113766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22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18495" name="Text Box 54"/>
          <p:cNvSpPr txBox="1">
            <a:spLocks noChangeArrowheads="1"/>
          </p:cNvSpPr>
          <p:nvPr/>
        </p:nvSpPr>
        <p:spPr bwMode="auto">
          <a:xfrm>
            <a:off x="2124075" y="5367338"/>
            <a:ext cx="1860550" cy="222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Considere Bronquitis crónica</a:t>
            </a:r>
          </a:p>
        </p:txBody>
      </p:sp>
      <p:sp>
        <p:nvSpPr>
          <p:cNvPr id="18496" name="Text Box 59"/>
          <p:cNvSpPr txBox="1">
            <a:spLocks noChangeArrowheads="1"/>
          </p:cNvSpPr>
          <p:nvPr/>
        </p:nvSpPr>
        <p:spPr bwMode="auto">
          <a:xfrm>
            <a:off x="4471988" y="5414963"/>
            <a:ext cx="1860550" cy="2460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Considera Asma o EPOC </a:t>
            </a:r>
          </a:p>
        </p:txBody>
      </p:sp>
      <p:sp>
        <p:nvSpPr>
          <p:cNvPr id="40" name="39 Elipse"/>
          <p:cNvSpPr/>
          <p:nvPr/>
        </p:nvSpPr>
        <p:spPr>
          <a:xfrm>
            <a:off x="8459788" y="5805488"/>
            <a:ext cx="217487" cy="215900"/>
          </a:xfrm>
          <a:prstGeom prst="ellipse">
            <a:avLst/>
          </a:prstGeom>
          <a:solidFill>
            <a:srgbClr val="2D2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454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Forma libre"/>
          <p:cNvSpPr/>
          <p:nvPr/>
        </p:nvSpPr>
        <p:spPr>
          <a:xfrm flipV="1">
            <a:off x="4572000" y="323850"/>
            <a:ext cx="2087563" cy="358775"/>
          </a:xfrm>
          <a:custGeom>
            <a:avLst/>
            <a:gdLst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944216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656184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360040">
                <a:moveTo>
                  <a:pt x="0" y="0"/>
                </a:moveTo>
                <a:lnTo>
                  <a:pt x="1944216" y="0"/>
                </a:lnTo>
                <a:lnTo>
                  <a:pt x="1656184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468313" y="692150"/>
            <a:ext cx="8280400" cy="5400675"/>
          </a:xfrm>
          <a:prstGeom prst="rect">
            <a:avLst/>
          </a:pr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468313" y="692150"/>
            <a:ext cx="8280400" cy="7207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spcBef>
                <a:spcPct val="50000"/>
              </a:spcBef>
              <a:defRPr/>
            </a:pPr>
            <a:endParaRPr lang="es-MX" sz="2400" b="1" cap="small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475656" y="692696"/>
            <a:ext cx="5760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s-MX" sz="1600" b="1" cap="small" dirty="0">
                <a:solidFill>
                  <a:schemeClr val="bg1"/>
                </a:solidFill>
                <a:latin typeface="+mj-lt"/>
                <a:ea typeface="ＭＳ Ｐゴシック" charset="-128"/>
                <a:cs typeface="Calibri" pitchFamily="34" charset="0"/>
              </a:rPr>
              <a:t>Infección baja del aparato respiratorio (neumonía)</a:t>
            </a:r>
          </a:p>
          <a:p>
            <a:pPr lvl="5" defTabSz="912813">
              <a:buFont typeface="Arial" pitchFamily="34" charset="0"/>
              <a:buChar char="•"/>
              <a:defRPr/>
            </a:pPr>
            <a:r>
              <a:rPr lang="es-MX" sz="1400" b="1" cap="small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fiebre </a:t>
            </a:r>
          </a:p>
          <a:p>
            <a:pPr lvl="5" defTabSz="912813">
              <a:buFont typeface="Arial" pitchFamily="34" charset="0"/>
              <a:buChar char="•"/>
              <a:defRPr/>
            </a:pPr>
            <a:r>
              <a:rPr lang="es-MX" sz="1400" b="1" cap="small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dificultad para respirar o toser</a:t>
            </a: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686300" y="1557338"/>
            <a:ext cx="3857625" cy="431958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2813">
              <a:defRPr/>
            </a:pPr>
            <a:endParaRPr lang="es-ES_tradnl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4752975" y="1611313"/>
            <a:ext cx="3724275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200" b="1">
                <a:solidFill>
                  <a:srgbClr val="002060"/>
                </a:solidFill>
                <a:latin typeface="Optima" charset="0"/>
              </a:rPr>
              <a:t>INFECCIÓN BAJA CON FACTORES DE GRAVEDAD</a:t>
            </a:r>
          </a:p>
          <a:p>
            <a:pPr algn="ctr" eaLnBrk="1" hangingPunct="1">
              <a:spcBef>
                <a:spcPct val="50000"/>
              </a:spcBef>
            </a:pPr>
            <a:endParaRPr lang="es-MX" sz="800" b="1">
              <a:solidFill>
                <a:srgbClr val="002060"/>
              </a:solidFill>
              <a:latin typeface="Optima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</a:t>
            </a:r>
            <a:r>
              <a:rPr lang="es-MX" sz="1100" u="sng">
                <a:solidFill>
                  <a:srgbClr val="002060"/>
                </a:solidFill>
                <a:latin typeface="Optima" charset="0"/>
              </a:rPr>
              <a:t>&gt;</a:t>
            </a:r>
            <a:r>
              <a:rPr lang="es-MX" sz="1100">
                <a:solidFill>
                  <a:srgbClr val="002060"/>
                </a:solidFill>
                <a:latin typeface="Optima" charset="0"/>
              </a:rPr>
              <a:t> 60 años</a:t>
            </a:r>
          </a:p>
          <a:p>
            <a:pPr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Frágil o con sospecha de SIDA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No se conoce con:  	Enfermedad pulmonar</a:t>
            </a:r>
          </a:p>
          <a:p>
            <a:pPr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			Enfermedad cardiaca</a:t>
            </a:r>
          </a:p>
          <a:p>
            <a:pPr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			Enfermedad del hígado</a:t>
            </a:r>
          </a:p>
          <a:p>
            <a:pPr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			Diabetes Mellitus</a:t>
            </a:r>
          </a:p>
          <a:p>
            <a:pPr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Dar inmediatamente 1 gramo de </a:t>
            </a:r>
            <a:r>
              <a:rPr lang="es-MX" sz="1100" i="1">
                <a:solidFill>
                  <a:srgbClr val="002060"/>
                </a:solidFill>
                <a:latin typeface="Optima" charset="0"/>
              </a:rPr>
              <a:t>Amoxicilina </a:t>
            </a:r>
            <a:r>
              <a:rPr lang="es-MX" sz="1100">
                <a:solidFill>
                  <a:srgbClr val="002060"/>
                </a:solidFill>
                <a:latin typeface="Optima" charset="0"/>
              </a:rPr>
              <a:t>vía oral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ó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Si es alérgico a la </a:t>
            </a:r>
            <a:r>
              <a:rPr lang="es-MX" sz="1100" i="1">
                <a:solidFill>
                  <a:srgbClr val="002060"/>
                </a:solidFill>
                <a:latin typeface="Optima" charset="0"/>
              </a:rPr>
              <a:t>Penicilina</a:t>
            </a:r>
            <a:r>
              <a:rPr lang="es-MX" sz="1100">
                <a:solidFill>
                  <a:srgbClr val="002060"/>
                </a:solidFill>
                <a:latin typeface="Optima" charset="0"/>
              </a:rPr>
              <a:t>,                                     </a:t>
            </a:r>
            <a:r>
              <a:rPr lang="es-MX" sz="1100" i="1">
                <a:solidFill>
                  <a:srgbClr val="002060"/>
                </a:solidFill>
                <a:latin typeface="Optima" charset="0"/>
              </a:rPr>
              <a:t>Eritromicina</a:t>
            </a:r>
            <a:r>
              <a:rPr lang="es-MX" sz="1100">
                <a:solidFill>
                  <a:srgbClr val="002060"/>
                </a:solidFill>
                <a:latin typeface="Optima" charset="0"/>
              </a:rPr>
              <a:t> de  500mg vía oral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y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611188" y="1557338"/>
            <a:ext cx="3786187" cy="431958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2813">
              <a:defRPr/>
            </a:pPr>
            <a:endParaRPr lang="es-ES_tradnl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676275" y="1611313"/>
            <a:ext cx="3656013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200" b="1">
                <a:solidFill>
                  <a:srgbClr val="002060"/>
                </a:solidFill>
                <a:latin typeface="Optima" charset="0"/>
              </a:rPr>
              <a:t>INFECCIÓN BAJA SIN FACTORES DE GRAVEDAD</a:t>
            </a:r>
          </a:p>
          <a:p>
            <a:pPr algn="ctr" eaLnBrk="1" hangingPunct="1">
              <a:lnSpc>
                <a:spcPts val="1200"/>
              </a:lnSpc>
              <a:spcBef>
                <a:spcPct val="50000"/>
              </a:spcBef>
            </a:pPr>
            <a:endParaRPr lang="es-MX" sz="800">
              <a:solidFill>
                <a:srgbClr val="002060"/>
              </a:solidFill>
              <a:latin typeface="Optima" charset="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Reposo en casa</a:t>
            </a:r>
            <a:endParaRPr lang="es-MX" sz="1100" b="1">
              <a:solidFill>
                <a:srgbClr val="002060"/>
              </a:solidFill>
              <a:latin typeface="Optima" charset="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Incremente </a:t>
            </a:r>
            <a:r>
              <a:rPr lang="es-MX" sz="1100" b="1">
                <a:solidFill>
                  <a:srgbClr val="002060"/>
                </a:solidFill>
                <a:latin typeface="Optima" charset="0"/>
              </a:rPr>
              <a:t>ingesta de líquidos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Recomiende </a:t>
            </a:r>
            <a:r>
              <a:rPr lang="es-MX" sz="1100" b="1">
                <a:solidFill>
                  <a:srgbClr val="002060"/>
                </a:solidFill>
                <a:latin typeface="Optima" charset="0"/>
              </a:rPr>
              <a:t>no fumar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Tratamiento para el dolor y fiebre con </a:t>
            </a:r>
            <a:r>
              <a:rPr lang="es-MX" sz="1100" i="1">
                <a:solidFill>
                  <a:srgbClr val="002060"/>
                </a:solidFill>
                <a:latin typeface="Optima" charset="0"/>
              </a:rPr>
              <a:t>Paracetamol</a:t>
            </a:r>
            <a:r>
              <a:rPr lang="es-MX" sz="1100">
                <a:solidFill>
                  <a:srgbClr val="002060"/>
                </a:solidFill>
                <a:latin typeface="Optima" charset="0"/>
              </a:rPr>
              <a:t> de 1 a 2 tabletas de 500 mg 4 veces al día.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</a:t>
            </a:r>
            <a:r>
              <a:rPr lang="es-ES" sz="1100">
                <a:solidFill>
                  <a:srgbClr val="002060"/>
                </a:solidFill>
                <a:latin typeface="Optima" charset="0"/>
              </a:rPr>
              <a:t>Si hay expectoración o se ha incrementado la coloración del esputo, prescriba </a:t>
            </a:r>
            <a:r>
              <a:rPr lang="es-ES" sz="1100" i="1">
                <a:solidFill>
                  <a:srgbClr val="002060"/>
                </a:solidFill>
                <a:latin typeface="Optima" charset="0"/>
              </a:rPr>
              <a:t>Amoxicilina </a:t>
            </a:r>
            <a:r>
              <a:rPr lang="es-ES" sz="1100">
                <a:solidFill>
                  <a:srgbClr val="002060"/>
                </a:solidFill>
                <a:latin typeface="Optima" charset="0"/>
              </a:rPr>
              <a:t>vía oral de 500mg tres veces al día por 7 días o si es alérgico a la </a:t>
            </a:r>
            <a:r>
              <a:rPr lang="es-ES" sz="1100" i="1">
                <a:solidFill>
                  <a:srgbClr val="002060"/>
                </a:solidFill>
                <a:latin typeface="Optima" charset="0"/>
              </a:rPr>
              <a:t>Penicilina</a:t>
            </a:r>
            <a:r>
              <a:rPr lang="es-ES" sz="1100">
                <a:solidFill>
                  <a:srgbClr val="002060"/>
                </a:solidFill>
                <a:latin typeface="Optima" charset="0"/>
              </a:rPr>
              <a:t>, </a:t>
            </a:r>
            <a:r>
              <a:rPr lang="es-ES" sz="1100" i="1">
                <a:solidFill>
                  <a:srgbClr val="002060"/>
                </a:solidFill>
                <a:latin typeface="Optima" charset="0"/>
              </a:rPr>
              <a:t>Eritromicina </a:t>
            </a:r>
            <a:r>
              <a:rPr lang="es-ES" sz="1100">
                <a:solidFill>
                  <a:srgbClr val="002060"/>
                </a:solidFill>
                <a:latin typeface="Optima" charset="0"/>
              </a:rPr>
              <a:t>de 500mg vía oral 6 veces al día 7 días</a:t>
            </a:r>
            <a:endParaRPr lang="es-MX" sz="1100">
              <a:solidFill>
                <a:srgbClr val="002060"/>
              </a:solidFill>
              <a:latin typeface="Optima" charset="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Busque signos de VIH/SIDA </a:t>
            </a:r>
            <a:endParaRPr lang="es-MX" sz="1100">
              <a:solidFill>
                <a:srgbClr val="6B6BCF"/>
              </a:solidFill>
              <a:latin typeface="Optima" charset="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</a:t>
            </a:r>
            <a:r>
              <a:rPr lang="es-MX" sz="1100" b="1">
                <a:solidFill>
                  <a:srgbClr val="002060"/>
                </a:solidFill>
                <a:latin typeface="Optima" charset="0"/>
              </a:rPr>
              <a:t>Pregunte por síntomas de Tuberculosis </a:t>
            </a:r>
            <a:r>
              <a:rPr lang="es-MX" sz="1100">
                <a:solidFill>
                  <a:srgbClr val="002060"/>
                </a:solidFill>
                <a:latin typeface="Optima" charset="0"/>
              </a:rPr>
              <a:t>(por ejemplo, pérdida de peso, sudores nocturnos) </a:t>
            </a:r>
            <a:endParaRPr lang="es-MX" sz="1100">
              <a:solidFill>
                <a:srgbClr val="6B6BCF"/>
              </a:solidFill>
              <a:latin typeface="Optima" charset="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es-MX" sz="1200" b="1">
                <a:solidFill>
                  <a:srgbClr val="002060"/>
                </a:solidFill>
                <a:latin typeface="Optima" charset="0"/>
              </a:rPr>
              <a:t>SI: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Empeora o no hay respuesta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Char char="•"/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 Pasan 7 días y no se recupera por completo</a:t>
            </a:r>
            <a:endParaRPr lang="es-ES" sz="1100" b="1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787900" y="3032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MX" sz="1100" b="1">
                <a:solidFill>
                  <a:srgbClr val="002060"/>
                </a:solidFill>
                <a:latin typeface="Optima" charset="0"/>
              </a:rPr>
              <a:t>INFECCIONES BAJAS</a:t>
            </a:r>
          </a:p>
          <a:p>
            <a:pPr eaLnBrk="1" hangingPunct="1">
              <a:lnSpc>
                <a:spcPts val="1400"/>
              </a:lnSpc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Neumonía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8459788" y="5805488"/>
            <a:ext cx="217487" cy="215900"/>
          </a:xfrm>
          <a:prstGeom prst="ellipse">
            <a:avLst/>
          </a:prstGeom>
          <a:solidFill>
            <a:srgbClr val="2D2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/>
              <a:t>8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01604" y="3965699"/>
            <a:ext cx="1080119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27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101604" y="4653136"/>
            <a:ext cx="1080119" cy="255389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900" smtClean="0">
                <a:solidFill>
                  <a:srgbClr val="6B6BCF"/>
                </a:solidFill>
                <a:latin typeface="Optima" charset="0"/>
              </a:rPr>
              <a:t>Ir a la página 22</a:t>
            </a:r>
            <a:endParaRPr lang="es-ES" sz="900" smtClean="0">
              <a:solidFill>
                <a:srgbClr val="6B6BCF"/>
              </a:solidFill>
              <a:latin typeface="Optima" charset="0"/>
            </a:endParaRPr>
          </a:p>
        </p:txBody>
      </p:sp>
      <p:grpSp>
        <p:nvGrpSpPr>
          <p:cNvPr id="24593" name="23 Grupo"/>
          <p:cNvGrpSpPr>
            <a:grpSpLocks/>
          </p:cNvGrpSpPr>
          <p:nvPr/>
        </p:nvGrpSpPr>
        <p:grpSpPr bwMode="auto">
          <a:xfrm>
            <a:off x="5621338" y="5084763"/>
            <a:ext cx="1873250" cy="360362"/>
            <a:chOff x="5004048" y="5713735"/>
            <a:chExt cx="1872208" cy="360040"/>
          </a:xfrm>
        </p:grpSpPr>
        <p:sp>
          <p:nvSpPr>
            <p:cNvPr id="25" name="24 Rectángulo redondeado"/>
            <p:cNvSpPr>
              <a:spLocks noChangeArrowheads="1"/>
            </p:cNvSpPr>
            <p:nvPr/>
          </p:nvSpPr>
          <p:spPr bwMode="auto">
            <a:xfrm>
              <a:off x="5219828" y="5785108"/>
              <a:ext cx="1656428" cy="288667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>
              <a:off x="5004048" y="5713735"/>
              <a:ext cx="288764" cy="360040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2000" b="1" cap="small" dirty="0">
                <a:solidFill>
                  <a:srgbClr val="002060"/>
                </a:solidFill>
                <a:latin typeface="Optima"/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004048" y="5713735"/>
              <a:ext cx="2887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000" b="1" cap="small" dirty="0">
                  <a:solidFill>
                    <a:srgbClr val="002060"/>
                  </a:solidFill>
                  <a:latin typeface="Optima"/>
                </a:rPr>
                <a:t>r</a:t>
              </a:r>
            </a:p>
          </p:txBody>
        </p:sp>
        <p:sp>
          <p:nvSpPr>
            <p:cNvPr id="28" name="27 CuadroTexto"/>
            <p:cNvSpPr>
              <a:spLocks noChangeArrowheads="1"/>
            </p:cNvSpPr>
            <p:nvPr/>
          </p:nvSpPr>
          <p:spPr bwMode="auto">
            <a:xfrm>
              <a:off x="5075445" y="5732768"/>
              <a:ext cx="1800811" cy="34100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s-MX" sz="1400" dirty="0" err="1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efiera</a:t>
              </a:r>
              <a:r>
                <a:rPr lang="es-MX" sz="1400" dirty="0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 al siguiente nivel </a:t>
              </a:r>
            </a:p>
          </p:txBody>
        </p:sp>
      </p:grpSp>
      <p:grpSp>
        <p:nvGrpSpPr>
          <p:cNvPr id="24594" name="18 Grupo"/>
          <p:cNvGrpSpPr>
            <a:grpSpLocks/>
          </p:cNvGrpSpPr>
          <p:nvPr/>
        </p:nvGrpSpPr>
        <p:grpSpPr bwMode="auto">
          <a:xfrm>
            <a:off x="1517650" y="5373688"/>
            <a:ext cx="1871663" cy="358775"/>
            <a:chOff x="5004048" y="5713735"/>
            <a:chExt cx="1872208" cy="360040"/>
          </a:xfrm>
        </p:grpSpPr>
        <p:sp>
          <p:nvSpPr>
            <p:cNvPr id="20" name="19 Rectángulo redondeado"/>
            <p:cNvSpPr>
              <a:spLocks noChangeArrowheads="1"/>
            </p:cNvSpPr>
            <p:nvPr/>
          </p:nvSpPr>
          <p:spPr bwMode="auto">
            <a:xfrm>
              <a:off x="5220011" y="5785424"/>
              <a:ext cx="1656245" cy="288351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5004048" y="5713735"/>
              <a:ext cx="287422" cy="360040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2000" b="1" cap="small" dirty="0">
                <a:solidFill>
                  <a:srgbClr val="002060"/>
                </a:solidFill>
                <a:latin typeface="Optima"/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>
              <a:off x="5004048" y="5713735"/>
              <a:ext cx="287422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000" b="1" cap="small" dirty="0">
                  <a:solidFill>
                    <a:srgbClr val="002060"/>
                  </a:solidFill>
                  <a:latin typeface="Optima"/>
                </a:rPr>
                <a:t>r</a:t>
              </a:r>
            </a:p>
          </p:txBody>
        </p:sp>
        <p:sp>
          <p:nvSpPr>
            <p:cNvPr id="23" name="22 CuadroTexto"/>
            <p:cNvSpPr>
              <a:spLocks noChangeArrowheads="1"/>
            </p:cNvSpPr>
            <p:nvPr/>
          </p:nvSpPr>
          <p:spPr bwMode="auto">
            <a:xfrm>
              <a:off x="5075507" y="5732852"/>
              <a:ext cx="1800749" cy="3409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s-MX" sz="1400" dirty="0" err="1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efiera</a:t>
              </a:r>
              <a:r>
                <a:rPr lang="es-MX" sz="1400" dirty="0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 al siguiente nivel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9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468313" y="692150"/>
            <a:ext cx="8280400" cy="5400675"/>
          </a:xfrm>
          <a:prstGeom prst="rect">
            <a:avLst/>
          </a:pr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0482" name="Rectangle 26"/>
          <p:cNvSpPr>
            <a:spLocks noChangeArrowheads="1"/>
          </p:cNvSpPr>
          <p:nvPr/>
        </p:nvSpPr>
        <p:spPr bwMode="auto">
          <a:xfrm>
            <a:off x="6084888" y="2994025"/>
            <a:ext cx="2338387" cy="8620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 sz="9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20483" name="Rectangle 26"/>
          <p:cNvSpPr>
            <a:spLocks noChangeArrowheads="1"/>
          </p:cNvSpPr>
          <p:nvPr/>
        </p:nvSpPr>
        <p:spPr bwMode="auto">
          <a:xfrm>
            <a:off x="3419475" y="2994025"/>
            <a:ext cx="2338388" cy="8620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 sz="9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20484" name="Rectangle 26"/>
          <p:cNvSpPr>
            <a:spLocks noChangeArrowheads="1"/>
          </p:cNvSpPr>
          <p:nvPr/>
        </p:nvSpPr>
        <p:spPr bwMode="auto">
          <a:xfrm>
            <a:off x="6084888" y="4652963"/>
            <a:ext cx="2338387" cy="863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defTabSz="912813"/>
            <a:endParaRPr lang="es-ES_tradnl" sz="11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16397" name="AutoShape 64"/>
          <p:cNvSpPr>
            <a:spLocks noChangeArrowheads="1"/>
          </p:cNvSpPr>
          <p:nvPr/>
        </p:nvSpPr>
        <p:spPr bwMode="auto">
          <a:xfrm rot="5400000">
            <a:off x="1575445" y="4072980"/>
            <a:ext cx="766763" cy="342900"/>
          </a:xfrm>
          <a:prstGeom prst="rightArrow">
            <a:avLst>
              <a:gd name="adj1" fmla="val 50000"/>
              <a:gd name="adj2" fmla="val 70365"/>
            </a:avLst>
          </a:prstGeom>
          <a:gradFill flip="none" rotWithShape="1">
            <a:gsLst>
              <a:gs pos="0">
                <a:schemeClr val="accent1">
                  <a:lumMod val="90000"/>
                </a:schemeClr>
              </a:gs>
              <a:gs pos="39999">
                <a:srgbClr val="85C2FF">
                  <a:alpha val="6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lang="es-ES_tradnl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  <p:sp>
        <p:nvSpPr>
          <p:cNvPr id="16403" name="AutoShape 64"/>
          <p:cNvSpPr>
            <a:spLocks noChangeArrowheads="1"/>
          </p:cNvSpPr>
          <p:nvPr/>
        </p:nvSpPr>
        <p:spPr bwMode="auto">
          <a:xfrm rot="5400000">
            <a:off x="4224622" y="4073774"/>
            <a:ext cx="766763" cy="341312"/>
          </a:xfrm>
          <a:prstGeom prst="rightArrow">
            <a:avLst>
              <a:gd name="adj1" fmla="val 50000"/>
              <a:gd name="adj2" fmla="val 70692"/>
            </a:avLst>
          </a:prstGeom>
          <a:gradFill flip="none" rotWithShape="1">
            <a:gsLst>
              <a:gs pos="0">
                <a:schemeClr val="accent1">
                  <a:lumMod val="90000"/>
                </a:schemeClr>
              </a:gs>
              <a:gs pos="39999">
                <a:srgbClr val="85C2FF">
                  <a:alpha val="6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lang="es-ES_tradnl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  <p:sp>
        <p:nvSpPr>
          <p:cNvPr id="16404" name="AutoShape 64"/>
          <p:cNvSpPr>
            <a:spLocks noChangeArrowheads="1"/>
          </p:cNvSpPr>
          <p:nvPr/>
        </p:nvSpPr>
        <p:spPr bwMode="auto">
          <a:xfrm rot="5400000">
            <a:off x="6841331" y="4072980"/>
            <a:ext cx="766763" cy="342900"/>
          </a:xfrm>
          <a:prstGeom prst="rightArrow">
            <a:avLst>
              <a:gd name="adj1" fmla="val 50000"/>
              <a:gd name="adj2" fmla="val 70365"/>
            </a:avLst>
          </a:prstGeom>
          <a:gradFill flip="none" rotWithShape="1">
            <a:gsLst>
              <a:gs pos="0">
                <a:schemeClr val="accent1">
                  <a:lumMod val="90000"/>
                </a:schemeClr>
              </a:gs>
              <a:gs pos="39999">
                <a:srgbClr val="85C2FF">
                  <a:alpha val="6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lang="es-ES_tradnl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468313" y="692150"/>
            <a:ext cx="8280400" cy="7207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spcBef>
                <a:spcPct val="50000"/>
              </a:spcBef>
              <a:defRPr/>
            </a:pPr>
            <a:endParaRPr lang="es-MX" sz="2400" b="1" cap="small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95" name="Rectangle 2"/>
          <p:cNvSpPr txBox="1">
            <a:spLocks noChangeArrowheads="1"/>
          </p:cNvSpPr>
          <p:nvPr/>
        </p:nvSpPr>
        <p:spPr bwMode="auto">
          <a:xfrm>
            <a:off x="2251075" y="758493"/>
            <a:ext cx="4714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 dirty="0">
                <a:solidFill>
                  <a:schemeClr val="bg1"/>
                </a:solidFill>
              </a:rPr>
              <a:t>CLASIFICACIÓN DE ACUERDO A LOS SÍNTOMAS II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0496" name="Text Box 5"/>
          <p:cNvSpPr txBox="1">
            <a:spLocks noChangeArrowheads="1"/>
          </p:cNvSpPr>
          <p:nvPr/>
        </p:nvSpPr>
        <p:spPr bwMode="auto">
          <a:xfrm>
            <a:off x="1187450" y="908050"/>
            <a:ext cx="662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200"/>
              </a:spcBef>
              <a:buFontTx/>
              <a:buChar char="•"/>
            </a:pPr>
            <a:r>
              <a:rPr lang="es-MX" sz="1200">
                <a:solidFill>
                  <a:schemeClr val="bg1"/>
                </a:solidFill>
                <a:latin typeface="Calibri" charset="0"/>
              </a:rPr>
              <a:t>Insomnio</a:t>
            </a:r>
          </a:p>
          <a:p>
            <a:pPr eaLnBrk="1" hangingPunct="1">
              <a:buFontTx/>
              <a:buChar char="•"/>
            </a:pPr>
            <a:r>
              <a:rPr lang="es-MX" sz="1200">
                <a:solidFill>
                  <a:schemeClr val="bg1"/>
                </a:solidFill>
                <a:latin typeface="Calibri" charset="0"/>
              </a:rPr>
              <a:t>Somnolencia excesiva durante el día</a:t>
            </a:r>
            <a:endParaRPr lang="es-ES" sz="1200" i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497" name="35 Rectángulo"/>
          <p:cNvSpPr>
            <a:spLocks noChangeArrowheads="1"/>
          </p:cNvSpPr>
          <p:nvPr/>
        </p:nvSpPr>
        <p:spPr bwMode="auto">
          <a:xfrm>
            <a:off x="3535363" y="4652963"/>
            <a:ext cx="2144712" cy="3603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>
              <a:spcBef>
                <a:spcPct val="50000"/>
              </a:spcBef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Excluya </a:t>
            </a:r>
            <a:r>
              <a:rPr lang="es-MX" sz="1100" b="1">
                <a:solidFill>
                  <a:srgbClr val="002060"/>
                </a:solidFill>
                <a:latin typeface="Optima" charset="0"/>
              </a:rPr>
              <a:t>APNEA</a:t>
            </a:r>
            <a:r>
              <a:rPr lang="es-MX" sz="1100">
                <a:solidFill>
                  <a:srgbClr val="002060"/>
                </a:solidFill>
                <a:latin typeface="Optima" charset="0"/>
              </a:rPr>
              <a:t> del sueño</a:t>
            </a:r>
          </a:p>
        </p:txBody>
      </p:sp>
      <p:sp>
        <p:nvSpPr>
          <p:cNvPr id="20498" name="Rectangle 26"/>
          <p:cNvSpPr>
            <a:spLocks noChangeArrowheads="1"/>
          </p:cNvSpPr>
          <p:nvPr/>
        </p:nvSpPr>
        <p:spPr bwMode="auto">
          <a:xfrm>
            <a:off x="788988" y="2994025"/>
            <a:ext cx="2338387" cy="8620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endParaRPr lang="es-ES_tradnl" sz="9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806450" y="3049588"/>
            <a:ext cx="2305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es-MX" sz="1000" b="1">
                <a:solidFill>
                  <a:srgbClr val="002060"/>
                </a:solidFill>
                <a:latin typeface="Optima" charset="0"/>
              </a:rPr>
              <a:t>INSOMNIO</a:t>
            </a:r>
          </a:p>
          <a:p>
            <a:pPr algn="ctr" defTabSz="912813"/>
            <a:endParaRPr lang="es-MX" sz="1000" b="1">
              <a:solidFill>
                <a:srgbClr val="002060"/>
              </a:solidFill>
              <a:latin typeface="Optima" charset="0"/>
            </a:endParaRP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Dificultad para dormir, ya sea para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conciliar el sueño o mantenerlo</a:t>
            </a:r>
          </a:p>
        </p:txBody>
      </p:sp>
      <p:sp>
        <p:nvSpPr>
          <p:cNvPr id="16393" name="Rectangle 24"/>
          <p:cNvSpPr>
            <a:spLocks noChangeArrowheads="1"/>
          </p:cNvSpPr>
          <p:nvPr/>
        </p:nvSpPr>
        <p:spPr bwMode="auto">
          <a:xfrm>
            <a:off x="3579813" y="3049588"/>
            <a:ext cx="20558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es-MX" sz="1050" b="1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RONQUIDOS HABITUALES</a:t>
            </a:r>
          </a:p>
          <a:p>
            <a:pPr algn="ctr" defTabSz="912813">
              <a:defRPr/>
            </a:pPr>
            <a:endParaRPr lang="es-MX" sz="1050" b="1" dirty="0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  <a:p>
            <a:pPr algn="ctr" defTabSz="912813">
              <a:defRPr/>
            </a:pPr>
            <a:r>
              <a:rPr lang="es-MX" sz="1050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Si es la presencia de </a:t>
            </a:r>
          </a:p>
          <a:p>
            <a:pPr algn="ctr" defTabSz="912813">
              <a:defRPr/>
            </a:pPr>
            <a:r>
              <a:rPr lang="es-MX" sz="1050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ronquidos habituales</a:t>
            </a:r>
            <a:endParaRPr lang="es-ES" sz="1050" dirty="0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  <p:sp>
        <p:nvSpPr>
          <p:cNvPr id="20501" name="Text Box 62"/>
          <p:cNvSpPr txBox="1">
            <a:spLocks noChangeArrowheads="1"/>
          </p:cNvSpPr>
          <p:nvPr/>
        </p:nvSpPr>
        <p:spPr bwMode="auto">
          <a:xfrm>
            <a:off x="6194425" y="4797425"/>
            <a:ext cx="2060575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Considere privación de sueño</a:t>
            </a:r>
          </a:p>
          <a:p>
            <a:pPr algn="ctr" eaLnBrk="1" hangingPunct="1">
              <a:lnSpc>
                <a:spcPct val="150000"/>
              </a:lnSpc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Considere apnea del sueño</a:t>
            </a:r>
          </a:p>
          <a:p>
            <a:pPr algn="ctr" eaLnBrk="1" hangingPunct="1">
              <a:lnSpc>
                <a:spcPct val="150000"/>
              </a:lnSpc>
            </a:pPr>
            <a:r>
              <a:rPr lang="es-MX" sz="1100">
                <a:solidFill>
                  <a:srgbClr val="002060"/>
                </a:solidFill>
                <a:latin typeface="Optima" charset="0"/>
              </a:rPr>
              <a:t>Considere piernas inquietas </a:t>
            </a:r>
          </a:p>
        </p:txBody>
      </p:sp>
      <p:sp>
        <p:nvSpPr>
          <p:cNvPr id="16399" name="Rectangle 24"/>
          <p:cNvSpPr>
            <a:spLocks noChangeArrowheads="1"/>
          </p:cNvSpPr>
          <p:nvPr/>
        </p:nvSpPr>
        <p:spPr bwMode="auto">
          <a:xfrm>
            <a:off x="6099175" y="2994025"/>
            <a:ext cx="22971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lnSpc>
                <a:spcPct val="150000"/>
              </a:lnSpc>
              <a:defRPr/>
            </a:pPr>
            <a:r>
              <a:rPr lang="es-MX" sz="1050" b="1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SOMNOLENCIA </a:t>
            </a:r>
          </a:p>
          <a:p>
            <a:pPr algn="ctr" defTabSz="912813">
              <a:lnSpc>
                <a:spcPct val="150000"/>
              </a:lnSpc>
              <a:defRPr/>
            </a:pPr>
            <a:r>
              <a:rPr lang="es-MX" sz="1050" b="1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EXCESIVA </a:t>
            </a:r>
          </a:p>
          <a:p>
            <a:pPr algn="ctr" defTabSz="912813">
              <a:lnSpc>
                <a:spcPct val="150000"/>
              </a:lnSpc>
              <a:defRPr/>
            </a:pPr>
            <a:r>
              <a:rPr lang="es-MX" sz="1050" b="1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DIURNA</a:t>
            </a:r>
          </a:p>
        </p:txBody>
      </p:sp>
      <p:sp>
        <p:nvSpPr>
          <p:cNvPr id="35" name="34 Forma libre"/>
          <p:cNvSpPr/>
          <p:nvPr/>
        </p:nvSpPr>
        <p:spPr>
          <a:xfrm flipV="1">
            <a:off x="468313" y="333375"/>
            <a:ext cx="1943100" cy="358775"/>
          </a:xfrm>
          <a:custGeom>
            <a:avLst/>
            <a:gdLst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944216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656184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360040">
                <a:moveTo>
                  <a:pt x="0" y="0"/>
                </a:moveTo>
                <a:lnTo>
                  <a:pt x="1944216" y="0"/>
                </a:lnTo>
                <a:lnTo>
                  <a:pt x="1656184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0504" name="Text Box 82"/>
          <p:cNvSpPr txBox="1">
            <a:spLocks noChangeArrowheads="1"/>
          </p:cNvSpPr>
          <p:nvPr/>
        </p:nvSpPr>
        <p:spPr bwMode="auto">
          <a:xfrm>
            <a:off x="395443" y="333375"/>
            <a:ext cx="24495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100" b="1" dirty="0">
                <a:solidFill>
                  <a:srgbClr val="002060"/>
                </a:solidFill>
                <a:latin typeface="Optima" charset="0"/>
              </a:rPr>
              <a:t>INSOMNIO Y SOMNOLENCIA</a:t>
            </a:r>
            <a:endParaRPr lang="es-ES" sz="1100" b="1" dirty="0">
              <a:solidFill>
                <a:srgbClr val="002060"/>
              </a:solidFill>
              <a:latin typeface="Optima" charset="0"/>
            </a:endParaRPr>
          </a:p>
          <a:p>
            <a:pPr eaLnBrk="1" hangingPunct="1"/>
            <a:r>
              <a:rPr lang="es-MX" sz="1000" dirty="0">
                <a:solidFill>
                  <a:srgbClr val="002060"/>
                </a:solidFill>
                <a:latin typeface="Optima" charset="0"/>
              </a:rPr>
              <a:t>Síntomas &lt; 2 semanas</a:t>
            </a:r>
            <a:endParaRPr lang="es-ES" sz="1000" dirty="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8459788" y="5805488"/>
            <a:ext cx="217487" cy="215900"/>
          </a:xfrm>
          <a:prstGeom prst="ellipse">
            <a:avLst/>
          </a:prstGeom>
          <a:solidFill>
            <a:srgbClr val="2D2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/>
              <a:t>4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103859" y="4725144"/>
            <a:ext cx="1709935" cy="289441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1100" smtClean="0">
                <a:solidFill>
                  <a:srgbClr val="6B6BCF"/>
                </a:solidFill>
                <a:latin typeface="Optima" charset="0"/>
              </a:rPr>
              <a:t>Ir a la página 20</a:t>
            </a:r>
            <a:endParaRPr lang="es-ES" sz="11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753036" y="5157192"/>
            <a:ext cx="1709935" cy="289441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1100" smtClean="0">
                <a:solidFill>
                  <a:srgbClr val="6B6BCF"/>
                </a:solidFill>
                <a:latin typeface="Optima" charset="0"/>
              </a:rPr>
              <a:t>Ir a la página 19</a:t>
            </a:r>
            <a:endParaRPr lang="es-ES" sz="11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372200" y="5659839"/>
            <a:ext cx="1709935" cy="289441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1100" smtClean="0">
                <a:solidFill>
                  <a:srgbClr val="6B6BCF"/>
                </a:solidFill>
                <a:latin typeface="Optima" charset="0"/>
              </a:rPr>
              <a:t>Ir a la página 18</a:t>
            </a:r>
            <a:endParaRPr lang="es-ES" sz="11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20515" name="Rectangle 31"/>
          <p:cNvSpPr>
            <a:spLocks noChangeArrowheads="1"/>
          </p:cNvSpPr>
          <p:nvPr/>
        </p:nvSpPr>
        <p:spPr bwMode="auto">
          <a:xfrm>
            <a:off x="3132138" y="1627188"/>
            <a:ext cx="2808287" cy="10810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/>
            <a:r>
              <a:rPr lang="es-MX" sz="1200" b="1">
                <a:solidFill>
                  <a:srgbClr val="002060"/>
                </a:solidFill>
                <a:latin typeface="Optima" charset="0"/>
              </a:rPr>
              <a:t>PREGUNTE Y REGISTRE: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Nombre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Edad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Historia Médica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Síntomas</a:t>
            </a:r>
          </a:p>
          <a:p>
            <a:pPr algn="ctr" defTabSz="912813"/>
            <a:r>
              <a:rPr lang="es-MX" sz="1000">
                <a:solidFill>
                  <a:srgbClr val="002060"/>
                </a:solidFill>
                <a:latin typeface="Optima" charset="0"/>
              </a:rPr>
              <a:t>Propósito de la visita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99714" y="378933"/>
            <a:ext cx="6957062" cy="1890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Hay un incremento en las enfermedades respiratorias</a:t>
            </a:r>
            <a:br>
              <a:rPr lang="es-MX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porque?</a:t>
            </a:r>
            <a:endParaRPr lang="es-ES" b="1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33577" y="2679363"/>
            <a:ext cx="8196263" cy="36390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Envejecimiento poblacional.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Incremento en comorbilidades: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s-MX" sz="2400" b="1" dirty="0">
                <a:latin typeface="Arial"/>
              </a:rPr>
              <a:t>O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besidad, Diabetes, VIH, adicciones.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Pobreza.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MX" sz="2400" b="1" dirty="0" smtClean="0">
                <a:latin typeface="Arial"/>
              </a:rPr>
              <a:t>Cambios en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el patrón tradicional de enfermedades respiratorias.</a:t>
            </a:r>
          </a:p>
        </p:txBody>
      </p:sp>
    </p:spTree>
    <p:extLst>
      <p:ext uri="{BB962C8B-B14F-4D97-AF65-F5344CB8AC3E}">
        <p14:creationId xmlns:p14="http://schemas.microsoft.com/office/powerpoint/2010/main" val="227415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468313" y="692150"/>
            <a:ext cx="8280400" cy="5400675"/>
          </a:xfrm>
          <a:prstGeom prst="rect">
            <a:avLst/>
          </a:pr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" name="30 Elipse"/>
          <p:cNvSpPr/>
          <p:nvPr/>
        </p:nvSpPr>
        <p:spPr>
          <a:xfrm>
            <a:off x="8418513" y="5764213"/>
            <a:ext cx="252412" cy="257175"/>
          </a:xfrm>
          <a:prstGeom prst="ellipse">
            <a:avLst/>
          </a:prstGeom>
          <a:solidFill>
            <a:srgbClr val="2D2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0" dirty="0"/>
          </a:p>
        </p:txBody>
      </p:sp>
      <p:sp>
        <p:nvSpPr>
          <p:cNvPr id="40963" name="10 CuadroTexto"/>
          <p:cNvSpPr txBox="1">
            <a:spLocks noChangeArrowheads="1"/>
          </p:cNvSpPr>
          <p:nvPr/>
        </p:nvSpPr>
        <p:spPr bwMode="auto">
          <a:xfrm>
            <a:off x="8388350" y="5776913"/>
            <a:ext cx="312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9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68313" y="692150"/>
            <a:ext cx="8280400" cy="7207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spcBef>
                <a:spcPts val="0"/>
              </a:spcBef>
              <a:defRPr/>
            </a:pPr>
            <a:endParaRPr lang="es-MX" sz="2400" b="1" cap="small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Proceso"/>
          <p:cNvSpPr/>
          <p:nvPr/>
        </p:nvSpPr>
        <p:spPr>
          <a:xfrm>
            <a:off x="1403350" y="1557338"/>
            <a:ext cx="6337300" cy="3603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defRPr/>
            </a:pPr>
            <a:r>
              <a:rPr lang="es-MX" sz="1400" b="1">
                <a:solidFill>
                  <a:srgbClr val="002060"/>
                </a:solidFill>
                <a:latin typeface="Optima" charset="0"/>
                <a:ea typeface="MS PGothic" charset="0"/>
                <a:cs typeface="MS PGothic" charset="0"/>
              </a:rPr>
              <a:t>DIFICULTAD PARA CONCILIAR EL SUEÑO,  MANTENERSE DORMIDO                                 O DESPERTAR MÁS TEMPRANO DE  LO DESEADO</a:t>
            </a:r>
          </a:p>
        </p:txBody>
      </p:sp>
      <p:sp>
        <p:nvSpPr>
          <p:cNvPr id="21" name="20 Proceso"/>
          <p:cNvSpPr>
            <a:spLocks noChangeArrowheads="1"/>
          </p:cNvSpPr>
          <p:nvPr/>
        </p:nvSpPr>
        <p:spPr bwMode="auto">
          <a:xfrm>
            <a:off x="1042988" y="2205038"/>
            <a:ext cx="7056437" cy="2087562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2813">
              <a:defRPr/>
            </a:pPr>
            <a:r>
              <a:rPr lang="es-MX" sz="1200" b="1">
                <a:solidFill>
                  <a:srgbClr val="002060"/>
                </a:solidFill>
                <a:latin typeface="Optima" charset="0"/>
              </a:rPr>
              <a:t>MEDIDAS DE HIGIENE PARA DORMIR QUE DEBEN SUGERIRSE A LOS PACIENTES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Establecer un horario de sueño regular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Practicar ejercicio aeróbico  en las mañanas, nunca tres horas previas a dormir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Evitar dormir siestas</a:t>
            </a:r>
          </a:p>
          <a:p>
            <a:pPr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Evitar el consumo de café, refrescos de cola, chocolates, té. Si los consume no hacerlo después del mediodía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Moderar o evite el consumo de alcohol y tabaco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Ir a dormir sin hambre ni sed, habitación silenciosa y sin luz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Evitar el consumo abundante de alimentos cercano a la hora de ir a dormir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Evitar ver T.V., leer, comer, platicar, trabajar en su cama</a:t>
            </a:r>
          </a:p>
          <a:p>
            <a:pPr algn="just" defTabSz="912813">
              <a:buFontTx/>
              <a:buChar char="•"/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 Mantener lejos de su vista relojes o despertadores</a:t>
            </a:r>
          </a:p>
        </p:txBody>
      </p:sp>
      <p:sp>
        <p:nvSpPr>
          <p:cNvPr id="40967" name="21 CuadroTexto"/>
          <p:cNvSpPr txBox="1">
            <a:spLocks noChangeArrowheads="1"/>
          </p:cNvSpPr>
          <p:nvPr/>
        </p:nvSpPr>
        <p:spPr bwMode="auto">
          <a:xfrm>
            <a:off x="2916238" y="4483100"/>
            <a:ext cx="31686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MX" sz="1400" b="1">
                <a:solidFill>
                  <a:srgbClr val="002060"/>
                </a:solidFill>
                <a:latin typeface="Optima" charset="0"/>
              </a:rPr>
              <a:t>Valorar  en tres semanas</a:t>
            </a:r>
          </a:p>
        </p:txBody>
      </p:sp>
      <p:sp>
        <p:nvSpPr>
          <p:cNvPr id="40968" name="33 CuadroTexto"/>
          <p:cNvSpPr txBox="1">
            <a:spLocks noChangeArrowheads="1"/>
          </p:cNvSpPr>
          <p:nvPr/>
        </p:nvSpPr>
        <p:spPr bwMode="auto">
          <a:xfrm>
            <a:off x="4643438" y="5616575"/>
            <a:ext cx="1871662" cy="2762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002060"/>
                </a:solidFill>
                <a:latin typeface="Optima" charset="0"/>
              </a:rPr>
              <a:t>REFERENCIA CON MÉDICO </a:t>
            </a:r>
            <a:endParaRPr lang="es-MX" sz="100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40969" name="39 CuadroTexto"/>
          <p:cNvSpPr txBox="1">
            <a:spLocks noChangeArrowheads="1"/>
          </p:cNvSpPr>
          <p:nvPr/>
        </p:nvSpPr>
        <p:spPr bwMode="auto">
          <a:xfrm>
            <a:off x="2232025" y="5005388"/>
            <a:ext cx="100806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MX" sz="1800">
                <a:solidFill>
                  <a:srgbClr val="002060"/>
                </a:solidFill>
                <a:latin typeface="Optima" charset="0"/>
              </a:rPr>
              <a:t>Mejoría </a:t>
            </a:r>
          </a:p>
        </p:txBody>
      </p:sp>
      <p:sp>
        <p:nvSpPr>
          <p:cNvPr id="40970" name="40 CuadroTexto"/>
          <p:cNvSpPr txBox="1">
            <a:spLocks noChangeArrowheads="1"/>
          </p:cNvSpPr>
          <p:nvPr/>
        </p:nvSpPr>
        <p:spPr bwMode="auto">
          <a:xfrm>
            <a:off x="5400675" y="5005388"/>
            <a:ext cx="15128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MX" sz="1800">
                <a:solidFill>
                  <a:srgbClr val="002060"/>
                </a:solidFill>
                <a:latin typeface="Optima" charset="0"/>
              </a:rPr>
              <a:t>No mejoría </a:t>
            </a:r>
          </a:p>
        </p:txBody>
      </p:sp>
      <p:sp>
        <p:nvSpPr>
          <p:cNvPr id="40971" name="41 CuadroTexto"/>
          <p:cNvSpPr txBox="1">
            <a:spLocks noChangeArrowheads="1"/>
          </p:cNvSpPr>
          <p:nvPr/>
        </p:nvSpPr>
        <p:spPr bwMode="auto">
          <a:xfrm>
            <a:off x="1331913" y="5610225"/>
            <a:ext cx="30956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MX" sz="1200" b="1">
                <a:solidFill>
                  <a:srgbClr val="002060"/>
                </a:solidFill>
                <a:latin typeface="Optima" charset="0"/>
              </a:rPr>
              <a:t>REFORZAR MEDIDAS DE HIGIENE DE SUEÑO </a:t>
            </a:r>
          </a:p>
        </p:txBody>
      </p:sp>
      <p:sp>
        <p:nvSpPr>
          <p:cNvPr id="28" name="27 Proceso"/>
          <p:cNvSpPr/>
          <p:nvPr/>
        </p:nvSpPr>
        <p:spPr>
          <a:xfrm>
            <a:off x="1116013" y="836613"/>
            <a:ext cx="7200900" cy="5048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>
              <a:spcBef>
                <a:spcPct val="50000"/>
              </a:spcBef>
              <a:defRPr/>
            </a:pPr>
            <a:r>
              <a:rPr lang="es-MX" sz="1600" b="1" cap="small" dirty="0">
                <a:solidFill>
                  <a:schemeClr val="bg1"/>
                </a:solidFill>
                <a:latin typeface="+mj-lt"/>
                <a:ea typeface="ＭＳ Ｐゴシック" charset="-128"/>
              </a:rPr>
              <a:t>Insomnio</a:t>
            </a:r>
          </a:p>
        </p:txBody>
      </p:sp>
      <p:sp>
        <p:nvSpPr>
          <p:cNvPr id="29" name="28 Triángulo isósceles"/>
          <p:cNvSpPr/>
          <p:nvPr/>
        </p:nvSpPr>
        <p:spPr>
          <a:xfrm flipV="1">
            <a:off x="2700338" y="4724400"/>
            <a:ext cx="287337" cy="24923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0" name="29 Triángulo isósceles"/>
          <p:cNvSpPr/>
          <p:nvPr/>
        </p:nvSpPr>
        <p:spPr>
          <a:xfrm flipV="1">
            <a:off x="4427538" y="4260850"/>
            <a:ext cx="288925" cy="247650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3" name="32 Triángulo isósceles"/>
          <p:cNvSpPr/>
          <p:nvPr/>
        </p:nvSpPr>
        <p:spPr>
          <a:xfrm flipV="1">
            <a:off x="6011863" y="4724400"/>
            <a:ext cx="288925" cy="24923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" name="33 Triángulo isósceles"/>
          <p:cNvSpPr/>
          <p:nvPr/>
        </p:nvSpPr>
        <p:spPr>
          <a:xfrm flipV="1">
            <a:off x="2700338" y="5373688"/>
            <a:ext cx="287337" cy="247650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7" name="36 Triángulo isósceles"/>
          <p:cNvSpPr/>
          <p:nvPr/>
        </p:nvSpPr>
        <p:spPr>
          <a:xfrm flipV="1">
            <a:off x="6011863" y="5373688"/>
            <a:ext cx="288925" cy="247650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660232" y="5609635"/>
            <a:ext cx="1440160" cy="289441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1100" smtClean="0">
                <a:solidFill>
                  <a:srgbClr val="6B6BCF"/>
                </a:solidFill>
                <a:latin typeface="Optima" charset="0"/>
              </a:rPr>
              <a:t>Ir a la página 21</a:t>
            </a:r>
            <a:endParaRPr lang="es-ES" sz="11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27" name="26 Forma libre"/>
          <p:cNvSpPr/>
          <p:nvPr/>
        </p:nvSpPr>
        <p:spPr>
          <a:xfrm flipV="1">
            <a:off x="466725" y="323850"/>
            <a:ext cx="2085975" cy="358775"/>
          </a:xfrm>
          <a:custGeom>
            <a:avLst/>
            <a:gdLst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944216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656184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360040">
                <a:moveTo>
                  <a:pt x="0" y="0"/>
                </a:moveTo>
                <a:lnTo>
                  <a:pt x="1944216" y="0"/>
                </a:lnTo>
                <a:lnTo>
                  <a:pt x="1656184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611188" y="404813"/>
            <a:ext cx="1512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ts val="0"/>
              </a:spcBef>
              <a:defRPr/>
            </a:pPr>
            <a:r>
              <a:rPr lang="es-MX" sz="1100" b="1" cap="small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Insomnio</a:t>
            </a:r>
            <a:endParaRPr lang="es-ES" sz="1100" b="1" cap="small" dirty="0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5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8313" y="692150"/>
            <a:ext cx="8280400" cy="5400675"/>
          </a:xfrm>
          <a:prstGeom prst="rect">
            <a:avLst/>
          </a:pr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213" name="212 Conector recto"/>
          <p:cNvCxnSpPr/>
          <p:nvPr/>
        </p:nvCxnSpPr>
        <p:spPr>
          <a:xfrm rot="5400000" flipH="1" flipV="1">
            <a:off x="1198563" y="-244475"/>
            <a:ext cx="1587" cy="1587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468313" y="692150"/>
            <a:ext cx="8280400" cy="7207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spcBef>
                <a:spcPts val="0"/>
              </a:spcBef>
              <a:defRPr/>
            </a:pPr>
            <a:endParaRPr lang="es-MX" sz="2400" b="1" cap="small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106488" y="868363"/>
            <a:ext cx="7210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s-MX" sz="1600" b="1" cap="small">
                <a:solidFill>
                  <a:schemeClr val="bg1"/>
                </a:solidFill>
                <a:latin typeface="+mj-lt"/>
                <a:ea typeface="ＭＳ Ｐゴシック" charset="-128"/>
                <a:cs typeface="+mn-cs"/>
              </a:rPr>
              <a:t>Paciente con Somnolencia Diurna</a:t>
            </a:r>
            <a:br>
              <a:rPr lang="es-MX" sz="1600" b="1" cap="small">
                <a:solidFill>
                  <a:schemeClr val="bg1"/>
                </a:solidFill>
                <a:latin typeface="+mj-lt"/>
                <a:ea typeface="ＭＳ Ｐゴシック" charset="-128"/>
                <a:cs typeface="+mn-cs"/>
              </a:rPr>
            </a:br>
            <a:endParaRPr lang="es-ES" sz="1600" b="1" cap="small" dirty="0">
              <a:solidFill>
                <a:schemeClr val="bg1"/>
              </a:solidFill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11188" y="2852738"/>
            <a:ext cx="2192337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 Duerme irregularmente </a:t>
            </a:r>
          </a:p>
          <a:p>
            <a:pPr eaLnBrk="1" hangingPunct="1"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 Se desvela, duerme hasta tarde</a:t>
            </a:r>
          </a:p>
          <a:p>
            <a:pPr eaLnBrk="1" hangingPunct="1">
              <a:spcBef>
                <a:spcPct val="50000"/>
              </a:spcBef>
              <a:buSzPct val="120000"/>
              <a:buFont typeface="Arial" charset="0"/>
              <a:buChar char="•"/>
            </a:pPr>
            <a:r>
              <a:rPr lang="es-MX" sz="1000">
                <a:solidFill>
                  <a:srgbClr val="002060"/>
                </a:solidFill>
                <a:latin typeface="Optima" charset="0"/>
              </a:rPr>
              <a:t> Considere: privación de sueño u horarios alterados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38918" name="Text Box 14"/>
          <p:cNvSpPr txBox="1">
            <a:spLocks noChangeArrowheads="1"/>
          </p:cNvSpPr>
          <p:nvPr/>
        </p:nvSpPr>
        <p:spPr bwMode="auto">
          <a:xfrm>
            <a:off x="2932113" y="2852738"/>
            <a:ext cx="2000250" cy="158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s-MX" sz="1000" b="1">
                <a:solidFill>
                  <a:srgbClr val="002060"/>
                </a:solidFill>
                <a:latin typeface="Optima" charset="0"/>
              </a:rPr>
              <a:t>RONQUIDOS INTENSOS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s-MX" sz="1000" b="1">
                <a:solidFill>
                  <a:srgbClr val="002060"/>
                </a:solidFill>
                <a:latin typeface="Optima" charset="0"/>
              </a:rPr>
              <a:t>APNEA AL DORMIR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s-MX" sz="1000" b="1">
                <a:solidFill>
                  <a:srgbClr val="002060"/>
                </a:solidFill>
                <a:latin typeface="Optima" charset="0"/>
              </a:rPr>
              <a:t>OBESIDAD</a:t>
            </a:r>
          </a:p>
          <a:p>
            <a:pPr eaLnBrk="1" hangingPunct="1">
              <a:spcBef>
                <a:spcPct val="50000"/>
              </a:spcBef>
            </a:pPr>
            <a:endParaRPr lang="es-MX" sz="1000" b="1">
              <a:solidFill>
                <a:srgbClr val="002060"/>
              </a:solidFill>
              <a:latin typeface="Optim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MX" sz="1400" b="1">
                <a:solidFill>
                  <a:srgbClr val="002060"/>
                </a:solidFill>
                <a:latin typeface="Optima" charset="0"/>
              </a:rPr>
              <a:t>CONSIDERE:</a:t>
            </a:r>
          </a:p>
          <a:p>
            <a:pPr eaLnBrk="1" hangingPunct="1">
              <a:spcBef>
                <a:spcPct val="50000"/>
              </a:spcBef>
            </a:pPr>
            <a:r>
              <a:rPr lang="es-MX" sz="1400" b="1">
                <a:solidFill>
                  <a:srgbClr val="002060"/>
                </a:solidFill>
                <a:latin typeface="Optima" charset="0"/>
              </a:rPr>
              <a:t>APNEA DEL SUEÑO</a:t>
            </a:r>
          </a:p>
        </p:txBody>
      </p:sp>
      <p:sp>
        <p:nvSpPr>
          <p:cNvPr id="38919" name="Text Box 24"/>
          <p:cNvSpPr txBox="1">
            <a:spLocks noChangeArrowheads="1"/>
          </p:cNvSpPr>
          <p:nvPr/>
        </p:nvSpPr>
        <p:spPr bwMode="auto">
          <a:xfrm>
            <a:off x="5076825" y="5084763"/>
            <a:ext cx="3527425" cy="7858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s-MX" sz="900">
              <a:solidFill>
                <a:srgbClr val="002060"/>
              </a:solidFill>
              <a:latin typeface="Optim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sz="900">
                <a:solidFill>
                  <a:srgbClr val="002060"/>
                </a:solidFill>
                <a:latin typeface="Optima" charset="0"/>
              </a:rPr>
              <a:t> Si están presentes algunos de estos síntomas</a:t>
            </a:r>
          </a:p>
          <a:p>
            <a:pPr eaLnBrk="1" hangingPunct="1">
              <a:buFontTx/>
              <a:buChar char="•"/>
            </a:pPr>
            <a:r>
              <a:rPr lang="es-MX" sz="900">
                <a:solidFill>
                  <a:srgbClr val="002060"/>
                </a:solidFill>
                <a:latin typeface="Optima" charset="0"/>
              </a:rPr>
              <a:t> Si se sospecha enfermedad psiquiátrica</a:t>
            </a:r>
          </a:p>
          <a:p>
            <a:pPr eaLnBrk="1" hangingPunct="1">
              <a:buFontTx/>
              <a:buChar char="•"/>
            </a:pPr>
            <a:r>
              <a:rPr lang="es-MX" sz="900">
                <a:solidFill>
                  <a:srgbClr val="002060"/>
                </a:solidFill>
                <a:latin typeface="Optima" charset="0"/>
              </a:rPr>
              <a:t> Si la somnolencia es grave o se han presentado accidentes o casi accidentes de tránsito o laborales</a:t>
            </a:r>
            <a:endParaRPr lang="es-ES" sz="900">
              <a:solidFill>
                <a:srgbClr val="002060"/>
              </a:solidFill>
              <a:latin typeface="Optima" charset="0"/>
            </a:endParaRPr>
          </a:p>
        </p:txBody>
      </p:sp>
      <p:graphicFrame>
        <p:nvGraphicFramePr>
          <p:cNvPr id="34" name="Group 305"/>
          <p:cNvGraphicFramePr>
            <a:graphicFrameLocks/>
          </p:cNvGraphicFramePr>
          <p:nvPr/>
        </p:nvGraphicFramePr>
        <p:xfrm>
          <a:off x="684213" y="4724400"/>
          <a:ext cx="2079625" cy="365125"/>
        </p:xfrm>
        <a:graphic>
          <a:graphicData uri="http://schemas.openxmlformats.org/drawingml/2006/table">
            <a:tbl>
              <a:tblPr/>
              <a:tblGrid>
                <a:gridCol w="2079625"/>
              </a:tblGrid>
              <a:tr h="365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400" b="1" kern="1200" cap="small" dirty="0" smtClean="0">
                          <a:solidFill>
                            <a:srgbClr val="002060"/>
                          </a:solidFill>
                          <a:latin typeface="Optima" charset="0"/>
                          <a:ea typeface="ＭＳ Ｐゴシック" charset="-128"/>
                          <a:cs typeface="+mn-cs"/>
                        </a:rPr>
                        <a:t>Higiene para dormir</a:t>
                      </a:r>
                    </a:p>
                  </a:txBody>
                  <a:tcPr marT="45581" marB="4558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CuadroTexto 18"/>
          <p:cNvSpPr txBox="1">
            <a:spLocks noChangeArrowheads="1"/>
          </p:cNvSpPr>
          <p:nvPr/>
        </p:nvSpPr>
        <p:spPr bwMode="auto">
          <a:xfrm>
            <a:off x="5076825" y="2133600"/>
            <a:ext cx="3551238" cy="2708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es-ES_tradnl" sz="1200" b="1" smtClean="0">
                <a:solidFill>
                  <a:srgbClr val="002060"/>
                </a:solidFill>
                <a:latin typeface="Optima" charset="0"/>
              </a:rPr>
              <a:t>Otros síntomas y signos</a:t>
            </a:r>
          </a:p>
          <a:p>
            <a:pPr>
              <a:lnSpc>
                <a:spcPts val="1200"/>
              </a:lnSpc>
              <a:defRPr/>
            </a:pPr>
            <a:endParaRPr lang="es-ES_tradnl" sz="1200" b="1" smtClean="0">
              <a:solidFill>
                <a:srgbClr val="002060"/>
              </a:solidFill>
              <a:latin typeface="Optima" charset="0"/>
            </a:endParaRPr>
          </a:p>
          <a:p>
            <a:pPr>
              <a:lnSpc>
                <a:spcPts val="1200"/>
              </a:lnSpc>
              <a:defRPr/>
            </a:pPr>
            <a:r>
              <a:rPr lang="es-ES_tradnl" sz="1200" b="1" smtClean="0">
                <a:solidFill>
                  <a:srgbClr val="002060"/>
                </a:solidFill>
                <a:latin typeface="Optima" charset="0"/>
              </a:rPr>
              <a:t>CONSIDERE NARCOLEPSIA</a:t>
            </a:r>
          </a:p>
          <a:p>
            <a:pPr>
              <a:lnSpc>
                <a:spcPts val="1200"/>
              </a:lnSpc>
              <a:buFont typeface="Arial" charset="0"/>
              <a:buChar char="•"/>
              <a:defRPr/>
            </a:pPr>
            <a:r>
              <a:rPr lang="es-ES_tradnl" sz="1000" smtClean="0">
                <a:solidFill>
                  <a:srgbClr val="002060"/>
                </a:solidFill>
                <a:latin typeface="Optima" charset="0"/>
              </a:rPr>
              <a:t>Parálisis del sueño</a:t>
            </a:r>
          </a:p>
          <a:p>
            <a:pPr>
              <a:lnSpc>
                <a:spcPts val="1200"/>
              </a:lnSpc>
              <a:buFont typeface="Arial" charset="0"/>
              <a:buChar char="•"/>
              <a:defRPr/>
            </a:pPr>
            <a:r>
              <a:rPr lang="es-ES_tradnl" sz="1000" smtClean="0">
                <a:solidFill>
                  <a:srgbClr val="002060"/>
                </a:solidFill>
                <a:latin typeface="Optima" charset="0"/>
              </a:rPr>
              <a:t>Pérdida del tono muscular con emociones (cataplexia) </a:t>
            </a:r>
          </a:p>
          <a:p>
            <a:pPr>
              <a:lnSpc>
                <a:spcPts val="1200"/>
              </a:lnSpc>
              <a:buFont typeface="Arial" charset="0"/>
              <a:buChar char="•"/>
              <a:defRPr/>
            </a:pPr>
            <a:r>
              <a:rPr lang="es-ES_tradnl" sz="1000" smtClean="0">
                <a:solidFill>
                  <a:srgbClr val="002060"/>
                </a:solidFill>
                <a:latin typeface="Optima" charset="0"/>
              </a:rPr>
              <a:t>Ataques de sueño</a:t>
            </a:r>
          </a:p>
          <a:p>
            <a:pPr>
              <a:lnSpc>
                <a:spcPts val="1200"/>
              </a:lnSpc>
              <a:defRPr/>
            </a:pPr>
            <a:endParaRPr lang="es-ES_tradnl" sz="1000" smtClean="0">
              <a:solidFill>
                <a:srgbClr val="002060"/>
              </a:solidFill>
              <a:latin typeface="Optima" charset="0"/>
            </a:endParaRPr>
          </a:p>
          <a:p>
            <a:pPr>
              <a:lnSpc>
                <a:spcPts val="1200"/>
              </a:lnSpc>
              <a:defRPr/>
            </a:pPr>
            <a:r>
              <a:rPr lang="es-ES_tradnl" sz="1200" b="1" smtClean="0">
                <a:solidFill>
                  <a:srgbClr val="002060"/>
                </a:solidFill>
                <a:latin typeface="Optima" charset="0"/>
              </a:rPr>
              <a:t>CONSIDERE SOMNOLENCIA SECUNDARIA A MEDICAMENTOS</a:t>
            </a:r>
          </a:p>
          <a:p>
            <a:pPr>
              <a:lnSpc>
                <a:spcPts val="1200"/>
              </a:lnSpc>
              <a:defRPr/>
            </a:pPr>
            <a:r>
              <a:rPr lang="es-ES_tradnl" sz="1000" smtClean="0">
                <a:solidFill>
                  <a:srgbClr val="002060"/>
                </a:solidFill>
                <a:latin typeface="Optima" charset="0"/>
              </a:rPr>
              <a:t>Uso de medicamentos sedantes, estimulantes, adicciones</a:t>
            </a:r>
          </a:p>
          <a:p>
            <a:pPr>
              <a:lnSpc>
                <a:spcPts val="1200"/>
              </a:lnSpc>
              <a:defRPr/>
            </a:pPr>
            <a:endParaRPr lang="es-ES_tradnl" sz="1000" smtClean="0">
              <a:solidFill>
                <a:srgbClr val="002060"/>
              </a:solidFill>
              <a:latin typeface="Optima" charset="0"/>
            </a:endParaRPr>
          </a:p>
          <a:p>
            <a:pPr>
              <a:lnSpc>
                <a:spcPts val="1200"/>
              </a:lnSpc>
              <a:defRPr/>
            </a:pPr>
            <a:r>
              <a:rPr lang="es-ES_tradnl" sz="1200" b="1" smtClean="0">
                <a:solidFill>
                  <a:srgbClr val="002060"/>
                </a:solidFill>
                <a:latin typeface="Optima" charset="0"/>
              </a:rPr>
              <a:t>CONSIDERE ENFERMEDAD PSIQUIÁTRICA</a:t>
            </a:r>
          </a:p>
          <a:p>
            <a:pPr>
              <a:lnSpc>
                <a:spcPts val="1200"/>
              </a:lnSpc>
              <a:defRPr/>
            </a:pPr>
            <a:r>
              <a:rPr lang="es-ES_tradnl" sz="1000" smtClean="0">
                <a:solidFill>
                  <a:srgbClr val="002060"/>
                </a:solidFill>
                <a:latin typeface="Optima" charset="0"/>
              </a:rPr>
              <a:t>Tristeza, angustia, ansiedad, llanto fácil, irritabilidad</a:t>
            </a:r>
          </a:p>
          <a:p>
            <a:pPr>
              <a:lnSpc>
                <a:spcPts val="1200"/>
              </a:lnSpc>
              <a:defRPr/>
            </a:pPr>
            <a:endParaRPr lang="es-MX" sz="1200" b="1" smtClean="0">
              <a:solidFill>
                <a:srgbClr val="002060"/>
              </a:solidFill>
              <a:latin typeface="Optima" charset="0"/>
            </a:endParaRPr>
          </a:p>
          <a:p>
            <a:pPr>
              <a:lnSpc>
                <a:spcPts val="1200"/>
              </a:lnSpc>
              <a:defRPr/>
            </a:pPr>
            <a:r>
              <a:rPr lang="es-MX" sz="1200" b="1" smtClean="0">
                <a:solidFill>
                  <a:srgbClr val="002060"/>
                </a:solidFill>
                <a:latin typeface="Optima" charset="0"/>
              </a:rPr>
              <a:t>CONSIDERE PIERNAS INQUIETAS</a:t>
            </a:r>
          </a:p>
          <a:p>
            <a:pPr>
              <a:lnSpc>
                <a:spcPts val="1200"/>
              </a:lnSpc>
              <a:defRPr/>
            </a:pPr>
            <a:r>
              <a:rPr lang="es-MX" sz="1000" smtClean="0">
                <a:solidFill>
                  <a:srgbClr val="002060"/>
                </a:solidFill>
                <a:latin typeface="Optima" charset="0"/>
              </a:rPr>
              <a:t>Movimiento de piernas antes o durante el dormir</a:t>
            </a:r>
          </a:p>
          <a:p>
            <a:pPr>
              <a:lnSpc>
                <a:spcPts val="1200"/>
              </a:lnSpc>
              <a:defRPr/>
            </a:pPr>
            <a:endParaRPr lang="es-MX" sz="1200" b="1" smtClean="0">
              <a:solidFill>
                <a:srgbClr val="002060"/>
              </a:solidFill>
              <a:latin typeface="Optima" charset="0"/>
            </a:endParaRPr>
          </a:p>
        </p:txBody>
      </p:sp>
      <p:sp>
        <p:nvSpPr>
          <p:cNvPr id="48" name="Flecha abajo 19"/>
          <p:cNvSpPr>
            <a:spLocks noChangeArrowheads="1"/>
          </p:cNvSpPr>
          <p:nvPr/>
        </p:nvSpPr>
        <p:spPr bwMode="auto">
          <a:xfrm>
            <a:off x="1571625" y="3932238"/>
            <a:ext cx="336550" cy="6492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9" name="29 Rectángulo"/>
          <p:cNvSpPr>
            <a:spLocks noChangeArrowheads="1"/>
          </p:cNvSpPr>
          <p:nvPr/>
        </p:nvSpPr>
        <p:spPr bwMode="auto">
          <a:xfrm>
            <a:off x="1539875" y="1484313"/>
            <a:ext cx="6345238" cy="5111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>
                <a:solidFill>
                  <a:srgbClr val="002060"/>
                </a:solidFill>
                <a:latin typeface="Optima" charset="0"/>
              </a:rPr>
              <a:t>Se queda dormido fácilmente en inactividad aún en condiciones inapropiadas,                         ha tenido o casi tenido accidentes de tránsito o laborales </a:t>
            </a:r>
            <a:endParaRPr lang="es-MX" sz="1200">
              <a:solidFill>
                <a:srgbClr val="002060"/>
              </a:solidFill>
            </a:endParaRPr>
          </a:p>
        </p:txBody>
      </p:sp>
      <p:sp>
        <p:nvSpPr>
          <p:cNvPr id="50" name="49 Triángulo isósceles"/>
          <p:cNvSpPr/>
          <p:nvPr/>
        </p:nvSpPr>
        <p:spPr>
          <a:xfrm flipV="1">
            <a:off x="1508125" y="2349500"/>
            <a:ext cx="431800" cy="24765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1" name="50 Triángulo isósceles"/>
          <p:cNvSpPr/>
          <p:nvPr/>
        </p:nvSpPr>
        <p:spPr>
          <a:xfrm flipV="1">
            <a:off x="3716338" y="2349500"/>
            <a:ext cx="431800" cy="247650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2" name="Flecha abajo 19"/>
          <p:cNvSpPr>
            <a:spLocks noChangeArrowheads="1"/>
          </p:cNvSpPr>
          <p:nvPr/>
        </p:nvSpPr>
        <p:spPr bwMode="auto">
          <a:xfrm rot="16200000">
            <a:off x="4511675" y="5145088"/>
            <a:ext cx="33655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6" name="45 Elipse"/>
          <p:cNvSpPr/>
          <p:nvPr/>
        </p:nvSpPr>
        <p:spPr>
          <a:xfrm>
            <a:off x="8418513" y="5764213"/>
            <a:ext cx="252412" cy="257175"/>
          </a:xfrm>
          <a:prstGeom prst="ellipse">
            <a:avLst/>
          </a:prstGeom>
          <a:solidFill>
            <a:srgbClr val="2D2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0" dirty="0">
              <a:solidFill>
                <a:srgbClr val="002060"/>
              </a:solidFill>
              <a:latin typeface="Optima"/>
            </a:endParaRPr>
          </a:p>
        </p:txBody>
      </p:sp>
      <p:sp>
        <p:nvSpPr>
          <p:cNvPr id="38929" name="10 CuadroTexto"/>
          <p:cNvSpPr txBox="1">
            <a:spLocks noChangeArrowheads="1"/>
          </p:cNvSpPr>
          <p:nvPr/>
        </p:nvSpPr>
        <p:spPr bwMode="auto">
          <a:xfrm>
            <a:off x="8388350" y="5776913"/>
            <a:ext cx="312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900">
                <a:solidFill>
                  <a:schemeClr val="bg1"/>
                </a:solidFill>
                <a:latin typeface="Optima" charset="0"/>
              </a:rPr>
              <a:t>18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899592" y="5155783"/>
            <a:ext cx="1709935" cy="289441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1100" smtClean="0">
                <a:solidFill>
                  <a:srgbClr val="6B6BCF"/>
                </a:solidFill>
                <a:latin typeface="Optima" charset="0"/>
              </a:rPr>
              <a:t>Ir a la página 20</a:t>
            </a:r>
            <a:endParaRPr lang="es-ES" sz="1100" smtClean="0">
              <a:solidFill>
                <a:srgbClr val="6B6BCF"/>
              </a:solidFill>
              <a:latin typeface="Optima" charset="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3059832" y="4509120"/>
            <a:ext cx="1709935" cy="289441"/>
          </a:xfrm>
          <a:prstGeom prst="round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sz="1100" smtClean="0">
                <a:solidFill>
                  <a:srgbClr val="6B6BCF"/>
                </a:solidFill>
                <a:latin typeface="Optima" charset="0"/>
              </a:rPr>
              <a:t>Ir a la página 20</a:t>
            </a:r>
            <a:endParaRPr lang="es-ES" sz="1100" smtClean="0">
              <a:solidFill>
                <a:srgbClr val="6B6BCF"/>
              </a:solidFill>
              <a:latin typeface="Optima" charset="0"/>
            </a:endParaRPr>
          </a:p>
        </p:txBody>
      </p:sp>
      <p:grpSp>
        <p:nvGrpSpPr>
          <p:cNvPr id="38936" name="19 Grupo"/>
          <p:cNvGrpSpPr>
            <a:grpSpLocks/>
          </p:cNvGrpSpPr>
          <p:nvPr/>
        </p:nvGrpSpPr>
        <p:grpSpPr bwMode="auto">
          <a:xfrm>
            <a:off x="5795963" y="4868863"/>
            <a:ext cx="1871662" cy="360362"/>
            <a:chOff x="5004048" y="5713735"/>
            <a:chExt cx="1872208" cy="360040"/>
          </a:xfrm>
        </p:grpSpPr>
        <p:sp>
          <p:nvSpPr>
            <p:cNvPr id="21" name="20 Rectángulo redondeado"/>
            <p:cNvSpPr>
              <a:spLocks noChangeArrowheads="1"/>
            </p:cNvSpPr>
            <p:nvPr/>
          </p:nvSpPr>
          <p:spPr bwMode="auto">
            <a:xfrm>
              <a:off x="5220011" y="5785108"/>
              <a:ext cx="1656245" cy="288667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>
              <a:off x="5004048" y="5713735"/>
              <a:ext cx="287421" cy="360040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2000" b="1" cap="small" dirty="0">
                <a:solidFill>
                  <a:srgbClr val="002060"/>
                </a:solidFill>
                <a:latin typeface="Optima"/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5004048" y="5713735"/>
              <a:ext cx="287421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000" b="1" cap="small" dirty="0">
                  <a:solidFill>
                    <a:srgbClr val="002060"/>
                  </a:solidFill>
                  <a:latin typeface="Optima"/>
                </a:rPr>
                <a:t>r</a:t>
              </a:r>
            </a:p>
          </p:txBody>
        </p:sp>
        <p:sp>
          <p:nvSpPr>
            <p:cNvPr id="24" name="23 CuadroTexto"/>
            <p:cNvSpPr>
              <a:spLocks noChangeArrowheads="1"/>
            </p:cNvSpPr>
            <p:nvPr/>
          </p:nvSpPr>
          <p:spPr bwMode="auto">
            <a:xfrm>
              <a:off x="5075506" y="5732768"/>
              <a:ext cx="1800750" cy="34100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s-MX" sz="1400" dirty="0" err="1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efiera</a:t>
              </a:r>
              <a:r>
                <a:rPr lang="es-MX" sz="1400" dirty="0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 al siguiente nivel </a:t>
              </a:r>
            </a:p>
          </p:txBody>
        </p:sp>
      </p:grpSp>
      <p:sp>
        <p:nvSpPr>
          <p:cNvPr id="25" name="24 Forma libre"/>
          <p:cNvSpPr/>
          <p:nvPr/>
        </p:nvSpPr>
        <p:spPr>
          <a:xfrm flipV="1">
            <a:off x="6659563" y="333375"/>
            <a:ext cx="2087562" cy="358775"/>
          </a:xfrm>
          <a:custGeom>
            <a:avLst/>
            <a:gdLst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944216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656184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360040">
                <a:moveTo>
                  <a:pt x="0" y="0"/>
                </a:moveTo>
                <a:lnTo>
                  <a:pt x="1944216" y="0"/>
                </a:lnTo>
                <a:lnTo>
                  <a:pt x="1656184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04025" y="404813"/>
            <a:ext cx="18716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ts val="0"/>
              </a:spcBef>
              <a:defRPr/>
            </a:pPr>
            <a:r>
              <a:rPr lang="es-MX" sz="1100" b="1" cap="small" dirty="0">
                <a:solidFill>
                  <a:srgbClr val="002060"/>
                </a:solidFill>
                <a:latin typeface="Optima" charset="0"/>
                <a:ea typeface="ＭＳ Ｐゴシック" charset="-128"/>
                <a:cs typeface="+mn-cs"/>
              </a:rPr>
              <a:t>Somnolencia diurna</a:t>
            </a:r>
            <a:endParaRPr lang="es-ES" sz="1100" b="1" cap="small" dirty="0">
              <a:solidFill>
                <a:srgbClr val="002060"/>
              </a:solidFill>
              <a:latin typeface="Optima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5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468313" y="692150"/>
            <a:ext cx="8280400" cy="5400675"/>
          </a:xfrm>
          <a:prstGeom prst="rect">
            <a:avLst/>
          </a:pr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3" name="42 Elipse"/>
          <p:cNvSpPr/>
          <p:nvPr/>
        </p:nvSpPr>
        <p:spPr>
          <a:xfrm>
            <a:off x="8418513" y="5764213"/>
            <a:ext cx="252412" cy="257175"/>
          </a:xfrm>
          <a:prstGeom prst="ellipse">
            <a:avLst/>
          </a:prstGeom>
          <a:solidFill>
            <a:srgbClr val="2D2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0" dirty="0">
              <a:solidFill>
                <a:srgbClr val="002060"/>
              </a:solidFill>
              <a:latin typeface="Optima"/>
            </a:endParaRPr>
          </a:p>
        </p:txBody>
      </p:sp>
      <p:sp>
        <p:nvSpPr>
          <p:cNvPr id="39939" name="10 CuadroTexto"/>
          <p:cNvSpPr txBox="1">
            <a:spLocks noChangeArrowheads="1"/>
          </p:cNvSpPr>
          <p:nvPr/>
        </p:nvSpPr>
        <p:spPr bwMode="auto">
          <a:xfrm>
            <a:off x="8388350" y="5776913"/>
            <a:ext cx="312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900">
                <a:solidFill>
                  <a:schemeClr val="bg1"/>
                </a:solidFill>
                <a:latin typeface="Optima" charset="0"/>
              </a:rPr>
              <a:t>19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68313" y="692150"/>
            <a:ext cx="8280400" cy="7207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spcBef>
                <a:spcPts val="0"/>
              </a:spcBef>
              <a:defRPr/>
            </a:pPr>
            <a:endParaRPr lang="es-MX" sz="2400" b="1" cap="small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266950" y="2492375"/>
            <a:ext cx="144463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rgbClr val="002060"/>
              </a:solidFill>
              <a:latin typeface="Optima"/>
            </a:endParaRPr>
          </a:p>
        </p:txBody>
      </p:sp>
      <p:sp>
        <p:nvSpPr>
          <p:cNvPr id="39942" name="Rectangle 2"/>
          <p:cNvSpPr txBox="1">
            <a:spLocks noChangeArrowheads="1"/>
          </p:cNvSpPr>
          <p:nvPr/>
        </p:nvSpPr>
        <p:spPr bwMode="auto">
          <a:xfrm>
            <a:off x="493713" y="858838"/>
            <a:ext cx="822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solidFill>
                  <a:schemeClr val="bg1"/>
                </a:solidFill>
              </a:rPr>
              <a:t>RONQUIDO Y APNEA OBSTRUCTIVA DEL SUEÑO</a:t>
            </a: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1576388" y="1557338"/>
            <a:ext cx="5991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100" b="1">
                <a:solidFill>
                  <a:srgbClr val="002060"/>
                </a:solidFill>
                <a:latin typeface="Optima" charset="0"/>
              </a:rPr>
              <a:t>RONCADORES HABITUALES: roncan la mayor parte de los días</a:t>
            </a:r>
          </a:p>
        </p:txBody>
      </p:sp>
      <p:grpSp>
        <p:nvGrpSpPr>
          <p:cNvPr id="23" name="Group 271"/>
          <p:cNvGrpSpPr>
            <a:grpSpLocks/>
          </p:cNvGrpSpPr>
          <p:nvPr/>
        </p:nvGrpSpPr>
        <p:grpSpPr bwMode="auto">
          <a:xfrm>
            <a:off x="4806106" y="5661248"/>
            <a:ext cx="2952750" cy="304800"/>
            <a:chOff x="476" y="3918"/>
            <a:chExt cx="1905" cy="192"/>
          </a:xfrm>
          <a:solidFill>
            <a:srgbClr val="FF9933"/>
          </a:solidFill>
        </p:grpSpPr>
        <p:sp>
          <p:nvSpPr>
            <p:cNvPr id="24" name="Rectangle 270"/>
            <p:cNvSpPr>
              <a:spLocks noChangeArrowheads="1"/>
            </p:cNvSpPr>
            <p:nvPr/>
          </p:nvSpPr>
          <p:spPr bwMode="auto">
            <a:xfrm>
              <a:off x="476" y="3929"/>
              <a:ext cx="1905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  <a:defRPr/>
              </a:pPr>
              <a:endParaRPr lang="es-ES_tradnl" sz="1200" b="1" cap="small" dirty="0">
                <a:solidFill>
                  <a:srgbClr val="002060"/>
                </a:solidFill>
                <a:latin typeface="Optima"/>
                <a:ea typeface="ＭＳ Ｐゴシック" charset="-128"/>
                <a:cs typeface="+mn-cs"/>
              </a:endParaRPr>
            </a:p>
          </p:txBody>
        </p:sp>
        <p:sp>
          <p:nvSpPr>
            <p:cNvPr id="25" name="Text Box 269"/>
            <p:cNvSpPr txBox="1">
              <a:spLocks noChangeArrowheads="1"/>
            </p:cNvSpPr>
            <p:nvPr/>
          </p:nvSpPr>
          <p:spPr bwMode="auto">
            <a:xfrm>
              <a:off x="476" y="3918"/>
              <a:ext cx="1905" cy="1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  <a:defRPr/>
              </a:pPr>
              <a:r>
                <a:rPr lang="es-MX" sz="1200" b="1" cap="small" dirty="0">
                  <a:solidFill>
                    <a:srgbClr val="002060"/>
                  </a:solidFill>
                  <a:latin typeface="Optima"/>
                  <a:ea typeface="ＭＳ Ｐゴシック" charset="-128"/>
                  <a:cs typeface="+mn-cs"/>
                </a:rPr>
                <a:t>Revisar en 3 a 6 meses</a:t>
              </a:r>
              <a:endParaRPr lang="es-ES" sz="1200" b="1" cap="small" dirty="0">
                <a:solidFill>
                  <a:srgbClr val="002060"/>
                </a:solidFill>
                <a:latin typeface="Optima"/>
                <a:ea typeface="ＭＳ Ｐゴシック" charset="-128"/>
                <a:cs typeface="+mn-cs"/>
              </a:endParaRPr>
            </a:p>
          </p:txBody>
        </p:sp>
      </p:grpSp>
      <p:graphicFrame>
        <p:nvGraphicFramePr>
          <p:cNvPr id="27" name="Group 36"/>
          <p:cNvGraphicFramePr>
            <a:graphicFrameLocks noGrp="1"/>
          </p:cNvGraphicFramePr>
          <p:nvPr/>
        </p:nvGraphicFramePr>
        <p:xfrm>
          <a:off x="825500" y="3211513"/>
          <a:ext cx="3027363" cy="1854200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33388">
                <a:tc>
                  <a:txBody>
                    <a:bodyPr/>
                    <a:lstStyle/>
                    <a:p>
                      <a:pPr marL="341313" marR="0" lvl="0" indent="-341313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APNEA SIGNIFICATIVA</a:t>
                      </a:r>
                    </a:p>
                    <a:p>
                      <a:pPr marL="341313" marR="0" lvl="0" indent="-341313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ALTA PROBABILIDAD DE APNEA DEL SUEÑO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2081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Somnolencia diurna 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Accidentes de tránsito o laborales por somnolencia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Duerme en situaciones inapropiadas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Hipertensión arterial sistémica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Cuello mayor a 40 cm o 17 pulgadas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Índice de masa corporal mayor a 30 Kg/m2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9" name="28 Triángulo isósceles"/>
          <p:cNvSpPr/>
          <p:nvPr/>
        </p:nvSpPr>
        <p:spPr>
          <a:xfrm flipV="1">
            <a:off x="6138863" y="5445125"/>
            <a:ext cx="287337" cy="247650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" name="30 Triángulo isósceles"/>
          <p:cNvSpPr/>
          <p:nvPr/>
        </p:nvSpPr>
        <p:spPr>
          <a:xfrm flipV="1">
            <a:off x="2195513" y="5195888"/>
            <a:ext cx="288925" cy="24765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pSp>
        <p:nvGrpSpPr>
          <p:cNvPr id="39951" name="19 Grupo"/>
          <p:cNvGrpSpPr>
            <a:grpSpLocks/>
          </p:cNvGrpSpPr>
          <p:nvPr/>
        </p:nvGrpSpPr>
        <p:grpSpPr bwMode="auto">
          <a:xfrm>
            <a:off x="1403350" y="5516563"/>
            <a:ext cx="1873250" cy="360362"/>
            <a:chOff x="5004048" y="5713735"/>
            <a:chExt cx="1872208" cy="360040"/>
          </a:xfrm>
        </p:grpSpPr>
        <p:sp>
          <p:nvSpPr>
            <p:cNvPr id="28" name="27 Rectángulo redondeado"/>
            <p:cNvSpPr>
              <a:spLocks noChangeArrowheads="1"/>
            </p:cNvSpPr>
            <p:nvPr/>
          </p:nvSpPr>
          <p:spPr bwMode="auto">
            <a:xfrm>
              <a:off x="5219828" y="5785108"/>
              <a:ext cx="1656428" cy="288667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004048" y="5713735"/>
              <a:ext cx="288764" cy="360040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2000" b="1" cap="small" dirty="0">
                <a:solidFill>
                  <a:srgbClr val="002060"/>
                </a:solidFill>
                <a:latin typeface="Optima"/>
              </a:endParaRPr>
            </a:p>
          </p:txBody>
        </p:sp>
        <p:sp>
          <p:nvSpPr>
            <p:cNvPr id="34" name="33 Elipse"/>
            <p:cNvSpPr/>
            <p:nvPr/>
          </p:nvSpPr>
          <p:spPr>
            <a:xfrm>
              <a:off x="5004048" y="5713735"/>
              <a:ext cx="288764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000" b="1" cap="small" dirty="0">
                  <a:solidFill>
                    <a:srgbClr val="002060"/>
                  </a:solidFill>
                  <a:latin typeface="Optima"/>
                </a:rPr>
                <a:t>r</a:t>
              </a:r>
            </a:p>
          </p:txBody>
        </p:sp>
        <p:sp>
          <p:nvSpPr>
            <p:cNvPr id="36" name="35 CuadroTexto"/>
            <p:cNvSpPr>
              <a:spLocks noChangeArrowheads="1"/>
            </p:cNvSpPr>
            <p:nvPr/>
          </p:nvSpPr>
          <p:spPr bwMode="auto">
            <a:xfrm>
              <a:off x="5075446" y="5732768"/>
              <a:ext cx="1800810" cy="34100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s-MX" sz="1400" dirty="0" err="1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efiera</a:t>
              </a:r>
              <a:r>
                <a:rPr lang="es-MX" sz="1400" dirty="0">
                  <a:solidFill>
                    <a:srgbClr val="002060"/>
                  </a:solidFill>
                  <a:latin typeface="Arial Narrow" pitchFamily="34" charset="0"/>
                  <a:ea typeface="ＭＳ Ｐゴシック" charset="-128"/>
                  <a:cs typeface="+mn-cs"/>
                </a:rPr>
                <a:t> al siguiente nivel </a:t>
              </a:r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6227763" y="2492375"/>
            <a:ext cx="144462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rgbClr val="002060"/>
              </a:solidFill>
              <a:latin typeface="Optima"/>
            </a:endParaRPr>
          </a:p>
        </p:txBody>
      </p:sp>
      <p:sp>
        <p:nvSpPr>
          <p:cNvPr id="39953" name="Text Box 7"/>
          <p:cNvSpPr>
            <a:spLocks noChangeArrowheads="1"/>
          </p:cNvSpPr>
          <p:nvPr/>
        </p:nvSpPr>
        <p:spPr bwMode="auto">
          <a:xfrm>
            <a:off x="755650" y="1938338"/>
            <a:ext cx="7704138" cy="7826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>
              <a:lnSpc>
                <a:spcPts val="1200"/>
              </a:lnSpc>
              <a:tabLst>
                <a:tab pos="1077913" algn="l"/>
              </a:tabLst>
            </a:pPr>
            <a:r>
              <a:rPr lang="es-MX" sz="1000" b="1">
                <a:solidFill>
                  <a:srgbClr val="002060"/>
                </a:solidFill>
                <a:latin typeface="Optima" charset="0"/>
              </a:rPr>
              <a:t>INVESTIGUE DATOS SUGESTIVOS DE APNEA DEL SUEÑO</a:t>
            </a:r>
          </a:p>
          <a:p>
            <a:pPr algn="ctr" defTabSz="912813">
              <a:lnSpc>
                <a:spcPts val="1200"/>
              </a:lnSpc>
              <a:tabLst>
                <a:tab pos="1077913" algn="l"/>
              </a:tabLst>
            </a:pPr>
            <a:r>
              <a:rPr lang="es-MX" sz="900" b="1">
                <a:solidFill>
                  <a:srgbClr val="002060"/>
                </a:solidFill>
                <a:latin typeface="Optima" charset="0"/>
              </a:rPr>
              <a:t>Nocturnos:</a:t>
            </a:r>
            <a:r>
              <a:rPr lang="es-MX" sz="900">
                <a:solidFill>
                  <a:srgbClr val="002060"/>
                </a:solidFill>
                <a:latin typeface="Optima" charset="0"/>
              </a:rPr>
              <a:t> Ronquidos intensos en cualquier posición corporal, pausas respiratorias (apneas) observadas, concilian el sueño rápidamente</a:t>
            </a:r>
          </a:p>
          <a:p>
            <a:pPr algn="ctr" defTabSz="912813">
              <a:lnSpc>
                <a:spcPts val="1200"/>
              </a:lnSpc>
              <a:tabLst>
                <a:tab pos="1077913" algn="l"/>
              </a:tabLst>
            </a:pPr>
            <a:r>
              <a:rPr lang="es-MX" sz="900" b="1">
                <a:solidFill>
                  <a:srgbClr val="002060"/>
                </a:solidFill>
                <a:latin typeface="Optima" charset="0"/>
              </a:rPr>
              <a:t>Diurnos:</a:t>
            </a:r>
            <a:r>
              <a:rPr lang="es-MX" sz="900">
                <a:solidFill>
                  <a:srgbClr val="002060"/>
                </a:solidFill>
                <a:latin typeface="Optima" charset="0"/>
              </a:rPr>
              <a:t> Somnolencia excesiva (le cuesta trabajo mantenerse despierto ≥3 veces por semana) fatiga, dolor de cabeza al despertar, inatención</a:t>
            </a:r>
          </a:p>
          <a:p>
            <a:pPr algn="ctr" defTabSz="912813">
              <a:lnSpc>
                <a:spcPts val="1200"/>
              </a:lnSpc>
              <a:tabLst>
                <a:tab pos="1077913" algn="l"/>
              </a:tabLst>
            </a:pPr>
            <a:r>
              <a:rPr lang="es-MX" sz="900" b="1">
                <a:solidFill>
                  <a:srgbClr val="002060"/>
                </a:solidFill>
                <a:latin typeface="Optima" charset="0"/>
              </a:rPr>
              <a:t>Determine: </a:t>
            </a:r>
            <a:r>
              <a:rPr lang="es-MX" sz="900">
                <a:solidFill>
                  <a:srgbClr val="002060"/>
                </a:solidFill>
                <a:latin typeface="Optima" charset="0"/>
              </a:rPr>
              <a:t> Presión Arterial, índice de masa corporal (peso</a:t>
            </a:r>
            <a:r>
              <a:rPr lang="es-MX" sz="900" baseline="30000">
                <a:solidFill>
                  <a:srgbClr val="002060"/>
                </a:solidFill>
                <a:latin typeface="Optima" charset="0"/>
              </a:rPr>
              <a:t>2</a:t>
            </a:r>
            <a:r>
              <a:rPr lang="es-MX" sz="900">
                <a:solidFill>
                  <a:srgbClr val="002060"/>
                </a:solidFill>
                <a:latin typeface="Optima" charset="0"/>
              </a:rPr>
              <a:t>/talla) y mida la circunferencia de cuello</a:t>
            </a:r>
            <a:endParaRPr lang="es-ES" sz="900">
              <a:solidFill>
                <a:srgbClr val="002060"/>
              </a:solidFill>
              <a:latin typeface="Optima" charset="0"/>
            </a:endParaRPr>
          </a:p>
        </p:txBody>
      </p:sp>
      <p:graphicFrame>
        <p:nvGraphicFramePr>
          <p:cNvPr id="26" name="Group 37"/>
          <p:cNvGraphicFramePr>
            <a:graphicFrameLocks noGrp="1"/>
          </p:cNvGraphicFramePr>
          <p:nvPr/>
        </p:nvGraphicFramePr>
        <p:xfrm>
          <a:off x="4176713" y="2997200"/>
          <a:ext cx="4211637" cy="2316456"/>
        </p:xfrm>
        <a:graphic>
          <a:graphicData uri="http://schemas.openxmlformats.org/drawingml/2006/table">
            <a:tbl>
              <a:tblPr/>
              <a:tblGrid>
                <a:gridCol w="4211637"/>
              </a:tblGrid>
              <a:tr h="243807">
                <a:tc>
                  <a:txBody>
                    <a:bodyPr/>
                    <a:lstStyle/>
                    <a:p>
                      <a:pPr marL="341313" marR="0" lvl="0" indent="-341313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MEDIDAS PARA DISMINUIR EL RONQUIDO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72356">
                <a:tc>
                  <a:txBody>
                    <a:bodyPr/>
                    <a:lstStyle/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Régimen para bajar peso </a:t>
                      </a:r>
                    </a:p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Hacer ejercicio aeróbico al menos 30 minutos diarios, como correr, trotar o nadar, eso ayudará a disminuir el peso excesivo y mejorará la respiración. Es mejor si se realiza por la mañana</a:t>
                      </a:r>
                    </a:p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 No consumir bebidas alcohólicas al menos 6 horas antes de ir a dormir</a:t>
                      </a:r>
                    </a:p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 Recomiende dormir de costado. Dormir boca arriba empeora el ronquido y las pausas respiratorias.</a:t>
                      </a:r>
                    </a:p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 No fume, el tabaquismo incrementa los problemas para dormir</a:t>
                      </a:r>
                    </a:p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 Si acostumbra cenar, hágalo 2 horas antes de ir a dormir</a:t>
                      </a:r>
                    </a:p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 Adquiera hábitos regulares para dormir y despertar</a:t>
                      </a:r>
                    </a:p>
                    <a:p>
                      <a:pPr marL="90488" marR="0" lvl="0" indent="-9048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tima" charset="0"/>
                          <a:ea typeface="MS PGothic" charset="0"/>
                          <a:cs typeface="Times New Roman" charset="0"/>
                        </a:rPr>
                        <a:t> Advierta sobre medicamentos hipnóticos o para dormir empeoran el ronquido y las pausas respiratorias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2" name="31 Forma libre"/>
          <p:cNvSpPr/>
          <p:nvPr/>
        </p:nvSpPr>
        <p:spPr>
          <a:xfrm>
            <a:off x="468313" y="6092825"/>
            <a:ext cx="2085975" cy="360363"/>
          </a:xfrm>
          <a:custGeom>
            <a:avLst/>
            <a:gdLst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944216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  <a:gd name="connsiteX0" fmla="*/ 0 w 1944216"/>
              <a:gd name="connsiteY0" fmla="*/ 0 h 360040"/>
              <a:gd name="connsiteX1" fmla="*/ 1944216 w 1944216"/>
              <a:gd name="connsiteY1" fmla="*/ 0 h 360040"/>
              <a:gd name="connsiteX2" fmla="*/ 1656184 w 1944216"/>
              <a:gd name="connsiteY2" fmla="*/ 360040 h 360040"/>
              <a:gd name="connsiteX3" fmla="*/ 0 w 1944216"/>
              <a:gd name="connsiteY3" fmla="*/ 360040 h 360040"/>
              <a:gd name="connsiteX4" fmla="*/ 0 w 194421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360040">
                <a:moveTo>
                  <a:pt x="0" y="0"/>
                </a:moveTo>
                <a:lnTo>
                  <a:pt x="1944216" y="0"/>
                </a:lnTo>
                <a:lnTo>
                  <a:pt x="1656184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97A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9959" name="Text Box 82"/>
          <p:cNvSpPr txBox="1">
            <a:spLocks noChangeArrowheads="1"/>
          </p:cNvSpPr>
          <p:nvPr/>
        </p:nvSpPr>
        <p:spPr bwMode="auto">
          <a:xfrm>
            <a:off x="538163" y="6083300"/>
            <a:ext cx="24495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000">
                <a:solidFill>
                  <a:srgbClr val="002060"/>
                </a:solidFill>
                <a:latin typeface="Optima" charset="0"/>
              </a:rPr>
              <a:t>Roncadores habituales</a:t>
            </a:r>
            <a:endParaRPr lang="es-ES" sz="1000">
              <a:solidFill>
                <a:srgbClr val="002060"/>
              </a:solidFill>
              <a:latin typeface="Optima" charset="0"/>
            </a:endParaRPr>
          </a:p>
          <a:p>
            <a:pPr eaLnBrk="1" hangingPunct="1"/>
            <a:r>
              <a:rPr lang="es-MX" sz="1000" b="1">
                <a:solidFill>
                  <a:srgbClr val="002060"/>
                </a:solidFill>
                <a:latin typeface="Optima" charset="0"/>
              </a:rPr>
              <a:t>APNEA DEL SUEÑO</a:t>
            </a:r>
          </a:p>
        </p:txBody>
      </p:sp>
    </p:spTree>
    <p:extLst>
      <p:ext uri="{BB962C8B-B14F-4D97-AF65-F5344CB8AC3E}">
        <p14:creationId xmlns:p14="http://schemas.microsoft.com/office/powerpoint/2010/main" val="294627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53" y="1981538"/>
            <a:ext cx="857568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Enfoque integral de </a:t>
            </a:r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atención y prevención 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respiratoria.</a:t>
            </a:r>
          </a:p>
          <a:p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Garantizar  acceso a </a:t>
            </a:r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diagnóstico y tratamiento</a:t>
            </a:r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adecuados de enfermedades  </a:t>
            </a:r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agudas y 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crónicas.</a:t>
            </a:r>
          </a:p>
          <a:p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Centrado en la </a:t>
            </a:r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atención </a:t>
            </a:r>
            <a:r>
              <a:rPr lang="es-ES_tradnl" sz="2400" b="1" dirty="0" smtClean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primaria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Mejorando </a:t>
            </a:r>
            <a:r>
              <a:rPr lang="es-ES_tradnl" sz="2400" b="1" dirty="0" smtClean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capacitación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Acceso a </a:t>
            </a:r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medicamentos</a:t>
            </a:r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 (cuadro básico) y </a:t>
            </a:r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pruebas </a:t>
            </a:r>
            <a:r>
              <a:rPr lang="es-ES_tradnl" sz="2400" b="1" dirty="0" smtClean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básicas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0163" y="610094"/>
            <a:ext cx="2538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Conclusiones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7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838" y="610094"/>
            <a:ext cx="2538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Conclusiones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107" y="2413338"/>
            <a:ext cx="7525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Optimizando recursos 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existentes.</a:t>
            </a:r>
          </a:p>
          <a:p>
            <a:pPr algn="ctr"/>
            <a:endParaRPr lang="es-ES_tradnl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r>
              <a:rPr lang="es-ES_tradnl" sz="2400" b="1" dirty="0" smtClean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Ahorro de </a:t>
            </a:r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recursos económicos</a:t>
            </a:r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 con una mejor prevención y atención primaria</a:t>
            </a:r>
          </a:p>
          <a:p>
            <a:pPr lvl="1" algn="ctr"/>
            <a:r>
              <a:rPr lang="es-ES_tradnl" sz="2400" b="1" dirty="0">
                <a:latin typeface="Arial" charset="0"/>
                <a:ea typeface="ＭＳ Ｐゴシック" charset="0"/>
              </a:rPr>
              <a:t>Hospitalizaciones</a:t>
            </a:r>
          </a:p>
          <a:p>
            <a:pPr lvl="1" algn="ctr"/>
            <a:r>
              <a:rPr lang="en-US" sz="2400" b="1" dirty="0" smtClean="0">
                <a:latin typeface="Arial" charset="0"/>
                <a:ea typeface="ＭＳ Ｐゴシック" charset="0"/>
              </a:rPr>
              <a:t>M</a:t>
            </a:r>
            <a:r>
              <a:rPr lang="es-ES_tradnl" sz="2400" b="1" dirty="0" err="1" smtClean="0">
                <a:latin typeface="Arial" charset="0"/>
                <a:ea typeface="ＭＳ Ｐゴシック" charset="0"/>
              </a:rPr>
              <a:t>edicamentos</a:t>
            </a:r>
            <a:r>
              <a:rPr lang="es-ES_tradnl" sz="2400" b="1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 algn="ctr"/>
            <a:endParaRPr lang="es-ES_tradnl" sz="2400" b="1" dirty="0" smtClean="0">
              <a:latin typeface="Arial" charset="0"/>
              <a:ea typeface="ＭＳ Ｐゴシック" charset="0"/>
            </a:endParaRPr>
          </a:p>
          <a:p>
            <a:pPr lvl="1" algn="ctr"/>
            <a:endParaRPr lang="es-ES_tradnl" sz="2400" b="1" dirty="0">
              <a:latin typeface="Arial" charset="0"/>
              <a:ea typeface="ＭＳ Ｐゴシック" charset="0"/>
            </a:endParaRPr>
          </a:p>
          <a:p>
            <a:pPr algn="ctr"/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Requiere </a:t>
            </a:r>
            <a:r>
              <a:rPr lang="es-ES_tradnl" sz="2400" b="1" dirty="0">
                <a:solidFill>
                  <a:srgbClr val="BE0000"/>
                </a:solidFill>
                <a:latin typeface="Arial" charset="0"/>
                <a:ea typeface="ＭＳ Ｐゴシック" charset="0"/>
                <a:cs typeface="ＭＳ Ｐゴシック" charset="0"/>
              </a:rPr>
              <a:t>inversión </a:t>
            </a:r>
            <a:r>
              <a:rPr lang="es-ES_tradnl" sz="2400" b="1" dirty="0">
                <a:latin typeface="Arial" charset="0"/>
                <a:ea typeface="ＭＳ Ｐゴシック" charset="0"/>
                <a:cs typeface="ＭＳ Ｐゴシック" charset="0"/>
              </a:rPr>
              <a:t>en </a:t>
            </a:r>
            <a:r>
              <a:rPr lang="es-ES_tradnl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capacitación.</a:t>
            </a:r>
            <a:endParaRPr lang="es-ES_tradnl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IMG_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988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74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Imagen 4" descr="Respirato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132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0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640762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  <a:latin typeface="Calibri" charset="0"/>
              </a:rPr>
              <a:t>FORUM OF INTERNATIONAL RESPIRATORY SOCIETIES</a:t>
            </a:r>
            <a:br>
              <a:rPr lang="en-US" b="1" dirty="0">
                <a:solidFill>
                  <a:srgbClr val="800000"/>
                </a:solidFill>
                <a:latin typeface="Calibri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Calibri" charset="0"/>
              </a:rPr>
              <a:t>www.ers.org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971550" y="1844675"/>
            <a:ext cx="6800850" cy="4968875"/>
          </a:xfrm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alibri" charset="0"/>
              </a:rPr>
              <a:t>EPOC</a:t>
            </a:r>
          </a:p>
          <a:p>
            <a:endParaRPr lang="en-US" sz="2800" b="1">
              <a:solidFill>
                <a:schemeClr val="tx2"/>
              </a:solidFill>
              <a:latin typeface="Calibri" charset="0"/>
            </a:endParaRPr>
          </a:p>
          <a:p>
            <a:r>
              <a:rPr lang="en-US" sz="2800" b="1">
                <a:solidFill>
                  <a:schemeClr val="tx2"/>
                </a:solidFill>
                <a:latin typeface="Calibri" charset="0"/>
              </a:rPr>
              <a:t>ASMA</a:t>
            </a:r>
          </a:p>
          <a:p>
            <a:endParaRPr lang="en-US" sz="2800" b="1">
              <a:solidFill>
                <a:schemeClr val="tx2"/>
              </a:solidFill>
              <a:latin typeface="Calibri" charset="0"/>
            </a:endParaRPr>
          </a:p>
          <a:p>
            <a:r>
              <a:rPr lang="en-US" sz="2800" b="1">
                <a:solidFill>
                  <a:schemeClr val="tx2"/>
                </a:solidFill>
                <a:latin typeface="Calibri" charset="0"/>
              </a:rPr>
              <a:t>INFECCIONES RESPIRATORIAS AGUDAS</a:t>
            </a:r>
          </a:p>
          <a:p>
            <a:endParaRPr lang="en-US" sz="2800" b="1">
              <a:solidFill>
                <a:schemeClr val="tx2"/>
              </a:solidFill>
              <a:latin typeface="Calibri" charset="0"/>
            </a:endParaRPr>
          </a:p>
          <a:p>
            <a:r>
              <a:rPr lang="en-US" sz="2800" b="1">
                <a:solidFill>
                  <a:schemeClr val="tx2"/>
                </a:solidFill>
                <a:latin typeface="Calibri" charset="0"/>
              </a:rPr>
              <a:t>TUBERCULOSIS</a:t>
            </a:r>
          </a:p>
          <a:p>
            <a:endParaRPr lang="en-US" sz="2800" b="1">
              <a:solidFill>
                <a:schemeClr val="tx2"/>
              </a:solidFill>
              <a:latin typeface="Calibri" charset="0"/>
            </a:endParaRPr>
          </a:p>
          <a:p>
            <a:r>
              <a:rPr lang="en-US" sz="2800" b="1">
                <a:solidFill>
                  <a:schemeClr val="tx2"/>
                </a:solidFill>
                <a:latin typeface="Calibri" charset="0"/>
              </a:rPr>
              <a:t>CÁNCER PULMONAR</a:t>
            </a:r>
          </a:p>
        </p:txBody>
      </p:sp>
    </p:spTree>
    <p:extLst>
      <p:ext uri="{BB962C8B-B14F-4D97-AF65-F5344CB8AC3E}">
        <p14:creationId xmlns:p14="http://schemas.microsoft.com/office/powerpoint/2010/main" val="385966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318680"/>
            <a:ext cx="75438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s-E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Prevalencia estimada de enfermedades </a:t>
            </a:r>
            <a:br>
              <a:rPr lang="es-E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respiratorias crónicas</a:t>
            </a:r>
          </a:p>
        </p:txBody>
      </p:sp>
      <p:graphicFrame>
        <p:nvGraphicFramePr>
          <p:cNvPr id="8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4099272"/>
              </p:ext>
            </p:extLst>
          </p:nvPr>
        </p:nvGraphicFramePr>
        <p:xfrm>
          <a:off x="304800" y="2579960"/>
          <a:ext cx="8458200" cy="3131784"/>
        </p:xfrm>
        <a:graphic>
          <a:graphicData uri="http://schemas.openxmlformats.org/drawingml/2006/table">
            <a:tbl>
              <a:tblPr/>
              <a:tblGrid>
                <a:gridCol w="3454400"/>
                <a:gridCol w="1651000"/>
                <a:gridCol w="2514600"/>
                <a:gridCol w="838200"/>
              </a:tblGrid>
              <a:tr h="376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ENFERMEDAD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MUNDIAL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MÉXICO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Asma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300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7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EPOC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80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2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Apnea del Sueño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&gt;100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3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Rinitis Alérgica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400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8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Cáncer broncogénico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Baja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9000 casos anuales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Bajo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Otras enfermedades respiratorias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crónicas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&gt;50 millones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 millón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uadroTexto 3"/>
          <p:cNvSpPr txBox="1">
            <a:spLocks noChangeArrowheads="1"/>
          </p:cNvSpPr>
          <p:nvPr/>
        </p:nvSpPr>
        <p:spPr bwMode="auto">
          <a:xfrm>
            <a:off x="304800" y="6309360"/>
            <a:ext cx="5316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/>
              <a:t>* Estimaciones basadas en datos de OMS y </a:t>
            </a:r>
            <a:r>
              <a:rPr lang="es-ES_tradnl" dirty="0" smtClean="0"/>
              <a:t>Mexicanos.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380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27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endParaRPr lang="es-ES_tradnl" sz="32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239838" y="1670050"/>
            <a:ext cx="3144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dirty="0">
                <a:solidFill>
                  <a:srgbClr val="003366"/>
                </a:solidFill>
                <a:latin typeface="Comic Sans MS" charset="0"/>
              </a:rPr>
              <a:t>	</a:t>
            </a:r>
            <a:r>
              <a:rPr lang="es-MX" sz="2000" b="1" dirty="0">
                <a:solidFill>
                  <a:srgbClr val="003366"/>
                </a:solidFill>
                <a:latin typeface="Comic Sans MS" charset="0"/>
              </a:rPr>
              <a:t>Isquemia miocárdica</a:t>
            </a:r>
            <a:endParaRPr lang="es-ES" sz="2000" b="1" dirty="0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51375" y="1671638"/>
            <a:ext cx="317500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51375" y="2154238"/>
            <a:ext cx="317500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651375" y="2606675"/>
            <a:ext cx="317500" cy="30638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651375" y="3057525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651375" y="3509963"/>
            <a:ext cx="317500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51375" y="3960813"/>
            <a:ext cx="317500" cy="30638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4651375" y="4413250"/>
            <a:ext cx="317500" cy="30638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4651375" y="4864100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4651375" y="5316538"/>
            <a:ext cx="317500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651375" y="5767388"/>
            <a:ext cx="317500" cy="30638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083300" y="1687513"/>
            <a:ext cx="315913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083300" y="2171700"/>
            <a:ext cx="315913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6083300" y="2622550"/>
            <a:ext cx="315913" cy="30638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6083300" y="3074988"/>
            <a:ext cx="315913" cy="30638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6083300" y="3525838"/>
            <a:ext cx="315913" cy="30638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6083300" y="3978275"/>
            <a:ext cx="315913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083300" y="4429125"/>
            <a:ext cx="315913" cy="30638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6083300" y="4879975"/>
            <a:ext cx="315913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083300" y="5332413"/>
            <a:ext cx="315913" cy="30638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6083300" y="5783263"/>
            <a:ext cx="315913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b="1">
              <a:latin typeface="Arial Narrow" charset="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4605338" y="1076325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>
                <a:solidFill>
                  <a:srgbClr val="FF0000"/>
                </a:solidFill>
                <a:latin typeface="Comic Sans MS" charset="0"/>
              </a:rPr>
              <a:t>1990	   2020</a:t>
            </a:r>
            <a:endParaRPr lang="es-ES" sz="2000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5013325" y="1800225"/>
            <a:ext cx="1054100" cy="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5013325" y="2332038"/>
            <a:ext cx="1054100" cy="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>
            <a:off x="4997450" y="2784475"/>
            <a:ext cx="1055688" cy="419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4981575" y="3235325"/>
            <a:ext cx="1206500" cy="3451225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>
            <a:off x="4700588" y="3270250"/>
            <a:ext cx="1204912" cy="3451225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 flipV="1">
            <a:off x="4878388" y="2800350"/>
            <a:ext cx="1233487" cy="1354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6561138" y="2511425"/>
            <a:ext cx="214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>
                <a:solidFill>
                  <a:srgbClr val="CC0000"/>
                </a:solidFill>
                <a:latin typeface="Arial Black" charset="0"/>
              </a:rPr>
              <a:t>tercera causa</a:t>
            </a:r>
            <a:endParaRPr lang="es-ES" sz="2000" b="1">
              <a:solidFill>
                <a:srgbClr val="CC0000"/>
              </a:solidFill>
              <a:latin typeface="Arial Black" charset="0"/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5013325" y="4573588"/>
            <a:ext cx="10541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2" name="Line 32"/>
          <p:cNvSpPr>
            <a:spLocks noChangeShapeType="1"/>
          </p:cNvSpPr>
          <p:nvPr/>
        </p:nvSpPr>
        <p:spPr bwMode="auto">
          <a:xfrm flipV="1">
            <a:off x="4922838" y="3703638"/>
            <a:ext cx="1176337" cy="2193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6545263" y="4770438"/>
            <a:ext cx="177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>
                <a:solidFill>
                  <a:srgbClr val="003366"/>
                </a:solidFill>
                <a:latin typeface="Comic Sans MS" charset="0"/>
              </a:rPr>
              <a:t>CA estómago</a:t>
            </a:r>
            <a:endParaRPr lang="es-ES" sz="2000" b="1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6454775" y="5253038"/>
            <a:ext cx="67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>
                <a:solidFill>
                  <a:srgbClr val="FF0000"/>
                </a:solidFill>
                <a:latin typeface="Times New Roman" charset="0"/>
              </a:rPr>
              <a:t>HIV</a:t>
            </a:r>
            <a:endParaRPr lang="es-ES" sz="20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6511925" y="56896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>
                <a:solidFill>
                  <a:srgbClr val="003366"/>
                </a:solidFill>
                <a:latin typeface="Comic Sans MS" charset="0"/>
              </a:rPr>
              <a:t>Suicidio</a:t>
            </a:r>
            <a:endParaRPr lang="es-ES" sz="2000" b="1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1698625" y="2027238"/>
            <a:ext cx="2621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dirty="0">
                <a:solidFill>
                  <a:srgbClr val="003366"/>
                </a:solidFill>
                <a:latin typeface="Comic Sans MS" charset="0"/>
              </a:rPr>
              <a:t>	</a:t>
            </a:r>
            <a:r>
              <a:rPr lang="es-MX" sz="2000" b="1" dirty="0">
                <a:solidFill>
                  <a:srgbClr val="003366"/>
                </a:solidFill>
                <a:latin typeface="Comic Sans MS" charset="0"/>
              </a:rPr>
              <a:t>Cerebrovascular</a:t>
            </a:r>
            <a:endParaRPr lang="es-ES" sz="2000" b="1" dirty="0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3097213" y="2560579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 dirty="0">
                <a:solidFill>
                  <a:srgbClr val="FF0000"/>
                </a:solidFill>
                <a:latin typeface="Times New Roman" charset="0"/>
              </a:rPr>
              <a:t>	IRA</a:t>
            </a:r>
            <a:endParaRPr lang="es-ES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2670175" y="2963863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dirty="0">
                <a:solidFill>
                  <a:srgbClr val="003366"/>
                </a:solidFill>
                <a:latin typeface="Comic Sans MS" charset="0"/>
              </a:rPr>
              <a:t>	</a:t>
            </a:r>
            <a:r>
              <a:rPr lang="es-MX" sz="2000" b="1" dirty="0">
                <a:solidFill>
                  <a:srgbClr val="003366"/>
                </a:solidFill>
                <a:latin typeface="Comic Sans MS" charset="0"/>
              </a:rPr>
              <a:t>Diarrea</a:t>
            </a:r>
            <a:endParaRPr lang="es-ES" sz="2000" b="1" dirty="0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2279650" y="3430003"/>
            <a:ext cx="2000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dirty="0">
                <a:solidFill>
                  <a:srgbClr val="003366"/>
                </a:solidFill>
                <a:latin typeface="Comic Sans MS" charset="0"/>
              </a:rPr>
              <a:t>	</a:t>
            </a:r>
            <a:r>
              <a:rPr lang="es-MX" sz="2000" b="1" dirty="0">
                <a:solidFill>
                  <a:srgbClr val="003366"/>
                </a:solidFill>
                <a:latin typeface="Comic Sans MS" charset="0"/>
              </a:rPr>
              <a:t>Perinatales</a:t>
            </a:r>
            <a:endParaRPr lang="es-ES" sz="2000" b="1" dirty="0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2343150" y="3811588"/>
            <a:ext cx="190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>
                <a:solidFill>
                  <a:srgbClr val="CC0000"/>
                </a:solidFill>
                <a:latin typeface="Arial Black" charset="0"/>
              </a:rPr>
              <a:t>	</a:t>
            </a:r>
            <a:r>
              <a:rPr lang="es-MX" sz="3200" b="1">
                <a:solidFill>
                  <a:srgbClr val="CC0000"/>
                </a:solidFill>
                <a:latin typeface="Arial Black" charset="0"/>
              </a:rPr>
              <a:t>EPOC</a:t>
            </a:r>
            <a:endParaRPr lang="es-ES" sz="3200" b="1">
              <a:solidFill>
                <a:srgbClr val="CC0000"/>
              </a:solidFill>
              <a:latin typeface="Arial Black" charset="0"/>
            </a:endParaRP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116138" y="4380330"/>
            <a:ext cx="2028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 dirty="0">
                <a:solidFill>
                  <a:srgbClr val="FF0000"/>
                </a:solidFill>
                <a:latin typeface="Times New Roman" charset="0"/>
              </a:rPr>
              <a:t>	Tuberculosis</a:t>
            </a:r>
            <a:endParaRPr lang="es-ES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2355850" y="4799235"/>
            <a:ext cx="1909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dirty="0">
                <a:solidFill>
                  <a:srgbClr val="003366"/>
                </a:solidFill>
                <a:latin typeface="Comic Sans MS" charset="0"/>
              </a:rPr>
              <a:t>	</a:t>
            </a:r>
            <a:r>
              <a:rPr lang="es-MX" sz="2000" b="1" dirty="0">
                <a:solidFill>
                  <a:srgbClr val="003366"/>
                </a:solidFill>
                <a:latin typeface="Comic Sans MS" charset="0"/>
              </a:rPr>
              <a:t>Sarampión</a:t>
            </a:r>
            <a:endParaRPr lang="es-ES" sz="2000" b="1" dirty="0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1673202" y="5252453"/>
            <a:ext cx="2896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 dirty="0">
                <a:solidFill>
                  <a:srgbClr val="003366"/>
                </a:solidFill>
                <a:latin typeface="Comic Sans MS" charset="0"/>
              </a:rPr>
              <a:t>Accidentes de tráfico</a:t>
            </a:r>
            <a:endParaRPr lang="es-ES" sz="2000" b="1" dirty="0">
              <a:solidFill>
                <a:srgbClr val="003366"/>
              </a:solidFill>
              <a:latin typeface="Comic Sans MS" charset="0"/>
            </a:endParaRPr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>
            <a:off x="2327843" y="5671553"/>
            <a:ext cx="2120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000" b="1" dirty="0">
                <a:solidFill>
                  <a:srgbClr val="FF0000"/>
                </a:solidFill>
                <a:latin typeface="Times New Roman" charset="0"/>
              </a:rPr>
              <a:t>Cáncer pulmonar</a:t>
            </a:r>
            <a:endParaRPr lang="es-ES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7" name="Line 45"/>
          <p:cNvSpPr>
            <a:spLocks noChangeShapeType="1"/>
          </p:cNvSpPr>
          <p:nvPr/>
        </p:nvSpPr>
        <p:spPr bwMode="auto">
          <a:xfrm flipV="1">
            <a:off x="4968875" y="4122738"/>
            <a:ext cx="1114425" cy="132238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442913" y="6308725"/>
            <a:ext cx="1658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1200" b="1" dirty="0">
                <a:solidFill>
                  <a:srgbClr val="003366"/>
                </a:solidFill>
                <a:latin typeface="Times New Roman" charset="0"/>
              </a:rPr>
              <a:t>Murray </a:t>
            </a:r>
            <a:r>
              <a:rPr lang="es-MX" sz="1200" b="1" dirty="0" smtClean="0">
                <a:solidFill>
                  <a:srgbClr val="003366"/>
                </a:solidFill>
                <a:latin typeface="Times New Roman" charset="0"/>
              </a:rPr>
              <a:t>y Lopez</a:t>
            </a:r>
            <a:r>
              <a:rPr lang="es-MX" sz="1200" b="1" dirty="0">
                <a:solidFill>
                  <a:srgbClr val="003366"/>
                </a:solidFill>
                <a:latin typeface="Times New Roman" charset="0"/>
              </a:rPr>
              <a:t>, GBD</a:t>
            </a:r>
            <a:endParaRPr lang="es-ES" sz="1200" b="1" dirty="0">
              <a:solidFill>
                <a:srgbClr val="003366"/>
              </a:solidFill>
              <a:latin typeface="Times New Roman" charset="0"/>
            </a:endParaRPr>
          </a:p>
        </p:txBody>
      </p:sp>
      <p:sp>
        <p:nvSpPr>
          <p:cNvPr id="69" name="Rectangle 1027"/>
          <p:cNvSpPr>
            <a:spLocks noChangeArrowheads="1"/>
          </p:cNvSpPr>
          <p:nvPr/>
        </p:nvSpPr>
        <p:spPr bwMode="gray">
          <a:xfrm>
            <a:off x="2209800" y="397440"/>
            <a:ext cx="6499225" cy="6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/>
            <a:r>
              <a:rPr lang="es-MX" sz="24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Muertes en el mundo, de acuerdo a la OMS</a:t>
            </a:r>
          </a:p>
          <a:p>
            <a:pPr algn="ctr"/>
            <a:r>
              <a:rPr lang="es-MX" sz="24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Global </a:t>
            </a:r>
            <a:r>
              <a:rPr lang="es-MX" sz="2400" b="1" dirty="0" err="1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Burden</a:t>
            </a:r>
            <a:r>
              <a:rPr lang="es-MX" sz="24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of </a:t>
            </a:r>
            <a:r>
              <a:rPr lang="es-MX" sz="2400" b="1" dirty="0" err="1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Disease</a:t>
            </a:r>
            <a:endParaRPr lang="es-MX" sz="24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2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spect="1" noChangeArrowheads="1" noTextEdit="1"/>
          </p:cNvSpPr>
          <p:nvPr/>
        </p:nvSpPr>
        <p:spPr bwMode="auto">
          <a:xfrm>
            <a:off x="419100" y="239713"/>
            <a:ext cx="8483600" cy="63627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s-MX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35502" y="6406520"/>
            <a:ext cx="2760494" cy="2616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1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Tálamo C, et al. </a:t>
            </a:r>
            <a:r>
              <a:rPr lang="es-ES" altLang="ja-JP" sz="11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Chest</a:t>
            </a:r>
            <a:r>
              <a:rPr lang="es-ES" altLang="ja-JP" sz="1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2007;131:60–67 </a:t>
            </a:r>
            <a:endParaRPr lang="es-VE" sz="1100" i="1" dirty="0"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262063" y="2859088"/>
            <a:ext cx="298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>
                <a:solidFill>
                  <a:srgbClr val="FF0000"/>
                </a:solidFill>
              </a:rPr>
              <a:t>	Isquemia miocárdica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057650" y="1069975"/>
            <a:ext cx="317500" cy="30638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057650" y="1552575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4057650" y="2005013"/>
            <a:ext cx="317500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4057650" y="2455863"/>
            <a:ext cx="317500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057650" y="2908300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4057650" y="3359150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4057650" y="3811588"/>
            <a:ext cx="317500" cy="3063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4057650" y="4262438"/>
            <a:ext cx="317500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4057650" y="4714875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4057650" y="5165725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5489575" y="1085850"/>
            <a:ext cx="315913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5489575" y="1570038"/>
            <a:ext cx="315913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5489575" y="2020888"/>
            <a:ext cx="315913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5489575" y="2473325"/>
            <a:ext cx="315913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5489575" y="2924175"/>
            <a:ext cx="315913" cy="306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5489575" y="3376613"/>
            <a:ext cx="315913" cy="3063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5489575" y="3827463"/>
            <a:ext cx="315913" cy="3063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5489575" y="4278313"/>
            <a:ext cx="315913" cy="3063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5489575" y="4730750"/>
            <a:ext cx="315913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489575" y="5181600"/>
            <a:ext cx="315913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FF0000"/>
              </a:solidFill>
            </a:endParaRP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4030663" y="474663"/>
            <a:ext cx="1892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/>
              <a:t>1990	   2020</a:t>
            </a:r>
            <a:endParaRPr lang="es-ES" sz="2000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4419600" y="1198563"/>
            <a:ext cx="1076325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4419600" y="1730375"/>
            <a:ext cx="1111250" cy="322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4403725" y="2182813"/>
            <a:ext cx="1190625" cy="3543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 flipV="1">
            <a:off x="4387850" y="1728788"/>
            <a:ext cx="1082675" cy="904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 flipV="1">
            <a:off x="4359275" y="1193800"/>
            <a:ext cx="1114425" cy="1908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 flipV="1">
            <a:off x="4329113" y="2960688"/>
            <a:ext cx="1212850" cy="3119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5816600" y="2874963"/>
            <a:ext cx="2646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EPOC quinta CAUSA</a:t>
            </a:r>
          </a:p>
          <a:p>
            <a:r>
              <a:rPr lang="es-MX" sz="2000">
                <a:solidFill>
                  <a:srgbClr val="FF0000"/>
                </a:solidFill>
              </a:rPr>
              <a:t>IRA</a:t>
            </a:r>
          </a:p>
          <a:p>
            <a:endParaRPr lang="es-MX" sz="2000">
              <a:solidFill>
                <a:srgbClr val="FF0000"/>
              </a:solidFill>
            </a:endParaRPr>
          </a:p>
          <a:p>
            <a:r>
              <a:rPr lang="es-MX" sz="2000">
                <a:solidFill>
                  <a:srgbClr val="FF0000"/>
                </a:solidFill>
              </a:rPr>
              <a:t>TB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>
            <a:off x="4419600" y="3971925"/>
            <a:ext cx="10541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4329113" y="5295900"/>
            <a:ext cx="1435100" cy="6889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" name="Text Box 33"/>
          <p:cNvSpPr txBox="1">
            <a:spLocks noChangeArrowheads="1"/>
          </p:cNvSpPr>
          <p:nvPr/>
        </p:nvSpPr>
        <p:spPr bwMode="auto">
          <a:xfrm>
            <a:off x="979488" y="2441575"/>
            <a:ext cx="331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Depresión Unipolar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2489200" y="1027113"/>
            <a:ext cx="154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IRA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80" name="Text Box 35"/>
          <p:cNvSpPr txBox="1">
            <a:spLocks noChangeArrowheads="1"/>
          </p:cNvSpPr>
          <p:nvPr/>
        </p:nvSpPr>
        <p:spPr bwMode="auto">
          <a:xfrm>
            <a:off x="2116138" y="1511300"/>
            <a:ext cx="194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Diarrea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81" name="Text Box 36"/>
          <p:cNvSpPr txBox="1">
            <a:spLocks noChangeArrowheads="1"/>
          </p:cNvSpPr>
          <p:nvPr/>
        </p:nvSpPr>
        <p:spPr bwMode="auto">
          <a:xfrm>
            <a:off x="1874838" y="1968500"/>
            <a:ext cx="237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Perinatales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82" name="Text Box 37"/>
          <p:cNvSpPr txBox="1">
            <a:spLocks noChangeArrowheads="1"/>
          </p:cNvSpPr>
          <p:nvPr/>
        </p:nvSpPr>
        <p:spPr bwMode="auto">
          <a:xfrm>
            <a:off x="1755775" y="5775325"/>
            <a:ext cx="227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</a:t>
            </a:r>
            <a:r>
              <a:rPr lang="es-MX" sz="3200">
                <a:solidFill>
                  <a:srgbClr val="FF0000"/>
                </a:solidFill>
              </a:rPr>
              <a:t>EPOC</a:t>
            </a:r>
            <a:endParaRPr lang="es-ES" sz="3200">
              <a:solidFill>
                <a:srgbClr val="FF0000"/>
              </a:solidFill>
            </a:endParaRPr>
          </a:p>
        </p:txBody>
      </p:sp>
      <p:sp>
        <p:nvSpPr>
          <p:cNvPr id="83" name="Text Box 38"/>
          <p:cNvSpPr txBox="1">
            <a:spLocks noChangeArrowheads="1"/>
          </p:cNvSpPr>
          <p:nvPr/>
        </p:nvSpPr>
        <p:spPr bwMode="auto">
          <a:xfrm>
            <a:off x="1462088" y="3684588"/>
            <a:ext cx="255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Tuberculosis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84" name="Text Box 39"/>
          <p:cNvSpPr txBox="1">
            <a:spLocks noChangeArrowheads="1"/>
          </p:cNvSpPr>
          <p:nvPr/>
        </p:nvSpPr>
        <p:spPr bwMode="auto">
          <a:xfrm>
            <a:off x="1863725" y="4202113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Sarampión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85" name="Text Box 40"/>
          <p:cNvSpPr txBox="1">
            <a:spLocks noChangeArrowheads="1"/>
          </p:cNvSpPr>
          <p:nvPr/>
        </p:nvSpPr>
        <p:spPr bwMode="auto">
          <a:xfrm>
            <a:off x="1477963" y="4603750"/>
            <a:ext cx="257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Accidentes de tráfico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86" name="Line 42"/>
          <p:cNvSpPr>
            <a:spLocks noChangeShapeType="1"/>
          </p:cNvSpPr>
          <p:nvPr/>
        </p:nvSpPr>
        <p:spPr bwMode="auto">
          <a:xfrm flipV="1">
            <a:off x="4375150" y="2174875"/>
            <a:ext cx="1103313" cy="2668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87" name="Text Box 43"/>
          <p:cNvSpPr txBox="1">
            <a:spLocks noChangeArrowheads="1"/>
          </p:cNvSpPr>
          <p:nvPr/>
        </p:nvSpPr>
        <p:spPr bwMode="auto">
          <a:xfrm>
            <a:off x="6584950" y="6351588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rgbClr val="CC0000"/>
                </a:solidFill>
              </a:rPr>
              <a:t>Murray y Lopez, GBD</a:t>
            </a:r>
            <a:endParaRPr lang="es-ES" sz="1600" dirty="0">
              <a:solidFill>
                <a:srgbClr val="CC0000"/>
              </a:solidFill>
            </a:endParaRPr>
          </a:p>
        </p:txBody>
      </p:sp>
      <p:sp>
        <p:nvSpPr>
          <p:cNvPr id="88" name="Text Box 44"/>
          <p:cNvSpPr txBox="1">
            <a:spLocks noChangeArrowheads="1"/>
          </p:cNvSpPr>
          <p:nvPr/>
        </p:nvSpPr>
        <p:spPr bwMode="auto">
          <a:xfrm>
            <a:off x="2489200" y="3278188"/>
            <a:ext cx="1646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	ECV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89" name="Rectangle 45"/>
          <p:cNvSpPr>
            <a:spLocks noChangeArrowheads="1"/>
          </p:cNvSpPr>
          <p:nvPr/>
        </p:nvSpPr>
        <p:spPr bwMode="auto">
          <a:xfrm>
            <a:off x="4068763" y="5534025"/>
            <a:ext cx="317500" cy="306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0" name="Rectangle 46"/>
          <p:cNvSpPr>
            <a:spLocks noChangeArrowheads="1"/>
          </p:cNvSpPr>
          <p:nvPr/>
        </p:nvSpPr>
        <p:spPr bwMode="auto">
          <a:xfrm>
            <a:off x="4079875" y="5902325"/>
            <a:ext cx="317500" cy="30638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1" name="Text Box 47"/>
          <p:cNvSpPr txBox="1">
            <a:spLocks noChangeArrowheads="1"/>
          </p:cNvSpPr>
          <p:nvPr/>
        </p:nvSpPr>
        <p:spPr bwMode="auto">
          <a:xfrm>
            <a:off x="2989263" y="553878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>
                <a:solidFill>
                  <a:srgbClr val="FF0000"/>
                </a:solidFill>
              </a:rPr>
              <a:t>Malaria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1555750" y="5149850"/>
            <a:ext cx="2722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solidFill>
                  <a:srgbClr val="FF0000"/>
                </a:solidFill>
              </a:rPr>
              <a:t>Anomalías congénitas</a:t>
            </a:r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93" name="Line 49"/>
          <p:cNvSpPr>
            <a:spLocks noChangeShapeType="1"/>
          </p:cNvSpPr>
          <p:nvPr/>
        </p:nvSpPr>
        <p:spPr bwMode="auto">
          <a:xfrm flipV="1">
            <a:off x="4402138" y="2616200"/>
            <a:ext cx="1016000" cy="876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94" name="Line 50"/>
          <p:cNvSpPr>
            <a:spLocks noChangeShapeType="1"/>
          </p:cNvSpPr>
          <p:nvPr/>
        </p:nvSpPr>
        <p:spPr bwMode="auto">
          <a:xfrm>
            <a:off x="4379913" y="4406900"/>
            <a:ext cx="1174750" cy="1866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95" name="Line 51"/>
          <p:cNvSpPr>
            <a:spLocks noChangeShapeType="1"/>
          </p:cNvSpPr>
          <p:nvPr/>
        </p:nvSpPr>
        <p:spPr bwMode="auto">
          <a:xfrm>
            <a:off x="4346575" y="5689600"/>
            <a:ext cx="1184275" cy="711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96" name="Text Box 54"/>
          <p:cNvSpPr txBox="1">
            <a:spLocks noChangeArrowheads="1"/>
          </p:cNvSpPr>
          <p:nvPr/>
        </p:nvSpPr>
        <p:spPr bwMode="auto">
          <a:xfrm>
            <a:off x="2258026" y="136109"/>
            <a:ext cx="5772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Años de vida perdidos libres de incapacidad</a:t>
            </a:r>
            <a:endParaRPr lang="es-ES" sz="24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65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gray">
          <a:xfrm>
            <a:off x="2400300" y="297834"/>
            <a:ext cx="56388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/>
            <a:r>
              <a:rPr lang="es-MX" sz="28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Muertes en México (agrupadas y superpuestas) 2005-2008</a:t>
            </a:r>
            <a:endParaRPr lang="es-ES" sz="28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10634" y="5421313"/>
            <a:ext cx="221544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3366"/>
                </a:solidFill>
                <a:latin typeface="Arial"/>
                <a:cs typeface="Arial"/>
              </a:rPr>
              <a:t>2005 Total 493,957</a:t>
            </a:r>
            <a:endParaRPr lang="es-ES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292600" y="1989138"/>
            <a:ext cx="1265238" cy="1377950"/>
          </a:xfrm>
          <a:custGeom>
            <a:avLst/>
            <a:gdLst>
              <a:gd name="T0" fmla="*/ 115 w 115"/>
              <a:gd name="T1" fmla="*/ 57 h 145"/>
              <a:gd name="T2" fmla="*/ 0 w 115"/>
              <a:gd name="T3" fmla="*/ 1 h 145"/>
              <a:gd name="T4" fmla="*/ 0 w 115"/>
              <a:gd name="T5" fmla="*/ 1 h 145"/>
              <a:gd name="T6" fmla="*/ 0 w 115"/>
              <a:gd name="T7" fmla="*/ 145 h 145"/>
              <a:gd name="T8" fmla="*/ 115 w 115"/>
              <a:gd name="T9" fmla="*/ 57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45"/>
              <a:gd name="T17" fmla="*/ 115 w 115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45">
                <a:moveTo>
                  <a:pt x="115" y="57"/>
                </a:moveTo>
                <a:cubicBezTo>
                  <a:pt x="87" y="21"/>
                  <a:pt x="45" y="1"/>
                  <a:pt x="0" y="1"/>
                </a:cubicBezTo>
                <a:cubicBezTo>
                  <a:pt x="0" y="0"/>
                  <a:pt x="0" y="1"/>
                  <a:pt x="0" y="1"/>
                </a:cubicBezTo>
                <a:lnTo>
                  <a:pt x="0" y="145"/>
                </a:lnTo>
                <a:lnTo>
                  <a:pt x="115" y="5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  <a:cs typeface="ＭＳ Ｐゴシック" charset="-128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13263" y="2797175"/>
            <a:ext cx="1593850" cy="1433513"/>
          </a:xfrm>
          <a:custGeom>
            <a:avLst/>
            <a:gdLst>
              <a:gd name="T0" fmla="*/ 130 w 145"/>
              <a:gd name="T1" fmla="*/ 151 h 151"/>
              <a:gd name="T2" fmla="*/ 145 w 145"/>
              <a:gd name="T3" fmla="*/ 88 h 151"/>
              <a:gd name="T4" fmla="*/ 115 w 145"/>
              <a:gd name="T5" fmla="*/ 0 h 151"/>
              <a:gd name="T6" fmla="*/ 0 w 145"/>
              <a:gd name="T7" fmla="*/ 88 h 151"/>
              <a:gd name="T8" fmla="*/ 130 w 145"/>
              <a:gd name="T9" fmla="*/ 151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51"/>
              <a:gd name="T17" fmla="*/ 145 w 145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51">
                <a:moveTo>
                  <a:pt x="130" y="151"/>
                </a:moveTo>
                <a:cubicBezTo>
                  <a:pt x="140" y="132"/>
                  <a:pt x="145" y="110"/>
                  <a:pt x="145" y="88"/>
                </a:cubicBezTo>
                <a:cubicBezTo>
                  <a:pt x="145" y="56"/>
                  <a:pt x="134" y="25"/>
                  <a:pt x="115" y="0"/>
                </a:cubicBezTo>
                <a:lnTo>
                  <a:pt x="0" y="88"/>
                </a:lnTo>
                <a:lnTo>
                  <a:pt x="130" y="151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  <a:cs typeface="ＭＳ Ｐゴシック" charset="-128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368800" y="3938588"/>
            <a:ext cx="1430338" cy="1320800"/>
          </a:xfrm>
          <a:custGeom>
            <a:avLst/>
            <a:gdLst>
              <a:gd name="T0" fmla="*/ 40 w 130"/>
              <a:gd name="T1" fmla="*/ 139 h 139"/>
              <a:gd name="T2" fmla="*/ 130 w 130"/>
              <a:gd name="T3" fmla="*/ 63 h 139"/>
              <a:gd name="T4" fmla="*/ 0 w 130"/>
              <a:gd name="T5" fmla="*/ 0 h 139"/>
              <a:gd name="T6" fmla="*/ 40 w 130"/>
              <a:gd name="T7" fmla="*/ 139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139"/>
              <a:gd name="T14" fmla="*/ 130 w 130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139">
                <a:moveTo>
                  <a:pt x="40" y="139"/>
                </a:moveTo>
                <a:cubicBezTo>
                  <a:pt x="79" y="128"/>
                  <a:pt x="112" y="100"/>
                  <a:pt x="130" y="63"/>
                </a:cubicBezTo>
                <a:lnTo>
                  <a:pt x="0" y="0"/>
                </a:lnTo>
                <a:lnTo>
                  <a:pt x="40" y="139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  <a:cs typeface="ＭＳ Ｐゴシック" charset="-128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205038" y="2339975"/>
            <a:ext cx="2020887" cy="2746375"/>
          </a:xfrm>
          <a:custGeom>
            <a:avLst/>
            <a:gdLst>
              <a:gd name="T0" fmla="*/ 144 w 184"/>
              <a:gd name="T1" fmla="*/ 0 h 289"/>
              <a:gd name="T2" fmla="*/ 0 w 184"/>
              <a:gd name="T3" fmla="*/ 144 h 289"/>
              <a:gd name="T4" fmla="*/ 144 w 184"/>
              <a:gd name="T5" fmla="*/ 289 h 289"/>
              <a:gd name="T6" fmla="*/ 184 w 184"/>
              <a:gd name="T7" fmla="*/ 283 h 289"/>
              <a:gd name="T8" fmla="*/ 144 w 184"/>
              <a:gd name="T9" fmla="*/ 144 h 289"/>
              <a:gd name="T10" fmla="*/ 144 w 184"/>
              <a:gd name="T11" fmla="*/ 0 h 2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"/>
              <a:gd name="T19" fmla="*/ 0 h 289"/>
              <a:gd name="T20" fmla="*/ 184 w 184"/>
              <a:gd name="T21" fmla="*/ 289 h 2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" h="289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157" y="288"/>
                  <a:pt x="171" y="287"/>
                  <a:pt x="184" y="283"/>
                </a:cubicBezTo>
                <a:lnTo>
                  <a:pt x="144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  <a:cs typeface="ＭＳ Ｐゴシック" charset="-128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668838" y="1507605"/>
            <a:ext cx="2399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/>
                <a:cs typeface="Arial"/>
              </a:rPr>
              <a:t>Respiratorias (72,000)</a:t>
            </a:r>
            <a:endParaRPr lang="es-MX" b="1" dirty="0">
              <a:latin typeface="Arial"/>
              <a:cs typeface="Arial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778138" y="1784688"/>
            <a:ext cx="42203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/>
                <a:cs typeface="Arial"/>
              </a:rPr>
              <a:t> (mitad crónicas, de ellas mitad EPOC)</a:t>
            </a:r>
          </a:p>
          <a:p>
            <a:r>
              <a:rPr lang="es-MX" b="1" dirty="0">
                <a:solidFill>
                  <a:srgbClr val="000000"/>
                </a:solidFill>
                <a:latin typeface="Arial"/>
                <a:cs typeface="Arial"/>
              </a:rPr>
              <a:t>          15-13.4% en 2008</a:t>
            </a:r>
            <a:endParaRPr lang="es-MX" b="1" dirty="0">
              <a:latin typeface="Arial"/>
              <a:cs typeface="Arial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261100" y="3148013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>
                <a:solidFill>
                  <a:srgbClr val="000000"/>
                </a:solidFill>
                <a:latin typeface="Arial"/>
                <a:cs typeface="Arial"/>
              </a:rPr>
              <a:t>CV</a:t>
            </a:r>
            <a:endParaRPr lang="es-MX" b="1">
              <a:latin typeface="Arial"/>
              <a:cs typeface="Arial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161088" y="3470275"/>
            <a:ext cx="988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>
                <a:solidFill>
                  <a:srgbClr val="000000"/>
                </a:solidFill>
                <a:latin typeface="Arial"/>
                <a:cs typeface="Arial"/>
              </a:rPr>
              <a:t>18%-18.2</a:t>
            </a:r>
            <a:endParaRPr lang="es-MX" b="1">
              <a:latin typeface="Arial"/>
              <a:cs typeface="Arial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394325" y="5116513"/>
            <a:ext cx="10394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>
                <a:solidFill>
                  <a:srgbClr val="000000"/>
                </a:solidFill>
                <a:latin typeface="Arial"/>
                <a:cs typeface="Arial"/>
              </a:rPr>
              <a:t>Cánceres</a:t>
            </a:r>
            <a:endParaRPr lang="es-MX" b="1">
              <a:latin typeface="Arial"/>
              <a:cs typeface="Arial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732463" y="5404215"/>
            <a:ext cx="988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/>
                <a:cs typeface="Arial"/>
              </a:rPr>
              <a:t>13%-13.2</a:t>
            </a:r>
            <a:endParaRPr lang="es-MX" b="1" dirty="0">
              <a:latin typeface="Arial"/>
              <a:cs typeface="Arial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36675" y="3670300"/>
            <a:ext cx="6413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/>
                <a:cs typeface="Arial"/>
              </a:rPr>
              <a:t>Resto</a:t>
            </a:r>
            <a:endParaRPr lang="es-MX" b="1" dirty="0">
              <a:latin typeface="Arial"/>
              <a:cs typeface="Arial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412875" y="3995738"/>
            <a:ext cx="461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/>
                <a:cs typeface="Arial"/>
              </a:rPr>
              <a:t>54%</a:t>
            </a:r>
            <a:endParaRPr lang="es-MX" b="1" dirty="0">
              <a:latin typeface="Arial"/>
              <a:cs typeface="Arial"/>
            </a:endParaRPr>
          </a:p>
        </p:txBody>
      </p:sp>
      <p:sp>
        <p:nvSpPr>
          <p:cNvPr id="24" name="CuadroTexto 16"/>
          <p:cNvSpPr txBox="1">
            <a:spLocks noChangeArrowheads="1"/>
          </p:cNvSpPr>
          <p:nvPr/>
        </p:nvSpPr>
        <p:spPr bwMode="auto">
          <a:xfrm>
            <a:off x="428625" y="5867400"/>
            <a:ext cx="8110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En México 15% de las muertes en 2005 fueron atribuibles a enfermedades </a:t>
            </a:r>
            <a:r>
              <a:rPr lang="es-ES_tradnl" sz="1600" dirty="0" smtClean="0">
                <a:latin typeface="Arial"/>
                <a:cs typeface="Arial"/>
              </a:rPr>
              <a:t>respiratorias </a:t>
            </a:r>
            <a:r>
              <a:rPr lang="es-ES_tradnl" sz="1600" dirty="0">
                <a:latin typeface="Arial"/>
                <a:cs typeface="Arial"/>
              </a:rPr>
              <a:t>(todas), proporciones un poco menores a las cardiovasculares y un poco </a:t>
            </a:r>
            <a:r>
              <a:rPr lang="es-ES_tradnl" sz="1600" dirty="0" smtClean="0">
                <a:latin typeface="Arial"/>
                <a:cs typeface="Arial"/>
              </a:rPr>
              <a:t>mayores </a:t>
            </a:r>
            <a:r>
              <a:rPr lang="es-ES_tradnl" sz="1600" dirty="0">
                <a:latin typeface="Arial"/>
                <a:cs typeface="Arial"/>
              </a:rPr>
              <a:t>a los “cánceres</a:t>
            </a:r>
            <a:r>
              <a:rPr lang="es-ES_tradnl" sz="1600" dirty="0" smtClean="0">
                <a:latin typeface="Arial"/>
                <a:cs typeface="Arial"/>
              </a:rPr>
              <a:t>”.</a:t>
            </a:r>
            <a:endParaRPr lang="es-ES_tradnl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87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4"/>
          <p:cNvSpPr txBox="1">
            <a:spLocks noChangeArrowheads="1"/>
          </p:cNvSpPr>
          <p:nvPr/>
        </p:nvSpPr>
        <p:spPr bwMode="auto">
          <a:xfrm>
            <a:off x="2939265" y="230941"/>
            <a:ext cx="56750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Atención </a:t>
            </a:r>
            <a:r>
              <a:rPr lang="es-ES_tradnl" sz="36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primaria</a:t>
            </a:r>
          </a:p>
          <a:p>
            <a:r>
              <a:rPr lang="es-ES_tradnl" sz="36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</a:t>
            </a:r>
            <a:r>
              <a:rPr lang="es-ES_tradnl" sz="36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rincipales problemas …</a:t>
            </a:r>
            <a:endParaRPr lang="es-ES_tradnl" sz="36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6062" y="1771802"/>
            <a:ext cx="863443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>
              <a:latin typeface="Arial"/>
              <a:cs typeface="Arial"/>
            </a:endParaRPr>
          </a:p>
          <a:p>
            <a:pPr algn="ctr"/>
            <a:r>
              <a:rPr lang="es-ES" b="1" dirty="0" err="1" smtClean="0">
                <a:latin typeface="Arial"/>
                <a:cs typeface="Arial"/>
              </a:rPr>
              <a:t>Subdiagnóstico</a:t>
            </a:r>
            <a:r>
              <a:rPr lang="es-ES" b="1" dirty="0" smtClean="0">
                <a:latin typeface="Arial"/>
                <a:cs typeface="Arial"/>
              </a:rPr>
              <a:t>                         Diagnóstico tardío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err="1" smtClean="0">
                <a:latin typeface="Arial"/>
                <a:cs typeface="Arial"/>
              </a:rPr>
              <a:t>Subtratamiento</a:t>
            </a:r>
            <a:endParaRPr lang="es-ES" b="1" dirty="0" smtClean="0">
              <a:latin typeface="Arial"/>
              <a:cs typeface="Arial"/>
            </a:endParaRP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Uso de medicamentos poco útiles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Exposición a agresores respiratorios (tabaco, humos, </a:t>
            </a:r>
            <a:r>
              <a:rPr lang="es-ES" b="1" dirty="0" err="1" smtClean="0">
                <a:latin typeface="Arial"/>
                <a:cs typeface="Arial"/>
              </a:rPr>
              <a:t>alergenos</a:t>
            </a:r>
            <a:r>
              <a:rPr lang="es-ES" b="1" dirty="0" smtClean="0">
                <a:latin typeface="Arial"/>
                <a:cs typeface="Arial"/>
              </a:rPr>
              <a:t>)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Hospitalizaciones frecuentes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Altos costos de atención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Deterioro en la calidad de vida</a:t>
            </a:r>
          </a:p>
          <a:p>
            <a:pPr algn="ctr"/>
            <a:endParaRPr lang="es-ES" b="1" dirty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Pobre educación en salud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015039" y="2089283"/>
            <a:ext cx="978408" cy="317496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8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1702</Words>
  <Application>Microsoft Macintosh PowerPoint</Application>
  <PresentationFormat>Presentación en pantalla (4:3)</PresentationFormat>
  <Paragraphs>418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Hay un incremento en las enfermedades respiratorias porque?</vt:lpstr>
      <vt:lpstr>Presentación de PowerPoint</vt:lpstr>
      <vt:lpstr>FORUM OF INTERNATIONAL RESPIRATORY SOCIETIES www.ers.org</vt:lpstr>
      <vt:lpstr>Prevalencia estimada de enfermedades  respiratorias crónicas</vt:lpstr>
      <vt:lpstr>Presentación de PowerPoint</vt:lpstr>
      <vt:lpstr>Presentación de PowerPoint</vt:lpstr>
      <vt:lpstr>Presentación de PowerPoint</vt:lpstr>
      <vt:lpstr>Presentación de PowerPoint</vt:lpstr>
      <vt:lpstr>RECOMENDACIONES DE FIRS</vt:lpstr>
      <vt:lpstr>Programas respiratorios existentes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ACUERDO A LOS SÍNTOMAS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OLVERA MASSETO</dc:creator>
  <cp:lastModifiedBy>JORGE SALAS HERNANDEZ</cp:lastModifiedBy>
  <cp:revision>271</cp:revision>
  <cp:lastPrinted>2015-06-02T17:47:06Z</cp:lastPrinted>
  <dcterms:created xsi:type="dcterms:W3CDTF">2012-12-17T14:17:47Z</dcterms:created>
  <dcterms:modified xsi:type="dcterms:W3CDTF">2015-06-03T18:57:49Z</dcterms:modified>
</cp:coreProperties>
</file>