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sldIdLst>
    <p:sldId id="273" r:id="rId2"/>
    <p:sldId id="274" r:id="rId3"/>
    <p:sldId id="276" r:id="rId4"/>
    <p:sldId id="277" r:id="rId5"/>
    <p:sldId id="275" r:id="rId6"/>
    <p:sldId id="315" r:id="rId7"/>
    <p:sldId id="316" r:id="rId8"/>
    <p:sldId id="317" r:id="rId9"/>
    <p:sldId id="318" r:id="rId10"/>
    <p:sldId id="320" r:id="rId11"/>
    <p:sldId id="321" r:id="rId12"/>
    <p:sldId id="319" r:id="rId13"/>
    <p:sldId id="322" r:id="rId14"/>
    <p:sldId id="323" r:id="rId15"/>
    <p:sldId id="314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5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MX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084095D-1608-4337-AF94-0C9A0F458ED1}" type="datetimeFigureOut">
              <a:rPr lang="es-MX"/>
              <a:pPr/>
              <a:t>03/06/15</a:t>
            </a:fld>
            <a:endParaRPr lang="es-MX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MX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6C69C41-3A0C-4AFC-B5EF-46BE50613CE8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805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MX" dirty="0"/>
          </a:p>
        </p:txBody>
      </p:sp>
      <p:sp>
        <p:nvSpPr>
          <p:cNvPr id="36868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79B2A9-EA8E-4E71-9764-EBBD427A05EE}" type="slidenum">
              <a:rPr lang="es-MX" sz="1200">
                <a:latin typeface="Calibri" pitchFamily="34" charset="0"/>
              </a:rPr>
              <a:pPr algn="r"/>
              <a:t>2</a:t>
            </a:fld>
            <a:endParaRPr lang="es-MX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2 Marcador de notas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2E0A7B7-2A6B-4180-BC4E-C77A60507BC3}" type="slidenum">
              <a:rPr lang="es-ES" altLang="es-MX" sz="1200"/>
              <a:pPr eaLnBrk="1" hangingPunct="1"/>
              <a:t>9</a:t>
            </a:fld>
            <a:endParaRPr lang="es-ES" altLang="es-MX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3100"/>
            <a:ext cx="4600575" cy="344963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4325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081087" cy="107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2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33375"/>
            <a:ext cx="21605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3277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3455988"/>
            <a:ext cx="9144000" cy="342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33795" name="8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0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9 CuadroTexto"/>
          <p:cNvSpPr txBox="1">
            <a:spLocks noChangeArrowheads="1"/>
          </p:cNvSpPr>
          <p:nvPr/>
        </p:nvSpPr>
        <p:spPr bwMode="auto">
          <a:xfrm>
            <a:off x="0" y="350043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b="1" dirty="0">
                <a:latin typeface="Trajan Pro"/>
                <a:cs typeface="Times New Roman" pitchFamily="18" charset="0"/>
              </a:rPr>
              <a:t>Si el humo de tabaco y de leña hacen daño, ¿El de </a:t>
            </a:r>
            <a:r>
              <a:rPr lang="es-MX" sz="3200" b="1" dirty="0" smtClean="0">
                <a:latin typeface="Trajan Pro"/>
                <a:cs typeface="Times New Roman" pitchFamily="18" charset="0"/>
              </a:rPr>
              <a:t>marihuana </a:t>
            </a:r>
            <a:r>
              <a:rPr lang="es-MX" sz="3200" b="1" dirty="0">
                <a:latin typeface="Trajan Pro"/>
                <a:cs typeface="Times New Roman" pitchFamily="18" charset="0"/>
              </a:rPr>
              <a:t>no?</a:t>
            </a:r>
          </a:p>
          <a:p>
            <a:pPr algn="ctr"/>
            <a:r>
              <a:rPr lang="es-MX" sz="3200" b="1" dirty="0">
                <a:latin typeface="Trajan Pro"/>
                <a:cs typeface="Times New Roman" pitchFamily="18" charset="0"/>
              </a:rPr>
              <a:t>Justino Regalado Pineda</a:t>
            </a:r>
          </a:p>
          <a:p>
            <a:pPr algn="ctr"/>
            <a:r>
              <a:rPr lang="es-MX" sz="3200" b="1" dirty="0">
                <a:latin typeface="Trajan Pro"/>
                <a:cs typeface="Times New Roman" pitchFamily="18" charset="0"/>
              </a:rPr>
              <a:t>Instituto Nacional de Enfermedades Respiratorias</a:t>
            </a:r>
          </a:p>
          <a:p>
            <a:pPr algn="ctr"/>
            <a:r>
              <a:rPr lang="es-MX" sz="3200" b="1" dirty="0">
                <a:latin typeface="Trajan Pro"/>
                <a:cs typeface="Times New Roman" pitchFamily="18" charset="0"/>
              </a:rPr>
              <a:t>Subdirección Médica</a:t>
            </a:r>
          </a:p>
        </p:txBody>
      </p:sp>
      <p:sp>
        <p:nvSpPr>
          <p:cNvPr id="33797" name="10 CuadroTexto"/>
          <p:cNvSpPr txBox="1">
            <a:spLocks noChangeArrowheads="1"/>
          </p:cNvSpPr>
          <p:nvPr/>
        </p:nvSpPr>
        <p:spPr bwMode="auto">
          <a:xfrm>
            <a:off x="3403230" y="6366272"/>
            <a:ext cx="2342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Trajan Pro"/>
                <a:cs typeface="Times New Roman" pitchFamily="18" charset="0"/>
              </a:rPr>
              <a:t>3 junio, 2015</a:t>
            </a:r>
            <a:endParaRPr lang="es-MX" sz="2800" b="1" dirty="0">
              <a:solidFill>
                <a:schemeClr val="bg1"/>
              </a:solidFill>
              <a:latin typeface="Trajan Pro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62880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Agudas </a:t>
            </a:r>
            <a:r>
              <a:rPr lang="es-MX" b="1" dirty="0"/>
              <a:t>(presentes durante la intoxicación</a:t>
            </a:r>
            <a:r>
              <a:rPr lang="es-MX" b="1" dirty="0" smtClean="0"/>
              <a:t>)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Deterioro de la memoria a corto plazo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Deterioro de la atención, el juicio y otras funciones cognitivas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Deterioro de la coordinación y el equilibrio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Aumento en el ritmo cardiaco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Episodios psicóticos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b="1" dirty="0"/>
              <a:t>A largo plazo (efectos acumulativos del abuso crónico</a:t>
            </a:r>
            <a:r>
              <a:rPr lang="es-MX" b="1" dirty="0" smtClean="0"/>
              <a:t>)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Puede llevar a la adicción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Aumento en el riesgo de la tos crónica y la bronquitis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Aumento en el riesgo de la esquizofrenia en personas susceptibles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Puede aumentar el riesgo de ansiedad, depresión y síndrome </a:t>
            </a:r>
            <a:r>
              <a:rPr lang="es-MX" dirty="0" err="1"/>
              <a:t>amotivacional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691680" y="3326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3200" dirty="0"/>
              <a:t>Las consecuencias del abuso de marihuana</a:t>
            </a:r>
          </a:p>
        </p:txBody>
      </p:sp>
    </p:spTree>
    <p:extLst>
      <p:ext uri="{BB962C8B-B14F-4D97-AF65-F5344CB8AC3E}">
        <p14:creationId xmlns:p14="http://schemas.microsoft.com/office/powerpoint/2010/main" val="391659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133489" cy="335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349932" y="5301208"/>
            <a:ext cx="5750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0"/>
            <a:r>
              <a:rPr lang="es-MX" sz="1200" dirty="0" err="1" smtClean="0"/>
              <a:t>Volkow</a:t>
            </a:r>
            <a:r>
              <a:rPr lang="es-MX" sz="1200" dirty="0" smtClean="0"/>
              <a:t> ND, </a:t>
            </a:r>
            <a:r>
              <a:rPr lang="es-MX" sz="1200" dirty="0" err="1" smtClean="0"/>
              <a:t>Baler</a:t>
            </a:r>
            <a:r>
              <a:rPr lang="es-MX" sz="1200" dirty="0" smtClean="0"/>
              <a:t> RD, </a:t>
            </a:r>
            <a:r>
              <a:rPr lang="es-MX" sz="1200" dirty="0" err="1" smtClean="0"/>
              <a:t>Compton</a:t>
            </a:r>
            <a:r>
              <a:rPr lang="es-MX" sz="1200" dirty="0" smtClean="0"/>
              <a:t> WM, </a:t>
            </a:r>
            <a:r>
              <a:rPr lang="en-US" sz="1200" dirty="0" smtClean="0"/>
              <a:t>Weiss SRB</a:t>
            </a:r>
            <a:r>
              <a:rPr lang="en-US" sz="1200" dirty="0"/>
              <a:t>. Adverse Health Effects of Marijuana </a:t>
            </a:r>
            <a:r>
              <a:rPr lang="en-US" sz="1200" dirty="0" smtClean="0"/>
              <a:t>Use. New </a:t>
            </a:r>
            <a:r>
              <a:rPr lang="en-US" sz="1200" dirty="0" err="1" smtClean="0"/>
              <a:t>Eng</a:t>
            </a:r>
            <a:r>
              <a:rPr lang="en-US" sz="1200" dirty="0" smtClean="0"/>
              <a:t> J Med. 2014; </a:t>
            </a:r>
            <a:r>
              <a:rPr lang="da-DK" sz="1200" dirty="0" smtClean="0"/>
              <a:t>370 (23): 2219-2227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43333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número de diapositiva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5740F50-E7BA-4760-9A20-6E3C4AD7F73B}" type="slidenum">
              <a:rPr lang="es-ES" altLang="es-MX" sz="12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12</a:t>
            </a:fld>
            <a:endParaRPr lang="es-ES" altLang="es-MX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14760" r="12888" b="10001"/>
          <a:stretch>
            <a:fillRect/>
          </a:stretch>
        </p:blipFill>
        <p:spPr bwMode="auto">
          <a:xfrm>
            <a:off x="684213" y="1125538"/>
            <a:ext cx="7954962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03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5263" y="116632"/>
            <a:ext cx="5122862" cy="1143000"/>
          </a:xfrm>
        </p:spPr>
        <p:txBody>
          <a:bodyPr/>
          <a:lstStyle/>
          <a:p>
            <a:r>
              <a:rPr lang="es-MX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Cannabis y Pulmón</a:t>
            </a:r>
            <a:br>
              <a:rPr lang="es-MX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s-MX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Conclusiones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760"/>
            <a:ext cx="8229600" cy="496855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Aunque existen evidencias del poder inflamatorio del humo de la marihuana, a largo plazo los efectos no se asocian con mayor incidencia de EPOC o Cáncer Pulmonar</a:t>
            </a:r>
          </a:p>
          <a:p>
            <a:pPr algn="just">
              <a:lnSpc>
                <a:spcPct val="80000"/>
              </a:lnSpc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efectos a nivel del SNC son más contundentes en relación con el desarrollo de comorbilidad psiquiátrica</a:t>
            </a:r>
          </a:p>
          <a:p>
            <a:pPr algn="just">
              <a:lnSpc>
                <a:spcPct val="80000"/>
              </a:lnSpc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Debemos aprender de las lecciones del tabaco, donde el uso legal de la marihuana puede llevar a un problema de salud pública difícil de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contener,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derivado del empoderamiento de una industria en constante innovación; desarrollo de nuevos productos,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 como gran poder de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mercadeo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cabildeo</a:t>
            </a:r>
          </a:p>
          <a:p>
            <a:pPr algn="just">
              <a:lnSpc>
                <a:spcPct val="80000"/>
              </a:lnSpc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736304" y="6237312"/>
            <a:ext cx="63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Richter KP, Levy S</a:t>
            </a:r>
            <a:r>
              <a:rPr lang="en-US" sz="1200" dirty="0"/>
              <a:t>. Big Marijuana — Lessons from Big </a:t>
            </a:r>
            <a:r>
              <a:rPr lang="en-US" sz="1200" dirty="0" smtClean="0"/>
              <a:t>Tobacco. New </a:t>
            </a:r>
            <a:r>
              <a:rPr lang="en-US" sz="1200" dirty="0" err="1" smtClean="0"/>
              <a:t>Eng</a:t>
            </a:r>
            <a:r>
              <a:rPr lang="en-US" sz="1200" dirty="0" smtClean="0"/>
              <a:t> J Med 2014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70194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80516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49932" y="5301208"/>
            <a:ext cx="5750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0"/>
            <a:r>
              <a:rPr lang="es-MX" sz="1200" dirty="0" err="1" smtClean="0"/>
              <a:t>Volkow</a:t>
            </a:r>
            <a:r>
              <a:rPr lang="es-MX" sz="1200" dirty="0" smtClean="0"/>
              <a:t> ND, </a:t>
            </a:r>
            <a:r>
              <a:rPr lang="es-MX" sz="1200" dirty="0" err="1" smtClean="0"/>
              <a:t>Baler</a:t>
            </a:r>
            <a:r>
              <a:rPr lang="es-MX" sz="1200" dirty="0" smtClean="0"/>
              <a:t> RD, </a:t>
            </a:r>
            <a:r>
              <a:rPr lang="es-MX" sz="1200" dirty="0" err="1" smtClean="0"/>
              <a:t>Compton</a:t>
            </a:r>
            <a:r>
              <a:rPr lang="es-MX" sz="1200" dirty="0" smtClean="0"/>
              <a:t> WM, </a:t>
            </a:r>
            <a:r>
              <a:rPr lang="en-US" sz="1200" dirty="0" smtClean="0"/>
              <a:t>Weiss SRB</a:t>
            </a:r>
            <a:r>
              <a:rPr lang="en-US" sz="1200" dirty="0"/>
              <a:t>. Adverse Health Effects of Marijuana </a:t>
            </a:r>
            <a:r>
              <a:rPr lang="en-US" sz="1200" dirty="0" smtClean="0"/>
              <a:t>Use. New </a:t>
            </a:r>
            <a:r>
              <a:rPr lang="en-US" sz="1200" dirty="0" err="1" smtClean="0"/>
              <a:t>Eng</a:t>
            </a:r>
            <a:r>
              <a:rPr lang="en-US" sz="1200" dirty="0" smtClean="0"/>
              <a:t> J Med. 2014; </a:t>
            </a:r>
            <a:r>
              <a:rPr lang="da-DK" sz="1200" dirty="0" smtClean="0"/>
              <a:t>370 (23): 2219-2227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65880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6048375" cy="576263"/>
          </a:xfrm>
        </p:spPr>
        <p:txBody>
          <a:bodyPr/>
          <a:lstStyle/>
          <a:p>
            <a:r>
              <a:rPr lang="en-US" sz="2800" smtClean="0">
                <a:latin typeface="Arial" charset="0"/>
              </a:rPr>
              <a:t>Gracias</a:t>
            </a:r>
          </a:p>
        </p:txBody>
      </p:sp>
      <p:pic>
        <p:nvPicPr>
          <p:cNvPr id="90115" name="Picture 3" descr="23667_m"/>
          <p:cNvPicPr>
            <a:picLocks noChangeAspect="1" noChangeArrowheads="1"/>
          </p:cNvPicPr>
          <p:nvPr/>
        </p:nvPicPr>
        <p:blipFill>
          <a:blip r:embed="rId3"/>
          <a:srcRect b="10425"/>
          <a:stretch>
            <a:fillRect/>
          </a:stretch>
        </p:blipFill>
        <p:spPr bwMode="auto">
          <a:xfrm>
            <a:off x="2057400" y="1371600"/>
            <a:ext cx="49339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619250" y="765175"/>
            <a:ext cx="51847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>
                <a:ea typeface="MS PGothic" pitchFamily="34" charset="-128"/>
              </a:rPr>
              <a:t>Justino Regalado Pineda</a:t>
            </a:r>
          </a:p>
          <a:p>
            <a:pPr algn="ctr">
              <a:spcBef>
                <a:spcPct val="50000"/>
              </a:spcBef>
            </a:pPr>
            <a:r>
              <a:rPr lang="es-MX">
                <a:ea typeface="MS PGothic" pitchFamily="34" charset="-128"/>
              </a:rPr>
              <a:t>jregalad@prodigy.net.mx</a:t>
            </a:r>
          </a:p>
        </p:txBody>
      </p:sp>
      <p:sp>
        <p:nvSpPr>
          <p:cNvPr id="90117" name="1 CuadroTexto"/>
          <p:cNvSpPr txBox="1">
            <a:spLocks noChangeArrowheads="1"/>
          </p:cNvSpPr>
          <p:nvPr/>
        </p:nvSpPr>
        <p:spPr bwMode="auto">
          <a:xfrm>
            <a:off x="4859338" y="3429000"/>
            <a:ext cx="4129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“¿Estás seguro que no quieres agregar nada acerca de las drogas?”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ctrTitle" idx="4294967295"/>
          </p:nvPr>
        </p:nvSpPr>
        <p:spPr>
          <a:xfrm>
            <a:off x="684213" y="1628775"/>
            <a:ext cx="7772400" cy="1944688"/>
          </a:xfrm>
          <a:solidFill>
            <a:srgbClr val="FFFFFF"/>
          </a:solidFill>
        </p:spPr>
        <p:txBody>
          <a:bodyPr/>
          <a:lstStyle/>
          <a:p>
            <a:r>
              <a:rPr lang="es-MX" sz="3600" dirty="0" smtClean="0">
                <a:solidFill>
                  <a:schemeClr val="tx2"/>
                </a:solidFill>
                <a:latin typeface="Calibri" pitchFamily="34" charset="0"/>
              </a:rPr>
              <a:t>Drogas y Sociedad </a:t>
            </a:r>
            <a:br>
              <a:rPr lang="es-MX" sz="36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s-MX" sz="2800" i="1" dirty="0" smtClean="0">
                <a:solidFill>
                  <a:schemeClr val="tx2"/>
                </a:solidFill>
                <a:latin typeface="Calibri" pitchFamily="34" charset="0"/>
              </a:rPr>
              <a:t>¿Qué dicen las estadísticas?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4716463" y="3573463"/>
            <a:ext cx="4427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3555" t="32124" r="24986" b="9291"/>
          <a:stretch>
            <a:fillRect/>
          </a:stretch>
        </p:blipFill>
        <p:spPr bwMode="auto">
          <a:xfrm>
            <a:off x="0" y="1984375"/>
            <a:ext cx="91440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1 Título"/>
          <p:cNvSpPr>
            <a:spLocks/>
          </p:cNvSpPr>
          <p:nvPr/>
        </p:nvSpPr>
        <p:spPr bwMode="auto">
          <a:xfrm>
            <a:off x="1150938" y="981075"/>
            <a:ext cx="6516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200" dirty="0">
                <a:solidFill>
                  <a:schemeClr val="tx2"/>
                </a:solidFill>
              </a:rPr>
              <a:t>Encuesta Nacional de Adicciones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/>
          <a:srcRect l="3555" t="29292" r="25572" b="14958"/>
          <a:stretch>
            <a:fillRect/>
          </a:stretch>
        </p:blipFill>
        <p:spPr bwMode="auto">
          <a:xfrm>
            <a:off x="34925" y="1628775"/>
            <a:ext cx="910907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1 Título"/>
          <p:cNvSpPr>
            <a:spLocks/>
          </p:cNvSpPr>
          <p:nvPr/>
        </p:nvSpPr>
        <p:spPr bwMode="auto">
          <a:xfrm>
            <a:off x="1150938" y="773113"/>
            <a:ext cx="6516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600" dirty="0">
                <a:solidFill>
                  <a:schemeClr val="tx2"/>
                </a:solidFill>
                <a:latin typeface="Calibri" pitchFamily="34" charset="0"/>
              </a:rPr>
              <a:t>Encuesta Nacional de Adicciones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5263" y="269875"/>
            <a:ext cx="5122862" cy="1143000"/>
          </a:xfrm>
        </p:spPr>
        <p:txBody>
          <a:bodyPr/>
          <a:lstStyle/>
          <a:p>
            <a:r>
              <a:rPr lang="es-MX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Cannabis y Pulmón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844824"/>
            <a:ext cx="8229600" cy="424847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Comparado con los estudios que analizan la asociación causal entre tabaco y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epoc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daño pulmonar, los estudios referentes a los daños por inhalación de marihuana, son escasos.</a:t>
            </a:r>
          </a:p>
          <a:p>
            <a:pPr algn="just">
              <a:lnSpc>
                <a:spcPct val="80000"/>
              </a:lnSpc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mayoría son estudios observacionales y con pocos sujetos.</a:t>
            </a:r>
          </a:p>
          <a:p>
            <a:pPr algn="just">
              <a:lnSpc>
                <a:spcPct val="80000"/>
              </a:lnSpc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Debido a que el humo de la marihuana incluye los mismos tóxicos encontrados en el humo del tabaco, existe el riego que los usuarios regulares desarrollen daños similares en el pulmón a los observados entre los fumadores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36304" y="6237312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Aldington S, Williams M, </a:t>
            </a:r>
            <a:r>
              <a:rPr lang="en-US" sz="1200" dirty="0" err="1"/>
              <a:t>Nowitz</a:t>
            </a:r>
            <a:r>
              <a:rPr lang="en-US" sz="1200" dirty="0"/>
              <a:t> M, et al. Effects </a:t>
            </a:r>
            <a:r>
              <a:rPr lang="en-US" sz="1200" dirty="0" smtClean="0"/>
              <a:t>of cannabis </a:t>
            </a:r>
            <a:r>
              <a:rPr lang="en-US" sz="1200" dirty="0"/>
              <a:t>on pulmonary structure, function </a:t>
            </a:r>
            <a:r>
              <a:rPr lang="en-US" sz="1200" dirty="0" smtClean="0"/>
              <a:t>and </a:t>
            </a:r>
            <a:r>
              <a:rPr lang="es-MX" sz="1200" dirty="0" err="1" smtClean="0"/>
              <a:t>symptoms</a:t>
            </a:r>
            <a:r>
              <a:rPr lang="es-MX" sz="1200" dirty="0"/>
              <a:t>. </a:t>
            </a:r>
            <a:r>
              <a:rPr lang="es-MX" sz="1200" dirty="0" err="1"/>
              <a:t>Thorax</a:t>
            </a:r>
            <a:r>
              <a:rPr lang="es-MX" sz="1200" dirty="0"/>
              <a:t> 2007;62:1058–63.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5263" y="269875"/>
            <a:ext cx="5122862" cy="1143000"/>
          </a:xfrm>
        </p:spPr>
        <p:txBody>
          <a:bodyPr/>
          <a:lstStyle/>
          <a:p>
            <a:r>
              <a:rPr lang="es-MX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Cannabis y Pulmón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0768"/>
            <a:ext cx="8229600" cy="468052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MX" sz="2400" dirty="0" smtClean="0">
                <a:latin typeface="+mj-lt"/>
                <a:cs typeface="Arial" panose="020B0604020202020204" pitchFamily="34" charset="0"/>
              </a:rPr>
              <a:t>Potente efecto inflamatorio en vías aéreas, el cual se asocia en usuarios a largo plazo, con mayor prevalencia de tos, expectoración y sibilancias.</a:t>
            </a:r>
          </a:p>
          <a:p>
            <a:pPr algn="just">
              <a:lnSpc>
                <a:spcPct val="80000"/>
              </a:lnSpc>
            </a:pPr>
            <a:endParaRPr lang="es-MX" sz="24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MX" sz="2400" dirty="0" smtClean="0">
                <a:latin typeface="+mj-lt"/>
                <a:cs typeface="Arial" panose="020B0604020202020204" pitchFamily="34" charset="0"/>
              </a:rPr>
              <a:t>Hallazgos </a:t>
            </a:r>
            <a:r>
              <a:rPr lang="es-MX" sz="2400" dirty="0" err="1" smtClean="0">
                <a:latin typeface="+mj-lt"/>
                <a:cs typeface="Arial" panose="020B0604020202020204" pitchFamily="34" charset="0"/>
              </a:rPr>
              <a:t>broncoscópicos</a:t>
            </a:r>
            <a:r>
              <a:rPr lang="es-MX" sz="2400" dirty="0" smtClean="0">
                <a:latin typeface="+mj-lt"/>
                <a:cs typeface="Arial" panose="020B0604020202020204" pitchFamily="34" charset="0"/>
              </a:rPr>
              <a:t> de inflamación de mucosa bronquial, eritema y secreciones abundantes.</a:t>
            </a:r>
          </a:p>
          <a:p>
            <a:pPr algn="just">
              <a:lnSpc>
                <a:spcPct val="80000"/>
              </a:lnSpc>
            </a:pPr>
            <a:endParaRPr lang="es-MX" sz="24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MX" sz="2400" dirty="0" smtClean="0">
                <a:latin typeface="+mj-lt"/>
                <a:cs typeface="Arial" panose="020B0604020202020204" pitchFamily="34" charset="0"/>
              </a:rPr>
              <a:t>Hiperplasia de células caliciformes, pérdida de células ciliadas, aumento de macrófagos alveolares con disminución de capacidad </a:t>
            </a:r>
            <a:r>
              <a:rPr lang="es-MX" sz="2400" dirty="0" err="1" smtClean="0">
                <a:latin typeface="+mj-lt"/>
                <a:cs typeface="Arial" panose="020B0604020202020204" pitchFamily="34" charset="0"/>
              </a:rPr>
              <a:t>fagocítica</a:t>
            </a:r>
            <a:r>
              <a:rPr lang="es-MX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es-MX" sz="240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MX" sz="2400" dirty="0" smtClean="0">
                <a:latin typeface="+mj-lt"/>
                <a:cs typeface="Arial" panose="020B0604020202020204" pitchFamily="34" charset="0"/>
              </a:rPr>
              <a:t>Resultados contradictorios en relación con cáncer de pulmón y </a:t>
            </a:r>
            <a:r>
              <a:rPr lang="es-MX" sz="2400" dirty="0" err="1" smtClean="0">
                <a:latin typeface="+mj-lt"/>
                <a:cs typeface="Arial" panose="020B0604020202020204" pitchFamily="34" charset="0"/>
              </a:rPr>
              <a:t>epoc</a:t>
            </a:r>
            <a:endParaRPr lang="es-MX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736304" y="6237312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Aldington S, Williams M, </a:t>
            </a:r>
            <a:r>
              <a:rPr lang="en-US" sz="1200" dirty="0" err="1"/>
              <a:t>Nowitz</a:t>
            </a:r>
            <a:r>
              <a:rPr lang="en-US" sz="1200" dirty="0"/>
              <a:t> M, et al. Effects </a:t>
            </a:r>
            <a:r>
              <a:rPr lang="en-US" sz="1200" dirty="0" smtClean="0"/>
              <a:t>of cannabis </a:t>
            </a:r>
            <a:r>
              <a:rPr lang="en-US" sz="1200" dirty="0"/>
              <a:t>on pulmonary structure, function </a:t>
            </a:r>
            <a:r>
              <a:rPr lang="en-US" sz="1200" dirty="0" smtClean="0"/>
              <a:t>and </a:t>
            </a:r>
            <a:r>
              <a:rPr lang="es-MX" sz="1200" dirty="0" err="1" smtClean="0"/>
              <a:t>symptoms</a:t>
            </a:r>
            <a:r>
              <a:rPr lang="es-MX" sz="1200" dirty="0"/>
              <a:t>. </a:t>
            </a:r>
            <a:r>
              <a:rPr lang="es-MX" sz="1200" dirty="0" err="1"/>
              <a:t>Thorax</a:t>
            </a:r>
            <a:r>
              <a:rPr lang="es-MX" sz="1200" dirty="0"/>
              <a:t> 2007;62:1058–63.</a:t>
            </a:r>
          </a:p>
        </p:txBody>
      </p:sp>
    </p:spTree>
    <p:extLst>
      <p:ext uri="{BB962C8B-B14F-4D97-AF65-F5344CB8AC3E}">
        <p14:creationId xmlns:p14="http://schemas.microsoft.com/office/powerpoint/2010/main" val="349034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79512" y="1994520"/>
            <a:ext cx="8928992" cy="2514600"/>
            <a:chOff x="179512" y="1556792"/>
            <a:chExt cx="8928992" cy="2514600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556792"/>
              <a:ext cx="47244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654" y="1628800"/>
              <a:ext cx="4514850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3 Rectángulo"/>
          <p:cNvSpPr/>
          <p:nvPr/>
        </p:nvSpPr>
        <p:spPr>
          <a:xfrm>
            <a:off x="2699792" y="5589240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err="1"/>
              <a:t>Kempker</a:t>
            </a:r>
            <a:r>
              <a:rPr lang="en-US" sz="1100" dirty="0"/>
              <a:t>, </a:t>
            </a:r>
            <a:r>
              <a:rPr lang="en-US" sz="1100" dirty="0" err="1"/>
              <a:t>Honig</a:t>
            </a:r>
            <a:r>
              <a:rPr lang="en-US" sz="1100" dirty="0"/>
              <a:t>, </a:t>
            </a:r>
            <a:r>
              <a:rPr lang="en-US" sz="1100" dirty="0" smtClean="0"/>
              <a:t>Martin. Marijuana </a:t>
            </a:r>
            <a:r>
              <a:rPr lang="en-US" sz="1100" dirty="0"/>
              <a:t>Exposure and </a:t>
            </a:r>
            <a:r>
              <a:rPr lang="en-US" sz="1100" dirty="0" smtClean="0"/>
              <a:t>respiratory health. Annals ATS; 12(2) 2015 . 135-141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56927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24683" y="98072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los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espirométricos</a:t>
            </a:r>
            <a:r>
              <a:rPr lang="en-US" dirty="0" smtClean="0"/>
              <a:t> </a:t>
            </a:r>
            <a:r>
              <a:rPr lang="en-US" dirty="0" err="1" smtClean="0"/>
              <a:t>atribuibles</a:t>
            </a:r>
            <a:r>
              <a:rPr lang="en-US" dirty="0" smtClean="0"/>
              <a:t> al </a:t>
            </a:r>
            <a:r>
              <a:rPr lang="en-US" dirty="0" err="1" smtClean="0"/>
              <a:t>uso</a:t>
            </a:r>
            <a:r>
              <a:rPr lang="en-US" dirty="0" smtClean="0"/>
              <a:t> de marihuana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adultos</a:t>
            </a:r>
            <a:r>
              <a:rPr lang="en-US" dirty="0" smtClean="0"/>
              <a:t>. National </a:t>
            </a:r>
            <a:r>
              <a:rPr lang="en-US" dirty="0"/>
              <a:t>Health and Nutrition Examination </a:t>
            </a:r>
            <a:r>
              <a:rPr lang="en-US" dirty="0" smtClean="0"/>
              <a:t>Survey NHANES.</a:t>
            </a:r>
          </a:p>
          <a:p>
            <a:pPr algn="ctr"/>
            <a:r>
              <a:rPr lang="en-US" dirty="0" smtClean="0"/>
              <a:t>2009–2010</a:t>
            </a:r>
            <a:endParaRPr lang="es-MX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85417"/>
            <a:ext cx="4943795" cy="34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699792" y="6094457"/>
            <a:ext cx="56886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err="1"/>
              <a:t>Kempker</a:t>
            </a:r>
            <a:r>
              <a:rPr lang="en-US" sz="1100" dirty="0"/>
              <a:t>, </a:t>
            </a:r>
            <a:r>
              <a:rPr lang="en-US" sz="1100" dirty="0" err="1"/>
              <a:t>Honig</a:t>
            </a:r>
            <a:r>
              <a:rPr lang="en-US" sz="1100" dirty="0"/>
              <a:t>, </a:t>
            </a:r>
            <a:r>
              <a:rPr lang="en-US" sz="1100" dirty="0" smtClean="0"/>
              <a:t>Martin. Marijuana </a:t>
            </a:r>
            <a:r>
              <a:rPr lang="en-US" sz="1100" dirty="0"/>
              <a:t>Exposure and </a:t>
            </a:r>
            <a:r>
              <a:rPr lang="en-US" sz="1100" dirty="0" smtClean="0"/>
              <a:t>respiratory health. Annals ATS; 12(2) 2015 . 135-141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31794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0"/>
          <p:cNvGrpSpPr>
            <a:grpSpLocks/>
          </p:cNvGrpSpPr>
          <p:nvPr/>
        </p:nvGrpSpPr>
        <p:grpSpPr bwMode="auto">
          <a:xfrm>
            <a:off x="477838" y="1182688"/>
            <a:ext cx="8153400" cy="5110162"/>
            <a:chOff x="341" y="576"/>
            <a:chExt cx="5136" cy="3219"/>
          </a:xfrm>
        </p:grpSpPr>
        <p:grpSp>
          <p:nvGrpSpPr>
            <p:cNvPr id="29700" name="Group 8"/>
            <p:cNvGrpSpPr>
              <a:grpSpLocks/>
            </p:cNvGrpSpPr>
            <p:nvPr/>
          </p:nvGrpSpPr>
          <p:grpSpPr bwMode="auto">
            <a:xfrm>
              <a:off x="341" y="576"/>
              <a:ext cx="5136" cy="3219"/>
              <a:chOff x="341" y="576"/>
              <a:chExt cx="5136" cy="3219"/>
            </a:xfrm>
          </p:grpSpPr>
          <p:pic>
            <p:nvPicPr>
              <p:cNvPr id="2970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15" t="14415" r="18018" b="29129"/>
              <a:stretch>
                <a:fillRect/>
              </a:stretch>
            </p:blipFill>
            <p:spPr bwMode="auto">
              <a:xfrm>
                <a:off x="341" y="576"/>
                <a:ext cx="5136" cy="3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3" name="Rectangle 5"/>
              <p:cNvSpPr>
                <a:spLocks noChangeArrowheads="1"/>
              </p:cNvSpPr>
              <p:nvPr/>
            </p:nvSpPr>
            <p:spPr bwMode="auto">
              <a:xfrm>
                <a:off x="3600" y="791"/>
                <a:ext cx="1860" cy="363"/>
              </a:xfrm>
              <a:prstGeom prst="rect">
                <a:avLst/>
              </a:prstGeom>
              <a:solidFill>
                <a:srgbClr val="FFEB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s-MX" altLang="es-MX" sz="1200" b="1">
                    <a:solidFill>
                      <a:srgbClr val="FF0000"/>
                    </a:solidFill>
                  </a:rPr>
                  <a:t>Anfetaminas, cocaina, opioides,</a:t>
                </a:r>
              </a:p>
              <a:p>
                <a:pPr algn="ctr" eaLnBrk="1" hangingPunct="1"/>
                <a:r>
                  <a:rPr lang="es-MX" altLang="es-MX" sz="1200" b="1">
                    <a:solidFill>
                      <a:srgbClr val="FF0000"/>
                    </a:solidFill>
                  </a:rPr>
                  <a:t>canabinoides, fenciclidina, nicotina </a:t>
                </a:r>
                <a:endParaRPr lang="es-ES" altLang="es-MX" sz="12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9704" name="Rectangle 7"/>
              <p:cNvSpPr>
                <a:spLocks noChangeArrowheads="1"/>
              </p:cNvSpPr>
              <p:nvPr/>
            </p:nvSpPr>
            <p:spPr bwMode="auto">
              <a:xfrm>
                <a:off x="3000" y="3043"/>
                <a:ext cx="1558" cy="379"/>
              </a:xfrm>
              <a:prstGeom prst="rect">
                <a:avLst/>
              </a:prstGeom>
              <a:solidFill>
                <a:srgbClr val="FFEB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s-MX" altLang="es-MX" sz="1200" b="1">
                    <a:solidFill>
                      <a:srgbClr val="FF0000"/>
                    </a:solidFill>
                  </a:rPr>
                  <a:t>Opioides, etanol,</a:t>
                </a:r>
              </a:p>
              <a:p>
                <a:pPr algn="ctr" eaLnBrk="1" hangingPunct="1"/>
                <a:r>
                  <a:rPr lang="es-MX" altLang="es-MX" sz="1200" b="1">
                    <a:solidFill>
                      <a:srgbClr val="FF0000"/>
                    </a:solidFill>
                  </a:rPr>
                  <a:t>barbitúricos, benzodiacepinas </a:t>
                </a:r>
                <a:endParaRPr lang="es-ES" altLang="es-MX" sz="12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351" y="3537"/>
              <a:ext cx="5122" cy="255"/>
            </a:xfrm>
            <a:prstGeom prst="rect">
              <a:avLst/>
            </a:prstGeom>
            <a:solidFill>
              <a:srgbClr val="FF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s-MX" altLang="es-MX" sz="1200" b="1">
                  <a:solidFill>
                    <a:srgbClr val="000000"/>
                  </a:solidFill>
                </a:rPr>
                <a:t>Circuitos nerviosos de recompensa importantes en los efectos de reforzamiento por abuso de drogas</a:t>
              </a:r>
              <a:endParaRPr lang="es-ES" altLang="es-MX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29698" name="Rectangle 11"/>
          <p:cNvSpPr>
            <a:spLocks noChangeArrowheads="1"/>
          </p:cNvSpPr>
          <p:nvPr/>
        </p:nvSpPr>
        <p:spPr bwMode="auto">
          <a:xfrm>
            <a:off x="1331913" y="476250"/>
            <a:ext cx="5534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s-MX" sz="2800" b="1">
                <a:solidFill>
                  <a:srgbClr val="000000"/>
                </a:solidFill>
              </a:rPr>
              <a:t>Neurobiología de las Adicciones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319463" y="6400800"/>
            <a:ext cx="5621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1200" b="1"/>
              <a:t>New England Journal of Medicine. 2004;349;10, 975</a:t>
            </a:r>
          </a:p>
        </p:txBody>
      </p:sp>
    </p:spTree>
    <p:extLst>
      <p:ext uri="{BB962C8B-B14F-4D97-AF65-F5344CB8AC3E}">
        <p14:creationId xmlns:p14="http://schemas.microsoft.com/office/powerpoint/2010/main" val="149672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680</Words>
  <Application>Microsoft Macintosh PowerPoint</Application>
  <PresentationFormat>Presentación en pantalla (4:3)</PresentationFormat>
  <Paragraphs>66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Drogas y Sociedad  ¿Qué dicen las estadísticas?</vt:lpstr>
      <vt:lpstr>Presentación de PowerPoint</vt:lpstr>
      <vt:lpstr>Presentación de PowerPoint</vt:lpstr>
      <vt:lpstr>Cannabis y Pulmón</vt:lpstr>
      <vt:lpstr>Cannabis y Pulmón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Cannabis y Pulmón Conclusiones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Justino Regalado</cp:lastModifiedBy>
  <cp:revision>99</cp:revision>
  <dcterms:created xsi:type="dcterms:W3CDTF">2014-01-06T19:39:59Z</dcterms:created>
  <dcterms:modified xsi:type="dcterms:W3CDTF">2015-06-03T20:28:42Z</dcterms:modified>
</cp:coreProperties>
</file>