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9" r:id="rId3"/>
    <p:sldId id="262" r:id="rId4"/>
    <p:sldId id="263" r:id="rId5"/>
    <p:sldId id="256" r:id="rId6"/>
    <p:sldId id="324" r:id="rId7"/>
    <p:sldId id="323" r:id="rId8"/>
    <p:sldId id="328" r:id="rId9"/>
    <p:sldId id="325" r:id="rId10"/>
    <p:sldId id="327" r:id="rId11"/>
    <p:sldId id="329" r:id="rId12"/>
    <p:sldId id="330" r:id="rId13"/>
    <p:sldId id="333" r:id="rId14"/>
    <p:sldId id="332" r:id="rId15"/>
    <p:sldId id="326" r:id="rId16"/>
    <p:sldId id="334" r:id="rId17"/>
    <p:sldId id="331" r:id="rId18"/>
    <p:sldId id="261"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71F6-F532-4B28-90AE-30D94B1ECFEF}" type="datetimeFigureOut">
              <a:rPr lang="es-MX" smtClean="0"/>
              <a:pPr/>
              <a:t>03/06/2015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3E02B-0216-4B6A-812A-1241FFAA8B22}" type="slidenum">
              <a:rPr lang="es-MX" smtClean="0"/>
              <a:pPr/>
              <a:t>‹Nº›</a:t>
            </a:fld>
            <a:endParaRPr lang="es-MX"/>
          </a:p>
        </p:txBody>
      </p:sp>
    </p:spTree>
    <p:extLst>
      <p:ext uri="{BB962C8B-B14F-4D97-AF65-F5344CB8AC3E}">
        <p14:creationId xmlns:p14="http://schemas.microsoft.com/office/powerpoint/2010/main" xmlns="" val="163927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DE3E02B-0216-4B6A-812A-1241FFAA8B22}"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EA76A27-55FE-4655-8B9A-3D6BB0E8D086}" type="slidenum">
              <a:rPr lang="es-ES" smtClean="0"/>
              <a:pPr/>
              <a:t>2</a:t>
            </a:fld>
            <a:endParaRPr lang="es-ES"/>
          </a:p>
        </p:txBody>
      </p:sp>
    </p:spTree>
    <p:extLst>
      <p:ext uri="{BB962C8B-B14F-4D97-AF65-F5344CB8AC3E}">
        <p14:creationId xmlns:p14="http://schemas.microsoft.com/office/powerpoint/2010/main" xmlns="" val="301915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E35D3A6-47F9-4D34-93E0-83F8129FA0CD}"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spcBef>
                <a:spcPct val="0"/>
              </a:spcBef>
            </a:pPr>
            <a:endParaRPr lang="es-MX" smtClean="0"/>
          </a:p>
        </p:txBody>
      </p:sp>
    </p:spTree>
    <p:extLst>
      <p:ext uri="{BB962C8B-B14F-4D97-AF65-F5344CB8AC3E}">
        <p14:creationId xmlns:p14="http://schemas.microsoft.com/office/powerpoint/2010/main" xmlns="" val="179293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p:spPr>
        <p:txBody>
          <a:bodyPr/>
          <a:lstStyle/>
          <a:p>
            <a:endParaRPr lang="es-MX" smtClean="0"/>
          </a:p>
        </p:txBody>
      </p:sp>
      <p:sp>
        <p:nvSpPr>
          <p:cNvPr id="38916" name="3 Marcador de número de diapositiva"/>
          <p:cNvSpPr>
            <a:spLocks noGrp="1"/>
          </p:cNvSpPr>
          <p:nvPr>
            <p:ph type="sldNum" sz="quarter" idx="5"/>
          </p:nvPr>
        </p:nvSpPr>
        <p:spPr>
          <a:noFill/>
        </p:spPr>
        <p:txBody>
          <a:bodyPr/>
          <a:lstStyle/>
          <a:p>
            <a:fld id="{CA742279-475E-451E-98C3-58E08B365439}" type="slidenum">
              <a:rPr lang="es-ES" smtClean="0"/>
              <a:pPr/>
              <a:t>4</a:t>
            </a:fld>
            <a:endParaRPr lang="es-ES" smtClean="0"/>
          </a:p>
        </p:txBody>
      </p:sp>
    </p:spTree>
    <p:extLst>
      <p:ext uri="{BB962C8B-B14F-4D97-AF65-F5344CB8AC3E}">
        <p14:creationId xmlns:p14="http://schemas.microsoft.com/office/powerpoint/2010/main" xmlns="" val="102991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DE3E02B-0216-4B6A-812A-1241FFAA8B22}" type="slidenum">
              <a:rPr lang="es-MX" smtClean="0"/>
              <a:pPr/>
              <a:t>5</a:t>
            </a:fld>
            <a:endParaRPr lang="es-MX"/>
          </a:p>
        </p:txBody>
      </p:sp>
    </p:spTree>
    <p:extLst>
      <p:ext uri="{BB962C8B-B14F-4D97-AF65-F5344CB8AC3E}">
        <p14:creationId xmlns:p14="http://schemas.microsoft.com/office/powerpoint/2010/main" xmlns="" val="36921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r>
              <a:rPr lang="es-ES_tradnl" sz="1200" kern="1200" dirty="0" err="1" smtClean="0">
                <a:solidFill>
                  <a:schemeClr val="tx1"/>
                </a:solidFill>
                <a:latin typeface="Times New Roman" pitchFamily="18" charset="0"/>
                <a:ea typeface="ＭＳ Ｐゴシック" pitchFamily="-65" charset="-128"/>
                <a:cs typeface="+mn-cs"/>
              </a:rPr>
              <a:t>To</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protect</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against</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detrimental</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inflammation</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and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autoimmunity</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several</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immune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checkpoints</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exist</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to</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dampen</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the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immune</a:t>
            </a:r>
            <a:r>
              <a:rPr lang="es-ES_tradnl" sz="1200" kern="1200" dirty="0" smtClean="0">
                <a:solidFill>
                  <a:schemeClr val="tx1"/>
                </a:solidFill>
                <a:latin typeface="Times New Roman" pitchFamily="18" charset="0"/>
                <a:ea typeface="ＭＳ Ｐゴシック" pitchFamily="-65" charset="-128"/>
                <a:cs typeface="+mn-cs"/>
              </a:rPr>
              <a:t> response. In </a:t>
            </a:r>
            <a:r>
              <a:rPr lang="es-ES_tradnl" sz="1200" kern="1200" dirty="0" err="1" smtClean="0">
                <a:solidFill>
                  <a:schemeClr val="tx1"/>
                </a:solidFill>
                <a:latin typeface="Times New Roman" pitchFamily="18" charset="0"/>
                <a:ea typeface="ＭＳ Ｐゴシック" pitchFamily="-65" charset="-128"/>
                <a:cs typeface="+mn-cs"/>
              </a:rPr>
              <a:t>the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setting</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of</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malignancy</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such</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immune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checkpoints</a:t>
            </a:r>
            <a:r>
              <a:rPr lang="es-ES_tradnl" sz="1200" kern="1200" dirty="0" smtClean="0">
                <a:solidFill>
                  <a:schemeClr val="tx1"/>
                </a:solidFill>
                <a:latin typeface="Times New Roman" pitchFamily="18" charset="0"/>
                <a:ea typeface="ＭＳ Ｐゴシック" pitchFamily="-65" charset="-128"/>
                <a:cs typeface="+mn-cs"/>
              </a:rPr>
              <a:t> can </a:t>
            </a:r>
            <a:r>
              <a:rPr lang="es-ES_tradnl" sz="1200" kern="1200" dirty="0" err="1" smtClean="0">
                <a:solidFill>
                  <a:schemeClr val="tx1"/>
                </a:solidFill>
                <a:latin typeface="Times New Roman" pitchFamily="18" charset="0"/>
                <a:ea typeface="ＭＳ Ｐゴシック" pitchFamily="-65" charset="-128"/>
                <a:cs typeface="+mn-cs"/>
              </a:rPr>
              <a:t>lead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to</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immune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tolerance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of</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the</a:t>
            </a:r>
            <a:r>
              <a:rPr lang="es-ES_tradnl" sz="1200" kern="1200" dirty="0" smtClean="0">
                <a:solidFill>
                  <a:schemeClr val="tx1"/>
                </a:solidFill>
                <a:latin typeface="Times New Roman" pitchFamily="18" charset="0"/>
                <a:ea typeface="ＭＳ Ｐゴシック" pitchFamily="-65" charset="-128"/>
                <a:cs typeface="+mn-cs"/>
              </a:rPr>
              <a:t> tumor </a:t>
            </a:r>
            <a:r>
              <a:rPr lang="es-ES_tradnl" sz="1200" kern="1200" dirty="0" err="1" smtClean="0">
                <a:solidFill>
                  <a:schemeClr val="tx1"/>
                </a:solidFill>
                <a:latin typeface="Times New Roman" pitchFamily="18" charset="0"/>
                <a:ea typeface="ＭＳ Ｐゴシック" pitchFamily="-65" charset="-128"/>
                <a:cs typeface="+mn-cs"/>
              </a:rPr>
              <a:t>and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subsequent</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progression</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of</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malignancy</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Two</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well</a:t>
            </a:r>
            <a:r>
              <a:rPr lang="es-ES_tradnl" sz="1200" kern="1200" dirty="0" smtClean="0">
                <a:solidFill>
                  <a:schemeClr val="tx1"/>
                </a:solidFill>
                <a:latin typeface="Times New Roman" pitchFamily="18" charset="0"/>
                <a:ea typeface="ＭＳ Ｐゴシック" pitchFamily="-65" charset="-128"/>
                <a:cs typeface="+mn-cs"/>
              </a:rPr>
              <a:t>-</a:t>
            </a:r>
            <a:r>
              <a:rPr lang="es-ES_tradnl" sz="1200" kern="1200" dirty="0" err="1" smtClean="0">
                <a:solidFill>
                  <a:schemeClr val="tx1"/>
                </a:solidFill>
                <a:latin typeface="Times New Roman" pitchFamily="18" charset="0"/>
                <a:ea typeface="ＭＳ Ｐゴシック" pitchFamily="-65" charset="-128"/>
                <a:cs typeface="+mn-cs"/>
              </a:rPr>
              <a:t>characterized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checkpoints</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being</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targeted</a:t>
            </a:r>
            <a:r>
              <a:rPr lang="es-ES_tradnl" sz="1200" kern="1200" dirty="0" smtClean="0">
                <a:solidFill>
                  <a:schemeClr val="tx1"/>
                </a:solidFill>
                <a:latin typeface="Times New Roman" pitchFamily="18" charset="0"/>
                <a:ea typeface="ＭＳ Ｐゴシック" pitchFamily="-65" charset="-128"/>
                <a:cs typeface="+mn-cs"/>
              </a:rPr>
              <a:t> in non-</a:t>
            </a:r>
            <a:r>
              <a:rPr lang="es-ES_tradnl" sz="1200" kern="1200" dirty="0" err="1" smtClean="0">
                <a:solidFill>
                  <a:schemeClr val="tx1"/>
                </a:solidFill>
                <a:latin typeface="Times New Roman" pitchFamily="18" charset="0"/>
                <a:ea typeface="ＭＳ Ｐゴシック" pitchFamily="-65" charset="-128"/>
                <a:cs typeface="+mn-cs"/>
              </a:rPr>
              <a:t>small</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cell</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lung</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cancer</a:t>
            </a:r>
            <a:r>
              <a:rPr lang="es-ES_tradnl" sz="1200" kern="1200" dirty="0" smtClean="0">
                <a:solidFill>
                  <a:schemeClr val="tx1"/>
                </a:solidFill>
                <a:latin typeface="Times New Roman" pitchFamily="18" charset="0"/>
                <a:ea typeface="ＭＳ Ｐゴシック" pitchFamily="-65" charset="-128"/>
                <a:cs typeface="+mn-cs"/>
              </a:rPr>
              <a:t> (NSCLC) </a:t>
            </a:r>
            <a:r>
              <a:rPr lang="es-ES_tradnl" sz="1200" kern="1200" dirty="0" err="1" smtClean="0">
                <a:solidFill>
                  <a:schemeClr val="tx1"/>
                </a:solidFill>
                <a:latin typeface="Times New Roman" pitchFamily="18" charset="0"/>
                <a:ea typeface="ＭＳ Ｐゴシック" pitchFamily="-65" charset="-128"/>
                <a:cs typeface="+mn-cs"/>
              </a:rPr>
              <a:t>clinical</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trials</a:t>
            </a:r>
            <a:r>
              <a:rPr lang="es-ES_tradnl" sz="1200" kern="1200" dirty="0" smtClean="0">
                <a:solidFill>
                  <a:schemeClr val="tx1"/>
                </a:solidFill>
                <a:latin typeface="Times New Roman" pitchFamily="18" charset="0"/>
                <a:ea typeface="ＭＳ Ｐゴシック" pitchFamily="-65" charset="-128"/>
                <a:cs typeface="+mn-cs"/>
              </a:rPr>
              <a:t> are </a:t>
            </a:r>
            <a:r>
              <a:rPr lang="es-ES_tradnl" sz="1200" kern="1200" dirty="0" err="1" smtClean="0">
                <a:solidFill>
                  <a:schemeClr val="tx1"/>
                </a:solidFill>
                <a:latin typeface="Times New Roman" pitchFamily="18" charset="0"/>
                <a:ea typeface="ＭＳ Ｐゴシック" pitchFamily="-65" charset="-128"/>
                <a:cs typeface="+mn-cs"/>
              </a:rPr>
              <a:t>the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cytotoxic</a:t>
            </a:r>
            <a:r>
              <a:rPr lang="es-ES_tradnl" sz="1200" kern="1200" dirty="0" smtClean="0">
                <a:solidFill>
                  <a:schemeClr val="tx1"/>
                </a:solidFill>
                <a:latin typeface="Times New Roman" pitchFamily="18" charset="0"/>
                <a:ea typeface="ＭＳ Ｐゴシック" pitchFamily="-65" charset="-128"/>
                <a:cs typeface="+mn-cs"/>
              </a:rPr>
              <a:t> T-</a:t>
            </a:r>
            <a:r>
              <a:rPr lang="es-ES_tradnl" sz="1200" kern="1200" dirty="0" err="1" smtClean="0">
                <a:solidFill>
                  <a:schemeClr val="tx1"/>
                </a:solidFill>
                <a:latin typeface="Times New Roman" pitchFamily="18" charset="0"/>
                <a:ea typeface="ＭＳ Ｐゴシック" pitchFamily="-65" charset="-128"/>
                <a:cs typeface="+mn-cs"/>
              </a:rPr>
              <a:t>lymphocyte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antigen</a:t>
            </a:r>
            <a:r>
              <a:rPr lang="es-ES_tradnl" sz="1200" kern="1200" dirty="0" smtClean="0">
                <a:solidFill>
                  <a:schemeClr val="tx1"/>
                </a:solidFill>
                <a:latin typeface="Times New Roman" pitchFamily="18" charset="0"/>
                <a:ea typeface="ＭＳ Ｐゴシック" pitchFamily="-65" charset="-128"/>
                <a:cs typeface="+mn-cs"/>
              </a:rPr>
              <a:t> 4 (CTLA-4) </a:t>
            </a:r>
            <a:r>
              <a:rPr lang="es-ES_tradnl" sz="1200" kern="1200" dirty="0" err="1" smtClean="0">
                <a:solidFill>
                  <a:schemeClr val="tx1"/>
                </a:solidFill>
                <a:latin typeface="Times New Roman" pitchFamily="18" charset="0"/>
                <a:ea typeface="ＭＳ Ｐゴシック" pitchFamily="-65" charset="-128"/>
                <a:cs typeface="+mn-cs"/>
              </a:rPr>
              <a:t>and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the</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programmed</a:t>
            </a:r>
            <a:r>
              <a:rPr lang="es-ES_tradnl" sz="1200" kern="1200" dirty="0" smtClean="0">
                <a:solidFill>
                  <a:schemeClr val="tx1"/>
                </a:solidFill>
                <a:latin typeface="Times New Roman" pitchFamily="18" charset="0"/>
                <a:ea typeface="ＭＳ Ｐゴシック" pitchFamily="-65" charset="-128"/>
                <a:cs typeface="+mn-cs"/>
              </a:rPr>
              <a:t> </a:t>
            </a:r>
            <a:r>
              <a:rPr lang="es-ES_tradnl" sz="1200" kern="1200" dirty="0" err="1" smtClean="0">
                <a:solidFill>
                  <a:schemeClr val="tx1"/>
                </a:solidFill>
                <a:latin typeface="Times New Roman" pitchFamily="18" charset="0"/>
                <a:ea typeface="ＭＳ Ｐゴシック" pitchFamily="-65" charset="-128"/>
                <a:cs typeface="+mn-cs"/>
              </a:rPr>
              <a:t>death</a:t>
            </a:r>
            <a:r>
              <a:rPr lang="es-ES_tradnl" sz="1200" kern="1200" dirty="0" smtClean="0">
                <a:solidFill>
                  <a:schemeClr val="tx1"/>
                </a:solidFill>
                <a:latin typeface="Times New Roman" pitchFamily="18" charset="0"/>
                <a:ea typeface="ＭＳ Ｐゴシック" pitchFamily="-65" charset="-128"/>
                <a:cs typeface="+mn-cs"/>
              </a:rPr>
              <a:t> receptor 1 (PD1</a:t>
            </a:r>
            <a:endParaRPr lang="es-ES_tradnl" dirty="0"/>
          </a:p>
        </p:txBody>
      </p:sp>
      <p:sp>
        <p:nvSpPr>
          <p:cNvPr id="4" name="Marcador de número de diapositiva 3"/>
          <p:cNvSpPr>
            <a:spLocks noGrp="1"/>
          </p:cNvSpPr>
          <p:nvPr>
            <p:ph type="sldNum" sz="quarter" idx="10"/>
          </p:nvPr>
        </p:nvSpPr>
        <p:spPr/>
        <p:txBody>
          <a:bodyPr/>
          <a:lstStyle/>
          <a:p>
            <a:fld id="{5FE59C58-276E-499E-AC08-33111EB90B94}" type="slidenum">
              <a:rPr lang="es-ES_tradnl" smtClean="0"/>
              <a:pPr/>
              <a:t>13</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0FCBE-5F99-4493-893D-71A9236F277D}" type="slidenum">
              <a:rPr lang="en-US"/>
              <a:pPr/>
              <a:t>15</a:t>
            </a:fld>
            <a:endParaRPr lang="en-US"/>
          </a:p>
        </p:txBody>
      </p:sp>
      <p:sp>
        <p:nvSpPr>
          <p:cNvPr id="4097" name="Rectangle 1"/>
          <p:cNvSpPr txBox="1">
            <a:spLocks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ChangeArrowheads="1"/>
          </p:cNvSpPr>
          <p:nvPr>
            <p:ph type="body" idx="1"/>
          </p:nvPr>
        </p:nvSpPr>
        <p:spPr bwMode="auto">
          <a:xfrm>
            <a:off x="620527" y="4009159"/>
            <a:ext cx="4965606" cy="3798455"/>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1. Kaplan–Meier Curves for Overall Survival. The analysis included all the patients who underwent randomization. Symbols indicate censored observations, and horizontal lines the rates of overall survival at 1 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7E72D597-36DD-4B81-9E07-D0780AC42262}" type="slidenum">
              <a:rPr lang="es-ES">
                <a:latin typeface="Arial" pitchFamily="34" charset="0"/>
                <a:cs typeface="Times New Roman" pitchFamily="18" charset="0"/>
              </a:rPr>
              <a:pPr/>
              <a:t>18</a:t>
            </a:fld>
            <a:endParaRPr lang="es-ES">
              <a:latin typeface="Arial" pitchFamily="34" charset="0"/>
              <a:cs typeface="Times New Roman" pitchFamily="18" charset="0"/>
            </a:endParaRPr>
          </a:p>
        </p:txBody>
      </p:sp>
      <p:sp>
        <p:nvSpPr>
          <p:cNvPr id="30723"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30724" name="Text Box 3"/>
          <p:cNvSpPr>
            <a:spLocks noGrp="1" noChangeArrowheads="1"/>
          </p:cNvSpPr>
          <p:nvPr>
            <p:ph type="body" idx="1"/>
          </p:nvPr>
        </p:nvSpPr>
        <p:spPr>
          <a:xfrm>
            <a:off x="1046163" y="4352925"/>
            <a:ext cx="4770437" cy="3479800"/>
          </a:xfrm>
          <a:noFill/>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Times New Roman" pitchFamily="18" charset="0"/>
                <a:cs typeface="Lucida Sans Unicode" pitchFamily="34" charset="0"/>
              </a:rPr>
              <a:t>Figure 1. Non-Small-Cell Lung Cancer Detected by Screening. In Panel A, a CT scan of the chest shows a 5-mm nonsolid nodule abutting the pleura in the right middle lobe (arrowhead). In Panel B, histopathological analysis of tissue obtained from thoracic resection reveals a subpleural adenocarcinoma of a mixed subtype. The tumor nodule shows infiltrative changes along the left border, with the invasive acinar growth pattern of this carcinoma shown on the nodule (inset) (hematoxylin and eosin). Images are courtesy of the Early Lung Cancer Action Project.</a:t>
            </a:r>
          </a:p>
        </p:txBody>
      </p:sp>
    </p:spTree>
    <p:extLst>
      <p:ext uri="{BB962C8B-B14F-4D97-AF65-F5344CB8AC3E}">
        <p14:creationId xmlns:p14="http://schemas.microsoft.com/office/powerpoint/2010/main" xmlns="" val="75039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87362"/>
          </a:xfrm>
        </p:spPr>
        <p:txBody>
          <a:bodyPr/>
          <a:lstStyle/>
          <a:p>
            <a:r>
              <a:rPr lang="es-ES_tradnl" smtClean="0"/>
              <a:t>Clic para editar título</a:t>
            </a:r>
            <a:endParaRPr lang="es-ES_tradnl"/>
          </a:p>
        </p:txBody>
      </p:sp>
      <p:sp>
        <p:nvSpPr>
          <p:cNvPr id="3" name="Marcador de gráfico 2"/>
          <p:cNvSpPr>
            <a:spLocks noGrp="1"/>
          </p:cNvSpPr>
          <p:nvPr>
            <p:ph type="chart" idx="1"/>
          </p:nvPr>
        </p:nvSpPr>
        <p:spPr>
          <a:xfrm>
            <a:off x="457200" y="1600200"/>
            <a:ext cx="8229600" cy="4525963"/>
          </a:xfrm>
          <a:prstGeom prst="rect">
            <a:avLst/>
          </a:prstGeom>
        </p:spPr>
        <p:txBody>
          <a:bodyPr>
            <a:normAutofit/>
          </a:bodyPr>
          <a:lstStyle/>
          <a:p>
            <a:pPr lvl="0"/>
            <a:endParaRPr lang="es-ES_tradnl"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489" y="274544"/>
            <a:ext cx="8229023"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764AF-17FF-4E64-AD53-EE5E786D8810}" type="datetimeFigureOut">
              <a:rPr lang="es-MX" smtClean="0"/>
              <a:pPr/>
              <a:t>03/06/2015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98A13F-8306-4218-AF63-1C2B6E27FA3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64AF-17FF-4E64-AD53-EE5E786D8810}" type="datetimeFigureOut">
              <a:rPr lang="es-MX" smtClean="0"/>
              <a:pPr/>
              <a:t>03/06/2015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8A13F-8306-4218-AF63-1C2B6E27FA3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print"/>
          <a:srcRect l="23989" t="40367" r="37621" b="42992"/>
          <a:stretch/>
        </p:blipFill>
        <p:spPr bwMode="auto">
          <a:xfrm>
            <a:off x="6516216" y="5910044"/>
            <a:ext cx="2417411" cy="759315"/>
          </a:xfrm>
          <a:prstGeom prst="rect">
            <a:avLst/>
          </a:prstGeom>
          <a:noFill/>
          <a:ln w="9525">
            <a:noFill/>
            <a:miter lim="800000"/>
            <a:headEnd/>
            <a:tailEnd/>
          </a:ln>
        </p:spPr>
      </p:pic>
      <p:sp>
        <p:nvSpPr>
          <p:cNvPr id="3" name="2 CuadroTexto"/>
          <p:cNvSpPr txBox="1"/>
          <p:nvPr/>
        </p:nvSpPr>
        <p:spPr>
          <a:xfrm>
            <a:off x="1187624" y="2780928"/>
            <a:ext cx="6768751" cy="1261884"/>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Medicina Respiratoria 2015</a:t>
            </a:r>
          </a:p>
          <a:p>
            <a:pPr algn="ctr"/>
            <a:r>
              <a:rPr lang="es-MX" sz="2800" b="1" dirty="0" smtClean="0">
                <a:effectLst>
                  <a:outerShdw blurRad="38100" dist="38100" dir="2700000" algn="tl">
                    <a:srgbClr val="000000">
                      <a:alpha val="43137"/>
                    </a:srgbClr>
                  </a:outerShdw>
                </a:effectLst>
              </a:rPr>
              <a:t>La </a:t>
            </a:r>
            <a:r>
              <a:rPr lang="es-MX" sz="2800" b="1" dirty="0" err="1" smtClean="0">
                <a:effectLst>
                  <a:outerShdw blurRad="38100" dist="38100" dir="2700000" algn="tl">
                    <a:srgbClr val="000000">
                      <a:alpha val="43137"/>
                    </a:srgbClr>
                  </a:outerShdw>
                </a:effectLst>
              </a:rPr>
              <a:t>oximorónica</a:t>
            </a:r>
            <a:r>
              <a:rPr lang="es-MX" sz="2800" b="1" dirty="0" smtClean="0">
                <a:effectLst>
                  <a:outerShdw blurRad="38100" dist="38100" dir="2700000" algn="tl">
                    <a:srgbClr val="000000">
                      <a:alpha val="43137"/>
                    </a:srgbClr>
                  </a:outerShdw>
                </a:effectLst>
              </a:rPr>
              <a:t> combinación de moléculas y cirugía en el cáncer pulmonar</a:t>
            </a:r>
            <a:r>
              <a:rPr lang="es-MX" sz="2800" b="1" dirty="0" smtClean="0">
                <a:effectLst>
                  <a:outerShdw blurRad="38100" dist="38100" dir="2700000" algn="tl">
                    <a:srgbClr val="000000">
                      <a:alpha val="43137"/>
                    </a:srgbClr>
                  </a:outerShdw>
                </a:effectLst>
              </a:rPr>
              <a:t>.</a:t>
            </a:r>
          </a:p>
        </p:txBody>
      </p:sp>
      <p:pic>
        <p:nvPicPr>
          <p:cNvPr id="4" name="3 Imagen" descr="Imagen1.png"/>
          <p:cNvPicPr>
            <a:picLocks noChangeAspect="1"/>
          </p:cNvPicPr>
          <p:nvPr/>
        </p:nvPicPr>
        <p:blipFill>
          <a:blip r:embed="rId4" cstate="print"/>
          <a:srcRect l="36052" t="3564" r="31843" b="2911"/>
          <a:stretch>
            <a:fillRect/>
          </a:stretch>
        </p:blipFill>
        <p:spPr bwMode="auto">
          <a:xfrm>
            <a:off x="251520" y="5697966"/>
            <a:ext cx="711195" cy="827378"/>
          </a:xfrm>
          <a:prstGeom prst="rect">
            <a:avLst/>
          </a:prstGeom>
          <a:noFill/>
          <a:ln w="9525">
            <a:noFill/>
            <a:miter lim="800000"/>
            <a:headEnd/>
            <a:tailEnd/>
          </a:ln>
        </p:spPr>
      </p:pic>
      <p:sp>
        <p:nvSpPr>
          <p:cNvPr id="2" name="CuadroTexto 1"/>
          <p:cNvSpPr txBox="1"/>
          <p:nvPr/>
        </p:nvSpPr>
        <p:spPr>
          <a:xfrm>
            <a:off x="6732240" y="5445224"/>
            <a:ext cx="2088585" cy="307777"/>
          </a:xfrm>
          <a:prstGeom prst="rect">
            <a:avLst/>
          </a:prstGeom>
          <a:noFill/>
        </p:spPr>
        <p:txBody>
          <a:bodyPr wrap="none" rtlCol="0">
            <a:spAutoFit/>
          </a:bodyPr>
          <a:lstStyle/>
          <a:p>
            <a:r>
              <a:rPr lang="es-MX" sz="1400" b="1" dirty="0" smtClean="0"/>
              <a:t>Patricio Santillan </a:t>
            </a:r>
            <a:r>
              <a:rPr lang="es-MX" sz="1400" b="1" dirty="0" err="1" smtClean="0"/>
              <a:t>Doherty</a:t>
            </a:r>
            <a:endParaRPr lang="es-MX" sz="1400" b="1" dirty="0"/>
          </a:p>
        </p:txBody>
      </p:sp>
      <p:pic>
        <p:nvPicPr>
          <p:cNvPr id="5122" name="Picture 2" descr="http://www.educacionyculturaaz.com/wp-content/uploads/2013/02/logo_anm.jpg"/>
          <p:cNvPicPr>
            <a:picLocks noChangeAspect="1" noChangeArrowheads="1"/>
          </p:cNvPicPr>
          <p:nvPr/>
        </p:nvPicPr>
        <p:blipFill>
          <a:blip r:embed="rId5" cstate="print"/>
          <a:srcRect/>
          <a:stretch>
            <a:fillRect/>
          </a:stretch>
        </p:blipFill>
        <p:spPr bwMode="auto">
          <a:xfrm>
            <a:off x="3384376" y="144016"/>
            <a:ext cx="1835696" cy="172986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81000" y="548680"/>
          <a:ext cx="8382000" cy="5257800"/>
        </p:xfrm>
        <a:graphic>
          <a:graphicData uri="http://schemas.openxmlformats.org/drawingml/2006/table">
            <a:tbl>
              <a:tblPr firstRow="1" bandRow="1">
                <a:tableStyleId>{85BE263C-DBD7-4A20-BB59-AAB30ACAA65A}</a:tableStyleId>
              </a:tblPr>
              <a:tblGrid>
                <a:gridCol w="1345935"/>
                <a:gridCol w="1345935"/>
                <a:gridCol w="1028356"/>
                <a:gridCol w="1385174"/>
                <a:gridCol w="1447800"/>
                <a:gridCol w="1828800"/>
              </a:tblGrid>
              <a:tr h="370840">
                <a:tc>
                  <a:txBody>
                    <a:bodyPr/>
                    <a:lstStyle/>
                    <a:p>
                      <a:r>
                        <a:rPr lang="es-ES_tradnl" dirty="0" smtClean="0"/>
                        <a:t>Autor</a:t>
                      </a:r>
                      <a:endParaRPr lang="es-ES_tradnl" dirty="0"/>
                    </a:p>
                  </a:txBody>
                  <a:tcPr/>
                </a:tc>
                <a:tc>
                  <a:txBody>
                    <a:bodyPr/>
                    <a:lstStyle/>
                    <a:p>
                      <a:r>
                        <a:rPr lang="es-ES_tradnl" dirty="0" smtClean="0"/>
                        <a:t>Estudio</a:t>
                      </a:r>
                      <a:endParaRPr lang="es-ES_tradnl" dirty="0"/>
                    </a:p>
                  </a:txBody>
                  <a:tcPr/>
                </a:tc>
                <a:tc>
                  <a:txBody>
                    <a:bodyPr/>
                    <a:lstStyle/>
                    <a:p>
                      <a:pPr algn="ctr"/>
                      <a:r>
                        <a:rPr lang="es-ES_tradnl" dirty="0" smtClean="0"/>
                        <a:t>N </a:t>
                      </a:r>
                    </a:p>
                    <a:p>
                      <a:pPr algn="ctr"/>
                      <a:r>
                        <a:rPr lang="es-ES_tradnl" dirty="0" smtClean="0"/>
                        <a:t>(Mut +)</a:t>
                      </a:r>
                      <a:endParaRPr lang="es-ES_tradnl" dirty="0"/>
                    </a:p>
                  </a:txBody>
                  <a:tcPr/>
                </a:tc>
                <a:tc>
                  <a:txBody>
                    <a:bodyPr/>
                    <a:lstStyle/>
                    <a:p>
                      <a:pPr algn="ctr"/>
                      <a:r>
                        <a:rPr lang="es-ES_tradnl" dirty="0" smtClean="0"/>
                        <a:t>ORR (%)</a:t>
                      </a:r>
                      <a:endParaRPr lang="es-ES_tradnl" dirty="0"/>
                    </a:p>
                  </a:txBody>
                  <a:tcPr/>
                </a:tc>
                <a:tc>
                  <a:txBody>
                    <a:bodyPr/>
                    <a:lstStyle/>
                    <a:p>
                      <a:r>
                        <a:rPr lang="es-ES_tradnl" dirty="0" smtClean="0"/>
                        <a:t>Mediana</a:t>
                      </a:r>
                      <a:r>
                        <a:rPr lang="es-ES_tradnl" baseline="0" dirty="0" smtClean="0"/>
                        <a:t> SLP</a:t>
                      </a:r>
                      <a:endParaRPr lang="es-ES_tradnl" dirty="0"/>
                    </a:p>
                  </a:txBody>
                  <a:tcPr/>
                </a:tc>
                <a:tc>
                  <a:txBody>
                    <a:bodyPr/>
                    <a:lstStyle/>
                    <a:p>
                      <a:pPr algn="ctr"/>
                      <a:r>
                        <a:rPr lang="es-ES_tradnl" dirty="0" smtClean="0"/>
                        <a:t>Mediana</a:t>
                      </a:r>
                      <a:r>
                        <a:rPr lang="es-ES_tradnl" baseline="0" dirty="0" smtClean="0"/>
                        <a:t> </a:t>
                      </a:r>
                      <a:r>
                        <a:rPr lang="es-ES_tradnl" dirty="0" smtClean="0"/>
                        <a:t>SG (</a:t>
                      </a:r>
                      <a:r>
                        <a:rPr lang="es-ES_tradnl" dirty="0" err="1" smtClean="0"/>
                        <a:t>m</a:t>
                      </a:r>
                      <a:r>
                        <a:rPr lang="es-ES_tradnl" dirty="0" smtClean="0"/>
                        <a:t>)</a:t>
                      </a:r>
                      <a:endParaRPr lang="es-ES_tradnl" dirty="0"/>
                    </a:p>
                  </a:txBody>
                  <a:tcPr/>
                </a:tc>
              </a:tr>
              <a:tr h="370840">
                <a:tc>
                  <a:txBody>
                    <a:bodyPr/>
                    <a:lstStyle/>
                    <a:p>
                      <a:r>
                        <a:rPr lang="es-ES_tradnl" sz="1500" dirty="0" err="1" smtClean="0"/>
                        <a:t>Mok</a:t>
                      </a:r>
                      <a:endParaRPr lang="es-ES_tradnl" sz="1500" dirty="0" smtClean="0"/>
                    </a:p>
                    <a:p>
                      <a:r>
                        <a:rPr lang="es-ES_tradnl" sz="1500" dirty="0" err="1" smtClean="0"/>
                        <a:t>Fukoka</a:t>
                      </a:r>
                      <a:r>
                        <a:rPr lang="es-ES_tradnl" sz="1500" dirty="0" smtClean="0"/>
                        <a:t> </a:t>
                      </a:r>
                      <a:endParaRPr lang="es-ES_tradnl" sz="1500" dirty="0"/>
                    </a:p>
                  </a:txBody>
                  <a:tcPr/>
                </a:tc>
                <a:tc>
                  <a:txBody>
                    <a:bodyPr/>
                    <a:lstStyle/>
                    <a:p>
                      <a:r>
                        <a:rPr lang="es-ES_tradnl" sz="1500" dirty="0" smtClean="0"/>
                        <a:t>IPASS</a:t>
                      </a:r>
                      <a:endParaRPr lang="es-ES_tradnl" sz="1500" dirty="0"/>
                    </a:p>
                  </a:txBody>
                  <a:tcPr/>
                </a:tc>
                <a:tc>
                  <a:txBody>
                    <a:bodyPr/>
                    <a:lstStyle/>
                    <a:p>
                      <a:pPr algn="ctr"/>
                      <a:r>
                        <a:rPr lang="es-ES_tradnl" sz="1500" dirty="0" smtClean="0"/>
                        <a:t>261</a:t>
                      </a:r>
                      <a:endParaRPr lang="es-ES_tradnl" sz="1500" dirty="0"/>
                    </a:p>
                  </a:txBody>
                  <a:tcPr/>
                </a:tc>
                <a:tc>
                  <a:txBody>
                    <a:bodyPr/>
                    <a:lstStyle/>
                    <a:p>
                      <a:pPr algn="ctr"/>
                      <a:r>
                        <a:rPr lang="es-ES_tradnl" sz="1500" dirty="0" smtClean="0"/>
                        <a:t>71.2 </a:t>
                      </a:r>
                      <a:r>
                        <a:rPr lang="es-ES_tradnl" sz="1500" dirty="0" err="1" smtClean="0"/>
                        <a:t>vs</a:t>
                      </a:r>
                      <a:r>
                        <a:rPr lang="es-ES_tradnl" sz="1500" dirty="0" smtClean="0"/>
                        <a:t> 47.3</a:t>
                      </a:r>
                      <a:endParaRPr lang="es-ES_tradnl" sz="1500" dirty="0"/>
                    </a:p>
                  </a:txBody>
                  <a:tcPr/>
                </a:tc>
                <a:tc>
                  <a:txBody>
                    <a:bodyPr/>
                    <a:lstStyle/>
                    <a:p>
                      <a:pPr algn="ctr"/>
                      <a:r>
                        <a:rPr lang="es-ES_tradnl" sz="1500" b="1" dirty="0" smtClean="0"/>
                        <a:t>9.5 </a:t>
                      </a:r>
                      <a:r>
                        <a:rPr lang="es-ES_tradnl" sz="1500" b="1" dirty="0" err="1" smtClean="0"/>
                        <a:t>vs</a:t>
                      </a:r>
                      <a:r>
                        <a:rPr lang="es-ES_tradnl" sz="1500" b="1" dirty="0" smtClean="0"/>
                        <a:t> 6.3 </a:t>
                      </a:r>
                      <a:r>
                        <a:rPr lang="es-ES_tradnl" sz="1500" b="1" dirty="0" err="1" smtClean="0"/>
                        <a:t>m</a:t>
                      </a:r>
                      <a:endParaRPr lang="es-ES_tradnl" sz="1500" b="1" dirty="0" smtClean="0"/>
                    </a:p>
                    <a:p>
                      <a:pPr algn="ctr"/>
                      <a:r>
                        <a:rPr lang="es-ES_tradnl" sz="1200" dirty="0" smtClean="0"/>
                        <a:t>(HR=0.48)</a:t>
                      </a:r>
                      <a:endParaRPr lang="es-ES_tradnl" sz="1200" dirty="0"/>
                    </a:p>
                  </a:txBody>
                  <a:tcPr/>
                </a:tc>
                <a:tc>
                  <a:txBody>
                    <a:bodyPr/>
                    <a:lstStyle/>
                    <a:p>
                      <a:pPr algn="ctr"/>
                      <a:r>
                        <a:rPr lang="es-ES_tradnl" sz="1500" dirty="0" smtClean="0"/>
                        <a:t>22</a:t>
                      </a:r>
                      <a:r>
                        <a:rPr lang="es-ES_tradnl" sz="1500" baseline="0" dirty="0" smtClean="0"/>
                        <a:t> </a:t>
                      </a:r>
                      <a:r>
                        <a:rPr lang="es-ES_tradnl" sz="1500" baseline="0" dirty="0" err="1" smtClean="0"/>
                        <a:t>vs</a:t>
                      </a:r>
                      <a:r>
                        <a:rPr lang="es-ES_tradnl" sz="1500" baseline="0" dirty="0" smtClean="0"/>
                        <a:t> 22</a:t>
                      </a:r>
                    </a:p>
                    <a:p>
                      <a:pPr algn="ctr"/>
                      <a:r>
                        <a:rPr lang="es-ES_tradnl" sz="1200" baseline="0" dirty="0" smtClean="0"/>
                        <a:t>(HR=1.0)</a:t>
                      </a:r>
                      <a:endParaRPr lang="es-ES_tradnl" sz="1200" dirty="0"/>
                    </a:p>
                  </a:txBody>
                  <a:tcPr/>
                </a:tc>
              </a:tr>
              <a:tr h="370840">
                <a:tc>
                  <a:txBody>
                    <a:bodyPr/>
                    <a:lstStyle/>
                    <a:p>
                      <a:r>
                        <a:rPr lang="es-ES_tradnl" sz="1500" dirty="0" smtClean="0"/>
                        <a:t>Lee </a:t>
                      </a:r>
                      <a:endParaRPr lang="es-ES_tradnl" sz="1500" dirty="0"/>
                    </a:p>
                  </a:txBody>
                  <a:tcPr/>
                </a:tc>
                <a:tc>
                  <a:txBody>
                    <a:bodyPr/>
                    <a:lstStyle/>
                    <a:p>
                      <a:r>
                        <a:rPr lang="es-ES_tradnl" sz="1500" dirty="0" err="1" smtClean="0"/>
                        <a:t>First</a:t>
                      </a:r>
                      <a:r>
                        <a:rPr lang="es-ES_tradnl" sz="1500" dirty="0" smtClean="0"/>
                        <a:t> </a:t>
                      </a:r>
                      <a:r>
                        <a:rPr lang="es-ES_tradnl" sz="1500" dirty="0" err="1" smtClean="0"/>
                        <a:t>Signal</a:t>
                      </a:r>
                      <a:endParaRPr lang="es-ES_tradnl" sz="1500" dirty="0"/>
                    </a:p>
                  </a:txBody>
                  <a:tcPr/>
                </a:tc>
                <a:tc>
                  <a:txBody>
                    <a:bodyPr/>
                    <a:lstStyle/>
                    <a:p>
                      <a:pPr algn="ctr"/>
                      <a:r>
                        <a:rPr lang="es-ES_tradnl" sz="1500" dirty="0" smtClean="0"/>
                        <a:t>42</a:t>
                      </a:r>
                      <a:endParaRPr lang="es-ES_tradnl" sz="1500" dirty="0"/>
                    </a:p>
                  </a:txBody>
                  <a:tcPr/>
                </a:tc>
                <a:tc>
                  <a:txBody>
                    <a:bodyPr/>
                    <a:lstStyle/>
                    <a:p>
                      <a:pPr algn="ctr"/>
                      <a:r>
                        <a:rPr lang="es-ES_tradnl" sz="1500" b="0" i="0" dirty="0" smtClean="0"/>
                        <a:t>84.6</a:t>
                      </a:r>
                      <a:r>
                        <a:rPr lang="es-ES_tradnl" sz="1500" dirty="0" smtClean="0"/>
                        <a:t> </a:t>
                      </a:r>
                      <a:r>
                        <a:rPr lang="es-ES_tradnl" sz="1500" dirty="0" err="1" smtClean="0"/>
                        <a:t>vs</a:t>
                      </a:r>
                      <a:r>
                        <a:rPr lang="es-ES_tradnl" sz="1500" dirty="0" smtClean="0"/>
                        <a:t> 37.5</a:t>
                      </a:r>
                      <a:endParaRPr lang="es-ES_tradnl" sz="1500" dirty="0"/>
                    </a:p>
                  </a:txBody>
                  <a:tcPr/>
                </a:tc>
                <a:tc>
                  <a:txBody>
                    <a:bodyPr/>
                    <a:lstStyle/>
                    <a:p>
                      <a:pPr algn="ctr"/>
                      <a:r>
                        <a:rPr lang="es-ES_tradnl" sz="1500" dirty="0" smtClean="0"/>
                        <a:t>8.4 </a:t>
                      </a:r>
                      <a:r>
                        <a:rPr lang="es-ES_tradnl" sz="1500" dirty="0" err="1" smtClean="0"/>
                        <a:t>vs</a:t>
                      </a:r>
                      <a:r>
                        <a:rPr lang="es-ES_tradnl" sz="1500" dirty="0" smtClean="0"/>
                        <a:t> 6.7 </a:t>
                      </a:r>
                      <a:r>
                        <a:rPr lang="es-ES_tradnl" sz="1500" dirty="0" err="1" smtClean="0"/>
                        <a:t>m</a:t>
                      </a:r>
                      <a:endParaRPr lang="es-ES_tradnl" sz="1500" dirty="0" smtClean="0"/>
                    </a:p>
                    <a:p>
                      <a:pPr algn="ctr"/>
                      <a:r>
                        <a:rPr lang="es-ES_tradnl" sz="1200" dirty="0" smtClean="0"/>
                        <a:t>(HR=0.54) *</a:t>
                      </a:r>
                      <a:endParaRPr lang="es-ES_tradnl" sz="1200" dirty="0"/>
                    </a:p>
                  </a:txBody>
                  <a:tcPr/>
                </a:tc>
                <a:tc>
                  <a:txBody>
                    <a:bodyPr/>
                    <a:lstStyle/>
                    <a:p>
                      <a:pPr algn="ctr"/>
                      <a:r>
                        <a:rPr lang="es-ES_tradnl" sz="1500" dirty="0" smtClean="0"/>
                        <a:t>27.2</a:t>
                      </a:r>
                      <a:r>
                        <a:rPr lang="es-ES_tradnl" sz="1500" baseline="0" dirty="0" smtClean="0"/>
                        <a:t> </a:t>
                      </a:r>
                      <a:r>
                        <a:rPr lang="es-ES_tradnl" sz="1500" baseline="0" dirty="0" err="1" smtClean="0"/>
                        <a:t>vs</a:t>
                      </a:r>
                      <a:r>
                        <a:rPr lang="es-ES_tradnl" sz="1500" baseline="0" dirty="0" smtClean="0"/>
                        <a:t> 25.6</a:t>
                      </a:r>
                    </a:p>
                    <a:p>
                      <a:pPr algn="ctr"/>
                      <a:r>
                        <a:rPr lang="es-ES_tradnl" sz="1200" baseline="0" dirty="0" smtClean="0"/>
                        <a:t>(HR 1.04)</a:t>
                      </a:r>
                      <a:endParaRPr lang="es-ES_tradnl" sz="1200" dirty="0"/>
                    </a:p>
                  </a:txBody>
                  <a:tcPr/>
                </a:tc>
              </a:tr>
              <a:tr h="370840">
                <a:tc>
                  <a:txBody>
                    <a:bodyPr/>
                    <a:lstStyle/>
                    <a:p>
                      <a:r>
                        <a:rPr lang="es-ES_tradnl" sz="1500" dirty="0" err="1" smtClean="0"/>
                        <a:t>Mitsudomi</a:t>
                      </a:r>
                      <a:endParaRPr lang="es-ES_tradnl" sz="1500" dirty="0" smtClean="0"/>
                    </a:p>
                    <a:p>
                      <a:r>
                        <a:rPr lang="es-ES_tradnl" sz="1500" dirty="0" err="1" smtClean="0"/>
                        <a:t>Kobashi</a:t>
                      </a:r>
                      <a:endParaRPr lang="es-ES_tradnl" sz="1500" dirty="0"/>
                    </a:p>
                  </a:txBody>
                  <a:tcPr/>
                </a:tc>
                <a:tc>
                  <a:txBody>
                    <a:bodyPr/>
                    <a:lstStyle/>
                    <a:p>
                      <a:r>
                        <a:rPr lang="es-ES_tradnl" sz="1500" dirty="0" smtClean="0"/>
                        <a:t>WJTOG 3405</a:t>
                      </a:r>
                      <a:endParaRPr lang="es-ES_tradnl" sz="1500" dirty="0"/>
                    </a:p>
                  </a:txBody>
                  <a:tcPr/>
                </a:tc>
                <a:tc>
                  <a:txBody>
                    <a:bodyPr/>
                    <a:lstStyle/>
                    <a:p>
                      <a:pPr algn="ctr"/>
                      <a:r>
                        <a:rPr lang="es-ES_tradnl" sz="1500" dirty="0" smtClean="0"/>
                        <a:t>172</a:t>
                      </a:r>
                      <a:endParaRPr lang="es-ES_tradnl" sz="1500" dirty="0"/>
                    </a:p>
                  </a:txBody>
                  <a:tcPr/>
                </a:tc>
                <a:tc>
                  <a:txBody>
                    <a:bodyPr/>
                    <a:lstStyle/>
                    <a:p>
                      <a:pPr algn="ctr"/>
                      <a:r>
                        <a:rPr lang="es-ES_tradnl" sz="1500" dirty="0" smtClean="0"/>
                        <a:t>62.1 </a:t>
                      </a:r>
                      <a:r>
                        <a:rPr lang="es-ES_tradnl" sz="1500" dirty="0" err="1" smtClean="0"/>
                        <a:t>vs</a:t>
                      </a:r>
                      <a:r>
                        <a:rPr lang="es-ES_tradnl" sz="1500" dirty="0" smtClean="0"/>
                        <a:t> 32.2</a:t>
                      </a:r>
                      <a:endParaRPr lang="es-ES_tradnl" sz="1500" dirty="0"/>
                    </a:p>
                  </a:txBody>
                  <a:tcPr/>
                </a:tc>
                <a:tc>
                  <a:txBody>
                    <a:bodyPr/>
                    <a:lstStyle/>
                    <a:p>
                      <a:pPr algn="ctr"/>
                      <a:r>
                        <a:rPr lang="es-ES_tradnl" sz="1500" b="1" i="0" dirty="0" smtClean="0"/>
                        <a:t>9.2</a:t>
                      </a:r>
                      <a:r>
                        <a:rPr lang="es-ES_tradnl" sz="1500" b="1" i="0" baseline="0" dirty="0" smtClean="0"/>
                        <a:t> </a:t>
                      </a:r>
                      <a:r>
                        <a:rPr lang="es-ES_tradnl" sz="1500" b="1" baseline="0" dirty="0" err="1" smtClean="0"/>
                        <a:t>vs</a:t>
                      </a:r>
                      <a:r>
                        <a:rPr lang="es-ES_tradnl" sz="1500" b="1" baseline="0" dirty="0" smtClean="0"/>
                        <a:t> 6.3 </a:t>
                      </a:r>
                      <a:r>
                        <a:rPr lang="es-ES_tradnl" sz="1500" b="1" baseline="0" dirty="0" err="1" smtClean="0"/>
                        <a:t>m</a:t>
                      </a:r>
                      <a:endParaRPr lang="es-ES_tradnl" sz="1500" b="1" baseline="0" dirty="0" smtClean="0"/>
                    </a:p>
                    <a:p>
                      <a:pPr algn="ctr"/>
                      <a:r>
                        <a:rPr lang="es-ES_tradnl" sz="1200" baseline="0" dirty="0" smtClean="0"/>
                        <a:t>(HR=0.52)</a:t>
                      </a:r>
                    </a:p>
                  </a:txBody>
                  <a:tcPr/>
                </a:tc>
                <a:tc>
                  <a:txBody>
                    <a:bodyPr/>
                    <a:lstStyle/>
                    <a:p>
                      <a:pPr algn="ctr"/>
                      <a:r>
                        <a:rPr lang="es-ES_tradnl" sz="1500" dirty="0" smtClean="0"/>
                        <a:t>27.7 </a:t>
                      </a:r>
                      <a:r>
                        <a:rPr lang="es-ES_tradnl" sz="1500" dirty="0" err="1" smtClean="0"/>
                        <a:t>vs</a:t>
                      </a:r>
                      <a:r>
                        <a:rPr lang="es-ES_tradnl" sz="1500" dirty="0" smtClean="0"/>
                        <a:t> 26.6</a:t>
                      </a:r>
                    </a:p>
                    <a:p>
                      <a:pPr algn="ctr"/>
                      <a:r>
                        <a:rPr lang="es-ES_tradnl" sz="1200" dirty="0" smtClean="0"/>
                        <a:t>(HR=1.185)</a:t>
                      </a:r>
                      <a:endParaRPr lang="es-ES_tradnl" sz="1200" dirty="0"/>
                    </a:p>
                  </a:txBody>
                  <a:tcPr/>
                </a:tc>
              </a:tr>
              <a:tr h="370840">
                <a:tc>
                  <a:txBody>
                    <a:bodyPr/>
                    <a:lstStyle/>
                    <a:p>
                      <a:r>
                        <a:rPr lang="es-ES_tradnl" sz="1500" dirty="0" err="1" smtClean="0"/>
                        <a:t>Maemondo</a:t>
                      </a:r>
                      <a:endParaRPr lang="es-ES_tradnl" sz="1500" dirty="0"/>
                    </a:p>
                  </a:txBody>
                  <a:tcPr/>
                </a:tc>
                <a:tc>
                  <a:txBody>
                    <a:bodyPr/>
                    <a:lstStyle/>
                    <a:p>
                      <a:r>
                        <a:rPr lang="es-ES_tradnl" sz="1500" dirty="0" smtClean="0"/>
                        <a:t>NEJ002</a:t>
                      </a:r>
                      <a:endParaRPr lang="es-ES_tradnl" sz="1500" dirty="0"/>
                    </a:p>
                  </a:txBody>
                  <a:tcPr/>
                </a:tc>
                <a:tc>
                  <a:txBody>
                    <a:bodyPr/>
                    <a:lstStyle/>
                    <a:p>
                      <a:pPr algn="ctr"/>
                      <a:r>
                        <a:rPr lang="es-ES_tradnl" sz="1500" dirty="0" smtClean="0"/>
                        <a:t>224</a:t>
                      </a:r>
                      <a:endParaRPr lang="es-ES_tradnl" sz="1500" dirty="0"/>
                    </a:p>
                  </a:txBody>
                  <a:tcPr/>
                </a:tc>
                <a:tc>
                  <a:txBody>
                    <a:bodyPr/>
                    <a:lstStyle/>
                    <a:p>
                      <a:pPr algn="ctr"/>
                      <a:r>
                        <a:rPr lang="es-ES_tradnl" sz="1500" dirty="0" smtClean="0"/>
                        <a:t>73.7</a:t>
                      </a:r>
                      <a:r>
                        <a:rPr lang="es-ES_tradnl" sz="1500" baseline="0" dirty="0" smtClean="0"/>
                        <a:t> </a:t>
                      </a:r>
                      <a:r>
                        <a:rPr lang="es-ES_tradnl" sz="1500" baseline="0" dirty="0" err="1" smtClean="0"/>
                        <a:t>vs</a:t>
                      </a:r>
                      <a:r>
                        <a:rPr lang="es-ES_tradnl" sz="1500" baseline="0" dirty="0" smtClean="0"/>
                        <a:t> 30.7</a:t>
                      </a:r>
                      <a:endParaRPr lang="es-ES_tradnl" sz="1500" dirty="0"/>
                    </a:p>
                  </a:txBody>
                  <a:tcPr/>
                </a:tc>
                <a:tc>
                  <a:txBody>
                    <a:bodyPr/>
                    <a:lstStyle/>
                    <a:p>
                      <a:pPr algn="ctr"/>
                      <a:r>
                        <a:rPr lang="es-ES_tradnl" sz="1500" b="1" dirty="0" smtClean="0"/>
                        <a:t>10.8 </a:t>
                      </a:r>
                      <a:r>
                        <a:rPr lang="es-ES_tradnl" sz="1500" b="1" dirty="0" err="1" smtClean="0"/>
                        <a:t>vs</a:t>
                      </a:r>
                      <a:r>
                        <a:rPr lang="es-ES_tradnl" sz="1500" b="1" dirty="0" smtClean="0"/>
                        <a:t> 5.4</a:t>
                      </a:r>
                      <a:r>
                        <a:rPr lang="es-ES_tradnl" sz="1500" b="1" baseline="0" dirty="0" smtClean="0"/>
                        <a:t> </a:t>
                      </a:r>
                      <a:r>
                        <a:rPr lang="es-ES_tradnl" sz="1500" b="1" baseline="0" dirty="0" err="1" smtClean="0"/>
                        <a:t>m</a:t>
                      </a:r>
                      <a:endParaRPr lang="es-ES_tradnl" sz="1500" b="1" baseline="0" dirty="0" smtClean="0"/>
                    </a:p>
                    <a:p>
                      <a:pPr algn="ctr"/>
                      <a:r>
                        <a:rPr lang="es-ES_tradnl" sz="1200" baseline="0" dirty="0" smtClean="0"/>
                        <a:t>(HR=0.30)</a:t>
                      </a:r>
                      <a:endParaRPr lang="es-ES_tradnl" sz="1200" dirty="0"/>
                    </a:p>
                  </a:txBody>
                  <a:tcPr/>
                </a:tc>
                <a:tc>
                  <a:txBody>
                    <a:bodyPr/>
                    <a:lstStyle/>
                    <a:p>
                      <a:pPr algn="ctr"/>
                      <a:r>
                        <a:rPr lang="es-ES_tradnl" sz="1500" dirty="0" smtClean="0"/>
                        <a:t>30.5 </a:t>
                      </a:r>
                      <a:r>
                        <a:rPr lang="es-ES_tradnl" sz="1500" dirty="0" err="1" smtClean="0"/>
                        <a:t>vs</a:t>
                      </a:r>
                      <a:r>
                        <a:rPr lang="es-ES_tradnl" sz="1500" dirty="0" smtClean="0"/>
                        <a:t> 23.6</a:t>
                      </a:r>
                    </a:p>
                    <a:p>
                      <a:pPr algn="ctr"/>
                      <a:endParaRPr lang="es-ES_tradnl" sz="1500" dirty="0"/>
                    </a:p>
                  </a:txBody>
                  <a:tcPr/>
                </a:tc>
              </a:tr>
              <a:tr h="370840">
                <a:tc>
                  <a:txBody>
                    <a:bodyPr/>
                    <a:lstStyle/>
                    <a:p>
                      <a:r>
                        <a:rPr lang="es-ES_tradnl" sz="1500" dirty="0" err="1" smtClean="0"/>
                        <a:t>Zhou</a:t>
                      </a:r>
                      <a:endParaRPr lang="es-ES_tradnl" sz="1500" dirty="0"/>
                    </a:p>
                  </a:txBody>
                  <a:tcPr/>
                </a:tc>
                <a:tc>
                  <a:txBody>
                    <a:bodyPr/>
                    <a:lstStyle/>
                    <a:p>
                      <a:r>
                        <a:rPr lang="es-ES_tradnl" sz="1500" dirty="0" smtClean="0"/>
                        <a:t>OPTIMAL</a:t>
                      </a:r>
                      <a:endParaRPr lang="es-ES_tradnl" sz="1500" dirty="0"/>
                    </a:p>
                  </a:txBody>
                  <a:tcPr/>
                </a:tc>
                <a:tc>
                  <a:txBody>
                    <a:bodyPr/>
                    <a:lstStyle/>
                    <a:p>
                      <a:pPr algn="ctr"/>
                      <a:r>
                        <a:rPr lang="es-ES_tradnl" sz="1500" dirty="0" smtClean="0"/>
                        <a:t>154</a:t>
                      </a:r>
                      <a:endParaRPr lang="es-ES_tradnl" sz="1500" dirty="0"/>
                    </a:p>
                  </a:txBody>
                  <a:tcPr/>
                </a:tc>
                <a:tc>
                  <a:txBody>
                    <a:bodyPr/>
                    <a:lstStyle/>
                    <a:p>
                      <a:pPr algn="ctr"/>
                      <a:r>
                        <a:rPr lang="es-ES_tradnl" sz="1500" dirty="0" smtClean="0"/>
                        <a:t>83 </a:t>
                      </a:r>
                      <a:r>
                        <a:rPr lang="es-ES_tradnl" sz="1500" dirty="0" err="1" smtClean="0"/>
                        <a:t>vs</a:t>
                      </a:r>
                      <a:r>
                        <a:rPr lang="es-ES_tradnl" sz="1500" dirty="0" smtClean="0"/>
                        <a:t> 36</a:t>
                      </a:r>
                      <a:endParaRPr lang="es-ES_tradnl" sz="1500" dirty="0"/>
                    </a:p>
                  </a:txBody>
                  <a:tcPr/>
                </a:tc>
                <a:tc>
                  <a:txBody>
                    <a:bodyPr/>
                    <a:lstStyle/>
                    <a:p>
                      <a:pPr algn="ctr"/>
                      <a:r>
                        <a:rPr lang="es-ES_tradnl" sz="1500" b="1" dirty="0" smtClean="0"/>
                        <a:t>13.7 </a:t>
                      </a:r>
                      <a:r>
                        <a:rPr lang="es-ES_tradnl" sz="1500" b="1" dirty="0" err="1" smtClean="0"/>
                        <a:t>vs</a:t>
                      </a:r>
                      <a:r>
                        <a:rPr lang="es-ES_tradnl" sz="1500" b="1" dirty="0" smtClean="0"/>
                        <a:t> 4.6 </a:t>
                      </a:r>
                      <a:r>
                        <a:rPr lang="es-ES_tradnl" sz="1500" b="1" dirty="0" err="1" smtClean="0"/>
                        <a:t>m</a:t>
                      </a:r>
                      <a:endParaRPr lang="es-ES_tradnl" sz="1500" b="1" dirty="0" smtClean="0"/>
                    </a:p>
                    <a:p>
                      <a:pPr algn="ctr"/>
                      <a:r>
                        <a:rPr lang="es-ES_tradnl" sz="1200" dirty="0" smtClean="0"/>
                        <a:t>(HR=0.16)</a:t>
                      </a:r>
                    </a:p>
                    <a:p>
                      <a:pPr algn="ctr"/>
                      <a:endParaRPr lang="es-ES_tradnl" sz="1500" dirty="0"/>
                    </a:p>
                  </a:txBody>
                  <a:tcPr/>
                </a:tc>
                <a:tc>
                  <a:txBody>
                    <a:bodyPr/>
                    <a:lstStyle/>
                    <a:p>
                      <a:pPr algn="ctr"/>
                      <a:r>
                        <a:rPr lang="es-ES_tradnl" sz="1500" dirty="0" smtClean="0"/>
                        <a:t>22.7</a:t>
                      </a:r>
                      <a:r>
                        <a:rPr lang="es-ES_tradnl" sz="1500" baseline="0" dirty="0" smtClean="0"/>
                        <a:t> </a:t>
                      </a:r>
                      <a:r>
                        <a:rPr lang="es-ES_tradnl" sz="1500" baseline="0" dirty="0" err="1" smtClean="0"/>
                        <a:t>vs</a:t>
                      </a:r>
                      <a:r>
                        <a:rPr lang="es-ES_tradnl" sz="1500" baseline="0" dirty="0" smtClean="0"/>
                        <a:t> 28.9</a:t>
                      </a:r>
                    </a:p>
                    <a:p>
                      <a:pPr algn="ctr"/>
                      <a:r>
                        <a:rPr lang="es-ES_tradnl" sz="1200" baseline="0" dirty="0" smtClean="0"/>
                        <a:t>(HR=1.04)</a:t>
                      </a:r>
                      <a:endParaRPr lang="es-ES_tradnl" sz="1200" dirty="0"/>
                    </a:p>
                  </a:txBody>
                  <a:tcPr/>
                </a:tc>
              </a:tr>
              <a:tr h="370840">
                <a:tc>
                  <a:txBody>
                    <a:bodyPr/>
                    <a:lstStyle/>
                    <a:p>
                      <a:r>
                        <a:rPr lang="es-ES_tradnl" sz="1500" dirty="0" smtClean="0"/>
                        <a:t>Rosell</a:t>
                      </a:r>
                      <a:endParaRPr lang="es-ES_tradnl" sz="1500" dirty="0"/>
                    </a:p>
                  </a:txBody>
                  <a:tcPr/>
                </a:tc>
                <a:tc>
                  <a:txBody>
                    <a:bodyPr/>
                    <a:lstStyle/>
                    <a:p>
                      <a:r>
                        <a:rPr lang="es-ES_tradnl" sz="1500" dirty="0" smtClean="0"/>
                        <a:t>EURTAC</a:t>
                      </a:r>
                      <a:endParaRPr lang="es-ES_tradnl" sz="1500" dirty="0"/>
                    </a:p>
                  </a:txBody>
                  <a:tcPr/>
                </a:tc>
                <a:tc>
                  <a:txBody>
                    <a:bodyPr/>
                    <a:lstStyle/>
                    <a:p>
                      <a:pPr algn="ctr"/>
                      <a:r>
                        <a:rPr lang="es-ES_tradnl" sz="1500" dirty="0" smtClean="0"/>
                        <a:t>174</a:t>
                      </a:r>
                      <a:endParaRPr lang="es-ES_tradnl" sz="1500" dirty="0"/>
                    </a:p>
                  </a:txBody>
                  <a:tcPr/>
                </a:tc>
                <a:tc>
                  <a:txBody>
                    <a:bodyPr/>
                    <a:lstStyle/>
                    <a:p>
                      <a:pPr algn="ctr"/>
                      <a:r>
                        <a:rPr lang="es-ES_tradnl" sz="1500" dirty="0" smtClean="0"/>
                        <a:t>58 </a:t>
                      </a:r>
                      <a:r>
                        <a:rPr lang="es-ES_tradnl" sz="1500" dirty="0" err="1" smtClean="0"/>
                        <a:t>vs</a:t>
                      </a:r>
                      <a:r>
                        <a:rPr lang="es-ES_tradnl" sz="1500" dirty="0" smtClean="0"/>
                        <a:t> 15</a:t>
                      </a:r>
                      <a:endParaRPr lang="es-ES_tradnl" sz="1500" dirty="0"/>
                    </a:p>
                  </a:txBody>
                  <a:tcPr/>
                </a:tc>
                <a:tc>
                  <a:txBody>
                    <a:bodyPr/>
                    <a:lstStyle/>
                    <a:p>
                      <a:pPr algn="ctr"/>
                      <a:r>
                        <a:rPr lang="es-ES_tradnl" sz="1500" b="1" dirty="0" smtClean="0"/>
                        <a:t>9.7 </a:t>
                      </a:r>
                      <a:r>
                        <a:rPr lang="es-ES_tradnl" sz="1500" b="1" dirty="0" smtClean="0"/>
                        <a:t> </a:t>
                      </a:r>
                      <a:r>
                        <a:rPr lang="es-ES_tradnl" sz="1500" b="1" dirty="0" smtClean="0"/>
                        <a:t>vs 5.2 m</a:t>
                      </a:r>
                    </a:p>
                    <a:p>
                      <a:pPr algn="ctr"/>
                      <a:r>
                        <a:rPr lang="es-ES_tradnl" sz="1200" dirty="0" smtClean="0"/>
                        <a:t>(HR=0.37)</a:t>
                      </a:r>
                      <a:endParaRPr lang="es-ES_tradnl" sz="1200" dirty="0"/>
                    </a:p>
                  </a:txBody>
                  <a:tcPr/>
                </a:tc>
                <a:tc>
                  <a:txBody>
                    <a:bodyPr/>
                    <a:lstStyle/>
                    <a:p>
                      <a:pPr algn="ctr"/>
                      <a:r>
                        <a:rPr lang="es-ES_tradnl" sz="1500" dirty="0" smtClean="0"/>
                        <a:t>19.3 </a:t>
                      </a:r>
                      <a:r>
                        <a:rPr lang="es-ES_tradnl" sz="1500" dirty="0" err="1" smtClean="0"/>
                        <a:t>vs</a:t>
                      </a:r>
                      <a:r>
                        <a:rPr lang="es-ES_tradnl" sz="1500" dirty="0" smtClean="0"/>
                        <a:t> 19.5</a:t>
                      </a:r>
                    </a:p>
                    <a:p>
                      <a:pPr algn="ctr"/>
                      <a:r>
                        <a:rPr lang="es-ES_tradnl" sz="1200" dirty="0" smtClean="0"/>
                        <a:t>(HR=1.04)</a:t>
                      </a:r>
                      <a:endParaRPr lang="es-ES_tradnl" sz="1200" dirty="0"/>
                    </a:p>
                  </a:txBody>
                  <a:tcPr/>
                </a:tc>
              </a:tr>
              <a:tr h="370840">
                <a:tc>
                  <a:txBody>
                    <a:bodyPr/>
                    <a:lstStyle/>
                    <a:p>
                      <a:r>
                        <a:rPr lang="es-ES_tradnl" sz="1500" dirty="0" err="1" smtClean="0"/>
                        <a:t>Sequist</a:t>
                      </a:r>
                      <a:endParaRPr lang="es-ES_tradnl" sz="1500" dirty="0"/>
                    </a:p>
                  </a:txBody>
                  <a:tcPr/>
                </a:tc>
                <a:tc>
                  <a:txBody>
                    <a:bodyPr/>
                    <a:lstStyle/>
                    <a:p>
                      <a:r>
                        <a:rPr lang="es-ES_tradnl" sz="1500" dirty="0" smtClean="0"/>
                        <a:t>Lux</a:t>
                      </a:r>
                      <a:r>
                        <a:rPr lang="es-ES_tradnl" sz="1500" baseline="0" dirty="0" smtClean="0"/>
                        <a:t>-Lung 3</a:t>
                      </a:r>
                      <a:endParaRPr lang="es-ES_tradnl" sz="1500" dirty="0"/>
                    </a:p>
                  </a:txBody>
                  <a:tcPr/>
                </a:tc>
                <a:tc>
                  <a:txBody>
                    <a:bodyPr/>
                    <a:lstStyle/>
                    <a:p>
                      <a:pPr algn="ctr"/>
                      <a:r>
                        <a:rPr lang="es-ES_tradnl" sz="1500" dirty="0" smtClean="0"/>
                        <a:t>345</a:t>
                      </a:r>
                      <a:endParaRPr lang="es-ES_tradnl" sz="1500" dirty="0"/>
                    </a:p>
                  </a:txBody>
                  <a:tcPr/>
                </a:tc>
                <a:tc>
                  <a:txBody>
                    <a:bodyPr/>
                    <a:lstStyle/>
                    <a:p>
                      <a:pPr algn="ctr"/>
                      <a:r>
                        <a:rPr lang="es-ES_tradnl" sz="1500" b="0" i="0" dirty="0" smtClean="0"/>
                        <a:t>56</a:t>
                      </a:r>
                      <a:r>
                        <a:rPr lang="es-ES_tradnl" sz="1500" b="0" i="0" baseline="0" dirty="0" smtClean="0"/>
                        <a:t> </a:t>
                      </a:r>
                      <a:r>
                        <a:rPr lang="es-ES_tradnl" sz="1500" baseline="0" dirty="0" err="1" smtClean="0"/>
                        <a:t>vs</a:t>
                      </a:r>
                      <a:r>
                        <a:rPr lang="es-ES_tradnl" sz="1500" baseline="0" dirty="0" smtClean="0"/>
                        <a:t> 23</a:t>
                      </a:r>
                      <a:endParaRPr lang="es-ES_tradnl" sz="1500" dirty="0"/>
                    </a:p>
                  </a:txBody>
                  <a:tcPr/>
                </a:tc>
                <a:tc>
                  <a:txBody>
                    <a:bodyPr/>
                    <a:lstStyle/>
                    <a:p>
                      <a:pPr algn="ctr"/>
                      <a:r>
                        <a:rPr lang="es-ES_tradnl" sz="1500" b="1" i="0" dirty="0" smtClean="0"/>
                        <a:t>13.6</a:t>
                      </a:r>
                      <a:r>
                        <a:rPr lang="es-ES_tradnl" sz="1500" b="1" dirty="0" smtClean="0"/>
                        <a:t> </a:t>
                      </a:r>
                      <a:r>
                        <a:rPr lang="es-ES_tradnl" sz="1500" b="1" dirty="0" err="1" smtClean="0"/>
                        <a:t>vs</a:t>
                      </a:r>
                      <a:r>
                        <a:rPr lang="es-ES_tradnl" sz="1500" b="1" dirty="0" smtClean="0"/>
                        <a:t> 6.9 </a:t>
                      </a:r>
                      <a:r>
                        <a:rPr lang="es-ES_tradnl" sz="1500" b="1" dirty="0" err="1" smtClean="0"/>
                        <a:t>m</a:t>
                      </a:r>
                      <a:endParaRPr lang="es-ES_tradnl" sz="1500" b="1" dirty="0" smtClean="0"/>
                    </a:p>
                    <a:p>
                      <a:pPr algn="ctr"/>
                      <a:r>
                        <a:rPr lang="es-ES_tradnl" sz="1200" dirty="0" smtClean="0"/>
                        <a:t>(HR=0.58)</a:t>
                      </a:r>
                      <a:endParaRPr lang="es-ES_tradnl" sz="1200" dirty="0"/>
                    </a:p>
                  </a:txBody>
                  <a:tcPr/>
                </a:tc>
                <a:tc>
                  <a:txBody>
                    <a:bodyPr/>
                    <a:lstStyle/>
                    <a:p>
                      <a:pPr algn="ctr"/>
                      <a:r>
                        <a:rPr lang="es-ES_tradnl" sz="1500" dirty="0" smtClean="0"/>
                        <a:t>27 </a:t>
                      </a:r>
                      <a:r>
                        <a:rPr lang="es-ES_tradnl" sz="1500" dirty="0" err="1" smtClean="0"/>
                        <a:t>vs</a:t>
                      </a:r>
                      <a:r>
                        <a:rPr lang="es-ES_tradnl" sz="1500" dirty="0" smtClean="0"/>
                        <a:t> 24 </a:t>
                      </a:r>
                      <a:r>
                        <a:rPr lang="es-ES_tradnl" sz="1500" dirty="0" err="1" smtClean="0"/>
                        <a:t>m</a:t>
                      </a:r>
                      <a:endParaRPr lang="es-ES_tradnl" sz="1500" dirty="0" smtClean="0"/>
                    </a:p>
                    <a:p>
                      <a:pPr algn="ctr"/>
                      <a:r>
                        <a:rPr lang="es-ES_tradnl" sz="1200" dirty="0" smtClean="0"/>
                        <a:t>(HR=0.81)</a:t>
                      </a:r>
                      <a:endParaRPr lang="es-ES_tradnl" sz="1200" dirty="0"/>
                    </a:p>
                  </a:txBody>
                  <a:tcPr/>
                </a:tc>
              </a:tr>
              <a:tr h="370840">
                <a:tc>
                  <a:txBody>
                    <a:bodyPr/>
                    <a:lstStyle/>
                    <a:p>
                      <a:r>
                        <a:rPr lang="es-ES_tradnl" sz="1500" dirty="0" smtClean="0"/>
                        <a:t>Wu</a:t>
                      </a:r>
                      <a:endParaRPr lang="es-ES_tradnl" sz="1500" dirty="0"/>
                    </a:p>
                  </a:txBody>
                  <a:tcPr/>
                </a:tc>
                <a:tc>
                  <a:txBody>
                    <a:bodyPr/>
                    <a:lstStyle/>
                    <a:p>
                      <a:r>
                        <a:rPr lang="es-ES_tradnl" sz="1500" dirty="0" smtClean="0"/>
                        <a:t>Lux-Lung 6</a:t>
                      </a:r>
                      <a:endParaRPr lang="es-ES_tradnl" sz="1500" dirty="0"/>
                    </a:p>
                  </a:txBody>
                  <a:tcPr/>
                </a:tc>
                <a:tc>
                  <a:txBody>
                    <a:bodyPr/>
                    <a:lstStyle/>
                    <a:p>
                      <a:pPr algn="ctr"/>
                      <a:r>
                        <a:rPr lang="es-ES_tradnl" sz="1500" dirty="0" smtClean="0"/>
                        <a:t>364</a:t>
                      </a:r>
                      <a:endParaRPr lang="es-ES_tradnl" sz="1500" dirty="0"/>
                    </a:p>
                  </a:txBody>
                  <a:tcPr/>
                </a:tc>
                <a:tc>
                  <a:txBody>
                    <a:bodyPr/>
                    <a:lstStyle/>
                    <a:p>
                      <a:pPr algn="ctr"/>
                      <a:r>
                        <a:rPr lang="es-ES_tradnl" sz="1500" dirty="0" smtClean="0"/>
                        <a:t>67</a:t>
                      </a:r>
                      <a:r>
                        <a:rPr lang="es-ES_tradnl" sz="1500" baseline="0" dirty="0" smtClean="0"/>
                        <a:t> </a:t>
                      </a:r>
                      <a:r>
                        <a:rPr lang="es-ES_tradnl" sz="1500" baseline="0" dirty="0" err="1" smtClean="0"/>
                        <a:t>vs</a:t>
                      </a:r>
                      <a:r>
                        <a:rPr lang="es-ES_tradnl" sz="1500" baseline="0" dirty="0" smtClean="0"/>
                        <a:t> 23</a:t>
                      </a:r>
                      <a:endParaRPr lang="es-ES_tradnl" sz="1500" dirty="0"/>
                    </a:p>
                  </a:txBody>
                  <a:tcPr/>
                </a:tc>
                <a:tc>
                  <a:txBody>
                    <a:bodyPr/>
                    <a:lstStyle/>
                    <a:p>
                      <a:pPr algn="ctr"/>
                      <a:r>
                        <a:rPr lang="es-ES_tradnl" sz="1500" b="1" dirty="0" smtClean="0"/>
                        <a:t>11.0 </a:t>
                      </a:r>
                      <a:r>
                        <a:rPr lang="es-ES_tradnl" sz="1500" b="1" dirty="0" err="1" smtClean="0"/>
                        <a:t>vs</a:t>
                      </a:r>
                      <a:r>
                        <a:rPr lang="es-ES_tradnl" sz="1500" b="1" dirty="0" smtClean="0"/>
                        <a:t> 5.6 </a:t>
                      </a:r>
                      <a:r>
                        <a:rPr lang="es-ES_tradnl" sz="1500" b="1" dirty="0" err="1" smtClean="0"/>
                        <a:t>m</a:t>
                      </a:r>
                      <a:endParaRPr lang="es-ES_tradnl" sz="1500" b="1" dirty="0" smtClean="0"/>
                    </a:p>
                    <a:p>
                      <a:pPr algn="ctr"/>
                      <a:r>
                        <a:rPr lang="es-ES_tradnl" sz="1200" dirty="0" smtClean="0"/>
                        <a:t>(HR=0.28)</a:t>
                      </a:r>
                      <a:endParaRPr lang="es-ES_tradn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500" dirty="0" smtClean="0"/>
                        <a:t>27 </a:t>
                      </a:r>
                      <a:r>
                        <a:rPr lang="es-ES_tradnl" sz="1500" dirty="0" err="1" smtClean="0"/>
                        <a:t>vs</a:t>
                      </a:r>
                      <a:r>
                        <a:rPr lang="es-ES_tradnl" sz="1500" dirty="0" smtClean="0"/>
                        <a:t> 24 </a:t>
                      </a:r>
                      <a:r>
                        <a:rPr lang="es-ES_tradnl" sz="1500" dirty="0" err="1" smtClean="0"/>
                        <a:t>m</a:t>
                      </a:r>
                      <a:endParaRPr lang="es-ES_tradnl"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dirty="0" smtClean="0"/>
                        <a:t>(HR=0.81)</a:t>
                      </a:r>
                    </a:p>
                    <a:p>
                      <a:pPr algn="ctr"/>
                      <a:endParaRPr lang="es-ES_tradnl" sz="1500" dirty="0"/>
                    </a:p>
                  </a:txBody>
                  <a:tcPr/>
                </a:tc>
              </a:tr>
            </a:tbl>
          </a:graphicData>
        </a:graphic>
      </p:graphicFrame>
      <p:sp>
        <p:nvSpPr>
          <p:cNvPr id="5" name="3 CuadroTexto"/>
          <p:cNvSpPr txBox="1">
            <a:spLocks noChangeArrowheads="1"/>
          </p:cNvSpPr>
          <p:nvPr/>
        </p:nvSpPr>
        <p:spPr bwMode="auto">
          <a:xfrm>
            <a:off x="0" y="0"/>
            <a:ext cx="8858250" cy="523220"/>
          </a:xfrm>
          <a:prstGeom prst="rect">
            <a:avLst/>
          </a:prstGeom>
          <a:noFill/>
          <a:ln w="9525">
            <a:noFill/>
            <a:miter lim="800000"/>
            <a:headEnd/>
            <a:tailEnd/>
          </a:ln>
        </p:spPr>
        <p:txBody>
          <a:bodyPr>
            <a:spAutoFit/>
          </a:bodyPr>
          <a:lstStyle/>
          <a:p>
            <a:pPr algn="ctr"/>
            <a:r>
              <a:rPr lang="es-ES" sz="2800" b="1" u="none" dirty="0" smtClean="0"/>
              <a:t>Resultados con los Diferentes ITK vs QT</a:t>
            </a:r>
            <a:endParaRPr lang="es-ES" sz="2800" b="1" u="none" dirty="0"/>
          </a:p>
        </p:txBody>
      </p:sp>
      <p:sp>
        <p:nvSpPr>
          <p:cNvPr id="6" name="CuadroTexto 5"/>
          <p:cNvSpPr txBox="1"/>
          <p:nvPr/>
        </p:nvSpPr>
        <p:spPr>
          <a:xfrm>
            <a:off x="0" y="6088559"/>
            <a:ext cx="3200400" cy="769441"/>
          </a:xfrm>
          <a:prstGeom prst="rect">
            <a:avLst/>
          </a:prstGeom>
          <a:noFill/>
          <a:ln>
            <a:solidFill>
              <a:srgbClr val="FF6600"/>
            </a:solidFill>
          </a:ln>
        </p:spPr>
        <p:txBody>
          <a:bodyPr wrap="square" rtlCol="0">
            <a:spAutoFit/>
          </a:bodyPr>
          <a:lstStyle/>
          <a:p>
            <a:r>
              <a:rPr lang="es-ES_tradnl" sz="1400" u="none" dirty="0" err="1" smtClean="0">
                <a:solidFill>
                  <a:srgbClr val="FF6600"/>
                </a:solidFill>
              </a:rPr>
              <a:t>Gefitinib</a:t>
            </a:r>
            <a:endParaRPr lang="es-ES_tradnl" sz="1400" u="none" dirty="0" smtClean="0">
              <a:solidFill>
                <a:srgbClr val="FF6600"/>
              </a:solidFill>
            </a:endParaRPr>
          </a:p>
          <a:p>
            <a:r>
              <a:rPr lang="es-ES_tradnl" sz="1000" u="none" dirty="0" err="1" smtClean="0">
                <a:solidFill>
                  <a:schemeClr val="bg1"/>
                </a:solidFill>
              </a:rPr>
              <a:t>Mok</a:t>
            </a:r>
            <a:r>
              <a:rPr lang="es-ES_tradnl" sz="1000" u="none" dirty="0" smtClean="0">
                <a:solidFill>
                  <a:schemeClr val="bg1"/>
                </a:solidFill>
              </a:rPr>
              <a:t> T y cols. N </a:t>
            </a:r>
            <a:r>
              <a:rPr lang="es-ES_tradnl" sz="1000" u="none" dirty="0" err="1" smtClean="0">
                <a:solidFill>
                  <a:schemeClr val="bg1"/>
                </a:solidFill>
              </a:rPr>
              <a:t>Engl</a:t>
            </a:r>
            <a:r>
              <a:rPr lang="es-ES_tradnl" sz="1000" u="none" dirty="0" smtClean="0">
                <a:solidFill>
                  <a:schemeClr val="bg1"/>
                </a:solidFill>
              </a:rPr>
              <a:t> J </a:t>
            </a:r>
            <a:r>
              <a:rPr lang="es-ES_tradnl" sz="1000" u="none" dirty="0" err="1" smtClean="0">
                <a:solidFill>
                  <a:schemeClr val="bg1"/>
                </a:solidFill>
              </a:rPr>
              <a:t>Med</a:t>
            </a:r>
            <a:r>
              <a:rPr lang="es-ES_tradnl" sz="1000" u="none" dirty="0" smtClean="0">
                <a:solidFill>
                  <a:schemeClr val="bg1"/>
                </a:solidFill>
              </a:rPr>
              <a:t> 2009;361. </a:t>
            </a:r>
            <a:r>
              <a:rPr lang="es-ES_tradnl" sz="1000" u="none" dirty="0" err="1" smtClean="0">
                <a:solidFill>
                  <a:schemeClr val="bg1"/>
                </a:solidFill>
              </a:rPr>
              <a:t>Fukoka</a:t>
            </a:r>
            <a:r>
              <a:rPr lang="es-ES_tradnl" sz="1000" u="none" dirty="0" smtClean="0">
                <a:solidFill>
                  <a:schemeClr val="bg1"/>
                </a:solidFill>
              </a:rPr>
              <a:t> J </a:t>
            </a:r>
            <a:r>
              <a:rPr lang="es-ES_tradnl" sz="1000" u="none" dirty="0" err="1" smtClean="0">
                <a:solidFill>
                  <a:schemeClr val="bg1"/>
                </a:solidFill>
              </a:rPr>
              <a:t>Clin</a:t>
            </a:r>
            <a:r>
              <a:rPr lang="es-ES_tradnl" sz="1000" u="none" dirty="0" smtClean="0">
                <a:solidFill>
                  <a:schemeClr val="bg1"/>
                </a:solidFill>
              </a:rPr>
              <a:t> Oncol. 2011;29(21):2866 </a:t>
            </a:r>
            <a:r>
              <a:rPr lang="es-ES_tradnl" sz="1000" u="none" dirty="0" err="1" smtClean="0">
                <a:solidFill>
                  <a:schemeClr val="bg1"/>
                </a:solidFill>
              </a:rPr>
              <a:t>Mitsudomi</a:t>
            </a:r>
            <a:r>
              <a:rPr lang="es-ES_tradnl" sz="1000" u="none" dirty="0" smtClean="0">
                <a:solidFill>
                  <a:schemeClr val="bg1"/>
                </a:solidFill>
              </a:rPr>
              <a:t> Lancet Oncol. 2010;11(2):121.</a:t>
            </a:r>
            <a:r>
              <a:rPr lang="es-ES_tradnl" sz="1000" u="none" dirty="0" err="1" smtClean="0">
                <a:solidFill>
                  <a:schemeClr val="bg1"/>
                </a:solidFill>
              </a:rPr>
              <a:t>Kobashi</a:t>
            </a:r>
            <a:r>
              <a:rPr lang="es-ES_tradnl" sz="1000" u="none" dirty="0" smtClean="0">
                <a:solidFill>
                  <a:schemeClr val="bg1"/>
                </a:solidFill>
              </a:rPr>
              <a:t>, Ann Oncol. 2013;24(1):54.</a:t>
            </a:r>
          </a:p>
        </p:txBody>
      </p:sp>
      <p:sp>
        <p:nvSpPr>
          <p:cNvPr id="8" name="CuadroTexto 7"/>
          <p:cNvSpPr txBox="1"/>
          <p:nvPr/>
        </p:nvSpPr>
        <p:spPr>
          <a:xfrm>
            <a:off x="3200400" y="6096000"/>
            <a:ext cx="2895600" cy="615553"/>
          </a:xfrm>
          <a:prstGeom prst="rect">
            <a:avLst/>
          </a:prstGeom>
          <a:noFill/>
          <a:ln>
            <a:solidFill>
              <a:srgbClr val="FFFF00"/>
            </a:solidFill>
          </a:ln>
        </p:spPr>
        <p:txBody>
          <a:bodyPr wrap="square" rtlCol="0">
            <a:spAutoFit/>
          </a:bodyPr>
          <a:lstStyle/>
          <a:p>
            <a:r>
              <a:rPr lang="es-ES_tradnl" sz="1400" u="none" dirty="0" err="1" smtClean="0">
                <a:solidFill>
                  <a:srgbClr val="FFFF00"/>
                </a:solidFill>
              </a:rPr>
              <a:t>Erlotinib</a:t>
            </a:r>
            <a:endParaRPr lang="es-ES_tradnl" sz="1400" u="none" dirty="0" smtClean="0">
              <a:solidFill>
                <a:srgbClr val="FFFF00"/>
              </a:solidFill>
            </a:endParaRPr>
          </a:p>
          <a:p>
            <a:r>
              <a:rPr lang="es-ES_tradnl" sz="1000" u="none" dirty="0" err="1" smtClean="0">
                <a:solidFill>
                  <a:schemeClr val="bg1"/>
                </a:solidFill>
              </a:rPr>
              <a:t>Zhou</a:t>
            </a:r>
            <a:r>
              <a:rPr lang="es-ES_tradnl" sz="1000" u="none" dirty="0" smtClean="0">
                <a:solidFill>
                  <a:schemeClr val="bg1"/>
                </a:solidFill>
              </a:rPr>
              <a:t>, Lancet Oncol. 2011;12(8):735.Rosell, Lancet Oncol. 2012;13(3):239.</a:t>
            </a:r>
          </a:p>
        </p:txBody>
      </p:sp>
      <p:sp>
        <p:nvSpPr>
          <p:cNvPr id="9" name="CuadroTexto 8"/>
          <p:cNvSpPr txBox="1"/>
          <p:nvPr/>
        </p:nvSpPr>
        <p:spPr>
          <a:xfrm>
            <a:off x="6096000" y="6021288"/>
            <a:ext cx="2796480" cy="769441"/>
          </a:xfrm>
          <a:prstGeom prst="rect">
            <a:avLst/>
          </a:prstGeom>
          <a:noFill/>
          <a:ln>
            <a:solidFill>
              <a:schemeClr val="accent1">
                <a:lumMod val="60000"/>
                <a:lumOff val="40000"/>
              </a:schemeClr>
            </a:solidFill>
          </a:ln>
        </p:spPr>
        <p:txBody>
          <a:bodyPr wrap="square" rtlCol="0">
            <a:spAutoFit/>
          </a:bodyPr>
          <a:lstStyle/>
          <a:p>
            <a:r>
              <a:rPr lang="es-ES_tradnl" sz="1400" u="none" dirty="0" err="1" smtClean="0">
                <a:solidFill>
                  <a:schemeClr val="accent1">
                    <a:lumMod val="60000"/>
                    <a:lumOff val="40000"/>
                  </a:schemeClr>
                </a:solidFill>
              </a:rPr>
              <a:t>Afatinib</a:t>
            </a:r>
            <a:endParaRPr lang="es-ES_tradnl" sz="1400" u="none" dirty="0" smtClean="0">
              <a:solidFill>
                <a:schemeClr val="accent1">
                  <a:lumMod val="60000"/>
                  <a:lumOff val="40000"/>
                </a:schemeClr>
              </a:solidFill>
            </a:endParaRPr>
          </a:p>
          <a:p>
            <a:r>
              <a:rPr lang="es-ES_tradnl" sz="1000" u="none" dirty="0" err="1" smtClean="0">
                <a:solidFill>
                  <a:schemeClr val="bg1"/>
                </a:solidFill>
              </a:rPr>
              <a:t>Sequist</a:t>
            </a:r>
            <a:r>
              <a:rPr lang="es-ES_tradnl" sz="1000" u="none" dirty="0" smtClean="0">
                <a:solidFill>
                  <a:schemeClr val="bg1"/>
                </a:solidFill>
              </a:rPr>
              <a:t>, J </a:t>
            </a:r>
            <a:r>
              <a:rPr lang="es-ES_tradnl" sz="1000" u="none" dirty="0" err="1" smtClean="0">
                <a:solidFill>
                  <a:schemeClr val="bg1"/>
                </a:solidFill>
              </a:rPr>
              <a:t>Clin</a:t>
            </a:r>
            <a:r>
              <a:rPr lang="es-ES_tradnl" sz="1000" u="none" dirty="0" smtClean="0">
                <a:solidFill>
                  <a:schemeClr val="bg1"/>
                </a:solidFill>
              </a:rPr>
              <a:t> Oncol. 2013;31(27):3327</a:t>
            </a:r>
          </a:p>
          <a:p>
            <a:r>
              <a:rPr lang="es-ES_tradnl" sz="1000" u="none" dirty="0" smtClean="0">
                <a:solidFill>
                  <a:schemeClr val="bg1"/>
                </a:solidFill>
              </a:rPr>
              <a:t>Wu, Lancet Oncol. 2014 </a:t>
            </a:r>
            <a:r>
              <a:rPr lang="es-ES_tradnl" sz="1000" u="none" dirty="0" err="1" smtClean="0">
                <a:solidFill>
                  <a:schemeClr val="bg1"/>
                </a:solidFill>
              </a:rPr>
              <a:t>Feb</a:t>
            </a:r>
            <a:r>
              <a:rPr lang="es-ES_tradnl" sz="1000" u="none" dirty="0" smtClean="0">
                <a:solidFill>
                  <a:schemeClr val="bg1"/>
                </a:solidFill>
              </a:rPr>
              <a:t>;15(2):213</a:t>
            </a:r>
          </a:p>
          <a:p>
            <a:r>
              <a:rPr lang="es-ES_tradnl" sz="1000" u="none" dirty="0" smtClean="0">
                <a:solidFill>
                  <a:schemeClr val="bg1"/>
                </a:solidFill>
              </a:rPr>
              <a:t>Yang JC (</a:t>
            </a:r>
            <a:r>
              <a:rPr lang="es-ES_tradnl" sz="1000" u="none" dirty="0" err="1" smtClean="0">
                <a:solidFill>
                  <a:schemeClr val="bg1"/>
                </a:solidFill>
              </a:rPr>
              <a:t>abtract</a:t>
            </a:r>
            <a:r>
              <a:rPr lang="es-ES_tradnl" sz="1000" u="none" dirty="0" smtClean="0">
                <a:solidFill>
                  <a:schemeClr val="bg1"/>
                </a:solidFill>
              </a:rPr>
              <a:t> 8004) ASCO Ann Meeting 2014</a:t>
            </a:r>
            <a:endParaRPr lang="es-ES_tradnl" sz="1000" u="none"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838200"/>
            <a:ext cx="9174711" cy="477831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066800" y="1066800"/>
            <a:ext cx="7159925" cy="5334000"/>
          </a:xfrm>
          <a:prstGeom prst="rect">
            <a:avLst/>
          </a:prstGeom>
        </p:spPr>
      </p:pic>
      <p:sp>
        <p:nvSpPr>
          <p:cNvPr id="3" name="Título 1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4400" b="0" i="0" u="none" strike="noStrike" kern="0" cap="none" spc="0" normalizeH="0" baseline="0" noProof="0" dirty="0" smtClean="0">
                <a:ln>
                  <a:noFill/>
                </a:ln>
                <a:effectLst/>
                <a:uLnTx/>
                <a:uFillTx/>
                <a:latin typeface="+mj-lt"/>
                <a:ea typeface="ＭＳ Ｐゴシック" pitchFamily="-65" charset="-128"/>
                <a:cs typeface="+mj-cs"/>
              </a:rPr>
              <a:t>Inmunoterapia</a:t>
            </a:r>
            <a:endParaRPr kumimoji="0" lang="es-ES_tradnl" sz="4400" b="0" i="0" u="none" strike="noStrike" kern="0" cap="none" spc="0" normalizeH="0" baseline="0" noProof="0" dirty="0">
              <a:ln>
                <a:noFill/>
              </a:ln>
              <a:effectLst/>
              <a:uLnTx/>
              <a:uFillTx/>
              <a:latin typeface="+mj-lt"/>
              <a:ea typeface="ＭＳ Ｐゴシック" pitchFamily="-65" charset="-128"/>
              <a:cs typeface="+mj-cs"/>
            </a:endParaRPr>
          </a:p>
        </p:txBody>
      </p:sp>
      <p:sp>
        <p:nvSpPr>
          <p:cNvPr id="4" name="Rectángulo 3"/>
          <p:cNvSpPr/>
          <p:nvPr/>
        </p:nvSpPr>
        <p:spPr>
          <a:xfrm>
            <a:off x="5562600" y="6550223"/>
            <a:ext cx="3323220" cy="307777"/>
          </a:xfrm>
          <a:prstGeom prst="rect">
            <a:avLst/>
          </a:prstGeom>
        </p:spPr>
        <p:txBody>
          <a:bodyPr wrap="none">
            <a:spAutoFit/>
          </a:bodyPr>
          <a:lstStyle/>
          <a:p>
            <a:r>
              <a:rPr lang="es-ES_tradnl" sz="1400" u="none" dirty="0" err="1" smtClean="0">
                <a:solidFill>
                  <a:schemeClr val="accent3"/>
                </a:solidFill>
              </a:rPr>
              <a:t>Hanahan</a:t>
            </a:r>
            <a:r>
              <a:rPr lang="es-ES_tradnl" sz="1400" u="none" dirty="0" smtClean="0">
                <a:solidFill>
                  <a:schemeClr val="accent3"/>
                </a:solidFill>
              </a:rPr>
              <a:t> D y Weinberg </a:t>
            </a:r>
            <a:r>
              <a:rPr lang="es-ES_tradnl" sz="1400" u="none" dirty="0" err="1" smtClean="0">
                <a:solidFill>
                  <a:schemeClr val="accent3"/>
                </a:solidFill>
              </a:rPr>
              <a:t>Cell</a:t>
            </a:r>
            <a:r>
              <a:rPr lang="es-ES_tradnl" sz="1400" u="none" dirty="0" smtClean="0">
                <a:solidFill>
                  <a:schemeClr val="accent3"/>
                </a:solidFill>
              </a:rPr>
              <a:t> 2011, 144 646.</a:t>
            </a:r>
            <a:endParaRPr lang="es-ES_tradnl" sz="1400" u="none" dirty="0">
              <a:solidFill>
                <a:schemeClr val="accent3"/>
              </a:solidFill>
            </a:endParaRPr>
          </a:p>
        </p:txBody>
      </p:sp>
      <p:sp>
        <p:nvSpPr>
          <p:cNvPr id="5" name="Rectángulo 4"/>
          <p:cNvSpPr/>
          <p:nvPr/>
        </p:nvSpPr>
        <p:spPr bwMode="auto">
          <a:xfrm>
            <a:off x="5257800" y="1828800"/>
            <a:ext cx="2514600" cy="1524000"/>
          </a:xfrm>
          <a:prstGeom prst="rect">
            <a:avLst/>
          </a:prstGeom>
          <a:noFill/>
          <a:ln w="57150" cap="flat" cmpd="sng" algn="ctr">
            <a:solidFill>
              <a:srgbClr val="FE4AD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4687014" y="0"/>
            <a:ext cx="4259106" cy="6858000"/>
          </a:xfrm>
          <a:prstGeom prst="rect">
            <a:avLst/>
          </a:prstGeom>
        </p:spPr>
      </p:pic>
      <p:sp>
        <p:nvSpPr>
          <p:cNvPr id="3" name="CuadroTexto 2"/>
          <p:cNvSpPr txBox="1"/>
          <p:nvPr/>
        </p:nvSpPr>
        <p:spPr>
          <a:xfrm>
            <a:off x="304800" y="251356"/>
            <a:ext cx="3475112" cy="369332"/>
          </a:xfrm>
          <a:prstGeom prst="rect">
            <a:avLst/>
          </a:prstGeom>
          <a:noFill/>
        </p:spPr>
        <p:txBody>
          <a:bodyPr wrap="square" rtlCol="0">
            <a:spAutoFit/>
          </a:bodyPr>
          <a:lstStyle/>
          <a:p>
            <a:r>
              <a:rPr lang="es-ES_tradnl" u="none" dirty="0" smtClean="0"/>
              <a:t>PUNTOS-DE-REVISÓN INMUNES</a:t>
            </a:r>
            <a:endParaRPr lang="es-ES_tradnl" u="none" dirty="0"/>
          </a:p>
        </p:txBody>
      </p:sp>
      <p:sp>
        <p:nvSpPr>
          <p:cNvPr id="6" name="CuadroTexto 5"/>
          <p:cNvSpPr txBox="1"/>
          <p:nvPr/>
        </p:nvSpPr>
        <p:spPr>
          <a:xfrm>
            <a:off x="395536" y="6237312"/>
            <a:ext cx="4191000" cy="400110"/>
          </a:xfrm>
          <a:prstGeom prst="rect">
            <a:avLst/>
          </a:prstGeom>
          <a:noFill/>
        </p:spPr>
        <p:txBody>
          <a:bodyPr wrap="square" rtlCol="0">
            <a:spAutoFit/>
          </a:bodyPr>
          <a:lstStyle/>
          <a:p>
            <a:r>
              <a:rPr lang="es-ES_tradnl" sz="2000" u="none" dirty="0" smtClean="0"/>
              <a:t>PREVIENEN AUTOINMUNIDAD</a:t>
            </a:r>
            <a:endParaRPr lang="es-ES_tradnl" sz="2000" u="none" dirty="0"/>
          </a:p>
        </p:txBody>
      </p:sp>
      <p:pic>
        <p:nvPicPr>
          <p:cNvPr id="7" name="Imagen 6"/>
          <p:cNvPicPr>
            <a:picLocks noChangeAspect="1"/>
          </p:cNvPicPr>
          <p:nvPr/>
        </p:nvPicPr>
        <p:blipFill>
          <a:blip r:embed="rId4" cstate="print"/>
          <a:stretch>
            <a:fillRect/>
          </a:stretch>
        </p:blipFill>
        <p:spPr>
          <a:xfrm>
            <a:off x="228600" y="1143000"/>
            <a:ext cx="4242318" cy="5029200"/>
          </a:xfrm>
          <a:prstGeom prst="rect">
            <a:avLst/>
          </a:prstGeom>
        </p:spPr>
      </p:pic>
      <p:sp>
        <p:nvSpPr>
          <p:cNvPr id="8" name="Flecha derecha 7"/>
          <p:cNvSpPr/>
          <p:nvPr/>
        </p:nvSpPr>
        <p:spPr bwMode="auto">
          <a:xfrm>
            <a:off x="3962400" y="228600"/>
            <a:ext cx="1219200" cy="3048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
        <p:nvSpPr>
          <p:cNvPr id="9" name="Flecha derecha 8"/>
          <p:cNvSpPr/>
          <p:nvPr/>
        </p:nvSpPr>
        <p:spPr bwMode="auto">
          <a:xfrm>
            <a:off x="3962400" y="1295400"/>
            <a:ext cx="1219200" cy="3048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xmlns="" xmlns:mv="urn:schemas-microsoft-com:mac:vml" xmlns:mc="http://schemas.openxmlformats.org/markup-compatibility/2006" val="2502579382"/>
              </p:ext>
            </p:extLst>
          </p:nvPr>
        </p:nvGraphicFramePr>
        <p:xfrm>
          <a:off x="0" y="1676400"/>
          <a:ext cx="9144001" cy="4800598"/>
        </p:xfrm>
        <a:graphic>
          <a:graphicData uri="http://schemas.openxmlformats.org/drawingml/2006/table">
            <a:tbl>
              <a:tblPr bandRow="1">
                <a:tableStyleId>{85BE263C-DBD7-4A20-BB59-AAB30ACAA65A}</a:tableStyleId>
              </a:tblPr>
              <a:tblGrid>
                <a:gridCol w="2624468"/>
                <a:gridCol w="1899978"/>
                <a:gridCol w="720518"/>
                <a:gridCol w="1299679"/>
                <a:gridCol w="1299679"/>
                <a:gridCol w="1299679"/>
              </a:tblGrid>
              <a:tr h="235870">
                <a:tc rowSpan="2">
                  <a:txBody>
                    <a:bodyPr/>
                    <a:lstStyle/>
                    <a:p>
                      <a:pPr algn="l"/>
                      <a:r>
                        <a:rPr lang="en-US" sz="1400" dirty="0" smtClean="0"/>
                        <a:t>Immunotherapy / Tumor</a:t>
                      </a:r>
                      <a:endParaRPr lang="en-US" sz="1400" b="1" dirty="0">
                        <a:solidFill>
                          <a:schemeClr val="bg1"/>
                        </a:solidFill>
                      </a:endParaRPr>
                    </a:p>
                  </a:txBody>
                  <a:tcPr marL="27432" marR="0" marT="0" marB="0" anchor="ctr"/>
                </a:tc>
                <a:tc rowSpan="2">
                  <a:txBody>
                    <a:bodyPr/>
                    <a:lstStyle/>
                    <a:p>
                      <a:pPr algn="l"/>
                      <a:r>
                        <a:rPr lang="en-US" sz="1400" dirty="0" smtClean="0"/>
                        <a:t>Study</a:t>
                      </a:r>
                      <a:endParaRPr lang="en-US" sz="1400" b="1" dirty="0">
                        <a:solidFill>
                          <a:schemeClr val="bg1"/>
                        </a:solidFill>
                      </a:endParaRPr>
                    </a:p>
                  </a:txBody>
                  <a:tcPr marL="27432" marR="0" marT="0" marB="0" anchor="ctr"/>
                </a:tc>
                <a:tc rowSpan="2">
                  <a:txBody>
                    <a:bodyPr/>
                    <a:lstStyle/>
                    <a:p>
                      <a:pPr algn="ctr"/>
                      <a:r>
                        <a:rPr lang="en-US" sz="1400" dirty="0" smtClean="0"/>
                        <a:t>N</a:t>
                      </a:r>
                      <a:endParaRPr lang="en-US" sz="1400" b="1" dirty="0">
                        <a:solidFill>
                          <a:schemeClr val="bg1"/>
                        </a:solidFill>
                      </a:endParaRPr>
                    </a:p>
                  </a:txBody>
                  <a:tcPr marL="0" marR="0" marT="0" marB="0" anchor="ctr"/>
                </a:tc>
                <a:tc gridSpan="3">
                  <a:txBody>
                    <a:bodyPr/>
                    <a:lstStyle/>
                    <a:p>
                      <a:pPr algn="ctr"/>
                      <a:r>
                        <a:rPr lang="en-US" sz="1400" dirty="0" smtClean="0"/>
                        <a:t>Responsive</a:t>
                      </a:r>
                      <a:r>
                        <a:rPr lang="en-US" sz="1400" baseline="0" dirty="0" smtClean="0"/>
                        <a:t> Rate</a:t>
                      </a:r>
                      <a:endParaRPr lang="en-US" sz="1400" b="1" dirty="0">
                        <a:solidFill>
                          <a:schemeClr val="bg1"/>
                        </a:solidFill>
                      </a:endParaRPr>
                    </a:p>
                  </a:txBody>
                  <a:tcPr marL="0" marR="0" marT="0" marB="0" anchor="ctr"/>
                </a:tc>
                <a:tc hMerge="1">
                  <a:txBody>
                    <a:bodyPr/>
                    <a:lstStyle/>
                    <a:p>
                      <a:endParaRPr lang="en-US" dirty="0"/>
                    </a:p>
                  </a:txBody>
                  <a:tcPr/>
                </a:tc>
                <a:tc hMerge="1">
                  <a:txBody>
                    <a:bodyPr/>
                    <a:lstStyle/>
                    <a:p>
                      <a:endParaRPr lang="en-US" dirty="0"/>
                    </a:p>
                  </a:txBody>
                  <a:tcPr/>
                </a:tc>
              </a:tr>
              <a:tr h="272132">
                <a:tc vMerge="1">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400" dirty="0" smtClean="0"/>
                        <a:t>Unselected</a:t>
                      </a:r>
                      <a:endParaRPr lang="en-US" sz="1400" b="1" dirty="0">
                        <a:solidFill>
                          <a:schemeClr val="bg1"/>
                        </a:solidFill>
                      </a:endParaRPr>
                    </a:p>
                  </a:txBody>
                  <a:tcPr marL="0" marR="0" marT="0" marB="0" anchor="ctr"/>
                </a:tc>
                <a:tc>
                  <a:txBody>
                    <a:bodyPr/>
                    <a:lstStyle/>
                    <a:p>
                      <a:pPr algn="ctr"/>
                      <a:r>
                        <a:rPr lang="en-US" sz="1400" dirty="0" smtClean="0"/>
                        <a:t>PD-L1+</a:t>
                      </a:r>
                      <a:endParaRPr lang="en-US" sz="1400" b="1" dirty="0">
                        <a:solidFill>
                          <a:schemeClr val="bg1"/>
                        </a:solidFill>
                      </a:endParaRPr>
                    </a:p>
                  </a:txBody>
                  <a:tcPr marL="0" marR="0" marT="0" marB="0" anchor="ctr"/>
                </a:tc>
                <a:tc>
                  <a:txBody>
                    <a:bodyPr/>
                    <a:lstStyle/>
                    <a:p>
                      <a:pPr algn="ctr"/>
                      <a:r>
                        <a:rPr lang="en-US" sz="1400" dirty="0" smtClean="0"/>
                        <a:t>PD-L1-</a:t>
                      </a:r>
                      <a:endParaRPr lang="en-US" sz="1400" b="1" dirty="0">
                        <a:solidFill>
                          <a:schemeClr val="bg1"/>
                        </a:solidFill>
                      </a:endParaRPr>
                    </a:p>
                  </a:txBody>
                  <a:tcPr marL="0" marR="0" marT="0" marB="0" anchor="ctr"/>
                </a:tc>
              </a:tr>
              <a:tr h="306614">
                <a:tc>
                  <a:txBody>
                    <a:bodyPr/>
                    <a:lstStyle/>
                    <a:p>
                      <a:pPr algn="l"/>
                      <a:r>
                        <a:rPr lang="en-US" sz="1400" dirty="0" err="1" smtClean="0"/>
                        <a:t>Nivolumab</a:t>
                      </a:r>
                      <a:r>
                        <a:rPr lang="en-US" sz="1400" dirty="0" smtClean="0"/>
                        <a:t> / Solid tumors</a:t>
                      </a:r>
                    </a:p>
                  </a:txBody>
                  <a:tcPr marL="27432" marR="0" marT="0" marB="0" anchor="ctr"/>
                </a:tc>
                <a:tc>
                  <a:txBody>
                    <a:bodyPr/>
                    <a:lstStyle/>
                    <a:p>
                      <a:pPr algn="l"/>
                      <a:r>
                        <a:rPr lang="en-US" sz="1000" dirty="0" err="1" smtClean="0"/>
                        <a:t>Topalian</a:t>
                      </a:r>
                      <a:r>
                        <a:rPr lang="en-US" sz="1000" dirty="0" smtClean="0"/>
                        <a:t> et al.</a:t>
                      </a:r>
                      <a:r>
                        <a:rPr lang="en-US" sz="1000" baseline="0" dirty="0" smtClean="0"/>
                        <a:t> NEJM 2012</a:t>
                      </a:r>
                      <a:endParaRPr lang="en-US" sz="1000" dirty="0"/>
                    </a:p>
                  </a:txBody>
                  <a:tcPr marL="27432" marR="0" marT="0" marB="0" anchor="ctr"/>
                </a:tc>
                <a:tc>
                  <a:txBody>
                    <a:bodyPr/>
                    <a:lstStyle/>
                    <a:p>
                      <a:pPr algn="ctr"/>
                      <a:r>
                        <a:rPr lang="en-US" sz="1400" dirty="0" smtClean="0"/>
                        <a:t>42</a:t>
                      </a:r>
                      <a:endParaRPr lang="en-US" sz="1400" dirty="0"/>
                    </a:p>
                  </a:txBody>
                  <a:tcPr marL="0" marR="0" marT="0" marB="0" anchor="ctr"/>
                </a:tc>
                <a:tc>
                  <a:txBody>
                    <a:bodyPr/>
                    <a:lstStyle/>
                    <a:p>
                      <a:pPr algn="ctr"/>
                      <a:r>
                        <a:rPr lang="en-US" sz="1400" dirty="0" smtClean="0"/>
                        <a:t>21%</a:t>
                      </a:r>
                      <a:endParaRPr lang="en-US" sz="1400" dirty="0"/>
                    </a:p>
                  </a:txBody>
                  <a:tcPr marL="0" marR="0" marT="0" marB="0" anchor="ctr"/>
                </a:tc>
                <a:tc>
                  <a:txBody>
                    <a:bodyPr/>
                    <a:lstStyle/>
                    <a:p>
                      <a:pPr algn="ctr"/>
                      <a:r>
                        <a:rPr lang="en-US" sz="1400" b="1" dirty="0" smtClean="0"/>
                        <a:t>36%</a:t>
                      </a:r>
                      <a:endParaRPr lang="en-US" sz="1400" b="1" dirty="0"/>
                    </a:p>
                  </a:txBody>
                  <a:tcPr marL="0" marR="0" marT="0" marB="0" anchor="ctr"/>
                </a:tc>
                <a:tc>
                  <a:txBody>
                    <a:bodyPr/>
                    <a:lstStyle/>
                    <a:p>
                      <a:pPr algn="ctr"/>
                      <a:r>
                        <a:rPr lang="en-US" sz="1400" dirty="0" smtClean="0"/>
                        <a:t>0%</a:t>
                      </a:r>
                      <a:endParaRPr lang="en-US" sz="1400" dirty="0"/>
                    </a:p>
                  </a:txBody>
                  <a:tcPr marL="0" marR="0" marT="0" marB="0" anchor="ctr"/>
                </a:tc>
              </a:tr>
              <a:tr h="306614">
                <a:tc>
                  <a:txBody>
                    <a:bodyPr/>
                    <a:lstStyle/>
                    <a:p>
                      <a:pPr algn="l"/>
                      <a:r>
                        <a:rPr lang="en-US" sz="1400" dirty="0" err="1" smtClean="0"/>
                        <a:t>Nivolumab</a:t>
                      </a:r>
                      <a:r>
                        <a:rPr lang="en-US" sz="1400" baseline="0" dirty="0" smtClean="0"/>
                        <a:t> / MEL</a:t>
                      </a:r>
                      <a:endParaRPr lang="en-US" sz="1400" dirty="0"/>
                    </a:p>
                  </a:txBody>
                  <a:tcPr marL="27432" marR="0" marT="0" marB="0" anchor="ctr"/>
                </a:tc>
                <a:tc>
                  <a:txBody>
                    <a:bodyPr/>
                    <a:lstStyle/>
                    <a:p>
                      <a:pPr algn="l"/>
                      <a:r>
                        <a:rPr lang="en-US" sz="1000" dirty="0" smtClean="0"/>
                        <a:t>Weber ASCO 2013</a:t>
                      </a:r>
                      <a:endParaRPr lang="en-US" sz="1000" dirty="0"/>
                    </a:p>
                  </a:txBody>
                  <a:tcPr marL="27432" marR="0" marT="0" marB="0" anchor="ctr"/>
                </a:tc>
                <a:tc>
                  <a:txBody>
                    <a:bodyPr/>
                    <a:lstStyle/>
                    <a:p>
                      <a:pPr algn="ctr"/>
                      <a:r>
                        <a:rPr lang="en-US" sz="1400" dirty="0" smtClean="0"/>
                        <a:t>44</a:t>
                      </a:r>
                      <a:endParaRPr lang="en-US" sz="1400" dirty="0"/>
                    </a:p>
                  </a:txBody>
                  <a:tcPr marL="0" marR="0" marT="0" marB="0" anchor="ctr"/>
                </a:tc>
                <a:tc>
                  <a:txBody>
                    <a:bodyPr/>
                    <a:lstStyle/>
                    <a:p>
                      <a:pPr algn="ctr"/>
                      <a:r>
                        <a:rPr lang="en-US" sz="1400" dirty="0" smtClean="0"/>
                        <a:t>32%</a:t>
                      </a:r>
                      <a:endParaRPr lang="en-US" sz="1400" dirty="0"/>
                    </a:p>
                  </a:txBody>
                  <a:tcPr marL="0" marR="0" marT="0" marB="0" anchor="ctr"/>
                </a:tc>
                <a:tc>
                  <a:txBody>
                    <a:bodyPr/>
                    <a:lstStyle/>
                    <a:p>
                      <a:pPr algn="ctr"/>
                      <a:r>
                        <a:rPr lang="en-US" sz="1400" b="1" dirty="0" smtClean="0"/>
                        <a:t>67%</a:t>
                      </a:r>
                      <a:endParaRPr lang="en-US" sz="1400" b="1" dirty="0"/>
                    </a:p>
                  </a:txBody>
                  <a:tcPr marL="0" marR="0" marT="0" marB="0" anchor="ctr"/>
                </a:tc>
                <a:tc>
                  <a:txBody>
                    <a:bodyPr/>
                    <a:lstStyle/>
                    <a:p>
                      <a:pPr algn="ctr"/>
                      <a:r>
                        <a:rPr lang="en-US" sz="1400" dirty="0" smtClean="0"/>
                        <a:t>19%</a:t>
                      </a:r>
                      <a:endParaRPr lang="en-US" sz="1400" dirty="0"/>
                    </a:p>
                  </a:txBody>
                  <a:tcPr marL="0" marR="0" marT="0" marB="0" anchor="ctr"/>
                </a:tc>
              </a:tr>
              <a:tr h="306614">
                <a:tc>
                  <a:txBody>
                    <a:bodyPr/>
                    <a:lstStyle/>
                    <a:p>
                      <a:pPr algn="l"/>
                      <a:r>
                        <a:rPr lang="en-US" sz="1400" dirty="0" err="1" smtClean="0"/>
                        <a:t>Nivolumab</a:t>
                      </a:r>
                      <a:r>
                        <a:rPr lang="en-US" sz="1400" dirty="0" smtClean="0"/>
                        <a:t> / MEL</a:t>
                      </a:r>
                      <a:endParaRPr lang="en-US" sz="1400" dirty="0"/>
                    </a:p>
                  </a:txBody>
                  <a:tcPr marL="27432" marR="0" marT="0" marB="0" anchor="ctr"/>
                </a:tc>
                <a:tc>
                  <a:txBody>
                    <a:bodyPr/>
                    <a:lstStyle/>
                    <a:p>
                      <a:pPr algn="l"/>
                      <a:r>
                        <a:rPr lang="en-US" sz="1000" dirty="0" smtClean="0"/>
                        <a:t>Grosso et al. ASCO 2013</a:t>
                      </a:r>
                      <a:endParaRPr lang="en-US" sz="1000" dirty="0"/>
                    </a:p>
                  </a:txBody>
                  <a:tcPr marL="27432" marR="0" marT="0" marB="0" anchor="ctr"/>
                </a:tc>
                <a:tc>
                  <a:txBody>
                    <a:bodyPr/>
                    <a:lstStyle/>
                    <a:p>
                      <a:pPr algn="ctr"/>
                      <a:r>
                        <a:rPr lang="en-US" sz="1400" dirty="0" smtClean="0"/>
                        <a:t>34</a:t>
                      </a:r>
                      <a:endParaRPr lang="en-US" sz="1400" dirty="0"/>
                    </a:p>
                  </a:txBody>
                  <a:tcPr marL="0" marR="0" marT="0" marB="0" anchor="ctr"/>
                </a:tc>
                <a:tc>
                  <a:txBody>
                    <a:bodyPr/>
                    <a:lstStyle/>
                    <a:p>
                      <a:pPr algn="ctr"/>
                      <a:r>
                        <a:rPr lang="en-US" sz="1400" dirty="0" smtClean="0"/>
                        <a:t>29%</a:t>
                      </a:r>
                      <a:endParaRPr lang="en-US" sz="1400" dirty="0"/>
                    </a:p>
                  </a:txBody>
                  <a:tcPr marL="0" marR="0" marT="0" marB="0" anchor="ctr"/>
                </a:tc>
                <a:tc>
                  <a:txBody>
                    <a:bodyPr/>
                    <a:lstStyle/>
                    <a:p>
                      <a:pPr algn="ctr"/>
                      <a:r>
                        <a:rPr lang="en-US" sz="1400" b="1" dirty="0" smtClean="0"/>
                        <a:t>44%</a:t>
                      </a:r>
                      <a:endParaRPr lang="en-US" sz="1400" b="1" dirty="0"/>
                    </a:p>
                  </a:txBody>
                  <a:tcPr marL="0" marR="0" marT="0" marB="0" anchor="ctr"/>
                </a:tc>
                <a:tc>
                  <a:txBody>
                    <a:bodyPr/>
                    <a:lstStyle/>
                    <a:p>
                      <a:pPr algn="ctr"/>
                      <a:r>
                        <a:rPr lang="en-US" sz="1400" dirty="0" smtClean="0"/>
                        <a:t>17%</a:t>
                      </a:r>
                      <a:endParaRPr lang="en-US" sz="1400" dirty="0"/>
                    </a:p>
                  </a:txBody>
                  <a:tcPr marL="0" marR="0" marT="0" marB="0" anchor="ctr"/>
                </a:tc>
              </a:tr>
              <a:tr h="306614">
                <a:tc>
                  <a:txBody>
                    <a:bodyPr/>
                    <a:lstStyle/>
                    <a:p>
                      <a:pPr algn="l"/>
                      <a:r>
                        <a:rPr lang="en-US" sz="1400" dirty="0" smtClean="0"/>
                        <a:t>MPDL3280A / Solid</a:t>
                      </a:r>
                      <a:r>
                        <a:rPr lang="en-US" sz="1400" baseline="0" dirty="0" smtClean="0"/>
                        <a:t> tumors</a:t>
                      </a:r>
                      <a:endParaRPr lang="en-US" sz="1400" dirty="0"/>
                    </a:p>
                  </a:txBody>
                  <a:tcPr marL="27432" marR="0" marT="0" marB="0" anchor="ctr"/>
                </a:tc>
                <a:tc>
                  <a:txBody>
                    <a:bodyPr/>
                    <a:lstStyle/>
                    <a:p>
                      <a:pPr algn="l"/>
                      <a:r>
                        <a:rPr lang="en-US" sz="1000" dirty="0" err="1" smtClean="0"/>
                        <a:t>Herbst</a:t>
                      </a:r>
                      <a:r>
                        <a:rPr lang="en-US" sz="1000" dirty="0" smtClean="0"/>
                        <a:t> et al.</a:t>
                      </a:r>
                      <a:r>
                        <a:rPr lang="en-US" sz="1000" baseline="0" dirty="0" smtClean="0"/>
                        <a:t> ASCO 2013</a:t>
                      </a:r>
                      <a:endParaRPr lang="en-US" sz="1000" dirty="0"/>
                    </a:p>
                  </a:txBody>
                  <a:tcPr marL="27432" marR="0" marT="0" marB="0" anchor="ctr"/>
                </a:tc>
                <a:tc>
                  <a:txBody>
                    <a:bodyPr/>
                    <a:lstStyle/>
                    <a:p>
                      <a:pPr algn="ctr"/>
                      <a:r>
                        <a:rPr lang="en-US" sz="1400" dirty="0" smtClean="0"/>
                        <a:t>94</a:t>
                      </a:r>
                      <a:endParaRPr lang="en-US" sz="1400" dirty="0"/>
                    </a:p>
                  </a:txBody>
                  <a:tcPr marL="0" marR="0" marT="0" marB="0" anchor="ctr"/>
                </a:tc>
                <a:tc>
                  <a:txBody>
                    <a:bodyPr/>
                    <a:lstStyle/>
                    <a:p>
                      <a:pPr algn="ctr"/>
                      <a:r>
                        <a:rPr lang="en-US" sz="1400" dirty="0" smtClean="0"/>
                        <a:t>22%</a:t>
                      </a:r>
                      <a:endParaRPr lang="en-US" sz="1400" dirty="0"/>
                    </a:p>
                  </a:txBody>
                  <a:tcPr marL="0" marR="0" marT="0" marB="0" anchor="ctr"/>
                </a:tc>
                <a:tc>
                  <a:txBody>
                    <a:bodyPr/>
                    <a:lstStyle/>
                    <a:p>
                      <a:pPr algn="ctr"/>
                      <a:r>
                        <a:rPr lang="en-US" sz="1400" b="1" dirty="0" smtClean="0"/>
                        <a:t>39%</a:t>
                      </a:r>
                      <a:endParaRPr lang="en-US" sz="1400" b="1" dirty="0"/>
                    </a:p>
                  </a:txBody>
                  <a:tcPr marL="0" marR="0" marT="0" marB="0" anchor="ctr"/>
                </a:tc>
                <a:tc>
                  <a:txBody>
                    <a:bodyPr/>
                    <a:lstStyle/>
                    <a:p>
                      <a:pPr algn="ctr"/>
                      <a:r>
                        <a:rPr lang="en-US" sz="1400" dirty="0" smtClean="0"/>
                        <a:t>13%</a:t>
                      </a:r>
                      <a:endParaRPr lang="en-US" sz="1400" dirty="0"/>
                    </a:p>
                  </a:txBody>
                  <a:tcPr marL="0" marR="0" marT="0" marB="0" anchor="ctr"/>
                </a:tc>
              </a:tr>
              <a:tr h="306614">
                <a:tc>
                  <a:txBody>
                    <a:bodyPr/>
                    <a:lstStyle/>
                    <a:p>
                      <a:pPr algn="l"/>
                      <a:r>
                        <a:rPr lang="en-US" sz="1400" dirty="0" smtClean="0"/>
                        <a:t>MPDL3280A / MEL</a:t>
                      </a:r>
                      <a:endParaRPr lang="en-US" sz="1400" dirty="0"/>
                    </a:p>
                  </a:txBody>
                  <a:tcPr marL="27432" marR="0" marT="0" marB="0" anchor="ctr"/>
                </a:tc>
                <a:tc>
                  <a:txBody>
                    <a:bodyPr/>
                    <a:lstStyle/>
                    <a:p>
                      <a:pPr algn="l"/>
                      <a:r>
                        <a:rPr lang="en-US" sz="1000" dirty="0" smtClean="0"/>
                        <a:t>Hamid</a:t>
                      </a:r>
                      <a:r>
                        <a:rPr lang="en-US" sz="1000" baseline="0" dirty="0" smtClean="0"/>
                        <a:t> et al. ASCO 2013</a:t>
                      </a:r>
                      <a:endParaRPr lang="en-US" sz="1000" dirty="0"/>
                    </a:p>
                  </a:txBody>
                  <a:tcPr marL="27432" marR="0" marT="0" marB="0" anchor="ctr"/>
                </a:tc>
                <a:tc>
                  <a:txBody>
                    <a:bodyPr/>
                    <a:lstStyle/>
                    <a:p>
                      <a:pPr algn="ctr"/>
                      <a:r>
                        <a:rPr lang="en-US" sz="1400" dirty="0" smtClean="0"/>
                        <a:t>30</a:t>
                      </a:r>
                      <a:endParaRPr lang="en-US" sz="1400" dirty="0"/>
                    </a:p>
                  </a:txBody>
                  <a:tcPr marL="0" marR="0" marT="0" marB="0" anchor="ctr"/>
                </a:tc>
                <a:tc>
                  <a:txBody>
                    <a:bodyPr/>
                    <a:lstStyle/>
                    <a:p>
                      <a:pPr algn="ctr"/>
                      <a:r>
                        <a:rPr lang="en-US" sz="1400" dirty="0" smtClean="0"/>
                        <a:t>23%</a:t>
                      </a:r>
                      <a:endParaRPr lang="en-US" sz="1400" dirty="0"/>
                    </a:p>
                  </a:txBody>
                  <a:tcPr marL="0" marR="0" marT="0" marB="0" anchor="ctr"/>
                </a:tc>
                <a:tc>
                  <a:txBody>
                    <a:bodyPr/>
                    <a:lstStyle/>
                    <a:p>
                      <a:pPr algn="ctr"/>
                      <a:r>
                        <a:rPr lang="en-US" sz="1400" b="1" dirty="0" smtClean="0"/>
                        <a:t>27%</a:t>
                      </a:r>
                      <a:endParaRPr lang="en-US" sz="1400" b="1" dirty="0"/>
                    </a:p>
                  </a:txBody>
                  <a:tcPr marL="0" marR="0" marT="0" marB="0" anchor="ctr"/>
                </a:tc>
                <a:tc>
                  <a:txBody>
                    <a:bodyPr/>
                    <a:lstStyle/>
                    <a:p>
                      <a:pPr algn="ctr"/>
                      <a:r>
                        <a:rPr lang="en-US" sz="1400" dirty="0" smtClean="0"/>
                        <a:t>20%</a:t>
                      </a:r>
                      <a:endParaRPr lang="en-US" sz="1400" dirty="0"/>
                    </a:p>
                  </a:txBody>
                  <a:tcPr marL="0" marR="0" marT="0" marB="0" anchor="ctr"/>
                </a:tc>
              </a:tr>
              <a:tr h="306614">
                <a:tc>
                  <a:txBody>
                    <a:bodyPr/>
                    <a:lstStyle/>
                    <a:p>
                      <a:pPr algn="l"/>
                      <a:r>
                        <a:rPr lang="en-US" sz="1400" dirty="0" smtClean="0"/>
                        <a:t>MPDL3280A / NSCLC</a:t>
                      </a:r>
                      <a:endParaRPr lang="en-US" sz="1400" dirty="0"/>
                    </a:p>
                  </a:txBody>
                  <a:tcPr marL="27432" marR="0" marT="0" marB="0" anchor="ctr"/>
                </a:tc>
                <a:tc>
                  <a:txBody>
                    <a:bodyPr/>
                    <a:lstStyle/>
                    <a:p>
                      <a:pPr algn="l"/>
                      <a:r>
                        <a:rPr lang="en-US" sz="1000" dirty="0" err="1" smtClean="0"/>
                        <a:t>Sorial</a:t>
                      </a:r>
                      <a:r>
                        <a:rPr lang="en-US" sz="1000" dirty="0" smtClean="0"/>
                        <a:t> et al. ELCC 2013</a:t>
                      </a:r>
                      <a:endParaRPr lang="en-US" sz="1000" dirty="0"/>
                    </a:p>
                  </a:txBody>
                  <a:tcPr marL="27432" marR="0" marT="0" marB="0" anchor="ctr"/>
                </a:tc>
                <a:tc>
                  <a:txBody>
                    <a:bodyPr/>
                    <a:lstStyle/>
                    <a:p>
                      <a:pPr algn="ctr"/>
                      <a:r>
                        <a:rPr lang="en-US" sz="1400" dirty="0" smtClean="0"/>
                        <a:t>53</a:t>
                      </a:r>
                      <a:endParaRPr lang="en-US" sz="1400" dirty="0"/>
                    </a:p>
                  </a:txBody>
                  <a:tcPr marL="0" marR="0" marT="0" marB="0" anchor="ctr"/>
                </a:tc>
                <a:tc>
                  <a:txBody>
                    <a:bodyPr/>
                    <a:lstStyle/>
                    <a:p>
                      <a:pPr algn="ctr"/>
                      <a:r>
                        <a:rPr lang="en-US" sz="1400" dirty="0" smtClean="0"/>
                        <a:t>23%</a:t>
                      </a:r>
                      <a:endParaRPr lang="en-US" sz="1400" dirty="0"/>
                    </a:p>
                  </a:txBody>
                  <a:tcPr marL="0" marR="0" marT="0" marB="0" anchor="ctr"/>
                </a:tc>
                <a:tc>
                  <a:txBody>
                    <a:bodyPr/>
                    <a:lstStyle/>
                    <a:p>
                      <a:pPr algn="ctr"/>
                      <a:r>
                        <a:rPr lang="en-US" sz="1400" b="1" dirty="0" smtClean="0"/>
                        <a:t>46%</a:t>
                      </a:r>
                      <a:endParaRPr lang="en-US" sz="1400" b="1" dirty="0"/>
                    </a:p>
                  </a:txBody>
                  <a:tcPr marL="0" marR="0" marT="0" marB="0" anchor="ctr"/>
                </a:tc>
                <a:tc>
                  <a:txBody>
                    <a:bodyPr/>
                    <a:lstStyle/>
                    <a:p>
                      <a:pPr algn="ctr"/>
                      <a:r>
                        <a:rPr lang="en-US" sz="1400" dirty="0" smtClean="0"/>
                        <a:t>15%</a:t>
                      </a:r>
                      <a:endParaRPr lang="en-US" sz="1400" dirty="0"/>
                    </a:p>
                  </a:txBody>
                  <a:tcPr marL="0" marR="0" marT="0" marB="0" anchor="ctr"/>
                </a:tc>
              </a:tr>
              <a:tr h="306614">
                <a:tc>
                  <a:txBody>
                    <a:bodyPr/>
                    <a:lstStyle/>
                    <a:p>
                      <a:pPr algn="l"/>
                      <a:r>
                        <a:rPr lang="en-US" sz="1400" dirty="0" smtClean="0"/>
                        <a:t>Nivolumab / NSCLC </a:t>
                      </a:r>
                      <a:r>
                        <a:rPr lang="en-US" sz="1000" dirty="0" smtClean="0"/>
                        <a:t>(CA209-012)</a:t>
                      </a:r>
                      <a:endParaRPr lang="en-US" sz="1000" dirty="0"/>
                    </a:p>
                  </a:txBody>
                  <a:tcPr marL="27432" marR="0" marT="0" marB="0" anchor="ctr"/>
                </a:tc>
                <a:tc>
                  <a:txBody>
                    <a:bodyPr/>
                    <a:lstStyle/>
                    <a:p>
                      <a:pPr algn="l"/>
                      <a:r>
                        <a:rPr lang="en-US" sz="1000" dirty="0" err="1" smtClean="0"/>
                        <a:t>Gettinger</a:t>
                      </a:r>
                      <a:r>
                        <a:rPr lang="en-US" sz="1000" dirty="0" smtClean="0"/>
                        <a:t> et al. ASCO 2014</a:t>
                      </a:r>
                      <a:endParaRPr lang="en-US" sz="1000" dirty="0"/>
                    </a:p>
                  </a:txBody>
                  <a:tcPr marL="27432" marR="0" marT="0" marB="0" anchor="ctr"/>
                </a:tc>
                <a:tc>
                  <a:txBody>
                    <a:bodyPr/>
                    <a:lstStyle/>
                    <a:p>
                      <a:pPr algn="ctr"/>
                      <a:r>
                        <a:rPr lang="en-US" sz="1400" dirty="0" smtClean="0"/>
                        <a:t>20</a:t>
                      </a:r>
                      <a:endParaRPr lang="en-US" sz="1400" dirty="0"/>
                    </a:p>
                  </a:txBody>
                  <a:tcPr marL="0" marR="0" marT="0" marB="0" anchor="ctr"/>
                </a:tc>
                <a:tc>
                  <a:txBody>
                    <a:bodyPr/>
                    <a:lstStyle/>
                    <a:p>
                      <a:pPr algn="ctr"/>
                      <a:r>
                        <a:rPr lang="en-US" sz="1400" dirty="0" smtClean="0"/>
                        <a:t>30%</a:t>
                      </a:r>
                      <a:endParaRPr lang="en-US" sz="1400" dirty="0"/>
                    </a:p>
                  </a:txBody>
                  <a:tcPr marL="0" marR="0" marT="0" marB="0" anchor="ctr"/>
                </a:tc>
                <a:tc>
                  <a:txBody>
                    <a:bodyPr/>
                    <a:lstStyle/>
                    <a:p>
                      <a:pPr algn="ctr"/>
                      <a:r>
                        <a:rPr lang="en-US" sz="1400" b="1" dirty="0" smtClean="0"/>
                        <a:t>50%</a:t>
                      </a:r>
                      <a:endParaRPr lang="en-US" sz="1400" b="1" dirty="0"/>
                    </a:p>
                  </a:txBody>
                  <a:tcPr marL="0" marR="0" marT="0" marB="0" anchor="ctr"/>
                </a:tc>
                <a:tc>
                  <a:txBody>
                    <a:bodyPr/>
                    <a:lstStyle/>
                    <a:p>
                      <a:pPr algn="ctr"/>
                      <a:r>
                        <a:rPr lang="en-US" sz="1400" dirty="0" smtClean="0"/>
                        <a:t>0%</a:t>
                      </a:r>
                      <a:endParaRPr lang="en-US" sz="1400" dirty="0"/>
                    </a:p>
                  </a:txBody>
                  <a:tcPr marL="0" marR="0" marT="0" marB="0" anchor="ctr"/>
                </a:tc>
              </a:tr>
              <a:tr h="3066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Nivolumab / NSCLC </a:t>
                      </a:r>
                      <a:r>
                        <a:rPr lang="en-US" sz="1000" dirty="0" smtClean="0"/>
                        <a:t>(CA209-003)</a:t>
                      </a:r>
                    </a:p>
                  </a:txBody>
                  <a:tcPr marL="27432" marR="0" marT="0" marB="0" anchor="ctr"/>
                </a:tc>
                <a:tc>
                  <a:txBody>
                    <a:bodyPr/>
                    <a:lstStyle/>
                    <a:p>
                      <a:pPr algn="l"/>
                      <a:r>
                        <a:rPr lang="en-US" sz="1000" dirty="0" err="1" smtClean="0"/>
                        <a:t>Brahmer</a:t>
                      </a:r>
                      <a:r>
                        <a:rPr lang="en-US" sz="1000" dirty="0" smtClean="0"/>
                        <a:t> et al. ASCO 2014</a:t>
                      </a:r>
                      <a:endParaRPr lang="en-US" sz="1000" dirty="0"/>
                    </a:p>
                  </a:txBody>
                  <a:tcPr marL="27432" marR="0" marT="0" marB="0" anchor="ctr"/>
                </a:tc>
                <a:tc>
                  <a:txBody>
                    <a:bodyPr/>
                    <a:lstStyle/>
                    <a:p>
                      <a:pPr algn="ctr"/>
                      <a:r>
                        <a:rPr lang="en-US" sz="1400" dirty="0" smtClean="0"/>
                        <a:t>129</a:t>
                      </a:r>
                      <a:endParaRPr lang="en-US" sz="1400" dirty="0"/>
                    </a:p>
                  </a:txBody>
                  <a:tcPr marL="0" marR="0" marT="0" marB="0" anchor="ctr"/>
                </a:tc>
                <a:tc>
                  <a:txBody>
                    <a:bodyPr/>
                    <a:lstStyle/>
                    <a:p>
                      <a:pPr algn="ctr"/>
                      <a:r>
                        <a:rPr lang="en-US" sz="1400" dirty="0" smtClean="0"/>
                        <a:t>17%</a:t>
                      </a:r>
                      <a:endParaRPr lang="en-US" sz="1400" dirty="0"/>
                    </a:p>
                  </a:txBody>
                  <a:tcPr marL="0" marR="0" marT="0" marB="0" anchor="ctr"/>
                </a:tc>
                <a:tc>
                  <a:txBody>
                    <a:bodyPr/>
                    <a:lstStyle/>
                    <a:p>
                      <a:pPr algn="ctr"/>
                      <a:r>
                        <a:rPr lang="en-US" sz="1400" b="1" dirty="0" smtClean="0"/>
                        <a:t>15%</a:t>
                      </a:r>
                      <a:endParaRPr lang="en-US" sz="1400" b="1" dirty="0"/>
                    </a:p>
                  </a:txBody>
                  <a:tcPr marL="0" marR="0" marT="0" marB="0" anchor="ctr"/>
                </a:tc>
                <a:tc>
                  <a:txBody>
                    <a:bodyPr/>
                    <a:lstStyle/>
                    <a:p>
                      <a:pPr algn="ctr"/>
                      <a:r>
                        <a:rPr lang="en-US" sz="1400" dirty="0" smtClean="0"/>
                        <a:t>14%</a:t>
                      </a:r>
                    </a:p>
                  </a:txBody>
                  <a:tcPr marL="0" marR="0" marT="0" marB="0" anchor="ctr"/>
                </a:tc>
              </a:tr>
              <a:tr h="306614">
                <a:tc>
                  <a:txBody>
                    <a:bodyPr/>
                    <a:lstStyle/>
                    <a:p>
                      <a:pPr algn="l"/>
                      <a:r>
                        <a:rPr lang="en-US" sz="1400" dirty="0" err="1" smtClean="0"/>
                        <a:t>Nivolumab</a:t>
                      </a:r>
                      <a:r>
                        <a:rPr lang="en-US" sz="1400" dirty="0" smtClean="0"/>
                        <a:t> / MEL</a:t>
                      </a:r>
                      <a:endParaRPr lang="en-US" sz="1400" dirty="0"/>
                    </a:p>
                  </a:txBody>
                  <a:tcPr marL="27432" marR="0" marT="0" marB="0" anchor="ctr"/>
                </a:tc>
                <a:tc>
                  <a:txBody>
                    <a:bodyPr/>
                    <a:lstStyle/>
                    <a:p>
                      <a:pPr algn="l"/>
                      <a:r>
                        <a:rPr lang="en-US" sz="1000" dirty="0" err="1" smtClean="0"/>
                        <a:t>Hodi</a:t>
                      </a:r>
                      <a:r>
                        <a:rPr lang="en-US" sz="1000" dirty="0" smtClean="0"/>
                        <a:t> et al. ASCO 2014</a:t>
                      </a:r>
                      <a:endParaRPr lang="en-US" sz="1000" dirty="0"/>
                    </a:p>
                  </a:txBody>
                  <a:tcPr marL="27432" marR="0" marT="0" marB="0" anchor="ctr"/>
                </a:tc>
                <a:tc>
                  <a:txBody>
                    <a:bodyPr/>
                    <a:lstStyle/>
                    <a:p>
                      <a:pPr algn="ctr"/>
                      <a:r>
                        <a:rPr lang="en-US" sz="1400" dirty="0" smtClean="0"/>
                        <a:t>107</a:t>
                      </a:r>
                      <a:endParaRPr lang="en-US" sz="1400" dirty="0"/>
                    </a:p>
                  </a:txBody>
                  <a:tcPr marL="0" marR="0" marT="0" marB="0" anchor="ctr"/>
                </a:tc>
                <a:tc>
                  <a:txBody>
                    <a:bodyPr/>
                    <a:lstStyle/>
                    <a:p>
                      <a:pPr algn="ctr"/>
                      <a:r>
                        <a:rPr lang="en-US" sz="1400" dirty="0" smtClean="0"/>
                        <a:t>31%</a:t>
                      </a:r>
                      <a:endParaRPr lang="en-US" sz="1400" dirty="0"/>
                    </a:p>
                  </a:txBody>
                  <a:tcPr marL="0" marR="0" marT="0" marB="0" anchor="ctr"/>
                </a:tc>
                <a:tc>
                  <a:txBody>
                    <a:bodyPr/>
                    <a:lstStyle/>
                    <a:p>
                      <a:pPr algn="ctr"/>
                      <a:r>
                        <a:rPr lang="en-US" sz="1400" b="1" dirty="0" smtClean="0"/>
                        <a:t>44%</a:t>
                      </a:r>
                      <a:endParaRPr lang="en-US" sz="1400" b="1" dirty="0"/>
                    </a:p>
                  </a:txBody>
                  <a:tcPr marL="0" marR="0" marT="0" marB="0" anchor="ctr"/>
                </a:tc>
                <a:tc>
                  <a:txBody>
                    <a:bodyPr/>
                    <a:lstStyle/>
                    <a:p>
                      <a:pPr algn="ctr"/>
                      <a:r>
                        <a:rPr lang="en-US" sz="1400" dirty="0" smtClean="0"/>
                        <a:t>13%</a:t>
                      </a:r>
                      <a:endParaRPr lang="en-US" sz="1400" dirty="0"/>
                    </a:p>
                  </a:txBody>
                  <a:tcPr marL="0" marR="0" marT="0" marB="0" anchor="ctr"/>
                </a:tc>
              </a:tr>
              <a:tr h="306614">
                <a:tc>
                  <a:txBody>
                    <a:bodyPr/>
                    <a:lstStyle/>
                    <a:p>
                      <a:pPr algn="l"/>
                      <a:r>
                        <a:rPr lang="en-US" sz="1400" dirty="0" smtClean="0"/>
                        <a:t>Pembrolizumab</a:t>
                      </a:r>
                      <a:r>
                        <a:rPr lang="en-US" sz="1400" baseline="0" dirty="0" smtClean="0"/>
                        <a:t> / MEL</a:t>
                      </a:r>
                      <a:endParaRPr lang="en-US" sz="1400" dirty="0"/>
                    </a:p>
                  </a:txBody>
                  <a:tcPr marL="27432" marR="0" marT="0" marB="0" anchor="ctr"/>
                </a:tc>
                <a:tc>
                  <a:txBody>
                    <a:bodyPr/>
                    <a:lstStyle/>
                    <a:p>
                      <a:pPr algn="l"/>
                      <a:r>
                        <a:rPr lang="en-US" sz="1000" dirty="0" err="1" smtClean="0"/>
                        <a:t>Daud</a:t>
                      </a:r>
                      <a:r>
                        <a:rPr lang="en-US" sz="1000" dirty="0" smtClean="0"/>
                        <a:t> et al. AACR 2014</a:t>
                      </a:r>
                      <a:endParaRPr lang="en-US" sz="1000" dirty="0"/>
                    </a:p>
                  </a:txBody>
                  <a:tcPr marL="27432" marR="0" marT="0" marB="0" anchor="ctr"/>
                </a:tc>
                <a:tc>
                  <a:txBody>
                    <a:bodyPr/>
                    <a:lstStyle/>
                    <a:p>
                      <a:pPr algn="ctr"/>
                      <a:r>
                        <a:rPr lang="en-US" sz="1400" dirty="0" smtClean="0"/>
                        <a:t>113</a:t>
                      </a:r>
                      <a:endParaRPr lang="en-US" sz="1400" dirty="0"/>
                    </a:p>
                  </a:txBody>
                  <a:tcPr marL="0" marR="0" marT="0" marB="0" anchor="ctr"/>
                </a:tc>
                <a:tc>
                  <a:txBody>
                    <a:bodyPr/>
                    <a:lstStyle/>
                    <a:p>
                      <a:pPr algn="ctr"/>
                      <a:r>
                        <a:rPr lang="en-US" sz="1400" dirty="0" smtClean="0"/>
                        <a:t>40%</a:t>
                      </a:r>
                      <a:endParaRPr lang="en-US" sz="1400" dirty="0"/>
                    </a:p>
                  </a:txBody>
                  <a:tcPr marL="0" marR="0" marT="0" marB="0" anchor="ctr"/>
                </a:tc>
                <a:tc>
                  <a:txBody>
                    <a:bodyPr/>
                    <a:lstStyle/>
                    <a:p>
                      <a:pPr algn="ctr"/>
                      <a:r>
                        <a:rPr lang="en-US" sz="1400" b="1" dirty="0" smtClean="0"/>
                        <a:t>49%</a:t>
                      </a:r>
                      <a:endParaRPr lang="en-US" sz="1400" b="1" dirty="0"/>
                    </a:p>
                  </a:txBody>
                  <a:tcPr marL="0" marR="0" marT="0" marB="0" anchor="ctr"/>
                </a:tc>
                <a:tc>
                  <a:txBody>
                    <a:bodyPr/>
                    <a:lstStyle/>
                    <a:p>
                      <a:pPr algn="ctr"/>
                      <a:r>
                        <a:rPr lang="en-US" sz="1400" dirty="0" smtClean="0"/>
                        <a:t>13%</a:t>
                      </a:r>
                      <a:endParaRPr lang="en-US" sz="1400" dirty="0"/>
                    </a:p>
                  </a:txBody>
                  <a:tcPr marL="0" marR="0" marT="0" marB="0" anchor="ctr"/>
                </a:tc>
              </a:tr>
              <a:tr h="306614">
                <a:tc>
                  <a:txBody>
                    <a:bodyPr/>
                    <a:lstStyle/>
                    <a:p>
                      <a:pPr algn="l"/>
                      <a:r>
                        <a:rPr lang="en-US" sz="1400" dirty="0" err="1" smtClean="0"/>
                        <a:t>Pembrolizumab</a:t>
                      </a:r>
                      <a:r>
                        <a:rPr lang="en-US" sz="1400" dirty="0" smtClean="0"/>
                        <a:t> /</a:t>
                      </a:r>
                      <a:r>
                        <a:rPr lang="en-US" sz="1400" baseline="0" dirty="0" smtClean="0"/>
                        <a:t> NSCLC</a:t>
                      </a:r>
                      <a:endParaRPr lang="en-US" sz="1400" dirty="0"/>
                    </a:p>
                  </a:txBody>
                  <a:tcPr marL="27432" marR="0" marT="0" marB="0" anchor="ctr"/>
                </a:tc>
                <a:tc>
                  <a:txBody>
                    <a:bodyPr/>
                    <a:lstStyle/>
                    <a:p>
                      <a:pPr algn="l"/>
                      <a:r>
                        <a:rPr lang="en-US" sz="1000" dirty="0" err="1" smtClean="0"/>
                        <a:t>Ganhdi</a:t>
                      </a:r>
                      <a:r>
                        <a:rPr lang="en-US" sz="1000" dirty="0" smtClean="0"/>
                        <a:t> et al. AACR 2014</a:t>
                      </a:r>
                      <a:endParaRPr lang="en-US" sz="1000" dirty="0"/>
                    </a:p>
                  </a:txBody>
                  <a:tcPr marL="27432" marR="0" marT="0" marB="0" anchor="ctr"/>
                </a:tc>
                <a:tc>
                  <a:txBody>
                    <a:bodyPr/>
                    <a:lstStyle/>
                    <a:p>
                      <a:pPr algn="ctr"/>
                      <a:r>
                        <a:rPr lang="en-US" sz="1400" dirty="0" smtClean="0"/>
                        <a:t>129</a:t>
                      </a:r>
                      <a:endParaRPr lang="en-US" sz="1400" dirty="0"/>
                    </a:p>
                  </a:txBody>
                  <a:tcPr marL="0" marR="0" marT="0" marB="0" anchor="ctr"/>
                </a:tc>
                <a:tc>
                  <a:txBody>
                    <a:bodyPr/>
                    <a:lstStyle/>
                    <a:p>
                      <a:pPr algn="ctr"/>
                      <a:r>
                        <a:rPr lang="en-US" sz="1400" dirty="0" smtClean="0"/>
                        <a:t>19%</a:t>
                      </a:r>
                      <a:endParaRPr lang="en-US" sz="1400" dirty="0"/>
                    </a:p>
                  </a:txBody>
                  <a:tcPr marL="0" marR="0" marT="0" marB="0" anchor="ctr"/>
                </a:tc>
                <a:tc>
                  <a:txBody>
                    <a:bodyPr/>
                    <a:lstStyle/>
                    <a:p>
                      <a:pPr algn="ctr"/>
                      <a:r>
                        <a:rPr lang="en-US" sz="1400" b="1" dirty="0" smtClean="0"/>
                        <a:t>37%</a:t>
                      </a:r>
                      <a:endParaRPr lang="en-US" sz="1400" b="1" dirty="0"/>
                    </a:p>
                  </a:txBody>
                  <a:tcPr marL="0" marR="0" marT="0" marB="0" anchor="ctr"/>
                </a:tc>
                <a:tc>
                  <a:txBody>
                    <a:bodyPr/>
                    <a:lstStyle/>
                    <a:p>
                      <a:pPr algn="ctr"/>
                      <a:r>
                        <a:rPr lang="en-US" sz="1400" dirty="0" smtClean="0"/>
                        <a:t>11%</a:t>
                      </a:r>
                      <a:endParaRPr lang="en-US" sz="1400" dirty="0"/>
                    </a:p>
                  </a:txBody>
                  <a:tcPr marL="0" marR="0" marT="0" marB="0" anchor="ctr"/>
                </a:tc>
              </a:tr>
              <a:tr h="306614">
                <a:tc>
                  <a:txBody>
                    <a:bodyPr/>
                    <a:lstStyle/>
                    <a:p>
                      <a:pPr algn="l"/>
                      <a:r>
                        <a:rPr lang="en-US" sz="1400" dirty="0" smtClean="0"/>
                        <a:t>MPDL3280A / Bladder</a:t>
                      </a:r>
                      <a:endParaRPr lang="en-US" sz="1400" dirty="0"/>
                    </a:p>
                  </a:txBody>
                  <a:tcPr marL="27432" marR="0" marT="0" marB="0" anchor="ctr"/>
                </a:tc>
                <a:tc>
                  <a:txBody>
                    <a:bodyPr/>
                    <a:lstStyle/>
                    <a:p>
                      <a:pPr algn="l"/>
                      <a:r>
                        <a:rPr lang="en-US" sz="1000" dirty="0" err="1" smtClean="0"/>
                        <a:t>Powels</a:t>
                      </a:r>
                      <a:r>
                        <a:rPr lang="en-US" sz="1000" baseline="0" dirty="0" smtClean="0"/>
                        <a:t> et al. ASCO 2014</a:t>
                      </a:r>
                      <a:endParaRPr lang="en-US" sz="1000" dirty="0"/>
                    </a:p>
                  </a:txBody>
                  <a:tcPr marL="27432" marR="0" marT="0" marB="0" anchor="ctr"/>
                </a:tc>
                <a:tc>
                  <a:txBody>
                    <a:bodyPr/>
                    <a:lstStyle/>
                    <a:p>
                      <a:pPr algn="ctr"/>
                      <a:r>
                        <a:rPr lang="en-US" sz="1400" dirty="0" smtClean="0"/>
                        <a:t>65</a:t>
                      </a:r>
                      <a:endParaRPr lang="en-US" sz="1400" dirty="0"/>
                    </a:p>
                  </a:txBody>
                  <a:tcPr marL="0" marR="0" marT="0" marB="0" anchor="ctr"/>
                </a:tc>
                <a:tc>
                  <a:txBody>
                    <a:bodyPr/>
                    <a:lstStyle/>
                    <a:p>
                      <a:pPr algn="ctr"/>
                      <a:r>
                        <a:rPr lang="en-US" sz="1400" dirty="0" smtClean="0"/>
                        <a:t>26%</a:t>
                      </a:r>
                      <a:endParaRPr lang="en-US" sz="1400" dirty="0"/>
                    </a:p>
                  </a:txBody>
                  <a:tcPr marL="0" marR="0" marT="0" marB="0" anchor="ctr"/>
                </a:tc>
                <a:tc>
                  <a:txBody>
                    <a:bodyPr/>
                    <a:lstStyle/>
                    <a:p>
                      <a:pPr algn="ctr"/>
                      <a:r>
                        <a:rPr lang="en-US" sz="1400" b="1" dirty="0" smtClean="0"/>
                        <a:t>43%</a:t>
                      </a:r>
                      <a:endParaRPr lang="en-US" sz="1400" b="1" dirty="0"/>
                    </a:p>
                  </a:txBody>
                  <a:tcPr marL="0" marR="0" marT="0" marB="0" anchor="ctr"/>
                </a:tc>
                <a:tc>
                  <a:txBody>
                    <a:bodyPr/>
                    <a:lstStyle/>
                    <a:p>
                      <a:pPr algn="ctr"/>
                      <a:r>
                        <a:rPr lang="en-US" sz="1400" dirty="0" smtClean="0"/>
                        <a:t>11%</a:t>
                      </a:r>
                      <a:endParaRPr lang="en-US" sz="1400" dirty="0"/>
                    </a:p>
                  </a:txBody>
                  <a:tcPr marL="0" marR="0" marT="0" marB="0" anchor="ctr"/>
                </a:tc>
              </a:tr>
              <a:tr h="306614">
                <a:tc>
                  <a:txBody>
                    <a:bodyPr/>
                    <a:lstStyle/>
                    <a:p>
                      <a:pPr algn="l"/>
                      <a:r>
                        <a:rPr lang="en-US" sz="1400" dirty="0" err="1" smtClean="0"/>
                        <a:t>Pembrolizumab</a:t>
                      </a:r>
                      <a:r>
                        <a:rPr lang="en-US" sz="1400" dirty="0" smtClean="0"/>
                        <a:t> / NHC</a:t>
                      </a:r>
                      <a:endParaRPr lang="en-US" sz="1400" dirty="0"/>
                    </a:p>
                  </a:txBody>
                  <a:tcPr marL="27432" marR="0" marT="0" marB="0" anchor="ctr"/>
                </a:tc>
                <a:tc>
                  <a:txBody>
                    <a:bodyPr/>
                    <a:lstStyle/>
                    <a:p>
                      <a:pPr algn="l"/>
                      <a:r>
                        <a:rPr lang="en-US" sz="1000" dirty="0" err="1" smtClean="0"/>
                        <a:t>Selwert</a:t>
                      </a:r>
                      <a:r>
                        <a:rPr lang="en-US" sz="1000" dirty="0" smtClean="0"/>
                        <a:t> et al. ASCO 2014</a:t>
                      </a:r>
                      <a:endParaRPr lang="en-US" sz="1000" dirty="0"/>
                    </a:p>
                  </a:txBody>
                  <a:tcPr marL="27432" marR="0" marT="0" marB="0" anchor="ctr"/>
                </a:tc>
                <a:tc>
                  <a:txBody>
                    <a:bodyPr/>
                    <a:lstStyle/>
                    <a:p>
                      <a:pPr algn="ctr"/>
                      <a:r>
                        <a:rPr lang="en-US" sz="1400" dirty="0" smtClean="0"/>
                        <a:t>55</a:t>
                      </a:r>
                      <a:endParaRPr lang="en-US" sz="1400" dirty="0"/>
                    </a:p>
                  </a:txBody>
                  <a:tcPr marL="0" marR="0" marT="0" marB="0" anchor="ctr"/>
                </a:tc>
                <a:tc>
                  <a:txBody>
                    <a:bodyPr/>
                    <a:lstStyle/>
                    <a:p>
                      <a:pPr algn="ctr"/>
                      <a:r>
                        <a:rPr lang="en-US" sz="1400" dirty="0" smtClean="0"/>
                        <a:t>18%</a:t>
                      </a:r>
                      <a:endParaRPr lang="en-US" sz="1400" dirty="0"/>
                    </a:p>
                  </a:txBody>
                  <a:tcPr marL="0" marR="0" marT="0" marB="0" anchor="ctr"/>
                </a:tc>
                <a:tc>
                  <a:txBody>
                    <a:bodyPr/>
                    <a:lstStyle/>
                    <a:p>
                      <a:pPr algn="ctr"/>
                      <a:r>
                        <a:rPr lang="en-US" sz="1400" b="1" dirty="0" smtClean="0"/>
                        <a:t>46%</a:t>
                      </a:r>
                      <a:endParaRPr lang="en-US" sz="1400" b="1" dirty="0"/>
                    </a:p>
                  </a:txBody>
                  <a:tcPr marL="0" marR="0" marT="0" marB="0" anchor="ctr"/>
                </a:tc>
                <a:tc>
                  <a:txBody>
                    <a:bodyPr/>
                    <a:lstStyle/>
                    <a:p>
                      <a:pPr algn="ctr"/>
                      <a:r>
                        <a:rPr lang="en-US" sz="1400" dirty="0" smtClean="0"/>
                        <a:t>11%</a:t>
                      </a:r>
                      <a:endParaRPr lang="en-US" sz="1400" dirty="0"/>
                    </a:p>
                  </a:txBody>
                  <a:tcPr marL="0" marR="0" marT="0" marB="0" anchor="ctr"/>
                </a:tc>
              </a:tr>
              <a:tr h="306614">
                <a:tc>
                  <a:txBody>
                    <a:bodyPr/>
                    <a:lstStyle/>
                    <a:p>
                      <a:pPr algn="l"/>
                      <a:r>
                        <a:rPr lang="en-US" sz="1400" dirty="0" err="1" smtClean="0"/>
                        <a:t>Pembrolizumab</a:t>
                      </a:r>
                      <a:r>
                        <a:rPr lang="en-US" sz="1400" dirty="0" smtClean="0"/>
                        <a:t> / MEL</a:t>
                      </a:r>
                      <a:endParaRPr lang="en-US" sz="1400" dirty="0"/>
                    </a:p>
                  </a:txBody>
                  <a:tcPr marL="27432" marR="0" marT="0" marB="0" anchor="ctr"/>
                </a:tc>
                <a:tc>
                  <a:txBody>
                    <a:bodyPr/>
                    <a:lstStyle/>
                    <a:p>
                      <a:pPr algn="l"/>
                      <a:r>
                        <a:rPr lang="en-US" sz="1000" dirty="0" err="1" smtClean="0"/>
                        <a:t>Ribas</a:t>
                      </a:r>
                      <a:r>
                        <a:rPr lang="en-US" sz="1000" dirty="0" smtClean="0"/>
                        <a:t> et al. ASCO 2014</a:t>
                      </a:r>
                      <a:endParaRPr lang="en-US" sz="1000" dirty="0"/>
                    </a:p>
                  </a:txBody>
                  <a:tcPr marL="27432" marR="0" marT="0" marB="0" anchor="ctr"/>
                </a:tc>
                <a:tc>
                  <a:txBody>
                    <a:bodyPr/>
                    <a:lstStyle/>
                    <a:p>
                      <a:pPr algn="ctr"/>
                      <a:r>
                        <a:rPr lang="en-US" sz="1400" dirty="0" smtClean="0"/>
                        <a:t>411</a:t>
                      </a:r>
                      <a:endParaRPr lang="en-US" sz="1400" dirty="0"/>
                    </a:p>
                  </a:txBody>
                  <a:tcPr marL="0" marR="0" marT="0" marB="0" anchor="ctr"/>
                </a:tc>
                <a:tc>
                  <a:txBody>
                    <a:bodyPr/>
                    <a:lstStyle/>
                    <a:p>
                      <a:pPr algn="ctr"/>
                      <a:r>
                        <a:rPr lang="en-US" sz="1400" dirty="0" smtClean="0"/>
                        <a:t>40%</a:t>
                      </a:r>
                      <a:endParaRPr lang="en-US" sz="1400" dirty="0"/>
                    </a:p>
                  </a:txBody>
                  <a:tcPr marL="0" marR="0" marT="0" marB="0" anchor="ctr"/>
                </a:tc>
                <a:tc>
                  <a:txBody>
                    <a:bodyPr/>
                    <a:lstStyle/>
                    <a:p>
                      <a:pPr algn="ctr"/>
                      <a:r>
                        <a:rPr lang="en-US" sz="1400" b="1" dirty="0" smtClean="0"/>
                        <a:t>49%</a:t>
                      </a:r>
                      <a:endParaRPr lang="en-US" sz="1400" b="1" dirty="0"/>
                    </a:p>
                  </a:txBody>
                  <a:tcPr marL="0" marR="0" marT="0" marB="0" anchor="ctr"/>
                </a:tc>
                <a:tc>
                  <a:txBody>
                    <a:bodyPr/>
                    <a:lstStyle/>
                    <a:p>
                      <a:pPr algn="ctr"/>
                      <a:r>
                        <a:rPr lang="en-US" sz="1400" dirty="0" smtClean="0"/>
                        <a:t>13%</a:t>
                      </a:r>
                      <a:endParaRPr lang="en-US" sz="1400" dirty="0"/>
                    </a:p>
                  </a:txBody>
                  <a:tcPr marL="0" marR="0" marT="0" marB="0" anchor="ctr"/>
                </a:tc>
              </a:tr>
            </a:tbl>
          </a:graphicData>
        </a:graphic>
      </p:graphicFrame>
      <p:sp>
        <p:nvSpPr>
          <p:cNvPr id="3" name="3 CuadroTexto"/>
          <p:cNvSpPr txBox="1">
            <a:spLocks noChangeArrowheads="1"/>
          </p:cNvSpPr>
          <p:nvPr/>
        </p:nvSpPr>
        <p:spPr bwMode="auto">
          <a:xfrm>
            <a:off x="0" y="214313"/>
            <a:ext cx="9144000" cy="954107"/>
          </a:xfrm>
          <a:prstGeom prst="rect">
            <a:avLst/>
          </a:prstGeom>
          <a:noFill/>
          <a:ln w="9525">
            <a:noFill/>
            <a:miter lim="800000"/>
            <a:headEnd/>
            <a:tailEnd/>
          </a:ln>
        </p:spPr>
        <p:txBody>
          <a:bodyPr wrap="square">
            <a:spAutoFit/>
          </a:bodyPr>
          <a:lstStyle/>
          <a:p>
            <a:pPr algn="ctr"/>
            <a:r>
              <a:rPr lang="es-ES" sz="2800" u="none" dirty="0" smtClean="0"/>
              <a:t>Expresión de </a:t>
            </a:r>
            <a:r>
              <a:rPr lang="es-ES" sz="2800" u="none" dirty="0" smtClean="0"/>
              <a:t>PD-L1 </a:t>
            </a:r>
            <a:r>
              <a:rPr lang="es-ES" sz="2800" u="none" dirty="0" err="1" smtClean="0"/>
              <a:t>intratumoral</a:t>
            </a:r>
            <a:r>
              <a:rPr lang="es-ES" sz="2800" u="none" dirty="0" smtClean="0"/>
              <a:t> </a:t>
            </a:r>
            <a:r>
              <a:rPr lang="es-ES" sz="2800" u="none" dirty="0" smtClean="0"/>
              <a:t>y respuesta al bloqueo con PD1/PDL1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6642967" y="6447585"/>
            <a:ext cx="2323523" cy="348783"/>
          </a:xfrm>
          <a:prstGeom prst="rect">
            <a:avLst/>
          </a:prstGeom>
          <a:noFill/>
          <a:ln w="9525" cap="flat">
            <a:noFill/>
            <a:round/>
            <a:headEnd/>
            <a:tailEnd/>
          </a:ln>
          <a:effectLst/>
        </p:spPr>
      </p:pic>
      <p:sp>
        <p:nvSpPr>
          <p:cNvPr id="3074" name="Rectangle 2"/>
          <p:cNvSpPr>
            <a:spLocks noChangeArrowheads="1"/>
          </p:cNvSpPr>
          <p:nvPr>
            <p:ph type="title"/>
          </p:nvPr>
        </p:nvSpPr>
        <p:spPr bwMode="auto">
          <a:xfrm>
            <a:off x="163080" y="6429375"/>
            <a:ext cx="6381750" cy="320769"/>
          </a:xfrm>
          <a:noFill/>
          <a:ln cap="flat">
            <a:round/>
            <a:headEnd/>
            <a:tailEnd/>
          </a:ln>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sz="1100" b="1" dirty="0" err="1">
                <a:cs typeface="Arial Unicode MS" pitchFamily="32" charset="0"/>
              </a:rPr>
              <a:t>Brahmer</a:t>
            </a:r>
            <a:r>
              <a:rPr lang="en-US" sz="1100" b="1" dirty="0">
                <a:cs typeface="Arial Unicode MS" pitchFamily="32" charset="0"/>
              </a:rPr>
              <a:t> J et al. N </a:t>
            </a:r>
            <a:r>
              <a:rPr lang="en-US" sz="1100" b="1" dirty="0" err="1">
                <a:cs typeface="Arial Unicode MS" pitchFamily="32" charset="0"/>
              </a:rPr>
              <a:t>Engl</a:t>
            </a:r>
            <a:r>
              <a:rPr lang="en-US" sz="1100" b="1" dirty="0">
                <a:cs typeface="Arial Unicode MS" pitchFamily="32" charset="0"/>
              </a:rPr>
              <a:t> J Med 2015. DOI: 10.1056/NEJMoa1504627</a:t>
            </a:r>
          </a:p>
        </p:txBody>
      </p:sp>
      <p:pic>
        <p:nvPicPr>
          <p:cNvPr id="3075" name="Picture 3"/>
          <p:cNvPicPr>
            <a:picLocks noChangeAspect="1" noChangeArrowheads="1"/>
          </p:cNvPicPr>
          <p:nvPr/>
        </p:nvPicPr>
        <p:blipFill>
          <a:blip r:embed="rId4" cstate="print"/>
          <a:srcRect/>
          <a:stretch>
            <a:fillRect/>
          </a:stretch>
        </p:blipFill>
        <p:spPr bwMode="auto">
          <a:xfrm>
            <a:off x="513773" y="1182221"/>
            <a:ext cx="8116455" cy="4490757"/>
          </a:xfrm>
          <a:prstGeom prst="rect">
            <a:avLst/>
          </a:prstGeom>
          <a:noFill/>
          <a:ln w="9525" cap="flat">
            <a:noFill/>
            <a:round/>
            <a:headEnd/>
            <a:tailEnd/>
          </a:ln>
          <a:effectLst/>
        </p:spPr>
      </p:pic>
      <p:sp>
        <p:nvSpPr>
          <p:cNvPr id="3076" name="AutoShape 4"/>
          <p:cNvSpPr>
            <a:spLocks noChangeArrowheads="1"/>
          </p:cNvSpPr>
          <p:nvPr/>
        </p:nvSpPr>
        <p:spPr bwMode="auto">
          <a:xfrm>
            <a:off x="899593" y="404664"/>
            <a:ext cx="7344816"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err="1" smtClean="0"/>
              <a:t>Anticuerpo</a:t>
            </a:r>
            <a:r>
              <a:rPr lang="en-US" sz="2400" b="1" dirty="0" smtClean="0"/>
              <a:t> IgG4 </a:t>
            </a:r>
            <a:r>
              <a:rPr lang="en-US" sz="2400" b="1" dirty="0" err="1" smtClean="0"/>
              <a:t>inhibidor</a:t>
            </a:r>
            <a:r>
              <a:rPr lang="en-US" sz="2400" b="1" dirty="0" smtClean="0"/>
              <a:t> </a:t>
            </a:r>
            <a:r>
              <a:rPr lang="en-US" sz="2400" b="1" dirty="0" smtClean="0"/>
              <a:t>de </a:t>
            </a:r>
            <a:r>
              <a:rPr lang="en-US" sz="2400" b="1" dirty="0" err="1" smtClean="0"/>
              <a:t>punto</a:t>
            </a:r>
            <a:r>
              <a:rPr lang="en-US" sz="2400" b="1" dirty="0" smtClean="0"/>
              <a:t>-de-</a:t>
            </a:r>
            <a:r>
              <a:rPr lang="en-US" sz="2400" b="1" dirty="0" err="1" smtClean="0"/>
              <a:t>revisión</a:t>
            </a:r>
            <a:r>
              <a:rPr lang="en-US" sz="2400" b="1" dirty="0" smtClean="0"/>
              <a:t>  del receptor de </a:t>
            </a:r>
            <a:r>
              <a:rPr lang="en-US" sz="2400" b="1" dirty="0" err="1" smtClean="0"/>
              <a:t>muerte</a:t>
            </a:r>
            <a:r>
              <a:rPr lang="en-US" sz="2400" b="1" dirty="0" smtClean="0"/>
              <a:t> </a:t>
            </a:r>
            <a:r>
              <a:rPr lang="en-US" sz="2400" b="1" dirty="0" err="1" smtClean="0"/>
              <a:t>programada</a:t>
            </a:r>
            <a:r>
              <a:rPr lang="en-US" sz="2400" b="1" dirty="0" smtClean="0"/>
              <a:t> 1 (PD-1)</a:t>
            </a:r>
          </a:p>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dirty="0" smtClean="0">
                <a:cs typeface="Arial Unicode MS" pitchFamily="32" charset="0"/>
              </a:rPr>
              <a:t>Curve Kaplan–Meier de </a:t>
            </a:r>
            <a:r>
              <a:rPr lang="en-US" dirty="0" err="1" smtClean="0">
                <a:cs typeface="Arial Unicode MS" pitchFamily="32" charset="0"/>
              </a:rPr>
              <a:t>sobrevida</a:t>
            </a:r>
            <a:r>
              <a:rPr lang="en-US" dirty="0" smtClean="0">
                <a:cs typeface="Arial Unicode MS" pitchFamily="32" charset="0"/>
              </a:rPr>
              <a:t> global</a:t>
            </a:r>
            <a:endParaRPr lang="en-US" dirty="0">
              <a:cs typeface="Arial Unicode MS" pitchFamily="32"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CuadroTexto"/>
          <p:cNvSpPr txBox="1">
            <a:spLocks noChangeArrowheads="1"/>
          </p:cNvSpPr>
          <p:nvPr/>
        </p:nvSpPr>
        <p:spPr bwMode="auto">
          <a:xfrm>
            <a:off x="323528" y="530677"/>
            <a:ext cx="8280920" cy="1138773"/>
          </a:xfrm>
          <a:prstGeom prst="rect">
            <a:avLst/>
          </a:prstGeom>
          <a:noFill/>
          <a:ln w="9525">
            <a:noFill/>
            <a:miter lim="800000"/>
            <a:headEnd/>
            <a:tailEnd/>
          </a:ln>
        </p:spPr>
        <p:txBody>
          <a:bodyPr wrap="square">
            <a:spAutoFit/>
          </a:bodyPr>
          <a:lstStyle/>
          <a:p>
            <a:pPr algn="ctr"/>
            <a:r>
              <a:rPr lang="es-ES" sz="2400" b="1" u="none" dirty="0" smtClean="0"/>
              <a:t>Terapia inmune</a:t>
            </a:r>
          </a:p>
          <a:p>
            <a:pPr algn="ctr"/>
            <a:r>
              <a:rPr lang="es-ES" sz="2400" b="1" i="1" u="none" dirty="0" smtClean="0"/>
              <a:t>“Por </a:t>
            </a:r>
            <a:r>
              <a:rPr lang="es-ES" sz="2400" b="1" i="1" u="none" dirty="0" smtClean="0"/>
              <a:t>la frecuencia de </a:t>
            </a:r>
            <a:r>
              <a:rPr lang="es-ES" sz="2400" b="1" i="1" u="none" dirty="0" smtClean="0"/>
              <a:t>sus mutaciones los </a:t>
            </a:r>
            <a:r>
              <a:rPr lang="es-ES" sz="2400" b="1" i="1" u="none" dirty="0" err="1" smtClean="0"/>
              <a:t>conocereís</a:t>
            </a:r>
            <a:r>
              <a:rPr lang="es-ES" sz="2400" b="1" i="1" u="none" dirty="0" smtClean="0"/>
              <a:t>”</a:t>
            </a:r>
          </a:p>
          <a:p>
            <a:pPr algn="ctr"/>
            <a:r>
              <a:rPr lang="es-ES" sz="2000" b="1" dirty="0" smtClean="0"/>
              <a:t>S</a:t>
            </a:r>
            <a:r>
              <a:rPr lang="es-ES" sz="2000" b="1" u="none" dirty="0" smtClean="0"/>
              <a:t>elección de </a:t>
            </a:r>
            <a:r>
              <a:rPr lang="es-ES" sz="2000" b="1" u="none" dirty="0" smtClean="0"/>
              <a:t>pacientes </a:t>
            </a:r>
            <a:r>
              <a:rPr lang="es-ES" sz="2000" b="1" u="none" dirty="0" smtClean="0"/>
              <a:t>con mayor probabilidad </a:t>
            </a:r>
            <a:r>
              <a:rPr lang="es-ES" sz="2000" b="1" u="none" dirty="0" smtClean="0"/>
              <a:t>de </a:t>
            </a:r>
            <a:r>
              <a:rPr lang="es-ES" sz="2000" b="1" u="none" dirty="0" smtClean="0"/>
              <a:t>responder</a:t>
            </a:r>
            <a:endParaRPr lang="es-ES" sz="2400" b="1" u="none" dirty="0"/>
          </a:p>
        </p:txBody>
      </p:sp>
      <p:sp>
        <p:nvSpPr>
          <p:cNvPr id="20" name="Rectángulo 19"/>
          <p:cNvSpPr/>
          <p:nvPr/>
        </p:nvSpPr>
        <p:spPr>
          <a:xfrm>
            <a:off x="5257800" y="6400800"/>
            <a:ext cx="2607880" cy="307777"/>
          </a:xfrm>
          <a:prstGeom prst="rect">
            <a:avLst/>
          </a:prstGeom>
        </p:spPr>
        <p:txBody>
          <a:bodyPr wrap="none">
            <a:spAutoFit/>
          </a:bodyPr>
          <a:lstStyle/>
          <a:p>
            <a:r>
              <a:rPr lang="es-ES_tradnl" sz="1400" u="none" dirty="0" smtClean="0"/>
              <a:t> </a:t>
            </a:r>
            <a:r>
              <a:rPr lang="es-ES_tradnl" sz="1400" u="none" dirty="0" err="1" smtClean="0"/>
              <a:t>Alexandrov</a:t>
            </a:r>
            <a:r>
              <a:rPr lang="es-ES_tradnl" sz="1400" u="none" dirty="0" smtClean="0"/>
              <a:t> y cols ., </a:t>
            </a:r>
            <a:r>
              <a:rPr lang="es-ES_tradnl" sz="1400" u="none" dirty="0" err="1" smtClean="0"/>
              <a:t>Nature</a:t>
            </a:r>
            <a:r>
              <a:rPr lang="es-ES_tradnl" sz="1400" u="none" dirty="0" smtClean="0"/>
              <a:t> 2013</a:t>
            </a:r>
            <a:endParaRPr lang="es-ES_tradnl" sz="1400" u="none" dirty="0"/>
          </a:p>
        </p:txBody>
      </p:sp>
      <p:grpSp>
        <p:nvGrpSpPr>
          <p:cNvPr id="22" name="21 Grupo"/>
          <p:cNvGrpSpPr/>
          <p:nvPr/>
        </p:nvGrpSpPr>
        <p:grpSpPr>
          <a:xfrm>
            <a:off x="437863" y="1671097"/>
            <a:ext cx="8382609" cy="4272872"/>
            <a:chOff x="273712" y="1671097"/>
            <a:chExt cx="8382609" cy="4272872"/>
          </a:xfrm>
        </p:grpSpPr>
        <p:grpSp>
          <p:nvGrpSpPr>
            <p:cNvPr id="2" name="Group 33"/>
            <p:cNvGrpSpPr/>
            <p:nvPr/>
          </p:nvGrpSpPr>
          <p:grpSpPr>
            <a:xfrm>
              <a:off x="273712" y="1868960"/>
              <a:ext cx="7963682" cy="3154696"/>
              <a:chOff x="273712" y="1868960"/>
              <a:chExt cx="7963682" cy="3154696"/>
            </a:xfrm>
          </p:grpSpPr>
          <p:pic>
            <p:nvPicPr>
              <p:cNvPr id="3" name="Picture 1"/>
              <p:cNvPicPr>
                <a:picLocks noChangeAspect="1"/>
              </p:cNvPicPr>
              <p:nvPr/>
            </p:nvPicPr>
            <p:blipFill>
              <a:blip r:embed="rId2" cstate="print"/>
              <a:stretch>
                <a:fillRect/>
              </a:stretch>
            </p:blipFill>
            <p:spPr>
              <a:xfrm>
                <a:off x="273712" y="1868960"/>
                <a:ext cx="7963682" cy="3154696"/>
              </a:xfrm>
              <a:prstGeom prst="rect">
                <a:avLst/>
              </a:prstGeom>
            </p:spPr>
          </p:pic>
          <p:sp>
            <p:nvSpPr>
              <p:cNvPr id="4" name="Rectangle 31"/>
              <p:cNvSpPr/>
              <p:nvPr/>
            </p:nvSpPr>
            <p:spPr>
              <a:xfrm>
                <a:off x="273712" y="4752975"/>
                <a:ext cx="678788" cy="270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5" name="TextBox 6"/>
            <p:cNvSpPr txBox="1"/>
            <p:nvPr/>
          </p:nvSpPr>
          <p:spPr>
            <a:xfrm>
              <a:off x="5984241" y="5636192"/>
              <a:ext cx="2672080" cy="307777"/>
            </a:xfrm>
            <a:prstGeom prst="rect">
              <a:avLst/>
            </a:prstGeom>
            <a:solidFill>
              <a:srgbClr val="00B0F0"/>
            </a:solidFill>
          </p:spPr>
          <p:txBody>
            <a:bodyPr wrap="square" rtlCol="0">
              <a:spAutoFit/>
            </a:bodyPr>
            <a:lstStyle/>
            <a:p>
              <a:pPr defTabSz="457200"/>
              <a:r>
                <a:rPr lang="en-US" sz="1400" dirty="0" smtClean="0"/>
                <a:t>Melanoma – RR 25-40%</a:t>
              </a:r>
              <a:endParaRPr lang="en-US" sz="1400" dirty="0"/>
            </a:p>
          </p:txBody>
        </p:sp>
        <p:sp>
          <p:nvSpPr>
            <p:cNvPr id="6" name="TextBox 10"/>
            <p:cNvSpPr txBox="1"/>
            <p:nvPr/>
          </p:nvSpPr>
          <p:spPr>
            <a:xfrm>
              <a:off x="5621683" y="1671097"/>
              <a:ext cx="2672080" cy="307777"/>
            </a:xfrm>
            <a:prstGeom prst="rect">
              <a:avLst/>
            </a:prstGeom>
            <a:solidFill>
              <a:srgbClr val="FFC000"/>
            </a:solidFill>
          </p:spPr>
          <p:txBody>
            <a:bodyPr wrap="square" rtlCol="0">
              <a:spAutoFit/>
            </a:bodyPr>
            <a:lstStyle/>
            <a:p>
              <a:pPr defTabSz="457200"/>
              <a:r>
                <a:rPr lang="en-US" sz="1400" b="1" dirty="0" smtClean="0"/>
                <a:t>NSCLC – RR 19%</a:t>
              </a:r>
              <a:endParaRPr lang="en-US" sz="1400" b="1" dirty="0"/>
            </a:p>
          </p:txBody>
        </p:sp>
        <p:sp>
          <p:nvSpPr>
            <p:cNvPr id="7" name="TextBox 11"/>
            <p:cNvSpPr txBox="1"/>
            <p:nvPr/>
          </p:nvSpPr>
          <p:spPr>
            <a:xfrm>
              <a:off x="3945600" y="5147659"/>
              <a:ext cx="2672080" cy="307777"/>
            </a:xfrm>
            <a:prstGeom prst="rect">
              <a:avLst/>
            </a:prstGeom>
            <a:solidFill>
              <a:srgbClr val="7C76DF"/>
            </a:solidFill>
          </p:spPr>
          <p:txBody>
            <a:bodyPr wrap="square" rtlCol="0">
              <a:spAutoFit/>
            </a:bodyPr>
            <a:lstStyle/>
            <a:p>
              <a:pPr defTabSz="457200"/>
              <a:r>
                <a:rPr lang="en-US" sz="1400" dirty="0" smtClean="0"/>
                <a:t>Bladder – RR 26%</a:t>
              </a:r>
              <a:endParaRPr lang="en-US" sz="1400" dirty="0"/>
            </a:p>
          </p:txBody>
        </p:sp>
        <p:sp>
          <p:nvSpPr>
            <p:cNvPr id="8" name="TextBox 12"/>
            <p:cNvSpPr txBox="1"/>
            <p:nvPr/>
          </p:nvSpPr>
          <p:spPr>
            <a:xfrm>
              <a:off x="3093944" y="2156004"/>
              <a:ext cx="2846401" cy="307777"/>
            </a:xfrm>
            <a:prstGeom prst="rect">
              <a:avLst/>
            </a:prstGeom>
            <a:solidFill>
              <a:srgbClr val="AD99EF"/>
            </a:solidFill>
          </p:spPr>
          <p:txBody>
            <a:bodyPr wrap="square" rtlCol="0">
              <a:spAutoFit/>
            </a:bodyPr>
            <a:lstStyle/>
            <a:p>
              <a:pPr defTabSz="457200"/>
              <a:r>
                <a:rPr lang="en-US" sz="1400" dirty="0" smtClean="0"/>
                <a:t>Head &amp; Neck– RR 19.6%</a:t>
              </a:r>
              <a:endParaRPr lang="en-US" sz="1400" dirty="0"/>
            </a:p>
          </p:txBody>
        </p:sp>
        <p:sp>
          <p:nvSpPr>
            <p:cNvPr id="9" name="TextBox 14"/>
            <p:cNvSpPr txBox="1"/>
            <p:nvPr/>
          </p:nvSpPr>
          <p:spPr>
            <a:xfrm>
              <a:off x="1542583" y="1671097"/>
              <a:ext cx="1627153" cy="307777"/>
            </a:xfrm>
            <a:prstGeom prst="rect">
              <a:avLst/>
            </a:prstGeom>
            <a:solidFill>
              <a:srgbClr val="EF7799"/>
            </a:solidFill>
          </p:spPr>
          <p:txBody>
            <a:bodyPr wrap="square" rtlCol="0">
              <a:spAutoFit/>
            </a:bodyPr>
            <a:lstStyle/>
            <a:p>
              <a:pPr defTabSz="457200"/>
              <a:r>
                <a:rPr lang="en-US" sz="1400" dirty="0" smtClean="0"/>
                <a:t>Renal Cell Cancer</a:t>
              </a:r>
              <a:endParaRPr lang="en-US" sz="1400" dirty="0"/>
            </a:p>
          </p:txBody>
        </p:sp>
        <p:sp>
          <p:nvSpPr>
            <p:cNvPr id="10" name="Oval 15"/>
            <p:cNvSpPr/>
            <p:nvPr/>
          </p:nvSpPr>
          <p:spPr>
            <a:xfrm>
              <a:off x="7737220" y="2226559"/>
              <a:ext cx="282222" cy="13123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1" name="Straight Connector 17"/>
            <p:cNvCxnSpPr>
              <a:stCxn id="10" idx="4"/>
            </p:cNvCxnSpPr>
            <p:nvPr/>
          </p:nvCxnSpPr>
          <p:spPr>
            <a:xfrm flipH="1">
              <a:off x="7737220" y="3538892"/>
              <a:ext cx="141111" cy="20973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Oval 18"/>
            <p:cNvSpPr/>
            <p:nvPr/>
          </p:nvSpPr>
          <p:spPr>
            <a:xfrm>
              <a:off x="7184064" y="2226559"/>
              <a:ext cx="553155" cy="1622777"/>
            </a:xfrm>
            <a:prstGeom prst="ellipse">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24"/>
            <p:cNvSpPr/>
            <p:nvPr/>
          </p:nvSpPr>
          <p:spPr>
            <a:xfrm>
              <a:off x="6928129" y="2378959"/>
              <a:ext cx="288032" cy="1312333"/>
            </a:xfrm>
            <a:prstGeom prst="ellipse">
              <a:avLst/>
            </a:prstGeom>
            <a:noFill/>
            <a:ln>
              <a:solidFill>
                <a:srgbClr val="7C76D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4" name="Straight Connector 26"/>
            <p:cNvCxnSpPr>
              <a:stCxn id="13" idx="3"/>
            </p:cNvCxnSpPr>
            <p:nvPr/>
          </p:nvCxnSpPr>
          <p:spPr>
            <a:xfrm flipH="1">
              <a:off x="6172340" y="3499105"/>
              <a:ext cx="797970" cy="1648554"/>
            </a:xfrm>
            <a:prstGeom prst="line">
              <a:avLst/>
            </a:prstGeom>
            <a:ln>
              <a:solidFill>
                <a:srgbClr val="7C76DF"/>
              </a:solidFill>
            </a:ln>
            <a:effectLst/>
          </p:spPr>
          <p:style>
            <a:lnRef idx="2">
              <a:schemeClr val="accent1"/>
            </a:lnRef>
            <a:fillRef idx="0">
              <a:schemeClr val="accent1"/>
            </a:fillRef>
            <a:effectRef idx="1">
              <a:schemeClr val="accent1"/>
            </a:effectRef>
            <a:fontRef idx="minor">
              <a:schemeClr val="tx1"/>
            </a:fontRef>
          </p:style>
        </p:cxnSp>
        <p:sp>
          <p:nvSpPr>
            <p:cNvPr id="15" name="Oval 27"/>
            <p:cNvSpPr/>
            <p:nvPr/>
          </p:nvSpPr>
          <p:spPr>
            <a:xfrm>
              <a:off x="5914080" y="2520069"/>
              <a:ext cx="282222" cy="1540934"/>
            </a:xfrm>
            <a:prstGeom prst="ellipse">
              <a:avLst/>
            </a:prstGeom>
            <a:noFill/>
            <a:ln>
              <a:solidFill>
                <a:srgbClr val="AD99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Straight Connector 29"/>
            <p:cNvCxnSpPr/>
            <p:nvPr/>
          </p:nvCxnSpPr>
          <p:spPr>
            <a:xfrm>
              <a:off x="5621683" y="2463781"/>
              <a:ext cx="292397" cy="623555"/>
            </a:xfrm>
            <a:prstGeom prst="line">
              <a:avLst/>
            </a:prstGeom>
            <a:ln>
              <a:solidFill>
                <a:srgbClr val="AD99EF"/>
              </a:solidFill>
            </a:ln>
            <a:effectLst/>
          </p:spPr>
          <p:style>
            <a:lnRef idx="2">
              <a:schemeClr val="accent1"/>
            </a:lnRef>
            <a:fillRef idx="0">
              <a:schemeClr val="accent1"/>
            </a:fillRef>
            <a:effectRef idx="1">
              <a:schemeClr val="accent1"/>
            </a:effectRef>
            <a:fontRef idx="minor">
              <a:schemeClr val="tx1"/>
            </a:fontRef>
          </p:style>
        </p:cxnSp>
        <p:sp>
          <p:nvSpPr>
            <p:cNvPr id="17" name="Oval 34"/>
            <p:cNvSpPr/>
            <p:nvPr/>
          </p:nvSpPr>
          <p:spPr>
            <a:xfrm>
              <a:off x="4373132" y="2675292"/>
              <a:ext cx="282222" cy="1312333"/>
            </a:xfrm>
            <a:prstGeom prst="ellipse">
              <a:avLst/>
            </a:prstGeom>
            <a:noFill/>
            <a:ln>
              <a:solidFill>
                <a:srgbClr val="EF779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8" name="Straight Connector 35"/>
            <p:cNvCxnSpPr/>
            <p:nvPr/>
          </p:nvCxnSpPr>
          <p:spPr>
            <a:xfrm>
              <a:off x="2403220" y="1978874"/>
              <a:ext cx="1969912" cy="1520231"/>
            </a:xfrm>
            <a:prstGeom prst="line">
              <a:avLst/>
            </a:prstGeom>
            <a:ln>
              <a:solidFill>
                <a:srgbClr val="EF779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7184064" y="1978875"/>
              <a:ext cx="276578" cy="247684"/>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51 Grupo"/>
          <p:cNvGrpSpPr/>
          <p:nvPr/>
        </p:nvGrpSpPr>
        <p:grpSpPr>
          <a:xfrm>
            <a:off x="0" y="1340768"/>
            <a:ext cx="9144000" cy="5181600"/>
            <a:chOff x="0" y="1340768"/>
            <a:chExt cx="9144000" cy="5181600"/>
          </a:xfrm>
        </p:grpSpPr>
        <p:sp>
          <p:nvSpPr>
            <p:cNvPr id="2" name="Rectángulo 1"/>
            <p:cNvSpPr/>
            <p:nvPr/>
          </p:nvSpPr>
          <p:spPr bwMode="auto">
            <a:xfrm>
              <a:off x="0" y="1340768"/>
              <a:ext cx="9144000" cy="5181600"/>
            </a:xfrm>
            <a:prstGeom prst="rect">
              <a:avLst/>
            </a:prstGeom>
            <a:gradFill flip="none" rotWithShape="1">
              <a:gsLst>
                <a:gs pos="0">
                  <a:schemeClr val="accent3"/>
                </a:gs>
                <a:gs pos="100000">
                  <a:srgbClr val="000000"/>
                </a:gs>
                <a:gs pos="50000">
                  <a:schemeClr val="accent3"/>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
          <p:nvSpPr>
            <p:cNvPr id="4" name="Freeform 3"/>
            <p:cNvSpPr>
              <a:spLocks/>
            </p:cNvSpPr>
            <p:nvPr/>
          </p:nvSpPr>
          <p:spPr bwMode="auto">
            <a:xfrm>
              <a:off x="368300" y="3144767"/>
              <a:ext cx="939800" cy="2305050"/>
            </a:xfrm>
            <a:custGeom>
              <a:avLst/>
              <a:gdLst>
                <a:gd name="T0" fmla="*/ 305414903 w 1286"/>
                <a:gd name="T1" fmla="*/ 150964379 h 2957"/>
                <a:gd name="T2" fmla="*/ 148534623 w 1286"/>
                <a:gd name="T3" fmla="*/ 263950396 h 2957"/>
                <a:gd name="T4" fmla="*/ 116825508 w 1286"/>
                <a:gd name="T5" fmla="*/ 460489588 h 2957"/>
                <a:gd name="T6" fmla="*/ 76770735 w 1286"/>
                <a:gd name="T7" fmla="*/ 722540871 h 2957"/>
                <a:gd name="T8" fmla="*/ 21696335 w 1286"/>
                <a:gd name="T9" fmla="*/ 970351242 h 2957"/>
                <a:gd name="T10" fmla="*/ 15020540 w 1286"/>
                <a:gd name="T11" fmla="*/ 1318803883 h 2957"/>
                <a:gd name="T12" fmla="*/ 81777581 w 1286"/>
                <a:gd name="T13" fmla="*/ 1564714167 h 2957"/>
                <a:gd name="T14" fmla="*/ 131011116 w 1286"/>
                <a:gd name="T15" fmla="*/ 1518191258 h 2957"/>
                <a:gd name="T16" fmla="*/ 79274615 w 1286"/>
                <a:gd name="T17" fmla="*/ 1416597970 h 2957"/>
                <a:gd name="T18" fmla="*/ 140190792 w 1286"/>
                <a:gd name="T19" fmla="*/ 1481161965 h 2957"/>
                <a:gd name="T20" fmla="*/ 123501303 w 1286"/>
                <a:gd name="T21" fmla="*/ 1374822357 h 2957"/>
                <a:gd name="T22" fmla="*/ 102638985 w 1286"/>
                <a:gd name="T23" fmla="*/ 1164990348 h 2957"/>
                <a:gd name="T24" fmla="*/ 190258344 w 1286"/>
                <a:gd name="T25" fmla="*/ 914332769 h 2957"/>
                <a:gd name="T26" fmla="*/ 217795544 w 1286"/>
                <a:gd name="T27" fmla="*/ 733934574 h 2957"/>
                <a:gd name="T28" fmla="*/ 272870857 w 1286"/>
                <a:gd name="T29" fmla="*/ 732035462 h 2957"/>
                <a:gd name="T30" fmla="*/ 297070159 w 1286"/>
                <a:gd name="T31" fmla="*/ 980794902 h 2957"/>
                <a:gd name="T32" fmla="*/ 261188215 w 1286"/>
                <a:gd name="T33" fmla="*/ 1183980503 h 2957"/>
                <a:gd name="T34" fmla="*/ 278711721 w 1286"/>
                <a:gd name="T35" fmla="*/ 1583704322 h 2957"/>
                <a:gd name="T36" fmla="*/ 341296847 w 1286"/>
                <a:gd name="T37" fmla="*/ 1909369556 h 2957"/>
                <a:gd name="T38" fmla="*/ 310421750 w 1286"/>
                <a:gd name="T39" fmla="*/ 2147483647 h 2957"/>
                <a:gd name="T40" fmla="*/ 379682671 w 1286"/>
                <a:gd name="T41" fmla="*/ 2147483647 h 2957"/>
                <a:gd name="T42" fmla="*/ 342130865 w 1286"/>
                <a:gd name="T43" fmla="*/ 2147483647 h 2957"/>
                <a:gd name="T44" fmla="*/ 418067582 w 1286"/>
                <a:gd name="T45" fmla="*/ 2147483647 h 2957"/>
                <a:gd name="T46" fmla="*/ 501514112 w 1286"/>
                <a:gd name="T47" fmla="*/ 2147483647 h 2957"/>
                <a:gd name="T48" fmla="*/ 467301117 w 1286"/>
                <a:gd name="T49" fmla="*/ 2147483647 h 2957"/>
                <a:gd name="T50" fmla="*/ 498176214 w 1286"/>
                <a:gd name="T51" fmla="*/ 2147483647 h 2957"/>
                <a:gd name="T52" fmla="*/ 514865703 w 1286"/>
                <a:gd name="T53" fmla="*/ 1954943396 h 2957"/>
                <a:gd name="T54" fmla="*/ 520707481 w 1286"/>
                <a:gd name="T55" fmla="*/ 1763152473 h 2957"/>
                <a:gd name="T56" fmla="*/ 556589425 w 1286"/>
                <a:gd name="T57" fmla="*/ 1654913751 h 2957"/>
                <a:gd name="T58" fmla="*/ 556589425 w 1286"/>
                <a:gd name="T59" fmla="*/ 1927409668 h 2957"/>
                <a:gd name="T60" fmla="*/ 576616811 w 1286"/>
                <a:gd name="T61" fmla="*/ 2147483647 h 2957"/>
                <a:gd name="T62" fmla="*/ 608325926 w 1286"/>
                <a:gd name="T63" fmla="*/ 2147483647 h 2957"/>
                <a:gd name="T64" fmla="*/ 573278913 w 1286"/>
                <a:gd name="T65" fmla="*/ 2147483647 h 2957"/>
                <a:gd name="T66" fmla="*/ 623346466 w 1286"/>
                <a:gd name="T67" fmla="*/ 2147483647 h 2957"/>
                <a:gd name="T68" fmla="*/ 745178820 w 1286"/>
                <a:gd name="T69" fmla="*/ 2147483647 h 2957"/>
                <a:gd name="T70" fmla="*/ 699283183 w 1286"/>
                <a:gd name="T71" fmla="*/ 2147483647 h 2957"/>
                <a:gd name="T72" fmla="*/ 736834076 w 1286"/>
                <a:gd name="T73" fmla="*/ 2147483647 h 2957"/>
                <a:gd name="T74" fmla="*/ 736834076 w 1286"/>
                <a:gd name="T75" fmla="*/ 2007164618 h 2957"/>
                <a:gd name="T76" fmla="*/ 770213053 w 1286"/>
                <a:gd name="T77" fmla="*/ 1704285817 h 2957"/>
                <a:gd name="T78" fmla="*/ 818611657 w 1286"/>
                <a:gd name="T79" fmla="*/ 1279875477 h 2957"/>
                <a:gd name="T80" fmla="*/ 777722867 w 1286"/>
                <a:gd name="T81" fmla="*/ 1037762445 h 2957"/>
                <a:gd name="T82" fmla="*/ 757695480 w 1286"/>
                <a:gd name="T83" fmla="*/ 887748110 h 2957"/>
                <a:gd name="T84" fmla="*/ 799419202 w 1286"/>
                <a:gd name="T85" fmla="*/ 732035462 h 2957"/>
                <a:gd name="T86" fmla="*/ 832797266 w 1286"/>
                <a:gd name="T87" fmla="*/ 656078737 h 2957"/>
                <a:gd name="T88" fmla="*/ 867011175 w 1286"/>
                <a:gd name="T89" fmla="*/ 765266528 h 2957"/>
                <a:gd name="T90" fmla="*/ 885368699 w 1286"/>
                <a:gd name="T91" fmla="*/ 927625585 h 2957"/>
                <a:gd name="T92" fmla="*/ 963809296 w 1286"/>
                <a:gd name="T93" fmla="*/ 1140304802 h 2957"/>
                <a:gd name="T94" fmla="*/ 952126654 w 1286"/>
                <a:gd name="T95" fmla="*/ 1352034950 h 2957"/>
                <a:gd name="T96" fmla="*/ 920416625 w 1286"/>
                <a:gd name="T97" fmla="*/ 1469768262 h 2957"/>
                <a:gd name="T98" fmla="*/ 968816142 w 1286"/>
                <a:gd name="T99" fmla="*/ 1435588126 h 2957"/>
                <a:gd name="T100" fmla="*/ 945450858 w 1286"/>
                <a:gd name="T101" fmla="*/ 1503949372 h 2957"/>
                <a:gd name="T102" fmla="*/ 944615927 w 1286"/>
                <a:gd name="T103" fmla="*/ 1550472281 h 2957"/>
                <a:gd name="T104" fmla="*/ 1069786179 w 1286"/>
                <a:gd name="T105" fmla="*/ 1395710651 h 2957"/>
                <a:gd name="T106" fmla="*/ 1059772486 w 1286"/>
                <a:gd name="T107" fmla="*/ 1154546688 h 2957"/>
                <a:gd name="T108" fmla="*/ 1033069304 w 1286"/>
                <a:gd name="T109" fmla="*/ 852617930 h 2957"/>
                <a:gd name="T110" fmla="*/ 995518411 w 1286"/>
                <a:gd name="T111" fmla="*/ 722540871 h 2957"/>
                <a:gd name="T112" fmla="*/ 982166820 w 1286"/>
                <a:gd name="T113" fmla="*/ 557334606 h 2957"/>
                <a:gd name="T114" fmla="*/ 956298569 w 1286"/>
                <a:gd name="T115" fmla="*/ 405420184 h 2957"/>
                <a:gd name="T116" fmla="*/ 932933285 w 1286"/>
                <a:gd name="T117" fmla="*/ 277243212 h 2957"/>
                <a:gd name="T118" fmla="*/ 838639044 w 1286"/>
                <a:gd name="T119" fmla="*/ 187044602 h 2957"/>
                <a:gd name="T120" fmla="*/ 642538921 w 1286"/>
                <a:gd name="T121" fmla="*/ 98744131 h 29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6" h="2957">
                  <a:moveTo>
                    <a:pt x="525" y="9"/>
                  </a:moveTo>
                  <a:lnTo>
                    <a:pt x="530" y="51"/>
                  </a:lnTo>
                  <a:lnTo>
                    <a:pt x="526" y="84"/>
                  </a:lnTo>
                  <a:lnTo>
                    <a:pt x="517" y="104"/>
                  </a:lnTo>
                  <a:lnTo>
                    <a:pt x="491" y="114"/>
                  </a:lnTo>
                  <a:lnTo>
                    <a:pt x="468" y="118"/>
                  </a:lnTo>
                  <a:lnTo>
                    <a:pt x="437" y="129"/>
                  </a:lnTo>
                  <a:lnTo>
                    <a:pt x="403" y="141"/>
                  </a:lnTo>
                  <a:lnTo>
                    <a:pt x="366" y="159"/>
                  </a:lnTo>
                  <a:lnTo>
                    <a:pt x="337" y="171"/>
                  </a:lnTo>
                  <a:lnTo>
                    <a:pt x="313" y="183"/>
                  </a:lnTo>
                  <a:lnTo>
                    <a:pt x="282" y="197"/>
                  </a:lnTo>
                  <a:lnTo>
                    <a:pt x="254" y="203"/>
                  </a:lnTo>
                  <a:lnTo>
                    <a:pt x="239" y="214"/>
                  </a:lnTo>
                  <a:lnTo>
                    <a:pt x="219" y="226"/>
                  </a:lnTo>
                  <a:lnTo>
                    <a:pt x="206" y="248"/>
                  </a:lnTo>
                  <a:lnTo>
                    <a:pt x="194" y="263"/>
                  </a:lnTo>
                  <a:lnTo>
                    <a:pt x="178" y="278"/>
                  </a:lnTo>
                  <a:lnTo>
                    <a:pt x="167" y="293"/>
                  </a:lnTo>
                  <a:lnTo>
                    <a:pt x="161" y="308"/>
                  </a:lnTo>
                  <a:lnTo>
                    <a:pt x="153" y="334"/>
                  </a:lnTo>
                  <a:lnTo>
                    <a:pt x="142" y="367"/>
                  </a:lnTo>
                  <a:lnTo>
                    <a:pt x="138" y="390"/>
                  </a:lnTo>
                  <a:lnTo>
                    <a:pt x="138" y="408"/>
                  </a:lnTo>
                  <a:lnTo>
                    <a:pt x="142" y="444"/>
                  </a:lnTo>
                  <a:lnTo>
                    <a:pt x="145" y="461"/>
                  </a:lnTo>
                  <a:lnTo>
                    <a:pt x="140" y="485"/>
                  </a:lnTo>
                  <a:lnTo>
                    <a:pt x="133" y="501"/>
                  </a:lnTo>
                  <a:lnTo>
                    <a:pt x="122" y="532"/>
                  </a:lnTo>
                  <a:lnTo>
                    <a:pt x="116" y="549"/>
                  </a:lnTo>
                  <a:lnTo>
                    <a:pt x="110" y="580"/>
                  </a:lnTo>
                  <a:lnTo>
                    <a:pt x="103" y="607"/>
                  </a:lnTo>
                  <a:lnTo>
                    <a:pt x="97" y="646"/>
                  </a:lnTo>
                  <a:lnTo>
                    <a:pt x="94" y="685"/>
                  </a:lnTo>
                  <a:lnTo>
                    <a:pt x="91" y="720"/>
                  </a:lnTo>
                  <a:lnTo>
                    <a:pt x="92" y="761"/>
                  </a:lnTo>
                  <a:lnTo>
                    <a:pt x="95" y="798"/>
                  </a:lnTo>
                  <a:lnTo>
                    <a:pt x="86" y="812"/>
                  </a:lnTo>
                  <a:lnTo>
                    <a:pt x="73" y="831"/>
                  </a:lnTo>
                  <a:lnTo>
                    <a:pt x="64" y="855"/>
                  </a:lnTo>
                  <a:lnTo>
                    <a:pt x="50" y="885"/>
                  </a:lnTo>
                  <a:lnTo>
                    <a:pt x="45" y="908"/>
                  </a:lnTo>
                  <a:lnTo>
                    <a:pt x="36" y="936"/>
                  </a:lnTo>
                  <a:lnTo>
                    <a:pt x="32" y="969"/>
                  </a:lnTo>
                  <a:lnTo>
                    <a:pt x="26" y="1022"/>
                  </a:lnTo>
                  <a:lnTo>
                    <a:pt x="23" y="1077"/>
                  </a:lnTo>
                  <a:lnTo>
                    <a:pt x="19" y="1134"/>
                  </a:lnTo>
                  <a:lnTo>
                    <a:pt x="16" y="1188"/>
                  </a:lnTo>
                  <a:lnTo>
                    <a:pt x="12" y="1273"/>
                  </a:lnTo>
                  <a:lnTo>
                    <a:pt x="9" y="1321"/>
                  </a:lnTo>
                  <a:lnTo>
                    <a:pt x="8" y="1339"/>
                  </a:lnTo>
                  <a:lnTo>
                    <a:pt x="10" y="1356"/>
                  </a:lnTo>
                  <a:lnTo>
                    <a:pt x="12" y="1375"/>
                  </a:lnTo>
                  <a:lnTo>
                    <a:pt x="18" y="1389"/>
                  </a:lnTo>
                  <a:lnTo>
                    <a:pt x="8" y="1434"/>
                  </a:lnTo>
                  <a:lnTo>
                    <a:pt x="3" y="1468"/>
                  </a:lnTo>
                  <a:lnTo>
                    <a:pt x="0" y="1501"/>
                  </a:lnTo>
                  <a:lnTo>
                    <a:pt x="6" y="1527"/>
                  </a:lnTo>
                  <a:lnTo>
                    <a:pt x="16" y="1555"/>
                  </a:lnTo>
                  <a:lnTo>
                    <a:pt x="28" y="1585"/>
                  </a:lnTo>
                  <a:lnTo>
                    <a:pt x="37" y="1603"/>
                  </a:lnTo>
                  <a:lnTo>
                    <a:pt x="70" y="1633"/>
                  </a:lnTo>
                  <a:lnTo>
                    <a:pt x="98" y="1648"/>
                  </a:lnTo>
                  <a:lnTo>
                    <a:pt x="118" y="1653"/>
                  </a:lnTo>
                  <a:lnTo>
                    <a:pt x="139" y="1649"/>
                  </a:lnTo>
                  <a:lnTo>
                    <a:pt x="153" y="1638"/>
                  </a:lnTo>
                  <a:lnTo>
                    <a:pt x="159" y="1635"/>
                  </a:lnTo>
                  <a:lnTo>
                    <a:pt x="163" y="1626"/>
                  </a:lnTo>
                  <a:lnTo>
                    <a:pt x="166" y="1620"/>
                  </a:lnTo>
                  <a:lnTo>
                    <a:pt x="162" y="1614"/>
                  </a:lnTo>
                  <a:lnTo>
                    <a:pt x="155" y="1606"/>
                  </a:lnTo>
                  <a:lnTo>
                    <a:pt x="157" y="1599"/>
                  </a:lnTo>
                  <a:lnTo>
                    <a:pt x="156" y="1592"/>
                  </a:lnTo>
                  <a:lnTo>
                    <a:pt x="151" y="1586"/>
                  </a:lnTo>
                  <a:lnTo>
                    <a:pt x="140" y="1581"/>
                  </a:lnTo>
                  <a:lnTo>
                    <a:pt x="125" y="1573"/>
                  </a:lnTo>
                  <a:lnTo>
                    <a:pt x="115" y="1558"/>
                  </a:lnTo>
                  <a:lnTo>
                    <a:pt x="103" y="1548"/>
                  </a:lnTo>
                  <a:lnTo>
                    <a:pt x="97" y="1532"/>
                  </a:lnTo>
                  <a:lnTo>
                    <a:pt x="94" y="1506"/>
                  </a:lnTo>
                  <a:lnTo>
                    <a:pt x="95" y="1492"/>
                  </a:lnTo>
                  <a:lnTo>
                    <a:pt x="102" y="1490"/>
                  </a:lnTo>
                  <a:lnTo>
                    <a:pt x="111" y="1495"/>
                  </a:lnTo>
                  <a:lnTo>
                    <a:pt x="125" y="1512"/>
                  </a:lnTo>
                  <a:lnTo>
                    <a:pt x="131" y="1533"/>
                  </a:lnTo>
                  <a:lnTo>
                    <a:pt x="136" y="1542"/>
                  </a:lnTo>
                  <a:lnTo>
                    <a:pt x="142" y="1551"/>
                  </a:lnTo>
                  <a:lnTo>
                    <a:pt x="149" y="1556"/>
                  </a:lnTo>
                  <a:lnTo>
                    <a:pt x="158" y="1559"/>
                  </a:lnTo>
                  <a:lnTo>
                    <a:pt x="168" y="1560"/>
                  </a:lnTo>
                  <a:lnTo>
                    <a:pt x="175" y="1557"/>
                  </a:lnTo>
                  <a:lnTo>
                    <a:pt x="182" y="1548"/>
                  </a:lnTo>
                  <a:lnTo>
                    <a:pt x="183" y="1541"/>
                  </a:lnTo>
                  <a:lnTo>
                    <a:pt x="182" y="1527"/>
                  </a:lnTo>
                  <a:lnTo>
                    <a:pt x="178" y="1516"/>
                  </a:lnTo>
                  <a:lnTo>
                    <a:pt x="170" y="1497"/>
                  </a:lnTo>
                  <a:lnTo>
                    <a:pt x="157" y="1480"/>
                  </a:lnTo>
                  <a:lnTo>
                    <a:pt x="149" y="1466"/>
                  </a:lnTo>
                  <a:lnTo>
                    <a:pt x="148" y="1448"/>
                  </a:lnTo>
                  <a:lnTo>
                    <a:pt x="145" y="1426"/>
                  </a:lnTo>
                  <a:lnTo>
                    <a:pt x="136" y="1408"/>
                  </a:lnTo>
                  <a:lnTo>
                    <a:pt x="127" y="1395"/>
                  </a:lnTo>
                  <a:lnTo>
                    <a:pt x="116" y="1377"/>
                  </a:lnTo>
                  <a:lnTo>
                    <a:pt x="105" y="1371"/>
                  </a:lnTo>
                  <a:lnTo>
                    <a:pt x="98" y="1344"/>
                  </a:lnTo>
                  <a:lnTo>
                    <a:pt x="99" y="1310"/>
                  </a:lnTo>
                  <a:lnTo>
                    <a:pt x="111" y="1263"/>
                  </a:lnTo>
                  <a:lnTo>
                    <a:pt x="123" y="1227"/>
                  </a:lnTo>
                  <a:lnTo>
                    <a:pt x="139" y="1182"/>
                  </a:lnTo>
                  <a:lnTo>
                    <a:pt x="160" y="1139"/>
                  </a:lnTo>
                  <a:lnTo>
                    <a:pt x="174" y="1114"/>
                  </a:lnTo>
                  <a:lnTo>
                    <a:pt x="187" y="1090"/>
                  </a:lnTo>
                  <a:lnTo>
                    <a:pt x="200" y="1067"/>
                  </a:lnTo>
                  <a:lnTo>
                    <a:pt x="209" y="1046"/>
                  </a:lnTo>
                  <a:lnTo>
                    <a:pt x="217" y="1024"/>
                  </a:lnTo>
                  <a:lnTo>
                    <a:pt x="222" y="1001"/>
                  </a:lnTo>
                  <a:lnTo>
                    <a:pt x="228" y="963"/>
                  </a:lnTo>
                  <a:lnTo>
                    <a:pt x="227" y="929"/>
                  </a:lnTo>
                  <a:lnTo>
                    <a:pt x="228" y="892"/>
                  </a:lnTo>
                  <a:lnTo>
                    <a:pt x="228" y="870"/>
                  </a:lnTo>
                  <a:lnTo>
                    <a:pt x="226" y="842"/>
                  </a:lnTo>
                  <a:lnTo>
                    <a:pt x="236" y="831"/>
                  </a:lnTo>
                  <a:lnTo>
                    <a:pt x="244" y="820"/>
                  </a:lnTo>
                  <a:lnTo>
                    <a:pt x="248" y="805"/>
                  </a:lnTo>
                  <a:lnTo>
                    <a:pt x="250" y="784"/>
                  </a:lnTo>
                  <a:lnTo>
                    <a:pt x="261" y="773"/>
                  </a:lnTo>
                  <a:lnTo>
                    <a:pt x="272" y="759"/>
                  </a:lnTo>
                  <a:lnTo>
                    <a:pt x="281" y="738"/>
                  </a:lnTo>
                  <a:lnTo>
                    <a:pt x="287" y="709"/>
                  </a:lnTo>
                  <a:lnTo>
                    <a:pt x="289" y="678"/>
                  </a:lnTo>
                  <a:lnTo>
                    <a:pt x="293" y="649"/>
                  </a:lnTo>
                  <a:lnTo>
                    <a:pt x="303" y="698"/>
                  </a:lnTo>
                  <a:lnTo>
                    <a:pt x="309" y="721"/>
                  </a:lnTo>
                  <a:lnTo>
                    <a:pt x="319" y="750"/>
                  </a:lnTo>
                  <a:lnTo>
                    <a:pt x="327" y="771"/>
                  </a:lnTo>
                  <a:lnTo>
                    <a:pt x="338" y="796"/>
                  </a:lnTo>
                  <a:lnTo>
                    <a:pt x="350" y="828"/>
                  </a:lnTo>
                  <a:lnTo>
                    <a:pt x="366" y="859"/>
                  </a:lnTo>
                  <a:lnTo>
                    <a:pt x="382" y="898"/>
                  </a:lnTo>
                  <a:lnTo>
                    <a:pt x="379" y="925"/>
                  </a:lnTo>
                  <a:lnTo>
                    <a:pt x="379" y="960"/>
                  </a:lnTo>
                  <a:lnTo>
                    <a:pt x="371" y="978"/>
                  </a:lnTo>
                  <a:lnTo>
                    <a:pt x="359" y="1011"/>
                  </a:lnTo>
                  <a:lnTo>
                    <a:pt x="356" y="1033"/>
                  </a:lnTo>
                  <a:lnTo>
                    <a:pt x="356" y="1051"/>
                  </a:lnTo>
                  <a:lnTo>
                    <a:pt x="360" y="1076"/>
                  </a:lnTo>
                  <a:lnTo>
                    <a:pt x="351" y="1099"/>
                  </a:lnTo>
                  <a:lnTo>
                    <a:pt x="342" y="1117"/>
                  </a:lnTo>
                  <a:lnTo>
                    <a:pt x="336" y="1134"/>
                  </a:lnTo>
                  <a:lnTo>
                    <a:pt x="329" y="1157"/>
                  </a:lnTo>
                  <a:lnTo>
                    <a:pt x="325" y="1183"/>
                  </a:lnTo>
                  <a:lnTo>
                    <a:pt x="322" y="1213"/>
                  </a:lnTo>
                  <a:lnTo>
                    <a:pt x="313" y="1247"/>
                  </a:lnTo>
                  <a:lnTo>
                    <a:pt x="309" y="1283"/>
                  </a:lnTo>
                  <a:lnTo>
                    <a:pt x="305" y="1325"/>
                  </a:lnTo>
                  <a:lnTo>
                    <a:pt x="304" y="1373"/>
                  </a:lnTo>
                  <a:lnTo>
                    <a:pt x="305" y="1423"/>
                  </a:lnTo>
                  <a:lnTo>
                    <a:pt x="311" y="1475"/>
                  </a:lnTo>
                  <a:lnTo>
                    <a:pt x="319" y="1533"/>
                  </a:lnTo>
                  <a:lnTo>
                    <a:pt x="323" y="1572"/>
                  </a:lnTo>
                  <a:lnTo>
                    <a:pt x="326" y="1620"/>
                  </a:lnTo>
                  <a:lnTo>
                    <a:pt x="334" y="1668"/>
                  </a:lnTo>
                  <a:lnTo>
                    <a:pt x="341" y="1717"/>
                  </a:lnTo>
                  <a:lnTo>
                    <a:pt x="354" y="1763"/>
                  </a:lnTo>
                  <a:lnTo>
                    <a:pt x="365" y="1810"/>
                  </a:lnTo>
                  <a:lnTo>
                    <a:pt x="374" y="1854"/>
                  </a:lnTo>
                  <a:lnTo>
                    <a:pt x="385" y="1877"/>
                  </a:lnTo>
                  <a:lnTo>
                    <a:pt x="395" y="1906"/>
                  </a:lnTo>
                  <a:lnTo>
                    <a:pt x="405" y="1927"/>
                  </a:lnTo>
                  <a:lnTo>
                    <a:pt x="411" y="1974"/>
                  </a:lnTo>
                  <a:lnTo>
                    <a:pt x="409" y="2011"/>
                  </a:lnTo>
                  <a:lnTo>
                    <a:pt x="407" y="2100"/>
                  </a:lnTo>
                  <a:lnTo>
                    <a:pt x="399" y="2132"/>
                  </a:lnTo>
                  <a:lnTo>
                    <a:pt x="389" y="2164"/>
                  </a:lnTo>
                  <a:lnTo>
                    <a:pt x="382" y="2203"/>
                  </a:lnTo>
                  <a:lnTo>
                    <a:pt x="376" y="2238"/>
                  </a:lnTo>
                  <a:lnTo>
                    <a:pt x="373" y="2269"/>
                  </a:lnTo>
                  <a:lnTo>
                    <a:pt x="371" y="2302"/>
                  </a:lnTo>
                  <a:lnTo>
                    <a:pt x="371" y="2331"/>
                  </a:lnTo>
                  <a:lnTo>
                    <a:pt x="372" y="2365"/>
                  </a:lnTo>
                  <a:lnTo>
                    <a:pt x="382" y="2407"/>
                  </a:lnTo>
                  <a:lnTo>
                    <a:pt x="395" y="2451"/>
                  </a:lnTo>
                  <a:lnTo>
                    <a:pt x="418" y="2528"/>
                  </a:lnTo>
                  <a:lnTo>
                    <a:pt x="433" y="2578"/>
                  </a:lnTo>
                  <a:lnTo>
                    <a:pt x="446" y="2624"/>
                  </a:lnTo>
                  <a:lnTo>
                    <a:pt x="459" y="2688"/>
                  </a:lnTo>
                  <a:lnTo>
                    <a:pt x="464" y="2731"/>
                  </a:lnTo>
                  <a:lnTo>
                    <a:pt x="462" y="2756"/>
                  </a:lnTo>
                  <a:lnTo>
                    <a:pt x="455" y="2769"/>
                  </a:lnTo>
                  <a:lnTo>
                    <a:pt x="451" y="2782"/>
                  </a:lnTo>
                  <a:lnTo>
                    <a:pt x="448" y="2797"/>
                  </a:lnTo>
                  <a:lnTo>
                    <a:pt x="450" y="2812"/>
                  </a:lnTo>
                  <a:lnTo>
                    <a:pt x="449" y="2818"/>
                  </a:lnTo>
                  <a:lnTo>
                    <a:pt x="445" y="2836"/>
                  </a:lnTo>
                  <a:lnTo>
                    <a:pt x="434" y="2849"/>
                  </a:lnTo>
                  <a:lnTo>
                    <a:pt x="424" y="2855"/>
                  </a:lnTo>
                  <a:lnTo>
                    <a:pt x="414" y="2871"/>
                  </a:lnTo>
                  <a:lnTo>
                    <a:pt x="410" y="2883"/>
                  </a:lnTo>
                  <a:lnTo>
                    <a:pt x="402" y="2900"/>
                  </a:lnTo>
                  <a:lnTo>
                    <a:pt x="394" y="2911"/>
                  </a:lnTo>
                  <a:lnTo>
                    <a:pt x="392" y="2920"/>
                  </a:lnTo>
                  <a:lnTo>
                    <a:pt x="404" y="2932"/>
                  </a:lnTo>
                  <a:lnTo>
                    <a:pt x="422" y="2938"/>
                  </a:lnTo>
                  <a:lnTo>
                    <a:pt x="440" y="2943"/>
                  </a:lnTo>
                  <a:lnTo>
                    <a:pt x="459" y="2948"/>
                  </a:lnTo>
                  <a:lnTo>
                    <a:pt x="479" y="2954"/>
                  </a:lnTo>
                  <a:lnTo>
                    <a:pt x="501" y="2956"/>
                  </a:lnTo>
                  <a:lnTo>
                    <a:pt x="525" y="2954"/>
                  </a:lnTo>
                  <a:lnTo>
                    <a:pt x="540" y="2943"/>
                  </a:lnTo>
                  <a:lnTo>
                    <a:pt x="549" y="2950"/>
                  </a:lnTo>
                  <a:lnTo>
                    <a:pt x="561" y="2956"/>
                  </a:lnTo>
                  <a:lnTo>
                    <a:pt x="570" y="2956"/>
                  </a:lnTo>
                  <a:lnTo>
                    <a:pt x="582" y="2952"/>
                  </a:lnTo>
                  <a:lnTo>
                    <a:pt x="589" y="2948"/>
                  </a:lnTo>
                  <a:lnTo>
                    <a:pt x="597" y="2941"/>
                  </a:lnTo>
                  <a:lnTo>
                    <a:pt x="601" y="2932"/>
                  </a:lnTo>
                  <a:lnTo>
                    <a:pt x="601" y="2922"/>
                  </a:lnTo>
                  <a:lnTo>
                    <a:pt x="596" y="2898"/>
                  </a:lnTo>
                  <a:lnTo>
                    <a:pt x="589" y="2876"/>
                  </a:lnTo>
                  <a:lnTo>
                    <a:pt x="584" y="2847"/>
                  </a:lnTo>
                  <a:lnTo>
                    <a:pt x="576" y="2828"/>
                  </a:lnTo>
                  <a:lnTo>
                    <a:pt x="580" y="2780"/>
                  </a:lnTo>
                  <a:lnTo>
                    <a:pt x="571" y="2759"/>
                  </a:lnTo>
                  <a:lnTo>
                    <a:pt x="562" y="2741"/>
                  </a:lnTo>
                  <a:lnTo>
                    <a:pt x="560" y="2718"/>
                  </a:lnTo>
                  <a:lnTo>
                    <a:pt x="555" y="2681"/>
                  </a:lnTo>
                  <a:lnTo>
                    <a:pt x="561" y="2641"/>
                  </a:lnTo>
                  <a:lnTo>
                    <a:pt x="564" y="2593"/>
                  </a:lnTo>
                  <a:lnTo>
                    <a:pt x="572" y="2540"/>
                  </a:lnTo>
                  <a:lnTo>
                    <a:pt x="576" y="2514"/>
                  </a:lnTo>
                  <a:lnTo>
                    <a:pt x="596" y="2461"/>
                  </a:lnTo>
                  <a:lnTo>
                    <a:pt x="599" y="2410"/>
                  </a:lnTo>
                  <a:lnTo>
                    <a:pt x="598" y="2375"/>
                  </a:lnTo>
                  <a:lnTo>
                    <a:pt x="597" y="2338"/>
                  </a:lnTo>
                  <a:lnTo>
                    <a:pt x="593" y="2307"/>
                  </a:lnTo>
                  <a:lnTo>
                    <a:pt x="586" y="2267"/>
                  </a:lnTo>
                  <a:lnTo>
                    <a:pt x="582" y="2230"/>
                  </a:lnTo>
                  <a:lnTo>
                    <a:pt x="585" y="2186"/>
                  </a:lnTo>
                  <a:lnTo>
                    <a:pt x="597" y="2163"/>
                  </a:lnTo>
                  <a:lnTo>
                    <a:pt x="604" y="2142"/>
                  </a:lnTo>
                  <a:lnTo>
                    <a:pt x="611" y="2114"/>
                  </a:lnTo>
                  <a:lnTo>
                    <a:pt x="616" y="2086"/>
                  </a:lnTo>
                  <a:lnTo>
                    <a:pt x="617" y="2059"/>
                  </a:lnTo>
                  <a:lnTo>
                    <a:pt x="618" y="2036"/>
                  </a:lnTo>
                  <a:lnTo>
                    <a:pt x="615" y="2020"/>
                  </a:lnTo>
                  <a:lnTo>
                    <a:pt x="613" y="2001"/>
                  </a:lnTo>
                  <a:lnTo>
                    <a:pt x="613" y="1977"/>
                  </a:lnTo>
                  <a:lnTo>
                    <a:pt x="615" y="1951"/>
                  </a:lnTo>
                  <a:lnTo>
                    <a:pt x="623" y="1926"/>
                  </a:lnTo>
                  <a:lnTo>
                    <a:pt x="626" y="1902"/>
                  </a:lnTo>
                  <a:lnTo>
                    <a:pt x="628" y="1882"/>
                  </a:lnTo>
                  <a:lnTo>
                    <a:pt x="624" y="1857"/>
                  </a:lnTo>
                  <a:lnTo>
                    <a:pt x="617" y="1829"/>
                  </a:lnTo>
                  <a:lnTo>
                    <a:pt x="614" y="1779"/>
                  </a:lnTo>
                  <a:lnTo>
                    <a:pt x="618" y="1743"/>
                  </a:lnTo>
                  <a:lnTo>
                    <a:pt x="627" y="1681"/>
                  </a:lnTo>
                  <a:lnTo>
                    <a:pt x="633" y="1636"/>
                  </a:lnTo>
                  <a:lnTo>
                    <a:pt x="642" y="1571"/>
                  </a:lnTo>
                  <a:lnTo>
                    <a:pt x="652" y="1635"/>
                  </a:lnTo>
                  <a:lnTo>
                    <a:pt x="659" y="1679"/>
                  </a:lnTo>
                  <a:lnTo>
                    <a:pt x="667" y="1743"/>
                  </a:lnTo>
                  <a:lnTo>
                    <a:pt x="672" y="1778"/>
                  </a:lnTo>
                  <a:lnTo>
                    <a:pt x="669" y="1823"/>
                  </a:lnTo>
                  <a:lnTo>
                    <a:pt x="661" y="1857"/>
                  </a:lnTo>
                  <a:lnTo>
                    <a:pt x="657" y="1880"/>
                  </a:lnTo>
                  <a:lnTo>
                    <a:pt x="660" y="1910"/>
                  </a:lnTo>
                  <a:lnTo>
                    <a:pt x="666" y="1934"/>
                  </a:lnTo>
                  <a:lnTo>
                    <a:pt x="673" y="1965"/>
                  </a:lnTo>
                  <a:lnTo>
                    <a:pt x="674" y="2007"/>
                  </a:lnTo>
                  <a:lnTo>
                    <a:pt x="667" y="2030"/>
                  </a:lnTo>
                  <a:lnTo>
                    <a:pt x="666" y="2052"/>
                  </a:lnTo>
                  <a:lnTo>
                    <a:pt x="669" y="2084"/>
                  </a:lnTo>
                  <a:lnTo>
                    <a:pt x="674" y="2114"/>
                  </a:lnTo>
                  <a:lnTo>
                    <a:pt x="682" y="2141"/>
                  </a:lnTo>
                  <a:lnTo>
                    <a:pt x="693" y="2168"/>
                  </a:lnTo>
                  <a:lnTo>
                    <a:pt x="702" y="2191"/>
                  </a:lnTo>
                  <a:lnTo>
                    <a:pt x="702" y="2225"/>
                  </a:lnTo>
                  <a:lnTo>
                    <a:pt x="700" y="2263"/>
                  </a:lnTo>
                  <a:lnTo>
                    <a:pt x="691" y="2313"/>
                  </a:lnTo>
                  <a:lnTo>
                    <a:pt x="690" y="2354"/>
                  </a:lnTo>
                  <a:lnTo>
                    <a:pt x="687" y="2387"/>
                  </a:lnTo>
                  <a:lnTo>
                    <a:pt x="687" y="2420"/>
                  </a:lnTo>
                  <a:lnTo>
                    <a:pt x="689" y="2461"/>
                  </a:lnTo>
                  <a:lnTo>
                    <a:pt x="708" y="2507"/>
                  </a:lnTo>
                  <a:lnTo>
                    <a:pt x="717" y="2563"/>
                  </a:lnTo>
                  <a:lnTo>
                    <a:pt x="724" y="2634"/>
                  </a:lnTo>
                  <a:lnTo>
                    <a:pt x="731" y="2678"/>
                  </a:lnTo>
                  <a:lnTo>
                    <a:pt x="729" y="2711"/>
                  </a:lnTo>
                  <a:lnTo>
                    <a:pt x="723" y="2741"/>
                  </a:lnTo>
                  <a:lnTo>
                    <a:pt x="714" y="2762"/>
                  </a:lnTo>
                  <a:lnTo>
                    <a:pt x="706" y="2781"/>
                  </a:lnTo>
                  <a:lnTo>
                    <a:pt x="707" y="2800"/>
                  </a:lnTo>
                  <a:lnTo>
                    <a:pt x="709" y="2828"/>
                  </a:lnTo>
                  <a:lnTo>
                    <a:pt x="702" y="2847"/>
                  </a:lnTo>
                  <a:lnTo>
                    <a:pt x="698" y="2872"/>
                  </a:lnTo>
                  <a:lnTo>
                    <a:pt x="692" y="2890"/>
                  </a:lnTo>
                  <a:lnTo>
                    <a:pt x="687" y="2910"/>
                  </a:lnTo>
                  <a:lnTo>
                    <a:pt x="685" y="2921"/>
                  </a:lnTo>
                  <a:lnTo>
                    <a:pt x="685" y="2931"/>
                  </a:lnTo>
                  <a:lnTo>
                    <a:pt x="688" y="2940"/>
                  </a:lnTo>
                  <a:lnTo>
                    <a:pt x="694" y="2947"/>
                  </a:lnTo>
                  <a:lnTo>
                    <a:pt x="703" y="2952"/>
                  </a:lnTo>
                  <a:lnTo>
                    <a:pt x="710" y="2954"/>
                  </a:lnTo>
                  <a:lnTo>
                    <a:pt x="721" y="2954"/>
                  </a:lnTo>
                  <a:lnTo>
                    <a:pt x="732" y="2952"/>
                  </a:lnTo>
                  <a:lnTo>
                    <a:pt x="747" y="2945"/>
                  </a:lnTo>
                  <a:lnTo>
                    <a:pt x="760" y="2954"/>
                  </a:lnTo>
                  <a:lnTo>
                    <a:pt x="796" y="2954"/>
                  </a:lnTo>
                  <a:lnTo>
                    <a:pt x="820" y="2952"/>
                  </a:lnTo>
                  <a:lnTo>
                    <a:pt x="839" y="2946"/>
                  </a:lnTo>
                  <a:lnTo>
                    <a:pt x="858" y="2938"/>
                  </a:lnTo>
                  <a:lnTo>
                    <a:pt x="876" y="2935"/>
                  </a:lnTo>
                  <a:lnTo>
                    <a:pt x="887" y="2930"/>
                  </a:lnTo>
                  <a:lnTo>
                    <a:pt x="891" y="2922"/>
                  </a:lnTo>
                  <a:lnTo>
                    <a:pt x="893" y="2911"/>
                  </a:lnTo>
                  <a:lnTo>
                    <a:pt x="887" y="2906"/>
                  </a:lnTo>
                  <a:lnTo>
                    <a:pt x="878" y="2888"/>
                  </a:lnTo>
                  <a:lnTo>
                    <a:pt x="870" y="2866"/>
                  </a:lnTo>
                  <a:lnTo>
                    <a:pt x="858" y="2852"/>
                  </a:lnTo>
                  <a:lnTo>
                    <a:pt x="850" y="2847"/>
                  </a:lnTo>
                  <a:lnTo>
                    <a:pt x="841" y="2835"/>
                  </a:lnTo>
                  <a:lnTo>
                    <a:pt x="838" y="2824"/>
                  </a:lnTo>
                  <a:lnTo>
                    <a:pt x="836" y="2807"/>
                  </a:lnTo>
                  <a:lnTo>
                    <a:pt x="838" y="2796"/>
                  </a:lnTo>
                  <a:lnTo>
                    <a:pt x="836" y="2787"/>
                  </a:lnTo>
                  <a:lnTo>
                    <a:pt x="830" y="2769"/>
                  </a:lnTo>
                  <a:lnTo>
                    <a:pt x="822" y="2751"/>
                  </a:lnTo>
                  <a:lnTo>
                    <a:pt x="820" y="2729"/>
                  </a:lnTo>
                  <a:lnTo>
                    <a:pt x="825" y="2699"/>
                  </a:lnTo>
                  <a:lnTo>
                    <a:pt x="833" y="2657"/>
                  </a:lnTo>
                  <a:lnTo>
                    <a:pt x="843" y="2606"/>
                  </a:lnTo>
                  <a:lnTo>
                    <a:pt x="865" y="2534"/>
                  </a:lnTo>
                  <a:lnTo>
                    <a:pt x="883" y="2477"/>
                  </a:lnTo>
                  <a:lnTo>
                    <a:pt x="901" y="2414"/>
                  </a:lnTo>
                  <a:lnTo>
                    <a:pt x="913" y="2365"/>
                  </a:lnTo>
                  <a:lnTo>
                    <a:pt x="913" y="2321"/>
                  </a:lnTo>
                  <a:lnTo>
                    <a:pt x="913" y="2283"/>
                  </a:lnTo>
                  <a:lnTo>
                    <a:pt x="910" y="2250"/>
                  </a:lnTo>
                  <a:lnTo>
                    <a:pt x="905" y="2216"/>
                  </a:lnTo>
                  <a:lnTo>
                    <a:pt x="900" y="2182"/>
                  </a:lnTo>
                  <a:lnTo>
                    <a:pt x="890" y="2144"/>
                  </a:lnTo>
                  <a:lnTo>
                    <a:pt x="883" y="2114"/>
                  </a:lnTo>
                  <a:lnTo>
                    <a:pt x="880" y="2094"/>
                  </a:lnTo>
                  <a:lnTo>
                    <a:pt x="875" y="2042"/>
                  </a:lnTo>
                  <a:lnTo>
                    <a:pt x="878" y="2006"/>
                  </a:lnTo>
                  <a:lnTo>
                    <a:pt x="875" y="1974"/>
                  </a:lnTo>
                  <a:lnTo>
                    <a:pt x="878" y="1930"/>
                  </a:lnTo>
                  <a:lnTo>
                    <a:pt x="888" y="1910"/>
                  </a:lnTo>
                  <a:lnTo>
                    <a:pt x="900" y="1879"/>
                  </a:lnTo>
                  <a:lnTo>
                    <a:pt x="910" y="1856"/>
                  </a:lnTo>
                  <a:lnTo>
                    <a:pt x="923" y="1795"/>
                  </a:lnTo>
                  <a:lnTo>
                    <a:pt x="935" y="1742"/>
                  </a:lnTo>
                  <a:lnTo>
                    <a:pt x="946" y="1680"/>
                  </a:lnTo>
                  <a:lnTo>
                    <a:pt x="958" y="1617"/>
                  </a:lnTo>
                  <a:lnTo>
                    <a:pt x="965" y="1533"/>
                  </a:lnTo>
                  <a:lnTo>
                    <a:pt x="975" y="1470"/>
                  </a:lnTo>
                  <a:lnTo>
                    <a:pt x="980" y="1432"/>
                  </a:lnTo>
                  <a:lnTo>
                    <a:pt x="981" y="1402"/>
                  </a:lnTo>
                  <a:lnTo>
                    <a:pt x="982" y="1372"/>
                  </a:lnTo>
                  <a:lnTo>
                    <a:pt x="981" y="1348"/>
                  </a:lnTo>
                  <a:lnTo>
                    <a:pt x="980" y="1312"/>
                  </a:lnTo>
                  <a:lnTo>
                    <a:pt x="976" y="1271"/>
                  </a:lnTo>
                  <a:lnTo>
                    <a:pt x="971" y="1237"/>
                  </a:lnTo>
                  <a:lnTo>
                    <a:pt x="963" y="1210"/>
                  </a:lnTo>
                  <a:lnTo>
                    <a:pt x="959" y="1173"/>
                  </a:lnTo>
                  <a:lnTo>
                    <a:pt x="955" y="1149"/>
                  </a:lnTo>
                  <a:lnTo>
                    <a:pt x="950" y="1133"/>
                  </a:lnTo>
                  <a:lnTo>
                    <a:pt x="944" y="1117"/>
                  </a:lnTo>
                  <a:lnTo>
                    <a:pt x="932" y="1093"/>
                  </a:lnTo>
                  <a:lnTo>
                    <a:pt x="925" y="1074"/>
                  </a:lnTo>
                  <a:lnTo>
                    <a:pt x="930" y="1051"/>
                  </a:lnTo>
                  <a:lnTo>
                    <a:pt x="930" y="1037"/>
                  </a:lnTo>
                  <a:lnTo>
                    <a:pt x="929" y="1017"/>
                  </a:lnTo>
                  <a:lnTo>
                    <a:pt x="926" y="1005"/>
                  </a:lnTo>
                  <a:lnTo>
                    <a:pt x="919" y="990"/>
                  </a:lnTo>
                  <a:lnTo>
                    <a:pt x="912" y="971"/>
                  </a:lnTo>
                  <a:lnTo>
                    <a:pt x="908" y="959"/>
                  </a:lnTo>
                  <a:lnTo>
                    <a:pt x="908" y="935"/>
                  </a:lnTo>
                  <a:lnTo>
                    <a:pt x="908" y="918"/>
                  </a:lnTo>
                  <a:lnTo>
                    <a:pt x="904" y="904"/>
                  </a:lnTo>
                  <a:lnTo>
                    <a:pt x="904" y="894"/>
                  </a:lnTo>
                  <a:lnTo>
                    <a:pt x="912" y="876"/>
                  </a:lnTo>
                  <a:lnTo>
                    <a:pt x="923" y="852"/>
                  </a:lnTo>
                  <a:lnTo>
                    <a:pt x="933" y="831"/>
                  </a:lnTo>
                  <a:lnTo>
                    <a:pt x="939" y="821"/>
                  </a:lnTo>
                  <a:lnTo>
                    <a:pt x="947" y="795"/>
                  </a:lnTo>
                  <a:lnTo>
                    <a:pt x="958" y="771"/>
                  </a:lnTo>
                  <a:lnTo>
                    <a:pt x="963" y="757"/>
                  </a:lnTo>
                  <a:lnTo>
                    <a:pt x="971" y="741"/>
                  </a:lnTo>
                  <a:lnTo>
                    <a:pt x="977" y="718"/>
                  </a:lnTo>
                  <a:lnTo>
                    <a:pt x="983" y="694"/>
                  </a:lnTo>
                  <a:lnTo>
                    <a:pt x="987" y="677"/>
                  </a:lnTo>
                  <a:lnTo>
                    <a:pt x="990" y="659"/>
                  </a:lnTo>
                  <a:lnTo>
                    <a:pt x="993" y="648"/>
                  </a:lnTo>
                  <a:lnTo>
                    <a:pt x="997" y="675"/>
                  </a:lnTo>
                  <a:lnTo>
                    <a:pt x="998" y="691"/>
                  </a:lnTo>
                  <a:lnTo>
                    <a:pt x="1000" y="706"/>
                  </a:lnTo>
                  <a:lnTo>
                    <a:pt x="1002" y="721"/>
                  </a:lnTo>
                  <a:lnTo>
                    <a:pt x="1004" y="732"/>
                  </a:lnTo>
                  <a:lnTo>
                    <a:pt x="1008" y="745"/>
                  </a:lnTo>
                  <a:lnTo>
                    <a:pt x="1016" y="759"/>
                  </a:lnTo>
                  <a:lnTo>
                    <a:pt x="1025" y="772"/>
                  </a:lnTo>
                  <a:lnTo>
                    <a:pt x="1036" y="783"/>
                  </a:lnTo>
                  <a:lnTo>
                    <a:pt x="1038" y="798"/>
                  </a:lnTo>
                  <a:lnTo>
                    <a:pt x="1039" y="806"/>
                  </a:lnTo>
                  <a:lnTo>
                    <a:pt x="1043" y="813"/>
                  </a:lnTo>
                  <a:lnTo>
                    <a:pt x="1048" y="821"/>
                  </a:lnTo>
                  <a:lnTo>
                    <a:pt x="1061" y="841"/>
                  </a:lnTo>
                  <a:lnTo>
                    <a:pt x="1058" y="867"/>
                  </a:lnTo>
                  <a:lnTo>
                    <a:pt x="1058" y="886"/>
                  </a:lnTo>
                  <a:lnTo>
                    <a:pt x="1058" y="910"/>
                  </a:lnTo>
                  <a:lnTo>
                    <a:pt x="1058" y="947"/>
                  </a:lnTo>
                  <a:lnTo>
                    <a:pt x="1058" y="963"/>
                  </a:lnTo>
                  <a:lnTo>
                    <a:pt x="1061" y="977"/>
                  </a:lnTo>
                  <a:lnTo>
                    <a:pt x="1063" y="995"/>
                  </a:lnTo>
                  <a:lnTo>
                    <a:pt x="1067" y="1010"/>
                  </a:lnTo>
                  <a:lnTo>
                    <a:pt x="1072" y="1028"/>
                  </a:lnTo>
                  <a:lnTo>
                    <a:pt x="1077" y="1043"/>
                  </a:lnTo>
                  <a:lnTo>
                    <a:pt x="1088" y="1068"/>
                  </a:lnTo>
                  <a:lnTo>
                    <a:pt x="1115" y="1118"/>
                  </a:lnTo>
                  <a:lnTo>
                    <a:pt x="1137" y="1159"/>
                  </a:lnTo>
                  <a:lnTo>
                    <a:pt x="1147" y="1181"/>
                  </a:lnTo>
                  <a:lnTo>
                    <a:pt x="1155" y="1201"/>
                  </a:lnTo>
                  <a:lnTo>
                    <a:pt x="1162" y="1221"/>
                  </a:lnTo>
                  <a:lnTo>
                    <a:pt x="1168" y="1240"/>
                  </a:lnTo>
                  <a:lnTo>
                    <a:pt x="1180" y="1282"/>
                  </a:lnTo>
                  <a:lnTo>
                    <a:pt x="1187" y="1308"/>
                  </a:lnTo>
                  <a:lnTo>
                    <a:pt x="1188" y="1345"/>
                  </a:lnTo>
                  <a:lnTo>
                    <a:pt x="1180" y="1370"/>
                  </a:lnTo>
                  <a:lnTo>
                    <a:pt x="1170" y="1376"/>
                  </a:lnTo>
                  <a:lnTo>
                    <a:pt x="1152" y="1406"/>
                  </a:lnTo>
                  <a:lnTo>
                    <a:pt x="1141" y="1424"/>
                  </a:lnTo>
                  <a:lnTo>
                    <a:pt x="1136" y="1465"/>
                  </a:lnTo>
                  <a:lnTo>
                    <a:pt x="1129" y="1480"/>
                  </a:lnTo>
                  <a:lnTo>
                    <a:pt x="1116" y="1496"/>
                  </a:lnTo>
                  <a:lnTo>
                    <a:pt x="1110" y="1508"/>
                  </a:lnTo>
                  <a:lnTo>
                    <a:pt x="1106" y="1518"/>
                  </a:lnTo>
                  <a:lnTo>
                    <a:pt x="1103" y="1527"/>
                  </a:lnTo>
                  <a:lnTo>
                    <a:pt x="1102" y="1536"/>
                  </a:lnTo>
                  <a:lnTo>
                    <a:pt x="1102" y="1543"/>
                  </a:lnTo>
                  <a:lnTo>
                    <a:pt x="1103" y="1548"/>
                  </a:lnTo>
                  <a:lnTo>
                    <a:pt x="1107" y="1555"/>
                  </a:lnTo>
                  <a:lnTo>
                    <a:pt x="1111" y="1558"/>
                  </a:lnTo>
                  <a:lnTo>
                    <a:pt x="1119" y="1559"/>
                  </a:lnTo>
                  <a:lnTo>
                    <a:pt x="1126" y="1559"/>
                  </a:lnTo>
                  <a:lnTo>
                    <a:pt x="1132" y="1558"/>
                  </a:lnTo>
                  <a:lnTo>
                    <a:pt x="1141" y="1555"/>
                  </a:lnTo>
                  <a:lnTo>
                    <a:pt x="1147" y="1545"/>
                  </a:lnTo>
                  <a:lnTo>
                    <a:pt x="1154" y="1531"/>
                  </a:lnTo>
                  <a:lnTo>
                    <a:pt x="1161" y="1512"/>
                  </a:lnTo>
                  <a:lnTo>
                    <a:pt x="1179" y="1490"/>
                  </a:lnTo>
                  <a:lnTo>
                    <a:pt x="1190" y="1487"/>
                  </a:lnTo>
                  <a:lnTo>
                    <a:pt x="1189" y="1506"/>
                  </a:lnTo>
                  <a:lnTo>
                    <a:pt x="1187" y="1526"/>
                  </a:lnTo>
                  <a:lnTo>
                    <a:pt x="1184" y="1547"/>
                  </a:lnTo>
                  <a:lnTo>
                    <a:pt x="1175" y="1561"/>
                  </a:lnTo>
                  <a:lnTo>
                    <a:pt x="1163" y="1571"/>
                  </a:lnTo>
                  <a:lnTo>
                    <a:pt x="1143" y="1581"/>
                  </a:lnTo>
                  <a:lnTo>
                    <a:pt x="1133" y="1584"/>
                  </a:lnTo>
                  <a:lnTo>
                    <a:pt x="1130" y="1589"/>
                  </a:lnTo>
                  <a:lnTo>
                    <a:pt x="1130" y="1596"/>
                  </a:lnTo>
                  <a:lnTo>
                    <a:pt x="1134" y="1601"/>
                  </a:lnTo>
                  <a:lnTo>
                    <a:pt x="1127" y="1605"/>
                  </a:lnTo>
                  <a:lnTo>
                    <a:pt x="1122" y="1610"/>
                  </a:lnTo>
                  <a:lnTo>
                    <a:pt x="1118" y="1615"/>
                  </a:lnTo>
                  <a:lnTo>
                    <a:pt x="1118" y="1621"/>
                  </a:lnTo>
                  <a:lnTo>
                    <a:pt x="1122" y="1626"/>
                  </a:lnTo>
                  <a:lnTo>
                    <a:pt x="1132" y="1633"/>
                  </a:lnTo>
                  <a:lnTo>
                    <a:pt x="1146" y="1647"/>
                  </a:lnTo>
                  <a:lnTo>
                    <a:pt x="1167" y="1650"/>
                  </a:lnTo>
                  <a:lnTo>
                    <a:pt x="1186" y="1647"/>
                  </a:lnTo>
                  <a:lnTo>
                    <a:pt x="1215" y="1632"/>
                  </a:lnTo>
                  <a:lnTo>
                    <a:pt x="1248" y="1601"/>
                  </a:lnTo>
                  <a:lnTo>
                    <a:pt x="1266" y="1562"/>
                  </a:lnTo>
                  <a:lnTo>
                    <a:pt x="1276" y="1534"/>
                  </a:lnTo>
                  <a:lnTo>
                    <a:pt x="1285" y="1500"/>
                  </a:lnTo>
                  <a:lnTo>
                    <a:pt x="1282" y="1470"/>
                  </a:lnTo>
                  <a:lnTo>
                    <a:pt x="1275" y="1429"/>
                  </a:lnTo>
                  <a:lnTo>
                    <a:pt x="1268" y="1387"/>
                  </a:lnTo>
                  <a:lnTo>
                    <a:pt x="1272" y="1380"/>
                  </a:lnTo>
                  <a:lnTo>
                    <a:pt x="1274" y="1366"/>
                  </a:lnTo>
                  <a:lnTo>
                    <a:pt x="1275" y="1355"/>
                  </a:lnTo>
                  <a:lnTo>
                    <a:pt x="1276" y="1337"/>
                  </a:lnTo>
                  <a:lnTo>
                    <a:pt x="1275" y="1310"/>
                  </a:lnTo>
                  <a:lnTo>
                    <a:pt x="1273" y="1281"/>
                  </a:lnTo>
                  <a:lnTo>
                    <a:pt x="1270" y="1216"/>
                  </a:lnTo>
                  <a:lnTo>
                    <a:pt x="1269" y="1181"/>
                  </a:lnTo>
                  <a:lnTo>
                    <a:pt x="1267" y="1147"/>
                  </a:lnTo>
                  <a:lnTo>
                    <a:pt x="1263" y="1071"/>
                  </a:lnTo>
                  <a:lnTo>
                    <a:pt x="1259" y="1012"/>
                  </a:lnTo>
                  <a:lnTo>
                    <a:pt x="1254" y="975"/>
                  </a:lnTo>
                  <a:lnTo>
                    <a:pt x="1252" y="949"/>
                  </a:lnTo>
                  <a:lnTo>
                    <a:pt x="1249" y="931"/>
                  </a:lnTo>
                  <a:lnTo>
                    <a:pt x="1243" y="913"/>
                  </a:lnTo>
                  <a:lnTo>
                    <a:pt x="1238" y="898"/>
                  </a:lnTo>
                  <a:lnTo>
                    <a:pt x="1236" y="885"/>
                  </a:lnTo>
                  <a:lnTo>
                    <a:pt x="1225" y="862"/>
                  </a:lnTo>
                  <a:lnTo>
                    <a:pt x="1219" y="846"/>
                  </a:lnTo>
                  <a:lnTo>
                    <a:pt x="1214" y="831"/>
                  </a:lnTo>
                  <a:lnTo>
                    <a:pt x="1205" y="820"/>
                  </a:lnTo>
                  <a:lnTo>
                    <a:pt x="1197" y="806"/>
                  </a:lnTo>
                  <a:lnTo>
                    <a:pt x="1190" y="798"/>
                  </a:lnTo>
                  <a:lnTo>
                    <a:pt x="1192" y="778"/>
                  </a:lnTo>
                  <a:lnTo>
                    <a:pt x="1193" y="761"/>
                  </a:lnTo>
                  <a:lnTo>
                    <a:pt x="1194" y="742"/>
                  </a:lnTo>
                  <a:lnTo>
                    <a:pt x="1195" y="724"/>
                  </a:lnTo>
                  <a:lnTo>
                    <a:pt x="1194" y="703"/>
                  </a:lnTo>
                  <a:lnTo>
                    <a:pt x="1191" y="679"/>
                  </a:lnTo>
                  <a:lnTo>
                    <a:pt x="1190" y="659"/>
                  </a:lnTo>
                  <a:lnTo>
                    <a:pt x="1188" y="640"/>
                  </a:lnTo>
                  <a:lnTo>
                    <a:pt x="1185" y="620"/>
                  </a:lnTo>
                  <a:lnTo>
                    <a:pt x="1182" y="603"/>
                  </a:lnTo>
                  <a:lnTo>
                    <a:pt x="1177" y="587"/>
                  </a:lnTo>
                  <a:lnTo>
                    <a:pt x="1174" y="570"/>
                  </a:lnTo>
                  <a:lnTo>
                    <a:pt x="1170" y="550"/>
                  </a:lnTo>
                  <a:lnTo>
                    <a:pt x="1166" y="535"/>
                  </a:lnTo>
                  <a:lnTo>
                    <a:pt x="1159" y="519"/>
                  </a:lnTo>
                  <a:lnTo>
                    <a:pt x="1152" y="500"/>
                  </a:lnTo>
                  <a:lnTo>
                    <a:pt x="1146" y="486"/>
                  </a:lnTo>
                  <a:lnTo>
                    <a:pt x="1143" y="474"/>
                  </a:lnTo>
                  <a:lnTo>
                    <a:pt x="1141" y="458"/>
                  </a:lnTo>
                  <a:lnTo>
                    <a:pt x="1146" y="427"/>
                  </a:lnTo>
                  <a:lnTo>
                    <a:pt x="1147" y="412"/>
                  </a:lnTo>
                  <a:lnTo>
                    <a:pt x="1147" y="401"/>
                  </a:lnTo>
                  <a:lnTo>
                    <a:pt x="1147" y="388"/>
                  </a:lnTo>
                  <a:lnTo>
                    <a:pt x="1143" y="363"/>
                  </a:lnTo>
                  <a:lnTo>
                    <a:pt x="1139" y="352"/>
                  </a:lnTo>
                  <a:lnTo>
                    <a:pt x="1133" y="334"/>
                  </a:lnTo>
                  <a:lnTo>
                    <a:pt x="1129" y="319"/>
                  </a:lnTo>
                  <a:lnTo>
                    <a:pt x="1124" y="305"/>
                  </a:lnTo>
                  <a:lnTo>
                    <a:pt x="1118" y="292"/>
                  </a:lnTo>
                  <a:lnTo>
                    <a:pt x="1109" y="279"/>
                  </a:lnTo>
                  <a:lnTo>
                    <a:pt x="1101" y="272"/>
                  </a:lnTo>
                  <a:lnTo>
                    <a:pt x="1092" y="263"/>
                  </a:lnTo>
                  <a:lnTo>
                    <a:pt x="1082" y="250"/>
                  </a:lnTo>
                  <a:lnTo>
                    <a:pt x="1073" y="237"/>
                  </a:lnTo>
                  <a:lnTo>
                    <a:pt x="1066" y="225"/>
                  </a:lnTo>
                  <a:lnTo>
                    <a:pt x="1050" y="215"/>
                  </a:lnTo>
                  <a:lnTo>
                    <a:pt x="1032" y="202"/>
                  </a:lnTo>
                  <a:lnTo>
                    <a:pt x="1005" y="197"/>
                  </a:lnTo>
                  <a:lnTo>
                    <a:pt x="974" y="183"/>
                  </a:lnTo>
                  <a:lnTo>
                    <a:pt x="948" y="169"/>
                  </a:lnTo>
                  <a:lnTo>
                    <a:pt x="919" y="157"/>
                  </a:lnTo>
                  <a:lnTo>
                    <a:pt x="885" y="142"/>
                  </a:lnTo>
                  <a:lnTo>
                    <a:pt x="852" y="129"/>
                  </a:lnTo>
                  <a:lnTo>
                    <a:pt x="838" y="124"/>
                  </a:lnTo>
                  <a:lnTo>
                    <a:pt x="811" y="116"/>
                  </a:lnTo>
                  <a:lnTo>
                    <a:pt x="792" y="110"/>
                  </a:lnTo>
                  <a:lnTo>
                    <a:pt x="770" y="104"/>
                  </a:lnTo>
                  <a:lnTo>
                    <a:pt x="759" y="80"/>
                  </a:lnTo>
                  <a:lnTo>
                    <a:pt x="754" y="48"/>
                  </a:lnTo>
                  <a:lnTo>
                    <a:pt x="758" y="8"/>
                  </a:lnTo>
                  <a:lnTo>
                    <a:pt x="640" y="0"/>
                  </a:lnTo>
                  <a:lnTo>
                    <a:pt x="525" y="9"/>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cxnSp>
          <p:nvCxnSpPr>
            <p:cNvPr id="5" name="Straight Arrow Connector 102"/>
            <p:cNvCxnSpPr/>
            <p:nvPr/>
          </p:nvCxnSpPr>
          <p:spPr>
            <a:xfrm flipV="1">
              <a:off x="1401763" y="3144767"/>
              <a:ext cx="609600" cy="615950"/>
            </a:xfrm>
            <a:prstGeom prst="straightConnector1">
              <a:avLst/>
            </a:prstGeom>
            <a:noFill/>
            <a:ln w="28575" cap="flat" cmpd="sng" algn="ctr">
              <a:solidFill>
                <a:srgbClr val="9BBB59"/>
              </a:solidFill>
              <a:prstDash val="solid"/>
              <a:headEnd type="none" w="med" len="med"/>
              <a:tailEnd type="triangle" w="med" len="med"/>
            </a:ln>
            <a:effectLst/>
          </p:spPr>
        </p:cxnSp>
        <p:cxnSp>
          <p:nvCxnSpPr>
            <p:cNvPr id="6" name="Straight Arrow Connector 103"/>
            <p:cNvCxnSpPr/>
            <p:nvPr/>
          </p:nvCxnSpPr>
          <p:spPr>
            <a:xfrm>
              <a:off x="1401763" y="3922642"/>
              <a:ext cx="609600" cy="615950"/>
            </a:xfrm>
            <a:prstGeom prst="straightConnector1">
              <a:avLst/>
            </a:prstGeom>
            <a:noFill/>
            <a:ln w="28575" cap="flat" cmpd="sng" algn="ctr">
              <a:solidFill>
                <a:srgbClr val="9BBB59"/>
              </a:solidFill>
              <a:prstDash val="solid"/>
              <a:headEnd type="none" w="med" len="med"/>
              <a:tailEnd type="triangle" w="med" len="med"/>
            </a:ln>
            <a:effectLst/>
          </p:spPr>
        </p:cxnSp>
        <p:sp>
          <p:nvSpPr>
            <p:cNvPr id="7" name="TextBox 16"/>
            <p:cNvSpPr txBox="1">
              <a:spLocks noChangeArrowheads="1"/>
            </p:cNvSpPr>
            <p:nvPr/>
          </p:nvSpPr>
          <p:spPr bwMode="auto">
            <a:xfrm>
              <a:off x="1676400" y="2362200"/>
              <a:ext cx="1887488" cy="923330"/>
            </a:xfrm>
            <a:prstGeom prst="rect">
              <a:avLst/>
            </a:prstGeom>
            <a:noFill/>
            <a:ln>
              <a:noFill/>
            </a:ln>
            <a:extLst/>
          </p:spPr>
          <p:txBody>
            <a:bodyPr wrap="square">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spcAft>
                  <a:spcPct val="25000"/>
                </a:spcAft>
                <a:buClr>
                  <a:srgbClr val="99CC00"/>
                </a:buClr>
                <a:defRPr/>
              </a:pPr>
              <a:r>
                <a:rPr lang="en-US" altLang="en-US" sz="1800" b="1" u="none" kern="0" dirty="0" err="1" smtClean="0">
                  <a:solidFill>
                    <a:sysClr val="windowText" lastClr="000000"/>
                  </a:solidFill>
                </a:rPr>
                <a:t>Características</a:t>
              </a:r>
              <a:r>
                <a:rPr lang="en-US" altLang="en-US" sz="1800" b="1" kern="0" dirty="0" smtClean="0">
                  <a:solidFill>
                    <a:sysClr val="windowText" lastClr="000000"/>
                  </a:solidFill>
                </a:rPr>
                <a:t> </a:t>
              </a:r>
              <a:r>
                <a:rPr lang="en-US" altLang="en-US" sz="1800" b="1" u="none" kern="0" dirty="0" smtClean="0">
                  <a:solidFill>
                    <a:sysClr val="windowText" lastClr="000000"/>
                  </a:solidFill>
                </a:rPr>
                <a:t>de </a:t>
              </a:r>
              <a:r>
                <a:rPr lang="en-US" altLang="en-US" sz="1800" b="1" u="none" kern="0" dirty="0" err="1" smtClean="0">
                  <a:solidFill>
                    <a:sysClr val="windowText" lastClr="000000"/>
                  </a:solidFill>
                </a:rPr>
                <a:t>Respuesta</a:t>
              </a:r>
              <a:r>
                <a:rPr lang="en-US" altLang="en-US" sz="1800" b="1" u="none" kern="0" dirty="0" smtClean="0">
                  <a:solidFill>
                    <a:sysClr val="windowText" lastClr="000000"/>
                  </a:solidFill>
                </a:rPr>
                <a:t> Favorable</a:t>
              </a:r>
            </a:p>
          </p:txBody>
        </p:sp>
        <p:sp>
          <p:nvSpPr>
            <p:cNvPr id="8" name="TextBox 17"/>
            <p:cNvSpPr txBox="1">
              <a:spLocks noChangeArrowheads="1"/>
            </p:cNvSpPr>
            <p:nvPr/>
          </p:nvSpPr>
          <p:spPr bwMode="auto">
            <a:xfrm>
              <a:off x="1691680" y="4077072"/>
              <a:ext cx="1917700" cy="844847"/>
            </a:xfrm>
            <a:prstGeom prst="rect">
              <a:avLst/>
            </a:prstGeom>
            <a:noFill/>
            <a:ln>
              <a:noFill/>
            </a:ln>
            <a:extLst/>
          </p:spPr>
          <p:txBody>
            <a:bodyPr wrap="square">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99CC00"/>
                </a:buClr>
                <a:defRPr/>
              </a:pPr>
              <a:r>
                <a:rPr lang="en-US" altLang="en-US" sz="1800" b="1" u="none" kern="0" dirty="0" err="1" smtClean="0">
                  <a:solidFill>
                    <a:sysClr val="windowText" lastClr="000000"/>
                  </a:solidFill>
                </a:rPr>
                <a:t>Característcas</a:t>
              </a:r>
              <a:r>
                <a:rPr lang="en-US" altLang="en-US" sz="1800" b="1" u="none" kern="0" dirty="0" smtClean="0">
                  <a:solidFill>
                    <a:sysClr val="windowText" lastClr="000000"/>
                  </a:solidFill>
                </a:rPr>
                <a:t> de </a:t>
              </a:r>
              <a:r>
                <a:rPr lang="en-US" altLang="en-US" sz="1800" b="1" u="none" kern="0" dirty="0" err="1" smtClean="0">
                  <a:solidFill>
                    <a:sysClr val="windowText" lastClr="000000"/>
                  </a:solidFill>
                </a:rPr>
                <a:t>Respuesta</a:t>
              </a:r>
              <a:r>
                <a:rPr lang="en-US" altLang="en-US" sz="1800" b="1" u="none" kern="0" dirty="0" smtClean="0">
                  <a:solidFill>
                    <a:sysClr val="windowText" lastClr="000000"/>
                  </a:solidFill>
                </a:rPr>
                <a:t> </a:t>
              </a:r>
              <a:r>
                <a:rPr lang="en-US" altLang="en-US" sz="1800" b="1" u="none" kern="0" dirty="0" err="1" smtClean="0">
                  <a:solidFill>
                    <a:sysClr val="windowText" lastClr="000000"/>
                  </a:solidFill>
                </a:rPr>
                <a:t>Poco</a:t>
              </a:r>
              <a:r>
                <a:rPr lang="en-US" altLang="en-US" sz="1800" b="1" u="none" kern="0" dirty="0" smtClean="0">
                  <a:solidFill>
                    <a:sysClr val="windowText" lastClr="000000"/>
                  </a:solidFill>
                </a:rPr>
                <a:t> Favorable</a:t>
              </a:r>
            </a:p>
          </p:txBody>
        </p:sp>
        <p:sp>
          <p:nvSpPr>
            <p:cNvPr id="9" name="TextBox 20"/>
            <p:cNvSpPr txBox="1">
              <a:spLocks noChangeArrowheads="1"/>
            </p:cNvSpPr>
            <p:nvPr/>
          </p:nvSpPr>
          <p:spPr bwMode="auto">
            <a:xfrm>
              <a:off x="5918200" y="5246152"/>
              <a:ext cx="1841500" cy="535531"/>
            </a:xfrm>
            <a:prstGeom prst="rect">
              <a:avLst/>
            </a:prstGeom>
            <a:noFill/>
            <a:ln>
              <a:noFill/>
            </a:ln>
            <a:extLst/>
          </p:spPr>
          <p:txBody>
            <a:bodyPr wrap="square">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99CC00"/>
                </a:buClr>
                <a:defRPr/>
              </a:pPr>
              <a:r>
                <a:rPr lang="en-US" altLang="en-US" sz="1600" kern="0" dirty="0" err="1" smtClean="0">
                  <a:solidFill>
                    <a:sysClr val="windowText" lastClr="000000"/>
                  </a:solidFill>
                </a:rPr>
                <a:t>Combinación</a:t>
              </a:r>
              <a:r>
                <a:rPr lang="en-US" altLang="en-US" sz="1600" kern="0" dirty="0" smtClean="0">
                  <a:solidFill>
                    <a:sysClr val="windowText" lastClr="000000"/>
                  </a:solidFill>
                </a:rPr>
                <a:t> </a:t>
              </a:r>
              <a:r>
                <a:rPr lang="en-US" altLang="en-US" sz="1600" kern="0" dirty="0" smtClean="0">
                  <a:solidFill>
                    <a:sysClr val="windowText" lastClr="000000"/>
                  </a:solidFill>
                </a:rPr>
                <a:t>de </a:t>
              </a:r>
              <a:r>
                <a:rPr lang="en-US" altLang="en-US" sz="1600" kern="0" dirty="0" err="1" smtClean="0">
                  <a:solidFill>
                    <a:sysClr val="windowText" lastClr="000000"/>
                  </a:solidFill>
                </a:rPr>
                <a:t>inmunoterapia</a:t>
              </a:r>
              <a:endParaRPr lang="en-US" altLang="en-US" sz="1600" kern="0" dirty="0" smtClean="0">
                <a:solidFill>
                  <a:sysClr val="windowText" lastClr="000000"/>
                </a:solidFill>
              </a:endParaRPr>
            </a:p>
          </p:txBody>
        </p:sp>
        <p:cxnSp>
          <p:nvCxnSpPr>
            <p:cNvPr id="10" name="Straight Arrow Connector 135"/>
            <p:cNvCxnSpPr/>
            <p:nvPr/>
          </p:nvCxnSpPr>
          <p:spPr>
            <a:xfrm flipV="1">
              <a:off x="3111500" y="2414517"/>
              <a:ext cx="609600" cy="615950"/>
            </a:xfrm>
            <a:prstGeom prst="straightConnector1">
              <a:avLst/>
            </a:prstGeom>
            <a:noFill/>
            <a:ln w="28575" cap="flat" cmpd="sng" algn="ctr">
              <a:solidFill>
                <a:srgbClr val="9BBB59"/>
              </a:solidFill>
              <a:prstDash val="solid"/>
              <a:headEnd type="none" w="med" len="med"/>
              <a:tailEnd type="triangle" w="med" len="med"/>
            </a:ln>
            <a:effectLst/>
          </p:spPr>
        </p:cxnSp>
        <p:cxnSp>
          <p:nvCxnSpPr>
            <p:cNvPr id="11" name="Straight Arrow Connector 139"/>
            <p:cNvCxnSpPr/>
            <p:nvPr/>
          </p:nvCxnSpPr>
          <p:spPr>
            <a:xfrm>
              <a:off x="3111500" y="3192392"/>
              <a:ext cx="609600" cy="615950"/>
            </a:xfrm>
            <a:prstGeom prst="straightConnector1">
              <a:avLst/>
            </a:prstGeom>
            <a:noFill/>
            <a:ln w="28575" cap="flat" cmpd="sng" algn="ctr">
              <a:solidFill>
                <a:srgbClr val="9BBB59"/>
              </a:solidFill>
              <a:prstDash val="solid"/>
              <a:headEnd type="none" w="med" len="med"/>
              <a:tailEnd type="triangle" w="med" len="med"/>
            </a:ln>
            <a:effectLst/>
          </p:spPr>
        </p:cxnSp>
        <p:sp>
          <p:nvSpPr>
            <p:cNvPr id="12" name="TextBox 23"/>
            <p:cNvSpPr txBox="1">
              <a:spLocks noChangeArrowheads="1"/>
            </p:cNvSpPr>
            <p:nvPr/>
          </p:nvSpPr>
          <p:spPr bwMode="auto">
            <a:xfrm>
              <a:off x="3721100" y="2023992"/>
              <a:ext cx="1509713" cy="535531"/>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99CC00"/>
                </a:buClr>
                <a:defRPr/>
              </a:pPr>
              <a:r>
                <a:rPr lang="en-US" altLang="en-US" sz="1600" u="none" kern="0" dirty="0" err="1" smtClean="0">
                  <a:solidFill>
                    <a:sysClr val="windowText" lastClr="000000"/>
                  </a:solidFill>
                </a:rPr>
                <a:t>Respuesta</a:t>
              </a:r>
              <a:r>
                <a:rPr lang="en-US" altLang="en-US" sz="1600" kern="0" dirty="0" smtClean="0">
                  <a:solidFill>
                    <a:sysClr val="windowText" lastClr="000000"/>
                  </a:solidFill>
                </a:rPr>
                <a:t> </a:t>
              </a:r>
              <a:r>
                <a:rPr lang="en-US" altLang="en-US" sz="1600" kern="0" dirty="0" err="1" smtClean="0">
                  <a:solidFill>
                    <a:sysClr val="windowText" lastClr="000000"/>
                  </a:solidFill>
                </a:rPr>
                <a:t>d</a:t>
              </a:r>
              <a:r>
                <a:rPr lang="en-US" altLang="en-US" sz="1600" u="none" kern="0" dirty="0" err="1" smtClean="0">
                  <a:solidFill>
                    <a:sysClr val="windowText" lastClr="000000"/>
                  </a:solidFill>
                </a:rPr>
                <a:t>uradera</a:t>
              </a:r>
              <a:endParaRPr lang="en-US" altLang="en-US" sz="1600" u="none" kern="0" dirty="0" smtClean="0">
                <a:solidFill>
                  <a:sysClr val="windowText" lastClr="000000"/>
                </a:solidFill>
              </a:endParaRPr>
            </a:p>
          </p:txBody>
        </p:sp>
        <p:sp>
          <p:nvSpPr>
            <p:cNvPr id="13" name="TextBox 24"/>
            <p:cNvSpPr txBox="1">
              <a:spLocks noChangeArrowheads="1"/>
            </p:cNvSpPr>
            <p:nvPr/>
          </p:nvSpPr>
          <p:spPr bwMode="auto">
            <a:xfrm>
              <a:off x="3754438" y="3319392"/>
              <a:ext cx="1508125" cy="978729"/>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99CC00"/>
                </a:buClr>
                <a:defRPr/>
              </a:pPr>
              <a:r>
                <a:rPr lang="en-US" altLang="en-US" sz="1600" u="none" kern="0" dirty="0" err="1" smtClean="0">
                  <a:solidFill>
                    <a:sysClr val="windowText" lastClr="000000"/>
                  </a:solidFill>
                </a:rPr>
                <a:t>Respuesta</a:t>
              </a:r>
              <a:r>
                <a:rPr lang="en-US" altLang="en-US" sz="1600" u="none" kern="0" dirty="0" smtClean="0">
                  <a:solidFill>
                    <a:sysClr val="windowText" lastClr="000000"/>
                  </a:solidFill>
                </a:rPr>
                <a:t> </a:t>
              </a:r>
              <a:r>
                <a:rPr lang="en-US" altLang="en-US" sz="1600" u="none" kern="0" dirty="0" err="1" smtClean="0">
                  <a:solidFill>
                    <a:sysClr val="windowText" lastClr="000000"/>
                  </a:solidFill>
                </a:rPr>
                <a:t>mixta</a:t>
              </a:r>
              <a:r>
                <a:rPr lang="en-US" altLang="en-US" sz="1600" u="none" kern="0" dirty="0" smtClean="0">
                  <a:solidFill>
                    <a:sysClr val="windowText" lastClr="000000"/>
                  </a:solidFill>
                </a:rPr>
                <a:t> </a:t>
              </a:r>
              <a:r>
                <a:rPr lang="en-US" altLang="en-US" sz="1600" u="none" kern="0" dirty="0" smtClean="0">
                  <a:solidFill>
                    <a:sysClr val="windowText" lastClr="000000"/>
                  </a:solidFill>
                </a:rPr>
                <a:t>o </a:t>
              </a:r>
              <a:r>
                <a:rPr lang="en-US" altLang="en-US" sz="1600" u="none" kern="0" dirty="0" err="1" smtClean="0">
                  <a:solidFill>
                    <a:sysClr val="windowText" lastClr="000000"/>
                  </a:solidFill>
                </a:rPr>
                <a:t>retraso</a:t>
              </a:r>
              <a:r>
                <a:rPr lang="en-US" altLang="en-US" sz="1600" u="none" kern="0" dirty="0" smtClean="0">
                  <a:solidFill>
                    <a:sysClr val="windowText" lastClr="000000"/>
                  </a:solidFill>
                </a:rPr>
                <a:t> en </a:t>
              </a:r>
              <a:r>
                <a:rPr lang="en-US" altLang="en-US" sz="1600" u="none" kern="0" dirty="0" err="1" smtClean="0">
                  <a:solidFill>
                    <a:sysClr val="windowText" lastClr="000000"/>
                  </a:solidFill>
                </a:rPr>
                <a:t>progresión</a:t>
              </a:r>
              <a:endParaRPr lang="en-US" altLang="en-US" sz="1600" u="none" kern="0" dirty="0" smtClean="0">
                <a:solidFill>
                  <a:sysClr val="windowText" lastClr="000000"/>
                </a:solidFill>
              </a:endParaRPr>
            </a:p>
          </p:txBody>
        </p:sp>
        <p:cxnSp>
          <p:nvCxnSpPr>
            <p:cNvPr id="14" name="Straight Arrow Connector 153"/>
            <p:cNvCxnSpPr/>
            <p:nvPr/>
          </p:nvCxnSpPr>
          <p:spPr>
            <a:xfrm>
              <a:off x="3187700" y="4837042"/>
              <a:ext cx="609600" cy="615950"/>
            </a:xfrm>
            <a:prstGeom prst="straightConnector1">
              <a:avLst/>
            </a:prstGeom>
            <a:noFill/>
            <a:ln w="28575" cap="flat" cmpd="sng" algn="ctr">
              <a:solidFill>
                <a:srgbClr val="9BBB59"/>
              </a:solidFill>
              <a:prstDash val="solid"/>
              <a:headEnd type="none" w="med" len="med"/>
              <a:tailEnd type="triangle" w="med" len="med"/>
            </a:ln>
            <a:effectLst/>
          </p:spPr>
        </p:cxnSp>
        <p:sp>
          <p:nvSpPr>
            <p:cNvPr id="15" name="Freeform 3"/>
            <p:cNvSpPr>
              <a:spLocks/>
            </p:cNvSpPr>
            <p:nvPr/>
          </p:nvSpPr>
          <p:spPr bwMode="auto">
            <a:xfrm>
              <a:off x="5245100" y="1785867"/>
              <a:ext cx="469900" cy="1152525"/>
            </a:xfrm>
            <a:custGeom>
              <a:avLst/>
              <a:gdLst>
                <a:gd name="T0" fmla="*/ 48866311 w 1286"/>
                <a:gd name="T1" fmla="*/ 24154305 h 2957"/>
                <a:gd name="T2" fmla="*/ 23765759 w 1286"/>
                <a:gd name="T3" fmla="*/ 42232227 h 2957"/>
                <a:gd name="T4" fmla="*/ 18692227 w 1286"/>
                <a:gd name="T5" fmla="*/ 73678191 h 2957"/>
                <a:gd name="T6" fmla="*/ 12283171 w 1286"/>
                <a:gd name="T7" fmla="*/ 115606793 h 2957"/>
                <a:gd name="T8" fmla="*/ 3471267 w 1286"/>
                <a:gd name="T9" fmla="*/ 155256070 h 2957"/>
                <a:gd name="T10" fmla="*/ 2403213 w 1286"/>
                <a:gd name="T11" fmla="*/ 211008736 h 2957"/>
                <a:gd name="T12" fmla="*/ 13084486 w 1286"/>
                <a:gd name="T13" fmla="*/ 250354388 h 2957"/>
                <a:gd name="T14" fmla="*/ 20961706 w 1286"/>
                <a:gd name="T15" fmla="*/ 242910721 h 2957"/>
                <a:gd name="T16" fmla="*/ 12684011 w 1286"/>
                <a:gd name="T17" fmla="*/ 226655715 h 2957"/>
                <a:gd name="T18" fmla="*/ 22430600 w 1286"/>
                <a:gd name="T19" fmla="*/ 236985956 h 2957"/>
                <a:gd name="T20" fmla="*/ 19760282 w 1286"/>
                <a:gd name="T21" fmla="*/ 219971693 h 2957"/>
                <a:gd name="T22" fmla="*/ 16422384 w 1286"/>
                <a:gd name="T23" fmla="*/ 186398410 h 2957"/>
                <a:gd name="T24" fmla="*/ 30441189 w 1286"/>
                <a:gd name="T25" fmla="*/ 146293112 h 2957"/>
                <a:gd name="T26" fmla="*/ 34847506 w 1286"/>
                <a:gd name="T27" fmla="*/ 117429708 h 2957"/>
                <a:gd name="T28" fmla="*/ 43659410 w 1286"/>
                <a:gd name="T29" fmla="*/ 117125694 h 2957"/>
                <a:gd name="T30" fmla="*/ 47531152 w 1286"/>
                <a:gd name="T31" fmla="*/ 156927367 h 2957"/>
                <a:gd name="T32" fmla="*/ 41790041 w 1286"/>
                <a:gd name="T33" fmla="*/ 189436991 h 2957"/>
                <a:gd name="T34" fmla="*/ 44593729 w 1286"/>
                <a:gd name="T35" fmla="*/ 253392580 h 2957"/>
                <a:gd name="T36" fmla="*/ 54607422 w 1286"/>
                <a:gd name="T37" fmla="*/ 305499416 h 2957"/>
                <a:gd name="T38" fmla="*/ 49667626 w 1286"/>
                <a:gd name="T39" fmla="*/ 359276770 h 2957"/>
                <a:gd name="T40" fmla="*/ 60749008 w 1286"/>
                <a:gd name="T41" fmla="*/ 420650188 h 2957"/>
                <a:gd name="T42" fmla="*/ 54741158 w 1286"/>
                <a:gd name="T43" fmla="*/ 437968465 h 2957"/>
                <a:gd name="T44" fmla="*/ 66890959 w 1286"/>
                <a:gd name="T45" fmla="*/ 449057961 h 2957"/>
                <a:gd name="T46" fmla="*/ 80242185 w 1286"/>
                <a:gd name="T47" fmla="*/ 445412131 h 2957"/>
                <a:gd name="T48" fmla="*/ 74768179 w 1286"/>
                <a:gd name="T49" fmla="*/ 412902507 h 2957"/>
                <a:gd name="T50" fmla="*/ 79708340 w 1286"/>
                <a:gd name="T51" fmla="*/ 355175309 h 2957"/>
                <a:gd name="T52" fmla="*/ 82378659 w 1286"/>
                <a:gd name="T53" fmla="*/ 312791076 h 2957"/>
                <a:gd name="T54" fmla="*/ 83312978 w 1286"/>
                <a:gd name="T55" fmla="*/ 282104367 h 2957"/>
                <a:gd name="T56" fmla="*/ 89054454 w 1286"/>
                <a:gd name="T57" fmla="*/ 264786090 h 2957"/>
                <a:gd name="T58" fmla="*/ 89054454 w 1286"/>
                <a:gd name="T59" fmla="*/ 308385600 h 2957"/>
                <a:gd name="T60" fmla="*/ 92258617 w 1286"/>
                <a:gd name="T61" fmla="*/ 351377472 h 2957"/>
                <a:gd name="T62" fmla="*/ 97332148 w 1286"/>
                <a:gd name="T63" fmla="*/ 411839238 h 2957"/>
                <a:gd name="T64" fmla="*/ 91724407 w 1286"/>
                <a:gd name="T65" fmla="*/ 442069926 h 2957"/>
                <a:gd name="T66" fmla="*/ 99735362 w 1286"/>
                <a:gd name="T67" fmla="*/ 447387053 h 2957"/>
                <a:gd name="T68" fmla="*/ 119228538 w 1286"/>
                <a:gd name="T69" fmla="*/ 442221933 h 2957"/>
                <a:gd name="T70" fmla="*/ 111885163 w 1286"/>
                <a:gd name="T71" fmla="*/ 424751649 h 2957"/>
                <a:gd name="T72" fmla="*/ 117893379 w 1286"/>
                <a:gd name="T73" fmla="*/ 376291033 h 2957"/>
                <a:gd name="T74" fmla="*/ 117893379 w 1286"/>
                <a:gd name="T75" fmla="*/ 321146395 h 2957"/>
                <a:gd name="T76" fmla="*/ 123234015 w 1286"/>
                <a:gd name="T77" fmla="*/ 272685778 h 2957"/>
                <a:gd name="T78" fmla="*/ 130977865 w 1286"/>
                <a:gd name="T79" fmla="*/ 204780346 h 2957"/>
                <a:gd name="T80" fmla="*/ 124435805 w 1286"/>
                <a:gd name="T81" fmla="*/ 166041942 h 2957"/>
                <a:gd name="T82" fmla="*/ 121231277 w 1286"/>
                <a:gd name="T83" fmla="*/ 142039644 h 2957"/>
                <a:gd name="T84" fmla="*/ 127907072 w 1286"/>
                <a:gd name="T85" fmla="*/ 117125694 h 2957"/>
                <a:gd name="T86" fmla="*/ 133247709 w 1286"/>
                <a:gd name="T87" fmla="*/ 104972538 h 2957"/>
                <a:gd name="T88" fmla="*/ 138721715 w 1286"/>
                <a:gd name="T89" fmla="*/ 122442822 h 2957"/>
                <a:gd name="T90" fmla="*/ 141659138 w 1286"/>
                <a:gd name="T91" fmla="*/ 148420041 h 2957"/>
                <a:gd name="T92" fmla="*/ 154209414 w 1286"/>
                <a:gd name="T93" fmla="*/ 182448956 h 2957"/>
                <a:gd name="T94" fmla="*/ 152340045 w 1286"/>
                <a:gd name="T95" fmla="*/ 216325474 h 2957"/>
                <a:gd name="T96" fmla="*/ 147266514 w 1286"/>
                <a:gd name="T97" fmla="*/ 235163041 h 2957"/>
                <a:gd name="T98" fmla="*/ 155010364 w 1286"/>
                <a:gd name="T99" fmla="*/ 229694296 h 2957"/>
                <a:gd name="T100" fmla="*/ 151271991 w 1286"/>
                <a:gd name="T101" fmla="*/ 240631785 h 2957"/>
                <a:gd name="T102" fmla="*/ 151138621 w 1286"/>
                <a:gd name="T103" fmla="*/ 248075842 h 2957"/>
                <a:gd name="T104" fmla="*/ 171165642 w 1286"/>
                <a:gd name="T105" fmla="*/ 223313899 h 2957"/>
                <a:gd name="T106" fmla="*/ 169563744 w 1286"/>
                <a:gd name="T107" fmla="*/ 184727502 h 2957"/>
                <a:gd name="T108" fmla="*/ 165291162 w 1286"/>
                <a:gd name="T109" fmla="*/ 136418893 h 2957"/>
                <a:gd name="T110" fmla="*/ 159282946 w 1286"/>
                <a:gd name="T111" fmla="*/ 115606793 h 2957"/>
                <a:gd name="T112" fmla="*/ 157146837 w 1286"/>
                <a:gd name="T113" fmla="*/ 89173553 h 2957"/>
                <a:gd name="T114" fmla="*/ 153007625 w 1286"/>
                <a:gd name="T115" fmla="*/ 64867241 h 2957"/>
                <a:gd name="T116" fmla="*/ 149269252 w 1286"/>
                <a:gd name="T117" fmla="*/ 44358766 h 2957"/>
                <a:gd name="T118" fmla="*/ 134182393 w 1286"/>
                <a:gd name="T119" fmla="*/ 29927064 h 2957"/>
                <a:gd name="T120" fmla="*/ 102806154 w 1286"/>
                <a:gd name="T121" fmla="*/ 15798986 h 29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6" h="2957">
                  <a:moveTo>
                    <a:pt x="525" y="9"/>
                  </a:moveTo>
                  <a:lnTo>
                    <a:pt x="530" y="51"/>
                  </a:lnTo>
                  <a:lnTo>
                    <a:pt x="526" y="84"/>
                  </a:lnTo>
                  <a:lnTo>
                    <a:pt x="517" y="104"/>
                  </a:lnTo>
                  <a:lnTo>
                    <a:pt x="491" y="114"/>
                  </a:lnTo>
                  <a:lnTo>
                    <a:pt x="468" y="118"/>
                  </a:lnTo>
                  <a:lnTo>
                    <a:pt x="437" y="129"/>
                  </a:lnTo>
                  <a:lnTo>
                    <a:pt x="403" y="141"/>
                  </a:lnTo>
                  <a:lnTo>
                    <a:pt x="366" y="159"/>
                  </a:lnTo>
                  <a:lnTo>
                    <a:pt x="337" y="171"/>
                  </a:lnTo>
                  <a:lnTo>
                    <a:pt x="313" y="183"/>
                  </a:lnTo>
                  <a:lnTo>
                    <a:pt x="282" y="197"/>
                  </a:lnTo>
                  <a:lnTo>
                    <a:pt x="254" y="203"/>
                  </a:lnTo>
                  <a:lnTo>
                    <a:pt x="239" y="214"/>
                  </a:lnTo>
                  <a:lnTo>
                    <a:pt x="219" y="226"/>
                  </a:lnTo>
                  <a:lnTo>
                    <a:pt x="206" y="248"/>
                  </a:lnTo>
                  <a:lnTo>
                    <a:pt x="194" y="263"/>
                  </a:lnTo>
                  <a:lnTo>
                    <a:pt x="178" y="278"/>
                  </a:lnTo>
                  <a:lnTo>
                    <a:pt x="167" y="293"/>
                  </a:lnTo>
                  <a:lnTo>
                    <a:pt x="161" y="308"/>
                  </a:lnTo>
                  <a:lnTo>
                    <a:pt x="153" y="334"/>
                  </a:lnTo>
                  <a:lnTo>
                    <a:pt x="142" y="367"/>
                  </a:lnTo>
                  <a:lnTo>
                    <a:pt x="138" y="390"/>
                  </a:lnTo>
                  <a:lnTo>
                    <a:pt x="138" y="408"/>
                  </a:lnTo>
                  <a:lnTo>
                    <a:pt x="142" y="444"/>
                  </a:lnTo>
                  <a:lnTo>
                    <a:pt x="145" y="461"/>
                  </a:lnTo>
                  <a:lnTo>
                    <a:pt x="140" y="485"/>
                  </a:lnTo>
                  <a:lnTo>
                    <a:pt x="133" y="501"/>
                  </a:lnTo>
                  <a:lnTo>
                    <a:pt x="122" y="532"/>
                  </a:lnTo>
                  <a:lnTo>
                    <a:pt x="116" y="549"/>
                  </a:lnTo>
                  <a:lnTo>
                    <a:pt x="110" y="580"/>
                  </a:lnTo>
                  <a:lnTo>
                    <a:pt x="103" y="607"/>
                  </a:lnTo>
                  <a:lnTo>
                    <a:pt x="97" y="646"/>
                  </a:lnTo>
                  <a:lnTo>
                    <a:pt x="94" y="685"/>
                  </a:lnTo>
                  <a:lnTo>
                    <a:pt x="91" y="720"/>
                  </a:lnTo>
                  <a:lnTo>
                    <a:pt x="92" y="761"/>
                  </a:lnTo>
                  <a:lnTo>
                    <a:pt x="95" y="798"/>
                  </a:lnTo>
                  <a:lnTo>
                    <a:pt x="86" y="812"/>
                  </a:lnTo>
                  <a:lnTo>
                    <a:pt x="73" y="831"/>
                  </a:lnTo>
                  <a:lnTo>
                    <a:pt x="64" y="855"/>
                  </a:lnTo>
                  <a:lnTo>
                    <a:pt x="50" y="885"/>
                  </a:lnTo>
                  <a:lnTo>
                    <a:pt x="45" y="908"/>
                  </a:lnTo>
                  <a:lnTo>
                    <a:pt x="36" y="936"/>
                  </a:lnTo>
                  <a:lnTo>
                    <a:pt x="32" y="969"/>
                  </a:lnTo>
                  <a:lnTo>
                    <a:pt x="26" y="1022"/>
                  </a:lnTo>
                  <a:lnTo>
                    <a:pt x="23" y="1077"/>
                  </a:lnTo>
                  <a:lnTo>
                    <a:pt x="19" y="1134"/>
                  </a:lnTo>
                  <a:lnTo>
                    <a:pt x="16" y="1188"/>
                  </a:lnTo>
                  <a:lnTo>
                    <a:pt x="12" y="1273"/>
                  </a:lnTo>
                  <a:lnTo>
                    <a:pt x="9" y="1321"/>
                  </a:lnTo>
                  <a:lnTo>
                    <a:pt x="8" y="1339"/>
                  </a:lnTo>
                  <a:lnTo>
                    <a:pt x="10" y="1356"/>
                  </a:lnTo>
                  <a:lnTo>
                    <a:pt x="12" y="1375"/>
                  </a:lnTo>
                  <a:lnTo>
                    <a:pt x="18" y="1389"/>
                  </a:lnTo>
                  <a:lnTo>
                    <a:pt x="8" y="1434"/>
                  </a:lnTo>
                  <a:lnTo>
                    <a:pt x="3" y="1468"/>
                  </a:lnTo>
                  <a:lnTo>
                    <a:pt x="0" y="1501"/>
                  </a:lnTo>
                  <a:lnTo>
                    <a:pt x="6" y="1527"/>
                  </a:lnTo>
                  <a:lnTo>
                    <a:pt x="16" y="1555"/>
                  </a:lnTo>
                  <a:lnTo>
                    <a:pt x="28" y="1585"/>
                  </a:lnTo>
                  <a:lnTo>
                    <a:pt x="37" y="1603"/>
                  </a:lnTo>
                  <a:lnTo>
                    <a:pt x="70" y="1633"/>
                  </a:lnTo>
                  <a:lnTo>
                    <a:pt x="98" y="1648"/>
                  </a:lnTo>
                  <a:lnTo>
                    <a:pt x="118" y="1653"/>
                  </a:lnTo>
                  <a:lnTo>
                    <a:pt x="139" y="1649"/>
                  </a:lnTo>
                  <a:lnTo>
                    <a:pt x="153" y="1638"/>
                  </a:lnTo>
                  <a:lnTo>
                    <a:pt x="159" y="1635"/>
                  </a:lnTo>
                  <a:lnTo>
                    <a:pt x="163" y="1626"/>
                  </a:lnTo>
                  <a:lnTo>
                    <a:pt x="166" y="1620"/>
                  </a:lnTo>
                  <a:lnTo>
                    <a:pt x="162" y="1614"/>
                  </a:lnTo>
                  <a:lnTo>
                    <a:pt x="155" y="1606"/>
                  </a:lnTo>
                  <a:lnTo>
                    <a:pt x="157" y="1599"/>
                  </a:lnTo>
                  <a:lnTo>
                    <a:pt x="156" y="1592"/>
                  </a:lnTo>
                  <a:lnTo>
                    <a:pt x="151" y="1586"/>
                  </a:lnTo>
                  <a:lnTo>
                    <a:pt x="140" y="1581"/>
                  </a:lnTo>
                  <a:lnTo>
                    <a:pt x="125" y="1573"/>
                  </a:lnTo>
                  <a:lnTo>
                    <a:pt x="115" y="1558"/>
                  </a:lnTo>
                  <a:lnTo>
                    <a:pt x="103" y="1548"/>
                  </a:lnTo>
                  <a:lnTo>
                    <a:pt x="97" y="1532"/>
                  </a:lnTo>
                  <a:lnTo>
                    <a:pt x="94" y="1506"/>
                  </a:lnTo>
                  <a:lnTo>
                    <a:pt x="95" y="1492"/>
                  </a:lnTo>
                  <a:lnTo>
                    <a:pt x="102" y="1490"/>
                  </a:lnTo>
                  <a:lnTo>
                    <a:pt x="111" y="1495"/>
                  </a:lnTo>
                  <a:lnTo>
                    <a:pt x="125" y="1512"/>
                  </a:lnTo>
                  <a:lnTo>
                    <a:pt x="131" y="1533"/>
                  </a:lnTo>
                  <a:lnTo>
                    <a:pt x="136" y="1542"/>
                  </a:lnTo>
                  <a:lnTo>
                    <a:pt x="142" y="1551"/>
                  </a:lnTo>
                  <a:lnTo>
                    <a:pt x="149" y="1556"/>
                  </a:lnTo>
                  <a:lnTo>
                    <a:pt x="158" y="1559"/>
                  </a:lnTo>
                  <a:lnTo>
                    <a:pt x="168" y="1560"/>
                  </a:lnTo>
                  <a:lnTo>
                    <a:pt x="175" y="1557"/>
                  </a:lnTo>
                  <a:lnTo>
                    <a:pt x="182" y="1548"/>
                  </a:lnTo>
                  <a:lnTo>
                    <a:pt x="183" y="1541"/>
                  </a:lnTo>
                  <a:lnTo>
                    <a:pt x="182" y="1527"/>
                  </a:lnTo>
                  <a:lnTo>
                    <a:pt x="178" y="1516"/>
                  </a:lnTo>
                  <a:lnTo>
                    <a:pt x="170" y="1497"/>
                  </a:lnTo>
                  <a:lnTo>
                    <a:pt x="157" y="1480"/>
                  </a:lnTo>
                  <a:lnTo>
                    <a:pt x="149" y="1466"/>
                  </a:lnTo>
                  <a:lnTo>
                    <a:pt x="148" y="1448"/>
                  </a:lnTo>
                  <a:lnTo>
                    <a:pt x="145" y="1426"/>
                  </a:lnTo>
                  <a:lnTo>
                    <a:pt x="136" y="1408"/>
                  </a:lnTo>
                  <a:lnTo>
                    <a:pt x="127" y="1395"/>
                  </a:lnTo>
                  <a:lnTo>
                    <a:pt x="116" y="1377"/>
                  </a:lnTo>
                  <a:lnTo>
                    <a:pt x="105" y="1371"/>
                  </a:lnTo>
                  <a:lnTo>
                    <a:pt x="98" y="1344"/>
                  </a:lnTo>
                  <a:lnTo>
                    <a:pt x="99" y="1310"/>
                  </a:lnTo>
                  <a:lnTo>
                    <a:pt x="111" y="1263"/>
                  </a:lnTo>
                  <a:lnTo>
                    <a:pt x="123" y="1227"/>
                  </a:lnTo>
                  <a:lnTo>
                    <a:pt x="139" y="1182"/>
                  </a:lnTo>
                  <a:lnTo>
                    <a:pt x="160" y="1139"/>
                  </a:lnTo>
                  <a:lnTo>
                    <a:pt x="174" y="1114"/>
                  </a:lnTo>
                  <a:lnTo>
                    <a:pt x="187" y="1090"/>
                  </a:lnTo>
                  <a:lnTo>
                    <a:pt x="200" y="1067"/>
                  </a:lnTo>
                  <a:lnTo>
                    <a:pt x="209" y="1046"/>
                  </a:lnTo>
                  <a:lnTo>
                    <a:pt x="217" y="1024"/>
                  </a:lnTo>
                  <a:lnTo>
                    <a:pt x="222" y="1001"/>
                  </a:lnTo>
                  <a:lnTo>
                    <a:pt x="228" y="963"/>
                  </a:lnTo>
                  <a:lnTo>
                    <a:pt x="227" y="929"/>
                  </a:lnTo>
                  <a:lnTo>
                    <a:pt x="228" y="892"/>
                  </a:lnTo>
                  <a:lnTo>
                    <a:pt x="228" y="870"/>
                  </a:lnTo>
                  <a:lnTo>
                    <a:pt x="226" y="842"/>
                  </a:lnTo>
                  <a:lnTo>
                    <a:pt x="236" y="831"/>
                  </a:lnTo>
                  <a:lnTo>
                    <a:pt x="244" y="820"/>
                  </a:lnTo>
                  <a:lnTo>
                    <a:pt x="248" y="805"/>
                  </a:lnTo>
                  <a:lnTo>
                    <a:pt x="250" y="784"/>
                  </a:lnTo>
                  <a:lnTo>
                    <a:pt x="261" y="773"/>
                  </a:lnTo>
                  <a:lnTo>
                    <a:pt x="272" y="759"/>
                  </a:lnTo>
                  <a:lnTo>
                    <a:pt x="281" y="738"/>
                  </a:lnTo>
                  <a:lnTo>
                    <a:pt x="287" y="709"/>
                  </a:lnTo>
                  <a:lnTo>
                    <a:pt x="289" y="678"/>
                  </a:lnTo>
                  <a:lnTo>
                    <a:pt x="293" y="649"/>
                  </a:lnTo>
                  <a:lnTo>
                    <a:pt x="303" y="698"/>
                  </a:lnTo>
                  <a:lnTo>
                    <a:pt x="309" y="721"/>
                  </a:lnTo>
                  <a:lnTo>
                    <a:pt x="319" y="750"/>
                  </a:lnTo>
                  <a:lnTo>
                    <a:pt x="327" y="771"/>
                  </a:lnTo>
                  <a:lnTo>
                    <a:pt x="338" y="796"/>
                  </a:lnTo>
                  <a:lnTo>
                    <a:pt x="350" y="828"/>
                  </a:lnTo>
                  <a:lnTo>
                    <a:pt x="366" y="859"/>
                  </a:lnTo>
                  <a:lnTo>
                    <a:pt x="382" y="898"/>
                  </a:lnTo>
                  <a:lnTo>
                    <a:pt x="379" y="925"/>
                  </a:lnTo>
                  <a:lnTo>
                    <a:pt x="379" y="960"/>
                  </a:lnTo>
                  <a:lnTo>
                    <a:pt x="371" y="978"/>
                  </a:lnTo>
                  <a:lnTo>
                    <a:pt x="359" y="1011"/>
                  </a:lnTo>
                  <a:lnTo>
                    <a:pt x="356" y="1033"/>
                  </a:lnTo>
                  <a:lnTo>
                    <a:pt x="356" y="1051"/>
                  </a:lnTo>
                  <a:lnTo>
                    <a:pt x="360" y="1076"/>
                  </a:lnTo>
                  <a:lnTo>
                    <a:pt x="351" y="1099"/>
                  </a:lnTo>
                  <a:lnTo>
                    <a:pt x="342" y="1117"/>
                  </a:lnTo>
                  <a:lnTo>
                    <a:pt x="336" y="1134"/>
                  </a:lnTo>
                  <a:lnTo>
                    <a:pt x="329" y="1157"/>
                  </a:lnTo>
                  <a:lnTo>
                    <a:pt x="325" y="1183"/>
                  </a:lnTo>
                  <a:lnTo>
                    <a:pt x="322" y="1213"/>
                  </a:lnTo>
                  <a:lnTo>
                    <a:pt x="313" y="1247"/>
                  </a:lnTo>
                  <a:lnTo>
                    <a:pt x="309" y="1283"/>
                  </a:lnTo>
                  <a:lnTo>
                    <a:pt x="305" y="1325"/>
                  </a:lnTo>
                  <a:lnTo>
                    <a:pt x="304" y="1373"/>
                  </a:lnTo>
                  <a:lnTo>
                    <a:pt x="305" y="1423"/>
                  </a:lnTo>
                  <a:lnTo>
                    <a:pt x="311" y="1475"/>
                  </a:lnTo>
                  <a:lnTo>
                    <a:pt x="319" y="1533"/>
                  </a:lnTo>
                  <a:lnTo>
                    <a:pt x="323" y="1572"/>
                  </a:lnTo>
                  <a:lnTo>
                    <a:pt x="326" y="1620"/>
                  </a:lnTo>
                  <a:lnTo>
                    <a:pt x="334" y="1668"/>
                  </a:lnTo>
                  <a:lnTo>
                    <a:pt x="341" y="1717"/>
                  </a:lnTo>
                  <a:lnTo>
                    <a:pt x="354" y="1763"/>
                  </a:lnTo>
                  <a:lnTo>
                    <a:pt x="365" y="1810"/>
                  </a:lnTo>
                  <a:lnTo>
                    <a:pt x="374" y="1854"/>
                  </a:lnTo>
                  <a:lnTo>
                    <a:pt x="385" y="1877"/>
                  </a:lnTo>
                  <a:lnTo>
                    <a:pt x="395" y="1906"/>
                  </a:lnTo>
                  <a:lnTo>
                    <a:pt x="405" y="1927"/>
                  </a:lnTo>
                  <a:lnTo>
                    <a:pt x="411" y="1974"/>
                  </a:lnTo>
                  <a:lnTo>
                    <a:pt x="409" y="2011"/>
                  </a:lnTo>
                  <a:lnTo>
                    <a:pt x="407" y="2100"/>
                  </a:lnTo>
                  <a:lnTo>
                    <a:pt x="399" y="2132"/>
                  </a:lnTo>
                  <a:lnTo>
                    <a:pt x="389" y="2164"/>
                  </a:lnTo>
                  <a:lnTo>
                    <a:pt x="382" y="2203"/>
                  </a:lnTo>
                  <a:lnTo>
                    <a:pt x="376" y="2238"/>
                  </a:lnTo>
                  <a:lnTo>
                    <a:pt x="373" y="2269"/>
                  </a:lnTo>
                  <a:lnTo>
                    <a:pt x="371" y="2302"/>
                  </a:lnTo>
                  <a:lnTo>
                    <a:pt x="371" y="2331"/>
                  </a:lnTo>
                  <a:lnTo>
                    <a:pt x="372" y="2365"/>
                  </a:lnTo>
                  <a:lnTo>
                    <a:pt x="382" y="2407"/>
                  </a:lnTo>
                  <a:lnTo>
                    <a:pt x="395" y="2451"/>
                  </a:lnTo>
                  <a:lnTo>
                    <a:pt x="418" y="2528"/>
                  </a:lnTo>
                  <a:lnTo>
                    <a:pt x="433" y="2578"/>
                  </a:lnTo>
                  <a:lnTo>
                    <a:pt x="446" y="2624"/>
                  </a:lnTo>
                  <a:lnTo>
                    <a:pt x="459" y="2688"/>
                  </a:lnTo>
                  <a:lnTo>
                    <a:pt x="464" y="2731"/>
                  </a:lnTo>
                  <a:lnTo>
                    <a:pt x="462" y="2756"/>
                  </a:lnTo>
                  <a:lnTo>
                    <a:pt x="455" y="2769"/>
                  </a:lnTo>
                  <a:lnTo>
                    <a:pt x="451" y="2782"/>
                  </a:lnTo>
                  <a:lnTo>
                    <a:pt x="448" y="2797"/>
                  </a:lnTo>
                  <a:lnTo>
                    <a:pt x="450" y="2812"/>
                  </a:lnTo>
                  <a:lnTo>
                    <a:pt x="449" y="2818"/>
                  </a:lnTo>
                  <a:lnTo>
                    <a:pt x="445" y="2836"/>
                  </a:lnTo>
                  <a:lnTo>
                    <a:pt x="434" y="2849"/>
                  </a:lnTo>
                  <a:lnTo>
                    <a:pt x="424" y="2855"/>
                  </a:lnTo>
                  <a:lnTo>
                    <a:pt x="414" y="2871"/>
                  </a:lnTo>
                  <a:lnTo>
                    <a:pt x="410" y="2883"/>
                  </a:lnTo>
                  <a:lnTo>
                    <a:pt x="402" y="2900"/>
                  </a:lnTo>
                  <a:lnTo>
                    <a:pt x="394" y="2911"/>
                  </a:lnTo>
                  <a:lnTo>
                    <a:pt x="392" y="2920"/>
                  </a:lnTo>
                  <a:lnTo>
                    <a:pt x="404" y="2932"/>
                  </a:lnTo>
                  <a:lnTo>
                    <a:pt x="422" y="2938"/>
                  </a:lnTo>
                  <a:lnTo>
                    <a:pt x="440" y="2943"/>
                  </a:lnTo>
                  <a:lnTo>
                    <a:pt x="459" y="2948"/>
                  </a:lnTo>
                  <a:lnTo>
                    <a:pt x="479" y="2954"/>
                  </a:lnTo>
                  <a:lnTo>
                    <a:pt x="501" y="2956"/>
                  </a:lnTo>
                  <a:lnTo>
                    <a:pt x="525" y="2954"/>
                  </a:lnTo>
                  <a:lnTo>
                    <a:pt x="540" y="2943"/>
                  </a:lnTo>
                  <a:lnTo>
                    <a:pt x="549" y="2950"/>
                  </a:lnTo>
                  <a:lnTo>
                    <a:pt x="561" y="2956"/>
                  </a:lnTo>
                  <a:lnTo>
                    <a:pt x="570" y="2956"/>
                  </a:lnTo>
                  <a:lnTo>
                    <a:pt x="582" y="2952"/>
                  </a:lnTo>
                  <a:lnTo>
                    <a:pt x="589" y="2948"/>
                  </a:lnTo>
                  <a:lnTo>
                    <a:pt x="597" y="2941"/>
                  </a:lnTo>
                  <a:lnTo>
                    <a:pt x="601" y="2932"/>
                  </a:lnTo>
                  <a:lnTo>
                    <a:pt x="601" y="2922"/>
                  </a:lnTo>
                  <a:lnTo>
                    <a:pt x="596" y="2898"/>
                  </a:lnTo>
                  <a:lnTo>
                    <a:pt x="589" y="2876"/>
                  </a:lnTo>
                  <a:lnTo>
                    <a:pt x="584" y="2847"/>
                  </a:lnTo>
                  <a:lnTo>
                    <a:pt x="576" y="2828"/>
                  </a:lnTo>
                  <a:lnTo>
                    <a:pt x="580" y="2780"/>
                  </a:lnTo>
                  <a:lnTo>
                    <a:pt x="571" y="2759"/>
                  </a:lnTo>
                  <a:lnTo>
                    <a:pt x="562" y="2741"/>
                  </a:lnTo>
                  <a:lnTo>
                    <a:pt x="560" y="2718"/>
                  </a:lnTo>
                  <a:lnTo>
                    <a:pt x="555" y="2681"/>
                  </a:lnTo>
                  <a:lnTo>
                    <a:pt x="561" y="2641"/>
                  </a:lnTo>
                  <a:lnTo>
                    <a:pt x="564" y="2593"/>
                  </a:lnTo>
                  <a:lnTo>
                    <a:pt x="572" y="2540"/>
                  </a:lnTo>
                  <a:lnTo>
                    <a:pt x="576" y="2514"/>
                  </a:lnTo>
                  <a:lnTo>
                    <a:pt x="596" y="2461"/>
                  </a:lnTo>
                  <a:lnTo>
                    <a:pt x="599" y="2410"/>
                  </a:lnTo>
                  <a:lnTo>
                    <a:pt x="598" y="2375"/>
                  </a:lnTo>
                  <a:lnTo>
                    <a:pt x="597" y="2338"/>
                  </a:lnTo>
                  <a:lnTo>
                    <a:pt x="593" y="2307"/>
                  </a:lnTo>
                  <a:lnTo>
                    <a:pt x="586" y="2267"/>
                  </a:lnTo>
                  <a:lnTo>
                    <a:pt x="582" y="2230"/>
                  </a:lnTo>
                  <a:lnTo>
                    <a:pt x="585" y="2186"/>
                  </a:lnTo>
                  <a:lnTo>
                    <a:pt x="597" y="2163"/>
                  </a:lnTo>
                  <a:lnTo>
                    <a:pt x="604" y="2142"/>
                  </a:lnTo>
                  <a:lnTo>
                    <a:pt x="611" y="2114"/>
                  </a:lnTo>
                  <a:lnTo>
                    <a:pt x="616" y="2086"/>
                  </a:lnTo>
                  <a:lnTo>
                    <a:pt x="617" y="2059"/>
                  </a:lnTo>
                  <a:lnTo>
                    <a:pt x="618" y="2036"/>
                  </a:lnTo>
                  <a:lnTo>
                    <a:pt x="615" y="2020"/>
                  </a:lnTo>
                  <a:lnTo>
                    <a:pt x="613" y="2001"/>
                  </a:lnTo>
                  <a:lnTo>
                    <a:pt x="613" y="1977"/>
                  </a:lnTo>
                  <a:lnTo>
                    <a:pt x="615" y="1951"/>
                  </a:lnTo>
                  <a:lnTo>
                    <a:pt x="623" y="1926"/>
                  </a:lnTo>
                  <a:lnTo>
                    <a:pt x="626" y="1902"/>
                  </a:lnTo>
                  <a:lnTo>
                    <a:pt x="628" y="1882"/>
                  </a:lnTo>
                  <a:lnTo>
                    <a:pt x="624" y="1857"/>
                  </a:lnTo>
                  <a:lnTo>
                    <a:pt x="617" y="1829"/>
                  </a:lnTo>
                  <a:lnTo>
                    <a:pt x="614" y="1779"/>
                  </a:lnTo>
                  <a:lnTo>
                    <a:pt x="618" y="1743"/>
                  </a:lnTo>
                  <a:lnTo>
                    <a:pt x="627" y="1681"/>
                  </a:lnTo>
                  <a:lnTo>
                    <a:pt x="633" y="1636"/>
                  </a:lnTo>
                  <a:lnTo>
                    <a:pt x="642" y="1571"/>
                  </a:lnTo>
                  <a:lnTo>
                    <a:pt x="652" y="1635"/>
                  </a:lnTo>
                  <a:lnTo>
                    <a:pt x="659" y="1679"/>
                  </a:lnTo>
                  <a:lnTo>
                    <a:pt x="667" y="1743"/>
                  </a:lnTo>
                  <a:lnTo>
                    <a:pt x="672" y="1778"/>
                  </a:lnTo>
                  <a:lnTo>
                    <a:pt x="669" y="1823"/>
                  </a:lnTo>
                  <a:lnTo>
                    <a:pt x="661" y="1857"/>
                  </a:lnTo>
                  <a:lnTo>
                    <a:pt x="657" y="1880"/>
                  </a:lnTo>
                  <a:lnTo>
                    <a:pt x="660" y="1910"/>
                  </a:lnTo>
                  <a:lnTo>
                    <a:pt x="666" y="1934"/>
                  </a:lnTo>
                  <a:lnTo>
                    <a:pt x="673" y="1965"/>
                  </a:lnTo>
                  <a:lnTo>
                    <a:pt x="674" y="2007"/>
                  </a:lnTo>
                  <a:lnTo>
                    <a:pt x="667" y="2030"/>
                  </a:lnTo>
                  <a:lnTo>
                    <a:pt x="666" y="2052"/>
                  </a:lnTo>
                  <a:lnTo>
                    <a:pt x="669" y="2084"/>
                  </a:lnTo>
                  <a:lnTo>
                    <a:pt x="674" y="2114"/>
                  </a:lnTo>
                  <a:lnTo>
                    <a:pt x="682" y="2141"/>
                  </a:lnTo>
                  <a:lnTo>
                    <a:pt x="693" y="2168"/>
                  </a:lnTo>
                  <a:lnTo>
                    <a:pt x="702" y="2191"/>
                  </a:lnTo>
                  <a:lnTo>
                    <a:pt x="702" y="2225"/>
                  </a:lnTo>
                  <a:lnTo>
                    <a:pt x="700" y="2263"/>
                  </a:lnTo>
                  <a:lnTo>
                    <a:pt x="691" y="2313"/>
                  </a:lnTo>
                  <a:lnTo>
                    <a:pt x="690" y="2354"/>
                  </a:lnTo>
                  <a:lnTo>
                    <a:pt x="687" y="2387"/>
                  </a:lnTo>
                  <a:lnTo>
                    <a:pt x="687" y="2420"/>
                  </a:lnTo>
                  <a:lnTo>
                    <a:pt x="689" y="2461"/>
                  </a:lnTo>
                  <a:lnTo>
                    <a:pt x="708" y="2507"/>
                  </a:lnTo>
                  <a:lnTo>
                    <a:pt x="717" y="2563"/>
                  </a:lnTo>
                  <a:lnTo>
                    <a:pt x="724" y="2634"/>
                  </a:lnTo>
                  <a:lnTo>
                    <a:pt x="731" y="2678"/>
                  </a:lnTo>
                  <a:lnTo>
                    <a:pt x="729" y="2711"/>
                  </a:lnTo>
                  <a:lnTo>
                    <a:pt x="723" y="2741"/>
                  </a:lnTo>
                  <a:lnTo>
                    <a:pt x="714" y="2762"/>
                  </a:lnTo>
                  <a:lnTo>
                    <a:pt x="706" y="2781"/>
                  </a:lnTo>
                  <a:lnTo>
                    <a:pt x="707" y="2800"/>
                  </a:lnTo>
                  <a:lnTo>
                    <a:pt x="709" y="2828"/>
                  </a:lnTo>
                  <a:lnTo>
                    <a:pt x="702" y="2847"/>
                  </a:lnTo>
                  <a:lnTo>
                    <a:pt x="698" y="2872"/>
                  </a:lnTo>
                  <a:lnTo>
                    <a:pt x="692" y="2890"/>
                  </a:lnTo>
                  <a:lnTo>
                    <a:pt x="687" y="2910"/>
                  </a:lnTo>
                  <a:lnTo>
                    <a:pt x="685" y="2921"/>
                  </a:lnTo>
                  <a:lnTo>
                    <a:pt x="685" y="2931"/>
                  </a:lnTo>
                  <a:lnTo>
                    <a:pt x="688" y="2940"/>
                  </a:lnTo>
                  <a:lnTo>
                    <a:pt x="694" y="2947"/>
                  </a:lnTo>
                  <a:lnTo>
                    <a:pt x="703" y="2952"/>
                  </a:lnTo>
                  <a:lnTo>
                    <a:pt x="710" y="2954"/>
                  </a:lnTo>
                  <a:lnTo>
                    <a:pt x="721" y="2954"/>
                  </a:lnTo>
                  <a:lnTo>
                    <a:pt x="732" y="2952"/>
                  </a:lnTo>
                  <a:lnTo>
                    <a:pt x="747" y="2945"/>
                  </a:lnTo>
                  <a:lnTo>
                    <a:pt x="760" y="2954"/>
                  </a:lnTo>
                  <a:lnTo>
                    <a:pt x="796" y="2954"/>
                  </a:lnTo>
                  <a:lnTo>
                    <a:pt x="820" y="2952"/>
                  </a:lnTo>
                  <a:lnTo>
                    <a:pt x="839" y="2946"/>
                  </a:lnTo>
                  <a:lnTo>
                    <a:pt x="858" y="2938"/>
                  </a:lnTo>
                  <a:lnTo>
                    <a:pt x="876" y="2935"/>
                  </a:lnTo>
                  <a:lnTo>
                    <a:pt x="887" y="2930"/>
                  </a:lnTo>
                  <a:lnTo>
                    <a:pt x="891" y="2922"/>
                  </a:lnTo>
                  <a:lnTo>
                    <a:pt x="893" y="2911"/>
                  </a:lnTo>
                  <a:lnTo>
                    <a:pt x="887" y="2906"/>
                  </a:lnTo>
                  <a:lnTo>
                    <a:pt x="878" y="2888"/>
                  </a:lnTo>
                  <a:lnTo>
                    <a:pt x="870" y="2866"/>
                  </a:lnTo>
                  <a:lnTo>
                    <a:pt x="858" y="2852"/>
                  </a:lnTo>
                  <a:lnTo>
                    <a:pt x="850" y="2847"/>
                  </a:lnTo>
                  <a:lnTo>
                    <a:pt x="841" y="2835"/>
                  </a:lnTo>
                  <a:lnTo>
                    <a:pt x="838" y="2824"/>
                  </a:lnTo>
                  <a:lnTo>
                    <a:pt x="836" y="2807"/>
                  </a:lnTo>
                  <a:lnTo>
                    <a:pt x="838" y="2796"/>
                  </a:lnTo>
                  <a:lnTo>
                    <a:pt x="836" y="2787"/>
                  </a:lnTo>
                  <a:lnTo>
                    <a:pt x="830" y="2769"/>
                  </a:lnTo>
                  <a:lnTo>
                    <a:pt x="822" y="2751"/>
                  </a:lnTo>
                  <a:lnTo>
                    <a:pt x="820" y="2729"/>
                  </a:lnTo>
                  <a:lnTo>
                    <a:pt x="825" y="2699"/>
                  </a:lnTo>
                  <a:lnTo>
                    <a:pt x="833" y="2657"/>
                  </a:lnTo>
                  <a:lnTo>
                    <a:pt x="843" y="2606"/>
                  </a:lnTo>
                  <a:lnTo>
                    <a:pt x="865" y="2534"/>
                  </a:lnTo>
                  <a:lnTo>
                    <a:pt x="883" y="2477"/>
                  </a:lnTo>
                  <a:lnTo>
                    <a:pt x="901" y="2414"/>
                  </a:lnTo>
                  <a:lnTo>
                    <a:pt x="913" y="2365"/>
                  </a:lnTo>
                  <a:lnTo>
                    <a:pt x="913" y="2321"/>
                  </a:lnTo>
                  <a:lnTo>
                    <a:pt x="913" y="2283"/>
                  </a:lnTo>
                  <a:lnTo>
                    <a:pt x="910" y="2250"/>
                  </a:lnTo>
                  <a:lnTo>
                    <a:pt x="905" y="2216"/>
                  </a:lnTo>
                  <a:lnTo>
                    <a:pt x="900" y="2182"/>
                  </a:lnTo>
                  <a:lnTo>
                    <a:pt x="890" y="2144"/>
                  </a:lnTo>
                  <a:lnTo>
                    <a:pt x="883" y="2114"/>
                  </a:lnTo>
                  <a:lnTo>
                    <a:pt x="880" y="2094"/>
                  </a:lnTo>
                  <a:lnTo>
                    <a:pt x="875" y="2042"/>
                  </a:lnTo>
                  <a:lnTo>
                    <a:pt x="878" y="2006"/>
                  </a:lnTo>
                  <a:lnTo>
                    <a:pt x="875" y="1974"/>
                  </a:lnTo>
                  <a:lnTo>
                    <a:pt x="878" y="1930"/>
                  </a:lnTo>
                  <a:lnTo>
                    <a:pt x="888" y="1910"/>
                  </a:lnTo>
                  <a:lnTo>
                    <a:pt x="900" y="1879"/>
                  </a:lnTo>
                  <a:lnTo>
                    <a:pt x="910" y="1856"/>
                  </a:lnTo>
                  <a:lnTo>
                    <a:pt x="923" y="1795"/>
                  </a:lnTo>
                  <a:lnTo>
                    <a:pt x="935" y="1742"/>
                  </a:lnTo>
                  <a:lnTo>
                    <a:pt x="946" y="1680"/>
                  </a:lnTo>
                  <a:lnTo>
                    <a:pt x="958" y="1617"/>
                  </a:lnTo>
                  <a:lnTo>
                    <a:pt x="965" y="1533"/>
                  </a:lnTo>
                  <a:lnTo>
                    <a:pt x="975" y="1470"/>
                  </a:lnTo>
                  <a:lnTo>
                    <a:pt x="980" y="1432"/>
                  </a:lnTo>
                  <a:lnTo>
                    <a:pt x="981" y="1402"/>
                  </a:lnTo>
                  <a:lnTo>
                    <a:pt x="982" y="1372"/>
                  </a:lnTo>
                  <a:lnTo>
                    <a:pt x="981" y="1348"/>
                  </a:lnTo>
                  <a:lnTo>
                    <a:pt x="980" y="1312"/>
                  </a:lnTo>
                  <a:lnTo>
                    <a:pt x="976" y="1271"/>
                  </a:lnTo>
                  <a:lnTo>
                    <a:pt x="971" y="1237"/>
                  </a:lnTo>
                  <a:lnTo>
                    <a:pt x="963" y="1210"/>
                  </a:lnTo>
                  <a:lnTo>
                    <a:pt x="959" y="1173"/>
                  </a:lnTo>
                  <a:lnTo>
                    <a:pt x="955" y="1149"/>
                  </a:lnTo>
                  <a:lnTo>
                    <a:pt x="950" y="1133"/>
                  </a:lnTo>
                  <a:lnTo>
                    <a:pt x="944" y="1117"/>
                  </a:lnTo>
                  <a:lnTo>
                    <a:pt x="932" y="1093"/>
                  </a:lnTo>
                  <a:lnTo>
                    <a:pt x="925" y="1074"/>
                  </a:lnTo>
                  <a:lnTo>
                    <a:pt x="930" y="1051"/>
                  </a:lnTo>
                  <a:lnTo>
                    <a:pt x="930" y="1037"/>
                  </a:lnTo>
                  <a:lnTo>
                    <a:pt x="929" y="1017"/>
                  </a:lnTo>
                  <a:lnTo>
                    <a:pt x="926" y="1005"/>
                  </a:lnTo>
                  <a:lnTo>
                    <a:pt x="919" y="990"/>
                  </a:lnTo>
                  <a:lnTo>
                    <a:pt x="912" y="971"/>
                  </a:lnTo>
                  <a:lnTo>
                    <a:pt x="908" y="959"/>
                  </a:lnTo>
                  <a:lnTo>
                    <a:pt x="908" y="935"/>
                  </a:lnTo>
                  <a:lnTo>
                    <a:pt x="908" y="918"/>
                  </a:lnTo>
                  <a:lnTo>
                    <a:pt x="904" y="904"/>
                  </a:lnTo>
                  <a:lnTo>
                    <a:pt x="904" y="894"/>
                  </a:lnTo>
                  <a:lnTo>
                    <a:pt x="912" y="876"/>
                  </a:lnTo>
                  <a:lnTo>
                    <a:pt x="923" y="852"/>
                  </a:lnTo>
                  <a:lnTo>
                    <a:pt x="933" y="831"/>
                  </a:lnTo>
                  <a:lnTo>
                    <a:pt x="939" y="821"/>
                  </a:lnTo>
                  <a:lnTo>
                    <a:pt x="947" y="795"/>
                  </a:lnTo>
                  <a:lnTo>
                    <a:pt x="958" y="771"/>
                  </a:lnTo>
                  <a:lnTo>
                    <a:pt x="963" y="757"/>
                  </a:lnTo>
                  <a:lnTo>
                    <a:pt x="971" y="741"/>
                  </a:lnTo>
                  <a:lnTo>
                    <a:pt x="977" y="718"/>
                  </a:lnTo>
                  <a:lnTo>
                    <a:pt x="983" y="694"/>
                  </a:lnTo>
                  <a:lnTo>
                    <a:pt x="987" y="677"/>
                  </a:lnTo>
                  <a:lnTo>
                    <a:pt x="990" y="659"/>
                  </a:lnTo>
                  <a:lnTo>
                    <a:pt x="993" y="648"/>
                  </a:lnTo>
                  <a:lnTo>
                    <a:pt x="997" y="675"/>
                  </a:lnTo>
                  <a:lnTo>
                    <a:pt x="998" y="691"/>
                  </a:lnTo>
                  <a:lnTo>
                    <a:pt x="1000" y="706"/>
                  </a:lnTo>
                  <a:lnTo>
                    <a:pt x="1002" y="721"/>
                  </a:lnTo>
                  <a:lnTo>
                    <a:pt x="1004" y="732"/>
                  </a:lnTo>
                  <a:lnTo>
                    <a:pt x="1008" y="745"/>
                  </a:lnTo>
                  <a:lnTo>
                    <a:pt x="1016" y="759"/>
                  </a:lnTo>
                  <a:lnTo>
                    <a:pt x="1025" y="772"/>
                  </a:lnTo>
                  <a:lnTo>
                    <a:pt x="1036" y="783"/>
                  </a:lnTo>
                  <a:lnTo>
                    <a:pt x="1038" y="798"/>
                  </a:lnTo>
                  <a:lnTo>
                    <a:pt x="1039" y="806"/>
                  </a:lnTo>
                  <a:lnTo>
                    <a:pt x="1043" y="813"/>
                  </a:lnTo>
                  <a:lnTo>
                    <a:pt x="1048" y="821"/>
                  </a:lnTo>
                  <a:lnTo>
                    <a:pt x="1061" y="841"/>
                  </a:lnTo>
                  <a:lnTo>
                    <a:pt x="1058" y="867"/>
                  </a:lnTo>
                  <a:lnTo>
                    <a:pt x="1058" y="886"/>
                  </a:lnTo>
                  <a:lnTo>
                    <a:pt x="1058" y="910"/>
                  </a:lnTo>
                  <a:lnTo>
                    <a:pt x="1058" y="947"/>
                  </a:lnTo>
                  <a:lnTo>
                    <a:pt x="1058" y="963"/>
                  </a:lnTo>
                  <a:lnTo>
                    <a:pt x="1061" y="977"/>
                  </a:lnTo>
                  <a:lnTo>
                    <a:pt x="1063" y="995"/>
                  </a:lnTo>
                  <a:lnTo>
                    <a:pt x="1067" y="1010"/>
                  </a:lnTo>
                  <a:lnTo>
                    <a:pt x="1072" y="1028"/>
                  </a:lnTo>
                  <a:lnTo>
                    <a:pt x="1077" y="1043"/>
                  </a:lnTo>
                  <a:lnTo>
                    <a:pt x="1088" y="1068"/>
                  </a:lnTo>
                  <a:lnTo>
                    <a:pt x="1115" y="1118"/>
                  </a:lnTo>
                  <a:lnTo>
                    <a:pt x="1137" y="1159"/>
                  </a:lnTo>
                  <a:lnTo>
                    <a:pt x="1147" y="1181"/>
                  </a:lnTo>
                  <a:lnTo>
                    <a:pt x="1155" y="1201"/>
                  </a:lnTo>
                  <a:lnTo>
                    <a:pt x="1162" y="1221"/>
                  </a:lnTo>
                  <a:lnTo>
                    <a:pt x="1168" y="1240"/>
                  </a:lnTo>
                  <a:lnTo>
                    <a:pt x="1180" y="1282"/>
                  </a:lnTo>
                  <a:lnTo>
                    <a:pt x="1187" y="1308"/>
                  </a:lnTo>
                  <a:lnTo>
                    <a:pt x="1188" y="1345"/>
                  </a:lnTo>
                  <a:lnTo>
                    <a:pt x="1180" y="1370"/>
                  </a:lnTo>
                  <a:lnTo>
                    <a:pt x="1170" y="1376"/>
                  </a:lnTo>
                  <a:lnTo>
                    <a:pt x="1152" y="1406"/>
                  </a:lnTo>
                  <a:lnTo>
                    <a:pt x="1141" y="1424"/>
                  </a:lnTo>
                  <a:lnTo>
                    <a:pt x="1136" y="1465"/>
                  </a:lnTo>
                  <a:lnTo>
                    <a:pt x="1129" y="1480"/>
                  </a:lnTo>
                  <a:lnTo>
                    <a:pt x="1116" y="1496"/>
                  </a:lnTo>
                  <a:lnTo>
                    <a:pt x="1110" y="1508"/>
                  </a:lnTo>
                  <a:lnTo>
                    <a:pt x="1106" y="1518"/>
                  </a:lnTo>
                  <a:lnTo>
                    <a:pt x="1103" y="1527"/>
                  </a:lnTo>
                  <a:lnTo>
                    <a:pt x="1102" y="1536"/>
                  </a:lnTo>
                  <a:lnTo>
                    <a:pt x="1102" y="1543"/>
                  </a:lnTo>
                  <a:lnTo>
                    <a:pt x="1103" y="1548"/>
                  </a:lnTo>
                  <a:lnTo>
                    <a:pt x="1107" y="1555"/>
                  </a:lnTo>
                  <a:lnTo>
                    <a:pt x="1111" y="1558"/>
                  </a:lnTo>
                  <a:lnTo>
                    <a:pt x="1119" y="1559"/>
                  </a:lnTo>
                  <a:lnTo>
                    <a:pt x="1126" y="1559"/>
                  </a:lnTo>
                  <a:lnTo>
                    <a:pt x="1132" y="1558"/>
                  </a:lnTo>
                  <a:lnTo>
                    <a:pt x="1141" y="1555"/>
                  </a:lnTo>
                  <a:lnTo>
                    <a:pt x="1147" y="1545"/>
                  </a:lnTo>
                  <a:lnTo>
                    <a:pt x="1154" y="1531"/>
                  </a:lnTo>
                  <a:lnTo>
                    <a:pt x="1161" y="1512"/>
                  </a:lnTo>
                  <a:lnTo>
                    <a:pt x="1179" y="1490"/>
                  </a:lnTo>
                  <a:lnTo>
                    <a:pt x="1190" y="1487"/>
                  </a:lnTo>
                  <a:lnTo>
                    <a:pt x="1189" y="1506"/>
                  </a:lnTo>
                  <a:lnTo>
                    <a:pt x="1187" y="1526"/>
                  </a:lnTo>
                  <a:lnTo>
                    <a:pt x="1184" y="1547"/>
                  </a:lnTo>
                  <a:lnTo>
                    <a:pt x="1175" y="1561"/>
                  </a:lnTo>
                  <a:lnTo>
                    <a:pt x="1163" y="1571"/>
                  </a:lnTo>
                  <a:lnTo>
                    <a:pt x="1143" y="1581"/>
                  </a:lnTo>
                  <a:lnTo>
                    <a:pt x="1133" y="1584"/>
                  </a:lnTo>
                  <a:lnTo>
                    <a:pt x="1130" y="1589"/>
                  </a:lnTo>
                  <a:lnTo>
                    <a:pt x="1130" y="1596"/>
                  </a:lnTo>
                  <a:lnTo>
                    <a:pt x="1134" y="1601"/>
                  </a:lnTo>
                  <a:lnTo>
                    <a:pt x="1127" y="1605"/>
                  </a:lnTo>
                  <a:lnTo>
                    <a:pt x="1122" y="1610"/>
                  </a:lnTo>
                  <a:lnTo>
                    <a:pt x="1118" y="1615"/>
                  </a:lnTo>
                  <a:lnTo>
                    <a:pt x="1118" y="1621"/>
                  </a:lnTo>
                  <a:lnTo>
                    <a:pt x="1122" y="1626"/>
                  </a:lnTo>
                  <a:lnTo>
                    <a:pt x="1132" y="1633"/>
                  </a:lnTo>
                  <a:lnTo>
                    <a:pt x="1146" y="1647"/>
                  </a:lnTo>
                  <a:lnTo>
                    <a:pt x="1167" y="1650"/>
                  </a:lnTo>
                  <a:lnTo>
                    <a:pt x="1186" y="1647"/>
                  </a:lnTo>
                  <a:lnTo>
                    <a:pt x="1215" y="1632"/>
                  </a:lnTo>
                  <a:lnTo>
                    <a:pt x="1248" y="1601"/>
                  </a:lnTo>
                  <a:lnTo>
                    <a:pt x="1266" y="1562"/>
                  </a:lnTo>
                  <a:lnTo>
                    <a:pt x="1276" y="1534"/>
                  </a:lnTo>
                  <a:lnTo>
                    <a:pt x="1285" y="1500"/>
                  </a:lnTo>
                  <a:lnTo>
                    <a:pt x="1282" y="1470"/>
                  </a:lnTo>
                  <a:lnTo>
                    <a:pt x="1275" y="1429"/>
                  </a:lnTo>
                  <a:lnTo>
                    <a:pt x="1268" y="1387"/>
                  </a:lnTo>
                  <a:lnTo>
                    <a:pt x="1272" y="1380"/>
                  </a:lnTo>
                  <a:lnTo>
                    <a:pt x="1274" y="1366"/>
                  </a:lnTo>
                  <a:lnTo>
                    <a:pt x="1275" y="1355"/>
                  </a:lnTo>
                  <a:lnTo>
                    <a:pt x="1276" y="1337"/>
                  </a:lnTo>
                  <a:lnTo>
                    <a:pt x="1275" y="1310"/>
                  </a:lnTo>
                  <a:lnTo>
                    <a:pt x="1273" y="1281"/>
                  </a:lnTo>
                  <a:lnTo>
                    <a:pt x="1270" y="1216"/>
                  </a:lnTo>
                  <a:lnTo>
                    <a:pt x="1269" y="1181"/>
                  </a:lnTo>
                  <a:lnTo>
                    <a:pt x="1267" y="1147"/>
                  </a:lnTo>
                  <a:lnTo>
                    <a:pt x="1263" y="1071"/>
                  </a:lnTo>
                  <a:lnTo>
                    <a:pt x="1259" y="1012"/>
                  </a:lnTo>
                  <a:lnTo>
                    <a:pt x="1254" y="975"/>
                  </a:lnTo>
                  <a:lnTo>
                    <a:pt x="1252" y="949"/>
                  </a:lnTo>
                  <a:lnTo>
                    <a:pt x="1249" y="931"/>
                  </a:lnTo>
                  <a:lnTo>
                    <a:pt x="1243" y="913"/>
                  </a:lnTo>
                  <a:lnTo>
                    <a:pt x="1238" y="898"/>
                  </a:lnTo>
                  <a:lnTo>
                    <a:pt x="1236" y="885"/>
                  </a:lnTo>
                  <a:lnTo>
                    <a:pt x="1225" y="862"/>
                  </a:lnTo>
                  <a:lnTo>
                    <a:pt x="1219" y="846"/>
                  </a:lnTo>
                  <a:lnTo>
                    <a:pt x="1214" y="831"/>
                  </a:lnTo>
                  <a:lnTo>
                    <a:pt x="1205" y="820"/>
                  </a:lnTo>
                  <a:lnTo>
                    <a:pt x="1197" y="806"/>
                  </a:lnTo>
                  <a:lnTo>
                    <a:pt x="1190" y="798"/>
                  </a:lnTo>
                  <a:lnTo>
                    <a:pt x="1192" y="778"/>
                  </a:lnTo>
                  <a:lnTo>
                    <a:pt x="1193" y="761"/>
                  </a:lnTo>
                  <a:lnTo>
                    <a:pt x="1194" y="742"/>
                  </a:lnTo>
                  <a:lnTo>
                    <a:pt x="1195" y="724"/>
                  </a:lnTo>
                  <a:lnTo>
                    <a:pt x="1194" y="703"/>
                  </a:lnTo>
                  <a:lnTo>
                    <a:pt x="1191" y="679"/>
                  </a:lnTo>
                  <a:lnTo>
                    <a:pt x="1190" y="659"/>
                  </a:lnTo>
                  <a:lnTo>
                    <a:pt x="1188" y="640"/>
                  </a:lnTo>
                  <a:lnTo>
                    <a:pt x="1185" y="620"/>
                  </a:lnTo>
                  <a:lnTo>
                    <a:pt x="1182" y="603"/>
                  </a:lnTo>
                  <a:lnTo>
                    <a:pt x="1177" y="587"/>
                  </a:lnTo>
                  <a:lnTo>
                    <a:pt x="1174" y="570"/>
                  </a:lnTo>
                  <a:lnTo>
                    <a:pt x="1170" y="550"/>
                  </a:lnTo>
                  <a:lnTo>
                    <a:pt x="1166" y="535"/>
                  </a:lnTo>
                  <a:lnTo>
                    <a:pt x="1159" y="519"/>
                  </a:lnTo>
                  <a:lnTo>
                    <a:pt x="1152" y="500"/>
                  </a:lnTo>
                  <a:lnTo>
                    <a:pt x="1146" y="486"/>
                  </a:lnTo>
                  <a:lnTo>
                    <a:pt x="1143" y="474"/>
                  </a:lnTo>
                  <a:lnTo>
                    <a:pt x="1141" y="458"/>
                  </a:lnTo>
                  <a:lnTo>
                    <a:pt x="1146" y="427"/>
                  </a:lnTo>
                  <a:lnTo>
                    <a:pt x="1147" y="412"/>
                  </a:lnTo>
                  <a:lnTo>
                    <a:pt x="1147" y="401"/>
                  </a:lnTo>
                  <a:lnTo>
                    <a:pt x="1147" y="388"/>
                  </a:lnTo>
                  <a:lnTo>
                    <a:pt x="1143" y="363"/>
                  </a:lnTo>
                  <a:lnTo>
                    <a:pt x="1139" y="352"/>
                  </a:lnTo>
                  <a:lnTo>
                    <a:pt x="1133" y="334"/>
                  </a:lnTo>
                  <a:lnTo>
                    <a:pt x="1129" y="319"/>
                  </a:lnTo>
                  <a:lnTo>
                    <a:pt x="1124" y="305"/>
                  </a:lnTo>
                  <a:lnTo>
                    <a:pt x="1118" y="292"/>
                  </a:lnTo>
                  <a:lnTo>
                    <a:pt x="1109" y="279"/>
                  </a:lnTo>
                  <a:lnTo>
                    <a:pt x="1101" y="272"/>
                  </a:lnTo>
                  <a:lnTo>
                    <a:pt x="1092" y="263"/>
                  </a:lnTo>
                  <a:lnTo>
                    <a:pt x="1082" y="250"/>
                  </a:lnTo>
                  <a:lnTo>
                    <a:pt x="1073" y="237"/>
                  </a:lnTo>
                  <a:lnTo>
                    <a:pt x="1066" y="225"/>
                  </a:lnTo>
                  <a:lnTo>
                    <a:pt x="1050" y="215"/>
                  </a:lnTo>
                  <a:lnTo>
                    <a:pt x="1032" y="202"/>
                  </a:lnTo>
                  <a:lnTo>
                    <a:pt x="1005" y="197"/>
                  </a:lnTo>
                  <a:lnTo>
                    <a:pt x="974" y="183"/>
                  </a:lnTo>
                  <a:lnTo>
                    <a:pt x="948" y="169"/>
                  </a:lnTo>
                  <a:lnTo>
                    <a:pt x="919" y="157"/>
                  </a:lnTo>
                  <a:lnTo>
                    <a:pt x="885" y="142"/>
                  </a:lnTo>
                  <a:lnTo>
                    <a:pt x="852" y="129"/>
                  </a:lnTo>
                  <a:lnTo>
                    <a:pt x="838" y="124"/>
                  </a:lnTo>
                  <a:lnTo>
                    <a:pt x="811" y="116"/>
                  </a:lnTo>
                  <a:lnTo>
                    <a:pt x="792" y="110"/>
                  </a:lnTo>
                  <a:lnTo>
                    <a:pt x="770" y="104"/>
                  </a:lnTo>
                  <a:lnTo>
                    <a:pt x="759" y="80"/>
                  </a:lnTo>
                  <a:lnTo>
                    <a:pt x="754" y="48"/>
                  </a:lnTo>
                  <a:lnTo>
                    <a:pt x="758" y="8"/>
                  </a:lnTo>
                  <a:lnTo>
                    <a:pt x="640" y="0"/>
                  </a:lnTo>
                  <a:lnTo>
                    <a:pt x="525" y="9"/>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16" name="Freeform 3"/>
            <p:cNvSpPr>
              <a:spLocks/>
            </p:cNvSpPr>
            <p:nvPr/>
          </p:nvSpPr>
          <p:spPr bwMode="auto">
            <a:xfrm>
              <a:off x="5310188" y="3430517"/>
              <a:ext cx="469900" cy="1152525"/>
            </a:xfrm>
            <a:custGeom>
              <a:avLst/>
              <a:gdLst>
                <a:gd name="T0" fmla="*/ 48866311 w 1286"/>
                <a:gd name="T1" fmla="*/ 24154305 h 2957"/>
                <a:gd name="T2" fmla="*/ 23765759 w 1286"/>
                <a:gd name="T3" fmla="*/ 42232227 h 2957"/>
                <a:gd name="T4" fmla="*/ 18692227 w 1286"/>
                <a:gd name="T5" fmla="*/ 73678191 h 2957"/>
                <a:gd name="T6" fmla="*/ 12283171 w 1286"/>
                <a:gd name="T7" fmla="*/ 115606793 h 2957"/>
                <a:gd name="T8" fmla="*/ 3471267 w 1286"/>
                <a:gd name="T9" fmla="*/ 155256070 h 2957"/>
                <a:gd name="T10" fmla="*/ 2403213 w 1286"/>
                <a:gd name="T11" fmla="*/ 211008736 h 2957"/>
                <a:gd name="T12" fmla="*/ 13084486 w 1286"/>
                <a:gd name="T13" fmla="*/ 250354388 h 2957"/>
                <a:gd name="T14" fmla="*/ 20961706 w 1286"/>
                <a:gd name="T15" fmla="*/ 242910721 h 2957"/>
                <a:gd name="T16" fmla="*/ 12684011 w 1286"/>
                <a:gd name="T17" fmla="*/ 226655715 h 2957"/>
                <a:gd name="T18" fmla="*/ 22430600 w 1286"/>
                <a:gd name="T19" fmla="*/ 236985956 h 2957"/>
                <a:gd name="T20" fmla="*/ 19760282 w 1286"/>
                <a:gd name="T21" fmla="*/ 219971693 h 2957"/>
                <a:gd name="T22" fmla="*/ 16422384 w 1286"/>
                <a:gd name="T23" fmla="*/ 186398410 h 2957"/>
                <a:gd name="T24" fmla="*/ 30441189 w 1286"/>
                <a:gd name="T25" fmla="*/ 146293112 h 2957"/>
                <a:gd name="T26" fmla="*/ 34847506 w 1286"/>
                <a:gd name="T27" fmla="*/ 117429708 h 2957"/>
                <a:gd name="T28" fmla="*/ 43659410 w 1286"/>
                <a:gd name="T29" fmla="*/ 117125694 h 2957"/>
                <a:gd name="T30" fmla="*/ 47531152 w 1286"/>
                <a:gd name="T31" fmla="*/ 156927367 h 2957"/>
                <a:gd name="T32" fmla="*/ 41790041 w 1286"/>
                <a:gd name="T33" fmla="*/ 189436991 h 2957"/>
                <a:gd name="T34" fmla="*/ 44593729 w 1286"/>
                <a:gd name="T35" fmla="*/ 253392580 h 2957"/>
                <a:gd name="T36" fmla="*/ 54607422 w 1286"/>
                <a:gd name="T37" fmla="*/ 305499416 h 2957"/>
                <a:gd name="T38" fmla="*/ 49667626 w 1286"/>
                <a:gd name="T39" fmla="*/ 359276770 h 2957"/>
                <a:gd name="T40" fmla="*/ 60749008 w 1286"/>
                <a:gd name="T41" fmla="*/ 420650188 h 2957"/>
                <a:gd name="T42" fmla="*/ 54741158 w 1286"/>
                <a:gd name="T43" fmla="*/ 437968465 h 2957"/>
                <a:gd name="T44" fmla="*/ 66890959 w 1286"/>
                <a:gd name="T45" fmla="*/ 449057961 h 2957"/>
                <a:gd name="T46" fmla="*/ 80242185 w 1286"/>
                <a:gd name="T47" fmla="*/ 445412131 h 2957"/>
                <a:gd name="T48" fmla="*/ 74768179 w 1286"/>
                <a:gd name="T49" fmla="*/ 412902507 h 2957"/>
                <a:gd name="T50" fmla="*/ 79708340 w 1286"/>
                <a:gd name="T51" fmla="*/ 355175309 h 2957"/>
                <a:gd name="T52" fmla="*/ 82378659 w 1286"/>
                <a:gd name="T53" fmla="*/ 312791076 h 2957"/>
                <a:gd name="T54" fmla="*/ 83312978 w 1286"/>
                <a:gd name="T55" fmla="*/ 282104367 h 2957"/>
                <a:gd name="T56" fmla="*/ 89054454 w 1286"/>
                <a:gd name="T57" fmla="*/ 264786090 h 2957"/>
                <a:gd name="T58" fmla="*/ 89054454 w 1286"/>
                <a:gd name="T59" fmla="*/ 308385600 h 2957"/>
                <a:gd name="T60" fmla="*/ 92258617 w 1286"/>
                <a:gd name="T61" fmla="*/ 351377472 h 2957"/>
                <a:gd name="T62" fmla="*/ 97332148 w 1286"/>
                <a:gd name="T63" fmla="*/ 411839238 h 2957"/>
                <a:gd name="T64" fmla="*/ 91724407 w 1286"/>
                <a:gd name="T65" fmla="*/ 442069926 h 2957"/>
                <a:gd name="T66" fmla="*/ 99735362 w 1286"/>
                <a:gd name="T67" fmla="*/ 447387053 h 2957"/>
                <a:gd name="T68" fmla="*/ 119228538 w 1286"/>
                <a:gd name="T69" fmla="*/ 442221933 h 2957"/>
                <a:gd name="T70" fmla="*/ 111885163 w 1286"/>
                <a:gd name="T71" fmla="*/ 424751649 h 2957"/>
                <a:gd name="T72" fmla="*/ 117893379 w 1286"/>
                <a:gd name="T73" fmla="*/ 376291033 h 2957"/>
                <a:gd name="T74" fmla="*/ 117893379 w 1286"/>
                <a:gd name="T75" fmla="*/ 321146395 h 2957"/>
                <a:gd name="T76" fmla="*/ 123234015 w 1286"/>
                <a:gd name="T77" fmla="*/ 272685778 h 2957"/>
                <a:gd name="T78" fmla="*/ 130977865 w 1286"/>
                <a:gd name="T79" fmla="*/ 204780346 h 2957"/>
                <a:gd name="T80" fmla="*/ 124435805 w 1286"/>
                <a:gd name="T81" fmla="*/ 166041942 h 2957"/>
                <a:gd name="T82" fmla="*/ 121231277 w 1286"/>
                <a:gd name="T83" fmla="*/ 142039644 h 2957"/>
                <a:gd name="T84" fmla="*/ 127907072 w 1286"/>
                <a:gd name="T85" fmla="*/ 117125694 h 2957"/>
                <a:gd name="T86" fmla="*/ 133247709 w 1286"/>
                <a:gd name="T87" fmla="*/ 104972538 h 2957"/>
                <a:gd name="T88" fmla="*/ 138721715 w 1286"/>
                <a:gd name="T89" fmla="*/ 122442822 h 2957"/>
                <a:gd name="T90" fmla="*/ 141659138 w 1286"/>
                <a:gd name="T91" fmla="*/ 148420041 h 2957"/>
                <a:gd name="T92" fmla="*/ 154209414 w 1286"/>
                <a:gd name="T93" fmla="*/ 182448956 h 2957"/>
                <a:gd name="T94" fmla="*/ 152340045 w 1286"/>
                <a:gd name="T95" fmla="*/ 216325474 h 2957"/>
                <a:gd name="T96" fmla="*/ 147266514 w 1286"/>
                <a:gd name="T97" fmla="*/ 235163041 h 2957"/>
                <a:gd name="T98" fmla="*/ 155010364 w 1286"/>
                <a:gd name="T99" fmla="*/ 229694296 h 2957"/>
                <a:gd name="T100" fmla="*/ 151271991 w 1286"/>
                <a:gd name="T101" fmla="*/ 240631785 h 2957"/>
                <a:gd name="T102" fmla="*/ 151138621 w 1286"/>
                <a:gd name="T103" fmla="*/ 248075842 h 2957"/>
                <a:gd name="T104" fmla="*/ 171165642 w 1286"/>
                <a:gd name="T105" fmla="*/ 223313899 h 2957"/>
                <a:gd name="T106" fmla="*/ 169563744 w 1286"/>
                <a:gd name="T107" fmla="*/ 184727502 h 2957"/>
                <a:gd name="T108" fmla="*/ 165291162 w 1286"/>
                <a:gd name="T109" fmla="*/ 136418893 h 2957"/>
                <a:gd name="T110" fmla="*/ 159282946 w 1286"/>
                <a:gd name="T111" fmla="*/ 115606793 h 2957"/>
                <a:gd name="T112" fmla="*/ 157146837 w 1286"/>
                <a:gd name="T113" fmla="*/ 89173553 h 2957"/>
                <a:gd name="T114" fmla="*/ 153007625 w 1286"/>
                <a:gd name="T115" fmla="*/ 64867241 h 2957"/>
                <a:gd name="T116" fmla="*/ 149269252 w 1286"/>
                <a:gd name="T117" fmla="*/ 44358766 h 2957"/>
                <a:gd name="T118" fmla="*/ 134182393 w 1286"/>
                <a:gd name="T119" fmla="*/ 29927064 h 2957"/>
                <a:gd name="T120" fmla="*/ 102806154 w 1286"/>
                <a:gd name="T121" fmla="*/ 15798986 h 29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6" h="2957">
                  <a:moveTo>
                    <a:pt x="525" y="9"/>
                  </a:moveTo>
                  <a:lnTo>
                    <a:pt x="530" y="51"/>
                  </a:lnTo>
                  <a:lnTo>
                    <a:pt x="526" y="84"/>
                  </a:lnTo>
                  <a:lnTo>
                    <a:pt x="517" y="104"/>
                  </a:lnTo>
                  <a:lnTo>
                    <a:pt x="491" y="114"/>
                  </a:lnTo>
                  <a:lnTo>
                    <a:pt x="468" y="118"/>
                  </a:lnTo>
                  <a:lnTo>
                    <a:pt x="437" y="129"/>
                  </a:lnTo>
                  <a:lnTo>
                    <a:pt x="403" y="141"/>
                  </a:lnTo>
                  <a:lnTo>
                    <a:pt x="366" y="159"/>
                  </a:lnTo>
                  <a:lnTo>
                    <a:pt x="337" y="171"/>
                  </a:lnTo>
                  <a:lnTo>
                    <a:pt x="313" y="183"/>
                  </a:lnTo>
                  <a:lnTo>
                    <a:pt x="282" y="197"/>
                  </a:lnTo>
                  <a:lnTo>
                    <a:pt x="254" y="203"/>
                  </a:lnTo>
                  <a:lnTo>
                    <a:pt x="239" y="214"/>
                  </a:lnTo>
                  <a:lnTo>
                    <a:pt x="219" y="226"/>
                  </a:lnTo>
                  <a:lnTo>
                    <a:pt x="206" y="248"/>
                  </a:lnTo>
                  <a:lnTo>
                    <a:pt x="194" y="263"/>
                  </a:lnTo>
                  <a:lnTo>
                    <a:pt x="178" y="278"/>
                  </a:lnTo>
                  <a:lnTo>
                    <a:pt x="167" y="293"/>
                  </a:lnTo>
                  <a:lnTo>
                    <a:pt x="161" y="308"/>
                  </a:lnTo>
                  <a:lnTo>
                    <a:pt x="153" y="334"/>
                  </a:lnTo>
                  <a:lnTo>
                    <a:pt x="142" y="367"/>
                  </a:lnTo>
                  <a:lnTo>
                    <a:pt x="138" y="390"/>
                  </a:lnTo>
                  <a:lnTo>
                    <a:pt x="138" y="408"/>
                  </a:lnTo>
                  <a:lnTo>
                    <a:pt x="142" y="444"/>
                  </a:lnTo>
                  <a:lnTo>
                    <a:pt x="145" y="461"/>
                  </a:lnTo>
                  <a:lnTo>
                    <a:pt x="140" y="485"/>
                  </a:lnTo>
                  <a:lnTo>
                    <a:pt x="133" y="501"/>
                  </a:lnTo>
                  <a:lnTo>
                    <a:pt x="122" y="532"/>
                  </a:lnTo>
                  <a:lnTo>
                    <a:pt x="116" y="549"/>
                  </a:lnTo>
                  <a:lnTo>
                    <a:pt x="110" y="580"/>
                  </a:lnTo>
                  <a:lnTo>
                    <a:pt x="103" y="607"/>
                  </a:lnTo>
                  <a:lnTo>
                    <a:pt x="97" y="646"/>
                  </a:lnTo>
                  <a:lnTo>
                    <a:pt x="94" y="685"/>
                  </a:lnTo>
                  <a:lnTo>
                    <a:pt x="91" y="720"/>
                  </a:lnTo>
                  <a:lnTo>
                    <a:pt x="92" y="761"/>
                  </a:lnTo>
                  <a:lnTo>
                    <a:pt x="95" y="798"/>
                  </a:lnTo>
                  <a:lnTo>
                    <a:pt x="86" y="812"/>
                  </a:lnTo>
                  <a:lnTo>
                    <a:pt x="73" y="831"/>
                  </a:lnTo>
                  <a:lnTo>
                    <a:pt x="64" y="855"/>
                  </a:lnTo>
                  <a:lnTo>
                    <a:pt x="50" y="885"/>
                  </a:lnTo>
                  <a:lnTo>
                    <a:pt x="45" y="908"/>
                  </a:lnTo>
                  <a:lnTo>
                    <a:pt x="36" y="936"/>
                  </a:lnTo>
                  <a:lnTo>
                    <a:pt x="32" y="969"/>
                  </a:lnTo>
                  <a:lnTo>
                    <a:pt x="26" y="1022"/>
                  </a:lnTo>
                  <a:lnTo>
                    <a:pt x="23" y="1077"/>
                  </a:lnTo>
                  <a:lnTo>
                    <a:pt x="19" y="1134"/>
                  </a:lnTo>
                  <a:lnTo>
                    <a:pt x="16" y="1188"/>
                  </a:lnTo>
                  <a:lnTo>
                    <a:pt x="12" y="1273"/>
                  </a:lnTo>
                  <a:lnTo>
                    <a:pt x="9" y="1321"/>
                  </a:lnTo>
                  <a:lnTo>
                    <a:pt x="8" y="1339"/>
                  </a:lnTo>
                  <a:lnTo>
                    <a:pt x="10" y="1356"/>
                  </a:lnTo>
                  <a:lnTo>
                    <a:pt x="12" y="1375"/>
                  </a:lnTo>
                  <a:lnTo>
                    <a:pt x="18" y="1389"/>
                  </a:lnTo>
                  <a:lnTo>
                    <a:pt x="8" y="1434"/>
                  </a:lnTo>
                  <a:lnTo>
                    <a:pt x="3" y="1468"/>
                  </a:lnTo>
                  <a:lnTo>
                    <a:pt x="0" y="1501"/>
                  </a:lnTo>
                  <a:lnTo>
                    <a:pt x="6" y="1527"/>
                  </a:lnTo>
                  <a:lnTo>
                    <a:pt x="16" y="1555"/>
                  </a:lnTo>
                  <a:lnTo>
                    <a:pt x="28" y="1585"/>
                  </a:lnTo>
                  <a:lnTo>
                    <a:pt x="37" y="1603"/>
                  </a:lnTo>
                  <a:lnTo>
                    <a:pt x="70" y="1633"/>
                  </a:lnTo>
                  <a:lnTo>
                    <a:pt x="98" y="1648"/>
                  </a:lnTo>
                  <a:lnTo>
                    <a:pt x="118" y="1653"/>
                  </a:lnTo>
                  <a:lnTo>
                    <a:pt x="139" y="1649"/>
                  </a:lnTo>
                  <a:lnTo>
                    <a:pt x="153" y="1638"/>
                  </a:lnTo>
                  <a:lnTo>
                    <a:pt x="159" y="1635"/>
                  </a:lnTo>
                  <a:lnTo>
                    <a:pt x="163" y="1626"/>
                  </a:lnTo>
                  <a:lnTo>
                    <a:pt x="166" y="1620"/>
                  </a:lnTo>
                  <a:lnTo>
                    <a:pt x="162" y="1614"/>
                  </a:lnTo>
                  <a:lnTo>
                    <a:pt x="155" y="1606"/>
                  </a:lnTo>
                  <a:lnTo>
                    <a:pt x="157" y="1599"/>
                  </a:lnTo>
                  <a:lnTo>
                    <a:pt x="156" y="1592"/>
                  </a:lnTo>
                  <a:lnTo>
                    <a:pt x="151" y="1586"/>
                  </a:lnTo>
                  <a:lnTo>
                    <a:pt x="140" y="1581"/>
                  </a:lnTo>
                  <a:lnTo>
                    <a:pt x="125" y="1573"/>
                  </a:lnTo>
                  <a:lnTo>
                    <a:pt x="115" y="1558"/>
                  </a:lnTo>
                  <a:lnTo>
                    <a:pt x="103" y="1548"/>
                  </a:lnTo>
                  <a:lnTo>
                    <a:pt x="97" y="1532"/>
                  </a:lnTo>
                  <a:lnTo>
                    <a:pt x="94" y="1506"/>
                  </a:lnTo>
                  <a:lnTo>
                    <a:pt x="95" y="1492"/>
                  </a:lnTo>
                  <a:lnTo>
                    <a:pt x="102" y="1490"/>
                  </a:lnTo>
                  <a:lnTo>
                    <a:pt x="111" y="1495"/>
                  </a:lnTo>
                  <a:lnTo>
                    <a:pt x="125" y="1512"/>
                  </a:lnTo>
                  <a:lnTo>
                    <a:pt x="131" y="1533"/>
                  </a:lnTo>
                  <a:lnTo>
                    <a:pt x="136" y="1542"/>
                  </a:lnTo>
                  <a:lnTo>
                    <a:pt x="142" y="1551"/>
                  </a:lnTo>
                  <a:lnTo>
                    <a:pt x="149" y="1556"/>
                  </a:lnTo>
                  <a:lnTo>
                    <a:pt x="158" y="1559"/>
                  </a:lnTo>
                  <a:lnTo>
                    <a:pt x="168" y="1560"/>
                  </a:lnTo>
                  <a:lnTo>
                    <a:pt x="175" y="1557"/>
                  </a:lnTo>
                  <a:lnTo>
                    <a:pt x="182" y="1548"/>
                  </a:lnTo>
                  <a:lnTo>
                    <a:pt x="183" y="1541"/>
                  </a:lnTo>
                  <a:lnTo>
                    <a:pt x="182" y="1527"/>
                  </a:lnTo>
                  <a:lnTo>
                    <a:pt x="178" y="1516"/>
                  </a:lnTo>
                  <a:lnTo>
                    <a:pt x="170" y="1497"/>
                  </a:lnTo>
                  <a:lnTo>
                    <a:pt x="157" y="1480"/>
                  </a:lnTo>
                  <a:lnTo>
                    <a:pt x="149" y="1466"/>
                  </a:lnTo>
                  <a:lnTo>
                    <a:pt x="148" y="1448"/>
                  </a:lnTo>
                  <a:lnTo>
                    <a:pt x="145" y="1426"/>
                  </a:lnTo>
                  <a:lnTo>
                    <a:pt x="136" y="1408"/>
                  </a:lnTo>
                  <a:lnTo>
                    <a:pt x="127" y="1395"/>
                  </a:lnTo>
                  <a:lnTo>
                    <a:pt x="116" y="1377"/>
                  </a:lnTo>
                  <a:lnTo>
                    <a:pt x="105" y="1371"/>
                  </a:lnTo>
                  <a:lnTo>
                    <a:pt x="98" y="1344"/>
                  </a:lnTo>
                  <a:lnTo>
                    <a:pt x="99" y="1310"/>
                  </a:lnTo>
                  <a:lnTo>
                    <a:pt x="111" y="1263"/>
                  </a:lnTo>
                  <a:lnTo>
                    <a:pt x="123" y="1227"/>
                  </a:lnTo>
                  <a:lnTo>
                    <a:pt x="139" y="1182"/>
                  </a:lnTo>
                  <a:lnTo>
                    <a:pt x="160" y="1139"/>
                  </a:lnTo>
                  <a:lnTo>
                    <a:pt x="174" y="1114"/>
                  </a:lnTo>
                  <a:lnTo>
                    <a:pt x="187" y="1090"/>
                  </a:lnTo>
                  <a:lnTo>
                    <a:pt x="200" y="1067"/>
                  </a:lnTo>
                  <a:lnTo>
                    <a:pt x="209" y="1046"/>
                  </a:lnTo>
                  <a:lnTo>
                    <a:pt x="217" y="1024"/>
                  </a:lnTo>
                  <a:lnTo>
                    <a:pt x="222" y="1001"/>
                  </a:lnTo>
                  <a:lnTo>
                    <a:pt x="228" y="963"/>
                  </a:lnTo>
                  <a:lnTo>
                    <a:pt x="227" y="929"/>
                  </a:lnTo>
                  <a:lnTo>
                    <a:pt x="228" y="892"/>
                  </a:lnTo>
                  <a:lnTo>
                    <a:pt x="228" y="870"/>
                  </a:lnTo>
                  <a:lnTo>
                    <a:pt x="226" y="842"/>
                  </a:lnTo>
                  <a:lnTo>
                    <a:pt x="236" y="831"/>
                  </a:lnTo>
                  <a:lnTo>
                    <a:pt x="244" y="820"/>
                  </a:lnTo>
                  <a:lnTo>
                    <a:pt x="248" y="805"/>
                  </a:lnTo>
                  <a:lnTo>
                    <a:pt x="250" y="784"/>
                  </a:lnTo>
                  <a:lnTo>
                    <a:pt x="261" y="773"/>
                  </a:lnTo>
                  <a:lnTo>
                    <a:pt x="272" y="759"/>
                  </a:lnTo>
                  <a:lnTo>
                    <a:pt x="281" y="738"/>
                  </a:lnTo>
                  <a:lnTo>
                    <a:pt x="287" y="709"/>
                  </a:lnTo>
                  <a:lnTo>
                    <a:pt x="289" y="678"/>
                  </a:lnTo>
                  <a:lnTo>
                    <a:pt x="293" y="649"/>
                  </a:lnTo>
                  <a:lnTo>
                    <a:pt x="303" y="698"/>
                  </a:lnTo>
                  <a:lnTo>
                    <a:pt x="309" y="721"/>
                  </a:lnTo>
                  <a:lnTo>
                    <a:pt x="319" y="750"/>
                  </a:lnTo>
                  <a:lnTo>
                    <a:pt x="327" y="771"/>
                  </a:lnTo>
                  <a:lnTo>
                    <a:pt x="338" y="796"/>
                  </a:lnTo>
                  <a:lnTo>
                    <a:pt x="350" y="828"/>
                  </a:lnTo>
                  <a:lnTo>
                    <a:pt x="366" y="859"/>
                  </a:lnTo>
                  <a:lnTo>
                    <a:pt x="382" y="898"/>
                  </a:lnTo>
                  <a:lnTo>
                    <a:pt x="379" y="925"/>
                  </a:lnTo>
                  <a:lnTo>
                    <a:pt x="379" y="960"/>
                  </a:lnTo>
                  <a:lnTo>
                    <a:pt x="371" y="978"/>
                  </a:lnTo>
                  <a:lnTo>
                    <a:pt x="359" y="1011"/>
                  </a:lnTo>
                  <a:lnTo>
                    <a:pt x="356" y="1033"/>
                  </a:lnTo>
                  <a:lnTo>
                    <a:pt x="356" y="1051"/>
                  </a:lnTo>
                  <a:lnTo>
                    <a:pt x="360" y="1076"/>
                  </a:lnTo>
                  <a:lnTo>
                    <a:pt x="351" y="1099"/>
                  </a:lnTo>
                  <a:lnTo>
                    <a:pt x="342" y="1117"/>
                  </a:lnTo>
                  <a:lnTo>
                    <a:pt x="336" y="1134"/>
                  </a:lnTo>
                  <a:lnTo>
                    <a:pt x="329" y="1157"/>
                  </a:lnTo>
                  <a:lnTo>
                    <a:pt x="325" y="1183"/>
                  </a:lnTo>
                  <a:lnTo>
                    <a:pt x="322" y="1213"/>
                  </a:lnTo>
                  <a:lnTo>
                    <a:pt x="313" y="1247"/>
                  </a:lnTo>
                  <a:lnTo>
                    <a:pt x="309" y="1283"/>
                  </a:lnTo>
                  <a:lnTo>
                    <a:pt x="305" y="1325"/>
                  </a:lnTo>
                  <a:lnTo>
                    <a:pt x="304" y="1373"/>
                  </a:lnTo>
                  <a:lnTo>
                    <a:pt x="305" y="1423"/>
                  </a:lnTo>
                  <a:lnTo>
                    <a:pt x="311" y="1475"/>
                  </a:lnTo>
                  <a:lnTo>
                    <a:pt x="319" y="1533"/>
                  </a:lnTo>
                  <a:lnTo>
                    <a:pt x="323" y="1572"/>
                  </a:lnTo>
                  <a:lnTo>
                    <a:pt x="326" y="1620"/>
                  </a:lnTo>
                  <a:lnTo>
                    <a:pt x="334" y="1668"/>
                  </a:lnTo>
                  <a:lnTo>
                    <a:pt x="341" y="1717"/>
                  </a:lnTo>
                  <a:lnTo>
                    <a:pt x="354" y="1763"/>
                  </a:lnTo>
                  <a:lnTo>
                    <a:pt x="365" y="1810"/>
                  </a:lnTo>
                  <a:lnTo>
                    <a:pt x="374" y="1854"/>
                  </a:lnTo>
                  <a:lnTo>
                    <a:pt x="385" y="1877"/>
                  </a:lnTo>
                  <a:lnTo>
                    <a:pt x="395" y="1906"/>
                  </a:lnTo>
                  <a:lnTo>
                    <a:pt x="405" y="1927"/>
                  </a:lnTo>
                  <a:lnTo>
                    <a:pt x="411" y="1974"/>
                  </a:lnTo>
                  <a:lnTo>
                    <a:pt x="409" y="2011"/>
                  </a:lnTo>
                  <a:lnTo>
                    <a:pt x="407" y="2100"/>
                  </a:lnTo>
                  <a:lnTo>
                    <a:pt x="399" y="2132"/>
                  </a:lnTo>
                  <a:lnTo>
                    <a:pt x="389" y="2164"/>
                  </a:lnTo>
                  <a:lnTo>
                    <a:pt x="382" y="2203"/>
                  </a:lnTo>
                  <a:lnTo>
                    <a:pt x="376" y="2238"/>
                  </a:lnTo>
                  <a:lnTo>
                    <a:pt x="373" y="2269"/>
                  </a:lnTo>
                  <a:lnTo>
                    <a:pt x="371" y="2302"/>
                  </a:lnTo>
                  <a:lnTo>
                    <a:pt x="371" y="2331"/>
                  </a:lnTo>
                  <a:lnTo>
                    <a:pt x="372" y="2365"/>
                  </a:lnTo>
                  <a:lnTo>
                    <a:pt x="382" y="2407"/>
                  </a:lnTo>
                  <a:lnTo>
                    <a:pt x="395" y="2451"/>
                  </a:lnTo>
                  <a:lnTo>
                    <a:pt x="418" y="2528"/>
                  </a:lnTo>
                  <a:lnTo>
                    <a:pt x="433" y="2578"/>
                  </a:lnTo>
                  <a:lnTo>
                    <a:pt x="446" y="2624"/>
                  </a:lnTo>
                  <a:lnTo>
                    <a:pt x="459" y="2688"/>
                  </a:lnTo>
                  <a:lnTo>
                    <a:pt x="464" y="2731"/>
                  </a:lnTo>
                  <a:lnTo>
                    <a:pt x="462" y="2756"/>
                  </a:lnTo>
                  <a:lnTo>
                    <a:pt x="455" y="2769"/>
                  </a:lnTo>
                  <a:lnTo>
                    <a:pt x="451" y="2782"/>
                  </a:lnTo>
                  <a:lnTo>
                    <a:pt x="448" y="2797"/>
                  </a:lnTo>
                  <a:lnTo>
                    <a:pt x="450" y="2812"/>
                  </a:lnTo>
                  <a:lnTo>
                    <a:pt x="449" y="2818"/>
                  </a:lnTo>
                  <a:lnTo>
                    <a:pt x="445" y="2836"/>
                  </a:lnTo>
                  <a:lnTo>
                    <a:pt x="434" y="2849"/>
                  </a:lnTo>
                  <a:lnTo>
                    <a:pt x="424" y="2855"/>
                  </a:lnTo>
                  <a:lnTo>
                    <a:pt x="414" y="2871"/>
                  </a:lnTo>
                  <a:lnTo>
                    <a:pt x="410" y="2883"/>
                  </a:lnTo>
                  <a:lnTo>
                    <a:pt x="402" y="2900"/>
                  </a:lnTo>
                  <a:lnTo>
                    <a:pt x="394" y="2911"/>
                  </a:lnTo>
                  <a:lnTo>
                    <a:pt x="392" y="2920"/>
                  </a:lnTo>
                  <a:lnTo>
                    <a:pt x="404" y="2932"/>
                  </a:lnTo>
                  <a:lnTo>
                    <a:pt x="422" y="2938"/>
                  </a:lnTo>
                  <a:lnTo>
                    <a:pt x="440" y="2943"/>
                  </a:lnTo>
                  <a:lnTo>
                    <a:pt x="459" y="2948"/>
                  </a:lnTo>
                  <a:lnTo>
                    <a:pt x="479" y="2954"/>
                  </a:lnTo>
                  <a:lnTo>
                    <a:pt x="501" y="2956"/>
                  </a:lnTo>
                  <a:lnTo>
                    <a:pt x="525" y="2954"/>
                  </a:lnTo>
                  <a:lnTo>
                    <a:pt x="540" y="2943"/>
                  </a:lnTo>
                  <a:lnTo>
                    <a:pt x="549" y="2950"/>
                  </a:lnTo>
                  <a:lnTo>
                    <a:pt x="561" y="2956"/>
                  </a:lnTo>
                  <a:lnTo>
                    <a:pt x="570" y="2956"/>
                  </a:lnTo>
                  <a:lnTo>
                    <a:pt x="582" y="2952"/>
                  </a:lnTo>
                  <a:lnTo>
                    <a:pt x="589" y="2948"/>
                  </a:lnTo>
                  <a:lnTo>
                    <a:pt x="597" y="2941"/>
                  </a:lnTo>
                  <a:lnTo>
                    <a:pt x="601" y="2932"/>
                  </a:lnTo>
                  <a:lnTo>
                    <a:pt x="601" y="2922"/>
                  </a:lnTo>
                  <a:lnTo>
                    <a:pt x="596" y="2898"/>
                  </a:lnTo>
                  <a:lnTo>
                    <a:pt x="589" y="2876"/>
                  </a:lnTo>
                  <a:lnTo>
                    <a:pt x="584" y="2847"/>
                  </a:lnTo>
                  <a:lnTo>
                    <a:pt x="576" y="2828"/>
                  </a:lnTo>
                  <a:lnTo>
                    <a:pt x="580" y="2780"/>
                  </a:lnTo>
                  <a:lnTo>
                    <a:pt x="571" y="2759"/>
                  </a:lnTo>
                  <a:lnTo>
                    <a:pt x="562" y="2741"/>
                  </a:lnTo>
                  <a:lnTo>
                    <a:pt x="560" y="2718"/>
                  </a:lnTo>
                  <a:lnTo>
                    <a:pt x="555" y="2681"/>
                  </a:lnTo>
                  <a:lnTo>
                    <a:pt x="561" y="2641"/>
                  </a:lnTo>
                  <a:lnTo>
                    <a:pt x="564" y="2593"/>
                  </a:lnTo>
                  <a:lnTo>
                    <a:pt x="572" y="2540"/>
                  </a:lnTo>
                  <a:lnTo>
                    <a:pt x="576" y="2514"/>
                  </a:lnTo>
                  <a:lnTo>
                    <a:pt x="596" y="2461"/>
                  </a:lnTo>
                  <a:lnTo>
                    <a:pt x="599" y="2410"/>
                  </a:lnTo>
                  <a:lnTo>
                    <a:pt x="598" y="2375"/>
                  </a:lnTo>
                  <a:lnTo>
                    <a:pt x="597" y="2338"/>
                  </a:lnTo>
                  <a:lnTo>
                    <a:pt x="593" y="2307"/>
                  </a:lnTo>
                  <a:lnTo>
                    <a:pt x="586" y="2267"/>
                  </a:lnTo>
                  <a:lnTo>
                    <a:pt x="582" y="2230"/>
                  </a:lnTo>
                  <a:lnTo>
                    <a:pt x="585" y="2186"/>
                  </a:lnTo>
                  <a:lnTo>
                    <a:pt x="597" y="2163"/>
                  </a:lnTo>
                  <a:lnTo>
                    <a:pt x="604" y="2142"/>
                  </a:lnTo>
                  <a:lnTo>
                    <a:pt x="611" y="2114"/>
                  </a:lnTo>
                  <a:lnTo>
                    <a:pt x="616" y="2086"/>
                  </a:lnTo>
                  <a:lnTo>
                    <a:pt x="617" y="2059"/>
                  </a:lnTo>
                  <a:lnTo>
                    <a:pt x="618" y="2036"/>
                  </a:lnTo>
                  <a:lnTo>
                    <a:pt x="615" y="2020"/>
                  </a:lnTo>
                  <a:lnTo>
                    <a:pt x="613" y="2001"/>
                  </a:lnTo>
                  <a:lnTo>
                    <a:pt x="613" y="1977"/>
                  </a:lnTo>
                  <a:lnTo>
                    <a:pt x="615" y="1951"/>
                  </a:lnTo>
                  <a:lnTo>
                    <a:pt x="623" y="1926"/>
                  </a:lnTo>
                  <a:lnTo>
                    <a:pt x="626" y="1902"/>
                  </a:lnTo>
                  <a:lnTo>
                    <a:pt x="628" y="1882"/>
                  </a:lnTo>
                  <a:lnTo>
                    <a:pt x="624" y="1857"/>
                  </a:lnTo>
                  <a:lnTo>
                    <a:pt x="617" y="1829"/>
                  </a:lnTo>
                  <a:lnTo>
                    <a:pt x="614" y="1779"/>
                  </a:lnTo>
                  <a:lnTo>
                    <a:pt x="618" y="1743"/>
                  </a:lnTo>
                  <a:lnTo>
                    <a:pt x="627" y="1681"/>
                  </a:lnTo>
                  <a:lnTo>
                    <a:pt x="633" y="1636"/>
                  </a:lnTo>
                  <a:lnTo>
                    <a:pt x="642" y="1571"/>
                  </a:lnTo>
                  <a:lnTo>
                    <a:pt x="652" y="1635"/>
                  </a:lnTo>
                  <a:lnTo>
                    <a:pt x="659" y="1679"/>
                  </a:lnTo>
                  <a:lnTo>
                    <a:pt x="667" y="1743"/>
                  </a:lnTo>
                  <a:lnTo>
                    <a:pt x="672" y="1778"/>
                  </a:lnTo>
                  <a:lnTo>
                    <a:pt x="669" y="1823"/>
                  </a:lnTo>
                  <a:lnTo>
                    <a:pt x="661" y="1857"/>
                  </a:lnTo>
                  <a:lnTo>
                    <a:pt x="657" y="1880"/>
                  </a:lnTo>
                  <a:lnTo>
                    <a:pt x="660" y="1910"/>
                  </a:lnTo>
                  <a:lnTo>
                    <a:pt x="666" y="1934"/>
                  </a:lnTo>
                  <a:lnTo>
                    <a:pt x="673" y="1965"/>
                  </a:lnTo>
                  <a:lnTo>
                    <a:pt x="674" y="2007"/>
                  </a:lnTo>
                  <a:lnTo>
                    <a:pt x="667" y="2030"/>
                  </a:lnTo>
                  <a:lnTo>
                    <a:pt x="666" y="2052"/>
                  </a:lnTo>
                  <a:lnTo>
                    <a:pt x="669" y="2084"/>
                  </a:lnTo>
                  <a:lnTo>
                    <a:pt x="674" y="2114"/>
                  </a:lnTo>
                  <a:lnTo>
                    <a:pt x="682" y="2141"/>
                  </a:lnTo>
                  <a:lnTo>
                    <a:pt x="693" y="2168"/>
                  </a:lnTo>
                  <a:lnTo>
                    <a:pt x="702" y="2191"/>
                  </a:lnTo>
                  <a:lnTo>
                    <a:pt x="702" y="2225"/>
                  </a:lnTo>
                  <a:lnTo>
                    <a:pt x="700" y="2263"/>
                  </a:lnTo>
                  <a:lnTo>
                    <a:pt x="691" y="2313"/>
                  </a:lnTo>
                  <a:lnTo>
                    <a:pt x="690" y="2354"/>
                  </a:lnTo>
                  <a:lnTo>
                    <a:pt x="687" y="2387"/>
                  </a:lnTo>
                  <a:lnTo>
                    <a:pt x="687" y="2420"/>
                  </a:lnTo>
                  <a:lnTo>
                    <a:pt x="689" y="2461"/>
                  </a:lnTo>
                  <a:lnTo>
                    <a:pt x="708" y="2507"/>
                  </a:lnTo>
                  <a:lnTo>
                    <a:pt x="717" y="2563"/>
                  </a:lnTo>
                  <a:lnTo>
                    <a:pt x="724" y="2634"/>
                  </a:lnTo>
                  <a:lnTo>
                    <a:pt x="731" y="2678"/>
                  </a:lnTo>
                  <a:lnTo>
                    <a:pt x="729" y="2711"/>
                  </a:lnTo>
                  <a:lnTo>
                    <a:pt x="723" y="2741"/>
                  </a:lnTo>
                  <a:lnTo>
                    <a:pt x="714" y="2762"/>
                  </a:lnTo>
                  <a:lnTo>
                    <a:pt x="706" y="2781"/>
                  </a:lnTo>
                  <a:lnTo>
                    <a:pt x="707" y="2800"/>
                  </a:lnTo>
                  <a:lnTo>
                    <a:pt x="709" y="2828"/>
                  </a:lnTo>
                  <a:lnTo>
                    <a:pt x="702" y="2847"/>
                  </a:lnTo>
                  <a:lnTo>
                    <a:pt x="698" y="2872"/>
                  </a:lnTo>
                  <a:lnTo>
                    <a:pt x="692" y="2890"/>
                  </a:lnTo>
                  <a:lnTo>
                    <a:pt x="687" y="2910"/>
                  </a:lnTo>
                  <a:lnTo>
                    <a:pt x="685" y="2921"/>
                  </a:lnTo>
                  <a:lnTo>
                    <a:pt x="685" y="2931"/>
                  </a:lnTo>
                  <a:lnTo>
                    <a:pt x="688" y="2940"/>
                  </a:lnTo>
                  <a:lnTo>
                    <a:pt x="694" y="2947"/>
                  </a:lnTo>
                  <a:lnTo>
                    <a:pt x="703" y="2952"/>
                  </a:lnTo>
                  <a:lnTo>
                    <a:pt x="710" y="2954"/>
                  </a:lnTo>
                  <a:lnTo>
                    <a:pt x="721" y="2954"/>
                  </a:lnTo>
                  <a:lnTo>
                    <a:pt x="732" y="2952"/>
                  </a:lnTo>
                  <a:lnTo>
                    <a:pt x="747" y="2945"/>
                  </a:lnTo>
                  <a:lnTo>
                    <a:pt x="760" y="2954"/>
                  </a:lnTo>
                  <a:lnTo>
                    <a:pt x="796" y="2954"/>
                  </a:lnTo>
                  <a:lnTo>
                    <a:pt x="820" y="2952"/>
                  </a:lnTo>
                  <a:lnTo>
                    <a:pt x="839" y="2946"/>
                  </a:lnTo>
                  <a:lnTo>
                    <a:pt x="858" y="2938"/>
                  </a:lnTo>
                  <a:lnTo>
                    <a:pt x="876" y="2935"/>
                  </a:lnTo>
                  <a:lnTo>
                    <a:pt x="887" y="2930"/>
                  </a:lnTo>
                  <a:lnTo>
                    <a:pt x="891" y="2922"/>
                  </a:lnTo>
                  <a:lnTo>
                    <a:pt x="893" y="2911"/>
                  </a:lnTo>
                  <a:lnTo>
                    <a:pt x="887" y="2906"/>
                  </a:lnTo>
                  <a:lnTo>
                    <a:pt x="878" y="2888"/>
                  </a:lnTo>
                  <a:lnTo>
                    <a:pt x="870" y="2866"/>
                  </a:lnTo>
                  <a:lnTo>
                    <a:pt x="858" y="2852"/>
                  </a:lnTo>
                  <a:lnTo>
                    <a:pt x="850" y="2847"/>
                  </a:lnTo>
                  <a:lnTo>
                    <a:pt x="841" y="2835"/>
                  </a:lnTo>
                  <a:lnTo>
                    <a:pt x="838" y="2824"/>
                  </a:lnTo>
                  <a:lnTo>
                    <a:pt x="836" y="2807"/>
                  </a:lnTo>
                  <a:lnTo>
                    <a:pt x="838" y="2796"/>
                  </a:lnTo>
                  <a:lnTo>
                    <a:pt x="836" y="2787"/>
                  </a:lnTo>
                  <a:lnTo>
                    <a:pt x="830" y="2769"/>
                  </a:lnTo>
                  <a:lnTo>
                    <a:pt x="822" y="2751"/>
                  </a:lnTo>
                  <a:lnTo>
                    <a:pt x="820" y="2729"/>
                  </a:lnTo>
                  <a:lnTo>
                    <a:pt x="825" y="2699"/>
                  </a:lnTo>
                  <a:lnTo>
                    <a:pt x="833" y="2657"/>
                  </a:lnTo>
                  <a:lnTo>
                    <a:pt x="843" y="2606"/>
                  </a:lnTo>
                  <a:lnTo>
                    <a:pt x="865" y="2534"/>
                  </a:lnTo>
                  <a:lnTo>
                    <a:pt x="883" y="2477"/>
                  </a:lnTo>
                  <a:lnTo>
                    <a:pt x="901" y="2414"/>
                  </a:lnTo>
                  <a:lnTo>
                    <a:pt x="913" y="2365"/>
                  </a:lnTo>
                  <a:lnTo>
                    <a:pt x="913" y="2321"/>
                  </a:lnTo>
                  <a:lnTo>
                    <a:pt x="913" y="2283"/>
                  </a:lnTo>
                  <a:lnTo>
                    <a:pt x="910" y="2250"/>
                  </a:lnTo>
                  <a:lnTo>
                    <a:pt x="905" y="2216"/>
                  </a:lnTo>
                  <a:lnTo>
                    <a:pt x="900" y="2182"/>
                  </a:lnTo>
                  <a:lnTo>
                    <a:pt x="890" y="2144"/>
                  </a:lnTo>
                  <a:lnTo>
                    <a:pt x="883" y="2114"/>
                  </a:lnTo>
                  <a:lnTo>
                    <a:pt x="880" y="2094"/>
                  </a:lnTo>
                  <a:lnTo>
                    <a:pt x="875" y="2042"/>
                  </a:lnTo>
                  <a:lnTo>
                    <a:pt x="878" y="2006"/>
                  </a:lnTo>
                  <a:lnTo>
                    <a:pt x="875" y="1974"/>
                  </a:lnTo>
                  <a:lnTo>
                    <a:pt x="878" y="1930"/>
                  </a:lnTo>
                  <a:lnTo>
                    <a:pt x="888" y="1910"/>
                  </a:lnTo>
                  <a:lnTo>
                    <a:pt x="900" y="1879"/>
                  </a:lnTo>
                  <a:lnTo>
                    <a:pt x="910" y="1856"/>
                  </a:lnTo>
                  <a:lnTo>
                    <a:pt x="923" y="1795"/>
                  </a:lnTo>
                  <a:lnTo>
                    <a:pt x="935" y="1742"/>
                  </a:lnTo>
                  <a:lnTo>
                    <a:pt x="946" y="1680"/>
                  </a:lnTo>
                  <a:lnTo>
                    <a:pt x="958" y="1617"/>
                  </a:lnTo>
                  <a:lnTo>
                    <a:pt x="965" y="1533"/>
                  </a:lnTo>
                  <a:lnTo>
                    <a:pt x="975" y="1470"/>
                  </a:lnTo>
                  <a:lnTo>
                    <a:pt x="980" y="1432"/>
                  </a:lnTo>
                  <a:lnTo>
                    <a:pt x="981" y="1402"/>
                  </a:lnTo>
                  <a:lnTo>
                    <a:pt x="982" y="1372"/>
                  </a:lnTo>
                  <a:lnTo>
                    <a:pt x="981" y="1348"/>
                  </a:lnTo>
                  <a:lnTo>
                    <a:pt x="980" y="1312"/>
                  </a:lnTo>
                  <a:lnTo>
                    <a:pt x="976" y="1271"/>
                  </a:lnTo>
                  <a:lnTo>
                    <a:pt x="971" y="1237"/>
                  </a:lnTo>
                  <a:lnTo>
                    <a:pt x="963" y="1210"/>
                  </a:lnTo>
                  <a:lnTo>
                    <a:pt x="959" y="1173"/>
                  </a:lnTo>
                  <a:lnTo>
                    <a:pt x="955" y="1149"/>
                  </a:lnTo>
                  <a:lnTo>
                    <a:pt x="950" y="1133"/>
                  </a:lnTo>
                  <a:lnTo>
                    <a:pt x="944" y="1117"/>
                  </a:lnTo>
                  <a:lnTo>
                    <a:pt x="932" y="1093"/>
                  </a:lnTo>
                  <a:lnTo>
                    <a:pt x="925" y="1074"/>
                  </a:lnTo>
                  <a:lnTo>
                    <a:pt x="930" y="1051"/>
                  </a:lnTo>
                  <a:lnTo>
                    <a:pt x="930" y="1037"/>
                  </a:lnTo>
                  <a:lnTo>
                    <a:pt x="929" y="1017"/>
                  </a:lnTo>
                  <a:lnTo>
                    <a:pt x="926" y="1005"/>
                  </a:lnTo>
                  <a:lnTo>
                    <a:pt x="919" y="990"/>
                  </a:lnTo>
                  <a:lnTo>
                    <a:pt x="912" y="971"/>
                  </a:lnTo>
                  <a:lnTo>
                    <a:pt x="908" y="959"/>
                  </a:lnTo>
                  <a:lnTo>
                    <a:pt x="908" y="935"/>
                  </a:lnTo>
                  <a:lnTo>
                    <a:pt x="908" y="918"/>
                  </a:lnTo>
                  <a:lnTo>
                    <a:pt x="904" y="904"/>
                  </a:lnTo>
                  <a:lnTo>
                    <a:pt x="904" y="894"/>
                  </a:lnTo>
                  <a:lnTo>
                    <a:pt x="912" y="876"/>
                  </a:lnTo>
                  <a:lnTo>
                    <a:pt x="923" y="852"/>
                  </a:lnTo>
                  <a:lnTo>
                    <a:pt x="933" y="831"/>
                  </a:lnTo>
                  <a:lnTo>
                    <a:pt x="939" y="821"/>
                  </a:lnTo>
                  <a:lnTo>
                    <a:pt x="947" y="795"/>
                  </a:lnTo>
                  <a:lnTo>
                    <a:pt x="958" y="771"/>
                  </a:lnTo>
                  <a:lnTo>
                    <a:pt x="963" y="757"/>
                  </a:lnTo>
                  <a:lnTo>
                    <a:pt x="971" y="741"/>
                  </a:lnTo>
                  <a:lnTo>
                    <a:pt x="977" y="718"/>
                  </a:lnTo>
                  <a:lnTo>
                    <a:pt x="983" y="694"/>
                  </a:lnTo>
                  <a:lnTo>
                    <a:pt x="987" y="677"/>
                  </a:lnTo>
                  <a:lnTo>
                    <a:pt x="990" y="659"/>
                  </a:lnTo>
                  <a:lnTo>
                    <a:pt x="993" y="648"/>
                  </a:lnTo>
                  <a:lnTo>
                    <a:pt x="997" y="675"/>
                  </a:lnTo>
                  <a:lnTo>
                    <a:pt x="998" y="691"/>
                  </a:lnTo>
                  <a:lnTo>
                    <a:pt x="1000" y="706"/>
                  </a:lnTo>
                  <a:lnTo>
                    <a:pt x="1002" y="721"/>
                  </a:lnTo>
                  <a:lnTo>
                    <a:pt x="1004" y="732"/>
                  </a:lnTo>
                  <a:lnTo>
                    <a:pt x="1008" y="745"/>
                  </a:lnTo>
                  <a:lnTo>
                    <a:pt x="1016" y="759"/>
                  </a:lnTo>
                  <a:lnTo>
                    <a:pt x="1025" y="772"/>
                  </a:lnTo>
                  <a:lnTo>
                    <a:pt x="1036" y="783"/>
                  </a:lnTo>
                  <a:lnTo>
                    <a:pt x="1038" y="798"/>
                  </a:lnTo>
                  <a:lnTo>
                    <a:pt x="1039" y="806"/>
                  </a:lnTo>
                  <a:lnTo>
                    <a:pt x="1043" y="813"/>
                  </a:lnTo>
                  <a:lnTo>
                    <a:pt x="1048" y="821"/>
                  </a:lnTo>
                  <a:lnTo>
                    <a:pt x="1061" y="841"/>
                  </a:lnTo>
                  <a:lnTo>
                    <a:pt x="1058" y="867"/>
                  </a:lnTo>
                  <a:lnTo>
                    <a:pt x="1058" y="886"/>
                  </a:lnTo>
                  <a:lnTo>
                    <a:pt x="1058" y="910"/>
                  </a:lnTo>
                  <a:lnTo>
                    <a:pt x="1058" y="947"/>
                  </a:lnTo>
                  <a:lnTo>
                    <a:pt x="1058" y="963"/>
                  </a:lnTo>
                  <a:lnTo>
                    <a:pt x="1061" y="977"/>
                  </a:lnTo>
                  <a:lnTo>
                    <a:pt x="1063" y="995"/>
                  </a:lnTo>
                  <a:lnTo>
                    <a:pt x="1067" y="1010"/>
                  </a:lnTo>
                  <a:lnTo>
                    <a:pt x="1072" y="1028"/>
                  </a:lnTo>
                  <a:lnTo>
                    <a:pt x="1077" y="1043"/>
                  </a:lnTo>
                  <a:lnTo>
                    <a:pt x="1088" y="1068"/>
                  </a:lnTo>
                  <a:lnTo>
                    <a:pt x="1115" y="1118"/>
                  </a:lnTo>
                  <a:lnTo>
                    <a:pt x="1137" y="1159"/>
                  </a:lnTo>
                  <a:lnTo>
                    <a:pt x="1147" y="1181"/>
                  </a:lnTo>
                  <a:lnTo>
                    <a:pt x="1155" y="1201"/>
                  </a:lnTo>
                  <a:lnTo>
                    <a:pt x="1162" y="1221"/>
                  </a:lnTo>
                  <a:lnTo>
                    <a:pt x="1168" y="1240"/>
                  </a:lnTo>
                  <a:lnTo>
                    <a:pt x="1180" y="1282"/>
                  </a:lnTo>
                  <a:lnTo>
                    <a:pt x="1187" y="1308"/>
                  </a:lnTo>
                  <a:lnTo>
                    <a:pt x="1188" y="1345"/>
                  </a:lnTo>
                  <a:lnTo>
                    <a:pt x="1180" y="1370"/>
                  </a:lnTo>
                  <a:lnTo>
                    <a:pt x="1170" y="1376"/>
                  </a:lnTo>
                  <a:lnTo>
                    <a:pt x="1152" y="1406"/>
                  </a:lnTo>
                  <a:lnTo>
                    <a:pt x="1141" y="1424"/>
                  </a:lnTo>
                  <a:lnTo>
                    <a:pt x="1136" y="1465"/>
                  </a:lnTo>
                  <a:lnTo>
                    <a:pt x="1129" y="1480"/>
                  </a:lnTo>
                  <a:lnTo>
                    <a:pt x="1116" y="1496"/>
                  </a:lnTo>
                  <a:lnTo>
                    <a:pt x="1110" y="1508"/>
                  </a:lnTo>
                  <a:lnTo>
                    <a:pt x="1106" y="1518"/>
                  </a:lnTo>
                  <a:lnTo>
                    <a:pt x="1103" y="1527"/>
                  </a:lnTo>
                  <a:lnTo>
                    <a:pt x="1102" y="1536"/>
                  </a:lnTo>
                  <a:lnTo>
                    <a:pt x="1102" y="1543"/>
                  </a:lnTo>
                  <a:lnTo>
                    <a:pt x="1103" y="1548"/>
                  </a:lnTo>
                  <a:lnTo>
                    <a:pt x="1107" y="1555"/>
                  </a:lnTo>
                  <a:lnTo>
                    <a:pt x="1111" y="1558"/>
                  </a:lnTo>
                  <a:lnTo>
                    <a:pt x="1119" y="1559"/>
                  </a:lnTo>
                  <a:lnTo>
                    <a:pt x="1126" y="1559"/>
                  </a:lnTo>
                  <a:lnTo>
                    <a:pt x="1132" y="1558"/>
                  </a:lnTo>
                  <a:lnTo>
                    <a:pt x="1141" y="1555"/>
                  </a:lnTo>
                  <a:lnTo>
                    <a:pt x="1147" y="1545"/>
                  </a:lnTo>
                  <a:lnTo>
                    <a:pt x="1154" y="1531"/>
                  </a:lnTo>
                  <a:lnTo>
                    <a:pt x="1161" y="1512"/>
                  </a:lnTo>
                  <a:lnTo>
                    <a:pt x="1179" y="1490"/>
                  </a:lnTo>
                  <a:lnTo>
                    <a:pt x="1190" y="1487"/>
                  </a:lnTo>
                  <a:lnTo>
                    <a:pt x="1189" y="1506"/>
                  </a:lnTo>
                  <a:lnTo>
                    <a:pt x="1187" y="1526"/>
                  </a:lnTo>
                  <a:lnTo>
                    <a:pt x="1184" y="1547"/>
                  </a:lnTo>
                  <a:lnTo>
                    <a:pt x="1175" y="1561"/>
                  </a:lnTo>
                  <a:lnTo>
                    <a:pt x="1163" y="1571"/>
                  </a:lnTo>
                  <a:lnTo>
                    <a:pt x="1143" y="1581"/>
                  </a:lnTo>
                  <a:lnTo>
                    <a:pt x="1133" y="1584"/>
                  </a:lnTo>
                  <a:lnTo>
                    <a:pt x="1130" y="1589"/>
                  </a:lnTo>
                  <a:lnTo>
                    <a:pt x="1130" y="1596"/>
                  </a:lnTo>
                  <a:lnTo>
                    <a:pt x="1134" y="1601"/>
                  </a:lnTo>
                  <a:lnTo>
                    <a:pt x="1127" y="1605"/>
                  </a:lnTo>
                  <a:lnTo>
                    <a:pt x="1122" y="1610"/>
                  </a:lnTo>
                  <a:lnTo>
                    <a:pt x="1118" y="1615"/>
                  </a:lnTo>
                  <a:lnTo>
                    <a:pt x="1118" y="1621"/>
                  </a:lnTo>
                  <a:lnTo>
                    <a:pt x="1122" y="1626"/>
                  </a:lnTo>
                  <a:lnTo>
                    <a:pt x="1132" y="1633"/>
                  </a:lnTo>
                  <a:lnTo>
                    <a:pt x="1146" y="1647"/>
                  </a:lnTo>
                  <a:lnTo>
                    <a:pt x="1167" y="1650"/>
                  </a:lnTo>
                  <a:lnTo>
                    <a:pt x="1186" y="1647"/>
                  </a:lnTo>
                  <a:lnTo>
                    <a:pt x="1215" y="1632"/>
                  </a:lnTo>
                  <a:lnTo>
                    <a:pt x="1248" y="1601"/>
                  </a:lnTo>
                  <a:lnTo>
                    <a:pt x="1266" y="1562"/>
                  </a:lnTo>
                  <a:lnTo>
                    <a:pt x="1276" y="1534"/>
                  </a:lnTo>
                  <a:lnTo>
                    <a:pt x="1285" y="1500"/>
                  </a:lnTo>
                  <a:lnTo>
                    <a:pt x="1282" y="1470"/>
                  </a:lnTo>
                  <a:lnTo>
                    <a:pt x="1275" y="1429"/>
                  </a:lnTo>
                  <a:lnTo>
                    <a:pt x="1268" y="1387"/>
                  </a:lnTo>
                  <a:lnTo>
                    <a:pt x="1272" y="1380"/>
                  </a:lnTo>
                  <a:lnTo>
                    <a:pt x="1274" y="1366"/>
                  </a:lnTo>
                  <a:lnTo>
                    <a:pt x="1275" y="1355"/>
                  </a:lnTo>
                  <a:lnTo>
                    <a:pt x="1276" y="1337"/>
                  </a:lnTo>
                  <a:lnTo>
                    <a:pt x="1275" y="1310"/>
                  </a:lnTo>
                  <a:lnTo>
                    <a:pt x="1273" y="1281"/>
                  </a:lnTo>
                  <a:lnTo>
                    <a:pt x="1270" y="1216"/>
                  </a:lnTo>
                  <a:lnTo>
                    <a:pt x="1269" y="1181"/>
                  </a:lnTo>
                  <a:lnTo>
                    <a:pt x="1267" y="1147"/>
                  </a:lnTo>
                  <a:lnTo>
                    <a:pt x="1263" y="1071"/>
                  </a:lnTo>
                  <a:lnTo>
                    <a:pt x="1259" y="1012"/>
                  </a:lnTo>
                  <a:lnTo>
                    <a:pt x="1254" y="975"/>
                  </a:lnTo>
                  <a:lnTo>
                    <a:pt x="1252" y="949"/>
                  </a:lnTo>
                  <a:lnTo>
                    <a:pt x="1249" y="931"/>
                  </a:lnTo>
                  <a:lnTo>
                    <a:pt x="1243" y="913"/>
                  </a:lnTo>
                  <a:lnTo>
                    <a:pt x="1238" y="898"/>
                  </a:lnTo>
                  <a:lnTo>
                    <a:pt x="1236" y="885"/>
                  </a:lnTo>
                  <a:lnTo>
                    <a:pt x="1225" y="862"/>
                  </a:lnTo>
                  <a:lnTo>
                    <a:pt x="1219" y="846"/>
                  </a:lnTo>
                  <a:lnTo>
                    <a:pt x="1214" y="831"/>
                  </a:lnTo>
                  <a:lnTo>
                    <a:pt x="1205" y="820"/>
                  </a:lnTo>
                  <a:lnTo>
                    <a:pt x="1197" y="806"/>
                  </a:lnTo>
                  <a:lnTo>
                    <a:pt x="1190" y="798"/>
                  </a:lnTo>
                  <a:lnTo>
                    <a:pt x="1192" y="778"/>
                  </a:lnTo>
                  <a:lnTo>
                    <a:pt x="1193" y="761"/>
                  </a:lnTo>
                  <a:lnTo>
                    <a:pt x="1194" y="742"/>
                  </a:lnTo>
                  <a:lnTo>
                    <a:pt x="1195" y="724"/>
                  </a:lnTo>
                  <a:lnTo>
                    <a:pt x="1194" y="703"/>
                  </a:lnTo>
                  <a:lnTo>
                    <a:pt x="1191" y="679"/>
                  </a:lnTo>
                  <a:lnTo>
                    <a:pt x="1190" y="659"/>
                  </a:lnTo>
                  <a:lnTo>
                    <a:pt x="1188" y="640"/>
                  </a:lnTo>
                  <a:lnTo>
                    <a:pt x="1185" y="620"/>
                  </a:lnTo>
                  <a:lnTo>
                    <a:pt x="1182" y="603"/>
                  </a:lnTo>
                  <a:lnTo>
                    <a:pt x="1177" y="587"/>
                  </a:lnTo>
                  <a:lnTo>
                    <a:pt x="1174" y="570"/>
                  </a:lnTo>
                  <a:lnTo>
                    <a:pt x="1170" y="550"/>
                  </a:lnTo>
                  <a:lnTo>
                    <a:pt x="1166" y="535"/>
                  </a:lnTo>
                  <a:lnTo>
                    <a:pt x="1159" y="519"/>
                  </a:lnTo>
                  <a:lnTo>
                    <a:pt x="1152" y="500"/>
                  </a:lnTo>
                  <a:lnTo>
                    <a:pt x="1146" y="486"/>
                  </a:lnTo>
                  <a:lnTo>
                    <a:pt x="1143" y="474"/>
                  </a:lnTo>
                  <a:lnTo>
                    <a:pt x="1141" y="458"/>
                  </a:lnTo>
                  <a:lnTo>
                    <a:pt x="1146" y="427"/>
                  </a:lnTo>
                  <a:lnTo>
                    <a:pt x="1147" y="412"/>
                  </a:lnTo>
                  <a:lnTo>
                    <a:pt x="1147" y="401"/>
                  </a:lnTo>
                  <a:lnTo>
                    <a:pt x="1147" y="388"/>
                  </a:lnTo>
                  <a:lnTo>
                    <a:pt x="1143" y="363"/>
                  </a:lnTo>
                  <a:lnTo>
                    <a:pt x="1139" y="352"/>
                  </a:lnTo>
                  <a:lnTo>
                    <a:pt x="1133" y="334"/>
                  </a:lnTo>
                  <a:lnTo>
                    <a:pt x="1129" y="319"/>
                  </a:lnTo>
                  <a:lnTo>
                    <a:pt x="1124" y="305"/>
                  </a:lnTo>
                  <a:lnTo>
                    <a:pt x="1118" y="292"/>
                  </a:lnTo>
                  <a:lnTo>
                    <a:pt x="1109" y="279"/>
                  </a:lnTo>
                  <a:lnTo>
                    <a:pt x="1101" y="272"/>
                  </a:lnTo>
                  <a:lnTo>
                    <a:pt x="1092" y="263"/>
                  </a:lnTo>
                  <a:lnTo>
                    <a:pt x="1082" y="250"/>
                  </a:lnTo>
                  <a:lnTo>
                    <a:pt x="1073" y="237"/>
                  </a:lnTo>
                  <a:lnTo>
                    <a:pt x="1066" y="225"/>
                  </a:lnTo>
                  <a:lnTo>
                    <a:pt x="1050" y="215"/>
                  </a:lnTo>
                  <a:lnTo>
                    <a:pt x="1032" y="202"/>
                  </a:lnTo>
                  <a:lnTo>
                    <a:pt x="1005" y="197"/>
                  </a:lnTo>
                  <a:lnTo>
                    <a:pt x="974" y="183"/>
                  </a:lnTo>
                  <a:lnTo>
                    <a:pt x="948" y="169"/>
                  </a:lnTo>
                  <a:lnTo>
                    <a:pt x="919" y="157"/>
                  </a:lnTo>
                  <a:lnTo>
                    <a:pt x="885" y="142"/>
                  </a:lnTo>
                  <a:lnTo>
                    <a:pt x="852" y="129"/>
                  </a:lnTo>
                  <a:lnTo>
                    <a:pt x="838" y="124"/>
                  </a:lnTo>
                  <a:lnTo>
                    <a:pt x="811" y="116"/>
                  </a:lnTo>
                  <a:lnTo>
                    <a:pt x="792" y="110"/>
                  </a:lnTo>
                  <a:lnTo>
                    <a:pt x="770" y="104"/>
                  </a:lnTo>
                  <a:lnTo>
                    <a:pt x="759" y="80"/>
                  </a:lnTo>
                  <a:lnTo>
                    <a:pt x="754" y="48"/>
                  </a:lnTo>
                  <a:lnTo>
                    <a:pt x="758" y="8"/>
                  </a:lnTo>
                  <a:lnTo>
                    <a:pt x="640" y="0"/>
                  </a:lnTo>
                  <a:lnTo>
                    <a:pt x="525" y="9"/>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17" name="TextBox 57"/>
            <p:cNvSpPr txBox="1">
              <a:spLocks noChangeArrowheads="1"/>
            </p:cNvSpPr>
            <p:nvPr/>
          </p:nvSpPr>
          <p:spPr bwMode="auto">
            <a:xfrm>
              <a:off x="6643688" y="3678167"/>
              <a:ext cx="152400" cy="342900"/>
            </a:xfrm>
            <a:prstGeom prst="rect">
              <a:avLst/>
            </a:prstGeom>
            <a:noFill/>
            <a:ln w="9525">
              <a:noFill/>
              <a:miter lim="800000"/>
              <a:headEnd/>
              <a:tailEnd/>
            </a:ln>
          </p:spPr>
          <p:txBody>
            <a:bodyPr>
              <a:spAutoFit/>
            </a:bodyPr>
            <a:lstStyle/>
            <a:p>
              <a:pPr>
                <a:lnSpc>
                  <a:spcPct val="90000"/>
                </a:lnSpc>
                <a:spcBef>
                  <a:spcPct val="35000"/>
                </a:spcBef>
                <a:spcAft>
                  <a:spcPct val="25000"/>
                </a:spcAft>
                <a:buClr>
                  <a:srgbClr val="4F81BD"/>
                </a:buClr>
                <a:buFontTx/>
                <a:buChar char="•"/>
                <a:defRPr/>
              </a:pPr>
              <a:r>
                <a:rPr lang="en-US" altLang="en-US" kern="0">
                  <a:solidFill>
                    <a:srgbClr val="000000"/>
                  </a:solidFill>
                </a:rPr>
                <a:t>.</a:t>
              </a:r>
            </a:p>
          </p:txBody>
        </p:sp>
        <p:cxnSp>
          <p:nvCxnSpPr>
            <p:cNvPr id="18" name="Straight Arrow Connector 177"/>
            <p:cNvCxnSpPr/>
            <p:nvPr/>
          </p:nvCxnSpPr>
          <p:spPr>
            <a:xfrm flipV="1">
              <a:off x="5943600" y="3760717"/>
              <a:ext cx="444500" cy="0"/>
            </a:xfrm>
            <a:prstGeom prst="straightConnector1">
              <a:avLst/>
            </a:prstGeom>
            <a:noFill/>
            <a:ln w="28575" cap="flat" cmpd="sng" algn="ctr">
              <a:solidFill>
                <a:srgbClr val="9BBB59"/>
              </a:solidFill>
              <a:prstDash val="solid"/>
              <a:headEnd type="none" w="med" len="med"/>
              <a:tailEnd type="triangle" w="med" len="med"/>
            </a:ln>
            <a:effectLst/>
          </p:spPr>
        </p:cxnSp>
        <p:cxnSp>
          <p:nvCxnSpPr>
            <p:cNvPr id="19" name="Straight Arrow Connector 178"/>
            <p:cNvCxnSpPr/>
            <p:nvPr/>
          </p:nvCxnSpPr>
          <p:spPr>
            <a:xfrm flipV="1">
              <a:off x="7239000" y="3776592"/>
              <a:ext cx="444500" cy="0"/>
            </a:xfrm>
            <a:prstGeom prst="straightConnector1">
              <a:avLst/>
            </a:prstGeom>
            <a:noFill/>
            <a:ln w="28575" cap="flat" cmpd="sng" algn="ctr">
              <a:solidFill>
                <a:srgbClr val="9BBB59"/>
              </a:solidFill>
              <a:prstDash val="solid"/>
              <a:headEnd type="none" w="med" len="med"/>
              <a:tailEnd type="triangle" w="med" len="med"/>
            </a:ln>
            <a:effectLst/>
          </p:spPr>
        </p:cxnSp>
        <p:sp>
          <p:nvSpPr>
            <p:cNvPr id="20" name="TextBox 179"/>
            <p:cNvSpPr txBox="1"/>
            <p:nvPr/>
          </p:nvSpPr>
          <p:spPr>
            <a:xfrm>
              <a:off x="3962400" y="5257800"/>
              <a:ext cx="1411082" cy="646331"/>
            </a:xfrm>
            <a:prstGeom prst="rect">
              <a:avLst/>
            </a:prstGeom>
            <a:noFill/>
          </p:spPr>
          <p:txBody>
            <a:bodyPr wrap="square" rtlCol="0">
              <a:spAutoFit/>
            </a:bodyPr>
            <a:lstStyle/>
            <a:p>
              <a:pPr>
                <a:defRPr/>
              </a:pPr>
              <a:r>
                <a:rPr lang="en-US" u="none" kern="0" dirty="0" err="1" smtClean="0">
                  <a:solidFill>
                    <a:sysClr val="windowText" lastClr="000000"/>
                  </a:solidFill>
                </a:rPr>
                <a:t>Tratamiento</a:t>
              </a:r>
              <a:r>
                <a:rPr lang="en-US" kern="0" dirty="0" smtClean="0">
                  <a:solidFill>
                    <a:sysClr val="windowText" lastClr="000000"/>
                  </a:solidFill>
                </a:rPr>
                <a:t> </a:t>
              </a:r>
              <a:r>
                <a:rPr lang="en-US" kern="0" dirty="0" err="1" smtClean="0">
                  <a:solidFill>
                    <a:sysClr val="windowText" lastClr="000000"/>
                  </a:solidFill>
                </a:rPr>
                <a:t>e</a:t>
              </a:r>
              <a:r>
                <a:rPr lang="en-US" u="none" kern="0" dirty="0" err="1" smtClean="0">
                  <a:solidFill>
                    <a:sysClr val="windowText" lastClr="000000"/>
                  </a:solidFill>
                </a:rPr>
                <a:t>stándar</a:t>
              </a:r>
              <a:r>
                <a:rPr lang="en-US" u="none" kern="0" dirty="0" smtClean="0">
                  <a:solidFill>
                    <a:sysClr val="windowText" lastClr="000000"/>
                  </a:solidFill>
                </a:rPr>
                <a:t>  </a:t>
              </a:r>
              <a:endParaRPr lang="en-US" u="none" kern="0" dirty="0">
                <a:solidFill>
                  <a:sysClr val="windowText" lastClr="000000"/>
                </a:solidFill>
              </a:endParaRPr>
            </a:p>
          </p:txBody>
        </p:sp>
        <p:sp>
          <p:nvSpPr>
            <p:cNvPr id="21" name="TextBox 180"/>
            <p:cNvSpPr txBox="1"/>
            <p:nvPr/>
          </p:nvSpPr>
          <p:spPr>
            <a:xfrm>
              <a:off x="5310188" y="5449817"/>
              <a:ext cx="404812" cy="400110"/>
            </a:xfrm>
            <a:prstGeom prst="rect">
              <a:avLst/>
            </a:prstGeom>
            <a:noFill/>
          </p:spPr>
          <p:txBody>
            <a:bodyPr wrap="square" rtlCol="0">
              <a:spAutoFit/>
            </a:bodyPr>
            <a:lstStyle/>
            <a:p>
              <a:pPr>
                <a:defRPr/>
              </a:pPr>
              <a:r>
                <a:rPr lang="en-US" sz="2000" u="none" kern="0" dirty="0" err="1" smtClean="0">
                  <a:solidFill>
                    <a:sysClr val="windowText" lastClr="000000"/>
                  </a:solidFill>
                </a:rPr>
                <a:t>o</a:t>
              </a:r>
              <a:endParaRPr lang="en-US" sz="2000" u="none" kern="0" dirty="0">
                <a:solidFill>
                  <a:sysClr val="windowText" lastClr="000000"/>
                </a:solidFill>
              </a:endParaRPr>
            </a:p>
          </p:txBody>
        </p:sp>
        <p:sp>
          <p:nvSpPr>
            <p:cNvPr id="22" name="Bent Arrow 181"/>
            <p:cNvSpPr/>
            <p:nvPr/>
          </p:nvSpPr>
          <p:spPr>
            <a:xfrm flipH="1" flipV="1">
              <a:off x="7799388" y="4865933"/>
              <a:ext cx="533400" cy="611187"/>
            </a:xfrm>
            <a:prstGeom prst="ben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ysClr val="windowText" lastClr="000000"/>
                </a:solidFill>
                <a:latin typeface="Calibri"/>
              </a:endParaRPr>
            </a:p>
          </p:txBody>
        </p:sp>
        <p:sp>
          <p:nvSpPr>
            <p:cNvPr id="23" name="Freeform 4"/>
            <p:cNvSpPr>
              <a:spLocks/>
            </p:cNvSpPr>
            <p:nvPr/>
          </p:nvSpPr>
          <p:spPr bwMode="auto">
            <a:xfrm>
              <a:off x="701675" y="2832030"/>
              <a:ext cx="266700" cy="404812"/>
            </a:xfrm>
            <a:custGeom>
              <a:avLst/>
              <a:gdLst>
                <a:gd name="T0" fmla="*/ 182272665 w 368"/>
                <a:gd name="T1" fmla="*/ 2823101 h 522"/>
                <a:gd name="T2" fmla="*/ 217897983 w 368"/>
                <a:gd name="T3" fmla="*/ 14117447 h 522"/>
                <a:gd name="T4" fmla="*/ 249381774 w 368"/>
                <a:gd name="T5" fmla="*/ 37647173 h 522"/>
                <a:gd name="T6" fmla="*/ 270094866 w 368"/>
                <a:gd name="T7" fmla="*/ 65882067 h 522"/>
                <a:gd name="T8" fmla="*/ 283350481 w 368"/>
                <a:gd name="T9" fmla="*/ 98822130 h 522"/>
                <a:gd name="T10" fmla="*/ 287492917 w 368"/>
                <a:gd name="T11" fmla="*/ 129881096 h 522"/>
                <a:gd name="T12" fmla="*/ 288321223 w 368"/>
                <a:gd name="T13" fmla="*/ 211762678 h 522"/>
                <a:gd name="T14" fmla="*/ 298263616 w 368"/>
                <a:gd name="T15" fmla="*/ 205174471 h 522"/>
                <a:gd name="T16" fmla="*/ 304063573 w 368"/>
                <a:gd name="T17" fmla="*/ 219291918 h 522"/>
                <a:gd name="T18" fmla="*/ 298263616 w 368"/>
                <a:gd name="T19" fmla="*/ 242821644 h 522"/>
                <a:gd name="T20" fmla="*/ 286664612 w 368"/>
                <a:gd name="T21" fmla="*/ 267291433 h 522"/>
                <a:gd name="T22" fmla="*/ 285836307 w 368"/>
                <a:gd name="T23" fmla="*/ 305879639 h 522"/>
                <a:gd name="T24" fmla="*/ 280036350 w 368"/>
                <a:gd name="T25" fmla="*/ 322820188 h 522"/>
                <a:gd name="T26" fmla="*/ 267609040 w 368"/>
                <a:gd name="T27" fmla="*/ 332232466 h 522"/>
                <a:gd name="T28" fmla="*/ 263466604 w 368"/>
                <a:gd name="T29" fmla="*/ 376466875 h 522"/>
                <a:gd name="T30" fmla="*/ 251867600 w 368"/>
                <a:gd name="T31" fmla="*/ 415996115 h 522"/>
                <a:gd name="T32" fmla="*/ 222040419 w 368"/>
                <a:gd name="T33" fmla="*/ 448937148 h 522"/>
                <a:gd name="T34" fmla="*/ 193043364 w 368"/>
                <a:gd name="T35" fmla="*/ 474348941 h 522"/>
                <a:gd name="T36" fmla="*/ 168187835 w 368"/>
                <a:gd name="T37" fmla="*/ 489407422 h 522"/>
                <a:gd name="T38" fmla="*/ 137532349 w 368"/>
                <a:gd name="T39" fmla="*/ 488466389 h 522"/>
                <a:gd name="T40" fmla="*/ 109363599 w 368"/>
                <a:gd name="T41" fmla="*/ 474348941 h 522"/>
                <a:gd name="T42" fmla="*/ 98592900 w 368"/>
                <a:gd name="T43" fmla="*/ 463054596 h 522"/>
                <a:gd name="T44" fmla="*/ 78708113 w 368"/>
                <a:gd name="T45" fmla="*/ 446113077 h 522"/>
                <a:gd name="T46" fmla="*/ 58824236 w 368"/>
                <a:gd name="T47" fmla="*/ 422584322 h 522"/>
                <a:gd name="T48" fmla="*/ 43082795 w 368"/>
                <a:gd name="T49" fmla="*/ 380231980 h 522"/>
                <a:gd name="T50" fmla="*/ 37282838 w 368"/>
                <a:gd name="T51" fmla="*/ 330349428 h 522"/>
                <a:gd name="T52" fmla="*/ 25683834 w 368"/>
                <a:gd name="T53" fmla="*/ 326585293 h 522"/>
                <a:gd name="T54" fmla="*/ 20713092 w 368"/>
                <a:gd name="T55" fmla="*/ 317173015 h 522"/>
                <a:gd name="T56" fmla="*/ 16570656 w 368"/>
                <a:gd name="T57" fmla="*/ 271056538 h 522"/>
                <a:gd name="T58" fmla="*/ 7456568 w 368"/>
                <a:gd name="T59" fmla="*/ 248467846 h 522"/>
                <a:gd name="T60" fmla="*/ 0 w 368"/>
                <a:gd name="T61" fmla="*/ 223998057 h 522"/>
                <a:gd name="T62" fmla="*/ 3314131 w 368"/>
                <a:gd name="T63" fmla="*/ 208939576 h 522"/>
                <a:gd name="T64" fmla="*/ 16570656 w 368"/>
                <a:gd name="T65" fmla="*/ 211762678 h 522"/>
                <a:gd name="T66" fmla="*/ 18227267 w 368"/>
                <a:gd name="T67" fmla="*/ 130822130 h 522"/>
                <a:gd name="T68" fmla="*/ 23198008 w 368"/>
                <a:gd name="T69" fmla="*/ 97881096 h 522"/>
                <a:gd name="T70" fmla="*/ 38940359 w 368"/>
                <a:gd name="T71" fmla="*/ 60234894 h 522"/>
                <a:gd name="T72" fmla="*/ 62138367 w 368"/>
                <a:gd name="T73" fmla="*/ 32941033 h 522"/>
                <a:gd name="T74" fmla="*/ 101907031 w 368"/>
                <a:gd name="T75" fmla="*/ 9411308 h 522"/>
                <a:gd name="T76" fmla="*/ 140846480 w 368"/>
                <a:gd name="T77" fmla="*/ 941034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8" h="522">
                  <a:moveTo>
                    <a:pt x="191" y="0"/>
                  </a:moveTo>
                  <a:lnTo>
                    <a:pt x="220" y="3"/>
                  </a:lnTo>
                  <a:lnTo>
                    <a:pt x="244" y="7"/>
                  </a:lnTo>
                  <a:lnTo>
                    <a:pt x="263" y="15"/>
                  </a:lnTo>
                  <a:lnTo>
                    <a:pt x="281" y="25"/>
                  </a:lnTo>
                  <a:lnTo>
                    <a:pt x="301" y="40"/>
                  </a:lnTo>
                  <a:lnTo>
                    <a:pt x="315" y="53"/>
                  </a:lnTo>
                  <a:lnTo>
                    <a:pt x="326" y="70"/>
                  </a:lnTo>
                  <a:lnTo>
                    <a:pt x="335" y="85"/>
                  </a:lnTo>
                  <a:lnTo>
                    <a:pt x="342" y="105"/>
                  </a:lnTo>
                  <a:lnTo>
                    <a:pt x="346" y="120"/>
                  </a:lnTo>
                  <a:lnTo>
                    <a:pt x="347" y="138"/>
                  </a:lnTo>
                  <a:lnTo>
                    <a:pt x="348" y="157"/>
                  </a:lnTo>
                  <a:lnTo>
                    <a:pt x="348" y="225"/>
                  </a:lnTo>
                  <a:lnTo>
                    <a:pt x="352" y="218"/>
                  </a:lnTo>
                  <a:lnTo>
                    <a:pt x="360" y="218"/>
                  </a:lnTo>
                  <a:lnTo>
                    <a:pt x="364" y="222"/>
                  </a:lnTo>
                  <a:lnTo>
                    <a:pt x="367" y="233"/>
                  </a:lnTo>
                  <a:lnTo>
                    <a:pt x="365" y="248"/>
                  </a:lnTo>
                  <a:lnTo>
                    <a:pt x="360" y="258"/>
                  </a:lnTo>
                  <a:lnTo>
                    <a:pt x="350" y="275"/>
                  </a:lnTo>
                  <a:lnTo>
                    <a:pt x="346" y="284"/>
                  </a:lnTo>
                  <a:lnTo>
                    <a:pt x="345" y="296"/>
                  </a:lnTo>
                  <a:lnTo>
                    <a:pt x="345" y="325"/>
                  </a:lnTo>
                  <a:lnTo>
                    <a:pt x="342" y="337"/>
                  </a:lnTo>
                  <a:lnTo>
                    <a:pt x="338" y="343"/>
                  </a:lnTo>
                  <a:lnTo>
                    <a:pt x="333" y="349"/>
                  </a:lnTo>
                  <a:lnTo>
                    <a:pt x="323" y="353"/>
                  </a:lnTo>
                  <a:lnTo>
                    <a:pt x="322" y="374"/>
                  </a:lnTo>
                  <a:lnTo>
                    <a:pt x="318" y="400"/>
                  </a:lnTo>
                  <a:lnTo>
                    <a:pt x="311" y="422"/>
                  </a:lnTo>
                  <a:lnTo>
                    <a:pt x="304" y="442"/>
                  </a:lnTo>
                  <a:lnTo>
                    <a:pt x="291" y="458"/>
                  </a:lnTo>
                  <a:lnTo>
                    <a:pt x="268" y="477"/>
                  </a:lnTo>
                  <a:lnTo>
                    <a:pt x="255" y="489"/>
                  </a:lnTo>
                  <a:lnTo>
                    <a:pt x="233" y="504"/>
                  </a:lnTo>
                  <a:lnTo>
                    <a:pt x="214" y="515"/>
                  </a:lnTo>
                  <a:lnTo>
                    <a:pt x="203" y="520"/>
                  </a:lnTo>
                  <a:lnTo>
                    <a:pt x="186" y="521"/>
                  </a:lnTo>
                  <a:lnTo>
                    <a:pt x="166" y="519"/>
                  </a:lnTo>
                  <a:lnTo>
                    <a:pt x="149" y="513"/>
                  </a:lnTo>
                  <a:lnTo>
                    <a:pt x="132" y="504"/>
                  </a:lnTo>
                  <a:lnTo>
                    <a:pt x="125" y="497"/>
                  </a:lnTo>
                  <a:lnTo>
                    <a:pt x="119" y="492"/>
                  </a:lnTo>
                  <a:lnTo>
                    <a:pt x="107" y="482"/>
                  </a:lnTo>
                  <a:lnTo>
                    <a:pt x="95" y="474"/>
                  </a:lnTo>
                  <a:lnTo>
                    <a:pt x="81" y="463"/>
                  </a:lnTo>
                  <a:lnTo>
                    <a:pt x="71" y="449"/>
                  </a:lnTo>
                  <a:lnTo>
                    <a:pt x="60" y="428"/>
                  </a:lnTo>
                  <a:lnTo>
                    <a:pt x="52" y="404"/>
                  </a:lnTo>
                  <a:lnTo>
                    <a:pt x="47" y="378"/>
                  </a:lnTo>
                  <a:lnTo>
                    <a:pt x="45" y="351"/>
                  </a:lnTo>
                  <a:lnTo>
                    <a:pt x="37" y="350"/>
                  </a:lnTo>
                  <a:lnTo>
                    <a:pt x="31" y="347"/>
                  </a:lnTo>
                  <a:lnTo>
                    <a:pt x="28" y="343"/>
                  </a:lnTo>
                  <a:lnTo>
                    <a:pt x="25" y="337"/>
                  </a:lnTo>
                  <a:lnTo>
                    <a:pt x="23" y="326"/>
                  </a:lnTo>
                  <a:lnTo>
                    <a:pt x="20" y="288"/>
                  </a:lnTo>
                  <a:lnTo>
                    <a:pt x="14" y="276"/>
                  </a:lnTo>
                  <a:lnTo>
                    <a:pt x="9" y="264"/>
                  </a:lnTo>
                  <a:lnTo>
                    <a:pt x="2" y="247"/>
                  </a:lnTo>
                  <a:lnTo>
                    <a:pt x="0" y="238"/>
                  </a:lnTo>
                  <a:lnTo>
                    <a:pt x="1" y="228"/>
                  </a:lnTo>
                  <a:lnTo>
                    <a:pt x="4" y="222"/>
                  </a:lnTo>
                  <a:lnTo>
                    <a:pt x="11" y="220"/>
                  </a:lnTo>
                  <a:lnTo>
                    <a:pt x="20" y="225"/>
                  </a:lnTo>
                  <a:lnTo>
                    <a:pt x="20" y="162"/>
                  </a:lnTo>
                  <a:lnTo>
                    <a:pt x="22" y="139"/>
                  </a:lnTo>
                  <a:lnTo>
                    <a:pt x="24" y="120"/>
                  </a:lnTo>
                  <a:lnTo>
                    <a:pt x="28" y="104"/>
                  </a:lnTo>
                  <a:lnTo>
                    <a:pt x="35" y="84"/>
                  </a:lnTo>
                  <a:lnTo>
                    <a:pt x="47" y="64"/>
                  </a:lnTo>
                  <a:lnTo>
                    <a:pt x="58" y="51"/>
                  </a:lnTo>
                  <a:lnTo>
                    <a:pt x="75" y="35"/>
                  </a:lnTo>
                  <a:lnTo>
                    <a:pt x="99" y="20"/>
                  </a:lnTo>
                  <a:lnTo>
                    <a:pt x="123" y="10"/>
                  </a:lnTo>
                  <a:lnTo>
                    <a:pt x="147" y="5"/>
                  </a:lnTo>
                  <a:lnTo>
                    <a:pt x="170" y="1"/>
                  </a:lnTo>
                  <a:lnTo>
                    <a:pt x="191" y="0"/>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4" name="Freeform 4"/>
            <p:cNvSpPr>
              <a:spLocks/>
            </p:cNvSpPr>
            <p:nvPr/>
          </p:nvSpPr>
          <p:spPr bwMode="auto">
            <a:xfrm>
              <a:off x="5411788" y="1630292"/>
              <a:ext cx="133350" cy="201613"/>
            </a:xfrm>
            <a:custGeom>
              <a:avLst/>
              <a:gdLst>
                <a:gd name="T0" fmla="*/ 29025367 w 368"/>
                <a:gd name="T1" fmla="*/ 449572 h 522"/>
                <a:gd name="T2" fmla="*/ 34698540 w 368"/>
                <a:gd name="T3" fmla="*/ 2248244 h 522"/>
                <a:gd name="T4" fmla="*/ 39711847 w 368"/>
                <a:gd name="T5" fmla="*/ 5995060 h 522"/>
                <a:gd name="T6" fmla="*/ 43010086 w 368"/>
                <a:gd name="T7" fmla="*/ 10491549 h 522"/>
                <a:gd name="T8" fmla="*/ 45121219 w 368"/>
                <a:gd name="T9" fmla="*/ 15737323 h 522"/>
                <a:gd name="T10" fmla="*/ 45780722 w 368"/>
                <a:gd name="T11" fmla="*/ 20683383 h 522"/>
                <a:gd name="T12" fmla="*/ 45912622 w 368"/>
                <a:gd name="T13" fmla="*/ 33722890 h 522"/>
                <a:gd name="T14" fmla="*/ 47495791 w 368"/>
                <a:gd name="T15" fmla="*/ 32673503 h 522"/>
                <a:gd name="T16" fmla="*/ 48419457 w 368"/>
                <a:gd name="T17" fmla="*/ 34921748 h 522"/>
                <a:gd name="T18" fmla="*/ 47495791 w 368"/>
                <a:gd name="T19" fmla="*/ 38668564 h 522"/>
                <a:gd name="T20" fmla="*/ 45648821 w 368"/>
                <a:gd name="T21" fmla="*/ 42565623 h 522"/>
                <a:gd name="T22" fmla="*/ 45516921 w 368"/>
                <a:gd name="T23" fmla="*/ 48710541 h 522"/>
                <a:gd name="T24" fmla="*/ 44593255 w 368"/>
                <a:gd name="T25" fmla="*/ 51408356 h 522"/>
                <a:gd name="T26" fmla="*/ 42614384 w 368"/>
                <a:gd name="T27" fmla="*/ 52907315 h 522"/>
                <a:gd name="T28" fmla="*/ 41954881 w 368"/>
                <a:gd name="T29" fmla="*/ 59951375 h 522"/>
                <a:gd name="T30" fmla="*/ 40107549 w 368"/>
                <a:gd name="T31" fmla="*/ 66246536 h 522"/>
                <a:gd name="T32" fmla="*/ 35358042 w 368"/>
                <a:gd name="T33" fmla="*/ 71492310 h 522"/>
                <a:gd name="T34" fmla="*/ 30740436 w 368"/>
                <a:gd name="T35" fmla="*/ 75538841 h 522"/>
                <a:gd name="T36" fmla="*/ 26782333 w 368"/>
                <a:gd name="T37" fmla="*/ 77936942 h 522"/>
                <a:gd name="T38" fmla="*/ 21900926 w 368"/>
                <a:gd name="T39" fmla="*/ 77787085 h 522"/>
                <a:gd name="T40" fmla="*/ 17415220 w 368"/>
                <a:gd name="T41" fmla="*/ 75538841 h 522"/>
                <a:gd name="T42" fmla="*/ 15700151 w 368"/>
                <a:gd name="T43" fmla="*/ 73740168 h 522"/>
                <a:gd name="T44" fmla="*/ 12533813 w 368"/>
                <a:gd name="T45" fmla="*/ 71042353 h 522"/>
                <a:gd name="T46" fmla="*/ 9367113 w 368"/>
                <a:gd name="T47" fmla="*/ 67295536 h 522"/>
                <a:gd name="T48" fmla="*/ 6860640 w 368"/>
                <a:gd name="T49" fmla="*/ 60550804 h 522"/>
                <a:gd name="T50" fmla="*/ 5936974 w 368"/>
                <a:gd name="T51" fmla="*/ 52607600 h 522"/>
                <a:gd name="T52" fmla="*/ 4090004 w 368"/>
                <a:gd name="T53" fmla="*/ 52007785 h 522"/>
                <a:gd name="T54" fmla="*/ 3298238 w 368"/>
                <a:gd name="T55" fmla="*/ 50509213 h 522"/>
                <a:gd name="T56" fmla="*/ 2638736 w 368"/>
                <a:gd name="T57" fmla="*/ 43165052 h 522"/>
                <a:gd name="T58" fmla="*/ 1187467 w 368"/>
                <a:gd name="T59" fmla="*/ 39568093 h 522"/>
                <a:gd name="T60" fmla="*/ 0 w 368"/>
                <a:gd name="T61" fmla="*/ 35671033 h 522"/>
                <a:gd name="T62" fmla="*/ 527602 w 368"/>
                <a:gd name="T63" fmla="*/ 33272932 h 522"/>
                <a:gd name="T64" fmla="*/ 2638736 w 368"/>
                <a:gd name="T65" fmla="*/ 33722890 h 522"/>
                <a:gd name="T66" fmla="*/ 2902537 w 368"/>
                <a:gd name="T67" fmla="*/ 20833240 h 522"/>
                <a:gd name="T68" fmla="*/ 3694302 w 368"/>
                <a:gd name="T69" fmla="*/ 15587466 h 522"/>
                <a:gd name="T70" fmla="*/ 6200775 w 368"/>
                <a:gd name="T71" fmla="*/ 9592405 h 522"/>
                <a:gd name="T72" fmla="*/ 9895077 w 368"/>
                <a:gd name="T73" fmla="*/ 5245774 h 522"/>
                <a:gd name="T74" fmla="*/ 16227753 w 368"/>
                <a:gd name="T75" fmla="*/ 1498958 h 522"/>
                <a:gd name="T76" fmla="*/ 22428528 w 368"/>
                <a:gd name="T77" fmla="*/ 149857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8" h="522">
                  <a:moveTo>
                    <a:pt x="191" y="0"/>
                  </a:moveTo>
                  <a:lnTo>
                    <a:pt x="220" y="3"/>
                  </a:lnTo>
                  <a:lnTo>
                    <a:pt x="244" y="7"/>
                  </a:lnTo>
                  <a:lnTo>
                    <a:pt x="263" y="15"/>
                  </a:lnTo>
                  <a:lnTo>
                    <a:pt x="281" y="25"/>
                  </a:lnTo>
                  <a:lnTo>
                    <a:pt x="301" y="40"/>
                  </a:lnTo>
                  <a:lnTo>
                    <a:pt x="315" y="53"/>
                  </a:lnTo>
                  <a:lnTo>
                    <a:pt x="326" y="70"/>
                  </a:lnTo>
                  <a:lnTo>
                    <a:pt x="335" y="85"/>
                  </a:lnTo>
                  <a:lnTo>
                    <a:pt x="342" y="105"/>
                  </a:lnTo>
                  <a:lnTo>
                    <a:pt x="346" y="120"/>
                  </a:lnTo>
                  <a:lnTo>
                    <a:pt x="347" y="138"/>
                  </a:lnTo>
                  <a:lnTo>
                    <a:pt x="348" y="157"/>
                  </a:lnTo>
                  <a:lnTo>
                    <a:pt x="348" y="225"/>
                  </a:lnTo>
                  <a:lnTo>
                    <a:pt x="352" y="218"/>
                  </a:lnTo>
                  <a:lnTo>
                    <a:pt x="360" y="218"/>
                  </a:lnTo>
                  <a:lnTo>
                    <a:pt x="364" y="222"/>
                  </a:lnTo>
                  <a:lnTo>
                    <a:pt x="367" y="233"/>
                  </a:lnTo>
                  <a:lnTo>
                    <a:pt x="365" y="248"/>
                  </a:lnTo>
                  <a:lnTo>
                    <a:pt x="360" y="258"/>
                  </a:lnTo>
                  <a:lnTo>
                    <a:pt x="350" y="275"/>
                  </a:lnTo>
                  <a:lnTo>
                    <a:pt x="346" y="284"/>
                  </a:lnTo>
                  <a:lnTo>
                    <a:pt x="345" y="296"/>
                  </a:lnTo>
                  <a:lnTo>
                    <a:pt x="345" y="325"/>
                  </a:lnTo>
                  <a:lnTo>
                    <a:pt x="342" y="337"/>
                  </a:lnTo>
                  <a:lnTo>
                    <a:pt x="338" y="343"/>
                  </a:lnTo>
                  <a:lnTo>
                    <a:pt x="333" y="349"/>
                  </a:lnTo>
                  <a:lnTo>
                    <a:pt x="323" y="353"/>
                  </a:lnTo>
                  <a:lnTo>
                    <a:pt x="322" y="374"/>
                  </a:lnTo>
                  <a:lnTo>
                    <a:pt x="318" y="400"/>
                  </a:lnTo>
                  <a:lnTo>
                    <a:pt x="311" y="422"/>
                  </a:lnTo>
                  <a:lnTo>
                    <a:pt x="304" y="442"/>
                  </a:lnTo>
                  <a:lnTo>
                    <a:pt x="291" y="458"/>
                  </a:lnTo>
                  <a:lnTo>
                    <a:pt x="268" y="477"/>
                  </a:lnTo>
                  <a:lnTo>
                    <a:pt x="255" y="489"/>
                  </a:lnTo>
                  <a:lnTo>
                    <a:pt x="233" y="504"/>
                  </a:lnTo>
                  <a:lnTo>
                    <a:pt x="214" y="515"/>
                  </a:lnTo>
                  <a:lnTo>
                    <a:pt x="203" y="520"/>
                  </a:lnTo>
                  <a:lnTo>
                    <a:pt x="186" y="521"/>
                  </a:lnTo>
                  <a:lnTo>
                    <a:pt x="166" y="519"/>
                  </a:lnTo>
                  <a:lnTo>
                    <a:pt x="149" y="513"/>
                  </a:lnTo>
                  <a:lnTo>
                    <a:pt x="132" y="504"/>
                  </a:lnTo>
                  <a:lnTo>
                    <a:pt x="125" y="497"/>
                  </a:lnTo>
                  <a:lnTo>
                    <a:pt x="119" y="492"/>
                  </a:lnTo>
                  <a:lnTo>
                    <a:pt x="107" y="482"/>
                  </a:lnTo>
                  <a:lnTo>
                    <a:pt x="95" y="474"/>
                  </a:lnTo>
                  <a:lnTo>
                    <a:pt x="81" y="463"/>
                  </a:lnTo>
                  <a:lnTo>
                    <a:pt x="71" y="449"/>
                  </a:lnTo>
                  <a:lnTo>
                    <a:pt x="60" y="428"/>
                  </a:lnTo>
                  <a:lnTo>
                    <a:pt x="52" y="404"/>
                  </a:lnTo>
                  <a:lnTo>
                    <a:pt x="47" y="378"/>
                  </a:lnTo>
                  <a:lnTo>
                    <a:pt x="45" y="351"/>
                  </a:lnTo>
                  <a:lnTo>
                    <a:pt x="37" y="350"/>
                  </a:lnTo>
                  <a:lnTo>
                    <a:pt x="31" y="347"/>
                  </a:lnTo>
                  <a:lnTo>
                    <a:pt x="28" y="343"/>
                  </a:lnTo>
                  <a:lnTo>
                    <a:pt x="25" y="337"/>
                  </a:lnTo>
                  <a:lnTo>
                    <a:pt x="23" y="326"/>
                  </a:lnTo>
                  <a:lnTo>
                    <a:pt x="20" y="288"/>
                  </a:lnTo>
                  <a:lnTo>
                    <a:pt x="14" y="276"/>
                  </a:lnTo>
                  <a:lnTo>
                    <a:pt x="9" y="264"/>
                  </a:lnTo>
                  <a:lnTo>
                    <a:pt x="2" y="247"/>
                  </a:lnTo>
                  <a:lnTo>
                    <a:pt x="0" y="238"/>
                  </a:lnTo>
                  <a:lnTo>
                    <a:pt x="1" y="228"/>
                  </a:lnTo>
                  <a:lnTo>
                    <a:pt x="4" y="222"/>
                  </a:lnTo>
                  <a:lnTo>
                    <a:pt x="11" y="220"/>
                  </a:lnTo>
                  <a:lnTo>
                    <a:pt x="20" y="225"/>
                  </a:lnTo>
                  <a:lnTo>
                    <a:pt x="20" y="162"/>
                  </a:lnTo>
                  <a:lnTo>
                    <a:pt x="22" y="139"/>
                  </a:lnTo>
                  <a:lnTo>
                    <a:pt x="24" y="120"/>
                  </a:lnTo>
                  <a:lnTo>
                    <a:pt x="28" y="104"/>
                  </a:lnTo>
                  <a:lnTo>
                    <a:pt x="35" y="84"/>
                  </a:lnTo>
                  <a:lnTo>
                    <a:pt x="47" y="64"/>
                  </a:lnTo>
                  <a:lnTo>
                    <a:pt x="58" y="51"/>
                  </a:lnTo>
                  <a:lnTo>
                    <a:pt x="75" y="35"/>
                  </a:lnTo>
                  <a:lnTo>
                    <a:pt x="99" y="20"/>
                  </a:lnTo>
                  <a:lnTo>
                    <a:pt x="123" y="10"/>
                  </a:lnTo>
                  <a:lnTo>
                    <a:pt x="147" y="5"/>
                  </a:lnTo>
                  <a:lnTo>
                    <a:pt x="170" y="1"/>
                  </a:lnTo>
                  <a:lnTo>
                    <a:pt x="191" y="0"/>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5" name="Freeform 4"/>
            <p:cNvSpPr>
              <a:spLocks/>
            </p:cNvSpPr>
            <p:nvPr/>
          </p:nvSpPr>
          <p:spPr bwMode="auto">
            <a:xfrm>
              <a:off x="5476875" y="3274942"/>
              <a:ext cx="133350" cy="201613"/>
            </a:xfrm>
            <a:custGeom>
              <a:avLst/>
              <a:gdLst>
                <a:gd name="T0" fmla="*/ 29163583 w 368"/>
                <a:gd name="T1" fmla="*/ 451697 h 522"/>
                <a:gd name="T2" fmla="*/ 34863771 w 368"/>
                <a:gd name="T3" fmla="*/ 2258871 h 522"/>
                <a:gd name="T4" fmla="*/ 39900951 w 368"/>
                <a:gd name="T5" fmla="*/ 6023398 h 522"/>
                <a:gd name="T6" fmla="*/ 43214896 w 368"/>
                <a:gd name="T7" fmla="*/ 10541141 h 522"/>
                <a:gd name="T8" fmla="*/ 45336082 w 368"/>
                <a:gd name="T9" fmla="*/ 15811712 h 522"/>
                <a:gd name="T10" fmla="*/ 45998725 w 368"/>
                <a:gd name="T11" fmla="*/ 20781151 h 522"/>
                <a:gd name="T12" fmla="*/ 46131254 w 368"/>
                <a:gd name="T13" fmla="*/ 33882295 h 522"/>
                <a:gd name="T14" fmla="*/ 47721962 w 368"/>
                <a:gd name="T15" fmla="*/ 32827948 h 522"/>
                <a:gd name="T16" fmla="*/ 48650026 w 368"/>
                <a:gd name="T17" fmla="*/ 35086819 h 522"/>
                <a:gd name="T18" fmla="*/ 47721962 w 368"/>
                <a:gd name="T19" fmla="*/ 38851346 h 522"/>
                <a:gd name="T20" fmla="*/ 45866197 w 368"/>
                <a:gd name="T21" fmla="*/ 42766827 h 522"/>
                <a:gd name="T22" fmla="*/ 45733668 w 368"/>
                <a:gd name="T23" fmla="*/ 48940791 h 522"/>
                <a:gd name="T24" fmla="*/ 44805603 w 368"/>
                <a:gd name="T25" fmla="*/ 51651359 h 522"/>
                <a:gd name="T26" fmla="*/ 42817310 w 368"/>
                <a:gd name="T27" fmla="*/ 53157402 h 522"/>
                <a:gd name="T28" fmla="*/ 42154667 w 368"/>
                <a:gd name="T29" fmla="*/ 60234759 h 522"/>
                <a:gd name="T30" fmla="*/ 40298537 w 368"/>
                <a:gd name="T31" fmla="*/ 66559677 h 522"/>
                <a:gd name="T32" fmla="*/ 35526414 w 368"/>
                <a:gd name="T33" fmla="*/ 71830248 h 522"/>
                <a:gd name="T34" fmla="*/ 30886819 w 368"/>
                <a:gd name="T35" fmla="*/ 75895906 h 522"/>
                <a:gd name="T36" fmla="*/ 26909868 w 368"/>
                <a:gd name="T37" fmla="*/ 78305343 h 522"/>
                <a:gd name="T38" fmla="*/ 22005216 w 368"/>
                <a:gd name="T39" fmla="*/ 78154777 h 522"/>
                <a:gd name="T40" fmla="*/ 17498150 w 368"/>
                <a:gd name="T41" fmla="*/ 75895906 h 522"/>
                <a:gd name="T42" fmla="*/ 15774913 w 368"/>
                <a:gd name="T43" fmla="*/ 74088731 h 522"/>
                <a:gd name="T44" fmla="*/ 12593498 w 368"/>
                <a:gd name="T45" fmla="*/ 71378163 h 522"/>
                <a:gd name="T46" fmla="*/ 9411718 w 368"/>
                <a:gd name="T47" fmla="*/ 67613636 h 522"/>
                <a:gd name="T48" fmla="*/ 6893310 w 368"/>
                <a:gd name="T49" fmla="*/ 60837022 h 522"/>
                <a:gd name="T50" fmla="*/ 5965245 w 368"/>
                <a:gd name="T51" fmla="*/ 52856271 h 522"/>
                <a:gd name="T52" fmla="*/ 4109480 w 368"/>
                <a:gd name="T53" fmla="*/ 52253621 h 522"/>
                <a:gd name="T54" fmla="*/ 3313944 w 368"/>
                <a:gd name="T55" fmla="*/ 50747965 h 522"/>
                <a:gd name="T56" fmla="*/ 2651301 w 368"/>
                <a:gd name="T57" fmla="*/ 43369089 h 522"/>
                <a:gd name="T58" fmla="*/ 1193122 w 368"/>
                <a:gd name="T59" fmla="*/ 39755128 h 522"/>
                <a:gd name="T60" fmla="*/ 0 w 368"/>
                <a:gd name="T61" fmla="*/ 35839647 h 522"/>
                <a:gd name="T62" fmla="*/ 530115 w 368"/>
                <a:gd name="T63" fmla="*/ 33430210 h 522"/>
                <a:gd name="T64" fmla="*/ 2651301 w 368"/>
                <a:gd name="T65" fmla="*/ 33882295 h 522"/>
                <a:gd name="T66" fmla="*/ 2916358 w 368"/>
                <a:gd name="T67" fmla="*/ 20931717 h 522"/>
                <a:gd name="T68" fmla="*/ 3711894 w 368"/>
                <a:gd name="T69" fmla="*/ 15661146 h 522"/>
                <a:gd name="T70" fmla="*/ 6230303 w 368"/>
                <a:gd name="T71" fmla="*/ 9637748 h 522"/>
                <a:gd name="T72" fmla="*/ 9942197 w 368"/>
                <a:gd name="T73" fmla="*/ 5270571 h 522"/>
                <a:gd name="T74" fmla="*/ 16305028 w 368"/>
                <a:gd name="T75" fmla="*/ 1506044 h 522"/>
                <a:gd name="T76" fmla="*/ 22535330 w 368"/>
                <a:gd name="T77" fmla="*/ 150566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8" h="522">
                  <a:moveTo>
                    <a:pt x="191" y="0"/>
                  </a:moveTo>
                  <a:lnTo>
                    <a:pt x="220" y="3"/>
                  </a:lnTo>
                  <a:lnTo>
                    <a:pt x="244" y="7"/>
                  </a:lnTo>
                  <a:lnTo>
                    <a:pt x="263" y="15"/>
                  </a:lnTo>
                  <a:lnTo>
                    <a:pt x="281" y="25"/>
                  </a:lnTo>
                  <a:lnTo>
                    <a:pt x="301" y="40"/>
                  </a:lnTo>
                  <a:lnTo>
                    <a:pt x="315" y="53"/>
                  </a:lnTo>
                  <a:lnTo>
                    <a:pt x="326" y="70"/>
                  </a:lnTo>
                  <a:lnTo>
                    <a:pt x="335" y="85"/>
                  </a:lnTo>
                  <a:lnTo>
                    <a:pt x="342" y="105"/>
                  </a:lnTo>
                  <a:lnTo>
                    <a:pt x="346" y="120"/>
                  </a:lnTo>
                  <a:lnTo>
                    <a:pt x="347" y="138"/>
                  </a:lnTo>
                  <a:lnTo>
                    <a:pt x="348" y="157"/>
                  </a:lnTo>
                  <a:lnTo>
                    <a:pt x="348" y="225"/>
                  </a:lnTo>
                  <a:lnTo>
                    <a:pt x="352" y="218"/>
                  </a:lnTo>
                  <a:lnTo>
                    <a:pt x="360" y="218"/>
                  </a:lnTo>
                  <a:lnTo>
                    <a:pt x="364" y="222"/>
                  </a:lnTo>
                  <a:lnTo>
                    <a:pt x="367" y="233"/>
                  </a:lnTo>
                  <a:lnTo>
                    <a:pt x="365" y="248"/>
                  </a:lnTo>
                  <a:lnTo>
                    <a:pt x="360" y="258"/>
                  </a:lnTo>
                  <a:lnTo>
                    <a:pt x="350" y="275"/>
                  </a:lnTo>
                  <a:lnTo>
                    <a:pt x="346" y="284"/>
                  </a:lnTo>
                  <a:lnTo>
                    <a:pt x="345" y="296"/>
                  </a:lnTo>
                  <a:lnTo>
                    <a:pt x="345" y="325"/>
                  </a:lnTo>
                  <a:lnTo>
                    <a:pt x="342" y="337"/>
                  </a:lnTo>
                  <a:lnTo>
                    <a:pt x="338" y="343"/>
                  </a:lnTo>
                  <a:lnTo>
                    <a:pt x="333" y="349"/>
                  </a:lnTo>
                  <a:lnTo>
                    <a:pt x="323" y="353"/>
                  </a:lnTo>
                  <a:lnTo>
                    <a:pt x="322" y="374"/>
                  </a:lnTo>
                  <a:lnTo>
                    <a:pt x="318" y="400"/>
                  </a:lnTo>
                  <a:lnTo>
                    <a:pt x="311" y="422"/>
                  </a:lnTo>
                  <a:lnTo>
                    <a:pt x="304" y="442"/>
                  </a:lnTo>
                  <a:lnTo>
                    <a:pt x="291" y="458"/>
                  </a:lnTo>
                  <a:lnTo>
                    <a:pt x="268" y="477"/>
                  </a:lnTo>
                  <a:lnTo>
                    <a:pt x="255" y="489"/>
                  </a:lnTo>
                  <a:lnTo>
                    <a:pt x="233" y="504"/>
                  </a:lnTo>
                  <a:lnTo>
                    <a:pt x="214" y="515"/>
                  </a:lnTo>
                  <a:lnTo>
                    <a:pt x="203" y="520"/>
                  </a:lnTo>
                  <a:lnTo>
                    <a:pt x="186" y="521"/>
                  </a:lnTo>
                  <a:lnTo>
                    <a:pt x="166" y="519"/>
                  </a:lnTo>
                  <a:lnTo>
                    <a:pt x="149" y="513"/>
                  </a:lnTo>
                  <a:lnTo>
                    <a:pt x="132" y="504"/>
                  </a:lnTo>
                  <a:lnTo>
                    <a:pt x="125" y="497"/>
                  </a:lnTo>
                  <a:lnTo>
                    <a:pt x="119" y="492"/>
                  </a:lnTo>
                  <a:lnTo>
                    <a:pt x="107" y="482"/>
                  </a:lnTo>
                  <a:lnTo>
                    <a:pt x="95" y="474"/>
                  </a:lnTo>
                  <a:lnTo>
                    <a:pt x="81" y="463"/>
                  </a:lnTo>
                  <a:lnTo>
                    <a:pt x="71" y="449"/>
                  </a:lnTo>
                  <a:lnTo>
                    <a:pt x="60" y="428"/>
                  </a:lnTo>
                  <a:lnTo>
                    <a:pt x="52" y="404"/>
                  </a:lnTo>
                  <a:lnTo>
                    <a:pt x="47" y="378"/>
                  </a:lnTo>
                  <a:lnTo>
                    <a:pt x="45" y="351"/>
                  </a:lnTo>
                  <a:lnTo>
                    <a:pt x="37" y="350"/>
                  </a:lnTo>
                  <a:lnTo>
                    <a:pt x="31" y="347"/>
                  </a:lnTo>
                  <a:lnTo>
                    <a:pt x="28" y="343"/>
                  </a:lnTo>
                  <a:lnTo>
                    <a:pt x="25" y="337"/>
                  </a:lnTo>
                  <a:lnTo>
                    <a:pt x="23" y="326"/>
                  </a:lnTo>
                  <a:lnTo>
                    <a:pt x="20" y="288"/>
                  </a:lnTo>
                  <a:lnTo>
                    <a:pt x="14" y="276"/>
                  </a:lnTo>
                  <a:lnTo>
                    <a:pt x="9" y="264"/>
                  </a:lnTo>
                  <a:lnTo>
                    <a:pt x="2" y="247"/>
                  </a:lnTo>
                  <a:lnTo>
                    <a:pt x="0" y="238"/>
                  </a:lnTo>
                  <a:lnTo>
                    <a:pt x="1" y="228"/>
                  </a:lnTo>
                  <a:lnTo>
                    <a:pt x="4" y="222"/>
                  </a:lnTo>
                  <a:lnTo>
                    <a:pt x="11" y="220"/>
                  </a:lnTo>
                  <a:lnTo>
                    <a:pt x="20" y="225"/>
                  </a:lnTo>
                  <a:lnTo>
                    <a:pt x="20" y="162"/>
                  </a:lnTo>
                  <a:lnTo>
                    <a:pt x="22" y="139"/>
                  </a:lnTo>
                  <a:lnTo>
                    <a:pt x="24" y="120"/>
                  </a:lnTo>
                  <a:lnTo>
                    <a:pt x="28" y="104"/>
                  </a:lnTo>
                  <a:lnTo>
                    <a:pt x="35" y="84"/>
                  </a:lnTo>
                  <a:lnTo>
                    <a:pt x="47" y="64"/>
                  </a:lnTo>
                  <a:lnTo>
                    <a:pt x="58" y="51"/>
                  </a:lnTo>
                  <a:lnTo>
                    <a:pt x="75" y="35"/>
                  </a:lnTo>
                  <a:lnTo>
                    <a:pt x="99" y="20"/>
                  </a:lnTo>
                  <a:lnTo>
                    <a:pt x="123" y="10"/>
                  </a:lnTo>
                  <a:lnTo>
                    <a:pt x="147" y="5"/>
                  </a:lnTo>
                  <a:lnTo>
                    <a:pt x="170" y="1"/>
                  </a:lnTo>
                  <a:lnTo>
                    <a:pt x="191" y="0"/>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6" name="Freeform 5"/>
            <p:cNvSpPr>
              <a:spLocks/>
            </p:cNvSpPr>
            <p:nvPr/>
          </p:nvSpPr>
          <p:spPr bwMode="auto">
            <a:xfrm>
              <a:off x="5422900" y="3549580"/>
              <a:ext cx="53975" cy="85725"/>
            </a:xfrm>
            <a:custGeom>
              <a:avLst/>
              <a:gdLst>
                <a:gd name="T0" fmla="*/ 0 w 132"/>
                <a:gd name="T1" fmla="*/ 8863337 h 191"/>
                <a:gd name="T2" fmla="*/ 4012959 w 132"/>
                <a:gd name="T3" fmla="*/ 403042 h 191"/>
                <a:gd name="T4" fmla="*/ 18057500 w 132"/>
                <a:gd name="T5" fmla="*/ 1611720 h 191"/>
                <a:gd name="T6" fmla="*/ 18559222 w 132"/>
                <a:gd name="T7" fmla="*/ 5841867 h 191"/>
                <a:gd name="T8" fmla="*/ 22070459 w 132"/>
                <a:gd name="T9" fmla="*/ 16719517 h 191"/>
                <a:gd name="T10" fmla="*/ 12540192 w 132"/>
                <a:gd name="T11" fmla="*/ 29410407 h 191"/>
                <a:gd name="T12" fmla="*/ 7022475 w 132"/>
                <a:gd name="T13" fmla="*/ 38475265 h 191"/>
                <a:gd name="T14" fmla="*/ 1003035 w 132"/>
                <a:gd name="T15" fmla="*/ 32431877 h 191"/>
                <a:gd name="T16" fmla="*/ 501722 w 132"/>
                <a:gd name="T17" fmla="*/ 13093484 h 191"/>
                <a:gd name="T18" fmla="*/ 0 w 132"/>
                <a:gd name="T19" fmla="*/ 8863337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91">
                  <a:moveTo>
                    <a:pt x="0" y="44"/>
                  </a:moveTo>
                  <a:cubicBezTo>
                    <a:pt x="8" y="24"/>
                    <a:pt x="10" y="16"/>
                    <a:pt x="24" y="2"/>
                  </a:cubicBezTo>
                  <a:cubicBezTo>
                    <a:pt x="52" y="4"/>
                    <a:pt x="81" y="0"/>
                    <a:pt x="108" y="8"/>
                  </a:cubicBezTo>
                  <a:cubicBezTo>
                    <a:pt x="115" y="10"/>
                    <a:pt x="110" y="22"/>
                    <a:pt x="111" y="29"/>
                  </a:cubicBezTo>
                  <a:cubicBezTo>
                    <a:pt x="115" y="51"/>
                    <a:pt x="125" y="63"/>
                    <a:pt x="132" y="83"/>
                  </a:cubicBezTo>
                  <a:cubicBezTo>
                    <a:pt x="124" y="140"/>
                    <a:pt x="130" y="138"/>
                    <a:pt x="75" y="146"/>
                  </a:cubicBezTo>
                  <a:cubicBezTo>
                    <a:pt x="65" y="176"/>
                    <a:pt x="77" y="186"/>
                    <a:pt x="42" y="191"/>
                  </a:cubicBezTo>
                  <a:cubicBezTo>
                    <a:pt x="18" y="185"/>
                    <a:pt x="12" y="185"/>
                    <a:pt x="6" y="161"/>
                  </a:cubicBezTo>
                  <a:cubicBezTo>
                    <a:pt x="8" y="134"/>
                    <a:pt x="30" y="83"/>
                    <a:pt x="3" y="65"/>
                  </a:cubicBezTo>
                  <a:cubicBezTo>
                    <a:pt x="0" y="57"/>
                    <a:pt x="5" y="49"/>
                    <a:pt x="0" y="44"/>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7" name="Freeform 6"/>
            <p:cNvSpPr>
              <a:spLocks/>
            </p:cNvSpPr>
            <p:nvPr/>
          </p:nvSpPr>
          <p:spPr bwMode="auto">
            <a:xfrm>
              <a:off x="5588000" y="3590855"/>
              <a:ext cx="55563" cy="55562"/>
            </a:xfrm>
            <a:custGeom>
              <a:avLst/>
              <a:gdLst>
                <a:gd name="T0" fmla="*/ 12392067 w 135"/>
                <a:gd name="T1" fmla="*/ 199827 h 125"/>
                <a:gd name="T2" fmla="*/ 18420729 w 135"/>
                <a:gd name="T3" fmla="*/ 1398788 h 125"/>
                <a:gd name="T4" fmla="*/ 19927895 w 135"/>
                <a:gd name="T5" fmla="*/ 6794561 h 125"/>
                <a:gd name="T6" fmla="*/ 15406398 w 135"/>
                <a:gd name="T7" fmla="*/ 24780768 h 125"/>
                <a:gd name="T8" fmla="*/ 6363406 w 135"/>
                <a:gd name="T9" fmla="*/ 24181288 h 125"/>
                <a:gd name="T10" fmla="*/ 2344434 w 135"/>
                <a:gd name="T11" fmla="*/ 16986626 h 125"/>
                <a:gd name="T12" fmla="*/ 4856240 w 135"/>
                <a:gd name="T13" fmla="*/ 9792411 h 125"/>
                <a:gd name="T14" fmla="*/ 5358765 w 135"/>
                <a:gd name="T15" fmla="*/ 6195080 h 125"/>
                <a:gd name="T16" fmla="*/ 12392067 w 135"/>
                <a:gd name="T17" fmla="*/ 19982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125">
                  <a:moveTo>
                    <a:pt x="74" y="1"/>
                  </a:moveTo>
                  <a:cubicBezTo>
                    <a:pt x="86" y="3"/>
                    <a:pt x="100" y="0"/>
                    <a:pt x="110" y="7"/>
                  </a:cubicBezTo>
                  <a:cubicBezTo>
                    <a:pt x="118" y="13"/>
                    <a:pt x="119" y="34"/>
                    <a:pt x="119" y="34"/>
                  </a:cubicBezTo>
                  <a:cubicBezTo>
                    <a:pt x="117" y="79"/>
                    <a:pt x="135" y="118"/>
                    <a:pt x="92" y="124"/>
                  </a:cubicBezTo>
                  <a:cubicBezTo>
                    <a:pt x="74" y="123"/>
                    <a:pt x="55" y="125"/>
                    <a:pt x="38" y="121"/>
                  </a:cubicBezTo>
                  <a:cubicBezTo>
                    <a:pt x="36" y="121"/>
                    <a:pt x="24" y="92"/>
                    <a:pt x="14" y="85"/>
                  </a:cubicBezTo>
                  <a:cubicBezTo>
                    <a:pt x="6" y="61"/>
                    <a:pt x="0" y="54"/>
                    <a:pt x="29" y="49"/>
                  </a:cubicBezTo>
                  <a:cubicBezTo>
                    <a:pt x="30" y="43"/>
                    <a:pt x="26" y="34"/>
                    <a:pt x="32" y="31"/>
                  </a:cubicBezTo>
                  <a:cubicBezTo>
                    <a:pt x="66" y="15"/>
                    <a:pt x="88" y="43"/>
                    <a:pt x="74" y="1"/>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8" name="Freeform 6"/>
            <p:cNvSpPr>
              <a:spLocks/>
            </p:cNvSpPr>
            <p:nvPr/>
          </p:nvSpPr>
          <p:spPr bwMode="auto">
            <a:xfrm>
              <a:off x="5602288" y="3971855"/>
              <a:ext cx="53975" cy="55562"/>
            </a:xfrm>
            <a:custGeom>
              <a:avLst/>
              <a:gdLst>
                <a:gd name="T0" fmla="*/ 12392067 w 135"/>
                <a:gd name="T1" fmla="*/ 199827 h 125"/>
                <a:gd name="T2" fmla="*/ 18420729 w 135"/>
                <a:gd name="T3" fmla="*/ 1398788 h 125"/>
                <a:gd name="T4" fmla="*/ 19927895 w 135"/>
                <a:gd name="T5" fmla="*/ 6794561 h 125"/>
                <a:gd name="T6" fmla="*/ 15406398 w 135"/>
                <a:gd name="T7" fmla="*/ 24780768 h 125"/>
                <a:gd name="T8" fmla="*/ 6363406 w 135"/>
                <a:gd name="T9" fmla="*/ 24181288 h 125"/>
                <a:gd name="T10" fmla="*/ 2344434 w 135"/>
                <a:gd name="T11" fmla="*/ 16986626 h 125"/>
                <a:gd name="T12" fmla="*/ 4856240 w 135"/>
                <a:gd name="T13" fmla="*/ 9792411 h 125"/>
                <a:gd name="T14" fmla="*/ 5358765 w 135"/>
                <a:gd name="T15" fmla="*/ 6195080 h 125"/>
                <a:gd name="T16" fmla="*/ 12392067 w 135"/>
                <a:gd name="T17" fmla="*/ 19982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125">
                  <a:moveTo>
                    <a:pt x="74" y="1"/>
                  </a:moveTo>
                  <a:cubicBezTo>
                    <a:pt x="86" y="3"/>
                    <a:pt x="100" y="0"/>
                    <a:pt x="110" y="7"/>
                  </a:cubicBezTo>
                  <a:cubicBezTo>
                    <a:pt x="118" y="13"/>
                    <a:pt x="119" y="34"/>
                    <a:pt x="119" y="34"/>
                  </a:cubicBezTo>
                  <a:cubicBezTo>
                    <a:pt x="117" y="79"/>
                    <a:pt x="135" y="118"/>
                    <a:pt x="92" y="124"/>
                  </a:cubicBezTo>
                  <a:cubicBezTo>
                    <a:pt x="74" y="123"/>
                    <a:pt x="55" y="125"/>
                    <a:pt x="38" y="121"/>
                  </a:cubicBezTo>
                  <a:cubicBezTo>
                    <a:pt x="36" y="121"/>
                    <a:pt x="24" y="92"/>
                    <a:pt x="14" y="85"/>
                  </a:cubicBezTo>
                  <a:cubicBezTo>
                    <a:pt x="6" y="61"/>
                    <a:pt x="0" y="54"/>
                    <a:pt x="29" y="49"/>
                  </a:cubicBezTo>
                  <a:cubicBezTo>
                    <a:pt x="30" y="43"/>
                    <a:pt x="26" y="34"/>
                    <a:pt x="32" y="31"/>
                  </a:cubicBezTo>
                  <a:cubicBezTo>
                    <a:pt x="66" y="15"/>
                    <a:pt x="88" y="43"/>
                    <a:pt x="74" y="1"/>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29" name="Freeform 5"/>
            <p:cNvSpPr>
              <a:spLocks/>
            </p:cNvSpPr>
            <p:nvPr/>
          </p:nvSpPr>
          <p:spPr bwMode="auto">
            <a:xfrm>
              <a:off x="5491163" y="3857555"/>
              <a:ext cx="19050" cy="42862"/>
            </a:xfrm>
            <a:custGeom>
              <a:avLst/>
              <a:gdLst>
                <a:gd name="T0" fmla="*/ 0 w 132"/>
                <a:gd name="T1" fmla="*/ 2215860 h 191"/>
                <a:gd name="T2" fmla="*/ 460664 w 132"/>
                <a:gd name="T3" fmla="*/ 100762 h 191"/>
                <a:gd name="T4" fmla="*/ 2073056 w 132"/>
                <a:gd name="T5" fmla="*/ 402822 h 191"/>
                <a:gd name="T6" fmla="*/ 2130691 w 132"/>
                <a:gd name="T7" fmla="*/ 1460484 h 191"/>
                <a:gd name="T8" fmla="*/ 2533719 w 132"/>
                <a:gd name="T9" fmla="*/ 4179928 h 191"/>
                <a:gd name="T10" fmla="*/ 1439626 w 132"/>
                <a:gd name="T11" fmla="*/ 7352688 h 191"/>
                <a:gd name="T12" fmla="*/ 806196 w 132"/>
                <a:gd name="T13" fmla="*/ 9619041 h 191"/>
                <a:gd name="T14" fmla="*/ 115131 w 132"/>
                <a:gd name="T15" fmla="*/ 8108288 h 191"/>
                <a:gd name="T16" fmla="*/ 57635 w 132"/>
                <a:gd name="T17" fmla="*/ 3273521 h 191"/>
                <a:gd name="T18" fmla="*/ 0 w 132"/>
                <a:gd name="T19" fmla="*/ 221586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91">
                  <a:moveTo>
                    <a:pt x="0" y="44"/>
                  </a:moveTo>
                  <a:cubicBezTo>
                    <a:pt x="8" y="24"/>
                    <a:pt x="10" y="16"/>
                    <a:pt x="24" y="2"/>
                  </a:cubicBezTo>
                  <a:cubicBezTo>
                    <a:pt x="52" y="4"/>
                    <a:pt x="81" y="0"/>
                    <a:pt x="108" y="8"/>
                  </a:cubicBezTo>
                  <a:cubicBezTo>
                    <a:pt x="115" y="10"/>
                    <a:pt x="110" y="22"/>
                    <a:pt x="111" y="29"/>
                  </a:cubicBezTo>
                  <a:cubicBezTo>
                    <a:pt x="115" y="51"/>
                    <a:pt x="125" y="63"/>
                    <a:pt x="132" y="83"/>
                  </a:cubicBezTo>
                  <a:cubicBezTo>
                    <a:pt x="124" y="140"/>
                    <a:pt x="130" y="138"/>
                    <a:pt x="75" y="146"/>
                  </a:cubicBezTo>
                  <a:cubicBezTo>
                    <a:pt x="65" y="176"/>
                    <a:pt x="77" y="186"/>
                    <a:pt x="42" y="191"/>
                  </a:cubicBezTo>
                  <a:cubicBezTo>
                    <a:pt x="18" y="185"/>
                    <a:pt x="12" y="185"/>
                    <a:pt x="6" y="161"/>
                  </a:cubicBezTo>
                  <a:cubicBezTo>
                    <a:pt x="8" y="134"/>
                    <a:pt x="30" y="83"/>
                    <a:pt x="3" y="65"/>
                  </a:cubicBezTo>
                  <a:cubicBezTo>
                    <a:pt x="0" y="57"/>
                    <a:pt x="5" y="49"/>
                    <a:pt x="0" y="44"/>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0" name="Freeform 7"/>
            <p:cNvSpPr>
              <a:spLocks/>
            </p:cNvSpPr>
            <p:nvPr/>
          </p:nvSpPr>
          <p:spPr bwMode="auto">
            <a:xfrm>
              <a:off x="5449888" y="3976617"/>
              <a:ext cx="73025" cy="30163"/>
            </a:xfrm>
            <a:custGeom>
              <a:avLst/>
              <a:gdLst>
                <a:gd name="T0" fmla="*/ 5976151 w 60"/>
                <a:gd name="T1" fmla="*/ 4740075 h 70"/>
                <a:gd name="T2" fmla="*/ 41836722 w 60"/>
                <a:gd name="T3" fmla="*/ 13271863 h 70"/>
                <a:gd name="T4" fmla="*/ 41836722 w 60"/>
                <a:gd name="T5" fmla="*/ 8152529 h 70"/>
                <a:gd name="T6" fmla="*/ 5976151 w 60"/>
                <a:gd name="T7" fmla="*/ 1327186 h 70"/>
                <a:gd name="T8" fmla="*/ 5976151 w 60"/>
                <a:gd name="T9" fmla="*/ 4740075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0">
                  <a:moveTo>
                    <a:pt x="4" y="25"/>
                  </a:moveTo>
                  <a:cubicBezTo>
                    <a:pt x="7" y="55"/>
                    <a:pt x="0" y="65"/>
                    <a:pt x="28" y="70"/>
                  </a:cubicBezTo>
                  <a:cubicBezTo>
                    <a:pt x="60" y="65"/>
                    <a:pt x="55" y="48"/>
                    <a:pt x="28" y="43"/>
                  </a:cubicBezTo>
                  <a:cubicBezTo>
                    <a:pt x="25" y="10"/>
                    <a:pt x="33" y="0"/>
                    <a:pt x="4" y="7"/>
                  </a:cubicBezTo>
                  <a:cubicBezTo>
                    <a:pt x="0" y="20"/>
                    <a:pt x="10" y="25"/>
                    <a:pt x="4" y="25"/>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1" name="Freeform 4"/>
            <p:cNvSpPr>
              <a:spLocks/>
            </p:cNvSpPr>
            <p:nvPr/>
          </p:nvSpPr>
          <p:spPr bwMode="auto">
            <a:xfrm>
              <a:off x="6719888" y="3279705"/>
              <a:ext cx="133350" cy="203200"/>
            </a:xfrm>
            <a:custGeom>
              <a:avLst/>
              <a:gdLst>
                <a:gd name="T0" fmla="*/ 29163583 w 368"/>
                <a:gd name="T1" fmla="*/ 451697 h 522"/>
                <a:gd name="T2" fmla="*/ 34863771 w 368"/>
                <a:gd name="T3" fmla="*/ 2258871 h 522"/>
                <a:gd name="T4" fmla="*/ 39900951 w 368"/>
                <a:gd name="T5" fmla="*/ 6023398 h 522"/>
                <a:gd name="T6" fmla="*/ 43214896 w 368"/>
                <a:gd name="T7" fmla="*/ 10541141 h 522"/>
                <a:gd name="T8" fmla="*/ 45336082 w 368"/>
                <a:gd name="T9" fmla="*/ 15811712 h 522"/>
                <a:gd name="T10" fmla="*/ 45998725 w 368"/>
                <a:gd name="T11" fmla="*/ 20781151 h 522"/>
                <a:gd name="T12" fmla="*/ 46131254 w 368"/>
                <a:gd name="T13" fmla="*/ 33882295 h 522"/>
                <a:gd name="T14" fmla="*/ 47721962 w 368"/>
                <a:gd name="T15" fmla="*/ 32827948 h 522"/>
                <a:gd name="T16" fmla="*/ 48650026 w 368"/>
                <a:gd name="T17" fmla="*/ 35086819 h 522"/>
                <a:gd name="T18" fmla="*/ 47721962 w 368"/>
                <a:gd name="T19" fmla="*/ 38851346 h 522"/>
                <a:gd name="T20" fmla="*/ 45866197 w 368"/>
                <a:gd name="T21" fmla="*/ 42766827 h 522"/>
                <a:gd name="T22" fmla="*/ 45733668 w 368"/>
                <a:gd name="T23" fmla="*/ 48940791 h 522"/>
                <a:gd name="T24" fmla="*/ 44805603 w 368"/>
                <a:gd name="T25" fmla="*/ 51651359 h 522"/>
                <a:gd name="T26" fmla="*/ 42817310 w 368"/>
                <a:gd name="T27" fmla="*/ 53157402 h 522"/>
                <a:gd name="T28" fmla="*/ 42154667 w 368"/>
                <a:gd name="T29" fmla="*/ 60234759 h 522"/>
                <a:gd name="T30" fmla="*/ 40298537 w 368"/>
                <a:gd name="T31" fmla="*/ 66559677 h 522"/>
                <a:gd name="T32" fmla="*/ 35526414 w 368"/>
                <a:gd name="T33" fmla="*/ 71830248 h 522"/>
                <a:gd name="T34" fmla="*/ 30886819 w 368"/>
                <a:gd name="T35" fmla="*/ 75895906 h 522"/>
                <a:gd name="T36" fmla="*/ 26909868 w 368"/>
                <a:gd name="T37" fmla="*/ 78305343 h 522"/>
                <a:gd name="T38" fmla="*/ 22005216 w 368"/>
                <a:gd name="T39" fmla="*/ 78154777 h 522"/>
                <a:gd name="T40" fmla="*/ 17498150 w 368"/>
                <a:gd name="T41" fmla="*/ 75895906 h 522"/>
                <a:gd name="T42" fmla="*/ 15774913 w 368"/>
                <a:gd name="T43" fmla="*/ 74088731 h 522"/>
                <a:gd name="T44" fmla="*/ 12593498 w 368"/>
                <a:gd name="T45" fmla="*/ 71378163 h 522"/>
                <a:gd name="T46" fmla="*/ 9411718 w 368"/>
                <a:gd name="T47" fmla="*/ 67613636 h 522"/>
                <a:gd name="T48" fmla="*/ 6893310 w 368"/>
                <a:gd name="T49" fmla="*/ 60837022 h 522"/>
                <a:gd name="T50" fmla="*/ 5965245 w 368"/>
                <a:gd name="T51" fmla="*/ 52856271 h 522"/>
                <a:gd name="T52" fmla="*/ 4109480 w 368"/>
                <a:gd name="T53" fmla="*/ 52253621 h 522"/>
                <a:gd name="T54" fmla="*/ 3313944 w 368"/>
                <a:gd name="T55" fmla="*/ 50747965 h 522"/>
                <a:gd name="T56" fmla="*/ 2651301 w 368"/>
                <a:gd name="T57" fmla="*/ 43369089 h 522"/>
                <a:gd name="T58" fmla="*/ 1193122 w 368"/>
                <a:gd name="T59" fmla="*/ 39755128 h 522"/>
                <a:gd name="T60" fmla="*/ 0 w 368"/>
                <a:gd name="T61" fmla="*/ 35839647 h 522"/>
                <a:gd name="T62" fmla="*/ 530115 w 368"/>
                <a:gd name="T63" fmla="*/ 33430210 h 522"/>
                <a:gd name="T64" fmla="*/ 2651301 w 368"/>
                <a:gd name="T65" fmla="*/ 33882295 h 522"/>
                <a:gd name="T66" fmla="*/ 2916358 w 368"/>
                <a:gd name="T67" fmla="*/ 20931717 h 522"/>
                <a:gd name="T68" fmla="*/ 3711894 w 368"/>
                <a:gd name="T69" fmla="*/ 15661146 h 522"/>
                <a:gd name="T70" fmla="*/ 6230303 w 368"/>
                <a:gd name="T71" fmla="*/ 9637748 h 522"/>
                <a:gd name="T72" fmla="*/ 9942197 w 368"/>
                <a:gd name="T73" fmla="*/ 5270571 h 522"/>
                <a:gd name="T74" fmla="*/ 16305028 w 368"/>
                <a:gd name="T75" fmla="*/ 1506044 h 522"/>
                <a:gd name="T76" fmla="*/ 22535330 w 368"/>
                <a:gd name="T77" fmla="*/ 150566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8" h="522">
                  <a:moveTo>
                    <a:pt x="191" y="0"/>
                  </a:moveTo>
                  <a:lnTo>
                    <a:pt x="220" y="3"/>
                  </a:lnTo>
                  <a:lnTo>
                    <a:pt x="244" y="7"/>
                  </a:lnTo>
                  <a:lnTo>
                    <a:pt x="263" y="15"/>
                  </a:lnTo>
                  <a:lnTo>
                    <a:pt x="281" y="25"/>
                  </a:lnTo>
                  <a:lnTo>
                    <a:pt x="301" y="40"/>
                  </a:lnTo>
                  <a:lnTo>
                    <a:pt x="315" y="53"/>
                  </a:lnTo>
                  <a:lnTo>
                    <a:pt x="326" y="70"/>
                  </a:lnTo>
                  <a:lnTo>
                    <a:pt x="335" y="85"/>
                  </a:lnTo>
                  <a:lnTo>
                    <a:pt x="342" y="105"/>
                  </a:lnTo>
                  <a:lnTo>
                    <a:pt x="346" y="120"/>
                  </a:lnTo>
                  <a:lnTo>
                    <a:pt x="347" y="138"/>
                  </a:lnTo>
                  <a:lnTo>
                    <a:pt x="348" y="157"/>
                  </a:lnTo>
                  <a:lnTo>
                    <a:pt x="348" y="225"/>
                  </a:lnTo>
                  <a:lnTo>
                    <a:pt x="352" y="218"/>
                  </a:lnTo>
                  <a:lnTo>
                    <a:pt x="360" y="218"/>
                  </a:lnTo>
                  <a:lnTo>
                    <a:pt x="364" y="222"/>
                  </a:lnTo>
                  <a:lnTo>
                    <a:pt x="367" y="233"/>
                  </a:lnTo>
                  <a:lnTo>
                    <a:pt x="365" y="248"/>
                  </a:lnTo>
                  <a:lnTo>
                    <a:pt x="360" y="258"/>
                  </a:lnTo>
                  <a:lnTo>
                    <a:pt x="350" y="275"/>
                  </a:lnTo>
                  <a:lnTo>
                    <a:pt x="346" y="284"/>
                  </a:lnTo>
                  <a:lnTo>
                    <a:pt x="345" y="296"/>
                  </a:lnTo>
                  <a:lnTo>
                    <a:pt x="345" y="325"/>
                  </a:lnTo>
                  <a:lnTo>
                    <a:pt x="342" y="337"/>
                  </a:lnTo>
                  <a:lnTo>
                    <a:pt x="338" y="343"/>
                  </a:lnTo>
                  <a:lnTo>
                    <a:pt x="333" y="349"/>
                  </a:lnTo>
                  <a:lnTo>
                    <a:pt x="323" y="353"/>
                  </a:lnTo>
                  <a:lnTo>
                    <a:pt x="322" y="374"/>
                  </a:lnTo>
                  <a:lnTo>
                    <a:pt x="318" y="400"/>
                  </a:lnTo>
                  <a:lnTo>
                    <a:pt x="311" y="422"/>
                  </a:lnTo>
                  <a:lnTo>
                    <a:pt x="304" y="442"/>
                  </a:lnTo>
                  <a:lnTo>
                    <a:pt x="291" y="458"/>
                  </a:lnTo>
                  <a:lnTo>
                    <a:pt x="268" y="477"/>
                  </a:lnTo>
                  <a:lnTo>
                    <a:pt x="255" y="489"/>
                  </a:lnTo>
                  <a:lnTo>
                    <a:pt x="233" y="504"/>
                  </a:lnTo>
                  <a:lnTo>
                    <a:pt x="214" y="515"/>
                  </a:lnTo>
                  <a:lnTo>
                    <a:pt x="203" y="520"/>
                  </a:lnTo>
                  <a:lnTo>
                    <a:pt x="186" y="521"/>
                  </a:lnTo>
                  <a:lnTo>
                    <a:pt x="166" y="519"/>
                  </a:lnTo>
                  <a:lnTo>
                    <a:pt x="149" y="513"/>
                  </a:lnTo>
                  <a:lnTo>
                    <a:pt x="132" y="504"/>
                  </a:lnTo>
                  <a:lnTo>
                    <a:pt x="125" y="497"/>
                  </a:lnTo>
                  <a:lnTo>
                    <a:pt x="119" y="492"/>
                  </a:lnTo>
                  <a:lnTo>
                    <a:pt x="107" y="482"/>
                  </a:lnTo>
                  <a:lnTo>
                    <a:pt x="95" y="474"/>
                  </a:lnTo>
                  <a:lnTo>
                    <a:pt x="81" y="463"/>
                  </a:lnTo>
                  <a:lnTo>
                    <a:pt x="71" y="449"/>
                  </a:lnTo>
                  <a:lnTo>
                    <a:pt x="60" y="428"/>
                  </a:lnTo>
                  <a:lnTo>
                    <a:pt x="52" y="404"/>
                  </a:lnTo>
                  <a:lnTo>
                    <a:pt x="47" y="378"/>
                  </a:lnTo>
                  <a:lnTo>
                    <a:pt x="45" y="351"/>
                  </a:lnTo>
                  <a:lnTo>
                    <a:pt x="37" y="350"/>
                  </a:lnTo>
                  <a:lnTo>
                    <a:pt x="31" y="347"/>
                  </a:lnTo>
                  <a:lnTo>
                    <a:pt x="28" y="343"/>
                  </a:lnTo>
                  <a:lnTo>
                    <a:pt x="25" y="337"/>
                  </a:lnTo>
                  <a:lnTo>
                    <a:pt x="23" y="326"/>
                  </a:lnTo>
                  <a:lnTo>
                    <a:pt x="20" y="288"/>
                  </a:lnTo>
                  <a:lnTo>
                    <a:pt x="14" y="276"/>
                  </a:lnTo>
                  <a:lnTo>
                    <a:pt x="9" y="264"/>
                  </a:lnTo>
                  <a:lnTo>
                    <a:pt x="2" y="247"/>
                  </a:lnTo>
                  <a:lnTo>
                    <a:pt x="0" y="238"/>
                  </a:lnTo>
                  <a:lnTo>
                    <a:pt x="1" y="228"/>
                  </a:lnTo>
                  <a:lnTo>
                    <a:pt x="4" y="222"/>
                  </a:lnTo>
                  <a:lnTo>
                    <a:pt x="11" y="220"/>
                  </a:lnTo>
                  <a:lnTo>
                    <a:pt x="20" y="225"/>
                  </a:lnTo>
                  <a:lnTo>
                    <a:pt x="20" y="162"/>
                  </a:lnTo>
                  <a:lnTo>
                    <a:pt x="22" y="139"/>
                  </a:lnTo>
                  <a:lnTo>
                    <a:pt x="24" y="120"/>
                  </a:lnTo>
                  <a:lnTo>
                    <a:pt x="28" y="104"/>
                  </a:lnTo>
                  <a:lnTo>
                    <a:pt x="35" y="84"/>
                  </a:lnTo>
                  <a:lnTo>
                    <a:pt x="47" y="64"/>
                  </a:lnTo>
                  <a:lnTo>
                    <a:pt x="58" y="51"/>
                  </a:lnTo>
                  <a:lnTo>
                    <a:pt x="75" y="35"/>
                  </a:lnTo>
                  <a:lnTo>
                    <a:pt x="99" y="20"/>
                  </a:lnTo>
                  <a:lnTo>
                    <a:pt x="123" y="10"/>
                  </a:lnTo>
                  <a:lnTo>
                    <a:pt x="147" y="5"/>
                  </a:lnTo>
                  <a:lnTo>
                    <a:pt x="170" y="1"/>
                  </a:lnTo>
                  <a:lnTo>
                    <a:pt x="191" y="0"/>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2" name="TextBox 55"/>
            <p:cNvSpPr txBox="1">
              <a:spLocks noChangeArrowheads="1"/>
            </p:cNvSpPr>
            <p:nvPr/>
          </p:nvSpPr>
          <p:spPr bwMode="auto">
            <a:xfrm>
              <a:off x="6754813" y="3754367"/>
              <a:ext cx="152400" cy="342900"/>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33" name="TextBox 60"/>
            <p:cNvSpPr txBox="1">
              <a:spLocks noChangeArrowheads="1"/>
            </p:cNvSpPr>
            <p:nvPr/>
          </p:nvSpPr>
          <p:spPr bwMode="auto">
            <a:xfrm>
              <a:off x="6796088" y="3362255"/>
              <a:ext cx="152400" cy="341312"/>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34" name="Freeform 4"/>
            <p:cNvSpPr>
              <a:spLocks/>
            </p:cNvSpPr>
            <p:nvPr/>
          </p:nvSpPr>
          <p:spPr bwMode="auto">
            <a:xfrm>
              <a:off x="7989888" y="3279705"/>
              <a:ext cx="133350" cy="203200"/>
            </a:xfrm>
            <a:custGeom>
              <a:avLst/>
              <a:gdLst>
                <a:gd name="T0" fmla="*/ 29163583 w 368"/>
                <a:gd name="T1" fmla="*/ 451697 h 522"/>
                <a:gd name="T2" fmla="*/ 34863771 w 368"/>
                <a:gd name="T3" fmla="*/ 2258871 h 522"/>
                <a:gd name="T4" fmla="*/ 39900951 w 368"/>
                <a:gd name="T5" fmla="*/ 6023398 h 522"/>
                <a:gd name="T6" fmla="*/ 43214896 w 368"/>
                <a:gd name="T7" fmla="*/ 10541141 h 522"/>
                <a:gd name="T8" fmla="*/ 45336082 w 368"/>
                <a:gd name="T9" fmla="*/ 15811712 h 522"/>
                <a:gd name="T10" fmla="*/ 45998725 w 368"/>
                <a:gd name="T11" fmla="*/ 20781151 h 522"/>
                <a:gd name="T12" fmla="*/ 46131254 w 368"/>
                <a:gd name="T13" fmla="*/ 33882295 h 522"/>
                <a:gd name="T14" fmla="*/ 47721962 w 368"/>
                <a:gd name="T15" fmla="*/ 32827948 h 522"/>
                <a:gd name="T16" fmla="*/ 48650026 w 368"/>
                <a:gd name="T17" fmla="*/ 35086819 h 522"/>
                <a:gd name="T18" fmla="*/ 47721962 w 368"/>
                <a:gd name="T19" fmla="*/ 38851346 h 522"/>
                <a:gd name="T20" fmla="*/ 45866197 w 368"/>
                <a:gd name="T21" fmla="*/ 42766827 h 522"/>
                <a:gd name="T22" fmla="*/ 45733668 w 368"/>
                <a:gd name="T23" fmla="*/ 48940791 h 522"/>
                <a:gd name="T24" fmla="*/ 44805603 w 368"/>
                <a:gd name="T25" fmla="*/ 51651359 h 522"/>
                <a:gd name="T26" fmla="*/ 42817310 w 368"/>
                <a:gd name="T27" fmla="*/ 53157402 h 522"/>
                <a:gd name="T28" fmla="*/ 42154667 w 368"/>
                <a:gd name="T29" fmla="*/ 60234759 h 522"/>
                <a:gd name="T30" fmla="*/ 40298537 w 368"/>
                <a:gd name="T31" fmla="*/ 66559677 h 522"/>
                <a:gd name="T32" fmla="*/ 35526414 w 368"/>
                <a:gd name="T33" fmla="*/ 71830248 h 522"/>
                <a:gd name="T34" fmla="*/ 30886819 w 368"/>
                <a:gd name="T35" fmla="*/ 75895906 h 522"/>
                <a:gd name="T36" fmla="*/ 26909868 w 368"/>
                <a:gd name="T37" fmla="*/ 78305343 h 522"/>
                <a:gd name="T38" fmla="*/ 22005216 w 368"/>
                <a:gd name="T39" fmla="*/ 78154777 h 522"/>
                <a:gd name="T40" fmla="*/ 17498150 w 368"/>
                <a:gd name="T41" fmla="*/ 75895906 h 522"/>
                <a:gd name="T42" fmla="*/ 15774913 w 368"/>
                <a:gd name="T43" fmla="*/ 74088731 h 522"/>
                <a:gd name="T44" fmla="*/ 12593498 w 368"/>
                <a:gd name="T45" fmla="*/ 71378163 h 522"/>
                <a:gd name="T46" fmla="*/ 9411718 w 368"/>
                <a:gd name="T47" fmla="*/ 67613636 h 522"/>
                <a:gd name="T48" fmla="*/ 6893310 w 368"/>
                <a:gd name="T49" fmla="*/ 60837022 h 522"/>
                <a:gd name="T50" fmla="*/ 5965245 w 368"/>
                <a:gd name="T51" fmla="*/ 52856271 h 522"/>
                <a:gd name="T52" fmla="*/ 4109480 w 368"/>
                <a:gd name="T53" fmla="*/ 52253621 h 522"/>
                <a:gd name="T54" fmla="*/ 3313944 w 368"/>
                <a:gd name="T55" fmla="*/ 50747965 h 522"/>
                <a:gd name="T56" fmla="*/ 2651301 w 368"/>
                <a:gd name="T57" fmla="*/ 43369089 h 522"/>
                <a:gd name="T58" fmla="*/ 1193122 w 368"/>
                <a:gd name="T59" fmla="*/ 39755128 h 522"/>
                <a:gd name="T60" fmla="*/ 0 w 368"/>
                <a:gd name="T61" fmla="*/ 35839647 h 522"/>
                <a:gd name="T62" fmla="*/ 530115 w 368"/>
                <a:gd name="T63" fmla="*/ 33430210 h 522"/>
                <a:gd name="T64" fmla="*/ 2651301 w 368"/>
                <a:gd name="T65" fmla="*/ 33882295 h 522"/>
                <a:gd name="T66" fmla="*/ 2916358 w 368"/>
                <a:gd name="T67" fmla="*/ 20931717 h 522"/>
                <a:gd name="T68" fmla="*/ 3711894 w 368"/>
                <a:gd name="T69" fmla="*/ 15661146 h 522"/>
                <a:gd name="T70" fmla="*/ 6230303 w 368"/>
                <a:gd name="T71" fmla="*/ 9637748 h 522"/>
                <a:gd name="T72" fmla="*/ 9942197 w 368"/>
                <a:gd name="T73" fmla="*/ 5270571 h 522"/>
                <a:gd name="T74" fmla="*/ 16305028 w 368"/>
                <a:gd name="T75" fmla="*/ 1506044 h 522"/>
                <a:gd name="T76" fmla="*/ 22535330 w 368"/>
                <a:gd name="T77" fmla="*/ 150566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8" h="522">
                  <a:moveTo>
                    <a:pt x="191" y="0"/>
                  </a:moveTo>
                  <a:lnTo>
                    <a:pt x="220" y="3"/>
                  </a:lnTo>
                  <a:lnTo>
                    <a:pt x="244" y="7"/>
                  </a:lnTo>
                  <a:lnTo>
                    <a:pt x="263" y="15"/>
                  </a:lnTo>
                  <a:lnTo>
                    <a:pt x="281" y="25"/>
                  </a:lnTo>
                  <a:lnTo>
                    <a:pt x="301" y="40"/>
                  </a:lnTo>
                  <a:lnTo>
                    <a:pt x="315" y="53"/>
                  </a:lnTo>
                  <a:lnTo>
                    <a:pt x="326" y="70"/>
                  </a:lnTo>
                  <a:lnTo>
                    <a:pt x="335" y="85"/>
                  </a:lnTo>
                  <a:lnTo>
                    <a:pt x="342" y="105"/>
                  </a:lnTo>
                  <a:lnTo>
                    <a:pt x="346" y="120"/>
                  </a:lnTo>
                  <a:lnTo>
                    <a:pt x="347" y="138"/>
                  </a:lnTo>
                  <a:lnTo>
                    <a:pt x="348" y="157"/>
                  </a:lnTo>
                  <a:lnTo>
                    <a:pt x="348" y="225"/>
                  </a:lnTo>
                  <a:lnTo>
                    <a:pt x="352" y="218"/>
                  </a:lnTo>
                  <a:lnTo>
                    <a:pt x="360" y="218"/>
                  </a:lnTo>
                  <a:lnTo>
                    <a:pt x="364" y="222"/>
                  </a:lnTo>
                  <a:lnTo>
                    <a:pt x="367" y="233"/>
                  </a:lnTo>
                  <a:lnTo>
                    <a:pt x="365" y="248"/>
                  </a:lnTo>
                  <a:lnTo>
                    <a:pt x="360" y="258"/>
                  </a:lnTo>
                  <a:lnTo>
                    <a:pt x="350" y="275"/>
                  </a:lnTo>
                  <a:lnTo>
                    <a:pt x="346" y="284"/>
                  </a:lnTo>
                  <a:lnTo>
                    <a:pt x="345" y="296"/>
                  </a:lnTo>
                  <a:lnTo>
                    <a:pt x="345" y="325"/>
                  </a:lnTo>
                  <a:lnTo>
                    <a:pt x="342" y="337"/>
                  </a:lnTo>
                  <a:lnTo>
                    <a:pt x="338" y="343"/>
                  </a:lnTo>
                  <a:lnTo>
                    <a:pt x="333" y="349"/>
                  </a:lnTo>
                  <a:lnTo>
                    <a:pt x="323" y="353"/>
                  </a:lnTo>
                  <a:lnTo>
                    <a:pt x="322" y="374"/>
                  </a:lnTo>
                  <a:lnTo>
                    <a:pt x="318" y="400"/>
                  </a:lnTo>
                  <a:lnTo>
                    <a:pt x="311" y="422"/>
                  </a:lnTo>
                  <a:lnTo>
                    <a:pt x="304" y="442"/>
                  </a:lnTo>
                  <a:lnTo>
                    <a:pt x="291" y="458"/>
                  </a:lnTo>
                  <a:lnTo>
                    <a:pt x="268" y="477"/>
                  </a:lnTo>
                  <a:lnTo>
                    <a:pt x="255" y="489"/>
                  </a:lnTo>
                  <a:lnTo>
                    <a:pt x="233" y="504"/>
                  </a:lnTo>
                  <a:lnTo>
                    <a:pt x="214" y="515"/>
                  </a:lnTo>
                  <a:lnTo>
                    <a:pt x="203" y="520"/>
                  </a:lnTo>
                  <a:lnTo>
                    <a:pt x="186" y="521"/>
                  </a:lnTo>
                  <a:lnTo>
                    <a:pt x="166" y="519"/>
                  </a:lnTo>
                  <a:lnTo>
                    <a:pt x="149" y="513"/>
                  </a:lnTo>
                  <a:lnTo>
                    <a:pt x="132" y="504"/>
                  </a:lnTo>
                  <a:lnTo>
                    <a:pt x="125" y="497"/>
                  </a:lnTo>
                  <a:lnTo>
                    <a:pt x="119" y="492"/>
                  </a:lnTo>
                  <a:lnTo>
                    <a:pt x="107" y="482"/>
                  </a:lnTo>
                  <a:lnTo>
                    <a:pt x="95" y="474"/>
                  </a:lnTo>
                  <a:lnTo>
                    <a:pt x="81" y="463"/>
                  </a:lnTo>
                  <a:lnTo>
                    <a:pt x="71" y="449"/>
                  </a:lnTo>
                  <a:lnTo>
                    <a:pt x="60" y="428"/>
                  </a:lnTo>
                  <a:lnTo>
                    <a:pt x="52" y="404"/>
                  </a:lnTo>
                  <a:lnTo>
                    <a:pt x="47" y="378"/>
                  </a:lnTo>
                  <a:lnTo>
                    <a:pt x="45" y="351"/>
                  </a:lnTo>
                  <a:lnTo>
                    <a:pt x="37" y="350"/>
                  </a:lnTo>
                  <a:lnTo>
                    <a:pt x="31" y="347"/>
                  </a:lnTo>
                  <a:lnTo>
                    <a:pt x="28" y="343"/>
                  </a:lnTo>
                  <a:lnTo>
                    <a:pt x="25" y="337"/>
                  </a:lnTo>
                  <a:lnTo>
                    <a:pt x="23" y="326"/>
                  </a:lnTo>
                  <a:lnTo>
                    <a:pt x="20" y="288"/>
                  </a:lnTo>
                  <a:lnTo>
                    <a:pt x="14" y="276"/>
                  </a:lnTo>
                  <a:lnTo>
                    <a:pt x="9" y="264"/>
                  </a:lnTo>
                  <a:lnTo>
                    <a:pt x="2" y="247"/>
                  </a:lnTo>
                  <a:lnTo>
                    <a:pt x="0" y="238"/>
                  </a:lnTo>
                  <a:lnTo>
                    <a:pt x="1" y="228"/>
                  </a:lnTo>
                  <a:lnTo>
                    <a:pt x="4" y="222"/>
                  </a:lnTo>
                  <a:lnTo>
                    <a:pt x="11" y="220"/>
                  </a:lnTo>
                  <a:lnTo>
                    <a:pt x="20" y="225"/>
                  </a:lnTo>
                  <a:lnTo>
                    <a:pt x="20" y="162"/>
                  </a:lnTo>
                  <a:lnTo>
                    <a:pt x="22" y="139"/>
                  </a:lnTo>
                  <a:lnTo>
                    <a:pt x="24" y="120"/>
                  </a:lnTo>
                  <a:lnTo>
                    <a:pt x="28" y="104"/>
                  </a:lnTo>
                  <a:lnTo>
                    <a:pt x="35" y="84"/>
                  </a:lnTo>
                  <a:lnTo>
                    <a:pt x="47" y="64"/>
                  </a:lnTo>
                  <a:lnTo>
                    <a:pt x="58" y="51"/>
                  </a:lnTo>
                  <a:lnTo>
                    <a:pt x="75" y="35"/>
                  </a:lnTo>
                  <a:lnTo>
                    <a:pt x="99" y="20"/>
                  </a:lnTo>
                  <a:lnTo>
                    <a:pt x="123" y="10"/>
                  </a:lnTo>
                  <a:lnTo>
                    <a:pt x="147" y="5"/>
                  </a:lnTo>
                  <a:lnTo>
                    <a:pt x="170" y="1"/>
                  </a:lnTo>
                  <a:lnTo>
                    <a:pt x="191" y="0"/>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5" name="TextBox 64"/>
            <p:cNvSpPr txBox="1">
              <a:spLocks noChangeArrowheads="1"/>
            </p:cNvSpPr>
            <p:nvPr/>
          </p:nvSpPr>
          <p:spPr bwMode="auto">
            <a:xfrm>
              <a:off x="8024813" y="3754367"/>
              <a:ext cx="152400" cy="342900"/>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36" name="TextBox 67"/>
            <p:cNvSpPr txBox="1">
              <a:spLocks noChangeArrowheads="1"/>
            </p:cNvSpPr>
            <p:nvPr/>
          </p:nvSpPr>
          <p:spPr bwMode="auto">
            <a:xfrm>
              <a:off x="8066088" y="3362255"/>
              <a:ext cx="152400" cy="369887"/>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99CC00"/>
                </a:buClr>
                <a:buFontTx/>
                <a:buChar char="•"/>
                <a:defRPr/>
              </a:pPr>
              <a:r>
                <a:rPr lang="en-US" altLang="en-US" sz="1800" kern="0" dirty="0" smtClean="0">
                  <a:solidFill>
                    <a:srgbClr val="000000"/>
                  </a:solidFill>
                </a:rPr>
                <a:t>.</a:t>
              </a:r>
            </a:p>
          </p:txBody>
        </p:sp>
        <p:sp>
          <p:nvSpPr>
            <p:cNvPr id="37" name="Freeform 3"/>
            <p:cNvSpPr>
              <a:spLocks/>
            </p:cNvSpPr>
            <p:nvPr/>
          </p:nvSpPr>
          <p:spPr bwMode="auto">
            <a:xfrm>
              <a:off x="6553200" y="3435280"/>
              <a:ext cx="469900" cy="1154112"/>
            </a:xfrm>
            <a:custGeom>
              <a:avLst/>
              <a:gdLst>
                <a:gd name="T0" fmla="*/ 48866311 w 1286"/>
                <a:gd name="T1" fmla="*/ 24154305 h 2957"/>
                <a:gd name="T2" fmla="*/ 23765759 w 1286"/>
                <a:gd name="T3" fmla="*/ 42232227 h 2957"/>
                <a:gd name="T4" fmla="*/ 18692227 w 1286"/>
                <a:gd name="T5" fmla="*/ 73678191 h 2957"/>
                <a:gd name="T6" fmla="*/ 12283171 w 1286"/>
                <a:gd name="T7" fmla="*/ 115606793 h 2957"/>
                <a:gd name="T8" fmla="*/ 3471267 w 1286"/>
                <a:gd name="T9" fmla="*/ 155256070 h 2957"/>
                <a:gd name="T10" fmla="*/ 2403213 w 1286"/>
                <a:gd name="T11" fmla="*/ 211008736 h 2957"/>
                <a:gd name="T12" fmla="*/ 13084486 w 1286"/>
                <a:gd name="T13" fmla="*/ 250354388 h 2957"/>
                <a:gd name="T14" fmla="*/ 20961706 w 1286"/>
                <a:gd name="T15" fmla="*/ 242910721 h 2957"/>
                <a:gd name="T16" fmla="*/ 12684011 w 1286"/>
                <a:gd name="T17" fmla="*/ 226655715 h 2957"/>
                <a:gd name="T18" fmla="*/ 22430600 w 1286"/>
                <a:gd name="T19" fmla="*/ 236985956 h 2957"/>
                <a:gd name="T20" fmla="*/ 19760282 w 1286"/>
                <a:gd name="T21" fmla="*/ 219971693 h 2957"/>
                <a:gd name="T22" fmla="*/ 16422384 w 1286"/>
                <a:gd name="T23" fmla="*/ 186398410 h 2957"/>
                <a:gd name="T24" fmla="*/ 30441189 w 1286"/>
                <a:gd name="T25" fmla="*/ 146293112 h 2957"/>
                <a:gd name="T26" fmla="*/ 34847506 w 1286"/>
                <a:gd name="T27" fmla="*/ 117429708 h 2957"/>
                <a:gd name="T28" fmla="*/ 43659410 w 1286"/>
                <a:gd name="T29" fmla="*/ 117125694 h 2957"/>
                <a:gd name="T30" fmla="*/ 47531152 w 1286"/>
                <a:gd name="T31" fmla="*/ 156927367 h 2957"/>
                <a:gd name="T32" fmla="*/ 41790041 w 1286"/>
                <a:gd name="T33" fmla="*/ 189436991 h 2957"/>
                <a:gd name="T34" fmla="*/ 44593729 w 1286"/>
                <a:gd name="T35" fmla="*/ 253392580 h 2957"/>
                <a:gd name="T36" fmla="*/ 54607422 w 1286"/>
                <a:gd name="T37" fmla="*/ 305499416 h 2957"/>
                <a:gd name="T38" fmla="*/ 49667626 w 1286"/>
                <a:gd name="T39" fmla="*/ 359276770 h 2957"/>
                <a:gd name="T40" fmla="*/ 60749008 w 1286"/>
                <a:gd name="T41" fmla="*/ 420650188 h 2957"/>
                <a:gd name="T42" fmla="*/ 54741158 w 1286"/>
                <a:gd name="T43" fmla="*/ 437968465 h 2957"/>
                <a:gd name="T44" fmla="*/ 66890959 w 1286"/>
                <a:gd name="T45" fmla="*/ 449057961 h 2957"/>
                <a:gd name="T46" fmla="*/ 80242185 w 1286"/>
                <a:gd name="T47" fmla="*/ 445412131 h 2957"/>
                <a:gd name="T48" fmla="*/ 74768179 w 1286"/>
                <a:gd name="T49" fmla="*/ 412902507 h 2957"/>
                <a:gd name="T50" fmla="*/ 79708340 w 1286"/>
                <a:gd name="T51" fmla="*/ 355175309 h 2957"/>
                <a:gd name="T52" fmla="*/ 82378659 w 1286"/>
                <a:gd name="T53" fmla="*/ 312791076 h 2957"/>
                <a:gd name="T54" fmla="*/ 83312978 w 1286"/>
                <a:gd name="T55" fmla="*/ 282104367 h 2957"/>
                <a:gd name="T56" fmla="*/ 89054454 w 1286"/>
                <a:gd name="T57" fmla="*/ 264786090 h 2957"/>
                <a:gd name="T58" fmla="*/ 89054454 w 1286"/>
                <a:gd name="T59" fmla="*/ 308385600 h 2957"/>
                <a:gd name="T60" fmla="*/ 92258617 w 1286"/>
                <a:gd name="T61" fmla="*/ 351377472 h 2957"/>
                <a:gd name="T62" fmla="*/ 97332148 w 1286"/>
                <a:gd name="T63" fmla="*/ 411839238 h 2957"/>
                <a:gd name="T64" fmla="*/ 91724407 w 1286"/>
                <a:gd name="T65" fmla="*/ 442069926 h 2957"/>
                <a:gd name="T66" fmla="*/ 99735362 w 1286"/>
                <a:gd name="T67" fmla="*/ 447387053 h 2957"/>
                <a:gd name="T68" fmla="*/ 119228538 w 1286"/>
                <a:gd name="T69" fmla="*/ 442221933 h 2957"/>
                <a:gd name="T70" fmla="*/ 111885163 w 1286"/>
                <a:gd name="T71" fmla="*/ 424751649 h 2957"/>
                <a:gd name="T72" fmla="*/ 117893379 w 1286"/>
                <a:gd name="T73" fmla="*/ 376291033 h 2957"/>
                <a:gd name="T74" fmla="*/ 117893379 w 1286"/>
                <a:gd name="T75" fmla="*/ 321146395 h 2957"/>
                <a:gd name="T76" fmla="*/ 123234015 w 1286"/>
                <a:gd name="T77" fmla="*/ 272685778 h 2957"/>
                <a:gd name="T78" fmla="*/ 130977865 w 1286"/>
                <a:gd name="T79" fmla="*/ 204780346 h 2957"/>
                <a:gd name="T80" fmla="*/ 124435805 w 1286"/>
                <a:gd name="T81" fmla="*/ 166041942 h 2957"/>
                <a:gd name="T82" fmla="*/ 121231277 w 1286"/>
                <a:gd name="T83" fmla="*/ 142039644 h 2957"/>
                <a:gd name="T84" fmla="*/ 127907072 w 1286"/>
                <a:gd name="T85" fmla="*/ 117125694 h 2957"/>
                <a:gd name="T86" fmla="*/ 133247709 w 1286"/>
                <a:gd name="T87" fmla="*/ 104972538 h 2957"/>
                <a:gd name="T88" fmla="*/ 138721715 w 1286"/>
                <a:gd name="T89" fmla="*/ 122442822 h 2957"/>
                <a:gd name="T90" fmla="*/ 141659138 w 1286"/>
                <a:gd name="T91" fmla="*/ 148420041 h 2957"/>
                <a:gd name="T92" fmla="*/ 154209414 w 1286"/>
                <a:gd name="T93" fmla="*/ 182448956 h 2957"/>
                <a:gd name="T94" fmla="*/ 152340045 w 1286"/>
                <a:gd name="T95" fmla="*/ 216325474 h 2957"/>
                <a:gd name="T96" fmla="*/ 147266514 w 1286"/>
                <a:gd name="T97" fmla="*/ 235163041 h 2957"/>
                <a:gd name="T98" fmla="*/ 155010364 w 1286"/>
                <a:gd name="T99" fmla="*/ 229694296 h 2957"/>
                <a:gd name="T100" fmla="*/ 151271991 w 1286"/>
                <a:gd name="T101" fmla="*/ 240631785 h 2957"/>
                <a:gd name="T102" fmla="*/ 151138621 w 1286"/>
                <a:gd name="T103" fmla="*/ 248075842 h 2957"/>
                <a:gd name="T104" fmla="*/ 171165642 w 1286"/>
                <a:gd name="T105" fmla="*/ 223313899 h 2957"/>
                <a:gd name="T106" fmla="*/ 169563744 w 1286"/>
                <a:gd name="T107" fmla="*/ 184727502 h 2957"/>
                <a:gd name="T108" fmla="*/ 165291162 w 1286"/>
                <a:gd name="T109" fmla="*/ 136418893 h 2957"/>
                <a:gd name="T110" fmla="*/ 159282946 w 1286"/>
                <a:gd name="T111" fmla="*/ 115606793 h 2957"/>
                <a:gd name="T112" fmla="*/ 157146837 w 1286"/>
                <a:gd name="T113" fmla="*/ 89173553 h 2957"/>
                <a:gd name="T114" fmla="*/ 153007625 w 1286"/>
                <a:gd name="T115" fmla="*/ 64867241 h 2957"/>
                <a:gd name="T116" fmla="*/ 149269252 w 1286"/>
                <a:gd name="T117" fmla="*/ 44358766 h 2957"/>
                <a:gd name="T118" fmla="*/ 134182393 w 1286"/>
                <a:gd name="T119" fmla="*/ 29927064 h 2957"/>
                <a:gd name="T120" fmla="*/ 102806154 w 1286"/>
                <a:gd name="T121" fmla="*/ 15798986 h 29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6" h="2957">
                  <a:moveTo>
                    <a:pt x="525" y="9"/>
                  </a:moveTo>
                  <a:lnTo>
                    <a:pt x="530" y="51"/>
                  </a:lnTo>
                  <a:lnTo>
                    <a:pt x="526" y="84"/>
                  </a:lnTo>
                  <a:lnTo>
                    <a:pt x="517" y="104"/>
                  </a:lnTo>
                  <a:lnTo>
                    <a:pt x="491" y="114"/>
                  </a:lnTo>
                  <a:lnTo>
                    <a:pt x="468" y="118"/>
                  </a:lnTo>
                  <a:lnTo>
                    <a:pt x="437" y="129"/>
                  </a:lnTo>
                  <a:lnTo>
                    <a:pt x="403" y="141"/>
                  </a:lnTo>
                  <a:lnTo>
                    <a:pt x="366" y="159"/>
                  </a:lnTo>
                  <a:lnTo>
                    <a:pt x="337" y="171"/>
                  </a:lnTo>
                  <a:lnTo>
                    <a:pt x="313" y="183"/>
                  </a:lnTo>
                  <a:lnTo>
                    <a:pt x="282" y="197"/>
                  </a:lnTo>
                  <a:lnTo>
                    <a:pt x="254" y="203"/>
                  </a:lnTo>
                  <a:lnTo>
                    <a:pt x="239" y="214"/>
                  </a:lnTo>
                  <a:lnTo>
                    <a:pt x="219" y="226"/>
                  </a:lnTo>
                  <a:lnTo>
                    <a:pt x="206" y="248"/>
                  </a:lnTo>
                  <a:lnTo>
                    <a:pt x="194" y="263"/>
                  </a:lnTo>
                  <a:lnTo>
                    <a:pt x="178" y="278"/>
                  </a:lnTo>
                  <a:lnTo>
                    <a:pt x="167" y="293"/>
                  </a:lnTo>
                  <a:lnTo>
                    <a:pt x="161" y="308"/>
                  </a:lnTo>
                  <a:lnTo>
                    <a:pt x="153" y="334"/>
                  </a:lnTo>
                  <a:lnTo>
                    <a:pt x="142" y="367"/>
                  </a:lnTo>
                  <a:lnTo>
                    <a:pt x="138" y="390"/>
                  </a:lnTo>
                  <a:lnTo>
                    <a:pt x="138" y="408"/>
                  </a:lnTo>
                  <a:lnTo>
                    <a:pt x="142" y="444"/>
                  </a:lnTo>
                  <a:lnTo>
                    <a:pt x="145" y="461"/>
                  </a:lnTo>
                  <a:lnTo>
                    <a:pt x="140" y="485"/>
                  </a:lnTo>
                  <a:lnTo>
                    <a:pt x="133" y="501"/>
                  </a:lnTo>
                  <a:lnTo>
                    <a:pt x="122" y="532"/>
                  </a:lnTo>
                  <a:lnTo>
                    <a:pt x="116" y="549"/>
                  </a:lnTo>
                  <a:lnTo>
                    <a:pt x="110" y="580"/>
                  </a:lnTo>
                  <a:lnTo>
                    <a:pt x="103" y="607"/>
                  </a:lnTo>
                  <a:lnTo>
                    <a:pt x="97" y="646"/>
                  </a:lnTo>
                  <a:lnTo>
                    <a:pt x="94" y="685"/>
                  </a:lnTo>
                  <a:lnTo>
                    <a:pt x="91" y="720"/>
                  </a:lnTo>
                  <a:lnTo>
                    <a:pt x="92" y="761"/>
                  </a:lnTo>
                  <a:lnTo>
                    <a:pt x="95" y="798"/>
                  </a:lnTo>
                  <a:lnTo>
                    <a:pt x="86" y="812"/>
                  </a:lnTo>
                  <a:lnTo>
                    <a:pt x="73" y="831"/>
                  </a:lnTo>
                  <a:lnTo>
                    <a:pt x="64" y="855"/>
                  </a:lnTo>
                  <a:lnTo>
                    <a:pt x="50" y="885"/>
                  </a:lnTo>
                  <a:lnTo>
                    <a:pt x="45" y="908"/>
                  </a:lnTo>
                  <a:lnTo>
                    <a:pt x="36" y="936"/>
                  </a:lnTo>
                  <a:lnTo>
                    <a:pt x="32" y="969"/>
                  </a:lnTo>
                  <a:lnTo>
                    <a:pt x="26" y="1022"/>
                  </a:lnTo>
                  <a:lnTo>
                    <a:pt x="23" y="1077"/>
                  </a:lnTo>
                  <a:lnTo>
                    <a:pt x="19" y="1134"/>
                  </a:lnTo>
                  <a:lnTo>
                    <a:pt x="16" y="1188"/>
                  </a:lnTo>
                  <a:lnTo>
                    <a:pt x="12" y="1273"/>
                  </a:lnTo>
                  <a:lnTo>
                    <a:pt x="9" y="1321"/>
                  </a:lnTo>
                  <a:lnTo>
                    <a:pt x="8" y="1339"/>
                  </a:lnTo>
                  <a:lnTo>
                    <a:pt x="10" y="1356"/>
                  </a:lnTo>
                  <a:lnTo>
                    <a:pt x="12" y="1375"/>
                  </a:lnTo>
                  <a:lnTo>
                    <a:pt x="18" y="1389"/>
                  </a:lnTo>
                  <a:lnTo>
                    <a:pt x="8" y="1434"/>
                  </a:lnTo>
                  <a:lnTo>
                    <a:pt x="3" y="1468"/>
                  </a:lnTo>
                  <a:lnTo>
                    <a:pt x="0" y="1501"/>
                  </a:lnTo>
                  <a:lnTo>
                    <a:pt x="6" y="1527"/>
                  </a:lnTo>
                  <a:lnTo>
                    <a:pt x="16" y="1555"/>
                  </a:lnTo>
                  <a:lnTo>
                    <a:pt x="28" y="1585"/>
                  </a:lnTo>
                  <a:lnTo>
                    <a:pt x="37" y="1603"/>
                  </a:lnTo>
                  <a:lnTo>
                    <a:pt x="70" y="1633"/>
                  </a:lnTo>
                  <a:lnTo>
                    <a:pt x="98" y="1648"/>
                  </a:lnTo>
                  <a:lnTo>
                    <a:pt x="118" y="1653"/>
                  </a:lnTo>
                  <a:lnTo>
                    <a:pt x="139" y="1649"/>
                  </a:lnTo>
                  <a:lnTo>
                    <a:pt x="153" y="1638"/>
                  </a:lnTo>
                  <a:lnTo>
                    <a:pt x="159" y="1635"/>
                  </a:lnTo>
                  <a:lnTo>
                    <a:pt x="163" y="1626"/>
                  </a:lnTo>
                  <a:lnTo>
                    <a:pt x="166" y="1620"/>
                  </a:lnTo>
                  <a:lnTo>
                    <a:pt x="162" y="1614"/>
                  </a:lnTo>
                  <a:lnTo>
                    <a:pt x="155" y="1606"/>
                  </a:lnTo>
                  <a:lnTo>
                    <a:pt x="157" y="1599"/>
                  </a:lnTo>
                  <a:lnTo>
                    <a:pt x="156" y="1592"/>
                  </a:lnTo>
                  <a:lnTo>
                    <a:pt x="151" y="1586"/>
                  </a:lnTo>
                  <a:lnTo>
                    <a:pt x="140" y="1581"/>
                  </a:lnTo>
                  <a:lnTo>
                    <a:pt x="125" y="1573"/>
                  </a:lnTo>
                  <a:lnTo>
                    <a:pt x="115" y="1558"/>
                  </a:lnTo>
                  <a:lnTo>
                    <a:pt x="103" y="1548"/>
                  </a:lnTo>
                  <a:lnTo>
                    <a:pt x="97" y="1532"/>
                  </a:lnTo>
                  <a:lnTo>
                    <a:pt x="94" y="1506"/>
                  </a:lnTo>
                  <a:lnTo>
                    <a:pt x="95" y="1492"/>
                  </a:lnTo>
                  <a:lnTo>
                    <a:pt x="102" y="1490"/>
                  </a:lnTo>
                  <a:lnTo>
                    <a:pt x="111" y="1495"/>
                  </a:lnTo>
                  <a:lnTo>
                    <a:pt x="125" y="1512"/>
                  </a:lnTo>
                  <a:lnTo>
                    <a:pt x="131" y="1533"/>
                  </a:lnTo>
                  <a:lnTo>
                    <a:pt x="136" y="1542"/>
                  </a:lnTo>
                  <a:lnTo>
                    <a:pt x="142" y="1551"/>
                  </a:lnTo>
                  <a:lnTo>
                    <a:pt x="149" y="1556"/>
                  </a:lnTo>
                  <a:lnTo>
                    <a:pt x="158" y="1559"/>
                  </a:lnTo>
                  <a:lnTo>
                    <a:pt x="168" y="1560"/>
                  </a:lnTo>
                  <a:lnTo>
                    <a:pt x="175" y="1557"/>
                  </a:lnTo>
                  <a:lnTo>
                    <a:pt x="182" y="1548"/>
                  </a:lnTo>
                  <a:lnTo>
                    <a:pt x="183" y="1541"/>
                  </a:lnTo>
                  <a:lnTo>
                    <a:pt x="182" y="1527"/>
                  </a:lnTo>
                  <a:lnTo>
                    <a:pt x="178" y="1516"/>
                  </a:lnTo>
                  <a:lnTo>
                    <a:pt x="170" y="1497"/>
                  </a:lnTo>
                  <a:lnTo>
                    <a:pt x="157" y="1480"/>
                  </a:lnTo>
                  <a:lnTo>
                    <a:pt x="149" y="1466"/>
                  </a:lnTo>
                  <a:lnTo>
                    <a:pt x="148" y="1448"/>
                  </a:lnTo>
                  <a:lnTo>
                    <a:pt x="145" y="1426"/>
                  </a:lnTo>
                  <a:lnTo>
                    <a:pt x="136" y="1408"/>
                  </a:lnTo>
                  <a:lnTo>
                    <a:pt x="127" y="1395"/>
                  </a:lnTo>
                  <a:lnTo>
                    <a:pt x="116" y="1377"/>
                  </a:lnTo>
                  <a:lnTo>
                    <a:pt x="105" y="1371"/>
                  </a:lnTo>
                  <a:lnTo>
                    <a:pt x="98" y="1344"/>
                  </a:lnTo>
                  <a:lnTo>
                    <a:pt x="99" y="1310"/>
                  </a:lnTo>
                  <a:lnTo>
                    <a:pt x="111" y="1263"/>
                  </a:lnTo>
                  <a:lnTo>
                    <a:pt x="123" y="1227"/>
                  </a:lnTo>
                  <a:lnTo>
                    <a:pt x="139" y="1182"/>
                  </a:lnTo>
                  <a:lnTo>
                    <a:pt x="160" y="1139"/>
                  </a:lnTo>
                  <a:lnTo>
                    <a:pt x="174" y="1114"/>
                  </a:lnTo>
                  <a:lnTo>
                    <a:pt x="187" y="1090"/>
                  </a:lnTo>
                  <a:lnTo>
                    <a:pt x="200" y="1067"/>
                  </a:lnTo>
                  <a:lnTo>
                    <a:pt x="209" y="1046"/>
                  </a:lnTo>
                  <a:lnTo>
                    <a:pt x="217" y="1024"/>
                  </a:lnTo>
                  <a:lnTo>
                    <a:pt x="222" y="1001"/>
                  </a:lnTo>
                  <a:lnTo>
                    <a:pt x="228" y="963"/>
                  </a:lnTo>
                  <a:lnTo>
                    <a:pt x="227" y="929"/>
                  </a:lnTo>
                  <a:lnTo>
                    <a:pt x="228" y="892"/>
                  </a:lnTo>
                  <a:lnTo>
                    <a:pt x="228" y="870"/>
                  </a:lnTo>
                  <a:lnTo>
                    <a:pt x="226" y="842"/>
                  </a:lnTo>
                  <a:lnTo>
                    <a:pt x="236" y="831"/>
                  </a:lnTo>
                  <a:lnTo>
                    <a:pt x="244" y="820"/>
                  </a:lnTo>
                  <a:lnTo>
                    <a:pt x="248" y="805"/>
                  </a:lnTo>
                  <a:lnTo>
                    <a:pt x="250" y="784"/>
                  </a:lnTo>
                  <a:lnTo>
                    <a:pt x="261" y="773"/>
                  </a:lnTo>
                  <a:lnTo>
                    <a:pt x="272" y="759"/>
                  </a:lnTo>
                  <a:lnTo>
                    <a:pt x="281" y="738"/>
                  </a:lnTo>
                  <a:lnTo>
                    <a:pt x="287" y="709"/>
                  </a:lnTo>
                  <a:lnTo>
                    <a:pt x="289" y="678"/>
                  </a:lnTo>
                  <a:lnTo>
                    <a:pt x="293" y="649"/>
                  </a:lnTo>
                  <a:lnTo>
                    <a:pt x="303" y="698"/>
                  </a:lnTo>
                  <a:lnTo>
                    <a:pt x="309" y="721"/>
                  </a:lnTo>
                  <a:lnTo>
                    <a:pt x="319" y="750"/>
                  </a:lnTo>
                  <a:lnTo>
                    <a:pt x="327" y="771"/>
                  </a:lnTo>
                  <a:lnTo>
                    <a:pt x="338" y="796"/>
                  </a:lnTo>
                  <a:lnTo>
                    <a:pt x="350" y="828"/>
                  </a:lnTo>
                  <a:lnTo>
                    <a:pt x="366" y="859"/>
                  </a:lnTo>
                  <a:lnTo>
                    <a:pt x="382" y="898"/>
                  </a:lnTo>
                  <a:lnTo>
                    <a:pt x="379" y="925"/>
                  </a:lnTo>
                  <a:lnTo>
                    <a:pt x="379" y="960"/>
                  </a:lnTo>
                  <a:lnTo>
                    <a:pt x="371" y="978"/>
                  </a:lnTo>
                  <a:lnTo>
                    <a:pt x="359" y="1011"/>
                  </a:lnTo>
                  <a:lnTo>
                    <a:pt x="356" y="1033"/>
                  </a:lnTo>
                  <a:lnTo>
                    <a:pt x="356" y="1051"/>
                  </a:lnTo>
                  <a:lnTo>
                    <a:pt x="360" y="1076"/>
                  </a:lnTo>
                  <a:lnTo>
                    <a:pt x="351" y="1099"/>
                  </a:lnTo>
                  <a:lnTo>
                    <a:pt x="342" y="1117"/>
                  </a:lnTo>
                  <a:lnTo>
                    <a:pt x="336" y="1134"/>
                  </a:lnTo>
                  <a:lnTo>
                    <a:pt x="329" y="1157"/>
                  </a:lnTo>
                  <a:lnTo>
                    <a:pt x="325" y="1183"/>
                  </a:lnTo>
                  <a:lnTo>
                    <a:pt x="322" y="1213"/>
                  </a:lnTo>
                  <a:lnTo>
                    <a:pt x="313" y="1247"/>
                  </a:lnTo>
                  <a:lnTo>
                    <a:pt x="309" y="1283"/>
                  </a:lnTo>
                  <a:lnTo>
                    <a:pt x="305" y="1325"/>
                  </a:lnTo>
                  <a:lnTo>
                    <a:pt x="304" y="1373"/>
                  </a:lnTo>
                  <a:lnTo>
                    <a:pt x="305" y="1423"/>
                  </a:lnTo>
                  <a:lnTo>
                    <a:pt x="311" y="1475"/>
                  </a:lnTo>
                  <a:lnTo>
                    <a:pt x="319" y="1533"/>
                  </a:lnTo>
                  <a:lnTo>
                    <a:pt x="323" y="1572"/>
                  </a:lnTo>
                  <a:lnTo>
                    <a:pt x="326" y="1620"/>
                  </a:lnTo>
                  <a:lnTo>
                    <a:pt x="334" y="1668"/>
                  </a:lnTo>
                  <a:lnTo>
                    <a:pt x="341" y="1717"/>
                  </a:lnTo>
                  <a:lnTo>
                    <a:pt x="354" y="1763"/>
                  </a:lnTo>
                  <a:lnTo>
                    <a:pt x="365" y="1810"/>
                  </a:lnTo>
                  <a:lnTo>
                    <a:pt x="374" y="1854"/>
                  </a:lnTo>
                  <a:lnTo>
                    <a:pt x="385" y="1877"/>
                  </a:lnTo>
                  <a:lnTo>
                    <a:pt x="395" y="1906"/>
                  </a:lnTo>
                  <a:lnTo>
                    <a:pt x="405" y="1927"/>
                  </a:lnTo>
                  <a:lnTo>
                    <a:pt x="411" y="1974"/>
                  </a:lnTo>
                  <a:lnTo>
                    <a:pt x="409" y="2011"/>
                  </a:lnTo>
                  <a:lnTo>
                    <a:pt x="407" y="2100"/>
                  </a:lnTo>
                  <a:lnTo>
                    <a:pt x="399" y="2132"/>
                  </a:lnTo>
                  <a:lnTo>
                    <a:pt x="389" y="2164"/>
                  </a:lnTo>
                  <a:lnTo>
                    <a:pt x="382" y="2203"/>
                  </a:lnTo>
                  <a:lnTo>
                    <a:pt x="376" y="2238"/>
                  </a:lnTo>
                  <a:lnTo>
                    <a:pt x="373" y="2269"/>
                  </a:lnTo>
                  <a:lnTo>
                    <a:pt x="371" y="2302"/>
                  </a:lnTo>
                  <a:lnTo>
                    <a:pt x="371" y="2331"/>
                  </a:lnTo>
                  <a:lnTo>
                    <a:pt x="372" y="2365"/>
                  </a:lnTo>
                  <a:lnTo>
                    <a:pt x="382" y="2407"/>
                  </a:lnTo>
                  <a:lnTo>
                    <a:pt x="395" y="2451"/>
                  </a:lnTo>
                  <a:lnTo>
                    <a:pt x="418" y="2528"/>
                  </a:lnTo>
                  <a:lnTo>
                    <a:pt x="433" y="2578"/>
                  </a:lnTo>
                  <a:lnTo>
                    <a:pt x="446" y="2624"/>
                  </a:lnTo>
                  <a:lnTo>
                    <a:pt x="459" y="2688"/>
                  </a:lnTo>
                  <a:lnTo>
                    <a:pt x="464" y="2731"/>
                  </a:lnTo>
                  <a:lnTo>
                    <a:pt x="462" y="2756"/>
                  </a:lnTo>
                  <a:lnTo>
                    <a:pt x="455" y="2769"/>
                  </a:lnTo>
                  <a:lnTo>
                    <a:pt x="451" y="2782"/>
                  </a:lnTo>
                  <a:lnTo>
                    <a:pt x="448" y="2797"/>
                  </a:lnTo>
                  <a:lnTo>
                    <a:pt x="450" y="2812"/>
                  </a:lnTo>
                  <a:lnTo>
                    <a:pt x="449" y="2818"/>
                  </a:lnTo>
                  <a:lnTo>
                    <a:pt x="445" y="2836"/>
                  </a:lnTo>
                  <a:lnTo>
                    <a:pt x="434" y="2849"/>
                  </a:lnTo>
                  <a:lnTo>
                    <a:pt x="424" y="2855"/>
                  </a:lnTo>
                  <a:lnTo>
                    <a:pt x="414" y="2871"/>
                  </a:lnTo>
                  <a:lnTo>
                    <a:pt x="410" y="2883"/>
                  </a:lnTo>
                  <a:lnTo>
                    <a:pt x="402" y="2900"/>
                  </a:lnTo>
                  <a:lnTo>
                    <a:pt x="394" y="2911"/>
                  </a:lnTo>
                  <a:lnTo>
                    <a:pt x="392" y="2920"/>
                  </a:lnTo>
                  <a:lnTo>
                    <a:pt x="404" y="2932"/>
                  </a:lnTo>
                  <a:lnTo>
                    <a:pt x="422" y="2938"/>
                  </a:lnTo>
                  <a:lnTo>
                    <a:pt x="440" y="2943"/>
                  </a:lnTo>
                  <a:lnTo>
                    <a:pt x="459" y="2948"/>
                  </a:lnTo>
                  <a:lnTo>
                    <a:pt x="479" y="2954"/>
                  </a:lnTo>
                  <a:lnTo>
                    <a:pt x="501" y="2956"/>
                  </a:lnTo>
                  <a:lnTo>
                    <a:pt x="525" y="2954"/>
                  </a:lnTo>
                  <a:lnTo>
                    <a:pt x="540" y="2943"/>
                  </a:lnTo>
                  <a:lnTo>
                    <a:pt x="549" y="2950"/>
                  </a:lnTo>
                  <a:lnTo>
                    <a:pt x="561" y="2956"/>
                  </a:lnTo>
                  <a:lnTo>
                    <a:pt x="570" y="2956"/>
                  </a:lnTo>
                  <a:lnTo>
                    <a:pt x="582" y="2952"/>
                  </a:lnTo>
                  <a:lnTo>
                    <a:pt x="589" y="2948"/>
                  </a:lnTo>
                  <a:lnTo>
                    <a:pt x="597" y="2941"/>
                  </a:lnTo>
                  <a:lnTo>
                    <a:pt x="601" y="2932"/>
                  </a:lnTo>
                  <a:lnTo>
                    <a:pt x="601" y="2922"/>
                  </a:lnTo>
                  <a:lnTo>
                    <a:pt x="596" y="2898"/>
                  </a:lnTo>
                  <a:lnTo>
                    <a:pt x="589" y="2876"/>
                  </a:lnTo>
                  <a:lnTo>
                    <a:pt x="584" y="2847"/>
                  </a:lnTo>
                  <a:lnTo>
                    <a:pt x="576" y="2828"/>
                  </a:lnTo>
                  <a:lnTo>
                    <a:pt x="580" y="2780"/>
                  </a:lnTo>
                  <a:lnTo>
                    <a:pt x="571" y="2759"/>
                  </a:lnTo>
                  <a:lnTo>
                    <a:pt x="562" y="2741"/>
                  </a:lnTo>
                  <a:lnTo>
                    <a:pt x="560" y="2718"/>
                  </a:lnTo>
                  <a:lnTo>
                    <a:pt x="555" y="2681"/>
                  </a:lnTo>
                  <a:lnTo>
                    <a:pt x="561" y="2641"/>
                  </a:lnTo>
                  <a:lnTo>
                    <a:pt x="564" y="2593"/>
                  </a:lnTo>
                  <a:lnTo>
                    <a:pt x="572" y="2540"/>
                  </a:lnTo>
                  <a:lnTo>
                    <a:pt x="576" y="2514"/>
                  </a:lnTo>
                  <a:lnTo>
                    <a:pt x="596" y="2461"/>
                  </a:lnTo>
                  <a:lnTo>
                    <a:pt x="599" y="2410"/>
                  </a:lnTo>
                  <a:lnTo>
                    <a:pt x="598" y="2375"/>
                  </a:lnTo>
                  <a:lnTo>
                    <a:pt x="597" y="2338"/>
                  </a:lnTo>
                  <a:lnTo>
                    <a:pt x="593" y="2307"/>
                  </a:lnTo>
                  <a:lnTo>
                    <a:pt x="586" y="2267"/>
                  </a:lnTo>
                  <a:lnTo>
                    <a:pt x="582" y="2230"/>
                  </a:lnTo>
                  <a:lnTo>
                    <a:pt x="585" y="2186"/>
                  </a:lnTo>
                  <a:lnTo>
                    <a:pt x="597" y="2163"/>
                  </a:lnTo>
                  <a:lnTo>
                    <a:pt x="604" y="2142"/>
                  </a:lnTo>
                  <a:lnTo>
                    <a:pt x="611" y="2114"/>
                  </a:lnTo>
                  <a:lnTo>
                    <a:pt x="616" y="2086"/>
                  </a:lnTo>
                  <a:lnTo>
                    <a:pt x="617" y="2059"/>
                  </a:lnTo>
                  <a:lnTo>
                    <a:pt x="618" y="2036"/>
                  </a:lnTo>
                  <a:lnTo>
                    <a:pt x="615" y="2020"/>
                  </a:lnTo>
                  <a:lnTo>
                    <a:pt x="613" y="2001"/>
                  </a:lnTo>
                  <a:lnTo>
                    <a:pt x="613" y="1977"/>
                  </a:lnTo>
                  <a:lnTo>
                    <a:pt x="615" y="1951"/>
                  </a:lnTo>
                  <a:lnTo>
                    <a:pt x="623" y="1926"/>
                  </a:lnTo>
                  <a:lnTo>
                    <a:pt x="626" y="1902"/>
                  </a:lnTo>
                  <a:lnTo>
                    <a:pt x="628" y="1882"/>
                  </a:lnTo>
                  <a:lnTo>
                    <a:pt x="624" y="1857"/>
                  </a:lnTo>
                  <a:lnTo>
                    <a:pt x="617" y="1829"/>
                  </a:lnTo>
                  <a:lnTo>
                    <a:pt x="614" y="1779"/>
                  </a:lnTo>
                  <a:lnTo>
                    <a:pt x="618" y="1743"/>
                  </a:lnTo>
                  <a:lnTo>
                    <a:pt x="627" y="1681"/>
                  </a:lnTo>
                  <a:lnTo>
                    <a:pt x="633" y="1636"/>
                  </a:lnTo>
                  <a:lnTo>
                    <a:pt x="642" y="1571"/>
                  </a:lnTo>
                  <a:lnTo>
                    <a:pt x="652" y="1635"/>
                  </a:lnTo>
                  <a:lnTo>
                    <a:pt x="659" y="1679"/>
                  </a:lnTo>
                  <a:lnTo>
                    <a:pt x="667" y="1743"/>
                  </a:lnTo>
                  <a:lnTo>
                    <a:pt x="672" y="1778"/>
                  </a:lnTo>
                  <a:lnTo>
                    <a:pt x="669" y="1823"/>
                  </a:lnTo>
                  <a:lnTo>
                    <a:pt x="661" y="1857"/>
                  </a:lnTo>
                  <a:lnTo>
                    <a:pt x="657" y="1880"/>
                  </a:lnTo>
                  <a:lnTo>
                    <a:pt x="660" y="1910"/>
                  </a:lnTo>
                  <a:lnTo>
                    <a:pt x="666" y="1934"/>
                  </a:lnTo>
                  <a:lnTo>
                    <a:pt x="673" y="1965"/>
                  </a:lnTo>
                  <a:lnTo>
                    <a:pt x="674" y="2007"/>
                  </a:lnTo>
                  <a:lnTo>
                    <a:pt x="667" y="2030"/>
                  </a:lnTo>
                  <a:lnTo>
                    <a:pt x="666" y="2052"/>
                  </a:lnTo>
                  <a:lnTo>
                    <a:pt x="669" y="2084"/>
                  </a:lnTo>
                  <a:lnTo>
                    <a:pt x="674" y="2114"/>
                  </a:lnTo>
                  <a:lnTo>
                    <a:pt x="682" y="2141"/>
                  </a:lnTo>
                  <a:lnTo>
                    <a:pt x="693" y="2168"/>
                  </a:lnTo>
                  <a:lnTo>
                    <a:pt x="702" y="2191"/>
                  </a:lnTo>
                  <a:lnTo>
                    <a:pt x="702" y="2225"/>
                  </a:lnTo>
                  <a:lnTo>
                    <a:pt x="700" y="2263"/>
                  </a:lnTo>
                  <a:lnTo>
                    <a:pt x="691" y="2313"/>
                  </a:lnTo>
                  <a:lnTo>
                    <a:pt x="690" y="2354"/>
                  </a:lnTo>
                  <a:lnTo>
                    <a:pt x="687" y="2387"/>
                  </a:lnTo>
                  <a:lnTo>
                    <a:pt x="687" y="2420"/>
                  </a:lnTo>
                  <a:lnTo>
                    <a:pt x="689" y="2461"/>
                  </a:lnTo>
                  <a:lnTo>
                    <a:pt x="708" y="2507"/>
                  </a:lnTo>
                  <a:lnTo>
                    <a:pt x="717" y="2563"/>
                  </a:lnTo>
                  <a:lnTo>
                    <a:pt x="724" y="2634"/>
                  </a:lnTo>
                  <a:lnTo>
                    <a:pt x="731" y="2678"/>
                  </a:lnTo>
                  <a:lnTo>
                    <a:pt x="729" y="2711"/>
                  </a:lnTo>
                  <a:lnTo>
                    <a:pt x="723" y="2741"/>
                  </a:lnTo>
                  <a:lnTo>
                    <a:pt x="714" y="2762"/>
                  </a:lnTo>
                  <a:lnTo>
                    <a:pt x="706" y="2781"/>
                  </a:lnTo>
                  <a:lnTo>
                    <a:pt x="707" y="2800"/>
                  </a:lnTo>
                  <a:lnTo>
                    <a:pt x="709" y="2828"/>
                  </a:lnTo>
                  <a:lnTo>
                    <a:pt x="702" y="2847"/>
                  </a:lnTo>
                  <a:lnTo>
                    <a:pt x="698" y="2872"/>
                  </a:lnTo>
                  <a:lnTo>
                    <a:pt x="692" y="2890"/>
                  </a:lnTo>
                  <a:lnTo>
                    <a:pt x="687" y="2910"/>
                  </a:lnTo>
                  <a:lnTo>
                    <a:pt x="685" y="2921"/>
                  </a:lnTo>
                  <a:lnTo>
                    <a:pt x="685" y="2931"/>
                  </a:lnTo>
                  <a:lnTo>
                    <a:pt x="688" y="2940"/>
                  </a:lnTo>
                  <a:lnTo>
                    <a:pt x="694" y="2947"/>
                  </a:lnTo>
                  <a:lnTo>
                    <a:pt x="703" y="2952"/>
                  </a:lnTo>
                  <a:lnTo>
                    <a:pt x="710" y="2954"/>
                  </a:lnTo>
                  <a:lnTo>
                    <a:pt x="721" y="2954"/>
                  </a:lnTo>
                  <a:lnTo>
                    <a:pt x="732" y="2952"/>
                  </a:lnTo>
                  <a:lnTo>
                    <a:pt x="747" y="2945"/>
                  </a:lnTo>
                  <a:lnTo>
                    <a:pt x="760" y="2954"/>
                  </a:lnTo>
                  <a:lnTo>
                    <a:pt x="796" y="2954"/>
                  </a:lnTo>
                  <a:lnTo>
                    <a:pt x="820" y="2952"/>
                  </a:lnTo>
                  <a:lnTo>
                    <a:pt x="839" y="2946"/>
                  </a:lnTo>
                  <a:lnTo>
                    <a:pt x="858" y="2938"/>
                  </a:lnTo>
                  <a:lnTo>
                    <a:pt x="876" y="2935"/>
                  </a:lnTo>
                  <a:lnTo>
                    <a:pt x="887" y="2930"/>
                  </a:lnTo>
                  <a:lnTo>
                    <a:pt x="891" y="2922"/>
                  </a:lnTo>
                  <a:lnTo>
                    <a:pt x="893" y="2911"/>
                  </a:lnTo>
                  <a:lnTo>
                    <a:pt x="887" y="2906"/>
                  </a:lnTo>
                  <a:lnTo>
                    <a:pt x="878" y="2888"/>
                  </a:lnTo>
                  <a:lnTo>
                    <a:pt x="870" y="2866"/>
                  </a:lnTo>
                  <a:lnTo>
                    <a:pt x="858" y="2852"/>
                  </a:lnTo>
                  <a:lnTo>
                    <a:pt x="850" y="2847"/>
                  </a:lnTo>
                  <a:lnTo>
                    <a:pt x="841" y="2835"/>
                  </a:lnTo>
                  <a:lnTo>
                    <a:pt x="838" y="2824"/>
                  </a:lnTo>
                  <a:lnTo>
                    <a:pt x="836" y="2807"/>
                  </a:lnTo>
                  <a:lnTo>
                    <a:pt x="838" y="2796"/>
                  </a:lnTo>
                  <a:lnTo>
                    <a:pt x="836" y="2787"/>
                  </a:lnTo>
                  <a:lnTo>
                    <a:pt x="830" y="2769"/>
                  </a:lnTo>
                  <a:lnTo>
                    <a:pt x="822" y="2751"/>
                  </a:lnTo>
                  <a:lnTo>
                    <a:pt x="820" y="2729"/>
                  </a:lnTo>
                  <a:lnTo>
                    <a:pt x="825" y="2699"/>
                  </a:lnTo>
                  <a:lnTo>
                    <a:pt x="833" y="2657"/>
                  </a:lnTo>
                  <a:lnTo>
                    <a:pt x="843" y="2606"/>
                  </a:lnTo>
                  <a:lnTo>
                    <a:pt x="865" y="2534"/>
                  </a:lnTo>
                  <a:lnTo>
                    <a:pt x="883" y="2477"/>
                  </a:lnTo>
                  <a:lnTo>
                    <a:pt x="901" y="2414"/>
                  </a:lnTo>
                  <a:lnTo>
                    <a:pt x="913" y="2365"/>
                  </a:lnTo>
                  <a:lnTo>
                    <a:pt x="913" y="2321"/>
                  </a:lnTo>
                  <a:lnTo>
                    <a:pt x="913" y="2283"/>
                  </a:lnTo>
                  <a:lnTo>
                    <a:pt x="910" y="2250"/>
                  </a:lnTo>
                  <a:lnTo>
                    <a:pt x="905" y="2216"/>
                  </a:lnTo>
                  <a:lnTo>
                    <a:pt x="900" y="2182"/>
                  </a:lnTo>
                  <a:lnTo>
                    <a:pt x="890" y="2144"/>
                  </a:lnTo>
                  <a:lnTo>
                    <a:pt x="883" y="2114"/>
                  </a:lnTo>
                  <a:lnTo>
                    <a:pt x="880" y="2094"/>
                  </a:lnTo>
                  <a:lnTo>
                    <a:pt x="875" y="2042"/>
                  </a:lnTo>
                  <a:lnTo>
                    <a:pt x="878" y="2006"/>
                  </a:lnTo>
                  <a:lnTo>
                    <a:pt x="875" y="1974"/>
                  </a:lnTo>
                  <a:lnTo>
                    <a:pt x="878" y="1930"/>
                  </a:lnTo>
                  <a:lnTo>
                    <a:pt x="888" y="1910"/>
                  </a:lnTo>
                  <a:lnTo>
                    <a:pt x="900" y="1879"/>
                  </a:lnTo>
                  <a:lnTo>
                    <a:pt x="910" y="1856"/>
                  </a:lnTo>
                  <a:lnTo>
                    <a:pt x="923" y="1795"/>
                  </a:lnTo>
                  <a:lnTo>
                    <a:pt x="935" y="1742"/>
                  </a:lnTo>
                  <a:lnTo>
                    <a:pt x="946" y="1680"/>
                  </a:lnTo>
                  <a:lnTo>
                    <a:pt x="958" y="1617"/>
                  </a:lnTo>
                  <a:lnTo>
                    <a:pt x="965" y="1533"/>
                  </a:lnTo>
                  <a:lnTo>
                    <a:pt x="975" y="1470"/>
                  </a:lnTo>
                  <a:lnTo>
                    <a:pt x="980" y="1432"/>
                  </a:lnTo>
                  <a:lnTo>
                    <a:pt x="981" y="1402"/>
                  </a:lnTo>
                  <a:lnTo>
                    <a:pt x="982" y="1372"/>
                  </a:lnTo>
                  <a:lnTo>
                    <a:pt x="981" y="1348"/>
                  </a:lnTo>
                  <a:lnTo>
                    <a:pt x="980" y="1312"/>
                  </a:lnTo>
                  <a:lnTo>
                    <a:pt x="976" y="1271"/>
                  </a:lnTo>
                  <a:lnTo>
                    <a:pt x="971" y="1237"/>
                  </a:lnTo>
                  <a:lnTo>
                    <a:pt x="963" y="1210"/>
                  </a:lnTo>
                  <a:lnTo>
                    <a:pt x="959" y="1173"/>
                  </a:lnTo>
                  <a:lnTo>
                    <a:pt x="955" y="1149"/>
                  </a:lnTo>
                  <a:lnTo>
                    <a:pt x="950" y="1133"/>
                  </a:lnTo>
                  <a:lnTo>
                    <a:pt x="944" y="1117"/>
                  </a:lnTo>
                  <a:lnTo>
                    <a:pt x="932" y="1093"/>
                  </a:lnTo>
                  <a:lnTo>
                    <a:pt x="925" y="1074"/>
                  </a:lnTo>
                  <a:lnTo>
                    <a:pt x="930" y="1051"/>
                  </a:lnTo>
                  <a:lnTo>
                    <a:pt x="930" y="1037"/>
                  </a:lnTo>
                  <a:lnTo>
                    <a:pt x="929" y="1017"/>
                  </a:lnTo>
                  <a:lnTo>
                    <a:pt x="926" y="1005"/>
                  </a:lnTo>
                  <a:lnTo>
                    <a:pt x="919" y="990"/>
                  </a:lnTo>
                  <a:lnTo>
                    <a:pt x="912" y="971"/>
                  </a:lnTo>
                  <a:lnTo>
                    <a:pt x="908" y="959"/>
                  </a:lnTo>
                  <a:lnTo>
                    <a:pt x="908" y="935"/>
                  </a:lnTo>
                  <a:lnTo>
                    <a:pt x="908" y="918"/>
                  </a:lnTo>
                  <a:lnTo>
                    <a:pt x="904" y="904"/>
                  </a:lnTo>
                  <a:lnTo>
                    <a:pt x="904" y="894"/>
                  </a:lnTo>
                  <a:lnTo>
                    <a:pt x="912" y="876"/>
                  </a:lnTo>
                  <a:lnTo>
                    <a:pt x="923" y="852"/>
                  </a:lnTo>
                  <a:lnTo>
                    <a:pt x="933" y="831"/>
                  </a:lnTo>
                  <a:lnTo>
                    <a:pt x="939" y="821"/>
                  </a:lnTo>
                  <a:lnTo>
                    <a:pt x="947" y="795"/>
                  </a:lnTo>
                  <a:lnTo>
                    <a:pt x="958" y="771"/>
                  </a:lnTo>
                  <a:lnTo>
                    <a:pt x="963" y="757"/>
                  </a:lnTo>
                  <a:lnTo>
                    <a:pt x="971" y="741"/>
                  </a:lnTo>
                  <a:lnTo>
                    <a:pt x="977" y="718"/>
                  </a:lnTo>
                  <a:lnTo>
                    <a:pt x="983" y="694"/>
                  </a:lnTo>
                  <a:lnTo>
                    <a:pt x="987" y="677"/>
                  </a:lnTo>
                  <a:lnTo>
                    <a:pt x="990" y="659"/>
                  </a:lnTo>
                  <a:lnTo>
                    <a:pt x="993" y="648"/>
                  </a:lnTo>
                  <a:lnTo>
                    <a:pt x="997" y="675"/>
                  </a:lnTo>
                  <a:lnTo>
                    <a:pt x="998" y="691"/>
                  </a:lnTo>
                  <a:lnTo>
                    <a:pt x="1000" y="706"/>
                  </a:lnTo>
                  <a:lnTo>
                    <a:pt x="1002" y="721"/>
                  </a:lnTo>
                  <a:lnTo>
                    <a:pt x="1004" y="732"/>
                  </a:lnTo>
                  <a:lnTo>
                    <a:pt x="1008" y="745"/>
                  </a:lnTo>
                  <a:lnTo>
                    <a:pt x="1016" y="759"/>
                  </a:lnTo>
                  <a:lnTo>
                    <a:pt x="1025" y="772"/>
                  </a:lnTo>
                  <a:lnTo>
                    <a:pt x="1036" y="783"/>
                  </a:lnTo>
                  <a:lnTo>
                    <a:pt x="1038" y="798"/>
                  </a:lnTo>
                  <a:lnTo>
                    <a:pt x="1039" y="806"/>
                  </a:lnTo>
                  <a:lnTo>
                    <a:pt x="1043" y="813"/>
                  </a:lnTo>
                  <a:lnTo>
                    <a:pt x="1048" y="821"/>
                  </a:lnTo>
                  <a:lnTo>
                    <a:pt x="1061" y="841"/>
                  </a:lnTo>
                  <a:lnTo>
                    <a:pt x="1058" y="867"/>
                  </a:lnTo>
                  <a:lnTo>
                    <a:pt x="1058" y="886"/>
                  </a:lnTo>
                  <a:lnTo>
                    <a:pt x="1058" y="910"/>
                  </a:lnTo>
                  <a:lnTo>
                    <a:pt x="1058" y="947"/>
                  </a:lnTo>
                  <a:lnTo>
                    <a:pt x="1058" y="963"/>
                  </a:lnTo>
                  <a:lnTo>
                    <a:pt x="1061" y="977"/>
                  </a:lnTo>
                  <a:lnTo>
                    <a:pt x="1063" y="995"/>
                  </a:lnTo>
                  <a:lnTo>
                    <a:pt x="1067" y="1010"/>
                  </a:lnTo>
                  <a:lnTo>
                    <a:pt x="1072" y="1028"/>
                  </a:lnTo>
                  <a:lnTo>
                    <a:pt x="1077" y="1043"/>
                  </a:lnTo>
                  <a:lnTo>
                    <a:pt x="1088" y="1068"/>
                  </a:lnTo>
                  <a:lnTo>
                    <a:pt x="1115" y="1118"/>
                  </a:lnTo>
                  <a:lnTo>
                    <a:pt x="1137" y="1159"/>
                  </a:lnTo>
                  <a:lnTo>
                    <a:pt x="1147" y="1181"/>
                  </a:lnTo>
                  <a:lnTo>
                    <a:pt x="1155" y="1201"/>
                  </a:lnTo>
                  <a:lnTo>
                    <a:pt x="1162" y="1221"/>
                  </a:lnTo>
                  <a:lnTo>
                    <a:pt x="1168" y="1240"/>
                  </a:lnTo>
                  <a:lnTo>
                    <a:pt x="1180" y="1282"/>
                  </a:lnTo>
                  <a:lnTo>
                    <a:pt x="1187" y="1308"/>
                  </a:lnTo>
                  <a:lnTo>
                    <a:pt x="1188" y="1345"/>
                  </a:lnTo>
                  <a:lnTo>
                    <a:pt x="1180" y="1370"/>
                  </a:lnTo>
                  <a:lnTo>
                    <a:pt x="1170" y="1376"/>
                  </a:lnTo>
                  <a:lnTo>
                    <a:pt x="1152" y="1406"/>
                  </a:lnTo>
                  <a:lnTo>
                    <a:pt x="1141" y="1424"/>
                  </a:lnTo>
                  <a:lnTo>
                    <a:pt x="1136" y="1465"/>
                  </a:lnTo>
                  <a:lnTo>
                    <a:pt x="1129" y="1480"/>
                  </a:lnTo>
                  <a:lnTo>
                    <a:pt x="1116" y="1496"/>
                  </a:lnTo>
                  <a:lnTo>
                    <a:pt x="1110" y="1508"/>
                  </a:lnTo>
                  <a:lnTo>
                    <a:pt x="1106" y="1518"/>
                  </a:lnTo>
                  <a:lnTo>
                    <a:pt x="1103" y="1527"/>
                  </a:lnTo>
                  <a:lnTo>
                    <a:pt x="1102" y="1536"/>
                  </a:lnTo>
                  <a:lnTo>
                    <a:pt x="1102" y="1543"/>
                  </a:lnTo>
                  <a:lnTo>
                    <a:pt x="1103" y="1548"/>
                  </a:lnTo>
                  <a:lnTo>
                    <a:pt x="1107" y="1555"/>
                  </a:lnTo>
                  <a:lnTo>
                    <a:pt x="1111" y="1558"/>
                  </a:lnTo>
                  <a:lnTo>
                    <a:pt x="1119" y="1559"/>
                  </a:lnTo>
                  <a:lnTo>
                    <a:pt x="1126" y="1559"/>
                  </a:lnTo>
                  <a:lnTo>
                    <a:pt x="1132" y="1558"/>
                  </a:lnTo>
                  <a:lnTo>
                    <a:pt x="1141" y="1555"/>
                  </a:lnTo>
                  <a:lnTo>
                    <a:pt x="1147" y="1545"/>
                  </a:lnTo>
                  <a:lnTo>
                    <a:pt x="1154" y="1531"/>
                  </a:lnTo>
                  <a:lnTo>
                    <a:pt x="1161" y="1512"/>
                  </a:lnTo>
                  <a:lnTo>
                    <a:pt x="1179" y="1490"/>
                  </a:lnTo>
                  <a:lnTo>
                    <a:pt x="1190" y="1487"/>
                  </a:lnTo>
                  <a:lnTo>
                    <a:pt x="1189" y="1506"/>
                  </a:lnTo>
                  <a:lnTo>
                    <a:pt x="1187" y="1526"/>
                  </a:lnTo>
                  <a:lnTo>
                    <a:pt x="1184" y="1547"/>
                  </a:lnTo>
                  <a:lnTo>
                    <a:pt x="1175" y="1561"/>
                  </a:lnTo>
                  <a:lnTo>
                    <a:pt x="1163" y="1571"/>
                  </a:lnTo>
                  <a:lnTo>
                    <a:pt x="1143" y="1581"/>
                  </a:lnTo>
                  <a:lnTo>
                    <a:pt x="1133" y="1584"/>
                  </a:lnTo>
                  <a:lnTo>
                    <a:pt x="1130" y="1589"/>
                  </a:lnTo>
                  <a:lnTo>
                    <a:pt x="1130" y="1596"/>
                  </a:lnTo>
                  <a:lnTo>
                    <a:pt x="1134" y="1601"/>
                  </a:lnTo>
                  <a:lnTo>
                    <a:pt x="1127" y="1605"/>
                  </a:lnTo>
                  <a:lnTo>
                    <a:pt x="1122" y="1610"/>
                  </a:lnTo>
                  <a:lnTo>
                    <a:pt x="1118" y="1615"/>
                  </a:lnTo>
                  <a:lnTo>
                    <a:pt x="1118" y="1621"/>
                  </a:lnTo>
                  <a:lnTo>
                    <a:pt x="1122" y="1626"/>
                  </a:lnTo>
                  <a:lnTo>
                    <a:pt x="1132" y="1633"/>
                  </a:lnTo>
                  <a:lnTo>
                    <a:pt x="1146" y="1647"/>
                  </a:lnTo>
                  <a:lnTo>
                    <a:pt x="1167" y="1650"/>
                  </a:lnTo>
                  <a:lnTo>
                    <a:pt x="1186" y="1647"/>
                  </a:lnTo>
                  <a:lnTo>
                    <a:pt x="1215" y="1632"/>
                  </a:lnTo>
                  <a:lnTo>
                    <a:pt x="1248" y="1601"/>
                  </a:lnTo>
                  <a:lnTo>
                    <a:pt x="1266" y="1562"/>
                  </a:lnTo>
                  <a:lnTo>
                    <a:pt x="1276" y="1534"/>
                  </a:lnTo>
                  <a:lnTo>
                    <a:pt x="1285" y="1500"/>
                  </a:lnTo>
                  <a:lnTo>
                    <a:pt x="1282" y="1470"/>
                  </a:lnTo>
                  <a:lnTo>
                    <a:pt x="1275" y="1429"/>
                  </a:lnTo>
                  <a:lnTo>
                    <a:pt x="1268" y="1387"/>
                  </a:lnTo>
                  <a:lnTo>
                    <a:pt x="1272" y="1380"/>
                  </a:lnTo>
                  <a:lnTo>
                    <a:pt x="1274" y="1366"/>
                  </a:lnTo>
                  <a:lnTo>
                    <a:pt x="1275" y="1355"/>
                  </a:lnTo>
                  <a:lnTo>
                    <a:pt x="1276" y="1337"/>
                  </a:lnTo>
                  <a:lnTo>
                    <a:pt x="1275" y="1310"/>
                  </a:lnTo>
                  <a:lnTo>
                    <a:pt x="1273" y="1281"/>
                  </a:lnTo>
                  <a:lnTo>
                    <a:pt x="1270" y="1216"/>
                  </a:lnTo>
                  <a:lnTo>
                    <a:pt x="1269" y="1181"/>
                  </a:lnTo>
                  <a:lnTo>
                    <a:pt x="1267" y="1147"/>
                  </a:lnTo>
                  <a:lnTo>
                    <a:pt x="1263" y="1071"/>
                  </a:lnTo>
                  <a:lnTo>
                    <a:pt x="1259" y="1012"/>
                  </a:lnTo>
                  <a:lnTo>
                    <a:pt x="1254" y="975"/>
                  </a:lnTo>
                  <a:lnTo>
                    <a:pt x="1252" y="949"/>
                  </a:lnTo>
                  <a:lnTo>
                    <a:pt x="1249" y="931"/>
                  </a:lnTo>
                  <a:lnTo>
                    <a:pt x="1243" y="913"/>
                  </a:lnTo>
                  <a:lnTo>
                    <a:pt x="1238" y="898"/>
                  </a:lnTo>
                  <a:lnTo>
                    <a:pt x="1236" y="885"/>
                  </a:lnTo>
                  <a:lnTo>
                    <a:pt x="1225" y="862"/>
                  </a:lnTo>
                  <a:lnTo>
                    <a:pt x="1219" y="846"/>
                  </a:lnTo>
                  <a:lnTo>
                    <a:pt x="1214" y="831"/>
                  </a:lnTo>
                  <a:lnTo>
                    <a:pt x="1205" y="820"/>
                  </a:lnTo>
                  <a:lnTo>
                    <a:pt x="1197" y="806"/>
                  </a:lnTo>
                  <a:lnTo>
                    <a:pt x="1190" y="798"/>
                  </a:lnTo>
                  <a:lnTo>
                    <a:pt x="1192" y="778"/>
                  </a:lnTo>
                  <a:lnTo>
                    <a:pt x="1193" y="761"/>
                  </a:lnTo>
                  <a:lnTo>
                    <a:pt x="1194" y="742"/>
                  </a:lnTo>
                  <a:lnTo>
                    <a:pt x="1195" y="724"/>
                  </a:lnTo>
                  <a:lnTo>
                    <a:pt x="1194" y="703"/>
                  </a:lnTo>
                  <a:lnTo>
                    <a:pt x="1191" y="679"/>
                  </a:lnTo>
                  <a:lnTo>
                    <a:pt x="1190" y="659"/>
                  </a:lnTo>
                  <a:lnTo>
                    <a:pt x="1188" y="640"/>
                  </a:lnTo>
                  <a:lnTo>
                    <a:pt x="1185" y="620"/>
                  </a:lnTo>
                  <a:lnTo>
                    <a:pt x="1182" y="603"/>
                  </a:lnTo>
                  <a:lnTo>
                    <a:pt x="1177" y="587"/>
                  </a:lnTo>
                  <a:lnTo>
                    <a:pt x="1174" y="570"/>
                  </a:lnTo>
                  <a:lnTo>
                    <a:pt x="1170" y="550"/>
                  </a:lnTo>
                  <a:lnTo>
                    <a:pt x="1166" y="535"/>
                  </a:lnTo>
                  <a:lnTo>
                    <a:pt x="1159" y="519"/>
                  </a:lnTo>
                  <a:lnTo>
                    <a:pt x="1152" y="500"/>
                  </a:lnTo>
                  <a:lnTo>
                    <a:pt x="1146" y="486"/>
                  </a:lnTo>
                  <a:lnTo>
                    <a:pt x="1143" y="474"/>
                  </a:lnTo>
                  <a:lnTo>
                    <a:pt x="1141" y="458"/>
                  </a:lnTo>
                  <a:lnTo>
                    <a:pt x="1146" y="427"/>
                  </a:lnTo>
                  <a:lnTo>
                    <a:pt x="1147" y="412"/>
                  </a:lnTo>
                  <a:lnTo>
                    <a:pt x="1147" y="401"/>
                  </a:lnTo>
                  <a:lnTo>
                    <a:pt x="1147" y="388"/>
                  </a:lnTo>
                  <a:lnTo>
                    <a:pt x="1143" y="363"/>
                  </a:lnTo>
                  <a:lnTo>
                    <a:pt x="1139" y="352"/>
                  </a:lnTo>
                  <a:lnTo>
                    <a:pt x="1133" y="334"/>
                  </a:lnTo>
                  <a:lnTo>
                    <a:pt x="1129" y="319"/>
                  </a:lnTo>
                  <a:lnTo>
                    <a:pt x="1124" y="305"/>
                  </a:lnTo>
                  <a:lnTo>
                    <a:pt x="1118" y="292"/>
                  </a:lnTo>
                  <a:lnTo>
                    <a:pt x="1109" y="279"/>
                  </a:lnTo>
                  <a:lnTo>
                    <a:pt x="1101" y="272"/>
                  </a:lnTo>
                  <a:lnTo>
                    <a:pt x="1092" y="263"/>
                  </a:lnTo>
                  <a:lnTo>
                    <a:pt x="1082" y="250"/>
                  </a:lnTo>
                  <a:lnTo>
                    <a:pt x="1073" y="237"/>
                  </a:lnTo>
                  <a:lnTo>
                    <a:pt x="1066" y="225"/>
                  </a:lnTo>
                  <a:lnTo>
                    <a:pt x="1050" y="215"/>
                  </a:lnTo>
                  <a:lnTo>
                    <a:pt x="1032" y="202"/>
                  </a:lnTo>
                  <a:lnTo>
                    <a:pt x="1005" y="197"/>
                  </a:lnTo>
                  <a:lnTo>
                    <a:pt x="974" y="183"/>
                  </a:lnTo>
                  <a:lnTo>
                    <a:pt x="948" y="169"/>
                  </a:lnTo>
                  <a:lnTo>
                    <a:pt x="919" y="157"/>
                  </a:lnTo>
                  <a:lnTo>
                    <a:pt x="885" y="142"/>
                  </a:lnTo>
                  <a:lnTo>
                    <a:pt x="852" y="129"/>
                  </a:lnTo>
                  <a:lnTo>
                    <a:pt x="838" y="124"/>
                  </a:lnTo>
                  <a:lnTo>
                    <a:pt x="811" y="116"/>
                  </a:lnTo>
                  <a:lnTo>
                    <a:pt x="792" y="110"/>
                  </a:lnTo>
                  <a:lnTo>
                    <a:pt x="770" y="104"/>
                  </a:lnTo>
                  <a:lnTo>
                    <a:pt x="759" y="80"/>
                  </a:lnTo>
                  <a:lnTo>
                    <a:pt x="754" y="48"/>
                  </a:lnTo>
                  <a:lnTo>
                    <a:pt x="758" y="8"/>
                  </a:lnTo>
                  <a:lnTo>
                    <a:pt x="640" y="0"/>
                  </a:lnTo>
                  <a:lnTo>
                    <a:pt x="525" y="9"/>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8" name="Freeform 3"/>
            <p:cNvSpPr>
              <a:spLocks/>
            </p:cNvSpPr>
            <p:nvPr/>
          </p:nvSpPr>
          <p:spPr bwMode="auto">
            <a:xfrm>
              <a:off x="7823200" y="3435280"/>
              <a:ext cx="469900" cy="1154112"/>
            </a:xfrm>
            <a:custGeom>
              <a:avLst/>
              <a:gdLst>
                <a:gd name="T0" fmla="*/ 48866311 w 1286"/>
                <a:gd name="T1" fmla="*/ 24154305 h 2957"/>
                <a:gd name="T2" fmla="*/ 23765759 w 1286"/>
                <a:gd name="T3" fmla="*/ 42232227 h 2957"/>
                <a:gd name="T4" fmla="*/ 18692227 w 1286"/>
                <a:gd name="T5" fmla="*/ 73678191 h 2957"/>
                <a:gd name="T6" fmla="*/ 12283171 w 1286"/>
                <a:gd name="T7" fmla="*/ 115606793 h 2957"/>
                <a:gd name="T8" fmla="*/ 3471267 w 1286"/>
                <a:gd name="T9" fmla="*/ 155256070 h 2957"/>
                <a:gd name="T10" fmla="*/ 2403213 w 1286"/>
                <a:gd name="T11" fmla="*/ 211008736 h 2957"/>
                <a:gd name="T12" fmla="*/ 13084486 w 1286"/>
                <a:gd name="T13" fmla="*/ 250354388 h 2957"/>
                <a:gd name="T14" fmla="*/ 20961706 w 1286"/>
                <a:gd name="T15" fmla="*/ 242910721 h 2957"/>
                <a:gd name="T16" fmla="*/ 12684011 w 1286"/>
                <a:gd name="T17" fmla="*/ 226655715 h 2957"/>
                <a:gd name="T18" fmla="*/ 22430600 w 1286"/>
                <a:gd name="T19" fmla="*/ 236985956 h 2957"/>
                <a:gd name="T20" fmla="*/ 19760282 w 1286"/>
                <a:gd name="T21" fmla="*/ 219971693 h 2957"/>
                <a:gd name="T22" fmla="*/ 16422384 w 1286"/>
                <a:gd name="T23" fmla="*/ 186398410 h 2957"/>
                <a:gd name="T24" fmla="*/ 30441189 w 1286"/>
                <a:gd name="T25" fmla="*/ 146293112 h 2957"/>
                <a:gd name="T26" fmla="*/ 34847506 w 1286"/>
                <a:gd name="T27" fmla="*/ 117429708 h 2957"/>
                <a:gd name="T28" fmla="*/ 43659410 w 1286"/>
                <a:gd name="T29" fmla="*/ 117125694 h 2957"/>
                <a:gd name="T30" fmla="*/ 47531152 w 1286"/>
                <a:gd name="T31" fmla="*/ 156927367 h 2957"/>
                <a:gd name="T32" fmla="*/ 41790041 w 1286"/>
                <a:gd name="T33" fmla="*/ 189436991 h 2957"/>
                <a:gd name="T34" fmla="*/ 44593729 w 1286"/>
                <a:gd name="T35" fmla="*/ 253392580 h 2957"/>
                <a:gd name="T36" fmla="*/ 54607422 w 1286"/>
                <a:gd name="T37" fmla="*/ 305499416 h 2957"/>
                <a:gd name="T38" fmla="*/ 49667626 w 1286"/>
                <a:gd name="T39" fmla="*/ 359276770 h 2957"/>
                <a:gd name="T40" fmla="*/ 60749008 w 1286"/>
                <a:gd name="T41" fmla="*/ 420650188 h 2957"/>
                <a:gd name="T42" fmla="*/ 54741158 w 1286"/>
                <a:gd name="T43" fmla="*/ 437968465 h 2957"/>
                <a:gd name="T44" fmla="*/ 66890959 w 1286"/>
                <a:gd name="T45" fmla="*/ 449057961 h 2957"/>
                <a:gd name="T46" fmla="*/ 80242185 w 1286"/>
                <a:gd name="T47" fmla="*/ 445412131 h 2957"/>
                <a:gd name="T48" fmla="*/ 74768179 w 1286"/>
                <a:gd name="T49" fmla="*/ 412902507 h 2957"/>
                <a:gd name="T50" fmla="*/ 79708340 w 1286"/>
                <a:gd name="T51" fmla="*/ 355175309 h 2957"/>
                <a:gd name="T52" fmla="*/ 82378659 w 1286"/>
                <a:gd name="T53" fmla="*/ 312791076 h 2957"/>
                <a:gd name="T54" fmla="*/ 83312978 w 1286"/>
                <a:gd name="T55" fmla="*/ 282104367 h 2957"/>
                <a:gd name="T56" fmla="*/ 89054454 w 1286"/>
                <a:gd name="T57" fmla="*/ 264786090 h 2957"/>
                <a:gd name="T58" fmla="*/ 89054454 w 1286"/>
                <a:gd name="T59" fmla="*/ 308385600 h 2957"/>
                <a:gd name="T60" fmla="*/ 92258617 w 1286"/>
                <a:gd name="T61" fmla="*/ 351377472 h 2957"/>
                <a:gd name="T62" fmla="*/ 97332148 w 1286"/>
                <a:gd name="T63" fmla="*/ 411839238 h 2957"/>
                <a:gd name="T64" fmla="*/ 91724407 w 1286"/>
                <a:gd name="T65" fmla="*/ 442069926 h 2957"/>
                <a:gd name="T66" fmla="*/ 99735362 w 1286"/>
                <a:gd name="T67" fmla="*/ 447387053 h 2957"/>
                <a:gd name="T68" fmla="*/ 119228538 w 1286"/>
                <a:gd name="T69" fmla="*/ 442221933 h 2957"/>
                <a:gd name="T70" fmla="*/ 111885163 w 1286"/>
                <a:gd name="T71" fmla="*/ 424751649 h 2957"/>
                <a:gd name="T72" fmla="*/ 117893379 w 1286"/>
                <a:gd name="T73" fmla="*/ 376291033 h 2957"/>
                <a:gd name="T74" fmla="*/ 117893379 w 1286"/>
                <a:gd name="T75" fmla="*/ 321146395 h 2957"/>
                <a:gd name="T76" fmla="*/ 123234015 w 1286"/>
                <a:gd name="T77" fmla="*/ 272685778 h 2957"/>
                <a:gd name="T78" fmla="*/ 130977865 w 1286"/>
                <a:gd name="T79" fmla="*/ 204780346 h 2957"/>
                <a:gd name="T80" fmla="*/ 124435805 w 1286"/>
                <a:gd name="T81" fmla="*/ 166041942 h 2957"/>
                <a:gd name="T82" fmla="*/ 121231277 w 1286"/>
                <a:gd name="T83" fmla="*/ 142039644 h 2957"/>
                <a:gd name="T84" fmla="*/ 127907072 w 1286"/>
                <a:gd name="T85" fmla="*/ 117125694 h 2957"/>
                <a:gd name="T86" fmla="*/ 133247709 w 1286"/>
                <a:gd name="T87" fmla="*/ 104972538 h 2957"/>
                <a:gd name="T88" fmla="*/ 138721715 w 1286"/>
                <a:gd name="T89" fmla="*/ 122442822 h 2957"/>
                <a:gd name="T90" fmla="*/ 141659138 w 1286"/>
                <a:gd name="T91" fmla="*/ 148420041 h 2957"/>
                <a:gd name="T92" fmla="*/ 154209414 w 1286"/>
                <a:gd name="T93" fmla="*/ 182448956 h 2957"/>
                <a:gd name="T94" fmla="*/ 152340045 w 1286"/>
                <a:gd name="T95" fmla="*/ 216325474 h 2957"/>
                <a:gd name="T96" fmla="*/ 147266514 w 1286"/>
                <a:gd name="T97" fmla="*/ 235163041 h 2957"/>
                <a:gd name="T98" fmla="*/ 155010364 w 1286"/>
                <a:gd name="T99" fmla="*/ 229694296 h 2957"/>
                <a:gd name="T100" fmla="*/ 151271991 w 1286"/>
                <a:gd name="T101" fmla="*/ 240631785 h 2957"/>
                <a:gd name="T102" fmla="*/ 151138621 w 1286"/>
                <a:gd name="T103" fmla="*/ 248075842 h 2957"/>
                <a:gd name="T104" fmla="*/ 171165642 w 1286"/>
                <a:gd name="T105" fmla="*/ 223313899 h 2957"/>
                <a:gd name="T106" fmla="*/ 169563744 w 1286"/>
                <a:gd name="T107" fmla="*/ 184727502 h 2957"/>
                <a:gd name="T108" fmla="*/ 165291162 w 1286"/>
                <a:gd name="T109" fmla="*/ 136418893 h 2957"/>
                <a:gd name="T110" fmla="*/ 159282946 w 1286"/>
                <a:gd name="T111" fmla="*/ 115606793 h 2957"/>
                <a:gd name="T112" fmla="*/ 157146837 w 1286"/>
                <a:gd name="T113" fmla="*/ 89173553 h 2957"/>
                <a:gd name="T114" fmla="*/ 153007625 w 1286"/>
                <a:gd name="T115" fmla="*/ 64867241 h 2957"/>
                <a:gd name="T116" fmla="*/ 149269252 w 1286"/>
                <a:gd name="T117" fmla="*/ 44358766 h 2957"/>
                <a:gd name="T118" fmla="*/ 134182393 w 1286"/>
                <a:gd name="T119" fmla="*/ 29927064 h 2957"/>
                <a:gd name="T120" fmla="*/ 102806154 w 1286"/>
                <a:gd name="T121" fmla="*/ 15798986 h 29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6" h="2957">
                  <a:moveTo>
                    <a:pt x="525" y="9"/>
                  </a:moveTo>
                  <a:lnTo>
                    <a:pt x="530" y="51"/>
                  </a:lnTo>
                  <a:lnTo>
                    <a:pt x="526" y="84"/>
                  </a:lnTo>
                  <a:lnTo>
                    <a:pt x="517" y="104"/>
                  </a:lnTo>
                  <a:lnTo>
                    <a:pt x="491" y="114"/>
                  </a:lnTo>
                  <a:lnTo>
                    <a:pt x="468" y="118"/>
                  </a:lnTo>
                  <a:lnTo>
                    <a:pt x="437" y="129"/>
                  </a:lnTo>
                  <a:lnTo>
                    <a:pt x="403" y="141"/>
                  </a:lnTo>
                  <a:lnTo>
                    <a:pt x="366" y="159"/>
                  </a:lnTo>
                  <a:lnTo>
                    <a:pt x="337" y="171"/>
                  </a:lnTo>
                  <a:lnTo>
                    <a:pt x="313" y="183"/>
                  </a:lnTo>
                  <a:lnTo>
                    <a:pt x="282" y="197"/>
                  </a:lnTo>
                  <a:lnTo>
                    <a:pt x="254" y="203"/>
                  </a:lnTo>
                  <a:lnTo>
                    <a:pt x="239" y="214"/>
                  </a:lnTo>
                  <a:lnTo>
                    <a:pt x="219" y="226"/>
                  </a:lnTo>
                  <a:lnTo>
                    <a:pt x="206" y="248"/>
                  </a:lnTo>
                  <a:lnTo>
                    <a:pt x="194" y="263"/>
                  </a:lnTo>
                  <a:lnTo>
                    <a:pt x="178" y="278"/>
                  </a:lnTo>
                  <a:lnTo>
                    <a:pt x="167" y="293"/>
                  </a:lnTo>
                  <a:lnTo>
                    <a:pt x="161" y="308"/>
                  </a:lnTo>
                  <a:lnTo>
                    <a:pt x="153" y="334"/>
                  </a:lnTo>
                  <a:lnTo>
                    <a:pt x="142" y="367"/>
                  </a:lnTo>
                  <a:lnTo>
                    <a:pt x="138" y="390"/>
                  </a:lnTo>
                  <a:lnTo>
                    <a:pt x="138" y="408"/>
                  </a:lnTo>
                  <a:lnTo>
                    <a:pt x="142" y="444"/>
                  </a:lnTo>
                  <a:lnTo>
                    <a:pt x="145" y="461"/>
                  </a:lnTo>
                  <a:lnTo>
                    <a:pt x="140" y="485"/>
                  </a:lnTo>
                  <a:lnTo>
                    <a:pt x="133" y="501"/>
                  </a:lnTo>
                  <a:lnTo>
                    <a:pt x="122" y="532"/>
                  </a:lnTo>
                  <a:lnTo>
                    <a:pt x="116" y="549"/>
                  </a:lnTo>
                  <a:lnTo>
                    <a:pt x="110" y="580"/>
                  </a:lnTo>
                  <a:lnTo>
                    <a:pt x="103" y="607"/>
                  </a:lnTo>
                  <a:lnTo>
                    <a:pt x="97" y="646"/>
                  </a:lnTo>
                  <a:lnTo>
                    <a:pt x="94" y="685"/>
                  </a:lnTo>
                  <a:lnTo>
                    <a:pt x="91" y="720"/>
                  </a:lnTo>
                  <a:lnTo>
                    <a:pt x="92" y="761"/>
                  </a:lnTo>
                  <a:lnTo>
                    <a:pt x="95" y="798"/>
                  </a:lnTo>
                  <a:lnTo>
                    <a:pt x="86" y="812"/>
                  </a:lnTo>
                  <a:lnTo>
                    <a:pt x="73" y="831"/>
                  </a:lnTo>
                  <a:lnTo>
                    <a:pt x="64" y="855"/>
                  </a:lnTo>
                  <a:lnTo>
                    <a:pt x="50" y="885"/>
                  </a:lnTo>
                  <a:lnTo>
                    <a:pt x="45" y="908"/>
                  </a:lnTo>
                  <a:lnTo>
                    <a:pt x="36" y="936"/>
                  </a:lnTo>
                  <a:lnTo>
                    <a:pt x="32" y="969"/>
                  </a:lnTo>
                  <a:lnTo>
                    <a:pt x="26" y="1022"/>
                  </a:lnTo>
                  <a:lnTo>
                    <a:pt x="23" y="1077"/>
                  </a:lnTo>
                  <a:lnTo>
                    <a:pt x="19" y="1134"/>
                  </a:lnTo>
                  <a:lnTo>
                    <a:pt x="16" y="1188"/>
                  </a:lnTo>
                  <a:lnTo>
                    <a:pt x="12" y="1273"/>
                  </a:lnTo>
                  <a:lnTo>
                    <a:pt x="9" y="1321"/>
                  </a:lnTo>
                  <a:lnTo>
                    <a:pt x="8" y="1339"/>
                  </a:lnTo>
                  <a:lnTo>
                    <a:pt x="10" y="1356"/>
                  </a:lnTo>
                  <a:lnTo>
                    <a:pt x="12" y="1375"/>
                  </a:lnTo>
                  <a:lnTo>
                    <a:pt x="18" y="1389"/>
                  </a:lnTo>
                  <a:lnTo>
                    <a:pt x="8" y="1434"/>
                  </a:lnTo>
                  <a:lnTo>
                    <a:pt x="3" y="1468"/>
                  </a:lnTo>
                  <a:lnTo>
                    <a:pt x="0" y="1501"/>
                  </a:lnTo>
                  <a:lnTo>
                    <a:pt x="6" y="1527"/>
                  </a:lnTo>
                  <a:lnTo>
                    <a:pt x="16" y="1555"/>
                  </a:lnTo>
                  <a:lnTo>
                    <a:pt x="28" y="1585"/>
                  </a:lnTo>
                  <a:lnTo>
                    <a:pt x="37" y="1603"/>
                  </a:lnTo>
                  <a:lnTo>
                    <a:pt x="70" y="1633"/>
                  </a:lnTo>
                  <a:lnTo>
                    <a:pt x="98" y="1648"/>
                  </a:lnTo>
                  <a:lnTo>
                    <a:pt x="118" y="1653"/>
                  </a:lnTo>
                  <a:lnTo>
                    <a:pt x="139" y="1649"/>
                  </a:lnTo>
                  <a:lnTo>
                    <a:pt x="153" y="1638"/>
                  </a:lnTo>
                  <a:lnTo>
                    <a:pt x="159" y="1635"/>
                  </a:lnTo>
                  <a:lnTo>
                    <a:pt x="163" y="1626"/>
                  </a:lnTo>
                  <a:lnTo>
                    <a:pt x="166" y="1620"/>
                  </a:lnTo>
                  <a:lnTo>
                    <a:pt x="162" y="1614"/>
                  </a:lnTo>
                  <a:lnTo>
                    <a:pt x="155" y="1606"/>
                  </a:lnTo>
                  <a:lnTo>
                    <a:pt x="157" y="1599"/>
                  </a:lnTo>
                  <a:lnTo>
                    <a:pt x="156" y="1592"/>
                  </a:lnTo>
                  <a:lnTo>
                    <a:pt x="151" y="1586"/>
                  </a:lnTo>
                  <a:lnTo>
                    <a:pt x="140" y="1581"/>
                  </a:lnTo>
                  <a:lnTo>
                    <a:pt x="125" y="1573"/>
                  </a:lnTo>
                  <a:lnTo>
                    <a:pt x="115" y="1558"/>
                  </a:lnTo>
                  <a:lnTo>
                    <a:pt x="103" y="1548"/>
                  </a:lnTo>
                  <a:lnTo>
                    <a:pt x="97" y="1532"/>
                  </a:lnTo>
                  <a:lnTo>
                    <a:pt x="94" y="1506"/>
                  </a:lnTo>
                  <a:lnTo>
                    <a:pt x="95" y="1492"/>
                  </a:lnTo>
                  <a:lnTo>
                    <a:pt x="102" y="1490"/>
                  </a:lnTo>
                  <a:lnTo>
                    <a:pt x="111" y="1495"/>
                  </a:lnTo>
                  <a:lnTo>
                    <a:pt x="125" y="1512"/>
                  </a:lnTo>
                  <a:lnTo>
                    <a:pt x="131" y="1533"/>
                  </a:lnTo>
                  <a:lnTo>
                    <a:pt x="136" y="1542"/>
                  </a:lnTo>
                  <a:lnTo>
                    <a:pt x="142" y="1551"/>
                  </a:lnTo>
                  <a:lnTo>
                    <a:pt x="149" y="1556"/>
                  </a:lnTo>
                  <a:lnTo>
                    <a:pt x="158" y="1559"/>
                  </a:lnTo>
                  <a:lnTo>
                    <a:pt x="168" y="1560"/>
                  </a:lnTo>
                  <a:lnTo>
                    <a:pt x="175" y="1557"/>
                  </a:lnTo>
                  <a:lnTo>
                    <a:pt x="182" y="1548"/>
                  </a:lnTo>
                  <a:lnTo>
                    <a:pt x="183" y="1541"/>
                  </a:lnTo>
                  <a:lnTo>
                    <a:pt x="182" y="1527"/>
                  </a:lnTo>
                  <a:lnTo>
                    <a:pt x="178" y="1516"/>
                  </a:lnTo>
                  <a:lnTo>
                    <a:pt x="170" y="1497"/>
                  </a:lnTo>
                  <a:lnTo>
                    <a:pt x="157" y="1480"/>
                  </a:lnTo>
                  <a:lnTo>
                    <a:pt x="149" y="1466"/>
                  </a:lnTo>
                  <a:lnTo>
                    <a:pt x="148" y="1448"/>
                  </a:lnTo>
                  <a:lnTo>
                    <a:pt x="145" y="1426"/>
                  </a:lnTo>
                  <a:lnTo>
                    <a:pt x="136" y="1408"/>
                  </a:lnTo>
                  <a:lnTo>
                    <a:pt x="127" y="1395"/>
                  </a:lnTo>
                  <a:lnTo>
                    <a:pt x="116" y="1377"/>
                  </a:lnTo>
                  <a:lnTo>
                    <a:pt x="105" y="1371"/>
                  </a:lnTo>
                  <a:lnTo>
                    <a:pt x="98" y="1344"/>
                  </a:lnTo>
                  <a:lnTo>
                    <a:pt x="99" y="1310"/>
                  </a:lnTo>
                  <a:lnTo>
                    <a:pt x="111" y="1263"/>
                  </a:lnTo>
                  <a:lnTo>
                    <a:pt x="123" y="1227"/>
                  </a:lnTo>
                  <a:lnTo>
                    <a:pt x="139" y="1182"/>
                  </a:lnTo>
                  <a:lnTo>
                    <a:pt x="160" y="1139"/>
                  </a:lnTo>
                  <a:lnTo>
                    <a:pt x="174" y="1114"/>
                  </a:lnTo>
                  <a:lnTo>
                    <a:pt x="187" y="1090"/>
                  </a:lnTo>
                  <a:lnTo>
                    <a:pt x="200" y="1067"/>
                  </a:lnTo>
                  <a:lnTo>
                    <a:pt x="209" y="1046"/>
                  </a:lnTo>
                  <a:lnTo>
                    <a:pt x="217" y="1024"/>
                  </a:lnTo>
                  <a:lnTo>
                    <a:pt x="222" y="1001"/>
                  </a:lnTo>
                  <a:lnTo>
                    <a:pt x="228" y="963"/>
                  </a:lnTo>
                  <a:lnTo>
                    <a:pt x="227" y="929"/>
                  </a:lnTo>
                  <a:lnTo>
                    <a:pt x="228" y="892"/>
                  </a:lnTo>
                  <a:lnTo>
                    <a:pt x="228" y="870"/>
                  </a:lnTo>
                  <a:lnTo>
                    <a:pt x="226" y="842"/>
                  </a:lnTo>
                  <a:lnTo>
                    <a:pt x="236" y="831"/>
                  </a:lnTo>
                  <a:lnTo>
                    <a:pt x="244" y="820"/>
                  </a:lnTo>
                  <a:lnTo>
                    <a:pt x="248" y="805"/>
                  </a:lnTo>
                  <a:lnTo>
                    <a:pt x="250" y="784"/>
                  </a:lnTo>
                  <a:lnTo>
                    <a:pt x="261" y="773"/>
                  </a:lnTo>
                  <a:lnTo>
                    <a:pt x="272" y="759"/>
                  </a:lnTo>
                  <a:lnTo>
                    <a:pt x="281" y="738"/>
                  </a:lnTo>
                  <a:lnTo>
                    <a:pt x="287" y="709"/>
                  </a:lnTo>
                  <a:lnTo>
                    <a:pt x="289" y="678"/>
                  </a:lnTo>
                  <a:lnTo>
                    <a:pt x="293" y="649"/>
                  </a:lnTo>
                  <a:lnTo>
                    <a:pt x="303" y="698"/>
                  </a:lnTo>
                  <a:lnTo>
                    <a:pt x="309" y="721"/>
                  </a:lnTo>
                  <a:lnTo>
                    <a:pt x="319" y="750"/>
                  </a:lnTo>
                  <a:lnTo>
                    <a:pt x="327" y="771"/>
                  </a:lnTo>
                  <a:lnTo>
                    <a:pt x="338" y="796"/>
                  </a:lnTo>
                  <a:lnTo>
                    <a:pt x="350" y="828"/>
                  </a:lnTo>
                  <a:lnTo>
                    <a:pt x="366" y="859"/>
                  </a:lnTo>
                  <a:lnTo>
                    <a:pt x="382" y="898"/>
                  </a:lnTo>
                  <a:lnTo>
                    <a:pt x="379" y="925"/>
                  </a:lnTo>
                  <a:lnTo>
                    <a:pt x="379" y="960"/>
                  </a:lnTo>
                  <a:lnTo>
                    <a:pt x="371" y="978"/>
                  </a:lnTo>
                  <a:lnTo>
                    <a:pt x="359" y="1011"/>
                  </a:lnTo>
                  <a:lnTo>
                    <a:pt x="356" y="1033"/>
                  </a:lnTo>
                  <a:lnTo>
                    <a:pt x="356" y="1051"/>
                  </a:lnTo>
                  <a:lnTo>
                    <a:pt x="360" y="1076"/>
                  </a:lnTo>
                  <a:lnTo>
                    <a:pt x="351" y="1099"/>
                  </a:lnTo>
                  <a:lnTo>
                    <a:pt x="342" y="1117"/>
                  </a:lnTo>
                  <a:lnTo>
                    <a:pt x="336" y="1134"/>
                  </a:lnTo>
                  <a:lnTo>
                    <a:pt x="329" y="1157"/>
                  </a:lnTo>
                  <a:lnTo>
                    <a:pt x="325" y="1183"/>
                  </a:lnTo>
                  <a:lnTo>
                    <a:pt x="322" y="1213"/>
                  </a:lnTo>
                  <a:lnTo>
                    <a:pt x="313" y="1247"/>
                  </a:lnTo>
                  <a:lnTo>
                    <a:pt x="309" y="1283"/>
                  </a:lnTo>
                  <a:lnTo>
                    <a:pt x="305" y="1325"/>
                  </a:lnTo>
                  <a:lnTo>
                    <a:pt x="304" y="1373"/>
                  </a:lnTo>
                  <a:lnTo>
                    <a:pt x="305" y="1423"/>
                  </a:lnTo>
                  <a:lnTo>
                    <a:pt x="311" y="1475"/>
                  </a:lnTo>
                  <a:lnTo>
                    <a:pt x="319" y="1533"/>
                  </a:lnTo>
                  <a:lnTo>
                    <a:pt x="323" y="1572"/>
                  </a:lnTo>
                  <a:lnTo>
                    <a:pt x="326" y="1620"/>
                  </a:lnTo>
                  <a:lnTo>
                    <a:pt x="334" y="1668"/>
                  </a:lnTo>
                  <a:lnTo>
                    <a:pt x="341" y="1717"/>
                  </a:lnTo>
                  <a:lnTo>
                    <a:pt x="354" y="1763"/>
                  </a:lnTo>
                  <a:lnTo>
                    <a:pt x="365" y="1810"/>
                  </a:lnTo>
                  <a:lnTo>
                    <a:pt x="374" y="1854"/>
                  </a:lnTo>
                  <a:lnTo>
                    <a:pt x="385" y="1877"/>
                  </a:lnTo>
                  <a:lnTo>
                    <a:pt x="395" y="1906"/>
                  </a:lnTo>
                  <a:lnTo>
                    <a:pt x="405" y="1927"/>
                  </a:lnTo>
                  <a:lnTo>
                    <a:pt x="411" y="1974"/>
                  </a:lnTo>
                  <a:lnTo>
                    <a:pt x="409" y="2011"/>
                  </a:lnTo>
                  <a:lnTo>
                    <a:pt x="407" y="2100"/>
                  </a:lnTo>
                  <a:lnTo>
                    <a:pt x="399" y="2132"/>
                  </a:lnTo>
                  <a:lnTo>
                    <a:pt x="389" y="2164"/>
                  </a:lnTo>
                  <a:lnTo>
                    <a:pt x="382" y="2203"/>
                  </a:lnTo>
                  <a:lnTo>
                    <a:pt x="376" y="2238"/>
                  </a:lnTo>
                  <a:lnTo>
                    <a:pt x="373" y="2269"/>
                  </a:lnTo>
                  <a:lnTo>
                    <a:pt x="371" y="2302"/>
                  </a:lnTo>
                  <a:lnTo>
                    <a:pt x="371" y="2331"/>
                  </a:lnTo>
                  <a:lnTo>
                    <a:pt x="372" y="2365"/>
                  </a:lnTo>
                  <a:lnTo>
                    <a:pt x="382" y="2407"/>
                  </a:lnTo>
                  <a:lnTo>
                    <a:pt x="395" y="2451"/>
                  </a:lnTo>
                  <a:lnTo>
                    <a:pt x="418" y="2528"/>
                  </a:lnTo>
                  <a:lnTo>
                    <a:pt x="433" y="2578"/>
                  </a:lnTo>
                  <a:lnTo>
                    <a:pt x="446" y="2624"/>
                  </a:lnTo>
                  <a:lnTo>
                    <a:pt x="459" y="2688"/>
                  </a:lnTo>
                  <a:lnTo>
                    <a:pt x="464" y="2731"/>
                  </a:lnTo>
                  <a:lnTo>
                    <a:pt x="462" y="2756"/>
                  </a:lnTo>
                  <a:lnTo>
                    <a:pt x="455" y="2769"/>
                  </a:lnTo>
                  <a:lnTo>
                    <a:pt x="451" y="2782"/>
                  </a:lnTo>
                  <a:lnTo>
                    <a:pt x="448" y="2797"/>
                  </a:lnTo>
                  <a:lnTo>
                    <a:pt x="450" y="2812"/>
                  </a:lnTo>
                  <a:lnTo>
                    <a:pt x="449" y="2818"/>
                  </a:lnTo>
                  <a:lnTo>
                    <a:pt x="445" y="2836"/>
                  </a:lnTo>
                  <a:lnTo>
                    <a:pt x="434" y="2849"/>
                  </a:lnTo>
                  <a:lnTo>
                    <a:pt x="424" y="2855"/>
                  </a:lnTo>
                  <a:lnTo>
                    <a:pt x="414" y="2871"/>
                  </a:lnTo>
                  <a:lnTo>
                    <a:pt x="410" y="2883"/>
                  </a:lnTo>
                  <a:lnTo>
                    <a:pt x="402" y="2900"/>
                  </a:lnTo>
                  <a:lnTo>
                    <a:pt x="394" y="2911"/>
                  </a:lnTo>
                  <a:lnTo>
                    <a:pt x="392" y="2920"/>
                  </a:lnTo>
                  <a:lnTo>
                    <a:pt x="404" y="2932"/>
                  </a:lnTo>
                  <a:lnTo>
                    <a:pt x="422" y="2938"/>
                  </a:lnTo>
                  <a:lnTo>
                    <a:pt x="440" y="2943"/>
                  </a:lnTo>
                  <a:lnTo>
                    <a:pt x="459" y="2948"/>
                  </a:lnTo>
                  <a:lnTo>
                    <a:pt x="479" y="2954"/>
                  </a:lnTo>
                  <a:lnTo>
                    <a:pt x="501" y="2956"/>
                  </a:lnTo>
                  <a:lnTo>
                    <a:pt x="525" y="2954"/>
                  </a:lnTo>
                  <a:lnTo>
                    <a:pt x="540" y="2943"/>
                  </a:lnTo>
                  <a:lnTo>
                    <a:pt x="549" y="2950"/>
                  </a:lnTo>
                  <a:lnTo>
                    <a:pt x="561" y="2956"/>
                  </a:lnTo>
                  <a:lnTo>
                    <a:pt x="570" y="2956"/>
                  </a:lnTo>
                  <a:lnTo>
                    <a:pt x="582" y="2952"/>
                  </a:lnTo>
                  <a:lnTo>
                    <a:pt x="589" y="2948"/>
                  </a:lnTo>
                  <a:lnTo>
                    <a:pt x="597" y="2941"/>
                  </a:lnTo>
                  <a:lnTo>
                    <a:pt x="601" y="2932"/>
                  </a:lnTo>
                  <a:lnTo>
                    <a:pt x="601" y="2922"/>
                  </a:lnTo>
                  <a:lnTo>
                    <a:pt x="596" y="2898"/>
                  </a:lnTo>
                  <a:lnTo>
                    <a:pt x="589" y="2876"/>
                  </a:lnTo>
                  <a:lnTo>
                    <a:pt x="584" y="2847"/>
                  </a:lnTo>
                  <a:lnTo>
                    <a:pt x="576" y="2828"/>
                  </a:lnTo>
                  <a:lnTo>
                    <a:pt x="580" y="2780"/>
                  </a:lnTo>
                  <a:lnTo>
                    <a:pt x="571" y="2759"/>
                  </a:lnTo>
                  <a:lnTo>
                    <a:pt x="562" y="2741"/>
                  </a:lnTo>
                  <a:lnTo>
                    <a:pt x="560" y="2718"/>
                  </a:lnTo>
                  <a:lnTo>
                    <a:pt x="555" y="2681"/>
                  </a:lnTo>
                  <a:lnTo>
                    <a:pt x="561" y="2641"/>
                  </a:lnTo>
                  <a:lnTo>
                    <a:pt x="564" y="2593"/>
                  </a:lnTo>
                  <a:lnTo>
                    <a:pt x="572" y="2540"/>
                  </a:lnTo>
                  <a:lnTo>
                    <a:pt x="576" y="2514"/>
                  </a:lnTo>
                  <a:lnTo>
                    <a:pt x="596" y="2461"/>
                  </a:lnTo>
                  <a:lnTo>
                    <a:pt x="599" y="2410"/>
                  </a:lnTo>
                  <a:lnTo>
                    <a:pt x="598" y="2375"/>
                  </a:lnTo>
                  <a:lnTo>
                    <a:pt x="597" y="2338"/>
                  </a:lnTo>
                  <a:lnTo>
                    <a:pt x="593" y="2307"/>
                  </a:lnTo>
                  <a:lnTo>
                    <a:pt x="586" y="2267"/>
                  </a:lnTo>
                  <a:lnTo>
                    <a:pt x="582" y="2230"/>
                  </a:lnTo>
                  <a:lnTo>
                    <a:pt x="585" y="2186"/>
                  </a:lnTo>
                  <a:lnTo>
                    <a:pt x="597" y="2163"/>
                  </a:lnTo>
                  <a:lnTo>
                    <a:pt x="604" y="2142"/>
                  </a:lnTo>
                  <a:lnTo>
                    <a:pt x="611" y="2114"/>
                  </a:lnTo>
                  <a:lnTo>
                    <a:pt x="616" y="2086"/>
                  </a:lnTo>
                  <a:lnTo>
                    <a:pt x="617" y="2059"/>
                  </a:lnTo>
                  <a:lnTo>
                    <a:pt x="618" y="2036"/>
                  </a:lnTo>
                  <a:lnTo>
                    <a:pt x="615" y="2020"/>
                  </a:lnTo>
                  <a:lnTo>
                    <a:pt x="613" y="2001"/>
                  </a:lnTo>
                  <a:lnTo>
                    <a:pt x="613" y="1977"/>
                  </a:lnTo>
                  <a:lnTo>
                    <a:pt x="615" y="1951"/>
                  </a:lnTo>
                  <a:lnTo>
                    <a:pt x="623" y="1926"/>
                  </a:lnTo>
                  <a:lnTo>
                    <a:pt x="626" y="1902"/>
                  </a:lnTo>
                  <a:lnTo>
                    <a:pt x="628" y="1882"/>
                  </a:lnTo>
                  <a:lnTo>
                    <a:pt x="624" y="1857"/>
                  </a:lnTo>
                  <a:lnTo>
                    <a:pt x="617" y="1829"/>
                  </a:lnTo>
                  <a:lnTo>
                    <a:pt x="614" y="1779"/>
                  </a:lnTo>
                  <a:lnTo>
                    <a:pt x="618" y="1743"/>
                  </a:lnTo>
                  <a:lnTo>
                    <a:pt x="627" y="1681"/>
                  </a:lnTo>
                  <a:lnTo>
                    <a:pt x="633" y="1636"/>
                  </a:lnTo>
                  <a:lnTo>
                    <a:pt x="642" y="1571"/>
                  </a:lnTo>
                  <a:lnTo>
                    <a:pt x="652" y="1635"/>
                  </a:lnTo>
                  <a:lnTo>
                    <a:pt x="659" y="1679"/>
                  </a:lnTo>
                  <a:lnTo>
                    <a:pt x="667" y="1743"/>
                  </a:lnTo>
                  <a:lnTo>
                    <a:pt x="672" y="1778"/>
                  </a:lnTo>
                  <a:lnTo>
                    <a:pt x="669" y="1823"/>
                  </a:lnTo>
                  <a:lnTo>
                    <a:pt x="661" y="1857"/>
                  </a:lnTo>
                  <a:lnTo>
                    <a:pt x="657" y="1880"/>
                  </a:lnTo>
                  <a:lnTo>
                    <a:pt x="660" y="1910"/>
                  </a:lnTo>
                  <a:lnTo>
                    <a:pt x="666" y="1934"/>
                  </a:lnTo>
                  <a:lnTo>
                    <a:pt x="673" y="1965"/>
                  </a:lnTo>
                  <a:lnTo>
                    <a:pt x="674" y="2007"/>
                  </a:lnTo>
                  <a:lnTo>
                    <a:pt x="667" y="2030"/>
                  </a:lnTo>
                  <a:lnTo>
                    <a:pt x="666" y="2052"/>
                  </a:lnTo>
                  <a:lnTo>
                    <a:pt x="669" y="2084"/>
                  </a:lnTo>
                  <a:lnTo>
                    <a:pt x="674" y="2114"/>
                  </a:lnTo>
                  <a:lnTo>
                    <a:pt x="682" y="2141"/>
                  </a:lnTo>
                  <a:lnTo>
                    <a:pt x="693" y="2168"/>
                  </a:lnTo>
                  <a:lnTo>
                    <a:pt x="702" y="2191"/>
                  </a:lnTo>
                  <a:lnTo>
                    <a:pt x="702" y="2225"/>
                  </a:lnTo>
                  <a:lnTo>
                    <a:pt x="700" y="2263"/>
                  </a:lnTo>
                  <a:lnTo>
                    <a:pt x="691" y="2313"/>
                  </a:lnTo>
                  <a:lnTo>
                    <a:pt x="690" y="2354"/>
                  </a:lnTo>
                  <a:lnTo>
                    <a:pt x="687" y="2387"/>
                  </a:lnTo>
                  <a:lnTo>
                    <a:pt x="687" y="2420"/>
                  </a:lnTo>
                  <a:lnTo>
                    <a:pt x="689" y="2461"/>
                  </a:lnTo>
                  <a:lnTo>
                    <a:pt x="708" y="2507"/>
                  </a:lnTo>
                  <a:lnTo>
                    <a:pt x="717" y="2563"/>
                  </a:lnTo>
                  <a:lnTo>
                    <a:pt x="724" y="2634"/>
                  </a:lnTo>
                  <a:lnTo>
                    <a:pt x="731" y="2678"/>
                  </a:lnTo>
                  <a:lnTo>
                    <a:pt x="729" y="2711"/>
                  </a:lnTo>
                  <a:lnTo>
                    <a:pt x="723" y="2741"/>
                  </a:lnTo>
                  <a:lnTo>
                    <a:pt x="714" y="2762"/>
                  </a:lnTo>
                  <a:lnTo>
                    <a:pt x="706" y="2781"/>
                  </a:lnTo>
                  <a:lnTo>
                    <a:pt x="707" y="2800"/>
                  </a:lnTo>
                  <a:lnTo>
                    <a:pt x="709" y="2828"/>
                  </a:lnTo>
                  <a:lnTo>
                    <a:pt x="702" y="2847"/>
                  </a:lnTo>
                  <a:lnTo>
                    <a:pt x="698" y="2872"/>
                  </a:lnTo>
                  <a:lnTo>
                    <a:pt x="692" y="2890"/>
                  </a:lnTo>
                  <a:lnTo>
                    <a:pt x="687" y="2910"/>
                  </a:lnTo>
                  <a:lnTo>
                    <a:pt x="685" y="2921"/>
                  </a:lnTo>
                  <a:lnTo>
                    <a:pt x="685" y="2931"/>
                  </a:lnTo>
                  <a:lnTo>
                    <a:pt x="688" y="2940"/>
                  </a:lnTo>
                  <a:lnTo>
                    <a:pt x="694" y="2947"/>
                  </a:lnTo>
                  <a:lnTo>
                    <a:pt x="703" y="2952"/>
                  </a:lnTo>
                  <a:lnTo>
                    <a:pt x="710" y="2954"/>
                  </a:lnTo>
                  <a:lnTo>
                    <a:pt x="721" y="2954"/>
                  </a:lnTo>
                  <a:lnTo>
                    <a:pt x="732" y="2952"/>
                  </a:lnTo>
                  <a:lnTo>
                    <a:pt x="747" y="2945"/>
                  </a:lnTo>
                  <a:lnTo>
                    <a:pt x="760" y="2954"/>
                  </a:lnTo>
                  <a:lnTo>
                    <a:pt x="796" y="2954"/>
                  </a:lnTo>
                  <a:lnTo>
                    <a:pt x="820" y="2952"/>
                  </a:lnTo>
                  <a:lnTo>
                    <a:pt x="839" y="2946"/>
                  </a:lnTo>
                  <a:lnTo>
                    <a:pt x="858" y="2938"/>
                  </a:lnTo>
                  <a:lnTo>
                    <a:pt x="876" y="2935"/>
                  </a:lnTo>
                  <a:lnTo>
                    <a:pt x="887" y="2930"/>
                  </a:lnTo>
                  <a:lnTo>
                    <a:pt x="891" y="2922"/>
                  </a:lnTo>
                  <a:lnTo>
                    <a:pt x="893" y="2911"/>
                  </a:lnTo>
                  <a:lnTo>
                    <a:pt x="887" y="2906"/>
                  </a:lnTo>
                  <a:lnTo>
                    <a:pt x="878" y="2888"/>
                  </a:lnTo>
                  <a:lnTo>
                    <a:pt x="870" y="2866"/>
                  </a:lnTo>
                  <a:lnTo>
                    <a:pt x="858" y="2852"/>
                  </a:lnTo>
                  <a:lnTo>
                    <a:pt x="850" y="2847"/>
                  </a:lnTo>
                  <a:lnTo>
                    <a:pt x="841" y="2835"/>
                  </a:lnTo>
                  <a:lnTo>
                    <a:pt x="838" y="2824"/>
                  </a:lnTo>
                  <a:lnTo>
                    <a:pt x="836" y="2807"/>
                  </a:lnTo>
                  <a:lnTo>
                    <a:pt x="838" y="2796"/>
                  </a:lnTo>
                  <a:lnTo>
                    <a:pt x="836" y="2787"/>
                  </a:lnTo>
                  <a:lnTo>
                    <a:pt x="830" y="2769"/>
                  </a:lnTo>
                  <a:lnTo>
                    <a:pt x="822" y="2751"/>
                  </a:lnTo>
                  <a:lnTo>
                    <a:pt x="820" y="2729"/>
                  </a:lnTo>
                  <a:lnTo>
                    <a:pt x="825" y="2699"/>
                  </a:lnTo>
                  <a:lnTo>
                    <a:pt x="833" y="2657"/>
                  </a:lnTo>
                  <a:lnTo>
                    <a:pt x="843" y="2606"/>
                  </a:lnTo>
                  <a:lnTo>
                    <a:pt x="865" y="2534"/>
                  </a:lnTo>
                  <a:lnTo>
                    <a:pt x="883" y="2477"/>
                  </a:lnTo>
                  <a:lnTo>
                    <a:pt x="901" y="2414"/>
                  </a:lnTo>
                  <a:lnTo>
                    <a:pt x="913" y="2365"/>
                  </a:lnTo>
                  <a:lnTo>
                    <a:pt x="913" y="2321"/>
                  </a:lnTo>
                  <a:lnTo>
                    <a:pt x="913" y="2283"/>
                  </a:lnTo>
                  <a:lnTo>
                    <a:pt x="910" y="2250"/>
                  </a:lnTo>
                  <a:lnTo>
                    <a:pt x="905" y="2216"/>
                  </a:lnTo>
                  <a:lnTo>
                    <a:pt x="900" y="2182"/>
                  </a:lnTo>
                  <a:lnTo>
                    <a:pt x="890" y="2144"/>
                  </a:lnTo>
                  <a:lnTo>
                    <a:pt x="883" y="2114"/>
                  </a:lnTo>
                  <a:lnTo>
                    <a:pt x="880" y="2094"/>
                  </a:lnTo>
                  <a:lnTo>
                    <a:pt x="875" y="2042"/>
                  </a:lnTo>
                  <a:lnTo>
                    <a:pt x="878" y="2006"/>
                  </a:lnTo>
                  <a:lnTo>
                    <a:pt x="875" y="1974"/>
                  </a:lnTo>
                  <a:lnTo>
                    <a:pt x="878" y="1930"/>
                  </a:lnTo>
                  <a:lnTo>
                    <a:pt x="888" y="1910"/>
                  </a:lnTo>
                  <a:lnTo>
                    <a:pt x="900" y="1879"/>
                  </a:lnTo>
                  <a:lnTo>
                    <a:pt x="910" y="1856"/>
                  </a:lnTo>
                  <a:lnTo>
                    <a:pt x="923" y="1795"/>
                  </a:lnTo>
                  <a:lnTo>
                    <a:pt x="935" y="1742"/>
                  </a:lnTo>
                  <a:lnTo>
                    <a:pt x="946" y="1680"/>
                  </a:lnTo>
                  <a:lnTo>
                    <a:pt x="958" y="1617"/>
                  </a:lnTo>
                  <a:lnTo>
                    <a:pt x="965" y="1533"/>
                  </a:lnTo>
                  <a:lnTo>
                    <a:pt x="975" y="1470"/>
                  </a:lnTo>
                  <a:lnTo>
                    <a:pt x="980" y="1432"/>
                  </a:lnTo>
                  <a:lnTo>
                    <a:pt x="981" y="1402"/>
                  </a:lnTo>
                  <a:lnTo>
                    <a:pt x="982" y="1372"/>
                  </a:lnTo>
                  <a:lnTo>
                    <a:pt x="981" y="1348"/>
                  </a:lnTo>
                  <a:lnTo>
                    <a:pt x="980" y="1312"/>
                  </a:lnTo>
                  <a:lnTo>
                    <a:pt x="976" y="1271"/>
                  </a:lnTo>
                  <a:lnTo>
                    <a:pt x="971" y="1237"/>
                  </a:lnTo>
                  <a:lnTo>
                    <a:pt x="963" y="1210"/>
                  </a:lnTo>
                  <a:lnTo>
                    <a:pt x="959" y="1173"/>
                  </a:lnTo>
                  <a:lnTo>
                    <a:pt x="955" y="1149"/>
                  </a:lnTo>
                  <a:lnTo>
                    <a:pt x="950" y="1133"/>
                  </a:lnTo>
                  <a:lnTo>
                    <a:pt x="944" y="1117"/>
                  </a:lnTo>
                  <a:lnTo>
                    <a:pt x="932" y="1093"/>
                  </a:lnTo>
                  <a:lnTo>
                    <a:pt x="925" y="1074"/>
                  </a:lnTo>
                  <a:lnTo>
                    <a:pt x="930" y="1051"/>
                  </a:lnTo>
                  <a:lnTo>
                    <a:pt x="930" y="1037"/>
                  </a:lnTo>
                  <a:lnTo>
                    <a:pt x="929" y="1017"/>
                  </a:lnTo>
                  <a:lnTo>
                    <a:pt x="926" y="1005"/>
                  </a:lnTo>
                  <a:lnTo>
                    <a:pt x="919" y="990"/>
                  </a:lnTo>
                  <a:lnTo>
                    <a:pt x="912" y="971"/>
                  </a:lnTo>
                  <a:lnTo>
                    <a:pt x="908" y="959"/>
                  </a:lnTo>
                  <a:lnTo>
                    <a:pt x="908" y="935"/>
                  </a:lnTo>
                  <a:lnTo>
                    <a:pt x="908" y="918"/>
                  </a:lnTo>
                  <a:lnTo>
                    <a:pt x="904" y="904"/>
                  </a:lnTo>
                  <a:lnTo>
                    <a:pt x="904" y="894"/>
                  </a:lnTo>
                  <a:lnTo>
                    <a:pt x="912" y="876"/>
                  </a:lnTo>
                  <a:lnTo>
                    <a:pt x="923" y="852"/>
                  </a:lnTo>
                  <a:lnTo>
                    <a:pt x="933" y="831"/>
                  </a:lnTo>
                  <a:lnTo>
                    <a:pt x="939" y="821"/>
                  </a:lnTo>
                  <a:lnTo>
                    <a:pt x="947" y="795"/>
                  </a:lnTo>
                  <a:lnTo>
                    <a:pt x="958" y="771"/>
                  </a:lnTo>
                  <a:lnTo>
                    <a:pt x="963" y="757"/>
                  </a:lnTo>
                  <a:lnTo>
                    <a:pt x="971" y="741"/>
                  </a:lnTo>
                  <a:lnTo>
                    <a:pt x="977" y="718"/>
                  </a:lnTo>
                  <a:lnTo>
                    <a:pt x="983" y="694"/>
                  </a:lnTo>
                  <a:lnTo>
                    <a:pt x="987" y="677"/>
                  </a:lnTo>
                  <a:lnTo>
                    <a:pt x="990" y="659"/>
                  </a:lnTo>
                  <a:lnTo>
                    <a:pt x="993" y="648"/>
                  </a:lnTo>
                  <a:lnTo>
                    <a:pt x="997" y="675"/>
                  </a:lnTo>
                  <a:lnTo>
                    <a:pt x="998" y="691"/>
                  </a:lnTo>
                  <a:lnTo>
                    <a:pt x="1000" y="706"/>
                  </a:lnTo>
                  <a:lnTo>
                    <a:pt x="1002" y="721"/>
                  </a:lnTo>
                  <a:lnTo>
                    <a:pt x="1004" y="732"/>
                  </a:lnTo>
                  <a:lnTo>
                    <a:pt x="1008" y="745"/>
                  </a:lnTo>
                  <a:lnTo>
                    <a:pt x="1016" y="759"/>
                  </a:lnTo>
                  <a:lnTo>
                    <a:pt x="1025" y="772"/>
                  </a:lnTo>
                  <a:lnTo>
                    <a:pt x="1036" y="783"/>
                  </a:lnTo>
                  <a:lnTo>
                    <a:pt x="1038" y="798"/>
                  </a:lnTo>
                  <a:lnTo>
                    <a:pt x="1039" y="806"/>
                  </a:lnTo>
                  <a:lnTo>
                    <a:pt x="1043" y="813"/>
                  </a:lnTo>
                  <a:lnTo>
                    <a:pt x="1048" y="821"/>
                  </a:lnTo>
                  <a:lnTo>
                    <a:pt x="1061" y="841"/>
                  </a:lnTo>
                  <a:lnTo>
                    <a:pt x="1058" y="867"/>
                  </a:lnTo>
                  <a:lnTo>
                    <a:pt x="1058" y="886"/>
                  </a:lnTo>
                  <a:lnTo>
                    <a:pt x="1058" y="910"/>
                  </a:lnTo>
                  <a:lnTo>
                    <a:pt x="1058" y="947"/>
                  </a:lnTo>
                  <a:lnTo>
                    <a:pt x="1058" y="963"/>
                  </a:lnTo>
                  <a:lnTo>
                    <a:pt x="1061" y="977"/>
                  </a:lnTo>
                  <a:lnTo>
                    <a:pt x="1063" y="995"/>
                  </a:lnTo>
                  <a:lnTo>
                    <a:pt x="1067" y="1010"/>
                  </a:lnTo>
                  <a:lnTo>
                    <a:pt x="1072" y="1028"/>
                  </a:lnTo>
                  <a:lnTo>
                    <a:pt x="1077" y="1043"/>
                  </a:lnTo>
                  <a:lnTo>
                    <a:pt x="1088" y="1068"/>
                  </a:lnTo>
                  <a:lnTo>
                    <a:pt x="1115" y="1118"/>
                  </a:lnTo>
                  <a:lnTo>
                    <a:pt x="1137" y="1159"/>
                  </a:lnTo>
                  <a:lnTo>
                    <a:pt x="1147" y="1181"/>
                  </a:lnTo>
                  <a:lnTo>
                    <a:pt x="1155" y="1201"/>
                  </a:lnTo>
                  <a:lnTo>
                    <a:pt x="1162" y="1221"/>
                  </a:lnTo>
                  <a:lnTo>
                    <a:pt x="1168" y="1240"/>
                  </a:lnTo>
                  <a:lnTo>
                    <a:pt x="1180" y="1282"/>
                  </a:lnTo>
                  <a:lnTo>
                    <a:pt x="1187" y="1308"/>
                  </a:lnTo>
                  <a:lnTo>
                    <a:pt x="1188" y="1345"/>
                  </a:lnTo>
                  <a:lnTo>
                    <a:pt x="1180" y="1370"/>
                  </a:lnTo>
                  <a:lnTo>
                    <a:pt x="1170" y="1376"/>
                  </a:lnTo>
                  <a:lnTo>
                    <a:pt x="1152" y="1406"/>
                  </a:lnTo>
                  <a:lnTo>
                    <a:pt x="1141" y="1424"/>
                  </a:lnTo>
                  <a:lnTo>
                    <a:pt x="1136" y="1465"/>
                  </a:lnTo>
                  <a:lnTo>
                    <a:pt x="1129" y="1480"/>
                  </a:lnTo>
                  <a:lnTo>
                    <a:pt x="1116" y="1496"/>
                  </a:lnTo>
                  <a:lnTo>
                    <a:pt x="1110" y="1508"/>
                  </a:lnTo>
                  <a:lnTo>
                    <a:pt x="1106" y="1518"/>
                  </a:lnTo>
                  <a:lnTo>
                    <a:pt x="1103" y="1527"/>
                  </a:lnTo>
                  <a:lnTo>
                    <a:pt x="1102" y="1536"/>
                  </a:lnTo>
                  <a:lnTo>
                    <a:pt x="1102" y="1543"/>
                  </a:lnTo>
                  <a:lnTo>
                    <a:pt x="1103" y="1548"/>
                  </a:lnTo>
                  <a:lnTo>
                    <a:pt x="1107" y="1555"/>
                  </a:lnTo>
                  <a:lnTo>
                    <a:pt x="1111" y="1558"/>
                  </a:lnTo>
                  <a:lnTo>
                    <a:pt x="1119" y="1559"/>
                  </a:lnTo>
                  <a:lnTo>
                    <a:pt x="1126" y="1559"/>
                  </a:lnTo>
                  <a:lnTo>
                    <a:pt x="1132" y="1558"/>
                  </a:lnTo>
                  <a:lnTo>
                    <a:pt x="1141" y="1555"/>
                  </a:lnTo>
                  <a:lnTo>
                    <a:pt x="1147" y="1545"/>
                  </a:lnTo>
                  <a:lnTo>
                    <a:pt x="1154" y="1531"/>
                  </a:lnTo>
                  <a:lnTo>
                    <a:pt x="1161" y="1512"/>
                  </a:lnTo>
                  <a:lnTo>
                    <a:pt x="1179" y="1490"/>
                  </a:lnTo>
                  <a:lnTo>
                    <a:pt x="1190" y="1487"/>
                  </a:lnTo>
                  <a:lnTo>
                    <a:pt x="1189" y="1506"/>
                  </a:lnTo>
                  <a:lnTo>
                    <a:pt x="1187" y="1526"/>
                  </a:lnTo>
                  <a:lnTo>
                    <a:pt x="1184" y="1547"/>
                  </a:lnTo>
                  <a:lnTo>
                    <a:pt x="1175" y="1561"/>
                  </a:lnTo>
                  <a:lnTo>
                    <a:pt x="1163" y="1571"/>
                  </a:lnTo>
                  <a:lnTo>
                    <a:pt x="1143" y="1581"/>
                  </a:lnTo>
                  <a:lnTo>
                    <a:pt x="1133" y="1584"/>
                  </a:lnTo>
                  <a:lnTo>
                    <a:pt x="1130" y="1589"/>
                  </a:lnTo>
                  <a:lnTo>
                    <a:pt x="1130" y="1596"/>
                  </a:lnTo>
                  <a:lnTo>
                    <a:pt x="1134" y="1601"/>
                  </a:lnTo>
                  <a:lnTo>
                    <a:pt x="1127" y="1605"/>
                  </a:lnTo>
                  <a:lnTo>
                    <a:pt x="1122" y="1610"/>
                  </a:lnTo>
                  <a:lnTo>
                    <a:pt x="1118" y="1615"/>
                  </a:lnTo>
                  <a:lnTo>
                    <a:pt x="1118" y="1621"/>
                  </a:lnTo>
                  <a:lnTo>
                    <a:pt x="1122" y="1626"/>
                  </a:lnTo>
                  <a:lnTo>
                    <a:pt x="1132" y="1633"/>
                  </a:lnTo>
                  <a:lnTo>
                    <a:pt x="1146" y="1647"/>
                  </a:lnTo>
                  <a:lnTo>
                    <a:pt x="1167" y="1650"/>
                  </a:lnTo>
                  <a:lnTo>
                    <a:pt x="1186" y="1647"/>
                  </a:lnTo>
                  <a:lnTo>
                    <a:pt x="1215" y="1632"/>
                  </a:lnTo>
                  <a:lnTo>
                    <a:pt x="1248" y="1601"/>
                  </a:lnTo>
                  <a:lnTo>
                    <a:pt x="1266" y="1562"/>
                  </a:lnTo>
                  <a:lnTo>
                    <a:pt x="1276" y="1534"/>
                  </a:lnTo>
                  <a:lnTo>
                    <a:pt x="1285" y="1500"/>
                  </a:lnTo>
                  <a:lnTo>
                    <a:pt x="1282" y="1470"/>
                  </a:lnTo>
                  <a:lnTo>
                    <a:pt x="1275" y="1429"/>
                  </a:lnTo>
                  <a:lnTo>
                    <a:pt x="1268" y="1387"/>
                  </a:lnTo>
                  <a:lnTo>
                    <a:pt x="1272" y="1380"/>
                  </a:lnTo>
                  <a:lnTo>
                    <a:pt x="1274" y="1366"/>
                  </a:lnTo>
                  <a:lnTo>
                    <a:pt x="1275" y="1355"/>
                  </a:lnTo>
                  <a:lnTo>
                    <a:pt x="1276" y="1337"/>
                  </a:lnTo>
                  <a:lnTo>
                    <a:pt x="1275" y="1310"/>
                  </a:lnTo>
                  <a:lnTo>
                    <a:pt x="1273" y="1281"/>
                  </a:lnTo>
                  <a:lnTo>
                    <a:pt x="1270" y="1216"/>
                  </a:lnTo>
                  <a:lnTo>
                    <a:pt x="1269" y="1181"/>
                  </a:lnTo>
                  <a:lnTo>
                    <a:pt x="1267" y="1147"/>
                  </a:lnTo>
                  <a:lnTo>
                    <a:pt x="1263" y="1071"/>
                  </a:lnTo>
                  <a:lnTo>
                    <a:pt x="1259" y="1012"/>
                  </a:lnTo>
                  <a:lnTo>
                    <a:pt x="1254" y="975"/>
                  </a:lnTo>
                  <a:lnTo>
                    <a:pt x="1252" y="949"/>
                  </a:lnTo>
                  <a:lnTo>
                    <a:pt x="1249" y="931"/>
                  </a:lnTo>
                  <a:lnTo>
                    <a:pt x="1243" y="913"/>
                  </a:lnTo>
                  <a:lnTo>
                    <a:pt x="1238" y="898"/>
                  </a:lnTo>
                  <a:lnTo>
                    <a:pt x="1236" y="885"/>
                  </a:lnTo>
                  <a:lnTo>
                    <a:pt x="1225" y="862"/>
                  </a:lnTo>
                  <a:lnTo>
                    <a:pt x="1219" y="846"/>
                  </a:lnTo>
                  <a:lnTo>
                    <a:pt x="1214" y="831"/>
                  </a:lnTo>
                  <a:lnTo>
                    <a:pt x="1205" y="820"/>
                  </a:lnTo>
                  <a:lnTo>
                    <a:pt x="1197" y="806"/>
                  </a:lnTo>
                  <a:lnTo>
                    <a:pt x="1190" y="798"/>
                  </a:lnTo>
                  <a:lnTo>
                    <a:pt x="1192" y="778"/>
                  </a:lnTo>
                  <a:lnTo>
                    <a:pt x="1193" y="761"/>
                  </a:lnTo>
                  <a:lnTo>
                    <a:pt x="1194" y="742"/>
                  </a:lnTo>
                  <a:lnTo>
                    <a:pt x="1195" y="724"/>
                  </a:lnTo>
                  <a:lnTo>
                    <a:pt x="1194" y="703"/>
                  </a:lnTo>
                  <a:lnTo>
                    <a:pt x="1191" y="679"/>
                  </a:lnTo>
                  <a:lnTo>
                    <a:pt x="1190" y="659"/>
                  </a:lnTo>
                  <a:lnTo>
                    <a:pt x="1188" y="640"/>
                  </a:lnTo>
                  <a:lnTo>
                    <a:pt x="1185" y="620"/>
                  </a:lnTo>
                  <a:lnTo>
                    <a:pt x="1182" y="603"/>
                  </a:lnTo>
                  <a:lnTo>
                    <a:pt x="1177" y="587"/>
                  </a:lnTo>
                  <a:lnTo>
                    <a:pt x="1174" y="570"/>
                  </a:lnTo>
                  <a:lnTo>
                    <a:pt x="1170" y="550"/>
                  </a:lnTo>
                  <a:lnTo>
                    <a:pt x="1166" y="535"/>
                  </a:lnTo>
                  <a:lnTo>
                    <a:pt x="1159" y="519"/>
                  </a:lnTo>
                  <a:lnTo>
                    <a:pt x="1152" y="500"/>
                  </a:lnTo>
                  <a:lnTo>
                    <a:pt x="1146" y="486"/>
                  </a:lnTo>
                  <a:lnTo>
                    <a:pt x="1143" y="474"/>
                  </a:lnTo>
                  <a:lnTo>
                    <a:pt x="1141" y="458"/>
                  </a:lnTo>
                  <a:lnTo>
                    <a:pt x="1146" y="427"/>
                  </a:lnTo>
                  <a:lnTo>
                    <a:pt x="1147" y="412"/>
                  </a:lnTo>
                  <a:lnTo>
                    <a:pt x="1147" y="401"/>
                  </a:lnTo>
                  <a:lnTo>
                    <a:pt x="1147" y="388"/>
                  </a:lnTo>
                  <a:lnTo>
                    <a:pt x="1143" y="363"/>
                  </a:lnTo>
                  <a:lnTo>
                    <a:pt x="1139" y="352"/>
                  </a:lnTo>
                  <a:lnTo>
                    <a:pt x="1133" y="334"/>
                  </a:lnTo>
                  <a:lnTo>
                    <a:pt x="1129" y="319"/>
                  </a:lnTo>
                  <a:lnTo>
                    <a:pt x="1124" y="305"/>
                  </a:lnTo>
                  <a:lnTo>
                    <a:pt x="1118" y="292"/>
                  </a:lnTo>
                  <a:lnTo>
                    <a:pt x="1109" y="279"/>
                  </a:lnTo>
                  <a:lnTo>
                    <a:pt x="1101" y="272"/>
                  </a:lnTo>
                  <a:lnTo>
                    <a:pt x="1092" y="263"/>
                  </a:lnTo>
                  <a:lnTo>
                    <a:pt x="1082" y="250"/>
                  </a:lnTo>
                  <a:lnTo>
                    <a:pt x="1073" y="237"/>
                  </a:lnTo>
                  <a:lnTo>
                    <a:pt x="1066" y="225"/>
                  </a:lnTo>
                  <a:lnTo>
                    <a:pt x="1050" y="215"/>
                  </a:lnTo>
                  <a:lnTo>
                    <a:pt x="1032" y="202"/>
                  </a:lnTo>
                  <a:lnTo>
                    <a:pt x="1005" y="197"/>
                  </a:lnTo>
                  <a:lnTo>
                    <a:pt x="974" y="183"/>
                  </a:lnTo>
                  <a:lnTo>
                    <a:pt x="948" y="169"/>
                  </a:lnTo>
                  <a:lnTo>
                    <a:pt x="919" y="157"/>
                  </a:lnTo>
                  <a:lnTo>
                    <a:pt x="885" y="142"/>
                  </a:lnTo>
                  <a:lnTo>
                    <a:pt x="852" y="129"/>
                  </a:lnTo>
                  <a:lnTo>
                    <a:pt x="838" y="124"/>
                  </a:lnTo>
                  <a:lnTo>
                    <a:pt x="811" y="116"/>
                  </a:lnTo>
                  <a:lnTo>
                    <a:pt x="792" y="110"/>
                  </a:lnTo>
                  <a:lnTo>
                    <a:pt x="770" y="104"/>
                  </a:lnTo>
                  <a:lnTo>
                    <a:pt x="759" y="80"/>
                  </a:lnTo>
                  <a:lnTo>
                    <a:pt x="754" y="48"/>
                  </a:lnTo>
                  <a:lnTo>
                    <a:pt x="758" y="8"/>
                  </a:lnTo>
                  <a:lnTo>
                    <a:pt x="640" y="0"/>
                  </a:lnTo>
                  <a:lnTo>
                    <a:pt x="525" y="9"/>
                  </a:lnTo>
                </a:path>
              </a:pathLst>
            </a:custGeom>
            <a:solidFill>
              <a:srgbClr val="FFE0C0"/>
            </a:solidFill>
            <a:ln w="28575" cap="rnd" cmpd="sng">
              <a:solidFill>
                <a:srgbClr val="C0504D"/>
              </a:solidFill>
              <a:prstDash val="solid"/>
              <a:round/>
              <a:headEnd type="none" w="med" len="med"/>
              <a:tailEnd type="none" w="med" len="med"/>
            </a:ln>
            <a:effectLst/>
            <a:extLst/>
          </p:spPr>
          <p:txBody>
            <a:bodyP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39" name="TextBox 55"/>
            <p:cNvSpPr txBox="1">
              <a:spLocks noChangeArrowheads="1"/>
            </p:cNvSpPr>
            <p:nvPr/>
          </p:nvSpPr>
          <p:spPr bwMode="auto">
            <a:xfrm>
              <a:off x="6754813" y="3754367"/>
              <a:ext cx="152400" cy="342900"/>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40" name="TextBox 59"/>
            <p:cNvSpPr txBox="1">
              <a:spLocks noChangeArrowheads="1"/>
            </p:cNvSpPr>
            <p:nvPr/>
          </p:nvSpPr>
          <p:spPr bwMode="auto">
            <a:xfrm>
              <a:off x="6567488" y="3362255"/>
              <a:ext cx="152400" cy="341312"/>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41" name="TextBox 60"/>
            <p:cNvSpPr txBox="1">
              <a:spLocks noChangeArrowheads="1"/>
            </p:cNvSpPr>
            <p:nvPr/>
          </p:nvSpPr>
          <p:spPr bwMode="auto">
            <a:xfrm>
              <a:off x="6796088" y="3362255"/>
              <a:ext cx="152400" cy="341312"/>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42" name="TextBox 64"/>
            <p:cNvSpPr txBox="1">
              <a:spLocks noChangeArrowheads="1"/>
            </p:cNvSpPr>
            <p:nvPr/>
          </p:nvSpPr>
          <p:spPr bwMode="auto">
            <a:xfrm>
              <a:off x="8024813" y="3754367"/>
              <a:ext cx="152400" cy="342900"/>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43" name="TextBox 66"/>
            <p:cNvSpPr txBox="1">
              <a:spLocks noChangeArrowheads="1"/>
            </p:cNvSpPr>
            <p:nvPr/>
          </p:nvSpPr>
          <p:spPr bwMode="auto">
            <a:xfrm>
              <a:off x="7837488" y="3362255"/>
              <a:ext cx="152400" cy="341312"/>
            </a:xfrm>
            <a:prstGeom prst="rect">
              <a:avLst/>
            </a:prstGeom>
            <a:noFill/>
            <a:ln>
              <a:noFill/>
            </a:ln>
            <a:extLst/>
          </p:spPr>
          <p:txBody>
            <a:bodyPr>
              <a:spAutoFit/>
            </a:bodyPr>
            <a:lstStyle>
              <a:lvl1pPr eaLnBrk="0" hangingPunct="0">
                <a:spcBef>
                  <a:spcPct val="20000"/>
                </a:spcBef>
                <a:spcAft>
                  <a:spcPct val="0"/>
                </a:spcAft>
                <a:defRPr sz="3200">
                  <a:solidFill>
                    <a:schemeClr val="tx1"/>
                  </a:solidFill>
                  <a:latin typeface="Arial" pitchFamily="34" charset="0"/>
                </a:defRPr>
              </a:lvl1pPr>
              <a:lvl2pPr marL="742950" indent="-285750" eaLnBrk="0" hangingPunct="0">
                <a:spcBef>
                  <a:spcPct val="20000"/>
                </a:spcBef>
                <a:spcAft>
                  <a:spcPct val="0"/>
                </a:spcAft>
                <a:buChar char="–"/>
                <a:defRPr sz="2800">
                  <a:solidFill>
                    <a:schemeClr val="tx1"/>
                  </a:solidFill>
                  <a:latin typeface="Arial" pitchFamily="34" charset="0"/>
                </a:defRPr>
              </a:lvl2pPr>
              <a:lvl3pPr marL="1143000" indent="-228600" eaLnBrk="0" hangingPunct="0">
                <a:spcBef>
                  <a:spcPct val="20000"/>
                </a:spcBef>
                <a:spcAft>
                  <a:spcPct val="0"/>
                </a:spcAft>
                <a:defRPr sz="2400">
                  <a:solidFill>
                    <a:schemeClr val="tx1"/>
                  </a:solidFill>
                  <a:latin typeface="Arial" pitchFamily="34" charset="0"/>
                </a:defRPr>
              </a:lvl3pPr>
              <a:lvl4pPr marL="1600200" indent="-228600" eaLnBrk="0" hangingPunct="0">
                <a:spcBef>
                  <a:spcPct val="20000"/>
                </a:spcBef>
                <a:spcAft>
                  <a:spcPct val="0"/>
                </a:spcAft>
                <a:buChar char="–"/>
                <a:defRPr sz="2000">
                  <a:solidFill>
                    <a:schemeClr val="tx1"/>
                  </a:solidFill>
                  <a:latin typeface="Arial" pitchFamily="34" charset="0"/>
                </a:defRPr>
              </a:lvl4pPr>
              <a:lvl5pPr marL="2057400" indent="-228600" eaLnBrk="0" hangingPunct="0">
                <a:spcBef>
                  <a:spcPct val="20000"/>
                </a:spcBef>
                <a:spcAft>
                  <a:spcPct val="0"/>
                </a:spcAft>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35000"/>
                </a:spcBef>
                <a:spcAft>
                  <a:spcPct val="25000"/>
                </a:spcAft>
                <a:buClr>
                  <a:srgbClr val="4F81BD"/>
                </a:buClr>
                <a:buFontTx/>
                <a:buChar char="•"/>
                <a:defRPr/>
              </a:pPr>
              <a:r>
                <a:rPr lang="en-US" altLang="en-US" sz="1800" kern="0" dirty="0" smtClean="0">
                  <a:solidFill>
                    <a:srgbClr val="000000"/>
                  </a:solidFill>
                </a:rPr>
                <a:t>.</a:t>
              </a:r>
            </a:p>
          </p:txBody>
        </p:sp>
        <p:sp>
          <p:nvSpPr>
            <p:cNvPr id="44" name="Freeform 6"/>
            <p:cNvSpPr>
              <a:spLocks/>
            </p:cNvSpPr>
            <p:nvPr/>
          </p:nvSpPr>
          <p:spPr bwMode="auto">
            <a:xfrm>
              <a:off x="8128000" y="3597205"/>
              <a:ext cx="55563" cy="57150"/>
            </a:xfrm>
            <a:custGeom>
              <a:avLst/>
              <a:gdLst>
                <a:gd name="T0" fmla="*/ 12392067 w 135"/>
                <a:gd name="T1" fmla="*/ 199827 h 125"/>
                <a:gd name="T2" fmla="*/ 18420729 w 135"/>
                <a:gd name="T3" fmla="*/ 1398788 h 125"/>
                <a:gd name="T4" fmla="*/ 19927895 w 135"/>
                <a:gd name="T5" fmla="*/ 6794561 h 125"/>
                <a:gd name="T6" fmla="*/ 15406398 w 135"/>
                <a:gd name="T7" fmla="*/ 24780768 h 125"/>
                <a:gd name="T8" fmla="*/ 6363406 w 135"/>
                <a:gd name="T9" fmla="*/ 24181288 h 125"/>
                <a:gd name="T10" fmla="*/ 2344434 w 135"/>
                <a:gd name="T11" fmla="*/ 16986626 h 125"/>
                <a:gd name="T12" fmla="*/ 4856240 w 135"/>
                <a:gd name="T13" fmla="*/ 9792411 h 125"/>
                <a:gd name="T14" fmla="*/ 5358765 w 135"/>
                <a:gd name="T15" fmla="*/ 6195080 h 125"/>
                <a:gd name="T16" fmla="*/ 12392067 w 135"/>
                <a:gd name="T17" fmla="*/ 19982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125">
                  <a:moveTo>
                    <a:pt x="74" y="1"/>
                  </a:moveTo>
                  <a:cubicBezTo>
                    <a:pt x="86" y="3"/>
                    <a:pt x="100" y="0"/>
                    <a:pt x="110" y="7"/>
                  </a:cubicBezTo>
                  <a:cubicBezTo>
                    <a:pt x="118" y="13"/>
                    <a:pt x="119" y="34"/>
                    <a:pt x="119" y="34"/>
                  </a:cubicBezTo>
                  <a:cubicBezTo>
                    <a:pt x="117" y="79"/>
                    <a:pt x="135" y="118"/>
                    <a:pt x="92" y="124"/>
                  </a:cubicBezTo>
                  <a:cubicBezTo>
                    <a:pt x="74" y="123"/>
                    <a:pt x="55" y="125"/>
                    <a:pt x="38" y="121"/>
                  </a:cubicBezTo>
                  <a:cubicBezTo>
                    <a:pt x="36" y="121"/>
                    <a:pt x="24" y="92"/>
                    <a:pt x="14" y="85"/>
                  </a:cubicBezTo>
                  <a:cubicBezTo>
                    <a:pt x="6" y="61"/>
                    <a:pt x="0" y="54"/>
                    <a:pt x="29" y="49"/>
                  </a:cubicBezTo>
                  <a:cubicBezTo>
                    <a:pt x="30" y="43"/>
                    <a:pt x="26" y="34"/>
                    <a:pt x="32" y="31"/>
                  </a:cubicBezTo>
                  <a:cubicBezTo>
                    <a:pt x="66" y="15"/>
                    <a:pt x="88" y="43"/>
                    <a:pt x="74" y="1"/>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45" name="Freeform 5"/>
            <p:cNvSpPr>
              <a:spLocks/>
            </p:cNvSpPr>
            <p:nvPr/>
          </p:nvSpPr>
          <p:spPr bwMode="auto">
            <a:xfrm>
              <a:off x="593725" y="3381305"/>
              <a:ext cx="107950" cy="171450"/>
            </a:xfrm>
            <a:custGeom>
              <a:avLst/>
              <a:gdLst>
                <a:gd name="T0" fmla="*/ 0 w 132"/>
                <a:gd name="T1" fmla="*/ 55397105 h 191"/>
                <a:gd name="T2" fmla="*/ 25079882 w 132"/>
                <a:gd name="T3" fmla="*/ 2517897 h 191"/>
                <a:gd name="T4" fmla="*/ 112859467 w 132"/>
                <a:gd name="T5" fmla="*/ 10071589 h 191"/>
                <a:gd name="T6" fmla="*/ 115994708 w 132"/>
                <a:gd name="T7" fmla="*/ 36511754 h 191"/>
                <a:gd name="T8" fmla="*/ 137939348 w 132"/>
                <a:gd name="T9" fmla="*/ 104498346 h 191"/>
                <a:gd name="T10" fmla="*/ 78374885 w 132"/>
                <a:gd name="T11" fmla="*/ 183815475 h 191"/>
                <a:gd name="T12" fmla="*/ 43890304 w 132"/>
                <a:gd name="T13" fmla="*/ 240471529 h 191"/>
                <a:gd name="T14" fmla="*/ 6270482 w 132"/>
                <a:gd name="T15" fmla="*/ 202700826 h 191"/>
                <a:gd name="T16" fmla="*/ 3135241 w 132"/>
                <a:gd name="T17" fmla="*/ 81836148 h 191"/>
                <a:gd name="T18" fmla="*/ 0 w 132"/>
                <a:gd name="T19" fmla="*/ 5539710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91">
                  <a:moveTo>
                    <a:pt x="0" y="44"/>
                  </a:moveTo>
                  <a:cubicBezTo>
                    <a:pt x="8" y="24"/>
                    <a:pt x="10" y="16"/>
                    <a:pt x="24" y="2"/>
                  </a:cubicBezTo>
                  <a:cubicBezTo>
                    <a:pt x="52" y="4"/>
                    <a:pt x="81" y="0"/>
                    <a:pt x="108" y="8"/>
                  </a:cubicBezTo>
                  <a:cubicBezTo>
                    <a:pt x="115" y="10"/>
                    <a:pt x="110" y="22"/>
                    <a:pt x="111" y="29"/>
                  </a:cubicBezTo>
                  <a:cubicBezTo>
                    <a:pt x="115" y="51"/>
                    <a:pt x="125" y="63"/>
                    <a:pt x="132" y="83"/>
                  </a:cubicBezTo>
                  <a:cubicBezTo>
                    <a:pt x="124" y="140"/>
                    <a:pt x="130" y="138"/>
                    <a:pt x="75" y="146"/>
                  </a:cubicBezTo>
                  <a:cubicBezTo>
                    <a:pt x="65" y="176"/>
                    <a:pt x="77" y="186"/>
                    <a:pt x="42" y="191"/>
                  </a:cubicBezTo>
                  <a:cubicBezTo>
                    <a:pt x="18" y="185"/>
                    <a:pt x="12" y="185"/>
                    <a:pt x="6" y="161"/>
                  </a:cubicBezTo>
                  <a:cubicBezTo>
                    <a:pt x="8" y="134"/>
                    <a:pt x="30" y="83"/>
                    <a:pt x="3" y="65"/>
                  </a:cubicBezTo>
                  <a:cubicBezTo>
                    <a:pt x="0" y="57"/>
                    <a:pt x="5" y="49"/>
                    <a:pt x="0" y="44"/>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46" name="Freeform 6"/>
            <p:cNvSpPr>
              <a:spLocks/>
            </p:cNvSpPr>
            <p:nvPr/>
          </p:nvSpPr>
          <p:spPr bwMode="auto">
            <a:xfrm>
              <a:off x="925513" y="3463855"/>
              <a:ext cx="109537" cy="111125"/>
            </a:xfrm>
            <a:custGeom>
              <a:avLst/>
              <a:gdLst>
                <a:gd name="T0" fmla="*/ 77451163 w 135"/>
                <a:gd name="T1" fmla="*/ 1249477 h 125"/>
                <a:gd name="T2" fmla="*/ 115130163 w 135"/>
                <a:gd name="T3" fmla="*/ 8742985 h 125"/>
                <a:gd name="T4" fmla="*/ 124549402 w 135"/>
                <a:gd name="T5" fmla="*/ 42466565 h 125"/>
                <a:gd name="T6" fmla="*/ 96290663 w 135"/>
                <a:gd name="T7" fmla="*/ 154879243 h 125"/>
                <a:gd name="T8" fmla="*/ 39772164 w 135"/>
                <a:gd name="T9" fmla="*/ 151133048 h 125"/>
                <a:gd name="T10" fmla="*/ 14653172 w 135"/>
                <a:gd name="T11" fmla="*/ 106167530 h 125"/>
                <a:gd name="T12" fmla="*/ 30352925 w 135"/>
                <a:gd name="T13" fmla="*/ 61202011 h 125"/>
                <a:gd name="T14" fmla="*/ 33492672 w 135"/>
                <a:gd name="T15" fmla="*/ 38720370 h 125"/>
                <a:gd name="T16" fmla="*/ 77451163 w 135"/>
                <a:gd name="T17" fmla="*/ 124947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125">
                  <a:moveTo>
                    <a:pt x="74" y="1"/>
                  </a:moveTo>
                  <a:cubicBezTo>
                    <a:pt x="86" y="3"/>
                    <a:pt x="100" y="0"/>
                    <a:pt x="110" y="7"/>
                  </a:cubicBezTo>
                  <a:cubicBezTo>
                    <a:pt x="118" y="13"/>
                    <a:pt x="119" y="34"/>
                    <a:pt x="119" y="34"/>
                  </a:cubicBezTo>
                  <a:cubicBezTo>
                    <a:pt x="117" y="79"/>
                    <a:pt x="135" y="118"/>
                    <a:pt x="92" y="124"/>
                  </a:cubicBezTo>
                  <a:cubicBezTo>
                    <a:pt x="74" y="123"/>
                    <a:pt x="55" y="125"/>
                    <a:pt x="38" y="121"/>
                  </a:cubicBezTo>
                  <a:cubicBezTo>
                    <a:pt x="36" y="121"/>
                    <a:pt x="24" y="92"/>
                    <a:pt x="14" y="85"/>
                  </a:cubicBezTo>
                  <a:cubicBezTo>
                    <a:pt x="6" y="61"/>
                    <a:pt x="0" y="54"/>
                    <a:pt x="29" y="49"/>
                  </a:cubicBezTo>
                  <a:cubicBezTo>
                    <a:pt x="30" y="43"/>
                    <a:pt x="26" y="34"/>
                    <a:pt x="32" y="31"/>
                  </a:cubicBezTo>
                  <a:cubicBezTo>
                    <a:pt x="66" y="15"/>
                    <a:pt x="88" y="43"/>
                    <a:pt x="74" y="1"/>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47" name="Freeform 7"/>
            <p:cNvSpPr>
              <a:spLocks/>
            </p:cNvSpPr>
            <p:nvPr/>
          </p:nvSpPr>
          <p:spPr bwMode="auto">
            <a:xfrm>
              <a:off x="831850" y="3678167"/>
              <a:ext cx="50800" cy="60325"/>
            </a:xfrm>
            <a:custGeom>
              <a:avLst/>
              <a:gdLst>
                <a:gd name="T0" fmla="*/ 4258514 w 60"/>
                <a:gd name="T1" fmla="*/ 29624383 h 70"/>
                <a:gd name="T2" fmla="*/ 29812692 w 60"/>
                <a:gd name="T3" fmla="*/ 82949143 h 70"/>
                <a:gd name="T4" fmla="*/ 29812692 w 60"/>
                <a:gd name="T5" fmla="*/ 50954940 h 70"/>
                <a:gd name="T6" fmla="*/ 4258514 w 60"/>
                <a:gd name="T7" fmla="*/ 8294914 h 70"/>
                <a:gd name="T8" fmla="*/ 4258514 w 60"/>
                <a:gd name="T9" fmla="*/ 29624383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0">
                  <a:moveTo>
                    <a:pt x="4" y="25"/>
                  </a:moveTo>
                  <a:cubicBezTo>
                    <a:pt x="7" y="55"/>
                    <a:pt x="0" y="65"/>
                    <a:pt x="28" y="70"/>
                  </a:cubicBezTo>
                  <a:cubicBezTo>
                    <a:pt x="60" y="65"/>
                    <a:pt x="55" y="48"/>
                    <a:pt x="28" y="43"/>
                  </a:cubicBezTo>
                  <a:cubicBezTo>
                    <a:pt x="25" y="10"/>
                    <a:pt x="33" y="0"/>
                    <a:pt x="4" y="7"/>
                  </a:cubicBezTo>
                  <a:cubicBezTo>
                    <a:pt x="0" y="20"/>
                    <a:pt x="10" y="25"/>
                    <a:pt x="4" y="25"/>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48" name="Freeform 6"/>
            <p:cNvSpPr>
              <a:spLocks/>
            </p:cNvSpPr>
            <p:nvPr/>
          </p:nvSpPr>
          <p:spPr bwMode="auto">
            <a:xfrm>
              <a:off x="950913" y="4225855"/>
              <a:ext cx="111125" cy="112712"/>
            </a:xfrm>
            <a:custGeom>
              <a:avLst/>
              <a:gdLst>
                <a:gd name="T0" fmla="*/ 77451163 w 135"/>
                <a:gd name="T1" fmla="*/ 1249477 h 125"/>
                <a:gd name="T2" fmla="*/ 115130163 w 135"/>
                <a:gd name="T3" fmla="*/ 8742985 h 125"/>
                <a:gd name="T4" fmla="*/ 124549402 w 135"/>
                <a:gd name="T5" fmla="*/ 42466565 h 125"/>
                <a:gd name="T6" fmla="*/ 96290663 w 135"/>
                <a:gd name="T7" fmla="*/ 154879243 h 125"/>
                <a:gd name="T8" fmla="*/ 39772164 w 135"/>
                <a:gd name="T9" fmla="*/ 151133048 h 125"/>
                <a:gd name="T10" fmla="*/ 14653172 w 135"/>
                <a:gd name="T11" fmla="*/ 106167530 h 125"/>
                <a:gd name="T12" fmla="*/ 30352925 w 135"/>
                <a:gd name="T13" fmla="*/ 61202011 h 125"/>
                <a:gd name="T14" fmla="*/ 33492672 w 135"/>
                <a:gd name="T15" fmla="*/ 38720370 h 125"/>
                <a:gd name="T16" fmla="*/ 77451163 w 135"/>
                <a:gd name="T17" fmla="*/ 124947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125">
                  <a:moveTo>
                    <a:pt x="74" y="1"/>
                  </a:moveTo>
                  <a:cubicBezTo>
                    <a:pt x="86" y="3"/>
                    <a:pt x="100" y="0"/>
                    <a:pt x="110" y="7"/>
                  </a:cubicBezTo>
                  <a:cubicBezTo>
                    <a:pt x="118" y="13"/>
                    <a:pt x="119" y="34"/>
                    <a:pt x="119" y="34"/>
                  </a:cubicBezTo>
                  <a:cubicBezTo>
                    <a:pt x="117" y="79"/>
                    <a:pt x="135" y="118"/>
                    <a:pt x="92" y="124"/>
                  </a:cubicBezTo>
                  <a:cubicBezTo>
                    <a:pt x="74" y="123"/>
                    <a:pt x="55" y="125"/>
                    <a:pt x="38" y="121"/>
                  </a:cubicBezTo>
                  <a:cubicBezTo>
                    <a:pt x="36" y="121"/>
                    <a:pt x="24" y="92"/>
                    <a:pt x="14" y="85"/>
                  </a:cubicBezTo>
                  <a:cubicBezTo>
                    <a:pt x="6" y="61"/>
                    <a:pt x="0" y="54"/>
                    <a:pt x="29" y="49"/>
                  </a:cubicBezTo>
                  <a:cubicBezTo>
                    <a:pt x="30" y="43"/>
                    <a:pt x="26" y="34"/>
                    <a:pt x="32" y="31"/>
                  </a:cubicBezTo>
                  <a:cubicBezTo>
                    <a:pt x="66" y="15"/>
                    <a:pt x="88" y="43"/>
                    <a:pt x="74" y="1"/>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49" name="Freeform 5"/>
            <p:cNvSpPr>
              <a:spLocks/>
            </p:cNvSpPr>
            <p:nvPr/>
          </p:nvSpPr>
          <p:spPr bwMode="auto">
            <a:xfrm>
              <a:off x="730250" y="3997255"/>
              <a:ext cx="36513" cy="85725"/>
            </a:xfrm>
            <a:custGeom>
              <a:avLst/>
              <a:gdLst>
                <a:gd name="T0" fmla="*/ 0 w 132"/>
                <a:gd name="T1" fmla="*/ 13849060 h 191"/>
                <a:gd name="T2" fmla="*/ 2879258 w 132"/>
                <a:gd name="T3" fmla="*/ 629477 h 191"/>
                <a:gd name="T4" fmla="*/ 12955795 w 132"/>
                <a:gd name="T5" fmla="*/ 2517909 h 191"/>
                <a:gd name="T6" fmla="*/ 13316005 w 132"/>
                <a:gd name="T7" fmla="*/ 9127981 h 191"/>
                <a:gd name="T8" fmla="*/ 15835053 w 132"/>
                <a:gd name="T9" fmla="*/ 26124989 h 191"/>
                <a:gd name="T10" fmla="*/ 8997291 w 132"/>
                <a:gd name="T11" fmla="*/ 45954644 h 191"/>
                <a:gd name="T12" fmla="*/ 5038442 w 132"/>
                <a:gd name="T13" fmla="*/ 60118443 h 191"/>
                <a:gd name="T14" fmla="*/ 719728 w 132"/>
                <a:gd name="T15" fmla="*/ 50675723 h 191"/>
                <a:gd name="T16" fmla="*/ 359864 w 132"/>
                <a:gd name="T17" fmla="*/ 20459133 h 191"/>
                <a:gd name="T18" fmla="*/ 0 w 132"/>
                <a:gd name="T19" fmla="*/ 1384906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91">
                  <a:moveTo>
                    <a:pt x="0" y="44"/>
                  </a:moveTo>
                  <a:cubicBezTo>
                    <a:pt x="8" y="24"/>
                    <a:pt x="10" y="16"/>
                    <a:pt x="24" y="2"/>
                  </a:cubicBezTo>
                  <a:cubicBezTo>
                    <a:pt x="52" y="4"/>
                    <a:pt x="81" y="0"/>
                    <a:pt x="108" y="8"/>
                  </a:cubicBezTo>
                  <a:cubicBezTo>
                    <a:pt x="115" y="10"/>
                    <a:pt x="110" y="22"/>
                    <a:pt x="111" y="29"/>
                  </a:cubicBezTo>
                  <a:cubicBezTo>
                    <a:pt x="115" y="51"/>
                    <a:pt x="125" y="63"/>
                    <a:pt x="132" y="83"/>
                  </a:cubicBezTo>
                  <a:cubicBezTo>
                    <a:pt x="124" y="140"/>
                    <a:pt x="130" y="138"/>
                    <a:pt x="75" y="146"/>
                  </a:cubicBezTo>
                  <a:cubicBezTo>
                    <a:pt x="65" y="176"/>
                    <a:pt x="77" y="186"/>
                    <a:pt x="42" y="191"/>
                  </a:cubicBezTo>
                  <a:cubicBezTo>
                    <a:pt x="18" y="185"/>
                    <a:pt x="12" y="185"/>
                    <a:pt x="6" y="161"/>
                  </a:cubicBezTo>
                  <a:cubicBezTo>
                    <a:pt x="8" y="134"/>
                    <a:pt x="30" y="83"/>
                    <a:pt x="3" y="65"/>
                  </a:cubicBezTo>
                  <a:cubicBezTo>
                    <a:pt x="0" y="57"/>
                    <a:pt x="5" y="49"/>
                    <a:pt x="0" y="44"/>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sp>
          <p:nvSpPr>
            <p:cNvPr id="50" name="Freeform 7"/>
            <p:cNvSpPr>
              <a:spLocks/>
            </p:cNvSpPr>
            <p:nvPr/>
          </p:nvSpPr>
          <p:spPr bwMode="auto">
            <a:xfrm>
              <a:off x="647700" y="4235380"/>
              <a:ext cx="147638" cy="61912"/>
            </a:xfrm>
            <a:custGeom>
              <a:avLst/>
              <a:gdLst>
                <a:gd name="T0" fmla="*/ 37355729 w 60"/>
                <a:gd name="T1" fmla="*/ 29624383 h 70"/>
                <a:gd name="T2" fmla="*/ 261483992 w 60"/>
                <a:gd name="T3" fmla="*/ 82949143 h 70"/>
                <a:gd name="T4" fmla="*/ 261483992 w 60"/>
                <a:gd name="T5" fmla="*/ 50954940 h 70"/>
                <a:gd name="T6" fmla="*/ 37355729 w 60"/>
                <a:gd name="T7" fmla="*/ 8294914 h 70"/>
                <a:gd name="T8" fmla="*/ 37355729 w 60"/>
                <a:gd name="T9" fmla="*/ 29624383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0">
                  <a:moveTo>
                    <a:pt x="4" y="25"/>
                  </a:moveTo>
                  <a:cubicBezTo>
                    <a:pt x="7" y="55"/>
                    <a:pt x="0" y="65"/>
                    <a:pt x="28" y="70"/>
                  </a:cubicBezTo>
                  <a:cubicBezTo>
                    <a:pt x="60" y="65"/>
                    <a:pt x="55" y="48"/>
                    <a:pt x="28" y="43"/>
                  </a:cubicBezTo>
                  <a:cubicBezTo>
                    <a:pt x="25" y="10"/>
                    <a:pt x="33" y="0"/>
                    <a:pt x="4" y="7"/>
                  </a:cubicBezTo>
                  <a:cubicBezTo>
                    <a:pt x="0" y="20"/>
                    <a:pt x="10" y="25"/>
                    <a:pt x="4" y="25"/>
                  </a:cubicBezTo>
                  <a:close/>
                </a:path>
              </a:pathLst>
            </a:custGeom>
            <a:solidFill>
              <a:srgbClr val="000000"/>
            </a:solidFill>
            <a:ln w="28575" cap="flat" cmpd="sng">
              <a:solidFill>
                <a:srgbClr val="000000"/>
              </a:solidFill>
              <a:prstDash val="solid"/>
              <a:round/>
              <a:headEnd type="none" w="sm" len="sm"/>
              <a:tailEnd type="none" w="sm" len="sm"/>
            </a:ln>
            <a:effectLst/>
            <a:extLst/>
          </p:spPr>
          <p:txBody>
            <a:bodyPr wrap="none" anchor="ctr"/>
            <a:lstStyle/>
            <a:p>
              <a:pPr>
                <a:lnSpc>
                  <a:spcPct val="90000"/>
                </a:lnSpc>
                <a:spcBef>
                  <a:spcPct val="35000"/>
                </a:spcBef>
                <a:spcAft>
                  <a:spcPct val="25000"/>
                </a:spcAft>
                <a:buClr>
                  <a:srgbClr val="99CC00"/>
                </a:buClr>
                <a:buFont typeface="Arial" pitchFamily="34" charset="0"/>
                <a:buChar char="•"/>
                <a:defRPr/>
              </a:pPr>
              <a:endParaRPr lang="en-US" kern="0" dirty="0">
                <a:solidFill>
                  <a:srgbClr val="000000"/>
                </a:solidFill>
              </a:endParaRPr>
            </a:p>
          </p:txBody>
        </p:sp>
      </p:grpSp>
      <p:sp>
        <p:nvSpPr>
          <p:cNvPr id="51" name="3 CuadroTexto"/>
          <p:cNvSpPr txBox="1">
            <a:spLocks noChangeArrowheads="1"/>
          </p:cNvSpPr>
          <p:nvPr/>
        </p:nvSpPr>
        <p:spPr bwMode="auto">
          <a:xfrm>
            <a:off x="0" y="214313"/>
            <a:ext cx="9144000" cy="1138773"/>
          </a:xfrm>
          <a:prstGeom prst="rect">
            <a:avLst/>
          </a:prstGeom>
          <a:noFill/>
          <a:ln w="9525">
            <a:noFill/>
            <a:miter lim="800000"/>
            <a:headEnd/>
            <a:tailEnd/>
          </a:ln>
        </p:spPr>
        <p:txBody>
          <a:bodyPr wrap="square">
            <a:spAutoFit/>
          </a:bodyPr>
          <a:lstStyle/>
          <a:p>
            <a:pPr algn="ctr"/>
            <a:r>
              <a:rPr lang="es-ES" sz="3200" b="1" u="none" dirty="0" smtClean="0"/>
              <a:t>Cáncer en la era de la Inmuno-Oncología</a:t>
            </a:r>
          </a:p>
          <a:p>
            <a:pPr algn="ctr"/>
            <a:endParaRPr lang="es-ES" sz="3600" b="1" u="none"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744319" y="6370638"/>
            <a:ext cx="2292177" cy="328423"/>
          </a:xfrm>
          <a:prstGeom prst="rect">
            <a:avLst/>
          </a:prstGeom>
          <a:noFill/>
          <a:ln w="9525">
            <a:noFill/>
            <a:miter lim="800000"/>
            <a:headEnd/>
            <a:tailEnd/>
          </a:ln>
        </p:spPr>
        <p:txBody>
          <a:bodyPr wrap="square" lIns="0" tIns="0" rIns="0" bIns="0">
            <a:spAutoFit/>
          </a:bodyPr>
          <a:lstStyle/>
          <a:p>
            <a:pPr algn="r" defTabSz="828675" eaLnBrk="1">
              <a:lnSpc>
                <a:spcPct val="97000"/>
              </a:lnSpc>
              <a:spcBef>
                <a:spcPct val="0"/>
              </a:spcBef>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100" dirty="0" err="1">
                <a:solidFill>
                  <a:schemeClr val="bg2">
                    <a:lumMod val="25000"/>
                  </a:schemeClr>
                </a:solidFill>
                <a:effectLst>
                  <a:outerShdw blurRad="38100" dist="38100" dir="2700000" algn="tl">
                    <a:srgbClr val="000000">
                      <a:alpha val="43137"/>
                    </a:srgbClr>
                  </a:outerShdw>
                </a:effectLst>
              </a:rPr>
              <a:t>Mulshine</a:t>
            </a:r>
            <a:r>
              <a:rPr lang="en-GB" sz="1100" dirty="0">
                <a:solidFill>
                  <a:schemeClr val="bg2">
                    <a:lumMod val="25000"/>
                  </a:schemeClr>
                </a:solidFill>
                <a:effectLst>
                  <a:outerShdw blurRad="38100" dist="38100" dir="2700000" algn="tl">
                    <a:srgbClr val="000000">
                      <a:alpha val="43137"/>
                    </a:srgbClr>
                  </a:outerShdw>
                </a:effectLst>
              </a:rPr>
              <a:t>, J. L. et al. N </a:t>
            </a:r>
            <a:r>
              <a:rPr lang="en-GB" sz="1100" dirty="0" err="1">
                <a:solidFill>
                  <a:schemeClr val="bg2">
                    <a:lumMod val="25000"/>
                  </a:schemeClr>
                </a:solidFill>
                <a:effectLst>
                  <a:outerShdw blurRad="38100" dist="38100" dir="2700000" algn="tl">
                    <a:srgbClr val="000000">
                      <a:alpha val="43137"/>
                    </a:srgbClr>
                  </a:outerShdw>
                </a:effectLst>
              </a:rPr>
              <a:t>Engl</a:t>
            </a:r>
            <a:r>
              <a:rPr lang="en-GB" sz="1100" dirty="0">
                <a:solidFill>
                  <a:schemeClr val="bg2">
                    <a:lumMod val="25000"/>
                  </a:schemeClr>
                </a:solidFill>
                <a:effectLst>
                  <a:outerShdw blurRad="38100" dist="38100" dir="2700000" algn="tl">
                    <a:srgbClr val="000000">
                      <a:alpha val="43137"/>
                    </a:srgbClr>
                  </a:outerShdw>
                </a:effectLst>
              </a:rPr>
              <a:t> J Med 2005;352:2714-2720</a:t>
            </a:r>
          </a:p>
        </p:txBody>
      </p:sp>
      <p:sp>
        <p:nvSpPr>
          <p:cNvPr id="2" name="CuadroTexto 1"/>
          <p:cNvSpPr txBox="1"/>
          <p:nvPr/>
        </p:nvSpPr>
        <p:spPr>
          <a:xfrm>
            <a:off x="467544" y="836712"/>
            <a:ext cx="2958310" cy="1200329"/>
          </a:xfrm>
          <a:prstGeom prst="rect">
            <a:avLst/>
          </a:prstGeom>
          <a:noFill/>
        </p:spPr>
        <p:txBody>
          <a:bodyPr wrap="none" rtlCol="0">
            <a:spAutoFit/>
          </a:bodyPr>
          <a:lstStyle/>
          <a:p>
            <a:r>
              <a:rPr lang="es-MX" sz="2400" b="1" dirty="0" smtClean="0"/>
              <a:t>Detección ‘temprana</a:t>
            </a:r>
            <a:r>
              <a:rPr lang="es-MX" sz="2400" b="1" dirty="0" smtClean="0"/>
              <a:t>’</a:t>
            </a:r>
          </a:p>
          <a:p>
            <a:r>
              <a:rPr lang="es-MX" sz="2400" b="1" dirty="0" smtClean="0"/>
              <a:t>Mejores tratamientos</a:t>
            </a:r>
          </a:p>
          <a:p>
            <a:r>
              <a:rPr lang="es-MX" sz="2400" b="1" dirty="0" smtClean="0"/>
              <a:t>Mejor seleccionados</a:t>
            </a:r>
            <a:endParaRPr lang="es-MX" sz="2400" b="1" dirty="0"/>
          </a:p>
        </p:txBody>
      </p:sp>
      <p:grpSp>
        <p:nvGrpSpPr>
          <p:cNvPr id="10" name="9 Grupo"/>
          <p:cNvGrpSpPr/>
          <p:nvPr/>
        </p:nvGrpSpPr>
        <p:grpSpPr>
          <a:xfrm>
            <a:off x="4788024" y="188640"/>
            <a:ext cx="4104456" cy="5688632"/>
            <a:chOff x="4139952" y="188640"/>
            <a:chExt cx="4752528" cy="6048672"/>
          </a:xfrm>
        </p:grpSpPr>
        <p:pic>
          <p:nvPicPr>
            <p:cNvPr id="8195" name="Picture 3"/>
            <p:cNvPicPr>
              <a:picLocks noChangeAspect="1" noChangeArrowheads="1"/>
            </p:cNvPicPr>
            <p:nvPr/>
          </p:nvPicPr>
          <p:blipFill>
            <a:blip r:embed="rId3" cstate="print"/>
            <a:srcRect l="10216" t="7373" r="6122" b="4130"/>
            <a:stretch>
              <a:fillRect/>
            </a:stretch>
          </p:blipFill>
          <p:spPr bwMode="auto">
            <a:xfrm>
              <a:off x="5940152" y="692696"/>
              <a:ext cx="2952328" cy="5544616"/>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40586" t="7373" r="28806" b="75521"/>
            <a:stretch>
              <a:fillRect/>
            </a:stretch>
          </p:blipFill>
          <p:spPr bwMode="auto">
            <a:xfrm>
              <a:off x="4139952" y="188640"/>
              <a:ext cx="2239571" cy="2222187"/>
            </a:xfrm>
            <a:prstGeom prst="rect">
              <a:avLst/>
            </a:prstGeom>
            <a:noFill/>
            <a:ln w="9525">
              <a:noFill/>
              <a:miter lim="800000"/>
              <a:headEnd/>
              <a:tailEnd/>
            </a:ln>
          </p:spPr>
        </p:pic>
        <p:sp>
          <p:nvSpPr>
            <p:cNvPr id="7" name="6 Flecha curvada hacia la derecha"/>
            <p:cNvSpPr/>
            <p:nvPr/>
          </p:nvSpPr>
          <p:spPr>
            <a:xfrm rot="16200000" flipV="1">
              <a:off x="6083904" y="692961"/>
              <a:ext cx="648600" cy="2232247"/>
            </a:xfrm>
            <a:prstGeom prst="curv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pic>
        <p:nvPicPr>
          <p:cNvPr id="9" name="Picture 19" descr="ptnm7"/>
          <p:cNvPicPr>
            <a:picLocks noChangeAspect="1" noChangeArrowheads="1"/>
          </p:cNvPicPr>
          <p:nvPr/>
        </p:nvPicPr>
        <p:blipFill>
          <a:blip r:embed="rId4" cstate="print"/>
          <a:srcRect/>
          <a:stretch>
            <a:fillRect/>
          </a:stretch>
        </p:blipFill>
        <p:spPr bwMode="auto">
          <a:xfrm>
            <a:off x="90419" y="2564905"/>
            <a:ext cx="6020131" cy="3576584"/>
          </a:xfrm>
          <a:prstGeom prst="rect">
            <a:avLst/>
          </a:prstGeom>
          <a:solidFill>
            <a:schemeClr val="bg1">
              <a:lumMod val="85000"/>
            </a:schemeClr>
          </a:solid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AutoShape 7"/>
          <p:cNvSpPr>
            <a:spLocks noChangeArrowheads="1"/>
          </p:cNvSpPr>
          <p:nvPr/>
        </p:nvSpPr>
        <p:spPr bwMode="auto">
          <a:xfrm rot="-6098362">
            <a:off x="4468019" y="-429419"/>
            <a:ext cx="1628775" cy="4164013"/>
          </a:xfrm>
          <a:prstGeom prst="curvedLeftArrow">
            <a:avLst>
              <a:gd name="adj1" fmla="val 51131"/>
              <a:gd name="adj2" fmla="val 102261"/>
              <a:gd name="adj3" fmla="val 52574"/>
            </a:avLst>
          </a:prstGeom>
          <a:gradFill rotWithShape="0">
            <a:gsLst>
              <a:gs pos="0">
                <a:srgbClr val="CC3399">
                  <a:gamma/>
                  <a:shade val="0"/>
                  <a:invGamma/>
                </a:srgbClr>
              </a:gs>
              <a:gs pos="50000">
                <a:srgbClr val="CC3399"/>
              </a:gs>
              <a:gs pos="100000">
                <a:srgbClr val="CC3399">
                  <a:gamma/>
                  <a:shade val="0"/>
                  <a:invGamma/>
                </a:srgbClr>
              </a:gs>
            </a:gsLst>
            <a:lin ang="5400000" scaled="1"/>
          </a:gradFill>
          <a:ln w="9525">
            <a:noFill/>
            <a:miter lim="800000"/>
            <a:headEnd/>
            <a:tailEnd/>
          </a:ln>
          <a:effectLst/>
        </p:spPr>
        <p:txBody>
          <a:bodyPr vert="eaVert" wrap="none" anchor="ctr"/>
          <a:lstStyle/>
          <a:p>
            <a:pPr algn="ctr">
              <a:buFontTx/>
              <a:buAutoNum type="arabicPeriod"/>
            </a:pPr>
            <a:endParaRPr lang="es-MX"/>
          </a:p>
        </p:txBody>
      </p:sp>
      <p:sp>
        <p:nvSpPr>
          <p:cNvPr id="26626" name="Rectangle 2"/>
          <p:cNvSpPr>
            <a:spLocks noGrp="1" noChangeArrowheads="1"/>
          </p:cNvSpPr>
          <p:nvPr>
            <p:ph type="title" idx="4294967295"/>
          </p:nvPr>
        </p:nvSpPr>
        <p:spPr>
          <a:xfrm>
            <a:off x="0" y="0"/>
            <a:ext cx="7772400" cy="838200"/>
          </a:xfrm>
        </p:spPr>
        <p:txBody>
          <a:bodyPr/>
          <a:lstStyle/>
          <a:p>
            <a:pPr algn="l"/>
            <a:r>
              <a:rPr lang="es-MX" sz="2400" b="1" dirty="0">
                <a:solidFill>
                  <a:schemeClr val="tx2"/>
                </a:solidFill>
                <a:effectLst>
                  <a:outerShdw blurRad="38100" dist="38100" dir="2700000" algn="tl">
                    <a:srgbClr val="000000">
                      <a:alpha val="43137"/>
                    </a:srgbClr>
                  </a:outerShdw>
                </a:effectLst>
              </a:rPr>
              <a:t>Carcinoma pulmonar: </a:t>
            </a:r>
            <a:r>
              <a:rPr lang="es-MX" sz="3200" b="1" dirty="0">
                <a:solidFill>
                  <a:schemeClr val="tx2"/>
                </a:solidFill>
                <a:effectLst>
                  <a:outerShdw blurRad="38100" dist="38100" dir="2700000" algn="tl">
                    <a:srgbClr val="000000">
                      <a:alpha val="43137"/>
                    </a:srgbClr>
                  </a:outerShdw>
                </a:effectLst>
              </a:rPr>
              <a:t>Tratamiento</a:t>
            </a:r>
            <a:endParaRPr lang="es-ES" sz="3200" b="1" dirty="0">
              <a:solidFill>
                <a:schemeClr val="tx2"/>
              </a:solidFill>
              <a:effectLst>
                <a:outerShdw blurRad="38100" dist="38100" dir="2700000" algn="tl">
                  <a:srgbClr val="000000">
                    <a:alpha val="43137"/>
                  </a:srgbClr>
                </a:outerShdw>
              </a:effectLst>
            </a:endParaRPr>
          </a:p>
        </p:txBody>
      </p:sp>
      <p:graphicFrame>
        <p:nvGraphicFramePr>
          <p:cNvPr id="26628" name="Object 4"/>
          <p:cNvGraphicFramePr>
            <a:graphicFrameLocks noChangeAspect="1"/>
          </p:cNvGraphicFramePr>
          <p:nvPr/>
        </p:nvGraphicFramePr>
        <p:xfrm>
          <a:off x="228600" y="914400"/>
          <a:ext cx="5905500" cy="5943600"/>
        </p:xfrm>
        <a:graphic>
          <a:graphicData uri="http://schemas.openxmlformats.org/presentationml/2006/ole">
            <p:oleObj spid="_x0000_s1036" name="Gráfico" r:id="rId4" imgW="5629230" imgH="5667285" progId="MSGraph.Chart.8">
              <p:embed followColorScheme="full"/>
            </p:oleObj>
          </a:graphicData>
        </a:graphic>
      </p:graphicFrame>
      <p:sp>
        <p:nvSpPr>
          <p:cNvPr id="26629" name="Text Box 5"/>
          <p:cNvSpPr txBox="1">
            <a:spLocks noChangeArrowheads="1"/>
          </p:cNvSpPr>
          <p:nvPr/>
        </p:nvSpPr>
        <p:spPr bwMode="auto">
          <a:xfrm>
            <a:off x="5791200" y="2514600"/>
            <a:ext cx="2971800" cy="762000"/>
          </a:xfrm>
          <a:prstGeom prst="rect">
            <a:avLst/>
          </a:prstGeom>
          <a:gradFill rotWithShape="0">
            <a:gsLst>
              <a:gs pos="0">
                <a:srgbClr val="CC3399">
                  <a:gamma/>
                  <a:shade val="0"/>
                  <a:invGamma/>
                </a:srgbClr>
              </a:gs>
              <a:gs pos="100000">
                <a:srgbClr val="CC3399"/>
              </a:gs>
            </a:gsLst>
            <a:lin ang="5400000" scaled="1"/>
          </a:gradFill>
          <a:ln w="9525">
            <a:noFill/>
            <a:miter lim="800000"/>
            <a:headEnd/>
            <a:tailEnd/>
          </a:ln>
          <a:effectLst/>
        </p:spPr>
        <p:txBody>
          <a:bodyPr>
            <a:spAutoFit/>
          </a:bodyPr>
          <a:lstStyle/>
          <a:p>
            <a:pPr algn="ctr">
              <a:spcBef>
                <a:spcPct val="0"/>
              </a:spcBef>
            </a:pPr>
            <a:r>
              <a:rPr lang="es-MX" sz="4400">
                <a:solidFill>
                  <a:srgbClr val="FFCC00"/>
                </a:solidFill>
                <a:effectLst>
                  <a:outerShdw blurRad="38100" dist="38100" dir="2700000" algn="tl">
                    <a:srgbClr val="000000"/>
                  </a:outerShdw>
                </a:effectLst>
              </a:rPr>
              <a:t>Cirugía</a:t>
            </a:r>
            <a:endParaRPr lang="es-ES" sz="4400">
              <a:solidFill>
                <a:srgbClr val="FFCC00"/>
              </a:solidFill>
              <a:effectLst>
                <a:outerShdw blurRad="38100" dist="38100" dir="2700000" algn="tl">
                  <a:srgbClr val="000000"/>
                </a:outerShdw>
              </a:effectLst>
            </a:endParaRPr>
          </a:p>
        </p:txBody>
      </p:sp>
      <p:sp>
        <p:nvSpPr>
          <p:cNvPr id="26630" name="Text Box 6"/>
          <p:cNvSpPr txBox="1">
            <a:spLocks noChangeArrowheads="1"/>
          </p:cNvSpPr>
          <p:nvPr/>
        </p:nvSpPr>
        <p:spPr bwMode="auto">
          <a:xfrm>
            <a:off x="5715000" y="5662613"/>
            <a:ext cx="2232025" cy="1187450"/>
          </a:xfrm>
          <a:prstGeom prst="rect">
            <a:avLst/>
          </a:prstGeom>
          <a:noFill/>
          <a:ln w="9525">
            <a:noFill/>
            <a:miter lim="800000"/>
            <a:headEnd/>
            <a:tailEnd/>
          </a:ln>
          <a:effectLst/>
        </p:spPr>
        <p:txBody>
          <a:bodyPr wrap="none">
            <a:spAutoFit/>
          </a:bodyPr>
          <a:lstStyle/>
          <a:p>
            <a:pPr>
              <a:spcBef>
                <a:spcPct val="0"/>
              </a:spcBef>
            </a:pPr>
            <a:r>
              <a:rPr lang="es-MX" sz="2400">
                <a:solidFill>
                  <a:schemeClr val="folHlink"/>
                </a:solidFill>
                <a:effectLst>
                  <a:outerShdw blurRad="38100" dist="38100" dir="2700000" algn="tl">
                    <a:srgbClr val="000000"/>
                  </a:outerShdw>
                </a:effectLst>
              </a:rPr>
              <a:t>Quimioterapia</a:t>
            </a:r>
          </a:p>
          <a:p>
            <a:pPr>
              <a:spcBef>
                <a:spcPct val="0"/>
              </a:spcBef>
            </a:pPr>
            <a:r>
              <a:rPr lang="es-MX" sz="2400">
                <a:solidFill>
                  <a:schemeClr val="folHlink"/>
                </a:solidFill>
                <a:effectLst>
                  <a:outerShdw blurRad="38100" dist="38100" dir="2700000" algn="tl">
                    <a:srgbClr val="000000"/>
                  </a:outerShdw>
                </a:effectLst>
              </a:rPr>
              <a:t>Radioterapia</a:t>
            </a:r>
          </a:p>
          <a:p>
            <a:pPr>
              <a:spcBef>
                <a:spcPct val="0"/>
              </a:spcBef>
            </a:pPr>
            <a:r>
              <a:rPr lang="es-MX" sz="2400">
                <a:solidFill>
                  <a:schemeClr val="folHlink"/>
                </a:solidFill>
                <a:effectLst>
                  <a:outerShdw blurRad="38100" dist="38100" dir="2700000" algn="tl">
                    <a:srgbClr val="000000"/>
                  </a:outerShdw>
                </a:effectLst>
              </a:rPr>
              <a:t>Otros</a:t>
            </a:r>
            <a:endParaRPr lang="es-ES" sz="2400">
              <a:solidFill>
                <a:schemeClr val="folHlink"/>
              </a:solidFill>
              <a:effectLst>
                <a:outerShdw blurRad="38100" dist="38100" dir="2700000" algn="tl">
                  <a:srgbClr val="000000"/>
                </a:outerShdw>
              </a:effectLst>
            </a:endParaRPr>
          </a:p>
        </p:txBody>
      </p:sp>
      <p:sp>
        <p:nvSpPr>
          <p:cNvPr id="26632" name="AutoShape 8"/>
          <p:cNvSpPr>
            <a:spLocks/>
          </p:cNvSpPr>
          <p:nvPr/>
        </p:nvSpPr>
        <p:spPr bwMode="auto">
          <a:xfrm rot="5398506">
            <a:off x="2819400" y="3581400"/>
            <a:ext cx="762000" cy="3810000"/>
          </a:xfrm>
          <a:prstGeom prst="rightBrace">
            <a:avLst>
              <a:gd name="adj1" fmla="val 41667"/>
              <a:gd name="adj2" fmla="val 50000"/>
            </a:avLst>
          </a:prstGeom>
          <a:noFill/>
          <a:ln w="57150">
            <a:solidFill>
              <a:schemeClr val="folHlink"/>
            </a:solidFill>
            <a:round/>
            <a:headEnd/>
            <a:tailEnd/>
          </a:ln>
          <a:effectLst/>
        </p:spPr>
        <p:txBody>
          <a:bodyPr wrap="none" anchor="ctr"/>
          <a:lstStyle/>
          <a:p>
            <a:endParaRPr lang="es-MX"/>
          </a:p>
        </p:txBody>
      </p:sp>
      <p:cxnSp>
        <p:nvCxnSpPr>
          <p:cNvPr id="26633" name="AutoShape 9"/>
          <p:cNvCxnSpPr>
            <a:cxnSpLocks noChangeShapeType="1"/>
            <a:stCxn id="26632" idx="1"/>
            <a:endCxn id="26630" idx="1"/>
          </p:cNvCxnSpPr>
          <p:nvPr/>
        </p:nvCxnSpPr>
        <p:spPr bwMode="auto">
          <a:xfrm rot="16200000" flipH="1">
            <a:off x="4276725" y="4818063"/>
            <a:ext cx="361950" cy="2514600"/>
          </a:xfrm>
          <a:prstGeom prst="bentConnector2">
            <a:avLst/>
          </a:prstGeom>
          <a:noFill/>
          <a:ln w="38100">
            <a:solidFill>
              <a:schemeClr val="folHlink"/>
            </a:solidFill>
            <a:miter lim="800000"/>
            <a:headEnd/>
            <a:tailEnd type="triangle" w="med" len="med"/>
          </a:ln>
          <a:effectLst/>
        </p:spPr>
      </p:cxnSp>
      <p:pic>
        <p:nvPicPr>
          <p:cNvPr id="26638" name="Picture 14" descr="Arbol bronquial"/>
          <p:cNvPicPr>
            <a:picLocks noChangeAspect="1" noChangeArrowheads="1"/>
          </p:cNvPicPr>
          <p:nvPr/>
        </p:nvPicPr>
        <p:blipFill>
          <a:blip r:embed="rId5" cstate="print"/>
          <a:srcRect t="9375" b="9375"/>
          <a:stretch>
            <a:fillRect/>
          </a:stretch>
        </p:blipFill>
        <p:spPr bwMode="auto">
          <a:xfrm>
            <a:off x="6858000" y="3429000"/>
            <a:ext cx="1828800" cy="1981200"/>
          </a:xfrm>
          <a:prstGeom prst="rect">
            <a:avLst/>
          </a:prstGeom>
          <a:noFill/>
        </p:spPr>
      </p:pic>
      <p:sp>
        <p:nvSpPr>
          <p:cNvPr id="26639" name="Text Box 15"/>
          <p:cNvSpPr txBox="1">
            <a:spLocks noChangeArrowheads="1"/>
          </p:cNvSpPr>
          <p:nvPr/>
        </p:nvSpPr>
        <p:spPr bwMode="auto">
          <a:xfrm>
            <a:off x="6629400" y="685800"/>
            <a:ext cx="2432050" cy="1582738"/>
          </a:xfrm>
          <a:prstGeom prst="rect">
            <a:avLst/>
          </a:prstGeom>
          <a:noFill/>
          <a:ln w="9525">
            <a:noFill/>
            <a:miter lim="800000"/>
            <a:headEnd/>
            <a:tailEnd/>
          </a:ln>
          <a:effectLst/>
        </p:spPr>
        <p:txBody>
          <a:bodyPr wrap="none">
            <a:spAutoFit/>
          </a:bodyPr>
          <a:lstStyle/>
          <a:p>
            <a:r>
              <a:rPr lang="es-MX">
                <a:solidFill>
                  <a:srgbClr val="969696"/>
                </a:solidFill>
                <a:effectLst>
                  <a:outerShdw blurRad="38100" dist="38100" dir="2700000" algn="tl">
                    <a:srgbClr val="000000"/>
                  </a:outerShdw>
                </a:effectLst>
              </a:rPr>
              <a:t>Neumonectomía</a:t>
            </a:r>
          </a:p>
          <a:p>
            <a:r>
              <a:rPr lang="es-MX">
                <a:solidFill>
                  <a:srgbClr val="969696"/>
                </a:solidFill>
                <a:effectLst>
                  <a:outerShdw blurRad="38100" dist="38100" dir="2700000" algn="tl">
                    <a:srgbClr val="000000"/>
                  </a:outerShdw>
                </a:effectLst>
              </a:rPr>
              <a:t>Lobectomía</a:t>
            </a:r>
          </a:p>
          <a:p>
            <a:r>
              <a:rPr lang="es-MX">
                <a:solidFill>
                  <a:srgbClr val="969696"/>
                </a:solidFill>
                <a:effectLst>
                  <a:outerShdw blurRad="38100" dist="38100" dir="2700000" algn="tl">
                    <a:srgbClr val="000000"/>
                  </a:outerShdw>
                </a:effectLst>
              </a:rPr>
              <a:t>Segmentectomía</a:t>
            </a:r>
          </a:p>
          <a:p>
            <a:r>
              <a:rPr lang="es-MX">
                <a:solidFill>
                  <a:srgbClr val="969696"/>
                </a:solidFill>
                <a:effectLst>
                  <a:outerShdw blurRad="38100" dist="38100" dir="2700000" algn="tl">
                    <a:srgbClr val="000000"/>
                  </a:outerShdw>
                </a:effectLst>
              </a:rPr>
              <a:t>Resección en cuña</a:t>
            </a:r>
          </a:p>
          <a:p>
            <a:r>
              <a:rPr lang="es-MX">
                <a:solidFill>
                  <a:srgbClr val="969696"/>
                </a:solidFill>
                <a:effectLst>
                  <a:outerShdw blurRad="38100" dist="38100" dir="2700000" algn="tl">
                    <a:srgbClr val="000000"/>
                  </a:outerShdw>
                </a:effectLst>
              </a:rPr>
              <a:t>+/-</a:t>
            </a:r>
          </a:p>
          <a:p>
            <a:r>
              <a:rPr lang="es-MX">
                <a:solidFill>
                  <a:srgbClr val="969696"/>
                </a:solidFill>
                <a:effectLst>
                  <a:outerShdw blurRad="38100" dist="38100" dir="2700000" algn="tl">
                    <a:srgbClr val="000000"/>
                  </a:outerShdw>
                </a:effectLst>
              </a:rPr>
              <a:t>Disección ganglionar</a:t>
            </a:r>
            <a:endParaRPr lang="es-ES">
              <a:solidFill>
                <a:srgbClr val="969696"/>
              </a:solidFill>
              <a:effectLst>
                <a:outerShdw blurRad="38100" dist="38100" dir="2700000" algn="tl">
                  <a:srgbClr val="000000"/>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85813" y="142875"/>
            <a:ext cx="7715250" cy="461963"/>
          </a:xfrm>
          <a:prstGeom prst="rect">
            <a:avLst/>
          </a:prstGeom>
          <a:noFill/>
          <a:ln w="9525">
            <a:noFill/>
            <a:miter lim="800000"/>
            <a:headEnd/>
            <a:tailEnd/>
          </a:ln>
        </p:spPr>
        <p:txBody>
          <a:bodyPr>
            <a:spAutoFit/>
          </a:bodyPr>
          <a:lstStyle/>
          <a:p>
            <a:pPr>
              <a:defRPr/>
            </a:pPr>
            <a:r>
              <a:rPr lang="en-US" sz="24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Base de </a:t>
            </a:r>
            <a:r>
              <a:rPr lang="en-US" sz="24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Datos</a:t>
            </a:r>
            <a:r>
              <a:rPr lang="en-US" sz="24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 de </a:t>
            </a:r>
            <a:r>
              <a:rPr lang="en-US" sz="24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Cáncer</a:t>
            </a:r>
            <a:r>
              <a:rPr lang="en-US" sz="24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 </a:t>
            </a:r>
            <a:r>
              <a:rPr lang="en-US" sz="24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Pulmonar</a:t>
            </a:r>
            <a:r>
              <a:rPr lang="en-US" sz="24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 del IASLC</a:t>
            </a:r>
          </a:p>
        </p:txBody>
      </p:sp>
      <p:sp>
        <p:nvSpPr>
          <p:cNvPr id="16387" name="Text Box 3"/>
          <p:cNvSpPr txBox="1">
            <a:spLocks noChangeArrowheads="1"/>
          </p:cNvSpPr>
          <p:nvPr/>
        </p:nvSpPr>
        <p:spPr bwMode="auto">
          <a:xfrm>
            <a:off x="2071688" y="714375"/>
            <a:ext cx="5857875" cy="400050"/>
          </a:xfrm>
          <a:prstGeom prst="rect">
            <a:avLst/>
          </a:prstGeom>
          <a:noFill/>
          <a:ln w="9525">
            <a:noFill/>
            <a:miter lim="800000"/>
            <a:headEnd/>
            <a:tailEnd/>
          </a:ln>
        </p:spPr>
        <p:txBody>
          <a:bodyPr>
            <a:spAutoFit/>
          </a:bodyPr>
          <a:lstStyle/>
          <a:p>
            <a:pPr algn="ctr">
              <a:defRPr/>
            </a:pPr>
            <a:r>
              <a:rPr lang="en-US" sz="20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Modalidades</a:t>
            </a:r>
            <a:r>
              <a:rPr lang="en-US" sz="20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 de </a:t>
            </a:r>
            <a:r>
              <a:rPr lang="en-US" sz="20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tratamientos</a:t>
            </a:r>
            <a:r>
              <a:rPr lang="en-US" sz="2000" b="1" dirty="0">
                <a:solidFill>
                  <a:schemeClr val="bg2">
                    <a:lumMod val="20000"/>
                    <a:lumOff val="80000"/>
                  </a:schemeClr>
                </a:solidFill>
                <a:effectLst>
                  <a:outerShdw blurRad="38100" dist="38100" dir="2700000" algn="tl">
                    <a:srgbClr val="000000">
                      <a:alpha val="43137"/>
                    </a:srgbClr>
                  </a:outerShdw>
                </a:effectLst>
                <a:latin typeface="Georgia" pitchFamily="18" charset="0"/>
              </a:rPr>
              <a:t>: 81,495 </a:t>
            </a:r>
            <a:r>
              <a:rPr lang="en-US" sz="2000" b="1" dirty="0" err="1">
                <a:solidFill>
                  <a:schemeClr val="bg2">
                    <a:lumMod val="20000"/>
                    <a:lumOff val="80000"/>
                  </a:schemeClr>
                </a:solidFill>
                <a:effectLst>
                  <a:outerShdw blurRad="38100" dist="38100" dir="2700000" algn="tl">
                    <a:srgbClr val="000000">
                      <a:alpha val="43137"/>
                    </a:srgbClr>
                  </a:outerShdw>
                </a:effectLst>
                <a:latin typeface="Georgia" pitchFamily="18" charset="0"/>
              </a:rPr>
              <a:t>casos</a:t>
            </a:r>
            <a:endParaRPr lang="en-US" sz="2000" b="1" dirty="0">
              <a:solidFill>
                <a:schemeClr val="bg2">
                  <a:lumMod val="20000"/>
                  <a:lumOff val="80000"/>
                </a:schemeClr>
              </a:solidFill>
              <a:effectLst>
                <a:outerShdw blurRad="38100" dist="38100" dir="2700000" algn="tl">
                  <a:srgbClr val="000000">
                    <a:alpha val="43137"/>
                  </a:srgbClr>
                </a:outerShdw>
              </a:effectLst>
              <a:latin typeface="Georgia" pitchFamily="18" charset="0"/>
            </a:endParaRPr>
          </a:p>
        </p:txBody>
      </p:sp>
      <p:grpSp>
        <p:nvGrpSpPr>
          <p:cNvPr id="2" name="Group 4"/>
          <p:cNvGrpSpPr>
            <a:grpSpLocks/>
          </p:cNvGrpSpPr>
          <p:nvPr/>
        </p:nvGrpSpPr>
        <p:grpSpPr bwMode="auto">
          <a:xfrm>
            <a:off x="282575" y="1124744"/>
            <a:ext cx="8178800" cy="5239544"/>
            <a:chOff x="312" y="1145"/>
            <a:chExt cx="5152" cy="3041"/>
          </a:xfrm>
        </p:grpSpPr>
        <p:sp>
          <p:nvSpPr>
            <p:cNvPr id="15366" name="Oval 5"/>
            <p:cNvSpPr>
              <a:spLocks noChangeArrowheads="1"/>
            </p:cNvSpPr>
            <p:nvPr/>
          </p:nvSpPr>
          <p:spPr bwMode="auto">
            <a:xfrm>
              <a:off x="845" y="1776"/>
              <a:ext cx="3120" cy="2400"/>
            </a:xfrm>
            <a:prstGeom prst="ellipse">
              <a:avLst/>
            </a:prstGeom>
            <a:solidFill>
              <a:srgbClr val="00CCFF">
                <a:alpha val="50195"/>
              </a:srgbClr>
            </a:solidFill>
            <a:ln w="28575">
              <a:solidFill>
                <a:srgbClr val="FFFF00"/>
              </a:solidFill>
              <a:round/>
              <a:headEnd/>
              <a:tailEnd/>
            </a:ln>
          </p:spPr>
          <p:txBody>
            <a:bodyPr wrap="none" anchor="ctr"/>
            <a:lstStyle/>
            <a:p>
              <a:endParaRPr lang="es-MX">
                <a:latin typeface="Georgia" pitchFamily="18" charset="0"/>
              </a:endParaRPr>
            </a:p>
          </p:txBody>
        </p:sp>
        <p:sp>
          <p:nvSpPr>
            <p:cNvPr id="15367" name="Oval 6"/>
            <p:cNvSpPr>
              <a:spLocks noChangeArrowheads="1"/>
            </p:cNvSpPr>
            <p:nvPr/>
          </p:nvSpPr>
          <p:spPr bwMode="auto">
            <a:xfrm>
              <a:off x="1421" y="1152"/>
              <a:ext cx="3408" cy="2016"/>
            </a:xfrm>
            <a:prstGeom prst="ellipse">
              <a:avLst/>
            </a:prstGeom>
            <a:solidFill>
              <a:srgbClr val="FF0000">
                <a:alpha val="74901"/>
              </a:srgbClr>
            </a:solidFill>
            <a:ln w="28575">
              <a:solidFill>
                <a:srgbClr val="FFFF00"/>
              </a:solidFill>
              <a:round/>
              <a:headEnd/>
              <a:tailEnd/>
            </a:ln>
          </p:spPr>
          <p:txBody>
            <a:bodyPr wrap="none" anchor="ctr"/>
            <a:lstStyle/>
            <a:p>
              <a:endParaRPr lang="es-MX">
                <a:latin typeface="Georgia" pitchFamily="18" charset="0"/>
              </a:endParaRPr>
            </a:p>
          </p:txBody>
        </p:sp>
        <p:sp>
          <p:nvSpPr>
            <p:cNvPr id="15368" name="Oval 7"/>
            <p:cNvSpPr>
              <a:spLocks noChangeArrowheads="1"/>
            </p:cNvSpPr>
            <p:nvPr/>
          </p:nvSpPr>
          <p:spPr bwMode="auto">
            <a:xfrm>
              <a:off x="2344" y="1786"/>
              <a:ext cx="3120" cy="2400"/>
            </a:xfrm>
            <a:prstGeom prst="ellipse">
              <a:avLst/>
            </a:prstGeom>
            <a:solidFill>
              <a:srgbClr val="FFFF00">
                <a:alpha val="59999"/>
              </a:srgbClr>
            </a:solidFill>
            <a:ln w="28575">
              <a:solidFill>
                <a:srgbClr val="FFFF00"/>
              </a:solidFill>
              <a:round/>
              <a:headEnd/>
              <a:tailEnd/>
            </a:ln>
          </p:spPr>
          <p:txBody>
            <a:bodyPr wrap="none" anchor="ctr"/>
            <a:lstStyle/>
            <a:p>
              <a:endParaRPr lang="es-MX">
                <a:latin typeface="Georgia" pitchFamily="18" charset="0"/>
              </a:endParaRPr>
            </a:p>
          </p:txBody>
        </p:sp>
        <p:sp>
          <p:nvSpPr>
            <p:cNvPr id="102408" name="Text Box 8"/>
            <p:cNvSpPr txBox="1">
              <a:spLocks noChangeArrowheads="1"/>
            </p:cNvSpPr>
            <p:nvPr/>
          </p:nvSpPr>
          <p:spPr bwMode="auto">
            <a:xfrm>
              <a:off x="2288" y="1248"/>
              <a:ext cx="1632" cy="5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000" b="1" dirty="0" err="1">
                  <a:solidFill>
                    <a:schemeClr val="bg1"/>
                  </a:solidFill>
                  <a:effectLst>
                    <a:outerShdw blurRad="38100" dist="38100" dir="2700000" algn="tl">
                      <a:srgbClr val="000000">
                        <a:alpha val="43137"/>
                      </a:srgbClr>
                    </a:outerShdw>
                  </a:effectLst>
                  <a:latin typeface="+mn-lt"/>
                </a:rPr>
                <a:t>Cirugía</a:t>
              </a:r>
              <a:endParaRPr lang="en-US" sz="2000" b="1" dirty="0">
                <a:solidFill>
                  <a:schemeClr val="bg1"/>
                </a:solidFill>
                <a:effectLst>
                  <a:outerShdw blurRad="38100" dist="38100" dir="2700000" algn="tl">
                    <a:srgbClr val="000000">
                      <a:alpha val="43137"/>
                    </a:srgbClr>
                  </a:outerShdw>
                </a:effectLst>
                <a:latin typeface="+mn-lt"/>
              </a:endParaRPr>
            </a:p>
            <a:p>
              <a:pPr algn="ctr" fontAlgn="auto">
                <a:spcBef>
                  <a:spcPct val="5000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36%</a:t>
              </a:r>
            </a:p>
          </p:txBody>
        </p:sp>
        <p:sp>
          <p:nvSpPr>
            <p:cNvPr id="102409" name="Text Box 9"/>
            <p:cNvSpPr txBox="1">
              <a:spLocks noChangeArrowheads="1"/>
            </p:cNvSpPr>
            <p:nvPr/>
          </p:nvSpPr>
          <p:spPr bwMode="auto">
            <a:xfrm>
              <a:off x="791" y="3114"/>
              <a:ext cx="1728" cy="5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000" b="1" dirty="0" err="1">
                  <a:solidFill>
                    <a:schemeClr val="bg1"/>
                  </a:solidFill>
                  <a:effectLst>
                    <a:outerShdw blurRad="38100" dist="38100" dir="2700000" algn="tl">
                      <a:srgbClr val="000000">
                        <a:alpha val="43137"/>
                      </a:srgbClr>
                    </a:outerShdw>
                  </a:effectLst>
                  <a:latin typeface="+mn-lt"/>
                </a:rPr>
                <a:t>Quimioterapia</a:t>
              </a:r>
              <a:endParaRPr lang="en-US" sz="2000" b="1" dirty="0">
                <a:solidFill>
                  <a:schemeClr val="bg1"/>
                </a:solidFill>
                <a:effectLst>
                  <a:outerShdw blurRad="38100" dist="38100" dir="2700000" algn="tl">
                    <a:srgbClr val="000000">
                      <a:alpha val="43137"/>
                    </a:srgbClr>
                  </a:outerShdw>
                </a:effectLst>
                <a:latin typeface="+mn-lt"/>
              </a:endParaRPr>
            </a:p>
            <a:p>
              <a:pPr algn="ctr" fontAlgn="auto">
                <a:spcBef>
                  <a:spcPct val="5000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21%</a:t>
              </a:r>
            </a:p>
          </p:txBody>
        </p:sp>
        <p:sp>
          <p:nvSpPr>
            <p:cNvPr id="102410" name="Text Box 10"/>
            <p:cNvSpPr txBox="1">
              <a:spLocks noChangeArrowheads="1"/>
            </p:cNvSpPr>
            <p:nvPr/>
          </p:nvSpPr>
          <p:spPr bwMode="auto">
            <a:xfrm>
              <a:off x="4012" y="3069"/>
              <a:ext cx="1262" cy="5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000" b="1" dirty="0" err="1" smtClean="0">
                  <a:solidFill>
                    <a:schemeClr val="bg1"/>
                  </a:solidFill>
                  <a:effectLst>
                    <a:outerShdw blurRad="38100" dist="38100" dir="2700000" algn="tl">
                      <a:srgbClr val="000000">
                        <a:alpha val="43137"/>
                      </a:srgbClr>
                    </a:outerShdw>
                  </a:effectLst>
                  <a:latin typeface="+mn-lt"/>
                </a:rPr>
                <a:t>Radioterapia</a:t>
              </a:r>
              <a:endParaRPr lang="en-US" sz="2000" b="1" dirty="0">
                <a:solidFill>
                  <a:schemeClr val="bg1"/>
                </a:solidFill>
                <a:effectLst>
                  <a:outerShdw blurRad="38100" dist="38100" dir="2700000" algn="tl">
                    <a:srgbClr val="000000">
                      <a:alpha val="43137"/>
                    </a:srgbClr>
                  </a:outerShdw>
                </a:effectLst>
                <a:latin typeface="+mn-lt"/>
              </a:endParaRPr>
            </a:p>
            <a:p>
              <a:pPr algn="ctr" fontAlgn="auto">
                <a:spcBef>
                  <a:spcPct val="5000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11%</a:t>
              </a:r>
            </a:p>
          </p:txBody>
        </p:sp>
        <p:sp>
          <p:nvSpPr>
            <p:cNvPr id="102411" name="Rectangle 11"/>
            <p:cNvSpPr>
              <a:spLocks noChangeArrowheads="1"/>
            </p:cNvSpPr>
            <p:nvPr/>
          </p:nvSpPr>
          <p:spPr bwMode="auto">
            <a:xfrm>
              <a:off x="1472" y="2027"/>
              <a:ext cx="1270" cy="44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b="1" dirty="0" err="1">
                  <a:solidFill>
                    <a:schemeClr val="bg1"/>
                  </a:solidFill>
                  <a:effectLst>
                    <a:outerShdw blurRad="38100" dist="38100" dir="2700000" algn="tl">
                      <a:srgbClr val="000000">
                        <a:alpha val="43137"/>
                      </a:srgbClr>
                    </a:outerShdw>
                  </a:effectLst>
                  <a:latin typeface="+mn-lt"/>
                </a:rPr>
                <a:t>Cirugía</a:t>
              </a:r>
              <a:r>
                <a:rPr lang="en-US" sz="2000" b="1" dirty="0">
                  <a:solidFill>
                    <a:schemeClr val="bg1"/>
                  </a:solidFill>
                  <a:effectLst>
                    <a:outerShdw blurRad="38100" dist="38100" dir="2700000" algn="tl">
                      <a:srgbClr val="000000">
                        <a:alpha val="43137"/>
                      </a:srgbClr>
                    </a:outerShdw>
                  </a:effectLst>
                  <a:latin typeface="+mn-lt"/>
                </a:rPr>
                <a:t> </a:t>
              </a:r>
              <a:r>
                <a:rPr lang="en-US" sz="2000" b="1" dirty="0" smtClean="0">
                  <a:solidFill>
                    <a:schemeClr val="bg1"/>
                  </a:solidFill>
                  <a:effectLst>
                    <a:outerShdw blurRad="38100" dist="38100" dir="2700000" algn="tl">
                      <a:srgbClr val="000000">
                        <a:alpha val="43137"/>
                      </a:srgbClr>
                    </a:outerShdw>
                  </a:effectLst>
                  <a:latin typeface="+mn-lt"/>
                </a:rPr>
                <a:t>+ </a:t>
              </a:r>
              <a:r>
                <a:rPr lang="en-US" sz="2000" b="1" dirty="0" err="1" smtClean="0">
                  <a:solidFill>
                    <a:schemeClr val="bg1"/>
                  </a:solidFill>
                  <a:effectLst>
                    <a:outerShdw blurRad="38100" dist="38100" dir="2700000" algn="tl">
                      <a:srgbClr val="000000">
                        <a:alpha val="43137"/>
                      </a:srgbClr>
                    </a:outerShdw>
                  </a:effectLst>
                  <a:latin typeface="+mn-lt"/>
                </a:rPr>
                <a:t>Quimio</a:t>
              </a:r>
              <a:endParaRPr lang="en-US" sz="2000" b="1" dirty="0">
                <a:solidFill>
                  <a:schemeClr val="bg1"/>
                </a:solidFill>
                <a:effectLst>
                  <a:outerShdw blurRad="38100" dist="38100" dir="2700000" algn="tl">
                    <a:srgbClr val="000000">
                      <a:alpha val="43137"/>
                    </a:srgbClr>
                  </a:outerShdw>
                </a:effectLst>
                <a:latin typeface="+mn-lt"/>
              </a:endParaRPr>
            </a:p>
            <a:p>
              <a:pPr algn="ct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4%</a:t>
              </a:r>
            </a:p>
          </p:txBody>
        </p:sp>
        <p:sp>
          <p:nvSpPr>
            <p:cNvPr id="102412" name="Rectangle 12"/>
            <p:cNvSpPr>
              <a:spLocks noChangeArrowheads="1"/>
            </p:cNvSpPr>
            <p:nvPr/>
          </p:nvSpPr>
          <p:spPr bwMode="auto">
            <a:xfrm>
              <a:off x="3694" y="2027"/>
              <a:ext cx="1043" cy="44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b="1" dirty="0" err="1">
                  <a:solidFill>
                    <a:schemeClr val="bg1"/>
                  </a:solidFill>
                  <a:effectLst>
                    <a:outerShdw blurRad="38100" dist="38100" dir="2700000" algn="tl">
                      <a:srgbClr val="000000">
                        <a:alpha val="43137"/>
                      </a:srgbClr>
                    </a:outerShdw>
                  </a:effectLst>
                  <a:latin typeface="+mn-lt"/>
                </a:rPr>
                <a:t>Cirugía</a:t>
              </a:r>
              <a:r>
                <a:rPr lang="en-US" sz="2000" b="1" dirty="0">
                  <a:solidFill>
                    <a:schemeClr val="bg1"/>
                  </a:solidFill>
                  <a:effectLst>
                    <a:outerShdw blurRad="38100" dist="38100" dir="2700000" algn="tl">
                      <a:srgbClr val="000000">
                        <a:alpha val="43137"/>
                      </a:srgbClr>
                    </a:outerShdw>
                  </a:effectLst>
                  <a:latin typeface="+mn-lt"/>
                </a:rPr>
                <a:t> </a:t>
              </a:r>
              <a:r>
                <a:rPr lang="en-US" sz="2000" b="1" dirty="0" smtClean="0">
                  <a:solidFill>
                    <a:schemeClr val="bg1"/>
                  </a:solidFill>
                  <a:effectLst>
                    <a:outerShdw blurRad="38100" dist="38100" dir="2700000" algn="tl">
                      <a:srgbClr val="000000">
                        <a:alpha val="43137"/>
                      </a:srgbClr>
                    </a:outerShdw>
                  </a:effectLst>
                  <a:latin typeface="+mn-lt"/>
                </a:rPr>
                <a:t>+ </a:t>
              </a:r>
              <a:r>
                <a:rPr lang="en-US" sz="2000" b="1" dirty="0">
                  <a:solidFill>
                    <a:schemeClr val="bg1"/>
                  </a:solidFill>
                  <a:effectLst>
                    <a:outerShdw blurRad="38100" dist="38100" dir="2700000" algn="tl">
                      <a:srgbClr val="000000">
                        <a:alpha val="43137"/>
                      </a:srgbClr>
                    </a:outerShdw>
                  </a:effectLst>
                  <a:latin typeface="+mn-lt"/>
                </a:rPr>
                <a:t>RT</a:t>
              </a:r>
            </a:p>
            <a:p>
              <a:pPr algn="ct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4%</a:t>
              </a:r>
            </a:p>
          </p:txBody>
        </p:sp>
        <p:sp>
          <p:nvSpPr>
            <p:cNvPr id="102413" name="Rectangle 13"/>
            <p:cNvSpPr>
              <a:spLocks noChangeArrowheads="1"/>
            </p:cNvSpPr>
            <p:nvPr/>
          </p:nvSpPr>
          <p:spPr bwMode="auto">
            <a:xfrm>
              <a:off x="2515" y="3252"/>
              <a:ext cx="1236" cy="44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b="1" dirty="0" err="1" smtClean="0">
                  <a:solidFill>
                    <a:schemeClr val="bg1"/>
                  </a:solidFill>
                  <a:effectLst>
                    <a:outerShdw blurRad="38100" dist="38100" dir="2700000" algn="tl">
                      <a:srgbClr val="000000">
                        <a:alpha val="43137"/>
                      </a:srgbClr>
                    </a:outerShdw>
                  </a:effectLst>
                  <a:latin typeface="+mn-lt"/>
                </a:rPr>
                <a:t>Quimio</a:t>
              </a:r>
              <a:r>
                <a:rPr lang="en-US" sz="2000" b="1" dirty="0" smtClean="0">
                  <a:solidFill>
                    <a:schemeClr val="bg1"/>
                  </a:solidFill>
                  <a:effectLst>
                    <a:outerShdw blurRad="38100" dist="38100" dir="2700000" algn="tl">
                      <a:srgbClr val="000000">
                        <a:alpha val="43137"/>
                      </a:srgbClr>
                    </a:outerShdw>
                  </a:effectLst>
                  <a:latin typeface="+mn-lt"/>
                </a:rPr>
                <a:t> + </a:t>
              </a:r>
              <a:r>
                <a:rPr lang="en-US" sz="2000" b="1" dirty="0">
                  <a:solidFill>
                    <a:schemeClr val="bg1"/>
                  </a:solidFill>
                  <a:effectLst>
                    <a:outerShdw blurRad="38100" dist="38100" dir="2700000" algn="tl">
                      <a:srgbClr val="000000">
                        <a:alpha val="43137"/>
                      </a:srgbClr>
                    </a:outerShdw>
                  </a:effectLst>
                  <a:latin typeface="+mn-lt"/>
                </a:rPr>
                <a:t>RT</a:t>
              </a:r>
            </a:p>
            <a:p>
              <a:pPr algn="ct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latin typeface="+mn-lt"/>
                </a:rPr>
                <a:t>12%</a:t>
              </a:r>
            </a:p>
          </p:txBody>
        </p:sp>
        <p:sp>
          <p:nvSpPr>
            <p:cNvPr id="102414" name="Text Box 14"/>
            <p:cNvSpPr txBox="1">
              <a:spLocks noChangeArrowheads="1"/>
            </p:cNvSpPr>
            <p:nvPr/>
          </p:nvSpPr>
          <p:spPr bwMode="auto">
            <a:xfrm>
              <a:off x="2288" y="2564"/>
              <a:ext cx="1722" cy="446"/>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n-US" sz="2000" b="1" dirty="0" err="1">
                  <a:solidFill>
                    <a:schemeClr val="bg1"/>
                  </a:solidFill>
                  <a:effectLst>
                    <a:outerShdw blurRad="38100" dist="38100" dir="2700000" algn="tl">
                      <a:srgbClr val="000000">
                        <a:alpha val="43137"/>
                      </a:srgbClr>
                    </a:outerShdw>
                  </a:effectLst>
                  <a:latin typeface="+mn-lt"/>
                </a:rPr>
                <a:t>Cirugía</a:t>
              </a:r>
              <a:r>
                <a:rPr lang="en-US" sz="2000" b="1" dirty="0">
                  <a:solidFill>
                    <a:schemeClr val="bg1"/>
                  </a:solidFill>
                  <a:effectLst>
                    <a:outerShdw blurRad="38100" dist="38100" dir="2700000" algn="tl">
                      <a:srgbClr val="000000">
                        <a:alpha val="43137"/>
                      </a:srgbClr>
                    </a:outerShdw>
                  </a:effectLst>
                  <a:latin typeface="+mn-lt"/>
                </a:rPr>
                <a:t> + </a:t>
              </a:r>
              <a:r>
                <a:rPr lang="en-US" sz="2000" b="1" dirty="0" err="1">
                  <a:solidFill>
                    <a:schemeClr val="bg1"/>
                  </a:solidFill>
                  <a:effectLst>
                    <a:outerShdw blurRad="38100" dist="38100" dir="2700000" algn="tl">
                      <a:srgbClr val="000000">
                        <a:alpha val="43137"/>
                      </a:srgbClr>
                    </a:outerShdw>
                  </a:effectLst>
                  <a:latin typeface="+mn-lt"/>
                </a:rPr>
                <a:t>Quimio</a:t>
              </a:r>
              <a:r>
                <a:rPr lang="en-US" sz="2000" b="1" dirty="0">
                  <a:solidFill>
                    <a:schemeClr val="bg1"/>
                  </a:solidFill>
                  <a:effectLst>
                    <a:outerShdw blurRad="38100" dist="38100" dir="2700000" algn="tl">
                      <a:srgbClr val="000000">
                        <a:alpha val="43137"/>
                      </a:srgbClr>
                    </a:outerShdw>
                  </a:effectLst>
                  <a:latin typeface="+mn-lt"/>
                </a:rPr>
                <a:t> </a:t>
              </a:r>
              <a:r>
                <a:rPr lang="en-US" sz="2000" b="1" dirty="0" smtClean="0">
                  <a:solidFill>
                    <a:schemeClr val="bg1"/>
                  </a:solidFill>
                  <a:effectLst>
                    <a:outerShdw blurRad="38100" dist="38100" dir="2700000" algn="tl">
                      <a:srgbClr val="000000">
                        <a:alpha val="43137"/>
                      </a:srgbClr>
                    </a:outerShdw>
                  </a:effectLst>
                  <a:latin typeface="+mn-lt"/>
                </a:rPr>
                <a:t>+ </a:t>
              </a:r>
              <a:r>
                <a:rPr lang="en-US" sz="2000" b="1" dirty="0">
                  <a:solidFill>
                    <a:schemeClr val="bg1"/>
                  </a:solidFill>
                  <a:effectLst>
                    <a:outerShdw blurRad="38100" dist="38100" dir="2700000" algn="tl">
                      <a:srgbClr val="000000">
                        <a:alpha val="43137"/>
                      </a:srgbClr>
                    </a:outerShdw>
                  </a:effectLst>
                  <a:latin typeface="+mn-lt"/>
                </a:rPr>
                <a:t>RT  3%</a:t>
              </a:r>
            </a:p>
          </p:txBody>
        </p:sp>
        <p:sp>
          <p:nvSpPr>
            <p:cNvPr id="102415" name="Text Box 15"/>
            <p:cNvSpPr txBox="1">
              <a:spLocks noChangeArrowheads="1"/>
            </p:cNvSpPr>
            <p:nvPr/>
          </p:nvSpPr>
          <p:spPr bwMode="auto">
            <a:xfrm>
              <a:off x="312" y="1145"/>
              <a:ext cx="1037" cy="46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050" b="1" dirty="0">
                  <a:solidFill>
                    <a:schemeClr val="bg2">
                      <a:lumMod val="20000"/>
                      <a:lumOff val="80000"/>
                    </a:schemeClr>
                  </a:solidFill>
                  <a:effectLst>
                    <a:outerShdw blurRad="38100" dist="38100" dir="2700000" algn="tl">
                      <a:srgbClr val="000000">
                        <a:alpha val="43137"/>
                      </a:srgbClr>
                    </a:outerShdw>
                  </a:effectLst>
                  <a:latin typeface="+mn-lt"/>
                </a:rPr>
                <a:t>Sin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datos</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sobre</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el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tratamiento</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o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mejor</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tratamiento</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de </a:t>
              </a:r>
              <a:r>
                <a:rPr lang="en-US" sz="1050" b="1" dirty="0" err="1">
                  <a:solidFill>
                    <a:schemeClr val="bg2">
                      <a:lumMod val="20000"/>
                      <a:lumOff val="80000"/>
                    </a:schemeClr>
                  </a:solidFill>
                  <a:effectLst>
                    <a:outerShdw blurRad="38100" dist="38100" dir="2700000" algn="tl">
                      <a:srgbClr val="000000">
                        <a:alpha val="43137"/>
                      </a:srgbClr>
                    </a:outerShdw>
                  </a:effectLst>
                  <a:latin typeface="+mn-lt"/>
                </a:rPr>
                <a:t>soporte</a:t>
              </a:r>
              <a:r>
                <a:rPr lang="en-US" sz="1050" b="1" dirty="0">
                  <a:solidFill>
                    <a:schemeClr val="bg2">
                      <a:lumMod val="20000"/>
                      <a:lumOff val="80000"/>
                    </a:schemeClr>
                  </a:solidFill>
                  <a:effectLst>
                    <a:outerShdw blurRad="38100" dist="38100" dir="2700000" algn="tl">
                      <a:srgbClr val="000000">
                        <a:alpha val="43137"/>
                      </a:srgbClr>
                    </a:outerShdw>
                  </a:effectLst>
                  <a:latin typeface="+mn-lt"/>
                </a:rPr>
                <a:t>: 10%</a:t>
              </a:r>
            </a:p>
          </p:txBody>
        </p:sp>
      </p:grpSp>
      <p:sp>
        <p:nvSpPr>
          <p:cNvPr id="102416" name="Text Box 16"/>
          <p:cNvSpPr txBox="1">
            <a:spLocks noChangeArrowheads="1"/>
          </p:cNvSpPr>
          <p:nvPr/>
        </p:nvSpPr>
        <p:spPr bwMode="auto">
          <a:xfrm>
            <a:off x="285750" y="6429375"/>
            <a:ext cx="8501063" cy="246221"/>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b="1" dirty="0" err="1">
                <a:solidFill>
                  <a:schemeClr val="accent1">
                    <a:lumMod val="40000"/>
                    <a:lumOff val="60000"/>
                  </a:schemeClr>
                </a:solidFill>
                <a:effectLst>
                  <a:outerShdw blurRad="38100" dist="38100" dir="2700000" algn="tl">
                    <a:srgbClr val="000000">
                      <a:alpha val="43137"/>
                    </a:srgbClr>
                  </a:outerShdw>
                </a:effectLst>
                <a:latin typeface="Arial Narrow" charset="0"/>
              </a:rPr>
              <a:t>Goldstraw</a:t>
            </a:r>
            <a:r>
              <a:rPr lang="en-US" sz="1000" b="1" dirty="0">
                <a:solidFill>
                  <a:schemeClr val="accent1">
                    <a:lumMod val="40000"/>
                    <a:lumOff val="60000"/>
                  </a:schemeClr>
                </a:solidFill>
                <a:effectLst>
                  <a:outerShdw blurRad="38100" dist="38100" dir="2700000" algn="tl">
                    <a:srgbClr val="000000">
                      <a:alpha val="43137"/>
                    </a:srgbClr>
                  </a:outerShdw>
                </a:effectLst>
                <a:latin typeface="Arial Narrow" charset="0"/>
              </a:rPr>
              <a:t> P, Crowley JJ. The International Association for the Study of Lung Cancer International staging project on lung cancer. J </a:t>
            </a:r>
            <a:r>
              <a:rPr lang="en-US" sz="1000" b="1" dirty="0" err="1">
                <a:solidFill>
                  <a:schemeClr val="accent1">
                    <a:lumMod val="40000"/>
                    <a:lumOff val="60000"/>
                  </a:schemeClr>
                </a:solidFill>
                <a:effectLst>
                  <a:outerShdw blurRad="38100" dist="38100" dir="2700000" algn="tl">
                    <a:srgbClr val="000000">
                      <a:alpha val="43137"/>
                    </a:srgbClr>
                  </a:outerShdw>
                </a:effectLst>
                <a:latin typeface="Arial Narrow" charset="0"/>
              </a:rPr>
              <a:t>Thorac</a:t>
            </a:r>
            <a:r>
              <a:rPr lang="en-US" sz="1000" b="1" dirty="0">
                <a:solidFill>
                  <a:schemeClr val="accent1">
                    <a:lumMod val="40000"/>
                    <a:lumOff val="60000"/>
                  </a:schemeClr>
                </a:solidFill>
                <a:effectLst>
                  <a:outerShdw blurRad="38100" dist="38100" dir="2700000" algn="tl">
                    <a:srgbClr val="000000">
                      <a:alpha val="43137"/>
                    </a:srgbClr>
                  </a:outerShdw>
                </a:effectLst>
                <a:latin typeface="Arial Narrow" charset="0"/>
              </a:rPr>
              <a:t> </a:t>
            </a:r>
            <a:r>
              <a:rPr lang="en-US" sz="1000" b="1" dirty="0" err="1">
                <a:solidFill>
                  <a:schemeClr val="accent1">
                    <a:lumMod val="40000"/>
                    <a:lumOff val="60000"/>
                  </a:schemeClr>
                </a:solidFill>
                <a:effectLst>
                  <a:outerShdw blurRad="38100" dist="38100" dir="2700000" algn="tl">
                    <a:srgbClr val="000000">
                      <a:alpha val="43137"/>
                    </a:srgbClr>
                  </a:outerShdw>
                </a:effectLst>
                <a:latin typeface="Arial Narrow" charset="0"/>
              </a:rPr>
              <a:t>Oncol</a:t>
            </a:r>
            <a:r>
              <a:rPr lang="en-US" sz="1000" b="1" dirty="0">
                <a:solidFill>
                  <a:schemeClr val="accent1">
                    <a:lumMod val="40000"/>
                    <a:lumOff val="60000"/>
                  </a:schemeClr>
                </a:solidFill>
                <a:effectLst>
                  <a:outerShdw blurRad="38100" dist="38100" dir="2700000" algn="tl">
                    <a:srgbClr val="000000">
                      <a:alpha val="43137"/>
                    </a:srgbClr>
                  </a:outerShdw>
                </a:effectLst>
                <a:latin typeface="Arial Narrow" charset="0"/>
              </a:rPr>
              <a:t> 2006; 1: 281-286</a:t>
            </a:r>
            <a:r>
              <a:rPr lang="en-GB" sz="1000" b="1" dirty="0">
                <a:solidFill>
                  <a:schemeClr val="accent1">
                    <a:lumMod val="40000"/>
                    <a:lumOff val="60000"/>
                  </a:schemeClr>
                </a:solidFill>
                <a:effectLst>
                  <a:outerShdw blurRad="38100" dist="38100" dir="2700000" algn="tl">
                    <a:srgbClr val="000000">
                      <a:alpha val="43137"/>
                    </a:srgbClr>
                  </a:outerShdw>
                </a:effectLst>
                <a:latin typeface="Arial Narrow" charset="0"/>
              </a:rPr>
              <a:t>.</a:t>
            </a:r>
            <a:r>
              <a:rPr lang="en-US" sz="1000" b="1" dirty="0">
                <a:solidFill>
                  <a:schemeClr val="accent1">
                    <a:lumMod val="40000"/>
                    <a:lumOff val="60000"/>
                  </a:schemeClr>
                </a:solidFill>
                <a:effectLst>
                  <a:outerShdw blurRad="38100" dist="38100" dir="2700000" algn="tl">
                    <a:srgbClr val="000000">
                      <a:alpha val="43137"/>
                    </a:srgbClr>
                  </a:outerShdw>
                </a:effectLst>
                <a:latin typeface="+mn-lt"/>
              </a:rPr>
              <a:t> </a:t>
            </a:r>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35802" t="14064" r="33192" b="3416"/>
          <a:stretch>
            <a:fillRect/>
          </a:stretch>
        </p:blipFill>
        <p:spPr bwMode="auto">
          <a:xfrm>
            <a:off x="1011230" y="548680"/>
            <a:ext cx="2578100" cy="3805237"/>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l="21774" t="14064" r="19165" b="2084"/>
          <a:stretch>
            <a:fillRect/>
          </a:stretch>
        </p:blipFill>
        <p:spPr bwMode="auto">
          <a:xfrm>
            <a:off x="899592" y="4575760"/>
            <a:ext cx="2801377" cy="2206253"/>
          </a:xfrm>
          <a:prstGeom prst="rect">
            <a:avLst/>
          </a:prstGeom>
          <a:noFill/>
          <a:ln w="9525">
            <a:noFill/>
            <a:miter lim="800000"/>
            <a:headEnd/>
            <a:tailEnd/>
          </a:ln>
        </p:spPr>
      </p:pic>
      <p:sp>
        <p:nvSpPr>
          <p:cNvPr id="5" name="4 CuadroTexto"/>
          <p:cNvSpPr txBox="1"/>
          <p:nvPr/>
        </p:nvSpPr>
        <p:spPr>
          <a:xfrm>
            <a:off x="500063" y="15007"/>
            <a:ext cx="2374368" cy="461665"/>
          </a:xfrm>
          <a:prstGeom prst="rect">
            <a:avLst/>
          </a:prstGeom>
          <a:noFill/>
        </p:spPr>
        <p:txBody>
          <a:bodyPr wrap="none">
            <a:spAutoFit/>
          </a:bodyPr>
          <a:lstStyle/>
          <a:p>
            <a:pPr>
              <a:defRPr/>
            </a:pPr>
            <a:r>
              <a:rPr lang="es-ES" sz="2400" b="1" dirty="0">
                <a:solidFill>
                  <a:schemeClr val="bg2">
                    <a:lumMod val="60000"/>
                    <a:lumOff val="40000"/>
                  </a:schemeClr>
                </a:solidFill>
                <a:effectLst>
                  <a:outerShdw blurRad="38100" dist="38100" dir="2700000" algn="tl">
                    <a:srgbClr val="000000">
                      <a:alpha val="43137"/>
                    </a:srgbClr>
                  </a:outerShdw>
                </a:effectLst>
              </a:rPr>
              <a:t>Cáncer pulmonar</a:t>
            </a:r>
          </a:p>
        </p:txBody>
      </p:sp>
      <p:grpSp>
        <p:nvGrpSpPr>
          <p:cNvPr id="6" name="Grupo 5"/>
          <p:cNvGrpSpPr/>
          <p:nvPr/>
        </p:nvGrpSpPr>
        <p:grpSpPr>
          <a:xfrm>
            <a:off x="3995936" y="428625"/>
            <a:ext cx="4896544" cy="6309546"/>
            <a:chOff x="2411760" y="1268760"/>
            <a:chExt cx="5616624" cy="6872482"/>
          </a:xfrm>
        </p:grpSpPr>
        <p:pic>
          <p:nvPicPr>
            <p:cNvPr id="7" name="Picture 2"/>
            <p:cNvPicPr>
              <a:picLocks noChangeAspect="1" noChangeArrowheads="1"/>
            </p:cNvPicPr>
            <p:nvPr/>
          </p:nvPicPr>
          <p:blipFill>
            <a:blip r:embed="rId5" cstate="print"/>
            <a:srcRect l="22512" t="11839" r="19903" b="540"/>
            <a:stretch>
              <a:fillRect/>
            </a:stretch>
          </p:blipFill>
          <p:spPr bwMode="auto">
            <a:xfrm>
              <a:off x="2411760" y="1948554"/>
              <a:ext cx="5616624" cy="6192688"/>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l="5532" t="58706" r="2923" b="28049"/>
            <a:stretch>
              <a:fillRect/>
            </a:stretch>
          </p:blipFill>
          <p:spPr bwMode="auto">
            <a:xfrm>
              <a:off x="2411760" y="1268760"/>
              <a:ext cx="5616624" cy="732275"/>
            </a:xfrm>
            <a:prstGeom prst="rect">
              <a:avLst/>
            </a:prstGeom>
            <a:noFill/>
            <a:ln w="9525">
              <a:noFill/>
              <a:miter lim="800000"/>
              <a:headEnd/>
              <a:tailEnd/>
            </a:ln>
          </p:spPr>
        </p:pic>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87624" y="188640"/>
            <a:ext cx="6873805" cy="461665"/>
          </a:xfrm>
          <a:prstGeom prst="rect">
            <a:avLst/>
          </a:prstGeom>
          <a:noFill/>
        </p:spPr>
        <p:txBody>
          <a:bodyPr wrap="none" rtlCol="0">
            <a:spAutoFit/>
          </a:bodyPr>
          <a:lstStyle/>
          <a:p>
            <a:r>
              <a:rPr lang="es-MX" sz="2400" b="1" dirty="0" smtClean="0"/>
              <a:t>El escenario actual del manejo del cáncer de pulmón</a:t>
            </a:r>
            <a:endParaRPr lang="es-MX" sz="2400" b="1" dirty="0"/>
          </a:p>
        </p:txBody>
      </p:sp>
      <p:grpSp>
        <p:nvGrpSpPr>
          <p:cNvPr id="17" name="16 Grupo"/>
          <p:cNvGrpSpPr/>
          <p:nvPr/>
        </p:nvGrpSpPr>
        <p:grpSpPr>
          <a:xfrm>
            <a:off x="611560" y="980728"/>
            <a:ext cx="6984776" cy="5553327"/>
            <a:chOff x="1403648" y="1196752"/>
            <a:chExt cx="6984776" cy="5553327"/>
          </a:xfrm>
        </p:grpSpPr>
        <p:sp>
          <p:nvSpPr>
            <p:cNvPr id="4" name="3 Elipse"/>
            <p:cNvSpPr/>
            <p:nvPr/>
          </p:nvSpPr>
          <p:spPr>
            <a:xfrm>
              <a:off x="3131840" y="1772816"/>
              <a:ext cx="2664296" cy="2160240"/>
            </a:xfrm>
            <a:prstGeom prst="ellipse">
              <a:avLst/>
            </a:prstGeom>
            <a:solidFill>
              <a:schemeClr val="accent4">
                <a:lumMod val="75000"/>
                <a:alpha val="3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5148064" y="1772816"/>
              <a:ext cx="2664296" cy="2160240"/>
            </a:xfrm>
            <a:prstGeom prst="ellipse">
              <a:avLst/>
            </a:prstGeom>
            <a:solidFill>
              <a:schemeClr val="accent6">
                <a:lumMod val="75000"/>
                <a:alpha val="3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4283968" y="3068960"/>
              <a:ext cx="2664296" cy="2160240"/>
            </a:xfrm>
            <a:prstGeom prst="ellipse">
              <a:avLst/>
            </a:prstGeom>
            <a:solidFill>
              <a:schemeClr val="accent3">
                <a:lumMod val="50000"/>
                <a:alpha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3788716" y="2420888"/>
              <a:ext cx="1287340" cy="584775"/>
            </a:xfrm>
            <a:prstGeom prst="rect">
              <a:avLst/>
            </a:prstGeom>
            <a:noFill/>
          </p:spPr>
          <p:txBody>
            <a:bodyPr wrap="none" rtlCol="0">
              <a:spAutoFit/>
            </a:bodyPr>
            <a:lstStyle/>
            <a:p>
              <a:r>
                <a:rPr lang="es-MX" sz="3200" b="1" dirty="0" smtClean="0"/>
                <a:t>Tumor</a:t>
              </a:r>
              <a:endParaRPr lang="es-MX" b="1" dirty="0"/>
            </a:p>
          </p:txBody>
        </p:sp>
        <p:sp>
          <p:nvSpPr>
            <p:cNvPr id="8" name="7 CuadroTexto"/>
            <p:cNvSpPr txBox="1"/>
            <p:nvPr/>
          </p:nvSpPr>
          <p:spPr>
            <a:xfrm>
              <a:off x="5940152" y="2412177"/>
              <a:ext cx="1636217" cy="584775"/>
            </a:xfrm>
            <a:prstGeom prst="rect">
              <a:avLst/>
            </a:prstGeom>
            <a:noFill/>
          </p:spPr>
          <p:txBody>
            <a:bodyPr wrap="none" rtlCol="0">
              <a:spAutoFit/>
            </a:bodyPr>
            <a:lstStyle/>
            <a:p>
              <a:r>
                <a:rPr lang="es-MX" sz="3200" b="1" dirty="0" smtClean="0"/>
                <a:t>Paciente</a:t>
              </a:r>
              <a:endParaRPr lang="es-MX" sz="3200" b="1" dirty="0"/>
            </a:p>
          </p:txBody>
        </p:sp>
        <p:sp>
          <p:nvSpPr>
            <p:cNvPr id="9" name="8 CuadroTexto"/>
            <p:cNvSpPr txBox="1"/>
            <p:nvPr/>
          </p:nvSpPr>
          <p:spPr>
            <a:xfrm>
              <a:off x="4291446" y="4005064"/>
              <a:ext cx="2656818" cy="523220"/>
            </a:xfrm>
            <a:prstGeom prst="rect">
              <a:avLst/>
            </a:prstGeom>
            <a:noFill/>
          </p:spPr>
          <p:txBody>
            <a:bodyPr wrap="none" rtlCol="0">
              <a:spAutoFit/>
            </a:bodyPr>
            <a:lstStyle/>
            <a:p>
              <a:r>
                <a:rPr lang="es-MX" sz="2800" b="1" dirty="0" smtClean="0"/>
                <a:t>Medio ambiente</a:t>
              </a:r>
              <a:endParaRPr lang="es-MX" sz="2800" b="1" dirty="0"/>
            </a:p>
          </p:txBody>
        </p:sp>
        <p:sp>
          <p:nvSpPr>
            <p:cNvPr id="10" name="9 Elipse"/>
            <p:cNvSpPr/>
            <p:nvPr/>
          </p:nvSpPr>
          <p:spPr>
            <a:xfrm>
              <a:off x="2627784" y="1196752"/>
              <a:ext cx="5760640" cy="432048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angular"/>
            <p:cNvCxnSpPr>
              <a:stCxn id="10" idx="4"/>
            </p:cNvCxnSpPr>
            <p:nvPr/>
          </p:nvCxnSpPr>
          <p:spPr>
            <a:xfrm rot="5400000">
              <a:off x="5184068" y="5841268"/>
              <a:ext cx="648072" cy="12700"/>
            </a:xfrm>
            <a:prstGeom prst="bentConnector3">
              <a:avLst>
                <a:gd name="adj1" fmla="val 50000"/>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499992" y="6165304"/>
              <a:ext cx="1998881" cy="584775"/>
            </a:xfrm>
            <a:prstGeom prst="rect">
              <a:avLst/>
            </a:prstGeom>
            <a:noFill/>
            <a:ln w="76200">
              <a:solidFill>
                <a:schemeClr val="accent2"/>
              </a:solidFill>
            </a:ln>
          </p:spPr>
          <p:txBody>
            <a:bodyPr wrap="none" rtlCol="0">
              <a:spAutoFit/>
            </a:bodyPr>
            <a:lstStyle/>
            <a:p>
              <a:r>
                <a:rPr lang="es-MX" sz="3200" b="1" dirty="0" smtClean="0"/>
                <a:t>Pronóstico</a:t>
              </a:r>
              <a:endParaRPr lang="es-MX" sz="3200" b="1" dirty="0"/>
            </a:p>
          </p:txBody>
        </p:sp>
        <p:sp>
          <p:nvSpPr>
            <p:cNvPr id="14" name="13 CuadroTexto"/>
            <p:cNvSpPr txBox="1"/>
            <p:nvPr/>
          </p:nvSpPr>
          <p:spPr>
            <a:xfrm>
              <a:off x="1403648" y="5589240"/>
              <a:ext cx="1796839" cy="461665"/>
            </a:xfrm>
            <a:prstGeom prst="rect">
              <a:avLst/>
            </a:prstGeom>
            <a:noFill/>
            <a:ln w="76200">
              <a:solidFill>
                <a:schemeClr val="accent2"/>
              </a:solidFill>
            </a:ln>
          </p:spPr>
          <p:txBody>
            <a:bodyPr wrap="none" rtlCol="0">
              <a:spAutoFit/>
            </a:bodyPr>
            <a:lstStyle/>
            <a:p>
              <a:r>
                <a:rPr lang="es-MX" sz="2400" b="1" dirty="0" smtClean="0"/>
                <a:t>Intervención</a:t>
              </a:r>
              <a:endParaRPr lang="es-MX" b="1" dirty="0"/>
            </a:p>
          </p:txBody>
        </p:sp>
        <p:cxnSp>
          <p:nvCxnSpPr>
            <p:cNvPr id="16" name="15 Conector recto de flecha"/>
            <p:cNvCxnSpPr>
              <a:stCxn id="14" idx="3"/>
            </p:cNvCxnSpPr>
            <p:nvPr/>
          </p:nvCxnSpPr>
          <p:spPr>
            <a:xfrm flipV="1">
              <a:off x="3200487" y="5805264"/>
              <a:ext cx="2091593" cy="14809"/>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600200" y="1524000"/>
            <a:ext cx="6019800" cy="4484630"/>
          </a:xfrm>
          <a:prstGeom prst="rect">
            <a:avLst/>
          </a:prstGeom>
        </p:spPr>
      </p:pic>
      <p:sp>
        <p:nvSpPr>
          <p:cNvPr id="3" name="Título 11"/>
          <p:cNvSpPr txBox="1">
            <a:spLocks/>
          </p:cNvSpPr>
          <p:nvPr/>
        </p:nvSpPr>
        <p:spPr bwMode="auto">
          <a:xfrm>
            <a:off x="0" y="537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_tradnl" sz="2800" u="none" kern="0" dirty="0" smtClean="0">
                <a:effectLst>
                  <a:outerShdw blurRad="38100" dist="38100" dir="2700000" algn="tl">
                    <a:srgbClr val="000000">
                      <a:alpha val="43137"/>
                    </a:srgbClr>
                  </a:outerShdw>
                </a:effectLst>
                <a:latin typeface="+mj-lt"/>
                <a:cs typeface="+mj-cs"/>
              </a:rPr>
              <a:t>Conocer mejor al </a:t>
            </a:r>
            <a:r>
              <a:rPr lang="es-ES_tradnl" sz="2800" u="none" kern="0" dirty="0" smtClean="0">
                <a:effectLst>
                  <a:outerShdw blurRad="38100" dist="38100" dir="2700000" algn="tl">
                    <a:srgbClr val="000000">
                      <a:alpha val="43137"/>
                    </a:srgbClr>
                  </a:outerShdw>
                </a:effectLst>
                <a:latin typeface="+mj-lt"/>
                <a:cs typeface="+mj-cs"/>
              </a:rPr>
              <a:t>enemigo</a:t>
            </a:r>
            <a:endParaRPr kumimoji="0" lang="es-ES_tradnl" sz="2800" b="0" i="0" u="none" strike="noStrike" kern="0" cap="none" spc="0" normalizeH="0" baseline="0" noProof="0" dirty="0">
              <a:ln>
                <a:noFill/>
              </a:ln>
              <a:effectLst>
                <a:outerShdw blurRad="38100" dist="38100" dir="2700000" algn="tl">
                  <a:srgbClr val="000000">
                    <a:alpha val="43137"/>
                  </a:srgbClr>
                </a:outerShdw>
              </a:effectLst>
              <a:uLnTx/>
              <a:uFillTx/>
              <a:latin typeface="+mj-lt"/>
              <a:ea typeface="ＭＳ Ｐゴシック" pitchFamily="-65" charset="-128"/>
              <a:cs typeface="+mj-cs"/>
            </a:endParaRPr>
          </a:p>
        </p:txBody>
      </p:sp>
      <p:sp>
        <p:nvSpPr>
          <p:cNvPr id="4" name="Rectángulo 3"/>
          <p:cNvSpPr/>
          <p:nvPr/>
        </p:nvSpPr>
        <p:spPr>
          <a:xfrm>
            <a:off x="5562600" y="6093296"/>
            <a:ext cx="3380028" cy="307777"/>
          </a:xfrm>
          <a:prstGeom prst="rect">
            <a:avLst/>
          </a:prstGeom>
        </p:spPr>
        <p:txBody>
          <a:bodyPr wrap="none">
            <a:spAutoFit/>
          </a:bodyPr>
          <a:lstStyle/>
          <a:p>
            <a:r>
              <a:rPr lang="es-ES_tradnl" sz="1400" u="none" dirty="0" err="1" smtClean="0"/>
              <a:t>Hanahan</a:t>
            </a:r>
            <a:r>
              <a:rPr lang="es-ES_tradnl" sz="1400" u="none" dirty="0" smtClean="0"/>
              <a:t> D y </a:t>
            </a:r>
            <a:r>
              <a:rPr lang="es-ES_tradnl" sz="1400" u="none" dirty="0" err="1" smtClean="0"/>
              <a:t>Weinberg</a:t>
            </a:r>
            <a:r>
              <a:rPr lang="es-ES_tradnl" sz="1400" u="none" dirty="0" smtClean="0"/>
              <a:t>. </a:t>
            </a:r>
            <a:r>
              <a:rPr lang="es-ES_tradnl" sz="1400" u="none" dirty="0" err="1" smtClean="0"/>
              <a:t>Cell</a:t>
            </a:r>
            <a:r>
              <a:rPr lang="es-ES_tradnl" sz="1400" u="none" dirty="0" smtClean="0"/>
              <a:t> </a:t>
            </a:r>
            <a:r>
              <a:rPr lang="es-ES_tradnl" sz="1400" u="none" dirty="0" smtClean="0"/>
              <a:t>2011, 144 646.</a:t>
            </a:r>
            <a:endParaRPr lang="es-ES_tradnl" sz="1400" u="none" dirty="0"/>
          </a:p>
        </p:txBody>
      </p:sp>
      <p:sp>
        <p:nvSpPr>
          <p:cNvPr id="6" name="Elipse 5"/>
          <p:cNvSpPr/>
          <p:nvPr/>
        </p:nvSpPr>
        <p:spPr bwMode="auto">
          <a:xfrm>
            <a:off x="3048000" y="1600200"/>
            <a:ext cx="1752600" cy="12954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mc="http://schemas.openxmlformats.org/markup-compatibility/2006" xmlns:mv="urn:schemas-microsoft-com:mac:vml" xmlns:p14="http://schemas.microsoft.com/office/powerpoint/2010/main" xmlns="" val="12044629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efitini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47800"/>
            <a:ext cx="9144000" cy="3939832"/>
          </a:xfrm>
          <a:prstGeom prst="rect">
            <a:avLst/>
          </a:prstGeom>
        </p:spPr>
      </p:pic>
      <p:sp>
        <p:nvSpPr>
          <p:cNvPr id="3" name="2 Rectángulo"/>
          <p:cNvSpPr/>
          <p:nvPr/>
        </p:nvSpPr>
        <p:spPr>
          <a:xfrm>
            <a:off x="3059832" y="5589240"/>
            <a:ext cx="5760640" cy="461665"/>
          </a:xfrm>
          <a:prstGeom prst="rect">
            <a:avLst/>
          </a:prstGeom>
        </p:spPr>
        <p:txBody>
          <a:bodyPr wrap="square">
            <a:spAutoFit/>
          </a:bodyPr>
          <a:lstStyle/>
          <a:p>
            <a:pPr algn="r"/>
            <a:r>
              <a:rPr lang="es-ES" sz="1200" u="sng" dirty="0" err="1" smtClean="0"/>
              <a:t>Santillan-Doherty</a:t>
            </a:r>
            <a:r>
              <a:rPr lang="es-ES" sz="1200" u="sng" dirty="0" smtClean="0"/>
              <a:t> P</a:t>
            </a:r>
            <a:r>
              <a:rPr lang="es-ES" sz="1200" dirty="0" smtClean="0"/>
              <a:t>. ALGO SOBRE EL DNA Y LAS VENTAJAS DEL HOMBRE IMPERTÉRRITO. </a:t>
            </a:r>
            <a:r>
              <a:rPr lang="en-US" sz="1200" dirty="0" smtClean="0"/>
              <a:t>Rev Invest </a:t>
            </a:r>
            <a:r>
              <a:rPr lang="en-US" sz="1200" dirty="0" err="1" smtClean="0"/>
              <a:t>Clin</a:t>
            </a:r>
            <a:r>
              <a:rPr lang="en-US" sz="1200" dirty="0" smtClean="0"/>
              <a:t> (</a:t>
            </a:r>
            <a:r>
              <a:rPr lang="en-US" sz="1200" dirty="0" err="1" smtClean="0"/>
              <a:t>Mex</a:t>
            </a:r>
            <a:r>
              <a:rPr lang="en-US" sz="1200" dirty="0" smtClean="0"/>
              <a:t>). 2003; 55:161-7</a:t>
            </a:r>
            <a:endParaRPr lang="es-MX" sz="1200" dirty="0"/>
          </a:p>
        </p:txBody>
      </p:sp>
      <p:cxnSp>
        <p:nvCxnSpPr>
          <p:cNvPr id="5" name="4 Conector recto de flecha"/>
          <p:cNvCxnSpPr/>
          <p:nvPr/>
        </p:nvCxnSpPr>
        <p:spPr>
          <a:xfrm>
            <a:off x="3203848" y="908720"/>
            <a:ext cx="252028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067944" y="260648"/>
            <a:ext cx="993734" cy="646331"/>
          </a:xfrm>
          <a:prstGeom prst="rect">
            <a:avLst/>
          </a:prstGeom>
          <a:noFill/>
        </p:spPr>
        <p:txBody>
          <a:bodyPr wrap="none" rtlCol="0">
            <a:spAutoFit/>
          </a:bodyPr>
          <a:lstStyle/>
          <a:p>
            <a:r>
              <a:rPr lang="es-MX" dirty="0" err="1" smtClean="0"/>
              <a:t>Gefitinib</a:t>
            </a:r>
            <a:endParaRPr lang="es-MX" dirty="0" smtClean="0"/>
          </a:p>
          <a:p>
            <a:r>
              <a:rPr lang="es-MX" dirty="0" smtClean="0"/>
              <a:t>3 meses</a:t>
            </a:r>
            <a:endParaRPr lang="es-MX" dirty="0"/>
          </a:p>
        </p:txBody>
      </p:sp>
    </p:spTree>
    <p:extLst>
      <p:ext uri="{BB962C8B-B14F-4D97-AF65-F5344CB8AC3E}">
        <p14:creationId xmlns:p14="http://schemas.microsoft.com/office/powerpoint/2010/main" xmlns="" val="295473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0" y="0"/>
            <a:ext cx="9144000" cy="836712"/>
          </a:xfrm>
        </p:spPr>
        <p:txBody>
          <a:bodyPr>
            <a:noAutofit/>
          </a:bodyPr>
          <a:lstStyle/>
          <a:p>
            <a:r>
              <a:rPr lang="es-ES_tradnl" sz="2400" b="1" dirty="0" smtClean="0"/>
              <a:t>EGFR fue Solo el Inició de </a:t>
            </a:r>
            <a:r>
              <a:rPr lang="es-ES_tradnl" sz="2400" b="1" dirty="0" err="1" smtClean="0"/>
              <a:t>Biomarcadores</a:t>
            </a:r>
            <a:r>
              <a:rPr lang="es-ES_tradnl" sz="2400" b="1" dirty="0" smtClean="0"/>
              <a:t> en Cáncer de </a:t>
            </a:r>
            <a:r>
              <a:rPr lang="es-ES_tradnl" sz="2400" b="1" dirty="0" smtClean="0"/>
              <a:t>Pulmón</a:t>
            </a:r>
            <a:endParaRPr lang="es-ES_tradnl" sz="2400" b="1" dirty="0"/>
          </a:p>
        </p:txBody>
      </p:sp>
      <p:pic>
        <p:nvPicPr>
          <p:cNvPr id="6" name="Imagen 5" descr="448545a-f1.2.jpg"/>
          <p:cNvPicPr>
            <a:picLocks noChangeAspect="1"/>
          </p:cNvPicPr>
          <p:nvPr/>
        </p:nvPicPr>
        <p:blipFill>
          <a:blip r:embed="rId2" cstate="print"/>
          <a:stretch>
            <a:fillRect/>
          </a:stretch>
        </p:blipFill>
        <p:spPr>
          <a:xfrm>
            <a:off x="179512" y="1196752"/>
            <a:ext cx="4539930" cy="4653428"/>
          </a:xfrm>
          <a:prstGeom prst="rect">
            <a:avLst/>
          </a:prstGeom>
        </p:spPr>
      </p:pic>
      <p:sp>
        <p:nvSpPr>
          <p:cNvPr id="9" name="Rectángulo 8"/>
          <p:cNvSpPr/>
          <p:nvPr/>
        </p:nvSpPr>
        <p:spPr bwMode="auto">
          <a:xfrm>
            <a:off x="1371600" y="1447800"/>
            <a:ext cx="1219200" cy="2209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sp>
        <p:nvSpPr>
          <p:cNvPr id="10" name="Rectángulo 9"/>
          <p:cNvSpPr/>
          <p:nvPr/>
        </p:nvSpPr>
        <p:spPr bwMode="auto">
          <a:xfrm>
            <a:off x="457200" y="2133600"/>
            <a:ext cx="1828800" cy="2209800"/>
          </a:xfrm>
          <a:prstGeom prst="rect">
            <a:avLst/>
          </a:prstGeom>
          <a:noFill/>
          <a:ln w="349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sng" strike="noStrike" cap="none" normalizeH="0" baseline="0" smtClean="0">
              <a:ln>
                <a:noFill/>
              </a:ln>
              <a:solidFill>
                <a:schemeClr val="tx1"/>
              </a:solidFill>
              <a:effectLst/>
              <a:latin typeface="Times New Roman" pitchFamily="18" charset="0"/>
            </a:endParaRPr>
          </a:p>
        </p:txBody>
      </p:sp>
      <p:graphicFrame>
        <p:nvGraphicFramePr>
          <p:cNvPr id="11" name="Tabla 10"/>
          <p:cNvGraphicFramePr>
            <a:graphicFrameLocks noGrp="1"/>
          </p:cNvGraphicFramePr>
          <p:nvPr/>
        </p:nvGraphicFramePr>
        <p:xfrm>
          <a:off x="4860032" y="1196752"/>
          <a:ext cx="4114801" cy="4648200"/>
        </p:xfrm>
        <a:graphic>
          <a:graphicData uri="http://schemas.openxmlformats.org/drawingml/2006/table">
            <a:tbl>
              <a:tblPr firstRow="1" bandRow="1">
                <a:tableStyleId>{21E4AEA4-8DFA-4A89-87EB-49C32662AFE0}</a:tableStyleId>
              </a:tblPr>
              <a:tblGrid>
                <a:gridCol w="1676400"/>
                <a:gridCol w="838200"/>
                <a:gridCol w="1600201"/>
              </a:tblGrid>
              <a:tr h="387350">
                <a:tc>
                  <a:txBody>
                    <a:bodyPr/>
                    <a:lstStyle/>
                    <a:p>
                      <a:r>
                        <a:rPr lang="es-ES_tradnl" dirty="0" smtClean="0"/>
                        <a:t>Mutación</a:t>
                      </a:r>
                      <a:endParaRPr lang="es-ES_tradnl" dirty="0"/>
                    </a:p>
                  </a:txBody>
                  <a:tcPr/>
                </a:tc>
                <a:tc>
                  <a:txBody>
                    <a:bodyPr/>
                    <a:lstStyle/>
                    <a:p>
                      <a:r>
                        <a:rPr lang="es-ES_tradnl" dirty="0" smtClean="0"/>
                        <a:t>%</a:t>
                      </a:r>
                      <a:endParaRPr lang="es-ES_tradnl" dirty="0"/>
                    </a:p>
                  </a:txBody>
                  <a:tcPr/>
                </a:tc>
                <a:tc>
                  <a:txBody>
                    <a:bodyPr/>
                    <a:lstStyle/>
                    <a:p>
                      <a:r>
                        <a:rPr lang="es-ES_tradnl" dirty="0" smtClean="0"/>
                        <a:t>Total</a:t>
                      </a:r>
                      <a:r>
                        <a:rPr lang="es-ES_tradnl" baseline="0" dirty="0" smtClean="0"/>
                        <a:t> </a:t>
                      </a:r>
                      <a:r>
                        <a:rPr lang="es-ES_tradnl" baseline="0" dirty="0" err="1" smtClean="0"/>
                        <a:t>aprox</a:t>
                      </a:r>
                      <a:r>
                        <a:rPr lang="es-ES_tradnl" baseline="0" dirty="0" smtClean="0"/>
                        <a:t> </a:t>
                      </a:r>
                      <a:endParaRPr lang="es-ES_tradnl" dirty="0"/>
                    </a:p>
                  </a:txBody>
                  <a:tcPr/>
                </a:tc>
              </a:tr>
              <a:tr h="387350">
                <a:tc>
                  <a:txBody>
                    <a:bodyPr/>
                    <a:lstStyle/>
                    <a:p>
                      <a:r>
                        <a:rPr lang="es-ES_tradnl" dirty="0" smtClean="0">
                          <a:solidFill>
                            <a:schemeClr val="accent4"/>
                          </a:solidFill>
                        </a:rPr>
                        <a:t>TOTAL NSCLC </a:t>
                      </a:r>
                      <a:r>
                        <a:rPr lang="es-ES_tradnl" dirty="0" err="1" smtClean="0">
                          <a:solidFill>
                            <a:schemeClr val="accent4"/>
                          </a:solidFill>
                        </a:rPr>
                        <a:t>m</a:t>
                      </a:r>
                      <a:endParaRPr lang="es-ES_tradnl" dirty="0">
                        <a:solidFill>
                          <a:schemeClr val="accent4"/>
                        </a:solidFill>
                      </a:endParaRPr>
                    </a:p>
                  </a:txBody>
                  <a:tcPr/>
                </a:tc>
                <a:tc>
                  <a:txBody>
                    <a:bodyPr/>
                    <a:lstStyle/>
                    <a:p>
                      <a:r>
                        <a:rPr lang="es-ES_tradnl" dirty="0" smtClean="0">
                          <a:solidFill>
                            <a:schemeClr val="accent4"/>
                          </a:solidFill>
                        </a:rPr>
                        <a:t>64%</a:t>
                      </a:r>
                      <a:endParaRPr lang="es-ES_tradnl" dirty="0">
                        <a:solidFill>
                          <a:schemeClr val="accent4"/>
                        </a:solidFill>
                      </a:endParaRPr>
                    </a:p>
                  </a:txBody>
                  <a:tcPr/>
                </a:tc>
                <a:tc>
                  <a:txBody>
                    <a:bodyPr/>
                    <a:lstStyle/>
                    <a:p>
                      <a:r>
                        <a:rPr lang="es-ES_tradnl" dirty="0" smtClean="0"/>
                        <a:t>981000</a:t>
                      </a:r>
                      <a:endParaRPr lang="es-ES_tradnl" dirty="0"/>
                    </a:p>
                  </a:txBody>
                  <a:tcPr/>
                </a:tc>
              </a:tr>
              <a:tr h="387350">
                <a:tc>
                  <a:txBody>
                    <a:bodyPr/>
                    <a:lstStyle/>
                    <a:p>
                      <a:r>
                        <a:rPr lang="es-ES_tradnl" dirty="0" smtClean="0"/>
                        <a:t>KRAS</a:t>
                      </a:r>
                      <a:endParaRPr lang="es-ES_tradnl" dirty="0"/>
                    </a:p>
                  </a:txBody>
                  <a:tcPr/>
                </a:tc>
                <a:tc>
                  <a:txBody>
                    <a:bodyPr/>
                    <a:lstStyle/>
                    <a:p>
                      <a:r>
                        <a:rPr lang="es-ES_tradnl" dirty="0" smtClean="0"/>
                        <a:t>25%</a:t>
                      </a:r>
                      <a:endParaRPr lang="es-ES_tradnl" dirty="0"/>
                    </a:p>
                  </a:txBody>
                  <a:tcPr/>
                </a:tc>
                <a:tc>
                  <a:txBody>
                    <a:bodyPr/>
                    <a:lstStyle/>
                    <a:p>
                      <a:r>
                        <a:rPr lang="es-ES_tradnl" dirty="0" smtClean="0"/>
                        <a:t>383,000</a:t>
                      </a:r>
                      <a:endParaRPr lang="es-ES_tradnl" dirty="0"/>
                    </a:p>
                  </a:txBody>
                  <a:tcPr/>
                </a:tc>
              </a:tr>
              <a:tr h="387350">
                <a:tc>
                  <a:txBody>
                    <a:bodyPr/>
                    <a:lstStyle/>
                    <a:p>
                      <a:r>
                        <a:rPr lang="es-ES_tradnl" dirty="0" smtClean="0"/>
                        <a:t>EGFR</a:t>
                      </a:r>
                      <a:endParaRPr lang="es-ES_tradnl" dirty="0"/>
                    </a:p>
                  </a:txBody>
                  <a:tcPr/>
                </a:tc>
                <a:tc>
                  <a:txBody>
                    <a:bodyPr/>
                    <a:lstStyle/>
                    <a:p>
                      <a:r>
                        <a:rPr lang="es-ES_tradnl" dirty="0" smtClean="0">
                          <a:solidFill>
                            <a:srgbClr val="FF0000"/>
                          </a:solidFill>
                        </a:rPr>
                        <a:t>17%</a:t>
                      </a:r>
                      <a:endParaRPr lang="es-ES_tradnl" dirty="0">
                        <a:solidFill>
                          <a:srgbClr val="FF0000"/>
                        </a:solidFill>
                      </a:endParaRPr>
                    </a:p>
                  </a:txBody>
                  <a:tcPr/>
                </a:tc>
                <a:tc>
                  <a:txBody>
                    <a:bodyPr/>
                    <a:lstStyle/>
                    <a:p>
                      <a:r>
                        <a:rPr lang="es-ES_tradnl" dirty="0" smtClean="0"/>
                        <a:t>260,100</a:t>
                      </a:r>
                      <a:endParaRPr lang="es-ES_tradnl" dirty="0"/>
                    </a:p>
                  </a:txBody>
                  <a:tcPr/>
                </a:tc>
              </a:tr>
              <a:tr h="387350">
                <a:tc>
                  <a:txBody>
                    <a:bodyPr/>
                    <a:lstStyle/>
                    <a:p>
                      <a:r>
                        <a:rPr lang="es-ES_tradnl" dirty="0" smtClean="0"/>
                        <a:t>ALK</a:t>
                      </a:r>
                      <a:endParaRPr lang="es-ES_tradnl" dirty="0"/>
                    </a:p>
                  </a:txBody>
                  <a:tcPr/>
                </a:tc>
                <a:tc>
                  <a:txBody>
                    <a:bodyPr/>
                    <a:lstStyle/>
                    <a:p>
                      <a:r>
                        <a:rPr lang="es-ES_tradnl" dirty="0" smtClean="0"/>
                        <a:t>8%</a:t>
                      </a:r>
                      <a:endParaRPr lang="es-ES_tradnl" dirty="0"/>
                    </a:p>
                  </a:txBody>
                  <a:tcPr/>
                </a:tc>
                <a:tc>
                  <a:txBody>
                    <a:bodyPr/>
                    <a:lstStyle/>
                    <a:p>
                      <a:r>
                        <a:rPr lang="es-ES_tradnl" dirty="0" smtClean="0"/>
                        <a:t>122,400</a:t>
                      </a:r>
                      <a:endParaRPr lang="es-ES_tradnl" dirty="0"/>
                    </a:p>
                  </a:txBody>
                  <a:tcPr/>
                </a:tc>
              </a:tr>
              <a:tr h="387350">
                <a:tc>
                  <a:txBody>
                    <a:bodyPr/>
                    <a:lstStyle/>
                    <a:p>
                      <a:r>
                        <a:rPr lang="es-ES_tradnl" dirty="0" smtClean="0"/>
                        <a:t>ERBB2(HER2)</a:t>
                      </a:r>
                      <a:endParaRPr lang="es-ES_tradnl" dirty="0"/>
                    </a:p>
                  </a:txBody>
                  <a:tcPr/>
                </a:tc>
                <a:tc>
                  <a:txBody>
                    <a:bodyPr/>
                    <a:lstStyle/>
                    <a:p>
                      <a:r>
                        <a:rPr lang="es-ES_tradnl" dirty="0" smtClean="0"/>
                        <a:t>3%</a:t>
                      </a:r>
                      <a:endParaRPr lang="es-ES_tradnl" dirty="0"/>
                    </a:p>
                  </a:txBody>
                  <a:tcPr/>
                </a:tc>
                <a:tc>
                  <a:txBody>
                    <a:bodyPr/>
                    <a:lstStyle/>
                    <a:p>
                      <a:r>
                        <a:rPr lang="es-ES_tradnl" dirty="0" smtClean="0"/>
                        <a:t>45,900</a:t>
                      </a:r>
                      <a:endParaRPr lang="es-ES_tradnl" dirty="0"/>
                    </a:p>
                  </a:txBody>
                  <a:tcPr/>
                </a:tc>
              </a:tr>
              <a:tr h="387350">
                <a:tc>
                  <a:txBody>
                    <a:bodyPr/>
                    <a:lstStyle/>
                    <a:p>
                      <a:r>
                        <a:rPr lang="es-ES_tradnl" dirty="0" smtClean="0"/>
                        <a:t>BRAF</a:t>
                      </a:r>
                      <a:endParaRPr lang="es-ES_tradnl" dirty="0"/>
                    </a:p>
                  </a:txBody>
                  <a:tcPr/>
                </a:tc>
                <a:tc>
                  <a:txBody>
                    <a:bodyPr/>
                    <a:lstStyle/>
                    <a:p>
                      <a:r>
                        <a:rPr lang="es-ES_tradnl" dirty="0" smtClean="0"/>
                        <a:t>2%</a:t>
                      </a:r>
                      <a:endParaRPr lang="es-ES_tradnl" dirty="0"/>
                    </a:p>
                  </a:txBody>
                  <a:tcPr/>
                </a:tc>
                <a:tc>
                  <a:txBody>
                    <a:bodyPr/>
                    <a:lstStyle/>
                    <a:p>
                      <a:r>
                        <a:rPr lang="es-ES_tradnl" dirty="0" smtClean="0"/>
                        <a:t>30,600</a:t>
                      </a:r>
                      <a:endParaRPr lang="es-ES_tradnl" dirty="0"/>
                    </a:p>
                  </a:txBody>
                  <a:tcPr/>
                </a:tc>
              </a:tr>
              <a:tr h="387350">
                <a:tc>
                  <a:txBody>
                    <a:bodyPr/>
                    <a:lstStyle/>
                    <a:p>
                      <a:r>
                        <a:rPr lang="es-ES_tradnl" dirty="0" smtClean="0"/>
                        <a:t>PI3K</a:t>
                      </a:r>
                      <a:endParaRPr lang="es-ES_tradnl" dirty="0"/>
                    </a:p>
                  </a:txBody>
                  <a:tcPr/>
                </a:tc>
                <a:tc>
                  <a:txBody>
                    <a:bodyPr/>
                    <a:lstStyle/>
                    <a:p>
                      <a:r>
                        <a:rPr lang="es-ES_tradnl" dirty="0" smtClean="0"/>
                        <a:t>1%</a:t>
                      </a:r>
                      <a:endParaRPr lang="es-ES_tradnl" dirty="0"/>
                    </a:p>
                  </a:txBody>
                  <a:tcPr/>
                </a:tc>
                <a:tc>
                  <a:txBody>
                    <a:bodyPr/>
                    <a:lstStyle/>
                    <a:p>
                      <a:r>
                        <a:rPr lang="es-ES_tradnl" dirty="0" smtClean="0"/>
                        <a:t>15,300</a:t>
                      </a:r>
                      <a:endParaRPr lang="es-ES_tradnl" dirty="0"/>
                    </a:p>
                  </a:txBody>
                  <a:tcPr/>
                </a:tc>
              </a:tr>
              <a:tr h="387350">
                <a:tc>
                  <a:txBody>
                    <a:bodyPr/>
                    <a:lstStyle/>
                    <a:p>
                      <a:r>
                        <a:rPr lang="es-ES_tradnl" dirty="0" err="1" smtClean="0"/>
                        <a:t>Amplif</a:t>
                      </a:r>
                      <a:r>
                        <a:rPr lang="es-ES_tradnl" dirty="0" smtClean="0"/>
                        <a:t> MET</a:t>
                      </a:r>
                      <a:endParaRPr lang="es-ES_tradnl" dirty="0"/>
                    </a:p>
                  </a:txBody>
                  <a:tcPr/>
                </a:tc>
                <a:tc>
                  <a:txBody>
                    <a:bodyPr/>
                    <a:lstStyle/>
                    <a:p>
                      <a:r>
                        <a:rPr lang="es-ES_tradnl" dirty="0" smtClean="0"/>
                        <a:t>&lt;1%</a:t>
                      </a:r>
                      <a:endParaRPr lang="es-ES_tradnl" dirty="0"/>
                    </a:p>
                  </a:txBody>
                  <a:tcPr/>
                </a:tc>
                <a:tc>
                  <a:txBody>
                    <a:bodyPr/>
                    <a:lstStyle/>
                    <a:p>
                      <a:r>
                        <a:rPr lang="es-ES_tradnl" dirty="0" smtClean="0"/>
                        <a:t>&lt;15,300</a:t>
                      </a:r>
                      <a:endParaRPr lang="es-ES_tradnl" dirty="0"/>
                    </a:p>
                  </a:txBody>
                  <a:tcPr/>
                </a:tc>
              </a:tr>
              <a:tr h="387350">
                <a:tc>
                  <a:txBody>
                    <a:bodyPr/>
                    <a:lstStyle/>
                    <a:p>
                      <a:r>
                        <a:rPr lang="es-ES_tradnl" dirty="0" smtClean="0"/>
                        <a:t>NRAS</a:t>
                      </a:r>
                      <a:endParaRPr lang="es-ES_tradnl" dirty="0"/>
                    </a:p>
                  </a:txBody>
                  <a:tcPr/>
                </a:tc>
                <a:tc>
                  <a:txBody>
                    <a:bodyPr/>
                    <a:lstStyle/>
                    <a:p>
                      <a:r>
                        <a:rPr lang="es-ES_tradnl" dirty="0" smtClean="0"/>
                        <a:t>&lt;1%</a:t>
                      </a:r>
                      <a:endParaRPr lang="es-ES_tradnl" dirty="0"/>
                    </a:p>
                  </a:txBody>
                  <a:tcPr/>
                </a:tc>
                <a:tc>
                  <a:txBody>
                    <a:bodyPr/>
                    <a:lstStyle/>
                    <a:p>
                      <a:r>
                        <a:rPr lang="es-ES_tradnl" dirty="0" smtClean="0"/>
                        <a:t>&lt;15,300</a:t>
                      </a:r>
                      <a:endParaRPr lang="es-ES_tradnl" dirty="0"/>
                    </a:p>
                  </a:txBody>
                  <a:tcPr/>
                </a:tc>
              </a:tr>
              <a:tr h="387350">
                <a:tc>
                  <a:txBody>
                    <a:bodyPr/>
                    <a:lstStyle/>
                    <a:p>
                      <a:r>
                        <a:rPr lang="es-ES_tradnl" dirty="0" smtClean="0"/>
                        <a:t>MEK1</a:t>
                      </a:r>
                      <a:endParaRPr lang="es-ES_tradnl" dirty="0"/>
                    </a:p>
                  </a:txBody>
                  <a:tcPr/>
                </a:tc>
                <a:tc>
                  <a:txBody>
                    <a:bodyPr/>
                    <a:lstStyle/>
                    <a:p>
                      <a:r>
                        <a:rPr lang="es-ES_tradnl" dirty="0" smtClean="0"/>
                        <a:t>&lt;1%</a:t>
                      </a:r>
                      <a:endParaRPr lang="es-ES_tradnl" dirty="0"/>
                    </a:p>
                  </a:txBody>
                  <a:tcPr/>
                </a:tc>
                <a:tc>
                  <a:txBody>
                    <a:bodyPr/>
                    <a:lstStyle/>
                    <a:p>
                      <a:r>
                        <a:rPr lang="es-ES_tradnl" dirty="0" smtClean="0"/>
                        <a:t>&lt;15,300</a:t>
                      </a:r>
                      <a:endParaRPr lang="es-ES_tradnl" dirty="0"/>
                    </a:p>
                  </a:txBody>
                  <a:tcPr/>
                </a:tc>
              </a:tr>
              <a:tr h="387350">
                <a:tc>
                  <a:txBody>
                    <a:bodyPr/>
                    <a:lstStyle/>
                    <a:p>
                      <a:r>
                        <a:rPr lang="es-ES_tradnl" dirty="0" smtClean="0"/>
                        <a:t>TOTAL</a:t>
                      </a:r>
                      <a:endParaRPr lang="es-ES_tradnl" dirty="0"/>
                    </a:p>
                  </a:txBody>
                  <a:tcPr/>
                </a:tc>
                <a:tc>
                  <a:txBody>
                    <a:bodyPr/>
                    <a:lstStyle/>
                    <a:p>
                      <a:endParaRPr lang="es-ES_tradnl" dirty="0"/>
                    </a:p>
                  </a:txBody>
                  <a:tcPr/>
                </a:tc>
                <a:tc>
                  <a:txBody>
                    <a:bodyPr/>
                    <a:lstStyle/>
                    <a:p>
                      <a:r>
                        <a:rPr lang="es-ES_tradnl" dirty="0" smtClean="0"/>
                        <a:t>1,530,000</a:t>
                      </a:r>
                      <a:endParaRPr lang="es-ES_tradnl" dirty="0"/>
                    </a:p>
                  </a:txBody>
                  <a:tcPr/>
                </a:tc>
              </a:tr>
            </a:tbl>
          </a:graphicData>
        </a:graphic>
      </p:graphicFrame>
      <p:sp>
        <p:nvSpPr>
          <p:cNvPr id="13" name="CuadroTexto 12"/>
          <p:cNvSpPr txBox="1"/>
          <p:nvPr/>
        </p:nvSpPr>
        <p:spPr>
          <a:xfrm>
            <a:off x="179512" y="6237312"/>
            <a:ext cx="4114800" cy="307777"/>
          </a:xfrm>
          <a:prstGeom prst="rect">
            <a:avLst/>
          </a:prstGeom>
          <a:noFill/>
        </p:spPr>
        <p:txBody>
          <a:bodyPr wrap="square" rtlCol="0">
            <a:spAutoFit/>
          </a:bodyPr>
          <a:lstStyle/>
          <a:p>
            <a:r>
              <a:rPr lang="es-ES_tradnl" sz="1400" u="none" dirty="0" smtClean="0"/>
              <a:t>Kris M y </a:t>
            </a:r>
            <a:r>
              <a:rPr lang="es-ES_tradnl" sz="1400" u="none" dirty="0" smtClean="0"/>
              <a:t>cols.  </a:t>
            </a:r>
            <a:r>
              <a:rPr lang="es-ES_tradnl" sz="1400" u="none" dirty="0" smtClean="0"/>
              <a:t>JAMA. 2014;311(19):1998-2006</a:t>
            </a:r>
            <a:endParaRPr lang="es-ES_tradnl" sz="1400" u="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p:cNvSpPr txBox="1">
            <a:spLocks noChangeArrowheads="1"/>
          </p:cNvSpPr>
          <p:nvPr/>
        </p:nvSpPr>
        <p:spPr bwMode="auto">
          <a:xfrm>
            <a:off x="142875" y="214313"/>
            <a:ext cx="8858250" cy="954107"/>
          </a:xfrm>
          <a:prstGeom prst="rect">
            <a:avLst/>
          </a:prstGeom>
          <a:noFill/>
          <a:ln w="9525">
            <a:noFill/>
            <a:miter lim="800000"/>
            <a:headEnd/>
            <a:tailEnd/>
          </a:ln>
        </p:spPr>
        <p:txBody>
          <a:bodyPr>
            <a:spAutoFit/>
          </a:bodyPr>
          <a:lstStyle/>
          <a:p>
            <a:pPr algn="ctr"/>
            <a:r>
              <a:rPr lang="es-ES" sz="2800" u="none" dirty="0" smtClean="0"/>
              <a:t>ESTUDIO IPASS: Importancia de Seleccionar por Biomarcadores (mEGFR)</a:t>
            </a:r>
            <a:endParaRPr lang="es-ES" sz="2800" u="none" dirty="0"/>
          </a:p>
        </p:txBody>
      </p:sp>
      <p:sp>
        <p:nvSpPr>
          <p:cNvPr id="14" name="CuadroTexto 13"/>
          <p:cNvSpPr txBox="1"/>
          <p:nvPr/>
        </p:nvSpPr>
        <p:spPr>
          <a:xfrm>
            <a:off x="5580112" y="5517232"/>
            <a:ext cx="3200400" cy="307777"/>
          </a:xfrm>
          <a:prstGeom prst="rect">
            <a:avLst/>
          </a:prstGeom>
          <a:noFill/>
        </p:spPr>
        <p:txBody>
          <a:bodyPr wrap="square" rtlCol="0">
            <a:spAutoFit/>
          </a:bodyPr>
          <a:lstStyle/>
          <a:p>
            <a:r>
              <a:rPr lang="es-ES_tradnl" sz="1400" u="none" dirty="0" err="1" smtClean="0"/>
              <a:t>Mok</a:t>
            </a:r>
            <a:r>
              <a:rPr lang="es-ES_tradnl" sz="1400" u="none" dirty="0" smtClean="0"/>
              <a:t> T y cols. N </a:t>
            </a:r>
            <a:r>
              <a:rPr lang="es-ES_tradnl" sz="1400" u="none" dirty="0" err="1" smtClean="0"/>
              <a:t>Engl</a:t>
            </a:r>
            <a:r>
              <a:rPr lang="es-ES_tradnl" sz="1400" u="none" dirty="0" smtClean="0"/>
              <a:t> J </a:t>
            </a:r>
            <a:r>
              <a:rPr lang="es-ES_tradnl" sz="1400" u="none" dirty="0" err="1" smtClean="0"/>
              <a:t>Med</a:t>
            </a:r>
            <a:r>
              <a:rPr lang="es-ES_tradnl" sz="1400" u="none" dirty="0" smtClean="0"/>
              <a:t> 2009;361.</a:t>
            </a:r>
            <a:endParaRPr lang="es-ES_tradnl" sz="1400" u="none" dirty="0"/>
          </a:p>
        </p:txBody>
      </p:sp>
      <p:sp>
        <p:nvSpPr>
          <p:cNvPr id="9" name="CuadroTexto 8"/>
          <p:cNvSpPr txBox="1"/>
          <p:nvPr/>
        </p:nvSpPr>
        <p:spPr>
          <a:xfrm>
            <a:off x="0" y="2362200"/>
            <a:ext cx="1905000" cy="2554545"/>
          </a:xfrm>
          <a:prstGeom prst="rect">
            <a:avLst/>
          </a:prstGeom>
          <a:noFill/>
        </p:spPr>
        <p:txBody>
          <a:bodyPr wrap="square" rtlCol="0">
            <a:spAutoFit/>
          </a:bodyPr>
          <a:lstStyle/>
          <a:p>
            <a:r>
              <a:rPr lang="es-ES_tradnl" sz="1600" u="none" dirty="0" err="1" smtClean="0">
                <a:solidFill>
                  <a:srgbClr val="FFFF00"/>
                </a:solidFill>
              </a:rPr>
              <a:t>n</a:t>
            </a:r>
            <a:r>
              <a:rPr lang="es-ES_tradnl" sz="1600" u="none" dirty="0" smtClean="0">
                <a:solidFill>
                  <a:srgbClr val="FFFF00"/>
                </a:solidFill>
              </a:rPr>
              <a:t>=1,217 </a:t>
            </a:r>
          </a:p>
          <a:p>
            <a:r>
              <a:rPr lang="es-ES_tradnl" sz="1600" u="none" dirty="0" smtClean="0">
                <a:solidFill>
                  <a:schemeClr val="bg1"/>
                </a:solidFill>
              </a:rPr>
              <a:t>Fase 3</a:t>
            </a:r>
          </a:p>
          <a:p>
            <a:r>
              <a:rPr lang="es-ES_tradnl" sz="1600" u="none" dirty="0" smtClean="0">
                <a:solidFill>
                  <a:schemeClr val="bg1"/>
                </a:solidFill>
              </a:rPr>
              <a:t>Primera Línea</a:t>
            </a:r>
          </a:p>
          <a:p>
            <a:r>
              <a:rPr lang="es-ES_tradnl" sz="1600" u="none" dirty="0" err="1" smtClean="0">
                <a:solidFill>
                  <a:schemeClr val="bg1"/>
                </a:solidFill>
              </a:rPr>
              <a:t>Adenocarcinoma</a:t>
            </a:r>
            <a:endParaRPr lang="es-ES_tradnl" sz="1600" u="none" dirty="0" smtClean="0">
              <a:solidFill>
                <a:schemeClr val="bg1"/>
              </a:solidFill>
            </a:endParaRPr>
          </a:p>
          <a:p>
            <a:r>
              <a:rPr lang="es-ES_tradnl" sz="1600" u="none" dirty="0" smtClean="0">
                <a:solidFill>
                  <a:schemeClr val="bg1"/>
                </a:solidFill>
              </a:rPr>
              <a:t>IIIB/ IV</a:t>
            </a:r>
          </a:p>
          <a:p>
            <a:r>
              <a:rPr lang="es-ES_tradnl" sz="1600" u="none" dirty="0" err="1" smtClean="0">
                <a:solidFill>
                  <a:schemeClr val="bg1"/>
                </a:solidFill>
              </a:rPr>
              <a:t>Tab</a:t>
            </a:r>
            <a:r>
              <a:rPr lang="es-ES_tradnl" sz="1600" u="none" dirty="0" smtClean="0">
                <a:solidFill>
                  <a:schemeClr val="bg1"/>
                </a:solidFill>
              </a:rPr>
              <a:t> (-) o leve</a:t>
            </a:r>
          </a:p>
          <a:p>
            <a:r>
              <a:rPr lang="es-ES_tradnl" sz="1600" u="none" dirty="0" smtClean="0">
                <a:solidFill>
                  <a:schemeClr val="bg1"/>
                </a:solidFill>
              </a:rPr>
              <a:t>87 centros en </a:t>
            </a:r>
            <a:r>
              <a:rPr lang="es-ES_tradnl" sz="1600" u="none" dirty="0" err="1" smtClean="0">
                <a:solidFill>
                  <a:schemeClr val="bg1"/>
                </a:solidFill>
              </a:rPr>
              <a:t>asia</a:t>
            </a:r>
            <a:endParaRPr lang="es-ES_tradnl" sz="1600" u="none" dirty="0" smtClean="0">
              <a:solidFill>
                <a:schemeClr val="bg1"/>
              </a:solidFill>
            </a:endParaRPr>
          </a:p>
          <a:p>
            <a:endParaRPr lang="es-ES_tradnl" sz="1600" u="none" dirty="0" smtClean="0">
              <a:solidFill>
                <a:schemeClr val="bg1"/>
              </a:solidFill>
            </a:endParaRPr>
          </a:p>
          <a:p>
            <a:r>
              <a:rPr lang="es-ES_tradnl" sz="1600" u="none" dirty="0" err="1" smtClean="0">
                <a:solidFill>
                  <a:schemeClr val="bg1"/>
                </a:solidFill>
              </a:rPr>
              <a:t>Pacli</a:t>
            </a:r>
            <a:r>
              <a:rPr lang="es-ES_tradnl" sz="1600" u="none" dirty="0" smtClean="0">
                <a:solidFill>
                  <a:schemeClr val="bg1"/>
                </a:solidFill>
              </a:rPr>
              <a:t>+Carbo </a:t>
            </a:r>
            <a:r>
              <a:rPr lang="es-ES_tradnl" sz="1600" u="none" dirty="0" err="1" smtClean="0">
                <a:solidFill>
                  <a:schemeClr val="bg1"/>
                </a:solidFill>
              </a:rPr>
              <a:t>vs</a:t>
            </a:r>
            <a:endParaRPr lang="es-ES_tradnl" sz="1600" u="none" dirty="0" smtClean="0">
              <a:solidFill>
                <a:schemeClr val="bg1"/>
              </a:solidFill>
            </a:endParaRPr>
          </a:p>
          <a:p>
            <a:r>
              <a:rPr lang="es-ES_tradnl" sz="1600" u="none" dirty="0" err="1" smtClean="0">
                <a:solidFill>
                  <a:schemeClr val="bg1"/>
                </a:solidFill>
              </a:rPr>
              <a:t>Gefitinib</a:t>
            </a:r>
            <a:endParaRPr lang="es-ES_tradnl" sz="1600" u="none" dirty="0" smtClean="0">
              <a:solidFill>
                <a:schemeClr val="bg1"/>
              </a:solidFill>
            </a:endParaRPr>
          </a:p>
          <a:p>
            <a:endParaRPr lang="es-ES_tradnl" sz="1600" u="none" dirty="0" smtClean="0">
              <a:solidFill>
                <a:schemeClr val="bg1"/>
              </a:solidFill>
            </a:endParaRPr>
          </a:p>
        </p:txBody>
      </p:sp>
      <p:pic>
        <p:nvPicPr>
          <p:cNvPr id="11" name="Imagen 10"/>
          <p:cNvPicPr>
            <a:picLocks noChangeAspect="1"/>
          </p:cNvPicPr>
          <p:nvPr/>
        </p:nvPicPr>
        <p:blipFill>
          <a:blip r:embed="rId2" cstate="print"/>
          <a:stretch>
            <a:fillRect/>
          </a:stretch>
        </p:blipFill>
        <p:spPr>
          <a:xfrm>
            <a:off x="1828800" y="2133600"/>
            <a:ext cx="6823761" cy="3200400"/>
          </a:xfrm>
          <a:prstGeom prst="rect">
            <a:avLst/>
          </a:prstGeom>
        </p:spPr>
      </p:pic>
      <p:cxnSp>
        <p:nvCxnSpPr>
          <p:cNvPr id="8" name="Conector recto de flecha 7"/>
          <p:cNvCxnSpPr/>
          <p:nvPr/>
        </p:nvCxnSpPr>
        <p:spPr bwMode="auto">
          <a:xfrm rot="10800000" flipV="1">
            <a:off x="4495800" y="2590800"/>
            <a:ext cx="914400" cy="762000"/>
          </a:xfrm>
          <a:prstGeom prst="straightConnector1">
            <a:avLst/>
          </a:prstGeom>
          <a:noFill/>
          <a:ln w="22225" cap="flat" cmpd="sng" algn="ctr">
            <a:solidFill>
              <a:srgbClr val="008000"/>
            </a:solidFill>
            <a:prstDash val="solid"/>
            <a:round/>
            <a:headEnd type="none" w="med" len="med"/>
            <a:tailEnd type="arrow"/>
          </a:ln>
          <a:effectLst/>
        </p:spPr>
      </p:cxnSp>
      <p:sp>
        <p:nvSpPr>
          <p:cNvPr id="10" name="CuadroTexto 9"/>
          <p:cNvSpPr txBox="1"/>
          <p:nvPr/>
        </p:nvSpPr>
        <p:spPr>
          <a:xfrm>
            <a:off x="5486400" y="2133600"/>
            <a:ext cx="1600200" cy="584776"/>
          </a:xfrm>
          <a:prstGeom prst="rect">
            <a:avLst/>
          </a:prstGeom>
          <a:solidFill>
            <a:srgbClr val="008000"/>
          </a:solidFill>
        </p:spPr>
        <p:txBody>
          <a:bodyPr wrap="square" rtlCol="0">
            <a:spAutoFit/>
          </a:bodyPr>
          <a:lstStyle/>
          <a:p>
            <a:r>
              <a:rPr lang="es-ES_tradnl" sz="1600" u="none" dirty="0" err="1" smtClean="0"/>
              <a:t>Biomarcador</a:t>
            </a:r>
            <a:r>
              <a:rPr lang="es-ES_tradnl" sz="1600" u="none" dirty="0" smtClean="0"/>
              <a:t> +</a:t>
            </a:r>
          </a:p>
          <a:p>
            <a:r>
              <a:rPr lang="es-ES_tradnl" sz="1600" u="none" dirty="0" err="1" smtClean="0"/>
              <a:t>Tratam</a:t>
            </a:r>
            <a:r>
              <a:rPr lang="es-ES_tradnl" sz="1600" u="none" dirty="0" smtClean="0"/>
              <a:t> Dirigido</a:t>
            </a:r>
            <a:endParaRPr lang="es-ES_tradnl" sz="1600" u="none" dirty="0"/>
          </a:p>
        </p:txBody>
      </p:sp>
      <p:cxnSp>
        <p:nvCxnSpPr>
          <p:cNvPr id="13" name="Conector recto de flecha 12"/>
          <p:cNvCxnSpPr/>
          <p:nvPr/>
        </p:nvCxnSpPr>
        <p:spPr bwMode="auto">
          <a:xfrm>
            <a:off x="2133600" y="3429000"/>
            <a:ext cx="990600" cy="1588"/>
          </a:xfrm>
          <a:prstGeom prst="straightConnector1">
            <a:avLst/>
          </a:prstGeom>
          <a:noFill/>
          <a:ln w="28575" cap="flat" cmpd="sng" algn="ctr">
            <a:solidFill>
              <a:srgbClr val="008000"/>
            </a:solidFill>
            <a:prstDash val="lgDash"/>
            <a:round/>
            <a:headEnd type="none" w="med" len="med"/>
            <a:tailEnd type="arrow"/>
          </a:ln>
          <a:effectLst/>
        </p:spPr>
      </p:cxnSp>
      <p:sp>
        <p:nvSpPr>
          <p:cNvPr id="16" name="CuadroTexto 15"/>
          <p:cNvSpPr txBox="1"/>
          <p:nvPr/>
        </p:nvSpPr>
        <p:spPr>
          <a:xfrm>
            <a:off x="838200" y="3124200"/>
            <a:ext cx="1600200" cy="584776"/>
          </a:xfrm>
          <a:prstGeom prst="rect">
            <a:avLst/>
          </a:prstGeom>
          <a:solidFill>
            <a:srgbClr val="008000"/>
          </a:solidFill>
        </p:spPr>
        <p:txBody>
          <a:bodyPr wrap="square" rtlCol="0">
            <a:spAutoFit/>
          </a:bodyPr>
          <a:lstStyle/>
          <a:p>
            <a:r>
              <a:rPr lang="es-ES_tradnl" sz="1600" u="none" dirty="0" err="1" smtClean="0"/>
              <a:t>Biomarcador</a:t>
            </a:r>
            <a:r>
              <a:rPr lang="es-ES_tradnl" sz="1600" u="none" dirty="0" smtClean="0"/>
              <a:t> -</a:t>
            </a:r>
          </a:p>
          <a:p>
            <a:r>
              <a:rPr lang="es-ES_tradnl" sz="1600" u="none" dirty="0" err="1" smtClean="0"/>
              <a:t>Tratam</a:t>
            </a:r>
            <a:r>
              <a:rPr lang="es-ES_tradnl" sz="1600" u="none" dirty="0" smtClean="0"/>
              <a:t> Dirigido</a:t>
            </a:r>
            <a:endParaRPr lang="es-ES_tradnl" sz="1600" u="none" dirty="0"/>
          </a:p>
        </p:txBody>
      </p:sp>
      <p:sp>
        <p:nvSpPr>
          <p:cNvPr id="17" name="CuadroTexto 16"/>
          <p:cNvSpPr txBox="1"/>
          <p:nvPr/>
        </p:nvSpPr>
        <p:spPr>
          <a:xfrm>
            <a:off x="2971800" y="4648200"/>
            <a:ext cx="1600200" cy="584776"/>
          </a:xfrm>
          <a:prstGeom prst="rect">
            <a:avLst/>
          </a:prstGeom>
          <a:solidFill>
            <a:srgbClr val="FF6600"/>
          </a:solidFill>
        </p:spPr>
        <p:txBody>
          <a:bodyPr wrap="square" rtlCol="0">
            <a:spAutoFit/>
          </a:bodyPr>
          <a:lstStyle/>
          <a:p>
            <a:r>
              <a:rPr lang="es-ES_tradnl" sz="1600" u="none" dirty="0" err="1" smtClean="0"/>
              <a:t>Biomarcador</a:t>
            </a:r>
            <a:r>
              <a:rPr lang="es-ES_tradnl" sz="1600" u="none" dirty="0" smtClean="0"/>
              <a:t> -</a:t>
            </a:r>
          </a:p>
          <a:p>
            <a:r>
              <a:rPr lang="es-ES_tradnl" sz="1600" u="none" dirty="0" err="1" smtClean="0"/>
              <a:t>Tratam</a:t>
            </a:r>
            <a:r>
              <a:rPr lang="es-ES_tradnl" sz="1600" u="none" dirty="0" smtClean="0"/>
              <a:t> Estándar</a:t>
            </a:r>
            <a:endParaRPr lang="es-ES_tradnl" sz="1600" u="none" dirty="0"/>
          </a:p>
        </p:txBody>
      </p:sp>
      <p:sp>
        <p:nvSpPr>
          <p:cNvPr id="18" name="CuadroTexto 17"/>
          <p:cNvSpPr txBox="1"/>
          <p:nvPr/>
        </p:nvSpPr>
        <p:spPr>
          <a:xfrm>
            <a:off x="6248400" y="4648200"/>
            <a:ext cx="1600200" cy="584776"/>
          </a:xfrm>
          <a:prstGeom prst="rect">
            <a:avLst/>
          </a:prstGeom>
          <a:solidFill>
            <a:srgbClr val="FF6600"/>
          </a:solidFill>
        </p:spPr>
        <p:txBody>
          <a:bodyPr wrap="square" rtlCol="0">
            <a:spAutoFit/>
          </a:bodyPr>
          <a:lstStyle/>
          <a:p>
            <a:r>
              <a:rPr lang="es-ES_tradnl" sz="1600" u="none" dirty="0" err="1" smtClean="0"/>
              <a:t>Biomarcador</a:t>
            </a:r>
            <a:r>
              <a:rPr lang="es-ES_tradnl" sz="1600" u="none" dirty="0" smtClean="0"/>
              <a:t> +</a:t>
            </a:r>
          </a:p>
          <a:p>
            <a:r>
              <a:rPr lang="es-ES_tradnl" sz="1600" u="none" dirty="0" err="1" smtClean="0"/>
              <a:t>Tratam</a:t>
            </a:r>
            <a:r>
              <a:rPr lang="es-ES_tradnl" sz="1600" u="none" dirty="0" smtClean="0"/>
              <a:t> Estándar</a:t>
            </a:r>
            <a:endParaRPr lang="es-ES_tradnl" sz="1600" u="none" dirty="0"/>
          </a:p>
        </p:txBody>
      </p:sp>
      <p:cxnSp>
        <p:nvCxnSpPr>
          <p:cNvPr id="20" name="Conector recto de flecha 19"/>
          <p:cNvCxnSpPr/>
          <p:nvPr/>
        </p:nvCxnSpPr>
        <p:spPr bwMode="auto">
          <a:xfrm rot="5400000" flipH="1" flipV="1">
            <a:off x="3467100" y="4000500"/>
            <a:ext cx="685800" cy="609600"/>
          </a:xfrm>
          <a:prstGeom prst="straightConnector1">
            <a:avLst/>
          </a:prstGeom>
          <a:noFill/>
          <a:ln w="25400" cap="flat" cmpd="sng" algn="ctr">
            <a:solidFill>
              <a:srgbClr val="FF6600"/>
            </a:solidFill>
            <a:prstDash val="sysDash"/>
            <a:round/>
            <a:headEnd type="none" w="med" len="med"/>
            <a:tailEnd type="arrow"/>
          </a:ln>
          <a:effectLst/>
        </p:spPr>
      </p:cxnSp>
      <p:cxnSp>
        <p:nvCxnSpPr>
          <p:cNvPr id="22" name="Conector recto de flecha 21"/>
          <p:cNvCxnSpPr/>
          <p:nvPr/>
        </p:nvCxnSpPr>
        <p:spPr bwMode="auto">
          <a:xfrm rot="10800000">
            <a:off x="4038600" y="3505200"/>
            <a:ext cx="2362200" cy="1143000"/>
          </a:xfrm>
          <a:prstGeom prst="straightConnector1">
            <a:avLst/>
          </a:prstGeom>
          <a:noFill/>
          <a:ln w="22225" cap="flat" cmpd="sng" algn="ctr">
            <a:solidFill>
              <a:srgbClr val="FF66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1181</Words>
  <Application>Microsoft Office PowerPoint</Application>
  <PresentationFormat>Presentación en pantalla (4:3)</PresentationFormat>
  <Paragraphs>322</Paragraphs>
  <Slides>18</Slides>
  <Notes>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Tema de Office</vt:lpstr>
      <vt:lpstr>Gráfico</vt:lpstr>
      <vt:lpstr>Diapositiva 1</vt:lpstr>
      <vt:lpstr>Carcinoma pulmonar: Tratamiento</vt:lpstr>
      <vt:lpstr>Diapositiva 3</vt:lpstr>
      <vt:lpstr>Diapositiva 4</vt:lpstr>
      <vt:lpstr>Diapositiva 5</vt:lpstr>
      <vt:lpstr>Diapositiva 6</vt:lpstr>
      <vt:lpstr>Diapositiva 7</vt:lpstr>
      <vt:lpstr>EGFR fue Solo el Inició de Biomarcadores en Cáncer de Pulmón</vt:lpstr>
      <vt:lpstr>Diapositiva 9</vt:lpstr>
      <vt:lpstr>Diapositiva 10</vt:lpstr>
      <vt:lpstr>Diapositiva 11</vt:lpstr>
      <vt:lpstr>Diapositiva 12</vt:lpstr>
      <vt:lpstr>Diapositiva 13</vt:lpstr>
      <vt:lpstr>Diapositiva 14</vt:lpstr>
      <vt:lpstr>Brahmer J et al. N Engl J Med 2015. DOI: 10.1056/NEJMoa1504627</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Patricio</dc:creator>
  <cp:lastModifiedBy>DR. SANTILLAN</cp:lastModifiedBy>
  <cp:revision>86</cp:revision>
  <dcterms:created xsi:type="dcterms:W3CDTF">2013-09-02T23:28:47Z</dcterms:created>
  <dcterms:modified xsi:type="dcterms:W3CDTF">2015-06-03T19:54:00Z</dcterms:modified>
</cp:coreProperties>
</file>