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65" r:id="rId2"/>
  </p:sldMasterIdLst>
  <p:notesMasterIdLst>
    <p:notesMasterId r:id="rId18"/>
  </p:notesMasterIdLst>
  <p:handoutMasterIdLst>
    <p:handoutMasterId r:id="rId19"/>
  </p:handoutMasterIdLst>
  <p:sldIdLst>
    <p:sldId id="257" r:id="rId3"/>
    <p:sldId id="485" r:id="rId4"/>
    <p:sldId id="475" r:id="rId5"/>
    <p:sldId id="474" r:id="rId6"/>
    <p:sldId id="436" r:id="rId7"/>
    <p:sldId id="460" r:id="rId8"/>
    <p:sldId id="459" r:id="rId9"/>
    <p:sldId id="461" r:id="rId10"/>
    <p:sldId id="439" r:id="rId11"/>
    <p:sldId id="350" r:id="rId12"/>
    <p:sldId id="440" r:id="rId13"/>
    <p:sldId id="441" r:id="rId14"/>
    <p:sldId id="443" r:id="rId15"/>
    <p:sldId id="487" r:id="rId16"/>
    <p:sldId id="456" r:id="rId17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37A4"/>
    <a:srgbClr val="953415"/>
    <a:srgbClr val="003DB8"/>
    <a:srgbClr val="003CB4"/>
    <a:srgbClr val="0043C8"/>
    <a:srgbClr val="CFE753"/>
    <a:srgbClr val="008040"/>
    <a:srgbClr val="00517A"/>
    <a:srgbClr val="FF6600"/>
    <a:srgbClr val="00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51" autoAdjust="0"/>
    <p:restoredTop sz="94590" autoAdjust="0"/>
  </p:normalViewPr>
  <p:slideViewPr>
    <p:cSldViewPr>
      <p:cViewPr>
        <p:scale>
          <a:sx n="50" d="100"/>
          <a:sy n="50" d="100"/>
        </p:scale>
        <p:origin x="-1312" y="-2168"/>
      </p:cViewPr>
      <p:guideLst>
        <p:guide orient="horz" pos="2160"/>
        <p:guide pos="1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GR&#193;FICAS%20ENSE&#209;ANZ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NY%20&#193;VILA\Campos%20Cl&#237;nicos%20Tasa%20de%20crecimiento%202010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D2D8A">
                <a:lumMod val="75000"/>
              </a:srgbClr>
            </a:solidFill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cat>
            <c:strRef>
              <c:f>Hoja1!$A$2:$A$26</c:f>
              <c:strCache>
                <c:ptCount val="24"/>
                <c:pt idx="0">
                  <c:v>Argentina</c:v>
                </c:pt>
                <c:pt idx="1">
                  <c:v>Uruguay</c:v>
                </c:pt>
                <c:pt idx="2">
                  <c:v>Cuba</c:v>
                </c:pt>
                <c:pt idx="3">
                  <c:v>Brasil</c:v>
                </c:pt>
                <c:pt idx="4">
                  <c:v>Dominicana</c:v>
                </c:pt>
                <c:pt idx="5">
                  <c:v>Venezuela</c:v>
                </c:pt>
                <c:pt idx="6">
                  <c:v>El Salvador </c:v>
                </c:pt>
                <c:pt idx="7">
                  <c:v>Paraguay</c:v>
                </c:pt>
                <c:pt idx="8">
                  <c:v>Panamá</c:v>
                </c:pt>
                <c:pt idx="9">
                  <c:v>Bolivia</c:v>
                </c:pt>
                <c:pt idx="10">
                  <c:v>Perú</c:v>
                </c:pt>
                <c:pt idx="11">
                  <c:v>Colombia</c:v>
                </c:pt>
                <c:pt idx="12">
                  <c:v>Chile</c:v>
                </c:pt>
                <c:pt idx="13">
                  <c:v>Costa Rica</c:v>
                </c:pt>
                <c:pt idx="14">
                  <c:v>México</c:v>
                </c:pt>
                <c:pt idx="15">
                  <c:v>Ecuador</c:v>
                </c:pt>
                <c:pt idx="16">
                  <c:v>Nicaragua</c:v>
                </c:pt>
                <c:pt idx="17">
                  <c:v>Honduras</c:v>
                </c:pt>
                <c:pt idx="18">
                  <c:v>Guatemala</c:v>
                </c:pt>
                <c:pt idx="20">
                  <c:v>España</c:v>
                </c:pt>
                <c:pt idx="21">
                  <c:v>Estados Unidos</c:v>
                </c:pt>
                <c:pt idx="22">
                  <c:v>Europa</c:v>
                </c:pt>
                <c:pt idx="23">
                  <c:v>UK</c:v>
                </c:pt>
              </c:strCache>
            </c:strRef>
          </c:cat>
          <c:val>
            <c:numRef>
              <c:f>Hoja1!$B$2:$B$26</c:f>
              <c:numCache>
                <c:formatCode>0.00</c:formatCode>
                <c:ptCount val="25"/>
                <c:pt idx="0">
                  <c:v>2.698422288909234</c:v>
                </c:pt>
                <c:pt idx="1">
                  <c:v>2.078017689867734</c:v>
                </c:pt>
                <c:pt idx="2">
                  <c:v>1.643908895457612</c:v>
                </c:pt>
                <c:pt idx="3">
                  <c:v>1.52551411681779</c:v>
                </c:pt>
                <c:pt idx="4">
                  <c:v>1.412066867133756</c:v>
                </c:pt>
                <c:pt idx="5">
                  <c:v>1.21</c:v>
                </c:pt>
                <c:pt idx="6">
                  <c:v>1.14</c:v>
                </c:pt>
                <c:pt idx="7">
                  <c:v>1.065726391496106</c:v>
                </c:pt>
                <c:pt idx="8">
                  <c:v>1.036070660019013</c:v>
                </c:pt>
                <c:pt idx="9">
                  <c:v>0.951615506098867</c:v>
                </c:pt>
                <c:pt idx="10">
                  <c:v>0.901366154762116</c:v>
                </c:pt>
                <c:pt idx="11">
                  <c:v>0.745837295593966</c:v>
                </c:pt>
                <c:pt idx="12">
                  <c:v>0.706446760985027</c:v>
                </c:pt>
                <c:pt idx="13">
                  <c:v>0.6558660340733</c:v>
                </c:pt>
                <c:pt idx="14">
                  <c:v>0.596422154294981</c:v>
                </c:pt>
                <c:pt idx="15">
                  <c:v>0.381834106036013</c:v>
                </c:pt>
                <c:pt idx="16">
                  <c:v>0.187398027789083</c:v>
                </c:pt>
                <c:pt idx="17">
                  <c:v>0.180535977789948</c:v>
                </c:pt>
                <c:pt idx="18">
                  <c:v>0.149078599387585</c:v>
                </c:pt>
                <c:pt idx="20" formatCode="General">
                  <c:v>3.21</c:v>
                </c:pt>
                <c:pt idx="21" formatCode="General">
                  <c:v>2.87</c:v>
                </c:pt>
                <c:pt idx="22" formatCode="General">
                  <c:v>1.670000000000002</c:v>
                </c:pt>
                <c:pt idx="23" formatCode="General">
                  <c:v>0.830000000000002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024744"/>
        <c:axId val="-2144161448"/>
      </c:barChart>
      <c:catAx>
        <c:axId val="2082024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MX" sz="1600" i="1"/>
            </a:pPr>
            <a:endParaRPr lang="es-ES"/>
          </a:p>
        </c:txPr>
        <c:crossAx val="-2144161448"/>
        <c:crosses val="autoZero"/>
        <c:auto val="1"/>
        <c:lblAlgn val="ctr"/>
        <c:lblOffset val="100"/>
        <c:noMultiLvlLbl val="0"/>
      </c:catAx>
      <c:valAx>
        <c:axId val="-214416144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s-MX" i="1"/>
            </a:pPr>
            <a:endParaRPr lang="es-ES"/>
          </a:p>
        </c:txPr>
        <c:crossAx val="2082024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numRef>
              <c:f>Hoja1!$A$2:$A$29</c:f>
              <c:numCache>
                <c:formatCode>General</c:formatCode>
                <c:ptCount val="28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Hoja1!$B$2:$B$29</c:f>
              <c:numCache>
                <c:formatCode>General</c:formatCode>
                <c:ptCount val="28"/>
                <c:pt idx="0">
                  <c:v>17.0</c:v>
                </c:pt>
                <c:pt idx="1">
                  <c:v>25.0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18.0</c:v>
                </c:pt>
                <c:pt idx="6">
                  <c:v>10.0</c:v>
                </c:pt>
                <c:pt idx="7">
                  <c:v>11.0</c:v>
                </c:pt>
                <c:pt idx="8">
                  <c:v>10.0</c:v>
                </c:pt>
                <c:pt idx="9">
                  <c:v>0.0</c:v>
                </c:pt>
                <c:pt idx="10">
                  <c:v>10.0</c:v>
                </c:pt>
                <c:pt idx="11">
                  <c:v>3.0</c:v>
                </c:pt>
                <c:pt idx="12">
                  <c:v>8.0</c:v>
                </c:pt>
                <c:pt idx="13">
                  <c:v>8.0</c:v>
                </c:pt>
                <c:pt idx="14">
                  <c:v>15.0</c:v>
                </c:pt>
                <c:pt idx="15">
                  <c:v>9.0</c:v>
                </c:pt>
                <c:pt idx="16">
                  <c:v>8.0</c:v>
                </c:pt>
                <c:pt idx="17">
                  <c:v>7.0</c:v>
                </c:pt>
                <c:pt idx="18">
                  <c:v>7.0</c:v>
                </c:pt>
                <c:pt idx="19">
                  <c:v>12.0</c:v>
                </c:pt>
                <c:pt idx="20">
                  <c:v>18.0</c:v>
                </c:pt>
                <c:pt idx="21">
                  <c:v>22.0</c:v>
                </c:pt>
                <c:pt idx="22">
                  <c:v>12.0</c:v>
                </c:pt>
                <c:pt idx="23">
                  <c:v>17.0</c:v>
                </c:pt>
                <c:pt idx="24">
                  <c:v>21.0</c:v>
                </c:pt>
                <c:pt idx="25">
                  <c:v>15.0</c:v>
                </c:pt>
                <c:pt idx="26">
                  <c:v>34.0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Hoja1!$A$2:$A$29</c:f>
              <c:numCache>
                <c:formatCode>General</c:formatCode>
                <c:ptCount val="28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Hoja1!$C$2:$C$29</c:f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cat>
            <c:numRef>
              <c:f>Hoja1!$A$2:$A$29</c:f>
              <c:numCache>
                <c:formatCode>General</c:formatCode>
                <c:ptCount val="28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Hoja1!$D$2:$D$29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129752"/>
        <c:axId val="-2145006392"/>
      </c:lineChart>
      <c:catAx>
        <c:axId val="-214512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-2145006392"/>
        <c:crosses val="autoZero"/>
        <c:auto val="1"/>
        <c:lblAlgn val="ctr"/>
        <c:lblOffset val="100"/>
        <c:noMultiLvlLbl val="0"/>
      </c:catAx>
      <c:valAx>
        <c:axId val="-2145006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s-MX" i="1">
                    <a:latin typeface="Arial Narrow" pitchFamily="34" charset="0"/>
                  </a:defRPr>
                </a:pPr>
                <a:r>
                  <a:rPr lang="es-MX" i="1" dirty="0" smtClean="0">
                    <a:latin typeface="Arial Narrow" pitchFamily="34" charset="0"/>
                  </a:rPr>
                  <a:t>Egresados de Neumología</a:t>
                </a:r>
                <a:endParaRPr lang="es-MX" i="1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-2145129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s-MX" sz="1600"/>
            </a:pPr>
            <a:r>
              <a:rPr lang="en-US" sz="1600" b="1" dirty="0" err="1" smtClean="0">
                <a:solidFill>
                  <a:srgbClr val="009999"/>
                </a:solidFill>
              </a:rPr>
              <a:t>Porcentaje</a:t>
            </a:r>
            <a:r>
              <a:rPr lang="en-US" sz="1600" b="1" dirty="0" smtClean="0">
                <a:solidFill>
                  <a:srgbClr val="009999"/>
                </a:solidFill>
              </a:rPr>
              <a:t> </a:t>
            </a:r>
            <a:r>
              <a:rPr lang="en-US" sz="1600" b="1" dirty="0">
                <a:solidFill>
                  <a:srgbClr val="009999"/>
                </a:solidFill>
              </a:rPr>
              <a:t>de </a:t>
            </a:r>
            <a:r>
              <a:rPr lang="en-US" sz="1600" b="1" dirty="0" err="1">
                <a:solidFill>
                  <a:srgbClr val="009999"/>
                </a:solidFill>
              </a:rPr>
              <a:t>Eficiencia</a:t>
            </a:r>
            <a:r>
              <a:rPr lang="en-US" sz="1600" b="1" dirty="0">
                <a:solidFill>
                  <a:srgbClr val="009999"/>
                </a:solidFill>
              </a:rPr>
              <a:t> Terminal de </a:t>
            </a:r>
            <a:r>
              <a:rPr lang="en-US" sz="1600" b="1" dirty="0" err="1">
                <a:solidFill>
                  <a:srgbClr val="009999"/>
                </a:solidFill>
              </a:rPr>
              <a:t>Médicos</a:t>
            </a:r>
            <a:r>
              <a:rPr lang="en-US" sz="1600" b="1" dirty="0">
                <a:solidFill>
                  <a:srgbClr val="009999"/>
                </a:solidFill>
              </a:rPr>
              <a:t> </a:t>
            </a:r>
            <a:r>
              <a:rPr lang="en-US" sz="1600" b="1" dirty="0" err="1">
                <a:solidFill>
                  <a:srgbClr val="009999"/>
                </a:solidFill>
              </a:rPr>
              <a:t>Especialistas</a:t>
            </a:r>
            <a:endParaRPr lang="en-US" sz="1600" b="1" dirty="0">
              <a:solidFill>
                <a:srgbClr val="009999"/>
              </a:solidFill>
            </a:endParaRPr>
          </a:p>
        </c:rich>
      </c:tx>
      <c:layout>
        <c:manualLayout>
          <c:xMode val="edge"/>
          <c:yMode val="edge"/>
          <c:x val="0.211685712904327"/>
          <c:y val="0.0300813350487939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47607089352282"/>
          <c:y val="0.204577160905734"/>
          <c:w val="0.915239291064773"/>
          <c:h val="0.691084790248676"/>
        </c:manualLayout>
      </c:layout>
      <c:bar3DChart>
        <c:barDir val="col"/>
        <c:grouping val="stacked"/>
        <c:varyColors val="0"/>
        <c:ser>
          <c:idx val="0"/>
          <c:order val="0"/>
          <c:tx>
            <c:v>Eficiencia Terminal de Médicos Especialistas</c:v>
          </c:tx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99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66CCFF"/>
              </a:solidFill>
            </c:spPr>
          </c:dPt>
          <c:dLbls>
            <c:dLbl>
              <c:idx val="0"/>
              <c:layout>
                <c:manualLayout>
                  <c:x val="0.0165778567199526"/>
                  <c:y val="-0.0968992248062015"/>
                </c:manualLayout>
              </c:layout>
              <c:spPr/>
              <c:txPr>
                <a:bodyPr/>
                <a:lstStyle/>
                <a:p>
                  <a:pPr>
                    <a:defRPr lang="es-MX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710460925954411"/>
                  <c:y val="-0.236434108527132"/>
                </c:manualLayout>
              </c:layout>
              <c:spPr/>
              <c:txPr>
                <a:bodyPr/>
                <a:lstStyle/>
                <a:p>
                  <a:pPr>
                    <a:defRPr lang="es-MX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8413262285376"/>
                  <c:y val="-0.248062320698285"/>
                </c:manualLayout>
              </c:layout>
              <c:spPr/>
              <c:txPr>
                <a:bodyPr/>
                <a:lstStyle/>
                <a:p>
                  <a:pPr>
                    <a:defRPr lang="es-MX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89461219656602"/>
                  <c:y val="-0.248062320698285"/>
                </c:manualLayout>
              </c:layout>
              <c:spPr/>
              <c:txPr>
                <a:bodyPr/>
                <a:lstStyle/>
                <a:p>
                  <a:pPr>
                    <a:defRPr lang="es-MX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65778567199527"/>
                  <c:y val="-0.255813953488372"/>
                </c:manualLayout>
              </c:layout>
              <c:spPr/>
              <c:txPr>
                <a:bodyPr/>
                <a:lstStyle/>
                <a:p>
                  <a:pPr>
                    <a:defRPr lang="es-MX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'Eficiencia Terminal'!$B$8:$F$8</c:f>
              <c:numCache>
                <c:formatCode>General</c:formatCode>
                <c:ptCount val="5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</c:numCache>
            </c:numRef>
          </c:cat>
          <c:val>
            <c:numRef>
              <c:f>'Eficiencia Terminal'!$B$9:$F$9</c:f>
              <c:numCache>
                <c:formatCode>General</c:formatCode>
                <c:ptCount val="5"/>
                <c:pt idx="0">
                  <c:v>97.6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-2144706952"/>
        <c:axId val="-2144703896"/>
        <c:axId val="0"/>
      </c:bar3DChart>
      <c:catAx>
        <c:axId val="-214470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-2144703896"/>
        <c:crosses val="autoZero"/>
        <c:auto val="1"/>
        <c:lblAlgn val="ctr"/>
        <c:lblOffset val="100"/>
        <c:noMultiLvlLbl val="0"/>
      </c:catAx>
      <c:valAx>
        <c:axId val="-2144703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-2144706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B0F0"/>
                </a:solidFill>
              </a:defRPr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Medicos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Especialistas</a:t>
            </a: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Matrículados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99797401545195"/>
          <c:y val="0.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Matrícula Total</c:v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7E91D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C3399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011757952820057"/>
                  <c:y val="-0.012597806592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00782452743346"/>
                  <c:y val="-0.0188967098893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83984054681755"/>
                  <c:y val="-0.0157472582411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39853772861217"/>
                  <c:y val="-0.0157472582411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34376603657795"/>
                  <c:y val="-0.012597806592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Posgrado!$C$2:$G$2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Posgrado!$C$3:$G$3</c:f>
              <c:numCache>
                <c:formatCode>General</c:formatCode>
                <c:ptCount val="5"/>
                <c:pt idx="0">
                  <c:v>110.0</c:v>
                </c:pt>
                <c:pt idx="1">
                  <c:v>104.0</c:v>
                </c:pt>
                <c:pt idx="2">
                  <c:v>128.0</c:v>
                </c:pt>
                <c:pt idx="3">
                  <c:v>153.0</c:v>
                </c:pt>
                <c:pt idx="4">
                  <c:v>161.0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46798008"/>
        <c:axId val="-2146795080"/>
        <c:axId val="0"/>
      </c:bar3DChart>
      <c:catAx>
        <c:axId val="-214679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-2146795080"/>
        <c:crosses val="autoZero"/>
        <c:auto val="1"/>
        <c:lblAlgn val="ctr"/>
        <c:lblOffset val="100"/>
        <c:noMultiLvlLbl val="0"/>
      </c:catAx>
      <c:valAx>
        <c:axId val="-2146795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-2146798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0.08098</cdr:x>
      <cdr:y>0.32283</cdr:y>
    </cdr:from>
    <cdr:to>
      <cdr:x>0.98071</cdr:x>
      <cdr:y>0.32283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648072" y="1716435"/>
          <a:ext cx="7200800" cy="0"/>
        </a:xfrm>
        <a:prstGeom xmlns:a="http://schemas.openxmlformats.org/drawingml/2006/main" prst="line">
          <a:avLst/>
        </a:prstGeom>
        <a:ln xmlns:a="http://schemas.openxmlformats.org/drawingml/2006/main" w="28575"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219A718B-265C-8942-ABAE-658917AE54CE}" type="datetime1">
              <a:rPr lang="es-ES_tradnl"/>
              <a:pPr>
                <a:defRPr/>
              </a:pPr>
              <a:t>03/06/15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50FD131-4D5A-EF45-BD32-D48C34FBD19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180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6443CC5-A243-8240-9D05-CFD9AA68124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00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1DF1A-FF5B-E642-9F4A-1F2944352948}" type="slidenum">
              <a:rPr lang="es-ES"/>
              <a:pPr/>
              <a:t>1</a:t>
            </a:fld>
            <a:endParaRPr lang="es-E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4725" cy="3587750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8017" tIns="48148" rIns="98017" bIns="48148"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_tradnl" dirty="0" smtClean="0"/>
              <a:t>Campos muy </a:t>
            </a:r>
            <a:r>
              <a:rPr lang="es-ES_tradnl" dirty="0" err="1" smtClean="0"/>
              <a:t>especificos</a:t>
            </a:r>
            <a:r>
              <a:rPr lang="es-ES_tradnl" dirty="0" smtClean="0"/>
              <a:t> de alto desarrollo, </a:t>
            </a:r>
            <a:r>
              <a:rPr lang="es-ES_tradnl" dirty="0" err="1" smtClean="0"/>
              <a:t>tecnico</a:t>
            </a:r>
            <a:r>
              <a:rPr lang="es-ES_tradnl" dirty="0" smtClean="0"/>
              <a:t>, </a:t>
            </a:r>
            <a:r>
              <a:rPr lang="es-ES_tradnl" dirty="0" err="1" smtClean="0"/>
              <a:t>tecnologico</a:t>
            </a:r>
            <a:r>
              <a:rPr lang="es-ES_tradnl" dirty="0" smtClean="0"/>
              <a:t> y operación</a:t>
            </a:r>
            <a:r>
              <a:rPr lang="es-ES_tradnl" baseline="0" dirty="0" smtClean="0"/>
              <a:t> y organización,….</a:t>
            </a:r>
            <a:endParaRPr lang="es-ES_tradnl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EA5751-2ECA-1543-9B71-51D3F33D7ED2}" type="slidenum">
              <a:rPr lang="es-MX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Este ideal se</a:t>
            </a:r>
            <a:r>
              <a:rPr lang="es-MX" baseline="0" dirty="0" smtClean="0"/>
              <a:t> ha convertido en un reto constante 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43CC5-A243-8240-9D05-CFD9AA68124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5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1DF1A-FF5B-E642-9F4A-1F2944352948}" type="slidenum">
              <a:rPr lang="es-ES"/>
              <a:pPr/>
              <a:t>4</a:t>
            </a:fld>
            <a:endParaRPr lang="es-E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4725" cy="3587750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8017" tIns="48148" rIns="98017" bIns="48148"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9202E5A-B02C-46FB-A27C-D6D87485EFBF}" type="slidenum">
              <a:rPr lang="es-ES" sz="1300">
                <a:latin typeface="Times New Roman" charset="0"/>
              </a:rPr>
              <a:pPr algn="r"/>
              <a:t>5</a:t>
            </a:fld>
            <a:endParaRPr lang="es-ES" sz="1300" dirty="0">
              <a:latin typeface="Times New Roman" charset="0"/>
            </a:endParaRPr>
          </a:p>
        </p:txBody>
      </p:sp>
      <p:sp>
        <p:nvSpPr>
          <p:cNvPr id="1945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83306" eaLnBrk="1" hangingPunct="1">
              <a:spcBef>
                <a:spcPct val="0"/>
              </a:spcBef>
            </a:pPr>
            <a:r>
              <a:rPr lang="es-ES_tradnl" dirty="0" smtClean="0"/>
              <a:t>Tenemos el conocimiento sobre la</a:t>
            </a:r>
            <a:r>
              <a:rPr lang="es-ES_tradnl" baseline="0" dirty="0" smtClean="0"/>
              <a:t> epidemiologia de las enfermedades respiratorias y la necesidad de mejorar la salud respiratoria en la población  para dar respuesta a esta necesidad se hizo un análisis  del déficit de neumólogos en nuestro país y al mismo tiempo generar propuestas para incrementar el número de los mismos. </a:t>
            </a:r>
            <a:endParaRPr lang="es-ES_tradnl" dirty="0" smtClean="0"/>
          </a:p>
          <a:p>
            <a:pPr defTabSz="483306" eaLnBrk="1" hangingPunct="1">
              <a:spcBef>
                <a:spcPct val="0"/>
              </a:spcBef>
            </a:pP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La cobertura de la salud respiratoria por neumólogos es críticamente baja en México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Se requiere triplicar la matrícula de médicos residentes de neumología para subsanar el déficit actual de especialistas.  Lo cual depende de mas plazas de especialidad y de la creación de más sedes académicas.  </a:t>
            </a:r>
          </a:p>
          <a:p>
            <a:pPr defTabSz="483306" eaLnBrk="1" hangingPunct="1">
              <a:spcBef>
                <a:spcPct val="0"/>
              </a:spcBef>
            </a:pPr>
            <a:endParaRPr lang="es-ES_tradnl" dirty="0" smtClean="0"/>
          </a:p>
          <a:p>
            <a:pPr defTabSz="483306" eaLnBrk="1" hangingPunct="1">
              <a:spcBef>
                <a:spcPct val="0"/>
              </a:spcBef>
            </a:pPr>
            <a:r>
              <a:rPr lang="es-ES_tradnl" dirty="0" smtClean="0"/>
              <a:t>Partir del déficit de </a:t>
            </a:r>
            <a:r>
              <a:rPr lang="es-ES_tradnl" dirty="0" err="1" smtClean="0"/>
              <a:t>neumologos</a:t>
            </a:r>
            <a:r>
              <a:rPr lang="es-ES_tradnl" dirty="0" smtClean="0"/>
              <a:t>, </a:t>
            </a:r>
          </a:p>
          <a:p>
            <a:pPr defTabSz="483306" eaLnBrk="1" hangingPunct="1">
              <a:spcBef>
                <a:spcPct val="0"/>
              </a:spcBef>
            </a:pPr>
            <a:r>
              <a:rPr lang="es-ES_tradnl" dirty="0" err="1" smtClean="0"/>
              <a:t>Linea</a:t>
            </a:r>
            <a:r>
              <a:rPr lang="es-ES_tradnl" baseline="0" dirty="0" smtClean="0"/>
              <a:t> continua: crecimiento sostenido de </a:t>
            </a:r>
            <a:r>
              <a:rPr lang="es-ES_tradnl" baseline="0" dirty="0" err="1" smtClean="0"/>
              <a:t>neumologos</a:t>
            </a:r>
            <a:r>
              <a:rPr lang="es-ES_tradnl" baseline="0" dirty="0" smtClean="0"/>
              <a:t> 22 en promedio </a:t>
            </a:r>
          </a:p>
          <a:p>
            <a:pPr defTabSz="483306" eaLnBrk="1" hangingPunct="1">
              <a:spcBef>
                <a:spcPct val="0"/>
              </a:spcBef>
            </a:pPr>
            <a:r>
              <a:rPr lang="es-ES_tradnl" baseline="0" dirty="0" smtClean="0"/>
              <a:t>Línea punteada: número deseado de especialistas por 50 mil habitantes ajustado para mantener la misma proporción actual de </a:t>
            </a:r>
            <a:r>
              <a:rPr lang="es-ES_tradnl" baseline="0" dirty="0" err="1" smtClean="0"/>
              <a:t>neumologos</a:t>
            </a:r>
            <a:r>
              <a:rPr lang="es-ES_tradnl" baseline="0" dirty="0" smtClean="0"/>
              <a:t> pero con la misma cobertura en población mayor de 65 años </a:t>
            </a:r>
          </a:p>
          <a:p>
            <a:pPr defTabSz="483306" eaLnBrk="1" hangingPunct="1">
              <a:spcBef>
                <a:spcPct val="0"/>
              </a:spcBef>
            </a:pPr>
            <a:endParaRPr lang="es-ES_tradnl" dirty="0" smtClean="0"/>
          </a:p>
        </p:txBody>
      </p:sp>
      <p:sp>
        <p:nvSpPr>
          <p:cNvPr id="19461" name="Marcador de número de diapositiva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483306"/>
            <a:fld id="{82C7F384-3B82-4F34-A287-B24B68B578B6}" type="slidenum">
              <a:rPr lang="es-ES_tradnl" sz="1300">
                <a:latin typeface="Calibri" charset="0"/>
              </a:rPr>
              <a:pPr algn="r" defTabSz="483306"/>
              <a:t>5</a:t>
            </a:fld>
            <a:endParaRPr lang="es-ES_tradnl" sz="13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Cuando nos comparamos con otros </a:t>
            </a:r>
            <a:r>
              <a:rPr lang="es-MX" dirty="0" err="1" smtClean="0"/>
              <a:t>paises</a:t>
            </a:r>
            <a:r>
              <a:rPr lang="es-MX" dirty="0" smtClean="0"/>
              <a:t> de </a:t>
            </a:r>
            <a:r>
              <a:rPr lang="es-MX" dirty="0" err="1" smtClean="0"/>
              <a:t>america</a:t>
            </a:r>
            <a:r>
              <a:rPr lang="es-MX" dirty="0" smtClean="0"/>
              <a:t> latica, no se diga con países como…..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43CC5-A243-8240-9D05-CFD9AA68124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70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Se propuso a la UNAM y a la Secretaría de Salud el cambio de la especialidad de entrada indirecta, con una duración real de 7 años (4 de medicina interna en la mayoría de los residentes y 3 de neumología) a 4 años de entrada directa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Esto con el fin de lograr un incremento en el número de plazas (menos duración para entrenar más residentes)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 Considerando un período de transición para acoger a los interesados en Neumología que ya cursaban medicina interna.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Solicitando a la UNAM la validez del registro universitario por entrada directa e indirecta con un programa único de la especialidad.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200" kern="0" dirty="0" smtClean="0"/>
              <a:t> Para Marzo del 2012 se asignaron sin embargo las mismas 34 plazas de años previos para todo el país.   </a:t>
            </a:r>
          </a:p>
          <a:p>
            <a:endParaRPr lang="es-MX" dirty="0" smtClean="0"/>
          </a:p>
          <a:p>
            <a:r>
              <a:rPr lang="es-MX" dirty="0" smtClean="0"/>
              <a:t>Especialista con dos especialidades,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43CC5-A243-8240-9D05-CFD9AA68124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8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_tradnl" dirty="0" err="1" smtClean="0"/>
              <a:t>Formacion</a:t>
            </a:r>
            <a:r>
              <a:rPr lang="es-ES_tradnl" dirty="0" smtClean="0"/>
              <a:t> lineal </a:t>
            </a:r>
          </a:p>
          <a:p>
            <a:r>
              <a:rPr lang="es-ES_tradnl" dirty="0" smtClean="0"/>
              <a:t>Hacerla más vertical, no para todos </a:t>
            </a:r>
            <a:r>
              <a:rPr lang="es-ES_tradnl" dirty="0" err="1" smtClean="0"/>
              <a:t>soolo</a:t>
            </a:r>
            <a:r>
              <a:rPr lang="es-ES_tradnl" dirty="0" smtClean="0"/>
              <a:t> para </a:t>
            </a:r>
            <a:r>
              <a:rPr lang="es-ES_tradnl" dirty="0" err="1" smtClean="0"/>
              <a:t>medicos</a:t>
            </a:r>
            <a:r>
              <a:rPr lang="es-ES_tradnl" dirty="0" smtClean="0"/>
              <a:t> interesados VERSATILIDAD</a:t>
            </a:r>
            <a:r>
              <a:rPr lang="es-ES_tradnl" baseline="0" dirty="0" smtClean="0"/>
              <a:t> EN LA INTEGRACION E IMPARTICION DE LA NEUMOLOGIA</a:t>
            </a:r>
            <a:endParaRPr lang="es-ES_tradnl" dirty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1F98E-8FD1-6B42-ABD9-41B7B55DA8D8}" type="slidenum">
              <a:rPr lang="es-MX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_tradnl" dirty="0" smtClean="0"/>
              <a:t>Enfoque Piramidal MI en todos el proceso de formación mas selectiva con</a:t>
            </a:r>
            <a:r>
              <a:rPr lang="es-ES_tradnl" baseline="0" dirty="0" smtClean="0"/>
              <a:t> tópicos más selectos de medicina interna, no se separan los cursos, la MI se lleva en </a:t>
            </a:r>
            <a:r>
              <a:rPr lang="es-ES_tradnl" baseline="0" dirty="0" err="1" smtClean="0"/>
              <a:t>continuao</a:t>
            </a:r>
            <a:r>
              <a:rPr lang="es-ES_tradnl" baseline="0" dirty="0" smtClean="0"/>
              <a:t> a la par con neumologia </a:t>
            </a:r>
            <a:endParaRPr lang="es-ES_tradnl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EA5751-2ECA-1543-9B71-51D3F33D7ED2}" type="slidenum">
              <a:rPr lang="es-MX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s-MX" sz="1200" kern="0" dirty="0" smtClean="0"/>
              <a:t>El incremento de residentes se absorbería por las sedes actuales y además por la apertura de la sede del Instituto Nacional de Ciencias Médicas y de la Nutrición Salvador </a:t>
            </a:r>
            <a:r>
              <a:rPr lang="es-MX" sz="1200" kern="0" dirty="0" err="1" smtClean="0"/>
              <a:t>Zubirán</a:t>
            </a:r>
            <a:r>
              <a:rPr lang="es-MX" sz="1200" kern="0" dirty="0" smtClean="0"/>
              <a:t>, y la del Centro Médico Nacional de Occidente del IMSS. 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s-MX" sz="1200" kern="0" dirty="0" smtClean="0"/>
              <a:t>Conforme se cuente con sedes y campos, se requerirían más plazas para  ir cubriendo el déficit de Neumólogos</a:t>
            </a:r>
            <a:endParaRPr lang="es-ES_tradnl" dirty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EA5751-2ECA-1543-9B71-51D3F33D7ED2}" type="slidenum">
              <a:rPr lang="es-MX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0"/>
            <a:ext cx="7956550" cy="105251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38132" t="15819" r="43056" b="37195"/>
          <a:stretch>
            <a:fillRect/>
          </a:stretch>
        </p:blipFill>
        <p:spPr bwMode="auto">
          <a:xfrm>
            <a:off x="8200018" y="1"/>
            <a:ext cx="94398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71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1" r:id="rId4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8132" t="15819" r="43056" b="37195"/>
          <a:stretch>
            <a:fillRect/>
          </a:stretch>
        </p:blipFill>
        <p:spPr bwMode="auto">
          <a:xfrm>
            <a:off x="0" y="0"/>
            <a:ext cx="11874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9600" y="0"/>
            <a:ext cx="914400" cy="10383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Hoja_de_Microsoft_Excel_97_-_20041.xls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2286000"/>
            <a:ext cx="344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latin typeface="Arial Narrow"/>
              <a:cs typeface="Arial Narrow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143000" y="4114800"/>
            <a:ext cx="7010400" cy="806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indent="30163" algn="ctr" eaLnBrk="0" hangingPunct="0">
              <a:spcBef>
                <a:spcPct val="20000"/>
              </a:spcBef>
            </a:pPr>
            <a:r>
              <a:rPr lang="es-MX" b="1" i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s-MX" b="1" i="1" dirty="0" smtClean="0">
                <a:solidFill>
                  <a:srgbClr val="0000FF"/>
                </a:solidFill>
                <a:latin typeface="Arial Narrow" pitchFamily="34" charset="0"/>
              </a:rPr>
              <a:t>¿EXISTE </a:t>
            </a:r>
            <a:r>
              <a:rPr lang="es-MX" b="1" i="1" dirty="0" smtClean="0">
                <a:solidFill>
                  <a:srgbClr val="0000FF"/>
                </a:solidFill>
                <a:latin typeface="Arial Narrow" pitchFamily="34" charset="0"/>
              </a:rPr>
              <a:t>UNA FORMA IDEAL PARA ENSEÑAR LA </a:t>
            </a:r>
          </a:p>
          <a:p>
            <a:pPr indent="30163" algn="ctr" eaLnBrk="0" hangingPunct="0">
              <a:spcBef>
                <a:spcPct val="20000"/>
              </a:spcBef>
            </a:pPr>
            <a:r>
              <a:rPr lang="es-MX" b="1" i="1" dirty="0" smtClean="0">
                <a:solidFill>
                  <a:srgbClr val="0000FF"/>
                </a:solidFill>
                <a:latin typeface="Arial Narrow" pitchFamily="34" charset="0"/>
              </a:rPr>
              <a:t>MEDICINA RESPIRATORIA? </a:t>
            </a:r>
            <a:endParaRPr lang="es-MX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indent="30163" algn="ctr" eaLnBrk="0" hangingPunct="0">
              <a:spcBef>
                <a:spcPct val="20000"/>
              </a:spcBef>
            </a:pPr>
            <a:endParaRPr lang="es-MX" sz="20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indent="30163" algn="ctr" eaLnBrk="0" hangingPunct="0">
              <a:spcBef>
                <a:spcPct val="20000"/>
              </a:spcBef>
            </a:pPr>
            <a:endParaRPr lang="es-MX" b="1" i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indent="30163" algn="ctr" eaLnBrk="0" hangingPunct="0">
              <a:spcBef>
                <a:spcPct val="20000"/>
              </a:spcBef>
            </a:pPr>
            <a:r>
              <a:rPr lang="es-MX" b="1" i="1" dirty="0" smtClean="0">
                <a:solidFill>
                  <a:srgbClr val="0000FF"/>
                </a:solidFill>
                <a:latin typeface="Arial Narrow" pitchFamily="34" charset="0"/>
              </a:rPr>
              <a:t>Dra. Margarita  Fernández Vega </a:t>
            </a:r>
            <a:endParaRPr lang="es-MX" b="1" i="1" dirty="0" smtClean="0">
              <a:solidFill>
                <a:srgbClr val="FF0000"/>
              </a:solidFill>
              <a:latin typeface="Arial Narrow" pitchFamily="34" charset="0"/>
              <a:cs typeface="Arial Narrow"/>
            </a:endParaRPr>
          </a:p>
          <a:p>
            <a:pPr indent="30163" algn="ctr" eaLnBrk="0" hangingPunct="0">
              <a:spcBef>
                <a:spcPct val="20000"/>
              </a:spcBef>
            </a:pPr>
            <a:endParaRPr lang="es-ES_tradnl" b="1" i="1" dirty="0" smtClean="0">
              <a:solidFill>
                <a:srgbClr val="2D2D8A"/>
              </a:solidFill>
              <a:latin typeface="Arial Narrow"/>
              <a:cs typeface="Arial Narrow"/>
            </a:endParaRPr>
          </a:p>
        </p:txBody>
      </p:sp>
      <p:sp>
        <p:nvSpPr>
          <p:cNvPr id="17412" name="CuadroTexto 3"/>
          <p:cNvSpPr txBox="1">
            <a:spLocks noChangeArrowheads="1"/>
          </p:cNvSpPr>
          <p:nvPr/>
        </p:nvSpPr>
        <p:spPr bwMode="auto">
          <a:xfrm>
            <a:off x="395536" y="1143000"/>
            <a:ext cx="813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s-ES_tradnl" sz="2800" b="1" i="1" dirty="0" smtClean="0">
              <a:solidFill>
                <a:srgbClr val="CC0000"/>
              </a:solidFill>
              <a:latin typeface="Arial Narrow"/>
              <a:cs typeface="Arial Narrow"/>
            </a:endParaRPr>
          </a:p>
          <a:p>
            <a:pPr algn="ctr"/>
            <a:endParaRPr lang="es-ES_tradnl" sz="2800" i="1" dirty="0">
              <a:latin typeface="Arial Narrow"/>
              <a:cs typeface="Arial Narrow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66800" y="4459819"/>
            <a:ext cx="7010400" cy="1152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indent="30163" algn="ctr" eaLnBrk="0" hangingPunct="0">
              <a:spcBef>
                <a:spcPct val="20000"/>
              </a:spcBef>
            </a:pPr>
            <a:endParaRPr lang="es-ES_tradnl" sz="2000" b="1" i="1" dirty="0" smtClean="0">
              <a:solidFill>
                <a:srgbClr val="2D2D8A"/>
              </a:solidFill>
              <a:latin typeface="Arial Narrow"/>
              <a:cs typeface="Arial Narrow"/>
            </a:endParaRPr>
          </a:p>
          <a:p>
            <a:pPr indent="30163" algn="ctr" eaLnBrk="0" hangingPunct="0">
              <a:spcBef>
                <a:spcPct val="20000"/>
              </a:spcBef>
            </a:pPr>
            <a:endParaRPr lang="es-ES_tradnl" sz="2000" b="1" i="1" dirty="0" smtClean="0">
              <a:solidFill>
                <a:srgbClr val="2D2D8A"/>
              </a:solidFill>
              <a:latin typeface="Arial Narrow"/>
              <a:cs typeface="Arial Narrow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46402" y="838200"/>
            <a:ext cx="3986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000" b="1" dirty="0" smtClean="0">
                <a:solidFill>
                  <a:srgbClr val="0000FF"/>
                </a:solidFill>
              </a:rPr>
              <a:t>INSTITUTO NACIONAL DE ENFERMEDADES RESPIRATORIAS</a:t>
            </a:r>
          </a:p>
          <a:p>
            <a:pPr algn="r"/>
            <a:r>
              <a:rPr lang="es-ES_tradnl" sz="1000" b="1" dirty="0" smtClean="0">
                <a:solidFill>
                  <a:srgbClr val="0000FF"/>
                </a:solidFill>
              </a:rPr>
              <a:t>ISMAEL COSIO VILLEGAS</a:t>
            </a:r>
          </a:p>
          <a:p>
            <a:pPr algn="r"/>
            <a:r>
              <a:rPr lang="es-ES_tradnl" sz="1000" b="1" dirty="0">
                <a:solidFill>
                  <a:srgbClr val="0000FF"/>
                </a:solidFill>
              </a:rPr>
              <a:t>Dirección de Enseñanza </a:t>
            </a:r>
          </a:p>
          <a:p>
            <a:pPr algn="r"/>
            <a:r>
              <a:rPr lang="es-ES_tradnl" sz="1000" b="1" dirty="0" smtClean="0">
                <a:solidFill>
                  <a:srgbClr val="0000FF"/>
                </a:solidFill>
              </a:rPr>
              <a:t> </a:t>
            </a:r>
            <a:endParaRPr lang="es-ES_tradnl" sz="1000" b="1" dirty="0">
              <a:solidFill>
                <a:srgbClr val="0000FF"/>
              </a:solidFill>
            </a:endParaRPr>
          </a:p>
        </p:txBody>
      </p:sp>
      <p:pic>
        <p:nvPicPr>
          <p:cNvPr id="8" name="Imagen 7" descr="Fachada Cie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0" b="18971"/>
          <a:stretch/>
        </p:blipFill>
        <p:spPr>
          <a:xfrm>
            <a:off x="609600" y="1371600"/>
            <a:ext cx="8344289" cy="264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28600" y="2209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R1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3622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R1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MC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191000" y="220980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R1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800600" y="2209800"/>
            <a:ext cx="5334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R2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334000" y="2209800"/>
            <a:ext cx="5334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R3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867400" y="2209800"/>
            <a:ext cx="5334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AE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4008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MSc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762000" y="2209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R2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1295400" y="2209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R3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1828800" y="2209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R4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29718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R2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MC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5814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R3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MC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70104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MSc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76200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PhD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8229600" y="2209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PhD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4267200" y="3733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R1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MIN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4800600" y="3733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R2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 N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5334000" y="3733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R3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 N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5867400" y="37338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R4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 N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6400800" y="31242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R1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MC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7010400" y="31242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R2</a:t>
            </a:r>
          </a:p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MC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6400800" y="37338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 dirty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AE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6400800" y="43434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 dirty="0" err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MSc</a:t>
            </a:r>
            <a:endParaRPr lang="es-ES_tradnl" sz="1600" b="1" i="1" dirty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7010400" y="43434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MSc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7620000" y="43434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PhD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8229600" y="43434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PhD</a:t>
            </a:r>
          </a:p>
        </p:txBody>
      </p:sp>
      <p:cxnSp>
        <p:nvCxnSpPr>
          <p:cNvPr id="76" name="Conector recto de flecha 75"/>
          <p:cNvCxnSpPr/>
          <p:nvPr/>
        </p:nvCxnSpPr>
        <p:spPr>
          <a:xfrm flipV="1">
            <a:off x="228600" y="2133600"/>
            <a:ext cx="8610600" cy="7620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/>
          <p:nvPr/>
        </p:nvCxnSpPr>
        <p:spPr>
          <a:xfrm rot="5400000">
            <a:off x="5183187" y="4341813"/>
            <a:ext cx="2438400" cy="3175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55" name="CuadroTexto 78"/>
          <p:cNvSpPr txBox="1">
            <a:spLocks noChangeArrowheads="1"/>
          </p:cNvSpPr>
          <p:nvPr/>
        </p:nvSpPr>
        <p:spPr bwMode="auto">
          <a:xfrm>
            <a:off x="3962400" y="1676400"/>
            <a:ext cx="850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b="1" i="1" dirty="0">
                <a:latin typeface="Arial Narrow"/>
                <a:cs typeface="Arial Narrow"/>
              </a:rPr>
              <a:t>15 años</a:t>
            </a:r>
          </a:p>
        </p:txBody>
      </p:sp>
      <p:sp>
        <p:nvSpPr>
          <p:cNvPr id="28756" name="CuadroTexto 79"/>
          <p:cNvSpPr txBox="1">
            <a:spLocks noChangeArrowheads="1"/>
          </p:cNvSpPr>
          <p:nvPr/>
        </p:nvSpPr>
        <p:spPr bwMode="auto">
          <a:xfrm>
            <a:off x="5334000" y="5486400"/>
            <a:ext cx="129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 i="1">
                <a:latin typeface="Arial Narrow"/>
                <a:cs typeface="Arial Narrow"/>
              </a:rPr>
              <a:t>Años    4  </a:t>
            </a:r>
          </a:p>
        </p:txBody>
      </p:sp>
      <p:cxnSp>
        <p:nvCxnSpPr>
          <p:cNvPr id="81" name="Conector recto de flecha 80"/>
          <p:cNvCxnSpPr/>
          <p:nvPr/>
        </p:nvCxnSpPr>
        <p:spPr>
          <a:xfrm rot="5400000">
            <a:off x="6401594" y="4342606"/>
            <a:ext cx="2438400" cy="1588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59" name="CuadroTexto 83"/>
          <p:cNvSpPr txBox="1">
            <a:spLocks noChangeArrowheads="1"/>
          </p:cNvSpPr>
          <p:nvPr/>
        </p:nvSpPr>
        <p:spPr bwMode="auto">
          <a:xfrm>
            <a:off x="7315200" y="5486400"/>
            <a:ext cx="384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 i="1">
                <a:latin typeface="Arial Narrow"/>
                <a:cs typeface="Arial Narrow"/>
              </a:rPr>
              <a:t>6  </a:t>
            </a:r>
          </a:p>
        </p:txBody>
      </p:sp>
      <p:cxnSp>
        <p:nvCxnSpPr>
          <p:cNvPr id="85" name="Conector recto de flecha 84"/>
          <p:cNvCxnSpPr/>
          <p:nvPr/>
        </p:nvCxnSpPr>
        <p:spPr>
          <a:xfrm rot="5400000">
            <a:off x="7620794" y="4342606"/>
            <a:ext cx="2438400" cy="1588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61" name="CuadroTexto 85"/>
          <p:cNvSpPr txBox="1">
            <a:spLocks noChangeArrowheads="1"/>
          </p:cNvSpPr>
          <p:nvPr/>
        </p:nvSpPr>
        <p:spPr bwMode="auto">
          <a:xfrm>
            <a:off x="8610600" y="5486400"/>
            <a:ext cx="384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b="1" i="1" dirty="0">
                <a:latin typeface="Arial Narrow"/>
                <a:cs typeface="Arial Narrow"/>
              </a:rPr>
              <a:t>8  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4646192" cy="2286000"/>
          </a:xfrm>
          <a:prstGeom prst="rect">
            <a:avLst/>
          </a:prstGeom>
        </p:spPr>
      </p:pic>
      <p:sp>
        <p:nvSpPr>
          <p:cNvPr id="43" name="Título 5"/>
          <p:cNvSpPr txBox="1">
            <a:spLocks/>
          </p:cNvSpPr>
          <p:nvPr/>
        </p:nvSpPr>
        <p:spPr>
          <a:xfrm>
            <a:off x="381000" y="3048000"/>
            <a:ext cx="3809999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Arial" charset="0"/>
                <a:cs typeface="Arial Narrow"/>
              </a:rPr>
              <a:t>INTEGRACION MEDICINA INTERNA--NEUMOLOGIA-OTROS</a:t>
            </a:r>
            <a:r>
              <a:rPr kumimoji="0" lang="es-ES_tradnl" sz="20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Arial" charset="0"/>
                <a:cs typeface="Arial Narrow"/>
              </a:rPr>
              <a:t> POSGRADOS</a:t>
            </a:r>
            <a:endParaRPr kumimoji="0" lang="es-ES_tradnl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/>
              <a:ea typeface="Arial" charset="0"/>
              <a:cs typeface="Arial Narrow"/>
            </a:endParaRPr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2013-2018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8" name="1 Título"/>
          <p:cNvSpPr txBox="1">
            <a:spLocks/>
          </p:cNvSpPr>
          <p:nvPr/>
        </p:nvSpPr>
        <p:spPr>
          <a:xfrm>
            <a:off x="304800" y="914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i="1" kern="0" dirty="0" smtClean="0">
                <a:solidFill>
                  <a:srgbClr val="953415"/>
                </a:solidFill>
                <a:latin typeface="Arial Narrow"/>
                <a:cs typeface="Arial Narrow"/>
              </a:rPr>
              <a:t>NEUMOLOGIA DE ENTRADA DIRECTA</a:t>
            </a: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INTEGRACION DE MEDICINA INTERNA Y NEUMOLOGIA</a:t>
            </a: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28755" grpId="0"/>
      <p:bldP spid="28756" grpId="0"/>
      <p:bldP spid="28759" grpId="0"/>
      <p:bldP spid="287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343400" y="2391544"/>
            <a:ext cx="4648200" cy="3200400"/>
          </a:xfrm>
          <a:prstGeom prst="rect">
            <a:avLst/>
          </a:prstGeom>
          <a:gradFill flip="none" rotWithShape="1">
            <a:gsLst>
              <a:gs pos="0">
                <a:srgbClr val="CEFDFF">
                  <a:shade val="30000"/>
                  <a:satMod val="115000"/>
                </a:srgbClr>
              </a:gs>
              <a:gs pos="50000">
                <a:srgbClr val="CEFDFF">
                  <a:shade val="67500"/>
                  <a:satMod val="115000"/>
                </a:srgbClr>
              </a:gs>
              <a:gs pos="100000">
                <a:srgbClr val="CEFD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4953000" y="2895600"/>
            <a:ext cx="3427784" cy="2620144"/>
          </a:xfrm>
          <a:prstGeom prst="triangle">
            <a:avLst>
              <a:gd name="adj" fmla="val 50534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6632" name="13 CuadroTexto"/>
          <p:cNvSpPr txBox="1">
            <a:spLocks noChangeArrowheads="1"/>
          </p:cNvSpPr>
          <p:nvPr/>
        </p:nvSpPr>
        <p:spPr bwMode="auto">
          <a:xfrm>
            <a:off x="5410200" y="4982344"/>
            <a:ext cx="2644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sz="2000" b="1" dirty="0"/>
              <a:t>MEDICINA INTERNA</a:t>
            </a:r>
          </a:p>
        </p:txBody>
      </p:sp>
      <p:sp>
        <p:nvSpPr>
          <p:cNvPr id="26633" name="14 CuadroTexto"/>
          <p:cNvSpPr txBox="1">
            <a:spLocks noChangeArrowheads="1"/>
          </p:cNvSpPr>
          <p:nvPr/>
        </p:nvSpPr>
        <p:spPr bwMode="auto">
          <a:xfrm>
            <a:off x="5410200" y="2391544"/>
            <a:ext cx="2659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NEUMOLOGIA</a:t>
            </a:r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4343400" y="5560616"/>
            <a:ext cx="4540845" cy="313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298950" y="3903266"/>
            <a:ext cx="4692650" cy="122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343400" y="4677544"/>
            <a:ext cx="461645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343400" y="3153544"/>
            <a:ext cx="464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38" name="23 CuadroTexto"/>
          <p:cNvSpPr txBox="1">
            <a:spLocks noChangeArrowheads="1"/>
          </p:cNvSpPr>
          <p:nvPr/>
        </p:nvSpPr>
        <p:spPr bwMode="auto">
          <a:xfrm>
            <a:off x="4572000" y="4966449"/>
            <a:ext cx="355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639" name="24 CuadroTexto"/>
          <p:cNvSpPr txBox="1">
            <a:spLocks noChangeArrowheads="1"/>
          </p:cNvSpPr>
          <p:nvPr/>
        </p:nvSpPr>
        <p:spPr bwMode="auto">
          <a:xfrm>
            <a:off x="4572000" y="4174286"/>
            <a:ext cx="355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641" name="27 CuadroTexto"/>
          <p:cNvSpPr txBox="1">
            <a:spLocks noChangeArrowheads="1"/>
          </p:cNvSpPr>
          <p:nvPr/>
        </p:nvSpPr>
        <p:spPr bwMode="auto">
          <a:xfrm>
            <a:off x="4343400" y="255344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4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26642" name="28 CuadroTexto"/>
          <p:cNvSpPr txBox="1">
            <a:spLocks noChangeArrowheads="1"/>
          </p:cNvSpPr>
          <p:nvPr/>
        </p:nvSpPr>
        <p:spPr bwMode="auto">
          <a:xfrm>
            <a:off x="4572000" y="3239249"/>
            <a:ext cx="355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643" name="29 CuadroTexto"/>
          <p:cNvSpPr txBox="1">
            <a:spLocks noChangeArrowheads="1"/>
          </p:cNvSpPr>
          <p:nvPr/>
        </p:nvSpPr>
        <p:spPr bwMode="auto">
          <a:xfrm>
            <a:off x="4343400" y="5601449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sz="2000" b="1" dirty="0"/>
              <a:t>Años</a:t>
            </a:r>
          </a:p>
        </p:txBody>
      </p:sp>
      <p:sp>
        <p:nvSpPr>
          <p:cNvPr id="33" name="32 Flecha arriba"/>
          <p:cNvSpPr/>
          <p:nvPr/>
        </p:nvSpPr>
        <p:spPr>
          <a:xfrm>
            <a:off x="4114800" y="2324849"/>
            <a:ext cx="304800" cy="32766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_tradnl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10544"/>
            <a:ext cx="3810000" cy="188904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267200"/>
            <a:ext cx="3871828" cy="1905000"/>
          </a:xfrm>
          <a:prstGeom prst="rect">
            <a:avLst/>
          </a:prstGeom>
        </p:spPr>
      </p:pic>
      <p:sp>
        <p:nvSpPr>
          <p:cNvPr id="36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2013-2018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304800" y="914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i="1" kern="0" dirty="0" smtClean="0">
                <a:solidFill>
                  <a:srgbClr val="953415"/>
                </a:solidFill>
                <a:latin typeface="Arial Narrow"/>
                <a:cs typeface="Arial Narrow"/>
              </a:rPr>
              <a:t>NEUMOLOGIA DE ENTRADA DIRECTA</a:t>
            </a: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INTEGRACION DE MEDICINA INTERNA Y NEUMOLOGIA</a:t>
            </a: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5105400" cy="159543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363" y="4832782"/>
            <a:ext cx="4991637" cy="1720418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81000" y="2927782"/>
            <a:ext cx="4419600" cy="281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lvl="1" indent="-609600">
              <a:spcBef>
                <a:spcPts val="0"/>
              </a:spcBef>
              <a:spcAft>
                <a:spcPts val="1200"/>
              </a:spcAft>
              <a:buClr>
                <a:srgbClr val="9E1E00"/>
              </a:buClr>
              <a:defRPr/>
            </a:pPr>
            <a:r>
              <a:rPr lang="es-ES_tradnl" sz="2000" b="1" i="1" dirty="0" smtClean="0">
                <a:solidFill>
                  <a:srgbClr val="953415"/>
                </a:solidFill>
                <a:latin typeface="Arial Narrow"/>
                <a:ea typeface="Times New Roman"/>
                <a:cs typeface="Arial Narrow"/>
              </a:rPr>
              <a:t>AVANCES</a:t>
            </a:r>
          </a:p>
          <a:p>
            <a:pPr marL="609600" lvl="1" indent="-609600">
              <a:spcBef>
                <a:spcPts val="0"/>
              </a:spcBef>
              <a:spcAft>
                <a:spcPts val="12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Acuerdo académico del INER y INCMNSZ</a:t>
            </a:r>
          </a:p>
          <a:p>
            <a:pPr marL="609600" lvl="1" indent="-609600">
              <a:spcBef>
                <a:spcPts val="0"/>
              </a:spcBef>
              <a:spcAft>
                <a:spcPts val="12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Pendiente otros INS y sedes académicas</a:t>
            </a:r>
          </a:p>
          <a:p>
            <a:pPr marL="609600" lvl="1" indent="-609600">
              <a:spcBef>
                <a:spcPts val="0"/>
              </a:spcBef>
              <a:spcAft>
                <a:spcPts val="12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Programa académico y operativo en desarrollo</a:t>
            </a:r>
          </a:p>
          <a:p>
            <a:pPr marL="609600" lvl="1" indent="-609600">
              <a:spcBef>
                <a:spcPts val="0"/>
              </a:spcBef>
              <a:spcAft>
                <a:spcPts val="12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Aceptado por los consejos de Neumología y MC</a:t>
            </a:r>
          </a:p>
          <a:p>
            <a:pPr marL="609600" lvl="1" indent="-609600">
              <a:spcBef>
                <a:spcPts val="0"/>
              </a:spcBef>
              <a:spcAft>
                <a:spcPts val="1200"/>
              </a:spcAft>
              <a:buClr>
                <a:srgbClr val="9E1E00"/>
              </a:buClr>
              <a:buFont typeface="+mj-lt"/>
              <a:buAutoNum type="arabicPeriod"/>
              <a:defRPr/>
            </a:pPr>
            <a:endParaRPr lang="es-ES_tradnl" sz="2000" i="1" dirty="0" smtClean="0">
              <a:solidFill>
                <a:srgbClr val="000000"/>
              </a:solidFill>
              <a:latin typeface="Arial Narrow"/>
              <a:ea typeface="Times New Roman"/>
              <a:cs typeface="Arial Narrow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743200" y="22860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R1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810000" y="22860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 dirty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R1</a:t>
            </a:r>
            <a:endParaRPr lang="es-ES_tradnl" sz="1600" b="1" i="1" dirty="0" smtClean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  <a:p>
            <a:pPr algn="ctr">
              <a:defRPr/>
            </a:pPr>
            <a:r>
              <a:rPr lang="es-ES_tradnl" sz="1600" b="1" i="1" dirty="0" smtClean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NMC</a:t>
            </a:r>
            <a:endParaRPr lang="es-ES_tradnl" sz="1600" b="1" i="1" dirty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276600" y="2286000"/>
            <a:ext cx="5334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R2</a:t>
            </a:r>
          </a:p>
          <a:p>
            <a:pPr algn="ctr">
              <a:defRPr/>
            </a:pPr>
            <a:r>
              <a:rPr lang="es-ES_tradnl" sz="1600" b="1" i="1">
                <a:solidFill>
                  <a:srgbClr val="FF0000"/>
                </a:solidFill>
                <a:latin typeface="Arial Narrow"/>
                <a:ea typeface="Arial" charset="0"/>
                <a:cs typeface="Arial Narrow"/>
              </a:rPr>
              <a:t>MI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4419600" y="22860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 dirty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R2</a:t>
            </a:r>
            <a:endParaRPr lang="es-ES_tradnl" sz="1600" b="1" i="1" dirty="0" smtClean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  <a:p>
            <a:pPr algn="ctr">
              <a:defRPr/>
            </a:pPr>
            <a:r>
              <a:rPr lang="es-ES_tradnl" sz="1600" b="1" i="1" dirty="0" smtClean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NMC</a:t>
            </a:r>
            <a:endParaRPr lang="es-ES_tradnl" sz="1600" b="1" i="1" dirty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029200" y="22860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 dirty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R3</a:t>
            </a:r>
            <a:endParaRPr lang="es-ES_tradnl" sz="1600" b="1" i="1" dirty="0" smtClean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  <a:p>
            <a:pPr algn="ctr">
              <a:defRPr/>
            </a:pPr>
            <a:r>
              <a:rPr lang="es-ES_tradnl" sz="1600" b="1" i="1" dirty="0" smtClean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NMC</a:t>
            </a:r>
            <a:endParaRPr lang="es-ES_tradnl" sz="1600" b="1" i="1" dirty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</p:txBody>
      </p:sp>
      <p:sp>
        <p:nvSpPr>
          <p:cNvPr id="47" name="CuadroTexto 78"/>
          <p:cNvSpPr txBox="1">
            <a:spLocks noChangeArrowheads="1"/>
          </p:cNvSpPr>
          <p:nvPr/>
        </p:nvSpPr>
        <p:spPr bwMode="auto">
          <a:xfrm>
            <a:off x="4038600" y="1828800"/>
            <a:ext cx="1088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 b="1" i="1" dirty="0" smtClean="0">
                <a:latin typeface="Arial Narrow"/>
                <a:cs typeface="Arial Narrow"/>
              </a:rPr>
              <a:t>5-6 </a:t>
            </a:r>
            <a:r>
              <a:rPr lang="es-ES_tradnl" sz="2000" b="1" i="1" dirty="0">
                <a:latin typeface="Arial Narrow"/>
                <a:cs typeface="Arial Narrow"/>
              </a:rPr>
              <a:t>años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638800" y="2286000"/>
            <a:ext cx="6096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1600" b="1" i="1" dirty="0" smtClean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R4</a:t>
            </a:r>
          </a:p>
          <a:p>
            <a:pPr algn="ctr">
              <a:defRPr/>
            </a:pPr>
            <a:r>
              <a:rPr lang="es-ES_tradnl" sz="1600" b="1" i="1" dirty="0" smtClean="0">
                <a:solidFill>
                  <a:schemeClr val="tx1"/>
                </a:solidFill>
                <a:latin typeface="Arial Narrow"/>
                <a:ea typeface="Arial" charset="0"/>
                <a:cs typeface="Arial Narrow"/>
              </a:rPr>
              <a:t>NMC</a:t>
            </a:r>
            <a:endParaRPr lang="es-ES_tradnl" sz="1600" b="1" i="1" dirty="0">
              <a:solidFill>
                <a:schemeClr val="tx1"/>
              </a:solidFill>
              <a:latin typeface="Arial Narrow"/>
              <a:ea typeface="Arial" charset="0"/>
              <a:cs typeface="Arial Narrow"/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2514600" y="2286000"/>
            <a:ext cx="4038600" cy="1588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2013-2018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04800" y="914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i="1" kern="0" dirty="0" smtClean="0">
                <a:solidFill>
                  <a:srgbClr val="953415"/>
                </a:solidFill>
                <a:latin typeface="Arial Narrow"/>
                <a:cs typeface="Arial Narrow"/>
              </a:rPr>
              <a:t>NEUMOLOGIA Y MEDICINA CRITICA</a:t>
            </a: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INTEGRACION DE MEDICINA INTERNA Y NEUMOLOGIA</a:t>
            </a: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8" grpId="0" animBg="1"/>
      <p:bldP spid="41" grpId="0" animBg="1"/>
      <p:bldP spid="42" grpId="0" animBg="1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Título 5"/>
          <p:cNvSpPr>
            <a:spLocks noGrp="1"/>
          </p:cNvSpPr>
          <p:nvPr>
            <p:ph type="title"/>
          </p:nvPr>
        </p:nvSpPr>
        <p:spPr>
          <a:xfrm>
            <a:off x="228600" y="990600"/>
            <a:ext cx="7620000" cy="838200"/>
          </a:xfrm>
        </p:spPr>
        <p:txBody>
          <a:bodyPr/>
          <a:lstStyle/>
          <a:p>
            <a:pPr marL="514350" indent="-514350" algn="l"/>
            <a:r>
              <a:rPr lang="es-ES_tradnl" sz="2400" b="1" i="1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LINEAS DE ACCION:</a:t>
            </a:r>
            <a:r>
              <a:rPr lang="es-ES_tradnl" sz="2400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2400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2400" b="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5. Reordenamiento de las Altas Especialidades</a:t>
            </a:r>
            <a:endParaRPr lang="es-ES_tradnl" sz="2400" b="0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81000" y="1905000"/>
            <a:ext cx="4419600" cy="281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defRPr/>
            </a:pPr>
            <a:r>
              <a:rPr lang="es-ES_tradnl" sz="2000" b="1" i="1" dirty="0" smtClean="0">
                <a:solidFill>
                  <a:srgbClr val="953415"/>
                </a:solidFill>
                <a:latin typeface="Arial Narrow"/>
                <a:ea typeface="Times New Roman"/>
                <a:cs typeface="Arial Narrow"/>
              </a:rPr>
              <a:t>VIGENTES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err="1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Broncoscopía</a:t>
            </a: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 Intervencionista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Trastornos Respiratorios del Dormir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Rehabilitación Pulmonar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Rehabilitación Pulmonar Pediátrica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Laboratorio de Función Pulmonar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EPOC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Asma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TB Pulmonar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Cáncer pulmonar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Patología Pulmonar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Imagenología de Tórax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Complicaciones infecciosas en VIH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000" i="1" dirty="0" err="1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Vasculitis</a:t>
            </a:r>
            <a:r>
              <a:rPr lang="es-ES_tradnl" sz="20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 sistémicas primarias</a:t>
            </a: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endParaRPr lang="es-ES_tradnl" sz="2000" i="1" dirty="0" smtClean="0">
              <a:solidFill>
                <a:srgbClr val="000000"/>
              </a:solidFill>
              <a:latin typeface="Arial Narrow"/>
              <a:ea typeface="Times New Roman"/>
              <a:cs typeface="Arial Narrow"/>
            </a:endParaRP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endParaRPr lang="es-ES_tradnl" sz="2000" i="1" dirty="0" smtClean="0">
              <a:solidFill>
                <a:srgbClr val="000000"/>
              </a:solidFill>
              <a:latin typeface="Arial Narrow"/>
              <a:ea typeface="Times New Roman"/>
              <a:cs typeface="Arial Narrow"/>
            </a:endParaRPr>
          </a:p>
          <a:p>
            <a:pPr marL="609600" lvl="1" indent="-609600">
              <a:spcBef>
                <a:spcPts val="0"/>
              </a:spcBef>
              <a:spcAft>
                <a:spcPts val="0"/>
              </a:spcAft>
              <a:buClr>
                <a:srgbClr val="9E1E00"/>
              </a:buClr>
              <a:buFont typeface="+mj-lt"/>
              <a:buAutoNum type="arabicPeriod"/>
              <a:defRPr/>
            </a:pPr>
            <a:endParaRPr lang="es-ES_tradnl" sz="2000" i="1" dirty="0" smtClean="0">
              <a:solidFill>
                <a:srgbClr val="000000"/>
              </a:solidFill>
              <a:latin typeface="Arial Narrow"/>
              <a:ea typeface="Times New Roman"/>
              <a:cs typeface="Arial Narrow"/>
            </a:endParaRPr>
          </a:p>
        </p:txBody>
      </p:sp>
      <p:sp>
        <p:nvSpPr>
          <p:cNvPr id="50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2013-2018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24400" y="1905000"/>
            <a:ext cx="4419600" cy="281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defRPr/>
            </a:pPr>
            <a:r>
              <a:rPr lang="es-ES_tradnl" sz="2200" b="1" i="1" dirty="0" smtClean="0">
                <a:solidFill>
                  <a:srgbClr val="953415"/>
                </a:solidFill>
                <a:latin typeface="Arial Narrow"/>
                <a:ea typeface="Times New Roman"/>
                <a:cs typeface="Arial Narrow"/>
              </a:rPr>
              <a:t>NEUMOLOGIA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Neumología Intervencionista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Medicina del Dormir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Fisiología y Terapia Respiratoria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defRPr/>
            </a:pPr>
            <a:endParaRPr lang="es-ES_tradnl" sz="2200" b="1" i="1" dirty="0" smtClean="0">
              <a:solidFill>
                <a:srgbClr val="800000"/>
              </a:solidFill>
              <a:latin typeface="Arial Narrow"/>
              <a:ea typeface="Times New Roman"/>
              <a:cs typeface="Arial Narrow"/>
            </a:endParaRP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defRPr/>
            </a:pPr>
            <a:r>
              <a:rPr lang="es-ES_tradnl" sz="2200" b="1" i="1" dirty="0" smtClean="0">
                <a:solidFill>
                  <a:srgbClr val="800000"/>
                </a:solidFill>
                <a:latin typeface="Arial Narrow"/>
                <a:ea typeface="Times New Roman"/>
                <a:cs typeface="Arial Narrow"/>
              </a:rPr>
              <a:t>OTRAS ESPECIALIDADES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Imagenología de Tórax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Patología Pulmonar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buFont typeface="+mj-lt"/>
              <a:buAutoNum type="arabicPeriod"/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Rehabilitación Pulmonar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defRPr/>
            </a:pPr>
            <a:endParaRPr lang="es-ES_tradnl" sz="2200" b="1" i="1" dirty="0" smtClean="0">
              <a:solidFill>
                <a:srgbClr val="800000"/>
              </a:solidFill>
              <a:latin typeface="Arial Narrow"/>
              <a:ea typeface="Times New Roman"/>
              <a:cs typeface="Arial Narrow"/>
            </a:endParaRP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defRPr/>
            </a:pPr>
            <a:r>
              <a:rPr lang="es-ES_tradnl" sz="2200" b="1" i="1" dirty="0" smtClean="0">
                <a:solidFill>
                  <a:srgbClr val="800000"/>
                </a:solidFill>
                <a:latin typeface="Arial Narrow"/>
                <a:ea typeface="Times New Roman"/>
                <a:cs typeface="Arial Narrow"/>
              </a:rPr>
              <a:t>OTROS</a:t>
            </a:r>
          </a:p>
          <a:p>
            <a:pPr marL="609600" lvl="1" indent="-609600">
              <a:spcBef>
                <a:spcPts val="0"/>
              </a:spcBef>
              <a:spcAft>
                <a:spcPts val="600"/>
              </a:spcAft>
              <a:buClr>
                <a:srgbClr val="9E1E00"/>
              </a:buClr>
              <a:defRPr/>
            </a:pPr>
            <a:r>
              <a:rPr lang="es-ES_tradnl" sz="2200" i="1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Cursos Temáticos Avanzados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0037A4"/>
                </a:solidFill>
                <a:latin typeface="Arial Narrow" panose="020B0606020202030204" pitchFamily="34" charset="0"/>
              </a:rPr>
              <a:t/>
            </a:r>
            <a:br>
              <a:rPr lang="es-MX" i="1" dirty="0" smtClean="0">
                <a:solidFill>
                  <a:srgbClr val="0037A4"/>
                </a:solidFill>
                <a:latin typeface="Arial Narrow" panose="020B0606020202030204" pitchFamily="34" charset="0"/>
              </a:rPr>
            </a:br>
            <a:r>
              <a:rPr lang="es-MX" i="1" dirty="0" smtClean="0">
                <a:solidFill>
                  <a:srgbClr val="0037A4"/>
                </a:solidFill>
                <a:latin typeface="Arial Narrow" panose="020B0606020202030204" pitchFamily="34" charset="0"/>
              </a:rPr>
              <a:t>después de un proceso de formación ideal </a:t>
            </a:r>
            <a:endParaRPr lang="es-MX" i="1" dirty="0">
              <a:solidFill>
                <a:srgbClr val="0037A4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b="1" i="1" dirty="0" smtClean="0">
                <a:latin typeface="Arial Narrow" panose="020B0606020202030204" pitchFamily="34" charset="0"/>
              </a:rPr>
              <a:t>Que sea competente en su disciplina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b="1" i="1" dirty="0" smtClean="0">
                <a:latin typeface="Arial Narrow" panose="020B0606020202030204" pitchFamily="34" charset="0"/>
              </a:rPr>
              <a:t>Que encarne valores propios de la tradición médica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b="1" i="1" dirty="0" smtClean="0">
                <a:latin typeface="Arial Narrow" panose="020B0606020202030204" pitchFamily="34" charset="0"/>
              </a:rPr>
              <a:t>Que respete los derechos de los pacientes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b="1" i="1" dirty="0" smtClean="0">
                <a:latin typeface="Arial Narrow" panose="020B0606020202030204" pitchFamily="34" charset="0"/>
              </a:rPr>
              <a:t>Capaz de trabajar con sus colegas y en equipos inter y multidisciplinarios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2400" b="1" i="1" dirty="0" smtClean="0">
                <a:latin typeface="Arial Narrow" panose="020B0606020202030204" pitchFamily="34" charset="0"/>
              </a:rPr>
              <a:t>Que tenga una perspectiva humanista de su profesión dentro del marco de la bioética médica</a:t>
            </a:r>
          </a:p>
          <a:p>
            <a:endParaRPr lang="es-ES" dirty="0" smtClean="0"/>
          </a:p>
          <a:p>
            <a:pPr marL="0" indent="0" algn="r">
              <a:buNone/>
            </a:pPr>
            <a:r>
              <a:rPr lang="es-MX" i="1" dirty="0">
                <a:solidFill>
                  <a:srgbClr val="0037A4"/>
                </a:solidFill>
                <a:latin typeface="Arial Narrow" panose="020B0606020202030204" pitchFamily="34" charset="0"/>
              </a:rPr>
              <a:t>Perfil del egresado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971784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543800" cy="3568234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576" y="5733256"/>
            <a:ext cx="772038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MX" sz="3600" b="1" i="1" dirty="0" smtClean="0">
                <a:solidFill>
                  <a:srgbClr val="0000FF"/>
                </a:solidFill>
                <a:latin typeface="Comic Sans MS" charset="0"/>
              </a:rPr>
              <a:t>¡ </a:t>
            </a:r>
            <a:r>
              <a:rPr lang="es-MX" sz="3600" b="1" i="1" dirty="0">
                <a:solidFill>
                  <a:srgbClr val="0000FF"/>
                </a:solidFill>
                <a:latin typeface="Comic Sans MS" charset="0"/>
              </a:rPr>
              <a:t>GRACIAS POR SU ATENCION !</a:t>
            </a:r>
            <a:endParaRPr lang="es-ES" sz="3600" b="1" i="1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764704"/>
            <a:ext cx="784887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MX" sz="2800" b="1" i="1" dirty="0" smtClean="0">
                <a:solidFill>
                  <a:srgbClr val="0000FF"/>
                </a:solidFill>
                <a:latin typeface="Arial Narrow" pitchFamily="34" charset="0"/>
              </a:rPr>
              <a:t>“TODO EL INER ES ENSEÑANZA Y ENSEÑANZA ES TODO EL INER”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43608" y="1268760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3200" b="1" i="1" dirty="0">
                <a:solidFill>
                  <a:srgbClr val="003CB4"/>
                </a:solidFill>
                <a:latin typeface="Arial Narrow" panose="020B0606020202030204" pitchFamily="34" charset="0"/>
              </a:rPr>
              <a:t>¿Qué es un ideal?,</a:t>
            </a:r>
          </a:p>
          <a:p>
            <a:pPr marL="0" indent="0">
              <a:buNone/>
            </a:pPr>
            <a:r>
              <a:rPr lang="es-ES" sz="3200" b="1" i="1" dirty="0">
                <a:solidFill>
                  <a:srgbClr val="003CB4"/>
                </a:solidFill>
                <a:latin typeface="Arial Narrow" panose="020B0606020202030204" pitchFamily="34" charset="0"/>
              </a:rPr>
              <a:t>                                 </a:t>
            </a:r>
            <a:endParaRPr lang="es-ES" sz="3200" b="1" i="1" dirty="0" smtClean="0">
              <a:solidFill>
                <a:srgbClr val="003CB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3200" b="1" i="1" dirty="0" smtClean="0">
                <a:solidFill>
                  <a:srgbClr val="003CB4"/>
                </a:solidFill>
                <a:latin typeface="Arial Narrow" panose="020B0606020202030204" pitchFamily="34" charset="0"/>
              </a:rPr>
              <a:t>¿</a:t>
            </a:r>
            <a:r>
              <a:rPr lang="es-ES" sz="3200" b="1" i="1" dirty="0">
                <a:solidFill>
                  <a:srgbClr val="003CB4"/>
                </a:solidFill>
                <a:latin typeface="Arial Narrow" panose="020B0606020202030204" pitchFamily="34" charset="0"/>
              </a:rPr>
              <a:t>Qué es lo ideal? </a:t>
            </a:r>
          </a:p>
          <a:p>
            <a:pPr marL="0" indent="0">
              <a:buNone/>
            </a:pPr>
            <a:r>
              <a:rPr lang="es-ES" sz="32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</a:pPr>
            <a:endParaRPr lang="es-ES" sz="3200" b="1" i="1" dirty="0">
              <a:solidFill>
                <a:srgbClr val="0043C8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ES" sz="3200" b="1" i="1" dirty="0" smtClean="0">
                <a:solidFill>
                  <a:srgbClr val="0043C8"/>
                </a:solidFill>
                <a:latin typeface="Arial Narrow" panose="020B0606020202030204" pitchFamily="34" charset="0"/>
              </a:rPr>
              <a:t>Es </a:t>
            </a:r>
            <a:r>
              <a:rPr lang="es-ES" sz="3200" b="1" i="1" dirty="0">
                <a:solidFill>
                  <a:srgbClr val="0043C8"/>
                </a:solidFill>
                <a:latin typeface="Arial Narrow" panose="020B0606020202030204" pitchFamily="34" charset="0"/>
              </a:rPr>
              <a:t>aquello a lo que aspiramos continuamente y hacia lo que se dirige el esfuerzo cotidiano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1613252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53008" y="4379620"/>
            <a:ext cx="73914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ES" sz="3200" b="1" i="1" dirty="0" smtClean="0">
                <a:solidFill>
                  <a:srgbClr val="0000FF"/>
                </a:solidFill>
                <a:latin typeface="Arial Narrow"/>
                <a:cs typeface="Arial Narrow"/>
              </a:rPr>
              <a:t>LOS RETOS EN LA EDUCACION Y EN LA </a:t>
            </a:r>
          </a:p>
          <a:p>
            <a:pPr algn="ctr" eaLnBrk="0" hangingPunct="0"/>
            <a:r>
              <a:rPr lang="es-ES" sz="3200" b="1" i="1" dirty="0" smtClean="0">
                <a:solidFill>
                  <a:srgbClr val="0000FF"/>
                </a:solidFill>
                <a:latin typeface="Arial Narrow"/>
                <a:cs typeface="Arial Narrow"/>
              </a:rPr>
              <a:t>FORMACION DE RECURSOS HUMANOS EN LA MEDICINA RESPIRATORIA</a:t>
            </a:r>
            <a:endParaRPr lang="es-ES" sz="3200" b="1" i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b="1" i="1" dirty="0" smtClean="0">
                <a:solidFill>
                  <a:srgbClr val="0043C8"/>
                </a:solidFill>
                <a:latin typeface="Arial Narrow" panose="020B0606020202030204" pitchFamily="34" charset="0"/>
              </a:rPr>
              <a:t>.</a:t>
            </a:r>
            <a:endParaRPr lang="es-MX" b="1" i="1" dirty="0">
              <a:solidFill>
                <a:srgbClr val="0043C8"/>
              </a:solidFill>
              <a:latin typeface="Arial Narrow" panose="020B0606020202030204" pitchFamily="34" charset="0"/>
            </a:endParaRPr>
          </a:p>
          <a:p>
            <a:endParaRPr lang="es-MX" dirty="0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96752"/>
            <a:ext cx="6324600" cy="27160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09600" y="2286000"/>
            <a:ext cx="344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latin typeface="Arial Narrow"/>
              <a:cs typeface="Arial Narrow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143000" y="4114800"/>
            <a:ext cx="7010400" cy="806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indent="30163" algn="ctr" eaLnBrk="0" hangingPunct="0">
              <a:spcBef>
                <a:spcPct val="20000"/>
              </a:spcBef>
            </a:pPr>
            <a:endParaRPr lang="es-ES_tradnl" b="1" i="1" dirty="0" smtClean="0">
              <a:solidFill>
                <a:srgbClr val="2D2D8A"/>
              </a:solidFill>
              <a:latin typeface="Arial Narrow"/>
              <a:cs typeface="Arial Narrow"/>
            </a:endParaRPr>
          </a:p>
        </p:txBody>
      </p:sp>
      <p:sp>
        <p:nvSpPr>
          <p:cNvPr id="17412" name="CuadroTexto 3"/>
          <p:cNvSpPr txBox="1">
            <a:spLocks noChangeArrowheads="1"/>
          </p:cNvSpPr>
          <p:nvPr/>
        </p:nvSpPr>
        <p:spPr bwMode="auto">
          <a:xfrm>
            <a:off x="395536" y="1143000"/>
            <a:ext cx="813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s-ES_tradnl" sz="2800" b="1" i="1" dirty="0" smtClean="0">
              <a:solidFill>
                <a:srgbClr val="CC0000"/>
              </a:solidFill>
              <a:latin typeface="Arial Narrow"/>
              <a:cs typeface="Arial Narrow"/>
            </a:endParaRPr>
          </a:p>
          <a:p>
            <a:pPr algn="ctr"/>
            <a:endParaRPr lang="es-ES_tradnl" sz="2800" i="1" dirty="0">
              <a:latin typeface="Arial Narrow"/>
              <a:cs typeface="Arial Narrow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66800" y="4267200"/>
            <a:ext cx="7010400" cy="1152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indent="30163" algn="ctr" eaLnBrk="0" hangingPunct="0">
              <a:spcBef>
                <a:spcPct val="20000"/>
              </a:spcBef>
            </a:pPr>
            <a:endParaRPr lang="es-ES_tradnl" sz="2000" b="1" i="1" dirty="0" smtClean="0">
              <a:solidFill>
                <a:srgbClr val="2D2D8A"/>
              </a:solidFill>
              <a:latin typeface="Arial Narrow"/>
              <a:cs typeface="Arial Narrow"/>
            </a:endParaRPr>
          </a:p>
          <a:p>
            <a:pPr indent="30163" algn="ctr" eaLnBrk="0" hangingPunct="0">
              <a:spcBef>
                <a:spcPct val="20000"/>
              </a:spcBef>
            </a:pPr>
            <a:endParaRPr lang="es-ES_tradnl" sz="2000" b="1" i="1" dirty="0" smtClean="0">
              <a:solidFill>
                <a:srgbClr val="2D2D8A"/>
              </a:solidFill>
              <a:latin typeface="Arial Narrow"/>
              <a:cs typeface="Arial Narrow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52313" y="838200"/>
            <a:ext cx="3981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000" b="1" dirty="0" smtClean="0">
                <a:solidFill>
                  <a:srgbClr val="0000FF"/>
                </a:solidFill>
              </a:rPr>
              <a:t>INSTITUTO NACIONAL DE ENFERMEDADES RESPIRATORIAS</a:t>
            </a:r>
          </a:p>
          <a:p>
            <a:pPr algn="r"/>
            <a:r>
              <a:rPr lang="es-ES_tradnl" sz="1000" b="1" dirty="0" smtClean="0">
                <a:solidFill>
                  <a:srgbClr val="0000FF"/>
                </a:solidFill>
              </a:rPr>
              <a:t>ISMAEL COSIO VILLEGAS</a:t>
            </a:r>
          </a:p>
          <a:p>
            <a:pPr algn="r"/>
            <a:r>
              <a:rPr lang="es-ES_tradnl" sz="1000" b="1" dirty="0" smtClean="0">
                <a:solidFill>
                  <a:srgbClr val="0000FF"/>
                </a:solidFill>
              </a:rPr>
              <a:t>Dirección de Enseñanza </a:t>
            </a:r>
            <a:endParaRPr lang="es-ES_tradnl" sz="1000" b="1" dirty="0">
              <a:solidFill>
                <a:srgbClr val="0000FF"/>
              </a:solidFill>
            </a:endParaRPr>
          </a:p>
        </p:txBody>
      </p:sp>
      <p:pic>
        <p:nvPicPr>
          <p:cNvPr id="8" name="Imagen 7" descr="Fachada Cie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0" b="18971"/>
          <a:stretch/>
        </p:blipFill>
        <p:spPr>
          <a:xfrm>
            <a:off x="609600" y="1371600"/>
            <a:ext cx="8344289" cy="264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47800" y="4495800"/>
            <a:ext cx="639266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s-ES" sz="3600" b="1" i="1" dirty="0" smtClean="0">
                <a:solidFill>
                  <a:srgbClr val="0000FF"/>
                </a:solidFill>
                <a:latin typeface="Arial Narrow"/>
                <a:cs typeface="Arial Narrow"/>
              </a:rPr>
              <a:t>LA OFERTA ACADEMICA ACTUAL </a:t>
            </a:r>
          </a:p>
          <a:p>
            <a:pPr algn="ctr" eaLnBrk="0" hangingPunct="0"/>
            <a:r>
              <a:rPr lang="es-ES" sz="3600" b="1" i="1" dirty="0" smtClean="0">
                <a:solidFill>
                  <a:srgbClr val="0000FF"/>
                </a:solidFill>
                <a:latin typeface="Arial Narrow"/>
                <a:cs typeface="Arial Narrow"/>
              </a:rPr>
              <a:t>DEL INER</a:t>
            </a:r>
            <a:endParaRPr lang="es-ES" sz="3600" b="1" i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75570" y="2835374"/>
            <a:ext cx="2464186" cy="400110"/>
          </a:xfrm>
          <a:prstGeom prst="rect">
            <a:avLst/>
          </a:prstGeom>
          <a:noFill/>
          <a:scene3d>
            <a:camera prst="orthographicFront">
              <a:rot lat="21299999" lon="54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latin typeface="Arial Narrow"/>
                <a:cs typeface="Arial Narrow"/>
              </a:rPr>
              <a:t>Número de Neumólogos</a:t>
            </a:r>
          </a:p>
        </p:txBody>
      </p:sp>
      <p:sp>
        <p:nvSpPr>
          <p:cNvPr id="18436" name="CuadroTexto 5"/>
          <p:cNvSpPr txBox="1">
            <a:spLocks noChangeArrowheads="1"/>
          </p:cNvSpPr>
          <p:nvPr/>
        </p:nvSpPr>
        <p:spPr bwMode="auto">
          <a:xfrm rot="16200000" flipH="1">
            <a:off x="-724663" y="3772662"/>
            <a:ext cx="3525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s-ES_tradnl" sz="2000" b="1" dirty="0">
                <a:solidFill>
                  <a:srgbClr val="000066"/>
                </a:solidFill>
                <a:latin typeface="Arial Narrow"/>
                <a:cs typeface="Arial Narrow"/>
              </a:rPr>
              <a:t>Número de Neumólogos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219200" y="1600200"/>
          <a:ext cx="6729462" cy="476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1" name="Hoja de cálculo" r:id="rId5" imgW="9267777" imgH="6133971" progId="Excel.Sheet.8">
                  <p:embed/>
                </p:oleObj>
              </mc:Choice>
              <mc:Fallback>
                <p:oleObj name="Hoja de cálculo" r:id="rId5" imgW="9267777" imgH="6133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6729462" cy="4763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/>
          <p:cNvSpPr txBox="1">
            <a:spLocks noChangeArrowheads="1"/>
          </p:cNvSpPr>
          <p:nvPr/>
        </p:nvSpPr>
        <p:spPr bwMode="auto">
          <a:xfrm rot="21300000">
            <a:off x="5102755" y="4260373"/>
            <a:ext cx="2379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  <a:latin typeface="Arial Narrow"/>
                <a:cs typeface="Arial Narrow"/>
              </a:rPr>
              <a:t>Crecimiento actual</a:t>
            </a:r>
          </a:p>
          <a:p>
            <a:r>
              <a:rPr lang="es-ES_tradnl" sz="2000" b="1" dirty="0">
                <a:solidFill>
                  <a:srgbClr val="FF0000"/>
                </a:solidFill>
                <a:latin typeface="Arial Narrow"/>
                <a:cs typeface="Arial Narrow"/>
              </a:rPr>
              <a:t> (</a:t>
            </a:r>
            <a:r>
              <a:rPr lang="es-ES_tradnl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38 Neumólogos/año)</a:t>
            </a:r>
            <a:endParaRPr lang="es-ES_tradnl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2063800" y="4897537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 sz="2000">
              <a:latin typeface="Arial Narrow"/>
              <a:cs typeface="Arial Narrow"/>
            </a:endParaRPr>
          </a:p>
        </p:txBody>
      </p:sp>
      <p:sp>
        <p:nvSpPr>
          <p:cNvPr id="7" name="CuadroTexto 18"/>
          <p:cNvSpPr txBox="1">
            <a:spLocks noChangeArrowheads="1"/>
          </p:cNvSpPr>
          <p:nvPr/>
        </p:nvSpPr>
        <p:spPr bwMode="auto">
          <a:xfrm rot="19793846">
            <a:off x="3241141" y="2690557"/>
            <a:ext cx="4094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336600"/>
                </a:solidFill>
                <a:latin typeface="Arial Narrow"/>
                <a:cs typeface="Arial Narrow"/>
              </a:rPr>
              <a:t>Crecimiento ideal a </a:t>
            </a:r>
            <a:r>
              <a:rPr lang="es-ES_tradnl" sz="2000" b="1" dirty="0" smtClean="0">
                <a:solidFill>
                  <a:srgbClr val="336600"/>
                </a:solidFill>
                <a:latin typeface="Arial Narrow"/>
                <a:cs typeface="Arial Narrow"/>
              </a:rPr>
              <a:t>1/50mil habitantes</a:t>
            </a:r>
            <a:endParaRPr lang="es-ES_tradnl" sz="2000" b="1" dirty="0">
              <a:solidFill>
                <a:srgbClr val="336600"/>
              </a:solidFill>
              <a:latin typeface="Arial Narrow"/>
              <a:cs typeface="Arial Narrow"/>
            </a:endParaRPr>
          </a:p>
          <a:p>
            <a:r>
              <a:rPr lang="es-ES_tradnl" sz="2000" b="1" dirty="0">
                <a:solidFill>
                  <a:srgbClr val="336600"/>
                </a:solidFill>
                <a:latin typeface="Arial Narrow"/>
                <a:cs typeface="Arial Narrow"/>
              </a:rPr>
              <a:t> y ajustando </a:t>
            </a:r>
            <a:r>
              <a:rPr lang="es-ES_tradnl" sz="2000" b="1" dirty="0" smtClean="0">
                <a:solidFill>
                  <a:srgbClr val="336600"/>
                </a:solidFill>
                <a:latin typeface="Arial Narrow"/>
                <a:cs typeface="Arial Narrow"/>
              </a:rPr>
              <a:t>envejecimiento (&gt;</a:t>
            </a:r>
            <a:r>
              <a:rPr lang="es-ES_tradnl" sz="2000" b="1" dirty="0">
                <a:solidFill>
                  <a:srgbClr val="336600"/>
                </a:solidFill>
                <a:latin typeface="Arial Narrow"/>
                <a:cs typeface="Arial Narrow"/>
              </a:rPr>
              <a:t>65 </a:t>
            </a:r>
            <a:r>
              <a:rPr lang="es-ES_tradnl" sz="2000" b="1" dirty="0" smtClean="0">
                <a:solidFill>
                  <a:srgbClr val="336600"/>
                </a:solidFill>
                <a:latin typeface="Arial Narrow"/>
                <a:cs typeface="Arial Narrow"/>
              </a:rPr>
              <a:t>años)</a:t>
            </a:r>
            <a:endParaRPr lang="es-ES_tradnl" sz="2000" b="1" dirty="0">
              <a:solidFill>
                <a:srgbClr val="336600"/>
              </a:solidFill>
              <a:latin typeface="Arial Narrow"/>
              <a:cs typeface="Arial Narrow"/>
            </a:endParaRPr>
          </a:p>
        </p:txBody>
      </p:sp>
      <p:sp>
        <p:nvSpPr>
          <p:cNvPr id="9" name="CuadroTexto 13"/>
          <p:cNvSpPr txBox="1">
            <a:spLocks noChangeArrowheads="1"/>
          </p:cNvSpPr>
          <p:nvPr/>
        </p:nvSpPr>
        <p:spPr bwMode="auto">
          <a:xfrm>
            <a:off x="7696200" y="2133600"/>
            <a:ext cx="605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 dirty="0" smtClean="0">
                <a:solidFill>
                  <a:srgbClr val="336600"/>
                </a:solidFill>
                <a:latin typeface="Arial Narrow"/>
                <a:cs typeface="Arial Narrow"/>
              </a:rPr>
              <a:t>8745</a:t>
            </a:r>
            <a:endParaRPr lang="es-ES_tradnl" sz="1800" b="1" dirty="0">
              <a:solidFill>
                <a:srgbClr val="336600"/>
              </a:solidFill>
              <a:latin typeface="Arial Narrow"/>
              <a:cs typeface="Arial Narrow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344216" y="6194648"/>
            <a:ext cx="10081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1,540</a:t>
            </a:r>
            <a:endParaRPr lang="es-ES" sz="2000" b="1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6934200" y="6248400"/>
            <a:ext cx="10081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000" b="1" dirty="0" smtClean="0">
                <a:solidFill>
                  <a:srgbClr val="C00000"/>
                </a:solidFill>
                <a:latin typeface="Arial Narrow"/>
                <a:cs typeface="Arial Narrow"/>
              </a:rPr>
              <a:t>7,090</a:t>
            </a:r>
            <a:endParaRPr lang="es-ES" sz="2000" b="1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7619999" y="2362200"/>
            <a:ext cx="45719" cy="27321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 sz="2000">
              <a:latin typeface="Arial Narrow"/>
              <a:cs typeface="Arial Narrow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216027" y="619385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/>
                <a:cs typeface="Arial Narrow"/>
              </a:rPr>
              <a:t>DEFICIT DE NEUMOLOGOS</a:t>
            </a:r>
            <a:endParaRPr lang="es-MX" sz="2000" b="1" dirty="0">
              <a:latin typeface="Arial Narrow"/>
              <a:cs typeface="Arial Narrow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28192" y="5834608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 Narrow"/>
                <a:cs typeface="Arial Narrow"/>
              </a:rPr>
              <a:t>Año</a:t>
            </a:r>
            <a:endParaRPr lang="es-MX" sz="2000" b="1" dirty="0">
              <a:latin typeface="Arial Narrow"/>
              <a:cs typeface="Arial Narrow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6248400" y="6400800"/>
            <a:ext cx="720477" cy="14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 flipV="1">
            <a:off x="2496344" y="6410672"/>
            <a:ext cx="720477" cy="14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04800" y="914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2. </a:t>
            </a: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>Planeación de l número de especialistas para mejorar la cobertura nacional</a:t>
            </a:r>
            <a:b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</a:b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>3. Reforzar el liderazgo de las sedes promotoras de especialistas.</a:t>
            </a:r>
            <a:r>
              <a:rPr kumimoji="0" lang="es-ES_tradnl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/>
            </a:r>
            <a:br>
              <a:rPr kumimoji="0" lang="es-ES_tradnl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8003232" cy="531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 rot="16200000">
            <a:off x="-1383190" y="2903472"/>
            <a:ext cx="352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 smtClean="0">
                <a:solidFill>
                  <a:srgbClr val="C00000"/>
                </a:solidFill>
              </a:rPr>
              <a:t>Tasa por 100 mil habitantes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452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b="1" i="1" dirty="0" smtClean="0">
                <a:solidFill>
                  <a:srgbClr val="A50021"/>
                </a:solidFill>
              </a:rPr>
              <a:t>MUY POCOS NEUMOLOGOS EN MEXICO AUN COMPARANDO </a:t>
            </a:r>
            <a:r>
              <a:rPr lang="es-MX" b="1" i="1" dirty="0" smtClean="0">
                <a:solidFill>
                  <a:srgbClr val="C00000"/>
                </a:solidFill>
              </a:rPr>
              <a:t>CONTRA</a:t>
            </a:r>
            <a:r>
              <a:rPr lang="es-MX" b="1" i="1" dirty="0" smtClean="0">
                <a:solidFill>
                  <a:srgbClr val="A50021"/>
                </a:solidFill>
              </a:rPr>
              <a:t> LATINOAMERICA</a:t>
            </a:r>
          </a:p>
        </p:txBody>
      </p:sp>
      <p:sp>
        <p:nvSpPr>
          <p:cNvPr id="5" name="4 Elipse"/>
          <p:cNvSpPr/>
          <p:nvPr/>
        </p:nvSpPr>
        <p:spPr>
          <a:xfrm>
            <a:off x="5410200" y="3733800"/>
            <a:ext cx="360040" cy="20162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38400" y="2279179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b="1" i="1" dirty="0" smtClean="0">
                <a:solidFill>
                  <a:srgbClr val="C00000"/>
                </a:solidFill>
              </a:rPr>
              <a:t>Tasa recomendada: 2.0</a:t>
            </a:r>
            <a:endParaRPr lang="es-MX" sz="2800" b="1" i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6273225"/>
            <a:ext cx="846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/>
              <a:t>Vázquez-García JC, et al.  Salud respiratoria en América Latina: Número de especialistas y  formación de recursos humanos.  Arch Bronconeumol 2014; 50:35-39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1000" y="1752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800000"/>
              </a:buClr>
            </a:pPr>
            <a:r>
              <a:rPr lang="es-ES_tradnl" b="1" i="1" dirty="0" smtClean="0">
                <a:solidFill>
                  <a:srgbClr val="953415"/>
                </a:solidFill>
                <a:latin typeface="Arial Narrow"/>
                <a:cs typeface="Arial Narrow"/>
              </a:rPr>
              <a:t>LINEAS DE ACCION:</a:t>
            </a:r>
          </a:p>
          <a:p>
            <a:pPr marL="514350" indent="-514350">
              <a:spcAft>
                <a:spcPts val="1200"/>
              </a:spcAft>
              <a:buClr>
                <a:srgbClr val="800000"/>
              </a:buClr>
              <a:buFont typeface="+mj-lt"/>
              <a:buAutoNum type="arabicPeriod" startAt="3"/>
            </a:pPr>
            <a:r>
              <a:rPr lang="es-ES_tradnl" i="1" dirty="0" smtClean="0">
                <a:latin typeface="Arial Narrow"/>
                <a:cs typeface="Arial Narrow"/>
              </a:rPr>
              <a:t>Mejora continua de los programas académicos y operativos de las especialidades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Trabajo Médico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Seminarios Médicos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Seminarios y Trabajo de Investigación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Seminario de Formación Docente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Seminario y Diplomado de profesionalización </a:t>
            </a:r>
            <a:r>
              <a:rPr lang="es-ES_tradnl" sz="2000" i="1" dirty="0">
                <a:latin typeface="Arial Narrow"/>
                <a:cs typeface="Arial Narrow"/>
              </a:rPr>
              <a:t>D</a:t>
            </a:r>
            <a:r>
              <a:rPr lang="es-ES_tradnl" sz="2000" i="1" dirty="0" smtClean="0">
                <a:latin typeface="Arial Narrow"/>
                <a:cs typeface="Arial Narrow"/>
              </a:rPr>
              <a:t>ocente  </a:t>
            </a:r>
          </a:p>
          <a:p>
            <a:pPr marL="457200" indent="-457200">
              <a:spcAft>
                <a:spcPts val="1200"/>
              </a:spcAft>
              <a:buClr>
                <a:srgbClr val="800000"/>
              </a:buClr>
              <a:buFont typeface="+mj-lt"/>
              <a:buAutoNum type="arabicPeriod" startAt="3"/>
            </a:pPr>
            <a:r>
              <a:rPr lang="es-ES_tradnl" i="1" dirty="0" smtClean="0">
                <a:latin typeface="Arial Narrow"/>
                <a:cs typeface="Arial Narrow"/>
              </a:rPr>
              <a:t>Proceso de reforma de la especialidad de Neumología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Neumología de entrada directa e indirecta</a:t>
            </a:r>
          </a:p>
          <a:p>
            <a:pPr marL="914400" lvl="1" indent="-457200">
              <a:spcAft>
                <a:spcPts val="1200"/>
              </a:spcAft>
              <a:buClr>
                <a:srgbClr val="800000"/>
              </a:buClr>
              <a:buFont typeface="Wingdings" charset="2"/>
              <a:buChar char="ü"/>
            </a:pPr>
            <a:r>
              <a:rPr lang="es-ES_tradnl" sz="2000" i="1" dirty="0" smtClean="0">
                <a:latin typeface="Arial Narrow"/>
                <a:cs typeface="Arial Narrow"/>
              </a:rPr>
              <a:t>Neumología y Medicina Crítica</a:t>
            </a:r>
          </a:p>
          <a:p>
            <a:pPr marL="457200" indent="-457200">
              <a:spcAft>
                <a:spcPts val="1200"/>
              </a:spcAft>
              <a:buClr>
                <a:srgbClr val="800000"/>
              </a:buClr>
              <a:buFont typeface="+mj-lt"/>
              <a:buAutoNum type="arabicPeriod" startAt="3"/>
            </a:pPr>
            <a:endParaRPr lang="es-ES_tradnl" i="1" dirty="0">
              <a:latin typeface="Arial Narrow"/>
              <a:cs typeface="Arial Narrow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2013-2018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04800" y="914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2. </a:t>
            </a: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>Planeación de especialistas para mejorar la cobertura nacional</a:t>
            </a:r>
            <a:b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</a:b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>3. Reforzar el liderazgo del INER como institución promotora de especialistas.</a:t>
            </a:r>
            <a:r>
              <a:rPr kumimoji="0" lang="es-ES_tradnl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/>
            </a:r>
            <a:br>
              <a:rPr kumimoji="0" lang="es-ES_tradnl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3608" y="764704"/>
            <a:ext cx="7128792" cy="11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s-MX" sz="3200" b="1" i="1" dirty="0">
                <a:solidFill>
                  <a:srgbClr val="C00000"/>
                </a:solidFill>
                <a:latin typeface="Arial Narrow"/>
                <a:cs typeface="Arial Narrow"/>
              </a:rPr>
              <a:t>Formación de </a:t>
            </a:r>
            <a:r>
              <a:rPr lang="es-MX" sz="3200" b="1" i="1" dirty="0" smtClean="0">
                <a:solidFill>
                  <a:srgbClr val="C00000"/>
                </a:solidFill>
                <a:latin typeface="Arial Narrow"/>
                <a:cs typeface="Arial Narrow"/>
              </a:rPr>
              <a:t>neumólogos en el INER</a:t>
            </a:r>
            <a:endParaRPr lang="es-ES" b="1" i="1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Gráfico"/>
          <p:cNvGraphicFramePr>
            <a:graphicFrameLocks/>
          </p:cNvGraphicFramePr>
          <p:nvPr/>
        </p:nvGraphicFramePr>
        <p:xfrm>
          <a:off x="4419600" y="1828800"/>
          <a:ext cx="411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228600" y="152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DIRECCION DE ENSEÑANZA</a:t>
            </a: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PROPUESTAS DE TRABAJO  2013-2018</a:t>
            </a: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04800" y="914400"/>
            <a:ext cx="868680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2. </a:t>
            </a: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>Planeación de especialistas para mejorara la cobertura nacional</a:t>
            </a:r>
            <a:b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</a:b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>3. Reforzar el liderazgo del INER como institución promotora de especialistas.</a:t>
            </a:r>
            <a:r>
              <a:rPr kumimoji="0" lang="es-ES_tradnl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  <a:t/>
            </a:r>
            <a:br>
              <a:rPr kumimoji="0" lang="es-ES_tradnl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Times New Roman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953415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/>
            </a:r>
            <a:br>
              <a:rPr kumimoji="0" lang="es-MX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</a:br>
            <a:endParaRPr kumimoji="0" lang="es-MX" sz="20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charset="-128"/>
              <a:cs typeface="Arial Narrow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03551"/>
              </p:ext>
            </p:extLst>
          </p:nvPr>
        </p:nvGraphicFramePr>
        <p:xfrm>
          <a:off x="304800" y="2060848"/>
          <a:ext cx="425993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INER-ALAT JCV</Template>
  <TotalTime>7113</TotalTime>
  <Words>1069</Words>
  <Application>Microsoft Macintosh PowerPoint</Application>
  <PresentationFormat>Presentación en pantalla (4:3)</PresentationFormat>
  <Paragraphs>226</Paragraphs>
  <Slides>15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INER</vt:lpstr>
      <vt:lpstr>1_INER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LINEAS DE ACCION: 5. Reordenamiento de las Altas Especialidades</vt:lpstr>
      <vt:lpstr> después de un proceso de formación ideal </vt:lpstr>
      <vt:lpstr>Presentación de PowerPoint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CLINICA DE SUEÑO</dc:creator>
  <cp:lastModifiedBy>ATE 7</cp:lastModifiedBy>
  <cp:revision>206</cp:revision>
  <cp:lastPrinted>2015-06-03T19:02:41Z</cp:lastPrinted>
  <dcterms:created xsi:type="dcterms:W3CDTF">2014-06-18T07:02:00Z</dcterms:created>
  <dcterms:modified xsi:type="dcterms:W3CDTF">2015-06-03T19:03:20Z</dcterms:modified>
</cp:coreProperties>
</file>