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71" r:id="rId4"/>
    <p:sldId id="257" r:id="rId5"/>
    <p:sldId id="272" r:id="rId6"/>
    <p:sldId id="275" r:id="rId7"/>
    <p:sldId id="276" r:id="rId8"/>
    <p:sldId id="265" r:id="rId9"/>
    <p:sldId id="279" r:id="rId10"/>
    <p:sldId id="280" r:id="rId11"/>
    <p:sldId id="268" r:id="rId12"/>
    <p:sldId id="263" r:id="rId13"/>
    <p:sldId id="281" r:id="rId14"/>
    <p:sldId id="277" r:id="rId15"/>
    <p:sldId id="282" r:id="rId16"/>
    <p:sldId id="269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2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4D41B-12C1-4199-B4A1-A01F33849B61}" type="doc">
      <dgm:prSet loTypeId="urn:microsoft.com/office/officeart/2005/8/layout/pyramid1" loCatId="pyramid" qsTypeId="urn:microsoft.com/office/officeart/2005/8/quickstyle/3d9" qsCatId="3D" csTypeId="urn:microsoft.com/office/officeart/2005/8/colors/colorful2" csCatId="colorful" phldr="1"/>
      <dgm:spPr>
        <a:scene3d>
          <a:camera prst="isometricOffAxis1Righ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4DA53176-9638-424D-A0A6-CF8965DD0BA7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bg1"/>
              </a:solidFill>
            </a:rPr>
            <a:t>Muerte </a:t>
          </a:r>
        </a:p>
        <a:p>
          <a:r>
            <a:rPr lang="es-MX" sz="1100" b="1" dirty="0" smtClean="0">
              <a:solidFill>
                <a:schemeClr val="bg1"/>
              </a:solidFill>
            </a:rPr>
            <a:t>temprana</a:t>
          </a:r>
          <a:endParaRPr lang="es-MX" sz="1100" b="1" dirty="0">
            <a:solidFill>
              <a:schemeClr val="bg1"/>
            </a:solidFill>
          </a:endParaRPr>
        </a:p>
      </dgm:t>
    </dgm:pt>
    <dgm:pt modelId="{1312ACAC-08BD-41D5-ABF2-24491F41AB70}" type="parTrans" cxnId="{AEE3094E-1C86-4FF2-9DFB-F79AF00FF2CC}">
      <dgm:prSet/>
      <dgm:spPr/>
      <dgm:t>
        <a:bodyPr/>
        <a:lstStyle/>
        <a:p>
          <a:endParaRPr lang="es-MX"/>
        </a:p>
      </dgm:t>
    </dgm:pt>
    <dgm:pt modelId="{2C016E4B-CA85-41CF-A681-E2DAD2477C56}" type="sibTrans" cxnId="{AEE3094E-1C86-4FF2-9DFB-F79AF00FF2CC}">
      <dgm:prSet/>
      <dgm:spPr/>
      <dgm:t>
        <a:bodyPr/>
        <a:lstStyle/>
        <a:p>
          <a:endParaRPr lang="es-MX"/>
        </a:p>
      </dgm:t>
    </dgm:pt>
    <dgm:pt modelId="{CE0A04CE-A1FC-48EE-8B01-C8555A59DC99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Enfermedad,</a:t>
          </a:r>
        </a:p>
        <a:p>
          <a:r>
            <a:rPr lang="es-MX" b="1" dirty="0" smtClean="0">
              <a:solidFill>
                <a:schemeClr val="bg1"/>
              </a:solidFill>
            </a:rPr>
            <a:t>Problemas sociales, no adaptación</a:t>
          </a:r>
          <a:endParaRPr lang="es-MX" b="1" dirty="0">
            <a:solidFill>
              <a:schemeClr val="bg1"/>
            </a:solidFill>
          </a:endParaRPr>
        </a:p>
      </dgm:t>
    </dgm:pt>
    <dgm:pt modelId="{15807145-E967-46C6-9987-5E0F950FAC90}" type="parTrans" cxnId="{1EA79398-FA5B-428F-A714-C75564F7D826}">
      <dgm:prSet/>
      <dgm:spPr/>
      <dgm:t>
        <a:bodyPr/>
        <a:lstStyle/>
        <a:p>
          <a:endParaRPr lang="es-MX"/>
        </a:p>
      </dgm:t>
    </dgm:pt>
    <dgm:pt modelId="{DB23574B-BD7B-495E-91CF-F4B22424AEBA}" type="sibTrans" cxnId="{1EA79398-FA5B-428F-A714-C75564F7D826}">
      <dgm:prSet/>
      <dgm:spPr/>
      <dgm:t>
        <a:bodyPr/>
        <a:lstStyle/>
        <a:p>
          <a:endParaRPr lang="es-MX"/>
        </a:p>
      </dgm:t>
    </dgm:pt>
    <dgm:pt modelId="{143A6773-327B-449C-8F7A-EA5D192CDD53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Experiencias adversas tempranas</a:t>
          </a:r>
          <a:endParaRPr lang="es-MX" sz="1800" b="1" dirty="0">
            <a:solidFill>
              <a:schemeClr val="bg1"/>
            </a:solidFill>
          </a:endParaRPr>
        </a:p>
      </dgm:t>
    </dgm:pt>
    <dgm:pt modelId="{173CE353-EE79-4C13-9066-F017ADB94DA7}" type="parTrans" cxnId="{B3E114E7-FD9D-4F2E-98B4-38854CC1AAFC}">
      <dgm:prSet/>
      <dgm:spPr/>
      <dgm:t>
        <a:bodyPr/>
        <a:lstStyle/>
        <a:p>
          <a:endParaRPr lang="es-MX"/>
        </a:p>
      </dgm:t>
    </dgm:pt>
    <dgm:pt modelId="{BF9B75B5-70C4-47CD-8C34-91FD35CDF4AA}" type="sibTrans" cxnId="{B3E114E7-FD9D-4F2E-98B4-38854CC1AAFC}">
      <dgm:prSet/>
      <dgm:spPr/>
      <dgm:t>
        <a:bodyPr/>
        <a:lstStyle/>
        <a:p>
          <a:endParaRPr lang="es-MX"/>
        </a:p>
      </dgm:t>
    </dgm:pt>
    <dgm:pt modelId="{1CD0649A-B1C6-4C32-849C-410B2F9CAE99}">
      <dgm:prSet custT="1"/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</a:rPr>
            <a:t>Conductas de riesgo</a:t>
          </a:r>
          <a:endParaRPr lang="es-MX" sz="1600" b="1" dirty="0">
            <a:solidFill>
              <a:schemeClr val="bg1"/>
            </a:solidFill>
          </a:endParaRPr>
        </a:p>
      </dgm:t>
    </dgm:pt>
    <dgm:pt modelId="{A7C1555B-FB4C-41DA-8F4B-D58B7BBD2A50}" type="parTrans" cxnId="{B49F926E-500E-414A-A889-3E688B73295B}">
      <dgm:prSet/>
      <dgm:spPr/>
      <dgm:t>
        <a:bodyPr/>
        <a:lstStyle/>
        <a:p>
          <a:endParaRPr lang="es-MX"/>
        </a:p>
      </dgm:t>
    </dgm:pt>
    <dgm:pt modelId="{EB350D6E-61A3-464C-A032-08765B00D06D}" type="sibTrans" cxnId="{B49F926E-500E-414A-A889-3E688B73295B}">
      <dgm:prSet/>
      <dgm:spPr/>
      <dgm:t>
        <a:bodyPr/>
        <a:lstStyle/>
        <a:p>
          <a:endParaRPr lang="es-MX"/>
        </a:p>
      </dgm:t>
    </dgm:pt>
    <dgm:pt modelId="{2BEDBA76-3A4D-4CED-9D1F-D71F94DD566B}">
      <dgm:prSet custT="1"/>
      <dgm:spPr/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Daños cognitivo, emocional y social</a:t>
          </a:r>
          <a:endParaRPr lang="es-MX" sz="1800" b="1" dirty="0">
            <a:solidFill>
              <a:schemeClr val="bg1"/>
            </a:solidFill>
          </a:endParaRPr>
        </a:p>
      </dgm:t>
    </dgm:pt>
    <dgm:pt modelId="{200DD95A-9766-425C-A943-8754AEB70570}" type="parTrans" cxnId="{C96DA037-5C25-4D32-B1F2-6C1B128FE4FE}">
      <dgm:prSet/>
      <dgm:spPr/>
      <dgm:t>
        <a:bodyPr/>
        <a:lstStyle/>
        <a:p>
          <a:endParaRPr lang="es-MX"/>
        </a:p>
      </dgm:t>
    </dgm:pt>
    <dgm:pt modelId="{2D4E16B9-9B54-4B17-BB8C-93DE405DC2AD}" type="sibTrans" cxnId="{C96DA037-5C25-4D32-B1F2-6C1B128FE4FE}">
      <dgm:prSet/>
      <dgm:spPr/>
      <dgm:t>
        <a:bodyPr/>
        <a:lstStyle/>
        <a:p>
          <a:endParaRPr lang="es-MX"/>
        </a:p>
      </dgm:t>
    </dgm:pt>
    <dgm:pt modelId="{23FE47E1-EF57-4018-A4AB-89685B037A6F}" type="pres">
      <dgm:prSet presAssocID="{CC84D41B-12C1-4199-B4A1-A01F33849B61}" presName="Name0" presStyleCnt="0">
        <dgm:presLayoutVars>
          <dgm:dir/>
          <dgm:animLvl val="lvl"/>
          <dgm:resizeHandles val="exact"/>
        </dgm:presLayoutVars>
      </dgm:prSet>
      <dgm:spPr/>
    </dgm:pt>
    <dgm:pt modelId="{C1A2565D-5905-4A98-87FF-E5BF6CA08456}" type="pres">
      <dgm:prSet presAssocID="{4DA53176-9638-424D-A0A6-CF8965DD0BA7}" presName="Name8" presStyleCnt="0"/>
      <dgm:spPr/>
    </dgm:pt>
    <dgm:pt modelId="{883B7BCF-14DC-4790-AC46-8E31E171C21A}" type="pres">
      <dgm:prSet presAssocID="{4DA53176-9638-424D-A0A6-CF8965DD0BA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93D77D-0584-41C5-A1CC-5CA1D847F681}" type="pres">
      <dgm:prSet presAssocID="{4DA53176-9638-424D-A0A6-CF8965DD0B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B75E0E-B64B-4A74-BBF6-672866DF739B}" type="pres">
      <dgm:prSet presAssocID="{CE0A04CE-A1FC-48EE-8B01-C8555A59DC99}" presName="Name8" presStyleCnt="0"/>
      <dgm:spPr/>
    </dgm:pt>
    <dgm:pt modelId="{A8542F10-BA1C-4A0C-B89E-54CCCFE271AA}" type="pres">
      <dgm:prSet presAssocID="{CE0A04CE-A1FC-48EE-8B01-C8555A59DC99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B6911F-2D79-49F0-AE59-F5C20BF6D7C7}" type="pres">
      <dgm:prSet presAssocID="{CE0A04CE-A1FC-48EE-8B01-C8555A59DC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A9B674-3DB9-4E85-99AC-D2F1B64F1AF0}" type="pres">
      <dgm:prSet presAssocID="{1CD0649A-B1C6-4C32-849C-410B2F9CAE99}" presName="Name8" presStyleCnt="0"/>
      <dgm:spPr/>
    </dgm:pt>
    <dgm:pt modelId="{DDC8CB48-749A-4C3A-AA01-AF523C58CE93}" type="pres">
      <dgm:prSet presAssocID="{1CD0649A-B1C6-4C32-849C-410B2F9CAE9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89C400-13F3-4732-8607-B522A20E2D82}" type="pres">
      <dgm:prSet presAssocID="{1CD0649A-B1C6-4C32-849C-410B2F9CAE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C419E9-7F48-4685-BDA4-999DBBF32102}" type="pres">
      <dgm:prSet presAssocID="{2BEDBA76-3A4D-4CED-9D1F-D71F94DD566B}" presName="Name8" presStyleCnt="0"/>
      <dgm:spPr/>
    </dgm:pt>
    <dgm:pt modelId="{F869E630-F8DB-42AE-B512-1EF8BF044DED}" type="pres">
      <dgm:prSet presAssocID="{2BEDBA76-3A4D-4CED-9D1F-D71F94DD566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FCBB48-B801-44F3-8B29-C3F2AC37BCC0}" type="pres">
      <dgm:prSet presAssocID="{2BEDBA76-3A4D-4CED-9D1F-D71F94DD56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5A46B-6248-4E8A-8746-B3E3F5C124FF}" type="pres">
      <dgm:prSet presAssocID="{143A6773-327B-449C-8F7A-EA5D192CDD53}" presName="Name8" presStyleCnt="0"/>
      <dgm:spPr/>
    </dgm:pt>
    <dgm:pt modelId="{D377219E-D5D9-4CBC-8F75-DE796F9D0F70}" type="pres">
      <dgm:prSet presAssocID="{143A6773-327B-449C-8F7A-EA5D192CDD5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759AFB-D0D4-4480-A9E5-BC8B49168DD5}" type="pres">
      <dgm:prSet presAssocID="{143A6773-327B-449C-8F7A-EA5D192CDD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B261CE5-7339-4752-AA8E-042B3BBF437A}" type="presOf" srcId="{4DA53176-9638-424D-A0A6-CF8965DD0BA7}" destId="{0993D77D-0584-41C5-A1CC-5CA1D847F681}" srcOrd="1" destOrd="0" presId="urn:microsoft.com/office/officeart/2005/8/layout/pyramid1"/>
    <dgm:cxn modelId="{88792A45-1594-4FD4-97A3-617DCCAEA882}" type="presOf" srcId="{CE0A04CE-A1FC-48EE-8B01-C8555A59DC99}" destId="{B2B6911F-2D79-49F0-AE59-F5C20BF6D7C7}" srcOrd="1" destOrd="0" presId="urn:microsoft.com/office/officeart/2005/8/layout/pyramid1"/>
    <dgm:cxn modelId="{070D4B11-698A-452F-B06F-DC7A337BA9FD}" type="presOf" srcId="{4DA53176-9638-424D-A0A6-CF8965DD0BA7}" destId="{883B7BCF-14DC-4790-AC46-8E31E171C21A}" srcOrd="0" destOrd="0" presId="urn:microsoft.com/office/officeart/2005/8/layout/pyramid1"/>
    <dgm:cxn modelId="{67B85F52-4CE7-4087-A19E-DCCCC4CC200E}" type="presOf" srcId="{1CD0649A-B1C6-4C32-849C-410B2F9CAE99}" destId="{0189C400-13F3-4732-8607-B522A20E2D82}" srcOrd="1" destOrd="0" presId="urn:microsoft.com/office/officeart/2005/8/layout/pyramid1"/>
    <dgm:cxn modelId="{B3E114E7-FD9D-4F2E-98B4-38854CC1AAFC}" srcId="{CC84D41B-12C1-4199-B4A1-A01F33849B61}" destId="{143A6773-327B-449C-8F7A-EA5D192CDD53}" srcOrd="4" destOrd="0" parTransId="{173CE353-EE79-4C13-9066-F017ADB94DA7}" sibTransId="{BF9B75B5-70C4-47CD-8C34-91FD35CDF4AA}"/>
    <dgm:cxn modelId="{B49F926E-500E-414A-A889-3E688B73295B}" srcId="{CC84D41B-12C1-4199-B4A1-A01F33849B61}" destId="{1CD0649A-B1C6-4C32-849C-410B2F9CAE99}" srcOrd="2" destOrd="0" parTransId="{A7C1555B-FB4C-41DA-8F4B-D58B7BBD2A50}" sibTransId="{EB350D6E-61A3-464C-A032-08765B00D06D}"/>
    <dgm:cxn modelId="{3C844625-8807-4F11-9AEB-F1AEF000450A}" type="presOf" srcId="{1CD0649A-B1C6-4C32-849C-410B2F9CAE99}" destId="{DDC8CB48-749A-4C3A-AA01-AF523C58CE93}" srcOrd="0" destOrd="0" presId="urn:microsoft.com/office/officeart/2005/8/layout/pyramid1"/>
    <dgm:cxn modelId="{3DF2C017-38DC-42A3-841B-2C33EF4A0B02}" type="presOf" srcId="{2BEDBA76-3A4D-4CED-9D1F-D71F94DD566B}" destId="{F869E630-F8DB-42AE-B512-1EF8BF044DED}" srcOrd="0" destOrd="0" presId="urn:microsoft.com/office/officeart/2005/8/layout/pyramid1"/>
    <dgm:cxn modelId="{1EA79398-FA5B-428F-A714-C75564F7D826}" srcId="{CC84D41B-12C1-4199-B4A1-A01F33849B61}" destId="{CE0A04CE-A1FC-48EE-8B01-C8555A59DC99}" srcOrd="1" destOrd="0" parTransId="{15807145-E967-46C6-9987-5E0F950FAC90}" sibTransId="{DB23574B-BD7B-495E-91CF-F4B22424AEBA}"/>
    <dgm:cxn modelId="{C96DA037-5C25-4D32-B1F2-6C1B128FE4FE}" srcId="{CC84D41B-12C1-4199-B4A1-A01F33849B61}" destId="{2BEDBA76-3A4D-4CED-9D1F-D71F94DD566B}" srcOrd="3" destOrd="0" parTransId="{200DD95A-9766-425C-A943-8754AEB70570}" sibTransId="{2D4E16B9-9B54-4B17-BB8C-93DE405DC2AD}"/>
    <dgm:cxn modelId="{AEE3094E-1C86-4FF2-9DFB-F79AF00FF2CC}" srcId="{CC84D41B-12C1-4199-B4A1-A01F33849B61}" destId="{4DA53176-9638-424D-A0A6-CF8965DD0BA7}" srcOrd="0" destOrd="0" parTransId="{1312ACAC-08BD-41D5-ABF2-24491F41AB70}" sibTransId="{2C016E4B-CA85-41CF-A681-E2DAD2477C56}"/>
    <dgm:cxn modelId="{25CC86A5-C9E8-4776-9047-81BFCA97075D}" type="presOf" srcId="{CC84D41B-12C1-4199-B4A1-A01F33849B61}" destId="{23FE47E1-EF57-4018-A4AB-89685B037A6F}" srcOrd="0" destOrd="0" presId="urn:microsoft.com/office/officeart/2005/8/layout/pyramid1"/>
    <dgm:cxn modelId="{7DCD4862-6E48-4830-8AB8-5A385E2C7412}" type="presOf" srcId="{143A6773-327B-449C-8F7A-EA5D192CDD53}" destId="{E9759AFB-D0D4-4480-A9E5-BC8B49168DD5}" srcOrd="1" destOrd="0" presId="urn:microsoft.com/office/officeart/2005/8/layout/pyramid1"/>
    <dgm:cxn modelId="{90BF6B6B-EF95-41F4-AA4D-BDFD8F069523}" type="presOf" srcId="{CE0A04CE-A1FC-48EE-8B01-C8555A59DC99}" destId="{A8542F10-BA1C-4A0C-B89E-54CCCFE271AA}" srcOrd="0" destOrd="0" presId="urn:microsoft.com/office/officeart/2005/8/layout/pyramid1"/>
    <dgm:cxn modelId="{DFBB128A-95DF-4CDD-9C82-CE233A246980}" type="presOf" srcId="{143A6773-327B-449C-8F7A-EA5D192CDD53}" destId="{D377219E-D5D9-4CBC-8F75-DE796F9D0F70}" srcOrd="0" destOrd="0" presId="urn:microsoft.com/office/officeart/2005/8/layout/pyramid1"/>
    <dgm:cxn modelId="{45200CA5-64C2-4183-AE85-F94D05A10DB8}" type="presOf" srcId="{2BEDBA76-3A4D-4CED-9D1F-D71F94DD566B}" destId="{68FCBB48-B801-44F3-8B29-C3F2AC37BCC0}" srcOrd="1" destOrd="0" presId="urn:microsoft.com/office/officeart/2005/8/layout/pyramid1"/>
    <dgm:cxn modelId="{04B38FFE-E768-4E70-9E0A-E5932B7EEF01}" type="presParOf" srcId="{23FE47E1-EF57-4018-A4AB-89685B037A6F}" destId="{C1A2565D-5905-4A98-87FF-E5BF6CA08456}" srcOrd="0" destOrd="0" presId="urn:microsoft.com/office/officeart/2005/8/layout/pyramid1"/>
    <dgm:cxn modelId="{E4949E64-B4D8-4A1A-8142-21163FD73999}" type="presParOf" srcId="{C1A2565D-5905-4A98-87FF-E5BF6CA08456}" destId="{883B7BCF-14DC-4790-AC46-8E31E171C21A}" srcOrd="0" destOrd="0" presId="urn:microsoft.com/office/officeart/2005/8/layout/pyramid1"/>
    <dgm:cxn modelId="{1BAA7958-574D-4336-839D-EA350871E9AA}" type="presParOf" srcId="{C1A2565D-5905-4A98-87FF-E5BF6CA08456}" destId="{0993D77D-0584-41C5-A1CC-5CA1D847F681}" srcOrd="1" destOrd="0" presId="urn:microsoft.com/office/officeart/2005/8/layout/pyramid1"/>
    <dgm:cxn modelId="{1DC0C5CD-4469-4B88-812F-767457BE2CED}" type="presParOf" srcId="{23FE47E1-EF57-4018-A4AB-89685B037A6F}" destId="{C0B75E0E-B64B-4A74-BBF6-672866DF739B}" srcOrd="1" destOrd="0" presId="urn:microsoft.com/office/officeart/2005/8/layout/pyramid1"/>
    <dgm:cxn modelId="{76C1E9C4-9502-4A0B-B7C6-CC8E7616D2B5}" type="presParOf" srcId="{C0B75E0E-B64B-4A74-BBF6-672866DF739B}" destId="{A8542F10-BA1C-4A0C-B89E-54CCCFE271AA}" srcOrd="0" destOrd="0" presId="urn:microsoft.com/office/officeart/2005/8/layout/pyramid1"/>
    <dgm:cxn modelId="{9C9CF6AA-44A7-42FA-896C-5E9790BDEF1D}" type="presParOf" srcId="{C0B75E0E-B64B-4A74-BBF6-672866DF739B}" destId="{B2B6911F-2D79-49F0-AE59-F5C20BF6D7C7}" srcOrd="1" destOrd="0" presId="urn:microsoft.com/office/officeart/2005/8/layout/pyramid1"/>
    <dgm:cxn modelId="{4FB138B7-575A-4CD7-96B2-1CB3F1D813E1}" type="presParOf" srcId="{23FE47E1-EF57-4018-A4AB-89685B037A6F}" destId="{6CA9B674-3DB9-4E85-99AC-D2F1B64F1AF0}" srcOrd="2" destOrd="0" presId="urn:microsoft.com/office/officeart/2005/8/layout/pyramid1"/>
    <dgm:cxn modelId="{1F6EBA09-96FE-40B8-830C-3BCB7B037F3F}" type="presParOf" srcId="{6CA9B674-3DB9-4E85-99AC-D2F1B64F1AF0}" destId="{DDC8CB48-749A-4C3A-AA01-AF523C58CE93}" srcOrd="0" destOrd="0" presId="urn:microsoft.com/office/officeart/2005/8/layout/pyramid1"/>
    <dgm:cxn modelId="{8D853660-98FA-4FE1-B6DD-99D7EA09C649}" type="presParOf" srcId="{6CA9B674-3DB9-4E85-99AC-D2F1B64F1AF0}" destId="{0189C400-13F3-4732-8607-B522A20E2D82}" srcOrd="1" destOrd="0" presId="urn:microsoft.com/office/officeart/2005/8/layout/pyramid1"/>
    <dgm:cxn modelId="{DE659634-639F-4674-AECA-4A36F40989ED}" type="presParOf" srcId="{23FE47E1-EF57-4018-A4AB-89685B037A6F}" destId="{DCC419E9-7F48-4685-BDA4-999DBBF32102}" srcOrd="3" destOrd="0" presId="urn:microsoft.com/office/officeart/2005/8/layout/pyramid1"/>
    <dgm:cxn modelId="{5B415B86-2752-48FE-A404-98B330FBB51D}" type="presParOf" srcId="{DCC419E9-7F48-4685-BDA4-999DBBF32102}" destId="{F869E630-F8DB-42AE-B512-1EF8BF044DED}" srcOrd="0" destOrd="0" presId="urn:microsoft.com/office/officeart/2005/8/layout/pyramid1"/>
    <dgm:cxn modelId="{EE9F248D-6019-41F9-93B6-9BAA161DC213}" type="presParOf" srcId="{DCC419E9-7F48-4685-BDA4-999DBBF32102}" destId="{68FCBB48-B801-44F3-8B29-C3F2AC37BCC0}" srcOrd="1" destOrd="0" presId="urn:microsoft.com/office/officeart/2005/8/layout/pyramid1"/>
    <dgm:cxn modelId="{2171E3EF-0998-4669-B2F6-13C818A619B0}" type="presParOf" srcId="{23FE47E1-EF57-4018-A4AB-89685B037A6F}" destId="{85C5A46B-6248-4E8A-8746-B3E3F5C124FF}" srcOrd="4" destOrd="0" presId="urn:microsoft.com/office/officeart/2005/8/layout/pyramid1"/>
    <dgm:cxn modelId="{936E43B0-18F8-463A-86A9-1ACD035B1CBD}" type="presParOf" srcId="{85C5A46B-6248-4E8A-8746-B3E3F5C124FF}" destId="{D377219E-D5D9-4CBC-8F75-DE796F9D0F70}" srcOrd="0" destOrd="0" presId="urn:microsoft.com/office/officeart/2005/8/layout/pyramid1"/>
    <dgm:cxn modelId="{84D94824-4022-4891-B628-200B7C587EA1}" type="presParOf" srcId="{85C5A46B-6248-4E8A-8746-B3E3F5C124FF}" destId="{E9759AFB-D0D4-4480-A9E5-BC8B49168DD5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3219-3987-4351-B078-8803A514EECB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5F284-ABB2-4559-B4DE-B6D2FFDE944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Entre las que se encuentran cuadros de ansiedad, depresión, abuso de sustancias</a:t>
            </a:r>
            <a:r>
              <a:rPr lang="es-MX" baseline="0" dirty="0" smtClean="0"/>
              <a:t> y problemas de conducta. Cuidado parental en etapas tempranas de la vida disminuye el riesgo de desarrollar estas patologías y se h asociado a cambios </a:t>
            </a:r>
            <a:r>
              <a:rPr lang="es-MX" baseline="0" dirty="0" err="1" smtClean="0"/>
              <a:t>anatomofuncionales</a:t>
            </a:r>
            <a:r>
              <a:rPr lang="es-MX" baseline="0" dirty="0" smtClean="0"/>
              <a:t> como </a:t>
            </a:r>
            <a:r>
              <a:rPr lang="es-MX" baseline="0" dirty="0" err="1" smtClean="0"/>
              <a:t>prevencion</a:t>
            </a:r>
            <a:r>
              <a:rPr lang="es-MX" baseline="0" dirty="0" smtClean="0"/>
              <a:t> de la disminución </a:t>
            </a:r>
            <a:r>
              <a:rPr lang="es-MX" baseline="0" dirty="0" err="1" smtClean="0"/>
              <a:t>ne</a:t>
            </a:r>
            <a:r>
              <a:rPr lang="es-MX" baseline="0" dirty="0" smtClean="0"/>
              <a:t> volumen </a:t>
            </a:r>
            <a:r>
              <a:rPr lang="es-MX" baseline="0" dirty="0" err="1" smtClean="0"/>
              <a:t>hipocampal</a:t>
            </a:r>
            <a:r>
              <a:rPr lang="es-MX" baseline="0" dirty="0" smtClean="0"/>
              <a:t> y adelgazamiento de la </a:t>
            </a:r>
            <a:r>
              <a:rPr lang="es-MX" baseline="0" dirty="0" err="1" smtClean="0"/>
              <a:t>ctx</a:t>
            </a:r>
            <a:r>
              <a:rPr lang="es-MX" baseline="0" dirty="0" smtClean="0"/>
              <a:t> y aumento en el tamaño de la </a:t>
            </a:r>
            <a:r>
              <a:rPr lang="es-MX" baseline="0" dirty="0" err="1" smtClean="0"/>
              <a:t>amigdala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Conducta conservada en las diferentes especies</a:t>
            </a:r>
            <a:r>
              <a:rPr lang="es-MX" baseline="0" dirty="0" smtClean="0"/>
              <a:t> de</a:t>
            </a:r>
            <a:r>
              <a:rPr lang="es-MX" dirty="0" smtClean="0"/>
              <a:t> mamíferos</a:t>
            </a:r>
            <a:r>
              <a:rPr lang="es-MX" baseline="0" dirty="0" smtClean="0"/>
              <a:t> que permite establece un vínculo social fuerte: desarrollo de conductas sociales entre los individuos. En los roedores son conductas estereotipadas que involucran: acarreo; acarreo total ; elaboración del nido; limpieza y acicalamiento de la cría; postura de amamantamiento.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Conducta agresiva.</a:t>
            </a:r>
            <a:r>
              <a:rPr lang="es-MX" baseline="0" dirty="0" smtClean="0"/>
              <a:t> Ataques= </a:t>
            </a:r>
            <a:r>
              <a:rPr lang="es-MX" baseline="0" dirty="0" err="1" smtClean="0"/>
              <a:t>boxing</a:t>
            </a:r>
            <a:r>
              <a:rPr lang="es-MX" baseline="0" dirty="0" smtClean="0"/>
              <a:t> o interceptar al intruso; </a:t>
            </a:r>
            <a:r>
              <a:rPr lang="es-MX" baseline="0" dirty="0" err="1" smtClean="0"/>
              <a:t>Biting</a:t>
            </a:r>
            <a:r>
              <a:rPr lang="es-MX" baseline="0" dirty="0" smtClean="0"/>
              <a:t>= mordidas;  dirigidas al cuello o a otras partes del cuerpo; patear= usar las patas para atacar al intruso; empujar al macho con cuerpo o los extremidades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Bajos</a:t>
            </a:r>
            <a:r>
              <a:rPr lang="es-MX" baseline="0" dirty="0" smtClean="0"/>
              <a:t> niveles de </a:t>
            </a:r>
            <a:r>
              <a:rPr lang="es-MX" baseline="0" dirty="0" err="1" smtClean="0"/>
              <a:t>grooming</a:t>
            </a:r>
            <a:r>
              <a:rPr lang="es-MX" baseline="0" dirty="0" smtClean="0"/>
              <a:t> materno promueven la disminución del factor de crecimiento neural inducible-la </a:t>
            </a:r>
            <a:r>
              <a:rPr lang="es-MX" baseline="0" dirty="0" err="1" smtClean="0"/>
              <a:t>proteina</a:t>
            </a:r>
            <a:r>
              <a:rPr lang="es-MX" baseline="0" dirty="0" smtClean="0"/>
              <a:t> A, lo cual favorece la metilación del gen al receptor GR en el hipocampo. En la adultez, las </a:t>
            </a:r>
            <a:r>
              <a:rPr lang="es-MX" baseline="0" dirty="0" err="1" smtClean="0"/>
              <a:t>crias</a:t>
            </a:r>
            <a:r>
              <a:rPr lang="es-MX" baseline="0" dirty="0" smtClean="0"/>
              <a:t> muestran mayores niveles de </a:t>
            </a:r>
            <a:r>
              <a:rPr lang="es-MX" baseline="0" dirty="0" err="1" smtClean="0"/>
              <a:t>coritcosterona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ansieda</a:t>
            </a:r>
            <a:r>
              <a:rPr lang="es-MX" baseline="0" dirty="0" smtClean="0"/>
              <a:t> y un cuidado materno deficiente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Además de los altos niveles de </a:t>
            </a:r>
            <a:r>
              <a:rPr lang="es-MX" dirty="0" err="1" smtClean="0"/>
              <a:t>cort</a:t>
            </a:r>
            <a:r>
              <a:rPr lang="es-MX" dirty="0" smtClean="0"/>
              <a:t>,</a:t>
            </a:r>
            <a:r>
              <a:rPr lang="es-MX" baseline="0" dirty="0" smtClean="0"/>
              <a:t> se observa la </a:t>
            </a:r>
            <a:r>
              <a:rPr lang="es-MX" baseline="0" dirty="0" err="1" smtClean="0"/>
              <a:t>dismninución</a:t>
            </a:r>
            <a:r>
              <a:rPr lang="es-MX" baseline="0" dirty="0" smtClean="0"/>
              <a:t> de prolactina (la producción de leche), aumento en estradiol= semejante a lo observado en el periodo post-parto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 regiones específicas del hipocampo,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septum</a:t>
            </a:r>
            <a:r>
              <a:rPr lang="es-MX" baseline="0" dirty="0" smtClean="0"/>
              <a:t> y </a:t>
            </a:r>
            <a:r>
              <a:rPr lang="es-MX" baseline="0" dirty="0" err="1" smtClean="0"/>
              <a:t>amigdala</a:t>
            </a:r>
            <a:r>
              <a:rPr lang="es-MX" baseline="0" dirty="0" smtClean="0"/>
              <a:t>. En el hipocampo los cambios son asociados con una regulación pobre del proceso de </a:t>
            </a:r>
            <a:r>
              <a:rPr lang="es-MX" baseline="0" dirty="0" err="1" smtClean="0"/>
              <a:t>retroalimetnación</a:t>
            </a:r>
            <a:r>
              <a:rPr lang="es-MX" baseline="0" dirty="0" smtClean="0"/>
              <a:t> negativa del eje HHA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Que favorezcan</a:t>
            </a:r>
            <a:r>
              <a:rPr lang="es-MX" baseline="0" dirty="0" smtClean="0"/>
              <a:t> el desarrollo de conductas que permitan contender y adaptarse a nuevas situaciones que resulten estresantes, </a:t>
            </a:r>
            <a:r>
              <a:rPr lang="es-MX" baseline="0" dirty="0" smtClean="0"/>
              <a:t>re-encuadre </a:t>
            </a:r>
            <a:r>
              <a:rPr lang="es-MX" baseline="0" dirty="0" smtClean="0"/>
              <a:t>de la situación logrado a través del enfrentamiento diario a retos pequeños pero novedosos. Favorece la </a:t>
            </a:r>
            <a:r>
              <a:rPr lang="es-MX" baseline="0" dirty="0" err="1" smtClean="0"/>
              <a:t>resilencia</a:t>
            </a:r>
            <a:r>
              <a:rPr lang="es-MX" baseline="0" dirty="0" smtClean="0"/>
              <a:t> al estrés=capacidad del </a:t>
            </a:r>
            <a:r>
              <a:rPr lang="es-MX" baseline="0" dirty="0" err="1" smtClean="0"/>
              <a:t>indiviudo</a:t>
            </a:r>
            <a:r>
              <a:rPr lang="es-MX" baseline="0" dirty="0" smtClean="0"/>
              <a:t> para adaptarse exitosamente al estrés agudo, </a:t>
            </a:r>
            <a:r>
              <a:rPr lang="es-MX" baseline="0" dirty="0" err="1" smtClean="0"/>
              <a:t>cronico</a:t>
            </a:r>
            <a:r>
              <a:rPr lang="es-MX" baseline="0" dirty="0" smtClean="0"/>
              <a:t> o eventos traumáticos. Es un proceso activo y no solo la ausencia de patologías. Terapia psicológica (cognitivo-conductual)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Corteza </a:t>
            </a:r>
            <a:r>
              <a:rPr lang="es-MX" dirty="0" err="1" smtClean="0"/>
              <a:t>infralimbica</a:t>
            </a:r>
            <a:r>
              <a:rPr lang="es-MX" dirty="0" smtClean="0"/>
              <a:t>, </a:t>
            </a:r>
            <a:r>
              <a:rPr lang="es-MX" dirty="0" err="1" smtClean="0"/>
              <a:t>amgidala</a:t>
            </a:r>
            <a:r>
              <a:rPr lang="es-MX" dirty="0" smtClean="0"/>
              <a:t> </a:t>
            </a:r>
            <a:r>
              <a:rPr lang="es-MX" dirty="0" err="1" smtClean="0"/>
              <a:t>basolateral</a:t>
            </a:r>
            <a:r>
              <a:rPr lang="es-MX" dirty="0" smtClean="0"/>
              <a:t>, PVN</a:t>
            </a:r>
            <a:r>
              <a:rPr lang="es-MX" baseline="0" dirty="0" smtClean="0"/>
              <a:t> y el hipocampo ventral. AREAS asociadas a la expresión de la ansiedad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5F284-ABB2-4559-B4DE-B6D2FFDE944C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3E6A-DE35-42F2-AC74-8B893267B6D5}" type="datetimeFigureOut">
              <a:rPr lang="es-MX" smtClean="0"/>
              <a:pPr/>
              <a:t>01/07/2015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94EE9-D846-4BDA-B9E5-4843E6558C7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/>
          <a:lstStyle/>
          <a:p>
            <a:r>
              <a:rPr lang="es-MX" dirty="0" smtClean="0"/>
              <a:t>La violencia, su reproducción, prevención y tratamiento.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2209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b="1" i="1" dirty="0" smtClean="0"/>
              <a:t>Influencia del estrés neonatal en el desarrollo de conductas agresivas en la adultez y su reversión por la exposición al ambiente enriquecido: Una visión desde las neurociencias</a:t>
            </a:r>
            <a:endParaRPr lang="es-MX" b="1" i="1" dirty="0"/>
          </a:p>
        </p:txBody>
      </p:sp>
      <p:pic>
        <p:nvPicPr>
          <p:cNvPr id="1026" name="Picture 2" descr="https://encrypted-tbn2.gstatic.com/images?q=tbn:ANd9GcSFizVpOGJ0mCtlXzZYVaoSu2kUn0ZA_WcVRjSynApsGMA4Vkv0jqV3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285884" cy="1296601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PDxQMDRAQFRUWEBUUFxUQFRYUGBcYFRIYFxoUFRcYHSghGRomGxcUIjEiJjUrLy4uFx8zODMsNygtLisBCgoKDg0OGxAQGy8kHyUuLzQ0NywuLC00LCwvLCwsLywsNyw4LCwsLCwsLC0sNiwsLCwsNSwsLCwsLCwsLCs3Mv/AABEIAPMAyAMBIgACEQEDEQH/xAAbAAEAAgMBAQAAAAAAAAAAAAAABQYBBAcDAv/EAEoQAAEDAgIEBwwHBQcFAAAAAAEAAgMEEQUSBhMhMRQiQVFUYdEHFRZxc4GRk5ShsdMXIzI1UlOSNEJigrMzcnSissHCJCVDY2T/xAAaAQEAAgMBAAAAAAAAAAAAAAAAAgMBBAUG/8QAKxEBAAICAAQDBwUAAAAAAAAAAAECAxEEEjFREyEyFBUiQVKRoSMzYXGB/9oADAMBAAIRAxEAPwDuKIiAiIgIiICIiAiIgIiICIiAiIgIiICIiAiIgIsLKAiIgIiIMLKwsoCIiAiIgIiICIiAiIgIiICIiAiIgIiICIiAiIgIiICIiAiwsoCIiAiIgIiICIiAiIgIiICIiAiIgIiICIiAiIgIiICIiAiIgIiICIiAiIgIiICIiAiIgIiICIiAiIgIiICxdCqdI1+KzzMdI+OjgkMRbES188jft5njaIxcCw3kFBYKrH6WF2Saqp2HmfKwH0Erx8KqLp1J65naoejnwiBuriFE0D+Ae+43rY764X+Kj/Q3sUeevdZ4V/pn7JDwqounUnrmdqeFdF06k9cztUf31wv8VH+hvYnfTC/xUf6G9ic9e54V/pn7JDwrounUnrmdqeFVF06k9cztWw3Cac7RTwerb2L670U/R4PVs7FJW1fCqi6dSeuZ2p4VUXTqT1zO1bXeen6PB6tnYneen6PB6tnYg1fCqi6dSeuZ2p4VUXTqT1zO1bXeen6PB6tnYneen6PB6tnYg1fCqi6dSeuZ2p4V0XTqT1zO1bXeen6PB6tnYneen6PB6tvYg1PCui6dSeuZ2rPhVRdOpPXM7Vr182H079VO2lY6wNnMbex3Hctbvphf4qP9DexR5q904x3nziJSPhVRdOpPXM7VlmlFE42bW0pPVMztUd31wv8AFR/ob2L5fiOFOFnGjIPIWN7E5692fCv9M/ZZ45Q4BzXAg7i03HpC+rqjuwpkcbsQ0feGlly6BpOonDdrmZTsY8jc5vLvurZg+INqqeOrivlkja8X3gOF7HrG5SQmJjyluoiIwIiICIiAqpocbUlSR02s/rOVrVU0Q/ZKr/GVn9VyxLMdXLa364GpaBe/1rRyH8wD8J9xWgvSGYxuzs37d+0EHeCOUFbTqUSgyU422u6Le4c5Z+JvvHvXJ6vVR8PXo0URFhJ3zA6kTU0Mzdzomn3KQXNu5ppE1o73zOA4xMZO7bvZ6doXRwV1Md4tXbzPEYpxZJrL6WLqG0wrHwUM08Lsr2tBB2G3GA5Vyzwzreku/S3sUcmatJ1KzBwl81easu2XS64n4Z1vSXfpb2K2dzvHqiqnkZUSl4bGCAQBtv1BYrxFbTpPLwGTHWbTMeToKwUUBpfpC2hgLrgyOBDG85/EeoK61orG5adKTe0VjrLmmn1WJsQlLdoZljH8o2+8lV5fT3lxLnG5JJJ5yTclfK5Vp3My9TjpyUivYWzQ0mtcbnKxozPf+FvadwHKVmkoy8F7iGRje927xNH7zuoLNXVhzRDEMsbTcA73H8bzynq5LrGvnJM78odP7ntXraWXK3KxryxjeZoYN55Sd5POVIdzz7qpfIj4lQvct/YpvKu/0BTXc8+6qXyI+JXTw+iHnOLiIzWiO6xIiKxriIiAiIgKq6H/ALJVf4ys/quVqVU0P/Y6r/GVn9VyxPRmOrj6NdYhwJBG4jYsFFyHrPk3XVjZNk7bn8yOwd/MNzvcetG4eX/2D2yfwjiv/Qd/mutJfTN48Y+KzvujrXQkY5jrODmuB3OBaR6Vb8C7oE0AEc7RMwbL3s8Dx7iumuoY5o2iaNj+KPtAHk61E1WhFFJt1Ab/AHCW/BbcYL186y5VuOw5I1kqgsY0vpa6kkpc74nPaBeRhIFnA/u+JUWTDWD7NXTn9Y/4q8aRaE0lLTSVYE5yAHLrAL3cBvynnVG19N0af2gfLVeXm38emxwvJyz4W9b/AIYZh7Tvqaced5/4qzaH11Nhz3zS1TH5mBuWJj+Q33kKta+m6NP7QPlqd0SwalxCV8RjnjysDriYOvc2t9gKOP1fDrazPqaTz71/iYxfulbC2jhN/wAcvJ1ho3qg19c+eQzTvLnHlPwHMOpdXg7ntG3e2R3995/2spii0bpYdsVPGDzkXPpKvtiyX9UtKnF8Phj9OsuIxUT3NzluVv4n8VvmJ3+ZfYMce3+1d13awdZ5Xe5WHunj/uFv/Qz4uVTWraOWdOnit4lIt3e1RUukILzu2ADYAOYDkXiiKC3TqHct/YpvKu/0BTXc8+6qXyI+JUL3LP2Kbyrv9AU13PPuql8iPiV08Poh5vi/3rf2sSIitawiIgIiICq2hjM1LUNHLXVg9MzgrSqZgGJCkw6srHtLmxVdbIQ3eQ2ZxsL8qCufRrUfmw+9Po1qPzYferVVabxRVdPRPjkzVFLwhrtlhxSch/iOVfNRpqNVSvgppZZKmB07Imua0iNjWlxJOy/GAsN91R7PRve8M/dV/o1qPzYfest7m1RcHWw7+tWnFtMTBBBVsoqiRkwjA2sY5j5XBrY3teQQbkKQGkFp4aN8EjZZaaWfKS05dUWgsJGy5Lx1J7PRj3hn7/hMQts0NPIAPQF9qsYLpU+pmmgdQzRagkSOe+MgO1YeG8U3NwRtXphGlrKptI5kUg4VFLIwOIu3Vbw6x3lXtJv6TYc6qpJKWMtDngAF24WcD/suffRrUfmw+9Wug0ufJUTU8lDNEIBeWRz43Bo1Rkbsabm4t6V96O6XcMlZC6mlh1sBqIXPLTrIwQL2B4p4zdh5wqr4q3nctjDxWTFGqqj9GtR+bD71YtCdFJaCZ8sr2ODmBoy3578qldM9JW4XS8MkjdI3WsjswgHjn7W3mXpg+kLKl9SxrSBTuYC4kWcHwMmuObY8ehYrgpWdwnk43Les1tPlKaCKt6OaXR1tJLWiN7BE94c11ibMbmDh1OaQQvnR3Sh9W60tHLCDTtqI3k52vY47AXAWa/dxetXNRF6YaGy1tVwiKSNo1bW2de9wTzeNQn0a1H5sP+ZWubTD/paWphp3vkq5MkUWYN2gOcS59rAANJWvXafMhww4s6nkOScwPiDhma8S6twB3EAhU2wUmdy26cbmpWKxPlCufRrUfmw+9Po1qPzYfer3gukLKt8zWNIbE2J2YkEOEsIlBHiBstbRjSxmIU81THG5mqke0tcRchrczXDqc0gjxrHs9E/eGfv+HzofgT6Cnkilc1xc4u4l/wANuXxL07nn3VS+RHxK3sFxMVlHHWtaWiWEPDSbkBw3FaPc8+6qXyI+JV1axWNQ1L3m9ptPzWJERZQEREBERAVAgpHz4NiMELS575q9rWjlJlcANqv65/TYnJSYVV1UGTO2vqcucEtu6qy7QD1oNHSXR2olyzQQuMkOFU+r3bZopS4xb95abedK/CphQUFPNQyyCOk2upyBUQVDWtyFjswAH2gfNyK06N4pUPnqaKt1LnwCJwkga5jXNla4i7XE2ILTy8q1dBsdmrQZZ6iicCHWhgBEsdnlv1l3nkHMEHhimH1U2FUcU7S+obPRPmtb/wAczHPdzbACVI11DI7GaaqDCYmUVRG5/IHPkiLQfGGu9Csi59jumM9NXyQsfSljKiliEDgddIJ7ZnMId+7cndyIJvA8PkZUYk57C0TVDXRk/vDgzG3H8wI8yr2heG1LJaGnmpZI20dPURvkflyvc8gN1djcgjarBpxjklFHCYTFGJagRPnnaXRwtLSczwCN5AbtIFyt7Bq2d9CJ6psYlDJCdUczHZScr27Tsc0NNr7LoI2LC5TU4o4sIbOyIRuO5xFMGG3idsUVobR1BqaV09LLCKbDTTvdJls55cz+zsdosy9+sKdwTHXy4PHisrWl5pNe5rdguGF1hzDYtHRfHKqSojgrNQ4T0fCmGFrmFnGAMbrk5vtDbs8SDe05wx1VDDCxmcCthc8bNjATmdt5gVVNHMDraWhxSJ0TjK9+rgsRx2NhbCx+/ka0X8RU9pDpLNTSV0cbYyKfDW1LMwO17nSCztu0cQLfxzGZIMKOIMDNYIY32IOW73MB2X/iKCA0d0ZqaU1lLIWvZPRxZJGs1bdY2HU5C252hrY9vKpDRB9Zq20tRTGGKKiZFxyC58zRlJYQdrLDltvU7jOI8Ho5aywuyAyW5CQ24Hpso7QrGZq7D2zztYyoDpI5AAcrZGPI3X3WylBAtwqpho8LkbTue+lmLpYmlufK+ORnFubXGYFecGjs5wtsEkJD5MV4S6O4JZHJVZyHHdcMO2yl9FMQrZquqhqpqZzKaYRERQuY55dEyQOBLzYce1tu5aWm2lc9HUvihmpGBlIJwyoa4umfnLdVGQ4G52bgd6DQ0Ywaso6XE4jCS6+qpbEfWRsjyRkG+zZb0Ld0T0dqaGSenlc2SOSgiDXsZqwJImGPIRmNzly7epT2kGMyQYaa9jA2TVxuyPBIaXlt2kdVyt7HsR4LRzVZt9XC54B5SG7B6bIIbQEyx4fHR1NNLC6CnawmTLZ5DTcsyk7NnLbetruefdVL5EfErGh2MSVlCJqlrGzNMkcrWbg+MlpAFys9zz7qpfIj4lBYkREBERAREQFQqLCn1mF1dJE5rXPr6mxfe121Jdttt5FfVz+KtfT4NiNTC7K9k9c5rgL2ImdY2QTuj2ETxT1NZVuhL5xE0NgDsrWxNIFy7aSS4+5a2hWCT0TdRNFSBoDrSw31jyXl3HuByFR2g2Ovfwt0lTJPDDFE8PnYI3teY3PkaQA3igBtjbl5Vr6KaQVUmH176t/10cbqiM2F2xywGSMW/hII8yDoigqDAgyuqa+RsTjKYshy3czJHlO0jZt5lzePTSsNNh0Ot+vNYG1TrDbHrY2gbtmYSt9BU/j2MVQnrKiKpcxlJUU0bYQ1pZIJcmfOSL345tYi1kFp0ooKiYRGkfFxJCZIpwdXMxzC0sfbdYkO/lXnorgD6PDuAPewu+tPEuGM1r3ODGA7QxuYAeJU/SXSqqpsSrIRLaHgREWwcSo1BlafOA/3Lo1JKXU7Xk8YxBxPWWXugicIwB0OEswp72lzaTUF7RsuWluYA+NRejWAVkNVDNVupSyGj4MNVnzO2g59uwXyjYo/RXFKrWUL5qp8zKyOoL2SNYNW6JrnNMZaAbcW1jfetrudYo6pc981ZUySZpgYnxhsTQyoexpY/ILnKG8p5UHtpZovUVM08lK+AMqaNtLJrs2ZgDnHOy282edh6lMY9gjqjDnYdG4AmNjA517cRzTc/pXhpBiEkVfh0Eb7MmnmbILDjBtLI8D9TQVGd0XHJ6Z0DaR4blzVE2y94Ii0Ob1fb9yCa0pwZ9ZRcBZJkDnxZ3C98jJGucG9ZDbedeWimj7qB1S3WmSOWcSszkl4JYA8PO48YEqejkzNDxuLQR5wudaH43JPDVTyVlS+Vjaq0Tow2Jgjlc1jmPybTYDZcoLfgWEOp6itqHOaRUVDZWgXu0NhZHY9fEv51GaTaJGtlqJLx/W0HB2FwuWPzlwkHNa43bVqYXjU75qNjpCRJgz537BtkGqs/wDzFReAY5I/Cqmt4bUyTtonPLZYw1kbwDtjdkGYXHOUFvx7B31OHmhD2h5jjaXOva7C0k+73r60rwd9bS8DZJkDpIs7uXI14c4N6zZVTQrH6mrmhpKiVweKCcSloF9dHOxglGzfldfzrc0a4QOHvlrZ5eDyTQsbIIwOLGHB7srRxr+bqQS+jOj7qDhTTK6RksxlYXm7xmjAcHm205gTfrX13PPuql8iPiVE9zjETU0mvkq6md7oI3PbNGGNY4tJOrOQZhfrO4KW7nn3VS+RHxKCxIiICIiAiIgwVRcPpGzxYhgEzzHI+WZ4Oy7oqh2YSsB+0ASWnrCvaiscwCGsDdaHB7DeOWJxZIw87HjaPFuKCNq9E84qw2dzeFUsUBIaLtEbXNzjnJDivGk0GhgdPwZxjZPRCmcwbdoDgJbk77OtbqXqMHxCMZYcTa8f/VTte7zuY5t/QnAMU6fR+yu+Ygjh3OYxK6cTvBcaQnii16VzXbP7+UXWzi2hbp55ZG1TmRTyQyTRBjXFzoSLZXk8UHK0HYdy9+AYp0+j9ld8xZ4BinT6P2V3zEGtpLoIyuFRmnewzOgcC0AmMwi2zbtuCQfGrVBT5YhDfcwNv4ha6r3AMU6fR+yu+YnAMU6fR+yu+Yg8MB0LdTSwSS1b5W07JWwx6trA3W3BLiNrjYkedbujGj8tD9UarWQgyObGYmtLTJK6Q8cG5sXFePAMU6fR+yu+YnAMU6fR+yu+Yg2dJMAfVyU9RDUGGSnke9jsgkBzxujIIJ5nFamM6FR10hlrXmQ8E1AFsoaSbukAB3nZs6l9cAxTp9H7K75icAxTp9H7K75iCcwykMMEdO55eWRtZnIsXZQBchR+CaPNpqN1AXue1zpiXEAH66RziPNmt5lp8AxTp9H7K75ix3vxTp9H7K75iDzwHQ91NI2SaqdNq6Q0sN4wzJGSDd1jxncVu3ZuWaDROWOhkwyWsL4nUxgZ9U1pjBBF7g8bYV98AxTp9H7K75izwDFOn0fsrvmIPnB9DWUuIvxRkriX0zYTGQMt2hgMgPOcguFIUOBCEVbRITwmaSQ7BxM7A2w59y0eAYp0+j9ld8xBhuJnY7EKUDnZSm/vksg8KWM4LQkVdXrY44mRQt1YY8kAtaxuU3e5xygBS2htC+nw+mp5hZ7YGhw5iRcjzXWth+irGytqquaWqmb9l89ssZ5442gNaevf1qwgIMoiICIiAiIgIiICIiAiIgIiICIiAiIgIiICIiAiIgIiICIiAiIgI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2" name="AutoShape 8" descr="data:image/jpeg;base64,/9j/4AAQSkZJRgABAQAAAQABAAD/2wCEAAkGBxQPDxQMDRAQFRUWEBUUFxUQFRYUGBcYFRIYFxoUFRcYHSghGRomGxcUIjEiJjUrLy4uFx8zODMsNygtLisBCgoKDg0OGxAQGy8kHyUuLzQ0NywuLC00LCwvLCwsLywsNyw4LCwsLCwsLC0sNiwsLCwsNSwsLCwsLCwsLCs3Mv/AABEIAPMAyAMBIgACEQEDEQH/xAAbAAEAAgMBAQAAAAAAAAAAAAAABQYBBAcDAv/EAEoQAAEDAgIEBwwHBQcFAAAAAAEAAgMEEQUSBhMhMRQiQVFUYdEHFRZxc4GRk5ShsdMXIzI1UlOSNEJigrMzcnSissHCJCVDY2T/xAAaAQEAAgMBAAAAAAAAAAAAAAAAAgMBBAUG/8QAKxEBAAICAAQDBwUAAAAAAAAAAAECAxEEEjFREyEyFBUiQVKRoSMzYXGB/9oADAMBAAIRAxEAPwDuKIiAiIgIiICIiAiIgIiICIiAiIgIiICIiAiIgIsLKAiIgIiIMLKwsoCIiAiIgIiICIiAiIgIiICIiAiIgIiICIiAiIgIiICIiAiwsoCIiAiIgIiICIiAiIgIiICIiAiIgIiICIiAiIgIiICIiAiIgIiICIiAiIgIiICIiAiIgIiICIiAiIgIiICxdCqdI1+KzzMdI+OjgkMRbES188jft5njaIxcCw3kFBYKrH6WF2Saqp2HmfKwH0Erx8KqLp1J65naoejnwiBuriFE0D+Ae+43rY764X+Kj/Q3sUeevdZ4V/pn7JDwqounUnrmdqeFdF06k9cztUf31wv8VH+hvYnfTC/xUf6G9ic9e54V/pn7JDwrounUnrmdqeFVF06k9cztWw3Cac7RTwerb2L670U/R4PVs7FJW1fCqi6dSeuZ2p4VUXTqT1zO1bXeen6PB6tnYneen6PB6tnYg1fCqi6dSeuZ2p4VUXTqT1zO1bXeen6PB6tnYneen6PB6tnYg1fCqi6dSeuZ2p4V0XTqT1zO1bXeen6PB6tnYneen6PB6tvYg1PCui6dSeuZ2rPhVRdOpPXM7Vr182H079VO2lY6wNnMbex3Hctbvphf4qP9DexR5q904x3nziJSPhVRdOpPXM7VlmlFE42bW0pPVMztUd31wv8AFR/ob2L5fiOFOFnGjIPIWN7E5692fCv9M/ZZ45Q4BzXAg7i03HpC+rqjuwpkcbsQ0feGlly6BpOonDdrmZTsY8jc5vLvurZg+INqqeOrivlkja8X3gOF7HrG5SQmJjyluoiIwIiICIiAqpocbUlSR02s/rOVrVU0Q/ZKr/GVn9VyxLMdXLa364GpaBe/1rRyH8wD8J9xWgvSGYxuzs37d+0EHeCOUFbTqUSgyU422u6Le4c5Z+JvvHvXJ6vVR8PXo0URFhJ3zA6kTU0Mzdzomn3KQXNu5ppE1o73zOA4xMZO7bvZ6doXRwV1Md4tXbzPEYpxZJrL6WLqG0wrHwUM08Lsr2tBB2G3GA5Vyzwzreku/S3sUcmatJ1KzBwl81easu2XS64n4Z1vSXfpb2K2dzvHqiqnkZUSl4bGCAQBtv1BYrxFbTpPLwGTHWbTMeToKwUUBpfpC2hgLrgyOBDG85/EeoK61orG5adKTe0VjrLmmn1WJsQlLdoZljH8o2+8lV5fT3lxLnG5JJJ5yTclfK5Vp3My9TjpyUivYWzQ0mtcbnKxozPf+FvadwHKVmkoy8F7iGRje927xNH7zuoLNXVhzRDEMsbTcA73H8bzynq5LrGvnJM78odP7ntXraWXK3KxryxjeZoYN55Sd5POVIdzz7qpfIj4lQvct/YpvKu/0BTXc8+6qXyI+JXTw+iHnOLiIzWiO6xIiKxriIiAiIgKq6H/ALJVf4ys/quVqVU0P/Y6r/GVn9VyxPRmOrj6NdYhwJBG4jYsFFyHrPk3XVjZNk7bn8yOwd/MNzvcetG4eX/2D2yfwjiv/Qd/mutJfTN48Y+KzvujrXQkY5jrODmuB3OBaR6Vb8C7oE0AEc7RMwbL3s8Dx7iumuoY5o2iaNj+KPtAHk61E1WhFFJt1Ab/AHCW/BbcYL186y5VuOw5I1kqgsY0vpa6kkpc74nPaBeRhIFnA/u+JUWTDWD7NXTn9Y/4q8aRaE0lLTSVYE5yAHLrAL3cBvynnVG19N0af2gfLVeXm38emxwvJyz4W9b/AIYZh7Tvqaced5/4qzaH11Nhz3zS1TH5mBuWJj+Q33kKta+m6NP7QPlqd0SwalxCV8RjnjysDriYOvc2t9gKOP1fDrazPqaTz71/iYxfulbC2jhN/wAcvJ1ho3qg19c+eQzTvLnHlPwHMOpdXg7ntG3e2R3995/2spii0bpYdsVPGDzkXPpKvtiyX9UtKnF8Phj9OsuIxUT3NzluVv4n8VvmJ3+ZfYMce3+1d13awdZ5Xe5WHunj/uFv/Qz4uVTWraOWdOnit4lIt3e1RUukILzu2ADYAOYDkXiiKC3TqHct/YpvKu/0BTXc8+6qXyI+JUL3LP2Kbyrv9AU13PPuql8iPiV08Poh5vi/3rf2sSIitawiIgIiICq2hjM1LUNHLXVg9MzgrSqZgGJCkw6srHtLmxVdbIQ3eQ2ZxsL8qCufRrUfmw+9Po1qPzYferVVabxRVdPRPjkzVFLwhrtlhxSch/iOVfNRpqNVSvgppZZKmB07Imua0iNjWlxJOy/GAsN91R7PRve8M/dV/o1qPzYfest7m1RcHWw7+tWnFtMTBBBVsoqiRkwjA2sY5j5XBrY3teQQbkKQGkFp4aN8EjZZaaWfKS05dUWgsJGy5Lx1J7PRj3hn7/hMQts0NPIAPQF9qsYLpU+pmmgdQzRagkSOe+MgO1YeG8U3NwRtXphGlrKptI5kUg4VFLIwOIu3Vbw6x3lXtJv6TYc6qpJKWMtDngAF24WcD/suffRrUfmw+9Wug0ufJUTU8lDNEIBeWRz43Bo1Rkbsabm4t6V96O6XcMlZC6mlh1sBqIXPLTrIwQL2B4p4zdh5wqr4q3nctjDxWTFGqqj9GtR+bD71YtCdFJaCZ8sr2ODmBoy3578qldM9JW4XS8MkjdI3WsjswgHjn7W3mXpg+kLKl9SxrSBTuYC4kWcHwMmuObY8ehYrgpWdwnk43Les1tPlKaCKt6OaXR1tJLWiN7BE94c11ibMbmDh1OaQQvnR3Sh9W60tHLCDTtqI3k52vY47AXAWa/dxetXNRF6YaGy1tVwiKSNo1bW2de9wTzeNQn0a1H5sP+ZWubTD/paWphp3vkq5MkUWYN2gOcS59rAANJWvXafMhww4s6nkOScwPiDhma8S6twB3EAhU2wUmdy26cbmpWKxPlCufRrUfmw+9Po1qPzYfer3gukLKt8zWNIbE2J2YkEOEsIlBHiBstbRjSxmIU81THG5mqke0tcRchrczXDqc0gjxrHs9E/eGfv+HzofgT6Cnkilc1xc4u4l/wANuXxL07nn3VS+RHxK3sFxMVlHHWtaWiWEPDSbkBw3FaPc8+6qXyI+JV1axWNQ1L3m9ptPzWJERZQEREBERAVAgpHz4NiMELS575q9rWjlJlcANqv65/TYnJSYVV1UGTO2vqcucEtu6qy7QD1oNHSXR2olyzQQuMkOFU+r3bZopS4xb95abedK/CphQUFPNQyyCOk2upyBUQVDWtyFjswAH2gfNyK06N4pUPnqaKt1LnwCJwkga5jXNla4i7XE2ILTy8q1dBsdmrQZZ6iicCHWhgBEsdnlv1l3nkHMEHhimH1U2FUcU7S+obPRPmtb/wAczHPdzbACVI11DI7GaaqDCYmUVRG5/IHPkiLQfGGu9Csi59jumM9NXyQsfSljKiliEDgddIJ7ZnMId+7cndyIJvA8PkZUYk57C0TVDXRk/vDgzG3H8wI8yr2heG1LJaGnmpZI20dPURvkflyvc8gN1djcgjarBpxjklFHCYTFGJagRPnnaXRwtLSczwCN5AbtIFyt7Bq2d9CJ6psYlDJCdUczHZScr27Tsc0NNr7LoI2LC5TU4o4sIbOyIRuO5xFMGG3idsUVobR1BqaV09LLCKbDTTvdJls55cz+zsdosy9+sKdwTHXy4PHisrWl5pNe5rdguGF1hzDYtHRfHKqSojgrNQ4T0fCmGFrmFnGAMbrk5vtDbs8SDe05wx1VDDCxmcCthc8bNjATmdt5gVVNHMDraWhxSJ0TjK9+rgsRx2NhbCx+/ka0X8RU9pDpLNTSV0cbYyKfDW1LMwO17nSCztu0cQLfxzGZIMKOIMDNYIY32IOW73MB2X/iKCA0d0ZqaU1lLIWvZPRxZJGs1bdY2HU5C252hrY9vKpDRB9Zq20tRTGGKKiZFxyC58zRlJYQdrLDltvU7jOI8Ho5aywuyAyW5CQ24Hpso7QrGZq7D2zztYyoDpI5AAcrZGPI3X3WylBAtwqpho8LkbTue+lmLpYmlufK+ORnFubXGYFecGjs5wtsEkJD5MV4S6O4JZHJVZyHHdcMO2yl9FMQrZquqhqpqZzKaYRERQuY55dEyQOBLzYce1tu5aWm2lc9HUvihmpGBlIJwyoa4umfnLdVGQ4G52bgd6DQ0Ywaso6XE4jCS6+qpbEfWRsjyRkG+zZb0Ld0T0dqaGSenlc2SOSgiDXsZqwJImGPIRmNzly7epT2kGMyQYaa9jA2TVxuyPBIaXlt2kdVyt7HsR4LRzVZt9XC54B5SG7B6bIIbQEyx4fHR1NNLC6CnawmTLZ5DTcsyk7NnLbetruefdVL5EfErGh2MSVlCJqlrGzNMkcrWbg+MlpAFys9zz7qpfIj4lBYkREBERAREQFQqLCn1mF1dJE5rXPr6mxfe121Jdttt5FfVz+KtfT4NiNTC7K9k9c5rgL2ImdY2QTuj2ETxT1NZVuhL5xE0NgDsrWxNIFy7aSS4+5a2hWCT0TdRNFSBoDrSw31jyXl3HuByFR2g2Ovfwt0lTJPDDFE8PnYI3teY3PkaQA3igBtjbl5Vr6KaQVUmH176t/10cbqiM2F2xywGSMW/hII8yDoigqDAgyuqa+RsTjKYshy3czJHlO0jZt5lzePTSsNNh0Ot+vNYG1TrDbHrY2gbtmYSt9BU/j2MVQnrKiKpcxlJUU0bYQ1pZIJcmfOSL345tYi1kFp0ooKiYRGkfFxJCZIpwdXMxzC0sfbdYkO/lXnorgD6PDuAPewu+tPEuGM1r3ODGA7QxuYAeJU/SXSqqpsSrIRLaHgREWwcSo1BlafOA/3Lo1JKXU7Xk8YxBxPWWXugicIwB0OEswp72lzaTUF7RsuWluYA+NRejWAVkNVDNVupSyGj4MNVnzO2g59uwXyjYo/RXFKrWUL5qp8zKyOoL2SNYNW6JrnNMZaAbcW1jfetrudYo6pc981ZUySZpgYnxhsTQyoexpY/ILnKG8p5UHtpZovUVM08lK+AMqaNtLJrs2ZgDnHOy282edh6lMY9gjqjDnYdG4AmNjA517cRzTc/pXhpBiEkVfh0Eb7MmnmbILDjBtLI8D9TQVGd0XHJ6Z0DaR4blzVE2y94Ii0Ob1fb9yCa0pwZ9ZRcBZJkDnxZ3C98jJGucG9ZDbedeWimj7qB1S3WmSOWcSszkl4JYA8PO48YEqejkzNDxuLQR5wudaH43JPDVTyVlS+Vjaq0Tow2Jgjlc1jmPybTYDZcoLfgWEOp6itqHOaRUVDZWgXu0NhZHY9fEv51GaTaJGtlqJLx/W0HB2FwuWPzlwkHNa43bVqYXjU75qNjpCRJgz537BtkGqs/wDzFReAY5I/Cqmt4bUyTtonPLZYw1kbwDtjdkGYXHOUFvx7B31OHmhD2h5jjaXOva7C0k+73r60rwd9bS8DZJkDpIs7uXI14c4N6zZVTQrH6mrmhpKiVweKCcSloF9dHOxglGzfldfzrc0a4QOHvlrZ5eDyTQsbIIwOLGHB7srRxr+bqQS+jOj7qDhTTK6RksxlYXm7xmjAcHm205gTfrX13PPuql8iPiVE9zjETU0mvkq6md7oI3PbNGGNY4tJOrOQZhfrO4KW7nn3VS+RHxKCxIiICIiAiIgwVRcPpGzxYhgEzzHI+WZ4Oy7oqh2YSsB+0ASWnrCvaiscwCGsDdaHB7DeOWJxZIw87HjaPFuKCNq9E84qw2dzeFUsUBIaLtEbXNzjnJDivGk0GhgdPwZxjZPRCmcwbdoDgJbk77OtbqXqMHxCMZYcTa8f/VTte7zuY5t/QnAMU6fR+yu+Ygjh3OYxK6cTvBcaQnii16VzXbP7+UXWzi2hbp55ZG1TmRTyQyTRBjXFzoSLZXk8UHK0HYdy9+AYp0+j9ld8xZ4BinT6P2V3zEGtpLoIyuFRmnewzOgcC0AmMwi2zbtuCQfGrVBT5YhDfcwNv4ha6r3AMU6fR+yu+YnAMU6fR+yu+Yg8MB0LdTSwSS1b5W07JWwx6trA3W3BLiNrjYkedbujGj8tD9UarWQgyObGYmtLTJK6Q8cG5sXFePAMU6fR+yu+YnAMU6fR+yu+Yg2dJMAfVyU9RDUGGSnke9jsgkBzxujIIJ5nFamM6FR10hlrXmQ8E1AFsoaSbukAB3nZs6l9cAxTp9H7K75icAxTp9H7K75iCcwykMMEdO55eWRtZnIsXZQBchR+CaPNpqN1AXue1zpiXEAH66RziPNmt5lp8AxTp9H7K75ix3vxTp9H7K75iDzwHQ91NI2SaqdNq6Q0sN4wzJGSDd1jxncVu3ZuWaDROWOhkwyWsL4nUxgZ9U1pjBBF7g8bYV98AxTp9H7K75izwDFOn0fsrvmIPnB9DWUuIvxRkriX0zYTGQMt2hgMgPOcguFIUOBCEVbRITwmaSQ7BxM7A2w59y0eAYp0+j9ld8xBhuJnY7EKUDnZSm/vksg8KWM4LQkVdXrY44mRQt1YY8kAtaxuU3e5xygBS2htC+nw+mp5hZ7YGhw5iRcjzXWth+irGytqquaWqmb9l89ssZ5442gNaevf1qwgIMoiICIiAiIgIiICIiAiIgIiICIiAiIgIiICIiAiIgIiICIiAiIgI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 descr="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747152" cy="121442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714876" y="5715016"/>
            <a:ext cx="3683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i="1" dirty="0" smtClean="0"/>
              <a:t>Dra Erika Estrada </a:t>
            </a:r>
            <a:r>
              <a:rPr lang="es-MX" sz="2000" i="1" dirty="0" err="1" smtClean="0"/>
              <a:t>Camarena</a:t>
            </a:r>
            <a:endParaRPr lang="es-MX" sz="2000" i="1" dirty="0" smtClean="0"/>
          </a:p>
          <a:p>
            <a:pPr algn="r"/>
            <a:r>
              <a:rPr lang="es-MX" sz="2000" i="1" dirty="0" err="1" smtClean="0"/>
              <a:t>Neuropsicofarmacología</a:t>
            </a:r>
            <a:r>
              <a:rPr lang="es-MX" sz="2000" i="1" dirty="0" smtClean="0"/>
              <a:t>, INPRFM</a:t>
            </a:r>
            <a:endParaRPr lang="es-MX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sz="1800" dirty="0" smtClean="0"/>
          </a:p>
          <a:p>
            <a:r>
              <a:rPr lang="es-MX" sz="1800" dirty="0" smtClean="0"/>
              <a:t>Aumenta la ansiedad dependiendo del protocolo de separación</a:t>
            </a:r>
          </a:p>
          <a:p>
            <a:endParaRPr lang="es-MX" sz="1800" dirty="0" smtClean="0"/>
          </a:p>
          <a:p>
            <a:r>
              <a:rPr lang="es-MX" sz="1800" dirty="0" smtClean="0"/>
              <a:t>Aumenta el efecto de la abstinencia a progesterona (SPM) </a:t>
            </a:r>
          </a:p>
          <a:p>
            <a:endParaRPr lang="es-MX" sz="1800" dirty="0" smtClean="0"/>
          </a:p>
          <a:p>
            <a:endParaRPr lang="es-MX" sz="1800" dirty="0" smtClean="0"/>
          </a:p>
          <a:p>
            <a:r>
              <a:rPr lang="es-MX" sz="1800" dirty="0" smtClean="0"/>
              <a:t>Aumenta la agresión (</a:t>
            </a:r>
            <a:r>
              <a:rPr lang="es-MX" sz="1800" dirty="0" smtClean="0"/>
              <a:t>residente-intruso)</a:t>
            </a:r>
            <a:endParaRPr lang="es-MX" sz="1800" dirty="0" smtClean="0"/>
          </a:p>
          <a:p>
            <a:endParaRPr lang="es-MX" dirty="0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500430" y="31077"/>
          <a:ext cx="3000396" cy="3339238"/>
        </p:xfrm>
        <a:graphic>
          <a:graphicData uri="http://schemas.openxmlformats.org/presentationml/2006/ole">
            <p:oleObj spid="_x0000_s8193" name="SPW 12.0 Graph" r:id="rId3" imgW="5229157" imgH="5819865" progId="SigmaPlotGraphicObject.11">
              <p:embed/>
            </p:oleObj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572132" y="3286124"/>
          <a:ext cx="3381138" cy="3392599"/>
        </p:xfrm>
        <a:graphic>
          <a:graphicData uri="http://schemas.openxmlformats.org/presentationml/2006/ole">
            <p:oleObj spid="_x0000_s8194" name="SPW 12.0 Graph" r:id="rId4" imgW="5619885" imgH="5638710" progId="SigmaPlotGraphicObject.11">
              <p:embed/>
            </p:oleObj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Otras historia: </a:t>
            </a:r>
            <a:br>
              <a:rPr lang="es-MX" sz="2800" dirty="0" smtClean="0"/>
            </a:br>
            <a:r>
              <a:rPr lang="es-MX" sz="2800" dirty="0" smtClean="0"/>
              <a:t>¿</a:t>
            </a:r>
            <a:r>
              <a:rPr lang="es-MX" sz="2800" dirty="0" smtClean="0"/>
              <a:t>qué </a:t>
            </a:r>
            <a:r>
              <a:rPr lang="es-MX" sz="2800" dirty="0" smtClean="0"/>
              <a:t>pasa con las madres?</a:t>
            </a:r>
            <a:endParaRPr lang="es-MX" sz="2800" dirty="0"/>
          </a:p>
        </p:txBody>
      </p:sp>
      <p:sp>
        <p:nvSpPr>
          <p:cNvPr id="8" name="7 Elipse"/>
          <p:cNvSpPr/>
          <p:nvPr/>
        </p:nvSpPr>
        <p:spPr>
          <a:xfrm>
            <a:off x="285720" y="4357694"/>
            <a:ext cx="2857520" cy="11430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42876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err="1" smtClean="0"/>
              <a:t>Ambiente</a:t>
            </a:r>
            <a:r>
              <a:rPr lang="en-US" sz="2700" dirty="0" smtClean="0"/>
              <a:t> </a:t>
            </a:r>
            <a:r>
              <a:rPr lang="en-US" sz="2700" dirty="0" err="1" smtClean="0"/>
              <a:t>enriquecido</a:t>
            </a:r>
            <a:r>
              <a:rPr lang="en-US" sz="2700" dirty="0" smtClean="0"/>
              <a:t>:  </a:t>
            </a:r>
            <a:r>
              <a:rPr lang="en-US" sz="2700" dirty="0" err="1" smtClean="0"/>
              <a:t>exposición</a:t>
            </a:r>
            <a:r>
              <a:rPr lang="en-US" sz="2700" dirty="0" smtClean="0"/>
              <a:t> a </a:t>
            </a:r>
            <a:r>
              <a:rPr lang="en-US" sz="2700" dirty="0" err="1" smtClean="0"/>
              <a:t>situaciones</a:t>
            </a:r>
            <a:r>
              <a:rPr lang="en-US" sz="2700" dirty="0" smtClean="0"/>
              <a:t> </a:t>
            </a:r>
            <a:r>
              <a:rPr lang="en-US" sz="2700" dirty="0" err="1" smtClean="0"/>
              <a:t>novedosas</a:t>
            </a:r>
            <a:r>
              <a:rPr lang="en-US" sz="2700" dirty="0" smtClean="0"/>
              <a:t> y </a:t>
            </a:r>
            <a:r>
              <a:rPr lang="en-US" sz="2700" dirty="0" err="1" smtClean="0"/>
              <a:t>complejas</a:t>
            </a:r>
            <a:r>
              <a:rPr lang="en-US" sz="2700" dirty="0" smtClean="0"/>
              <a:t> </a:t>
            </a:r>
            <a:r>
              <a:rPr lang="en-US" sz="2700" dirty="0" err="1" smtClean="0"/>
              <a:t>mediante</a:t>
            </a:r>
            <a:r>
              <a:rPr lang="en-US" sz="2700" dirty="0" smtClean="0"/>
              <a:t> </a:t>
            </a:r>
            <a:r>
              <a:rPr lang="en-US" sz="2700" dirty="0" err="1" smtClean="0"/>
              <a:t>alteraciones</a:t>
            </a:r>
            <a:r>
              <a:rPr lang="en-US" sz="2700" dirty="0" smtClean="0"/>
              <a:t> </a:t>
            </a:r>
            <a:r>
              <a:rPr lang="en-US" sz="2700" dirty="0" err="1" smtClean="0"/>
              <a:t>físicas</a:t>
            </a:r>
            <a:r>
              <a:rPr lang="en-US" sz="2700" dirty="0" smtClean="0"/>
              <a:t> y </a:t>
            </a:r>
            <a:r>
              <a:rPr lang="en-US" sz="2700" dirty="0" err="1" smtClean="0"/>
              <a:t>sociales</a:t>
            </a:r>
            <a:r>
              <a:rPr lang="en-US" sz="2700" dirty="0" smtClean="0"/>
              <a:t> </a:t>
            </a:r>
            <a:r>
              <a:rPr lang="en-US" sz="2700" dirty="0" smtClean="0"/>
              <a:t>del </a:t>
            </a:r>
            <a:r>
              <a:rPr lang="en-US" sz="2700" dirty="0" err="1" smtClean="0"/>
              <a:t>medio</a:t>
            </a:r>
            <a:r>
              <a:rPr lang="en-US" sz="2700" dirty="0" smtClean="0"/>
              <a:t> </a:t>
            </a:r>
            <a:r>
              <a:rPr lang="en-US" sz="2700" dirty="0" err="1" smtClean="0"/>
              <a:t>ambiente</a:t>
            </a:r>
            <a:r>
              <a:rPr lang="es-MX" sz="3200" dirty="0" smtClean="0"/>
              <a:t/>
            </a:r>
            <a:br>
              <a:rPr lang="es-MX" sz="3200" dirty="0" smtClean="0"/>
            </a:br>
            <a:endParaRPr lang="es-MX" sz="3200" dirty="0"/>
          </a:p>
        </p:txBody>
      </p:sp>
      <p:pic>
        <p:nvPicPr>
          <p:cNvPr id="5" name="Picture 2" descr="http://www.nature.com/nrn/journal/v7/n9/images/nrn1970-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4" y="1643050"/>
            <a:ext cx="6286512" cy="43569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71455"/>
            <a:ext cx="5093278" cy="522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736"/>
            <a:ext cx="2833689" cy="313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214414" y="1428736"/>
            <a:ext cx="77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control</a:t>
            </a:r>
            <a:endParaRPr lang="es-MX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857224" y="2428868"/>
            <a:ext cx="121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Aprendizaje </a:t>
            </a:r>
          </a:p>
          <a:p>
            <a:r>
              <a:rPr lang="es-MX" sz="1600" dirty="0" smtClean="0"/>
              <a:t>espacial</a:t>
            </a:r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962977" y="4701613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Ambiente </a:t>
            </a:r>
          </a:p>
          <a:p>
            <a:r>
              <a:rPr lang="es-MX" sz="1600" dirty="0" smtClean="0"/>
              <a:t>enriquecido</a:t>
            </a:r>
            <a:endParaRPr lang="es-MX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5786" y="3714752"/>
            <a:ext cx="1321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Aprendizaje +</a:t>
            </a:r>
          </a:p>
          <a:p>
            <a:r>
              <a:rPr lang="es-MX" sz="1600" dirty="0" smtClean="0"/>
              <a:t>Ambiente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357290" y="357166"/>
            <a:ext cx="28575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214414" y="1714488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1428728" y="3000372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1285852" y="4357694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571472" y="6286520"/>
            <a:ext cx="343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COx</a:t>
            </a:r>
            <a:r>
              <a:rPr lang="es-MX" dirty="0" smtClean="0"/>
              <a:t> , </a:t>
            </a:r>
            <a:r>
              <a:rPr lang="es-MX" dirty="0" err="1" smtClean="0"/>
              <a:t>citocromo</a:t>
            </a:r>
            <a:r>
              <a:rPr lang="es-MX" dirty="0" smtClean="0"/>
              <a:t> oxidasa (actividad)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429256" y="4643446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Memoria espacial </a:t>
            </a:r>
          </a:p>
          <a:p>
            <a:r>
              <a:rPr lang="es-MX" sz="1600" dirty="0" smtClean="0"/>
              <a:t>Ansiedad</a:t>
            </a:r>
          </a:p>
          <a:p>
            <a:r>
              <a:rPr lang="es-MX" sz="1600" dirty="0" smtClean="0"/>
              <a:t>Disminuye al actividad de Cox en </a:t>
            </a:r>
          </a:p>
          <a:p>
            <a:r>
              <a:rPr lang="es-MX" sz="1600" dirty="0" smtClean="0"/>
              <a:t>áreas cerebrales asociadas a la ansiedad</a:t>
            </a:r>
            <a:endParaRPr lang="es-MX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0"/>
            <a:ext cx="6858048" cy="9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0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429108"/>
            <a:ext cx="62328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000108"/>
            <a:ext cx="5095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71414"/>
            <a:ext cx="4986333" cy="95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5325" y="0"/>
            <a:ext cx="828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Ambiente enriquecido: efectos conductuales y sobre el eje HHA</a:t>
            </a:r>
            <a:endParaRPr lang="es-MX" dirty="0"/>
          </a:p>
        </p:txBody>
      </p:sp>
      <p:pic>
        <p:nvPicPr>
          <p:cNvPr id="5" name="4 Imagen" descr="DSCN4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571480"/>
            <a:ext cx="2571768" cy="1928826"/>
          </a:xfrm>
          <a:prstGeom prst="rect">
            <a:avLst/>
          </a:prstGeom>
        </p:spPr>
      </p:pic>
      <p:pic>
        <p:nvPicPr>
          <p:cNvPr id="6" name="5 Imagen" descr="DSCN4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571480"/>
            <a:ext cx="2571768" cy="1928826"/>
          </a:xfrm>
          <a:prstGeom prst="rect">
            <a:avLst/>
          </a:prstGeom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569318" y="2483069"/>
          <a:ext cx="2288962" cy="3517699"/>
        </p:xfrm>
        <a:graphic>
          <a:graphicData uri="http://schemas.openxmlformats.org/presentationml/2006/ole">
            <p:oleObj spid="_x0000_s1027" name="SPW 12.0 Graph" r:id="rId5" imgW="3105285" imgH="4772025" progId="SigmaPlotGraphicObject.11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29058" y="2544652"/>
          <a:ext cx="2478821" cy="3527554"/>
        </p:xfrm>
        <a:graphic>
          <a:graphicData uri="http://schemas.openxmlformats.org/presentationml/2006/ole">
            <p:oleObj spid="_x0000_s1028" name="SPW 12.0 Graph" r:id="rId6" imgW="3467100" imgH="4934040" progId="SigmaPlotGraphicObject.11">
              <p:embed/>
            </p:oleObj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429124" y="6286520"/>
            <a:ext cx="3097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 smtClean="0"/>
              <a:t>Islas-Preciado et al, en preparación</a:t>
            </a:r>
            <a:endParaRPr lang="es-MX" sz="1600" i="1" dirty="0"/>
          </a:p>
        </p:txBody>
      </p:sp>
      <p:pic>
        <p:nvPicPr>
          <p:cNvPr id="12" name="11 Imagen" descr="figure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326" y="2500306"/>
            <a:ext cx="2781666" cy="394744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42910" y="6376594"/>
            <a:ext cx="2497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 smtClean="0"/>
              <a:t>Islas-Preciado et al, enviado</a:t>
            </a:r>
            <a:endParaRPr lang="es-MX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Conclusiones: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EE es una herramienta útil para revertir:</a:t>
            </a:r>
          </a:p>
          <a:p>
            <a:r>
              <a:rPr lang="es-MX" sz="2000" dirty="0" smtClean="0"/>
              <a:t> la ansiedad </a:t>
            </a:r>
          </a:p>
          <a:p>
            <a:r>
              <a:rPr lang="es-MX" sz="2000" dirty="0" smtClean="0"/>
              <a:t>re-establecer al </a:t>
            </a:r>
            <a:r>
              <a:rPr lang="es-MX" sz="2000" dirty="0" err="1" smtClean="0"/>
              <a:t>funcionlidad</a:t>
            </a:r>
            <a:r>
              <a:rPr lang="es-MX" sz="2000" dirty="0" smtClean="0"/>
              <a:t> del eje HHA</a:t>
            </a:r>
          </a:p>
          <a:p>
            <a:endParaRPr lang="es-MX" sz="2000" dirty="0" smtClean="0"/>
          </a:p>
          <a:p>
            <a:r>
              <a:rPr lang="es-MX" sz="2000" dirty="0" smtClean="0"/>
              <a:t>¿disminuir la agresión?</a:t>
            </a:r>
          </a:p>
          <a:p>
            <a:r>
              <a:rPr lang="es-MX" sz="2000" dirty="0" smtClean="0"/>
              <a:t> ¿conducta materna?</a:t>
            </a:r>
            <a:endParaRPr lang="es-MX" sz="2000" dirty="0"/>
          </a:p>
        </p:txBody>
      </p:sp>
      <p:pic>
        <p:nvPicPr>
          <p:cNvPr id="5" name="Picture 4" descr="http://news.neurobiology.northwestern.edu/wp-content/uploads/2013/09/MousePlayground1-80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552" y="273050"/>
            <a:ext cx="4572745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Agradecimientos: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00034" y="1214422"/>
            <a:ext cx="3471858" cy="4691063"/>
          </a:xfrm>
        </p:spPr>
        <p:txBody>
          <a:bodyPr/>
          <a:lstStyle/>
          <a:p>
            <a:pPr algn="just"/>
            <a:r>
              <a:rPr lang="es-MX" b="1" dirty="0" err="1" smtClean="0"/>
              <a:t>Neuropsicofarmacología</a:t>
            </a:r>
            <a:r>
              <a:rPr lang="es-MX" b="1" dirty="0" smtClean="0"/>
              <a:t>:</a:t>
            </a:r>
          </a:p>
          <a:p>
            <a:pPr algn="just"/>
            <a:r>
              <a:rPr lang="es-MX" dirty="0" err="1" smtClean="0"/>
              <a:t>Psicol</a:t>
            </a:r>
            <a:r>
              <a:rPr lang="es-MX" dirty="0" smtClean="0"/>
              <a:t> Dannia Islas Preciado (</a:t>
            </a:r>
            <a:r>
              <a:rPr lang="es-MX" dirty="0" err="1" smtClean="0"/>
              <a:t>doctorante</a:t>
            </a:r>
            <a:r>
              <a:rPr lang="es-MX" dirty="0" smtClean="0"/>
              <a:t>)</a:t>
            </a:r>
          </a:p>
          <a:p>
            <a:pPr algn="just"/>
            <a:r>
              <a:rPr lang="es-MX" dirty="0" err="1" smtClean="0"/>
              <a:t>Biol</a:t>
            </a:r>
            <a:r>
              <a:rPr lang="es-MX" dirty="0" smtClean="0"/>
              <a:t>. Gabriela Ugalde</a:t>
            </a:r>
          </a:p>
          <a:p>
            <a:pPr algn="just"/>
            <a:endParaRPr lang="es-MX" dirty="0" smtClean="0"/>
          </a:p>
          <a:p>
            <a:pPr algn="just"/>
            <a:r>
              <a:rPr lang="es-MX" b="1" dirty="0" smtClean="0"/>
              <a:t>Neurofisiología Molecular</a:t>
            </a:r>
          </a:p>
          <a:p>
            <a:pPr algn="just"/>
            <a:r>
              <a:rPr lang="es-MX" dirty="0" smtClean="0"/>
              <a:t>Dra Patricia de Gortari Gallardo, INPRF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Neurogénesis y  Células Madre</a:t>
            </a:r>
          </a:p>
          <a:p>
            <a:pPr algn="just"/>
            <a:r>
              <a:rPr lang="es-MX" dirty="0" smtClean="0"/>
              <a:t>Dr Gerardo Ramírez-Rodriguez, INPRF</a:t>
            </a:r>
          </a:p>
          <a:p>
            <a:pPr algn="just"/>
            <a:endParaRPr lang="es-MX" dirty="0" smtClean="0"/>
          </a:p>
          <a:p>
            <a:pPr algn="just"/>
            <a:r>
              <a:rPr lang="es-MX" b="1" dirty="0" smtClean="0"/>
              <a:t>Departamento de </a:t>
            </a:r>
            <a:r>
              <a:rPr lang="es-MX" b="1" dirty="0" err="1" smtClean="0"/>
              <a:t>Farmacobiología</a:t>
            </a:r>
            <a:endParaRPr lang="es-MX" b="1" dirty="0" smtClean="0"/>
          </a:p>
          <a:p>
            <a:pPr algn="just"/>
            <a:r>
              <a:rPr lang="es-MX" dirty="0" smtClean="0"/>
              <a:t>Dra Carolina López Rubalcava, CINVESTAV</a:t>
            </a:r>
          </a:p>
          <a:p>
            <a:pPr algn="just"/>
            <a:endParaRPr lang="es-MX" dirty="0" smtClean="0"/>
          </a:p>
          <a:p>
            <a:pPr lvl="0" algn="just"/>
            <a:r>
              <a:rPr lang="es-MX" dirty="0" smtClean="0"/>
              <a:t>“</a:t>
            </a:r>
            <a:r>
              <a:rPr lang="es-MX" dirty="0" smtClean="0"/>
              <a:t>Proyecto Igualdad entre Hombres y Mujeres 2015” . </a:t>
            </a:r>
            <a:endParaRPr lang="es-MX" sz="1200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Picture 4" descr="http://news.neurobiology.northwestern.edu/wp-content/uploads/2013/09/MousePlayground1-80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125544" cy="5280697"/>
          </a:xfrm>
          <a:prstGeom prst="rect">
            <a:avLst/>
          </a:prstGeom>
          <a:noFill/>
        </p:spPr>
      </p:pic>
      <p:pic>
        <p:nvPicPr>
          <p:cNvPr id="10245" name="Picture 5" descr="http://cidemun.cide.edu/documents/292140/3f523e0f-689f-497a-b087-676656178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86454"/>
            <a:ext cx="884966" cy="857231"/>
          </a:xfrm>
          <a:prstGeom prst="rect">
            <a:avLst/>
          </a:prstGeom>
          <a:noFill/>
        </p:spPr>
      </p:pic>
      <p:pic>
        <p:nvPicPr>
          <p:cNvPr id="10247" name="Picture 7" descr="http://drogasmexico.org/notas/img_4s68Jgmh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857891"/>
            <a:ext cx="1214446" cy="844145"/>
          </a:xfrm>
          <a:prstGeom prst="rect">
            <a:avLst/>
          </a:prstGeom>
          <a:noFill/>
        </p:spPr>
      </p:pic>
      <p:pic>
        <p:nvPicPr>
          <p:cNvPr id="10251" name="Picture 11" descr="http://consulmex.sre.gob.mx/detroit/images/stories/Inf_interes/2015/logo_sec_salu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5857892"/>
            <a:ext cx="2500330" cy="85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500042"/>
            <a:ext cx="6786610" cy="2286016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Experiencias adversas en etapas tempranas de la vida se vinculan a una mayor vulnerabilidad para desarrollar alguna patología psiquiátrica (Bale et al 2010; </a:t>
            </a:r>
            <a:r>
              <a:rPr lang="es-MX" sz="2400" dirty="0" err="1" smtClean="0"/>
              <a:t>Pollack</a:t>
            </a:r>
            <a:r>
              <a:rPr lang="es-MX" sz="2400" dirty="0" smtClean="0"/>
              <a:t> et al 2003; </a:t>
            </a:r>
            <a:r>
              <a:rPr lang="es-MX" sz="2400" dirty="0" err="1" smtClean="0"/>
              <a:t>Rutter</a:t>
            </a:r>
            <a:r>
              <a:rPr lang="es-MX" sz="2400" dirty="0" smtClean="0"/>
              <a:t> et al 2001) </a:t>
            </a:r>
            <a:r>
              <a:rPr lang="es-MX" sz="2400" dirty="0" smtClean="0"/>
              <a:t>.</a:t>
            </a:r>
            <a:endParaRPr lang="es-MX" sz="2400" dirty="0" smtClean="0"/>
          </a:p>
          <a:p>
            <a:pPr lvl="1" algn="just"/>
            <a:r>
              <a:rPr lang="es-MX" sz="2000" dirty="0" smtClean="0"/>
              <a:t>Mujeres mayor vulnerabilidad (2:1)</a:t>
            </a:r>
            <a:endParaRPr lang="es-MX" sz="2000" dirty="0"/>
          </a:p>
        </p:txBody>
      </p:sp>
      <p:pic>
        <p:nvPicPr>
          <p:cNvPr id="6" name="Picture 8" descr="https://encrypted-tbn0.gstatic.com/images?q=tbn:ANd9GcTqEHdBza4GrQwIGrWj2dWWkANxEFV7JT-hyLPGm2W0rnMKk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3116"/>
            <a:ext cx="1885950" cy="2428875"/>
          </a:xfrm>
          <a:prstGeom prst="rect">
            <a:avLst/>
          </a:prstGeom>
          <a:noFill/>
        </p:spPr>
      </p:pic>
      <p:sp>
        <p:nvSpPr>
          <p:cNvPr id="11" name="10 Flecha arriba"/>
          <p:cNvSpPr/>
          <p:nvPr/>
        </p:nvSpPr>
        <p:spPr>
          <a:xfrm rot="2138858">
            <a:off x="1524036" y="2579665"/>
            <a:ext cx="960678" cy="3788711"/>
          </a:xfrm>
          <a:prstGeom prst="upArrow">
            <a:avLst>
              <a:gd name="adj1" fmla="val 11471"/>
              <a:gd name="adj2" fmla="val 124531"/>
            </a:avLst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2928926" y="2643182"/>
            <a:ext cx="614871" cy="273085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MX" sz="1400" dirty="0" smtClean="0"/>
              <a:t>Muerte</a:t>
            </a:r>
            <a:endParaRPr lang="es-MX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282" y="6215082"/>
            <a:ext cx="1071570" cy="307777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Concepción</a:t>
            </a:r>
            <a:endParaRPr lang="es-MX" sz="1400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071538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SgFXzY1oqHZARUh7MMjqKFAqa1R-66XCwTkAJC5xKQ9dk_aNm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428892" cy="2428892"/>
          </a:xfrm>
          <a:prstGeom prst="rect">
            <a:avLst/>
          </a:prstGeom>
          <a:noFill/>
        </p:spPr>
      </p:pic>
      <p:pic>
        <p:nvPicPr>
          <p:cNvPr id="5" name="Picture 4" descr="https://carmesi.files.wordpress.com/2013/03/mon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2857520" cy="1901551"/>
          </a:xfrm>
          <a:prstGeom prst="rect">
            <a:avLst/>
          </a:prstGeom>
          <a:noFill/>
        </p:spPr>
      </p:pic>
      <p:pic>
        <p:nvPicPr>
          <p:cNvPr id="6" name="Picture 6" descr="Madonna con Bambino e uccellino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8804" y="285728"/>
            <a:ext cx="3005900" cy="2000264"/>
          </a:xfrm>
          <a:prstGeom prst="rect">
            <a:avLst/>
          </a:prstGeom>
          <a:noFill/>
        </p:spPr>
      </p:pic>
      <p:pic>
        <p:nvPicPr>
          <p:cNvPr id="7" name="Picture 6" descr="https://www2.bc.edu/alexa-veenema/images/maternal-separa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429293"/>
            <a:ext cx="3477954" cy="185722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786050" y="3071810"/>
            <a:ext cx="325640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1600" dirty="0" smtClean="0"/>
              <a:t>Conducta materna:</a:t>
            </a:r>
          </a:p>
          <a:p>
            <a:pPr algn="ctr"/>
            <a:r>
              <a:rPr lang="es-MX" sz="1600" dirty="0" smtClean="0"/>
              <a:t>¿La conducta social mas importante?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586658" cy="857232"/>
          </a:xfrm>
        </p:spPr>
        <p:txBody>
          <a:bodyPr>
            <a:normAutofit/>
          </a:bodyPr>
          <a:lstStyle/>
          <a:p>
            <a:r>
              <a:rPr lang="es-MX" sz="3600" dirty="0" smtClean="0"/>
              <a:t>Estrés durante el periodo post-parto</a:t>
            </a:r>
            <a:r>
              <a:rPr lang="es-MX" dirty="0" smtClean="0"/>
              <a:t>:</a:t>
            </a:r>
            <a:endParaRPr lang="es-MX" dirty="0"/>
          </a:p>
        </p:txBody>
      </p:sp>
      <p:pic>
        <p:nvPicPr>
          <p:cNvPr id="7" name="Picture 10" descr="https://www2.bc.edu/alexa-veenema/images/play-figh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3857652" cy="3016685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786184" cy="200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14356"/>
            <a:ext cx="3378066" cy="358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286256"/>
            <a:ext cx="376614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42844" y="6273225"/>
            <a:ext cx="854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 err="1" smtClean="0"/>
              <a:t>Carini</a:t>
            </a:r>
            <a:r>
              <a:rPr lang="es-MX" sz="1600" i="1" dirty="0" smtClean="0"/>
              <a:t>  et al, 2013. </a:t>
            </a:r>
            <a:r>
              <a:rPr lang="es-MX" sz="1600" i="1" dirty="0" err="1" smtClean="0"/>
              <a:t>Using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chronic</a:t>
            </a:r>
            <a:r>
              <a:rPr lang="es-MX" sz="1600" i="1" dirty="0" smtClean="0"/>
              <a:t> social stress </a:t>
            </a:r>
            <a:r>
              <a:rPr lang="es-MX" sz="1600" i="1" dirty="0" err="1" smtClean="0"/>
              <a:t>to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model</a:t>
            </a:r>
            <a:r>
              <a:rPr lang="es-MX" sz="1600" i="1" dirty="0" smtClean="0"/>
              <a:t> post-partum </a:t>
            </a:r>
            <a:r>
              <a:rPr lang="es-MX" sz="1600" i="1" dirty="0" err="1" smtClean="0"/>
              <a:t>depression</a:t>
            </a:r>
            <a:r>
              <a:rPr lang="es-MX" sz="1600" i="1" dirty="0" smtClean="0"/>
              <a:t> in </a:t>
            </a:r>
            <a:r>
              <a:rPr lang="es-MX" sz="1600" i="1" dirty="0" err="1" smtClean="0"/>
              <a:t>lactanting</a:t>
            </a:r>
            <a:r>
              <a:rPr lang="es-MX" sz="1600" i="1" dirty="0" smtClean="0"/>
              <a:t> </a:t>
            </a:r>
            <a:r>
              <a:rPr lang="es-MX" sz="1600" i="1" dirty="0" err="1" smtClean="0"/>
              <a:t>rodents</a:t>
            </a:r>
            <a:r>
              <a:rPr lang="es-MX" sz="1600" i="1" dirty="0" smtClean="0"/>
              <a:t>.</a:t>
            </a:r>
          </a:p>
          <a:p>
            <a:r>
              <a:rPr lang="es-MX" sz="1600" i="1" dirty="0" smtClean="0"/>
              <a:t>Jove76 ,e50324 :1-8</a:t>
            </a:r>
            <a:endParaRPr lang="es-MX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 external file that holds a picture, illustration, etc.&#10;Object name is nihms-174778-f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9"/>
            <a:ext cx="4929222" cy="557095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00100" y="6286520"/>
            <a:ext cx="7348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 err="1" smtClean="0"/>
              <a:t>Feder</a:t>
            </a:r>
            <a:r>
              <a:rPr lang="es-MX" sz="1400" i="1" dirty="0" smtClean="0"/>
              <a:t> et al, 2009. </a:t>
            </a:r>
            <a:r>
              <a:rPr lang="es-MX" sz="1400" i="1" dirty="0" err="1" smtClean="0"/>
              <a:t>Psychobiology</a:t>
            </a:r>
            <a:r>
              <a:rPr lang="es-MX" sz="1400" i="1" dirty="0" smtClean="0"/>
              <a:t> and molecular </a:t>
            </a:r>
            <a:r>
              <a:rPr lang="es-MX" sz="1400" i="1" dirty="0" err="1" smtClean="0"/>
              <a:t>genetics</a:t>
            </a:r>
            <a:r>
              <a:rPr lang="es-MX" sz="1400" i="1" dirty="0" smtClean="0"/>
              <a:t> of </a:t>
            </a:r>
            <a:r>
              <a:rPr lang="es-MX" sz="1400" i="1" dirty="0" err="1" smtClean="0"/>
              <a:t>resilence</a:t>
            </a:r>
            <a:r>
              <a:rPr lang="es-MX" sz="1400" i="1" dirty="0" smtClean="0"/>
              <a:t>. </a:t>
            </a:r>
            <a:r>
              <a:rPr lang="es-MX" sz="1400" i="1" dirty="0" err="1" smtClean="0"/>
              <a:t>Nat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Rev</a:t>
            </a:r>
            <a:r>
              <a:rPr lang="es-MX" sz="1400" i="1" dirty="0" smtClean="0"/>
              <a:t> </a:t>
            </a:r>
            <a:r>
              <a:rPr lang="es-MX" sz="1400" i="1" dirty="0" err="1" smtClean="0"/>
              <a:t>Neurosci</a:t>
            </a:r>
            <a:r>
              <a:rPr lang="es-MX" sz="1400" i="1" dirty="0" smtClean="0"/>
              <a:t> 10:446-457</a:t>
            </a:r>
            <a:endParaRPr lang="es-MX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Hijas de madres estresadas</a:t>
            </a:r>
            <a:endParaRPr lang="es-MX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800" dirty="0" smtClean="0"/>
              <a:t>Bajos niveles de prolactina</a:t>
            </a:r>
          </a:p>
          <a:p>
            <a:pPr algn="just"/>
            <a:endParaRPr lang="es-MX" sz="1800" dirty="0" smtClean="0"/>
          </a:p>
          <a:p>
            <a:pPr algn="just"/>
            <a:r>
              <a:rPr lang="es-MX" sz="1800" dirty="0" smtClean="0"/>
              <a:t>Altos niveles de estradiol</a:t>
            </a:r>
          </a:p>
          <a:p>
            <a:pPr algn="just"/>
            <a:endParaRPr lang="es-MX" sz="1800" dirty="0" smtClean="0"/>
          </a:p>
          <a:p>
            <a:pPr algn="just"/>
            <a:r>
              <a:rPr lang="es-MX" sz="1800" dirty="0" smtClean="0"/>
              <a:t>Aumenta la latencia de la conducta de amamantamiento y disminuye  la ingesta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1"/>
            <a:ext cx="3390056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285992"/>
            <a:ext cx="3429024" cy="216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29132"/>
            <a:ext cx="32663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heurón"/>
          <p:cNvSpPr/>
          <p:nvPr/>
        </p:nvSpPr>
        <p:spPr>
          <a:xfrm rot="5400000">
            <a:off x="1250133" y="4250537"/>
            <a:ext cx="1357322" cy="714380"/>
          </a:xfrm>
          <a:prstGeom prst="chevron">
            <a:avLst/>
          </a:prstGeom>
          <a:solidFill>
            <a:schemeClr val="accent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58" y="5345684"/>
            <a:ext cx="3296287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Disminución de cuidado materno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0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err="1" smtClean="0"/>
              <a:t>Carini</a:t>
            </a:r>
            <a:r>
              <a:rPr lang="en-US" sz="1200" i="1" dirty="0" smtClean="0"/>
              <a:t> y Nephew. Effects of early life social stress on endocrinology, maternal behavior, and lactation in rats., Hormones &amp; </a:t>
            </a:r>
            <a:r>
              <a:rPr lang="en-US" sz="1200" i="1" dirty="0" err="1" smtClean="0"/>
              <a:t>Behav</a:t>
            </a:r>
            <a:r>
              <a:rPr lang="en-US" sz="1200" i="1" dirty="0" smtClean="0"/>
              <a:t>, 2013</a:t>
            </a:r>
            <a:endParaRPr lang="es-MX" sz="1200" i="1" dirty="0" smtClean="0"/>
          </a:p>
          <a:p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1643050"/>
            <a:ext cx="3400420" cy="27797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 sz="1800" dirty="0" smtClean="0"/>
          </a:p>
          <a:p>
            <a:r>
              <a:rPr lang="es-MX" sz="1800" dirty="0" err="1" smtClean="0"/>
              <a:t>Anhedónicas</a:t>
            </a:r>
            <a:endParaRPr lang="es-MX" sz="1800" dirty="0" smtClean="0"/>
          </a:p>
          <a:p>
            <a:endParaRPr lang="es-MX" sz="1800" dirty="0" smtClean="0"/>
          </a:p>
          <a:p>
            <a:r>
              <a:rPr lang="es-MX" sz="1800" dirty="0" smtClean="0"/>
              <a:t>Ansiosas</a:t>
            </a:r>
          </a:p>
          <a:p>
            <a:endParaRPr lang="es-MX" sz="1800" dirty="0" smtClean="0"/>
          </a:p>
          <a:p>
            <a:r>
              <a:rPr lang="es-MX" sz="1800" dirty="0" smtClean="0"/>
              <a:t>Deterioro de memoria </a:t>
            </a:r>
          </a:p>
          <a:p>
            <a:endParaRPr lang="es-MX" sz="1800" dirty="0" smtClean="0"/>
          </a:p>
          <a:p>
            <a:r>
              <a:rPr lang="es-MX" sz="1800" dirty="0" smtClean="0"/>
              <a:t>Sumisión</a:t>
            </a:r>
          </a:p>
          <a:p>
            <a:endParaRPr lang="es-MX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3286148" cy="201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326953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4143380"/>
            <a:ext cx="3286148" cy="201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i="1" dirty="0" err="1" smtClean="0"/>
              <a:t>Carini</a:t>
            </a:r>
            <a:r>
              <a:rPr lang="en-US" sz="1200" i="1" dirty="0" smtClean="0"/>
              <a:t> y Nephew. Effects of early life social stress on endocrinology, maternal behavior, and lactation in rats. Hormones &amp; </a:t>
            </a:r>
            <a:r>
              <a:rPr lang="en-US" sz="1200" i="1" dirty="0" err="1" smtClean="0"/>
              <a:t>Behav</a:t>
            </a:r>
            <a:r>
              <a:rPr lang="en-US" sz="1200" i="1" dirty="0" smtClean="0"/>
              <a:t>, 2013</a:t>
            </a:r>
            <a:endParaRPr lang="es-MX" sz="1200" i="1" dirty="0" smtClean="0"/>
          </a:p>
          <a:p>
            <a:pPr algn="just"/>
            <a:endParaRPr lang="en-US" sz="1200" i="1" dirty="0" smtClean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Hijas de madres estresadas</a:t>
            </a:r>
            <a:endParaRPr lang="es-MX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5500702"/>
            <a:ext cx="288668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¿Problemas de adaptación?</a:t>
            </a:r>
            <a:endParaRPr lang="es-MX" dirty="0"/>
          </a:p>
        </p:txBody>
      </p:sp>
      <p:sp>
        <p:nvSpPr>
          <p:cNvPr id="13" name="12 Cheurón"/>
          <p:cNvSpPr/>
          <p:nvPr/>
        </p:nvSpPr>
        <p:spPr>
          <a:xfrm rot="5400000">
            <a:off x="1791283" y="4708480"/>
            <a:ext cx="63221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Separación materna</a:t>
            </a:r>
            <a:endParaRPr lang="es-MX" dirty="0"/>
          </a:p>
        </p:txBody>
      </p:sp>
      <p:pic>
        <p:nvPicPr>
          <p:cNvPr id="5" name="Picture 2" descr="An external file that holds a picture, illustration, etc.&#10;Object name is fpsyt-06-00015-g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142984"/>
            <a:ext cx="5500725" cy="550072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86446" y="2071678"/>
            <a:ext cx="332193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Adaptaciones a largo plazo:</a:t>
            </a:r>
          </a:p>
          <a:p>
            <a:r>
              <a:rPr lang="es-MX" sz="2000" dirty="0" err="1" smtClean="0"/>
              <a:t>Imbalance</a:t>
            </a:r>
            <a:r>
              <a:rPr lang="es-MX" sz="2000" dirty="0" smtClean="0"/>
              <a:t> entre MR y GR</a:t>
            </a:r>
          </a:p>
          <a:p>
            <a:r>
              <a:rPr lang="es-MX" sz="2000" dirty="0" smtClean="0"/>
              <a:t>Daña la respuesta del eje HHA</a:t>
            </a:r>
          </a:p>
          <a:p>
            <a:r>
              <a:rPr lang="es-MX" sz="2400" dirty="0" smtClean="0"/>
              <a:t>           </a:t>
            </a:r>
          </a:p>
          <a:p>
            <a:r>
              <a:rPr lang="es-MX" sz="2400" dirty="0" smtClean="0"/>
              <a:t>           </a:t>
            </a:r>
            <a:r>
              <a:rPr lang="es-MX" sz="2400" dirty="0" err="1" smtClean="0"/>
              <a:t>corticosterona</a:t>
            </a:r>
            <a:r>
              <a:rPr lang="es-MX" sz="2400" dirty="0" smtClean="0"/>
              <a:t> </a:t>
            </a:r>
          </a:p>
          <a:p>
            <a:r>
              <a:rPr lang="es-MX" sz="2400" dirty="0" smtClean="0"/>
              <a:t>            ACTH</a:t>
            </a:r>
          </a:p>
          <a:p>
            <a:r>
              <a:rPr lang="es-MX" sz="2400" dirty="0" smtClean="0"/>
              <a:t>            AVP</a:t>
            </a:r>
          </a:p>
          <a:p>
            <a:r>
              <a:rPr lang="es-MX" sz="2400" dirty="0" smtClean="0"/>
              <a:t>            ANSIEDAD</a:t>
            </a:r>
          </a:p>
          <a:p>
            <a:r>
              <a:rPr lang="es-MX" sz="2400" dirty="0" smtClean="0"/>
              <a:t>            AGRESION</a:t>
            </a:r>
          </a:p>
          <a:p>
            <a:r>
              <a:rPr lang="es-MX" sz="2400" dirty="0" smtClean="0"/>
              <a:t>            </a:t>
            </a:r>
          </a:p>
          <a:p>
            <a:endParaRPr lang="es-MX" sz="2400" dirty="0" smtClean="0"/>
          </a:p>
          <a:p>
            <a:r>
              <a:rPr lang="es-MX" sz="2400" dirty="0" smtClean="0"/>
              <a:t> </a:t>
            </a:r>
            <a:endParaRPr lang="es-MX" sz="2400" dirty="0"/>
          </a:p>
        </p:txBody>
      </p:sp>
      <p:sp>
        <p:nvSpPr>
          <p:cNvPr id="7" name="6 Flecha arriba"/>
          <p:cNvSpPr/>
          <p:nvPr/>
        </p:nvSpPr>
        <p:spPr>
          <a:xfrm>
            <a:off x="5929322" y="3214686"/>
            <a:ext cx="642942" cy="2143140"/>
          </a:xfrm>
          <a:prstGeom prst="up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Otras historia: </a:t>
            </a:r>
            <a:br>
              <a:rPr lang="es-MX" sz="2800" dirty="0" smtClean="0"/>
            </a:br>
            <a:r>
              <a:rPr lang="es-MX" sz="2800" dirty="0" smtClean="0"/>
              <a:t>¿que pasa con las madres?</a:t>
            </a:r>
            <a:endParaRPr lang="es-MX" sz="2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>
            <a:noAutofit/>
          </a:bodyPr>
          <a:lstStyle/>
          <a:p>
            <a:r>
              <a:rPr lang="es-MX" sz="2000" dirty="0" smtClean="0"/>
              <a:t>facilita la respuesta a los </a:t>
            </a:r>
            <a:r>
              <a:rPr lang="es-MX" sz="2000" dirty="0" err="1" smtClean="0"/>
              <a:t>psico</a:t>
            </a:r>
            <a:r>
              <a:rPr lang="es-MX" sz="2000" dirty="0" smtClean="0"/>
              <a:t>-estimulantes (</a:t>
            </a:r>
            <a:r>
              <a:rPr lang="es-MX" sz="2000" dirty="0" err="1" smtClean="0"/>
              <a:t>Dopaminérgicos</a:t>
            </a:r>
            <a:r>
              <a:rPr lang="es-MX" sz="2000" dirty="0" smtClean="0"/>
              <a:t>)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Facilita la respuesta del eje HHA  (</a:t>
            </a:r>
            <a:r>
              <a:rPr lang="es-MX" sz="2000" dirty="0" err="1" smtClean="0"/>
              <a:t>corticosterona</a:t>
            </a:r>
            <a:r>
              <a:rPr lang="es-MX" sz="2000" dirty="0" smtClean="0"/>
              <a:t>) ante un </a:t>
            </a:r>
            <a:r>
              <a:rPr lang="es-MX" sz="2000" dirty="0" err="1" smtClean="0"/>
              <a:t>estresor</a:t>
            </a:r>
            <a:r>
              <a:rPr lang="es-MX" sz="2000" dirty="0" smtClean="0"/>
              <a:t> agudo (FST) (Silveira et al 2013)</a:t>
            </a:r>
          </a:p>
          <a:p>
            <a:endParaRPr lang="es-MX" sz="2000" dirty="0" smtClean="0"/>
          </a:p>
          <a:p>
            <a:r>
              <a:rPr lang="es-MX" sz="2000" dirty="0" smtClean="0"/>
              <a:t>Aumenta la latencia para el “acarreamiento de las crías e instalación del nido” .</a:t>
            </a:r>
          </a:p>
          <a:p>
            <a:r>
              <a:rPr lang="es-MX" sz="2000" dirty="0" smtClean="0"/>
              <a:t>Daña la memoria</a:t>
            </a:r>
          </a:p>
          <a:p>
            <a:r>
              <a:rPr lang="es-MX" sz="2000" dirty="0" smtClean="0"/>
              <a:t>(</a:t>
            </a:r>
            <a:r>
              <a:rPr lang="es-MX" sz="2000" dirty="0" err="1" smtClean="0"/>
              <a:t>Aggugia</a:t>
            </a:r>
            <a:r>
              <a:rPr lang="es-MX" sz="2000" dirty="0" smtClean="0"/>
              <a:t> et al 2013)</a:t>
            </a:r>
          </a:p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41699"/>
            <a:ext cx="3786214" cy="55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28"/>
            <a:ext cx="42481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142876"/>
            <a:ext cx="127246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896</Words>
  <Application>Microsoft Office PowerPoint</Application>
  <PresentationFormat>Presentación en pantalla (4:3)</PresentationFormat>
  <Paragraphs>124</Paragraphs>
  <Slides>16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SPW 12.0 Graph</vt:lpstr>
      <vt:lpstr>La violencia, su reproducción, prevención y tratamiento.</vt:lpstr>
      <vt:lpstr>Diapositiva 2</vt:lpstr>
      <vt:lpstr>Diapositiva 3</vt:lpstr>
      <vt:lpstr>Estrés durante el periodo post-parto:</vt:lpstr>
      <vt:lpstr>Diapositiva 5</vt:lpstr>
      <vt:lpstr>Hijas de madres estresadas</vt:lpstr>
      <vt:lpstr>Hijas de madres estresadas</vt:lpstr>
      <vt:lpstr>Separación materna</vt:lpstr>
      <vt:lpstr>Otras historia:  ¿que pasa con las madres?</vt:lpstr>
      <vt:lpstr>Otras historia:  ¿qué pasa con las madres?</vt:lpstr>
      <vt:lpstr>Ambiente enriquecido:  exposición a situaciones novedosas y complejas mediante alteraciones físicas y sociales del medio ambiente </vt:lpstr>
      <vt:lpstr>Diapositiva 12</vt:lpstr>
      <vt:lpstr>Diapositiva 13</vt:lpstr>
      <vt:lpstr>Ambiente enriquecido: efectos conductuales y sobre el eje HHA</vt:lpstr>
      <vt:lpstr>Conclusiones:</vt:lpstr>
      <vt:lpstr>Agradecimientos: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violencia, su reproducción, prevención y tratamiento.</dc:title>
  <dc:creator>eestradac</dc:creator>
  <cp:lastModifiedBy>eestradac</cp:lastModifiedBy>
  <cp:revision>89</cp:revision>
  <dcterms:created xsi:type="dcterms:W3CDTF">2015-06-10T17:14:38Z</dcterms:created>
  <dcterms:modified xsi:type="dcterms:W3CDTF">2015-07-01T18:59:30Z</dcterms:modified>
</cp:coreProperties>
</file>