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75" r:id="rId6"/>
    <p:sldId id="260" r:id="rId7"/>
    <p:sldId id="279" r:id="rId8"/>
    <p:sldId id="264" r:id="rId9"/>
    <p:sldId id="261" r:id="rId10"/>
    <p:sldId id="280" r:id="rId11"/>
    <p:sldId id="265" r:id="rId12"/>
    <p:sldId id="266" r:id="rId13"/>
    <p:sldId id="270" r:id="rId14"/>
    <p:sldId id="271" r:id="rId15"/>
    <p:sldId id="272" r:id="rId16"/>
    <p:sldId id="273" r:id="rId17"/>
    <p:sldId id="278" r:id="rId18"/>
  </p:sldIdLst>
  <p:sldSz cx="9144000" cy="6858000" type="screen4x3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572314"/>
    <a:srgbClr val="320E04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708" autoAdjust="0"/>
    <p:restoredTop sz="94660"/>
  </p:normalViewPr>
  <p:slideViewPr>
    <p:cSldViewPr>
      <p:cViewPr varScale="1">
        <p:scale>
          <a:sx n="82" d="100"/>
          <a:sy n="82" d="100"/>
        </p:scale>
        <p:origin x="-153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13 Título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2" name="21 Subtítulo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EBC87-65D5-41B3-AC1B-34AA8E1BA861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20" name="1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10" name="9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1CD61-D3EC-4341-A840-F6A947F77B6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Elipse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EBC87-65D5-41B3-AC1B-34AA8E1BA861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1CD61-D3EC-4341-A840-F6A947F77B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EBC87-65D5-41B3-AC1B-34AA8E1BA861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1CD61-D3EC-4341-A840-F6A947F77B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EBC87-65D5-41B3-AC1B-34AA8E1BA861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1CD61-D3EC-4341-A840-F6A947F77B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Rectángulo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EBC87-65D5-41B3-AC1B-34AA8E1BA861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1CD61-D3EC-4341-A840-F6A947F77B6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0" name="9 Rectángulo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8 Elipse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EBC87-65D5-41B3-AC1B-34AA8E1BA861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1CD61-D3EC-4341-A840-F6A947F77B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EBC87-65D5-41B3-AC1B-34AA8E1BA861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1CD61-D3EC-4341-A840-F6A947F77B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EBC87-65D5-41B3-AC1B-34AA8E1BA861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1CD61-D3EC-4341-A840-F6A947F77B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EBC87-65D5-41B3-AC1B-34AA8E1BA861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1CD61-D3EC-4341-A840-F6A947F77B6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6" name="5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EBC87-65D5-41B3-AC1B-34AA8E1BA861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1CD61-D3EC-4341-A840-F6A947F77B69}" type="slidenum">
              <a:rPr lang="es-MX" smtClean="0"/>
              <a:pPr/>
              <a:t>‹Nº›</a:t>
            </a:fld>
            <a:endParaRPr lang="es-MX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25EBC87-65D5-41B3-AC1B-34AA8E1BA861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9021CD61-D3EC-4341-A840-F6A947F77B6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8" name="7 Rectángulo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9" name="8 Proceso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9 Proceso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ircular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7 Elipse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10 Anillo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11 Rectángulo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4 Marcador de título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Marcador de texto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24" name="23 Marcador de fecha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F25EBC87-65D5-41B3-AC1B-34AA8E1BA861}" type="datetimeFigureOut">
              <a:rPr lang="es-MX" smtClean="0"/>
              <a:pPr/>
              <a:t>29/06/2015</a:t>
            </a:fld>
            <a:endParaRPr lang="es-MX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es-MX"/>
          </a:p>
        </p:txBody>
      </p:sp>
      <p:sp>
        <p:nvSpPr>
          <p:cNvPr id="22" name="21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9021CD61-D3EC-4341-A840-F6A947F77B69}" type="slidenum">
              <a:rPr lang="es-MX" smtClean="0"/>
              <a:pPr/>
              <a:t>‹Nº›</a:t>
            </a:fld>
            <a:endParaRPr lang="es-MX"/>
          </a:p>
        </p:txBody>
      </p:sp>
      <p:sp>
        <p:nvSpPr>
          <p:cNvPr id="15" name="14 Rectángulo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x/url?sa=i&amp;rct=j&amp;q=&amp;esrc=s&amp;source=images&amp;cd=&amp;cad=rja&amp;uact=8&amp;ved=0CAcQjRw&amp;url=http://www.inprf.gob.mx/system/modules/mx.gob.inprf.web/elements/INPRFM27MAY11x/&amp;ei=cfwSVeD8AoKNyATavYKQDw&amp;bvm=bv.89217033,d.aWw&amp;psig=AFQjCNG_bPh4H0auXLqc2TxVupwrHazPrg&amp;ust=1427394090028938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x/url?sa=i&amp;rct=j&amp;q=&amp;esrc=s&amp;source=images&amp;cd=&amp;cad=rja&amp;uact=8&amp;ved=0CAcQjRw&amp;url=http://www.inprf.gob.mx/system/modules/mx.gob.inprf.web/elements/INPRFM27MAY11x/&amp;ei=cfwSVeD8AoKNyATavYKQDw&amp;bvm=bv.89217033,d.aWw&amp;psig=AFQjCNG_bPh4H0auXLqc2TxVupwrHazPrg&amp;ust=14273940900289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x/url?sa=i&amp;rct=j&amp;q=&amp;esrc=s&amp;source=images&amp;cd=&amp;cad=rja&amp;uact=8&amp;ved=0CAcQjRw&amp;url=http://www.inprf.gob.mx/system/modules/mx.gob.inprf.web/elements/INPRFM27MAY11x/&amp;ei=cfwSVeD8AoKNyATavYKQDw&amp;bvm=bv.89217033,d.aWw&amp;psig=AFQjCNG_bPh4H0auXLqc2TxVupwrHazPrg&amp;ust=14273940900289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x/url?sa=i&amp;rct=j&amp;q=&amp;esrc=s&amp;source=images&amp;cd=&amp;cad=rja&amp;uact=8&amp;ved=0CAcQjRw&amp;url=http://www.inprf.gob.mx/system/modules/mx.gob.inprf.web/elements/INPRFM27MAY11x/&amp;ei=cfwSVeD8AoKNyATavYKQDw&amp;bvm=bv.89217033,d.aWw&amp;psig=AFQjCNG_bPh4H0auXLqc2TxVupwrHazPrg&amp;ust=14273940900289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x/url?sa=i&amp;rct=j&amp;q=&amp;esrc=s&amp;source=images&amp;cd=&amp;cad=rja&amp;uact=8&amp;ved=0CAcQjRw&amp;url=http://www.inprf.gob.mx/system/modules/mx.gob.inprf.web/elements/INPRFM27MAY11x/&amp;ei=cfwSVeD8AoKNyATavYKQDw&amp;bvm=bv.89217033,d.aWw&amp;psig=AFQjCNG_bPh4H0auXLqc2TxVupwrHazPrg&amp;ust=14273940900289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x/url?sa=i&amp;rct=j&amp;q=&amp;esrc=s&amp;source=images&amp;cd=&amp;cad=rja&amp;uact=8&amp;ved=0CAcQjRw&amp;url=http://www.inprf.gob.mx/system/modules/mx.gob.inprf.web/elements/INPRFM27MAY11x/&amp;ei=cfwSVeD8AoKNyATavYKQDw&amp;bvm=bv.89217033,d.aWw&amp;psig=AFQjCNG_bPh4H0auXLqc2TxVupwrHazPrg&amp;ust=14273940900289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x/url?sa=i&amp;rct=j&amp;q=&amp;esrc=s&amp;source=images&amp;cd=&amp;cad=rja&amp;uact=8&amp;ved=0CAcQjRw&amp;url=http://www.inprf.gob.mx/system/modules/mx.gob.inprf.web/elements/INPRFM27MAY11x/&amp;ei=cfwSVeD8AoKNyATavYKQDw&amp;bvm=bv.89217033,d.aWw&amp;psig=AFQjCNG_bPh4H0auXLqc2TxVupwrHazPrg&amp;ust=14273940900289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x/url?sa=i&amp;rct=j&amp;q=&amp;esrc=s&amp;source=images&amp;cd=&amp;cad=rja&amp;uact=8&amp;ved=0CAcQjRw&amp;url=http://www.inprf.gob.mx/system/modules/mx.gob.inprf.web/elements/INPRFM27MAY11x/&amp;ei=cfwSVeD8AoKNyATavYKQDw&amp;bvm=bv.89217033,d.aWw&amp;psig=AFQjCNG_bPh4H0auXLqc2TxVupwrHazPrg&amp;ust=14273940900289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oogle.com.mx/url?sa=i&amp;rct=j&amp;q=&amp;esrc=s&amp;source=images&amp;cd=&amp;cad=rja&amp;uact=8&amp;ved=0CAcQjRw&amp;url=http://www.inprf.gob.mx/system/modules/mx.gob.inprf.web/elements/INPRFM27MAY11x/&amp;ei=cfwSVeD8AoKNyATavYKQDw&amp;bvm=bv.89217033,d.aWw&amp;psig=AFQjCNG_bPh4H0auXLqc2TxVupwrHazPrg&amp;ust=1427394090028938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x/url?sa=i&amp;rct=j&amp;q=&amp;esrc=s&amp;source=images&amp;cd=&amp;cad=rja&amp;uact=8&amp;ved=0CAcQjRw&amp;url=http://www.inprf.gob.mx/system/modules/mx.gob.inprf.web/elements/INPRFM27MAY11x/&amp;ei=cfwSVeD8AoKNyATavYKQDw&amp;bvm=bv.89217033,d.aWw&amp;psig=AFQjCNG_bPh4H0auXLqc2TxVupwrHazPrg&amp;ust=14273940900289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x/url?sa=i&amp;rct=j&amp;q=&amp;esrc=s&amp;source=images&amp;cd=&amp;cad=rja&amp;uact=8&amp;ved=0CAcQjRw&amp;url=http://www.inprf.gob.mx/system/modules/mx.gob.inprf.web/elements/INPRFM27MAY11x/&amp;ei=cfwSVeD8AoKNyATavYKQDw&amp;bvm=bv.89217033,d.aWw&amp;psig=AFQjCNG_bPh4H0auXLqc2TxVupwrHazPrg&amp;ust=14273940900289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x/url?sa=i&amp;rct=j&amp;q=&amp;esrc=s&amp;source=images&amp;cd=&amp;cad=rja&amp;uact=8&amp;ved=0CAcQjRw&amp;url=http://www.inprf.gob.mx/system/modules/mx.gob.inprf.web/elements/INPRFM27MAY11x/&amp;ei=cfwSVeD8AoKNyATavYKQDw&amp;bvm=bv.89217033,d.aWw&amp;psig=AFQjCNG_bPh4H0auXLqc2TxVupwrHazPrg&amp;ust=14273940900289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x/url?sa=i&amp;rct=j&amp;q=&amp;esrc=s&amp;source=images&amp;cd=&amp;cad=rja&amp;uact=8&amp;ved=0CAcQjRw&amp;url=http://www.inprf.gob.mx/system/modules/mx.gob.inprf.web/elements/INPRFM27MAY11x/&amp;ei=cfwSVeD8AoKNyATavYKQDw&amp;bvm=bv.89217033,d.aWw&amp;psig=AFQjCNG_bPh4H0auXLqc2TxVupwrHazPrg&amp;ust=14273940900289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x/url?sa=i&amp;rct=j&amp;q=&amp;esrc=s&amp;source=images&amp;cd=&amp;cad=rja&amp;uact=8&amp;ved=0CAcQjRw&amp;url=http://www.inprf.gob.mx/system/modules/mx.gob.inprf.web/elements/INPRFM27MAY11x/&amp;ei=cfwSVeD8AoKNyATavYKQDw&amp;bvm=bv.89217033,d.aWw&amp;psig=AFQjCNG_bPh4H0auXLqc2TxVupwrHazPrg&amp;ust=14273940900289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x/url?sa=i&amp;rct=j&amp;q=&amp;esrc=s&amp;source=images&amp;cd=&amp;cad=rja&amp;uact=8&amp;ved=0CAcQjRw&amp;url=http://www.inprf.gob.mx/system/modules/mx.gob.inprf.web/elements/INPRFM27MAY11x/&amp;ei=cfwSVeD8AoKNyATavYKQDw&amp;bvm=bv.89217033,d.aWw&amp;psig=AFQjCNG_bPh4H0auXLqc2TxVupwrHazPrg&amp;ust=14273940900289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x/url?sa=i&amp;rct=j&amp;q=&amp;esrc=s&amp;source=images&amp;cd=&amp;cad=rja&amp;uact=8&amp;ved=0CAcQjRw&amp;url=http://www.inprf.gob.mx/system/modules/mx.gob.inprf.web/elements/INPRFM27MAY11x/&amp;ei=cfwSVeD8AoKNyATavYKQDw&amp;bvm=bv.89217033,d.aWw&amp;psig=AFQjCNG_bPh4H0auXLqc2TxVupwrHazPrg&amp;ust=14273940900289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hyperlink" Target="http://www.google.com.mx/url?sa=i&amp;rct=j&amp;q=&amp;esrc=s&amp;source=images&amp;cd=&amp;cad=rja&amp;uact=8&amp;ved=0CAcQjRw&amp;url=http://www.inprf.gob.mx/system/modules/mx.gob.inprf.web/elements/INPRFM27MAY11x/&amp;ei=cfwSVeD8AoKNyATavYKQDw&amp;bvm=bv.89217033,d.aWw&amp;psig=AFQjCNG_bPh4H0auXLqc2TxVupwrHazPrg&amp;ust=1427394090028938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1403648" y="2420888"/>
            <a:ext cx="7406640" cy="1872208"/>
          </a:xfrm>
        </p:spPr>
        <p:txBody>
          <a:bodyPr>
            <a:normAutofit/>
          </a:bodyPr>
          <a:lstStyle/>
          <a:p>
            <a:pPr algn="ctr"/>
            <a:r>
              <a:rPr lang="es-MX" sz="3600" b="1" i="1" dirty="0" smtClean="0">
                <a:latin typeface="Calibri" pitchFamily="34" charset="0"/>
              </a:rPr>
              <a:t>LA </a:t>
            </a:r>
            <a:r>
              <a:rPr lang="es-MX" sz="3600" b="1" i="1" dirty="0" smtClean="0">
                <a:solidFill>
                  <a:srgbClr val="572314"/>
                </a:solidFill>
                <a:latin typeface="Calibri" pitchFamily="34" charset="0"/>
              </a:rPr>
              <a:t>ATENCIÓN</a:t>
            </a:r>
            <a:r>
              <a:rPr lang="es-MX" sz="3600" b="1" i="1" dirty="0" smtClean="0">
                <a:latin typeface="Calibri" pitchFamily="34" charset="0"/>
              </a:rPr>
              <a:t> DE VÍCTIMAS DE VIOLENCIA</a:t>
            </a:r>
            <a:endParaRPr lang="es-MX" sz="3600" b="1" i="1" dirty="0">
              <a:latin typeface="Calibri" pitchFamily="34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75656" y="5013176"/>
            <a:ext cx="7406640" cy="144016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es-MX" sz="4300" b="1" dirty="0" smtClean="0">
                <a:latin typeface="Calibri" pitchFamily="34" charset="0"/>
              </a:rPr>
              <a:t>DRA. </a:t>
            </a:r>
            <a:r>
              <a:rPr lang="es-MX" sz="4300" b="1" dirty="0" smtClean="0">
                <a:solidFill>
                  <a:srgbClr val="320E04"/>
                </a:solidFill>
                <a:latin typeface="Calibri" pitchFamily="34" charset="0"/>
              </a:rPr>
              <a:t>LOURDES</a:t>
            </a:r>
            <a:r>
              <a:rPr lang="es-MX" sz="4300" b="1" dirty="0" smtClean="0">
                <a:latin typeface="Calibri" pitchFamily="34" charset="0"/>
              </a:rPr>
              <a:t> GARCÍA FONSECA</a:t>
            </a:r>
          </a:p>
          <a:p>
            <a:pPr algn="ctr"/>
            <a:r>
              <a:rPr lang="es-MX" b="1" dirty="0" smtClean="0">
                <a:latin typeface="Calibri" pitchFamily="34" charset="0"/>
              </a:rPr>
              <a:t>FUNDADORA Y EX COORDINADORA DE LA CLÍNICA DE GÉNERO Y SEXUALIDAD</a:t>
            </a:r>
          </a:p>
          <a:p>
            <a:pPr algn="ctr"/>
            <a:r>
              <a:rPr lang="es-MX" b="1" dirty="0" smtClean="0">
                <a:latin typeface="Calibri" pitchFamily="34" charset="0"/>
              </a:rPr>
              <a:t>SUBDIRECTORA DE LA CONSULTA EXTERNA</a:t>
            </a:r>
          </a:p>
          <a:p>
            <a:pPr algn="ctr"/>
            <a:r>
              <a:rPr lang="es-MX" b="1" dirty="0" smtClean="0">
                <a:latin typeface="Calibri" pitchFamily="34" charset="0"/>
              </a:rPr>
              <a:t>INSTITUTO NACIONAL DE PSIQUIATRÍA RAMÓN DE LA FUENTE MUÑIZ</a:t>
            </a:r>
            <a:endParaRPr lang="es-MX" b="1" dirty="0">
              <a:latin typeface="Calibri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1259632" y="980728"/>
            <a:ext cx="756084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000" b="1" dirty="0" smtClean="0">
                <a:solidFill>
                  <a:srgbClr val="572314"/>
                </a:solidFill>
                <a:latin typeface="Calibri" pitchFamily="34" charset="0"/>
              </a:rPr>
              <a:t>SESIÓN CONJUNTA </a:t>
            </a:r>
          </a:p>
          <a:p>
            <a:pPr algn="ctr"/>
            <a:r>
              <a:rPr lang="es-MX" sz="2000" b="1" dirty="0" smtClean="0">
                <a:solidFill>
                  <a:srgbClr val="572314"/>
                </a:solidFill>
                <a:latin typeface="Calibri" pitchFamily="34" charset="0"/>
              </a:rPr>
              <a:t>ACADEMIA NACIONAL DE MEDICINA – INSTITUTO NACIONAL DE PSIQUIATRÍA RAMÓN DE LA FUENTE MUÑIZ</a:t>
            </a:r>
          </a:p>
          <a:p>
            <a:pPr algn="ctr"/>
            <a:endParaRPr lang="es-MX" sz="800" b="1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ctr"/>
            <a:endParaRPr lang="es-MX" sz="800" b="1" dirty="0">
              <a:solidFill>
                <a:srgbClr val="572314"/>
              </a:solidFill>
              <a:latin typeface="Calibri" pitchFamily="34" charset="0"/>
            </a:endParaRPr>
          </a:p>
          <a:p>
            <a:pPr algn="ctr"/>
            <a:r>
              <a:rPr lang="es-MX" sz="2000" b="1" i="1" dirty="0" smtClean="0">
                <a:solidFill>
                  <a:srgbClr val="572314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“LA VIOLENCIA, SU REPRODUCCIÓN, PREVENCIÓN Y TRATAMIENTO”.</a:t>
            </a:r>
            <a:endParaRPr lang="es-MX" sz="2000" b="1" i="1" dirty="0">
              <a:solidFill>
                <a:srgbClr val="572314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5" name="4 Imagen" descr="https://encrypted-tbn0.gstatic.com/images?q=tbn:ANd9GcQ3zKA7yCSZg2ktdiSBLw2cXnAZVdmc3IvoWnEV2htHnC74MYsm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5675" y="188640"/>
            <a:ext cx="18383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1" y="332656"/>
            <a:ext cx="6000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0" y="764704"/>
            <a:ext cx="7102544" cy="868958"/>
          </a:xfrm>
        </p:spPr>
        <p:txBody>
          <a:bodyPr>
            <a:normAutofit/>
          </a:bodyPr>
          <a:lstStyle/>
          <a:p>
            <a:pPr algn="ctr"/>
            <a:r>
              <a:rPr lang="es-MX" sz="2800" i="1" dirty="0" smtClean="0">
                <a:latin typeface="Calibri" pitchFamily="34" charset="0"/>
              </a:rPr>
              <a:t>LA ATENCIÓN DE VÍCTIMAS DE VIOLENCIA</a:t>
            </a:r>
            <a:endParaRPr lang="es-MX" sz="2800" i="1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1700808"/>
            <a:ext cx="7488832" cy="4608512"/>
          </a:xfrm>
        </p:spPr>
        <p:txBody>
          <a:bodyPr>
            <a:normAutofit/>
          </a:bodyPr>
          <a:lstStyle/>
          <a:p>
            <a:pPr lvl="0" algn="just">
              <a:lnSpc>
                <a:spcPct val="80000"/>
              </a:lnSpc>
              <a:buNone/>
              <a:defRPr/>
            </a:pPr>
            <a:r>
              <a:rPr lang="es-MX" sz="2300" b="1" i="1" dirty="0" smtClean="0">
                <a:solidFill>
                  <a:srgbClr val="572314"/>
                </a:solidFill>
                <a:latin typeface="Calibri" pitchFamily="34" charset="0"/>
              </a:rPr>
              <a:t>Ley de Acceso de las Mujeres a una Vida Libre de Violencia</a:t>
            </a:r>
          </a:p>
          <a:p>
            <a:pPr lvl="0" algn="just">
              <a:lnSpc>
                <a:spcPct val="80000"/>
              </a:lnSpc>
              <a:buFont typeface="Wingdings" pitchFamily="2" charset="2"/>
              <a:buChar char="§"/>
              <a:defRPr/>
            </a:pPr>
            <a:endParaRPr lang="es-MX" sz="8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lvl="0" algn="just">
              <a:lnSpc>
                <a:spcPct val="90000"/>
              </a:lnSpc>
              <a:buNone/>
              <a:defRPr/>
            </a:pP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    Las pacientes que son o han sido víctimas de violencia de género, sexual, familiar, </a:t>
            </a:r>
            <a:r>
              <a:rPr lang="es-MX" sz="2400" dirty="0" err="1" smtClean="0">
                <a:solidFill>
                  <a:srgbClr val="572314"/>
                </a:solidFill>
                <a:latin typeface="Calibri" pitchFamily="34" charset="0"/>
              </a:rPr>
              <a:t>bullying</a:t>
            </a: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, trata, después de las evaluaciones iniciales, son evaluadas en la Clínica de Género y Sexualidad para que Trabajo Social autorice la </a:t>
            </a:r>
            <a:r>
              <a:rPr lang="es-MX" sz="2400" b="1" dirty="0" smtClean="0">
                <a:solidFill>
                  <a:srgbClr val="572314"/>
                </a:solidFill>
                <a:latin typeface="Calibri" pitchFamily="34" charset="0"/>
              </a:rPr>
              <a:t>exención de pago de la atención</a:t>
            </a: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 que reciben dentro de la institución:</a:t>
            </a:r>
          </a:p>
          <a:p>
            <a:pPr lvl="0" algn="just">
              <a:lnSpc>
                <a:spcPct val="80000"/>
              </a:lnSpc>
              <a:buNone/>
              <a:defRPr/>
            </a:pPr>
            <a:endParaRPr lang="es-MX" sz="6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lvl="0" algn="just">
              <a:lnSpc>
                <a:spcPct val="90000"/>
              </a:lnSpc>
              <a:buNone/>
              <a:defRPr/>
            </a:pP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    atención psiquiátrica y psicoterapéutica en cualquier servicio, hospitalización, laboratorio, gabinete, atención psiquiátrica continua, cursos </a:t>
            </a:r>
            <a:r>
              <a:rPr lang="es-MX" sz="2400" dirty="0" err="1" smtClean="0">
                <a:solidFill>
                  <a:srgbClr val="572314"/>
                </a:solidFill>
                <a:latin typeface="Calibri" pitchFamily="34" charset="0"/>
              </a:rPr>
              <a:t>psicoeducativos</a:t>
            </a: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 e interconsulta con otros servicios (psicología, neurología, medicina interna, geriatría y genética). </a:t>
            </a:r>
          </a:p>
          <a:p>
            <a:pPr algn="just">
              <a:lnSpc>
                <a:spcPct val="80000"/>
              </a:lnSpc>
              <a:buNone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endParaRPr lang="es-ES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endParaRPr lang="es-ES" sz="2400" dirty="0" smtClean="0">
              <a:solidFill>
                <a:srgbClr val="572314"/>
              </a:solidFill>
              <a:latin typeface="Calibri" pitchFamily="34" charset="0"/>
            </a:endParaRPr>
          </a:p>
        </p:txBody>
      </p:sp>
      <p:pic>
        <p:nvPicPr>
          <p:cNvPr id="4" name="3 Imagen" descr="https://encrypted-tbn0.gstatic.com/images?q=tbn:ANd9GcQ3zKA7yCSZg2ktdiSBLw2cXnAZVdmc3IvoWnEV2htHnC74MYsm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5675" y="188640"/>
            <a:ext cx="18383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260648"/>
            <a:ext cx="6000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0" y="764704"/>
            <a:ext cx="7102544" cy="868958"/>
          </a:xfrm>
        </p:spPr>
        <p:txBody>
          <a:bodyPr>
            <a:normAutofit/>
          </a:bodyPr>
          <a:lstStyle/>
          <a:p>
            <a:pPr algn="ctr"/>
            <a:r>
              <a:rPr lang="es-MX" sz="2800" i="1" dirty="0" smtClean="0">
                <a:latin typeface="Calibri" pitchFamily="34" charset="0"/>
              </a:rPr>
              <a:t>LA ATENCIÓN DE VÍCTIMAS DE VIOLENCIA</a:t>
            </a:r>
            <a:endParaRPr lang="es-MX" sz="2800" i="1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628800"/>
            <a:ext cx="7200800" cy="475252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s-MX" sz="2400" b="1" dirty="0" smtClean="0">
                <a:solidFill>
                  <a:srgbClr val="572314"/>
                </a:solidFill>
                <a:latin typeface="Calibri" pitchFamily="34" charset="0"/>
              </a:rPr>
              <a:t>CLÍNICA DE GÉNERO Y SEXUALIDAD</a:t>
            </a: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 </a:t>
            </a:r>
          </a:p>
          <a:p>
            <a:pPr algn="just">
              <a:buNone/>
            </a:pPr>
            <a:endParaRPr lang="es-MX" sz="100" dirty="0" smtClean="0">
              <a:solidFill>
                <a:srgbClr val="572314"/>
              </a:solidFill>
            </a:endParaRPr>
          </a:p>
          <a:p>
            <a:pPr algn="ctr">
              <a:lnSpc>
                <a:spcPct val="90000"/>
              </a:lnSpc>
              <a:buNone/>
              <a:defRPr/>
            </a:pPr>
            <a:r>
              <a:rPr lang="es-MX" sz="2800" b="1" i="1" dirty="0" smtClean="0">
                <a:solidFill>
                  <a:srgbClr val="572314"/>
                </a:solidFill>
                <a:latin typeface="Calibri" pitchFamily="34" charset="0"/>
              </a:rPr>
              <a:t>Atención </a:t>
            </a:r>
            <a:r>
              <a:rPr lang="es-MX" sz="2800" b="1" i="1" dirty="0" smtClean="0">
                <a:solidFill>
                  <a:srgbClr val="572314"/>
                </a:solidFill>
                <a:latin typeface="Calibri" pitchFamily="34" charset="0"/>
              </a:rPr>
              <a:t>psicoterapéutica</a:t>
            </a:r>
          </a:p>
          <a:p>
            <a:pPr algn="ctr">
              <a:lnSpc>
                <a:spcPct val="90000"/>
              </a:lnSpc>
              <a:buNone/>
              <a:defRPr/>
            </a:pPr>
            <a:endParaRPr lang="es-MX" sz="900" b="1" i="1" u="sng" dirty="0" smtClean="0">
              <a:solidFill>
                <a:srgbClr val="572314"/>
              </a:solidFill>
            </a:endParaRPr>
          </a:p>
          <a:p>
            <a:pPr marL="365125" indent="-365125" algn="just">
              <a:lnSpc>
                <a:spcPts val="33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I</a:t>
            </a:r>
            <a:r>
              <a:rPr lang="es-ES" sz="2400" dirty="0" err="1" smtClean="0">
                <a:solidFill>
                  <a:srgbClr val="572314"/>
                </a:solidFill>
                <a:latin typeface="Calibri" pitchFamily="34" charset="0"/>
              </a:rPr>
              <a:t>ndividual</a:t>
            </a: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marL="365125" indent="-365125" algn="just">
              <a:lnSpc>
                <a:spcPts val="33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D</a:t>
            </a:r>
            <a:r>
              <a:rPr lang="es-ES" sz="2400" dirty="0" smtClean="0">
                <a:solidFill>
                  <a:srgbClr val="572314"/>
                </a:solidFill>
                <a:latin typeface="Calibri" pitchFamily="34" charset="0"/>
              </a:rPr>
              <a:t>e pareja</a:t>
            </a: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marL="365125" indent="-365125" algn="just">
              <a:lnSpc>
                <a:spcPts val="3300"/>
              </a:lnSpc>
              <a:spcBef>
                <a:spcPts val="0"/>
              </a:spcBef>
              <a:buFont typeface="Wingdings" pitchFamily="2" charset="2"/>
              <a:buChar char="§"/>
              <a:defRPr/>
            </a:pP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F</a:t>
            </a:r>
            <a:r>
              <a:rPr lang="es-ES" sz="2400" dirty="0" err="1" smtClean="0">
                <a:solidFill>
                  <a:srgbClr val="572314"/>
                </a:solidFill>
                <a:latin typeface="Calibri" pitchFamily="34" charset="0"/>
              </a:rPr>
              <a:t>amili</a:t>
            </a:r>
            <a:r>
              <a:rPr lang="es-MX" sz="2400" dirty="0" err="1" smtClean="0">
                <a:solidFill>
                  <a:srgbClr val="572314"/>
                </a:solidFill>
                <a:latin typeface="Calibri" pitchFamily="34" charset="0"/>
              </a:rPr>
              <a:t>ar</a:t>
            </a: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marL="365125" indent="-365125" algn="just">
              <a:lnSpc>
                <a:spcPts val="3300"/>
              </a:lnSpc>
              <a:spcBef>
                <a:spcPts val="0"/>
              </a:spcBef>
              <a:spcAft>
                <a:spcPts val="900"/>
              </a:spcAft>
              <a:buFont typeface="Wingdings" pitchFamily="2" charset="2"/>
              <a:buChar char="§"/>
              <a:defRPr/>
            </a:pP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Grupal:</a:t>
            </a:r>
            <a:endParaRPr lang="es-ES" sz="2400" dirty="0" smtClean="0">
              <a:solidFill>
                <a:srgbClr val="572314"/>
              </a:solidFill>
              <a:cs typeface="Times New Roman" pitchFamily="18" charset="0"/>
            </a:endParaRPr>
          </a:p>
          <a:p>
            <a:pPr marL="539750" indent="-360363" algn="just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Tx/>
              <a:buChar char="−"/>
              <a:defRPr/>
            </a:pPr>
            <a:r>
              <a:rPr lang="es-ES" sz="2300" dirty="0" smtClean="0">
                <a:solidFill>
                  <a:srgbClr val="572314"/>
                </a:solidFill>
                <a:latin typeface="Calibri" pitchFamily="34" charset="0"/>
              </a:rPr>
              <a:t>Mujeres receptoras de violencia por parte de su pareja</a:t>
            </a:r>
            <a:r>
              <a:rPr lang="es-MX" sz="2300" dirty="0" smtClean="0">
                <a:solidFill>
                  <a:srgbClr val="572314"/>
                </a:solidFill>
                <a:latin typeface="Calibri" pitchFamily="34" charset="0"/>
              </a:rPr>
              <a:t> </a:t>
            </a:r>
            <a:r>
              <a:rPr lang="es-ES" sz="2300" dirty="0" smtClean="0">
                <a:solidFill>
                  <a:srgbClr val="572314"/>
                </a:solidFill>
                <a:latin typeface="Calibri" pitchFamily="34" charset="0"/>
              </a:rPr>
              <a:t>(crónica, repetitiva y que persista hasta la actualidad). </a:t>
            </a:r>
          </a:p>
          <a:p>
            <a:pPr marL="539750" indent="-360363" algn="just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Tx/>
              <a:buChar char="−"/>
              <a:defRPr/>
            </a:pPr>
            <a:r>
              <a:rPr lang="es-ES" sz="2300" dirty="0" smtClean="0">
                <a:solidFill>
                  <a:srgbClr val="572314"/>
                </a:solidFill>
                <a:latin typeface="Calibri" pitchFamily="34" charset="0"/>
              </a:rPr>
              <a:t>Mujeres sobrevivientes de abuso sexual en la infancia.</a:t>
            </a:r>
          </a:p>
          <a:p>
            <a:pPr marL="539750" indent="-360363" algn="just">
              <a:lnSpc>
                <a:spcPct val="90000"/>
              </a:lnSpc>
              <a:spcBef>
                <a:spcPts val="0"/>
              </a:spcBef>
              <a:spcAft>
                <a:spcPts val="900"/>
              </a:spcAft>
              <a:buFontTx/>
              <a:buChar char="−"/>
              <a:defRPr/>
            </a:pPr>
            <a:r>
              <a:rPr lang="es-ES" sz="2300" dirty="0" smtClean="0">
                <a:solidFill>
                  <a:srgbClr val="572314"/>
                </a:solidFill>
                <a:latin typeface="Calibri" pitchFamily="34" charset="0"/>
              </a:rPr>
              <a:t>Mujeres víctimas de violación sexual.</a:t>
            </a:r>
          </a:p>
          <a:p>
            <a:pPr algn="just">
              <a:lnSpc>
                <a:spcPct val="90000"/>
              </a:lnSpc>
              <a:buNone/>
              <a:defRPr/>
            </a:pPr>
            <a:endParaRPr lang="es-ES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endParaRPr lang="es-ES" sz="2400" dirty="0" smtClean="0">
              <a:solidFill>
                <a:srgbClr val="572314"/>
              </a:solidFill>
              <a:latin typeface="Calibri" pitchFamily="34" charset="0"/>
            </a:endParaRPr>
          </a:p>
        </p:txBody>
      </p:sp>
      <p:pic>
        <p:nvPicPr>
          <p:cNvPr id="4" name="3 Imagen" descr="https://encrypted-tbn0.gstatic.com/images?q=tbn:ANd9GcQ3zKA7yCSZg2ktdiSBLw2cXnAZVdmc3IvoWnEV2htHnC74MYsm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5675" y="188640"/>
            <a:ext cx="18383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260648"/>
            <a:ext cx="6000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0" y="764704"/>
            <a:ext cx="7102544" cy="868958"/>
          </a:xfrm>
        </p:spPr>
        <p:txBody>
          <a:bodyPr>
            <a:normAutofit/>
          </a:bodyPr>
          <a:lstStyle/>
          <a:p>
            <a:pPr algn="ctr"/>
            <a:r>
              <a:rPr lang="es-MX" sz="2800" i="1" dirty="0" smtClean="0">
                <a:latin typeface="Calibri" pitchFamily="34" charset="0"/>
              </a:rPr>
              <a:t>LA ATENCIÓN DE VÍCTIMAS DE VIOLENCIA</a:t>
            </a:r>
            <a:endParaRPr lang="es-MX" sz="2800" i="1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1628800"/>
            <a:ext cx="7344816" cy="468052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es-MX" sz="2800" b="1" i="1" dirty="0" smtClean="0">
                <a:solidFill>
                  <a:srgbClr val="572314"/>
                </a:solidFill>
                <a:latin typeface="Calibri" pitchFamily="34" charset="0"/>
              </a:rPr>
              <a:t>Trabajo Social Psiquiátrico </a:t>
            </a:r>
          </a:p>
          <a:p>
            <a:pPr algn="just">
              <a:lnSpc>
                <a:spcPct val="80000"/>
              </a:lnSpc>
              <a:buNone/>
              <a:defRPr/>
            </a:pPr>
            <a:endParaRPr lang="es-MX" sz="1200" i="1" u="sng" dirty="0" smtClean="0">
              <a:solidFill>
                <a:srgbClr val="572314"/>
              </a:solidFill>
              <a:latin typeface="Calibri" pitchFamily="34" charset="0"/>
            </a:endParaRPr>
          </a:p>
          <a:p>
            <a:pPr marL="365125" indent="-365125" algn="just">
              <a:lnSpc>
                <a:spcPts val="2500"/>
              </a:lnSpc>
              <a:spcBef>
                <a:spcPts val="0"/>
              </a:spcBef>
              <a:buSzPct val="100000"/>
              <a:buFont typeface="Wingdings" pitchFamily="2" charset="2"/>
              <a:buChar char="§"/>
              <a:defRPr/>
            </a:pPr>
            <a:r>
              <a:rPr lang="es-MX" sz="2500" dirty="0" smtClean="0">
                <a:solidFill>
                  <a:srgbClr val="572314"/>
                </a:solidFill>
                <a:latin typeface="Calibri" pitchFamily="34" charset="0"/>
              </a:rPr>
              <a:t>Enlace y coordinación con instituciones de apoyo para e</a:t>
            </a:r>
            <a:r>
              <a:rPr lang="es-ES" sz="2500" dirty="0" err="1" smtClean="0">
                <a:solidFill>
                  <a:srgbClr val="572314"/>
                </a:solidFill>
                <a:latin typeface="Calibri" pitchFamily="34" charset="0"/>
              </a:rPr>
              <a:t>stable</a:t>
            </a:r>
            <a:r>
              <a:rPr lang="es-MX" sz="2500" dirty="0" err="1" smtClean="0">
                <a:solidFill>
                  <a:srgbClr val="572314"/>
                </a:solidFill>
                <a:latin typeface="Calibri" pitchFamily="34" charset="0"/>
              </a:rPr>
              <a:t>cer</a:t>
            </a:r>
            <a:r>
              <a:rPr lang="es-ES" sz="2500" dirty="0" smtClean="0">
                <a:solidFill>
                  <a:srgbClr val="572314"/>
                </a:solidFill>
                <a:latin typeface="Calibri" pitchFamily="34" charset="0"/>
              </a:rPr>
              <a:t> los vínculos necesarios para recibir y referir a las y los pacientes</a:t>
            </a:r>
            <a:r>
              <a:rPr lang="es-MX" sz="2500" dirty="0" smtClean="0">
                <a:solidFill>
                  <a:srgbClr val="572314"/>
                </a:solidFill>
                <a:latin typeface="Calibri" pitchFamily="34" charset="0"/>
              </a:rPr>
              <a:t>.</a:t>
            </a:r>
          </a:p>
          <a:p>
            <a:pPr marL="365125" indent="-365125" algn="just">
              <a:lnSpc>
                <a:spcPts val="2400"/>
              </a:lnSpc>
              <a:spcBef>
                <a:spcPts val="0"/>
              </a:spcBef>
              <a:buSzPct val="100000"/>
              <a:buFont typeface="Wingdings" pitchFamily="2" charset="2"/>
              <a:buChar char="§"/>
              <a:defRPr/>
            </a:pPr>
            <a:endParaRPr lang="es-MX" sz="9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marL="365125" indent="-365125" algn="just">
              <a:lnSpc>
                <a:spcPts val="2500"/>
              </a:lnSpc>
              <a:spcBef>
                <a:spcPts val="0"/>
              </a:spcBef>
              <a:buSzPct val="100000"/>
              <a:buFont typeface="Wingdings" pitchFamily="2" charset="2"/>
              <a:buChar char="§"/>
              <a:defRPr/>
            </a:pPr>
            <a:r>
              <a:rPr lang="es-MX" sz="2500" dirty="0" smtClean="0">
                <a:solidFill>
                  <a:srgbClr val="572314"/>
                </a:solidFill>
                <a:latin typeface="Calibri" pitchFamily="34" charset="0"/>
              </a:rPr>
              <a:t>I</a:t>
            </a:r>
            <a:r>
              <a:rPr lang="es-ES" sz="2500" dirty="0" err="1" smtClean="0">
                <a:solidFill>
                  <a:srgbClr val="572314"/>
                </a:solidFill>
                <a:latin typeface="Calibri" pitchFamily="34" charset="0"/>
              </a:rPr>
              <a:t>nterven</a:t>
            </a:r>
            <a:r>
              <a:rPr lang="es-MX" sz="2500" dirty="0" err="1" smtClean="0">
                <a:solidFill>
                  <a:srgbClr val="572314"/>
                </a:solidFill>
                <a:latin typeface="Calibri" pitchFamily="34" charset="0"/>
              </a:rPr>
              <a:t>ción</a:t>
            </a:r>
            <a:r>
              <a:rPr lang="es-ES" sz="2500" dirty="0" smtClean="0">
                <a:solidFill>
                  <a:srgbClr val="572314"/>
                </a:solidFill>
                <a:latin typeface="Calibri" pitchFamily="34" charset="0"/>
              </a:rPr>
              <a:t> directa en los casos que lo ameriten, mediante acciones o actividades de información, orientación, coordinación con otras instituciones</a:t>
            </a:r>
            <a:r>
              <a:rPr lang="es-MX" sz="2500" dirty="0" smtClean="0">
                <a:solidFill>
                  <a:srgbClr val="572314"/>
                </a:solidFill>
                <a:latin typeface="Calibri" pitchFamily="34" charset="0"/>
              </a:rPr>
              <a:t>.</a:t>
            </a:r>
          </a:p>
          <a:p>
            <a:pPr marL="365125" indent="-365125" algn="just">
              <a:lnSpc>
                <a:spcPts val="2400"/>
              </a:lnSpc>
              <a:spcBef>
                <a:spcPts val="0"/>
              </a:spcBef>
              <a:buSzPct val="100000"/>
              <a:buFont typeface="Wingdings" pitchFamily="2" charset="2"/>
              <a:buChar char="§"/>
              <a:defRPr/>
            </a:pPr>
            <a:endParaRPr lang="es-MX" sz="9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marL="365125" indent="-365125" algn="just">
              <a:lnSpc>
                <a:spcPts val="2500"/>
              </a:lnSpc>
              <a:spcBef>
                <a:spcPts val="0"/>
              </a:spcBef>
              <a:buSzPct val="100000"/>
              <a:buFont typeface="Wingdings" pitchFamily="2" charset="2"/>
              <a:buChar char="§"/>
              <a:defRPr/>
            </a:pPr>
            <a:r>
              <a:rPr lang="es-MX" sz="2500" dirty="0" smtClean="0">
                <a:solidFill>
                  <a:srgbClr val="572314"/>
                </a:solidFill>
                <a:latin typeface="Calibri" pitchFamily="34" charset="0"/>
              </a:rPr>
              <a:t>Estudios socioeconómicos; reclasificaciones por insolvencia económica.</a:t>
            </a:r>
            <a:r>
              <a:rPr lang="es-MX" sz="2500" b="1" dirty="0" smtClean="0">
                <a:solidFill>
                  <a:srgbClr val="660066"/>
                </a:solidFill>
              </a:rPr>
              <a:t> </a:t>
            </a:r>
          </a:p>
          <a:p>
            <a:pPr marL="365125" indent="-365125" algn="just">
              <a:lnSpc>
                <a:spcPts val="2400"/>
              </a:lnSpc>
              <a:spcBef>
                <a:spcPts val="0"/>
              </a:spcBef>
              <a:buSzPct val="100000"/>
              <a:buNone/>
              <a:defRPr/>
            </a:pPr>
            <a:endParaRPr lang="es-MX" sz="9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marL="365125" indent="-365125" algn="just">
              <a:lnSpc>
                <a:spcPts val="2400"/>
              </a:lnSpc>
              <a:spcBef>
                <a:spcPts val="0"/>
              </a:spcBef>
              <a:buSzPct val="100000"/>
              <a:buFont typeface="Wingdings" pitchFamily="2" charset="2"/>
              <a:buChar char="§"/>
              <a:defRPr/>
            </a:pPr>
            <a:r>
              <a:rPr lang="es-MX" sz="2500" dirty="0" smtClean="0">
                <a:solidFill>
                  <a:srgbClr val="572314"/>
                </a:solidFill>
                <a:latin typeface="Calibri" pitchFamily="34" charset="0"/>
              </a:rPr>
              <a:t>S</a:t>
            </a:r>
            <a:r>
              <a:rPr lang="es-ES" sz="2500" dirty="0" err="1" smtClean="0">
                <a:solidFill>
                  <a:srgbClr val="572314"/>
                </a:solidFill>
                <a:latin typeface="Calibri" pitchFamily="34" charset="0"/>
              </a:rPr>
              <a:t>eguimiento</a:t>
            </a:r>
            <a:r>
              <a:rPr lang="es-ES" sz="2500" dirty="0" smtClean="0">
                <a:solidFill>
                  <a:srgbClr val="572314"/>
                </a:solidFill>
                <a:latin typeface="Calibri" pitchFamily="34" charset="0"/>
              </a:rPr>
              <a:t> y visitas domiciliarias</a:t>
            </a:r>
            <a:r>
              <a:rPr lang="es-MX" sz="2500" dirty="0" smtClean="0">
                <a:solidFill>
                  <a:srgbClr val="572314"/>
                </a:solidFill>
                <a:latin typeface="Calibri" pitchFamily="34" charset="0"/>
              </a:rPr>
              <a:t> de algunos casos.</a:t>
            </a: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endParaRPr lang="es-ES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endParaRPr lang="es-ES" sz="2400" dirty="0" smtClean="0">
              <a:solidFill>
                <a:srgbClr val="572314"/>
              </a:solidFill>
              <a:latin typeface="Calibri" pitchFamily="34" charset="0"/>
            </a:endParaRPr>
          </a:p>
        </p:txBody>
      </p:sp>
      <p:pic>
        <p:nvPicPr>
          <p:cNvPr id="4" name="3 Imagen" descr="https://encrypted-tbn0.gstatic.com/images?q=tbn:ANd9GcQ3zKA7yCSZg2ktdiSBLw2cXnAZVdmc3IvoWnEV2htHnC74MYsm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5675" y="188640"/>
            <a:ext cx="18383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260648"/>
            <a:ext cx="6000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0" y="764704"/>
            <a:ext cx="7102544" cy="868958"/>
          </a:xfrm>
        </p:spPr>
        <p:txBody>
          <a:bodyPr>
            <a:normAutofit/>
          </a:bodyPr>
          <a:lstStyle/>
          <a:p>
            <a:pPr algn="ctr"/>
            <a:r>
              <a:rPr lang="es-MX" sz="2800" i="1" dirty="0" smtClean="0">
                <a:latin typeface="Calibri" pitchFamily="34" charset="0"/>
              </a:rPr>
              <a:t>LA ATENCIÓN DE VÍCTIMAS DE VIOLENCIA</a:t>
            </a:r>
            <a:endParaRPr lang="es-MX" sz="2800" i="1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15616" y="1628800"/>
            <a:ext cx="7560840" cy="4680520"/>
          </a:xfrm>
        </p:spPr>
        <p:txBody>
          <a:bodyPr>
            <a:normAutofit lnSpcReduction="10000"/>
          </a:bodyPr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   </a:t>
            </a:r>
            <a:r>
              <a:rPr lang="es-MX" sz="2400" b="1" dirty="0" smtClean="0">
                <a:solidFill>
                  <a:srgbClr val="572314"/>
                </a:solidFill>
                <a:latin typeface="Calibri" pitchFamily="34" charset="0"/>
              </a:rPr>
              <a:t>CLÍNICA DE GÉNERO Y SEXUALIDAD</a:t>
            </a: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 </a:t>
            </a:r>
          </a:p>
          <a:p>
            <a:pPr algn="just">
              <a:lnSpc>
                <a:spcPct val="80000"/>
              </a:lnSpc>
              <a:buNone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    Participación en el grupo multidisciplinario para la elaboración del</a:t>
            </a:r>
            <a:r>
              <a:rPr lang="es-MX" sz="2400" b="1" i="1" dirty="0" smtClean="0">
                <a:solidFill>
                  <a:srgbClr val="572314"/>
                </a:solidFill>
                <a:latin typeface="Calibri" pitchFamily="34" charset="0"/>
              </a:rPr>
              <a:t> </a:t>
            </a:r>
            <a:r>
              <a:rPr lang="es-MX" sz="2400" b="1" dirty="0" smtClean="0">
                <a:solidFill>
                  <a:srgbClr val="572314"/>
                </a:solidFill>
                <a:latin typeface="Calibri" pitchFamily="34" charset="0"/>
              </a:rPr>
              <a:t>Modelo de Atención Integral en Salud</a:t>
            </a: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 </a:t>
            </a:r>
            <a:r>
              <a:rPr lang="es-MX" sz="2400" b="1" dirty="0" smtClean="0">
                <a:solidFill>
                  <a:srgbClr val="572314"/>
                </a:solidFill>
                <a:latin typeface="Calibri" pitchFamily="34" charset="0"/>
              </a:rPr>
              <a:t>con enfoque Psicosocial, Educación y Asistencia Social</a:t>
            </a: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, organizado por la </a:t>
            </a:r>
            <a:r>
              <a:rPr lang="es-MX" sz="2400" i="1" dirty="0" smtClean="0">
                <a:solidFill>
                  <a:srgbClr val="572314"/>
                </a:solidFill>
                <a:latin typeface="Calibri" pitchFamily="34" charset="0"/>
              </a:rPr>
              <a:t>Comisión Ejecutiva de Atención a Víctimas (CEAV)</a:t>
            </a: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. </a:t>
            </a:r>
          </a:p>
          <a:p>
            <a:pPr algn="just">
              <a:lnSpc>
                <a:spcPct val="80000"/>
              </a:lnSpc>
              <a:buNone/>
              <a:defRPr/>
            </a:pPr>
            <a:endParaRPr lang="es-MX" sz="18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    Este modelo atiende las necesidades más apremiantes de las víctimas directas, indirectas y potenciales que requieren el apoyo del Estado para su plena inclusión social. Objetivo: tener un modelo integral de salud a víctimas, con lineamientos generales, en todo el territorio nacional. </a:t>
            </a:r>
          </a:p>
          <a:p>
            <a:pPr algn="just">
              <a:lnSpc>
                <a:spcPct val="80000"/>
              </a:lnSpc>
              <a:buNone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endParaRPr lang="es-ES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endParaRPr lang="es-ES" sz="2400" dirty="0" smtClean="0">
              <a:solidFill>
                <a:srgbClr val="572314"/>
              </a:solidFill>
              <a:latin typeface="Calibri" pitchFamily="34" charset="0"/>
            </a:endParaRPr>
          </a:p>
        </p:txBody>
      </p:sp>
      <p:pic>
        <p:nvPicPr>
          <p:cNvPr id="4" name="3 Imagen" descr="https://encrypted-tbn0.gstatic.com/images?q=tbn:ANd9GcQ3zKA7yCSZg2ktdiSBLw2cXnAZVdmc3IvoWnEV2htHnC74MYsm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5675" y="188640"/>
            <a:ext cx="18383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260648"/>
            <a:ext cx="6000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0" y="764704"/>
            <a:ext cx="7102544" cy="868958"/>
          </a:xfrm>
        </p:spPr>
        <p:txBody>
          <a:bodyPr>
            <a:normAutofit/>
          </a:bodyPr>
          <a:lstStyle/>
          <a:p>
            <a:pPr algn="ctr"/>
            <a:r>
              <a:rPr lang="es-MX" sz="2800" i="1" dirty="0" smtClean="0">
                <a:latin typeface="Calibri" pitchFamily="34" charset="0"/>
              </a:rPr>
              <a:t>LA ATENCIÓN DE VÍCTIMAS DE VIOLENCIA</a:t>
            </a:r>
            <a:endParaRPr lang="es-MX" sz="2800" i="1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1628800"/>
            <a:ext cx="7488832" cy="468052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es-MX" sz="2400" b="1" dirty="0" smtClean="0">
                <a:solidFill>
                  <a:srgbClr val="572314"/>
                </a:solidFill>
                <a:latin typeface="Calibri" pitchFamily="34" charset="0"/>
              </a:rPr>
              <a:t>Capacitación en Atención de pacientes con trastornos mentales víctimas de violencia.</a:t>
            </a:r>
          </a:p>
          <a:p>
            <a:pPr algn="just">
              <a:lnSpc>
                <a:spcPct val="80000"/>
              </a:lnSpc>
              <a:buNone/>
              <a:defRPr/>
            </a:pPr>
            <a:endParaRPr lang="es-MX" sz="8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marL="360363" indent="-279400" algn="just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Curso de Posgrado de Alta Especialidad para Médicos Psiquiatras </a:t>
            </a:r>
            <a:r>
              <a:rPr lang="es-MX" sz="2400" i="1" dirty="0" smtClean="0">
                <a:solidFill>
                  <a:srgbClr val="572314"/>
                </a:solidFill>
                <a:latin typeface="Calibri" pitchFamily="34" charset="0"/>
              </a:rPr>
              <a:t>“Género, Sexualidad y Salud Reproductiva”,</a:t>
            </a: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 UNAM-INPRFM. Desde el año 2006.</a:t>
            </a:r>
          </a:p>
          <a:p>
            <a:pPr marL="360363" indent="-279400" algn="just">
              <a:lnSpc>
                <a:spcPct val="80000"/>
              </a:lnSpc>
              <a:buFont typeface="Wingdings" pitchFamily="2" charset="2"/>
              <a:buChar char="§"/>
              <a:defRPr/>
            </a:pPr>
            <a:endParaRPr lang="es-MX" sz="8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marL="360363" indent="-279400" algn="just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Clínica de Género y Sexualidad: Tutoría clínica a Médicos/as Residentes de la Especialidad Médica en Psiquiatría.</a:t>
            </a:r>
          </a:p>
          <a:p>
            <a:pPr marL="360363" indent="-279400" algn="just">
              <a:lnSpc>
                <a:spcPct val="80000"/>
              </a:lnSpc>
              <a:buFont typeface="Wingdings" pitchFamily="2" charset="2"/>
              <a:buChar char="§"/>
              <a:defRPr/>
            </a:pPr>
            <a:endParaRPr lang="es-MX" sz="8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marL="360363" indent="-279400" algn="just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Cursos Presenciales, de 20 a 30 horas, anuales y Videoconferencias: Violencia sexual, de género y familiar y salud mental, Masculinidades, Trata de Personas, </a:t>
            </a:r>
            <a:r>
              <a:rPr lang="es-MX" sz="2400" dirty="0" err="1" smtClean="0">
                <a:solidFill>
                  <a:srgbClr val="572314"/>
                </a:solidFill>
                <a:latin typeface="Calibri" pitchFamily="34" charset="0"/>
              </a:rPr>
              <a:t>Bullying</a:t>
            </a:r>
            <a:r>
              <a:rPr lang="es-MX" sz="2400" dirty="0" smtClean="0">
                <a:solidFill>
                  <a:srgbClr val="572314"/>
                </a:solidFill>
                <a:latin typeface="Calibri" pitchFamily="34" charset="0"/>
              </a:rPr>
              <a:t>, Sexualidad.</a:t>
            </a:r>
          </a:p>
          <a:p>
            <a:pPr algn="just">
              <a:lnSpc>
                <a:spcPct val="80000"/>
              </a:lnSpc>
              <a:buNone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endParaRPr lang="es-ES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endParaRPr lang="es-ES" sz="2400" dirty="0" smtClean="0">
              <a:solidFill>
                <a:srgbClr val="572314"/>
              </a:solidFill>
              <a:latin typeface="Calibri" pitchFamily="34" charset="0"/>
            </a:endParaRPr>
          </a:p>
        </p:txBody>
      </p:sp>
      <p:pic>
        <p:nvPicPr>
          <p:cNvPr id="4" name="3 Imagen" descr="https://encrypted-tbn0.gstatic.com/images?q=tbn:ANd9GcQ3zKA7yCSZg2ktdiSBLw2cXnAZVdmc3IvoWnEV2htHnC74MYsm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5675" y="188640"/>
            <a:ext cx="18383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260648"/>
            <a:ext cx="6000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0" y="764704"/>
            <a:ext cx="7102544" cy="868958"/>
          </a:xfrm>
        </p:spPr>
        <p:txBody>
          <a:bodyPr>
            <a:normAutofit/>
          </a:bodyPr>
          <a:lstStyle/>
          <a:p>
            <a:pPr algn="ctr"/>
            <a:r>
              <a:rPr lang="es-MX" sz="2800" i="1" dirty="0" smtClean="0">
                <a:latin typeface="Calibri" pitchFamily="34" charset="0"/>
              </a:rPr>
              <a:t>LA ATENCIÓN DE VÍCTIMAS DE VIOLENCIA</a:t>
            </a:r>
            <a:endParaRPr lang="es-MX" sz="2800" i="1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1628800"/>
            <a:ext cx="7416824" cy="4680520"/>
          </a:xfrm>
        </p:spPr>
        <p:txBody>
          <a:bodyPr>
            <a:normAutofit/>
          </a:bodyPr>
          <a:lstStyle/>
          <a:p>
            <a:pPr algn="ctr">
              <a:lnSpc>
                <a:spcPct val="80000"/>
              </a:lnSpc>
              <a:buNone/>
              <a:defRPr/>
            </a:pPr>
            <a:r>
              <a:rPr lang="es-MX" sz="2400" b="1" dirty="0" smtClean="0">
                <a:solidFill>
                  <a:srgbClr val="572314"/>
                </a:solidFill>
                <a:latin typeface="Calibri" pitchFamily="34" charset="0"/>
              </a:rPr>
              <a:t>Capacitación externa sobre el Modelo de Atención de víctimas de violencia</a:t>
            </a:r>
          </a:p>
          <a:p>
            <a:pPr algn="just">
              <a:lnSpc>
                <a:spcPct val="80000"/>
              </a:lnSpc>
              <a:buNone/>
              <a:defRPr/>
            </a:pPr>
            <a:endParaRPr lang="es-MX" sz="8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s-MX" sz="2500" dirty="0" smtClean="0">
                <a:solidFill>
                  <a:srgbClr val="572314"/>
                </a:solidFill>
                <a:latin typeface="Calibri" pitchFamily="34" charset="0"/>
              </a:rPr>
              <a:t>Participación en talleres, congresos y foros nacionales para sensibilización, prevención, atención y erradicación de la violencia (UNAM, INMUJERES, SEGOB, etc.)</a:t>
            </a:r>
          </a:p>
          <a:p>
            <a:pPr algn="just">
              <a:lnSpc>
                <a:spcPct val="80000"/>
              </a:lnSpc>
              <a:buFont typeface="Wingdings" pitchFamily="2" charset="2"/>
              <a:buChar char="§"/>
              <a:defRPr/>
            </a:pPr>
            <a:endParaRPr lang="es-MX" sz="8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s-MX" sz="2500" dirty="0" smtClean="0">
                <a:solidFill>
                  <a:srgbClr val="572314"/>
                </a:solidFill>
                <a:latin typeface="Calibri" pitchFamily="34" charset="0"/>
              </a:rPr>
              <a:t>Impartición de cursos de sensibilización y capacitación a instancias de procuración de justicia (PGJ, PGR, TSJ).</a:t>
            </a:r>
          </a:p>
          <a:p>
            <a:pPr algn="just">
              <a:lnSpc>
                <a:spcPct val="80000"/>
              </a:lnSpc>
              <a:buNone/>
              <a:defRPr/>
            </a:pPr>
            <a:endParaRPr lang="es-MX" sz="8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80000"/>
              </a:lnSpc>
              <a:buFont typeface="Wingdings" pitchFamily="2" charset="2"/>
              <a:buChar char="§"/>
              <a:defRPr/>
            </a:pPr>
            <a:r>
              <a:rPr lang="es-MX" sz="2500" dirty="0" smtClean="0">
                <a:solidFill>
                  <a:srgbClr val="572314"/>
                </a:solidFill>
                <a:latin typeface="Calibri" pitchFamily="34" charset="0"/>
              </a:rPr>
              <a:t>Elaboración de dípticos informativos sobre diversos tópicos de violencia (sexual, de pareja, de familia y </a:t>
            </a:r>
            <a:r>
              <a:rPr lang="es-MX" sz="2500" dirty="0" err="1" smtClean="0">
                <a:solidFill>
                  <a:srgbClr val="572314"/>
                </a:solidFill>
                <a:latin typeface="Calibri" pitchFamily="34" charset="0"/>
              </a:rPr>
              <a:t>bullying</a:t>
            </a:r>
            <a:r>
              <a:rPr lang="es-MX" sz="2500" dirty="0" smtClean="0">
                <a:solidFill>
                  <a:srgbClr val="572314"/>
                </a:solidFill>
                <a:latin typeface="Calibri" pitchFamily="34" charset="0"/>
              </a:rPr>
              <a:t>). </a:t>
            </a: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endParaRPr lang="es-ES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endParaRPr lang="es-ES" sz="2400" dirty="0" smtClean="0">
              <a:solidFill>
                <a:srgbClr val="572314"/>
              </a:solidFill>
              <a:latin typeface="Calibri" pitchFamily="34" charset="0"/>
            </a:endParaRPr>
          </a:p>
        </p:txBody>
      </p:sp>
      <p:pic>
        <p:nvPicPr>
          <p:cNvPr id="4" name="3 Imagen" descr="https://encrypted-tbn0.gstatic.com/images?q=tbn:ANd9GcQ3zKA7yCSZg2ktdiSBLw2cXnAZVdmc3IvoWnEV2htHnC74MYsm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5675" y="188640"/>
            <a:ext cx="18383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260648"/>
            <a:ext cx="6000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0" y="764704"/>
            <a:ext cx="7102544" cy="868958"/>
          </a:xfrm>
        </p:spPr>
        <p:txBody>
          <a:bodyPr>
            <a:normAutofit/>
          </a:bodyPr>
          <a:lstStyle/>
          <a:p>
            <a:pPr algn="ctr"/>
            <a:r>
              <a:rPr lang="es-MX" sz="2800" i="1" dirty="0" smtClean="0">
                <a:latin typeface="Calibri" pitchFamily="34" charset="0"/>
              </a:rPr>
              <a:t>LA ATENCIÓN DE VÍCTIMAS DE VIOLENCIA</a:t>
            </a:r>
            <a:endParaRPr lang="es-MX" sz="2800" i="1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772816"/>
            <a:ext cx="7344816" cy="4536504"/>
          </a:xfrm>
        </p:spPr>
        <p:txBody>
          <a:bodyPr>
            <a:normAutofit/>
          </a:bodyPr>
          <a:lstStyle/>
          <a:p>
            <a:pPr algn="ctr">
              <a:lnSpc>
                <a:spcPct val="130000"/>
              </a:lnSpc>
              <a:buSzPct val="100000"/>
              <a:buNone/>
              <a:defRPr/>
            </a:pPr>
            <a:r>
              <a:rPr lang="es-MX" sz="2600" b="1" dirty="0" smtClean="0">
                <a:solidFill>
                  <a:srgbClr val="572314"/>
                </a:solidFill>
                <a:latin typeface="Calibri" pitchFamily="34" charset="0"/>
              </a:rPr>
              <a:t>INVESTIGACIÓN</a:t>
            </a:r>
          </a:p>
          <a:p>
            <a:pPr algn="just">
              <a:lnSpc>
                <a:spcPct val="130000"/>
              </a:lnSpc>
              <a:buSzPct val="100000"/>
              <a:buFont typeface="Wingdings" pitchFamily="2" charset="2"/>
              <a:buChar char="§"/>
              <a:defRPr/>
            </a:pPr>
            <a:r>
              <a:rPr lang="es-MX" sz="2600" dirty="0" smtClean="0">
                <a:solidFill>
                  <a:srgbClr val="572314"/>
                </a:solidFill>
                <a:latin typeface="Calibri" pitchFamily="34" charset="0"/>
              </a:rPr>
              <a:t>Violencia sexual (abuso sexual en la infancia y adolescencia, violación sexual).</a:t>
            </a:r>
          </a:p>
          <a:p>
            <a:pPr algn="just">
              <a:lnSpc>
                <a:spcPct val="130000"/>
              </a:lnSpc>
              <a:buSzPct val="100000"/>
              <a:buFont typeface="Wingdings" pitchFamily="2" charset="2"/>
              <a:buChar char="§"/>
              <a:defRPr/>
            </a:pPr>
            <a:r>
              <a:rPr lang="es-MX" sz="2600" dirty="0" smtClean="0">
                <a:solidFill>
                  <a:srgbClr val="572314"/>
                </a:solidFill>
                <a:latin typeface="Calibri" pitchFamily="34" charset="0"/>
              </a:rPr>
              <a:t>Sobrevivientes de abuso sexual en la infancia.</a:t>
            </a:r>
          </a:p>
          <a:p>
            <a:pPr algn="just">
              <a:lnSpc>
                <a:spcPct val="130000"/>
              </a:lnSpc>
              <a:buSzPct val="100000"/>
              <a:buFont typeface="Wingdings" pitchFamily="2" charset="2"/>
              <a:buChar char="§"/>
              <a:defRPr/>
            </a:pPr>
            <a:r>
              <a:rPr lang="es-MX" sz="2600" dirty="0" smtClean="0">
                <a:solidFill>
                  <a:srgbClr val="572314"/>
                </a:solidFill>
                <a:latin typeface="Calibri" pitchFamily="34" charset="0"/>
              </a:rPr>
              <a:t>Violencia por parte de la pareja.</a:t>
            </a:r>
          </a:p>
          <a:p>
            <a:pPr algn="just">
              <a:lnSpc>
                <a:spcPct val="130000"/>
              </a:lnSpc>
              <a:buSzPct val="100000"/>
              <a:buFont typeface="Wingdings" pitchFamily="2" charset="2"/>
              <a:buChar char="§"/>
              <a:defRPr/>
            </a:pPr>
            <a:r>
              <a:rPr lang="es-MX" sz="2600" dirty="0" smtClean="0">
                <a:solidFill>
                  <a:srgbClr val="572314"/>
                </a:solidFill>
                <a:latin typeface="Calibri" pitchFamily="34" charset="0"/>
              </a:rPr>
              <a:t>Violencia familiar.</a:t>
            </a:r>
          </a:p>
          <a:p>
            <a:pPr algn="just">
              <a:lnSpc>
                <a:spcPct val="130000"/>
              </a:lnSpc>
              <a:buSzPct val="100000"/>
              <a:buFont typeface="Wingdings" pitchFamily="2" charset="2"/>
              <a:buChar char="§"/>
              <a:defRPr/>
            </a:pPr>
            <a:r>
              <a:rPr lang="es-MX" sz="2600" dirty="0" smtClean="0">
                <a:solidFill>
                  <a:srgbClr val="572314"/>
                </a:solidFill>
                <a:latin typeface="Calibri" pitchFamily="34" charset="0"/>
              </a:rPr>
              <a:t>Adolescentes embarazadas y depresión.</a:t>
            </a:r>
          </a:p>
          <a:p>
            <a:pPr algn="just">
              <a:lnSpc>
                <a:spcPct val="80000"/>
              </a:lnSpc>
              <a:buNone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80000"/>
              </a:lnSpc>
              <a:buNone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endParaRPr lang="es-ES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endParaRPr lang="es-ES" sz="2400" dirty="0" smtClean="0">
              <a:solidFill>
                <a:srgbClr val="572314"/>
              </a:solidFill>
              <a:latin typeface="Calibri" pitchFamily="34" charset="0"/>
            </a:endParaRPr>
          </a:p>
        </p:txBody>
      </p:sp>
      <p:pic>
        <p:nvPicPr>
          <p:cNvPr id="4" name="3 Imagen" descr="https://encrypted-tbn0.gstatic.com/images?q=tbn:ANd9GcQ3zKA7yCSZg2ktdiSBLw2cXnAZVdmc3IvoWnEV2htHnC74MYsm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5675" y="188640"/>
            <a:ext cx="18383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260648"/>
            <a:ext cx="6000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-PC\Pictures\manos ayudando 3.jpg"/>
          <p:cNvPicPr>
            <a:picLocks noChangeAspect="1" noChangeArrowheads="1"/>
          </p:cNvPicPr>
          <p:nvPr/>
        </p:nvPicPr>
        <p:blipFill>
          <a:blip r:embed="rId2" cstate="print">
            <a:lum contrast="-5000"/>
          </a:blip>
          <a:srcRect/>
          <a:stretch>
            <a:fillRect/>
          </a:stretch>
        </p:blipFill>
        <p:spPr bwMode="auto">
          <a:xfrm>
            <a:off x="2123728" y="1988840"/>
            <a:ext cx="6084168" cy="3510565"/>
          </a:xfrm>
          <a:prstGeom prst="rect">
            <a:avLst/>
          </a:prstGeom>
          <a:noFill/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0" y="764704"/>
            <a:ext cx="7102544" cy="868958"/>
          </a:xfrm>
        </p:spPr>
        <p:txBody>
          <a:bodyPr>
            <a:normAutofit/>
          </a:bodyPr>
          <a:lstStyle/>
          <a:p>
            <a:pPr algn="ctr"/>
            <a:r>
              <a:rPr lang="es-MX" sz="2800" i="1" dirty="0" smtClean="0">
                <a:latin typeface="Calibri" pitchFamily="34" charset="0"/>
              </a:rPr>
              <a:t>LA ATENCIÓN DE VÍCTIMAS DE VIOLENCIA</a:t>
            </a:r>
            <a:endParaRPr lang="es-MX" sz="2800" i="1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331640" y="1772816"/>
            <a:ext cx="7344816" cy="4536504"/>
          </a:xfrm>
        </p:spPr>
        <p:txBody>
          <a:bodyPr>
            <a:normAutofit/>
          </a:bodyPr>
          <a:lstStyle/>
          <a:p>
            <a:pPr algn="just">
              <a:lnSpc>
                <a:spcPct val="80000"/>
              </a:lnSpc>
              <a:buNone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80000"/>
              </a:lnSpc>
              <a:buNone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endParaRPr lang="es-ES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endParaRPr lang="es-ES" sz="2400" dirty="0" smtClean="0">
              <a:solidFill>
                <a:srgbClr val="572314"/>
              </a:solidFill>
              <a:latin typeface="Calibri" pitchFamily="34" charset="0"/>
            </a:endParaRPr>
          </a:p>
        </p:txBody>
      </p:sp>
      <p:pic>
        <p:nvPicPr>
          <p:cNvPr id="4" name="3 Imagen" descr="https://encrypted-tbn0.gstatic.com/images?q=tbn:ANd9GcQ3zKA7yCSZg2ktdiSBLw2cXnAZVdmc3IvoWnEV2htHnC74MYsm">
            <a:hlinkClick r:id="rId3"/>
          </p:cNvPr>
          <p:cNvPicPr/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05675" y="188640"/>
            <a:ext cx="18383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619672" y="260648"/>
            <a:ext cx="6000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1 Título"/>
          <p:cNvSpPr txBox="1">
            <a:spLocks/>
          </p:cNvSpPr>
          <p:nvPr/>
        </p:nvSpPr>
        <p:spPr>
          <a:xfrm>
            <a:off x="1331640" y="4941168"/>
            <a:ext cx="6912768" cy="724942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1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satMod val="130000"/>
                  </a:schemeClr>
                </a:solidFill>
                <a:effectLst>
                  <a:outerShdw blurRad="50000" dist="30000" dir="5400000" algn="tl" rotWithShape="0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Comic Sans MS" pitchFamily="66" charset="0"/>
                <a:ea typeface="+mj-ea"/>
                <a:cs typeface="+mj-cs"/>
              </a:rPr>
              <a:t>Gracias</a:t>
            </a:r>
            <a:endParaRPr kumimoji="0" lang="es-MX" sz="2800" b="1" i="1" u="none" strike="noStrike" kern="1200" cap="none" spc="0" normalizeH="0" baseline="0" noProof="0" dirty="0">
              <a:ln>
                <a:noFill/>
              </a:ln>
              <a:solidFill>
                <a:schemeClr val="tx2">
                  <a:satMod val="130000"/>
                </a:schemeClr>
              </a:solidFill>
              <a:effectLst>
                <a:outerShdw blurRad="50000" dist="30000" dir="5400000" algn="tl" rotWithShape="0">
                  <a:srgbClr val="000000">
                    <a:alpha val="30000"/>
                  </a:srgbClr>
                </a:outerShdw>
              </a:effectLst>
              <a:uLnTx/>
              <a:uFillTx/>
              <a:latin typeface="Comic Sans MS" pitchFamily="66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1000"/>
                                        <p:tgtEl>
                                          <p:spTgt spid="20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3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0" y="764704"/>
            <a:ext cx="7102544" cy="868958"/>
          </a:xfrm>
        </p:spPr>
        <p:txBody>
          <a:bodyPr>
            <a:normAutofit/>
          </a:bodyPr>
          <a:lstStyle/>
          <a:p>
            <a:pPr algn="ctr"/>
            <a:r>
              <a:rPr lang="es-MX" sz="2800" i="1" dirty="0" smtClean="0">
                <a:latin typeface="Calibri" pitchFamily="34" charset="0"/>
              </a:rPr>
              <a:t>LA ATENCIÓN DE VÍCTIMAS DE VIOLENCIA</a:t>
            </a:r>
            <a:endParaRPr lang="es-MX" sz="2800" i="1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1772816"/>
            <a:ext cx="7200800" cy="4536504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2800" dirty="0" smtClean="0">
                <a:solidFill>
                  <a:srgbClr val="572314"/>
                </a:solidFill>
                <a:latin typeface="Calibri" pitchFamily="34" charset="0"/>
              </a:rPr>
              <a:t>   Las y los pacientes con trastornos psiquiátricos, por su propia condición de salud mental constituyen una </a:t>
            </a:r>
            <a:r>
              <a:rPr lang="es-MX" sz="2800" b="1" dirty="0" smtClean="0">
                <a:solidFill>
                  <a:srgbClr val="572314"/>
                </a:solidFill>
                <a:latin typeface="Calibri" pitchFamily="34" charset="0"/>
              </a:rPr>
              <a:t>población vulnerable </a:t>
            </a:r>
            <a:r>
              <a:rPr lang="es-MX" sz="2800" dirty="0" smtClean="0">
                <a:solidFill>
                  <a:srgbClr val="572314"/>
                </a:solidFill>
                <a:latin typeface="Calibri" pitchFamily="34" charset="0"/>
              </a:rPr>
              <a:t>para sufrir o haber sufrido uno o más tipos de violencia específica. </a:t>
            </a:r>
          </a:p>
          <a:p>
            <a:pPr algn="just">
              <a:buNone/>
            </a:pPr>
            <a:endParaRPr lang="es-MX" sz="10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buNone/>
            </a:pPr>
            <a:r>
              <a:rPr lang="es-MX" sz="2800" dirty="0" smtClean="0">
                <a:solidFill>
                  <a:srgbClr val="572314"/>
                </a:solidFill>
                <a:latin typeface="Calibri" pitchFamily="34" charset="0"/>
              </a:rPr>
              <a:t>    La demanda de atención puede estar relacionada con dichos eventos de violencia, pero generalmente solicitan atención por las consecuencias que presentan. </a:t>
            </a:r>
            <a:endParaRPr lang="es-MX" sz="2800" dirty="0">
              <a:solidFill>
                <a:srgbClr val="572314"/>
              </a:solidFill>
              <a:latin typeface="Calibri" pitchFamily="34" charset="0"/>
            </a:endParaRPr>
          </a:p>
        </p:txBody>
      </p:sp>
      <p:pic>
        <p:nvPicPr>
          <p:cNvPr id="4" name="3 Imagen" descr="https://encrypted-tbn0.gstatic.com/images?q=tbn:ANd9GcQ3zKA7yCSZg2ktdiSBLw2cXnAZVdmc3IvoWnEV2htHnC74MYsm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5675" y="188640"/>
            <a:ext cx="18383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260648"/>
            <a:ext cx="6000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0" y="764704"/>
            <a:ext cx="7102544" cy="868958"/>
          </a:xfrm>
        </p:spPr>
        <p:txBody>
          <a:bodyPr>
            <a:normAutofit/>
          </a:bodyPr>
          <a:lstStyle/>
          <a:p>
            <a:pPr algn="ctr"/>
            <a:r>
              <a:rPr lang="es-MX" sz="2800" i="1" dirty="0" smtClean="0">
                <a:latin typeface="Calibri" pitchFamily="34" charset="0"/>
              </a:rPr>
              <a:t>LA ATENCIÓN DE VÍCTIMAS DE VIOLENCIA</a:t>
            </a:r>
            <a:endParaRPr lang="es-MX" sz="2800" i="1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75656" y="1916832"/>
            <a:ext cx="6984776" cy="425192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es-MX" sz="2800" dirty="0" smtClean="0">
                <a:solidFill>
                  <a:srgbClr val="572314"/>
                </a:solidFill>
                <a:latin typeface="Calibri" pitchFamily="34" charset="0"/>
              </a:rPr>
              <a:t>   La experiencia de sufrir algún tipo de violencia </a:t>
            </a:r>
            <a:r>
              <a:rPr lang="es-MX" sz="2800" b="1" dirty="0" smtClean="0">
                <a:solidFill>
                  <a:srgbClr val="572314"/>
                </a:solidFill>
                <a:latin typeface="Calibri" pitchFamily="34" charset="0"/>
              </a:rPr>
              <a:t>constituye una amenaza para la salud física y mental de las personas</a:t>
            </a:r>
            <a:r>
              <a:rPr lang="es-MX" sz="2800" dirty="0" smtClean="0">
                <a:solidFill>
                  <a:srgbClr val="572314"/>
                </a:solidFill>
                <a:latin typeface="Calibri" pitchFamily="34" charset="0"/>
              </a:rPr>
              <a:t>.</a:t>
            </a:r>
          </a:p>
          <a:p>
            <a:pPr algn="just">
              <a:buNone/>
            </a:pPr>
            <a:endParaRPr lang="es-MX" sz="10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buNone/>
            </a:pPr>
            <a:r>
              <a:rPr lang="es-MX" sz="2800" dirty="0" smtClean="0">
                <a:solidFill>
                  <a:srgbClr val="572314"/>
                </a:solidFill>
                <a:latin typeface="Calibri" pitchFamily="34" charset="0"/>
              </a:rPr>
              <a:t>    Se le ha asociado con riesgos para presentar trastornos físicos (lesiones, enfermedades crónicas, etc.), mentales, reproductivos, discapacidades e incluso la muerte (suicidio u homicidio).</a:t>
            </a:r>
            <a:endParaRPr lang="es-MX" sz="2800" dirty="0">
              <a:solidFill>
                <a:srgbClr val="572314"/>
              </a:solidFill>
              <a:latin typeface="Calibri" pitchFamily="34" charset="0"/>
            </a:endParaRPr>
          </a:p>
        </p:txBody>
      </p:sp>
      <p:pic>
        <p:nvPicPr>
          <p:cNvPr id="4" name="3 Imagen" descr="https://encrypted-tbn0.gstatic.com/images?q=tbn:ANd9GcQ3zKA7yCSZg2ktdiSBLw2cXnAZVdmc3IvoWnEV2htHnC74MYsm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5675" y="188640"/>
            <a:ext cx="18383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260648"/>
            <a:ext cx="6000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0" y="764704"/>
            <a:ext cx="7102544" cy="868958"/>
          </a:xfrm>
        </p:spPr>
        <p:txBody>
          <a:bodyPr>
            <a:normAutofit/>
          </a:bodyPr>
          <a:lstStyle/>
          <a:p>
            <a:pPr algn="ctr"/>
            <a:r>
              <a:rPr lang="es-MX" sz="2800" i="1" dirty="0" smtClean="0">
                <a:latin typeface="Calibri" pitchFamily="34" charset="0"/>
              </a:rPr>
              <a:t>LA ATENCIÓN DE VÍCTIMAS DE VIOLENCIA</a:t>
            </a:r>
            <a:endParaRPr lang="es-MX" sz="2800" i="1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403648" y="1700808"/>
            <a:ext cx="7128792" cy="4680520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ts val="2700"/>
              </a:lnSpc>
              <a:spcBef>
                <a:spcPts val="0"/>
              </a:spcBef>
              <a:buNone/>
            </a:pPr>
            <a:r>
              <a:rPr lang="es-MX" sz="4200" dirty="0" smtClean="0">
                <a:solidFill>
                  <a:srgbClr val="572314"/>
                </a:solidFill>
                <a:latin typeface="Calibri" pitchFamily="34" charset="0"/>
              </a:rPr>
              <a:t>Las personas que sufren o han sufrido uno o más tipos de violencia pueden presentan diversos trastornos mentales:</a:t>
            </a:r>
          </a:p>
          <a:p>
            <a:pPr algn="just">
              <a:buNone/>
            </a:pPr>
            <a:endParaRPr lang="es-MX" sz="15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s-MX" sz="4200" dirty="0" smtClean="0">
                <a:solidFill>
                  <a:srgbClr val="572314"/>
                </a:solidFill>
                <a:latin typeface="Calibri" pitchFamily="34" charset="0"/>
              </a:rPr>
              <a:t>Del Estado </a:t>
            </a:r>
            <a:r>
              <a:rPr lang="es-MX" sz="4200" dirty="0" smtClean="0">
                <a:solidFill>
                  <a:srgbClr val="572314"/>
                </a:solidFill>
                <a:latin typeface="Calibri" pitchFamily="34" charset="0"/>
              </a:rPr>
              <a:t>de </a:t>
            </a:r>
            <a:r>
              <a:rPr lang="es-MX" sz="4200" dirty="0" smtClean="0">
                <a:solidFill>
                  <a:srgbClr val="572314"/>
                </a:solidFill>
                <a:latin typeface="Calibri" pitchFamily="34" charset="0"/>
              </a:rPr>
              <a:t>ánimo.</a:t>
            </a:r>
            <a:endParaRPr lang="es-MX" sz="42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s-MX" sz="4200" dirty="0" smtClean="0">
                <a:solidFill>
                  <a:srgbClr val="572314"/>
                </a:solidFill>
                <a:latin typeface="Calibri" pitchFamily="34" charset="0"/>
              </a:rPr>
              <a:t>De Ansiedad.</a:t>
            </a:r>
            <a:endParaRPr lang="es-MX" sz="42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s-MX" sz="4200" dirty="0" smtClean="0">
                <a:solidFill>
                  <a:srgbClr val="572314"/>
                </a:solidFill>
                <a:latin typeface="Calibri" pitchFamily="34" charset="0"/>
              </a:rPr>
              <a:t>Relacionados con sustancias</a:t>
            </a:r>
            <a:r>
              <a:rPr lang="es-MX" sz="4200" dirty="0" smtClean="0">
                <a:solidFill>
                  <a:srgbClr val="572314"/>
                </a:solidFill>
                <a:latin typeface="Calibri" pitchFamily="34" charset="0"/>
              </a:rPr>
              <a:t>.</a:t>
            </a:r>
            <a:endParaRPr lang="es-MX" sz="42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s-MX" sz="4200" dirty="0" smtClean="0">
                <a:solidFill>
                  <a:srgbClr val="572314"/>
                </a:solidFill>
                <a:latin typeface="Calibri" pitchFamily="34" charset="0"/>
              </a:rPr>
              <a:t>De la conducta Alimentaria</a:t>
            </a:r>
            <a:r>
              <a:rPr lang="es-MX" sz="4200" dirty="0" smtClean="0">
                <a:solidFill>
                  <a:srgbClr val="572314"/>
                </a:solidFill>
                <a:latin typeface="Calibri" pitchFamily="34" charset="0"/>
              </a:rPr>
              <a:t>.</a:t>
            </a:r>
            <a:endParaRPr lang="es-MX" sz="42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s-MX" sz="4200" dirty="0" smtClean="0">
                <a:solidFill>
                  <a:srgbClr val="572314"/>
                </a:solidFill>
                <a:latin typeface="Calibri" pitchFamily="34" charset="0"/>
              </a:rPr>
              <a:t>Del </a:t>
            </a:r>
            <a:r>
              <a:rPr lang="es-MX" sz="4200" dirty="0" smtClean="0">
                <a:solidFill>
                  <a:srgbClr val="572314"/>
                </a:solidFill>
                <a:latin typeface="Calibri" pitchFamily="34" charset="0"/>
              </a:rPr>
              <a:t>sueño.</a:t>
            </a:r>
          </a:p>
          <a:p>
            <a:pPr algn="just">
              <a:buFont typeface="Wingdings" pitchFamily="2" charset="2"/>
              <a:buChar char="§"/>
            </a:pPr>
            <a:r>
              <a:rPr lang="es-MX" sz="4200" dirty="0" smtClean="0">
                <a:solidFill>
                  <a:srgbClr val="572314"/>
                </a:solidFill>
                <a:latin typeface="Calibri" pitchFamily="34" charset="0"/>
              </a:rPr>
              <a:t>Sexuales.</a:t>
            </a:r>
          </a:p>
          <a:p>
            <a:pPr algn="just">
              <a:buFont typeface="Wingdings" pitchFamily="2" charset="2"/>
              <a:buChar char="§"/>
            </a:pPr>
            <a:r>
              <a:rPr lang="es-MX" sz="4200" dirty="0" err="1" smtClean="0">
                <a:solidFill>
                  <a:srgbClr val="572314"/>
                </a:solidFill>
                <a:latin typeface="Calibri" pitchFamily="34" charset="0"/>
              </a:rPr>
              <a:t>Disociativos</a:t>
            </a:r>
            <a:r>
              <a:rPr lang="es-MX" sz="4200" dirty="0" smtClean="0">
                <a:solidFill>
                  <a:srgbClr val="572314"/>
                </a:solidFill>
                <a:latin typeface="Calibri" pitchFamily="34" charset="0"/>
              </a:rPr>
              <a:t>.</a:t>
            </a:r>
            <a:endParaRPr lang="es-MX" sz="42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s-MX" sz="4200" dirty="0" smtClean="0">
                <a:solidFill>
                  <a:srgbClr val="572314"/>
                </a:solidFill>
                <a:latin typeface="Calibri" pitchFamily="34" charset="0"/>
              </a:rPr>
              <a:t>De la Personalidad.</a:t>
            </a:r>
            <a:endParaRPr lang="es-MX" sz="42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s-MX" sz="4200" dirty="0" err="1" smtClean="0">
                <a:solidFill>
                  <a:srgbClr val="572314"/>
                </a:solidFill>
                <a:latin typeface="Calibri" pitchFamily="34" charset="0"/>
              </a:rPr>
              <a:t>Somatomorfos</a:t>
            </a:r>
            <a:r>
              <a:rPr lang="es-MX" sz="4200" dirty="0" smtClean="0">
                <a:solidFill>
                  <a:srgbClr val="572314"/>
                </a:solidFill>
                <a:latin typeface="Calibri" pitchFamily="34" charset="0"/>
              </a:rPr>
              <a:t>.</a:t>
            </a:r>
            <a:endParaRPr lang="es-MX" sz="42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endParaRPr lang="es-MX" sz="2800" dirty="0" smtClean="0">
              <a:solidFill>
                <a:srgbClr val="572314"/>
              </a:solidFill>
              <a:latin typeface="Calibri" pitchFamily="34" charset="0"/>
            </a:endParaRPr>
          </a:p>
        </p:txBody>
      </p:sp>
      <p:pic>
        <p:nvPicPr>
          <p:cNvPr id="4" name="3 Imagen" descr="https://encrypted-tbn0.gstatic.com/images?q=tbn:ANd9GcQ3zKA7yCSZg2ktdiSBLw2cXnAZVdmc3IvoWnEV2htHnC74MYsm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5675" y="188640"/>
            <a:ext cx="18383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260648"/>
            <a:ext cx="6000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0" y="764704"/>
            <a:ext cx="7102544" cy="868958"/>
          </a:xfrm>
        </p:spPr>
        <p:txBody>
          <a:bodyPr>
            <a:normAutofit/>
          </a:bodyPr>
          <a:lstStyle/>
          <a:p>
            <a:pPr algn="ctr"/>
            <a:r>
              <a:rPr lang="es-MX" sz="2800" i="1" dirty="0" smtClean="0">
                <a:latin typeface="Calibri" pitchFamily="34" charset="0"/>
              </a:rPr>
              <a:t>LA ATENCIÓN DE VÍCTIMAS DE VIOLENCIA</a:t>
            </a:r>
            <a:endParaRPr lang="es-MX" sz="2800" i="1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1556792"/>
            <a:ext cx="7416824" cy="5112568"/>
          </a:xfrm>
        </p:spPr>
        <p:txBody>
          <a:bodyPr>
            <a:normAutofit fontScale="62500" lnSpcReduction="20000"/>
          </a:bodyPr>
          <a:lstStyle/>
          <a:p>
            <a:pPr lvl="0" algn="ctr">
              <a:lnSpc>
                <a:spcPct val="120000"/>
              </a:lnSpc>
              <a:buNone/>
              <a:defRPr/>
            </a:pPr>
            <a:r>
              <a:rPr lang="es-MX" sz="3800" b="1" dirty="0" smtClean="0">
                <a:solidFill>
                  <a:srgbClr val="572314"/>
                </a:solidFill>
                <a:latin typeface="Calibri" pitchFamily="34" charset="0"/>
              </a:rPr>
              <a:t>DIRECCIÓN DE SERVICIOS CLÍNICOS </a:t>
            </a:r>
          </a:p>
          <a:p>
            <a:pPr lvl="0" algn="ctr">
              <a:lnSpc>
                <a:spcPct val="120000"/>
              </a:lnSpc>
              <a:buNone/>
              <a:defRPr/>
            </a:pPr>
            <a:r>
              <a:rPr lang="es-MX" sz="3400" b="1" dirty="0" smtClean="0">
                <a:solidFill>
                  <a:srgbClr val="572314"/>
                </a:solidFill>
                <a:latin typeface="Calibri" pitchFamily="34" charset="0"/>
              </a:rPr>
              <a:t>CONSULTA EXTERNA, ATENCIÓN PSIQUIÁTRICA CONTINUA (APC) Y HOSPITAL</a:t>
            </a:r>
          </a:p>
          <a:p>
            <a:pPr lvl="0" algn="just">
              <a:lnSpc>
                <a:spcPct val="120000"/>
              </a:lnSpc>
              <a:buNone/>
              <a:defRPr/>
            </a:pPr>
            <a:endParaRPr lang="es-MX" sz="13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lvl="0" algn="just"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es-MX" sz="3700" dirty="0" smtClean="0">
                <a:solidFill>
                  <a:srgbClr val="572314"/>
                </a:solidFill>
                <a:latin typeface="Calibri" pitchFamily="34" charset="0"/>
              </a:rPr>
              <a:t>Legislación Federal</a:t>
            </a:r>
            <a:r>
              <a:rPr lang="es-MX" sz="3700" dirty="0" smtClean="0">
                <a:solidFill>
                  <a:srgbClr val="572314"/>
                </a:solidFill>
                <a:latin typeface="Calibri" pitchFamily="34" charset="0"/>
              </a:rPr>
              <a:t>: </a:t>
            </a:r>
            <a:r>
              <a:rPr lang="es-MX" sz="3700" i="1" dirty="0" smtClean="0">
                <a:solidFill>
                  <a:srgbClr val="572314"/>
                </a:solidFill>
                <a:latin typeface="Calibri" pitchFamily="34" charset="0"/>
              </a:rPr>
              <a:t>Ley General de Salud</a:t>
            </a:r>
            <a:r>
              <a:rPr lang="es-MX" sz="3700" dirty="0" smtClean="0">
                <a:solidFill>
                  <a:srgbClr val="572314"/>
                </a:solidFill>
                <a:latin typeface="Calibri" pitchFamily="34" charset="0"/>
              </a:rPr>
              <a:t>, </a:t>
            </a:r>
            <a:r>
              <a:rPr lang="es-MX" sz="3700" i="1" dirty="0" smtClean="0">
                <a:solidFill>
                  <a:srgbClr val="572314"/>
                </a:solidFill>
                <a:latin typeface="Calibri" pitchFamily="34" charset="0"/>
              </a:rPr>
              <a:t>Ley de Víctimas</a:t>
            </a:r>
            <a:r>
              <a:rPr lang="es-MX" sz="3700" dirty="0" smtClean="0">
                <a:solidFill>
                  <a:srgbClr val="572314"/>
                </a:solidFill>
                <a:latin typeface="Calibri" pitchFamily="34" charset="0"/>
              </a:rPr>
              <a:t>, </a:t>
            </a:r>
            <a:r>
              <a:rPr lang="es-MX" sz="3700" i="1" dirty="0" smtClean="0">
                <a:solidFill>
                  <a:srgbClr val="572314"/>
                </a:solidFill>
                <a:latin typeface="Calibri" pitchFamily="34" charset="0"/>
              </a:rPr>
              <a:t>Ley de Acceso de las Mujeres a una Vida Libre de Violencia, NOM 046 Violencia Familiar, Sexual y Contra las Mujeres. Criterios para la Prevención y Atención, </a:t>
            </a:r>
            <a:r>
              <a:rPr lang="es-MX" sz="3700" dirty="0" smtClean="0">
                <a:solidFill>
                  <a:srgbClr val="572314"/>
                </a:solidFill>
                <a:latin typeface="Calibri" pitchFamily="34" charset="0"/>
              </a:rPr>
              <a:t>etc.</a:t>
            </a:r>
          </a:p>
          <a:p>
            <a:pPr lvl="0" algn="just">
              <a:lnSpc>
                <a:spcPct val="120000"/>
              </a:lnSpc>
              <a:buFont typeface="Wingdings" pitchFamily="2" charset="2"/>
              <a:buChar char="§"/>
              <a:defRPr/>
            </a:pPr>
            <a:endParaRPr lang="es-MX" sz="13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lvl="0" algn="just">
              <a:lnSpc>
                <a:spcPct val="120000"/>
              </a:lnSpc>
              <a:buFont typeface="Wingdings" pitchFamily="2" charset="2"/>
              <a:buChar char="§"/>
              <a:defRPr/>
            </a:pPr>
            <a:r>
              <a:rPr lang="es-MX" sz="3700" dirty="0" smtClean="0">
                <a:solidFill>
                  <a:srgbClr val="572314"/>
                </a:solidFill>
                <a:latin typeface="Calibri" pitchFamily="34" charset="0"/>
              </a:rPr>
              <a:t>Normatividad interna: Manuales de </a:t>
            </a:r>
            <a:r>
              <a:rPr lang="es-MX" sz="3700" dirty="0" smtClean="0">
                <a:solidFill>
                  <a:srgbClr val="572314"/>
                </a:solidFill>
                <a:latin typeface="Calibri" pitchFamily="34" charset="0"/>
              </a:rPr>
              <a:t>procedimientos </a:t>
            </a:r>
            <a:r>
              <a:rPr lang="es-MX" sz="3700" dirty="0" smtClean="0">
                <a:solidFill>
                  <a:srgbClr val="572314"/>
                </a:solidFill>
                <a:latin typeface="Calibri" pitchFamily="34" charset="0"/>
              </a:rPr>
              <a:t>de Consulta Externa, APC, Hospital y de la Clínica de Género y Sexualidad. </a:t>
            </a:r>
            <a:r>
              <a:rPr lang="es-MX" sz="3700" i="1" dirty="0" smtClean="0">
                <a:solidFill>
                  <a:srgbClr val="572314"/>
                </a:solidFill>
                <a:latin typeface="Calibri" pitchFamily="34" charset="0"/>
              </a:rPr>
              <a:t>Modelo de Tratamiento de la Clínica de Género y Sexualidad</a:t>
            </a:r>
            <a:r>
              <a:rPr lang="es-MX" sz="3700" dirty="0" smtClean="0">
                <a:solidFill>
                  <a:srgbClr val="572314"/>
                </a:solidFill>
                <a:latin typeface="Calibri" pitchFamily="34" charset="0"/>
              </a:rPr>
              <a:t>, modelos de tratamiento de otras Clínicas, etc.</a:t>
            </a:r>
            <a:endParaRPr lang="es-MX" sz="37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80000"/>
              </a:lnSpc>
              <a:buNone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SzPct val="100000"/>
              <a:buFont typeface="Wingdings" pitchFamily="2" charset="2"/>
              <a:buChar char="§"/>
              <a:defRPr/>
            </a:pPr>
            <a:endParaRPr lang="es-MX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endParaRPr lang="es-ES" sz="24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buNone/>
              <a:defRPr/>
            </a:pPr>
            <a:endParaRPr lang="es-ES" sz="2400" dirty="0" smtClean="0">
              <a:solidFill>
                <a:srgbClr val="572314"/>
              </a:solidFill>
              <a:latin typeface="Calibri" pitchFamily="34" charset="0"/>
            </a:endParaRPr>
          </a:p>
        </p:txBody>
      </p:sp>
      <p:pic>
        <p:nvPicPr>
          <p:cNvPr id="4" name="3 Imagen" descr="https://encrypted-tbn0.gstatic.com/images?q=tbn:ANd9GcQ3zKA7yCSZg2ktdiSBLw2cXnAZVdmc3IvoWnEV2htHnC74MYsm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5675" y="188640"/>
            <a:ext cx="18383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260648"/>
            <a:ext cx="6000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0" y="764704"/>
            <a:ext cx="7102544" cy="868958"/>
          </a:xfrm>
        </p:spPr>
        <p:txBody>
          <a:bodyPr>
            <a:normAutofit/>
          </a:bodyPr>
          <a:lstStyle/>
          <a:p>
            <a:pPr algn="ctr"/>
            <a:r>
              <a:rPr lang="es-MX" sz="2800" i="1" dirty="0" smtClean="0">
                <a:latin typeface="Calibri" pitchFamily="34" charset="0"/>
              </a:rPr>
              <a:t>LA ATENCIÓN DE VÍCTIMAS DE VIOLENCIA</a:t>
            </a:r>
            <a:endParaRPr lang="es-MX" sz="2800" i="1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1556792"/>
            <a:ext cx="7488832" cy="4968552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s-MX" sz="2400" b="1" i="1" dirty="0" smtClean="0">
                <a:solidFill>
                  <a:srgbClr val="572314"/>
                </a:solidFill>
              </a:rPr>
              <a:t>Atención en la Consulta Externa</a:t>
            </a:r>
            <a:endParaRPr lang="es-MX" sz="2400" dirty="0" smtClean="0">
              <a:solidFill>
                <a:srgbClr val="572314"/>
              </a:solidFill>
            </a:endParaRPr>
          </a:p>
          <a:p>
            <a:pPr algn="just">
              <a:buNone/>
            </a:pPr>
            <a:endParaRPr lang="es-MX" sz="1000" dirty="0" smtClean="0">
              <a:solidFill>
                <a:srgbClr val="572314"/>
              </a:solidFill>
            </a:endParaRPr>
          </a:p>
          <a:p>
            <a:pPr algn="ctr">
              <a:buNone/>
            </a:pPr>
            <a:r>
              <a:rPr lang="es-MX" sz="2600" b="1" dirty="0" smtClean="0">
                <a:solidFill>
                  <a:srgbClr val="572314"/>
                </a:solidFill>
                <a:latin typeface="Calibri" pitchFamily="34" charset="0"/>
              </a:rPr>
              <a:t>SERVICIO DE PRECONSULTA</a:t>
            </a:r>
          </a:p>
          <a:p>
            <a:pPr algn="just">
              <a:buSzPct val="100000"/>
              <a:buNone/>
            </a:pPr>
            <a:endParaRPr lang="es-ES" sz="2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ES" sz="2600" dirty="0" smtClean="0">
                <a:solidFill>
                  <a:srgbClr val="572314"/>
                </a:solidFill>
                <a:latin typeface="Calibri" pitchFamily="34" charset="0"/>
              </a:rPr>
              <a:t>Evaluación inicial psiquiátrica a la o el usuario que  acude al INPRFM por primera vez. </a:t>
            </a:r>
          </a:p>
          <a:p>
            <a:pPr algn="just">
              <a:buSzPct val="100000"/>
              <a:buFont typeface="Wingdings" pitchFamily="2" charset="2"/>
              <a:buChar char="§"/>
            </a:pPr>
            <a:endParaRPr lang="es-ES" sz="9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ES" sz="2600" dirty="0" smtClean="0">
                <a:solidFill>
                  <a:srgbClr val="572314"/>
                </a:solidFill>
                <a:latin typeface="Calibri" pitchFamily="34" charset="0"/>
              </a:rPr>
              <a:t>Se realiza un </a:t>
            </a:r>
            <a:r>
              <a:rPr lang="es-ES" sz="2600" dirty="0" err="1" smtClean="0">
                <a:solidFill>
                  <a:srgbClr val="572314"/>
                </a:solidFill>
                <a:latin typeface="Calibri" pitchFamily="34" charset="0"/>
              </a:rPr>
              <a:t>tamizaje</a:t>
            </a:r>
            <a:r>
              <a:rPr lang="es-ES" sz="2600" dirty="0" smtClean="0">
                <a:solidFill>
                  <a:srgbClr val="572314"/>
                </a:solidFill>
                <a:latin typeface="Calibri" pitchFamily="34" charset="0"/>
              </a:rPr>
              <a:t> para evaluar si es víctima de algún tipo de violencia y se determina si se beneficia con la:</a:t>
            </a:r>
          </a:p>
          <a:p>
            <a:pPr algn="just">
              <a:buSzPct val="100000"/>
              <a:buNone/>
            </a:pPr>
            <a:endParaRPr lang="es-ES" sz="2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marL="715963" indent="-350838" algn="just">
              <a:buSzPct val="100000"/>
              <a:buFont typeface="Symbol" pitchFamily="18" charset="2"/>
              <a:buChar char="-"/>
            </a:pPr>
            <a:r>
              <a:rPr lang="es-ES" sz="2600" dirty="0" smtClean="0">
                <a:solidFill>
                  <a:srgbClr val="572314"/>
                </a:solidFill>
                <a:latin typeface="Calibri" pitchFamily="34" charset="0"/>
              </a:rPr>
              <a:t>Atención que se proporciona en la Consulta Externa (Clínica de Género y Sexualidad</a:t>
            </a:r>
            <a:r>
              <a:rPr lang="es-ES" sz="2600" dirty="0" smtClean="0">
                <a:solidFill>
                  <a:srgbClr val="572314"/>
                </a:solidFill>
                <a:latin typeface="Calibri" pitchFamily="34" charset="0"/>
              </a:rPr>
              <a:t>).</a:t>
            </a:r>
          </a:p>
          <a:p>
            <a:pPr marL="715963" indent="-350838" algn="just">
              <a:buSzPct val="100000"/>
              <a:buFont typeface="Symbol" pitchFamily="18" charset="2"/>
              <a:buChar char="-"/>
            </a:pPr>
            <a:r>
              <a:rPr lang="es-ES" sz="2600" dirty="0" smtClean="0">
                <a:solidFill>
                  <a:srgbClr val="572314"/>
                </a:solidFill>
                <a:latin typeface="Calibri" pitchFamily="34" charset="0"/>
              </a:rPr>
              <a:t>Atención en otras áreas Clínicas o Servicios de la Consulta Externa.</a:t>
            </a:r>
            <a:endParaRPr lang="es-ES" sz="26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marL="715963" indent="-350838" algn="just">
              <a:buSzPct val="100000"/>
              <a:buFont typeface="Symbol" pitchFamily="18" charset="2"/>
              <a:buChar char="-"/>
            </a:pPr>
            <a:r>
              <a:rPr lang="es-ES" sz="2600" dirty="0" smtClean="0">
                <a:solidFill>
                  <a:srgbClr val="572314"/>
                </a:solidFill>
                <a:latin typeface="Calibri" pitchFamily="34" charset="0"/>
              </a:rPr>
              <a:t>Hospitalización. </a:t>
            </a:r>
          </a:p>
          <a:p>
            <a:pPr marL="715963" indent="-350838" algn="just">
              <a:buSzPct val="100000"/>
              <a:buFont typeface="Symbol" pitchFamily="18" charset="2"/>
              <a:buChar char="-"/>
            </a:pPr>
            <a:r>
              <a:rPr lang="es-ES" sz="2600" dirty="0" smtClean="0">
                <a:solidFill>
                  <a:srgbClr val="572314"/>
                </a:solidFill>
                <a:latin typeface="Calibri" pitchFamily="34" charset="0"/>
              </a:rPr>
              <a:t>Referencia a otra(s) instancia(s) de: salud, apoyo social y/o psicológico o procuración de justicia.</a:t>
            </a:r>
            <a:endParaRPr lang="es-MX" sz="2600" dirty="0" smtClean="0">
              <a:solidFill>
                <a:srgbClr val="572314"/>
              </a:solidFill>
              <a:latin typeface="Calibri" pitchFamily="34" charset="0"/>
            </a:endParaRPr>
          </a:p>
          <a:p>
            <a:endParaRPr lang="es-MX" sz="2400" dirty="0" smtClean="0">
              <a:solidFill>
                <a:srgbClr val="572314"/>
              </a:solidFill>
            </a:endParaRPr>
          </a:p>
        </p:txBody>
      </p:sp>
      <p:pic>
        <p:nvPicPr>
          <p:cNvPr id="4" name="3 Imagen" descr="https://encrypted-tbn0.gstatic.com/images?q=tbn:ANd9GcQ3zKA7yCSZg2ktdiSBLw2cXnAZVdmc3IvoWnEV2htHnC74MYsm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5675" y="188640"/>
            <a:ext cx="18383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260648"/>
            <a:ext cx="6000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0" y="764704"/>
            <a:ext cx="7102544" cy="868958"/>
          </a:xfrm>
        </p:spPr>
        <p:txBody>
          <a:bodyPr>
            <a:normAutofit/>
          </a:bodyPr>
          <a:lstStyle/>
          <a:p>
            <a:pPr algn="ctr"/>
            <a:r>
              <a:rPr lang="es-MX" sz="2800" i="1" dirty="0" smtClean="0">
                <a:latin typeface="Calibri" pitchFamily="34" charset="0"/>
              </a:rPr>
              <a:t>LA ATENCIÓN DE VÍCTIMAS DE VIOLENCIA</a:t>
            </a:r>
            <a:endParaRPr lang="es-MX" sz="2800" i="1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259632" y="1556792"/>
            <a:ext cx="7488832" cy="4968552"/>
          </a:xfrm>
        </p:spPr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s-MX" sz="2400" b="1" i="1" dirty="0" smtClean="0">
                <a:solidFill>
                  <a:srgbClr val="572314"/>
                </a:solidFill>
              </a:rPr>
              <a:t>Atención en la Consulta Externa</a:t>
            </a:r>
            <a:endParaRPr lang="es-MX" sz="2400" dirty="0" smtClean="0">
              <a:solidFill>
                <a:srgbClr val="572314"/>
              </a:solidFill>
            </a:endParaRPr>
          </a:p>
          <a:p>
            <a:pPr algn="just">
              <a:buNone/>
            </a:pPr>
            <a:endParaRPr lang="es-MX" sz="1000" dirty="0" smtClean="0">
              <a:solidFill>
                <a:srgbClr val="572314"/>
              </a:solidFill>
            </a:endParaRPr>
          </a:p>
          <a:p>
            <a:pPr algn="ctr">
              <a:buNone/>
            </a:pPr>
            <a:r>
              <a:rPr lang="es-MX" sz="2600" b="1" dirty="0" smtClean="0">
                <a:solidFill>
                  <a:srgbClr val="572314"/>
                </a:solidFill>
                <a:latin typeface="Calibri" pitchFamily="34" charset="0"/>
              </a:rPr>
              <a:t>CLÍNICAS DE SUBESPECIALIDAD Y PSIQUIATRÍA GENERAL</a:t>
            </a:r>
            <a:endParaRPr lang="es-MX" sz="2600" b="1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buSzPct val="100000"/>
              <a:buNone/>
            </a:pPr>
            <a:endParaRPr lang="es-ES" sz="2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buSzPct val="100000"/>
              <a:buFont typeface="Wingdings" pitchFamily="2" charset="2"/>
              <a:buChar char="§"/>
            </a:pPr>
            <a:r>
              <a:rPr lang="es-ES" sz="2400" dirty="0" smtClean="0">
                <a:solidFill>
                  <a:srgbClr val="572314"/>
                </a:solidFill>
                <a:latin typeface="Calibri" pitchFamily="34" charset="0"/>
              </a:rPr>
              <a:t>P</a:t>
            </a:r>
            <a:r>
              <a:rPr lang="es-ES" sz="2400" dirty="0" smtClean="0">
                <a:solidFill>
                  <a:srgbClr val="572314"/>
                </a:solidFill>
                <a:latin typeface="Calibri" pitchFamily="34" charset="0"/>
              </a:rPr>
              <a:t>acientes con trastornos psiquiátricos de moderados a severos, que hayan sido o sean</a:t>
            </a:r>
            <a:r>
              <a:rPr lang="es-ES" sz="2400" dirty="0" smtClean="0">
                <a:solidFill>
                  <a:srgbClr val="572314"/>
                </a:solidFill>
                <a:latin typeface="Calibri" pitchFamily="34" charset="0"/>
              </a:rPr>
              <a:t> víctimas de violencia económica (para obtención o mantenimiento de poder económico) o social (para obtención o mantenimiento de poder social), como:</a:t>
            </a:r>
          </a:p>
          <a:p>
            <a:pPr algn="just">
              <a:buSzPct val="100000"/>
              <a:buNone/>
            </a:pPr>
            <a:endParaRPr lang="es-ES" sz="2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marL="715963" indent="-350838" algn="just">
              <a:buSzPct val="100000"/>
              <a:buFont typeface="Symbol" pitchFamily="18" charset="2"/>
              <a:buChar char="-"/>
            </a:pPr>
            <a:r>
              <a:rPr lang="es-ES" sz="2400" dirty="0" smtClean="0">
                <a:solidFill>
                  <a:srgbClr val="572314"/>
                </a:solidFill>
                <a:latin typeface="Calibri" pitchFamily="34" charset="0"/>
              </a:rPr>
              <a:t>Robo con o sin violencia física.</a:t>
            </a:r>
          </a:p>
          <a:p>
            <a:pPr marL="715963" indent="-350838" algn="just">
              <a:buSzPct val="100000"/>
              <a:buFont typeface="Symbol" pitchFamily="18" charset="2"/>
              <a:buChar char="-"/>
            </a:pPr>
            <a:r>
              <a:rPr lang="es-ES" sz="2400" dirty="0" smtClean="0">
                <a:solidFill>
                  <a:srgbClr val="572314"/>
                </a:solidFill>
                <a:latin typeface="Calibri" pitchFamily="34" charset="0"/>
              </a:rPr>
              <a:t>Secuestro exprés.</a:t>
            </a:r>
          </a:p>
          <a:p>
            <a:pPr marL="715963" indent="-350838" algn="just">
              <a:buSzPct val="100000"/>
              <a:buFont typeface="Symbol" pitchFamily="18" charset="2"/>
              <a:buChar char="-"/>
            </a:pPr>
            <a:r>
              <a:rPr lang="es-ES" sz="2400" dirty="0" smtClean="0">
                <a:solidFill>
                  <a:srgbClr val="572314"/>
                </a:solidFill>
                <a:latin typeface="Calibri" pitchFamily="34" charset="0"/>
              </a:rPr>
              <a:t>Lesiones físicas.</a:t>
            </a:r>
          </a:p>
          <a:p>
            <a:pPr marL="715963" indent="-350838" algn="just">
              <a:buSzPct val="100000"/>
              <a:buFont typeface="Symbol" pitchFamily="18" charset="2"/>
              <a:buChar char="-"/>
            </a:pPr>
            <a:r>
              <a:rPr lang="es-ES" sz="2400" dirty="0" smtClean="0">
                <a:solidFill>
                  <a:srgbClr val="572314"/>
                </a:solidFill>
                <a:latin typeface="Calibri" pitchFamily="34" charset="0"/>
              </a:rPr>
              <a:t>Acoso y hostigamiento laboral (</a:t>
            </a:r>
            <a:r>
              <a:rPr lang="es-ES" sz="2400" dirty="0" err="1" smtClean="0">
                <a:solidFill>
                  <a:srgbClr val="572314"/>
                </a:solidFill>
                <a:latin typeface="Calibri" pitchFamily="34" charset="0"/>
              </a:rPr>
              <a:t>mobbing</a:t>
            </a:r>
            <a:r>
              <a:rPr lang="es-ES" sz="2400" dirty="0" smtClean="0">
                <a:solidFill>
                  <a:srgbClr val="572314"/>
                </a:solidFill>
                <a:latin typeface="Calibri" pitchFamily="34" charset="0"/>
              </a:rPr>
              <a:t>).</a:t>
            </a:r>
          </a:p>
          <a:p>
            <a:pPr marL="715963" indent="-350838" algn="just">
              <a:buSzPct val="100000"/>
              <a:buFont typeface="Symbol" pitchFamily="18" charset="2"/>
              <a:buChar char="-"/>
            </a:pPr>
            <a:r>
              <a:rPr lang="es-ES" sz="2400" dirty="0" smtClean="0">
                <a:solidFill>
                  <a:srgbClr val="572314"/>
                </a:solidFill>
                <a:latin typeface="Calibri" pitchFamily="34" charset="0"/>
              </a:rPr>
              <a:t>Acoso escolar (</a:t>
            </a:r>
            <a:r>
              <a:rPr lang="es-ES" sz="2400" dirty="0" err="1" smtClean="0">
                <a:solidFill>
                  <a:srgbClr val="572314"/>
                </a:solidFill>
                <a:latin typeface="Calibri" pitchFamily="34" charset="0"/>
              </a:rPr>
              <a:t>bullying</a:t>
            </a:r>
            <a:r>
              <a:rPr lang="es-ES" sz="2400" dirty="0" smtClean="0">
                <a:solidFill>
                  <a:srgbClr val="572314"/>
                </a:solidFill>
                <a:latin typeface="Calibri" pitchFamily="34" charset="0"/>
              </a:rPr>
              <a:t>).</a:t>
            </a:r>
          </a:p>
          <a:p>
            <a:pPr marL="715963" indent="-350838" algn="just">
              <a:buSzPct val="100000"/>
              <a:buFont typeface="Symbol" pitchFamily="18" charset="2"/>
              <a:buChar char="-"/>
            </a:pPr>
            <a:r>
              <a:rPr lang="es-ES" sz="2400" dirty="0" smtClean="0">
                <a:solidFill>
                  <a:srgbClr val="572314"/>
                </a:solidFill>
                <a:latin typeface="Calibri" pitchFamily="34" charset="0"/>
              </a:rPr>
              <a:t>Discriminación (origen étnico, edad, discapacidad, condición social, preferencia sexual, estado civil, etc.).</a:t>
            </a:r>
          </a:p>
          <a:p>
            <a:endParaRPr lang="es-MX" sz="2400" dirty="0" smtClean="0">
              <a:solidFill>
                <a:srgbClr val="572314"/>
              </a:solidFill>
            </a:endParaRPr>
          </a:p>
        </p:txBody>
      </p:sp>
      <p:pic>
        <p:nvPicPr>
          <p:cNvPr id="4" name="3 Imagen" descr="https://encrypted-tbn0.gstatic.com/images?q=tbn:ANd9GcQ3zKA7yCSZg2ktdiSBLw2cXnAZVdmc3IvoWnEV2htHnC74MYsm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5675" y="188640"/>
            <a:ext cx="18383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260648"/>
            <a:ext cx="6000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0" y="764704"/>
            <a:ext cx="7102544" cy="868958"/>
          </a:xfrm>
        </p:spPr>
        <p:txBody>
          <a:bodyPr>
            <a:normAutofit/>
          </a:bodyPr>
          <a:lstStyle/>
          <a:p>
            <a:pPr algn="ctr"/>
            <a:r>
              <a:rPr lang="es-MX" sz="2800" i="1" dirty="0" smtClean="0">
                <a:latin typeface="Calibri" pitchFamily="34" charset="0"/>
              </a:rPr>
              <a:t>LA ATENCIÓN DE VÍCTIMAS DE VIOLENCIA</a:t>
            </a:r>
            <a:endParaRPr lang="es-MX" sz="2800" i="1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1628800"/>
            <a:ext cx="7416824" cy="48965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2600" b="1" dirty="0" smtClean="0">
                <a:solidFill>
                  <a:srgbClr val="572314"/>
                </a:solidFill>
                <a:latin typeface="Calibri" pitchFamily="34" charset="0"/>
              </a:rPr>
              <a:t>CLÍNICA DE GÉNERO Y SEXUALIDAD</a:t>
            </a:r>
            <a:r>
              <a:rPr lang="es-MX" sz="2600" dirty="0" smtClean="0">
                <a:solidFill>
                  <a:srgbClr val="572314"/>
                </a:solidFill>
                <a:latin typeface="Calibri" pitchFamily="34" charset="0"/>
              </a:rPr>
              <a:t> </a:t>
            </a:r>
          </a:p>
          <a:p>
            <a:pPr algn="just">
              <a:buNone/>
            </a:pPr>
            <a:endParaRPr lang="es-MX" sz="400" dirty="0" smtClean="0">
              <a:solidFill>
                <a:srgbClr val="572314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s-MX" sz="2500" dirty="0" smtClean="0">
                <a:solidFill>
                  <a:srgbClr val="572314"/>
                </a:solidFill>
                <a:latin typeface="Calibri" pitchFamily="34" charset="0"/>
              </a:rPr>
              <a:t>Grupo multidisciplinario de profesionales de la salud mental (psiquiatras, psicólogas y trabajadora social) altamente capacitado, experimentado y sensibilizado en la atención de víctimas de violencia.</a:t>
            </a:r>
          </a:p>
          <a:p>
            <a:pPr algn="just">
              <a:buNone/>
            </a:pPr>
            <a:endParaRPr lang="es-MX" sz="12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lnSpc>
                <a:spcPct val="90000"/>
              </a:lnSpc>
              <a:spcBef>
                <a:spcPts val="0"/>
              </a:spcBef>
              <a:buFont typeface="Wingdings" pitchFamily="2" charset="2"/>
              <a:buChar char="§"/>
            </a:pPr>
            <a:r>
              <a:rPr lang="es-MX" sz="2500" dirty="0" smtClean="0">
                <a:solidFill>
                  <a:srgbClr val="572314"/>
                </a:solidFill>
                <a:latin typeface="Calibri" pitchFamily="34" charset="0"/>
              </a:rPr>
              <a:t>Brindar atención especializada y de calidad a pacientes mujeres y varones, de 13 años o más, con trastornos psiquiátricos de moderados a severos, víctimas (directas e indirectas) de violencia sexual, </a:t>
            </a:r>
            <a:r>
              <a:rPr lang="es-MX" sz="2500" dirty="0" smtClean="0">
                <a:solidFill>
                  <a:srgbClr val="572314"/>
                </a:solidFill>
                <a:latin typeface="Calibri" pitchFamily="34" charset="0"/>
              </a:rPr>
              <a:t>familiar </a:t>
            </a:r>
            <a:r>
              <a:rPr lang="es-MX" sz="2500" dirty="0" smtClean="0">
                <a:solidFill>
                  <a:srgbClr val="572314"/>
                </a:solidFill>
                <a:latin typeface="Calibri" pitchFamily="34" charset="0"/>
              </a:rPr>
              <a:t>y a pacientes mujeres víctimas de violencia de género.</a:t>
            </a:r>
          </a:p>
        </p:txBody>
      </p:sp>
      <p:pic>
        <p:nvPicPr>
          <p:cNvPr id="4" name="3 Imagen" descr="https://encrypted-tbn0.gstatic.com/images?q=tbn:ANd9GcQ3zKA7yCSZg2ktdiSBLw2cXnAZVdmc3IvoWnEV2htHnC74MYsm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5675" y="188640"/>
            <a:ext cx="18383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260648"/>
            <a:ext cx="6000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645920" y="764704"/>
            <a:ext cx="7102544" cy="868958"/>
          </a:xfrm>
        </p:spPr>
        <p:txBody>
          <a:bodyPr>
            <a:normAutofit/>
          </a:bodyPr>
          <a:lstStyle/>
          <a:p>
            <a:pPr algn="ctr"/>
            <a:r>
              <a:rPr lang="es-MX" sz="2800" i="1" dirty="0" smtClean="0">
                <a:latin typeface="Calibri" pitchFamily="34" charset="0"/>
              </a:rPr>
              <a:t>LA ATENCIÓN DE VÍCTIMAS DE VIOLENCIA</a:t>
            </a:r>
            <a:endParaRPr lang="es-MX" sz="2800" i="1" dirty="0">
              <a:latin typeface="Calibri" pitchFamily="34" charset="0"/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187624" y="1628800"/>
            <a:ext cx="7344816" cy="4896544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s-MX" sz="2400" b="1" dirty="0" smtClean="0">
                <a:solidFill>
                  <a:srgbClr val="572314"/>
                </a:solidFill>
                <a:latin typeface="Calibri" pitchFamily="34" charset="0"/>
              </a:rPr>
              <a:t>CLÍNICA DE GÉNERO Y SEXUALIDAD</a:t>
            </a:r>
            <a:r>
              <a:rPr lang="es-MX" sz="2800" dirty="0" smtClean="0">
                <a:solidFill>
                  <a:srgbClr val="572314"/>
                </a:solidFill>
                <a:latin typeface="Calibri" pitchFamily="34" charset="0"/>
              </a:rPr>
              <a:t> </a:t>
            </a:r>
          </a:p>
          <a:p>
            <a:pPr algn="just">
              <a:buNone/>
            </a:pPr>
            <a:endParaRPr lang="es-MX" sz="400" dirty="0" smtClean="0">
              <a:solidFill>
                <a:srgbClr val="572314"/>
              </a:solidFill>
            </a:endParaRPr>
          </a:p>
          <a:p>
            <a:pPr algn="just">
              <a:buFont typeface="Wingdings" pitchFamily="2" charset="2"/>
              <a:buChar char="§"/>
            </a:pPr>
            <a:r>
              <a:rPr lang="es-MX" sz="2500" dirty="0" smtClean="0">
                <a:solidFill>
                  <a:srgbClr val="572314"/>
                </a:solidFill>
                <a:latin typeface="Calibri" pitchFamily="34" charset="0"/>
              </a:rPr>
              <a:t>Objetivo: contribuir al mejoramiento de la salud mental y la calidad de vida de mujeres y varones que presentan trastornos mentales y que han sido víctimas de violencia sexual, </a:t>
            </a:r>
            <a:r>
              <a:rPr lang="es-MX" sz="2500" dirty="0" smtClean="0">
                <a:solidFill>
                  <a:srgbClr val="572314"/>
                </a:solidFill>
                <a:latin typeface="Calibri" pitchFamily="34" charset="0"/>
              </a:rPr>
              <a:t>familiar y </a:t>
            </a:r>
            <a:r>
              <a:rPr lang="es-MX" sz="2500" dirty="0" smtClean="0">
                <a:solidFill>
                  <a:srgbClr val="572314"/>
                </a:solidFill>
                <a:latin typeface="Calibri" pitchFamily="34" charset="0"/>
              </a:rPr>
              <a:t>de género.</a:t>
            </a:r>
          </a:p>
          <a:p>
            <a:pPr algn="just">
              <a:buFont typeface="Wingdings" pitchFamily="2" charset="2"/>
              <a:buChar char="§"/>
            </a:pPr>
            <a:endParaRPr lang="es-MX" sz="6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s-MX" sz="2500" dirty="0" smtClean="0">
                <a:solidFill>
                  <a:srgbClr val="572314"/>
                </a:solidFill>
                <a:latin typeface="Calibri" pitchFamily="34" charset="0"/>
              </a:rPr>
              <a:t>Atención: psiquiátrica y psicoterapéutica (psicoterapia individual, grupal, de pareja y de familia).</a:t>
            </a:r>
          </a:p>
          <a:p>
            <a:pPr algn="just">
              <a:buFont typeface="Wingdings" pitchFamily="2" charset="2"/>
              <a:buChar char="§"/>
            </a:pPr>
            <a:endParaRPr lang="es-MX" sz="600" dirty="0" smtClean="0">
              <a:solidFill>
                <a:srgbClr val="572314"/>
              </a:solidFill>
              <a:latin typeface="Calibri" pitchFamily="34" charset="0"/>
            </a:endParaRPr>
          </a:p>
          <a:p>
            <a:pPr algn="just">
              <a:buFont typeface="Wingdings" pitchFamily="2" charset="2"/>
              <a:buChar char="§"/>
            </a:pPr>
            <a:r>
              <a:rPr lang="es-MX" sz="2500" dirty="0" smtClean="0">
                <a:solidFill>
                  <a:srgbClr val="572314"/>
                </a:solidFill>
                <a:latin typeface="Calibri" pitchFamily="34" charset="0"/>
              </a:rPr>
              <a:t>Cursos </a:t>
            </a:r>
            <a:r>
              <a:rPr lang="es-MX" sz="2500" dirty="0" err="1" smtClean="0">
                <a:solidFill>
                  <a:srgbClr val="572314"/>
                </a:solidFill>
                <a:latin typeface="Calibri" pitchFamily="34" charset="0"/>
              </a:rPr>
              <a:t>psicoeducativos</a:t>
            </a:r>
            <a:r>
              <a:rPr lang="es-MX" sz="2500" dirty="0" smtClean="0">
                <a:solidFill>
                  <a:srgbClr val="572314"/>
                </a:solidFill>
                <a:latin typeface="Calibri" pitchFamily="34" charset="0"/>
              </a:rPr>
              <a:t> para pacientes y familiares.</a:t>
            </a:r>
          </a:p>
        </p:txBody>
      </p:sp>
      <p:pic>
        <p:nvPicPr>
          <p:cNvPr id="4" name="3 Imagen" descr="https://encrypted-tbn0.gstatic.com/images?q=tbn:ANd9GcQ3zKA7yCSZg2ktdiSBLw2cXnAZVdmc3IvoWnEV2htHnC74MYsm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05675" y="188640"/>
            <a:ext cx="1838325" cy="600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19672" y="260648"/>
            <a:ext cx="600067" cy="5760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random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olsticio">
  <a:themeElements>
    <a:clrScheme name="Solsticio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Solsticio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Solsticio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594</TotalTime>
  <Words>1285</Words>
  <Application>Microsoft Office PowerPoint</Application>
  <PresentationFormat>Presentación en pantalla (4:3)</PresentationFormat>
  <Paragraphs>168</Paragraphs>
  <Slides>17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17</vt:i4>
      </vt:variant>
    </vt:vector>
  </HeadingPairs>
  <TitlesOfParts>
    <vt:vector size="18" baseType="lpstr">
      <vt:lpstr>Solsticio</vt:lpstr>
      <vt:lpstr>LA ATENCIÓN DE VÍCTIMAS DE VIOLENCIA</vt:lpstr>
      <vt:lpstr>LA ATENCIÓN DE VÍCTIMAS DE VIOLENCIA</vt:lpstr>
      <vt:lpstr>LA ATENCIÓN DE VÍCTIMAS DE VIOLENCIA</vt:lpstr>
      <vt:lpstr>LA ATENCIÓN DE VÍCTIMAS DE VIOLENCIA</vt:lpstr>
      <vt:lpstr>LA ATENCIÓN DE VÍCTIMAS DE VIOLENCIA</vt:lpstr>
      <vt:lpstr>LA ATENCIÓN DE VÍCTIMAS DE VIOLENCIA</vt:lpstr>
      <vt:lpstr>LA ATENCIÓN DE VÍCTIMAS DE VIOLENCIA</vt:lpstr>
      <vt:lpstr>LA ATENCIÓN DE VÍCTIMAS DE VIOLENCIA</vt:lpstr>
      <vt:lpstr>LA ATENCIÓN DE VÍCTIMAS DE VIOLENCIA</vt:lpstr>
      <vt:lpstr>LA ATENCIÓN DE VÍCTIMAS DE VIOLENCIA</vt:lpstr>
      <vt:lpstr>LA ATENCIÓN DE VÍCTIMAS DE VIOLENCIA</vt:lpstr>
      <vt:lpstr>LA ATENCIÓN DE VÍCTIMAS DE VIOLENCIA</vt:lpstr>
      <vt:lpstr>LA ATENCIÓN DE VÍCTIMAS DE VIOLENCIA</vt:lpstr>
      <vt:lpstr>LA ATENCIÓN DE VÍCTIMAS DE VIOLENCIA</vt:lpstr>
      <vt:lpstr>LA ATENCIÓN DE VÍCTIMAS DE VIOLENCIA</vt:lpstr>
      <vt:lpstr>LA ATENCIÓN DE VÍCTIMAS DE VIOLENCIA</vt:lpstr>
      <vt:lpstr>LA ATENCIÓN DE VÍCTIMAS DE VIOLENCIA</vt:lpstr>
    </vt:vector>
  </TitlesOfParts>
  <Company>HP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ATENCIÓN DE VÍCTIMAS DE VIOLENCIA</dc:title>
  <dc:creator>HP-PC</dc:creator>
  <cp:lastModifiedBy>user</cp:lastModifiedBy>
  <cp:revision>38</cp:revision>
  <dcterms:created xsi:type="dcterms:W3CDTF">2015-06-28T17:52:02Z</dcterms:created>
  <dcterms:modified xsi:type="dcterms:W3CDTF">2015-06-29T19:55:07Z</dcterms:modified>
</cp:coreProperties>
</file>