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4" r:id="rId2"/>
    <p:sldId id="302" r:id="rId3"/>
    <p:sldId id="282" r:id="rId4"/>
    <p:sldId id="303" r:id="rId5"/>
    <p:sldId id="283" r:id="rId6"/>
    <p:sldId id="301" r:id="rId7"/>
    <p:sldId id="297" r:id="rId8"/>
    <p:sldId id="258" r:id="rId9"/>
    <p:sldId id="291" r:id="rId10"/>
    <p:sldId id="300" r:id="rId11"/>
    <p:sldId id="296" r:id="rId12"/>
    <p:sldId id="299" r:id="rId13"/>
    <p:sldId id="295" r:id="rId14"/>
    <p:sldId id="285" r:id="rId15"/>
    <p:sldId id="286" r:id="rId16"/>
    <p:sldId id="294" r:id="rId1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7B7"/>
    <a:srgbClr val="23B7B3"/>
    <a:srgbClr val="051B35"/>
    <a:srgbClr val="020D1A"/>
    <a:srgbClr val="97B736"/>
    <a:srgbClr val="0A366A"/>
    <a:srgbClr val="E5E12B"/>
    <a:srgbClr val="C0260C"/>
    <a:srgbClr val="29E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11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57DE186-EDCD-4E9A-9DDA-29F1931B5F39}" type="datetimeFigureOut">
              <a:rPr lang="es-MX" smtClean="0"/>
              <a:pPr/>
              <a:t>01/07/2015</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6EC0EEA-4E55-4CE8-AEAE-8A31821D515C}" type="slidenum">
              <a:rPr lang="es-MX" smtClean="0"/>
              <a:pPr/>
              <a:t>‹Nº›</a:t>
            </a:fld>
            <a:endParaRPr lang="es-MX"/>
          </a:p>
        </p:txBody>
      </p:sp>
    </p:spTree>
    <p:extLst>
      <p:ext uri="{BB962C8B-B14F-4D97-AF65-F5344CB8AC3E}">
        <p14:creationId xmlns:p14="http://schemas.microsoft.com/office/powerpoint/2010/main" val="287675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2941964-7446-4E00-B110-D42D2832539B}" type="datetimeFigureOut">
              <a:rPr lang="es-MX" smtClean="0"/>
              <a:pPr/>
              <a:t>01/07/2015</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A60E55E-85BA-4C96-AAAE-0DE20DF5C7ED}" type="slidenum">
              <a:rPr lang="es-MX" smtClean="0"/>
              <a:pPr/>
              <a:t>‹Nº›</a:t>
            </a:fld>
            <a:endParaRPr lang="es-MX"/>
          </a:p>
        </p:txBody>
      </p:sp>
    </p:spTree>
    <p:extLst>
      <p:ext uri="{BB962C8B-B14F-4D97-AF65-F5344CB8AC3E}">
        <p14:creationId xmlns:p14="http://schemas.microsoft.com/office/powerpoint/2010/main" val="298683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A60E55E-85BA-4C96-AAAE-0DE20DF5C7ED}" type="slidenum">
              <a:rPr lang="es-MX" smtClean="0"/>
              <a:pPr/>
              <a:t>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6858000"/>
          </a:xfrm>
          <a:prstGeom prst="rect">
            <a:avLst/>
          </a:prstGeom>
          <a:gradFill flip="none" rotWithShape="1">
            <a:gsLst>
              <a:gs pos="56000">
                <a:srgbClr val="0A366A"/>
              </a:gs>
              <a:gs pos="0">
                <a:srgbClr val="2367B7"/>
              </a:gs>
              <a:gs pos="100000">
                <a:srgbClr val="020D1A"/>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74638"/>
            <a:ext cx="864000" cy="5959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1B3B89-5ED9-4A30-8D11-617A2B99D9C6}" type="datetimeFigureOut">
              <a:rPr lang="es-MX" smtClean="0"/>
              <a:pPr/>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18FE48C-288F-432F-A125-B232A7079B5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366A"/>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44624"/>
            <a:ext cx="7200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367B7"/>
                </a:solidFill>
              </a:defRPr>
            </a:lvl1pPr>
          </a:lstStyle>
          <a:p>
            <a:fld id="{EA1B3B89-5ED9-4A30-8D11-617A2B99D9C6}" type="datetimeFigureOut">
              <a:rPr lang="es-MX" smtClean="0"/>
              <a:pPr/>
              <a:t>01/07/2015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367B7"/>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367B7"/>
                </a:solidFill>
              </a:defRPr>
            </a:lvl1pPr>
          </a:lstStyle>
          <a:p>
            <a:fld id="{218FE48C-288F-432F-A125-B232A7079B59}" type="slidenum">
              <a:rPr lang="es-MX" smtClean="0"/>
              <a:pPr/>
              <a:t>‹Nº›</a:t>
            </a:fld>
            <a:endParaRPr lang="es-MX"/>
          </a:p>
        </p:txBody>
      </p:sp>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274638"/>
            <a:ext cx="864000" cy="5959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708920"/>
            <a:ext cx="8136904" cy="1470025"/>
          </a:xfrm>
        </p:spPr>
        <p:txBody>
          <a:bodyPr>
            <a:noAutofit/>
          </a:bodyPr>
          <a:lstStyle/>
          <a:p>
            <a:pPr algn="ctr"/>
            <a:r>
              <a:rPr lang="es-MX" sz="2400" b="1" dirty="0" smtClean="0">
                <a:latin typeface="Arial" pitchFamily="34" charset="0"/>
                <a:cs typeface="Arial" pitchFamily="34" charset="0"/>
              </a:rPr>
              <a:t>Un Modelo de Prevención para Jóvenes</a:t>
            </a:r>
            <a:endParaRPr lang="es-MX" sz="2400" b="1" dirty="0">
              <a:latin typeface="Arial" pitchFamily="34" charset="0"/>
              <a:cs typeface="Arial" pitchFamily="34" charset="0"/>
            </a:endParaRPr>
          </a:p>
        </p:txBody>
      </p:sp>
      <p:sp>
        <p:nvSpPr>
          <p:cNvPr id="3" name="2 Subtítulo"/>
          <p:cNvSpPr>
            <a:spLocks noGrp="1"/>
          </p:cNvSpPr>
          <p:nvPr>
            <p:ph type="subTitle" idx="1"/>
          </p:nvPr>
        </p:nvSpPr>
        <p:spPr>
          <a:xfrm>
            <a:off x="4644008" y="4464695"/>
            <a:ext cx="4248472" cy="982960"/>
          </a:xfrm>
        </p:spPr>
        <p:txBody>
          <a:bodyPr>
            <a:normAutofit/>
          </a:bodyPr>
          <a:lstStyle/>
          <a:p>
            <a:pPr algn="l"/>
            <a:r>
              <a:rPr lang="es-MX" sz="2400" dirty="0" smtClean="0">
                <a:solidFill>
                  <a:srgbClr val="97B736"/>
                </a:solidFill>
              </a:rPr>
              <a:t>Dra. Patricia Fuentes de Iturbe</a:t>
            </a:r>
            <a:endParaRPr lang="es-MX" sz="2400" dirty="0">
              <a:solidFill>
                <a:srgbClr val="97B736"/>
              </a:solidFill>
            </a:endParaRPr>
          </a:p>
        </p:txBody>
      </p:sp>
      <p:sp>
        <p:nvSpPr>
          <p:cNvPr id="4" name="3 CuadroTexto"/>
          <p:cNvSpPr txBox="1"/>
          <p:nvPr/>
        </p:nvSpPr>
        <p:spPr>
          <a:xfrm>
            <a:off x="1979712" y="548680"/>
            <a:ext cx="6120680" cy="646331"/>
          </a:xfrm>
          <a:prstGeom prst="rect">
            <a:avLst/>
          </a:prstGeom>
          <a:noFill/>
        </p:spPr>
        <p:txBody>
          <a:bodyPr wrap="square" rtlCol="0">
            <a:spAutoFit/>
          </a:bodyPr>
          <a:lstStyle/>
          <a:p>
            <a:pPr algn="ctr"/>
            <a:r>
              <a:rPr lang="es-MX" dirty="0" smtClean="0">
                <a:solidFill>
                  <a:schemeClr val="bg1"/>
                </a:solidFill>
              </a:rPr>
              <a:t>Instituto Nacional de Psiquiatría  Ramón de la Fuente</a:t>
            </a:r>
          </a:p>
          <a:p>
            <a:pPr algn="ctr"/>
            <a:r>
              <a:rPr lang="es-MX" dirty="0" smtClean="0">
                <a:solidFill>
                  <a:schemeClr val="bg1"/>
                </a:solidFill>
              </a:rPr>
              <a:t>Dirección  de Investigaciones Epidemiológicas y Psicosociales </a:t>
            </a:r>
            <a:endParaRPr lang="es-MX" dirty="0">
              <a:solidFill>
                <a:schemeClr val="bg1"/>
              </a:solidFill>
            </a:endParaRPr>
          </a:p>
        </p:txBody>
      </p:sp>
    </p:spTree>
    <p:extLst>
      <p:ext uri="{BB962C8B-B14F-4D97-AF65-F5344CB8AC3E}">
        <p14:creationId xmlns:p14="http://schemas.microsoft.com/office/powerpoint/2010/main" val="217424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t>Autoevaluación</a:t>
            </a:r>
            <a:br>
              <a:rPr lang="es-MX" sz="3200" b="1" dirty="0" smtClean="0"/>
            </a:br>
            <a:r>
              <a:rPr lang="es-MX" sz="3200" b="1" dirty="0" smtClean="0"/>
              <a:t>violencia </a:t>
            </a:r>
            <a:r>
              <a:rPr lang="es-MX" sz="3200" b="1" dirty="0"/>
              <a:t>entre </a:t>
            </a:r>
            <a:r>
              <a:rPr lang="es-MX" sz="3200" b="1" dirty="0" smtClean="0"/>
              <a:t>pares</a:t>
            </a:r>
            <a:endParaRPr lang="es-MX" sz="3200" b="1" dirty="0"/>
          </a:p>
        </p:txBody>
      </p:sp>
      <p:graphicFrame>
        <p:nvGraphicFramePr>
          <p:cNvPr id="4" name="3 Tabla"/>
          <p:cNvGraphicFramePr>
            <a:graphicFrameLocks noGrp="1"/>
          </p:cNvGraphicFramePr>
          <p:nvPr>
            <p:extLst>
              <p:ext uri="{D42A27DB-BD31-4B8C-83A1-F6EECF244321}">
                <p14:modId xmlns:p14="http://schemas.microsoft.com/office/powerpoint/2010/main" val="3395335786"/>
              </p:ext>
            </p:extLst>
          </p:nvPr>
        </p:nvGraphicFramePr>
        <p:xfrm>
          <a:off x="611560" y="1772816"/>
          <a:ext cx="7992888" cy="4104456"/>
        </p:xfrm>
        <a:graphic>
          <a:graphicData uri="http://schemas.openxmlformats.org/drawingml/2006/table">
            <a:tbl>
              <a:tblPr firstRow="1" firstCol="1" bandRow="1" bandCol="1">
                <a:tableStyleId>{35758FB7-9AC5-4552-8A53-C91805E547FA}</a:tableStyleId>
              </a:tblPr>
              <a:tblGrid>
                <a:gridCol w="5904656"/>
                <a:gridCol w="1152128"/>
                <a:gridCol w="936104"/>
              </a:tblGrid>
              <a:tr h="648072">
                <a:tc>
                  <a:txBody>
                    <a:bodyPr/>
                    <a:lstStyle/>
                    <a:p>
                      <a:pPr algn="l">
                        <a:lnSpc>
                          <a:spcPct val="100000"/>
                        </a:lnSpc>
                      </a:pPr>
                      <a:r>
                        <a:rPr lang="es-MX" sz="1400" dirty="0"/>
                        <a:t>Piensa, durante este año escolar, ¿alguien te </a:t>
                      </a:r>
                      <a:r>
                        <a:rPr lang="es-MX" sz="1400" dirty="0" smtClean="0"/>
                        <a:t>ha molesta </a:t>
                      </a:r>
                      <a:r>
                        <a:rPr lang="es-MX" sz="1400" dirty="0"/>
                        <a:t>en la escuela?, o ¿Tú has molestado a alguien en alguna de las siguientes </a:t>
                      </a:r>
                      <a:r>
                        <a:rPr lang="es-MX" sz="1400" dirty="0" smtClean="0"/>
                        <a:t>maneras</a:t>
                      </a:r>
                      <a:endParaRPr lang="es-MX" sz="1400" dirty="0"/>
                    </a:p>
                  </a:txBody>
                  <a:tcPr marL="41778" marR="41778" marT="0" marB="0" anchor="ctr"/>
                </a:tc>
                <a:tc>
                  <a:txBody>
                    <a:bodyPr/>
                    <a:lstStyle/>
                    <a:p>
                      <a:pPr algn="ctr">
                        <a:lnSpc>
                          <a:spcPct val="100000"/>
                        </a:lnSpc>
                      </a:pPr>
                      <a:r>
                        <a:rPr lang="es-MX" sz="1400" dirty="0"/>
                        <a:t>Se lo he hecho a alguien</a:t>
                      </a:r>
                    </a:p>
                  </a:txBody>
                  <a:tcPr marL="41778" marR="41778" marT="0" marB="0" anchor="ctr"/>
                </a:tc>
                <a:tc>
                  <a:txBody>
                    <a:bodyPr/>
                    <a:lstStyle/>
                    <a:p>
                      <a:pPr algn="ctr">
                        <a:lnSpc>
                          <a:spcPct val="100000"/>
                        </a:lnSpc>
                      </a:pPr>
                      <a:r>
                        <a:rPr lang="es-MX" sz="1400" dirty="0"/>
                        <a:t>Me lo han hecho</a:t>
                      </a:r>
                    </a:p>
                  </a:txBody>
                  <a:tcPr marL="41778" marR="41778" marT="0" marB="0" anchor="ctr"/>
                </a:tc>
              </a:tr>
              <a:tr h="432048">
                <a:tc>
                  <a:txBody>
                    <a:bodyPr/>
                    <a:lstStyle/>
                    <a:p>
                      <a:pPr algn="l">
                        <a:lnSpc>
                          <a:spcPct val="100000"/>
                        </a:lnSpc>
                      </a:pPr>
                      <a:r>
                        <a:rPr lang="es-MX" sz="1400" dirty="0"/>
                        <a:t>a) Insultos o apodos ofensivos</a:t>
                      </a:r>
                      <a:endParaRPr lang="es-MX" sz="1400" b="0" dirty="0"/>
                    </a:p>
                  </a:txBody>
                  <a:tcPr marL="41778" marR="41778" marT="0" marB="0" anchor="ctr"/>
                </a:tc>
                <a:tc>
                  <a:txBody>
                    <a:bodyPr/>
                    <a:lstStyle/>
                    <a:p>
                      <a:pPr marL="0" lvl="0" indent="0" algn="ctr">
                        <a:lnSpc>
                          <a:spcPct val="150000"/>
                        </a:lnSpc>
                        <a:buFont typeface="Courier New"/>
                        <a:buNone/>
                      </a:pPr>
                      <a:r>
                        <a:rPr lang="es-MX" sz="1400" dirty="0" smtClean="0">
                          <a:sym typeface="Wingdings 2"/>
                        </a:rPr>
                        <a:t></a:t>
                      </a:r>
                      <a:r>
                        <a:rPr lang="es-MX" sz="1400" dirty="0"/>
                        <a:t> </a:t>
                      </a:r>
                    </a:p>
                  </a:txBody>
                  <a:tcPr marL="41778" marR="41778" marT="0" marB="0" anchor="ctr"/>
                </a:tc>
                <a:tc>
                  <a:txBody>
                    <a:bodyPr/>
                    <a:lstStyle/>
                    <a:p>
                      <a:pPr marL="0" lvl="0" indent="0" algn="ctr">
                        <a:lnSpc>
                          <a:spcPct val="150000"/>
                        </a:lnSpc>
                        <a:buFont typeface="Courier New"/>
                        <a:buNone/>
                      </a:pPr>
                      <a:r>
                        <a:rPr lang="es-MX" sz="1400" dirty="0" smtClean="0">
                          <a:sym typeface="Wingdings 2"/>
                        </a:rPr>
                        <a:t></a:t>
                      </a:r>
                      <a:r>
                        <a:rPr lang="es-MX" sz="1400" dirty="0"/>
                        <a:t> </a:t>
                      </a:r>
                    </a:p>
                  </a:txBody>
                  <a:tcPr marL="41778" marR="41778" marT="0" marB="0" anchor="ctr"/>
                </a:tc>
              </a:tr>
              <a:tr h="432048">
                <a:tc>
                  <a:txBody>
                    <a:bodyPr/>
                    <a:lstStyle/>
                    <a:p>
                      <a:pPr algn="l">
                        <a:lnSpc>
                          <a:spcPct val="100000"/>
                        </a:lnSpc>
                      </a:pPr>
                      <a:r>
                        <a:rPr lang="es-MX" sz="1400" dirty="0"/>
                        <a:t>b) Burlarse o poner en ridículo</a:t>
                      </a:r>
                      <a:endParaRPr lang="es-MX" sz="1400" b="0" dirty="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c) Daño físico (golpes, empujones, patadas)</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d) Hablar mal de alguien o que hablen mal de mí, hacer chismes</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e) Amenazas, obligar o que me obliguen a hacer cosas que no quiero o que no quieren los otros.</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f) Rechazar, aislar, ignorar o no dejar participar en alguna actividad</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g) Manoseos, tocar sin permiso partes del cuerpo, por ejemplo las nalgas o los testículos en los hombres; y, los senos o las nalgas a las mujeres</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r h="432048">
                <a:tc>
                  <a:txBody>
                    <a:bodyPr/>
                    <a:lstStyle/>
                    <a:p>
                      <a:pPr algn="l">
                        <a:lnSpc>
                          <a:spcPct val="100000"/>
                        </a:lnSpc>
                      </a:pPr>
                      <a:r>
                        <a:rPr lang="es-MX" sz="1400" dirty="0"/>
                        <a:t>h) Enviar fotos, imágenes o mensajes que incomoden o avergüencen a través de celular o por Internet</a:t>
                      </a:r>
                      <a:endParaRPr lang="es-MX" sz="1400" b="0" dirty="0"/>
                    </a:p>
                  </a:txBody>
                  <a:tcPr marL="41778" marR="41778" marT="0" marB="0" anchor="ctr"/>
                </a:tc>
                <a:tc>
                  <a:txBody>
                    <a:bodyPr/>
                    <a:lstStyle/>
                    <a:p>
                      <a:pPr algn="ctr"/>
                      <a:r>
                        <a:rPr lang="es-MX" sz="1400" smtClean="0">
                          <a:sym typeface="Wingdings 2"/>
                        </a:rPr>
                        <a:t></a:t>
                      </a:r>
                      <a:endParaRPr lang="es-MX" sz="1400"/>
                    </a:p>
                  </a:txBody>
                  <a:tcPr marL="41778" marR="41778" marT="0" marB="0" anchor="ctr"/>
                </a:tc>
                <a:tc>
                  <a:txBody>
                    <a:bodyPr/>
                    <a:lstStyle/>
                    <a:p>
                      <a:pPr algn="ctr"/>
                      <a:r>
                        <a:rPr lang="es-MX" sz="1400" dirty="0" smtClean="0">
                          <a:sym typeface="Wingdings 2"/>
                        </a:rPr>
                        <a:t></a:t>
                      </a:r>
                      <a:endParaRPr lang="es-MX" sz="1400" dirty="0"/>
                    </a:p>
                  </a:txBody>
                  <a:tcPr marL="41778" marR="41778" marT="0" marB="0" anchor="ctr"/>
                </a:tc>
              </a:tr>
            </a:tbl>
          </a:graphicData>
        </a:graphic>
      </p:graphicFrame>
      <p:sp>
        <p:nvSpPr>
          <p:cNvPr id="5" name="4 CuadroTexto"/>
          <p:cNvSpPr txBox="1"/>
          <p:nvPr/>
        </p:nvSpPr>
        <p:spPr>
          <a:xfrm>
            <a:off x="6588224" y="1412776"/>
            <a:ext cx="2016224" cy="369332"/>
          </a:xfrm>
          <a:prstGeom prst="rect">
            <a:avLst/>
          </a:prstGeom>
          <a:noFill/>
        </p:spPr>
        <p:txBody>
          <a:bodyPr wrap="square" rtlCol="0">
            <a:spAutoFit/>
          </a:bodyPr>
          <a:lstStyle/>
          <a:p>
            <a:pPr algn="r"/>
            <a:r>
              <a:rPr lang="es-MX" dirty="0" smtClean="0">
                <a:solidFill>
                  <a:schemeClr val="bg1"/>
                </a:solidFill>
              </a:rPr>
              <a:t>ilustrativo</a:t>
            </a:r>
            <a:endParaRPr lang="es-MX" dirty="0">
              <a:solidFill>
                <a:schemeClr val="bg1"/>
              </a:solidFill>
            </a:endParaRPr>
          </a:p>
        </p:txBody>
      </p:sp>
    </p:spTree>
    <p:extLst>
      <p:ext uri="{BB962C8B-B14F-4D97-AF65-F5344CB8AC3E}">
        <p14:creationId xmlns:p14="http://schemas.microsoft.com/office/powerpoint/2010/main" val="69455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39552" y="957754"/>
            <a:ext cx="1620688" cy="6710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600" b="1" dirty="0" smtClean="0">
                <a:latin typeface="+mj-lt"/>
              </a:rPr>
              <a:t>PRE-TEST</a:t>
            </a:r>
          </a:p>
        </p:txBody>
      </p:sp>
      <p:sp>
        <p:nvSpPr>
          <p:cNvPr id="4" name="3 Elipse"/>
          <p:cNvSpPr/>
          <p:nvPr/>
        </p:nvSpPr>
        <p:spPr>
          <a:xfrm>
            <a:off x="3443262" y="558526"/>
            <a:ext cx="2496890" cy="998266"/>
          </a:xfrm>
          <a:prstGeom prst="ellipse">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600" b="1" u="sng" dirty="0" smtClean="0">
                <a:latin typeface="+mj-lt"/>
              </a:rPr>
              <a:t>INTERVENCIÓN </a:t>
            </a:r>
          </a:p>
          <a:p>
            <a:pPr algn="ctr"/>
            <a:r>
              <a:rPr lang="es-MX" sz="1600" b="1" dirty="0" smtClean="0">
                <a:latin typeface="+mj-lt"/>
              </a:rPr>
              <a:t>5 módulos</a:t>
            </a:r>
          </a:p>
          <a:p>
            <a:pPr algn="ctr"/>
            <a:r>
              <a:rPr lang="es-MX" sz="1600" b="1" dirty="0" smtClean="0">
                <a:latin typeface="+mj-lt"/>
              </a:rPr>
              <a:t>4 semanas</a:t>
            </a:r>
            <a:endParaRPr lang="es-MX" sz="1600" b="1" dirty="0">
              <a:latin typeface="+mj-lt"/>
            </a:endParaRPr>
          </a:p>
        </p:txBody>
      </p:sp>
      <p:sp>
        <p:nvSpPr>
          <p:cNvPr id="5" name="4 Rectángulo redondeado"/>
          <p:cNvSpPr/>
          <p:nvPr/>
        </p:nvSpPr>
        <p:spPr>
          <a:xfrm>
            <a:off x="7058605" y="957758"/>
            <a:ext cx="1617851" cy="671042"/>
          </a:xfrm>
          <a:prstGeom prst="roundRect">
            <a:avLst/>
          </a:prstGeom>
          <a:solidFill>
            <a:srgbClr val="6699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600" b="1" dirty="0" smtClean="0">
                <a:latin typeface="+mj-lt"/>
              </a:rPr>
              <a:t>POST-TEST</a:t>
            </a:r>
          </a:p>
        </p:txBody>
      </p:sp>
      <p:sp>
        <p:nvSpPr>
          <p:cNvPr id="6" name="5 Flecha derecha"/>
          <p:cNvSpPr>
            <a:spLocks noChangeAspect="1"/>
          </p:cNvSpPr>
          <p:nvPr/>
        </p:nvSpPr>
        <p:spPr>
          <a:xfrm>
            <a:off x="2572188" y="1120086"/>
            <a:ext cx="703668" cy="43670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dirty="0">
              <a:latin typeface="+mj-lt"/>
            </a:endParaRPr>
          </a:p>
        </p:txBody>
      </p:sp>
      <p:sp>
        <p:nvSpPr>
          <p:cNvPr id="7" name="6 Flecha derecha"/>
          <p:cNvSpPr>
            <a:spLocks noChangeAspect="1"/>
          </p:cNvSpPr>
          <p:nvPr/>
        </p:nvSpPr>
        <p:spPr>
          <a:xfrm>
            <a:off x="6111170" y="1083070"/>
            <a:ext cx="693078" cy="473722"/>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dirty="0">
              <a:latin typeface="+mj-l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44824"/>
            <a:ext cx="5832648" cy="324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de flecha"/>
          <p:cNvCxnSpPr/>
          <p:nvPr/>
        </p:nvCxnSpPr>
        <p:spPr>
          <a:xfrm>
            <a:off x="4644008" y="155679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P:\Eunice Ruiz\2015 Eunice\Encabezado articulo Violencia.jpg"/>
          <p:cNvPicPr>
            <a:picLocks noChangeAspect="1" noChangeArrowheads="1"/>
          </p:cNvPicPr>
          <p:nvPr/>
        </p:nvPicPr>
        <p:blipFill>
          <a:blip r:embed="rId3" cstate="print"/>
          <a:srcRect/>
          <a:stretch>
            <a:fillRect/>
          </a:stretch>
        </p:blipFill>
        <p:spPr bwMode="auto">
          <a:xfrm>
            <a:off x="1547664" y="5301208"/>
            <a:ext cx="6299046" cy="14683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r" rtl="0">
              <a:spcBef>
                <a:spcPct val="0"/>
              </a:spcBef>
            </a:pPr>
            <a:r>
              <a:rPr lang="es-MX" sz="3200" b="1" dirty="0">
                <a:solidFill>
                  <a:schemeClr val="bg1"/>
                </a:solidFill>
                <a:latin typeface="+mj-lt"/>
              </a:rPr>
              <a:t>Instrumento </a:t>
            </a:r>
            <a:r>
              <a:rPr lang="es-MX" sz="3200" b="1" dirty="0" smtClean="0">
                <a:solidFill>
                  <a:schemeClr val="bg1"/>
                </a:solidFill>
                <a:latin typeface="+mj-lt"/>
              </a:rPr>
              <a:t>de</a:t>
            </a:r>
            <a:br>
              <a:rPr lang="es-MX" sz="3200" b="1" dirty="0" smtClean="0">
                <a:solidFill>
                  <a:schemeClr val="bg1"/>
                </a:solidFill>
                <a:latin typeface="+mj-lt"/>
              </a:rPr>
            </a:br>
            <a:r>
              <a:rPr lang="es-MX" sz="3200" b="1" dirty="0" smtClean="0">
                <a:solidFill>
                  <a:schemeClr val="bg1"/>
                </a:solidFill>
                <a:latin typeface="+mj-lt"/>
              </a:rPr>
              <a:t>Evaluación</a:t>
            </a:r>
            <a:endParaRPr lang="es-MX" sz="3200" b="1" dirty="0">
              <a:solidFill>
                <a:schemeClr val="bg1"/>
              </a:solidFill>
              <a:latin typeface="+mj-lt"/>
            </a:endParaRPr>
          </a:p>
        </p:txBody>
      </p:sp>
      <p:sp>
        <p:nvSpPr>
          <p:cNvPr id="4" name="3 Rectángulo"/>
          <p:cNvSpPr/>
          <p:nvPr/>
        </p:nvSpPr>
        <p:spPr>
          <a:xfrm>
            <a:off x="179512" y="1412776"/>
            <a:ext cx="8712968" cy="36004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lvl="0" algn="ctr">
              <a:lnSpc>
                <a:spcPct val="120000"/>
              </a:lnSpc>
              <a:spcBef>
                <a:spcPct val="20000"/>
              </a:spcBef>
              <a:defRPr/>
            </a:pPr>
            <a:r>
              <a:rPr lang="es-MX" dirty="0" smtClean="0"/>
              <a:t>Diseño de </a:t>
            </a:r>
            <a:r>
              <a:rPr lang="es-MX" dirty="0"/>
              <a:t>un instrumento para evaluar competencias (pre y post</a:t>
            </a:r>
            <a:r>
              <a:rPr lang="es-MX" dirty="0" smtClean="0"/>
              <a:t>) de la intervención</a:t>
            </a:r>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1741284279"/>
              </p:ext>
            </p:extLst>
          </p:nvPr>
        </p:nvGraphicFramePr>
        <p:xfrm>
          <a:off x="683569" y="1884000"/>
          <a:ext cx="8208911" cy="4785360"/>
        </p:xfrm>
        <a:graphic>
          <a:graphicData uri="http://schemas.openxmlformats.org/drawingml/2006/table">
            <a:tbl>
              <a:tblPr firstRow="1" bandRow="1">
                <a:tableStyleId>{35758FB7-9AC5-4552-8A53-C91805E547FA}</a:tableStyleId>
              </a:tblPr>
              <a:tblGrid>
                <a:gridCol w="2459107"/>
                <a:gridCol w="1462399"/>
                <a:gridCol w="997091"/>
                <a:gridCol w="3290314"/>
              </a:tblGrid>
              <a:tr h="247212">
                <a:tc>
                  <a:txBody>
                    <a:bodyPr/>
                    <a:lstStyle/>
                    <a:p>
                      <a:r>
                        <a:rPr lang="es-MX" sz="1600" dirty="0" smtClean="0"/>
                        <a:t>Indicadores originales</a:t>
                      </a:r>
                      <a:endParaRPr lang="es-MX" sz="1600" dirty="0">
                        <a:solidFill>
                          <a:schemeClr val="bg1"/>
                        </a:solidFill>
                      </a:endParaRPr>
                    </a:p>
                  </a:txBody>
                  <a:tcPr/>
                </a:tc>
                <a:tc>
                  <a:txBody>
                    <a:bodyPr/>
                    <a:lstStyle/>
                    <a:p>
                      <a:pPr algn="ctr"/>
                      <a:r>
                        <a:rPr lang="es-MX" sz="1600" dirty="0" smtClean="0"/>
                        <a:t>Dimensiones</a:t>
                      </a:r>
                      <a:endParaRPr lang="es-MX" sz="1600" dirty="0">
                        <a:solidFill>
                          <a:schemeClr val="bg1"/>
                        </a:solidFill>
                      </a:endParaRPr>
                    </a:p>
                  </a:txBody>
                  <a:tcPr/>
                </a:tc>
                <a:tc>
                  <a:txBody>
                    <a:bodyPr/>
                    <a:lstStyle/>
                    <a:p>
                      <a:pPr algn="ctr"/>
                      <a:r>
                        <a:rPr lang="es-MX" sz="1600" dirty="0" smtClean="0"/>
                        <a:t>Reactivos</a:t>
                      </a:r>
                      <a:endParaRPr lang="es-MX" sz="1600" dirty="0">
                        <a:solidFill>
                          <a:schemeClr val="bg1"/>
                        </a:solidFill>
                      </a:endParaRPr>
                    </a:p>
                  </a:txBody>
                  <a:tcPr/>
                </a:tc>
                <a:tc>
                  <a:txBody>
                    <a:bodyPr/>
                    <a:lstStyle/>
                    <a:p>
                      <a:pPr algn="ctr"/>
                      <a:r>
                        <a:rPr lang="es-MX" sz="1600" dirty="0" smtClean="0"/>
                        <a:t>Unidad de respuesta</a:t>
                      </a:r>
                      <a:endParaRPr lang="es-MX" sz="1600" dirty="0">
                        <a:solidFill>
                          <a:schemeClr val="bg1"/>
                        </a:solidFill>
                      </a:endParaRPr>
                    </a:p>
                  </a:txBody>
                  <a:tcPr/>
                </a:tc>
              </a:tr>
              <a:tr h="427003">
                <a:tc>
                  <a:txBody>
                    <a:bodyPr/>
                    <a:lstStyle/>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MX" sz="1600" dirty="0" smtClean="0"/>
                        <a:t>Conocimiento sobre lo que es la violencia </a:t>
                      </a:r>
                      <a:endParaRPr lang="es-MX" sz="1600" dirty="0" smtClean="0">
                        <a:solidFill>
                          <a:schemeClr val="bg1"/>
                        </a:solidFill>
                      </a:endParaRPr>
                    </a:p>
                  </a:txBody>
                  <a:tcPr/>
                </a:tc>
                <a:tc rowSpan="4">
                  <a:txBody>
                    <a:bodyPr/>
                    <a:lstStyle/>
                    <a:p>
                      <a:pPr algn="ctr"/>
                      <a:r>
                        <a:rPr lang="es-MX" sz="1600" dirty="0" smtClean="0"/>
                        <a:t>Conocimiento</a:t>
                      </a:r>
                      <a:endParaRPr lang="es-MX"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26</a:t>
                      </a:r>
                      <a:endParaRPr lang="es-MX" sz="1600" dirty="0" smtClean="0">
                        <a:solidFill>
                          <a:schemeClr val="bg1"/>
                        </a:solidFill>
                      </a:endParaRPr>
                    </a:p>
                  </a:txBody>
                  <a:tcPr anchor="ctr"/>
                </a:tc>
                <a:tc>
                  <a:txBody>
                    <a:bodyPr/>
                    <a:lstStyle/>
                    <a:p>
                      <a:pPr marL="0" indent="180975" algn="l">
                        <a:buFont typeface="Arial" pitchFamily="34" charset="0"/>
                        <a:buChar char="•"/>
                      </a:pPr>
                      <a:r>
                        <a:rPr lang="es-MX" sz="1600" dirty="0" smtClean="0"/>
                        <a:t>Falso</a:t>
                      </a:r>
                    </a:p>
                    <a:p>
                      <a:pPr marL="0" indent="180975" algn="l">
                        <a:buFont typeface="Arial" pitchFamily="34" charset="0"/>
                        <a:buChar char="•"/>
                      </a:pPr>
                      <a:r>
                        <a:rPr lang="es-MX" sz="1600" dirty="0" smtClean="0"/>
                        <a:t>Cierto </a:t>
                      </a:r>
                      <a:endParaRPr lang="es-MX" sz="1600" dirty="0" smtClean="0">
                        <a:solidFill>
                          <a:schemeClr val="bg1"/>
                        </a:solidFill>
                      </a:endParaRPr>
                    </a:p>
                  </a:txBody>
                  <a:tcPr anchor="ctr"/>
                </a:tc>
              </a:tr>
              <a:tr h="427003">
                <a:tc>
                  <a:txBody>
                    <a:bodyPr/>
                    <a:lstStyle/>
                    <a:p>
                      <a:pPr marL="265113" indent="-265113" algn="l">
                        <a:buFont typeface="Wingdings" pitchFamily="2" charset="2"/>
                        <a:buChar char="ü"/>
                      </a:pPr>
                      <a:r>
                        <a:rPr lang="es-MX" sz="1600" dirty="0" smtClean="0"/>
                        <a:t>Conocimiento sobre los tipos de violencia</a:t>
                      </a:r>
                      <a:endParaRPr lang="es-MX" sz="1600" dirty="0" smtClean="0">
                        <a:solidFill>
                          <a:schemeClr val="bg1"/>
                        </a:solidFill>
                      </a:endParaRPr>
                    </a:p>
                  </a:txBody>
                  <a:tcPr/>
                </a:tc>
                <a:tc vMerge="1">
                  <a:txBody>
                    <a:bodyPr/>
                    <a:lstStyle/>
                    <a:p>
                      <a:pPr algn="ctr"/>
                      <a:endParaRPr lang="es-MX" sz="16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r>
                        <a:rPr lang="es-MX" sz="1600" dirty="0" smtClean="0"/>
                        <a:t>21</a:t>
                      </a:r>
                      <a:endParaRPr lang="es-MX" sz="1600" dirty="0" smtClean="0">
                        <a:solidFill>
                          <a:schemeClr val="bg1"/>
                        </a:solidFill>
                      </a:endParaRPr>
                    </a:p>
                  </a:txBody>
                  <a:tcPr anchor="ctr"/>
                </a:tc>
                <a:tc rowSpan="3">
                  <a:txBody>
                    <a:bodyPr/>
                    <a:lstStyle/>
                    <a:p>
                      <a:pPr marL="0" indent="180975" algn="l">
                        <a:buFont typeface="Arial" pitchFamily="34" charset="0"/>
                        <a:buChar char="•"/>
                      </a:pPr>
                      <a:r>
                        <a:rPr lang="es-MX" sz="1600" dirty="0" smtClean="0"/>
                        <a:t>Totalmente de acuerdo</a:t>
                      </a:r>
                    </a:p>
                    <a:p>
                      <a:pPr marL="0" indent="180975" algn="l">
                        <a:buFont typeface="Arial" pitchFamily="34" charset="0"/>
                        <a:buChar char="•"/>
                      </a:pPr>
                      <a:r>
                        <a:rPr lang="es-MX" sz="1600" dirty="0" smtClean="0"/>
                        <a:t>De acuerdo</a:t>
                      </a:r>
                    </a:p>
                    <a:p>
                      <a:pPr marL="0" indent="180975" algn="l">
                        <a:buFont typeface="Arial" pitchFamily="34" charset="0"/>
                        <a:buChar char="•"/>
                      </a:pPr>
                      <a:r>
                        <a:rPr lang="es-MX" sz="1600" dirty="0" smtClean="0"/>
                        <a:t>Totalmente en desacuerdo</a:t>
                      </a:r>
                      <a:endParaRPr lang="es-MX" sz="1600" dirty="0" smtClean="0">
                        <a:solidFill>
                          <a:schemeClr val="bg1"/>
                        </a:solidFill>
                      </a:endParaRPr>
                    </a:p>
                  </a:txBody>
                  <a:tcPr anchor="ctr"/>
                </a:tc>
              </a:tr>
              <a:tr h="606794">
                <a:tc>
                  <a:txBody>
                    <a:bodyPr/>
                    <a:lstStyle/>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MX" sz="1600" dirty="0" smtClean="0"/>
                        <a:t>Conocimiento de la violencia que se vive en diferentes espacios</a:t>
                      </a:r>
                      <a:endParaRPr lang="es-MX" sz="1600" dirty="0" smtClean="0">
                        <a:solidFill>
                          <a:schemeClr val="bg1"/>
                        </a:solidFill>
                      </a:endParaRPr>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606794">
                <a:tc>
                  <a:txBody>
                    <a:bodyPr/>
                    <a:lstStyle/>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MX" sz="1600" dirty="0" smtClean="0"/>
                        <a:t>Reconocimiento de la violencia vivida o ejercida</a:t>
                      </a:r>
                      <a:endParaRPr lang="es-MX" sz="1600" dirty="0" smtClean="0">
                        <a:solidFill>
                          <a:schemeClr val="bg1"/>
                        </a:solidFill>
                      </a:endParaRPr>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606794">
                <a:tc>
                  <a:txBody>
                    <a:bodyPr/>
                    <a:lstStyle/>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MX" sz="1600" dirty="0" smtClean="0"/>
                        <a:t>Actitudes de intolerancia hacia grupos y personas</a:t>
                      </a:r>
                      <a:endParaRPr lang="es-MX" sz="1600" dirty="0" smtClean="0">
                        <a:solidFill>
                          <a:schemeClr val="bg1"/>
                        </a:solidFill>
                      </a:endParaRPr>
                    </a:p>
                  </a:txBody>
                  <a:tcPr/>
                </a:tc>
                <a:tc>
                  <a:txBody>
                    <a:bodyPr/>
                    <a:lstStyle/>
                    <a:p>
                      <a:pPr algn="ctr"/>
                      <a:r>
                        <a:rPr lang="es-MX" sz="1600" dirty="0" smtClean="0"/>
                        <a:t>Actitud</a:t>
                      </a:r>
                      <a:endParaRPr lang="es-MX" sz="1600" dirty="0" smtClean="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smtClean="0"/>
                        <a:t>11</a:t>
                      </a:r>
                      <a:endParaRPr lang="es-MX" sz="1600" smtClean="0">
                        <a:solidFill>
                          <a:schemeClr val="bg1"/>
                        </a:solidFill>
                      </a:endParaRPr>
                    </a:p>
                  </a:txBody>
                  <a:tcPr anchor="ctr"/>
                </a:tc>
                <a:tc>
                  <a:txBody>
                    <a:bodyPr/>
                    <a:lstStyle/>
                    <a:p>
                      <a:pPr marL="0" indent="180975" algn="l">
                        <a:buFont typeface="Arial" pitchFamily="34" charset="0"/>
                        <a:buChar char="•"/>
                      </a:pPr>
                      <a:r>
                        <a:rPr lang="es-MX" sz="1600" dirty="0" smtClean="0"/>
                        <a:t>Falso</a:t>
                      </a:r>
                    </a:p>
                    <a:p>
                      <a:pPr marL="0" indent="180975" algn="l">
                        <a:buFont typeface="Arial" pitchFamily="34" charset="0"/>
                        <a:buChar char="•"/>
                      </a:pPr>
                      <a:r>
                        <a:rPr lang="es-MX" sz="1600" dirty="0" smtClean="0"/>
                        <a:t>Cierto </a:t>
                      </a:r>
                      <a:endParaRPr lang="es-MX" sz="1600" dirty="0" smtClean="0">
                        <a:solidFill>
                          <a:schemeClr val="bg1"/>
                        </a:solidFill>
                      </a:endParaRPr>
                    </a:p>
                  </a:txBody>
                  <a:tcPr anchor="ctr"/>
                </a:tc>
              </a:tr>
              <a:tr h="606794">
                <a:tc>
                  <a:txBody>
                    <a:bodyPr/>
                    <a:lstStyle/>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MX" sz="1600" dirty="0" smtClean="0"/>
                        <a:t>Habilidades de  asertividad, negociación y solución de problemas</a:t>
                      </a:r>
                      <a:endParaRPr lang="es-MX" sz="1600" dirty="0" smtClean="0">
                        <a:solidFill>
                          <a:schemeClr val="bg1"/>
                        </a:solidFill>
                      </a:endParaRPr>
                    </a:p>
                  </a:txBody>
                  <a:tcPr/>
                </a:tc>
                <a:tc>
                  <a:txBody>
                    <a:bodyPr/>
                    <a:lstStyle/>
                    <a:p>
                      <a:pPr algn="ctr"/>
                      <a:r>
                        <a:rPr lang="es-MX" sz="1600" dirty="0" smtClean="0"/>
                        <a:t>Habilidades</a:t>
                      </a:r>
                      <a:endParaRPr lang="es-MX"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7</a:t>
                      </a:r>
                    </a:p>
                    <a:p>
                      <a:pPr algn="ctr"/>
                      <a:endParaRPr lang="es-MX" sz="1600" dirty="0">
                        <a:solidFill>
                          <a:schemeClr val="bg1"/>
                        </a:solidFill>
                      </a:endParaRPr>
                    </a:p>
                  </a:txBody>
                  <a:tcPr anchor="ctr"/>
                </a:tc>
                <a:tc>
                  <a:txBody>
                    <a:bodyPr/>
                    <a:lstStyle/>
                    <a:p>
                      <a:pPr marL="0" indent="180975" algn="l">
                        <a:buFont typeface="Arial" pitchFamily="34" charset="0"/>
                        <a:buChar char="•"/>
                      </a:pPr>
                      <a:r>
                        <a:rPr lang="es-MX" sz="1600" dirty="0" smtClean="0"/>
                        <a:t>Totalmente de acuerdo</a:t>
                      </a:r>
                    </a:p>
                    <a:p>
                      <a:pPr marL="0" indent="180975" algn="l">
                        <a:buFont typeface="Arial" pitchFamily="34" charset="0"/>
                        <a:buChar char="•"/>
                      </a:pPr>
                      <a:r>
                        <a:rPr lang="es-MX" sz="1600" dirty="0" smtClean="0"/>
                        <a:t>De acuerdo</a:t>
                      </a:r>
                    </a:p>
                    <a:p>
                      <a:pPr marL="0" indent="180975" algn="l">
                        <a:buFont typeface="Arial" pitchFamily="34" charset="0"/>
                        <a:buChar char="•"/>
                      </a:pPr>
                      <a:r>
                        <a:rPr lang="es-MX" sz="1600" dirty="0" smtClean="0"/>
                        <a:t>Totalmente en desacuerdo</a:t>
                      </a:r>
                      <a:endParaRPr lang="es-MX" sz="1600" dirty="0" smtClean="0">
                        <a:solidFill>
                          <a:schemeClr val="bg1"/>
                        </a:solidFill>
                      </a:endParaRPr>
                    </a:p>
                  </a:txBody>
                  <a:tcPr anchor="ctr"/>
                </a:tc>
              </a:tr>
            </a:tbl>
          </a:graphicData>
        </a:graphic>
      </p:graphicFrame>
    </p:spTree>
    <p:extLst>
      <p:ext uri="{BB962C8B-B14F-4D97-AF65-F5344CB8AC3E}">
        <p14:creationId xmlns:p14="http://schemas.microsoft.com/office/powerpoint/2010/main" val="176657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79512" y="908720"/>
          <a:ext cx="8784976" cy="5881470"/>
        </p:xfrm>
        <a:graphic>
          <a:graphicData uri="http://schemas.openxmlformats.org/drawingml/2006/table">
            <a:tbl>
              <a:tblPr/>
              <a:tblGrid>
                <a:gridCol w="3070085"/>
                <a:gridCol w="697668"/>
                <a:gridCol w="1254745"/>
                <a:gridCol w="1252988"/>
                <a:gridCol w="1307467"/>
                <a:gridCol w="1202023"/>
              </a:tblGrid>
              <a:tr h="124123">
                <a:tc>
                  <a:txBody>
                    <a:bodyPr/>
                    <a:lstStyle/>
                    <a:p>
                      <a:pPr>
                        <a:spcAft>
                          <a:spcPts val="0"/>
                        </a:spcAft>
                      </a:pPr>
                      <a:r>
                        <a:rPr lang="es-ES" sz="1050" b="1" dirty="0">
                          <a:solidFill>
                            <a:schemeClr val="bg1"/>
                          </a:solidFill>
                          <a:latin typeface="Courier New"/>
                          <a:ea typeface="Times New Roman"/>
                        </a:rPr>
                        <a:t>Reactivo</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N</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M</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DE</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Sig</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Dimensión</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134">
                <a:tc>
                  <a:txBody>
                    <a:bodyPr/>
                    <a:lstStyle/>
                    <a:p>
                      <a:pPr>
                        <a:spcAft>
                          <a:spcPts val="0"/>
                        </a:spcAft>
                      </a:pPr>
                      <a:r>
                        <a:rPr lang="es-ES" sz="1050" dirty="0">
                          <a:solidFill>
                            <a:schemeClr val="bg1"/>
                          </a:solidFill>
                          <a:latin typeface="Courier New"/>
                          <a:ea typeface="Times New Roman"/>
                        </a:rPr>
                        <a:t>CF2 La violencia siempre tiene la intención de imponer algo</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125</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Pre=.80</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Post=.90</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Pre=.39</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Post=.29</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a:t>
                      </a:r>
                      <a:r>
                        <a:rPr lang="es-ES" sz="1050" baseline="-25000">
                          <a:solidFill>
                            <a:schemeClr val="bg1"/>
                          </a:solidFill>
                          <a:latin typeface="Courier New"/>
                          <a:ea typeface="Times New Roman"/>
                        </a:rPr>
                        <a:t>(124)</a:t>
                      </a:r>
                      <a:r>
                        <a:rPr lang="es-ES" sz="1050">
                          <a:solidFill>
                            <a:schemeClr val="bg1"/>
                          </a:solidFill>
                          <a:latin typeface="Courier New"/>
                          <a:ea typeface="Times New Roman"/>
                        </a:rPr>
                        <a:t>=2.5, p&lt;.014</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Qué es la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22">
                <a:tc>
                  <a:txBody>
                    <a:bodyPr/>
                    <a:lstStyle/>
                    <a:p>
                      <a:pPr>
                        <a:spcAft>
                          <a:spcPts val="0"/>
                        </a:spcAft>
                      </a:pPr>
                      <a:r>
                        <a:rPr lang="es-ES" sz="1050" b="1" dirty="0">
                          <a:solidFill>
                            <a:schemeClr val="bg1"/>
                          </a:solidFill>
                          <a:latin typeface="Courier New"/>
                          <a:ea typeface="Times New Roman"/>
                        </a:rPr>
                        <a:t>CF5 La violencia ocurre en relaciones desiguales </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126</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Pre=.42</a:t>
                      </a:r>
                      <a:endParaRPr lang="es-MX" sz="1050">
                        <a:solidFill>
                          <a:schemeClr val="bg1"/>
                        </a:solidFill>
                        <a:latin typeface="Times New Roman"/>
                        <a:ea typeface="Times New Roman"/>
                      </a:endParaRPr>
                    </a:p>
                    <a:p>
                      <a:pPr>
                        <a:spcAft>
                          <a:spcPts val="0"/>
                        </a:spcAft>
                      </a:pPr>
                      <a:r>
                        <a:rPr lang="es-ES" sz="1050" b="1">
                          <a:solidFill>
                            <a:schemeClr val="bg1"/>
                          </a:solidFill>
                          <a:latin typeface="Courier New"/>
                          <a:ea typeface="Times New Roman"/>
                        </a:rPr>
                        <a:t>Post=.84</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Pre=.49</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Post=.35</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a:t>
                      </a:r>
                      <a:r>
                        <a:rPr lang="es-ES" sz="1050" baseline="-25000">
                          <a:solidFill>
                            <a:schemeClr val="bg1"/>
                          </a:solidFill>
                          <a:latin typeface="Courier New"/>
                          <a:ea typeface="Times New Roman"/>
                        </a:rPr>
                        <a:t>(125)</a:t>
                      </a:r>
                      <a:r>
                        <a:rPr lang="es-ES" sz="1050">
                          <a:solidFill>
                            <a:schemeClr val="bg1"/>
                          </a:solidFill>
                          <a:latin typeface="Courier New"/>
                          <a:ea typeface="Times New Roman"/>
                        </a:rPr>
                        <a:t>=8.2, p&lt;.00</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Qué es la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45">
                <a:tc>
                  <a:txBody>
                    <a:bodyPr/>
                    <a:lstStyle/>
                    <a:p>
                      <a:pPr>
                        <a:spcAft>
                          <a:spcPts val="0"/>
                        </a:spcAft>
                      </a:pPr>
                      <a:r>
                        <a:rPr lang="es-ES" sz="1050" b="1" dirty="0">
                          <a:solidFill>
                            <a:schemeClr val="bg1"/>
                          </a:solidFill>
                          <a:latin typeface="Courier New"/>
                          <a:ea typeface="Times New Roman"/>
                        </a:rPr>
                        <a:t>CF6 La violencia es responsabilidad tanto de la víctima como de los perpetradores</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123</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Pre=.28</a:t>
                      </a:r>
                      <a:endParaRPr lang="es-MX" sz="1050">
                        <a:solidFill>
                          <a:schemeClr val="bg1"/>
                        </a:solidFill>
                        <a:latin typeface="Times New Roman"/>
                        <a:ea typeface="Times New Roman"/>
                      </a:endParaRPr>
                    </a:p>
                    <a:p>
                      <a:pPr>
                        <a:spcAft>
                          <a:spcPts val="0"/>
                        </a:spcAft>
                      </a:pPr>
                      <a:r>
                        <a:rPr lang="es-ES" sz="1050" b="1">
                          <a:solidFill>
                            <a:schemeClr val="bg1"/>
                          </a:solidFill>
                          <a:latin typeface="Courier New"/>
                          <a:ea typeface="Times New Roman"/>
                        </a:rPr>
                        <a:t>Post=.47</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Pre=.45</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Post=.5</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a:t>
                      </a:r>
                      <a:r>
                        <a:rPr lang="es-ES" sz="1050" baseline="-25000">
                          <a:solidFill>
                            <a:schemeClr val="bg1"/>
                          </a:solidFill>
                          <a:latin typeface="Courier New"/>
                          <a:ea typeface="Times New Roman"/>
                        </a:rPr>
                        <a:t>(122)</a:t>
                      </a:r>
                      <a:r>
                        <a:rPr lang="es-ES" sz="1050">
                          <a:solidFill>
                            <a:schemeClr val="bg1"/>
                          </a:solidFill>
                          <a:latin typeface="Courier New"/>
                          <a:ea typeface="Times New Roman"/>
                        </a:rPr>
                        <a:t>=4.2, p&lt;.00</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Qué es la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134">
                <a:tc>
                  <a:txBody>
                    <a:bodyPr/>
                    <a:lstStyle/>
                    <a:p>
                      <a:pPr>
                        <a:spcAft>
                          <a:spcPts val="0"/>
                        </a:spcAft>
                      </a:pPr>
                      <a:r>
                        <a:rPr lang="es-ES" sz="1050" dirty="0">
                          <a:solidFill>
                            <a:schemeClr val="bg1"/>
                          </a:solidFill>
                          <a:latin typeface="Courier New"/>
                          <a:ea typeface="Times New Roman"/>
                        </a:rPr>
                        <a:t>CF2 La violencia siempre tiene la intención de imponer algo</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125</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Pre=.80</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Post=.90</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Pre=.39</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Post=.29</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a:t>
                      </a:r>
                      <a:r>
                        <a:rPr lang="es-ES" sz="1050" baseline="-25000">
                          <a:solidFill>
                            <a:schemeClr val="bg1"/>
                          </a:solidFill>
                          <a:latin typeface="Courier New"/>
                          <a:ea typeface="Times New Roman"/>
                        </a:rPr>
                        <a:t>(124)</a:t>
                      </a:r>
                      <a:r>
                        <a:rPr lang="es-ES" sz="1050">
                          <a:solidFill>
                            <a:schemeClr val="bg1"/>
                          </a:solidFill>
                          <a:latin typeface="Courier New"/>
                          <a:ea typeface="Times New Roman"/>
                        </a:rPr>
                        <a:t>= 2.5, p&lt;.014</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Tipos de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134">
                <a:tc>
                  <a:txBody>
                    <a:bodyPr/>
                    <a:lstStyle/>
                    <a:p>
                      <a:pPr>
                        <a:spcAft>
                          <a:spcPts val="0"/>
                        </a:spcAft>
                      </a:pPr>
                      <a:r>
                        <a:rPr lang="es-ES" sz="1050" dirty="0">
                          <a:solidFill>
                            <a:schemeClr val="bg1"/>
                          </a:solidFill>
                          <a:latin typeface="Courier New"/>
                          <a:ea typeface="Times New Roman"/>
                        </a:rPr>
                        <a:t>CF4A El silencio es una forma de violentar emocionalmente </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122</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Pre=.88</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Post=.97</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Pre=.02</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 =.01</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a:t>
                      </a:r>
                      <a:r>
                        <a:rPr lang="es-ES" sz="1050" baseline="-25000">
                          <a:solidFill>
                            <a:schemeClr val="bg1"/>
                          </a:solidFill>
                          <a:latin typeface="Courier New"/>
                          <a:ea typeface="Times New Roman"/>
                        </a:rPr>
                        <a:t>(121)</a:t>
                      </a:r>
                      <a:r>
                        <a:rPr lang="es-ES" sz="1050">
                          <a:solidFill>
                            <a:schemeClr val="bg1"/>
                          </a:solidFill>
                          <a:latin typeface="Courier New"/>
                          <a:ea typeface="Times New Roman"/>
                        </a:rPr>
                        <a:t>=2.9, p&lt;.004</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Tipos de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56">
                <a:tc>
                  <a:txBody>
                    <a:bodyPr/>
                    <a:lstStyle/>
                    <a:p>
                      <a:pPr>
                        <a:spcAft>
                          <a:spcPts val="0"/>
                        </a:spcAft>
                      </a:pPr>
                      <a:r>
                        <a:rPr lang="es-ES" sz="1050" dirty="0">
                          <a:solidFill>
                            <a:schemeClr val="bg1"/>
                          </a:solidFill>
                          <a:latin typeface="Courier New"/>
                          <a:ea typeface="Times New Roman"/>
                        </a:rPr>
                        <a:t>CF6A No respetar la privacidad o las creencias e ideas de las personas para imponer la propia voluntad, son también actos violentos. </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125</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 = .94</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 = 1</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Pre=.23</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Post=0</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(124)</a:t>
                      </a:r>
                      <a:r>
                        <a:rPr lang="es-ES" sz="1050" dirty="0">
                          <a:solidFill>
                            <a:schemeClr val="bg1"/>
                          </a:solidFill>
                          <a:latin typeface="Courier New"/>
                          <a:ea typeface="Times New Roman"/>
                        </a:rPr>
                        <a:t>=2.7, p&lt;.008</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Tipos de violencia</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134">
                <a:tc>
                  <a:txBody>
                    <a:bodyPr/>
                    <a:lstStyle/>
                    <a:p>
                      <a:pPr>
                        <a:spcAft>
                          <a:spcPts val="0"/>
                        </a:spcAft>
                      </a:pPr>
                      <a:r>
                        <a:rPr lang="es-ES" sz="1050">
                          <a:solidFill>
                            <a:schemeClr val="bg1"/>
                          </a:solidFill>
                          <a:latin typeface="Courier New"/>
                          <a:ea typeface="Times New Roman"/>
                        </a:rPr>
                        <a:t>CF8A El mostrar pornografía a un niño o niña es una forma de violencia sexual</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126</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Pre=.96</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Post=1</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Pre=.19</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Post=0</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(125)</a:t>
                      </a:r>
                      <a:r>
                        <a:rPr lang="es-ES" sz="1050" dirty="0">
                          <a:solidFill>
                            <a:schemeClr val="bg1"/>
                          </a:solidFill>
                          <a:latin typeface="Courier New"/>
                          <a:ea typeface="Times New Roman"/>
                        </a:rPr>
                        <a:t>=2.2, p&lt;.025</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Tipos de violencia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56">
                <a:tc>
                  <a:txBody>
                    <a:bodyPr/>
                    <a:lstStyle/>
                    <a:p>
                      <a:pPr>
                        <a:spcAft>
                          <a:spcPts val="0"/>
                        </a:spcAft>
                      </a:pPr>
                      <a:r>
                        <a:rPr lang="es-ES" sz="1050" dirty="0">
                          <a:solidFill>
                            <a:schemeClr val="bg1"/>
                          </a:solidFill>
                          <a:latin typeface="Courier New"/>
                          <a:ea typeface="Times New Roman"/>
                        </a:rPr>
                        <a:t>CF2B El </a:t>
                      </a:r>
                      <a:r>
                        <a:rPr lang="es-ES" sz="1050" dirty="0" err="1">
                          <a:solidFill>
                            <a:schemeClr val="bg1"/>
                          </a:solidFill>
                          <a:latin typeface="Courier New"/>
                          <a:ea typeface="Times New Roman"/>
                        </a:rPr>
                        <a:t>bullying</a:t>
                      </a:r>
                      <a:r>
                        <a:rPr lang="es-ES" sz="1050" dirty="0">
                          <a:solidFill>
                            <a:schemeClr val="bg1"/>
                          </a:solidFill>
                          <a:latin typeface="Courier New"/>
                          <a:ea typeface="Times New Roman"/>
                        </a:rPr>
                        <a:t> es una violencia que ocurre entre compañeros de escuela </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126</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Pre=.91</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Post=.99</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Pre=.28</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Post=.08</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(125)</a:t>
                      </a:r>
                      <a:r>
                        <a:rPr lang="es-ES" sz="1050" dirty="0">
                          <a:solidFill>
                            <a:schemeClr val="bg1"/>
                          </a:solidFill>
                          <a:latin typeface="Courier New"/>
                          <a:ea typeface="Times New Roman"/>
                        </a:rPr>
                        <a:t>= 2.9, p&lt;.004</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smtClean="0">
                          <a:solidFill>
                            <a:schemeClr val="bg1"/>
                          </a:solidFill>
                          <a:latin typeface="Courier New"/>
                          <a:ea typeface="Times New Roman"/>
                        </a:rPr>
                        <a:t>ámbitos </a:t>
                      </a:r>
                      <a:r>
                        <a:rPr lang="es-ES" sz="1050" dirty="0">
                          <a:solidFill>
                            <a:schemeClr val="bg1"/>
                          </a:solidFill>
                          <a:latin typeface="Courier New"/>
                          <a:ea typeface="Times New Roman"/>
                        </a:rPr>
                        <a:t>donde sucede la violencia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56">
                <a:tc>
                  <a:txBody>
                    <a:bodyPr/>
                    <a:lstStyle/>
                    <a:p>
                      <a:pPr>
                        <a:spcAft>
                          <a:spcPts val="0"/>
                        </a:spcAft>
                      </a:pPr>
                      <a:r>
                        <a:rPr lang="es-ES" sz="1050">
                          <a:solidFill>
                            <a:schemeClr val="bg1"/>
                          </a:solidFill>
                          <a:latin typeface="Courier New"/>
                          <a:ea typeface="Times New Roman"/>
                        </a:rPr>
                        <a:t>CF4B LA violencia que se da entre los hombres, como en las riñas, es principalmente producto de la biología; actúan como animales</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125</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Pre=.81</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 .89</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Pre=.38</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Post=.30</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(124)</a:t>
                      </a:r>
                      <a:r>
                        <a:rPr lang="es-ES" sz="1050" dirty="0">
                          <a:solidFill>
                            <a:schemeClr val="bg1"/>
                          </a:solidFill>
                          <a:latin typeface="Courier New"/>
                          <a:ea typeface="Times New Roman"/>
                        </a:rPr>
                        <a:t>= 2.1, p&lt;.032</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smtClean="0">
                          <a:solidFill>
                            <a:schemeClr val="bg1"/>
                          </a:solidFill>
                          <a:latin typeface="Courier New"/>
                          <a:ea typeface="Times New Roman"/>
                        </a:rPr>
                        <a:t>ámbitos </a:t>
                      </a:r>
                      <a:r>
                        <a:rPr lang="es-ES" sz="1050" dirty="0">
                          <a:solidFill>
                            <a:schemeClr val="bg1"/>
                          </a:solidFill>
                          <a:latin typeface="Courier New"/>
                          <a:ea typeface="Times New Roman"/>
                        </a:rPr>
                        <a:t>donde sucede la violencia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56">
                <a:tc>
                  <a:txBody>
                    <a:bodyPr/>
                    <a:lstStyle/>
                    <a:p>
                      <a:pPr>
                        <a:spcAft>
                          <a:spcPts val="0"/>
                        </a:spcAft>
                      </a:pPr>
                      <a:r>
                        <a:rPr lang="es-ES" sz="1050" b="1">
                          <a:solidFill>
                            <a:schemeClr val="bg1"/>
                          </a:solidFill>
                          <a:latin typeface="Courier New"/>
                          <a:ea typeface="Times New Roman"/>
                        </a:rPr>
                        <a:t>CFT7B Los hombres jóvenes son quienes más mueren debido a la violencia delictiva o relacionada con el narco</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121</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Pre=.75</a:t>
                      </a:r>
                      <a:endParaRPr lang="es-MX" sz="1050">
                        <a:solidFill>
                          <a:schemeClr val="bg1"/>
                        </a:solidFill>
                        <a:latin typeface="Times New Roman"/>
                        <a:ea typeface="Times New Roman"/>
                      </a:endParaRPr>
                    </a:p>
                    <a:p>
                      <a:pPr>
                        <a:spcAft>
                          <a:spcPts val="0"/>
                        </a:spcAft>
                      </a:pPr>
                      <a:r>
                        <a:rPr lang="es-ES" sz="1050" b="1">
                          <a:solidFill>
                            <a:schemeClr val="bg1"/>
                          </a:solidFill>
                          <a:latin typeface="Courier New"/>
                          <a:ea typeface="Times New Roman"/>
                        </a:rPr>
                        <a:t>Post=.94</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Pre=.43</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Post=.23</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(120)</a:t>
                      </a:r>
                      <a:r>
                        <a:rPr lang="es-ES" sz="1050" dirty="0">
                          <a:solidFill>
                            <a:schemeClr val="bg1"/>
                          </a:solidFill>
                          <a:latin typeface="Courier New"/>
                          <a:ea typeface="Times New Roman"/>
                        </a:rPr>
                        <a:t>= 4.4, </a:t>
                      </a:r>
                      <a:r>
                        <a:rPr lang="es-ES" sz="1050" b="1" dirty="0">
                          <a:solidFill>
                            <a:schemeClr val="bg1"/>
                          </a:solidFill>
                          <a:latin typeface="Courier New"/>
                          <a:ea typeface="Times New Roman"/>
                        </a:rPr>
                        <a:t>p&lt;.000</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smtClean="0">
                          <a:solidFill>
                            <a:schemeClr val="bg1"/>
                          </a:solidFill>
                          <a:latin typeface="Courier New"/>
                          <a:ea typeface="Times New Roman"/>
                        </a:rPr>
                        <a:t>ámbitos </a:t>
                      </a:r>
                      <a:r>
                        <a:rPr lang="es-ES" sz="1050" dirty="0">
                          <a:solidFill>
                            <a:schemeClr val="bg1"/>
                          </a:solidFill>
                          <a:latin typeface="Courier New"/>
                          <a:ea typeface="Times New Roman"/>
                        </a:rPr>
                        <a:t>donde sucede la violencia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56">
                <a:tc>
                  <a:txBody>
                    <a:bodyPr/>
                    <a:lstStyle/>
                    <a:p>
                      <a:pPr>
                        <a:spcAft>
                          <a:spcPts val="0"/>
                        </a:spcAft>
                      </a:pPr>
                      <a:r>
                        <a:rPr lang="es-ES" sz="1050" b="1" dirty="0">
                          <a:solidFill>
                            <a:schemeClr val="bg1"/>
                          </a:solidFill>
                          <a:latin typeface="Courier New"/>
                          <a:ea typeface="Times New Roman"/>
                        </a:rPr>
                        <a:t>CF8B Muchas mujeres son violadas cuando hay guerras o conflictos armados</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120</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b="1">
                          <a:solidFill>
                            <a:schemeClr val="bg1"/>
                          </a:solidFill>
                          <a:latin typeface="Courier New"/>
                          <a:ea typeface="Times New Roman"/>
                        </a:rPr>
                        <a:t>Pre = .71</a:t>
                      </a:r>
                      <a:endParaRPr lang="es-MX" sz="1050">
                        <a:solidFill>
                          <a:schemeClr val="bg1"/>
                        </a:solidFill>
                        <a:latin typeface="Times New Roman"/>
                        <a:ea typeface="Times New Roman"/>
                      </a:endParaRPr>
                    </a:p>
                    <a:p>
                      <a:pPr>
                        <a:spcAft>
                          <a:spcPts val="0"/>
                        </a:spcAft>
                      </a:pPr>
                      <a:r>
                        <a:rPr lang="es-ES" sz="1050" b="1">
                          <a:solidFill>
                            <a:schemeClr val="bg1"/>
                          </a:solidFill>
                          <a:latin typeface="Courier New"/>
                          <a:ea typeface="Times New Roman"/>
                        </a:rPr>
                        <a:t>Post = 87</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Pre=.45</a:t>
                      </a:r>
                      <a:endParaRPr lang="es-MX" sz="1050" dirty="0">
                        <a:solidFill>
                          <a:schemeClr val="bg1"/>
                        </a:solidFill>
                        <a:latin typeface="Times New Roman"/>
                        <a:ea typeface="Times New Roman"/>
                      </a:endParaRPr>
                    </a:p>
                    <a:p>
                      <a:pPr>
                        <a:spcAft>
                          <a:spcPts val="0"/>
                        </a:spcAft>
                      </a:pPr>
                      <a:r>
                        <a:rPr lang="es-ES" sz="1050" dirty="0">
                          <a:solidFill>
                            <a:schemeClr val="bg1"/>
                          </a:solidFill>
                          <a:latin typeface="Courier New"/>
                          <a:ea typeface="Times New Roman"/>
                        </a:rPr>
                        <a:t>Post=.33</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(119)</a:t>
                      </a:r>
                      <a:r>
                        <a:rPr lang="es-ES" sz="1050" dirty="0">
                          <a:solidFill>
                            <a:schemeClr val="bg1"/>
                          </a:solidFill>
                          <a:latin typeface="Courier New"/>
                          <a:ea typeface="Times New Roman"/>
                        </a:rPr>
                        <a:t>=4.0, </a:t>
                      </a:r>
                      <a:r>
                        <a:rPr lang="es-ES" sz="1050" b="1" dirty="0">
                          <a:solidFill>
                            <a:schemeClr val="bg1"/>
                          </a:solidFill>
                          <a:latin typeface="Courier New"/>
                          <a:ea typeface="Times New Roman"/>
                        </a:rPr>
                        <a:t>p&lt;.000</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smtClean="0">
                          <a:solidFill>
                            <a:schemeClr val="bg1"/>
                          </a:solidFill>
                          <a:latin typeface="Courier New"/>
                          <a:ea typeface="Times New Roman"/>
                        </a:rPr>
                        <a:t>ámbitos </a:t>
                      </a:r>
                      <a:r>
                        <a:rPr lang="es-ES" sz="1050" dirty="0">
                          <a:solidFill>
                            <a:schemeClr val="bg1"/>
                          </a:solidFill>
                          <a:latin typeface="Courier New"/>
                          <a:ea typeface="Times New Roman"/>
                        </a:rPr>
                        <a:t>donde sucede la violencia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45">
                <a:tc>
                  <a:txBody>
                    <a:bodyPr/>
                    <a:lstStyle/>
                    <a:p>
                      <a:pPr>
                        <a:spcAft>
                          <a:spcPts val="0"/>
                        </a:spcAft>
                      </a:pPr>
                      <a:r>
                        <a:rPr lang="es-ES" sz="1050" b="1">
                          <a:solidFill>
                            <a:schemeClr val="bg1"/>
                          </a:solidFill>
                          <a:latin typeface="Courier New"/>
                          <a:ea typeface="Times New Roman"/>
                        </a:rPr>
                        <a:t>CF1C A la persona que actúa de forma violenta o ejerce la violencia, se le denomina perpetrador</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123</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Pre=.89</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Post=.99</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chemeClr val="bg1"/>
                          </a:solidFill>
                          <a:latin typeface="Courier New"/>
                          <a:ea typeface="Times New Roman"/>
                        </a:rPr>
                        <a:t>Pre=.30</a:t>
                      </a:r>
                      <a:endParaRPr lang="es-MX" sz="1050">
                        <a:solidFill>
                          <a:schemeClr val="bg1"/>
                        </a:solidFill>
                        <a:latin typeface="Times New Roman"/>
                        <a:ea typeface="Times New Roman"/>
                      </a:endParaRPr>
                    </a:p>
                    <a:p>
                      <a:pPr>
                        <a:spcAft>
                          <a:spcPts val="0"/>
                        </a:spcAft>
                      </a:pPr>
                      <a:r>
                        <a:rPr lang="es-ES" sz="1050">
                          <a:solidFill>
                            <a:schemeClr val="bg1"/>
                          </a:solidFill>
                          <a:latin typeface="Courier New"/>
                          <a:ea typeface="Times New Roman"/>
                        </a:rPr>
                        <a:t>Post=.09</a:t>
                      </a:r>
                      <a:endParaRPr lang="es-MX" sz="105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t</a:t>
                      </a:r>
                      <a:r>
                        <a:rPr lang="es-ES" sz="1050" baseline="-25000" dirty="0">
                          <a:solidFill>
                            <a:schemeClr val="bg1"/>
                          </a:solidFill>
                          <a:latin typeface="Courier New"/>
                          <a:ea typeface="Times New Roman"/>
                        </a:rPr>
                        <a:t>(122)</a:t>
                      </a:r>
                      <a:r>
                        <a:rPr lang="es-ES" sz="1050" dirty="0">
                          <a:solidFill>
                            <a:schemeClr val="bg1"/>
                          </a:solidFill>
                          <a:latin typeface="Courier New"/>
                          <a:ea typeface="Times New Roman"/>
                        </a:rPr>
                        <a:t>= 3.3, </a:t>
                      </a:r>
                      <a:r>
                        <a:rPr lang="es-ES" sz="1050" b="1" dirty="0">
                          <a:solidFill>
                            <a:schemeClr val="bg1"/>
                          </a:solidFill>
                          <a:latin typeface="Courier New"/>
                          <a:ea typeface="Times New Roman"/>
                        </a:rPr>
                        <a:t>p&lt;.001</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chemeClr val="bg1"/>
                          </a:solidFill>
                          <a:latin typeface="Courier New"/>
                          <a:ea typeface="Times New Roman"/>
                        </a:rPr>
                        <a:t>Reconocimiento </a:t>
                      </a:r>
                      <a:r>
                        <a:rPr lang="es-ES" sz="1050" dirty="0" smtClean="0">
                          <a:solidFill>
                            <a:schemeClr val="bg1"/>
                          </a:solidFill>
                          <a:latin typeface="Courier New"/>
                          <a:ea typeface="Times New Roman"/>
                        </a:rPr>
                        <a:t>de</a:t>
                      </a:r>
                      <a:r>
                        <a:rPr lang="es-ES" sz="1050" baseline="0" dirty="0" smtClean="0">
                          <a:solidFill>
                            <a:schemeClr val="bg1"/>
                          </a:solidFill>
                          <a:latin typeface="Courier New"/>
                          <a:ea typeface="Times New Roman"/>
                        </a:rPr>
                        <a:t> </a:t>
                      </a:r>
                      <a:r>
                        <a:rPr lang="es-ES" sz="1050" dirty="0" smtClean="0">
                          <a:solidFill>
                            <a:schemeClr val="bg1"/>
                          </a:solidFill>
                          <a:latin typeface="Courier New"/>
                          <a:ea typeface="Times New Roman"/>
                        </a:rPr>
                        <a:t>violencia </a:t>
                      </a:r>
                      <a:r>
                        <a:rPr lang="es-ES" sz="1050" dirty="0">
                          <a:solidFill>
                            <a:schemeClr val="bg1"/>
                          </a:solidFill>
                          <a:latin typeface="Courier New"/>
                          <a:ea typeface="Times New Roman"/>
                        </a:rPr>
                        <a:t>vivida</a:t>
                      </a:r>
                      <a:endParaRPr lang="es-MX" sz="1050" dirty="0">
                        <a:solidFill>
                          <a:schemeClr val="bg1"/>
                        </a:solidFill>
                        <a:latin typeface="Times New Roman"/>
                        <a:ea typeface="Times New Roman"/>
                      </a:endParaRPr>
                    </a:p>
                  </a:txBody>
                  <a:tcPr marL="41977" marR="41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1907704" y="308555"/>
            <a:ext cx="67322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Courier New" pitchFamily="49" charset="0"/>
                <a:ea typeface="Times New Roman" pitchFamily="18" charset="0"/>
                <a:cs typeface="Courier New" pitchFamily="49" charset="0"/>
              </a:rPr>
              <a:t>Cuadro 1. Reactivos específicos con diferencias significativas del bloque de conocimientos sobre violencia </a:t>
            </a:r>
            <a:endParaRPr kumimoji="0" lang="es-MX"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17424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ortar rectángulo de esquina del mismo lado"/>
          <p:cNvSpPr/>
          <p:nvPr/>
        </p:nvSpPr>
        <p:spPr>
          <a:xfrm>
            <a:off x="3321835" y="357166"/>
            <a:ext cx="2500330" cy="857256"/>
          </a:xfrm>
          <a:prstGeom prst="snip2SameRect">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Discusión </a:t>
            </a:r>
            <a:endParaRPr lang="es-MX" sz="2400" b="1" dirty="0"/>
          </a:p>
        </p:txBody>
      </p:sp>
      <p:sp>
        <p:nvSpPr>
          <p:cNvPr id="3" name="2 CuadroTexto"/>
          <p:cNvSpPr txBox="1"/>
          <p:nvPr/>
        </p:nvSpPr>
        <p:spPr>
          <a:xfrm>
            <a:off x="323528" y="1700808"/>
            <a:ext cx="7920880" cy="4832092"/>
          </a:xfrm>
          <a:prstGeom prst="rect">
            <a:avLst/>
          </a:prstGeom>
          <a:noFill/>
        </p:spPr>
        <p:txBody>
          <a:bodyPr wrap="square" rtlCol="0">
            <a:spAutoFit/>
          </a:bodyPr>
          <a:lstStyle/>
          <a:p>
            <a:pPr algn="just"/>
            <a:r>
              <a:rPr lang="es-ES" sz="1400" dirty="0" smtClean="0">
                <a:solidFill>
                  <a:schemeClr val="bg1"/>
                </a:solidFill>
                <a:latin typeface="Arial" pitchFamily="34" charset="0"/>
                <a:cs typeface="Arial" pitchFamily="34" charset="0"/>
              </a:rPr>
              <a:t>Los resultados preliminares del Pre y el Post apuntan a que en la dimensión de los saberes se cumplieron los objetivos del curso. En este sentido, aumentó el conocimiento sobre los elementos que permiten reconocer un acto violento –la intención, el uso de la fuerza o poder (desigualdad) y el daño que causa-. Esto es significativo porque dichos saberes indican que después de la intervención los participantes pueden reconocer si viven o ejercen violencia en las diferentes áreas de su vida –en la familia, con los amigos, con la pareja y en la comunidad-, lo que puede favorecer que la violencia esté paulatinamente menos normalizada. </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pPr algn="just"/>
            <a:r>
              <a:rPr lang="es-ES" sz="1400" dirty="0" smtClean="0">
                <a:solidFill>
                  <a:schemeClr val="bg1"/>
                </a:solidFill>
                <a:latin typeface="Arial" pitchFamily="34" charset="0"/>
                <a:cs typeface="Arial" pitchFamily="34" charset="0"/>
              </a:rPr>
              <a:t>Asimismo, los cambios en la comprensión de que la violencia es responsabilidad de la persona que la ejerce y en identificar como perpetrador a la persona que actúa de forma violenta, favorecen el reconocimiento tanto de víctimas, como de perpetradores de violencia. </a:t>
            </a:r>
            <a:endParaRPr lang="es-MX" sz="1400" dirty="0" smtClean="0">
              <a:solidFill>
                <a:schemeClr val="bg1"/>
              </a:solidFill>
              <a:latin typeface="Arial" pitchFamily="34" charset="0"/>
              <a:cs typeface="Arial" pitchFamily="34" charset="0"/>
            </a:endParaRPr>
          </a:p>
          <a:p>
            <a:endParaRPr lang="es-ES"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Las respuestas a los reactivos relacionados con reconocer que la </a:t>
            </a:r>
            <a:r>
              <a:rPr lang="es-ES" sz="1400" b="1" dirty="0" smtClean="0">
                <a:solidFill>
                  <a:schemeClr val="bg1"/>
                </a:solidFill>
                <a:latin typeface="Arial" pitchFamily="34" charset="0"/>
                <a:cs typeface="Arial" pitchFamily="34" charset="0"/>
              </a:rPr>
              <a:t>desigualdad es un elemento de un acto violento y que la violencia es responsabilidad de la persona que la ejerce</a:t>
            </a:r>
            <a:r>
              <a:rPr lang="es-ES" sz="1400" dirty="0" smtClean="0">
                <a:solidFill>
                  <a:schemeClr val="bg1"/>
                </a:solidFill>
                <a:latin typeface="Arial" pitchFamily="34" charset="0"/>
                <a:cs typeface="Arial" pitchFamily="34" charset="0"/>
              </a:rPr>
              <a:t>, tuvieron una puntuación muy baja -aun cuando el resultado es estadísticamente significativo-, </a:t>
            </a:r>
            <a:r>
              <a:rPr lang="es-ES" sz="1400" b="1" dirty="0" smtClean="0">
                <a:solidFill>
                  <a:schemeClr val="bg1"/>
                </a:solidFill>
                <a:latin typeface="Arial" pitchFamily="34" charset="0"/>
                <a:cs typeface="Arial" pitchFamily="34" charset="0"/>
              </a:rPr>
              <a:t>lo que indica que es un saber que se debe integrar, extender o profundizar en futuras intervenciones</a:t>
            </a:r>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r>
              <a:rPr lang="es-ES" sz="1400" b="1" dirty="0" smtClean="0">
                <a:solidFill>
                  <a:schemeClr val="bg1"/>
                </a:solidFill>
                <a:latin typeface="Arial" pitchFamily="34" charset="0"/>
                <a:cs typeface="Arial" pitchFamily="34" charset="0"/>
              </a:rPr>
              <a:t>El aumento del  conocimiento </a:t>
            </a:r>
            <a:r>
              <a:rPr lang="es-ES" sz="1400" dirty="0" smtClean="0">
                <a:solidFill>
                  <a:schemeClr val="bg1"/>
                </a:solidFill>
                <a:latin typeface="Arial" pitchFamily="34" charset="0"/>
                <a:cs typeface="Arial" pitchFamily="34" charset="0"/>
              </a:rPr>
              <a:t>de los participantes es consistente con la </a:t>
            </a:r>
            <a:r>
              <a:rPr lang="es-ES" sz="1400" b="1" dirty="0" smtClean="0">
                <a:solidFill>
                  <a:schemeClr val="bg1"/>
                </a:solidFill>
                <a:latin typeface="Arial" pitchFamily="34" charset="0"/>
                <a:cs typeface="Arial" pitchFamily="34" charset="0"/>
              </a:rPr>
              <a:t>evaluación </a:t>
            </a:r>
            <a:r>
              <a:rPr lang="es-ES" sz="1400" dirty="0" smtClean="0">
                <a:solidFill>
                  <a:schemeClr val="bg1"/>
                </a:solidFill>
                <a:latin typeface="Arial" pitchFamily="34" charset="0"/>
                <a:cs typeface="Arial" pitchFamily="34" charset="0"/>
              </a:rPr>
              <a:t>que éstos hicieron de los </a:t>
            </a:r>
            <a:r>
              <a:rPr lang="es-ES" sz="1400" b="1" dirty="0" smtClean="0">
                <a:solidFill>
                  <a:schemeClr val="bg1"/>
                </a:solidFill>
                <a:latin typeface="Arial" pitchFamily="34" charset="0"/>
                <a:cs typeface="Arial" pitchFamily="34" charset="0"/>
              </a:rPr>
              <a:t>recursos de la intervención,</a:t>
            </a:r>
            <a:r>
              <a:rPr lang="es-ES" sz="1400" dirty="0" smtClean="0">
                <a:solidFill>
                  <a:schemeClr val="bg1"/>
                </a:solidFill>
                <a:latin typeface="Arial" pitchFamily="34" charset="0"/>
                <a:cs typeface="Arial" pitchFamily="34" charset="0"/>
              </a:rPr>
              <a:t> en términos </a:t>
            </a:r>
            <a:r>
              <a:rPr lang="es-ES" sz="1400" b="1" dirty="0" smtClean="0">
                <a:solidFill>
                  <a:schemeClr val="bg1"/>
                </a:solidFill>
                <a:latin typeface="Arial" pitchFamily="34" charset="0"/>
                <a:cs typeface="Arial" pitchFamily="34" charset="0"/>
              </a:rPr>
              <a:t>de la relevancia y utilidad de la información.</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 </a:t>
            </a:r>
            <a:endParaRPr lang="es-MX"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424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ortar rectángulo de esquina del mismo lado"/>
          <p:cNvSpPr/>
          <p:nvPr/>
        </p:nvSpPr>
        <p:spPr>
          <a:xfrm>
            <a:off x="3321835" y="357166"/>
            <a:ext cx="2500330" cy="857256"/>
          </a:xfrm>
          <a:prstGeom prst="snip2SameRect">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Discusión </a:t>
            </a:r>
            <a:endParaRPr lang="es-MX" sz="2400" b="1" dirty="0"/>
          </a:p>
        </p:txBody>
      </p:sp>
      <p:sp>
        <p:nvSpPr>
          <p:cNvPr id="3" name="2 CuadroTexto"/>
          <p:cNvSpPr txBox="1"/>
          <p:nvPr/>
        </p:nvSpPr>
        <p:spPr>
          <a:xfrm>
            <a:off x="467544" y="1701963"/>
            <a:ext cx="8208912" cy="4247317"/>
          </a:xfrm>
          <a:prstGeom prst="rect">
            <a:avLst/>
          </a:prstGeom>
          <a:noFill/>
        </p:spPr>
        <p:txBody>
          <a:bodyPr wrap="square" rtlCol="0">
            <a:spAutoFit/>
          </a:bodyPr>
          <a:lstStyle/>
          <a:p>
            <a:pPr algn="just"/>
            <a:r>
              <a:rPr lang="es-ES" sz="1400" dirty="0" smtClean="0">
                <a:solidFill>
                  <a:schemeClr val="bg1"/>
                </a:solidFill>
                <a:latin typeface="Arial" pitchFamily="34" charset="0"/>
                <a:cs typeface="Arial" pitchFamily="34" charset="0"/>
              </a:rPr>
              <a:t>Aunque las actitudes suelen ser estables, pueden modificarse por decisión propia o por una intervención externa.  Los resultados indican que tras la intervención, se observan menores niveles de intolerancia. </a:t>
            </a:r>
          </a:p>
          <a:p>
            <a:pPr algn="just"/>
            <a:endParaRPr lang="es-ES" sz="1400" dirty="0" smtClean="0">
              <a:solidFill>
                <a:schemeClr val="bg1"/>
              </a:solidFill>
              <a:latin typeface="Arial" pitchFamily="34" charset="0"/>
              <a:cs typeface="Arial" pitchFamily="34" charset="0"/>
            </a:endParaRPr>
          </a:p>
          <a:p>
            <a:pPr algn="just"/>
            <a:r>
              <a:rPr lang="es-ES" sz="1400" dirty="0" smtClean="0">
                <a:solidFill>
                  <a:schemeClr val="bg1"/>
                </a:solidFill>
                <a:latin typeface="Arial" pitchFamily="34" charset="0"/>
                <a:cs typeface="Arial" pitchFamily="34" charset="0"/>
              </a:rPr>
              <a:t>Cabe recordar que esta dimensión es fundamental dado que se asocia con prácticas de discriminación, entendidas como aquellas en las que se da “… un trato desfavorable o de desprecio inmerecido a determinada persona o grupo, que a veces no percibimos, pero que en algún momento la hemos causado o recibido (…), las personas con discapacidad, adultas mayores, niñas, niños, jóvenes, personas indígenas, etc., que son más propensas a vivir algún acto de discriminación, ya que existen creencias falsas en relación con temer o rechazar las diferencias”</a:t>
            </a:r>
            <a:r>
              <a:rPr lang="es-ES" sz="1400" baseline="30000" dirty="0" smtClean="0">
                <a:solidFill>
                  <a:schemeClr val="bg1"/>
                </a:solidFill>
                <a:latin typeface="Arial" pitchFamily="34" charset="0"/>
                <a:cs typeface="Arial" pitchFamily="34" charset="0"/>
              </a:rPr>
              <a:t>15</a:t>
            </a:r>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Es pertinente revisar los cambios en el desarrollo de las habilidades</a:t>
            </a:r>
            <a:r>
              <a:rPr lang="es-ES" sz="1400" i="1" dirty="0" smtClean="0">
                <a:solidFill>
                  <a:schemeClr val="bg1"/>
                </a:solidFill>
                <a:latin typeface="Arial" pitchFamily="34" charset="0"/>
                <a:cs typeface="Arial" pitchFamily="34" charset="0"/>
              </a:rPr>
              <a:t> </a:t>
            </a:r>
            <a:r>
              <a:rPr lang="es-ES" sz="1400" dirty="0" smtClean="0">
                <a:solidFill>
                  <a:schemeClr val="bg1"/>
                </a:solidFill>
                <a:latin typeface="Arial" pitchFamily="34" charset="0"/>
                <a:cs typeface="Arial" pitchFamily="34" charset="0"/>
              </a:rPr>
              <a:t>incorporadas en la intervención Comunicación Asertiva, Negociación, Solución de Problemas, Toma de Decisiones Informadas, y de Pensamiento Crítico para una convivencia social sin violencia, pues esto permitirá llevar a cabo la evaluación piloto de la efectividad de la intervención en sus dimensiones de adquisición de conocimiento, desarrollo de habilidades y cambio de actitudes.</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 </a:t>
            </a:r>
            <a:endParaRPr lang="es-MX" sz="1400" dirty="0" smtClean="0">
              <a:solidFill>
                <a:schemeClr val="bg1"/>
              </a:solidFill>
              <a:latin typeface="Arial" pitchFamily="34" charset="0"/>
              <a:cs typeface="Arial" pitchFamily="34" charset="0"/>
            </a:endParaRPr>
          </a:p>
          <a:p>
            <a:r>
              <a:rPr lang="es-ES" sz="1400" dirty="0" smtClean="0">
                <a:solidFill>
                  <a:schemeClr val="bg1"/>
                </a:solidFill>
                <a:latin typeface="Arial" pitchFamily="34" charset="0"/>
                <a:cs typeface="Arial" pitchFamily="34" charset="0"/>
              </a:rPr>
              <a:t>Con base en los resultados se reformularán y refinarán reactivos que permitan  mayor precisión   para obtener más respuestas para la evaluación de actitudes y habilidades.</a:t>
            </a:r>
            <a:endParaRPr lang="es-MX"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424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ortar rectángulo de esquina del mismo lado"/>
          <p:cNvSpPr/>
          <p:nvPr/>
        </p:nvSpPr>
        <p:spPr>
          <a:xfrm>
            <a:off x="3321835" y="357166"/>
            <a:ext cx="2500330" cy="857256"/>
          </a:xfrm>
          <a:prstGeom prst="snip2SameRect">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Conclusiones </a:t>
            </a:r>
            <a:endParaRPr lang="es-MX" sz="2400" b="1" dirty="0"/>
          </a:p>
        </p:txBody>
      </p:sp>
      <p:sp>
        <p:nvSpPr>
          <p:cNvPr id="3" name="2 CuadroTexto"/>
          <p:cNvSpPr txBox="1"/>
          <p:nvPr/>
        </p:nvSpPr>
        <p:spPr>
          <a:xfrm>
            <a:off x="395536" y="1772816"/>
            <a:ext cx="8208912" cy="3970318"/>
          </a:xfrm>
          <a:prstGeom prst="rect">
            <a:avLst/>
          </a:prstGeom>
          <a:noFill/>
        </p:spPr>
        <p:txBody>
          <a:bodyPr wrap="square" rtlCol="0">
            <a:spAutoFit/>
          </a:bodyPr>
          <a:lstStyle/>
          <a:p>
            <a:pPr algn="just"/>
            <a:r>
              <a:rPr lang="es-MX" sz="1400" dirty="0" smtClean="0">
                <a:solidFill>
                  <a:schemeClr val="bg1"/>
                </a:solidFill>
                <a:latin typeface="Arial" pitchFamily="34" charset="0"/>
                <a:cs typeface="Arial" pitchFamily="34" charset="0"/>
              </a:rPr>
              <a:t>Los resultados de la prueba pre-test/post-test apuntan a un incremento en conocimientos relacionados con lo que es la violencia, el acto violento y los tipos de violencia en la familia y entre pares. Lo anterior es importante, pues implica que después de la intervención los participantes cuentan con saberes que les permitirían reconocer si viven o ejercen violencia en las diferentes áreas de su vida. </a:t>
            </a:r>
          </a:p>
          <a:p>
            <a:endParaRPr lang="es-MX" sz="1400" dirty="0" smtClean="0">
              <a:solidFill>
                <a:schemeClr val="bg1"/>
              </a:solidFill>
              <a:latin typeface="Arial" pitchFamily="34" charset="0"/>
              <a:cs typeface="Arial" pitchFamily="34" charset="0"/>
            </a:endParaRPr>
          </a:p>
          <a:p>
            <a:pPr algn="just"/>
            <a:r>
              <a:rPr lang="es-MX" sz="1400" dirty="0" smtClean="0">
                <a:solidFill>
                  <a:schemeClr val="bg1"/>
                </a:solidFill>
                <a:latin typeface="Arial" pitchFamily="34" charset="0"/>
                <a:cs typeface="Arial" pitchFamily="34" charset="0"/>
              </a:rPr>
              <a:t>En cuanto a las actitudes, los resultados indican que después de la intervención, se observan menores niveles de intolerancia a la desigualdad entre géneros, a indígenas, a personas con una orientación sexual diferente a la heterosexual, y a quienes tienen problemas mentales o alguna discapacidad</a:t>
            </a:r>
            <a:r>
              <a:rPr lang="es-MX" sz="1400" i="1" dirty="0" smtClean="0">
                <a:solidFill>
                  <a:schemeClr val="bg1"/>
                </a:solidFill>
                <a:latin typeface="Arial" pitchFamily="34" charset="0"/>
                <a:cs typeface="Arial" pitchFamily="34" charset="0"/>
              </a:rPr>
              <a:t>, </a:t>
            </a:r>
            <a:r>
              <a:rPr lang="es-MX" sz="1400" dirty="0" smtClean="0">
                <a:solidFill>
                  <a:schemeClr val="bg1"/>
                </a:solidFill>
                <a:latin typeface="Arial" pitchFamily="34" charset="0"/>
                <a:cs typeface="Arial" pitchFamily="34" charset="0"/>
              </a:rPr>
              <a:t>sin embargo, se requiere complementar la información y las estrategias en este rubro.</a:t>
            </a:r>
          </a:p>
          <a:p>
            <a:endParaRPr lang="es-MX" sz="1400" dirty="0" smtClean="0">
              <a:solidFill>
                <a:schemeClr val="bg1"/>
              </a:solidFill>
              <a:latin typeface="Arial" pitchFamily="34" charset="0"/>
              <a:cs typeface="Arial" pitchFamily="34" charset="0"/>
            </a:endParaRPr>
          </a:p>
          <a:p>
            <a:pPr algn="just"/>
            <a:r>
              <a:rPr lang="es-MX" sz="1400" dirty="0" smtClean="0">
                <a:solidFill>
                  <a:schemeClr val="bg1"/>
                </a:solidFill>
                <a:latin typeface="Arial" pitchFamily="34" charset="0"/>
                <a:cs typeface="Arial" pitchFamily="34" charset="0"/>
              </a:rPr>
              <a:t>Los resultados también indican la necesidad de modificar el instrumento de medición para hacerlo más sensible a los </a:t>
            </a:r>
            <a:r>
              <a:rPr lang="es-MX" sz="1400" b="1" dirty="0" smtClean="0">
                <a:solidFill>
                  <a:schemeClr val="bg1"/>
                </a:solidFill>
                <a:latin typeface="Arial" pitchFamily="34" charset="0"/>
                <a:cs typeface="Arial" pitchFamily="34" charset="0"/>
              </a:rPr>
              <a:t>conocimientos, creencias, habilidades y actitudes</a:t>
            </a:r>
            <a:r>
              <a:rPr lang="es-MX" sz="1400" dirty="0" smtClean="0">
                <a:solidFill>
                  <a:schemeClr val="bg1"/>
                </a:solidFill>
                <a:latin typeface="Arial" pitchFamily="34" charset="0"/>
                <a:cs typeface="Arial" pitchFamily="34" charset="0"/>
              </a:rPr>
              <a:t> previos de los participantes. </a:t>
            </a:r>
          </a:p>
          <a:p>
            <a:r>
              <a:rPr lang="es-MX" sz="1400" dirty="0" smtClean="0">
                <a:solidFill>
                  <a:schemeClr val="bg1"/>
                </a:solidFill>
                <a:latin typeface="Arial" pitchFamily="34" charset="0"/>
                <a:cs typeface="Arial" pitchFamily="34" charset="0"/>
              </a:rPr>
              <a:t> </a:t>
            </a:r>
          </a:p>
          <a:p>
            <a:pPr algn="just"/>
            <a:r>
              <a:rPr lang="es-MX" sz="1400" dirty="0" smtClean="0">
                <a:solidFill>
                  <a:schemeClr val="bg1"/>
                </a:solidFill>
                <a:latin typeface="Arial" pitchFamily="34" charset="0"/>
                <a:cs typeface="Arial" pitchFamily="34" charset="0"/>
              </a:rPr>
              <a:t>Esta evaluación permitió dimensionar el alcance modular de esta intervención, por lo que a mediano plazo se pretenden construir intervenciones interactivas específicas tanto para  </a:t>
            </a:r>
            <a:r>
              <a:rPr lang="es-MX" sz="1400" b="1" dirty="0" smtClean="0">
                <a:solidFill>
                  <a:schemeClr val="bg1"/>
                </a:solidFill>
                <a:latin typeface="Arial" pitchFamily="34" charset="0"/>
                <a:cs typeface="Arial" pitchFamily="34" charset="0"/>
              </a:rPr>
              <a:t>violencia en las relaciones de pareja</a:t>
            </a:r>
            <a:r>
              <a:rPr lang="es-MX" sz="1400" dirty="0" smtClean="0">
                <a:solidFill>
                  <a:schemeClr val="bg1"/>
                </a:solidFill>
                <a:latin typeface="Arial" pitchFamily="34" charset="0"/>
                <a:cs typeface="Arial" pitchFamily="34" charset="0"/>
              </a:rPr>
              <a:t>, como para </a:t>
            </a:r>
            <a:r>
              <a:rPr lang="es-MX" sz="1400" b="1" dirty="0" smtClean="0">
                <a:solidFill>
                  <a:schemeClr val="bg1"/>
                </a:solidFill>
                <a:latin typeface="Arial" pitchFamily="34" charset="0"/>
                <a:cs typeface="Arial" pitchFamily="34" charset="0"/>
              </a:rPr>
              <a:t>violencia entre pares</a:t>
            </a:r>
            <a:r>
              <a:rPr lang="es-MX" sz="1400" dirty="0" smtClean="0">
                <a:solidFill>
                  <a:schemeClr val="bg1"/>
                </a:solidFill>
                <a:latin typeface="Arial" pitchFamily="34" charset="0"/>
                <a:cs typeface="Arial" pitchFamily="34" charset="0"/>
              </a:rPr>
              <a:t>. </a:t>
            </a:r>
          </a:p>
          <a:p>
            <a:r>
              <a:rPr lang="es-MX" sz="1400" dirty="0" smtClean="0">
                <a:solidFill>
                  <a:schemeClr val="bg1"/>
                </a:solidFill>
                <a:latin typeface="Arial" pitchFamily="34" charset="0"/>
                <a:cs typeface="Arial" pitchFamily="34" charset="0"/>
              </a:rPr>
              <a:t> </a:t>
            </a:r>
            <a:endParaRPr lang="es-MX"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42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1439778"/>
            <a:ext cx="8208912"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La revisión de la literatura hace evidente la necesidad de construir </a:t>
            </a:r>
            <a:r>
              <a:rPr kumimoji="0" lang="es-E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estrategias de intervención de la violencia en ámbitos escolares</a:t>
            </a:r>
            <a:r>
              <a:rPr kumimoji="0" lang="es-E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 carácter preventivo, cuyos objetivos tengan efectos de reducción de la violencia en adolescentes y jóvenes (Abad, 2008, </a:t>
            </a:r>
            <a:r>
              <a:rPr kumimoji="0" lang="es-E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Krauskopf</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2006: 72).  </a:t>
            </a:r>
          </a:p>
          <a:p>
            <a:pPr marL="0" marR="0" lvl="0" indent="0"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endPar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Es importante orientar los esfuerzos para abordar el problema de la violencia desde una perspectiva que implique </a:t>
            </a:r>
            <a:r>
              <a:rPr kumimoji="0" lang="es-E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el desarrollo de intervenciones efectivas</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basadas en la evidencia científica, las buenas prácticas y los resultados de investigación a nivel local.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endPar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0000"/>
              </a:buClr>
              <a:buSzTx/>
              <a:buFont typeface="Wingdings" pitchFamily="2" charset="2"/>
              <a:buChar char="q"/>
              <a:tabLst/>
            </a:pP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En este contexto, </a:t>
            </a:r>
            <a:r>
              <a:rPr kumimoji="0" lang="es-E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esta intervención preventiva basada en la evidencia</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se deriva de la investigación psicosocial sobre violencia en jóvenes que se ha realizado en el Instituto Nacional de Psiquiatría (Ramos, 2010) y está configurada  en un ambiente virtual, tomando en cuenta que las intervenciones preventivas han incursionado en el uso de las tecnologías, las cuales pueden ser de gran utilidad para la prevención de violencia, siempre y cuando consideren el contexto social y cultural en que se aplican. En esta modalidad, se han desarrollado y evaluado intervenciones para afrontar el </a:t>
            </a:r>
            <a:r>
              <a:rPr kumimoji="0" lang="es-ES" sz="1600" b="0" i="1"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bullying</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en Alemania y Gran Bretaña (</a:t>
            </a:r>
            <a:r>
              <a:rPr kumimoji="0" lang="es-E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Sapouna</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2012, </a:t>
            </a:r>
            <a:r>
              <a:rPr kumimoji="0" lang="es-ES" sz="16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Wolke</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2012)</a:t>
            </a:r>
            <a:endParaRPr kumimoji="0" lang="es-E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2 Recortar rectángulo de esquina del mismo lado"/>
          <p:cNvSpPr/>
          <p:nvPr/>
        </p:nvSpPr>
        <p:spPr>
          <a:xfrm>
            <a:off x="3321835" y="357166"/>
            <a:ext cx="2500330" cy="857256"/>
          </a:xfrm>
          <a:prstGeom prst="snip2Same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Antecedentes</a:t>
            </a:r>
            <a:endParaRPr lang="es-MX"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21703" y="714356"/>
            <a:ext cx="4500594" cy="1071570"/>
          </a:xfrm>
          <a:prstGeom prst="roundRect">
            <a:avLst>
              <a:gd name="adj" fmla="val 804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2400" b="1" dirty="0" smtClean="0"/>
              <a:t>Objetivos de la Intervención</a:t>
            </a:r>
            <a:endParaRPr lang="es-MX" sz="2400" b="1" dirty="0"/>
          </a:p>
        </p:txBody>
      </p:sp>
      <p:sp>
        <p:nvSpPr>
          <p:cNvPr id="4" name="3 Rectángulo redondeado"/>
          <p:cNvSpPr/>
          <p:nvPr/>
        </p:nvSpPr>
        <p:spPr>
          <a:xfrm>
            <a:off x="755576" y="3068960"/>
            <a:ext cx="7992888" cy="3384376"/>
          </a:xfrm>
          <a:prstGeom prst="roundRect">
            <a:avLst>
              <a:gd name="adj" fmla="val 7207"/>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b="1" dirty="0" smtClean="0">
                <a:solidFill>
                  <a:srgbClr val="FF0000"/>
                </a:solidFill>
              </a:rPr>
              <a:t>Para Jóvenes</a:t>
            </a:r>
          </a:p>
          <a:p>
            <a:pPr lvl="0"/>
            <a:endParaRPr lang="es-ES" b="1" dirty="0" smtClean="0"/>
          </a:p>
          <a:p>
            <a:pPr lvl="0"/>
            <a:r>
              <a:rPr lang="es-ES" b="1" dirty="0" smtClean="0"/>
              <a:t>Desarrollar habilidades y actitudes para favorecer una mejor convivencia social entre los jóvenes en sus relaciones interpersonales con compañeros, amigos o vecinos, y en sus relaciones afectivas o de noviazgo, en su contexto social.</a:t>
            </a:r>
            <a:endParaRPr lang="es-MX" b="1" dirty="0" smtClean="0"/>
          </a:p>
          <a:p>
            <a:endParaRPr lang="es-ES" b="1" i="1" dirty="0" smtClean="0">
              <a:solidFill>
                <a:srgbClr val="FF0000"/>
              </a:solidFill>
            </a:endParaRPr>
          </a:p>
          <a:p>
            <a:r>
              <a:rPr lang="es-ES" b="1" i="1" dirty="0" smtClean="0">
                <a:solidFill>
                  <a:srgbClr val="FF0000"/>
                </a:solidFill>
              </a:rPr>
              <a:t>Para profesionales de la salud </a:t>
            </a:r>
            <a:endParaRPr lang="es-MX" b="1" dirty="0" smtClean="0">
              <a:solidFill>
                <a:srgbClr val="FF0000"/>
              </a:solidFill>
            </a:endParaRPr>
          </a:p>
          <a:p>
            <a:pPr lvl="0"/>
            <a:r>
              <a:rPr lang="es-ES" b="1" dirty="0" smtClean="0"/>
              <a:t>Consolidar los conocimientos y desarrollar habilidades de los profesionales de la salud en el manejo de una intervención interactiva y preventiva integrada por recursos informativos, de </a:t>
            </a:r>
            <a:r>
              <a:rPr lang="es-ES" b="1" dirty="0" err="1" smtClean="0"/>
              <a:t>tamizaje</a:t>
            </a:r>
            <a:r>
              <a:rPr lang="es-ES" b="1" dirty="0" smtClean="0"/>
              <a:t> y de aprendizaje para facilitar la transferencia de esta intervención a los jóvenes. </a:t>
            </a:r>
            <a:endParaRPr lang="es-MX" b="1" dirty="0" smtClean="0"/>
          </a:p>
          <a:p>
            <a:pPr marL="285750" indent="-285750">
              <a:buFont typeface="Arial" pitchFamily="34" charset="0"/>
              <a:buChar char="•"/>
            </a:pPr>
            <a:endParaRPr lang="es-MX" dirty="0" smtClean="0"/>
          </a:p>
          <a:p>
            <a:pPr marL="285750" indent="-285750">
              <a:buFont typeface="Arial" pitchFamily="34" charset="0"/>
              <a:buChar char="•"/>
            </a:pPr>
            <a:endParaRPr lang="es-MX" dirty="0" smtClean="0"/>
          </a:p>
          <a:p>
            <a:pPr marL="285750" indent="-285750">
              <a:buFont typeface="Arial" pitchFamily="34" charset="0"/>
              <a:buChar char="•"/>
            </a:pPr>
            <a:endParaRPr lang="es-MX" dirty="0" smtClean="0"/>
          </a:p>
          <a:p>
            <a:pPr marL="285750" indent="-285750">
              <a:buFont typeface="Arial" pitchFamily="34" charset="0"/>
              <a:buChar char="•"/>
            </a:pPr>
            <a:endParaRPr lang="es-MX" dirty="0"/>
          </a:p>
          <a:p>
            <a:pPr marL="285750" indent="-285750">
              <a:buFont typeface="Arial" pitchFamily="34" charset="0"/>
              <a:buChar char="•"/>
            </a:pPr>
            <a:r>
              <a:rPr lang="es-MX" dirty="0"/>
              <a:t>Dicha acción tiene una alta probabilidad de causar un daño emocional y/o físico.</a:t>
            </a:r>
          </a:p>
        </p:txBody>
      </p:sp>
      <p:sp>
        <p:nvSpPr>
          <p:cNvPr id="5" name="4 Flecha abajo"/>
          <p:cNvSpPr/>
          <p:nvPr/>
        </p:nvSpPr>
        <p:spPr>
          <a:xfrm>
            <a:off x="4329684" y="2068306"/>
            <a:ext cx="484632" cy="864000"/>
          </a:xfrm>
          <a:prstGeom prst="downArrow">
            <a:avLst/>
          </a:prstGeom>
          <a:solidFill>
            <a:srgbClr val="23B7B3"/>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03810" y="980660"/>
            <a:ext cx="5832810" cy="369332"/>
          </a:xfrm>
          <a:prstGeom prst="rect">
            <a:avLst/>
          </a:prstGeom>
          <a:solidFill>
            <a:srgbClr val="C0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b="1" dirty="0" smtClean="0"/>
              <a:t>Jóvenes                                                              Tutores   </a:t>
            </a:r>
            <a:endParaRPr lang="es-MX" b="1" dirty="0"/>
          </a:p>
        </p:txBody>
      </p:sp>
      <p:sp>
        <p:nvSpPr>
          <p:cNvPr id="4" name="24 Título"/>
          <p:cNvSpPr txBox="1">
            <a:spLocks/>
          </p:cNvSpPr>
          <p:nvPr/>
        </p:nvSpPr>
        <p:spPr>
          <a:xfrm>
            <a:off x="1043510" y="51488"/>
            <a:ext cx="7237468" cy="857232"/>
          </a:xfrm>
          <a:prstGeom prst="rect">
            <a:avLst/>
          </a:prstGeom>
        </p:spPr>
        <p:txBody>
          <a:bodyPr vert="horz" lIns="91440" tIns="45720" rIns="91440" bIns="45720" rtlCol="0" anchor="ctr">
            <a:noAutofit/>
          </a:bodyPr>
          <a:lstStyle/>
          <a:p>
            <a:pPr marL="0" marR="0" lvl="0" indent="0" algn="r" defTabSz="914400" rtl="0" eaLnBrk="1" fontAlgn="auto" latinLnBrk="0" hangingPunct="1">
              <a:spcBef>
                <a:spcPct val="0"/>
              </a:spcBef>
              <a:spcAft>
                <a:spcPts val="0"/>
              </a:spcAft>
              <a:buClrTx/>
              <a:buSzTx/>
              <a:buFontTx/>
              <a:buNone/>
              <a:tabLst/>
              <a:defRPr/>
            </a:pPr>
            <a:r>
              <a:rPr lang="es-MX" sz="1400" dirty="0"/>
              <a:t/>
            </a:r>
            <a:br>
              <a:rPr lang="es-MX" sz="1400" dirty="0"/>
            </a:br>
            <a:endParaRPr lang="es-MX" sz="1400" dirty="0"/>
          </a:p>
        </p:txBody>
      </p:sp>
      <p:sp>
        <p:nvSpPr>
          <p:cNvPr id="5" name="4 CuadroTexto"/>
          <p:cNvSpPr txBox="1"/>
          <p:nvPr/>
        </p:nvSpPr>
        <p:spPr>
          <a:xfrm>
            <a:off x="3131800" y="3429000"/>
            <a:ext cx="2898400" cy="307776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sz="1600" b="1" dirty="0" smtClean="0"/>
              <a:t>Jóvenes (32)</a:t>
            </a:r>
            <a:endParaRPr lang="es-MX" sz="1200" b="1" dirty="0"/>
          </a:p>
          <a:p>
            <a:pPr marL="285750" indent="-285750">
              <a:buFont typeface="Arial" pitchFamily="34" charset="0"/>
              <a:buChar char="•"/>
            </a:pPr>
            <a:r>
              <a:rPr lang="es-MX" sz="1400" dirty="0" smtClean="0"/>
              <a:t>Lenguaje sencillo</a:t>
            </a:r>
            <a:endParaRPr lang="es-ES_tradnl" sz="1400" dirty="0" smtClean="0"/>
          </a:p>
          <a:p>
            <a:pPr marL="285750" indent="-285750">
              <a:buFont typeface="Arial" pitchFamily="34" charset="0"/>
              <a:buChar char="•"/>
            </a:pPr>
            <a:r>
              <a:rPr lang="es-ES_tradnl" sz="1400" dirty="0" smtClean="0"/>
              <a:t>Escenarios </a:t>
            </a:r>
            <a:r>
              <a:rPr lang="es-ES_tradnl" sz="1400" dirty="0"/>
              <a:t>preferidos:  </a:t>
            </a:r>
            <a:r>
              <a:rPr lang="es-ES_tradnl" sz="1400" dirty="0" smtClean="0"/>
              <a:t>escuelas, </a:t>
            </a:r>
            <a:r>
              <a:rPr lang="es-ES_tradnl" sz="1400" dirty="0"/>
              <a:t>parques, </a:t>
            </a:r>
            <a:r>
              <a:rPr lang="es-ES_tradnl" sz="1400" dirty="0" smtClean="0"/>
              <a:t>calles. </a:t>
            </a:r>
            <a:endParaRPr lang="es-ES_tradnl" sz="1400" dirty="0"/>
          </a:p>
          <a:p>
            <a:pPr marL="285750" indent="-285750">
              <a:buFont typeface="Arial" pitchFamily="34" charset="0"/>
              <a:buChar char="•"/>
            </a:pPr>
            <a:r>
              <a:rPr lang="es-ES_tradnl" sz="1400" dirty="0" smtClean="0"/>
              <a:t>Personajes </a:t>
            </a:r>
            <a:r>
              <a:rPr lang="es-ES_tradnl" sz="1400" dirty="0"/>
              <a:t>más parecidos a ellos, más </a:t>
            </a:r>
            <a:r>
              <a:rPr lang="es-ES_tradnl" sz="1400" dirty="0" smtClean="0"/>
              <a:t>reales, con  </a:t>
            </a:r>
            <a:r>
              <a:rPr lang="es-ES_tradnl" sz="1400" dirty="0"/>
              <a:t>expresiones en los rostros.</a:t>
            </a:r>
          </a:p>
          <a:p>
            <a:pPr marL="285750" indent="-285750">
              <a:buFont typeface="Arial" pitchFamily="34" charset="0"/>
              <a:buChar char="•"/>
            </a:pPr>
            <a:r>
              <a:rPr lang="es-MX" sz="1400" dirty="0"/>
              <a:t>Comics  para ilustrar  viñetas.</a:t>
            </a:r>
          </a:p>
          <a:p>
            <a:pPr marL="285750" indent="-285750">
              <a:buFont typeface="Arial" pitchFamily="34" charset="0"/>
              <a:buChar char="•"/>
            </a:pPr>
            <a:r>
              <a:rPr lang="es-MX" sz="1400" dirty="0"/>
              <a:t> </a:t>
            </a:r>
            <a:r>
              <a:rPr lang="es-MX" sz="1400" dirty="0" smtClean="0"/>
              <a:t>Situaciones creíbles y </a:t>
            </a:r>
            <a:r>
              <a:rPr lang="es-MX" sz="1400" dirty="0"/>
              <a:t>cotidianas </a:t>
            </a:r>
            <a:r>
              <a:rPr lang="es-MX" sz="1400" dirty="0" smtClean="0"/>
              <a:t>de jóvenes para  viñetas y videos</a:t>
            </a:r>
            <a:endParaRPr lang="es-MX" sz="1400" dirty="0"/>
          </a:p>
          <a:p>
            <a:pPr marL="285750" indent="-285750">
              <a:buFont typeface="Arial" pitchFamily="34" charset="0"/>
              <a:buChar char="•"/>
            </a:pPr>
            <a:r>
              <a:rPr lang="es-ES_tradnl" sz="1400" dirty="0" smtClean="0"/>
              <a:t>Colores: Brillantes (azul, amarillo, anaranjado, verde).</a:t>
            </a:r>
          </a:p>
          <a:p>
            <a:pPr marL="285750" indent="-285750"/>
            <a:r>
              <a:rPr lang="es-MX" sz="1200" dirty="0" smtClean="0"/>
              <a:t>       (</a:t>
            </a:r>
            <a:r>
              <a:rPr lang="es-MX" sz="1200" dirty="0"/>
              <a:t>DF, </a:t>
            </a:r>
            <a:r>
              <a:rPr lang="es-MX" sz="1200" dirty="0" smtClean="0"/>
              <a:t>Estado de México, </a:t>
            </a:r>
            <a:r>
              <a:rPr lang="es-MX" sz="1200" dirty="0"/>
              <a:t>Tlaxcala</a:t>
            </a:r>
            <a:r>
              <a:rPr lang="es-MX" sz="1200" dirty="0" smtClean="0"/>
              <a:t>, Veracruz</a:t>
            </a:r>
            <a:r>
              <a:rPr lang="es-MX" sz="1200" dirty="0"/>
              <a:t>, Tijuana, Cd. </a:t>
            </a:r>
            <a:r>
              <a:rPr lang="es-MX" sz="1200" dirty="0" smtClean="0"/>
              <a:t>Juárez, </a:t>
            </a:r>
            <a:r>
              <a:rPr lang="es-MX" sz="1200" dirty="0"/>
              <a:t>Yucatán)</a:t>
            </a:r>
          </a:p>
        </p:txBody>
      </p:sp>
      <p:sp>
        <p:nvSpPr>
          <p:cNvPr id="6" name="5 CuadroTexto"/>
          <p:cNvSpPr txBox="1">
            <a:spLocks/>
          </p:cNvSpPr>
          <p:nvPr/>
        </p:nvSpPr>
        <p:spPr>
          <a:xfrm>
            <a:off x="107380" y="2780910"/>
            <a:ext cx="2808266" cy="353943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577850"/>
            <a:r>
              <a:rPr lang="es-MX" sz="1600" b="1" dirty="0" smtClean="0"/>
              <a:t>Programas Desarrollo</a:t>
            </a:r>
          </a:p>
          <a:p>
            <a:pPr defTabSz="577850"/>
            <a:r>
              <a:rPr lang="es-MX" sz="1600" b="1" dirty="0" smtClean="0"/>
              <a:t>de Habilidades</a:t>
            </a:r>
          </a:p>
          <a:p>
            <a:pPr marL="171450" indent="-171450" defTabSz="577850">
              <a:buFont typeface="Arial" pitchFamily="34" charset="0"/>
              <a:buChar char="•"/>
            </a:pPr>
            <a:r>
              <a:rPr lang="es-MX" sz="1400" dirty="0" smtClean="0"/>
              <a:t>Informan </a:t>
            </a:r>
            <a:r>
              <a:rPr lang="es-MX" sz="1400" dirty="0"/>
              <a:t>sobre efectos inmediatos  y no a largo plazo. </a:t>
            </a:r>
          </a:p>
          <a:p>
            <a:pPr marL="171450" indent="-171450" defTabSz="577850">
              <a:buFont typeface="Arial" pitchFamily="34" charset="0"/>
              <a:buChar char="•"/>
            </a:pPr>
            <a:r>
              <a:rPr lang="es-MX" sz="1400" dirty="0"/>
              <a:t>Producen cambios en conocimientos, habilidades y actitudes.</a:t>
            </a:r>
          </a:p>
          <a:p>
            <a:pPr marL="171450" indent="-171450" defTabSz="577850">
              <a:buFont typeface="Arial" pitchFamily="34" charset="0"/>
              <a:buChar char="•"/>
            </a:pPr>
            <a:r>
              <a:rPr lang="es-MX" sz="1400" dirty="0" smtClean="0"/>
              <a:t>Incluyen evaluación</a:t>
            </a:r>
            <a:r>
              <a:rPr lang="es-MX" sz="1400" dirty="0"/>
              <a:t>.</a:t>
            </a:r>
          </a:p>
          <a:p>
            <a:pPr marL="171450" indent="-171450" defTabSz="577850">
              <a:buFont typeface="Arial" pitchFamily="34" charset="0"/>
              <a:buChar char="•"/>
            </a:pPr>
            <a:r>
              <a:rPr lang="es-MX" sz="1400" dirty="0"/>
              <a:t>Brindan </a:t>
            </a:r>
            <a:r>
              <a:rPr lang="es-MX" sz="1400" dirty="0" smtClean="0"/>
              <a:t>retroalimentación.</a:t>
            </a:r>
          </a:p>
          <a:p>
            <a:pPr marL="171450" indent="-171450" defTabSz="577850">
              <a:buFont typeface="Arial" pitchFamily="34" charset="0"/>
              <a:buChar char="•"/>
            </a:pPr>
            <a:r>
              <a:rPr lang="es-MX" sz="1400" dirty="0" smtClean="0"/>
              <a:t>Duran </a:t>
            </a:r>
            <a:r>
              <a:rPr lang="es-MX" sz="1400" dirty="0"/>
              <a:t>menos de 4 meses.</a:t>
            </a:r>
          </a:p>
          <a:p>
            <a:pPr marL="171450" indent="-171450" defTabSz="577850">
              <a:buFont typeface="Arial" pitchFamily="34" charset="0"/>
              <a:buChar char="•"/>
            </a:pPr>
            <a:r>
              <a:rPr lang="es-MX" sz="1400" dirty="0" smtClean="0"/>
              <a:t>Mayor </a:t>
            </a:r>
            <a:r>
              <a:rPr lang="es-MX" sz="1400" dirty="0"/>
              <a:t>impacto entre jóvenes.</a:t>
            </a:r>
          </a:p>
          <a:p>
            <a:pPr marL="171450" indent="-171450">
              <a:buFont typeface="Arial" pitchFamily="34" charset="0"/>
              <a:buChar char="•"/>
            </a:pPr>
            <a:r>
              <a:rPr lang="es-MX" sz="1400" dirty="0"/>
              <a:t>Usan técnicas de: Expresión, análisis de situaciones, discusión, </a:t>
            </a:r>
            <a:r>
              <a:rPr lang="es-MX" sz="1400" dirty="0" err="1"/>
              <a:t>modelamiento</a:t>
            </a:r>
            <a:r>
              <a:rPr lang="es-MX" sz="1400" dirty="0"/>
              <a:t>.</a:t>
            </a:r>
          </a:p>
          <a:p>
            <a:pPr marL="171450" indent="-171450" defTabSz="577850"/>
            <a:r>
              <a:rPr lang="es-MX" sz="1200" dirty="0" smtClean="0"/>
              <a:t>     (</a:t>
            </a:r>
            <a:r>
              <a:rPr lang="es-MX" sz="1200" dirty="0"/>
              <a:t>OMS 2003; Espada 2003; </a:t>
            </a:r>
            <a:r>
              <a:rPr lang="es-MX" sz="1200" dirty="0" err="1"/>
              <a:t>Courtney</a:t>
            </a:r>
            <a:r>
              <a:rPr lang="es-MX" sz="1200" dirty="0"/>
              <a:t> 2008, </a:t>
            </a:r>
            <a:r>
              <a:rPr lang="es-MX" sz="1200" dirty="0" err="1"/>
              <a:t>Cugelman</a:t>
            </a:r>
            <a:r>
              <a:rPr lang="es-MX" sz="1200" dirty="0"/>
              <a:t>, 2011).</a:t>
            </a:r>
          </a:p>
        </p:txBody>
      </p:sp>
      <p:sp>
        <p:nvSpPr>
          <p:cNvPr id="7" name="6 CuadroTexto"/>
          <p:cNvSpPr txBox="1"/>
          <p:nvPr/>
        </p:nvSpPr>
        <p:spPr>
          <a:xfrm>
            <a:off x="6373192" y="3429000"/>
            <a:ext cx="2951468" cy="2708434"/>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lvl="0" defTabSz="711200">
              <a:spcBef>
                <a:spcPct val="0"/>
              </a:spcBef>
            </a:pPr>
            <a:r>
              <a:rPr lang="es-MX" sz="1600" b="1" dirty="0" smtClean="0"/>
              <a:t>Profesionales de Salud (4)</a:t>
            </a:r>
            <a:endParaRPr lang="es-MX" sz="1200" b="1" dirty="0" smtClean="0"/>
          </a:p>
          <a:p>
            <a:pPr marL="285750" lvl="0" indent="-285750" defTabSz="711200">
              <a:spcBef>
                <a:spcPct val="0"/>
              </a:spcBef>
            </a:pPr>
            <a:r>
              <a:rPr lang="es-MX" sz="1400" dirty="0" smtClean="0"/>
              <a:t>Herramientas </a:t>
            </a:r>
            <a:r>
              <a:rPr lang="es-MX" sz="1400" dirty="0"/>
              <a:t>para tutoría:</a:t>
            </a:r>
          </a:p>
          <a:p>
            <a:pPr marL="285750" indent="-285750" defTabSz="711200">
              <a:spcBef>
                <a:spcPct val="0"/>
              </a:spcBef>
              <a:buFont typeface="Arial" pitchFamily="34" charset="0"/>
              <a:buChar char="•"/>
            </a:pPr>
            <a:r>
              <a:rPr lang="es-MX" sz="1400" dirty="0"/>
              <a:t>Matrices de retroalimentación.</a:t>
            </a:r>
          </a:p>
          <a:p>
            <a:pPr marL="285750" lvl="0" indent="-285750" defTabSz="711200">
              <a:spcBef>
                <a:spcPct val="0"/>
              </a:spcBef>
              <a:buFont typeface="Arial" pitchFamily="34" charset="0"/>
              <a:buChar char="•"/>
            </a:pPr>
            <a:r>
              <a:rPr lang="es-MX" sz="1400" dirty="0"/>
              <a:t>Guías de funciones del tutor:</a:t>
            </a:r>
          </a:p>
          <a:p>
            <a:pPr marL="285750" indent="-285750" defTabSz="711200">
              <a:spcBef>
                <a:spcPct val="0"/>
              </a:spcBef>
              <a:buFont typeface="Arial" pitchFamily="34" charset="0"/>
              <a:buChar char="•"/>
            </a:pPr>
            <a:r>
              <a:rPr lang="es-MX" sz="1400" dirty="0"/>
              <a:t>Retroalimentación: </a:t>
            </a:r>
            <a:endParaRPr lang="es-MX" sz="1400" dirty="0" smtClean="0"/>
          </a:p>
          <a:p>
            <a:pPr marL="285750" indent="-285750" defTabSz="711200">
              <a:spcBef>
                <a:spcPct val="0"/>
              </a:spcBef>
            </a:pPr>
            <a:r>
              <a:rPr lang="es-MX" sz="1400" dirty="0" smtClean="0"/>
              <a:t>	conocimientos </a:t>
            </a:r>
            <a:r>
              <a:rPr lang="es-MX" sz="1400" dirty="0"/>
              <a:t>y  habilidades.</a:t>
            </a:r>
          </a:p>
          <a:p>
            <a:pPr marL="285750" lvl="0" indent="-285750" defTabSz="800100">
              <a:spcBef>
                <a:spcPct val="0"/>
              </a:spcBef>
              <a:buFont typeface="Arial" pitchFamily="34" charset="0"/>
              <a:buChar char="•"/>
            </a:pPr>
            <a:r>
              <a:rPr lang="es-MX" sz="1400" dirty="0" smtClean="0"/>
              <a:t>Acompañamiento:</a:t>
            </a:r>
            <a:br>
              <a:rPr lang="es-MX" sz="1400" dirty="0" smtClean="0"/>
            </a:br>
            <a:r>
              <a:rPr lang="es-MX" sz="1400" dirty="0" smtClean="0"/>
              <a:t>Realizar actividades</a:t>
            </a:r>
            <a:r>
              <a:rPr lang="es-MX" sz="1400" dirty="0"/>
              <a:t> </a:t>
            </a:r>
            <a:r>
              <a:rPr lang="es-MX" sz="1400" dirty="0" smtClean="0"/>
              <a:t>de aprendizaje</a:t>
            </a:r>
            <a:endParaRPr lang="es-MX" sz="1400" dirty="0"/>
          </a:p>
          <a:p>
            <a:pPr marL="285750" indent="-285750" defTabSz="711200">
              <a:spcBef>
                <a:spcPct val="0"/>
              </a:spcBef>
              <a:buFont typeface="Arial" pitchFamily="34" charset="0"/>
              <a:buChar char="•"/>
            </a:pPr>
            <a:r>
              <a:rPr lang="es-MX" sz="1400" dirty="0"/>
              <a:t>Asesoría: solucionar dudas.</a:t>
            </a:r>
          </a:p>
          <a:p>
            <a:pPr marL="285750" indent="-285750" defTabSz="711200">
              <a:spcBef>
                <a:spcPct val="0"/>
              </a:spcBef>
              <a:buFont typeface="Arial" pitchFamily="34" charset="0"/>
              <a:buChar char="•"/>
            </a:pPr>
            <a:r>
              <a:rPr lang="es-MX" sz="1400" dirty="0" smtClean="0"/>
              <a:t>Lineamientos </a:t>
            </a:r>
            <a:r>
              <a:rPr lang="es-MX" sz="1400" dirty="0"/>
              <a:t>de </a:t>
            </a:r>
            <a:r>
              <a:rPr lang="es-MX" sz="1400" dirty="0" smtClean="0"/>
              <a:t>interacción</a:t>
            </a:r>
          </a:p>
          <a:p>
            <a:pPr marL="285750" indent="-285750" defTabSz="711200">
              <a:spcBef>
                <a:spcPct val="0"/>
              </a:spcBef>
              <a:buFont typeface="Arial" pitchFamily="34" charset="0"/>
              <a:buChar char="•"/>
            </a:pPr>
            <a:r>
              <a:rPr lang="es-MX" sz="1400" dirty="0" smtClean="0"/>
              <a:t>Lineamientos para  foros</a:t>
            </a:r>
            <a:endParaRPr lang="es-MX" sz="1400" dirty="0"/>
          </a:p>
        </p:txBody>
      </p:sp>
      <p:sp>
        <p:nvSpPr>
          <p:cNvPr id="13" name="12 Abrir llave"/>
          <p:cNvSpPr/>
          <p:nvPr/>
        </p:nvSpPr>
        <p:spPr>
          <a:xfrm rot="16200000">
            <a:off x="5988393" y="-291710"/>
            <a:ext cx="263648" cy="5688790"/>
          </a:xfrm>
          <a:prstGeom prst="leftBrace">
            <a:avLst/>
          </a:prstGeom>
          <a:ln w="28575">
            <a:solidFill>
              <a:srgbClr val="EA5C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400"/>
          </a:p>
        </p:txBody>
      </p:sp>
      <p:sp>
        <p:nvSpPr>
          <p:cNvPr id="18" name="17 Abrir llave"/>
          <p:cNvSpPr/>
          <p:nvPr/>
        </p:nvSpPr>
        <p:spPr>
          <a:xfrm>
            <a:off x="2771750" y="980660"/>
            <a:ext cx="360040" cy="1440200"/>
          </a:xfrm>
          <a:prstGeom prst="leftBrace">
            <a:avLst/>
          </a:prstGeom>
          <a:ln w="28575">
            <a:solidFill>
              <a:srgbClr val="EA5C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400"/>
          </a:p>
        </p:txBody>
      </p:sp>
      <p:sp>
        <p:nvSpPr>
          <p:cNvPr id="19" name="18 Rectángulo"/>
          <p:cNvSpPr/>
          <p:nvPr/>
        </p:nvSpPr>
        <p:spPr>
          <a:xfrm>
            <a:off x="3203810" y="2780910"/>
            <a:ext cx="5832810" cy="345600"/>
          </a:xfrm>
          <a:prstGeom prst="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1600" b="1" dirty="0" smtClean="0"/>
              <a:t>3.Validación: Grupos Focales</a:t>
            </a:r>
            <a:endParaRPr lang="es-MX" sz="1600" b="1" dirty="0"/>
          </a:p>
        </p:txBody>
      </p:sp>
      <p:sp>
        <p:nvSpPr>
          <p:cNvPr id="2" name="1 Título"/>
          <p:cNvSpPr>
            <a:spLocks noGrp="1"/>
          </p:cNvSpPr>
          <p:nvPr>
            <p:ph type="title"/>
          </p:nvPr>
        </p:nvSpPr>
        <p:spPr>
          <a:xfrm>
            <a:off x="1259540" y="-243408"/>
            <a:ext cx="7849090" cy="1143000"/>
          </a:xfrm>
        </p:spPr>
        <p:txBody>
          <a:bodyPr/>
          <a:lstStyle/>
          <a:p>
            <a:r>
              <a:rPr lang="es-MX" sz="3000" dirty="0" smtClean="0"/>
              <a:t>Construcción de Intervenciones Interactivas</a:t>
            </a:r>
            <a:endParaRPr lang="es-MX" sz="3000" dirty="0"/>
          </a:p>
        </p:txBody>
      </p:sp>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484784"/>
            <a:ext cx="1400000" cy="1008000"/>
          </a:xfrm>
          <a:prstGeom prst="rect">
            <a:avLst/>
          </a:prstGeom>
          <a:effectLst>
            <a:outerShdw blurRad="50800" dist="38100" dir="2700000" algn="tl" rotWithShape="0">
              <a:prstClr val="black">
                <a:alpha val="40000"/>
              </a:prstClr>
            </a:outerShdw>
          </a:effectLst>
        </p:spPr>
      </p:pic>
      <p:sp>
        <p:nvSpPr>
          <p:cNvPr id="24" name="23 Rectángulo"/>
          <p:cNvSpPr/>
          <p:nvPr/>
        </p:nvSpPr>
        <p:spPr>
          <a:xfrm>
            <a:off x="107380" y="1033520"/>
            <a:ext cx="2592000" cy="52322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400" b="1" dirty="0" smtClean="0"/>
              <a:t>3.Validación</a:t>
            </a:r>
          </a:p>
          <a:p>
            <a:pPr algn="ctr"/>
            <a:r>
              <a:rPr lang="es-MX" sz="1400" b="1" dirty="0" smtClean="0"/>
              <a:t>Comité Académico/ Pedagógica</a:t>
            </a:r>
            <a:endParaRPr lang="es-MX" sz="1400" b="1" dirty="0"/>
          </a:p>
        </p:txBody>
      </p:sp>
      <p:sp>
        <p:nvSpPr>
          <p:cNvPr id="27" name="26 Rectángulo"/>
          <p:cNvSpPr/>
          <p:nvPr/>
        </p:nvSpPr>
        <p:spPr>
          <a:xfrm>
            <a:off x="107740" y="1844780"/>
            <a:ext cx="2592000" cy="34560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600" b="1" dirty="0" smtClean="0"/>
              <a:t>2.Adaptación de contenidos</a:t>
            </a:r>
            <a:endParaRPr lang="es-MX" sz="1600" b="1" dirty="0"/>
          </a:p>
        </p:txBody>
      </p:sp>
      <p:sp>
        <p:nvSpPr>
          <p:cNvPr id="28" name="27 Rectángulo"/>
          <p:cNvSpPr/>
          <p:nvPr/>
        </p:nvSpPr>
        <p:spPr>
          <a:xfrm>
            <a:off x="107380" y="2363300"/>
            <a:ext cx="2592000" cy="34560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600" b="1" dirty="0" smtClean="0"/>
              <a:t>1. Revisión </a:t>
            </a:r>
            <a:r>
              <a:rPr lang="es-MX" sz="1600" b="1" dirty="0"/>
              <a:t>de literatura</a:t>
            </a:r>
          </a:p>
        </p:txBody>
      </p:sp>
      <p:sp>
        <p:nvSpPr>
          <p:cNvPr id="20" name="19 Rectángulo"/>
          <p:cNvSpPr/>
          <p:nvPr/>
        </p:nvSpPr>
        <p:spPr>
          <a:xfrm>
            <a:off x="107380" y="1052670"/>
            <a:ext cx="2592000" cy="52322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400" b="1" dirty="0" smtClean="0"/>
              <a:t>3.Validación</a:t>
            </a:r>
          </a:p>
          <a:p>
            <a:pPr algn="ctr"/>
            <a:r>
              <a:rPr lang="es-MX" sz="1400" b="1" dirty="0" smtClean="0"/>
              <a:t>Comité Académico/ Pedagógica</a:t>
            </a:r>
            <a:endParaRPr lang="es-MX" sz="1400" b="1" dirty="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484784"/>
            <a:ext cx="1771916" cy="98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556792"/>
            <a:ext cx="3960440" cy="4524315"/>
          </a:xfrm>
          <a:prstGeom prst="rect">
            <a:avLst/>
          </a:prstGeom>
          <a:noFill/>
        </p:spPr>
        <p:txBody>
          <a:bodyPr wrap="square" rtlCol="0">
            <a:spAutoFit/>
          </a:bodyPr>
          <a:lstStyle/>
          <a:p>
            <a:pPr lvl="0">
              <a:buClr>
                <a:srgbClr val="FF0000"/>
              </a:buClr>
              <a:buFont typeface="Wingdings" pitchFamily="2" charset="2"/>
              <a:buChar char="q"/>
            </a:pPr>
            <a:r>
              <a:rPr lang="es-ES" dirty="0" smtClean="0">
                <a:solidFill>
                  <a:schemeClr val="bg1"/>
                </a:solidFill>
              </a:rPr>
              <a:t>  Está  basada en la evidencia científica, derivada de la investigación psicosocial desarrollada en el Instituto Nacional de Psiquiatría.</a:t>
            </a:r>
            <a:endParaRPr lang="es-MX" dirty="0" smtClean="0">
              <a:solidFill>
                <a:schemeClr val="bg1"/>
              </a:solidFill>
            </a:endParaRPr>
          </a:p>
          <a:p>
            <a:pPr lvl="0">
              <a:buClr>
                <a:srgbClr val="FF0000"/>
              </a:buClr>
              <a:buFont typeface="Wingdings" pitchFamily="2" charset="2"/>
              <a:buChar char="q"/>
            </a:pPr>
            <a:endParaRPr lang="es-ES" dirty="0" smtClean="0">
              <a:solidFill>
                <a:schemeClr val="bg1"/>
              </a:solidFill>
            </a:endParaRPr>
          </a:p>
          <a:p>
            <a:pPr lvl="0">
              <a:buClr>
                <a:srgbClr val="FF0000"/>
              </a:buClr>
              <a:buFont typeface="Wingdings" pitchFamily="2" charset="2"/>
              <a:buChar char="q"/>
            </a:pPr>
            <a:r>
              <a:rPr lang="es-ES" dirty="0" smtClean="0">
                <a:solidFill>
                  <a:schemeClr val="bg1"/>
                </a:solidFill>
              </a:rPr>
              <a:t> Es una intervención para Jóvenes que incorpora a nivel transversal Perspectiva de Género y de Derechos Humanos.</a:t>
            </a:r>
            <a:endParaRPr lang="es-MX" dirty="0" smtClean="0">
              <a:solidFill>
                <a:schemeClr val="bg1"/>
              </a:solidFill>
            </a:endParaRPr>
          </a:p>
          <a:p>
            <a:pPr lvl="0">
              <a:buClr>
                <a:srgbClr val="FF0000"/>
              </a:buClr>
              <a:buFont typeface="Wingdings" pitchFamily="2" charset="2"/>
              <a:buChar char="q"/>
            </a:pPr>
            <a:endParaRPr lang="es-ES" dirty="0" smtClean="0">
              <a:solidFill>
                <a:schemeClr val="bg1"/>
              </a:solidFill>
            </a:endParaRPr>
          </a:p>
          <a:p>
            <a:pPr lvl="0">
              <a:buClr>
                <a:srgbClr val="FF0000"/>
              </a:buClr>
              <a:buFont typeface="Wingdings" pitchFamily="2" charset="2"/>
              <a:buChar char="q"/>
            </a:pPr>
            <a:r>
              <a:rPr lang="es-ES" dirty="0" smtClean="0">
                <a:solidFill>
                  <a:schemeClr val="bg1"/>
                </a:solidFill>
              </a:rPr>
              <a:t> Es innovadora, interactiva y accesible vía Internet.</a:t>
            </a:r>
            <a:endParaRPr lang="es-MX" dirty="0" smtClean="0">
              <a:solidFill>
                <a:schemeClr val="bg1"/>
              </a:solidFill>
            </a:endParaRPr>
          </a:p>
          <a:p>
            <a:pPr lvl="0">
              <a:buClr>
                <a:srgbClr val="FF0000"/>
              </a:buClr>
              <a:buFont typeface="Wingdings" pitchFamily="2" charset="2"/>
              <a:buChar char="q"/>
            </a:pPr>
            <a:endParaRPr lang="es-ES" dirty="0" smtClean="0">
              <a:solidFill>
                <a:schemeClr val="bg1"/>
              </a:solidFill>
            </a:endParaRPr>
          </a:p>
          <a:p>
            <a:pPr lvl="0">
              <a:buClr>
                <a:srgbClr val="FF0000"/>
              </a:buClr>
              <a:buFont typeface="Wingdings" pitchFamily="2" charset="2"/>
              <a:buChar char="q"/>
            </a:pPr>
            <a:r>
              <a:rPr lang="es-ES" dirty="0" smtClean="0">
                <a:solidFill>
                  <a:schemeClr val="bg1"/>
                </a:solidFill>
              </a:rPr>
              <a:t> Es una intervención con enfoque de competencias (conocimiento, habilidades y actitudes). </a:t>
            </a:r>
            <a:endParaRPr lang="es-MX" dirty="0" smtClean="0">
              <a:solidFill>
                <a:schemeClr val="bg1"/>
              </a:solidFill>
            </a:endParaRPr>
          </a:p>
          <a:p>
            <a:pPr lvl="0"/>
            <a:endParaRPr lang="es-ES" dirty="0" smtClean="0">
              <a:solidFill>
                <a:schemeClr val="bg1"/>
              </a:solidFill>
            </a:endParaRPr>
          </a:p>
        </p:txBody>
      </p:sp>
      <p:sp>
        <p:nvSpPr>
          <p:cNvPr id="3" name="2 CuadroTexto"/>
          <p:cNvSpPr txBox="1"/>
          <p:nvPr/>
        </p:nvSpPr>
        <p:spPr>
          <a:xfrm>
            <a:off x="4860032" y="1225689"/>
            <a:ext cx="3960440" cy="5355312"/>
          </a:xfrm>
          <a:prstGeom prst="rect">
            <a:avLst/>
          </a:prstGeom>
          <a:noFill/>
        </p:spPr>
        <p:txBody>
          <a:bodyPr wrap="square" rtlCol="0">
            <a:spAutoFit/>
          </a:bodyPr>
          <a:lstStyle/>
          <a:p>
            <a:pPr lvl="0">
              <a:buClr>
                <a:srgbClr val="FF0000"/>
              </a:buClr>
              <a:buFont typeface="Wingdings" pitchFamily="2" charset="2"/>
              <a:buChar char="q"/>
            </a:pPr>
            <a:r>
              <a:rPr lang="es-ES" dirty="0" smtClean="0">
                <a:solidFill>
                  <a:schemeClr val="bg1"/>
                </a:solidFill>
              </a:rPr>
              <a:t> Está diseñada en dos versiones:             a) Jóvenes b) Profesionales de la salud  </a:t>
            </a:r>
            <a:endParaRPr lang="es-MX" dirty="0" smtClean="0">
              <a:solidFill>
                <a:schemeClr val="bg1"/>
              </a:solidFill>
            </a:endParaRPr>
          </a:p>
          <a:p>
            <a:pPr lvl="0">
              <a:buClr>
                <a:srgbClr val="FF0000"/>
              </a:buClr>
              <a:buFont typeface="Wingdings" pitchFamily="2" charset="2"/>
              <a:buChar char="q"/>
            </a:pPr>
            <a:endParaRPr lang="es-ES" dirty="0" smtClean="0">
              <a:solidFill>
                <a:schemeClr val="bg1"/>
              </a:solidFill>
            </a:endParaRPr>
          </a:p>
          <a:p>
            <a:pPr lvl="0" algn="just">
              <a:buClr>
                <a:srgbClr val="FF0000"/>
              </a:buClr>
              <a:buFont typeface="Wingdings" pitchFamily="2" charset="2"/>
              <a:buChar char="q"/>
            </a:pPr>
            <a:r>
              <a:rPr lang="es-ES" dirty="0" smtClean="0">
                <a:solidFill>
                  <a:schemeClr val="bg1"/>
                </a:solidFill>
              </a:rPr>
              <a:t> Es preventiva , incorpora estrategias para la </a:t>
            </a:r>
            <a:r>
              <a:rPr lang="es-ES" dirty="0" smtClean="0">
                <a:solidFill>
                  <a:srgbClr val="FFFF00"/>
                </a:solidFill>
              </a:rPr>
              <a:t>adquisición de conocimiento</a:t>
            </a:r>
            <a:r>
              <a:rPr lang="es-ES" dirty="0" smtClean="0">
                <a:solidFill>
                  <a:schemeClr val="bg1"/>
                </a:solidFill>
              </a:rPr>
              <a:t>, el </a:t>
            </a:r>
            <a:r>
              <a:rPr lang="es-ES" dirty="0" smtClean="0">
                <a:solidFill>
                  <a:srgbClr val="FFFF00"/>
                </a:solidFill>
              </a:rPr>
              <a:t>desarrollo de habilidades  y el cambio de actitudes </a:t>
            </a:r>
            <a:r>
              <a:rPr lang="es-ES" dirty="0" smtClean="0">
                <a:solidFill>
                  <a:schemeClr val="bg1"/>
                </a:solidFill>
              </a:rPr>
              <a:t>para favorecer una mejor convivencia social entre los jóvenes en sus relaciones interpersonales y afectivas en sus propios contextos. </a:t>
            </a:r>
            <a:endParaRPr lang="es-MX" dirty="0" smtClean="0">
              <a:solidFill>
                <a:schemeClr val="bg1"/>
              </a:solidFill>
            </a:endParaRPr>
          </a:p>
          <a:p>
            <a:pPr lvl="0">
              <a:buClr>
                <a:srgbClr val="FF0000"/>
              </a:buClr>
              <a:buFont typeface="Wingdings" pitchFamily="2" charset="2"/>
              <a:buChar char="q"/>
            </a:pPr>
            <a:endParaRPr lang="es-ES" dirty="0" smtClean="0">
              <a:solidFill>
                <a:schemeClr val="bg1"/>
              </a:solidFill>
            </a:endParaRPr>
          </a:p>
          <a:p>
            <a:pPr lvl="0" algn="just">
              <a:buClr>
                <a:srgbClr val="FF0000"/>
              </a:buClr>
              <a:buFont typeface="Wingdings" pitchFamily="2" charset="2"/>
              <a:buChar char="q"/>
            </a:pPr>
            <a:r>
              <a:rPr lang="es-ES" dirty="0" smtClean="0">
                <a:solidFill>
                  <a:schemeClr val="bg1"/>
                </a:solidFill>
              </a:rPr>
              <a:t> Es una intervención mediada por las tecnologías de información con la finalidad de optimizar los recursos porque facilita el acceso a grandes sectores de población que interactúan con este tipo de tecnologías, asegura calidad y fidelidad en su replicación</a:t>
            </a:r>
            <a:r>
              <a:rPr lang="es-ES" dirty="0" smtClean="0"/>
              <a:t>.</a:t>
            </a:r>
            <a:endParaRPr lang="es-MX" dirty="0" smtClean="0"/>
          </a:p>
          <a:p>
            <a:r>
              <a:rPr lang="es-MX" dirty="0" smtClean="0"/>
              <a:t> </a:t>
            </a:r>
            <a:endParaRPr lang="es-MX" dirty="0"/>
          </a:p>
        </p:txBody>
      </p:sp>
      <p:sp>
        <p:nvSpPr>
          <p:cNvPr id="4" name="3 Recortar rectángulo de esquina del mismo lado"/>
          <p:cNvSpPr/>
          <p:nvPr/>
        </p:nvSpPr>
        <p:spPr>
          <a:xfrm>
            <a:off x="3131840" y="188640"/>
            <a:ext cx="2500330" cy="857256"/>
          </a:xfrm>
          <a:prstGeom prst="snip2SameRect">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t>Características de la intervención</a:t>
            </a:r>
            <a:endParaRPr lang="es-MX" sz="2000" b="1" dirty="0"/>
          </a:p>
        </p:txBody>
      </p:sp>
    </p:spTree>
    <p:extLst>
      <p:ext uri="{BB962C8B-B14F-4D97-AF65-F5344CB8AC3E}">
        <p14:creationId xmlns:p14="http://schemas.microsoft.com/office/powerpoint/2010/main" val="2174246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ortar rectángulo de esquina del mismo lado"/>
          <p:cNvSpPr/>
          <p:nvPr/>
        </p:nvSpPr>
        <p:spPr>
          <a:xfrm>
            <a:off x="3321835" y="357166"/>
            <a:ext cx="2500330" cy="857256"/>
          </a:xfrm>
          <a:prstGeom prst="snip2SameRect">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Traslación del conocimiento </a:t>
            </a:r>
            <a:endParaRPr lang="es-MX" sz="2400" b="1" dirty="0"/>
          </a:p>
        </p:txBody>
      </p:sp>
      <p:sp>
        <p:nvSpPr>
          <p:cNvPr id="3" name="2 CuadroTexto"/>
          <p:cNvSpPr txBox="1"/>
          <p:nvPr/>
        </p:nvSpPr>
        <p:spPr>
          <a:xfrm>
            <a:off x="179512" y="1628800"/>
            <a:ext cx="3600400" cy="4462760"/>
          </a:xfrm>
          <a:prstGeom prst="rect">
            <a:avLst/>
          </a:prstGeom>
          <a:noFill/>
        </p:spPr>
        <p:txBody>
          <a:bodyPr wrap="square" rtlCol="0">
            <a:spAutoFit/>
          </a:bodyPr>
          <a:lstStyle/>
          <a:p>
            <a:pPr lvl="0">
              <a:buClr>
                <a:srgbClr val="FF0000"/>
              </a:buClr>
              <a:buFont typeface="Wingdings" pitchFamily="2" charset="2"/>
              <a:buChar char="q"/>
            </a:pPr>
            <a:r>
              <a:rPr lang="es-ES" sz="1400" dirty="0" smtClean="0">
                <a:solidFill>
                  <a:schemeClr val="bg1"/>
                </a:solidFill>
              </a:rPr>
              <a:t> Adaptación de contenidos a un lenguaje  textual y visual. </a:t>
            </a:r>
            <a:endParaRPr lang="es-MX" sz="1400" dirty="0" smtClean="0">
              <a:solidFill>
                <a:schemeClr val="bg1"/>
              </a:solidFill>
            </a:endParaRPr>
          </a:p>
          <a:p>
            <a:pPr lvl="0">
              <a:buClr>
                <a:srgbClr val="FF0000"/>
              </a:buClr>
              <a:buFont typeface="Wingdings" pitchFamily="2" charset="2"/>
              <a:buChar char="q"/>
            </a:pPr>
            <a:endParaRPr lang="es-ES"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Diseño de viñetas con situaciones significativas y cotidianas.</a:t>
            </a:r>
          </a:p>
          <a:p>
            <a:pPr lvl="0">
              <a:buClr>
                <a:srgbClr val="FF0000"/>
              </a:buClr>
              <a:buFont typeface="Wingdings" pitchFamily="2" charset="2"/>
              <a:buChar char="q"/>
            </a:pPr>
            <a:endParaRPr lang="es-MX"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Integración de instrumentos de </a:t>
            </a:r>
            <a:r>
              <a:rPr lang="es-ES" sz="1400" dirty="0" err="1" smtClean="0">
                <a:solidFill>
                  <a:schemeClr val="bg1"/>
                </a:solidFill>
              </a:rPr>
              <a:t>tamizaje</a:t>
            </a:r>
            <a:r>
              <a:rPr lang="es-ES" sz="1400" dirty="0" smtClean="0">
                <a:solidFill>
                  <a:schemeClr val="bg1"/>
                </a:solidFill>
              </a:rPr>
              <a:t> para detectar si se vive o se ejerce violencia en los diferentes ámbitos. </a:t>
            </a:r>
            <a:endParaRPr lang="es-MX" sz="1400" dirty="0" smtClean="0">
              <a:solidFill>
                <a:schemeClr val="bg1"/>
              </a:solidFill>
            </a:endParaRPr>
          </a:p>
          <a:p>
            <a:pPr lvl="0">
              <a:buClr>
                <a:srgbClr val="FF0000"/>
              </a:buClr>
              <a:buFont typeface="Wingdings" pitchFamily="2" charset="2"/>
              <a:buChar char="q"/>
            </a:pPr>
            <a:endParaRPr lang="es-ES"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Generación de recursos multimedia (comics, videos, audios, juegos, foros, autoevaluaciones) para la adquisición de conocimiento y su aplicación para el desarrollo de  habilidades o cambio de actitudes.</a:t>
            </a:r>
            <a:endParaRPr lang="es-MX" sz="1400" dirty="0" smtClean="0">
              <a:solidFill>
                <a:schemeClr val="bg1"/>
              </a:solidFill>
            </a:endParaRPr>
          </a:p>
          <a:p>
            <a:pPr lvl="0">
              <a:buClr>
                <a:srgbClr val="FF0000"/>
              </a:buClr>
              <a:buFont typeface="Wingdings" pitchFamily="2" charset="2"/>
              <a:buChar char="q"/>
            </a:pPr>
            <a:endParaRPr lang="es-ES"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Integración de recursos y edición de contenidos en una plataforma tecnológica para facilitar su acceso.</a:t>
            </a:r>
            <a:endParaRPr lang="es-MX" sz="1400" dirty="0" smtClean="0">
              <a:solidFill>
                <a:schemeClr val="bg1"/>
              </a:solidFill>
            </a:endParaRPr>
          </a:p>
          <a:p>
            <a:endParaRPr lang="es-MX" dirty="0">
              <a:solidFill>
                <a:schemeClr val="bg1"/>
              </a:solidFill>
            </a:endParaRPr>
          </a:p>
        </p:txBody>
      </p:sp>
      <p:sp>
        <p:nvSpPr>
          <p:cNvPr id="4" name="3 CuadroTexto"/>
          <p:cNvSpPr txBox="1"/>
          <p:nvPr/>
        </p:nvSpPr>
        <p:spPr>
          <a:xfrm>
            <a:off x="4788024" y="1700808"/>
            <a:ext cx="3744416" cy="3970318"/>
          </a:xfrm>
          <a:prstGeom prst="rect">
            <a:avLst/>
          </a:prstGeom>
          <a:noFill/>
        </p:spPr>
        <p:txBody>
          <a:bodyPr wrap="square" rtlCol="0">
            <a:spAutoFit/>
          </a:bodyPr>
          <a:lstStyle/>
          <a:p>
            <a:pPr lvl="0">
              <a:buClr>
                <a:srgbClr val="FF0000"/>
              </a:buClr>
              <a:buFont typeface="Wingdings" pitchFamily="2" charset="2"/>
              <a:buChar char="q"/>
            </a:pPr>
            <a:r>
              <a:rPr lang="es-ES" sz="1400" dirty="0" smtClean="0">
                <a:solidFill>
                  <a:schemeClr val="bg1"/>
                </a:solidFill>
              </a:rPr>
              <a:t> Construcción de actividades de aprendizaje -individuales, grupales e integradoras- utilizando técnicas de expresión, análisis de situaciones, discusión y  modelación  para facilitar el desarrollo de habilidades.</a:t>
            </a:r>
            <a:endParaRPr lang="es-MX" sz="1400" dirty="0" smtClean="0">
              <a:solidFill>
                <a:schemeClr val="bg1"/>
              </a:solidFill>
            </a:endParaRPr>
          </a:p>
          <a:p>
            <a:pPr lvl="0">
              <a:buClr>
                <a:srgbClr val="FF0000"/>
              </a:buClr>
              <a:buFont typeface="Wingdings" pitchFamily="2" charset="2"/>
              <a:buChar char="q"/>
            </a:pPr>
            <a:endParaRPr lang="es-ES"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Validación de contenidos, de lenguaje y de recursos multimedia de la intervención a través de expertos y de grupos focales con jóvenes y profesionales de la salud.</a:t>
            </a:r>
            <a:endParaRPr lang="es-MX" sz="1400" dirty="0" smtClean="0">
              <a:solidFill>
                <a:schemeClr val="bg1"/>
              </a:solidFill>
            </a:endParaRPr>
          </a:p>
          <a:p>
            <a:pPr lvl="0">
              <a:buClr>
                <a:srgbClr val="FF0000"/>
              </a:buClr>
              <a:buFont typeface="Wingdings" pitchFamily="2" charset="2"/>
              <a:buChar char="q"/>
            </a:pPr>
            <a:endParaRPr lang="es-ES" sz="1400" dirty="0" smtClean="0">
              <a:solidFill>
                <a:schemeClr val="bg1"/>
              </a:solidFill>
            </a:endParaRPr>
          </a:p>
          <a:p>
            <a:pPr lvl="0">
              <a:buClr>
                <a:srgbClr val="FF0000"/>
              </a:buClr>
              <a:buFont typeface="Wingdings" pitchFamily="2" charset="2"/>
              <a:buChar char="q"/>
            </a:pPr>
            <a:r>
              <a:rPr lang="es-ES" sz="1400" dirty="0" smtClean="0">
                <a:solidFill>
                  <a:schemeClr val="bg1"/>
                </a:solidFill>
              </a:rPr>
              <a:t> Construcción de instrumentos tanto para evaluar la efectividad de la intervención en cuanto a conocimientos, habilidades y actitudes; como los recursos de la misma, sus dimensiones de calidad temática, comunicativa, interactiva, </a:t>
            </a:r>
            <a:r>
              <a:rPr lang="es-ES" sz="1400" dirty="0" err="1" smtClean="0">
                <a:solidFill>
                  <a:schemeClr val="bg1"/>
                </a:solidFill>
              </a:rPr>
              <a:t>instruccional</a:t>
            </a:r>
            <a:r>
              <a:rPr lang="es-ES" sz="1400" dirty="0" smtClean="0">
                <a:solidFill>
                  <a:schemeClr val="bg1"/>
                </a:solidFill>
              </a:rPr>
              <a:t> y tecnológica.</a:t>
            </a:r>
            <a:endParaRPr lang="es-MX" sz="1400" dirty="0" smtClean="0">
              <a:solidFill>
                <a:schemeClr val="bg1"/>
              </a:solidFill>
            </a:endParaRPr>
          </a:p>
          <a:p>
            <a:r>
              <a:rPr lang="es-MX" sz="1400" dirty="0" smtClean="0">
                <a:solidFill>
                  <a:schemeClr val="bg1"/>
                </a:solidFill>
              </a:rPr>
              <a:t> </a:t>
            </a:r>
            <a:endParaRPr lang="es-MX" sz="1400" dirty="0">
              <a:solidFill>
                <a:schemeClr val="bg1"/>
              </a:solidFill>
            </a:endParaRPr>
          </a:p>
        </p:txBody>
      </p:sp>
    </p:spTree>
    <p:extLst>
      <p:ext uri="{BB962C8B-B14F-4D97-AF65-F5344CB8AC3E}">
        <p14:creationId xmlns:p14="http://schemas.microsoft.com/office/powerpoint/2010/main" val="217424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ortar rectángulo de esquina del mismo lado"/>
          <p:cNvSpPr/>
          <p:nvPr/>
        </p:nvSpPr>
        <p:spPr>
          <a:xfrm>
            <a:off x="3321835" y="357166"/>
            <a:ext cx="2500330" cy="857256"/>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smtClean="0"/>
              <a:t>Estructura Temática</a:t>
            </a:r>
            <a:endParaRPr lang="es-MX" sz="2400" b="1" dirty="0"/>
          </a:p>
        </p:txBody>
      </p:sp>
      <p:sp>
        <p:nvSpPr>
          <p:cNvPr id="5" name="4 Rectángulo redondeado"/>
          <p:cNvSpPr/>
          <p:nvPr/>
        </p:nvSpPr>
        <p:spPr>
          <a:xfrm>
            <a:off x="244151" y="1628936"/>
            <a:ext cx="1440000" cy="1224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b="1" dirty="0">
                <a:effectLst>
                  <a:outerShdw blurRad="50800" dist="38100" dir="2700000" algn="tl" rotWithShape="0">
                    <a:prstClr val="black">
                      <a:alpha val="40000"/>
                    </a:prstClr>
                  </a:outerShdw>
                </a:effectLst>
              </a:rPr>
              <a:t>1. ¿Qué es la </a:t>
            </a:r>
            <a:r>
              <a:rPr lang="es-MX" sz="1200" b="1" dirty="0" smtClean="0">
                <a:effectLst>
                  <a:outerShdw blurRad="50800" dist="38100" dir="2700000" algn="tl" rotWithShape="0">
                    <a:prstClr val="black">
                      <a:alpha val="40000"/>
                    </a:prstClr>
                  </a:outerShdw>
                </a:effectLst>
              </a:rPr>
              <a:t>violencia?</a:t>
            </a:r>
            <a:endParaRPr lang="es-MX" sz="1200" b="1" dirty="0">
              <a:effectLst>
                <a:outerShdw blurRad="50800" dist="38100" dir="2700000" algn="tl" rotWithShape="0">
                  <a:prstClr val="black">
                    <a:alpha val="40000"/>
                  </a:prstClr>
                </a:outerShdw>
              </a:effectLst>
            </a:endParaRPr>
          </a:p>
        </p:txBody>
      </p:sp>
      <p:sp>
        <p:nvSpPr>
          <p:cNvPr id="10" name="9 Flecha abajo"/>
          <p:cNvSpPr/>
          <p:nvPr/>
        </p:nvSpPr>
        <p:spPr>
          <a:xfrm>
            <a:off x="748151" y="3032980"/>
            <a:ext cx="432000" cy="432000"/>
          </a:xfrm>
          <a:prstGeom prst="downArrow">
            <a:avLst/>
          </a:prstGeom>
          <a:solidFill>
            <a:srgbClr val="23B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1400" dirty="0"/>
          </a:p>
        </p:txBody>
      </p:sp>
      <p:sp>
        <p:nvSpPr>
          <p:cNvPr id="12" name="11 Recortar rectángulo de esquina sencilla"/>
          <p:cNvSpPr/>
          <p:nvPr/>
        </p:nvSpPr>
        <p:spPr>
          <a:xfrm>
            <a:off x="208151" y="3645024"/>
            <a:ext cx="1512000" cy="2664000"/>
          </a:xfrm>
          <a:prstGeom prst="snip1Rect">
            <a:avLst/>
          </a:prstGeom>
          <a:ln/>
        </p:spPr>
        <p:style>
          <a:lnRef idx="1">
            <a:schemeClr val="accent2"/>
          </a:lnRef>
          <a:fillRef idx="3">
            <a:schemeClr val="accent2"/>
          </a:fillRef>
          <a:effectRef idx="2">
            <a:schemeClr val="accent2"/>
          </a:effectRef>
          <a:fontRef idx="minor">
            <a:schemeClr val="lt1"/>
          </a:fontRef>
        </p:style>
        <p:txBody>
          <a:bodyPr rtlCol="0" anchor="t"/>
          <a:lstStyle/>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Definición</a:t>
            </a:r>
            <a:endParaRPr lang="es-MX" sz="1200" dirty="0">
              <a:effectLst>
                <a:outerShdw blurRad="50800" dist="38100" dir="2700000" algn="tl" rotWithShape="0">
                  <a:prstClr val="black">
                    <a:alpha val="40000"/>
                  </a:prstClr>
                </a:outerShdw>
              </a:effectLst>
            </a:endParaRP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Elementos </a:t>
            </a:r>
            <a:endParaRPr lang="es-MX" sz="1200" dirty="0">
              <a:effectLst>
                <a:outerShdw blurRad="50800" dist="38100" dir="2700000" algn="tl" rotWithShape="0">
                  <a:prstClr val="black">
                    <a:alpha val="40000"/>
                  </a:prstClr>
                </a:outerShdw>
              </a:effectLst>
            </a:endParaRP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Tipos</a:t>
            </a:r>
            <a:endParaRPr lang="es-MX" sz="1200" dirty="0">
              <a:effectLst>
                <a:outerShdw blurRad="50800" dist="38100" dir="2700000" algn="tl" rotWithShape="0">
                  <a:prstClr val="black">
                    <a:alpha val="40000"/>
                  </a:prstClr>
                </a:outerShdw>
              </a:effectLst>
            </a:endParaRP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Daño </a:t>
            </a:r>
            <a:r>
              <a:rPr lang="es-MX" sz="1200" dirty="0">
                <a:effectLst>
                  <a:outerShdw blurRad="50800" dist="38100" dir="2700000" algn="tl" rotWithShape="0">
                    <a:prstClr val="black">
                      <a:alpha val="40000"/>
                    </a:prstClr>
                  </a:outerShdw>
                </a:effectLst>
              </a:rPr>
              <a:t>emocional</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DDHH </a:t>
            </a:r>
            <a:r>
              <a:rPr lang="es-MX" sz="1200" dirty="0">
                <a:effectLst>
                  <a:outerShdw blurRad="50800" dist="38100" dir="2700000" algn="tl" rotWithShape="0">
                    <a:prstClr val="black">
                      <a:alpha val="40000"/>
                    </a:prstClr>
                  </a:outerShdw>
                </a:effectLst>
              </a:rPr>
              <a:t>afectados</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Alternativas</a:t>
            </a:r>
            <a:r>
              <a:rPr lang="es-MX" sz="1200" dirty="0">
                <a:effectLst>
                  <a:outerShdw blurRad="50800" dist="38100" dir="2700000" algn="tl" rotWithShape="0">
                    <a:prstClr val="black">
                      <a:alpha val="40000"/>
                    </a:prstClr>
                  </a:outerShdw>
                </a:effectLst>
              </a:rPr>
              <a:t>: respeto vs intolerancia</a:t>
            </a:r>
          </a:p>
          <a:p>
            <a:pPr marL="171450" indent="-171450">
              <a:buFont typeface="Arial" pitchFamily="34" charset="0"/>
              <a:buChar char="•"/>
            </a:pPr>
            <a:r>
              <a:rPr lang="es-MX" sz="1200" dirty="0">
                <a:effectLst>
                  <a:outerShdw blurRad="50800" dist="38100" dir="2700000" algn="tl" rotWithShape="0">
                    <a:prstClr val="black">
                      <a:alpha val="40000"/>
                    </a:prstClr>
                  </a:outerShdw>
                </a:effectLst>
              </a:rPr>
              <a:t>Disciplina positiva vs castigo</a:t>
            </a:r>
          </a:p>
        </p:txBody>
      </p:sp>
      <p:sp>
        <p:nvSpPr>
          <p:cNvPr id="6" name="5 Rectángulo redondeado"/>
          <p:cNvSpPr/>
          <p:nvPr/>
        </p:nvSpPr>
        <p:spPr>
          <a:xfrm>
            <a:off x="2048076" y="1628936"/>
            <a:ext cx="1440000" cy="1224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200" b="1" dirty="0">
                <a:effectLst>
                  <a:outerShdw blurRad="50800" dist="38100" dir="2700000" algn="tl" rotWithShape="0">
                    <a:prstClr val="black">
                      <a:alpha val="40000"/>
                    </a:prstClr>
                  </a:outerShdw>
                </a:effectLst>
              </a:rPr>
              <a:t>2. </a:t>
            </a:r>
            <a:r>
              <a:rPr lang="es-MX" sz="1200" b="1" dirty="0" smtClean="0">
                <a:effectLst>
                  <a:outerShdw blurRad="50800" dist="38100" dir="2700000" algn="tl" rotWithShape="0">
                    <a:prstClr val="black">
                      <a:alpha val="40000"/>
                    </a:prstClr>
                  </a:outerShdw>
                </a:effectLst>
              </a:rPr>
              <a:t>Violencia</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en </a:t>
            </a:r>
            <a:r>
              <a:rPr lang="es-MX" sz="1200" b="1" dirty="0">
                <a:effectLst>
                  <a:outerShdw blurRad="50800" dist="38100" dir="2700000" algn="tl" rotWithShape="0">
                    <a:prstClr val="black">
                      <a:alpha val="40000"/>
                    </a:prstClr>
                  </a:outerShdw>
                </a:effectLst>
              </a:rPr>
              <a:t>las relaciones familiares</a:t>
            </a:r>
          </a:p>
        </p:txBody>
      </p:sp>
      <p:sp>
        <p:nvSpPr>
          <p:cNvPr id="13" name="12 Flecha abajo"/>
          <p:cNvSpPr/>
          <p:nvPr/>
        </p:nvSpPr>
        <p:spPr>
          <a:xfrm>
            <a:off x="2552076" y="3032671"/>
            <a:ext cx="432000" cy="432000"/>
          </a:xfrm>
          <a:prstGeom prst="downArrow">
            <a:avLst/>
          </a:prstGeom>
          <a:solidFill>
            <a:srgbClr val="23B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1400" dirty="0"/>
          </a:p>
        </p:txBody>
      </p:sp>
      <p:sp>
        <p:nvSpPr>
          <p:cNvPr id="14" name="13 Recortar rectángulo de esquina sencilla"/>
          <p:cNvSpPr/>
          <p:nvPr/>
        </p:nvSpPr>
        <p:spPr>
          <a:xfrm>
            <a:off x="2012076" y="3645024"/>
            <a:ext cx="1512000" cy="2664000"/>
          </a:xfrm>
          <a:prstGeom prst="snip1Rect">
            <a:avLst/>
          </a:prstGeom>
          <a:ln/>
        </p:spPr>
        <p:style>
          <a:lnRef idx="1">
            <a:schemeClr val="accent3"/>
          </a:lnRef>
          <a:fillRef idx="3">
            <a:schemeClr val="accent3"/>
          </a:fillRef>
          <a:effectRef idx="2">
            <a:schemeClr val="accent3"/>
          </a:effectRef>
          <a:fontRef idx="minor">
            <a:schemeClr val="lt1"/>
          </a:fontRef>
        </p:style>
        <p:txBody>
          <a:bodyPr rtlCol="0" anchor="t"/>
          <a:lstStyle/>
          <a:p>
            <a:pPr marL="171450" lvl="0" indent="-171450">
              <a:buFont typeface="Arial" pitchFamily="34" charset="0"/>
              <a:buChar char="•"/>
            </a:pPr>
            <a:r>
              <a:rPr lang="es-ES_tradnl" sz="1200" dirty="0" smtClean="0">
                <a:effectLst>
                  <a:outerShdw blurRad="50800" dist="38100" dir="2700000" algn="tl" rotWithShape="0">
                    <a:prstClr val="black">
                      <a:alpha val="40000"/>
                    </a:prstClr>
                  </a:outerShdw>
                </a:effectLst>
              </a:rPr>
              <a:t>Tipos </a:t>
            </a:r>
            <a:r>
              <a:rPr lang="es-ES_tradnl" sz="1200" dirty="0">
                <a:effectLst>
                  <a:outerShdw blurRad="50800" dist="38100" dir="2700000" algn="tl" rotWithShape="0">
                    <a:prstClr val="black">
                      <a:alpha val="40000"/>
                    </a:prstClr>
                  </a:outerShdw>
                </a:effectLst>
              </a:rPr>
              <a:t>de violencia</a:t>
            </a:r>
            <a:endParaRPr lang="es-MX" sz="1200" dirty="0">
              <a:effectLst>
                <a:outerShdw blurRad="50800" dist="38100" dir="2700000" algn="tl" rotWithShape="0">
                  <a:prstClr val="black">
                    <a:alpha val="40000"/>
                  </a:prstClr>
                </a:outerShdw>
              </a:effectLst>
            </a:endParaRPr>
          </a:p>
          <a:p>
            <a:pPr marL="171450" lvl="0" indent="-171450">
              <a:buFont typeface="Arial" pitchFamily="34" charset="0"/>
              <a:buChar char="•"/>
            </a:pPr>
            <a:r>
              <a:rPr lang="es-ES_tradnl" sz="1200" dirty="0" smtClean="0">
                <a:effectLst>
                  <a:outerShdw blurRad="50800" dist="38100" dir="2700000" algn="tl" rotWithShape="0">
                    <a:prstClr val="black">
                      <a:alpha val="40000"/>
                    </a:prstClr>
                  </a:outerShdw>
                </a:effectLst>
              </a:rPr>
              <a:t>Reconocimiento </a:t>
            </a:r>
            <a:r>
              <a:rPr lang="es-ES_tradnl" sz="1200" dirty="0">
                <a:effectLst>
                  <a:outerShdw blurRad="50800" dist="38100" dir="2700000" algn="tl" rotWithShape="0">
                    <a:prstClr val="black">
                      <a:alpha val="40000"/>
                    </a:prstClr>
                  </a:outerShdw>
                </a:effectLst>
              </a:rPr>
              <a:t>de la violencia en relaciones familiares</a:t>
            </a:r>
          </a:p>
          <a:p>
            <a:pPr marL="171450" lvl="0" indent="-171450">
              <a:buFont typeface="Arial" pitchFamily="34" charset="0"/>
              <a:buChar char="•"/>
            </a:pPr>
            <a:r>
              <a:rPr lang="es-ES_tradnl" sz="1200" dirty="0" smtClean="0">
                <a:effectLst>
                  <a:outerShdw blurRad="50800" dist="38100" dir="2700000" algn="tl" rotWithShape="0">
                    <a:prstClr val="black">
                      <a:alpha val="40000"/>
                    </a:prstClr>
                  </a:outerShdw>
                </a:effectLst>
              </a:rPr>
              <a:t>Reproducción </a:t>
            </a:r>
            <a:r>
              <a:rPr lang="es-ES_tradnl" sz="1200" dirty="0">
                <a:effectLst>
                  <a:outerShdw blurRad="50800" dist="38100" dir="2700000" algn="tl" rotWithShape="0">
                    <a:prstClr val="black">
                      <a:alpha val="40000"/>
                    </a:prstClr>
                  </a:outerShdw>
                </a:effectLst>
              </a:rPr>
              <a:t>de ésta</a:t>
            </a:r>
            <a:endParaRPr lang="es-MX" sz="1200" dirty="0">
              <a:effectLst>
                <a:outerShdw blurRad="50800" dist="38100" dir="2700000" algn="tl" rotWithShape="0">
                  <a:prstClr val="black">
                    <a:alpha val="40000"/>
                  </a:prstClr>
                </a:outerShdw>
              </a:effectLst>
            </a:endParaRPr>
          </a:p>
          <a:p>
            <a:pPr marL="171450" indent="-171450">
              <a:buFont typeface="Arial" pitchFamily="34" charset="0"/>
              <a:buChar char="•"/>
            </a:pPr>
            <a:r>
              <a:rPr lang="es-ES_tradnl" sz="1200" dirty="0" smtClean="0">
                <a:effectLst>
                  <a:outerShdw blurRad="50800" dist="38100" dir="2700000" algn="tl" rotWithShape="0">
                    <a:prstClr val="black">
                      <a:alpha val="40000"/>
                    </a:prstClr>
                  </a:outerShdw>
                </a:effectLst>
              </a:rPr>
              <a:t>Reconocimiento </a:t>
            </a:r>
            <a:r>
              <a:rPr lang="es-ES_tradnl" sz="1200" dirty="0">
                <a:effectLst>
                  <a:outerShdw blurRad="50800" dist="38100" dir="2700000" algn="tl" rotWithShape="0">
                    <a:prstClr val="black">
                      <a:alpha val="40000"/>
                    </a:prstClr>
                  </a:outerShdw>
                </a:effectLst>
              </a:rPr>
              <a:t>de recursos personales </a:t>
            </a:r>
            <a:endParaRPr lang="es-MX" sz="1200" dirty="0">
              <a:effectLst>
                <a:outerShdw blurRad="50800" dist="38100" dir="2700000" algn="tl" rotWithShape="0">
                  <a:prstClr val="black">
                    <a:alpha val="40000"/>
                  </a:prstClr>
                </a:outerShdw>
              </a:effectLst>
            </a:endParaRPr>
          </a:p>
        </p:txBody>
      </p:sp>
      <p:sp>
        <p:nvSpPr>
          <p:cNvPr id="7" name="6 Rectángulo redondeado"/>
          <p:cNvSpPr/>
          <p:nvPr/>
        </p:nvSpPr>
        <p:spPr>
          <a:xfrm>
            <a:off x="3852001" y="1628936"/>
            <a:ext cx="1440000" cy="1224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1200" b="1" dirty="0">
                <a:effectLst>
                  <a:outerShdw blurRad="50800" dist="38100" dir="2700000" algn="tl" rotWithShape="0">
                    <a:prstClr val="black">
                      <a:alpha val="40000"/>
                    </a:prstClr>
                  </a:outerShdw>
                </a:effectLst>
              </a:rPr>
              <a:t>3. </a:t>
            </a:r>
            <a:r>
              <a:rPr lang="es-MX" sz="1200" b="1" dirty="0" smtClean="0">
                <a:effectLst>
                  <a:outerShdw blurRad="50800" dist="38100" dir="2700000" algn="tl" rotWithShape="0">
                    <a:prstClr val="black">
                      <a:alpha val="40000"/>
                    </a:prstClr>
                  </a:outerShdw>
                </a:effectLst>
              </a:rPr>
              <a:t>Violencia</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entre </a:t>
            </a:r>
            <a:r>
              <a:rPr lang="es-MX" sz="1200" b="1" dirty="0">
                <a:effectLst>
                  <a:outerShdw blurRad="50800" dist="38100" dir="2700000" algn="tl" rotWithShape="0">
                    <a:prstClr val="black">
                      <a:alpha val="40000"/>
                    </a:prstClr>
                  </a:outerShdw>
                </a:effectLst>
              </a:rPr>
              <a:t>pares  </a:t>
            </a:r>
            <a:r>
              <a:rPr lang="es-MX" sz="1200" b="1" dirty="0" smtClean="0">
                <a:effectLst>
                  <a:outerShdw blurRad="50800" dist="38100" dir="2700000" algn="tl" rotWithShape="0">
                    <a:prstClr val="black">
                      <a:alpha val="40000"/>
                    </a:prstClr>
                  </a:outerShdw>
                </a:effectLst>
              </a:rPr>
              <a:t>en</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la </a:t>
            </a:r>
            <a:r>
              <a:rPr lang="es-MX" sz="1200" b="1" dirty="0">
                <a:effectLst>
                  <a:outerShdw blurRad="50800" dist="38100" dir="2700000" algn="tl" rotWithShape="0">
                    <a:prstClr val="black">
                      <a:alpha val="40000"/>
                    </a:prstClr>
                  </a:outerShdw>
                </a:effectLst>
              </a:rPr>
              <a:t>escuela y el vecindario</a:t>
            </a:r>
          </a:p>
        </p:txBody>
      </p:sp>
      <p:sp>
        <p:nvSpPr>
          <p:cNvPr id="15" name="14 Flecha abajo"/>
          <p:cNvSpPr/>
          <p:nvPr/>
        </p:nvSpPr>
        <p:spPr>
          <a:xfrm>
            <a:off x="4356001" y="3032671"/>
            <a:ext cx="432000" cy="432000"/>
          </a:xfrm>
          <a:prstGeom prst="downArrow">
            <a:avLst/>
          </a:prstGeom>
          <a:solidFill>
            <a:srgbClr val="23B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1400"/>
          </a:p>
        </p:txBody>
      </p:sp>
      <p:sp>
        <p:nvSpPr>
          <p:cNvPr id="16" name="15 Recortar rectángulo de esquina sencilla"/>
          <p:cNvSpPr/>
          <p:nvPr/>
        </p:nvSpPr>
        <p:spPr>
          <a:xfrm>
            <a:off x="3816001" y="3645024"/>
            <a:ext cx="1512000" cy="2664000"/>
          </a:xfrm>
          <a:prstGeom prst="snip1Rect">
            <a:avLst/>
          </a:prstGeom>
        </p:spPr>
        <p:style>
          <a:lnRef idx="1">
            <a:schemeClr val="accent5"/>
          </a:lnRef>
          <a:fillRef idx="3">
            <a:schemeClr val="accent5"/>
          </a:fillRef>
          <a:effectRef idx="2">
            <a:schemeClr val="accent5"/>
          </a:effectRef>
          <a:fontRef idx="minor">
            <a:schemeClr val="lt1"/>
          </a:fontRef>
        </p:style>
        <p:txBody>
          <a:bodyPr rtlCol="0" anchor="t"/>
          <a:lstStyle/>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Tipos </a:t>
            </a:r>
            <a:r>
              <a:rPr lang="es-MX" sz="1200" dirty="0">
                <a:effectLst>
                  <a:outerShdw blurRad="50800" dist="38100" dir="2700000" algn="tl" rotWithShape="0">
                    <a:prstClr val="black">
                      <a:alpha val="40000"/>
                    </a:prstClr>
                  </a:outerShdw>
                </a:effectLst>
              </a:rPr>
              <a:t>de violencia</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Reconocimiento </a:t>
            </a:r>
            <a:r>
              <a:rPr lang="es-MX" sz="1200" dirty="0">
                <a:effectLst>
                  <a:outerShdw blurRad="50800" dist="38100" dir="2700000" algn="tl" rotWithShape="0">
                    <a:prstClr val="black">
                      <a:alpha val="40000"/>
                    </a:prstClr>
                  </a:outerShdw>
                </a:effectLst>
              </a:rPr>
              <a:t>de ejercerla y/o padecerla</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Asertividad </a:t>
            </a:r>
            <a:r>
              <a:rPr lang="es-MX" sz="1200" dirty="0">
                <a:effectLst>
                  <a:outerShdw blurRad="50800" dist="38100" dir="2700000" algn="tl" rotWithShape="0">
                    <a:prstClr val="black">
                      <a:alpha val="40000"/>
                    </a:prstClr>
                  </a:outerShdw>
                </a:effectLst>
              </a:rPr>
              <a:t>y negociación en la solución de problemas</a:t>
            </a:r>
          </a:p>
        </p:txBody>
      </p:sp>
      <p:sp>
        <p:nvSpPr>
          <p:cNvPr id="8" name="7 Rectángulo redondeado"/>
          <p:cNvSpPr/>
          <p:nvPr/>
        </p:nvSpPr>
        <p:spPr>
          <a:xfrm>
            <a:off x="5655926" y="1628936"/>
            <a:ext cx="1440000" cy="1224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b="1" dirty="0">
                <a:effectLst>
                  <a:outerShdw blurRad="50800" dist="38100" dir="2700000" algn="tl" rotWithShape="0">
                    <a:prstClr val="black">
                      <a:alpha val="40000"/>
                    </a:prstClr>
                  </a:outerShdw>
                </a:effectLst>
              </a:rPr>
              <a:t>4. </a:t>
            </a:r>
            <a:r>
              <a:rPr lang="es-MX" sz="1200" b="1" dirty="0" smtClean="0">
                <a:effectLst>
                  <a:outerShdw blurRad="50800" dist="38100" dir="2700000" algn="tl" rotWithShape="0">
                    <a:prstClr val="black">
                      <a:alpha val="40000"/>
                    </a:prstClr>
                  </a:outerShdw>
                </a:effectLst>
              </a:rPr>
              <a:t>Violencia</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en </a:t>
            </a:r>
            <a:r>
              <a:rPr lang="es-MX" sz="1200" b="1" dirty="0">
                <a:effectLst>
                  <a:outerShdw blurRad="50800" dist="38100" dir="2700000" algn="tl" rotWithShape="0">
                    <a:prstClr val="black">
                      <a:alpha val="40000"/>
                    </a:prstClr>
                  </a:outerShdw>
                </a:effectLst>
              </a:rPr>
              <a:t>citas o </a:t>
            </a:r>
            <a:r>
              <a:rPr lang="es-MX" sz="1200" b="1" dirty="0" smtClean="0">
                <a:effectLst>
                  <a:outerShdw blurRad="50800" dist="38100" dir="2700000" algn="tl" rotWithShape="0">
                    <a:prstClr val="black">
                      <a:alpha val="40000"/>
                    </a:prstClr>
                  </a:outerShdw>
                </a:effectLst>
              </a:rPr>
              <a:t>en</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el </a:t>
            </a:r>
            <a:r>
              <a:rPr lang="es-MX" sz="1200" b="1" dirty="0">
                <a:effectLst>
                  <a:outerShdw blurRad="50800" dist="38100" dir="2700000" algn="tl" rotWithShape="0">
                    <a:prstClr val="black">
                      <a:alpha val="40000"/>
                    </a:prstClr>
                  </a:outerShdw>
                </a:effectLst>
              </a:rPr>
              <a:t>noviazgo</a:t>
            </a:r>
          </a:p>
        </p:txBody>
      </p:sp>
      <p:sp>
        <p:nvSpPr>
          <p:cNvPr id="17" name="16 Flecha abajo"/>
          <p:cNvSpPr/>
          <p:nvPr/>
        </p:nvSpPr>
        <p:spPr>
          <a:xfrm>
            <a:off x="6159926" y="3032671"/>
            <a:ext cx="432000" cy="432000"/>
          </a:xfrm>
          <a:prstGeom prst="downArrow">
            <a:avLst/>
          </a:prstGeom>
          <a:solidFill>
            <a:srgbClr val="23B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1400"/>
          </a:p>
        </p:txBody>
      </p:sp>
      <p:sp>
        <p:nvSpPr>
          <p:cNvPr id="18" name="17 Recortar rectángulo de esquina sencilla"/>
          <p:cNvSpPr/>
          <p:nvPr/>
        </p:nvSpPr>
        <p:spPr>
          <a:xfrm>
            <a:off x="5619926" y="3645024"/>
            <a:ext cx="1512000" cy="2664000"/>
          </a:xfrm>
          <a:prstGeom prst="snip1Rect">
            <a:avLst/>
          </a:prstGeom>
        </p:spPr>
        <p:style>
          <a:lnRef idx="1">
            <a:schemeClr val="accent4"/>
          </a:lnRef>
          <a:fillRef idx="3">
            <a:schemeClr val="accent4"/>
          </a:fillRef>
          <a:effectRef idx="2">
            <a:schemeClr val="accent4"/>
          </a:effectRef>
          <a:fontRef idx="minor">
            <a:schemeClr val="lt1"/>
          </a:fontRef>
        </p:style>
        <p:txBody>
          <a:bodyPr rtlCol="0" anchor="t"/>
          <a:lstStyle/>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Tipos </a:t>
            </a:r>
            <a:r>
              <a:rPr lang="es-MX" sz="1200" dirty="0">
                <a:effectLst>
                  <a:outerShdw blurRad="50800" dist="38100" dir="2700000" algn="tl" rotWithShape="0">
                    <a:prstClr val="black">
                      <a:alpha val="40000"/>
                    </a:prstClr>
                  </a:outerShdw>
                </a:effectLst>
              </a:rPr>
              <a:t>de violencia</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Estereotipos </a:t>
            </a:r>
            <a:r>
              <a:rPr lang="es-MX" sz="1200" dirty="0">
                <a:effectLst>
                  <a:outerShdw blurRad="50800" dist="38100" dir="2700000" algn="tl" rotWithShape="0">
                    <a:prstClr val="black">
                      <a:alpha val="40000"/>
                    </a:prstClr>
                  </a:outerShdw>
                </a:effectLst>
              </a:rPr>
              <a:t>de género y relaciones de desigualdad</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Reconocimiento </a:t>
            </a:r>
            <a:r>
              <a:rPr lang="es-MX" sz="1200" dirty="0">
                <a:effectLst>
                  <a:outerShdw blurRad="50800" dist="38100" dir="2700000" algn="tl" rotWithShape="0">
                    <a:prstClr val="black">
                      <a:alpha val="40000"/>
                    </a:prstClr>
                  </a:outerShdw>
                </a:effectLst>
              </a:rPr>
              <a:t>de ejercerla y/o padecerla</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Asertividad </a:t>
            </a:r>
            <a:r>
              <a:rPr lang="es-MX" sz="1200" dirty="0">
                <a:effectLst>
                  <a:outerShdw blurRad="50800" dist="38100" dir="2700000" algn="tl" rotWithShape="0">
                    <a:prstClr val="black">
                      <a:alpha val="40000"/>
                    </a:prstClr>
                  </a:outerShdw>
                </a:effectLst>
              </a:rPr>
              <a:t>y negociación en la solución de problemas</a:t>
            </a:r>
          </a:p>
        </p:txBody>
      </p:sp>
      <p:sp>
        <p:nvSpPr>
          <p:cNvPr id="9" name="8 Rectángulo redondeado"/>
          <p:cNvSpPr/>
          <p:nvPr/>
        </p:nvSpPr>
        <p:spPr>
          <a:xfrm>
            <a:off x="7459850" y="1628936"/>
            <a:ext cx="1440000" cy="1224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1200" b="1" dirty="0">
                <a:effectLst>
                  <a:outerShdw blurRad="50800" dist="38100" dir="2700000" algn="tl" rotWithShape="0">
                    <a:prstClr val="black">
                      <a:alpha val="40000"/>
                    </a:prstClr>
                  </a:outerShdw>
                </a:effectLst>
              </a:rPr>
              <a:t>5. </a:t>
            </a:r>
            <a:r>
              <a:rPr lang="es-MX" sz="1200" b="1" dirty="0" smtClean="0">
                <a:effectLst>
                  <a:outerShdw blurRad="50800" dist="38100" dir="2700000" algn="tl" rotWithShape="0">
                    <a:prstClr val="black">
                      <a:alpha val="40000"/>
                    </a:prstClr>
                  </a:outerShdw>
                </a:effectLst>
              </a:rPr>
              <a:t>Violencia</a:t>
            </a:r>
            <a:br>
              <a:rPr lang="es-MX" sz="1200" b="1" dirty="0" smtClean="0">
                <a:effectLst>
                  <a:outerShdw blurRad="50800" dist="38100" dir="2700000" algn="tl" rotWithShape="0">
                    <a:prstClr val="black">
                      <a:alpha val="40000"/>
                    </a:prstClr>
                  </a:outerShdw>
                </a:effectLst>
              </a:rPr>
            </a:br>
            <a:r>
              <a:rPr lang="es-MX" sz="1200" b="1" dirty="0" smtClean="0">
                <a:effectLst>
                  <a:outerShdw blurRad="50800" dist="38100" dir="2700000" algn="tl" rotWithShape="0">
                    <a:prstClr val="black">
                      <a:alpha val="40000"/>
                    </a:prstClr>
                  </a:outerShdw>
                </a:effectLst>
              </a:rPr>
              <a:t>en </a:t>
            </a:r>
            <a:r>
              <a:rPr lang="es-MX" sz="1200" b="1" dirty="0">
                <a:effectLst>
                  <a:outerShdw blurRad="50800" dist="38100" dir="2700000" algn="tl" rotWithShape="0">
                    <a:prstClr val="black">
                      <a:alpha val="40000"/>
                    </a:prstClr>
                  </a:outerShdw>
                </a:effectLst>
              </a:rPr>
              <a:t>el espacio público</a:t>
            </a:r>
          </a:p>
        </p:txBody>
      </p:sp>
      <p:sp>
        <p:nvSpPr>
          <p:cNvPr id="19" name="18 Flecha abajo"/>
          <p:cNvSpPr/>
          <p:nvPr/>
        </p:nvSpPr>
        <p:spPr>
          <a:xfrm>
            <a:off x="7963850" y="3032671"/>
            <a:ext cx="432000" cy="432000"/>
          </a:xfrm>
          <a:prstGeom prst="downArrow">
            <a:avLst/>
          </a:prstGeom>
          <a:solidFill>
            <a:srgbClr val="23B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1400"/>
          </a:p>
        </p:txBody>
      </p:sp>
      <p:sp>
        <p:nvSpPr>
          <p:cNvPr id="20" name="19 Recortar rectángulo de esquina sencilla"/>
          <p:cNvSpPr/>
          <p:nvPr/>
        </p:nvSpPr>
        <p:spPr>
          <a:xfrm>
            <a:off x="7423850" y="3645024"/>
            <a:ext cx="1512000" cy="2664000"/>
          </a:xfrm>
          <a:prstGeom prst="snip1Rect">
            <a:avLst/>
          </a:prstGeom>
        </p:spPr>
        <p:style>
          <a:lnRef idx="1">
            <a:schemeClr val="accent6"/>
          </a:lnRef>
          <a:fillRef idx="3">
            <a:schemeClr val="accent6"/>
          </a:fillRef>
          <a:effectRef idx="2">
            <a:schemeClr val="accent6"/>
          </a:effectRef>
          <a:fontRef idx="minor">
            <a:schemeClr val="lt1"/>
          </a:fontRef>
        </p:style>
        <p:txBody>
          <a:bodyPr rtlCol="0" anchor="t"/>
          <a:lstStyle/>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Tipos </a:t>
            </a:r>
            <a:r>
              <a:rPr lang="es-MX" sz="1200" dirty="0">
                <a:effectLst>
                  <a:outerShdw blurRad="50800" dist="38100" dir="2700000" algn="tl" rotWithShape="0">
                    <a:prstClr val="black">
                      <a:alpha val="40000"/>
                    </a:prstClr>
                  </a:outerShdw>
                </a:effectLst>
              </a:rPr>
              <a:t>de violencia </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Papel </a:t>
            </a:r>
            <a:r>
              <a:rPr lang="es-MX" sz="1200" dirty="0">
                <a:effectLst>
                  <a:outerShdw blurRad="50800" dist="38100" dir="2700000" algn="tl" rotWithShape="0">
                    <a:prstClr val="black">
                      <a:alpha val="40000"/>
                    </a:prstClr>
                  </a:outerShdw>
                </a:effectLst>
              </a:rPr>
              <a:t>de </a:t>
            </a:r>
            <a:r>
              <a:rPr lang="es-MX" sz="1200" dirty="0" err="1">
                <a:effectLst>
                  <a:outerShdw blurRad="50800" dist="38100" dir="2700000" algn="tl" rotWithShape="0">
                    <a:prstClr val="black">
                      <a:alpha val="40000"/>
                    </a:prstClr>
                  </a:outerShdw>
                </a:effectLst>
              </a:rPr>
              <a:t>l@s</a:t>
            </a:r>
            <a:r>
              <a:rPr lang="es-MX" sz="1200" dirty="0">
                <a:effectLst>
                  <a:outerShdw blurRad="50800" dist="38100" dir="2700000" algn="tl" rotWithShape="0">
                    <a:prstClr val="black">
                      <a:alpha val="40000"/>
                    </a:prstClr>
                  </a:outerShdw>
                </a:effectLst>
              </a:rPr>
              <a:t> jóvenes</a:t>
            </a:r>
          </a:p>
          <a:p>
            <a:pPr marL="171450" indent="-171450">
              <a:buFont typeface="Arial" pitchFamily="34" charset="0"/>
              <a:buChar char="•"/>
            </a:pPr>
            <a:r>
              <a:rPr lang="es-MX" sz="1200" dirty="0" smtClean="0">
                <a:effectLst>
                  <a:outerShdw blurRad="50800" dist="38100" dir="2700000" algn="tl" rotWithShape="0">
                    <a:prstClr val="black">
                      <a:alpha val="40000"/>
                    </a:prstClr>
                  </a:outerShdw>
                </a:effectLst>
              </a:rPr>
              <a:t>Afectaciones </a:t>
            </a:r>
            <a:r>
              <a:rPr lang="es-MX" sz="1200" dirty="0">
                <a:effectLst>
                  <a:outerShdw blurRad="50800" dist="38100" dir="2700000" algn="tl" rotWithShape="0">
                    <a:prstClr val="black">
                      <a:alpha val="40000"/>
                    </a:prstClr>
                  </a:outerShdw>
                </a:effectLst>
              </a:rPr>
              <a:t>posibles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556000" y="476672"/>
            <a:ext cx="4032000" cy="8572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2400" b="1" dirty="0" smtClean="0"/>
              <a:t>Sin Violencia es Mejor</a:t>
            </a:r>
          </a:p>
          <a:p>
            <a:pPr algn="ctr"/>
            <a:r>
              <a:rPr lang="es-MX" sz="1400" dirty="0" smtClean="0"/>
              <a:t>Contenido </a:t>
            </a:r>
            <a:r>
              <a:rPr lang="es-MX" sz="1400" dirty="0"/>
              <a:t>y </a:t>
            </a:r>
            <a:r>
              <a:rPr lang="es-MX" sz="1400" dirty="0" smtClean="0"/>
              <a:t>Enfoque de la Intervención</a:t>
            </a:r>
            <a:endParaRPr lang="es-MX" sz="1400" dirty="0"/>
          </a:p>
        </p:txBody>
      </p:sp>
      <p:sp>
        <p:nvSpPr>
          <p:cNvPr id="11" name="10 Tarjeta"/>
          <p:cNvSpPr/>
          <p:nvPr/>
        </p:nvSpPr>
        <p:spPr>
          <a:xfrm>
            <a:off x="315538" y="2060848"/>
            <a:ext cx="1512000" cy="2016000"/>
          </a:xfrm>
          <a:prstGeom prst="flowChartPunchedCard">
            <a:avLst/>
          </a:prstGeom>
        </p:spPr>
        <p:style>
          <a:lnRef idx="1">
            <a:schemeClr val="dk1"/>
          </a:lnRef>
          <a:fillRef idx="3">
            <a:schemeClr val="dk1"/>
          </a:fillRef>
          <a:effectRef idx="2">
            <a:schemeClr val="dk1"/>
          </a:effectRef>
          <a:fontRef idx="minor">
            <a:schemeClr val="lt1"/>
          </a:fontRef>
        </p:style>
        <p:txBody>
          <a:bodyPr rtlCol="0" anchor="t"/>
          <a:lstStyle/>
          <a:p>
            <a:pPr algn="ctr"/>
            <a:r>
              <a:rPr lang="es-MX" sz="1400" b="1" dirty="0"/>
              <a:t>Evidencia</a:t>
            </a:r>
            <a:r>
              <a:rPr lang="es-MX" sz="1400" dirty="0"/>
              <a:t> </a:t>
            </a:r>
            <a:r>
              <a:rPr lang="es-MX" sz="1200" dirty="0"/>
              <a:t>internacional y nacional, e  investigación y experiencia de intervención presencial propias</a:t>
            </a:r>
            <a:endParaRPr lang="es-MX" sz="1400" dirty="0"/>
          </a:p>
        </p:txBody>
      </p:sp>
      <p:sp>
        <p:nvSpPr>
          <p:cNvPr id="12" name="11 Tarjeta"/>
          <p:cNvSpPr/>
          <p:nvPr/>
        </p:nvSpPr>
        <p:spPr>
          <a:xfrm>
            <a:off x="2065769" y="2060848"/>
            <a:ext cx="1512000" cy="2016000"/>
          </a:xfrm>
          <a:prstGeom prst="flowChartPunchedCa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400" b="1" dirty="0"/>
              <a:t>Mirada </a:t>
            </a:r>
            <a:r>
              <a:rPr lang="es-MX" sz="1400" b="1" dirty="0" smtClean="0"/>
              <a:t/>
            </a:r>
            <a:br>
              <a:rPr lang="es-MX" sz="1400" b="1" dirty="0" smtClean="0"/>
            </a:br>
            <a:r>
              <a:rPr lang="es-MX" sz="1400" b="1" dirty="0" smtClean="0"/>
              <a:t>Ecológica</a:t>
            </a:r>
            <a:endParaRPr lang="es-MX" sz="1400" b="1" dirty="0"/>
          </a:p>
        </p:txBody>
      </p:sp>
      <p:sp>
        <p:nvSpPr>
          <p:cNvPr id="13" name="12 Tarjeta"/>
          <p:cNvSpPr/>
          <p:nvPr/>
        </p:nvSpPr>
        <p:spPr>
          <a:xfrm>
            <a:off x="3816000" y="2060848"/>
            <a:ext cx="1512000" cy="2016000"/>
          </a:xfrm>
          <a:prstGeom prst="flowChartPunchedCar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1400" b="1" dirty="0" smtClean="0"/>
              <a:t>Perspectiva</a:t>
            </a:r>
            <a:br>
              <a:rPr lang="es-MX" sz="1400" b="1" dirty="0" smtClean="0"/>
            </a:br>
            <a:r>
              <a:rPr lang="es-MX" sz="1400" b="1" dirty="0" smtClean="0"/>
              <a:t>de </a:t>
            </a:r>
            <a:r>
              <a:rPr lang="es-MX" sz="1400" b="1" dirty="0"/>
              <a:t>Género</a:t>
            </a:r>
          </a:p>
        </p:txBody>
      </p:sp>
      <p:sp>
        <p:nvSpPr>
          <p:cNvPr id="14" name="13 Tarjeta"/>
          <p:cNvSpPr/>
          <p:nvPr/>
        </p:nvSpPr>
        <p:spPr>
          <a:xfrm>
            <a:off x="5566231" y="2060848"/>
            <a:ext cx="1512000" cy="2016000"/>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t>Perspectiva</a:t>
            </a:r>
            <a:br>
              <a:rPr lang="es-MX" sz="1400" b="1" dirty="0" smtClean="0"/>
            </a:br>
            <a:r>
              <a:rPr lang="es-MX" sz="1400" b="1" dirty="0" smtClean="0"/>
              <a:t>de </a:t>
            </a:r>
            <a:r>
              <a:rPr lang="es-MX" sz="1400" b="1" dirty="0"/>
              <a:t>Derechos Humanos</a:t>
            </a:r>
          </a:p>
        </p:txBody>
      </p:sp>
      <p:sp>
        <p:nvSpPr>
          <p:cNvPr id="16" name="15 Tarjeta"/>
          <p:cNvSpPr/>
          <p:nvPr/>
        </p:nvSpPr>
        <p:spPr>
          <a:xfrm>
            <a:off x="7316462" y="2060848"/>
            <a:ext cx="1512000" cy="2016000"/>
          </a:xfrm>
          <a:prstGeom prst="flowChartPunchedCar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400" b="1" dirty="0"/>
              <a:t>Mirada desde la Juventud y de la </a:t>
            </a:r>
            <a:r>
              <a:rPr lang="es-MX" sz="1400" b="1" dirty="0" smtClean="0"/>
              <a:t>Adolescencia</a:t>
            </a:r>
          </a:p>
          <a:p>
            <a:pPr algn="ctr"/>
            <a:r>
              <a:rPr lang="es-MX" sz="1400" b="1" dirty="0" smtClean="0"/>
              <a:t>Desarrollo de habilidades</a:t>
            </a:r>
            <a:endParaRPr lang="es-MX" sz="1400" b="1" dirty="0"/>
          </a:p>
        </p:txBody>
      </p:sp>
      <p:sp>
        <p:nvSpPr>
          <p:cNvPr id="47" name="46 Elipse"/>
          <p:cNvSpPr/>
          <p:nvPr/>
        </p:nvSpPr>
        <p:spPr>
          <a:xfrm>
            <a:off x="1463482" y="4869352"/>
            <a:ext cx="2304000" cy="172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b="1" dirty="0"/>
              <a:t>Experiencia de conocimiento,  vivencial y de adquisición </a:t>
            </a:r>
            <a:r>
              <a:rPr lang="es-MX" sz="1200" b="1" dirty="0" smtClean="0"/>
              <a:t>de </a:t>
            </a:r>
            <a:r>
              <a:rPr lang="es-MX" sz="1200" b="1" dirty="0"/>
              <a:t>algunas </a:t>
            </a:r>
            <a:r>
              <a:rPr lang="es-MX" sz="1200" b="1" dirty="0" smtClean="0"/>
              <a:t>estrategias </a:t>
            </a:r>
            <a:r>
              <a:rPr lang="es-MX" sz="1200" b="1" dirty="0"/>
              <a:t>para hombres y mujeres</a:t>
            </a:r>
          </a:p>
        </p:txBody>
      </p:sp>
      <p:sp>
        <p:nvSpPr>
          <p:cNvPr id="60" name="59 Flecha derecha"/>
          <p:cNvSpPr/>
          <p:nvPr/>
        </p:nvSpPr>
        <p:spPr>
          <a:xfrm>
            <a:off x="4117031" y="5491036"/>
            <a:ext cx="864000" cy="460800"/>
          </a:xfrm>
          <a:prstGeom prst="rightArrow">
            <a:avLst/>
          </a:prstGeom>
          <a:solidFill>
            <a:srgbClr val="23B7B3"/>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sz="1400" dirty="0"/>
          </a:p>
        </p:txBody>
      </p:sp>
      <p:sp>
        <p:nvSpPr>
          <p:cNvPr id="61" name="60 Elipse"/>
          <p:cNvSpPr/>
          <p:nvPr/>
        </p:nvSpPr>
        <p:spPr>
          <a:xfrm flipH="1">
            <a:off x="5330580" y="4869352"/>
            <a:ext cx="2304000" cy="1728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sz="1200" b="1" dirty="0" smtClean="0"/>
          </a:p>
          <a:p>
            <a:pPr algn="ctr"/>
            <a:r>
              <a:rPr lang="es-MX" sz="1200" b="1" dirty="0" smtClean="0"/>
              <a:t>Cambios </a:t>
            </a:r>
            <a:r>
              <a:rPr lang="es-MX" sz="1200" b="1" dirty="0"/>
              <a:t>en el conocimiento y  algunas actitudes, desarrollo de algunas habilidades </a:t>
            </a:r>
          </a:p>
        </p:txBody>
      </p:sp>
      <p:cxnSp>
        <p:nvCxnSpPr>
          <p:cNvPr id="5" name="4 Conector angular"/>
          <p:cNvCxnSpPr>
            <a:stCxn id="3" idx="2"/>
            <a:endCxn id="11" idx="0"/>
          </p:cNvCxnSpPr>
          <p:nvPr/>
        </p:nvCxnSpPr>
        <p:spPr>
          <a:xfrm rot="5400000">
            <a:off x="2458309" y="-52843"/>
            <a:ext cx="726920" cy="3500462"/>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angular"/>
          <p:cNvCxnSpPr>
            <a:stCxn id="3" idx="2"/>
            <a:endCxn id="12" idx="0"/>
          </p:cNvCxnSpPr>
          <p:nvPr/>
        </p:nvCxnSpPr>
        <p:spPr>
          <a:xfrm rot="5400000">
            <a:off x="3333425" y="822273"/>
            <a:ext cx="726920" cy="1750231"/>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 idx="2"/>
            <a:endCxn id="13" idx="0"/>
          </p:cNvCxnSpPr>
          <p:nvPr/>
        </p:nvCxnSpPr>
        <p:spPr>
          <a:xfrm rot="5400000">
            <a:off x="4208540" y="1697388"/>
            <a:ext cx="726920" cy="12700"/>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3" idx="2"/>
            <a:endCxn id="14" idx="0"/>
          </p:cNvCxnSpPr>
          <p:nvPr/>
        </p:nvCxnSpPr>
        <p:spPr>
          <a:xfrm rot="16200000" flipH="1">
            <a:off x="5083655" y="822272"/>
            <a:ext cx="726920" cy="1750231"/>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3" idx="2"/>
            <a:endCxn id="16" idx="0"/>
          </p:cNvCxnSpPr>
          <p:nvPr/>
        </p:nvCxnSpPr>
        <p:spPr>
          <a:xfrm rot="16200000" flipH="1">
            <a:off x="5958771" y="-52843"/>
            <a:ext cx="726920" cy="3500462"/>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11" idx="2"/>
            <a:endCxn id="47" idx="0"/>
          </p:cNvCxnSpPr>
          <p:nvPr/>
        </p:nvCxnSpPr>
        <p:spPr>
          <a:xfrm rot="16200000" flipH="1">
            <a:off x="1447258" y="3701128"/>
            <a:ext cx="792504" cy="1543944"/>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stCxn id="12" idx="2"/>
            <a:endCxn id="47" idx="0"/>
          </p:cNvCxnSpPr>
          <p:nvPr/>
        </p:nvCxnSpPr>
        <p:spPr>
          <a:xfrm rot="5400000">
            <a:off x="2322374" y="4369957"/>
            <a:ext cx="792504" cy="206287"/>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stCxn id="13" idx="2"/>
            <a:endCxn id="47" idx="0"/>
          </p:cNvCxnSpPr>
          <p:nvPr/>
        </p:nvCxnSpPr>
        <p:spPr>
          <a:xfrm rot="5400000">
            <a:off x="3197489" y="3494841"/>
            <a:ext cx="792504" cy="1956518"/>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angular"/>
          <p:cNvCxnSpPr>
            <a:stCxn id="14" idx="2"/>
            <a:endCxn id="47" idx="0"/>
          </p:cNvCxnSpPr>
          <p:nvPr/>
        </p:nvCxnSpPr>
        <p:spPr>
          <a:xfrm rot="5400000">
            <a:off x="4072605" y="2619726"/>
            <a:ext cx="792504" cy="3706749"/>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angular"/>
          <p:cNvCxnSpPr>
            <a:stCxn id="16" idx="2"/>
            <a:endCxn id="47" idx="0"/>
          </p:cNvCxnSpPr>
          <p:nvPr/>
        </p:nvCxnSpPr>
        <p:spPr>
          <a:xfrm rot="5400000">
            <a:off x="4947720" y="1744610"/>
            <a:ext cx="792504" cy="5456980"/>
          </a:xfrm>
          <a:prstGeom prst="bentConnector3">
            <a:avLst/>
          </a:prstGeom>
          <a:ln w="19050">
            <a:solidFill>
              <a:srgbClr val="23B7B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78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97589"/>
            <a:ext cx="7128792" cy="7128792"/>
          </a:xfrm>
          <a:prstGeom prst="rect">
            <a:avLst/>
          </a:prstGeom>
        </p:spPr>
      </p:pic>
      <p:sp>
        <p:nvSpPr>
          <p:cNvPr id="4" name="3 CuadroTexto"/>
          <p:cNvSpPr txBox="1"/>
          <p:nvPr/>
        </p:nvSpPr>
        <p:spPr>
          <a:xfrm>
            <a:off x="5004048" y="5445224"/>
            <a:ext cx="4032448" cy="1664215"/>
          </a:xfrm>
          <a:prstGeom prst="rect">
            <a:avLst/>
          </a:prstGeom>
          <a:noFill/>
        </p:spPr>
        <p:txBody>
          <a:bodyPr wrap="square" rIns="360000" bIns="180000" rtlCol="0">
            <a:spAutoFit/>
          </a:bodyPr>
          <a:lstStyle/>
          <a:p>
            <a:pPr algn="r">
              <a:lnSpc>
                <a:spcPts val="5600"/>
              </a:lnSpc>
            </a:pPr>
            <a:r>
              <a:rPr lang="es-MX" sz="3400" b="1" dirty="0" smtClean="0">
                <a:solidFill>
                  <a:schemeClr val="bg1"/>
                </a:solidFill>
                <a:effectLst>
                  <a:outerShdw blurRad="50800" dist="38100" dir="2700000" algn="tl" rotWithShape="0">
                    <a:prstClr val="black">
                      <a:alpha val="40000"/>
                    </a:prstClr>
                  </a:outerShdw>
                </a:effectLst>
              </a:rPr>
              <a:t>Recursos de</a:t>
            </a:r>
          </a:p>
          <a:p>
            <a:pPr algn="r">
              <a:lnSpc>
                <a:spcPts val="5600"/>
              </a:lnSpc>
            </a:pPr>
            <a:r>
              <a:rPr lang="es-MX" sz="5600" b="1" dirty="0" smtClean="0">
                <a:solidFill>
                  <a:schemeClr val="bg1"/>
                </a:solidFill>
                <a:effectLst>
                  <a:outerShdw blurRad="50800" dist="38100" dir="2700000" algn="tl" rotWithShape="0">
                    <a:prstClr val="black">
                      <a:alpha val="40000"/>
                    </a:prstClr>
                  </a:outerShdw>
                </a:effectLst>
              </a:rPr>
              <a:t>Aprendizaje</a:t>
            </a:r>
            <a:endParaRPr lang="es-MX" sz="5600" b="1" dirty="0">
              <a:solidFill>
                <a:schemeClr val="bg1"/>
              </a:solidFill>
              <a:effectLst>
                <a:outerShdw blurRad="50800" dist="38100" dir="2700000" algn="tl" rotWithShape="0">
                  <a:prstClr val="black">
                    <a:alpha val="40000"/>
                  </a:prstClr>
                </a:outerShdw>
              </a:effectLst>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88640"/>
            <a:ext cx="2880320" cy="3096344"/>
          </a:xfrm>
          <a:prstGeom prst="rect">
            <a:avLst/>
          </a:prstGeom>
          <a:effectLst>
            <a:outerShdw blurRad="50800" dist="38100" dir="2700000" algn="tl" rotWithShape="0">
              <a:prstClr val="black">
                <a:alpha val="40000"/>
              </a:prstClr>
            </a:outerShdw>
          </a:effectLst>
        </p:spPr>
      </p:pic>
      <p:pic>
        <p:nvPicPr>
          <p:cNvPr id="13" name="12 Imagen"/>
          <p:cNvPicPr/>
          <p:nvPr/>
        </p:nvPicPr>
        <p:blipFill>
          <a:blip r:embed="rId4" cstate="print"/>
          <a:srcRect/>
          <a:stretch>
            <a:fillRect/>
          </a:stretch>
        </p:blipFill>
        <p:spPr bwMode="auto">
          <a:xfrm>
            <a:off x="5940152" y="3284984"/>
            <a:ext cx="2880320" cy="2348879"/>
          </a:xfrm>
          <a:prstGeom prst="rect">
            <a:avLst/>
          </a:prstGeom>
          <a:noFill/>
          <a:ln w="9525">
            <a:noFill/>
            <a:miter lim="800000"/>
            <a:headEnd/>
            <a:tailEnd/>
          </a:ln>
        </p:spPr>
      </p:pic>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005064"/>
            <a:ext cx="4420077" cy="2808312"/>
          </a:xfrm>
          <a:prstGeom prst="rect">
            <a:avLst/>
          </a:prstGeom>
        </p:spPr>
      </p:pic>
      <p:pic>
        <p:nvPicPr>
          <p:cNvPr id="19" name="1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944" y="2780928"/>
            <a:ext cx="1560636" cy="1143000"/>
          </a:xfrm>
          <a:prstGeom prst="rect">
            <a:avLst/>
          </a:prstGeom>
        </p:spPr>
      </p:pic>
      <p:pic>
        <p:nvPicPr>
          <p:cNvPr id="20" name="Picture 2" descr="http://www.noesisdesign.org/projects/inp2010/img/mod_violencia/cuadros/violencia_009.png"/>
          <p:cNvPicPr>
            <a:picLocks noChangeAspect="1" noChangeArrowheads="1"/>
          </p:cNvPicPr>
          <p:nvPr/>
        </p:nvPicPr>
        <p:blipFill>
          <a:blip r:embed="rId7" cstate="print"/>
          <a:srcRect/>
          <a:stretch>
            <a:fillRect/>
          </a:stretch>
        </p:blipFill>
        <p:spPr bwMode="auto">
          <a:xfrm>
            <a:off x="251520" y="404664"/>
            <a:ext cx="4176464" cy="2232248"/>
          </a:xfrm>
          <a:prstGeom prst="rect">
            <a:avLst/>
          </a:prstGeom>
          <a:noFill/>
        </p:spPr>
      </p:pic>
    </p:spTree>
    <p:extLst>
      <p:ext uri="{BB962C8B-B14F-4D97-AF65-F5344CB8AC3E}">
        <p14:creationId xmlns:p14="http://schemas.microsoft.com/office/powerpoint/2010/main" val="141578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2259</Words>
  <Application>Microsoft Office PowerPoint</Application>
  <PresentationFormat>Presentación en pantalla (4:3)</PresentationFormat>
  <Paragraphs>330</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Un Modelo de Prevención para Jóvenes</vt:lpstr>
      <vt:lpstr>Presentación de PowerPoint</vt:lpstr>
      <vt:lpstr>Presentación de PowerPoint</vt:lpstr>
      <vt:lpstr>Construcción de Intervenciones Interactivas</vt:lpstr>
      <vt:lpstr>Presentación de PowerPoint</vt:lpstr>
      <vt:lpstr>Presentación de PowerPoint</vt:lpstr>
      <vt:lpstr>Presentación de PowerPoint</vt:lpstr>
      <vt:lpstr>Presentación de PowerPoint</vt:lpstr>
      <vt:lpstr>Presentación de PowerPoint</vt:lpstr>
      <vt:lpstr>Autoevaluación violencia entre pares</vt:lpstr>
      <vt:lpstr>Presentación de PowerPoint</vt:lpstr>
      <vt:lpstr>Instrumento de Evaluación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Luciana Ramos Lira</dc:creator>
  <cp:lastModifiedBy>Academia Nal. de Med</cp:lastModifiedBy>
  <cp:revision>100</cp:revision>
  <dcterms:created xsi:type="dcterms:W3CDTF">2013-02-23T22:22:39Z</dcterms:created>
  <dcterms:modified xsi:type="dcterms:W3CDTF">2015-07-01T23:40:22Z</dcterms:modified>
</cp:coreProperties>
</file>