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56" r:id="rId2"/>
    <p:sldId id="412" r:id="rId3"/>
    <p:sldId id="525" r:id="rId4"/>
    <p:sldId id="530" r:id="rId5"/>
    <p:sldId id="531" r:id="rId6"/>
    <p:sldId id="532" r:id="rId7"/>
    <p:sldId id="533" r:id="rId8"/>
    <p:sldId id="526" r:id="rId9"/>
    <p:sldId id="527" r:id="rId10"/>
    <p:sldId id="534" r:id="rId11"/>
    <p:sldId id="535" r:id="rId12"/>
    <p:sldId id="536" r:id="rId13"/>
    <p:sldId id="537" r:id="rId14"/>
    <p:sldId id="539" r:id="rId15"/>
    <p:sldId id="540" r:id="rId16"/>
    <p:sldId id="541" r:id="rId17"/>
    <p:sldId id="528" r:id="rId18"/>
    <p:sldId id="529" r:id="rId19"/>
    <p:sldId id="542" r:id="rId20"/>
    <p:sldId id="543" r:id="rId21"/>
    <p:sldId id="544" r:id="rId22"/>
    <p:sldId id="545" r:id="rId23"/>
    <p:sldId id="501" r:id="rId24"/>
    <p:sldId id="502" r:id="rId25"/>
    <p:sldId id="547" r:id="rId26"/>
    <p:sldId id="504" r:id="rId27"/>
    <p:sldId id="546" r:id="rId28"/>
    <p:sldId id="548" r:id="rId29"/>
    <p:sldId id="549" r:id="rId30"/>
    <p:sldId id="550" r:id="rId31"/>
    <p:sldId id="553" r:id="rId32"/>
    <p:sldId id="554" r:id="rId33"/>
    <p:sldId id="557" r:id="rId34"/>
    <p:sldId id="558" r:id="rId35"/>
    <p:sldId id="559" r:id="rId36"/>
    <p:sldId id="560" r:id="rId37"/>
    <p:sldId id="561" r:id="rId38"/>
    <p:sldId id="562" r:id="rId39"/>
    <p:sldId id="563" r:id="rId40"/>
    <p:sldId id="564" r:id="rId41"/>
    <p:sldId id="565" r:id="rId42"/>
    <p:sldId id="568" r:id="rId43"/>
    <p:sldId id="571" r:id="rId44"/>
    <p:sldId id="572" r:id="rId45"/>
    <p:sldId id="573" r:id="rId46"/>
    <p:sldId id="556" r:id="rId47"/>
    <p:sldId id="566" r:id="rId48"/>
    <p:sldId id="567" r:id="rId49"/>
    <p:sldId id="473" r:id="rId50"/>
    <p:sldId id="474" r:id="rId51"/>
    <p:sldId id="354" r:id="rId5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8599" autoAdjust="0"/>
  </p:normalViewPr>
  <p:slideViewPr>
    <p:cSldViewPr snapToGrid="0" snapToObjects="1">
      <p:cViewPr varScale="1">
        <p:scale>
          <a:sx n="32" d="100"/>
          <a:sy n="32" d="100"/>
        </p:scale>
        <p:origin x="-19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D2DA8-4633-6B40-8DA5-C604033E2648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1FDD8F-2676-4642-A967-1311EE41EE64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Caquexia</a:t>
          </a:r>
        </a:p>
        <a:p>
          <a:r>
            <a:rPr lang="es-ES" sz="1400" b="1" dirty="0" err="1" smtClean="0">
              <a:solidFill>
                <a:srgbClr val="000000"/>
              </a:solidFill>
            </a:rPr>
            <a:t>Citocinas</a:t>
          </a:r>
          <a:r>
            <a:rPr lang="es-ES" sz="1400" b="1" dirty="0" smtClean="0">
              <a:solidFill>
                <a:srgbClr val="000000"/>
              </a:solidFill>
            </a:rPr>
            <a:t> inflamatorias (</a:t>
          </a:r>
          <a:r>
            <a:rPr lang="es-ES" sz="1400" b="1" dirty="0" err="1" smtClean="0">
              <a:solidFill>
                <a:srgbClr val="000000"/>
              </a:solidFill>
            </a:rPr>
            <a:t>Il</a:t>
          </a:r>
          <a:r>
            <a:rPr lang="es-ES" sz="1400" b="1" dirty="0" smtClean="0">
              <a:solidFill>
                <a:srgbClr val="000000"/>
              </a:solidFill>
            </a:rPr>
            <a:t> – 6, FNT, PCR)</a:t>
          </a:r>
          <a:endParaRPr lang="es-ES" sz="1400" b="1" dirty="0">
            <a:solidFill>
              <a:srgbClr val="000000"/>
            </a:solidFill>
          </a:endParaRPr>
        </a:p>
      </dgm:t>
    </dgm:pt>
    <dgm:pt modelId="{A2F9C489-EE40-4F49-B06E-E3F74EC2890F}" type="parTrans" cxnId="{2287B4DE-990C-834D-AEDA-C32AA051AE83}">
      <dgm:prSet/>
      <dgm:spPr/>
      <dgm:t>
        <a:bodyPr/>
        <a:lstStyle/>
        <a:p>
          <a:endParaRPr lang="es-ES"/>
        </a:p>
      </dgm:t>
    </dgm:pt>
    <dgm:pt modelId="{E6CF7468-8CF3-E44F-8B09-7A7C2B7E374C}" type="sibTrans" cxnId="{2287B4DE-990C-834D-AEDA-C32AA051AE83}">
      <dgm:prSet/>
      <dgm:spPr/>
      <dgm:t>
        <a:bodyPr/>
        <a:lstStyle/>
        <a:p>
          <a:endParaRPr lang="es-ES"/>
        </a:p>
      </dgm:t>
    </dgm:pt>
    <dgm:pt modelId="{3B12320C-ACB0-C84E-A8FC-5A9D8066FD0C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Edad (hormonas sexuales,  incremento en apoptosis, disfunción mitocondrial</a:t>
          </a:r>
          <a:r>
            <a:rPr lang="es-ES" sz="1400" dirty="0" smtClean="0">
              <a:solidFill>
                <a:schemeClr val="tx1"/>
              </a:solidFill>
            </a:rPr>
            <a:t>)</a:t>
          </a:r>
          <a:endParaRPr lang="es-ES" sz="1400" dirty="0">
            <a:solidFill>
              <a:schemeClr val="tx1"/>
            </a:solidFill>
          </a:endParaRPr>
        </a:p>
      </dgm:t>
    </dgm:pt>
    <dgm:pt modelId="{E7A7CEE6-9C58-8849-8AD0-4CECD720A4CC}" type="parTrans" cxnId="{08B53ABA-05C9-1D46-AD92-6975D303E301}">
      <dgm:prSet/>
      <dgm:spPr/>
      <dgm:t>
        <a:bodyPr/>
        <a:lstStyle/>
        <a:p>
          <a:endParaRPr lang="es-ES"/>
        </a:p>
      </dgm:t>
    </dgm:pt>
    <dgm:pt modelId="{F18ABD97-0A36-BE4D-9F43-0135A85FD2F0}" type="sibTrans" cxnId="{08B53ABA-05C9-1D46-AD92-6975D303E301}">
      <dgm:prSet/>
      <dgm:spPr/>
      <dgm:t>
        <a:bodyPr/>
        <a:lstStyle/>
        <a:p>
          <a:endParaRPr lang="es-ES"/>
        </a:p>
      </dgm:t>
    </dgm:pt>
    <dgm:pt modelId="{A09B8DEA-2929-CA4A-ABA5-B86030B45021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Malabsorción</a:t>
          </a:r>
          <a:r>
            <a:rPr lang="es-ES" sz="1500" dirty="0" smtClean="0">
              <a:solidFill>
                <a:srgbClr val="000000"/>
              </a:solidFill>
            </a:rPr>
            <a:t>.</a:t>
          </a:r>
          <a:endParaRPr lang="es-ES" sz="1500" dirty="0">
            <a:solidFill>
              <a:srgbClr val="000000"/>
            </a:solidFill>
          </a:endParaRPr>
        </a:p>
      </dgm:t>
    </dgm:pt>
    <dgm:pt modelId="{4CEE8A42-1EA4-8540-A00F-087E017D0B7C}" type="parTrans" cxnId="{BBFF25CB-8E82-8643-85DE-72225E925BB3}">
      <dgm:prSet/>
      <dgm:spPr/>
      <dgm:t>
        <a:bodyPr/>
        <a:lstStyle/>
        <a:p>
          <a:endParaRPr lang="es-ES"/>
        </a:p>
      </dgm:t>
    </dgm:pt>
    <dgm:pt modelId="{AC14A57A-EEA7-7143-B7EB-9F63F8B4D965}" type="sibTrans" cxnId="{BBFF25CB-8E82-8643-85DE-72225E925BB3}">
      <dgm:prSet/>
      <dgm:spPr/>
      <dgm:t>
        <a:bodyPr/>
        <a:lstStyle/>
        <a:p>
          <a:endParaRPr lang="es-ES"/>
        </a:p>
      </dgm:t>
    </dgm:pt>
    <dgm:pt modelId="{56E9B505-8B9A-D74E-94C6-79E97E739620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Endocrinas (esteroides, GH, IGF-1, resistencia a la insulina, testosterona, hormonas tiroideas).</a:t>
          </a:r>
          <a:endParaRPr lang="es-ES" sz="1400" b="1" dirty="0">
            <a:solidFill>
              <a:srgbClr val="000000"/>
            </a:solidFill>
          </a:endParaRPr>
        </a:p>
      </dgm:t>
    </dgm:pt>
    <dgm:pt modelId="{EFD59B8F-862A-3E4A-9CB1-6A2B7D0A0141}" type="parTrans" cxnId="{2CFCBCF5-0955-C343-BA0C-22C6298AF9F1}">
      <dgm:prSet/>
      <dgm:spPr/>
      <dgm:t>
        <a:bodyPr/>
        <a:lstStyle/>
        <a:p>
          <a:endParaRPr lang="es-ES"/>
        </a:p>
      </dgm:t>
    </dgm:pt>
    <dgm:pt modelId="{57ED8043-26C4-EB4C-A2A2-89D56F6BC13C}" type="sibTrans" cxnId="{2CFCBCF5-0955-C343-BA0C-22C6298AF9F1}">
      <dgm:prSet/>
      <dgm:spPr/>
      <dgm:t>
        <a:bodyPr/>
        <a:lstStyle/>
        <a:p>
          <a:endParaRPr lang="es-ES"/>
        </a:p>
      </dgm:t>
    </dgm:pt>
    <dgm:pt modelId="{CD8E2821-BFD4-6E41-9CAB-8900FE00249C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 smtClean="0">
              <a:solidFill>
                <a:srgbClr val="000000"/>
              </a:solidFill>
            </a:rPr>
            <a:t>Inactividad física, </a:t>
          </a:r>
          <a:r>
            <a:rPr lang="es-ES" sz="1400" b="1" dirty="0" err="1" smtClean="0">
              <a:solidFill>
                <a:srgbClr val="000000"/>
              </a:solidFill>
            </a:rPr>
            <a:t>inmobilidad</a:t>
          </a:r>
          <a:endParaRPr lang="es-ES" sz="1400" b="1" dirty="0">
            <a:solidFill>
              <a:srgbClr val="000000"/>
            </a:solidFill>
          </a:endParaRPr>
        </a:p>
      </dgm:t>
    </dgm:pt>
    <dgm:pt modelId="{60A8EB4F-C594-9544-984C-722528AA6A3B}" type="parTrans" cxnId="{33EE7D9B-AB71-424E-AD9F-0E62626762A3}">
      <dgm:prSet/>
      <dgm:spPr/>
      <dgm:t>
        <a:bodyPr/>
        <a:lstStyle/>
        <a:p>
          <a:endParaRPr lang="es-ES"/>
        </a:p>
      </dgm:t>
    </dgm:pt>
    <dgm:pt modelId="{33D930EC-4076-D94F-9BDC-242DBCE0F70F}" type="sibTrans" cxnId="{33EE7D9B-AB71-424E-AD9F-0E62626762A3}">
      <dgm:prSet/>
      <dgm:spPr/>
      <dgm:t>
        <a:bodyPr/>
        <a:lstStyle/>
        <a:p>
          <a:endParaRPr lang="es-ES"/>
        </a:p>
      </dgm:t>
    </dgm:pt>
    <dgm:pt modelId="{4F292B5C-97B2-7043-9E97-BC76D1953A36}" type="pres">
      <dgm:prSet presAssocID="{ADAD2DA8-4633-6B40-8DA5-C604033E26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5AB4AD-E826-E34B-B9F1-8F31067E2CCE}" type="pres">
      <dgm:prSet presAssocID="{F51FDD8F-2676-4642-A967-1311EE41EE64}" presName="node" presStyleLbl="node1" presStyleIdx="0" presStyleCnt="5" custRadScaleRad="102449" custRadScaleInc="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EA089-BF27-A744-B761-506316E3FF65}" type="pres">
      <dgm:prSet presAssocID="{F51FDD8F-2676-4642-A967-1311EE41EE64}" presName="spNode" presStyleCnt="0"/>
      <dgm:spPr/>
    </dgm:pt>
    <dgm:pt modelId="{8D4E245F-EDB3-5B48-B5BD-0948BB218467}" type="pres">
      <dgm:prSet presAssocID="{E6CF7468-8CF3-E44F-8B09-7A7C2B7E374C}" presName="sibTrans" presStyleLbl="sibTrans1D1" presStyleIdx="0" presStyleCnt="5"/>
      <dgm:spPr/>
      <dgm:t>
        <a:bodyPr/>
        <a:lstStyle/>
        <a:p>
          <a:endParaRPr lang="es-ES"/>
        </a:p>
      </dgm:t>
    </dgm:pt>
    <dgm:pt modelId="{1D4D6FCE-C5CC-A14F-8019-79C792165ACE}" type="pres">
      <dgm:prSet presAssocID="{3B12320C-ACB0-C84E-A8FC-5A9D8066FD0C}" presName="node" presStyleLbl="node1" presStyleIdx="1" presStyleCnt="5" custScaleX="1361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7CCDE8-762A-C94F-84FD-9B32CCD17364}" type="pres">
      <dgm:prSet presAssocID="{3B12320C-ACB0-C84E-A8FC-5A9D8066FD0C}" presName="spNode" presStyleCnt="0"/>
      <dgm:spPr/>
    </dgm:pt>
    <dgm:pt modelId="{20B9D845-7316-5A42-BBCB-A883F9F71196}" type="pres">
      <dgm:prSet presAssocID="{F18ABD97-0A36-BE4D-9F43-0135A85FD2F0}" presName="sibTrans" presStyleLbl="sibTrans1D1" presStyleIdx="1" presStyleCnt="5"/>
      <dgm:spPr/>
      <dgm:t>
        <a:bodyPr/>
        <a:lstStyle/>
        <a:p>
          <a:endParaRPr lang="es-ES"/>
        </a:p>
      </dgm:t>
    </dgm:pt>
    <dgm:pt modelId="{8EDD0527-BE04-E647-9F54-2EB00F023405}" type="pres">
      <dgm:prSet presAssocID="{A09B8DEA-2929-CA4A-ABA5-B86030B45021}" presName="node" presStyleLbl="node1" presStyleIdx="2" presStyleCnt="5" custRadScaleRad="98662" custRadScaleInc="-32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C60BD2-5BAA-2E4C-9CC8-BFEEB50C389F}" type="pres">
      <dgm:prSet presAssocID="{A09B8DEA-2929-CA4A-ABA5-B86030B45021}" presName="spNode" presStyleCnt="0"/>
      <dgm:spPr/>
    </dgm:pt>
    <dgm:pt modelId="{82981467-D4DC-EB46-BF1A-217EE984C555}" type="pres">
      <dgm:prSet presAssocID="{AC14A57A-EEA7-7143-B7EB-9F63F8B4D965}" presName="sibTrans" presStyleLbl="sibTrans1D1" presStyleIdx="2" presStyleCnt="5"/>
      <dgm:spPr/>
      <dgm:t>
        <a:bodyPr/>
        <a:lstStyle/>
        <a:p>
          <a:endParaRPr lang="es-ES"/>
        </a:p>
      </dgm:t>
    </dgm:pt>
    <dgm:pt modelId="{0C1D8C20-2647-F847-BBBE-450E3D103BF1}" type="pres">
      <dgm:prSet presAssocID="{56E9B505-8B9A-D74E-94C6-79E97E739620}" presName="node" presStyleLbl="node1" presStyleIdx="3" presStyleCnt="5" custScaleX="169236" custRadScaleRad="97809" custRadScaleInc="44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982D6D-87FC-DB4F-A726-9A67C9F4B5AD}" type="pres">
      <dgm:prSet presAssocID="{56E9B505-8B9A-D74E-94C6-79E97E739620}" presName="spNode" presStyleCnt="0"/>
      <dgm:spPr/>
    </dgm:pt>
    <dgm:pt modelId="{896DB35A-F6A9-2040-9F13-0E3C9719F0C4}" type="pres">
      <dgm:prSet presAssocID="{57ED8043-26C4-EB4C-A2A2-89D56F6BC13C}" presName="sibTrans" presStyleLbl="sibTrans1D1" presStyleIdx="3" presStyleCnt="5"/>
      <dgm:spPr/>
      <dgm:t>
        <a:bodyPr/>
        <a:lstStyle/>
        <a:p>
          <a:endParaRPr lang="es-ES"/>
        </a:p>
      </dgm:t>
    </dgm:pt>
    <dgm:pt modelId="{273799BF-9D66-2B41-B89E-98A85B759D34}" type="pres">
      <dgm:prSet presAssocID="{CD8E2821-BFD4-6E41-9CAB-8900FE00249C}" presName="node" presStyleLbl="node1" presStyleIdx="4" presStyleCnt="5" custRadScaleRad="96779" custRadScaleInc="1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13FBD3-217C-C64F-9727-4CC0844C025E}" type="pres">
      <dgm:prSet presAssocID="{CD8E2821-BFD4-6E41-9CAB-8900FE00249C}" presName="spNode" presStyleCnt="0"/>
      <dgm:spPr/>
    </dgm:pt>
    <dgm:pt modelId="{A041EF72-2F7B-6646-89BA-E76028C38542}" type="pres">
      <dgm:prSet presAssocID="{33D930EC-4076-D94F-9BDC-242DBCE0F70F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2299E3C9-9D06-7F4E-A00F-27B819F2B553}" type="presOf" srcId="{33D930EC-4076-D94F-9BDC-242DBCE0F70F}" destId="{A041EF72-2F7B-6646-89BA-E76028C38542}" srcOrd="0" destOrd="0" presId="urn:microsoft.com/office/officeart/2005/8/layout/cycle6"/>
    <dgm:cxn modelId="{2287B4DE-990C-834D-AEDA-C32AA051AE83}" srcId="{ADAD2DA8-4633-6B40-8DA5-C604033E2648}" destId="{F51FDD8F-2676-4642-A967-1311EE41EE64}" srcOrd="0" destOrd="0" parTransId="{A2F9C489-EE40-4F49-B06E-E3F74EC2890F}" sibTransId="{E6CF7468-8CF3-E44F-8B09-7A7C2B7E374C}"/>
    <dgm:cxn modelId="{33AE7828-0B66-2848-BCF9-785A97846E56}" type="presOf" srcId="{F18ABD97-0A36-BE4D-9F43-0135A85FD2F0}" destId="{20B9D845-7316-5A42-BBCB-A883F9F71196}" srcOrd="0" destOrd="0" presId="urn:microsoft.com/office/officeart/2005/8/layout/cycle6"/>
    <dgm:cxn modelId="{5F710A22-7324-9E45-A2F0-9EC07500F079}" type="presOf" srcId="{F51FDD8F-2676-4642-A967-1311EE41EE64}" destId="{805AB4AD-E826-E34B-B9F1-8F31067E2CCE}" srcOrd="0" destOrd="0" presId="urn:microsoft.com/office/officeart/2005/8/layout/cycle6"/>
    <dgm:cxn modelId="{2CFCBCF5-0955-C343-BA0C-22C6298AF9F1}" srcId="{ADAD2DA8-4633-6B40-8DA5-C604033E2648}" destId="{56E9B505-8B9A-D74E-94C6-79E97E739620}" srcOrd="3" destOrd="0" parTransId="{EFD59B8F-862A-3E4A-9CB1-6A2B7D0A0141}" sibTransId="{57ED8043-26C4-EB4C-A2A2-89D56F6BC13C}"/>
    <dgm:cxn modelId="{7D93E870-A7EE-784D-B40E-EC696778C47F}" type="presOf" srcId="{56E9B505-8B9A-D74E-94C6-79E97E739620}" destId="{0C1D8C20-2647-F847-BBBE-450E3D103BF1}" srcOrd="0" destOrd="0" presId="urn:microsoft.com/office/officeart/2005/8/layout/cycle6"/>
    <dgm:cxn modelId="{017A2073-EF19-7C43-9FDF-79FA1DDC6ACD}" type="presOf" srcId="{E6CF7468-8CF3-E44F-8B09-7A7C2B7E374C}" destId="{8D4E245F-EDB3-5B48-B5BD-0948BB218467}" srcOrd="0" destOrd="0" presId="urn:microsoft.com/office/officeart/2005/8/layout/cycle6"/>
    <dgm:cxn modelId="{9EF6B308-EC75-D34C-8775-23949EE4635A}" type="presOf" srcId="{A09B8DEA-2929-CA4A-ABA5-B86030B45021}" destId="{8EDD0527-BE04-E647-9F54-2EB00F023405}" srcOrd="0" destOrd="0" presId="urn:microsoft.com/office/officeart/2005/8/layout/cycle6"/>
    <dgm:cxn modelId="{1C9B3777-1EE4-5643-BF84-E84BC99B1CBB}" type="presOf" srcId="{CD8E2821-BFD4-6E41-9CAB-8900FE00249C}" destId="{273799BF-9D66-2B41-B89E-98A85B759D34}" srcOrd="0" destOrd="0" presId="urn:microsoft.com/office/officeart/2005/8/layout/cycle6"/>
    <dgm:cxn modelId="{33EE7D9B-AB71-424E-AD9F-0E62626762A3}" srcId="{ADAD2DA8-4633-6B40-8DA5-C604033E2648}" destId="{CD8E2821-BFD4-6E41-9CAB-8900FE00249C}" srcOrd="4" destOrd="0" parTransId="{60A8EB4F-C594-9544-984C-722528AA6A3B}" sibTransId="{33D930EC-4076-D94F-9BDC-242DBCE0F70F}"/>
    <dgm:cxn modelId="{C02FD322-233C-5D44-8E33-41C49D9258B6}" type="presOf" srcId="{AC14A57A-EEA7-7143-B7EB-9F63F8B4D965}" destId="{82981467-D4DC-EB46-BF1A-217EE984C555}" srcOrd="0" destOrd="0" presId="urn:microsoft.com/office/officeart/2005/8/layout/cycle6"/>
    <dgm:cxn modelId="{E038D3D5-7DF5-E14F-9DB5-2A8DFA96F0A7}" type="presOf" srcId="{57ED8043-26C4-EB4C-A2A2-89D56F6BC13C}" destId="{896DB35A-F6A9-2040-9F13-0E3C9719F0C4}" srcOrd="0" destOrd="0" presId="urn:microsoft.com/office/officeart/2005/8/layout/cycle6"/>
    <dgm:cxn modelId="{E168FEA1-2BB7-284C-A4FD-20749BFAA0DD}" type="presOf" srcId="{ADAD2DA8-4633-6B40-8DA5-C604033E2648}" destId="{4F292B5C-97B2-7043-9E97-BC76D1953A36}" srcOrd="0" destOrd="0" presId="urn:microsoft.com/office/officeart/2005/8/layout/cycle6"/>
    <dgm:cxn modelId="{BBFF25CB-8E82-8643-85DE-72225E925BB3}" srcId="{ADAD2DA8-4633-6B40-8DA5-C604033E2648}" destId="{A09B8DEA-2929-CA4A-ABA5-B86030B45021}" srcOrd="2" destOrd="0" parTransId="{4CEE8A42-1EA4-8540-A00F-087E017D0B7C}" sibTransId="{AC14A57A-EEA7-7143-B7EB-9F63F8B4D965}"/>
    <dgm:cxn modelId="{2E4444E6-49C3-C043-900D-27531168E20A}" type="presOf" srcId="{3B12320C-ACB0-C84E-A8FC-5A9D8066FD0C}" destId="{1D4D6FCE-C5CC-A14F-8019-79C792165ACE}" srcOrd="0" destOrd="0" presId="urn:microsoft.com/office/officeart/2005/8/layout/cycle6"/>
    <dgm:cxn modelId="{08B53ABA-05C9-1D46-AD92-6975D303E301}" srcId="{ADAD2DA8-4633-6B40-8DA5-C604033E2648}" destId="{3B12320C-ACB0-C84E-A8FC-5A9D8066FD0C}" srcOrd="1" destOrd="0" parTransId="{E7A7CEE6-9C58-8849-8AD0-4CECD720A4CC}" sibTransId="{F18ABD97-0A36-BE4D-9F43-0135A85FD2F0}"/>
    <dgm:cxn modelId="{6CE6AE56-7FF7-FC4E-BCE9-345E604F4E4B}" type="presParOf" srcId="{4F292B5C-97B2-7043-9E97-BC76D1953A36}" destId="{805AB4AD-E826-E34B-B9F1-8F31067E2CCE}" srcOrd="0" destOrd="0" presId="urn:microsoft.com/office/officeart/2005/8/layout/cycle6"/>
    <dgm:cxn modelId="{D1C08A89-0E1C-6848-8C48-EC48CD06DFC3}" type="presParOf" srcId="{4F292B5C-97B2-7043-9E97-BC76D1953A36}" destId="{006EA089-BF27-A744-B761-506316E3FF65}" srcOrd="1" destOrd="0" presId="urn:microsoft.com/office/officeart/2005/8/layout/cycle6"/>
    <dgm:cxn modelId="{0DD557B3-B208-584F-87D2-03EAC06A3F57}" type="presParOf" srcId="{4F292B5C-97B2-7043-9E97-BC76D1953A36}" destId="{8D4E245F-EDB3-5B48-B5BD-0948BB218467}" srcOrd="2" destOrd="0" presId="urn:microsoft.com/office/officeart/2005/8/layout/cycle6"/>
    <dgm:cxn modelId="{414949F1-C494-A549-BE2C-FAC49C1C1834}" type="presParOf" srcId="{4F292B5C-97B2-7043-9E97-BC76D1953A36}" destId="{1D4D6FCE-C5CC-A14F-8019-79C792165ACE}" srcOrd="3" destOrd="0" presId="urn:microsoft.com/office/officeart/2005/8/layout/cycle6"/>
    <dgm:cxn modelId="{7B845BAC-FC71-2149-ACFD-330592EE3DEA}" type="presParOf" srcId="{4F292B5C-97B2-7043-9E97-BC76D1953A36}" destId="{0F7CCDE8-762A-C94F-84FD-9B32CCD17364}" srcOrd="4" destOrd="0" presId="urn:microsoft.com/office/officeart/2005/8/layout/cycle6"/>
    <dgm:cxn modelId="{6150A3B2-EAA9-EE43-846C-6B541EE95C95}" type="presParOf" srcId="{4F292B5C-97B2-7043-9E97-BC76D1953A36}" destId="{20B9D845-7316-5A42-BBCB-A883F9F71196}" srcOrd="5" destOrd="0" presId="urn:microsoft.com/office/officeart/2005/8/layout/cycle6"/>
    <dgm:cxn modelId="{50E08048-CE91-F242-9FCC-7B4F088784E7}" type="presParOf" srcId="{4F292B5C-97B2-7043-9E97-BC76D1953A36}" destId="{8EDD0527-BE04-E647-9F54-2EB00F023405}" srcOrd="6" destOrd="0" presId="urn:microsoft.com/office/officeart/2005/8/layout/cycle6"/>
    <dgm:cxn modelId="{1CDBC141-8B5A-9F48-945A-A9DB1C9BEAA8}" type="presParOf" srcId="{4F292B5C-97B2-7043-9E97-BC76D1953A36}" destId="{DAC60BD2-5BAA-2E4C-9CC8-BFEEB50C389F}" srcOrd="7" destOrd="0" presId="urn:microsoft.com/office/officeart/2005/8/layout/cycle6"/>
    <dgm:cxn modelId="{B99B9E16-8EC0-3040-9031-E47D024C315D}" type="presParOf" srcId="{4F292B5C-97B2-7043-9E97-BC76D1953A36}" destId="{82981467-D4DC-EB46-BF1A-217EE984C555}" srcOrd="8" destOrd="0" presId="urn:microsoft.com/office/officeart/2005/8/layout/cycle6"/>
    <dgm:cxn modelId="{F2CFEA12-3E31-454E-8E08-773EA7B4D153}" type="presParOf" srcId="{4F292B5C-97B2-7043-9E97-BC76D1953A36}" destId="{0C1D8C20-2647-F847-BBBE-450E3D103BF1}" srcOrd="9" destOrd="0" presId="urn:microsoft.com/office/officeart/2005/8/layout/cycle6"/>
    <dgm:cxn modelId="{8F6F2EE7-A8C0-AE4D-8AB8-580D27090E2A}" type="presParOf" srcId="{4F292B5C-97B2-7043-9E97-BC76D1953A36}" destId="{31982D6D-87FC-DB4F-A726-9A67C9F4B5AD}" srcOrd="10" destOrd="0" presId="urn:microsoft.com/office/officeart/2005/8/layout/cycle6"/>
    <dgm:cxn modelId="{C2C4F2E4-0292-D048-93E2-2D7C198CBF3B}" type="presParOf" srcId="{4F292B5C-97B2-7043-9E97-BC76D1953A36}" destId="{896DB35A-F6A9-2040-9F13-0E3C9719F0C4}" srcOrd="11" destOrd="0" presId="urn:microsoft.com/office/officeart/2005/8/layout/cycle6"/>
    <dgm:cxn modelId="{E2E2A8CC-153A-A449-991C-E00BFFCFAED0}" type="presParOf" srcId="{4F292B5C-97B2-7043-9E97-BC76D1953A36}" destId="{273799BF-9D66-2B41-B89E-98A85B759D34}" srcOrd="12" destOrd="0" presId="urn:microsoft.com/office/officeart/2005/8/layout/cycle6"/>
    <dgm:cxn modelId="{52FFAD93-7344-3149-998A-6EC848C86879}" type="presParOf" srcId="{4F292B5C-97B2-7043-9E97-BC76D1953A36}" destId="{4613FBD3-217C-C64F-9727-4CC0844C025E}" srcOrd="13" destOrd="0" presId="urn:microsoft.com/office/officeart/2005/8/layout/cycle6"/>
    <dgm:cxn modelId="{AA530F5A-B95B-DE4B-AE11-0A0C83790690}" type="presParOf" srcId="{4F292B5C-97B2-7043-9E97-BC76D1953A36}" destId="{A041EF72-2F7B-6646-89BA-E76028C3854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AB4AD-E826-E34B-B9F1-8F31067E2CCE}">
      <dsp:nvSpPr>
        <dsp:cNvPr id="0" name=""/>
        <dsp:cNvSpPr/>
      </dsp:nvSpPr>
      <dsp:spPr>
        <a:xfrm>
          <a:off x="3171792" y="0"/>
          <a:ext cx="2198086" cy="142875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Caquexia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solidFill>
                <a:srgbClr val="000000"/>
              </a:solidFill>
            </a:rPr>
            <a:t>Citocinas</a:t>
          </a:r>
          <a:r>
            <a:rPr lang="es-ES" sz="1400" b="1" kern="1200" dirty="0" smtClean="0">
              <a:solidFill>
                <a:srgbClr val="000000"/>
              </a:solidFill>
            </a:rPr>
            <a:t> inflamatorias (</a:t>
          </a:r>
          <a:r>
            <a:rPr lang="es-ES" sz="1400" b="1" kern="1200" dirty="0" err="1" smtClean="0">
              <a:solidFill>
                <a:srgbClr val="000000"/>
              </a:solidFill>
            </a:rPr>
            <a:t>Il</a:t>
          </a:r>
          <a:r>
            <a:rPr lang="es-ES" sz="1400" b="1" kern="1200" dirty="0" smtClean="0">
              <a:solidFill>
                <a:srgbClr val="000000"/>
              </a:solidFill>
            </a:rPr>
            <a:t> – 6, FNT, PCR)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3241538" y="69746"/>
        <a:ext cx="2058594" cy="1289264"/>
      </dsp:txXfrm>
    </dsp:sp>
    <dsp:sp modelId="{8D4E245F-EDB3-5B48-B5BD-0948BB218467}">
      <dsp:nvSpPr>
        <dsp:cNvPr id="0" name=""/>
        <dsp:cNvSpPr/>
      </dsp:nvSpPr>
      <dsp:spPr>
        <a:xfrm>
          <a:off x="1414613" y="714155"/>
          <a:ext cx="5704464" cy="5704464"/>
        </a:xfrm>
        <a:custGeom>
          <a:avLst/>
          <a:gdLst/>
          <a:ahLst/>
          <a:cxnLst/>
          <a:rect l="0" t="0" r="0" b="0"/>
          <a:pathLst>
            <a:path>
              <a:moveTo>
                <a:pt x="3970295" y="228272"/>
              </a:moveTo>
              <a:arcTo wR="2852232" hR="2852232" stAng="17584725" swAng="19553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D6FCE-C5CC-A14F-8019-79C792165ACE}">
      <dsp:nvSpPr>
        <dsp:cNvPr id="0" name=""/>
        <dsp:cNvSpPr/>
      </dsp:nvSpPr>
      <dsp:spPr>
        <a:xfrm>
          <a:off x="5483539" y="1971272"/>
          <a:ext cx="2992761" cy="142875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Edad (hormonas sexuales,  incremento en apoptosis, disfunción mitocondrial</a:t>
          </a:r>
          <a:r>
            <a:rPr lang="es-ES" sz="1400" kern="1200" dirty="0" smtClean="0">
              <a:solidFill>
                <a:schemeClr val="tx1"/>
              </a:solidFill>
            </a:rPr>
            <a:t>)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5553285" y="2041018"/>
        <a:ext cx="2853269" cy="1289264"/>
      </dsp:txXfrm>
    </dsp:sp>
    <dsp:sp modelId="{20B9D845-7316-5A42-BBCB-A883F9F71196}">
      <dsp:nvSpPr>
        <dsp:cNvPr id="0" name=""/>
        <dsp:cNvSpPr/>
      </dsp:nvSpPr>
      <dsp:spPr>
        <a:xfrm>
          <a:off x="1411685" y="641057"/>
          <a:ext cx="5704464" cy="5704464"/>
        </a:xfrm>
        <a:custGeom>
          <a:avLst/>
          <a:gdLst/>
          <a:ahLst/>
          <a:cxnLst/>
          <a:rect l="0" t="0" r="0" b="0"/>
          <a:pathLst>
            <a:path>
              <a:moveTo>
                <a:pt x="5703397" y="2774219"/>
              </a:moveTo>
              <a:arcTo wR="2852232" hR="2852232" stAng="21505961" swAng="1824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D0527-BE04-E647-9F54-2EB00F023405}">
      <dsp:nvSpPr>
        <dsp:cNvPr id="0" name=""/>
        <dsp:cNvSpPr/>
      </dsp:nvSpPr>
      <dsp:spPr>
        <a:xfrm>
          <a:off x="5117257" y="4882520"/>
          <a:ext cx="2198086" cy="142875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Malabsorción</a:t>
          </a:r>
          <a:r>
            <a:rPr lang="es-ES" sz="1500" kern="1200" dirty="0" smtClean="0">
              <a:solidFill>
                <a:srgbClr val="000000"/>
              </a:solidFill>
            </a:rPr>
            <a:t>.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5187003" y="4952266"/>
        <a:ext cx="2058594" cy="1289264"/>
      </dsp:txXfrm>
    </dsp:sp>
    <dsp:sp modelId="{82981467-D4DC-EB46-BF1A-217EE984C555}">
      <dsp:nvSpPr>
        <dsp:cNvPr id="0" name=""/>
        <dsp:cNvSpPr/>
      </dsp:nvSpPr>
      <dsp:spPr>
        <a:xfrm>
          <a:off x="1454738" y="662728"/>
          <a:ext cx="5704464" cy="5704464"/>
        </a:xfrm>
        <a:custGeom>
          <a:avLst/>
          <a:gdLst/>
          <a:ahLst/>
          <a:cxnLst/>
          <a:rect l="0" t="0" r="0" b="0"/>
          <a:pathLst>
            <a:path>
              <a:moveTo>
                <a:pt x="3645307" y="5591987"/>
              </a:moveTo>
              <a:arcTo wR="2852232" hR="2852232" stAng="4431353" swAng="2155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D8C20-2647-F847-BBBE-450E3D103BF1}">
      <dsp:nvSpPr>
        <dsp:cNvPr id="0" name=""/>
        <dsp:cNvSpPr/>
      </dsp:nvSpPr>
      <dsp:spPr>
        <a:xfrm>
          <a:off x="375188" y="4763978"/>
          <a:ext cx="3719954" cy="1428756"/>
        </a:xfrm>
        <a:prstGeom prst="round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Endocrinas (esteroides, GH, IGF-1, resistencia a la insulina, testosterona, hormonas tiroideas).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444934" y="4833724"/>
        <a:ext cx="3580462" cy="1289264"/>
      </dsp:txXfrm>
    </dsp:sp>
    <dsp:sp modelId="{896DB35A-F6A9-2040-9F13-0E3C9719F0C4}">
      <dsp:nvSpPr>
        <dsp:cNvPr id="0" name=""/>
        <dsp:cNvSpPr/>
      </dsp:nvSpPr>
      <dsp:spPr>
        <a:xfrm>
          <a:off x="1504281" y="759536"/>
          <a:ext cx="5704464" cy="5704464"/>
        </a:xfrm>
        <a:custGeom>
          <a:avLst/>
          <a:gdLst/>
          <a:ahLst/>
          <a:cxnLst/>
          <a:rect l="0" t="0" r="0" b="0"/>
          <a:pathLst>
            <a:path>
              <a:moveTo>
                <a:pt x="237573" y="3991877"/>
              </a:moveTo>
              <a:arcTo wR="2852232" hR="2852232" stAng="9386950" swAng="163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799BF-9D66-2B41-B89E-98A85B759D34}">
      <dsp:nvSpPr>
        <dsp:cNvPr id="0" name=""/>
        <dsp:cNvSpPr/>
      </dsp:nvSpPr>
      <dsp:spPr>
        <a:xfrm>
          <a:off x="548258" y="1983590"/>
          <a:ext cx="2198086" cy="1428756"/>
        </a:xfrm>
        <a:prstGeom prst="round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00"/>
              </a:solidFill>
            </a:rPr>
            <a:t>Inactividad física, </a:t>
          </a:r>
          <a:r>
            <a:rPr lang="es-ES" sz="1400" b="1" kern="1200" dirty="0" err="1" smtClean="0">
              <a:solidFill>
                <a:srgbClr val="000000"/>
              </a:solidFill>
            </a:rPr>
            <a:t>inmobilidad</a:t>
          </a:r>
          <a:endParaRPr lang="es-ES" sz="1400" b="1" kern="1200" dirty="0">
            <a:solidFill>
              <a:srgbClr val="000000"/>
            </a:solidFill>
          </a:endParaRPr>
        </a:p>
      </dsp:txBody>
      <dsp:txXfrm>
        <a:off x="618004" y="2053336"/>
        <a:ext cx="2058594" cy="1289264"/>
      </dsp:txXfrm>
    </dsp:sp>
    <dsp:sp modelId="{A041EF72-2F7B-6646-89BA-E76028C38542}">
      <dsp:nvSpPr>
        <dsp:cNvPr id="0" name=""/>
        <dsp:cNvSpPr/>
      </dsp:nvSpPr>
      <dsp:spPr>
        <a:xfrm>
          <a:off x="1572671" y="643092"/>
          <a:ext cx="5704464" cy="5704464"/>
        </a:xfrm>
        <a:custGeom>
          <a:avLst/>
          <a:gdLst/>
          <a:ahLst/>
          <a:cxnLst/>
          <a:rect l="0" t="0" r="0" b="0"/>
          <a:pathLst>
            <a:path>
              <a:moveTo>
                <a:pt x="441930" y="1327215"/>
              </a:moveTo>
              <a:arcTo wR="2852232" hR="2852232" stAng="12739311" swAng="18780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98FBB-A563-DE41-972D-7B069F5ED485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4BA8-DB60-F444-B5BF-C26F82356D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8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EH G2</a:t>
            </a:r>
            <a:r>
              <a:rPr lang="es-MX" baseline="0" dirty="0" smtClean="0"/>
              <a:t> llegó con sobrecarga hídrica y disminuyó pero no llego a normalidad</a:t>
            </a:r>
          </a:p>
          <a:p>
            <a:r>
              <a:rPr lang="es-MX" baseline="0" dirty="0" smtClean="0"/>
              <a:t>EH G3 llegó normal y se desplazó hasta abajo mostrando sobrecarga hídrica importante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24F9-1FE0-4F79-9C7E-A490991E9C7F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370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Colangitis llegó normal, y</a:t>
            </a:r>
            <a:r>
              <a:rPr lang="es-MX" baseline="0" dirty="0" smtClean="0"/>
              <a:t> se desnutrió (migración del vector hacia la derecha)</a:t>
            </a:r>
          </a:p>
          <a:p>
            <a:r>
              <a:rPr lang="es-MX" baseline="0" dirty="0" smtClean="0"/>
              <a:t>IVU llegó con sobrecarga hídrica y disminuyó un poco sin llegar a la normalidad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24F9-1FE0-4F79-9C7E-A490991E9C7F}" type="slidenum">
              <a:rPr lang="es-MX" smtClean="0"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208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Este paciente estaba desnutrido desde la primera impedancia y con sobrecarga hídrica</a:t>
            </a:r>
            <a:r>
              <a:rPr lang="es-MX" baseline="0" dirty="0" smtClean="0"/>
              <a:t> y a pesar de que disminuyó el volumen de líquidos, el vector siguió mostrando desnutrición. Pero aquí se ve la trayectoria del paciente y como fue normalizando líquidos.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24F9-1FE0-4F79-9C7E-A490991E9C7F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27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170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63D182-FADA-B44F-AD54-ED926E18DEA2}" type="slidenum">
              <a:rPr lang="es-ES" sz="1200">
                <a:solidFill>
                  <a:srgbClr val="000000"/>
                </a:solidFill>
                <a:latin typeface="Calibri" charset="0"/>
              </a:rPr>
              <a:pPr eaLnBrk="1" hangingPunct="1"/>
              <a:t>48</a:t>
            </a:fld>
            <a:endParaRPr lang="es-E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1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4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6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3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4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8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5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1D33-3C4D-EA45-BFD1-956A3DBAD1D9}" type="datetimeFigureOut">
              <a:rPr lang="es-ES" smtClean="0"/>
              <a:t>27/05/15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5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tiff"/><Relationship Id="rId3" Type="http://schemas.openxmlformats.org/officeDocument/2006/relationships/image" Target="../media/image2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5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96810" y="959745"/>
            <a:ext cx="6279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IMPACTO DEL APOYO NUTRICIONAL EN EL PACIENTE CIRROTICO</a:t>
            </a:r>
            <a:endParaRPr lang="es-MX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12451" y="3121186"/>
            <a:ext cx="5607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Dr. Aldo Torre 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Departamento de Gastroenterología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Instituto Nacional de Ciencias Médicas y Nutrición “Salvador </a:t>
            </a:r>
            <a:r>
              <a:rPr lang="es-MX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Zubirán</a:t>
            </a: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s-MX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468313" y="3068638"/>
            <a:ext cx="8229600" cy="1143000"/>
          </a:xfrm>
          <a:prstGeom prst="irregularSeal1">
            <a:avLst/>
          </a:prstGeo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800000"/>
                </a:solidFill>
                <a:latin typeface="Calibri" charset="0"/>
              </a:rPr>
              <a:t>SARCOPENIA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0105378"/>
              </p:ext>
            </p:extLst>
          </p:nvPr>
        </p:nvGraphicFramePr>
        <p:xfrm>
          <a:off x="0" y="174529"/>
          <a:ext cx="8931909" cy="668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Rectángulo 3"/>
          <p:cNvSpPr>
            <a:spLocks noChangeArrowheads="1"/>
          </p:cNvSpPr>
          <p:nvPr/>
        </p:nvSpPr>
        <p:spPr bwMode="auto">
          <a:xfrm>
            <a:off x="5580063" y="6475413"/>
            <a:ext cx="4086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600" b="1" i="1"/>
              <a:t>Muscaritoli  Clinical Nutrition 2012</a:t>
            </a:r>
          </a:p>
        </p:txBody>
      </p:sp>
    </p:spTree>
    <p:extLst>
      <p:ext uri="{BB962C8B-B14F-4D97-AF65-F5344CB8AC3E}">
        <p14:creationId xmlns:p14="http://schemas.microsoft.com/office/powerpoint/2010/main" val="38920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oundRect">
            <a:avLst/>
          </a:prstGeom>
          <a:ln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sz="4000" b="1" dirty="0">
                <a:solidFill>
                  <a:srgbClr val="800000"/>
                </a:solidFill>
              </a:rPr>
              <a:t>Fisiopatología en el cirrótico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1600200"/>
            <a:ext cx="4483100" cy="4525963"/>
          </a:xfrm>
        </p:spPr>
      </p:pic>
      <p:sp>
        <p:nvSpPr>
          <p:cNvPr id="13318" name="5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5214938" y="6356350"/>
            <a:ext cx="38576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i="1" dirty="0" smtClean="0">
                <a:solidFill>
                  <a:schemeClr val="tx1"/>
                </a:solidFill>
              </a:rPr>
              <a:t>Gastroenterology 2008; 134:1729-1740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23728" y="1628800"/>
            <a:ext cx="2160810" cy="1281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b="1" smtClean="0">
                <a:solidFill>
                  <a:srgbClr val="000000"/>
                </a:solidFill>
              </a:rPr>
              <a:t>Pobre Ingesta</a:t>
            </a:r>
          </a:p>
          <a:p>
            <a:pPr algn="ctr" eaLnBrk="1" hangingPunct="1">
              <a:defRPr/>
            </a:pPr>
            <a:endParaRPr lang="es-ES" b="1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s-ES" sz="1200" b="1" smtClean="0">
                <a:solidFill>
                  <a:srgbClr val="000000"/>
                </a:solidFill>
              </a:rPr>
              <a:t>Anorexia</a:t>
            </a:r>
          </a:p>
          <a:p>
            <a:pPr algn="ctr" eaLnBrk="1" hangingPunct="1">
              <a:defRPr/>
            </a:pPr>
            <a:r>
              <a:rPr lang="es-ES" sz="1200" b="1" smtClean="0">
                <a:solidFill>
                  <a:srgbClr val="000000"/>
                </a:solidFill>
              </a:rPr>
              <a:t>Pérdida de apetito(TNF</a:t>
            </a:r>
            <a:r>
              <a:rPr lang="el-GR" sz="1200" b="1" smtClean="0">
                <a:solidFill>
                  <a:srgbClr val="000000"/>
                </a:solidFill>
              </a:rPr>
              <a:t>α</a:t>
            </a:r>
            <a:r>
              <a:rPr lang="es-ES" sz="1200" b="1" smtClean="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defRPr/>
            </a:pPr>
            <a:r>
              <a:rPr lang="es-ES" sz="1200" b="1" smtClean="0">
                <a:solidFill>
                  <a:srgbClr val="000000"/>
                </a:solidFill>
              </a:rPr>
              <a:t>Saciedad temprana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500694" y="1428736"/>
            <a:ext cx="2071702" cy="114300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b="1" dirty="0" smtClean="0"/>
              <a:t>Mal absorción</a:t>
            </a:r>
          </a:p>
          <a:p>
            <a:pPr algn="ctr" eaLnBrk="1" hangingPunct="1">
              <a:defRPr/>
            </a:pPr>
            <a:r>
              <a:rPr lang="es-ES" sz="1200" b="1" dirty="0" err="1" smtClean="0"/>
              <a:t>Colestasis</a:t>
            </a:r>
            <a:endParaRPr lang="es-ES" sz="1200" b="1" dirty="0" smtClean="0"/>
          </a:p>
          <a:p>
            <a:pPr algn="ctr" eaLnBrk="1" hangingPunct="1">
              <a:defRPr/>
            </a:pPr>
            <a:r>
              <a:rPr lang="es-ES" sz="1200" b="1" dirty="0" smtClean="0"/>
              <a:t>Hipertensión portal</a:t>
            </a:r>
          </a:p>
          <a:p>
            <a:pPr algn="ctr" eaLnBrk="1" hangingPunct="1">
              <a:defRPr/>
            </a:pPr>
            <a:r>
              <a:rPr lang="es-ES" sz="1200" b="1" dirty="0" smtClean="0"/>
              <a:t>Medicamentos</a:t>
            </a:r>
            <a:r>
              <a:rPr lang="es-ES" b="1" dirty="0" smtClean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715140" y="3214686"/>
            <a:ext cx="1928826" cy="7858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b="1" smtClean="0">
                <a:solidFill>
                  <a:srgbClr val="000000"/>
                </a:solidFill>
              </a:rPr>
              <a:t>Pérdidas Intestinales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57158" y="3286124"/>
            <a:ext cx="1928826" cy="7858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b="1" smtClean="0">
                <a:solidFill>
                  <a:srgbClr val="000000"/>
                </a:solidFill>
              </a:rPr>
              <a:t>Disminución de Síntesis de Proteínas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7158" y="5000636"/>
            <a:ext cx="2928958" cy="13806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b="1" smtClean="0">
                <a:solidFill>
                  <a:srgbClr val="000000"/>
                </a:solidFill>
              </a:rPr>
              <a:t>Hipermetabolismo 15-30%</a:t>
            </a:r>
          </a:p>
          <a:p>
            <a:pPr algn="ctr" eaLnBrk="1" hangingPunct="1">
              <a:defRPr/>
            </a:pPr>
            <a:r>
              <a:rPr lang="es-ES" sz="1200" b="1" smtClean="0">
                <a:solidFill>
                  <a:srgbClr val="000000"/>
                </a:solidFill>
              </a:rPr>
              <a:t>Dismotilidad</a:t>
            </a:r>
          </a:p>
          <a:p>
            <a:pPr algn="ctr" eaLnBrk="1" hangingPunct="1">
              <a:defRPr/>
            </a:pPr>
            <a:r>
              <a:rPr lang="es-ES" sz="1200" b="1" smtClean="0">
                <a:solidFill>
                  <a:srgbClr val="000000"/>
                </a:solidFill>
              </a:rPr>
              <a:t>Sistema autónomo</a:t>
            </a:r>
          </a:p>
          <a:p>
            <a:pPr algn="ctr" eaLnBrk="1" hangingPunct="1">
              <a:defRPr/>
            </a:pPr>
            <a:r>
              <a:rPr lang="es-ES" sz="1200" b="1" smtClean="0">
                <a:solidFill>
                  <a:srgbClr val="000000"/>
                </a:solidFill>
              </a:rPr>
              <a:t>Sepsis</a:t>
            </a:r>
            <a:endParaRPr lang="es-ES" b="1" smtClean="0">
              <a:solidFill>
                <a:srgbClr val="000000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643688" y="5072063"/>
            <a:ext cx="2071687" cy="785812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Gluconeogenesis</a:t>
            </a:r>
            <a:endParaRPr lang="es-ES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Alteraciones metabólicas en el cirrótico</a:t>
            </a:r>
          </a:p>
        </p:txBody>
      </p:sp>
      <p:sp>
        <p:nvSpPr>
          <p:cNvPr id="28674" name="Marcador de contenido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es-ES">
                <a:latin typeface="Calibri" charset="0"/>
              </a:rPr>
              <a:t>Disregulación en la oxidación de los ácidos grasos.</a:t>
            </a:r>
          </a:p>
          <a:p>
            <a:r>
              <a:rPr lang="es-ES">
                <a:latin typeface="Calibri" charset="0"/>
              </a:rPr>
              <a:t>Disregulación en la cetogénesis</a:t>
            </a:r>
          </a:p>
          <a:p>
            <a:r>
              <a:rPr lang="es-ES">
                <a:latin typeface="Calibri" charset="0"/>
              </a:rPr>
              <a:t>Disregulación en la glucogenolísis y gluconeogénesis.</a:t>
            </a:r>
          </a:p>
          <a:p>
            <a:r>
              <a:rPr lang="es-ES">
                <a:latin typeface="Calibri" charset="0"/>
              </a:rPr>
              <a:t>Utilización selectiva de aa aromáticos en el hígado y de cadena ramificada en el músculo.</a:t>
            </a:r>
          </a:p>
          <a:p>
            <a:endParaRPr lang="es-ES">
              <a:latin typeface="Calibri" charset="0"/>
            </a:endParaRPr>
          </a:p>
        </p:txBody>
      </p:sp>
      <p:sp>
        <p:nvSpPr>
          <p:cNvPr id="28675" name="Rectángulo 3"/>
          <p:cNvSpPr>
            <a:spLocks noChangeArrowheads="1"/>
          </p:cNvSpPr>
          <p:nvPr/>
        </p:nvSpPr>
        <p:spPr bwMode="auto">
          <a:xfrm>
            <a:off x="4008438" y="6237288"/>
            <a:ext cx="511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17375E"/>
                </a:solidFill>
                <a:latin typeface="Calibri" charset="0"/>
              </a:rPr>
              <a:t>Mecanismos de </a:t>
            </a:r>
            <a:r>
              <a:rPr lang="es-ES" sz="4000" b="1" dirty="0" err="1">
                <a:solidFill>
                  <a:srgbClr val="17375E"/>
                </a:solidFill>
                <a:latin typeface="Calibri" charset="0"/>
              </a:rPr>
              <a:t>sarcopenia</a:t>
            </a:r>
            <a:r>
              <a:rPr lang="es-ES" sz="4000" b="1" dirty="0">
                <a:solidFill>
                  <a:srgbClr val="17375E"/>
                </a:solidFill>
                <a:latin typeface="Calibri" charset="0"/>
              </a:rPr>
              <a:t> y caquexia en la cirrosis.</a:t>
            </a:r>
          </a:p>
        </p:txBody>
      </p:sp>
      <p:sp>
        <p:nvSpPr>
          <p:cNvPr id="29698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06145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s-ES" b="1" dirty="0">
                <a:solidFill>
                  <a:srgbClr val="800000"/>
                </a:solidFill>
                <a:latin typeface="Calibri" charset="0"/>
              </a:rPr>
              <a:t>1.</a:t>
            </a:r>
            <a:r>
              <a:rPr lang="tr-TR" b="1" dirty="0">
                <a:solidFill>
                  <a:srgbClr val="800000"/>
                </a:solidFill>
                <a:latin typeface="Calibri" charset="0"/>
              </a:rPr>
              <a:t>- </a:t>
            </a:r>
            <a:r>
              <a:rPr lang="es-ES" b="1" dirty="0">
                <a:solidFill>
                  <a:srgbClr val="800000"/>
                </a:solidFill>
                <a:latin typeface="Calibri" charset="0"/>
              </a:rPr>
              <a:t>Recambio </a:t>
            </a:r>
            <a:r>
              <a:rPr lang="es-ES" b="1" dirty="0" err="1">
                <a:solidFill>
                  <a:srgbClr val="800000"/>
                </a:solidFill>
                <a:latin typeface="Calibri" charset="0"/>
              </a:rPr>
              <a:t>proteíco</a:t>
            </a:r>
            <a:r>
              <a:rPr lang="es-ES" b="1" dirty="0">
                <a:solidFill>
                  <a:srgbClr val="800000"/>
                </a:solidFill>
                <a:latin typeface="Calibri" charset="0"/>
              </a:rPr>
              <a:t> incrementado.</a:t>
            </a:r>
          </a:p>
          <a:p>
            <a:pPr marL="0" indent="0">
              <a:buFont typeface="Arial" charset="0"/>
              <a:buNone/>
            </a:pPr>
            <a:r>
              <a:rPr lang="es-ES" b="1" dirty="0">
                <a:solidFill>
                  <a:srgbClr val="800000"/>
                </a:solidFill>
                <a:latin typeface="Calibri" charset="0"/>
              </a:rPr>
              <a:t>2.- Impacto de las complicaciones en el recambio </a:t>
            </a:r>
            <a:r>
              <a:rPr lang="es-ES" b="1" dirty="0" err="1">
                <a:solidFill>
                  <a:srgbClr val="800000"/>
                </a:solidFill>
                <a:latin typeface="Calibri" charset="0"/>
              </a:rPr>
              <a:t>proteíco</a:t>
            </a:r>
            <a:r>
              <a:rPr lang="es-ES" b="1" dirty="0">
                <a:solidFill>
                  <a:srgbClr val="800000"/>
                </a:solidFill>
                <a:latin typeface="Calibri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a.- AA de cadena ramificada disminuidos.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b.- STDA condiciona pérdida de isoleucina comprometiendo la oxidación de aminoácidos.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c.- Infección y </a:t>
            </a:r>
            <a:r>
              <a:rPr lang="es-ES" dirty="0" err="1">
                <a:latin typeface="Calibri" charset="0"/>
              </a:rPr>
              <a:t>encefalopatia</a:t>
            </a:r>
            <a:r>
              <a:rPr lang="es-ES" dirty="0">
                <a:latin typeface="Calibri" charset="0"/>
              </a:rPr>
              <a:t> aumentan proteólisis y comprometen síntesis de proteínas.</a:t>
            </a:r>
          </a:p>
          <a:p>
            <a:pPr marL="0" indent="0"/>
            <a:endParaRPr lang="es-ES" dirty="0">
              <a:latin typeface="Calibri" charset="0"/>
            </a:endParaRPr>
          </a:p>
        </p:txBody>
      </p:sp>
      <p:sp>
        <p:nvSpPr>
          <p:cNvPr id="29699" name="Rectángulo 4"/>
          <p:cNvSpPr>
            <a:spLocks noChangeArrowheads="1"/>
          </p:cNvSpPr>
          <p:nvPr/>
        </p:nvSpPr>
        <p:spPr bwMode="auto">
          <a:xfrm>
            <a:off x="4140200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Calibri" charset="0"/>
            </a:endParaRPr>
          </a:p>
        </p:txBody>
      </p:sp>
      <p:sp>
        <p:nvSpPr>
          <p:cNvPr id="31746" name="Marcador de contenido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endParaRPr lang="es-ES" dirty="0">
              <a:solidFill>
                <a:srgbClr val="FFFF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s-ES" b="1" dirty="0">
                <a:solidFill>
                  <a:srgbClr val="800000"/>
                </a:solidFill>
                <a:latin typeface="Calibri" charset="0"/>
              </a:rPr>
              <a:t>3</a:t>
            </a:r>
            <a:r>
              <a:rPr lang="es-ES" b="1" dirty="0" smtClean="0">
                <a:solidFill>
                  <a:srgbClr val="800000"/>
                </a:solidFill>
                <a:latin typeface="Calibri" charset="0"/>
              </a:rPr>
              <a:t>.</a:t>
            </a:r>
            <a:r>
              <a:rPr lang="es-ES" b="1" dirty="0">
                <a:solidFill>
                  <a:srgbClr val="800000"/>
                </a:solidFill>
                <a:latin typeface="Calibri" charset="0"/>
              </a:rPr>
              <a:t>- Mecanismos moleculares</a:t>
            </a:r>
            <a:r>
              <a:rPr lang="es-ES" b="1" dirty="0">
                <a:solidFill>
                  <a:srgbClr val="FFFF00"/>
                </a:solidFill>
                <a:latin typeface="Calibri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a.- </a:t>
            </a:r>
            <a:r>
              <a:rPr lang="es-ES" dirty="0" err="1">
                <a:latin typeface="Calibri" charset="0"/>
              </a:rPr>
              <a:t>Miostatina</a:t>
            </a:r>
            <a:r>
              <a:rPr lang="es-ES" dirty="0">
                <a:latin typeface="Calibri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b.- TGF β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c.</a:t>
            </a:r>
            <a:r>
              <a:rPr lang="tr-TR" dirty="0">
                <a:latin typeface="Calibri" charset="0"/>
              </a:rPr>
              <a:t>- </a:t>
            </a:r>
            <a:r>
              <a:rPr lang="es-ES" dirty="0">
                <a:latin typeface="Calibri" charset="0"/>
              </a:rPr>
              <a:t>Identificación y regulación  de </a:t>
            </a:r>
            <a:r>
              <a:rPr lang="es-ES" dirty="0" err="1">
                <a:latin typeface="Calibri" charset="0"/>
              </a:rPr>
              <a:t>mTOR</a:t>
            </a:r>
            <a:r>
              <a:rPr lang="es-ES" dirty="0">
                <a:latin typeface="Calibri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d.- AMP </a:t>
            </a:r>
            <a:r>
              <a:rPr lang="es-ES" dirty="0" err="1">
                <a:latin typeface="Calibri" charset="0"/>
              </a:rPr>
              <a:t>cinasas</a:t>
            </a:r>
            <a:r>
              <a:rPr lang="es-ES" dirty="0">
                <a:latin typeface="Calibri" charset="0"/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e.- Sensor de leucina (GCN2).</a:t>
            </a:r>
          </a:p>
          <a:p>
            <a:pPr marL="0" indent="0">
              <a:buFont typeface="Arial" charset="0"/>
              <a:buNone/>
            </a:pPr>
            <a:r>
              <a:rPr lang="es-ES" dirty="0">
                <a:latin typeface="Calibri" charset="0"/>
              </a:rPr>
              <a:t>f.- Autofagia muscular incrementada.</a:t>
            </a:r>
          </a:p>
          <a:p>
            <a:pPr marL="0" indent="0">
              <a:buFont typeface="Arial" charset="0"/>
              <a:buNone/>
            </a:pPr>
            <a:endParaRPr lang="es-ES" dirty="0">
              <a:latin typeface="Calibri" charset="0"/>
            </a:endParaRPr>
          </a:p>
        </p:txBody>
      </p:sp>
      <p:sp>
        <p:nvSpPr>
          <p:cNvPr id="31747" name="Rectángulo 3"/>
          <p:cNvSpPr>
            <a:spLocks noChangeArrowheads="1"/>
          </p:cNvSpPr>
          <p:nvPr/>
        </p:nvSpPr>
        <p:spPr bwMode="auto">
          <a:xfrm>
            <a:off x="3941763" y="6237288"/>
            <a:ext cx="538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s-ES" sz="3400" b="1" dirty="0" err="1">
                <a:solidFill>
                  <a:srgbClr val="800000"/>
                </a:solidFill>
                <a:latin typeface="Calibri" charset="0"/>
              </a:rPr>
              <a:t>Sarcopenia</a:t>
            </a:r>
            <a:r>
              <a:rPr lang="es-ES" sz="3400" b="1" dirty="0">
                <a:solidFill>
                  <a:srgbClr val="800000"/>
                </a:solidFill>
                <a:latin typeface="Calibri" charset="0"/>
              </a:rPr>
              <a:t>: Manifestaciones en músculo</a:t>
            </a:r>
          </a:p>
        </p:txBody>
      </p:sp>
      <p:sp>
        <p:nvSpPr>
          <p:cNvPr id="32770" name="Marcador de contenido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>
                <a:latin typeface="Calibri" charset="0"/>
              </a:rPr>
              <a:t>Infiltración grasa y tejido conectivo  a nivel muscular.</a:t>
            </a:r>
          </a:p>
          <a:p>
            <a:r>
              <a:rPr lang="es-ES">
                <a:latin typeface="Calibri" charset="0"/>
              </a:rPr>
              <a:t>Diminución en fibras muscular tipo 2.</a:t>
            </a:r>
          </a:p>
          <a:p>
            <a:r>
              <a:rPr lang="es-ES">
                <a:latin typeface="Calibri" charset="0"/>
              </a:rPr>
              <a:t>Acumulación de núcleos internos.</a:t>
            </a:r>
          </a:p>
          <a:p>
            <a:r>
              <a:rPr lang="es-ES">
                <a:latin typeface="Calibri" charset="0"/>
              </a:rPr>
              <a:t>Desarreglos de miofilamentos.</a:t>
            </a:r>
          </a:p>
          <a:p>
            <a:r>
              <a:rPr lang="es-ES">
                <a:latin typeface="Calibri" charset="0"/>
              </a:rPr>
              <a:t>Proliferación de retículo sarcoplásmico y sistemas tubulares T.</a:t>
            </a:r>
          </a:p>
          <a:p>
            <a:r>
              <a:rPr lang="es-ES">
                <a:latin typeface="Calibri" charset="0"/>
              </a:rPr>
              <a:t>Acumulación de lipofuscina y nemalina.</a:t>
            </a:r>
          </a:p>
          <a:p>
            <a:r>
              <a:rPr lang="es-ES">
                <a:latin typeface="Calibri" charset="0"/>
              </a:rPr>
              <a:t>Disminución en unidades motoras.</a:t>
            </a:r>
          </a:p>
        </p:txBody>
      </p:sp>
      <p:sp>
        <p:nvSpPr>
          <p:cNvPr id="32771" name="Rectángulo 3"/>
          <p:cNvSpPr>
            <a:spLocks noChangeArrowheads="1"/>
          </p:cNvSpPr>
          <p:nvPr/>
        </p:nvSpPr>
        <p:spPr bwMode="auto">
          <a:xfrm>
            <a:off x="4427538" y="6443663"/>
            <a:ext cx="518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Muscaritoli M et al. Clinical Nutrition 2012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Calibri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95738" y="323850"/>
            <a:ext cx="1108075" cy="461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000000"/>
                </a:solidFill>
              </a:rPr>
              <a:t>Cirrosis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71550" y="827088"/>
            <a:ext cx="1914525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000000"/>
                </a:solidFill>
              </a:rPr>
              <a:t>Corto-circuito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08625" y="836613"/>
            <a:ext cx="3306763" cy="4619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ES" sz="2400" smtClean="0">
                <a:solidFill>
                  <a:srgbClr val="000000"/>
                </a:solidFill>
                <a:latin typeface="Calibri" charset="0"/>
              </a:rPr>
              <a:t>Disfunción hepatocelular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19475" y="1455738"/>
            <a:ext cx="2203450" cy="4603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srgbClr val="000000"/>
                </a:solidFill>
              </a:rPr>
              <a:t>Hiperamonemia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2290763" y="2741613"/>
            <a:ext cx="4638675" cy="831850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sz="2400" smtClean="0">
                <a:solidFill>
                  <a:srgbClr val="000000"/>
                </a:solidFill>
                <a:latin typeface="Calibri" charset="0"/>
              </a:rPr>
              <a:t>Disminución en la concentración de</a:t>
            </a:r>
          </a:p>
          <a:p>
            <a:pPr algn="ctr" eaLnBrk="1" hangingPunct="1">
              <a:defRPr/>
            </a:pPr>
            <a:r>
              <a:rPr lang="es-ES" sz="2400" smtClean="0">
                <a:solidFill>
                  <a:srgbClr val="000000"/>
                </a:solidFill>
                <a:latin typeface="Calibri" charset="0"/>
              </a:rPr>
              <a:t> aminoácidos de cadena ramificada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887546" y="4326195"/>
            <a:ext cx="35296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" sz="2400" smtClean="0">
                <a:solidFill>
                  <a:srgbClr val="000000"/>
                </a:solidFill>
                <a:latin typeface="Calibri" charset="0"/>
              </a:rPr>
              <a:t>Reducción en la síntesis de</a:t>
            </a:r>
          </a:p>
          <a:p>
            <a:pPr algn="ctr" eaLnBrk="1" hangingPunct="1">
              <a:defRPr/>
            </a:pPr>
            <a:r>
              <a:rPr lang="es-ES" sz="2400" smtClean="0">
                <a:solidFill>
                  <a:srgbClr val="000000"/>
                </a:solidFill>
                <a:latin typeface="Calibri" charset="0"/>
              </a:rPr>
              <a:t>proteínas </a:t>
            </a:r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3851275" y="5919788"/>
            <a:ext cx="1568450" cy="461962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4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Sarcopenia</a:t>
            </a:r>
            <a:endParaRPr lang="es-ES" sz="24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lecha abajo 11"/>
          <p:cNvSpPr>
            <a:spLocks noChangeArrowheads="1"/>
          </p:cNvSpPr>
          <p:nvPr/>
        </p:nvSpPr>
        <p:spPr bwMode="auto">
          <a:xfrm>
            <a:off x="4356100" y="5229225"/>
            <a:ext cx="484188" cy="546100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lecha abajo 12"/>
          <p:cNvSpPr>
            <a:spLocks noChangeArrowheads="1"/>
          </p:cNvSpPr>
          <p:nvPr/>
        </p:nvSpPr>
        <p:spPr bwMode="auto">
          <a:xfrm>
            <a:off x="4284663" y="836613"/>
            <a:ext cx="484187" cy="56832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33339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lecha abajo 13"/>
          <p:cNvSpPr>
            <a:spLocks noChangeArrowheads="1"/>
          </p:cNvSpPr>
          <p:nvPr/>
        </p:nvSpPr>
        <p:spPr bwMode="auto">
          <a:xfrm>
            <a:off x="4284663" y="2060575"/>
            <a:ext cx="484187" cy="558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lecha abajo 14"/>
          <p:cNvSpPr>
            <a:spLocks noChangeArrowheads="1"/>
          </p:cNvSpPr>
          <p:nvPr/>
        </p:nvSpPr>
        <p:spPr bwMode="auto">
          <a:xfrm>
            <a:off x="4356100" y="3721100"/>
            <a:ext cx="484188" cy="500063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DEFINICIONES</a:t>
            </a:r>
          </a:p>
        </p:txBody>
      </p:sp>
      <p:sp>
        <p:nvSpPr>
          <p:cNvPr id="2355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800000"/>
                </a:solidFill>
                <a:latin typeface="Calibri" charset="0"/>
              </a:rPr>
              <a:t>Sarcopenia</a:t>
            </a:r>
            <a:r>
              <a:rPr lang="es-ES" b="1" dirty="0">
                <a:solidFill>
                  <a:srgbClr val="800000"/>
                </a:solidFill>
                <a:latin typeface="Calibri" charset="0"/>
              </a:rPr>
              <a:t>: </a:t>
            </a:r>
            <a:r>
              <a:rPr lang="es-ES" dirty="0">
                <a:latin typeface="Calibri" charset="0"/>
              </a:rPr>
              <a:t>Condición caracterizada por pérdida de la masa muscular y la fuerza muscular.</a:t>
            </a:r>
          </a:p>
          <a:p>
            <a:r>
              <a:rPr lang="es-ES" b="1" dirty="0">
                <a:solidFill>
                  <a:srgbClr val="800000"/>
                </a:solidFill>
                <a:latin typeface="Calibri" charset="0"/>
              </a:rPr>
              <a:t>Caquexia: </a:t>
            </a:r>
            <a:r>
              <a:rPr lang="es-ES" dirty="0">
                <a:latin typeface="Calibri" charset="0"/>
              </a:rPr>
              <a:t>Síndrome multifactorial caracterizado por una severa pérdida de masa muscular, grasa, y peso, con incremento en el catabolismo </a:t>
            </a:r>
            <a:r>
              <a:rPr lang="es-ES" dirty="0" err="1">
                <a:latin typeface="Calibri" charset="0"/>
              </a:rPr>
              <a:t>proteíco</a:t>
            </a:r>
            <a:r>
              <a:rPr lang="es-ES" dirty="0">
                <a:latin typeface="Calibri" charset="0"/>
              </a:rPr>
              <a:t> por la enfermedad de base.</a:t>
            </a:r>
          </a:p>
        </p:txBody>
      </p:sp>
      <p:sp>
        <p:nvSpPr>
          <p:cNvPr id="23555" name="CuadroTexto 3"/>
          <p:cNvSpPr txBox="1">
            <a:spLocks noChangeArrowheads="1"/>
          </p:cNvSpPr>
          <p:nvPr/>
        </p:nvSpPr>
        <p:spPr bwMode="auto">
          <a:xfrm>
            <a:off x="4284663" y="6381750"/>
            <a:ext cx="4794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Calibri" charset="0"/>
            </a:endParaRPr>
          </a:p>
        </p:txBody>
      </p:sp>
      <p:sp>
        <p:nvSpPr>
          <p:cNvPr id="24578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>
                <a:solidFill>
                  <a:srgbClr val="800000"/>
                </a:solidFill>
                <a:latin typeface="Calibri" charset="0"/>
              </a:rPr>
              <a:t>Pre-caquexia: </a:t>
            </a:r>
            <a:r>
              <a:rPr lang="es-ES" dirty="0">
                <a:latin typeface="Calibri" charset="0"/>
              </a:rPr>
              <a:t>Presencia de los siguientes: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</a:rPr>
              <a:t>a.- Enfermedad crónica de base.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</a:rPr>
              <a:t>b.- Pérdida no intencional de ≤ del 5% del peso corporal en los últimos 6 meses.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</a:rPr>
              <a:t>c.- Respuesta inflamatoria crónica o recurrente.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</a:rPr>
              <a:t>d.- Anorexia o síntomas asociados a anorexia.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800000"/>
                </a:solidFill>
                <a:latin typeface="Calibri" charset="0"/>
              </a:rPr>
              <a:t>Consecuencias de la </a:t>
            </a:r>
            <a:r>
              <a:rPr lang="es-ES" b="1" dirty="0" err="1">
                <a:solidFill>
                  <a:srgbClr val="800000"/>
                </a:solidFill>
                <a:latin typeface="Calibri" charset="0"/>
              </a:rPr>
              <a:t>sarcopenia</a:t>
            </a:r>
            <a:endParaRPr lang="es-E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39938" name="Marcador de contenido 2"/>
          <p:cNvSpPr>
            <a:spLocks noGrp="1"/>
          </p:cNvSpPr>
          <p:nvPr>
            <p:ph idx="1"/>
          </p:nvPr>
        </p:nvSpPr>
        <p:spPr>
          <a:xfrm>
            <a:off x="655660" y="1262040"/>
            <a:ext cx="8229600" cy="4525962"/>
          </a:xfrm>
        </p:spPr>
        <p:txBody>
          <a:bodyPr/>
          <a:lstStyle/>
          <a:p>
            <a:r>
              <a:rPr lang="es-ES" dirty="0">
                <a:latin typeface="Calibri" charset="0"/>
              </a:rPr>
              <a:t>Impacto directo en calidad de vida.</a:t>
            </a:r>
          </a:p>
          <a:p>
            <a:r>
              <a:rPr lang="es-ES" dirty="0">
                <a:latin typeface="Calibri" charset="0"/>
              </a:rPr>
              <a:t>Sobrevida post-trasplante.</a:t>
            </a:r>
          </a:p>
          <a:p>
            <a:r>
              <a:rPr lang="es-ES" dirty="0">
                <a:latin typeface="Calibri" charset="0"/>
              </a:rPr>
              <a:t>Riesgo de infecciones.</a:t>
            </a:r>
          </a:p>
          <a:p>
            <a:r>
              <a:rPr lang="es-ES" dirty="0">
                <a:latin typeface="Calibri" charset="0"/>
              </a:rPr>
              <a:t>Complicaciones quirúrgicas.</a:t>
            </a:r>
          </a:p>
          <a:p>
            <a:r>
              <a:rPr lang="es-ES" dirty="0">
                <a:latin typeface="Calibri" charset="0"/>
              </a:rPr>
              <a:t>Incrementa complicaciones como ascitis, EH e hipertensión portal.</a:t>
            </a:r>
          </a:p>
          <a:p>
            <a:r>
              <a:rPr lang="es-ES" dirty="0">
                <a:latin typeface="Calibri" charset="0"/>
              </a:rPr>
              <a:t>Aumento en caídas</a:t>
            </a:r>
          </a:p>
        </p:txBody>
      </p:sp>
      <p:sp>
        <p:nvSpPr>
          <p:cNvPr id="39939" name="Rectángulo 3"/>
          <p:cNvSpPr>
            <a:spLocks noChangeArrowheads="1"/>
          </p:cNvSpPr>
          <p:nvPr/>
        </p:nvSpPr>
        <p:spPr bwMode="auto">
          <a:xfrm>
            <a:off x="4230688" y="6372225"/>
            <a:ext cx="487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800000"/>
                </a:solidFill>
                <a:latin typeface="Calibri" charset="0"/>
              </a:rPr>
              <a:t>Consecuencias de la caquexia</a:t>
            </a:r>
          </a:p>
        </p:txBody>
      </p:sp>
      <p:sp>
        <p:nvSpPr>
          <p:cNvPr id="4096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Incremento en la morbimortalidad.</a:t>
            </a:r>
          </a:p>
          <a:p>
            <a:r>
              <a:rPr lang="es-ES">
                <a:latin typeface="Calibri" charset="0"/>
              </a:rPr>
              <a:t>Incremento en el estado inflamatorio.</a:t>
            </a:r>
          </a:p>
          <a:p>
            <a:r>
              <a:rPr lang="es-ES">
                <a:latin typeface="Calibri" charset="0"/>
              </a:rPr>
              <a:t>Incremento en la proteólisis muscular.</a:t>
            </a:r>
          </a:p>
          <a:p>
            <a:r>
              <a:rPr lang="es-ES">
                <a:latin typeface="Calibri" charset="0"/>
              </a:rPr>
              <a:t>Innadecuado metabolismo de CHO, proteínas, y lípidos.</a:t>
            </a:r>
          </a:p>
        </p:txBody>
      </p:sp>
      <p:sp>
        <p:nvSpPr>
          <p:cNvPr id="40963" name="CuadroTexto 3"/>
          <p:cNvSpPr txBox="1">
            <a:spLocks noChangeArrowheads="1"/>
          </p:cNvSpPr>
          <p:nvPr/>
        </p:nvSpPr>
        <p:spPr bwMode="auto">
          <a:xfrm>
            <a:off x="4067175" y="6156325"/>
            <a:ext cx="4897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i="1"/>
              <a:t>Muscariotti M et al. Clinical Nutrition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s-ES" sz="3600" b="1" dirty="0">
                <a:solidFill>
                  <a:srgbClr val="800000"/>
                </a:solidFill>
                <a:latin typeface="Calibri" charset="0"/>
              </a:rPr>
              <a:t>Impacto de la malnutrición en la cirrosis</a:t>
            </a:r>
          </a:p>
        </p:txBody>
      </p:sp>
      <p:pic>
        <p:nvPicPr>
          <p:cNvPr id="4403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6085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28763"/>
            <a:ext cx="3200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ceso 8"/>
          <p:cNvSpPr>
            <a:spLocks noChangeArrowheads="1"/>
          </p:cNvSpPr>
          <p:nvPr/>
        </p:nvSpPr>
        <p:spPr bwMode="auto">
          <a:xfrm>
            <a:off x="755650" y="4005263"/>
            <a:ext cx="1728788" cy="431800"/>
          </a:xfrm>
          <a:prstGeom prst="flowChartProcess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7" name="CuadroTexto 9"/>
          <p:cNvSpPr txBox="1">
            <a:spLocks noChangeArrowheads="1"/>
          </p:cNvSpPr>
          <p:nvPr/>
        </p:nvSpPr>
        <p:spPr bwMode="auto">
          <a:xfrm>
            <a:off x="179388" y="6372225"/>
            <a:ext cx="5256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 b="1" i="1"/>
              <a:t>Gunsar F e tal. Aliment Pharmacol The 2006</a:t>
            </a:r>
          </a:p>
        </p:txBody>
      </p:sp>
      <p:sp>
        <p:nvSpPr>
          <p:cNvPr id="44038" name="CuadroTexto 10"/>
          <p:cNvSpPr txBox="1">
            <a:spLocks noChangeArrowheads="1"/>
          </p:cNvSpPr>
          <p:nvPr/>
        </p:nvSpPr>
        <p:spPr bwMode="auto">
          <a:xfrm>
            <a:off x="4211638" y="1484313"/>
            <a:ext cx="4321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sz="1800"/>
              <a:t>222 pacientes hospitalizados (RFH).</a:t>
            </a:r>
          </a:p>
          <a:p>
            <a:pPr eaLnBrk="1" hangingPunct="1">
              <a:buFont typeface="Arial" charset="0"/>
              <a:buChar char="•"/>
            </a:pPr>
            <a:r>
              <a:rPr lang="es-ES" sz="1800"/>
              <a:t>1994-2000.</a:t>
            </a:r>
          </a:p>
          <a:p>
            <a:pPr eaLnBrk="1" hangingPunct="1">
              <a:buFont typeface="Arial" charset="0"/>
              <a:buChar char="•"/>
            </a:pPr>
            <a:r>
              <a:rPr lang="es-ES" sz="1800"/>
              <a:t>Peso seco, índices antropométricos (IMC, CMB).</a:t>
            </a:r>
          </a:p>
        </p:txBody>
      </p:sp>
    </p:spTree>
    <p:extLst>
      <p:ext uri="{BB962C8B-B14F-4D97-AF65-F5344CB8AC3E}">
        <p14:creationId xmlns:p14="http://schemas.microsoft.com/office/powerpoint/2010/main" val="27501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08050"/>
            <a:ext cx="831691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CuadroTexto 1"/>
          <p:cNvSpPr txBox="1">
            <a:spLocks noChangeArrowheads="1"/>
          </p:cNvSpPr>
          <p:nvPr/>
        </p:nvSpPr>
        <p:spPr bwMode="auto">
          <a:xfrm>
            <a:off x="2555875" y="6308725"/>
            <a:ext cx="698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i="1"/>
              <a:t>Montaño Loza A. et al. Clinical Gastroenterol Hepatol 2012</a:t>
            </a:r>
          </a:p>
        </p:txBody>
      </p:sp>
      <p:sp>
        <p:nvSpPr>
          <p:cNvPr id="3" name="Proceso 2"/>
          <p:cNvSpPr>
            <a:spLocks noChangeArrowheads="1"/>
          </p:cNvSpPr>
          <p:nvPr/>
        </p:nvSpPr>
        <p:spPr bwMode="auto">
          <a:xfrm>
            <a:off x="3708400" y="1484313"/>
            <a:ext cx="1079500" cy="504825"/>
          </a:xfrm>
          <a:prstGeom prst="flowChartProcess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roceso 3"/>
          <p:cNvSpPr>
            <a:spLocks noChangeArrowheads="1"/>
          </p:cNvSpPr>
          <p:nvPr/>
        </p:nvSpPr>
        <p:spPr bwMode="auto">
          <a:xfrm>
            <a:off x="4716463" y="3141663"/>
            <a:ext cx="863600" cy="503237"/>
          </a:xfrm>
          <a:prstGeom prst="flowChartProcess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46044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60" y="1233739"/>
            <a:ext cx="6043680" cy="447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1 CuadroTexto"/>
          <p:cNvSpPr txBox="1">
            <a:spLocks noChangeArrowheads="1"/>
          </p:cNvSpPr>
          <p:nvPr/>
        </p:nvSpPr>
        <p:spPr bwMode="auto">
          <a:xfrm>
            <a:off x="339940" y="134161"/>
            <a:ext cx="8280920" cy="82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800000"/>
                </a:solidFill>
                <a:latin typeface="Arial"/>
                <a:cs typeface="Arial"/>
              </a:rPr>
              <a:t>MALNUTRICION Y PRESENCIA </a:t>
            </a:r>
          </a:p>
          <a:p>
            <a:pPr algn="ctr"/>
            <a:r>
              <a:rPr lang="es-MX" sz="2400" b="1" dirty="0" smtClean="0">
                <a:solidFill>
                  <a:srgbClr val="800000"/>
                </a:solidFill>
                <a:latin typeface="Arial"/>
                <a:cs typeface="Arial"/>
              </a:rPr>
              <a:t>DE ENCEFALOPATIA</a:t>
            </a:r>
            <a:endParaRPr lang="es-MX" altLang="es-MX" sz="24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5604" name="CuadroTexto 1"/>
          <p:cNvSpPr txBox="1">
            <a:spLocks noChangeArrowheads="1"/>
          </p:cNvSpPr>
          <p:nvPr/>
        </p:nvSpPr>
        <p:spPr bwMode="auto">
          <a:xfrm>
            <a:off x="6572685" y="3227245"/>
            <a:ext cx="1372320" cy="29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>
            <a:spAutoFit/>
          </a:bodyPr>
          <a:lstStyle/>
          <a:p>
            <a:r>
              <a:rPr lang="es-MX" altLang="es-MX" sz="1400" b="1" i="1" dirty="0">
                <a:solidFill>
                  <a:schemeClr val="accent2">
                    <a:lumMod val="75000"/>
                  </a:schemeClr>
                </a:solidFill>
              </a:rPr>
              <a:t>p=0.002</a:t>
            </a: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6432117" y="2780928"/>
            <a:ext cx="15128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altLang="es-MX" sz="1400" dirty="0">
                <a:solidFill>
                  <a:prstClr val="white"/>
                </a:solidFill>
              </a:rPr>
              <a:t>p=0.002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91047" y="2340972"/>
            <a:ext cx="62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prstClr val="black"/>
                </a:solidFill>
              </a:rPr>
              <a:t>39%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11004" y="4256598"/>
            <a:ext cx="62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</a:rPr>
              <a:t>18%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74" y="6290304"/>
            <a:ext cx="53165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708583" y="5877303"/>
            <a:ext cx="368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Arial"/>
                <a:cs typeface="Arial"/>
              </a:rPr>
              <a:t>Ruiz </a:t>
            </a:r>
            <a:r>
              <a:rPr lang="es-ES" b="1" i="1" dirty="0" err="1" smtClean="0">
                <a:latin typeface="Arial"/>
                <a:cs typeface="Arial"/>
              </a:rPr>
              <a:t>Margain</a:t>
            </a:r>
            <a:r>
              <a:rPr lang="es-ES" b="1" i="1" dirty="0" smtClean="0">
                <a:latin typeface="Arial"/>
                <a:cs typeface="Arial"/>
              </a:rPr>
              <a:t> A et al in </a:t>
            </a:r>
            <a:r>
              <a:rPr lang="es-ES" b="1" i="1" dirty="0" err="1" smtClean="0">
                <a:latin typeface="Arial"/>
                <a:cs typeface="Arial"/>
              </a:rPr>
              <a:t>press</a:t>
            </a:r>
            <a:r>
              <a:rPr lang="es-ES" b="1" i="1" dirty="0" smtClean="0">
                <a:latin typeface="Arial"/>
                <a:cs typeface="Arial"/>
              </a:rPr>
              <a:t>.</a:t>
            </a:r>
            <a:endParaRPr lang="es-ES" b="1" i="1" dirty="0">
              <a:latin typeface="Arial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489378"/>
            <a:ext cx="1747361" cy="140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146"/>
          <p:cNvGrpSpPr>
            <a:grpSpLocks/>
          </p:cNvGrpSpPr>
          <p:nvPr/>
        </p:nvGrpSpPr>
        <p:grpSpPr bwMode="auto">
          <a:xfrm>
            <a:off x="591594" y="549275"/>
            <a:ext cx="8077200" cy="5097463"/>
            <a:chOff x="76200" y="1219200"/>
            <a:chExt cx="8077200" cy="5098788"/>
          </a:xfrm>
        </p:grpSpPr>
        <p:grpSp>
          <p:nvGrpSpPr>
            <p:cNvPr id="46083" name="Group 239"/>
            <p:cNvGrpSpPr>
              <a:grpSpLocks/>
            </p:cNvGrpSpPr>
            <p:nvPr/>
          </p:nvGrpSpPr>
          <p:grpSpPr bwMode="auto">
            <a:xfrm>
              <a:off x="1920675" y="1219200"/>
              <a:ext cx="5850780" cy="4126905"/>
              <a:chOff x="1635019" y="920750"/>
              <a:chExt cx="6076557" cy="4504453"/>
            </a:xfrm>
          </p:grpSpPr>
          <p:sp>
            <p:nvSpPr>
              <p:cNvPr id="46185" name="Line 5"/>
              <p:cNvSpPr>
                <a:spLocks noChangeShapeType="1"/>
              </p:cNvSpPr>
              <p:nvPr/>
            </p:nvSpPr>
            <p:spPr bwMode="auto">
              <a:xfrm flipV="1">
                <a:off x="1719152" y="920750"/>
                <a:ext cx="1588" cy="3994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6" name="Line 6"/>
              <p:cNvSpPr>
                <a:spLocks noChangeShapeType="1"/>
              </p:cNvSpPr>
              <p:nvPr/>
            </p:nvSpPr>
            <p:spPr bwMode="auto">
              <a:xfrm flipH="1">
                <a:off x="1635019" y="4706938"/>
                <a:ext cx="8413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7" name="Line 7"/>
              <p:cNvSpPr>
                <a:spLocks noChangeShapeType="1"/>
              </p:cNvSpPr>
              <p:nvPr/>
            </p:nvSpPr>
            <p:spPr bwMode="auto">
              <a:xfrm flipH="1">
                <a:off x="1677879" y="4352925"/>
                <a:ext cx="41272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8" name="Line 9"/>
              <p:cNvSpPr>
                <a:spLocks noChangeShapeType="1"/>
              </p:cNvSpPr>
              <p:nvPr/>
            </p:nvSpPr>
            <p:spPr bwMode="auto">
              <a:xfrm flipH="1">
                <a:off x="1635019" y="4000500"/>
                <a:ext cx="8413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9" name="Line 10"/>
              <p:cNvSpPr>
                <a:spLocks noChangeShapeType="1"/>
              </p:cNvSpPr>
              <p:nvPr/>
            </p:nvSpPr>
            <p:spPr bwMode="auto">
              <a:xfrm flipH="1">
                <a:off x="1677879" y="3646488"/>
                <a:ext cx="41272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0" name="Line 12"/>
              <p:cNvSpPr>
                <a:spLocks noChangeShapeType="1"/>
              </p:cNvSpPr>
              <p:nvPr/>
            </p:nvSpPr>
            <p:spPr bwMode="auto">
              <a:xfrm flipH="1">
                <a:off x="1635019" y="3271838"/>
                <a:ext cx="8413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1" name="Line 13"/>
              <p:cNvSpPr>
                <a:spLocks noChangeShapeType="1"/>
              </p:cNvSpPr>
              <p:nvPr/>
            </p:nvSpPr>
            <p:spPr bwMode="auto">
              <a:xfrm flipH="1">
                <a:off x="1677879" y="2917825"/>
                <a:ext cx="41272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2" name="Line 15"/>
              <p:cNvSpPr>
                <a:spLocks noChangeShapeType="1"/>
              </p:cNvSpPr>
              <p:nvPr/>
            </p:nvSpPr>
            <p:spPr bwMode="auto">
              <a:xfrm flipH="1">
                <a:off x="1635019" y="2563813"/>
                <a:ext cx="8413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3" name="Line 16"/>
              <p:cNvSpPr>
                <a:spLocks noChangeShapeType="1"/>
              </p:cNvSpPr>
              <p:nvPr/>
            </p:nvSpPr>
            <p:spPr bwMode="auto">
              <a:xfrm flipH="1">
                <a:off x="1677879" y="2209800"/>
                <a:ext cx="41272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4" name="Line 18"/>
              <p:cNvSpPr>
                <a:spLocks noChangeShapeType="1"/>
              </p:cNvSpPr>
              <p:nvPr/>
            </p:nvSpPr>
            <p:spPr bwMode="auto">
              <a:xfrm flipH="1">
                <a:off x="1635019" y="1835150"/>
                <a:ext cx="8413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5" name="Line 19"/>
              <p:cNvSpPr>
                <a:spLocks noChangeShapeType="1"/>
              </p:cNvSpPr>
              <p:nvPr/>
            </p:nvSpPr>
            <p:spPr bwMode="auto">
              <a:xfrm flipH="1">
                <a:off x="1677879" y="1482725"/>
                <a:ext cx="41272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6" name="Line 21"/>
              <p:cNvSpPr>
                <a:spLocks noChangeShapeType="1"/>
              </p:cNvSpPr>
              <p:nvPr/>
            </p:nvSpPr>
            <p:spPr bwMode="auto">
              <a:xfrm flipH="1">
                <a:off x="1635019" y="1128713"/>
                <a:ext cx="84133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1" name="Line 23"/>
              <p:cNvSpPr>
                <a:spLocks noChangeShapeType="1"/>
              </p:cNvSpPr>
              <p:nvPr/>
            </p:nvSpPr>
            <p:spPr bwMode="auto">
              <a:xfrm>
                <a:off x="1719314" y="4915735"/>
                <a:ext cx="5991595" cy="0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198" name="Line 24"/>
              <p:cNvSpPr>
                <a:spLocks noChangeShapeType="1"/>
              </p:cNvSpPr>
              <p:nvPr/>
            </p:nvSpPr>
            <p:spPr bwMode="auto">
              <a:xfrm>
                <a:off x="1927100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99" name="Rectangle 25"/>
              <p:cNvSpPr>
                <a:spLocks noChangeArrowheads="1"/>
              </p:cNvSpPr>
              <p:nvPr/>
            </p:nvSpPr>
            <p:spPr bwMode="auto">
              <a:xfrm>
                <a:off x="1865192" y="5122863"/>
                <a:ext cx="133332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0</a:t>
                </a:r>
              </a:p>
            </p:txBody>
          </p:sp>
          <p:sp>
            <p:nvSpPr>
              <p:cNvPr id="46200" name="Line 26"/>
              <p:cNvSpPr>
                <a:spLocks noChangeShapeType="1"/>
              </p:cNvSpPr>
              <p:nvPr/>
            </p:nvSpPr>
            <p:spPr bwMode="auto">
              <a:xfrm>
                <a:off x="2384271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01" name="Rectangle 27"/>
              <p:cNvSpPr>
                <a:spLocks noChangeArrowheads="1"/>
              </p:cNvSpPr>
              <p:nvPr/>
            </p:nvSpPr>
            <p:spPr bwMode="auto">
              <a:xfrm>
                <a:off x="2322361" y="5122863"/>
                <a:ext cx="133332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46202" name="Line 28"/>
              <p:cNvSpPr>
                <a:spLocks noChangeShapeType="1"/>
              </p:cNvSpPr>
              <p:nvPr/>
            </p:nvSpPr>
            <p:spPr bwMode="auto">
              <a:xfrm>
                <a:off x="2863665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03" name="Rectangle 29"/>
              <p:cNvSpPr>
                <a:spLocks noChangeArrowheads="1"/>
              </p:cNvSpPr>
              <p:nvPr/>
            </p:nvSpPr>
            <p:spPr bwMode="auto">
              <a:xfrm>
                <a:off x="2800169" y="5122863"/>
                <a:ext cx="133332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6204" name="Line 30"/>
              <p:cNvSpPr>
                <a:spLocks noChangeShapeType="1"/>
              </p:cNvSpPr>
              <p:nvPr/>
            </p:nvSpPr>
            <p:spPr bwMode="auto">
              <a:xfrm>
                <a:off x="3320834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05" name="Rectangle 31"/>
              <p:cNvSpPr>
                <a:spLocks noChangeArrowheads="1"/>
              </p:cNvSpPr>
              <p:nvPr/>
            </p:nvSpPr>
            <p:spPr bwMode="auto">
              <a:xfrm>
                <a:off x="3258926" y="5122863"/>
                <a:ext cx="133332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6</a:t>
                </a:r>
              </a:p>
            </p:txBody>
          </p:sp>
          <p:sp>
            <p:nvSpPr>
              <p:cNvPr id="46206" name="Line 32"/>
              <p:cNvSpPr>
                <a:spLocks noChangeShapeType="1"/>
              </p:cNvSpPr>
              <p:nvPr/>
            </p:nvSpPr>
            <p:spPr bwMode="auto">
              <a:xfrm>
                <a:off x="3778005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07" name="Rectangle 33"/>
              <p:cNvSpPr>
                <a:spLocks noChangeArrowheads="1"/>
              </p:cNvSpPr>
              <p:nvPr/>
            </p:nvSpPr>
            <p:spPr bwMode="auto">
              <a:xfrm>
                <a:off x="3716097" y="5122863"/>
                <a:ext cx="133332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8</a:t>
                </a:r>
              </a:p>
            </p:txBody>
          </p:sp>
          <p:sp>
            <p:nvSpPr>
              <p:cNvPr id="46208" name="Line 34"/>
              <p:cNvSpPr>
                <a:spLocks noChangeShapeType="1"/>
              </p:cNvSpPr>
              <p:nvPr/>
            </p:nvSpPr>
            <p:spPr bwMode="auto">
              <a:xfrm>
                <a:off x="4257399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09" name="Rectangle 35"/>
              <p:cNvSpPr>
                <a:spLocks noChangeArrowheads="1"/>
              </p:cNvSpPr>
              <p:nvPr/>
            </p:nvSpPr>
            <p:spPr bwMode="auto">
              <a:xfrm>
                <a:off x="4131995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10</a:t>
                </a:r>
              </a:p>
            </p:txBody>
          </p:sp>
          <p:sp>
            <p:nvSpPr>
              <p:cNvPr id="46210" name="Line 36"/>
              <p:cNvSpPr>
                <a:spLocks noChangeShapeType="1"/>
              </p:cNvSpPr>
              <p:nvPr/>
            </p:nvSpPr>
            <p:spPr bwMode="auto">
              <a:xfrm>
                <a:off x="4714569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11" name="Rectangle 37"/>
              <p:cNvSpPr>
                <a:spLocks noChangeArrowheads="1"/>
              </p:cNvSpPr>
              <p:nvPr/>
            </p:nvSpPr>
            <p:spPr bwMode="auto">
              <a:xfrm>
                <a:off x="4590753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12</a:t>
                </a:r>
              </a:p>
            </p:txBody>
          </p:sp>
          <p:sp>
            <p:nvSpPr>
              <p:cNvPr id="46212" name="Line 38"/>
              <p:cNvSpPr>
                <a:spLocks noChangeShapeType="1"/>
              </p:cNvSpPr>
              <p:nvPr/>
            </p:nvSpPr>
            <p:spPr bwMode="auto">
              <a:xfrm>
                <a:off x="5173327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13" name="Rectangle 39"/>
              <p:cNvSpPr>
                <a:spLocks noChangeArrowheads="1"/>
              </p:cNvSpPr>
              <p:nvPr/>
            </p:nvSpPr>
            <p:spPr bwMode="auto">
              <a:xfrm>
                <a:off x="5047922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/>
                  <a:t>14</a:t>
                </a:r>
              </a:p>
            </p:txBody>
          </p:sp>
          <p:sp>
            <p:nvSpPr>
              <p:cNvPr id="46214" name="Line 40"/>
              <p:cNvSpPr>
                <a:spLocks noChangeShapeType="1"/>
              </p:cNvSpPr>
              <p:nvPr/>
            </p:nvSpPr>
            <p:spPr bwMode="auto">
              <a:xfrm>
                <a:off x="5651134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15" name="Rectangle 41"/>
              <p:cNvSpPr>
                <a:spLocks noChangeArrowheads="1"/>
              </p:cNvSpPr>
              <p:nvPr/>
            </p:nvSpPr>
            <p:spPr bwMode="auto">
              <a:xfrm>
                <a:off x="5525729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16</a:t>
                </a:r>
              </a:p>
            </p:txBody>
          </p:sp>
          <p:sp>
            <p:nvSpPr>
              <p:cNvPr id="46216" name="Line 42"/>
              <p:cNvSpPr>
                <a:spLocks noChangeShapeType="1"/>
              </p:cNvSpPr>
              <p:nvPr/>
            </p:nvSpPr>
            <p:spPr bwMode="auto">
              <a:xfrm>
                <a:off x="6108304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17" name="Rectangle 43"/>
              <p:cNvSpPr>
                <a:spLocks noChangeArrowheads="1"/>
              </p:cNvSpPr>
              <p:nvPr/>
            </p:nvSpPr>
            <p:spPr bwMode="auto">
              <a:xfrm>
                <a:off x="5984487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18</a:t>
                </a:r>
              </a:p>
            </p:txBody>
          </p:sp>
          <p:sp>
            <p:nvSpPr>
              <p:cNvPr id="46218" name="Line 44"/>
              <p:cNvSpPr>
                <a:spLocks noChangeShapeType="1"/>
              </p:cNvSpPr>
              <p:nvPr/>
            </p:nvSpPr>
            <p:spPr bwMode="auto">
              <a:xfrm>
                <a:off x="6567062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19" name="Rectangle 45"/>
              <p:cNvSpPr>
                <a:spLocks noChangeArrowheads="1"/>
              </p:cNvSpPr>
              <p:nvPr/>
            </p:nvSpPr>
            <p:spPr bwMode="auto">
              <a:xfrm>
                <a:off x="6441658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20</a:t>
                </a:r>
              </a:p>
            </p:txBody>
          </p:sp>
          <p:sp>
            <p:nvSpPr>
              <p:cNvPr id="46220" name="Line 46"/>
              <p:cNvSpPr>
                <a:spLocks noChangeShapeType="1"/>
              </p:cNvSpPr>
              <p:nvPr/>
            </p:nvSpPr>
            <p:spPr bwMode="auto">
              <a:xfrm>
                <a:off x="7044868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21" name="Rectangle 47"/>
              <p:cNvSpPr>
                <a:spLocks noChangeArrowheads="1"/>
              </p:cNvSpPr>
              <p:nvPr/>
            </p:nvSpPr>
            <p:spPr bwMode="auto">
              <a:xfrm>
                <a:off x="6921051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22</a:t>
                </a:r>
              </a:p>
            </p:txBody>
          </p:sp>
          <p:sp>
            <p:nvSpPr>
              <p:cNvPr id="46222" name="Line 48"/>
              <p:cNvSpPr>
                <a:spLocks noChangeShapeType="1"/>
              </p:cNvSpPr>
              <p:nvPr/>
            </p:nvSpPr>
            <p:spPr bwMode="auto">
              <a:xfrm>
                <a:off x="7503627" y="4914900"/>
                <a:ext cx="1588" cy="84138"/>
              </a:xfrm>
              <a:prstGeom prst="line">
                <a:avLst/>
              </a:pr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223" name="Rectangle 49"/>
              <p:cNvSpPr>
                <a:spLocks noChangeArrowheads="1"/>
              </p:cNvSpPr>
              <p:nvPr/>
            </p:nvSpPr>
            <p:spPr bwMode="auto">
              <a:xfrm>
                <a:off x="7378221" y="5122863"/>
                <a:ext cx="266664" cy="302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FFFFFF"/>
                    </a:solidFill>
                  </a:rPr>
                  <a:t>24</a:t>
                </a:r>
              </a:p>
            </p:txBody>
          </p:sp>
          <p:sp>
            <p:nvSpPr>
              <p:cNvPr id="46224" name="Line 51"/>
              <p:cNvSpPr>
                <a:spLocks noChangeShapeType="1"/>
              </p:cNvSpPr>
              <p:nvPr/>
            </p:nvSpPr>
            <p:spPr bwMode="auto">
              <a:xfrm flipV="1">
                <a:off x="1719263" y="920750"/>
                <a:ext cx="1588" cy="3994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6084" name="Rectangle 97"/>
            <p:cNvSpPr>
              <a:spLocks noChangeArrowheads="1"/>
            </p:cNvSpPr>
            <p:nvPr/>
          </p:nvSpPr>
          <p:spPr bwMode="auto">
            <a:xfrm>
              <a:off x="1593850" y="4505325"/>
              <a:ext cx="2254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/>
                <a:t>0</a:t>
              </a:r>
              <a:endParaRPr lang="en-US" sz="2400"/>
            </a:p>
          </p:txBody>
        </p:sp>
        <p:sp>
          <p:nvSpPr>
            <p:cNvPr id="46085" name="Rectangle 100"/>
            <p:cNvSpPr>
              <a:spLocks noChangeArrowheads="1"/>
            </p:cNvSpPr>
            <p:nvPr/>
          </p:nvSpPr>
          <p:spPr bwMode="auto">
            <a:xfrm>
              <a:off x="1447800" y="3878263"/>
              <a:ext cx="4032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FFFFFF"/>
                  </a:solidFill>
                </a:rPr>
                <a:t>20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086" name="Rectangle 103"/>
            <p:cNvSpPr>
              <a:spLocks noChangeArrowheads="1"/>
            </p:cNvSpPr>
            <p:nvPr/>
          </p:nvSpPr>
          <p:spPr bwMode="auto">
            <a:xfrm>
              <a:off x="1447800" y="3179763"/>
              <a:ext cx="4032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FFFFFF"/>
                  </a:solidFill>
                </a:rPr>
                <a:t>40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087" name="Rectangle 106"/>
            <p:cNvSpPr>
              <a:spLocks noChangeArrowheads="1"/>
            </p:cNvSpPr>
            <p:nvPr/>
          </p:nvSpPr>
          <p:spPr bwMode="auto">
            <a:xfrm>
              <a:off x="1447800" y="2551113"/>
              <a:ext cx="4032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FFFFFF"/>
                  </a:solidFill>
                </a:rPr>
                <a:t>60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088" name="Rectangle 109"/>
            <p:cNvSpPr>
              <a:spLocks noChangeArrowheads="1"/>
            </p:cNvSpPr>
            <p:nvPr/>
          </p:nvSpPr>
          <p:spPr bwMode="auto">
            <a:xfrm>
              <a:off x="1520825" y="1852613"/>
              <a:ext cx="2936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FFFFFF"/>
                  </a:solidFill>
                </a:rPr>
                <a:t>80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089" name="Rectangle 111"/>
            <p:cNvSpPr>
              <a:spLocks noChangeArrowheads="1"/>
            </p:cNvSpPr>
            <p:nvPr/>
          </p:nvSpPr>
          <p:spPr bwMode="auto">
            <a:xfrm>
              <a:off x="1447800" y="1223963"/>
              <a:ext cx="3857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>
                  <a:solidFill>
                    <a:srgbClr val="FFFFFF"/>
                  </a:solidFill>
                </a:rPr>
                <a:t>100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grpSp>
          <p:nvGrpSpPr>
            <p:cNvPr id="46090" name="Group 148"/>
            <p:cNvGrpSpPr>
              <a:grpSpLocks/>
            </p:cNvGrpSpPr>
            <p:nvPr/>
          </p:nvGrpSpPr>
          <p:grpSpPr bwMode="auto">
            <a:xfrm>
              <a:off x="2181123" y="1422715"/>
              <a:ext cx="5575078" cy="908294"/>
              <a:chOff x="2514600" y="1133475"/>
              <a:chExt cx="5259388" cy="869951"/>
            </a:xfrm>
          </p:grpSpPr>
          <p:sp>
            <p:nvSpPr>
              <p:cNvPr id="46152" name="Line 229"/>
              <p:cNvSpPr>
                <a:spLocks noChangeShapeType="1"/>
              </p:cNvSpPr>
              <p:nvPr/>
            </p:nvSpPr>
            <p:spPr bwMode="auto">
              <a:xfrm>
                <a:off x="2514600" y="1133475"/>
                <a:ext cx="9525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3" name="Line 230"/>
              <p:cNvSpPr>
                <a:spLocks noChangeShapeType="1"/>
              </p:cNvSpPr>
              <p:nvPr/>
            </p:nvSpPr>
            <p:spPr bwMode="auto">
              <a:xfrm>
                <a:off x="2609850" y="1133475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4" name="Line 231"/>
              <p:cNvSpPr>
                <a:spLocks noChangeShapeType="1"/>
              </p:cNvSpPr>
              <p:nvPr/>
            </p:nvSpPr>
            <p:spPr bwMode="auto">
              <a:xfrm>
                <a:off x="2609850" y="1185863"/>
                <a:ext cx="1905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5" name="Line 232"/>
              <p:cNvSpPr>
                <a:spLocks noChangeShapeType="1"/>
              </p:cNvSpPr>
              <p:nvPr/>
            </p:nvSpPr>
            <p:spPr bwMode="auto">
              <a:xfrm>
                <a:off x="2628900" y="1185863"/>
                <a:ext cx="1588" cy="34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6" name="Line 233"/>
              <p:cNvSpPr>
                <a:spLocks noChangeShapeType="1"/>
              </p:cNvSpPr>
              <p:nvPr/>
            </p:nvSpPr>
            <p:spPr bwMode="auto">
              <a:xfrm>
                <a:off x="2628900" y="1220788"/>
                <a:ext cx="1905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7" name="Line 234"/>
              <p:cNvSpPr>
                <a:spLocks noChangeShapeType="1"/>
              </p:cNvSpPr>
              <p:nvPr/>
            </p:nvSpPr>
            <p:spPr bwMode="auto">
              <a:xfrm>
                <a:off x="2647950" y="1220788"/>
                <a:ext cx="1588" cy="50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8" name="Line 235"/>
              <p:cNvSpPr>
                <a:spLocks noChangeShapeType="1"/>
              </p:cNvSpPr>
              <p:nvPr/>
            </p:nvSpPr>
            <p:spPr bwMode="auto">
              <a:xfrm>
                <a:off x="2647950" y="1271588"/>
                <a:ext cx="1588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59" name="Line 236"/>
              <p:cNvSpPr>
                <a:spLocks noChangeShapeType="1"/>
              </p:cNvSpPr>
              <p:nvPr/>
            </p:nvSpPr>
            <p:spPr bwMode="auto">
              <a:xfrm>
                <a:off x="2647950" y="1271588"/>
                <a:ext cx="1588" cy="34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0" name="Line 237"/>
              <p:cNvSpPr>
                <a:spLocks noChangeShapeType="1"/>
              </p:cNvSpPr>
              <p:nvPr/>
            </p:nvSpPr>
            <p:spPr bwMode="auto">
              <a:xfrm>
                <a:off x="2647950" y="1306513"/>
                <a:ext cx="74613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1" name="Line 238"/>
              <p:cNvSpPr>
                <a:spLocks noChangeShapeType="1"/>
              </p:cNvSpPr>
              <p:nvPr/>
            </p:nvSpPr>
            <p:spPr bwMode="auto">
              <a:xfrm>
                <a:off x="2722563" y="1306513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2" name="Line 239"/>
              <p:cNvSpPr>
                <a:spLocks noChangeShapeType="1"/>
              </p:cNvSpPr>
              <p:nvPr/>
            </p:nvSpPr>
            <p:spPr bwMode="auto">
              <a:xfrm>
                <a:off x="2722563" y="1358900"/>
                <a:ext cx="13335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3" name="Line 240"/>
              <p:cNvSpPr>
                <a:spLocks noChangeShapeType="1"/>
              </p:cNvSpPr>
              <p:nvPr/>
            </p:nvSpPr>
            <p:spPr bwMode="auto">
              <a:xfrm>
                <a:off x="2855913" y="1358900"/>
                <a:ext cx="1588" cy="34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4" name="Line 241"/>
              <p:cNvSpPr>
                <a:spLocks noChangeShapeType="1"/>
              </p:cNvSpPr>
              <p:nvPr/>
            </p:nvSpPr>
            <p:spPr bwMode="auto">
              <a:xfrm>
                <a:off x="2855913" y="1393825"/>
                <a:ext cx="263525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5" name="Line 242"/>
              <p:cNvSpPr>
                <a:spLocks noChangeShapeType="1"/>
              </p:cNvSpPr>
              <p:nvPr/>
            </p:nvSpPr>
            <p:spPr bwMode="auto">
              <a:xfrm>
                <a:off x="3119438" y="1393825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6" name="Line 243"/>
              <p:cNvSpPr>
                <a:spLocks noChangeShapeType="1"/>
              </p:cNvSpPr>
              <p:nvPr/>
            </p:nvSpPr>
            <p:spPr bwMode="auto">
              <a:xfrm>
                <a:off x="3119438" y="1446213"/>
                <a:ext cx="10795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7" name="Line 244"/>
              <p:cNvSpPr>
                <a:spLocks noChangeShapeType="1"/>
              </p:cNvSpPr>
              <p:nvPr/>
            </p:nvSpPr>
            <p:spPr bwMode="auto">
              <a:xfrm>
                <a:off x="4198938" y="1446213"/>
                <a:ext cx="1588" cy="50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8" name="Line 245"/>
              <p:cNvSpPr>
                <a:spLocks noChangeShapeType="1"/>
              </p:cNvSpPr>
              <p:nvPr/>
            </p:nvSpPr>
            <p:spPr bwMode="auto">
              <a:xfrm>
                <a:off x="4198938" y="1497013"/>
                <a:ext cx="1905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69" name="Line 246"/>
              <p:cNvSpPr>
                <a:spLocks noChangeShapeType="1"/>
              </p:cNvSpPr>
              <p:nvPr/>
            </p:nvSpPr>
            <p:spPr bwMode="auto">
              <a:xfrm>
                <a:off x="4217988" y="1497013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0" name="Line 247"/>
              <p:cNvSpPr>
                <a:spLocks noChangeShapeType="1"/>
              </p:cNvSpPr>
              <p:nvPr/>
            </p:nvSpPr>
            <p:spPr bwMode="auto">
              <a:xfrm>
                <a:off x="4217988" y="1549400"/>
                <a:ext cx="434975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1" name="Line 248"/>
              <p:cNvSpPr>
                <a:spLocks noChangeShapeType="1"/>
              </p:cNvSpPr>
              <p:nvPr/>
            </p:nvSpPr>
            <p:spPr bwMode="auto">
              <a:xfrm>
                <a:off x="4652963" y="1549400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2" name="Line 249"/>
              <p:cNvSpPr>
                <a:spLocks noChangeShapeType="1"/>
              </p:cNvSpPr>
              <p:nvPr/>
            </p:nvSpPr>
            <p:spPr bwMode="auto">
              <a:xfrm>
                <a:off x="4652963" y="1601788"/>
                <a:ext cx="282575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3" name="Line 250"/>
              <p:cNvSpPr>
                <a:spLocks noChangeShapeType="1"/>
              </p:cNvSpPr>
              <p:nvPr/>
            </p:nvSpPr>
            <p:spPr bwMode="auto">
              <a:xfrm>
                <a:off x="4935538" y="1601788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4" name="Line 251"/>
              <p:cNvSpPr>
                <a:spLocks noChangeShapeType="1"/>
              </p:cNvSpPr>
              <p:nvPr/>
            </p:nvSpPr>
            <p:spPr bwMode="auto">
              <a:xfrm>
                <a:off x="4935538" y="1654175"/>
                <a:ext cx="246063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5" name="Line 252"/>
              <p:cNvSpPr>
                <a:spLocks noChangeShapeType="1"/>
              </p:cNvSpPr>
              <p:nvPr/>
            </p:nvSpPr>
            <p:spPr bwMode="auto">
              <a:xfrm>
                <a:off x="5181600" y="1654175"/>
                <a:ext cx="1588" cy="523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6" name="Line 253"/>
              <p:cNvSpPr>
                <a:spLocks noChangeShapeType="1"/>
              </p:cNvSpPr>
              <p:nvPr/>
            </p:nvSpPr>
            <p:spPr bwMode="auto">
              <a:xfrm>
                <a:off x="5181600" y="1706563"/>
                <a:ext cx="1173163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7" name="Line 254"/>
              <p:cNvSpPr>
                <a:spLocks noChangeShapeType="1"/>
              </p:cNvSpPr>
              <p:nvPr/>
            </p:nvSpPr>
            <p:spPr bwMode="auto">
              <a:xfrm>
                <a:off x="6354763" y="1706563"/>
                <a:ext cx="1588" cy="682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8" name="Line 255"/>
              <p:cNvSpPr>
                <a:spLocks noChangeShapeType="1"/>
              </p:cNvSpPr>
              <p:nvPr/>
            </p:nvSpPr>
            <p:spPr bwMode="auto">
              <a:xfrm>
                <a:off x="6354763" y="1774825"/>
                <a:ext cx="339725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79" name="Line 256"/>
              <p:cNvSpPr>
                <a:spLocks noChangeShapeType="1"/>
              </p:cNvSpPr>
              <p:nvPr/>
            </p:nvSpPr>
            <p:spPr bwMode="auto">
              <a:xfrm>
                <a:off x="6694488" y="1774825"/>
                <a:ext cx="1588" cy="698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0" name="Line 257"/>
              <p:cNvSpPr>
                <a:spLocks noChangeShapeType="1"/>
              </p:cNvSpPr>
              <p:nvPr/>
            </p:nvSpPr>
            <p:spPr bwMode="auto">
              <a:xfrm>
                <a:off x="6694488" y="1844675"/>
                <a:ext cx="76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1" name="Line 258"/>
              <p:cNvSpPr>
                <a:spLocks noChangeShapeType="1"/>
              </p:cNvSpPr>
              <p:nvPr/>
            </p:nvSpPr>
            <p:spPr bwMode="auto">
              <a:xfrm>
                <a:off x="6770688" y="1844675"/>
                <a:ext cx="1588" cy="698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2" name="Line 259"/>
              <p:cNvSpPr>
                <a:spLocks noChangeShapeType="1"/>
              </p:cNvSpPr>
              <p:nvPr/>
            </p:nvSpPr>
            <p:spPr bwMode="auto">
              <a:xfrm>
                <a:off x="6770688" y="1914525"/>
                <a:ext cx="381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3" name="Line 260"/>
              <p:cNvSpPr>
                <a:spLocks noChangeShapeType="1"/>
              </p:cNvSpPr>
              <p:nvPr/>
            </p:nvSpPr>
            <p:spPr bwMode="auto">
              <a:xfrm>
                <a:off x="6808788" y="1914525"/>
                <a:ext cx="1588" cy="873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184" name="Line 261"/>
              <p:cNvSpPr>
                <a:spLocks noChangeShapeType="1"/>
              </p:cNvSpPr>
              <p:nvPr/>
            </p:nvSpPr>
            <p:spPr bwMode="auto">
              <a:xfrm>
                <a:off x="6808788" y="2001838"/>
                <a:ext cx="965200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091" name="Group 182"/>
            <p:cNvGrpSpPr>
              <a:grpSpLocks/>
            </p:cNvGrpSpPr>
            <p:nvPr/>
          </p:nvGrpSpPr>
          <p:grpSpPr bwMode="auto">
            <a:xfrm>
              <a:off x="2180302" y="1422659"/>
              <a:ext cx="5573585" cy="1886075"/>
              <a:chOff x="2662238" y="2173288"/>
              <a:chExt cx="4962525" cy="1049338"/>
            </a:xfrm>
          </p:grpSpPr>
          <p:sp>
            <p:nvSpPr>
              <p:cNvPr id="165" name="Line 266"/>
              <p:cNvSpPr>
                <a:spLocks noChangeShapeType="1"/>
              </p:cNvSpPr>
              <p:nvPr/>
            </p:nvSpPr>
            <p:spPr bwMode="auto">
              <a:xfrm>
                <a:off x="2661647" y="2173173"/>
                <a:ext cx="1413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6" name="Line 267"/>
              <p:cNvSpPr>
                <a:spLocks noChangeShapeType="1"/>
              </p:cNvSpPr>
              <p:nvPr/>
            </p:nvSpPr>
            <p:spPr bwMode="auto">
              <a:xfrm>
                <a:off x="2661647" y="2173173"/>
                <a:ext cx="1413" cy="4152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7" name="Line 268"/>
              <p:cNvSpPr>
                <a:spLocks noChangeShapeType="1"/>
              </p:cNvSpPr>
              <p:nvPr/>
            </p:nvSpPr>
            <p:spPr bwMode="auto">
              <a:xfrm>
                <a:off x="2661647" y="2214696"/>
                <a:ext cx="18374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8" name="Line 269"/>
              <p:cNvSpPr>
                <a:spLocks noChangeShapeType="1"/>
              </p:cNvSpPr>
              <p:nvPr/>
            </p:nvSpPr>
            <p:spPr bwMode="auto">
              <a:xfrm>
                <a:off x="2680021" y="2214696"/>
                <a:ext cx="2827" cy="4063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69" name="Line 270"/>
              <p:cNvSpPr>
                <a:spLocks noChangeShapeType="1"/>
              </p:cNvSpPr>
              <p:nvPr/>
            </p:nvSpPr>
            <p:spPr bwMode="auto">
              <a:xfrm>
                <a:off x="2680021" y="2255335"/>
                <a:ext cx="144172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0" name="Line 271"/>
              <p:cNvSpPr>
                <a:spLocks noChangeShapeType="1"/>
              </p:cNvSpPr>
              <p:nvPr/>
            </p:nvSpPr>
            <p:spPr bwMode="auto">
              <a:xfrm>
                <a:off x="2824194" y="2255335"/>
                <a:ext cx="1414" cy="31804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1" name="Line 272"/>
              <p:cNvSpPr>
                <a:spLocks noChangeShapeType="1"/>
              </p:cNvSpPr>
              <p:nvPr/>
            </p:nvSpPr>
            <p:spPr bwMode="auto">
              <a:xfrm>
                <a:off x="2824194" y="2287139"/>
                <a:ext cx="16961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Line 273"/>
              <p:cNvSpPr>
                <a:spLocks noChangeShapeType="1"/>
              </p:cNvSpPr>
              <p:nvPr/>
            </p:nvSpPr>
            <p:spPr bwMode="auto">
              <a:xfrm>
                <a:off x="2841155" y="2287139"/>
                <a:ext cx="1414" cy="4152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3" name="Line 274"/>
              <p:cNvSpPr>
                <a:spLocks noChangeShapeType="1"/>
              </p:cNvSpPr>
              <p:nvPr/>
            </p:nvSpPr>
            <p:spPr bwMode="auto">
              <a:xfrm>
                <a:off x="2841155" y="2328661"/>
                <a:ext cx="89048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4" name="Line 275"/>
              <p:cNvSpPr>
                <a:spLocks noChangeShapeType="1"/>
              </p:cNvSpPr>
              <p:nvPr/>
            </p:nvSpPr>
            <p:spPr bwMode="auto">
              <a:xfrm>
                <a:off x="2930203" y="2328661"/>
                <a:ext cx="1413" cy="4152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5" name="Line 276"/>
              <p:cNvSpPr>
                <a:spLocks noChangeShapeType="1"/>
              </p:cNvSpPr>
              <p:nvPr/>
            </p:nvSpPr>
            <p:spPr bwMode="auto">
              <a:xfrm>
                <a:off x="2930203" y="2370183"/>
                <a:ext cx="125797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6" name="Line 277"/>
              <p:cNvSpPr>
                <a:spLocks noChangeShapeType="1"/>
              </p:cNvSpPr>
              <p:nvPr/>
            </p:nvSpPr>
            <p:spPr bwMode="auto">
              <a:xfrm>
                <a:off x="3056000" y="2370183"/>
                <a:ext cx="1414" cy="4152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7" name="Line 278"/>
              <p:cNvSpPr>
                <a:spLocks noChangeShapeType="1"/>
              </p:cNvSpPr>
              <p:nvPr/>
            </p:nvSpPr>
            <p:spPr bwMode="auto">
              <a:xfrm>
                <a:off x="3056000" y="2411705"/>
                <a:ext cx="53711" cy="884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8" name="Line 279"/>
              <p:cNvSpPr>
                <a:spLocks noChangeShapeType="1"/>
              </p:cNvSpPr>
              <p:nvPr/>
            </p:nvSpPr>
            <p:spPr bwMode="auto">
              <a:xfrm>
                <a:off x="3109711" y="2411705"/>
                <a:ext cx="1414" cy="4063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79" name="Line 280"/>
              <p:cNvSpPr>
                <a:spLocks noChangeShapeType="1"/>
              </p:cNvSpPr>
              <p:nvPr/>
            </p:nvSpPr>
            <p:spPr bwMode="auto">
              <a:xfrm>
                <a:off x="3109711" y="2452344"/>
                <a:ext cx="106010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0" name="Line 281"/>
              <p:cNvSpPr>
                <a:spLocks noChangeShapeType="1"/>
              </p:cNvSpPr>
              <p:nvPr/>
            </p:nvSpPr>
            <p:spPr bwMode="auto">
              <a:xfrm>
                <a:off x="3215721" y="2452344"/>
                <a:ext cx="1413" cy="4328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1" name="Line 282"/>
              <p:cNvSpPr>
                <a:spLocks noChangeShapeType="1"/>
              </p:cNvSpPr>
              <p:nvPr/>
            </p:nvSpPr>
            <p:spPr bwMode="auto">
              <a:xfrm>
                <a:off x="3215721" y="2495634"/>
                <a:ext cx="53711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2" name="Line 283"/>
              <p:cNvSpPr>
                <a:spLocks noChangeShapeType="1"/>
              </p:cNvSpPr>
              <p:nvPr/>
            </p:nvSpPr>
            <p:spPr bwMode="auto">
              <a:xfrm>
                <a:off x="3269432" y="2495634"/>
                <a:ext cx="1413" cy="3003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3" name="Line 284"/>
              <p:cNvSpPr>
                <a:spLocks noChangeShapeType="1"/>
              </p:cNvSpPr>
              <p:nvPr/>
            </p:nvSpPr>
            <p:spPr bwMode="auto">
              <a:xfrm>
                <a:off x="3269432" y="2525671"/>
                <a:ext cx="53711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4" name="Line 285"/>
              <p:cNvSpPr>
                <a:spLocks noChangeShapeType="1"/>
              </p:cNvSpPr>
              <p:nvPr/>
            </p:nvSpPr>
            <p:spPr bwMode="auto">
              <a:xfrm>
                <a:off x="3323143" y="2525671"/>
                <a:ext cx="2827" cy="4152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5" name="Line 286"/>
              <p:cNvSpPr>
                <a:spLocks noChangeShapeType="1"/>
              </p:cNvSpPr>
              <p:nvPr/>
            </p:nvSpPr>
            <p:spPr bwMode="auto">
              <a:xfrm>
                <a:off x="3323143" y="2567193"/>
                <a:ext cx="303892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6" name="Line 287"/>
              <p:cNvSpPr>
                <a:spLocks noChangeShapeType="1"/>
              </p:cNvSpPr>
              <p:nvPr/>
            </p:nvSpPr>
            <p:spPr bwMode="auto">
              <a:xfrm>
                <a:off x="3627036" y="2567193"/>
                <a:ext cx="1414" cy="4063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7" name="Line 288"/>
              <p:cNvSpPr>
                <a:spLocks noChangeShapeType="1"/>
              </p:cNvSpPr>
              <p:nvPr/>
            </p:nvSpPr>
            <p:spPr bwMode="auto">
              <a:xfrm>
                <a:off x="3627036" y="2607832"/>
                <a:ext cx="35337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8" name="Line 289"/>
              <p:cNvSpPr>
                <a:spLocks noChangeShapeType="1"/>
              </p:cNvSpPr>
              <p:nvPr/>
            </p:nvSpPr>
            <p:spPr bwMode="auto">
              <a:xfrm>
                <a:off x="3662373" y="2607832"/>
                <a:ext cx="1413" cy="4328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89" name="Line 290"/>
              <p:cNvSpPr>
                <a:spLocks noChangeShapeType="1"/>
              </p:cNvSpPr>
              <p:nvPr/>
            </p:nvSpPr>
            <p:spPr bwMode="auto">
              <a:xfrm>
                <a:off x="3662373" y="2651121"/>
                <a:ext cx="125797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0" name="Line 291"/>
              <p:cNvSpPr>
                <a:spLocks noChangeShapeType="1"/>
              </p:cNvSpPr>
              <p:nvPr/>
            </p:nvSpPr>
            <p:spPr bwMode="auto">
              <a:xfrm>
                <a:off x="3788170" y="2651121"/>
                <a:ext cx="1414" cy="4152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1" name="Line 292"/>
              <p:cNvSpPr>
                <a:spLocks noChangeShapeType="1"/>
              </p:cNvSpPr>
              <p:nvPr/>
            </p:nvSpPr>
            <p:spPr bwMode="auto">
              <a:xfrm>
                <a:off x="3788170" y="2692643"/>
                <a:ext cx="87634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Line 293"/>
              <p:cNvSpPr>
                <a:spLocks noChangeShapeType="1"/>
              </p:cNvSpPr>
              <p:nvPr/>
            </p:nvSpPr>
            <p:spPr bwMode="auto">
              <a:xfrm>
                <a:off x="3875804" y="2692643"/>
                <a:ext cx="2827" cy="4063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3" name="Line 294"/>
              <p:cNvSpPr>
                <a:spLocks noChangeShapeType="1"/>
              </p:cNvSpPr>
              <p:nvPr/>
            </p:nvSpPr>
            <p:spPr bwMode="auto">
              <a:xfrm>
                <a:off x="3875804" y="2733282"/>
                <a:ext cx="55125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4" name="Line 295"/>
              <p:cNvSpPr>
                <a:spLocks noChangeShapeType="1"/>
              </p:cNvSpPr>
              <p:nvPr/>
            </p:nvSpPr>
            <p:spPr bwMode="auto">
              <a:xfrm>
                <a:off x="3930929" y="2733282"/>
                <a:ext cx="1413" cy="30921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5" name="Line 296"/>
              <p:cNvSpPr>
                <a:spLocks noChangeShapeType="1"/>
              </p:cNvSpPr>
              <p:nvPr/>
            </p:nvSpPr>
            <p:spPr bwMode="auto">
              <a:xfrm>
                <a:off x="3930929" y="2764203"/>
                <a:ext cx="1413" cy="88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6" name="Line 297"/>
              <p:cNvSpPr>
                <a:spLocks noChangeShapeType="1"/>
              </p:cNvSpPr>
              <p:nvPr/>
            </p:nvSpPr>
            <p:spPr bwMode="auto">
              <a:xfrm>
                <a:off x="3930929" y="2764203"/>
                <a:ext cx="1413" cy="42406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7" name="Line 298"/>
              <p:cNvSpPr>
                <a:spLocks noChangeShapeType="1"/>
              </p:cNvSpPr>
              <p:nvPr/>
            </p:nvSpPr>
            <p:spPr bwMode="auto">
              <a:xfrm>
                <a:off x="3930929" y="2806609"/>
                <a:ext cx="53711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8" name="Line 299"/>
              <p:cNvSpPr>
                <a:spLocks noChangeShapeType="1"/>
              </p:cNvSpPr>
              <p:nvPr/>
            </p:nvSpPr>
            <p:spPr bwMode="auto">
              <a:xfrm>
                <a:off x="3984640" y="2806609"/>
                <a:ext cx="1413" cy="4152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199" name="Line 300"/>
              <p:cNvSpPr>
                <a:spLocks noChangeShapeType="1"/>
              </p:cNvSpPr>
              <p:nvPr/>
            </p:nvSpPr>
            <p:spPr bwMode="auto">
              <a:xfrm>
                <a:off x="3984640" y="2848131"/>
                <a:ext cx="195057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Line 301"/>
              <p:cNvSpPr>
                <a:spLocks noChangeShapeType="1"/>
              </p:cNvSpPr>
              <p:nvPr/>
            </p:nvSpPr>
            <p:spPr bwMode="auto">
              <a:xfrm>
                <a:off x="4179697" y="2848131"/>
                <a:ext cx="1413" cy="4152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1" name="Line 302"/>
              <p:cNvSpPr>
                <a:spLocks noChangeShapeType="1"/>
              </p:cNvSpPr>
              <p:nvPr/>
            </p:nvSpPr>
            <p:spPr bwMode="auto">
              <a:xfrm>
                <a:off x="4179697" y="2889653"/>
                <a:ext cx="231807" cy="88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2" name="Line 303"/>
              <p:cNvSpPr>
                <a:spLocks noChangeShapeType="1"/>
              </p:cNvSpPr>
              <p:nvPr/>
            </p:nvSpPr>
            <p:spPr bwMode="auto">
              <a:xfrm>
                <a:off x="4411503" y="2889653"/>
                <a:ext cx="1413" cy="40639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3" name="Line 304"/>
              <p:cNvSpPr>
                <a:spLocks noChangeShapeType="1"/>
              </p:cNvSpPr>
              <p:nvPr/>
            </p:nvSpPr>
            <p:spPr bwMode="auto">
              <a:xfrm>
                <a:off x="4411503" y="2930292"/>
                <a:ext cx="411315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4" name="Line 305"/>
              <p:cNvSpPr>
                <a:spLocks noChangeShapeType="1"/>
              </p:cNvSpPr>
              <p:nvPr/>
            </p:nvSpPr>
            <p:spPr bwMode="auto">
              <a:xfrm>
                <a:off x="4822818" y="2930292"/>
                <a:ext cx="1414" cy="41522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5" name="Line 306"/>
              <p:cNvSpPr>
                <a:spLocks noChangeShapeType="1"/>
              </p:cNvSpPr>
              <p:nvPr/>
            </p:nvSpPr>
            <p:spPr bwMode="auto">
              <a:xfrm>
                <a:off x="4822818" y="2971814"/>
                <a:ext cx="125798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Line 307"/>
              <p:cNvSpPr>
                <a:spLocks noChangeShapeType="1"/>
              </p:cNvSpPr>
              <p:nvPr/>
            </p:nvSpPr>
            <p:spPr bwMode="auto">
              <a:xfrm>
                <a:off x="4948616" y="2971814"/>
                <a:ext cx="1413" cy="4152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Line 308"/>
              <p:cNvSpPr>
                <a:spLocks noChangeShapeType="1"/>
              </p:cNvSpPr>
              <p:nvPr/>
            </p:nvSpPr>
            <p:spPr bwMode="auto">
              <a:xfrm>
                <a:off x="4948616" y="3013337"/>
                <a:ext cx="319441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8" name="Line 309"/>
              <p:cNvSpPr>
                <a:spLocks noChangeShapeType="1"/>
              </p:cNvSpPr>
              <p:nvPr/>
            </p:nvSpPr>
            <p:spPr bwMode="auto">
              <a:xfrm>
                <a:off x="5268057" y="3013337"/>
                <a:ext cx="1413" cy="5212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09" name="Line 310"/>
              <p:cNvSpPr>
                <a:spLocks noChangeShapeType="1"/>
              </p:cNvSpPr>
              <p:nvPr/>
            </p:nvSpPr>
            <p:spPr bwMode="auto">
              <a:xfrm>
                <a:off x="5268057" y="3065460"/>
                <a:ext cx="1106734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0" name="Line 311"/>
              <p:cNvSpPr>
                <a:spLocks noChangeShapeType="1"/>
              </p:cNvSpPr>
              <p:nvPr/>
            </p:nvSpPr>
            <p:spPr bwMode="auto">
              <a:xfrm>
                <a:off x="6374791" y="3065460"/>
                <a:ext cx="1414" cy="52124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1" name="Line 312"/>
              <p:cNvSpPr>
                <a:spLocks noChangeShapeType="1"/>
              </p:cNvSpPr>
              <p:nvPr/>
            </p:nvSpPr>
            <p:spPr bwMode="auto">
              <a:xfrm>
                <a:off x="6374791" y="3117584"/>
                <a:ext cx="159721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2" name="Line 313"/>
              <p:cNvSpPr>
                <a:spLocks noChangeShapeType="1"/>
              </p:cNvSpPr>
              <p:nvPr/>
            </p:nvSpPr>
            <p:spPr bwMode="auto">
              <a:xfrm>
                <a:off x="6534512" y="3117584"/>
                <a:ext cx="1413" cy="51240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3" name="Line 314"/>
              <p:cNvSpPr>
                <a:spLocks noChangeShapeType="1"/>
              </p:cNvSpPr>
              <p:nvPr/>
            </p:nvSpPr>
            <p:spPr bwMode="auto">
              <a:xfrm>
                <a:off x="6534512" y="3168824"/>
                <a:ext cx="36750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4" name="Line 315"/>
              <p:cNvSpPr>
                <a:spLocks noChangeShapeType="1"/>
              </p:cNvSpPr>
              <p:nvPr/>
            </p:nvSpPr>
            <p:spPr bwMode="auto">
              <a:xfrm>
                <a:off x="6571262" y="3168824"/>
                <a:ext cx="1413" cy="52123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  <p:sp>
            <p:nvSpPr>
              <p:cNvPr id="215" name="Line 316"/>
              <p:cNvSpPr>
                <a:spLocks noChangeShapeType="1"/>
              </p:cNvSpPr>
              <p:nvPr/>
            </p:nvSpPr>
            <p:spPr bwMode="auto">
              <a:xfrm>
                <a:off x="6571262" y="3220948"/>
                <a:ext cx="1053023" cy="1767"/>
              </a:xfrm>
              <a:prstGeom prst="lin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6092" name="Rectangle 3"/>
            <p:cNvSpPr>
              <a:spLocks noChangeArrowheads="1"/>
            </p:cNvSpPr>
            <p:nvPr/>
          </p:nvSpPr>
          <p:spPr bwMode="auto">
            <a:xfrm rot="-5400000">
              <a:off x="-137318" y="2726323"/>
              <a:ext cx="2590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200">
                  <a:solidFill>
                    <a:srgbClr val="FFFFFF"/>
                  </a:solidFill>
                </a:rPr>
                <a:t>Sobrevida (%)</a:t>
              </a:r>
            </a:p>
          </p:txBody>
        </p:sp>
        <p:sp>
          <p:nvSpPr>
            <p:cNvPr id="46093" name="Rectangle 2"/>
            <p:cNvSpPr>
              <a:spLocks noChangeArrowheads="1"/>
            </p:cNvSpPr>
            <p:nvPr/>
          </p:nvSpPr>
          <p:spPr bwMode="auto">
            <a:xfrm>
              <a:off x="76200" y="5334000"/>
              <a:ext cx="8077200" cy="98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25000"/>
                </a:spcBef>
                <a:tabLst>
                  <a:tab pos="2235200" algn="ctr"/>
                  <a:tab pos="2806700" algn="ctr"/>
                  <a:tab pos="3429000" algn="ctr"/>
                  <a:tab pos="4000500" algn="ctr"/>
                  <a:tab pos="4572000" algn="ctr"/>
                  <a:tab pos="5143500" algn="ctr"/>
                  <a:tab pos="5715000" algn="ctr"/>
                  <a:tab pos="6286500" algn="ctr"/>
                  <a:tab pos="6858000" algn="ctr"/>
                  <a:tab pos="7493000" algn="ctr"/>
                  <a:tab pos="8064500" algn="ctr"/>
                </a:tabLst>
              </a:pPr>
              <a:r>
                <a:rPr lang="en-US" dirty="0"/>
                <a:t>  </a:t>
              </a:r>
              <a:r>
                <a:rPr lang="en-US" dirty="0">
                  <a:solidFill>
                    <a:srgbClr val="000000"/>
                  </a:solidFill>
                </a:rPr>
                <a:t>  </a:t>
              </a:r>
              <a:r>
                <a:rPr lang="en-US" b="1" dirty="0">
                  <a:solidFill>
                    <a:srgbClr val="000000"/>
                  </a:solidFill>
                </a:rPr>
                <a:t>  </a:t>
              </a:r>
              <a:r>
                <a:rPr lang="en-US" b="1" dirty="0" err="1">
                  <a:solidFill>
                    <a:srgbClr val="000000"/>
                  </a:solidFill>
                </a:rPr>
                <a:t>Pacientes</a:t>
              </a:r>
              <a:r>
                <a:rPr lang="en-US" b="1" dirty="0">
                  <a:solidFill>
                    <a:srgbClr val="000000"/>
                  </a:solidFill>
                </a:rPr>
                <a:t> en </a:t>
              </a:r>
              <a:r>
                <a:rPr lang="en-US" b="1" dirty="0" err="1">
                  <a:solidFill>
                    <a:srgbClr val="000000"/>
                  </a:solidFill>
                </a:rPr>
                <a:t>Segumiento</a:t>
              </a:r>
              <a:r>
                <a:rPr lang="en-US" b="1" dirty="0">
                  <a:solidFill>
                    <a:srgbClr val="000000"/>
                  </a:solidFill>
                </a:rPr>
                <a:t> (no.)     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tabLst>
                  <a:tab pos="2235200" algn="ctr"/>
                  <a:tab pos="2806700" algn="ctr"/>
                  <a:tab pos="3429000" algn="ctr"/>
                  <a:tab pos="4000500" algn="ctr"/>
                  <a:tab pos="4572000" algn="ctr"/>
                  <a:tab pos="5143500" algn="ctr"/>
                  <a:tab pos="5715000" algn="ctr"/>
                  <a:tab pos="6286500" algn="ctr"/>
                  <a:tab pos="6858000" algn="ctr"/>
                  <a:tab pos="7493000" algn="ctr"/>
                  <a:tab pos="8064500" algn="ctr"/>
                </a:tabLst>
              </a:pPr>
              <a:r>
                <a:rPr lang="en-US" dirty="0"/>
                <a:t>                              67    61   59   57   54   49   45   41   38   35   31   27   26 </a:t>
              </a:r>
            </a:p>
            <a:p>
              <a:pPr>
                <a:lnSpc>
                  <a:spcPct val="90000"/>
                </a:lnSpc>
                <a:spcBef>
                  <a:spcPct val="25000"/>
                </a:spcBef>
                <a:tabLst>
                  <a:tab pos="2235200" algn="ctr"/>
                  <a:tab pos="2806700" algn="ctr"/>
                  <a:tab pos="3429000" algn="ctr"/>
                  <a:tab pos="4000500" algn="ctr"/>
                  <a:tab pos="4572000" algn="ctr"/>
                  <a:tab pos="5143500" algn="ctr"/>
                  <a:tab pos="5715000" algn="ctr"/>
                  <a:tab pos="6286500" algn="ctr"/>
                  <a:tab pos="6858000" algn="ctr"/>
                  <a:tab pos="7493000" algn="ctr"/>
                  <a:tab pos="8064500" algn="ctr"/>
                </a:tabLst>
              </a:pPr>
              <a:r>
                <a:rPr lang="en-US" dirty="0"/>
                <a:t>                              45    39   35   32   26   25   21   18   17   17   12   12   12                          </a:t>
              </a:r>
            </a:p>
          </p:txBody>
        </p:sp>
        <p:sp>
          <p:nvSpPr>
            <p:cNvPr id="46094" name="Line 5"/>
            <p:cNvSpPr>
              <a:spLocks noChangeShapeType="1"/>
            </p:cNvSpPr>
            <p:nvPr/>
          </p:nvSpPr>
          <p:spPr bwMode="auto">
            <a:xfrm>
              <a:off x="1088024" y="57912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5" name="Line 9"/>
            <p:cNvSpPr>
              <a:spLocks noChangeShapeType="1"/>
            </p:cNvSpPr>
            <p:nvPr/>
          </p:nvSpPr>
          <p:spPr bwMode="auto">
            <a:xfrm>
              <a:off x="1036180" y="6096000"/>
              <a:ext cx="5334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6" name="Line 60"/>
            <p:cNvSpPr>
              <a:spLocks noChangeShapeType="1"/>
            </p:cNvSpPr>
            <p:nvPr/>
          </p:nvSpPr>
          <p:spPr bwMode="auto">
            <a:xfrm>
              <a:off x="2484438" y="4064000"/>
              <a:ext cx="43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7" name="Text Box 61"/>
            <p:cNvSpPr txBox="1">
              <a:spLocks noChangeArrowheads="1"/>
            </p:cNvSpPr>
            <p:nvPr/>
          </p:nvSpPr>
          <p:spPr bwMode="auto">
            <a:xfrm>
              <a:off x="2916238" y="3871913"/>
              <a:ext cx="33321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</a:rPr>
                <a:t>Pacientes con Sarcopenia</a:t>
              </a:r>
            </a:p>
          </p:txBody>
        </p:sp>
        <p:sp>
          <p:nvSpPr>
            <p:cNvPr id="46098" name="Line 62"/>
            <p:cNvSpPr>
              <a:spLocks noChangeShapeType="1"/>
            </p:cNvSpPr>
            <p:nvPr/>
          </p:nvSpPr>
          <p:spPr bwMode="auto">
            <a:xfrm>
              <a:off x="2484438" y="4351338"/>
              <a:ext cx="43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099" name="Text Box 63"/>
            <p:cNvSpPr txBox="1">
              <a:spLocks noChangeArrowheads="1"/>
            </p:cNvSpPr>
            <p:nvPr/>
          </p:nvSpPr>
          <p:spPr bwMode="auto">
            <a:xfrm>
              <a:off x="2916238" y="4159250"/>
              <a:ext cx="2879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 err="1">
                  <a:solidFill>
                    <a:srgbClr val="000000"/>
                  </a:solidFill>
                </a:rPr>
                <a:t>Pacientes</a:t>
              </a:r>
              <a:r>
                <a:rPr lang="en-US" sz="1600" b="1" dirty="0">
                  <a:solidFill>
                    <a:srgbClr val="000000"/>
                  </a:solidFill>
                </a:rPr>
                <a:t> sin </a:t>
              </a:r>
              <a:r>
                <a:rPr lang="en-US" sz="1600" b="1" dirty="0" err="1">
                  <a:solidFill>
                    <a:srgbClr val="000000"/>
                  </a:solidFill>
                </a:rPr>
                <a:t>Sarcopenia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6100" name="Text Box 64"/>
            <p:cNvSpPr txBox="1">
              <a:spLocks noChangeArrowheads="1"/>
            </p:cNvSpPr>
            <p:nvPr/>
          </p:nvSpPr>
          <p:spPr bwMode="auto">
            <a:xfrm>
              <a:off x="2411413" y="3343275"/>
              <a:ext cx="25209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/>
                <a:t>Log Rank, P=0.005 </a:t>
              </a:r>
            </a:p>
          </p:txBody>
        </p:sp>
      </p:grpSp>
      <p:sp>
        <p:nvSpPr>
          <p:cNvPr id="46082" name="Rectángulo 1"/>
          <p:cNvSpPr>
            <a:spLocks noChangeArrowheads="1"/>
          </p:cNvSpPr>
          <p:nvPr/>
        </p:nvSpPr>
        <p:spPr bwMode="auto">
          <a:xfrm>
            <a:off x="3327441" y="6157890"/>
            <a:ext cx="6173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i="1" dirty="0"/>
              <a:t>Montaño Loza A. et al. </a:t>
            </a:r>
            <a:r>
              <a:rPr lang="es-ES" i="1" dirty="0" err="1"/>
              <a:t>Clinical</a:t>
            </a:r>
            <a:r>
              <a:rPr lang="es-ES" i="1" dirty="0"/>
              <a:t> </a:t>
            </a:r>
            <a:r>
              <a:rPr lang="es-ES" i="1" dirty="0" err="1"/>
              <a:t>Gastroenterol</a:t>
            </a:r>
            <a:r>
              <a:rPr lang="es-ES" i="1" dirty="0"/>
              <a:t> </a:t>
            </a:r>
            <a:r>
              <a:rPr lang="es-ES" i="1" dirty="0" err="1"/>
              <a:t>Hepatol</a:t>
            </a:r>
            <a:r>
              <a:rPr lang="es-ES" i="1" dirty="0"/>
              <a:t> 2012</a:t>
            </a:r>
          </a:p>
        </p:txBody>
      </p:sp>
      <p:pic>
        <p:nvPicPr>
          <p:cNvPr id="146" name="Imagen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6738"/>
            <a:ext cx="1552118" cy="12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408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CuadroTexto 2"/>
          <p:cNvSpPr txBox="1">
            <a:spLocks noChangeArrowheads="1"/>
          </p:cNvSpPr>
          <p:nvPr/>
        </p:nvSpPr>
        <p:spPr bwMode="auto">
          <a:xfrm>
            <a:off x="4683208" y="5838008"/>
            <a:ext cx="448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i="1" dirty="0" err="1"/>
              <a:t>Englesbe</a:t>
            </a:r>
            <a:r>
              <a:rPr lang="es-ES" sz="1800" i="1" dirty="0"/>
              <a:t> MJ et al.  J Am </a:t>
            </a:r>
            <a:r>
              <a:rPr lang="es-ES" sz="1800" i="1" dirty="0" err="1"/>
              <a:t>Coll</a:t>
            </a:r>
            <a:r>
              <a:rPr lang="es-ES" sz="1800" i="1" dirty="0"/>
              <a:t> </a:t>
            </a:r>
            <a:r>
              <a:rPr lang="es-ES" sz="1800" i="1" dirty="0" err="1"/>
              <a:t>Surg</a:t>
            </a:r>
            <a:r>
              <a:rPr lang="es-ES" sz="1800" i="1" dirty="0"/>
              <a:t> 2010</a:t>
            </a:r>
          </a:p>
        </p:txBody>
      </p:sp>
      <p:sp>
        <p:nvSpPr>
          <p:cNvPr id="47107" name="CuadroTexto 3"/>
          <p:cNvSpPr txBox="1">
            <a:spLocks noChangeArrowheads="1"/>
          </p:cNvSpPr>
          <p:nvPr/>
        </p:nvSpPr>
        <p:spPr bwMode="auto">
          <a:xfrm>
            <a:off x="5076825" y="1354138"/>
            <a:ext cx="3838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Area del psoas en 192 pacientes.</a:t>
            </a:r>
          </a:p>
          <a:p>
            <a:pPr eaLnBrk="1" hangingPunct="1"/>
            <a:r>
              <a:rPr lang="es-ES" sz="1800"/>
              <a:t>2002 al 2008.</a:t>
            </a:r>
          </a:p>
          <a:p>
            <a:pPr eaLnBrk="1" hangingPunct="1"/>
            <a:r>
              <a:rPr lang="es-ES" sz="1800"/>
              <a:t>Corte seccional a nivel de L4.</a:t>
            </a:r>
          </a:p>
        </p:txBody>
      </p:sp>
      <p:sp>
        <p:nvSpPr>
          <p:cNvPr id="47108" name="Rectángulo 1"/>
          <p:cNvSpPr>
            <a:spLocks noChangeArrowheads="1"/>
          </p:cNvSpPr>
          <p:nvPr/>
        </p:nvSpPr>
        <p:spPr bwMode="auto">
          <a:xfrm>
            <a:off x="2051050" y="260350"/>
            <a:ext cx="48115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800000"/>
                </a:solidFill>
              </a:rPr>
              <a:t>Mortalidad post-trasplante</a:t>
            </a:r>
            <a:endParaRPr lang="es-ES" sz="3200" dirty="0">
              <a:solidFill>
                <a:srgbClr val="800000"/>
              </a:solidFill>
            </a:endParaRPr>
          </a:p>
        </p:txBody>
      </p:sp>
      <p:pic>
        <p:nvPicPr>
          <p:cNvPr id="4710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3910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5638"/>
            <a:ext cx="1441816" cy="11620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b="1" dirty="0" smtClean="0">
                <a:solidFill>
                  <a:srgbClr val="800000"/>
                </a:solidFill>
              </a:rPr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800000"/>
                </a:solidFill>
                <a:latin typeface="Calibri" charset="0"/>
              </a:rPr>
              <a:t>Mortalidad post-trasplante</a:t>
            </a:r>
          </a:p>
        </p:txBody>
      </p:sp>
      <p:pic>
        <p:nvPicPr>
          <p:cNvPr id="4813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6200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ángulo 4"/>
          <p:cNvSpPr>
            <a:spLocks noChangeArrowheads="1"/>
          </p:cNvSpPr>
          <p:nvPr/>
        </p:nvSpPr>
        <p:spPr bwMode="auto">
          <a:xfrm>
            <a:off x="4432300" y="6237288"/>
            <a:ext cx="437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i="1"/>
              <a:t>Englesbe MJ et al.  J Am Coll Surg 2010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5638"/>
            <a:ext cx="1441816" cy="11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17375E"/>
                </a:solidFill>
                <a:latin typeface="Calibri" charset="0"/>
              </a:rPr>
              <a:t>Como medir la </a:t>
            </a:r>
            <a:r>
              <a:rPr lang="es-ES" b="1" dirty="0" err="1">
                <a:solidFill>
                  <a:srgbClr val="17375E"/>
                </a:solidFill>
                <a:latin typeface="Calibri" charset="0"/>
              </a:rPr>
              <a:t>sarcopenia</a:t>
            </a:r>
            <a:endParaRPr lang="es-ES" b="1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36866" name="Marcador de contenido 2"/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latin typeface="Calibri" charset="0"/>
              </a:rPr>
              <a:t>Medición nutricional complicada (ascitis, sobrecarga de volumen corporal, concentración de sodio,  cambios en los aminoácidos plasmáticos y musculares).</a:t>
            </a:r>
          </a:p>
          <a:p>
            <a:r>
              <a:rPr lang="es-ES" dirty="0">
                <a:latin typeface="Calibri" charset="0"/>
              </a:rPr>
              <a:t>El diagnóstico de </a:t>
            </a:r>
            <a:r>
              <a:rPr lang="es-ES" dirty="0" err="1">
                <a:latin typeface="Calibri" charset="0"/>
              </a:rPr>
              <a:t>sarcopenia</a:t>
            </a:r>
            <a:r>
              <a:rPr lang="es-ES" dirty="0">
                <a:latin typeface="Calibri" charset="0"/>
              </a:rPr>
              <a:t> incluye 2 criterios: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</a:rPr>
              <a:t>a.- Disminución en la masa muscular ≥ DS.</a:t>
            </a:r>
          </a:p>
          <a:p>
            <a:pPr>
              <a:buFont typeface="Arial" charset="0"/>
              <a:buNone/>
            </a:pPr>
            <a:r>
              <a:rPr lang="es-ES" dirty="0">
                <a:latin typeface="Calibri" charset="0"/>
              </a:rPr>
              <a:t>b.- Marcha lenta ( &lt; 0.8 m/s en prueba de caminata de 4 m).</a:t>
            </a:r>
          </a:p>
          <a:p>
            <a:endParaRPr lang="es-ES" dirty="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s-ES" sz="1800" b="1" i="1" dirty="0">
                <a:latin typeface="Calibri" charset="0"/>
              </a:rPr>
              <a:t>                                                                                                </a:t>
            </a:r>
            <a:r>
              <a:rPr lang="es-ES" sz="1800" b="1" i="1" dirty="0" err="1">
                <a:latin typeface="Calibri" charset="0"/>
              </a:rPr>
              <a:t>Muscaritoli</a:t>
            </a:r>
            <a:r>
              <a:rPr lang="es-ES" sz="1800" b="1" i="1" dirty="0">
                <a:latin typeface="Calibri" charset="0"/>
              </a:rPr>
              <a:t>  </a:t>
            </a:r>
            <a:r>
              <a:rPr lang="es-ES" sz="1800" b="1" i="1" dirty="0" err="1">
                <a:latin typeface="Calibri" charset="0"/>
              </a:rPr>
              <a:t>Clinical</a:t>
            </a:r>
            <a:r>
              <a:rPr lang="es-ES" sz="1800" b="1" i="1" dirty="0">
                <a:latin typeface="Calibri" charset="0"/>
              </a:rPr>
              <a:t> </a:t>
            </a:r>
            <a:r>
              <a:rPr lang="es-ES" sz="1800" b="1" i="1" dirty="0" err="1">
                <a:latin typeface="Calibri" charset="0"/>
              </a:rPr>
              <a:t>Nutrition</a:t>
            </a:r>
            <a:r>
              <a:rPr lang="es-ES" sz="1800" b="1" i="1" dirty="0">
                <a:latin typeface="Calibri" charset="0"/>
              </a:rPr>
              <a:t> 2012</a:t>
            </a:r>
          </a:p>
          <a:p>
            <a:endParaRPr lang="es-ES" dirty="0">
              <a:latin typeface="Calibri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>
              <a:latin typeface="Calibri" charset="0"/>
            </a:endParaRPr>
          </a:p>
        </p:txBody>
      </p:sp>
      <p:pic>
        <p:nvPicPr>
          <p:cNvPr id="37890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4"/>
          <a:stretch>
            <a:fillRect/>
          </a:stretch>
        </p:blipFill>
        <p:spPr bwMode="auto">
          <a:xfrm>
            <a:off x="1187450" y="188913"/>
            <a:ext cx="6840538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uadroTexto 4"/>
          <p:cNvSpPr txBox="1">
            <a:spLocks noChangeArrowheads="1"/>
          </p:cNvSpPr>
          <p:nvPr/>
        </p:nvSpPr>
        <p:spPr bwMode="auto">
          <a:xfrm>
            <a:off x="1763713" y="5373688"/>
            <a:ext cx="21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MX" sz="1800"/>
          </a:p>
        </p:txBody>
      </p:sp>
      <p:sp>
        <p:nvSpPr>
          <p:cNvPr id="37892" name="Rectángulo 5"/>
          <p:cNvSpPr>
            <a:spLocks noChangeArrowheads="1"/>
          </p:cNvSpPr>
          <p:nvPr/>
        </p:nvSpPr>
        <p:spPr bwMode="auto">
          <a:xfrm>
            <a:off x="250825" y="3141663"/>
            <a:ext cx="86772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/>
              <a:t> </a:t>
            </a:r>
            <a:endParaRPr lang="es-ES_tradnl"/>
          </a:p>
          <a:p>
            <a:pPr algn="ctr"/>
            <a:r>
              <a:rPr lang="en-US"/>
              <a:t> </a:t>
            </a:r>
            <a:endParaRPr lang="es-ES_tradnl"/>
          </a:p>
          <a:p>
            <a:pPr algn="ctr"/>
            <a:r>
              <a:rPr lang="es-ES_tradnl"/>
              <a:t>Comparación de 2 pacientes con cirrosis e índice de masa corporal idéntico (32 kg/m</a:t>
            </a:r>
            <a:r>
              <a:rPr lang="es-ES_tradnl" baseline="30000"/>
              <a:t>2</a:t>
            </a:r>
            <a:r>
              <a:rPr lang="es-ES_tradnl"/>
              <a:t>). Imágenes de tomografía computada a nivel de la 3ra. vértebra lumbar. El color rojo muestra los músculos esqueléticos, recto abdominal, oblicuos y laterales abdominales, </a:t>
            </a:r>
            <a:r>
              <a:rPr lang="es-ES_tradnl" i="1"/>
              <a:t>psoas </a:t>
            </a:r>
            <a:r>
              <a:rPr lang="es-ES_tradnl"/>
              <a:t>y paraespinales. El paciente de la izquierda tiene sarcopenia con un índice muscular esquelético lumbar de L3 (IEM L3) de 49.82 cm</a:t>
            </a:r>
            <a:r>
              <a:rPr lang="es-ES_tradnl" baseline="30000"/>
              <a:t>2</a:t>
            </a:r>
            <a:r>
              <a:rPr lang="es-ES_tradnl"/>
              <a:t>/m</a:t>
            </a:r>
            <a:r>
              <a:rPr lang="es-ES_tradnl" baseline="30000"/>
              <a:t>2</a:t>
            </a:r>
            <a:r>
              <a:rPr lang="es-ES_tradnl"/>
              <a:t>; mientras que el paciente de la derecha no tiene sarcopenia con un IEM L3 de 70.8 cm</a:t>
            </a:r>
            <a:r>
              <a:rPr lang="es-ES_tradnl" baseline="30000"/>
              <a:t>2</a:t>
            </a:r>
            <a:r>
              <a:rPr lang="es-ES_tradnl"/>
              <a:t>/m</a:t>
            </a:r>
            <a:r>
              <a:rPr lang="es-ES_tradnl" baseline="30000"/>
              <a:t>2</a:t>
            </a:r>
            <a:r>
              <a:rPr lang="es-ES_tradnl"/>
              <a:t>. </a:t>
            </a:r>
          </a:p>
        </p:txBody>
      </p:sp>
      <p:sp>
        <p:nvSpPr>
          <p:cNvPr id="37893" name="Rectángulo 6"/>
          <p:cNvSpPr>
            <a:spLocks noChangeArrowheads="1"/>
          </p:cNvSpPr>
          <p:nvPr/>
        </p:nvSpPr>
        <p:spPr bwMode="auto">
          <a:xfrm>
            <a:off x="3508483" y="5729081"/>
            <a:ext cx="655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i="1" dirty="0"/>
              <a:t>Montaño Loza A. et al. </a:t>
            </a:r>
            <a:r>
              <a:rPr lang="es-ES" i="1" dirty="0" err="1"/>
              <a:t>Clinical</a:t>
            </a:r>
            <a:r>
              <a:rPr lang="es-ES" i="1" dirty="0"/>
              <a:t> </a:t>
            </a:r>
            <a:r>
              <a:rPr lang="es-ES" i="1" dirty="0" err="1"/>
              <a:t>Gastroenterol</a:t>
            </a:r>
            <a:r>
              <a:rPr lang="es-ES" i="1" dirty="0"/>
              <a:t> </a:t>
            </a:r>
            <a:r>
              <a:rPr lang="es-ES" i="1" dirty="0" err="1"/>
              <a:t>Hepatol</a:t>
            </a:r>
            <a:r>
              <a:rPr lang="es-ES" i="1" dirty="0"/>
              <a:t> 2012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800000"/>
                </a:solidFill>
              </a:rPr>
              <a:t>Métodos de evaluación nutricional</a:t>
            </a:r>
            <a:endParaRPr lang="es-MX" b="1" dirty="0">
              <a:solidFill>
                <a:srgbClr val="800000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520" y="1668066"/>
            <a:ext cx="4248472" cy="25202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s-MX" dirty="0" smtClean="0"/>
              <a:t>Pliegue tricipital, circunferencia media de brazo, IMC, IMC para ascitis.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Análisis convencional de </a:t>
            </a:r>
            <a:r>
              <a:rPr lang="es-MX" dirty="0" err="1" smtClean="0"/>
              <a:t>bioimpedancia</a:t>
            </a:r>
            <a:r>
              <a:rPr lang="es-MX" dirty="0" smtClean="0"/>
              <a:t>, DEXA, PDA.</a:t>
            </a:r>
          </a:p>
          <a:p>
            <a:pPr>
              <a:buFont typeface="Wingdings" pitchFamily="2" charset="2"/>
              <a:buChar char="v"/>
            </a:pPr>
            <a:r>
              <a:rPr lang="es-MX" dirty="0" smtClean="0"/>
              <a:t>Evaluación global subjetiva </a:t>
            </a:r>
          </a:p>
          <a:p>
            <a:pPr algn="ctr"/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4644008" y="1667322"/>
            <a:ext cx="4248472" cy="25202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s-MX" dirty="0" smtClean="0"/>
              <a:t>Parámetros bioquímicos: albúmina, </a:t>
            </a:r>
            <a:r>
              <a:rPr lang="es-MX" dirty="0" err="1" smtClean="0"/>
              <a:t>prealbúmina</a:t>
            </a:r>
            <a:r>
              <a:rPr lang="es-MX" dirty="0" smtClean="0"/>
              <a:t>, </a:t>
            </a:r>
            <a:r>
              <a:rPr lang="es-MX" dirty="0" err="1" smtClean="0"/>
              <a:t>transferrina</a:t>
            </a:r>
            <a:r>
              <a:rPr lang="es-MX" dirty="0" smtClean="0"/>
              <a:t>, linfocitos. </a:t>
            </a:r>
          </a:p>
          <a:p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7" name="6 Flecha abajo"/>
          <p:cNvSpPr/>
          <p:nvPr/>
        </p:nvSpPr>
        <p:spPr>
          <a:xfrm>
            <a:off x="3563888" y="3240832"/>
            <a:ext cx="864096" cy="936104"/>
          </a:xfrm>
          <a:prstGeom prst="down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Flecha abajo"/>
          <p:cNvSpPr/>
          <p:nvPr/>
        </p:nvSpPr>
        <p:spPr>
          <a:xfrm rot="10800000">
            <a:off x="7740352" y="3140968"/>
            <a:ext cx="864096" cy="936104"/>
          </a:xfrm>
          <a:prstGeom prst="down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5433628" y="4266456"/>
            <a:ext cx="2738772" cy="126014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algn="ctr">
              <a:buFont typeface="Wingdings" pitchFamily="2" charset="2"/>
              <a:buChar char="v"/>
            </a:pPr>
            <a:r>
              <a:rPr lang="es-MX" dirty="0" smtClean="0"/>
              <a:t>Dinamometría?? </a:t>
            </a:r>
            <a:endParaRPr lang="es-MX" dirty="0"/>
          </a:p>
        </p:txBody>
      </p:sp>
      <p:sp>
        <p:nvSpPr>
          <p:cNvPr id="11" name="10 Flecha abajo"/>
          <p:cNvSpPr/>
          <p:nvPr/>
        </p:nvSpPr>
        <p:spPr>
          <a:xfrm rot="10800000">
            <a:off x="5463715" y="4509120"/>
            <a:ext cx="620453" cy="659296"/>
          </a:xfrm>
          <a:prstGeom prst="downArrow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AutoShape 4" descr="data:image/jpeg;base64,/9j/4AAQSkZJRgABAQAAAQABAAD/2wCEAAkGBhQGDw4QDxISFBMREw8WEBIQERAQEBAQFhAVGRQQEhgXGyYfFxkmGRQUIC8hIycpLCwsFx4xNTAqNSYrLSkBCQoKDgwOGQ8PGikiHyQ2KSkuNSosLCwsKiosLCwsNjUsLCksNSwpMiwpLywsNSwpKSwsKiksLCwqKSksLywsKv/AABEIAOEA4QMBIgACEQEDEQH/xAAbAAEAAgMBAQAAAAAAAAAAAAAAAwUCBAYBB//EAD0QAAIBAgMFAwkFBwUAAAAAAAABAgMEBREhEjFBUWETMnEGFCKBkaGxwfAzQlJy0SNigpKiwuFDU2Nzsv/EABsBAQACAwEBAAAAAAAAAAAAAAAEBgEDBQIH/8QAMhEBAAIBAgMFBgUFAQAAAAAAAAECAwQREiExBRNBUWEicYGhwfAUMpGx0SNCYsLhBv/aAAwDAQACEQMRAD8A+4gAAAAAAAAAAAAAAAAAAAAAAAAAAAAAAAAAAAAAAAAAAAAAAAAAAAAAAAAAAAAAAAAAAAAAAAAAAAAAAAAAAAAAAAAAAAAAAAAAAAAAAAAAAAAAAAAAAAAAAAAAAAAAAAAAAAAAAAAAAAAABrXt9GxjnLe+7Hi2a8mWmKk3vO0QzETM7Qlr3EbaLlN5L60RS3dzWxGLlRl2UU1lJ75a/X+SajZyv5KpX3fdhwS6m9cx9CSXBfA5GSc+qx2yc6UiJmI6Wty6z5R6dZ8W+OGk7dZ+Sjhf3ltv7Kqv5X8i4wfEnidOUpR2JRnKMo57WqS/U0MzPydeUruPKrn/ADQX6ELszV5bZ4x2tMxO/Xn/ANbMtY4ZnZdAAtCGAAAAAAAAAAAAAAAAAAAAAAAAAAAAQ3V0rSDlLhuXFvkjxe9aVm1p2iGYjedoYX18rGOb1b7seLf6GlZ2TrS7atrJ92PCK4afIjtKLu5dtV/gjwS4P68Sx2jjUn8XeM2WPYj8tf8AafXyjw97fPsRwx18UhjUW1Frmn8DHaG0dO2WtomJadlN2pJgVTK4uV+KNKXszT+RoV59lOceTa95JgtfZu4/v05x9aal+pROzM001tKz5zH0dHJX+nLqQAfRHMAAAAAAAAAAAAAAAAADVlilKLac0mnk888s/HcasmbHj247RG/nOzMVmekNoEdO5jW7sovwkmSHutotG9Z3JjYAB6YAAB5OapptvJLVvkij2nitTbl9nHup8fH66GeKXTvJ9jB6L7R/L64kkEqaSW5bis63VRqcvdx+SvX/ACt5e6PnKVSvBG/jLY2htEO0Noz37HCm2htEO0Nod+cKhxyXYVm/xJP5P4GjZ36o16E8+7NZ/lekvcze8raXaUo1Iaum9UtXsPe/U0jiXiOTRX8mLh1He089/v4p1J3ptPufaAaeD3nn9ClU35xWf5lo/ejcPoVLxesWjpPNyZjadgAHtgAAAAAAAAAAAAgvbnzSnKeWeW5devQ8ZMlcdJvbpHNmI3naEGIXT0pU+/Le/wAEefiaFewilsLc1lnxz5+0ntYbK2m85T1lLn4dDOqttfArGo21MTkyRvPhHlHl758Z8/SEqvscocvGq7SfKUJe9M7a0uFdwjNbpLPwfFe04/yjobGxWX3vRn0klo/Wvgbnkfiu25UJPf6UP7l8H7SP2Rk/C6mcO/s26fT9Y5e9tzx3lOLxh1IALk54aOK33mkMo9+WkenU26tVUYuUtElmznlN3k3Vl4RXJfXzOL2vrvw+Pu6T7VvlHjP8erfhpxTvPSElrS7BdXvfUm2iMFVrlikcMJUxuk2htEYqTVFZy9S4s9xmnqxskc8iGVfa3GrO4dXw5BTyIWXVzblXo2xTbqlqQ7QoMbwGjcRlOeVN/wC4mo69Vul8Szo3c8Sk4WkNvLSVWWaoQ9f3n0Rc4f5Nwt5KpWbrVVulNLYg/wDjhuj47ydouy8+omL19mPP76vNs0Y+U82j5CUqltbyp1FLZi12VSUXDtI5b1F6rcvadMAXrBi7nHGPffZzr24rbgANzyAAAAAAAAAAAeSjtJp7nvPQOoo5QeHVNh9yWbpvlziTbZvX1or2Djx3xfKRTUarecZaSjpJFQ1mKdHk4Y/JP5fT0+Hh6e5MpPHG/izurdXcZ05bprfylwftOGo3U8KrJ7p0p6rqnqvB/M7mTzOY8rLHKUa8VpL0Z/mS0frXwObN9+cdY5x9+k/ukU8n0C0uVeU4VId2cU14NEpyHkDivaRnbyesc5U/yt+kvU9f4jpsQu/Mqblx3RXORdMWrpbT9/adoiN5+HVz7Y5i/DCtxi684mqMXotZvryIl6KyRBQhspt75avmSlC1GptqMtstvH5R4R9+KfFYrHDDPMZ5mBFc3fm2i1l/5NUTHWejOyWvdK16y4Ll1ZXSrOq82yBzcnm9W9+ZDQdTFZulapNrv1X9nT9fF9DXtk1Vox44+H8tm0UjeU1zfRtclrKUu5CK2pyfJIsLDyZqYllO8ezDereD3/8AbJb/AARa4L5O08H9LWdV9+rPvPpH8K6FqW/s7sOmHa+b2reXhH8oWXUTPKrCjRjbxUYRUYxWSjFJJLokZgFkjkiAAAAAAAAAAAAAAAAAAAFRjNr2bVaPhNc1wf10Lc8lFTTT1T0a5oh63S11WGcc/D0n7+T3S/BO7nFUzIru3V7TnTe6S38nwftyM69B2U5Qe7fB84mO0fOrTfFea25THKXTiImN4cbYXcsGuIzy9KnL0lzW6UfZmdxfXixGcXF5wik4vm2s8/rkc9jGFecVqc0tJvKp0aW/1rT1FxSj2aSN+TV37ruYnlO0z8Pv5MzWJni8U2YzMNoiurtWqyXff9K5siRzNmd3d+bLJd5/0/5KqdTZzlJ9W38WY1KqgnKT03ts28EwB441WrpxoLJ06b0dblOfKPTj8ZGm02XW5IpSOX7FrVxxvKHDMJqeUjz1p2+es9063NQ5LqdrZWUMPhGnSioxW5L4vm+pNGKgkkkkkkktElyR6X7RaDFpKbUjn4y5uTLOSeYACe1AAAAAAAAAAAAAAAAAAAAAAAANHF7PzmGa70NY9VxRRRntLM6s57ELTzaq0u7PNx6PjEqP/oNFzjU091vpP0/RN02T+2WrmNok7AgvriOHQdSe5blxlLhFFVilpnZL3hHf36w+OejlLuR/ufQoldObcpPV6tsrrjEJXs5Tm9X7EuCXQtfJzBnj9XJ59jDJ1Xu2nwprx49PUdDDpLZbRjr1km0VjeVp5PYG8blGtWX7CL/Zwf8ArSX35fu9OPx7dLIxhBU0kkkkkklokluSMi+aPSU0uOKU+Pq5eTJN53kABMawAAAAAAAAAAAAAAAAAAAAAAAAEVSco7kada5qx3R9wFiauI2nncGl3lrF/vIq61/Xjuj7jUqYpcrdF+w15cVctJx36TyZiZid4bcZLY23otc89Mmt+Z88x/G3i1XT7OGaprnzm+r+GRf4xK5vqUqcYZbcs5vPLTil48fDqc8vJiv+H4/oVG3Z+aLbcHTl7/X4p9Mleu6PDLOeKVYUqazlN5dEuMn0S1PreFYZHCKMKVPdHe+MpcZPqzhcBtK2C7TjD0paOXKPJev5F9SxO5e+L9h3eztF3FeO8e1PyhHz5eOdo6OoBSUr6vLfH3G7SuKst8fcdVHbwI6cm96JAAAAAAAAAAAAAAAAAAAAAAAAAAAAHmR6APNkbK5HoA82T3I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data:image/jpeg;base64,/9j/4AAQSkZJRgABAQAAAQABAAD/2wCEAAkGBg8QDw4PEBEQEBEPDxAPDhAQERENEA8QFBAVFBUQFRQXGyYeFxkjGRISHzAgIycpLDAtFR4xNTAqNSYrLCkBCQoKDgwOGg8PGiwiHyIpLC4pLCk2LCwtNDIsLCkpLDUsLSwqLCwsLC8sLCwsNSosKSwsKSwsNCwvLCwwKiwsLP/AABEIAMwAzAMBIgACEQEDEQH/xAAbAAEAAgMBAQAAAAAAAAAAAAAAAwQBAgUGB//EADgQAAECBAQFAwMCBQQDAQAAAAEAAgMTYdERElKSBCExkaIFQVEiMqEGQhQjYnHwM3KB0hZDsST/xAAbAQEAAwEBAQEAAAAAAAAAAAAABAUGAwIBB//EAC4RAAIBAgUCBAYDAQEAAAAAAAABAgMRBBIhMUEFYVFxgfATkaGx0eEiQsFiMv/aAAwDAQACEQMRAD8A+3TRXsUmivYpNFezrJNFezrIBNFexSaK9ik0V7Osk0V7OsgE0V7FJor2KTRXs6yTRXs6yATRXsUmivYpNFezrJNFezrIBNFexSaK9ik0V7Osk0V7OsgE0V7FJor2KTRXs6yTRXs6yATRXsUmivYpNFezrJNFezrIBNFexSaK9ik0V7Osk0V7OsgE0V7FJor2KTRXs6yTRXs6yATRXsUmivYpNFezrJNFezrIBNFexSaK9ik0V7Osk0V7OsgE0V7FJor2KTRXsbJNFexsgE0V7FJor2KTRXs6yTRXs6yATRXs6yTRXs6yTRXa6yTRXa6yATRXs6yTRXs6yTRXa6yTRXa6yATRXs6yTRXs6yTRXa6yTRXa6yATRXs6yTRXs6yTRXa6yTRXa6yATRXs6yTRXs6yTRXa6yTRXa6yATRXs6yTRXs6yTRXa6yTRXa6yATRXs6yTRXs6yTRXa6yTRXa6yATRXs6yTRXs6yTRXa6yTRXa6yATRXs6yTRXs6yTRXa6yTRXa6yATRXs6yTRXs6yTRXabKr6h6rDgML35jpa1rnOcfgDBeZSUVd7H1Jt2RZMYV7OXE9R/V8KGS2HDix3/DGPyA1eRh2xXB4/iuJ4w/zA+FBx+mC1r8XD+s4c/8AOS1henhowawgUY6yosR1WV7UovzJ1PDRWs36E0f9VeoP+yEyEKsiRHd8MPwooH6o9SbEhsLGRZjg0CW9nv8AI6e/Pmtjw/y12A5n6XdOy6P6U9M+p3FxGkOd9EFpa7FjPd3Tqf8AOqj4WtiK9VRzP9fI7TVKEW7L36np2xfnHH3wDrLM0V7OskwV2usk0V2ustOVQmiu11kmiu11kmiu11kmiu11kAmiu11kmiu11kmiu11kmiu11kAmiu11kmiu11kmiu11kmiu11kAmiu11kmiu11kmiu11kmiu11kAmiu11kmiu11kmiu11kmiu11kAmiu11kmiu11kmiu11kmiu11kAmiu11kmiu11kmiu11kmiu11kAmiu11kmiu11kmiu11kmiu11kAmiu11kmiu11kmiu11lU9S9UbBhl2DnHo1oa4lx7dF4nNQi5S2R9SbdkR+r+sNgMxDXPeeTGBrjmNeXILy7OEiRXzuIzOeftaWuywx7ADBWOH4Z73mPGDjEd0GV2DB7AcuSvCHQ7XWWSxmMniXs1Hhf69CwpxVJab+JWED+l211lgw6O2usrDm0Ox1lDxETI0vyucejGhjjmcensoChd7P36HVSK44IxorYGDgwYPjuyu6ezMcOpXr4bmtAABAAAADXYAAch0XO9C4AQIX1YmJEOeKcrubj7dOg6LpzRXa6y13T8KqFO7Wr3/BBr1c7stkJortdZJortdZJortdZJortdZWJHE0V2usk0V2usk0V2usk0V2usgE0V2usk0V2usk0V2usk0V2usgE0V2usk0V2usk0V2usk0V2usgE0V2usk0V2usk0V2usk0V2usgE0V2usk0V2usk0V2usk0V2usgE0V2usk0V2usk0V2usk0V2usgE0V2usk0V2usk0V2usk0V2usgE0V2usk0V2usk0V2usk0V2usgIuI4xrGue7HBox+1xJoOXVeaa18eIY8Vrh7Q2FrsGjspuPjniYuXB0mGdLvrd89Oitsbh7O2Ossp1HFuvLJFPKvq/lsTKccivyzUNo7a6ywf7O2uspT/Z211lo40dtdZVWXs/fodEyLJicMDtdy/Cx6dw4ixprmuEOD9MEFrhmd7v6LHFBxDYLA4Pjfc7K76Ifuei7fCw2Q2NY0ENaAAMrrK66bhM0s0lovvx8tznUqWjpySiIK7XWWZgrtdZJgrtdZJortdZaYhiaK7XWSaK7XWSaK7XWSaK7XWQCaK7XWSaK7XWSaK7XWSaK7XWQCaK7XWSaK7XWSaK7XWSaK7XWQCaK7XWSaK7XWSaK7XWSaK7XWQCaK7XWSaK7XWSaK7XWSaK7XWQCaK7XWSaK7XWSaK7XWSaK7XWQCaK7XWSaK7XWSaK7XWSaK7XWQCaK7XWSaK7XWSaK7XWSaK7XWQCaK7XWXH9d492AgQw7M/wC8hrvpb8dPdX+P48Q2Odg4n9rcrvqPsOi4fAQDi6I8OL3kkktdy/Cp+qYpwj8KG73twv2SKMP7PgscJw4Y0NAO13M9lYxo7a6yNNDtdZZLqHa6yyzVtMr9+h2buak0dtdZaZwAXuDsrRj9ruZ+Oi2Jx5AHa6y1EMRYrWYGVBOZ/wBLsHxPYdOYC74ag6klaL308/lst2G7E/o8AjNGiAzIvMjK76GezByXSmiu11lgRBXa6yzNFdrrLa0aUaMFCPBDlJyd2JortdZJortdZJortdZJortdZdTyJortdZJortdZJortdZJortdZAJgrtdZJgrtdZJortdZJortdZAJgrtdZJgrtdZJortdZJortdZAJgrtdZJgrtdZJortdZJortdZAJgrtdZJgrtdZJortdZJortdZAJgrtdZJgrtdZJortdZJortdZAJgrtdZJgrtdZJortdZJortdZAJgrtdZYMUV2usszRXa6y43rvGudhAhh2Lv9Q5Xcm6env/APFwxFZUabmz1COZ2KfExjxEbMWulw+TAWu+o6unurzBR211lBwsENAADuX9Lu/RWcaO2ussXWnKcnOSd378Ca7LRGc1HbXWWrn0dtdZC6jtrrIzAnmCGjm45XdOyhqDqTUVF6+/A+bGkSIWt+kOMR5ywxldyx6uPJdHgoDYTAwZvlxyu5uPU9FV9PbneY7gR+2E0tP0s+enuulMFdrrLYdNwsacc9vLy8fX7WI9SXAmCu11kmCu11kmCu11kmiu11lbnETBXa6yTBXa6yTRXa6yTRXa6yATBXa6yTBXa6yTRXa6yTRXa6yATRXa6yTRXa6yTRXa6yGKPg7XWQCaK7XWSaK7XWVT1D1RkFuYhxPRrGtOZ5+ByXnOI4jjIxzF74I9mQw4YCpHMlQcVjoYfSzb8EdadJz7I9dNFdrrJNFdrrLz/pXrMVhEPiQ4g8mRcp7O5fld+aK7XWXbD4mFeOaPy5PM4ODszM0V2usk0V2uskwV2usk0V2uspB4E0V2usk0V2usk0V2usk0V2usgE0V2usk0V2usk0V2ussGMB87XWQFf1D1AQoZdg4no1uV3N3x0XB4OC7EveHF7zi4lrrLPFRjHi5srpbMRDBaef9StQ24ex2ussl1HFfGnZJ5Vt+dibTjkj3JWmjtrrIXUdtdZYzUdtdZYLqO2usqCo/+X79D2YLqO2ust4kPMWwAHYfdGdld009Fhj8jTELXE9GNyu5uP8Awrvp8HI05sS95zPOV3Mn26eyuul4HO7yTV9/Lw2/t9vM5VJ2LTHgAAAgDkBld07LM0V2uskwV2usk0V2ustklYiCaK7XWSaK7XWSaK7XWSaK7XWQCaK7XWSaK7XWSaK7XWSaK7XWQCaK7XWSaK7XWSaK7XWSaK7XWQDOdJ8bqj6p6w2AzEjF7uUNmZjS8/8AJ6K5EjZQXEEAAkkluAA6nqvDT3x4z478OZwhjOwhjB0H3Ku6hi3h4fx3exIoUs7u9kWoTHveYsXB0Q/1MwYNLefIK8xlPyy6ggg/Hky6stefj8tusXUqNu7TZNZpG4cOBBbiP7supPTfUnwCIUXnD6Q4hczFv9J59FuCfj8tuo48HMCC3EGrLrvhsROjPPDf7+ZzaUlZnoA/H9p8brOc6T43XnfTfUnwCIcXnCP2PLm4soefRehbFxAOU86tutnhcVHEQzLfleBBnBwZnMdJ8bpnOk+N0znSfG6ZzpPjdSzwM50nxuuL65xrnfyGdXc4hzNBDfjr7roeo+oSoZdhz6MBLRmd7DquDwsJ3Nzub3nM45mHmfbqqXqmL+HH4Ud3v5fskUYf2ZPAg5QAG8hVl1YH9vy261bj8Hu26yXH4Pdt1jKs78EkF1Pyy6MaXHDA4dScW8h3WrnH4/LbrdzXYCE0HPE5vOLcWs+eqYTD/GnrF2X18F6/Y+SdluTcK2ZEz5TLhfTCGLSC73d1XTDjpPjdRwWZGhrWkADAfbdSZzpPjdfoeFofBhbl6vz/AFsQZSuxmOk+N0zHSfG6ZzpPjdM50nxupR5GY6T43TMdJ8bpnOk+N0znSfG6AZjpPjdMx0nxumc6T43TOdJ8boBmOk+N0zHSfG6ZzpPjdM50nxugIeLhmJDiQ8CM7HMx+nlmaRj1qvC8FCfDJhPAD2HAjMz/ALL6BnOk+N1y/WfRxHGYAtit+1/086Hn0VT1PBPEQUo7rjxJWHrZG09mcZjz8eTLqVrz8eTP+yqMD8Sx4yxW9QXM5/lbtcRyw5/7mXWHrUpQesWT9+S815+PJt1IHH4/Lbqk15/xzLqZsQ/Hk264xbXB4cTaPCzAgjEGrLrT031J/DkQ4nOET9LszcWfnopcx+Py26gjwswwI/LLqww2KnSmpw0fvc5tJqzPTNi4gEAkHmCC0gjusuiYDEggDqfp5fleY9L9Rfw7sj/qhE8vqZiz+3PpRXfW/Uc4EGH0cAYhDmfafbr7rXQ6pSlQdXlcd/fJEdFqWX6lPieIdHi58P5bOUIZmc/l3XqrMMH4/LbqCAzDAYdKturAcfj8tusVisRKpJyktWS7W0Rtifg923WC4/B7sutS4/H5bdYGZxDQOtW3VeoynKyi7s+ksI4AxHD6W1ZzPdXPTYLhmivac8Tn1b9LfZo5qrDhzYjWAfyoPN2Bb9T/AGB5rsZzpPjdbrpGBjTWa223d8v02XqRKs+BnOk+N0znSfG6ZzpPjdM50nxutCRxnOk+N0znSfG6ZzpPjdM50nxugGc6T43TOdJ8bpnOk+N0znSfG6AZzpPjdM50nxumc6T43TOdJ8boBnOk+N0znSfG6ZzpPjdM50nxugGc6T43TMdJ8bpnOk+N0znSfG6A5/q3pbY7eha9v2PGXEH4PPmFwcjiZUUBkUfaczcHj29167OdJ8bql6n6c2O3BzSHDmx4y4tPfpRVOP6dGunOK/l9/wB9yTRruOj2PNEOacCMCPbMy6ka4/Hky6lLXYyOIGWIP9KJi36x3VWJDew5XAA/7m8x8jmsRicG6Tuou327MsYyUuS015+PJt1vmPx5NuqjXGm5l1IHn/HMuoeVrgNGz2Y+3k26xCg4e3ky6Bx+PJt1sHH48m3XrM/A+EzSfjybdbZz8flt1XzH/HNuhef8c265OLfB8t3JnRD/AI5t1MC5jOQ/mxfpYMW8h89VBwjMxzOH0M5uOLcOXt1XQ9LY57ncQ5p5/TBGLTlZ89fdXnSsC6k1K1m9uy5f+LucKs7Iu8Dw8tgYGnlzcfpxLj1PVWM50nxugedJ8bpnOk+N1vYQjCKjFaIr223djOdJ8bpnOk+N0znSfG6ZzpPjdez4M50nxumc6T43TOdJ8bpnOk+N0AznSfG6ZzpPjdM50nxumc6T43QDOdJ8bpnOk+N0znSfG6ZzpPjdAM50nxumc6T43TOdJ8bpnOk+N0AznSfG6ZzpPjdM50nxumc6T43QDOdJ8bpnOk+N0znSfG6ZzpPjdAVPUeAbHZke0/LXDLi0/I5riODh/wDn4kc//TGzN+r4x5r02c6T43VbjuDbGYWPYSD0+3Fp+Rz5FV+LwUayzJfy+j7P88HanVcdHseV4jhnw3ZXAD4OZuBHyOa0DjTc266Dmuh4cPxQxhnlAjYtBoDz5Fc/iuDiQnYOwwP2uzNAI7rE4rAuk7xi7crlef55LSnUzaNm4cabm3WcxpubdVhjTc26ziabm3Vf8PsdLFjMabm3WWhziGgAknADM26r4mm5t1e4QyoZjEYud9EEZm8yf+fddqGG+JOzWnJ4m8qLRgF7m8Kz7W4P4ggtxPuG4Y+677OQADSAOQ+3p3VL0fgzCZ9QJiPOeK7FvNx9uvQK/nOk+N1+gYDDKjTu1Zv6Lhe+SpqzzOyGc6T43TOdJ8bpnOk+N0znSfG6sDkM50nxumc6T43TOdJ8bpnOk+N0AznSfG6ZzpPjdM50nxumc6T43QDOdJ8bpnOk+N0znSfG6ZzpPjdAM50nxumc6T43TOdJ8bpnOk+N0AznSfG6ZzpPjdM50nxumc6T43QDMdJ/F0znSe7bpnOk/i6xnOk923QGc50nu26ZzpPcXUbox0nu26jdxJ+Py26AsZzpPcXWDEOk923XPica74/LbqlG9TcPjc1AdXjILIrHMiMzNI6Yt7jnyK8+7GCf4fiPqgO/0YpLQ5p9geajjesP+RuaudxfqrntLXZSD1BcFCxWEjXV1/696PsdqdTLo9vexa4v0iLDxLRmZ7OBbjhUYqliflu5t1j0/wDUEWD9OLHwx0a54xbQFdP/AMsg9ZYx/wB8P/71WUr9NUJapx+q9GWMa8mtNfoR8F6Y9/1vGWGOZOZvMD/npVdH08iNGnECVB+mAAWkF3u/r7Lznqfr8SP9OLGsx+1rxz/ufdawfU4gAALQAMAA5qtOm9PUXmcbJeO7f4RHr1u+vbj9n0L+KHx+W3Wf4ofH5bdeEZ6lF+W7wrMPjovyNwutIQD2X8TT8tus/wARQ923XlofFxKbhdW4UeJ/jggO9Poe7brM2h7tuuVDiv8Ag923VhkR3we4ugL0w6T3bdZznSe4uq7Xu+D3bdSB50nu26AkznSe7bpnOk9xdah50nu26znOk9xdAZzHSfxdMx0n8XTOdJ7i6ZzpPjdAMx0n8XTMdJ/F0znSfG6ZzpPjdAMx0nuLrBcdJ7tupEQEDgdJ7tuonwXH9p7turiIDlReDcf2nuLqnF9Jef2nuF6FEB5OL6BEP7T3Cqv/AEvEP7T3C9siA8If0lE0la/+IRNJXvVhAeGb+komk/hTM/Szx+09wvaIgPJQ/wBNuH7T3Csw/QnD9p7hekRAcOH6SR+0923VhnAEftPdt11EQFJvDEftPdt1IIZ0nu26sogIQDpPdt1kE6T3bdSogI8x0nu26znOk9xdbogNM50nuLpmOk9xdbogNMx0nuLpmOk9xdbog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8" descr="data:image/jpeg;base64,/9j/4AAQSkZJRgABAQAAAQABAAD/2wCEAAkGBhQGDw4QDxISFBMREw8WEBIQERAQEBAQFhAVGRQQEhgXGyYfFxkmGRQUIC8hIycpLCwsFx4xNTAqNSYrLSkBCQoKDgwOGQ8PGikiHyQ2KSkuNSosLCwsKiosLCwsNjUsLCksNSwpMiwpLywsNSwpKSwsKiksLCwqKSksLywsKv/AABEIAOEA4QMBIgACEQEDEQH/xAAbAAEAAgMBAQAAAAAAAAAAAAAAAwUCBAYBB//EAD0QAAIBAgMFAwkFBwUAAAAAAAABAgMEBREhEjFBUWETMnEGFCKBkaGxwfAzQlJy0SNigpKiwuFDU2Nzsv/EABsBAQACAwEBAAAAAAAAAAAAAAAEBgEDBQIH/8QAMhEBAAIBAgMFBgUFAQAAAAAAAAECAwQREiExBRNBUWEicYGhwfAUMpGx0SNCYsLhBv/aAAwDAQACEQMRAD8A+4gAAAAAAAAAAAAAAAAAAAAAAAAAAAAAAAAAAAAAAAAAAAAAAAAAAAAAAAAAAAAAAAAAAAAAAAAAAAAAAAAAAAAAAAAAAAAAAAAAAAAAAAAAAAAAAAAAAAAAAAAAAAAAAAAAAAAAAAAAAAAABrXt9GxjnLe+7Hi2a8mWmKk3vO0QzETM7Qlr3EbaLlN5L60RS3dzWxGLlRl2UU1lJ75a/X+SajZyv5KpX3fdhwS6m9cx9CSXBfA5GSc+qx2yc6UiJmI6Wty6z5R6dZ8W+OGk7dZ+Sjhf3ltv7Kqv5X8i4wfEnidOUpR2JRnKMo57WqS/U0MzPydeUruPKrn/ADQX6ELszV5bZ4x2tMxO/Xn/ANbMtY4ZnZdAAtCGAAAAAAAAAAAAAAAAAAAAAAAAAAAAQ3V0rSDlLhuXFvkjxe9aVm1p2iGYjedoYX18rGOb1b7seLf6GlZ2TrS7atrJ92PCK4afIjtKLu5dtV/gjwS4P68Sx2jjUn8XeM2WPYj8tf8AafXyjw97fPsRwx18UhjUW1Frmn8DHaG0dO2WtomJadlN2pJgVTK4uV+KNKXszT+RoV59lOceTa95JgtfZu4/v05x9aal+pROzM001tKz5zH0dHJX+nLqQAfRHMAAAAAAAAAAAAAAAAADVlilKLac0mnk888s/HcasmbHj247RG/nOzMVmekNoEdO5jW7sovwkmSHutotG9Z3JjYAB6YAAB5OapptvJLVvkij2nitTbl9nHup8fH66GeKXTvJ9jB6L7R/L64kkEqaSW5bis63VRqcvdx+SvX/ACt5e6PnKVSvBG/jLY2htEO0Noz37HCm2htEO0Nod+cKhxyXYVm/xJP5P4GjZ36o16E8+7NZ/lekvcze8raXaUo1Iaum9UtXsPe/U0jiXiOTRX8mLh1He089/v4p1J3ptPufaAaeD3nn9ClU35xWf5lo/ejcPoVLxesWjpPNyZjadgAHtgAAAAAAAAAAAAgvbnzSnKeWeW5devQ8ZMlcdJvbpHNmI3naEGIXT0pU+/Le/wAEefiaFewilsLc1lnxz5+0ntYbK2m85T1lLn4dDOqttfArGo21MTkyRvPhHlHl758Z8/SEqvscocvGq7SfKUJe9M7a0uFdwjNbpLPwfFe04/yjobGxWX3vRn0klo/Wvgbnkfiu25UJPf6UP7l8H7SP2Rk/C6mcO/s26fT9Y5e9tzx3lOLxh1IALk54aOK33mkMo9+WkenU26tVUYuUtElmznlN3k3Vl4RXJfXzOL2vrvw+Pu6T7VvlHjP8erfhpxTvPSElrS7BdXvfUm2iMFVrlikcMJUxuk2htEYqTVFZy9S4s9xmnqxskc8iGVfa3GrO4dXw5BTyIWXVzblXo2xTbqlqQ7QoMbwGjcRlOeVN/wC4mo69Vul8Szo3c8Sk4WkNvLSVWWaoQ9f3n0Rc4f5Nwt5KpWbrVVulNLYg/wDjhuj47ydouy8+omL19mPP76vNs0Y+U82j5CUqltbyp1FLZi12VSUXDtI5b1F6rcvadMAXrBi7nHGPffZzr24rbgANzyAAAAAAAAAAAeSjtJp7nvPQOoo5QeHVNh9yWbpvlziTbZvX1or2Djx3xfKRTUarecZaSjpJFQ1mKdHk4Y/JP5fT0+Hh6e5MpPHG/izurdXcZ05bprfylwftOGo3U8KrJ7p0p6rqnqvB/M7mTzOY8rLHKUa8VpL0Z/mS0frXwObN9+cdY5x9+k/ukU8n0C0uVeU4VId2cU14NEpyHkDivaRnbyesc5U/yt+kvU9f4jpsQu/Mqblx3RXORdMWrpbT9/adoiN5+HVz7Y5i/DCtxi684mqMXotZvryIl6KyRBQhspt75avmSlC1GptqMtstvH5R4R9+KfFYrHDDPMZ5mBFc3fm2i1l/5NUTHWejOyWvdK16y4Ll1ZXSrOq82yBzcnm9W9+ZDQdTFZulapNrv1X9nT9fF9DXtk1Vox44+H8tm0UjeU1zfRtclrKUu5CK2pyfJIsLDyZqYllO8ezDereD3/8AbJb/AARa4L5O08H9LWdV9+rPvPpH8K6FqW/s7sOmHa+b2reXhH8oWXUTPKrCjRjbxUYRUYxWSjFJJLokZgFkjkiAAAAAAAAAAAAAAAAAAAFRjNr2bVaPhNc1wf10Lc8lFTTT1T0a5oh63S11WGcc/D0n7+T3S/BO7nFUzIru3V7TnTe6S38nwftyM69B2U5Qe7fB84mO0fOrTfFea25THKXTiImN4cbYXcsGuIzy9KnL0lzW6UfZmdxfXixGcXF5wik4vm2s8/rkc9jGFecVqc0tJvKp0aW/1rT1FxSj2aSN+TV37ruYnlO0z8Pv5MzWJni8U2YzMNoiurtWqyXff9K5siRzNmd3d+bLJd5/0/5KqdTZzlJ9W38WY1KqgnKT03ts28EwB441WrpxoLJ06b0dblOfKPTj8ZGm02XW5IpSOX7FrVxxvKHDMJqeUjz1p2+es9063NQ5LqdrZWUMPhGnSioxW5L4vm+pNGKgkkkkkkktElyR6X7RaDFpKbUjn4y5uTLOSeYACe1AAAAAAAAAAAAAAAAAAAAAAAANHF7PzmGa70NY9VxRRRntLM6s57ELTzaq0u7PNx6PjEqP/oNFzjU091vpP0/RN02T+2WrmNok7AgvriOHQdSe5blxlLhFFVilpnZL3hHf36w+OejlLuR/ufQoldObcpPV6tsrrjEJXs5Tm9X7EuCXQtfJzBnj9XJ59jDJ1Xu2nwprx49PUdDDpLZbRjr1km0VjeVp5PYG8blGtWX7CL/Zwf8ArSX35fu9OPx7dLIxhBU0kkkkkklokluSMi+aPSU0uOKU+Pq5eTJN53kABMawAAAAAAAAAAAAAAAAAAAAAAAAEVSco7kada5qx3R9wFiauI2nncGl3lrF/vIq61/Xjuj7jUqYpcrdF+w15cVctJx36TyZiZid4bcZLY23otc89Mmt+Z88x/G3i1XT7OGaprnzm+r+GRf4xK5vqUqcYZbcs5vPLTil48fDqc8vJiv+H4/oVG3Z+aLbcHTl7/X4p9Mleu6PDLOeKVYUqazlN5dEuMn0S1PreFYZHCKMKVPdHe+MpcZPqzhcBtK2C7TjD0paOXKPJev5F9SxO5e+L9h3eztF3FeO8e1PyhHz5eOdo6OoBSUr6vLfH3G7SuKst8fcdVHbwI6cm96JAAAAAAAAAAAAAAAAAAAAAAAAAAAAHmR6APNkbK5HoA82T3I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10" descr="data:image/jpeg;base64,/9j/4AAQSkZJRgABAQAAAQABAAD/2wCEAAkGBhQGDw4QDxISFBMREw8WEBIQERAQEBAQFhAVGRQQEhgXGyYfFxkmGRQUIC8hIycpLCwsFx4xNTAqNSYrLSkBCQoKDgwOGQ8PGikiHyQ2KSkuNSosLCwsKiosLCwsNjUsLCksNSwpMiwpLywsNSwpKSwsKiksLCwqKSksLywsKv/AABEIAOEA4QMBIgACEQEDEQH/xAAbAAEAAgMBAQAAAAAAAAAAAAAAAwUCBAYBB//EAD0QAAIBAgMFAwkFBwUAAAAAAAABAgMEBREhEjFBUWETMnEGFCKBkaGxwfAzQlJy0SNigpKiwuFDU2Nzsv/EABsBAQACAwEBAAAAAAAAAAAAAAAEBgEDBQIH/8QAMhEBAAIBAgMFBgUFAQAAAAAAAAECAwQREiExBRNBUWEicYGhwfAUMpGx0SNCYsLhBv/aAAwDAQACEQMRAD8A+4gAAAAAAAAAAAAAAAAAAAAAAAAAAAAAAAAAAAAAAAAAAAAAAAAAAAAAAAAAAAAAAAAAAAAAAAAAAAAAAAAAAAAAAAAAAAAAAAAAAAAAAAAAAAAAAAAAAAAAAAAAAAAAAAAAAAAAAAAAAAAABrXt9GxjnLe+7Hi2a8mWmKk3vO0QzETM7Qlr3EbaLlN5L60RS3dzWxGLlRl2UU1lJ75a/X+SajZyv5KpX3fdhwS6m9cx9CSXBfA5GSc+qx2yc6UiJmI6Wty6z5R6dZ8W+OGk7dZ+Sjhf3ltv7Kqv5X8i4wfEnidOUpR2JRnKMo57WqS/U0MzPydeUruPKrn/ADQX6ELszV5bZ4x2tMxO/Xn/ANbMtY4ZnZdAAtCGAAAAAAAAAAAAAAAAAAAAAAAAAAAAQ3V0rSDlLhuXFvkjxe9aVm1p2iGYjedoYX18rGOb1b7seLf6GlZ2TrS7atrJ92PCK4afIjtKLu5dtV/gjwS4P68Sx2jjUn8XeM2WPYj8tf8AafXyjw97fPsRwx18UhjUW1Frmn8DHaG0dO2WtomJadlN2pJgVTK4uV+KNKXszT+RoV59lOceTa95JgtfZu4/v05x9aal+pROzM001tKz5zH0dHJX+nLqQAfRHMAAAAAAAAAAAAAAAAADVlilKLac0mnk888s/HcasmbHj247RG/nOzMVmekNoEdO5jW7sovwkmSHutotG9Z3JjYAB6YAAB5OapptvJLVvkij2nitTbl9nHup8fH66GeKXTvJ9jB6L7R/L64kkEqaSW5bis63VRqcvdx+SvX/ACt5e6PnKVSvBG/jLY2htEO0Noz37HCm2htEO0Nod+cKhxyXYVm/xJP5P4GjZ36o16E8+7NZ/lekvcze8raXaUo1Iaum9UtXsPe/U0jiXiOTRX8mLh1He089/v4p1J3ptPufaAaeD3nn9ClU35xWf5lo/ejcPoVLxesWjpPNyZjadgAHtgAAAAAAAAAAAAgvbnzSnKeWeW5devQ8ZMlcdJvbpHNmI3naEGIXT0pU+/Le/wAEefiaFewilsLc1lnxz5+0ntYbK2m85T1lLn4dDOqttfArGo21MTkyRvPhHlHl758Z8/SEqvscocvGq7SfKUJe9M7a0uFdwjNbpLPwfFe04/yjobGxWX3vRn0klo/Wvgbnkfiu25UJPf6UP7l8H7SP2Rk/C6mcO/s26fT9Y5e9tzx3lOLxh1IALk54aOK33mkMo9+WkenU26tVUYuUtElmznlN3k3Vl4RXJfXzOL2vrvw+Pu6T7VvlHjP8erfhpxTvPSElrS7BdXvfUm2iMFVrlikcMJUxuk2htEYqTVFZy9S4s9xmnqxskc8iGVfa3GrO4dXw5BTyIWXVzblXo2xTbqlqQ7QoMbwGjcRlOeVN/wC4mo69Vul8Szo3c8Sk4WkNvLSVWWaoQ9f3n0Rc4f5Nwt5KpWbrVVulNLYg/wDjhuj47ydouy8+omL19mPP76vNs0Y+U82j5CUqltbyp1FLZi12VSUXDtI5b1F6rcvadMAXrBi7nHGPffZzr24rbgANzyAAAAAAAAAAAeSjtJp7nvPQOoo5QeHVNh9yWbpvlziTbZvX1or2Djx3xfKRTUarecZaSjpJFQ1mKdHk4Y/JP5fT0+Hh6e5MpPHG/izurdXcZ05bprfylwftOGo3U8KrJ7p0p6rqnqvB/M7mTzOY8rLHKUa8VpL0Z/mS0frXwObN9+cdY5x9+k/ukU8n0C0uVeU4VId2cU14NEpyHkDivaRnbyesc5U/yt+kvU9f4jpsQu/Mqblx3RXORdMWrpbT9/adoiN5+HVz7Y5i/DCtxi684mqMXotZvryIl6KyRBQhspt75avmSlC1GptqMtstvH5R4R9+KfFYrHDDPMZ5mBFc3fm2i1l/5NUTHWejOyWvdK16y4Ll1ZXSrOq82yBzcnm9W9+ZDQdTFZulapNrv1X9nT9fF9DXtk1Vox44+H8tm0UjeU1zfRtclrKUu5CK2pyfJIsLDyZqYllO8ezDereD3/8AbJb/AARa4L5O08H9LWdV9+rPvPpH8K6FqW/s7sOmHa+b2reXhH8oWXUTPKrCjRjbxUYRUYxWSjFJJLokZgFkjkiAAAAAAAAAAAAAAAAAAAFRjNr2bVaPhNc1wf10Lc8lFTTT1T0a5oh63S11WGcc/D0n7+T3S/BO7nFUzIru3V7TnTe6S38nwftyM69B2U5Qe7fB84mO0fOrTfFea25THKXTiImN4cbYXcsGuIzy9KnL0lzW6UfZmdxfXixGcXF5wik4vm2s8/rkc9jGFecVqc0tJvKp0aW/1rT1FxSj2aSN+TV37ruYnlO0z8Pv5MzWJni8U2YzMNoiurtWqyXff9K5siRzNmd3d+bLJd5/0/5KqdTZzlJ9W38WY1KqgnKT03ts28EwB441WrpxoLJ06b0dblOfKPTj8ZGm02XW5IpSOX7FrVxxvKHDMJqeUjz1p2+es9063NQ5LqdrZWUMPhGnSioxW5L4vm+pNGKgkkkkkkktElyR6X7RaDFpKbUjn4y5uTLOSeYACe1AAAAAAAAAAAAAAAAAAAAAAAANHF7PzmGa70NY9VxRRRntLM6s57ELTzaq0u7PNx6PjEqP/oNFzjU091vpP0/RN02T+2WrmNok7AgvriOHQdSe5blxlLhFFVilpnZL3hHf36w+OejlLuR/ufQoldObcpPV6tsrrjEJXs5Tm9X7EuCXQtfJzBnj9XJ59jDJ1Xu2nwprx49PUdDDpLZbRjr1km0VjeVp5PYG8blGtWX7CL/Zwf8ArSX35fu9OPx7dLIxhBU0kkkkkklokluSMi+aPSU0uOKU+Pq5eTJN53kABMawAAAAAAAAAAAAAAAAAAAAAAAAEVSco7kada5qx3R9wFiauI2nncGl3lrF/vIq61/Xjuj7jUqYpcrdF+w15cVctJx36TyZiZid4bcZLY23otc89Mmt+Z88x/G3i1XT7OGaprnzm+r+GRf4xK5vqUqcYZbcs5vPLTil48fDqc8vJiv+H4/oVG3Z+aLbcHTl7/X4p9Mleu6PDLOeKVYUqazlN5dEuMn0S1PreFYZHCKMKVPdHe+MpcZPqzhcBtK2C7TjD0paOXKPJev5F9SxO5e+L9h3eztF3FeO8e1PyhHz5eOdo6OoBSUr6vLfH3G7SuKst8fcdVHbwI6cm96JAAAAAAAAAAAAAAAAAAAAAAAAAAAAHmR6APNkbK5HoA82T3I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2" descr="data:image/jpeg;base64,/9j/4AAQSkZJRgABAQAAAQABAAD/2wCEAAkGBggGERQIBwgUEhISFRMSFhIRERYWEREXFBAVFB8UFRQbGzIfFxkjGRQUIS8gJCcpLC4sFR4xOTAqNyYwLCkBCQoKDgwOGA8PGi0kHiQ1LDE1LS81NSkvLSosLywpLC4pLC81NS8zKjQvLywsNjUsLDQqMDQsKTQpKiosLCw1LP/AABEIAOEA4QMBIgACEQEDEQH/xAAbAAEAAgMBAQAAAAAAAAAAAAAABAUBAwYCB//EADUQAQABAgMFBAgGAwEAAAAAAAABAgMEBRESITFBURNhcYEUIjJSscHR8AYjQpGh4WJyoiT/xAAbAQEAAgMBAQAAAAAAAAAAAAAABAUCAwYBB//EADMRAQABAgQDBQYFBQAAAAAAAAABAgMEBRExEiFhQVFxkcETIoGx0eEjQqHw8QYUMlLS/9oADAMBAAIRAxEAPwD7iAAAAAAAAAAAAAAAAAAAAAAAAAAAAAAAAAAAAAAAAAAAAAAAAAAAAAAAAAAAAAAAAAAAAAAAAAAAAAAAAAAAAAAAAAAAAAAAAAAAAAAAAAAAAAAAAAAAAAAAAAAAAAAAAAAAAAAAADzXXTbjarqiIjjM8IJnTnI9PF29bsRt3a4pjrM6QqsRndd+exy21tTzrn2Y++/+USrB0zPaZhfm5V7sTuj78lJiM4t0axZji67U+fb8PNvpsz+b7p138Q2ddjC2qrk90aR9f4Rr+cZlbjtJwtNMR72sz8SMRsRs2aYpjuhDxONpr1txrXM7tIUV7NL9Wv4kx4RER6zKTTZjudLhb8Yqim9T+qInw7m1Vfh6L9u3Nq/aqp0ndtRprE7/AI6/utXX4S7N6xRXVGkzHPx7UKuOGqYAElgAAAAAAAAAAAAAAAAAAArMyzfsJ9HwkbVyd3dT497RiMRbw9HHcnSPn4MqaZqnSEjH5lYy+Nbk6zPCmOM/SO9UXKcRmP5uPr2KOVuPn96+DFuxTh57bE1bd2d+/hDFdyq7OtUuKx+aV4ieGeVP+v8A19Nk21a028/o2zeiiOzsU7NPdxR7l6i1G1XP9td7Exa9WmNap4QnZfkdVyfSMw3zyo5R/t9EPDWL2Mr4bcfHshuqqptQiYXBYrNt8epb69fDr8F9gsuw+AjSzRv51TvqnzSYiI3RDLtMFllnC896u+fTuQLl6qvwAFo0gAAAAAAAAAAACDjc4w2CnYqmaqvdp3z59EfNM1qon0TBb7k8Z5Uf38FZtW8v9Wj1rk8ap5OczLOYsTNuzprG87xHSO+fkkW7Ou6xj8RU0772ErpjqssLjLGMjbsXIn4x4xycx6benfNyfl+zxF2qzV2+GnZqjp7NXkqsN/UVymr8X3o8NJ+GnL97t9WG5cnYCHlmZUZjTtRuqj2qen9JjtLV2i7RFdE6xKDMTTOkgKPMcyrxlU4PA1bv11xw8IaMXjLeFt8dfwjtmWVFE1S95hmty9V6Jl86z+qvlT4T80W3RbwMbNqdap41SxE28LHY4fzq5y1PnuNzG5iLnFVPP9I6R9VjbtRp0+fi9TMzvlpqu13auwwtO1VPTkxHa4ur0bCxrM8Z5R5uiy7LbWXU7NG+qeNXOfpDdlmWXMbVrPKiN59I6vbt6LcdWnK8mowP5l31rk8+VPh9VkD6BYw9vD0RbtxpCsqqmqdZAG9iAAAAAAAAAAAAK7Ob2Mt07ODszOvGqONPhHHXvWI037U3bc0RVNOvbG7KmdJ1cZRjIwtM27duYrn2qp4o8V683Z4vL8PjY0v24nv4VR5udzHIL2E1uWJ26P8AqPGOfi4XHZLfsRxU+9THdvHjCfavUT0lBit6ipHiqYeorUE0pSThsVXgK4xFrzjrHR19i9RiKYu251iY1hxO1qmYHNb+Eoqw1qNZqn1Z92Z4/fV0GTZnGEmq3d/xnn8fvt5I1+1x843WmbZhXeq9Bwc7/wBdXux0+/BCmqjCx2FjznnMtdUxgaeyonWurfVLRFatx+OuYq5NdX8R3MrVuIjp8+rfEtdU3MRVGHw8a1T/AA113Z9iiNap3REOjyfK4y+nar311cZ6d0Msqy2rG3dNqY3n99rO9di3HVty3LreXU7FO+qfaq6z9EsH0u1aotURRRGkQqZmZnWQBseAAAAAAAAAAAAAAAAAAKLOskiqJxOEp38aqY598d/c5137nM+yjstcVh6d0+1Ecv8AKO5yOdZTEROIsx4x6x6+abYvflqUeujfhcRGHq7SaddInTx0aByKbMaxo2zdmudqqd8s7ejSsMmy6cwr9ePUp31d/wDj5tljD1X7kW6N5eVVRTGsrL8P5Zp/7L8b59mOke8vWIiI3Qy+m4PC0YW1Fqj+Z71TXXNc6yAJbAAAAAAAAAAAAAAAAAAAAAYmIq3TDIDk86yqcDV2lqPy6v8Amen0VjvL1mjEUzbu06xO6YcdmeXV5dXsTvpnfTPWPq4TOcs/t6vbWo9yf0n6LGxe4o4Z3RrVuq9MW7cazM6RHi7TL8FTgKIs0+Mz1nqqPw1gNdcXcjrFPzn5fu6BbZDgfZ2/b1xzq28Pu04m5rPDAA6VEAAAAAAAAAAAAAAAAAAAAAAAAEfHYK3j6JtXPKedM9YSBhXRTcpmiqNYl7EzE6w12LNGHpi1bjdTGkNgMqYimIiNngA9AAAAAAAAAAAAAAAAAAAAAAAAAAAAAAAAAAAAAAAAAAAAAAAAAAAAAAAAAAA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2" name="Picture 14" descr="http://www.designdownloader.com/item/pngl/check_16/check_16-20110903141438-00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95" y="5013176"/>
            <a:ext cx="1840935" cy="18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3058598" y="5471306"/>
            <a:ext cx="2738772" cy="126014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Análisis vectorial  de impedancia bioeléctrica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009751" y="3715662"/>
            <a:ext cx="2058193" cy="36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Subestimación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30231" y="3715662"/>
            <a:ext cx="2058193" cy="36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Sobrestimación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2714530"/>
              </p:ext>
            </p:extLst>
          </p:nvPr>
        </p:nvGraphicFramePr>
        <p:xfrm>
          <a:off x="481197" y="503246"/>
          <a:ext cx="8179680" cy="499975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495510"/>
                <a:gridCol w="922118"/>
                <a:gridCol w="910536"/>
                <a:gridCol w="907864"/>
                <a:gridCol w="1077141"/>
                <a:gridCol w="1188508"/>
                <a:gridCol w="678003"/>
              </a:tblGrid>
              <a:tr h="83032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  <a:effectLst/>
                        </a:rPr>
                        <a:t>TABLA 2. PORCENTAJE DE DESNUTRICIÓN DE ACUERDO A LOS DIFERENTES MÉTODOS DE EVALUACIÓN DEL ESTADO NUTRICIONAL.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13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Método de evaluación nutricional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Child A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Child B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Child C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Mujeres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Hombres</a:t>
                      </a:r>
                      <a:endParaRPr lang="es-MX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Total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IMC (%)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1.8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2.1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3.8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0.7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2.3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PCT (%)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2.8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15.5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31.42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6.7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13.8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IMC para ascitis (%)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12.5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34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15.4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10.1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CMB (%)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16.9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37.8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48.6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25.8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37.4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32.1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Albúmina (%)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28.6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85.4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92.5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68.3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67.7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68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BIA (%)</a:t>
                      </a:r>
                      <a:endParaRPr lang="es-MX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15.3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15.3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22.6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19.5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12.9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16.6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65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BIVA (%)</a:t>
                      </a:r>
                      <a:endParaRPr lang="es-MX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47.7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79.9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88.7</a:t>
                      </a:r>
                      <a:endParaRPr lang="es-MX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62.7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78.4</a:t>
                      </a:r>
                      <a:endParaRPr lang="es-MX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69.8</a:t>
                      </a:r>
                      <a:endParaRPr lang="es-MX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3321941" y="5283472"/>
            <a:ext cx="5338935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4821498" y="6349400"/>
            <a:ext cx="456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Ruiz </a:t>
            </a:r>
            <a:r>
              <a:rPr lang="es-ES" i="1" dirty="0" err="1" smtClean="0"/>
              <a:t>Margain</a:t>
            </a:r>
            <a:r>
              <a:rPr lang="es-ES" i="1" dirty="0" smtClean="0"/>
              <a:t> A et al </a:t>
            </a:r>
            <a:r>
              <a:rPr lang="es-ES" i="1" dirty="0" err="1" smtClean="0"/>
              <a:t>Unpublished</a:t>
            </a:r>
            <a:r>
              <a:rPr lang="es-ES" i="1" dirty="0" smtClean="0"/>
              <a:t> data</a:t>
            </a:r>
            <a:endParaRPr lang="es-ES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30300"/>
            <a:ext cx="1428905" cy="11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800000"/>
                </a:solidFill>
              </a:rPr>
              <a:t>Análisis vectorial de impedancia bioeléctrica (BIVA)</a:t>
            </a:r>
            <a:endParaRPr lang="es-MX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4" y="1600200"/>
            <a:ext cx="73500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30300"/>
            <a:ext cx="1428905" cy="11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800000"/>
                </a:solidFill>
              </a:rPr>
              <a:t>Análisis vectorial de impedancia bioeléctrica (BIVA)</a:t>
            </a:r>
          </a:p>
        </p:txBody>
      </p:sp>
      <p:pic>
        <p:nvPicPr>
          <p:cNvPr id="4" name="0 Imagen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1025"/>
            <a:ext cx="8784976" cy="48084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99266" y="6425160"/>
            <a:ext cx="444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Ruiz </a:t>
            </a:r>
            <a:r>
              <a:rPr lang="es-ES" b="1" i="1" dirty="0" err="1" smtClean="0"/>
              <a:t>Margain</a:t>
            </a:r>
            <a:r>
              <a:rPr lang="es-ES" b="1" i="1" dirty="0" smtClean="0"/>
              <a:t> A  et al </a:t>
            </a:r>
            <a:r>
              <a:rPr lang="es-ES" b="1" i="1" dirty="0" err="1" smtClean="0"/>
              <a:t>Unplublished</a:t>
            </a:r>
            <a:r>
              <a:rPr lang="es-ES" b="1" i="1" dirty="0" smtClean="0"/>
              <a:t> data</a:t>
            </a:r>
            <a:endParaRPr lang="es-ES" b="1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7889"/>
            <a:ext cx="1333518" cy="11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31"/>
            <a:ext cx="9733502" cy="656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812360" y="13407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EH 2</a:t>
            </a:r>
          </a:p>
          <a:p>
            <a:r>
              <a:rPr lang="es-MX" dirty="0" smtClean="0"/>
              <a:t>EH 3</a:t>
            </a:r>
            <a:endParaRPr lang="es-MX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7236296" y="1484784"/>
            <a:ext cx="57606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7236296" y="1844824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3563888" y="391331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</a:t>
            </a:r>
            <a:endParaRPr lang="es-MX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513837" y="3422326"/>
            <a:ext cx="27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</a:t>
            </a:r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234888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</a:t>
            </a:r>
            <a:endParaRPr lang="es-MX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0486" y="479715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</a:t>
            </a:r>
            <a:endParaRPr lang="es-MX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7889"/>
            <a:ext cx="1333518" cy="11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INTRODUCCION</a:t>
            </a:r>
            <a:endParaRPr lang="es-MX" dirty="0">
              <a:latin typeface="Calibri" charset="0"/>
            </a:endParaRPr>
          </a:p>
        </p:txBody>
      </p:sp>
      <p:sp>
        <p:nvSpPr>
          <p:cNvPr id="19458" name="Marcador de contenid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es-ES">
                <a:latin typeface="Calibri" charset="0"/>
              </a:rPr>
              <a:t>Prevalencia mundial de 0.15%.</a:t>
            </a:r>
          </a:p>
          <a:p>
            <a:r>
              <a:rPr lang="es-ES">
                <a:latin typeface="Calibri" charset="0"/>
              </a:rPr>
              <a:t>En México en el 2000 quinta causa de muerte.</a:t>
            </a:r>
          </a:p>
          <a:p>
            <a:r>
              <a:rPr lang="es-ES">
                <a:latin typeface="Calibri" charset="0"/>
              </a:rPr>
              <a:t>Segunda causa entre personas de 35 y 55 años.</a:t>
            </a:r>
          </a:p>
          <a:p>
            <a:r>
              <a:rPr lang="es-ES">
                <a:latin typeface="Calibri" charset="0"/>
              </a:rPr>
              <a:t>2008 cuarta causa de muerte.</a:t>
            </a:r>
          </a:p>
          <a:p>
            <a:r>
              <a:rPr lang="es-ES">
                <a:latin typeface="Calibri" charset="0"/>
              </a:rPr>
              <a:t>Hacia el 2020 habrá 1,498,096 cirróticos.</a:t>
            </a:r>
          </a:p>
          <a:p>
            <a:r>
              <a:rPr lang="es-ES">
                <a:latin typeface="Calibri" charset="0"/>
              </a:rPr>
              <a:t>Hacia el 2050 serán 1,866,613 cirróticos.</a:t>
            </a:r>
          </a:p>
        </p:txBody>
      </p:sp>
      <p:sp>
        <p:nvSpPr>
          <p:cNvPr id="19459" name="Rectángulo 3"/>
          <p:cNvSpPr>
            <a:spLocks noChangeArrowheads="1"/>
          </p:cNvSpPr>
          <p:nvPr/>
        </p:nvSpPr>
        <p:spPr bwMode="auto">
          <a:xfrm>
            <a:off x="4157663" y="6381750"/>
            <a:ext cx="5094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16632"/>
            <a:ext cx="111159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812360" y="13407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Colangitis</a:t>
            </a:r>
          </a:p>
          <a:p>
            <a:r>
              <a:rPr lang="es-MX" dirty="0" smtClean="0"/>
              <a:t>IVU</a:t>
            </a:r>
            <a:endParaRPr lang="es-MX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7236296" y="1484784"/>
            <a:ext cx="57606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7236296" y="1844824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932040" y="30689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</a:t>
            </a:r>
            <a:endParaRPr lang="es-MX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436096" y="319323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</a:t>
            </a:r>
            <a:endParaRPr lang="es-MX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39952" y="391331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</a:t>
            </a:r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788024" y="333724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2</a:t>
            </a:r>
            <a:endParaRPr lang="es-MX" sz="1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7889"/>
            <a:ext cx="1333518" cy="11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8"/>
          <a:stretch/>
        </p:blipFill>
        <p:spPr bwMode="auto">
          <a:xfrm>
            <a:off x="-232283" y="332656"/>
            <a:ext cx="876472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7236296" y="1484784"/>
            <a:ext cx="576064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7812360" y="1290246"/>
            <a:ext cx="1331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Paracentesis</a:t>
            </a:r>
            <a:endParaRPr lang="es-MX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0" y="422108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Pre</a:t>
            </a:r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868416" y="3841303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Post</a:t>
            </a:r>
            <a:endParaRPr lang="es-MX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359125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 día post</a:t>
            </a:r>
            <a:endParaRPr lang="es-MX" sz="1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7889"/>
            <a:ext cx="1333518" cy="11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</a:rPr>
              <a:t>Malnutrition assessed through phase angle and its relation </a:t>
            </a:r>
            <a:r>
              <a:rPr lang="en-US" sz="2800" b="1" dirty="0" smtClean="0">
                <a:solidFill>
                  <a:srgbClr val="800000"/>
                </a:solidFill>
              </a:rPr>
              <a:t>to prognosis </a:t>
            </a:r>
            <a:r>
              <a:rPr lang="en-US" sz="2800" b="1" dirty="0">
                <a:solidFill>
                  <a:srgbClr val="800000"/>
                </a:solidFill>
              </a:rPr>
              <a:t>in patients with compensated liver cirrhosis: A prospective cohort study</a:t>
            </a:r>
            <a:endParaRPr lang="es-ES" sz="2800" b="1" dirty="0" smtClean="0">
              <a:solidFill>
                <a:srgbClr val="800000"/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" y="1984949"/>
            <a:ext cx="8229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600" dirty="0" smtClean="0"/>
              <a:t>249 cirr</a:t>
            </a:r>
            <a:r>
              <a:rPr lang="es-ES" sz="2600" dirty="0" smtClean="0"/>
              <a:t>óticos seguidos 48 meses.</a:t>
            </a:r>
          </a:p>
          <a:p>
            <a:pPr marL="342900" indent="-342900">
              <a:buFont typeface="Arial"/>
              <a:buChar char="•"/>
            </a:pPr>
            <a:r>
              <a:rPr lang="es-ES" sz="2600" dirty="0" smtClean="0"/>
              <a:t>Seguimiento </a:t>
            </a:r>
            <a:r>
              <a:rPr lang="es-ES" sz="2600" dirty="0" err="1" smtClean="0"/>
              <a:t>bioquimico</a:t>
            </a:r>
            <a:r>
              <a:rPr lang="es-ES" sz="2600" dirty="0" smtClean="0"/>
              <a:t>, nutricional, y progresión de la enfermedad</a:t>
            </a:r>
          </a:p>
          <a:p>
            <a:pPr marL="342900" indent="-342900">
              <a:buFont typeface="Arial"/>
              <a:buChar char="•"/>
            </a:pPr>
            <a:r>
              <a:rPr lang="es-ES" sz="2600" dirty="0" smtClean="0"/>
              <a:t>Angulo de fase &lt; 4.9.</a:t>
            </a:r>
          </a:p>
          <a:p>
            <a:pPr marL="342900" indent="-342900">
              <a:buFont typeface="Arial"/>
              <a:buChar char="•"/>
            </a:pPr>
            <a:r>
              <a:rPr lang="es-ES" sz="2600" dirty="0" smtClean="0"/>
              <a:t>Mayor mortalidad grupo con desnutrición.</a:t>
            </a:r>
          </a:p>
          <a:p>
            <a:pPr marL="342900" indent="-342900">
              <a:buFont typeface="Arial"/>
              <a:buChar char="•"/>
            </a:pPr>
            <a:r>
              <a:rPr lang="es-ES" sz="2600" dirty="0" smtClean="0"/>
              <a:t>Mayor mortalidad incluso en el grupo compensado: p &lt; 0.05.</a:t>
            </a:r>
          </a:p>
          <a:p>
            <a:pPr marL="342900" indent="-342900">
              <a:buFont typeface="Arial"/>
              <a:buChar char="•"/>
            </a:pPr>
            <a:r>
              <a:rPr lang="es-ES" sz="2600" dirty="0" smtClean="0"/>
              <a:t>RR 2.15 de mayor mortalidad.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453192" y="6351838"/>
            <a:ext cx="676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Arial"/>
                <a:cs typeface="Arial"/>
              </a:rPr>
              <a:t>Ruiz </a:t>
            </a:r>
            <a:r>
              <a:rPr lang="es-ES" b="1" i="1" dirty="0" err="1" smtClean="0">
                <a:latin typeface="Arial"/>
                <a:cs typeface="Arial"/>
              </a:rPr>
              <a:t>Margain</a:t>
            </a:r>
            <a:r>
              <a:rPr lang="es-ES" b="1" i="1" dirty="0" smtClean="0">
                <a:latin typeface="Arial"/>
                <a:cs typeface="Arial"/>
              </a:rPr>
              <a:t> A et al </a:t>
            </a:r>
            <a:r>
              <a:rPr lang="es-ES" b="1" i="1" dirty="0" err="1" smtClean="0">
                <a:latin typeface="Arial"/>
                <a:cs typeface="Arial"/>
              </a:rPr>
              <a:t>Dig</a:t>
            </a:r>
            <a:r>
              <a:rPr lang="es-ES" b="1" i="1" dirty="0" smtClean="0">
                <a:latin typeface="Arial"/>
                <a:cs typeface="Arial"/>
              </a:rPr>
              <a:t> </a:t>
            </a:r>
            <a:r>
              <a:rPr lang="es-ES" b="1" i="1" dirty="0" err="1" smtClean="0">
                <a:latin typeface="Arial"/>
                <a:cs typeface="Arial"/>
              </a:rPr>
              <a:t>Liv</a:t>
            </a:r>
            <a:r>
              <a:rPr lang="es-ES" b="1" i="1" dirty="0" smtClean="0">
                <a:latin typeface="Arial"/>
                <a:cs typeface="Arial"/>
              </a:rPr>
              <a:t> </a:t>
            </a:r>
            <a:r>
              <a:rPr lang="es-ES" b="1" i="1" dirty="0" err="1" smtClean="0">
                <a:latin typeface="Arial"/>
                <a:cs typeface="Arial"/>
              </a:rPr>
              <a:t>Dis</a:t>
            </a:r>
            <a:r>
              <a:rPr lang="es-ES" b="1" i="1" dirty="0" smtClean="0">
                <a:latin typeface="Arial"/>
                <a:cs typeface="Arial"/>
              </a:rPr>
              <a:t>  2015: (4) 309-14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44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0083" y="1945815"/>
            <a:ext cx="3816323" cy="3530603"/>
          </a:xfrm>
        </p:spPr>
        <p:txBody>
          <a:bodyPr/>
          <a:lstStyle/>
          <a:p>
            <a:r>
              <a:rPr lang="en-US" dirty="0" smtClean="0"/>
              <a:t>Survival:</a:t>
            </a:r>
          </a:p>
          <a:p>
            <a:r>
              <a:rPr lang="en-US" dirty="0" smtClean="0"/>
              <a:t>Well-nourished (WN) 81.9% </a:t>
            </a:r>
          </a:p>
          <a:p>
            <a:r>
              <a:rPr lang="en-US" dirty="0" smtClean="0"/>
              <a:t>Malnourished (MN) 72.9%</a:t>
            </a:r>
          </a:p>
          <a:p>
            <a:pPr marL="274320" lvl="2" indent="0">
              <a:buNone/>
            </a:pPr>
            <a:r>
              <a:rPr lang="en-US" sz="2800" dirty="0"/>
              <a:t>[Log rank p=0.020]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r="5213" b="1997"/>
          <a:stretch/>
        </p:blipFill>
        <p:spPr>
          <a:xfrm>
            <a:off x="4326407" y="1854016"/>
            <a:ext cx="4265607" cy="3713192"/>
          </a:xfrm>
          <a:prstGeom prst="rect">
            <a:avLst/>
          </a:prstGeom>
        </p:spPr>
      </p:pic>
      <p:sp>
        <p:nvSpPr>
          <p:cNvPr id="6" name="2 CuadroTexto"/>
          <p:cNvSpPr txBox="1"/>
          <p:nvPr/>
        </p:nvSpPr>
        <p:spPr>
          <a:xfrm>
            <a:off x="3067540" y="6290156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 err="1" smtClean="0">
                <a:solidFill>
                  <a:schemeClr val="tx2">
                    <a:lumMod val="75000"/>
                  </a:schemeClr>
                </a:solidFill>
              </a:rPr>
              <a:t>Gastroenterology</a:t>
            </a:r>
            <a:r>
              <a:rPr lang="es-MX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1400" i="1" dirty="0" err="1" smtClean="0">
                <a:solidFill>
                  <a:schemeClr val="tx2">
                    <a:lumMod val="75000"/>
                  </a:schemeClr>
                </a:solidFill>
              </a:rPr>
              <a:t>Department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457200"/>
            <a:r>
              <a:rPr lang="es-MX" sz="1400" i="1" dirty="0">
                <a:solidFill>
                  <a:schemeClr val="tx2">
                    <a:lumMod val="75000"/>
                  </a:schemeClr>
                </a:solidFill>
              </a:rPr>
              <a:t>Instituto Nacional de Ciencias Médicas y Nutrición Salvador </a:t>
            </a:r>
            <a:r>
              <a:rPr lang="es-MX" sz="1400" i="1" dirty="0" err="1">
                <a:solidFill>
                  <a:schemeClr val="tx2">
                    <a:lumMod val="75000"/>
                  </a:schemeClr>
                </a:solidFill>
              </a:rPr>
              <a:t>Zubirán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http://2.bp.blogspot.com/_RiK7numYtFo/TBU9NQ4dvuI/AAAAAAAAAAw/uY2T7QuTvO0/S1600-R/logo+INNSZ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4" y="5952806"/>
            <a:ext cx="775310" cy="7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/>
          <p:cNvCxnSpPr/>
          <p:nvPr/>
        </p:nvCxnSpPr>
        <p:spPr>
          <a:xfrm>
            <a:off x="3040244" y="6303804"/>
            <a:ext cx="60468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 bwMode="gray">
          <a:xfrm>
            <a:off x="1305190" y="212516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 smtClean="0">
                <a:solidFill>
                  <a:srgbClr val="800000"/>
                </a:solidFill>
              </a:rPr>
              <a:t>RESULTS</a:t>
            </a:r>
            <a:endParaRPr lang="es-MX" dirty="0">
              <a:solidFill>
                <a:srgbClr val="8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38355" y="922761"/>
            <a:ext cx="778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800000"/>
                </a:solidFill>
              </a:rPr>
              <a:t>Survival</a:t>
            </a:r>
            <a:r>
              <a:rPr lang="es-MX" sz="2000" b="1" dirty="0" smtClean="0">
                <a:solidFill>
                  <a:srgbClr val="800000"/>
                </a:solidFill>
              </a:rPr>
              <a:t> curves: Total </a:t>
            </a:r>
            <a:r>
              <a:rPr lang="es-MX" sz="2000" b="1" dirty="0" err="1" smtClean="0">
                <a:solidFill>
                  <a:srgbClr val="800000"/>
                </a:solidFill>
              </a:rPr>
              <a:t>population</a:t>
            </a:r>
            <a:endParaRPr lang="es-MX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4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498" y="252215"/>
            <a:ext cx="6343672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800000"/>
                </a:solidFill>
              </a:rPr>
              <a:t>RESULTS</a:t>
            </a:r>
            <a:endParaRPr lang="es-MX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8790" y="1456656"/>
            <a:ext cx="8033958" cy="3713328"/>
          </a:xfrm>
        </p:spPr>
        <p:txBody>
          <a:bodyPr/>
          <a:lstStyle/>
          <a:p>
            <a:pPr algn="just"/>
            <a:r>
              <a:rPr lang="en-US" dirty="0" smtClean="0"/>
              <a:t>Child-Pugh WN 86.1% and MN </a:t>
            </a:r>
            <a:r>
              <a:rPr lang="en-US" dirty="0"/>
              <a:t>67% </a:t>
            </a:r>
            <a:r>
              <a:rPr lang="en-US" sz="1400" dirty="0" smtClean="0"/>
              <a:t>[</a:t>
            </a:r>
            <a:r>
              <a:rPr lang="en-US" sz="1400" dirty="0"/>
              <a:t>Log rank p=0.010] </a:t>
            </a:r>
            <a:endParaRPr lang="en-US" dirty="0" smtClean="0"/>
          </a:p>
          <a:p>
            <a:pPr algn="just"/>
            <a:r>
              <a:rPr lang="en-US" dirty="0" smtClean="0"/>
              <a:t>MELD score WN 87.2% and MN 74.4</a:t>
            </a:r>
            <a:r>
              <a:rPr lang="en-US" dirty="0"/>
              <a:t>% </a:t>
            </a:r>
            <a:r>
              <a:rPr lang="en-US" sz="1400" dirty="0"/>
              <a:t>[Log rank </a:t>
            </a:r>
            <a:r>
              <a:rPr lang="en-US" sz="1400" dirty="0" smtClean="0"/>
              <a:t>p=0.012]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3067540" y="6290156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 err="1" smtClean="0">
                <a:solidFill>
                  <a:schemeClr val="tx2">
                    <a:lumMod val="75000"/>
                  </a:schemeClr>
                </a:solidFill>
              </a:rPr>
              <a:t>Gastroenterology</a:t>
            </a:r>
            <a:r>
              <a:rPr lang="es-MX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1400" i="1" dirty="0" err="1" smtClean="0">
                <a:solidFill>
                  <a:schemeClr val="tx2">
                    <a:lumMod val="75000"/>
                  </a:schemeClr>
                </a:solidFill>
              </a:rPr>
              <a:t>Department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457200"/>
            <a:r>
              <a:rPr lang="es-MX" sz="1400" i="1" dirty="0">
                <a:solidFill>
                  <a:schemeClr val="tx2">
                    <a:lumMod val="75000"/>
                  </a:schemeClr>
                </a:solidFill>
              </a:rPr>
              <a:t>Instituto Nacional de Ciencias Médicas y Nutrición Salvador </a:t>
            </a:r>
            <a:r>
              <a:rPr lang="es-MX" sz="1400" i="1" dirty="0" err="1">
                <a:solidFill>
                  <a:schemeClr val="tx2">
                    <a:lumMod val="75000"/>
                  </a:schemeClr>
                </a:solidFill>
              </a:rPr>
              <a:t>Zubirán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2.bp.blogspot.com/_RiK7numYtFo/TBU9NQ4dvuI/AAAAAAAAAAw/uY2T7QuTvO0/S1600-R/logo+INNSZ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2" y="5952806"/>
            <a:ext cx="775310" cy="7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3040244" y="6303804"/>
            <a:ext cx="60468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10272"/>
          <a:stretch/>
        </p:blipFill>
        <p:spPr bwMode="auto">
          <a:xfrm>
            <a:off x="1265498" y="2972559"/>
            <a:ext cx="7821594" cy="3322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97123" y="843363"/>
            <a:ext cx="778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800000"/>
                </a:solidFill>
              </a:rPr>
              <a:t>Survival</a:t>
            </a:r>
            <a:r>
              <a:rPr lang="es-MX" sz="2000" b="1" dirty="0" smtClean="0">
                <a:solidFill>
                  <a:srgbClr val="800000"/>
                </a:solidFill>
              </a:rPr>
              <a:t> curves: </a:t>
            </a:r>
            <a:r>
              <a:rPr lang="es-MX" sz="2000" b="1" dirty="0" err="1" smtClean="0">
                <a:solidFill>
                  <a:srgbClr val="800000"/>
                </a:solidFill>
              </a:rPr>
              <a:t>Compensated</a:t>
            </a:r>
            <a:r>
              <a:rPr lang="es-MX" sz="2000" b="1" dirty="0" smtClean="0">
                <a:solidFill>
                  <a:srgbClr val="800000"/>
                </a:solidFill>
              </a:rPr>
              <a:t> </a:t>
            </a:r>
            <a:r>
              <a:rPr lang="es-MX" sz="2000" b="1" dirty="0" err="1" smtClean="0">
                <a:solidFill>
                  <a:srgbClr val="800000"/>
                </a:solidFill>
              </a:rPr>
              <a:t>patients</a:t>
            </a:r>
            <a:endParaRPr lang="es-MX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6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806" y="133118"/>
            <a:ext cx="6343672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800000"/>
                </a:solidFill>
              </a:rPr>
              <a:t>RESULTS</a:t>
            </a:r>
            <a:endParaRPr lang="es-MX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7866" y="1615452"/>
            <a:ext cx="7924776" cy="3713328"/>
          </a:xfrm>
        </p:spPr>
        <p:txBody>
          <a:bodyPr/>
          <a:lstStyle/>
          <a:p>
            <a:pPr algn="just"/>
            <a:r>
              <a:rPr lang="en-US" dirty="0" smtClean="0"/>
              <a:t>Child-Pugh </a:t>
            </a:r>
            <a:r>
              <a:rPr lang="en-US" dirty="0"/>
              <a:t>WN </a:t>
            </a:r>
            <a:r>
              <a:rPr lang="en-US" dirty="0" smtClean="0"/>
              <a:t>73.5% </a:t>
            </a:r>
            <a:r>
              <a:rPr lang="en-US" dirty="0"/>
              <a:t>and MN </a:t>
            </a:r>
            <a:r>
              <a:rPr lang="en-US" dirty="0" smtClean="0"/>
              <a:t>75% </a:t>
            </a:r>
            <a:r>
              <a:rPr lang="en-US" sz="1400" dirty="0"/>
              <a:t>[Log rank </a:t>
            </a:r>
            <a:r>
              <a:rPr lang="en-US" sz="1400" dirty="0" smtClean="0"/>
              <a:t>p=0.985] </a:t>
            </a:r>
            <a:endParaRPr lang="en-US" dirty="0"/>
          </a:p>
          <a:p>
            <a:pPr algn="just"/>
            <a:r>
              <a:rPr lang="en-US" dirty="0"/>
              <a:t>MELD score WN </a:t>
            </a:r>
            <a:r>
              <a:rPr lang="en-US" dirty="0" smtClean="0"/>
              <a:t>64.3% </a:t>
            </a:r>
            <a:r>
              <a:rPr lang="en-US" dirty="0"/>
              <a:t>and MN </a:t>
            </a:r>
            <a:r>
              <a:rPr lang="en-US" dirty="0" smtClean="0"/>
              <a:t>57.9% </a:t>
            </a:r>
            <a:r>
              <a:rPr lang="en-US" sz="1400" dirty="0"/>
              <a:t>[Log rank </a:t>
            </a:r>
            <a:r>
              <a:rPr lang="en-US" sz="1400" dirty="0" smtClean="0"/>
              <a:t>p=0.778] </a:t>
            </a:r>
            <a:endParaRPr lang="es-MX" dirty="0"/>
          </a:p>
          <a:p>
            <a:pPr algn="just"/>
            <a:endParaRPr lang="es-MX" dirty="0"/>
          </a:p>
        </p:txBody>
      </p:sp>
      <p:sp>
        <p:nvSpPr>
          <p:cNvPr id="4" name="2 CuadroTexto"/>
          <p:cNvSpPr txBox="1"/>
          <p:nvPr/>
        </p:nvSpPr>
        <p:spPr>
          <a:xfrm>
            <a:off x="3067540" y="6290156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s-MX" sz="1400" i="1" dirty="0" err="1" smtClean="0">
                <a:solidFill>
                  <a:schemeClr val="tx2">
                    <a:lumMod val="75000"/>
                  </a:schemeClr>
                </a:solidFill>
              </a:rPr>
              <a:t>Gastroenterology</a:t>
            </a:r>
            <a:r>
              <a:rPr lang="es-MX" sz="1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1400" i="1" dirty="0" err="1" smtClean="0">
                <a:solidFill>
                  <a:schemeClr val="tx2">
                    <a:lumMod val="75000"/>
                  </a:schemeClr>
                </a:solidFill>
              </a:rPr>
              <a:t>Department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  <a:p>
            <a:pPr algn="r" defTabSz="457200"/>
            <a:r>
              <a:rPr lang="es-MX" sz="1400" i="1" dirty="0">
                <a:solidFill>
                  <a:schemeClr val="tx2">
                    <a:lumMod val="75000"/>
                  </a:schemeClr>
                </a:solidFill>
              </a:rPr>
              <a:t>Instituto Nacional de Ciencias Médicas y Nutrición Salvador </a:t>
            </a:r>
            <a:r>
              <a:rPr lang="es-MX" sz="1400" i="1" dirty="0" err="1">
                <a:solidFill>
                  <a:schemeClr val="tx2">
                    <a:lumMod val="75000"/>
                  </a:schemeClr>
                </a:solidFill>
              </a:rPr>
              <a:t>Zubirán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http://2.bp.blogspot.com/_RiK7numYtFo/TBU9NQ4dvuI/AAAAAAAAAAw/uY2T7QuTvO0/S1600-R/logo+INNSZ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6" y="5992505"/>
            <a:ext cx="775310" cy="7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3040244" y="6303804"/>
            <a:ext cx="60468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Imagen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" b="2501"/>
          <a:stretch/>
        </p:blipFill>
        <p:spPr>
          <a:xfrm>
            <a:off x="1364778" y="3049805"/>
            <a:ext cx="7170351" cy="310945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89468" y="1148914"/>
            <a:ext cx="7789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Survival</a:t>
            </a:r>
            <a:r>
              <a:rPr lang="es-MX" b="1" dirty="0" smtClean="0"/>
              <a:t> curves: </a:t>
            </a:r>
            <a:r>
              <a:rPr lang="es-MX" b="1" dirty="0" err="1" smtClean="0"/>
              <a:t>Decompesated</a:t>
            </a:r>
            <a:r>
              <a:rPr lang="es-MX" b="1" dirty="0" smtClean="0"/>
              <a:t> </a:t>
            </a:r>
            <a:r>
              <a:rPr lang="es-MX" b="1" dirty="0" err="1" smtClean="0"/>
              <a:t>patients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05564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0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4" descr="http://www.hipocampo.org/images_art/astroci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2200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6" descr="http://www.yoursurgery.com/procedures/intussusception/images/Intussuscep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71875"/>
            <a:ext cx="2000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2" descr="http://www.3dscience.com/catalog/images/kidney_cross_section_web_thum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929063"/>
            <a:ext cx="2857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136 Elipse"/>
          <p:cNvSpPr/>
          <p:nvPr/>
        </p:nvSpPr>
        <p:spPr>
          <a:xfrm>
            <a:off x="3786182" y="571480"/>
            <a:ext cx="1071570" cy="107157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16072" name="Picture 2" descr="http://files.turbosquid.com/Preview/Content_2009_07_15__02_15_09/liver.jpgb80ef947-0894-4c2a-ac8b-93e57705f540Larg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286000"/>
            <a:ext cx="264318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138 CuadroTexto"/>
          <p:cNvSpPr txBox="1"/>
          <p:nvPr/>
        </p:nvSpPr>
        <p:spPr>
          <a:xfrm>
            <a:off x="4429125" y="6334125"/>
            <a:ext cx="45005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400" kern="0" dirty="0">
                <a:solidFill>
                  <a:srgbClr val="1F497D"/>
                </a:solidFill>
                <a:latin typeface="Book Antiqua"/>
              </a:rPr>
              <a:t>Semin Liver Dis 2008;28:70-80.</a:t>
            </a:r>
          </a:p>
          <a:p>
            <a:pPr algn="r">
              <a:defRPr/>
            </a:pPr>
            <a:r>
              <a:rPr lang="es-MX" sz="1400" kern="0" dirty="0">
                <a:solidFill>
                  <a:srgbClr val="1F497D"/>
                </a:solidFill>
                <a:latin typeface="Book Antiqua"/>
              </a:rPr>
              <a:t>Gutt 2008;571156-1165</a:t>
            </a:r>
            <a:r>
              <a:rPr lang="es-MX" sz="1400" kern="0" dirty="0">
                <a:solidFill>
                  <a:prstClr val="white"/>
                </a:solidFill>
                <a:latin typeface="Book Antiqua"/>
              </a:rPr>
              <a:t>.</a:t>
            </a:r>
          </a:p>
        </p:txBody>
      </p:sp>
      <p:sp>
        <p:nvSpPr>
          <p:cNvPr id="140" name="139 CuadroTexto"/>
          <p:cNvSpPr txBox="1"/>
          <p:nvPr/>
        </p:nvSpPr>
        <p:spPr>
          <a:xfrm>
            <a:off x="3786188" y="785813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NH</a:t>
            </a:r>
            <a:r>
              <a:rPr lang="es-MX" sz="3600" b="1" kern="0" baseline="-2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3</a:t>
            </a:r>
            <a:endParaRPr lang="es-MX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</a:endParaRPr>
          </a:p>
        </p:txBody>
      </p:sp>
      <p:sp>
        <p:nvSpPr>
          <p:cNvPr id="141" name="140 Elipse"/>
          <p:cNvSpPr/>
          <p:nvPr/>
        </p:nvSpPr>
        <p:spPr>
          <a:xfrm>
            <a:off x="3497580" y="3174676"/>
            <a:ext cx="714380" cy="64294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2" name="141 CuadroTexto"/>
          <p:cNvSpPr txBox="1"/>
          <p:nvPr/>
        </p:nvSpPr>
        <p:spPr>
          <a:xfrm>
            <a:off x="3348038" y="3286125"/>
            <a:ext cx="1038225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Urea</a:t>
            </a:r>
          </a:p>
        </p:txBody>
      </p:sp>
      <p:sp>
        <p:nvSpPr>
          <p:cNvPr id="143" name="142 Elipse"/>
          <p:cNvSpPr/>
          <p:nvPr/>
        </p:nvSpPr>
        <p:spPr>
          <a:xfrm>
            <a:off x="1785918" y="5746444"/>
            <a:ext cx="714380" cy="64294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D1634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4" name="143 CuadroTexto"/>
          <p:cNvSpPr txBox="1"/>
          <p:nvPr/>
        </p:nvSpPr>
        <p:spPr>
          <a:xfrm>
            <a:off x="1643063" y="5857875"/>
            <a:ext cx="103981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Urea</a:t>
            </a:r>
          </a:p>
        </p:txBody>
      </p:sp>
      <p:cxnSp>
        <p:nvCxnSpPr>
          <p:cNvPr id="216083" name="144 Conector recto de flecha"/>
          <p:cNvCxnSpPr>
            <a:cxnSpLocks noChangeShapeType="1"/>
          </p:cNvCxnSpPr>
          <p:nvPr/>
        </p:nvCxnSpPr>
        <p:spPr bwMode="auto">
          <a:xfrm rot="10800000" flipV="1">
            <a:off x="2640013" y="3716338"/>
            <a:ext cx="852487" cy="712787"/>
          </a:xfrm>
          <a:prstGeom prst="straightConnector1">
            <a:avLst/>
          </a:prstGeom>
          <a:noFill/>
          <a:ln w="5715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84" name="145 Conector recto de flecha"/>
          <p:cNvCxnSpPr>
            <a:cxnSpLocks noChangeShapeType="1"/>
          </p:cNvCxnSpPr>
          <p:nvPr/>
        </p:nvCxnSpPr>
        <p:spPr bwMode="auto">
          <a:xfrm rot="5400000">
            <a:off x="1877219" y="5480844"/>
            <a:ext cx="530225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146 CuadroTexto"/>
          <p:cNvSpPr txBox="1"/>
          <p:nvPr/>
        </p:nvSpPr>
        <p:spPr>
          <a:xfrm>
            <a:off x="6143625" y="2928938"/>
            <a:ext cx="1143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kern="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NH</a:t>
            </a:r>
            <a:r>
              <a:rPr lang="es-MX" sz="2400" b="1" kern="0" baseline="-25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3</a:t>
            </a:r>
            <a:endParaRPr lang="es-MX" sz="2400" b="1" kern="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</a:endParaRPr>
          </a:p>
        </p:txBody>
      </p:sp>
      <p:sp>
        <p:nvSpPr>
          <p:cNvPr id="148" name="147 CuadroTexto"/>
          <p:cNvSpPr txBox="1"/>
          <p:nvPr/>
        </p:nvSpPr>
        <p:spPr>
          <a:xfrm>
            <a:off x="5143500" y="4500563"/>
            <a:ext cx="1071563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Flora colónica</a:t>
            </a:r>
          </a:p>
        </p:txBody>
      </p:sp>
      <p:sp>
        <p:nvSpPr>
          <p:cNvPr id="149" name="148 CuadroTexto"/>
          <p:cNvSpPr txBox="1"/>
          <p:nvPr/>
        </p:nvSpPr>
        <p:spPr>
          <a:xfrm>
            <a:off x="6500813" y="5572125"/>
            <a:ext cx="1500187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Glutaminasa</a:t>
            </a:r>
          </a:p>
        </p:txBody>
      </p:sp>
      <p:sp>
        <p:nvSpPr>
          <p:cNvPr id="150" name="149 CuadroTexto"/>
          <p:cNvSpPr txBox="1"/>
          <p:nvPr/>
        </p:nvSpPr>
        <p:spPr>
          <a:xfrm>
            <a:off x="7858125" y="4357688"/>
            <a:ext cx="928688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Dieta</a:t>
            </a:r>
          </a:p>
        </p:txBody>
      </p:sp>
      <p:cxnSp>
        <p:nvCxnSpPr>
          <p:cNvPr id="216089" name="150 Conector recto de flecha"/>
          <p:cNvCxnSpPr>
            <a:cxnSpLocks noChangeShapeType="1"/>
            <a:stCxn id="147" idx="1"/>
            <a:endCxn id="142" idx="3"/>
          </p:cNvCxnSpPr>
          <p:nvPr/>
        </p:nvCxnSpPr>
        <p:spPr bwMode="auto">
          <a:xfrm rot="10800000" flipV="1">
            <a:off x="4386263" y="3159125"/>
            <a:ext cx="1757362" cy="327025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90" name="151 Conector recto de flecha"/>
          <p:cNvCxnSpPr>
            <a:cxnSpLocks noChangeShapeType="1"/>
            <a:stCxn id="150" idx="0"/>
            <a:endCxn id="147" idx="2"/>
          </p:cNvCxnSpPr>
          <p:nvPr/>
        </p:nvCxnSpPr>
        <p:spPr bwMode="auto">
          <a:xfrm rot="16200000" flipV="1">
            <a:off x="7035800" y="3070225"/>
            <a:ext cx="966788" cy="1608138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91" name="152 Conector recto de flecha"/>
          <p:cNvCxnSpPr>
            <a:cxnSpLocks noChangeShapeType="1"/>
            <a:stCxn id="148" idx="0"/>
            <a:endCxn id="147" idx="2"/>
          </p:cNvCxnSpPr>
          <p:nvPr/>
        </p:nvCxnSpPr>
        <p:spPr bwMode="auto">
          <a:xfrm rot="5400000" flipH="1" flipV="1">
            <a:off x="5642768" y="3428207"/>
            <a:ext cx="1109663" cy="103505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4" name="153 Elipse"/>
          <p:cNvSpPr/>
          <p:nvPr/>
        </p:nvSpPr>
        <p:spPr>
          <a:xfrm>
            <a:off x="7000875" y="5072063"/>
            <a:ext cx="357188" cy="357187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D16349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5" name="154 Arco"/>
          <p:cNvSpPr/>
          <p:nvPr/>
        </p:nvSpPr>
        <p:spPr>
          <a:xfrm>
            <a:off x="7358063" y="2143125"/>
            <a:ext cx="1571625" cy="3071813"/>
          </a:xfrm>
          <a:prstGeom prst="arc">
            <a:avLst>
              <a:gd name="adj1" fmla="val 16357772"/>
              <a:gd name="adj2" fmla="val 5392200"/>
            </a:avLst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MX" kern="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16094" name="155 Conector recto"/>
          <p:cNvCxnSpPr>
            <a:cxnSpLocks noChangeShapeType="1"/>
            <a:stCxn id="154" idx="6"/>
            <a:endCxn id="155" idx="2"/>
          </p:cNvCxnSpPr>
          <p:nvPr/>
        </p:nvCxnSpPr>
        <p:spPr bwMode="auto">
          <a:xfrm flipV="1">
            <a:off x="7358063" y="5214938"/>
            <a:ext cx="788987" cy="36512"/>
          </a:xfrm>
          <a:prstGeom prst="line">
            <a:avLst/>
          </a:prstGeom>
          <a:noFill/>
          <a:ln w="38100">
            <a:solidFill>
              <a:srgbClr val="FF0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7" name="156 CuadroTexto"/>
          <p:cNvSpPr txBox="1"/>
          <p:nvPr/>
        </p:nvSpPr>
        <p:spPr>
          <a:xfrm>
            <a:off x="7286625" y="285750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Glutamina</a:t>
            </a:r>
          </a:p>
        </p:txBody>
      </p:sp>
      <p:cxnSp>
        <p:nvCxnSpPr>
          <p:cNvPr id="216096" name="157 Conector recto de flecha"/>
          <p:cNvCxnSpPr>
            <a:cxnSpLocks noChangeShapeType="1"/>
            <a:endCxn id="140" idx="3"/>
          </p:cNvCxnSpPr>
          <p:nvPr/>
        </p:nvCxnSpPr>
        <p:spPr bwMode="auto">
          <a:xfrm rot="10800000" flipV="1">
            <a:off x="4929188" y="1071563"/>
            <a:ext cx="2857500" cy="3810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" name="158 CuadroTexto"/>
          <p:cNvSpPr txBox="1"/>
          <p:nvPr/>
        </p:nvSpPr>
        <p:spPr>
          <a:xfrm>
            <a:off x="5143504" y="2000240"/>
            <a:ext cx="1714512" cy="400110"/>
          </a:xfrm>
          <a:prstGeom prst="rect">
            <a:avLst/>
          </a:prstGeom>
          <a:gradFill rotWithShape="1">
            <a:gsLst>
              <a:gs pos="0">
                <a:srgbClr val="8C7B70">
                  <a:tint val="73000"/>
                  <a:satMod val="150000"/>
                </a:srgbClr>
              </a:gs>
              <a:gs pos="25000">
                <a:srgbClr val="8C7B70">
                  <a:tint val="96000"/>
                  <a:shade val="80000"/>
                  <a:satMod val="105000"/>
                </a:srgbClr>
              </a:gs>
              <a:gs pos="38000">
                <a:srgbClr val="8C7B70">
                  <a:tint val="96000"/>
                  <a:shade val="59000"/>
                  <a:satMod val="120000"/>
                </a:srgbClr>
              </a:gs>
              <a:gs pos="55000">
                <a:srgbClr val="8C7B70">
                  <a:shade val="57000"/>
                  <a:satMod val="120000"/>
                </a:srgbClr>
              </a:gs>
              <a:gs pos="80000">
                <a:srgbClr val="8C7B70">
                  <a:shade val="56000"/>
                  <a:satMod val="145000"/>
                </a:srgbClr>
              </a:gs>
              <a:gs pos="88000">
                <a:srgbClr val="8C7B70">
                  <a:shade val="63000"/>
                  <a:satMod val="160000"/>
                </a:srgbClr>
              </a:gs>
              <a:gs pos="100000">
                <a:srgbClr val="8C7B7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8C7B7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8C7B7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Cortocircuito</a:t>
            </a:r>
          </a:p>
        </p:txBody>
      </p:sp>
      <p:cxnSp>
        <p:nvCxnSpPr>
          <p:cNvPr id="216100" name="159 Conector recto de flecha"/>
          <p:cNvCxnSpPr>
            <a:cxnSpLocks noChangeShapeType="1"/>
          </p:cNvCxnSpPr>
          <p:nvPr/>
        </p:nvCxnSpPr>
        <p:spPr bwMode="auto">
          <a:xfrm rot="16200000" flipV="1">
            <a:off x="4664869" y="1521619"/>
            <a:ext cx="514350" cy="442912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01" name="160 Conector recto de flecha"/>
          <p:cNvCxnSpPr>
            <a:cxnSpLocks noChangeShapeType="1"/>
            <a:stCxn id="147" idx="0"/>
          </p:cNvCxnSpPr>
          <p:nvPr/>
        </p:nvCxnSpPr>
        <p:spPr bwMode="auto">
          <a:xfrm rot="16200000" flipV="1">
            <a:off x="6143625" y="2357438"/>
            <a:ext cx="428625" cy="714375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02" name="161 Conector recto de flecha"/>
          <p:cNvCxnSpPr>
            <a:cxnSpLocks noChangeShapeType="1"/>
          </p:cNvCxnSpPr>
          <p:nvPr/>
        </p:nvCxnSpPr>
        <p:spPr bwMode="auto">
          <a:xfrm rot="10800000">
            <a:off x="2143125" y="1357313"/>
            <a:ext cx="1643063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03" name="162 Conector recto"/>
          <p:cNvCxnSpPr>
            <a:cxnSpLocks noChangeShapeType="1"/>
          </p:cNvCxnSpPr>
          <p:nvPr/>
        </p:nvCxnSpPr>
        <p:spPr bwMode="auto">
          <a:xfrm rot="5400000">
            <a:off x="2607469" y="1178719"/>
            <a:ext cx="19288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04" name="163 Conector recto"/>
          <p:cNvCxnSpPr>
            <a:cxnSpLocks noChangeShapeType="1"/>
          </p:cNvCxnSpPr>
          <p:nvPr/>
        </p:nvCxnSpPr>
        <p:spPr bwMode="auto">
          <a:xfrm rot="5400000">
            <a:off x="2536032" y="1178719"/>
            <a:ext cx="1928812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" name="164 CuadroTexto"/>
          <p:cNvSpPr txBox="1"/>
          <p:nvPr/>
        </p:nvSpPr>
        <p:spPr>
          <a:xfrm>
            <a:off x="1857375" y="2143125"/>
            <a:ext cx="14287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Astrocito</a:t>
            </a:r>
          </a:p>
        </p:txBody>
      </p:sp>
      <p:cxnSp>
        <p:nvCxnSpPr>
          <p:cNvPr id="216106" name="165 Conector recto de flecha"/>
          <p:cNvCxnSpPr>
            <a:cxnSpLocks noChangeShapeType="1"/>
          </p:cNvCxnSpPr>
          <p:nvPr/>
        </p:nvCxnSpPr>
        <p:spPr bwMode="auto">
          <a:xfrm rot="10800000">
            <a:off x="1000125" y="500063"/>
            <a:ext cx="785813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" name="166 CuadroTexto"/>
          <p:cNvSpPr txBox="1"/>
          <p:nvPr/>
        </p:nvSpPr>
        <p:spPr>
          <a:xfrm>
            <a:off x="214313" y="357188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GLN</a:t>
            </a:r>
          </a:p>
        </p:txBody>
      </p:sp>
      <p:sp>
        <p:nvSpPr>
          <p:cNvPr id="168" name="167 CuadroTexto"/>
          <p:cNvSpPr txBox="1"/>
          <p:nvPr/>
        </p:nvSpPr>
        <p:spPr>
          <a:xfrm>
            <a:off x="214313" y="1571625"/>
            <a:ext cx="92868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GLU</a:t>
            </a:r>
          </a:p>
        </p:txBody>
      </p:sp>
      <p:cxnSp>
        <p:nvCxnSpPr>
          <p:cNvPr id="216109" name="168 Conector recto de flecha"/>
          <p:cNvCxnSpPr>
            <a:cxnSpLocks noChangeShapeType="1"/>
            <a:stCxn id="167" idx="2"/>
            <a:endCxn id="168" idx="0"/>
          </p:cNvCxnSpPr>
          <p:nvPr/>
        </p:nvCxnSpPr>
        <p:spPr bwMode="auto">
          <a:xfrm rot="5400000">
            <a:off x="256382" y="1148556"/>
            <a:ext cx="844550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10" name="169 Conector recto de flecha"/>
          <p:cNvCxnSpPr>
            <a:cxnSpLocks noChangeShapeType="1"/>
          </p:cNvCxnSpPr>
          <p:nvPr/>
        </p:nvCxnSpPr>
        <p:spPr bwMode="auto">
          <a:xfrm>
            <a:off x="1214438" y="1785938"/>
            <a:ext cx="642937" cy="1587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170 CuadroTexto"/>
          <p:cNvSpPr txBox="1"/>
          <p:nvPr/>
        </p:nvSpPr>
        <p:spPr>
          <a:xfrm>
            <a:off x="142844" y="2214554"/>
            <a:ext cx="1428760" cy="369332"/>
          </a:xfrm>
          <a:prstGeom prst="rect">
            <a:avLst/>
          </a:prstGeom>
          <a:gradFill rotWithShape="1">
            <a:gsLst>
              <a:gs pos="0">
                <a:srgbClr val="8C7B70">
                  <a:tint val="73000"/>
                  <a:satMod val="150000"/>
                </a:srgbClr>
              </a:gs>
              <a:gs pos="25000">
                <a:srgbClr val="8C7B70">
                  <a:tint val="96000"/>
                  <a:shade val="80000"/>
                  <a:satMod val="105000"/>
                </a:srgbClr>
              </a:gs>
              <a:gs pos="38000">
                <a:srgbClr val="8C7B70">
                  <a:tint val="96000"/>
                  <a:shade val="59000"/>
                  <a:satMod val="120000"/>
                </a:srgbClr>
              </a:gs>
              <a:gs pos="55000">
                <a:srgbClr val="8C7B70">
                  <a:shade val="57000"/>
                  <a:satMod val="120000"/>
                </a:srgbClr>
              </a:gs>
              <a:gs pos="80000">
                <a:srgbClr val="8C7B70">
                  <a:shade val="56000"/>
                  <a:satMod val="145000"/>
                </a:srgbClr>
              </a:gs>
              <a:gs pos="88000">
                <a:srgbClr val="8C7B70">
                  <a:shade val="63000"/>
                  <a:satMod val="160000"/>
                </a:srgbClr>
              </a:gs>
              <a:gs pos="100000">
                <a:srgbClr val="8C7B70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8C7B70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8C7B70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↑GABA</a:t>
            </a:r>
          </a:p>
        </p:txBody>
      </p:sp>
      <p:sp>
        <p:nvSpPr>
          <p:cNvPr id="172" name="171 CuadroTexto"/>
          <p:cNvSpPr txBox="1"/>
          <p:nvPr/>
        </p:nvSpPr>
        <p:spPr>
          <a:xfrm>
            <a:off x="714348" y="3500438"/>
            <a:ext cx="1785950" cy="369332"/>
          </a:xfrm>
          <a:prstGeom prst="rect">
            <a:avLst/>
          </a:prstGeom>
          <a:gradFill rotWithShape="1">
            <a:gsLst>
              <a:gs pos="0">
                <a:srgbClr val="D16349">
                  <a:tint val="73000"/>
                  <a:satMod val="150000"/>
                </a:srgbClr>
              </a:gs>
              <a:gs pos="25000">
                <a:srgbClr val="D16349">
                  <a:tint val="96000"/>
                  <a:shade val="80000"/>
                  <a:satMod val="105000"/>
                </a:srgbClr>
              </a:gs>
              <a:gs pos="38000">
                <a:srgbClr val="D16349">
                  <a:tint val="96000"/>
                  <a:shade val="59000"/>
                  <a:satMod val="120000"/>
                </a:srgbClr>
              </a:gs>
              <a:gs pos="55000">
                <a:srgbClr val="D16349">
                  <a:shade val="57000"/>
                  <a:satMod val="120000"/>
                </a:srgbClr>
              </a:gs>
              <a:gs pos="80000">
                <a:srgbClr val="D16349">
                  <a:shade val="56000"/>
                  <a:satMod val="145000"/>
                </a:srgbClr>
              </a:gs>
              <a:gs pos="88000">
                <a:srgbClr val="D16349">
                  <a:shade val="63000"/>
                  <a:satMod val="160000"/>
                </a:srgbClr>
              </a:gs>
              <a:gs pos="100000">
                <a:srgbClr val="D16349">
                  <a:tint val="99555"/>
                  <a:satMod val="155000"/>
                </a:srgbClr>
              </a:gs>
            </a:gsLst>
            <a:lin ang="5400000" scaled="1"/>
          </a:gradFill>
          <a:ln w="9525" cap="flat" cmpd="sng" algn="ctr">
            <a:solidFill>
              <a:srgbClr val="D16349">
                <a:shade val="60000"/>
                <a:satMod val="300000"/>
              </a:srgbClr>
            </a:solidFill>
            <a:prstDash val="solid"/>
          </a:ln>
          <a:effectLst>
            <a:glow rad="70000">
              <a:srgbClr val="D16349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MX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INFLAMACIÓN</a:t>
            </a:r>
          </a:p>
        </p:txBody>
      </p:sp>
      <p:cxnSp>
        <p:nvCxnSpPr>
          <p:cNvPr id="216117" name="172 Conector recto de flecha"/>
          <p:cNvCxnSpPr>
            <a:cxnSpLocks noChangeShapeType="1"/>
          </p:cNvCxnSpPr>
          <p:nvPr/>
        </p:nvCxnSpPr>
        <p:spPr bwMode="auto">
          <a:xfrm rot="5400000" flipH="1" flipV="1">
            <a:off x="1910556" y="1981994"/>
            <a:ext cx="1214438" cy="182245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18" name="173 Conector recto de flecha"/>
          <p:cNvCxnSpPr>
            <a:cxnSpLocks noChangeShapeType="1"/>
            <a:endCxn id="165" idx="2"/>
          </p:cNvCxnSpPr>
          <p:nvPr/>
        </p:nvCxnSpPr>
        <p:spPr bwMode="auto">
          <a:xfrm rot="5400000" flipH="1" flipV="1">
            <a:off x="1595437" y="2524126"/>
            <a:ext cx="987425" cy="965200"/>
          </a:xfrm>
          <a:prstGeom prst="straightConnector1">
            <a:avLst/>
          </a:prstGeom>
          <a:noFill/>
          <a:ln w="38100">
            <a:solidFill>
              <a:srgbClr val="FF09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6119" name="Picture 2" descr="http://www.landholt.com/Graphics/Images/3D_leg_muscles_0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42938"/>
            <a:ext cx="18653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00298" y="1190844"/>
            <a:ext cx="45720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/>
            <a:r>
              <a:rPr lang="es-MX" sz="1600" dirty="0"/>
              <a:t>Hormona de crecimiento.</a:t>
            </a:r>
          </a:p>
          <a:p>
            <a:pPr algn="ctr"/>
            <a:r>
              <a:rPr lang="es-MX" sz="1600" dirty="0"/>
              <a:t>Factor  de crecimiento semejante a la insulina.</a:t>
            </a:r>
          </a:p>
          <a:p>
            <a:pPr algn="ctr"/>
            <a:r>
              <a:rPr lang="es-MX" sz="1600" dirty="0"/>
              <a:t>Antagonistas de </a:t>
            </a:r>
            <a:r>
              <a:rPr lang="es-MX" sz="1600" dirty="0" err="1"/>
              <a:t>miostatina</a:t>
            </a:r>
            <a:r>
              <a:rPr lang="es-MX" sz="1600" dirty="0"/>
              <a:t>.</a:t>
            </a:r>
          </a:p>
          <a:p>
            <a:pPr algn="ctr"/>
            <a:r>
              <a:rPr lang="es-MX" sz="1600" dirty="0"/>
              <a:t>Testosterona.</a:t>
            </a:r>
          </a:p>
          <a:p>
            <a:pPr algn="ctr"/>
            <a:r>
              <a:rPr lang="es-MX" sz="1600" dirty="0">
                <a:solidFill>
                  <a:srgbClr val="C00000"/>
                </a:solidFill>
              </a:rPr>
              <a:t>Aminoácidos de cadena ramificada.</a:t>
            </a:r>
          </a:p>
          <a:p>
            <a:pPr algn="ctr"/>
            <a:r>
              <a:rPr lang="es-MX" sz="1600" dirty="0">
                <a:solidFill>
                  <a:srgbClr val="C00000"/>
                </a:solidFill>
              </a:rPr>
              <a:t>Ejercicio.</a:t>
            </a:r>
          </a:p>
          <a:p>
            <a:pPr algn="ctr"/>
            <a:r>
              <a:rPr lang="es-MX" sz="1600" dirty="0">
                <a:solidFill>
                  <a:srgbClr val="C00000"/>
                </a:solidFill>
              </a:rPr>
              <a:t>Dietas </a:t>
            </a:r>
            <a:r>
              <a:rPr lang="es-MX" sz="1600" dirty="0" err="1">
                <a:solidFill>
                  <a:srgbClr val="C00000"/>
                </a:solidFill>
              </a:rPr>
              <a:t>hiperproteícas</a:t>
            </a:r>
            <a:r>
              <a:rPr lang="es-MX" sz="1600" dirty="0"/>
              <a:t>.</a:t>
            </a:r>
          </a:p>
        </p:txBody>
      </p:sp>
      <p:sp>
        <p:nvSpPr>
          <p:cNvPr id="4" name="3 Cerrar llave"/>
          <p:cNvSpPr/>
          <p:nvPr/>
        </p:nvSpPr>
        <p:spPr>
          <a:xfrm>
            <a:off x="7250906" y="1190844"/>
            <a:ext cx="268288" cy="189997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4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17375E"/>
                </a:solidFill>
                <a:latin typeface="Calibri" charset="0"/>
              </a:rPr>
              <a:t>Conceptos generales de tratamiento</a:t>
            </a:r>
          </a:p>
        </p:txBody>
      </p:sp>
      <p:sp>
        <p:nvSpPr>
          <p:cNvPr id="5120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Optimización máxima de proteínas musculares.</a:t>
            </a:r>
          </a:p>
          <a:p>
            <a:r>
              <a:rPr lang="es-ES">
                <a:latin typeface="Calibri" charset="0"/>
              </a:rPr>
              <a:t>Glutamina: Disminuye miostatina, y resistencia mTOR.</a:t>
            </a:r>
          </a:p>
          <a:p>
            <a:r>
              <a:rPr lang="es-ES">
                <a:latin typeface="Calibri" charset="0"/>
              </a:rPr>
              <a:t>El incremento en la síntesis de proteinas no siempre va seguido de incremenrto en el anabolismo muscular.</a:t>
            </a:r>
          </a:p>
        </p:txBody>
      </p:sp>
    </p:spTree>
    <p:extLst>
      <p:ext uri="{BB962C8B-B14F-4D97-AF65-F5344CB8AC3E}">
        <p14:creationId xmlns:p14="http://schemas.microsoft.com/office/powerpoint/2010/main" val="25901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INTRODUCCION</a:t>
            </a:r>
          </a:p>
        </p:txBody>
      </p:sp>
      <p:sp>
        <p:nvSpPr>
          <p:cNvPr id="1843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>
                <a:latin typeface="Calibri" charset="0"/>
              </a:rPr>
              <a:t>Incidencia anual de cirrosis a nivel mundial 72.3 por cada 100,000 habitantes.</a:t>
            </a:r>
          </a:p>
          <a:p>
            <a:r>
              <a:rPr lang="es-ES">
                <a:latin typeface="Calibri" charset="0"/>
              </a:rPr>
              <a:t>27,000 muertes anuales.</a:t>
            </a:r>
          </a:p>
          <a:p>
            <a:r>
              <a:rPr lang="es-ES">
                <a:latin typeface="Calibri" charset="0"/>
              </a:rPr>
              <a:t>Malnutrición en el 60 a 80% de los pacientes con cirrosis.</a:t>
            </a:r>
          </a:p>
          <a:p>
            <a:r>
              <a:rPr lang="es-ES">
                <a:latin typeface="Calibri" charset="0"/>
              </a:rPr>
              <a:t>Sarcopenia en el 40% de los casos.</a:t>
            </a:r>
          </a:p>
        </p:txBody>
      </p:sp>
      <p:sp>
        <p:nvSpPr>
          <p:cNvPr id="18435" name="Rectángulo 1"/>
          <p:cNvSpPr>
            <a:spLocks noChangeArrowheads="1"/>
          </p:cNvSpPr>
          <p:nvPr/>
        </p:nvSpPr>
        <p:spPr bwMode="auto">
          <a:xfrm>
            <a:off x="4140200" y="6308725"/>
            <a:ext cx="511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17375E"/>
                </a:solidFill>
                <a:latin typeface="Calibri" charset="0"/>
              </a:rPr>
              <a:t>Conceptos de regeneración muscular en la cirrosis.</a:t>
            </a:r>
          </a:p>
        </p:txBody>
      </p:sp>
      <p:sp>
        <p:nvSpPr>
          <p:cNvPr id="52226" name="Marcador de contenido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r>
              <a:rPr lang="es-ES">
                <a:latin typeface="Calibri" charset="0"/>
              </a:rPr>
              <a:t>Células satélites.</a:t>
            </a:r>
          </a:p>
          <a:p>
            <a:r>
              <a:rPr lang="es-ES">
                <a:latin typeface="Calibri" charset="0"/>
              </a:rPr>
              <a:t>Miostatina.</a:t>
            </a:r>
          </a:p>
          <a:p>
            <a:r>
              <a:rPr lang="es-ES">
                <a:latin typeface="Calibri" charset="0"/>
              </a:rPr>
              <a:t>Autofagia.</a:t>
            </a:r>
          </a:p>
          <a:p>
            <a:r>
              <a:rPr lang="es-ES">
                <a:latin typeface="Calibri" charset="0"/>
              </a:rPr>
              <a:t>Vías proteolíticas.</a:t>
            </a:r>
          </a:p>
          <a:p>
            <a:r>
              <a:rPr lang="es-ES">
                <a:latin typeface="Calibri" charset="0"/>
              </a:rPr>
              <a:t>Regulación molecular de la síntesis de proteínas musculares.</a:t>
            </a:r>
          </a:p>
        </p:txBody>
      </p:sp>
    </p:spTree>
    <p:extLst>
      <p:ext uri="{BB962C8B-B14F-4D97-AF65-F5344CB8AC3E}">
        <p14:creationId xmlns:p14="http://schemas.microsoft.com/office/powerpoint/2010/main" val="41014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045157" y="3034854"/>
            <a:ext cx="600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2"/>
                </a:solidFill>
              </a:rPr>
              <a:t>MUCHAS GRACIAS</a:t>
            </a:r>
            <a:endParaRPr lang="es-ES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ES" b="1" dirty="0" err="1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Sarcopenia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 40%</a:t>
            </a:r>
          </a:p>
        </p:txBody>
      </p:sp>
      <p:sp>
        <p:nvSpPr>
          <p:cNvPr id="21506" name="Marcador de conteni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68825"/>
          </a:xfrm>
        </p:spPr>
        <p:txBody>
          <a:bodyPr>
            <a:normAutofit lnSpcReduction="10000"/>
          </a:bodyPr>
          <a:lstStyle/>
          <a:p>
            <a:r>
              <a:rPr lang="es-ES">
                <a:latin typeface="Calibri" charset="0"/>
              </a:rPr>
              <a:t>Várices esofágicas 30 a 60%.</a:t>
            </a:r>
          </a:p>
          <a:p>
            <a:r>
              <a:rPr lang="es-ES">
                <a:latin typeface="Calibri" charset="0"/>
              </a:rPr>
              <a:t>Ascitis refractaria 5 a 10%.</a:t>
            </a:r>
          </a:p>
          <a:p>
            <a:r>
              <a:rPr lang="es-ES">
                <a:latin typeface="Calibri" charset="0"/>
              </a:rPr>
              <a:t>Peritonitis bacteriana 30%.</a:t>
            </a:r>
          </a:p>
          <a:p>
            <a:r>
              <a:rPr lang="es-ES">
                <a:latin typeface="Calibri" charset="0"/>
              </a:rPr>
              <a:t>Sindrome hepato renal 8%.</a:t>
            </a:r>
          </a:p>
          <a:p>
            <a:r>
              <a:rPr lang="es-ES">
                <a:latin typeface="Calibri" charset="0"/>
              </a:rPr>
              <a:t>Sindrome hepatopulmonar e hipertensión porto pulmonar 0.5 a 5%.</a:t>
            </a:r>
          </a:p>
          <a:p>
            <a:r>
              <a:rPr lang="es-ES">
                <a:latin typeface="Calibri" charset="0"/>
              </a:rPr>
              <a:t>Incidencia anual de hepatocarcinoma en cirrosis compensada 1.4%, descompensada 4%.</a:t>
            </a:r>
          </a:p>
        </p:txBody>
      </p:sp>
      <p:sp>
        <p:nvSpPr>
          <p:cNvPr id="21507" name="Rectángulo 1"/>
          <p:cNvSpPr>
            <a:spLocks noChangeArrowheads="1"/>
          </p:cNvSpPr>
          <p:nvPr/>
        </p:nvSpPr>
        <p:spPr bwMode="auto">
          <a:xfrm>
            <a:off x="4086225" y="6372225"/>
            <a:ext cx="523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 i="1"/>
              <a:t>Dasarathy S. J Cachexia Sarcopenia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3743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uadroTexto 2"/>
          <p:cNvSpPr txBox="1">
            <a:spLocks noChangeArrowheads="1"/>
          </p:cNvSpPr>
          <p:nvPr/>
        </p:nvSpPr>
        <p:spPr bwMode="auto">
          <a:xfrm>
            <a:off x="107950" y="2851150"/>
            <a:ext cx="896461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sz="2800" dirty="0"/>
              <a:t>Incremento en la tasa anual de trasplante hepático de </a:t>
            </a:r>
            <a:r>
              <a:rPr lang="es-ES" sz="2800" b="1" dirty="0">
                <a:solidFill>
                  <a:srgbClr val="800000"/>
                </a:solidFill>
              </a:rPr>
              <a:t>17.42 a 22.29 </a:t>
            </a:r>
            <a:r>
              <a:rPr lang="es-ES" sz="2800" dirty="0"/>
              <a:t>por millón de habitantes.</a:t>
            </a:r>
          </a:p>
          <a:p>
            <a:pPr eaLnBrk="1" hangingPunct="1">
              <a:buFont typeface="Arial" charset="0"/>
              <a:buChar char="•"/>
            </a:pPr>
            <a:r>
              <a:rPr lang="es-ES" sz="2800" dirty="0"/>
              <a:t>Pacientes no trasplantados por año</a:t>
            </a:r>
            <a:r>
              <a:rPr lang="es-ES" sz="2800" dirty="0">
                <a:solidFill>
                  <a:srgbClr val="800000"/>
                </a:solidFill>
              </a:rPr>
              <a:t> </a:t>
            </a:r>
            <a:r>
              <a:rPr lang="es-ES" sz="2800" b="1" dirty="0">
                <a:solidFill>
                  <a:srgbClr val="800000"/>
                </a:solidFill>
              </a:rPr>
              <a:t>14,000</a:t>
            </a:r>
            <a:r>
              <a:rPr lang="es-ES" sz="2800" dirty="0"/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es-ES" sz="2800" dirty="0"/>
              <a:t>Incrementar la sobrevida libre de trasplante.</a:t>
            </a:r>
          </a:p>
          <a:p>
            <a:pPr eaLnBrk="1" hangingPunct="1">
              <a:buFont typeface="Arial" charset="0"/>
              <a:buChar char="•"/>
            </a:pPr>
            <a:r>
              <a:rPr lang="es-ES" sz="2800" dirty="0"/>
              <a:t>Mejorar la calidad de vida.</a:t>
            </a:r>
          </a:p>
          <a:p>
            <a:pPr eaLnBrk="1" hangingPunct="1">
              <a:buFont typeface="Arial" charset="0"/>
              <a:buChar char="•"/>
            </a:pPr>
            <a:r>
              <a:rPr lang="es-ES" sz="2800" dirty="0"/>
              <a:t>Disminuir el riesgo de complicaciones.</a:t>
            </a:r>
          </a:p>
          <a:p>
            <a:pPr eaLnBrk="1" hangingPunct="1">
              <a:buFont typeface="Arial" charset="0"/>
              <a:buChar char="•"/>
            </a:pPr>
            <a:endParaRPr lang="es-ES" sz="3200" dirty="0"/>
          </a:p>
        </p:txBody>
      </p:sp>
      <p:sp>
        <p:nvSpPr>
          <p:cNvPr id="20483" name="Rectángulo 3"/>
          <p:cNvSpPr>
            <a:spLocks noChangeArrowheads="1"/>
          </p:cNvSpPr>
          <p:nvPr/>
        </p:nvSpPr>
        <p:spPr bwMode="auto">
          <a:xfrm>
            <a:off x="4067175" y="6237288"/>
            <a:ext cx="4805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b="1" i="1"/>
              <a:t>Muscariotti M et al. Clinical Nutrition 2012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dirty="0" smtClean="0"/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18318"/>
            <a:ext cx="8229600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Magnitud del problema.</a:t>
            </a:r>
          </a:p>
          <a:p>
            <a:r>
              <a:rPr lang="es-ES" b="1" dirty="0" smtClean="0">
                <a:solidFill>
                  <a:srgbClr val="800000"/>
                </a:solidFill>
              </a:rPr>
              <a:t>Fisiopatología de la desnutrición en el cirrótico.</a:t>
            </a:r>
          </a:p>
          <a:p>
            <a:r>
              <a:rPr lang="es-ES" dirty="0" smtClean="0"/>
              <a:t>Definiciones.</a:t>
            </a:r>
          </a:p>
          <a:p>
            <a:r>
              <a:rPr lang="es-ES" dirty="0" smtClean="0"/>
              <a:t>Impacto de la desnutrición en el cirrótico.</a:t>
            </a:r>
          </a:p>
          <a:p>
            <a:r>
              <a:rPr lang="es-ES" dirty="0" smtClean="0"/>
              <a:t>Métodos diagnóstico.</a:t>
            </a:r>
          </a:p>
          <a:p>
            <a:r>
              <a:rPr lang="es-ES" dirty="0" smtClean="0"/>
              <a:t>Tratamiento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06345"/>
            <a:ext cx="1428905" cy="11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11083</TotalTime>
  <Words>2036</Words>
  <Application>Microsoft Macintosh PowerPoint</Application>
  <PresentationFormat>Presentación en pantalla (4:3)</PresentationFormat>
  <Paragraphs>420</Paragraphs>
  <Slides>51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Presentación de PowerPoint</vt:lpstr>
      <vt:lpstr>Presentación de PowerPoint</vt:lpstr>
      <vt:lpstr>Presentación de PowerPoint</vt:lpstr>
      <vt:lpstr>INTRODUCCION</vt:lpstr>
      <vt:lpstr>INTRODUCCION</vt:lpstr>
      <vt:lpstr>Sarcopenia 40%</vt:lpstr>
      <vt:lpstr>Presentación de PowerPoint</vt:lpstr>
      <vt:lpstr>Presentación de PowerPoint</vt:lpstr>
      <vt:lpstr>Presentación de PowerPoint</vt:lpstr>
      <vt:lpstr>SARCOPENIA</vt:lpstr>
      <vt:lpstr>Fisiopatología en el cirrótico</vt:lpstr>
      <vt:lpstr>Alteraciones metabólicas en el cirrótico</vt:lpstr>
      <vt:lpstr>Mecanismos de sarcopenia y caquexia en la cirrosis.</vt:lpstr>
      <vt:lpstr>Presentación de PowerPoint</vt:lpstr>
      <vt:lpstr>Sarcopenia: Manifestaciones en músculo</vt:lpstr>
      <vt:lpstr>Presentación de PowerPoint</vt:lpstr>
      <vt:lpstr>Presentación de PowerPoint</vt:lpstr>
      <vt:lpstr>Presentación de PowerPoint</vt:lpstr>
      <vt:lpstr>DEFINICIONES</vt:lpstr>
      <vt:lpstr>Presentación de PowerPoint</vt:lpstr>
      <vt:lpstr>Presentación de PowerPoint</vt:lpstr>
      <vt:lpstr>Presentación de PowerPoint</vt:lpstr>
      <vt:lpstr>Consecuencias de la sarcopenia</vt:lpstr>
      <vt:lpstr>Consecuencias de la caquexia</vt:lpstr>
      <vt:lpstr>Impacto de la malnutrición en la cirrosis</vt:lpstr>
      <vt:lpstr>Presentación de PowerPoint</vt:lpstr>
      <vt:lpstr>Presentación de PowerPoint</vt:lpstr>
      <vt:lpstr>Presentación de PowerPoint</vt:lpstr>
      <vt:lpstr>Presentación de PowerPoint</vt:lpstr>
      <vt:lpstr>Mortalidad post-trasplante</vt:lpstr>
      <vt:lpstr>Presentación de PowerPoint</vt:lpstr>
      <vt:lpstr>Presentación de PowerPoint</vt:lpstr>
      <vt:lpstr>Como medir la sarcopenia</vt:lpstr>
      <vt:lpstr>Presentación de PowerPoint</vt:lpstr>
      <vt:lpstr>Métodos de evaluación nutricional</vt:lpstr>
      <vt:lpstr>Presentación de PowerPoint</vt:lpstr>
      <vt:lpstr>Análisis vectorial de impedancia bioeléctrica (BIVA)</vt:lpstr>
      <vt:lpstr>Análisis vectorial de impedancia bioeléctrica (BIVA)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RESULTS</vt:lpstr>
      <vt:lpstr>RESULTS</vt:lpstr>
      <vt:lpstr>Presentación de PowerPoint</vt:lpstr>
      <vt:lpstr>Presentación de PowerPoint</vt:lpstr>
      <vt:lpstr>Presentación de PowerPoint</vt:lpstr>
      <vt:lpstr>Conceptos generales de tratamiento</vt:lpstr>
      <vt:lpstr>Conceptos de regeneración muscular en la cirrosis.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Alarcón Zambrano</dc:creator>
  <cp:lastModifiedBy>Aldo Torre</cp:lastModifiedBy>
  <cp:revision>163</cp:revision>
  <dcterms:created xsi:type="dcterms:W3CDTF">2012-06-11T03:46:46Z</dcterms:created>
  <dcterms:modified xsi:type="dcterms:W3CDTF">2015-05-27T17:15:30Z</dcterms:modified>
</cp:coreProperties>
</file>