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7" r:id="rId2"/>
    <p:sldId id="283" r:id="rId3"/>
    <p:sldId id="291" r:id="rId4"/>
    <p:sldId id="298" r:id="rId5"/>
    <p:sldId id="299" r:id="rId6"/>
    <p:sldId id="284" r:id="rId7"/>
    <p:sldId id="285" r:id="rId8"/>
    <p:sldId id="286" r:id="rId9"/>
    <p:sldId id="289" r:id="rId10"/>
    <p:sldId id="290" r:id="rId11"/>
    <p:sldId id="259" r:id="rId12"/>
    <p:sldId id="260" r:id="rId13"/>
    <p:sldId id="264" r:id="rId14"/>
    <p:sldId id="300" r:id="rId15"/>
    <p:sldId id="267" r:id="rId16"/>
    <p:sldId id="269" r:id="rId17"/>
    <p:sldId id="301" r:id="rId18"/>
    <p:sldId id="280" r:id="rId19"/>
    <p:sldId id="282" r:id="rId20"/>
    <p:sldId id="275" r:id="rId21"/>
    <p:sldId id="292" r:id="rId22"/>
  </p:sldIdLst>
  <p:sldSz cx="9144000" cy="6858000" type="screen4x3"/>
  <p:notesSz cx="68580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000000"/>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Estilo claro 1 - Énfasi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Estilo claro 1 - Énfasi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Estilo claro 3 - Énfasi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Estilo claro 2 - Énfasi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5" autoAdjust="0"/>
    <p:restoredTop sz="71118" autoAdjust="0"/>
  </p:normalViewPr>
  <p:slideViewPr>
    <p:cSldViewPr snapToGrid="0" snapToObjects="1">
      <p:cViewPr varScale="1">
        <p:scale>
          <a:sx n="83" d="100"/>
          <a:sy n="83" d="100"/>
        </p:scale>
        <p:origin x="-25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21241865-42D0-734E-8F82-7DD0BC7DD6BC}" type="datetimeFigureOut">
              <a:rPr lang="es-ES" smtClean="0"/>
              <a:t>27/05/15</a:t>
            </a:fld>
            <a:endParaRPr lang="es-ES"/>
          </a:p>
        </p:txBody>
      </p:sp>
      <p:sp>
        <p:nvSpPr>
          <p:cNvPr id="4" name="Marcador de imagen de diapositiva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0F281CE-9F74-4A4B-A112-AFEED4BAA6B3}" type="slidenum">
              <a:rPr lang="es-ES" smtClean="0"/>
              <a:t>‹Nr.›</a:t>
            </a:fld>
            <a:endParaRPr lang="es-ES"/>
          </a:p>
        </p:txBody>
      </p:sp>
    </p:spTree>
    <p:extLst>
      <p:ext uri="{BB962C8B-B14F-4D97-AF65-F5344CB8AC3E}">
        <p14:creationId xmlns:p14="http://schemas.microsoft.com/office/powerpoint/2010/main" val="37019040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a:t>
            </a:fld>
            <a:endParaRPr lang="es-ES"/>
          </a:p>
        </p:txBody>
      </p:sp>
    </p:spTree>
    <p:extLst>
      <p:ext uri="{BB962C8B-B14F-4D97-AF65-F5344CB8AC3E}">
        <p14:creationId xmlns:p14="http://schemas.microsoft.com/office/powerpoint/2010/main" val="2041245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El tratamiento de primera línea</a:t>
            </a:r>
            <a:r>
              <a:rPr lang="es-ES" sz="1200" kern="1200" baseline="0" dirty="0" smtClean="0">
                <a:solidFill>
                  <a:schemeClr val="tx1"/>
                </a:solidFill>
                <a:effectLst/>
                <a:latin typeface="+mn-lt"/>
                <a:ea typeface="+mn-ea"/>
                <a:cs typeface="+mn-cs"/>
              </a:rPr>
              <a:t> para la ascitis refractaria son las paracentesis de alto volumen con reposición de albúmina</a:t>
            </a:r>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La</a:t>
            </a:r>
            <a:r>
              <a:rPr lang="es-ES" sz="1200" kern="1200" baseline="0" dirty="0" smtClean="0">
                <a:solidFill>
                  <a:schemeClr val="tx1"/>
                </a:solidFill>
                <a:effectLst/>
                <a:latin typeface="+mn-lt"/>
                <a:ea typeface="+mn-ea"/>
                <a:cs typeface="+mn-cs"/>
              </a:rPr>
              <a:t>s </a:t>
            </a:r>
            <a:r>
              <a:rPr lang="es-ES" sz="1200" kern="1200" baseline="0" dirty="0" err="1" smtClean="0">
                <a:solidFill>
                  <a:schemeClr val="tx1"/>
                </a:solidFill>
                <a:effectLst/>
                <a:latin typeface="+mn-lt"/>
                <a:ea typeface="+mn-ea"/>
                <a:cs typeface="+mn-cs"/>
              </a:rPr>
              <a:t>paracentésis</a:t>
            </a:r>
            <a:r>
              <a:rPr lang="es-ES" sz="1200" kern="1200" baseline="0" dirty="0" smtClean="0">
                <a:solidFill>
                  <a:schemeClr val="tx1"/>
                </a:solidFill>
                <a:effectLst/>
                <a:latin typeface="+mn-lt"/>
                <a:ea typeface="+mn-ea"/>
                <a:cs typeface="+mn-cs"/>
              </a:rPr>
              <a:t> realizadas cada 2 semanas en general son efectivas en el control de la ascitis.</a:t>
            </a:r>
          </a:p>
          <a:p>
            <a:pPr marL="0" marR="0" indent="0" algn="l" defTabSz="4572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effectLst/>
                <a:latin typeface="+mn-lt"/>
                <a:ea typeface="+mn-ea"/>
                <a:cs typeface="+mn-cs"/>
              </a:rPr>
              <a:t>TIPS </a:t>
            </a:r>
            <a:r>
              <a:rPr lang="es-ES" sz="1200" kern="1200" dirty="0" err="1" smtClean="0">
                <a:solidFill>
                  <a:schemeClr val="tx1"/>
                </a:solidFill>
                <a:effectLst/>
                <a:latin typeface="+mn-lt"/>
                <a:ea typeface="+mn-ea"/>
                <a:cs typeface="+mn-cs"/>
              </a:rPr>
              <a:t>functions</a:t>
            </a:r>
            <a:r>
              <a:rPr lang="es-ES" sz="1200" kern="1200" dirty="0" smtClean="0">
                <a:solidFill>
                  <a:schemeClr val="tx1"/>
                </a:solidFill>
                <a:effectLst/>
                <a:latin typeface="+mn-lt"/>
                <a:ea typeface="+mn-ea"/>
                <a:cs typeface="+mn-cs"/>
              </a:rPr>
              <a:t> as a </a:t>
            </a:r>
            <a:r>
              <a:rPr lang="es-ES" sz="1200" kern="1200" dirty="0" err="1" smtClean="0">
                <a:solidFill>
                  <a:schemeClr val="tx1"/>
                </a:solidFill>
                <a:effectLst/>
                <a:latin typeface="+mn-lt"/>
                <a:ea typeface="+mn-ea"/>
                <a:cs typeface="+mn-cs"/>
              </a:rPr>
              <a:t>side</a:t>
            </a:r>
            <a:r>
              <a:rPr lang="es-ES" sz="1200" kern="1200" dirty="0" smtClean="0">
                <a:solidFill>
                  <a:schemeClr val="tx1"/>
                </a:solidFill>
                <a:effectLst/>
                <a:latin typeface="+mn-lt"/>
                <a:ea typeface="+mn-ea"/>
                <a:cs typeface="+mn-cs"/>
              </a:rPr>
              <a:t>- to-</a:t>
            </a:r>
            <a:r>
              <a:rPr lang="es-ES" sz="1200" kern="1200" dirty="0" err="1" smtClean="0">
                <a:solidFill>
                  <a:schemeClr val="tx1"/>
                </a:solidFill>
                <a:effectLst/>
                <a:latin typeface="+mn-lt"/>
                <a:ea typeface="+mn-ea"/>
                <a:cs typeface="+mn-cs"/>
              </a:rPr>
              <a:t>side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portocaval</a:t>
            </a:r>
            <a:r>
              <a:rPr lang="es-ES" sz="1200" kern="1200" dirty="0" smtClean="0">
                <a:solidFill>
                  <a:schemeClr val="tx1"/>
                </a:solidFill>
                <a:effectLst/>
                <a:latin typeface="+mn-lt"/>
                <a:ea typeface="+mn-ea"/>
                <a:cs typeface="+mn-cs"/>
              </a:rPr>
              <a:t> anastomosis </a:t>
            </a:r>
            <a:r>
              <a:rPr lang="es-ES" sz="1200" kern="1200" dirty="0" err="1" smtClean="0">
                <a:solidFill>
                  <a:schemeClr val="tx1"/>
                </a:solidFill>
                <a:effectLst/>
                <a:latin typeface="+mn-lt"/>
                <a:ea typeface="+mn-ea"/>
                <a:cs typeface="+mn-cs"/>
              </a:rPr>
              <a:t>between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high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pressure</a:t>
            </a:r>
            <a:r>
              <a:rPr lang="es-ES" sz="1200" kern="1200" dirty="0" smtClean="0">
                <a:solidFill>
                  <a:schemeClr val="tx1"/>
                </a:solidFill>
                <a:effectLst/>
                <a:latin typeface="+mn-lt"/>
                <a:ea typeface="+mn-ea"/>
                <a:cs typeface="+mn-cs"/>
              </a:rPr>
              <a:t> portal </a:t>
            </a:r>
            <a:r>
              <a:rPr lang="es-ES" sz="1200" kern="1200" dirty="0" err="1" smtClean="0">
                <a:solidFill>
                  <a:schemeClr val="tx1"/>
                </a:solidFill>
                <a:effectLst/>
                <a:latin typeface="+mn-lt"/>
                <a:ea typeface="+mn-ea"/>
                <a:cs typeface="+mn-cs"/>
              </a:rPr>
              <a:t>vein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side</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low</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pressure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hepatic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vein</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effectively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decompresses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portal </a:t>
            </a:r>
            <a:r>
              <a:rPr lang="es-ES" sz="1200" kern="1200" dirty="0" err="1" smtClean="0">
                <a:solidFill>
                  <a:schemeClr val="tx1"/>
                </a:solidFill>
                <a:effectLst/>
                <a:latin typeface="+mn-lt"/>
                <a:ea typeface="+mn-ea"/>
                <a:cs typeface="+mn-cs"/>
              </a:rPr>
              <a:t>system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decrease</a:t>
            </a:r>
            <a:r>
              <a:rPr lang="es-ES" sz="1200" kern="1200" dirty="0" smtClean="0">
                <a:solidFill>
                  <a:schemeClr val="tx1"/>
                </a:solidFill>
                <a:effectLst/>
                <a:latin typeface="+mn-lt"/>
                <a:ea typeface="+mn-ea"/>
                <a:cs typeface="+mn-cs"/>
              </a:rPr>
              <a:t> in portal </a:t>
            </a:r>
            <a:r>
              <a:rPr lang="es-ES" sz="1200" kern="1200" dirty="0" err="1" smtClean="0">
                <a:solidFill>
                  <a:schemeClr val="tx1"/>
                </a:solidFill>
                <a:effectLst/>
                <a:latin typeface="+mn-lt"/>
                <a:ea typeface="+mn-ea"/>
                <a:cs typeface="+mn-cs"/>
              </a:rPr>
              <a:t>hypertension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results</a:t>
            </a:r>
            <a:r>
              <a:rPr lang="es-ES" sz="1200" kern="1200" dirty="0" smtClean="0">
                <a:solidFill>
                  <a:schemeClr val="tx1"/>
                </a:solidFill>
                <a:effectLst/>
                <a:latin typeface="+mn-lt"/>
                <a:ea typeface="+mn-ea"/>
                <a:cs typeface="+mn-cs"/>
              </a:rPr>
              <a:t> in a </a:t>
            </a:r>
            <a:r>
              <a:rPr lang="es-ES" sz="1200" kern="1200" dirty="0" err="1" smtClean="0">
                <a:solidFill>
                  <a:schemeClr val="tx1"/>
                </a:solidFill>
                <a:effectLst/>
                <a:latin typeface="+mn-lt"/>
                <a:ea typeface="+mn-ea"/>
                <a:cs typeface="+mn-cs"/>
              </a:rPr>
              <a:t>secondary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decrease</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activation</a:t>
            </a:r>
            <a:r>
              <a:rPr lang="es-ES" sz="1200" kern="1200" dirty="0" smtClean="0">
                <a:solidFill>
                  <a:schemeClr val="tx1"/>
                </a:solidFill>
                <a:effectLst/>
                <a:latin typeface="+mn-lt"/>
                <a:ea typeface="+mn-ea"/>
                <a:cs typeface="+mn-cs"/>
              </a:rPr>
              <a:t> of RAAS, </a:t>
            </a:r>
            <a:r>
              <a:rPr lang="es-ES" sz="1200" kern="1200" dirty="0" err="1" smtClean="0">
                <a:solidFill>
                  <a:schemeClr val="tx1"/>
                </a:solidFill>
                <a:effectLst/>
                <a:latin typeface="+mn-lt"/>
                <a:ea typeface="+mn-ea"/>
                <a:cs typeface="+mn-cs"/>
              </a:rPr>
              <a:t>leading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to</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increased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sodium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excretion</a:t>
            </a:r>
            <a:r>
              <a:rPr lang="es-ES" sz="1200" kern="1200" dirty="0" smtClean="0">
                <a:solidFill>
                  <a:schemeClr val="tx1"/>
                </a:solidFill>
                <a:effectLst/>
                <a:latin typeface="+mn-lt"/>
                <a:ea typeface="+mn-ea"/>
                <a:cs typeface="+mn-cs"/>
              </a:rPr>
              <a:t> </a:t>
            </a:r>
            <a:endParaRPr lang="es-ES" dirty="0" smtClean="0"/>
          </a:p>
          <a:p>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err="1" smtClean="0">
                <a:solidFill>
                  <a:schemeClr val="tx1"/>
                </a:solidFill>
                <a:effectLst/>
                <a:latin typeface="+mn-lt"/>
                <a:ea typeface="+mn-ea"/>
                <a:cs typeface="+mn-cs"/>
              </a:rPr>
              <a:t>Trend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towards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reduced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mortality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for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TIPSpatientsandoneshowedincreasedtrans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plant</a:t>
            </a:r>
            <a:r>
              <a:rPr lang="es-ES" sz="1200" kern="1200" dirty="0" smtClean="0">
                <a:solidFill>
                  <a:schemeClr val="tx1"/>
                </a:solidFill>
                <a:effectLst/>
                <a:latin typeface="+mn-lt"/>
                <a:ea typeface="+mn-ea"/>
                <a:cs typeface="+mn-cs"/>
              </a:rPr>
              <a:t>-free </a:t>
            </a:r>
            <a:r>
              <a:rPr lang="es-ES" sz="1200" kern="1200" dirty="0" err="1" smtClean="0">
                <a:solidFill>
                  <a:schemeClr val="tx1"/>
                </a:solidFill>
                <a:effectLst/>
                <a:latin typeface="+mn-lt"/>
                <a:ea typeface="+mn-ea"/>
                <a:cs typeface="+mn-cs"/>
              </a:rPr>
              <a:t>survival</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TIPS </a:t>
            </a:r>
            <a:r>
              <a:rPr lang="es-ES" sz="1200" kern="1200" dirty="0" err="1" smtClean="0">
                <a:solidFill>
                  <a:schemeClr val="tx1"/>
                </a:solidFill>
                <a:effectLst/>
                <a:latin typeface="+mn-lt"/>
                <a:ea typeface="+mn-ea"/>
                <a:cs typeface="+mn-cs"/>
              </a:rPr>
              <a:t>groups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D’amico</a:t>
            </a:r>
            <a:r>
              <a:rPr lang="es-ES" sz="1200" kern="1200" dirty="0" smtClean="0">
                <a:solidFill>
                  <a:schemeClr val="tx1"/>
                </a:solidFill>
                <a:effectLst/>
                <a:latin typeface="+mn-lt"/>
                <a:ea typeface="+mn-ea"/>
                <a:cs typeface="+mn-cs"/>
              </a:rPr>
              <a:t>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2005; Salerno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2007a]. Post-TIPS mor- </a:t>
            </a:r>
            <a:r>
              <a:rPr lang="es-ES" sz="1200" kern="1200" dirty="0" err="1" smtClean="0">
                <a:solidFill>
                  <a:schemeClr val="tx1"/>
                </a:solidFill>
                <a:effectLst/>
                <a:latin typeface="+mn-lt"/>
                <a:ea typeface="+mn-ea"/>
                <a:cs typeface="+mn-cs"/>
              </a:rPr>
              <a:t>tality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predicted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indication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for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TIPS </a:t>
            </a:r>
            <a:r>
              <a:rPr lang="es-ES" sz="1200" kern="1200" dirty="0" err="1" smtClean="0">
                <a:solidFill>
                  <a:schemeClr val="tx1"/>
                </a:solidFill>
                <a:effectLst/>
                <a:latin typeface="+mn-lt"/>
                <a:ea typeface="+mn-ea"/>
                <a:cs typeface="+mn-cs"/>
              </a:rPr>
              <a:t>procedure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refractory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have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decreased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survival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compared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group</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variceal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bleeding</a:t>
            </a:r>
            <a:r>
              <a:rPr lang="es-ES" sz="1200" kern="1200" dirty="0" smtClean="0">
                <a:solidFill>
                  <a:schemeClr val="tx1"/>
                </a:solidFill>
                <a:effectLst/>
                <a:latin typeface="+mn-lt"/>
                <a:ea typeface="+mn-ea"/>
                <a:cs typeface="+mn-cs"/>
              </a:rPr>
              <a:t> as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main</a:t>
            </a:r>
            <a:r>
              <a:rPr lang="es-ES" sz="1200" kern="1200" dirty="0" smtClean="0">
                <a:solidFill>
                  <a:schemeClr val="tx1"/>
                </a:solidFill>
                <a:effectLst/>
                <a:latin typeface="+mn-lt"/>
                <a:ea typeface="+mn-ea"/>
                <a:cs typeface="+mn-cs"/>
              </a:rPr>
              <a:t> indica- </a:t>
            </a:r>
            <a:r>
              <a:rPr lang="es-ES" sz="1200" kern="1200" dirty="0" err="1" smtClean="0">
                <a:solidFill>
                  <a:schemeClr val="tx1"/>
                </a:solidFill>
                <a:effectLst/>
                <a:latin typeface="+mn-lt"/>
                <a:ea typeface="+mn-ea"/>
                <a:cs typeface="+mn-cs"/>
              </a:rPr>
              <a:t>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for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TIPS </a:t>
            </a:r>
            <a:r>
              <a:rPr lang="es-ES" sz="1200" kern="1200" dirty="0" err="1" smtClean="0">
                <a:solidFill>
                  <a:schemeClr val="tx1"/>
                </a:solidFill>
                <a:effectLst/>
                <a:latin typeface="+mn-lt"/>
                <a:ea typeface="+mn-ea"/>
                <a:cs typeface="+mn-cs"/>
              </a:rPr>
              <a:t>procedure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Angemayr</a:t>
            </a:r>
            <a:r>
              <a:rPr lang="es-ES" sz="1200" kern="1200" dirty="0" smtClean="0">
                <a:solidFill>
                  <a:schemeClr val="tx1"/>
                </a:solidFill>
                <a:effectLst/>
                <a:latin typeface="+mn-lt"/>
                <a:ea typeface="+mn-ea"/>
                <a:cs typeface="+mn-cs"/>
              </a:rPr>
              <a:t>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2003]. In general post-TIPS </a:t>
            </a:r>
            <a:r>
              <a:rPr lang="es-ES" sz="1200" kern="1200" dirty="0" err="1" smtClean="0">
                <a:solidFill>
                  <a:schemeClr val="tx1"/>
                </a:solidFill>
                <a:effectLst/>
                <a:latin typeface="+mn-lt"/>
                <a:ea typeface="+mn-ea"/>
                <a:cs typeface="+mn-cs"/>
              </a:rPr>
              <a:t>mortality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risk</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pri</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marily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predicted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high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bilirubin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levels</a:t>
            </a:r>
            <a:r>
              <a:rPr lang="es-ES" sz="1200" kern="1200" dirty="0" smtClean="0">
                <a:solidFill>
                  <a:schemeClr val="tx1"/>
                </a:solidFill>
                <a:effectLst/>
                <a:latin typeface="+mn-lt"/>
                <a:ea typeface="+mn-ea"/>
                <a:cs typeface="+mn-cs"/>
              </a:rPr>
              <a:t> (&gt;3 mg/ dl)[D’Amico</a:t>
            </a:r>
            <a:r>
              <a:rPr lang="es-ES" sz="1200" i="1" kern="1200" dirty="0" smtClean="0">
                <a:solidFill>
                  <a:schemeClr val="tx1"/>
                </a:solidFill>
                <a:effectLst/>
                <a:latin typeface="+mn-lt"/>
                <a:ea typeface="+mn-ea"/>
                <a:cs typeface="+mn-cs"/>
              </a:rPr>
              <a:t>etal.</a:t>
            </a:r>
            <a:r>
              <a:rPr lang="es-ES" sz="1200" kern="1200" dirty="0" smtClean="0">
                <a:solidFill>
                  <a:schemeClr val="tx1"/>
                </a:solidFill>
                <a:effectLst/>
                <a:latin typeface="+mn-lt"/>
                <a:ea typeface="+mn-ea"/>
                <a:cs typeface="+mn-cs"/>
              </a:rPr>
              <a:t>2005;Gerbes</a:t>
            </a:r>
            <a:r>
              <a:rPr lang="es-ES" sz="1200" i="1" kern="1200" dirty="0" smtClean="0">
                <a:solidFill>
                  <a:schemeClr val="tx1"/>
                </a:solidFill>
                <a:effectLst/>
                <a:latin typeface="+mn-lt"/>
                <a:ea typeface="+mn-ea"/>
                <a:cs typeface="+mn-cs"/>
              </a:rPr>
              <a:t>etal.</a:t>
            </a:r>
            <a:r>
              <a:rPr lang="es-ES" sz="1200" kern="1200" dirty="0" smtClean="0">
                <a:solidFill>
                  <a:schemeClr val="tx1"/>
                </a:solidFill>
                <a:effectLst/>
                <a:latin typeface="+mn-lt"/>
                <a:ea typeface="+mn-ea"/>
                <a:cs typeface="+mn-cs"/>
              </a:rPr>
              <a:t>2005]and </a:t>
            </a:r>
            <a:r>
              <a:rPr lang="es-ES" sz="1200" kern="1200" dirty="0" err="1" smtClean="0">
                <a:solidFill>
                  <a:schemeClr val="tx1"/>
                </a:solidFill>
                <a:effectLst/>
                <a:latin typeface="+mn-lt"/>
                <a:ea typeface="+mn-ea"/>
                <a:cs typeface="+mn-cs"/>
              </a:rPr>
              <a:t>high</a:t>
            </a:r>
            <a:r>
              <a:rPr lang="es-ES" sz="1200" kern="1200" dirty="0" smtClean="0">
                <a:solidFill>
                  <a:schemeClr val="tx1"/>
                </a:solidFill>
                <a:effectLst/>
                <a:latin typeface="+mn-lt"/>
                <a:ea typeface="+mn-ea"/>
                <a:cs typeface="+mn-cs"/>
              </a:rPr>
              <a:t> MELD score (</a:t>
            </a:r>
            <a:r>
              <a:rPr lang="es-ES" sz="1200" kern="1200" dirty="0" err="1" smtClean="0">
                <a:solidFill>
                  <a:schemeClr val="tx1"/>
                </a:solidFill>
                <a:effectLst/>
                <a:latin typeface="+mn-lt"/>
                <a:ea typeface="+mn-ea"/>
                <a:cs typeface="+mn-cs"/>
              </a:rPr>
              <a:t>Model</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Endstage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Liver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Disease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Angemayr</a:t>
            </a:r>
            <a:r>
              <a:rPr lang="es-ES" sz="1200" kern="1200" dirty="0" smtClean="0">
                <a:solidFill>
                  <a:schemeClr val="tx1"/>
                </a:solidFill>
                <a:effectLst/>
                <a:latin typeface="+mn-lt"/>
                <a:ea typeface="+mn-ea"/>
                <a:cs typeface="+mn-cs"/>
              </a:rPr>
              <a:t>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2003]. </a:t>
            </a:r>
          </a:p>
          <a:p>
            <a:pPr marL="0" marR="0" indent="0" algn="l" defTabSz="4572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err="1" smtClean="0">
                <a:solidFill>
                  <a:schemeClr val="tx1"/>
                </a:solidFill>
                <a:effectLst/>
                <a:latin typeface="+mn-lt"/>
                <a:ea typeface="+mn-ea"/>
                <a:cs typeface="+mn-cs"/>
              </a:rPr>
              <a:t>An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important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challenge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insertion</a:t>
            </a:r>
            <a:r>
              <a:rPr lang="es-ES" sz="1200" kern="1200" dirty="0" smtClean="0">
                <a:solidFill>
                  <a:schemeClr val="tx1"/>
                </a:solidFill>
                <a:effectLst/>
                <a:latin typeface="+mn-lt"/>
                <a:ea typeface="+mn-ea"/>
                <a:cs typeface="+mn-cs"/>
              </a:rPr>
              <a:t> of TIPS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increased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risk</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development</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hepatic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encephalopathy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which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occurs</a:t>
            </a:r>
            <a:r>
              <a:rPr lang="es-ES" sz="1200" kern="1200" dirty="0" smtClean="0">
                <a:solidFill>
                  <a:schemeClr val="tx1"/>
                </a:solidFill>
                <a:effectLst/>
                <a:latin typeface="+mn-lt"/>
                <a:ea typeface="+mn-ea"/>
                <a:cs typeface="+mn-cs"/>
              </a:rPr>
              <a:t> in 25–30%,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risk</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increasing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age</a:t>
            </a:r>
            <a:r>
              <a:rPr lang="es-ES"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dirty="0" err="1" smtClean="0"/>
              <a:t>Previous</a:t>
            </a:r>
            <a:r>
              <a:rPr lang="es-ES" dirty="0" smtClean="0"/>
              <a:t> </a:t>
            </a:r>
            <a:r>
              <a:rPr lang="es-ES" dirty="0" err="1" smtClean="0"/>
              <a:t>episodes</a:t>
            </a:r>
            <a:r>
              <a:rPr lang="es-ES" dirty="0" smtClean="0"/>
              <a:t> of </a:t>
            </a:r>
            <a:r>
              <a:rPr lang="es-ES" dirty="0" err="1" smtClean="0"/>
              <a:t>hepatic</a:t>
            </a:r>
            <a:r>
              <a:rPr lang="es-ES" dirty="0" smtClean="0"/>
              <a:t> </a:t>
            </a:r>
            <a:r>
              <a:rPr lang="es-ES" dirty="0" err="1" smtClean="0"/>
              <a:t>encepha</a:t>
            </a:r>
            <a:r>
              <a:rPr lang="es-ES" dirty="0" smtClean="0"/>
              <a:t>- </a:t>
            </a:r>
            <a:r>
              <a:rPr lang="es-ES" dirty="0" err="1" smtClean="0"/>
              <a:t>lopathy</a:t>
            </a:r>
            <a:r>
              <a:rPr lang="es-ES" dirty="0" smtClean="0"/>
              <a:t> are a </a:t>
            </a:r>
            <a:r>
              <a:rPr lang="es-ES" dirty="0" err="1" smtClean="0"/>
              <a:t>contraindication</a:t>
            </a:r>
            <a:r>
              <a:rPr lang="es-ES" dirty="0" smtClean="0"/>
              <a:t> </a:t>
            </a:r>
            <a:r>
              <a:rPr lang="es-ES" dirty="0" err="1" smtClean="0"/>
              <a:t>for</a:t>
            </a:r>
            <a:r>
              <a:rPr lang="es-ES" dirty="0" smtClean="0"/>
              <a:t> </a:t>
            </a:r>
            <a:r>
              <a:rPr lang="es-ES" dirty="0" err="1" smtClean="0"/>
              <a:t>insertion</a:t>
            </a:r>
            <a:r>
              <a:rPr lang="es-ES" dirty="0" smtClean="0"/>
              <a:t> of TIPS. </a:t>
            </a:r>
          </a:p>
          <a:p>
            <a:pPr marL="0" marR="0" indent="0" algn="l" defTabSz="457200" rtl="0" eaLnBrk="1" fontAlgn="auto" latinLnBrk="0" hangingPunct="1">
              <a:lnSpc>
                <a:spcPct val="100000"/>
              </a:lnSpc>
              <a:spcBef>
                <a:spcPts val="0"/>
              </a:spcBef>
              <a:spcAft>
                <a:spcPts val="0"/>
              </a:spcAft>
              <a:buClrTx/>
              <a:buSzTx/>
              <a:buFontTx/>
              <a:buNone/>
              <a:tabLst/>
              <a:defRPr/>
            </a:pPr>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 new automatic pump has been developed to mechanically remove ascites from the peritoneal cavity to the bladder. The benefit of this pump in terms of reduced frequency of </a:t>
            </a:r>
            <a:r>
              <a:rPr lang="en-US" sz="1200" b="0" i="0" kern="1200" dirty="0" err="1" smtClean="0">
                <a:solidFill>
                  <a:schemeClr val="tx1"/>
                </a:solidFill>
                <a:effectLst/>
                <a:latin typeface="+mn-lt"/>
                <a:ea typeface="+mn-ea"/>
                <a:cs typeface="+mn-cs"/>
              </a:rPr>
              <a:t>paracentesis</a:t>
            </a:r>
            <a:r>
              <a:rPr lang="en-US" sz="1200" b="0" i="0" kern="1200" dirty="0" smtClean="0">
                <a:solidFill>
                  <a:schemeClr val="tx1"/>
                </a:solidFill>
                <a:effectLst/>
                <a:latin typeface="+mn-lt"/>
                <a:ea typeface="+mn-ea"/>
                <a:cs typeface="+mn-cs"/>
              </a:rPr>
              <a:t> should be balanced by the risk of adverse events that include infection, catheter dysfunction, and renal insufficiency. The place of this new device in the management of ascites due either to portal hypertension or to cancer remains to be determined.</a:t>
            </a:r>
            <a:endParaRPr lang="es-ES" dirty="0" smtClean="0"/>
          </a:p>
          <a:p>
            <a:r>
              <a:rPr lang="en-US" sz="1200" b="0" i="0" u="none" strike="noStrike" kern="1200" baseline="0" dirty="0" smtClean="0">
                <a:solidFill>
                  <a:schemeClr val="tx1"/>
                </a:solidFill>
                <a:latin typeface="+mn-lt"/>
                <a:ea typeface="+mn-ea"/>
                <a:cs typeface="+mn-cs"/>
              </a:rPr>
              <a:t>An implanted pump for the automated removal of ascites</a:t>
            </a:r>
          </a:p>
          <a:p>
            <a:r>
              <a:rPr lang="en-US" sz="1200" b="0" i="0" u="none" strike="noStrike" kern="1200" baseline="0" dirty="0" smtClean="0">
                <a:solidFill>
                  <a:schemeClr val="tx1"/>
                </a:solidFill>
                <a:latin typeface="+mn-lt"/>
                <a:ea typeface="+mn-ea"/>
                <a:cs typeface="+mn-cs"/>
              </a:rPr>
              <a:t>from the peritoneal cavity into the bladder, from where it was</a:t>
            </a:r>
          </a:p>
          <a:p>
            <a:r>
              <a:rPr lang="es-MX" sz="1200" b="0" i="0" u="none" strike="noStrike" kern="1200" baseline="0" dirty="0" err="1" smtClean="0">
                <a:solidFill>
                  <a:schemeClr val="tx1"/>
                </a:solidFill>
                <a:latin typeface="+mn-lt"/>
                <a:ea typeface="+mn-ea"/>
                <a:cs typeface="+mn-cs"/>
              </a:rPr>
              <a:t>eliminated</a:t>
            </a:r>
            <a:r>
              <a:rPr lang="es-MX" sz="1200" b="0" i="0" u="none" strike="noStrike" kern="1200" baseline="0" dirty="0" smtClean="0">
                <a:solidFill>
                  <a:schemeClr val="tx1"/>
                </a:solidFill>
                <a:latin typeface="+mn-lt"/>
                <a:ea typeface="+mn-ea"/>
                <a:cs typeface="+mn-cs"/>
              </a:rPr>
              <a:t> </a:t>
            </a:r>
            <a:r>
              <a:rPr lang="es-MX" sz="1200" b="0" i="0" u="none" strike="noStrike" kern="1200" baseline="0" dirty="0" err="1" smtClean="0">
                <a:solidFill>
                  <a:schemeClr val="tx1"/>
                </a:solidFill>
                <a:latin typeface="+mn-lt"/>
                <a:ea typeface="+mn-ea"/>
                <a:cs typeface="+mn-cs"/>
              </a:rPr>
              <a:t>through</a:t>
            </a:r>
            <a:r>
              <a:rPr lang="es-MX" sz="1200" b="0" i="0" u="none" strike="noStrike" kern="1200" baseline="0" dirty="0" smtClean="0">
                <a:solidFill>
                  <a:schemeClr val="tx1"/>
                </a:solidFill>
                <a:latin typeface="+mn-lt"/>
                <a:ea typeface="+mn-ea"/>
                <a:cs typeface="+mn-cs"/>
              </a:rPr>
              <a:t> normal </a:t>
            </a:r>
            <a:r>
              <a:rPr lang="es-MX" sz="1200" b="0" i="0" u="none" strike="noStrike" kern="1200" baseline="0" dirty="0" err="1" smtClean="0">
                <a:solidFill>
                  <a:schemeClr val="tx1"/>
                </a:solidFill>
                <a:latin typeface="+mn-lt"/>
                <a:ea typeface="+mn-ea"/>
                <a:cs typeface="+mn-cs"/>
              </a:rPr>
              <a:t>urination</a:t>
            </a:r>
            <a:r>
              <a:rPr lang="es-MX" sz="1200" b="0" i="0" u="none" strike="noStrike" kern="1200" baseline="0" dirty="0" smtClean="0">
                <a:solidFill>
                  <a:schemeClr val="tx1"/>
                </a:solidFill>
                <a:latin typeface="+mn-lt"/>
                <a:ea typeface="+mn-ea"/>
                <a:cs typeface="+mn-cs"/>
              </a:rPr>
              <a:t>. Con este dispositivo se reduce significativamente el número de paracentesis.</a:t>
            </a:r>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s-ES" dirty="0" smtClean="0"/>
          </a:p>
          <a:p>
            <a:endParaRPr lang="es-ES" dirty="0"/>
          </a:p>
        </p:txBody>
      </p:sp>
      <p:sp>
        <p:nvSpPr>
          <p:cNvPr id="4" name="Marcador de número de diapositiva 3"/>
          <p:cNvSpPr>
            <a:spLocks noGrp="1"/>
          </p:cNvSpPr>
          <p:nvPr>
            <p:ph type="sldNum" sz="quarter" idx="10"/>
          </p:nvPr>
        </p:nvSpPr>
        <p:spPr/>
        <p:txBody>
          <a:bodyPr/>
          <a:lstStyle/>
          <a:p>
            <a:fld id="{C02B14E0-4BDC-BC44-872F-EBCDB324BDA1}" type="slidenum">
              <a:rPr lang="es-ES" smtClean="0"/>
              <a:t>10</a:t>
            </a:fld>
            <a:endParaRPr lang="es-ES"/>
          </a:p>
        </p:txBody>
      </p:sp>
    </p:spTree>
    <p:extLst>
      <p:ext uri="{BB962C8B-B14F-4D97-AF65-F5344CB8AC3E}">
        <p14:creationId xmlns:p14="http://schemas.microsoft.com/office/powerpoint/2010/main" val="3917309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Es un consenso del grupo de expertos que </a:t>
            </a:r>
            <a:r>
              <a:rPr lang="es-ES" dirty="0" err="1" smtClean="0"/>
              <a:t>confroma</a:t>
            </a:r>
            <a:r>
              <a:rPr lang="es-ES" baseline="0" dirty="0" smtClean="0"/>
              <a:t> el club internacional de la ascitis y se publicaron recientemente.</a:t>
            </a:r>
            <a:endParaRPr lang="es-ES" dirty="0" smtClean="0"/>
          </a:p>
          <a:p>
            <a:r>
              <a:rPr lang="es-ES" dirty="0" smtClean="0"/>
              <a:t>Estos criterios no establecen un valor de corte en</a:t>
            </a:r>
            <a:r>
              <a:rPr lang="es-ES" baseline="0" dirty="0" smtClean="0"/>
              <a:t> la creatinina por arriba del cual se considera daño renal, si no que se modificaron para establecer un cambio dinámico de acuerdo con la creatinina de cada paciente.</a:t>
            </a:r>
          </a:p>
          <a:p>
            <a:endParaRPr lang="es-ES"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11</a:t>
            </a:fld>
            <a:endParaRPr lang="es-ES"/>
          </a:p>
        </p:txBody>
      </p:sp>
    </p:spTree>
    <p:extLst>
      <p:ext uri="{BB962C8B-B14F-4D97-AF65-F5344CB8AC3E}">
        <p14:creationId xmlns:p14="http://schemas.microsoft.com/office/powerpoint/2010/main" val="3990283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Los pacientes</a:t>
            </a:r>
            <a:r>
              <a:rPr lang="es-ES" baseline="0" dirty="0" smtClean="0"/>
              <a:t> con cirrosis pueden desarrollar daño renal por cualquier causa dentro de los 3 tipos que ya conocemos, (</a:t>
            </a:r>
            <a:r>
              <a:rPr lang="es-ES" baseline="0" dirty="0" err="1" smtClean="0"/>
              <a:t>prerrenal</a:t>
            </a:r>
            <a:r>
              <a:rPr lang="es-ES" baseline="0" dirty="0" smtClean="0"/>
              <a:t>, renal y post renal), pero adicionalmente pueden desarrollar SHR un tipo de daño renal agudo </a:t>
            </a:r>
            <a:r>
              <a:rPr lang="es-ES" baseline="0" dirty="0" err="1" smtClean="0"/>
              <a:t>prerrenal</a:t>
            </a:r>
            <a:r>
              <a:rPr lang="es-ES" baseline="0" dirty="0" smtClean="0"/>
              <a:t> que no responde a la reposición de volumen IV y que es exclusivo de los pacientes con insuficiencia hepática grave.</a:t>
            </a:r>
          </a:p>
          <a:p>
            <a:r>
              <a:rPr lang="es-ES" baseline="0" dirty="0" smtClean="0"/>
              <a:t>La NTA es más común que el SHR y corresponde a </a:t>
            </a:r>
            <a:r>
              <a:rPr lang="es-ES" baseline="0" dirty="0" err="1" smtClean="0"/>
              <a:t>aprox</a:t>
            </a:r>
            <a:r>
              <a:rPr lang="es-ES" baseline="0" dirty="0" smtClean="0"/>
              <a:t> 1/3 de los casos de DRA y es debida a isquemia de los túbulos renales por un evento de hipotensión por sangrado o sepsis grave </a:t>
            </a:r>
          </a:p>
          <a:p>
            <a:r>
              <a:rPr lang="es-ES" baseline="0" dirty="0" smtClean="0"/>
              <a:t>El uso de </a:t>
            </a:r>
            <a:r>
              <a:rPr lang="es-ES" baseline="0" dirty="0" err="1" smtClean="0"/>
              <a:t>aminoglucósidos</a:t>
            </a:r>
            <a:r>
              <a:rPr lang="es-ES" baseline="0" dirty="0" smtClean="0"/>
              <a:t> en pacientes cirróticos fue el principal factor predictor de DRA en un estudio de veteranos de los USA.</a:t>
            </a:r>
          </a:p>
          <a:p>
            <a:r>
              <a:rPr lang="es-ES" baseline="0" dirty="0" smtClean="0"/>
              <a:t>Se sugiere que hay un tipo adicional de SHR que debe incluir pacientes con enfermedad renal crónica que desarrollan DRA.</a:t>
            </a:r>
            <a:endParaRPr lang="es-ES"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12</a:t>
            </a:fld>
            <a:endParaRPr lang="es-ES"/>
          </a:p>
        </p:txBody>
      </p:sp>
    </p:spTree>
    <p:extLst>
      <p:ext uri="{BB962C8B-B14F-4D97-AF65-F5344CB8AC3E}">
        <p14:creationId xmlns:p14="http://schemas.microsoft.com/office/powerpoint/2010/main" val="3997251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La creatinina sérica es un</a:t>
            </a:r>
            <a:r>
              <a:rPr lang="es-ES" baseline="0" dirty="0" smtClean="0"/>
              <a:t> parámetro que evalúa la tasa de filtración glomerular</a:t>
            </a:r>
            <a:endParaRPr lang="es-ES" dirty="0" smtClean="0"/>
          </a:p>
          <a:p>
            <a:r>
              <a:rPr lang="es-ES" dirty="0" smtClean="0"/>
              <a:t>No</a:t>
            </a:r>
            <a:r>
              <a:rPr lang="es-ES" baseline="0" dirty="0" smtClean="0"/>
              <a:t> es un buen marcador de daño renal, se eleva hasta que la TFG disminuye y no en etapas iniciales de disminución de la función renal.</a:t>
            </a:r>
          </a:p>
          <a:p>
            <a:r>
              <a:rPr lang="es-ES" baseline="0" dirty="0" smtClean="0"/>
              <a:t>La masa muscular que es la fuente de la creatinina habitualmente está disminuida en cirróticos, así los pacientes pueden tener creatinina normal pero con una filtración glomerular considerablemente disminuida.</a:t>
            </a:r>
          </a:p>
          <a:p>
            <a:r>
              <a:rPr lang="es-ES" baseline="0" dirty="0" smtClean="0"/>
              <a:t>La </a:t>
            </a:r>
            <a:r>
              <a:rPr lang="es-ES" baseline="0" dirty="0" err="1" smtClean="0"/>
              <a:t>hiperbilirrubinemia</a:t>
            </a:r>
            <a:r>
              <a:rPr lang="es-ES" baseline="0" dirty="0" smtClean="0"/>
              <a:t> puede dar lugar a un valor falsamente bajo de creatinina si se utiliza un método químico en lugar de uno enzimático para la medición. </a:t>
            </a:r>
          </a:p>
          <a:p>
            <a:pPr marL="0" marR="0" indent="0" algn="l" defTabSz="457200" rtl="0" eaLnBrk="1" fontAlgn="auto" latinLnBrk="0" hangingPunct="1">
              <a:lnSpc>
                <a:spcPct val="100000"/>
              </a:lnSpc>
              <a:spcBef>
                <a:spcPts val="0"/>
              </a:spcBef>
              <a:spcAft>
                <a:spcPts val="0"/>
              </a:spcAft>
              <a:buClrTx/>
              <a:buSzTx/>
              <a:buFontTx/>
              <a:buNone/>
              <a:tabLst/>
              <a:defRPr/>
            </a:pPr>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t>Son</a:t>
            </a:r>
            <a:r>
              <a:rPr lang="es-ES" baseline="0" dirty="0" smtClean="0"/>
              <a:t> </a:t>
            </a:r>
            <a:r>
              <a:rPr lang="es-ES" baseline="0" dirty="0" err="1" smtClean="0"/>
              <a:t>biomarcadores</a:t>
            </a:r>
            <a:r>
              <a:rPr lang="es-ES" baseline="0" dirty="0" smtClean="0"/>
              <a:t> útiles para diferenciar entre daño renal agudo que responde a volumen y el que no responde a administración de soluciones cristaloides.</a:t>
            </a:r>
            <a:endParaRPr lang="es-ES" dirty="0" smtClean="0"/>
          </a:p>
          <a:p>
            <a:r>
              <a:rPr lang="es-ES" dirty="0" smtClean="0"/>
              <a:t>Están en</a:t>
            </a:r>
            <a:r>
              <a:rPr lang="es-ES" baseline="0" dirty="0" smtClean="0"/>
              <a:t> estudio, son pruebas que indican daño renal temprano y pueden diferenciar entre daño </a:t>
            </a:r>
            <a:r>
              <a:rPr lang="es-ES" baseline="0" dirty="0" err="1" smtClean="0"/>
              <a:t>prerrenal</a:t>
            </a:r>
            <a:r>
              <a:rPr lang="es-ES" baseline="0" dirty="0" smtClean="0"/>
              <a:t> y otros tipos. </a:t>
            </a:r>
            <a:endParaRPr lang="es-ES"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13</a:t>
            </a:fld>
            <a:endParaRPr lang="es-ES"/>
          </a:p>
        </p:txBody>
      </p:sp>
    </p:spTree>
    <p:extLst>
      <p:ext uri="{BB962C8B-B14F-4D97-AF65-F5344CB8AC3E}">
        <p14:creationId xmlns:p14="http://schemas.microsoft.com/office/powerpoint/2010/main" val="3676496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14</a:t>
            </a:fld>
            <a:endParaRPr lang="es-ES"/>
          </a:p>
        </p:txBody>
      </p:sp>
    </p:spTree>
    <p:extLst>
      <p:ext uri="{BB962C8B-B14F-4D97-AF65-F5344CB8AC3E}">
        <p14:creationId xmlns:p14="http://schemas.microsoft.com/office/powerpoint/2010/main" val="3791110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dirty="0" smtClean="0"/>
              <a:t>Forma única de falla renal que ocurre en pacientes con cirrosis o insuficiencia hepática grave</a:t>
            </a:r>
          </a:p>
          <a:p>
            <a:r>
              <a:rPr lang="es-ES" dirty="0" smtClean="0"/>
              <a:t>La </a:t>
            </a:r>
            <a:r>
              <a:rPr lang="es-ES" dirty="0" err="1" smtClean="0"/>
              <a:t>dialtación</a:t>
            </a:r>
            <a:r>
              <a:rPr lang="es-ES" dirty="0" smtClean="0"/>
              <a:t> </a:t>
            </a:r>
            <a:r>
              <a:rPr lang="es-ES" dirty="0" err="1" smtClean="0"/>
              <a:t>arteriolar</a:t>
            </a:r>
            <a:r>
              <a:rPr lang="es-ES" dirty="0" smtClean="0"/>
              <a:t> es de predominio mesentérica.</a:t>
            </a:r>
          </a:p>
          <a:p>
            <a:r>
              <a:rPr lang="es-ES" dirty="0" smtClean="0"/>
              <a:t>El estado </a:t>
            </a:r>
            <a:r>
              <a:rPr lang="es-ES" dirty="0" err="1" smtClean="0"/>
              <a:t>hiperdinámico</a:t>
            </a:r>
            <a:r>
              <a:rPr lang="es-ES" dirty="0" smtClean="0"/>
              <a:t> llega a</a:t>
            </a:r>
            <a:r>
              <a:rPr lang="es-ES" baseline="0" dirty="0" smtClean="0"/>
              <a:t> un punto máximo en el que el corazón ya no es capaz de mantener la perfusión efectiva de los órganos y el índice cardiaco baja</a:t>
            </a:r>
          </a:p>
          <a:p>
            <a:endParaRPr lang="es-ES" dirty="0" smtClean="0"/>
          </a:p>
          <a:p>
            <a:r>
              <a:rPr lang="es-ES" dirty="0" smtClean="0"/>
              <a:t>El SHR</a:t>
            </a:r>
            <a:r>
              <a:rPr lang="es-ES" baseline="0" dirty="0" smtClean="0"/>
              <a:t> tipo 2 no se considera daño renal agudo</a:t>
            </a:r>
            <a:endParaRPr lang="es-ES"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15</a:t>
            </a:fld>
            <a:endParaRPr lang="es-ES"/>
          </a:p>
        </p:txBody>
      </p:sp>
    </p:spTree>
    <p:extLst>
      <p:ext uri="{BB962C8B-B14F-4D97-AF65-F5344CB8AC3E}">
        <p14:creationId xmlns:p14="http://schemas.microsoft.com/office/powerpoint/2010/main" val="1770904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Se tomaba a la creatinina mayor de 2.5 mg/dl como punto de corte,</a:t>
            </a:r>
            <a:r>
              <a:rPr lang="es-ES" baseline="0" dirty="0" smtClean="0"/>
              <a:t> pero esto ocasionaba un retraso en el tratamiento   </a:t>
            </a:r>
          </a:p>
          <a:p>
            <a:endParaRPr lang="es-ES" dirty="0" smtClean="0"/>
          </a:p>
          <a:p>
            <a:r>
              <a:rPr lang="es-ES" dirty="0" smtClean="0"/>
              <a:t>En el escenario de circulación</a:t>
            </a:r>
            <a:r>
              <a:rPr lang="es-ES" baseline="0" dirty="0" smtClean="0"/>
              <a:t> </a:t>
            </a:r>
            <a:r>
              <a:rPr lang="es-ES" baseline="0" dirty="0" err="1" smtClean="0"/>
              <a:t>hiperdinámica</a:t>
            </a:r>
            <a:r>
              <a:rPr lang="es-ES" baseline="0" dirty="0" smtClean="0"/>
              <a:t>, la pérdida rápida de fluidos (diarrea, sangrado GI) o sepsis asociada con vasodilatación leva a una disminución mayor del volumen IV, vasoconstricción renal y daño </a:t>
            </a:r>
            <a:r>
              <a:rPr lang="es-ES" baseline="0" dirty="0" err="1" smtClean="0"/>
              <a:t>prerrenal</a:t>
            </a:r>
            <a:r>
              <a:rPr lang="es-ES" baseline="0" dirty="0" smtClean="0"/>
              <a:t>.</a:t>
            </a:r>
          </a:p>
          <a:p>
            <a:r>
              <a:rPr lang="es-ES" baseline="0" dirty="0" smtClean="0"/>
              <a:t>Además estos factores también pueden provocar daño </a:t>
            </a:r>
            <a:r>
              <a:rPr lang="es-ES" baseline="0" dirty="0" err="1" smtClean="0"/>
              <a:t>daño</a:t>
            </a:r>
            <a:r>
              <a:rPr lang="es-ES" baseline="0" dirty="0" smtClean="0"/>
              <a:t> renal por necrosis tubular</a:t>
            </a:r>
            <a:endParaRPr lang="es-MX" dirty="0"/>
          </a:p>
        </p:txBody>
      </p:sp>
      <p:sp>
        <p:nvSpPr>
          <p:cNvPr id="4" name="3 Marcador de número de diapositiva"/>
          <p:cNvSpPr>
            <a:spLocks noGrp="1"/>
          </p:cNvSpPr>
          <p:nvPr>
            <p:ph type="sldNum" sz="quarter" idx="10"/>
          </p:nvPr>
        </p:nvSpPr>
        <p:spPr/>
        <p:txBody>
          <a:bodyPr/>
          <a:lstStyle/>
          <a:p>
            <a:fld id="{20F281CE-9F74-4A4B-A112-AFEED4BAA6B3}" type="slidenum">
              <a:rPr lang="es-ES" smtClean="0"/>
              <a:t>16</a:t>
            </a:fld>
            <a:endParaRPr lang="es-ES"/>
          </a:p>
        </p:txBody>
      </p:sp>
    </p:spTree>
    <p:extLst>
      <p:ext uri="{BB962C8B-B14F-4D97-AF65-F5344CB8AC3E}">
        <p14:creationId xmlns:p14="http://schemas.microsoft.com/office/powerpoint/2010/main" val="3082290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 paradoja del </a:t>
            </a:r>
            <a:r>
              <a:rPr lang="es-ES" dirty="0" err="1" smtClean="0"/>
              <a:t>tx</a:t>
            </a:r>
            <a:r>
              <a:rPr lang="es-ES" dirty="0" smtClean="0"/>
              <a:t> del </a:t>
            </a:r>
            <a:r>
              <a:rPr lang="es-ES" dirty="0" err="1" smtClean="0"/>
              <a:t>Sx</a:t>
            </a:r>
            <a:r>
              <a:rPr lang="es-ES" baseline="0" dirty="0" smtClean="0"/>
              <a:t> </a:t>
            </a:r>
            <a:r>
              <a:rPr lang="es-ES" baseline="0" dirty="0" err="1" smtClean="0"/>
              <a:t>hepatorrenal</a:t>
            </a:r>
            <a:r>
              <a:rPr lang="es-ES" baseline="0" dirty="0" smtClean="0"/>
              <a:t> es porqué si es un trastorno debido a vasoconstricción, se trata con vasoconstrictores, el efecto de la </a:t>
            </a:r>
            <a:r>
              <a:rPr lang="es-ES" baseline="0" dirty="0" err="1" smtClean="0"/>
              <a:t>terlipresina</a:t>
            </a:r>
            <a:r>
              <a:rPr lang="es-ES" baseline="0" dirty="0" smtClean="0"/>
              <a:t> es la vasoconstricción </a:t>
            </a:r>
            <a:r>
              <a:rPr lang="es-ES" baseline="0" dirty="0" err="1" smtClean="0"/>
              <a:t>esplácnica</a:t>
            </a:r>
            <a:r>
              <a:rPr lang="es-ES" baseline="0" dirty="0" smtClean="0"/>
              <a:t>, con lo cual revierte la vasodilatación </a:t>
            </a:r>
            <a:r>
              <a:rPr lang="es-ES" baseline="0" dirty="0" err="1" smtClean="0"/>
              <a:t>esplácnica</a:t>
            </a:r>
            <a:r>
              <a:rPr lang="es-ES" baseline="0" dirty="0" smtClean="0"/>
              <a:t>.</a:t>
            </a:r>
            <a:endParaRPr lang="es-MX" dirty="0"/>
          </a:p>
        </p:txBody>
      </p:sp>
      <p:sp>
        <p:nvSpPr>
          <p:cNvPr id="4" name="3 Marcador de número de diapositiva"/>
          <p:cNvSpPr>
            <a:spLocks noGrp="1"/>
          </p:cNvSpPr>
          <p:nvPr>
            <p:ph type="sldNum" sz="quarter" idx="10"/>
          </p:nvPr>
        </p:nvSpPr>
        <p:spPr/>
        <p:txBody>
          <a:bodyPr/>
          <a:lstStyle/>
          <a:p>
            <a:fld id="{20F281CE-9F74-4A4B-A112-AFEED4BAA6B3}" type="slidenum">
              <a:rPr lang="es-ES" smtClean="0"/>
              <a:t>17</a:t>
            </a:fld>
            <a:endParaRPr lang="es-ES"/>
          </a:p>
        </p:txBody>
      </p:sp>
    </p:spTree>
    <p:extLst>
      <p:ext uri="{BB962C8B-B14F-4D97-AF65-F5344CB8AC3E}">
        <p14:creationId xmlns:p14="http://schemas.microsoft.com/office/powerpoint/2010/main" val="405243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0" dirty="0" smtClean="0"/>
              <a:t>Los vasoconstrictores se</a:t>
            </a:r>
            <a:r>
              <a:rPr lang="es-ES" b="0" baseline="0" dirty="0" smtClean="0"/>
              <a:t> utilizan para aliviar la vasodilatación </a:t>
            </a:r>
            <a:r>
              <a:rPr lang="es-ES" b="0" baseline="0" dirty="0" err="1" smtClean="0"/>
              <a:t>esplácnica</a:t>
            </a:r>
            <a:r>
              <a:rPr lang="es-ES" b="0" baseline="0" dirty="0" smtClean="0"/>
              <a:t> y la albúmina para mejorar el volumen arterial además de que une a los vasodilatadores circulantes y con esto mejorar el flujo sanguíneo renal. </a:t>
            </a:r>
            <a:endParaRPr lang="es-ES" b="0" dirty="0" smtClean="0"/>
          </a:p>
          <a:p>
            <a:endParaRPr lang="es-ES" dirty="0" smtClean="0"/>
          </a:p>
          <a:p>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specific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treatment</a:t>
            </a:r>
            <a:r>
              <a:rPr lang="es-ES" sz="1200" kern="1200" dirty="0" smtClean="0">
                <a:solidFill>
                  <a:schemeClr val="tx1"/>
                </a:solidFill>
                <a:effectLst/>
                <a:latin typeface="+mn-lt"/>
                <a:ea typeface="+mn-ea"/>
                <a:cs typeface="+mn-cs"/>
              </a:rPr>
              <a:t> of HRS 1 </a:t>
            </a:r>
            <a:r>
              <a:rPr lang="es-ES" sz="1200" kern="1200" dirty="0" err="1" smtClean="0">
                <a:solidFill>
                  <a:schemeClr val="tx1"/>
                </a:solidFill>
                <a:effectLst/>
                <a:latin typeface="+mn-lt"/>
                <a:ea typeface="+mn-ea"/>
                <a:cs typeface="+mn-cs"/>
              </a:rPr>
              <a:t>should</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aimed</a:t>
            </a:r>
            <a:r>
              <a:rPr lang="es-ES" sz="1200" kern="1200" dirty="0" smtClean="0">
                <a:solidFill>
                  <a:schemeClr val="tx1"/>
                </a:solidFill>
                <a:effectLst/>
                <a:latin typeface="+mn-lt"/>
                <a:ea typeface="+mn-ea"/>
                <a:cs typeface="+mn-cs"/>
              </a:rPr>
              <a:t> at </a:t>
            </a:r>
            <a:r>
              <a:rPr lang="es-ES" sz="1200" kern="1200" dirty="0" err="1" smtClean="0">
                <a:solidFill>
                  <a:schemeClr val="tx1"/>
                </a:solidFill>
                <a:effectLst/>
                <a:latin typeface="+mn-lt"/>
                <a:ea typeface="+mn-ea"/>
                <a:cs typeface="+mn-cs"/>
              </a:rPr>
              <a:t>decreasing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splanchnic</a:t>
            </a:r>
            <a:r>
              <a:rPr lang="es-ES" sz="1200" kern="1200" dirty="0" smtClean="0">
                <a:solidFill>
                  <a:schemeClr val="tx1"/>
                </a:solidFill>
                <a:effectLst/>
                <a:latin typeface="+mn-lt"/>
                <a:ea typeface="+mn-ea"/>
                <a:cs typeface="+mn-cs"/>
              </a:rPr>
              <a:t> arterial </a:t>
            </a:r>
            <a:r>
              <a:rPr lang="es-ES" sz="1200" kern="1200" dirty="0" err="1" smtClean="0">
                <a:solidFill>
                  <a:schemeClr val="tx1"/>
                </a:solidFill>
                <a:effectLst/>
                <a:latin typeface="+mn-lt"/>
                <a:ea typeface="+mn-ea"/>
                <a:cs typeface="+mn-cs"/>
              </a:rPr>
              <a:t>vasodilation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decreasing</a:t>
            </a:r>
            <a:r>
              <a:rPr lang="es-ES" sz="1200" kern="1200" dirty="0" smtClean="0">
                <a:solidFill>
                  <a:schemeClr val="tx1"/>
                </a:solidFill>
                <a:effectLst/>
                <a:latin typeface="+mn-lt"/>
                <a:ea typeface="+mn-ea"/>
                <a:cs typeface="+mn-cs"/>
              </a:rPr>
              <a:t> central </a:t>
            </a:r>
            <a:r>
              <a:rPr lang="es-ES" sz="1200" kern="1200" dirty="0" err="1" smtClean="0">
                <a:solidFill>
                  <a:schemeClr val="tx1"/>
                </a:solidFill>
                <a:effectLst/>
                <a:latin typeface="+mn-lt"/>
                <a:ea typeface="+mn-ea"/>
                <a:cs typeface="+mn-cs"/>
              </a:rPr>
              <a:t>hypovolemia</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increasing</a:t>
            </a:r>
            <a:r>
              <a:rPr lang="es-ES" sz="1200" kern="1200" dirty="0" smtClean="0">
                <a:solidFill>
                  <a:schemeClr val="tx1"/>
                </a:solidFill>
                <a:effectLst/>
                <a:latin typeface="+mn-lt"/>
                <a:ea typeface="+mn-ea"/>
                <a:cs typeface="+mn-cs"/>
              </a:rPr>
              <a:t> renal </a:t>
            </a:r>
            <a:r>
              <a:rPr lang="es-ES" sz="1200" kern="1200" dirty="0" err="1" smtClean="0">
                <a:solidFill>
                  <a:schemeClr val="tx1"/>
                </a:solidFill>
                <a:effectLst/>
                <a:latin typeface="+mn-lt"/>
                <a:ea typeface="+mn-ea"/>
                <a:cs typeface="+mn-cs"/>
              </a:rPr>
              <a:t>blood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flow</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Administration</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vasoconstric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tor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drugs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such</a:t>
            </a:r>
            <a:r>
              <a:rPr lang="es-ES" sz="1200" kern="1200" dirty="0" smtClean="0">
                <a:solidFill>
                  <a:schemeClr val="tx1"/>
                </a:solidFill>
                <a:effectLst/>
                <a:latin typeface="+mn-lt"/>
                <a:ea typeface="+mn-ea"/>
                <a:cs typeface="+mn-cs"/>
              </a:rPr>
              <a:t> as </a:t>
            </a:r>
            <a:r>
              <a:rPr lang="es-ES" sz="1200" kern="1200" dirty="0" err="1" smtClean="0">
                <a:solidFill>
                  <a:schemeClr val="tx1"/>
                </a:solidFill>
                <a:effectLst/>
                <a:latin typeface="+mn-lt"/>
                <a:ea typeface="+mn-ea"/>
                <a:cs typeface="+mn-cs"/>
              </a:rPr>
              <a:t>terlipressin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which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acts</a:t>
            </a:r>
            <a:r>
              <a:rPr lang="es-ES" sz="1200" kern="1200" dirty="0" smtClean="0">
                <a:solidFill>
                  <a:schemeClr val="tx1"/>
                </a:solidFill>
                <a:effectLst/>
                <a:latin typeface="+mn-lt"/>
                <a:ea typeface="+mn-ea"/>
                <a:cs typeface="+mn-cs"/>
              </a:rPr>
              <a:t> as a vas- </a:t>
            </a:r>
            <a:r>
              <a:rPr lang="es-ES" sz="1200" kern="1200" dirty="0" err="1" smtClean="0">
                <a:solidFill>
                  <a:schemeClr val="tx1"/>
                </a:solidFill>
                <a:effectLst/>
                <a:latin typeface="+mn-lt"/>
                <a:ea typeface="+mn-ea"/>
                <a:cs typeface="+mn-cs"/>
              </a:rPr>
              <a:t>opressin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analogue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stimulates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splanchnic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vasopressin</a:t>
            </a:r>
            <a:r>
              <a:rPr lang="es-ES" sz="1200" kern="1200" dirty="0" smtClean="0">
                <a:solidFill>
                  <a:schemeClr val="tx1"/>
                </a:solidFill>
                <a:effectLst/>
                <a:latin typeface="+mn-lt"/>
                <a:ea typeface="+mn-ea"/>
                <a:cs typeface="+mn-cs"/>
              </a:rPr>
              <a:t> V1a </a:t>
            </a:r>
            <a:r>
              <a:rPr lang="es-ES" sz="1200" kern="1200" dirty="0" err="1" smtClean="0">
                <a:solidFill>
                  <a:schemeClr val="tx1"/>
                </a:solidFill>
                <a:effectLst/>
                <a:latin typeface="+mn-lt"/>
                <a:ea typeface="+mn-ea"/>
                <a:cs typeface="+mn-cs"/>
              </a:rPr>
              <a:t>receptors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Terlipressin</a:t>
            </a:r>
            <a:r>
              <a:rPr lang="es-ES" sz="1200" kern="1200" dirty="0" smtClean="0">
                <a:solidFill>
                  <a:schemeClr val="tx1"/>
                </a:solidFill>
                <a:effectLst/>
                <a:latin typeface="+mn-lt"/>
                <a:ea typeface="+mn-ea"/>
                <a:cs typeface="+mn-cs"/>
              </a:rPr>
              <a:t> induces </a:t>
            </a:r>
            <a:r>
              <a:rPr lang="es-ES" sz="1200" kern="1200" dirty="0" err="1" smtClean="0">
                <a:solidFill>
                  <a:schemeClr val="tx1"/>
                </a:solidFill>
                <a:effectLst/>
                <a:latin typeface="+mn-lt"/>
                <a:ea typeface="+mn-ea"/>
                <a:cs typeface="+mn-cs"/>
              </a:rPr>
              <a:t>constriction</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extremely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dilated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splancnic</a:t>
            </a:r>
            <a:r>
              <a:rPr lang="es-ES" sz="1200" kern="1200" dirty="0" smtClean="0">
                <a:solidFill>
                  <a:schemeClr val="tx1"/>
                </a:solidFill>
                <a:effectLst/>
                <a:latin typeface="+mn-lt"/>
                <a:ea typeface="+mn-ea"/>
                <a:cs typeface="+mn-cs"/>
              </a:rPr>
              <a:t> vascular </a:t>
            </a:r>
            <a:r>
              <a:rPr lang="es-ES" sz="1200" kern="1200" dirty="0" err="1" smtClean="0">
                <a:solidFill>
                  <a:schemeClr val="tx1"/>
                </a:solidFill>
                <a:effectLst/>
                <a:latin typeface="+mn-lt"/>
                <a:ea typeface="+mn-ea"/>
                <a:cs typeface="+mn-cs"/>
              </a:rPr>
              <a:t>bed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thereby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improving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central </a:t>
            </a:r>
            <a:r>
              <a:rPr lang="es-ES" sz="1200" kern="1200" dirty="0" err="1" smtClean="0">
                <a:solidFill>
                  <a:schemeClr val="tx1"/>
                </a:solidFill>
                <a:effectLst/>
                <a:latin typeface="+mn-lt"/>
                <a:ea typeface="+mn-ea"/>
                <a:cs typeface="+mn-cs"/>
              </a:rPr>
              <a:t>underfilling</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increasing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arterial </a:t>
            </a:r>
            <a:r>
              <a:rPr lang="es-ES" sz="1200" kern="1200" dirty="0" err="1" smtClean="0">
                <a:solidFill>
                  <a:schemeClr val="tx1"/>
                </a:solidFill>
                <a:effectLst/>
                <a:latin typeface="+mn-lt"/>
                <a:ea typeface="+mn-ea"/>
                <a:cs typeface="+mn-cs"/>
              </a:rPr>
              <a:t>blood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pressure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Moreau</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Lebrec</a:t>
            </a:r>
            <a:r>
              <a:rPr lang="es-ES" sz="1200" kern="1200" dirty="0" smtClean="0">
                <a:solidFill>
                  <a:schemeClr val="tx1"/>
                </a:solidFill>
                <a:effectLst/>
                <a:latin typeface="+mn-lt"/>
                <a:ea typeface="+mn-ea"/>
                <a:cs typeface="+mn-cs"/>
              </a:rPr>
              <a:t>, 2006; </a:t>
            </a:r>
            <a:r>
              <a:rPr lang="es-ES" sz="1200" kern="1200" dirty="0" err="1" smtClean="0">
                <a:solidFill>
                  <a:schemeClr val="tx1"/>
                </a:solidFill>
                <a:effectLst/>
                <a:latin typeface="+mn-lt"/>
                <a:ea typeface="+mn-ea"/>
                <a:cs typeface="+mn-cs"/>
              </a:rPr>
              <a:t>Gines</a:t>
            </a:r>
            <a:r>
              <a:rPr lang="es-ES" sz="1200" kern="1200" dirty="0" smtClean="0">
                <a:solidFill>
                  <a:schemeClr val="tx1"/>
                </a:solidFill>
                <a:effectLst/>
                <a:latin typeface="+mn-lt"/>
                <a:ea typeface="+mn-ea"/>
                <a:cs typeface="+mn-cs"/>
              </a:rPr>
              <a:t>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2007]. </a:t>
            </a:r>
            <a:r>
              <a:rPr lang="es-ES" sz="1200" kern="1200" dirty="0" err="1" smtClean="0">
                <a:solidFill>
                  <a:schemeClr val="tx1"/>
                </a:solidFill>
                <a:effectLst/>
                <a:latin typeface="+mn-lt"/>
                <a:ea typeface="+mn-ea"/>
                <a:cs typeface="+mn-cs"/>
              </a:rPr>
              <a:t>Terlipressin</a:t>
            </a:r>
            <a:r>
              <a:rPr lang="es-ES" sz="1200" kern="1200" dirty="0" smtClean="0">
                <a:solidFill>
                  <a:schemeClr val="tx1"/>
                </a:solidFill>
                <a:effectLst/>
                <a:latin typeface="+mn-lt"/>
                <a:ea typeface="+mn-ea"/>
                <a:cs typeface="+mn-cs"/>
              </a:rPr>
              <a:t> can </a:t>
            </a:r>
            <a:r>
              <a:rPr lang="es-ES" sz="1200" kern="1200" dirty="0" err="1" smtClean="0">
                <a:solidFill>
                  <a:schemeClr val="tx1"/>
                </a:solidFill>
                <a:effectLst/>
                <a:latin typeface="+mn-lt"/>
                <a:ea typeface="+mn-ea"/>
                <a:cs typeface="+mn-cs"/>
              </a:rPr>
              <a:t>only</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administered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intravenously</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started</a:t>
            </a:r>
            <a:r>
              <a:rPr lang="es-ES" sz="1200" kern="1200" dirty="0" smtClean="0">
                <a:solidFill>
                  <a:schemeClr val="tx1"/>
                </a:solidFill>
                <a:effectLst/>
                <a:latin typeface="+mn-lt"/>
                <a:ea typeface="+mn-ea"/>
                <a:cs typeface="+mn-cs"/>
              </a:rPr>
              <a:t> at a </a:t>
            </a:r>
            <a:r>
              <a:rPr lang="es-ES" sz="1200" kern="1200" dirty="0" err="1" smtClean="0">
                <a:solidFill>
                  <a:schemeClr val="tx1"/>
                </a:solidFill>
                <a:effectLst/>
                <a:latin typeface="+mn-lt"/>
                <a:ea typeface="+mn-ea"/>
                <a:cs typeface="+mn-cs"/>
              </a:rPr>
              <a:t>dose</a:t>
            </a:r>
            <a:r>
              <a:rPr lang="es-ES" sz="1200" kern="1200" dirty="0" smtClean="0">
                <a:solidFill>
                  <a:schemeClr val="tx1"/>
                </a:solidFill>
                <a:effectLst/>
                <a:latin typeface="+mn-lt"/>
                <a:ea typeface="+mn-ea"/>
                <a:cs typeface="+mn-cs"/>
              </a:rPr>
              <a:t> of 1 mg/4–6 </a:t>
            </a:r>
            <a:r>
              <a:rPr lang="es-ES" sz="1200" kern="1200" dirty="0" err="1" smtClean="0">
                <a:solidFill>
                  <a:schemeClr val="tx1"/>
                </a:solidFill>
                <a:effectLst/>
                <a:latin typeface="+mn-lt"/>
                <a:ea typeface="+mn-ea"/>
                <a:cs typeface="+mn-cs"/>
              </a:rPr>
              <a:t>hours</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increased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to</a:t>
            </a:r>
            <a:r>
              <a:rPr lang="es-ES" sz="1200" kern="1200" dirty="0" smtClean="0">
                <a:solidFill>
                  <a:schemeClr val="tx1"/>
                </a:solidFill>
                <a:effectLst/>
                <a:latin typeface="+mn-lt"/>
                <a:ea typeface="+mn-ea"/>
                <a:cs typeface="+mn-cs"/>
              </a:rPr>
              <a:t> a </a:t>
            </a:r>
            <a:r>
              <a:rPr lang="es-ES" sz="1200" kern="1200" dirty="0" err="1" smtClean="0">
                <a:solidFill>
                  <a:schemeClr val="tx1"/>
                </a:solidFill>
                <a:effectLst/>
                <a:latin typeface="+mn-lt"/>
                <a:ea typeface="+mn-ea"/>
                <a:cs typeface="+mn-cs"/>
              </a:rPr>
              <a:t>maximum</a:t>
            </a:r>
            <a:r>
              <a:rPr lang="es-ES" sz="1200" kern="1200" dirty="0" smtClean="0">
                <a:solidFill>
                  <a:schemeClr val="tx1"/>
                </a:solidFill>
                <a:effectLst/>
                <a:latin typeface="+mn-lt"/>
                <a:ea typeface="+mn-ea"/>
                <a:cs typeface="+mn-cs"/>
              </a:rPr>
              <a:t> of 2 mg/4 </a:t>
            </a:r>
            <a:r>
              <a:rPr lang="es-ES" sz="1200" kern="1200" dirty="0" err="1" smtClean="0">
                <a:solidFill>
                  <a:schemeClr val="tx1"/>
                </a:solidFill>
                <a:effectLst/>
                <a:latin typeface="+mn-lt"/>
                <a:ea typeface="+mn-ea"/>
                <a:cs typeface="+mn-cs"/>
              </a:rPr>
              <a:t>hours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if</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there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no </a:t>
            </a:r>
            <a:r>
              <a:rPr lang="es-ES" sz="1200" kern="1200" dirty="0" err="1" smtClean="0">
                <a:solidFill>
                  <a:schemeClr val="tx1"/>
                </a:solidFill>
                <a:effectLst/>
                <a:latin typeface="+mn-lt"/>
                <a:ea typeface="+mn-ea"/>
                <a:cs typeface="+mn-cs"/>
              </a:rPr>
              <a:t>reduction</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serum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creatinine</a:t>
            </a:r>
            <a:r>
              <a:rPr lang="es-ES" sz="1200" kern="1200" dirty="0" smtClean="0">
                <a:solidFill>
                  <a:schemeClr val="tx1"/>
                </a:solidFill>
                <a:effectLst/>
                <a:latin typeface="+mn-lt"/>
                <a:ea typeface="+mn-ea"/>
                <a:cs typeface="+mn-cs"/>
              </a:rPr>
              <a:t> of at </a:t>
            </a:r>
            <a:r>
              <a:rPr lang="es-ES" sz="1200" kern="1200" dirty="0" err="1" smtClean="0">
                <a:solidFill>
                  <a:schemeClr val="tx1"/>
                </a:solidFill>
                <a:effectLst/>
                <a:latin typeface="+mn-lt"/>
                <a:ea typeface="+mn-ea"/>
                <a:cs typeface="+mn-cs"/>
              </a:rPr>
              <a:t>least</a:t>
            </a:r>
            <a:r>
              <a:rPr lang="es-ES" sz="1200" kern="1200" dirty="0" smtClean="0">
                <a:solidFill>
                  <a:schemeClr val="tx1"/>
                </a:solidFill>
                <a:effectLst/>
                <a:latin typeface="+mn-lt"/>
                <a:ea typeface="+mn-ea"/>
                <a:cs typeface="+mn-cs"/>
              </a:rPr>
              <a:t> 25% </a:t>
            </a:r>
            <a:r>
              <a:rPr lang="es-ES" sz="1200" kern="1200" dirty="0" err="1" smtClean="0">
                <a:solidFill>
                  <a:schemeClr val="tx1"/>
                </a:solidFill>
                <a:effectLst/>
                <a:latin typeface="+mn-lt"/>
                <a:ea typeface="+mn-ea"/>
                <a:cs typeface="+mn-cs"/>
              </a:rPr>
              <a:t>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day</a:t>
            </a:r>
            <a:r>
              <a:rPr lang="es-ES" sz="1200" kern="1200" dirty="0" smtClean="0">
                <a:solidFill>
                  <a:schemeClr val="tx1"/>
                </a:solidFill>
                <a:effectLst/>
                <a:latin typeface="+mn-lt"/>
                <a:ea typeface="+mn-ea"/>
                <a:cs typeface="+mn-cs"/>
              </a:rPr>
              <a:t> 3 </a:t>
            </a:r>
            <a:r>
              <a:rPr lang="es-ES" sz="1200" kern="1200" dirty="0" err="1" smtClean="0">
                <a:solidFill>
                  <a:schemeClr val="tx1"/>
                </a:solidFill>
                <a:effectLst/>
                <a:latin typeface="+mn-lt"/>
                <a:ea typeface="+mn-ea"/>
                <a:cs typeface="+mn-cs"/>
              </a:rPr>
              <a:t>compared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serum</a:t>
            </a:r>
            <a:r>
              <a:rPr lang="es-ES" sz="1200" kern="1200" dirty="0" smtClean="0">
                <a:solidFill>
                  <a:schemeClr val="tx1"/>
                </a:solidFill>
                <a:effectLst/>
                <a:latin typeface="+mn-lt"/>
                <a:ea typeface="+mn-ea"/>
                <a:cs typeface="+mn-cs"/>
              </a:rPr>
              <a:t> </a:t>
            </a:r>
            <a:endParaRPr lang="es-ES" dirty="0" smtClean="0"/>
          </a:p>
          <a:p>
            <a:r>
              <a:rPr lang="es-ES" sz="1200" kern="1200" dirty="0" err="1" smtClean="0">
                <a:solidFill>
                  <a:schemeClr val="tx1"/>
                </a:solidFill>
                <a:effectLst/>
                <a:latin typeface="+mn-lt"/>
                <a:ea typeface="+mn-ea"/>
                <a:cs typeface="+mn-cs"/>
              </a:rPr>
              <a:t>creatinine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baseline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value.Treatment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effective</a:t>
            </a:r>
            <a:r>
              <a:rPr lang="es-ES" sz="1200" kern="1200" dirty="0" smtClean="0">
                <a:solidFill>
                  <a:schemeClr val="tx1"/>
                </a:solidFill>
                <a:effectLst/>
                <a:latin typeface="+mn-lt"/>
                <a:ea typeface="+mn-ea"/>
                <a:cs typeface="+mn-cs"/>
              </a:rPr>
              <a:t> in 40–50% of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associated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increased</a:t>
            </a:r>
            <a:r>
              <a:rPr lang="es-ES" sz="1200" kern="1200" dirty="0" smtClean="0">
                <a:solidFill>
                  <a:schemeClr val="tx1"/>
                </a:solidFill>
                <a:effectLst/>
                <a:latin typeface="+mn-lt"/>
                <a:ea typeface="+mn-ea"/>
                <a:cs typeface="+mn-cs"/>
              </a:rPr>
              <a:t> short-</a:t>
            </a:r>
            <a:r>
              <a:rPr lang="es-ES" sz="1200" kern="1200" dirty="0" err="1" smtClean="0">
                <a:solidFill>
                  <a:schemeClr val="tx1"/>
                </a:solidFill>
                <a:effectLst/>
                <a:latin typeface="+mn-lt"/>
                <a:ea typeface="+mn-ea"/>
                <a:cs typeface="+mn-cs"/>
              </a:rPr>
              <a:t>term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survival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Gines</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Schrier</a:t>
            </a:r>
            <a:r>
              <a:rPr lang="es-ES" sz="1200" kern="1200" dirty="0" smtClean="0">
                <a:solidFill>
                  <a:schemeClr val="tx1"/>
                </a:solidFill>
                <a:effectLst/>
                <a:latin typeface="+mn-lt"/>
                <a:ea typeface="+mn-ea"/>
                <a:cs typeface="+mn-cs"/>
              </a:rPr>
              <a:t>, 2009; </a:t>
            </a:r>
            <a:r>
              <a:rPr lang="es-ES" sz="1200" kern="1200" dirty="0" err="1" smtClean="0">
                <a:solidFill>
                  <a:schemeClr val="tx1"/>
                </a:solidFill>
                <a:effectLst/>
                <a:latin typeface="+mn-lt"/>
                <a:ea typeface="+mn-ea"/>
                <a:cs typeface="+mn-cs"/>
              </a:rPr>
              <a:t>Gluud</a:t>
            </a:r>
            <a:r>
              <a:rPr lang="es-ES" sz="1200" kern="1200" dirty="0" smtClean="0">
                <a:solidFill>
                  <a:schemeClr val="tx1"/>
                </a:solidFill>
                <a:effectLst/>
                <a:latin typeface="+mn-lt"/>
                <a:ea typeface="+mn-ea"/>
                <a:cs typeface="+mn-cs"/>
              </a:rPr>
              <a:t>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2010]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receiving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terli</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pressin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should</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monitored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for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development</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cardiac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arrhythmias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acute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myocardial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infarction</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signs</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splanchnic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or</a:t>
            </a:r>
            <a:r>
              <a:rPr lang="es-ES" sz="1200" kern="1200" dirty="0" smtClean="0">
                <a:solidFill>
                  <a:schemeClr val="tx1"/>
                </a:solidFill>
                <a:effectLst/>
                <a:latin typeface="+mn-lt"/>
                <a:ea typeface="+mn-ea"/>
                <a:cs typeface="+mn-cs"/>
              </a:rPr>
              <a:t> digital </a:t>
            </a:r>
            <a:r>
              <a:rPr lang="es-ES" sz="1200" kern="1200" dirty="0" err="1" smtClean="0">
                <a:solidFill>
                  <a:schemeClr val="tx1"/>
                </a:solidFill>
                <a:effectLst/>
                <a:latin typeface="+mn-lt"/>
                <a:ea typeface="+mn-ea"/>
                <a:cs typeface="+mn-cs"/>
              </a:rPr>
              <a:t>ischemia</a:t>
            </a:r>
            <a:r>
              <a:rPr lang="es-ES" sz="1200" kern="1200" dirty="0" smtClean="0">
                <a:solidFill>
                  <a:schemeClr val="tx1"/>
                </a:solidFill>
                <a:effectLst/>
                <a:latin typeface="+mn-lt"/>
                <a:ea typeface="+mn-ea"/>
                <a:cs typeface="+mn-cs"/>
              </a:rPr>
              <a:t>. </a:t>
            </a:r>
            <a:endParaRPr lang="es-ES" dirty="0" smtClean="0"/>
          </a:p>
          <a:p>
            <a:endParaRPr lang="es-ES"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18</a:t>
            </a:fld>
            <a:endParaRPr lang="es-ES"/>
          </a:p>
        </p:txBody>
      </p:sp>
    </p:spTree>
    <p:extLst>
      <p:ext uri="{BB962C8B-B14F-4D97-AF65-F5344CB8AC3E}">
        <p14:creationId xmlns:p14="http://schemas.microsoft.com/office/powerpoint/2010/main" val="3231466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20F281CE-9F74-4A4B-A112-AFEED4BAA6B3}" type="slidenum">
              <a:rPr lang="es-ES" smtClean="0"/>
              <a:t>19</a:t>
            </a:fld>
            <a:endParaRPr lang="es-ES"/>
          </a:p>
        </p:txBody>
      </p:sp>
    </p:spTree>
    <p:extLst>
      <p:ext uri="{BB962C8B-B14F-4D97-AF65-F5344CB8AC3E}">
        <p14:creationId xmlns:p14="http://schemas.microsoft.com/office/powerpoint/2010/main" val="2613672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Ocurre en al</a:t>
            </a:r>
            <a:r>
              <a:rPr lang="es-ES" baseline="0" dirty="0" smtClean="0"/>
              <a:t> menos 60% de los pacientes en los primeros 10 años después del dx.</a:t>
            </a:r>
          </a:p>
          <a:p>
            <a:r>
              <a:rPr lang="es-ES" baseline="0" dirty="0" smtClean="0"/>
              <a:t>El desarrollo de ascitis en pacientes con cirrosis representa un punto en la historia natural del cirrótico que predice un mal pronóstico con mortalidad de 50% a 3 años</a:t>
            </a:r>
          </a:p>
          <a:p>
            <a:r>
              <a:rPr lang="es-ES" baseline="0" dirty="0" smtClean="0"/>
              <a:t>Una vez que el paciente tiene ascitis se espera que ocurran otras complicaciones como PBE, etc…</a:t>
            </a:r>
          </a:p>
          <a:p>
            <a:r>
              <a:rPr lang="es-ES" baseline="0" dirty="0" smtClean="0"/>
              <a:t>Habla de una </a:t>
            </a:r>
            <a:r>
              <a:rPr lang="es-ES" baseline="0" dirty="0" err="1" smtClean="0"/>
              <a:t>funci</a:t>
            </a:r>
            <a:r>
              <a:rPr lang="es-ES" baseline="0" dirty="0" smtClean="0"/>
              <a:t>{o</a:t>
            </a:r>
            <a:endParaRPr lang="es-ES" dirty="0"/>
          </a:p>
        </p:txBody>
      </p:sp>
      <p:sp>
        <p:nvSpPr>
          <p:cNvPr id="4" name="Marcador de número de diapositiva 3"/>
          <p:cNvSpPr>
            <a:spLocks noGrp="1"/>
          </p:cNvSpPr>
          <p:nvPr>
            <p:ph type="sldNum" sz="quarter" idx="10"/>
          </p:nvPr>
        </p:nvSpPr>
        <p:spPr/>
        <p:txBody>
          <a:bodyPr/>
          <a:lstStyle/>
          <a:p>
            <a:fld id="{C02B14E0-4BDC-BC44-872F-EBCDB324BDA1}" type="slidenum">
              <a:rPr lang="es-ES" smtClean="0"/>
              <a:t>2</a:t>
            </a:fld>
            <a:endParaRPr lang="es-ES"/>
          </a:p>
        </p:txBody>
      </p:sp>
    </p:spTree>
    <p:extLst>
      <p:ext uri="{BB962C8B-B14F-4D97-AF65-F5344CB8AC3E}">
        <p14:creationId xmlns:p14="http://schemas.microsoft.com/office/powerpoint/2010/main" val="2298991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latin typeface="+mn-lt"/>
                <a:ea typeface="+mn-ea"/>
                <a:cs typeface="+mn-cs"/>
              </a:rPr>
              <a:t>Prognosis </a:t>
            </a:r>
            <a:r>
              <a:rPr lang="es-ES" sz="1200" kern="1200" dirty="0" err="1" smtClean="0">
                <a:solidFill>
                  <a:schemeClr val="tx1"/>
                </a:solidFill>
                <a:latin typeface="+mn-lt"/>
                <a:ea typeface="+mn-ea"/>
                <a:cs typeface="+mn-cs"/>
              </a:rPr>
              <a:t>was</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markedly</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different</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according</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to</a:t>
            </a:r>
            <a:r>
              <a:rPr lang="es-ES" sz="1200" kern="1200" dirty="0" smtClean="0">
                <a:solidFill>
                  <a:schemeClr val="tx1"/>
                </a:solidFill>
                <a:latin typeface="+mn-lt"/>
                <a:ea typeface="+mn-ea"/>
                <a:cs typeface="+mn-cs"/>
              </a:rPr>
              <a:t> cause of renal </a:t>
            </a:r>
            <a:r>
              <a:rPr lang="es-ES" sz="1200" kern="1200" dirty="0" err="1" smtClean="0">
                <a:solidFill>
                  <a:schemeClr val="tx1"/>
                </a:solidFill>
                <a:latin typeface="+mn-lt"/>
                <a:ea typeface="+mn-ea"/>
                <a:cs typeface="+mn-cs"/>
              </a:rPr>
              <a:t>failure</a:t>
            </a:r>
            <a:r>
              <a:rPr lang="es-ES" sz="1200" kern="1200" dirty="0" smtClean="0">
                <a:solidFill>
                  <a:schemeClr val="tx1"/>
                </a:solidFill>
                <a:latin typeface="+mn-lt"/>
                <a:ea typeface="+mn-ea"/>
                <a:cs typeface="+mn-cs"/>
              </a:rPr>
              <a:t>, 3-month </a:t>
            </a:r>
            <a:r>
              <a:rPr lang="es-ES" sz="1200" kern="1200" dirty="0" err="1" smtClean="0">
                <a:solidFill>
                  <a:schemeClr val="tx1"/>
                </a:solidFill>
                <a:latin typeface="+mn-lt"/>
                <a:ea typeface="+mn-ea"/>
                <a:cs typeface="+mn-cs"/>
              </a:rPr>
              <a:t>probability</a:t>
            </a:r>
            <a:r>
              <a:rPr lang="es-ES" sz="1200" kern="1200" dirty="0" smtClean="0">
                <a:solidFill>
                  <a:schemeClr val="tx1"/>
                </a:solidFill>
                <a:latin typeface="+mn-lt"/>
                <a:ea typeface="+mn-ea"/>
                <a:cs typeface="+mn-cs"/>
              </a:rPr>
              <a:t> of </a:t>
            </a:r>
            <a:r>
              <a:rPr lang="es-ES" sz="1200" kern="1200" dirty="0" err="1" smtClean="0">
                <a:solidFill>
                  <a:schemeClr val="tx1"/>
                </a:solidFill>
                <a:latin typeface="+mn-lt"/>
                <a:ea typeface="+mn-ea"/>
                <a:cs typeface="+mn-cs"/>
              </a:rPr>
              <a:t>survival</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being</a:t>
            </a:r>
            <a:r>
              <a:rPr lang="es-ES" sz="1200" kern="1200" dirty="0" smtClean="0">
                <a:solidFill>
                  <a:schemeClr val="tx1"/>
                </a:solidFill>
                <a:latin typeface="+mn-lt"/>
                <a:ea typeface="+mn-ea"/>
                <a:cs typeface="+mn-cs"/>
              </a:rPr>
              <a:t> 73% </a:t>
            </a:r>
            <a:r>
              <a:rPr lang="es-ES" sz="1200" kern="1200" dirty="0" err="1" smtClean="0">
                <a:solidFill>
                  <a:schemeClr val="tx1"/>
                </a:solidFill>
                <a:latin typeface="+mn-lt"/>
                <a:ea typeface="+mn-ea"/>
                <a:cs typeface="+mn-cs"/>
              </a:rPr>
              <a:t>for</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parenchymal</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nephropathy</a:t>
            </a:r>
            <a:r>
              <a:rPr lang="es-ES" sz="1200" kern="1200" dirty="0" smtClean="0">
                <a:solidFill>
                  <a:schemeClr val="tx1"/>
                </a:solidFill>
                <a:latin typeface="+mn-lt"/>
                <a:ea typeface="+mn-ea"/>
                <a:cs typeface="+mn-cs"/>
              </a:rPr>
              <a:t>, 46% </a:t>
            </a:r>
            <a:r>
              <a:rPr lang="es-ES" sz="1200" kern="1200" dirty="0" err="1" smtClean="0">
                <a:solidFill>
                  <a:schemeClr val="tx1"/>
                </a:solidFill>
                <a:latin typeface="+mn-lt"/>
                <a:ea typeface="+mn-ea"/>
                <a:cs typeface="+mn-cs"/>
              </a:rPr>
              <a:t>for</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hypovolemia-associated</a:t>
            </a:r>
            <a:r>
              <a:rPr lang="es-ES" sz="1200" kern="1200" dirty="0" smtClean="0">
                <a:solidFill>
                  <a:schemeClr val="tx1"/>
                </a:solidFill>
                <a:latin typeface="+mn-lt"/>
                <a:ea typeface="+mn-ea"/>
                <a:cs typeface="+mn-cs"/>
              </a:rPr>
              <a:t> renal </a:t>
            </a:r>
            <a:r>
              <a:rPr lang="es-ES" sz="1200" kern="1200" dirty="0" err="1" smtClean="0">
                <a:solidFill>
                  <a:schemeClr val="tx1"/>
                </a:solidFill>
                <a:latin typeface="+mn-lt"/>
                <a:ea typeface="+mn-ea"/>
                <a:cs typeface="+mn-cs"/>
              </a:rPr>
              <a:t>failure</a:t>
            </a:r>
            <a:r>
              <a:rPr lang="es-ES" sz="1200" kern="1200" dirty="0" smtClean="0">
                <a:solidFill>
                  <a:schemeClr val="tx1"/>
                </a:solidFill>
                <a:latin typeface="+mn-lt"/>
                <a:ea typeface="+mn-ea"/>
                <a:cs typeface="+mn-cs"/>
              </a:rPr>
              <a:t>, 31% </a:t>
            </a:r>
            <a:r>
              <a:rPr lang="es-ES" sz="1200" kern="1200" dirty="0" err="1" smtClean="0">
                <a:solidFill>
                  <a:schemeClr val="tx1"/>
                </a:solidFill>
                <a:latin typeface="+mn-lt"/>
                <a:ea typeface="+mn-ea"/>
                <a:cs typeface="+mn-cs"/>
              </a:rPr>
              <a:t>for</a:t>
            </a:r>
            <a:r>
              <a:rPr lang="es-ES" sz="1200" kern="1200" dirty="0" smtClean="0">
                <a:solidFill>
                  <a:schemeClr val="tx1"/>
                </a:solidFill>
                <a:latin typeface="+mn-lt"/>
                <a:ea typeface="+mn-ea"/>
                <a:cs typeface="+mn-cs"/>
              </a:rPr>
              <a:t> renal </a:t>
            </a:r>
            <a:r>
              <a:rPr lang="es-ES" sz="1200" kern="1200" dirty="0" err="1" smtClean="0">
                <a:solidFill>
                  <a:schemeClr val="tx1"/>
                </a:solidFill>
                <a:latin typeface="+mn-lt"/>
                <a:ea typeface="+mn-ea"/>
                <a:cs typeface="+mn-cs"/>
              </a:rPr>
              <a:t>failure</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associated</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with</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infections</a:t>
            </a:r>
            <a:r>
              <a:rPr lang="es-ES" sz="1200" kern="1200" dirty="0" smtClean="0">
                <a:solidFill>
                  <a:schemeClr val="tx1"/>
                </a:solidFill>
                <a:latin typeface="+mn-lt"/>
                <a:ea typeface="+mn-ea"/>
                <a:cs typeface="+mn-cs"/>
              </a:rPr>
              <a:t>, and 15% </a:t>
            </a:r>
            <a:r>
              <a:rPr lang="es-ES" sz="1200" kern="1200" dirty="0" err="1" smtClean="0">
                <a:solidFill>
                  <a:schemeClr val="tx1"/>
                </a:solidFill>
                <a:latin typeface="+mn-lt"/>
                <a:ea typeface="+mn-ea"/>
                <a:cs typeface="+mn-cs"/>
              </a:rPr>
              <a:t>for</a:t>
            </a:r>
            <a:r>
              <a:rPr lang="es-ES" sz="1200" kern="1200" dirty="0" smtClean="0">
                <a:solidFill>
                  <a:schemeClr val="tx1"/>
                </a:solidFill>
                <a:latin typeface="+mn-lt"/>
                <a:ea typeface="+mn-ea"/>
                <a:cs typeface="+mn-cs"/>
              </a:rPr>
              <a:t> HRS (P &lt; .0005). In a </a:t>
            </a:r>
            <a:r>
              <a:rPr lang="es-ES" sz="1200" kern="1200" dirty="0" err="1" smtClean="0">
                <a:solidFill>
                  <a:schemeClr val="tx1"/>
                </a:solidFill>
                <a:latin typeface="+mn-lt"/>
                <a:ea typeface="+mn-ea"/>
                <a:cs typeface="+mn-cs"/>
              </a:rPr>
              <a:t>multivariate</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analysis</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adjusted</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for</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potentially</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confounding</a:t>
            </a:r>
            <a:r>
              <a:rPr lang="es-ES" sz="1200" kern="1200" dirty="0" smtClean="0">
                <a:solidFill>
                  <a:schemeClr val="tx1"/>
                </a:solidFill>
                <a:latin typeface="+mn-lt"/>
                <a:ea typeface="+mn-ea"/>
                <a:cs typeface="+mn-cs"/>
              </a:rPr>
              <a:t> variables, cause of renal </a:t>
            </a:r>
            <a:r>
              <a:rPr lang="es-ES" sz="1200" kern="1200" dirty="0" err="1" smtClean="0">
                <a:solidFill>
                  <a:schemeClr val="tx1"/>
                </a:solidFill>
                <a:latin typeface="+mn-lt"/>
                <a:ea typeface="+mn-ea"/>
                <a:cs typeface="+mn-cs"/>
              </a:rPr>
              <a:t>failure</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was</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independently</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associated</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with</a:t>
            </a:r>
            <a:r>
              <a:rPr lang="es-ES" sz="1200" kern="1200" dirty="0" smtClean="0">
                <a:solidFill>
                  <a:schemeClr val="tx1"/>
                </a:solidFill>
                <a:latin typeface="+mn-lt"/>
                <a:ea typeface="+mn-ea"/>
                <a:cs typeface="+mn-cs"/>
              </a:rPr>
              <a:t> prognosis, </a:t>
            </a:r>
            <a:r>
              <a:rPr lang="es-ES" sz="1200" kern="1200" dirty="0" err="1" smtClean="0">
                <a:solidFill>
                  <a:schemeClr val="tx1"/>
                </a:solidFill>
                <a:latin typeface="+mn-lt"/>
                <a:ea typeface="+mn-ea"/>
                <a:cs typeface="+mn-cs"/>
              </a:rPr>
              <a:t>together</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with</a:t>
            </a:r>
            <a:r>
              <a:rPr lang="es-ES" sz="1200" kern="1200" dirty="0" smtClean="0">
                <a:solidFill>
                  <a:schemeClr val="tx1"/>
                </a:solidFill>
                <a:latin typeface="+mn-lt"/>
                <a:ea typeface="+mn-ea"/>
                <a:cs typeface="+mn-cs"/>
              </a:rPr>
              <a:t> MELD score, </a:t>
            </a:r>
            <a:r>
              <a:rPr lang="es-ES" sz="1200" kern="1200" dirty="0" err="1" smtClean="0">
                <a:solidFill>
                  <a:schemeClr val="tx1"/>
                </a:solidFill>
                <a:latin typeface="+mn-lt"/>
                <a:ea typeface="+mn-ea"/>
                <a:cs typeface="+mn-cs"/>
              </a:rPr>
              <a:t>serum</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sodium</a:t>
            </a:r>
            <a:r>
              <a:rPr lang="es-ES" sz="1200" kern="1200" dirty="0" smtClean="0">
                <a:solidFill>
                  <a:schemeClr val="tx1"/>
                </a:solidFill>
                <a:latin typeface="+mn-lt"/>
                <a:ea typeface="+mn-ea"/>
                <a:cs typeface="+mn-cs"/>
              </a:rPr>
              <a:t>, and </a:t>
            </a:r>
            <a:r>
              <a:rPr lang="es-ES" sz="1200" kern="1200" dirty="0" err="1" smtClean="0">
                <a:solidFill>
                  <a:schemeClr val="tx1"/>
                </a:solidFill>
                <a:latin typeface="+mn-lt"/>
                <a:ea typeface="+mn-ea"/>
                <a:cs typeface="+mn-cs"/>
              </a:rPr>
              <a:t>hepatic</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encephalopathy</a:t>
            </a:r>
            <a:r>
              <a:rPr lang="es-ES" sz="1200" kern="1200" dirty="0" smtClean="0">
                <a:solidFill>
                  <a:schemeClr val="tx1"/>
                </a:solidFill>
                <a:latin typeface="+mn-lt"/>
                <a:ea typeface="+mn-ea"/>
                <a:cs typeface="+mn-cs"/>
              </a:rPr>
              <a:t> at time of diagnosis of renal </a:t>
            </a:r>
            <a:r>
              <a:rPr lang="es-ES" sz="1200" kern="1200" dirty="0" err="1" smtClean="0">
                <a:solidFill>
                  <a:schemeClr val="tx1"/>
                </a:solidFill>
                <a:latin typeface="+mn-lt"/>
                <a:ea typeface="+mn-ea"/>
                <a:cs typeface="+mn-cs"/>
              </a:rPr>
              <a:t>failure</a:t>
            </a:r>
            <a:r>
              <a:rPr lang="es-ES" sz="1200" kern="1200" dirty="0" smtClean="0">
                <a:solidFill>
                  <a:schemeClr val="tx1"/>
                </a:solidFill>
                <a:latin typeface="+mn-lt"/>
                <a:ea typeface="+mn-ea"/>
                <a:cs typeface="+mn-cs"/>
              </a:rPr>
              <a:t>.</a:t>
            </a:r>
          </a:p>
          <a:p>
            <a:endParaRPr lang="es-ES"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20</a:t>
            </a:fld>
            <a:endParaRPr lang="es-ES"/>
          </a:p>
        </p:txBody>
      </p:sp>
    </p:spTree>
    <p:extLst>
      <p:ext uri="{BB962C8B-B14F-4D97-AF65-F5344CB8AC3E}">
        <p14:creationId xmlns:p14="http://schemas.microsoft.com/office/powerpoint/2010/main" val="19139484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20F281CE-9F74-4A4B-A112-AFEED4BAA6B3}" type="slidenum">
              <a:rPr lang="es-ES" smtClean="0"/>
              <a:t>21</a:t>
            </a:fld>
            <a:endParaRPr lang="es-ES"/>
          </a:p>
        </p:txBody>
      </p:sp>
    </p:spTree>
    <p:extLst>
      <p:ext uri="{BB962C8B-B14F-4D97-AF65-F5344CB8AC3E}">
        <p14:creationId xmlns:p14="http://schemas.microsoft.com/office/powerpoint/2010/main" val="245309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smtClean="0"/>
              <a:t>El</a:t>
            </a:r>
            <a:r>
              <a:rPr lang="es-MX" baseline="0" dirty="0" smtClean="0"/>
              <a:t> daño renal también es una complicación que habla de mal pronóstico en los pacientes cirróticos., es así que la elevación de creatinina es un factor predictor de mortalidad en cirróticos y la creatinina pre-</a:t>
            </a:r>
            <a:r>
              <a:rPr lang="es-MX" baseline="0" dirty="0" err="1" smtClean="0"/>
              <a:t>tho</a:t>
            </a:r>
            <a:r>
              <a:rPr lang="es-MX" baseline="0" dirty="0" smtClean="0"/>
              <a:t> es un predictor de sobrevivencia post-</a:t>
            </a:r>
            <a:r>
              <a:rPr lang="es-MX" baseline="0" dirty="0" err="1" smtClean="0"/>
              <a:t>tho</a:t>
            </a:r>
            <a:r>
              <a:rPr lang="es-MX" baseline="0" dirty="0" smtClean="0"/>
              <a:t>, el pronóstico es mejor en los paciente que se trasplantan de hígado sin daño renal. </a:t>
            </a:r>
          </a:p>
          <a:p>
            <a:endParaRPr lang="es-MX"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3</a:t>
            </a:fld>
            <a:endParaRPr lang="es-ES"/>
          </a:p>
        </p:txBody>
      </p:sp>
    </p:spTree>
    <p:extLst>
      <p:ext uri="{BB962C8B-B14F-4D97-AF65-F5344CB8AC3E}">
        <p14:creationId xmlns:p14="http://schemas.microsoft.com/office/powerpoint/2010/main" val="118161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20F281CE-9F74-4A4B-A112-AFEED4BAA6B3}" type="slidenum">
              <a:rPr lang="es-ES" smtClean="0"/>
              <a:t>4</a:t>
            </a:fld>
            <a:endParaRPr lang="es-ES"/>
          </a:p>
        </p:txBody>
      </p:sp>
    </p:spTree>
    <p:extLst>
      <p:ext uri="{BB962C8B-B14F-4D97-AF65-F5344CB8AC3E}">
        <p14:creationId xmlns:p14="http://schemas.microsoft.com/office/powerpoint/2010/main" val="81026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0" i="0" u="none" strike="noStrike" kern="1200" baseline="0" dirty="0" smtClean="0">
                <a:solidFill>
                  <a:schemeClr val="tx1"/>
                </a:solidFill>
                <a:latin typeface="+mn-lt"/>
                <a:ea typeface="+mn-ea"/>
                <a:cs typeface="+mn-cs"/>
              </a:rPr>
              <a:t>El aumento en la resistencia al flujo sanguíneo en los vasos portales ocurre como consecuencia de la fibrosis y de otros factores como son la disminución en la elasticidad de los sinusoides por p{</a:t>
            </a:r>
            <a:r>
              <a:rPr lang="es-MX" sz="1200" b="0" i="0" u="none" strike="noStrike" kern="1200" baseline="0" dirty="0" err="1" smtClean="0">
                <a:solidFill>
                  <a:schemeClr val="tx1"/>
                </a:solidFill>
                <a:latin typeface="+mn-lt"/>
                <a:ea typeface="+mn-ea"/>
                <a:cs typeface="+mn-cs"/>
              </a:rPr>
              <a:t>erdida</a:t>
            </a:r>
            <a:r>
              <a:rPr lang="es-MX" sz="1200" b="0" i="0" u="none" strike="noStrike" kern="1200" baseline="0" dirty="0" smtClean="0">
                <a:solidFill>
                  <a:schemeClr val="tx1"/>
                </a:solidFill>
                <a:latin typeface="+mn-lt"/>
                <a:ea typeface="+mn-ea"/>
                <a:cs typeface="+mn-cs"/>
              </a:rPr>
              <a:t> de sus </a:t>
            </a:r>
            <a:r>
              <a:rPr lang="es-MX" sz="1200" b="0" i="0" u="none" strike="noStrike" kern="1200" baseline="0" dirty="0" err="1" smtClean="0">
                <a:solidFill>
                  <a:schemeClr val="tx1"/>
                </a:solidFill>
                <a:latin typeface="+mn-lt"/>
                <a:ea typeface="+mn-ea"/>
                <a:cs typeface="+mn-cs"/>
              </a:rPr>
              <a:t>fenestraciones</a:t>
            </a:r>
            <a:r>
              <a:rPr lang="es-MX" sz="1200" b="0" i="0" u="none" strike="noStrike" kern="1200" baseline="0" dirty="0" smtClean="0">
                <a:solidFill>
                  <a:schemeClr val="tx1"/>
                </a:solidFill>
                <a:latin typeface="+mn-lt"/>
                <a:ea typeface="+mn-ea"/>
                <a:cs typeface="+mn-cs"/>
              </a:rPr>
              <a:t> y por la </a:t>
            </a:r>
            <a:r>
              <a:rPr lang="es-MX" sz="1200" b="0" i="0" u="none" strike="noStrike" kern="1200" baseline="0" dirty="0" err="1" smtClean="0">
                <a:solidFill>
                  <a:schemeClr val="tx1"/>
                </a:solidFill>
                <a:latin typeface="+mn-lt"/>
                <a:ea typeface="+mn-ea"/>
                <a:cs typeface="+mn-cs"/>
              </a:rPr>
              <a:t>hipomotilidad</a:t>
            </a:r>
            <a:r>
              <a:rPr lang="es-MX" sz="1200" b="0" i="0" u="none" strike="noStrike" kern="1200" baseline="0" dirty="0" smtClean="0">
                <a:solidFill>
                  <a:schemeClr val="tx1"/>
                </a:solidFill>
                <a:latin typeface="+mn-lt"/>
                <a:ea typeface="+mn-ea"/>
                <a:cs typeface="+mn-cs"/>
              </a:rPr>
              <a:t> de las células estelares y </a:t>
            </a:r>
            <a:r>
              <a:rPr lang="es-MX" sz="1200" b="0" i="0" u="none" strike="noStrike" kern="1200" baseline="0" dirty="0" err="1" smtClean="0">
                <a:solidFill>
                  <a:schemeClr val="tx1"/>
                </a:solidFill>
                <a:latin typeface="+mn-lt"/>
                <a:ea typeface="+mn-ea"/>
                <a:cs typeface="+mn-cs"/>
              </a:rPr>
              <a:t>miofibroblatos</a:t>
            </a:r>
            <a:r>
              <a:rPr lang="es-MX" sz="1200" b="0" i="0" u="none" strike="noStrike" kern="1200" baseline="0" dirty="0" smtClean="0">
                <a:solidFill>
                  <a:schemeClr val="tx1"/>
                </a:solidFill>
                <a:latin typeface="+mn-lt"/>
                <a:ea typeface="+mn-ea"/>
                <a:cs typeface="+mn-cs"/>
              </a:rPr>
              <a:t> que regulan el tono sinusoidal.</a:t>
            </a:r>
          </a:p>
          <a:p>
            <a:r>
              <a:rPr lang="es-MX" sz="1200" b="0" i="0" u="none" strike="noStrike" kern="1200" baseline="0" dirty="0" smtClean="0">
                <a:solidFill>
                  <a:schemeClr val="tx1"/>
                </a:solidFill>
                <a:latin typeface="+mn-lt"/>
                <a:ea typeface="+mn-ea"/>
                <a:cs typeface="+mn-cs"/>
              </a:rPr>
              <a:t>Por diferentes mecanismos como son el aumento en la tensión de los vasos portales y acción de citosinas como el factor de crecimiento derivado del endotelio y del factor de necrosis tumoral alfa se estimula la producción de </a:t>
            </a:r>
            <a:r>
              <a:rPr lang="es-MX" sz="1200" b="0" i="0" u="none" strike="noStrike" kern="1200" baseline="0" dirty="0" err="1" smtClean="0">
                <a:solidFill>
                  <a:schemeClr val="tx1"/>
                </a:solidFill>
                <a:latin typeface="+mn-lt"/>
                <a:ea typeface="+mn-ea"/>
                <a:cs typeface="+mn-cs"/>
              </a:rPr>
              <a:t>óxico</a:t>
            </a:r>
            <a:r>
              <a:rPr lang="es-MX" sz="1200" b="0" i="0" u="none" strike="noStrike" kern="1200" baseline="0" dirty="0" smtClean="0">
                <a:solidFill>
                  <a:schemeClr val="tx1"/>
                </a:solidFill>
                <a:latin typeface="+mn-lt"/>
                <a:ea typeface="+mn-ea"/>
                <a:cs typeface="+mn-cs"/>
              </a:rPr>
              <a:t> nítrico que es un </a:t>
            </a:r>
            <a:r>
              <a:rPr lang="es-MX" sz="1200" b="0" i="0" u="none" strike="noStrike" kern="1200" baseline="0" dirty="0" err="1" smtClean="0">
                <a:solidFill>
                  <a:schemeClr val="tx1"/>
                </a:solidFill>
                <a:latin typeface="+mn-lt"/>
                <a:ea typeface="+mn-ea"/>
                <a:cs typeface="+mn-cs"/>
              </a:rPr>
              <a:t>vasodiltador</a:t>
            </a:r>
            <a:r>
              <a:rPr lang="es-MX" sz="1200" b="0" i="0" u="none" strike="noStrike" kern="1200" baseline="0" dirty="0" smtClean="0">
                <a:solidFill>
                  <a:schemeClr val="tx1"/>
                </a:solidFill>
                <a:latin typeface="+mn-lt"/>
                <a:ea typeface="+mn-ea"/>
                <a:cs typeface="+mn-cs"/>
              </a:rPr>
              <a:t> potente a través de la activación de la </a:t>
            </a:r>
            <a:r>
              <a:rPr lang="es-MX" sz="1200" b="0" i="0" u="none" strike="noStrike" kern="1200" baseline="0" dirty="0" err="1" smtClean="0">
                <a:solidFill>
                  <a:schemeClr val="tx1"/>
                </a:solidFill>
                <a:latin typeface="+mn-lt"/>
                <a:ea typeface="+mn-ea"/>
                <a:cs typeface="+mn-cs"/>
              </a:rPr>
              <a:t>sintetasa</a:t>
            </a:r>
            <a:r>
              <a:rPr lang="es-MX" sz="1200" b="0" i="0" u="none" strike="noStrike" kern="1200" baseline="0" dirty="0" smtClean="0">
                <a:solidFill>
                  <a:schemeClr val="tx1"/>
                </a:solidFill>
                <a:latin typeface="+mn-lt"/>
                <a:ea typeface="+mn-ea"/>
                <a:cs typeface="+mn-cs"/>
              </a:rPr>
              <a:t> de NO endotelial. </a:t>
            </a:r>
          </a:p>
          <a:p>
            <a:endParaRPr lang="es-MX" sz="1200" b="0" i="0" u="none" strike="noStrike" kern="1200" baseline="0" dirty="0" smtClean="0">
              <a:solidFill>
                <a:schemeClr val="tx1"/>
              </a:solidFill>
              <a:latin typeface="+mn-lt"/>
              <a:ea typeface="+mn-ea"/>
              <a:cs typeface="+mn-cs"/>
            </a:endParaRPr>
          </a:p>
          <a:p>
            <a:r>
              <a:rPr lang="es-MX" sz="1200" b="0" i="0" u="none" strike="noStrike" kern="1200" baseline="0" dirty="0" err="1" smtClean="0">
                <a:solidFill>
                  <a:schemeClr val="tx1"/>
                </a:solidFill>
                <a:latin typeface="+mn-lt"/>
                <a:ea typeface="+mn-ea"/>
                <a:cs typeface="+mn-cs"/>
              </a:rPr>
              <a:t>Agonists</a:t>
            </a:r>
            <a:r>
              <a:rPr lang="es-MX" sz="1200" b="0" i="0" u="none" strike="noStrike" kern="1200" baseline="0" dirty="0" smtClean="0">
                <a:solidFill>
                  <a:schemeClr val="tx1"/>
                </a:solidFill>
                <a:latin typeface="+mn-lt"/>
                <a:ea typeface="+mn-ea"/>
                <a:cs typeface="+mn-cs"/>
              </a:rPr>
              <a:t> </a:t>
            </a:r>
            <a:r>
              <a:rPr lang="es-MX" sz="1200" b="0" i="0" u="none" strike="noStrike" kern="1200" baseline="0" dirty="0" err="1" smtClean="0">
                <a:solidFill>
                  <a:schemeClr val="tx1"/>
                </a:solidFill>
                <a:latin typeface="+mn-lt"/>
                <a:ea typeface="+mn-ea"/>
                <a:cs typeface="+mn-cs"/>
              </a:rPr>
              <a:t>such</a:t>
            </a:r>
            <a:r>
              <a:rPr lang="es-MX" sz="1200" b="0" i="0" u="none" strike="noStrike" kern="1200" baseline="0" dirty="0" smtClean="0">
                <a:solidFill>
                  <a:schemeClr val="tx1"/>
                </a:solidFill>
                <a:latin typeface="+mn-lt"/>
                <a:ea typeface="+mn-ea"/>
                <a:cs typeface="+mn-cs"/>
              </a:rPr>
              <a:t> as </a:t>
            </a:r>
            <a:r>
              <a:rPr lang="en-US" sz="1200" b="0" i="0" u="none" strike="noStrike" kern="1200" baseline="0" dirty="0" err="1" smtClean="0">
                <a:solidFill>
                  <a:schemeClr val="tx1"/>
                </a:solidFill>
                <a:latin typeface="+mn-lt"/>
                <a:ea typeface="+mn-ea"/>
                <a:cs typeface="+mn-cs"/>
              </a:rPr>
              <a:t>adrenomedullin</a:t>
            </a:r>
            <a:r>
              <a:rPr lang="en-US" sz="1200" b="0" i="0" u="none" strike="noStrike" kern="1200" baseline="0" dirty="0" smtClean="0">
                <a:solidFill>
                  <a:schemeClr val="tx1"/>
                </a:solidFill>
                <a:latin typeface="+mn-lt"/>
                <a:ea typeface="+mn-ea"/>
                <a:cs typeface="+mn-cs"/>
              </a:rPr>
              <a:t>, vascular endothelial growth factor (VEGF), and tumor necrosis factor alpha (TNF-) or physical stimuli such as shear stress stimulate</a:t>
            </a:r>
          </a:p>
          <a:p>
            <a:r>
              <a:rPr lang="en-US" sz="1200" b="0" i="0" u="none" strike="noStrike" kern="1200" baseline="0" dirty="0" smtClean="0">
                <a:solidFill>
                  <a:schemeClr val="tx1"/>
                </a:solidFill>
                <a:latin typeface="+mn-lt"/>
                <a:ea typeface="+mn-ea"/>
                <a:cs typeface="+mn-cs"/>
              </a:rPr>
              <a:t>an activation of </a:t>
            </a:r>
            <a:r>
              <a:rPr lang="en-US" sz="1200" b="0" i="0" u="none" strike="noStrike" kern="1200" baseline="0" dirty="0" err="1" smtClean="0">
                <a:solidFill>
                  <a:schemeClr val="tx1"/>
                </a:solidFill>
                <a:latin typeface="+mn-lt"/>
                <a:ea typeface="+mn-ea"/>
                <a:cs typeface="+mn-cs"/>
              </a:rPr>
              <a:t>Akt</a:t>
            </a:r>
            <a:r>
              <a:rPr lang="en-US" sz="1200" b="0" i="0" u="none" strike="noStrike" kern="1200" baseline="0" dirty="0" smtClean="0">
                <a:solidFill>
                  <a:schemeClr val="tx1"/>
                </a:solidFill>
                <a:latin typeface="+mn-lt"/>
                <a:ea typeface="+mn-ea"/>
                <a:cs typeface="+mn-cs"/>
              </a:rPr>
              <a:t>, also known as protein kinase B, which directly phosphorylates and activates endothelial nitric oxide (NO) synthase (</a:t>
            </a:r>
            <a:r>
              <a:rPr lang="en-US" sz="1200" b="0" i="0" u="none" strike="noStrike" kern="1200" baseline="0" dirty="0" err="1" smtClean="0">
                <a:solidFill>
                  <a:schemeClr val="tx1"/>
                </a:solidFill>
                <a:latin typeface="+mn-lt"/>
                <a:ea typeface="+mn-ea"/>
                <a:cs typeface="+mn-cs"/>
              </a:rPr>
              <a:t>eNOS</a:t>
            </a:r>
            <a:r>
              <a:rPr lang="en-US" sz="1200" b="0" i="0" u="none" strike="noStrike" kern="1200" baseline="0" dirty="0" smtClean="0">
                <a:solidFill>
                  <a:schemeClr val="tx1"/>
                </a:solidFill>
                <a:latin typeface="+mn-lt"/>
                <a:ea typeface="+mn-ea"/>
                <a:cs typeface="+mn-cs"/>
              </a:rPr>
              <a:t>).</a:t>
            </a:r>
          </a:p>
          <a:p>
            <a:endParaRPr lang="en-US" sz="1200" b="0" i="0" u="none" strike="noStrike" kern="1200" baseline="0" dirty="0" smtClean="0">
              <a:solidFill>
                <a:schemeClr val="tx1"/>
              </a:solidFill>
              <a:latin typeface="+mn-lt"/>
              <a:ea typeface="+mn-ea"/>
              <a:cs typeface="+mn-cs"/>
            </a:endParaRPr>
          </a:p>
          <a:p>
            <a:r>
              <a:rPr lang="es-MX" dirty="0" smtClean="0"/>
              <a:t>Además</a:t>
            </a:r>
            <a:r>
              <a:rPr lang="es-MX" baseline="0" dirty="0" smtClean="0"/>
              <a:t> el monóxido de carbono, la </a:t>
            </a:r>
            <a:r>
              <a:rPr lang="es-MX" baseline="0" dirty="0" err="1" smtClean="0"/>
              <a:t>prostaciclina</a:t>
            </a:r>
            <a:r>
              <a:rPr lang="es-MX" baseline="0" dirty="0" smtClean="0"/>
              <a:t> y </a:t>
            </a:r>
            <a:r>
              <a:rPr lang="es-MX" baseline="0" dirty="0" err="1" smtClean="0"/>
              <a:t>canabinoides</a:t>
            </a:r>
            <a:r>
              <a:rPr lang="es-MX" baseline="0" dirty="0" smtClean="0"/>
              <a:t> endógenos también actúan en las células endoteliales. </a:t>
            </a:r>
            <a:endParaRPr lang="es-MX" dirty="0" smtClean="0"/>
          </a:p>
          <a:p>
            <a:endParaRPr lang="es-MX"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s-MX" dirty="0" smtClean="0"/>
              <a:t>La vasodilatación</a:t>
            </a:r>
            <a:r>
              <a:rPr lang="es-MX" baseline="0" dirty="0" smtClean="0"/>
              <a:t> es el origen de la falla </a:t>
            </a:r>
            <a:r>
              <a:rPr lang="es-MX" baseline="0" dirty="0" err="1" smtClean="0"/>
              <a:t>multiorgánica</a:t>
            </a:r>
            <a:r>
              <a:rPr lang="es-MX" baseline="0" dirty="0" smtClean="0"/>
              <a:t> de los pacientes cirróticos, n</a:t>
            </a:r>
            <a:r>
              <a:rPr lang="es-MX" dirty="0" smtClean="0"/>
              <a:t>o sólo</a:t>
            </a:r>
            <a:r>
              <a:rPr lang="es-MX" baseline="0" dirty="0" smtClean="0"/>
              <a:t> del síndrome </a:t>
            </a:r>
            <a:r>
              <a:rPr lang="es-MX" baseline="0" dirty="0" err="1" smtClean="0"/>
              <a:t>hepatorrenal</a:t>
            </a:r>
            <a:r>
              <a:rPr lang="es-MX" baseline="0" dirty="0" smtClean="0"/>
              <a:t>, si no también del síndrome </a:t>
            </a:r>
            <a:r>
              <a:rPr lang="es-MX" baseline="0" dirty="0" err="1" smtClean="0"/>
              <a:t>hepatopulmonar</a:t>
            </a:r>
            <a:r>
              <a:rPr lang="es-MX" baseline="0" dirty="0" smtClean="0"/>
              <a:t> e incluso la encefalopatía está relacionada con disminución del flujo sanguíneo cerebral y el mecanismo es similar al observado en la circulación renal. </a:t>
            </a:r>
            <a:endParaRPr lang="es-MX" dirty="0" smtClean="0"/>
          </a:p>
          <a:p>
            <a:endParaRPr lang="es-MX" dirty="0"/>
          </a:p>
        </p:txBody>
      </p:sp>
      <p:sp>
        <p:nvSpPr>
          <p:cNvPr id="4" name="Marcador de número de diapositiva 3"/>
          <p:cNvSpPr>
            <a:spLocks noGrp="1"/>
          </p:cNvSpPr>
          <p:nvPr>
            <p:ph type="sldNum" sz="quarter" idx="10"/>
          </p:nvPr>
        </p:nvSpPr>
        <p:spPr/>
        <p:txBody>
          <a:bodyPr/>
          <a:lstStyle/>
          <a:p>
            <a:fld id="{20F281CE-9F74-4A4B-A112-AFEED4BAA6B3}" type="slidenum">
              <a:rPr lang="es-ES" smtClean="0"/>
              <a:t>5</a:t>
            </a:fld>
            <a:endParaRPr lang="es-ES"/>
          </a:p>
        </p:txBody>
      </p:sp>
    </p:spTree>
    <p:extLst>
      <p:ext uri="{BB962C8B-B14F-4D97-AF65-F5344CB8AC3E}">
        <p14:creationId xmlns:p14="http://schemas.microsoft.com/office/powerpoint/2010/main" val="1527639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La </a:t>
            </a:r>
            <a:r>
              <a:rPr lang="en-US" sz="1200" b="0" i="0" u="none" strike="noStrike" kern="1200" baseline="0" dirty="0" err="1" smtClean="0">
                <a:solidFill>
                  <a:schemeClr val="tx1"/>
                </a:solidFill>
                <a:latin typeface="+mn-lt"/>
                <a:ea typeface="+mn-ea"/>
                <a:cs typeface="+mn-cs"/>
              </a:rPr>
              <a:t>vasodilatación</a:t>
            </a:r>
            <a:r>
              <a:rPr lang="en-US" sz="1200" b="0" i="0" u="none" strike="noStrike" kern="1200" baseline="0" dirty="0" smtClean="0">
                <a:solidFill>
                  <a:schemeClr val="tx1"/>
                </a:solidFill>
                <a:latin typeface="+mn-lt"/>
                <a:ea typeface="+mn-ea"/>
                <a:cs typeface="+mn-cs"/>
              </a:rPr>
              <a:t> del </a:t>
            </a:r>
            <a:r>
              <a:rPr lang="en-US" sz="1200" b="0" i="0" u="none" strike="noStrike" kern="1200" baseline="0" dirty="0" err="1" smtClean="0">
                <a:solidFill>
                  <a:schemeClr val="tx1"/>
                </a:solidFill>
                <a:latin typeface="+mn-lt"/>
                <a:ea typeface="+mn-ea"/>
                <a:cs typeface="+mn-cs"/>
              </a:rPr>
              <a:t>lecho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esplácnico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lleva</a:t>
            </a:r>
            <a:r>
              <a:rPr lang="en-US" sz="1200" b="0" i="0" u="none" strike="noStrike" kern="1200" baseline="0" dirty="0" smtClean="0">
                <a:solidFill>
                  <a:schemeClr val="tx1"/>
                </a:solidFill>
                <a:latin typeface="+mn-lt"/>
                <a:ea typeface="+mn-ea"/>
                <a:cs typeface="+mn-cs"/>
              </a:rPr>
              <a:t> a la </a:t>
            </a:r>
            <a:r>
              <a:rPr lang="en-US" sz="1200" b="0" i="0" u="none" strike="noStrike" kern="1200" baseline="0" dirty="0" err="1" smtClean="0">
                <a:solidFill>
                  <a:schemeClr val="tx1"/>
                </a:solidFill>
                <a:latin typeface="+mn-lt"/>
                <a:ea typeface="+mn-ea"/>
                <a:cs typeface="+mn-cs"/>
              </a:rPr>
              <a:t>disminución</a:t>
            </a:r>
            <a:r>
              <a:rPr lang="en-US" sz="1200" b="0" i="0" u="none" strike="noStrike" kern="1200" baseline="0" dirty="0" smtClean="0">
                <a:solidFill>
                  <a:schemeClr val="tx1"/>
                </a:solidFill>
                <a:latin typeface="+mn-lt"/>
                <a:ea typeface="+mn-ea"/>
                <a:cs typeface="+mn-cs"/>
              </a:rPr>
              <a:t> de la Resistencia </a:t>
            </a:r>
            <a:r>
              <a:rPr lang="en-US" sz="1200" b="0" i="0" u="none" strike="noStrike" kern="1200" baseline="0" dirty="0" err="1" smtClean="0">
                <a:solidFill>
                  <a:schemeClr val="tx1"/>
                </a:solidFill>
                <a:latin typeface="+mn-lt"/>
                <a:ea typeface="+mn-ea"/>
                <a:cs typeface="+mn-cs"/>
              </a:rPr>
              <a:t>periférica</a:t>
            </a:r>
            <a:r>
              <a:rPr lang="en-US" sz="1200" b="0" i="0" u="none" strike="noStrike" kern="1200" baseline="0" dirty="0" smtClean="0">
                <a:solidFill>
                  <a:schemeClr val="tx1"/>
                </a:solidFill>
                <a:latin typeface="+mn-lt"/>
                <a:ea typeface="+mn-ea"/>
                <a:cs typeface="+mn-cs"/>
              </a:rPr>
              <a:t> y a la </a:t>
            </a:r>
            <a:r>
              <a:rPr lang="en-US" sz="1200" b="0" i="0" u="none" strike="noStrike" kern="1200" baseline="0" dirty="0" err="1" smtClean="0">
                <a:solidFill>
                  <a:schemeClr val="tx1"/>
                </a:solidFill>
                <a:latin typeface="+mn-lt"/>
                <a:ea typeface="+mn-ea"/>
                <a:cs typeface="+mn-cs"/>
              </a:rPr>
              <a:t>disminución</a:t>
            </a:r>
            <a:r>
              <a:rPr lang="en-US" sz="1200" b="0" i="0" u="none" strike="noStrike" kern="1200" baseline="0" dirty="0" smtClean="0">
                <a:solidFill>
                  <a:schemeClr val="tx1"/>
                </a:solidFill>
                <a:latin typeface="+mn-lt"/>
                <a:ea typeface="+mn-ea"/>
                <a:cs typeface="+mn-cs"/>
              </a:rPr>
              <a:t> del volume arterial </a:t>
            </a:r>
            <a:r>
              <a:rPr lang="en-US" sz="1200" b="0" i="0" u="none" strike="noStrike" kern="1200" baseline="0" dirty="0" err="1" smtClean="0">
                <a:solidFill>
                  <a:schemeClr val="tx1"/>
                </a:solidFill>
                <a:latin typeface="+mn-lt"/>
                <a:ea typeface="+mn-ea"/>
                <a:cs typeface="+mn-cs"/>
              </a:rPr>
              <a:t>efectivo</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disminucion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en</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resistencia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periférica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compensada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por</a:t>
            </a:r>
            <a:r>
              <a:rPr lang="en-US" sz="1200" b="0" i="0" u="none" strike="noStrike" kern="1200" baseline="0" dirty="0" smtClean="0">
                <a:solidFill>
                  <a:schemeClr val="tx1"/>
                </a:solidFill>
                <a:latin typeface="+mn-lt"/>
                <a:ea typeface="+mn-ea"/>
                <a:cs typeface="+mn-cs"/>
              </a:rPr>
              <a:t> un </a:t>
            </a:r>
            <a:r>
              <a:rPr lang="en-US" sz="1200" b="0" i="0" u="none" strike="noStrike" kern="1200" baseline="0" dirty="0" err="1" smtClean="0">
                <a:solidFill>
                  <a:schemeClr val="tx1"/>
                </a:solidFill>
                <a:latin typeface="+mn-lt"/>
                <a:ea typeface="+mn-ea"/>
                <a:cs typeface="+mn-cs"/>
              </a:rPr>
              <a:t>aumento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en</a:t>
            </a:r>
            <a:r>
              <a:rPr lang="en-US" sz="1200" b="0" i="0" u="none" strike="noStrike" kern="1200" baseline="0" dirty="0" smtClean="0">
                <a:solidFill>
                  <a:schemeClr val="tx1"/>
                </a:solidFill>
                <a:latin typeface="+mn-lt"/>
                <a:ea typeface="+mn-ea"/>
                <a:cs typeface="+mn-cs"/>
              </a:rPr>
              <a:t> el </a:t>
            </a:r>
            <a:r>
              <a:rPr lang="en-US" sz="1200" b="0" i="0" u="none" strike="noStrike" kern="1200" baseline="0" dirty="0" err="1" smtClean="0">
                <a:solidFill>
                  <a:schemeClr val="tx1"/>
                </a:solidFill>
                <a:latin typeface="+mn-lt"/>
                <a:ea typeface="+mn-ea"/>
                <a:cs typeface="+mn-cs"/>
              </a:rPr>
              <a:t>gasto</a:t>
            </a:r>
            <a:r>
              <a:rPr lang="en-US" sz="1200" b="0" i="0" u="none" strike="noStrike" kern="1200" baseline="0" dirty="0" smtClean="0">
                <a:solidFill>
                  <a:schemeClr val="tx1"/>
                </a:solidFill>
                <a:latin typeface="+mn-lt"/>
                <a:ea typeface="+mn-ea"/>
                <a:cs typeface="+mn-cs"/>
              </a:rPr>
              <a:t> cardiac, </a:t>
            </a:r>
            <a:r>
              <a:rPr lang="en-US" sz="1200" b="0" i="0" u="none" strike="noStrike" kern="1200" baseline="0" dirty="0" err="1" smtClean="0">
                <a:solidFill>
                  <a:schemeClr val="tx1"/>
                </a:solidFill>
                <a:latin typeface="+mn-lt"/>
                <a:ea typeface="+mn-ea"/>
                <a:cs typeface="+mn-cs"/>
              </a:rPr>
              <a:t>eventualmente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este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aumento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en</a:t>
            </a:r>
            <a:r>
              <a:rPr lang="en-US" sz="1200" b="0" i="0" u="none" strike="noStrike" kern="1200" baseline="0" dirty="0" smtClean="0">
                <a:solidFill>
                  <a:schemeClr val="tx1"/>
                </a:solidFill>
                <a:latin typeface="+mn-lt"/>
                <a:ea typeface="+mn-ea"/>
                <a:cs typeface="+mn-cs"/>
              </a:rPr>
              <a:t> el </a:t>
            </a:r>
            <a:r>
              <a:rPr lang="en-US" sz="1200" b="0" i="0" u="none" strike="noStrike" kern="1200" baseline="0" dirty="0" err="1" smtClean="0">
                <a:solidFill>
                  <a:schemeClr val="tx1"/>
                </a:solidFill>
                <a:latin typeface="+mn-lt"/>
                <a:ea typeface="+mn-ea"/>
                <a:cs typeface="+mn-cs"/>
              </a:rPr>
              <a:t>gasto</a:t>
            </a:r>
            <a:r>
              <a:rPr lang="en-US" sz="1200" b="0" i="0" u="none" strike="noStrike" kern="1200" baseline="0" dirty="0" smtClean="0">
                <a:solidFill>
                  <a:schemeClr val="tx1"/>
                </a:solidFill>
                <a:latin typeface="+mn-lt"/>
                <a:ea typeface="+mn-ea"/>
                <a:cs typeface="+mn-cs"/>
              </a:rPr>
              <a:t> cardiac no </a:t>
            </a:r>
            <a:r>
              <a:rPr lang="en-US" sz="1200" b="0" i="0" u="none" strike="noStrike" kern="1200" baseline="0" dirty="0" err="1" smtClean="0">
                <a:solidFill>
                  <a:schemeClr val="tx1"/>
                </a:solidFill>
                <a:latin typeface="+mn-lt"/>
                <a:ea typeface="+mn-ea"/>
                <a:cs typeface="+mn-cs"/>
              </a:rPr>
              <a:t>es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suficiente</a:t>
            </a:r>
            <a:r>
              <a:rPr lang="en-US" sz="1200" b="0" i="0" u="none" strike="noStrike" kern="1200" baseline="0" dirty="0" smtClean="0">
                <a:solidFill>
                  <a:schemeClr val="tx1"/>
                </a:solidFill>
                <a:latin typeface="+mn-lt"/>
                <a:ea typeface="+mn-ea"/>
                <a:cs typeface="+mn-cs"/>
              </a:rPr>
              <a:t> para </a:t>
            </a:r>
            <a:r>
              <a:rPr lang="en-US" sz="1200" b="0" i="0" u="none" strike="noStrike" kern="1200" baseline="0" dirty="0" err="1" smtClean="0">
                <a:solidFill>
                  <a:schemeClr val="tx1"/>
                </a:solidFill>
                <a:latin typeface="+mn-lt"/>
                <a:ea typeface="+mn-ea"/>
                <a:cs typeface="+mn-cs"/>
              </a:rPr>
              <a:t>mantener</a:t>
            </a:r>
            <a:r>
              <a:rPr lang="en-US" sz="1200" b="0" i="0" u="none" strike="noStrike" kern="1200" baseline="0" dirty="0" smtClean="0">
                <a:solidFill>
                  <a:schemeClr val="tx1"/>
                </a:solidFill>
                <a:latin typeface="+mn-lt"/>
                <a:ea typeface="+mn-ea"/>
                <a:cs typeface="+mn-cs"/>
              </a:rPr>
              <a:t> la tension arterial o se </a:t>
            </a:r>
            <a:r>
              <a:rPr lang="en-US" sz="1200" b="0" i="0" u="none" strike="noStrike" kern="1200" baseline="0" dirty="0" err="1" smtClean="0">
                <a:solidFill>
                  <a:schemeClr val="tx1"/>
                </a:solidFill>
                <a:latin typeface="+mn-lt"/>
                <a:ea typeface="+mn-ea"/>
                <a:cs typeface="+mn-cs"/>
              </a:rPr>
              <a:t>desarrolla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cardiomiopatia</a:t>
            </a:r>
            <a:r>
              <a:rPr lang="en-US" sz="1200" b="0" i="0" u="none" strike="noStrike" kern="1200" baseline="0" dirty="0" smtClean="0">
                <a:solidFill>
                  <a:schemeClr val="tx1"/>
                </a:solidFill>
                <a:latin typeface="+mn-lt"/>
                <a:ea typeface="+mn-ea"/>
                <a:cs typeface="+mn-cs"/>
              </a:rPr>
              <a:t> del </a:t>
            </a:r>
            <a:r>
              <a:rPr lang="en-US" sz="1200" b="0" i="0" u="none" strike="noStrike" kern="1200" baseline="0" dirty="0" err="1" smtClean="0">
                <a:solidFill>
                  <a:schemeClr val="tx1"/>
                </a:solidFill>
                <a:latin typeface="+mn-lt"/>
                <a:ea typeface="+mn-ea"/>
                <a:cs typeface="+mn-cs"/>
              </a:rPr>
              <a:t>cirrótico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ocurre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una</a:t>
            </a:r>
            <a:r>
              <a:rPr lang="en-US" sz="1200" b="0" i="0" u="none" strike="noStrike" kern="1200" baseline="0" dirty="0" smtClean="0">
                <a:solidFill>
                  <a:schemeClr val="tx1"/>
                </a:solidFill>
                <a:latin typeface="+mn-lt"/>
                <a:ea typeface="+mn-ea"/>
                <a:cs typeface="+mn-cs"/>
              </a:rPr>
              <a:t> perfusion </a:t>
            </a:r>
            <a:r>
              <a:rPr lang="en-US" sz="1200" b="0" i="0" u="none" strike="noStrike" kern="1200" baseline="0" dirty="0" err="1" smtClean="0">
                <a:solidFill>
                  <a:schemeClr val="tx1"/>
                </a:solidFill>
                <a:latin typeface="+mn-lt"/>
                <a:ea typeface="+mn-ea"/>
                <a:cs typeface="+mn-cs"/>
              </a:rPr>
              <a:t>inefectiva</a:t>
            </a:r>
            <a:r>
              <a:rPr lang="en-US" sz="1200" b="0" i="0" u="none" strike="noStrike" kern="1200" baseline="0" dirty="0" smtClean="0">
                <a:solidFill>
                  <a:schemeClr val="tx1"/>
                </a:solidFill>
                <a:latin typeface="+mn-lt"/>
                <a:ea typeface="+mn-ea"/>
                <a:cs typeface="+mn-cs"/>
              </a:rPr>
              <a:t> y para </a:t>
            </a:r>
            <a:r>
              <a:rPr lang="en-US" sz="1200" b="0" i="0" u="none" strike="noStrike" kern="1200" baseline="0" dirty="0" err="1" smtClean="0">
                <a:solidFill>
                  <a:schemeClr val="tx1"/>
                </a:solidFill>
                <a:latin typeface="+mn-lt"/>
                <a:ea typeface="+mn-ea"/>
                <a:cs typeface="+mn-cs"/>
              </a:rPr>
              <a:t>mantener</a:t>
            </a:r>
            <a:r>
              <a:rPr lang="en-US" sz="1200" b="0" i="0" u="none" strike="noStrike" kern="1200" baseline="0" dirty="0" smtClean="0">
                <a:solidFill>
                  <a:schemeClr val="tx1"/>
                </a:solidFill>
                <a:latin typeface="+mn-lt"/>
                <a:ea typeface="+mn-ea"/>
                <a:cs typeface="+mn-cs"/>
              </a:rPr>
              <a:t> la tension arterial </a:t>
            </a:r>
            <a:r>
              <a:rPr lang="en-US" sz="1200" b="0" i="0" u="none" strike="noStrike" kern="1200" baseline="0" dirty="0" err="1" smtClean="0">
                <a:solidFill>
                  <a:schemeClr val="tx1"/>
                </a:solidFill>
                <a:latin typeface="+mn-lt"/>
                <a:ea typeface="+mn-ea"/>
                <a:cs typeface="+mn-cs"/>
              </a:rPr>
              <a:t>ocurre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una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activación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neurohumoral</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particularmente</a:t>
            </a:r>
            <a:r>
              <a:rPr lang="en-US" sz="1200" b="0" i="0" u="none" strike="noStrike" kern="1200" baseline="0" dirty="0" smtClean="0">
                <a:solidFill>
                  <a:schemeClr val="tx1"/>
                </a:solidFill>
                <a:latin typeface="+mn-lt"/>
                <a:ea typeface="+mn-ea"/>
                <a:cs typeface="+mn-cs"/>
              </a:rPr>
              <a:t> del SRAA, el </a:t>
            </a:r>
            <a:r>
              <a:rPr lang="en-US" sz="1200" b="0" i="0" u="none" strike="noStrike" kern="1200" baseline="0" dirty="0" err="1" smtClean="0">
                <a:solidFill>
                  <a:schemeClr val="tx1"/>
                </a:solidFill>
                <a:latin typeface="+mn-lt"/>
                <a:ea typeface="+mn-ea"/>
                <a:cs typeface="+mn-cs"/>
              </a:rPr>
              <a:t>riñón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responde</a:t>
            </a:r>
            <a:r>
              <a:rPr lang="en-US" sz="1200" b="0" i="0" u="none" strike="noStrike" kern="1200" baseline="0" dirty="0" smtClean="0">
                <a:solidFill>
                  <a:schemeClr val="tx1"/>
                </a:solidFill>
                <a:latin typeface="+mn-lt"/>
                <a:ea typeface="+mn-ea"/>
                <a:cs typeface="+mn-cs"/>
              </a:rPr>
              <a:t> ante la hypovolemia </a:t>
            </a:r>
            <a:r>
              <a:rPr lang="en-US" sz="1200" b="0" i="0" u="none" strike="noStrike" kern="1200" baseline="0" dirty="0" err="1" smtClean="0">
                <a:solidFill>
                  <a:schemeClr val="tx1"/>
                </a:solidFill>
                <a:latin typeface="+mn-lt"/>
                <a:ea typeface="+mn-ea"/>
                <a:cs typeface="+mn-cs"/>
              </a:rPr>
              <a:t>reteniendo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sal</a:t>
            </a:r>
            <a:r>
              <a:rPr lang="en-US" sz="1200" b="0" i="0" u="none" strike="noStrike" kern="1200" baseline="0" dirty="0" smtClean="0">
                <a:solidFill>
                  <a:schemeClr val="tx1"/>
                </a:solidFill>
                <a:latin typeface="+mn-lt"/>
                <a:ea typeface="+mn-ea"/>
                <a:cs typeface="+mn-cs"/>
              </a:rPr>
              <a:t> y </a:t>
            </a:r>
            <a:r>
              <a:rPr lang="en-US" sz="1200" b="0" i="0" u="none" strike="noStrike" kern="1200" baseline="0" dirty="0" err="1" smtClean="0">
                <a:solidFill>
                  <a:schemeClr val="tx1"/>
                </a:solidFill>
                <a:latin typeface="+mn-lt"/>
                <a:ea typeface="+mn-ea"/>
                <a:cs typeface="+mn-cs"/>
              </a:rPr>
              <a:t>agua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Tembién</a:t>
            </a:r>
            <a:r>
              <a:rPr lang="en-US" sz="1200" b="0" i="0" u="none" strike="noStrike" kern="1200" baseline="0" dirty="0" smtClean="0">
                <a:solidFill>
                  <a:schemeClr val="tx1"/>
                </a:solidFill>
                <a:latin typeface="+mn-lt"/>
                <a:ea typeface="+mn-ea"/>
                <a:cs typeface="+mn-cs"/>
              </a:rPr>
              <a:t> se </a:t>
            </a:r>
            <a:r>
              <a:rPr lang="en-US" sz="1200" b="0" i="0" u="none" strike="noStrike" kern="1200" baseline="0" dirty="0" err="1" smtClean="0">
                <a:solidFill>
                  <a:schemeClr val="tx1"/>
                </a:solidFill>
                <a:latin typeface="+mn-lt"/>
                <a:ea typeface="+mn-ea"/>
                <a:cs typeface="+mn-cs"/>
              </a:rPr>
              <a:t>activan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otros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sistemas</a:t>
            </a:r>
            <a:r>
              <a:rPr lang="en-US" sz="1200" b="0" i="0" u="none" strike="noStrike" kern="1200" baseline="0" dirty="0" smtClean="0">
                <a:solidFill>
                  <a:schemeClr val="tx1"/>
                </a:solidFill>
                <a:latin typeface="+mn-lt"/>
                <a:ea typeface="+mn-ea"/>
                <a:cs typeface="+mn-cs"/>
              </a:rPr>
              <a:t> vasoconstrictors </a:t>
            </a:r>
            <a:r>
              <a:rPr lang="en-US" sz="1200" b="0" i="0" u="none" strike="noStrike" kern="1200" baseline="0" dirty="0" err="1" smtClean="0">
                <a:solidFill>
                  <a:schemeClr val="tx1"/>
                </a:solidFill>
                <a:latin typeface="+mn-lt"/>
                <a:ea typeface="+mn-ea"/>
                <a:cs typeface="+mn-cs"/>
              </a:rPr>
              <a:t>como</a:t>
            </a:r>
            <a:r>
              <a:rPr lang="en-US" sz="1200" b="0" i="0" u="none" strike="noStrike" kern="1200" baseline="0" dirty="0" smtClean="0">
                <a:solidFill>
                  <a:schemeClr val="tx1"/>
                </a:solidFill>
                <a:latin typeface="+mn-lt"/>
                <a:ea typeface="+mn-ea"/>
                <a:cs typeface="+mn-cs"/>
              </a:rPr>
              <a:t> el Sistema </a:t>
            </a:r>
            <a:r>
              <a:rPr lang="en-US" sz="1200" b="0" i="0" u="none" strike="noStrike" kern="1200" baseline="0" dirty="0" err="1" smtClean="0">
                <a:solidFill>
                  <a:schemeClr val="tx1"/>
                </a:solidFill>
                <a:latin typeface="+mn-lt"/>
                <a:ea typeface="+mn-ea"/>
                <a:cs typeface="+mn-cs"/>
              </a:rPr>
              <a:t>nervioso</a:t>
            </a:r>
            <a:r>
              <a:rPr lang="en-US" sz="1200" b="0" i="0" u="none" strike="noStrike" kern="1200" baseline="0" dirty="0" smtClean="0">
                <a:solidFill>
                  <a:schemeClr val="tx1"/>
                </a:solidFill>
                <a:latin typeface="+mn-lt"/>
                <a:ea typeface="+mn-ea"/>
                <a:cs typeface="+mn-cs"/>
              </a:rPr>
              <a:t> simpatico el </a:t>
            </a:r>
            <a:r>
              <a:rPr lang="en-US" sz="1200" b="0" i="0" u="none" strike="noStrike" kern="1200" baseline="0" dirty="0" err="1" smtClean="0">
                <a:solidFill>
                  <a:schemeClr val="tx1"/>
                </a:solidFill>
                <a:latin typeface="+mn-lt"/>
                <a:ea typeface="+mn-ea"/>
                <a:cs typeface="+mn-cs"/>
              </a:rPr>
              <a:t>aumento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en</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vasopresina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Cuando</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activación</a:t>
            </a:r>
            <a:r>
              <a:rPr lang="en-US" sz="1200" b="0" i="0" u="none" strike="noStrike" kern="1200" baseline="0" dirty="0" smtClean="0">
                <a:solidFill>
                  <a:schemeClr val="tx1"/>
                </a:solidFill>
                <a:latin typeface="+mn-lt"/>
                <a:ea typeface="+mn-ea"/>
                <a:cs typeface="+mn-cs"/>
              </a:rPr>
              <a:t> de </a:t>
            </a:r>
            <a:r>
              <a:rPr lang="en-US" sz="1200" b="0" i="0" u="none" strike="noStrike" kern="1200" baseline="0" dirty="0" err="1" smtClean="0">
                <a:solidFill>
                  <a:schemeClr val="tx1"/>
                </a:solidFill>
                <a:latin typeface="+mn-lt"/>
                <a:ea typeface="+mn-ea"/>
                <a:cs typeface="+mn-cs"/>
              </a:rPr>
              <a:t>estos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sistemas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extrema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ocurre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vasoconstricción</a:t>
            </a:r>
            <a:r>
              <a:rPr lang="en-US" sz="1200" b="0" i="0" u="none" strike="noStrike" kern="1200" baseline="0" dirty="0" smtClean="0">
                <a:solidFill>
                  <a:schemeClr val="tx1"/>
                </a:solidFill>
                <a:latin typeface="+mn-lt"/>
                <a:ea typeface="+mn-ea"/>
                <a:cs typeface="+mn-cs"/>
              </a:rPr>
              <a:t> renal y </a:t>
            </a:r>
            <a:r>
              <a:rPr lang="en-US" sz="1200" b="0" i="0" u="none" strike="noStrike" kern="1200" baseline="0" dirty="0" err="1" smtClean="0">
                <a:solidFill>
                  <a:schemeClr val="tx1"/>
                </a:solidFill>
                <a:latin typeface="+mn-lt"/>
                <a:ea typeface="+mn-ea"/>
                <a:cs typeface="+mn-cs"/>
              </a:rPr>
              <a:t>disminuye</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filtración</a:t>
            </a:r>
            <a:r>
              <a:rPr lang="en-US" sz="1200" b="0" i="0" u="none" strike="noStrike" kern="1200" baseline="0" dirty="0" smtClean="0">
                <a:solidFill>
                  <a:schemeClr val="tx1"/>
                </a:solidFill>
                <a:latin typeface="+mn-lt"/>
                <a:ea typeface="+mn-ea"/>
                <a:cs typeface="+mn-cs"/>
              </a:rPr>
              <a:t> glomerular lo </a:t>
            </a:r>
            <a:r>
              <a:rPr lang="en-US" sz="1200" b="0" i="0" u="none" strike="noStrike" kern="1200" baseline="0" dirty="0" err="1" smtClean="0">
                <a:solidFill>
                  <a:schemeClr val="tx1"/>
                </a:solidFill>
                <a:latin typeface="+mn-lt"/>
                <a:ea typeface="+mn-ea"/>
                <a:cs typeface="+mn-cs"/>
              </a:rPr>
              <a:t>que</a:t>
            </a:r>
            <a:r>
              <a:rPr lang="en-US" sz="1200" b="0" i="0" u="none" strike="noStrike" kern="1200" baseline="0" dirty="0" smtClean="0">
                <a:solidFill>
                  <a:schemeClr val="tx1"/>
                </a:solidFill>
                <a:latin typeface="+mn-lt"/>
                <a:ea typeface="+mn-ea"/>
                <a:cs typeface="+mn-cs"/>
              </a:rPr>
              <a:t> se </a:t>
            </a:r>
            <a:r>
              <a:rPr lang="en-US" sz="1200" b="0" i="0" u="none" strike="noStrike" kern="1200" baseline="0" dirty="0" err="1" smtClean="0">
                <a:solidFill>
                  <a:schemeClr val="tx1"/>
                </a:solidFill>
                <a:latin typeface="+mn-lt"/>
                <a:ea typeface="+mn-ea"/>
                <a:cs typeface="+mn-cs"/>
              </a:rPr>
              <a:t>conoce</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como</a:t>
            </a:r>
            <a:r>
              <a:rPr lang="en-US" sz="1200" b="0" i="0" u="none" strike="noStrike" kern="1200" baseline="0" dirty="0" smtClean="0">
                <a:solidFill>
                  <a:schemeClr val="tx1"/>
                </a:solidFill>
                <a:latin typeface="+mn-lt"/>
                <a:ea typeface="+mn-ea"/>
                <a:cs typeface="+mn-cs"/>
              </a:rPr>
              <a:t> syndrome </a:t>
            </a:r>
            <a:r>
              <a:rPr lang="en-US" sz="1200" b="0" i="0" u="none" strike="noStrike" kern="1200" baseline="0" dirty="0" err="1" smtClean="0">
                <a:solidFill>
                  <a:schemeClr val="tx1"/>
                </a:solidFill>
                <a:latin typeface="+mn-lt"/>
                <a:ea typeface="+mn-ea"/>
                <a:cs typeface="+mn-cs"/>
              </a:rPr>
              <a:t>hepatorrenal</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err="1" smtClean="0">
                <a:solidFill>
                  <a:schemeClr val="tx1"/>
                </a:solidFill>
                <a:latin typeface="+mn-lt"/>
                <a:ea typeface="+mn-ea"/>
                <a:cs typeface="+mn-cs"/>
              </a:rPr>
              <a:t>Por</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otra</a:t>
            </a:r>
            <a:r>
              <a:rPr lang="en-US" sz="1200" b="0" i="0" u="none" strike="noStrike" kern="1200" baseline="0" dirty="0" smtClean="0">
                <a:solidFill>
                  <a:schemeClr val="tx1"/>
                </a:solidFill>
                <a:latin typeface="+mn-lt"/>
                <a:ea typeface="+mn-ea"/>
                <a:cs typeface="+mn-cs"/>
              </a:rPr>
              <a:t> parte  la </a:t>
            </a:r>
            <a:r>
              <a:rPr lang="en-US" sz="1200" b="0" i="0" u="none" strike="noStrike" kern="1200" baseline="0" dirty="0" err="1" smtClean="0">
                <a:solidFill>
                  <a:schemeClr val="tx1"/>
                </a:solidFill>
                <a:latin typeface="+mn-lt"/>
                <a:ea typeface="+mn-ea"/>
                <a:cs typeface="+mn-cs"/>
              </a:rPr>
              <a:t>retención</a:t>
            </a:r>
            <a:r>
              <a:rPr lang="en-US" sz="1200" b="0" i="0" u="none" strike="noStrike" kern="1200" baseline="0" dirty="0" smtClean="0">
                <a:solidFill>
                  <a:schemeClr val="tx1"/>
                </a:solidFill>
                <a:latin typeface="+mn-lt"/>
                <a:ea typeface="+mn-ea"/>
                <a:cs typeface="+mn-cs"/>
              </a:rPr>
              <a:t> de </a:t>
            </a:r>
            <a:r>
              <a:rPr lang="en-US" sz="1200" b="0" i="0" u="none" strike="noStrike" kern="1200" baseline="0" dirty="0" err="1" smtClean="0">
                <a:solidFill>
                  <a:schemeClr val="tx1"/>
                </a:solidFill>
                <a:latin typeface="+mn-lt"/>
                <a:ea typeface="+mn-ea"/>
                <a:cs typeface="+mn-cs"/>
              </a:rPr>
              <a:t>sodio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lleva</a:t>
            </a:r>
            <a:r>
              <a:rPr lang="en-US" sz="1200" b="0" i="0" u="none" strike="noStrike" kern="1200" baseline="0" dirty="0" smtClean="0">
                <a:solidFill>
                  <a:schemeClr val="tx1"/>
                </a:solidFill>
                <a:latin typeface="+mn-lt"/>
                <a:ea typeface="+mn-ea"/>
                <a:cs typeface="+mn-cs"/>
              </a:rPr>
              <a:t> a </a:t>
            </a:r>
            <a:r>
              <a:rPr lang="en-US" sz="1200" b="0" i="0" u="none" strike="noStrike" kern="1200" baseline="0" dirty="0" err="1" smtClean="0">
                <a:solidFill>
                  <a:schemeClr val="tx1"/>
                </a:solidFill>
                <a:latin typeface="+mn-lt"/>
                <a:ea typeface="+mn-ea"/>
                <a:cs typeface="+mn-cs"/>
              </a:rPr>
              <a:t>retención</a:t>
            </a:r>
            <a:r>
              <a:rPr lang="en-US" sz="1200" b="0" i="0" u="none" strike="noStrike" kern="1200" baseline="0" dirty="0" smtClean="0">
                <a:solidFill>
                  <a:schemeClr val="tx1"/>
                </a:solidFill>
                <a:latin typeface="+mn-lt"/>
                <a:ea typeface="+mn-ea"/>
                <a:cs typeface="+mn-cs"/>
              </a:rPr>
              <a:t> de </a:t>
            </a:r>
            <a:r>
              <a:rPr lang="en-US" sz="1200" b="0" i="0" u="none" strike="noStrike" kern="1200" baseline="0" dirty="0" err="1" smtClean="0">
                <a:solidFill>
                  <a:schemeClr val="tx1"/>
                </a:solidFill>
                <a:latin typeface="+mn-lt"/>
                <a:ea typeface="+mn-ea"/>
                <a:cs typeface="+mn-cs"/>
              </a:rPr>
              <a:t>agua</a:t>
            </a:r>
            <a:r>
              <a:rPr lang="en-US" sz="1200" b="0" i="0" u="none" strike="noStrike" kern="1200" baseline="0" dirty="0" smtClean="0">
                <a:solidFill>
                  <a:schemeClr val="tx1"/>
                </a:solidFill>
                <a:latin typeface="+mn-lt"/>
                <a:ea typeface="+mn-ea"/>
                <a:cs typeface="+mn-cs"/>
              </a:rPr>
              <a:t> y a </a:t>
            </a:r>
            <a:r>
              <a:rPr lang="en-US" sz="1200" b="0" i="0" u="none" strike="noStrike" kern="1200" baseline="0" dirty="0" err="1" smtClean="0">
                <a:solidFill>
                  <a:schemeClr val="tx1"/>
                </a:solidFill>
                <a:latin typeface="+mn-lt"/>
                <a:ea typeface="+mn-ea"/>
                <a:cs typeface="+mn-cs"/>
              </a:rPr>
              <a:t>aumento</a:t>
            </a:r>
            <a:r>
              <a:rPr lang="en-US" sz="1200" b="0" i="0" u="none" strike="noStrike" kern="1200" baseline="0" dirty="0" smtClean="0">
                <a:solidFill>
                  <a:schemeClr val="tx1"/>
                </a:solidFill>
                <a:latin typeface="+mn-lt"/>
                <a:ea typeface="+mn-ea"/>
                <a:cs typeface="+mn-cs"/>
              </a:rPr>
              <a:t> del volume extracellular </a:t>
            </a:r>
            <a:r>
              <a:rPr lang="en-US" sz="1200" b="0" i="0" u="none" strike="noStrike" kern="1200" baseline="0" dirty="0" err="1" smtClean="0">
                <a:solidFill>
                  <a:schemeClr val="tx1"/>
                </a:solidFill>
                <a:latin typeface="+mn-lt"/>
                <a:ea typeface="+mn-ea"/>
                <a:cs typeface="+mn-cs"/>
              </a:rPr>
              <a:t>que</a:t>
            </a:r>
            <a:r>
              <a:rPr lang="en-US" sz="1200" b="0" i="0" u="none" strike="noStrike" kern="1200" baseline="0" dirty="0" smtClean="0">
                <a:solidFill>
                  <a:schemeClr val="tx1"/>
                </a:solidFill>
                <a:latin typeface="+mn-lt"/>
                <a:ea typeface="+mn-ea"/>
                <a:cs typeface="+mn-cs"/>
              </a:rPr>
              <a:t> se </a:t>
            </a:r>
            <a:r>
              <a:rPr lang="en-US" sz="1200" b="0" i="0" u="none" strike="noStrike" kern="1200" baseline="0" dirty="0" err="1" smtClean="0">
                <a:solidFill>
                  <a:schemeClr val="tx1"/>
                </a:solidFill>
                <a:latin typeface="+mn-lt"/>
                <a:ea typeface="+mn-ea"/>
                <a:cs typeface="+mn-cs"/>
              </a:rPr>
              <a:t>manifiesta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como</a:t>
            </a:r>
            <a:r>
              <a:rPr lang="en-US" sz="1200" b="0" i="0" u="none" strike="noStrike" kern="1200" baseline="0" dirty="0" smtClean="0">
                <a:solidFill>
                  <a:schemeClr val="tx1"/>
                </a:solidFill>
                <a:latin typeface="+mn-lt"/>
                <a:ea typeface="+mn-ea"/>
                <a:cs typeface="+mn-cs"/>
              </a:rPr>
              <a:t> ascites y edema. </a:t>
            </a:r>
            <a:r>
              <a:rPr lang="en-US" sz="1200" b="0" i="0" u="none" strike="noStrike" kern="1200" baseline="0" dirty="0" err="1" smtClean="0">
                <a:solidFill>
                  <a:schemeClr val="tx1"/>
                </a:solidFill>
                <a:latin typeface="+mn-lt"/>
                <a:ea typeface="+mn-ea"/>
                <a:cs typeface="+mn-cs"/>
              </a:rPr>
              <a:t>También</a:t>
            </a:r>
            <a:r>
              <a:rPr lang="en-US" sz="1200" b="0" i="0" u="none" strike="noStrike" kern="1200" baseline="0" dirty="0" smtClean="0">
                <a:solidFill>
                  <a:schemeClr val="tx1"/>
                </a:solidFill>
                <a:latin typeface="+mn-lt"/>
                <a:ea typeface="+mn-ea"/>
                <a:cs typeface="+mn-cs"/>
              </a:rPr>
              <a:t> el </a:t>
            </a:r>
            <a:r>
              <a:rPr lang="en-US" sz="1200" b="0" i="0" u="none" strike="noStrike" kern="1200" baseline="0" dirty="0" err="1" smtClean="0">
                <a:solidFill>
                  <a:schemeClr val="tx1"/>
                </a:solidFill>
                <a:latin typeface="+mn-lt"/>
                <a:ea typeface="+mn-ea"/>
                <a:cs typeface="+mn-cs"/>
              </a:rPr>
              <a:t>aumento</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en</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presión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hidrostática</a:t>
            </a:r>
            <a:r>
              <a:rPr lang="en-US" sz="1200" b="0" i="0" u="none" strike="noStrike" kern="1200" baseline="0" dirty="0" smtClean="0">
                <a:solidFill>
                  <a:schemeClr val="tx1"/>
                </a:solidFill>
                <a:latin typeface="+mn-lt"/>
                <a:ea typeface="+mn-ea"/>
                <a:cs typeface="+mn-cs"/>
              </a:rPr>
              <a:t> sinusoidal </a:t>
            </a:r>
            <a:r>
              <a:rPr lang="en-US" sz="1200" b="0" i="0" u="none" strike="noStrike" kern="1200" baseline="0" dirty="0" err="1" smtClean="0">
                <a:solidFill>
                  <a:schemeClr val="tx1"/>
                </a:solidFill>
                <a:latin typeface="+mn-lt"/>
                <a:ea typeface="+mn-ea"/>
                <a:cs typeface="+mn-cs"/>
              </a:rPr>
              <a:t>contribuye</a:t>
            </a:r>
            <a:r>
              <a:rPr lang="en-US" sz="1200" b="0" i="0" u="none" strike="noStrike" kern="1200" baseline="0" dirty="0" smtClean="0">
                <a:solidFill>
                  <a:schemeClr val="tx1"/>
                </a:solidFill>
                <a:latin typeface="+mn-lt"/>
                <a:ea typeface="+mn-ea"/>
                <a:cs typeface="+mn-cs"/>
              </a:rPr>
              <a:t> a la </a:t>
            </a:r>
            <a:r>
              <a:rPr lang="en-US" sz="1200" b="0" i="0" u="none" strike="noStrike" kern="1200" baseline="0" dirty="0" err="1" smtClean="0">
                <a:solidFill>
                  <a:schemeClr val="tx1"/>
                </a:solidFill>
                <a:latin typeface="+mn-lt"/>
                <a:ea typeface="+mn-ea"/>
                <a:cs typeface="+mn-cs"/>
              </a:rPr>
              <a:t>formación</a:t>
            </a:r>
            <a:r>
              <a:rPr lang="en-US" sz="1200" b="0" i="0" u="none" strike="noStrike" kern="1200" baseline="0" dirty="0" smtClean="0">
                <a:solidFill>
                  <a:schemeClr val="tx1"/>
                </a:solidFill>
                <a:latin typeface="+mn-lt"/>
                <a:ea typeface="+mn-ea"/>
                <a:cs typeface="+mn-cs"/>
              </a:rPr>
              <a:t> de ascites.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Ascites only develops if moderate portal hypertension</a:t>
            </a:r>
          </a:p>
          <a:p>
            <a:r>
              <a:rPr lang="en-US" sz="1200" b="0" i="0" u="none" strike="noStrike" kern="1200" baseline="0" dirty="0" smtClean="0">
                <a:solidFill>
                  <a:schemeClr val="tx1"/>
                </a:solidFill>
                <a:latin typeface="+mn-lt"/>
                <a:ea typeface="+mn-ea"/>
                <a:cs typeface="+mn-cs"/>
              </a:rPr>
              <a:t>is present. Thus, ascites rarely develops if</a:t>
            </a:r>
          </a:p>
          <a:p>
            <a:r>
              <a:rPr lang="en-US" sz="1200" b="0" i="0" u="none" strike="noStrike" kern="1200" baseline="0" dirty="0" smtClean="0">
                <a:solidFill>
                  <a:schemeClr val="tx1"/>
                </a:solidFill>
                <a:latin typeface="+mn-lt"/>
                <a:ea typeface="+mn-ea"/>
                <a:cs typeface="+mn-cs"/>
              </a:rPr>
              <a:t>the post sinusoidal pressure gradient is below 12</a:t>
            </a:r>
          </a:p>
          <a:p>
            <a:r>
              <a:rPr lang="es-MX" sz="1200" b="0" i="0" u="none" strike="noStrike" kern="1200" baseline="0" dirty="0" err="1" smtClean="0">
                <a:solidFill>
                  <a:schemeClr val="tx1"/>
                </a:solidFill>
                <a:latin typeface="+mn-lt"/>
                <a:ea typeface="+mn-ea"/>
                <a:cs typeface="+mn-cs"/>
              </a:rPr>
              <a:t>mmHg</a:t>
            </a:r>
            <a:r>
              <a:rPr lang="es-MX" sz="1200" b="0" i="0" u="none" strike="noStrike" kern="1200" baseline="0" dirty="0" smtClean="0">
                <a:solidFill>
                  <a:schemeClr val="tx1"/>
                </a:solidFill>
                <a:latin typeface="+mn-lt"/>
                <a:ea typeface="+mn-ea"/>
                <a:cs typeface="+mn-cs"/>
              </a:rPr>
              <a:t> [Casado </a:t>
            </a:r>
            <a:r>
              <a:rPr lang="es-MX" sz="1200" b="0" i="1" u="none" strike="noStrike" kern="1200" baseline="0" dirty="0" smtClean="0">
                <a:solidFill>
                  <a:schemeClr val="tx1"/>
                </a:solidFill>
                <a:latin typeface="+mn-lt"/>
                <a:ea typeface="+mn-ea"/>
                <a:cs typeface="+mn-cs"/>
              </a:rPr>
              <a:t>et al. </a:t>
            </a:r>
            <a:r>
              <a:rPr lang="es-MX" sz="1200" b="0" i="0" u="none" strike="noStrike" kern="1200" baseline="0" dirty="0" smtClean="0">
                <a:solidFill>
                  <a:schemeClr val="tx1"/>
                </a:solidFill>
                <a:latin typeface="+mn-lt"/>
                <a:ea typeface="+mn-ea"/>
                <a:cs typeface="+mn-cs"/>
              </a:rPr>
              <a:t>1998]. Portal </a:t>
            </a:r>
            <a:r>
              <a:rPr lang="es-MX" sz="1200" b="0" i="0" u="none" strike="noStrike" kern="1200" baseline="0" dirty="0" err="1" smtClean="0">
                <a:solidFill>
                  <a:schemeClr val="tx1"/>
                </a:solidFill>
                <a:latin typeface="+mn-lt"/>
                <a:ea typeface="+mn-ea"/>
                <a:cs typeface="+mn-cs"/>
              </a:rPr>
              <a:t>hypertension</a:t>
            </a:r>
            <a:endParaRPr lang="es-MX"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leads to increased hydrostatic pressure within the</a:t>
            </a:r>
          </a:p>
          <a:p>
            <a:r>
              <a:rPr lang="en-US" sz="1200" b="0" i="0" u="none" strike="noStrike" kern="1200" baseline="0" dirty="0" smtClean="0">
                <a:solidFill>
                  <a:schemeClr val="tx1"/>
                </a:solidFill>
                <a:latin typeface="+mn-lt"/>
                <a:ea typeface="+mn-ea"/>
                <a:cs typeface="+mn-cs"/>
              </a:rPr>
              <a:t>hepatic sinusoids, causing transudation of fluid</a:t>
            </a:r>
          </a:p>
          <a:p>
            <a:r>
              <a:rPr lang="es-MX" sz="1200" b="0" i="0" u="none" strike="noStrike" kern="1200" baseline="0" dirty="0" err="1" smtClean="0">
                <a:solidFill>
                  <a:schemeClr val="tx1"/>
                </a:solidFill>
                <a:latin typeface="+mn-lt"/>
                <a:ea typeface="+mn-ea"/>
                <a:cs typeface="+mn-cs"/>
              </a:rPr>
              <a:t>into</a:t>
            </a:r>
            <a:r>
              <a:rPr lang="es-MX" sz="1200" b="0" i="0" u="none" strike="noStrike" kern="1200" baseline="0" dirty="0" smtClean="0">
                <a:solidFill>
                  <a:schemeClr val="tx1"/>
                </a:solidFill>
                <a:latin typeface="+mn-lt"/>
                <a:ea typeface="+mn-ea"/>
                <a:cs typeface="+mn-cs"/>
              </a:rPr>
              <a:t> </a:t>
            </a:r>
            <a:r>
              <a:rPr lang="es-MX" sz="1200" b="0" i="0" u="none" strike="noStrike" kern="1200" baseline="0" dirty="0" err="1" smtClean="0">
                <a:solidFill>
                  <a:schemeClr val="tx1"/>
                </a:solidFill>
                <a:latin typeface="+mn-lt"/>
                <a:ea typeface="+mn-ea"/>
                <a:cs typeface="+mn-cs"/>
              </a:rPr>
              <a:t>the</a:t>
            </a:r>
            <a:r>
              <a:rPr lang="es-MX" sz="1200" b="0" i="0" u="none" strike="noStrike" kern="1200" baseline="0" dirty="0" smtClean="0">
                <a:solidFill>
                  <a:schemeClr val="tx1"/>
                </a:solidFill>
                <a:latin typeface="+mn-lt"/>
                <a:ea typeface="+mn-ea"/>
                <a:cs typeface="+mn-cs"/>
              </a:rPr>
              <a:t> peritoneal </a:t>
            </a:r>
            <a:r>
              <a:rPr lang="es-MX" sz="1200" b="0" i="0" u="none" strike="noStrike" kern="1200" baseline="0" dirty="0" err="1" smtClean="0">
                <a:solidFill>
                  <a:schemeClr val="tx1"/>
                </a:solidFill>
                <a:latin typeface="+mn-lt"/>
                <a:ea typeface="+mn-ea"/>
                <a:cs typeface="+mn-cs"/>
              </a:rPr>
              <a:t>cavity</a:t>
            </a:r>
            <a:endParaRPr lang="es-ES" dirty="0"/>
          </a:p>
        </p:txBody>
      </p:sp>
      <p:sp>
        <p:nvSpPr>
          <p:cNvPr id="4" name="Marcador de número de diapositiva 3"/>
          <p:cNvSpPr>
            <a:spLocks noGrp="1"/>
          </p:cNvSpPr>
          <p:nvPr>
            <p:ph type="sldNum" sz="quarter" idx="10"/>
          </p:nvPr>
        </p:nvSpPr>
        <p:spPr/>
        <p:txBody>
          <a:bodyPr/>
          <a:lstStyle/>
          <a:p>
            <a:fld id="{C02B14E0-4BDC-BC44-872F-EBCDB324BDA1}" type="slidenum">
              <a:rPr lang="es-ES" smtClean="0"/>
              <a:t>6</a:t>
            </a:fld>
            <a:endParaRPr lang="es-ES"/>
          </a:p>
        </p:txBody>
      </p:sp>
    </p:spTree>
    <p:extLst>
      <p:ext uri="{BB962C8B-B14F-4D97-AF65-F5344CB8AC3E}">
        <p14:creationId xmlns:p14="http://schemas.microsoft.com/office/powerpoint/2010/main" val="3568102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Al </a:t>
            </a:r>
            <a:r>
              <a:rPr lang="en-US" sz="1200" b="0" i="0" u="none" strike="noStrike" kern="1200" baseline="0" dirty="0" err="1" smtClean="0">
                <a:solidFill>
                  <a:schemeClr val="tx1"/>
                </a:solidFill>
                <a:latin typeface="+mn-lt"/>
                <a:ea typeface="+mn-ea"/>
                <a:cs typeface="+mn-cs"/>
              </a:rPr>
              <a:t>aumentar</a:t>
            </a:r>
            <a:r>
              <a:rPr lang="en-US" sz="1200" b="0" i="0" u="none" strike="noStrike" kern="1200" baseline="0" dirty="0" smtClean="0">
                <a:solidFill>
                  <a:schemeClr val="tx1"/>
                </a:solidFill>
                <a:latin typeface="+mn-lt"/>
                <a:ea typeface="+mn-ea"/>
                <a:cs typeface="+mn-cs"/>
              </a:rPr>
              <a:t> la </a:t>
            </a:r>
            <a:r>
              <a:rPr lang="en-US" sz="1200" b="0" i="0" u="none" strike="noStrike" kern="1200" baseline="0" dirty="0" err="1" smtClean="0">
                <a:solidFill>
                  <a:schemeClr val="tx1"/>
                </a:solidFill>
                <a:latin typeface="+mn-lt"/>
                <a:ea typeface="+mn-ea"/>
                <a:cs typeface="+mn-cs"/>
              </a:rPr>
              <a:t>excreción</a:t>
            </a:r>
            <a:r>
              <a:rPr lang="en-US" sz="1200" b="0" i="0" u="none" strike="noStrike" kern="1200" baseline="0" dirty="0" smtClean="0">
                <a:solidFill>
                  <a:schemeClr val="tx1"/>
                </a:solidFill>
                <a:latin typeface="+mn-lt"/>
                <a:ea typeface="+mn-ea"/>
                <a:cs typeface="+mn-cs"/>
              </a:rPr>
              <a:t> renal de Na se </a:t>
            </a:r>
            <a:r>
              <a:rPr lang="en-US" sz="1200" b="0" i="0" u="none" strike="noStrike" kern="1200" baseline="0" dirty="0" err="1" smtClean="0">
                <a:solidFill>
                  <a:schemeClr val="tx1"/>
                </a:solidFill>
                <a:latin typeface="+mn-lt"/>
                <a:ea typeface="+mn-ea"/>
                <a:cs typeface="+mn-cs"/>
              </a:rPr>
              <a:t>elimina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líquido</a:t>
            </a:r>
            <a:r>
              <a:rPr lang="en-US" sz="1200" b="0" i="0" u="none" strike="noStrike" kern="1200" baseline="0" dirty="0" smtClean="0">
                <a:solidFill>
                  <a:schemeClr val="tx1"/>
                </a:solidFill>
                <a:latin typeface="+mn-lt"/>
                <a:ea typeface="+mn-ea"/>
                <a:cs typeface="+mn-cs"/>
              </a:rPr>
              <a:t>, el </a:t>
            </a:r>
            <a:r>
              <a:rPr lang="en-US" sz="1200" b="0" i="0" u="none" strike="noStrike" kern="1200" baseline="0" dirty="0" err="1" smtClean="0">
                <a:solidFill>
                  <a:schemeClr val="tx1"/>
                </a:solidFill>
                <a:latin typeface="+mn-lt"/>
                <a:ea typeface="+mn-ea"/>
                <a:cs typeface="+mn-cs"/>
              </a:rPr>
              <a:t>agua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sigue</a:t>
            </a:r>
            <a:r>
              <a:rPr lang="en-US" sz="1200" b="0" i="0" u="none" strike="noStrike" kern="1200" baseline="0" dirty="0" smtClean="0">
                <a:solidFill>
                  <a:schemeClr val="tx1"/>
                </a:solidFill>
                <a:latin typeface="+mn-lt"/>
                <a:ea typeface="+mn-ea"/>
                <a:cs typeface="+mn-cs"/>
              </a:rPr>
              <a:t> de </a:t>
            </a:r>
            <a:r>
              <a:rPr lang="en-US" sz="1200" b="0" i="0" u="none" strike="noStrike" kern="1200" baseline="0" dirty="0" err="1" smtClean="0">
                <a:solidFill>
                  <a:schemeClr val="tx1"/>
                </a:solidFill>
                <a:latin typeface="+mn-lt"/>
                <a:ea typeface="+mn-ea"/>
                <a:cs typeface="+mn-cs"/>
              </a:rPr>
              <a:t>manera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pasiva</a:t>
            </a:r>
            <a:r>
              <a:rPr lang="en-US" sz="1200" b="0" i="0" u="none" strike="noStrike" kern="1200" baseline="0" dirty="0" smtClean="0">
                <a:solidFill>
                  <a:schemeClr val="tx1"/>
                </a:solidFill>
                <a:latin typeface="+mn-lt"/>
                <a:ea typeface="+mn-ea"/>
                <a:cs typeface="+mn-cs"/>
              </a:rPr>
              <a:t> al Na.</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Cirrhotic ascites primarily develops due to impaired</a:t>
            </a:r>
          </a:p>
          <a:p>
            <a:r>
              <a:rPr lang="en-US" sz="1200" b="0" i="0" u="none" strike="noStrike" kern="1200" baseline="0" dirty="0" smtClean="0">
                <a:solidFill>
                  <a:schemeClr val="tx1"/>
                </a:solidFill>
                <a:latin typeface="+mn-lt"/>
                <a:ea typeface="+mn-ea"/>
                <a:cs typeface="+mn-cs"/>
              </a:rPr>
              <a:t>renal sodium excretion leading to a positive sodium</a:t>
            </a:r>
          </a:p>
          <a:p>
            <a:r>
              <a:rPr lang="en-US" sz="1200" b="0" i="0" u="none" strike="noStrike" kern="1200" baseline="0" dirty="0" smtClean="0">
                <a:solidFill>
                  <a:schemeClr val="tx1"/>
                </a:solidFill>
                <a:latin typeface="+mn-lt"/>
                <a:ea typeface="+mn-ea"/>
                <a:cs typeface="+mn-cs"/>
              </a:rPr>
              <a:t>balance and hence water retention, causing expansion</a:t>
            </a:r>
          </a:p>
          <a:p>
            <a:r>
              <a:rPr lang="en-US" sz="1200" b="0" i="0" u="none" strike="noStrike" kern="1200" baseline="0" dirty="0" smtClean="0">
                <a:solidFill>
                  <a:schemeClr val="tx1"/>
                </a:solidFill>
                <a:latin typeface="+mn-lt"/>
                <a:ea typeface="+mn-ea"/>
                <a:cs typeface="+mn-cs"/>
              </a:rPr>
              <a:t>of the extracellular fluid volume.</a:t>
            </a:r>
          </a:p>
          <a:p>
            <a:endParaRPr lang="es-ES" dirty="0" smtClean="0"/>
          </a:p>
          <a:p>
            <a:r>
              <a:rPr lang="es-ES" dirty="0" err="1" smtClean="0"/>
              <a:t>Espironolactona</a:t>
            </a:r>
            <a:r>
              <a:rPr lang="es-ES" baseline="0" dirty="0" smtClean="0"/>
              <a:t> : </a:t>
            </a:r>
            <a:r>
              <a:rPr lang="es-ES" dirty="0" smtClean="0"/>
              <a:t>Se</a:t>
            </a:r>
            <a:r>
              <a:rPr lang="es-ES" baseline="0" dirty="0" smtClean="0"/>
              <a:t> debe empezar con dosis de 100 mg y su efecto se observa en 3-5 </a:t>
            </a:r>
            <a:r>
              <a:rPr lang="es-ES" baseline="0" dirty="0" err="1" smtClean="0"/>
              <a:t>dìas</a:t>
            </a:r>
            <a:r>
              <a:rPr lang="es-ES" baseline="0" dirty="0" smtClean="0"/>
              <a:t>.</a:t>
            </a:r>
          </a:p>
          <a:p>
            <a:r>
              <a:rPr lang="es-ES" baseline="0" dirty="0" smtClean="0"/>
              <a:t>La abstinencia de alcohol es fundamental para controlar la ascitis en pacientes con cirrosis por alcohol.</a:t>
            </a:r>
            <a:endParaRPr lang="es-ES" dirty="0"/>
          </a:p>
        </p:txBody>
      </p:sp>
      <p:sp>
        <p:nvSpPr>
          <p:cNvPr id="4" name="Marcador de número de diapositiva 3"/>
          <p:cNvSpPr>
            <a:spLocks noGrp="1"/>
          </p:cNvSpPr>
          <p:nvPr>
            <p:ph type="sldNum" sz="quarter" idx="10"/>
          </p:nvPr>
        </p:nvSpPr>
        <p:spPr/>
        <p:txBody>
          <a:bodyPr/>
          <a:lstStyle/>
          <a:p>
            <a:fld id="{C02B14E0-4BDC-BC44-872F-EBCDB324BDA1}" type="slidenum">
              <a:rPr lang="es-ES" smtClean="0"/>
              <a:t>7</a:t>
            </a:fld>
            <a:endParaRPr lang="es-ES"/>
          </a:p>
        </p:txBody>
      </p:sp>
    </p:spTree>
    <p:extLst>
      <p:ext uri="{BB962C8B-B14F-4D97-AF65-F5344CB8AC3E}">
        <p14:creationId xmlns:p14="http://schemas.microsoft.com/office/powerpoint/2010/main" val="4138068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Debe seguir de reposición con albúmina para</a:t>
            </a:r>
            <a:r>
              <a:rPr lang="es-ES" baseline="0" dirty="0" smtClean="0"/>
              <a:t> evitar la disfunción circulatoria debida a la reducción rápida del volumen arterial efectivo.</a:t>
            </a:r>
          </a:p>
          <a:p>
            <a:endParaRPr lang="es-E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err="1" smtClean="0">
                <a:solidFill>
                  <a:schemeClr val="tx1"/>
                </a:solidFill>
                <a:effectLst/>
                <a:latin typeface="+mn-lt"/>
                <a:ea typeface="+mn-ea"/>
                <a:cs typeface="+mn-cs"/>
              </a:rPr>
              <a:t>Postparacentesis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circulatory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dysfunction</a:t>
            </a:r>
            <a:r>
              <a:rPr lang="es-ES" sz="1200" kern="1200" dirty="0" smtClean="0">
                <a:solidFill>
                  <a:schemeClr val="tx1"/>
                </a:solidFill>
                <a:effectLst/>
                <a:latin typeface="+mn-lt"/>
                <a:ea typeface="+mn-ea"/>
                <a:cs typeface="+mn-cs"/>
              </a:rPr>
              <a:t> (PPCD)</a:t>
            </a:r>
            <a:r>
              <a:rPr lang="es-ES" sz="1200" kern="1200" baseline="0" dirty="0" smtClean="0">
                <a:solidFill>
                  <a:schemeClr val="tx1"/>
                </a:solidFill>
                <a:effectLst/>
                <a:latin typeface="+mn-lt"/>
                <a:ea typeface="+mn-ea"/>
                <a:cs typeface="+mn-cs"/>
              </a:rPr>
              <a:t> </a:t>
            </a:r>
            <a:r>
              <a:rPr lang="es-ES" sz="1200" kern="1200" dirty="0" smtClean="0">
                <a:solidFill>
                  <a:schemeClr val="tx1"/>
                </a:solidFill>
                <a:effectLst/>
                <a:latin typeface="+mn-lt"/>
                <a:ea typeface="+mn-ea"/>
                <a:cs typeface="+mn-cs"/>
              </a:rPr>
              <a:t>can cause </a:t>
            </a:r>
            <a:r>
              <a:rPr lang="es-ES" sz="1200" kern="1200" dirty="0" err="1" smtClean="0">
                <a:solidFill>
                  <a:schemeClr val="tx1"/>
                </a:solidFill>
                <a:effectLst/>
                <a:latin typeface="+mn-lt"/>
                <a:ea typeface="+mn-ea"/>
                <a:cs typeface="+mn-cs"/>
              </a:rPr>
              <a:t>rapid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reappearance</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renal </a:t>
            </a:r>
            <a:r>
              <a:rPr lang="es-ES" sz="1200" kern="1200" dirty="0" err="1" smtClean="0">
                <a:solidFill>
                  <a:schemeClr val="tx1"/>
                </a:solidFill>
                <a:effectLst/>
                <a:latin typeface="+mn-lt"/>
                <a:ea typeface="+mn-ea"/>
                <a:cs typeface="+mn-cs"/>
              </a:rPr>
              <a:t>failure</a:t>
            </a:r>
            <a:r>
              <a:rPr lang="es-ES" sz="1200" kern="1200" dirty="0" smtClean="0">
                <a:solidFill>
                  <a:schemeClr val="tx1"/>
                </a:solidFill>
                <a:effectLst/>
                <a:latin typeface="+mn-lt"/>
                <a:ea typeface="+mn-ea"/>
                <a:cs typeface="+mn-cs"/>
              </a:rPr>
              <a:t> and HRS, </a:t>
            </a:r>
            <a:r>
              <a:rPr lang="es-ES" sz="1200" kern="1200" dirty="0" err="1" smtClean="0">
                <a:solidFill>
                  <a:schemeClr val="tx1"/>
                </a:solidFill>
                <a:effectLst/>
                <a:latin typeface="+mn-lt"/>
                <a:ea typeface="+mn-ea"/>
                <a:cs typeface="+mn-cs"/>
              </a:rPr>
              <a:t>dilutional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hyponatremia</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increased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mortality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risk</a:t>
            </a:r>
            <a:r>
              <a:rPr lang="es-ES"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err="1" smtClean="0">
                <a:solidFill>
                  <a:schemeClr val="tx1"/>
                </a:solidFill>
                <a:effectLst/>
                <a:latin typeface="+mn-lt"/>
                <a:ea typeface="+mn-ea"/>
                <a:cs typeface="+mn-cs"/>
              </a:rPr>
              <a:t>However</a:t>
            </a:r>
            <a:r>
              <a:rPr lang="es-ES" sz="1200" kern="1200" dirty="0" smtClean="0">
                <a:solidFill>
                  <a:schemeClr val="tx1"/>
                </a:solidFill>
                <a:effectLst/>
                <a:latin typeface="+mn-lt"/>
                <a:ea typeface="+mn-ea"/>
                <a:cs typeface="+mn-cs"/>
              </a:rPr>
              <a:t>, paracentesis </a:t>
            </a:r>
            <a:r>
              <a:rPr lang="es-ES" sz="1200" kern="1200" dirty="0" err="1" smtClean="0">
                <a:solidFill>
                  <a:schemeClr val="tx1"/>
                </a:solidFill>
                <a:effectLst/>
                <a:latin typeface="+mn-lt"/>
                <a:ea typeface="+mn-ea"/>
                <a:cs typeface="+mn-cs"/>
              </a:rPr>
              <a:t>does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not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address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underlying</a:t>
            </a:r>
            <a:r>
              <a:rPr lang="es-ES" sz="1200" kern="1200" dirty="0" smtClean="0">
                <a:solidFill>
                  <a:schemeClr val="tx1"/>
                </a:solidFill>
                <a:effectLst/>
                <a:latin typeface="+mn-lt"/>
                <a:ea typeface="+mn-ea"/>
                <a:cs typeface="+mn-cs"/>
              </a:rPr>
              <a:t> cause of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(renal </a:t>
            </a:r>
            <a:r>
              <a:rPr lang="es-ES" sz="1200" kern="1200" dirty="0" err="1" smtClean="0">
                <a:solidFill>
                  <a:schemeClr val="tx1"/>
                </a:solidFill>
                <a:effectLst/>
                <a:latin typeface="+mn-lt"/>
                <a:ea typeface="+mn-ea"/>
                <a:cs typeface="+mn-cs"/>
              </a:rPr>
              <a:t>sodium</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water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reabsorption</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will</a:t>
            </a:r>
            <a:r>
              <a:rPr lang="es-ES" sz="1200" kern="1200" dirty="0" smtClean="0">
                <a:solidFill>
                  <a:schemeClr val="tx1"/>
                </a:solidFill>
                <a:effectLst/>
                <a:latin typeface="+mn-lt"/>
                <a:ea typeface="+mn-ea"/>
                <a:cs typeface="+mn-cs"/>
              </a:rPr>
              <a:t> re-</a:t>
            </a:r>
            <a:r>
              <a:rPr lang="es-ES" sz="1200" kern="1200" dirty="0" err="1" smtClean="0">
                <a:solidFill>
                  <a:schemeClr val="tx1"/>
                </a:solidFill>
                <a:effectLst/>
                <a:latin typeface="+mn-lt"/>
                <a:ea typeface="+mn-ea"/>
                <a:cs typeface="+mn-cs"/>
              </a:rPr>
              <a:t>occur</a:t>
            </a:r>
            <a:r>
              <a:rPr lang="es-ES" sz="1200" kern="1200" dirty="0" smtClean="0">
                <a:solidFill>
                  <a:schemeClr val="tx1"/>
                </a:solidFill>
                <a:effectLst/>
                <a:latin typeface="+mn-lt"/>
                <a:ea typeface="+mn-ea"/>
                <a:cs typeface="+mn-cs"/>
              </a:rPr>
              <a:t> in 93% of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if</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treatment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not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reinstituted</a:t>
            </a:r>
            <a:r>
              <a:rPr lang="es-ES" sz="1200" kern="1200" dirty="0" smtClean="0">
                <a:solidFill>
                  <a:schemeClr val="tx1"/>
                </a:solidFill>
                <a:effectLst/>
                <a:latin typeface="+mn-lt"/>
                <a:ea typeface="+mn-ea"/>
                <a:cs typeface="+mn-cs"/>
              </a:rPr>
              <a:t>.</a:t>
            </a:r>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t>Es</a:t>
            </a:r>
            <a:r>
              <a:rPr lang="es-ES" baseline="0" dirty="0" smtClean="0"/>
              <a:t> un procedimiento de riesgo bajo, a pesar de que el 71% de los pacientes tiene alteración en el TP (hematoma de la pared abdominal, hemoperitoneo o perforación intestinal ocurre en &lt;1/1000 procedimientos)</a:t>
            </a:r>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s-ES" dirty="0" smtClean="0"/>
          </a:p>
          <a:p>
            <a:endParaRPr lang="es-ES" dirty="0"/>
          </a:p>
        </p:txBody>
      </p:sp>
      <p:sp>
        <p:nvSpPr>
          <p:cNvPr id="4" name="Marcador de número de diapositiva 3"/>
          <p:cNvSpPr>
            <a:spLocks noGrp="1"/>
          </p:cNvSpPr>
          <p:nvPr>
            <p:ph type="sldNum" sz="quarter" idx="10"/>
          </p:nvPr>
        </p:nvSpPr>
        <p:spPr/>
        <p:txBody>
          <a:bodyPr/>
          <a:lstStyle/>
          <a:p>
            <a:fld id="{C02B14E0-4BDC-BC44-872F-EBCDB324BDA1}" type="slidenum">
              <a:rPr lang="es-ES" smtClean="0"/>
              <a:t>8</a:t>
            </a:fld>
            <a:endParaRPr lang="es-ES"/>
          </a:p>
        </p:txBody>
      </p:sp>
    </p:spTree>
    <p:extLst>
      <p:ext uri="{BB962C8B-B14F-4D97-AF65-F5344CB8AC3E}">
        <p14:creationId xmlns:p14="http://schemas.microsoft.com/office/powerpoint/2010/main" val="1486766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La falta de respuesta al </a:t>
            </a:r>
            <a:r>
              <a:rPr lang="es-ES" sz="1200" kern="1200" dirty="0" err="1" smtClean="0">
                <a:solidFill>
                  <a:schemeClr val="tx1"/>
                </a:solidFill>
                <a:effectLst/>
                <a:latin typeface="+mn-lt"/>
                <a:ea typeface="+mn-ea"/>
                <a:cs typeface="+mn-cs"/>
              </a:rPr>
              <a:t>tx</a:t>
            </a:r>
            <a:r>
              <a:rPr lang="es-ES" sz="1200" kern="1200" dirty="0" smtClean="0">
                <a:solidFill>
                  <a:schemeClr val="tx1"/>
                </a:solidFill>
                <a:effectLst/>
                <a:latin typeface="+mn-lt"/>
                <a:ea typeface="+mn-ea"/>
                <a:cs typeface="+mn-cs"/>
              </a:rPr>
              <a:t> con diuréticos la cataloga como ascitis resistente</a:t>
            </a:r>
            <a:r>
              <a:rPr lang="es-ES" sz="1200" kern="1200" baseline="0" dirty="0" smtClean="0">
                <a:solidFill>
                  <a:schemeClr val="tx1"/>
                </a:solidFill>
                <a:effectLst/>
                <a:latin typeface="+mn-lt"/>
                <a:ea typeface="+mn-ea"/>
                <a:cs typeface="+mn-cs"/>
              </a:rPr>
              <a:t> y la </a:t>
            </a:r>
            <a:r>
              <a:rPr lang="es-ES" sz="1200" kern="1200" baseline="0" dirty="0" err="1" smtClean="0">
                <a:solidFill>
                  <a:schemeClr val="tx1"/>
                </a:solidFill>
                <a:effectLst/>
                <a:latin typeface="+mn-lt"/>
                <a:ea typeface="+mn-ea"/>
                <a:cs typeface="+mn-cs"/>
              </a:rPr>
              <a:t>apariciòn</a:t>
            </a:r>
            <a:r>
              <a:rPr lang="es-ES" sz="1200" kern="1200" baseline="0" dirty="0" smtClean="0">
                <a:solidFill>
                  <a:schemeClr val="tx1"/>
                </a:solidFill>
                <a:effectLst/>
                <a:latin typeface="+mn-lt"/>
                <a:ea typeface="+mn-ea"/>
                <a:cs typeface="+mn-cs"/>
              </a:rPr>
              <a:t> de complicaciones como ascitis intratable</a:t>
            </a:r>
          </a:p>
          <a:p>
            <a:endParaRPr lang="es-ES" sz="1200" kern="1200" dirty="0" smtClean="0">
              <a:solidFill>
                <a:schemeClr val="tx1"/>
              </a:solidFill>
              <a:effectLst/>
              <a:latin typeface="+mn-lt"/>
              <a:ea typeface="+mn-ea"/>
              <a:cs typeface="+mn-cs"/>
            </a:endParaRPr>
          </a:p>
          <a:p>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Diuretic-induced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hepatic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encephalopathy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development</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encephalopathy</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absence</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any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other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precipitating</a:t>
            </a:r>
            <a:r>
              <a:rPr lang="es-ES" sz="1200" kern="1200" dirty="0" smtClean="0">
                <a:solidFill>
                  <a:schemeClr val="tx1"/>
                </a:solidFill>
                <a:effectLst/>
                <a:latin typeface="+mn-lt"/>
                <a:ea typeface="+mn-ea"/>
                <a:cs typeface="+mn-cs"/>
              </a:rPr>
              <a:t> factor </a:t>
            </a:r>
            <a:endParaRPr lang="es-ES" dirty="0" smtClean="0">
              <a:effectLst/>
            </a:endParaRPr>
          </a:p>
          <a:p>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Diuretic-induced</a:t>
            </a:r>
            <a:r>
              <a:rPr lang="es-ES" sz="1200" kern="1200" dirty="0" smtClean="0">
                <a:solidFill>
                  <a:schemeClr val="tx1"/>
                </a:solidFill>
                <a:effectLst/>
                <a:latin typeface="+mn-lt"/>
                <a:ea typeface="+mn-ea"/>
                <a:cs typeface="+mn-cs"/>
              </a:rPr>
              <a:t> renal </a:t>
            </a:r>
            <a:r>
              <a:rPr lang="es-ES" sz="1200" kern="1200" dirty="0" err="1" smtClean="0">
                <a:solidFill>
                  <a:schemeClr val="tx1"/>
                </a:solidFill>
                <a:effectLst/>
                <a:latin typeface="+mn-lt"/>
                <a:ea typeface="+mn-ea"/>
                <a:cs typeface="+mn-cs"/>
              </a:rPr>
              <a:t>impairment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increase</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serum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creatinine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by</a:t>
            </a:r>
            <a:r>
              <a:rPr lang="es-ES" sz="1200" kern="1200" dirty="0" smtClean="0">
                <a:solidFill>
                  <a:schemeClr val="tx1"/>
                </a:solidFill>
                <a:effectLst/>
                <a:latin typeface="+mn-lt"/>
                <a:ea typeface="+mn-ea"/>
                <a:cs typeface="+mn-cs"/>
              </a:rPr>
              <a:t> &gt;100% </a:t>
            </a:r>
            <a:r>
              <a:rPr lang="es-ES" sz="1200" kern="1200" dirty="0" err="1" smtClean="0">
                <a:solidFill>
                  <a:schemeClr val="tx1"/>
                </a:solidFill>
                <a:effectLst/>
                <a:latin typeface="+mn-lt"/>
                <a:ea typeface="+mn-ea"/>
                <a:cs typeface="+mn-cs"/>
              </a:rPr>
              <a:t>to</a:t>
            </a:r>
            <a:r>
              <a:rPr lang="es-ES" sz="1200" kern="1200" dirty="0" smtClean="0">
                <a:solidFill>
                  <a:schemeClr val="tx1"/>
                </a:solidFill>
                <a:effectLst/>
                <a:latin typeface="+mn-lt"/>
                <a:ea typeface="+mn-ea"/>
                <a:cs typeface="+mn-cs"/>
              </a:rPr>
              <a:t> a </a:t>
            </a:r>
            <a:r>
              <a:rPr lang="es-ES" sz="1200" kern="1200" dirty="0" err="1" smtClean="0">
                <a:solidFill>
                  <a:schemeClr val="tx1"/>
                </a:solidFill>
                <a:effectLst/>
                <a:latin typeface="+mn-lt"/>
                <a:ea typeface="+mn-ea"/>
                <a:cs typeface="+mn-cs"/>
              </a:rPr>
              <a:t>value</a:t>
            </a:r>
            <a:r>
              <a:rPr lang="es-ES" sz="1200" kern="1200" dirty="0" smtClean="0">
                <a:solidFill>
                  <a:schemeClr val="tx1"/>
                </a:solidFill>
                <a:effectLst/>
                <a:latin typeface="+mn-lt"/>
                <a:ea typeface="+mn-ea"/>
                <a:cs typeface="+mn-cs"/>
              </a:rPr>
              <a:t> of &gt;2 mg/dl (177 </a:t>
            </a:r>
            <a:r>
              <a:rPr lang="es-ES" sz="1200" kern="1200" dirty="0" err="1" smtClean="0">
                <a:solidFill>
                  <a:schemeClr val="tx1"/>
                </a:solidFill>
                <a:effectLst/>
                <a:latin typeface="+mn-lt"/>
                <a:ea typeface="+mn-ea"/>
                <a:cs typeface="+mn-cs"/>
              </a:rPr>
              <a:t>μmol</a:t>
            </a:r>
            <a:r>
              <a:rPr lang="es-ES" sz="1200" kern="1200" dirty="0" smtClean="0">
                <a:solidFill>
                  <a:schemeClr val="tx1"/>
                </a:solidFill>
                <a:effectLst/>
                <a:latin typeface="+mn-lt"/>
                <a:ea typeface="+mn-ea"/>
                <a:cs typeface="+mn-cs"/>
              </a:rPr>
              <a:t>/l) in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responding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to</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treatment</a:t>
            </a:r>
            <a:r>
              <a:rPr lang="es-ES" sz="1200" kern="1200" dirty="0" smtClean="0">
                <a:solidFill>
                  <a:schemeClr val="tx1"/>
                </a:solidFill>
                <a:effectLst/>
                <a:latin typeface="+mn-lt"/>
                <a:ea typeface="+mn-ea"/>
                <a:cs typeface="+mn-cs"/>
              </a:rPr>
              <a:t> </a:t>
            </a:r>
            <a:endParaRPr lang="es-ES" dirty="0" smtClean="0">
              <a:effectLst/>
            </a:endParaRPr>
          </a:p>
          <a:p>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Diuretic-induced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hyponatremia</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decrease</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serum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sodium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by</a:t>
            </a:r>
            <a:r>
              <a:rPr lang="es-ES" sz="1200" kern="1200" dirty="0" smtClean="0">
                <a:solidFill>
                  <a:schemeClr val="tx1"/>
                </a:solidFill>
                <a:effectLst/>
                <a:latin typeface="+mn-lt"/>
                <a:ea typeface="+mn-ea"/>
                <a:cs typeface="+mn-cs"/>
              </a:rPr>
              <a:t> &gt;10 </a:t>
            </a:r>
            <a:r>
              <a:rPr lang="es-ES" sz="1200" kern="1200" dirty="0" err="1" smtClean="0">
                <a:solidFill>
                  <a:schemeClr val="tx1"/>
                </a:solidFill>
                <a:effectLst/>
                <a:latin typeface="+mn-lt"/>
                <a:ea typeface="+mn-ea"/>
                <a:cs typeface="+mn-cs"/>
              </a:rPr>
              <a:t>mmol</a:t>
            </a:r>
            <a:r>
              <a:rPr lang="es-ES" sz="1200" kern="1200" dirty="0" smtClean="0">
                <a:solidFill>
                  <a:schemeClr val="tx1"/>
                </a:solidFill>
                <a:effectLst/>
                <a:latin typeface="+mn-lt"/>
                <a:ea typeface="+mn-ea"/>
                <a:cs typeface="+mn-cs"/>
              </a:rPr>
              <a:t>/l </a:t>
            </a:r>
            <a:r>
              <a:rPr lang="es-ES" sz="1200" kern="1200" dirty="0" err="1" smtClean="0">
                <a:solidFill>
                  <a:schemeClr val="tx1"/>
                </a:solidFill>
                <a:effectLst/>
                <a:latin typeface="+mn-lt"/>
                <a:ea typeface="+mn-ea"/>
                <a:cs typeface="+mn-cs"/>
              </a:rPr>
              <a:t>to</a:t>
            </a:r>
            <a:r>
              <a:rPr lang="es-ES" sz="1200" kern="1200" dirty="0" smtClean="0">
                <a:solidFill>
                  <a:schemeClr val="tx1"/>
                </a:solidFill>
                <a:effectLst/>
                <a:latin typeface="+mn-lt"/>
                <a:ea typeface="+mn-ea"/>
                <a:cs typeface="+mn-cs"/>
              </a:rPr>
              <a:t> a </a:t>
            </a:r>
            <a:r>
              <a:rPr lang="es-ES" sz="1200" kern="1200" dirty="0" err="1" smtClean="0">
                <a:solidFill>
                  <a:schemeClr val="tx1"/>
                </a:solidFill>
                <a:effectLst/>
                <a:latin typeface="+mn-lt"/>
                <a:ea typeface="+mn-ea"/>
                <a:cs typeface="+mn-cs"/>
              </a:rPr>
              <a:t>serum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sodium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level</a:t>
            </a:r>
            <a:r>
              <a:rPr lang="es-ES" sz="1200" kern="1200" dirty="0" smtClean="0">
                <a:solidFill>
                  <a:schemeClr val="tx1"/>
                </a:solidFill>
                <a:effectLst/>
                <a:latin typeface="+mn-lt"/>
                <a:ea typeface="+mn-ea"/>
                <a:cs typeface="+mn-cs"/>
              </a:rPr>
              <a:t> of &lt;125 </a:t>
            </a:r>
            <a:r>
              <a:rPr lang="es-ES" sz="1200" kern="1200" dirty="0" err="1" smtClean="0">
                <a:solidFill>
                  <a:schemeClr val="tx1"/>
                </a:solidFill>
                <a:effectLst/>
                <a:latin typeface="+mn-lt"/>
                <a:ea typeface="+mn-ea"/>
                <a:cs typeface="+mn-cs"/>
              </a:rPr>
              <a:t>mmol</a:t>
            </a:r>
            <a:r>
              <a:rPr lang="es-ES" sz="1200" kern="1200" dirty="0" smtClean="0">
                <a:solidFill>
                  <a:schemeClr val="tx1"/>
                </a:solidFill>
                <a:effectLst/>
                <a:latin typeface="+mn-lt"/>
                <a:ea typeface="+mn-ea"/>
                <a:cs typeface="+mn-cs"/>
              </a:rPr>
              <a:t>/l </a:t>
            </a:r>
            <a:endParaRPr lang="es-ES" dirty="0" smtClean="0">
              <a:effectLst/>
            </a:endParaRPr>
          </a:p>
          <a:p>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Diuretic-induced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hypo</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or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hyperkalemia</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change</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serum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potassium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to</a:t>
            </a:r>
            <a:r>
              <a:rPr lang="es-ES" sz="1200" kern="1200" dirty="0" smtClean="0">
                <a:solidFill>
                  <a:schemeClr val="tx1"/>
                </a:solidFill>
                <a:effectLst/>
                <a:latin typeface="+mn-lt"/>
                <a:ea typeface="+mn-ea"/>
                <a:cs typeface="+mn-cs"/>
              </a:rPr>
              <a:t> &lt;3 </a:t>
            </a:r>
            <a:r>
              <a:rPr lang="es-ES" sz="1200" kern="1200" dirty="0" err="1" smtClean="0">
                <a:solidFill>
                  <a:schemeClr val="tx1"/>
                </a:solidFill>
                <a:effectLst/>
                <a:latin typeface="+mn-lt"/>
                <a:ea typeface="+mn-ea"/>
                <a:cs typeface="+mn-cs"/>
              </a:rPr>
              <a:t>mmol</a:t>
            </a:r>
            <a:r>
              <a:rPr lang="es-ES" sz="1200" kern="1200" dirty="0" smtClean="0">
                <a:solidFill>
                  <a:schemeClr val="tx1"/>
                </a:solidFill>
                <a:effectLst/>
                <a:latin typeface="+mn-lt"/>
                <a:ea typeface="+mn-ea"/>
                <a:cs typeface="+mn-cs"/>
              </a:rPr>
              <a:t>/l </a:t>
            </a:r>
            <a:r>
              <a:rPr lang="es-ES" sz="1200" kern="1200" dirty="0" err="1" smtClean="0">
                <a:solidFill>
                  <a:schemeClr val="tx1"/>
                </a:solidFill>
                <a:effectLst/>
                <a:latin typeface="+mn-lt"/>
                <a:ea typeface="+mn-ea"/>
                <a:cs typeface="+mn-cs"/>
              </a:rPr>
              <a:t>or</a:t>
            </a:r>
            <a:r>
              <a:rPr lang="es-ES" sz="1200" kern="1200" dirty="0" smtClean="0">
                <a:solidFill>
                  <a:schemeClr val="tx1"/>
                </a:solidFill>
                <a:effectLst/>
                <a:latin typeface="+mn-lt"/>
                <a:ea typeface="+mn-ea"/>
                <a:cs typeface="+mn-cs"/>
              </a:rPr>
              <a:t> &gt;6 </a:t>
            </a:r>
            <a:r>
              <a:rPr lang="es-ES" sz="1200" kern="1200" dirty="0" err="1" smtClean="0">
                <a:solidFill>
                  <a:schemeClr val="tx1"/>
                </a:solidFill>
                <a:effectLst/>
                <a:latin typeface="+mn-lt"/>
                <a:ea typeface="+mn-ea"/>
                <a:cs typeface="+mn-cs"/>
              </a:rPr>
              <a:t>mmol</a:t>
            </a:r>
            <a:r>
              <a:rPr lang="es-ES" sz="1200" kern="1200" dirty="0" smtClean="0">
                <a:solidFill>
                  <a:schemeClr val="tx1"/>
                </a:solidFill>
                <a:effectLst/>
                <a:latin typeface="+mn-lt"/>
                <a:ea typeface="+mn-ea"/>
                <a:cs typeface="+mn-cs"/>
              </a:rPr>
              <a:t>/l </a:t>
            </a:r>
            <a:r>
              <a:rPr lang="es-ES" sz="1200" kern="1200" dirty="0" err="1" smtClean="0">
                <a:solidFill>
                  <a:schemeClr val="tx1"/>
                </a:solidFill>
                <a:effectLst/>
                <a:latin typeface="+mn-lt"/>
                <a:ea typeface="+mn-ea"/>
                <a:cs typeface="+mn-cs"/>
              </a:rPr>
              <a:t>despite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appropriate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measures</a:t>
            </a:r>
            <a:r>
              <a:rPr lang="es-ES" sz="1200" kern="1200" dirty="0" smtClean="0">
                <a:solidFill>
                  <a:schemeClr val="tx1"/>
                </a:solidFill>
                <a:effectLst/>
                <a:latin typeface="+mn-lt"/>
                <a:ea typeface="+mn-ea"/>
                <a:cs typeface="+mn-cs"/>
              </a:rPr>
              <a:t>.</a:t>
            </a:r>
          </a:p>
          <a:p>
            <a:endParaRPr lang="es-E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err="1" smtClean="0">
                <a:solidFill>
                  <a:schemeClr val="tx1"/>
                </a:solidFill>
                <a:effectLst/>
                <a:latin typeface="+mn-lt"/>
                <a:ea typeface="+mn-ea"/>
                <a:cs typeface="+mn-cs"/>
              </a:rPr>
              <a:t>Emerging</a:t>
            </a:r>
            <a:r>
              <a:rPr lang="es-ES" sz="1200" kern="1200" dirty="0" smtClean="0">
                <a:solidFill>
                  <a:schemeClr val="tx1"/>
                </a:solidFill>
                <a:effectLst/>
                <a:latin typeface="+mn-lt"/>
                <a:ea typeface="+mn-ea"/>
                <a:cs typeface="+mn-cs"/>
              </a:rPr>
              <a:t> data </a:t>
            </a:r>
            <a:r>
              <a:rPr lang="es-ES" sz="1200" kern="1200" dirty="0" err="1" smtClean="0">
                <a:solidFill>
                  <a:schemeClr val="tx1"/>
                </a:solidFill>
                <a:effectLst/>
                <a:latin typeface="+mn-lt"/>
                <a:ea typeface="+mn-ea"/>
                <a:cs typeface="+mn-cs"/>
              </a:rPr>
              <a:t>sug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gest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that</a:t>
            </a:r>
            <a:r>
              <a:rPr lang="es-ES" sz="1200" kern="1200" dirty="0" smtClean="0">
                <a:solidFill>
                  <a:schemeClr val="tx1"/>
                </a:solidFill>
                <a:effectLst/>
                <a:latin typeface="+mn-lt"/>
                <a:ea typeface="+mn-ea"/>
                <a:cs typeface="+mn-cs"/>
              </a:rPr>
              <a:t> use of </a:t>
            </a:r>
            <a:r>
              <a:rPr lang="es-ES" sz="1200" kern="1200" dirty="0" err="1" smtClean="0">
                <a:solidFill>
                  <a:schemeClr val="tx1"/>
                </a:solidFill>
                <a:effectLst/>
                <a:latin typeface="+mn-lt"/>
                <a:ea typeface="+mn-ea"/>
                <a:cs typeface="+mn-cs"/>
              </a:rPr>
              <a:t>nonselective</a:t>
            </a:r>
            <a:r>
              <a:rPr lang="es-ES" sz="1200" kern="1200" dirty="0" smtClean="0">
                <a:solidFill>
                  <a:schemeClr val="tx1"/>
                </a:solidFill>
                <a:effectLst/>
                <a:latin typeface="+mn-lt"/>
                <a:ea typeface="+mn-ea"/>
                <a:cs typeface="+mn-cs"/>
              </a:rPr>
              <a:t> beta-</a:t>
            </a:r>
            <a:r>
              <a:rPr lang="es-ES" sz="1200" kern="1200" dirty="0" err="1" smtClean="0">
                <a:solidFill>
                  <a:schemeClr val="tx1"/>
                </a:solidFill>
                <a:effectLst/>
                <a:latin typeface="+mn-lt"/>
                <a:ea typeface="+mn-ea"/>
                <a:cs typeface="+mn-cs"/>
              </a:rPr>
              <a:t>blockers</a:t>
            </a:r>
            <a:r>
              <a:rPr lang="es-ES" sz="1200" kern="1200" dirty="0" smtClean="0">
                <a:solidFill>
                  <a:schemeClr val="tx1"/>
                </a:solidFill>
                <a:effectLst/>
                <a:latin typeface="+mn-lt"/>
                <a:ea typeface="+mn-ea"/>
                <a:cs typeface="+mn-cs"/>
              </a:rPr>
              <a:t> (pre- </a:t>
            </a:r>
            <a:r>
              <a:rPr lang="es-ES" sz="1200" kern="1200" dirty="0" err="1" smtClean="0">
                <a:solidFill>
                  <a:schemeClr val="tx1"/>
                </a:solidFill>
                <a:effectLst/>
                <a:latin typeface="+mn-lt"/>
                <a:ea typeface="+mn-ea"/>
                <a:cs typeface="+mn-cs"/>
              </a:rPr>
              <a:t>vention</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oesophageal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variceal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bleeding</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cirrhotic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refractory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associ</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ated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poorer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outcome</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caution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regarding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nonselective</a:t>
            </a:r>
            <a:r>
              <a:rPr lang="es-ES" sz="1200" kern="1200" dirty="0" smtClean="0">
                <a:solidFill>
                  <a:schemeClr val="tx1"/>
                </a:solidFill>
                <a:effectLst/>
                <a:latin typeface="+mn-lt"/>
                <a:ea typeface="+mn-ea"/>
                <a:cs typeface="+mn-cs"/>
              </a:rPr>
              <a:t> beta-</a:t>
            </a:r>
            <a:r>
              <a:rPr lang="es-ES" sz="1200" kern="1200" dirty="0" err="1" smtClean="0">
                <a:solidFill>
                  <a:schemeClr val="tx1"/>
                </a:solidFill>
                <a:effectLst/>
                <a:latin typeface="+mn-lt"/>
                <a:ea typeface="+mn-ea"/>
                <a:cs typeface="+mn-cs"/>
              </a:rPr>
              <a:t>blocker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indication</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dosage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should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probably</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considered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thoroughly</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these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Serste</a:t>
            </a:r>
            <a:r>
              <a:rPr lang="es-ES" sz="1200" kern="1200" dirty="0" smtClean="0">
                <a:solidFill>
                  <a:schemeClr val="tx1"/>
                </a:solidFill>
                <a:effectLst/>
                <a:latin typeface="+mn-lt"/>
                <a:ea typeface="+mn-ea"/>
                <a:cs typeface="+mn-cs"/>
              </a:rPr>
              <a:t>́ </a:t>
            </a:r>
            <a:r>
              <a:rPr lang="es-ES" sz="1200" i="1" kern="1200" dirty="0" smtClean="0">
                <a:solidFill>
                  <a:schemeClr val="tx1"/>
                </a:solidFill>
                <a:effectLst/>
                <a:latin typeface="+mn-lt"/>
                <a:ea typeface="+mn-ea"/>
                <a:cs typeface="+mn-cs"/>
              </a:rPr>
              <a:t>et al. </a:t>
            </a:r>
            <a:r>
              <a:rPr lang="es-ES" sz="1200" kern="1200" dirty="0" smtClean="0">
                <a:solidFill>
                  <a:schemeClr val="tx1"/>
                </a:solidFill>
                <a:effectLst/>
                <a:latin typeface="+mn-lt"/>
                <a:ea typeface="+mn-ea"/>
                <a:cs typeface="+mn-cs"/>
              </a:rPr>
              <a:t>2010; </a:t>
            </a:r>
            <a:r>
              <a:rPr lang="es-ES" sz="1200" kern="1200" dirty="0" err="1" smtClean="0">
                <a:solidFill>
                  <a:schemeClr val="tx1"/>
                </a:solidFill>
                <a:effectLst/>
                <a:latin typeface="+mn-lt"/>
                <a:ea typeface="+mn-ea"/>
                <a:cs typeface="+mn-cs"/>
              </a:rPr>
              <a:t>Krag</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Madsen</a:t>
            </a:r>
            <a:r>
              <a:rPr lang="es-ES" sz="1200" kern="1200" dirty="0" smtClean="0">
                <a:solidFill>
                  <a:schemeClr val="tx1"/>
                </a:solidFill>
                <a:effectLst/>
                <a:latin typeface="+mn-lt"/>
                <a:ea typeface="+mn-ea"/>
                <a:cs typeface="+mn-cs"/>
              </a:rPr>
              <a:t>, 2014]. </a:t>
            </a:r>
            <a:endParaRPr lang="es-ES" dirty="0" smtClean="0"/>
          </a:p>
          <a:p>
            <a:endParaRPr lang="es-ES"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s-ES" sz="1200" kern="1200" dirty="0" err="1" smtClean="0">
                <a:solidFill>
                  <a:schemeClr val="tx1"/>
                </a:solidFill>
                <a:effectLst/>
                <a:latin typeface="+mn-lt"/>
                <a:ea typeface="+mn-ea"/>
                <a:cs typeface="+mn-cs"/>
              </a:rPr>
              <a:t>It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 </a:t>
            </a:r>
            <a:r>
              <a:rPr lang="es-ES" sz="1200" kern="1200" dirty="0" err="1" smtClean="0">
                <a:solidFill>
                  <a:schemeClr val="tx1"/>
                </a:solidFill>
                <a:effectLst/>
                <a:latin typeface="+mn-lt"/>
                <a:ea typeface="+mn-ea"/>
                <a:cs typeface="+mn-cs"/>
              </a:rPr>
              <a:t>frequent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asked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question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whether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should</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continued</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refractory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ascites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However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discontinuation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or</a:t>
            </a:r>
            <a:r>
              <a:rPr lang="es-ES" sz="1200" kern="1200" dirty="0" smtClean="0">
                <a:solidFill>
                  <a:schemeClr val="tx1"/>
                </a:solidFill>
                <a:effectLst/>
                <a:latin typeface="+mn-lt"/>
                <a:ea typeface="+mn-ea"/>
                <a:cs typeface="+mn-cs"/>
              </a:rPr>
              <a:t> at </a:t>
            </a:r>
            <a:r>
              <a:rPr lang="es-ES" sz="1200" kern="1200" dirty="0" err="1" smtClean="0">
                <a:solidFill>
                  <a:schemeClr val="tx1"/>
                </a:solidFill>
                <a:effectLst/>
                <a:latin typeface="+mn-lt"/>
                <a:ea typeface="+mn-ea"/>
                <a:cs typeface="+mn-cs"/>
              </a:rPr>
              <a:t>least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reduc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tion</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diuretics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should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happen</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all</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with</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diuretic-induced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complications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such</a:t>
            </a:r>
            <a:r>
              <a:rPr lang="es-ES" sz="1200" kern="1200" dirty="0" smtClean="0">
                <a:solidFill>
                  <a:schemeClr val="tx1"/>
                </a:solidFill>
                <a:effectLst/>
                <a:latin typeface="+mn-lt"/>
                <a:ea typeface="+mn-ea"/>
                <a:cs typeface="+mn-cs"/>
              </a:rPr>
              <a:t> as </a:t>
            </a:r>
            <a:r>
              <a:rPr lang="es-ES" sz="1200" kern="1200" dirty="0" err="1" smtClean="0">
                <a:solidFill>
                  <a:schemeClr val="tx1"/>
                </a:solidFill>
                <a:effectLst/>
                <a:latin typeface="+mn-lt"/>
                <a:ea typeface="+mn-ea"/>
                <a:cs typeface="+mn-cs"/>
              </a:rPr>
              <a:t>severe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electrolyte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disturbances</a:t>
            </a:r>
            <a:r>
              <a:rPr lang="es-ES" sz="1200" kern="1200" dirty="0" smtClean="0">
                <a:solidFill>
                  <a:schemeClr val="tx1"/>
                </a:solidFill>
                <a:effectLst/>
                <a:latin typeface="+mn-lt"/>
                <a:ea typeface="+mn-ea"/>
                <a:cs typeface="+mn-cs"/>
              </a:rPr>
              <a:t>, renal </a:t>
            </a:r>
            <a:r>
              <a:rPr lang="es-ES" sz="1200" kern="1200" dirty="0" err="1" smtClean="0">
                <a:solidFill>
                  <a:schemeClr val="tx1"/>
                </a:solidFill>
                <a:effectLst/>
                <a:latin typeface="+mn-lt"/>
                <a:ea typeface="+mn-ea"/>
                <a:cs typeface="+mn-cs"/>
              </a:rPr>
              <a:t>impairment</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development</a:t>
            </a:r>
            <a:r>
              <a:rPr lang="es-ES" sz="1200" kern="1200" dirty="0" smtClean="0">
                <a:solidFill>
                  <a:schemeClr val="tx1"/>
                </a:solidFill>
                <a:effectLst/>
                <a:latin typeface="+mn-lt"/>
                <a:ea typeface="+mn-ea"/>
                <a:cs typeface="+mn-cs"/>
              </a:rPr>
              <a:t> of </a:t>
            </a:r>
            <a:r>
              <a:rPr lang="es-ES" sz="1200" kern="1200" dirty="0" err="1" smtClean="0">
                <a:solidFill>
                  <a:schemeClr val="tx1"/>
                </a:solidFill>
                <a:effectLst/>
                <a:latin typeface="+mn-lt"/>
                <a:ea typeface="+mn-ea"/>
                <a:cs typeface="+mn-cs"/>
              </a:rPr>
              <a:t>overt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hepatic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encephalopathy</a:t>
            </a:r>
            <a:r>
              <a:rPr lang="es-ES" sz="1200" kern="1200" dirty="0" smtClean="0">
                <a:solidFill>
                  <a:schemeClr val="tx1"/>
                </a:solidFill>
                <a:effectLst/>
                <a:latin typeface="+mn-lt"/>
                <a:ea typeface="+mn-ea"/>
                <a:cs typeface="+mn-cs"/>
              </a:rPr>
              <a:t>. In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remaining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patients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measuring</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urine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sodium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concentration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will</a:t>
            </a:r>
            <a:r>
              <a:rPr lang="es-ES" sz="1200" kern="1200" dirty="0" smtClean="0">
                <a:solidFill>
                  <a:schemeClr val="tx1"/>
                </a:solidFill>
                <a:effectLst/>
                <a:latin typeface="+mn-lt"/>
                <a:ea typeface="+mn-ea"/>
                <a:cs typeface="+mn-cs"/>
              </a:rPr>
              <a:t> determine </a:t>
            </a:r>
            <a:r>
              <a:rPr lang="es-ES" sz="1200" kern="1200" dirty="0" err="1" smtClean="0">
                <a:solidFill>
                  <a:schemeClr val="tx1"/>
                </a:solidFill>
                <a:effectLst/>
                <a:latin typeface="+mn-lt"/>
                <a:ea typeface="+mn-ea"/>
                <a:cs typeface="+mn-cs"/>
              </a:rPr>
              <a:t>if</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retic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therapy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should</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discontinued</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If</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uri</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nary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sodium</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excretion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under</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diuretic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therapy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below</a:t>
            </a:r>
            <a:r>
              <a:rPr lang="es-ES" sz="1200" kern="1200" dirty="0" smtClean="0">
                <a:solidFill>
                  <a:schemeClr val="tx1"/>
                </a:solidFill>
                <a:effectLst/>
                <a:latin typeface="+mn-lt"/>
                <a:ea typeface="+mn-ea"/>
                <a:cs typeface="+mn-cs"/>
              </a:rPr>
              <a:t> 30 </a:t>
            </a:r>
            <a:r>
              <a:rPr lang="es-ES" sz="1200" kern="1200" dirty="0" err="1" smtClean="0">
                <a:solidFill>
                  <a:schemeClr val="tx1"/>
                </a:solidFill>
                <a:effectLst/>
                <a:latin typeface="+mn-lt"/>
                <a:ea typeface="+mn-ea"/>
                <a:cs typeface="+mn-cs"/>
              </a:rPr>
              <a:t>mmol</a:t>
            </a:r>
            <a:r>
              <a:rPr lang="es-ES" sz="1200" kern="1200" dirty="0" smtClean="0">
                <a:solidFill>
                  <a:schemeClr val="tx1"/>
                </a:solidFill>
                <a:effectLst/>
                <a:latin typeface="+mn-lt"/>
                <a:ea typeface="+mn-ea"/>
                <a:cs typeface="+mn-cs"/>
              </a:rPr>
              <a:t>/</a:t>
            </a:r>
            <a:r>
              <a:rPr lang="es-ES" sz="1200" kern="1200" dirty="0" err="1" smtClean="0">
                <a:solidFill>
                  <a:schemeClr val="tx1"/>
                </a:solidFill>
                <a:effectLst/>
                <a:latin typeface="+mn-lt"/>
                <a:ea typeface="+mn-ea"/>
                <a:cs typeface="+mn-cs"/>
              </a:rPr>
              <a:t>day</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the</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natriuretic</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effect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is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not</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sufficient</a:t>
            </a:r>
            <a:r>
              <a:rPr lang="es-ES" sz="1200" kern="1200" dirty="0" smtClean="0">
                <a:solidFill>
                  <a:schemeClr val="tx1"/>
                </a:solidFill>
                <a:effectLst/>
                <a:latin typeface="+mn-lt"/>
                <a:ea typeface="+mn-ea"/>
                <a:cs typeface="+mn-cs"/>
              </a:rPr>
              <a:t> and </a:t>
            </a:r>
            <a:r>
              <a:rPr lang="es-ES" sz="1200" kern="1200" dirty="0" err="1" smtClean="0">
                <a:solidFill>
                  <a:schemeClr val="tx1"/>
                </a:solidFill>
                <a:effectLst/>
                <a:latin typeface="+mn-lt"/>
                <a:ea typeface="+mn-ea"/>
                <a:cs typeface="+mn-cs"/>
              </a:rPr>
              <a:t>diuretics</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might</a:t>
            </a:r>
            <a:r>
              <a:rPr lang="es-ES" sz="1200" kern="1200" dirty="0" smtClean="0">
                <a:solidFill>
                  <a:schemeClr val="tx1"/>
                </a:solidFill>
                <a:effectLst/>
                <a:latin typeface="+mn-lt"/>
                <a:ea typeface="+mn-ea"/>
                <a:cs typeface="+mn-cs"/>
              </a:rPr>
              <a:t> as </a:t>
            </a:r>
            <a:r>
              <a:rPr lang="es-ES" sz="1200" kern="1200" dirty="0" err="1" smtClean="0">
                <a:solidFill>
                  <a:schemeClr val="tx1"/>
                </a:solidFill>
                <a:effectLst/>
                <a:latin typeface="+mn-lt"/>
                <a:ea typeface="+mn-ea"/>
                <a:cs typeface="+mn-cs"/>
              </a:rPr>
              <a:t>well</a:t>
            </a:r>
            <a:r>
              <a:rPr lang="es-ES" sz="1200" kern="1200" dirty="0" smtClean="0">
                <a:solidFill>
                  <a:schemeClr val="tx1"/>
                </a:solidFill>
                <a:effectLst/>
                <a:latin typeface="+mn-lt"/>
                <a:ea typeface="+mn-ea"/>
                <a:cs typeface="+mn-cs"/>
              </a:rPr>
              <a:t> be </a:t>
            </a:r>
            <a:r>
              <a:rPr lang="es-ES" sz="1200" kern="1200" dirty="0" err="1" smtClean="0">
                <a:solidFill>
                  <a:schemeClr val="tx1"/>
                </a:solidFill>
                <a:effectLst/>
                <a:latin typeface="+mn-lt"/>
                <a:ea typeface="+mn-ea"/>
                <a:cs typeface="+mn-cs"/>
              </a:rPr>
              <a:t>discontin</a:t>
            </a:r>
            <a:r>
              <a:rPr lang="es-ES" sz="1200" kern="1200" dirty="0" smtClean="0">
                <a:solidFill>
                  <a:schemeClr val="tx1"/>
                </a:solidFill>
                <a:effectLst/>
                <a:latin typeface="+mn-lt"/>
                <a:ea typeface="+mn-ea"/>
                <a:cs typeface="+mn-cs"/>
              </a:rPr>
              <a:t>- </a:t>
            </a:r>
            <a:r>
              <a:rPr lang="es-ES" sz="1200" kern="1200" dirty="0" err="1" smtClean="0">
                <a:solidFill>
                  <a:schemeClr val="tx1"/>
                </a:solidFill>
                <a:effectLst/>
                <a:latin typeface="+mn-lt"/>
                <a:ea typeface="+mn-ea"/>
                <a:cs typeface="+mn-cs"/>
              </a:rPr>
              <a:t>ued</a:t>
            </a:r>
            <a:r>
              <a:rPr lang="es-ES" sz="1200" kern="1200" dirty="0" smtClean="0">
                <a:solidFill>
                  <a:schemeClr val="tx1"/>
                </a:solidFill>
                <a:effectLst/>
                <a:latin typeface="+mn-lt"/>
                <a:ea typeface="+mn-ea"/>
                <a:cs typeface="+mn-cs"/>
              </a:rPr>
              <a:t> </a:t>
            </a:r>
            <a:endParaRPr lang="es-ES" dirty="0" smtClean="0"/>
          </a:p>
          <a:p>
            <a:endParaRPr lang="es-ES" dirty="0"/>
          </a:p>
        </p:txBody>
      </p:sp>
      <p:sp>
        <p:nvSpPr>
          <p:cNvPr id="4" name="Marcador de número de diapositiva 3"/>
          <p:cNvSpPr>
            <a:spLocks noGrp="1"/>
          </p:cNvSpPr>
          <p:nvPr>
            <p:ph type="sldNum" sz="quarter" idx="10"/>
          </p:nvPr>
        </p:nvSpPr>
        <p:spPr/>
        <p:txBody>
          <a:bodyPr/>
          <a:lstStyle/>
          <a:p>
            <a:fld id="{C02B14E0-4BDC-BC44-872F-EBCDB324BDA1}" type="slidenum">
              <a:rPr lang="es-ES" smtClean="0"/>
              <a:t>9</a:t>
            </a:fld>
            <a:endParaRPr lang="es-ES"/>
          </a:p>
        </p:txBody>
      </p:sp>
    </p:spTree>
    <p:extLst>
      <p:ext uri="{BB962C8B-B14F-4D97-AF65-F5344CB8AC3E}">
        <p14:creationId xmlns:p14="http://schemas.microsoft.com/office/powerpoint/2010/main" val="216245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1A77731-F75F-5041-8BFE-578DAC16FE45}" type="datetimeFigureOut">
              <a:rPr lang="es-ES" smtClean="0"/>
              <a:t>27/05/15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1828097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1A77731-F75F-5041-8BFE-578DAC16FE45}" type="datetimeFigureOut">
              <a:rPr lang="es-ES" smtClean="0"/>
              <a:t>27/05/15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2965448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1A77731-F75F-5041-8BFE-578DAC16FE45}" type="datetimeFigureOut">
              <a:rPr lang="es-ES" smtClean="0"/>
              <a:t>27/05/15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3233184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1A77731-F75F-5041-8BFE-578DAC16FE45}" type="datetimeFigureOut">
              <a:rPr lang="es-ES" smtClean="0"/>
              <a:t>27/05/15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283362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1A77731-F75F-5041-8BFE-578DAC16FE45}" type="datetimeFigureOut">
              <a:rPr lang="es-ES" smtClean="0"/>
              <a:t>27/05/15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496362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1A77731-F75F-5041-8BFE-578DAC16FE45}" type="datetimeFigureOut">
              <a:rPr lang="es-ES" smtClean="0"/>
              <a:t>27/05/15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13897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1A77731-F75F-5041-8BFE-578DAC16FE45}" type="datetimeFigureOut">
              <a:rPr lang="es-ES" smtClean="0"/>
              <a:t>27/05/15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4080261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1A77731-F75F-5041-8BFE-578DAC16FE45}" type="datetimeFigureOut">
              <a:rPr lang="es-ES" smtClean="0"/>
              <a:t>27/05/15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382994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1A77731-F75F-5041-8BFE-578DAC16FE45}" type="datetimeFigureOut">
              <a:rPr lang="es-ES" smtClean="0"/>
              <a:t>27/05/15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182130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1A77731-F75F-5041-8BFE-578DAC16FE45}" type="datetimeFigureOut">
              <a:rPr lang="es-ES" smtClean="0"/>
              <a:t>27/05/15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2521737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1A77731-F75F-5041-8BFE-578DAC16FE45}" type="datetimeFigureOut">
              <a:rPr lang="es-ES" smtClean="0"/>
              <a:t>27/05/15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A91489D-75FB-E345-9CEC-4F42F388CD30}" type="slidenum">
              <a:rPr lang="es-ES" smtClean="0"/>
              <a:t>‹Nr.›</a:t>
            </a:fld>
            <a:endParaRPr lang="es-ES"/>
          </a:p>
        </p:txBody>
      </p:sp>
    </p:spTree>
    <p:extLst>
      <p:ext uri="{BB962C8B-B14F-4D97-AF65-F5344CB8AC3E}">
        <p14:creationId xmlns:p14="http://schemas.microsoft.com/office/powerpoint/2010/main" val="37843782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A77731-F75F-5041-8BFE-578DAC16FE45}" type="datetimeFigureOut">
              <a:rPr lang="es-ES" smtClean="0"/>
              <a:t>27/05/15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489D-75FB-E345-9CEC-4F42F388CD30}" type="slidenum">
              <a:rPr lang="es-ES" smtClean="0"/>
              <a:t>‹Nr.›</a:t>
            </a:fld>
            <a:endParaRPr lang="es-ES"/>
          </a:p>
        </p:txBody>
      </p:sp>
    </p:spTree>
    <p:extLst>
      <p:ext uri="{BB962C8B-B14F-4D97-AF65-F5344CB8AC3E}">
        <p14:creationId xmlns:p14="http://schemas.microsoft.com/office/powerpoint/2010/main" val="803072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743075"/>
            <a:ext cx="7772400" cy="1470025"/>
          </a:xfrm>
        </p:spPr>
        <p:txBody>
          <a:bodyPr>
            <a:noAutofit/>
          </a:bodyPr>
          <a:lstStyle/>
          <a:p>
            <a:pPr>
              <a:defRPr/>
            </a:pPr>
            <a:r>
              <a:rPr lang="es-NI" sz="3600" dirty="0" smtClean="0">
                <a:solidFill>
                  <a:srgbClr val="000090"/>
                </a:solidFill>
                <a:latin typeface="Century Gothic"/>
                <a:cs typeface="Century Gothic"/>
              </a:rPr>
              <a:t>Ascitis y falla renal aguda en enfermos con cirrosis</a:t>
            </a:r>
            <a:endParaRPr lang="es-ES" sz="3600" dirty="0" smtClean="0">
              <a:solidFill>
                <a:srgbClr val="000090"/>
              </a:solidFill>
              <a:latin typeface="Century Gothic"/>
              <a:ea typeface="MS PGothic" pitchFamily="34" charset="-128"/>
              <a:cs typeface="Century Gothic"/>
            </a:endParaRPr>
          </a:p>
        </p:txBody>
      </p:sp>
      <p:sp>
        <p:nvSpPr>
          <p:cNvPr id="2051" name="Rectangle 3"/>
          <p:cNvSpPr>
            <a:spLocks noGrp="1" noChangeArrowheads="1"/>
          </p:cNvSpPr>
          <p:nvPr>
            <p:ph type="subTitle" idx="1"/>
          </p:nvPr>
        </p:nvSpPr>
        <p:spPr>
          <a:xfrm>
            <a:off x="1371600" y="4253318"/>
            <a:ext cx="6400800" cy="1346200"/>
          </a:xfrm>
        </p:spPr>
        <p:txBody>
          <a:bodyPr/>
          <a:lstStyle/>
          <a:p>
            <a:pPr eaLnBrk="1" hangingPunct="1">
              <a:defRPr/>
            </a:pPr>
            <a:r>
              <a:rPr lang="es-MX" sz="2800" dirty="0" smtClean="0">
                <a:solidFill>
                  <a:schemeClr val="tx2">
                    <a:lumMod val="75000"/>
                  </a:schemeClr>
                </a:solidFill>
                <a:ea typeface="+mn-ea"/>
                <a:cs typeface="+mn-cs"/>
              </a:rPr>
              <a:t>Dra. Aurora Loaeza del Castillo</a:t>
            </a:r>
            <a:endParaRPr lang="es-ES" sz="2800" dirty="0" smtClean="0">
              <a:solidFill>
                <a:schemeClr val="tx2">
                  <a:lumMod val="75000"/>
                </a:schemeClr>
              </a:solidFill>
              <a:ea typeface="+mn-ea"/>
              <a:cs typeface="+mn-cs"/>
            </a:endParaRP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25400"/>
            <a:ext cx="990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60482174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4001" y="1600200"/>
            <a:ext cx="6299199" cy="4525963"/>
          </a:xfrm>
        </p:spPr>
        <p:txBody>
          <a:bodyPr>
            <a:normAutofit/>
          </a:bodyPr>
          <a:lstStyle/>
          <a:p>
            <a:pPr marL="0" indent="0">
              <a:buNone/>
            </a:pPr>
            <a:r>
              <a:rPr lang="es-ES" sz="2000" dirty="0" smtClean="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000" dirty="0" err="1" smtClean="0"/>
              <a:t>Paracentésis</a:t>
            </a:r>
            <a:r>
              <a:rPr lang="es-ES" sz="2000" dirty="0" smtClean="0"/>
              <a:t> de alto volumen con albúmina</a:t>
            </a:r>
          </a:p>
          <a:p>
            <a:pPr marL="0" indent="0">
              <a:buNone/>
            </a:pPr>
            <a:r>
              <a:rPr lang="es-ES" sz="2000" dirty="0" smtClean="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000" dirty="0" smtClean="0"/>
              <a:t>TIPS</a:t>
            </a:r>
          </a:p>
          <a:p>
            <a:pPr marL="0" indent="0">
              <a:buNone/>
            </a:pPr>
            <a:r>
              <a:rPr lang="es-ES" sz="2000" dirty="0" smtClean="0">
                <a:solidFill>
                  <a:schemeClr val="tx2">
                    <a:lumMod val="60000"/>
                    <a:lumOff val="40000"/>
                  </a:schemeClr>
                </a:solidFill>
                <a:sym typeface="Wingdings 3" panose="05040102010807070707" pitchFamily="18" charset="2"/>
              </a:rPr>
              <a:t>	</a:t>
            </a:r>
            <a:r>
              <a:rPr lang="es-ES" sz="2000" dirty="0">
                <a:sym typeface="Wingdings 3" panose="05040102010807070707" pitchFamily="18" charset="2"/>
              </a:rPr>
              <a:t> </a:t>
            </a:r>
            <a:r>
              <a:rPr lang="es-ES" sz="2000" dirty="0" smtClean="0"/>
              <a:t>3 paracentesis /mes</a:t>
            </a:r>
          </a:p>
          <a:p>
            <a:pPr marL="0" indent="0">
              <a:buNone/>
            </a:pPr>
            <a:r>
              <a:rPr lang="es-ES" sz="2000" dirty="0" smtClean="0">
                <a:solidFill>
                  <a:schemeClr val="tx2">
                    <a:lumMod val="60000"/>
                    <a:lumOff val="40000"/>
                  </a:schemeClr>
                </a:solidFill>
                <a:sym typeface="Wingdings 3" panose="05040102010807070707" pitchFamily="18" charset="2"/>
              </a:rPr>
              <a:t>	</a:t>
            </a:r>
            <a:r>
              <a:rPr lang="es-ES" sz="2000" dirty="0">
                <a:solidFill>
                  <a:schemeClr val="tx2">
                    <a:lumMod val="60000"/>
                    <a:lumOff val="40000"/>
                  </a:schemeClr>
                </a:solidFill>
                <a:sym typeface="Wingdings 3" panose="05040102010807070707" pitchFamily="18" charset="2"/>
              </a:rPr>
              <a:t> </a:t>
            </a:r>
            <a:r>
              <a:rPr lang="es-ES" sz="2000" dirty="0" smtClean="0"/>
              <a:t>FEVI &gt;60%</a:t>
            </a:r>
          </a:p>
          <a:p>
            <a:pPr marL="0" indent="0">
              <a:buNone/>
            </a:pPr>
            <a:r>
              <a:rPr lang="es-ES" sz="2000" dirty="0" smtClean="0">
                <a:solidFill>
                  <a:schemeClr val="tx2">
                    <a:lumMod val="60000"/>
                    <a:lumOff val="40000"/>
                  </a:schemeClr>
                </a:solidFill>
                <a:sym typeface="Wingdings 3" panose="05040102010807070707" pitchFamily="18" charset="2"/>
              </a:rPr>
              <a:t>	 </a:t>
            </a:r>
            <a:r>
              <a:rPr lang="es-ES" sz="2000" dirty="0" smtClean="0"/>
              <a:t>Mejor control de ascitis vs paracentesis</a:t>
            </a:r>
          </a:p>
          <a:p>
            <a:pPr marL="0" indent="0">
              <a:buNone/>
            </a:pPr>
            <a:r>
              <a:rPr lang="es-ES" sz="2000" dirty="0" smtClean="0">
                <a:solidFill>
                  <a:schemeClr val="tx2">
                    <a:lumMod val="60000"/>
                    <a:lumOff val="40000"/>
                  </a:schemeClr>
                </a:solidFill>
                <a:sym typeface="Wingdings 3" panose="05040102010807070707" pitchFamily="18" charset="2"/>
              </a:rPr>
              <a:t>	 </a:t>
            </a:r>
            <a:r>
              <a:rPr lang="es-ES" sz="2000" dirty="0" smtClean="0"/>
              <a:t>Resolución de ascitis en &gt; 75%</a:t>
            </a:r>
          </a:p>
          <a:p>
            <a:pPr marL="0" indent="0">
              <a:buNone/>
            </a:pPr>
            <a:r>
              <a:rPr lang="es-ES" sz="2000" dirty="0" smtClean="0">
                <a:solidFill>
                  <a:schemeClr val="tx2">
                    <a:lumMod val="60000"/>
                    <a:lumOff val="40000"/>
                  </a:schemeClr>
                </a:solidFill>
                <a:sym typeface="Wingdings 3" panose="05040102010807070707" pitchFamily="18" charset="2"/>
              </a:rPr>
              <a:t>	 </a:t>
            </a:r>
            <a:r>
              <a:rPr lang="es-ES" sz="2000" dirty="0" smtClean="0"/>
              <a:t>Encefalopatía 25%</a:t>
            </a:r>
          </a:p>
          <a:p>
            <a:pPr marL="0" indent="0">
              <a:buNone/>
            </a:pPr>
            <a:r>
              <a:rPr lang="es-ES" sz="2000" dirty="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000" dirty="0"/>
              <a:t>Bomba peritoneo-vesical</a:t>
            </a:r>
            <a:endParaRPr lang="es-ES" sz="2000" dirty="0">
              <a:solidFill>
                <a:srgbClr val="FFFF66"/>
              </a:solidFill>
              <a:effectLst>
                <a:outerShdw blurRad="38100" dist="38100" dir="2700000" algn="tl">
                  <a:srgbClr val="000000">
                    <a:alpha val="43137"/>
                  </a:srgbClr>
                </a:outerShdw>
              </a:effectLst>
              <a:sym typeface="Wingdings 3" panose="05040102010807070707" pitchFamily="18" charset="2"/>
            </a:endParaRPr>
          </a:p>
          <a:p>
            <a:pPr marL="0" indent="0">
              <a:buNone/>
            </a:pPr>
            <a:r>
              <a:rPr lang="es-ES" sz="2000" dirty="0" smtClean="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000" dirty="0" smtClean="0"/>
              <a:t>Derivación peritoneo-venosa</a:t>
            </a:r>
          </a:p>
          <a:p>
            <a:pPr marL="0" indent="0">
              <a:buNone/>
            </a:pPr>
            <a:r>
              <a:rPr lang="es-ES" sz="2000" dirty="0" smtClean="0">
                <a:solidFill>
                  <a:schemeClr val="tx2">
                    <a:lumMod val="60000"/>
                    <a:lumOff val="40000"/>
                  </a:schemeClr>
                </a:solidFill>
                <a:sym typeface="Wingdings 3" panose="05040102010807070707" pitchFamily="18" charset="2"/>
              </a:rPr>
              <a:t>	  </a:t>
            </a:r>
            <a:r>
              <a:rPr lang="es-ES" sz="2000" dirty="0">
                <a:sym typeface="Wingdings 3" panose="05040102010807070707" pitchFamily="18" charset="2"/>
              </a:rPr>
              <a:t>P</a:t>
            </a:r>
            <a:r>
              <a:rPr lang="es-ES" sz="2000" dirty="0" smtClean="0"/>
              <a:t>ara pacientes con contraindicación para TIPS y THO</a:t>
            </a:r>
            <a:endParaRPr lang="es-ES" sz="2000" dirty="0"/>
          </a:p>
          <a:p>
            <a:pPr marL="0" indent="0">
              <a:buNone/>
            </a:pPr>
            <a:r>
              <a:rPr lang="es-ES" sz="2000" dirty="0" smtClean="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000" dirty="0" smtClean="0"/>
              <a:t>Trasplante hepático</a:t>
            </a:r>
            <a:endParaRPr lang="es-ES" sz="2000" dirty="0"/>
          </a:p>
        </p:txBody>
      </p:sp>
      <p:pic>
        <p:nvPicPr>
          <p:cNvPr id="4" name="Imagen 3"/>
          <p:cNvPicPr>
            <a:picLocks noChangeAspect="1"/>
          </p:cNvPicPr>
          <p:nvPr/>
        </p:nvPicPr>
        <p:blipFill>
          <a:blip r:embed="rId3"/>
          <a:stretch>
            <a:fillRect/>
          </a:stretch>
        </p:blipFill>
        <p:spPr>
          <a:xfrm>
            <a:off x="6477853" y="1601646"/>
            <a:ext cx="2159000" cy="1866900"/>
          </a:xfrm>
          <a:prstGeom prst="rect">
            <a:avLst/>
          </a:prstGeom>
        </p:spPr>
      </p:pic>
      <p:sp>
        <p:nvSpPr>
          <p:cNvPr id="5" name="Text Box 4"/>
          <p:cNvSpPr txBox="1">
            <a:spLocks noChangeArrowheads="1"/>
          </p:cNvSpPr>
          <p:nvPr/>
        </p:nvSpPr>
        <p:spPr bwMode="auto">
          <a:xfrm>
            <a:off x="0" y="-26988"/>
            <a:ext cx="9144000" cy="1092560"/>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9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Tratamiento ascitis refractaria</a:t>
            </a:r>
          </a:p>
          <a:p>
            <a:pPr algn="ctr" eaLnBrk="1" hangingPunct="1">
              <a:defRPr/>
            </a:pPr>
            <a:endParaRPr lang="es-ES" sz="2400" dirty="0" smtClean="0">
              <a:solidFill>
                <a:srgbClr val="FFFF66"/>
              </a:solidFill>
              <a:effectLst>
                <a:outerShdw blurRad="38100" dist="38100" dir="2700000" algn="tl">
                  <a:srgbClr val="000000"/>
                </a:outerShdw>
              </a:effectLst>
            </a:endParaRPr>
          </a:p>
        </p:txBody>
      </p:sp>
      <p:sp>
        <p:nvSpPr>
          <p:cNvPr id="6" name="CuadroTexto 5"/>
          <p:cNvSpPr txBox="1"/>
          <p:nvPr/>
        </p:nvSpPr>
        <p:spPr>
          <a:xfrm>
            <a:off x="6560935" y="6365969"/>
            <a:ext cx="1970411" cy="507831"/>
          </a:xfrm>
          <a:prstGeom prst="rect">
            <a:avLst/>
          </a:prstGeom>
          <a:noFill/>
        </p:spPr>
        <p:txBody>
          <a:bodyPr wrap="none" rtlCol="0">
            <a:spAutoFit/>
          </a:bodyPr>
          <a:lstStyle/>
          <a:p>
            <a:r>
              <a:rPr lang="es-MX" sz="900" i="1" dirty="0" smtClean="0">
                <a:latin typeface="Century Gothic" panose="020B0502020202020204" pitchFamily="34" charset="0"/>
              </a:rPr>
              <a:t>J </a:t>
            </a:r>
            <a:r>
              <a:rPr lang="es-MX" sz="900" i="1" dirty="0" err="1" smtClean="0">
                <a:latin typeface="Century Gothic" panose="020B0502020202020204" pitchFamily="34" charset="0"/>
              </a:rPr>
              <a:t>Hepatology</a:t>
            </a:r>
            <a:r>
              <a:rPr lang="es-MX" sz="900" i="1" dirty="0" smtClean="0">
                <a:latin typeface="Century Gothic" panose="020B0502020202020204" pitchFamily="34" charset="0"/>
              </a:rPr>
              <a:t> </a:t>
            </a:r>
            <a:r>
              <a:rPr lang="es-MX" sz="900" dirty="0" smtClean="0">
                <a:latin typeface="Century Gothic" panose="020B0502020202020204" pitchFamily="34" charset="0"/>
              </a:rPr>
              <a:t>; 2005; 43:990-6.</a:t>
            </a:r>
          </a:p>
          <a:p>
            <a:r>
              <a:rPr lang="es-MX" sz="900" i="1" dirty="0" err="1" smtClean="0">
                <a:latin typeface="Century Gothic" panose="020B0502020202020204" pitchFamily="34" charset="0"/>
              </a:rPr>
              <a:t>Rev</a:t>
            </a:r>
            <a:r>
              <a:rPr lang="es-MX" sz="900" i="1" dirty="0" smtClean="0">
                <a:latin typeface="Century Gothic" panose="020B0502020202020204" pitchFamily="34" charset="0"/>
              </a:rPr>
              <a:t> </a:t>
            </a:r>
            <a:r>
              <a:rPr lang="es-MX" sz="900" i="1" dirty="0" err="1" smtClean="0">
                <a:latin typeface="Century Gothic" panose="020B0502020202020204" pitchFamily="34" charset="0"/>
              </a:rPr>
              <a:t>Med</a:t>
            </a:r>
            <a:r>
              <a:rPr lang="es-MX" sz="900" i="1" dirty="0" smtClean="0">
                <a:latin typeface="Century Gothic" panose="020B0502020202020204" pitchFamily="34" charset="0"/>
              </a:rPr>
              <a:t> </a:t>
            </a:r>
            <a:r>
              <a:rPr lang="es-MX" sz="900" i="1" dirty="0" err="1" smtClean="0">
                <a:latin typeface="Century Gothic" panose="020B0502020202020204" pitchFamily="34" charset="0"/>
              </a:rPr>
              <a:t>Suisse</a:t>
            </a:r>
            <a:r>
              <a:rPr lang="es-MX" sz="900" i="1" dirty="0" smtClean="0">
                <a:latin typeface="Century Gothic" panose="020B0502020202020204" pitchFamily="34" charset="0"/>
              </a:rPr>
              <a:t> </a:t>
            </a:r>
            <a:r>
              <a:rPr lang="es-MX" sz="900" dirty="0" smtClean="0">
                <a:latin typeface="Century Gothic" panose="020B0502020202020204" pitchFamily="34" charset="0"/>
              </a:rPr>
              <a:t>2014 10:1607-10.</a:t>
            </a:r>
          </a:p>
          <a:p>
            <a:r>
              <a:rPr lang="es-MX" sz="900" i="1" dirty="0" smtClean="0">
                <a:latin typeface="Century Gothic" panose="020B0502020202020204" pitchFamily="34" charset="0"/>
              </a:rPr>
              <a:t>J </a:t>
            </a:r>
            <a:r>
              <a:rPr lang="es-MX" sz="900" i="1" dirty="0" err="1" smtClean="0">
                <a:latin typeface="Century Gothic" panose="020B0502020202020204" pitchFamily="34" charset="0"/>
              </a:rPr>
              <a:t>Hepatol</a:t>
            </a:r>
            <a:r>
              <a:rPr lang="es-MX" sz="900" i="1" dirty="0" smtClean="0">
                <a:latin typeface="Century Gothic" panose="020B0502020202020204" pitchFamily="34" charset="0"/>
              </a:rPr>
              <a:t>  </a:t>
            </a:r>
            <a:r>
              <a:rPr lang="es-MX" sz="900" dirty="0" smtClean="0">
                <a:latin typeface="Century Gothic" panose="020B0502020202020204" pitchFamily="34" charset="0"/>
              </a:rPr>
              <a:t>2013; 58:922-7,</a:t>
            </a:r>
            <a:endParaRPr lang="es-MX" sz="900" dirty="0">
              <a:latin typeface="Century Gothic" panose="020B0502020202020204" pitchFamily="34" charset="0"/>
            </a:endParaRPr>
          </a:p>
        </p:txBody>
      </p:sp>
      <p:pic>
        <p:nvPicPr>
          <p:cNvPr id="2" name="Imagen 1"/>
          <p:cNvPicPr>
            <a:picLocks noChangeAspect="1"/>
          </p:cNvPicPr>
          <p:nvPr/>
        </p:nvPicPr>
        <p:blipFill>
          <a:blip r:embed="rId4"/>
          <a:stretch>
            <a:fillRect/>
          </a:stretch>
        </p:blipFill>
        <p:spPr>
          <a:xfrm>
            <a:off x="6582922" y="3821397"/>
            <a:ext cx="1951477" cy="1927334"/>
          </a:xfrm>
          <a:prstGeom prst="rect">
            <a:avLst/>
          </a:prstGeom>
        </p:spPr>
      </p:pic>
    </p:spTree>
    <p:extLst>
      <p:ext uri="{BB962C8B-B14F-4D97-AF65-F5344CB8AC3E}">
        <p14:creationId xmlns:p14="http://schemas.microsoft.com/office/powerpoint/2010/main" val="36057813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43800" y="2092768"/>
            <a:ext cx="7520114" cy="3986161"/>
          </a:xfrm>
        </p:spPr>
        <p:txBody>
          <a:bodyPr>
            <a:normAutofit/>
          </a:bodyPr>
          <a:lstStyle/>
          <a:p>
            <a:pPr marL="0" indent="0">
              <a:buNone/>
            </a:pPr>
            <a:endParaRPr lang="es-ES" sz="2000" dirty="0"/>
          </a:p>
          <a:p>
            <a:pPr marL="514350" indent="-514350">
              <a:buAutoNum type="arabicPeriod"/>
            </a:pPr>
            <a:r>
              <a:rPr lang="es-ES" sz="2000" dirty="0"/>
              <a:t>Aumento en la creatinina </a:t>
            </a:r>
            <a:r>
              <a:rPr lang="es-ES" sz="2000" u="sng" dirty="0"/>
              <a:t>&gt;</a:t>
            </a:r>
            <a:r>
              <a:rPr lang="es-ES" sz="2000" dirty="0"/>
              <a:t> 0.3 mg/dl en 48 </a:t>
            </a:r>
            <a:r>
              <a:rPr lang="es-ES" sz="2000" dirty="0" err="1" smtClean="0"/>
              <a:t>hr</a:t>
            </a:r>
            <a:endParaRPr lang="es-ES" sz="2000" dirty="0" smtClean="0"/>
          </a:p>
          <a:p>
            <a:pPr marL="0" indent="0">
              <a:buNone/>
            </a:pPr>
            <a:endParaRPr lang="es-ES" sz="2000" dirty="0" smtClean="0"/>
          </a:p>
          <a:p>
            <a:pPr marL="0" indent="0">
              <a:buNone/>
            </a:pPr>
            <a:r>
              <a:rPr lang="es-ES" sz="2000" dirty="0" smtClean="0"/>
              <a:t>2.	Aumento </a:t>
            </a:r>
            <a:r>
              <a:rPr lang="es-ES" sz="2000" dirty="0"/>
              <a:t>&gt; 50% en la creatinina sérica en 7 días</a:t>
            </a:r>
          </a:p>
          <a:p>
            <a:pPr marL="0" indent="0">
              <a:buNone/>
            </a:pPr>
            <a:endParaRPr lang="es-ES" sz="2000" dirty="0" smtClean="0"/>
          </a:p>
          <a:p>
            <a:pPr marL="0" indent="0">
              <a:buNone/>
            </a:pPr>
            <a:endParaRPr lang="es-ES" sz="2000" dirty="0"/>
          </a:p>
        </p:txBody>
      </p:sp>
      <p:sp>
        <p:nvSpPr>
          <p:cNvPr id="4" name="Text Box 4"/>
          <p:cNvSpPr txBox="1">
            <a:spLocks noChangeArrowheads="1"/>
          </p:cNvSpPr>
          <p:nvPr/>
        </p:nvSpPr>
        <p:spPr bwMode="auto">
          <a:xfrm>
            <a:off x="0" y="-26988"/>
            <a:ext cx="9144000" cy="1231060"/>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r>
              <a:rPr lang="es-ES" sz="2800" dirty="0" smtClean="0">
                <a:solidFill>
                  <a:srgbClr val="FFFF66"/>
                </a:solidFill>
                <a:effectLst>
                  <a:outerShdw blurRad="38100" dist="38100" dir="2700000" algn="tl">
                    <a:srgbClr val="000000"/>
                  </a:outerShdw>
                </a:effectLst>
              </a:rPr>
              <a:t>Nuevos criterios para diagnóstico de </a:t>
            </a:r>
          </a:p>
          <a:p>
            <a:pPr algn="ctr" eaLnBrk="1" hangingPunct="1">
              <a:defRPr/>
            </a:pPr>
            <a:r>
              <a:rPr lang="es-ES" sz="2800" dirty="0">
                <a:solidFill>
                  <a:srgbClr val="FFFF66"/>
                </a:solidFill>
                <a:effectLst>
                  <a:outerShdw blurRad="38100" dist="38100" dir="2700000" algn="tl">
                    <a:srgbClr val="000000"/>
                  </a:outerShdw>
                </a:effectLst>
              </a:rPr>
              <a:t>d</a:t>
            </a:r>
            <a:r>
              <a:rPr lang="es-ES" sz="2800" dirty="0" smtClean="0">
                <a:solidFill>
                  <a:srgbClr val="FFFF66"/>
                </a:solidFill>
                <a:effectLst>
                  <a:outerShdw blurRad="38100" dist="38100" dir="2700000" algn="tl">
                    <a:srgbClr val="000000"/>
                  </a:outerShdw>
                </a:effectLst>
              </a:rPr>
              <a:t>año renal en cirrosis</a:t>
            </a:r>
          </a:p>
          <a:p>
            <a:pPr algn="ctr" eaLnBrk="1" hangingPunct="1">
              <a:defRPr/>
            </a:pPr>
            <a:r>
              <a:rPr lang="es-ES" dirty="0" smtClean="0">
                <a:solidFill>
                  <a:srgbClr val="FFFF66"/>
                </a:solidFill>
                <a:effectLst>
                  <a:outerShdw blurRad="38100" dist="38100" dir="2700000" algn="tl">
                    <a:srgbClr val="000000"/>
                  </a:outerShdw>
                </a:effectLst>
              </a:rPr>
              <a:t>Consenso del club internacional de la ascitis</a:t>
            </a:r>
          </a:p>
        </p:txBody>
      </p:sp>
      <p:sp>
        <p:nvSpPr>
          <p:cNvPr id="7" name="Text Box 25"/>
          <p:cNvSpPr txBox="1">
            <a:spLocks noChangeArrowheads="1"/>
          </p:cNvSpPr>
          <p:nvPr/>
        </p:nvSpPr>
        <p:spPr bwMode="auto">
          <a:xfrm>
            <a:off x="6302954" y="6342035"/>
            <a:ext cx="184858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lvl1pPr eaLnBrk="0" hangingPunct="0">
              <a:defRPr>
                <a:solidFill>
                  <a:schemeClr val="tx1"/>
                </a:solidFill>
                <a:latin typeface="Century Gothic" charset="0"/>
                <a:ea typeface="MS PGothic" charset="0"/>
                <a:cs typeface="MS PGothic" charset="0"/>
              </a:defRPr>
            </a:lvl1pPr>
            <a:lvl2pPr marL="742950" indent="-285750" eaLnBrk="0" hangingPunct="0">
              <a:defRPr>
                <a:solidFill>
                  <a:schemeClr val="tx1"/>
                </a:solidFill>
                <a:latin typeface="Century Gothic" charset="0"/>
                <a:ea typeface="MS PGothic" charset="0"/>
                <a:cs typeface="MS PGothic" charset="0"/>
              </a:defRPr>
            </a:lvl2pPr>
            <a:lvl3pPr marL="1143000" indent="-228600" eaLnBrk="0" hangingPunct="0">
              <a:defRPr>
                <a:solidFill>
                  <a:schemeClr val="tx1"/>
                </a:solidFill>
                <a:latin typeface="Century Gothic" charset="0"/>
                <a:ea typeface="MS PGothic" charset="0"/>
                <a:cs typeface="MS PGothic" charset="0"/>
              </a:defRPr>
            </a:lvl3pPr>
            <a:lvl4pPr marL="1600200" indent="-228600" eaLnBrk="0" hangingPunct="0">
              <a:defRPr>
                <a:solidFill>
                  <a:schemeClr val="tx1"/>
                </a:solidFill>
                <a:latin typeface="Century Gothic" charset="0"/>
                <a:ea typeface="MS PGothic" charset="0"/>
                <a:cs typeface="MS PGothic" charset="0"/>
              </a:defRPr>
            </a:lvl4pPr>
            <a:lvl5pPr marL="2057400" indent="-228600" eaLnBrk="0" hangingPunct="0">
              <a:defRPr>
                <a:solidFill>
                  <a:schemeClr val="tx1"/>
                </a:solidFill>
                <a:latin typeface="Century Gothic"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Century Gothic"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Century Gothic"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Century Gothic"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Century Gothic" charset="0"/>
                <a:ea typeface="MS PGothic" charset="0"/>
                <a:cs typeface="MS PGothic" charset="0"/>
              </a:defRPr>
            </a:lvl9pPr>
          </a:lstStyle>
          <a:p>
            <a:pPr eaLnBrk="1" hangingPunct="1">
              <a:defRPr/>
            </a:pPr>
            <a:r>
              <a:rPr lang="es-MX" sz="1000" i="1" dirty="0" smtClean="0">
                <a:effectLst>
                  <a:outerShdw blurRad="38100" dist="38100" dir="2700000" algn="tl">
                    <a:srgbClr val="DDDDDD"/>
                  </a:outerShdw>
                </a:effectLst>
              </a:rPr>
              <a:t>J Hepatol  2015; 62: 968-74.</a:t>
            </a:r>
          </a:p>
        </p:txBody>
      </p:sp>
      <p:graphicFrame>
        <p:nvGraphicFramePr>
          <p:cNvPr id="5" name="Tabla 4"/>
          <p:cNvGraphicFramePr>
            <a:graphicFrameLocks noGrp="1"/>
          </p:cNvGraphicFramePr>
          <p:nvPr>
            <p:extLst>
              <p:ext uri="{D42A27DB-BD31-4B8C-83A1-F6EECF244321}">
                <p14:modId xmlns:p14="http://schemas.microsoft.com/office/powerpoint/2010/main" val="1310109346"/>
              </p:ext>
            </p:extLst>
          </p:nvPr>
        </p:nvGraphicFramePr>
        <p:xfrm>
          <a:off x="1875284" y="4089172"/>
          <a:ext cx="5247764" cy="1889760"/>
        </p:xfrm>
        <a:graphic>
          <a:graphicData uri="http://schemas.openxmlformats.org/drawingml/2006/table">
            <a:tbl>
              <a:tblPr firstRow="1" bandRow="1">
                <a:tableStyleId>{3B4B98B0-60AC-42C2-AFA5-B58CD77FA1E5}</a:tableStyleId>
              </a:tblPr>
              <a:tblGrid>
                <a:gridCol w="1420268"/>
                <a:gridCol w="3827496"/>
              </a:tblGrid>
              <a:tr h="370840">
                <a:tc>
                  <a:txBody>
                    <a:bodyPr/>
                    <a:lstStyle/>
                    <a:p>
                      <a:pPr algn="ctr"/>
                      <a:r>
                        <a:rPr lang="es-ES" sz="2000" dirty="0" smtClean="0">
                          <a:solidFill>
                            <a:schemeClr val="tx2">
                              <a:lumMod val="75000"/>
                            </a:schemeClr>
                          </a:solidFill>
                        </a:rPr>
                        <a:t>Estadio </a:t>
                      </a:r>
                      <a:endParaRPr lang="es-ES" sz="2000" dirty="0">
                        <a:solidFill>
                          <a:schemeClr val="tx2">
                            <a:lumMod val="75000"/>
                          </a:schemeClr>
                        </a:solidFill>
                      </a:endParaRPr>
                    </a:p>
                  </a:txBody>
                  <a:tcPr/>
                </a:tc>
                <a:tc>
                  <a:txBody>
                    <a:bodyPr/>
                    <a:lstStyle/>
                    <a:p>
                      <a:pPr algn="ctr"/>
                      <a:r>
                        <a:rPr lang="es-ES" sz="2000" dirty="0" smtClean="0">
                          <a:solidFill>
                            <a:schemeClr val="tx2">
                              <a:lumMod val="75000"/>
                            </a:schemeClr>
                          </a:solidFill>
                        </a:rPr>
                        <a:t>Creatinina</a:t>
                      </a:r>
                      <a:endParaRPr lang="es-ES" sz="2000" dirty="0">
                        <a:solidFill>
                          <a:schemeClr val="tx2">
                            <a:lumMod val="75000"/>
                          </a:schemeClr>
                        </a:solidFill>
                      </a:endParaRPr>
                    </a:p>
                  </a:txBody>
                  <a:tcPr/>
                </a:tc>
              </a:tr>
              <a:tr h="370840">
                <a:tc>
                  <a:txBody>
                    <a:bodyPr/>
                    <a:lstStyle/>
                    <a:p>
                      <a:pPr algn="ctr"/>
                      <a:r>
                        <a:rPr lang="es-ES" sz="2000" dirty="0" smtClean="0">
                          <a:solidFill>
                            <a:schemeClr val="tx2">
                              <a:lumMod val="75000"/>
                            </a:schemeClr>
                          </a:solidFill>
                        </a:rPr>
                        <a:t>1</a:t>
                      </a:r>
                      <a:endParaRPr lang="es-ES" sz="2000" dirty="0">
                        <a:solidFill>
                          <a:schemeClr val="tx2">
                            <a:lumMod val="75000"/>
                          </a:schemeClr>
                        </a:solidFill>
                      </a:endParaRPr>
                    </a:p>
                  </a:txBody>
                  <a:tcPr/>
                </a:tc>
                <a:tc>
                  <a:txBody>
                    <a:bodyPr/>
                    <a:lstStyle/>
                    <a:p>
                      <a:pPr algn="ctr"/>
                      <a:r>
                        <a:rPr lang="es-ES" sz="2000" dirty="0" smtClean="0">
                          <a:solidFill>
                            <a:schemeClr val="tx2">
                              <a:lumMod val="75000"/>
                            </a:schemeClr>
                          </a:solidFill>
                        </a:rPr>
                        <a:t>Aumento 1.5x-2x</a:t>
                      </a:r>
                      <a:r>
                        <a:rPr lang="es-ES" sz="2000" baseline="0" dirty="0" smtClean="0">
                          <a:solidFill>
                            <a:schemeClr val="tx2">
                              <a:lumMod val="75000"/>
                            </a:schemeClr>
                          </a:solidFill>
                        </a:rPr>
                        <a:t> </a:t>
                      </a:r>
                      <a:r>
                        <a:rPr lang="es-ES" sz="2000" dirty="0" smtClean="0">
                          <a:solidFill>
                            <a:schemeClr val="tx2">
                              <a:lumMod val="75000"/>
                            </a:schemeClr>
                          </a:solidFill>
                        </a:rPr>
                        <a:t> o </a:t>
                      </a:r>
                      <a:r>
                        <a:rPr lang="es-ES" sz="2000" u="sng" dirty="0" smtClean="0">
                          <a:solidFill>
                            <a:schemeClr val="tx2">
                              <a:lumMod val="75000"/>
                            </a:schemeClr>
                          </a:solidFill>
                        </a:rPr>
                        <a:t>&gt;</a:t>
                      </a:r>
                      <a:r>
                        <a:rPr lang="es-ES" sz="2000" u="none" dirty="0" smtClean="0">
                          <a:solidFill>
                            <a:schemeClr val="tx2">
                              <a:lumMod val="75000"/>
                            </a:schemeClr>
                          </a:solidFill>
                        </a:rPr>
                        <a:t> 0.3 mg/dl</a:t>
                      </a:r>
                      <a:endParaRPr lang="es-ES" sz="2000" dirty="0">
                        <a:solidFill>
                          <a:schemeClr val="tx2">
                            <a:lumMod val="75000"/>
                          </a:schemeClr>
                        </a:solidFill>
                      </a:endParaRPr>
                    </a:p>
                  </a:txBody>
                  <a:tcPr/>
                </a:tc>
              </a:tr>
              <a:tr h="370840">
                <a:tc>
                  <a:txBody>
                    <a:bodyPr/>
                    <a:lstStyle/>
                    <a:p>
                      <a:pPr algn="ctr"/>
                      <a:r>
                        <a:rPr lang="es-ES" sz="2000" dirty="0" smtClean="0">
                          <a:solidFill>
                            <a:schemeClr val="tx2">
                              <a:lumMod val="75000"/>
                            </a:schemeClr>
                          </a:solidFill>
                        </a:rPr>
                        <a:t>2</a:t>
                      </a:r>
                      <a:endParaRPr lang="es-ES" sz="2000" dirty="0">
                        <a:solidFill>
                          <a:schemeClr val="tx2">
                            <a:lumMod val="75000"/>
                          </a:schemeClr>
                        </a:solidFill>
                      </a:endParaRPr>
                    </a:p>
                  </a:txBody>
                  <a:tcPr/>
                </a:tc>
                <a:tc>
                  <a:txBody>
                    <a:bodyPr/>
                    <a:lstStyle/>
                    <a:p>
                      <a:pPr algn="ctr"/>
                      <a:r>
                        <a:rPr lang="es-ES" sz="2000" dirty="0" smtClean="0">
                          <a:solidFill>
                            <a:schemeClr val="tx2">
                              <a:lumMod val="75000"/>
                            </a:schemeClr>
                          </a:solidFill>
                        </a:rPr>
                        <a:t>Aumento 2-3x</a:t>
                      </a:r>
                      <a:endParaRPr lang="es-ES" sz="2000" dirty="0">
                        <a:solidFill>
                          <a:schemeClr val="tx2">
                            <a:lumMod val="75000"/>
                          </a:schemeClr>
                        </a:solidFill>
                      </a:endParaRPr>
                    </a:p>
                  </a:txBody>
                  <a:tcPr/>
                </a:tc>
              </a:tr>
              <a:tr h="370840">
                <a:tc>
                  <a:txBody>
                    <a:bodyPr/>
                    <a:lstStyle/>
                    <a:p>
                      <a:pPr algn="ctr"/>
                      <a:r>
                        <a:rPr lang="es-ES" sz="2000" dirty="0" smtClean="0">
                          <a:solidFill>
                            <a:schemeClr val="tx2">
                              <a:lumMod val="75000"/>
                            </a:schemeClr>
                          </a:solidFill>
                        </a:rPr>
                        <a:t>3</a:t>
                      </a:r>
                      <a:endParaRPr lang="es-ES" sz="2000" dirty="0">
                        <a:solidFill>
                          <a:schemeClr val="tx2">
                            <a:lumMod val="75000"/>
                          </a:schemeClr>
                        </a:solidFill>
                      </a:endParaRPr>
                    </a:p>
                  </a:txBody>
                  <a:tcPr/>
                </a:tc>
                <a:tc>
                  <a:txBody>
                    <a:bodyPr/>
                    <a:lstStyle/>
                    <a:p>
                      <a:pPr algn="ctr"/>
                      <a:r>
                        <a:rPr lang="es-ES" sz="2000" dirty="0" smtClean="0">
                          <a:solidFill>
                            <a:schemeClr val="tx2">
                              <a:lumMod val="75000"/>
                            </a:schemeClr>
                          </a:solidFill>
                        </a:rPr>
                        <a:t>Aumento &gt;</a:t>
                      </a:r>
                      <a:r>
                        <a:rPr lang="es-ES" sz="2000" baseline="0" dirty="0" smtClean="0">
                          <a:solidFill>
                            <a:schemeClr val="tx2">
                              <a:lumMod val="75000"/>
                            </a:schemeClr>
                          </a:solidFill>
                        </a:rPr>
                        <a:t> 3x </a:t>
                      </a:r>
                      <a:r>
                        <a:rPr lang="es-ES" sz="2000" dirty="0" smtClean="0">
                          <a:solidFill>
                            <a:schemeClr val="tx2">
                              <a:lumMod val="75000"/>
                            </a:schemeClr>
                          </a:solidFill>
                        </a:rPr>
                        <a:t> </a:t>
                      </a:r>
                    </a:p>
                    <a:p>
                      <a:pPr algn="ctr"/>
                      <a:r>
                        <a:rPr lang="es-ES" sz="2000" dirty="0" smtClean="0">
                          <a:solidFill>
                            <a:schemeClr val="tx2">
                              <a:lumMod val="75000"/>
                            </a:schemeClr>
                          </a:solidFill>
                        </a:rPr>
                        <a:t>o</a:t>
                      </a:r>
                      <a:r>
                        <a:rPr lang="es-ES" sz="2000" baseline="0" dirty="0" smtClean="0">
                          <a:solidFill>
                            <a:schemeClr val="tx2">
                              <a:lumMod val="75000"/>
                            </a:schemeClr>
                          </a:solidFill>
                        </a:rPr>
                        <a:t> Cr &gt; 4 mg/dl o diálisis</a:t>
                      </a:r>
                      <a:endParaRPr lang="es-ES" sz="2000" dirty="0">
                        <a:solidFill>
                          <a:schemeClr val="tx2">
                            <a:lumMod val="75000"/>
                          </a:schemeClr>
                        </a:solidFill>
                      </a:endParaRPr>
                    </a:p>
                  </a:txBody>
                  <a:tcPr/>
                </a:tc>
              </a:tr>
            </a:tbl>
          </a:graphicData>
        </a:graphic>
      </p:graphicFrame>
      <p:sp>
        <p:nvSpPr>
          <p:cNvPr id="6" name="CuadroTexto 5"/>
          <p:cNvSpPr txBox="1"/>
          <p:nvPr/>
        </p:nvSpPr>
        <p:spPr>
          <a:xfrm>
            <a:off x="1199406" y="1522703"/>
            <a:ext cx="5888288" cy="400110"/>
          </a:xfrm>
          <a:prstGeom prst="rect">
            <a:avLst/>
          </a:prstGeom>
          <a:noFill/>
          <a:effectLst/>
        </p:spPr>
        <p:txBody>
          <a:bodyPr wrap="none" rtlCol="0">
            <a:spAutoFit/>
          </a:bodyPr>
          <a:lstStyle/>
          <a:p>
            <a:r>
              <a:rPr lang="es-ES" sz="2000" dirty="0" smtClean="0">
                <a:solidFill>
                  <a:srgbClr val="FFFF00"/>
                </a:solidFill>
                <a:latin typeface="Wingdings"/>
                <a:ea typeface="Wingdings"/>
                <a:cs typeface="Wingdings"/>
                <a:sym typeface="Wingdings"/>
              </a:rPr>
              <a:t> </a:t>
            </a:r>
            <a:r>
              <a:rPr lang="es-ES" sz="2000" dirty="0" smtClean="0">
                <a:sym typeface="Wingdings"/>
              </a:rPr>
              <a:t>  </a:t>
            </a:r>
            <a:r>
              <a:rPr lang="es-ES" sz="2000" i="1" dirty="0" err="1" smtClean="0"/>
              <a:t>Kidney</a:t>
            </a:r>
            <a:r>
              <a:rPr lang="es-ES" sz="2000" i="1" dirty="0" smtClean="0"/>
              <a:t> </a:t>
            </a:r>
            <a:r>
              <a:rPr lang="es-ES" sz="2000" i="1" dirty="0" err="1" smtClean="0"/>
              <a:t>Disese</a:t>
            </a:r>
            <a:r>
              <a:rPr lang="es-ES" sz="2000" i="1" dirty="0" smtClean="0"/>
              <a:t> </a:t>
            </a:r>
            <a:r>
              <a:rPr lang="es-ES" sz="2000" i="1" dirty="0" err="1" smtClean="0"/>
              <a:t>Improving</a:t>
            </a:r>
            <a:r>
              <a:rPr lang="es-ES" sz="2000" i="1" dirty="0" smtClean="0"/>
              <a:t> Global </a:t>
            </a:r>
            <a:r>
              <a:rPr lang="es-ES" sz="2000" i="1" dirty="0" err="1" smtClean="0"/>
              <a:t>Outcome</a:t>
            </a:r>
            <a:r>
              <a:rPr lang="es-ES" sz="2000" i="1" dirty="0" smtClean="0"/>
              <a:t> (KDIGO)</a:t>
            </a:r>
            <a:endParaRPr lang="es-ES" sz="2000" i="1" dirty="0"/>
          </a:p>
        </p:txBody>
      </p:sp>
    </p:spTree>
    <p:extLst>
      <p:ext uri="{BB962C8B-B14F-4D97-AF65-F5344CB8AC3E}">
        <p14:creationId xmlns:p14="http://schemas.microsoft.com/office/powerpoint/2010/main" val="27913222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287" y="1340610"/>
            <a:ext cx="8229600" cy="4525963"/>
          </a:xfrm>
        </p:spPr>
        <p:txBody>
          <a:bodyPr>
            <a:normAutofit/>
          </a:bodyPr>
          <a:lstStyle/>
          <a:p>
            <a:pPr marL="0" indent="0">
              <a:buNone/>
            </a:pPr>
            <a:r>
              <a:rPr lang="es-ES" sz="2000" dirty="0" smtClean="0">
                <a:solidFill>
                  <a:schemeClr val="tx2">
                    <a:lumMod val="60000"/>
                    <a:lumOff val="40000"/>
                  </a:schemeClr>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sz="2000" dirty="0" smtClean="0">
                <a:latin typeface="Wingdings"/>
                <a:ea typeface="Wingdings"/>
                <a:cs typeface="Wingdings"/>
                <a:sym typeface="Wingdings"/>
              </a:rPr>
              <a:t>	</a:t>
            </a:r>
            <a:r>
              <a:rPr lang="es-ES" sz="2000" dirty="0" smtClean="0"/>
              <a:t>Daño pre-renal es la causa más común</a:t>
            </a:r>
          </a:p>
          <a:p>
            <a:pPr marL="0" indent="0">
              <a:buNone/>
            </a:pPr>
            <a:r>
              <a:rPr lang="es-ES" sz="2000" dirty="0" smtClean="0"/>
              <a:t>	</a:t>
            </a:r>
            <a:endParaRPr lang="es-ES" sz="2000" dirty="0"/>
          </a:p>
        </p:txBody>
      </p:sp>
      <p:sp>
        <p:nvSpPr>
          <p:cNvPr id="4" name="Text Box 4"/>
          <p:cNvSpPr txBox="1">
            <a:spLocks noChangeArrowheads="1"/>
          </p:cNvSpPr>
          <p:nvPr/>
        </p:nvSpPr>
        <p:spPr bwMode="auto">
          <a:xfrm>
            <a:off x="0"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r>
              <a:rPr lang="es-ES" sz="3200" dirty="0" smtClean="0">
                <a:solidFill>
                  <a:srgbClr val="FFFF66"/>
                </a:solidFill>
                <a:effectLst>
                  <a:outerShdw blurRad="38100" dist="38100" dir="2700000" algn="tl">
                    <a:srgbClr val="000000"/>
                  </a:outerShdw>
                </a:effectLst>
              </a:rPr>
              <a:t>Daño renal en cirrosis</a:t>
            </a:r>
          </a:p>
          <a:p>
            <a:pPr algn="ctr" eaLnBrk="1" hangingPunct="1">
              <a:defRPr/>
            </a:pPr>
            <a:r>
              <a:rPr lang="es-ES" sz="3200" dirty="0" smtClean="0">
                <a:solidFill>
                  <a:srgbClr val="FFFF66"/>
                </a:solidFill>
                <a:effectLst>
                  <a:outerShdw blurRad="38100" dist="38100" dir="2700000" algn="tl">
                    <a:srgbClr val="000000"/>
                  </a:outerShdw>
                </a:effectLst>
              </a:rPr>
              <a:t>Causas</a:t>
            </a:r>
          </a:p>
        </p:txBody>
      </p:sp>
      <p:graphicFrame>
        <p:nvGraphicFramePr>
          <p:cNvPr id="6" name="Tabla 5"/>
          <p:cNvGraphicFramePr>
            <a:graphicFrameLocks noGrp="1"/>
          </p:cNvGraphicFramePr>
          <p:nvPr>
            <p:extLst>
              <p:ext uri="{D42A27DB-BD31-4B8C-83A1-F6EECF244321}">
                <p14:modId xmlns:p14="http://schemas.microsoft.com/office/powerpoint/2010/main" val="2962670680"/>
              </p:ext>
            </p:extLst>
          </p:nvPr>
        </p:nvGraphicFramePr>
        <p:xfrm>
          <a:off x="1624581" y="1969100"/>
          <a:ext cx="5869093" cy="3662679"/>
        </p:xfrm>
        <a:graphic>
          <a:graphicData uri="http://schemas.openxmlformats.org/drawingml/2006/table">
            <a:tbl>
              <a:tblPr firstRow="1" bandRow="1">
                <a:tableStyleId>{5C22544A-7EE6-4342-B048-85BDC9FD1C3A}</a:tableStyleId>
              </a:tblPr>
              <a:tblGrid>
                <a:gridCol w="5869093"/>
              </a:tblGrid>
              <a:tr h="370840">
                <a:tc>
                  <a:txBody>
                    <a:bodyPr/>
                    <a:lstStyle/>
                    <a:p>
                      <a:pPr algn="ctr"/>
                      <a:r>
                        <a:rPr lang="es-ES" dirty="0" smtClean="0"/>
                        <a:t>Causas</a:t>
                      </a:r>
                      <a:endParaRPr lang="es-ES" dirty="0"/>
                    </a:p>
                  </a:txBody>
                  <a:tcPr/>
                </a:tc>
              </a:tr>
              <a:tr h="370840">
                <a:tc>
                  <a:txBody>
                    <a:bodyPr/>
                    <a:lstStyle/>
                    <a:p>
                      <a:pPr algn="l"/>
                      <a:r>
                        <a:rPr lang="es-ES" dirty="0" smtClean="0"/>
                        <a:t>Pre-renal (32-68</a:t>
                      </a:r>
                      <a:r>
                        <a:rPr lang="es-ES" baseline="0"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t>-    Hipovolemia</a:t>
                      </a:r>
                    </a:p>
                    <a:p>
                      <a:pPr marL="285750" marR="0" indent="-285750" algn="l" defTabSz="457200" rtl="0" eaLnBrk="1" fontAlgn="auto" latinLnBrk="0" hangingPunct="1">
                        <a:lnSpc>
                          <a:spcPct val="100000"/>
                        </a:lnSpc>
                        <a:spcBef>
                          <a:spcPts val="0"/>
                        </a:spcBef>
                        <a:spcAft>
                          <a:spcPts val="0"/>
                        </a:spcAft>
                        <a:buClrTx/>
                        <a:buSzTx/>
                        <a:buFontTx/>
                        <a:buChar char="-"/>
                        <a:tabLst/>
                        <a:defRPr/>
                      </a:pPr>
                      <a:r>
                        <a:rPr lang="es-ES" b="0" dirty="0" smtClean="0"/>
                        <a:t>Síndrome </a:t>
                      </a:r>
                      <a:r>
                        <a:rPr lang="es-ES" b="0" dirty="0" err="1" smtClean="0"/>
                        <a:t>hepatorrenal</a:t>
                      </a:r>
                      <a:r>
                        <a:rPr lang="es-ES" b="0" dirty="0" smtClean="0"/>
                        <a:t> 17%</a:t>
                      </a:r>
                    </a:p>
                  </a:txBody>
                  <a:tcPr/>
                </a:tc>
              </a:tr>
              <a:tr h="370840">
                <a:tc>
                  <a:txBody>
                    <a:bodyPr/>
                    <a:lstStyle/>
                    <a:p>
                      <a:pPr algn="l"/>
                      <a:r>
                        <a:rPr lang="es-ES" dirty="0" smtClean="0"/>
                        <a:t>Renal</a:t>
                      </a:r>
                      <a:r>
                        <a:rPr lang="es-ES" baseline="0" dirty="0" smtClean="0"/>
                        <a:t> </a:t>
                      </a:r>
                    </a:p>
                    <a:p>
                      <a:pPr marL="285750" indent="-285750" algn="l">
                        <a:buFontTx/>
                        <a:buChar char="-"/>
                      </a:pPr>
                      <a:r>
                        <a:rPr lang="es-ES" baseline="0" dirty="0" smtClean="0"/>
                        <a:t>Necrosis tubular aguda (30 %)</a:t>
                      </a:r>
                    </a:p>
                    <a:p>
                      <a:pPr marL="285750" indent="-285750" algn="l">
                        <a:buFontTx/>
                        <a:buChar char="-"/>
                      </a:pPr>
                      <a:r>
                        <a:rPr lang="es-ES" baseline="0" dirty="0" smtClean="0"/>
                        <a:t>Enfermedad glomerular</a:t>
                      </a:r>
                    </a:p>
                    <a:p>
                      <a:pPr marL="285750" indent="-285750" algn="l">
                        <a:buFontTx/>
                        <a:buChar char="-"/>
                      </a:pPr>
                      <a:r>
                        <a:rPr lang="es-ES" baseline="0" dirty="0" smtClean="0"/>
                        <a:t>Nefritis intersticial</a:t>
                      </a:r>
                    </a:p>
                    <a:p>
                      <a:pPr marL="285750" indent="-285750" algn="l">
                        <a:buFontTx/>
                        <a:buChar char="-"/>
                      </a:pPr>
                      <a:r>
                        <a:rPr lang="es-ES" baseline="0" dirty="0" smtClean="0"/>
                        <a:t>Nefropatía por contraste </a:t>
                      </a:r>
                    </a:p>
                    <a:p>
                      <a:pPr marL="285750" indent="-285750" algn="l">
                        <a:buFontTx/>
                        <a:buChar char="-"/>
                      </a:pPr>
                      <a:r>
                        <a:rPr lang="es-ES" baseline="0" dirty="0" smtClean="0"/>
                        <a:t>Uso de </a:t>
                      </a:r>
                      <a:r>
                        <a:rPr lang="es-ES" baseline="0" dirty="0" err="1" smtClean="0"/>
                        <a:t>aminoglucósidos</a:t>
                      </a:r>
                      <a:endParaRPr lang="es-ES" baseline="0" dirty="0" smtClean="0"/>
                    </a:p>
                  </a:txBody>
                  <a:tcPr/>
                </a:tc>
              </a:tr>
              <a:tr h="370840">
                <a:tc>
                  <a:txBody>
                    <a:bodyPr/>
                    <a:lstStyle/>
                    <a:p>
                      <a:pPr algn="l"/>
                      <a:r>
                        <a:rPr lang="es-ES" dirty="0" smtClean="0"/>
                        <a:t>Post-renal (&lt; 1%)</a:t>
                      </a:r>
                    </a:p>
                    <a:p>
                      <a:pPr marL="285750" indent="-285750" algn="l">
                        <a:buFontTx/>
                        <a:buChar char="-"/>
                      </a:pPr>
                      <a:r>
                        <a:rPr lang="es-ES" dirty="0" err="1" smtClean="0"/>
                        <a:t>Uropatía</a:t>
                      </a:r>
                      <a:r>
                        <a:rPr lang="es-ES" dirty="0" smtClean="0"/>
                        <a:t> obstructiva</a:t>
                      </a:r>
                    </a:p>
                  </a:txBody>
                  <a:tcPr/>
                </a:tc>
              </a:tr>
            </a:tbl>
          </a:graphicData>
        </a:graphic>
      </p:graphicFrame>
      <p:sp>
        <p:nvSpPr>
          <p:cNvPr id="7" name="CuadroTexto 6"/>
          <p:cNvSpPr txBox="1"/>
          <p:nvPr/>
        </p:nvSpPr>
        <p:spPr>
          <a:xfrm>
            <a:off x="6164251" y="6323869"/>
            <a:ext cx="2173579" cy="400110"/>
          </a:xfrm>
          <a:prstGeom prst="rect">
            <a:avLst/>
          </a:prstGeom>
          <a:noFill/>
        </p:spPr>
        <p:txBody>
          <a:bodyPr wrap="none" rtlCol="0">
            <a:spAutoFit/>
          </a:bodyPr>
          <a:lstStyle/>
          <a:p>
            <a:r>
              <a:rPr lang="es-ES" sz="1000" i="1" dirty="0" err="1" smtClean="0">
                <a:latin typeface="+mj-lt"/>
              </a:rPr>
              <a:t>Gastroenterol</a:t>
            </a:r>
            <a:r>
              <a:rPr lang="es-ES" sz="1000" dirty="0" smtClean="0">
                <a:latin typeface="+mj-lt"/>
              </a:rPr>
              <a:t> 2011; 140: 488-96.</a:t>
            </a:r>
          </a:p>
          <a:p>
            <a:r>
              <a:rPr lang="es-ES" sz="1000" dirty="0" smtClean="0">
                <a:latin typeface="+mj-lt"/>
              </a:rPr>
              <a:t>Am J </a:t>
            </a:r>
            <a:r>
              <a:rPr lang="es-ES" sz="1000" dirty="0" err="1" smtClean="0">
                <a:latin typeface="+mj-lt"/>
              </a:rPr>
              <a:t>Gastroenterol</a:t>
            </a:r>
            <a:r>
              <a:rPr lang="es-ES" sz="1000" dirty="0" smtClean="0">
                <a:latin typeface="+mj-lt"/>
              </a:rPr>
              <a:t> 2001; 96:2206-10.</a:t>
            </a:r>
            <a:endParaRPr lang="es-ES" sz="1000" dirty="0">
              <a:latin typeface="+mj-lt"/>
            </a:endParaRPr>
          </a:p>
        </p:txBody>
      </p:sp>
    </p:spTree>
    <p:extLst>
      <p:ext uri="{BB962C8B-B14F-4D97-AF65-F5344CB8AC3E}">
        <p14:creationId xmlns:p14="http://schemas.microsoft.com/office/powerpoint/2010/main" val="28193512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5967" y="1443072"/>
            <a:ext cx="7686803" cy="4525963"/>
          </a:xfrm>
        </p:spPr>
        <p:txBody>
          <a:bodyPr>
            <a:normAutofit fontScale="92500" lnSpcReduction="20000"/>
          </a:bodyPr>
          <a:lstStyle/>
          <a:p>
            <a:pPr marL="0" indent="0" algn="just">
              <a:buNone/>
            </a:pPr>
            <a:r>
              <a:rPr lang="en-US" sz="2400" dirty="0" smtClean="0">
                <a:solidFill>
                  <a:srgbClr val="6699FF"/>
                </a:solidFill>
                <a:effectLst>
                  <a:outerShdw blurRad="38100" dist="38100" dir="2700000" algn="tl">
                    <a:srgbClr val="000000"/>
                  </a:outerShdw>
                </a:effectLst>
                <a:latin typeface="Century Gothic" charset="0"/>
                <a:sym typeface="Wingdings 3" charset="0"/>
              </a:rPr>
              <a:t>	</a:t>
            </a:r>
            <a:r>
              <a:rPr lang="es-ES" sz="2400" dirty="0" smtClean="0">
                <a:sym typeface="Wingdings 3" charset="0"/>
              </a:rPr>
              <a:t>D</a:t>
            </a:r>
            <a:r>
              <a:rPr lang="es-ES" sz="2400" dirty="0" smtClean="0"/>
              <a:t>iagnóstico con base en cambios en creatinina sérica</a:t>
            </a:r>
          </a:p>
          <a:p>
            <a:pPr marL="0" indent="0" algn="just">
              <a:buNone/>
            </a:pPr>
            <a:endParaRPr lang="es-ES" sz="2400" dirty="0" smtClean="0"/>
          </a:p>
          <a:p>
            <a:pPr marL="0" indent="0" algn="just">
              <a:buNone/>
            </a:pPr>
            <a:r>
              <a:rPr lang="es-ES" sz="2400" dirty="0" smtClean="0">
                <a:solidFill>
                  <a:schemeClr val="accent6">
                    <a:lumMod val="75000"/>
                  </a:schemeClr>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sz="2400" dirty="0" smtClean="0">
                <a:sym typeface="Wingdings"/>
              </a:rPr>
              <a:t>Aumenta hasta que la TFG disminuye y no en la etapa inicial 	del daño renal </a:t>
            </a:r>
          </a:p>
          <a:p>
            <a:pPr marL="0" indent="0" algn="just">
              <a:buNone/>
            </a:pPr>
            <a:r>
              <a:rPr lang="es-ES" sz="2400" dirty="0" smtClean="0">
                <a:solidFill>
                  <a:schemeClr val="accent6">
                    <a:lumMod val="75000"/>
                  </a:schemeClr>
                </a:solidFill>
                <a:effectLst>
                  <a:outerShdw blurRad="50800" dist="38100" dir="2700000" algn="tl" rotWithShape="0">
                    <a:schemeClr val="bg1">
                      <a:lumMod val="50000"/>
                      <a:alpha val="43000"/>
                    </a:schemeClr>
                  </a:outerShdw>
                </a:effectLst>
                <a:latin typeface="Wingdings"/>
                <a:ea typeface="Wingdings"/>
                <a:cs typeface="Wingdings"/>
                <a:sym typeface="Wingdings"/>
              </a:rPr>
              <a:t></a:t>
            </a:r>
            <a:r>
              <a:rPr lang="es-ES" sz="2400" dirty="0">
                <a:solidFill>
                  <a:schemeClr val="accent6">
                    <a:lumMod val="75000"/>
                  </a:schemeClr>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sz="2400" dirty="0" smtClean="0"/>
              <a:t>La medición se afecta por diversos factores: masa muscular, 	edad, consumo de proteínas, cromógenos (</a:t>
            </a:r>
            <a:r>
              <a:rPr lang="es-ES" sz="2400" dirty="0"/>
              <a:t>bilirrubina</a:t>
            </a:r>
            <a:r>
              <a:rPr lang="es-ES" sz="2400" dirty="0" smtClean="0"/>
              <a:t>)</a:t>
            </a:r>
          </a:p>
          <a:p>
            <a:pPr marL="0" indent="0" algn="just">
              <a:buNone/>
            </a:pPr>
            <a:r>
              <a:rPr lang="es-ES" sz="2400" dirty="0" smtClean="0">
                <a:solidFill>
                  <a:schemeClr val="accent6">
                    <a:lumMod val="75000"/>
                  </a:schemeClr>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sz="2400" dirty="0" smtClean="0"/>
              <a:t>En cirróticos la creatinina sobreestima la TFG </a:t>
            </a:r>
          </a:p>
          <a:p>
            <a:pPr algn="just">
              <a:buFont typeface="Wingdings" charset="0"/>
              <a:buChar char=""/>
            </a:pPr>
            <a:endParaRPr lang="es-ES" sz="2400" dirty="0" smtClean="0"/>
          </a:p>
          <a:p>
            <a:pPr marL="0" indent="0" algn="just">
              <a:buNone/>
            </a:pPr>
            <a:r>
              <a:rPr lang="en-US" sz="2400" dirty="0" smtClean="0">
                <a:solidFill>
                  <a:srgbClr val="6699FF"/>
                </a:solidFill>
                <a:effectLst>
                  <a:outerShdw blurRad="38100" dist="38100" dir="2700000" algn="tl">
                    <a:srgbClr val="000000"/>
                  </a:outerShdw>
                </a:effectLst>
                <a:latin typeface="Century Gothic" charset="0"/>
                <a:sym typeface="Wingdings 3" charset="0"/>
              </a:rPr>
              <a:t>	</a:t>
            </a:r>
            <a:r>
              <a:rPr lang="en-US" sz="2400" dirty="0" err="1" smtClean="0">
                <a:latin typeface="+mj-lt"/>
                <a:sym typeface="Wingdings 3" charset="0"/>
              </a:rPr>
              <a:t>Necesidad</a:t>
            </a:r>
            <a:r>
              <a:rPr lang="en-US" sz="2400" dirty="0" smtClean="0">
                <a:latin typeface="+mj-lt"/>
                <a:sym typeface="Wingdings 3" charset="0"/>
              </a:rPr>
              <a:t> de </a:t>
            </a:r>
            <a:r>
              <a:rPr lang="en-US" sz="2400" dirty="0" err="1" smtClean="0">
                <a:latin typeface="+mj-lt"/>
                <a:sym typeface="Wingdings 3" charset="0"/>
              </a:rPr>
              <a:t>nuevos</a:t>
            </a:r>
            <a:r>
              <a:rPr lang="en-US" sz="2400" dirty="0" smtClean="0">
                <a:latin typeface="+mj-lt"/>
                <a:sym typeface="Wingdings 3" charset="0"/>
              </a:rPr>
              <a:t> </a:t>
            </a:r>
            <a:r>
              <a:rPr lang="en-US" sz="2400" dirty="0" err="1" smtClean="0">
                <a:latin typeface="+mj-lt"/>
                <a:sym typeface="Wingdings 3" charset="0"/>
              </a:rPr>
              <a:t>marcadores</a:t>
            </a:r>
            <a:endParaRPr lang="en-US" sz="2400" dirty="0" smtClean="0">
              <a:latin typeface="+mj-lt"/>
              <a:sym typeface="Wingdings 3" charset="0"/>
            </a:endParaRPr>
          </a:p>
          <a:p>
            <a:pPr marL="0" indent="0" algn="just">
              <a:buNone/>
            </a:pPr>
            <a:r>
              <a:rPr lang="es-ES" sz="2400" dirty="0" smtClean="0"/>
              <a:t>	- </a:t>
            </a:r>
            <a:r>
              <a:rPr lang="es-ES" sz="2400" dirty="0" err="1"/>
              <a:t>Gelatinasa</a:t>
            </a:r>
            <a:r>
              <a:rPr lang="es-ES" sz="2400" dirty="0"/>
              <a:t> de neutrófilos asociada a </a:t>
            </a:r>
            <a:r>
              <a:rPr lang="es-ES" sz="2400" dirty="0" err="1"/>
              <a:t>lipocalina</a:t>
            </a:r>
            <a:r>
              <a:rPr lang="es-ES" sz="2400" dirty="0"/>
              <a:t> (NGAL)</a:t>
            </a:r>
          </a:p>
          <a:p>
            <a:pPr marL="0" indent="0" algn="just">
              <a:buNone/>
            </a:pPr>
            <a:r>
              <a:rPr lang="es-ES" sz="2400" dirty="0" smtClean="0"/>
              <a:t>	- </a:t>
            </a:r>
            <a:r>
              <a:rPr lang="es-ES" sz="2400" dirty="0"/>
              <a:t>IL-18</a:t>
            </a:r>
          </a:p>
          <a:p>
            <a:pPr marL="0" indent="0" algn="just">
              <a:buNone/>
            </a:pPr>
            <a:r>
              <a:rPr lang="es-ES" sz="2400" dirty="0" smtClean="0"/>
              <a:t>	- </a:t>
            </a:r>
            <a:r>
              <a:rPr lang="es-ES" sz="2400" dirty="0"/>
              <a:t>Molécula de daño renal-1 (KIM 1)</a:t>
            </a:r>
          </a:p>
          <a:p>
            <a:pPr marL="0" indent="0" algn="just">
              <a:buNone/>
            </a:pPr>
            <a:r>
              <a:rPr lang="es-ES" sz="2400" dirty="0" smtClean="0"/>
              <a:t>	- </a:t>
            </a:r>
            <a:r>
              <a:rPr lang="es-ES" sz="2400" dirty="0" err="1"/>
              <a:t>Cistatina</a:t>
            </a:r>
            <a:r>
              <a:rPr lang="es-ES" sz="2400" dirty="0"/>
              <a:t> C</a:t>
            </a:r>
          </a:p>
          <a:p>
            <a:pPr marL="0" indent="0" algn="just">
              <a:buNone/>
            </a:pPr>
            <a:endParaRPr lang="es-ES" sz="2400" dirty="0" smtClean="0">
              <a:latin typeface="+mj-lt"/>
            </a:endParaRPr>
          </a:p>
        </p:txBody>
      </p:sp>
      <p:sp>
        <p:nvSpPr>
          <p:cNvPr id="4" name="Text Box 4"/>
          <p:cNvSpPr txBox="1">
            <a:spLocks noChangeArrowheads="1"/>
          </p:cNvSpPr>
          <p:nvPr/>
        </p:nvSpPr>
        <p:spPr bwMode="auto">
          <a:xfrm>
            <a:off x="0" y="-26988"/>
            <a:ext cx="9144000" cy="954061"/>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2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Diagn</a:t>
            </a:r>
            <a:r>
              <a:rPr lang="es-ES" sz="3200" dirty="0">
                <a:solidFill>
                  <a:srgbClr val="FFFF66"/>
                </a:solidFill>
                <a:effectLst>
                  <a:outerShdw blurRad="38100" dist="38100" dir="2700000" algn="tl">
                    <a:srgbClr val="000000"/>
                  </a:outerShdw>
                </a:effectLst>
              </a:rPr>
              <a:t>ó</a:t>
            </a:r>
            <a:r>
              <a:rPr lang="es-ES" sz="3200" dirty="0" smtClean="0">
                <a:solidFill>
                  <a:srgbClr val="FFFF66"/>
                </a:solidFill>
                <a:effectLst>
                  <a:outerShdw blurRad="38100" dist="38100" dir="2700000" algn="tl">
                    <a:srgbClr val="000000"/>
                  </a:outerShdw>
                </a:effectLst>
              </a:rPr>
              <a:t>stico de daño renal </a:t>
            </a:r>
          </a:p>
          <a:p>
            <a:pPr algn="ctr" eaLnBrk="1" hangingPunct="1">
              <a:defRPr/>
            </a:pPr>
            <a:endParaRPr lang="es-ES" sz="1200" dirty="0" smtClean="0">
              <a:solidFill>
                <a:srgbClr val="FFFF66"/>
              </a:solidFill>
              <a:effectLst>
                <a:outerShdw blurRad="38100" dist="38100" dir="2700000" algn="tl">
                  <a:srgbClr val="000000"/>
                </a:outerShdw>
              </a:effectLst>
            </a:endParaRPr>
          </a:p>
        </p:txBody>
      </p:sp>
      <p:sp>
        <p:nvSpPr>
          <p:cNvPr id="2" name="CuadroTexto 1"/>
          <p:cNvSpPr txBox="1"/>
          <p:nvPr/>
        </p:nvSpPr>
        <p:spPr>
          <a:xfrm>
            <a:off x="6821542" y="6455358"/>
            <a:ext cx="1685778" cy="246221"/>
          </a:xfrm>
          <a:prstGeom prst="rect">
            <a:avLst/>
          </a:prstGeom>
          <a:noFill/>
        </p:spPr>
        <p:txBody>
          <a:bodyPr wrap="none" rtlCol="0">
            <a:spAutoFit/>
          </a:bodyPr>
          <a:lstStyle/>
          <a:p>
            <a:r>
              <a:rPr lang="es-ES" sz="1000" i="1" dirty="0" smtClean="0"/>
              <a:t>J </a:t>
            </a:r>
            <a:r>
              <a:rPr lang="es-ES" sz="1000" i="1" dirty="0" err="1" smtClean="0"/>
              <a:t>Hepatol</a:t>
            </a:r>
            <a:r>
              <a:rPr lang="es-ES" sz="1000" i="1" dirty="0" smtClean="0"/>
              <a:t> </a:t>
            </a:r>
            <a:r>
              <a:rPr lang="es-ES" sz="1000" dirty="0" smtClean="0"/>
              <a:t>2010; 53: 1135-45.</a:t>
            </a:r>
            <a:endParaRPr lang="es-ES" sz="1000" dirty="0"/>
          </a:p>
        </p:txBody>
      </p:sp>
    </p:spTree>
    <p:extLst>
      <p:ext uri="{BB962C8B-B14F-4D97-AF65-F5344CB8AC3E}">
        <p14:creationId xmlns:p14="http://schemas.microsoft.com/office/powerpoint/2010/main" val="10917093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228" y="-26988"/>
            <a:ext cx="9144000" cy="1092560"/>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r>
              <a:rPr lang="es-ES" sz="3200" i="1" dirty="0" smtClean="0">
                <a:solidFill>
                  <a:srgbClr val="FFFF66"/>
                </a:solidFill>
                <a:effectLst>
                  <a:outerShdw blurRad="38100" dist="38100" dir="2700000" algn="tl">
                    <a:srgbClr val="000000"/>
                  </a:outerShdw>
                </a:effectLst>
              </a:rPr>
              <a:t>Tratamiento del daño renal agudo</a:t>
            </a:r>
          </a:p>
          <a:p>
            <a:pPr algn="ctr" eaLnBrk="1" hangingPunct="1">
              <a:defRPr/>
            </a:pPr>
            <a:r>
              <a:rPr lang="es-ES" sz="2400" i="1" dirty="0" smtClean="0">
                <a:solidFill>
                  <a:srgbClr val="FFFF66"/>
                </a:solidFill>
                <a:effectLst>
                  <a:outerShdw blurRad="38100" dist="38100" dir="2700000" algn="tl">
                    <a:srgbClr val="000000"/>
                  </a:outerShdw>
                </a:effectLst>
              </a:rPr>
              <a:t>International club of </a:t>
            </a:r>
            <a:r>
              <a:rPr lang="es-ES" sz="2400" i="1" dirty="0" err="1" smtClean="0">
                <a:solidFill>
                  <a:srgbClr val="FFFF66"/>
                </a:solidFill>
                <a:effectLst>
                  <a:outerShdw blurRad="38100" dist="38100" dir="2700000" algn="tl">
                    <a:srgbClr val="000000"/>
                  </a:outerShdw>
                </a:effectLst>
              </a:rPr>
              <a:t>ascites</a:t>
            </a:r>
            <a:r>
              <a:rPr lang="es-ES" sz="2400" i="1" dirty="0" smtClean="0">
                <a:solidFill>
                  <a:srgbClr val="FFFF66"/>
                </a:solidFill>
                <a:effectLst>
                  <a:outerShdw blurRad="38100" dist="38100" dir="2700000" algn="tl">
                    <a:srgbClr val="000000"/>
                  </a:outerShdw>
                </a:effectLst>
              </a:rPr>
              <a:t> </a:t>
            </a:r>
          </a:p>
          <a:p>
            <a:pPr algn="ctr" eaLnBrk="1" hangingPunct="1">
              <a:defRPr/>
            </a:pPr>
            <a:endParaRPr lang="es-ES" sz="900" dirty="0" smtClean="0">
              <a:solidFill>
                <a:srgbClr val="FFFF66"/>
              </a:solidFill>
              <a:effectLst>
                <a:outerShdw blurRad="38100" dist="38100" dir="2700000" algn="tl">
                  <a:srgbClr val="000000"/>
                </a:outerShdw>
              </a:effectLst>
            </a:endParaRPr>
          </a:p>
        </p:txBody>
      </p:sp>
      <p:sp>
        <p:nvSpPr>
          <p:cNvPr id="5" name="CuadroTexto 4"/>
          <p:cNvSpPr txBox="1"/>
          <p:nvPr/>
        </p:nvSpPr>
        <p:spPr>
          <a:xfrm>
            <a:off x="1689100" y="1397000"/>
            <a:ext cx="1212592" cy="646331"/>
          </a:xfrm>
          <a:prstGeom prst="rect">
            <a:avLst/>
          </a:prstGeom>
          <a:noFill/>
          <a:ln>
            <a:solidFill>
              <a:srgbClr val="0000FF"/>
            </a:solidFill>
          </a:ln>
        </p:spPr>
        <p:txBody>
          <a:bodyPr wrap="none" rtlCol="0">
            <a:spAutoFit/>
          </a:bodyPr>
          <a:lstStyle/>
          <a:p>
            <a:pPr algn="ctr"/>
            <a:r>
              <a:rPr lang="es-ES" dirty="0" smtClean="0"/>
              <a:t>Daño renal </a:t>
            </a:r>
          </a:p>
          <a:p>
            <a:pPr algn="ctr"/>
            <a:r>
              <a:rPr lang="es-ES" dirty="0"/>
              <a:t>a</a:t>
            </a:r>
            <a:r>
              <a:rPr lang="es-ES" dirty="0" smtClean="0"/>
              <a:t>gudo - 1</a:t>
            </a:r>
            <a:endParaRPr lang="es-ES" dirty="0"/>
          </a:p>
        </p:txBody>
      </p:sp>
      <p:sp>
        <p:nvSpPr>
          <p:cNvPr id="6" name="CuadroTexto 5"/>
          <p:cNvSpPr txBox="1"/>
          <p:nvPr/>
        </p:nvSpPr>
        <p:spPr>
          <a:xfrm>
            <a:off x="965201" y="2349500"/>
            <a:ext cx="2768599" cy="2031325"/>
          </a:xfrm>
          <a:prstGeom prst="rect">
            <a:avLst/>
          </a:prstGeom>
          <a:noFill/>
          <a:ln>
            <a:solidFill>
              <a:srgbClr val="0000FF"/>
            </a:solidFill>
          </a:ln>
        </p:spPr>
        <p:txBody>
          <a:bodyPr wrap="square" rtlCol="0">
            <a:spAutoFit/>
          </a:bodyPr>
          <a:lstStyle/>
          <a:p>
            <a:pPr marL="285750" indent="-285750">
              <a:buFont typeface="Wingdings" charset="0"/>
              <a:buChar char="ê"/>
            </a:pPr>
            <a:r>
              <a:rPr lang="es-ES" dirty="0" smtClean="0"/>
              <a:t>Diuréticos</a:t>
            </a:r>
          </a:p>
          <a:p>
            <a:r>
              <a:rPr lang="es-ES" dirty="0" smtClean="0"/>
              <a:t>- Suspender </a:t>
            </a:r>
            <a:r>
              <a:rPr lang="es-ES" dirty="0" err="1" smtClean="0"/>
              <a:t>nefrotóxicos</a:t>
            </a:r>
            <a:r>
              <a:rPr lang="es-ES" dirty="0" smtClean="0"/>
              <a:t>, </a:t>
            </a:r>
          </a:p>
          <a:p>
            <a:r>
              <a:rPr lang="es-ES" dirty="0" smtClean="0"/>
              <a:t>  vasodilatadores y AINE</a:t>
            </a:r>
          </a:p>
          <a:p>
            <a:r>
              <a:rPr lang="es-ES" dirty="0" smtClean="0"/>
              <a:t>- Restituir </a:t>
            </a:r>
            <a:r>
              <a:rPr lang="es-ES" dirty="0"/>
              <a:t>el volumen IV</a:t>
            </a:r>
          </a:p>
          <a:p>
            <a:r>
              <a:rPr lang="es-ES" dirty="0"/>
              <a:t>(cristaloides, coloides o PG)</a:t>
            </a:r>
          </a:p>
          <a:p>
            <a:r>
              <a:rPr lang="es-ES" dirty="0" smtClean="0"/>
              <a:t>- Tratar infecciones bacterianas</a:t>
            </a:r>
            <a:endParaRPr lang="es-ES" dirty="0"/>
          </a:p>
        </p:txBody>
      </p:sp>
      <p:sp>
        <p:nvSpPr>
          <p:cNvPr id="7" name="CuadroTexto 6"/>
          <p:cNvSpPr txBox="1"/>
          <p:nvPr/>
        </p:nvSpPr>
        <p:spPr>
          <a:xfrm>
            <a:off x="423320" y="4660900"/>
            <a:ext cx="3809878" cy="584776"/>
          </a:xfrm>
          <a:prstGeom prst="rect">
            <a:avLst/>
          </a:prstGeom>
          <a:noFill/>
          <a:ln>
            <a:solidFill>
              <a:srgbClr val="0000FF"/>
            </a:solidFill>
          </a:ln>
        </p:spPr>
        <p:txBody>
          <a:bodyPr wrap="square" rtlCol="0">
            <a:spAutoFit/>
          </a:bodyPr>
          <a:lstStyle/>
          <a:p>
            <a:pPr algn="ctr"/>
            <a:r>
              <a:rPr lang="es-ES" sz="1600" dirty="0" smtClean="0"/>
              <a:t>Respuesta</a:t>
            </a:r>
          </a:p>
          <a:p>
            <a:pPr algn="ctr"/>
            <a:r>
              <a:rPr lang="es-ES" sz="1600" dirty="0" smtClean="0">
                <a:sym typeface="Wingdings"/>
              </a:rPr>
              <a:t>Retorno de la Cr a 0.3 mg/dl del valor basal</a:t>
            </a:r>
            <a:endParaRPr lang="es-ES" sz="1600" dirty="0"/>
          </a:p>
        </p:txBody>
      </p:sp>
      <p:sp>
        <p:nvSpPr>
          <p:cNvPr id="8" name="CuadroTexto 7"/>
          <p:cNvSpPr txBox="1"/>
          <p:nvPr/>
        </p:nvSpPr>
        <p:spPr>
          <a:xfrm>
            <a:off x="1778000" y="5575300"/>
            <a:ext cx="1076211" cy="369332"/>
          </a:xfrm>
          <a:prstGeom prst="rect">
            <a:avLst/>
          </a:prstGeom>
          <a:noFill/>
          <a:ln>
            <a:solidFill>
              <a:srgbClr val="0000FF"/>
            </a:solidFill>
          </a:ln>
        </p:spPr>
        <p:txBody>
          <a:bodyPr wrap="none" rtlCol="0">
            <a:spAutoFit/>
          </a:bodyPr>
          <a:lstStyle/>
          <a:p>
            <a:r>
              <a:rPr lang="es-ES" dirty="0" smtClean="0"/>
              <a:t>Vigilancia </a:t>
            </a:r>
            <a:endParaRPr lang="es-ES" dirty="0"/>
          </a:p>
        </p:txBody>
      </p:sp>
      <p:sp>
        <p:nvSpPr>
          <p:cNvPr id="9" name="CuadroTexto 8"/>
          <p:cNvSpPr txBox="1"/>
          <p:nvPr/>
        </p:nvSpPr>
        <p:spPr>
          <a:xfrm>
            <a:off x="5834721" y="1397000"/>
            <a:ext cx="1430350" cy="646331"/>
          </a:xfrm>
          <a:prstGeom prst="rect">
            <a:avLst/>
          </a:prstGeom>
          <a:noFill/>
          <a:ln>
            <a:solidFill>
              <a:srgbClr val="0000FF"/>
            </a:solidFill>
          </a:ln>
        </p:spPr>
        <p:txBody>
          <a:bodyPr wrap="none" rtlCol="0">
            <a:spAutoFit/>
          </a:bodyPr>
          <a:lstStyle/>
          <a:p>
            <a:pPr algn="ctr"/>
            <a:r>
              <a:rPr lang="es-ES" dirty="0" smtClean="0"/>
              <a:t>Daño renal </a:t>
            </a:r>
          </a:p>
          <a:p>
            <a:pPr algn="ctr"/>
            <a:r>
              <a:rPr lang="es-ES" dirty="0"/>
              <a:t>a</a:t>
            </a:r>
            <a:r>
              <a:rPr lang="es-ES" dirty="0" smtClean="0"/>
              <a:t>gudo – 2 y 3</a:t>
            </a:r>
          </a:p>
        </p:txBody>
      </p:sp>
      <p:sp>
        <p:nvSpPr>
          <p:cNvPr id="10" name="CuadroTexto 9"/>
          <p:cNvSpPr txBox="1"/>
          <p:nvPr/>
        </p:nvSpPr>
        <p:spPr>
          <a:xfrm>
            <a:off x="5491821" y="2463800"/>
            <a:ext cx="2159566" cy="369332"/>
          </a:xfrm>
          <a:prstGeom prst="rect">
            <a:avLst/>
          </a:prstGeom>
          <a:noFill/>
          <a:ln>
            <a:solidFill>
              <a:srgbClr val="0000FF"/>
            </a:solidFill>
          </a:ln>
        </p:spPr>
        <p:txBody>
          <a:bodyPr wrap="none" rtlCol="0">
            <a:spAutoFit/>
          </a:bodyPr>
          <a:lstStyle/>
          <a:p>
            <a:r>
              <a:rPr lang="es-ES" dirty="0" smtClean="0"/>
              <a:t>Suspender diuréticos</a:t>
            </a:r>
          </a:p>
        </p:txBody>
      </p:sp>
      <p:sp>
        <p:nvSpPr>
          <p:cNvPr id="11" name="CuadroTexto 10"/>
          <p:cNvSpPr txBox="1"/>
          <p:nvPr/>
        </p:nvSpPr>
        <p:spPr>
          <a:xfrm>
            <a:off x="5486400" y="3263900"/>
            <a:ext cx="2134005" cy="646331"/>
          </a:xfrm>
          <a:prstGeom prst="rect">
            <a:avLst/>
          </a:prstGeom>
          <a:noFill/>
          <a:ln>
            <a:solidFill>
              <a:srgbClr val="0000FF"/>
            </a:solidFill>
          </a:ln>
        </p:spPr>
        <p:txBody>
          <a:bodyPr wrap="none" rtlCol="0">
            <a:spAutoFit/>
          </a:bodyPr>
          <a:lstStyle/>
          <a:p>
            <a:r>
              <a:rPr lang="es-ES" dirty="0" smtClean="0"/>
              <a:t>Albúmina 1 g/kg/día</a:t>
            </a:r>
          </a:p>
          <a:p>
            <a:r>
              <a:rPr lang="es-ES" dirty="0"/>
              <a:t>p</a:t>
            </a:r>
            <a:r>
              <a:rPr lang="es-ES" dirty="0" smtClean="0"/>
              <a:t>or 2 días (&lt;100 g/d)</a:t>
            </a:r>
            <a:endParaRPr lang="es-ES" dirty="0"/>
          </a:p>
        </p:txBody>
      </p:sp>
      <p:sp>
        <p:nvSpPr>
          <p:cNvPr id="12" name="CuadroTexto 11"/>
          <p:cNvSpPr txBox="1"/>
          <p:nvPr/>
        </p:nvSpPr>
        <p:spPr>
          <a:xfrm>
            <a:off x="5118100" y="4254500"/>
            <a:ext cx="2921000" cy="646331"/>
          </a:xfrm>
          <a:prstGeom prst="rect">
            <a:avLst/>
          </a:prstGeom>
          <a:noFill/>
          <a:ln>
            <a:solidFill>
              <a:srgbClr val="0000FF"/>
            </a:solidFill>
          </a:ln>
        </p:spPr>
        <p:txBody>
          <a:bodyPr wrap="square" rtlCol="0">
            <a:spAutoFit/>
          </a:bodyPr>
          <a:lstStyle/>
          <a:p>
            <a:pPr algn="ctr"/>
            <a:r>
              <a:rPr lang="es-ES" dirty="0" smtClean="0"/>
              <a:t>Respuesta</a:t>
            </a:r>
          </a:p>
          <a:p>
            <a:pPr algn="ctr"/>
            <a:r>
              <a:rPr lang="es-ES" dirty="0" smtClean="0">
                <a:sym typeface="Wingdings"/>
              </a:rPr>
              <a:t>Cr 0.3 mg/dl del valor basal</a:t>
            </a:r>
            <a:endParaRPr lang="es-ES" dirty="0"/>
          </a:p>
        </p:txBody>
      </p:sp>
      <p:cxnSp>
        <p:nvCxnSpPr>
          <p:cNvPr id="14" name="Conector recto 13"/>
          <p:cNvCxnSpPr/>
          <p:nvPr/>
        </p:nvCxnSpPr>
        <p:spPr>
          <a:xfrm>
            <a:off x="5716325" y="4900831"/>
            <a:ext cx="0" cy="859135"/>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Conector recto de flecha 20"/>
          <p:cNvCxnSpPr>
            <a:endCxn id="8" idx="3"/>
          </p:cNvCxnSpPr>
          <p:nvPr/>
        </p:nvCxnSpPr>
        <p:spPr>
          <a:xfrm flipH="1">
            <a:off x="2854211" y="5759966"/>
            <a:ext cx="286621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CuadroTexto 23"/>
          <p:cNvSpPr txBox="1"/>
          <p:nvPr/>
        </p:nvSpPr>
        <p:spPr>
          <a:xfrm>
            <a:off x="5372100" y="4965700"/>
            <a:ext cx="327922" cy="369332"/>
          </a:xfrm>
          <a:prstGeom prst="rect">
            <a:avLst/>
          </a:prstGeom>
          <a:noFill/>
        </p:spPr>
        <p:txBody>
          <a:bodyPr wrap="none" rtlCol="0">
            <a:spAutoFit/>
          </a:bodyPr>
          <a:lstStyle/>
          <a:p>
            <a:r>
              <a:rPr lang="es-ES" dirty="0" smtClean="0"/>
              <a:t>si</a:t>
            </a:r>
            <a:endParaRPr lang="es-ES" dirty="0"/>
          </a:p>
        </p:txBody>
      </p:sp>
      <p:sp>
        <p:nvSpPr>
          <p:cNvPr id="27" name="CuadroTexto 26"/>
          <p:cNvSpPr txBox="1"/>
          <p:nvPr/>
        </p:nvSpPr>
        <p:spPr>
          <a:xfrm>
            <a:off x="7048500" y="4965700"/>
            <a:ext cx="427671" cy="369332"/>
          </a:xfrm>
          <a:prstGeom prst="rect">
            <a:avLst/>
          </a:prstGeom>
          <a:noFill/>
        </p:spPr>
        <p:txBody>
          <a:bodyPr wrap="none" rtlCol="0">
            <a:spAutoFit/>
          </a:bodyPr>
          <a:lstStyle/>
          <a:p>
            <a:r>
              <a:rPr lang="es-ES" dirty="0" smtClean="0"/>
              <a:t>no</a:t>
            </a:r>
            <a:endParaRPr lang="es-ES" dirty="0"/>
          </a:p>
        </p:txBody>
      </p:sp>
      <p:sp>
        <p:nvSpPr>
          <p:cNvPr id="29" name="CuadroTexto 28"/>
          <p:cNvSpPr txBox="1"/>
          <p:nvPr/>
        </p:nvSpPr>
        <p:spPr>
          <a:xfrm>
            <a:off x="6769100" y="5480566"/>
            <a:ext cx="559881" cy="369332"/>
          </a:xfrm>
          <a:prstGeom prst="rect">
            <a:avLst/>
          </a:prstGeom>
          <a:noFill/>
          <a:ln>
            <a:solidFill>
              <a:srgbClr val="0000FF"/>
            </a:solidFill>
          </a:ln>
        </p:spPr>
        <p:txBody>
          <a:bodyPr wrap="none" rtlCol="0">
            <a:spAutoFit/>
          </a:bodyPr>
          <a:lstStyle/>
          <a:p>
            <a:r>
              <a:rPr lang="es-ES" dirty="0" smtClean="0"/>
              <a:t>SHR</a:t>
            </a:r>
            <a:endParaRPr lang="es-ES" dirty="0"/>
          </a:p>
        </p:txBody>
      </p:sp>
      <p:cxnSp>
        <p:nvCxnSpPr>
          <p:cNvPr id="32" name="Conector recto de flecha 31"/>
          <p:cNvCxnSpPr>
            <a:endCxn id="29" idx="0"/>
          </p:cNvCxnSpPr>
          <p:nvPr/>
        </p:nvCxnSpPr>
        <p:spPr>
          <a:xfrm>
            <a:off x="7048500" y="4900831"/>
            <a:ext cx="541" cy="5797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CuadroTexto 32"/>
          <p:cNvSpPr txBox="1"/>
          <p:nvPr/>
        </p:nvSpPr>
        <p:spPr>
          <a:xfrm>
            <a:off x="5905500" y="6081932"/>
            <a:ext cx="1740981" cy="646331"/>
          </a:xfrm>
          <a:prstGeom prst="rect">
            <a:avLst/>
          </a:prstGeom>
          <a:noFill/>
          <a:ln>
            <a:solidFill>
              <a:srgbClr val="0000FF"/>
            </a:solidFill>
          </a:ln>
        </p:spPr>
        <p:txBody>
          <a:bodyPr wrap="square" rtlCol="0">
            <a:spAutoFit/>
          </a:bodyPr>
          <a:lstStyle/>
          <a:p>
            <a:pPr algn="ctr"/>
            <a:r>
              <a:rPr lang="es-ES" dirty="0" err="1" smtClean="0"/>
              <a:t>Tx</a:t>
            </a:r>
            <a:r>
              <a:rPr lang="es-ES" dirty="0" smtClean="0"/>
              <a:t> de acuerdo</a:t>
            </a:r>
          </a:p>
          <a:p>
            <a:pPr algn="ctr"/>
            <a:r>
              <a:rPr lang="es-ES" dirty="0" smtClean="0"/>
              <a:t> a la causa</a:t>
            </a:r>
            <a:endParaRPr lang="es-ES" dirty="0"/>
          </a:p>
        </p:txBody>
      </p:sp>
      <p:cxnSp>
        <p:nvCxnSpPr>
          <p:cNvPr id="35" name="Conector recto de flecha 34"/>
          <p:cNvCxnSpPr/>
          <p:nvPr/>
        </p:nvCxnSpPr>
        <p:spPr>
          <a:xfrm>
            <a:off x="6769100" y="5849898"/>
            <a:ext cx="0" cy="2334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6" name="CuadroTexto 35"/>
          <p:cNvSpPr txBox="1"/>
          <p:nvPr/>
        </p:nvSpPr>
        <p:spPr>
          <a:xfrm>
            <a:off x="6375400" y="5727700"/>
            <a:ext cx="427671" cy="369332"/>
          </a:xfrm>
          <a:prstGeom prst="rect">
            <a:avLst/>
          </a:prstGeom>
          <a:noFill/>
        </p:spPr>
        <p:txBody>
          <a:bodyPr wrap="none" rtlCol="0">
            <a:spAutoFit/>
          </a:bodyPr>
          <a:lstStyle/>
          <a:p>
            <a:r>
              <a:rPr lang="es-ES" dirty="0" smtClean="0"/>
              <a:t>no</a:t>
            </a:r>
            <a:endParaRPr lang="es-ES" dirty="0"/>
          </a:p>
        </p:txBody>
      </p:sp>
      <p:sp>
        <p:nvSpPr>
          <p:cNvPr id="37" name="CuadroTexto 36"/>
          <p:cNvSpPr txBox="1"/>
          <p:nvPr/>
        </p:nvSpPr>
        <p:spPr>
          <a:xfrm>
            <a:off x="7595005" y="5410200"/>
            <a:ext cx="1489373" cy="523220"/>
          </a:xfrm>
          <a:prstGeom prst="rect">
            <a:avLst/>
          </a:prstGeom>
          <a:noFill/>
          <a:ln>
            <a:solidFill>
              <a:srgbClr val="0000FF"/>
            </a:solidFill>
          </a:ln>
        </p:spPr>
        <p:txBody>
          <a:bodyPr wrap="none" rtlCol="0">
            <a:spAutoFit/>
          </a:bodyPr>
          <a:lstStyle/>
          <a:p>
            <a:pPr algn="ctr"/>
            <a:r>
              <a:rPr lang="es-ES" sz="1400" dirty="0" smtClean="0"/>
              <a:t>Vasoconstrictores</a:t>
            </a:r>
          </a:p>
          <a:p>
            <a:pPr algn="ctr"/>
            <a:r>
              <a:rPr lang="es-ES" sz="1400" dirty="0" smtClean="0"/>
              <a:t> + albúmina</a:t>
            </a:r>
            <a:endParaRPr lang="es-ES" sz="1400" dirty="0"/>
          </a:p>
        </p:txBody>
      </p:sp>
      <p:cxnSp>
        <p:nvCxnSpPr>
          <p:cNvPr id="39" name="Conector recto de flecha 38"/>
          <p:cNvCxnSpPr>
            <a:stCxn id="29" idx="3"/>
            <a:endCxn id="37" idx="1"/>
          </p:cNvCxnSpPr>
          <p:nvPr/>
        </p:nvCxnSpPr>
        <p:spPr>
          <a:xfrm>
            <a:off x="7328981" y="5665232"/>
            <a:ext cx="266024" cy="65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Conector recto de flecha 56"/>
          <p:cNvCxnSpPr/>
          <p:nvPr/>
        </p:nvCxnSpPr>
        <p:spPr>
          <a:xfrm>
            <a:off x="2324100" y="4380825"/>
            <a:ext cx="0" cy="280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Conector recto de flecha 57"/>
          <p:cNvCxnSpPr/>
          <p:nvPr/>
        </p:nvCxnSpPr>
        <p:spPr>
          <a:xfrm>
            <a:off x="2336800" y="2094825"/>
            <a:ext cx="0" cy="280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9" name="Conector recto de flecha 58"/>
          <p:cNvCxnSpPr/>
          <p:nvPr/>
        </p:nvCxnSpPr>
        <p:spPr>
          <a:xfrm>
            <a:off x="2311400" y="5282525"/>
            <a:ext cx="0" cy="280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0" name="Conector recto de flecha 59"/>
          <p:cNvCxnSpPr/>
          <p:nvPr/>
        </p:nvCxnSpPr>
        <p:spPr>
          <a:xfrm>
            <a:off x="6553200" y="3959677"/>
            <a:ext cx="0" cy="280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1" name="Conector recto de flecha 60"/>
          <p:cNvCxnSpPr/>
          <p:nvPr/>
        </p:nvCxnSpPr>
        <p:spPr>
          <a:xfrm>
            <a:off x="6553200" y="2907625"/>
            <a:ext cx="0" cy="280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2" name="Conector recto de flecha 61"/>
          <p:cNvCxnSpPr/>
          <p:nvPr/>
        </p:nvCxnSpPr>
        <p:spPr>
          <a:xfrm>
            <a:off x="6553200" y="2096873"/>
            <a:ext cx="0" cy="280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Text Box 25"/>
          <p:cNvSpPr txBox="1">
            <a:spLocks noChangeArrowheads="1"/>
          </p:cNvSpPr>
          <p:nvPr/>
        </p:nvSpPr>
        <p:spPr bwMode="auto">
          <a:xfrm>
            <a:off x="6981380" y="6695988"/>
            <a:ext cx="16882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lvl1pPr eaLnBrk="0" hangingPunct="0">
              <a:defRPr>
                <a:solidFill>
                  <a:schemeClr val="tx1"/>
                </a:solidFill>
                <a:latin typeface="Century Gothic" charset="0"/>
                <a:ea typeface="MS PGothic" charset="0"/>
                <a:cs typeface="MS PGothic" charset="0"/>
              </a:defRPr>
            </a:lvl1pPr>
            <a:lvl2pPr marL="742950" indent="-285750" eaLnBrk="0" hangingPunct="0">
              <a:defRPr>
                <a:solidFill>
                  <a:schemeClr val="tx1"/>
                </a:solidFill>
                <a:latin typeface="Century Gothic" charset="0"/>
                <a:ea typeface="MS PGothic" charset="0"/>
                <a:cs typeface="MS PGothic" charset="0"/>
              </a:defRPr>
            </a:lvl2pPr>
            <a:lvl3pPr marL="1143000" indent="-228600" eaLnBrk="0" hangingPunct="0">
              <a:defRPr>
                <a:solidFill>
                  <a:schemeClr val="tx1"/>
                </a:solidFill>
                <a:latin typeface="Century Gothic" charset="0"/>
                <a:ea typeface="MS PGothic" charset="0"/>
                <a:cs typeface="MS PGothic" charset="0"/>
              </a:defRPr>
            </a:lvl3pPr>
            <a:lvl4pPr marL="1600200" indent="-228600" eaLnBrk="0" hangingPunct="0">
              <a:defRPr>
                <a:solidFill>
                  <a:schemeClr val="tx1"/>
                </a:solidFill>
                <a:latin typeface="Century Gothic" charset="0"/>
                <a:ea typeface="MS PGothic" charset="0"/>
                <a:cs typeface="MS PGothic" charset="0"/>
              </a:defRPr>
            </a:lvl4pPr>
            <a:lvl5pPr marL="2057400" indent="-228600" eaLnBrk="0" hangingPunct="0">
              <a:defRPr>
                <a:solidFill>
                  <a:schemeClr val="tx1"/>
                </a:solidFill>
                <a:latin typeface="Century Gothic"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Century Gothic"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Century Gothic"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Century Gothic"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Century Gothic" charset="0"/>
                <a:ea typeface="MS PGothic" charset="0"/>
                <a:cs typeface="MS PGothic" charset="0"/>
              </a:defRPr>
            </a:lvl9pPr>
          </a:lstStyle>
          <a:p>
            <a:pPr eaLnBrk="1" hangingPunct="1">
              <a:defRPr/>
            </a:pPr>
            <a:r>
              <a:rPr lang="es-MX" sz="900" i="1" dirty="0" smtClean="0">
                <a:effectLst>
                  <a:outerShdw blurRad="38100" dist="38100" dir="2700000" algn="tl">
                    <a:srgbClr val="DDDDDD"/>
                  </a:outerShdw>
                </a:effectLst>
              </a:rPr>
              <a:t>J Hepatol  2015; 62: 968-74.</a:t>
            </a:r>
          </a:p>
        </p:txBody>
      </p:sp>
    </p:spTree>
    <p:extLst>
      <p:ext uri="{BB962C8B-B14F-4D97-AF65-F5344CB8AC3E}">
        <p14:creationId xmlns:p14="http://schemas.microsoft.com/office/powerpoint/2010/main" val="4471648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9330" y="1441575"/>
            <a:ext cx="8229600" cy="5121909"/>
          </a:xfrm>
        </p:spPr>
        <p:txBody>
          <a:bodyPr>
            <a:normAutofit fontScale="92500" lnSpcReduction="10000"/>
          </a:bodyPr>
          <a:lstStyle/>
          <a:p>
            <a:pPr marL="0" indent="0">
              <a:buNone/>
            </a:pPr>
            <a:r>
              <a:rPr lang="en-US" sz="2000" dirty="0" smtClean="0">
                <a:solidFill>
                  <a:srgbClr val="6699FF"/>
                </a:solidFill>
                <a:effectLst>
                  <a:outerShdw blurRad="38100" dist="38100" dir="2700000" algn="tl">
                    <a:srgbClr val="000000"/>
                  </a:outerShdw>
                </a:effectLst>
                <a:latin typeface="Century Gothic" charset="0"/>
                <a:sym typeface="Wingdings 3" charset="0"/>
              </a:rPr>
              <a:t> </a:t>
            </a:r>
            <a:r>
              <a:rPr lang="es-ES" sz="2000" dirty="0" smtClean="0"/>
              <a:t>Forma </a:t>
            </a:r>
            <a:r>
              <a:rPr lang="es-ES" sz="2000" dirty="0"/>
              <a:t>única de falla renal que ocurre en pacientes con cirrosis </a:t>
            </a:r>
            <a:endParaRPr lang="es-ES" sz="2000" dirty="0" smtClean="0"/>
          </a:p>
          <a:p>
            <a:pPr marL="0" indent="0">
              <a:buNone/>
            </a:pPr>
            <a:r>
              <a:rPr lang="en-US" sz="2000" dirty="0" smtClean="0">
                <a:solidFill>
                  <a:srgbClr val="6699FF"/>
                </a:solidFill>
                <a:effectLst>
                  <a:outerShdw blurRad="38100" dist="38100" dir="2700000" algn="tl">
                    <a:srgbClr val="000000"/>
                  </a:outerShdw>
                </a:effectLst>
                <a:latin typeface="Century Gothic" charset="0"/>
                <a:sym typeface="Wingdings 3" charset="0"/>
              </a:rPr>
              <a:t> </a:t>
            </a:r>
            <a:r>
              <a:rPr lang="es-ES" sz="2000" dirty="0" smtClean="0">
                <a:sym typeface="Wingdings 3" charset="0"/>
              </a:rPr>
              <a:t>El riesgo en </a:t>
            </a:r>
            <a:r>
              <a:rPr lang="es-ES" sz="2000" dirty="0" smtClean="0"/>
              <a:t>pacientes </a:t>
            </a:r>
            <a:r>
              <a:rPr lang="es-ES" sz="2000" dirty="0"/>
              <a:t>cirróticos con </a:t>
            </a:r>
            <a:r>
              <a:rPr lang="es-ES" sz="2000" dirty="0" smtClean="0"/>
              <a:t>ascitis es:</a:t>
            </a:r>
            <a:endParaRPr lang="es-ES" sz="2000" dirty="0"/>
          </a:p>
          <a:p>
            <a:pPr marL="0" indent="0">
              <a:buNone/>
            </a:pPr>
            <a:r>
              <a:rPr lang="es-ES" sz="2000" dirty="0"/>
              <a:t>	20% a 1 año</a:t>
            </a:r>
          </a:p>
          <a:p>
            <a:pPr marL="0" indent="0">
              <a:buNone/>
            </a:pPr>
            <a:r>
              <a:rPr lang="es-ES" sz="2000" dirty="0"/>
              <a:t>	40% a 5 años</a:t>
            </a:r>
          </a:p>
          <a:p>
            <a:pPr marL="0" indent="0">
              <a:buNone/>
            </a:pPr>
            <a:r>
              <a:rPr lang="en-US" sz="2000" dirty="0" smtClean="0">
                <a:solidFill>
                  <a:srgbClr val="6699FF"/>
                </a:solidFill>
                <a:effectLst>
                  <a:outerShdw blurRad="38100" dist="38100" dir="2700000" algn="tl">
                    <a:srgbClr val="000000"/>
                  </a:outerShdw>
                </a:effectLst>
                <a:latin typeface="Century Gothic" charset="0"/>
                <a:sym typeface="Wingdings 3" charset="0"/>
              </a:rPr>
              <a:t> </a:t>
            </a:r>
            <a:r>
              <a:rPr lang="es-ES" sz="2000" dirty="0" smtClean="0">
                <a:sym typeface="Wingdings 3" charset="0"/>
              </a:rPr>
              <a:t>Falla </a:t>
            </a:r>
            <a:r>
              <a:rPr lang="es-ES" sz="2000" dirty="0" smtClean="0"/>
              <a:t>pre-renal funcional sin daño estructural</a:t>
            </a:r>
          </a:p>
          <a:p>
            <a:pPr marL="0" indent="0">
              <a:buNone/>
            </a:pPr>
            <a:r>
              <a:rPr lang="en-US" sz="2000" dirty="0" smtClean="0">
                <a:solidFill>
                  <a:srgbClr val="6699FF"/>
                </a:solidFill>
                <a:effectLst>
                  <a:outerShdw blurRad="38100" dist="38100" dir="2700000" algn="tl">
                    <a:srgbClr val="000000"/>
                  </a:outerShdw>
                </a:effectLst>
                <a:latin typeface="Century Gothic" charset="0"/>
                <a:sym typeface="Wingdings 3" charset="0"/>
              </a:rPr>
              <a:t> </a:t>
            </a:r>
            <a:r>
              <a:rPr lang="es-ES" sz="2000" dirty="0" smtClean="0"/>
              <a:t>Sin respuesta a reposición de volumen IV</a:t>
            </a:r>
          </a:p>
          <a:p>
            <a:pPr marL="0" indent="0">
              <a:buNone/>
            </a:pPr>
            <a:r>
              <a:rPr lang="en-US" sz="2000" dirty="0">
                <a:solidFill>
                  <a:srgbClr val="6699FF"/>
                </a:solidFill>
                <a:effectLst>
                  <a:outerShdw blurRad="38100" dist="38100" dir="2700000" algn="tl">
                    <a:srgbClr val="000000"/>
                  </a:outerShdw>
                </a:effectLst>
                <a:latin typeface="Century Gothic" charset="0"/>
                <a:sym typeface="Wingdings 3" charset="0"/>
              </a:rPr>
              <a:t> </a:t>
            </a:r>
            <a:r>
              <a:rPr lang="es-ES" sz="2000" dirty="0">
                <a:sym typeface="Wingdings 3" charset="0"/>
              </a:rPr>
              <a:t>R</a:t>
            </a:r>
            <a:r>
              <a:rPr lang="es-ES" sz="2000" dirty="0"/>
              <a:t>eversible </a:t>
            </a:r>
            <a:endParaRPr lang="en-US" sz="2000" dirty="0" smtClean="0">
              <a:solidFill>
                <a:srgbClr val="6699FF"/>
              </a:solidFill>
              <a:effectLst>
                <a:outerShdw blurRad="38100" dist="38100" dir="2700000" algn="tl">
                  <a:srgbClr val="000000"/>
                </a:outerShdw>
              </a:effectLst>
              <a:latin typeface="Century Gothic" charset="0"/>
              <a:sym typeface="Wingdings 3" charset="0"/>
            </a:endParaRPr>
          </a:p>
          <a:p>
            <a:pPr marL="0" indent="0">
              <a:buNone/>
            </a:pPr>
            <a:r>
              <a:rPr lang="en-US" sz="2000" dirty="0" smtClean="0">
                <a:solidFill>
                  <a:srgbClr val="6699FF"/>
                </a:solidFill>
                <a:effectLst>
                  <a:outerShdw blurRad="38100" dist="38100" dir="2700000" algn="tl">
                    <a:srgbClr val="000000"/>
                  </a:outerShdw>
                </a:effectLst>
                <a:latin typeface="Century Gothic" charset="0"/>
                <a:sym typeface="Wingdings 3" charset="0"/>
              </a:rPr>
              <a:t> </a:t>
            </a:r>
            <a:r>
              <a:rPr lang="es-ES" sz="2000" dirty="0" smtClean="0"/>
              <a:t>Dos tipos </a:t>
            </a:r>
          </a:p>
          <a:p>
            <a:pPr marL="0" indent="0">
              <a:buNone/>
            </a:pPr>
            <a:r>
              <a:rPr lang="es-ES" sz="2000" dirty="0" smtClean="0"/>
              <a:t>	</a:t>
            </a:r>
            <a:r>
              <a:rPr lang="es-ES" sz="2000" dirty="0" smtClean="0">
                <a:solidFill>
                  <a:srgbClr val="FFFF00"/>
                </a:solidFill>
                <a:effectLst>
                  <a:outerShdw blurRad="50800" dist="38100" dir="2700000" algn="tl" rotWithShape="0">
                    <a:schemeClr val="bg1">
                      <a:lumMod val="50000"/>
                      <a:alpha val="43000"/>
                    </a:schemeClr>
                  </a:outerShdw>
                </a:effectLst>
                <a:latin typeface="Wingdings"/>
                <a:ea typeface="Wingdings"/>
                <a:cs typeface="Wingdings"/>
                <a:sym typeface="Wingdings"/>
              </a:rPr>
              <a:t></a:t>
            </a:r>
            <a:r>
              <a:rPr lang="es-ES" sz="2000" dirty="0" smtClean="0">
                <a:sym typeface="Wingdings"/>
              </a:rPr>
              <a:t>	</a:t>
            </a:r>
            <a:r>
              <a:rPr lang="es-ES" sz="2000" dirty="0" smtClean="0"/>
              <a:t>Rápidamente progresivo - tipo 1</a:t>
            </a:r>
          </a:p>
          <a:p>
            <a:pPr marL="0" indent="0">
              <a:buNone/>
            </a:pPr>
            <a:r>
              <a:rPr lang="es-ES" sz="2000" dirty="0"/>
              <a:t>	</a:t>
            </a:r>
            <a:r>
              <a:rPr lang="es-ES" sz="2000" dirty="0" smtClean="0"/>
              <a:t>	- En pacientes hospitalizados</a:t>
            </a:r>
          </a:p>
          <a:p>
            <a:pPr marL="0" indent="0">
              <a:buNone/>
            </a:pPr>
            <a:r>
              <a:rPr lang="es-ES" sz="2000" dirty="0" smtClean="0"/>
              <a:t>		- PBE principal factor de riesgo</a:t>
            </a:r>
          </a:p>
          <a:p>
            <a:pPr marL="0" indent="0">
              <a:buNone/>
            </a:pPr>
            <a:endParaRPr lang="es-ES" sz="2000" dirty="0" smtClean="0"/>
          </a:p>
          <a:p>
            <a:pPr marL="0" indent="0">
              <a:buNone/>
            </a:pPr>
            <a:r>
              <a:rPr lang="es-ES" sz="2000" dirty="0"/>
              <a:t>	</a:t>
            </a:r>
            <a:r>
              <a:rPr lang="es-ES" sz="2000" dirty="0" smtClean="0">
                <a:solidFill>
                  <a:srgbClr val="FFFF00"/>
                </a:solidFill>
                <a:effectLst>
                  <a:outerShdw blurRad="50800" dist="38100" dir="2700000" algn="tl" rotWithShape="0">
                    <a:schemeClr val="bg1">
                      <a:lumMod val="50000"/>
                      <a:alpha val="43000"/>
                    </a:schemeClr>
                  </a:outerShdw>
                </a:effectLst>
                <a:latin typeface="Wingdings"/>
                <a:ea typeface="Wingdings"/>
                <a:cs typeface="Wingdings"/>
                <a:sym typeface="Wingdings"/>
              </a:rPr>
              <a:t></a:t>
            </a:r>
            <a:r>
              <a:rPr lang="es-ES" sz="2000" dirty="0" smtClean="0">
                <a:solidFill>
                  <a:schemeClr val="accent6">
                    <a:lumMod val="75000"/>
                  </a:schemeClr>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sz="2000" dirty="0" smtClean="0"/>
              <a:t>Evolución lenta - tipo 2 </a:t>
            </a:r>
          </a:p>
          <a:p>
            <a:pPr marL="0" indent="0">
              <a:buNone/>
            </a:pPr>
            <a:r>
              <a:rPr lang="es-ES" sz="2000" dirty="0"/>
              <a:t>	</a:t>
            </a:r>
            <a:r>
              <a:rPr lang="es-ES" sz="2000" dirty="0" smtClean="0"/>
              <a:t>	- Pacientes con ascitis refractaria</a:t>
            </a:r>
          </a:p>
          <a:p>
            <a:pPr marL="0" indent="0">
              <a:buNone/>
            </a:pPr>
            <a:r>
              <a:rPr lang="en-US" sz="2000" dirty="0">
                <a:solidFill>
                  <a:srgbClr val="6699FF"/>
                </a:solidFill>
                <a:effectLst>
                  <a:outerShdw blurRad="38100" dist="38100" dir="2700000" algn="tl">
                    <a:srgbClr val="000000"/>
                  </a:outerShdw>
                </a:effectLst>
                <a:latin typeface="Century Gothic" charset="0"/>
                <a:sym typeface="Wingdings 3" charset="0"/>
              </a:rPr>
              <a:t> </a:t>
            </a:r>
            <a:r>
              <a:rPr lang="es-ES" sz="2000" dirty="0"/>
              <a:t>Mal pronóstico</a:t>
            </a:r>
          </a:p>
          <a:p>
            <a:pPr marL="0" indent="0">
              <a:buNone/>
            </a:pPr>
            <a:endParaRPr lang="es-ES" sz="2000" dirty="0"/>
          </a:p>
        </p:txBody>
      </p:sp>
      <p:sp>
        <p:nvSpPr>
          <p:cNvPr id="4" name="Text Box 4"/>
          <p:cNvSpPr txBox="1">
            <a:spLocks noChangeArrowheads="1"/>
          </p:cNvSpPr>
          <p:nvPr/>
        </p:nvSpPr>
        <p:spPr bwMode="auto">
          <a:xfrm>
            <a:off x="13228"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r>
              <a:rPr lang="es-ES" sz="3200" dirty="0">
                <a:solidFill>
                  <a:srgbClr val="FFFF66"/>
                </a:solidFill>
                <a:effectLst>
                  <a:outerShdw blurRad="38100" dist="38100" dir="2700000" algn="tl">
                    <a:srgbClr val="000000"/>
                  </a:outerShdw>
                </a:effectLst>
              </a:rPr>
              <a:t>S</a:t>
            </a:r>
            <a:r>
              <a:rPr lang="es-ES" sz="3200" dirty="0" smtClean="0">
                <a:solidFill>
                  <a:srgbClr val="FFFF66"/>
                </a:solidFill>
                <a:effectLst>
                  <a:outerShdw blurRad="38100" dist="38100" dir="2700000" algn="tl">
                    <a:srgbClr val="000000"/>
                  </a:outerShdw>
                </a:effectLst>
              </a:rPr>
              <a:t>índrome </a:t>
            </a:r>
            <a:r>
              <a:rPr lang="es-ES" sz="3200" dirty="0" err="1" smtClean="0">
                <a:solidFill>
                  <a:srgbClr val="FFFF66"/>
                </a:solidFill>
                <a:effectLst>
                  <a:outerShdw blurRad="38100" dist="38100" dir="2700000" algn="tl">
                    <a:srgbClr val="000000"/>
                  </a:outerShdw>
                </a:effectLst>
              </a:rPr>
              <a:t>hepatorrenal</a:t>
            </a:r>
            <a:r>
              <a:rPr lang="es-ES" sz="3200" dirty="0" smtClean="0">
                <a:solidFill>
                  <a:srgbClr val="FFFF66"/>
                </a:solidFill>
                <a:effectLst>
                  <a:outerShdw blurRad="38100" dist="38100" dir="2700000" algn="tl">
                    <a:srgbClr val="000000"/>
                  </a:outerShdw>
                </a:effectLst>
              </a:rPr>
              <a:t> </a:t>
            </a:r>
          </a:p>
          <a:p>
            <a:pPr algn="ctr" eaLnBrk="1" hangingPunct="1">
              <a:defRPr/>
            </a:pPr>
            <a:endParaRPr lang="es-ES" sz="3200" dirty="0" smtClean="0">
              <a:solidFill>
                <a:srgbClr val="FFFF66"/>
              </a:solidFill>
              <a:effectLst>
                <a:outerShdw blurRad="38100" dist="38100" dir="2700000" algn="tl">
                  <a:srgbClr val="000000"/>
                </a:outerShdw>
              </a:effectLst>
            </a:endParaRPr>
          </a:p>
        </p:txBody>
      </p:sp>
      <p:sp>
        <p:nvSpPr>
          <p:cNvPr id="5" name="CuadroTexto 4"/>
          <p:cNvSpPr txBox="1"/>
          <p:nvPr/>
        </p:nvSpPr>
        <p:spPr>
          <a:xfrm>
            <a:off x="6834635" y="6455358"/>
            <a:ext cx="1685778" cy="400110"/>
          </a:xfrm>
          <a:prstGeom prst="rect">
            <a:avLst/>
          </a:prstGeom>
          <a:noFill/>
        </p:spPr>
        <p:txBody>
          <a:bodyPr wrap="none" rtlCol="0">
            <a:spAutoFit/>
          </a:bodyPr>
          <a:lstStyle/>
          <a:p>
            <a:r>
              <a:rPr lang="es-ES" sz="1000" i="1" dirty="0" smtClean="0"/>
              <a:t>J </a:t>
            </a:r>
            <a:r>
              <a:rPr lang="es-ES" sz="1000" i="1" dirty="0" err="1" smtClean="0"/>
              <a:t>Hepatol</a:t>
            </a:r>
            <a:r>
              <a:rPr lang="es-ES" sz="1000" i="1" dirty="0" smtClean="0"/>
              <a:t> </a:t>
            </a:r>
            <a:r>
              <a:rPr lang="es-ES" sz="1000" dirty="0" smtClean="0"/>
              <a:t>2010; 53: 1135-45.</a:t>
            </a:r>
          </a:p>
          <a:p>
            <a:r>
              <a:rPr lang="es-ES" sz="1000" i="1" dirty="0"/>
              <a:t>J </a:t>
            </a:r>
            <a:r>
              <a:rPr lang="es-ES" sz="1000" i="1" dirty="0" err="1"/>
              <a:t>Hepatol</a:t>
            </a:r>
            <a:r>
              <a:rPr lang="es-ES" sz="1000" i="1" dirty="0"/>
              <a:t> </a:t>
            </a:r>
            <a:r>
              <a:rPr lang="es-ES" sz="1000" dirty="0"/>
              <a:t>2015; 62: 968-74</a:t>
            </a:r>
          </a:p>
        </p:txBody>
      </p:sp>
    </p:spTree>
    <p:extLst>
      <p:ext uri="{BB962C8B-B14F-4D97-AF65-F5344CB8AC3E}">
        <p14:creationId xmlns:p14="http://schemas.microsoft.com/office/powerpoint/2010/main" val="37114526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228"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6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Criterios para diagnóstico</a:t>
            </a:r>
          </a:p>
          <a:p>
            <a:pPr algn="ctr" eaLnBrk="1" hangingPunct="1">
              <a:defRPr/>
            </a:pPr>
            <a:endParaRPr lang="es-ES" sz="1600" dirty="0" smtClean="0">
              <a:solidFill>
                <a:srgbClr val="FFFF66"/>
              </a:solidFill>
              <a:effectLst>
                <a:outerShdw blurRad="38100" dist="38100" dir="2700000" algn="tl">
                  <a:srgbClr val="000000"/>
                </a:outerShdw>
              </a:effectLst>
            </a:endParaRPr>
          </a:p>
        </p:txBody>
      </p:sp>
      <p:graphicFrame>
        <p:nvGraphicFramePr>
          <p:cNvPr id="5" name="4 Tabla"/>
          <p:cNvGraphicFramePr>
            <a:graphicFrameLocks noGrp="1"/>
          </p:cNvGraphicFramePr>
          <p:nvPr>
            <p:extLst>
              <p:ext uri="{D42A27DB-BD31-4B8C-83A1-F6EECF244321}">
                <p14:modId xmlns:p14="http://schemas.microsoft.com/office/powerpoint/2010/main" val="701651073"/>
              </p:ext>
            </p:extLst>
          </p:nvPr>
        </p:nvGraphicFramePr>
        <p:xfrm>
          <a:off x="658359" y="1523739"/>
          <a:ext cx="7903028" cy="4063280"/>
        </p:xfrm>
        <a:graphic>
          <a:graphicData uri="http://schemas.openxmlformats.org/drawingml/2006/table">
            <a:tbl>
              <a:tblPr firstRow="1" bandRow="1">
                <a:tableStyleId>{5C22544A-7EE6-4342-B048-85BDC9FD1C3A}</a:tableStyleId>
              </a:tblPr>
              <a:tblGrid>
                <a:gridCol w="7903028"/>
              </a:tblGrid>
              <a:tr h="405680">
                <a:tc>
                  <a:txBody>
                    <a:bodyPr/>
                    <a:lstStyle/>
                    <a:p>
                      <a:pPr algn="ctr"/>
                      <a:r>
                        <a:rPr lang="es-ES" dirty="0" smtClean="0"/>
                        <a:t>Síndrome </a:t>
                      </a:r>
                      <a:r>
                        <a:rPr lang="es-ES" dirty="0" err="1" smtClean="0"/>
                        <a:t>hepatorrenal</a:t>
                      </a:r>
                      <a:endParaRPr lang="es-MX" dirty="0"/>
                    </a:p>
                  </a:txBody>
                  <a:tcPr/>
                </a:tc>
              </a:tr>
              <a:tr h="1287055">
                <a:tc>
                  <a:txBody>
                    <a:bodyPr/>
                    <a:lstStyle/>
                    <a:p>
                      <a:pPr marL="0" indent="0">
                        <a:buNone/>
                      </a:pPr>
                      <a:r>
                        <a:rPr lang="es-ES" dirty="0" smtClean="0">
                          <a:solidFill>
                            <a:schemeClr val="accent6">
                              <a:lumMod val="75000"/>
                            </a:schemeClr>
                          </a:solidFill>
                          <a:sym typeface="Wingdings 2"/>
                        </a:rPr>
                        <a:t> </a:t>
                      </a:r>
                      <a:r>
                        <a:rPr lang="es-ES" dirty="0" smtClean="0"/>
                        <a:t>Cirrosis con ascitis</a:t>
                      </a:r>
                    </a:p>
                    <a:p>
                      <a:pPr marL="0" indent="0">
                        <a:buNone/>
                      </a:pPr>
                      <a:endParaRPr lang="es-ES" dirty="0" smtClean="0"/>
                    </a:p>
                    <a:p>
                      <a:pPr marL="0" indent="0">
                        <a:buNone/>
                      </a:pPr>
                      <a:r>
                        <a:rPr lang="es-ES" dirty="0" smtClean="0">
                          <a:solidFill>
                            <a:srgbClr val="E46C0A"/>
                          </a:solidFill>
                          <a:sym typeface="Wingdings 2"/>
                        </a:rPr>
                        <a:t></a:t>
                      </a:r>
                      <a:r>
                        <a:rPr lang="es-ES" dirty="0" smtClean="0">
                          <a:solidFill>
                            <a:schemeClr val="tx1"/>
                          </a:solidFill>
                          <a:sym typeface="Wingdings 2"/>
                        </a:rPr>
                        <a:t> Daño renal agudo de acuerdo con los criterios del CIA</a:t>
                      </a:r>
                    </a:p>
                    <a:p>
                      <a:pPr marL="0" indent="0">
                        <a:buNone/>
                      </a:pPr>
                      <a:endParaRPr lang="es-ES" dirty="0" smtClean="0">
                        <a:solidFill>
                          <a:schemeClr val="tx1"/>
                        </a:solidFill>
                        <a:sym typeface="Wingdings 3"/>
                      </a:endParaRPr>
                    </a:p>
                    <a:p>
                      <a:pPr marL="0" indent="0">
                        <a:buNone/>
                      </a:pPr>
                      <a:r>
                        <a:rPr lang="es-ES" dirty="0" smtClean="0">
                          <a:solidFill>
                            <a:srgbClr val="E46C0A"/>
                          </a:solidFill>
                          <a:sym typeface="Wingdings 2"/>
                        </a:rPr>
                        <a:t></a:t>
                      </a:r>
                      <a:r>
                        <a:rPr lang="es-ES" dirty="0" smtClean="0">
                          <a:solidFill>
                            <a:srgbClr val="7030A0"/>
                          </a:solidFill>
                          <a:sym typeface="Wingdings 2"/>
                        </a:rPr>
                        <a:t> </a:t>
                      </a:r>
                      <a:r>
                        <a:rPr lang="es-ES" dirty="0" smtClean="0"/>
                        <a:t>Falta de mejoría en la Cr después de 2 días de suspender</a:t>
                      </a:r>
                      <a:r>
                        <a:rPr lang="es-ES" baseline="0" dirty="0" smtClean="0"/>
                        <a:t> </a:t>
                      </a:r>
                      <a:r>
                        <a:rPr lang="es-ES" dirty="0" smtClean="0"/>
                        <a:t>diuréticos y de </a:t>
                      </a:r>
                      <a:r>
                        <a:rPr lang="es-ES" dirty="0" err="1" smtClean="0"/>
                        <a:t>Tx</a:t>
                      </a:r>
                      <a:r>
                        <a:rPr lang="es-ES" dirty="0" smtClean="0"/>
                        <a:t> con        albúmina (1mg/kg/día)</a:t>
                      </a:r>
                    </a:p>
                    <a:p>
                      <a:pPr marL="0" indent="0">
                        <a:buNone/>
                      </a:pPr>
                      <a:endParaRPr lang="es-ES" dirty="0" smtClean="0"/>
                    </a:p>
                    <a:p>
                      <a:pPr marL="0" indent="0">
                        <a:buNone/>
                      </a:pPr>
                      <a:r>
                        <a:rPr lang="es-ES" dirty="0" smtClean="0">
                          <a:solidFill>
                            <a:srgbClr val="E46C0A"/>
                          </a:solidFill>
                          <a:sym typeface="Wingdings 2"/>
                        </a:rPr>
                        <a:t></a:t>
                      </a:r>
                      <a:r>
                        <a:rPr lang="es-ES" dirty="0" smtClean="0">
                          <a:solidFill>
                            <a:srgbClr val="7030A0"/>
                          </a:solidFill>
                          <a:sym typeface="Wingdings 2"/>
                        </a:rPr>
                        <a:t> </a:t>
                      </a:r>
                      <a:r>
                        <a:rPr lang="es-ES" dirty="0" smtClean="0"/>
                        <a:t>Sin estado de choque</a:t>
                      </a:r>
                    </a:p>
                    <a:p>
                      <a:pPr marL="0" indent="0">
                        <a:buNone/>
                      </a:pPr>
                      <a:endParaRPr lang="es-ES" dirty="0" smtClean="0"/>
                    </a:p>
                    <a:p>
                      <a:pPr marL="0" indent="0">
                        <a:buNone/>
                      </a:pPr>
                      <a:r>
                        <a:rPr lang="es-ES" dirty="0" smtClean="0">
                          <a:solidFill>
                            <a:srgbClr val="E46C0A"/>
                          </a:solidFill>
                          <a:sym typeface="Wingdings 2"/>
                        </a:rPr>
                        <a:t></a:t>
                      </a:r>
                      <a:r>
                        <a:rPr lang="es-ES" dirty="0" smtClean="0">
                          <a:solidFill>
                            <a:srgbClr val="7030A0"/>
                          </a:solidFill>
                          <a:sym typeface="Wingdings 2"/>
                        </a:rPr>
                        <a:t> </a:t>
                      </a:r>
                      <a:r>
                        <a:rPr lang="es-ES" dirty="0" smtClean="0"/>
                        <a:t>Sin uso reciente de fármacos </a:t>
                      </a:r>
                      <a:r>
                        <a:rPr lang="es-ES" dirty="0" err="1" smtClean="0"/>
                        <a:t>nefrotóxicos</a:t>
                      </a:r>
                      <a:r>
                        <a:rPr lang="es-ES" dirty="0" smtClean="0"/>
                        <a:t> o vasodilatadores</a:t>
                      </a:r>
                    </a:p>
                    <a:p>
                      <a:pPr marL="0" indent="0">
                        <a:buNone/>
                      </a:pPr>
                      <a:endParaRPr lang="es-ES" dirty="0" smtClean="0"/>
                    </a:p>
                    <a:p>
                      <a:pPr marL="0" indent="0">
                        <a:buNone/>
                      </a:pPr>
                      <a:r>
                        <a:rPr lang="es-ES" dirty="0" smtClean="0">
                          <a:solidFill>
                            <a:srgbClr val="E46C0A"/>
                          </a:solidFill>
                          <a:sym typeface="Wingdings 2"/>
                        </a:rPr>
                        <a:t></a:t>
                      </a:r>
                      <a:r>
                        <a:rPr lang="es-ES" dirty="0" smtClean="0">
                          <a:solidFill>
                            <a:srgbClr val="7030A0"/>
                          </a:solidFill>
                          <a:sym typeface="Wingdings 2"/>
                        </a:rPr>
                        <a:t> </a:t>
                      </a:r>
                      <a:r>
                        <a:rPr lang="es-ES" dirty="0" smtClean="0"/>
                        <a:t>Sin enfermedad renal parenquimatosa (proteinuria &gt;  500mg/d, </a:t>
                      </a:r>
                      <a:r>
                        <a:rPr lang="es-ES" dirty="0" err="1" smtClean="0"/>
                        <a:t>microhematuria</a:t>
                      </a:r>
                      <a:r>
                        <a:rPr lang="es-ES" dirty="0" smtClean="0"/>
                        <a:t> (&gt;50 eritrocitos/c) o daño renal en USG </a:t>
                      </a:r>
                    </a:p>
                  </a:txBody>
                  <a:tcPr/>
                </a:tc>
              </a:tr>
            </a:tbl>
          </a:graphicData>
        </a:graphic>
      </p:graphicFrame>
      <p:sp>
        <p:nvSpPr>
          <p:cNvPr id="6" name="5 CuadroTexto"/>
          <p:cNvSpPr txBox="1"/>
          <p:nvPr/>
        </p:nvSpPr>
        <p:spPr>
          <a:xfrm>
            <a:off x="7053987" y="6392956"/>
            <a:ext cx="1646454" cy="400110"/>
          </a:xfrm>
          <a:prstGeom prst="rect">
            <a:avLst/>
          </a:prstGeom>
          <a:noFill/>
        </p:spPr>
        <p:txBody>
          <a:bodyPr wrap="none" rtlCol="0">
            <a:spAutoFit/>
          </a:bodyPr>
          <a:lstStyle/>
          <a:p>
            <a:r>
              <a:rPr lang="es-ES" sz="1000" i="1" dirty="0" smtClean="0"/>
              <a:t>J </a:t>
            </a:r>
            <a:r>
              <a:rPr lang="es-ES" sz="1000" i="1" dirty="0" err="1" smtClean="0"/>
              <a:t>Hepatol</a:t>
            </a:r>
            <a:r>
              <a:rPr lang="es-ES" sz="1000" i="1" dirty="0" smtClean="0"/>
              <a:t> </a:t>
            </a:r>
            <a:r>
              <a:rPr lang="es-ES" sz="1000" dirty="0" smtClean="0"/>
              <a:t>2015; 62: 968-74.</a:t>
            </a:r>
          </a:p>
          <a:p>
            <a:r>
              <a:rPr lang="es-ES" sz="1000" i="1" dirty="0" err="1" smtClean="0"/>
              <a:t>Gut</a:t>
            </a:r>
            <a:r>
              <a:rPr lang="es-ES" sz="1000" i="1" dirty="0" smtClean="0"/>
              <a:t>  </a:t>
            </a:r>
            <a:r>
              <a:rPr lang="es-ES" sz="1000" dirty="0" smtClean="0"/>
              <a:t>2007; 56: 1310-18.</a:t>
            </a:r>
            <a:endParaRPr lang="es-MX" sz="1000" dirty="0"/>
          </a:p>
        </p:txBody>
      </p:sp>
    </p:spTree>
    <p:extLst>
      <p:ext uri="{BB962C8B-B14F-4D97-AF65-F5344CB8AC3E}">
        <p14:creationId xmlns:p14="http://schemas.microsoft.com/office/powerpoint/2010/main" val="43245226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74672" y="1375290"/>
            <a:ext cx="8369328" cy="4525963"/>
          </a:xfrm>
        </p:spPr>
        <p:txBody>
          <a:bodyPr>
            <a:normAutofit fontScale="92500" lnSpcReduction="20000"/>
          </a:bodyPr>
          <a:lstStyle/>
          <a:p>
            <a:pPr marL="0" indent="0">
              <a:buNone/>
            </a:pPr>
            <a:r>
              <a:rPr lang="en-US" sz="2600" dirty="0">
                <a:solidFill>
                  <a:schemeClr val="tx2">
                    <a:lumMod val="60000"/>
                    <a:lumOff val="40000"/>
                  </a:schemeClr>
                </a:solidFill>
                <a:latin typeface="Century Gothic" charset="0"/>
                <a:sym typeface="Marlett" charset="0"/>
              </a:rPr>
              <a:t> </a:t>
            </a:r>
            <a:r>
              <a:rPr lang="es-ES" sz="2600" dirty="0"/>
              <a:t>Vasoconstrictores + Albúmina  </a:t>
            </a:r>
          </a:p>
          <a:p>
            <a:pPr marL="0" indent="0">
              <a:buNone/>
            </a:pPr>
            <a:endParaRPr lang="es-ES" sz="2000" dirty="0" smtClean="0">
              <a:solidFill>
                <a:schemeClr val="tx2">
                  <a:lumMod val="60000"/>
                  <a:lumOff val="40000"/>
                </a:schemeClr>
              </a:solidFill>
              <a:effectLst>
                <a:outerShdw blurRad="38100" dist="38100" dir="2700000" algn="tl">
                  <a:srgbClr val="000000">
                    <a:alpha val="43137"/>
                  </a:srgbClr>
                </a:outerShdw>
              </a:effectLst>
              <a:sym typeface="Wingdings 3"/>
            </a:endParaRPr>
          </a:p>
          <a:p>
            <a:pPr marL="0" indent="0">
              <a:buNone/>
            </a:pPr>
            <a:r>
              <a:rPr lang="es-ES" sz="2000" dirty="0" smtClean="0">
                <a:solidFill>
                  <a:schemeClr val="tx2">
                    <a:lumMod val="60000"/>
                    <a:lumOff val="40000"/>
                  </a:schemeClr>
                </a:solidFill>
                <a:effectLst>
                  <a:outerShdw blurRad="38100" dist="38100" dir="2700000" algn="tl">
                    <a:srgbClr val="000000">
                      <a:alpha val="43137"/>
                    </a:srgbClr>
                  </a:outerShdw>
                </a:effectLst>
                <a:sym typeface="Wingdings 3"/>
              </a:rPr>
              <a:t></a:t>
            </a:r>
            <a:r>
              <a:rPr lang="es-ES" sz="2400" dirty="0" smtClean="0">
                <a:solidFill>
                  <a:schemeClr val="tx2">
                    <a:lumMod val="60000"/>
                    <a:lumOff val="40000"/>
                  </a:schemeClr>
                </a:solidFill>
                <a:effectLst>
                  <a:outerShdw blurRad="38100" dist="38100" dir="2700000" algn="tl">
                    <a:srgbClr val="000000">
                      <a:alpha val="43137"/>
                    </a:srgbClr>
                  </a:outerShdw>
                </a:effectLst>
                <a:sym typeface="Wingdings 3"/>
              </a:rPr>
              <a:t> </a:t>
            </a:r>
            <a:r>
              <a:rPr lang="es-ES" sz="2400" dirty="0" err="1" smtClean="0"/>
              <a:t>Terlipresina</a:t>
            </a:r>
            <a:endParaRPr lang="es-ES" sz="2400" dirty="0" smtClean="0"/>
          </a:p>
          <a:p>
            <a:pPr marL="0" indent="0">
              <a:buNone/>
            </a:pPr>
            <a:endParaRPr lang="es-ES" sz="2400" dirty="0" smtClean="0"/>
          </a:p>
          <a:p>
            <a:pPr marL="0" indent="0">
              <a:buNone/>
            </a:pPr>
            <a:r>
              <a:rPr lang="es-ES" sz="2000" dirty="0" smtClean="0">
                <a:solidFill>
                  <a:srgbClr val="800080"/>
                </a:solidFill>
                <a:effectLst>
                  <a:outerShdw blurRad="38100" dist="38100" dir="2700000" algn="tl">
                    <a:srgbClr val="000000">
                      <a:alpha val="43137"/>
                    </a:srgbClr>
                  </a:outerShdw>
                </a:effectLst>
                <a:sym typeface="Wingdings 2"/>
              </a:rPr>
              <a:t></a:t>
            </a:r>
            <a:r>
              <a:rPr lang="es-ES" sz="2000" dirty="0" smtClean="0">
                <a:sym typeface="Wingdings 2"/>
              </a:rPr>
              <a:t> </a:t>
            </a:r>
            <a:r>
              <a:rPr lang="es-ES" sz="2000" dirty="0" smtClean="0"/>
              <a:t>Induce vasoconstricción del sistema </a:t>
            </a:r>
            <a:r>
              <a:rPr lang="es-ES" sz="2000" dirty="0" err="1" smtClean="0"/>
              <a:t>esplácnico</a:t>
            </a:r>
            <a:endParaRPr lang="es-ES" sz="2000" dirty="0" smtClean="0"/>
          </a:p>
          <a:p>
            <a:pPr marL="0" indent="0">
              <a:buNone/>
            </a:pPr>
            <a:r>
              <a:rPr lang="es-ES" sz="2000" dirty="0" smtClean="0">
                <a:solidFill>
                  <a:srgbClr val="800080"/>
                </a:solidFill>
                <a:effectLst>
                  <a:outerShdw blurRad="38100" dist="38100" dir="2700000" algn="tl">
                    <a:srgbClr val="000000">
                      <a:alpha val="43137"/>
                    </a:srgbClr>
                  </a:outerShdw>
                </a:effectLst>
                <a:sym typeface="Wingdings 2"/>
              </a:rPr>
              <a:t> </a:t>
            </a:r>
            <a:r>
              <a:rPr lang="es-ES" sz="2000" dirty="0" smtClean="0"/>
              <a:t>Redistribución del volumen IV a la circulación sistémica</a:t>
            </a:r>
          </a:p>
          <a:p>
            <a:pPr marL="0" indent="0">
              <a:buNone/>
            </a:pPr>
            <a:r>
              <a:rPr lang="es-ES" sz="2000" dirty="0">
                <a:solidFill>
                  <a:srgbClr val="800080"/>
                </a:solidFill>
                <a:effectLst>
                  <a:outerShdw blurRad="38100" dist="38100" dir="2700000" algn="tl">
                    <a:srgbClr val="000000">
                      <a:alpha val="43137"/>
                    </a:srgbClr>
                  </a:outerShdw>
                </a:effectLst>
                <a:sym typeface="Wingdings 2"/>
              </a:rPr>
              <a:t> </a:t>
            </a:r>
            <a:r>
              <a:rPr lang="es-ES" sz="2000" dirty="0" smtClean="0">
                <a:sym typeface="Wingdings 3"/>
              </a:rPr>
              <a:t> </a:t>
            </a:r>
            <a:r>
              <a:rPr lang="es-ES" sz="2000" dirty="0" smtClean="0"/>
              <a:t>Actividad de renina plasmática y de norepinefrina</a:t>
            </a:r>
          </a:p>
          <a:p>
            <a:pPr marL="0" indent="0">
              <a:buNone/>
            </a:pPr>
            <a:r>
              <a:rPr lang="es-ES" sz="2000" dirty="0" smtClean="0">
                <a:solidFill>
                  <a:srgbClr val="800080"/>
                </a:solidFill>
                <a:effectLst>
                  <a:outerShdw blurRad="38100" dist="38100" dir="2700000" algn="tl">
                    <a:srgbClr val="000000">
                      <a:alpha val="43137"/>
                    </a:srgbClr>
                  </a:outerShdw>
                </a:effectLst>
                <a:sym typeface="Wingdings 2"/>
              </a:rPr>
              <a:t>  </a:t>
            </a:r>
            <a:r>
              <a:rPr lang="es-ES" sz="2000" dirty="0" smtClean="0"/>
              <a:t>Mejora la tasa de filtración glomerular</a:t>
            </a:r>
          </a:p>
          <a:p>
            <a:pPr marL="0" indent="0">
              <a:buNone/>
            </a:pPr>
            <a:r>
              <a:rPr lang="es-ES" sz="2000" dirty="0">
                <a:solidFill>
                  <a:srgbClr val="800080"/>
                </a:solidFill>
                <a:effectLst>
                  <a:outerShdw blurRad="38100" dist="38100" dir="2700000" algn="tl">
                    <a:srgbClr val="000000">
                      <a:alpha val="43137"/>
                    </a:srgbClr>
                  </a:outerShdw>
                </a:effectLst>
                <a:sym typeface="Wingdings 2"/>
              </a:rPr>
              <a:t> </a:t>
            </a:r>
            <a:r>
              <a:rPr lang="es-ES" sz="2000" dirty="0" smtClean="0"/>
              <a:t>Tratamiento </a:t>
            </a:r>
            <a:r>
              <a:rPr lang="es-ES" sz="2000" dirty="0"/>
              <a:t>temprano</a:t>
            </a:r>
          </a:p>
          <a:p>
            <a:pPr marL="0" indent="0">
              <a:buNone/>
            </a:pPr>
            <a:r>
              <a:rPr lang="es-ES" sz="2000" dirty="0"/>
              <a:t>	</a:t>
            </a:r>
            <a:r>
              <a:rPr lang="es-ES" sz="2000" dirty="0">
                <a:sym typeface="Wingdings 2" panose="05020102010507070707" pitchFamily="18" charset="2"/>
              </a:rPr>
              <a:t>  </a:t>
            </a:r>
            <a:r>
              <a:rPr lang="es-ES" sz="2000" dirty="0" smtClean="0"/>
              <a:t>Probabilidad </a:t>
            </a:r>
            <a:r>
              <a:rPr lang="es-ES" sz="2000" dirty="0"/>
              <a:t>de respuesta </a:t>
            </a:r>
            <a:r>
              <a:rPr lang="es-ES" sz="2000" dirty="0">
                <a:sym typeface="Wingdings 3"/>
              </a:rPr>
              <a:t></a:t>
            </a:r>
            <a:r>
              <a:rPr lang="es-ES" sz="2000" dirty="0">
                <a:sym typeface="Wingdings"/>
              </a:rPr>
              <a:t> 39% por c/mg de elevación de creatinina</a:t>
            </a:r>
          </a:p>
          <a:p>
            <a:pPr marL="0" indent="0">
              <a:buNone/>
            </a:pPr>
            <a:r>
              <a:rPr lang="es-ES" sz="2000" dirty="0">
                <a:solidFill>
                  <a:srgbClr val="800080"/>
                </a:solidFill>
                <a:effectLst>
                  <a:outerShdw blurRad="38100" dist="38100" dir="2700000" algn="tl">
                    <a:srgbClr val="000000">
                      <a:alpha val="43137"/>
                    </a:srgbClr>
                  </a:outerShdw>
                </a:effectLst>
                <a:sym typeface="Wingdings 2"/>
              </a:rPr>
              <a:t> </a:t>
            </a:r>
            <a:r>
              <a:rPr lang="es-ES" sz="2000" dirty="0" smtClean="0">
                <a:solidFill>
                  <a:srgbClr val="800080"/>
                </a:solidFill>
                <a:effectLst>
                  <a:outerShdw blurRad="38100" dist="38100" dir="2700000" algn="tl">
                    <a:srgbClr val="000000">
                      <a:alpha val="43137"/>
                    </a:srgbClr>
                  </a:outerShdw>
                </a:effectLst>
                <a:sym typeface="Wingdings 2"/>
              </a:rPr>
              <a:t> </a:t>
            </a:r>
            <a:r>
              <a:rPr lang="es-ES" sz="2000" dirty="0" smtClean="0"/>
              <a:t>Respuesta al tratamiento</a:t>
            </a:r>
            <a:r>
              <a:rPr lang="es-ES" sz="2000" dirty="0" smtClean="0">
                <a:sym typeface="Wingdings 3" panose="05040102010807070707" pitchFamily="18" charset="2"/>
              </a:rPr>
              <a:t> </a:t>
            </a:r>
            <a:r>
              <a:rPr lang="es-ES" sz="2000" dirty="0"/>
              <a:t>40- 65% </a:t>
            </a:r>
            <a:endParaRPr lang="es-ES" sz="2000" dirty="0" smtClean="0"/>
          </a:p>
          <a:p>
            <a:pPr marL="0" indent="0">
              <a:buNone/>
            </a:pPr>
            <a:r>
              <a:rPr lang="es-ES" sz="2000" dirty="0" smtClean="0">
                <a:solidFill>
                  <a:srgbClr val="800080"/>
                </a:solidFill>
                <a:effectLst>
                  <a:outerShdw blurRad="38100" dist="38100" dir="2700000" algn="tl">
                    <a:srgbClr val="000000">
                      <a:alpha val="43137"/>
                    </a:srgbClr>
                  </a:outerShdw>
                </a:effectLst>
                <a:sym typeface="Wingdings 2"/>
              </a:rPr>
              <a:t>  </a:t>
            </a:r>
            <a:r>
              <a:rPr lang="es-ES" sz="2000" dirty="0" smtClean="0"/>
              <a:t>Misma eficacia </a:t>
            </a:r>
            <a:r>
              <a:rPr lang="es-ES" sz="2000" dirty="0"/>
              <a:t>(67%) </a:t>
            </a:r>
            <a:r>
              <a:rPr lang="es-ES" sz="2000" dirty="0" smtClean="0"/>
              <a:t>en pacientes con SHR-1 con infecciones bacterianas</a:t>
            </a:r>
          </a:p>
          <a:p>
            <a:pPr marL="0" indent="0">
              <a:buNone/>
            </a:pPr>
            <a:r>
              <a:rPr lang="es-ES" sz="2000" dirty="0" smtClean="0">
                <a:solidFill>
                  <a:srgbClr val="800080"/>
                </a:solidFill>
                <a:effectLst>
                  <a:outerShdw blurRad="38100" dist="38100" dir="2700000" algn="tl">
                    <a:srgbClr val="000000">
                      <a:alpha val="43137"/>
                    </a:srgbClr>
                  </a:outerShdw>
                </a:effectLst>
                <a:sym typeface="Wingdings 2"/>
              </a:rPr>
              <a:t>  </a:t>
            </a:r>
            <a:r>
              <a:rPr lang="es-ES" sz="2000" dirty="0" smtClean="0"/>
              <a:t>Recurrencia &lt; 15 % </a:t>
            </a:r>
          </a:p>
          <a:p>
            <a:pPr marL="0" indent="0">
              <a:buNone/>
            </a:pPr>
            <a:r>
              <a:rPr lang="es-ES" sz="2000" dirty="0" smtClean="0">
                <a:solidFill>
                  <a:srgbClr val="800080"/>
                </a:solidFill>
                <a:effectLst>
                  <a:outerShdw blurRad="38100" dist="38100" dir="2700000" algn="tl">
                    <a:srgbClr val="000000">
                      <a:alpha val="43137"/>
                    </a:srgbClr>
                  </a:outerShdw>
                </a:effectLst>
                <a:sym typeface="Wingdings 2"/>
              </a:rPr>
              <a:t>  </a:t>
            </a:r>
            <a:r>
              <a:rPr lang="es-ES" sz="2000" dirty="0" smtClean="0"/>
              <a:t>Mejoría en sobrevida (41 vs 14 días sin </a:t>
            </a:r>
            <a:r>
              <a:rPr lang="es-ES" sz="2000" dirty="0" err="1" smtClean="0"/>
              <a:t>Tx</a:t>
            </a:r>
            <a:r>
              <a:rPr lang="es-ES" sz="2000" dirty="0" smtClean="0"/>
              <a:t>)</a:t>
            </a:r>
          </a:p>
          <a:p>
            <a:pPr marL="0" indent="0">
              <a:buNone/>
            </a:pPr>
            <a:endParaRPr lang="es-ES" sz="2000" dirty="0" smtClean="0"/>
          </a:p>
          <a:p>
            <a:pPr marL="0" indent="0">
              <a:buNone/>
            </a:pPr>
            <a:endParaRPr lang="es-ES" sz="2000" dirty="0" smtClean="0"/>
          </a:p>
          <a:p>
            <a:pPr marL="0" indent="0">
              <a:buNone/>
            </a:pPr>
            <a:endParaRPr lang="es-MX" sz="2000" dirty="0"/>
          </a:p>
        </p:txBody>
      </p:sp>
      <p:sp>
        <p:nvSpPr>
          <p:cNvPr id="4" name="Text Box 4"/>
          <p:cNvSpPr txBox="1">
            <a:spLocks noChangeArrowheads="1"/>
          </p:cNvSpPr>
          <p:nvPr/>
        </p:nvSpPr>
        <p:spPr bwMode="auto">
          <a:xfrm>
            <a:off x="13228"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6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Síndrome </a:t>
            </a:r>
            <a:r>
              <a:rPr lang="es-ES" sz="3200" dirty="0" err="1" smtClean="0">
                <a:solidFill>
                  <a:srgbClr val="FFFF66"/>
                </a:solidFill>
                <a:effectLst>
                  <a:outerShdw blurRad="38100" dist="38100" dir="2700000" algn="tl">
                    <a:srgbClr val="000000"/>
                  </a:outerShdw>
                </a:effectLst>
              </a:rPr>
              <a:t>hepatorrenal</a:t>
            </a:r>
            <a:r>
              <a:rPr lang="es-ES" sz="3200" dirty="0" smtClean="0">
                <a:solidFill>
                  <a:srgbClr val="FFFF66"/>
                </a:solidFill>
                <a:effectLst>
                  <a:outerShdw blurRad="38100" dist="38100" dir="2700000" algn="tl">
                    <a:srgbClr val="000000"/>
                  </a:outerShdw>
                </a:effectLst>
              </a:rPr>
              <a:t> - Tratamiento</a:t>
            </a:r>
          </a:p>
          <a:p>
            <a:pPr algn="ctr" eaLnBrk="1" hangingPunct="1">
              <a:defRPr/>
            </a:pPr>
            <a:endParaRPr lang="es-ES" sz="1600" dirty="0" smtClean="0">
              <a:solidFill>
                <a:srgbClr val="FFFF66"/>
              </a:solidFill>
              <a:effectLst>
                <a:outerShdw blurRad="38100" dist="38100" dir="2700000" algn="tl">
                  <a:srgbClr val="000000"/>
                </a:outerShdw>
              </a:effectLst>
            </a:endParaRPr>
          </a:p>
        </p:txBody>
      </p:sp>
      <p:sp>
        <p:nvSpPr>
          <p:cNvPr id="6" name="5 CuadroTexto"/>
          <p:cNvSpPr txBox="1"/>
          <p:nvPr/>
        </p:nvSpPr>
        <p:spPr>
          <a:xfrm>
            <a:off x="6352903" y="6373838"/>
            <a:ext cx="2096109" cy="400110"/>
          </a:xfrm>
          <a:prstGeom prst="rect">
            <a:avLst/>
          </a:prstGeom>
          <a:noFill/>
        </p:spPr>
        <p:txBody>
          <a:bodyPr wrap="none" rtlCol="0">
            <a:spAutoFit/>
          </a:bodyPr>
          <a:lstStyle/>
          <a:p>
            <a:r>
              <a:rPr lang="es-ES" sz="1000" i="1" dirty="0" smtClean="0"/>
              <a:t>J </a:t>
            </a:r>
            <a:r>
              <a:rPr lang="es-ES" sz="1000" i="1" dirty="0" err="1" smtClean="0"/>
              <a:t>Hepatol</a:t>
            </a:r>
            <a:r>
              <a:rPr lang="es-ES" sz="1000" i="1" dirty="0" smtClean="0"/>
              <a:t> </a:t>
            </a:r>
            <a:r>
              <a:rPr lang="es-ES" sz="1000" dirty="0" smtClean="0"/>
              <a:t>2014: 60: 907-9.</a:t>
            </a:r>
          </a:p>
          <a:p>
            <a:r>
              <a:rPr lang="es-ES" sz="1000" dirty="0" err="1" smtClean="0"/>
              <a:t>Gastroenterology</a:t>
            </a:r>
            <a:r>
              <a:rPr lang="es-ES" sz="1000" dirty="0" smtClean="0"/>
              <a:t> 2002; 122:923-30.</a:t>
            </a:r>
            <a:endParaRPr lang="es-MX" sz="1000" dirty="0"/>
          </a:p>
        </p:txBody>
      </p:sp>
    </p:spTree>
    <p:extLst>
      <p:ext uri="{BB962C8B-B14F-4D97-AF65-F5344CB8AC3E}">
        <p14:creationId xmlns:p14="http://schemas.microsoft.com/office/powerpoint/2010/main" val="119882732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9600" y="1308100"/>
            <a:ext cx="8216900" cy="4948553"/>
          </a:xfrm>
        </p:spPr>
        <p:txBody>
          <a:bodyPr>
            <a:noAutofit/>
          </a:bodyPr>
          <a:lstStyle/>
          <a:p>
            <a:pPr marL="0" indent="0" algn="just">
              <a:buNone/>
            </a:pPr>
            <a:r>
              <a:rPr lang="en-US" sz="2000" dirty="0" smtClean="0">
                <a:solidFill>
                  <a:schemeClr val="tx2">
                    <a:lumMod val="60000"/>
                    <a:lumOff val="40000"/>
                  </a:schemeClr>
                </a:solidFill>
                <a:latin typeface="Century Gothic" charset="0"/>
                <a:sym typeface="Marlett" charset="0"/>
              </a:rPr>
              <a:t>			</a:t>
            </a:r>
            <a:r>
              <a:rPr lang="es-ES" sz="2000" dirty="0" smtClean="0"/>
              <a:t>	</a:t>
            </a:r>
          </a:p>
          <a:p>
            <a:pPr marL="0" indent="0" algn="ctr">
              <a:buNone/>
            </a:pPr>
            <a:r>
              <a:rPr lang="es-ES" sz="2000" dirty="0" smtClean="0"/>
              <a:t>	</a:t>
            </a:r>
          </a:p>
          <a:p>
            <a:pPr marL="0" indent="0" algn="ctr">
              <a:buNone/>
            </a:pPr>
            <a:endParaRPr lang="es-ES" sz="2000" dirty="0" smtClean="0">
              <a:sym typeface="Wingdings"/>
            </a:endParaRPr>
          </a:p>
          <a:p>
            <a:pPr marL="0" indent="0" algn="ctr">
              <a:buNone/>
            </a:pPr>
            <a:endParaRPr lang="es-ES" sz="2000" dirty="0"/>
          </a:p>
        </p:txBody>
      </p:sp>
      <p:sp>
        <p:nvSpPr>
          <p:cNvPr id="4" name="Text Box 4"/>
          <p:cNvSpPr txBox="1">
            <a:spLocks noChangeArrowheads="1"/>
          </p:cNvSpPr>
          <p:nvPr/>
        </p:nvSpPr>
        <p:spPr bwMode="auto">
          <a:xfrm>
            <a:off x="13228"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6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Síndrome </a:t>
            </a:r>
            <a:r>
              <a:rPr lang="es-ES" sz="3200" dirty="0" err="1" smtClean="0">
                <a:solidFill>
                  <a:srgbClr val="FFFF66"/>
                </a:solidFill>
                <a:effectLst>
                  <a:outerShdw blurRad="38100" dist="38100" dir="2700000" algn="tl">
                    <a:srgbClr val="000000"/>
                  </a:outerShdw>
                </a:effectLst>
              </a:rPr>
              <a:t>hepatorrenal</a:t>
            </a:r>
            <a:r>
              <a:rPr lang="es-ES" sz="3200" dirty="0" smtClean="0">
                <a:solidFill>
                  <a:srgbClr val="FFFF66"/>
                </a:solidFill>
                <a:effectLst>
                  <a:outerShdw blurRad="38100" dist="38100" dir="2700000" algn="tl">
                    <a:srgbClr val="000000"/>
                  </a:outerShdw>
                </a:effectLst>
              </a:rPr>
              <a:t> - Tratamiento</a:t>
            </a:r>
          </a:p>
          <a:p>
            <a:pPr algn="ctr" eaLnBrk="1" hangingPunct="1">
              <a:defRPr/>
            </a:pPr>
            <a:endParaRPr lang="es-ES" sz="1600" dirty="0" smtClean="0">
              <a:solidFill>
                <a:srgbClr val="FFFF66"/>
              </a:solidFill>
              <a:effectLst>
                <a:outerShdw blurRad="38100" dist="38100" dir="2700000" algn="tl">
                  <a:srgbClr val="000000"/>
                </a:outerShdw>
              </a:effectLst>
            </a:endParaRPr>
          </a:p>
        </p:txBody>
      </p:sp>
      <p:sp>
        <p:nvSpPr>
          <p:cNvPr id="5" name="5 CuadroTexto"/>
          <p:cNvSpPr txBox="1"/>
          <p:nvPr/>
        </p:nvSpPr>
        <p:spPr>
          <a:xfrm>
            <a:off x="7140303" y="6488138"/>
            <a:ext cx="1561646" cy="369332"/>
          </a:xfrm>
          <a:prstGeom prst="rect">
            <a:avLst/>
          </a:prstGeom>
          <a:noFill/>
        </p:spPr>
        <p:txBody>
          <a:bodyPr wrap="none" rtlCol="0">
            <a:spAutoFit/>
          </a:bodyPr>
          <a:lstStyle/>
          <a:p>
            <a:r>
              <a:rPr lang="es-ES" sz="900" i="1" dirty="0" smtClean="0"/>
              <a:t>J </a:t>
            </a:r>
            <a:r>
              <a:rPr lang="es-ES" sz="900" i="1" dirty="0" err="1" smtClean="0"/>
              <a:t>Hepatol</a:t>
            </a:r>
            <a:r>
              <a:rPr lang="es-ES" sz="900" i="1" dirty="0" smtClean="0"/>
              <a:t> </a:t>
            </a:r>
            <a:r>
              <a:rPr lang="es-ES" sz="900" dirty="0" smtClean="0"/>
              <a:t>2010: 53: 1135-45.</a:t>
            </a:r>
          </a:p>
          <a:p>
            <a:r>
              <a:rPr lang="es-ES" sz="900" i="1" dirty="0" err="1" smtClean="0"/>
              <a:t>Hepatology</a:t>
            </a:r>
            <a:r>
              <a:rPr lang="es-ES" sz="900" dirty="0" smtClean="0"/>
              <a:t> 2006; 43: 385-94.</a:t>
            </a:r>
          </a:p>
        </p:txBody>
      </p:sp>
      <p:graphicFrame>
        <p:nvGraphicFramePr>
          <p:cNvPr id="8" name="Tabla 7"/>
          <p:cNvGraphicFramePr>
            <a:graphicFrameLocks noGrp="1"/>
          </p:cNvGraphicFramePr>
          <p:nvPr>
            <p:extLst>
              <p:ext uri="{D42A27DB-BD31-4B8C-83A1-F6EECF244321}">
                <p14:modId xmlns:p14="http://schemas.microsoft.com/office/powerpoint/2010/main" val="2914727494"/>
              </p:ext>
            </p:extLst>
          </p:nvPr>
        </p:nvGraphicFramePr>
        <p:xfrm>
          <a:off x="2833982" y="1331196"/>
          <a:ext cx="3860800" cy="4937759"/>
        </p:xfrm>
        <a:graphic>
          <a:graphicData uri="http://schemas.openxmlformats.org/drawingml/2006/table">
            <a:tbl>
              <a:tblPr firstRow="1" bandRow="1">
                <a:tableStyleId>{5C22544A-7EE6-4342-B048-85BDC9FD1C3A}</a:tableStyleId>
              </a:tblPr>
              <a:tblGrid>
                <a:gridCol w="3860800"/>
              </a:tblGrid>
              <a:tr h="370840">
                <a:tc>
                  <a:txBody>
                    <a:bodyPr/>
                    <a:lstStyle/>
                    <a:p>
                      <a:pPr algn="ctr"/>
                      <a:r>
                        <a:rPr lang="es-MX" dirty="0" smtClean="0">
                          <a:solidFill>
                            <a:schemeClr val="tx1"/>
                          </a:solidFill>
                        </a:rPr>
                        <a:t>Tratamiento estándar</a:t>
                      </a:r>
                    </a:p>
                    <a:p>
                      <a:r>
                        <a:rPr lang="es-MX" dirty="0" smtClean="0">
                          <a:solidFill>
                            <a:schemeClr val="tx1"/>
                          </a:solidFill>
                        </a:rPr>
                        <a:t> </a:t>
                      </a:r>
                    </a:p>
                    <a:p>
                      <a:r>
                        <a:rPr lang="es-MX" b="0" dirty="0" err="1" smtClean="0">
                          <a:solidFill>
                            <a:schemeClr val="tx1"/>
                          </a:solidFill>
                        </a:rPr>
                        <a:t>Terlipresina</a:t>
                      </a:r>
                      <a:r>
                        <a:rPr lang="es-MX" b="0" dirty="0" smtClean="0">
                          <a:solidFill>
                            <a:schemeClr val="tx1"/>
                          </a:solidFill>
                        </a:rPr>
                        <a:t> + albúmina</a:t>
                      </a:r>
                    </a:p>
                    <a:p>
                      <a:r>
                        <a:rPr lang="es-MX" b="0" dirty="0" smtClean="0">
                          <a:solidFill>
                            <a:schemeClr val="tx1"/>
                          </a:solidFill>
                        </a:rPr>
                        <a:t>Trasplante</a:t>
                      </a:r>
                      <a:r>
                        <a:rPr lang="es-MX" b="0" baseline="0" dirty="0" smtClean="0">
                          <a:solidFill>
                            <a:schemeClr val="tx1"/>
                          </a:solidFill>
                        </a:rPr>
                        <a:t> hepático</a:t>
                      </a:r>
                      <a:endParaRPr lang="es-MX" b="0" dirty="0" smtClean="0">
                        <a:solidFill>
                          <a:schemeClr val="tx1"/>
                        </a:solidFill>
                      </a:endParaRPr>
                    </a:p>
                    <a:p>
                      <a:endParaRPr lang="es-MX" dirty="0"/>
                    </a:p>
                  </a:txBody>
                  <a:tcPr/>
                </a:tc>
              </a:tr>
              <a:tr h="370840">
                <a:tc>
                  <a:txBody>
                    <a:bodyPr/>
                    <a:lstStyle/>
                    <a:p>
                      <a:pPr algn="ctr"/>
                      <a:r>
                        <a:rPr lang="es-MX" b="1" dirty="0" err="1" smtClean="0">
                          <a:solidFill>
                            <a:schemeClr val="tx1"/>
                          </a:solidFill>
                        </a:rPr>
                        <a:t>Tx</a:t>
                      </a:r>
                      <a:r>
                        <a:rPr lang="es-MX" b="1" dirty="0" smtClean="0">
                          <a:solidFill>
                            <a:schemeClr val="tx1"/>
                          </a:solidFill>
                        </a:rPr>
                        <a:t> segunda línea</a:t>
                      </a:r>
                    </a:p>
                    <a:p>
                      <a:r>
                        <a:rPr lang="es-MX" dirty="0" smtClean="0">
                          <a:solidFill>
                            <a:schemeClr val="tx1"/>
                          </a:solidFill>
                        </a:rPr>
                        <a:t>Otro</a:t>
                      </a:r>
                      <a:r>
                        <a:rPr lang="es-MX" baseline="0" dirty="0" smtClean="0">
                          <a:solidFill>
                            <a:schemeClr val="tx1"/>
                          </a:solidFill>
                        </a:rPr>
                        <a:t> vasoconstrictor + albúmina</a:t>
                      </a:r>
                    </a:p>
                    <a:p>
                      <a:r>
                        <a:rPr lang="es-MX" baseline="0" dirty="0" smtClean="0">
                          <a:solidFill>
                            <a:schemeClr val="tx1"/>
                          </a:solidFill>
                        </a:rPr>
                        <a:t>- Noradrenalina</a:t>
                      </a:r>
                    </a:p>
                    <a:p>
                      <a:r>
                        <a:rPr lang="es-MX" baseline="0" dirty="0" smtClean="0">
                          <a:solidFill>
                            <a:schemeClr val="tx1"/>
                          </a:solidFill>
                        </a:rPr>
                        <a:t>- Midodrina</a:t>
                      </a:r>
                      <a:endParaRPr lang="es-MX" dirty="0" smtClean="0">
                        <a:solidFill>
                          <a:schemeClr val="tx1"/>
                        </a:solidFill>
                      </a:endParaRPr>
                    </a:p>
                    <a:p>
                      <a:r>
                        <a:rPr lang="es-MX" dirty="0" smtClean="0">
                          <a:solidFill>
                            <a:schemeClr val="tx1"/>
                          </a:solidFill>
                        </a:rPr>
                        <a:t>Corto circuito</a:t>
                      </a:r>
                      <a:r>
                        <a:rPr lang="es-MX" baseline="0" dirty="0" smtClean="0">
                          <a:solidFill>
                            <a:schemeClr val="tx1"/>
                          </a:solidFill>
                        </a:rPr>
                        <a:t> porto-sistémico (TIPS)</a:t>
                      </a:r>
                    </a:p>
                    <a:p>
                      <a:r>
                        <a:rPr lang="es-MX" baseline="0" dirty="0" smtClean="0">
                          <a:solidFill>
                            <a:schemeClr val="tx1"/>
                          </a:solidFill>
                        </a:rPr>
                        <a:t>Diálisis</a:t>
                      </a:r>
                      <a:endParaRPr lang="es-MX" dirty="0" smtClean="0">
                        <a:solidFill>
                          <a:schemeClr val="tx1"/>
                        </a:solidFill>
                      </a:endParaRPr>
                    </a:p>
                    <a:p>
                      <a:endParaRPr lang="es-MX" dirty="0"/>
                    </a:p>
                  </a:txBody>
                  <a:tcPr/>
                </a:tc>
              </a:tr>
              <a:tr h="370840">
                <a:tc>
                  <a:txBody>
                    <a:bodyPr/>
                    <a:lstStyle/>
                    <a:p>
                      <a:pPr algn="ctr"/>
                      <a:r>
                        <a:rPr lang="es-MX" b="1" dirty="0" err="1" smtClean="0"/>
                        <a:t>Tx</a:t>
                      </a:r>
                      <a:r>
                        <a:rPr lang="es-MX" b="1" dirty="0" smtClean="0"/>
                        <a:t> en estudio</a:t>
                      </a:r>
                    </a:p>
                    <a:p>
                      <a:r>
                        <a:rPr lang="es-MX" dirty="0" err="1" smtClean="0"/>
                        <a:t>Terlipresina</a:t>
                      </a:r>
                      <a:r>
                        <a:rPr lang="es-MX" dirty="0" smtClean="0"/>
                        <a:t> en infusión</a:t>
                      </a:r>
                      <a:r>
                        <a:rPr lang="es-MX" baseline="0" dirty="0" smtClean="0"/>
                        <a:t> IV continua</a:t>
                      </a:r>
                    </a:p>
                    <a:p>
                      <a:r>
                        <a:rPr lang="es-MX" baseline="0" dirty="0" err="1" smtClean="0"/>
                        <a:t>Terlipresina</a:t>
                      </a:r>
                      <a:r>
                        <a:rPr lang="es-MX" baseline="0" dirty="0" smtClean="0"/>
                        <a:t> + TIPS</a:t>
                      </a:r>
                    </a:p>
                    <a:p>
                      <a:r>
                        <a:rPr lang="es-MX" baseline="0" dirty="0" smtClean="0"/>
                        <a:t>Sistemas de soporte hepático extracorpóreo</a:t>
                      </a:r>
                      <a:endParaRPr lang="es-MX" dirty="0"/>
                    </a:p>
                  </a:txBody>
                  <a:tcPr/>
                </a:tc>
              </a:tr>
            </a:tbl>
          </a:graphicData>
        </a:graphic>
      </p:graphicFrame>
    </p:spTree>
    <p:extLst>
      <p:ext uri="{BB962C8B-B14F-4D97-AF65-F5344CB8AC3E}">
        <p14:creationId xmlns:p14="http://schemas.microsoft.com/office/powerpoint/2010/main" val="5640943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2150244077"/>
              </p:ext>
            </p:extLst>
          </p:nvPr>
        </p:nvGraphicFramePr>
        <p:xfrm>
          <a:off x="457200" y="1494358"/>
          <a:ext cx="8229600" cy="3749040"/>
        </p:xfrm>
        <a:graphic>
          <a:graphicData uri="http://schemas.openxmlformats.org/drawingml/2006/table">
            <a:tbl>
              <a:tblPr firstRow="1" bandRow="1">
                <a:tableStyleId>{5C22544A-7EE6-4342-B048-85BDC9FD1C3A}</a:tableStyleId>
              </a:tblPr>
              <a:tblGrid>
                <a:gridCol w="2743200"/>
                <a:gridCol w="2743200"/>
                <a:gridCol w="2743200"/>
              </a:tblGrid>
              <a:tr h="357819">
                <a:tc>
                  <a:txBody>
                    <a:bodyPr/>
                    <a:lstStyle/>
                    <a:p>
                      <a:pPr algn="ctr"/>
                      <a:r>
                        <a:rPr lang="es-ES" sz="1800" dirty="0" smtClean="0"/>
                        <a:t>Fármaco</a:t>
                      </a:r>
                      <a:endParaRPr lang="es-ES" sz="1800" dirty="0"/>
                    </a:p>
                  </a:txBody>
                  <a:tcPr/>
                </a:tc>
                <a:tc>
                  <a:txBody>
                    <a:bodyPr/>
                    <a:lstStyle/>
                    <a:p>
                      <a:pPr algn="ctr"/>
                      <a:r>
                        <a:rPr lang="es-ES" sz="1800" dirty="0" smtClean="0"/>
                        <a:t>Dosis</a:t>
                      </a:r>
                      <a:endParaRPr lang="es-ES" sz="1800" dirty="0"/>
                    </a:p>
                  </a:txBody>
                  <a:tcPr/>
                </a:tc>
                <a:tc>
                  <a:txBody>
                    <a:bodyPr/>
                    <a:lstStyle/>
                    <a:p>
                      <a:pPr algn="ctr"/>
                      <a:r>
                        <a:rPr lang="es-ES" sz="1800" dirty="0" smtClean="0"/>
                        <a:t>Efectos adversos comunes</a:t>
                      </a:r>
                      <a:endParaRPr lang="es-ES" sz="1800" dirty="0"/>
                    </a:p>
                  </a:txBody>
                  <a:tcPr/>
                </a:tc>
              </a:tr>
              <a:tr h="1138067">
                <a:tc>
                  <a:txBody>
                    <a:bodyPr/>
                    <a:lstStyle/>
                    <a:p>
                      <a:r>
                        <a:rPr lang="es-ES" sz="1800" dirty="0" err="1" smtClean="0"/>
                        <a:t>Terlipresina</a:t>
                      </a:r>
                      <a:endParaRPr lang="es-ES" sz="1800" dirty="0" smtClean="0"/>
                    </a:p>
                    <a:p>
                      <a:endParaRPr lang="es-ES" sz="1800" dirty="0" smtClean="0"/>
                    </a:p>
                    <a:p>
                      <a:endParaRPr lang="es-ES" sz="1800" dirty="0" smtClean="0"/>
                    </a:p>
                    <a:p>
                      <a:endParaRPr lang="es-ES" sz="1800" dirty="0" smtClean="0"/>
                    </a:p>
                    <a:p>
                      <a:endParaRPr lang="es-ES" sz="1800" dirty="0" smtClean="0"/>
                    </a:p>
                    <a:p>
                      <a:endParaRPr lang="es-ES" sz="1800" dirty="0" smtClean="0"/>
                    </a:p>
                    <a:p>
                      <a:endParaRPr lang="es-ES" sz="1800" dirty="0" smtClean="0"/>
                    </a:p>
                    <a:p>
                      <a:r>
                        <a:rPr lang="es-ES" sz="1800" dirty="0" smtClean="0"/>
                        <a:t>Noradrenalina</a:t>
                      </a:r>
                    </a:p>
                    <a:p>
                      <a:endParaRPr lang="es-ES" sz="1800" dirty="0" smtClean="0"/>
                    </a:p>
                    <a:p>
                      <a:endParaRPr lang="es-ES" sz="1800" dirty="0" smtClean="0"/>
                    </a:p>
                    <a:p>
                      <a:r>
                        <a:rPr lang="es-ES" sz="1800" dirty="0" err="1" smtClean="0"/>
                        <a:t>Octreotide</a:t>
                      </a:r>
                      <a:r>
                        <a:rPr lang="es-ES" sz="1800" dirty="0" smtClean="0"/>
                        <a:t> + </a:t>
                      </a:r>
                      <a:r>
                        <a:rPr lang="es-ES" sz="1800" dirty="0" err="1" smtClean="0"/>
                        <a:t>Midodrina</a:t>
                      </a:r>
                      <a:endParaRPr lang="es-ES" sz="1800" dirty="0" smtClean="0"/>
                    </a:p>
                    <a:p>
                      <a:endParaRPr lang="es-ES" sz="1800" dirty="0"/>
                    </a:p>
                  </a:txBody>
                  <a:tcPr/>
                </a:tc>
                <a:tc>
                  <a:txBody>
                    <a:bodyPr/>
                    <a:lstStyle/>
                    <a:p>
                      <a:r>
                        <a:rPr lang="es-ES" sz="1800" dirty="0" smtClean="0"/>
                        <a:t>1 mg IV c/4-6 </a:t>
                      </a:r>
                      <a:r>
                        <a:rPr lang="es-ES" sz="1800" dirty="0" err="1" smtClean="0"/>
                        <a:t>hr</a:t>
                      </a:r>
                      <a:endParaRPr lang="es-ES" sz="1800" dirty="0" smtClean="0"/>
                    </a:p>
                    <a:p>
                      <a:r>
                        <a:rPr lang="es-ES" sz="1800" dirty="0" smtClean="0"/>
                        <a:t>hasta 2 mg c/4 </a:t>
                      </a:r>
                      <a:r>
                        <a:rPr lang="es-ES" sz="1800" dirty="0" err="1" smtClean="0"/>
                        <a:t>hr</a:t>
                      </a:r>
                      <a:endParaRPr lang="es-ES" sz="1800" dirty="0" smtClean="0"/>
                    </a:p>
                    <a:p>
                      <a:endParaRPr lang="es-ES" sz="1800" dirty="0" smtClean="0"/>
                    </a:p>
                    <a:p>
                      <a:endParaRPr lang="es-ES" sz="1800" dirty="0" smtClean="0"/>
                    </a:p>
                    <a:p>
                      <a:endParaRPr lang="es-ES" sz="1800" dirty="0" smtClean="0"/>
                    </a:p>
                    <a:p>
                      <a:endParaRPr lang="es-ES" sz="1800" dirty="0" smtClean="0"/>
                    </a:p>
                    <a:p>
                      <a:endParaRPr lang="es-ES" sz="1800" dirty="0" smtClean="0"/>
                    </a:p>
                    <a:p>
                      <a:r>
                        <a:rPr lang="es-ES" sz="1800" dirty="0" smtClean="0"/>
                        <a:t>0.5-3</a:t>
                      </a:r>
                      <a:r>
                        <a:rPr lang="es-ES" sz="1800" baseline="0" dirty="0" smtClean="0"/>
                        <a:t> mg/</a:t>
                      </a:r>
                      <a:r>
                        <a:rPr lang="es-ES" sz="1800" baseline="0" dirty="0" err="1" smtClean="0"/>
                        <a:t>hr</a:t>
                      </a:r>
                      <a:r>
                        <a:rPr lang="es-ES" sz="1800" baseline="0" dirty="0" smtClean="0"/>
                        <a:t> IV en infusión continua</a:t>
                      </a:r>
                    </a:p>
                    <a:p>
                      <a:endParaRPr lang="es-ES" sz="1800" dirty="0" smtClean="0"/>
                    </a:p>
                    <a:p>
                      <a:r>
                        <a:rPr lang="es-ES" sz="1800" dirty="0" smtClean="0"/>
                        <a:t>100-200 </a:t>
                      </a:r>
                      <a:r>
                        <a:rPr lang="es-ES" sz="1800" dirty="0" err="1" smtClean="0"/>
                        <a:t>μg</a:t>
                      </a:r>
                      <a:r>
                        <a:rPr lang="es-ES" sz="1800" dirty="0" smtClean="0"/>
                        <a:t> SC c/8 </a:t>
                      </a:r>
                      <a:r>
                        <a:rPr lang="es-ES" sz="1800" dirty="0" err="1" smtClean="0"/>
                        <a:t>hr</a:t>
                      </a:r>
                      <a:endParaRPr lang="es-ES" sz="1800" dirty="0" smtClean="0"/>
                    </a:p>
                    <a:p>
                      <a:r>
                        <a:rPr lang="es-ES" sz="1800" baseline="0" dirty="0" smtClean="0"/>
                        <a:t>25 </a:t>
                      </a:r>
                      <a:r>
                        <a:rPr lang="es-ES" sz="1800" dirty="0" err="1" smtClean="0"/>
                        <a:t>μg</a:t>
                      </a:r>
                      <a:r>
                        <a:rPr lang="es-ES" sz="1800" baseline="0" dirty="0" smtClean="0"/>
                        <a:t>/</a:t>
                      </a:r>
                      <a:r>
                        <a:rPr lang="es-ES" sz="1800" baseline="0" dirty="0" err="1" smtClean="0"/>
                        <a:t>hr</a:t>
                      </a:r>
                      <a:r>
                        <a:rPr lang="es-ES" sz="1800" baseline="0" dirty="0" smtClean="0"/>
                        <a:t> IV continuo</a:t>
                      </a:r>
                      <a:endParaRPr lang="es-ES" sz="1800" dirty="0"/>
                    </a:p>
                  </a:txBody>
                  <a:tcPr/>
                </a:tc>
                <a:tc>
                  <a:txBody>
                    <a:bodyPr/>
                    <a:lstStyle/>
                    <a:p>
                      <a:r>
                        <a:rPr lang="es-ES" sz="1800" dirty="0" smtClean="0"/>
                        <a:t>Diarrea, nausea, vomito, cólicos, isquemia</a:t>
                      </a:r>
                      <a:r>
                        <a:rPr lang="es-ES" sz="1800" baseline="0" dirty="0" smtClean="0"/>
                        <a:t> intestinal, arritmia, dolor torácico, IAM, isquemia digital, necrosis cutánea, HAS, broncoespasmo</a:t>
                      </a:r>
                    </a:p>
                    <a:p>
                      <a:endParaRPr lang="es-ES" sz="1800" dirty="0" smtClean="0"/>
                    </a:p>
                    <a:p>
                      <a:r>
                        <a:rPr lang="es-ES" sz="1800" dirty="0" smtClean="0"/>
                        <a:t>Dolor torácico, hipocinesia</a:t>
                      </a:r>
                      <a:r>
                        <a:rPr lang="es-ES" sz="1800" baseline="0" dirty="0" smtClean="0"/>
                        <a:t> ventricular</a:t>
                      </a:r>
                    </a:p>
                    <a:p>
                      <a:endParaRPr lang="es-ES" sz="1800" baseline="0" dirty="0" smtClean="0"/>
                    </a:p>
                    <a:p>
                      <a:r>
                        <a:rPr lang="es-ES" sz="1800" baseline="0" dirty="0" smtClean="0"/>
                        <a:t>Diarrea</a:t>
                      </a:r>
                    </a:p>
                    <a:p>
                      <a:endParaRPr lang="es-ES" sz="1800" dirty="0"/>
                    </a:p>
                  </a:txBody>
                  <a:tcPr/>
                </a:tc>
              </a:tr>
            </a:tbl>
          </a:graphicData>
        </a:graphic>
      </p:graphicFrame>
      <p:sp>
        <p:nvSpPr>
          <p:cNvPr id="4" name="Text Box 4"/>
          <p:cNvSpPr txBox="1">
            <a:spLocks noChangeArrowheads="1"/>
          </p:cNvSpPr>
          <p:nvPr/>
        </p:nvSpPr>
        <p:spPr bwMode="auto">
          <a:xfrm>
            <a:off x="13228"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6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Tratamiento</a:t>
            </a:r>
          </a:p>
          <a:p>
            <a:pPr algn="ctr" eaLnBrk="1" hangingPunct="1">
              <a:defRPr/>
            </a:pPr>
            <a:endParaRPr lang="es-ES" sz="1600" dirty="0" smtClean="0">
              <a:solidFill>
                <a:srgbClr val="FFFF66"/>
              </a:solidFill>
              <a:effectLst>
                <a:outerShdw blurRad="38100" dist="38100" dir="2700000" algn="tl">
                  <a:srgbClr val="000000"/>
                </a:outerShdw>
              </a:effectLst>
            </a:endParaRPr>
          </a:p>
        </p:txBody>
      </p:sp>
      <p:sp>
        <p:nvSpPr>
          <p:cNvPr id="6" name="5 CuadroTexto"/>
          <p:cNvSpPr txBox="1"/>
          <p:nvPr/>
        </p:nvSpPr>
        <p:spPr>
          <a:xfrm>
            <a:off x="6352903" y="6373838"/>
            <a:ext cx="1672140" cy="246221"/>
          </a:xfrm>
          <a:prstGeom prst="rect">
            <a:avLst/>
          </a:prstGeom>
          <a:noFill/>
        </p:spPr>
        <p:txBody>
          <a:bodyPr wrap="none" rtlCol="0">
            <a:spAutoFit/>
          </a:bodyPr>
          <a:lstStyle/>
          <a:p>
            <a:r>
              <a:rPr lang="es-ES" sz="1000" i="1" dirty="0" smtClean="0"/>
              <a:t> </a:t>
            </a:r>
            <a:r>
              <a:rPr lang="es-ES" sz="1000" i="1" dirty="0" err="1" smtClean="0"/>
              <a:t>Hepatol</a:t>
            </a:r>
            <a:r>
              <a:rPr lang="es-ES" sz="1000" i="1" dirty="0" smtClean="0"/>
              <a:t> </a:t>
            </a:r>
            <a:r>
              <a:rPr lang="es-ES" sz="1000" dirty="0" smtClean="0"/>
              <a:t>2008: 48: 2064-76.</a:t>
            </a:r>
          </a:p>
        </p:txBody>
      </p:sp>
    </p:spTree>
    <p:extLst>
      <p:ext uri="{BB962C8B-B14F-4D97-AF65-F5344CB8AC3E}">
        <p14:creationId xmlns:p14="http://schemas.microsoft.com/office/powerpoint/2010/main" val="31979748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45247" y="1517894"/>
            <a:ext cx="7515321" cy="4525963"/>
          </a:xfrm>
        </p:spPr>
        <p:txBody>
          <a:bodyPr>
            <a:normAutofit/>
          </a:bodyPr>
          <a:lstStyle/>
          <a:p>
            <a:pPr marL="0" indent="0">
              <a:buNone/>
            </a:pPr>
            <a:r>
              <a:rPr lang="es-ES" sz="2400" dirty="0" smtClean="0">
                <a:solidFill>
                  <a:srgbClr val="FFFF66"/>
                </a:solidFill>
                <a:effectLst>
                  <a:outerShdw blurRad="38100" dist="38100" dir="2700000" algn="tl">
                    <a:srgbClr val="000000">
                      <a:alpha val="43137"/>
                    </a:srgbClr>
                  </a:outerShdw>
                </a:effectLst>
                <a:sym typeface="Wingdings 3" panose="05040102010807070707" pitchFamily="18" charset="2"/>
              </a:rPr>
              <a:t></a:t>
            </a:r>
            <a:r>
              <a:rPr lang="es-ES" sz="2400" dirty="0" smtClean="0">
                <a:sym typeface="Wingdings 3" panose="05040102010807070707" pitchFamily="18" charset="2"/>
              </a:rPr>
              <a:t> 	</a:t>
            </a:r>
            <a:r>
              <a:rPr lang="es-ES" sz="2400" dirty="0" smtClean="0"/>
              <a:t>Es una de las complicaciones más frecuentes en 	enfermos cirróticos</a:t>
            </a:r>
          </a:p>
          <a:p>
            <a:pPr marL="0" indent="0">
              <a:buNone/>
            </a:pPr>
            <a:r>
              <a:rPr lang="es-ES" sz="2400" dirty="0" smtClean="0"/>
              <a:t>	</a:t>
            </a:r>
            <a:r>
              <a:rPr lang="es-ES" sz="1800" dirty="0" smtClean="0">
                <a:solidFill>
                  <a:schemeClr val="tx2">
                    <a:lumMod val="60000"/>
                    <a:lumOff val="40000"/>
                  </a:schemeClr>
                </a:solidFill>
                <a:effectLst>
                  <a:outerShdw blurRad="38100" dist="38100" dir="2700000" algn="tl">
                    <a:srgbClr val="000000">
                      <a:alpha val="43137"/>
                    </a:srgbClr>
                  </a:outerShdw>
                </a:effectLst>
                <a:latin typeface="Wingdings"/>
                <a:ea typeface="Wingdings"/>
                <a:cs typeface="Wingdings"/>
                <a:sym typeface="Wingdings"/>
              </a:rPr>
              <a:t></a:t>
            </a:r>
            <a:r>
              <a:rPr lang="es-ES" sz="2400" dirty="0">
                <a:sym typeface="Wingdings"/>
              </a:rPr>
              <a:t> </a:t>
            </a:r>
            <a:r>
              <a:rPr lang="es-ES" sz="2400" dirty="0" smtClean="0"/>
              <a:t>60% en cirróticos descompensados</a:t>
            </a:r>
          </a:p>
          <a:p>
            <a:pPr marL="0" indent="0">
              <a:buNone/>
            </a:pPr>
            <a:endParaRPr lang="es-ES" sz="2400" dirty="0" smtClean="0"/>
          </a:p>
          <a:p>
            <a:pPr marL="0" indent="0">
              <a:buNone/>
            </a:pPr>
            <a:r>
              <a:rPr lang="es-ES" sz="2400" dirty="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400" dirty="0"/>
              <a:t>Mortalidad del 50% a 3 años</a:t>
            </a:r>
          </a:p>
          <a:p>
            <a:pPr marL="0" indent="0">
              <a:buNone/>
            </a:pPr>
            <a:endParaRPr lang="es-ES" sz="2400" dirty="0" smtClean="0"/>
          </a:p>
          <a:p>
            <a:pPr marL="0" indent="0">
              <a:buNone/>
            </a:pPr>
            <a:r>
              <a:rPr lang="es-ES" sz="2400" dirty="0" smtClean="0">
                <a:solidFill>
                  <a:srgbClr val="FFFF66"/>
                </a:solidFill>
                <a:effectLst>
                  <a:outerShdw blurRad="38100" dist="38100" dir="2700000" algn="tl">
                    <a:srgbClr val="000000">
                      <a:alpha val="43137"/>
                    </a:srgbClr>
                  </a:outerShdw>
                </a:effectLst>
                <a:sym typeface="Wingdings 3" panose="05040102010807070707" pitchFamily="18" charset="2"/>
              </a:rPr>
              <a:t>	</a:t>
            </a:r>
            <a:r>
              <a:rPr lang="es-ES" sz="2400" dirty="0" smtClean="0"/>
              <a:t>Riesgo de peritonitis bacteriana espontánea, </a:t>
            </a:r>
            <a:r>
              <a:rPr lang="es-ES" sz="2400" dirty="0"/>
              <a:t> </a:t>
            </a:r>
            <a:r>
              <a:rPr lang="es-ES" sz="2400" dirty="0" smtClean="0"/>
              <a:t>  	hiponatremia </a:t>
            </a:r>
            <a:r>
              <a:rPr lang="es-ES" sz="2400" dirty="0" err="1" smtClean="0"/>
              <a:t>dilucional</a:t>
            </a:r>
            <a:r>
              <a:rPr lang="es-ES" sz="2400" dirty="0" smtClean="0"/>
              <a:t> y síndrome </a:t>
            </a:r>
            <a:r>
              <a:rPr lang="es-ES" sz="2400" dirty="0" err="1" smtClean="0"/>
              <a:t>hepatorrenal</a:t>
            </a:r>
            <a:endParaRPr lang="es-ES" sz="2400" dirty="0" smtClean="0"/>
          </a:p>
          <a:p>
            <a:pPr marL="0" indent="0">
              <a:buNone/>
            </a:pPr>
            <a:endParaRPr lang="es-ES" sz="2400" dirty="0" smtClean="0"/>
          </a:p>
          <a:p>
            <a:pPr marL="0" indent="0">
              <a:buNone/>
            </a:pPr>
            <a:endParaRPr lang="es-ES" sz="2400" dirty="0"/>
          </a:p>
        </p:txBody>
      </p:sp>
      <p:sp>
        <p:nvSpPr>
          <p:cNvPr id="4" name="CuadroTexto 3"/>
          <p:cNvSpPr txBox="1"/>
          <p:nvPr/>
        </p:nvSpPr>
        <p:spPr>
          <a:xfrm>
            <a:off x="6232729" y="6426346"/>
            <a:ext cx="2173392" cy="400110"/>
          </a:xfrm>
          <a:prstGeom prst="rect">
            <a:avLst/>
          </a:prstGeom>
          <a:noFill/>
        </p:spPr>
        <p:txBody>
          <a:bodyPr wrap="none" rtlCol="0">
            <a:spAutoFit/>
          </a:bodyPr>
          <a:lstStyle/>
          <a:p>
            <a:r>
              <a:rPr lang="es-ES" sz="1000" dirty="0" err="1" smtClean="0">
                <a:latin typeface="+mj-lt"/>
              </a:rPr>
              <a:t>Gastroenterology</a:t>
            </a:r>
            <a:r>
              <a:rPr lang="es-ES" sz="1000" dirty="0" smtClean="0">
                <a:latin typeface="+mj-lt"/>
              </a:rPr>
              <a:t>, 1996; 111:1002-10.</a:t>
            </a:r>
          </a:p>
          <a:p>
            <a:r>
              <a:rPr lang="es-ES" sz="1000" dirty="0" smtClean="0">
                <a:latin typeface="+mj-lt"/>
              </a:rPr>
              <a:t> </a:t>
            </a:r>
            <a:endParaRPr lang="es-ES" sz="1000" dirty="0">
              <a:latin typeface="+mj-lt"/>
            </a:endParaRPr>
          </a:p>
        </p:txBody>
      </p:sp>
      <p:sp>
        <p:nvSpPr>
          <p:cNvPr id="5" name="Text Box 4"/>
          <p:cNvSpPr txBox="1">
            <a:spLocks noChangeArrowheads="1"/>
          </p:cNvSpPr>
          <p:nvPr/>
        </p:nvSpPr>
        <p:spPr bwMode="auto">
          <a:xfrm>
            <a:off x="0" y="-26988"/>
            <a:ext cx="9144000" cy="969450"/>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900" dirty="0" smtClean="0">
              <a:solidFill>
                <a:srgbClr val="FFFF66"/>
              </a:solidFill>
              <a:effectLst>
                <a:outerShdw blurRad="38100" dist="38100" dir="2700000" algn="tl">
                  <a:srgbClr val="000000"/>
                </a:outerShdw>
              </a:effectLst>
            </a:endParaRPr>
          </a:p>
          <a:p>
            <a:pPr algn="ctr" eaLnBrk="1" hangingPunct="1">
              <a:defRPr/>
            </a:pPr>
            <a:r>
              <a:rPr lang="es-ES" sz="3600" dirty="0" smtClean="0">
                <a:solidFill>
                  <a:srgbClr val="FFFF66"/>
                </a:solidFill>
                <a:effectLst>
                  <a:outerShdw blurRad="38100" dist="38100" dir="2700000" algn="tl">
                    <a:srgbClr val="000000"/>
                  </a:outerShdw>
                </a:effectLst>
              </a:rPr>
              <a:t>Ascitis</a:t>
            </a:r>
          </a:p>
          <a:p>
            <a:pPr algn="ctr" eaLnBrk="1" hangingPunct="1">
              <a:defRPr/>
            </a:pPr>
            <a:endParaRPr lang="es-ES" sz="1200" dirty="0" smtClean="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367858774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7584" y="1520820"/>
            <a:ext cx="7585552" cy="5000668"/>
          </a:xfrm>
        </p:spPr>
        <p:txBody>
          <a:bodyPr>
            <a:normAutofit fontScale="62500" lnSpcReduction="20000"/>
          </a:bodyPr>
          <a:lstStyle/>
          <a:p>
            <a:pPr marL="0" indent="0">
              <a:buNone/>
            </a:pPr>
            <a:r>
              <a:rPr lang="es-ES" dirty="0" smtClean="0">
                <a:solidFill>
                  <a:srgbClr val="FFFF00"/>
                </a:solidFill>
                <a:effectLst>
                  <a:outerShdw blurRad="50800" dist="38100" dir="2700000" algn="tl" rotWithShape="0">
                    <a:schemeClr val="bg1">
                      <a:lumMod val="50000"/>
                      <a:alpha val="43000"/>
                    </a:schemeClr>
                  </a:outerShdw>
                </a:effectLst>
                <a:latin typeface="Wingdings"/>
                <a:ea typeface="Wingdings"/>
                <a:cs typeface="Wingdings"/>
                <a:sym typeface="Wingdings"/>
              </a:rPr>
              <a:t></a:t>
            </a:r>
            <a:r>
              <a:rPr lang="es-ES" dirty="0" smtClean="0">
                <a:sym typeface="Wingdings"/>
              </a:rPr>
              <a:t> </a:t>
            </a:r>
            <a:r>
              <a:rPr lang="es-ES" dirty="0">
                <a:sym typeface="Wingdings"/>
              </a:rPr>
              <a:t>	</a:t>
            </a:r>
            <a:r>
              <a:rPr lang="es-ES" dirty="0" smtClean="0"/>
              <a:t>Sobrevivencia a 3 meses</a:t>
            </a:r>
          </a:p>
          <a:p>
            <a:pPr marL="0" indent="0">
              <a:buNone/>
            </a:pPr>
            <a:r>
              <a:rPr lang="es-ES" dirty="0" smtClean="0"/>
              <a:t>	- Daño renal parenquimatoso 73 %</a:t>
            </a:r>
          </a:p>
          <a:p>
            <a:pPr marL="0" indent="0">
              <a:buNone/>
            </a:pPr>
            <a:r>
              <a:rPr lang="es-ES" dirty="0"/>
              <a:t>	</a:t>
            </a:r>
            <a:r>
              <a:rPr lang="es-ES" dirty="0" smtClean="0"/>
              <a:t>- Hipovolemia 46 %</a:t>
            </a:r>
          </a:p>
          <a:p>
            <a:pPr marL="0" indent="0">
              <a:buNone/>
            </a:pPr>
            <a:r>
              <a:rPr lang="es-ES" dirty="0"/>
              <a:t>	</a:t>
            </a:r>
            <a:r>
              <a:rPr lang="es-ES" dirty="0" smtClean="0"/>
              <a:t>- Infecciones 31 %</a:t>
            </a:r>
          </a:p>
          <a:p>
            <a:pPr marL="0" indent="0">
              <a:buNone/>
            </a:pPr>
            <a:r>
              <a:rPr lang="es-ES" dirty="0"/>
              <a:t>	</a:t>
            </a:r>
            <a:r>
              <a:rPr lang="es-ES" dirty="0" smtClean="0"/>
              <a:t>- Síndrome </a:t>
            </a:r>
            <a:r>
              <a:rPr lang="es-ES" dirty="0" err="1" smtClean="0"/>
              <a:t>hepatorrenal</a:t>
            </a:r>
            <a:r>
              <a:rPr lang="es-ES" dirty="0" smtClean="0"/>
              <a:t> 13 % (P=0.0005)</a:t>
            </a:r>
          </a:p>
          <a:p>
            <a:pPr marL="0" indent="0">
              <a:buNone/>
            </a:pPr>
            <a:endParaRPr lang="es-ES" dirty="0" smtClean="0"/>
          </a:p>
          <a:p>
            <a:pPr marL="0" indent="0">
              <a:buNone/>
            </a:pPr>
            <a:r>
              <a:rPr lang="es-ES" dirty="0" smtClean="0">
                <a:solidFill>
                  <a:srgbClr val="FFFF00"/>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dirty="0" smtClean="0"/>
              <a:t>Sobrevivencia en SHR</a:t>
            </a:r>
          </a:p>
          <a:p>
            <a:pPr marL="0" indent="0">
              <a:buNone/>
            </a:pPr>
            <a:r>
              <a:rPr lang="es-ES" dirty="0" smtClean="0"/>
              <a:t>	Tipo 1: 1 mes</a:t>
            </a:r>
          </a:p>
          <a:p>
            <a:pPr marL="0" indent="0">
              <a:buNone/>
            </a:pPr>
            <a:r>
              <a:rPr lang="es-ES" dirty="0" smtClean="0"/>
              <a:t>	Tipo 2: 6.7 meses</a:t>
            </a:r>
          </a:p>
          <a:p>
            <a:pPr marL="0" indent="0">
              <a:buNone/>
            </a:pPr>
            <a:endParaRPr lang="es-ES" dirty="0" smtClean="0"/>
          </a:p>
          <a:p>
            <a:pPr marL="0" indent="0">
              <a:buNone/>
            </a:pPr>
            <a:r>
              <a:rPr lang="es-ES" dirty="0" smtClean="0">
                <a:solidFill>
                  <a:srgbClr val="FFFF00"/>
                </a:solidFill>
                <a:effectLst>
                  <a:outerShdw blurRad="50800" dist="38100" dir="2700000" algn="tl" rotWithShape="0">
                    <a:schemeClr val="bg1">
                      <a:lumMod val="50000"/>
                      <a:alpha val="43000"/>
                    </a:schemeClr>
                  </a:outerShdw>
                </a:effectLst>
                <a:latin typeface="Wingdings"/>
                <a:ea typeface="Wingdings"/>
                <a:cs typeface="Wingdings"/>
                <a:sym typeface="Wingdings"/>
              </a:rPr>
              <a:t> </a:t>
            </a:r>
            <a:r>
              <a:rPr lang="es-ES" dirty="0" smtClean="0"/>
              <a:t>Factores predictores de mal pronóstico </a:t>
            </a:r>
          </a:p>
          <a:p>
            <a:pPr marL="0" indent="0">
              <a:buNone/>
            </a:pPr>
            <a:r>
              <a:rPr lang="es-ES" dirty="0" smtClean="0"/>
              <a:t>	. Causa</a:t>
            </a:r>
          </a:p>
          <a:p>
            <a:pPr marL="0" indent="0">
              <a:buNone/>
            </a:pPr>
            <a:r>
              <a:rPr lang="es-ES" dirty="0" smtClean="0"/>
              <a:t>	. MELD</a:t>
            </a:r>
          </a:p>
          <a:p>
            <a:pPr marL="0" indent="0">
              <a:buNone/>
            </a:pPr>
            <a:r>
              <a:rPr lang="es-ES" dirty="0" smtClean="0"/>
              <a:t>	. </a:t>
            </a:r>
            <a:r>
              <a:rPr lang="es-ES" dirty="0" err="1" smtClean="0"/>
              <a:t>Na</a:t>
            </a:r>
            <a:r>
              <a:rPr lang="es-ES" baseline="30000" dirty="0"/>
              <a:t>+</a:t>
            </a:r>
            <a:endParaRPr lang="es-ES" baseline="30000" dirty="0" smtClean="0"/>
          </a:p>
          <a:p>
            <a:pPr marL="0" indent="0">
              <a:buNone/>
            </a:pPr>
            <a:r>
              <a:rPr lang="es-ES" dirty="0" smtClean="0"/>
              <a:t>	. Encefalopatía</a:t>
            </a:r>
          </a:p>
          <a:p>
            <a:pPr marL="0" indent="0">
              <a:buNone/>
            </a:pPr>
            <a:endParaRPr lang="es-ES" dirty="0"/>
          </a:p>
        </p:txBody>
      </p:sp>
      <p:sp>
        <p:nvSpPr>
          <p:cNvPr id="4" name="Text Box 4"/>
          <p:cNvSpPr txBox="1">
            <a:spLocks noChangeArrowheads="1"/>
          </p:cNvSpPr>
          <p:nvPr/>
        </p:nvSpPr>
        <p:spPr bwMode="auto">
          <a:xfrm>
            <a:off x="0" y="-26988"/>
            <a:ext cx="9144000" cy="1077172"/>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r>
              <a:rPr lang="es-ES" sz="3200" dirty="0" smtClean="0">
                <a:solidFill>
                  <a:srgbClr val="FFFF66"/>
                </a:solidFill>
                <a:effectLst>
                  <a:outerShdw blurRad="38100" dist="38100" dir="2700000" algn="tl">
                    <a:srgbClr val="000000"/>
                  </a:outerShdw>
                </a:effectLst>
              </a:rPr>
              <a:t>Daño renal en cirrosis</a:t>
            </a:r>
          </a:p>
          <a:p>
            <a:pPr algn="ctr" eaLnBrk="1" hangingPunct="1">
              <a:defRPr/>
            </a:pPr>
            <a:r>
              <a:rPr lang="es-ES" sz="3200" dirty="0" smtClean="0">
                <a:solidFill>
                  <a:srgbClr val="FFFF66"/>
                </a:solidFill>
                <a:effectLst>
                  <a:outerShdw blurRad="38100" dist="38100" dir="2700000" algn="tl">
                    <a:srgbClr val="000000"/>
                  </a:outerShdw>
                </a:effectLst>
              </a:rPr>
              <a:t>Pronóstico</a:t>
            </a:r>
          </a:p>
        </p:txBody>
      </p:sp>
      <p:sp>
        <p:nvSpPr>
          <p:cNvPr id="5" name="CuadroTexto 4"/>
          <p:cNvSpPr txBox="1"/>
          <p:nvPr/>
        </p:nvSpPr>
        <p:spPr>
          <a:xfrm>
            <a:off x="6164251" y="6323869"/>
            <a:ext cx="2269860" cy="461665"/>
          </a:xfrm>
          <a:prstGeom prst="rect">
            <a:avLst/>
          </a:prstGeom>
          <a:noFill/>
        </p:spPr>
        <p:txBody>
          <a:bodyPr wrap="none" rtlCol="0">
            <a:spAutoFit/>
          </a:bodyPr>
          <a:lstStyle/>
          <a:p>
            <a:r>
              <a:rPr lang="es-ES" sz="1200" i="1" dirty="0" err="1" smtClean="0">
                <a:latin typeface="+mj-lt"/>
              </a:rPr>
              <a:t>Gastroenterol</a:t>
            </a:r>
            <a:r>
              <a:rPr lang="es-ES" sz="1200" dirty="0" smtClean="0">
                <a:latin typeface="+mj-lt"/>
              </a:rPr>
              <a:t> 2011; 140: 488-96.</a:t>
            </a:r>
          </a:p>
          <a:p>
            <a:r>
              <a:rPr lang="es-ES" sz="1200" i="1" dirty="0" err="1" smtClean="0">
                <a:latin typeface="+mj-lt"/>
              </a:rPr>
              <a:t>Hepatology</a:t>
            </a:r>
            <a:r>
              <a:rPr lang="es-ES" sz="1200" dirty="0" smtClean="0">
                <a:latin typeface="+mj-lt"/>
              </a:rPr>
              <a:t> 2005; 41: 1282-9.</a:t>
            </a:r>
            <a:endParaRPr lang="es-ES" sz="1200" dirty="0">
              <a:latin typeface="+mj-lt"/>
            </a:endParaRPr>
          </a:p>
        </p:txBody>
      </p:sp>
    </p:spTree>
    <p:extLst>
      <p:ext uri="{BB962C8B-B14F-4D97-AF65-F5344CB8AC3E}">
        <p14:creationId xmlns:p14="http://schemas.microsoft.com/office/powerpoint/2010/main" val="14508311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7500" lnSpcReduction="20000"/>
          </a:bodyPr>
          <a:lstStyle/>
          <a:p>
            <a:pPr marL="0" indent="0" algn="just">
              <a:buNone/>
            </a:pPr>
            <a:r>
              <a:rPr lang="en-US" sz="2800" dirty="0">
                <a:solidFill>
                  <a:schemeClr val="tx2">
                    <a:lumMod val="60000"/>
                    <a:lumOff val="40000"/>
                  </a:schemeClr>
                </a:solidFill>
                <a:sym typeface="Marlett" charset="0"/>
              </a:rPr>
              <a:t></a:t>
            </a:r>
            <a:r>
              <a:rPr lang="es-ES" sz="2800" dirty="0" smtClean="0"/>
              <a:t>La ascitis y la falla renal aguda son complicaciones frecuentes en pacientes con cirrosis avanzada y que conllevan mal pronóstico</a:t>
            </a:r>
          </a:p>
          <a:p>
            <a:pPr marL="0" indent="0" algn="just">
              <a:buNone/>
            </a:pPr>
            <a:endParaRPr lang="es-ES" sz="2800" dirty="0" smtClean="0"/>
          </a:p>
          <a:p>
            <a:pPr marL="0" indent="0" algn="just">
              <a:buNone/>
            </a:pPr>
            <a:r>
              <a:rPr lang="en-US" sz="2800" dirty="0">
                <a:solidFill>
                  <a:schemeClr val="tx2">
                    <a:lumMod val="60000"/>
                    <a:lumOff val="40000"/>
                  </a:schemeClr>
                </a:solidFill>
                <a:sym typeface="Marlett" charset="0"/>
              </a:rPr>
              <a:t></a:t>
            </a:r>
            <a:r>
              <a:rPr lang="es-ES" sz="2800" dirty="0" smtClean="0"/>
              <a:t>La ascitis y el síndrome </a:t>
            </a:r>
            <a:r>
              <a:rPr lang="es-ES" sz="2800" dirty="0" err="1" smtClean="0"/>
              <a:t>hepatorrenal</a:t>
            </a:r>
            <a:r>
              <a:rPr lang="es-ES" sz="2800" dirty="0" smtClean="0"/>
              <a:t> comparten un mecanismo  fisiopatológico común que es la hipertensión portal y  la vasodilatación </a:t>
            </a:r>
            <a:r>
              <a:rPr lang="es-ES" sz="2800" dirty="0" err="1" smtClean="0"/>
              <a:t>esplácnica</a:t>
            </a:r>
            <a:endParaRPr lang="es-ES" sz="2800" dirty="0" smtClean="0"/>
          </a:p>
          <a:p>
            <a:pPr marL="0" indent="0" algn="just">
              <a:buNone/>
            </a:pPr>
            <a:endParaRPr lang="es-ES" sz="2800" dirty="0" smtClean="0"/>
          </a:p>
          <a:p>
            <a:pPr marL="0" indent="0" algn="just">
              <a:buNone/>
            </a:pPr>
            <a:r>
              <a:rPr lang="en-US" sz="2800" dirty="0">
                <a:solidFill>
                  <a:schemeClr val="tx2">
                    <a:lumMod val="60000"/>
                    <a:lumOff val="40000"/>
                  </a:schemeClr>
                </a:solidFill>
                <a:sym typeface="Marlett" charset="0"/>
              </a:rPr>
              <a:t></a:t>
            </a:r>
            <a:r>
              <a:rPr lang="es-ES" sz="2800" dirty="0" smtClean="0"/>
              <a:t>El mejor conocimiento de los mecanismos involucrados en la disfunción circulatoria ha permitido identificar moléculas que pueden ser blanco de nuevos tratamientos</a:t>
            </a:r>
          </a:p>
          <a:p>
            <a:pPr marL="0" indent="0" algn="just">
              <a:buNone/>
            </a:pPr>
            <a:endParaRPr lang="es-ES" sz="2800" dirty="0" smtClean="0"/>
          </a:p>
          <a:p>
            <a:pPr marL="0" indent="0" algn="just">
              <a:buNone/>
            </a:pPr>
            <a:r>
              <a:rPr lang="en-US" sz="2800" dirty="0">
                <a:solidFill>
                  <a:schemeClr val="tx2">
                    <a:lumMod val="60000"/>
                    <a:lumOff val="40000"/>
                  </a:schemeClr>
                </a:solidFill>
                <a:sym typeface="Marlett" charset="0"/>
              </a:rPr>
              <a:t></a:t>
            </a:r>
            <a:r>
              <a:rPr lang="es-ES" sz="2800" dirty="0" smtClean="0"/>
              <a:t>El tratamiento temprano de la ascitis y de la falla renal aguda mejora el pronóstico en los enfermos cirróticos</a:t>
            </a:r>
          </a:p>
          <a:p>
            <a:pPr marL="0" indent="0" algn="just">
              <a:buNone/>
            </a:pPr>
            <a:endParaRPr lang="es-ES" sz="2800" dirty="0"/>
          </a:p>
        </p:txBody>
      </p:sp>
      <p:sp>
        <p:nvSpPr>
          <p:cNvPr id="4" name="Text Box 4"/>
          <p:cNvSpPr txBox="1">
            <a:spLocks noChangeArrowheads="1"/>
          </p:cNvSpPr>
          <p:nvPr/>
        </p:nvSpPr>
        <p:spPr bwMode="auto">
          <a:xfrm>
            <a:off x="0" y="-26988"/>
            <a:ext cx="9144000" cy="923283"/>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0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Conclusiones</a:t>
            </a:r>
            <a:endParaRPr lang="es-ES" sz="1200" dirty="0" smtClean="0">
              <a:solidFill>
                <a:srgbClr val="FFFF66"/>
              </a:solidFill>
              <a:effectLst>
                <a:outerShdw blurRad="38100" dist="38100" dir="2700000" algn="tl">
                  <a:srgbClr val="000000"/>
                </a:outerShdw>
              </a:effectLst>
            </a:endParaRPr>
          </a:p>
          <a:p>
            <a:pPr algn="ctr" eaLnBrk="1" hangingPunct="1">
              <a:defRPr/>
            </a:pPr>
            <a:endParaRPr lang="es-ES" sz="1200" dirty="0" smtClean="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23869071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83024" y="1391247"/>
            <a:ext cx="8226963" cy="4954985"/>
          </a:xfrm>
        </p:spPr>
        <p:txBody>
          <a:bodyPr>
            <a:normAutofit lnSpcReduction="10000"/>
          </a:bodyPr>
          <a:lstStyle/>
          <a:p>
            <a:pPr marL="0" indent="0">
              <a:buFontTx/>
              <a:buNone/>
              <a:defRPr/>
            </a:pPr>
            <a:r>
              <a:rPr lang="es-ES" sz="1600" dirty="0" smtClean="0">
                <a:solidFill>
                  <a:srgbClr val="3366FF"/>
                </a:solidFill>
                <a:effectLst>
                  <a:outerShdw blurRad="38100" dist="38100" dir="2700000" algn="tl">
                    <a:srgbClr val="DDDDDD"/>
                  </a:outerShdw>
                </a:effectLst>
                <a:latin typeface="+mj-lt"/>
                <a:ea typeface="MS PGothic" charset="0"/>
                <a:sym typeface="Wingdings" charset="0"/>
              </a:rPr>
              <a:t></a:t>
            </a:r>
            <a:r>
              <a:rPr lang="es-ES" sz="2000" dirty="0" smtClean="0">
                <a:solidFill>
                  <a:srgbClr val="0033CC"/>
                </a:solidFill>
                <a:latin typeface="+mj-lt"/>
                <a:ea typeface="MS PGothic" charset="0"/>
                <a:sym typeface="Wingdings" charset="0"/>
              </a:rPr>
              <a:t> 	</a:t>
            </a:r>
            <a:r>
              <a:rPr lang="es-ES" sz="2000" dirty="0" smtClean="0">
                <a:effectLst>
                  <a:outerShdw blurRad="38100" dist="38100" dir="2700000" algn="tl">
                    <a:srgbClr val="DDDDDD"/>
                  </a:outerShdw>
                </a:effectLst>
                <a:latin typeface="+mj-lt"/>
                <a:ea typeface="MS PGothic" charset="0"/>
                <a:sym typeface="Wingdings" charset="0"/>
              </a:rPr>
              <a:t>Complicación frecuente en enfermos cirróticos</a:t>
            </a:r>
          </a:p>
          <a:p>
            <a:pPr marL="0" indent="0">
              <a:buFontTx/>
              <a:buNone/>
              <a:defRPr/>
            </a:pPr>
            <a:r>
              <a:rPr lang="es-ES" sz="2000" dirty="0" smtClean="0">
                <a:effectLst>
                  <a:outerShdw blurRad="38100" dist="38100" dir="2700000" algn="tl">
                    <a:srgbClr val="DDDDDD"/>
                  </a:outerShdw>
                </a:effectLst>
                <a:latin typeface="+mj-lt"/>
                <a:ea typeface="MS PGothic" charset="0"/>
                <a:sym typeface="Wingdings" charset="0"/>
              </a:rPr>
              <a:t>	</a:t>
            </a:r>
            <a:r>
              <a:rPr lang="es-ES" sz="2000" dirty="0" smtClean="0">
                <a:solidFill>
                  <a:schemeClr val="accent4">
                    <a:lumMod val="60000"/>
                    <a:lumOff val="40000"/>
                  </a:schemeClr>
                </a:solidFill>
                <a:effectLst>
                  <a:outerShdw blurRad="38100" dist="38100" dir="2700000" algn="tl">
                    <a:srgbClr val="DDDDDD"/>
                  </a:outerShdw>
                </a:effectLst>
                <a:latin typeface="Wingdings"/>
                <a:ea typeface="Wingdings"/>
                <a:cs typeface="Wingdings"/>
                <a:sym typeface="Wingdings"/>
              </a:rPr>
              <a:t></a:t>
            </a:r>
            <a:r>
              <a:rPr lang="es-ES" sz="2000" dirty="0">
                <a:effectLst>
                  <a:outerShdw blurRad="38100" dist="38100" dir="2700000" algn="tl">
                    <a:srgbClr val="DDDDDD"/>
                  </a:outerShdw>
                </a:effectLst>
                <a:latin typeface="+mj-lt"/>
                <a:ea typeface="MS PGothic" charset="0"/>
                <a:sym typeface="Wingdings" charset="0"/>
              </a:rPr>
              <a:t> </a:t>
            </a:r>
            <a:r>
              <a:rPr lang="es-ES" sz="2000" dirty="0" smtClean="0">
                <a:effectLst>
                  <a:outerShdw blurRad="38100" dist="38100" dir="2700000" algn="tl">
                    <a:srgbClr val="DDDDDD"/>
                  </a:outerShdw>
                </a:effectLst>
                <a:latin typeface="+mj-lt"/>
                <a:ea typeface="MS PGothic" charset="0"/>
                <a:sym typeface="Wingdings" charset="0"/>
              </a:rPr>
              <a:t>  Mayor riesgo después del inicio de ascitis</a:t>
            </a:r>
          </a:p>
          <a:p>
            <a:pPr marL="0" indent="0">
              <a:buFontTx/>
              <a:buNone/>
              <a:defRPr/>
            </a:pPr>
            <a:r>
              <a:rPr lang="es-ES" sz="2000" dirty="0" smtClean="0">
                <a:effectLst>
                  <a:outerShdw blurRad="38100" dist="38100" dir="2700000" algn="tl">
                    <a:srgbClr val="DDDDDD"/>
                  </a:outerShdw>
                </a:effectLst>
                <a:latin typeface="+mj-lt"/>
                <a:ea typeface="MS PGothic" charset="0"/>
                <a:sym typeface="Wingdings" charset="0"/>
              </a:rPr>
              <a:t>	   - 23 % a 1 año</a:t>
            </a:r>
          </a:p>
          <a:p>
            <a:pPr marL="0" indent="0">
              <a:buFontTx/>
              <a:buNone/>
              <a:defRPr/>
            </a:pPr>
            <a:r>
              <a:rPr lang="es-ES" sz="2000" dirty="0" smtClean="0">
                <a:effectLst>
                  <a:outerShdw blurRad="38100" dist="38100" dir="2700000" algn="tl">
                    <a:srgbClr val="DDDDDD"/>
                  </a:outerShdw>
                </a:effectLst>
                <a:latin typeface="+mj-lt"/>
                <a:ea typeface="MS PGothic" charset="0"/>
                <a:sym typeface="Wingdings" charset="0"/>
              </a:rPr>
              <a:t>	   - 49 % a 3 años</a:t>
            </a:r>
          </a:p>
          <a:p>
            <a:pPr marL="0" indent="0">
              <a:buFontTx/>
              <a:buNone/>
              <a:defRPr/>
            </a:pPr>
            <a:endParaRPr lang="es-ES" sz="2000" dirty="0" smtClean="0">
              <a:effectLst>
                <a:outerShdw blurRad="38100" dist="38100" dir="2700000" algn="tl">
                  <a:srgbClr val="DDDDDD"/>
                </a:outerShdw>
              </a:effectLst>
              <a:latin typeface="+mj-lt"/>
              <a:ea typeface="MS PGothic" charset="0"/>
              <a:sym typeface="Wingdings" charset="0"/>
            </a:endParaRPr>
          </a:p>
          <a:p>
            <a:pPr marL="0" indent="0">
              <a:buFontTx/>
              <a:buNone/>
              <a:defRPr/>
            </a:pPr>
            <a:r>
              <a:rPr lang="es-ES" sz="1600" dirty="0" smtClean="0">
                <a:solidFill>
                  <a:srgbClr val="3366FF"/>
                </a:solidFill>
                <a:effectLst>
                  <a:outerShdw blurRad="38100" dist="38100" dir="2700000" algn="tl">
                    <a:srgbClr val="DDDDDD"/>
                  </a:outerShdw>
                </a:effectLst>
                <a:ea typeface="MS PGothic" charset="0"/>
                <a:sym typeface="Wingdings" charset="0"/>
              </a:rPr>
              <a:t></a:t>
            </a:r>
            <a:r>
              <a:rPr lang="es-ES" sz="2000" dirty="0" smtClean="0">
                <a:solidFill>
                  <a:srgbClr val="3366FF"/>
                </a:solidFill>
                <a:effectLst>
                  <a:outerShdw blurRad="38100" dist="38100" dir="2700000" algn="tl">
                    <a:srgbClr val="DDDDDD"/>
                  </a:outerShdw>
                </a:effectLst>
                <a:ea typeface="MS PGothic" charset="0"/>
                <a:sym typeface="Wingdings" charset="0"/>
              </a:rPr>
              <a:t>	</a:t>
            </a:r>
            <a:r>
              <a:rPr lang="es-ES" sz="2000" dirty="0" smtClean="0">
                <a:solidFill>
                  <a:srgbClr val="000000"/>
                </a:solidFill>
                <a:effectLst>
                  <a:outerShdw blurRad="38100" dist="38100" dir="2700000" algn="tl">
                    <a:srgbClr val="DDDDDD"/>
                  </a:outerShdw>
                </a:effectLst>
                <a:ea typeface="MS PGothic" charset="0"/>
                <a:sym typeface="Wingdings" charset="0"/>
              </a:rPr>
              <a:t>Ocurre en 20 % de los pacientes cirróticos hospitalizados</a:t>
            </a:r>
          </a:p>
          <a:p>
            <a:pPr marL="0" indent="0">
              <a:buFontTx/>
              <a:buNone/>
              <a:defRPr/>
            </a:pPr>
            <a:endParaRPr lang="es-ES" sz="2000" dirty="0" smtClean="0">
              <a:solidFill>
                <a:srgbClr val="000000"/>
              </a:solidFill>
              <a:effectLst>
                <a:outerShdw blurRad="38100" dist="38100" dir="2700000" algn="tl">
                  <a:srgbClr val="DDDDDD"/>
                </a:outerShdw>
              </a:effectLst>
              <a:ea typeface="MS PGothic" charset="0"/>
              <a:sym typeface="Wingdings" charset="0"/>
            </a:endParaRPr>
          </a:p>
          <a:p>
            <a:pPr marL="0" indent="0">
              <a:buFontTx/>
              <a:buNone/>
              <a:defRPr/>
            </a:pPr>
            <a:r>
              <a:rPr lang="es-ES" sz="1700" dirty="0" smtClean="0">
                <a:solidFill>
                  <a:srgbClr val="3366FF"/>
                </a:solidFill>
                <a:effectLst>
                  <a:outerShdw blurRad="38100" dist="38100" dir="2700000" algn="tl">
                    <a:srgbClr val="DDDDDD"/>
                  </a:outerShdw>
                </a:effectLst>
                <a:ea typeface="MS PGothic" charset="0"/>
                <a:sym typeface="Wingdings" charset="0"/>
              </a:rPr>
              <a:t></a:t>
            </a:r>
            <a:r>
              <a:rPr lang="es-ES" sz="2000" dirty="0" smtClean="0">
                <a:solidFill>
                  <a:srgbClr val="3366FF"/>
                </a:solidFill>
                <a:effectLst>
                  <a:outerShdw blurRad="38100" dist="38100" dir="2700000" algn="tl">
                    <a:srgbClr val="DDDDDD"/>
                  </a:outerShdw>
                </a:effectLst>
                <a:ea typeface="MS PGothic" charset="0"/>
                <a:sym typeface="Wingdings" charset="0"/>
              </a:rPr>
              <a:t> 	</a:t>
            </a:r>
            <a:r>
              <a:rPr lang="es-ES" sz="2000" dirty="0" smtClean="0">
                <a:solidFill>
                  <a:srgbClr val="000000"/>
                </a:solidFill>
                <a:effectLst>
                  <a:outerShdw blurRad="38100" dist="38100" dir="2700000" algn="tl">
                    <a:srgbClr val="DDDDDD"/>
                  </a:outerShdw>
                </a:effectLst>
                <a:ea typeface="MS PGothic" charset="0"/>
                <a:sym typeface="Wingdings" charset="0"/>
              </a:rPr>
              <a:t>Elevación de la creatinina factor predictor de mortalidad en cirrosis</a:t>
            </a:r>
          </a:p>
          <a:p>
            <a:pPr marL="0" indent="0">
              <a:buFontTx/>
              <a:buNone/>
              <a:defRPr/>
            </a:pPr>
            <a:endParaRPr lang="es-ES" sz="2000" dirty="0" smtClean="0">
              <a:solidFill>
                <a:srgbClr val="000000"/>
              </a:solidFill>
              <a:effectLst>
                <a:outerShdw blurRad="38100" dist="38100" dir="2700000" algn="tl">
                  <a:srgbClr val="DDDDDD"/>
                </a:outerShdw>
              </a:effectLst>
              <a:ea typeface="MS PGothic" charset="0"/>
              <a:sym typeface="Wingdings" charset="0"/>
            </a:endParaRPr>
          </a:p>
          <a:p>
            <a:pPr marL="0" indent="0">
              <a:buFontTx/>
              <a:buNone/>
              <a:defRPr/>
            </a:pPr>
            <a:r>
              <a:rPr lang="es-ES" sz="1700" dirty="0" smtClean="0">
                <a:solidFill>
                  <a:srgbClr val="3366FF"/>
                </a:solidFill>
                <a:effectLst>
                  <a:outerShdw blurRad="38100" dist="38100" dir="2700000" algn="tl">
                    <a:srgbClr val="DDDDDD"/>
                  </a:outerShdw>
                </a:effectLst>
                <a:ea typeface="MS PGothic" charset="0"/>
                <a:sym typeface="Wingdings" charset="0"/>
              </a:rPr>
              <a:t></a:t>
            </a:r>
            <a:r>
              <a:rPr lang="es-ES" sz="2000" dirty="0" smtClean="0">
                <a:solidFill>
                  <a:srgbClr val="3366FF"/>
                </a:solidFill>
                <a:effectLst>
                  <a:outerShdw blurRad="38100" dist="38100" dir="2700000" algn="tl">
                    <a:srgbClr val="DDDDDD"/>
                  </a:outerShdw>
                </a:effectLst>
                <a:ea typeface="MS PGothic" charset="0"/>
                <a:sym typeface="Wingdings" charset="0"/>
              </a:rPr>
              <a:t> 	</a:t>
            </a:r>
            <a:r>
              <a:rPr lang="es-ES" sz="2000" dirty="0" smtClean="0">
                <a:solidFill>
                  <a:srgbClr val="000000"/>
                </a:solidFill>
                <a:effectLst>
                  <a:outerShdw blurRad="38100" dist="38100" dir="2700000" algn="tl">
                    <a:srgbClr val="DDDDDD"/>
                  </a:outerShdw>
                </a:effectLst>
                <a:ea typeface="MS PGothic" charset="0"/>
                <a:sym typeface="Wingdings" charset="0"/>
              </a:rPr>
              <a:t>Creatinina pre-THO predictor de sobrevivencia post-THO</a:t>
            </a:r>
          </a:p>
          <a:p>
            <a:pPr marL="0" indent="0">
              <a:buFontTx/>
              <a:buNone/>
              <a:defRPr/>
            </a:pPr>
            <a:endParaRPr lang="es-ES" sz="2000" dirty="0">
              <a:solidFill>
                <a:srgbClr val="000000"/>
              </a:solidFill>
              <a:effectLst>
                <a:outerShdw blurRad="38100" dist="38100" dir="2700000" algn="tl">
                  <a:srgbClr val="DDDDDD"/>
                </a:outerShdw>
              </a:effectLst>
              <a:ea typeface="MS PGothic" charset="0"/>
              <a:sym typeface="Wingdings" charset="0"/>
            </a:endParaRPr>
          </a:p>
          <a:p>
            <a:pPr marL="0" indent="0">
              <a:buFontTx/>
              <a:buNone/>
              <a:defRPr/>
            </a:pPr>
            <a:endParaRPr lang="es-ES" sz="2000" dirty="0" smtClean="0">
              <a:solidFill>
                <a:srgbClr val="000000"/>
              </a:solidFill>
              <a:effectLst>
                <a:outerShdw blurRad="38100" dist="38100" dir="2700000" algn="tl">
                  <a:srgbClr val="DDDDDD"/>
                </a:outerShdw>
              </a:effectLst>
              <a:ea typeface="MS PGothic" charset="0"/>
              <a:sym typeface="Wingdings" charset="0"/>
            </a:endParaRPr>
          </a:p>
          <a:p>
            <a:pPr marL="0" indent="0">
              <a:buFontTx/>
              <a:buNone/>
              <a:defRPr/>
            </a:pPr>
            <a:endParaRPr lang="es-ES" sz="2000" dirty="0" smtClean="0">
              <a:solidFill>
                <a:srgbClr val="000000"/>
              </a:solidFill>
              <a:effectLst>
                <a:outerShdw blurRad="38100" dist="38100" dir="2700000" algn="tl">
                  <a:srgbClr val="DDDDDD"/>
                </a:outerShdw>
              </a:effectLst>
              <a:ea typeface="MS PGothic" charset="0"/>
              <a:sym typeface="Wingdings" charset="0"/>
            </a:endParaRPr>
          </a:p>
          <a:p>
            <a:pPr marL="0" indent="0">
              <a:buFontTx/>
              <a:buNone/>
              <a:defRPr/>
            </a:pPr>
            <a:r>
              <a:rPr lang="es-ES" sz="2000" dirty="0" smtClean="0">
                <a:solidFill>
                  <a:srgbClr val="000000"/>
                </a:solidFill>
                <a:effectLst>
                  <a:outerShdw blurRad="38100" dist="38100" dir="2700000" algn="tl">
                    <a:srgbClr val="DDDDDD"/>
                  </a:outerShdw>
                </a:effectLst>
                <a:latin typeface="+mj-lt"/>
                <a:ea typeface="MS PGothic" charset="0"/>
                <a:sym typeface="Wingdings" charset="0"/>
              </a:rPr>
              <a:t>	</a:t>
            </a:r>
          </a:p>
          <a:p>
            <a:pPr marL="0" indent="0">
              <a:buFontTx/>
              <a:buNone/>
              <a:defRPr/>
            </a:pPr>
            <a:endParaRPr lang="es-ES" sz="2000" dirty="0" smtClean="0">
              <a:solidFill>
                <a:srgbClr val="000000"/>
              </a:solidFill>
              <a:effectLst>
                <a:outerShdw blurRad="38100" dist="38100" dir="2700000" algn="tl">
                  <a:srgbClr val="DDDDDD"/>
                </a:outerShdw>
              </a:effectLst>
              <a:latin typeface="+mj-lt"/>
              <a:ea typeface="MS PGothic" charset="0"/>
              <a:sym typeface="Wingdings" charset="0"/>
            </a:endParaRPr>
          </a:p>
        </p:txBody>
      </p:sp>
      <p:sp>
        <p:nvSpPr>
          <p:cNvPr id="4" name="Text Box 4"/>
          <p:cNvSpPr txBox="1">
            <a:spLocks noChangeArrowheads="1"/>
          </p:cNvSpPr>
          <p:nvPr/>
        </p:nvSpPr>
        <p:spPr bwMode="auto">
          <a:xfrm>
            <a:off x="0" y="-26988"/>
            <a:ext cx="9144000" cy="954061"/>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12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Daño renal agudo en cirrosis</a:t>
            </a:r>
          </a:p>
          <a:p>
            <a:pPr algn="ctr" eaLnBrk="1" hangingPunct="1">
              <a:defRPr/>
            </a:pPr>
            <a:endParaRPr lang="es-ES" sz="1200" dirty="0" smtClean="0">
              <a:solidFill>
                <a:srgbClr val="FFFF66"/>
              </a:solidFill>
              <a:effectLst>
                <a:outerShdw blurRad="38100" dist="38100" dir="2700000" algn="tl">
                  <a:srgbClr val="000000"/>
                </a:outerShdw>
              </a:effectLst>
            </a:endParaRPr>
          </a:p>
        </p:txBody>
      </p:sp>
      <p:sp>
        <p:nvSpPr>
          <p:cNvPr id="5" name="Text Box 25"/>
          <p:cNvSpPr txBox="1">
            <a:spLocks noChangeArrowheads="1"/>
          </p:cNvSpPr>
          <p:nvPr/>
        </p:nvSpPr>
        <p:spPr bwMode="auto">
          <a:xfrm>
            <a:off x="5994047" y="6418235"/>
            <a:ext cx="22210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lvl1pPr eaLnBrk="0" hangingPunct="0">
              <a:defRPr>
                <a:solidFill>
                  <a:schemeClr val="tx1"/>
                </a:solidFill>
                <a:latin typeface="Century Gothic" charset="0"/>
                <a:ea typeface="MS PGothic" charset="0"/>
                <a:cs typeface="MS PGothic" charset="0"/>
              </a:defRPr>
            </a:lvl1pPr>
            <a:lvl2pPr marL="742950" indent="-285750" eaLnBrk="0" hangingPunct="0">
              <a:defRPr>
                <a:solidFill>
                  <a:schemeClr val="tx1"/>
                </a:solidFill>
                <a:latin typeface="Century Gothic" charset="0"/>
                <a:ea typeface="MS PGothic" charset="0"/>
                <a:cs typeface="MS PGothic" charset="0"/>
              </a:defRPr>
            </a:lvl2pPr>
            <a:lvl3pPr marL="1143000" indent="-228600" eaLnBrk="0" hangingPunct="0">
              <a:defRPr>
                <a:solidFill>
                  <a:schemeClr val="tx1"/>
                </a:solidFill>
                <a:latin typeface="Century Gothic" charset="0"/>
                <a:ea typeface="MS PGothic" charset="0"/>
                <a:cs typeface="MS PGothic" charset="0"/>
              </a:defRPr>
            </a:lvl3pPr>
            <a:lvl4pPr marL="1600200" indent="-228600" eaLnBrk="0" hangingPunct="0">
              <a:defRPr>
                <a:solidFill>
                  <a:schemeClr val="tx1"/>
                </a:solidFill>
                <a:latin typeface="Century Gothic" charset="0"/>
                <a:ea typeface="MS PGothic" charset="0"/>
                <a:cs typeface="MS PGothic" charset="0"/>
              </a:defRPr>
            </a:lvl4pPr>
            <a:lvl5pPr marL="2057400" indent="-228600" eaLnBrk="0" hangingPunct="0">
              <a:defRPr>
                <a:solidFill>
                  <a:schemeClr val="tx1"/>
                </a:solidFill>
                <a:latin typeface="Century Gothic"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Century Gothic"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Century Gothic"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Century Gothic"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Century Gothic" charset="0"/>
                <a:ea typeface="MS PGothic" charset="0"/>
                <a:cs typeface="MS PGothic" charset="0"/>
              </a:defRPr>
            </a:lvl9pPr>
          </a:lstStyle>
          <a:p>
            <a:pPr eaLnBrk="1" hangingPunct="1">
              <a:defRPr/>
            </a:pPr>
            <a:r>
              <a:rPr lang="es-MX" sz="1000" i="1" dirty="0" smtClean="0">
                <a:effectLst>
                  <a:outerShdw blurRad="38100" dist="38100" dir="2700000" algn="tl">
                    <a:srgbClr val="DDDDDD"/>
                  </a:outerShdw>
                </a:effectLst>
              </a:rPr>
              <a:t>J Hepatol </a:t>
            </a:r>
            <a:r>
              <a:rPr lang="es-MX" sz="1000" dirty="0" smtClean="0">
                <a:effectLst>
                  <a:outerShdw blurRad="38100" dist="38100" dir="2700000" algn="tl">
                    <a:srgbClr val="DDDDDD"/>
                  </a:outerShdw>
                </a:effectLst>
              </a:rPr>
              <a:t>2005; 42 Suppl:S45-S53.</a:t>
            </a:r>
          </a:p>
          <a:p>
            <a:pPr eaLnBrk="1" hangingPunct="1">
              <a:defRPr/>
            </a:pPr>
            <a:r>
              <a:rPr lang="es-MX" sz="1000" dirty="0" smtClean="0">
                <a:effectLst>
                  <a:outerShdw blurRad="38100" dist="38100" dir="2700000" algn="tl">
                    <a:srgbClr val="DDDDDD"/>
                  </a:outerShdw>
                </a:effectLst>
              </a:rPr>
              <a:t>Hepatology 2008; 47: 596-604.</a:t>
            </a:r>
          </a:p>
        </p:txBody>
      </p:sp>
    </p:spTree>
    <p:extLst>
      <p:ext uri="{BB962C8B-B14F-4D97-AF65-F5344CB8AC3E}">
        <p14:creationId xmlns:p14="http://schemas.microsoft.com/office/powerpoint/2010/main" val="295062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2095500"/>
            <a:ext cx="7950200" cy="4068763"/>
          </a:xfrm>
        </p:spPr>
        <p:txBody>
          <a:bodyPr/>
          <a:lstStyle/>
          <a:p>
            <a:pPr marL="0" indent="0">
              <a:buNone/>
            </a:pPr>
            <a:r>
              <a:rPr lang="es-MX" sz="2400" dirty="0" smtClean="0">
                <a:solidFill>
                  <a:schemeClr val="tx2">
                    <a:lumMod val="60000"/>
                    <a:lumOff val="40000"/>
                  </a:schemeClr>
                </a:solidFill>
                <a:effectLst>
                  <a:outerShdw blurRad="38100" dist="38100" dir="2700000" algn="tl">
                    <a:srgbClr val="000000">
                      <a:alpha val="43137"/>
                    </a:srgbClr>
                  </a:outerShdw>
                </a:effectLst>
                <a:sym typeface="Wingdings 3" panose="05040102010807070707" pitchFamily="18" charset="2"/>
              </a:rPr>
              <a:t></a:t>
            </a:r>
            <a:r>
              <a:rPr lang="es-MX" dirty="0">
                <a:sym typeface="Wingdings 3" panose="05040102010807070707" pitchFamily="18" charset="2"/>
              </a:rPr>
              <a:t>	</a:t>
            </a:r>
            <a:r>
              <a:rPr lang="es-MX" sz="2800" dirty="0" smtClean="0"/>
              <a:t>Ambos comparten el mecanismo fisiopatogénico 	que es la hipertensión portal y la vasodilatación 	esplácnica y 	sistémica</a:t>
            </a:r>
            <a:endParaRPr lang="es-MX" sz="2800" dirty="0"/>
          </a:p>
        </p:txBody>
      </p:sp>
      <p:sp>
        <p:nvSpPr>
          <p:cNvPr id="4" name="Text Box 4"/>
          <p:cNvSpPr txBox="1">
            <a:spLocks noChangeArrowheads="1"/>
          </p:cNvSpPr>
          <p:nvPr/>
        </p:nvSpPr>
        <p:spPr bwMode="auto">
          <a:xfrm>
            <a:off x="-88900" y="0"/>
            <a:ext cx="9144000" cy="969450"/>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900" dirty="0" smtClean="0">
              <a:solidFill>
                <a:srgbClr val="FFFF66"/>
              </a:solidFill>
              <a:effectLst>
                <a:outerShdw blurRad="38100" dist="38100" dir="2700000" algn="tl">
                  <a:srgbClr val="000000"/>
                </a:outerShdw>
              </a:effectLst>
            </a:endParaRPr>
          </a:p>
          <a:p>
            <a:pPr algn="ctr" eaLnBrk="1" hangingPunct="1">
              <a:defRPr/>
            </a:pPr>
            <a:r>
              <a:rPr lang="es-ES" sz="3600" dirty="0" smtClean="0">
                <a:solidFill>
                  <a:srgbClr val="FFFF66"/>
                </a:solidFill>
                <a:effectLst>
                  <a:outerShdw blurRad="38100" dist="38100" dir="2700000" algn="tl">
                    <a:srgbClr val="000000"/>
                  </a:outerShdw>
                </a:effectLst>
              </a:rPr>
              <a:t>Ascitis y síndrome </a:t>
            </a:r>
            <a:r>
              <a:rPr lang="es-ES" sz="3600" dirty="0" err="1" smtClean="0">
                <a:solidFill>
                  <a:srgbClr val="FFFF66"/>
                </a:solidFill>
                <a:effectLst>
                  <a:outerShdw blurRad="38100" dist="38100" dir="2700000" algn="tl">
                    <a:srgbClr val="000000"/>
                  </a:outerShdw>
                </a:effectLst>
              </a:rPr>
              <a:t>hepatorrenal</a:t>
            </a:r>
            <a:endParaRPr lang="es-ES" sz="3600" dirty="0" smtClean="0">
              <a:solidFill>
                <a:srgbClr val="FFFF66"/>
              </a:solidFill>
              <a:effectLst>
                <a:outerShdw blurRad="38100" dist="38100" dir="2700000" algn="tl">
                  <a:srgbClr val="000000"/>
                </a:outerShdw>
              </a:effectLst>
            </a:endParaRPr>
          </a:p>
          <a:p>
            <a:pPr algn="ctr" eaLnBrk="1" hangingPunct="1">
              <a:defRPr/>
            </a:pPr>
            <a:endParaRPr lang="es-ES" sz="1200" dirty="0" smtClean="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39464269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43669" y="324599"/>
            <a:ext cx="2287743" cy="369332"/>
          </a:xfrm>
          <a:prstGeom prst="rect">
            <a:avLst/>
          </a:prstGeom>
          <a:noFill/>
          <a:ln>
            <a:solidFill>
              <a:schemeClr val="tx2">
                <a:lumMod val="60000"/>
                <a:lumOff val="40000"/>
              </a:schemeClr>
            </a:solidFill>
          </a:ln>
        </p:spPr>
        <p:txBody>
          <a:bodyPr wrap="none" rtlCol="0">
            <a:spAutoFit/>
          </a:bodyPr>
          <a:lstStyle/>
          <a:p>
            <a:r>
              <a:rPr lang="es-ES" dirty="0" smtClean="0">
                <a:latin typeface="Century Gothic"/>
                <a:cs typeface="Century Gothic"/>
              </a:rPr>
              <a:t>Hipertensión portal</a:t>
            </a:r>
            <a:endParaRPr lang="es-ES" dirty="0">
              <a:latin typeface="Century Gothic"/>
              <a:cs typeface="Century Gothic"/>
            </a:endParaRPr>
          </a:p>
        </p:txBody>
      </p:sp>
      <p:sp>
        <p:nvSpPr>
          <p:cNvPr id="7" name="CuadroTexto 6"/>
          <p:cNvSpPr txBox="1"/>
          <p:nvPr/>
        </p:nvSpPr>
        <p:spPr>
          <a:xfrm>
            <a:off x="3208902" y="1231794"/>
            <a:ext cx="2762295" cy="923330"/>
          </a:xfrm>
          <a:prstGeom prst="rect">
            <a:avLst/>
          </a:prstGeom>
          <a:noFill/>
          <a:ln>
            <a:solidFill>
              <a:schemeClr val="tx2">
                <a:lumMod val="60000"/>
                <a:lumOff val="40000"/>
              </a:schemeClr>
            </a:solidFill>
          </a:ln>
        </p:spPr>
        <p:txBody>
          <a:bodyPr wrap="none" rtlCol="0">
            <a:spAutoFit/>
          </a:bodyPr>
          <a:lstStyle/>
          <a:p>
            <a:pPr marL="285750" indent="-285750" algn="ctr">
              <a:buFont typeface="Wingdings 3" panose="05040102010807070707" pitchFamily="18" charset="2"/>
              <a:buChar char=""/>
            </a:pPr>
            <a:r>
              <a:rPr lang="es-ES" dirty="0" smtClean="0">
                <a:latin typeface="Century Gothic"/>
                <a:cs typeface="Century Gothic"/>
              </a:rPr>
              <a:t>Tensión </a:t>
            </a:r>
            <a:r>
              <a:rPr lang="es-ES" dirty="0" err="1" smtClean="0">
                <a:latin typeface="Century Gothic"/>
                <a:cs typeface="Century Gothic"/>
              </a:rPr>
              <a:t>intravascular</a:t>
            </a:r>
            <a:endParaRPr lang="es-ES" dirty="0" smtClean="0">
              <a:latin typeface="Century Gothic"/>
              <a:cs typeface="Century Gothic"/>
            </a:endParaRPr>
          </a:p>
          <a:p>
            <a:pPr algn="ctr"/>
            <a:r>
              <a:rPr lang="es-ES" dirty="0" smtClean="0">
                <a:latin typeface="Century Gothic"/>
                <a:cs typeface="Century Gothic"/>
              </a:rPr>
              <a:t>VEGF</a:t>
            </a:r>
          </a:p>
          <a:p>
            <a:pPr algn="ctr"/>
            <a:r>
              <a:rPr lang="es-ES" dirty="0" smtClean="0">
                <a:latin typeface="Century Gothic"/>
                <a:cs typeface="Century Gothic"/>
              </a:rPr>
              <a:t>TNF</a:t>
            </a:r>
            <a:r>
              <a:rPr lang="el-GR" dirty="0">
                <a:latin typeface="Batang" panose="02030600000101010101" pitchFamily="18" charset="-127"/>
                <a:ea typeface="Batang" panose="02030600000101010101" pitchFamily="18" charset="-127"/>
                <a:cs typeface="Century Gothic"/>
              </a:rPr>
              <a:t>α</a:t>
            </a:r>
            <a:endParaRPr lang="es-ES" dirty="0">
              <a:latin typeface="Century Gothic"/>
              <a:cs typeface="Century Gothic"/>
            </a:endParaRPr>
          </a:p>
        </p:txBody>
      </p:sp>
      <p:sp>
        <p:nvSpPr>
          <p:cNvPr id="11" name="CuadroTexto 10"/>
          <p:cNvSpPr txBox="1"/>
          <p:nvPr/>
        </p:nvSpPr>
        <p:spPr>
          <a:xfrm>
            <a:off x="5652492" y="2977917"/>
            <a:ext cx="731290" cy="369332"/>
          </a:xfrm>
          <a:prstGeom prst="rect">
            <a:avLst/>
          </a:prstGeom>
          <a:noFill/>
          <a:ln>
            <a:solidFill>
              <a:schemeClr val="bg1"/>
            </a:solidFill>
          </a:ln>
        </p:spPr>
        <p:txBody>
          <a:bodyPr wrap="none" rtlCol="0">
            <a:spAutoFit/>
          </a:bodyPr>
          <a:lstStyle/>
          <a:p>
            <a:r>
              <a:rPr lang="es-ES" dirty="0" smtClean="0">
                <a:latin typeface="Century Gothic"/>
                <a:cs typeface="Century Gothic"/>
                <a:sym typeface="Wingdings 3" panose="05040102010807070707" pitchFamily="18" charset="2"/>
              </a:rPr>
              <a:t> NO</a:t>
            </a:r>
            <a:endParaRPr lang="es-ES" dirty="0">
              <a:latin typeface="Century Gothic"/>
              <a:cs typeface="Century Gothic"/>
            </a:endParaRPr>
          </a:p>
        </p:txBody>
      </p:sp>
      <p:sp>
        <p:nvSpPr>
          <p:cNvPr id="52" name="CuadroTexto 51"/>
          <p:cNvSpPr txBox="1"/>
          <p:nvPr/>
        </p:nvSpPr>
        <p:spPr>
          <a:xfrm>
            <a:off x="7089673" y="3707871"/>
            <a:ext cx="1601721" cy="369332"/>
          </a:xfrm>
          <a:prstGeom prst="rect">
            <a:avLst/>
          </a:prstGeom>
          <a:noFill/>
          <a:ln>
            <a:solidFill>
              <a:schemeClr val="bg1"/>
            </a:solidFill>
          </a:ln>
        </p:spPr>
        <p:txBody>
          <a:bodyPr wrap="none" rtlCol="0">
            <a:spAutoFit/>
          </a:bodyPr>
          <a:lstStyle/>
          <a:p>
            <a:r>
              <a:rPr lang="es-ES" dirty="0" err="1" smtClean="0">
                <a:latin typeface="Century Gothic"/>
                <a:cs typeface="Century Gothic"/>
              </a:rPr>
              <a:t>Prostaciclina</a:t>
            </a:r>
            <a:endParaRPr lang="es-ES" dirty="0">
              <a:latin typeface="Century Gothic"/>
              <a:cs typeface="Century Gothic"/>
            </a:endParaRPr>
          </a:p>
        </p:txBody>
      </p:sp>
      <p:sp>
        <p:nvSpPr>
          <p:cNvPr id="53" name="CuadroTexto 52"/>
          <p:cNvSpPr txBox="1"/>
          <p:nvPr/>
        </p:nvSpPr>
        <p:spPr>
          <a:xfrm>
            <a:off x="2666552" y="3086359"/>
            <a:ext cx="572593" cy="369332"/>
          </a:xfrm>
          <a:prstGeom prst="rect">
            <a:avLst/>
          </a:prstGeom>
          <a:noFill/>
          <a:ln>
            <a:solidFill>
              <a:schemeClr val="bg1"/>
            </a:solidFill>
          </a:ln>
        </p:spPr>
        <p:txBody>
          <a:bodyPr wrap="none" rtlCol="0">
            <a:spAutoFit/>
          </a:bodyPr>
          <a:lstStyle/>
          <a:p>
            <a:r>
              <a:rPr lang="es-ES" dirty="0" smtClean="0">
                <a:latin typeface="Century Gothic"/>
                <a:cs typeface="Century Gothic"/>
              </a:rPr>
              <a:t>CO</a:t>
            </a:r>
            <a:endParaRPr lang="es-ES" dirty="0">
              <a:latin typeface="Century Gothic"/>
              <a:cs typeface="Century Gothic"/>
            </a:endParaRPr>
          </a:p>
        </p:txBody>
      </p:sp>
      <p:sp>
        <p:nvSpPr>
          <p:cNvPr id="55" name="CuadroTexto 54"/>
          <p:cNvSpPr txBox="1"/>
          <p:nvPr/>
        </p:nvSpPr>
        <p:spPr>
          <a:xfrm>
            <a:off x="3276193" y="4313839"/>
            <a:ext cx="661521" cy="338554"/>
          </a:xfrm>
          <a:prstGeom prst="rect">
            <a:avLst/>
          </a:prstGeom>
          <a:noFill/>
          <a:ln>
            <a:solidFill>
              <a:schemeClr val="bg1"/>
            </a:solidFill>
          </a:ln>
        </p:spPr>
        <p:txBody>
          <a:bodyPr wrap="square" rtlCol="0">
            <a:spAutoFit/>
          </a:bodyPr>
          <a:lstStyle/>
          <a:p>
            <a:r>
              <a:rPr lang="es-ES" sz="1600" dirty="0" smtClean="0">
                <a:cs typeface="Century Gothic"/>
              </a:rPr>
              <a:t>CBR1</a:t>
            </a:r>
            <a:endParaRPr lang="es-ES" sz="1600" dirty="0">
              <a:cs typeface="Century Gothic"/>
            </a:endParaRPr>
          </a:p>
        </p:txBody>
      </p:sp>
      <p:sp>
        <p:nvSpPr>
          <p:cNvPr id="56" name="CuadroTexto 55"/>
          <p:cNvSpPr txBox="1"/>
          <p:nvPr/>
        </p:nvSpPr>
        <p:spPr>
          <a:xfrm>
            <a:off x="1092671" y="4185578"/>
            <a:ext cx="1521570" cy="338554"/>
          </a:xfrm>
          <a:prstGeom prst="rect">
            <a:avLst/>
          </a:prstGeom>
          <a:noFill/>
          <a:ln>
            <a:solidFill>
              <a:schemeClr val="bg1"/>
            </a:solidFill>
          </a:ln>
        </p:spPr>
        <p:txBody>
          <a:bodyPr wrap="none" rtlCol="0">
            <a:spAutoFit/>
          </a:bodyPr>
          <a:lstStyle/>
          <a:p>
            <a:r>
              <a:rPr lang="es-ES" sz="1600" dirty="0" err="1" smtClean="0">
                <a:latin typeface="Century Gothic"/>
                <a:cs typeface="Century Gothic"/>
              </a:rPr>
              <a:t>Anandamida</a:t>
            </a:r>
            <a:endParaRPr lang="es-ES" sz="1600" dirty="0">
              <a:latin typeface="Century Gothic"/>
              <a:cs typeface="Century Gothic"/>
            </a:endParaRPr>
          </a:p>
        </p:txBody>
      </p:sp>
      <p:sp>
        <p:nvSpPr>
          <p:cNvPr id="58" name="CuadroTexto 57"/>
          <p:cNvSpPr txBox="1"/>
          <p:nvPr/>
        </p:nvSpPr>
        <p:spPr>
          <a:xfrm>
            <a:off x="2567369" y="4950249"/>
            <a:ext cx="4187365" cy="369332"/>
          </a:xfrm>
          <a:prstGeom prst="rect">
            <a:avLst/>
          </a:prstGeom>
          <a:noFill/>
          <a:ln>
            <a:solidFill>
              <a:schemeClr val="tx2">
                <a:lumMod val="60000"/>
                <a:lumOff val="40000"/>
              </a:schemeClr>
            </a:solidFill>
          </a:ln>
        </p:spPr>
        <p:txBody>
          <a:bodyPr wrap="none" rtlCol="0">
            <a:spAutoFit/>
          </a:bodyPr>
          <a:lstStyle/>
          <a:p>
            <a:r>
              <a:rPr lang="es-ES" dirty="0" smtClean="0">
                <a:latin typeface="Century Gothic"/>
                <a:cs typeface="Century Gothic"/>
              </a:rPr>
              <a:t>Relajación del músculo liso vascular</a:t>
            </a:r>
            <a:endParaRPr lang="es-ES" dirty="0">
              <a:latin typeface="Century Gothic"/>
              <a:cs typeface="Century Gothic"/>
            </a:endParaRPr>
          </a:p>
        </p:txBody>
      </p:sp>
      <p:sp>
        <p:nvSpPr>
          <p:cNvPr id="1024" name="Flecha abajo 1023"/>
          <p:cNvSpPr/>
          <p:nvPr/>
        </p:nvSpPr>
        <p:spPr>
          <a:xfrm>
            <a:off x="4483100" y="742407"/>
            <a:ext cx="241300" cy="346141"/>
          </a:xfrm>
          <a:prstGeom prst="downArrow">
            <a:avLst/>
          </a:prstGeom>
          <a:solidFill>
            <a:srgbClr val="FFFF6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66" name="Flecha abajo 65"/>
          <p:cNvSpPr/>
          <p:nvPr/>
        </p:nvSpPr>
        <p:spPr>
          <a:xfrm>
            <a:off x="4470400" y="2249373"/>
            <a:ext cx="241300" cy="346141"/>
          </a:xfrm>
          <a:prstGeom prst="downArrow">
            <a:avLst/>
          </a:prstGeom>
          <a:solidFill>
            <a:srgbClr val="FFFF6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67" name="Flecha abajo 66"/>
          <p:cNvSpPr/>
          <p:nvPr/>
        </p:nvSpPr>
        <p:spPr>
          <a:xfrm>
            <a:off x="4527046" y="4532221"/>
            <a:ext cx="241300" cy="346141"/>
          </a:xfrm>
          <a:prstGeom prst="downArrow">
            <a:avLst/>
          </a:prstGeom>
          <a:solidFill>
            <a:srgbClr val="FFFF6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1025" name="CuadroTexto 1024"/>
          <p:cNvSpPr txBox="1"/>
          <p:nvPr/>
        </p:nvSpPr>
        <p:spPr>
          <a:xfrm>
            <a:off x="4089400" y="2606001"/>
            <a:ext cx="997389" cy="369332"/>
          </a:xfrm>
          <a:prstGeom prst="rect">
            <a:avLst/>
          </a:prstGeom>
          <a:noFill/>
        </p:spPr>
        <p:txBody>
          <a:bodyPr wrap="none" rtlCol="0">
            <a:spAutoFit/>
          </a:bodyPr>
          <a:lstStyle/>
          <a:p>
            <a:r>
              <a:rPr lang="es-MX" dirty="0" smtClean="0">
                <a:latin typeface="Century Gothic" panose="020B0502020202020204" pitchFamily="34" charset="0"/>
                <a:sym typeface="Wingdings 3" panose="05040102010807070707" pitchFamily="18" charset="2"/>
              </a:rPr>
              <a:t> </a:t>
            </a:r>
            <a:r>
              <a:rPr lang="es-MX" dirty="0" err="1" smtClean="0">
                <a:latin typeface="Century Gothic" panose="020B0502020202020204" pitchFamily="34" charset="0"/>
              </a:rPr>
              <a:t>eNOS</a:t>
            </a:r>
            <a:endParaRPr lang="es-MX" dirty="0">
              <a:latin typeface="Century Gothic" panose="020B0502020202020204" pitchFamily="34" charset="0"/>
            </a:endParaRPr>
          </a:p>
        </p:txBody>
      </p:sp>
      <p:cxnSp>
        <p:nvCxnSpPr>
          <p:cNvPr id="1028" name="Conector recto de flecha 1027"/>
          <p:cNvCxnSpPr>
            <a:stCxn id="1025" idx="3"/>
            <a:endCxn id="11" idx="1"/>
          </p:cNvCxnSpPr>
          <p:nvPr/>
        </p:nvCxnSpPr>
        <p:spPr>
          <a:xfrm>
            <a:off x="5086789" y="2790667"/>
            <a:ext cx="565703" cy="371916"/>
          </a:xfrm>
          <a:prstGeom prst="straightConnector1">
            <a:avLst/>
          </a:prstGeom>
          <a:ln>
            <a:solidFill>
              <a:srgbClr val="800080"/>
            </a:solidFill>
            <a:tailEnd type="triangle"/>
          </a:ln>
        </p:spPr>
        <p:style>
          <a:lnRef idx="2">
            <a:schemeClr val="accent1"/>
          </a:lnRef>
          <a:fillRef idx="0">
            <a:schemeClr val="accent1"/>
          </a:fillRef>
          <a:effectRef idx="1">
            <a:schemeClr val="accent1"/>
          </a:effectRef>
          <a:fontRef idx="minor">
            <a:schemeClr val="tx1"/>
          </a:fontRef>
        </p:style>
      </p:cxnSp>
      <p:cxnSp>
        <p:nvCxnSpPr>
          <p:cNvPr id="1034" name="Conector recto de flecha 1033"/>
          <p:cNvCxnSpPr>
            <a:stCxn id="56" idx="3"/>
          </p:cNvCxnSpPr>
          <p:nvPr/>
        </p:nvCxnSpPr>
        <p:spPr>
          <a:xfrm>
            <a:off x="2614241" y="4354855"/>
            <a:ext cx="661952" cy="79547"/>
          </a:xfrm>
          <a:prstGeom prst="straightConnector1">
            <a:avLst/>
          </a:prstGeom>
          <a:ln>
            <a:solidFill>
              <a:srgbClr val="800080"/>
            </a:solidFill>
            <a:tailEnd type="triangle"/>
          </a:ln>
        </p:spPr>
        <p:style>
          <a:lnRef idx="2">
            <a:schemeClr val="accent1"/>
          </a:lnRef>
          <a:fillRef idx="0">
            <a:schemeClr val="accent1"/>
          </a:fillRef>
          <a:effectRef idx="1">
            <a:schemeClr val="accent1"/>
          </a:effectRef>
          <a:fontRef idx="minor">
            <a:schemeClr val="tx1"/>
          </a:fontRef>
        </p:style>
      </p:cxnSp>
      <p:sp>
        <p:nvSpPr>
          <p:cNvPr id="78" name="Marcador de contenido 2"/>
          <p:cNvSpPr>
            <a:spLocks noGrp="1"/>
          </p:cNvSpPr>
          <p:nvPr>
            <p:ph idx="1"/>
          </p:nvPr>
        </p:nvSpPr>
        <p:spPr>
          <a:xfrm>
            <a:off x="914400" y="6299202"/>
            <a:ext cx="7785100" cy="467054"/>
          </a:xfrm>
        </p:spPr>
        <p:txBody>
          <a:bodyPr>
            <a:normAutofit/>
          </a:bodyPr>
          <a:lstStyle/>
          <a:p>
            <a:pPr marL="0" indent="0">
              <a:buNone/>
            </a:pPr>
            <a:r>
              <a:rPr lang="es-MX" sz="1600" dirty="0" smtClean="0">
                <a:solidFill>
                  <a:srgbClr val="FFFF00"/>
                </a:solidFill>
                <a:effectLst>
                  <a:outerShdw blurRad="38100" dist="38100" dir="2700000" algn="tl">
                    <a:srgbClr val="000000">
                      <a:alpha val="43137"/>
                    </a:srgbClr>
                  </a:outerShdw>
                </a:effectLst>
                <a:latin typeface="Century Gothic" panose="020B0502020202020204" pitchFamily="34" charset="0"/>
                <a:sym typeface="Wingdings 3" panose="05040102010807070707" pitchFamily="18" charset="2"/>
              </a:rPr>
              <a:t></a:t>
            </a:r>
            <a:r>
              <a:rPr lang="es-MX" sz="1600" dirty="0" smtClean="0">
                <a:latin typeface="Century Gothic" panose="020B0502020202020204" pitchFamily="34" charset="0"/>
                <a:sym typeface="Wingdings 3" panose="05040102010807070707" pitchFamily="18" charset="2"/>
              </a:rPr>
              <a:t> </a:t>
            </a:r>
            <a:r>
              <a:rPr lang="es-MX" sz="1600" dirty="0" smtClean="0">
                <a:effectLst>
                  <a:outerShdw blurRad="38100" dist="38100" dir="2700000" algn="tl">
                    <a:srgbClr val="000000">
                      <a:alpha val="43137"/>
                    </a:srgbClr>
                  </a:outerShdw>
                </a:effectLst>
                <a:latin typeface="Century Gothic" panose="020B0502020202020204" pitchFamily="34" charset="0"/>
              </a:rPr>
              <a:t>Vasodilatación progresiva es central en la falla </a:t>
            </a:r>
            <a:r>
              <a:rPr lang="es-MX" sz="1600" dirty="0" err="1" smtClean="0">
                <a:effectLst>
                  <a:outerShdw blurRad="38100" dist="38100" dir="2700000" algn="tl">
                    <a:srgbClr val="000000">
                      <a:alpha val="43137"/>
                    </a:srgbClr>
                  </a:outerShdw>
                </a:effectLst>
                <a:latin typeface="Century Gothic" panose="020B0502020202020204" pitchFamily="34" charset="0"/>
              </a:rPr>
              <a:t>multiorgánica</a:t>
            </a:r>
            <a:r>
              <a:rPr lang="es-MX" sz="1600" dirty="0" smtClean="0">
                <a:effectLst>
                  <a:outerShdw blurRad="38100" dist="38100" dir="2700000" algn="tl">
                    <a:srgbClr val="000000">
                      <a:alpha val="43137"/>
                    </a:srgbClr>
                  </a:outerShdw>
                </a:effectLst>
                <a:latin typeface="Century Gothic" panose="020B0502020202020204" pitchFamily="34" charset="0"/>
              </a:rPr>
              <a:t> de la cirrosis</a:t>
            </a:r>
            <a:endParaRPr lang="es-MX" sz="1600" dirty="0">
              <a:effectLst>
                <a:outerShdw blurRad="38100" dist="38100" dir="2700000" algn="tl">
                  <a:srgbClr val="000000">
                    <a:alpha val="43137"/>
                  </a:srgbClr>
                </a:outerShdw>
              </a:effectLst>
              <a:latin typeface="Century Gothic" panose="020B0502020202020204" pitchFamily="34" charset="0"/>
            </a:endParaRPr>
          </a:p>
        </p:txBody>
      </p:sp>
      <p:sp>
        <p:nvSpPr>
          <p:cNvPr id="5" name="Terminador 4"/>
          <p:cNvSpPr/>
          <p:nvPr/>
        </p:nvSpPr>
        <p:spPr>
          <a:xfrm>
            <a:off x="3645028" y="3321096"/>
            <a:ext cx="3124071" cy="1181100"/>
          </a:xfrm>
          <a:prstGeom prst="flowChartTerminator">
            <a:avLst/>
          </a:prstGeom>
          <a:gradFill flip="none" rotWithShape="1">
            <a:gsLst>
              <a:gs pos="0">
                <a:schemeClr val="accent2">
                  <a:shade val="30000"/>
                  <a:satMod val="115000"/>
                  <a:alpha val="15000"/>
                </a:schemeClr>
              </a:gs>
              <a:gs pos="50000">
                <a:schemeClr val="accent2">
                  <a:shade val="67500"/>
                  <a:satMod val="115000"/>
                </a:schemeClr>
              </a:gs>
              <a:gs pos="100000">
                <a:schemeClr val="accent2">
                  <a:shade val="100000"/>
                  <a:satMod val="115000"/>
                </a:schemeClr>
              </a:gs>
            </a:gsLst>
            <a:path path="circle">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25" name="Elipse 24"/>
          <p:cNvSpPr/>
          <p:nvPr/>
        </p:nvSpPr>
        <p:spPr>
          <a:xfrm>
            <a:off x="4357423" y="3978456"/>
            <a:ext cx="804601" cy="44114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3" name="Cilindro 2"/>
          <p:cNvSpPr/>
          <p:nvPr/>
        </p:nvSpPr>
        <p:spPr>
          <a:xfrm rot="14605079">
            <a:off x="3684754" y="4259853"/>
            <a:ext cx="222484" cy="135450"/>
          </a:xfrm>
          <a:prstGeom prst="can">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cxnSp>
        <p:nvCxnSpPr>
          <p:cNvPr id="24" name="Conector recto de flecha 23"/>
          <p:cNvCxnSpPr/>
          <p:nvPr/>
        </p:nvCxnSpPr>
        <p:spPr>
          <a:xfrm>
            <a:off x="3207853" y="3321061"/>
            <a:ext cx="521879" cy="183351"/>
          </a:xfrm>
          <a:prstGeom prst="straightConnector1">
            <a:avLst/>
          </a:prstGeom>
          <a:ln>
            <a:solidFill>
              <a:srgbClr val="800080"/>
            </a:solidFill>
            <a:tailEnd type="triangle"/>
          </a:ln>
        </p:spPr>
        <p:style>
          <a:lnRef idx="2">
            <a:schemeClr val="accent1"/>
          </a:lnRef>
          <a:fillRef idx="0">
            <a:schemeClr val="accent1"/>
          </a:fillRef>
          <a:effectRef idx="1">
            <a:schemeClr val="accent1"/>
          </a:effectRef>
          <a:fontRef idx="minor">
            <a:schemeClr val="tx1"/>
          </a:fontRef>
        </p:style>
      </p:cxnSp>
      <p:sp>
        <p:nvSpPr>
          <p:cNvPr id="30" name="CuadroTexto 29"/>
          <p:cNvSpPr txBox="1"/>
          <p:nvPr/>
        </p:nvSpPr>
        <p:spPr>
          <a:xfrm>
            <a:off x="2004026" y="5744255"/>
            <a:ext cx="5341527" cy="369332"/>
          </a:xfrm>
          <a:prstGeom prst="rect">
            <a:avLst/>
          </a:prstGeom>
          <a:noFill/>
          <a:ln>
            <a:solidFill>
              <a:schemeClr val="tx2">
                <a:lumMod val="60000"/>
                <a:lumOff val="40000"/>
              </a:schemeClr>
            </a:solidFill>
          </a:ln>
        </p:spPr>
        <p:txBody>
          <a:bodyPr wrap="none" rtlCol="0">
            <a:spAutoFit/>
          </a:bodyPr>
          <a:lstStyle/>
          <a:p>
            <a:r>
              <a:rPr lang="es-ES" dirty="0" smtClean="0">
                <a:latin typeface="Century Gothic"/>
                <a:cs typeface="Century Gothic"/>
              </a:rPr>
              <a:t>Vasodilatación arterial </a:t>
            </a:r>
            <a:r>
              <a:rPr lang="es-ES" dirty="0" err="1" smtClean="0">
                <a:latin typeface="Century Gothic"/>
                <a:cs typeface="Century Gothic"/>
              </a:rPr>
              <a:t>esplácnica</a:t>
            </a:r>
            <a:r>
              <a:rPr lang="es-ES" dirty="0" smtClean="0">
                <a:latin typeface="Century Gothic"/>
                <a:cs typeface="Century Gothic"/>
              </a:rPr>
              <a:t> y periférica</a:t>
            </a:r>
            <a:endParaRPr lang="es-ES" dirty="0">
              <a:latin typeface="Century Gothic"/>
              <a:cs typeface="Century Gothic"/>
            </a:endParaRPr>
          </a:p>
        </p:txBody>
      </p:sp>
      <p:sp>
        <p:nvSpPr>
          <p:cNvPr id="32" name="Flecha abajo 31"/>
          <p:cNvSpPr/>
          <p:nvPr/>
        </p:nvSpPr>
        <p:spPr>
          <a:xfrm>
            <a:off x="4518056" y="5361017"/>
            <a:ext cx="241300" cy="346141"/>
          </a:xfrm>
          <a:prstGeom prst="downArrow">
            <a:avLst/>
          </a:prstGeom>
          <a:solidFill>
            <a:srgbClr val="FFFF6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13" name="CuadroTexto 12"/>
          <p:cNvSpPr txBox="1"/>
          <p:nvPr/>
        </p:nvSpPr>
        <p:spPr>
          <a:xfrm>
            <a:off x="6842045" y="6611082"/>
            <a:ext cx="1680681" cy="230832"/>
          </a:xfrm>
          <a:prstGeom prst="rect">
            <a:avLst/>
          </a:prstGeom>
          <a:noFill/>
        </p:spPr>
        <p:txBody>
          <a:bodyPr wrap="none" rtlCol="0">
            <a:spAutoFit/>
          </a:bodyPr>
          <a:lstStyle/>
          <a:p>
            <a:r>
              <a:rPr lang="es-ES" sz="900" i="1" dirty="0" err="1" smtClean="0"/>
              <a:t>Hepatology</a:t>
            </a:r>
            <a:r>
              <a:rPr lang="es-ES" sz="900" dirty="0" smtClean="0"/>
              <a:t> 2006; 43:S121-S131</a:t>
            </a:r>
            <a:endParaRPr lang="es-ES" sz="900" dirty="0"/>
          </a:p>
        </p:txBody>
      </p:sp>
      <p:sp>
        <p:nvSpPr>
          <p:cNvPr id="2" name="CuadroTexto 1"/>
          <p:cNvSpPr txBox="1"/>
          <p:nvPr/>
        </p:nvSpPr>
        <p:spPr>
          <a:xfrm>
            <a:off x="266700" y="139700"/>
            <a:ext cx="2463352" cy="1169551"/>
          </a:xfrm>
          <a:prstGeom prst="rect">
            <a:avLst/>
          </a:prstGeom>
          <a:noFill/>
          <a:ln>
            <a:solidFill>
              <a:schemeClr val="accent5">
                <a:lumMod val="75000"/>
              </a:schemeClr>
            </a:solidFill>
            <a:prstDash val="lgDash"/>
          </a:ln>
        </p:spPr>
        <p:txBody>
          <a:bodyPr wrap="square" rtlCol="0">
            <a:spAutoFit/>
          </a:bodyPr>
          <a:lstStyle/>
          <a:p>
            <a:pPr algn="just"/>
            <a:r>
              <a:rPr lang="es-MX" sz="1400" b="1" dirty="0" smtClean="0"/>
              <a:t>Fibrosis</a:t>
            </a:r>
          </a:p>
          <a:p>
            <a:pPr algn="just"/>
            <a:r>
              <a:rPr lang="es-MX" sz="1400" b="1" dirty="0" smtClean="0">
                <a:sym typeface="Wingdings 3" panose="05040102010807070707" pitchFamily="18" charset="2"/>
              </a:rPr>
              <a:t> Elasticidad sinusoidal</a:t>
            </a:r>
          </a:p>
          <a:p>
            <a:pPr algn="just"/>
            <a:r>
              <a:rPr lang="es-MX" sz="1400" dirty="0" smtClean="0">
                <a:sym typeface="Wingdings 3" panose="05040102010807070707" pitchFamily="18" charset="2"/>
              </a:rPr>
              <a:t>Pérdida de fenestraciones</a:t>
            </a:r>
          </a:p>
          <a:p>
            <a:pPr algn="just"/>
            <a:r>
              <a:rPr lang="es-MX" sz="1400" dirty="0" smtClean="0">
                <a:sym typeface="Wingdings 3" panose="05040102010807070707" pitchFamily="18" charset="2"/>
              </a:rPr>
              <a:t> contractilidad de célula estelar y miofibroblastos</a:t>
            </a:r>
            <a:endParaRPr lang="es-MX" sz="1400" dirty="0"/>
          </a:p>
        </p:txBody>
      </p:sp>
      <p:sp>
        <p:nvSpPr>
          <p:cNvPr id="15" name="Flecha derecha 14"/>
          <p:cNvSpPr/>
          <p:nvPr/>
        </p:nvSpPr>
        <p:spPr>
          <a:xfrm>
            <a:off x="2882901" y="345500"/>
            <a:ext cx="364102" cy="355031"/>
          </a:xfrm>
          <a:prstGeom prst="rightArrow">
            <a:avLst/>
          </a:prstGeom>
          <a:gradFill flip="none" rotWithShape="1">
            <a:gsLst>
              <a:gs pos="0">
                <a:schemeClr val="accent1">
                  <a:tint val="100000"/>
                  <a:shade val="100000"/>
                  <a:satMod val="130000"/>
                </a:schemeClr>
              </a:gs>
              <a:gs pos="100000">
                <a:schemeClr val="accent1">
                  <a:tint val="50000"/>
                  <a:shade val="100000"/>
                  <a:satMod val="350000"/>
                </a:schemeClr>
              </a:gs>
            </a:gsLst>
            <a:lin ang="108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cxnSp>
        <p:nvCxnSpPr>
          <p:cNvPr id="17" name="Conector recto de flecha 16"/>
          <p:cNvCxnSpPr>
            <a:stCxn id="52" idx="1"/>
            <a:endCxn id="5" idx="3"/>
          </p:cNvCxnSpPr>
          <p:nvPr/>
        </p:nvCxnSpPr>
        <p:spPr>
          <a:xfrm flipH="1">
            <a:off x="6769099" y="3892537"/>
            <a:ext cx="320574" cy="19109"/>
          </a:xfrm>
          <a:prstGeom prst="straightConnector1">
            <a:avLst/>
          </a:prstGeom>
          <a:ln>
            <a:solidFill>
              <a:srgbClr val="80008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202341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43669" y="413499"/>
            <a:ext cx="2287743" cy="369332"/>
          </a:xfrm>
          <a:prstGeom prst="rect">
            <a:avLst/>
          </a:prstGeom>
          <a:noFill/>
          <a:ln>
            <a:solidFill>
              <a:schemeClr val="accent1">
                <a:lumMod val="75000"/>
              </a:schemeClr>
            </a:solidFill>
          </a:ln>
        </p:spPr>
        <p:txBody>
          <a:bodyPr wrap="none" rtlCol="0">
            <a:spAutoFit/>
          </a:bodyPr>
          <a:lstStyle/>
          <a:p>
            <a:r>
              <a:rPr lang="es-ES" dirty="0" smtClean="0">
                <a:latin typeface="Century Gothic"/>
                <a:cs typeface="Century Gothic"/>
              </a:rPr>
              <a:t>Hipertensión portal </a:t>
            </a:r>
            <a:endParaRPr lang="es-ES" dirty="0">
              <a:latin typeface="Century Gothic"/>
              <a:cs typeface="Century Gothic"/>
            </a:endParaRPr>
          </a:p>
        </p:txBody>
      </p:sp>
      <p:sp>
        <p:nvSpPr>
          <p:cNvPr id="5" name="CuadroTexto 4"/>
          <p:cNvSpPr txBox="1"/>
          <p:nvPr/>
        </p:nvSpPr>
        <p:spPr>
          <a:xfrm>
            <a:off x="404031" y="1330919"/>
            <a:ext cx="1518016" cy="923330"/>
          </a:xfrm>
          <a:prstGeom prst="rect">
            <a:avLst/>
          </a:prstGeom>
          <a:noFill/>
          <a:ln>
            <a:solidFill>
              <a:schemeClr val="accent1">
                <a:lumMod val="75000"/>
              </a:schemeClr>
            </a:solidFill>
          </a:ln>
        </p:spPr>
        <p:txBody>
          <a:bodyPr wrap="square" rtlCol="0">
            <a:spAutoFit/>
          </a:bodyPr>
          <a:lstStyle/>
          <a:p>
            <a:pPr algn="ctr"/>
            <a:r>
              <a:rPr lang="es-ES" dirty="0" smtClean="0">
                <a:latin typeface="Wingdings"/>
                <a:ea typeface="Wingdings"/>
                <a:cs typeface="Wingdings"/>
                <a:sym typeface="Wingdings"/>
              </a:rPr>
              <a:t></a:t>
            </a:r>
            <a:r>
              <a:rPr lang="es-ES" dirty="0">
                <a:latin typeface="Century Gothic"/>
                <a:cs typeface="Century Gothic"/>
                <a:sym typeface="Wingdings"/>
              </a:rPr>
              <a:t> </a:t>
            </a:r>
            <a:r>
              <a:rPr lang="es-ES" dirty="0" smtClean="0">
                <a:latin typeface="Century Gothic"/>
                <a:cs typeface="Century Gothic"/>
                <a:sym typeface="Wingdings"/>
              </a:rPr>
              <a:t>Presión hidrostática sinusoidal</a:t>
            </a:r>
            <a:endParaRPr lang="es-ES" dirty="0">
              <a:latin typeface="Century Gothic"/>
              <a:cs typeface="Century Gothic"/>
            </a:endParaRPr>
          </a:p>
        </p:txBody>
      </p:sp>
      <p:sp>
        <p:nvSpPr>
          <p:cNvPr id="6" name="CuadroTexto 5"/>
          <p:cNvSpPr txBox="1"/>
          <p:nvPr/>
        </p:nvSpPr>
        <p:spPr>
          <a:xfrm>
            <a:off x="2403987" y="1166249"/>
            <a:ext cx="5032456"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Century Gothic"/>
                <a:cs typeface="Century Gothic"/>
              </a:rPr>
              <a:t>Vasodilatación arterial </a:t>
            </a:r>
            <a:r>
              <a:rPr lang="es-ES" sz="1600" dirty="0" err="1" smtClean="0">
                <a:latin typeface="Century Gothic"/>
                <a:cs typeface="Century Gothic"/>
              </a:rPr>
              <a:t>esplácnica</a:t>
            </a:r>
            <a:r>
              <a:rPr lang="es-ES" sz="1600" dirty="0" smtClean="0">
                <a:latin typeface="Century Gothic"/>
                <a:cs typeface="Century Gothic"/>
              </a:rPr>
              <a:t> y periférica</a:t>
            </a:r>
            <a:endParaRPr lang="es-ES" sz="1600" dirty="0">
              <a:latin typeface="Century Gothic"/>
              <a:cs typeface="Century Gothic"/>
            </a:endParaRPr>
          </a:p>
        </p:txBody>
      </p:sp>
      <p:sp>
        <p:nvSpPr>
          <p:cNvPr id="7" name="CuadroTexto 6"/>
          <p:cNvSpPr txBox="1"/>
          <p:nvPr/>
        </p:nvSpPr>
        <p:spPr>
          <a:xfrm>
            <a:off x="2607596" y="1864559"/>
            <a:ext cx="3318689" cy="276999"/>
          </a:xfrm>
          <a:prstGeom prst="rect">
            <a:avLst/>
          </a:prstGeom>
          <a:noFill/>
          <a:ln>
            <a:solidFill>
              <a:schemeClr val="accent1">
                <a:lumMod val="75000"/>
              </a:schemeClr>
            </a:solidFill>
          </a:ln>
        </p:spPr>
        <p:txBody>
          <a:bodyPr wrap="square" rtlCol="0">
            <a:spAutoFit/>
          </a:bodyPr>
          <a:lstStyle/>
          <a:p>
            <a:pPr algn="ctr"/>
            <a:r>
              <a:rPr lang="es-ES" sz="1200" dirty="0" smtClean="0">
                <a:latin typeface="Wingdings"/>
                <a:ea typeface="Wingdings"/>
                <a:cs typeface="Wingdings"/>
                <a:sym typeface="Wingdings"/>
              </a:rPr>
              <a:t></a:t>
            </a:r>
            <a:r>
              <a:rPr lang="es-ES" sz="1200" dirty="0">
                <a:latin typeface="Century Gothic"/>
                <a:cs typeface="Century Gothic"/>
                <a:sym typeface="Wingdings"/>
              </a:rPr>
              <a:t> </a:t>
            </a:r>
            <a:r>
              <a:rPr lang="es-ES" sz="1200" dirty="0" smtClean="0">
                <a:latin typeface="Century Gothic"/>
                <a:cs typeface="Century Gothic"/>
                <a:sym typeface="Wingdings"/>
              </a:rPr>
              <a:t>Resistencia y v</a:t>
            </a:r>
            <a:r>
              <a:rPr lang="es-ES" sz="1200" dirty="0" smtClean="0">
                <a:latin typeface="Century Gothic"/>
                <a:cs typeface="Century Gothic"/>
              </a:rPr>
              <a:t>olumen arterial efectivo </a:t>
            </a:r>
            <a:endParaRPr lang="es-ES" sz="1200" dirty="0">
              <a:latin typeface="Century Gothic"/>
              <a:cs typeface="Century Gothic"/>
            </a:endParaRPr>
          </a:p>
        </p:txBody>
      </p:sp>
      <p:sp>
        <p:nvSpPr>
          <p:cNvPr id="8" name="CuadroTexto 7"/>
          <p:cNvSpPr txBox="1"/>
          <p:nvPr/>
        </p:nvSpPr>
        <p:spPr>
          <a:xfrm>
            <a:off x="3035021" y="2589059"/>
            <a:ext cx="3211600"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Century Gothic"/>
                <a:ea typeface="Wingdings"/>
                <a:cs typeface="Century Gothic"/>
                <a:sym typeface="Wingdings"/>
              </a:rPr>
              <a:t>Activación </a:t>
            </a:r>
            <a:r>
              <a:rPr lang="es-ES" sz="1600" dirty="0" err="1" smtClean="0">
                <a:latin typeface="Century Gothic"/>
                <a:ea typeface="Wingdings"/>
                <a:cs typeface="Century Gothic"/>
                <a:sym typeface="Wingdings"/>
              </a:rPr>
              <a:t>neurohumoral</a:t>
            </a:r>
            <a:r>
              <a:rPr lang="es-ES" sz="1600" dirty="0" smtClean="0">
                <a:latin typeface="Century Gothic"/>
                <a:ea typeface="Wingdings"/>
                <a:cs typeface="Century Gothic"/>
                <a:sym typeface="Wingdings"/>
              </a:rPr>
              <a:t> </a:t>
            </a:r>
            <a:endParaRPr lang="es-ES" sz="1600" dirty="0">
              <a:latin typeface="Century Gothic"/>
              <a:cs typeface="Century Gothic"/>
            </a:endParaRPr>
          </a:p>
        </p:txBody>
      </p:sp>
      <p:sp>
        <p:nvSpPr>
          <p:cNvPr id="9" name="CuadroTexto 8"/>
          <p:cNvSpPr txBox="1"/>
          <p:nvPr/>
        </p:nvSpPr>
        <p:spPr>
          <a:xfrm>
            <a:off x="1750460" y="3389999"/>
            <a:ext cx="938117"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Century Gothic"/>
                <a:cs typeface="Century Gothic"/>
              </a:rPr>
              <a:t>SRAA*</a:t>
            </a:r>
            <a:endParaRPr lang="es-ES" sz="1600" dirty="0">
              <a:latin typeface="Century Gothic"/>
              <a:cs typeface="Century Gothic"/>
            </a:endParaRPr>
          </a:p>
        </p:txBody>
      </p:sp>
      <p:sp>
        <p:nvSpPr>
          <p:cNvPr id="10" name="CuadroTexto 9"/>
          <p:cNvSpPr txBox="1"/>
          <p:nvPr/>
        </p:nvSpPr>
        <p:spPr>
          <a:xfrm>
            <a:off x="4995098" y="3519515"/>
            <a:ext cx="3074333"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Century Gothic"/>
                <a:ea typeface="Wingdings"/>
                <a:cs typeface="Century Gothic"/>
                <a:sym typeface="Wingdings"/>
              </a:rPr>
              <a:t>Sistema nervioso simpático</a:t>
            </a:r>
            <a:endParaRPr lang="es-ES" sz="1600" dirty="0">
              <a:latin typeface="Century Gothic"/>
              <a:cs typeface="Century Gothic"/>
            </a:endParaRPr>
          </a:p>
        </p:txBody>
      </p:sp>
      <p:sp>
        <p:nvSpPr>
          <p:cNvPr id="11" name="CuadroTexto 10"/>
          <p:cNvSpPr txBox="1"/>
          <p:nvPr/>
        </p:nvSpPr>
        <p:spPr>
          <a:xfrm>
            <a:off x="1871704" y="4206035"/>
            <a:ext cx="5564739"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Wingdings"/>
                <a:ea typeface="Wingdings"/>
                <a:cs typeface="Wingdings"/>
                <a:sym typeface="Wingdings"/>
              </a:rPr>
              <a:t> </a:t>
            </a:r>
            <a:r>
              <a:rPr lang="es-ES" sz="1600" dirty="0" smtClean="0">
                <a:latin typeface="Century Gothic"/>
                <a:cs typeface="Century Gothic"/>
              </a:rPr>
              <a:t>Excreción renal de </a:t>
            </a:r>
            <a:r>
              <a:rPr lang="es-ES" sz="1600" dirty="0" err="1" smtClean="0">
                <a:latin typeface="Century Gothic"/>
                <a:cs typeface="Century Gothic"/>
              </a:rPr>
              <a:t>Na</a:t>
            </a:r>
            <a:r>
              <a:rPr lang="es-ES" sz="1600" baseline="30000" dirty="0" smtClean="0">
                <a:latin typeface="Century Gothic"/>
                <a:cs typeface="Century Gothic"/>
              </a:rPr>
              <a:t>+ </a:t>
            </a:r>
            <a:r>
              <a:rPr lang="es-ES" sz="1600" dirty="0" smtClean="0">
                <a:latin typeface="Century Gothic"/>
                <a:cs typeface="Century Gothic"/>
              </a:rPr>
              <a:t>y vasoconstricción renal</a:t>
            </a:r>
            <a:endParaRPr lang="es-ES" sz="1600" dirty="0">
              <a:latin typeface="Century Gothic"/>
              <a:cs typeface="Century Gothic"/>
            </a:endParaRPr>
          </a:p>
        </p:txBody>
      </p:sp>
      <p:sp>
        <p:nvSpPr>
          <p:cNvPr id="12" name="CuadroTexto 11"/>
          <p:cNvSpPr txBox="1"/>
          <p:nvPr/>
        </p:nvSpPr>
        <p:spPr>
          <a:xfrm>
            <a:off x="2607596" y="4827557"/>
            <a:ext cx="4050895"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Century Gothic"/>
                <a:cs typeface="Century Gothic"/>
              </a:rPr>
              <a:t>Balance + de </a:t>
            </a:r>
            <a:r>
              <a:rPr lang="es-ES" sz="1600" dirty="0" err="1" smtClean="0">
                <a:latin typeface="Century Gothic"/>
                <a:cs typeface="Century Gothic"/>
              </a:rPr>
              <a:t>Na</a:t>
            </a:r>
            <a:r>
              <a:rPr lang="es-ES" sz="1600" baseline="30000" dirty="0" smtClean="0">
                <a:latin typeface="Century Gothic"/>
                <a:cs typeface="Century Gothic"/>
              </a:rPr>
              <a:t>+ </a:t>
            </a:r>
            <a:r>
              <a:rPr lang="es-ES" sz="1600" dirty="0" smtClean="0">
                <a:latin typeface="Century Gothic"/>
                <a:cs typeface="Century Gothic"/>
              </a:rPr>
              <a:t>y retención de agua</a:t>
            </a:r>
            <a:endParaRPr lang="es-ES" sz="1600" dirty="0">
              <a:latin typeface="Century Gothic"/>
              <a:cs typeface="Century Gothic"/>
            </a:endParaRPr>
          </a:p>
        </p:txBody>
      </p:sp>
      <p:sp>
        <p:nvSpPr>
          <p:cNvPr id="14" name="CuadroTexto 13"/>
          <p:cNvSpPr txBox="1"/>
          <p:nvPr/>
        </p:nvSpPr>
        <p:spPr>
          <a:xfrm>
            <a:off x="3049689" y="5464175"/>
            <a:ext cx="3211600"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Wingdings"/>
                <a:ea typeface="Wingdings"/>
                <a:cs typeface="Wingdings"/>
                <a:sym typeface="Wingdings"/>
              </a:rPr>
              <a:t> </a:t>
            </a:r>
            <a:r>
              <a:rPr lang="es-ES" sz="1600" dirty="0" smtClean="0">
                <a:latin typeface="Century Gothic"/>
                <a:cs typeface="Century Gothic"/>
              </a:rPr>
              <a:t>Volumen extracelular</a:t>
            </a:r>
            <a:endParaRPr lang="es-ES" sz="1600" dirty="0">
              <a:latin typeface="Century Gothic"/>
              <a:cs typeface="Century Gothic"/>
            </a:endParaRPr>
          </a:p>
        </p:txBody>
      </p:sp>
      <p:sp>
        <p:nvSpPr>
          <p:cNvPr id="15" name="CuadroTexto 14"/>
          <p:cNvSpPr txBox="1"/>
          <p:nvPr/>
        </p:nvSpPr>
        <p:spPr>
          <a:xfrm>
            <a:off x="3049689" y="6082043"/>
            <a:ext cx="3211600" cy="338554"/>
          </a:xfrm>
          <a:prstGeom prst="rect">
            <a:avLst/>
          </a:prstGeom>
          <a:noFill/>
          <a:ln>
            <a:solidFill>
              <a:schemeClr val="accent1">
                <a:lumMod val="75000"/>
              </a:schemeClr>
            </a:solidFill>
          </a:ln>
        </p:spPr>
        <p:txBody>
          <a:bodyPr wrap="square" rtlCol="0">
            <a:spAutoFit/>
          </a:bodyPr>
          <a:lstStyle/>
          <a:p>
            <a:pPr algn="ctr"/>
            <a:r>
              <a:rPr lang="es-ES" sz="1600" dirty="0" smtClean="0">
                <a:latin typeface="Century Gothic"/>
                <a:cs typeface="Century Gothic"/>
              </a:rPr>
              <a:t>ASCITIS y edema</a:t>
            </a:r>
            <a:endParaRPr lang="es-ES" sz="1600" dirty="0">
              <a:latin typeface="Century Gothic"/>
              <a:cs typeface="Century Gothic"/>
            </a:endParaRPr>
          </a:p>
        </p:txBody>
      </p:sp>
      <p:cxnSp>
        <p:nvCxnSpPr>
          <p:cNvPr id="17" name="Conector recto de flecha 16"/>
          <p:cNvCxnSpPr>
            <a:stCxn id="4" idx="2"/>
          </p:cNvCxnSpPr>
          <p:nvPr/>
        </p:nvCxnSpPr>
        <p:spPr>
          <a:xfrm>
            <a:off x="4587541" y="782831"/>
            <a:ext cx="0" cy="385946"/>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8" name="Conector recto de flecha 17"/>
          <p:cNvCxnSpPr/>
          <p:nvPr/>
        </p:nvCxnSpPr>
        <p:spPr>
          <a:xfrm>
            <a:off x="4602649" y="1484447"/>
            <a:ext cx="9573" cy="368670"/>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9" name="Conector recto de flecha 18"/>
          <p:cNvCxnSpPr/>
          <p:nvPr/>
        </p:nvCxnSpPr>
        <p:spPr>
          <a:xfrm>
            <a:off x="4617757" y="2197505"/>
            <a:ext cx="9573" cy="368670"/>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29" name="Conector recto 28"/>
          <p:cNvCxnSpPr/>
          <p:nvPr/>
        </p:nvCxnSpPr>
        <p:spPr>
          <a:xfrm>
            <a:off x="2185172" y="3146528"/>
            <a:ext cx="4427567" cy="664"/>
          </a:xfrm>
          <a:prstGeom prst="line">
            <a:avLst/>
          </a:prstGeom>
          <a:ln w="12700"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Conector recto 31"/>
          <p:cNvCxnSpPr>
            <a:stCxn id="8" idx="2"/>
          </p:cNvCxnSpPr>
          <p:nvPr/>
        </p:nvCxnSpPr>
        <p:spPr>
          <a:xfrm>
            <a:off x="4640821" y="2927613"/>
            <a:ext cx="0" cy="230357"/>
          </a:xfrm>
          <a:prstGeom prst="line">
            <a:avLst/>
          </a:prstGeom>
          <a:ln w="12700"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5" name="Conector recto de flecha 34"/>
          <p:cNvCxnSpPr/>
          <p:nvPr/>
        </p:nvCxnSpPr>
        <p:spPr>
          <a:xfrm>
            <a:off x="4638771" y="3157970"/>
            <a:ext cx="17158" cy="1048065"/>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45" name="Conector recto de flecha 44"/>
          <p:cNvCxnSpPr/>
          <p:nvPr/>
        </p:nvCxnSpPr>
        <p:spPr>
          <a:xfrm>
            <a:off x="6597050" y="3147191"/>
            <a:ext cx="9573" cy="368670"/>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47" name="Conector recto de flecha 46"/>
          <p:cNvCxnSpPr/>
          <p:nvPr/>
        </p:nvCxnSpPr>
        <p:spPr>
          <a:xfrm>
            <a:off x="2195721" y="3146528"/>
            <a:ext cx="12357" cy="243471"/>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51" name="Conector recto de flecha 50"/>
          <p:cNvCxnSpPr/>
          <p:nvPr/>
        </p:nvCxnSpPr>
        <p:spPr>
          <a:xfrm>
            <a:off x="4640914" y="4544589"/>
            <a:ext cx="0" cy="260285"/>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53" name="Conector recto de flecha 52"/>
          <p:cNvCxnSpPr/>
          <p:nvPr/>
        </p:nvCxnSpPr>
        <p:spPr>
          <a:xfrm>
            <a:off x="4648155" y="5166111"/>
            <a:ext cx="1406" cy="260285"/>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54" name="Conector recto de flecha 53"/>
          <p:cNvCxnSpPr/>
          <p:nvPr/>
        </p:nvCxnSpPr>
        <p:spPr>
          <a:xfrm>
            <a:off x="4651822" y="5799075"/>
            <a:ext cx="1406" cy="260285"/>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60" name="Conector recto 59"/>
          <p:cNvCxnSpPr>
            <a:stCxn id="4" idx="1"/>
          </p:cNvCxnSpPr>
          <p:nvPr/>
        </p:nvCxnSpPr>
        <p:spPr>
          <a:xfrm flipH="1">
            <a:off x="1155513" y="598165"/>
            <a:ext cx="2288156" cy="8257"/>
          </a:xfrm>
          <a:prstGeom prst="line">
            <a:avLst/>
          </a:prstGeom>
          <a:ln w="12700" cmpd="sng">
            <a:solidFill>
              <a:srgbClr val="E46C0A"/>
            </a:solidFill>
          </a:ln>
        </p:spPr>
        <p:style>
          <a:lnRef idx="2">
            <a:schemeClr val="accent1"/>
          </a:lnRef>
          <a:fillRef idx="0">
            <a:schemeClr val="accent1"/>
          </a:fillRef>
          <a:effectRef idx="1">
            <a:schemeClr val="accent1"/>
          </a:effectRef>
          <a:fontRef idx="minor">
            <a:schemeClr val="tx1"/>
          </a:fontRef>
        </p:style>
      </p:cxnSp>
      <p:cxnSp>
        <p:nvCxnSpPr>
          <p:cNvPr id="62" name="Conector recto de flecha 61"/>
          <p:cNvCxnSpPr/>
          <p:nvPr/>
        </p:nvCxnSpPr>
        <p:spPr>
          <a:xfrm>
            <a:off x="1155513" y="606422"/>
            <a:ext cx="0" cy="713055"/>
          </a:xfrm>
          <a:prstGeom prst="straightConnector1">
            <a:avLst/>
          </a:prstGeom>
          <a:ln w="12700" cmpd="sng">
            <a:solidFill>
              <a:srgbClr val="E46C0A"/>
            </a:solidFill>
            <a:tailEnd type="arrow"/>
          </a:ln>
        </p:spPr>
        <p:style>
          <a:lnRef idx="2">
            <a:schemeClr val="accent1"/>
          </a:lnRef>
          <a:fillRef idx="0">
            <a:schemeClr val="accent1"/>
          </a:fillRef>
          <a:effectRef idx="1">
            <a:schemeClr val="accent1"/>
          </a:effectRef>
          <a:fontRef idx="minor">
            <a:schemeClr val="tx1"/>
          </a:fontRef>
        </p:style>
      </p:cxnSp>
      <p:sp>
        <p:nvSpPr>
          <p:cNvPr id="72" name="CuadroTexto 71"/>
          <p:cNvSpPr txBox="1"/>
          <p:nvPr/>
        </p:nvSpPr>
        <p:spPr>
          <a:xfrm>
            <a:off x="419139" y="2627519"/>
            <a:ext cx="1518016" cy="369332"/>
          </a:xfrm>
          <a:prstGeom prst="rect">
            <a:avLst/>
          </a:prstGeom>
          <a:noFill/>
          <a:ln>
            <a:solidFill>
              <a:schemeClr val="accent1">
                <a:lumMod val="75000"/>
              </a:schemeClr>
            </a:solidFill>
          </a:ln>
        </p:spPr>
        <p:txBody>
          <a:bodyPr wrap="square" rtlCol="0">
            <a:spAutoFit/>
          </a:bodyPr>
          <a:lstStyle/>
          <a:p>
            <a:pPr algn="ctr"/>
            <a:r>
              <a:rPr lang="es-ES" dirty="0" smtClean="0">
                <a:latin typeface="Century Gothic"/>
                <a:cs typeface="Century Gothic"/>
              </a:rPr>
              <a:t>Trasudado</a:t>
            </a:r>
            <a:endParaRPr lang="es-ES" dirty="0">
              <a:latin typeface="Century Gothic"/>
              <a:cs typeface="Century Gothic"/>
            </a:endParaRPr>
          </a:p>
        </p:txBody>
      </p:sp>
      <p:cxnSp>
        <p:nvCxnSpPr>
          <p:cNvPr id="73" name="Conector recto de flecha 72"/>
          <p:cNvCxnSpPr>
            <a:stCxn id="5" idx="2"/>
          </p:cNvCxnSpPr>
          <p:nvPr/>
        </p:nvCxnSpPr>
        <p:spPr>
          <a:xfrm flipH="1">
            <a:off x="1159180" y="2254249"/>
            <a:ext cx="3859" cy="373270"/>
          </a:xfrm>
          <a:prstGeom prst="straightConnector1">
            <a:avLst/>
          </a:prstGeom>
          <a:ln w="12700" cmpd="sng">
            <a:solidFill>
              <a:srgbClr val="E46C0A"/>
            </a:solidFill>
            <a:tailEnd type="arrow"/>
          </a:ln>
        </p:spPr>
        <p:style>
          <a:lnRef idx="2">
            <a:schemeClr val="accent1"/>
          </a:lnRef>
          <a:fillRef idx="0">
            <a:schemeClr val="accent1"/>
          </a:fillRef>
          <a:effectRef idx="1">
            <a:schemeClr val="accent1"/>
          </a:effectRef>
          <a:fontRef idx="minor">
            <a:schemeClr val="tx1"/>
          </a:fontRef>
        </p:style>
      </p:cxnSp>
      <p:cxnSp>
        <p:nvCxnSpPr>
          <p:cNvPr id="76" name="Conector recto 75"/>
          <p:cNvCxnSpPr>
            <a:stCxn id="72" idx="2"/>
          </p:cNvCxnSpPr>
          <p:nvPr/>
        </p:nvCxnSpPr>
        <p:spPr>
          <a:xfrm flipH="1">
            <a:off x="1155513" y="2996851"/>
            <a:ext cx="22634" cy="3181785"/>
          </a:xfrm>
          <a:prstGeom prst="line">
            <a:avLst/>
          </a:prstGeom>
          <a:ln w="12700" cmpd="sng">
            <a:solidFill>
              <a:srgbClr val="E46C0A"/>
            </a:solidFill>
          </a:ln>
        </p:spPr>
        <p:style>
          <a:lnRef idx="2">
            <a:schemeClr val="accent1"/>
          </a:lnRef>
          <a:fillRef idx="0">
            <a:schemeClr val="accent1"/>
          </a:fillRef>
          <a:effectRef idx="1">
            <a:schemeClr val="accent1"/>
          </a:effectRef>
          <a:fontRef idx="minor">
            <a:schemeClr val="tx1"/>
          </a:fontRef>
        </p:style>
      </p:cxnSp>
      <p:cxnSp>
        <p:nvCxnSpPr>
          <p:cNvPr id="78" name="Conector recto de flecha 77"/>
          <p:cNvCxnSpPr/>
          <p:nvPr/>
        </p:nvCxnSpPr>
        <p:spPr>
          <a:xfrm>
            <a:off x="1159180" y="6178636"/>
            <a:ext cx="1875841" cy="0"/>
          </a:xfrm>
          <a:prstGeom prst="straightConnector1">
            <a:avLst/>
          </a:prstGeom>
          <a:ln w="12700" cmpd="sng">
            <a:solidFill>
              <a:srgbClr val="E46C0A"/>
            </a:solidFill>
            <a:tailEnd type="arrow"/>
          </a:ln>
        </p:spPr>
        <p:style>
          <a:lnRef idx="2">
            <a:schemeClr val="accent1"/>
          </a:lnRef>
          <a:fillRef idx="0">
            <a:schemeClr val="accent1"/>
          </a:fillRef>
          <a:effectRef idx="1">
            <a:schemeClr val="accent1"/>
          </a:effectRef>
          <a:fontRef idx="minor">
            <a:schemeClr val="tx1"/>
          </a:fontRef>
        </p:style>
      </p:cxnSp>
      <p:sp>
        <p:nvSpPr>
          <p:cNvPr id="83" name="CuadroTexto 82"/>
          <p:cNvSpPr txBox="1"/>
          <p:nvPr/>
        </p:nvSpPr>
        <p:spPr>
          <a:xfrm>
            <a:off x="972454" y="6544776"/>
            <a:ext cx="2371450" cy="246221"/>
          </a:xfrm>
          <a:prstGeom prst="rect">
            <a:avLst/>
          </a:prstGeom>
          <a:noFill/>
        </p:spPr>
        <p:txBody>
          <a:bodyPr wrap="none" rtlCol="0">
            <a:spAutoFit/>
          </a:bodyPr>
          <a:lstStyle/>
          <a:p>
            <a:r>
              <a:rPr lang="es-ES" sz="1000" dirty="0" smtClean="0">
                <a:latin typeface="+mj-lt"/>
              </a:rPr>
              <a:t>*Sistema renina angiotensina aldosterona</a:t>
            </a:r>
            <a:endParaRPr lang="es-ES" sz="1000" dirty="0">
              <a:latin typeface="+mj-lt"/>
            </a:endParaRPr>
          </a:p>
        </p:txBody>
      </p:sp>
      <p:cxnSp>
        <p:nvCxnSpPr>
          <p:cNvPr id="88" name="Conector recto de flecha 87"/>
          <p:cNvCxnSpPr/>
          <p:nvPr/>
        </p:nvCxnSpPr>
        <p:spPr>
          <a:xfrm>
            <a:off x="3687634" y="3146528"/>
            <a:ext cx="0" cy="247125"/>
          </a:xfrm>
          <a:prstGeom prst="straightConnector1">
            <a:avLst/>
          </a:prstGeom>
          <a:ln w="127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90" name="CuadroTexto 89"/>
          <p:cNvSpPr txBox="1"/>
          <p:nvPr/>
        </p:nvSpPr>
        <p:spPr>
          <a:xfrm>
            <a:off x="2898226" y="3393653"/>
            <a:ext cx="1575098" cy="338554"/>
          </a:xfrm>
          <a:prstGeom prst="rect">
            <a:avLst/>
          </a:prstGeom>
          <a:noFill/>
          <a:ln>
            <a:solidFill>
              <a:schemeClr val="accent1">
                <a:lumMod val="75000"/>
              </a:schemeClr>
            </a:solidFill>
          </a:ln>
        </p:spPr>
        <p:txBody>
          <a:bodyPr wrap="square" rtlCol="0">
            <a:spAutoFit/>
          </a:bodyPr>
          <a:lstStyle/>
          <a:p>
            <a:pPr algn="ctr"/>
            <a:r>
              <a:rPr lang="es-ES" sz="1600" dirty="0">
                <a:latin typeface="Wingdings"/>
                <a:ea typeface="Wingdings"/>
                <a:cs typeface="Wingdings"/>
                <a:sym typeface="Wingdings"/>
              </a:rPr>
              <a:t></a:t>
            </a:r>
            <a:r>
              <a:rPr lang="es-ES" sz="1600" dirty="0" smtClean="0">
                <a:latin typeface="Century Gothic"/>
                <a:cs typeface="Century Gothic"/>
              </a:rPr>
              <a:t>vasopresina</a:t>
            </a:r>
            <a:endParaRPr lang="es-ES" sz="1600" dirty="0">
              <a:latin typeface="Century Gothic"/>
              <a:cs typeface="Century Gothic"/>
            </a:endParaRPr>
          </a:p>
        </p:txBody>
      </p:sp>
      <p:sp>
        <p:nvSpPr>
          <p:cNvPr id="37" name="CuadroTexto 36"/>
          <p:cNvSpPr txBox="1"/>
          <p:nvPr/>
        </p:nvSpPr>
        <p:spPr>
          <a:xfrm>
            <a:off x="6417545" y="2456073"/>
            <a:ext cx="2701215" cy="584776"/>
          </a:xfrm>
          <a:prstGeom prst="rect">
            <a:avLst/>
          </a:prstGeom>
          <a:noFill/>
          <a:ln>
            <a:solidFill>
              <a:schemeClr val="accent6">
                <a:lumMod val="75000"/>
              </a:schemeClr>
            </a:solidFill>
          </a:ln>
        </p:spPr>
        <p:txBody>
          <a:bodyPr wrap="square" rtlCol="0">
            <a:spAutoFit/>
          </a:bodyPr>
          <a:lstStyle/>
          <a:p>
            <a:pPr algn="ctr"/>
            <a:r>
              <a:rPr lang="es-ES" sz="1600" dirty="0" smtClean="0"/>
              <a:t>Insuficiencia cardiaca de GC </a:t>
            </a:r>
            <a:r>
              <a:rPr lang="es-ES" sz="1600" dirty="0" smtClean="0">
                <a:latin typeface="Wingdings"/>
                <a:ea typeface="Wingdings"/>
                <a:cs typeface="Wingdings"/>
                <a:sym typeface="Wingdings"/>
              </a:rPr>
              <a:t></a:t>
            </a:r>
            <a:endParaRPr lang="es-ES" sz="1600" dirty="0" smtClean="0"/>
          </a:p>
          <a:p>
            <a:pPr algn="ctr"/>
            <a:r>
              <a:rPr lang="es-ES" sz="1600" dirty="0" smtClean="0"/>
              <a:t>Perfusión inefectiva</a:t>
            </a:r>
            <a:endParaRPr lang="es-ES" sz="1600" dirty="0"/>
          </a:p>
        </p:txBody>
      </p:sp>
      <p:sp>
        <p:nvSpPr>
          <p:cNvPr id="13" name="CuadroTexto 12"/>
          <p:cNvSpPr txBox="1"/>
          <p:nvPr/>
        </p:nvSpPr>
        <p:spPr>
          <a:xfrm>
            <a:off x="7827361" y="4209590"/>
            <a:ext cx="806719" cy="369332"/>
          </a:xfrm>
          <a:prstGeom prst="rect">
            <a:avLst/>
          </a:prstGeom>
          <a:noFill/>
          <a:ln>
            <a:solidFill>
              <a:srgbClr val="E46C0A"/>
            </a:solidFill>
          </a:ln>
        </p:spPr>
        <p:txBody>
          <a:bodyPr wrap="none" rtlCol="0">
            <a:spAutoFit/>
          </a:bodyPr>
          <a:lstStyle/>
          <a:p>
            <a:r>
              <a:rPr lang="es-ES" dirty="0" smtClean="0">
                <a:latin typeface="Wingdings"/>
                <a:ea typeface="Wingdings"/>
                <a:cs typeface="Wingdings"/>
                <a:sym typeface="Wingdings"/>
              </a:rPr>
              <a:t></a:t>
            </a:r>
            <a:r>
              <a:rPr lang="es-ES" dirty="0">
                <a:sym typeface="Wingdings"/>
              </a:rPr>
              <a:t> </a:t>
            </a:r>
            <a:r>
              <a:rPr lang="es-ES" dirty="0" smtClean="0"/>
              <a:t>TFG</a:t>
            </a:r>
            <a:endParaRPr lang="es-ES" dirty="0"/>
          </a:p>
        </p:txBody>
      </p:sp>
      <p:cxnSp>
        <p:nvCxnSpPr>
          <p:cNvPr id="22" name="Conector recto de flecha 21"/>
          <p:cNvCxnSpPr>
            <a:endCxn id="13" idx="0"/>
          </p:cNvCxnSpPr>
          <p:nvPr/>
        </p:nvCxnSpPr>
        <p:spPr>
          <a:xfrm flipH="1">
            <a:off x="8230721" y="3040849"/>
            <a:ext cx="9634" cy="1168741"/>
          </a:xfrm>
          <a:prstGeom prst="straightConnector1">
            <a:avLst/>
          </a:prstGeom>
          <a:ln w="12700" cmpd="sng">
            <a:solidFill>
              <a:srgbClr val="E46C0A"/>
            </a:solidFill>
            <a:tailEnd type="arrow"/>
          </a:ln>
        </p:spPr>
        <p:style>
          <a:lnRef idx="2">
            <a:schemeClr val="accent1"/>
          </a:lnRef>
          <a:fillRef idx="0">
            <a:schemeClr val="accent1"/>
          </a:fillRef>
          <a:effectRef idx="1">
            <a:schemeClr val="accent1"/>
          </a:effectRef>
          <a:fontRef idx="minor">
            <a:schemeClr val="tx1"/>
          </a:fontRef>
        </p:style>
      </p:cxnSp>
      <p:cxnSp>
        <p:nvCxnSpPr>
          <p:cNvPr id="46" name="Conector recto de flecha 45"/>
          <p:cNvCxnSpPr/>
          <p:nvPr/>
        </p:nvCxnSpPr>
        <p:spPr>
          <a:xfrm flipV="1">
            <a:off x="7459185" y="4376997"/>
            <a:ext cx="373276" cy="4393"/>
          </a:xfrm>
          <a:prstGeom prst="straightConnector1">
            <a:avLst/>
          </a:prstGeom>
          <a:ln w="12700" cmpd="sng">
            <a:solidFill>
              <a:srgbClr val="E46C0A"/>
            </a:solidFill>
            <a:tailEnd type="arrow"/>
          </a:ln>
        </p:spPr>
        <p:style>
          <a:lnRef idx="2">
            <a:schemeClr val="accent1"/>
          </a:lnRef>
          <a:fillRef idx="0">
            <a:schemeClr val="accent1"/>
          </a:fillRef>
          <a:effectRef idx="1">
            <a:schemeClr val="accent1"/>
          </a:effectRef>
          <a:fontRef idx="minor">
            <a:schemeClr val="tx1"/>
          </a:fontRef>
        </p:style>
      </p:cxnSp>
      <p:sp>
        <p:nvSpPr>
          <p:cNvPr id="48" name="CuadroTexto 47"/>
          <p:cNvSpPr txBox="1"/>
          <p:nvPr/>
        </p:nvSpPr>
        <p:spPr>
          <a:xfrm>
            <a:off x="7524196" y="5038484"/>
            <a:ext cx="1412316" cy="646331"/>
          </a:xfrm>
          <a:prstGeom prst="rect">
            <a:avLst/>
          </a:prstGeom>
          <a:noFill/>
          <a:ln>
            <a:solidFill>
              <a:srgbClr val="E46C0A"/>
            </a:solidFill>
          </a:ln>
        </p:spPr>
        <p:txBody>
          <a:bodyPr wrap="none" rtlCol="0">
            <a:spAutoFit/>
          </a:bodyPr>
          <a:lstStyle/>
          <a:p>
            <a:pPr algn="ctr"/>
            <a:r>
              <a:rPr lang="es-ES" dirty="0" smtClean="0"/>
              <a:t>Síndrome </a:t>
            </a:r>
          </a:p>
          <a:p>
            <a:pPr algn="ctr"/>
            <a:r>
              <a:rPr lang="es-ES" dirty="0" err="1" smtClean="0"/>
              <a:t>hepatorrenal</a:t>
            </a:r>
            <a:endParaRPr lang="es-ES" dirty="0"/>
          </a:p>
        </p:txBody>
      </p:sp>
      <p:cxnSp>
        <p:nvCxnSpPr>
          <p:cNvPr id="24" name="Conector recto de flecha 23"/>
          <p:cNvCxnSpPr>
            <a:stCxn id="13" idx="2"/>
            <a:endCxn id="48" idx="0"/>
          </p:cNvCxnSpPr>
          <p:nvPr/>
        </p:nvCxnSpPr>
        <p:spPr>
          <a:xfrm flipH="1">
            <a:off x="8230354" y="4578922"/>
            <a:ext cx="367" cy="459562"/>
          </a:xfrm>
          <a:prstGeom prst="straightConnector1">
            <a:avLst/>
          </a:prstGeom>
          <a:ln w="12700" cmpd="sng">
            <a:solidFill>
              <a:srgbClr val="E46C0A"/>
            </a:solidFill>
            <a:tailEnd type="arrow"/>
          </a:ln>
        </p:spPr>
        <p:style>
          <a:lnRef idx="2">
            <a:schemeClr val="accent1"/>
          </a:lnRef>
          <a:fillRef idx="0">
            <a:schemeClr val="accent1"/>
          </a:fillRef>
          <a:effectRef idx="1">
            <a:schemeClr val="accent1"/>
          </a:effectRef>
          <a:fontRef idx="minor">
            <a:schemeClr val="tx1"/>
          </a:fontRef>
        </p:style>
      </p:cxnSp>
      <p:sp>
        <p:nvSpPr>
          <p:cNvPr id="49" name="CuadroTexto 48"/>
          <p:cNvSpPr txBox="1"/>
          <p:nvPr/>
        </p:nvSpPr>
        <p:spPr>
          <a:xfrm>
            <a:off x="6392967" y="1856300"/>
            <a:ext cx="2300106" cy="338554"/>
          </a:xfrm>
          <a:prstGeom prst="rect">
            <a:avLst/>
          </a:prstGeom>
          <a:noFill/>
          <a:ln>
            <a:solidFill>
              <a:schemeClr val="accent6">
                <a:lumMod val="75000"/>
              </a:schemeClr>
            </a:solidFill>
          </a:ln>
        </p:spPr>
        <p:txBody>
          <a:bodyPr wrap="square" rtlCol="0">
            <a:spAutoFit/>
          </a:bodyPr>
          <a:lstStyle/>
          <a:p>
            <a:pPr algn="ctr"/>
            <a:r>
              <a:rPr lang="es-ES" sz="1600" dirty="0" smtClean="0">
                <a:latin typeface="Wingdings"/>
                <a:ea typeface="Wingdings"/>
                <a:cs typeface="Wingdings"/>
                <a:sym typeface="Wingdings"/>
              </a:rPr>
              <a:t> </a:t>
            </a:r>
            <a:r>
              <a:rPr lang="es-ES" sz="1600" dirty="0" smtClean="0">
                <a:latin typeface="+mj-lt"/>
                <a:ea typeface="Wingdings"/>
                <a:cs typeface="Wingdings"/>
                <a:sym typeface="Wingdings"/>
              </a:rPr>
              <a:t>Gasto cardiaco</a:t>
            </a:r>
            <a:endParaRPr lang="es-ES" sz="1600" dirty="0"/>
          </a:p>
        </p:txBody>
      </p:sp>
      <p:cxnSp>
        <p:nvCxnSpPr>
          <p:cNvPr id="27" name="Conector recto de flecha 26"/>
          <p:cNvCxnSpPr>
            <a:stCxn id="49" idx="2"/>
          </p:cNvCxnSpPr>
          <p:nvPr/>
        </p:nvCxnSpPr>
        <p:spPr>
          <a:xfrm>
            <a:off x="7543020" y="2194854"/>
            <a:ext cx="4653" cy="261219"/>
          </a:xfrm>
          <a:prstGeom prst="straightConnector1">
            <a:avLst/>
          </a:prstGeom>
          <a:ln w="12700">
            <a:solidFill>
              <a:schemeClr val="accent6">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3" name="Conector recto de flecha 32"/>
          <p:cNvCxnSpPr>
            <a:stCxn id="37" idx="1"/>
            <a:endCxn id="8" idx="3"/>
          </p:cNvCxnSpPr>
          <p:nvPr/>
        </p:nvCxnSpPr>
        <p:spPr>
          <a:xfrm flipH="1">
            <a:off x="6246621" y="2748461"/>
            <a:ext cx="170924" cy="9875"/>
          </a:xfrm>
          <a:prstGeom prst="straightConnector1">
            <a:avLst/>
          </a:prstGeom>
          <a:ln w="12700">
            <a:solidFill>
              <a:schemeClr val="accent6">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0" name="Conector recto de flecha 49"/>
          <p:cNvCxnSpPr/>
          <p:nvPr/>
        </p:nvCxnSpPr>
        <p:spPr>
          <a:xfrm>
            <a:off x="5926285" y="2012041"/>
            <a:ext cx="491260" cy="0"/>
          </a:xfrm>
          <a:prstGeom prst="straightConnector1">
            <a:avLst/>
          </a:prstGeom>
          <a:ln w="12700">
            <a:solidFill>
              <a:schemeClr val="accent6">
                <a:lumMod val="75000"/>
              </a:schemeClr>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7468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257027"/>
            <a:ext cx="8255000" cy="5169173"/>
          </a:xfrm>
        </p:spPr>
        <p:txBody>
          <a:bodyPr>
            <a:normAutofit fontScale="55000" lnSpcReduction="20000"/>
          </a:bodyPr>
          <a:lstStyle/>
          <a:p>
            <a:pPr marL="0" indent="0" algn="just">
              <a:buNone/>
            </a:pPr>
            <a:r>
              <a:rPr lang="es-ES" dirty="0" smtClean="0">
                <a:solidFill>
                  <a:schemeClr val="tx2">
                    <a:lumMod val="60000"/>
                    <a:lumOff val="40000"/>
                  </a:schemeClr>
                </a:solidFill>
                <a:effectLst>
                  <a:outerShdw blurRad="38100" dist="38100" dir="2700000" algn="tl">
                    <a:srgbClr val="000000">
                      <a:alpha val="43137"/>
                    </a:srgbClr>
                  </a:outerShdw>
                </a:effectLst>
                <a:sym typeface="Wingdings 3" panose="05040102010807070707" pitchFamily="18" charset="2"/>
              </a:rPr>
              <a:t> </a:t>
            </a:r>
            <a:r>
              <a:rPr lang="es-ES" b="1" dirty="0" smtClean="0"/>
              <a:t>Reducir </a:t>
            </a:r>
            <a:r>
              <a:rPr lang="es-ES" b="1" dirty="0"/>
              <a:t>el balance positivo de </a:t>
            </a:r>
            <a:r>
              <a:rPr lang="es-ES" b="1" dirty="0" err="1"/>
              <a:t>Na</a:t>
            </a:r>
            <a:r>
              <a:rPr lang="es-ES" sz="2900" b="1" baseline="30000" dirty="0"/>
              <a:t>+</a:t>
            </a:r>
          </a:p>
          <a:p>
            <a:pPr marL="0" indent="0" algn="just">
              <a:buNone/>
            </a:pPr>
            <a:r>
              <a:rPr lang="es-ES" dirty="0">
                <a:sym typeface="Wingdings 3" panose="05040102010807070707" pitchFamily="18" charset="2"/>
              </a:rPr>
              <a:t> </a:t>
            </a:r>
            <a:r>
              <a:rPr lang="es-ES" dirty="0" smtClean="0">
                <a:sym typeface="Wingdings 3" panose="05040102010807070707" pitchFamily="18" charset="2"/>
              </a:rPr>
              <a:t>  </a:t>
            </a:r>
            <a:r>
              <a:rPr lang="es-ES" dirty="0" smtClean="0"/>
              <a:t>Restricción en el consumo de sal </a:t>
            </a:r>
          </a:p>
          <a:p>
            <a:pPr marL="0" indent="0" algn="just">
              <a:buNone/>
            </a:pPr>
            <a:r>
              <a:rPr lang="es-ES" dirty="0" smtClean="0"/>
              <a:t>	&lt; 2 g/día</a:t>
            </a:r>
          </a:p>
          <a:p>
            <a:pPr marL="0" indent="0" algn="just">
              <a:buNone/>
            </a:pPr>
            <a:r>
              <a:rPr lang="es-ES" dirty="0" smtClean="0"/>
              <a:t>	</a:t>
            </a:r>
            <a:endParaRPr lang="es-ES" baseline="30000" dirty="0" smtClean="0"/>
          </a:p>
          <a:p>
            <a:pPr marL="0" indent="0" algn="just">
              <a:buNone/>
            </a:pPr>
            <a:r>
              <a:rPr lang="es-ES" dirty="0" smtClean="0">
                <a:solidFill>
                  <a:schemeClr val="tx2">
                    <a:lumMod val="60000"/>
                    <a:lumOff val="40000"/>
                  </a:schemeClr>
                </a:solidFill>
                <a:effectLst>
                  <a:outerShdw blurRad="38100" dist="38100" dir="2700000" algn="tl">
                    <a:srgbClr val="000000">
                      <a:alpha val="43137"/>
                    </a:srgbClr>
                  </a:outerShdw>
                </a:effectLst>
                <a:sym typeface="Wingdings 3" panose="05040102010807070707" pitchFamily="18" charset="2"/>
              </a:rPr>
              <a:t></a:t>
            </a:r>
            <a:r>
              <a:rPr lang="es-ES" b="1" dirty="0"/>
              <a:t>Aumentar la excreción renal de </a:t>
            </a:r>
            <a:r>
              <a:rPr lang="es-ES" b="1" dirty="0" err="1"/>
              <a:t>Na</a:t>
            </a:r>
            <a:r>
              <a:rPr lang="es-ES" b="1" baseline="30000" dirty="0"/>
              <a:t>+</a:t>
            </a:r>
          </a:p>
          <a:p>
            <a:pPr marL="0" indent="0" algn="just">
              <a:buNone/>
            </a:pPr>
            <a:r>
              <a:rPr lang="es-ES" dirty="0" smtClean="0">
                <a:solidFill>
                  <a:schemeClr val="tx2">
                    <a:lumMod val="60000"/>
                    <a:lumOff val="40000"/>
                  </a:schemeClr>
                </a:solidFill>
                <a:effectLst>
                  <a:outerShdw blurRad="38100" dist="38100" dir="2700000" algn="tl">
                    <a:srgbClr val="000000">
                      <a:alpha val="43137"/>
                    </a:srgbClr>
                  </a:outerShdw>
                </a:effectLst>
                <a:sym typeface="Wingdings 3" panose="05040102010807070707" pitchFamily="18" charset="2"/>
              </a:rPr>
              <a:t>  </a:t>
            </a:r>
            <a:r>
              <a:rPr lang="es-ES" dirty="0" smtClean="0"/>
              <a:t>Diuréticos</a:t>
            </a:r>
          </a:p>
          <a:p>
            <a:pPr marL="0" indent="0" algn="just">
              <a:buNone/>
            </a:pPr>
            <a:r>
              <a:rPr lang="es-ES" dirty="0"/>
              <a:t>	</a:t>
            </a:r>
            <a:endParaRPr lang="es-ES" dirty="0" smtClean="0"/>
          </a:p>
          <a:p>
            <a:pPr marL="0" indent="0" algn="just">
              <a:buNone/>
            </a:pPr>
            <a:r>
              <a:rPr lang="es-ES" dirty="0" smtClean="0">
                <a:solidFill>
                  <a:srgbClr val="FFC000"/>
                </a:solidFill>
                <a:effectLst>
                  <a:outerShdw blurRad="38100" dist="38100" dir="2700000" algn="tl">
                    <a:srgbClr val="000000">
                      <a:alpha val="43137"/>
                    </a:srgbClr>
                  </a:outerShdw>
                </a:effectLst>
                <a:sym typeface="Wingdings 3" panose="05040102010807070707" pitchFamily="18" charset="2"/>
              </a:rPr>
              <a:t></a:t>
            </a:r>
            <a:r>
              <a:rPr lang="es-ES" dirty="0" smtClean="0">
                <a:sym typeface="Wingdings 3" panose="05040102010807070707" pitchFamily="18" charset="2"/>
              </a:rPr>
              <a:t> </a:t>
            </a:r>
            <a:r>
              <a:rPr lang="es-ES" dirty="0" err="1" smtClean="0"/>
              <a:t>Espironolactona</a:t>
            </a:r>
            <a:endParaRPr lang="es-ES" dirty="0"/>
          </a:p>
          <a:p>
            <a:pPr marL="0" indent="0" algn="just">
              <a:buNone/>
            </a:pPr>
            <a:r>
              <a:rPr lang="es-ES" dirty="0"/>
              <a:t>	</a:t>
            </a:r>
            <a:r>
              <a:rPr lang="es-ES" dirty="0" smtClean="0"/>
              <a:t>Contrarresta el efecto del </a:t>
            </a:r>
            <a:r>
              <a:rPr lang="es-ES" dirty="0" smtClean="0">
                <a:latin typeface="Wingdings"/>
                <a:ea typeface="Wingdings"/>
                <a:cs typeface="Wingdings"/>
                <a:sym typeface="Wingdings"/>
              </a:rPr>
              <a:t></a:t>
            </a:r>
            <a:r>
              <a:rPr lang="es-ES" dirty="0">
                <a:sym typeface="Wingdings"/>
              </a:rPr>
              <a:t> </a:t>
            </a:r>
            <a:r>
              <a:rPr lang="es-ES" dirty="0" smtClean="0">
                <a:sym typeface="Wingdings"/>
              </a:rPr>
              <a:t>en</a:t>
            </a:r>
            <a:r>
              <a:rPr lang="es-ES" dirty="0" smtClean="0"/>
              <a:t> aldosterona y favorece la </a:t>
            </a:r>
            <a:r>
              <a:rPr lang="es-ES" dirty="0" err="1" smtClean="0"/>
              <a:t>natriuresis</a:t>
            </a:r>
            <a:r>
              <a:rPr lang="es-ES" dirty="0" smtClean="0"/>
              <a:t> en los 	túbulos distales</a:t>
            </a:r>
          </a:p>
          <a:p>
            <a:pPr marL="0" indent="0" algn="just">
              <a:buNone/>
            </a:pPr>
            <a:endParaRPr lang="es-ES" dirty="0" smtClean="0"/>
          </a:p>
          <a:p>
            <a:pPr marL="0" indent="0" algn="just">
              <a:buNone/>
            </a:pPr>
            <a:r>
              <a:rPr lang="es-ES" dirty="0" smtClean="0">
                <a:solidFill>
                  <a:srgbClr val="FFC000"/>
                </a:solidFill>
                <a:sym typeface="Wingdings 3" panose="05040102010807070707" pitchFamily="18" charset="2"/>
              </a:rPr>
              <a:t></a:t>
            </a:r>
            <a:r>
              <a:rPr lang="es-ES" dirty="0" smtClean="0">
                <a:sym typeface="Wingdings 3" panose="05040102010807070707" pitchFamily="18" charset="2"/>
              </a:rPr>
              <a:t> </a:t>
            </a:r>
            <a:r>
              <a:rPr lang="es-ES" dirty="0" smtClean="0"/>
              <a:t>Furosemida</a:t>
            </a:r>
          </a:p>
          <a:p>
            <a:pPr marL="0" indent="0" algn="just">
              <a:buNone/>
            </a:pPr>
            <a:r>
              <a:rPr lang="es-ES" dirty="0" smtClean="0"/>
              <a:t>-	Se agrega si la respuesta es insuficiente (pérdida de peso &lt; 2 kg/</a:t>
            </a:r>
            <a:r>
              <a:rPr lang="es-ES" dirty="0" err="1" smtClean="0"/>
              <a:t>sem</a:t>
            </a:r>
            <a:r>
              <a:rPr lang="es-ES" dirty="0" smtClean="0"/>
              <a:t>) o 	</a:t>
            </a:r>
            <a:r>
              <a:rPr lang="es-ES" dirty="0" err="1" smtClean="0"/>
              <a:t>hipercalemia</a:t>
            </a:r>
            <a:endParaRPr lang="es-ES" dirty="0" smtClean="0"/>
          </a:p>
          <a:p>
            <a:pPr marL="0" indent="0" algn="just">
              <a:buNone/>
            </a:pPr>
            <a:r>
              <a:rPr lang="es-ES" dirty="0" smtClean="0"/>
              <a:t>-	Para evitar efectos adversos la dosis se ajusta para una pérdida de peso </a:t>
            </a:r>
          </a:p>
          <a:p>
            <a:pPr marL="0" indent="0" algn="just">
              <a:buNone/>
            </a:pPr>
            <a:r>
              <a:rPr lang="es-ES" dirty="0" smtClean="0"/>
              <a:t>	de 500 mg/día en pacientes sin edema y hasta 1 kg/día en pacientes con edema</a:t>
            </a:r>
          </a:p>
          <a:p>
            <a:pPr algn="just">
              <a:buFontTx/>
              <a:buChar char="-"/>
            </a:pPr>
            <a:endParaRPr lang="es-ES" dirty="0" smtClean="0"/>
          </a:p>
          <a:p>
            <a:pPr marL="0" indent="0" algn="just">
              <a:buNone/>
            </a:pPr>
            <a:r>
              <a:rPr lang="es-ES" dirty="0" smtClean="0"/>
              <a:t> </a:t>
            </a:r>
          </a:p>
          <a:p>
            <a:pPr marL="0" indent="0" algn="just">
              <a:buNone/>
            </a:pPr>
            <a:endParaRPr lang="es-ES" dirty="0" smtClean="0"/>
          </a:p>
          <a:p>
            <a:pPr marL="0" indent="0" algn="just">
              <a:buNone/>
            </a:pPr>
            <a:endParaRPr lang="es-ES" dirty="0" smtClean="0"/>
          </a:p>
          <a:p>
            <a:pPr marL="0" indent="0" algn="just">
              <a:buNone/>
            </a:pPr>
            <a:endParaRPr lang="es-ES" dirty="0"/>
          </a:p>
        </p:txBody>
      </p:sp>
      <p:sp>
        <p:nvSpPr>
          <p:cNvPr id="4" name="Text Box 4"/>
          <p:cNvSpPr txBox="1">
            <a:spLocks noChangeArrowheads="1"/>
          </p:cNvSpPr>
          <p:nvPr/>
        </p:nvSpPr>
        <p:spPr bwMode="auto">
          <a:xfrm>
            <a:off x="0" y="-26988"/>
            <a:ext cx="9144000" cy="907894"/>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9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Tratamiento de la ascitis</a:t>
            </a:r>
          </a:p>
          <a:p>
            <a:pPr algn="ctr" eaLnBrk="1" hangingPunct="1">
              <a:defRPr/>
            </a:pPr>
            <a:endParaRPr lang="es-ES" sz="1200" dirty="0" smtClean="0">
              <a:solidFill>
                <a:srgbClr val="FFFF66"/>
              </a:solidFill>
              <a:effectLst>
                <a:outerShdw blurRad="38100" dist="38100" dir="2700000" algn="tl">
                  <a:srgbClr val="000000"/>
                </a:outerShdw>
              </a:effectLst>
            </a:endParaRPr>
          </a:p>
        </p:txBody>
      </p:sp>
      <p:sp>
        <p:nvSpPr>
          <p:cNvPr id="2" name="CuadroTexto 1"/>
          <p:cNvSpPr txBox="1"/>
          <p:nvPr/>
        </p:nvSpPr>
        <p:spPr>
          <a:xfrm>
            <a:off x="6374672" y="6518366"/>
            <a:ext cx="2130711" cy="246221"/>
          </a:xfrm>
          <a:prstGeom prst="rect">
            <a:avLst/>
          </a:prstGeom>
          <a:noFill/>
        </p:spPr>
        <p:txBody>
          <a:bodyPr wrap="none" rtlCol="0">
            <a:spAutoFit/>
          </a:bodyPr>
          <a:lstStyle/>
          <a:p>
            <a:r>
              <a:rPr lang="es-MX" sz="1000" i="1" dirty="0" err="1" smtClean="0">
                <a:latin typeface="Century Gothic" panose="020B0502020202020204" pitchFamily="34" charset="0"/>
              </a:rPr>
              <a:t>Hepatology</a:t>
            </a:r>
            <a:r>
              <a:rPr lang="es-MX" sz="1000" dirty="0" smtClean="0">
                <a:latin typeface="Century Gothic" panose="020B0502020202020204" pitchFamily="34" charset="0"/>
              </a:rPr>
              <a:t> 2009; 49:2087-2107.</a:t>
            </a:r>
            <a:endParaRPr lang="es-MX" sz="1000" dirty="0">
              <a:latin typeface="Century Gothic" panose="020B0502020202020204" pitchFamily="34" charset="0"/>
            </a:endParaRPr>
          </a:p>
        </p:txBody>
      </p:sp>
    </p:spTree>
    <p:extLst>
      <p:ext uri="{BB962C8B-B14F-4D97-AF65-F5344CB8AC3E}">
        <p14:creationId xmlns:p14="http://schemas.microsoft.com/office/powerpoint/2010/main" val="15074496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375527"/>
            <a:ext cx="8496300" cy="4814941"/>
          </a:xfrm>
        </p:spPr>
        <p:txBody>
          <a:bodyPr>
            <a:normAutofit fontScale="92500" lnSpcReduction="10000"/>
          </a:bodyPr>
          <a:lstStyle/>
          <a:p>
            <a:pPr marL="0" indent="0">
              <a:buNone/>
            </a:pPr>
            <a:r>
              <a:rPr lang="es-ES" sz="2400" dirty="0" smtClean="0">
                <a:solidFill>
                  <a:schemeClr val="tx2">
                    <a:lumMod val="60000"/>
                    <a:lumOff val="40000"/>
                  </a:schemeClr>
                </a:solidFill>
                <a:effectLst>
                  <a:outerShdw blurRad="38100" dist="38100" dir="2700000" algn="tl">
                    <a:srgbClr val="000000">
                      <a:alpha val="43137"/>
                    </a:srgbClr>
                  </a:outerShdw>
                </a:effectLst>
                <a:sym typeface="Wingdings 3" panose="05040102010807070707" pitchFamily="18" charset="2"/>
              </a:rPr>
              <a:t></a:t>
            </a:r>
            <a:r>
              <a:rPr lang="es-ES" sz="2400" dirty="0" smtClean="0">
                <a:sym typeface="Wingdings 3" panose="05040102010807070707" pitchFamily="18" charset="2"/>
              </a:rPr>
              <a:t>	</a:t>
            </a:r>
            <a:r>
              <a:rPr lang="es-ES" sz="2400" dirty="0" smtClean="0"/>
              <a:t>Paracentesis de alto volumen (&gt; 5 l)</a:t>
            </a:r>
          </a:p>
          <a:p>
            <a:pPr marL="0" indent="0">
              <a:buNone/>
            </a:pPr>
            <a:endParaRPr lang="es-ES" sz="1600" dirty="0" smtClean="0"/>
          </a:p>
          <a:p>
            <a:pPr marL="457200" lvl="1" indent="0">
              <a:buNone/>
            </a:pPr>
            <a:r>
              <a:rPr lang="es-ES" sz="2000" dirty="0" smtClean="0">
                <a:solidFill>
                  <a:srgbClr val="FFC000"/>
                </a:solidFill>
                <a:effectLst>
                  <a:outerShdw blurRad="38100" dist="38100" dir="2700000" algn="tl">
                    <a:srgbClr val="000000">
                      <a:alpha val="43137"/>
                    </a:srgbClr>
                  </a:outerShdw>
                </a:effectLst>
                <a:sym typeface="Wingdings 3" panose="05040102010807070707" pitchFamily="18" charset="2"/>
              </a:rPr>
              <a:t></a:t>
            </a:r>
            <a:r>
              <a:rPr lang="es-ES" sz="2000" dirty="0" smtClean="0">
                <a:sym typeface="Wingdings 3" panose="05040102010807070707" pitchFamily="18" charset="2"/>
              </a:rPr>
              <a:t> </a:t>
            </a:r>
            <a:r>
              <a:rPr lang="es-ES" sz="2000" dirty="0" smtClean="0"/>
              <a:t>Sustitución con albúmina para evitar la disfunción circulatoria</a:t>
            </a:r>
          </a:p>
          <a:p>
            <a:pPr marL="0" indent="0">
              <a:buNone/>
            </a:pPr>
            <a:r>
              <a:rPr lang="es-ES" sz="2000" dirty="0" smtClean="0"/>
              <a:t>	</a:t>
            </a:r>
            <a:r>
              <a:rPr lang="es-ES" sz="2000" dirty="0">
                <a:solidFill>
                  <a:srgbClr val="FFC000"/>
                </a:solidFill>
                <a:effectLst>
                  <a:outerShdw blurRad="38100" dist="38100" dir="2700000" algn="tl">
                    <a:srgbClr val="000000">
                      <a:alpha val="43137"/>
                    </a:srgbClr>
                  </a:outerShdw>
                </a:effectLst>
                <a:sym typeface="Wingdings 3" panose="05040102010807070707" pitchFamily="18" charset="2"/>
              </a:rPr>
              <a:t> </a:t>
            </a:r>
            <a:r>
              <a:rPr lang="es-ES" sz="2000" dirty="0" smtClean="0">
                <a:solidFill>
                  <a:srgbClr val="FFC000"/>
                </a:solidFill>
                <a:effectLst>
                  <a:outerShdw blurRad="38100" dist="38100" dir="2700000" algn="tl">
                    <a:srgbClr val="000000">
                      <a:alpha val="43137"/>
                    </a:srgbClr>
                  </a:outerShdw>
                </a:effectLst>
                <a:sym typeface="Wingdings 3" panose="05040102010807070707" pitchFamily="18" charset="2"/>
              </a:rPr>
              <a:t>	- </a:t>
            </a:r>
            <a:r>
              <a:rPr lang="es-ES" sz="2000" dirty="0" smtClean="0"/>
              <a:t>8 g/l de ascitis</a:t>
            </a:r>
          </a:p>
          <a:p>
            <a:pPr marL="0" indent="0">
              <a:buNone/>
            </a:pPr>
            <a:endParaRPr lang="es-ES" sz="2000" dirty="0" smtClean="0"/>
          </a:p>
          <a:p>
            <a:pPr marL="0" indent="0">
              <a:buNone/>
            </a:pPr>
            <a:r>
              <a:rPr lang="es-ES" sz="2000" dirty="0" smtClean="0"/>
              <a:t>	</a:t>
            </a:r>
            <a:r>
              <a:rPr lang="es-ES" sz="2000" dirty="0">
                <a:solidFill>
                  <a:srgbClr val="FFC000"/>
                </a:solidFill>
                <a:effectLst>
                  <a:outerShdw blurRad="38100" dist="38100" dir="2700000" algn="tl">
                    <a:srgbClr val="000000">
                      <a:alpha val="43137"/>
                    </a:srgbClr>
                  </a:outerShdw>
                </a:effectLst>
                <a:sym typeface="Wingdings 3" panose="05040102010807070707" pitchFamily="18" charset="2"/>
              </a:rPr>
              <a:t>  </a:t>
            </a:r>
            <a:r>
              <a:rPr lang="es-ES" sz="2000" dirty="0" smtClean="0">
                <a:solidFill>
                  <a:srgbClr val="FFC000"/>
                </a:solidFill>
                <a:effectLst>
                  <a:outerShdw blurRad="38100" dist="38100" dir="2700000" algn="tl">
                    <a:srgbClr val="000000">
                      <a:alpha val="43137"/>
                    </a:srgbClr>
                  </a:outerShdw>
                </a:effectLst>
                <a:sym typeface="Wingdings 3" panose="05040102010807070707" pitchFamily="18" charset="2"/>
              </a:rPr>
              <a:t> </a:t>
            </a:r>
            <a:r>
              <a:rPr lang="es-ES" sz="2000" dirty="0" smtClean="0"/>
              <a:t>Disfunción circulatoria</a:t>
            </a:r>
          </a:p>
          <a:p>
            <a:pPr marL="0" indent="0">
              <a:buNone/>
            </a:pPr>
            <a:r>
              <a:rPr lang="es-ES" sz="2000" dirty="0" smtClean="0"/>
              <a:t>		Acumulación rápida de ascitis, IRA, SHR, hiponatremia </a:t>
            </a:r>
            <a:r>
              <a:rPr lang="es-ES" sz="2000" dirty="0" err="1" smtClean="0"/>
              <a:t>dilucional</a:t>
            </a:r>
            <a:r>
              <a:rPr lang="es-ES" sz="2000" dirty="0" smtClean="0"/>
              <a:t> y 				mayor mortalidad</a:t>
            </a:r>
          </a:p>
          <a:p>
            <a:pPr marL="0" indent="0">
              <a:buNone/>
            </a:pPr>
            <a:endParaRPr lang="es-ES" sz="2000" dirty="0" smtClean="0"/>
          </a:p>
          <a:p>
            <a:pPr marL="0" indent="0">
              <a:buNone/>
            </a:pPr>
            <a:r>
              <a:rPr lang="es-ES" sz="2000" dirty="0" smtClean="0">
                <a:solidFill>
                  <a:srgbClr val="FFC000"/>
                </a:solidFill>
                <a:effectLst>
                  <a:outerShdw blurRad="38100" dist="38100" dir="2700000" algn="tl">
                    <a:srgbClr val="000000">
                      <a:alpha val="43137"/>
                    </a:srgbClr>
                  </a:outerShdw>
                </a:effectLst>
                <a:sym typeface="Wingdings 3" panose="05040102010807070707" pitchFamily="18" charset="2"/>
              </a:rPr>
              <a:t>	 </a:t>
            </a:r>
            <a:r>
              <a:rPr lang="es-ES" sz="2000" dirty="0" smtClean="0"/>
              <a:t>Riesgo bajo de complicaciones (1%)</a:t>
            </a:r>
          </a:p>
          <a:p>
            <a:pPr marL="0" indent="0">
              <a:buNone/>
            </a:pPr>
            <a:endParaRPr lang="es-ES" sz="2000" dirty="0" smtClean="0"/>
          </a:p>
          <a:p>
            <a:pPr marL="0" indent="0">
              <a:buNone/>
            </a:pPr>
            <a:r>
              <a:rPr lang="es-ES" sz="2000" dirty="0" smtClean="0">
                <a:solidFill>
                  <a:srgbClr val="FFC000"/>
                </a:solidFill>
                <a:effectLst>
                  <a:outerShdw blurRad="38100" dist="38100" dir="2700000" algn="tl">
                    <a:srgbClr val="000000">
                      <a:alpha val="43137"/>
                    </a:srgbClr>
                  </a:outerShdw>
                </a:effectLst>
                <a:sym typeface="Wingdings 3" panose="05040102010807070707" pitchFamily="18" charset="2"/>
              </a:rPr>
              <a:t>	 </a:t>
            </a:r>
            <a:r>
              <a:rPr lang="es-ES" sz="2000" dirty="0" smtClean="0"/>
              <a:t>La </a:t>
            </a:r>
            <a:r>
              <a:rPr lang="es-ES" sz="2000" dirty="0" err="1" smtClean="0"/>
              <a:t>coagulopatía</a:t>
            </a:r>
            <a:r>
              <a:rPr lang="es-ES" sz="2000" dirty="0" smtClean="0"/>
              <a:t> no es contraindicación</a:t>
            </a:r>
          </a:p>
          <a:p>
            <a:pPr marL="0" indent="0">
              <a:buNone/>
            </a:pPr>
            <a:r>
              <a:rPr lang="es-ES" sz="2000" dirty="0" smtClean="0"/>
              <a:t>		</a:t>
            </a:r>
            <a:r>
              <a:rPr lang="es-ES" sz="2000" dirty="0">
                <a:solidFill>
                  <a:srgbClr val="FFC000"/>
                </a:solidFill>
                <a:effectLst>
                  <a:outerShdw blurRad="38100" dist="38100" dir="2700000" algn="tl">
                    <a:srgbClr val="000000">
                      <a:alpha val="43137"/>
                    </a:srgbClr>
                  </a:outerShdw>
                </a:effectLst>
                <a:sym typeface="Wingdings 3" panose="05040102010807070707" pitchFamily="18" charset="2"/>
              </a:rPr>
              <a:t> - </a:t>
            </a:r>
            <a:r>
              <a:rPr lang="es-ES" sz="2000" dirty="0" smtClean="0"/>
              <a:t>No se recomienda profilaxis con PFC ni plaquetas</a:t>
            </a:r>
          </a:p>
          <a:p>
            <a:pPr marL="0" indent="0">
              <a:buNone/>
            </a:pPr>
            <a:endParaRPr lang="es-ES" sz="2000" dirty="0" smtClean="0"/>
          </a:p>
          <a:p>
            <a:pPr marL="0" indent="0">
              <a:buNone/>
            </a:pPr>
            <a:r>
              <a:rPr lang="es-ES" sz="2000" dirty="0" smtClean="0">
                <a:solidFill>
                  <a:srgbClr val="FFC000"/>
                </a:solidFill>
                <a:effectLst>
                  <a:outerShdw blurRad="38100" dist="38100" dir="2700000" algn="tl">
                    <a:srgbClr val="000000">
                      <a:alpha val="43137"/>
                    </a:srgbClr>
                  </a:outerShdw>
                </a:effectLst>
                <a:sym typeface="Wingdings 3" panose="05040102010807070707" pitchFamily="18" charset="2"/>
              </a:rPr>
              <a:t>	 </a:t>
            </a:r>
            <a:r>
              <a:rPr lang="es-ES" sz="2000" dirty="0" smtClean="0"/>
              <a:t>Sin uso de diuréticos la ascitis recurre en 93% de los casos</a:t>
            </a:r>
            <a:endParaRPr lang="es-ES" sz="2000" dirty="0"/>
          </a:p>
        </p:txBody>
      </p:sp>
      <p:sp>
        <p:nvSpPr>
          <p:cNvPr id="4" name="Text Box 4"/>
          <p:cNvSpPr txBox="1">
            <a:spLocks noChangeArrowheads="1"/>
          </p:cNvSpPr>
          <p:nvPr/>
        </p:nvSpPr>
        <p:spPr bwMode="auto">
          <a:xfrm>
            <a:off x="0" y="-26988"/>
            <a:ext cx="9144000" cy="907894"/>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9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Tratamiento de la ascitis grave</a:t>
            </a:r>
          </a:p>
          <a:p>
            <a:pPr algn="ctr" eaLnBrk="1" hangingPunct="1">
              <a:defRPr/>
            </a:pPr>
            <a:endParaRPr lang="es-ES" sz="1200" dirty="0" smtClean="0">
              <a:solidFill>
                <a:srgbClr val="FFFF66"/>
              </a:solidFill>
              <a:effectLst>
                <a:outerShdw blurRad="38100" dist="38100" dir="2700000" algn="tl">
                  <a:srgbClr val="000000"/>
                </a:outerShdw>
              </a:effectLst>
            </a:endParaRPr>
          </a:p>
        </p:txBody>
      </p:sp>
      <p:sp>
        <p:nvSpPr>
          <p:cNvPr id="5" name="CuadroTexto 4"/>
          <p:cNvSpPr txBox="1"/>
          <p:nvPr/>
        </p:nvSpPr>
        <p:spPr>
          <a:xfrm>
            <a:off x="6389973" y="6457170"/>
            <a:ext cx="2388795" cy="369332"/>
          </a:xfrm>
          <a:prstGeom prst="rect">
            <a:avLst/>
          </a:prstGeom>
          <a:noFill/>
        </p:spPr>
        <p:txBody>
          <a:bodyPr wrap="none" rtlCol="0">
            <a:spAutoFit/>
          </a:bodyPr>
          <a:lstStyle/>
          <a:p>
            <a:r>
              <a:rPr lang="es-MX" sz="900" i="1" dirty="0" err="1" smtClean="0">
                <a:latin typeface="Century Gothic" panose="020B0502020202020204" pitchFamily="34" charset="0"/>
              </a:rPr>
              <a:t>Hepatology</a:t>
            </a:r>
            <a:r>
              <a:rPr lang="es-MX" sz="900" dirty="0" smtClean="0">
                <a:latin typeface="Century Gothic" panose="020B0502020202020204" pitchFamily="34" charset="0"/>
              </a:rPr>
              <a:t> 2009; 49:2087-2107.</a:t>
            </a:r>
          </a:p>
          <a:p>
            <a:r>
              <a:rPr lang="es-MX" sz="900" i="1" dirty="0" err="1" smtClean="0">
                <a:latin typeface="Century Gothic" panose="020B0502020202020204" pitchFamily="34" charset="0"/>
              </a:rPr>
              <a:t>Aliment</a:t>
            </a:r>
            <a:r>
              <a:rPr lang="es-MX" sz="900" i="1" dirty="0" smtClean="0">
                <a:latin typeface="Century Gothic" panose="020B0502020202020204" pitchFamily="34" charset="0"/>
              </a:rPr>
              <a:t> </a:t>
            </a:r>
            <a:r>
              <a:rPr lang="es-MX" sz="900" i="1" dirty="0" err="1" smtClean="0">
                <a:latin typeface="Century Gothic" panose="020B0502020202020204" pitchFamily="34" charset="0"/>
              </a:rPr>
              <a:t>Pharmacol</a:t>
            </a:r>
            <a:r>
              <a:rPr lang="es-MX" sz="900" i="1" dirty="0" smtClean="0">
                <a:latin typeface="Century Gothic" panose="020B0502020202020204" pitchFamily="34" charset="0"/>
              </a:rPr>
              <a:t> </a:t>
            </a:r>
            <a:r>
              <a:rPr lang="es-MX" sz="900" i="1" dirty="0" err="1" smtClean="0">
                <a:latin typeface="Century Gothic" panose="020B0502020202020204" pitchFamily="34" charset="0"/>
              </a:rPr>
              <a:t>Ther</a:t>
            </a:r>
            <a:r>
              <a:rPr lang="es-MX" sz="900" i="1" dirty="0" smtClean="0">
                <a:latin typeface="Century Gothic" panose="020B0502020202020204" pitchFamily="34" charset="0"/>
              </a:rPr>
              <a:t> </a:t>
            </a:r>
            <a:r>
              <a:rPr lang="es-MX" sz="900" dirty="0" smtClean="0">
                <a:latin typeface="Century Gothic" panose="020B0502020202020204" pitchFamily="34" charset="0"/>
              </a:rPr>
              <a:t>2005; 21: 525-9.</a:t>
            </a:r>
            <a:endParaRPr lang="es-MX" sz="900" dirty="0">
              <a:latin typeface="Century Gothic" panose="020B0502020202020204" pitchFamily="34" charset="0"/>
            </a:endParaRPr>
          </a:p>
        </p:txBody>
      </p:sp>
    </p:spTree>
    <p:extLst>
      <p:ext uri="{BB962C8B-B14F-4D97-AF65-F5344CB8AC3E}">
        <p14:creationId xmlns:p14="http://schemas.microsoft.com/office/powerpoint/2010/main" val="33516411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120" y="1415846"/>
            <a:ext cx="8744904" cy="4675044"/>
          </a:xfrm>
        </p:spPr>
        <p:txBody>
          <a:bodyPr>
            <a:normAutofit lnSpcReduction="10000"/>
          </a:bodyPr>
          <a:lstStyle/>
          <a:p>
            <a:pPr marL="0" indent="0" algn="just">
              <a:buNone/>
            </a:pPr>
            <a:r>
              <a:rPr lang="es-ES" sz="1600" dirty="0" smtClean="0">
                <a:solidFill>
                  <a:srgbClr val="3366FF"/>
                </a:solidFill>
                <a:effectLst>
                  <a:outerShdw blurRad="38100" dist="38100" dir="2700000" algn="tl">
                    <a:srgbClr val="DDDDDD"/>
                  </a:outerShdw>
                </a:effectLst>
                <a:ea typeface="MS PGothic" charset="0"/>
                <a:sym typeface="Wingdings" charset="0"/>
              </a:rPr>
              <a:t>	</a:t>
            </a:r>
            <a:r>
              <a:rPr lang="es-ES" sz="1800" dirty="0" smtClean="0">
                <a:solidFill>
                  <a:srgbClr val="3366FF"/>
                </a:solidFill>
                <a:effectLst>
                  <a:outerShdw blurRad="38100" dist="38100" dir="2700000" algn="tl">
                    <a:srgbClr val="DDDDDD"/>
                  </a:outerShdw>
                </a:effectLst>
                <a:ea typeface="MS PGothic" charset="0"/>
                <a:sym typeface="Wingdings" charset="0"/>
              </a:rPr>
              <a:t>	</a:t>
            </a:r>
            <a:r>
              <a:rPr lang="es-ES" sz="1800" dirty="0" smtClean="0">
                <a:latin typeface="+mj-lt"/>
              </a:rPr>
              <a:t>10% de casos</a:t>
            </a:r>
          </a:p>
          <a:p>
            <a:pPr marL="0" indent="0" algn="just">
              <a:buNone/>
            </a:pPr>
            <a:endParaRPr lang="es-ES" sz="1800" dirty="0" smtClean="0">
              <a:latin typeface="+mj-lt"/>
            </a:endParaRPr>
          </a:p>
          <a:p>
            <a:pPr marL="0" indent="0" algn="just">
              <a:buNone/>
            </a:pPr>
            <a:r>
              <a:rPr lang="es-ES" sz="1800" dirty="0" smtClean="0">
                <a:solidFill>
                  <a:srgbClr val="3366FF"/>
                </a:solidFill>
                <a:effectLst>
                  <a:outerShdw blurRad="38100" dist="38100" dir="2700000" algn="tl">
                    <a:srgbClr val="DDDDDD"/>
                  </a:outerShdw>
                </a:effectLst>
                <a:ea typeface="MS PGothic" charset="0"/>
                <a:sym typeface="Wingdings" charset="0"/>
              </a:rPr>
              <a:t>		</a:t>
            </a:r>
            <a:r>
              <a:rPr lang="en-US" sz="1700" dirty="0" err="1" smtClean="0">
                <a:latin typeface="+mj-lt"/>
              </a:rPr>
              <a:t>Ascitis</a:t>
            </a:r>
            <a:r>
              <a:rPr lang="en-US" sz="1700" dirty="0" smtClean="0">
                <a:latin typeface="+mj-lt"/>
              </a:rPr>
              <a:t> </a:t>
            </a:r>
            <a:r>
              <a:rPr lang="en-US" sz="1700" dirty="0" err="1">
                <a:latin typeface="+mj-lt"/>
              </a:rPr>
              <a:t>que</a:t>
            </a:r>
            <a:r>
              <a:rPr lang="en-US" sz="1700" dirty="0">
                <a:latin typeface="+mj-lt"/>
              </a:rPr>
              <a:t> no </a:t>
            </a:r>
            <a:r>
              <a:rPr lang="en-US" sz="1700" dirty="0" err="1">
                <a:latin typeface="+mj-lt"/>
              </a:rPr>
              <a:t>puede</a:t>
            </a:r>
            <a:r>
              <a:rPr lang="en-US" sz="1700" dirty="0">
                <a:latin typeface="+mj-lt"/>
              </a:rPr>
              <a:t> </a:t>
            </a:r>
            <a:r>
              <a:rPr lang="en-US" sz="1700" dirty="0" err="1">
                <a:latin typeface="+mj-lt"/>
              </a:rPr>
              <a:t>eliminarse</a:t>
            </a:r>
            <a:r>
              <a:rPr lang="en-US" sz="1700" dirty="0">
                <a:latin typeface="+mj-lt"/>
              </a:rPr>
              <a:t> o </a:t>
            </a:r>
            <a:r>
              <a:rPr lang="en-US" sz="1700" dirty="0" err="1">
                <a:latin typeface="+mj-lt"/>
              </a:rPr>
              <a:t>su</a:t>
            </a:r>
            <a:r>
              <a:rPr lang="en-US" sz="1700" dirty="0">
                <a:latin typeface="+mj-lt"/>
              </a:rPr>
              <a:t> </a:t>
            </a:r>
            <a:r>
              <a:rPr lang="en-US" sz="1700" dirty="0" err="1">
                <a:latin typeface="+mj-lt"/>
              </a:rPr>
              <a:t>recidiva</a:t>
            </a:r>
            <a:r>
              <a:rPr lang="en-US" sz="1700" dirty="0">
                <a:latin typeface="+mj-lt"/>
              </a:rPr>
              <a:t> </a:t>
            </a:r>
            <a:r>
              <a:rPr lang="en-US" sz="1700" dirty="0" err="1">
                <a:latin typeface="+mj-lt"/>
              </a:rPr>
              <a:t>prevenirse</a:t>
            </a:r>
            <a:r>
              <a:rPr lang="en-US" sz="1700" dirty="0">
                <a:latin typeface="+mj-lt"/>
              </a:rPr>
              <a:t> </a:t>
            </a:r>
            <a:r>
              <a:rPr lang="en-US" sz="1700" dirty="0" err="1">
                <a:latin typeface="+mj-lt"/>
              </a:rPr>
              <a:t>debido</a:t>
            </a:r>
            <a:r>
              <a:rPr lang="en-US" sz="1700" dirty="0">
                <a:latin typeface="+mj-lt"/>
              </a:rPr>
              <a:t> a la </a:t>
            </a:r>
            <a:r>
              <a:rPr lang="en-US" sz="1700" dirty="0" err="1">
                <a:latin typeface="+mj-lt"/>
              </a:rPr>
              <a:t>falta</a:t>
            </a:r>
            <a:r>
              <a:rPr lang="en-US" sz="1700" dirty="0">
                <a:latin typeface="+mj-lt"/>
              </a:rPr>
              <a:t> de </a:t>
            </a:r>
            <a:r>
              <a:rPr lang="en-US" sz="1700" dirty="0" smtClean="0">
                <a:latin typeface="+mj-lt"/>
              </a:rPr>
              <a:t>	</a:t>
            </a:r>
            <a:r>
              <a:rPr lang="en-US" sz="1700" dirty="0" err="1" smtClean="0">
                <a:latin typeface="+mj-lt"/>
              </a:rPr>
              <a:t>respuesta</a:t>
            </a:r>
            <a:r>
              <a:rPr lang="en-US" sz="1700" dirty="0" smtClean="0">
                <a:latin typeface="+mj-lt"/>
              </a:rPr>
              <a:t>	a </a:t>
            </a:r>
            <a:r>
              <a:rPr lang="en-US" sz="1700" dirty="0">
                <a:latin typeface="+mj-lt"/>
              </a:rPr>
              <a:t>la </a:t>
            </a:r>
            <a:r>
              <a:rPr lang="en-US" sz="1700" dirty="0" err="1">
                <a:latin typeface="+mj-lt"/>
              </a:rPr>
              <a:t>restricción</a:t>
            </a:r>
            <a:r>
              <a:rPr lang="en-US" sz="1700" dirty="0">
                <a:latin typeface="+mj-lt"/>
              </a:rPr>
              <a:t> de Na</a:t>
            </a:r>
            <a:r>
              <a:rPr lang="en-US" sz="1700" baseline="30000" dirty="0">
                <a:latin typeface="+mj-lt"/>
              </a:rPr>
              <a:t>+</a:t>
            </a:r>
            <a:r>
              <a:rPr lang="en-US" sz="1700" dirty="0">
                <a:latin typeface="+mj-lt"/>
              </a:rPr>
              <a:t> y al </a:t>
            </a:r>
            <a:r>
              <a:rPr lang="en-US" sz="1700" dirty="0" err="1">
                <a:latin typeface="+mj-lt"/>
              </a:rPr>
              <a:t>tratamiento</a:t>
            </a:r>
            <a:r>
              <a:rPr lang="en-US" sz="1700" dirty="0">
                <a:latin typeface="+mj-lt"/>
              </a:rPr>
              <a:t> con </a:t>
            </a:r>
            <a:r>
              <a:rPr lang="en-US" sz="1700" dirty="0" err="1">
                <a:latin typeface="+mj-lt"/>
              </a:rPr>
              <a:t>diuréticos</a:t>
            </a:r>
            <a:r>
              <a:rPr lang="en-US" sz="1700" dirty="0">
                <a:latin typeface="+mj-lt"/>
              </a:rPr>
              <a:t> (</a:t>
            </a:r>
            <a:r>
              <a:rPr lang="en-US" sz="1700" dirty="0" err="1">
                <a:latin typeface="+mj-lt"/>
              </a:rPr>
              <a:t>pérdida</a:t>
            </a:r>
            <a:r>
              <a:rPr lang="en-US" sz="1700" dirty="0">
                <a:latin typeface="+mj-lt"/>
              </a:rPr>
              <a:t> de peso &lt; </a:t>
            </a:r>
            <a:r>
              <a:rPr lang="en-US" sz="1700" dirty="0" smtClean="0">
                <a:latin typeface="+mj-lt"/>
              </a:rPr>
              <a:t>200 	g/d 	</a:t>
            </a:r>
            <a:r>
              <a:rPr lang="en-US" sz="1700" dirty="0" err="1" smtClean="0">
                <a:latin typeface="+mj-lt"/>
              </a:rPr>
              <a:t>durante</a:t>
            </a:r>
            <a:r>
              <a:rPr lang="en-US" sz="1700" dirty="0" smtClean="0">
                <a:latin typeface="+mj-lt"/>
              </a:rPr>
              <a:t> </a:t>
            </a:r>
            <a:r>
              <a:rPr lang="en-US" sz="1700" dirty="0">
                <a:latin typeface="+mj-lt"/>
              </a:rPr>
              <a:t>al </a:t>
            </a:r>
            <a:r>
              <a:rPr lang="en-US" sz="1700" dirty="0" err="1">
                <a:latin typeface="+mj-lt"/>
              </a:rPr>
              <a:t>menos</a:t>
            </a:r>
            <a:r>
              <a:rPr lang="en-US" sz="1700" dirty="0">
                <a:latin typeface="+mj-lt"/>
              </a:rPr>
              <a:t> 4 </a:t>
            </a:r>
            <a:r>
              <a:rPr lang="en-US" sz="1700" dirty="0" err="1">
                <a:latin typeface="+mj-lt"/>
              </a:rPr>
              <a:t>días</a:t>
            </a:r>
            <a:r>
              <a:rPr lang="en-US" sz="1700" dirty="0">
                <a:latin typeface="+mj-lt"/>
              </a:rPr>
              <a:t> con 400 mg/</a:t>
            </a:r>
            <a:r>
              <a:rPr lang="en-US" sz="1700" dirty="0" err="1">
                <a:latin typeface="+mj-lt"/>
              </a:rPr>
              <a:t>día</a:t>
            </a:r>
            <a:r>
              <a:rPr lang="en-US" sz="1700" dirty="0">
                <a:latin typeface="+mj-lt"/>
              </a:rPr>
              <a:t> de </a:t>
            </a:r>
            <a:r>
              <a:rPr lang="en-US" sz="1700" dirty="0" err="1">
                <a:latin typeface="+mj-lt"/>
              </a:rPr>
              <a:t>espironolactona</a:t>
            </a:r>
            <a:r>
              <a:rPr lang="en-US" sz="1700" dirty="0">
                <a:latin typeface="+mj-lt"/>
              </a:rPr>
              <a:t> y 160 mg/</a:t>
            </a:r>
            <a:r>
              <a:rPr lang="en-US" sz="1700" dirty="0" err="1">
                <a:latin typeface="+mj-lt"/>
              </a:rPr>
              <a:t>día</a:t>
            </a:r>
            <a:r>
              <a:rPr lang="en-US" sz="1700" dirty="0">
                <a:latin typeface="+mj-lt"/>
              </a:rPr>
              <a:t> de </a:t>
            </a:r>
            <a:r>
              <a:rPr lang="en-US" sz="1700" dirty="0" smtClean="0">
                <a:latin typeface="+mj-lt"/>
              </a:rPr>
              <a:t>	furosemide</a:t>
            </a:r>
            <a:r>
              <a:rPr lang="en-US" sz="1700" dirty="0">
                <a:latin typeface="+mj-lt"/>
              </a:rPr>
              <a:t>) o </a:t>
            </a:r>
            <a:r>
              <a:rPr lang="en-US" sz="1700" dirty="0" smtClean="0">
                <a:latin typeface="+mj-lt"/>
              </a:rPr>
              <a:t>	</a:t>
            </a:r>
            <a:r>
              <a:rPr lang="en-US" sz="1700" dirty="0" err="1" smtClean="0">
                <a:latin typeface="+mj-lt"/>
              </a:rPr>
              <a:t>aparición</a:t>
            </a:r>
            <a:r>
              <a:rPr lang="en-US" sz="1700" dirty="0" smtClean="0">
                <a:latin typeface="+mj-lt"/>
              </a:rPr>
              <a:t> </a:t>
            </a:r>
            <a:r>
              <a:rPr lang="en-US" sz="1700" dirty="0">
                <a:latin typeface="+mj-lt"/>
              </a:rPr>
              <a:t>de </a:t>
            </a:r>
            <a:r>
              <a:rPr lang="en-US" sz="1700" dirty="0" err="1">
                <a:latin typeface="+mj-lt"/>
              </a:rPr>
              <a:t>complicaciones</a:t>
            </a:r>
            <a:r>
              <a:rPr lang="en-US" sz="1700" dirty="0">
                <a:latin typeface="+mj-lt"/>
              </a:rPr>
              <a:t> </a:t>
            </a:r>
            <a:r>
              <a:rPr lang="en-US" sz="1700" dirty="0" err="1">
                <a:latin typeface="+mj-lt"/>
              </a:rPr>
              <a:t>por</a:t>
            </a:r>
            <a:r>
              <a:rPr lang="en-US" sz="1700" dirty="0">
                <a:latin typeface="+mj-lt"/>
              </a:rPr>
              <a:t> el </a:t>
            </a:r>
            <a:r>
              <a:rPr lang="en-US" sz="1700" dirty="0" err="1">
                <a:latin typeface="+mj-lt"/>
              </a:rPr>
              <a:t>uso</a:t>
            </a:r>
            <a:r>
              <a:rPr lang="en-US" sz="1700" dirty="0">
                <a:latin typeface="+mj-lt"/>
              </a:rPr>
              <a:t> de </a:t>
            </a:r>
            <a:r>
              <a:rPr lang="en-US" sz="1700" dirty="0" err="1" smtClean="0">
                <a:latin typeface="+mj-lt"/>
              </a:rPr>
              <a:t>diuréticos</a:t>
            </a:r>
            <a:endParaRPr lang="en-US" sz="1700" dirty="0" smtClean="0">
              <a:latin typeface="+mj-lt"/>
            </a:endParaRPr>
          </a:p>
          <a:p>
            <a:pPr marL="0" indent="0" algn="just">
              <a:buNone/>
            </a:pPr>
            <a:endParaRPr lang="en-US" sz="1700" dirty="0" smtClean="0">
              <a:latin typeface="+mj-lt"/>
            </a:endParaRPr>
          </a:p>
          <a:p>
            <a:pPr marL="0" indent="0" algn="just">
              <a:buNone/>
            </a:pPr>
            <a:r>
              <a:rPr lang="es-ES" sz="1600" dirty="0" smtClean="0">
                <a:solidFill>
                  <a:srgbClr val="3366FF"/>
                </a:solidFill>
                <a:effectLst>
                  <a:outerShdw blurRad="38100" dist="38100" dir="2700000" algn="tl">
                    <a:srgbClr val="DDDDDD"/>
                  </a:outerShdw>
                </a:effectLst>
                <a:ea typeface="MS PGothic" charset="0"/>
                <a:sym typeface="Wingdings" charset="0"/>
              </a:rPr>
              <a:t>	   </a:t>
            </a:r>
            <a:r>
              <a:rPr lang="en-US" sz="1600" dirty="0" err="1" smtClean="0">
                <a:latin typeface="+mj-lt"/>
              </a:rPr>
              <a:t>Complicaciones</a:t>
            </a:r>
            <a:r>
              <a:rPr lang="en-US" sz="1600" dirty="0" smtClean="0">
                <a:latin typeface="+mj-lt"/>
              </a:rPr>
              <a:t> </a:t>
            </a:r>
            <a:r>
              <a:rPr lang="en-US" sz="1600" dirty="0" err="1" smtClean="0">
                <a:latin typeface="+mj-lt"/>
              </a:rPr>
              <a:t>por</a:t>
            </a:r>
            <a:r>
              <a:rPr lang="en-US" sz="1600" dirty="0" smtClean="0">
                <a:latin typeface="+mj-lt"/>
              </a:rPr>
              <a:t> el </a:t>
            </a:r>
            <a:r>
              <a:rPr lang="en-US" sz="1600" dirty="0" err="1" smtClean="0">
                <a:latin typeface="+mj-lt"/>
              </a:rPr>
              <a:t>uso</a:t>
            </a:r>
            <a:r>
              <a:rPr lang="en-US" sz="1600" dirty="0" smtClean="0">
                <a:latin typeface="+mj-lt"/>
              </a:rPr>
              <a:t> de </a:t>
            </a:r>
            <a:r>
              <a:rPr lang="en-US" sz="1600" dirty="0" err="1" smtClean="0">
                <a:latin typeface="+mj-lt"/>
              </a:rPr>
              <a:t>diuréticos</a:t>
            </a:r>
            <a:r>
              <a:rPr lang="en-US" sz="1600" dirty="0" smtClean="0">
                <a:latin typeface="+mj-lt"/>
              </a:rPr>
              <a:t> </a:t>
            </a:r>
          </a:p>
          <a:p>
            <a:pPr lvl="1" algn="just">
              <a:buFontTx/>
              <a:buChar char="-"/>
            </a:pPr>
            <a:r>
              <a:rPr lang="en-US" sz="1600" dirty="0" err="1" smtClean="0">
                <a:latin typeface="+mj-lt"/>
              </a:rPr>
              <a:t>Encefalopatía</a:t>
            </a:r>
            <a:endParaRPr lang="en-US" sz="1600" dirty="0" smtClean="0">
              <a:latin typeface="+mj-lt"/>
            </a:endParaRPr>
          </a:p>
          <a:p>
            <a:pPr lvl="1" algn="just">
              <a:buFontTx/>
              <a:buChar char="-"/>
            </a:pPr>
            <a:r>
              <a:rPr lang="en-US" sz="1600" dirty="0" err="1" smtClean="0">
                <a:latin typeface="+mj-lt"/>
              </a:rPr>
              <a:t>Daño</a:t>
            </a:r>
            <a:r>
              <a:rPr lang="en-US" sz="1600" dirty="0" smtClean="0">
                <a:latin typeface="+mj-lt"/>
              </a:rPr>
              <a:t> renal: </a:t>
            </a:r>
            <a:r>
              <a:rPr lang="en-US" sz="1600" dirty="0" smtClean="0">
                <a:latin typeface="Wingdings"/>
                <a:ea typeface="Wingdings"/>
                <a:cs typeface="Wingdings"/>
                <a:sym typeface="Wingdings"/>
              </a:rPr>
              <a:t></a:t>
            </a:r>
            <a:r>
              <a:rPr lang="es-ES" sz="1600" dirty="0" smtClean="0">
                <a:latin typeface="+mj-lt"/>
                <a:sym typeface="Wingdings"/>
              </a:rPr>
              <a:t> Cr &gt; 2 mg/dl </a:t>
            </a:r>
          </a:p>
          <a:p>
            <a:pPr lvl="1" algn="just">
              <a:buFontTx/>
              <a:buChar char="-"/>
            </a:pPr>
            <a:r>
              <a:rPr lang="es-ES" sz="1600" dirty="0" smtClean="0">
                <a:latin typeface="+mj-lt"/>
                <a:sym typeface="Wingdings"/>
              </a:rPr>
              <a:t>Hiponatremia &lt; 125 </a:t>
            </a:r>
            <a:r>
              <a:rPr lang="es-ES" sz="1600" dirty="0" err="1" smtClean="0">
                <a:latin typeface="+mj-lt"/>
                <a:sym typeface="Wingdings"/>
              </a:rPr>
              <a:t>mmol</a:t>
            </a:r>
            <a:r>
              <a:rPr lang="es-ES" sz="1600" dirty="0" smtClean="0">
                <a:latin typeface="+mj-lt"/>
                <a:sym typeface="Wingdings"/>
              </a:rPr>
              <a:t>/l</a:t>
            </a:r>
          </a:p>
          <a:p>
            <a:pPr lvl="1" algn="just">
              <a:buFontTx/>
              <a:buChar char="-"/>
            </a:pPr>
            <a:r>
              <a:rPr lang="es-ES" sz="1600" dirty="0" err="1" smtClean="0">
                <a:latin typeface="+mj-lt"/>
              </a:rPr>
              <a:t>Hipocalemia</a:t>
            </a:r>
            <a:r>
              <a:rPr lang="es-ES" sz="1600" dirty="0" smtClean="0">
                <a:latin typeface="+mj-lt"/>
              </a:rPr>
              <a:t> K &lt; 3 </a:t>
            </a:r>
            <a:r>
              <a:rPr lang="es-ES" sz="1600" dirty="0" err="1" smtClean="0">
                <a:latin typeface="+mj-lt"/>
              </a:rPr>
              <a:t>mmol</a:t>
            </a:r>
            <a:r>
              <a:rPr lang="es-ES" sz="1600" dirty="0" smtClean="0">
                <a:latin typeface="+mj-lt"/>
              </a:rPr>
              <a:t>/l o </a:t>
            </a:r>
            <a:r>
              <a:rPr lang="es-ES" sz="1600" dirty="0" err="1" smtClean="0">
                <a:latin typeface="+mj-lt"/>
              </a:rPr>
              <a:t>hipercalemia</a:t>
            </a:r>
            <a:r>
              <a:rPr lang="es-ES" sz="1600" dirty="0" smtClean="0">
                <a:latin typeface="+mj-lt"/>
              </a:rPr>
              <a:t> K &gt; 6 </a:t>
            </a:r>
            <a:r>
              <a:rPr lang="es-ES" sz="1600" dirty="0" err="1" smtClean="0">
                <a:latin typeface="+mj-lt"/>
              </a:rPr>
              <a:t>mmol</a:t>
            </a:r>
            <a:r>
              <a:rPr lang="es-ES" sz="1600" dirty="0" smtClean="0">
                <a:latin typeface="+mj-lt"/>
              </a:rPr>
              <a:t>/l</a:t>
            </a:r>
          </a:p>
          <a:p>
            <a:pPr marL="457200" lvl="1" indent="0" algn="just">
              <a:buNone/>
            </a:pPr>
            <a:endParaRPr lang="es-ES" sz="1600" dirty="0">
              <a:solidFill>
                <a:srgbClr val="3366FF"/>
              </a:solidFill>
              <a:effectLst>
                <a:outerShdw blurRad="38100" dist="38100" dir="2700000" algn="tl">
                  <a:srgbClr val="DDDDDD"/>
                </a:outerShdw>
              </a:effectLst>
              <a:latin typeface="+mj-lt"/>
              <a:ea typeface="MS PGothic" charset="0"/>
              <a:sym typeface="Wingdings" charset="0"/>
            </a:endParaRPr>
          </a:p>
          <a:p>
            <a:pPr marL="457200" lvl="1" indent="0" algn="just">
              <a:buNone/>
            </a:pPr>
            <a:r>
              <a:rPr lang="es-ES" sz="1600" dirty="0" smtClean="0">
                <a:solidFill>
                  <a:srgbClr val="3366FF"/>
                </a:solidFill>
                <a:effectLst>
                  <a:outerShdw blurRad="38100" dist="38100" dir="2700000" algn="tl">
                    <a:srgbClr val="DDDDDD"/>
                  </a:outerShdw>
                </a:effectLst>
                <a:ea typeface="MS PGothic" charset="0"/>
                <a:sym typeface="Wingdings" charset="0"/>
              </a:rPr>
              <a:t> </a:t>
            </a:r>
            <a:r>
              <a:rPr lang="es-ES" sz="1600" dirty="0" smtClean="0">
                <a:latin typeface="+mj-lt"/>
              </a:rPr>
              <a:t>Suspender diuréticos si hubo complicaciones o si la excreción urinaria de </a:t>
            </a:r>
            <a:r>
              <a:rPr lang="es-ES" sz="1600" dirty="0" err="1" smtClean="0">
                <a:latin typeface="+mj-lt"/>
              </a:rPr>
              <a:t>Na</a:t>
            </a:r>
            <a:r>
              <a:rPr lang="es-ES" sz="1600" dirty="0" smtClean="0">
                <a:latin typeface="+mj-lt"/>
              </a:rPr>
              <a:t> es &lt; 30 </a:t>
            </a:r>
            <a:r>
              <a:rPr lang="es-ES" sz="1600" dirty="0" err="1" smtClean="0">
                <a:latin typeface="+mj-lt"/>
              </a:rPr>
              <a:t>mmol</a:t>
            </a:r>
            <a:r>
              <a:rPr lang="es-ES" sz="1600" dirty="0" smtClean="0">
                <a:latin typeface="+mj-lt"/>
              </a:rPr>
              <a:t>/día</a:t>
            </a:r>
          </a:p>
          <a:p>
            <a:pPr marL="457200" lvl="1" indent="0" algn="just">
              <a:buNone/>
            </a:pPr>
            <a:endParaRPr lang="es-ES" sz="1600" dirty="0" smtClean="0">
              <a:latin typeface="+mj-lt"/>
            </a:endParaRPr>
          </a:p>
          <a:p>
            <a:pPr marL="457200" lvl="1" indent="0" algn="just">
              <a:buNone/>
            </a:pPr>
            <a:r>
              <a:rPr lang="es-ES" sz="1600" dirty="0" smtClean="0">
                <a:solidFill>
                  <a:srgbClr val="3366FF"/>
                </a:solidFill>
                <a:effectLst>
                  <a:outerShdw blurRad="38100" dist="38100" dir="2700000" algn="tl">
                    <a:srgbClr val="DDDDDD"/>
                  </a:outerShdw>
                </a:effectLst>
                <a:ea typeface="MS PGothic" charset="0"/>
                <a:sym typeface="Wingdings" charset="0"/>
              </a:rPr>
              <a:t> </a:t>
            </a:r>
            <a:r>
              <a:rPr lang="es-ES" sz="1600" dirty="0" smtClean="0">
                <a:latin typeface="+mj-lt"/>
              </a:rPr>
              <a:t>Sobrevivencia 50% a 6 meses</a:t>
            </a:r>
            <a:endParaRPr lang="es-ES" sz="1600" dirty="0">
              <a:latin typeface="+mj-lt"/>
            </a:endParaRPr>
          </a:p>
          <a:p>
            <a:pPr marL="457200" lvl="1" indent="0" algn="just">
              <a:buNone/>
            </a:pPr>
            <a:endParaRPr lang="es-ES" sz="1600" dirty="0">
              <a:latin typeface="+mj-lt"/>
            </a:endParaRPr>
          </a:p>
        </p:txBody>
      </p:sp>
      <p:sp>
        <p:nvSpPr>
          <p:cNvPr id="4" name="Text Box 4"/>
          <p:cNvSpPr txBox="1">
            <a:spLocks noChangeArrowheads="1"/>
          </p:cNvSpPr>
          <p:nvPr/>
        </p:nvSpPr>
        <p:spPr bwMode="auto">
          <a:xfrm>
            <a:off x="0" y="-26988"/>
            <a:ext cx="9144000" cy="1092560"/>
          </a:xfrm>
          <a:prstGeom prst="rect">
            <a:avLst/>
          </a:prstGeom>
          <a:solidFill>
            <a:srgbClr val="000090"/>
          </a:solidFill>
          <a:ln w="9525">
            <a:solidFill>
              <a:schemeClr val="bg1"/>
            </a:solidFill>
            <a:miter lim="800000"/>
            <a:headEnd/>
            <a:tailEnd/>
          </a:ln>
          <a:effectLst/>
          <a:extLst/>
        </p:spPr>
        <p:txBody>
          <a:bodyPr lIns="91397" tIns="45697" rIns="91397" bIns="45697">
            <a:spAutoFit/>
          </a:bodyPr>
          <a:lstStyle>
            <a:lvl1pPr defTabSz="912813" eaLnBrk="0" hangingPunct="0">
              <a:defRPr>
                <a:solidFill>
                  <a:schemeClr val="tx1"/>
                </a:solidFill>
                <a:latin typeface="Century Gothic" charset="0"/>
                <a:ea typeface="ＭＳ Ｐゴシック" charset="0"/>
                <a:cs typeface="ＭＳ Ｐゴシック" charset="0"/>
              </a:defRPr>
            </a:lvl1pPr>
            <a:lvl2pPr marL="742950" indent="-285750" defTabSz="912813" eaLnBrk="0" hangingPunct="0">
              <a:defRPr>
                <a:solidFill>
                  <a:schemeClr val="tx1"/>
                </a:solidFill>
                <a:latin typeface="Century Gothic" charset="0"/>
                <a:ea typeface="ＭＳ Ｐゴシック" charset="0"/>
              </a:defRPr>
            </a:lvl2pPr>
            <a:lvl3pPr marL="1143000" indent="-228600" defTabSz="912813" eaLnBrk="0" hangingPunct="0">
              <a:defRPr>
                <a:solidFill>
                  <a:schemeClr val="tx1"/>
                </a:solidFill>
                <a:latin typeface="Century Gothic" charset="0"/>
                <a:ea typeface="ＭＳ Ｐゴシック" charset="0"/>
              </a:defRPr>
            </a:lvl3pPr>
            <a:lvl4pPr marL="1600200" indent="-228600" defTabSz="912813" eaLnBrk="0" hangingPunct="0">
              <a:defRPr>
                <a:solidFill>
                  <a:schemeClr val="tx1"/>
                </a:solidFill>
                <a:latin typeface="Century Gothic" charset="0"/>
                <a:ea typeface="ＭＳ Ｐゴシック" charset="0"/>
              </a:defRPr>
            </a:lvl4pPr>
            <a:lvl5pPr marL="2057400" indent="-228600" defTabSz="912813" eaLnBrk="0" hangingPunct="0">
              <a:defRPr>
                <a:solidFill>
                  <a:schemeClr val="tx1"/>
                </a:solidFill>
                <a:latin typeface="Century Gothic" charset="0"/>
                <a:ea typeface="ＭＳ Ｐゴシック" charset="0"/>
              </a:defRPr>
            </a:lvl5pPr>
            <a:lvl6pPr marL="2514600" indent="-228600" defTabSz="912813" eaLnBrk="0" fontAlgn="base" hangingPunct="0">
              <a:spcBef>
                <a:spcPct val="0"/>
              </a:spcBef>
              <a:spcAft>
                <a:spcPct val="0"/>
              </a:spcAft>
              <a:defRPr>
                <a:solidFill>
                  <a:schemeClr val="tx1"/>
                </a:solidFill>
                <a:latin typeface="Century Gothic" charset="0"/>
                <a:ea typeface="ＭＳ Ｐゴシック" charset="0"/>
              </a:defRPr>
            </a:lvl6pPr>
            <a:lvl7pPr marL="2971800" indent="-228600" defTabSz="912813" eaLnBrk="0" fontAlgn="base" hangingPunct="0">
              <a:spcBef>
                <a:spcPct val="0"/>
              </a:spcBef>
              <a:spcAft>
                <a:spcPct val="0"/>
              </a:spcAft>
              <a:defRPr>
                <a:solidFill>
                  <a:schemeClr val="tx1"/>
                </a:solidFill>
                <a:latin typeface="Century Gothic" charset="0"/>
                <a:ea typeface="ＭＳ Ｐゴシック" charset="0"/>
              </a:defRPr>
            </a:lvl7pPr>
            <a:lvl8pPr marL="3429000" indent="-228600" defTabSz="912813" eaLnBrk="0" fontAlgn="base" hangingPunct="0">
              <a:spcBef>
                <a:spcPct val="0"/>
              </a:spcBef>
              <a:spcAft>
                <a:spcPct val="0"/>
              </a:spcAft>
              <a:defRPr>
                <a:solidFill>
                  <a:schemeClr val="tx1"/>
                </a:solidFill>
                <a:latin typeface="Century Gothic" charset="0"/>
                <a:ea typeface="ＭＳ Ｐゴシック" charset="0"/>
              </a:defRPr>
            </a:lvl8pPr>
            <a:lvl9pPr marL="3886200" indent="-228600" defTabSz="912813" eaLnBrk="0" fontAlgn="base" hangingPunct="0">
              <a:spcBef>
                <a:spcPct val="0"/>
              </a:spcBef>
              <a:spcAft>
                <a:spcPct val="0"/>
              </a:spcAft>
              <a:defRPr>
                <a:solidFill>
                  <a:schemeClr val="tx1"/>
                </a:solidFill>
                <a:latin typeface="Century Gothic" charset="0"/>
                <a:ea typeface="ＭＳ Ｐゴシック" charset="0"/>
              </a:defRPr>
            </a:lvl9pPr>
          </a:lstStyle>
          <a:p>
            <a:pPr algn="ctr" eaLnBrk="1" hangingPunct="1">
              <a:defRPr/>
            </a:pPr>
            <a:endParaRPr lang="es-ES" sz="900" dirty="0" smtClean="0">
              <a:solidFill>
                <a:srgbClr val="FFFF66"/>
              </a:solidFill>
              <a:effectLst>
                <a:outerShdw blurRad="38100" dist="38100" dir="2700000" algn="tl">
                  <a:srgbClr val="000000"/>
                </a:outerShdw>
              </a:effectLst>
            </a:endParaRPr>
          </a:p>
          <a:p>
            <a:pPr algn="ctr" eaLnBrk="1" hangingPunct="1">
              <a:defRPr/>
            </a:pPr>
            <a:r>
              <a:rPr lang="es-ES" sz="3200" dirty="0" smtClean="0">
                <a:solidFill>
                  <a:srgbClr val="FFFF66"/>
                </a:solidFill>
                <a:effectLst>
                  <a:outerShdw blurRad="38100" dist="38100" dir="2700000" algn="tl">
                    <a:srgbClr val="000000"/>
                  </a:outerShdw>
                </a:effectLst>
              </a:rPr>
              <a:t>Ascitis refractaria</a:t>
            </a:r>
          </a:p>
          <a:p>
            <a:pPr algn="ctr" eaLnBrk="1" hangingPunct="1">
              <a:defRPr/>
            </a:pPr>
            <a:endParaRPr lang="es-ES" sz="2400" dirty="0" smtClean="0">
              <a:solidFill>
                <a:srgbClr val="FFFF66"/>
              </a:solidFill>
              <a:effectLst>
                <a:outerShdw blurRad="38100" dist="38100" dir="2700000" algn="tl">
                  <a:srgbClr val="000000"/>
                </a:outerShdw>
              </a:effectLst>
            </a:endParaRPr>
          </a:p>
        </p:txBody>
      </p:sp>
      <p:sp>
        <p:nvSpPr>
          <p:cNvPr id="2" name="CuadroTexto 1"/>
          <p:cNvSpPr txBox="1"/>
          <p:nvPr/>
        </p:nvSpPr>
        <p:spPr>
          <a:xfrm>
            <a:off x="6396846" y="6478796"/>
            <a:ext cx="2115345" cy="246221"/>
          </a:xfrm>
          <a:prstGeom prst="rect">
            <a:avLst/>
          </a:prstGeom>
          <a:noFill/>
        </p:spPr>
        <p:txBody>
          <a:bodyPr wrap="none" rtlCol="0">
            <a:spAutoFit/>
          </a:bodyPr>
          <a:lstStyle/>
          <a:p>
            <a:r>
              <a:rPr lang="es-ES" sz="1000" i="1" dirty="0" err="1" smtClean="0"/>
              <a:t>Ther</a:t>
            </a:r>
            <a:r>
              <a:rPr lang="es-ES" sz="1000" i="1" dirty="0" smtClean="0"/>
              <a:t> </a:t>
            </a:r>
            <a:r>
              <a:rPr lang="es-ES" sz="1000" i="1" dirty="0" err="1" smtClean="0"/>
              <a:t>Adv</a:t>
            </a:r>
            <a:r>
              <a:rPr lang="es-ES" sz="1000" i="1" dirty="0" smtClean="0"/>
              <a:t> </a:t>
            </a:r>
            <a:r>
              <a:rPr lang="es-ES" sz="1000" i="1" dirty="0" err="1" smtClean="0"/>
              <a:t>Chronic</a:t>
            </a:r>
            <a:r>
              <a:rPr lang="es-ES" sz="1000" i="1" dirty="0" smtClean="0"/>
              <a:t> </a:t>
            </a:r>
            <a:r>
              <a:rPr lang="es-ES" sz="1000" i="1" dirty="0" err="1" smtClean="0"/>
              <a:t>Dis</a:t>
            </a:r>
            <a:r>
              <a:rPr lang="es-ES" sz="1000" i="1" dirty="0" smtClean="0"/>
              <a:t> </a:t>
            </a:r>
            <a:r>
              <a:rPr lang="es-ES" sz="1000" dirty="0" smtClean="0"/>
              <a:t>2015; 6:124-37.</a:t>
            </a:r>
            <a:endParaRPr lang="es-ES" sz="1000" dirty="0"/>
          </a:p>
        </p:txBody>
      </p:sp>
    </p:spTree>
    <p:extLst>
      <p:ext uri="{BB962C8B-B14F-4D97-AF65-F5344CB8AC3E}">
        <p14:creationId xmlns:p14="http://schemas.microsoft.com/office/powerpoint/2010/main" val="1071886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2829</TotalTime>
  <Words>3154</Words>
  <Application>Microsoft Macintosh PowerPoint</Application>
  <PresentationFormat>Presentación en pantalla (4:3)</PresentationFormat>
  <Paragraphs>468</Paragraphs>
  <Slides>21</Slides>
  <Notes>21</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Ascitis y falla renal aguda en enfermos con cirrosis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INNSZ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Daño renal agudo en cirrosis hepática. ¿ Sinónimo de  síndrome hepatorrenal ?</dc:title>
  <dc:creator>Aurora Loaeza</dc:creator>
  <cp:lastModifiedBy>Aurora Loaeza</cp:lastModifiedBy>
  <cp:revision>223</cp:revision>
  <cp:lastPrinted>2015-05-27T18:39:35Z</cp:lastPrinted>
  <dcterms:created xsi:type="dcterms:W3CDTF">2014-08-24T13:01:23Z</dcterms:created>
  <dcterms:modified xsi:type="dcterms:W3CDTF">2015-05-27T22:14:05Z</dcterms:modified>
</cp:coreProperties>
</file>