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2" d="100"/>
          <a:sy n="62" d="100"/>
        </p:scale>
        <p:origin x="-7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BD85-2052-4F8A-BECE-990D27042758}" type="datetimeFigureOut">
              <a:rPr lang="es-MX" smtClean="0"/>
              <a:t>29/04/2015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DED0B-5556-4739-8D37-02DF9ADFD0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360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BD85-2052-4F8A-BECE-990D27042758}" type="datetimeFigureOut">
              <a:rPr lang="es-MX" smtClean="0"/>
              <a:t>29/04/2015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DED0B-5556-4739-8D37-02DF9ADFD0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1113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BD85-2052-4F8A-BECE-990D27042758}" type="datetimeFigureOut">
              <a:rPr lang="es-MX" smtClean="0"/>
              <a:t>29/04/2015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DED0B-5556-4739-8D37-02DF9ADFD0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6813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BD85-2052-4F8A-BECE-990D27042758}" type="datetimeFigureOut">
              <a:rPr lang="es-MX" smtClean="0"/>
              <a:t>29/04/2015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DED0B-5556-4739-8D37-02DF9ADFD0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320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BD85-2052-4F8A-BECE-990D27042758}" type="datetimeFigureOut">
              <a:rPr lang="es-MX" smtClean="0"/>
              <a:t>29/04/2015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DED0B-5556-4739-8D37-02DF9ADFD0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911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BD85-2052-4F8A-BECE-990D27042758}" type="datetimeFigureOut">
              <a:rPr lang="es-MX" smtClean="0"/>
              <a:t>29/04/2015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DED0B-5556-4739-8D37-02DF9ADFD0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0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BD85-2052-4F8A-BECE-990D27042758}" type="datetimeFigureOut">
              <a:rPr lang="es-MX" smtClean="0"/>
              <a:t>29/04/2015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DED0B-5556-4739-8D37-02DF9ADFD0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464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BD85-2052-4F8A-BECE-990D27042758}" type="datetimeFigureOut">
              <a:rPr lang="es-MX" smtClean="0"/>
              <a:t>29/04/2015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DED0B-5556-4739-8D37-02DF9ADFD0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055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BD85-2052-4F8A-BECE-990D27042758}" type="datetimeFigureOut">
              <a:rPr lang="es-MX" smtClean="0"/>
              <a:t>29/04/2015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DED0B-5556-4739-8D37-02DF9ADFD0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096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BD85-2052-4F8A-BECE-990D27042758}" type="datetimeFigureOut">
              <a:rPr lang="es-MX" smtClean="0"/>
              <a:t>29/04/2015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DED0B-5556-4739-8D37-02DF9ADFD0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37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BD85-2052-4F8A-BECE-990D27042758}" type="datetimeFigureOut">
              <a:rPr lang="es-MX" smtClean="0"/>
              <a:t>29/04/2015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DED0B-5556-4739-8D37-02DF9ADFD0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887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BBD85-2052-4F8A-BECE-990D27042758}" type="datetimeFigureOut">
              <a:rPr lang="es-MX" smtClean="0"/>
              <a:t>29/04/2015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DED0B-5556-4739-8D37-02DF9ADFD0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04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3722781" y="1037036"/>
            <a:ext cx="4858554" cy="58209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4243" y="1908530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i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SESIÓN CONJUNTA</a:t>
            </a:r>
            <a:br>
              <a:rPr lang="es-MX" b="1" i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b="1" i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ACADEMIA NACIONAL DE MEDICINA </a:t>
            </a:r>
            <a:br>
              <a:rPr lang="es-MX" b="1" i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b="1" i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 </a:t>
            </a:r>
            <a:br>
              <a:rPr lang="es-MX" b="1" i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MX" b="1" i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ACADEMIA MEXICANA DE PEDIATRÍA</a:t>
            </a:r>
            <a:endParaRPr lang="es-MX" b="1" i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591" y="87936"/>
            <a:ext cx="1914525" cy="13430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21874" y="5335039"/>
            <a:ext cx="722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i="1" dirty="0">
                <a:solidFill>
                  <a:srgbClr val="0070C0"/>
                </a:solidFill>
              </a:rPr>
              <a:t>“ÉTICA, FAMILIA, SOCIEDAD Y MEDICINA”</a:t>
            </a:r>
          </a:p>
        </p:txBody>
      </p:sp>
    </p:spTree>
    <p:extLst>
      <p:ext uri="{BB962C8B-B14F-4D97-AF65-F5344CB8AC3E}">
        <p14:creationId xmlns:p14="http://schemas.microsoft.com/office/powerpoint/2010/main" val="29048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07" y="101386"/>
            <a:ext cx="9144000" cy="6858000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 rot="20493059">
            <a:off x="2081563" y="1291421"/>
            <a:ext cx="1828800" cy="883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Actos del hombre</a:t>
            </a:r>
          </a:p>
        </p:txBody>
      </p:sp>
      <p:sp>
        <p:nvSpPr>
          <p:cNvPr id="6" name="Flecha derecha 5"/>
          <p:cNvSpPr/>
          <p:nvPr/>
        </p:nvSpPr>
        <p:spPr>
          <a:xfrm rot="345932">
            <a:off x="6940210" y="363771"/>
            <a:ext cx="1828800" cy="883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MORAL</a:t>
            </a:r>
          </a:p>
        </p:txBody>
      </p:sp>
      <p:sp>
        <p:nvSpPr>
          <p:cNvPr id="7" name="Flecha derecha 6"/>
          <p:cNvSpPr/>
          <p:nvPr/>
        </p:nvSpPr>
        <p:spPr>
          <a:xfrm rot="21307423">
            <a:off x="4115640" y="250358"/>
            <a:ext cx="2393606" cy="1110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Conjunto de normas de </a:t>
            </a:r>
          </a:p>
          <a:p>
            <a:pPr algn="ctr"/>
            <a:r>
              <a:rPr lang="es-MX" sz="1400" dirty="0"/>
              <a:t>Conducta y modelos de vida</a:t>
            </a:r>
          </a:p>
        </p:txBody>
      </p:sp>
      <p:sp>
        <p:nvSpPr>
          <p:cNvPr id="8" name="Flecha derecha 7"/>
          <p:cNvSpPr/>
          <p:nvPr/>
        </p:nvSpPr>
        <p:spPr>
          <a:xfrm rot="4971120">
            <a:off x="8063791" y="2451959"/>
            <a:ext cx="2146652" cy="883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DEBER HACER</a:t>
            </a:r>
          </a:p>
        </p:txBody>
      </p:sp>
      <p:sp>
        <p:nvSpPr>
          <p:cNvPr id="10" name="AutoShape 2" descr="Resultado de imagen para simbolo de hombr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802" y="1261270"/>
            <a:ext cx="542600" cy="634208"/>
          </a:xfrm>
          <a:prstGeom prst="rect">
            <a:avLst/>
          </a:prstGeom>
        </p:spPr>
      </p:pic>
      <p:sp>
        <p:nvSpPr>
          <p:cNvPr id="12" name="Flecha izquierda 11"/>
          <p:cNvSpPr/>
          <p:nvPr/>
        </p:nvSpPr>
        <p:spPr>
          <a:xfrm>
            <a:off x="5984489" y="4315523"/>
            <a:ext cx="45719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AutoShape 4" descr="Resultado de imagen para simbolo de hombr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5" name="Flecha izquierda 14"/>
          <p:cNvSpPr/>
          <p:nvPr/>
        </p:nvSpPr>
        <p:spPr>
          <a:xfrm>
            <a:off x="6582295" y="3654045"/>
            <a:ext cx="1972943" cy="7609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MORALIDAD</a:t>
            </a:r>
          </a:p>
        </p:txBody>
      </p:sp>
      <p:sp>
        <p:nvSpPr>
          <p:cNvPr id="16" name="AutoShape 8" descr="Resultado de imagen para simbolo de hombre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" name="Rectángulo redondeado 16"/>
          <p:cNvSpPr/>
          <p:nvPr/>
        </p:nvSpPr>
        <p:spPr>
          <a:xfrm>
            <a:off x="3586623" y="3431451"/>
            <a:ext cx="233060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SOCIEDAD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800076" y="2120993"/>
            <a:ext cx="4702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chemeClr val="accent2">
                    <a:lumMod val="75000"/>
                  </a:schemeClr>
                </a:solidFill>
              </a:rPr>
              <a:t>¿De dónde vienen los valores?</a:t>
            </a:r>
          </a:p>
        </p:txBody>
      </p:sp>
      <p:sp>
        <p:nvSpPr>
          <p:cNvPr id="19" name="Triángulo isósceles 18"/>
          <p:cNvSpPr/>
          <p:nvPr/>
        </p:nvSpPr>
        <p:spPr>
          <a:xfrm>
            <a:off x="9205102" y="73694"/>
            <a:ext cx="1306030" cy="10144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Ética</a:t>
            </a:r>
          </a:p>
        </p:txBody>
      </p:sp>
      <p:sp>
        <p:nvSpPr>
          <p:cNvPr id="20" name="Flecha izquierda 19"/>
          <p:cNvSpPr/>
          <p:nvPr/>
        </p:nvSpPr>
        <p:spPr>
          <a:xfrm>
            <a:off x="7232160" y="4535034"/>
            <a:ext cx="1972943" cy="7609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INMORALIDAD</a:t>
            </a:r>
          </a:p>
        </p:txBody>
      </p:sp>
    </p:spTree>
    <p:extLst>
      <p:ext uri="{BB962C8B-B14F-4D97-AF65-F5344CB8AC3E}">
        <p14:creationId xmlns:p14="http://schemas.microsoft.com/office/powerpoint/2010/main" val="285605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74" y="-96645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52650" y="2226470"/>
            <a:ext cx="7886700" cy="3643883"/>
          </a:xfrm>
        </p:spPr>
        <p:txBody>
          <a:bodyPr>
            <a:normAutofit fontScale="77500" lnSpcReduction="20000"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pPr marL="0" indent="0" algn="r">
              <a:buNone/>
            </a:pPr>
            <a:r>
              <a:rPr lang="es-MX" sz="1350" dirty="0"/>
              <a:t>León </a:t>
            </a:r>
            <a:r>
              <a:rPr lang="es-MX" sz="1350" dirty="0" err="1"/>
              <a:t>Festinger</a:t>
            </a:r>
            <a:r>
              <a:rPr lang="es-MX" sz="1350" dirty="0"/>
              <a:t> 1957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4" name="Elipse 3"/>
          <p:cNvSpPr/>
          <p:nvPr/>
        </p:nvSpPr>
        <p:spPr>
          <a:xfrm>
            <a:off x="2335369" y="2721467"/>
            <a:ext cx="1014212" cy="994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350" dirty="0"/>
              <a:t>Lo que se estudia</a:t>
            </a:r>
          </a:p>
        </p:txBody>
      </p:sp>
      <p:sp>
        <p:nvSpPr>
          <p:cNvPr id="5" name="Elipse 4"/>
          <p:cNvSpPr/>
          <p:nvPr/>
        </p:nvSpPr>
        <p:spPr>
          <a:xfrm>
            <a:off x="3599108" y="2729516"/>
            <a:ext cx="1122073" cy="9868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350" dirty="0"/>
              <a:t>Lo que se aprende</a:t>
            </a:r>
          </a:p>
        </p:txBody>
      </p:sp>
      <p:sp>
        <p:nvSpPr>
          <p:cNvPr id="6" name="Elipse 5"/>
          <p:cNvSpPr/>
          <p:nvPr/>
        </p:nvSpPr>
        <p:spPr>
          <a:xfrm>
            <a:off x="4814553" y="2756882"/>
            <a:ext cx="1122073" cy="9868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350" dirty="0"/>
              <a:t>Lo que se entiende</a:t>
            </a:r>
          </a:p>
        </p:txBody>
      </p:sp>
      <p:sp>
        <p:nvSpPr>
          <p:cNvPr id="7" name="Elipse 6"/>
          <p:cNvSpPr/>
          <p:nvPr/>
        </p:nvSpPr>
        <p:spPr>
          <a:xfrm>
            <a:off x="6111295" y="2756882"/>
            <a:ext cx="1122073" cy="9868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350" dirty="0"/>
              <a:t>Lo que se quiere hacer</a:t>
            </a:r>
          </a:p>
        </p:txBody>
      </p:sp>
      <p:sp>
        <p:nvSpPr>
          <p:cNvPr id="8" name="Elipse 7"/>
          <p:cNvSpPr/>
          <p:nvPr/>
        </p:nvSpPr>
        <p:spPr>
          <a:xfrm>
            <a:off x="7497382" y="2721467"/>
            <a:ext cx="1122073" cy="9868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350" dirty="0"/>
              <a:t>Lo que se hace</a:t>
            </a:r>
          </a:p>
        </p:txBody>
      </p:sp>
      <p:sp>
        <p:nvSpPr>
          <p:cNvPr id="9" name="Elipse 8"/>
          <p:cNvSpPr/>
          <p:nvPr/>
        </p:nvSpPr>
        <p:spPr>
          <a:xfrm>
            <a:off x="8840813" y="2281971"/>
            <a:ext cx="1122073" cy="9868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350" dirty="0"/>
              <a:t>Lo que se debe hacer</a:t>
            </a:r>
          </a:p>
        </p:txBody>
      </p:sp>
      <p:sp>
        <p:nvSpPr>
          <p:cNvPr id="10" name="Señal de prohibido 9"/>
          <p:cNvSpPr/>
          <p:nvPr/>
        </p:nvSpPr>
        <p:spPr>
          <a:xfrm>
            <a:off x="8840813" y="3743728"/>
            <a:ext cx="870127" cy="855415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>
              <a:solidFill>
                <a:schemeClr val="tx1"/>
              </a:solidFill>
            </a:endParaRPr>
          </a:p>
        </p:txBody>
      </p:sp>
      <p:sp>
        <p:nvSpPr>
          <p:cNvPr id="11" name="Cara sonriente 10"/>
          <p:cNvSpPr/>
          <p:nvPr/>
        </p:nvSpPr>
        <p:spPr>
          <a:xfrm>
            <a:off x="7715517" y="2168064"/>
            <a:ext cx="685800" cy="685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/>
          </a:p>
        </p:txBody>
      </p:sp>
      <p:sp>
        <p:nvSpPr>
          <p:cNvPr id="12" name="Rectángulo redondeado 11"/>
          <p:cNvSpPr/>
          <p:nvPr/>
        </p:nvSpPr>
        <p:spPr>
          <a:xfrm>
            <a:off x="7897435" y="4749889"/>
            <a:ext cx="2232875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1350" dirty="0"/>
              <a:t>DISONANCIA COGNITIVA O INCONGRUENCIA</a:t>
            </a:r>
          </a:p>
        </p:txBody>
      </p:sp>
      <p:sp>
        <p:nvSpPr>
          <p:cNvPr id="13" name="Flecha curvada hacia arriba 12"/>
          <p:cNvSpPr/>
          <p:nvPr/>
        </p:nvSpPr>
        <p:spPr>
          <a:xfrm>
            <a:off x="3127420" y="3819943"/>
            <a:ext cx="637505" cy="26775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>
              <a:solidFill>
                <a:schemeClr val="tx1"/>
              </a:solidFill>
            </a:endParaRPr>
          </a:p>
        </p:txBody>
      </p:sp>
      <p:sp>
        <p:nvSpPr>
          <p:cNvPr id="14" name="Flecha curvada hacia arriba 13"/>
          <p:cNvSpPr/>
          <p:nvPr/>
        </p:nvSpPr>
        <p:spPr>
          <a:xfrm>
            <a:off x="4352924" y="3802677"/>
            <a:ext cx="637505" cy="26775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>
              <a:solidFill>
                <a:schemeClr val="tx1"/>
              </a:solidFill>
            </a:endParaRPr>
          </a:p>
        </p:txBody>
      </p:sp>
      <p:sp>
        <p:nvSpPr>
          <p:cNvPr id="15" name="Flecha curvada hacia arriba 14"/>
          <p:cNvSpPr/>
          <p:nvPr/>
        </p:nvSpPr>
        <p:spPr>
          <a:xfrm>
            <a:off x="5617873" y="3830372"/>
            <a:ext cx="637505" cy="26775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>
              <a:solidFill>
                <a:schemeClr val="tx1"/>
              </a:solidFill>
            </a:endParaRPr>
          </a:p>
        </p:txBody>
      </p:sp>
      <p:sp>
        <p:nvSpPr>
          <p:cNvPr id="16" name="Flecha curvada hacia arriba 15"/>
          <p:cNvSpPr/>
          <p:nvPr/>
        </p:nvSpPr>
        <p:spPr>
          <a:xfrm>
            <a:off x="7078013" y="3766717"/>
            <a:ext cx="637505" cy="26775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>
              <a:solidFill>
                <a:schemeClr val="tx1"/>
              </a:solidFill>
            </a:endParaRPr>
          </a:p>
        </p:txBody>
      </p:sp>
      <p:sp>
        <p:nvSpPr>
          <p:cNvPr id="17" name="Flecha izquierda y arriba 16"/>
          <p:cNvSpPr/>
          <p:nvPr/>
        </p:nvSpPr>
        <p:spPr>
          <a:xfrm rot="8701539">
            <a:off x="8780838" y="3214081"/>
            <a:ext cx="340377" cy="40597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/>
          </a:p>
        </p:txBody>
      </p:sp>
      <p:sp>
        <p:nvSpPr>
          <p:cNvPr id="18" name="Pentágono 17"/>
          <p:cNvSpPr/>
          <p:nvPr/>
        </p:nvSpPr>
        <p:spPr>
          <a:xfrm rot="5761234">
            <a:off x="5506146" y="2003280"/>
            <a:ext cx="1017057" cy="29186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350" dirty="0"/>
              <a:t>problema</a:t>
            </a:r>
          </a:p>
        </p:txBody>
      </p:sp>
      <p:sp>
        <p:nvSpPr>
          <p:cNvPr id="19" name="Botón de acción: Ayuda 18">
            <a:hlinkClick r:id="" action="ppaction://noaction" highlightClick="1"/>
          </p:cNvPr>
          <p:cNvSpPr/>
          <p:nvPr/>
        </p:nvSpPr>
        <p:spPr>
          <a:xfrm>
            <a:off x="6149125" y="1667238"/>
            <a:ext cx="781812" cy="78181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/>
          </a:p>
        </p:txBody>
      </p:sp>
      <p:sp>
        <p:nvSpPr>
          <p:cNvPr id="20" name="Flecha curvada hacia arriba 19"/>
          <p:cNvSpPr/>
          <p:nvPr/>
        </p:nvSpPr>
        <p:spPr>
          <a:xfrm>
            <a:off x="3241720" y="3934243"/>
            <a:ext cx="637505" cy="26775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>
              <a:solidFill>
                <a:schemeClr val="tx1"/>
              </a:solidFill>
            </a:endParaRPr>
          </a:p>
        </p:txBody>
      </p:sp>
      <p:sp>
        <p:nvSpPr>
          <p:cNvPr id="21" name="Llamada ovalada 20"/>
          <p:cNvSpPr/>
          <p:nvPr/>
        </p:nvSpPr>
        <p:spPr>
          <a:xfrm>
            <a:off x="6076390" y="1044413"/>
            <a:ext cx="1059578" cy="45948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MX" sz="1350" dirty="0"/>
              <a:t>Toma de decisión</a:t>
            </a:r>
          </a:p>
        </p:txBody>
      </p:sp>
    </p:spTree>
    <p:extLst>
      <p:ext uri="{BB962C8B-B14F-4D97-AF65-F5344CB8AC3E}">
        <p14:creationId xmlns:p14="http://schemas.microsoft.com/office/powerpoint/2010/main" val="22810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722" y="11018"/>
            <a:ext cx="9144000" cy="6858000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2048572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800" b="1" dirty="0"/>
              <a:t>En la toma de acciones y decisiones </a:t>
            </a:r>
          </a:p>
          <a:p>
            <a:endParaRPr lang="es-MX" sz="3800" b="1" dirty="0"/>
          </a:p>
          <a:p>
            <a:r>
              <a:rPr lang="es-MX" dirty="0"/>
              <a:t>los médicos empleamos los valores llamados tradicionales </a:t>
            </a:r>
          </a:p>
          <a:p>
            <a:r>
              <a:rPr lang="es-MX" dirty="0"/>
              <a:t>[religiosos (Dios, santidad), </a:t>
            </a:r>
          </a:p>
          <a:p>
            <a:r>
              <a:rPr lang="es-MX" dirty="0"/>
              <a:t>morales(bondad, felicidad, autorrealización, justicia, altruismo), </a:t>
            </a:r>
          </a:p>
          <a:p>
            <a:r>
              <a:rPr lang="es-MX" dirty="0"/>
              <a:t>Intelectuales (verdad), </a:t>
            </a:r>
          </a:p>
          <a:p>
            <a:r>
              <a:rPr lang="es-MX" dirty="0"/>
              <a:t>afectivos (amor, placer afecto), </a:t>
            </a:r>
          </a:p>
          <a:p>
            <a:r>
              <a:rPr lang="es-MX" dirty="0"/>
              <a:t>sociales (modelo de vida basado en el poder, en la fama y en el prestigio),  </a:t>
            </a:r>
          </a:p>
          <a:p>
            <a:r>
              <a:rPr lang="es-MX" dirty="0"/>
              <a:t>físicos (bienestar físico y mental, salud e higiene) </a:t>
            </a:r>
          </a:p>
          <a:p>
            <a:pPr marL="0" indent="0">
              <a:buNone/>
            </a:pPr>
            <a:r>
              <a:rPr lang="es-MX" dirty="0"/>
              <a:t>y </a:t>
            </a:r>
          </a:p>
          <a:p>
            <a:r>
              <a:rPr lang="es-MX" dirty="0"/>
              <a:t>económicos(riqueza, negocios)]</a:t>
            </a:r>
          </a:p>
        </p:txBody>
      </p:sp>
    </p:spTree>
    <p:extLst>
      <p:ext uri="{BB962C8B-B14F-4D97-AF65-F5344CB8AC3E}">
        <p14:creationId xmlns:p14="http://schemas.microsoft.com/office/powerpoint/2010/main" val="403044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74" y="-96645"/>
            <a:ext cx="9144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031" y="1203767"/>
            <a:ext cx="7998645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6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74" y="-96645"/>
            <a:ext cx="9144000" cy="6858000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2305050" y="19780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MX" dirty="0"/>
          </a:p>
          <a:p>
            <a:r>
              <a:rPr lang="es-MX" dirty="0"/>
              <a:t>Felices en consonancia---</a:t>
            </a:r>
            <a:r>
              <a:rPr lang="es-MX" dirty="0" err="1"/>
              <a:t>Categoria</a:t>
            </a:r>
            <a:r>
              <a:rPr lang="es-MX" dirty="0"/>
              <a:t>, éxito, talento creatividad, riqueza</a:t>
            </a:r>
          </a:p>
          <a:p>
            <a:r>
              <a:rPr lang="es-MX" dirty="0"/>
              <a:t>Infelices en disonancia---Fracaso, errores, mezquindad, balance existencia </a:t>
            </a:r>
            <a:r>
              <a:rPr lang="es-MX" dirty="0" err="1"/>
              <a:t>negivo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71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50" y="33459"/>
            <a:ext cx="9286313" cy="696473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750634" y="2575933"/>
            <a:ext cx="761541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/>
              <a:t>OBJETIVO:</a:t>
            </a:r>
          </a:p>
          <a:p>
            <a:endParaRPr lang="es-MX" sz="2800" b="1" dirty="0"/>
          </a:p>
          <a:p>
            <a:r>
              <a:rPr lang="es-MX" sz="2800" b="1" dirty="0"/>
              <a:t>EXPLORAR CON LA ÉTICA MÉDICA, LA UBICACIÓN </a:t>
            </a:r>
          </a:p>
          <a:p>
            <a:r>
              <a:rPr lang="es-MX" sz="2800" b="1" dirty="0"/>
              <a:t>DEL MÉDICO DE HOY</a:t>
            </a:r>
          </a:p>
          <a:p>
            <a:r>
              <a:rPr lang="es-MX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342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30" y="0"/>
            <a:ext cx="9144000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365346" y="592514"/>
            <a:ext cx="714793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/>
              <a:t>Coordinador: M. en C. Julio César Ballesteros del Olmo </a:t>
            </a:r>
          </a:p>
          <a:p>
            <a:endParaRPr lang="es-MX" sz="1600" b="1" dirty="0"/>
          </a:p>
          <a:p>
            <a:r>
              <a:rPr lang="es-MX" sz="1600" b="1" dirty="0"/>
              <a:t>Introducción:</a:t>
            </a:r>
          </a:p>
          <a:p>
            <a:r>
              <a:rPr lang="es-MX" sz="1600" b="1" dirty="0"/>
              <a:t>Retomando los valores, los principios, la moral y la ética.                           12 min</a:t>
            </a:r>
          </a:p>
          <a:p>
            <a:r>
              <a:rPr lang="es-MX" sz="1600" b="1" dirty="0"/>
              <a:t>      M. en C. Julio César Ballesteros del Olmo* </a:t>
            </a:r>
          </a:p>
          <a:p>
            <a:endParaRPr lang="es-MX" sz="1600" b="1" dirty="0"/>
          </a:p>
          <a:p>
            <a:r>
              <a:rPr lang="es-MX" sz="1600" b="1" dirty="0"/>
              <a:t>La filosofía en el entendimiento de los valores, los principios,</a:t>
            </a:r>
          </a:p>
          <a:p>
            <a:r>
              <a:rPr lang="es-MX" sz="1600" b="1" dirty="0"/>
              <a:t>la moral y la ética.                                                                                                  12 min</a:t>
            </a:r>
          </a:p>
          <a:p>
            <a:r>
              <a:rPr lang="es-MX" sz="1600" b="1" dirty="0"/>
              <a:t>       Dr. Enrique Mendoza Carrera*</a:t>
            </a:r>
          </a:p>
          <a:p>
            <a:endParaRPr lang="es-MX" sz="1600" b="1" dirty="0"/>
          </a:p>
          <a:p>
            <a:r>
              <a:rPr lang="es-MX" sz="1600" b="1" dirty="0"/>
              <a:t>1Ética y ejercicio médico.                                                                                    12 min</a:t>
            </a:r>
          </a:p>
          <a:p>
            <a:r>
              <a:rPr lang="es-MX" sz="1600" b="1" dirty="0"/>
              <a:t>Dr. Gabriel Cortés Gallo*    </a:t>
            </a:r>
          </a:p>
          <a:p>
            <a:endParaRPr lang="es-MX" sz="1600" b="1" dirty="0"/>
          </a:p>
          <a:p>
            <a:r>
              <a:rPr lang="es-MX" sz="1600" b="1" dirty="0"/>
              <a:t>Error y profesionalismo médicos.                                                                      12 min</a:t>
            </a:r>
          </a:p>
          <a:p>
            <a:r>
              <a:rPr lang="es-MX" sz="1600" b="1" dirty="0"/>
              <a:t>Dra. Ma. Cristina Caballero Velarde*</a:t>
            </a:r>
          </a:p>
          <a:p>
            <a:endParaRPr lang="es-MX" sz="1600" b="1" dirty="0"/>
          </a:p>
          <a:p>
            <a:r>
              <a:rPr lang="es-MX" sz="1600" b="1" dirty="0"/>
              <a:t>“Somos médicos, no asesinos, ni dioses”.</a:t>
            </a:r>
          </a:p>
          <a:p>
            <a:r>
              <a:rPr lang="es-MX" sz="1600" b="1" dirty="0"/>
              <a:t>Análisis de un término ambiguo.                                                                        12 min</a:t>
            </a:r>
          </a:p>
          <a:p>
            <a:r>
              <a:rPr lang="es-MX" sz="1600" b="1" dirty="0"/>
              <a:t>Dr. Javier Mancilla Ramírez</a:t>
            </a:r>
          </a:p>
          <a:p>
            <a:endParaRPr lang="es-MX" sz="1600" b="1" dirty="0"/>
          </a:p>
          <a:p>
            <a:r>
              <a:rPr lang="es-MX" sz="1600" b="1" dirty="0"/>
              <a:t>Discusión y conclusiones.                                                                                      10 min</a:t>
            </a:r>
          </a:p>
          <a:p>
            <a:endParaRPr lang="es-MX" sz="1600" b="1" dirty="0"/>
          </a:p>
          <a:p>
            <a:r>
              <a:rPr lang="es-MX" sz="1600" b="1" dirty="0"/>
              <a:t>*Por invitación</a:t>
            </a:r>
          </a:p>
        </p:txBody>
      </p:sp>
    </p:spTree>
    <p:extLst>
      <p:ext uri="{BB962C8B-B14F-4D97-AF65-F5344CB8AC3E}">
        <p14:creationId xmlns:p14="http://schemas.microsoft.com/office/powerpoint/2010/main" val="340580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619" y="56141"/>
            <a:ext cx="1914525" cy="13430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202" y="517908"/>
            <a:ext cx="4858933" cy="582218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627434"/>
            <a:ext cx="4569808" cy="310094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8848" y="-1"/>
            <a:ext cx="4999153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74" y="-96645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810000" y="2551837"/>
            <a:ext cx="55644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chemeClr val="accent2">
                    <a:lumMod val="75000"/>
                  </a:schemeClr>
                </a:solidFill>
              </a:rPr>
              <a:t>¿Que es el Hombre?:</a:t>
            </a:r>
            <a:br>
              <a:rPr lang="es-MX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MX" sz="24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MX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MX" sz="2400" b="1" dirty="0">
                <a:solidFill>
                  <a:schemeClr val="accent2">
                    <a:lumMod val="75000"/>
                  </a:schemeClr>
                </a:solidFill>
              </a:rPr>
              <a:t>Más Allá del </a:t>
            </a:r>
            <a:r>
              <a:rPr lang="es-MX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 </a:t>
            </a:r>
            <a:r>
              <a:rPr lang="es-MX" sz="24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género, es </a:t>
            </a:r>
            <a:r>
              <a:rPr lang="es-MX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un </a:t>
            </a:r>
            <a:r>
              <a:rPr lang="es-MX" sz="24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todo general y complejo, en todas sus dimensiones (corporal, espiritual, libertad, individualidad), es un ser humano.</a:t>
            </a:r>
            <a:endParaRPr lang="es-MX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01073" y="656459"/>
            <a:ext cx="5466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i="1" dirty="0">
                <a:solidFill>
                  <a:srgbClr val="0070C0"/>
                </a:solidFill>
              </a:rPr>
              <a:t>“ÉTICA, FAMILIA, SOCIEDAD Y MEDICINA”</a:t>
            </a:r>
          </a:p>
        </p:txBody>
      </p:sp>
    </p:spTree>
    <p:extLst>
      <p:ext uri="{BB962C8B-B14F-4D97-AF65-F5344CB8AC3E}">
        <p14:creationId xmlns:p14="http://schemas.microsoft.com/office/powerpoint/2010/main" val="373814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147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88875" y="3326131"/>
            <a:ext cx="7600544" cy="1549141"/>
          </a:xfrm>
        </p:spPr>
        <p:txBody>
          <a:bodyPr>
            <a:noAutofit/>
          </a:bodyPr>
          <a:lstStyle/>
          <a:p>
            <a:r>
              <a:rPr lang="es-MX" sz="2400" b="1" dirty="0">
                <a:solidFill>
                  <a:schemeClr val="accent2">
                    <a:lumMod val="75000"/>
                  </a:schemeClr>
                </a:solidFill>
              </a:rPr>
              <a:t>Único que vive en sociedad  con relación y desarrollo (sociología)</a:t>
            </a:r>
            <a:br>
              <a:rPr lang="es-MX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MX" sz="2400" b="1" dirty="0">
                <a:solidFill>
                  <a:schemeClr val="accent2">
                    <a:lumMod val="75000"/>
                  </a:schemeClr>
                </a:solidFill>
              </a:rPr>
              <a:t>tiene historia, tradiciones, costumbres, tradiciones, saber, cultura (Antropología)</a:t>
            </a:r>
            <a:br>
              <a:rPr lang="es-MX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MX" sz="2400" b="1" dirty="0">
                <a:solidFill>
                  <a:schemeClr val="accent2">
                    <a:lumMod val="75000"/>
                  </a:schemeClr>
                </a:solidFill>
              </a:rPr>
              <a:t>Ser con conducta (Psicología)</a:t>
            </a:r>
            <a:br>
              <a:rPr lang="es-MX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MX" sz="2400" b="1" dirty="0">
                <a:solidFill>
                  <a:schemeClr val="accent2">
                    <a:lumMod val="75000"/>
                  </a:schemeClr>
                </a:solidFill>
              </a:rPr>
              <a:t>Ser con principios, limitaciones, valores, conocimientos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558578" y="436256"/>
            <a:ext cx="5466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i="1" dirty="0">
                <a:solidFill>
                  <a:srgbClr val="0070C0"/>
                </a:solidFill>
              </a:rPr>
              <a:t>“ÉTICA, FAMILIA, SOCIEDAD Y MEDICINA”</a:t>
            </a:r>
          </a:p>
        </p:txBody>
      </p:sp>
    </p:spTree>
    <p:extLst>
      <p:ext uri="{BB962C8B-B14F-4D97-AF65-F5344CB8AC3E}">
        <p14:creationId xmlns:p14="http://schemas.microsoft.com/office/powerpoint/2010/main" val="103179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181350" y="2426965"/>
            <a:ext cx="6858000" cy="2691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6100" b="1" dirty="0">
                <a:solidFill>
                  <a:schemeClr val="accent2">
                    <a:lumMod val="75000"/>
                  </a:schemeClr>
                </a:solidFill>
              </a:rPr>
              <a:t>¿Que es el Hombre?:</a:t>
            </a:r>
            <a:br>
              <a:rPr lang="es-MX" sz="61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MX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Más Allá del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 </a:t>
            </a:r>
            <a:r>
              <a:rPr lang="es-MX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género, es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un </a:t>
            </a:r>
            <a:r>
              <a:rPr lang="es-MX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todo general y complejo, en todas sus dimensiones (corporal, espiritual, libertad, individualidad), es un ser humano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19" y="0"/>
            <a:ext cx="9144000" cy="6858000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2609850" y="288861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i="1" dirty="0">
                <a:solidFill>
                  <a:schemeClr val="accent2">
                    <a:lumMod val="75000"/>
                  </a:schemeClr>
                </a:solidFill>
              </a:rPr>
              <a:t>"Un ser racional, LIBRE, único, irrepetible, complejo, que vive en una sociedad, posee creencias, principios, valores, conocimientos, movido por su conducta, con tendencia a la felicidad</a:t>
            </a:r>
            <a:endParaRPr lang="es-MX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4800" b="1" dirty="0">
                <a:solidFill>
                  <a:schemeClr val="accent2">
                    <a:lumMod val="75000"/>
                  </a:schemeClr>
                </a:solidFill>
              </a:rPr>
              <a:t>¿Que es el Hombre?:</a:t>
            </a:r>
            <a:br>
              <a:rPr lang="es-MX" sz="48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3940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04" y="0"/>
            <a:ext cx="9144000" cy="6858000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2041140" y="345369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600" b="1" dirty="0">
                <a:solidFill>
                  <a:schemeClr val="accent2">
                    <a:lumMod val="75000"/>
                  </a:schemeClr>
                </a:solidFill>
              </a:rPr>
              <a:t>El único ser capaz de cultivar </a:t>
            </a:r>
          </a:p>
          <a:p>
            <a:r>
              <a:rPr lang="es-MX" sz="3600" b="1" dirty="0">
                <a:solidFill>
                  <a:schemeClr val="accent2">
                    <a:lumMod val="75000"/>
                  </a:schemeClr>
                </a:solidFill>
              </a:rPr>
              <a:t>y vivir los valores;</a:t>
            </a:r>
          </a:p>
          <a:p>
            <a:r>
              <a:rPr lang="es-MX" sz="3600" b="1" dirty="0">
                <a:solidFill>
                  <a:schemeClr val="accent2">
                    <a:lumMod val="75000"/>
                  </a:schemeClr>
                </a:solidFill>
              </a:rPr>
              <a:t> es</a:t>
            </a:r>
          </a:p>
          <a:p>
            <a:r>
              <a:rPr lang="es-MX" sz="3600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s-MX" sz="3600" b="1" i="1" dirty="0">
                <a:solidFill>
                  <a:schemeClr val="accent2">
                    <a:lumMod val="75000"/>
                  </a:schemeClr>
                </a:solidFill>
              </a:rPr>
              <a:t>el hombre racional</a:t>
            </a:r>
            <a:endParaRPr lang="es-MX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4800" b="1" dirty="0">
                <a:solidFill>
                  <a:schemeClr val="accent2">
                    <a:lumMod val="75000"/>
                  </a:schemeClr>
                </a:solidFill>
              </a:rPr>
              <a:t>¿Que es el Hombre?: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s-MX" b="1" dirty="0">
                <a:solidFill>
                  <a:schemeClr val="accent2">
                    <a:lumMod val="75000"/>
                  </a:schemeClr>
                </a:solidFill>
              </a:rPr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350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405</Words>
  <Application>Microsoft Office PowerPoint</Application>
  <PresentationFormat>Personalizado</PresentationFormat>
  <Paragraphs>85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SESIÓN CONJUNTA ACADEMIA NACIONAL DE MEDICINA  Y  ACADEMIA MEXICANA DE PEDIATRÍA</vt:lpstr>
      <vt:lpstr>Presentación de PowerPoint</vt:lpstr>
      <vt:lpstr>Presentación de PowerPoint</vt:lpstr>
      <vt:lpstr>Presentación de PowerPoint</vt:lpstr>
      <vt:lpstr>Presentación de PowerPoint</vt:lpstr>
      <vt:lpstr>Único que vive en sociedad  con relación y desarrollo (sociología) tiene historia, tradiciones, costumbres, tradiciones, saber, cultura (Antropología) Ser con conducta (Psicología) Ser con principios, limitaciones, valores, conocimientos</vt:lpstr>
      <vt:lpstr>Presentación de PowerPoint</vt:lpstr>
      <vt:lpstr>¿Que es el Hombre?: </vt:lpstr>
      <vt:lpstr>¿Que es el Hombre?: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jc ballesteros del olmo</dc:creator>
  <cp:lastModifiedBy>Academia Nal. de Med</cp:lastModifiedBy>
  <cp:revision>2</cp:revision>
  <dcterms:created xsi:type="dcterms:W3CDTF">2015-04-29T22:55:09Z</dcterms:created>
  <dcterms:modified xsi:type="dcterms:W3CDTF">2015-04-30T00:05:47Z</dcterms:modified>
</cp:coreProperties>
</file>