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709" r:id="rId2"/>
  </p:sldMasterIdLst>
  <p:notesMasterIdLst>
    <p:notesMasterId r:id="rId29"/>
  </p:notesMasterIdLst>
  <p:sldIdLst>
    <p:sldId id="550" r:id="rId3"/>
    <p:sldId id="577" r:id="rId4"/>
    <p:sldId id="551" r:id="rId5"/>
    <p:sldId id="548" r:id="rId6"/>
    <p:sldId id="597" r:id="rId7"/>
    <p:sldId id="581" r:id="rId8"/>
    <p:sldId id="582" r:id="rId9"/>
    <p:sldId id="580" r:id="rId10"/>
    <p:sldId id="587" r:id="rId11"/>
    <p:sldId id="598" r:id="rId12"/>
    <p:sldId id="589" r:id="rId13"/>
    <p:sldId id="593" r:id="rId14"/>
    <p:sldId id="595" r:id="rId15"/>
    <p:sldId id="561" r:id="rId16"/>
    <p:sldId id="560" r:id="rId17"/>
    <p:sldId id="566" r:id="rId18"/>
    <p:sldId id="568" r:id="rId19"/>
    <p:sldId id="567" r:id="rId20"/>
    <p:sldId id="569" r:id="rId21"/>
    <p:sldId id="570" r:id="rId22"/>
    <p:sldId id="602" r:id="rId23"/>
    <p:sldId id="591" r:id="rId24"/>
    <p:sldId id="520" r:id="rId25"/>
    <p:sldId id="475" r:id="rId26"/>
    <p:sldId id="601" r:id="rId27"/>
    <p:sldId id="352" r:id="rId28"/>
  </p:sldIdLst>
  <p:sldSz cx="9144000" cy="5143500" type="screen16x9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99FF66"/>
    <a:srgbClr val="33CC33"/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8" d="100"/>
          <a:sy n="108" d="100"/>
        </p:scale>
        <p:origin x="-1008" y="-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7D5301-1226-4312-B2EB-F8658930B706}" type="datetimeFigureOut">
              <a:rPr lang="es-MX" smtClean="0"/>
              <a:pPr/>
              <a:t>29/04/15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94C7A-2EA3-4F3A-A6ED-C0E7E3B4F920}" type="slidenum">
              <a:rPr lang="es-MX" smtClean="0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8307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1000" y="0"/>
            <a:ext cx="1447800" cy="514231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0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85814" y="1828800"/>
            <a:ext cx="8456613" cy="5715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2628900"/>
            <a:ext cx="4724400" cy="1143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685800" y="4968485"/>
            <a:ext cx="3505200" cy="170259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14500"/>
            <a:ext cx="7772400" cy="85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Haga clic para modificar el estilo de título del patrón</a:t>
            </a:r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3086100"/>
            <a:ext cx="6400800" cy="13144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noProof="0" smtClean="0"/>
              <a:t>Haga clic para modificar el estilo de subtítulo del patrón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</p:spTree>
  </p:cSld>
  <p:clrMapOvr>
    <a:masterClrMapping/>
  </p:clrMapOvr>
  <p:transition xmlns:p14="http://schemas.microsoft.com/office/powerpoint/2010/main" spd="slow">
    <p:random/>
    <p:sndAc>
      <p:endSnd/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</p:spTree>
  </p:cSld>
  <p:clrMapOvr>
    <a:masterClrMapping/>
  </p:clrMapOvr>
  <p:transition xmlns:p14="http://schemas.microsoft.com/office/powerpoint/2010/main" spd="slow">
    <p:random/>
    <p:sndAc>
      <p:endSnd/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</p:spTree>
  </p:cSld>
  <p:clrMapOvr>
    <a:masterClrMapping/>
  </p:clrMapOvr>
  <p:transition xmlns:p14="http://schemas.microsoft.com/office/powerpoint/2010/main" spd="slow">
    <p:random/>
    <p:sndAc>
      <p:endSnd/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</p:spTree>
  </p:cSld>
  <p:clrMapOvr>
    <a:masterClrMapping/>
  </p:clrMapOvr>
  <p:transition xmlns:p14="http://schemas.microsoft.com/office/powerpoint/2010/main" spd="slow">
    <p:random/>
    <p:sndAc>
      <p:endSnd/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" y="2926564"/>
            <a:ext cx="3400425" cy="2212181"/>
            <a:chOff x="0" y="2458"/>
            <a:chExt cx="2142" cy="1858"/>
          </a:xfrm>
        </p:grpSpPr>
        <p:sp>
          <p:nvSpPr>
            <p:cNvPr id="6144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</a:endParaRPr>
            </a:p>
          </p:txBody>
        </p:sp>
        <p:sp>
          <p:nvSpPr>
            <p:cNvPr id="6144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</a:endParaRPr>
            </a:p>
          </p:txBody>
        </p:sp>
        <p:sp>
          <p:nvSpPr>
            <p:cNvPr id="6144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</a:endParaRPr>
            </a:p>
          </p:txBody>
        </p:sp>
        <p:sp>
          <p:nvSpPr>
            <p:cNvPr id="6144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</a:endParaRPr>
            </a:p>
          </p:txBody>
        </p:sp>
        <p:sp>
          <p:nvSpPr>
            <p:cNvPr id="61447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</a:endParaRPr>
            </a:p>
          </p:txBody>
        </p:sp>
        <p:sp>
          <p:nvSpPr>
            <p:cNvPr id="61448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</a:endParaRPr>
            </a:p>
          </p:txBody>
        </p:sp>
        <p:sp>
          <p:nvSpPr>
            <p:cNvPr id="61449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61450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04939"/>
            <a:ext cx="7772400" cy="1166812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61451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61452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61453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61454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0C688E8-8D54-4605-9FE2-FBA4DF1E743A}" type="slidenum">
              <a:rPr lang="es-ES">
                <a:solidFill>
                  <a:srgbClr val="FFFFFF"/>
                </a:solidFill>
              </a:rPr>
              <a:pPr/>
              <a:t>‹Nr.›</a:t>
            </a:fld>
            <a:endParaRPr lang="es-E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2AA070-C077-4D2F-8776-9FE9DAC07E85}" type="slidenum">
              <a:rPr lang="es-ES">
                <a:solidFill>
                  <a:srgbClr val="FFFFFF"/>
                </a:solidFill>
              </a:rPr>
              <a:pPr/>
              <a:t>‹Nr.›</a:t>
            </a:fld>
            <a:endParaRPr lang="es-E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82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1CD9BB-A7E0-419B-A854-9D4D1316BE8C}" type="slidenum">
              <a:rPr lang="es-ES">
                <a:solidFill>
                  <a:srgbClr val="FFFFFF"/>
                </a:solidFill>
              </a:rPr>
              <a:pPr/>
              <a:t>‹Nr.›</a:t>
            </a:fld>
            <a:endParaRPr lang="es-E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44159F-408B-4432-9AE2-5D7B1383C511}" type="slidenum">
              <a:rPr lang="es-ES">
                <a:solidFill>
                  <a:srgbClr val="FFFFFF"/>
                </a:solidFill>
              </a:rPr>
              <a:pPr/>
              <a:t>‹Nr.›</a:t>
            </a:fld>
            <a:endParaRPr lang="es-E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548E7E-8442-474D-9741-E69DA7FDF330}" type="slidenum">
              <a:rPr lang="es-ES">
                <a:solidFill>
                  <a:srgbClr val="FFFFFF"/>
                </a:solidFill>
              </a:rPr>
              <a:pPr/>
              <a:t>‹Nr.›</a:t>
            </a:fld>
            <a:endParaRPr lang="es-E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491FE5-C88B-4F1F-8F76-9A69CE49B3F7}" type="slidenum">
              <a:rPr lang="es-ES">
                <a:solidFill>
                  <a:srgbClr val="FFFFFF"/>
                </a:solidFill>
              </a:rPr>
              <a:pPr/>
              <a:t>‹Nr.›</a:t>
            </a:fld>
            <a:endParaRPr lang="es-E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615175-E954-4AFC-ABD2-22611DC8BDA2}" type="slidenum">
              <a:rPr lang="es-ES">
                <a:solidFill>
                  <a:srgbClr val="FFFFFF"/>
                </a:solidFill>
              </a:rPr>
              <a:pPr/>
              <a:t>‹Nr.›</a:t>
            </a:fld>
            <a:endParaRPr lang="es-E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</p:spTree>
  </p:cSld>
  <p:clrMapOvr>
    <a:masterClrMapping/>
  </p:clrMapOvr>
  <p:transition xmlns:p14="http://schemas.microsoft.com/office/powerpoint/2010/main" spd="slow">
    <p:random/>
    <p:sndAc>
      <p:endSnd/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14" y="20478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1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4B837-FD9D-4B56-BC9F-04D76F5E3777}" type="slidenum">
              <a:rPr lang="es-ES">
                <a:solidFill>
                  <a:srgbClr val="FFFFFF"/>
                </a:solidFill>
              </a:rPr>
              <a:pPr/>
              <a:t>‹Nr.›</a:t>
            </a:fld>
            <a:endParaRPr lang="es-E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20C87D-4D56-4A5D-92A5-9A86FFFED192}" type="slidenum">
              <a:rPr lang="es-ES">
                <a:solidFill>
                  <a:srgbClr val="FFFFFF"/>
                </a:solidFill>
              </a:rPr>
              <a:pPr/>
              <a:t>‹Nr.›</a:t>
            </a:fld>
            <a:endParaRPr lang="es-E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E639DF-F3E1-4087-9475-B8B871E4810F}" type="slidenum">
              <a:rPr lang="es-ES">
                <a:solidFill>
                  <a:srgbClr val="FFFFFF"/>
                </a:solidFill>
              </a:rPr>
              <a:pPr/>
              <a:t>‹Nr.›</a:t>
            </a:fld>
            <a:endParaRPr lang="es-E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8360"/>
            <a:ext cx="2057400" cy="438983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8360"/>
            <a:ext cx="6019800" cy="438983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3740C4-BF58-4BC8-8459-A2D4A4538EDE}" type="slidenum">
              <a:rPr lang="es-ES">
                <a:solidFill>
                  <a:srgbClr val="FFFFFF"/>
                </a:solidFill>
              </a:rPr>
              <a:pPr/>
              <a:t>‹Nr.›</a:t>
            </a:fld>
            <a:endParaRPr lang="es-E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82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</p:spTree>
  </p:cSld>
  <p:clrMapOvr>
    <a:masterClrMapping/>
  </p:clrMapOvr>
  <p:transition xmlns:p14="http://schemas.microsoft.com/office/powerpoint/2010/main" spd="slow">
    <p:random/>
    <p:sndAc>
      <p:endSnd/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</p:spTree>
  </p:cSld>
  <p:clrMapOvr>
    <a:masterClrMapping/>
  </p:clrMapOvr>
  <p:transition xmlns:p14="http://schemas.microsoft.com/office/powerpoint/2010/main" spd="slow">
    <p:random/>
    <p:sndAc>
      <p:endSnd/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</p:spTree>
  </p:cSld>
  <p:clrMapOvr>
    <a:masterClrMapping/>
  </p:clrMapOvr>
  <p:transition xmlns:p14="http://schemas.microsoft.com/office/powerpoint/2010/main" spd="slow">
    <p:random/>
    <p:sndAc>
      <p:endSnd/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</p:spTree>
  </p:cSld>
  <p:clrMapOvr>
    <a:masterClrMapping/>
  </p:clrMapOvr>
  <p:transition xmlns:p14="http://schemas.microsoft.com/office/powerpoint/2010/main" spd="slow">
    <p:random/>
    <p:sndAc>
      <p:endSnd/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</p:spTree>
  </p:cSld>
  <p:clrMapOvr>
    <a:masterClrMapping/>
  </p:clrMapOvr>
  <p:transition xmlns:p14="http://schemas.microsoft.com/office/powerpoint/2010/main" spd="slow">
    <p:random/>
    <p:sndAc>
      <p:endSnd/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14" y="20478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1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</p:spTree>
  </p:cSld>
  <p:clrMapOvr>
    <a:masterClrMapping/>
  </p:clrMapOvr>
  <p:transition xmlns:p14="http://schemas.microsoft.com/office/powerpoint/2010/main" spd="slow">
    <p:random/>
    <p:sndAc>
      <p:endSnd/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</p:spTree>
  </p:cSld>
  <p:clrMapOvr>
    <a:masterClrMapping/>
  </p:clrMapOvr>
  <p:transition xmlns:p14="http://schemas.microsoft.com/office/powerpoint/2010/main" spd="slow">
    <p:random/>
    <p:sndAc>
      <p:endSnd/>
    </p:sndAc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0"/>
                <a:invGamma/>
              </a:schemeClr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381000" y="0"/>
            <a:ext cx="1447800" cy="514231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0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152400" y="1314450"/>
            <a:ext cx="4724400" cy="1143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685800" y="4972050"/>
            <a:ext cx="3505200" cy="170260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762014" y="571500"/>
            <a:ext cx="8380413" cy="5715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0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título del patrón</a:t>
            </a: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8602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2915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602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2915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602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2915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MX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xmlns:p14="http://schemas.microsoft.com/office/powerpoint/2010/main" spd="slow">
    <p:random/>
    <p:sndAc>
      <p:endSnd/>
    </p:sndAc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kumimoji="1"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CC"/>
        </a:buClr>
        <a:buChar char="–"/>
        <a:defRPr kumimoji="1"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9FFCC"/>
        </a:buClr>
        <a:buChar char="•"/>
        <a:defRPr kumimoji="1"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" y="2926564"/>
            <a:ext cx="3400425" cy="2212181"/>
            <a:chOff x="0" y="2458"/>
            <a:chExt cx="2142" cy="1858"/>
          </a:xfrm>
        </p:grpSpPr>
        <p:sp>
          <p:nvSpPr>
            <p:cNvPr id="604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</a:endParaRPr>
            </a:p>
          </p:txBody>
        </p:sp>
        <p:sp>
          <p:nvSpPr>
            <p:cNvPr id="604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</a:endParaRPr>
            </a:p>
          </p:txBody>
        </p:sp>
        <p:sp>
          <p:nvSpPr>
            <p:cNvPr id="604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</a:endParaRPr>
            </a:p>
          </p:txBody>
        </p:sp>
        <p:sp>
          <p:nvSpPr>
            <p:cNvPr id="604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</a:endParaRPr>
            </a:p>
          </p:txBody>
        </p:sp>
        <p:sp>
          <p:nvSpPr>
            <p:cNvPr id="604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</a:endParaRPr>
            </a:p>
          </p:txBody>
        </p:sp>
        <p:sp>
          <p:nvSpPr>
            <p:cNvPr id="604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</a:endParaRPr>
            </a:p>
          </p:txBody>
        </p:sp>
        <p:sp>
          <p:nvSpPr>
            <p:cNvPr id="604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6042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8363"/>
            <a:ext cx="8229600" cy="854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6042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2"/>
            <a:ext cx="8229600" cy="3398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60428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dirty="0" smtClean="0">
              <a:solidFill>
                <a:srgbClr val="FFFFFF"/>
              </a:solidFill>
            </a:endParaRPr>
          </a:p>
        </p:txBody>
      </p:sp>
      <p:sp>
        <p:nvSpPr>
          <p:cNvPr id="604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dirty="0" smtClean="0">
              <a:solidFill>
                <a:srgbClr val="FFFFFF"/>
              </a:solidFill>
            </a:endParaRPr>
          </a:p>
        </p:txBody>
      </p:sp>
      <p:sp>
        <p:nvSpPr>
          <p:cNvPr id="6043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5E1523-C667-4CAB-BC23-F9BBD1C78202}" type="slidenum">
              <a:rPr lang="es-E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s-ES" dirty="0" smtClean="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gif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Relationship Id="rId3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0.png"/><Relationship Id="rId12" Type="http://schemas.openxmlformats.org/officeDocument/2006/relationships/image" Target="../media/image101.png"/><Relationship Id="rId13" Type="http://schemas.openxmlformats.org/officeDocument/2006/relationships/image" Target="../media/image102.jpeg"/><Relationship Id="rId14" Type="http://schemas.openxmlformats.org/officeDocument/2006/relationships/image" Target="../media/image103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2.jpeg"/><Relationship Id="rId3" Type="http://schemas.openxmlformats.org/officeDocument/2006/relationships/image" Target="../media/image93.jpeg"/><Relationship Id="rId4" Type="http://schemas.openxmlformats.org/officeDocument/2006/relationships/image" Target="../media/image94.jpeg"/><Relationship Id="rId5" Type="http://schemas.openxmlformats.org/officeDocument/2006/relationships/image" Target="../media/image95.jpeg"/><Relationship Id="rId6" Type="http://schemas.openxmlformats.org/officeDocument/2006/relationships/image" Target="../media/image12.jpeg"/><Relationship Id="rId7" Type="http://schemas.openxmlformats.org/officeDocument/2006/relationships/image" Target="../media/image96.jpeg"/><Relationship Id="rId8" Type="http://schemas.openxmlformats.org/officeDocument/2006/relationships/image" Target="../media/image97.png"/><Relationship Id="rId9" Type="http://schemas.openxmlformats.org/officeDocument/2006/relationships/image" Target="../media/image98.png"/><Relationship Id="rId10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20" Type="http://schemas.openxmlformats.org/officeDocument/2006/relationships/image" Target="../media/image29.png"/><Relationship Id="rId21" Type="http://schemas.openxmlformats.org/officeDocument/2006/relationships/image" Target="../media/image30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image" Target="../media/image25.png"/><Relationship Id="rId17" Type="http://schemas.openxmlformats.org/officeDocument/2006/relationships/image" Target="../media/image26.png"/><Relationship Id="rId18" Type="http://schemas.openxmlformats.org/officeDocument/2006/relationships/image" Target="../media/image27.png"/><Relationship Id="rId1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3" name="Text Box 7"/>
          <p:cNvSpPr txBox="1">
            <a:spLocks noChangeArrowheads="1"/>
          </p:cNvSpPr>
          <p:nvPr/>
        </p:nvSpPr>
        <p:spPr bwMode="auto">
          <a:xfrm>
            <a:off x="2500312" y="4661312"/>
            <a:ext cx="6537341" cy="400110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                                            </a:t>
            </a:r>
            <a:r>
              <a:rPr lang="es-E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2</a:t>
            </a:r>
            <a:r>
              <a:rPr lang="es-E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9 Abril  </a:t>
            </a:r>
            <a:r>
              <a:rPr lang="es-E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de </a:t>
            </a:r>
            <a:r>
              <a:rPr lang="es-E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2015</a:t>
            </a:r>
            <a:endParaRPr lang="es-MX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78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195487"/>
            <a:ext cx="8568952" cy="715331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800" dirty="0" smtClean="0">
                <a:solidFill>
                  <a:schemeClr val="tx1"/>
                </a:solidFill>
              </a:rPr>
              <a:t>                Academia Nacional de Medicina</a:t>
            </a:r>
            <a:br>
              <a:rPr lang="es-ES" sz="2800" dirty="0" smtClean="0">
                <a:solidFill>
                  <a:schemeClr val="tx1"/>
                </a:solidFill>
              </a:rPr>
            </a:br>
            <a:r>
              <a:rPr lang="es-ES" sz="2800" dirty="0" smtClean="0">
                <a:solidFill>
                  <a:schemeClr val="tx1"/>
                </a:solidFill>
              </a:rPr>
              <a:t>                </a:t>
            </a:r>
            <a:r>
              <a:rPr kumimoji="0" lang="es-MX" sz="3100" b="0" kern="1200" dirty="0" smtClean="0">
                <a:solidFill>
                  <a:srgbClr val="FFFFFF"/>
                </a:solidFill>
                <a:effectLst/>
                <a:ea typeface="+mn-ea"/>
                <a:cs typeface="+mn-cs"/>
              </a:rPr>
              <a:t>Academia Mexicana de Pediatría</a:t>
            </a:r>
            <a:endParaRPr lang="es-ES" sz="3100" dirty="0" smtClean="0">
              <a:solidFill>
                <a:schemeClr val="tx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851920" y="3964791"/>
            <a:ext cx="50405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Dr. Enrique Mendoza Carrera</a:t>
            </a:r>
          </a:p>
          <a:p>
            <a:endParaRPr lang="es-MX" sz="1200" dirty="0" smtClean="0"/>
          </a:p>
          <a:p>
            <a:r>
              <a:rPr lang="es-MX" sz="1200" dirty="0" smtClean="0"/>
              <a:t>Miembro de la Academia Nacional Mexicana de Bioética</a:t>
            </a:r>
            <a:endParaRPr lang="es-MX" sz="1200" dirty="0"/>
          </a:p>
        </p:txBody>
      </p:sp>
      <p:pic>
        <p:nvPicPr>
          <p:cNvPr id="9" name="Imagen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673473"/>
            <a:ext cx="1296144" cy="123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CuadroTexto"/>
          <p:cNvSpPr txBox="1"/>
          <p:nvPr/>
        </p:nvSpPr>
        <p:spPr>
          <a:xfrm>
            <a:off x="1979712" y="1017978"/>
            <a:ext cx="716428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dirty="0" smtClean="0">
                <a:solidFill>
                  <a:srgbClr val="FFFFFF"/>
                </a:solidFill>
                <a:latin typeface="Britannic Bold" pitchFamily="34" charset="0"/>
                <a:cs typeface="Calibri" pitchFamily="34" charset="0"/>
              </a:rPr>
              <a:t>  </a:t>
            </a:r>
            <a:r>
              <a:rPr lang="es-MX" sz="2800" dirty="0" smtClean="0">
                <a:solidFill>
                  <a:srgbClr val="FFFFFF"/>
                </a:solidFill>
                <a:latin typeface="Britannic Bold" pitchFamily="34" charset="0"/>
                <a:cs typeface="Calibri" pitchFamily="34" charset="0"/>
              </a:rPr>
              <a:t>La Filosofía en el Entendimiento de los    </a:t>
            </a:r>
          </a:p>
          <a:p>
            <a:r>
              <a:rPr lang="es-MX" sz="2800" dirty="0">
                <a:solidFill>
                  <a:srgbClr val="FFFFFF"/>
                </a:solidFill>
                <a:latin typeface="Britannic Bold" pitchFamily="34" charset="0"/>
                <a:cs typeface="Calibri" pitchFamily="34" charset="0"/>
              </a:rPr>
              <a:t> </a:t>
            </a:r>
            <a:r>
              <a:rPr lang="es-MX" sz="2800" dirty="0" smtClean="0">
                <a:solidFill>
                  <a:srgbClr val="FFFFFF"/>
                </a:solidFill>
                <a:latin typeface="Britannic Bold" pitchFamily="34" charset="0"/>
                <a:cs typeface="Calibri" pitchFamily="34" charset="0"/>
              </a:rPr>
              <a:t> Valores, los Principios, la Moral y la Ética.</a:t>
            </a:r>
            <a:endParaRPr lang="es-MX" sz="2800" dirty="0"/>
          </a:p>
        </p:txBody>
      </p:sp>
      <p:pic>
        <p:nvPicPr>
          <p:cNvPr id="13" name="11 Imagen" descr="Foto 1 Dr. E Mendoza febrero 2012.png"/>
          <p:cNvPicPr>
            <a:picLocks noChangeAspect="1"/>
          </p:cNvPicPr>
          <p:nvPr/>
        </p:nvPicPr>
        <p:blipFill>
          <a:blip r:embed="rId3" cstate="print"/>
          <a:srcRect l="28903" t="17704" r="32810" b="19788"/>
          <a:stretch>
            <a:fillRect/>
          </a:stretch>
        </p:blipFill>
        <p:spPr>
          <a:xfrm>
            <a:off x="7884368" y="3738280"/>
            <a:ext cx="1259632" cy="864096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377330"/>
            <a:ext cx="1440160" cy="1425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r="7785" b="22876"/>
          <a:stretch/>
        </p:blipFill>
        <p:spPr bwMode="auto">
          <a:xfrm>
            <a:off x="395536" y="3803092"/>
            <a:ext cx="1440160" cy="134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123478"/>
            <a:ext cx="1008112" cy="93610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600" y="1059582"/>
            <a:ext cx="936104" cy="93610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3928" y="2427734"/>
            <a:ext cx="3744416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17626"/>
      </p:ext>
    </p:extLst>
  </p:cSld>
  <p:clrMapOvr>
    <a:masterClrMapping/>
  </p:clrMapOvr>
  <p:transition xmlns:p14="http://schemas.microsoft.com/office/powerpoint/2010/main" spd="slow">
    <p:random/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5536" y="339502"/>
            <a:ext cx="820891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700" dirty="0" smtClean="0"/>
              <a:t>Cuando se dan las circunstancias de crisis o caos (caosmos) los hombres modernos se identificaron con Prometeo el Dios Griego que por haber entregado el fuego a los hombres debió trascurrir el resto de su existencia encadenado a una roca, sufriendo atroces dolores al ser sus órganos devorados diariamente, los cuales volvían a crecer indefinidamente como condena de haber puesto en marcha la evolución de los seres humanos. Camus (1932) cambio a </a:t>
            </a:r>
            <a:r>
              <a:rPr lang="es-ES" sz="1700" dirty="0"/>
              <a:t>P</a:t>
            </a:r>
            <a:r>
              <a:rPr lang="es-ES" sz="1700" dirty="0" smtClean="0"/>
              <a:t>rometeo por Sísifo.</a:t>
            </a:r>
            <a:endParaRPr lang="es-ES" sz="17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499742"/>
            <a:ext cx="2232248" cy="23241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2499742"/>
            <a:ext cx="2448272" cy="23241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2499742"/>
            <a:ext cx="2387396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01013"/>
      </p:ext>
    </p:extLst>
  </p:cSld>
  <p:clrMapOvr>
    <a:masterClrMapping/>
  </p:clrMapOvr>
  <p:transition xmlns:p14="http://schemas.microsoft.com/office/powerpoint/2010/main" spd="slow">
    <p:random/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39552" y="195486"/>
            <a:ext cx="81369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En todas estas circunstancias el ser humano ha preguntado ¿quién soy? ¿qué hago aquí?, es decir se ha preguntado ¿qué significa ser Ser Humano? y ha descifrado su relación con su naturaleza interior, sus valores y decisiones y el contexto de su medio ambiente…</a:t>
            </a:r>
          </a:p>
          <a:p>
            <a:pPr algn="just"/>
            <a:endParaRPr lang="es-ES" sz="600" dirty="0" smtClean="0"/>
          </a:p>
          <a:p>
            <a:pPr algn="just"/>
            <a:endParaRPr lang="es-ES" sz="300" dirty="0" smtClean="0"/>
          </a:p>
          <a:p>
            <a:pPr algn="just"/>
            <a:endParaRPr lang="es-ES" sz="300" dirty="0"/>
          </a:p>
          <a:p>
            <a:pPr algn="just"/>
            <a:r>
              <a:rPr lang="es-ES" dirty="0" smtClean="0"/>
              <a:t>En esta precisión del </a:t>
            </a:r>
            <a:r>
              <a:rPr lang="es-ES" i="1" dirty="0" smtClean="0"/>
              <a:t>“hombre pregunta”, el ser humano </a:t>
            </a:r>
            <a:r>
              <a:rPr lang="es-ES" dirty="0" smtClean="0"/>
              <a:t>ha logrado descifrar el sentido Ético de que no estamos determinados por fuerzas exteriores, es decir de una identidad extraña al mundo…</a:t>
            </a:r>
          </a:p>
          <a:p>
            <a:pPr algn="just"/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787774"/>
            <a:ext cx="2070100" cy="20162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2787774"/>
            <a:ext cx="3960440" cy="200216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2787774"/>
            <a:ext cx="2167136" cy="202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55340"/>
      </p:ext>
    </p:extLst>
  </p:cSld>
  <p:clrMapOvr>
    <a:masterClrMapping/>
  </p:clrMapOvr>
  <p:transition xmlns:p14="http://schemas.microsoft.com/office/powerpoint/2010/main" spd="slow">
    <p:random/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5536" y="267494"/>
            <a:ext cx="78488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900" dirty="0" smtClean="0">
                <a:latin typeface="Cambria"/>
                <a:cs typeface="Cambria"/>
              </a:rPr>
              <a:t>La Filosofía y los filósofos han establecido, en su mirada a la realidad, </a:t>
            </a:r>
          </a:p>
          <a:p>
            <a:pPr algn="just"/>
            <a:r>
              <a:rPr lang="es-ES" sz="1700" dirty="0">
                <a:latin typeface="Cambria"/>
                <a:cs typeface="Cambria"/>
              </a:rPr>
              <a:t>q</a:t>
            </a:r>
            <a:r>
              <a:rPr lang="es-ES" sz="1700" dirty="0" smtClean="0">
                <a:latin typeface="Cambria"/>
                <a:cs typeface="Cambria"/>
              </a:rPr>
              <a:t>ue </a:t>
            </a:r>
            <a:r>
              <a:rPr lang="es-ES" sz="1700" b="1" dirty="0" smtClean="0">
                <a:latin typeface="Cambria"/>
                <a:cs typeface="Cambria"/>
              </a:rPr>
              <a:t>-</a:t>
            </a:r>
            <a:r>
              <a:rPr lang="es-ES" sz="1700" b="1" dirty="0">
                <a:latin typeface="Cambria"/>
                <a:cs typeface="Cambria"/>
              </a:rPr>
              <a:t>allí donde todos los demás ven ideales-</a:t>
            </a:r>
            <a:r>
              <a:rPr lang="es-ES" sz="1700" dirty="0">
                <a:latin typeface="Cambria"/>
                <a:cs typeface="Cambria"/>
              </a:rPr>
              <a:t>, sólo </a:t>
            </a:r>
            <a:r>
              <a:rPr lang="es-ES" sz="1700" dirty="0" smtClean="0">
                <a:latin typeface="Cambria"/>
                <a:cs typeface="Cambria"/>
              </a:rPr>
              <a:t>traducen su observación </a:t>
            </a:r>
          </a:p>
          <a:p>
            <a:pPr algn="just"/>
            <a:r>
              <a:rPr lang="es-ES" dirty="0" smtClean="0">
                <a:latin typeface="Cambria"/>
                <a:cs typeface="Cambria"/>
              </a:rPr>
              <a:t>para </a:t>
            </a:r>
            <a:r>
              <a:rPr lang="es-ES" dirty="0">
                <a:latin typeface="Cambria"/>
                <a:cs typeface="Cambria"/>
              </a:rPr>
              <a:t>ver a </a:t>
            </a:r>
            <a:r>
              <a:rPr lang="es-ES" dirty="0" smtClean="0">
                <a:latin typeface="Cambria"/>
                <a:cs typeface="Cambria"/>
              </a:rPr>
              <a:t>los hombres…</a:t>
            </a:r>
            <a:endParaRPr lang="es-ES" dirty="0">
              <a:latin typeface="Cambria"/>
              <a:cs typeface="Cambria"/>
            </a:endParaRPr>
          </a:p>
          <a:p>
            <a:pPr algn="just"/>
            <a:endParaRPr lang="es-ES" dirty="0"/>
          </a:p>
          <a:p>
            <a:pPr algn="just"/>
            <a:r>
              <a:rPr lang="es-ES" sz="2600" b="1" dirty="0" smtClean="0"/>
              <a:t>     Humanos, </a:t>
            </a:r>
            <a:r>
              <a:rPr lang="es-ES" sz="2600" b="1" dirty="0"/>
              <a:t>demasiado </a:t>
            </a:r>
            <a:r>
              <a:rPr lang="es-ES" sz="2600" b="1" dirty="0" smtClean="0"/>
              <a:t>Humanos</a:t>
            </a:r>
          </a:p>
          <a:p>
            <a:pPr algn="just"/>
            <a:r>
              <a:rPr lang="es-ES" sz="2600" b="1" dirty="0"/>
              <a:t> </a:t>
            </a:r>
            <a:r>
              <a:rPr lang="es-ES" sz="2600" b="1" dirty="0" smtClean="0"/>
              <a:t>    </a:t>
            </a:r>
            <a:r>
              <a:rPr lang="es-ES" b="1" dirty="0" smtClean="0">
                <a:latin typeface="Adobe Garamond Pro"/>
                <a:cs typeface="Adobe Garamond Pro"/>
              </a:rPr>
              <a:t>Ontología/Inteligencia/Fortaleza/Dignidad/Vulnerabilidad</a:t>
            </a:r>
            <a:endParaRPr lang="es-ES" b="1" dirty="0">
              <a:latin typeface="Adobe Garamond Pro"/>
              <a:cs typeface="Adobe Garamond Pro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571750"/>
            <a:ext cx="2520280" cy="18722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987574"/>
            <a:ext cx="1167904" cy="108012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2571750"/>
            <a:ext cx="2592288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27395"/>
      </p:ext>
    </p:extLst>
  </p:cSld>
  <p:clrMapOvr>
    <a:masterClrMapping/>
  </p:clrMapOvr>
  <p:transition xmlns:p14="http://schemas.microsoft.com/office/powerpoint/2010/main" spd="slow">
    <p:random/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08600"/>
            <a:ext cx="3960440" cy="854393"/>
          </a:xfrm>
        </p:spPr>
        <p:txBody>
          <a:bodyPr/>
          <a:lstStyle/>
          <a:p>
            <a:pPr eaLnBrk="1" hangingPunct="1">
              <a:defRPr/>
            </a:pPr>
            <a:r>
              <a:rPr lang="es-MX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dobe Garamond Pro"/>
                <a:cs typeface="Adobe Garamond Pro"/>
              </a:rPr>
              <a:t>   “Ethos”</a:t>
            </a:r>
            <a:r>
              <a:rPr lang="es-MX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dobe Garamond Pro"/>
                <a:cs typeface="Adobe Garamond Pro"/>
              </a:rPr>
              <a:t> = </a:t>
            </a:r>
            <a:r>
              <a:rPr lang="es-MX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dobe Garamond Pro"/>
                <a:cs typeface="Adobe Garamond Pro"/>
              </a:rPr>
              <a:t>Casa o Morada </a:t>
            </a:r>
            <a:br>
              <a:rPr lang="es-MX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dobe Garamond Pro"/>
                <a:cs typeface="Adobe Garamond Pro"/>
              </a:rPr>
            </a:br>
            <a:endParaRPr lang="es-ES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dobe Garamond Pro"/>
              <a:cs typeface="Adobe Garamond Pro"/>
            </a:endParaRPr>
          </a:p>
        </p:txBody>
      </p:sp>
      <p:sp>
        <p:nvSpPr>
          <p:cNvPr id="65541" name="Line 5"/>
          <p:cNvSpPr>
            <a:spLocks noChangeShapeType="1"/>
          </p:cNvSpPr>
          <p:nvPr/>
        </p:nvSpPr>
        <p:spPr bwMode="auto">
          <a:xfrm>
            <a:off x="3635896" y="5020022"/>
            <a:ext cx="5113338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65542" name="Line 6"/>
          <p:cNvSpPr>
            <a:spLocks noChangeShapeType="1"/>
          </p:cNvSpPr>
          <p:nvPr/>
        </p:nvSpPr>
        <p:spPr bwMode="auto">
          <a:xfrm flipV="1">
            <a:off x="3851920" y="555526"/>
            <a:ext cx="18002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-22153"/>
            <a:ext cx="1624236" cy="126315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491630"/>
            <a:ext cx="6564064" cy="273630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868144" y="199568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Apple Chancery"/>
                <a:cs typeface="Apple Chancery"/>
              </a:rPr>
              <a:t>“Psique”</a:t>
            </a:r>
            <a:endParaRPr lang="es-ES" dirty="0">
              <a:latin typeface="Apple Chancery"/>
              <a:cs typeface="Apple Chancery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339752" y="213970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Apple Chancery"/>
                <a:cs typeface="Apple Chancery"/>
              </a:rPr>
              <a:t>Cuerpo</a:t>
            </a:r>
            <a:endParaRPr lang="es-ES" dirty="0">
              <a:latin typeface="Apple Chancery"/>
              <a:cs typeface="Apple Chancery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187624" y="350785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Apple Chancery"/>
                <a:cs typeface="Apple Chancery"/>
              </a:rPr>
              <a:t>Inteligencia del sentir</a:t>
            </a:r>
            <a:endParaRPr lang="es-ES" dirty="0">
              <a:latin typeface="Apple Chancery"/>
              <a:cs typeface="Apple Chancery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923928" y="300379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Apple Chancery"/>
                <a:cs typeface="Apple Chancery"/>
              </a:rPr>
              <a:t>Espíritu</a:t>
            </a:r>
            <a:endParaRPr lang="es-ES" dirty="0">
              <a:latin typeface="Apple Chancery"/>
              <a:cs typeface="Apple Chancery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11560" y="4299945"/>
            <a:ext cx="32403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Movimiento </a:t>
            </a:r>
            <a:r>
              <a:rPr lang="es-MX" sz="1400" dirty="0"/>
              <a:t>del “</a:t>
            </a:r>
            <a:r>
              <a:rPr lang="es-MX" sz="1400" i="1" dirty="0"/>
              <a:t>Ethos”</a:t>
            </a:r>
            <a:r>
              <a:rPr lang="es-MX" sz="1400" dirty="0"/>
              <a:t> = </a:t>
            </a:r>
            <a:r>
              <a:rPr lang="es-MX" sz="2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Ética</a:t>
            </a:r>
          </a:p>
          <a:p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499992" y="4443961"/>
            <a:ext cx="4392488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  <a:defRPr/>
            </a:pPr>
            <a:r>
              <a:rPr lang="es-MX" sz="1200" dirty="0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Dos capacidades ontológicas significar y tomar decisiones en lo </a:t>
            </a:r>
            <a:r>
              <a:rPr lang="es-MX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único  </a:t>
            </a:r>
            <a:r>
              <a:rPr lang="es-MX" sz="1200" dirty="0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real que tenemos como </a:t>
            </a:r>
            <a:r>
              <a:rPr lang="es-MX" sz="1200" i="1" dirty="0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e- xistentes</a:t>
            </a:r>
          </a:p>
          <a:p>
            <a:endParaRPr lang="es-ES" dirty="0"/>
          </a:p>
        </p:txBody>
      </p:sp>
      <p:cxnSp>
        <p:nvCxnSpPr>
          <p:cNvPr id="15" name="Conector recto de flecha 14"/>
          <p:cNvCxnSpPr/>
          <p:nvPr/>
        </p:nvCxnSpPr>
        <p:spPr bwMode="auto">
          <a:xfrm>
            <a:off x="3851920" y="4587974"/>
            <a:ext cx="576064" cy="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CuadroTexto 22"/>
          <p:cNvSpPr txBox="1"/>
          <p:nvPr/>
        </p:nvSpPr>
        <p:spPr>
          <a:xfrm>
            <a:off x="6588224" y="3147814"/>
            <a:ext cx="2555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i="1" dirty="0"/>
              <a:t>-el verdadero reto es mantener el equilibrio-</a:t>
            </a:r>
            <a:endParaRPr lang="es-ES" i="1" dirty="0"/>
          </a:p>
          <a:p>
            <a:endParaRPr lang="es-ES" dirty="0"/>
          </a:p>
        </p:txBody>
      </p:sp>
      <p:sp>
        <p:nvSpPr>
          <p:cNvPr id="24" name="Flecha circular 23"/>
          <p:cNvSpPr/>
          <p:nvPr/>
        </p:nvSpPr>
        <p:spPr bwMode="auto">
          <a:xfrm rot="16880593" flipV="1">
            <a:off x="7913852" y="3745710"/>
            <a:ext cx="839492" cy="720081"/>
          </a:xfrm>
          <a:prstGeom prst="circular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125595"/>
      </p:ext>
    </p:extLst>
  </p:cSld>
  <p:clrMapOvr>
    <a:masterClrMapping/>
  </p:clrMapOvr>
  <p:transition xmlns:p14="http://schemas.microsoft.com/office/powerpoint/2010/main" spd="slow">
    <p:random/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23528" y="411510"/>
            <a:ext cx="4680520" cy="4124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En la experiencia de la existencia humana encontramos que al preguntar el hombre, tomaba conciencia de que estaba equipado con la acción de pensar y con su inteligencia creaba conocimiento y luego se dio cuenta que podía amar el conocimiento y así surgió la Filosofía…</a:t>
            </a:r>
          </a:p>
          <a:p>
            <a:pPr algn="just"/>
            <a:endParaRPr lang="es-ES" sz="300" dirty="0"/>
          </a:p>
          <a:p>
            <a:pPr algn="just"/>
            <a:r>
              <a:rPr lang="es-ES" dirty="0" smtClean="0"/>
              <a:t>La filosofía es una guía para ejercitar el pensamiento, por eso es importante tener claro que más que saber hay que pensar el conocimiento…</a:t>
            </a:r>
          </a:p>
          <a:p>
            <a:pPr algn="just"/>
            <a:endParaRPr lang="es-ES" sz="700" dirty="0"/>
          </a:p>
          <a:p>
            <a:pPr algn="just"/>
            <a:r>
              <a:rPr lang="es-ES" i="1" dirty="0" smtClean="0"/>
              <a:t>“Si quieres ser un discípulo de la verdad, búscala”</a:t>
            </a:r>
            <a:r>
              <a:rPr lang="es-ES" dirty="0" smtClean="0"/>
              <a:t>, es decir, hay que buscar las formas de ensamblarnos a la verdad…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483518"/>
            <a:ext cx="3456384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4357"/>
      </p:ext>
    </p:extLst>
  </p:cSld>
  <p:clrMapOvr>
    <a:masterClrMapping/>
  </p:clrMapOvr>
  <p:transition xmlns:p14="http://schemas.microsoft.com/office/powerpoint/2010/main" spd="slow">
    <p:random/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5536" y="195486"/>
            <a:ext cx="5544616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La filosofía tiene que ver con la realidad y en la relación con esta aparece la verdad, por lo tanto, filosofía que no tiene que ver con aplicaciones a la realidad, simple y sencillamente no es filosofía…</a:t>
            </a:r>
          </a:p>
          <a:p>
            <a:pPr algn="just"/>
            <a:endParaRPr lang="es-ES" sz="900" dirty="0" smtClean="0"/>
          </a:p>
          <a:p>
            <a:pPr algn="just"/>
            <a:endParaRPr lang="es-ES" sz="300" dirty="0" smtClean="0"/>
          </a:p>
          <a:p>
            <a:pPr algn="just"/>
            <a:r>
              <a:rPr lang="es-ES" dirty="0" smtClean="0"/>
              <a:t>En los antiguos griegos Ciencia es igual a Filosofía, el </a:t>
            </a:r>
            <a:r>
              <a:rPr lang="es-ES" b="1" i="1" dirty="0" smtClean="0"/>
              <a:t>“Logos”  </a:t>
            </a:r>
            <a:r>
              <a:rPr lang="es-ES" dirty="0" smtClean="0"/>
              <a:t>lo alumbra todo, es diálogo, es lenguaje, es todo, un </a:t>
            </a:r>
            <a:r>
              <a:rPr lang="es-ES" b="1" i="1" dirty="0" smtClean="0"/>
              <a:t>”logos” </a:t>
            </a:r>
            <a:r>
              <a:rPr lang="es-ES" dirty="0" smtClean="0"/>
              <a:t>diversificado y comunicado a la vez.</a:t>
            </a:r>
          </a:p>
          <a:p>
            <a:pPr algn="just"/>
            <a:endParaRPr lang="es-ES" sz="900" dirty="0" smtClean="0"/>
          </a:p>
          <a:p>
            <a:pPr algn="just"/>
            <a:endParaRPr lang="es-ES" sz="300" dirty="0"/>
          </a:p>
          <a:p>
            <a:pPr algn="just"/>
            <a:r>
              <a:rPr lang="es-ES" dirty="0" smtClean="0"/>
              <a:t>El Sócrates de los primeros diálogos de Platón hace preguntas, no da respuestas…</a:t>
            </a:r>
          </a:p>
          <a:p>
            <a:pPr algn="just"/>
            <a:endParaRPr lang="es-ES" sz="900" dirty="0" smtClean="0"/>
          </a:p>
          <a:p>
            <a:pPr algn="just"/>
            <a:endParaRPr lang="es-ES" sz="300" dirty="0"/>
          </a:p>
          <a:p>
            <a:pPr algn="just"/>
            <a:r>
              <a:rPr lang="es-ES" dirty="0" smtClean="0"/>
              <a:t>Sócrates preguntaba pero no respondía: pues reconocía que no sabia, era la lógica de no saber para después saber, cada uno tiene el saber, solo hay que descubrirlo…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339502"/>
            <a:ext cx="2376264" cy="15121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1779662"/>
            <a:ext cx="2387724" cy="15121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3291830"/>
            <a:ext cx="1152128" cy="165618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3291830"/>
            <a:ext cx="1224136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00049"/>
      </p:ext>
    </p:extLst>
  </p:cSld>
  <p:clrMapOvr>
    <a:masterClrMapping/>
  </p:clrMapOvr>
  <p:transition xmlns:p14="http://schemas.microsoft.com/office/powerpoint/2010/main" spd="slow">
    <p:random/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1520" y="339502"/>
            <a:ext cx="8352928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Desde entonces la historicidad es intrínseca a la filosofía.</a:t>
            </a:r>
          </a:p>
          <a:p>
            <a:endParaRPr lang="es-ES" sz="300" dirty="0" smtClean="0"/>
          </a:p>
          <a:p>
            <a:pPr algn="just"/>
            <a:r>
              <a:rPr lang="es-ES" dirty="0" smtClean="0"/>
              <a:t>Su historia no es algo aleatorio, externo, añadido, de lo cual pueda prescindir o que constituya un plus o algo complementario, cuyo conocimiento satisface una curiosidad erudita.</a:t>
            </a:r>
          </a:p>
          <a:p>
            <a:pPr algn="just"/>
            <a:endParaRPr lang="es-ES" sz="600" dirty="0"/>
          </a:p>
          <a:p>
            <a:pPr algn="just"/>
            <a:r>
              <a:rPr lang="es-ES" dirty="0" smtClean="0"/>
              <a:t>No tiene, en todo caso, una significación similar a la que posee el devenir histórico de la ciencia en el cual los antecedentes van siendo </a:t>
            </a:r>
            <a:r>
              <a:rPr lang="es-ES" i="1" dirty="0" smtClean="0"/>
              <a:t>“progresivamente” </a:t>
            </a:r>
            <a:r>
              <a:rPr lang="es-ES" dirty="0" smtClean="0"/>
              <a:t>rebasados, de hecho cancelados, por los nuevos conocimientos.</a:t>
            </a:r>
          </a:p>
          <a:p>
            <a:pPr algn="just"/>
            <a:endParaRPr lang="es-ES" sz="600" dirty="0"/>
          </a:p>
          <a:p>
            <a:pPr algn="just"/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3075806"/>
            <a:ext cx="1728192" cy="176455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3075806"/>
            <a:ext cx="3312368" cy="178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48763"/>
      </p:ext>
    </p:extLst>
  </p:cSld>
  <p:clrMapOvr>
    <a:masterClrMapping/>
  </p:clrMapOvr>
  <p:transition xmlns:p14="http://schemas.microsoft.com/office/powerpoint/2010/main" spd="slow">
    <p:random/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5536" y="267494"/>
            <a:ext cx="475252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Todo lo contrario ocurre con la historia de la filosofía, donde no cabe hablar de nada similar a </a:t>
            </a:r>
            <a:r>
              <a:rPr lang="es-ES" dirty="0" smtClean="0"/>
              <a:t>cancelación, en dado caso esta cuestión nos da posibilidad hermenéutica…</a:t>
            </a:r>
          </a:p>
          <a:p>
            <a:pPr algn="just"/>
            <a:endParaRPr lang="es-ES" dirty="0"/>
          </a:p>
          <a:p>
            <a:pPr algn="just"/>
            <a:endParaRPr lang="es-ES" sz="600" dirty="0"/>
          </a:p>
          <a:p>
            <a:pPr algn="just"/>
            <a:r>
              <a:rPr lang="es-ES" dirty="0" smtClean="0"/>
              <a:t>En contraste, cada </a:t>
            </a:r>
            <a:r>
              <a:rPr lang="es-ES" dirty="0"/>
              <a:t>paso nuevo en el conocimiento científico rebasa los conocimientos que le sirvieron de base y, a su vez, la </a:t>
            </a:r>
            <a:r>
              <a:rPr lang="es-ES" dirty="0" smtClean="0"/>
              <a:t>verdad </a:t>
            </a:r>
            <a:r>
              <a:rPr lang="es-ES" dirty="0"/>
              <a:t>actual ha de quedar atrás por la del porvenir, en una cadena interminable…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195486"/>
            <a:ext cx="3024336" cy="16561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2139702"/>
            <a:ext cx="3096344" cy="19442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3579862"/>
            <a:ext cx="2160240" cy="126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57070"/>
      </p:ext>
    </p:extLst>
  </p:cSld>
  <p:clrMapOvr>
    <a:masterClrMapping/>
  </p:clrMapOvr>
  <p:transition xmlns:p14="http://schemas.microsoft.com/office/powerpoint/2010/main" spd="slow">
    <p:random/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3528" y="195486"/>
            <a:ext cx="532859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No así en la verdad filosófica, donde no cabe hablar de progreso y donde las verdades de antaño tienen una singular pervivencia de modo que las más actuales no son necesariamente las más verdaderas y vigentes.</a:t>
            </a:r>
          </a:p>
          <a:p>
            <a:pPr algn="just"/>
            <a:endParaRPr lang="es-ES" sz="700" dirty="0"/>
          </a:p>
          <a:p>
            <a:pPr algn="just"/>
            <a:r>
              <a:rPr lang="es-ES" dirty="0" smtClean="0"/>
              <a:t>Así, </a:t>
            </a:r>
            <a:r>
              <a:rPr lang="es-ES" dirty="0"/>
              <a:t>l</a:t>
            </a:r>
            <a:r>
              <a:rPr lang="es-ES" dirty="0" smtClean="0"/>
              <a:t>os hallazgos filosóficos de hoy no invalidan los del pasado, aún cuando los cuestionen.</a:t>
            </a:r>
          </a:p>
          <a:p>
            <a:pPr algn="just"/>
            <a:endParaRPr lang="es-ES" sz="700" dirty="0"/>
          </a:p>
          <a:p>
            <a:pPr algn="just"/>
            <a:r>
              <a:rPr lang="es-ES" dirty="0" smtClean="0"/>
              <a:t>En este sentido cabe afirmar que el pasado filosófico no </a:t>
            </a:r>
            <a:r>
              <a:rPr lang="es-ES" i="1" dirty="0" smtClean="0"/>
              <a:t>“pasa” </a:t>
            </a:r>
            <a:r>
              <a:rPr lang="es-ES" dirty="0" smtClean="0"/>
              <a:t>propiamente, sino que mantiene una renovada presencia a lo largo de los tiempos…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651870"/>
            <a:ext cx="955700" cy="129021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555526"/>
            <a:ext cx="3048000" cy="19812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t="9333"/>
          <a:stretch/>
        </p:blipFill>
        <p:spPr>
          <a:xfrm>
            <a:off x="5796136" y="2643758"/>
            <a:ext cx="3096344" cy="223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13216"/>
      </p:ext>
    </p:extLst>
  </p:cSld>
  <p:clrMapOvr>
    <a:masterClrMapping/>
  </p:clrMapOvr>
  <p:transition xmlns:p14="http://schemas.microsoft.com/office/powerpoint/2010/main" spd="slow">
    <p:random/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3528" y="195486"/>
            <a:ext cx="5040560" cy="4362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Al unir Logos, Filosofía y Ethos</a:t>
            </a:r>
          </a:p>
          <a:p>
            <a:endParaRPr lang="es-ES" sz="300" dirty="0"/>
          </a:p>
          <a:p>
            <a:endParaRPr lang="es-ES" sz="300" dirty="0" smtClean="0"/>
          </a:p>
          <a:p>
            <a:pPr algn="just"/>
            <a:endParaRPr lang="es-ES" sz="100" dirty="0" smtClean="0"/>
          </a:p>
          <a:p>
            <a:pPr algn="just"/>
            <a:r>
              <a:rPr lang="es-ES" sz="1750" dirty="0" smtClean="0"/>
              <a:t>Se da la expresión Ética, de que filosofía es Saber(me), conocer (me), educar (me), de ser creador de valores, principios, fundamentos, del ser colectivo (moral)…</a:t>
            </a:r>
          </a:p>
          <a:p>
            <a:pPr algn="just"/>
            <a:endParaRPr lang="es-ES" sz="300" dirty="0"/>
          </a:p>
          <a:p>
            <a:pPr algn="just"/>
            <a:r>
              <a:rPr lang="es-ES" sz="1700" dirty="0" smtClean="0"/>
              <a:t>La filosofía es la respuesta a los problemas</a:t>
            </a:r>
          </a:p>
          <a:p>
            <a:pPr algn="just"/>
            <a:endParaRPr lang="es-ES" sz="300" dirty="0"/>
          </a:p>
          <a:p>
            <a:pPr algn="just"/>
            <a:r>
              <a:rPr lang="es-ES" sz="1700" dirty="0" smtClean="0"/>
              <a:t>Me hace descubrir la verdad de mi mismo que no fuera intelectual como abstracto…</a:t>
            </a:r>
          </a:p>
          <a:p>
            <a:pPr algn="just"/>
            <a:endParaRPr lang="es-ES" sz="300" dirty="0"/>
          </a:p>
          <a:p>
            <a:pPr algn="just"/>
            <a:r>
              <a:rPr lang="es-ES" sz="1750" dirty="0" smtClean="0"/>
              <a:t>La voluntad de poder es hacerse a uno mismo, ser tu propia fuente de experiencias, de cuanto se siente, de conseguir dominio de si mismo, superarse, buscar nuevos caminos…</a:t>
            </a:r>
          </a:p>
          <a:p>
            <a:pPr algn="just"/>
            <a:r>
              <a:rPr lang="es-ES" sz="1750" dirty="0" smtClean="0"/>
              <a:t>¿Cuántos caminos tiene que andar el hombre antes de que lo llamen hombre? La respuesta está en el viento decía Bob Dylan.</a:t>
            </a:r>
            <a:endParaRPr lang="es-ES" sz="175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267494"/>
            <a:ext cx="2736304" cy="18707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2499742"/>
            <a:ext cx="2664296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73088"/>
      </p:ext>
    </p:extLst>
  </p:cSld>
  <p:clrMapOvr>
    <a:masterClrMapping/>
  </p:clrMapOvr>
  <p:transition xmlns:p14="http://schemas.microsoft.com/office/powerpoint/2010/main" spd="slow">
    <p:random/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3528" y="123478"/>
            <a:ext cx="5544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En los últimos 60 años hemos reunido mayor conocimiento, que en todos los tiempos </a:t>
            </a:r>
            <a:r>
              <a:rPr lang="es-ES" dirty="0"/>
              <a:t>de la historia de la </a:t>
            </a:r>
            <a:r>
              <a:rPr lang="es-ES" dirty="0" smtClean="0"/>
              <a:t>humanidad…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323528" y="1419623"/>
            <a:ext cx="547260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700" dirty="0" smtClean="0"/>
              <a:t>Resulta evidente que los avances de la investigación tecno-científica ha sido más que impresionante en este contexto y sin duda que en muchas ocasiones imaginamos un ámbito ideal y lleno de esperanzas para la salud y calidad de vida de las personas.</a:t>
            </a:r>
            <a:endParaRPr lang="es-ES" sz="1700" dirty="0"/>
          </a:p>
        </p:txBody>
      </p:sp>
      <p:sp>
        <p:nvSpPr>
          <p:cNvPr id="4" name="CuadroTexto 3"/>
          <p:cNvSpPr txBox="1"/>
          <p:nvPr/>
        </p:nvSpPr>
        <p:spPr>
          <a:xfrm>
            <a:off x="323528" y="2859782"/>
            <a:ext cx="540060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700" dirty="0" smtClean="0"/>
              <a:t>Asimismo las preguntas por parte de la investigación en filosofía han surgido para cuestionar -si la ciencia nos ha resuelto más o menores cuestiones de nuestras vidas- y a tales preguntas se han aunado las respuestas de los investigadores para dar paso a la Bioética y  Ética, a los valores, los fundamentos, los principios y a sus asentamientos morales…</a:t>
            </a:r>
            <a:endParaRPr lang="es-ES" sz="17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339502"/>
            <a:ext cx="2088232" cy="138303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1923678"/>
            <a:ext cx="2016224" cy="150876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3507854"/>
            <a:ext cx="2016224" cy="136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37054"/>
      </p:ext>
    </p:extLst>
  </p:cSld>
  <p:clrMapOvr>
    <a:masterClrMapping/>
  </p:clrMapOvr>
  <p:transition xmlns:p14="http://schemas.microsoft.com/office/powerpoint/2010/main" spd="slow">
    <p:random/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95536" y="627534"/>
            <a:ext cx="4680520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Cuando Darwin toma conciencia del conocimiento de si mismo, -de lo que siente y de lo que es- y  ya tiene su libro </a:t>
            </a:r>
            <a:r>
              <a:rPr lang="es-ES" b="1" i="1" dirty="0" smtClean="0"/>
              <a:t>“Origen de las Especies”,</a:t>
            </a:r>
            <a:r>
              <a:rPr lang="es-ES" dirty="0" smtClean="0"/>
              <a:t> en sus manos, su obra máxima, la tuvo guardada 20 años antes de publicarla…</a:t>
            </a:r>
          </a:p>
          <a:p>
            <a:pPr algn="just"/>
            <a:endParaRPr lang="es-ES" sz="700" dirty="0"/>
          </a:p>
          <a:p>
            <a:pPr algn="just"/>
            <a:r>
              <a:rPr lang="es-ES" dirty="0" smtClean="0"/>
              <a:t>No era para menos, se trataba de otro planteamiento antropológico, que rompía con lo que él mismo creía…  se trataba de un conflicto interno de valores y ciencia, para aceptar otra mirada sobre el origen del hombre compartido con otros seres vivos en la evolución..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2571750"/>
            <a:ext cx="1872208" cy="245757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195486"/>
            <a:ext cx="1872208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68654"/>
      </p:ext>
    </p:extLst>
  </p:cSld>
  <p:clrMapOvr>
    <a:masterClrMapping/>
  </p:clrMapOvr>
  <p:transition xmlns:p14="http://schemas.microsoft.com/office/powerpoint/2010/main" spd="slow">
    <p:random/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67495"/>
            <a:ext cx="4608512" cy="1872207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s-MX" sz="2400" i="1" dirty="0" smtClean="0">
                <a:cs typeface="+mn-cs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s-MX" sz="2400" i="1" dirty="0" smtClean="0">
                <a:cs typeface="+mn-cs"/>
              </a:rPr>
              <a:t>“Contra negantem principia  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s-MX" sz="2400" i="1" dirty="0" smtClean="0">
                <a:cs typeface="+mn-cs"/>
              </a:rPr>
              <a:t>     non est disputandum”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s-MX" sz="500" i="1" dirty="0" smtClean="0">
              <a:cs typeface="+mn-cs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s-MX" sz="2400" i="1" dirty="0" smtClean="0">
                <a:cs typeface="+mn-cs"/>
              </a:rPr>
              <a:t>                       </a:t>
            </a:r>
            <a:r>
              <a:rPr lang="es-MX" sz="1400" i="1" dirty="0" smtClean="0">
                <a:cs typeface="+mn-cs"/>
              </a:rPr>
              <a:t>A. Schopenhauer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s-MX" sz="1400" i="1" dirty="0" smtClean="0">
              <a:cs typeface="+mn-cs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s-MX" sz="1400" i="1" dirty="0" smtClean="0">
                <a:cs typeface="+mn-cs"/>
              </a:rPr>
              <a:t>  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s-MX" sz="1400" i="1" dirty="0" smtClean="0">
                <a:cs typeface="+mn-cs"/>
              </a:rPr>
              <a:t>                                                      </a:t>
            </a:r>
            <a:r>
              <a:rPr lang="es-MX" sz="1800" i="1" dirty="0" smtClean="0">
                <a:cs typeface="+mn-cs"/>
              </a:rPr>
              <a:t>        </a:t>
            </a:r>
            <a:endParaRPr lang="es-ES" sz="1400" i="1" dirty="0" smtClean="0">
              <a:cs typeface="+mn-cs"/>
            </a:endParaRPr>
          </a:p>
        </p:txBody>
      </p:sp>
      <p:sp>
        <p:nvSpPr>
          <p:cNvPr id="82950" name="Line 6"/>
          <p:cNvSpPr>
            <a:spLocks noChangeShapeType="1"/>
          </p:cNvSpPr>
          <p:nvPr/>
        </p:nvSpPr>
        <p:spPr bwMode="auto">
          <a:xfrm>
            <a:off x="539552" y="2139702"/>
            <a:ext cx="4392488" cy="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82952" name="Line 8"/>
          <p:cNvSpPr>
            <a:spLocks noChangeShapeType="1"/>
          </p:cNvSpPr>
          <p:nvPr/>
        </p:nvSpPr>
        <p:spPr bwMode="auto">
          <a:xfrm>
            <a:off x="6084888" y="3004662"/>
            <a:ext cx="15113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339502"/>
            <a:ext cx="2035944" cy="23762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075806"/>
            <a:ext cx="4104456" cy="161684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3075806"/>
            <a:ext cx="216024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02477"/>
      </p:ext>
    </p:extLst>
  </p:cSld>
  <p:clrMapOvr>
    <a:masterClrMapping/>
  </p:clrMapOvr>
  <p:transition xmlns:p14="http://schemas.microsoft.com/office/powerpoint/2010/main" spd="slow">
    <p:random/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5536" y="411510"/>
            <a:ext cx="5184576" cy="3462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Finalmente la finalidad última de esta disertación, se inscribe en el contexto y en los </a:t>
            </a:r>
            <a:r>
              <a:rPr lang="es-ES" i="1" dirty="0" smtClean="0"/>
              <a:t>“textos” </a:t>
            </a:r>
            <a:r>
              <a:rPr lang="es-ES" dirty="0" smtClean="0"/>
              <a:t>que se expresen en los valores, que deben de enfatizar la puntualidad </a:t>
            </a:r>
            <a:r>
              <a:rPr lang="es-ES" dirty="0"/>
              <a:t>de la preocupación por la </a:t>
            </a:r>
            <a:r>
              <a:rPr lang="es-ES" dirty="0" smtClean="0"/>
              <a:t>vida, la </a:t>
            </a:r>
            <a:r>
              <a:rPr lang="es-ES" dirty="0"/>
              <a:t>del cuidado de la </a:t>
            </a:r>
            <a:r>
              <a:rPr lang="es-ES" dirty="0" smtClean="0"/>
              <a:t>salud, conciencia que convierte </a:t>
            </a:r>
            <a:r>
              <a:rPr lang="es-ES" dirty="0"/>
              <a:t>a cada ser humano como aquel que cuida su salud permanentemente. </a:t>
            </a:r>
            <a:endParaRPr lang="es-ES" dirty="0" smtClean="0"/>
          </a:p>
          <a:p>
            <a:pPr algn="just"/>
            <a:endParaRPr lang="es-ES" sz="300" dirty="0"/>
          </a:p>
          <a:p>
            <a:pPr algn="just"/>
            <a:r>
              <a:rPr lang="es-ES" dirty="0" smtClean="0"/>
              <a:t>Aunque </a:t>
            </a:r>
            <a:r>
              <a:rPr lang="es-ES" dirty="0"/>
              <a:t>tal cuestión no sucede así con la conciencia de todo mundo, es preciso mencionar que se trata de distinguir e integrar adecuadamente al mismo tiempo la </a:t>
            </a:r>
            <a:r>
              <a:rPr lang="es-ES" i="1" dirty="0"/>
              <a:t>“vida”</a:t>
            </a:r>
            <a:r>
              <a:rPr lang="es-ES" dirty="0"/>
              <a:t> y la “</a:t>
            </a:r>
            <a:r>
              <a:rPr lang="es-ES" i="1" dirty="0"/>
              <a:t>salud”</a:t>
            </a:r>
            <a:r>
              <a:rPr lang="es-MX" dirty="0"/>
              <a:t> 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483518"/>
            <a:ext cx="2785244" cy="18722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2643758"/>
            <a:ext cx="2736304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47150"/>
      </p:ext>
    </p:extLst>
  </p:cSld>
  <p:clrMapOvr>
    <a:masterClrMapping/>
  </p:clrMapOvr>
  <p:transition xmlns:p14="http://schemas.microsoft.com/office/powerpoint/2010/main" spd="slow">
    <p:random/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99F99-933D-1947-BDF3-B9D86FD4DD75}" type="slidenum">
              <a:rPr lang="es-ES"/>
              <a:pPr/>
              <a:t>23</a:t>
            </a:fld>
            <a:endParaRPr lang="es-E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547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480"/>
            <a:ext cx="1979712" cy="1296144"/>
          </a:xfrm>
          <a:prstGeom prst="rect">
            <a:avLst/>
          </a:prstGeom>
        </p:spPr>
      </p:pic>
      <p:pic>
        <p:nvPicPr>
          <p:cNvPr id="9" name="Picture 5" descr="Símbolo Médico EMC 200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3327835"/>
            <a:ext cx="576064" cy="54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543860"/>
            <a:ext cx="1584176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267744" y="267494"/>
            <a:ext cx="45365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No hay que perder la esperanza, está se mantiene aún en la más aplastante soledad…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308737639"/>
      </p:ext>
    </p:extLst>
  </p:cSld>
  <p:clrMapOvr>
    <a:masterClrMapping/>
  </p:clrMapOvr>
  <p:transition xmlns:p14="http://schemas.microsoft.com/office/powerpoint/2010/main" spd="slow">
    <p:random/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5536" y="267494"/>
            <a:ext cx="597666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En palabras </a:t>
            </a:r>
            <a:r>
              <a:rPr lang="es-ES" b="1" dirty="0"/>
              <a:t>de S. </a:t>
            </a:r>
            <a:r>
              <a:rPr lang="es-ES" b="1" dirty="0" smtClean="0"/>
              <a:t>Kierkegard nos diría que el valor de la afirmación de :</a:t>
            </a:r>
          </a:p>
          <a:p>
            <a:endParaRPr lang="es-ES" sz="900" dirty="0"/>
          </a:p>
          <a:p>
            <a:r>
              <a:rPr lang="es-ES" dirty="0" smtClean="0"/>
              <a:t>(…) </a:t>
            </a:r>
            <a:r>
              <a:rPr lang="es-ES" i="1" dirty="0" smtClean="0"/>
              <a:t>“La vida sólo puede ser comprendida mirando para  </a:t>
            </a:r>
          </a:p>
          <a:p>
            <a:r>
              <a:rPr lang="es-ES" i="1" dirty="0"/>
              <a:t> </a:t>
            </a:r>
            <a:r>
              <a:rPr lang="es-ES" i="1" dirty="0" smtClean="0"/>
              <a:t>   atrás y sólo puede ser vivida mirando para adelante”</a:t>
            </a:r>
            <a:endParaRPr lang="es-ES" i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395536" y="2067694"/>
            <a:ext cx="583264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Así, </a:t>
            </a:r>
            <a:r>
              <a:rPr lang="es-ES" b="1" dirty="0" smtClean="0"/>
              <a:t>las premisas de Borges nos donaría pensamiento </a:t>
            </a:r>
            <a:r>
              <a:rPr lang="es-ES" dirty="0" smtClean="0"/>
              <a:t>en cuanto el soñar del ser humano:</a:t>
            </a:r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(…) </a:t>
            </a:r>
            <a:r>
              <a:rPr lang="es-ES" i="1" dirty="0" smtClean="0"/>
              <a:t>“Sé que para volar solamente se requiere dar fuerzas a las alas de nuestra imaginación y tomar rumbo hasta donde la nada existe”…</a:t>
            </a:r>
            <a:endParaRPr lang="es-ES" i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411510"/>
            <a:ext cx="1512168" cy="194421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2715766"/>
            <a:ext cx="1872208" cy="194421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random/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Enrique Mendoza C\Pictures\Pinturas Paola Levi M\Dra. Rita Levi M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699542"/>
            <a:ext cx="2704653" cy="3482602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435080" y="603250"/>
            <a:ext cx="4568968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/>
              <a:t>Con base a todo lo expresado en esta plática, los valores manifiestan, -siendo optimista- la idea de que: (…) </a:t>
            </a:r>
            <a:r>
              <a:rPr lang="es-MX" i="1" dirty="0" smtClean="0"/>
              <a:t>“Todos somos responsables de los otros humanos, aunque no seamos culpables”.</a:t>
            </a:r>
            <a:r>
              <a:rPr lang="es-MX" dirty="0" smtClean="0"/>
              <a:t> </a:t>
            </a:r>
          </a:p>
          <a:p>
            <a:pPr algn="just"/>
            <a:endParaRPr lang="es-MX" sz="300" dirty="0"/>
          </a:p>
          <a:p>
            <a:pPr algn="just"/>
            <a:r>
              <a:rPr lang="es-MX" dirty="0" smtClean="0"/>
              <a:t>Lo cual supone una forma de cuidado también por el lejano, por el </a:t>
            </a:r>
            <a:r>
              <a:rPr lang="es-MX" i="1" dirty="0" smtClean="0"/>
              <a:t>“extraño moral”,</a:t>
            </a:r>
            <a:r>
              <a:rPr lang="es-MX" dirty="0" smtClean="0"/>
              <a:t> con quien no me unen vínculos más allá de la mera constatación de nuestra misma condición humana…</a:t>
            </a:r>
          </a:p>
          <a:p>
            <a:pPr algn="just"/>
            <a:endParaRPr lang="es-MX" dirty="0"/>
          </a:p>
          <a:p>
            <a:pPr algn="just"/>
            <a:endParaRPr lang="es-MX" dirty="0" smtClean="0"/>
          </a:p>
          <a:p>
            <a:pPr algn="just"/>
            <a:r>
              <a:rPr lang="es-MX" dirty="0"/>
              <a:t> </a:t>
            </a:r>
            <a:r>
              <a:rPr lang="es-MX" dirty="0" smtClean="0"/>
              <a:t>                        </a:t>
            </a:r>
            <a:r>
              <a:rPr lang="es-MX" dirty="0" smtClean="0"/>
              <a:t>Dra</a:t>
            </a:r>
            <a:r>
              <a:rPr lang="es-MX" dirty="0" smtClean="0"/>
              <a:t>. Rita Levi </a:t>
            </a:r>
            <a:r>
              <a:rPr lang="es-MX" dirty="0" smtClean="0"/>
              <a:t>Montalcini</a:t>
            </a:r>
            <a:endParaRPr lang="es-MX" dirty="0" smtClean="0"/>
          </a:p>
          <a:p>
            <a:pPr algn="just"/>
            <a:r>
              <a:rPr lang="es-MX" dirty="0"/>
              <a:t> </a:t>
            </a:r>
            <a:r>
              <a:rPr lang="es-MX" dirty="0" smtClean="0"/>
              <a:t>                             </a:t>
            </a:r>
            <a:r>
              <a:rPr lang="es-MX" sz="1400" dirty="0" smtClean="0">
                <a:latin typeface="Arial"/>
                <a:cs typeface="Arial"/>
              </a:rPr>
              <a:t>Premio </a:t>
            </a:r>
            <a:r>
              <a:rPr lang="es-MX" sz="1400" dirty="0" smtClean="0">
                <a:latin typeface="Arial"/>
                <a:cs typeface="Arial"/>
              </a:rPr>
              <a:t>Nobel 1986</a:t>
            </a:r>
            <a:endParaRPr lang="es-MX" dirty="0" smtClean="0"/>
          </a:p>
          <a:p>
            <a:pPr algn="just"/>
            <a:endParaRPr lang="es-MX" dirty="0"/>
          </a:p>
          <a:p>
            <a:pPr algn="just"/>
            <a:endParaRPr lang="es-MX" dirty="0" smtClean="0"/>
          </a:p>
          <a:p>
            <a:pPr algn="just"/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3723878"/>
            <a:ext cx="904156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3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5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C90DE33-DEBC-4AC0-AE13-734F6249B5E8}" type="slidenum">
              <a:rPr lang="es-MX" smtClean="0"/>
              <a:pPr/>
              <a:t>26</a:t>
            </a:fld>
            <a:endParaRPr lang="es-MX" smtClean="0"/>
          </a:p>
        </p:txBody>
      </p:sp>
      <p:pic>
        <p:nvPicPr>
          <p:cNvPr id="20483" name="Picture 7" descr="d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60721"/>
            <a:ext cx="1428750" cy="101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 descr="Global Bioethics VRP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96" y="160718"/>
            <a:ext cx="1285875" cy="1026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 descr="Bioética Puente al futuro EMC 20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60721"/>
            <a:ext cx="1143000" cy="101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5" descr="images Derechos Humanos  5EM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9" y="160719"/>
            <a:ext cx="1071563" cy="101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11" descr="tierra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220" y="160719"/>
            <a:ext cx="1000125" cy="101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17" descr="La Justicia EMC 200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15327" y="160719"/>
            <a:ext cx="928687" cy="101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23" descr="Hipócrates EMC 200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60721"/>
            <a:ext cx="1214414" cy="101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1" descr="Imagen1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857224" y="1660917"/>
            <a:ext cx="2470150" cy="2815828"/>
          </a:xfrm>
        </p:spPr>
      </p:pic>
      <p:pic>
        <p:nvPicPr>
          <p:cNvPr id="20491" name="Picture 6" descr="Buho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57356" y="2946801"/>
            <a:ext cx="1511300" cy="151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86182" y="1660922"/>
            <a:ext cx="2214562" cy="2089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3" name="Text Box 12"/>
          <p:cNvSpPr txBox="1">
            <a:spLocks noChangeArrowheads="1"/>
          </p:cNvSpPr>
          <p:nvPr/>
        </p:nvSpPr>
        <p:spPr bwMode="auto">
          <a:xfrm>
            <a:off x="611188" y="4554141"/>
            <a:ext cx="33131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dirty="0"/>
              <a:t>    </a:t>
            </a:r>
            <a:r>
              <a:rPr lang="es-MX" dirty="0" smtClean="0"/>
              <a:t>emitme.md@gmail.com</a:t>
            </a:r>
            <a:endParaRPr lang="es-ES" dirty="0"/>
          </a:p>
        </p:txBody>
      </p:sp>
      <p:pic>
        <p:nvPicPr>
          <p:cNvPr id="2049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15154" y="2786071"/>
            <a:ext cx="2071687" cy="219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34" name="Picture 2" descr="C:\Users\Enrique Mendoza C\Pictures\B\Bioeticistas Mundial\Fritz_Jahr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14414" y="160719"/>
            <a:ext cx="1214446" cy="1017992"/>
          </a:xfrm>
          <a:prstGeom prst="rect">
            <a:avLst/>
          </a:prstGeom>
          <a:noFill/>
        </p:spPr>
      </p:pic>
      <p:pic>
        <p:nvPicPr>
          <p:cNvPr id="17" name="16 Imagen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32040" y="4062317"/>
            <a:ext cx="1000132" cy="69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6E58-3E6E-2D41-A9B0-7F2CC7AD25E2}" type="slidenum">
              <a:rPr lang="es-ES"/>
              <a:pPr/>
              <a:t>3</a:t>
            </a:fld>
            <a:endParaRPr lang="es-ES" dirty="0"/>
          </a:p>
        </p:txBody>
      </p:sp>
      <p:pic>
        <p:nvPicPr>
          <p:cNvPr id="26628" name="Picture 4" descr="volunt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27933"/>
            <a:ext cx="1224136" cy="80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979712" y="339502"/>
            <a:ext cx="691276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200" dirty="0">
                <a:latin typeface="Century"/>
                <a:cs typeface="Century"/>
              </a:rPr>
              <a:t>“El mundo de hoy enfrenta problemas que no pueden ser resueltos pensando en la misma forma en que se pensaba cuando fueron creados</a:t>
            </a:r>
            <a:r>
              <a:rPr lang="es-ES" sz="2200" dirty="0" smtClean="0">
                <a:latin typeface="Century"/>
                <a:cs typeface="Century"/>
              </a:rPr>
              <a:t>”  </a:t>
            </a:r>
          </a:p>
          <a:p>
            <a:pPr algn="just"/>
            <a:r>
              <a:rPr lang="es-ES" sz="2400" dirty="0">
                <a:latin typeface="Arial Narrow"/>
                <a:cs typeface="Arial Narrow"/>
              </a:rPr>
              <a:t> </a:t>
            </a:r>
            <a:r>
              <a:rPr lang="es-ES" sz="2400" dirty="0" smtClean="0">
                <a:latin typeface="Arial Narrow"/>
                <a:cs typeface="Arial Narrow"/>
              </a:rPr>
              <a:t>                                                                            </a:t>
            </a:r>
            <a:r>
              <a:rPr lang="es-ES" sz="1400" dirty="0" smtClean="0"/>
              <a:t>Albert </a:t>
            </a:r>
            <a:r>
              <a:rPr lang="es-ES" sz="1400" dirty="0"/>
              <a:t>Einstein</a:t>
            </a:r>
          </a:p>
          <a:p>
            <a:pPr algn="just"/>
            <a:endParaRPr lang="es-ES" dirty="0"/>
          </a:p>
        </p:txBody>
      </p:sp>
      <p:pic>
        <p:nvPicPr>
          <p:cNvPr id="8" name="Picture 11" descr="tierr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3478"/>
            <a:ext cx="144016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4227933"/>
            <a:ext cx="1080120" cy="80648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4227934"/>
            <a:ext cx="936104" cy="74168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3928" y="4227933"/>
            <a:ext cx="1008112" cy="80648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/>
          <a:srcRect l="3816" t="7330" r="3366"/>
          <a:stretch/>
        </p:blipFill>
        <p:spPr>
          <a:xfrm>
            <a:off x="827584" y="1491630"/>
            <a:ext cx="1440160" cy="18722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1800" y="4227933"/>
            <a:ext cx="1224136" cy="80648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1680" y="4227933"/>
            <a:ext cx="1096144" cy="80648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536" y="4227933"/>
            <a:ext cx="1322264" cy="80648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536" y="3507854"/>
            <a:ext cx="1296144" cy="74168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91680" y="3507854"/>
            <a:ext cx="1872208" cy="74168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63888" y="3435846"/>
            <a:ext cx="1872208" cy="81368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36096" y="3435846"/>
            <a:ext cx="1080120" cy="7920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68344" y="3435846"/>
            <a:ext cx="1475656" cy="79208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36296" y="1779662"/>
            <a:ext cx="1584176" cy="158417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44208" y="3435846"/>
            <a:ext cx="1224136" cy="79208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00392" y="4227934"/>
            <a:ext cx="1043608" cy="79208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51920" y="2859782"/>
            <a:ext cx="1440160" cy="49505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55776" y="2859782"/>
            <a:ext cx="1368152" cy="504056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292080" y="2859782"/>
            <a:ext cx="122413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65090"/>
      </p:ext>
    </p:extLst>
  </p:cSld>
  <p:clrMapOvr>
    <a:masterClrMapping/>
  </p:clrMapOvr>
  <p:transition xmlns:p14="http://schemas.microsoft.com/office/powerpoint/2010/main" spd="slow">
    <p:random/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5536" y="195486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>
                <a:latin typeface="Arial Unicode MS"/>
                <a:cs typeface="Arial Unicode MS"/>
              </a:rPr>
              <a:t>Toda época del horizonte histórico de la humanidad ha tenido sus grandes problemáticas, que han puesto en crisis todos los valores Éticos y Morales, pero en toda circunstancia el ser humano ha logrado trascender Merced al Conocimiento Humano Integrado…</a:t>
            </a:r>
            <a:endParaRPr lang="es-ES" dirty="0">
              <a:latin typeface="Arial Unicode MS"/>
              <a:cs typeface="Arial Unicode M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2355726"/>
            <a:ext cx="2264296" cy="244827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2355726"/>
            <a:ext cx="2501900" cy="24591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2355726"/>
            <a:ext cx="2160240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32500"/>
      </p:ext>
    </p:extLst>
  </p:cSld>
  <p:clrMapOvr>
    <a:masterClrMapping/>
  </p:clrMapOvr>
  <p:transition xmlns:p14="http://schemas.microsoft.com/office/powerpoint/2010/main" spd="slow">
    <p:random/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23478"/>
            <a:ext cx="8407246" cy="683750"/>
          </a:xfrm>
        </p:spPr>
        <p:txBody>
          <a:bodyPr/>
          <a:lstStyle/>
          <a:p>
            <a:pPr algn="ctr"/>
            <a:r>
              <a:rPr lang="es-ES" sz="1600" dirty="0" smtClean="0"/>
              <a:t>Conocimiento Humano Integrado: Paradigmas</a:t>
            </a:r>
            <a:br>
              <a:rPr lang="es-ES" sz="1600" dirty="0" smtClean="0"/>
            </a:br>
            <a:endParaRPr lang="es-ES" sz="1600" dirty="0"/>
          </a:p>
        </p:txBody>
      </p:sp>
      <p:sp>
        <p:nvSpPr>
          <p:cNvPr id="17412" name="Oval 4"/>
          <p:cNvSpPr>
            <a:spLocks noChangeArrowheads="1"/>
          </p:cNvSpPr>
          <p:nvPr/>
        </p:nvSpPr>
        <p:spPr bwMode="auto">
          <a:xfrm>
            <a:off x="2339752" y="1017974"/>
            <a:ext cx="4769060" cy="3857652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MX" dirty="0"/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4000496" y="4339845"/>
            <a:ext cx="17859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1400" dirty="0" smtClean="0"/>
              <a:t>         Estética</a:t>
            </a:r>
            <a:endParaRPr lang="es-ES" sz="1400" dirty="0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786057" y="4071948"/>
            <a:ext cx="14986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1600" dirty="0"/>
              <a:t>Filosofía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2214553" y="3375432"/>
            <a:ext cx="12049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1400" dirty="0"/>
              <a:t>Ciencia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2000239" y="2786069"/>
            <a:ext cx="14748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dirty="0" smtClean="0"/>
              <a:t>   Técnica</a:t>
            </a:r>
            <a:endParaRPr lang="es-ES" sz="1400" dirty="0"/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4572007" y="3165872"/>
            <a:ext cx="12239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MX"/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3643306" y="2464594"/>
            <a:ext cx="21431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4000" dirty="0"/>
              <a:t>Realidad</a:t>
            </a: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3143241" y="4500580"/>
            <a:ext cx="25717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1400" dirty="0" smtClean="0"/>
              <a:t>    Conocimiento </a:t>
            </a:r>
            <a:r>
              <a:rPr lang="es-ES" sz="1400" dirty="0"/>
              <a:t>sensible</a:t>
            </a: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2357423" y="3536167"/>
            <a:ext cx="16573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1400" i="1" dirty="0"/>
              <a:t>Episteme</a:t>
            </a:r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2143111" y="2571754"/>
            <a:ext cx="14922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1400" i="1" dirty="0" smtClean="0"/>
              <a:t>“</a:t>
            </a:r>
            <a:r>
              <a:rPr lang="es-ES" sz="1400" i="1" dirty="0" err="1" smtClean="0"/>
              <a:t>Teckne</a:t>
            </a:r>
            <a:r>
              <a:rPr lang="es-ES" sz="1400" i="1" dirty="0" smtClean="0"/>
              <a:t>”</a:t>
            </a:r>
            <a:endParaRPr lang="es-ES" sz="1400" i="1" dirty="0"/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2500298" y="1875230"/>
            <a:ext cx="242889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1400" dirty="0" smtClean="0"/>
              <a:t> Historia</a:t>
            </a:r>
            <a:r>
              <a:rPr lang="es-ES" sz="1400" dirty="0"/>
              <a:t>, </a:t>
            </a:r>
            <a:r>
              <a:rPr lang="es-ES" sz="1400" dirty="0" smtClean="0"/>
              <a:t>Cultura,   </a:t>
            </a:r>
          </a:p>
          <a:p>
            <a:r>
              <a:rPr lang="es-ES" sz="1400" dirty="0" smtClean="0"/>
              <a:t>       Sociedad</a:t>
            </a:r>
            <a:endParaRPr lang="es-ES" sz="1400" dirty="0"/>
          </a:p>
          <a:p>
            <a:r>
              <a:rPr lang="es-ES" sz="1400" dirty="0"/>
              <a:t>(identidad y </a:t>
            </a:r>
            <a:r>
              <a:rPr lang="es-ES" sz="1400" dirty="0" smtClean="0"/>
              <a:t>heredad)</a:t>
            </a:r>
            <a:endParaRPr lang="es-ES" sz="1400" dirty="0"/>
          </a:p>
        </p:txBody>
      </p:sp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5429256" y="1982387"/>
            <a:ext cx="192882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1400" dirty="0" smtClean="0"/>
              <a:t>      “</a:t>
            </a:r>
            <a:r>
              <a:rPr lang="es-ES" sz="1400" i="1" dirty="0" smtClean="0"/>
              <a:t>Ethos” </a:t>
            </a:r>
          </a:p>
          <a:p>
            <a:r>
              <a:rPr lang="es-ES" sz="1400" dirty="0" smtClean="0"/>
              <a:t>  (Casa o Morada)</a:t>
            </a:r>
            <a:endParaRPr lang="es-ES" sz="1400" dirty="0"/>
          </a:p>
          <a:p>
            <a:r>
              <a:rPr lang="es-ES" sz="1400" dirty="0" smtClean="0"/>
              <a:t>         Ética</a:t>
            </a:r>
            <a:endParaRPr lang="es-ES" sz="1400" dirty="0"/>
          </a:p>
        </p:txBody>
      </p:sp>
      <p:sp>
        <p:nvSpPr>
          <p:cNvPr id="17424" name="Text Box 16"/>
          <p:cNvSpPr txBox="1">
            <a:spLocks noChangeArrowheads="1"/>
          </p:cNvSpPr>
          <p:nvPr/>
        </p:nvSpPr>
        <p:spPr bwMode="auto">
          <a:xfrm>
            <a:off x="6143636" y="2786063"/>
            <a:ext cx="12144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1400" b="1" dirty="0"/>
              <a:t>Teología</a:t>
            </a:r>
          </a:p>
          <a:p>
            <a:r>
              <a:rPr lang="es-ES" sz="1400" dirty="0" smtClean="0"/>
              <a:t>  natural</a:t>
            </a:r>
            <a:endParaRPr lang="es-ES" sz="1400" dirty="0"/>
          </a:p>
        </p:txBody>
      </p:sp>
      <p:sp>
        <p:nvSpPr>
          <p:cNvPr id="17425" name="Text Box 17"/>
          <p:cNvSpPr txBox="1">
            <a:spLocks noChangeArrowheads="1"/>
          </p:cNvSpPr>
          <p:nvPr/>
        </p:nvSpPr>
        <p:spPr bwMode="auto">
          <a:xfrm>
            <a:off x="6000767" y="3214696"/>
            <a:ext cx="164307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1400" b="1" dirty="0"/>
              <a:t>Mito</a:t>
            </a:r>
          </a:p>
          <a:p>
            <a:r>
              <a:rPr lang="es-ES" sz="1400" b="1" dirty="0"/>
              <a:t>mitología</a:t>
            </a:r>
          </a:p>
          <a:p>
            <a:endParaRPr lang="es-ES" b="1" dirty="0"/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6000760" y="3857635"/>
            <a:ext cx="137952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1400" b="1" dirty="0"/>
              <a:t>Moral</a:t>
            </a:r>
          </a:p>
          <a:p>
            <a:endParaRPr lang="es-ES" b="1" dirty="0"/>
          </a:p>
        </p:txBody>
      </p:sp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5357825" y="4265725"/>
            <a:ext cx="25272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1400" b="1" dirty="0"/>
              <a:t>Religión</a:t>
            </a:r>
          </a:p>
        </p:txBody>
      </p:sp>
      <p:pic>
        <p:nvPicPr>
          <p:cNvPr id="2050" name="Picture 2" descr="C:\Users\Enrique Mendoza C\Pictures\C\Conciencia Operaciones\psi-misc-temperamentos-funciones-jung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219822"/>
            <a:ext cx="1433890" cy="1080120"/>
          </a:xfrm>
          <a:prstGeom prst="rect">
            <a:avLst/>
          </a:prstGeom>
          <a:noFill/>
        </p:spPr>
      </p:pic>
      <p:pic>
        <p:nvPicPr>
          <p:cNvPr id="2051" name="Picture 3" descr="C:\Users\Enrique Mendoza C\Pictures\mente creativ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964395"/>
            <a:ext cx="2071702" cy="1435894"/>
          </a:xfrm>
          <a:prstGeom prst="rect">
            <a:avLst/>
          </a:prstGeom>
          <a:noFill/>
        </p:spPr>
      </p:pic>
      <p:pic>
        <p:nvPicPr>
          <p:cNvPr id="2052" name="Picture 4" descr="C:\Users\Enrique Mendoza C\Pictures\C\Cerebro\pensierocervelloR375_06dic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2330" y="964399"/>
            <a:ext cx="1857376" cy="1393041"/>
          </a:xfrm>
          <a:prstGeom prst="rect">
            <a:avLst/>
          </a:prstGeom>
          <a:noFill/>
        </p:spPr>
      </p:pic>
      <p:pic>
        <p:nvPicPr>
          <p:cNvPr id="2053" name="Picture 5" descr="C:\Users\Enrique Mendoza C\Pictures\C\Cerebro\13109372-cabeza-y-binari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68" y="3375428"/>
            <a:ext cx="1714512" cy="1607355"/>
          </a:xfrm>
          <a:prstGeom prst="rect">
            <a:avLst/>
          </a:prstGeom>
          <a:noFill/>
        </p:spPr>
      </p:pic>
      <p:pic>
        <p:nvPicPr>
          <p:cNvPr id="2054" name="Picture 6" descr="C:\Users\Enrique Mendoza C\Pictures\C\Cerebro\4491463-usted-y-el-cuerpo-mente-alma-esp-ritu--un-simple-mapa-mental-para-el-crecimiento-personal-o-desarro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3750479"/>
            <a:ext cx="2071702" cy="1071570"/>
          </a:xfrm>
          <a:prstGeom prst="rect">
            <a:avLst/>
          </a:prstGeom>
          <a:noFill/>
        </p:spPr>
      </p:pic>
      <p:sp>
        <p:nvSpPr>
          <p:cNvPr id="25" name="24 CuadroTexto"/>
          <p:cNvSpPr txBox="1"/>
          <p:nvPr/>
        </p:nvSpPr>
        <p:spPr>
          <a:xfrm>
            <a:off x="5000628" y="1285866"/>
            <a:ext cx="135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Ser Humano Primario</a:t>
            </a:r>
            <a:endParaRPr lang="es-MX" sz="1400" dirty="0"/>
          </a:p>
        </p:txBody>
      </p:sp>
      <p:sp>
        <p:nvSpPr>
          <p:cNvPr id="27" name="26 CuadroTexto"/>
          <p:cNvSpPr txBox="1"/>
          <p:nvPr/>
        </p:nvSpPr>
        <p:spPr>
          <a:xfrm>
            <a:off x="4214810" y="1071555"/>
            <a:ext cx="785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La Vida</a:t>
            </a:r>
            <a:endParaRPr lang="es-MX" sz="1400" dirty="0"/>
          </a:p>
        </p:txBody>
      </p:sp>
      <p:sp>
        <p:nvSpPr>
          <p:cNvPr id="28" name="27 CuadroTexto"/>
          <p:cNvSpPr txBox="1"/>
          <p:nvPr/>
        </p:nvSpPr>
        <p:spPr>
          <a:xfrm>
            <a:off x="2500298" y="1393026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Paradigma de la Complejidad: Globalización /Postmodernidad</a:t>
            </a:r>
            <a:endParaRPr lang="es-MX" sz="1200" dirty="0"/>
          </a:p>
        </p:txBody>
      </p:sp>
      <p:sp>
        <p:nvSpPr>
          <p:cNvPr id="29" name="28 CuadroTexto"/>
          <p:cNvSpPr txBox="1"/>
          <p:nvPr/>
        </p:nvSpPr>
        <p:spPr>
          <a:xfrm>
            <a:off x="4857752" y="803664"/>
            <a:ext cx="571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1</a:t>
            </a:r>
            <a:endParaRPr lang="es-MX" sz="1400" dirty="0"/>
          </a:p>
        </p:txBody>
      </p:sp>
      <p:sp>
        <p:nvSpPr>
          <p:cNvPr id="30" name="29 CuadroTexto"/>
          <p:cNvSpPr txBox="1"/>
          <p:nvPr/>
        </p:nvSpPr>
        <p:spPr>
          <a:xfrm>
            <a:off x="6000760" y="1125135"/>
            <a:ext cx="357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2</a:t>
            </a:r>
            <a:endParaRPr lang="es-MX" sz="1400" dirty="0"/>
          </a:p>
        </p:txBody>
      </p:sp>
      <p:sp>
        <p:nvSpPr>
          <p:cNvPr id="31" name="30 CuadroTexto"/>
          <p:cNvSpPr txBox="1"/>
          <p:nvPr/>
        </p:nvSpPr>
        <p:spPr>
          <a:xfrm>
            <a:off x="6643702" y="1714497"/>
            <a:ext cx="357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3</a:t>
            </a:r>
            <a:endParaRPr lang="es-MX" sz="1400" dirty="0"/>
          </a:p>
        </p:txBody>
      </p:sp>
      <p:sp>
        <p:nvSpPr>
          <p:cNvPr id="32" name="31 CuadroTexto"/>
          <p:cNvSpPr txBox="1"/>
          <p:nvPr/>
        </p:nvSpPr>
        <p:spPr>
          <a:xfrm>
            <a:off x="7072330" y="2839647"/>
            <a:ext cx="425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4</a:t>
            </a:r>
            <a:endParaRPr lang="es-MX" sz="1400" dirty="0"/>
          </a:p>
        </p:txBody>
      </p:sp>
      <p:sp>
        <p:nvSpPr>
          <p:cNvPr id="33" name="32 CuadroTexto"/>
          <p:cNvSpPr txBox="1"/>
          <p:nvPr/>
        </p:nvSpPr>
        <p:spPr>
          <a:xfrm>
            <a:off x="7000892" y="3375432"/>
            <a:ext cx="642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5</a:t>
            </a:r>
            <a:endParaRPr lang="es-MX" sz="1400" dirty="0"/>
          </a:p>
        </p:txBody>
      </p:sp>
      <p:sp>
        <p:nvSpPr>
          <p:cNvPr id="34" name="33 CuadroTexto"/>
          <p:cNvSpPr txBox="1"/>
          <p:nvPr/>
        </p:nvSpPr>
        <p:spPr>
          <a:xfrm>
            <a:off x="6643702" y="4071953"/>
            <a:ext cx="285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6</a:t>
            </a:r>
            <a:endParaRPr lang="es-MX" sz="1400" dirty="0"/>
          </a:p>
        </p:txBody>
      </p:sp>
      <p:sp>
        <p:nvSpPr>
          <p:cNvPr id="35" name="34 CuadroTexto"/>
          <p:cNvSpPr txBox="1"/>
          <p:nvPr/>
        </p:nvSpPr>
        <p:spPr>
          <a:xfrm>
            <a:off x="6143636" y="4447002"/>
            <a:ext cx="500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7</a:t>
            </a:r>
            <a:endParaRPr lang="es-MX" sz="1400" dirty="0"/>
          </a:p>
        </p:txBody>
      </p:sp>
      <p:sp>
        <p:nvSpPr>
          <p:cNvPr id="36" name="35 CuadroTexto"/>
          <p:cNvSpPr txBox="1"/>
          <p:nvPr/>
        </p:nvSpPr>
        <p:spPr>
          <a:xfrm>
            <a:off x="4572000" y="4875629"/>
            <a:ext cx="428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8</a:t>
            </a:r>
            <a:endParaRPr lang="es-MX" sz="1400" dirty="0"/>
          </a:p>
        </p:txBody>
      </p:sp>
      <p:sp>
        <p:nvSpPr>
          <p:cNvPr id="37" name="36 CuadroTexto"/>
          <p:cNvSpPr txBox="1"/>
          <p:nvPr/>
        </p:nvSpPr>
        <p:spPr>
          <a:xfrm>
            <a:off x="2500298" y="4232687"/>
            <a:ext cx="357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9</a:t>
            </a:r>
            <a:endParaRPr lang="es-MX" sz="1400" dirty="0"/>
          </a:p>
        </p:txBody>
      </p:sp>
      <p:sp>
        <p:nvSpPr>
          <p:cNvPr id="38" name="37 CuadroTexto"/>
          <p:cNvSpPr txBox="1"/>
          <p:nvPr/>
        </p:nvSpPr>
        <p:spPr>
          <a:xfrm>
            <a:off x="1928794" y="3482589"/>
            <a:ext cx="500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10</a:t>
            </a:r>
            <a:endParaRPr lang="es-MX" sz="1400" dirty="0"/>
          </a:p>
        </p:txBody>
      </p:sp>
      <p:sp>
        <p:nvSpPr>
          <p:cNvPr id="39" name="38 CuadroTexto"/>
          <p:cNvSpPr txBox="1"/>
          <p:nvPr/>
        </p:nvSpPr>
        <p:spPr>
          <a:xfrm>
            <a:off x="1785918" y="2571754"/>
            <a:ext cx="500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11</a:t>
            </a:r>
            <a:endParaRPr lang="es-MX" sz="1400" dirty="0"/>
          </a:p>
        </p:txBody>
      </p:sp>
      <p:sp>
        <p:nvSpPr>
          <p:cNvPr id="40" name="39 CuadroTexto"/>
          <p:cNvSpPr txBox="1"/>
          <p:nvPr/>
        </p:nvSpPr>
        <p:spPr>
          <a:xfrm>
            <a:off x="2857488" y="1178714"/>
            <a:ext cx="500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12</a:t>
            </a: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2658200380"/>
      </p:ext>
    </p:extLst>
  </p:cSld>
  <p:clrMapOvr>
    <a:masterClrMapping/>
  </p:clrMapOvr>
  <p:transition xmlns:p14="http://schemas.microsoft.com/office/powerpoint/2010/main" spd="slow">
    <p:random/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5536" y="339502"/>
            <a:ext cx="5112568" cy="3277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Cuando se </a:t>
            </a:r>
            <a:r>
              <a:rPr lang="es-ES" b="1" dirty="0"/>
              <a:t>habla de valores </a:t>
            </a:r>
            <a:r>
              <a:rPr lang="es-ES" dirty="0"/>
              <a:t>se tiene </a:t>
            </a:r>
            <a:r>
              <a:rPr lang="es-ES" dirty="0" smtClean="0"/>
              <a:t>presente, la utilidad</a:t>
            </a:r>
            <a:r>
              <a:rPr lang="es-ES" dirty="0"/>
              <a:t>, la bondad, la belleza, la justicia, etc. </a:t>
            </a:r>
            <a:r>
              <a:rPr lang="es-ES" dirty="0" smtClean="0"/>
              <a:t>como </a:t>
            </a:r>
            <a:r>
              <a:rPr lang="es-ES" dirty="0"/>
              <a:t>polos positivos  de inutilidad, maldad, fealdad, injusticia, etc.. </a:t>
            </a:r>
            <a:endParaRPr lang="es-ES" dirty="0" smtClean="0"/>
          </a:p>
          <a:p>
            <a:pPr algn="just"/>
            <a:r>
              <a:rPr lang="es-ES" dirty="0" smtClean="0"/>
              <a:t>En </a:t>
            </a:r>
            <a:r>
              <a:rPr lang="es-ES" dirty="0"/>
              <a:t>este sentido </a:t>
            </a:r>
            <a:r>
              <a:rPr lang="es-ES" b="1" dirty="0"/>
              <a:t>el valor siempre tiene un opuesto,</a:t>
            </a:r>
            <a:r>
              <a:rPr lang="es-ES" dirty="0"/>
              <a:t> o sea, un </a:t>
            </a:r>
            <a:r>
              <a:rPr lang="es-ES" dirty="0" smtClean="0"/>
              <a:t>antivalor y estos pueden provocar falsos valores y crisis…</a:t>
            </a:r>
            <a:endParaRPr lang="es-MX" dirty="0"/>
          </a:p>
          <a:p>
            <a:pPr algn="just"/>
            <a:endParaRPr lang="es-MX" sz="900" dirty="0"/>
          </a:p>
          <a:p>
            <a:pPr algn="just"/>
            <a:r>
              <a:rPr lang="es-ES" b="1" dirty="0"/>
              <a:t>El valor es de naturaleza compleja</a:t>
            </a:r>
            <a:r>
              <a:rPr lang="es-ES" dirty="0"/>
              <a:t>, siempre se manifiesta en un contexto y en un tiempo determinado. Es inmanente a toda la actividad humana.</a:t>
            </a:r>
            <a:endParaRPr lang="es-MX" dirty="0"/>
          </a:p>
        </p:txBody>
      </p:sp>
      <p:pic>
        <p:nvPicPr>
          <p:cNvPr id="3" name="Picture 2" descr="lidia%20fish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411510"/>
            <a:ext cx="2207738" cy="192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4459" t="2554" r="3355" b="3853"/>
          <a:stretch/>
        </p:blipFill>
        <p:spPr>
          <a:xfrm>
            <a:off x="6156176" y="2787774"/>
            <a:ext cx="2160240" cy="175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47328"/>
      </p:ext>
    </p:extLst>
  </p:cSld>
  <p:clrMapOvr>
    <a:masterClrMapping/>
  </p:clrMapOvr>
  <p:transition xmlns:p14="http://schemas.microsoft.com/office/powerpoint/2010/main" spd="slow">
    <p:random/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5536" y="339502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En la </a:t>
            </a:r>
            <a:r>
              <a:rPr lang="es-ES" b="1" dirty="0" smtClean="0"/>
              <a:t>generación de valores </a:t>
            </a:r>
            <a:r>
              <a:rPr lang="es-ES" dirty="0"/>
              <a:t>i</a:t>
            </a:r>
            <a:r>
              <a:rPr lang="es-ES" dirty="0" smtClean="0"/>
              <a:t>mportan los seres humanos que son compañeros de la conciencia, la muerte, la libertad…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395536" y="1491630"/>
            <a:ext cx="475252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El ser humano debe tener una </a:t>
            </a:r>
            <a:r>
              <a:rPr lang="es-ES" b="1" dirty="0"/>
              <a:t>actitud plenamente consciente</a:t>
            </a:r>
            <a:r>
              <a:rPr lang="es-ES" dirty="0"/>
              <a:t> respecto de los valores y conducir su vida de acuerdo con ellos. </a:t>
            </a:r>
            <a:endParaRPr lang="es-ES" dirty="0" smtClean="0"/>
          </a:p>
          <a:p>
            <a:pPr algn="just"/>
            <a:r>
              <a:rPr lang="es-ES" dirty="0" smtClean="0"/>
              <a:t>Los </a:t>
            </a:r>
            <a:r>
              <a:rPr lang="es-ES" b="1" dirty="0"/>
              <a:t>valores se viven</a:t>
            </a:r>
            <a:r>
              <a:rPr lang="es-ES" dirty="0"/>
              <a:t> y se testimonian cotidianamente.</a:t>
            </a:r>
            <a:r>
              <a:rPr lang="es-MX" dirty="0"/>
              <a:t> 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395536" y="3291830"/>
            <a:ext cx="47525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/>
              <a:t>El valor es una preferencia consciente. </a:t>
            </a:r>
            <a:r>
              <a:rPr lang="es-ES" dirty="0"/>
              <a:t>Todo valor es una preferencia, pero no toda preferencia es un valor, ya que ésta se considera axiológica si está regulada socialmente y supera la particularidad.</a:t>
            </a:r>
            <a:endParaRPr lang="es-MX" dirty="0"/>
          </a:p>
          <a:p>
            <a:pPr algn="just"/>
            <a:endParaRPr lang="es-ES" dirty="0"/>
          </a:p>
          <a:p>
            <a:pPr algn="just"/>
            <a:endParaRPr lang="es-ES" dirty="0"/>
          </a:p>
        </p:txBody>
      </p:sp>
      <p:pic>
        <p:nvPicPr>
          <p:cNvPr id="6" name="Picture 4" descr="Buda en ayuno EMC 2008"/>
          <p:cNvPicPr>
            <a:picLocks noChangeAspect="1" noChangeArrowheads="1"/>
          </p:cNvPicPr>
          <p:nvPr/>
        </p:nvPicPr>
        <p:blipFill rotWithShape="1">
          <a:blip r:embed="rId2" cstate="print"/>
          <a:srcRect l="3952" t="2450" r="3871" b="3618"/>
          <a:stretch/>
        </p:blipFill>
        <p:spPr bwMode="auto">
          <a:xfrm>
            <a:off x="7308304" y="2859782"/>
            <a:ext cx="1728676" cy="1952494"/>
          </a:xfrm>
          <a:prstGeom prst="rect">
            <a:avLst/>
          </a:prstGeom>
          <a:noFill/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2931790"/>
            <a:ext cx="1256680" cy="187220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267494"/>
            <a:ext cx="2870076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80186"/>
      </p:ext>
    </p:extLst>
  </p:cSld>
  <p:clrMapOvr>
    <a:masterClrMapping/>
  </p:clrMapOvr>
  <p:transition xmlns:p14="http://schemas.microsoft.com/office/powerpoint/2010/main" spd="slow">
    <p:random/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5536" y="411510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Los </a:t>
            </a:r>
            <a:r>
              <a:rPr lang="es-ES" b="1" dirty="0"/>
              <a:t>valores son objetivos y subjetivos</a:t>
            </a:r>
            <a:r>
              <a:rPr lang="es-ES" dirty="0"/>
              <a:t>, son </a:t>
            </a:r>
            <a:r>
              <a:rPr lang="es-ES" i="1" dirty="0"/>
              <a:t>“materia” </a:t>
            </a:r>
            <a:r>
              <a:rPr lang="es-ES" dirty="0"/>
              <a:t>procesada, mental y sentimentalmente </a:t>
            </a:r>
            <a:endParaRPr lang="es-ES" dirty="0" smtClean="0"/>
          </a:p>
          <a:p>
            <a:pPr algn="just"/>
            <a:r>
              <a:rPr lang="es-ES" dirty="0"/>
              <a:t> </a:t>
            </a:r>
            <a:r>
              <a:rPr lang="es-ES" dirty="0" smtClean="0"/>
              <a:t>      vivida </a:t>
            </a:r>
            <a:r>
              <a:rPr lang="es-ES" dirty="0"/>
              <a:t>por el hombre </a:t>
            </a:r>
            <a:r>
              <a:rPr lang="es-ES" dirty="0" smtClean="0"/>
              <a:t>social (y moral)…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95536" y="1707654"/>
            <a:ext cx="518457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/>
              <a:t>Los valores se deben poner en práctica. </a:t>
            </a:r>
            <a:r>
              <a:rPr lang="es-ES" dirty="0"/>
              <a:t>Se debe llegar a una </a:t>
            </a:r>
            <a:r>
              <a:rPr lang="es-ES" i="1" dirty="0" smtClean="0"/>
              <a:t>praxis/</a:t>
            </a:r>
            <a:r>
              <a:rPr lang="es-ES" i="1" dirty="0" err="1" smtClean="0"/>
              <a:t>prohnesis</a:t>
            </a:r>
            <a:r>
              <a:rPr lang="es-ES" dirty="0" smtClean="0"/>
              <a:t>, </a:t>
            </a:r>
            <a:r>
              <a:rPr lang="es-ES" dirty="0"/>
              <a:t>(actividad consciente en el hombre, que surge de la necesidad de hacer mejor lo que </a:t>
            </a:r>
            <a:r>
              <a:rPr lang="es-ES" dirty="0" smtClean="0"/>
              <a:t>ejecuta</a:t>
            </a:r>
            <a:r>
              <a:rPr lang="es-ES" dirty="0"/>
              <a:t>). Los valores se deben convertir en modelos de vida.</a:t>
            </a:r>
            <a:endParaRPr lang="es-MX" dirty="0"/>
          </a:p>
          <a:p>
            <a:pPr algn="just"/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267494"/>
            <a:ext cx="1921396" cy="208823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2571750"/>
            <a:ext cx="1944216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40543"/>
      </p:ext>
    </p:extLst>
  </p:cSld>
  <p:clrMapOvr>
    <a:masterClrMapping/>
  </p:clrMapOvr>
  <p:transition xmlns:p14="http://schemas.microsoft.com/office/powerpoint/2010/main" spd="slow">
    <p:random/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23528" y="123478"/>
            <a:ext cx="849694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50" dirty="0" smtClean="0"/>
              <a:t>En las circunstancias de crisis y conflictos, el fenómeno del relajamiento de las certezas éticas y morales, son </a:t>
            </a:r>
            <a:r>
              <a:rPr lang="es-ES" sz="1650" i="1" dirty="0" smtClean="0"/>
              <a:t>“textos”</a:t>
            </a:r>
            <a:r>
              <a:rPr lang="es-ES" sz="1650" dirty="0" smtClean="0"/>
              <a:t> en los cuales, ya no se distingue claramente lo que esta bien o mal, lo que es verdadero y no, lo que es justo y lo que no es; se habla entonces de nihilismo pasivo y se espera lo peor, cuando justo allí podemos crear una heurística de las soluciones, como decía Heidegger: (…) </a:t>
            </a:r>
            <a:r>
              <a:rPr lang="es-ES" sz="1650" i="1" dirty="0" smtClean="0"/>
              <a:t>“allí donde está lo que mata también está lo que cura”…</a:t>
            </a:r>
          </a:p>
          <a:p>
            <a:pPr algn="just"/>
            <a:endParaRPr lang="es-ES" sz="300" dirty="0"/>
          </a:p>
          <a:p>
            <a:pPr algn="just"/>
            <a:r>
              <a:rPr lang="es-ES" sz="1650" dirty="0" smtClean="0"/>
              <a:t>El análisis de sentido de la Genealogía nos ha enseñado que éstas diadas dependen la una de la otra para ampliar su conocimiento… Así podemos contrastar las preguntas y  respuestas de porqué media humanidad está sufriendo de hambre y la otra mitad de obesidad…</a:t>
            </a:r>
          </a:p>
          <a:p>
            <a:pPr algn="just"/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931790"/>
            <a:ext cx="1800200" cy="18002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2931790"/>
            <a:ext cx="1440160" cy="18002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2931790"/>
            <a:ext cx="1872208" cy="18002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2931790"/>
            <a:ext cx="1800200" cy="18002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2931790"/>
            <a:ext cx="1570236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09148"/>
      </p:ext>
    </p:extLst>
  </p:cSld>
  <p:clrMapOvr>
    <a:masterClrMapping/>
  </p:clrMapOvr>
  <p:transition xmlns:p14="http://schemas.microsoft.com/office/powerpoint/2010/main" spd="slow">
    <p:random/>
    <p:sndAc>
      <p:endSnd/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isfunción Endotelial (DM HAS)">
  <a:themeElements>
    <a:clrScheme name="Disfunción Endotelial (DM HAS)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Disfunción Endotelial (DM HAS)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función Endotelial (DM HAS)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función Endotelial (DM HAS)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función Endotelial (DM HAS)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Órbita">
  <a:themeElements>
    <a:clrScheme name="Órbita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Órb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Órbita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Órbita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Órbita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Órbita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Órbita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Órbita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Órbita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Órbita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Órbita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2914</TotalTime>
  <Words>1936</Words>
  <Application>Microsoft Macintosh PowerPoint</Application>
  <PresentationFormat>Presentación en pantalla (16:9)</PresentationFormat>
  <Paragraphs>158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26</vt:i4>
      </vt:variant>
    </vt:vector>
  </HeadingPairs>
  <TitlesOfParts>
    <vt:vector size="28" baseType="lpstr">
      <vt:lpstr>Disfunción Endotelial (DM HAS)</vt:lpstr>
      <vt:lpstr>3_Órbita</vt:lpstr>
      <vt:lpstr>                Academia Nacional de Medicina                 Academia Mexicana de Pediatría</vt:lpstr>
      <vt:lpstr>Presentación de PowerPoint</vt:lpstr>
      <vt:lpstr>Presentación de PowerPoint</vt:lpstr>
      <vt:lpstr>Presentación de PowerPoint</vt:lpstr>
      <vt:lpstr>Conocimiento Humano Integrado: Paradigmas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“Ethos” = Casa o Morada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VIII Congreso Nacional y V Internacional</dc:title>
  <dc:creator>Enrique Mendoza C</dc:creator>
  <cp:lastModifiedBy>Enrique Mendoza Carrera</cp:lastModifiedBy>
  <cp:revision>250</cp:revision>
  <dcterms:created xsi:type="dcterms:W3CDTF">2012-12-05T00:51:59Z</dcterms:created>
  <dcterms:modified xsi:type="dcterms:W3CDTF">2015-04-29T19:10:02Z</dcterms:modified>
</cp:coreProperties>
</file>