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57" r:id="rId2"/>
    <p:sldId id="402" r:id="rId3"/>
    <p:sldId id="403" r:id="rId4"/>
    <p:sldId id="390" r:id="rId5"/>
    <p:sldId id="443" r:id="rId6"/>
    <p:sldId id="397" r:id="rId7"/>
    <p:sldId id="434" r:id="rId8"/>
    <p:sldId id="352" r:id="rId9"/>
    <p:sldId id="435" r:id="rId10"/>
    <p:sldId id="436" r:id="rId11"/>
    <p:sldId id="421" r:id="rId12"/>
    <p:sldId id="437" r:id="rId13"/>
    <p:sldId id="458" r:id="rId14"/>
    <p:sldId id="459" r:id="rId15"/>
    <p:sldId id="460" r:id="rId16"/>
    <p:sldId id="461" r:id="rId17"/>
    <p:sldId id="438" r:id="rId18"/>
    <p:sldId id="439" r:id="rId19"/>
    <p:sldId id="440" r:id="rId20"/>
    <p:sldId id="455" r:id="rId21"/>
    <p:sldId id="447" r:id="rId22"/>
    <p:sldId id="448" r:id="rId23"/>
    <p:sldId id="449" r:id="rId24"/>
    <p:sldId id="450" r:id="rId25"/>
    <p:sldId id="452" r:id="rId26"/>
    <p:sldId id="453" r:id="rId27"/>
    <p:sldId id="401" r:id="rId28"/>
  </p:sldIdLst>
  <p:sldSz cx="9144000" cy="6858000" type="screen4x3"/>
  <p:notesSz cx="6858000" cy="9144000"/>
  <p:defaultTextStyle>
    <a:defPPr>
      <a:defRPr lang="es-ES"/>
    </a:defPPr>
    <a:lvl1pPr algn="l" rtl="0" eaLnBrk="0" fontAlgn="base" hangingPunct="0">
      <a:spcBef>
        <a:spcPct val="0"/>
      </a:spcBef>
      <a:spcAft>
        <a:spcPct val="0"/>
      </a:spcAft>
      <a:defRPr sz="1600" b="1" kern="1200">
        <a:solidFill>
          <a:schemeClr val="tx1"/>
        </a:solidFill>
        <a:latin typeface="Arial" panose="020B0604020202020204" pitchFamily="34" charset="0"/>
        <a:ea typeface="ヒラギノ角ゴ Pro W3" pitchFamily="-104" charset="-128"/>
        <a:cs typeface="+mn-cs"/>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ヒラギノ角ゴ Pro W3" pitchFamily="-104" charset="-128"/>
        <a:cs typeface="+mn-cs"/>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ヒラギノ角ゴ Pro W3" pitchFamily="-104" charset="-128"/>
        <a:cs typeface="+mn-cs"/>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ヒラギノ角ゴ Pro W3" pitchFamily="-104" charset="-128"/>
        <a:cs typeface="+mn-cs"/>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ヒラギノ角ゴ Pro W3" pitchFamily="-104" charset="-128"/>
        <a:cs typeface="+mn-cs"/>
      </a:defRPr>
    </a:lvl5pPr>
    <a:lvl6pPr marL="2286000" algn="l" defTabSz="914400" rtl="0" eaLnBrk="1" latinLnBrk="0" hangingPunct="1">
      <a:defRPr sz="1600" b="1" kern="1200">
        <a:solidFill>
          <a:schemeClr val="tx1"/>
        </a:solidFill>
        <a:latin typeface="Arial" panose="020B0604020202020204" pitchFamily="34" charset="0"/>
        <a:ea typeface="ヒラギノ角ゴ Pro W3" pitchFamily="-104" charset="-128"/>
        <a:cs typeface="+mn-cs"/>
      </a:defRPr>
    </a:lvl6pPr>
    <a:lvl7pPr marL="2743200" algn="l" defTabSz="914400" rtl="0" eaLnBrk="1" latinLnBrk="0" hangingPunct="1">
      <a:defRPr sz="1600" b="1" kern="1200">
        <a:solidFill>
          <a:schemeClr val="tx1"/>
        </a:solidFill>
        <a:latin typeface="Arial" panose="020B0604020202020204" pitchFamily="34" charset="0"/>
        <a:ea typeface="ヒラギノ角ゴ Pro W3" pitchFamily="-104" charset="-128"/>
        <a:cs typeface="+mn-cs"/>
      </a:defRPr>
    </a:lvl7pPr>
    <a:lvl8pPr marL="3200400" algn="l" defTabSz="914400" rtl="0" eaLnBrk="1" latinLnBrk="0" hangingPunct="1">
      <a:defRPr sz="1600" b="1" kern="1200">
        <a:solidFill>
          <a:schemeClr val="tx1"/>
        </a:solidFill>
        <a:latin typeface="Arial" panose="020B0604020202020204" pitchFamily="34" charset="0"/>
        <a:ea typeface="ヒラギノ角ゴ Pro W3" pitchFamily="-104" charset="-128"/>
        <a:cs typeface="+mn-cs"/>
      </a:defRPr>
    </a:lvl8pPr>
    <a:lvl9pPr marL="3657600" algn="l" defTabSz="914400" rtl="0" eaLnBrk="1" latinLnBrk="0" hangingPunct="1">
      <a:defRPr sz="1600" b="1" kern="1200">
        <a:solidFill>
          <a:schemeClr val="tx1"/>
        </a:solidFill>
        <a:latin typeface="Arial" panose="020B0604020202020204" pitchFamily="34" charset="0"/>
        <a:ea typeface="ヒラギノ角ゴ Pro W3" pitchFamily="-104" charset="-128"/>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A41"/>
    <a:srgbClr val="00339A"/>
    <a:srgbClr val="FFFFCC"/>
    <a:srgbClr val="FFCCFF"/>
    <a:srgbClr val="FF99FF"/>
    <a:srgbClr val="FF66CC"/>
    <a:srgbClr val="CC00CC"/>
    <a:srgbClr val="33CC33"/>
    <a:srgbClr val="6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94660"/>
  </p:normalViewPr>
  <p:slideViewPr>
    <p:cSldViewPr>
      <p:cViewPr varScale="1">
        <p:scale>
          <a:sx n="74" d="100"/>
          <a:sy n="74" d="100"/>
        </p:scale>
        <p:origin x="-2016" y="-104"/>
      </p:cViewPr>
      <p:guideLst>
        <p:guide orient="horz"/>
        <p:guide/>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s-MX" altLang="es-MX"/>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58717C35-A59A-4BE1-B976-F2BD103DE63D}" type="datetime1">
              <a:rPr lang="es-MX" altLang="es-MX"/>
              <a:pPr/>
              <a:t>29/04/15</a:t>
            </a:fld>
            <a:endParaRPr lang="es-MX" alt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MX" altLang="es-MX"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s-MX" alt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116BE8B-D7A1-4710-8800-E9ED96435B8D}" type="slidenum">
              <a:rPr lang="es-MX" altLang="es-MX"/>
              <a:pPr/>
              <a:t>‹Nr.›</a:t>
            </a:fld>
            <a:endParaRPr lang="es-MX" altLang="es-MX"/>
          </a:p>
        </p:txBody>
      </p:sp>
    </p:spTree>
    <p:extLst>
      <p:ext uri="{BB962C8B-B14F-4D97-AF65-F5344CB8AC3E}">
        <p14:creationId xmlns:p14="http://schemas.microsoft.com/office/powerpoint/2010/main" val="3640198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04" charset="-128"/>
        <a:cs typeface="ヒラギノ角ゴ Pro W3" pitchFamily="-10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0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0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0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0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s-ES" altLang="es-MX" sz="3000" smtClean="0">
                <a:solidFill>
                  <a:srgbClr val="000000"/>
                </a:solidFill>
              </a:rPr>
              <a:t>Sólo beneficia a los abogados, no a los pacientes, los médicos y la sociedad</a:t>
            </a:r>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fld id="{1450D864-FD18-493F-B94E-8287DC916CC5}" type="slidenum">
              <a:rPr lang="es-MX" altLang="es-MX" sz="1200"/>
              <a:pPr/>
              <a:t>3</a:t>
            </a:fld>
            <a:endParaRPr lang="es-MX" altLang="es-MX" sz="1200"/>
          </a:p>
        </p:txBody>
      </p:sp>
    </p:spTree>
    <p:extLst>
      <p:ext uri="{BB962C8B-B14F-4D97-AF65-F5344CB8AC3E}">
        <p14:creationId xmlns:p14="http://schemas.microsoft.com/office/powerpoint/2010/main" val="249630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fld id="{FBD5882E-507C-4F34-BB7E-A30950858D49}" type="slidenum">
              <a:rPr lang="en-US" altLang="es-MX" sz="1200">
                <a:cs typeface="Arial" panose="020B0604020202020204" pitchFamily="34" charset="0"/>
              </a:rPr>
              <a:pPr/>
              <a:t>11</a:t>
            </a:fld>
            <a:endParaRPr lang="en-US" altLang="es-MX" sz="1200">
              <a:cs typeface="Arial" panose="020B060402020202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MX"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2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endParaRPr lang="es-MX" altLang="es-MX"/>
          </a:p>
        </p:txBody>
      </p:sp>
      <p:sp>
        <p:nvSpPr>
          <p:cNvPr id="5" name="Rectangle 5"/>
          <p:cNvSpPr>
            <a:spLocks noGrp="1" noChangeArrowheads="1"/>
          </p:cNvSpPr>
          <p:nvPr>
            <p:ph type="ftr" sz="quarter" idx="11"/>
          </p:nvPr>
        </p:nvSpPr>
        <p:spPr>
          <a:ln/>
        </p:spPr>
        <p:txBody>
          <a:bodyPr/>
          <a:lstStyle>
            <a:lvl1pPr>
              <a:defRPr/>
            </a:lvl1pPr>
          </a:lstStyle>
          <a:p>
            <a:endParaRPr lang="es-MX" altLang="es-MX"/>
          </a:p>
        </p:txBody>
      </p:sp>
      <p:sp>
        <p:nvSpPr>
          <p:cNvPr id="6" name="Rectangle 6"/>
          <p:cNvSpPr>
            <a:spLocks noGrp="1" noChangeArrowheads="1"/>
          </p:cNvSpPr>
          <p:nvPr>
            <p:ph type="sldNum" sz="quarter" idx="12"/>
          </p:nvPr>
        </p:nvSpPr>
        <p:spPr>
          <a:ln/>
        </p:spPr>
        <p:txBody>
          <a:bodyPr/>
          <a:lstStyle>
            <a:lvl1pPr>
              <a:defRPr/>
            </a:lvl1pPr>
          </a:lstStyle>
          <a:p>
            <a:fld id="{A5227CD0-7E29-4A2C-BDB3-9B8426EE1DD8}" type="slidenum">
              <a:rPr lang="es-ES" altLang="es-MX"/>
              <a:pPr/>
              <a:t>‹Nr.›</a:t>
            </a:fld>
            <a:endParaRPr lang="es-ES" altLang="es-MX"/>
          </a:p>
        </p:txBody>
      </p:sp>
    </p:spTree>
    <p:extLst>
      <p:ext uri="{BB962C8B-B14F-4D97-AF65-F5344CB8AC3E}">
        <p14:creationId xmlns:p14="http://schemas.microsoft.com/office/powerpoint/2010/main" val="2497594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endParaRPr lang="es-MX" altLang="es-MX"/>
          </a:p>
        </p:txBody>
      </p:sp>
      <p:sp>
        <p:nvSpPr>
          <p:cNvPr id="5" name="Rectangle 5"/>
          <p:cNvSpPr>
            <a:spLocks noGrp="1" noChangeArrowheads="1"/>
          </p:cNvSpPr>
          <p:nvPr>
            <p:ph type="ftr" sz="quarter" idx="11"/>
          </p:nvPr>
        </p:nvSpPr>
        <p:spPr>
          <a:ln/>
        </p:spPr>
        <p:txBody>
          <a:bodyPr/>
          <a:lstStyle>
            <a:lvl1pPr>
              <a:defRPr/>
            </a:lvl1pPr>
          </a:lstStyle>
          <a:p>
            <a:endParaRPr lang="es-MX" altLang="es-MX"/>
          </a:p>
        </p:txBody>
      </p:sp>
      <p:sp>
        <p:nvSpPr>
          <p:cNvPr id="6" name="Rectangle 6"/>
          <p:cNvSpPr>
            <a:spLocks noGrp="1" noChangeArrowheads="1"/>
          </p:cNvSpPr>
          <p:nvPr>
            <p:ph type="sldNum" sz="quarter" idx="12"/>
          </p:nvPr>
        </p:nvSpPr>
        <p:spPr>
          <a:ln/>
        </p:spPr>
        <p:txBody>
          <a:bodyPr/>
          <a:lstStyle>
            <a:lvl1pPr>
              <a:defRPr/>
            </a:lvl1pPr>
          </a:lstStyle>
          <a:p>
            <a:fld id="{55D14B2A-CF3B-47E7-ADA6-F0D7B4E1C9D1}" type="slidenum">
              <a:rPr lang="es-ES" altLang="es-MX"/>
              <a:pPr/>
              <a:t>‹Nr.›</a:t>
            </a:fld>
            <a:endParaRPr lang="es-ES" altLang="es-MX"/>
          </a:p>
        </p:txBody>
      </p:sp>
    </p:spTree>
    <p:extLst>
      <p:ext uri="{BB962C8B-B14F-4D97-AF65-F5344CB8AC3E}">
        <p14:creationId xmlns:p14="http://schemas.microsoft.com/office/powerpoint/2010/main" val="6408648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endParaRPr lang="es-MX" altLang="es-MX"/>
          </a:p>
        </p:txBody>
      </p:sp>
      <p:sp>
        <p:nvSpPr>
          <p:cNvPr id="5" name="Rectangle 5"/>
          <p:cNvSpPr>
            <a:spLocks noGrp="1" noChangeArrowheads="1"/>
          </p:cNvSpPr>
          <p:nvPr>
            <p:ph type="ftr" sz="quarter" idx="11"/>
          </p:nvPr>
        </p:nvSpPr>
        <p:spPr>
          <a:ln/>
        </p:spPr>
        <p:txBody>
          <a:bodyPr/>
          <a:lstStyle>
            <a:lvl1pPr>
              <a:defRPr/>
            </a:lvl1pPr>
          </a:lstStyle>
          <a:p>
            <a:endParaRPr lang="es-MX" altLang="es-MX"/>
          </a:p>
        </p:txBody>
      </p:sp>
      <p:sp>
        <p:nvSpPr>
          <p:cNvPr id="6" name="Rectangle 6"/>
          <p:cNvSpPr>
            <a:spLocks noGrp="1" noChangeArrowheads="1"/>
          </p:cNvSpPr>
          <p:nvPr>
            <p:ph type="sldNum" sz="quarter" idx="12"/>
          </p:nvPr>
        </p:nvSpPr>
        <p:spPr>
          <a:ln/>
        </p:spPr>
        <p:txBody>
          <a:bodyPr/>
          <a:lstStyle>
            <a:lvl1pPr>
              <a:defRPr/>
            </a:lvl1pPr>
          </a:lstStyle>
          <a:p>
            <a:fld id="{E71823D1-B412-445F-90C0-18CB8B1833DE}" type="slidenum">
              <a:rPr lang="es-ES" altLang="es-MX"/>
              <a:pPr/>
              <a:t>‹Nr.›</a:t>
            </a:fld>
            <a:endParaRPr lang="es-ES" altLang="es-MX"/>
          </a:p>
        </p:txBody>
      </p:sp>
    </p:spTree>
    <p:extLst>
      <p:ext uri="{BB962C8B-B14F-4D97-AF65-F5344CB8AC3E}">
        <p14:creationId xmlns:p14="http://schemas.microsoft.com/office/powerpoint/2010/main" val="3339875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endParaRPr lang="es-MX" altLang="es-MX"/>
          </a:p>
        </p:txBody>
      </p:sp>
      <p:sp>
        <p:nvSpPr>
          <p:cNvPr id="5" name="Rectangle 5"/>
          <p:cNvSpPr>
            <a:spLocks noGrp="1" noChangeArrowheads="1"/>
          </p:cNvSpPr>
          <p:nvPr>
            <p:ph type="ftr" sz="quarter" idx="11"/>
          </p:nvPr>
        </p:nvSpPr>
        <p:spPr>
          <a:ln/>
        </p:spPr>
        <p:txBody>
          <a:bodyPr/>
          <a:lstStyle>
            <a:lvl1pPr>
              <a:defRPr/>
            </a:lvl1pPr>
          </a:lstStyle>
          <a:p>
            <a:endParaRPr lang="es-MX" altLang="es-MX"/>
          </a:p>
        </p:txBody>
      </p:sp>
      <p:sp>
        <p:nvSpPr>
          <p:cNvPr id="6" name="Rectangle 6"/>
          <p:cNvSpPr>
            <a:spLocks noGrp="1" noChangeArrowheads="1"/>
          </p:cNvSpPr>
          <p:nvPr>
            <p:ph type="sldNum" sz="quarter" idx="12"/>
          </p:nvPr>
        </p:nvSpPr>
        <p:spPr>
          <a:ln/>
        </p:spPr>
        <p:txBody>
          <a:bodyPr/>
          <a:lstStyle>
            <a:lvl1pPr>
              <a:defRPr/>
            </a:lvl1pPr>
          </a:lstStyle>
          <a:p>
            <a:fld id="{C51F78BB-3498-4187-8F46-C3FA5CEE99EA}" type="slidenum">
              <a:rPr lang="es-ES" altLang="es-MX"/>
              <a:pPr/>
              <a:t>‹Nr.›</a:t>
            </a:fld>
            <a:endParaRPr lang="es-ES" altLang="es-MX"/>
          </a:p>
        </p:txBody>
      </p:sp>
    </p:spTree>
    <p:extLst>
      <p:ext uri="{BB962C8B-B14F-4D97-AF65-F5344CB8AC3E}">
        <p14:creationId xmlns:p14="http://schemas.microsoft.com/office/powerpoint/2010/main" val="13559344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endParaRPr lang="es-MX" altLang="es-MX"/>
          </a:p>
        </p:txBody>
      </p:sp>
      <p:sp>
        <p:nvSpPr>
          <p:cNvPr id="5" name="Rectangle 5"/>
          <p:cNvSpPr>
            <a:spLocks noGrp="1" noChangeArrowheads="1"/>
          </p:cNvSpPr>
          <p:nvPr>
            <p:ph type="ftr" sz="quarter" idx="11"/>
          </p:nvPr>
        </p:nvSpPr>
        <p:spPr>
          <a:ln/>
        </p:spPr>
        <p:txBody>
          <a:bodyPr/>
          <a:lstStyle>
            <a:lvl1pPr>
              <a:defRPr/>
            </a:lvl1pPr>
          </a:lstStyle>
          <a:p>
            <a:endParaRPr lang="es-MX" altLang="es-MX"/>
          </a:p>
        </p:txBody>
      </p:sp>
      <p:sp>
        <p:nvSpPr>
          <p:cNvPr id="6" name="Rectangle 6"/>
          <p:cNvSpPr>
            <a:spLocks noGrp="1" noChangeArrowheads="1"/>
          </p:cNvSpPr>
          <p:nvPr>
            <p:ph type="sldNum" sz="quarter" idx="12"/>
          </p:nvPr>
        </p:nvSpPr>
        <p:spPr>
          <a:ln/>
        </p:spPr>
        <p:txBody>
          <a:bodyPr/>
          <a:lstStyle>
            <a:lvl1pPr>
              <a:defRPr/>
            </a:lvl1pPr>
          </a:lstStyle>
          <a:p>
            <a:fld id="{1329E83D-B2E9-4C91-9214-4AC934BCB31D}" type="slidenum">
              <a:rPr lang="es-ES" altLang="es-MX"/>
              <a:pPr/>
              <a:t>‹Nr.›</a:t>
            </a:fld>
            <a:endParaRPr lang="es-ES" altLang="es-MX"/>
          </a:p>
        </p:txBody>
      </p:sp>
    </p:spTree>
    <p:extLst>
      <p:ext uri="{BB962C8B-B14F-4D97-AF65-F5344CB8AC3E}">
        <p14:creationId xmlns:p14="http://schemas.microsoft.com/office/powerpoint/2010/main" val="17257941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endParaRPr lang="es-MX" altLang="es-MX"/>
          </a:p>
        </p:txBody>
      </p:sp>
      <p:sp>
        <p:nvSpPr>
          <p:cNvPr id="6" name="Rectangle 5"/>
          <p:cNvSpPr>
            <a:spLocks noGrp="1" noChangeArrowheads="1"/>
          </p:cNvSpPr>
          <p:nvPr>
            <p:ph type="ftr" sz="quarter" idx="11"/>
          </p:nvPr>
        </p:nvSpPr>
        <p:spPr>
          <a:ln/>
        </p:spPr>
        <p:txBody>
          <a:bodyPr/>
          <a:lstStyle>
            <a:lvl1pPr>
              <a:defRPr/>
            </a:lvl1pPr>
          </a:lstStyle>
          <a:p>
            <a:endParaRPr lang="es-MX" altLang="es-MX"/>
          </a:p>
        </p:txBody>
      </p:sp>
      <p:sp>
        <p:nvSpPr>
          <p:cNvPr id="7" name="Rectangle 6"/>
          <p:cNvSpPr>
            <a:spLocks noGrp="1" noChangeArrowheads="1"/>
          </p:cNvSpPr>
          <p:nvPr>
            <p:ph type="sldNum" sz="quarter" idx="12"/>
          </p:nvPr>
        </p:nvSpPr>
        <p:spPr>
          <a:ln/>
        </p:spPr>
        <p:txBody>
          <a:bodyPr/>
          <a:lstStyle>
            <a:lvl1pPr>
              <a:defRPr/>
            </a:lvl1pPr>
          </a:lstStyle>
          <a:p>
            <a:fld id="{DBEA4DE5-1F22-4DAC-9EF3-455B93283795}" type="slidenum">
              <a:rPr lang="es-ES" altLang="es-MX"/>
              <a:pPr/>
              <a:t>‹Nr.›</a:t>
            </a:fld>
            <a:endParaRPr lang="es-ES" altLang="es-MX"/>
          </a:p>
        </p:txBody>
      </p:sp>
    </p:spTree>
    <p:extLst>
      <p:ext uri="{BB962C8B-B14F-4D97-AF65-F5344CB8AC3E}">
        <p14:creationId xmlns:p14="http://schemas.microsoft.com/office/powerpoint/2010/main" val="21118064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endParaRPr lang="es-MX" altLang="es-MX"/>
          </a:p>
        </p:txBody>
      </p:sp>
      <p:sp>
        <p:nvSpPr>
          <p:cNvPr id="8" name="Rectangle 5"/>
          <p:cNvSpPr>
            <a:spLocks noGrp="1" noChangeArrowheads="1"/>
          </p:cNvSpPr>
          <p:nvPr>
            <p:ph type="ftr" sz="quarter" idx="11"/>
          </p:nvPr>
        </p:nvSpPr>
        <p:spPr>
          <a:ln/>
        </p:spPr>
        <p:txBody>
          <a:bodyPr/>
          <a:lstStyle>
            <a:lvl1pPr>
              <a:defRPr/>
            </a:lvl1pPr>
          </a:lstStyle>
          <a:p>
            <a:endParaRPr lang="es-MX" altLang="es-MX"/>
          </a:p>
        </p:txBody>
      </p:sp>
      <p:sp>
        <p:nvSpPr>
          <p:cNvPr id="9" name="Rectangle 6"/>
          <p:cNvSpPr>
            <a:spLocks noGrp="1" noChangeArrowheads="1"/>
          </p:cNvSpPr>
          <p:nvPr>
            <p:ph type="sldNum" sz="quarter" idx="12"/>
          </p:nvPr>
        </p:nvSpPr>
        <p:spPr>
          <a:ln/>
        </p:spPr>
        <p:txBody>
          <a:bodyPr/>
          <a:lstStyle>
            <a:lvl1pPr>
              <a:defRPr/>
            </a:lvl1pPr>
          </a:lstStyle>
          <a:p>
            <a:fld id="{FC47F156-25AF-4D0A-86D7-4ED317CBBE02}" type="slidenum">
              <a:rPr lang="es-ES" altLang="es-MX"/>
              <a:pPr/>
              <a:t>‹Nr.›</a:t>
            </a:fld>
            <a:endParaRPr lang="es-ES" altLang="es-MX"/>
          </a:p>
        </p:txBody>
      </p:sp>
    </p:spTree>
    <p:extLst>
      <p:ext uri="{BB962C8B-B14F-4D97-AF65-F5344CB8AC3E}">
        <p14:creationId xmlns:p14="http://schemas.microsoft.com/office/powerpoint/2010/main" val="3543429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endParaRPr lang="es-MX" altLang="es-MX"/>
          </a:p>
        </p:txBody>
      </p:sp>
      <p:sp>
        <p:nvSpPr>
          <p:cNvPr id="4" name="Rectangle 5"/>
          <p:cNvSpPr>
            <a:spLocks noGrp="1" noChangeArrowheads="1"/>
          </p:cNvSpPr>
          <p:nvPr>
            <p:ph type="ftr" sz="quarter" idx="11"/>
          </p:nvPr>
        </p:nvSpPr>
        <p:spPr>
          <a:ln/>
        </p:spPr>
        <p:txBody>
          <a:bodyPr/>
          <a:lstStyle>
            <a:lvl1pPr>
              <a:defRPr/>
            </a:lvl1pPr>
          </a:lstStyle>
          <a:p>
            <a:endParaRPr lang="es-MX" altLang="es-MX"/>
          </a:p>
        </p:txBody>
      </p:sp>
      <p:sp>
        <p:nvSpPr>
          <p:cNvPr id="5" name="Rectangle 6"/>
          <p:cNvSpPr>
            <a:spLocks noGrp="1" noChangeArrowheads="1"/>
          </p:cNvSpPr>
          <p:nvPr>
            <p:ph type="sldNum" sz="quarter" idx="12"/>
          </p:nvPr>
        </p:nvSpPr>
        <p:spPr>
          <a:ln/>
        </p:spPr>
        <p:txBody>
          <a:bodyPr/>
          <a:lstStyle>
            <a:lvl1pPr>
              <a:defRPr/>
            </a:lvl1pPr>
          </a:lstStyle>
          <a:p>
            <a:fld id="{CD9F05A7-5EEE-415C-954A-E892AD4E0B1C}" type="slidenum">
              <a:rPr lang="es-ES" altLang="es-MX"/>
              <a:pPr/>
              <a:t>‹Nr.›</a:t>
            </a:fld>
            <a:endParaRPr lang="es-ES" altLang="es-MX"/>
          </a:p>
        </p:txBody>
      </p:sp>
    </p:spTree>
    <p:extLst>
      <p:ext uri="{BB962C8B-B14F-4D97-AF65-F5344CB8AC3E}">
        <p14:creationId xmlns:p14="http://schemas.microsoft.com/office/powerpoint/2010/main" val="20634562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MX" altLang="es-MX"/>
          </a:p>
        </p:txBody>
      </p:sp>
      <p:sp>
        <p:nvSpPr>
          <p:cNvPr id="3" name="Rectangle 5"/>
          <p:cNvSpPr>
            <a:spLocks noGrp="1" noChangeArrowheads="1"/>
          </p:cNvSpPr>
          <p:nvPr>
            <p:ph type="ftr" sz="quarter" idx="11"/>
          </p:nvPr>
        </p:nvSpPr>
        <p:spPr>
          <a:ln/>
        </p:spPr>
        <p:txBody>
          <a:bodyPr/>
          <a:lstStyle>
            <a:lvl1pPr>
              <a:defRPr/>
            </a:lvl1pPr>
          </a:lstStyle>
          <a:p>
            <a:endParaRPr lang="es-MX" altLang="es-MX"/>
          </a:p>
        </p:txBody>
      </p:sp>
      <p:sp>
        <p:nvSpPr>
          <p:cNvPr id="4" name="Rectangle 6"/>
          <p:cNvSpPr>
            <a:spLocks noGrp="1" noChangeArrowheads="1"/>
          </p:cNvSpPr>
          <p:nvPr>
            <p:ph type="sldNum" sz="quarter" idx="12"/>
          </p:nvPr>
        </p:nvSpPr>
        <p:spPr>
          <a:ln/>
        </p:spPr>
        <p:txBody>
          <a:bodyPr/>
          <a:lstStyle>
            <a:lvl1pPr>
              <a:defRPr/>
            </a:lvl1pPr>
          </a:lstStyle>
          <a:p>
            <a:fld id="{98108832-040A-48BF-A15B-444D248583D4}" type="slidenum">
              <a:rPr lang="es-ES" altLang="es-MX"/>
              <a:pPr/>
              <a:t>‹Nr.›</a:t>
            </a:fld>
            <a:endParaRPr lang="es-ES" altLang="es-MX"/>
          </a:p>
        </p:txBody>
      </p:sp>
    </p:spTree>
    <p:extLst>
      <p:ext uri="{BB962C8B-B14F-4D97-AF65-F5344CB8AC3E}">
        <p14:creationId xmlns:p14="http://schemas.microsoft.com/office/powerpoint/2010/main" val="35906595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MX" altLang="es-MX"/>
          </a:p>
        </p:txBody>
      </p:sp>
      <p:sp>
        <p:nvSpPr>
          <p:cNvPr id="6" name="Rectangle 5"/>
          <p:cNvSpPr>
            <a:spLocks noGrp="1" noChangeArrowheads="1"/>
          </p:cNvSpPr>
          <p:nvPr>
            <p:ph type="ftr" sz="quarter" idx="11"/>
          </p:nvPr>
        </p:nvSpPr>
        <p:spPr>
          <a:ln/>
        </p:spPr>
        <p:txBody>
          <a:bodyPr/>
          <a:lstStyle>
            <a:lvl1pPr>
              <a:defRPr/>
            </a:lvl1pPr>
          </a:lstStyle>
          <a:p>
            <a:endParaRPr lang="es-MX" altLang="es-MX"/>
          </a:p>
        </p:txBody>
      </p:sp>
      <p:sp>
        <p:nvSpPr>
          <p:cNvPr id="7" name="Rectangle 6"/>
          <p:cNvSpPr>
            <a:spLocks noGrp="1" noChangeArrowheads="1"/>
          </p:cNvSpPr>
          <p:nvPr>
            <p:ph type="sldNum" sz="quarter" idx="12"/>
          </p:nvPr>
        </p:nvSpPr>
        <p:spPr>
          <a:ln/>
        </p:spPr>
        <p:txBody>
          <a:bodyPr/>
          <a:lstStyle>
            <a:lvl1pPr>
              <a:defRPr/>
            </a:lvl1pPr>
          </a:lstStyle>
          <a:p>
            <a:fld id="{94459AB1-1E04-42C6-BAA2-85EBA28432FC}" type="slidenum">
              <a:rPr lang="es-ES" altLang="es-MX"/>
              <a:pPr/>
              <a:t>‹Nr.›</a:t>
            </a:fld>
            <a:endParaRPr lang="es-ES" altLang="es-MX"/>
          </a:p>
        </p:txBody>
      </p:sp>
    </p:spTree>
    <p:extLst>
      <p:ext uri="{BB962C8B-B14F-4D97-AF65-F5344CB8AC3E}">
        <p14:creationId xmlns:p14="http://schemas.microsoft.com/office/powerpoint/2010/main" val="531313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MX" altLang="es-MX"/>
          </a:p>
        </p:txBody>
      </p:sp>
      <p:sp>
        <p:nvSpPr>
          <p:cNvPr id="6" name="Rectangle 5"/>
          <p:cNvSpPr>
            <a:spLocks noGrp="1" noChangeArrowheads="1"/>
          </p:cNvSpPr>
          <p:nvPr>
            <p:ph type="ftr" sz="quarter" idx="11"/>
          </p:nvPr>
        </p:nvSpPr>
        <p:spPr>
          <a:ln/>
        </p:spPr>
        <p:txBody>
          <a:bodyPr/>
          <a:lstStyle>
            <a:lvl1pPr>
              <a:defRPr/>
            </a:lvl1pPr>
          </a:lstStyle>
          <a:p>
            <a:endParaRPr lang="es-MX" altLang="es-MX"/>
          </a:p>
        </p:txBody>
      </p:sp>
      <p:sp>
        <p:nvSpPr>
          <p:cNvPr id="7" name="Rectangle 6"/>
          <p:cNvSpPr>
            <a:spLocks noGrp="1" noChangeArrowheads="1"/>
          </p:cNvSpPr>
          <p:nvPr>
            <p:ph type="sldNum" sz="quarter" idx="12"/>
          </p:nvPr>
        </p:nvSpPr>
        <p:spPr>
          <a:ln/>
        </p:spPr>
        <p:txBody>
          <a:bodyPr/>
          <a:lstStyle>
            <a:lvl1pPr>
              <a:defRPr/>
            </a:lvl1pPr>
          </a:lstStyle>
          <a:p>
            <a:fld id="{492B9CD0-A851-4AA5-9CAE-078E8A47D023}" type="slidenum">
              <a:rPr lang="es-ES" altLang="es-MX"/>
              <a:pPr/>
              <a:t>‹Nr.›</a:t>
            </a:fld>
            <a:endParaRPr lang="es-ES" altLang="es-MX"/>
          </a:p>
        </p:txBody>
      </p:sp>
    </p:spTree>
    <p:extLst>
      <p:ext uri="{BB962C8B-B14F-4D97-AF65-F5344CB8AC3E}">
        <p14:creationId xmlns:p14="http://schemas.microsoft.com/office/powerpoint/2010/main" val="1502708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defRPr>
            </a:lvl1pPr>
          </a:lstStyle>
          <a:p>
            <a:endParaRPr lang="es-MX" altLang="es-MX"/>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anose="02020603050405020304" pitchFamily="18" charset="0"/>
              </a:defRPr>
            </a:lvl1pPr>
          </a:lstStyle>
          <a:p>
            <a:endParaRPr lang="es-MX" altLang="es-MX"/>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defRPr>
            </a:lvl1pPr>
          </a:lstStyle>
          <a:p>
            <a:fld id="{9CD20375-EA39-4E7A-A286-EBFFBA89555F}" type="slidenum">
              <a:rPr lang="es-ES" altLang="es-MX"/>
              <a:pPr/>
              <a:t>‹Nr.›</a:t>
            </a:fld>
            <a:endParaRPr lang="es-ES"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ヒラギノ角ゴ Pro W3" pitchFamily="-104" charset="-128"/>
          <a:cs typeface="ヒラギノ角ゴ Pro W3" pitchFamily="-104" charset="-128"/>
        </a:defRPr>
      </a:lvl1pPr>
      <a:lvl2pPr algn="ctr" rtl="0" eaLnBrk="0" fontAlgn="base" hangingPunct="0">
        <a:spcBef>
          <a:spcPct val="0"/>
        </a:spcBef>
        <a:spcAft>
          <a:spcPct val="0"/>
        </a:spcAft>
        <a:defRPr sz="4400">
          <a:solidFill>
            <a:schemeClr val="tx2"/>
          </a:solidFill>
          <a:latin typeface="Times New Roman" pitchFamily="18" charset="0"/>
          <a:ea typeface="ヒラギノ角ゴ Pro W3" pitchFamily="-104" charset="-128"/>
          <a:cs typeface="ヒラギノ角ゴ Pro W3" pitchFamily="-104" charset="-128"/>
        </a:defRPr>
      </a:lvl2pPr>
      <a:lvl3pPr algn="ctr" rtl="0" eaLnBrk="0" fontAlgn="base" hangingPunct="0">
        <a:spcBef>
          <a:spcPct val="0"/>
        </a:spcBef>
        <a:spcAft>
          <a:spcPct val="0"/>
        </a:spcAft>
        <a:defRPr sz="4400">
          <a:solidFill>
            <a:schemeClr val="tx2"/>
          </a:solidFill>
          <a:latin typeface="Times New Roman" pitchFamily="18" charset="0"/>
          <a:ea typeface="ヒラギノ角ゴ Pro W3" pitchFamily="-104" charset="-128"/>
          <a:cs typeface="ヒラギノ角ゴ Pro W3" pitchFamily="-104" charset="-128"/>
        </a:defRPr>
      </a:lvl3pPr>
      <a:lvl4pPr algn="ctr" rtl="0" eaLnBrk="0" fontAlgn="base" hangingPunct="0">
        <a:spcBef>
          <a:spcPct val="0"/>
        </a:spcBef>
        <a:spcAft>
          <a:spcPct val="0"/>
        </a:spcAft>
        <a:defRPr sz="4400">
          <a:solidFill>
            <a:schemeClr val="tx2"/>
          </a:solidFill>
          <a:latin typeface="Times New Roman" pitchFamily="18" charset="0"/>
          <a:ea typeface="ヒラギノ角ゴ Pro W3" pitchFamily="-104" charset="-128"/>
          <a:cs typeface="ヒラギノ角ゴ Pro W3" pitchFamily="-104" charset="-128"/>
        </a:defRPr>
      </a:lvl4pPr>
      <a:lvl5pPr algn="ctr" rtl="0" eaLnBrk="0" fontAlgn="base" hangingPunct="0">
        <a:spcBef>
          <a:spcPct val="0"/>
        </a:spcBef>
        <a:spcAft>
          <a:spcPct val="0"/>
        </a:spcAft>
        <a:defRPr sz="4400">
          <a:solidFill>
            <a:schemeClr val="tx2"/>
          </a:solidFill>
          <a:latin typeface="Times New Roman" pitchFamily="18" charset="0"/>
          <a:ea typeface="ヒラギノ角ゴ Pro W3" pitchFamily="-104" charset="-128"/>
          <a:cs typeface="ヒラギノ角ゴ Pro W3" pitchFamily="-10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pitchFamily="-104" charset="-128"/>
          <a:cs typeface="ヒラギノ角ゴ Pro W3" pitchFamily="-104"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04"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04"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04"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0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988840"/>
            <a:ext cx="8458200" cy="4107160"/>
          </a:xfrm>
        </p:spPr>
        <p:txBody>
          <a:bodyPr/>
          <a:lstStyle/>
          <a:p>
            <a:pPr marL="0" lvl="0" indent="0">
              <a:spcBef>
                <a:spcPct val="0"/>
              </a:spcBef>
              <a:buNone/>
            </a:pPr>
            <a:endParaRPr lang="en-US" altLang="es-MX" sz="3000" b="1" kern="1200" dirty="0" smtClean="0">
              <a:solidFill>
                <a:srgbClr val="00339A"/>
              </a:solidFill>
              <a:latin typeface="Verdana" panose="020B0604030504040204" pitchFamily="34" charset="0"/>
              <a:cs typeface="+mn-cs"/>
            </a:endParaRPr>
          </a:p>
          <a:p>
            <a:pPr marL="0" lvl="0" indent="0">
              <a:spcBef>
                <a:spcPct val="0"/>
              </a:spcBef>
              <a:buNone/>
            </a:pPr>
            <a:r>
              <a:rPr lang="en-US" altLang="es-MX" sz="3000" b="1" kern="1200" dirty="0" err="1" smtClean="0">
                <a:solidFill>
                  <a:srgbClr val="00339A"/>
                </a:solidFill>
                <a:latin typeface="Verdana" panose="020B0604030504040204" pitchFamily="34" charset="0"/>
                <a:cs typeface="+mn-cs"/>
              </a:rPr>
              <a:t>Ética</a:t>
            </a:r>
            <a:r>
              <a:rPr lang="en-US" altLang="es-MX" sz="3000" b="1" kern="1200" dirty="0" smtClean="0">
                <a:solidFill>
                  <a:srgbClr val="00339A"/>
                </a:solidFill>
                <a:latin typeface="Verdana" panose="020B0604030504040204" pitchFamily="34" charset="0"/>
                <a:cs typeface="+mn-cs"/>
              </a:rPr>
              <a:t>, </a:t>
            </a:r>
            <a:r>
              <a:rPr lang="en-US" altLang="es-MX" sz="3000" b="1" kern="1200" dirty="0" err="1" smtClean="0">
                <a:solidFill>
                  <a:srgbClr val="00339A"/>
                </a:solidFill>
                <a:latin typeface="Verdana" panose="020B0604030504040204" pitchFamily="34" charset="0"/>
                <a:cs typeface="+mn-cs"/>
              </a:rPr>
              <a:t>familia</a:t>
            </a:r>
            <a:r>
              <a:rPr lang="en-US" altLang="es-MX" sz="3000" b="1" kern="1200" dirty="0" smtClean="0">
                <a:solidFill>
                  <a:srgbClr val="00339A"/>
                </a:solidFill>
                <a:latin typeface="Verdana" panose="020B0604030504040204" pitchFamily="34" charset="0"/>
                <a:cs typeface="+mn-cs"/>
              </a:rPr>
              <a:t>, </a:t>
            </a:r>
            <a:r>
              <a:rPr lang="en-US" altLang="es-MX" sz="3000" b="1" kern="1200" dirty="0" err="1" smtClean="0">
                <a:solidFill>
                  <a:srgbClr val="00339A"/>
                </a:solidFill>
                <a:latin typeface="Verdana" panose="020B0604030504040204" pitchFamily="34" charset="0"/>
                <a:cs typeface="+mn-cs"/>
              </a:rPr>
              <a:t>sociedad</a:t>
            </a:r>
            <a:r>
              <a:rPr lang="en-US" altLang="es-MX" sz="3000" b="1" kern="1200" dirty="0" smtClean="0">
                <a:solidFill>
                  <a:srgbClr val="00339A"/>
                </a:solidFill>
                <a:latin typeface="Verdana" panose="020B0604030504040204" pitchFamily="34" charset="0"/>
                <a:cs typeface="+mn-cs"/>
              </a:rPr>
              <a:t> y </a:t>
            </a:r>
            <a:r>
              <a:rPr lang="en-US" altLang="es-MX" sz="3000" b="1" kern="1200" dirty="0" err="1" smtClean="0">
                <a:solidFill>
                  <a:srgbClr val="00339A"/>
                </a:solidFill>
                <a:latin typeface="Verdana" panose="020B0604030504040204" pitchFamily="34" charset="0"/>
                <a:cs typeface="+mn-cs"/>
              </a:rPr>
              <a:t>medicina</a:t>
            </a:r>
            <a:endParaRPr lang="en-US" altLang="es-MX" sz="3000" b="1" kern="1200" dirty="0" smtClean="0">
              <a:solidFill>
                <a:srgbClr val="00339A"/>
              </a:solidFill>
              <a:latin typeface="Verdana" panose="020B0604030504040204" pitchFamily="34" charset="0"/>
              <a:cs typeface="+mn-cs"/>
            </a:endParaRPr>
          </a:p>
          <a:p>
            <a:pPr marL="0" lvl="0" indent="0">
              <a:spcBef>
                <a:spcPct val="0"/>
              </a:spcBef>
              <a:buNone/>
            </a:pPr>
            <a:endParaRPr lang="en-US" altLang="es-MX" sz="3000" b="1" kern="1200" dirty="0">
              <a:solidFill>
                <a:srgbClr val="00339A"/>
              </a:solidFill>
              <a:latin typeface="Verdana" panose="020B0604030504040204" pitchFamily="34" charset="0"/>
              <a:cs typeface="+mn-cs"/>
            </a:endParaRPr>
          </a:p>
          <a:p>
            <a:pPr marL="0" lvl="0" indent="0">
              <a:spcBef>
                <a:spcPct val="0"/>
              </a:spcBef>
              <a:buNone/>
            </a:pPr>
            <a:endParaRPr lang="en-US" altLang="es-MX" sz="3000" b="1" kern="1200" dirty="0" smtClean="0">
              <a:solidFill>
                <a:srgbClr val="00339A"/>
              </a:solidFill>
              <a:latin typeface="Verdana" panose="020B0604030504040204" pitchFamily="34" charset="0"/>
              <a:cs typeface="+mn-cs"/>
            </a:endParaRPr>
          </a:p>
          <a:p>
            <a:pPr marL="0" lvl="0" indent="0">
              <a:spcBef>
                <a:spcPct val="0"/>
              </a:spcBef>
              <a:buNone/>
            </a:pPr>
            <a:r>
              <a:rPr lang="en-US" altLang="es-MX" sz="3000" b="1" kern="1200" dirty="0">
                <a:solidFill>
                  <a:srgbClr val="00339A"/>
                </a:solidFill>
                <a:latin typeface="Verdana" panose="020B0604030504040204" pitchFamily="34" charset="0"/>
                <a:cs typeface="+mn-cs"/>
              </a:rPr>
              <a:t> </a:t>
            </a:r>
            <a:r>
              <a:rPr lang="en-US" altLang="es-MX" sz="3000" b="1" kern="1200" dirty="0" smtClean="0">
                <a:solidFill>
                  <a:srgbClr val="00339A"/>
                </a:solidFill>
                <a:latin typeface="Verdana" panose="020B0604030504040204" pitchFamily="34" charset="0"/>
                <a:cs typeface="+mn-cs"/>
              </a:rPr>
              <a:t>  Error </a:t>
            </a:r>
            <a:r>
              <a:rPr lang="en-US" altLang="es-MX" sz="3000" b="1" kern="1200" dirty="0">
                <a:solidFill>
                  <a:srgbClr val="00339A"/>
                </a:solidFill>
                <a:latin typeface="Verdana" panose="020B0604030504040204" pitchFamily="34" charset="0"/>
                <a:cs typeface="+mn-cs"/>
              </a:rPr>
              <a:t>y </a:t>
            </a:r>
            <a:r>
              <a:rPr lang="en-US" altLang="es-MX" sz="3000" b="1" kern="1200" dirty="0" err="1">
                <a:solidFill>
                  <a:srgbClr val="00339A"/>
                </a:solidFill>
                <a:latin typeface="Verdana" panose="020B0604030504040204" pitchFamily="34" charset="0"/>
                <a:cs typeface="+mn-cs"/>
              </a:rPr>
              <a:t>Profesionalismo</a:t>
            </a:r>
            <a:r>
              <a:rPr lang="en-US" altLang="es-MX" sz="3000" b="1" kern="1200" dirty="0">
                <a:solidFill>
                  <a:srgbClr val="00339A"/>
                </a:solidFill>
                <a:latin typeface="Verdana" panose="020B0604030504040204" pitchFamily="34" charset="0"/>
                <a:cs typeface="+mn-cs"/>
              </a:rPr>
              <a:t> </a:t>
            </a:r>
            <a:r>
              <a:rPr lang="en-US" altLang="es-MX" sz="3000" b="1" kern="1200" dirty="0" err="1" smtClean="0">
                <a:solidFill>
                  <a:srgbClr val="00339A"/>
                </a:solidFill>
                <a:latin typeface="Verdana" panose="020B0604030504040204" pitchFamily="34" charset="0"/>
                <a:cs typeface="+mn-cs"/>
              </a:rPr>
              <a:t>Médicos</a:t>
            </a:r>
            <a:endParaRPr lang="en-US" altLang="es-MX" sz="3000" b="1" kern="1200" dirty="0">
              <a:solidFill>
                <a:srgbClr val="00339A"/>
              </a:solidFill>
              <a:latin typeface="Verdana" panose="020B0604030504040204" pitchFamily="34" charset="0"/>
              <a:cs typeface="+mn-cs"/>
            </a:endParaRPr>
          </a:p>
          <a:p>
            <a:pPr marL="0" lvl="0" indent="0">
              <a:spcBef>
                <a:spcPct val="0"/>
              </a:spcBef>
              <a:buNone/>
            </a:pPr>
            <a:endParaRPr lang="en-US" altLang="es-MX" sz="3000" b="1" kern="1200" dirty="0">
              <a:solidFill>
                <a:srgbClr val="00339A"/>
              </a:solidFill>
              <a:latin typeface="Verdana" panose="020B0604030504040204" pitchFamily="34" charset="0"/>
              <a:cs typeface="+mn-cs"/>
            </a:endParaRPr>
          </a:p>
          <a:p>
            <a:pPr marL="0" lvl="0" indent="0">
              <a:spcBef>
                <a:spcPct val="0"/>
              </a:spcBef>
              <a:buNone/>
            </a:pPr>
            <a:endParaRPr lang="en-US" altLang="es-MX" sz="3000" b="1" kern="1200" dirty="0">
              <a:solidFill>
                <a:srgbClr val="00339A"/>
              </a:solidFill>
              <a:latin typeface="Verdana" panose="020B0604030504040204" pitchFamily="34" charset="0"/>
              <a:cs typeface="+mn-cs"/>
            </a:endParaRPr>
          </a:p>
        </p:txBody>
      </p:sp>
      <p:sp>
        <p:nvSpPr>
          <p:cNvPr id="5" name="Rectángulo 4"/>
          <p:cNvSpPr/>
          <p:nvPr/>
        </p:nvSpPr>
        <p:spPr>
          <a:xfrm>
            <a:off x="1763688" y="4941168"/>
            <a:ext cx="5328592" cy="707886"/>
          </a:xfrm>
          <a:prstGeom prst="rect">
            <a:avLst/>
          </a:prstGeom>
        </p:spPr>
        <p:txBody>
          <a:bodyPr wrap="square">
            <a:spAutoFit/>
          </a:bodyPr>
          <a:lstStyle/>
          <a:p>
            <a:pPr lvl="0"/>
            <a:r>
              <a:rPr lang="es-MX" altLang="es-MX" sz="2000" dirty="0">
                <a:solidFill>
                  <a:srgbClr val="00339A"/>
                </a:solidFill>
                <a:latin typeface="Verdana" panose="020B0604030504040204" pitchFamily="34" charset="0"/>
              </a:rPr>
              <a:t>Dra. Ma. Cristina Caballero Velarde</a:t>
            </a:r>
          </a:p>
          <a:p>
            <a:pPr lvl="0"/>
            <a:r>
              <a:rPr lang="es-MX" altLang="es-MX" sz="2000" b="0" i="1" dirty="0" smtClean="0">
                <a:solidFill>
                  <a:srgbClr val="00339A"/>
                </a:solidFill>
                <a:latin typeface="Verdana" panose="020B0604030504040204" pitchFamily="34" charset="0"/>
              </a:rPr>
              <a:t>                   abril </a:t>
            </a:r>
            <a:r>
              <a:rPr lang="es-MX" altLang="es-MX" sz="2000" b="0" i="1" dirty="0">
                <a:solidFill>
                  <a:srgbClr val="00339A"/>
                </a:solidFill>
                <a:latin typeface="Verdana" panose="020B0604030504040204" pitchFamily="34" charset="0"/>
              </a:rPr>
              <a:t>2015</a:t>
            </a:r>
          </a:p>
        </p:txBody>
      </p:sp>
      <p:pic>
        <p:nvPicPr>
          <p:cNvPr id="7" name="Imagen 6"/>
          <p:cNvPicPr>
            <a:picLocks noChangeAspect="1"/>
          </p:cNvPicPr>
          <p:nvPr/>
        </p:nvPicPr>
        <p:blipFill>
          <a:blip r:embed="rId2"/>
          <a:stretch>
            <a:fillRect/>
          </a:stretch>
        </p:blipFill>
        <p:spPr>
          <a:xfrm>
            <a:off x="7452320" y="260648"/>
            <a:ext cx="1432902" cy="1715711"/>
          </a:xfrm>
          <a:prstGeom prst="rect">
            <a:avLst/>
          </a:prstGeom>
        </p:spPr>
      </p:pic>
      <p:pic>
        <p:nvPicPr>
          <p:cNvPr id="8" name="Imagen 7"/>
          <p:cNvPicPr>
            <a:picLocks noChangeAspect="1"/>
          </p:cNvPicPr>
          <p:nvPr/>
        </p:nvPicPr>
        <p:blipFill>
          <a:blip r:embed="rId3"/>
          <a:stretch>
            <a:fillRect/>
          </a:stretch>
        </p:blipFill>
        <p:spPr>
          <a:xfrm>
            <a:off x="5652120" y="260648"/>
            <a:ext cx="1368152" cy="1656184"/>
          </a:xfrm>
          <a:prstGeom prst="rect">
            <a:avLst/>
          </a:prstGeom>
        </p:spPr>
      </p:pic>
    </p:spTree>
    <p:extLst>
      <p:ext uri="{BB962C8B-B14F-4D97-AF65-F5344CB8AC3E}">
        <p14:creationId xmlns:p14="http://schemas.microsoft.com/office/powerpoint/2010/main" val="9336519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uadroTexto 4"/>
          <p:cNvSpPr txBox="1">
            <a:spLocks noChangeArrowheads="1"/>
          </p:cNvSpPr>
          <p:nvPr/>
        </p:nvSpPr>
        <p:spPr bwMode="auto">
          <a:xfrm>
            <a:off x="452438" y="1046163"/>
            <a:ext cx="5568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“Profesionalismo médico </a:t>
            </a:r>
          </a:p>
          <a:p>
            <a:r>
              <a:rPr lang="es-MX" altLang="es-MX" sz="3000">
                <a:solidFill>
                  <a:srgbClr val="1C3A41"/>
                </a:solidFill>
                <a:latin typeface="Verdana" panose="020B0604030504040204" pitchFamily="34" charset="0"/>
                <a:cs typeface="Times New Roman" panose="02020603050405020304" pitchFamily="18" charset="0"/>
              </a:rPr>
              <a:t>  en el nuevo milenio” </a:t>
            </a:r>
          </a:p>
        </p:txBody>
      </p:sp>
      <p:sp>
        <p:nvSpPr>
          <p:cNvPr id="28675" name="CuadroTexto 5"/>
          <p:cNvSpPr txBox="1">
            <a:spLocks noChangeArrowheads="1"/>
          </p:cNvSpPr>
          <p:nvPr/>
        </p:nvSpPr>
        <p:spPr bwMode="auto">
          <a:xfrm>
            <a:off x="452438" y="2547938"/>
            <a:ext cx="808196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1800" b="0" dirty="0">
                <a:solidFill>
                  <a:srgbClr val="1C3A41"/>
                </a:solidFill>
                <a:latin typeface="Verdana" panose="020B0604030504040204" pitchFamily="34" charset="0"/>
              </a:rPr>
              <a:t>Enuncia como principios fundamentales: el bienestar de los pacientes, su autonomía y la justicia social.</a:t>
            </a:r>
          </a:p>
          <a:p>
            <a:r>
              <a:rPr lang="es-MX" altLang="es-MX" sz="1800" b="0" dirty="0">
                <a:solidFill>
                  <a:srgbClr val="1C3A41"/>
                </a:solidFill>
                <a:latin typeface="Verdana" panose="020B0604030504040204" pitchFamily="34" charset="0"/>
              </a:rPr>
              <a:t> </a:t>
            </a:r>
          </a:p>
          <a:p>
            <a:r>
              <a:rPr lang="es-MX" altLang="es-MX" sz="1800" dirty="0">
                <a:solidFill>
                  <a:srgbClr val="1C3A41"/>
                </a:solidFill>
                <a:latin typeface="Verdana" panose="020B0604030504040204" pitchFamily="34" charset="0"/>
              </a:rPr>
              <a:t>Diez compromisos</a:t>
            </a:r>
          </a:p>
          <a:p>
            <a:endParaRPr lang="es-MX" altLang="es-MX" sz="1800" dirty="0">
              <a:solidFill>
                <a:srgbClr val="1C3A41"/>
              </a:solidFill>
              <a:latin typeface="Verdana" panose="020B0604030504040204" pitchFamily="34" charset="0"/>
            </a:endParaRPr>
          </a:p>
          <a:p>
            <a:pPr>
              <a:buFont typeface="Arial" panose="020B0604020202020204" pitchFamily="34" charset="0"/>
              <a:buChar char="•"/>
            </a:pPr>
            <a:r>
              <a:rPr lang="es-MX" altLang="es-MX" sz="1800" b="0" dirty="0">
                <a:solidFill>
                  <a:srgbClr val="1C3A41"/>
                </a:solidFill>
                <a:latin typeface="Verdana" panose="020B0604030504040204" pitchFamily="34" charset="0"/>
              </a:rPr>
              <a:t> Competencia</a:t>
            </a:r>
          </a:p>
          <a:p>
            <a:pPr>
              <a:buFont typeface="Arial" panose="020B0604020202020204" pitchFamily="34" charset="0"/>
              <a:buChar char="•"/>
            </a:pPr>
            <a:r>
              <a:rPr lang="es-MX" altLang="es-MX" sz="1800" b="0" dirty="0">
                <a:solidFill>
                  <a:srgbClr val="1C3A41"/>
                </a:solidFill>
                <a:latin typeface="Verdana" panose="020B0604030504040204" pitchFamily="34" charset="0"/>
              </a:rPr>
              <a:t> Honestidad</a:t>
            </a:r>
          </a:p>
          <a:p>
            <a:pPr>
              <a:buFont typeface="Arial" panose="020B0604020202020204" pitchFamily="34" charset="0"/>
              <a:buChar char="•"/>
            </a:pPr>
            <a:r>
              <a:rPr lang="es-MX" altLang="es-MX" sz="1800" b="0" dirty="0">
                <a:solidFill>
                  <a:srgbClr val="1C3A41"/>
                </a:solidFill>
                <a:latin typeface="Verdana" panose="020B0604030504040204" pitchFamily="34" charset="0"/>
              </a:rPr>
              <a:t> Confidencialidad</a:t>
            </a:r>
          </a:p>
          <a:p>
            <a:pPr>
              <a:buFont typeface="Arial" panose="020B0604020202020204" pitchFamily="34" charset="0"/>
              <a:buChar char="•"/>
            </a:pPr>
            <a:r>
              <a:rPr lang="es-MX" altLang="es-MX" sz="1800" b="0" dirty="0">
                <a:solidFill>
                  <a:srgbClr val="1C3A41"/>
                </a:solidFill>
                <a:latin typeface="Verdana" panose="020B0604030504040204" pitchFamily="34" charset="0"/>
              </a:rPr>
              <a:t> Distribución justa de los recursos sanitarios</a:t>
            </a:r>
          </a:p>
          <a:p>
            <a:pPr>
              <a:buFont typeface="Arial" panose="020B0604020202020204" pitchFamily="34" charset="0"/>
              <a:buChar char="•"/>
            </a:pPr>
            <a:r>
              <a:rPr lang="es-MX" altLang="es-MX" sz="1800" b="0" dirty="0">
                <a:solidFill>
                  <a:srgbClr val="1C3A41"/>
                </a:solidFill>
                <a:latin typeface="Verdana" panose="020B0604030504040204" pitchFamily="34" charset="0"/>
              </a:rPr>
              <a:t> Compromiso para mejorar la calidad de la atención, la seguridad del paciente y el mantenimiento de buenas relaciones.</a:t>
            </a:r>
            <a:endParaRPr lang="en-US" altLang="es-MX" sz="1800" b="0" dirty="0">
              <a:solidFill>
                <a:srgbClr val="1C3A41"/>
              </a:solidFill>
              <a:latin typeface="Verdana" panose="020B0604030504040204" pitchFamily="34" charset="0"/>
            </a:endParaRPr>
          </a:p>
          <a:p>
            <a:pPr>
              <a:buFont typeface="Arial" panose="020B0604020202020204" pitchFamily="34" charset="0"/>
              <a:buChar char="•"/>
            </a:pPr>
            <a:endParaRPr lang="en-US" altLang="es-MX" sz="1800" b="0" dirty="0">
              <a:solidFill>
                <a:srgbClr val="1C3A41"/>
              </a:solidFill>
              <a:latin typeface="Verdana" panose="020B0604030504040204" pitchFamily="34" charset="0"/>
            </a:endParaRPr>
          </a:p>
          <a:p>
            <a:r>
              <a:rPr lang="en-US" altLang="es-MX" sz="1000" b="0" dirty="0">
                <a:solidFill>
                  <a:srgbClr val="1C3A41"/>
                </a:solidFill>
                <a:latin typeface="Verdana" panose="020B0604030504040204" pitchFamily="34" charset="0"/>
              </a:rPr>
              <a:t>European Federation of Internal Medicine. Medical Professionalism in the </a:t>
            </a:r>
          </a:p>
          <a:p>
            <a:r>
              <a:rPr lang="en-US" altLang="es-MX" sz="1000" b="0" dirty="0">
                <a:solidFill>
                  <a:srgbClr val="1C3A41"/>
                </a:solidFill>
                <a:latin typeface="Verdana" panose="020B0604030504040204" pitchFamily="34" charset="0"/>
              </a:rPr>
              <a:t>New Millennium: A Physician Charter. Ann Intern Med 2002;136(3):243-6.</a:t>
            </a:r>
            <a:endParaRPr lang="es-MX" altLang="es-MX" sz="1000" b="0" dirty="0">
              <a:solidFill>
                <a:srgbClr val="1C3A41"/>
              </a:solidFill>
              <a:latin typeface="Verdana" panose="020B0604030504040204" pitchFamily="34" charset="0"/>
            </a:endParaRPr>
          </a:p>
          <a:p>
            <a:pPr>
              <a:buFont typeface="Arial" panose="020B0604020202020204" pitchFamily="34" charset="0"/>
              <a:buChar char="•"/>
            </a:pPr>
            <a:endParaRPr lang="en-US" altLang="es-MX" sz="1800" b="0" dirty="0">
              <a:solidFill>
                <a:srgbClr val="1C3A4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par>
                          <p:cTn id="12" fill="hold" nodeType="afterGroup">
                            <p:stCondLst>
                              <p:cond delay="2400"/>
                            </p:stCondLst>
                            <p:childTnLst>
                              <p:par>
                                <p:cTn id="13" presetID="10" presetClass="entr" presetSubtype="0" fill="hold" grpId="0" nodeType="after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fade">
                                      <p:cBhvr>
                                        <p:cTn id="15"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p:cNvSpPr/>
          <p:nvPr/>
        </p:nvSpPr>
        <p:spPr bwMode="auto">
          <a:xfrm rot="1800000">
            <a:off x="2255838" y="1900238"/>
            <a:ext cx="3581400" cy="2057400"/>
          </a:xfrm>
          <a:prstGeom prst="ellipse">
            <a:avLst/>
          </a:prstGeom>
          <a:solidFill>
            <a:schemeClr val="accent3">
              <a:lumMod val="50000"/>
              <a:alpha val="75000"/>
            </a:schemeClr>
          </a:solidFill>
          <a:ln w="12700" cap="flat" cmpd="sng" algn="ctr">
            <a:solidFill>
              <a:schemeClr val="bg1">
                <a:lumMod val="95000"/>
              </a:schemeClr>
            </a:solid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15" name="Elipse 14"/>
          <p:cNvSpPr/>
          <p:nvPr/>
        </p:nvSpPr>
        <p:spPr bwMode="auto">
          <a:xfrm rot="9000000">
            <a:off x="3459163" y="1900238"/>
            <a:ext cx="3581400" cy="2057400"/>
          </a:xfrm>
          <a:prstGeom prst="ellipse">
            <a:avLst/>
          </a:prstGeom>
          <a:solidFill>
            <a:schemeClr val="accent2">
              <a:lumMod val="75000"/>
              <a:alpha val="75000"/>
            </a:schemeClr>
          </a:solidFill>
          <a:ln w="12700" cap="flat" cmpd="sng" algn="ctr">
            <a:solidFill>
              <a:schemeClr val="bg1">
                <a:lumMod val="95000"/>
              </a:schemeClr>
            </a:solid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16" name="Elipse 15"/>
          <p:cNvSpPr/>
          <p:nvPr/>
        </p:nvSpPr>
        <p:spPr bwMode="auto">
          <a:xfrm rot="12600000">
            <a:off x="3475038" y="2586038"/>
            <a:ext cx="3581400" cy="2057400"/>
          </a:xfrm>
          <a:prstGeom prst="ellipse">
            <a:avLst/>
          </a:prstGeom>
          <a:solidFill>
            <a:schemeClr val="accent6">
              <a:lumMod val="50000"/>
              <a:alpha val="75000"/>
            </a:schemeClr>
          </a:solidFill>
          <a:ln w="12700" cap="flat" cmpd="sng" algn="ctr">
            <a:solidFill>
              <a:schemeClr val="bg1">
                <a:lumMod val="95000"/>
              </a:schemeClr>
            </a:solid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17" name="Elipse 16"/>
          <p:cNvSpPr/>
          <p:nvPr/>
        </p:nvSpPr>
        <p:spPr bwMode="auto">
          <a:xfrm rot="19800000">
            <a:off x="2255838" y="2586038"/>
            <a:ext cx="3581400" cy="2057400"/>
          </a:xfrm>
          <a:prstGeom prst="ellipse">
            <a:avLst/>
          </a:prstGeom>
          <a:solidFill>
            <a:srgbClr val="6C006E">
              <a:alpha val="75000"/>
            </a:srgbClr>
          </a:solidFill>
          <a:ln w="12700" cap="flat" cmpd="sng" algn="ctr">
            <a:solidFill>
              <a:schemeClr val="bg1">
                <a:lumMod val="95000"/>
              </a:schemeClr>
            </a:solid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26" name="Elipse 25"/>
          <p:cNvSpPr/>
          <p:nvPr/>
        </p:nvSpPr>
        <p:spPr bwMode="auto">
          <a:xfrm>
            <a:off x="3424238" y="2133600"/>
            <a:ext cx="2443162" cy="2362200"/>
          </a:xfrm>
          <a:prstGeom prst="ellipse">
            <a:avLst/>
          </a:prstGeom>
          <a:solidFill>
            <a:srgbClr val="1C3A41"/>
          </a:solidFill>
          <a:ln w="12700" cap="flat" cmpd="sng" algn="ctr">
            <a:solidFill>
              <a:schemeClr val="bg1">
                <a:lumMod val="95000"/>
              </a:schemeClr>
            </a:solid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29703" name="CuadroTexto 13"/>
          <p:cNvSpPr txBox="1">
            <a:spLocks noChangeArrowheads="1"/>
          </p:cNvSpPr>
          <p:nvPr/>
        </p:nvSpPr>
        <p:spPr bwMode="auto">
          <a:xfrm>
            <a:off x="452438" y="1046163"/>
            <a:ext cx="255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rgbClr val="1C3A41"/>
                </a:solidFill>
                <a:latin typeface="Verdana" panose="020B0604030504040204" pitchFamily="34" charset="0"/>
              </a:rPr>
              <a:t>Eje Central</a:t>
            </a:r>
            <a:endParaRPr lang="es-ES_tradnl" altLang="es-MX" sz="2000" b="0">
              <a:solidFill>
                <a:srgbClr val="1C3A41"/>
              </a:solidFill>
              <a:latin typeface="Verdana" panose="020B0604030504040204" pitchFamily="34" charset="0"/>
            </a:endParaRPr>
          </a:p>
        </p:txBody>
      </p:sp>
      <p:sp>
        <p:nvSpPr>
          <p:cNvPr id="29704" name="CuadroTexto 5"/>
          <p:cNvSpPr txBox="1">
            <a:spLocks noChangeArrowheads="1"/>
          </p:cNvSpPr>
          <p:nvPr/>
        </p:nvSpPr>
        <p:spPr bwMode="auto">
          <a:xfrm>
            <a:off x="452438" y="4997450"/>
            <a:ext cx="80819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r>
              <a:rPr lang="es-MX" altLang="es-MX" sz="1800" b="0">
                <a:solidFill>
                  <a:srgbClr val="1C3A41"/>
                </a:solidFill>
                <a:latin typeface="Verdana" panose="020B0604030504040204" pitchFamily="34" charset="0"/>
              </a:rPr>
              <a:t>Desde el momento en que el otro me mira, yo soy responsable de él sin ni siquiera tener que tomar responsabilidades en relación con él; su responsabilidad me incumbe. Es una responsabilidad que va más allá de lo que yo hago.</a:t>
            </a:r>
          </a:p>
          <a:p>
            <a:pPr eaLnBrk="1" hangingPunct="1"/>
            <a:endParaRPr lang="es-MX" altLang="es-MX" sz="1800" b="0">
              <a:solidFill>
                <a:srgbClr val="1C3A41"/>
              </a:solidFill>
              <a:latin typeface="Verdana" panose="020B0604030504040204" pitchFamily="34" charset="0"/>
            </a:endParaRPr>
          </a:p>
          <a:p>
            <a:pPr eaLnBrk="1" hangingPunct="1"/>
            <a:r>
              <a:rPr lang="es-MX" altLang="es-MX" sz="1000" b="0">
                <a:solidFill>
                  <a:srgbClr val="1C3A41"/>
                </a:solidFill>
                <a:latin typeface="Verdana" panose="020B0604030504040204" pitchFamily="34" charset="0"/>
              </a:rPr>
              <a:t>Lévinas M.</a:t>
            </a:r>
            <a:r>
              <a:rPr lang="es-MX" altLang="es-MX" sz="1000" b="0" i="1">
                <a:solidFill>
                  <a:srgbClr val="1C3A41"/>
                </a:solidFill>
                <a:latin typeface="Verdana" panose="020B0604030504040204" pitchFamily="34" charset="0"/>
              </a:rPr>
              <a:t>. Ética e infinito</a:t>
            </a:r>
            <a:r>
              <a:rPr lang="es-MX" altLang="es-MX" sz="1000" b="0">
                <a:solidFill>
                  <a:srgbClr val="1C3A41"/>
                </a:solidFill>
                <a:latin typeface="Verdana" panose="020B0604030504040204" pitchFamily="34" charset="0"/>
              </a:rPr>
              <a:t>. Madrid, A. Machado Libros, S.A., 2000. Pág.80</a:t>
            </a:r>
            <a:endParaRPr lang="es-MX" altLang="es-MX" sz="1000">
              <a:solidFill>
                <a:srgbClr val="1C3A41"/>
              </a:solidFill>
              <a:latin typeface="Verdana" panose="020B0604030504040204" pitchFamily="34" charset="0"/>
            </a:endParaRPr>
          </a:p>
        </p:txBody>
      </p:sp>
      <p:sp>
        <p:nvSpPr>
          <p:cNvPr id="21" name="Rectangle 7"/>
          <p:cNvSpPr>
            <a:spLocks noChangeArrowheads="1"/>
          </p:cNvSpPr>
          <p:nvPr/>
        </p:nvSpPr>
        <p:spPr bwMode="auto">
          <a:xfrm>
            <a:off x="3838575" y="3025775"/>
            <a:ext cx="17129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defTabSz="571500">
              <a:defRPr sz="1600" b="1">
                <a:solidFill>
                  <a:schemeClr val="tx1"/>
                </a:solidFill>
                <a:latin typeface="Arial" panose="020B0604020202020204" pitchFamily="34" charset="0"/>
                <a:ea typeface="ヒラギノ角ゴ Pro W3" pitchFamily="-104" charset="-128"/>
              </a:defRPr>
            </a:lvl1pPr>
            <a:lvl2pPr marL="37931725" indent="-37474525" defTabSz="571500">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50000"/>
              </a:spcBef>
            </a:pPr>
            <a:r>
              <a:rPr lang="es-MX" altLang="es-MX" sz="1500">
                <a:solidFill>
                  <a:schemeClr val="bg1"/>
                </a:solidFill>
                <a:latin typeface="Verdana" panose="020B0604030504040204" pitchFamily="34" charset="0"/>
                <a:cs typeface="Arial" panose="020B0604020202020204" pitchFamily="34" charset="0"/>
              </a:rPr>
              <a:t>Dimensión Moral</a:t>
            </a:r>
            <a:endParaRPr lang="es-ES" altLang="es-MX" sz="1500">
              <a:solidFill>
                <a:schemeClr val="bg1"/>
              </a:solidFill>
              <a:latin typeface="Verdana" panose="020B0604030504040204" pitchFamily="34" charset="0"/>
              <a:cs typeface="Arial" panose="020B0604020202020204" pitchFamily="34" charset="0"/>
            </a:endParaRPr>
          </a:p>
        </p:txBody>
      </p:sp>
      <p:sp>
        <p:nvSpPr>
          <p:cNvPr id="22" name="Rectangle 8"/>
          <p:cNvSpPr>
            <a:spLocks noChangeArrowheads="1"/>
          </p:cNvSpPr>
          <p:nvPr/>
        </p:nvSpPr>
        <p:spPr bwMode="auto">
          <a:xfrm>
            <a:off x="5051425" y="1987550"/>
            <a:ext cx="1882775" cy="6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defTabSz="571500">
              <a:defRPr sz="1600" b="1">
                <a:solidFill>
                  <a:schemeClr val="tx1"/>
                </a:solidFill>
                <a:latin typeface="Arial" panose="020B0604020202020204" pitchFamily="34" charset="0"/>
                <a:ea typeface="ヒラギノ角ゴ Pro W3" pitchFamily="-104" charset="-128"/>
              </a:defRPr>
            </a:lvl1pPr>
            <a:lvl2pPr marL="37931725" indent="-37474525" defTabSz="571500">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50000"/>
              </a:spcBef>
            </a:pPr>
            <a:r>
              <a:rPr lang="es-MX" altLang="es-MX" sz="1500" dirty="0" smtClean="0">
                <a:solidFill>
                  <a:schemeClr val="bg1"/>
                </a:solidFill>
                <a:latin typeface="Verdana" panose="020B0604030504040204" pitchFamily="34" charset="0"/>
                <a:cs typeface="Arial" panose="020B0604020202020204" pitchFamily="34" charset="0"/>
              </a:rPr>
              <a:t>Reflexi</a:t>
            </a:r>
            <a:r>
              <a:rPr lang="es-MX" altLang="es-MX" sz="1500" dirty="0" smtClean="0">
                <a:solidFill>
                  <a:schemeClr val="bg1"/>
                </a:solidFill>
                <a:latin typeface="Verdana" panose="020B0604030504040204" pitchFamily="34" charset="0"/>
                <a:cs typeface="Arial" panose="020B0604020202020204" pitchFamily="34" charset="0"/>
              </a:rPr>
              <a:t>ón </a:t>
            </a:r>
          </a:p>
          <a:p>
            <a:pPr algn="ctr">
              <a:spcBef>
                <a:spcPct val="50000"/>
              </a:spcBef>
            </a:pPr>
            <a:r>
              <a:rPr lang="es-MX" altLang="es-MX" sz="1500" dirty="0" smtClean="0">
                <a:solidFill>
                  <a:schemeClr val="bg1"/>
                </a:solidFill>
                <a:latin typeface="Verdana" panose="020B0604030504040204" pitchFamily="34" charset="0"/>
                <a:cs typeface="Arial" panose="020B0604020202020204" pitchFamily="34" charset="0"/>
              </a:rPr>
              <a:t>ética</a:t>
            </a:r>
            <a:endParaRPr lang="es-ES" altLang="es-MX" sz="1500" dirty="0">
              <a:solidFill>
                <a:schemeClr val="bg1"/>
              </a:solidFill>
              <a:latin typeface="Verdana" panose="020B0604030504040204" pitchFamily="34" charset="0"/>
              <a:cs typeface="Arial" panose="020B0604020202020204" pitchFamily="34" charset="0"/>
            </a:endParaRPr>
          </a:p>
        </p:txBody>
      </p:sp>
      <p:sp>
        <p:nvSpPr>
          <p:cNvPr id="23" name="Rectangle 9"/>
          <p:cNvSpPr>
            <a:spLocks noChangeArrowheads="1"/>
          </p:cNvSpPr>
          <p:nvPr/>
        </p:nvSpPr>
        <p:spPr bwMode="auto">
          <a:xfrm>
            <a:off x="5030788" y="4349750"/>
            <a:ext cx="18272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defTabSz="571500">
              <a:defRPr sz="1600" b="1">
                <a:solidFill>
                  <a:schemeClr val="tx1"/>
                </a:solidFill>
                <a:latin typeface="Arial" panose="020B0604020202020204" pitchFamily="34" charset="0"/>
                <a:ea typeface="ヒラギノ角ゴ Pro W3" pitchFamily="-104" charset="-128"/>
              </a:defRPr>
            </a:lvl1pPr>
            <a:lvl2pPr marL="37931725" indent="-37474525" defTabSz="571500">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50000"/>
              </a:spcBef>
            </a:pPr>
            <a:r>
              <a:rPr lang="es-MX" altLang="es-MX" sz="1500">
                <a:solidFill>
                  <a:schemeClr val="bg1"/>
                </a:solidFill>
                <a:latin typeface="Verdana" panose="020B0604030504040204" pitchFamily="34" charset="0"/>
                <a:cs typeface="Arial" panose="020B0604020202020204" pitchFamily="34" charset="0"/>
              </a:rPr>
              <a:t>Alteridad</a:t>
            </a:r>
            <a:endParaRPr lang="es-ES" altLang="es-MX" sz="1500">
              <a:solidFill>
                <a:schemeClr val="bg1"/>
              </a:solidFill>
              <a:latin typeface="Verdana" panose="020B0604030504040204" pitchFamily="34" charset="0"/>
              <a:cs typeface="Arial" panose="020B0604020202020204" pitchFamily="34" charset="0"/>
            </a:endParaRPr>
          </a:p>
        </p:txBody>
      </p:sp>
      <p:sp>
        <p:nvSpPr>
          <p:cNvPr id="24" name="Rectangle 8"/>
          <p:cNvSpPr>
            <a:spLocks noChangeArrowheads="1"/>
          </p:cNvSpPr>
          <p:nvPr/>
        </p:nvSpPr>
        <p:spPr bwMode="auto">
          <a:xfrm>
            <a:off x="2232025" y="1987550"/>
            <a:ext cx="1882775"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defTabSz="571500">
              <a:defRPr sz="1600" b="1">
                <a:solidFill>
                  <a:schemeClr val="tx1"/>
                </a:solidFill>
                <a:latin typeface="Arial" panose="020B0604020202020204" pitchFamily="34" charset="0"/>
                <a:ea typeface="ヒラギノ角ゴ Pro W3" pitchFamily="-104" charset="-128"/>
              </a:defRPr>
            </a:lvl1pPr>
            <a:lvl2pPr marL="37931725" indent="-37474525" defTabSz="571500">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50000"/>
              </a:spcBef>
            </a:pPr>
            <a:r>
              <a:rPr lang="es-MX" altLang="es-MX" sz="1500" dirty="0" smtClean="0">
                <a:solidFill>
                  <a:schemeClr val="bg1"/>
                </a:solidFill>
                <a:latin typeface="Verdana" panose="020B0604030504040204" pitchFamily="34" charset="0"/>
                <a:cs typeface="Arial" panose="020B0604020202020204" pitchFamily="34" charset="0"/>
              </a:rPr>
              <a:t>   Conocimiento</a:t>
            </a:r>
            <a:endParaRPr lang="es-MX" altLang="es-MX" sz="1500" dirty="0">
              <a:solidFill>
                <a:schemeClr val="bg1"/>
              </a:solidFill>
              <a:latin typeface="Verdana" panose="020B0604030504040204" pitchFamily="34" charset="0"/>
              <a:cs typeface="Arial" panose="020B0604020202020204" pitchFamily="34" charset="0"/>
            </a:endParaRPr>
          </a:p>
        </p:txBody>
      </p:sp>
      <p:sp>
        <p:nvSpPr>
          <p:cNvPr id="25" name="Rectangle 9"/>
          <p:cNvSpPr>
            <a:spLocks noChangeArrowheads="1"/>
          </p:cNvSpPr>
          <p:nvPr/>
        </p:nvSpPr>
        <p:spPr bwMode="auto">
          <a:xfrm>
            <a:off x="2438400" y="4349750"/>
            <a:ext cx="18272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defTabSz="571500">
              <a:defRPr sz="1600" b="1">
                <a:solidFill>
                  <a:schemeClr val="tx1"/>
                </a:solidFill>
                <a:latin typeface="Arial" panose="020B0604020202020204" pitchFamily="34" charset="0"/>
                <a:ea typeface="ヒラギノ角ゴ Pro W3" pitchFamily="-104" charset="-128"/>
              </a:defRPr>
            </a:lvl1pPr>
            <a:lvl2pPr marL="37931725" indent="-37474525" defTabSz="571500">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50000"/>
              </a:spcBef>
            </a:pPr>
            <a:r>
              <a:rPr lang="es-MX" altLang="es-MX" sz="1500">
                <a:solidFill>
                  <a:schemeClr val="bg1"/>
                </a:solidFill>
                <a:latin typeface="Verdana" panose="020B0604030504040204" pitchFamily="34" charset="0"/>
                <a:cs typeface="Arial" panose="020B0604020202020204" pitchFamily="34" charset="0"/>
              </a:rPr>
              <a:t>Beneficio</a:t>
            </a:r>
            <a:endParaRPr lang="es-ES" altLang="es-MX" sz="1500">
              <a:solidFill>
                <a:schemeClr val="bg1"/>
              </a:solidFill>
              <a:latin typeface="Verdana" panose="020B0604030504040204" pitchFamily="34" charset="0"/>
              <a:cs typeface="Arial" panose="020B0604020202020204" pitchFamily="34" charset="0"/>
            </a:endParaRPr>
          </a:p>
        </p:txBody>
      </p:sp>
      <p:sp>
        <p:nvSpPr>
          <p:cNvPr id="29710" name="CuadroTexto 5"/>
          <p:cNvSpPr txBox="1">
            <a:spLocks noChangeArrowheads="1"/>
          </p:cNvSpPr>
          <p:nvPr/>
        </p:nvSpPr>
        <p:spPr bwMode="auto">
          <a:xfrm>
            <a:off x="4191000" y="1143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r" eaLnBrk="1" hangingPunct="1"/>
            <a:r>
              <a:rPr lang="es-MX" altLang="es-MX" sz="1800">
                <a:solidFill>
                  <a:srgbClr val="1C3A41"/>
                </a:solidFill>
                <a:latin typeface="Verdana" panose="020B0604030504040204" pitchFamily="34" charset="0"/>
              </a:rPr>
              <a:t> Cubrir Expectativas del paciente</a:t>
            </a:r>
            <a:endParaRPr lang="es-MX" altLang="es-MX" sz="1000">
              <a:solidFill>
                <a:srgbClr val="1C3A4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703"/>
                                        </p:tgtEl>
                                        <p:attrNameLst>
                                          <p:attrName>ppt_y</p:attrName>
                                        </p:attrNameLst>
                                      </p:cBhvr>
                                      <p:tavLst>
                                        <p:tav tm="0">
                                          <p:val>
                                            <p:strVal val="#ppt_y"/>
                                          </p:val>
                                        </p:tav>
                                        <p:tav tm="100000">
                                          <p:val>
                                            <p:strVal val="#ppt_y"/>
                                          </p:val>
                                        </p:tav>
                                      </p:tavLst>
                                    </p:anim>
                                    <p:anim calcmode="lin" valueType="num">
                                      <p:cBhvr>
                                        <p:cTn id="9" dur="500" fill="hold"/>
                                        <p:tgtEl>
                                          <p:spTgt spid="2970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70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703"/>
                                        </p:tgtEl>
                                      </p:cBhvr>
                                    </p:animEffect>
                                  </p:childTnLst>
                                </p:cTn>
                              </p:par>
                            </p:childTnLst>
                          </p:cTn>
                        </p:par>
                        <p:par>
                          <p:cTn id="12" fill="hold" nodeType="afterGroup">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29710"/>
                                        </p:tgtEl>
                                        <p:attrNameLst>
                                          <p:attrName>style.visibility</p:attrName>
                                        </p:attrNameLst>
                                      </p:cBhvr>
                                      <p:to>
                                        <p:strVal val="visible"/>
                                      </p:to>
                                    </p:set>
                                    <p:animEffect transition="in" filter="fade">
                                      <p:cBhvr>
                                        <p:cTn id="15" dur="1000"/>
                                        <p:tgtEl>
                                          <p:spTgt spid="29710"/>
                                        </p:tgtEl>
                                      </p:cBhvr>
                                    </p:animEffect>
                                  </p:childTnLst>
                                </p:cTn>
                              </p:par>
                            </p:childTnLst>
                          </p:cTn>
                        </p:par>
                        <p:par>
                          <p:cTn id="16" fill="hold" nodeType="afterGroup">
                            <p:stCondLst>
                              <p:cond delay="1950"/>
                            </p:stCondLst>
                            <p:childTnLst>
                              <p:par>
                                <p:cTn id="17" presetID="10" presetClass="entr" presetSubtype="0" fill="hold" grpId="0" nodeType="afterEffect">
                                  <p:stCondLst>
                                    <p:cond delay="0"/>
                                  </p:stCondLst>
                                  <p:childTnLst>
                                    <p:set>
                                      <p:cBhvr>
                                        <p:cTn id="18" dur="1" fill="hold">
                                          <p:stCondLst>
                                            <p:cond delay="0"/>
                                          </p:stCondLst>
                                        </p:cTn>
                                        <p:tgtEl>
                                          <p:spTgt spid="29704"/>
                                        </p:tgtEl>
                                        <p:attrNameLst>
                                          <p:attrName>style.visibility</p:attrName>
                                        </p:attrNameLst>
                                      </p:cBhvr>
                                      <p:to>
                                        <p:strVal val="visible"/>
                                      </p:to>
                                    </p:set>
                                    <p:animEffect transition="in" filter="fade">
                                      <p:cBhvr>
                                        <p:cTn id="19" dur="500"/>
                                        <p:tgtEl>
                                          <p:spTgt spid="2970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accel="50000" decel="5000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accel="50000" decel="5000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accel="50000" decel="5000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accel="50000" decel="5000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2000"/>
                                        <p:tgtEl>
                                          <p:spTgt spid="26"/>
                                        </p:tgtEl>
                                      </p:cBhvr>
                                    </p:animEffect>
                                  </p:childTnLst>
                                </p:cTn>
                              </p:par>
                            </p:childTnLst>
                          </p:cTn>
                        </p:par>
                        <p:par>
                          <p:cTn id="65" fill="hold" nodeType="afterGroup">
                            <p:stCondLst>
                              <p:cond delay="2000"/>
                            </p:stCondLst>
                            <p:childTnLst>
                              <p:par>
                                <p:cTn id="66" presetID="53"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6" grpId="0" animBg="1"/>
      <p:bldP spid="29703" grpId="0"/>
      <p:bldP spid="29704" grpId="0"/>
      <p:bldP spid="21" grpId="0"/>
      <p:bldP spid="22" grpId="0"/>
      <p:bldP spid="23" grpId="0"/>
      <p:bldP spid="24" grpId="0"/>
      <p:bldP spid="25" grpId="0"/>
      <p:bldP spid="297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uadroTexto 4"/>
          <p:cNvSpPr txBox="1">
            <a:spLocks noChangeArrowheads="1"/>
          </p:cNvSpPr>
          <p:nvPr/>
        </p:nvSpPr>
        <p:spPr bwMode="auto">
          <a:xfrm>
            <a:off x="452438" y="1046163"/>
            <a:ext cx="11207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Mito</a:t>
            </a:r>
          </a:p>
        </p:txBody>
      </p:sp>
      <p:sp>
        <p:nvSpPr>
          <p:cNvPr id="31748" name="CuadroTexto 5"/>
          <p:cNvSpPr txBox="1">
            <a:spLocks noChangeArrowheads="1"/>
          </p:cNvSpPr>
          <p:nvPr/>
        </p:nvSpPr>
        <p:spPr bwMode="auto">
          <a:xfrm>
            <a:off x="395536" y="2780928"/>
            <a:ext cx="8081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s-AR" altLang="es-MX" sz="2000" b="0" dirty="0">
                <a:solidFill>
                  <a:srgbClr val="1C3A41"/>
                </a:solidFill>
                <a:latin typeface="Verdana" panose="020B0604030504040204" pitchFamily="34" charset="0"/>
              </a:rPr>
              <a:t>“En casi el 90% de reclamos por mala praxis no hay responsabilidad de los médicos ni de las instituciones”</a:t>
            </a:r>
            <a:endParaRPr lang="es-MX" altLang="es-MX" sz="2000" b="0" dirty="0">
              <a:solidFill>
                <a:srgbClr val="1C3A4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747"/>
                                        </p:tgtEl>
                                        <p:attrNameLst>
                                          <p:attrName>ppt_y</p:attrName>
                                        </p:attrNameLst>
                                      </p:cBhvr>
                                      <p:tavLst>
                                        <p:tav tm="0">
                                          <p:val>
                                            <p:strVal val="#ppt_y"/>
                                          </p:val>
                                        </p:tav>
                                        <p:tav tm="100000">
                                          <p:val>
                                            <p:strVal val="#ppt_y"/>
                                          </p:val>
                                        </p:tav>
                                      </p:tavLst>
                                    </p:anim>
                                    <p:anim calcmode="lin" valueType="num">
                                      <p:cBhvr>
                                        <p:cTn id="9" dur="500" fill="hold"/>
                                        <p:tgtEl>
                                          <p:spTgt spid="317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7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747"/>
                                        </p:tgtEl>
                                      </p:cBhvr>
                                    </p:animEffect>
                                  </p:childTnLst>
                                </p:cTn>
                              </p:par>
                            </p:childTnLst>
                          </p:cTn>
                        </p:par>
                        <p:par>
                          <p:cTn id="12" fill="hold" nodeType="afterGroup">
                            <p:stCondLst>
                              <p:cond delay="650"/>
                            </p:stCondLst>
                            <p:childTnLst>
                              <p:par>
                                <p:cTn id="13" presetID="53" presetClass="entr" presetSubtype="0" fill="hold" grpId="0" nodeType="afterEffect">
                                  <p:stCondLst>
                                    <p:cond delay="0"/>
                                  </p:stCondLst>
                                  <p:childTnLst>
                                    <p:set>
                                      <p:cBhvr>
                                        <p:cTn id="14" dur="1" fill="hold">
                                          <p:stCondLst>
                                            <p:cond delay="0"/>
                                          </p:stCondLst>
                                        </p:cTn>
                                        <p:tgtEl>
                                          <p:spTgt spid="31748"/>
                                        </p:tgtEl>
                                        <p:attrNameLst>
                                          <p:attrName>style.visibility</p:attrName>
                                        </p:attrNameLst>
                                      </p:cBhvr>
                                      <p:to>
                                        <p:strVal val="visible"/>
                                      </p:to>
                                    </p:set>
                                    <p:anim calcmode="lin" valueType="num">
                                      <p:cBhvr>
                                        <p:cTn id="15" dur="500" fill="hold"/>
                                        <p:tgtEl>
                                          <p:spTgt spid="31748"/>
                                        </p:tgtEl>
                                        <p:attrNameLst>
                                          <p:attrName>ppt_w</p:attrName>
                                        </p:attrNameLst>
                                      </p:cBhvr>
                                      <p:tavLst>
                                        <p:tav tm="0">
                                          <p:val>
                                            <p:fltVal val="0"/>
                                          </p:val>
                                        </p:tav>
                                        <p:tav tm="100000">
                                          <p:val>
                                            <p:strVal val="#ppt_w"/>
                                          </p:val>
                                        </p:tav>
                                      </p:tavLst>
                                    </p:anim>
                                    <p:anim calcmode="lin" valueType="num">
                                      <p:cBhvr>
                                        <p:cTn id="16" dur="500" fill="hold"/>
                                        <p:tgtEl>
                                          <p:spTgt spid="31748"/>
                                        </p:tgtEl>
                                        <p:attrNameLst>
                                          <p:attrName>ppt_h</p:attrName>
                                        </p:attrNameLst>
                                      </p:cBhvr>
                                      <p:tavLst>
                                        <p:tav tm="0">
                                          <p:val>
                                            <p:fltVal val="0"/>
                                          </p:val>
                                        </p:tav>
                                        <p:tav tm="100000">
                                          <p:val>
                                            <p:strVal val="#ppt_h"/>
                                          </p:val>
                                        </p:tav>
                                      </p:tavLst>
                                    </p:anim>
                                    <p:animEffect transition="in" filter="fade">
                                      <p:cBhvr>
                                        <p:cTn id="1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548680"/>
            <a:ext cx="7772400" cy="1143000"/>
          </a:xfrm>
        </p:spPr>
        <p:txBody>
          <a:bodyPr/>
          <a:lstStyle/>
          <a:p>
            <a:r>
              <a:rPr lang="es-MX" dirty="0" smtClean="0"/>
              <a:t>Error Médico</a:t>
            </a:r>
            <a:endParaRPr lang="es-MX" dirty="0"/>
          </a:p>
        </p:txBody>
      </p:sp>
      <p:sp>
        <p:nvSpPr>
          <p:cNvPr id="3" name="Marcador de contenido 2"/>
          <p:cNvSpPr>
            <a:spLocks noGrp="1"/>
          </p:cNvSpPr>
          <p:nvPr>
            <p:ph idx="1"/>
          </p:nvPr>
        </p:nvSpPr>
        <p:spPr/>
        <p:txBody>
          <a:bodyPr/>
          <a:lstStyle/>
          <a:p>
            <a:pPr algn="just"/>
            <a:r>
              <a:rPr lang="es-MX" sz="24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Conducta clínica equivocada </a:t>
            </a:r>
            <a:r>
              <a:rPr lang="es-MX" sz="2400" dirty="0">
                <a:solidFill>
                  <a:srgbClr val="1C3A41"/>
                </a:solidFill>
                <a:latin typeface="Verdana" panose="020B0604030504040204" pitchFamily="34" charset="0"/>
                <a:ea typeface="Verdana" panose="020B0604030504040204" pitchFamily="34" charset="0"/>
                <a:cs typeface="Verdana" panose="020B0604030504040204" pitchFamily="34" charset="0"/>
              </a:rPr>
              <a:t>en la práctica médica, por comisión o </a:t>
            </a:r>
            <a:r>
              <a:rPr lang="es-MX" sz="24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por omisión</a:t>
            </a:r>
            <a:r>
              <a:rPr lang="es-MX" sz="2400" dirty="0">
                <a:solidFill>
                  <a:srgbClr val="1C3A41"/>
                </a:solidFill>
                <a:latin typeface="Verdana" panose="020B0604030504040204" pitchFamily="34" charset="0"/>
                <a:ea typeface="Verdana" panose="020B0604030504040204" pitchFamily="34" charset="0"/>
                <a:cs typeface="Verdana" panose="020B0604030504040204" pitchFamily="34" charset="0"/>
              </a:rPr>
              <a:t>, como consecuencia de la decisión de aplicar </a:t>
            </a:r>
            <a:r>
              <a:rPr lang="es-MX" sz="24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un criterio incorrecto.</a:t>
            </a:r>
            <a:endPar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endParaRPr>
          </a:p>
          <a:p>
            <a:pPr lvl="0" algn="just" eaLnBrk="1" hangingPunct="1">
              <a:lnSpc>
                <a:spcPct val="90000"/>
              </a:lnSpc>
              <a:buFont typeface="Arial" panose="020B0604020202020204" pitchFamily="34" charset="0"/>
              <a:buChar char="•"/>
            </a:pPr>
            <a:r>
              <a:rPr lang="es-ES" altLang="es-MX" sz="24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 “El </a:t>
            </a: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buen médico se revela por el </a:t>
            </a:r>
            <a:r>
              <a:rPr lang="es-ES" altLang="es-MX" sz="24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diagnóstico” </a:t>
            </a: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siendo la parte más importante de la medicina, pues de éste depende el tratamiento que deberá seguirse.</a:t>
            </a:r>
          </a:p>
          <a:p>
            <a:pPr marL="0" lvl="0" indent="0" algn="just" eaLnBrk="1" hangingPunct="1">
              <a:lnSpc>
                <a:spcPct val="90000"/>
              </a:lnSpc>
              <a:buNone/>
            </a:pPr>
            <a:endPar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32579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51520" y="836712"/>
            <a:ext cx="8604448" cy="3827363"/>
          </a:xfrm>
        </p:spPr>
        <p:txBody>
          <a:bodyPr/>
          <a:lstStyle/>
          <a:p>
            <a:pPr marL="0" indent="0" algn="just" eaLnBrk="1" hangingPunct="1">
              <a:lnSpc>
                <a:spcPct val="90000"/>
              </a:lnSpc>
              <a:buNone/>
            </a:pPr>
            <a:r>
              <a:rPr lang="es-ES" altLang="es-MX" b="1" dirty="0" smtClean="0">
                <a:solidFill>
                  <a:srgbClr val="1C3A41"/>
                </a:solidFill>
              </a:rPr>
              <a:t>    Impericia</a:t>
            </a:r>
            <a:endParaRPr lang="es-ES" altLang="es-MX" b="1" dirty="0">
              <a:solidFill>
                <a:srgbClr val="1C3A41"/>
              </a:solidFill>
            </a:endParaRPr>
          </a:p>
          <a:p>
            <a:pPr marL="0" indent="0" algn="just" eaLnBrk="1" hangingPunct="1">
              <a:lnSpc>
                <a:spcPct val="90000"/>
              </a:lnSpc>
              <a:buNone/>
            </a:pPr>
            <a:endParaRPr lang="es-ES" altLang="es-MX" b="1" dirty="0">
              <a:solidFill>
                <a:srgbClr val="1C3A41"/>
              </a:solidFill>
            </a:endParaRPr>
          </a:p>
          <a:p>
            <a:pPr algn="just" eaLnBrk="1" hangingPunct="1">
              <a:lnSpc>
                <a:spcPct val="90000"/>
              </a:lnSpc>
            </a:pPr>
            <a:r>
              <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rPr>
              <a:t>I</a:t>
            </a:r>
            <a:r>
              <a:rPr lang="es-ES" altLang="es-MX" sz="20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nsuficiencia de conocimientos o bien, falta de práctica que </a:t>
            </a:r>
            <a:r>
              <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rPr>
              <a:t>se </a:t>
            </a:r>
            <a:r>
              <a:rPr lang="es-ES" altLang="es-MX" sz="20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presuponen.</a:t>
            </a:r>
            <a:endPar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pPr>
            <a:r>
              <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rPr>
              <a:t>P</a:t>
            </a:r>
            <a:r>
              <a:rPr lang="es-ES" altLang="es-MX" sz="20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uede </a:t>
            </a:r>
            <a:r>
              <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rPr>
              <a:t>originar errores por deficiente actuación o por omisión, ya sea en el diagnóstico o en el tratamiento. </a:t>
            </a:r>
            <a:r>
              <a:rPr lang="es-ES" altLang="es-MX" sz="20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Existe </a:t>
            </a:r>
            <a:r>
              <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rPr>
              <a:t>un margen de error aceptable, el cual solo ha de ser admitido cuando se refiera a puntos oscuros y discutidos por la ciencia médica.</a:t>
            </a:r>
          </a:p>
          <a:p>
            <a:pPr algn="just" eaLnBrk="1" hangingPunct="1">
              <a:lnSpc>
                <a:spcPct val="90000"/>
              </a:lnSpc>
            </a:pPr>
            <a:r>
              <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rPr>
              <a:t>Por impericia puede un médico dejar de practicar un examen indispensable, no realizar un diagnóstico o hacerlo equivocadamente, no aplicar un tratamiento o indicar uno que no es él </a:t>
            </a:r>
            <a:r>
              <a:rPr lang="es-ES" altLang="es-MX" sz="20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adecuado.</a:t>
            </a:r>
            <a:endPar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pPr>
            <a:r>
              <a:rPr lang="es-ES" altLang="es-MX" sz="2000" dirty="0">
                <a:solidFill>
                  <a:srgbClr val="1C3A41"/>
                </a:solidFill>
                <a:latin typeface="Verdana" panose="020B0604030504040204" pitchFamily="34" charset="0"/>
                <a:ea typeface="Verdana" panose="020B0604030504040204" pitchFamily="34" charset="0"/>
                <a:cs typeface="Verdana" panose="020B0604030504040204" pitchFamily="34" charset="0"/>
              </a:rPr>
              <a:t>La realización de una intervención inútil, no indicada o impracticable. </a:t>
            </a:r>
          </a:p>
          <a:p>
            <a:endParaRPr lang="es-MX" sz="2000" dirty="0">
              <a:solidFill>
                <a:srgbClr val="1C3A4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43397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0" y="908720"/>
            <a:ext cx="8820472" cy="4331618"/>
          </a:xfrm>
        </p:spPr>
        <p:txBody>
          <a:bodyPr/>
          <a:lstStyle/>
          <a:p>
            <a:pPr marL="0" lvl="0" indent="0" algn="just" eaLnBrk="1" hangingPunct="1">
              <a:lnSpc>
                <a:spcPct val="90000"/>
              </a:lnSpc>
              <a:buNone/>
            </a:pPr>
            <a:r>
              <a:rPr lang="es-ES" altLang="es-MX" b="1" kern="1200" dirty="0" smtClean="0">
                <a:solidFill>
                  <a:srgbClr val="1C3A41"/>
                </a:solidFill>
                <a:latin typeface="+mj-lt"/>
                <a:ea typeface="+mn-ea"/>
                <a:cs typeface="+mn-cs"/>
              </a:rPr>
              <a:t>   Imprudencia</a:t>
            </a:r>
          </a:p>
          <a:p>
            <a:pPr marL="0" lvl="0" indent="0" algn="just" eaLnBrk="1" hangingPunct="1">
              <a:lnSpc>
                <a:spcPct val="90000"/>
              </a:lnSpc>
              <a:buNone/>
            </a:pPr>
            <a:endParaRPr lang="es-ES" altLang="es-MX" sz="2800" b="1" kern="1200" dirty="0">
              <a:solidFill>
                <a:srgbClr val="1C3A41"/>
              </a:solidFill>
              <a:latin typeface="Calibri"/>
              <a:ea typeface="+mn-ea"/>
              <a:cs typeface="+mn-cs"/>
            </a:endParaRPr>
          </a:p>
          <a:p>
            <a:pPr lvl="0" algn="just" eaLnBrk="1" hangingPunct="1">
              <a:lnSpc>
                <a:spcPct val="90000"/>
              </a:lnSpc>
              <a:buFont typeface="Arial" panose="020B0604020202020204" pitchFamily="34" charset="0"/>
              <a:buChar char="•"/>
            </a:pP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N</a:t>
            </a:r>
            <a:r>
              <a:rPr lang="es-ES" altLang="es-MX" sz="24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o </a:t>
            </a: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obrar con la debida prevención que la ciencia médica </a:t>
            </a:r>
            <a:r>
              <a:rPr lang="es-ES" altLang="es-MX" sz="24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aconseja </a:t>
            </a: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para evitar el riesgo a que puede llevar el acto médico ejecutado sin mayor reflexión. </a:t>
            </a:r>
          </a:p>
          <a:p>
            <a:pPr lvl="0" algn="just" eaLnBrk="1" hangingPunct="1">
              <a:lnSpc>
                <a:spcPct val="90000"/>
              </a:lnSpc>
              <a:buFont typeface="Arial" panose="020B0604020202020204" pitchFamily="34" charset="0"/>
              <a:buChar char="•"/>
            </a:pP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A</a:t>
            </a:r>
            <a:r>
              <a:rPr lang="es-ES" altLang="es-MX" sz="24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cciones </a:t>
            </a: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en que se aprecia un afrontamiento de riesgo, una temeridad o ligereza.</a:t>
            </a:r>
          </a:p>
          <a:p>
            <a:pPr lvl="0" algn="just" eaLnBrk="1" hangingPunct="1">
              <a:lnSpc>
                <a:spcPct val="90000"/>
              </a:lnSpc>
              <a:buFont typeface="Arial" panose="020B0604020202020204" pitchFamily="34" charset="0"/>
              <a:buChar char="•"/>
            </a:pPr>
            <a:r>
              <a:rPr lang="es-ES" altLang="es-MX" sz="24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La apreciación según el grado de adelanto científico existente en el lugar donde se preste la atención médica, así como la urgencia que implique dicha atención.</a:t>
            </a:r>
          </a:p>
          <a:p>
            <a:endParaRPr lang="es-MX" sz="2400" dirty="0">
              <a:solidFill>
                <a:srgbClr val="1C3A4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1814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0" y="692696"/>
            <a:ext cx="8892480" cy="4547642"/>
          </a:xfrm>
        </p:spPr>
        <p:txBody>
          <a:bodyPr/>
          <a:lstStyle/>
          <a:p>
            <a:pPr marL="0" lvl="0" indent="0" algn="just" eaLnBrk="1" hangingPunct="1">
              <a:lnSpc>
                <a:spcPct val="80000"/>
              </a:lnSpc>
              <a:buNone/>
            </a:pPr>
            <a:r>
              <a:rPr lang="es-ES" altLang="es-MX" b="1" kern="1200" dirty="0" smtClean="0">
                <a:solidFill>
                  <a:srgbClr val="1C3A41"/>
                </a:solidFill>
                <a:latin typeface="+mj-lt"/>
                <a:ea typeface="+mn-ea"/>
                <a:cs typeface="+mn-cs"/>
              </a:rPr>
              <a:t>   Negligencia</a:t>
            </a:r>
          </a:p>
          <a:p>
            <a:pPr marL="0" lvl="0" indent="0" algn="just" eaLnBrk="1" hangingPunct="1">
              <a:lnSpc>
                <a:spcPct val="80000"/>
              </a:lnSpc>
              <a:buNone/>
            </a:pPr>
            <a:endParaRPr lang="es-ES" altLang="es-MX" b="1" kern="1200" dirty="0">
              <a:solidFill>
                <a:srgbClr val="1C3A41"/>
              </a:solidFill>
              <a:latin typeface="+mj-lt"/>
              <a:ea typeface="+mn-ea"/>
              <a:cs typeface="+mn-cs"/>
            </a:endParaRPr>
          </a:p>
          <a:p>
            <a:pPr lvl="0" algn="just" eaLnBrk="1" hangingPunct="1">
              <a:lnSpc>
                <a:spcPct val="80000"/>
              </a:lnSpc>
              <a:buFont typeface="Arial" panose="020B0604020202020204" pitchFamily="34" charset="0"/>
              <a:buChar char="•"/>
            </a:pP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En la culpa por </a:t>
            </a:r>
            <a:r>
              <a:rPr lang="es-ES" altLang="es-MX" sz="20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negligencia, </a:t>
            </a: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la conducta se traduce en una omisión. Consiste en el incumplimiento de un deber, en una  falta de prevención y/o precaución, una omisión de la atención y de la diligencia debida.  </a:t>
            </a:r>
          </a:p>
          <a:p>
            <a:pPr lvl="0" algn="just" eaLnBrk="1" hangingPunct="1">
              <a:lnSpc>
                <a:spcPct val="80000"/>
              </a:lnSpc>
              <a:buFont typeface="Arial" panose="020B0604020202020204" pitchFamily="34" charset="0"/>
              <a:buChar char="•"/>
            </a:pPr>
            <a:r>
              <a:rPr lang="es-ES" altLang="es-MX" sz="20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El </a:t>
            </a: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desprecio del </a:t>
            </a:r>
            <a:r>
              <a:rPr lang="es-ES" altLang="es-MX" sz="20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cuidado es </a:t>
            </a: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lo que particulariza a la negligencia, a diferencia de la imprudencia, cuya nota característica es la falta de previsión.</a:t>
            </a:r>
          </a:p>
          <a:p>
            <a:pPr lvl="0" algn="just" eaLnBrk="1" hangingPunct="1">
              <a:lnSpc>
                <a:spcPct val="80000"/>
              </a:lnSpc>
              <a:buFont typeface="Arial" panose="020B0604020202020204" pitchFamily="34" charset="0"/>
              <a:buChar char="•"/>
            </a:pP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Son actos típicos de la negligencia los oblitos u olvidos quirúrgicos. </a:t>
            </a:r>
          </a:p>
          <a:p>
            <a:pPr lvl="0" algn="just" eaLnBrk="1" hangingPunct="1">
              <a:lnSpc>
                <a:spcPct val="80000"/>
              </a:lnSpc>
              <a:buFont typeface="Arial" panose="020B0604020202020204" pitchFamily="34" charset="0"/>
              <a:buChar char="•"/>
            </a:pP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La falta de exámenes, la falta de diagnóstico, la falta de tratamiento adecuado, el abandono del paciente entre otros.</a:t>
            </a:r>
          </a:p>
          <a:p>
            <a:pPr lvl="0" algn="just" eaLnBrk="1" hangingPunct="1">
              <a:lnSpc>
                <a:spcPct val="80000"/>
              </a:lnSpc>
              <a:buFont typeface="Arial" panose="020B0604020202020204" pitchFamily="34" charset="0"/>
              <a:buChar char="•"/>
            </a:pP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En la apreciación de la negligencia </a:t>
            </a:r>
            <a:r>
              <a:rPr lang="es-ES" altLang="es-MX" sz="2000" kern="1200" dirty="0" smtClean="0">
                <a:solidFill>
                  <a:srgbClr val="1C3A41"/>
                </a:solidFill>
                <a:latin typeface="Verdana" panose="020B0604030504040204" pitchFamily="34" charset="0"/>
                <a:ea typeface="Verdana" panose="020B0604030504040204" pitchFamily="34" charset="0"/>
                <a:cs typeface="Verdana" panose="020B0604030504040204" pitchFamily="34" charset="0"/>
              </a:rPr>
              <a:t>médica se debe </a:t>
            </a:r>
            <a:r>
              <a:rPr lang="es-ES" altLang="es-MX" sz="2000" kern="1200" dirty="0">
                <a:solidFill>
                  <a:srgbClr val="1C3A41"/>
                </a:solidFill>
                <a:latin typeface="Verdana" panose="020B0604030504040204" pitchFamily="34" charset="0"/>
                <a:ea typeface="Verdana" panose="020B0604030504040204" pitchFamily="34" charset="0"/>
                <a:cs typeface="Verdana" panose="020B0604030504040204" pitchFamily="34" charset="0"/>
              </a:rPr>
              <a:t>atender las circunstancias del caso. </a:t>
            </a:r>
          </a:p>
          <a:p>
            <a:endParaRPr lang="es-MX" sz="2000" dirty="0">
              <a:solidFill>
                <a:srgbClr val="1C3A4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48956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uadroTexto 4"/>
          <p:cNvSpPr txBox="1">
            <a:spLocks noChangeArrowheads="1"/>
          </p:cNvSpPr>
          <p:nvPr/>
        </p:nvSpPr>
        <p:spPr bwMode="auto">
          <a:xfrm>
            <a:off x="452438" y="1046163"/>
            <a:ext cx="40020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¿Litigio indebido?</a:t>
            </a:r>
          </a:p>
        </p:txBody>
      </p:sp>
      <p:sp>
        <p:nvSpPr>
          <p:cNvPr id="32771" name="CuadroTexto 5"/>
          <p:cNvSpPr txBox="1">
            <a:spLocks noChangeArrowheads="1"/>
          </p:cNvSpPr>
          <p:nvPr/>
        </p:nvSpPr>
        <p:spPr bwMode="auto">
          <a:xfrm>
            <a:off x="452438" y="1981200"/>
            <a:ext cx="80819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Errores de sitio quirúrgico</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Compresas, gasas, instrumental olvidado en abdomen (cirugía)</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Quemaduras por  plancha de </a:t>
            </a:r>
            <a:r>
              <a:rPr lang="es-ES" altLang="es-MX" sz="1800" b="0" dirty="0" err="1">
                <a:solidFill>
                  <a:srgbClr val="00335B"/>
                </a:solidFill>
                <a:latin typeface="Verdana" panose="020B0604030504040204" pitchFamily="34" charset="0"/>
              </a:rPr>
              <a:t>monopolar</a:t>
            </a:r>
            <a:r>
              <a:rPr lang="es-ES" altLang="es-MX" sz="1800" b="0" dirty="0">
                <a:solidFill>
                  <a:srgbClr val="00335B"/>
                </a:solidFill>
                <a:latin typeface="Verdana" panose="020B0604030504040204" pitchFamily="34" charset="0"/>
              </a:rPr>
              <a:t> en cirugía</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Daño cerebral o muerte por inadecuado control en recuperación anestésica.</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Errores diagnósticos importantes</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Retraso en la asistencia médica</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Infecciones intrahospitalarias evitables</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Caídas de la cama con fractura o muerte</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Sobredosis o errores de medicación mortales</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Escaras, úlceras por decúbito</a:t>
            </a:r>
          </a:p>
          <a:p>
            <a:pPr>
              <a:spcBef>
                <a:spcPct val="20000"/>
              </a:spcBef>
              <a:buFont typeface="Arial" panose="020B0604020202020204" pitchFamily="34" charset="0"/>
              <a:buChar char="•"/>
            </a:pPr>
            <a:r>
              <a:rPr lang="es-ES" altLang="es-MX" sz="1800" b="0" dirty="0">
                <a:solidFill>
                  <a:srgbClr val="00335B"/>
                </a:solidFill>
                <a:latin typeface="Verdana" panose="020B0604030504040204" pitchFamily="34" charset="0"/>
              </a:rPr>
              <a:t>Mal manejo del trabajo de parto con parálisis cerebral</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770"/>
                                        </p:tgtEl>
                                        <p:attrNameLst>
                                          <p:attrName>ppt_y</p:attrName>
                                        </p:attrNameLst>
                                      </p:cBhvr>
                                      <p:tavLst>
                                        <p:tav tm="0">
                                          <p:val>
                                            <p:strVal val="#ppt_y"/>
                                          </p:val>
                                        </p:tav>
                                        <p:tav tm="100000">
                                          <p:val>
                                            <p:strVal val="#ppt_y"/>
                                          </p:val>
                                        </p:tav>
                                      </p:tavLst>
                                    </p:anim>
                                    <p:anim calcmode="lin" valueType="num">
                                      <p:cBhvr>
                                        <p:cTn id="9" dur="5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770"/>
                                        </p:tgtEl>
                                      </p:cBhvr>
                                    </p:animEffect>
                                  </p:childTnLst>
                                </p:cTn>
                              </p:par>
                            </p:childTnLst>
                          </p:cTn>
                        </p:par>
                        <p:par>
                          <p:cTn id="12" fill="hold" nodeType="afterGroup">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2771"/>
                                        </p:tgtEl>
                                        <p:attrNameLst>
                                          <p:attrName>style.visibility</p:attrName>
                                        </p:attrNameLst>
                                      </p:cBhvr>
                                      <p:to>
                                        <p:strVal val="visible"/>
                                      </p:to>
                                    </p:set>
                                    <p:animEffect transition="in" filter="fade">
                                      <p:cBhvr>
                                        <p:cTn id="15"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3"/>
          <p:cNvSpPr>
            <a:spLocks noChangeArrowheads="1"/>
          </p:cNvSpPr>
          <p:nvPr/>
        </p:nvSpPr>
        <p:spPr bwMode="auto">
          <a:xfrm>
            <a:off x="533400" y="2286000"/>
            <a:ext cx="8382000" cy="3810000"/>
          </a:xfrm>
          <a:prstGeom prst="rect">
            <a:avLst/>
          </a:prstGeom>
          <a:solidFill>
            <a:schemeClr val="accent2">
              <a:lumMod val="75000"/>
              <a:alpha val="75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33795" name="CuadroTexto 4"/>
          <p:cNvSpPr txBox="1">
            <a:spLocks noChangeArrowheads="1"/>
          </p:cNvSpPr>
          <p:nvPr/>
        </p:nvSpPr>
        <p:spPr bwMode="auto">
          <a:xfrm>
            <a:off x="452438" y="1046163"/>
            <a:ext cx="3125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Tipo de delito</a:t>
            </a:r>
          </a:p>
        </p:txBody>
      </p:sp>
      <p:sp>
        <p:nvSpPr>
          <p:cNvPr id="33796" name="CuadroTexto 5"/>
          <p:cNvSpPr txBox="1">
            <a:spLocks noChangeArrowheads="1"/>
          </p:cNvSpPr>
          <p:nvPr/>
        </p:nvSpPr>
        <p:spPr bwMode="auto">
          <a:xfrm>
            <a:off x="681038" y="2506663"/>
            <a:ext cx="6100762"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spcBef>
                <a:spcPct val="20000"/>
              </a:spcBef>
            </a:pPr>
            <a:r>
              <a:rPr lang="es-ES" altLang="es-MX" sz="1800" b="0">
                <a:solidFill>
                  <a:schemeClr val="bg1"/>
                </a:solidFill>
                <a:latin typeface="Verdana" panose="020B0604030504040204" pitchFamily="34" charset="0"/>
              </a:rPr>
              <a:t>Lesiones</a:t>
            </a:r>
          </a:p>
          <a:p>
            <a:pPr>
              <a:spcBef>
                <a:spcPct val="20000"/>
              </a:spcBef>
            </a:pPr>
            <a:r>
              <a:rPr lang="es-ES" altLang="es-MX" sz="1800" b="0">
                <a:solidFill>
                  <a:schemeClr val="bg1"/>
                </a:solidFill>
                <a:latin typeface="Verdana" panose="020B0604030504040204" pitchFamily="34" charset="0"/>
              </a:rPr>
              <a:t>Homicidio</a:t>
            </a:r>
          </a:p>
          <a:p>
            <a:pPr>
              <a:spcBef>
                <a:spcPct val="20000"/>
              </a:spcBef>
            </a:pPr>
            <a:r>
              <a:rPr lang="es-ES" altLang="es-MX" sz="1800" b="0">
                <a:solidFill>
                  <a:schemeClr val="bg1"/>
                </a:solidFill>
                <a:latin typeface="Verdana" panose="020B0604030504040204" pitchFamily="34" charset="0"/>
              </a:rPr>
              <a:t>	CULPOSOS</a:t>
            </a:r>
          </a:p>
          <a:p>
            <a:pPr>
              <a:spcBef>
                <a:spcPct val="20000"/>
              </a:spcBef>
            </a:pPr>
            <a:r>
              <a:rPr lang="es-ES" altLang="es-MX" sz="1800" b="0">
                <a:solidFill>
                  <a:schemeClr val="bg1"/>
                </a:solidFill>
                <a:latin typeface="Verdana" panose="020B0604030504040204" pitchFamily="34" charset="0"/>
              </a:rPr>
              <a:t>Responsabilidad profesional</a:t>
            </a:r>
          </a:p>
          <a:p>
            <a:pPr>
              <a:spcBef>
                <a:spcPct val="20000"/>
              </a:spcBef>
            </a:pPr>
            <a:r>
              <a:rPr lang="es-ES" altLang="es-MX" sz="1800" b="0">
                <a:solidFill>
                  <a:schemeClr val="bg1"/>
                </a:solidFill>
                <a:latin typeface="Verdana" panose="020B0604030504040204" pitchFamily="34" charset="0"/>
              </a:rPr>
              <a:t>Abandono de paciente</a:t>
            </a:r>
          </a:p>
          <a:p>
            <a:pPr>
              <a:spcBef>
                <a:spcPct val="20000"/>
              </a:spcBef>
            </a:pPr>
            <a:r>
              <a:rPr lang="es-ES" altLang="es-MX" sz="1800" b="0">
                <a:solidFill>
                  <a:schemeClr val="bg1"/>
                </a:solidFill>
                <a:latin typeface="Verdana" panose="020B0604030504040204" pitchFamily="34" charset="0"/>
              </a:rPr>
              <a:t>Negación del servicio médico</a:t>
            </a:r>
          </a:p>
          <a:p>
            <a:pPr>
              <a:spcBef>
                <a:spcPct val="20000"/>
              </a:spcBef>
            </a:pPr>
            <a:r>
              <a:rPr lang="es-ES" altLang="es-MX" sz="1800" b="0">
                <a:solidFill>
                  <a:schemeClr val="bg1"/>
                </a:solidFill>
                <a:latin typeface="Verdana" panose="020B0604030504040204" pitchFamily="34" charset="0"/>
              </a:rPr>
              <a:t>Práctica indevida del servicio médico</a:t>
            </a:r>
          </a:p>
          <a:p>
            <a:pPr>
              <a:spcBef>
                <a:spcPct val="20000"/>
              </a:spcBef>
            </a:pPr>
            <a:r>
              <a:rPr lang="es-ES" altLang="es-MX" sz="1800" b="0">
                <a:solidFill>
                  <a:schemeClr val="bg1"/>
                </a:solidFill>
                <a:latin typeface="Verdana" panose="020B0604030504040204" pitchFamily="34" charset="0"/>
              </a:rPr>
              <a:t>Requerimiento arbitrario de la contraprestación</a:t>
            </a:r>
          </a:p>
          <a:p>
            <a:pPr>
              <a:spcBef>
                <a:spcPct val="20000"/>
              </a:spcBef>
            </a:pPr>
            <a:r>
              <a:rPr lang="es-ES" altLang="es-MX" sz="1800" b="0">
                <a:solidFill>
                  <a:schemeClr val="bg1"/>
                </a:solidFill>
                <a:latin typeface="Verdana" panose="020B0604030504040204" pitchFamily="34" charset="0"/>
              </a:rPr>
              <a:t>Suministración de medicamentos nocivos</a:t>
            </a:r>
          </a:p>
          <a:p>
            <a:pPr>
              <a:spcBef>
                <a:spcPct val="20000"/>
              </a:spcBef>
            </a:pPr>
            <a:r>
              <a:rPr lang="es-ES" altLang="es-MX" sz="1800" b="0">
                <a:solidFill>
                  <a:schemeClr val="bg1"/>
                </a:solidFill>
                <a:latin typeface="Verdana" panose="020B0604030504040204" pitchFamily="34" charset="0"/>
              </a:rPr>
              <a:t>Usurpación de profesión</a:t>
            </a:r>
          </a:p>
        </p:txBody>
      </p:sp>
      <p:sp>
        <p:nvSpPr>
          <p:cNvPr id="33797" name="CuadroTexto 5"/>
          <p:cNvSpPr txBox="1">
            <a:spLocks noChangeArrowheads="1"/>
          </p:cNvSpPr>
          <p:nvPr/>
        </p:nvSpPr>
        <p:spPr bwMode="auto">
          <a:xfrm>
            <a:off x="6934200" y="2506663"/>
            <a:ext cx="19812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spcBef>
                <a:spcPct val="20000"/>
              </a:spcBef>
            </a:pPr>
            <a:r>
              <a:rPr lang="es-ES" altLang="es-MX" sz="1800" b="0">
                <a:solidFill>
                  <a:schemeClr val="bg1"/>
                </a:solidFill>
                <a:latin typeface="Verdana" panose="020B0604030504040204" pitchFamily="34" charset="0"/>
              </a:rPr>
              <a:t>Art. 130 CPDF</a:t>
            </a:r>
          </a:p>
          <a:p>
            <a:pPr>
              <a:spcBef>
                <a:spcPct val="20000"/>
              </a:spcBef>
            </a:pPr>
            <a:r>
              <a:rPr lang="es-ES" altLang="es-MX" sz="1800" b="0">
                <a:solidFill>
                  <a:schemeClr val="bg1"/>
                </a:solidFill>
                <a:latin typeface="Verdana" panose="020B0604030504040204" pitchFamily="34" charset="0"/>
              </a:rPr>
              <a:t>Art. 123 CPDF</a:t>
            </a:r>
          </a:p>
          <a:p>
            <a:pPr>
              <a:spcBef>
                <a:spcPct val="20000"/>
              </a:spcBef>
            </a:pPr>
            <a:endParaRPr lang="es-ES" altLang="es-MX" sz="1800" b="0">
              <a:solidFill>
                <a:schemeClr val="bg1"/>
              </a:solidFill>
              <a:latin typeface="Verdana" panose="020B0604030504040204" pitchFamily="34" charset="0"/>
            </a:endParaRPr>
          </a:p>
          <a:p>
            <a:pPr>
              <a:spcBef>
                <a:spcPct val="20000"/>
              </a:spcBef>
            </a:pPr>
            <a:r>
              <a:rPr lang="es-ES" altLang="es-MX" sz="1800" b="0">
                <a:solidFill>
                  <a:schemeClr val="bg1"/>
                </a:solidFill>
                <a:latin typeface="Verdana" panose="020B0604030504040204" pitchFamily="34" charset="0"/>
              </a:rPr>
              <a:t>Art. 322 CPDF</a:t>
            </a:r>
          </a:p>
          <a:p>
            <a:pPr>
              <a:spcBef>
                <a:spcPct val="20000"/>
              </a:spcBef>
            </a:pPr>
            <a:r>
              <a:rPr lang="es-ES" altLang="es-MX" sz="1800" b="0">
                <a:solidFill>
                  <a:schemeClr val="bg1"/>
                </a:solidFill>
                <a:latin typeface="Verdana" panose="020B0604030504040204" pitchFamily="34" charset="0"/>
              </a:rPr>
              <a:t>Art. 324 CPDF</a:t>
            </a:r>
          </a:p>
          <a:p>
            <a:pPr>
              <a:spcBef>
                <a:spcPct val="20000"/>
              </a:spcBef>
            </a:pPr>
            <a:r>
              <a:rPr lang="es-ES" altLang="es-MX" sz="1800" b="0">
                <a:solidFill>
                  <a:schemeClr val="bg1"/>
                </a:solidFill>
                <a:latin typeface="Verdana" panose="020B0604030504040204" pitchFamily="34" charset="0"/>
              </a:rPr>
              <a:t>Art. 325 CPDF</a:t>
            </a:r>
          </a:p>
          <a:p>
            <a:pPr>
              <a:spcBef>
                <a:spcPct val="20000"/>
              </a:spcBef>
            </a:pPr>
            <a:r>
              <a:rPr lang="es-ES" altLang="es-MX" sz="1800" b="0">
                <a:solidFill>
                  <a:schemeClr val="bg1"/>
                </a:solidFill>
                <a:latin typeface="Verdana" panose="020B0604030504040204" pitchFamily="34" charset="0"/>
              </a:rPr>
              <a:t>Art. 326 CPDF</a:t>
            </a:r>
          </a:p>
          <a:p>
            <a:pPr>
              <a:spcBef>
                <a:spcPct val="20000"/>
              </a:spcBef>
            </a:pPr>
            <a:r>
              <a:rPr lang="es-ES" altLang="es-MX" sz="1800" b="0">
                <a:solidFill>
                  <a:schemeClr val="bg1"/>
                </a:solidFill>
                <a:latin typeface="Verdana" panose="020B0604030504040204" pitchFamily="34" charset="0"/>
              </a:rPr>
              <a:t>Art. 327 CPDF</a:t>
            </a:r>
          </a:p>
          <a:p>
            <a:pPr>
              <a:spcBef>
                <a:spcPct val="20000"/>
              </a:spcBef>
            </a:pPr>
            <a:r>
              <a:rPr lang="es-ES" altLang="es-MX" sz="1800" b="0">
                <a:solidFill>
                  <a:schemeClr val="bg1"/>
                </a:solidFill>
                <a:latin typeface="Verdana" panose="020B0604030504040204" pitchFamily="34" charset="0"/>
              </a:rPr>
              <a:t>Art. 328 CPDF</a:t>
            </a:r>
          </a:p>
          <a:p>
            <a:pPr>
              <a:spcBef>
                <a:spcPct val="20000"/>
              </a:spcBef>
            </a:pPr>
            <a:r>
              <a:rPr lang="es-ES" altLang="es-MX" sz="1800" b="0">
                <a:solidFill>
                  <a:schemeClr val="bg1"/>
                </a:solidFill>
                <a:latin typeface="Verdana" panose="020B0604030504040204" pitchFamily="34" charset="0"/>
              </a:rPr>
              <a:t>Art. 323 CPDF</a:t>
            </a:r>
          </a:p>
        </p:txBody>
      </p:sp>
      <p:cxnSp>
        <p:nvCxnSpPr>
          <p:cNvPr id="33798" name="Conector recto de flecha 8"/>
          <p:cNvCxnSpPr>
            <a:cxnSpLocks noChangeShapeType="1"/>
          </p:cNvCxnSpPr>
          <p:nvPr/>
        </p:nvCxnSpPr>
        <p:spPr bwMode="auto">
          <a:xfrm>
            <a:off x="1981200" y="2741613"/>
            <a:ext cx="4800600" cy="1587"/>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33799" name="CuadroTexto 5"/>
          <p:cNvSpPr txBox="1">
            <a:spLocks noChangeArrowheads="1"/>
          </p:cNvSpPr>
          <p:nvPr/>
        </p:nvSpPr>
        <p:spPr bwMode="auto">
          <a:xfrm>
            <a:off x="6934200" y="19161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20000"/>
              </a:spcBef>
            </a:pPr>
            <a:r>
              <a:rPr lang="es-ES" altLang="es-MX" sz="1800">
                <a:solidFill>
                  <a:srgbClr val="1C3A41"/>
                </a:solidFill>
                <a:latin typeface="Verdana" panose="020B0604030504040204" pitchFamily="34" charset="0"/>
              </a:rPr>
              <a:t>CPDF</a:t>
            </a:r>
          </a:p>
        </p:txBody>
      </p:sp>
      <p:cxnSp>
        <p:nvCxnSpPr>
          <p:cNvPr id="33800" name="Conector recto de flecha 10"/>
          <p:cNvCxnSpPr>
            <a:cxnSpLocks noChangeShapeType="1"/>
          </p:cNvCxnSpPr>
          <p:nvPr/>
        </p:nvCxnSpPr>
        <p:spPr bwMode="auto">
          <a:xfrm>
            <a:off x="1981200" y="3048000"/>
            <a:ext cx="48006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3801" name="Conector recto de flecha 11"/>
          <p:cNvCxnSpPr>
            <a:cxnSpLocks noChangeShapeType="1"/>
          </p:cNvCxnSpPr>
          <p:nvPr/>
        </p:nvCxnSpPr>
        <p:spPr bwMode="auto">
          <a:xfrm>
            <a:off x="4114800" y="3657600"/>
            <a:ext cx="26670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3802" name="Conector recto de flecha 14"/>
          <p:cNvCxnSpPr>
            <a:cxnSpLocks noChangeShapeType="1"/>
          </p:cNvCxnSpPr>
          <p:nvPr/>
        </p:nvCxnSpPr>
        <p:spPr bwMode="auto">
          <a:xfrm>
            <a:off x="3505200" y="4038600"/>
            <a:ext cx="32766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3803" name="Conector recto de flecha 16"/>
          <p:cNvCxnSpPr>
            <a:cxnSpLocks noChangeShapeType="1"/>
          </p:cNvCxnSpPr>
          <p:nvPr/>
        </p:nvCxnSpPr>
        <p:spPr bwMode="auto">
          <a:xfrm>
            <a:off x="4267200" y="4343400"/>
            <a:ext cx="25146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3804" name="Conector recto de flecha 18"/>
          <p:cNvCxnSpPr>
            <a:cxnSpLocks noChangeShapeType="1"/>
          </p:cNvCxnSpPr>
          <p:nvPr/>
        </p:nvCxnSpPr>
        <p:spPr bwMode="auto">
          <a:xfrm>
            <a:off x="5105400" y="4648200"/>
            <a:ext cx="16764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3805" name="Conector recto de flecha 20"/>
          <p:cNvCxnSpPr>
            <a:cxnSpLocks noChangeShapeType="1"/>
          </p:cNvCxnSpPr>
          <p:nvPr/>
        </p:nvCxnSpPr>
        <p:spPr bwMode="auto">
          <a:xfrm>
            <a:off x="6324600" y="5029200"/>
            <a:ext cx="4572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3806" name="Conector recto de flecha 22"/>
          <p:cNvCxnSpPr>
            <a:cxnSpLocks noChangeShapeType="1"/>
          </p:cNvCxnSpPr>
          <p:nvPr/>
        </p:nvCxnSpPr>
        <p:spPr bwMode="auto">
          <a:xfrm>
            <a:off x="5638800" y="5334000"/>
            <a:ext cx="11430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3807" name="Conector recto de flecha 24"/>
          <p:cNvCxnSpPr>
            <a:cxnSpLocks noChangeShapeType="1"/>
          </p:cNvCxnSpPr>
          <p:nvPr/>
        </p:nvCxnSpPr>
        <p:spPr bwMode="auto">
          <a:xfrm>
            <a:off x="3657600" y="5638800"/>
            <a:ext cx="3124200" cy="15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795"/>
                                        </p:tgtEl>
                                        <p:attrNameLst>
                                          <p:attrName>ppt_y</p:attrName>
                                        </p:attrNameLst>
                                      </p:cBhvr>
                                      <p:tavLst>
                                        <p:tav tm="0">
                                          <p:val>
                                            <p:strVal val="#ppt_y"/>
                                          </p:val>
                                        </p:tav>
                                        <p:tav tm="100000">
                                          <p:val>
                                            <p:strVal val="#ppt_y"/>
                                          </p:val>
                                        </p:tav>
                                      </p:tavLst>
                                    </p:anim>
                                    <p:anim calcmode="lin" valueType="num">
                                      <p:cBhvr>
                                        <p:cTn id="9" dur="500" fill="hold"/>
                                        <p:tgtEl>
                                          <p:spTgt spid="337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7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795"/>
                                        </p:tgtEl>
                                      </p:cBhvr>
                                    </p:animEffect>
                                  </p:childTnLst>
                                </p:cTn>
                              </p:par>
                            </p:childTnLst>
                          </p:cTn>
                        </p:par>
                        <p:par>
                          <p:cTn id="12" fill="hold" nodeType="afterGroup">
                            <p:stCondLst>
                              <p:cond delay="105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par>
                          <p:cTn id="16" fill="hold" nodeType="afterGroup">
                            <p:stCondLst>
                              <p:cond delay="1550"/>
                            </p:stCondLst>
                            <p:childTnLst>
                              <p:par>
                                <p:cTn id="17" presetID="10" presetClass="entr" presetSubtype="0" fill="hold" grpId="0" nodeType="afterEffect">
                                  <p:stCondLst>
                                    <p:cond delay="0"/>
                                  </p:stCondLst>
                                  <p:childTnLst>
                                    <p:set>
                                      <p:cBhvr>
                                        <p:cTn id="18" dur="1" fill="hold">
                                          <p:stCondLst>
                                            <p:cond delay="0"/>
                                          </p:stCondLst>
                                        </p:cTn>
                                        <p:tgtEl>
                                          <p:spTgt spid="33799"/>
                                        </p:tgtEl>
                                        <p:attrNameLst>
                                          <p:attrName>style.visibility</p:attrName>
                                        </p:attrNameLst>
                                      </p:cBhvr>
                                      <p:to>
                                        <p:strVal val="visible"/>
                                      </p:to>
                                    </p:set>
                                    <p:animEffect transition="in" filter="fade">
                                      <p:cBhvr>
                                        <p:cTn id="19" dur="1000"/>
                                        <p:tgtEl>
                                          <p:spTgt spid="33799"/>
                                        </p:tgtEl>
                                      </p:cBhvr>
                                    </p:animEffect>
                                  </p:childTnLst>
                                </p:cTn>
                              </p:par>
                            </p:childTnLst>
                          </p:cTn>
                        </p:par>
                        <p:par>
                          <p:cTn id="20" fill="hold" nodeType="afterGroup">
                            <p:stCondLst>
                              <p:cond delay="2550"/>
                            </p:stCondLst>
                            <p:childTnLst>
                              <p:par>
                                <p:cTn id="21" presetID="10" presetClass="entr" presetSubtype="0" fill="hold" grpId="0" nodeType="after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fade">
                                      <p:cBhvr>
                                        <p:cTn id="23" dur="1000"/>
                                        <p:tgtEl>
                                          <p:spTgt spid="33796"/>
                                        </p:tgtEl>
                                      </p:cBhvr>
                                    </p:animEffect>
                                  </p:childTnLst>
                                </p:cTn>
                              </p:par>
                            </p:childTnLst>
                          </p:cTn>
                        </p:par>
                        <p:par>
                          <p:cTn id="24" fill="hold" nodeType="afterGroup">
                            <p:stCondLst>
                              <p:cond delay="3550"/>
                            </p:stCondLst>
                            <p:childTnLst>
                              <p:par>
                                <p:cTn id="25" presetID="10" presetClass="entr" presetSubtype="0" fill="hold" grpId="0" nodeType="afterEffect">
                                  <p:stCondLst>
                                    <p:cond delay="0"/>
                                  </p:stCondLst>
                                  <p:childTnLst>
                                    <p:set>
                                      <p:cBhvr>
                                        <p:cTn id="26" dur="1" fill="hold">
                                          <p:stCondLst>
                                            <p:cond delay="0"/>
                                          </p:stCondLst>
                                        </p:cTn>
                                        <p:tgtEl>
                                          <p:spTgt spid="33797"/>
                                        </p:tgtEl>
                                        <p:attrNameLst>
                                          <p:attrName>style.visibility</p:attrName>
                                        </p:attrNameLst>
                                      </p:cBhvr>
                                      <p:to>
                                        <p:strVal val="visible"/>
                                      </p:to>
                                    </p:set>
                                    <p:animEffect transition="in" filter="fade">
                                      <p:cBhvr>
                                        <p:cTn id="27" dur="1000"/>
                                        <p:tgtEl>
                                          <p:spTgt spid="337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accel="50000" decel="50000" fill="hold" nodeType="clickEffect">
                                  <p:stCondLst>
                                    <p:cond delay="0"/>
                                  </p:stCondLst>
                                  <p:childTnLst>
                                    <p:set>
                                      <p:cBhvr>
                                        <p:cTn id="31" dur="1" fill="hold">
                                          <p:stCondLst>
                                            <p:cond delay="0"/>
                                          </p:stCondLst>
                                        </p:cTn>
                                        <p:tgtEl>
                                          <p:spTgt spid="33798"/>
                                        </p:tgtEl>
                                        <p:attrNameLst>
                                          <p:attrName>style.visibility</p:attrName>
                                        </p:attrNameLst>
                                      </p:cBhvr>
                                      <p:to>
                                        <p:strVal val="visible"/>
                                      </p:to>
                                    </p:set>
                                    <p:anim calcmode="lin" valueType="num">
                                      <p:cBhvr additive="base">
                                        <p:cTn id="32" dur="500" fill="hold"/>
                                        <p:tgtEl>
                                          <p:spTgt spid="33798"/>
                                        </p:tgtEl>
                                        <p:attrNameLst>
                                          <p:attrName>ppt_x</p:attrName>
                                        </p:attrNameLst>
                                      </p:cBhvr>
                                      <p:tavLst>
                                        <p:tav tm="0">
                                          <p:val>
                                            <p:strVal val="0-#ppt_w/2"/>
                                          </p:val>
                                        </p:tav>
                                        <p:tav tm="100000">
                                          <p:val>
                                            <p:strVal val="#ppt_x"/>
                                          </p:val>
                                        </p:tav>
                                      </p:tavLst>
                                    </p:anim>
                                    <p:anim calcmode="lin" valueType="num">
                                      <p:cBhvr additive="base">
                                        <p:cTn id="33"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accel="50000" decel="50000" fill="hold" nodeType="clickEffect">
                                  <p:stCondLst>
                                    <p:cond delay="0"/>
                                  </p:stCondLst>
                                  <p:childTnLst>
                                    <p:set>
                                      <p:cBhvr>
                                        <p:cTn id="37" dur="1" fill="hold">
                                          <p:stCondLst>
                                            <p:cond delay="0"/>
                                          </p:stCondLst>
                                        </p:cTn>
                                        <p:tgtEl>
                                          <p:spTgt spid="33800"/>
                                        </p:tgtEl>
                                        <p:attrNameLst>
                                          <p:attrName>style.visibility</p:attrName>
                                        </p:attrNameLst>
                                      </p:cBhvr>
                                      <p:to>
                                        <p:strVal val="visible"/>
                                      </p:to>
                                    </p:set>
                                    <p:anim calcmode="lin" valueType="num">
                                      <p:cBhvr additive="base">
                                        <p:cTn id="38" dur="500" fill="hold"/>
                                        <p:tgtEl>
                                          <p:spTgt spid="33800"/>
                                        </p:tgtEl>
                                        <p:attrNameLst>
                                          <p:attrName>ppt_x</p:attrName>
                                        </p:attrNameLst>
                                      </p:cBhvr>
                                      <p:tavLst>
                                        <p:tav tm="0">
                                          <p:val>
                                            <p:strVal val="0-#ppt_w/2"/>
                                          </p:val>
                                        </p:tav>
                                        <p:tav tm="100000">
                                          <p:val>
                                            <p:strVal val="#ppt_x"/>
                                          </p:val>
                                        </p:tav>
                                      </p:tavLst>
                                    </p:anim>
                                    <p:anim calcmode="lin" valueType="num">
                                      <p:cBhvr additive="base">
                                        <p:cTn id="39" dur="500" fill="hold"/>
                                        <p:tgtEl>
                                          <p:spTgt spid="3380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accel="50000" decel="50000" fill="hold" nodeType="clickEffect">
                                  <p:stCondLst>
                                    <p:cond delay="0"/>
                                  </p:stCondLst>
                                  <p:childTnLst>
                                    <p:set>
                                      <p:cBhvr>
                                        <p:cTn id="43" dur="1" fill="hold">
                                          <p:stCondLst>
                                            <p:cond delay="0"/>
                                          </p:stCondLst>
                                        </p:cTn>
                                        <p:tgtEl>
                                          <p:spTgt spid="33801"/>
                                        </p:tgtEl>
                                        <p:attrNameLst>
                                          <p:attrName>style.visibility</p:attrName>
                                        </p:attrNameLst>
                                      </p:cBhvr>
                                      <p:to>
                                        <p:strVal val="visible"/>
                                      </p:to>
                                    </p:set>
                                    <p:anim calcmode="lin" valueType="num">
                                      <p:cBhvr additive="base">
                                        <p:cTn id="44" dur="500" fill="hold"/>
                                        <p:tgtEl>
                                          <p:spTgt spid="33801"/>
                                        </p:tgtEl>
                                        <p:attrNameLst>
                                          <p:attrName>ppt_x</p:attrName>
                                        </p:attrNameLst>
                                      </p:cBhvr>
                                      <p:tavLst>
                                        <p:tav tm="0">
                                          <p:val>
                                            <p:strVal val="0-#ppt_w/2"/>
                                          </p:val>
                                        </p:tav>
                                        <p:tav tm="100000">
                                          <p:val>
                                            <p:strVal val="#ppt_x"/>
                                          </p:val>
                                        </p:tav>
                                      </p:tavLst>
                                    </p:anim>
                                    <p:anim calcmode="lin" valueType="num">
                                      <p:cBhvr additive="base">
                                        <p:cTn id="45" dur="500" fill="hold"/>
                                        <p:tgtEl>
                                          <p:spTgt spid="3380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accel="50000" decel="50000" fill="hold" nodeType="clickEffect">
                                  <p:stCondLst>
                                    <p:cond delay="0"/>
                                  </p:stCondLst>
                                  <p:childTnLst>
                                    <p:set>
                                      <p:cBhvr>
                                        <p:cTn id="49" dur="1" fill="hold">
                                          <p:stCondLst>
                                            <p:cond delay="0"/>
                                          </p:stCondLst>
                                        </p:cTn>
                                        <p:tgtEl>
                                          <p:spTgt spid="33802"/>
                                        </p:tgtEl>
                                        <p:attrNameLst>
                                          <p:attrName>style.visibility</p:attrName>
                                        </p:attrNameLst>
                                      </p:cBhvr>
                                      <p:to>
                                        <p:strVal val="visible"/>
                                      </p:to>
                                    </p:set>
                                    <p:anim calcmode="lin" valueType="num">
                                      <p:cBhvr additive="base">
                                        <p:cTn id="50" dur="500" fill="hold"/>
                                        <p:tgtEl>
                                          <p:spTgt spid="33802"/>
                                        </p:tgtEl>
                                        <p:attrNameLst>
                                          <p:attrName>ppt_x</p:attrName>
                                        </p:attrNameLst>
                                      </p:cBhvr>
                                      <p:tavLst>
                                        <p:tav tm="0">
                                          <p:val>
                                            <p:strVal val="0-#ppt_w/2"/>
                                          </p:val>
                                        </p:tav>
                                        <p:tav tm="100000">
                                          <p:val>
                                            <p:strVal val="#ppt_x"/>
                                          </p:val>
                                        </p:tav>
                                      </p:tavLst>
                                    </p:anim>
                                    <p:anim calcmode="lin" valueType="num">
                                      <p:cBhvr additive="base">
                                        <p:cTn id="51" dur="500" fill="hold"/>
                                        <p:tgtEl>
                                          <p:spTgt spid="3380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accel="50000" decel="50000" fill="hold" nodeType="clickEffect">
                                  <p:stCondLst>
                                    <p:cond delay="0"/>
                                  </p:stCondLst>
                                  <p:childTnLst>
                                    <p:set>
                                      <p:cBhvr>
                                        <p:cTn id="55" dur="1" fill="hold">
                                          <p:stCondLst>
                                            <p:cond delay="0"/>
                                          </p:stCondLst>
                                        </p:cTn>
                                        <p:tgtEl>
                                          <p:spTgt spid="33803"/>
                                        </p:tgtEl>
                                        <p:attrNameLst>
                                          <p:attrName>style.visibility</p:attrName>
                                        </p:attrNameLst>
                                      </p:cBhvr>
                                      <p:to>
                                        <p:strVal val="visible"/>
                                      </p:to>
                                    </p:set>
                                    <p:anim calcmode="lin" valueType="num">
                                      <p:cBhvr additive="base">
                                        <p:cTn id="56" dur="500" fill="hold"/>
                                        <p:tgtEl>
                                          <p:spTgt spid="33803"/>
                                        </p:tgtEl>
                                        <p:attrNameLst>
                                          <p:attrName>ppt_x</p:attrName>
                                        </p:attrNameLst>
                                      </p:cBhvr>
                                      <p:tavLst>
                                        <p:tav tm="0">
                                          <p:val>
                                            <p:strVal val="0-#ppt_w/2"/>
                                          </p:val>
                                        </p:tav>
                                        <p:tav tm="100000">
                                          <p:val>
                                            <p:strVal val="#ppt_x"/>
                                          </p:val>
                                        </p:tav>
                                      </p:tavLst>
                                    </p:anim>
                                    <p:anim calcmode="lin" valueType="num">
                                      <p:cBhvr additive="base">
                                        <p:cTn id="57" dur="500" fill="hold"/>
                                        <p:tgtEl>
                                          <p:spTgt spid="33803"/>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accel="50000" decel="50000" fill="hold" nodeType="clickEffect">
                                  <p:stCondLst>
                                    <p:cond delay="0"/>
                                  </p:stCondLst>
                                  <p:childTnLst>
                                    <p:set>
                                      <p:cBhvr>
                                        <p:cTn id="61" dur="1" fill="hold">
                                          <p:stCondLst>
                                            <p:cond delay="0"/>
                                          </p:stCondLst>
                                        </p:cTn>
                                        <p:tgtEl>
                                          <p:spTgt spid="33804"/>
                                        </p:tgtEl>
                                        <p:attrNameLst>
                                          <p:attrName>style.visibility</p:attrName>
                                        </p:attrNameLst>
                                      </p:cBhvr>
                                      <p:to>
                                        <p:strVal val="visible"/>
                                      </p:to>
                                    </p:set>
                                    <p:anim calcmode="lin" valueType="num">
                                      <p:cBhvr additive="base">
                                        <p:cTn id="62" dur="500" fill="hold"/>
                                        <p:tgtEl>
                                          <p:spTgt spid="33804"/>
                                        </p:tgtEl>
                                        <p:attrNameLst>
                                          <p:attrName>ppt_x</p:attrName>
                                        </p:attrNameLst>
                                      </p:cBhvr>
                                      <p:tavLst>
                                        <p:tav tm="0">
                                          <p:val>
                                            <p:strVal val="0-#ppt_w/2"/>
                                          </p:val>
                                        </p:tav>
                                        <p:tav tm="100000">
                                          <p:val>
                                            <p:strVal val="#ppt_x"/>
                                          </p:val>
                                        </p:tav>
                                      </p:tavLst>
                                    </p:anim>
                                    <p:anim calcmode="lin" valueType="num">
                                      <p:cBhvr additive="base">
                                        <p:cTn id="63" dur="500" fill="hold"/>
                                        <p:tgtEl>
                                          <p:spTgt spid="3380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accel="50000" decel="50000" fill="hold" nodeType="clickEffect">
                                  <p:stCondLst>
                                    <p:cond delay="0"/>
                                  </p:stCondLst>
                                  <p:childTnLst>
                                    <p:set>
                                      <p:cBhvr>
                                        <p:cTn id="67" dur="1" fill="hold">
                                          <p:stCondLst>
                                            <p:cond delay="0"/>
                                          </p:stCondLst>
                                        </p:cTn>
                                        <p:tgtEl>
                                          <p:spTgt spid="33805"/>
                                        </p:tgtEl>
                                        <p:attrNameLst>
                                          <p:attrName>style.visibility</p:attrName>
                                        </p:attrNameLst>
                                      </p:cBhvr>
                                      <p:to>
                                        <p:strVal val="visible"/>
                                      </p:to>
                                    </p:set>
                                    <p:anim calcmode="lin" valueType="num">
                                      <p:cBhvr additive="base">
                                        <p:cTn id="68" dur="500" fill="hold"/>
                                        <p:tgtEl>
                                          <p:spTgt spid="33805"/>
                                        </p:tgtEl>
                                        <p:attrNameLst>
                                          <p:attrName>ppt_x</p:attrName>
                                        </p:attrNameLst>
                                      </p:cBhvr>
                                      <p:tavLst>
                                        <p:tav tm="0">
                                          <p:val>
                                            <p:strVal val="0-#ppt_w/2"/>
                                          </p:val>
                                        </p:tav>
                                        <p:tav tm="100000">
                                          <p:val>
                                            <p:strVal val="#ppt_x"/>
                                          </p:val>
                                        </p:tav>
                                      </p:tavLst>
                                    </p:anim>
                                    <p:anim calcmode="lin" valueType="num">
                                      <p:cBhvr additive="base">
                                        <p:cTn id="69" dur="500" fill="hold"/>
                                        <p:tgtEl>
                                          <p:spTgt spid="33805"/>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accel="50000" decel="50000" fill="hold" nodeType="clickEffect">
                                  <p:stCondLst>
                                    <p:cond delay="0"/>
                                  </p:stCondLst>
                                  <p:childTnLst>
                                    <p:set>
                                      <p:cBhvr>
                                        <p:cTn id="73" dur="1" fill="hold">
                                          <p:stCondLst>
                                            <p:cond delay="0"/>
                                          </p:stCondLst>
                                        </p:cTn>
                                        <p:tgtEl>
                                          <p:spTgt spid="33806"/>
                                        </p:tgtEl>
                                        <p:attrNameLst>
                                          <p:attrName>style.visibility</p:attrName>
                                        </p:attrNameLst>
                                      </p:cBhvr>
                                      <p:to>
                                        <p:strVal val="visible"/>
                                      </p:to>
                                    </p:set>
                                    <p:anim calcmode="lin" valueType="num">
                                      <p:cBhvr additive="base">
                                        <p:cTn id="74" dur="500" fill="hold"/>
                                        <p:tgtEl>
                                          <p:spTgt spid="33806"/>
                                        </p:tgtEl>
                                        <p:attrNameLst>
                                          <p:attrName>ppt_x</p:attrName>
                                        </p:attrNameLst>
                                      </p:cBhvr>
                                      <p:tavLst>
                                        <p:tav tm="0">
                                          <p:val>
                                            <p:strVal val="0-#ppt_w/2"/>
                                          </p:val>
                                        </p:tav>
                                        <p:tav tm="100000">
                                          <p:val>
                                            <p:strVal val="#ppt_x"/>
                                          </p:val>
                                        </p:tav>
                                      </p:tavLst>
                                    </p:anim>
                                    <p:anim calcmode="lin" valueType="num">
                                      <p:cBhvr additive="base">
                                        <p:cTn id="75" dur="500" fill="hold"/>
                                        <p:tgtEl>
                                          <p:spTgt spid="33806"/>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accel="50000" decel="50000" fill="hold" nodeType="clickEffect">
                                  <p:stCondLst>
                                    <p:cond delay="0"/>
                                  </p:stCondLst>
                                  <p:childTnLst>
                                    <p:set>
                                      <p:cBhvr>
                                        <p:cTn id="79" dur="1" fill="hold">
                                          <p:stCondLst>
                                            <p:cond delay="0"/>
                                          </p:stCondLst>
                                        </p:cTn>
                                        <p:tgtEl>
                                          <p:spTgt spid="33807"/>
                                        </p:tgtEl>
                                        <p:attrNameLst>
                                          <p:attrName>style.visibility</p:attrName>
                                        </p:attrNameLst>
                                      </p:cBhvr>
                                      <p:to>
                                        <p:strVal val="visible"/>
                                      </p:to>
                                    </p:set>
                                    <p:anim calcmode="lin" valueType="num">
                                      <p:cBhvr additive="base">
                                        <p:cTn id="80" dur="500" fill="hold"/>
                                        <p:tgtEl>
                                          <p:spTgt spid="33807"/>
                                        </p:tgtEl>
                                        <p:attrNameLst>
                                          <p:attrName>ppt_x</p:attrName>
                                        </p:attrNameLst>
                                      </p:cBhvr>
                                      <p:tavLst>
                                        <p:tav tm="0">
                                          <p:val>
                                            <p:strVal val="0-#ppt_w/2"/>
                                          </p:val>
                                        </p:tav>
                                        <p:tav tm="100000">
                                          <p:val>
                                            <p:strVal val="#ppt_x"/>
                                          </p:val>
                                        </p:tav>
                                      </p:tavLst>
                                    </p:anim>
                                    <p:anim calcmode="lin" valueType="num">
                                      <p:cBhvr additive="base">
                                        <p:cTn id="81" dur="500" fill="hold"/>
                                        <p:tgtEl>
                                          <p:spTgt spid="33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795" grpId="0"/>
      <p:bldP spid="33796" grpId="0"/>
      <p:bldP spid="33797" grpId="0"/>
      <p:bldP spid="337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4"/>
          <p:cNvGrpSpPr>
            <a:grpSpLocks/>
          </p:cNvGrpSpPr>
          <p:nvPr/>
        </p:nvGrpSpPr>
        <p:grpSpPr bwMode="auto">
          <a:xfrm>
            <a:off x="5105400" y="1828800"/>
            <a:ext cx="3505200" cy="2286000"/>
            <a:chOff x="5105400" y="1828800"/>
            <a:chExt cx="3505200" cy="2286000"/>
          </a:xfrm>
        </p:grpSpPr>
        <p:sp>
          <p:nvSpPr>
            <p:cNvPr id="16" name="Rectángulo 15"/>
            <p:cNvSpPr>
              <a:spLocks noChangeArrowheads="1"/>
            </p:cNvSpPr>
            <p:nvPr/>
          </p:nvSpPr>
          <p:spPr bwMode="auto">
            <a:xfrm>
              <a:off x="5105400" y="1828800"/>
              <a:ext cx="3505200" cy="457200"/>
            </a:xfrm>
            <a:prstGeom prst="rect">
              <a:avLst/>
            </a:prstGeom>
            <a:solidFill>
              <a:schemeClr val="accent6">
                <a:lumMod val="75000"/>
                <a:alpha val="75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14" name="Rectángulo 13"/>
            <p:cNvSpPr>
              <a:spLocks noChangeArrowheads="1"/>
            </p:cNvSpPr>
            <p:nvPr/>
          </p:nvSpPr>
          <p:spPr bwMode="auto">
            <a:xfrm>
              <a:off x="5105400" y="2286000"/>
              <a:ext cx="3505200" cy="1828800"/>
            </a:xfrm>
            <a:prstGeom prst="rect">
              <a:avLst/>
            </a:prstGeom>
            <a:solidFill>
              <a:schemeClr val="accent6">
                <a:lumMod val="60000"/>
                <a:lumOff val="40000"/>
                <a:alpha val="75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grpSp>
      <p:sp>
        <p:nvSpPr>
          <p:cNvPr id="34822" name="CuadroTexto 4"/>
          <p:cNvSpPr txBox="1">
            <a:spLocks noChangeArrowheads="1"/>
          </p:cNvSpPr>
          <p:nvPr/>
        </p:nvSpPr>
        <p:spPr bwMode="auto">
          <a:xfrm>
            <a:off x="452438" y="1046163"/>
            <a:ext cx="5799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Administración de riesgos</a:t>
            </a:r>
          </a:p>
        </p:txBody>
      </p:sp>
      <p:sp>
        <p:nvSpPr>
          <p:cNvPr id="34823" name="CuadroTexto 5"/>
          <p:cNvSpPr txBox="1">
            <a:spLocks noChangeArrowheads="1"/>
          </p:cNvSpPr>
          <p:nvPr/>
        </p:nvSpPr>
        <p:spPr bwMode="auto">
          <a:xfrm>
            <a:off x="693738" y="2819400"/>
            <a:ext cx="2519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20000"/>
              </a:spcBef>
            </a:pPr>
            <a:r>
              <a:rPr lang="es-ES" altLang="es-MX" sz="1800" i="1">
                <a:solidFill>
                  <a:srgbClr val="00335B"/>
                </a:solidFill>
                <a:latin typeface="Verdana" panose="020B0604030504040204" pitchFamily="34" charset="0"/>
              </a:rPr>
              <a:t>Riesgo de dañar</a:t>
            </a:r>
          </a:p>
          <a:p>
            <a:pPr algn="ctr">
              <a:spcBef>
                <a:spcPct val="20000"/>
              </a:spcBef>
            </a:pPr>
            <a:r>
              <a:rPr lang="es-ES" altLang="es-MX" sz="1800" i="1">
                <a:solidFill>
                  <a:srgbClr val="00335B"/>
                </a:solidFill>
                <a:latin typeface="Verdana" panose="020B0604030504040204" pitchFamily="34" charset="0"/>
              </a:rPr>
              <a:t>a los pacientes</a:t>
            </a:r>
          </a:p>
        </p:txBody>
      </p:sp>
      <p:sp>
        <p:nvSpPr>
          <p:cNvPr id="34824" name="CuadroTexto 5"/>
          <p:cNvSpPr txBox="1">
            <a:spLocks noChangeArrowheads="1"/>
          </p:cNvSpPr>
          <p:nvPr/>
        </p:nvSpPr>
        <p:spPr bwMode="auto">
          <a:xfrm>
            <a:off x="693738" y="5241925"/>
            <a:ext cx="2519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20000"/>
              </a:spcBef>
            </a:pPr>
            <a:r>
              <a:rPr lang="es-ES" altLang="es-MX" sz="1800" i="1">
                <a:solidFill>
                  <a:srgbClr val="00335B"/>
                </a:solidFill>
                <a:latin typeface="Verdana" panose="020B0604030504040204" pitchFamily="34" charset="0"/>
              </a:rPr>
              <a:t>Riesgo de ser</a:t>
            </a:r>
          </a:p>
          <a:p>
            <a:pPr algn="ctr">
              <a:spcBef>
                <a:spcPct val="20000"/>
              </a:spcBef>
            </a:pPr>
            <a:r>
              <a:rPr lang="es-ES" altLang="es-MX" sz="1800" i="1">
                <a:solidFill>
                  <a:srgbClr val="00335B"/>
                </a:solidFill>
                <a:latin typeface="Verdana" panose="020B0604030504040204" pitchFamily="34" charset="0"/>
              </a:rPr>
              <a:t>demandados</a:t>
            </a:r>
          </a:p>
        </p:txBody>
      </p:sp>
      <p:sp>
        <p:nvSpPr>
          <p:cNvPr id="5" name="Flecha derecha 4"/>
          <p:cNvSpPr/>
          <p:nvPr/>
        </p:nvSpPr>
        <p:spPr bwMode="auto">
          <a:xfrm>
            <a:off x="3746500" y="2911475"/>
            <a:ext cx="977900" cy="484188"/>
          </a:xfrm>
          <a:prstGeom prst="rightArrow">
            <a:avLst/>
          </a:prstGeom>
          <a:solidFill>
            <a:schemeClr val="accent6">
              <a:lumMod val="75000"/>
              <a:alpha val="80000"/>
            </a:schemeClr>
          </a:solidFill>
          <a:ln w="9525" cap="flat" cmpd="sng" algn="ctr">
            <a:no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34826" name="CuadroTexto 5"/>
          <p:cNvSpPr txBox="1">
            <a:spLocks noChangeArrowheads="1"/>
          </p:cNvSpPr>
          <p:nvPr/>
        </p:nvSpPr>
        <p:spPr bwMode="auto">
          <a:xfrm>
            <a:off x="5562600" y="1905000"/>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20000"/>
              </a:spcBef>
            </a:pPr>
            <a:r>
              <a:rPr lang="es-ES" altLang="es-MX" sz="1800" i="1">
                <a:solidFill>
                  <a:schemeClr val="bg1"/>
                </a:solidFill>
                <a:latin typeface="Verdana" panose="020B0604030504040204" pitchFamily="34" charset="0"/>
              </a:rPr>
              <a:t>Nueva Visión</a:t>
            </a:r>
          </a:p>
        </p:txBody>
      </p:sp>
      <p:grpSp>
        <p:nvGrpSpPr>
          <p:cNvPr id="3" name="Agrupar 19"/>
          <p:cNvGrpSpPr>
            <a:grpSpLocks/>
          </p:cNvGrpSpPr>
          <p:nvPr/>
        </p:nvGrpSpPr>
        <p:grpSpPr bwMode="auto">
          <a:xfrm>
            <a:off x="5105400" y="4495800"/>
            <a:ext cx="3505200" cy="1981200"/>
            <a:chOff x="5105400" y="4495800"/>
            <a:chExt cx="3505200" cy="1981200"/>
          </a:xfrm>
        </p:grpSpPr>
        <p:sp>
          <p:nvSpPr>
            <p:cNvPr id="17" name="Rectángulo 16"/>
            <p:cNvSpPr>
              <a:spLocks noChangeArrowheads="1"/>
            </p:cNvSpPr>
            <p:nvPr/>
          </p:nvSpPr>
          <p:spPr bwMode="auto">
            <a:xfrm>
              <a:off x="5105400" y="4495800"/>
              <a:ext cx="3505200" cy="457200"/>
            </a:xfrm>
            <a:prstGeom prst="rect">
              <a:avLst/>
            </a:prstGeom>
            <a:solidFill>
              <a:schemeClr val="accent6">
                <a:lumMod val="75000"/>
                <a:alpha val="75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18" name="Rectángulo 17"/>
            <p:cNvSpPr>
              <a:spLocks noChangeArrowheads="1"/>
            </p:cNvSpPr>
            <p:nvPr/>
          </p:nvSpPr>
          <p:spPr bwMode="auto">
            <a:xfrm>
              <a:off x="5105400" y="4953000"/>
              <a:ext cx="3505200" cy="1524000"/>
            </a:xfrm>
            <a:prstGeom prst="rect">
              <a:avLst/>
            </a:prstGeom>
            <a:solidFill>
              <a:schemeClr val="accent6">
                <a:lumMod val="60000"/>
                <a:lumOff val="40000"/>
                <a:alpha val="75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grpSp>
      <p:sp>
        <p:nvSpPr>
          <p:cNvPr id="34827" name="CuadroTexto 5"/>
          <p:cNvSpPr txBox="1">
            <a:spLocks noChangeArrowheads="1"/>
          </p:cNvSpPr>
          <p:nvPr/>
        </p:nvSpPr>
        <p:spPr bwMode="auto">
          <a:xfrm>
            <a:off x="5257800" y="4572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20000"/>
              </a:spcBef>
            </a:pPr>
            <a:r>
              <a:rPr lang="es-ES" altLang="es-MX" sz="1800" i="1">
                <a:solidFill>
                  <a:srgbClr val="FFFFFF"/>
                </a:solidFill>
                <a:latin typeface="Verdana" panose="020B0604030504040204" pitchFamily="34" charset="0"/>
              </a:rPr>
              <a:t>Abordaje Tradicional</a:t>
            </a:r>
          </a:p>
        </p:txBody>
      </p:sp>
      <p:sp>
        <p:nvSpPr>
          <p:cNvPr id="34828" name="CuadroTexto 5"/>
          <p:cNvSpPr txBox="1">
            <a:spLocks noChangeArrowheads="1"/>
          </p:cNvSpPr>
          <p:nvPr/>
        </p:nvSpPr>
        <p:spPr bwMode="auto">
          <a:xfrm>
            <a:off x="5181600" y="2286000"/>
            <a:ext cx="3200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s-MX" altLang="es-MX" sz="1500" b="0">
                <a:solidFill>
                  <a:srgbClr val="1C3A41"/>
                </a:solidFill>
                <a:latin typeface="Verdana" panose="020B0604030504040204" pitchFamily="34" charset="0"/>
              </a:rPr>
              <a:t>Abordaje tradicional</a:t>
            </a:r>
          </a:p>
          <a:p>
            <a:pPr algn="ctr" eaLnBrk="1" hangingPunct="1"/>
            <a:r>
              <a:rPr lang="es-MX" altLang="es-MX" sz="1500">
                <a:solidFill>
                  <a:srgbClr val="E46C0A"/>
                </a:solidFill>
                <a:latin typeface="Verdana" panose="020B0604030504040204" pitchFamily="34" charset="0"/>
              </a:rPr>
              <a:t>+</a:t>
            </a:r>
            <a:r>
              <a:rPr lang="es-MX" altLang="es-MX" sz="1500" b="0">
                <a:solidFill>
                  <a:srgbClr val="1C3A41"/>
                </a:solidFill>
                <a:latin typeface="Verdana" panose="020B0604030504040204" pitchFamily="34" charset="0"/>
              </a:rPr>
              <a:t> </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Seguridad paciente</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Factores humanos</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Comunicación</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Barreras defensivas</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Análisis de errores</a:t>
            </a:r>
          </a:p>
        </p:txBody>
      </p:sp>
      <p:sp>
        <p:nvSpPr>
          <p:cNvPr id="34829" name="CuadroTexto 5"/>
          <p:cNvSpPr txBox="1">
            <a:spLocks noChangeArrowheads="1"/>
          </p:cNvSpPr>
          <p:nvPr/>
        </p:nvSpPr>
        <p:spPr bwMode="auto">
          <a:xfrm>
            <a:off x="5181600" y="5078413"/>
            <a:ext cx="32004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Relación médico-paciente</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Historia Clínica</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Consentimiento informado</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Manejo de incidentes</a:t>
            </a:r>
          </a:p>
          <a:p>
            <a:pPr algn="ctr" eaLnBrk="1" hangingPunct="1">
              <a:buFont typeface="Wingdings" panose="05000000000000000000" pitchFamily="2" charset="2"/>
              <a:buChar char="ü"/>
            </a:pPr>
            <a:r>
              <a:rPr lang="es-MX" altLang="es-MX" sz="1500" b="0">
                <a:solidFill>
                  <a:srgbClr val="1C3A41"/>
                </a:solidFill>
                <a:latin typeface="Verdana" panose="020B0604030504040204" pitchFamily="34" charset="0"/>
              </a:rPr>
              <a:t> Ocultamiento de errores</a:t>
            </a:r>
          </a:p>
        </p:txBody>
      </p:sp>
      <p:sp>
        <p:nvSpPr>
          <p:cNvPr id="13" name="Flecha derecha 12"/>
          <p:cNvSpPr/>
          <p:nvPr/>
        </p:nvSpPr>
        <p:spPr bwMode="auto">
          <a:xfrm>
            <a:off x="3746500" y="5334000"/>
            <a:ext cx="977900" cy="484188"/>
          </a:xfrm>
          <a:prstGeom prst="rightArrow">
            <a:avLst/>
          </a:prstGeom>
          <a:solidFill>
            <a:schemeClr val="accent6">
              <a:lumMod val="75000"/>
              <a:alpha val="80000"/>
            </a:schemeClr>
          </a:solidFill>
          <a:ln w="9525" cap="flat" cmpd="sng" algn="ctr">
            <a:no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822"/>
                                        </p:tgtEl>
                                        <p:attrNameLst>
                                          <p:attrName>ppt_y</p:attrName>
                                        </p:attrNameLst>
                                      </p:cBhvr>
                                      <p:tavLst>
                                        <p:tav tm="0">
                                          <p:val>
                                            <p:strVal val="#ppt_y"/>
                                          </p:val>
                                        </p:tav>
                                        <p:tav tm="100000">
                                          <p:val>
                                            <p:strVal val="#ppt_y"/>
                                          </p:val>
                                        </p:tav>
                                      </p:tavLst>
                                    </p:anim>
                                    <p:anim calcmode="lin" valueType="num">
                                      <p:cBhvr>
                                        <p:cTn id="9" dur="500" fill="hold"/>
                                        <p:tgtEl>
                                          <p:spTgt spid="348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8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822"/>
                                        </p:tgtEl>
                                      </p:cBhvr>
                                    </p:animEffect>
                                  </p:childTnLst>
                                </p:cTn>
                              </p:par>
                            </p:childTnLst>
                          </p:cTn>
                        </p:par>
                        <p:par>
                          <p:cTn id="12" fill="hold" nodeType="afterGroup">
                            <p:stCondLst>
                              <p:cond delay="1600"/>
                            </p:stCondLst>
                            <p:childTnLst>
                              <p:par>
                                <p:cTn id="13" presetID="53" presetClass="entr" presetSubtype="0" fill="hold" grpId="0" nodeType="afterEffect">
                                  <p:stCondLst>
                                    <p:cond delay="0"/>
                                  </p:stCondLst>
                                  <p:childTnLst>
                                    <p:set>
                                      <p:cBhvr>
                                        <p:cTn id="14" dur="1" fill="hold">
                                          <p:stCondLst>
                                            <p:cond delay="0"/>
                                          </p:stCondLst>
                                        </p:cTn>
                                        <p:tgtEl>
                                          <p:spTgt spid="34823"/>
                                        </p:tgtEl>
                                        <p:attrNameLst>
                                          <p:attrName>style.visibility</p:attrName>
                                        </p:attrNameLst>
                                      </p:cBhvr>
                                      <p:to>
                                        <p:strVal val="visible"/>
                                      </p:to>
                                    </p:set>
                                    <p:anim calcmode="lin" valueType="num">
                                      <p:cBhvr>
                                        <p:cTn id="15" dur="500" fill="hold"/>
                                        <p:tgtEl>
                                          <p:spTgt spid="34823"/>
                                        </p:tgtEl>
                                        <p:attrNameLst>
                                          <p:attrName>ppt_w</p:attrName>
                                        </p:attrNameLst>
                                      </p:cBhvr>
                                      <p:tavLst>
                                        <p:tav tm="0">
                                          <p:val>
                                            <p:fltVal val="0"/>
                                          </p:val>
                                        </p:tav>
                                        <p:tav tm="100000">
                                          <p:val>
                                            <p:strVal val="#ppt_w"/>
                                          </p:val>
                                        </p:tav>
                                      </p:tavLst>
                                    </p:anim>
                                    <p:anim calcmode="lin" valueType="num">
                                      <p:cBhvr>
                                        <p:cTn id="16" dur="500" fill="hold"/>
                                        <p:tgtEl>
                                          <p:spTgt spid="34823"/>
                                        </p:tgtEl>
                                        <p:attrNameLst>
                                          <p:attrName>ppt_h</p:attrName>
                                        </p:attrNameLst>
                                      </p:cBhvr>
                                      <p:tavLst>
                                        <p:tav tm="0">
                                          <p:val>
                                            <p:fltVal val="0"/>
                                          </p:val>
                                        </p:tav>
                                        <p:tav tm="100000">
                                          <p:val>
                                            <p:strVal val="#ppt_h"/>
                                          </p:val>
                                        </p:tav>
                                      </p:tavLst>
                                    </p:anim>
                                    <p:animEffect transition="in" filter="fade">
                                      <p:cBhvr>
                                        <p:cTn id="17" dur="500"/>
                                        <p:tgtEl>
                                          <p:spTgt spid="34823"/>
                                        </p:tgtEl>
                                      </p:cBhvr>
                                    </p:animEffect>
                                  </p:childTnLst>
                                </p:cTn>
                              </p:par>
                            </p:childTnLst>
                          </p:cTn>
                        </p:par>
                        <p:par>
                          <p:cTn id="18" fill="hold" nodeType="afterGroup">
                            <p:stCondLst>
                              <p:cond delay="21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600"/>
                            </p:stCondLst>
                            <p:childTnLst>
                              <p:par>
                                <p:cTn id="24" presetID="1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lide(fromBottom)">
                                      <p:cBhvr>
                                        <p:cTn id="26" dur="500"/>
                                        <p:tgtEl>
                                          <p:spTgt spid="2"/>
                                        </p:tgtEl>
                                      </p:cBhvr>
                                    </p:animEffect>
                                  </p:childTnLst>
                                </p:cTn>
                              </p:par>
                            </p:childTnLst>
                          </p:cTn>
                        </p:par>
                        <p:par>
                          <p:cTn id="27" fill="hold" nodeType="afterGroup">
                            <p:stCondLst>
                              <p:cond delay="3100"/>
                            </p:stCondLst>
                            <p:childTnLst>
                              <p:par>
                                <p:cTn id="28" presetID="53" presetClass="entr" presetSubtype="0" fill="hold" grpId="0" nodeType="afterEffect">
                                  <p:stCondLst>
                                    <p:cond delay="0"/>
                                  </p:stCondLst>
                                  <p:childTnLst>
                                    <p:set>
                                      <p:cBhvr>
                                        <p:cTn id="29" dur="1" fill="hold">
                                          <p:stCondLst>
                                            <p:cond delay="0"/>
                                          </p:stCondLst>
                                        </p:cTn>
                                        <p:tgtEl>
                                          <p:spTgt spid="34826"/>
                                        </p:tgtEl>
                                        <p:attrNameLst>
                                          <p:attrName>style.visibility</p:attrName>
                                        </p:attrNameLst>
                                      </p:cBhvr>
                                      <p:to>
                                        <p:strVal val="visible"/>
                                      </p:to>
                                    </p:set>
                                    <p:anim calcmode="lin" valueType="num">
                                      <p:cBhvr>
                                        <p:cTn id="30" dur="500" fill="hold"/>
                                        <p:tgtEl>
                                          <p:spTgt spid="34826"/>
                                        </p:tgtEl>
                                        <p:attrNameLst>
                                          <p:attrName>ppt_w</p:attrName>
                                        </p:attrNameLst>
                                      </p:cBhvr>
                                      <p:tavLst>
                                        <p:tav tm="0">
                                          <p:val>
                                            <p:fltVal val="0"/>
                                          </p:val>
                                        </p:tav>
                                        <p:tav tm="100000">
                                          <p:val>
                                            <p:strVal val="#ppt_w"/>
                                          </p:val>
                                        </p:tav>
                                      </p:tavLst>
                                    </p:anim>
                                    <p:anim calcmode="lin" valueType="num">
                                      <p:cBhvr>
                                        <p:cTn id="31" dur="500" fill="hold"/>
                                        <p:tgtEl>
                                          <p:spTgt spid="34826"/>
                                        </p:tgtEl>
                                        <p:attrNameLst>
                                          <p:attrName>ppt_h</p:attrName>
                                        </p:attrNameLst>
                                      </p:cBhvr>
                                      <p:tavLst>
                                        <p:tav tm="0">
                                          <p:val>
                                            <p:fltVal val="0"/>
                                          </p:val>
                                        </p:tav>
                                        <p:tav tm="100000">
                                          <p:val>
                                            <p:strVal val="#ppt_h"/>
                                          </p:val>
                                        </p:tav>
                                      </p:tavLst>
                                    </p:anim>
                                    <p:animEffect transition="in" filter="fade">
                                      <p:cBhvr>
                                        <p:cTn id="32" dur="500"/>
                                        <p:tgtEl>
                                          <p:spTgt spid="34826"/>
                                        </p:tgtEl>
                                      </p:cBhvr>
                                    </p:animEffect>
                                  </p:childTnLst>
                                </p:cTn>
                              </p:par>
                            </p:childTnLst>
                          </p:cTn>
                        </p:par>
                        <p:par>
                          <p:cTn id="33" fill="hold" nodeType="afterGroup">
                            <p:stCondLst>
                              <p:cond delay="3600"/>
                            </p:stCondLst>
                            <p:childTnLst>
                              <p:par>
                                <p:cTn id="34" presetID="10" presetClass="entr" presetSubtype="0" fill="hold" grpId="0" nodeType="afterEffect">
                                  <p:stCondLst>
                                    <p:cond delay="0"/>
                                  </p:stCondLst>
                                  <p:childTnLst>
                                    <p:set>
                                      <p:cBhvr>
                                        <p:cTn id="35" dur="1" fill="hold">
                                          <p:stCondLst>
                                            <p:cond delay="0"/>
                                          </p:stCondLst>
                                        </p:cTn>
                                        <p:tgtEl>
                                          <p:spTgt spid="34828"/>
                                        </p:tgtEl>
                                        <p:attrNameLst>
                                          <p:attrName>style.visibility</p:attrName>
                                        </p:attrNameLst>
                                      </p:cBhvr>
                                      <p:to>
                                        <p:strVal val="visible"/>
                                      </p:to>
                                    </p:set>
                                    <p:animEffect transition="in" filter="fade">
                                      <p:cBhvr>
                                        <p:cTn id="36" dur="2000"/>
                                        <p:tgtEl>
                                          <p:spTgt spid="348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4824"/>
                                        </p:tgtEl>
                                        <p:attrNameLst>
                                          <p:attrName>style.visibility</p:attrName>
                                        </p:attrNameLst>
                                      </p:cBhvr>
                                      <p:to>
                                        <p:strVal val="visible"/>
                                      </p:to>
                                    </p:set>
                                    <p:anim calcmode="lin" valueType="num">
                                      <p:cBhvr>
                                        <p:cTn id="41" dur="500" fill="hold"/>
                                        <p:tgtEl>
                                          <p:spTgt spid="34824"/>
                                        </p:tgtEl>
                                        <p:attrNameLst>
                                          <p:attrName>ppt_w</p:attrName>
                                        </p:attrNameLst>
                                      </p:cBhvr>
                                      <p:tavLst>
                                        <p:tav tm="0">
                                          <p:val>
                                            <p:fltVal val="0"/>
                                          </p:val>
                                        </p:tav>
                                        <p:tav tm="100000">
                                          <p:val>
                                            <p:strVal val="#ppt_w"/>
                                          </p:val>
                                        </p:tav>
                                      </p:tavLst>
                                    </p:anim>
                                    <p:anim calcmode="lin" valueType="num">
                                      <p:cBhvr>
                                        <p:cTn id="42" dur="500" fill="hold"/>
                                        <p:tgtEl>
                                          <p:spTgt spid="34824"/>
                                        </p:tgtEl>
                                        <p:attrNameLst>
                                          <p:attrName>ppt_h</p:attrName>
                                        </p:attrNameLst>
                                      </p:cBhvr>
                                      <p:tavLst>
                                        <p:tav tm="0">
                                          <p:val>
                                            <p:fltVal val="0"/>
                                          </p:val>
                                        </p:tav>
                                        <p:tav tm="100000">
                                          <p:val>
                                            <p:strVal val="#ppt_h"/>
                                          </p:val>
                                        </p:tav>
                                      </p:tavLst>
                                    </p:anim>
                                    <p:animEffect transition="in" filter="fade">
                                      <p:cBhvr>
                                        <p:cTn id="43" dur="500"/>
                                        <p:tgtEl>
                                          <p:spTgt spid="34824"/>
                                        </p:tgtEl>
                                      </p:cBhvr>
                                    </p:animEffect>
                                  </p:childTnLst>
                                </p:cTn>
                              </p:par>
                            </p:childTnLst>
                          </p:cTn>
                        </p:par>
                        <p:par>
                          <p:cTn id="44" fill="hold" nodeType="afterGroup">
                            <p:stCondLst>
                              <p:cond delay="500"/>
                            </p:stCondLst>
                            <p:childTnLst>
                              <p:par>
                                <p:cTn id="45" presetID="2" presetClass="entr" presetSubtype="8" accel="50000" decel="5000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000"/>
                            </p:stCondLst>
                            <p:childTnLst>
                              <p:par>
                                <p:cTn id="50" presetID="12" presetClass="entr" presetSubtype="4"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slide(fromBottom)">
                                      <p:cBhvr>
                                        <p:cTn id="52" dur="500"/>
                                        <p:tgtEl>
                                          <p:spTgt spid="3"/>
                                        </p:tgtEl>
                                      </p:cBhvr>
                                    </p:animEffect>
                                  </p:childTnLst>
                                </p:cTn>
                              </p:par>
                            </p:childTnLst>
                          </p:cTn>
                        </p:par>
                        <p:par>
                          <p:cTn id="53" fill="hold" nodeType="afterGroup">
                            <p:stCondLst>
                              <p:cond delay="1500"/>
                            </p:stCondLst>
                            <p:childTnLst>
                              <p:par>
                                <p:cTn id="54" presetID="53" presetClass="entr" presetSubtype="0" fill="hold" grpId="0" nodeType="afterEffect">
                                  <p:stCondLst>
                                    <p:cond delay="0"/>
                                  </p:stCondLst>
                                  <p:childTnLst>
                                    <p:set>
                                      <p:cBhvr>
                                        <p:cTn id="55" dur="1" fill="hold">
                                          <p:stCondLst>
                                            <p:cond delay="0"/>
                                          </p:stCondLst>
                                        </p:cTn>
                                        <p:tgtEl>
                                          <p:spTgt spid="34827"/>
                                        </p:tgtEl>
                                        <p:attrNameLst>
                                          <p:attrName>style.visibility</p:attrName>
                                        </p:attrNameLst>
                                      </p:cBhvr>
                                      <p:to>
                                        <p:strVal val="visible"/>
                                      </p:to>
                                    </p:set>
                                    <p:anim calcmode="lin" valueType="num">
                                      <p:cBhvr>
                                        <p:cTn id="56" dur="500" fill="hold"/>
                                        <p:tgtEl>
                                          <p:spTgt spid="34827"/>
                                        </p:tgtEl>
                                        <p:attrNameLst>
                                          <p:attrName>ppt_w</p:attrName>
                                        </p:attrNameLst>
                                      </p:cBhvr>
                                      <p:tavLst>
                                        <p:tav tm="0">
                                          <p:val>
                                            <p:fltVal val="0"/>
                                          </p:val>
                                        </p:tav>
                                        <p:tav tm="100000">
                                          <p:val>
                                            <p:strVal val="#ppt_w"/>
                                          </p:val>
                                        </p:tav>
                                      </p:tavLst>
                                    </p:anim>
                                    <p:anim calcmode="lin" valueType="num">
                                      <p:cBhvr>
                                        <p:cTn id="57" dur="500" fill="hold"/>
                                        <p:tgtEl>
                                          <p:spTgt spid="34827"/>
                                        </p:tgtEl>
                                        <p:attrNameLst>
                                          <p:attrName>ppt_h</p:attrName>
                                        </p:attrNameLst>
                                      </p:cBhvr>
                                      <p:tavLst>
                                        <p:tav tm="0">
                                          <p:val>
                                            <p:fltVal val="0"/>
                                          </p:val>
                                        </p:tav>
                                        <p:tav tm="100000">
                                          <p:val>
                                            <p:strVal val="#ppt_h"/>
                                          </p:val>
                                        </p:tav>
                                      </p:tavLst>
                                    </p:anim>
                                    <p:animEffect transition="in" filter="fade">
                                      <p:cBhvr>
                                        <p:cTn id="58" dur="500"/>
                                        <p:tgtEl>
                                          <p:spTgt spid="34827"/>
                                        </p:tgtEl>
                                      </p:cBhvr>
                                    </p:animEffect>
                                  </p:childTnLst>
                                </p:cTn>
                              </p:par>
                            </p:childTnLst>
                          </p:cTn>
                        </p:par>
                        <p:par>
                          <p:cTn id="59" fill="hold" nodeType="afterGroup">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34829"/>
                                        </p:tgtEl>
                                        <p:attrNameLst>
                                          <p:attrName>style.visibility</p:attrName>
                                        </p:attrNameLst>
                                      </p:cBhvr>
                                      <p:to>
                                        <p:strVal val="visible"/>
                                      </p:to>
                                    </p:set>
                                    <p:animEffect transition="in" filter="fade">
                                      <p:cBhvr>
                                        <p:cTn id="62" dur="1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5" grpId="0" animBg="1"/>
      <p:bldP spid="34826" grpId="0"/>
      <p:bldP spid="34827" grpId="0"/>
      <p:bldP spid="34828" grpId="0"/>
      <p:bldP spid="34829"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4"/>
          <p:cNvSpPr txBox="1">
            <a:spLocks noChangeArrowheads="1"/>
          </p:cNvSpPr>
          <p:nvPr/>
        </p:nvSpPr>
        <p:spPr bwMode="auto">
          <a:xfrm>
            <a:off x="452438" y="1046163"/>
            <a:ext cx="21574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rgbClr val="1C3A41"/>
                </a:solidFill>
                <a:latin typeface="Verdana" panose="020B0604030504040204" pitchFamily="34" charset="0"/>
              </a:rPr>
              <a:t>Temática</a:t>
            </a:r>
            <a:endParaRPr lang="es-ES_tradnl" altLang="es-MX" sz="2000" b="0">
              <a:solidFill>
                <a:srgbClr val="1C3A41"/>
              </a:solidFill>
              <a:latin typeface="Verdana" panose="020B0604030504040204" pitchFamily="34" charset="0"/>
            </a:endParaRPr>
          </a:p>
        </p:txBody>
      </p:sp>
      <p:sp>
        <p:nvSpPr>
          <p:cNvPr id="15363" name="CuadroTexto 5"/>
          <p:cNvSpPr txBox="1">
            <a:spLocks noChangeArrowheads="1"/>
          </p:cNvSpPr>
          <p:nvPr/>
        </p:nvSpPr>
        <p:spPr bwMode="auto">
          <a:xfrm>
            <a:off x="452438" y="2057400"/>
            <a:ext cx="449270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buFont typeface="Arial" panose="020B0604020202020204" pitchFamily="34" charset="0"/>
              <a:buChar char="•"/>
            </a:pPr>
            <a:r>
              <a:rPr lang="es-MX" altLang="es-MX" sz="1800" b="0" dirty="0">
                <a:solidFill>
                  <a:srgbClr val="1C3A41"/>
                </a:solidFill>
                <a:latin typeface="Verdana" panose="020B0604030504040204" pitchFamily="34" charset="0"/>
              </a:rPr>
              <a:t> </a:t>
            </a:r>
            <a:r>
              <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rPr>
              <a:t>Introducción</a:t>
            </a:r>
          </a:p>
          <a:p>
            <a:pPr>
              <a:buFont typeface="Arial" panose="020B0604020202020204" pitchFamily="34" charset="0"/>
              <a:buChar char="•"/>
            </a:pP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a:p>
            <a:pPr>
              <a:buFont typeface="Arial" panose="020B0604020202020204" pitchFamily="34" charset="0"/>
              <a:buChar char="•"/>
            </a:pPr>
            <a:r>
              <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rPr>
              <a:t> </a:t>
            </a:r>
            <a:r>
              <a:rPr lang="es-MX" altLang="es-MX" sz="1800" b="0" dirty="0" smtClean="0">
                <a:solidFill>
                  <a:srgbClr val="1C3A41"/>
                </a:solidFill>
                <a:effectLst>
                  <a:outerShdw blurRad="38100" dist="38100" dir="2700000" algn="tl">
                    <a:srgbClr val="000000">
                      <a:alpha val="43137"/>
                    </a:srgbClr>
                  </a:outerShdw>
                </a:effectLst>
                <a:latin typeface="Verdana" panose="020B0604030504040204" pitchFamily="34" charset="0"/>
              </a:rPr>
              <a:t>Contexto temporal</a:t>
            </a: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a:p>
            <a:pPr>
              <a:buFont typeface="Arial" panose="020B0604020202020204" pitchFamily="34" charset="0"/>
              <a:buChar char="•"/>
            </a:pP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a:p>
            <a:pPr>
              <a:buFont typeface="Arial" panose="020B0604020202020204" pitchFamily="34" charset="0"/>
              <a:buChar char="•"/>
            </a:pPr>
            <a:r>
              <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rPr>
              <a:t> Expectativas</a:t>
            </a:r>
          </a:p>
          <a:p>
            <a:pPr>
              <a:buFont typeface="Arial" panose="020B0604020202020204" pitchFamily="34" charset="0"/>
              <a:buChar char="•"/>
            </a:pP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a:p>
            <a:pPr>
              <a:buFont typeface="Arial" panose="020B0604020202020204" pitchFamily="34" charset="0"/>
              <a:buChar char="•"/>
            </a:pPr>
            <a:r>
              <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rPr>
              <a:t> </a:t>
            </a:r>
            <a:r>
              <a:rPr lang="es-MX" altLang="es-MX" sz="1800" b="0" dirty="0" smtClean="0">
                <a:solidFill>
                  <a:srgbClr val="1C3A41"/>
                </a:solidFill>
                <a:effectLst>
                  <a:outerShdw blurRad="38100" dist="38100" dir="2700000" algn="tl">
                    <a:srgbClr val="000000">
                      <a:alpha val="43137"/>
                    </a:srgbClr>
                  </a:outerShdw>
                </a:effectLst>
                <a:latin typeface="Verdana" panose="020B0604030504040204" pitchFamily="34" charset="0"/>
              </a:rPr>
              <a:t>Error médico</a:t>
            </a: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a:p>
            <a:pPr>
              <a:buFont typeface="Arial" panose="020B0604020202020204" pitchFamily="34" charset="0"/>
              <a:buChar char="•"/>
            </a:pP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a:p>
            <a:pPr>
              <a:buFont typeface="Arial" panose="020B0604020202020204" pitchFamily="34" charset="0"/>
              <a:buChar char="•"/>
            </a:pPr>
            <a:r>
              <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rPr>
              <a:t> Derechos y deberes – Acto Médico</a:t>
            </a:r>
          </a:p>
          <a:p>
            <a:pPr>
              <a:buFont typeface="Arial" panose="020B0604020202020204" pitchFamily="34" charset="0"/>
              <a:buChar char="•"/>
            </a:pP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a:p>
            <a:pPr>
              <a:buFont typeface="Arial" panose="020B0604020202020204" pitchFamily="34" charset="0"/>
              <a:buChar char="•"/>
            </a:pPr>
            <a:r>
              <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rPr>
              <a:t> Profesionalismo médico </a:t>
            </a:r>
            <a:br>
              <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rPr>
            </a:br>
            <a:endParaRPr lang="es-MX" altLang="es-MX" sz="1800" b="0" dirty="0">
              <a:solidFill>
                <a:srgbClr val="1C3A41"/>
              </a:solidFill>
              <a:effectLst>
                <a:outerShdw blurRad="38100" dist="38100" dir="2700000" algn="tl">
                  <a:srgbClr val="000000">
                    <a:alpha val="43137"/>
                  </a:srgbClr>
                </a:outerShdw>
              </a:effectLst>
              <a:latin typeface="Verdana" panose="020B0604030504040204" pitchFamily="34" charset="0"/>
            </a:endParaRPr>
          </a:p>
        </p:txBody>
      </p:sp>
      <p:pic>
        <p:nvPicPr>
          <p:cNvPr id="15364" name="Imagen 7" descr="detallesSlid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3650" y="3657600"/>
            <a:ext cx="4070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2"/>
                                        </p:tgtEl>
                                        <p:attrNameLst>
                                          <p:attrName>ppt_y</p:attrName>
                                        </p:attrNameLst>
                                      </p:cBhvr>
                                      <p:tavLst>
                                        <p:tav tm="0">
                                          <p:val>
                                            <p:strVal val="#ppt_y"/>
                                          </p:val>
                                        </p:tav>
                                        <p:tav tm="100000">
                                          <p:val>
                                            <p:strVal val="#ppt_y"/>
                                          </p:val>
                                        </p:tav>
                                      </p:tavLst>
                                    </p:anim>
                                    <p:anim calcmode="lin" valueType="num">
                                      <p:cBhvr>
                                        <p:cTn id="9" dur="5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2"/>
                                        </p:tgtEl>
                                      </p:cBhvr>
                                    </p:animEffect>
                                  </p:childTnLst>
                                </p:cTn>
                              </p:par>
                            </p:childTnLst>
                          </p:cTn>
                        </p:par>
                        <p:par>
                          <p:cTn id="12" fill="hold" nodeType="afterGroup">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Effect transition="in" filter="fade">
                                      <p:cBhvr>
                                        <p:cTn id="15" dur="1000"/>
                                        <p:tgtEl>
                                          <p:spTgt spid="153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fade">
                                      <p:cBhvr>
                                        <p:cTn id="20" dur="1000"/>
                                        <p:tgtEl>
                                          <p:spTgt spid="1536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fade">
                                      <p:cBhvr>
                                        <p:cTn id="25" dur="1000"/>
                                        <p:tgtEl>
                                          <p:spTgt spid="1536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363">
                                            <p:txEl>
                                              <p:pRg st="6" end="6"/>
                                            </p:txEl>
                                          </p:spTgt>
                                        </p:tgtEl>
                                        <p:attrNameLst>
                                          <p:attrName>style.visibility</p:attrName>
                                        </p:attrNameLst>
                                      </p:cBhvr>
                                      <p:to>
                                        <p:strVal val="visible"/>
                                      </p:to>
                                    </p:set>
                                    <p:animEffect transition="in" filter="fade">
                                      <p:cBhvr>
                                        <p:cTn id="30" dur="1000"/>
                                        <p:tgtEl>
                                          <p:spTgt spid="15363">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363">
                                            <p:txEl>
                                              <p:pRg st="8" end="8"/>
                                            </p:txEl>
                                          </p:spTgt>
                                        </p:tgtEl>
                                        <p:attrNameLst>
                                          <p:attrName>style.visibility</p:attrName>
                                        </p:attrNameLst>
                                      </p:cBhvr>
                                      <p:to>
                                        <p:strVal val="visible"/>
                                      </p:to>
                                    </p:set>
                                    <p:animEffect transition="in" filter="fade">
                                      <p:cBhvr>
                                        <p:cTn id="35" dur="1000"/>
                                        <p:tgtEl>
                                          <p:spTgt spid="1536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363">
                                            <p:txEl>
                                              <p:pRg st="10" end="10"/>
                                            </p:txEl>
                                          </p:spTgt>
                                        </p:tgtEl>
                                        <p:attrNameLst>
                                          <p:attrName>style.visibility</p:attrName>
                                        </p:attrNameLst>
                                      </p:cBhvr>
                                      <p:to>
                                        <p:strVal val="visible"/>
                                      </p:to>
                                    </p:set>
                                    <p:animEffect transition="in" filter="fade">
                                      <p:cBhvr>
                                        <p:cTn id="40" dur="10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Imagen 4" descr="detallesSlid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1600200"/>
            <a:ext cx="17335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uadroTexto 4"/>
          <p:cNvSpPr txBox="1">
            <a:spLocks noChangeArrowheads="1"/>
          </p:cNvSpPr>
          <p:nvPr/>
        </p:nvSpPr>
        <p:spPr bwMode="auto">
          <a:xfrm>
            <a:off x="685800" y="762000"/>
            <a:ext cx="5853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2000">
                <a:solidFill>
                  <a:srgbClr val="1C3A41"/>
                </a:solidFill>
                <a:latin typeface="Verdana" panose="020B0604030504040204" pitchFamily="34" charset="0"/>
                <a:cs typeface="Times New Roman" panose="02020603050405020304" pitchFamily="18" charset="0"/>
              </a:rPr>
              <a:t>Most Frecuently Identified Root Causes</a:t>
            </a:r>
          </a:p>
          <a:p>
            <a:r>
              <a:rPr lang="es-MX" altLang="es-MX" sz="2000">
                <a:solidFill>
                  <a:srgbClr val="1C3A41"/>
                </a:solidFill>
                <a:latin typeface="Verdana" panose="020B0604030504040204" pitchFamily="34" charset="0"/>
                <a:cs typeface="Times New Roman" panose="02020603050405020304" pitchFamily="18" charset="0"/>
              </a:rPr>
              <a:t>of Sentinel Events Reviewed </a:t>
            </a:r>
          </a:p>
          <a:p>
            <a:r>
              <a:rPr lang="es-MX" altLang="es-MX" sz="2000">
                <a:solidFill>
                  <a:srgbClr val="1C3A41"/>
                </a:solidFill>
                <a:latin typeface="Verdana" panose="020B0604030504040204" pitchFamily="34" charset="0"/>
                <a:cs typeface="Times New Roman" panose="02020603050405020304" pitchFamily="18" charset="0"/>
              </a:rPr>
              <a:t>by The Joint Commission by Year</a:t>
            </a:r>
          </a:p>
        </p:txBody>
      </p:sp>
      <p:sp>
        <p:nvSpPr>
          <p:cNvPr id="36869" name="CuadroTexto 4"/>
          <p:cNvSpPr txBox="1">
            <a:spLocks noChangeArrowheads="1"/>
          </p:cNvSpPr>
          <p:nvPr/>
        </p:nvSpPr>
        <p:spPr bwMode="auto">
          <a:xfrm>
            <a:off x="685800" y="6324600"/>
            <a:ext cx="243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1000" b="0">
                <a:solidFill>
                  <a:srgbClr val="1C3A41"/>
                </a:solidFill>
                <a:latin typeface="Verdana" panose="020B0604030504040204" pitchFamily="34" charset="0"/>
                <a:cs typeface="Times New Roman" panose="02020603050405020304" pitchFamily="18" charset="0"/>
              </a:rPr>
              <a:t>®Copyright. The Joint Commission</a:t>
            </a:r>
          </a:p>
        </p:txBody>
      </p:sp>
      <p:pic>
        <p:nvPicPr>
          <p:cNvPr id="6" name="Imagen 5" descr="Screenshot-2014-05-17-11.33.13-2-640x48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286000"/>
            <a:ext cx="76327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868"/>
                                        </p:tgtEl>
                                        <p:attrNameLst>
                                          <p:attrName>ppt_y</p:attrName>
                                        </p:attrNameLst>
                                      </p:cBhvr>
                                      <p:tavLst>
                                        <p:tav tm="0">
                                          <p:val>
                                            <p:strVal val="#ppt_y"/>
                                          </p:val>
                                        </p:tav>
                                        <p:tav tm="100000">
                                          <p:val>
                                            <p:strVal val="#ppt_y"/>
                                          </p:val>
                                        </p:tav>
                                      </p:tavLst>
                                    </p:anim>
                                    <p:anim calcmode="lin" valueType="num">
                                      <p:cBhvr>
                                        <p:cTn id="9" dur="500" fill="hold"/>
                                        <p:tgtEl>
                                          <p:spTgt spid="3686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86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868"/>
                                        </p:tgtEl>
                                      </p:cBhvr>
                                    </p:animEffect>
                                  </p:childTnLst>
                                </p:cTn>
                              </p:par>
                            </p:childTnLst>
                          </p:cTn>
                        </p:par>
                        <p:par>
                          <p:cTn id="12" fill="hold" nodeType="afterGroup">
                            <p:stCondLst>
                              <p:cond delay="4650"/>
                            </p:stCondLst>
                            <p:childTnLst>
                              <p:par>
                                <p:cTn id="13" presetID="53" presetClass="entr" presetSubtype="0" fill="hold" nodeType="afterEffect">
                                  <p:stCondLst>
                                    <p:cond delay="0"/>
                                  </p:stCondLst>
                                  <p:childTnLst>
                                    <p:set>
                                      <p:cBhvr>
                                        <p:cTn id="14" dur="1" fill="hold">
                                          <p:stCondLst>
                                            <p:cond delay="0"/>
                                          </p:stCondLst>
                                        </p:cTn>
                                        <p:tgtEl>
                                          <p:spTgt spid="36867"/>
                                        </p:tgtEl>
                                        <p:attrNameLst>
                                          <p:attrName>style.visibility</p:attrName>
                                        </p:attrNameLst>
                                      </p:cBhvr>
                                      <p:to>
                                        <p:strVal val="visible"/>
                                      </p:to>
                                    </p:set>
                                    <p:anim calcmode="lin" valueType="num">
                                      <p:cBhvr>
                                        <p:cTn id="15" dur="500" fill="hold"/>
                                        <p:tgtEl>
                                          <p:spTgt spid="36867"/>
                                        </p:tgtEl>
                                        <p:attrNameLst>
                                          <p:attrName>ppt_w</p:attrName>
                                        </p:attrNameLst>
                                      </p:cBhvr>
                                      <p:tavLst>
                                        <p:tav tm="0">
                                          <p:val>
                                            <p:fltVal val="0"/>
                                          </p:val>
                                        </p:tav>
                                        <p:tav tm="100000">
                                          <p:val>
                                            <p:strVal val="#ppt_w"/>
                                          </p:val>
                                        </p:tav>
                                      </p:tavLst>
                                    </p:anim>
                                    <p:anim calcmode="lin" valueType="num">
                                      <p:cBhvr>
                                        <p:cTn id="16" dur="500" fill="hold"/>
                                        <p:tgtEl>
                                          <p:spTgt spid="36867"/>
                                        </p:tgtEl>
                                        <p:attrNameLst>
                                          <p:attrName>ppt_h</p:attrName>
                                        </p:attrNameLst>
                                      </p:cBhvr>
                                      <p:tavLst>
                                        <p:tav tm="0">
                                          <p:val>
                                            <p:fltVal val="0"/>
                                          </p:val>
                                        </p:tav>
                                        <p:tav tm="100000">
                                          <p:val>
                                            <p:strVal val="#ppt_h"/>
                                          </p:val>
                                        </p:tav>
                                      </p:tavLst>
                                    </p:anim>
                                    <p:animEffect transition="in" filter="fade">
                                      <p:cBhvr>
                                        <p:cTn id="17" dur="500"/>
                                        <p:tgtEl>
                                          <p:spTgt spid="36867"/>
                                        </p:tgtEl>
                                      </p:cBhvr>
                                    </p:animEffect>
                                  </p:childTnLst>
                                </p:cTn>
                              </p:par>
                            </p:childTnLst>
                          </p:cTn>
                        </p:par>
                        <p:par>
                          <p:cTn id="18" fill="hold" nodeType="afterGroup">
                            <p:stCondLst>
                              <p:cond delay="5150"/>
                            </p:stCondLst>
                            <p:childTnLst>
                              <p:par>
                                <p:cTn id="19" presetID="1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par>
                          <p:cTn id="22" fill="hold" nodeType="afterGroup">
                            <p:stCondLst>
                              <p:cond delay="5650"/>
                            </p:stCondLst>
                            <p:childTnLst>
                              <p:par>
                                <p:cTn id="23" presetID="10" presetClass="entr" presetSubtype="0" fill="hold" grpId="0" nodeType="afterEffect">
                                  <p:stCondLst>
                                    <p:cond delay="0"/>
                                  </p:stCondLst>
                                  <p:childTnLst>
                                    <p:set>
                                      <p:cBhvr>
                                        <p:cTn id="24" dur="1" fill="hold">
                                          <p:stCondLst>
                                            <p:cond delay="0"/>
                                          </p:stCondLst>
                                        </p:cTn>
                                        <p:tgtEl>
                                          <p:spTgt spid="36869"/>
                                        </p:tgtEl>
                                        <p:attrNameLst>
                                          <p:attrName>style.visibility</p:attrName>
                                        </p:attrNameLst>
                                      </p:cBhvr>
                                      <p:to>
                                        <p:strVal val="visible"/>
                                      </p:to>
                                    </p:set>
                                    <p:animEffect transition="in" filter="fade">
                                      <p:cBhvr>
                                        <p:cTn id="25"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CuadroTexto 5"/>
          <p:cNvSpPr txBox="1">
            <a:spLocks noChangeArrowheads="1"/>
          </p:cNvSpPr>
          <p:nvPr/>
        </p:nvSpPr>
        <p:spPr bwMode="auto">
          <a:xfrm>
            <a:off x="452438" y="1066800"/>
            <a:ext cx="8310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a:r>
              <a:rPr lang="es-MX" altLang="es-MX" sz="1800" b="0">
                <a:solidFill>
                  <a:srgbClr val="1C3A41"/>
                </a:solidFill>
                <a:latin typeface="Verdana" panose="020B0604030504040204" pitchFamily="34" charset="0"/>
              </a:rPr>
              <a:t>Los cortocircuitos en la comunicación entre los profesionales de la salud y entre ellos y sus pacientes afectan seriamente la seguridad de la atención y son una de las principales causas de juicios por responsabilidad profesional. </a:t>
            </a:r>
          </a:p>
          <a:p>
            <a:pPr algn="just"/>
            <a:endParaRPr lang="es-MX" altLang="es-MX" sz="1800" b="0">
              <a:solidFill>
                <a:srgbClr val="1C3A41"/>
              </a:solidFill>
              <a:latin typeface="Verdana" panose="020B0604030504040204" pitchFamily="34" charset="0"/>
            </a:endParaRPr>
          </a:p>
        </p:txBody>
      </p:sp>
      <p:sp>
        <p:nvSpPr>
          <p:cNvPr id="38915" name="CuadroTexto 5"/>
          <p:cNvSpPr txBox="1">
            <a:spLocks noChangeArrowheads="1"/>
          </p:cNvSpPr>
          <p:nvPr/>
        </p:nvSpPr>
        <p:spPr bwMode="auto">
          <a:xfrm>
            <a:off x="452438" y="2438400"/>
            <a:ext cx="47291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a:r>
              <a:rPr lang="es-MX" altLang="es-MX" sz="1800" b="0">
                <a:solidFill>
                  <a:srgbClr val="1C3A41"/>
                </a:solidFill>
                <a:latin typeface="Verdana" panose="020B0604030504040204" pitchFamily="34" charset="0"/>
              </a:rPr>
              <a:t>Los peritos identifican a este problema como un factor importante en la mayoría de los reclamos originados en instituciones en general y en las áreas de alto riesgo en particular, como cirugía, obstetricia y terapia intensiva.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fade">
                                      <p:cBhvr>
                                        <p:cTn id="10"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uadroTexto 5"/>
          <p:cNvSpPr txBox="1">
            <a:spLocks noChangeArrowheads="1"/>
          </p:cNvSpPr>
          <p:nvPr/>
        </p:nvSpPr>
        <p:spPr bwMode="auto">
          <a:xfrm>
            <a:off x="452438" y="1066800"/>
            <a:ext cx="8310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a:r>
              <a:rPr lang="es-MX" altLang="es-MX" sz="1800" b="0">
                <a:solidFill>
                  <a:srgbClr val="1C3A41"/>
                </a:solidFill>
                <a:latin typeface="Verdana" panose="020B0604030504040204" pitchFamily="34" charset="0"/>
              </a:rPr>
              <a:t>Nuestros datos coinciden con las experiencias internacionales. </a:t>
            </a:r>
          </a:p>
          <a:p>
            <a:pPr algn="just"/>
            <a:r>
              <a:rPr lang="es-MX" altLang="es-MX" sz="1800" b="0">
                <a:solidFill>
                  <a:srgbClr val="1C3A41"/>
                </a:solidFill>
                <a:latin typeface="Verdana" panose="020B0604030504040204" pitchFamily="34" charset="0"/>
              </a:rPr>
              <a:t>De acuerdo a la </a:t>
            </a:r>
            <a:r>
              <a:rPr lang="es-MX" altLang="es-MX" sz="1800">
                <a:solidFill>
                  <a:srgbClr val="1C3A41"/>
                </a:solidFill>
                <a:latin typeface="Verdana" panose="020B0604030504040204" pitchFamily="34" charset="0"/>
              </a:rPr>
              <a:t>Comisión Conjunta de Acreditación de Organizaciones de Salud de los Estados Unidos</a:t>
            </a:r>
            <a:r>
              <a:rPr lang="es-MX" altLang="es-MX" sz="1800" b="0">
                <a:solidFill>
                  <a:srgbClr val="1C3A41"/>
                </a:solidFill>
                <a:latin typeface="Verdana" panose="020B0604030504040204" pitchFamily="34" charset="0"/>
              </a:rPr>
              <a:t>, el quiebre en la comunicación es mencionado en más del 70% de los eventos centinela (daños graves a los pacientes) reportados, superando a otros factores de riesgo tales como la pobre capacitación técnica de los agentes de salud, la insuficiente evaluación del paciente y la falta del personal necesario para cumplir la tarea.</a:t>
            </a:r>
          </a:p>
        </p:txBody>
      </p:sp>
      <p:graphicFrame>
        <p:nvGraphicFramePr>
          <p:cNvPr id="39938" name="Gráfico 4"/>
          <p:cNvGraphicFramePr>
            <a:graphicFrameLocks/>
          </p:cNvGraphicFramePr>
          <p:nvPr/>
        </p:nvGraphicFramePr>
        <p:xfrm>
          <a:off x="2324100" y="3352800"/>
          <a:ext cx="4495800" cy="2997200"/>
        </p:xfrm>
        <a:graphic>
          <a:graphicData uri="http://schemas.openxmlformats.org/presentationml/2006/ole">
            <mc:AlternateContent xmlns:mc="http://schemas.openxmlformats.org/markup-compatibility/2006">
              <mc:Choice xmlns:v="urn:schemas-microsoft-com:vml" Requires="v">
                <p:oleObj spid="_x0000_s40983" r:id="rId3" imgW="4498476" imgH="2998984" progId="Excel.Chart.8">
                  <p:embed/>
                </p:oleObj>
              </mc:Choice>
              <mc:Fallback>
                <p:oleObj r:id="rId3" imgW="4498476" imgH="2998984" progId="Excel.Chart.8">
                  <p:embed/>
                  <p:pic>
                    <p:nvPicPr>
                      <p:cNvPr id="0" name="Gráfico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3352800"/>
                        <a:ext cx="4495800"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0" name="CuadroTexto 4"/>
          <p:cNvSpPr txBox="1">
            <a:spLocks noChangeArrowheads="1"/>
          </p:cNvSpPr>
          <p:nvPr/>
        </p:nvSpPr>
        <p:spPr bwMode="auto">
          <a:xfrm>
            <a:off x="533400" y="4267200"/>
            <a:ext cx="153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r>
              <a:rPr lang="es-MX" altLang="es-MX" sz="2000">
                <a:solidFill>
                  <a:srgbClr val="1C3A41"/>
                </a:solidFill>
                <a:latin typeface="Verdana" panose="020B0604030504040204" pitchFamily="34" charset="0"/>
                <a:cs typeface="Times New Roman" panose="02020603050405020304" pitchFamily="18" charset="0"/>
              </a:rPr>
              <a:t>Eventos</a:t>
            </a:r>
          </a:p>
          <a:p>
            <a:pPr algn="ctr"/>
            <a:r>
              <a:rPr lang="es-MX" altLang="es-MX" sz="2000">
                <a:solidFill>
                  <a:srgbClr val="1C3A41"/>
                </a:solidFill>
                <a:latin typeface="Verdana" panose="020B0604030504040204" pitchFamily="34" charset="0"/>
                <a:cs typeface="Times New Roman" panose="02020603050405020304" pitchFamily="18" charset="0"/>
              </a:rPr>
              <a:t>Centinela</a:t>
            </a:r>
          </a:p>
        </p:txBody>
      </p:sp>
      <p:sp>
        <p:nvSpPr>
          <p:cNvPr id="39941" name="CuadroTexto 5"/>
          <p:cNvSpPr txBox="1">
            <a:spLocks noChangeArrowheads="1"/>
          </p:cNvSpPr>
          <p:nvPr/>
        </p:nvSpPr>
        <p:spPr bwMode="auto">
          <a:xfrm>
            <a:off x="3254375" y="4394200"/>
            <a:ext cx="271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s-AR" altLang="es-MX" sz="2000">
                <a:solidFill>
                  <a:schemeClr val="bg1"/>
                </a:solidFill>
                <a:latin typeface="Verdana" panose="020B0604030504040204" pitchFamily="34" charset="0"/>
              </a:rPr>
              <a:t>70%</a:t>
            </a:r>
          </a:p>
          <a:p>
            <a:pPr algn="ctr" eaLnBrk="1" hangingPunct="1"/>
            <a:r>
              <a:rPr lang="es-AR" altLang="es-MX" sz="2000">
                <a:solidFill>
                  <a:schemeClr val="bg1"/>
                </a:solidFill>
                <a:latin typeface="Verdana" panose="020B0604030504040204" pitchFamily="34" charset="0"/>
              </a:rPr>
              <a:t>Quiebre de Comunicación</a:t>
            </a:r>
            <a:endParaRPr lang="es-MX" altLang="es-MX" sz="2000">
              <a:solidFill>
                <a:schemeClr val="bg1"/>
              </a:solidFill>
              <a:latin typeface="Verdana" panose="020B0604030504040204" pitchFamily="34" charset="0"/>
            </a:endParaRPr>
          </a:p>
        </p:txBody>
      </p:sp>
      <p:sp>
        <p:nvSpPr>
          <p:cNvPr id="39942" name="CuadroTexto 5"/>
          <p:cNvSpPr txBox="1">
            <a:spLocks noChangeArrowheads="1"/>
          </p:cNvSpPr>
          <p:nvPr/>
        </p:nvSpPr>
        <p:spPr bwMode="auto">
          <a:xfrm>
            <a:off x="452438" y="6096000"/>
            <a:ext cx="8310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1000" b="0">
                <a:solidFill>
                  <a:srgbClr val="1C3A41"/>
                </a:solidFill>
                <a:latin typeface="Verdana" panose="020B0604030504040204" pitchFamily="34" charset="0"/>
              </a:rPr>
              <a:t>Joint Commission International. Robert Wood Johnson Foundation. (online).</a:t>
            </a:r>
          </a:p>
          <a:p>
            <a:r>
              <a:rPr lang="es-MX" altLang="es-MX" sz="1000" b="0">
                <a:solidFill>
                  <a:srgbClr val="1C3A41"/>
                </a:solidFill>
                <a:latin typeface="Verdana" panose="020B0604030504040204" pitchFamily="34" charset="0"/>
              </a:rPr>
              <a:t>Disponible en Internet: www.jointcommissioninternational.org</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942"/>
                                        </p:tgtEl>
                                        <p:attrNameLst>
                                          <p:attrName>style.visibility</p:attrName>
                                        </p:attrNameLst>
                                      </p:cBhvr>
                                      <p:to>
                                        <p:strVal val="visible"/>
                                      </p:to>
                                    </p:set>
                                    <p:animEffect transition="in" filter="fade">
                                      <p:cBhvr>
                                        <p:cTn id="11" dur="1000"/>
                                        <p:tgtEl>
                                          <p:spTgt spid="39942"/>
                                        </p:tgtEl>
                                      </p:cBhvr>
                                    </p:animEffect>
                                  </p:childTnLst>
                                </p:cTn>
                              </p:par>
                            </p:childTnLst>
                          </p:cTn>
                        </p:par>
                        <p:par>
                          <p:cTn id="12" fill="hold" nodeType="afterGroup">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39940"/>
                                        </p:tgtEl>
                                        <p:attrNameLst>
                                          <p:attrName>style.visibility</p:attrName>
                                        </p:attrNameLst>
                                      </p:cBhvr>
                                      <p:to>
                                        <p:strVal val="visible"/>
                                      </p:to>
                                    </p:set>
                                    <p:anim calcmode="lin" valueType="num">
                                      <p:cBhvr>
                                        <p:cTn id="15" dur="500" fill="hold"/>
                                        <p:tgtEl>
                                          <p:spTgt spid="39940"/>
                                        </p:tgtEl>
                                        <p:attrNameLst>
                                          <p:attrName>ppt_w</p:attrName>
                                        </p:attrNameLst>
                                      </p:cBhvr>
                                      <p:tavLst>
                                        <p:tav tm="0">
                                          <p:val>
                                            <p:fltVal val="0"/>
                                          </p:val>
                                        </p:tav>
                                        <p:tav tm="100000">
                                          <p:val>
                                            <p:strVal val="#ppt_w"/>
                                          </p:val>
                                        </p:tav>
                                      </p:tavLst>
                                    </p:anim>
                                    <p:anim calcmode="lin" valueType="num">
                                      <p:cBhvr>
                                        <p:cTn id="16" dur="500" fill="hold"/>
                                        <p:tgtEl>
                                          <p:spTgt spid="39940"/>
                                        </p:tgtEl>
                                        <p:attrNameLst>
                                          <p:attrName>ppt_h</p:attrName>
                                        </p:attrNameLst>
                                      </p:cBhvr>
                                      <p:tavLst>
                                        <p:tav tm="0">
                                          <p:val>
                                            <p:fltVal val="0"/>
                                          </p:val>
                                        </p:tav>
                                        <p:tav tm="100000">
                                          <p:val>
                                            <p:strVal val="#ppt_h"/>
                                          </p:val>
                                        </p:tav>
                                      </p:tavLst>
                                    </p:anim>
                                    <p:animEffect transition="in" filter="fade">
                                      <p:cBhvr>
                                        <p:cTn id="17" dur="500"/>
                                        <p:tgtEl>
                                          <p:spTgt spid="39940"/>
                                        </p:tgtEl>
                                      </p:cBhvr>
                                    </p:animEffect>
                                  </p:childTnLst>
                                </p:cTn>
                              </p:par>
                            </p:childTnLst>
                          </p:cTn>
                        </p:par>
                        <p:par>
                          <p:cTn id="18" fill="hold" nodeType="afterGroup">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39938"/>
                                        </p:tgtEl>
                                        <p:attrNameLst>
                                          <p:attrName>style.visibility</p:attrName>
                                        </p:attrNameLst>
                                      </p:cBhvr>
                                      <p:to>
                                        <p:strVal val="visible"/>
                                      </p:to>
                                    </p:set>
                                    <p:anim calcmode="lin" valueType="num">
                                      <p:cBhvr>
                                        <p:cTn id="21" dur="500" fill="hold"/>
                                        <p:tgtEl>
                                          <p:spTgt spid="39938"/>
                                        </p:tgtEl>
                                        <p:attrNameLst>
                                          <p:attrName>ppt_w</p:attrName>
                                        </p:attrNameLst>
                                      </p:cBhvr>
                                      <p:tavLst>
                                        <p:tav tm="0">
                                          <p:val>
                                            <p:fltVal val="0"/>
                                          </p:val>
                                        </p:tav>
                                        <p:tav tm="100000">
                                          <p:val>
                                            <p:strVal val="#ppt_w"/>
                                          </p:val>
                                        </p:tav>
                                      </p:tavLst>
                                    </p:anim>
                                    <p:anim calcmode="lin" valueType="num">
                                      <p:cBhvr>
                                        <p:cTn id="22" dur="500" fill="hold"/>
                                        <p:tgtEl>
                                          <p:spTgt spid="39938"/>
                                        </p:tgtEl>
                                        <p:attrNameLst>
                                          <p:attrName>ppt_h</p:attrName>
                                        </p:attrNameLst>
                                      </p:cBhvr>
                                      <p:tavLst>
                                        <p:tav tm="0">
                                          <p:val>
                                            <p:fltVal val="0"/>
                                          </p:val>
                                        </p:tav>
                                        <p:tav tm="100000">
                                          <p:val>
                                            <p:strVal val="#ppt_h"/>
                                          </p:val>
                                        </p:tav>
                                      </p:tavLst>
                                    </p:anim>
                                    <p:animEffect transition="in" filter="fade">
                                      <p:cBhvr>
                                        <p:cTn id="23" dur="500"/>
                                        <p:tgtEl>
                                          <p:spTgt spid="39938"/>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9941"/>
                                        </p:tgtEl>
                                        <p:attrNameLst>
                                          <p:attrName>style.visibility</p:attrName>
                                        </p:attrNameLst>
                                      </p:cBhvr>
                                      <p:to>
                                        <p:strVal val="visible"/>
                                      </p:to>
                                    </p:set>
                                    <p:animEffect transition="in" filter="fade">
                                      <p:cBhvr>
                                        <p:cTn id="27" dur="1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OleChart spid="39938" grpId="0"/>
      <p:bldP spid="39940" grpId="0"/>
      <p:bldP spid="39941" grpId="0"/>
      <p:bldP spid="399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3" name="CuadroTexto 5"/>
          <p:cNvSpPr txBox="1">
            <a:spLocks noChangeArrowheads="1"/>
          </p:cNvSpPr>
          <p:nvPr/>
        </p:nvSpPr>
        <p:spPr bwMode="auto">
          <a:xfrm>
            <a:off x="452438" y="1981200"/>
            <a:ext cx="808196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 altLang="es-MX" sz="1800">
              <a:solidFill>
                <a:srgbClr val="1C3A41"/>
              </a:solidFill>
              <a:latin typeface="Verdana" panose="020B0604030504040204" pitchFamily="34" charset="0"/>
            </a:endParaRPr>
          </a:p>
          <a:p>
            <a:pPr eaLnBrk="1" hangingPunct="1"/>
            <a:endParaRPr lang="es-ES" altLang="es-MX" sz="1800">
              <a:solidFill>
                <a:srgbClr val="1C3A41"/>
              </a:solidFill>
              <a:latin typeface="Verdana" panose="020B0604030504040204" pitchFamily="34" charset="0"/>
            </a:endParaRPr>
          </a:p>
          <a:p>
            <a:pPr eaLnBrk="1" hangingPunct="1"/>
            <a:endParaRPr lang="es-ES" altLang="es-MX" sz="1800">
              <a:solidFill>
                <a:srgbClr val="1C3A41"/>
              </a:solidFill>
              <a:latin typeface="Verdana" panose="020B0604030504040204" pitchFamily="34" charset="0"/>
            </a:endParaRPr>
          </a:p>
          <a:p>
            <a:pPr eaLnBrk="1" hangingPunct="1"/>
            <a:endParaRPr lang="es-ES" altLang="es-MX" sz="1800">
              <a:solidFill>
                <a:srgbClr val="1C3A41"/>
              </a:solidFill>
              <a:latin typeface="Verdana" panose="020B0604030504040204" pitchFamily="34" charset="0"/>
            </a:endParaRPr>
          </a:p>
          <a:p>
            <a:pPr eaLnBrk="1" hangingPunct="1"/>
            <a:endParaRPr lang="es-ES" altLang="es-MX" sz="1800">
              <a:solidFill>
                <a:srgbClr val="1C3A41"/>
              </a:solidFill>
              <a:latin typeface="Verdana" panose="020B0604030504040204" pitchFamily="34" charset="0"/>
            </a:endParaRPr>
          </a:p>
          <a:p>
            <a:pPr eaLnBrk="1" hangingPunct="1"/>
            <a:r>
              <a:rPr lang="es-ES" altLang="es-MX" sz="1800">
                <a:solidFill>
                  <a:srgbClr val="1C3A41"/>
                </a:solidFill>
                <a:latin typeface="Verdana" panose="020B0604030504040204" pitchFamily="34" charset="0"/>
              </a:rPr>
              <a:t>“Six  Core Competencies”</a:t>
            </a:r>
          </a:p>
          <a:p>
            <a:pPr eaLnBrk="1" hangingPunct="1"/>
            <a:endParaRPr lang="es-ES" altLang="es-MX" sz="1800" b="0">
              <a:solidFill>
                <a:srgbClr val="1C3A41"/>
              </a:solidFill>
              <a:latin typeface="Verdana" panose="020B0604030504040204" pitchFamily="34" charset="0"/>
            </a:endParaRPr>
          </a:p>
          <a:p>
            <a:pPr eaLnBrk="1" hangingPunct="1">
              <a:buFont typeface="Arial" panose="020B0604020202020204" pitchFamily="34" charset="0"/>
              <a:buChar char="•"/>
            </a:pPr>
            <a:r>
              <a:rPr lang="es-ES" altLang="es-MX" sz="1800" b="0">
                <a:solidFill>
                  <a:srgbClr val="1C3A41"/>
                </a:solidFill>
                <a:latin typeface="Verdana" panose="020B0604030504040204" pitchFamily="34" charset="0"/>
              </a:rPr>
              <a:t> Atención a los pacientes</a:t>
            </a:r>
          </a:p>
          <a:p>
            <a:pPr eaLnBrk="1" hangingPunct="1">
              <a:buFont typeface="Arial" panose="020B0604020202020204" pitchFamily="34" charset="0"/>
              <a:buChar char="•"/>
            </a:pPr>
            <a:r>
              <a:rPr lang="es-ES" altLang="es-MX" sz="1800" b="0">
                <a:solidFill>
                  <a:srgbClr val="1C3A41"/>
                </a:solidFill>
                <a:latin typeface="Verdana" panose="020B0604030504040204" pitchFamily="34" charset="0"/>
              </a:rPr>
              <a:t> Conocimientos médicos</a:t>
            </a:r>
          </a:p>
          <a:p>
            <a:pPr eaLnBrk="1" hangingPunct="1">
              <a:buFont typeface="Arial" panose="020B0604020202020204" pitchFamily="34" charset="0"/>
              <a:buChar char="•"/>
            </a:pPr>
            <a:r>
              <a:rPr lang="es-ES" altLang="es-MX" sz="1800" b="0">
                <a:solidFill>
                  <a:srgbClr val="1C3A41"/>
                </a:solidFill>
                <a:latin typeface="Verdana" panose="020B0604030504040204" pitchFamily="34" charset="0"/>
              </a:rPr>
              <a:t> Aprendizaje basado en la práctica</a:t>
            </a:r>
          </a:p>
          <a:p>
            <a:pPr eaLnBrk="1" hangingPunct="1">
              <a:buFont typeface="Arial" panose="020B0604020202020204" pitchFamily="34" charset="0"/>
              <a:buChar char="•"/>
            </a:pPr>
            <a:r>
              <a:rPr lang="es-ES" altLang="es-MX" sz="1800" b="0">
                <a:solidFill>
                  <a:srgbClr val="1C3A41"/>
                </a:solidFill>
                <a:latin typeface="Verdana" panose="020B0604030504040204" pitchFamily="34" charset="0"/>
              </a:rPr>
              <a:t> Habilidades interpersonales </a:t>
            </a:r>
          </a:p>
          <a:p>
            <a:pPr eaLnBrk="1" hangingPunct="1"/>
            <a:r>
              <a:rPr lang="es-ES" altLang="es-MX" sz="1800" b="0">
                <a:solidFill>
                  <a:srgbClr val="1C3A41"/>
                </a:solidFill>
                <a:latin typeface="Verdana" panose="020B0604030504040204" pitchFamily="34" charset="0"/>
              </a:rPr>
              <a:t>  y de comunicación</a:t>
            </a:r>
          </a:p>
          <a:p>
            <a:pPr eaLnBrk="1" hangingPunct="1">
              <a:buFont typeface="Arial" panose="020B0604020202020204" pitchFamily="34" charset="0"/>
              <a:buChar char="•"/>
            </a:pPr>
            <a:r>
              <a:rPr lang="es-ES" altLang="es-MX" sz="1800" b="0">
                <a:solidFill>
                  <a:srgbClr val="1C3A41"/>
                </a:solidFill>
                <a:latin typeface="Verdana" panose="020B0604030504040204" pitchFamily="34" charset="0"/>
              </a:rPr>
              <a:t> Profesionalismo</a:t>
            </a:r>
          </a:p>
          <a:p>
            <a:pPr eaLnBrk="1" hangingPunct="1">
              <a:buFont typeface="Arial" panose="020B0604020202020204" pitchFamily="34" charset="0"/>
              <a:buChar char="•"/>
            </a:pPr>
            <a:r>
              <a:rPr lang="es-ES" altLang="es-MX" sz="1800" b="0">
                <a:solidFill>
                  <a:srgbClr val="1C3A41"/>
                </a:solidFill>
                <a:latin typeface="Verdana" panose="020B0604030504040204" pitchFamily="34" charset="0"/>
              </a:rPr>
              <a:t> Práctica basada en sistemas</a:t>
            </a:r>
          </a:p>
          <a:p>
            <a:pPr eaLnBrk="1" hangingPunct="1"/>
            <a:endParaRPr lang="es-ES" altLang="es-MX" sz="1800" b="0">
              <a:solidFill>
                <a:srgbClr val="1C3A41"/>
              </a:solidFill>
              <a:latin typeface="Verdana" panose="020B0604030504040204" pitchFamily="34" charset="0"/>
            </a:endParaRPr>
          </a:p>
          <a:p>
            <a:pPr eaLnBrk="1" hangingPunct="1"/>
            <a:endParaRPr lang="es-ES" altLang="es-MX" sz="1800" b="0">
              <a:solidFill>
                <a:srgbClr val="1C3A41"/>
              </a:solidFill>
              <a:latin typeface="Verdana" panose="020B0604030504040204" pitchFamily="34" charset="0"/>
            </a:endParaRPr>
          </a:p>
        </p:txBody>
      </p:sp>
      <p:sp>
        <p:nvSpPr>
          <p:cNvPr id="40962" name="CuadroTexto 4"/>
          <p:cNvSpPr txBox="1">
            <a:spLocks noChangeArrowheads="1"/>
          </p:cNvSpPr>
          <p:nvPr/>
        </p:nvSpPr>
        <p:spPr bwMode="auto">
          <a:xfrm>
            <a:off x="452438" y="1046163"/>
            <a:ext cx="6823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Competencias Médicas Básicas</a:t>
            </a:r>
          </a:p>
          <a:p>
            <a:r>
              <a:rPr lang="es-MX" altLang="es-MX" sz="3000">
                <a:solidFill>
                  <a:srgbClr val="1C3A41"/>
                </a:solidFill>
                <a:latin typeface="Verdana" panose="020B0604030504040204" pitchFamily="34" charset="0"/>
                <a:cs typeface="Times New Roman" panose="02020603050405020304" pitchFamily="18" charset="0"/>
              </a:rPr>
              <a:t>En el siglo XXI</a:t>
            </a:r>
          </a:p>
        </p:txBody>
      </p:sp>
      <p:pic>
        <p:nvPicPr>
          <p:cNvPr id="40964" name="Imagen 3" descr="ACGM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438400"/>
            <a:ext cx="26622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62"/>
                                        </p:tgtEl>
                                        <p:attrNameLst>
                                          <p:attrName>ppt_y</p:attrName>
                                        </p:attrNameLst>
                                      </p:cBhvr>
                                      <p:tavLst>
                                        <p:tav tm="0">
                                          <p:val>
                                            <p:strVal val="#ppt_y"/>
                                          </p:val>
                                        </p:tav>
                                        <p:tav tm="100000">
                                          <p:val>
                                            <p:strVal val="#ppt_y"/>
                                          </p:val>
                                        </p:tav>
                                      </p:tavLst>
                                    </p:anim>
                                    <p:anim calcmode="lin" valueType="num">
                                      <p:cBhvr>
                                        <p:cTn id="9" dur="5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62"/>
                                        </p:tgtEl>
                                      </p:cBhvr>
                                    </p:animEffect>
                                  </p:childTnLst>
                                </p:cTn>
                              </p:par>
                            </p:childTnLst>
                          </p:cTn>
                        </p:par>
                        <p:par>
                          <p:cTn id="12" fill="hold" nodeType="afterGroup">
                            <p:stCondLst>
                              <p:cond delay="2350"/>
                            </p:stCondLst>
                            <p:childTnLst>
                              <p:par>
                                <p:cTn id="13" presetID="53" presetClass="entr" presetSubtype="0" fill="hold" nodeType="afterEffect">
                                  <p:stCondLst>
                                    <p:cond delay="0"/>
                                  </p:stCondLst>
                                  <p:childTnLst>
                                    <p:set>
                                      <p:cBhvr>
                                        <p:cTn id="14" dur="1" fill="hold">
                                          <p:stCondLst>
                                            <p:cond delay="0"/>
                                          </p:stCondLst>
                                        </p:cTn>
                                        <p:tgtEl>
                                          <p:spTgt spid="40964"/>
                                        </p:tgtEl>
                                        <p:attrNameLst>
                                          <p:attrName>style.visibility</p:attrName>
                                        </p:attrNameLst>
                                      </p:cBhvr>
                                      <p:to>
                                        <p:strVal val="visible"/>
                                      </p:to>
                                    </p:set>
                                    <p:anim calcmode="lin" valueType="num">
                                      <p:cBhvr>
                                        <p:cTn id="15" dur="500" fill="hold"/>
                                        <p:tgtEl>
                                          <p:spTgt spid="40964"/>
                                        </p:tgtEl>
                                        <p:attrNameLst>
                                          <p:attrName>ppt_w</p:attrName>
                                        </p:attrNameLst>
                                      </p:cBhvr>
                                      <p:tavLst>
                                        <p:tav tm="0">
                                          <p:val>
                                            <p:fltVal val="0"/>
                                          </p:val>
                                        </p:tav>
                                        <p:tav tm="100000">
                                          <p:val>
                                            <p:strVal val="#ppt_w"/>
                                          </p:val>
                                        </p:tav>
                                      </p:tavLst>
                                    </p:anim>
                                    <p:anim calcmode="lin" valueType="num">
                                      <p:cBhvr>
                                        <p:cTn id="16" dur="500" fill="hold"/>
                                        <p:tgtEl>
                                          <p:spTgt spid="40964"/>
                                        </p:tgtEl>
                                        <p:attrNameLst>
                                          <p:attrName>ppt_h</p:attrName>
                                        </p:attrNameLst>
                                      </p:cBhvr>
                                      <p:tavLst>
                                        <p:tav tm="0">
                                          <p:val>
                                            <p:fltVal val="0"/>
                                          </p:val>
                                        </p:tav>
                                        <p:tav tm="100000">
                                          <p:val>
                                            <p:strVal val="#ppt_h"/>
                                          </p:val>
                                        </p:tav>
                                      </p:tavLst>
                                    </p:anim>
                                    <p:animEffect transition="in" filter="fade">
                                      <p:cBhvr>
                                        <p:cTn id="17" dur="500"/>
                                        <p:tgtEl>
                                          <p:spTgt spid="40964"/>
                                        </p:tgtEl>
                                      </p:cBhvr>
                                    </p:animEffect>
                                  </p:childTnLst>
                                </p:cTn>
                              </p:par>
                            </p:childTnLst>
                          </p:cTn>
                        </p:par>
                        <p:par>
                          <p:cTn id="18" fill="hold" nodeType="afterGroup">
                            <p:stCondLst>
                              <p:cond delay="2850"/>
                            </p:stCondLst>
                            <p:childTnLst>
                              <p:par>
                                <p:cTn id="19" presetID="10" presetClass="entr" presetSubtype="0" fill="hold" grpId="0" nodeType="afterEffect">
                                  <p:stCondLst>
                                    <p:cond delay="0"/>
                                  </p:stCondLst>
                                  <p:childTnLst>
                                    <p:set>
                                      <p:cBhvr>
                                        <p:cTn id="20" dur="1" fill="hold">
                                          <p:stCondLst>
                                            <p:cond delay="0"/>
                                          </p:stCondLst>
                                        </p:cTn>
                                        <p:tgtEl>
                                          <p:spTgt spid="40963"/>
                                        </p:tgtEl>
                                        <p:attrNameLst>
                                          <p:attrName>style.visibility</p:attrName>
                                        </p:attrNameLst>
                                      </p:cBhvr>
                                      <p:to>
                                        <p:strVal val="visible"/>
                                      </p:to>
                                    </p:set>
                                    <p:animEffect transition="in" filter="fade">
                                      <p:cBhvr>
                                        <p:cTn id="21"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uadroTexto 4"/>
          <p:cNvSpPr txBox="1">
            <a:spLocks noChangeArrowheads="1"/>
          </p:cNvSpPr>
          <p:nvPr/>
        </p:nvSpPr>
        <p:spPr bwMode="auto">
          <a:xfrm>
            <a:off x="452438" y="1046163"/>
            <a:ext cx="56562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Relación Médico Paciente</a:t>
            </a:r>
          </a:p>
        </p:txBody>
      </p:sp>
      <p:sp>
        <p:nvSpPr>
          <p:cNvPr id="41987" name="CuadroTexto 5"/>
          <p:cNvSpPr txBox="1">
            <a:spLocks noChangeArrowheads="1"/>
          </p:cNvSpPr>
          <p:nvPr/>
        </p:nvSpPr>
        <p:spPr bwMode="auto">
          <a:xfrm>
            <a:off x="452438" y="1981200"/>
            <a:ext cx="80819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eaLnBrk="1" hangingPunct="1"/>
            <a:r>
              <a:rPr lang="en-US" altLang="es-MX" sz="1800" b="0">
                <a:solidFill>
                  <a:srgbClr val="1C3A41"/>
                </a:solidFill>
                <a:latin typeface="Verdana" panose="020B0604030504040204" pitchFamily="34" charset="0"/>
              </a:rPr>
              <a:t>Vínculo que requiere del compromiso, en un marco de libertad, voluntad y capacidad para la toma de decisiones, basada en la información clara, veraz y oportuna, en un ámbito de respeto y honestidad que genere confianza.</a:t>
            </a:r>
            <a:endParaRPr lang="es-MX" altLang="es-MX" sz="1800" b="0">
              <a:solidFill>
                <a:srgbClr val="1C3A41"/>
              </a:solidFill>
              <a:latin typeface="Verdana" panose="020B0604030504040204" pitchFamily="34" charset="0"/>
            </a:endParaRPr>
          </a:p>
          <a:p>
            <a:pPr algn="just" eaLnBrk="1" hangingPunct="1"/>
            <a:endParaRPr lang="en-US" altLang="es-MX" sz="1800">
              <a:solidFill>
                <a:srgbClr val="1C3A41"/>
              </a:solidFill>
              <a:latin typeface="Verdana" panose="020B0604030504040204" pitchFamily="34" charset="0"/>
            </a:endParaRPr>
          </a:p>
          <a:p>
            <a:pPr algn="just" eaLnBrk="1" hangingPunct="1"/>
            <a:endParaRPr lang="en-US" altLang="es-MX" sz="1800">
              <a:solidFill>
                <a:srgbClr val="1C3A41"/>
              </a:solidFill>
              <a:latin typeface="Verdana" panose="020B0604030504040204" pitchFamily="34" charset="0"/>
            </a:endParaRPr>
          </a:p>
          <a:p>
            <a:pPr algn="just" eaLnBrk="1" hangingPunct="1"/>
            <a:endParaRPr lang="es-MX" altLang="es-MX" sz="1800">
              <a:solidFill>
                <a:srgbClr val="1C3A41"/>
              </a:solidFill>
              <a:latin typeface="Verdana" panose="020B0604030504040204" pitchFamily="34" charset="0"/>
            </a:endParaRPr>
          </a:p>
        </p:txBody>
      </p:sp>
      <p:sp>
        <p:nvSpPr>
          <p:cNvPr id="4" name="Rectángulo 8"/>
          <p:cNvSpPr>
            <a:spLocks noChangeArrowheads="1"/>
          </p:cNvSpPr>
          <p:nvPr/>
        </p:nvSpPr>
        <p:spPr bwMode="auto">
          <a:xfrm>
            <a:off x="533400" y="3733800"/>
            <a:ext cx="8077200" cy="1219200"/>
          </a:xfrm>
          <a:prstGeom prst="rect">
            <a:avLst/>
          </a:prstGeom>
          <a:solidFill>
            <a:schemeClr val="accent2">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41989" name="3 Rectángulo"/>
          <p:cNvSpPr>
            <a:spLocks noChangeArrowheads="1"/>
          </p:cNvSpPr>
          <p:nvPr/>
        </p:nvSpPr>
        <p:spPr bwMode="auto">
          <a:xfrm>
            <a:off x="819150" y="3903663"/>
            <a:ext cx="7639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n-US" altLang="es-MX">
                <a:solidFill>
                  <a:schemeClr val="bg1"/>
                </a:solidFill>
                <a:latin typeface="Verdana" panose="020B0604030504040204" pitchFamily="34" charset="0"/>
              </a:rPr>
              <a:t>Médico ocupado en lograr el mayor beneficio para el paciente  entendiendo los límites de la tecnología y respetando la autonomía, no debe estar a la defensiva</a:t>
            </a:r>
            <a:endParaRPr lang="es-MX" altLang="es-MX">
              <a:solidFill>
                <a:schemeClr val="bg1"/>
              </a:solidFill>
              <a:latin typeface="Verdana" panose="020B0604030504040204" pitchFamily="34" charset="0"/>
            </a:endParaRPr>
          </a:p>
        </p:txBody>
      </p:sp>
      <p:sp>
        <p:nvSpPr>
          <p:cNvPr id="41990" name="CuadroTexto 5"/>
          <p:cNvSpPr txBox="1">
            <a:spLocks noChangeArrowheads="1"/>
          </p:cNvSpPr>
          <p:nvPr/>
        </p:nvSpPr>
        <p:spPr bwMode="auto">
          <a:xfrm>
            <a:off x="452438" y="6096000"/>
            <a:ext cx="8081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r>
              <a:rPr lang="es-MX" altLang="es-MX" sz="1000" b="0">
                <a:solidFill>
                  <a:srgbClr val="1C3A41"/>
                </a:solidFill>
                <a:latin typeface="Verdana" panose="020B0604030504040204" pitchFamily="34" charset="0"/>
              </a:rPr>
              <a:t>Rivera-Cisneros AE, et al. Estudio exploratorio sobre la enseñanza de la </a:t>
            </a:r>
          </a:p>
          <a:p>
            <a:pPr eaLnBrk="1" hangingPunct="1"/>
            <a:r>
              <a:rPr lang="es-MX" altLang="es-MX" sz="1000" b="0">
                <a:solidFill>
                  <a:srgbClr val="1C3A41"/>
                </a:solidFill>
                <a:latin typeface="Verdana" panose="020B0604030504040204" pitchFamily="34" charset="0"/>
              </a:rPr>
              <a:t>comunicación humana asociado a la práctica médica.Cir y Cir 2010;71(3):210-6.</a:t>
            </a:r>
            <a:endParaRPr lang="es-MX" altLang="es-MX" sz="1000">
              <a:solidFill>
                <a:srgbClr val="1C3A4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86"/>
                                        </p:tgtEl>
                                        <p:attrNameLst>
                                          <p:attrName>ppt_y</p:attrName>
                                        </p:attrNameLst>
                                      </p:cBhvr>
                                      <p:tavLst>
                                        <p:tav tm="0">
                                          <p:val>
                                            <p:strVal val="#ppt_y"/>
                                          </p:val>
                                        </p:tav>
                                        <p:tav tm="100000">
                                          <p:val>
                                            <p:strVal val="#ppt_y"/>
                                          </p:val>
                                        </p:tav>
                                      </p:tavLst>
                                    </p:anim>
                                    <p:anim calcmode="lin" valueType="num">
                                      <p:cBhvr>
                                        <p:cTn id="9" dur="500" fill="hold"/>
                                        <p:tgtEl>
                                          <p:spTgt spid="4198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86"/>
                                        </p:tgtEl>
                                      </p:cBhvr>
                                    </p:animEffect>
                                  </p:childTnLst>
                                </p:cTn>
                              </p:par>
                            </p:childTnLst>
                          </p:cTn>
                        </p:par>
                        <p:par>
                          <p:cTn id="12" fill="hold" nodeType="afterGroup">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41987"/>
                                        </p:tgtEl>
                                        <p:attrNameLst>
                                          <p:attrName>style.visibility</p:attrName>
                                        </p:attrNameLst>
                                      </p:cBhvr>
                                      <p:to>
                                        <p:strVal val="visible"/>
                                      </p:to>
                                    </p:set>
                                    <p:animEffect transition="in" filter="fade">
                                      <p:cBhvr>
                                        <p:cTn id="15" dur="1000"/>
                                        <p:tgtEl>
                                          <p:spTgt spid="41987"/>
                                        </p:tgtEl>
                                      </p:cBhvr>
                                    </p:animEffect>
                                  </p:childTnLst>
                                </p:cTn>
                              </p:par>
                            </p:childTnLst>
                          </p:cTn>
                        </p:par>
                        <p:par>
                          <p:cTn id="16" fill="hold" nodeType="afterGroup">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41990"/>
                                        </p:tgtEl>
                                        <p:attrNameLst>
                                          <p:attrName>style.visibility</p:attrName>
                                        </p:attrNameLst>
                                      </p:cBhvr>
                                      <p:to>
                                        <p:strVal val="visible"/>
                                      </p:to>
                                    </p:set>
                                    <p:animEffect transition="in" filter="fade">
                                      <p:cBhvr>
                                        <p:cTn id="19" dur="500"/>
                                        <p:tgtEl>
                                          <p:spTgt spid="41990"/>
                                        </p:tgtEl>
                                      </p:cBhvr>
                                    </p:animEffect>
                                  </p:childTnLst>
                                </p:cTn>
                              </p:par>
                            </p:childTnLst>
                          </p:cTn>
                        </p:par>
                        <p:par>
                          <p:cTn id="20" fill="hold" nodeType="afterGroup">
                            <p:stCondLst>
                              <p:cond delay="305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550"/>
                            </p:stCondLst>
                            <p:childTnLst>
                              <p:par>
                                <p:cTn id="26" presetID="53" presetClass="entr" presetSubtype="0" fill="hold" grpId="0" nodeType="afterEffect">
                                  <p:stCondLst>
                                    <p:cond delay="0"/>
                                  </p:stCondLst>
                                  <p:childTnLst>
                                    <p:set>
                                      <p:cBhvr>
                                        <p:cTn id="27" dur="1" fill="hold">
                                          <p:stCondLst>
                                            <p:cond delay="0"/>
                                          </p:stCondLst>
                                        </p:cTn>
                                        <p:tgtEl>
                                          <p:spTgt spid="41989"/>
                                        </p:tgtEl>
                                        <p:attrNameLst>
                                          <p:attrName>style.visibility</p:attrName>
                                        </p:attrNameLst>
                                      </p:cBhvr>
                                      <p:to>
                                        <p:strVal val="visible"/>
                                      </p:to>
                                    </p:set>
                                    <p:anim calcmode="lin" valueType="num">
                                      <p:cBhvr>
                                        <p:cTn id="28" dur="500" fill="hold"/>
                                        <p:tgtEl>
                                          <p:spTgt spid="41989"/>
                                        </p:tgtEl>
                                        <p:attrNameLst>
                                          <p:attrName>ppt_w</p:attrName>
                                        </p:attrNameLst>
                                      </p:cBhvr>
                                      <p:tavLst>
                                        <p:tav tm="0">
                                          <p:val>
                                            <p:fltVal val="0"/>
                                          </p:val>
                                        </p:tav>
                                        <p:tav tm="100000">
                                          <p:val>
                                            <p:strVal val="#ppt_w"/>
                                          </p:val>
                                        </p:tav>
                                      </p:tavLst>
                                    </p:anim>
                                    <p:anim calcmode="lin" valueType="num">
                                      <p:cBhvr>
                                        <p:cTn id="29" dur="500" fill="hold"/>
                                        <p:tgtEl>
                                          <p:spTgt spid="41989"/>
                                        </p:tgtEl>
                                        <p:attrNameLst>
                                          <p:attrName>ppt_h</p:attrName>
                                        </p:attrNameLst>
                                      </p:cBhvr>
                                      <p:tavLst>
                                        <p:tav tm="0">
                                          <p:val>
                                            <p:fltVal val="0"/>
                                          </p:val>
                                        </p:tav>
                                        <p:tav tm="100000">
                                          <p:val>
                                            <p:strVal val="#ppt_h"/>
                                          </p:val>
                                        </p:tav>
                                      </p:tavLst>
                                    </p:anim>
                                    <p:animEffect transition="in" filter="fade">
                                      <p:cBhvr>
                                        <p:cTn id="30"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 grpId="0" animBg="1"/>
      <p:bldP spid="41989" grpId="0"/>
      <p:bldP spid="419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uadroTexto 4"/>
          <p:cNvSpPr txBox="1">
            <a:spLocks noChangeArrowheads="1"/>
          </p:cNvSpPr>
          <p:nvPr/>
        </p:nvSpPr>
        <p:spPr bwMode="auto">
          <a:xfrm>
            <a:off x="452438" y="1046163"/>
            <a:ext cx="285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3000">
                <a:solidFill>
                  <a:srgbClr val="1C3A41"/>
                </a:solidFill>
                <a:latin typeface="Verdana" panose="020B0604030504040204" pitchFamily="34" charset="0"/>
                <a:cs typeface="Times New Roman" panose="02020603050405020304" pitchFamily="18" charset="0"/>
              </a:rPr>
              <a:t>¿Qué hacer?</a:t>
            </a:r>
          </a:p>
        </p:txBody>
      </p:sp>
      <p:sp>
        <p:nvSpPr>
          <p:cNvPr id="44035" name="CuadroTexto 5"/>
          <p:cNvSpPr txBox="1">
            <a:spLocks noChangeArrowheads="1"/>
          </p:cNvSpPr>
          <p:nvPr/>
        </p:nvSpPr>
        <p:spPr bwMode="auto">
          <a:xfrm>
            <a:off x="452438" y="1981200"/>
            <a:ext cx="8081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eaLnBrk="1" hangingPunct="1"/>
            <a:r>
              <a:rPr lang="es-ES_tradnl" altLang="es-MX" sz="1800">
                <a:solidFill>
                  <a:srgbClr val="1C3A41"/>
                </a:solidFill>
                <a:latin typeface="Verdana" panose="020B0604030504040204" pitchFamily="34" charset="0"/>
              </a:rPr>
              <a:t>Necesario</a:t>
            </a:r>
          </a:p>
          <a:p>
            <a:pPr eaLnBrk="1" hangingPunct="1"/>
            <a:endParaRPr lang="es-MX" altLang="es-MX" sz="1800" b="0">
              <a:solidFill>
                <a:srgbClr val="1C3A41"/>
              </a:solidFill>
              <a:latin typeface="Verdana" panose="020B0604030504040204" pitchFamily="34" charset="0"/>
            </a:endParaRPr>
          </a:p>
          <a:p>
            <a:pPr algn="just" eaLnBrk="1" hangingPunct="1"/>
            <a:r>
              <a:rPr lang="es-MX" altLang="es-MX" sz="1800" b="0">
                <a:solidFill>
                  <a:srgbClr val="1C3A41"/>
                </a:solidFill>
                <a:latin typeface="Verdana" panose="020B0604030504040204" pitchFamily="34" charset="0"/>
              </a:rPr>
              <a:t>Mantener una educación continua que permita tener los conocimientos suficientes para actuar con seguridad, sin temor a un resultado inesperado, respetar los derechos de los pacientes;  exigir que se respeten sus derechos como médicos y mantener una adecuada relación M-P a través de comunicación asertiva.</a:t>
            </a:r>
          </a:p>
          <a:p>
            <a:pPr eaLnBrk="1" hangingPunct="1"/>
            <a:endParaRPr lang="es-MX" altLang="es-MX" sz="1800" b="0">
              <a:solidFill>
                <a:srgbClr val="1C3A41"/>
              </a:solidFill>
              <a:latin typeface="Verdana" panose="020B0604030504040204" pitchFamily="34" charset="0"/>
            </a:endParaRPr>
          </a:p>
          <a:p>
            <a:pPr algn="just" eaLnBrk="1" hangingPunct="1"/>
            <a:endParaRPr lang="es-MX" altLang="es-MX" sz="1800" b="0">
              <a:solidFill>
                <a:srgbClr val="1C3A41"/>
              </a:solidFill>
              <a:latin typeface="Verdana" panose="020B0604030504040204" pitchFamily="34" charset="0"/>
            </a:endParaRPr>
          </a:p>
        </p:txBody>
      </p:sp>
      <p:sp>
        <p:nvSpPr>
          <p:cNvPr id="7" name="Flecha abajo 10"/>
          <p:cNvSpPr>
            <a:spLocks noChangeArrowheads="1"/>
          </p:cNvSpPr>
          <p:nvPr/>
        </p:nvSpPr>
        <p:spPr bwMode="auto">
          <a:xfrm rot="16200000">
            <a:off x="3840956" y="1021557"/>
            <a:ext cx="484187" cy="673100"/>
          </a:xfrm>
          <a:prstGeom prst="downArrow">
            <a:avLst>
              <a:gd name="adj1" fmla="val 50000"/>
              <a:gd name="adj2" fmla="val 50024"/>
            </a:avLst>
          </a:prstGeom>
          <a:solidFill>
            <a:schemeClr val="accent5">
              <a:lumMod val="75000"/>
            </a:schemeClr>
          </a:solidFill>
          <a:ln w="2857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44037" name="CuadroTexto 4"/>
          <p:cNvSpPr txBox="1">
            <a:spLocks noChangeArrowheads="1"/>
          </p:cNvSpPr>
          <p:nvPr/>
        </p:nvSpPr>
        <p:spPr bwMode="auto">
          <a:xfrm>
            <a:off x="4724400" y="838200"/>
            <a:ext cx="302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r>
              <a:rPr lang="es-MX" altLang="es-MX" sz="2000">
                <a:solidFill>
                  <a:srgbClr val="1C3A41"/>
                </a:solidFill>
                <a:latin typeface="Verdana" panose="020B0604030504040204" pitchFamily="34" charset="0"/>
              </a:rPr>
              <a:t> Medicina defensiva</a:t>
            </a:r>
          </a:p>
          <a:p>
            <a:pPr algn="ctr"/>
            <a:r>
              <a:rPr lang="es-MX" altLang="es-MX" sz="2000">
                <a:solidFill>
                  <a:srgbClr val="1C3A41"/>
                </a:solidFill>
                <a:latin typeface="Verdana" panose="020B0604030504040204" pitchFamily="34" charset="0"/>
              </a:rPr>
              <a:t>vs</a:t>
            </a:r>
          </a:p>
          <a:p>
            <a:pPr algn="ctr"/>
            <a:r>
              <a:rPr lang="es-MX" altLang="es-MX" sz="2000">
                <a:solidFill>
                  <a:srgbClr val="1C3A41"/>
                </a:solidFill>
                <a:latin typeface="Verdana" panose="020B0604030504040204" pitchFamily="34" charset="0"/>
              </a:rPr>
              <a:t> Medicina asertiva</a:t>
            </a:r>
            <a:endParaRPr lang="es-MX" altLang="es-MX" sz="2000">
              <a:solidFill>
                <a:srgbClr val="1C3A41"/>
              </a:solidFill>
              <a:latin typeface="Verdana" panose="020B0604030504040204" pitchFamily="34" charset="0"/>
              <a:cs typeface="Times New Roman" panose="02020603050405020304" pitchFamily="18" charset="0"/>
            </a:endParaRPr>
          </a:p>
        </p:txBody>
      </p:sp>
      <p:sp>
        <p:nvSpPr>
          <p:cNvPr id="9" name="Rectángulo 8"/>
          <p:cNvSpPr>
            <a:spLocks noChangeArrowheads="1"/>
          </p:cNvSpPr>
          <p:nvPr/>
        </p:nvSpPr>
        <p:spPr bwMode="auto">
          <a:xfrm>
            <a:off x="533400" y="4495800"/>
            <a:ext cx="8077200" cy="990600"/>
          </a:xfrm>
          <a:prstGeom prst="rect">
            <a:avLst/>
          </a:prstGeom>
          <a:solidFill>
            <a:schemeClr val="accent6">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44039" name="3 Rectángulo"/>
          <p:cNvSpPr>
            <a:spLocks noChangeArrowheads="1"/>
          </p:cNvSpPr>
          <p:nvPr/>
        </p:nvSpPr>
        <p:spPr bwMode="auto">
          <a:xfrm>
            <a:off x="819150" y="4665663"/>
            <a:ext cx="763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n-US" altLang="es-MX" sz="1800">
                <a:solidFill>
                  <a:schemeClr val="bg1"/>
                </a:solidFill>
                <a:latin typeface="Verdana" panose="020B0604030504040204" pitchFamily="34" charset="0"/>
              </a:rPr>
              <a:t> “Responsabilidad”</a:t>
            </a:r>
          </a:p>
          <a:p>
            <a:pPr algn="ctr" eaLnBrk="1" hangingPunct="1"/>
            <a:r>
              <a:rPr lang="en-US" altLang="es-MX" sz="1800">
                <a:solidFill>
                  <a:schemeClr val="bg1"/>
                </a:solidFill>
                <a:latin typeface="Verdana" panose="020B0604030504040204" pitchFamily="34" charset="0"/>
              </a:rPr>
              <a:t>Componente escencial que elimina el temor</a:t>
            </a:r>
            <a:endParaRPr lang="es-MX" altLang="es-MX" sz="1800">
              <a:solidFill>
                <a:schemeClr val="bg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034"/>
                                        </p:tgtEl>
                                        <p:attrNameLst>
                                          <p:attrName>ppt_y</p:attrName>
                                        </p:attrNameLst>
                                      </p:cBhvr>
                                      <p:tavLst>
                                        <p:tav tm="0">
                                          <p:val>
                                            <p:strVal val="#ppt_y"/>
                                          </p:val>
                                        </p:tav>
                                        <p:tav tm="100000">
                                          <p:val>
                                            <p:strVal val="#ppt_y"/>
                                          </p:val>
                                        </p:tav>
                                      </p:tavLst>
                                    </p:anim>
                                    <p:anim calcmode="lin" valueType="num">
                                      <p:cBhvr>
                                        <p:cTn id="9" dur="500" fill="hold"/>
                                        <p:tgtEl>
                                          <p:spTgt spid="440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0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034"/>
                                        </p:tgtEl>
                                      </p:cBhvr>
                                    </p:animEffect>
                                  </p:childTnLst>
                                </p:cTn>
                              </p:par>
                            </p:childTnLst>
                          </p:cTn>
                        </p:par>
                        <p:par>
                          <p:cTn id="12" fill="hold" nodeType="afterGroup">
                            <p:stCondLst>
                              <p:cond delay="950"/>
                            </p:stCondLst>
                            <p:childTnLst>
                              <p:par>
                                <p:cTn id="13" presetID="2" presetClass="entr" presetSubtype="8" accel="50000" decel="5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450"/>
                            </p:stCondLst>
                            <p:childTnLst>
                              <p:par>
                                <p:cTn id="18" presetID="53" presetClass="entr" presetSubtype="0" fill="hold" grpId="0" nodeType="afterEffect">
                                  <p:stCondLst>
                                    <p:cond delay="0"/>
                                  </p:stCondLst>
                                  <p:childTnLst>
                                    <p:set>
                                      <p:cBhvr>
                                        <p:cTn id="19" dur="1" fill="hold">
                                          <p:stCondLst>
                                            <p:cond delay="0"/>
                                          </p:stCondLst>
                                        </p:cTn>
                                        <p:tgtEl>
                                          <p:spTgt spid="44037"/>
                                        </p:tgtEl>
                                        <p:attrNameLst>
                                          <p:attrName>style.visibility</p:attrName>
                                        </p:attrNameLst>
                                      </p:cBhvr>
                                      <p:to>
                                        <p:strVal val="visible"/>
                                      </p:to>
                                    </p:set>
                                    <p:anim calcmode="lin" valueType="num">
                                      <p:cBhvr>
                                        <p:cTn id="20" dur="500" fill="hold"/>
                                        <p:tgtEl>
                                          <p:spTgt spid="44037"/>
                                        </p:tgtEl>
                                        <p:attrNameLst>
                                          <p:attrName>ppt_w</p:attrName>
                                        </p:attrNameLst>
                                      </p:cBhvr>
                                      <p:tavLst>
                                        <p:tav tm="0">
                                          <p:val>
                                            <p:fltVal val="0"/>
                                          </p:val>
                                        </p:tav>
                                        <p:tav tm="100000">
                                          <p:val>
                                            <p:strVal val="#ppt_w"/>
                                          </p:val>
                                        </p:tav>
                                      </p:tavLst>
                                    </p:anim>
                                    <p:anim calcmode="lin" valueType="num">
                                      <p:cBhvr>
                                        <p:cTn id="21" dur="500" fill="hold"/>
                                        <p:tgtEl>
                                          <p:spTgt spid="44037"/>
                                        </p:tgtEl>
                                        <p:attrNameLst>
                                          <p:attrName>ppt_h</p:attrName>
                                        </p:attrNameLst>
                                      </p:cBhvr>
                                      <p:tavLst>
                                        <p:tav tm="0">
                                          <p:val>
                                            <p:fltVal val="0"/>
                                          </p:val>
                                        </p:tav>
                                        <p:tav tm="100000">
                                          <p:val>
                                            <p:strVal val="#ppt_h"/>
                                          </p:val>
                                        </p:tav>
                                      </p:tavLst>
                                    </p:anim>
                                    <p:animEffect transition="in" filter="fade">
                                      <p:cBhvr>
                                        <p:cTn id="22" dur="500"/>
                                        <p:tgtEl>
                                          <p:spTgt spid="44037"/>
                                        </p:tgtEl>
                                      </p:cBhvr>
                                    </p:animEffect>
                                  </p:childTnLst>
                                </p:cTn>
                              </p:par>
                            </p:childTnLst>
                          </p:cTn>
                        </p:par>
                        <p:par>
                          <p:cTn id="23" fill="hold" nodeType="afterGroup">
                            <p:stCondLst>
                              <p:cond delay="1950"/>
                            </p:stCondLst>
                            <p:childTnLst>
                              <p:par>
                                <p:cTn id="24" presetID="10" presetClass="entr" presetSubtype="0" fill="hold" grpId="0" nodeType="afterEffect">
                                  <p:stCondLst>
                                    <p:cond delay="0"/>
                                  </p:stCondLst>
                                  <p:childTnLst>
                                    <p:set>
                                      <p:cBhvr>
                                        <p:cTn id="25" dur="1" fill="hold">
                                          <p:stCondLst>
                                            <p:cond delay="0"/>
                                          </p:stCondLst>
                                        </p:cTn>
                                        <p:tgtEl>
                                          <p:spTgt spid="44035"/>
                                        </p:tgtEl>
                                        <p:attrNameLst>
                                          <p:attrName>style.visibility</p:attrName>
                                        </p:attrNameLst>
                                      </p:cBhvr>
                                      <p:to>
                                        <p:strVal val="visible"/>
                                      </p:to>
                                    </p:set>
                                    <p:animEffect transition="in" filter="fade">
                                      <p:cBhvr>
                                        <p:cTn id="26" dur="1000"/>
                                        <p:tgtEl>
                                          <p:spTgt spid="44035"/>
                                        </p:tgtEl>
                                      </p:cBhvr>
                                    </p:animEffect>
                                  </p:childTnLst>
                                </p:cTn>
                              </p:par>
                            </p:childTnLst>
                          </p:cTn>
                        </p:par>
                        <p:par>
                          <p:cTn id="27" fill="hold" nodeType="afterGroup">
                            <p:stCondLst>
                              <p:cond delay="2950"/>
                            </p:stCondLst>
                            <p:childTnLst>
                              <p:par>
                                <p:cTn id="28" presetID="1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Bottom)">
                                      <p:cBhvr>
                                        <p:cTn id="30" dur="500"/>
                                        <p:tgtEl>
                                          <p:spTgt spid="9"/>
                                        </p:tgtEl>
                                      </p:cBhvr>
                                    </p:animEffect>
                                  </p:childTnLst>
                                </p:cTn>
                              </p:par>
                            </p:childTnLst>
                          </p:cTn>
                        </p:par>
                        <p:par>
                          <p:cTn id="31" fill="hold" nodeType="afterGroup">
                            <p:stCondLst>
                              <p:cond delay="3450"/>
                            </p:stCondLst>
                            <p:childTnLst>
                              <p:par>
                                <p:cTn id="32" presetID="12" presetClass="entr" presetSubtype="4" fill="hold" grpId="0" nodeType="afterEffect">
                                  <p:stCondLst>
                                    <p:cond delay="0"/>
                                  </p:stCondLst>
                                  <p:childTnLst>
                                    <p:set>
                                      <p:cBhvr>
                                        <p:cTn id="33" dur="1" fill="hold">
                                          <p:stCondLst>
                                            <p:cond delay="0"/>
                                          </p:stCondLst>
                                        </p:cTn>
                                        <p:tgtEl>
                                          <p:spTgt spid="44039"/>
                                        </p:tgtEl>
                                        <p:attrNameLst>
                                          <p:attrName>style.visibility</p:attrName>
                                        </p:attrNameLst>
                                      </p:cBhvr>
                                      <p:to>
                                        <p:strVal val="visible"/>
                                      </p:to>
                                    </p:set>
                                    <p:animEffect transition="in" filter="slide(fromBottom)">
                                      <p:cBhvr>
                                        <p:cTn id="34"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7" grpId="0" animBg="1"/>
      <p:bldP spid="44037" grpId="0"/>
      <p:bldP spid="9" grpId="0" animBg="1"/>
      <p:bldP spid="440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uadroTexto 4"/>
          <p:cNvSpPr txBox="1">
            <a:spLocks noChangeArrowheads="1"/>
          </p:cNvSpPr>
          <p:nvPr/>
        </p:nvSpPr>
        <p:spPr bwMode="auto">
          <a:xfrm>
            <a:off x="452438" y="1046163"/>
            <a:ext cx="76692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s-ES_tradnl" altLang="es-MX" sz="3000">
                <a:solidFill>
                  <a:srgbClr val="1C3A41"/>
                </a:solidFill>
                <a:latin typeface="Verdana" panose="020B0604030504040204" pitchFamily="34" charset="0"/>
              </a:rPr>
              <a:t>Avance Científico y Equilibrio Ético</a:t>
            </a:r>
          </a:p>
        </p:txBody>
      </p:sp>
      <p:sp>
        <p:nvSpPr>
          <p:cNvPr id="45059" name="CuadroTexto 5"/>
          <p:cNvSpPr txBox="1">
            <a:spLocks noChangeArrowheads="1"/>
          </p:cNvSpPr>
          <p:nvPr/>
        </p:nvSpPr>
        <p:spPr bwMode="auto">
          <a:xfrm>
            <a:off x="452438" y="1981200"/>
            <a:ext cx="8081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eaLnBrk="1" hangingPunct="1"/>
            <a:r>
              <a:rPr lang="es-MX" altLang="es-MX" sz="2400" b="0" dirty="0">
                <a:solidFill>
                  <a:srgbClr val="1C3A41"/>
                </a:solidFill>
                <a:latin typeface="Calibri" panose="020F0502020204030204" pitchFamily="34" charset="0"/>
              </a:rPr>
              <a:t>Requiere la promoción de un genuino profesionalismo, basado en el cuidado esmerado de la salud del paciente y el compromiso de defender los valores y los principios bioéticos.</a:t>
            </a:r>
            <a:r>
              <a:rPr lang="es-ES" altLang="es-MX" sz="2400" b="0" dirty="0">
                <a:solidFill>
                  <a:srgbClr val="1C3A41"/>
                </a:solidFill>
                <a:latin typeface="Calibri" panose="020F0502020204030204" pitchFamily="34" charset="0"/>
              </a:rPr>
              <a:t/>
            </a:r>
            <a:br>
              <a:rPr lang="es-ES" altLang="es-MX" sz="2400" b="0" dirty="0">
                <a:solidFill>
                  <a:srgbClr val="1C3A41"/>
                </a:solidFill>
                <a:latin typeface="Calibri" panose="020F0502020204030204" pitchFamily="34" charset="0"/>
              </a:rPr>
            </a:br>
            <a:endParaRPr lang="es-MX" altLang="es-MX" sz="2400" b="0" dirty="0">
              <a:solidFill>
                <a:srgbClr val="1C3A41"/>
              </a:solidFill>
              <a:latin typeface="Calibri" panose="020F0502020204030204" pitchFamily="34" charset="0"/>
            </a:endParaRPr>
          </a:p>
        </p:txBody>
      </p:sp>
      <p:sp>
        <p:nvSpPr>
          <p:cNvPr id="4" name="CuadroTexto 5"/>
          <p:cNvSpPr txBox="1">
            <a:spLocks noChangeArrowheads="1"/>
          </p:cNvSpPr>
          <p:nvPr/>
        </p:nvSpPr>
        <p:spPr bwMode="auto">
          <a:xfrm>
            <a:off x="452438" y="3962400"/>
            <a:ext cx="8081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n-US" altLang="es-MX" sz="1800">
                <a:solidFill>
                  <a:srgbClr val="1C3A41"/>
                </a:solidFill>
                <a:latin typeface="Verdana" panose="020B0604030504040204" pitchFamily="34" charset="0"/>
              </a:rPr>
              <a:t>Urge devolver los valores éticos al centro del escenario</a:t>
            </a:r>
            <a:r>
              <a:rPr lang="es-ES" altLang="es-MX" sz="1800" b="0">
                <a:solidFill>
                  <a:srgbClr val="1C3A41"/>
                </a:solidFill>
                <a:latin typeface="Verdana" panose="020B0604030504040204" pitchFamily="34" charset="0"/>
              </a:rPr>
              <a:t/>
            </a:r>
            <a:br>
              <a:rPr lang="es-ES" altLang="es-MX" sz="1800" b="0">
                <a:solidFill>
                  <a:srgbClr val="1C3A41"/>
                </a:solidFill>
                <a:latin typeface="Verdana" panose="020B0604030504040204" pitchFamily="34" charset="0"/>
              </a:rPr>
            </a:br>
            <a:endParaRPr lang="es-MX" altLang="es-MX" sz="1800" b="0">
              <a:solidFill>
                <a:srgbClr val="1C3A4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058"/>
                                        </p:tgtEl>
                                        <p:attrNameLst>
                                          <p:attrName>ppt_y</p:attrName>
                                        </p:attrNameLst>
                                      </p:cBhvr>
                                      <p:tavLst>
                                        <p:tav tm="0">
                                          <p:val>
                                            <p:strVal val="#ppt_y"/>
                                          </p:val>
                                        </p:tav>
                                        <p:tav tm="100000">
                                          <p:val>
                                            <p:strVal val="#ppt_y"/>
                                          </p:val>
                                        </p:tav>
                                      </p:tavLst>
                                    </p:anim>
                                    <p:anim calcmode="lin" valueType="num">
                                      <p:cBhvr>
                                        <p:cTn id="9" dur="500" fill="hold"/>
                                        <p:tgtEl>
                                          <p:spTgt spid="450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0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058"/>
                                        </p:tgtEl>
                                      </p:cBhvr>
                                    </p:animEffect>
                                  </p:childTnLst>
                                </p:cTn>
                              </p:par>
                            </p:childTnLst>
                          </p:cTn>
                        </p:par>
                        <p:par>
                          <p:cTn id="12" fill="hold" nodeType="afterGroup">
                            <p:stCondLst>
                              <p:cond delay="2050"/>
                            </p:stCondLst>
                            <p:childTnLst>
                              <p:par>
                                <p:cTn id="13" presetID="10" presetClass="entr" presetSubtype="0" fill="hold" grpId="0" nodeType="afterEffect">
                                  <p:stCondLst>
                                    <p:cond delay="0"/>
                                  </p:stCondLst>
                                  <p:childTnLst>
                                    <p:set>
                                      <p:cBhvr>
                                        <p:cTn id="14" dur="1" fill="hold">
                                          <p:stCondLst>
                                            <p:cond delay="0"/>
                                          </p:stCondLst>
                                        </p:cTn>
                                        <p:tgtEl>
                                          <p:spTgt spid="45059"/>
                                        </p:tgtEl>
                                        <p:attrNameLst>
                                          <p:attrName>style.visibility</p:attrName>
                                        </p:attrNameLst>
                                      </p:cBhvr>
                                      <p:to>
                                        <p:strVal val="visible"/>
                                      </p:to>
                                    </p:set>
                                    <p:animEffect transition="in" filter="fade">
                                      <p:cBhvr>
                                        <p:cTn id="15" dur="1000"/>
                                        <p:tgtEl>
                                          <p:spTgt spid="45059"/>
                                        </p:tgtEl>
                                      </p:cBhvr>
                                    </p:animEffect>
                                  </p:childTnLst>
                                </p:cTn>
                              </p:par>
                            </p:childTnLst>
                          </p:cTn>
                        </p:par>
                        <p:par>
                          <p:cTn id="16" fill="hold" nodeType="afterGroup">
                            <p:stCondLst>
                              <p:cond delay="3050"/>
                            </p:stCondLst>
                            <p:childTnLst>
                              <p:par>
                                <p:cTn id="17" presetID="53"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nodeType="afterGroup">
                            <p:stCondLst>
                              <p:cond delay="4050"/>
                            </p:stCondLst>
                            <p:childTnLst>
                              <p:par>
                                <p:cTn id="23" presetID="26" presetClass="emph" presetSubtype="0" repeatCount="indefinite" fill="hold" grpId="1" nodeType="afterEffect">
                                  <p:stCondLst>
                                    <p:cond delay="0"/>
                                  </p:stCondLst>
                                  <p:endCondLst>
                                    <p:cond evt="onNext" delay="0">
                                      <p:tgtEl>
                                        <p:sldTgt/>
                                      </p:tgtEl>
                                    </p:cond>
                                  </p:endCondLst>
                                  <p:childTnLst>
                                    <p:animEffect transition="out" filter="fade">
                                      <p:cBhvr>
                                        <p:cTn id="24" dur="1000" tmFilter="0, 0; .2, .5; .8, .5; 1, 0"/>
                                        <p:tgtEl>
                                          <p:spTgt spid="4"/>
                                        </p:tgtEl>
                                      </p:cBhvr>
                                    </p:animEffect>
                                    <p:animScale>
                                      <p:cBhvr>
                                        <p:cTn id="25"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uadroTexto 4"/>
          <p:cNvSpPr txBox="1">
            <a:spLocks noChangeArrowheads="1"/>
          </p:cNvSpPr>
          <p:nvPr/>
        </p:nvSpPr>
        <p:spPr bwMode="auto">
          <a:xfrm>
            <a:off x="1835696" y="1412776"/>
            <a:ext cx="6028952" cy="1384995"/>
          </a:xfrm>
          <a:prstGeom prst="rect">
            <a:avLst/>
          </a:prstGeom>
          <a:noFill/>
          <a:ln>
            <a:noFill/>
          </a:ln>
          <a:scene3d>
            <a:camera prst="isometricOffAxis1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2400" dirty="0" err="1" smtClean="0">
                <a:solidFill>
                  <a:srgbClr val="1C3A41"/>
                </a:solidFill>
                <a:latin typeface="Verdana" panose="020B0604030504040204" pitchFamily="34" charset="0"/>
              </a:rPr>
              <a:t>Por</a:t>
            </a:r>
            <a:r>
              <a:rPr lang="en-US" altLang="es-MX" sz="2400" dirty="0" smtClean="0">
                <a:solidFill>
                  <a:srgbClr val="1C3A41"/>
                </a:solidFill>
                <a:latin typeface="Verdana" panose="020B0604030504040204" pitchFamily="34" charset="0"/>
              </a:rPr>
              <a:t> la </a:t>
            </a:r>
            <a:r>
              <a:rPr lang="en-US" altLang="es-MX" sz="2400" dirty="0" err="1" smtClean="0">
                <a:solidFill>
                  <a:srgbClr val="1C3A41"/>
                </a:solidFill>
                <a:latin typeface="Verdana" panose="020B0604030504040204" pitchFamily="34" charset="0"/>
              </a:rPr>
              <a:t>amabilidad</a:t>
            </a:r>
            <a:r>
              <a:rPr lang="en-US" altLang="es-MX" sz="2400" dirty="0" smtClean="0">
                <a:solidFill>
                  <a:srgbClr val="1C3A41"/>
                </a:solidFill>
                <a:latin typeface="Verdana" panose="020B0604030504040204" pitchFamily="34" charset="0"/>
              </a:rPr>
              <a:t> de </a:t>
            </a:r>
            <a:r>
              <a:rPr lang="en-US" altLang="es-MX" sz="2400" dirty="0" err="1" smtClean="0">
                <a:solidFill>
                  <a:srgbClr val="1C3A41"/>
                </a:solidFill>
                <a:latin typeface="Verdana" panose="020B0604030504040204" pitchFamily="34" charset="0"/>
              </a:rPr>
              <a:t>su</a:t>
            </a:r>
            <a:r>
              <a:rPr lang="en-US" altLang="es-MX" sz="2400" dirty="0" smtClean="0">
                <a:solidFill>
                  <a:srgbClr val="1C3A41"/>
                </a:solidFill>
                <a:latin typeface="Verdana" panose="020B0604030504040204" pitchFamily="34" charset="0"/>
              </a:rPr>
              <a:t> </a:t>
            </a:r>
            <a:r>
              <a:rPr lang="en-US" altLang="es-MX" sz="2400" dirty="0" err="1" smtClean="0">
                <a:solidFill>
                  <a:srgbClr val="1C3A41"/>
                </a:solidFill>
                <a:latin typeface="Verdana" panose="020B0604030504040204" pitchFamily="34" charset="0"/>
              </a:rPr>
              <a:t>atención</a:t>
            </a:r>
            <a:endParaRPr lang="en-US" altLang="es-MX" sz="2400" dirty="0" smtClean="0">
              <a:solidFill>
                <a:srgbClr val="1C3A41"/>
              </a:solidFill>
              <a:latin typeface="Verdana" panose="020B0604030504040204" pitchFamily="34" charset="0"/>
            </a:endParaRPr>
          </a:p>
          <a:p>
            <a:endParaRPr lang="en-US" altLang="es-MX" sz="3000" dirty="0">
              <a:solidFill>
                <a:srgbClr val="1C3A41"/>
              </a:solidFill>
              <a:latin typeface="Verdana" panose="020B0604030504040204" pitchFamily="34" charset="0"/>
            </a:endParaRPr>
          </a:p>
          <a:p>
            <a:r>
              <a:rPr lang="en-US" altLang="es-MX" sz="3000" dirty="0">
                <a:solidFill>
                  <a:srgbClr val="1C3A41"/>
                </a:solidFill>
                <a:latin typeface="Verdana" panose="020B0604030504040204" pitchFamily="34" charset="0"/>
              </a:rPr>
              <a:t> </a:t>
            </a:r>
            <a:r>
              <a:rPr lang="en-US" altLang="es-MX" sz="3000" dirty="0" smtClean="0">
                <a:solidFill>
                  <a:srgbClr val="1C3A41"/>
                </a:solidFill>
                <a:latin typeface="Verdana" panose="020B0604030504040204" pitchFamily="34" charset="0"/>
              </a:rPr>
              <a:t>           GRACIAS </a:t>
            </a:r>
            <a:endParaRPr lang="es-ES_tradnl" altLang="es-MX" sz="2000" b="0" dirty="0">
              <a:solidFill>
                <a:srgbClr val="1C3A41"/>
              </a:solidFill>
              <a:latin typeface="Verdana" panose="020B0604030504040204" pitchFamily="34" charset="0"/>
            </a:endParaRPr>
          </a:p>
        </p:txBody>
      </p:sp>
      <p:sp>
        <p:nvSpPr>
          <p:cNvPr id="48131" name="CuadroTexto 5"/>
          <p:cNvSpPr txBox="1">
            <a:spLocks noChangeArrowheads="1"/>
          </p:cNvSpPr>
          <p:nvPr/>
        </p:nvSpPr>
        <p:spPr bwMode="auto">
          <a:xfrm>
            <a:off x="2619256" y="4149080"/>
            <a:ext cx="395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r>
              <a:rPr lang="en-US" altLang="es-MX" sz="2000" dirty="0">
                <a:solidFill>
                  <a:srgbClr val="1C3A41"/>
                </a:solidFill>
              </a:rPr>
              <a:t> </a:t>
            </a:r>
            <a:r>
              <a:rPr lang="en-US" altLang="es-MX" sz="1800" dirty="0">
                <a:solidFill>
                  <a:srgbClr val="1C3A41"/>
                </a:solidFill>
              </a:rPr>
              <a:t>cristinacaballero@prodigy.net.mx</a:t>
            </a:r>
            <a:endParaRPr lang="es-ES_tradnl" altLang="es-MX" sz="1800" b="0" dirty="0">
              <a:solidFill>
                <a:srgbClr val="1C3A41"/>
              </a:solidFill>
              <a:latin typeface="Verdana" panose="020B0604030504040204" pitchFamily="34" charset="0"/>
            </a:endParaRPr>
          </a:p>
        </p:txBody>
      </p:sp>
      <p:sp>
        <p:nvSpPr>
          <p:cNvPr id="48132" name="CuadroTexto 6"/>
          <p:cNvSpPr txBox="1">
            <a:spLocks noChangeArrowheads="1"/>
          </p:cNvSpPr>
          <p:nvPr/>
        </p:nvSpPr>
        <p:spPr bwMode="auto">
          <a:xfrm>
            <a:off x="1979712" y="3717032"/>
            <a:ext cx="5216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r>
              <a:rPr lang="es-MX" altLang="es-MX" sz="2000" dirty="0">
                <a:solidFill>
                  <a:srgbClr val="1C3A41"/>
                </a:solidFill>
                <a:latin typeface="Verdana" panose="020B0604030504040204" pitchFamily="34" charset="0"/>
              </a:rPr>
              <a:t>Dra. Ma. Cristina Caballero Velarde</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130"/>
                                        </p:tgtEl>
                                        <p:attrNameLst>
                                          <p:attrName>ppt_y</p:attrName>
                                        </p:attrNameLst>
                                      </p:cBhvr>
                                      <p:tavLst>
                                        <p:tav tm="0">
                                          <p:val>
                                            <p:strVal val="#ppt_y"/>
                                          </p:val>
                                        </p:tav>
                                        <p:tav tm="100000">
                                          <p:val>
                                            <p:strVal val="#ppt_y"/>
                                          </p:val>
                                        </p:tav>
                                      </p:tavLst>
                                    </p:anim>
                                    <p:anim calcmode="lin" valueType="num">
                                      <p:cBhvr>
                                        <p:cTn id="9" dur="500" fill="hold"/>
                                        <p:tgtEl>
                                          <p:spTgt spid="481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1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130"/>
                                        </p:tgtEl>
                                      </p:cBhvr>
                                    </p:animEffect>
                                  </p:childTnLst>
                                </p:cTn>
                              </p:par>
                            </p:childTnLst>
                          </p:cTn>
                        </p:par>
                        <p:par>
                          <p:cTn id="12" fill="hold" nodeType="afterGroup">
                            <p:stCondLst>
                              <p:cond delay="2150"/>
                            </p:stCondLst>
                            <p:childTnLst>
                              <p:par>
                                <p:cTn id="13" presetID="53" presetClass="entr" presetSubtype="0" fill="hold" grpId="0" nodeType="afterEffect">
                                  <p:stCondLst>
                                    <p:cond delay="0"/>
                                  </p:stCondLst>
                                  <p:childTnLst>
                                    <p:set>
                                      <p:cBhvr>
                                        <p:cTn id="14" dur="1" fill="hold">
                                          <p:stCondLst>
                                            <p:cond delay="0"/>
                                          </p:stCondLst>
                                        </p:cTn>
                                        <p:tgtEl>
                                          <p:spTgt spid="48132"/>
                                        </p:tgtEl>
                                        <p:attrNameLst>
                                          <p:attrName>style.visibility</p:attrName>
                                        </p:attrNameLst>
                                      </p:cBhvr>
                                      <p:to>
                                        <p:strVal val="visible"/>
                                      </p:to>
                                    </p:set>
                                    <p:anim calcmode="lin" valueType="num">
                                      <p:cBhvr>
                                        <p:cTn id="15" dur="500" fill="hold"/>
                                        <p:tgtEl>
                                          <p:spTgt spid="48132"/>
                                        </p:tgtEl>
                                        <p:attrNameLst>
                                          <p:attrName>ppt_w</p:attrName>
                                        </p:attrNameLst>
                                      </p:cBhvr>
                                      <p:tavLst>
                                        <p:tav tm="0">
                                          <p:val>
                                            <p:fltVal val="0"/>
                                          </p:val>
                                        </p:tav>
                                        <p:tav tm="100000">
                                          <p:val>
                                            <p:strVal val="#ppt_w"/>
                                          </p:val>
                                        </p:tav>
                                      </p:tavLst>
                                    </p:anim>
                                    <p:anim calcmode="lin" valueType="num">
                                      <p:cBhvr>
                                        <p:cTn id="16" dur="500" fill="hold"/>
                                        <p:tgtEl>
                                          <p:spTgt spid="48132"/>
                                        </p:tgtEl>
                                        <p:attrNameLst>
                                          <p:attrName>ppt_h</p:attrName>
                                        </p:attrNameLst>
                                      </p:cBhvr>
                                      <p:tavLst>
                                        <p:tav tm="0">
                                          <p:val>
                                            <p:fltVal val="0"/>
                                          </p:val>
                                        </p:tav>
                                        <p:tav tm="100000">
                                          <p:val>
                                            <p:strVal val="#ppt_h"/>
                                          </p:val>
                                        </p:tav>
                                      </p:tavLst>
                                    </p:anim>
                                    <p:animEffect transition="in" filter="fade">
                                      <p:cBhvr>
                                        <p:cTn id="17" dur="500"/>
                                        <p:tgtEl>
                                          <p:spTgt spid="48132"/>
                                        </p:tgtEl>
                                      </p:cBhvr>
                                    </p:animEffect>
                                  </p:childTnLst>
                                </p:cTn>
                              </p:par>
                            </p:childTnLst>
                          </p:cTn>
                        </p:par>
                        <p:par>
                          <p:cTn id="18" fill="hold" nodeType="afterGroup">
                            <p:stCondLst>
                              <p:cond delay="2650"/>
                            </p:stCondLst>
                            <p:childTnLst>
                              <p:par>
                                <p:cTn id="19" presetID="53" presetClass="entr" presetSubtype="0" fill="hold" grpId="0" nodeType="afterEffect">
                                  <p:stCondLst>
                                    <p:cond delay="0"/>
                                  </p:stCondLst>
                                  <p:childTnLst>
                                    <p:set>
                                      <p:cBhvr>
                                        <p:cTn id="20" dur="1" fill="hold">
                                          <p:stCondLst>
                                            <p:cond delay="0"/>
                                          </p:stCondLst>
                                        </p:cTn>
                                        <p:tgtEl>
                                          <p:spTgt spid="48131"/>
                                        </p:tgtEl>
                                        <p:attrNameLst>
                                          <p:attrName>style.visibility</p:attrName>
                                        </p:attrNameLst>
                                      </p:cBhvr>
                                      <p:to>
                                        <p:strVal val="visible"/>
                                      </p:to>
                                    </p:set>
                                    <p:anim calcmode="lin" valueType="num">
                                      <p:cBhvr>
                                        <p:cTn id="21" dur="500" fill="hold"/>
                                        <p:tgtEl>
                                          <p:spTgt spid="48131"/>
                                        </p:tgtEl>
                                        <p:attrNameLst>
                                          <p:attrName>ppt_w</p:attrName>
                                        </p:attrNameLst>
                                      </p:cBhvr>
                                      <p:tavLst>
                                        <p:tav tm="0">
                                          <p:val>
                                            <p:fltVal val="0"/>
                                          </p:val>
                                        </p:tav>
                                        <p:tav tm="100000">
                                          <p:val>
                                            <p:strVal val="#ppt_w"/>
                                          </p:val>
                                        </p:tav>
                                      </p:tavLst>
                                    </p:anim>
                                    <p:anim calcmode="lin" valueType="num">
                                      <p:cBhvr>
                                        <p:cTn id="22" dur="500" fill="hold"/>
                                        <p:tgtEl>
                                          <p:spTgt spid="48131"/>
                                        </p:tgtEl>
                                        <p:attrNameLst>
                                          <p:attrName>ppt_h</p:attrName>
                                        </p:attrNameLst>
                                      </p:cBhvr>
                                      <p:tavLst>
                                        <p:tav tm="0">
                                          <p:val>
                                            <p:fltVal val="0"/>
                                          </p:val>
                                        </p:tav>
                                        <p:tav tm="100000">
                                          <p:val>
                                            <p:strVal val="#ppt_h"/>
                                          </p:val>
                                        </p:tav>
                                      </p:tavLst>
                                    </p:anim>
                                    <p:animEffect transition="in" filter="fade">
                                      <p:cBhvr>
                                        <p:cTn id="23"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P spid="481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188" y="1916113"/>
            <a:ext cx="7921625" cy="4278312"/>
          </a:xfrm>
          <a:prstGeom prst="rect">
            <a:avLst/>
          </a:prstGeom>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MX" altLang="es-MX" sz="2400">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sz="2400">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sz="2400">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sz="2400">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sz="2400">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sz="2400">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n-US" altLang="es-MX">
              <a:solidFill>
                <a:srgbClr val="002060"/>
              </a:solidFill>
              <a:effectLst>
                <a:outerShdw blurRad="38100" dist="38100" dir="2700000" algn="tl">
                  <a:srgbClr val="C0C0C0"/>
                </a:outerShdw>
              </a:effectLst>
              <a:latin typeface="Gill Sans MT" panose="020B0502020104020203" pitchFamily="34" charset="0"/>
            </a:endParaRPr>
          </a:p>
          <a:p>
            <a:pPr eaLnBrk="1" hangingPunct="1"/>
            <a:endParaRPr lang="es-MX" altLang="es-MX">
              <a:solidFill>
                <a:srgbClr val="002060"/>
              </a:solidFill>
              <a:effectLst>
                <a:outerShdw blurRad="38100" dist="38100" dir="2700000" algn="tl">
                  <a:srgbClr val="C0C0C0"/>
                </a:outerShdw>
              </a:effectLst>
              <a:latin typeface="Gill Sans MT" panose="020B0502020104020203" pitchFamily="34" charset="0"/>
            </a:endParaRPr>
          </a:p>
        </p:txBody>
      </p:sp>
      <p:sp>
        <p:nvSpPr>
          <p:cNvPr id="18435" name="CuadroTexto 4"/>
          <p:cNvSpPr txBox="1">
            <a:spLocks noChangeArrowheads="1"/>
          </p:cNvSpPr>
          <p:nvPr/>
        </p:nvSpPr>
        <p:spPr bwMode="auto">
          <a:xfrm>
            <a:off x="452438" y="1046163"/>
            <a:ext cx="2965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rgbClr val="1C3A41"/>
                </a:solidFill>
                <a:latin typeface="Verdana" panose="020B0604030504040204" pitchFamily="34" charset="0"/>
              </a:rPr>
              <a:t>Introducción</a:t>
            </a:r>
            <a:endParaRPr lang="es-ES_tradnl" altLang="es-MX" sz="2000" b="0">
              <a:solidFill>
                <a:srgbClr val="1C3A41"/>
              </a:solidFill>
              <a:latin typeface="Verdana" panose="020B0604030504040204" pitchFamily="34" charset="0"/>
            </a:endParaRPr>
          </a:p>
        </p:txBody>
      </p:sp>
      <p:sp>
        <p:nvSpPr>
          <p:cNvPr id="18436" name="CuadroTexto 5"/>
          <p:cNvSpPr txBox="1">
            <a:spLocks noChangeArrowheads="1"/>
          </p:cNvSpPr>
          <p:nvPr/>
        </p:nvSpPr>
        <p:spPr bwMode="auto">
          <a:xfrm>
            <a:off x="452438" y="2430463"/>
            <a:ext cx="4805362"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spcBef>
                <a:spcPct val="20000"/>
              </a:spcBef>
              <a:buFontTx/>
              <a:buChar char="•"/>
            </a:pPr>
            <a:endParaRPr lang="es-MX" altLang="es-MX" sz="1800" b="0" dirty="0">
              <a:solidFill>
                <a:srgbClr val="1C3A41"/>
              </a:solidFill>
              <a:latin typeface="Verdana" panose="020B0604030504040204" pitchFamily="34" charset="0"/>
            </a:endParaRPr>
          </a:p>
          <a:p>
            <a:pPr>
              <a:spcBef>
                <a:spcPct val="20000"/>
              </a:spcBef>
              <a:buFontTx/>
              <a:buChar char="•"/>
            </a:pPr>
            <a:r>
              <a:rPr lang="es-MX" altLang="es-MX" sz="1800" b="0" dirty="0">
                <a:solidFill>
                  <a:srgbClr val="1C3A41"/>
                </a:solidFill>
                <a:latin typeface="Verdana" panose="020B0604030504040204" pitchFamily="34" charset="0"/>
              </a:rPr>
              <a:t> La </a:t>
            </a:r>
            <a:r>
              <a:rPr lang="es-MX" altLang="es-MX" sz="1800" b="0" dirty="0" smtClean="0">
                <a:solidFill>
                  <a:srgbClr val="1C3A41"/>
                </a:solidFill>
                <a:latin typeface="Verdana" panose="020B0604030504040204" pitchFamily="34" charset="0"/>
              </a:rPr>
              <a:t>práctica </a:t>
            </a:r>
            <a:r>
              <a:rPr lang="es-MX" altLang="es-MX" sz="1800" b="0" dirty="0">
                <a:solidFill>
                  <a:srgbClr val="1C3A41"/>
                </a:solidFill>
                <a:latin typeface="Verdana" panose="020B0604030504040204" pitchFamily="34" charset="0"/>
              </a:rPr>
              <a:t>de la medicina defensiva, actitud que en muchos países ha demostrado ser inapropiada, costosa y poco ética.</a:t>
            </a:r>
          </a:p>
          <a:p>
            <a:pPr>
              <a:spcBef>
                <a:spcPct val="20000"/>
              </a:spcBef>
              <a:buFontTx/>
              <a:buChar char="•"/>
            </a:pPr>
            <a:endParaRPr lang="es-MX" altLang="es-MX" sz="1800" b="0" dirty="0">
              <a:solidFill>
                <a:srgbClr val="1C3A41"/>
              </a:solidFill>
              <a:latin typeface="Verdana" panose="020B0604030504040204" pitchFamily="34" charset="0"/>
            </a:endParaRPr>
          </a:p>
          <a:p>
            <a:pPr>
              <a:spcBef>
                <a:spcPct val="20000"/>
              </a:spcBef>
              <a:buFontTx/>
              <a:buChar char="•"/>
            </a:pPr>
            <a:r>
              <a:rPr lang="es-MX" altLang="es-MX" sz="1800" b="0" dirty="0">
                <a:solidFill>
                  <a:srgbClr val="1C3A41"/>
                </a:solidFill>
                <a:latin typeface="Verdana" panose="020B0604030504040204" pitchFamily="34" charset="0"/>
              </a:rPr>
              <a:t> La medicina defensiva hace más grande la distancia entre el médico y sus pacientes.</a:t>
            </a:r>
            <a:endParaRPr lang="es-MX" altLang="es-MX" sz="1200" b="0" dirty="0">
              <a:solidFill>
                <a:srgbClr val="1C3A41"/>
              </a:solidFill>
              <a:latin typeface="Verdana" panose="020B0604030504040204" pitchFamily="34" charset="0"/>
            </a:endParaRPr>
          </a:p>
        </p:txBody>
      </p:sp>
      <p:sp>
        <p:nvSpPr>
          <p:cNvPr id="5" name="Flecha izquierda y derecha 4"/>
          <p:cNvSpPr/>
          <p:nvPr/>
        </p:nvSpPr>
        <p:spPr bwMode="auto">
          <a:xfrm>
            <a:off x="6626225" y="4478338"/>
            <a:ext cx="917575" cy="366712"/>
          </a:xfrm>
          <a:prstGeom prst="leftRightArrow">
            <a:avLst/>
          </a:prstGeom>
          <a:solidFill>
            <a:schemeClr val="accent6">
              <a:lumMod val="75000"/>
            </a:schemeClr>
          </a:solidFill>
          <a:ln w="9525" cap="flat" cmpd="sng" algn="ctr">
            <a:noFill/>
            <a:prstDash val="solid"/>
            <a:round/>
            <a:headEnd type="none" w="med" len="med"/>
            <a:tailEnd type="none" w="med" len="med"/>
          </a:ln>
          <a:effectLst/>
          <a:extLst/>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6" name="CuadroTexto 5"/>
          <p:cNvSpPr txBox="1">
            <a:spLocks noChangeArrowheads="1"/>
          </p:cNvSpPr>
          <p:nvPr/>
        </p:nvSpPr>
        <p:spPr bwMode="auto">
          <a:xfrm>
            <a:off x="533400" y="2057400"/>
            <a:ext cx="4805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spcBef>
                <a:spcPct val="20000"/>
              </a:spcBef>
            </a:pPr>
            <a:r>
              <a:rPr lang="en-US" altLang="es-MX" sz="1800">
                <a:solidFill>
                  <a:srgbClr val="1C3A41"/>
                </a:solidFill>
                <a:latin typeface="Verdana" panose="020B0604030504040204" pitchFamily="34" charset="0"/>
              </a:rPr>
              <a:t>Mal de nuestro tiempo</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par>
                          <p:cTn id="12" fill="hold" nodeType="afterGroup">
                            <p:stCondLst>
                              <p:cond delay="1350"/>
                            </p:stCondLst>
                            <p:childTnLst>
                              <p:par>
                                <p:cTn id="13" presetID="10" presetClass="entr" presetSubtype="0" fill="hold" grpId="0" nodeType="after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fade">
                                      <p:cBhvr>
                                        <p:cTn id="15"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ldLvl="3"/>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uadroTexto 4"/>
          <p:cNvSpPr txBox="1">
            <a:spLocks noChangeArrowheads="1"/>
          </p:cNvSpPr>
          <p:nvPr/>
        </p:nvSpPr>
        <p:spPr bwMode="auto">
          <a:xfrm>
            <a:off x="452438" y="1046163"/>
            <a:ext cx="4359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rgbClr val="1C3A41"/>
                </a:solidFill>
                <a:latin typeface="Verdana" panose="020B0604030504040204" pitchFamily="34" charset="0"/>
              </a:rPr>
              <a:t>Medicina Defensiva</a:t>
            </a:r>
            <a:endParaRPr lang="es-ES_tradnl" altLang="es-MX" sz="2000" b="0">
              <a:solidFill>
                <a:srgbClr val="1C3A41"/>
              </a:solidFill>
              <a:latin typeface="Verdana" panose="020B0604030504040204" pitchFamily="34" charset="0"/>
            </a:endParaRPr>
          </a:p>
        </p:txBody>
      </p:sp>
      <p:sp>
        <p:nvSpPr>
          <p:cNvPr id="20484" name="CuadroTexto 5"/>
          <p:cNvSpPr txBox="1">
            <a:spLocks noChangeArrowheads="1"/>
          </p:cNvSpPr>
          <p:nvPr/>
        </p:nvSpPr>
        <p:spPr bwMode="auto">
          <a:xfrm>
            <a:off x="452438" y="2057400"/>
            <a:ext cx="823436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a:r>
              <a:rPr lang="es-MX" altLang="es-MX" sz="1800" b="0">
                <a:solidFill>
                  <a:srgbClr val="1C3A41"/>
                </a:solidFill>
                <a:latin typeface="Verdana" panose="020B0604030504040204" pitchFamily="34" charset="0"/>
              </a:rPr>
              <a:t>Se considera una forma no ética de ejercicio profesional, desde que el acto médico deja de tener por objetivo central al paciente. Tampoco será éticamente admisible si se analiza desde la perspectiva de la salud pública, ya que agrega enormes costos al sistema de salud, sin justificación ni beneficios para los pacientes.</a:t>
            </a:r>
          </a:p>
          <a:p>
            <a:pPr algn="just"/>
            <a:endParaRPr lang="es-MX" altLang="es-MX" sz="1800" b="0">
              <a:solidFill>
                <a:srgbClr val="1C3A41"/>
              </a:solidFill>
              <a:latin typeface="Verdana" panose="020B0604030504040204" pitchFamily="34" charset="0"/>
            </a:endParaRPr>
          </a:p>
          <a:p>
            <a:r>
              <a:rPr lang="es-MX" altLang="es-MX" sz="1800" i="1">
                <a:solidFill>
                  <a:srgbClr val="1C3A41"/>
                </a:solidFill>
                <a:latin typeface="Verdana" panose="020B0604030504040204" pitchFamily="34" charset="0"/>
              </a:rPr>
              <a:t>Estudio</a:t>
            </a:r>
            <a:r>
              <a:rPr lang="es-MX" altLang="es-MX" sz="1800" b="0" i="1">
                <a:solidFill>
                  <a:srgbClr val="1C3A41"/>
                </a:solidFill>
                <a:latin typeface="Verdana" panose="020B0604030504040204" pitchFamily="34" charset="0"/>
              </a:rPr>
              <a:t>: 61% de los médicos desarrollaba prácticas defensivas</a:t>
            </a:r>
          </a:p>
          <a:p>
            <a:endParaRPr lang="es-MX" altLang="es-MX" sz="1800" b="0">
              <a:solidFill>
                <a:srgbClr val="1C3A41"/>
              </a:solidFill>
              <a:latin typeface="Verdana" panose="020B0604030504040204" pitchFamily="34" charset="0"/>
            </a:endParaRPr>
          </a:p>
          <a:p>
            <a:endParaRPr lang="es-MX" altLang="es-MX" sz="1800" b="0">
              <a:solidFill>
                <a:srgbClr val="1C3A41"/>
              </a:solidFill>
              <a:latin typeface="Verdana" panose="020B0604030504040204" pitchFamily="34" charset="0"/>
            </a:endParaRPr>
          </a:p>
          <a:p>
            <a:r>
              <a:rPr lang="en-US" altLang="es-MX" sz="1000" b="0">
                <a:solidFill>
                  <a:srgbClr val="1C3A41"/>
                </a:solidFill>
                <a:latin typeface="Verdana" panose="020B0604030504040204" pitchFamily="34" charset="0"/>
              </a:rPr>
              <a:t>Summerton N, Graham JR. Effects of the medical </a:t>
            </a:r>
          </a:p>
          <a:p>
            <a:r>
              <a:rPr lang="en-US" altLang="es-MX" sz="1000" b="0">
                <a:solidFill>
                  <a:srgbClr val="1C3A41"/>
                </a:solidFill>
                <a:latin typeface="Verdana" panose="020B0604030504040204" pitchFamily="34" charset="0"/>
              </a:rPr>
              <a:t>liability system in Australia, the UK, and the USA.</a:t>
            </a:r>
          </a:p>
          <a:p>
            <a:r>
              <a:rPr lang="en-US" altLang="es-MX" sz="1000" b="0">
                <a:solidFill>
                  <a:srgbClr val="1C3A41"/>
                </a:solidFill>
                <a:latin typeface="Verdana" panose="020B0604030504040204" pitchFamily="34" charset="0"/>
              </a:rPr>
              <a:t>Lancet 2006; 368(9531): 240-46.</a:t>
            </a:r>
          </a:p>
          <a:p>
            <a:endParaRPr lang="en-US" altLang="es-MX" sz="1000" b="0">
              <a:solidFill>
                <a:srgbClr val="1C3A41"/>
              </a:solidFill>
              <a:latin typeface="Verdana" panose="020B0604030504040204" pitchFamily="34" charset="0"/>
            </a:endParaRPr>
          </a:p>
          <a:p>
            <a:r>
              <a:rPr lang="es-MX" altLang="es-MX" sz="1000" b="0">
                <a:solidFill>
                  <a:srgbClr val="1C3A41"/>
                </a:solidFill>
                <a:latin typeface="Verdana" panose="020B0604030504040204" pitchFamily="34" charset="0"/>
              </a:rPr>
              <a:t>Sánchez-González JM, Tena-Tamayo C, et al.. </a:t>
            </a:r>
          </a:p>
          <a:p>
            <a:r>
              <a:rPr lang="es-MX" altLang="es-MX" sz="1000" b="0">
                <a:solidFill>
                  <a:srgbClr val="1C3A41"/>
                </a:solidFill>
                <a:latin typeface="Verdana" panose="020B0604030504040204" pitchFamily="34" charset="0"/>
              </a:rPr>
              <a:t>Medicina defensiva en México: una encuesta exploratoria</a:t>
            </a:r>
          </a:p>
          <a:p>
            <a:r>
              <a:rPr lang="es-MX" altLang="es-MX" sz="1000" b="0">
                <a:solidFill>
                  <a:srgbClr val="1C3A41"/>
                </a:solidFill>
                <a:latin typeface="Verdana" panose="020B0604030504040204" pitchFamily="34" charset="0"/>
              </a:rPr>
              <a:t>para su caracterización. Cir Cir 2005; 73(3): 199-206</a:t>
            </a:r>
            <a:endParaRPr lang="en-US" altLang="es-MX" sz="1000" b="0">
              <a:solidFill>
                <a:srgbClr val="1C3A41"/>
              </a:solidFill>
              <a:latin typeface="Verdana" panose="020B0604030504040204" pitchFamily="34" charset="0"/>
            </a:endParaRPr>
          </a:p>
          <a:p>
            <a:endParaRPr lang="es-MX" altLang="es-MX" sz="1800" b="0">
              <a:solidFill>
                <a:srgbClr val="1C3A41"/>
              </a:solidFill>
              <a:latin typeface="Verdana" panose="020B0604030504040204" pitchFamily="34" charset="0"/>
            </a:endParaRPr>
          </a:p>
          <a:p>
            <a:endParaRPr lang="es-MX" altLang="es-MX" sz="1800" b="0">
              <a:solidFill>
                <a:srgbClr val="1C3A41"/>
              </a:solidFill>
              <a:latin typeface="Verdana" panose="020B0604030504040204" pitchFamily="34" charset="0"/>
            </a:endParaRPr>
          </a:p>
        </p:txBody>
      </p:sp>
      <p:graphicFrame>
        <p:nvGraphicFramePr>
          <p:cNvPr id="20482" name="Gráfico 7"/>
          <p:cNvGraphicFramePr>
            <a:graphicFrameLocks/>
          </p:cNvGraphicFramePr>
          <p:nvPr/>
        </p:nvGraphicFramePr>
        <p:xfrm>
          <a:off x="5181600" y="4267200"/>
          <a:ext cx="3581400" cy="2387600"/>
        </p:xfrm>
        <a:graphic>
          <a:graphicData uri="http://schemas.openxmlformats.org/presentationml/2006/ole">
            <mc:AlternateContent xmlns:mc="http://schemas.openxmlformats.org/markup-compatibility/2006">
              <mc:Choice xmlns:v="urn:schemas-microsoft-com:vml" Requires="v">
                <p:oleObj spid="_x0000_s20504" r:id="rId3" imgW="3584152" imgH="2389434" progId="Excel.Chart.8">
                  <p:embed/>
                </p:oleObj>
              </mc:Choice>
              <mc:Fallback>
                <p:oleObj r:id="rId3" imgW="3584152" imgH="2389434" progId="Excel.Chart.8">
                  <p:embed/>
                  <p:pic>
                    <p:nvPicPr>
                      <p:cNvPr id="0" name="Gráfico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67200"/>
                        <a:ext cx="3581400" cy="238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Agrupar 6"/>
          <p:cNvGrpSpPr>
            <a:grpSpLocks/>
          </p:cNvGrpSpPr>
          <p:nvPr/>
        </p:nvGrpSpPr>
        <p:grpSpPr bwMode="auto">
          <a:xfrm>
            <a:off x="6889750" y="4648200"/>
            <a:ext cx="1339850" cy="1031875"/>
            <a:chOff x="6889750" y="4648200"/>
            <a:chExt cx="1339850" cy="1031875"/>
          </a:xfrm>
        </p:grpSpPr>
        <p:sp>
          <p:nvSpPr>
            <p:cNvPr id="20486" name="CuadroTexto 7"/>
            <p:cNvSpPr txBox="1">
              <a:spLocks noChangeArrowheads="1"/>
            </p:cNvSpPr>
            <p:nvPr/>
          </p:nvSpPr>
          <p:spPr bwMode="auto">
            <a:xfrm>
              <a:off x="6962775" y="4648200"/>
              <a:ext cx="1222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chemeClr val="bg1"/>
                  </a:solidFill>
                  <a:latin typeface="Verdana" panose="020B0604030504040204" pitchFamily="34" charset="0"/>
                </a:rPr>
                <a:t>61%</a:t>
              </a:r>
              <a:endParaRPr lang="es-ES_tradnl" altLang="es-MX" sz="2000" b="0">
                <a:solidFill>
                  <a:schemeClr val="bg1"/>
                </a:solidFill>
                <a:latin typeface="Verdana" panose="020B0604030504040204" pitchFamily="34" charset="0"/>
              </a:endParaRPr>
            </a:p>
          </p:txBody>
        </p:sp>
        <p:sp>
          <p:nvSpPr>
            <p:cNvPr id="20487" name="CuadroTexto 10"/>
            <p:cNvSpPr txBox="1">
              <a:spLocks noChangeArrowheads="1"/>
            </p:cNvSpPr>
            <p:nvPr/>
          </p:nvSpPr>
          <p:spPr bwMode="auto">
            <a:xfrm>
              <a:off x="6889750" y="5126038"/>
              <a:ext cx="1339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r>
                <a:rPr lang="en-US" altLang="es-MX" sz="1500">
                  <a:solidFill>
                    <a:schemeClr val="bg1"/>
                  </a:solidFill>
                  <a:latin typeface="Verdana" panose="020B0604030504040204" pitchFamily="34" charset="0"/>
                </a:rPr>
                <a:t>Prácticas </a:t>
              </a:r>
            </a:p>
            <a:p>
              <a:pPr algn="ctr"/>
              <a:r>
                <a:rPr lang="en-US" altLang="es-MX" sz="1500">
                  <a:solidFill>
                    <a:schemeClr val="bg1"/>
                  </a:solidFill>
                  <a:latin typeface="Verdana" panose="020B0604030504040204" pitchFamily="34" charset="0"/>
                </a:rPr>
                <a:t>defensivas</a:t>
              </a:r>
              <a:endParaRPr lang="es-ES_tradnl" altLang="es-MX" sz="1500" b="0">
                <a:solidFill>
                  <a:schemeClr val="bg1"/>
                </a:solidFill>
                <a:latin typeface="Verdana" panose="020B060403050404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83"/>
                                        </p:tgtEl>
                                        <p:attrNameLst>
                                          <p:attrName>ppt_y</p:attrName>
                                        </p:attrNameLst>
                                      </p:cBhvr>
                                      <p:tavLst>
                                        <p:tav tm="0">
                                          <p:val>
                                            <p:strVal val="#ppt_y"/>
                                          </p:val>
                                        </p:tav>
                                        <p:tav tm="100000">
                                          <p:val>
                                            <p:strVal val="#ppt_y"/>
                                          </p:val>
                                        </p:tav>
                                      </p:tavLst>
                                    </p:anim>
                                    <p:anim calcmode="lin" valueType="num">
                                      <p:cBhvr>
                                        <p:cTn id="9" dur="500" fill="hold"/>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483"/>
                                        </p:tgtEl>
                                      </p:cBhvr>
                                    </p:animEffect>
                                  </p:childTnLst>
                                </p:cTn>
                              </p:par>
                            </p:childTnLst>
                          </p:cTn>
                        </p:par>
                        <p:par>
                          <p:cTn id="12" fill="hold" nodeType="afterGroup">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fade">
                                      <p:cBhvr>
                                        <p:cTn id="15" dur="1000"/>
                                        <p:tgtEl>
                                          <p:spTgt spid="20484"/>
                                        </p:tgtEl>
                                      </p:cBhvr>
                                    </p:animEffect>
                                  </p:childTnLst>
                                </p:cTn>
                              </p:par>
                            </p:childTnLst>
                          </p:cTn>
                        </p:par>
                        <p:par>
                          <p:cTn id="16" fill="hold" nodeType="afterGroup">
                            <p:stCondLst>
                              <p:cond delay="2300"/>
                            </p:stCondLst>
                            <p:childTnLst>
                              <p:par>
                                <p:cTn id="17" presetID="53" presetClass="entr" presetSubtype="0" fill="hold" grpId="0" nodeType="afterEffect">
                                  <p:stCondLst>
                                    <p:cond delay="0"/>
                                  </p:stCondLst>
                                  <p:childTnLst>
                                    <p:set>
                                      <p:cBhvr>
                                        <p:cTn id="18" dur="1" fill="hold">
                                          <p:stCondLst>
                                            <p:cond delay="0"/>
                                          </p:stCondLst>
                                        </p:cTn>
                                        <p:tgtEl>
                                          <p:spTgt spid="20482"/>
                                        </p:tgtEl>
                                        <p:attrNameLst>
                                          <p:attrName>style.visibility</p:attrName>
                                        </p:attrNameLst>
                                      </p:cBhvr>
                                      <p:to>
                                        <p:strVal val="visible"/>
                                      </p:to>
                                    </p:set>
                                    <p:anim calcmode="lin" valueType="num">
                                      <p:cBhvr>
                                        <p:cTn id="19" dur="500" fill="hold"/>
                                        <p:tgtEl>
                                          <p:spTgt spid="20482"/>
                                        </p:tgtEl>
                                        <p:attrNameLst>
                                          <p:attrName>ppt_w</p:attrName>
                                        </p:attrNameLst>
                                      </p:cBhvr>
                                      <p:tavLst>
                                        <p:tav tm="0">
                                          <p:val>
                                            <p:fltVal val="0"/>
                                          </p:val>
                                        </p:tav>
                                        <p:tav tm="100000">
                                          <p:val>
                                            <p:strVal val="#ppt_w"/>
                                          </p:val>
                                        </p:tav>
                                      </p:tavLst>
                                    </p:anim>
                                    <p:anim calcmode="lin" valueType="num">
                                      <p:cBhvr>
                                        <p:cTn id="20" dur="500" fill="hold"/>
                                        <p:tgtEl>
                                          <p:spTgt spid="20482"/>
                                        </p:tgtEl>
                                        <p:attrNameLst>
                                          <p:attrName>ppt_h</p:attrName>
                                        </p:attrNameLst>
                                      </p:cBhvr>
                                      <p:tavLst>
                                        <p:tav tm="0">
                                          <p:val>
                                            <p:fltVal val="0"/>
                                          </p:val>
                                        </p:tav>
                                        <p:tav tm="100000">
                                          <p:val>
                                            <p:strVal val="#ppt_h"/>
                                          </p:val>
                                        </p:tav>
                                      </p:tavLst>
                                    </p:anim>
                                    <p:animEffect transition="in" filter="fade">
                                      <p:cBhvr>
                                        <p:cTn id="21" dur="500"/>
                                        <p:tgtEl>
                                          <p:spTgt spid="20482"/>
                                        </p:tgtEl>
                                      </p:cBhvr>
                                    </p:animEffect>
                                  </p:childTnLst>
                                </p:cTn>
                              </p:par>
                            </p:childTnLst>
                          </p:cTn>
                        </p:par>
                        <p:par>
                          <p:cTn id="22" fill="hold" nodeType="afterGroup">
                            <p:stCondLst>
                              <p:cond delay="28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OleChart spid="204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ángulo 8"/>
          <p:cNvSpPr>
            <a:spLocks noChangeArrowheads="1"/>
          </p:cNvSpPr>
          <p:nvPr/>
        </p:nvSpPr>
        <p:spPr bwMode="auto">
          <a:xfrm>
            <a:off x="1524000" y="2209800"/>
            <a:ext cx="6096000" cy="381000"/>
          </a:xfrm>
          <a:prstGeom prst="rect">
            <a:avLst/>
          </a:prstGeom>
          <a:solidFill>
            <a:schemeClr val="accent2">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s-ES" altLang="es-MX">
                <a:solidFill>
                  <a:srgbClr val="FFFFFF"/>
                </a:solidFill>
                <a:latin typeface="Verdana" panose="020B0604030504040204" pitchFamily="34" charset="0"/>
              </a:rPr>
              <a:t>Participación Social</a:t>
            </a:r>
          </a:p>
        </p:txBody>
      </p:sp>
      <p:sp>
        <p:nvSpPr>
          <p:cNvPr id="21507" name="CuadroTexto 10"/>
          <p:cNvSpPr txBox="1">
            <a:spLocks noChangeArrowheads="1"/>
          </p:cNvSpPr>
          <p:nvPr/>
        </p:nvSpPr>
        <p:spPr bwMode="auto">
          <a:xfrm>
            <a:off x="452438" y="1046163"/>
            <a:ext cx="3968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rgbClr val="1C3A41"/>
                </a:solidFill>
                <a:latin typeface="Verdana" panose="020B0604030504040204" pitchFamily="34" charset="0"/>
              </a:rPr>
              <a:t>Postmodernismo</a:t>
            </a:r>
            <a:endParaRPr lang="es-ES_tradnl" altLang="es-MX" sz="2000" b="0">
              <a:solidFill>
                <a:srgbClr val="1C3A41"/>
              </a:solidFill>
              <a:latin typeface="Verdana" panose="020B0604030504040204" pitchFamily="34" charset="0"/>
            </a:endParaRPr>
          </a:p>
        </p:txBody>
      </p:sp>
      <p:sp>
        <p:nvSpPr>
          <p:cNvPr id="7" name="Rectángulo 8"/>
          <p:cNvSpPr>
            <a:spLocks noChangeArrowheads="1"/>
          </p:cNvSpPr>
          <p:nvPr/>
        </p:nvSpPr>
        <p:spPr bwMode="auto">
          <a:xfrm>
            <a:off x="1524000" y="2667000"/>
            <a:ext cx="6096000" cy="381000"/>
          </a:xfrm>
          <a:prstGeom prst="rect">
            <a:avLst/>
          </a:prstGeom>
          <a:solidFill>
            <a:schemeClr val="accent3">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s-ES_tradnl" altLang="es-MX">
                <a:solidFill>
                  <a:srgbClr val="FFFFFF"/>
                </a:solidFill>
                <a:latin typeface="Verdana" panose="020B0604030504040204" pitchFamily="34" charset="0"/>
              </a:rPr>
              <a:t>Tecnología</a:t>
            </a:r>
            <a:endParaRPr lang="es-ES" altLang="es-MX">
              <a:solidFill>
                <a:srgbClr val="FFFFFF"/>
              </a:solidFill>
              <a:latin typeface="Verdana" panose="020B0604030504040204" pitchFamily="34" charset="0"/>
            </a:endParaRPr>
          </a:p>
        </p:txBody>
      </p:sp>
      <p:sp>
        <p:nvSpPr>
          <p:cNvPr id="8" name="Rectángulo 8"/>
          <p:cNvSpPr>
            <a:spLocks noChangeArrowheads="1"/>
          </p:cNvSpPr>
          <p:nvPr/>
        </p:nvSpPr>
        <p:spPr bwMode="auto">
          <a:xfrm>
            <a:off x="1524000" y="3124200"/>
            <a:ext cx="6096000" cy="381000"/>
          </a:xfrm>
          <a:prstGeom prst="rect">
            <a:avLst/>
          </a:prstGeom>
          <a:solidFill>
            <a:schemeClr val="accent4">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spcBef>
                <a:spcPct val="50000"/>
              </a:spcBef>
            </a:pPr>
            <a:r>
              <a:rPr lang="es-ES_tradnl" altLang="es-MX">
                <a:solidFill>
                  <a:srgbClr val="FFFFFF"/>
                </a:solidFill>
                <a:latin typeface="Verdana" panose="020B0604030504040204" pitchFamily="34" charset="0"/>
              </a:rPr>
              <a:t>Medio Ambiente</a:t>
            </a:r>
            <a:endParaRPr lang="es-ES" altLang="es-MX">
              <a:solidFill>
                <a:srgbClr val="FFFFFF"/>
              </a:solidFill>
              <a:latin typeface="Verdana" panose="020B0604030504040204" pitchFamily="34" charset="0"/>
            </a:endParaRPr>
          </a:p>
        </p:txBody>
      </p:sp>
      <p:sp>
        <p:nvSpPr>
          <p:cNvPr id="9" name="Rectángulo 8"/>
          <p:cNvSpPr>
            <a:spLocks noChangeArrowheads="1"/>
          </p:cNvSpPr>
          <p:nvPr/>
        </p:nvSpPr>
        <p:spPr bwMode="auto">
          <a:xfrm>
            <a:off x="1524000" y="3581400"/>
            <a:ext cx="6096000" cy="381000"/>
          </a:xfrm>
          <a:prstGeom prst="rect">
            <a:avLst/>
          </a:prstGeom>
          <a:solidFill>
            <a:schemeClr val="accent5">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spcBef>
                <a:spcPct val="50000"/>
              </a:spcBef>
            </a:pPr>
            <a:r>
              <a:rPr lang="es-ES_tradnl" altLang="es-MX">
                <a:solidFill>
                  <a:srgbClr val="FFFFFF"/>
                </a:solidFill>
                <a:latin typeface="Verdana" panose="020B0604030504040204" pitchFamily="34" charset="0"/>
              </a:rPr>
              <a:t>Bioética</a:t>
            </a:r>
            <a:endParaRPr lang="es-ES" altLang="es-MX">
              <a:solidFill>
                <a:srgbClr val="FFFFFF"/>
              </a:solidFill>
              <a:latin typeface="Verdana" panose="020B0604030504040204" pitchFamily="34" charset="0"/>
            </a:endParaRPr>
          </a:p>
        </p:txBody>
      </p:sp>
      <p:sp>
        <p:nvSpPr>
          <p:cNvPr id="10" name="Rectángulo 9"/>
          <p:cNvSpPr>
            <a:spLocks noChangeArrowheads="1"/>
          </p:cNvSpPr>
          <p:nvPr/>
        </p:nvSpPr>
        <p:spPr bwMode="auto">
          <a:xfrm>
            <a:off x="1524000" y="4038600"/>
            <a:ext cx="6096000" cy="381000"/>
          </a:xfrm>
          <a:prstGeom prst="rect">
            <a:avLst/>
          </a:prstGeom>
          <a:solidFill>
            <a:schemeClr val="accent6">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spcBef>
                <a:spcPct val="50000"/>
              </a:spcBef>
            </a:pPr>
            <a:r>
              <a:rPr lang="es-ES_tradnl" altLang="es-MX">
                <a:solidFill>
                  <a:srgbClr val="FFFFFF"/>
                </a:solidFill>
                <a:latin typeface="Verdana" panose="020B0604030504040204" pitchFamily="34" charset="0"/>
              </a:rPr>
              <a:t>Autonomía</a:t>
            </a:r>
            <a:endParaRPr lang="es-ES" altLang="es-MX">
              <a:solidFill>
                <a:srgbClr val="FFFFFF"/>
              </a:solidFill>
              <a:latin typeface="Verdana" panose="020B0604030504040204" pitchFamily="34" charset="0"/>
            </a:endParaRPr>
          </a:p>
        </p:txBody>
      </p:sp>
      <p:sp>
        <p:nvSpPr>
          <p:cNvPr id="11" name="Rectángulo 10"/>
          <p:cNvSpPr>
            <a:spLocks noChangeArrowheads="1"/>
          </p:cNvSpPr>
          <p:nvPr/>
        </p:nvSpPr>
        <p:spPr bwMode="auto">
          <a:xfrm>
            <a:off x="1524000" y="4495800"/>
            <a:ext cx="6096000" cy="381000"/>
          </a:xfrm>
          <a:prstGeom prst="rect">
            <a:avLst/>
          </a:prstGeom>
          <a:solidFill>
            <a:schemeClr val="accent1">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spcBef>
                <a:spcPct val="50000"/>
              </a:spcBef>
            </a:pPr>
            <a:r>
              <a:rPr lang="es-ES_tradnl" altLang="es-MX">
                <a:solidFill>
                  <a:srgbClr val="FFFFFF"/>
                </a:solidFill>
                <a:latin typeface="Verdana" panose="020B0604030504040204" pitchFamily="34" charset="0"/>
              </a:rPr>
              <a:t>Consentimiento bajo previa información</a:t>
            </a:r>
            <a:endParaRPr lang="es-ES" altLang="es-MX">
              <a:solidFill>
                <a:srgbClr val="FFFFFF"/>
              </a:solidFill>
              <a:latin typeface="Verdana" panose="020B0604030504040204" pitchFamily="34" charset="0"/>
            </a:endParaRPr>
          </a:p>
        </p:txBody>
      </p:sp>
      <p:sp>
        <p:nvSpPr>
          <p:cNvPr id="12" name="Rectángulo 11"/>
          <p:cNvSpPr>
            <a:spLocks noChangeArrowheads="1"/>
          </p:cNvSpPr>
          <p:nvPr/>
        </p:nvSpPr>
        <p:spPr bwMode="auto">
          <a:xfrm>
            <a:off x="1524000" y="4953000"/>
            <a:ext cx="6096000" cy="381000"/>
          </a:xfrm>
          <a:prstGeom prst="rect">
            <a:avLst/>
          </a:prstGeom>
          <a:solidFill>
            <a:schemeClr val="accent2">
              <a:lumMod val="50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spcBef>
                <a:spcPct val="50000"/>
              </a:spcBef>
            </a:pPr>
            <a:r>
              <a:rPr lang="es-ES_tradnl" altLang="es-MX">
                <a:solidFill>
                  <a:srgbClr val="FFFFFF"/>
                </a:solidFill>
                <a:latin typeface="Verdana" panose="020B0604030504040204" pitchFamily="34" charset="0"/>
              </a:rPr>
              <a:t>Cambios en la Atención Médica</a:t>
            </a:r>
            <a:endParaRPr lang="es-ES" altLang="es-MX">
              <a:solidFill>
                <a:srgbClr val="FFFFFF"/>
              </a:solidFill>
              <a:latin typeface="Verdana" panose="020B0604030504040204" pitchFamily="34" charset="0"/>
            </a:endParaRPr>
          </a:p>
        </p:txBody>
      </p:sp>
      <p:sp>
        <p:nvSpPr>
          <p:cNvPr id="21514" name="AutoShape 8"/>
          <p:cNvSpPr>
            <a:spLocks noChangeArrowheads="1"/>
          </p:cNvSpPr>
          <p:nvPr/>
        </p:nvSpPr>
        <p:spPr bwMode="auto">
          <a:xfrm rot="-5400000">
            <a:off x="7886700" y="4762500"/>
            <a:ext cx="609600" cy="533400"/>
          </a:xfrm>
          <a:prstGeom prst="curvedRightArrow">
            <a:avLst>
              <a:gd name="adj1" fmla="val 20000"/>
              <a:gd name="adj2" fmla="val 40000"/>
              <a:gd name="adj3" fmla="val 38095"/>
            </a:avLst>
          </a:prstGeom>
          <a:solidFill>
            <a:srgbClr val="1C3A4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MX" altLang="es-MX"/>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7"/>
                                        </p:tgtEl>
                                        <p:attrNameLst>
                                          <p:attrName>ppt_y</p:attrName>
                                        </p:attrNameLst>
                                      </p:cBhvr>
                                      <p:tavLst>
                                        <p:tav tm="0">
                                          <p:val>
                                            <p:strVal val="#ppt_y"/>
                                          </p:val>
                                        </p:tav>
                                        <p:tav tm="100000">
                                          <p:val>
                                            <p:strVal val="#ppt_y"/>
                                          </p:val>
                                        </p:tav>
                                      </p:tavLst>
                                    </p:anim>
                                    <p:anim calcmode="lin" valueType="num">
                                      <p:cBhvr>
                                        <p:cTn id="9" dur="500" fill="hold"/>
                                        <p:tgtEl>
                                          <p:spTgt spid="2150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7"/>
                                        </p:tgtEl>
                                      </p:cBhvr>
                                    </p:animEffect>
                                  </p:childTnLst>
                                </p:cTn>
                              </p:par>
                            </p:childTnLst>
                          </p:cTn>
                        </p:par>
                        <p:par>
                          <p:cTn id="12" fill="hold" nodeType="afterGroup">
                            <p:stCondLst>
                              <p:cond delay="1150"/>
                            </p:stCondLst>
                            <p:childTnLst>
                              <p:par>
                                <p:cTn id="13" presetID="37" presetClass="entr" presetSubtype="0" fill="hold" grpId="0" nodeType="afterEffect">
                                  <p:stCondLst>
                                    <p:cond delay="0"/>
                                  </p:stCondLst>
                                  <p:childTnLst>
                                    <p:set>
                                      <p:cBhvr>
                                        <p:cTn id="14" dur="1" fill="hold">
                                          <p:stCondLst>
                                            <p:cond delay="0"/>
                                          </p:stCondLst>
                                        </p:cTn>
                                        <p:tgtEl>
                                          <p:spTgt spid="35843"/>
                                        </p:tgtEl>
                                        <p:attrNameLst>
                                          <p:attrName>style.visibility</p:attrName>
                                        </p:attrNameLst>
                                      </p:cBhvr>
                                      <p:to>
                                        <p:strVal val="visible"/>
                                      </p:to>
                                    </p:set>
                                    <p:animEffect transition="in" filter="fade">
                                      <p:cBhvr>
                                        <p:cTn id="15" dur="1000"/>
                                        <p:tgtEl>
                                          <p:spTgt spid="35843"/>
                                        </p:tgtEl>
                                      </p:cBhvr>
                                    </p:animEffect>
                                    <p:anim calcmode="lin" valueType="num">
                                      <p:cBhvr>
                                        <p:cTn id="16" dur="1000" fill="hold"/>
                                        <p:tgtEl>
                                          <p:spTgt spid="35843"/>
                                        </p:tgtEl>
                                        <p:attrNameLst>
                                          <p:attrName>ppt_x</p:attrName>
                                        </p:attrNameLst>
                                      </p:cBhvr>
                                      <p:tavLst>
                                        <p:tav tm="0">
                                          <p:val>
                                            <p:strVal val="#ppt_x"/>
                                          </p:val>
                                        </p:tav>
                                        <p:tav tm="100000">
                                          <p:val>
                                            <p:strVal val="#ppt_x"/>
                                          </p:val>
                                        </p:tav>
                                      </p:tavLst>
                                    </p:anim>
                                    <p:anim calcmode="lin" valueType="num">
                                      <p:cBhvr>
                                        <p:cTn id="17" dur="900" decel="100000" fill="hold"/>
                                        <p:tgtEl>
                                          <p:spTgt spid="3584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843"/>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900" decel="100000" fill="hold"/>
                                        <p:tgtEl>
                                          <p:spTgt spid="1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900" decel="100000" fill="hold"/>
                                        <p:tgtEl>
                                          <p:spTgt spid="1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1514"/>
                                        </p:tgtEl>
                                        <p:attrNameLst>
                                          <p:attrName>style.visibility</p:attrName>
                                        </p:attrNameLst>
                                      </p:cBhvr>
                                      <p:to>
                                        <p:strVal val="visible"/>
                                      </p:to>
                                    </p:set>
                                    <p:animEffect transition="in" filter="fade">
                                      <p:cBhvr>
                                        <p:cTn id="70" dur="20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21507" grpId="0"/>
      <p:bldP spid="7" grpId="0" animBg="1"/>
      <p:bldP spid="8" grpId="0" animBg="1"/>
      <p:bldP spid="9" grpId="0" animBg="1"/>
      <p:bldP spid="10" grpId="0" animBg="1"/>
      <p:bldP spid="11" grpId="0" animBg="1"/>
      <p:bldP spid="12" grpId="0" animBg="1"/>
      <p:bldP spid="215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uadroTexto 7"/>
          <p:cNvSpPr txBox="1">
            <a:spLocks noChangeArrowheads="1"/>
          </p:cNvSpPr>
          <p:nvPr/>
        </p:nvSpPr>
        <p:spPr bwMode="auto">
          <a:xfrm>
            <a:off x="452438" y="2057400"/>
            <a:ext cx="82343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eaLnBrk="1" hangingPunct="1"/>
            <a:r>
              <a:rPr lang="es-MX" altLang="es-MX" sz="1800" b="0">
                <a:solidFill>
                  <a:srgbClr val="1C3A41"/>
                </a:solidFill>
                <a:latin typeface="Verdana" panose="020B0604030504040204" pitchFamily="34" charset="0"/>
              </a:rPr>
              <a:t>Sofisticación creciente de los procedimientos diagnósticos y terapéuticos que, en ocasiones, ha impuesto una barrera tecnológica entre el médico y el paciente e insatisfacción de los usuarios de los servicios de salud, que va de la mano con la declinación de los valores éticos profesionales y el severo enjuiciamiento de la profesión médica por parte de la opinión pública </a:t>
            </a:r>
          </a:p>
          <a:p>
            <a:pPr algn="just" eaLnBrk="1" hangingPunct="1"/>
            <a:endParaRPr lang="es-MX" altLang="es-MX" sz="1800" b="0">
              <a:solidFill>
                <a:srgbClr val="1C3A41"/>
              </a:solidFill>
              <a:latin typeface="Verdana" panose="020B0604030504040204" pitchFamily="34" charset="0"/>
            </a:endParaRPr>
          </a:p>
          <a:p>
            <a:pPr algn="just" eaLnBrk="1" hangingPunct="1"/>
            <a:endParaRPr lang="es-MX" altLang="es-MX" sz="1800" b="0">
              <a:solidFill>
                <a:srgbClr val="1C3A41"/>
              </a:solidFill>
              <a:latin typeface="Verdana" panose="020B0604030504040204" pitchFamily="34" charset="0"/>
            </a:endParaRPr>
          </a:p>
          <a:p>
            <a:pPr eaLnBrk="1" hangingPunct="1"/>
            <a:r>
              <a:rPr lang="es-MX" altLang="es-MX" sz="1800" b="0">
                <a:solidFill>
                  <a:srgbClr val="1C3A41"/>
                </a:solidFill>
                <a:latin typeface="Verdana" panose="020B0604030504040204" pitchFamily="34" charset="0"/>
              </a:rPr>
              <a:t> </a:t>
            </a:r>
          </a:p>
          <a:p>
            <a:pPr eaLnBrk="1" hangingPunct="1"/>
            <a:endParaRPr lang="es-MX" altLang="es-MX" sz="1800" b="0">
              <a:solidFill>
                <a:srgbClr val="1C3A41"/>
              </a:solidFill>
              <a:latin typeface="Verdana" panose="020B0604030504040204" pitchFamily="34" charset="0"/>
            </a:endParaRPr>
          </a:p>
          <a:p>
            <a:pPr eaLnBrk="1" hangingPunct="1"/>
            <a:endParaRPr lang="es-MX" altLang="es-MX" sz="1800" b="0">
              <a:solidFill>
                <a:srgbClr val="1C3A41"/>
              </a:solidFill>
              <a:latin typeface="Verdana" panose="020B0604030504040204" pitchFamily="34" charset="0"/>
            </a:endParaRPr>
          </a:p>
          <a:p>
            <a:pPr eaLnBrk="1" hangingPunct="1"/>
            <a:endParaRPr lang="es-MX" altLang="es-MX" sz="1800" b="0">
              <a:solidFill>
                <a:srgbClr val="1C3A41"/>
              </a:solidFill>
              <a:latin typeface="Verdana" panose="020B0604030504040204" pitchFamily="34" charset="0"/>
            </a:endParaRPr>
          </a:p>
          <a:p>
            <a:pPr eaLnBrk="1" hangingPunct="1"/>
            <a:endParaRPr lang="es-MX" altLang="es-MX" sz="1800" b="0">
              <a:solidFill>
                <a:srgbClr val="1C3A41"/>
              </a:solidFill>
              <a:latin typeface="Verdana" panose="020B0604030504040204" pitchFamily="34" charset="0"/>
            </a:endParaRPr>
          </a:p>
          <a:p>
            <a:pPr eaLnBrk="1" hangingPunct="1"/>
            <a:r>
              <a:rPr lang="es-MX" altLang="es-MX" sz="1000" b="0">
                <a:solidFill>
                  <a:srgbClr val="1C3A41"/>
                </a:solidFill>
                <a:latin typeface="Verdana" panose="020B0604030504040204" pitchFamily="34" charset="0"/>
              </a:rPr>
              <a:t>Mendoza A.: Fundamentación de la Enseñanza de la Ética Médica y la Bioética Clínica.</a:t>
            </a:r>
          </a:p>
          <a:p>
            <a:pPr eaLnBrk="1" hangingPunct="1"/>
            <a:r>
              <a:rPr lang="es-MX" altLang="es-MX" sz="1000" b="0">
                <a:solidFill>
                  <a:srgbClr val="1C3A41"/>
                </a:solidFill>
                <a:latin typeface="Verdana" panose="020B0604030504040204" pitchFamily="34" charset="0"/>
              </a:rPr>
              <a:t>Acta Médica Peruana, 2012, 26:131-134 </a:t>
            </a:r>
          </a:p>
        </p:txBody>
      </p:sp>
      <p:sp>
        <p:nvSpPr>
          <p:cNvPr id="35843" name="Rectángulo 8"/>
          <p:cNvSpPr>
            <a:spLocks noChangeArrowheads="1"/>
          </p:cNvSpPr>
          <p:nvPr/>
        </p:nvSpPr>
        <p:spPr bwMode="auto">
          <a:xfrm>
            <a:off x="533400" y="4267200"/>
            <a:ext cx="8077200" cy="914400"/>
          </a:xfrm>
          <a:prstGeom prst="rect">
            <a:avLst/>
          </a:prstGeom>
          <a:solidFill>
            <a:schemeClr val="accent2">
              <a:lumMod val="75000"/>
              <a:alpha val="90000"/>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23556" name="3 Rectángulo"/>
          <p:cNvSpPr>
            <a:spLocks noChangeArrowheads="1"/>
          </p:cNvSpPr>
          <p:nvPr/>
        </p:nvSpPr>
        <p:spPr bwMode="auto">
          <a:xfrm>
            <a:off x="819150" y="4437063"/>
            <a:ext cx="7639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s-MX" altLang="es-MX">
                <a:solidFill>
                  <a:schemeClr val="bg1"/>
                </a:solidFill>
                <a:latin typeface="Verdana" panose="020B0604030504040204" pitchFamily="34" charset="0"/>
              </a:rPr>
              <a:t>“Ha crecido la fe en la medicina pero ha disminuido la fe en la capacidad de los médicos para cuidar de los pacientes”</a:t>
            </a:r>
          </a:p>
          <a:p>
            <a:pPr algn="ctr" eaLnBrk="1" hangingPunct="1"/>
            <a:endParaRPr lang="es-MX" altLang="es-MX">
              <a:solidFill>
                <a:schemeClr val="bg1"/>
              </a:solidFill>
              <a:latin typeface="Verdana" panose="020B0604030504040204" pitchFamily="34" charset="0"/>
            </a:endParaRPr>
          </a:p>
        </p:txBody>
      </p:sp>
      <p:sp>
        <p:nvSpPr>
          <p:cNvPr id="23557" name="CuadroTexto 5"/>
          <p:cNvSpPr txBox="1">
            <a:spLocks noChangeArrowheads="1"/>
          </p:cNvSpPr>
          <p:nvPr/>
        </p:nvSpPr>
        <p:spPr bwMode="auto">
          <a:xfrm>
            <a:off x="452438" y="1046163"/>
            <a:ext cx="2276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rgbClr val="1C3A41"/>
                </a:solidFill>
                <a:latin typeface="Verdana" panose="020B0604030504040204" pitchFamily="34" charset="0"/>
              </a:rPr>
              <a:t>Escenario</a:t>
            </a:r>
            <a:endParaRPr lang="es-ES_tradnl" altLang="es-MX" sz="2000" b="0">
              <a:solidFill>
                <a:srgbClr val="1C3A4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557"/>
                                        </p:tgtEl>
                                        <p:attrNameLst>
                                          <p:attrName>ppt_y</p:attrName>
                                        </p:attrNameLst>
                                      </p:cBhvr>
                                      <p:tavLst>
                                        <p:tav tm="0">
                                          <p:val>
                                            <p:strVal val="#ppt_y"/>
                                          </p:val>
                                        </p:tav>
                                        <p:tav tm="100000">
                                          <p:val>
                                            <p:strVal val="#ppt_y"/>
                                          </p:val>
                                        </p:tav>
                                      </p:tavLst>
                                    </p:anim>
                                    <p:anim calcmode="lin" valueType="num">
                                      <p:cBhvr>
                                        <p:cTn id="9" dur="500" fill="hold"/>
                                        <p:tgtEl>
                                          <p:spTgt spid="235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5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557"/>
                                        </p:tgtEl>
                                      </p:cBhvr>
                                    </p:animEffect>
                                  </p:childTnLst>
                                </p:cTn>
                              </p:par>
                            </p:childTnLst>
                          </p:cTn>
                        </p:par>
                        <p:par>
                          <p:cTn id="12" fill="hold" nodeType="afterGroup">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fade">
                                      <p:cBhvr>
                                        <p:cTn id="15" dur="1000"/>
                                        <p:tgtEl>
                                          <p:spTgt spid="23554"/>
                                        </p:tgtEl>
                                      </p:cBhvr>
                                    </p:animEffect>
                                  </p:childTnLst>
                                </p:cTn>
                              </p:par>
                            </p:childTnLst>
                          </p:cTn>
                        </p:par>
                        <p:par>
                          <p:cTn id="16" fill="hold" nodeType="afterGroup">
                            <p:stCondLst>
                              <p:cond delay="19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35843"/>
                                        </p:tgtEl>
                                        <p:attrNameLst>
                                          <p:attrName>style.visibility</p:attrName>
                                        </p:attrNameLst>
                                      </p:cBhvr>
                                      <p:to>
                                        <p:strVal val="visible"/>
                                      </p:to>
                                    </p:set>
                                    <p:anim calcmode="lin" valueType="num">
                                      <p:cBhvr additive="base">
                                        <p:cTn id="19" dur="500" fill="hold"/>
                                        <p:tgtEl>
                                          <p:spTgt spid="35843"/>
                                        </p:tgtEl>
                                        <p:attrNameLst>
                                          <p:attrName>ppt_x</p:attrName>
                                        </p:attrNameLst>
                                      </p:cBhvr>
                                      <p:tavLst>
                                        <p:tav tm="0">
                                          <p:val>
                                            <p:strVal val="#ppt_x"/>
                                          </p:val>
                                        </p:tav>
                                        <p:tav tm="100000">
                                          <p:val>
                                            <p:strVal val="#ppt_x"/>
                                          </p:val>
                                        </p:tav>
                                      </p:tavLst>
                                    </p:anim>
                                    <p:anim calcmode="lin" valueType="num">
                                      <p:cBhvr additive="base">
                                        <p:cTn id="20" dur="500" fill="hold"/>
                                        <p:tgtEl>
                                          <p:spTgt spid="35843"/>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400"/>
                            </p:stCondLst>
                            <p:childTnLst>
                              <p:par>
                                <p:cTn id="22" presetID="12" presetClass="entr" presetSubtype="4" fill="hold" grpId="0" nodeType="afterEffect">
                                  <p:stCondLst>
                                    <p:cond delay="0"/>
                                  </p:stCondLst>
                                  <p:childTnLst>
                                    <p:set>
                                      <p:cBhvr>
                                        <p:cTn id="23" dur="1" fill="hold">
                                          <p:stCondLst>
                                            <p:cond delay="0"/>
                                          </p:stCondLst>
                                        </p:cTn>
                                        <p:tgtEl>
                                          <p:spTgt spid="23556"/>
                                        </p:tgtEl>
                                        <p:attrNameLst>
                                          <p:attrName>style.visibility</p:attrName>
                                        </p:attrNameLst>
                                      </p:cBhvr>
                                      <p:to>
                                        <p:strVal val="visible"/>
                                      </p:to>
                                    </p:set>
                                    <p:animEffect transition="in" filter="slide(fromBottom)">
                                      <p:cBhvr>
                                        <p:cTn id="24"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35843" grpId="0" animBg="1"/>
      <p:bldP spid="23556" grpId="0"/>
      <p:bldP spid="235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uadroTexto 7"/>
          <p:cNvSpPr txBox="1">
            <a:spLocks noChangeArrowheads="1"/>
          </p:cNvSpPr>
          <p:nvPr/>
        </p:nvSpPr>
        <p:spPr bwMode="auto">
          <a:xfrm>
            <a:off x="452438" y="2057400"/>
            <a:ext cx="82343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just" eaLnBrk="1" hangingPunct="1"/>
            <a:r>
              <a:rPr lang="en-US" altLang="es-MX" sz="1800" b="0" dirty="0">
                <a:solidFill>
                  <a:srgbClr val="1C3A41"/>
                </a:solidFill>
                <a:latin typeface="Verdana" panose="020B0604030504040204" pitchFamily="34" charset="0"/>
              </a:rPr>
              <a:t>Al </a:t>
            </a:r>
            <a:r>
              <a:rPr lang="en-US" altLang="es-MX" sz="1800" b="0" dirty="0" err="1">
                <a:solidFill>
                  <a:srgbClr val="1C3A41"/>
                </a:solidFill>
                <a:latin typeface="Verdana" panose="020B0604030504040204" pitchFamily="34" charset="0"/>
              </a:rPr>
              <a:t>actuar</a:t>
            </a:r>
            <a:r>
              <a:rPr lang="en-US" altLang="es-MX" sz="1800" b="0" dirty="0">
                <a:solidFill>
                  <a:srgbClr val="1C3A41"/>
                </a:solidFill>
                <a:latin typeface="Verdana" panose="020B0604030504040204" pitchFamily="34" charset="0"/>
              </a:rPr>
              <a:t> de la </a:t>
            </a:r>
            <a:r>
              <a:rPr lang="en-US" altLang="es-MX" sz="1800" b="0" dirty="0" err="1">
                <a:solidFill>
                  <a:srgbClr val="1C3A41"/>
                </a:solidFill>
                <a:latin typeface="Verdana" panose="020B0604030504040204" pitchFamily="34" charset="0"/>
              </a:rPr>
              <a:t>medicina</a:t>
            </a:r>
            <a:r>
              <a:rPr lang="en-US" altLang="es-MX" sz="1800" b="0" dirty="0">
                <a:solidFill>
                  <a:srgbClr val="1C3A41"/>
                </a:solidFill>
                <a:latin typeface="Verdana" panose="020B0604030504040204" pitchFamily="34" charset="0"/>
              </a:rPr>
              <a:t>, antes </a:t>
            </a:r>
            <a:r>
              <a:rPr lang="en-US" altLang="es-MX" sz="1800" b="0" dirty="0" err="1">
                <a:solidFill>
                  <a:srgbClr val="1C3A41"/>
                </a:solidFill>
                <a:latin typeface="Verdana" panose="020B0604030504040204" pitchFamily="34" charset="0"/>
              </a:rPr>
              <a:t>basada</a:t>
            </a:r>
            <a:r>
              <a:rPr lang="en-US" altLang="es-MX" sz="1800" b="0" dirty="0">
                <a:solidFill>
                  <a:srgbClr val="1C3A41"/>
                </a:solidFill>
                <a:latin typeface="Verdana" panose="020B0604030504040204" pitchFamily="34" charset="0"/>
              </a:rPr>
              <a:t> </a:t>
            </a:r>
            <a:r>
              <a:rPr lang="en-US" altLang="es-MX" sz="1800" b="0" dirty="0" err="1">
                <a:solidFill>
                  <a:srgbClr val="1C3A41"/>
                </a:solidFill>
                <a:latin typeface="Verdana" panose="020B0604030504040204" pitchFamily="34" charset="0"/>
              </a:rPr>
              <a:t>en</a:t>
            </a:r>
            <a:r>
              <a:rPr lang="en-US" altLang="es-MX" sz="1800" b="0" dirty="0">
                <a:solidFill>
                  <a:srgbClr val="1C3A41"/>
                </a:solidFill>
                <a:latin typeface="Verdana" panose="020B0604030504040204" pitchFamily="34" charset="0"/>
              </a:rPr>
              <a:t> el Saber y el </a:t>
            </a:r>
            <a:r>
              <a:rPr lang="en-US" altLang="es-MX" sz="1800" b="0" dirty="0" err="1">
                <a:solidFill>
                  <a:srgbClr val="1C3A41"/>
                </a:solidFill>
                <a:latin typeface="Verdana" panose="020B0604030504040204" pitchFamily="34" charset="0"/>
              </a:rPr>
              <a:t>Poder</a:t>
            </a:r>
            <a:r>
              <a:rPr lang="en-US" altLang="es-MX" sz="1800" b="0" dirty="0">
                <a:solidFill>
                  <a:srgbClr val="1C3A41"/>
                </a:solidFill>
                <a:latin typeface="Verdana" panose="020B0604030504040204" pitchFamily="34" charset="0"/>
              </a:rPr>
              <a:t>, </a:t>
            </a:r>
          </a:p>
          <a:p>
            <a:pPr algn="just" eaLnBrk="1" hangingPunct="1"/>
            <a:r>
              <a:rPr lang="en-US" altLang="es-MX" sz="1800" b="0" dirty="0" err="1">
                <a:solidFill>
                  <a:srgbClr val="1C3A41"/>
                </a:solidFill>
                <a:latin typeface="Verdana" panose="020B0604030504040204" pitchFamily="34" charset="0"/>
              </a:rPr>
              <a:t>ahora</a:t>
            </a:r>
            <a:r>
              <a:rPr lang="en-US" altLang="es-MX" sz="1800" b="0" dirty="0">
                <a:solidFill>
                  <a:srgbClr val="1C3A41"/>
                </a:solidFill>
                <a:latin typeface="Verdana" panose="020B0604030504040204" pitchFamily="34" charset="0"/>
              </a:rPr>
              <a:t> se </a:t>
            </a:r>
            <a:r>
              <a:rPr lang="en-US" altLang="es-MX" sz="1800" b="0" dirty="0" err="1">
                <a:solidFill>
                  <a:srgbClr val="1C3A41"/>
                </a:solidFill>
                <a:latin typeface="Verdana" panose="020B0604030504040204" pitchFamily="34" charset="0"/>
              </a:rPr>
              <a:t>agrega</a:t>
            </a:r>
            <a:r>
              <a:rPr lang="en-US" altLang="es-MX" sz="1800" b="0" dirty="0">
                <a:solidFill>
                  <a:srgbClr val="1C3A41"/>
                </a:solidFill>
                <a:latin typeface="Verdana" panose="020B0604030504040204" pitchFamily="34" charset="0"/>
              </a:rPr>
              <a:t> el DEBER</a:t>
            </a:r>
          </a:p>
          <a:p>
            <a:pPr algn="just" eaLnBrk="1" hangingPunct="1"/>
            <a:endParaRPr lang="en-US" altLang="es-MX" sz="1800" b="0" dirty="0">
              <a:solidFill>
                <a:srgbClr val="1C3A41"/>
              </a:solidFill>
              <a:latin typeface="Verdana" panose="020B0604030504040204" pitchFamily="34" charset="0"/>
            </a:endParaRPr>
          </a:p>
          <a:p>
            <a:pPr algn="just" eaLnBrk="1" hangingPunct="1"/>
            <a:r>
              <a:rPr lang="en-US" altLang="es-MX" sz="1800" b="0" dirty="0">
                <a:solidFill>
                  <a:srgbClr val="1C3A41"/>
                </a:solidFill>
                <a:latin typeface="Verdana" panose="020B0604030504040204" pitchFamily="34" charset="0"/>
              </a:rPr>
              <a:t>Se </a:t>
            </a:r>
            <a:r>
              <a:rPr lang="en-US" altLang="es-MX" sz="1800" b="0" dirty="0" err="1">
                <a:solidFill>
                  <a:srgbClr val="1C3A41"/>
                </a:solidFill>
                <a:latin typeface="Verdana" panose="020B0604030504040204" pitchFamily="34" charset="0"/>
              </a:rPr>
              <a:t>reclama</a:t>
            </a:r>
            <a:r>
              <a:rPr lang="en-US" altLang="es-MX" sz="1800" b="0" dirty="0">
                <a:solidFill>
                  <a:srgbClr val="1C3A41"/>
                </a:solidFill>
                <a:latin typeface="Verdana" panose="020B0604030504040204" pitchFamily="34" charset="0"/>
              </a:rPr>
              <a:t> un </a:t>
            </a:r>
            <a:r>
              <a:rPr lang="en-US" altLang="es-MX" sz="1800" b="0" dirty="0" err="1">
                <a:solidFill>
                  <a:srgbClr val="1C3A41"/>
                </a:solidFill>
                <a:latin typeface="Verdana" panose="020B0604030504040204" pitchFamily="34" charset="0"/>
              </a:rPr>
              <a:t>enfoque</a:t>
            </a:r>
            <a:r>
              <a:rPr lang="en-US" altLang="es-MX" sz="1800" b="0" dirty="0">
                <a:solidFill>
                  <a:srgbClr val="1C3A41"/>
                </a:solidFill>
                <a:latin typeface="Verdana" panose="020B0604030504040204" pitchFamily="34" charset="0"/>
              </a:rPr>
              <a:t> integral de la persona </a:t>
            </a:r>
          </a:p>
          <a:p>
            <a:pPr algn="just" eaLnBrk="1" hangingPunct="1"/>
            <a:r>
              <a:rPr lang="en-US" altLang="es-MX" sz="1800" b="0" dirty="0" err="1">
                <a:solidFill>
                  <a:srgbClr val="1C3A41"/>
                </a:solidFill>
                <a:latin typeface="Verdana" panose="020B0604030504040204" pitchFamily="34" charset="0"/>
              </a:rPr>
              <a:t>como</a:t>
            </a:r>
            <a:r>
              <a:rPr lang="en-US" altLang="es-MX" sz="1800" b="0" dirty="0">
                <a:solidFill>
                  <a:srgbClr val="1C3A41"/>
                </a:solidFill>
                <a:latin typeface="Verdana" panose="020B0604030504040204" pitchFamily="34" charset="0"/>
              </a:rPr>
              <a:t> </a:t>
            </a:r>
            <a:r>
              <a:rPr lang="en-US" altLang="es-MX" sz="1800" b="0" dirty="0" err="1" smtClean="0">
                <a:solidFill>
                  <a:srgbClr val="1C3A41"/>
                </a:solidFill>
                <a:latin typeface="Verdana" panose="020B0604030504040204" pitchFamily="34" charset="0"/>
              </a:rPr>
              <a:t>paciente</a:t>
            </a:r>
            <a:r>
              <a:rPr lang="en-US" altLang="es-MX" sz="1800" b="0" dirty="0" smtClean="0">
                <a:solidFill>
                  <a:srgbClr val="1C3A41"/>
                </a:solidFill>
                <a:latin typeface="Verdana" panose="020B0604030504040204" pitchFamily="34" charset="0"/>
              </a:rPr>
              <a:t>, con especial </a:t>
            </a:r>
            <a:r>
              <a:rPr lang="en-US" altLang="es-MX" sz="1800" b="0" dirty="0" err="1" smtClean="0">
                <a:solidFill>
                  <a:srgbClr val="1C3A41"/>
                </a:solidFill>
                <a:latin typeface="Verdana" panose="020B0604030504040204" pitchFamily="34" charset="0"/>
              </a:rPr>
              <a:t>dedicación</a:t>
            </a:r>
            <a:r>
              <a:rPr lang="en-US" altLang="es-MX" sz="1800" b="0" dirty="0" smtClean="0">
                <a:solidFill>
                  <a:srgbClr val="1C3A41"/>
                </a:solidFill>
                <a:latin typeface="Verdana" panose="020B0604030504040204" pitchFamily="34" charset="0"/>
              </a:rPr>
              <a:t> a </a:t>
            </a:r>
            <a:r>
              <a:rPr lang="en-US" altLang="es-MX" sz="1800" b="0" dirty="0" err="1" smtClean="0">
                <a:solidFill>
                  <a:srgbClr val="1C3A41"/>
                </a:solidFill>
                <a:latin typeface="Verdana" panose="020B0604030504040204" pitchFamily="34" charset="0"/>
              </a:rPr>
              <a:t>su</a:t>
            </a:r>
            <a:r>
              <a:rPr lang="en-US" altLang="es-MX" sz="1800" b="0" dirty="0" smtClean="0">
                <a:solidFill>
                  <a:srgbClr val="1C3A41"/>
                </a:solidFill>
                <a:latin typeface="Verdana" panose="020B0604030504040204" pitchFamily="34" charset="0"/>
              </a:rPr>
              <a:t> </a:t>
            </a:r>
            <a:r>
              <a:rPr lang="en-US" altLang="es-MX" sz="1800" b="0" dirty="0" err="1" smtClean="0">
                <a:solidFill>
                  <a:srgbClr val="1C3A41"/>
                </a:solidFill>
                <a:latin typeface="Verdana" panose="020B0604030504040204" pitchFamily="34" charset="0"/>
              </a:rPr>
              <a:t>bienestar</a:t>
            </a:r>
            <a:endParaRPr lang="en-US" altLang="es-MX" sz="1800" b="0" dirty="0">
              <a:solidFill>
                <a:srgbClr val="1C3A41"/>
              </a:solidFill>
              <a:latin typeface="Verdana" panose="020B0604030504040204" pitchFamily="34" charset="0"/>
            </a:endParaRPr>
          </a:p>
        </p:txBody>
      </p:sp>
      <p:sp>
        <p:nvSpPr>
          <p:cNvPr id="25603" name="3 Rectángulo"/>
          <p:cNvSpPr>
            <a:spLocks noChangeArrowheads="1"/>
          </p:cNvSpPr>
          <p:nvPr/>
        </p:nvSpPr>
        <p:spPr bwMode="auto">
          <a:xfrm>
            <a:off x="457200" y="4579938"/>
            <a:ext cx="441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eaLnBrk="1" hangingPunct="1"/>
            <a:r>
              <a:rPr lang="en-US" altLang="es-MX">
                <a:solidFill>
                  <a:srgbClr val="1C3A41"/>
                </a:solidFill>
                <a:latin typeface="Verdana" panose="020B0604030504040204" pitchFamily="34" charset="0"/>
              </a:rPr>
              <a:t>Dime que servicio sanitario tienes y </a:t>
            </a:r>
          </a:p>
          <a:p>
            <a:pPr algn="ctr" eaLnBrk="1" hangingPunct="1"/>
            <a:r>
              <a:rPr lang="en-US" altLang="es-MX">
                <a:solidFill>
                  <a:srgbClr val="1C3A41"/>
                </a:solidFill>
                <a:latin typeface="Verdana" panose="020B0604030504040204" pitchFamily="34" charset="0"/>
              </a:rPr>
              <a:t>te dire a que grado de </a:t>
            </a:r>
          </a:p>
          <a:p>
            <a:pPr algn="ctr" eaLnBrk="1" hangingPunct="1"/>
            <a:r>
              <a:rPr lang="en-US" altLang="es-MX">
                <a:solidFill>
                  <a:srgbClr val="1C3A41"/>
                </a:solidFill>
                <a:latin typeface="Verdana" panose="020B0604030504040204" pitchFamily="34" charset="0"/>
              </a:rPr>
              <a:t>desarrollo perteneces</a:t>
            </a:r>
            <a:endParaRPr lang="es-MX" altLang="es-MX">
              <a:solidFill>
                <a:srgbClr val="1C3A41"/>
              </a:solidFill>
              <a:latin typeface="Verdana" panose="020B0604030504040204" pitchFamily="34" charset="0"/>
            </a:endParaRPr>
          </a:p>
        </p:txBody>
      </p:sp>
      <p:sp>
        <p:nvSpPr>
          <p:cNvPr id="25604" name="CuadroTexto 5"/>
          <p:cNvSpPr txBox="1">
            <a:spLocks noChangeArrowheads="1"/>
          </p:cNvSpPr>
          <p:nvPr/>
        </p:nvSpPr>
        <p:spPr bwMode="auto">
          <a:xfrm>
            <a:off x="452438" y="1046163"/>
            <a:ext cx="2276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a:solidFill>
                  <a:srgbClr val="1C3A41"/>
                </a:solidFill>
                <a:latin typeface="Verdana" panose="020B0604030504040204" pitchFamily="34" charset="0"/>
              </a:rPr>
              <a:t>Escenario</a:t>
            </a:r>
            <a:endParaRPr lang="es-ES_tradnl" altLang="es-MX" sz="2000" b="0">
              <a:solidFill>
                <a:srgbClr val="1C3A41"/>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4"/>
                                        </p:tgtEl>
                                        <p:attrNameLst>
                                          <p:attrName>ppt_y</p:attrName>
                                        </p:attrNameLst>
                                      </p:cBhvr>
                                      <p:tavLst>
                                        <p:tav tm="0">
                                          <p:val>
                                            <p:strVal val="#ppt_y"/>
                                          </p:val>
                                        </p:tav>
                                        <p:tav tm="100000">
                                          <p:val>
                                            <p:strVal val="#ppt_y"/>
                                          </p:val>
                                        </p:tav>
                                      </p:tavLst>
                                    </p:anim>
                                    <p:anim calcmode="lin" valueType="num">
                                      <p:cBhvr>
                                        <p:cTn id="9" dur="500" fill="hold"/>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4"/>
                                        </p:tgtEl>
                                      </p:cBhvr>
                                    </p:animEffect>
                                  </p:childTnLst>
                                </p:cTn>
                              </p:par>
                            </p:childTnLst>
                          </p:cTn>
                        </p:par>
                        <p:par>
                          <p:cTn id="12" fill="hold" nodeType="afterGroup">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fade">
                                      <p:cBhvr>
                                        <p:cTn id="15" dur="1000"/>
                                        <p:tgtEl>
                                          <p:spTgt spid="25602"/>
                                        </p:tgtEl>
                                      </p:cBhvr>
                                    </p:animEffect>
                                  </p:childTnLst>
                                </p:cTn>
                              </p:par>
                            </p:childTnLst>
                          </p:cTn>
                        </p:par>
                        <p:par>
                          <p:cTn id="16" fill="hold" nodeType="afterGroup">
                            <p:stCondLst>
                              <p:cond delay="1900"/>
                            </p:stCondLst>
                            <p:childTnLst>
                              <p:par>
                                <p:cTn id="17" presetID="53" presetClass="entr" presetSubtype="0" fill="hold" grpId="1" nodeType="afterEffect">
                                  <p:stCondLst>
                                    <p:cond delay="0"/>
                                  </p:stCondLst>
                                  <p:childTnLst>
                                    <p:set>
                                      <p:cBhvr>
                                        <p:cTn id="18" dur="1" fill="hold">
                                          <p:stCondLst>
                                            <p:cond delay="0"/>
                                          </p:stCondLst>
                                        </p:cTn>
                                        <p:tgtEl>
                                          <p:spTgt spid="25603"/>
                                        </p:tgtEl>
                                        <p:attrNameLst>
                                          <p:attrName>style.visibility</p:attrName>
                                        </p:attrNameLst>
                                      </p:cBhvr>
                                      <p:to>
                                        <p:strVal val="visible"/>
                                      </p:to>
                                    </p:set>
                                    <p:anim calcmode="lin" valueType="num">
                                      <p:cBhvr>
                                        <p:cTn id="19" dur="500" fill="hold"/>
                                        <p:tgtEl>
                                          <p:spTgt spid="25603"/>
                                        </p:tgtEl>
                                        <p:attrNameLst>
                                          <p:attrName>ppt_w</p:attrName>
                                        </p:attrNameLst>
                                      </p:cBhvr>
                                      <p:tavLst>
                                        <p:tav tm="0">
                                          <p:val>
                                            <p:fltVal val="0"/>
                                          </p:val>
                                        </p:tav>
                                        <p:tav tm="100000">
                                          <p:val>
                                            <p:strVal val="#ppt_w"/>
                                          </p:val>
                                        </p:tav>
                                      </p:tavLst>
                                    </p:anim>
                                    <p:anim calcmode="lin" valueType="num">
                                      <p:cBhvr>
                                        <p:cTn id="20" dur="500" fill="hold"/>
                                        <p:tgtEl>
                                          <p:spTgt spid="25603"/>
                                        </p:tgtEl>
                                        <p:attrNameLst>
                                          <p:attrName>ppt_h</p:attrName>
                                        </p:attrNameLst>
                                      </p:cBhvr>
                                      <p:tavLst>
                                        <p:tav tm="0">
                                          <p:val>
                                            <p:fltVal val="0"/>
                                          </p:val>
                                        </p:tav>
                                        <p:tav tm="100000">
                                          <p:val>
                                            <p:strVal val="#ppt_h"/>
                                          </p:val>
                                        </p:tav>
                                      </p:tavLst>
                                    </p:anim>
                                    <p:animEffect transition="in" filter="fade">
                                      <p:cBhvr>
                                        <p:cTn id="21" dur="500"/>
                                        <p:tgtEl>
                                          <p:spTgt spid="25603"/>
                                        </p:tgtEl>
                                      </p:cBhvr>
                                    </p:animEffect>
                                  </p:childTnLst>
                                </p:cTn>
                              </p:par>
                            </p:childTnLst>
                          </p:cTn>
                        </p:par>
                        <p:par>
                          <p:cTn id="22" fill="hold" nodeType="afterGroup">
                            <p:stCondLst>
                              <p:cond delay="2400"/>
                            </p:stCondLst>
                            <p:childTnLst>
                              <p:par>
                                <p:cTn id="23" presetID="26" presetClass="emph" presetSubtype="0" repeatCount="indefinite" grpId="0" nodeType="afterEffect">
                                  <p:stCondLst>
                                    <p:cond delay="0"/>
                                  </p:stCondLst>
                                  <p:endCondLst>
                                    <p:cond evt="onNext" delay="0">
                                      <p:tgtEl>
                                        <p:sldTgt/>
                                      </p:tgtEl>
                                    </p:cond>
                                  </p:endCondLst>
                                  <p:childTnLst>
                                    <p:animEffect transition="out" filter="fade">
                                      <p:cBhvr>
                                        <p:cTn id="24" dur="1000" tmFilter="0, 0; .2, .5; .8, .5; 1, 0"/>
                                        <p:tgtEl>
                                          <p:spTgt spid="25603"/>
                                        </p:tgtEl>
                                      </p:cBhvr>
                                    </p:animEffect>
                                    <p:animScale>
                                      <p:cBhvr>
                                        <p:cTn id="25" dur="500" autoRev="1" fill="hold"/>
                                        <p:tgtEl>
                                          <p:spTgt spid="256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P spid="25603" grpId="1"/>
      <p:bldP spid="256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ángulo 13"/>
          <p:cNvSpPr>
            <a:spLocks noChangeArrowheads="1"/>
          </p:cNvSpPr>
          <p:nvPr/>
        </p:nvSpPr>
        <p:spPr bwMode="auto">
          <a:xfrm>
            <a:off x="4139952" y="2708920"/>
            <a:ext cx="4724400" cy="2057400"/>
          </a:xfrm>
          <a:prstGeom prst="rect">
            <a:avLst/>
          </a:prstGeom>
          <a:solidFill>
            <a:schemeClr val="accent4">
              <a:lumMod val="50000"/>
              <a:alpha val="79999"/>
            </a:schemeClr>
          </a:solidFill>
          <a:ln w="952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101386" name="Text Box 10"/>
          <p:cNvSpPr txBox="1">
            <a:spLocks noChangeArrowheads="1"/>
          </p:cNvSpPr>
          <p:nvPr/>
        </p:nvSpPr>
        <p:spPr bwMode="auto">
          <a:xfrm>
            <a:off x="3563938" y="2349500"/>
            <a:ext cx="5184775" cy="366713"/>
          </a:xfrm>
          <a:prstGeom prst="rect">
            <a:avLst/>
          </a:prstGeom>
          <a:noFill/>
          <a:ln>
            <a:noFill/>
          </a:ln>
          <a:effectLst/>
          <a:extLst/>
        </p:spPr>
        <p:txBody>
          <a:bodyPr>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spcBef>
                <a:spcPct val="50000"/>
              </a:spcBef>
            </a:pPr>
            <a:endParaRPr lang="es-MX" altLang="es-MX" sz="1800" b="0">
              <a:effectLst>
                <a:outerShdw blurRad="38100" dist="38100" dir="2700000" algn="tl">
                  <a:srgbClr val="C0C0C0"/>
                </a:outerShdw>
              </a:effectLst>
            </a:endParaRPr>
          </a:p>
        </p:txBody>
      </p:sp>
      <p:sp>
        <p:nvSpPr>
          <p:cNvPr id="26630" name="CuadroTexto 9"/>
          <p:cNvSpPr txBox="1">
            <a:spLocks noChangeArrowheads="1"/>
          </p:cNvSpPr>
          <p:nvPr/>
        </p:nvSpPr>
        <p:spPr bwMode="auto">
          <a:xfrm>
            <a:off x="467544" y="3212976"/>
            <a:ext cx="23399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dirty="0" err="1">
                <a:solidFill>
                  <a:srgbClr val="1C3A41"/>
                </a:solidFill>
                <a:latin typeface="Verdana" panose="020B0604030504040204" pitchFamily="34" charset="0"/>
              </a:rPr>
              <a:t>Resultado</a:t>
            </a:r>
            <a:endParaRPr lang="es-ES_tradnl" altLang="es-MX" sz="2000" b="0" dirty="0">
              <a:solidFill>
                <a:srgbClr val="1C3A41"/>
              </a:solidFill>
              <a:latin typeface="Verdana" panose="020B0604030504040204" pitchFamily="34" charset="0"/>
            </a:endParaRPr>
          </a:p>
        </p:txBody>
      </p:sp>
      <p:sp>
        <p:nvSpPr>
          <p:cNvPr id="38920" name="Flecha abajo 11"/>
          <p:cNvSpPr>
            <a:spLocks noChangeArrowheads="1"/>
          </p:cNvSpPr>
          <p:nvPr/>
        </p:nvSpPr>
        <p:spPr bwMode="auto">
          <a:xfrm rot="-5400000" flipH="1">
            <a:off x="3138439" y="3062362"/>
            <a:ext cx="532655" cy="977900"/>
          </a:xfrm>
          <a:prstGeom prst="downArrow">
            <a:avLst>
              <a:gd name="adj1" fmla="val 50000"/>
              <a:gd name="adj2" fmla="val 50024"/>
            </a:avLst>
          </a:prstGeom>
          <a:solidFill>
            <a:schemeClr val="accent5">
              <a:lumMod val="75000"/>
            </a:schemeClr>
          </a:solidFill>
          <a:ln w="28575">
            <a:solidFill>
              <a:schemeClr val="bg1"/>
            </a:solidFill>
            <a:round/>
            <a:headEnd/>
            <a:tailEnd/>
          </a:ln>
        </p:spPr>
        <p:txBody>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eaLnBrk="1" hangingPunct="1"/>
            <a:endParaRPr lang="es-ES_tradnl" altLang="es-MX"/>
          </a:p>
        </p:txBody>
      </p:sp>
      <p:sp>
        <p:nvSpPr>
          <p:cNvPr id="26633" name="Rectangle 5"/>
          <p:cNvSpPr>
            <a:spLocks noChangeArrowheads="1"/>
          </p:cNvSpPr>
          <p:nvPr/>
        </p:nvSpPr>
        <p:spPr bwMode="auto">
          <a:xfrm>
            <a:off x="4419600" y="1541463"/>
            <a:ext cx="4038600" cy="286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pPr algn="ctr">
              <a:spcBef>
                <a:spcPct val="50000"/>
              </a:spcBef>
            </a:pPr>
            <a:endParaRPr lang="es-ES_tradnl" altLang="es-MX" sz="1800" b="0" dirty="0" smtClean="0">
              <a:solidFill>
                <a:schemeClr val="bg1"/>
              </a:solidFill>
              <a:latin typeface="Verdana" panose="020B0604030504040204" pitchFamily="34" charset="0"/>
            </a:endParaRPr>
          </a:p>
          <a:p>
            <a:pPr algn="ctr">
              <a:spcBef>
                <a:spcPct val="50000"/>
              </a:spcBef>
            </a:pPr>
            <a:endParaRPr lang="es-ES_tradnl" altLang="es-MX" sz="1800" b="0" dirty="0">
              <a:solidFill>
                <a:schemeClr val="bg1"/>
              </a:solidFill>
              <a:latin typeface="Verdana" panose="020B0604030504040204" pitchFamily="34" charset="0"/>
            </a:endParaRPr>
          </a:p>
          <a:p>
            <a:pPr algn="ctr">
              <a:spcBef>
                <a:spcPct val="50000"/>
              </a:spcBef>
            </a:pPr>
            <a:endParaRPr lang="es-ES_tradnl" altLang="es-MX" sz="1800" b="0" dirty="0" smtClean="0">
              <a:solidFill>
                <a:schemeClr val="bg1"/>
              </a:solidFill>
              <a:latin typeface="Verdana" panose="020B0604030504040204" pitchFamily="34" charset="0"/>
            </a:endParaRPr>
          </a:p>
          <a:p>
            <a:pPr algn="ctr">
              <a:spcBef>
                <a:spcPct val="50000"/>
              </a:spcBef>
            </a:pPr>
            <a:endParaRPr lang="es-ES_tradnl" altLang="es-MX" sz="1800" b="0" dirty="0">
              <a:solidFill>
                <a:schemeClr val="bg1"/>
              </a:solidFill>
              <a:latin typeface="Verdana" panose="020B0604030504040204" pitchFamily="34" charset="0"/>
            </a:endParaRPr>
          </a:p>
          <a:p>
            <a:pPr algn="ctr">
              <a:spcBef>
                <a:spcPct val="50000"/>
              </a:spcBef>
            </a:pPr>
            <a:r>
              <a:rPr lang="es-ES_tradnl" altLang="es-MX" sz="1800" b="0" dirty="0" smtClean="0">
                <a:solidFill>
                  <a:schemeClr val="bg1"/>
                </a:solidFill>
                <a:latin typeface="Verdana" panose="020B0604030504040204" pitchFamily="34" charset="0"/>
              </a:rPr>
              <a:t>El </a:t>
            </a:r>
            <a:r>
              <a:rPr lang="es-ES_tradnl" altLang="es-MX" sz="1800" b="0" dirty="0">
                <a:solidFill>
                  <a:schemeClr val="bg1"/>
                </a:solidFill>
                <a:latin typeface="Verdana" panose="020B0604030504040204" pitchFamily="34" charset="0"/>
              </a:rPr>
              <a:t>médico: encuentra cada vez más difícil satisfacer sus responsabilidades con los pacientes y la sociedad.</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630"/>
                                        </p:tgtEl>
                                        <p:attrNameLst>
                                          <p:attrName>style.visibility</p:attrName>
                                        </p:attrNameLst>
                                      </p:cBhvr>
                                      <p:to>
                                        <p:strVal val="visible"/>
                                      </p:to>
                                    </p:set>
                                    <p:anim calcmode="lin" valueType="num">
                                      <p:cBhvr>
                                        <p:cTn id="7" dur="500" fill="hold"/>
                                        <p:tgtEl>
                                          <p:spTgt spid="266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30"/>
                                        </p:tgtEl>
                                        <p:attrNameLst>
                                          <p:attrName>ppt_y</p:attrName>
                                        </p:attrNameLst>
                                      </p:cBhvr>
                                      <p:tavLst>
                                        <p:tav tm="0">
                                          <p:val>
                                            <p:strVal val="#ppt_y"/>
                                          </p:val>
                                        </p:tav>
                                        <p:tav tm="100000">
                                          <p:val>
                                            <p:strVal val="#ppt_y"/>
                                          </p:val>
                                        </p:tav>
                                      </p:tavLst>
                                    </p:anim>
                                    <p:anim calcmode="lin" valueType="num">
                                      <p:cBhvr>
                                        <p:cTn id="9" dur="500" fill="hold"/>
                                        <p:tgtEl>
                                          <p:spTgt spid="266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30"/>
                                        </p:tgtEl>
                                      </p:cBhvr>
                                    </p:animEffect>
                                  </p:childTnLst>
                                </p:cTn>
                              </p:par>
                            </p:childTnLst>
                          </p:cTn>
                        </p:par>
                        <p:par>
                          <p:cTn id="12" fill="hold" nodeType="afterGroup">
                            <p:stCondLst>
                              <p:cond delay="900"/>
                            </p:stCondLst>
                            <p:childTnLst>
                              <p:par>
                                <p:cTn id="13" presetID="2" presetClass="entr" presetSubtype="8" fill="hold" grpId="0" nodeType="afterEffect">
                                  <p:stCondLst>
                                    <p:cond delay="0"/>
                                  </p:stCondLst>
                                  <p:childTnLst>
                                    <p:set>
                                      <p:cBhvr>
                                        <p:cTn id="14" dur="1" fill="hold">
                                          <p:stCondLst>
                                            <p:cond delay="0"/>
                                          </p:stCondLst>
                                        </p:cTn>
                                        <p:tgtEl>
                                          <p:spTgt spid="38920"/>
                                        </p:tgtEl>
                                        <p:attrNameLst>
                                          <p:attrName>style.visibility</p:attrName>
                                        </p:attrNameLst>
                                      </p:cBhvr>
                                      <p:to>
                                        <p:strVal val="visible"/>
                                      </p:to>
                                    </p:set>
                                    <p:anim calcmode="lin" valueType="num">
                                      <p:cBhvr additive="base">
                                        <p:cTn id="15" dur="500" fill="hold"/>
                                        <p:tgtEl>
                                          <p:spTgt spid="38920"/>
                                        </p:tgtEl>
                                        <p:attrNameLst>
                                          <p:attrName>ppt_x</p:attrName>
                                        </p:attrNameLst>
                                      </p:cBhvr>
                                      <p:tavLst>
                                        <p:tav tm="0">
                                          <p:val>
                                            <p:strVal val="0-#ppt_w/2"/>
                                          </p:val>
                                        </p:tav>
                                        <p:tav tm="100000">
                                          <p:val>
                                            <p:strVal val="#ppt_x"/>
                                          </p:val>
                                        </p:tav>
                                      </p:tavLst>
                                    </p:anim>
                                    <p:anim calcmode="lin" valueType="num">
                                      <p:cBhvr additive="base">
                                        <p:cTn id="16" dur="500" fill="hold"/>
                                        <p:tgtEl>
                                          <p:spTgt spid="3892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400"/>
                            </p:stCondLst>
                            <p:childTnLst>
                              <p:par>
                                <p:cTn id="18" presetID="42" presetClass="entr" presetSubtype="0" fill="hold" grpId="0" nodeType="afterEffect">
                                  <p:stCondLst>
                                    <p:cond delay="0"/>
                                  </p:stCondLst>
                                  <p:childTnLst>
                                    <p:set>
                                      <p:cBhvr>
                                        <p:cTn id="19" dur="1" fill="hold">
                                          <p:stCondLst>
                                            <p:cond delay="0"/>
                                          </p:stCondLst>
                                        </p:cTn>
                                        <p:tgtEl>
                                          <p:spTgt spid="38914"/>
                                        </p:tgtEl>
                                        <p:attrNameLst>
                                          <p:attrName>style.visibility</p:attrName>
                                        </p:attrNameLst>
                                      </p:cBhvr>
                                      <p:to>
                                        <p:strVal val="visible"/>
                                      </p:to>
                                    </p:set>
                                    <p:animEffect transition="in" filter="fade">
                                      <p:cBhvr>
                                        <p:cTn id="20" dur="500"/>
                                        <p:tgtEl>
                                          <p:spTgt spid="38914"/>
                                        </p:tgtEl>
                                      </p:cBhvr>
                                    </p:animEffect>
                                    <p:anim calcmode="lin" valueType="num">
                                      <p:cBhvr>
                                        <p:cTn id="21" dur="500" fill="hold"/>
                                        <p:tgtEl>
                                          <p:spTgt spid="38914"/>
                                        </p:tgtEl>
                                        <p:attrNameLst>
                                          <p:attrName>ppt_x</p:attrName>
                                        </p:attrNameLst>
                                      </p:cBhvr>
                                      <p:tavLst>
                                        <p:tav tm="0">
                                          <p:val>
                                            <p:strVal val="#ppt_x"/>
                                          </p:val>
                                        </p:tav>
                                        <p:tav tm="100000">
                                          <p:val>
                                            <p:strVal val="#ppt_x"/>
                                          </p:val>
                                        </p:tav>
                                      </p:tavLst>
                                    </p:anim>
                                    <p:anim calcmode="lin" valueType="num">
                                      <p:cBhvr>
                                        <p:cTn id="22" dur="500" fill="hold"/>
                                        <p:tgtEl>
                                          <p:spTgt spid="38914"/>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900"/>
                            </p:stCondLst>
                            <p:childTnLst>
                              <p:par>
                                <p:cTn id="24" presetID="10" presetClass="entr" presetSubtype="0" fill="hold" grpId="0" nodeType="afterEffect">
                                  <p:stCondLst>
                                    <p:cond delay="0"/>
                                  </p:stCondLst>
                                  <p:childTnLst>
                                    <p:set>
                                      <p:cBhvr>
                                        <p:cTn id="25" dur="1" fill="hold">
                                          <p:stCondLst>
                                            <p:cond delay="0"/>
                                          </p:stCondLst>
                                        </p:cTn>
                                        <p:tgtEl>
                                          <p:spTgt spid="26633"/>
                                        </p:tgtEl>
                                        <p:attrNameLst>
                                          <p:attrName>style.visibility</p:attrName>
                                        </p:attrNameLst>
                                      </p:cBhvr>
                                      <p:to>
                                        <p:strVal val="visible"/>
                                      </p:to>
                                    </p:set>
                                    <p:animEffect transition="in" filter="fade">
                                      <p:cBhvr>
                                        <p:cTn id="26" dur="1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26630" grpId="0"/>
      <p:bldP spid="38920" grpId="0" animBg="1"/>
      <p:bldP spid="266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CuadroTexto 4"/>
          <p:cNvSpPr txBox="1">
            <a:spLocks noChangeArrowheads="1"/>
          </p:cNvSpPr>
          <p:nvPr/>
        </p:nvSpPr>
        <p:spPr bwMode="auto">
          <a:xfrm>
            <a:off x="452438" y="1046163"/>
            <a:ext cx="27924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n-US" altLang="es-MX" sz="3000" dirty="0" err="1">
                <a:solidFill>
                  <a:srgbClr val="1C3A41"/>
                </a:solidFill>
                <a:latin typeface="Verdana" panose="020B0604030504040204" pitchFamily="34" charset="0"/>
              </a:rPr>
              <a:t>Acto</a:t>
            </a:r>
            <a:r>
              <a:rPr lang="en-US" altLang="es-MX" sz="3000" dirty="0">
                <a:solidFill>
                  <a:srgbClr val="1C3A41"/>
                </a:solidFill>
                <a:latin typeface="Verdana" panose="020B0604030504040204" pitchFamily="34" charset="0"/>
              </a:rPr>
              <a:t> </a:t>
            </a:r>
            <a:r>
              <a:rPr lang="en-US" altLang="es-MX" sz="3000" dirty="0" err="1">
                <a:solidFill>
                  <a:srgbClr val="1C3A41"/>
                </a:solidFill>
                <a:latin typeface="Verdana" panose="020B0604030504040204" pitchFamily="34" charset="0"/>
              </a:rPr>
              <a:t>Médico</a:t>
            </a:r>
            <a:endParaRPr lang="es-ES_tradnl" altLang="es-MX" sz="2000" b="0" dirty="0">
              <a:solidFill>
                <a:srgbClr val="1C3A41"/>
              </a:solidFill>
              <a:latin typeface="Verdana" panose="020B0604030504040204" pitchFamily="34" charset="0"/>
            </a:endParaRPr>
          </a:p>
        </p:txBody>
      </p:sp>
      <p:sp>
        <p:nvSpPr>
          <p:cNvPr id="27651" name="CuadroTexto 5"/>
          <p:cNvSpPr txBox="1">
            <a:spLocks noChangeArrowheads="1"/>
          </p:cNvSpPr>
          <p:nvPr/>
        </p:nvSpPr>
        <p:spPr bwMode="auto">
          <a:xfrm>
            <a:off x="452438" y="2057400"/>
            <a:ext cx="681789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ea typeface="ヒラギノ角ゴ Pro W3" pitchFamily="-104" charset="-128"/>
              </a:defRPr>
            </a:lvl1pPr>
            <a:lvl2pPr marL="37931725" indent="-37474525">
              <a:defRPr sz="1600" b="1">
                <a:solidFill>
                  <a:schemeClr val="tx1"/>
                </a:solidFill>
                <a:latin typeface="Arial" panose="020B0604020202020204" pitchFamily="34" charset="0"/>
                <a:ea typeface="ヒラギノ角ゴ Pro W3" pitchFamily="-104" charset="-128"/>
              </a:defRPr>
            </a:lvl2pPr>
            <a:lvl3pPr>
              <a:defRPr sz="1600" b="1">
                <a:solidFill>
                  <a:schemeClr val="tx1"/>
                </a:solidFill>
                <a:latin typeface="Arial" panose="020B0604020202020204" pitchFamily="34" charset="0"/>
                <a:ea typeface="ヒラギノ角ゴ Pro W3" pitchFamily="-104" charset="-128"/>
              </a:defRPr>
            </a:lvl3pPr>
            <a:lvl4pPr>
              <a:defRPr sz="1600" b="1">
                <a:solidFill>
                  <a:schemeClr val="tx1"/>
                </a:solidFill>
                <a:latin typeface="Arial" panose="020B0604020202020204" pitchFamily="34" charset="0"/>
                <a:ea typeface="ヒラギノ角ゴ Pro W3" pitchFamily="-104" charset="-128"/>
              </a:defRPr>
            </a:lvl4pPr>
            <a:lvl5pPr>
              <a:defRPr sz="1600" b="1">
                <a:solidFill>
                  <a:schemeClr val="tx1"/>
                </a:solidFill>
                <a:latin typeface="Arial" panose="020B0604020202020204" pitchFamily="34" charset="0"/>
                <a:ea typeface="ヒラギノ角ゴ Pro W3" pitchFamily="-104" charset="-128"/>
              </a:defRPr>
            </a:lvl5pPr>
            <a:lvl6pPr marL="4572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6pPr>
            <a:lvl7pPr marL="9144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7pPr>
            <a:lvl8pPr marL="13716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8pPr>
            <a:lvl9pPr marL="1828800" eaLnBrk="0" fontAlgn="base" hangingPunct="0">
              <a:spcBef>
                <a:spcPct val="0"/>
              </a:spcBef>
              <a:spcAft>
                <a:spcPct val="0"/>
              </a:spcAft>
              <a:defRPr sz="1600" b="1">
                <a:solidFill>
                  <a:schemeClr val="tx1"/>
                </a:solidFill>
                <a:latin typeface="Arial" panose="020B0604020202020204" pitchFamily="34" charset="0"/>
                <a:ea typeface="ヒラギノ角ゴ Pro W3" pitchFamily="-104" charset="-128"/>
              </a:defRPr>
            </a:lvl9pPr>
          </a:lstStyle>
          <a:p>
            <a:r>
              <a:rPr lang="es-MX" altLang="es-MX" sz="2000" dirty="0">
                <a:solidFill>
                  <a:srgbClr val="1C3A41"/>
                </a:solidFill>
                <a:latin typeface="Verdana" panose="020B0604030504040204" pitchFamily="34" charset="0"/>
              </a:rPr>
              <a:t>Brinda como resultado una medicina </a:t>
            </a:r>
            <a:r>
              <a:rPr lang="es-MX" altLang="es-MX" sz="2000" i="1" dirty="0">
                <a:solidFill>
                  <a:srgbClr val="1C3A41"/>
                </a:solidFill>
                <a:latin typeface="Verdana" panose="020B0604030504040204" pitchFamily="34" charset="0"/>
              </a:rPr>
              <a:t>asertiva</a:t>
            </a:r>
            <a:r>
              <a:rPr lang="es-MX" altLang="es-MX" sz="2000" dirty="0">
                <a:solidFill>
                  <a:srgbClr val="1C3A41"/>
                </a:solidFill>
                <a:latin typeface="Verdana" panose="020B0604030504040204" pitchFamily="34" charset="0"/>
              </a:rPr>
              <a:t>:</a:t>
            </a:r>
          </a:p>
          <a:p>
            <a:endParaRPr lang="es-MX" altLang="es-MX" sz="2000" b="0" dirty="0">
              <a:solidFill>
                <a:srgbClr val="1C3A41"/>
              </a:solidFill>
              <a:latin typeface="Verdana" panose="020B0604030504040204" pitchFamily="34" charset="0"/>
            </a:endParaRPr>
          </a:p>
          <a:p>
            <a:pPr>
              <a:buFont typeface="Arial" panose="020B0604020202020204" pitchFamily="34" charset="0"/>
              <a:buChar char="•"/>
            </a:pPr>
            <a:r>
              <a:rPr lang="es-MX" altLang="es-MX" sz="2000" b="0" dirty="0">
                <a:solidFill>
                  <a:srgbClr val="1C3A41"/>
                </a:solidFill>
                <a:latin typeface="Verdana" panose="020B0604030504040204" pitchFamily="34" charset="0"/>
              </a:rPr>
              <a:t> Buena comunicación</a:t>
            </a:r>
          </a:p>
          <a:p>
            <a:pPr>
              <a:buFont typeface="Arial" panose="020B0604020202020204" pitchFamily="34" charset="0"/>
              <a:buChar char="•"/>
            </a:pPr>
            <a:endParaRPr lang="es-MX" altLang="es-MX" sz="2000" b="0" dirty="0">
              <a:solidFill>
                <a:srgbClr val="1C3A41"/>
              </a:solidFill>
              <a:latin typeface="Verdana" panose="020B0604030504040204" pitchFamily="34" charset="0"/>
            </a:endParaRPr>
          </a:p>
          <a:p>
            <a:pPr>
              <a:buFont typeface="Arial" panose="020B0604020202020204" pitchFamily="34" charset="0"/>
              <a:buChar char="•"/>
            </a:pPr>
            <a:r>
              <a:rPr lang="es-MX" altLang="es-MX" sz="2000" b="0" dirty="0">
                <a:solidFill>
                  <a:srgbClr val="1C3A41"/>
                </a:solidFill>
                <a:latin typeface="Verdana" panose="020B0604030504040204" pitchFamily="34" charset="0"/>
              </a:rPr>
              <a:t> Sujeción del acto médico a la </a:t>
            </a:r>
            <a:r>
              <a:rPr lang="es-MX" altLang="es-MX" sz="2000" b="0" i="1" dirty="0" err="1">
                <a:solidFill>
                  <a:srgbClr val="1C3A41"/>
                </a:solidFill>
                <a:latin typeface="Verdana" panose="020B0604030504040204" pitchFamily="34" charset="0"/>
              </a:rPr>
              <a:t>lex</a:t>
            </a:r>
            <a:r>
              <a:rPr lang="es-MX" altLang="es-MX" sz="2000" b="0" i="1" dirty="0">
                <a:solidFill>
                  <a:srgbClr val="1C3A41"/>
                </a:solidFill>
                <a:latin typeface="Verdana" panose="020B0604030504040204" pitchFamily="34" charset="0"/>
              </a:rPr>
              <a:t> </a:t>
            </a:r>
            <a:r>
              <a:rPr lang="es-MX" altLang="es-MX" sz="2000" b="0" i="1" dirty="0" err="1">
                <a:solidFill>
                  <a:srgbClr val="1C3A41"/>
                </a:solidFill>
                <a:latin typeface="Verdana" panose="020B0604030504040204" pitchFamily="34" charset="0"/>
              </a:rPr>
              <a:t>artis</a:t>
            </a:r>
            <a:r>
              <a:rPr lang="es-MX" altLang="es-MX" sz="2000" b="0" i="1" dirty="0">
                <a:solidFill>
                  <a:srgbClr val="1C3A41"/>
                </a:solidFill>
                <a:latin typeface="Verdana" panose="020B0604030504040204" pitchFamily="34" charset="0"/>
              </a:rPr>
              <a:t> ad hoc</a:t>
            </a:r>
          </a:p>
          <a:p>
            <a:pPr>
              <a:buFont typeface="Arial" panose="020B0604020202020204" pitchFamily="34" charset="0"/>
              <a:buChar char="•"/>
            </a:pPr>
            <a:endParaRPr lang="es-MX" altLang="es-MX" sz="2000" b="0" dirty="0">
              <a:solidFill>
                <a:srgbClr val="1C3A41"/>
              </a:solidFill>
              <a:latin typeface="Verdana" panose="020B0604030504040204" pitchFamily="34" charset="0"/>
            </a:endParaRPr>
          </a:p>
          <a:p>
            <a:pPr>
              <a:buFont typeface="Arial" panose="020B0604020202020204" pitchFamily="34" charset="0"/>
              <a:buChar char="•"/>
            </a:pPr>
            <a:r>
              <a:rPr lang="es-MX" altLang="es-MX" sz="2000" b="0" dirty="0">
                <a:solidFill>
                  <a:srgbClr val="1C3A41"/>
                </a:solidFill>
                <a:latin typeface="Verdana" panose="020B0604030504040204" pitchFamily="34" charset="0"/>
              </a:rPr>
              <a:t> Respeto de los derechos del paciente </a:t>
            </a:r>
          </a:p>
          <a:p>
            <a:pPr>
              <a:buFont typeface="Arial" panose="020B0604020202020204" pitchFamily="34" charset="0"/>
              <a:buChar char="•"/>
            </a:pPr>
            <a:endParaRPr lang="es-MX" altLang="es-MX" sz="2000" b="0" dirty="0">
              <a:solidFill>
                <a:srgbClr val="1C3A41"/>
              </a:solidFill>
              <a:latin typeface="Verdana" panose="020B0604030504040204" pitchFamily="34" charset="0"/>
            </a:endParaRPr>
          </a:p>
          <a:p>
            <a:pPr>
              <a:buFont typeface="Arial" panose="020B0604020202020204" pitchFamily="34" charset="0"/>
              <a:buChar char="•"/>
            </a:pPr>
            <a:r>
              <a:rPr lang="es-MX" altLang="es-MX" sz="2000" b="0" dirty="0">
                <a:solidFill>
                  <a:srgbClr val="1C3A41"/>
                </a:solidFill>
                <a:latin typeface="Verdana" panose="020B0604030504040204" pitchFamily="34" charset="0"/>
              </a:rPr>
              <a:t> Respeto de los derechos del médico</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650"/>
                                        </p:tgtEl>
                                        <p:attrNameLst>
                                          <p:attrName>ppt_y</p:attrName>
                                        </p:attrNameLst>
                                      </p:cBhvr>
                                      <p:tavLst>
                                        <p:tav tm="0">
                                          <p:val>
                                            <p:strVal val="#ppt_y"/>
                                          </p:val>
                                        </p:tav>
                                        <p:tav tm="100000">
                                          <p:val>
                                            <p:strVal val="#ppt_y"/>
                                          </p:val>
                                        </p:tav>
                                      </p:tavLst>
                                    </p:anim>
                                    <p:anim calcmode="lin" valueType="num">
                                      <p:cBhvr>
                                        <p:cTn id="9" dur="5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650"/>
                                        </p:tgtEl>
                                      </p:cBhvr>
                                    </p:animEffect>
                                  </p:childTnLst>
                                </p:cTn>
                              </p:par>
                            </p:childTnLst>
                          </p:cTn>
                        </p:par>
                        <p:par>
                          <p:cTn id="12" fill="hold" nodeType="afterGroup">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fade">
                                      <p:cBhvr>
                                        <p:cTn id="15"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MX"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es-MX" sz="16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5310</TotalTime>
  <Words>1708</Words>
  <Application>Microsoft Macintosh PowerPoint</Application>
  <PresentationFormat>Presentación en pantalla (4:3)</PresentationFormat>
  <Paragraphs>255</Paragraphs>
  <Slides>27</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29" baseType="lpstr">
      <vt:lpstr>Diseño predeterminado</vt:lpstr>
      <vt:lpstr>Excel.Chart.8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Error Médico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ESUMER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Lzapata</dc:creator>
  <cp:lastModifiedBy>Enrique Mendoza Carrera</cp:lastModifiedBy>
  <cp:revision>388</cp:revision>
  <dcterms:created xsi:type="dcterms:W3CDTF">2015-03-20T05:06:44Z</dcterms:created>
  <dcterms:modified xsi:type="dcterms:W3CDTF">2015-04-29T23:28:21Z</dcterms:modified>
</cp:coreProperties>
</file>