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sldIdLst>
    <p:sldId id="256" r:id="rId2"/>
    <p:sldId id="257" r:id="rId3"/>
    <p:sldId id="258" r:id="rId4"/>
    <p:sldId id="261" r:id="rId5"/>
    <p:sldId id="260" r:id="rId6"/>
    <p:sldId id="259" r:id="rId7"/>
    <p:sldId id="262" r:id="rId8"/>
    <p:sldId id="263" r:id="rId9"/>
    <p:sldId id="265" r:id="rId10"/>
    <p:sldId id="267" r:id="rId11"/>
    <p:sldId id="264" r:id="rId12"/>
    <p:sldId id="266"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D2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autoAdjust="0"/>
  </p:normalViewPr>
  <p:slideViewPr>
    <p:cSldViewPr snapToGrid="0">
      <p:cViewPr varScale="1">
        <p:scale>
          <a:sx n="71" d="100"/>
          <a:sy n="71" d="100"/>
        </p:scale>
        <p:origin x="54" y="14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07EB4A-EE9F-4E69-9F90-B4F27CE367AA}" type="datetimeFigureOut">
              <a:rPr lang="es-MX" smtClean="0"/>
              <a:t>29/04/2015</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E42229-0D24-4416-AFB9-DB257D3126EC}" type="slidenum">
              <a:rPr lang="es-MX" smtClean="0"/>
              <a:t>‹Nº›</a:t>
            </a:fld>
            <a:endParaRPr lang="es-MX"/>
          </a:p>
        </p:txBody>
      </p:sp>
    </p:spTree>
    <p:extLst>
      <p:ext uri="{BB962C8B-B14F-4D97-AF65-F5344CB8AC3E}">
        <p14:creationId xmlns:p14="http://schemas.microsoft.com/office/powerpoint/2010/main" val="2899427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200" b="0" i="0" kern="1200" dirty="0" smtClean="0">
                <a:solidFill>
                  <a:schemeClr val="tx1"/>
                </a:solidFill>
                <a:effectLst/>
                <a:latin typeface="+mn-lt"/>
                <a:ea typeface="+mn-ea"/>
                <a:cs typeface="+mn-cs"/>
              </a:rPr>
              <a:t>10-Jun-2014 22:01 - En Facebook comienza a circular un grupo autodenominado #YoSoy17 o “Yo Soy Médico #17” que busca defender los derechos de éste gremio, así como a los 16 médicos con orden de aprehensión pertenecientes a la Clínica del Instituto Mexicano del Seguro Social (IMSS) Centro Médico Nacional de Occidente de Guadalajara, Jalisco. Además de considerar que se manifiestan contra una práctica que se ha vuelto frecuente: “demandar al personal de salud”.</a:t>
            </a:r>
          </a:p>
          <a:p>
            <a:r>
              <a:rPr lang="es-MX" sz="1200" b="0" i="0" kern="1200" dirty="0" smtClean="0">
                <a:solidFill>
                  <a:schemeClr val="tx1"/>
                </a:solidFill>
                <a:effectLst/>
                <a:latin typeface="+mn-lt"/>
                <a:ea typeface="+mn-ea"/>
                <a:cs typeface="+mn-cs"/>
              </a:rPr>
              <a:t>Como se podrá recordar, el 20 de mayo del presente año, el juez tercero de Procesos Penales Federales emitió una orden de aprensión contra 16 médicos “por homicidio culposo derivado de negligencia médica y auto de formal prisión, en contra del equipo de médicos y los responsables de la Unidad de Terapia Intensiva del IMSS Centro Médico Nacional de Occidente de Guadalajara”.</a:t>
            </a:r>
            <a:br>
              <a:rPr lang="es-MX" sz="1200" b="0" i="0" kern="1200" dirty="0" smtClean="0">
                <a:solidFill>
                  <a:schemeClr val="tx1"/>
                </a:solidFill>
                <a:effectLst/>
                <a:latin typeface="+mn-lt"/>
                <a:ea typeface="+mn-ea"/>
                <a:cs typeface="+mn-cs"/>
              </a:rPr>
            </a:br>
            <a:r>
              <a:rPr lang="es-MX" sz="1200" b="0" i="0" kern="1200" dirty="0" smtClean="0">
                <a:solidFill>
                  <a:schemeClr val="tx1"/>
                </a:solidFill>
                <a:effectLst/>
                <a:latin typeface="+mn-lt"/>
                <a:ea typeface="+mn-ea"/>
                <a:cs typeface="+mn-cs"/>
              </a:rPr>
              <a:t/>
            </a:r>
            <a:br>
              <a:rPr lang="es-MX" sz="1200" b="0" i="0" kern="1200" dirty="0" smtClean="0">
                <a:solidFill>
                  <a:schemeClr val="tx1"/>
                </a:solidFill>
                <a:effectLst/>
                <a:latin typeface="+mn-lt"/>
                <a:ea typeface="+mn-ea"/>
                <a:cs typeface="+mn-cs"/>
              </a:rPr>
            </a:br>
            <a:r>
              <a:rPr lang="es-MX" sz="1200" b="0" i="0" kern="1200" dirty="0" smtClean="0">
                <a:solidFill>
                  <a:schemeClr val="tx1"/>
                </a:solidFill>
                <a:effectLst/>
                <a:latin typeface="+mn-lt"/>
                <a:ea typeface="+mn-ea"/>
                <a:cs typeface="+mn-cs"/>
              </a:rPr>
              <a:t>Lo anterior derivado de una denuncia presentada cuatro años antes por el padre de la víctima, Sergio Valente Gallardo Ramos, por la muerte de su hijo Roberto </a:t>
            </a:r>
            <a:r>
              <a:rPr lang="es-MX" sz="1200" b="0" i="0" kern="1200" dirty="0" err="1" smtClean="0">
                <a:solidFill>
                  <a:schemeClr val="tx1"/>
                </a:solidFill>
                <a:effectLst/>
                <a:latin typeface="+mn-lt"/>
                <a:ea typeface="+mn-ea"/>
                <a:cs typeface="+mn-cs"/>
              </a:rPr>
              <a:t>Edivaldo</a:t>
            </a:r>
            <a:r>
              <a:rPr lang="es-MX" sz="1200" b="0" i="0" kern="1200" dirty="0" smtClean="0">
                <a:solidFill>
                  <a:schemeClr val="tx1"/>
                </a:solidFill>
                <a:effectLst/>
                <a:latin typeface="+mn-lt"/>
                <a:ea typeface="+mn-ea"/>
                <a:cs typeface="+mn-cs"/>
              </a:rPr>
              <a:t> Gallardo Rodríguez , quien ingresó a la clínica por una crisis asmática, lo que a la postre derivaría en su muerte.</a:t>
            </a:r>
            <a:br>
              <a:rPr lang="es-MX" sz="1200" b="0" i="0" kern="1200" dirty="0" smtClean="0">
                <a:solidFill>
                  <a:schemeClr val="tx1"/>
                </a:solidFill>
                <a:effectLst/>
                <a:latin typeface="+mn-lt"/>
                <a:ea typeface="+mn-ea"/>
                <a:cs typeface="+mn-cs"/>
              </a:rPr>
            </a:br>
            <a:r>
              <a:rPr lang="es-MX" sz="1200" b="0" i="0" kern="1200" dirty="0" smtClean="0">
                <a:solidFill>
                  <a:schemeClr val="tx1"/>
                </a:solidFill>
                <a:effectLst/>
                <a:latin typeface="+mn-lt"/>
                <a:ea typeface="+mn-ea"/>
                <a:cs typeface="+mn-cs"/>
              </a:rPr>
              <a:t/>
            </a:r>
            <a:br>
              <a:rPr lang="es-MX" sz="1200" b="0" i="0" kern="1200" dirty="0" smtClean="0">
                <a:solidFill>
                  <a:schemeClr val="tx1"/>
                </a:solidFill>
                <a:effectLst/>
                <a:latin typeface="+mn-lt"/>
                <a:ea typeface="+mn-ea"/>
                <a:cs typeface="+mn-cs"/>
              </a:rPr>
            </a:br>
            <a:r>
              <a:rPr lang="es-MX" sz="1200" b="0" i="0" kern="1200" dirty="0" smtClean="0">
                <a:solidFill>
                  <a:schemeClr val="tx1"/>
                </a:solidFill>
                <a:effectLst/>
                <a:latin typeface="+mn-lt"/>
                <a:ea typeface="+mn-ea"/>
                <a:cs typeface="+mn-cs"/>
              </a:rPr>
              <a:t>Debido a ello, médicos, enfermeras, químicos </a:t>
            </a:r>
            <a:r>
              <a:rPr lang="es-MX" sz="1200" b="0" i="0" kern="1200" dirty="0" err="1" smtClean="0">
                <a:solidFill>
                  <a:schemeClr val="tx1"/>
                </a:solidFill>
                <a:effectLst/>
                <a:latin typeface="+mn-lt"/>
                <a:ea typeface="+mn-ea"/>
                <a:cs typeface="+mn-cs"/>
              </a:rPr>
              <a:t>farmacobiólogos</a:t>
            </a:r>
            <a:r>
              <a:rPr lang="es-MX" sz="1200" b="0" i="0" kern="1200" dirty="0" smtClean="0">
                <a:solidFill>
                  <a:schemeClr val="tx1"/>
                </a:solidFill>
                <a:effectLst/>
                <a:latin typeface="+mn-lt"/>
                <a:ea typeface="+mn-ea"/>
                <a:cs typeface="+mn-cs"/>
              </a:rPr>
              <a:t>, personal de salud en general se están organizando a nivel nacional y hacen uso de las redes sociales, en este caso Facebook, para convocar a marchas informativas con lo que buscan defender sus derechos y dar a conocer su punto de vista no sólo lo referente a los médicos con orden de aprehensión, sino a lo difícil que se presenta su labor cotidiana bajo el lema “Somos Médicos, No Dioses, No Criminales”.</a:t>
            </a:r>
          </a:p>
        </p:txBody>
      </p:sp>
      <p:sp>
        <p:nvSpPr>
          <p:cNvPr id="4" name="Marcador de número de diapositiva 3"/>
          <p:cNvSpPr>
            <a:spLocks noGrp="1"/>
          </p:cNvSpPr>
          <p:nvPr>
            <p:ph type="sldNum" sz="quarter" idx="10"/>
          </p:nvPr>
        </p:nvSpPr>
        <p:spPr/>
        <p:txBody>
          <a:bodyPr/>
          <a:lstStyle/>
          <a:p>
            <a:fld id="{07E42229-0D24-4416-AFB9-DB257D3126EC}" type="slidenum">
              <a:rPr lang="es-MX" smtClean="0"/>
              <a:t>1</a:t>
            </a:fld>
            <a:endParaRPr lang="es-MX"/>
          </a:p>
        </p:txBody>
      </p:sp>
    </p:spTree>
    <p:extLst>
      <p:ext uri="{BB962C8B-B14F-4D97-AF65-F5344CB8AC3E}">
        <p14:creationId xmlns:p14="http://schemas.microsoft.com/office/powerpoint/2010/main" val="2512527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2228399" y="2947007"/>
            <a:ext cx="7766936" cy="1646302"/>
          </a:xfrm>
        </p:spPr>
        <p:txBody>
          <a:bodyPr anchor="t">
            <a:noAutofit/>
          </a:bodyPr>
          <a:lstStyle>
            <a:lvl1pPr algn="r">
              <a:defRPr sz="4400">
                <a:solidFill>
                  <a:srgbClr val="C00000"/>
                </a:solidFill>
              </a:defRPr>
            </a:lvl1pPr>
          </a:lstStyle>
          <a:p>
            <a:r>
              <a:rPr lang="es-ES" dirty="0" smtClean="0"/>
              <a:t>Haga clic para modificar el estilo de título del patrón</a:t>
            </a:r>
            <a:endParaRPr lang="en-US" dirty="0"/>
          </a:p>
        </p:txBody>
      </p:sp>
      <p:sp>
        <p:nvSpPr>
          <p:cNvPr id="3" name="Subtitle 2"/>
          <p:cNvSpPr>
            <a:spLocks noGrp="1"/>
          </p:cNvSpPr>
          <p:nvPr>
            <p:ph type="subTitle" idx="1"/>
          </p:nvPr>
        </p:nvSpPr>
        <p:spPr>
          <a:xfrm>
            <a:off x="2228399" y="4593306"/>
            <a:ext cx="7766936" cy="1096899"/>
          </a:xfrm>
        </p:spPr>
        <p:txBody>
          <a:bodyPr anchor="b"/>
          <a:lstStyle>
            <a:lvl1pPr marL="0" indent="0" algn="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4/29/2015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‹Nº›</a:t>
            </a:fld>
            <a:endParaRPr lang="en-US" dirty="0"/>
          </a:p>
        </p:txBody>
      </p:sp>
      <p:pic>
        <p:nvPicPr>
          <p:cNvPr id="7" name="Imagen 6"/>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707200" y="5103591"/>
            <a:ext cx="1474470" cy="1640205"/>
          </a:xfrm>
          <a:prstGeom prst="rect">
            <a:avLst/>
          </a:prstGeom>
          <a:effectLst>
            <a:glow rad="127000">
              <a:schemeClr val="bg1">
                <a:alpha val="90000"/>
              </a:schemeClr>
            </a:glo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latin typeface="Arial Rounded MT Bold" panose="020F0704030504030204" pitchFamily="34" charset="0"/>
              </a:defRPr>
            </a:lvl1p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normAutofit/>
          </a:bodyPr>
          <a:lstStyle>
            <a:lvl1pPr>
              <a:defRPr sz="2400">
                <a:solidFill>
                  <a:schemeClr val="tx1"/>
                </a:solidFill>
                <a:latin typeface="Arial Rounded MT Bold" panose="020F0704030504030204" pitchFamily="34" charset="0"/>
              </a:defRPr>
            </a:lvl1pPr>
            <a:lvl2pPr>
              <a:defRPr sz="2000">
                <a:solidFill>
                  <a:schemeClr val="tx1"/>
                </a:solidFill>
                <a:latin typeface="Arial Rounded MT Bold" panose="020F0704030504030204" pitchFamily="34" charset="0"/>
              </a:defRPr>
            </a:lvl2pPr>
            <a:lvl3pPr>
              <a:defRPr sz="1800">
                <a:solidFill>
                  <a:schemeClr val="tx1"/>
                </a:solidFill>
                <a:latin typeface="Arial Rounded MT Bold" panose="020F0704030504030204" pitchFamily="34" charset="0"/>
              </a:defRPr>
            </a:lvl3pPr>
            <a:lvl4pPr>
              <a:defRPr sz="1600">
                <a:solidFill>
                  <a:schemeClr val="tx1"/>
                </a:solidFill>
                <a:latin typeface="Arial Rounded MT Bold" panose="020F0704030504030204" pitchFamily="34" charset="0"/>
              </a:defRPr>
            </a:lvl4pPr>
            <a:lvl5pPr>
              <a:defRPr sz="1600">
                <a:solidFill>
                  <a:schemeClr val="tx1"/>
                </a:solidFill>
                <a:latin typeface="Arial Rounded MT Bold" panose="020F0704030504030204" pitchFamily="34" charset="0"/>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normAutofit/>
          </a:bodyPr>
          <a:lstStyle>
            <a:lvl1pPr>
              <a:defRPr sz="2400">
                <a:solidFill>
                  <a:schemeClr val="tx1"/>
                </a:solidFill>
                <a:latin typeface="Arial Rounded MT Bold" panose="020F0704030504030204" pitchFamily="34" charset="0"/>
              </a:defRPr>
            </a:lvl1pPr>
            <a:lvl2pPr>
              <a:defRPr sz="2000">
                <a:solidFill>
                  <a:schemeClr val="tx1"/>
                </a:solidFill>
                <a:latin typeface="Arial Rounded MT Bold" panose="020F0704030504030204" pitchFamily="34" charset="0"/>
              </a:defRPr>
            </a:lvl2pPr>
            <a:lvl3pPr>
              <a:defRPr sz="1800">
                <a:solidFill>
                  <a:schemeClr val="tx1"/>
                </a:solidFill>
                <a:latin typeface="Arial Rounded MT Bold" panose="020F0704030504030204" pitchFamily="34" charset="0"/>
              </a:defRPr>
            </a:lvl3pPr>
            <a:lvl4pPr>
              <a:defRPr sz="1600">
                <a:solidFill>
                  <a:schemeClr val="tx1"/>
                </a:solidFill>
                <a:latin typeface="Arial Rounded MT Bold" panose="020F0704030504030204" pitchFamily="34" charset="0"/>
              </a:defRPr>
            </a:lvl4pPr>
            <a:lvl5pPr>
              <a:defRPr sz="1600">
                <a:solidFill>
                  <a:schemeClr val="tx1"/>
                </a:solidFill>
                <a:latin typeface="Arial Rounded MT Bold" panose="020F0704030504030204" pitchFamily="34" charset="0"/>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4/29/2015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4/29/2015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4/29/2015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5601"/>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448733" y="384512"/>
            <a:ext cx="10141479"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48733" y="1893297"/>
            <a:ext cx="10141479" cy="4330625"/>
          </a:xfrm>
          <a:prstGeom prst="rect">
            <a:avLst/>
          </a:prstGeom>
        </p:spPr>
        <p:txBody>
          <a:bodyPr vert="horz" lIns="91440" tIns="45720" rIns="91440" bIns="45720" rtlCol="0" anchor="ctr">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Date Placeholder 3"/>
          <p:cNvSpPr>
            <a:spLocks noGrp="1"/>
          </p:cNvSpPr>
          <p:nvPr>
            <p:ph type="dt" sz="half" idx="2"/>
          </p:nvPr>
        </p:nvSpPr>
        <p:spPr>
          <a:xfrm>
            <a:off x="8373820" y="6378671"/>
            <a:ext cx="2106564"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B61BEF0D-F0BB-DE4B-95CE-6DB70DBA9567}" type="datetimeFigureOut">
              <a:rPr lang="en-US" smtClean="0"/>
              <a:pPr/>
              <a:t>4/29/2015</a:t>
            </a:fld>
            <a:endParaRPr lang="en-US" dirty="0"/>
          </a:p>
        </p:txBody>
      </p:sp>
      <p:sp>
        <p:nvSpPr>
          <p:cNvPr id="5" name="Footer Placeholder 4"/>
          <p:cNvSpPr>
            <a:spLocks noGrp="1"/>
          </p:cNvSpPr>
          <p:nvPr>
            <p:ph type="ftr" sz="quarter" idx="3"/>
          </p:nvPr>
        </p:nvSpPr>
        <p:spPr>
          <a:xfrm>
            <a:off x="448733" y="6364603"/>
            <a:ext cx="11063286" cy="365125"/>
          </a:xfrm>
          <a:prstGeom prst="rect">
            <a:avLst/>
          </a:prstGeom>
        </p:spPr>
        <p:txBody>
          <a:bodyPr vert="horz" lIns="91440" tIns="45720" rIns="91440" bIns="45720" rtlCol="0" anchor="ctr"/>
          <a:lstStyle>
            <a:lvl1pPr algn="l">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07200" y="6378672"/>
            <a:ext cx="1200451" cy="365125"/>
          </a:xfrm>
          <a:prstGeom prst="rect">
            <a:avLst/>
          </a:prstGeom>
        </p:spPr>
        <p:txBody>
          <a:bodyPr vert="horz" lIns="91440" tIns="45720" rIns="91440" bIns="45720" rtlCol="0" anchor="ctr"/>
          <a:lstStyle>
            <a:lvl1pPr algn="r">
              <a:defRPr sz="1200">
                <a:solidFill>
                  <a:schemeClr val="accent1"/>
                </a:solidFill>
              </a:defRPr>
            </a:lvl1pPr>
          </a:lstStyle>
          <a:p>
            <a:fld id="{D57F1E4F-1CFF-5643-939E-217C01CDF565}" type="slidenum">
              <a:rPr lang="en-US" smtClean="0"/>
              <a:pPr/>
              <a:t>‹Nº›</a:t>
            </a:fld>
            <a:endParaRPr lang="en-US" dirty="0"/>
          </a:p>
        </p:txBody>
      </p:sp>
      <p:pic>
        <p:nvPicPr>
          <p:cNvPr id="18" name="Imagen 17"/>
          <p:cNvPicPr>
            <a:picLocks noChangeAspect="1"/>
          </p:cNvPicPr>
          <p:nvPr userDrawn="1"/>
        </p:nvPicPr>
        <p:blipFill rotWithShape="1">
          <a:blip r:embed="rId18">
            <a:clrChange>
              <a:clrFrom>
                <a:srgbClr val="FFFFFF"/>
              </a:clrFrom>
              <a:clrTo>
                <a:srgbClr val="FFFFFF">
                  <a:alpha val="0"/>
                </a:srgbClr>
              </a:clrTo>
            </a:clrChange>
          </a:blip>
          <a:srcRect r="17376" b="7960"/>
          <a:stretch/>
        </p:blipFill>
        <p:spPr>
          <a:xfrm>
            <a:off x="10933749" y="1965800"/>
            <a:ext cx="1156540" cy="1355115"/>
          </a:xfrm>
          <a:prstGeom prst="rect">
            <a:avLst/>
          </a:prstGeom>
          <a:effectLst>
            <a:glow rad="63500">
              <a:schemeClr val="bg1">
                <a:alpha val="90000"/>
              </a:schemeClr>
            </a:glow>
          </a:effectLst>
        </p:spPr>
      </p:pic>
      <p:pic>
        <p:nvPicPr>
          <p:cNvPr id="29" name="Imagen 28"/>
          <p:cNvPicPr>
            <a:picLocks noChangeAspect="1"/>
          </p:cNvPicPr>
          <p:nvPr userDrawn="1"/>
        </p:nvPicPr>
        <p:blipFill>
          <a:blip r:embed="rId19">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839355" y="384512"/>
            <a:ext cx="1261960" cy="1362916"/>
          </a:xfrm>
          <a:prstGeom prst="rect">
            <a:avLst/>
          </a:prstGeom>
          <a:effectLst>
            <a:glow rad="63500">
              <a:schemeClr val="bg1">
                <a:alpha val="90000"/>
              </a:schemeClr>
            </a:glow>
          </a:effectLst>
        </p:spPr>
      </p:pic>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ctr" defTabSz="457200" rtl="0" eaLnBrk="1" latinLnBrk="0" hangingPunct="1">
        <a:spcBef>
          <a:spcPct val="0"/>
        </a:spcBef>
        <a:buNone/>
        <a:defRPr sz="3600" kern="1200">
          <a:solidFill>
            <a:srgbClr val="002060"/>
          </a:solidFill>
          <a:latin typeface="Arial Rounded MT Bold" panose="020F070403050403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800" kern="1200">
          <a:solidFill>
            <a:schemeClr val="tx1"/>
          </a:solidFill>
          <a:latin typeface="Arial Rounded MT Bold" panose="020F0704030504030204" pitchFamily="34" charset="0"/>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2400" kern="1200">
          <a:solidFill>
            <a:schemeClr val="tx1"/>
          </a:solidFill>
          <a:latin typeface="Arial Rounded MT Bold" panose="020F0704030504030204" pitchFamily="34" charset="0"/>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2000" kern="1200">
          <a:solidFill>
            <a:schemeClr val="tx1"/>
          </a:solidFill>
          <a:latin typeface="Arial Rounded MT Bold" panose="020F0704030504030204" pitchFamily="34" charset="0"/>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solidFill>
          <a:latin typeface="Arial Rounded MT Bold" panose="020F0704030504030204" pitchFamily="34" charset="0"/>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solidFill>
          <a:latin typeface="Arial Rounded MT Bold" panose="020F0704030504030204" pitchFamily="34" charset="0"/>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2249583" y="3246802"/>
            <a:ext cx="7431447" cy="1646302"/>
          </a:xfrm>
        </p:spPr>
        <p:txBody>
          <a:bodyPr anchor="ctr"/>
          <a:lstStyle/>
          <a:p>
            <a:pPr algn="ctr">
              <a:lnSpc>
                <a:spcPct val="125000"/>
              </a:lnSpc>
              <a:spcAft>
                <a:spcPts val="600"/>
              </a:spcAft>
            </a:pPr>
            <a:r>
              <a:rPr lang="es-MX" sz="4000" i="1" dirty="0" smtClean="0">
                <a:solidFill>
                  <a:srgbClr val="C00000"/>
                </a:solidFill>
              </a:rPr>
              <a:t>Somos médicos, </a:t>
            </a:r>
            <a:br>
              <a:rPr lang="es-MX" sz="4000" i="1" dirty="0" smtClean="0">
                <a:solidFill>
                  <a:srgbClr val="C00000"/>
                </a:solidFill>
              </a:rPr>
            </a:br>
            <a:r>
              <a:rPr lang="es-MX" sz="4000" i="1" dirty="0" smtClean="0">
                <a:solidFill>
                  <a:srgbClr val="C00000"/>
                </a:solidFill>
              </a:rPr>
              <a:t>no dioses, ni criminales</a:t>
            </a:r>
            <a:r>
              <a:rPr lang="es-MX" sz="4000" dirty="0">
                <a:solidFill>
                  <a:srgbClr val="C00000"/>
                </a:solidFill>
              </a:rPr>
              <a:t/>
            </a:r>
            <a:br>
              <a:rPr lang="es-MX" sz="4000" dirty="0">
                <a:solidFill>
                  <a:srgbClr val="C00000"/>
                </a:solidFill>
              </a:rPr>
            </a:br>
            <a:r>
              <a:rPr lang="es-MX" sz="3200" dirty="0" smtClean="0">
                <a:solidFill>
                  <a:srgbClr val="002060"/>
                </a:solidFill>
              </a:rPr>
              <a:t>Análisis de un término ambiguo</a:t>
            </a:r>
            <a:endParaRPr lang="es-MX" sz="3600" dirty="0">
              <a:solidFill>
                <a:srgbClr val="002060"/>
              </a:solidFill>
            </a:endParaRPr>
          </a:p>
        </p:txBody>
      </p:sp>
      <p:sp>
        <p:nvSpPr>
          <p:cNvPr id="3" name="Subtítulo 2"/>
          <p:cNvSpPr>
            <a:spLocks noGrp="1"/>
          </p:cNvSpPr>
          <p:nvPr>
            <p:ph type="subTitle" idx="1"/>
          </p:nvPr>
        </p:nvSpPr>
        <p:spPr>
          <a:xfrm>
            <a:off x="1814010" y="5135419"/>
            <a:ext cx="7329990" cy="1096899"/>
          </a:xfrm>
        </p:spPr>
        <p:txBody>
          <a:bodyPr anchor="b">
            <a:normAutofit/>
          </a:bodyPr>
          <a:lstStyle/>
          <a:p>
            <a:r>
              <a:rPr lang="es-MX" sz="2600" dirty="0" smtClean="0">
                <a:solidFill>
                  <a:srgbClr val="C00000"/>
                </a:solidFill>
              </a:rPr>
              <a:t>Javier Mancilla Ramírez</a:t>
            </a:r>
            <a:endParaRPr lang="es-MX" sz="2600" dirty="0">
              <a:solidFill>
                <a:srgbClr val="C00000"/>
              </a:solidFill>
            </a:endParaRPr>
          </a:p>
        </p:txBody>
      </p:sp>
      <p:sp>
        <p:nvSpPr>
          <p:cNvPr id="5" name="CuadroTexto 4"/>
          <p:cNvSpPr txBox="1"/>
          <p:nvPr/>
        </p:nvSpPr>
        <p:spPr>
          <a:xfrm>
            <a:off x="2958168" y="311636"/>
            <a:ext cx="5851218" cy="1554272"/>
          </a:xfrm>
          <a:prstGeom prst="rect">
            <a:avLst/>
          </a:prstGeom>
          <a:noFill/>
        </p:spPr>
        <p:txBody>
          <a:bodyPr wrap="none" rtlCol="0" anchor="ctr">
            <a:spAutoFit/>
          </a:bodyPr>
          <a:lstStyle/>
          <a:p>
            <a:pPr algn="ctr">
              <a:lnSpc>
                <a:spcPct val="125000"/>
              </a:lnSpc>
            </a:pPr>
            <a:r>
              <a:rPr lang="es-MX" sz="2000" dirty="0" smtClean="0">
                <a:solidFill>
                  <a:srgbClr val="002060"/>
                </a:solidFill>
                <a:latin typeface="Arial Rounded MT Bold" panose="020F0704030504030204" pitchFamily="34" charset="0"/>
              </a:rPr>
              <a:t>SESIÓN CONJUNTA</a:t>
            </a:r>
          </a:p>
          <a:p>
            <a:pPr algn="ctr">
              <a:lnSpc>
                <a:spcPct val="125000"/>
              </a:lnSpc>
            </a:pPr>
            <a:r>
              <a:rPr lang="es-MX" sz="2800" dirty="0" smtClean="0">
                <a:solidFill>
                  <a:srgbClr val="002060"/>
                </a:solidFill>
                <a:latin typeface="Arial Rounded MT Bold" panose="020F0704030504030204" pitchFamily="34" charset="0"/>
              </a:rPr>
              <a:t>Academia Nacional de Medicina</a:t>
            </a:r>
          </a:p>
          <a:p>
            <a:pPr algn="ctr">
              <a:lnSpc>
                <a:spcPct val="125000"/>
              </a:lnSpc>
            </a:pPr>
            <a:r>
              <a:rPr lang="es-MX" sz="2800" dirty="0" smtClean="0">
                <a:solidFill>
                  <a:srgbClr val="002060"/>
                </a:solidFill>
                <a:latin typeface="Arial Rounded MT Bold" panose="020F0704030504030204" pitchFamily="34" charset="0"/>
              </a:rPr>
              <a:t>Academia Mexicana de Pediatría</a:t>
            </a:r>
            <a:endParaRPr lang="es-MX" sz="2800" dirty="0">
              <a:solidFill>
                <a:srgbClr val="002060"/>
              </a:solidFill>
            </a:endParaRPr>
          </a:p>
        </p:txBody>
      </p:sp>
      <p:pic>
        <p:nvPicPr>
          <p:cNvPr id="6" name="Imagen 5"/>
          <p:cNvPicPr>
            <a:picLocks noChangeAspect="1"/>
          </p:cNvPicPr>
          <p:nvPr/>
        </p:nvPicPr>
        <p:blipFill rotWithShape="1">
          <a:blip r:embed="rId3">
            <a:clrChange>
              <a:clrFrom>
                <a:srgbClr val="FFFFFF"/>
              </a:clrFrom>
              <a:clrTo>
                <a:srgbClr val="FFFFFF">
                  <a:alpha val="0"/>
                </a:srgbClr>
              </a:clrTo>
            </a:clrChange>
          </a:blip>
          <a:srcRect r="17376" b="7960"/>
          <a:stretch/>
        </p:blipFill>
        <p:spPr>
          <a:xfrm>
            <a:off x="597389" y="3521532"/>
            <a:ext cx="1486980" cy="1742291"/>
          </a:xfrm>
          <a:prstGeom prst="rect">
            <a:avLst/>
          </a:prstGeom>
          <a:effectLst>
            <a:glow rad="127000">
              <a:schemeClr val="bg1">
                <a:alpha val="90000"/>
              </a:schemeClr>
            </a:glow>
          </a:effectLst>
        </p:spPr>
      </p:pic>
      <p:pic>
        <p:nvPicPr>
          <p:cNvPr id="7" name="Imagen 6"/>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69343" y="1227045"/>
            <a:ext cx="1633125" cy="1763774"/>
          </a:xfrm>
          <a:prstGeom prst="rect">
            <a:avLst/>
          </a:prstGeom>
          <a:effectLst>
            <a:glow rad="127000">
              <a:schemeClr val="bg1">
                <a:alpha val="90000"/>
              </a:schemeClr>
            </a:glow>
          </a:effectLst>
        </p:spPr>
      </p:pic>
      <p:sp>
        <p:nvSpPr>
          <p:cNvPr id="8" name="CuadroTexto 7"/>
          <p:cNvSpPr txBox="1"/>
          <p:nvPr/>
        </p:nvSpPr>
        <p:spPr>
          <a:xfrm>
            <a:off x="2419646" y="2405581"/>
            <a:ext cx="7280045" cy="553998"/>
          </a:xfrm>
          <a:prstGeom prst="rect">
            <a:avLst/>
          </a:prstGeom>
          <a:noFill/>
        </p:spPr>
        <p:txBody>
          <a:bodyPr wrap="square" rtlCol="0">
            <a:spAutoFit/>
          </a:bodyPr>
          <a:lstStyle/>
          <a:p>
            <a:pPr algn="ctr"/>
            <a:r>
              <a:rPr lang="es-MX" sz="3000" dirty="0">
                <a:latin typeface="Arial Rounded MT Bold" panose="020F0704030504030204" pitchFamily="34" charset="0"/>
              </a:rPr>
              <a:t>Ética, </a:t>
            </a:r>
            <a:r>
              <a:rPr lang="es-MX" sz="3000" dirty="0" smtClean="0">
                <a:latin typeface="Arial Rounded MT Bold" panose="020F0704030504030204" pitchFamily="34" charset="0"/>
              </a:rPr>
              <a:t>familia</a:t>
            </a:r>
            <a:r>
              <a:rPr lang="es-MX" sz="3000" dirty="0">
                <a:latin typeface="Arial Rounded MT Bold" panose="020F0704030504030204" pitchFamily="34" charset="0"/>
              </a:rPr>
              <a:t>, </a:t>
            </a:r>
            <a:r>
              <a:rPr lang="es-MX" sz="3000" dirty="0" smtClean="0">
                <a:latin typeface="Arial Rounded MT Bold" panose="020F0704030504030204" pitchFamily="34" charset="0"/>
              </a:rPr>
              <a:t>sociedad </a:t>
            </a:r>
            <a:r>
              <a:rPr lang="es-MX" sz="3000" dirty="0">
                <a:latin typeface="Arial Rounded MT Bold" panose="020F0704030504030204" pitchFamily="34" charset="0"/>
              </a:rPr>
              <a:t>y </a:t>
            </a:r>
            <a:r>
              <a:rPr lang="es-MX" sz="3000" dirty="0" smtClean="0">
                <a:latin typeface="Arial Rounded MT Bold" panose="020F0704030504030204" pitchFamily="34" charset="0"/>
              </a:rPr>
              <a:t>medicina</a:t>
            </a:r>
            <a:endParaRPr lang="es-MX" sz="3000" dirty="0">
              <a:latin typeface="Arial Rounded MT Bold" panose="020F0704030504030204" pitchFamily="34" charset="0"/>
            </a:endParaRPr>
          </a:p>
        </p:txBody>
      </p:sp>
      <p:sp>
        <p:nvSpPr>
          <p:cNvPr id="10" name="CuadroTexto 9"/>
          <p:cNvSpPr txBox="1"/>
          <p:nvPr/>
        </p:nvSpPr>
        <p:spPr>
          <a:xfrm>
            <a:off x="469343" y="6288301"/>
            <a:ext cx="9508043" cy="400110"/>
          </a:xfrm>
          <a:prstGeom prst="rect">
            <a:avLst/>
          </a:prstGeom>
          <a:noFill/>
        </p:spPr>
        <p:txBody>
          <a:bodyPr wrap="square" rtlCol="0">
            <a:spAutoFit/>
          </a:bodyPr>
          <a:lstStyle/>
          <a:p>
            <a:r>
              <a:rPr lang="es-MX" sz="2000" b="1" dirty="0" smtClean="0"/>
              <a:t>29 de abril de 2015</a:t>
            </a:r>
            <a:endParaRPr lang="es-MX" sz="2000" b="1" dirty="0"/>
          </a:p>
        </p:txBody>
      </p:sp>
      <p:pic>
        <p:nvPicPr>
          <p:cNvPr id="11" name="Imagen 10"/>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24338" y="3293309"/>
            <a:ext cx="1769364" cy="1968246"/>
          </a:xfrm>
          <a:prstGeom prst="rect">
            <a:avLst/>
          </a:prstGeom>
          <a:effectLst>
            <a:glow rad="127000">
              <a:schemeClr val="bg1">
                <a:alpha val="90000"/>
              </a:schemeClr>
            </a:glow>
          </a:effectLst>
        </p:spPr>
      </p:pic>
    </p:spTree>
    <p:extLst>
      <p:ext uri="{BB962C8B-B14F-4D97-AF65-F5344CB8AC3E}">
        <p14:creationId xmlns:p14="http://schemas.microsoft.com/office/powerpoint/2010/main" val="42109308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Mala práctica médica</a:t>
            </a:r>
            <a:endParaRPr lang="es-MX" dirty="0"/>
          </a:p>
        </p:txBody>
      </p:sp>
      <p:sp>
        <p:nvSpPr>
          <p:cNvPr id="5" name="Marcador de contenido 4"/>
          <p:cNvSpPr>
            <a:spLocks noGrp="1"/>
          </p:cNvSpPr>
          <p:nvPr>
            <p:ph idx="1"/>
          </p:nvPr>
        </p:nvSpPr>
        <p:spPr>
          <a:xfrm>
            <a:off x="448733" y="1304365"/>
            <a:ext cx="10141479" cy="4919557"/>
          </a:xfrm>
        </p:spPr>
        <p:txBody>
          <a:bodyPr/>
          <a:lstStyle/>
          <a:p>
            <a:pPr>
              <a:spcBef>
                <a:spcPts val="0"/>
              </a:spcBef>
              <a:spcAft>
                <a:spcPts val="1200"/>
              </a:spcAft>
            </a:pPr>
            <a:r>
              <a:rPr lang="es-MX" dirty="0" smtClean="0"/>
              <a:t>Se define como una </a:t>
            </a:r>
            <a:r>
              <a:rPr lang="es-MX" dirty="0" smtClean="0">
                <a:solidFill>
                  <a:srgbClr val="C00000"/>
                </a:solidFill>
              </a:rPr>
              <a:t>violación</a:t>
            </a:r>
            <a:r>
              <a:rPr lang="es-MX" dirty="0" smtClean="0"/>
              <a:t> de los principios médicos fundamentales y </a:t>
            </a:r>
            <a:r>
              <a:rPr lang="es-MX" dirty="0" smtClean="0">
                <a:solidFill>
                  <a:srgbClr val="C00000"/>
                </a:solidFill>
              </a:rPr>
              <a:t>no como una diferencia de opinión</a:t>
            </a:r>
          </a:p>
          <a:p>
            <a:pPr>
              <a:spcBef>
                <a:spcPts val="0"/>
              </a:spcBef>
              <a:spcAft>
                <a:spcPts val="1200"/>
              </a:spcAft>
            </a:pPr>
            <a:r>
              <a:rPr lang="es-MX" dirty="0" smtClean="0"/>
              <a:t>La inobservancia de la deontología médica, normas o leyes para el ejercicio profesional</a:t>
            </a:r>
          </a:p>
          <a:p>
            <a:pPr>
              <a:spcBef>
                <a:spcPts val="0"/>
              </a:spcBef>
              <a:spcAft>
                <a:spcPts val="1200"/>
              </a:spcAft>
            </a:pPr>
            <a:r>
              <a:rPr lang="es-MX" dirty="0" smtClean="0"/>
              <a:t>El profesional de la salud está obligado a ofrecer los </a:t>
            </a:r>
            <a:r>
              <a:rPr lang="es-MX" dirty="0" smtClean="0">
                <a:solidFill>
                  <a:srgbClr val="C00000"/>
                </a:solidFill>
              </a:rPr>
              <a:t>medios</a:t>
            </a:r>
            <a:r>
              <a:rPr lang="es-MX" dirty="0" smtClean="0"/>
              <a:t> (conocimientos, pericia) con prudencia y diligencia, </a:t>
            </a:r>
            <a:r>
              <a:rPr lang="es-MX" dirty="0" smtClean="0">
                <a:solidFill>
                  <a:srgbClr val="C00000"/>
                </a:solidFill>
              </a:rPr>
              <a:t>no resultados</a:t>
            </a:r>
          </a:p>
          <a:p>
            <a:pPr>
              <a:spcBef>
                <a:spcPts val="0"/>
              </a:spcBef>
              <a:spcAft>
                <a:spcPts val="1200"/>
              </a:spcAft>
            </a:pPr>
            <a:r>
              <a:rPr lang="es-MX" dirty="0" smtClean="0"/>
              <a:t>Las especies de mala práctica reconocidas por el derecho mexicano son: </a:t>
            </a:r>
            <a:r>
              <a:rPr lang="es-MX" dirty="0" smtClean="0">
                <a:solidFill>
                  <a:srgbClr val="C00000"/>
                </a:solidFill>
              </a:rPr>
              <a:t>impericia, negligencia y dolo</a:t>
            </a:r>
            <a:endParaRPr lang="es-MX" dirty="0">
              <a:solidFill>
                <a:srgbClr val="C00000"/>
              </a:solidFill>
            </a:endParaRPr>
          </a:p>
        </p:txBody>
      </p:sp>
      <p:sp>
        <p:nvSpPr>
          <p:cNvPr id="4" name="CuadroTexto 3"/>
          <p:cNvSpPr txBox="1"/>
          <p:nvPr/>
        </p:nvSpPr>
        <p:spPr>
          <a:xfrm>
            <a:off x="448733" y="6411907"/>
            <a:ext cx="10416491" cy="369332"/>
          </a:xfrm>
          <a:prstGeom prst="rect">
            <a:avLst/>
          </a:prstGeom>
          <a:noFill/>
        </p:spPr>
        <p:txBody>
          <a:bodyPr wrap="square" rtlCol="0">
            <a:spAutoFit/>
          </a:bodyPr>
          <a:lstStyle/>
          <a:p>
            <a:r>
              <a:rPr lang="es-MX" dirty="0" smtClean="0"/>
              <a:t>www.conamed.gob.mx/comisiones_estatales/coesamed_nayarit/publicaciones/pdf/mala_practica.pdf</a:t>
            </a:r>
            <a:endParaRPr lang="es-MX" dirty="0"/>
          </a:p>
        </p:txBody>
      </p:sp>
    </p:spTree>
    <p:extLst>
      <p:ext uri="{BB962C8B-B14F-4D97-AF65-F5344CB8AC3E}">
        <p14:creationId xmlns:p14="http://schemas.microsoft.com/office/powerpoint/2010/main" val="393548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Análisis de un término ambiguo</a:t>
            </a:r>
          </a:p>
        </p:txBody>
      </p:sp>
      <p:sp>
        <p:nvSpPr>
          <p:cNvPr id="3" name="Marcador de contenido 2"/>
          <p:cNvSpPr>
            <a:spLocks noGrp="1"/>
          </p:cNvSpPr>
          <p:nvPr>
            <p:ph idx="1"/>
          </p:nvPr>
        </p:nvSpPr>
        <p:spPr>
          <a:xfrm>
            <a:off x="640679" y="1411941"/>
            <a:ext cx="9757585" cy="5002306"/>
          </a:xfrm>
        </p:spPr>
        <p:txBody>
          <a:bodyPr>
            <a:noAutofit/>
          </a:bodyPr>
          <a:lstStyle/>
          <a:p>
            <a:pPr marL="0" indent="0">
              <a:spcBef>
                <a:spcPts val="0"/>
              </a:spcBef>
              <a:spcAft>
                <a:spcPts val="600"/>
              </a:spcAft>
              <a:buNone/>
            </a:pPr>
            <a:r>
              <a:rPr lang="es-MX" dirty="0" smtClean="0">
                <a:solidFill>
                  <a:srgbClr val="C00000"/>
                </a:solidFill>
              </a:rPr>
              <a:t>Dolo: </a:t>
            </a:r>
            <a:r>
              <a:rPr lang="es-MX" dirty="0">
                <a:solidFill>
                  <a:srgbClr val="002060"/>
                </a:solidFill>
              </a:rPr>
              <a:t>d</a:t>
            </a:r>
            <a:r>
              <a:rPr lang="es-MX" dirty="0" smtClean="0">
                <a:solidFill>
                  <a:srgbClr val="002060"/>
                </a:solidFill>
              </a:rPr>
              <a:t>el</a:t>
            </a:r>
            <a:r>
              <a:rPr lang="es-MX" dirty="0">
                <a:solidFill>
                  <a:srgbClr val="002060"/>
                </a:solidFill>
              </a:rPr>
              <a:t> </a:t>
            </a:r>
            <a:r>
              <a:rPr lang="es-MX" dirty="0" smtClean="0">
                <a:solidFill>
                  <a:srgbClr val="002060"/>
                </a:solidFill>
              </a:rPr>
              <a:t>latín</a:t>
            </a:r>
            <a:r>
              <a:rPr lang="es-MX" dirty="0">
                <a:solidFill>
                  <a:srgbClr val="002060"/>
                </a:solidFill>
              </a:rPr>
              <a:t> </a:t>
            </a:r>
            <a:r>
              <a:rPr lang="es-MX" dirty="0" err="1" smtClean="0">
                <a:solidFill>
                  <a:srgbClr val="002060"/>
                </a:solidFill>
              </a:rPr>
              <a:t>dolus</a:t>
            </a:r>
            <a:endParaRPr lang="es-MX" sz="2400" dirty="0"/>
          </a:p>
          <a:p>
            <a:r>
              <a:rPr lang="es-MX" sz="2400" dirty="0" smtClean="0"/>
              <a:t>Engaño</a:t>
            </a:r>
            <a:r>
              <a:rPr lang="es-MX" sz="2400" dirty="0"/>
              <a:t>, fraude, </a:t>
            </a:r>
            <a:r>
              <a:rPr lang="es-MX" sz="2400" dirty="0" smtClean="0"/>
              <a:t>simulación. </a:t>
            </a:r>
            <a:r>
              <a:rPr lang="es-MX" sz="2400" dirty="0"/>
              <a:t>Voluntad deliberada de cometer un delito a sabiendas de su </a:t>
            </a:r>
            <a:r>
              <a:rPr lang="es-MX" sz="2400" dirty="0" smtClean="0"/>
              <a:t>ilicitud</a:t>
            </a:r>
          </a:p>
          <a:p>
            <a:r>
              <a:rPr lang="es-MX" sz="2400" dirty="0" smtClean="0"/>
              <a:t>En </a:t>
            </a:r>
            <a:r>
              <a:rPr lang="es-MX" sz="2400" dirty="0"/>
              <a:t>los actos jurídicos, voluntad maliciosa de engañar a alguien o de incumplir una obligación contraída</a:t>
            </a:r>
          </a:p>
          <a:p>
            <a:pPr>
              <a:spcBef>
                <a:spcPts val="0"/>
              </a:spcBef>
              <a:spcAft>
                <a:spcPts val="600"/>
              </a:spcAft>
            </a:pPr>
            <a:endParaRPr lang="es-MX" sz="2600" dirty="0"/>
          </a:p>
          <a:p>
            <a:pPr marL="0" indent="0">
              <a:spcBef>
                <a:spcPts val="0"/>
              </a:spcBef>
              <a:spcAft>
                <a:spcPts val="600"/>
              </a:spcAft>
              <a:buNone/>
            </a:pPr>
            <a:r>
              <a:rPr lang="es-MX" dirty="0" smtClean="0">
                <a:solidFill>
                  <a:srgbClr val="C00000"/>
                </a:solidFill>
              </a:rPr>
              <a:t>Impericia</a:t>
            </a:r>
            <a:r>
              <a:rPr lang="es-MX" dirty="0" smtClean="0">
                <a:solidFill>
                  <a:srgbClr val="C00000"/>
                </a:solidFill>
              </a:rPr>
              <a:t>: </a:t>
            </a:r>
            <a:r>
              <a:rPr lang="es-MX" dirty="0" smtClean="0">
                <a:solidFill>
                  <a:srgbClr val="002060"/>
                </a:solidFill>
              </a:rPr>
              <a:t>del latín</a:t>
            </a:r>
            <a:r>
              <a:rPr lang="es-MX" sz="2400" dirty="0" smtClean="0"/>
              <a:t> </a:t>
            </a:r>
            <a:r>
              <a:rPr lang="es-MX" dirty="0" err="1" smtClean="0">
                <a:solidFill>
                  <a:srgbClr val="002060"/>
                </a:solidFill>
              </a:rPr>
              <a:t>perit</a:t>
            </a:r>
            <a:r>
              <a:rPr lang="es-MX" sz="3000" dirty="0" err="1" smtClean="0">
                <a:solidFill>
                  <a:srgbClr val="002060"/>
                </a:solidFill>
              </a:rPr>
              <a:t>ĭ</a:t>
            </a:r>
            <a:r>
              <a:rPr lang="es-MX" dirty="0" err="1" smtClean="0">
                <a:solidFill>
                  <a:srgbClr val="002060"/>
                </a:solidFill>
              </a:rPr>
              <a:t>a</a:t>
            </a:r>
            <a:r>
              <a:rPr lang="es-MX" dirty="0" smtClean="0">
                <a:solidFill>
                  <a:srgbClr val="002060"/>
                </a:solidFill>
              </a:rPr>
              <a:t> (pericia)</a:t>
            </a:r>
          </a:p>
          <a:p>
            <a:pPr>
              <a:spcBef>
                <a:spcPts val="0"/>
              </a:spcBef>
              <a:spcAft>
                <a:spcPts val="600"/>
              </a:spcAft>
            </a:pPr>
            <a:r>
              <a:rPr lang="es-MX" sz="2400" dirty="0" smtClean="0"/>
              <a:t>Falta de sabiduría</a:t>
            </a:r>
            <a:r>
              <a:rPr lang="es-MX" sz="2400" dirty="0"/>
              <a:t>, práctica, experiencia y habilidad en una ciencia o arte</a:t>
            </a:r>
          </a:p>
          <a:p>
            <a:pPr marL="0" indent="0">
              <a:spcBef>
                <a:spcPts val="0"/>
              </a:spcBef>
              <a:spcAft>
                <a:spcPts val="600"/>
              </a:spcAft>
              <a:buNone/>
            </a:pPr>
            <a:endParaRPr lang="es-MX" sz="2600" dirty="0" smtClean="0"/>
          </a:p>
          <a:p>
            <a:pPr>
              <a:spcBef>
                <a:spcPts val="0"/>
              </a:spcBef>
              <a:spcAft>
                <a:spcPts val="600"/>
              </a:spcAft>
            </a:pPr>
            <a:endParaRPr lang="es-MX" sz="2600" dirty="0"/>
          </a:p>
        </p:txBody>
      </p:sp>
    </p:spTree>
    <p:extLst>
      <p:ext uri="{BB962C8B-B14F-4D97-AF65-F5344CB8AC3E}">
        <p14:creationId xmlns:p14="http://schemas.microsoft.com/office/powerpoint/2010/main" val="1380207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Responsabilidad profesional médica</a:t>
            </a:r>
            <a:endParaRPr lang="es-MX" dirty="0"/>
          </a:p>
        </p:txBody>
      </p:sp>
      <p:sp>
        <p:nvSpPr>
          <p:cNvPr id="3" name="Marcador de contenido 2"/>
          <p:cNvSpPr>
            <a:spLocks noGrp="1"/>
          </p:cNvSpPr>
          <p:nvPr>
            <p:ph idx="1"/>
          </p:nvPr>
        </p:nvSpPr>
        <p:spPr/>
        <p:txBody>
          <a:bodyPr/>
          <a:lstStyle/>
          <a:p>
            <a:r>
              <a:rPr lang="es-MX" dirty="0" smtClean="0"/>
              <a:t>Obligación que posee todo profesional de la salud de responder ante la ley por el </a:t>
            </a:r>
            <a:r>
              <a:rPr lang="es-MX" dirty="0" smtClean="0">
                <a:solidFill>
                  <a:srgbClr val="C00000"/>
                </a:solidFill>
              </a:rPr>
              <a:t>daño que resulte de su actividad </a:t>
            </a:r>
            <a:r>
              <a:rPr lang="es-MX" dirty="0" smtClean="0"/>
              <a:t>profesional</a:t>
            </a:r>
          </a:p>
          <a:p>
            <a:r>
              <a:rPr lang="es-MX" dirty="0" smtClean="0">
                <a:solidFill>
                  <a:srgbClr val="C00000"/>
                </a:solidFill>
              </a:rPr>
              <a:t>Culpa</a:t>
            </a:r>
            <a:r>
              <a:rPr lang="es-MX" dirty="0" smtClean="0"/>
              <a:t>: omisión de cálculo, falta de previsión de un resultado desastroso por impericia, imprudencia o negligencia</a:t>
            </a:r>
          </a:p>
          <a:p>
            <a:r>
              <a:rPr lang="es-MX" dirty="0" smtClean="0">
                <a:solidFill>
                  <a:srgbClr val="C00000"/>
                </a:solidFill>
              </a:rPr>
              <a:t>Imprudencia</a:t>
            </a:r>
            <a:r>
              <a:rPr lang="es-MX" dirty="0" smtClean="0"/>
              <a:t>: no previsión de un resultado previsible; negligencia inexcusable y punible</a:t>
            </a:r>
            <a:endParaRPr lang="es-MX" dirty="0"/>
          </a:p>
        </p:txBody>
      </p:sp>
      <p:sp>
        <p:nvSpPr>
          <p:cNvPr id="4" name="CuadroTexto 3"/>
          <p:cNvSpPr txBox="1"/>
          <p:nvPr/>
        </p:nvSpPr>
        <p:spPr>
          <a:xfrm>
            <a:off x="448733" y="6411907"/>
            <a:ext cx="10416491" cy="369332"/>
          </a:xfrm>
          <a:prstGeom prst="rect">
            <a:avLst/>
          </a:prstGeom>
          <a:noFill/>
        </p:spPr>
        <p:txBody>
          <a:bodyPr wrap="square" rtlCol="0">
            <a:spAutoFit/>
          </a:bodyPr>
          <a:lstStyle/>
          <a:p>
            <a:pPr algn="ctr"/>
            <a:r>
              <a:rPr lang="es-MX" dirty="0" smtClean="0"/>
              <a:t>Art. 2615 del Código Civil para el DF en materia común y para la RM en materia federal</a:t>
            </a:r>
            <a:endParaRPr lang="es-MX" dirty="0"/>
          </a:p>
        </p:txBody>
      </p:sp>
    </p:spTree>
    <p:extLst>
      <p:ext uri="{BB962C8B-B14F-4D97-AF65-F5344CB8AC3E}">
        <p14:creationId xmlns:p14="http://schemas.microsoft.com/office/powerpoint/2010/main" val="3401510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Responsabilidad profesional médica</a:t>
            </a:r>
            <a:endParaRPr lang="es-MX" dirty="0"/>
          </a:p>
        </p:txBody>
      </p:sp>
      <p:sp>
        <p:nvSpPr>
          <p:cNvPr id="3" name="Marcador de contenido 2"/>
          <p:cNvSpPr>
            <a:spLocks noGrp="1"/>
          </p:cNvSpPr>
          <p:nvPr>
            <p:ph idx="1"/>
          </p:nvPr>
        </p:nvSpPr>
        <p:spPr>
          <a:xfrm>
            <a:off x="448733" y="1452283"/>
            <a:ext cx="10141479" cy="4771640"/>
          </a:xfrm>
        </p:spPr>
        <p:txBody>
          <a:bodyPr>
            <a:normAutofit/>
          </a:bodyPr>
          <a:lstStyle/>
          <a:p>
            <a:r>
              <a:rPr lang="es-MX" dirty="0" smtClean="0">
                <a:solidFill>
                  <a:srgbClr val="C00000"/>
                </a:solidFill>
              </a:rPr>
              <a:t>Negligencia</a:t>
            </a:r>
            <a:r>
              <a:rPr lang="es-MX" dirty="0" smtClean="0"/>
              <a:t>: descuido de precauciones y atenciones calificadas como necesarias; cuando a pesar de tener </a:t>
            </a:r>
            <a:r>
              <a:rPr lang="es-MX" dirty="0" smtClean="0">
                <a:solidFill>
                  <a:srgbClr val="C00000"/>
                </a:solidFill>
              </a:rPr>
              <a:t>el conocimiento no se aplica y se provoca daño</a:t>
            </a:r>
          </a:p>
          <a:p>
            <a:r>
              <a:rPr lang="es-MX" dirty="0" smtClean="0">
                <a:solidFill>
                  <a:srgbClr val="C00000"/>
                </a:solidFill>
              </a:rPr>
              <a:t>Impericia</a:t>
            </a:r>
            <a:r>
              <a:rPr lang="es-MX" dirty="0" smtClean="0"/>
              <a:t>: falta de capacidad y experiencia, de conocimientos técnicos y prácticos</a:t>
            </a:r>
            <a:r>
              <a:rPr lang="es-MX" dirty="0" smtClean="0">
                <a:solidFill>
                  <a:srgbClr val="C00000"/>
                </a:solidFill>
              </a:rPr>
              <a:t>; cuando se actúa sin tener el conocimiento</a:t>
            </a:r>
            <a:r>
              <a:rPr lang="es-MX" dirty="0" smtClean="0"/>
              <a:t> y se genera daño</a:t>
            </a:r>
          </a:p>
          <a:p>
            <a:r>
              <a:rPr lang="es-MX" dirty="0" smtClean="0">
                <a:solidFill>
                  <a:srgbClr val="C00000"/>
                </a:solidFill>
              </a:rPr>
              <a:t>Impericia temeraria</a:t>
            </a:r>
            <a:r>
              <a:rPr lang="es-MX" dirty="0" smtClean="0"/>
              <a:t>: sometimiento a riesgos innecesarios a causa de falta de conocimiento</a:t>
            </a:r>
          </a:p>
          <a:p>
            <a:r>
              <a:rPr lang="es-MX" dirty="0" smtClean="0">
                <a:solidFill>
                  <a:srgbClr val="C00000"/>
                </a:solidFill>
              </a:rPr>
              <a:t>Dolo</a:t>
            </a:r>
            <a:r>
              <a:rPr lang="es-MX" dirty="0" smtClean="0"/>
              <a:t>: Maquinación o artificio para dañar a otro. Siempre es punible ya que </a:t>
            </a:r>
            <a:r>
              <a:rPr lang="es-MX" dirty="0" smtClean="0">
                <a:solidFill>
                  <a:srgbClr val="C00000"/>
                </a:solidFill>
              </a:rPr>
              <a:t>viola </a:t>
            </a:r>
            <a:r>
              <a:rPr lang="es-MX" dirty="0" err="1" smtClean="0">
                <a:solidFill>
                  <a:srgbClr val="C00000"/>
                </a:solidFill>
              </a:rPr>
              <a:t>concientemente</a:t>
            </a:r>
            <a:r>
              <a:rPr lang="es-MX" dirty="0" smtClean="0">
                <a:solidFill>
                  <a:srgbClr val="C00000"/>
                </a:solidFill>
              </a:rPr>
              <a:t> la ley</a:t>
            </a:r>
            <a:endParaRPr lang="es-MX" dirty="0">
              <a:solidFill>
                <a:srgbClr val="C00000"/>
              </a:solidFill>
            </a:endParaRPr>
          </a:p>
        </p:txBody>
      </p:sp>
      <p:sp>
        <p:nvSpPr>
          <p:cNvPr id="4" name="CuadroTexto 3"/>
          <p:cNvSpPr txBox="1"/>
          <p:nvPr/>
        </p:nvSpPr>
        <p:spPr>
          <a:xfrm>
            <a:off x="448733" y="6411907"/>
            <a:ext cx="10416491" cy="369332"/>
          </a:xfrm>
          <a:prstGeom prst="rect">
            <a:avLst/>
          </a:prstGeom>
          <a:noFill/>
        </p:spPr>
        <p:txBody>
          <a:bodyPr wrap="square" rtlCol="0">
            <a:spAutoFit/>
          </a:bodyPr>
          <a:lstStyle/>
          <a:p>
            <a:pPr algn="ctr"/>
            <a:r>
              <a:rPr lang="es-MX" dirty="0" smtClean="0">
                <a:latin typeface="Arial Rounded MT Bold" panose="020F0704030504030204" pitchFamily="34" charset="0"/>
              </a:rPr>
              <a:t>Art. 2615 del Código Civil para el DF en materia común y para la RM en materia federal</a:t>
            </a:r>
            <a:endParaRPr lang="es-MX" dirty="0">
              <a:latin typeface="Arial Rounded MT Bold" panose="020F0704030504030204" pitchFamily="34" charset="0"/>
            </a:endParaRPr>
          </a:p>
        </p:txBody>
      </p:sp>
    </p:spTree>
    <p:extLst>
      <p:ext uri="{BB962C8B-B14F-4D97-AF65-F5344CB8AC3E}">
        <p14:creationId xmlns:p14="http://schemas.microsoft.com/office/powerpoint/2010/main" val="3152022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Errores en la práctica médica</a:t>
            </a:r>
            <a:endParaRPr lang="es-MX" dirty="0"/>
          </a:p>
        </p:txBody>
      </p:sp>
      <p:sp>
        <p:nvSpPr>
          <p:cNvPr id="3" name="Marcador de contenido 2"/>
          <p:cNvSpPr>
            <a:spLocks noGrp="1"/>
          </p:cNvSpPr>
          <p:nvPr>
            <p:ph idx="1"/>
          </p:nvPr>
        </p:nvSpPr>
        <p:spPr>
          <a:xfrm>
            <a:off x="448733" y="1223682"/>
            <a:ext cx="10141479" cy="5307058"/>
          </a:xfrm>
        </p:spPr>
        <p:txBody>
          <a:bodyPr>
            <a:normAutofit fontScale="85000" lnSpcReduction="20000"/>
          </a:bodyPr>
          <a:lstStyle/>
          <a:p>
            <a:r>
              <a:rPr lang="es-MX" dirty="0" smtClean="0"/>
              <a:t>De diagnóstico o elección terapéutica</a:t>
            </a:r>
          </a:p>
          <a:p>
            <a:r>
              <a:rPr lang="es-MX" dirty="0" smtClean="0"/>
              <a:t>Faltas instrumentales o de técnica</a:t>
            </a:r>
          </a:p>
          <a:p>
            <a:r>
              <a:rPr lang="es-MX" dirty="0" smtClean="0"/>
              <a:t>Confusión en la identificación del paciente o del órgano enfermo</a:t>
            </a:r>
            <a:endParaRPr lang="es-MX" dirty="0"/>
          </a:p>
          <a:p>
            <a:pPr marL="0" indent="0">
              <a:buNone/>
            </a:pPr>
            <a:r>
              <a:rPr lang="es-MX" sz="3300" dirty="0" smtClean="0">
                <a:solidFill>
                  <a:srgbClr val="C00000"/>
                </a:solidFill>
              </a:rPr>
              <a:t>Elementos para establecer mala práctica</a:t>
            </a:r>
          </a:p>
          <a:p>
            <a:r>
              <a:rPr lang="es-MX" dirty="0" smtClean="0"/>
              <a:t>Riesgo teórico en caso concreto</a:t>
            </a:r>
          </a:p>
          <a:p>
            <a:r>
              <a:rPr lang="es-MX" dirty="0" smtClean="0"/>
              <a:t>Calidad de la atención</a:t>
            </a:r>
          </a:p>
          <a:p>
            <a:r>
              <a:rPr lang="es-MX" dirty="0" smtClean="0"/>
              <a:t>Lesiones injustificadas</a:t>
            </a:r>
          </a:p>
          <a:p>
            <a:r>
              <a:rPr lang="es-MX" dirty="0" smtClean="0"/>
              <a:t>Remuneraciones fraudulentas</a:t>
            </a:r>
          </a:p>
          <a:p>
            <a:r>
              <a:rPr lang="es-MX" dirty="0" smtClean="0"/>
              <a:t>Uso de insumos inapropiados</a:t>
            </a:r>
          </a:p>
          <a:p>
            <a:r>
              <a:rPr lang="es-MX" dirty="0" smtClean="0"/>
              <a:t>Actos de violencia o simulación</a:t>
            </a:r>
          </a:p>
          <a:p>
            <a:r>
              <a:rPr lang="es-MX" dirty="0" smtClean="0"/>
              <a:t>Transgresión a normas</a:t>
            </a:r>
          </a:p>
          <a:p>
            <a:r>
              <a:rPr lang="es-MX" dirty="0" smtClean="0"/>
              <a:t>Actos sin sanción previa e comités o comisiones</a:t>
            </a:r>
            <a:endParaRPr lang="es-MX" dirty="0"/>
          </a:p>
        </p:txBody>
      </p:sp>
    </p:spTree>
    <p:extLst>
      <p:ext uri="{BB962C8B-B14F-4D97-AF65-F5344CB8AC3E}">
        <p14:creationId xmlns:p14="http://schemas.microsoft.com/office/powerpoint/2010/main" val="652748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chor="t"/>
          <a:lstStyle/>
          <a:p>
            <a:r>
              <a:rPr lang="es-MX" dirty="0" smtClean="0"/>
              <a:t>Entre la creencia y la norma</a:t>
            </a:r>
            <a:endParaRPr lang="es-MX" dirty="0"/>
          </a:p>
        </p:txBody>
      </p:sp>
      <p:sp>
        <p:nvSpPr>
          <p:cNvPr id="3" name="Marcador de contenido 2"/>
          <p:cNvSpPr>
            <a:spLocks noGrp="1"/>
          </p:cNvSpPr>
          <p:nvPr>
            <p:ph idx="1"/>
          </p:nvPr>
        </p:nvSpPr>
        <p:spPr>
          <a:xfrm>
            <a:off x="448733" y="1331259"/>
            <a:ext cx="10141479" cy="4892663"/>
          </a:xfrm>
        </p:spPr>
        <p:txBody>
          <a:bodyPr anchor="ctr">
            <a:normAutofit/>
          </a:bodyPr>
          <a:lstStyle/>
          <a:p>
            <a:pPr marL="0" indent="0">
              <a:lnSpc>
                <a:spcPct val="125000"/>
              </a:lnSpc>
              <a:spcBef>
                <a:spcPts val="0"/>
              </a:spcBef>
              <a:spcAft>
                <a:spcPts val="600"/>
              </a:spcAft>
              <a:buNone/>
            </a:pPr>
            <a:r>
              <a:rPr lang="es-MX" sz="3000" dirty="0" smtClean="0">
                <a:solidFill>
                  <a:srgbClr val="C00000"/>
                </a:solidFill>
              </a:rPr>
              <a:t>El diálogo como método fundante</a:t>
            </a:r>
          </a:p>
          <a:p>
            <a:pPr>
              <a:lnSpc>
                <a:spcPct val="125000"/>
              </a:lnSpc>
              <a:spcBef>
                <a:spcPts val="0"/>
              </a:spcBef>
              <a:spcAft>
                <a:spcPts val="600"/>
              </a:spcAft>
            </a:pPr>
            <a:r>
              <a:rPr lang="es-MX" dirty="0" smtClean="0"/>
              <a:t>La motivación de la ciencia, la tecnología, la medicina y otras ciencias sociales es la satisfacción y bienestar de la humanidad</a:t>
            </a:r>
          </a:p>
          <a:p>
            <a:pPr>
              <a:lnSpc>
                <a:spcPct val="125000"/>
              </a:lnSpc>
              <a:spcBef>
                <a:spcPts val="0"/>
              </a:spcBef>
              <a:spcAft>
                <a:spcPts val="600"/>
              </a:spcAft>
            </a:pPr>
            <a:r>
              <a:rPr lang="es-MX" dirty="0" smtClean="0"/>
              <a:t>A los ojos de los no médicos, muchos actos médicos parecen indignos, aberrantes o antihumanos</a:t>
            </a:r>
          </a:p>
          <a:p>
            <a:pPr>
              <a:lnSpc>
                <a:spcPct val="125000"/>
              </a:lnSpc>
              <a:spcBef>
                <a:spcPts val="0"/>
              </a:spcBef>
              <a:spcAft>
                <a:spcPts val="600"/>
              </a:spcAft>
            </a:pPr>
            <a:r>
              <a:rPr lang="es-MX" dirty="0" smtClean="0"/>
              <a:t>El efecto social de la bioética ha sido </a:t>
            </a:r>
            <a:r>
              <a:rPr lang="es-MX" dirty="0" err="1" smtClean="0">
                <a:solidFill>
                  <a:srgbClr val="C00000"/>
                </a:solidFill>
              </a:rPr>
              <a:t>horizontalizar</a:t>
            </a:r>
            <a:r>
              <a:rPr lang="es-MX" dirty="0" smtClean="0">
                <a:solidFill>
                  <a:srgbClr val="C00000"/>
                </a:solidFill>
              </a:rPr>
              <a:t> </a:t>
            </a:r>
            <a:r>
              <a:rPr lang="es-MX" dirty="0" smtClean="0"/>
              <a:t>los discursos técnicos y evitar el lenguaje </a:t>
            </a:r>
            <a:r>
              <a:rPr lang="es-MX" i="1" dirty="0" err="1" smtClean="0">
                <a:solidFill>
                  <a:srgbClr val="C00000"/>
                </a:solidFill>
              </a:rPr>
              <a:t>juris-diccional</a:t>
            </a:r>
            <a:endParaRPr lang="es-MX" i="1" dirty="0" smtClean="0">
              <a:solidFill>
                <a:srgbClr val="C00000"/>
              </a:solidFill>
            </a:endParaRPr>
          </a:p>
        </p:txBody>
      </p:sp>
      <p:sp>
        <p:nvSpPr>
          <p:cNvPr id="4" name="CuadroTexto 3"/>
          <p:cNvSpPr txBox="1"/>
          <p:nvPr/>
        </p:nvSpPr>
        <p:spPr>
          <a:xfrm>
            <a:off x="448733" y="6411907"/>
            <a:ext cx="10416491" cy="369332"/>
          </a:xfrm>
          <a:prstGeom prst="rect">
            <a:avLst/>
          </a:prstGeom>
          <a:noFill/>
        </p:spPr>
        <p:txBody>
          <a:bodyPr wrap="square" rtlCol="0">
            <a:spAutoFit/>
          </a:bodyPr>
          <a:lstStyle/>
          <a:p>
            <a:pPr algn="ctr"/>
            <a:r>
              <a:rPr lang="es-MX" dirty="0" smtClean="0">
                <a:latin typeface="Arial Rounded MT Bold" panose="020F0704030504030204" pitchFamily="34" charset="0"/>
              </a:rPr>
              <a:t>Fernando Lolas. El diálogo moral en las ciencias de la vida. Ed. Mediterráneo, Chile, 2001.</a:t>
            </a:r>
            <a:endParaRPr lang="es-MX" dirty="0">
              <a:latin typeface="Arial Rounded MT Bold" panose="020F0704030504030204" pitchFamily="34" charset="0"/>
            </a:endParaRPr>
          </a:p>
        </p:txBody>
      </p:sp>
    </p:spTree>
    <p:extLst>
      <p:ext uri="{BB962C8B-B14F-4D97-AF65-F5344CB8AC3E}">
        <p14:creationId xmlns:p14="http://schemas.microsoft.com/office/powerpoint/2010/main" val="78189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Marcador de contenido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2584" y="877516"/>
            <a:ext cx="9144000" cy="4292600"/>
          </a:xfrm>
        </p:spPr>
      </p:pic>
      <p:sp>
        <p:nvSpPr>
          <p:cNvPr id="8" name="CuadroTexto 7"/>
          <p:cNvSpPr txBox="1"/>
          <p:nvPr/>
        </p:nvSpPr>
        <p:spPr>
          <a:xfrm>
            <a:off x="3953250" y="5518860"/>
            <a:ext cx="5851217" cy="1169551"/>
          </a:xfrm>
          <a:prstGeom prst="rect">
            <a:avLst/>
          </a:prstGeom>
          <a:noFill/>
        </p:spPr>
        <p:txBody>
          <a:bodyPr wrap="none" rtlCol="0" anchor="ctr">
            <a:spAutoFit/>
          </a:bodyPr>
          <a:lstStyle/>
          <a:p>
            <a:pPr algn="ctr">
              <a:lnSpc>
                <a:spcPct val="125000"/>
              </a:lnSpc>
            </a:pPr>
            <a:r>
              <a:rPr lang="es-MX" sz="2800" dirty="0" smtClean="0">
                <a:solidFill>
                  <a:srgbClr val="002060"/>
                </a:solidFill>
                <a:latin typeface="Arial Rounded MT Bold" panose="020F0704030504030204" pitchFamily="34" charset="0"/>
              </a:rPr>
              <a:t>Academia </a:t>
            </a:r>
            <a:r>
              <a:rPr lang="es-MX" sz="2800" dirty="0" smtClean="0">
                <a:solidFill>
                  <a:srgbClr val="002060"/>
                </a:solidFill>
                <a:latin typeface="Arial Rounded MT Bold" panose="020F0704030504030204" pitchFamily="34" charset="0"/>
              </a:rPr>
              <a:t>Nacional de Medicina</a:t>
            </a:r>
          </a:p>
          <a:p>
            <a:pPr algn="ctr">
              <a:lnSpc>
                <a:spcPct val="125000"/>
              </a:lnSpc>
            </a:pPr>
            <a:r>
              <a:rPr lang="es-MX" sz="2800" dirty="0" smtClean="0">
                <a:solidFill>
                  <a:srgbClr val="002060"/>
                </a:solidFill>
                <a:latin typeface="Arial Rounded MT Bold" panose="020F0704030504030204" pitchFamily="34" charset="0"/>
              </a:rPr>
              <a:t>Academia Mexicana de Pediatría</a:t>
            </a:r>
            <a:endParaRPr lang="es-MX" sz="2800" dirty="0">
              <a:solidFill>
                <a:srgbClr val="002060"/>
              </a:solidFill>
            </a:endParaRPr>
          </a:p>
        </p:txBody>
      </p:sp>
      <p:sp>
        <p:nvSpPr>
          <p:cNvPr id="9" name="CuadroTexto 8"/>
          <p:cNvSpPr txBox="1"/>
          <p:nvPr/>
        </p:nvSpPr>
        <p:spPr>
          <a:xfrm>
            <a:off x="469343" y="6288301"/>
            <a:ext cx="9508043" cy="400110"/>
          </a:xfrm>
          <a:prstGeom prst="rect">
            <a:avLst/>
          </a:prstGeom>
          <a:noFill/>
        </p:spPr>
        <p:txBody>
          <a:bodyPr wrap="square" rtlCol="0">
            <a:spAutoFit/>
          </a:bodyPr>
          <a:lstStyle/>
          <a:p>
            <a:r>
              <a:rPr lang="es-MX" sz="2000" b="1" dirty="0" smtClean="0"/>
              <a:t>29 de abril de 2015</a:t>
            </a:r>
            <a:endParaRPr lang="es-MX" sz="2000" b="1" dirty="0"/>
          </a:p>
        </p:txBody>
      </p:sp>
      <p:sp>
        <p:nvSpPr>
          <p:cNvPr id="10" name="Rectángulo 9"/>
          <p:cNvSpPr/>
          <p:nvPr/>
        </p:nvSpPr>
        <p:spPr>
          <a:xfrm>
            <a:off x="341103" y="5901734"/>
            <a:ext cx="2698046" cy="436979"/>
          </a:xfrm>
          <a:prstGeom prst="rect">
            <a:avLst/>
          </a:prstGeom>
        </p:spPr>
        <p:txBody>
          <a:bodyPr wrap="none">
            <a:spAutoFit/>
          </a:bodyPr>
          <a:lstStyle/>
          <a:p>
            <a:pPr algn="ctr">
              <a:lnSpc>
                <a:spcPct val="125000"/>
              </a:lnSpc>
            </a:pPr>
            <a:r>
              <a:rPr lang="es-MX" sz="2000" dirty="0">
                <a:solidFill>
                  <a:srgbClr val="002060"/>
                </a:solidFill>
                <a:latin typeface="Arial Rounded MT Bold" panose="020F0704030504030204" pitchFamily="34" charset="0"/>
              </a:rPr>
              <a:t>SESIÓN CONJUNTA</a:t>
            </a:r>
          </a:p>
        </p:txBody>
      </p:sp>
    </p:spTree>
    <p:extLst>
      <p:ext uri="{BB962C8B-B14F-4D97-AF65-F5344CB8AC3E}">
        <p14:creationId xmlns:p14="http://schemas.microsoft.com/office/powerpoint/2010/main" val="3587365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a:xfrm>
            <a:off x="640012" y="310446"/>
            <a:ext cx="9784148" cy="1320800"/>
          </a:xfrm>
        </p:spPr>
        <p:txBody>
          <a:bodyPr anchor="ctr">
            <a:normAutofit/>
          </a:bodyPr>
          <a:lstStyle/>
          <a:p>
            <a:pPr algn="ctr"/>
            <a:r>
              <a:rPr lang="es-MX" sz="4400" dirty="0" smtClean="0">
                <a:solidFill>
                  <a:srgbClr val="002060"/>
                </a:solidFill>
              </a:rPr>
              <a:t>#YoSoy17</a:t>
            </a:r>
            <a:endParaRPr lang="es-MX" sz="4400" dirty="0">
              <a:solidFill>
                <a:srgbClr val="002060"/>
              </a:solidFill>
            </a:endParaRPr>
          </a:p>
        </p:txBody>
      </p:sp>
      <p:pic>
        <p:nvPicPr>
          <p:cNvPr id="4" name="Marcador de contenido 3"/>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r="19029"/>
          <a:stretch/>
        </p:blipFill>
        <p:spPr>
          <a:xfrm>
            <a:off x="7886148" y="3404674"/>
            <a:ext cx="4249580" cy="3425190"/>
          </a:xfrm>
        </p:spPr>
      </p:pic>
      <p:sp>
        <p:nvSpPr>
          <p:cNvPr id="9" name="Marcador de contenido 8"/>
          <p:cNvSpPr>
            <a:spLocks noGrp="1"/>
          </p:cNvSpPr>
          <p:nvPr>
            <p:ph sz="half" idx="2"/>
          </p:nvPr>
        </p:nvSpPr>
        <p:spPr>
          <a:xfrm>
            <a:off x="640011" y="1814733"/>
            <a:ext cx="6731459" cy="4614202"/>
          </a:xfrm>
        </p:spPr>
        <p:txBody>
          <a:bodyPr anchor="t">
            <a:normAutofit/>
          </a:bodyPr>
          <a:lstStyle/>
          <a:p>
            <a:pPr marL="0" indent="0">
              <a:buNone/>
            </a:pPr>
            <a:r>
              <a:rPr lang="es-MX" dirty="0">
                <a:solidFill>
                  <a:srgbClr val="C00000"/>
                </a:solidFill>
              </a:rPr>
              <a:t>2</a:t>
            </a:r>
            <a:r>
              <a:rPr lang="es-MX" dirty="0" smtClean="0">
                <a:solidFill>
                  <a:srgbClr val="C00000"/>
                </a:solidFill>
              </a:rPr>
              <a:t>0 </a:t>
            </a:r>
            <a:r>
              <a:rPr lang="es-MX" dirty="0">
                <a:solidFill>
                  <a:srgbClr val="C00000"/>
                </a:solidFill>
              </a:rPr>
              <a:t>de </a:t>
            </a:r>
            <a:r>
              <a:rPr lang="es-MX" dirty="0" smtClean="0">
                <a:solidFill>
                  <a:srgbClr val="C00000"/>
                </a:solidFill>
              </a:rPr>
              <a:t>mayo, 2014</a:t>
            </a:r>
          </a:p>
          <a:p>
            <a:pPr marL="0" indent="0">
              <a:buNone/>
            </a:pPr>
            <a:r>
              <a:rPr lang="es-MX" dirty="0" smtClean="0"/>
              <a:t>Juez Tercero </a:t>
            </a:r>
            <a:r>
              <a:rPr lang="es-MX" dirty="0"/>
              <a:t>de Procesos Penales Federales </a:t>
            </a:r>
            <a:r>
              <a:rPr lang="es-MX" dirty="0" smtClean="0"/>
              <a:t>emitió </a:t>
            </a:r>
          </a:p>
          <a:p>
            <a:pPr lvl="1"/>
            <a:r>
              <a:rPr lang="es-MX" sz="2400" dirty="0" smtClean="0"/>
              <a:t>orden </a:t>
            </a:r>
            <a:r>
              <a:rPr lang="es-MX" sz="2400" dirty="0"/>
              <a:t>de </a:t>
            </a:r>
            <a:r>
              <a:rPr lang="es-MX" sz="2400" dirty="0" smtClean="0"/>
              <a:t>aprehensión y auto </a:t>
            </a:r>
            <a:r>
              <a:rPr lang="es-MX" sz="2400" dirty="0"/>
              <a:t>de formal </a:t>
            </a:r>
            <a:r>
              <a:rPr lang="es-MX" sz="2400" dirty="0" smtClean="0"/>
              <a:t>prisión contra </a:t>
            </a:r>
            <a:r>
              <a:rPr lang="es-MX" sz="2400" dirty="0"/>
              <a:t>16 médicos </a:t>
            </a:r>
            <a:endParaRPr lang="es-MX" sz="2400" dirty="0" smtClean="0"/>
          </a:p>
          <a:p>
            <a:pPr lvl="1"/>
            <a:r>
              <a:rPr lang="es-MX" sz="2400" i="1" dirty="0" smtClean="0">
                <a:solidFill>
                  <a:srgbClr val="C00000"/>
                </a:solidFill>
              </a:rPr>
              <a:t>por homicidio culposo derivado de negligencia médica</a:t>
            </a:r>
            <a:r>
              <a:rPr lang="es-MX" sz="2400" dirty="0" smtClean="0">
                <a:solidFill>
                  <a:srgbClr val="C00000"/>
                </a:solidFill>
              </a:rPr>
              <a:t> </a:t>
            </a:r>
          </a:p>
          <a:p>
            <a:pPr lvl="1"/>
            <a:r>
              <a:rPr lang="es-MX" sz="2400" dirty="0" smtClean="0"/>
              <a:t>responsables </a:t>
            </a:r>
            <a:r>
              <a:rPr lang="es-MX" sz="2400" dirty="0"/>
              <a:t>de la </a:t>
            </a:r>
            <a:r>
              <a:rPr lang="es-MX" sz="2400" dirty="0" smtClean="0"/>
              <a:t>UTI </a:t>
            </a:r>
            <a:r>
              <a:rPr lang="es-MX" sz="2400" dirty="0"/>
              <a:t>del Centro Médico Nacional de </a:t>
            </a:r>
            <a:r>
              <a:rPr lang="es-MX" sz="2400" dirty="0" smtClean="0"/>
              <a:t>Occidente, IMSS</a:t>
            </a:r>
            <a:endParaRPr lang="es-MX" sz="2400" dirty="0"/>
          </a:p>
        </p:txBody>
      </p:sp>
    </p:spTree>
    <p:extLst>
      <p:ext uri="{BB962C8B-B14F-4D97-AF65-F5344CB8AC3E}">
        <p14:creationId xmlns:p14="http://schemas.microsoft.com/office/powerpoint/2010/main" val="589219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El caso del niño que murió en </a:t>
            </a:r>
            <a:r>
              <a:rPr lang="es-MX" b="1" dirty="0" smtClean="0"/>
              <a:t>Guadalajara</a:t>
            </a:r>
            <a:endParaRPr lang="es-MX" dirty="0"/>
          </a:p>
        </p:txBody>
      </p:sp>
      <p:sp>
        <p:nvSpPr>
          <p:cNvPr id="3" name="Marcador de contenido 2"/>
          <p:cNvSpPr>
            <a:spLocks noGrp="1"/>
          </p:cNvSpPr>
          <p:nvPr>
            <p:ph idx="1"/>
          </p:nvPr>
        </p:nvSpPr>
        <p:spPr>
          <a:xfrm>
            <a:off x="448733" y="1420835"/>
            <a:ext cx="10031698" cy="5148775"/>
          </a:xfrm>
        </p:spPr>
        <p:txBody>
          <a:bodyPr anchor="ctr">
            <a:normAutofit/>
          </a:bodyPr>
          <a:lstStyle/>
          <a:p>
            <a:pPr marL="0" indent="0">
              <a:lnSpc>
                <a:spcPct val="110000"/>
              </a:lnSpc>
              <a:buNone/>
            </a:pPr>
            <a:r>
              <a:rPr lang="es-MX" dirty="0" smtClean="0"/>
              <a:t>15 de noviembre, 2009 </a:t>
            </a:r>
          </a:p>
          <a:p>
            <a:pPr marL="0" indent="0">
              <a:lnSpc>
                <a:spcPct val="110000"/>
              </a:lnSpc>
              <a:buNone/>
            </a:pPr>
            <a:r>
              <a:rPr lang="es-MX" dirty="0" smtClean="0"/>
              <a:t>REGR, </a:t>
            </a:r>
            <a:r>
              <a:rPr lang="es-MX" dirty="0"/>
              <a:t>15 </a:t>
            </a:r>
            <a:r>
              <a:rPr lang="es-MX" dirty="0" smtClean="0"/>
              <a:t>años, </a:t>
            </a:r>
            <a:r>
              <a:rPr lang="es-MX" dirty="0"/>
              <a:t>ingresó al Hospital de Pediatría </a:t>
            </a:r>
            <a:r>
              <a:rPr lang="es-MX" dirty="0" smtClean="0"/>
              <a:t>por un </a:t>
            </a:r>
            <a:r>
              <a:rPr lang="es-MX" dirty="0" smtClean="0">
                <a:solidFill>
                  <a:srgbClr val="C00000"/>
                </a:solidFill>
              </a:rPr>
              <a:t>cuadro asmático, sospecha de influenza y un paro CR</a:t>
            </a:r>
          </a:p>
          <a:p>
            <a:pPr>
              <a:lnSpc>
                <a:spcPct val="110000"/>
              </a:lnSpc>
            </a:pPr>
            <a:r>
              <a:rPr lang="es-MX" dirty="0" smtClean="0"/>
              <a:t>55 días después el paciente </a:t>
            </a:r>
            <a:r>
              <a:rPr lang="es-MX" dirty="0"/>
              <a:t>falleció </a:t>
            </a:r>
            <a:r>
              <a:rPr lang="es-MX" dirty="0" smtClean="0"/>
              <a:t>con diagnóstico de </a:t>
            </a:r>
            <a:r>
              <a:rPr lang="es-MX" dirty="0">
                <a:solidFill>
                  <a:srgbClr val="C00000"/>
                </a:solidFill>
              </a:rPr>
              <a:t>infección intestinal </a:t>
            </a:r>
            <a:r>
              <a:rPr lang="es-MX" dirty="0" smtClean="0"/>
              <a:t>sin </a:t>
            </a:r>
            <a:r>
              <a:rPr lang="es-MX" dirty="0"/>
              <a:t>precisar la </a:t>
            </a:r>
            <a:r>
              <a:rPr lang="es-MX" dirty="0" smtClean="0"/>
              <a:t>causa</a:t>
            </a:r>
          </a:p>
          <a:p>
            <a:pPr>
              <a:lnSpc>
                <a:spcPct val="110000"/>
              </a:lnSpc>
            </a:pPr>
            <a:r>
              <a:rPr lang="es-MX" dirty="0" smtClean="0"/>
              <a:t>La necropsia </a:t>
            </a:r>
            <a:r>
              <a:rPr lang="es-MX" dirty="0"/>
              <a:t>determinó que la </a:t>
            </a:r>
            <a:r>
              <a:rPr lang="es-MX" dirty="0" smtClean="0"/>
              <a:t>causa de la muerte fue </a:t>
            </a:r>
            <a:r>
              <a:rPr lang="es-MX" dirty="0" smtClean="0">
                <a:solidFill>
                  <a:srgbClr val="C00000"/>
                </a:solidFill>
              </a:rPr>
              <a:t>daño </a:t>
            </a:r>
            <a:r>
              <a:rPr lang="es-MX" dirty="0">
                <a:solidFill>
                  <a:srgbClr val="C00000"/>
                </a:solidFill>
              </a:rPr>
              <a:t>orgánico sistémico</a:t>
            </a:r>
            <a:r>
              <a:rPr lang="es-MX" dirty="0"/>
              <a:t> </a:t>
            </a:r>
            <a:r>
              <a:rPr lang="es-MX" dirty="0" smtClean="0"/>
              <a:t>y </a:t>
            </a:r>
            <a:r>
              <a:rPr lang="es-MX" dirty="0">
                <a:solidFill>
                  <a:srgbClr val="C00000"/>
                </a:solidFill>
              </a:rPr>
              <a:t>tuberculosis </a:t>
            </a:r>
            <a:r>
              <a:rPr lang="es-MX" dirty="0" smtClean="0">
                <a:solidFill>
                  <a:srgbClr val="C00000"/>
                </a:solidFill>
              </a:rPr>
              <a:t>intestinal</a:t>
            </a:r>
            <a:endParaRPr lang="es-MX" dirty="0">
              <a:solidFill>
                <a:srgbClr val="C00000"/>
              </a:solidFill>
            </a:endParaRPr>
          </a:p>
        </p:txBody>
      </p:sp>
    </p:spTree>
    <p:extLst>
      <p:ext uri="{BB962C8B-B14F-4D97-AF65-F5344CB8AC3E}">
        <p14:creationId xmlns:p14="http://schemas.microsoft.com/office/powerpoint/2010/main" val="23368162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El caso del niño que murió en </a:t>
            </a:r>
            <a:r>
              <a:rPr lang="es-MX" b="1" dirty="0" smtClean="0"/>
              <a:t>Guadalajara</a:t>
            </a:r>
            <a:endParaRPr lang="es-MX" dirty="0"/>
          </a:p>
        </p:txBody>
      </p:sp>
      <p:sp>
        <p:nvSpPr>
          <p:cNvPr id="3" name="Marcador de contenido 2"/>
          <p:cNvSpPr>
            <a:spLocks noGrp="1"/>
          </p:cNvSpPr>
          <p:nvPr>
            <p:ph idx="1"/>
          </p:nvPr>
        </p:nvSpPr>
        <p:spPr>
          <a:xfrm>
            <a:off x="448733" y="1420836"/>
            <a:ext cx="10509999" cy="4557934"/>
          </a:xfrm>
        </p:spPr>
        <p:txBody>
          <a:bodyPr anchor="ctr">
            <a:noAutofit/>
          </a:bodyPr>
          <a:lstStyle/>
          <a:p>
            <a:pPr marL="0" indent="0">
              <a:lnSpc>
                <a:spcPct val="135000"/>
              </a:lnSpc>
              <a:spcBef>
                <a:spcPts val="0"/>
              </a:spcBef>
              <a:spcAft>
                <a:spcPts val="600"/>
              </a:spcAft>
              <a:buNone/>
            </a:pPr>
            <a:r>
              <a:rPr lang="es-MX" dirty="0" smtClean="0"/>
              <a:t>En un video de YouTube, el </a:t>
            </a:r>
            <a:r>
              <a:rPr lang="es-MX" dirty="0"/>
              <a:t>abogado </a:t>
            </a:r>
            <a:r>
              <a:rPr lang="es-MX" dirty="0" smtClean="0"/>
              <a:t>SVGR, padre del adolescente narra: </a:t>
            </a:r>
            <a:r>
              <a:rPr lang="es-MX" dirty="0"/>
              <a:t> </a:t>
            </a:r>
            <a:endParaRPr lang="es-MX" sz="2400" i="1" dirty="0" smtClean="0"/>
          </a:p>
          <a:p>
            <a:pPr>
              <a:lnSpc>
                <a:spcPct val="135000"/>
              </a:lnSpc>
              <a:spcBef>
                <a:spcPts val="0"/>
              </a:spcBef>
              <a:spcAft>
                <a:spcPts val="600"/>
              </a:spcAft>
              <a:buFont typeface="Arial" panose="020B0604020202020204" pitchFamily="34" charset="0"/>
              <a:buChar char="•"/>
            </a:pPr>
            <a:r>
              <a:rPr lang="es-MX" sz="2400" i="1" dirty="0" smtClean="0"/>
              <a:t>En </a:t>
            </a:r>
            <a:r>
              <a:rPr lang="es-MX" sz="2400" i="1" dirty="0" smtClean="0">
                <a:solidFill>
                  <a:srgbClr val="C00000"/>
                </a:solidFill>
              </a:rPr>
              <a:t>16 días </a:t>
            </a:r>
            <a:r>
              <a:rPr lang="es-MX" sz="2400" i="1" dirty="0" smtClean="0"/>
              <a:t>se le sometió a </a:t>
            </a:r>
            <a:r>
              <a:rPr lang="es-MX" sz="2400" i="1" dirty="0" smtClean="0">
                <a:solidFill>
                  <a:srgbClr val="C00000"/>
                </a:solidFill>
              </a:rPr>
              <a:t>siete</a:t>
            </a:r>
            <a:r>
              <a:rPr lang="es-MX" sz="2400" i="1" dirty="0" smtClean="0"/>
              <a:t> </a:t>
            </a:r>
            <a:r>
              <a:rPr lang="es-MX" sz="2400" i="1" dirty="0" smtClean="0">
                <a:solidFill>
                  <a:srgbClr val="C00000"/>
                </a:solidFill>
              </a:rPr>
              <a:t>cirugías</a:t>
            </a:r>
            <a:r>
              <a:rPr lang="es-MX" sz="2400" i="1" dirty="0" smtClean="0"/>
              <a:t> abdominales </a:t>
            </a:r>
          </a:p>
          <a:p>
            <a:pPr>
              <a:lnSpc>
                <a:spcPct val="135000"/>
              </a:lnSpc>
              <a:spcBef>
                <a:spcPts val="0"/>
              </a:spcBef>
              <a:spcAft>
                <a:spcPts val="600"/>
              </a:spcAft>
              <a:buFont typeface="Arial" panose="020B0604020202020204" pitchFamily="34" charset="0"/>
              <a:buChar char="•"/>
            </a:pPr>
            <a:r>
              <a:rPr lang="es-MX" sz="2400" i="1" dirty="0" smtClean="0"/>
              <a:t>Al implantar un catéter, le perforaron ambos pulmones </a:t>
            </a:r>
          </a:p>
          <a:p>
            <a:pPr>
              <a:lnSpc>
                <a:spcPct val="135000"/>
              </a:lnSpc>
              <a:spcBef>
                <a:spcPts val="0"/>
              </a:spcBef>
              <a:spcAft>
                <a:spcPts val="600"/>
              </a:spcAft>
              <a:buFont typeface="Arial" panose="020B0604020202020204" pitchFamily="34" charset="0"/>
              <a:buChar char="•"/>
            </a:pPr>
            <a:r>
              <a:rPr lang="es-MX" sz="2400" i="1" dirty="0" smtClean="0"/>
              <a:t>Se le realizaron cortes intestinales por isquemia y perforaciones</a:t>
            </a:r>
          </a:p>
          <a:p>
            <a:pPr>
              <a:lnSpc>
                <a:spcPct val="135000"/>
              </a:lnSpc>
              <a:spcBef>
                <a:spcPts val="0"/>
              </a:spcBef>
              <a:spcAft>
                <a:spcPts val="600"/>
              </a:spcAft>
              <a:buFont typeface="Arial" panose="020B0604020202020204" pitchFamily="34" charset="0"/>
              <a:buChar char="•"/>
            </a:pPr>
            <a:r>
              <a:rPr lang="es-MX" sz="2400" i="1" dirty="0" smtClean="0"/>
              <a:t>Nunca hubo un patólogo en las intervenciones </a:t>
            </a:r>
          </a:p>
          <a:p>
            <a:pPr>
              <a:lnSpc>
                <a:spcPct val="135000"/>
              </a:lnSpc>
              <a:spcBef>
                <a:spcPts val="0"/>
              </a:spcBef>
              <a:spcAft>
                <a:spcPts val="600"/>
              </a:spcAft>
              <a:buFont typeface="Arial" panose="020B0604020202020204" pitchFamily="34" charset="0"/>
              <a:buChar char="•"/>
            </a:pPr>
            <a:r>
              <a:rPr lang="es-MX" sz="2400" i="1" dirty="0" smtClean="0"/>
              <a:t>Jamás se detectó que padecía tuberculosis intestinal </a:t>
            </a:r>
          </a:p>
        </p:txBody>
      </p:sp>
      <p:sp>
        <p:nvSpPr>
          <p:cNvPr id="4" name="CuadroTexto 3"/>
          <p:cNvSpPr txBox="1"/>
          <p:nvPr/>
        </p:nvSpPr>
        <p:spPr>
          <a:xfrm>
            <a:off x="541741" y="6211669"/>
            <a:ext cx="10318515" cy="400110"/>
          </a:xfrm>
          <a:prstGeom prst="rect">
            <a:avLst/>
          </a:prstGeom>
          <a:noFill/>
        </p:spPr>
        <p:txBody>
          <a:bodyPr wrap="square" rtlCol="0">
            <a:spAutoFit/>
          </a:bodyPr>
          <a:lstStyle/>
          <a:p>
            <a:pPr algn="ctr"/>
            <a:r>
              <a:rPr lang="es-MX" sz="2000" dirty="0">
                <a:latin typeface="Arial Rounded MT Bold" panose="020F0704030504030204" pitchFamily="34" charset="0"/>
              </a:rPr>
              <a:t>https://</a:t>
            </a:r>
            <a:r>
              <a:rPr lang="es-MX" sz="2000" dirty="0" smtClean="0">
                <a:latin typeface="Arial Rounded MT Bold" panose="020F0704030504030204" pitchFamily="34" charset="0"/>
              </a:rPr>
              <a:t>www.youtube.com/watch?v=QWFAFrGCETU&amp;feature=youtu.be</a:t>
            </a:r>
            <a:endParaRPr lang="es-MX" sz="2000" dirty="0">
              <a:latin typeface="Arial Rounded MT Bold" panose="020F0704030504030204" pitchFamily="34" charset="0"/>
            </a:endParaRPr>
          </a:p>
        </p:txBody>
      </p:sp>
    </p:spTree>
    <p:extLst>
      <p:ext uri="{BB962C8B-B14F-4D97-AF65-F5344CB8AC3E}">
        <p14:creationId xmlns:p14="http://schemas.microsoft.com/office/powerpoint/2010/main" val="10277836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Los </a:t>
            </a:r>
            <a:r>
              <a:rPr lang="es-MX" dirty="0"/>
              <a:t>verdaderos culpables</a:t>
            </a:r>
          </a:p>
        </p:txBody>
      </p:sp>
      <p:sp>
        <p:nvSpPr>
          <p:cNvPr id="3" name="Marcador de contenido 2"/>
          <p:cNvSpPr>
            <a:spLocks noGrp="1"/>
          </p:cNvSpPr>
          <p:nvPr>
            <p:ph idx="1"/>
          </p:nvPr>
        </p:nvSpPr>
        <p:spPr/>
        <p:txBody>
          <a:bodyPr>
            <a:normAutofit fontScale="85000" lnSpcReduction="10000"/>
          </a:bodyPr>
          <a:lstStyle/>
          <a:p>
            <a:pPr marL="0" indent="0">
              <a:lnSpc>
                <a:spcPct val="125000"/>
              </a:lnSpc>
              <a:spcBef>
                <a:spcPts val="0"/>
              </a:spcBef>
              <a:spcAft>
                <a:spcPts val="600"/>
              </a:spcAft>
              <a:buNone/>
            </a:pPr>
            <a:r>
              <a:rPr lang="es-MX" sz="3200" i="1" dirty="0" smtClean="0">
                <a:solidFill>
                  <a:srgbClr val="002060"/>
                </a:solidFill>
              </a:rPr>
              <a:t>22 de junio, 2014</a:t>
            </a:r>
          </a:p>
          <a:p>
            <a:pPr marL="0" indent="0">
              <a:lnSpc>
                <a:spcPct val="125000"/>
              </a:lnSpc>
              <a:spcBef>
                <a:spcPts val="0"/>
              </a:spcBef>
              <a:spcAft>
                <a:spcPts val="600"/>
              </a:spcAft>
              <a:buNone/>
            </a:pPr>
            <a:r>
              <a:rPr lang="es-MX" sz="3200" i="1" dirty="0" smtClean="0">
                <a:solidFill>
                  <a:srgbClr val="C00000"/>
                </a:solidFill>
              </a:rPr>
              <a:t>Marchas y manifestaciones</a:t>
            </a:r>
            <a:r>
              <a:rPr lang="es-MX" sz="3200" dirty="0" smtClean="0"/>
              <a:t> </a:t>
            </a:r>
            <a:r>
              <a:rPr lang="es-MX" sz="3200" dirty="0"/>
              <a:t>en las 32 entidades </a:t>
            </a:r>
            <a:r>
              <a:rPr lang="es-MX" sz="3200" dirty="0" smtClean="0"/>
              <a:t>federativas</a:t>
            </a:r>
          </a:p>
          <a:p>
            <a:pPr marL="400050" lvl="1" indent="0">
              <a:lnSpc>
                <a:spcPct val="125000"/>
              </a:lnSpc>
              <a:spcBef>
                <a:spcPts val="0"/>
              </a:spcBef>
              <a:spcAft>
                <a:spcPts val="600"/>
              </a:spcAft>
              <a:buNone/>
            </a:pPr>
            <a:r>
              <a:rPr lang="es-MX" sz="3200" dirty="0" smtClean="0"/>
              <a:t>58,446 participantes</a:t>
            </a:r>
            <a:endParaRPr lang="es-MX" sz="3200" i="1" dirty="0">
              <a:solidFill>
                <a:srgbClr val="C00000"/>
              </a:solidFill>
            </a:endParaRPr>
          </a:p>
          <a:p>
            <a:pPr marL="400050" lvl="1" indent="0">
              <a:lnSpc>
                <a:spcPct val="125000"/>
              </a:lnSpc>
              <a:spcBef>
                <a:spcPts val="0"/>
              </a:spcBef>
              <a:spcAft>
                <a:spcPts val="600"/>
              </a:spcAft>
              <a:buNone/>
            </a:pPr>
            <a:r>
              <a:rPr lang="es-MX" sz="3200" i="1" dirty="0" smtClean="0"/>
              <a:t>…</a:t>
            </a:r>
            <a:r>
              <a:rPr lang="es-MX" sz="3200" i="1" dirty="0" smtClean="0"/>
              <a:t>exigimos </a:t>
            </a:r>
            <a:r>
              <a:rPr lang="es-MX" sz="3200" i="1" dirty="0"/>
              <a:t>que se finque </a:t>
            </a:r>
            <a:r>
              <a:rPr lang="es-MX" sz="3200" i="1" dirty="0">
                <a:solidFill>
                  <a:srgbClr val="C00000"/>
                </a:solidFill>
              </a:rPr>
              <a:t>responsabilidad </a:t>
            </a:r>
            <a:r>
              <a:rPr lang="es-MX" sz="3200" i="1" dirty="0" smtClean="0"/>
              <a:t>a quienes </a:t>
            </a:r>
            <a:r>
              <a:rPr lang="es-MX" sz="3200" i="1" dirty="0"/>
              <a:t>no </a:t>
            </a:r>
            <a:r>
              <a:rPr lang="es-MX" sz="3200" i="1" dirty="0" smtClean="0"/>
              <a:t>ofrecen la</a:t>
            </a:r>
            <a:r>
              <a:rPr lang="es-MX" sz="3200" i="1" dirty="0" smtClean="0">
                <a:solidFill>
                  <a:srgbClr val="C00000"/>
                </a:solidFill>
              </a:rPr>
              <a:t> </a:t>
            </a:r>
            <a:r>
              <a:rPr lang="es-MX" sz="3200" i="1" dirty="0">
                <a:solidFill>
                  <a:srgbClr val="C00000"/>
                </a:solidFill>
              </a:rPr>
              <a:t>infraestructura </a:t>
            </a:r>
            <a:r>
              <a:rPr lang="es-MX" sz="3200" i="1" dirty="0"/>
              <a:t>y no </a:t>
            </a:r>
            <a:r>
              <a:rPr lang="es-MX" sz="3200" i="1" dirty="0" smtClean="0"/>
              <a:t>aportan los </a:t>
            </a:r>
            <a:r>
              <a:rPr lang="es-MX" sz="3200" i="1" dirty="0">
                <a:solidFill>
                  <a:srgbClr val="C00000"/>
                </a:solidFill>
              </a:rPr>
              <a:t>recursos suficientes </a:t>
            </a:r>
            <a:r>
              <a:rPr lang="es-MX" sz="3200" i="1" dirty="0"/>
              <a:t>para tener el cuadro básico de </a:t>
            </a:r>
            <a:r>
              <a:rPr lang="es-MX" sz="3200" i="1" dirty="0" smtClean="0"/>
              <a:t>medicamentos y lo mínimo </a:t>
            </a:r>
            <a:r>
              <a:rPr lang="es-MX" sz="3200" i="1" dirty="0"/>
              <a:t>indispensable para atender </a:t>
            </a:r>
            <a:r>
              <a:rPr lang="es-MX" sz="3200" i="1" dirty="0" smtClean="0"/>
              <a:t>emergencias</a:t>
            </a:r>
          </a:p>
          <a:p>
            <a:pPr marL="400050" lvl="1" indent="0">
              <a:lnSpc>
                <a:spcPct val="125000"/>
              </a:lnSpc>
              <a:spcBef>
                <a:spcPts val="0"/>
              </a:spcBef>
              <a:spcAft>
                <a:spcPts val="600"/>
              </a:spcAft>
              <a:buNone/>
            </a:pPr>
            <a:endParaRPr lang="es-MX" sz="3200" i="1" dirty="0">
              <a:solidFill>
                <a:srgbClr val="C00000"/>
              </a:solidFill>
            </a:endParaRPr>
          </a:p>
        </p:txBody>
      </p:sp>
      <p:sp>
        <p:nvSpPr>
          <p:cNvPr id="4" name="CuadroTexto 3"/>
          <p:cNvSpPr txBox="1"/>
          <p:nvPr/>
        </p:nvSpPr>
        <p:spPr>
          <a:xfrm>
            <a:off x="801858" y="6330462"/>
            <a:ext cx="9788354" cy="400110"/>
          </a:xfrm>
          <a:prstGeom prst="rect">
            <a:avLst/>
          </a:prstGeom>
          <a:noFill/>
        </p:spPr>
        <p:txBody>
          <a:bodyPr wrap="square" rtlCol="0">
            <a:spAutoFit/>
          </a:bodyPr>
          <a:lstStyle/>
          <a:p>
            <a:pPr algn="ctr"/>
            <a:r>
              <a:rPr lang="es-MX" sz="2000" dirty="0">
                <a:latin typeface="Arial Rounded MT Bold" panose="020F0704030504030204" pitchFamily="34" charset="0"/>
              </a:rPr>
              <a:t>https://youtu.be/BmJ9pK5KHqE</a:t>
            </a:r>
          </a:p>
        </p:txBody>
      </p:sp>
    </p:spTree>
    <p:extLst>
      <p:ext uri="{BB962C8B-B14F-4D97-AF65-F5344CB8AC3E}">
        <p14:creationId xmlns:p14="http://schemas.microsoft.com/office/powerpoint/2010/main" val="1282401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 </a:t>
            </a:r>
            <a:r>
              <a:rPr lang="es-MX" dirty="0" smtClean="0"/>
              <a:t>Los </a:t>
            </a:r>
            <a:r>
              <a:rPr lang="es-MX" dirty="0"/>
              <a:t>médicos </a:t>
            </a:r>
            <a:r>
              <a:rPr lang="es-MX" dirty="0" smtClean="0"/>
              <a:t>se preguntan </a:t>
            </a:r>
            <a:endParaRPr lang="es-MX" dirty="0"/>
          </a:p>
        </p:txBody>
      </p:sp>
      <p:sp>
        <p:nvSpPr>
          <p:cNvPr id="3" name="Marcador de contenido 2"/>
          <p:cNvSpPr>
            <a:spLocks noGrp="1"/>
          </p:cNvSpPr>
          <p:nvPr>
            <p:ph idx="1"/>
          </p:nvPr>
        </p:nvSpPr>
        <p:spPr>
          <a:xfrm>
            <a:off x="448733" y="1364566"/>
            <a:ext cx="10141479" cy="5134707"/>
          </a:xfrm>
        </p:spPr>
        <p:txBody>
          <a:bodyPr>
            <a:normAutofit/>
          </a:bodyPr>
          <a:lstStyle/>
          <a:p>
            <a:pPr>
              <a:lnSpc>
                <a:spcPct val="120000"/>
              </a:lnSpc>
            </a:pPr>
            <a:r>
              <a:rPr lang="es-MX" dirty="0" smtClean="0"/>
              <a:t>¿Hubo </a:t>
            </a:r>
            <a:r>
              <a:rPr lang="es-MX" dirty="0"/>
              <a:t>realmente una </a:t>
            </a:r>
            <a:r>
              <a:rPr lang="es-MX" dirty="0">
                <a:solidFill>
                  <a:srgbClr val="C00000"/>
                </a:solidFill>
              </a:rPr>
              <a:t>mala praxis</a:t>
            </a:r>
            <a:r>
              <a:rPr lang="es-MX" dirty="0"/>
              <a:t>? </a:t>
            </a:r>
            <a:endParaRPr lang="es-MX" dirty="0" smtClean="0"/>
          </a:p>
          <a:p>
            <a:pPr>
              <a:lnSpc>
                <a:spcPct val="120000"/>
              </a:lnSpc>
            </a:pPr>
            <a:r>
              <a:rPr lang="es-MX" dirty="0" smtClean="0"/>
              <a:t>¿</a:t>
            </a:r>
            <a:r>
              <a:rPr lang="es-MX" dirty="0"/>
              <a:t>Tenían los médicos elementos para </a:t>
            </a:r>
            <a:r>
              <a:rPr lang="es-MX" dirty="0" smtClean="0"/>
              <a:t>un </a:t>
            </a:r>
            <a:r>
              <a:rPr lang="es-MX" dirty="0"/>
              <a:t>diagnóstico tan complicado? </a:t>
            </a:r>
            <a:endParaRPr lang="es-MX" dirty="0" smtClean="0"/>
          </a:p>
          <a:p>
            <a:pPr>
              <a:lnSpc>
                <a:spcPct val="120000"/>
              </a:lnSpc>
            </a:pPr>
            <a:r>
              <a:rPr lang="es-MX" dirty="0" smtClean="0"/>
              <a:t>¿</a:t>
            </a:r>
            <a:r>
              <a:rPr lang="es-MX" dirty="0" smtClean="0"/>
              <a:t>Debieron </a:t>
            </a:r>
            <a:r>
              <a:rPr lang="es-MX" dirty="0"/>
              <a:t>ser procesados los 16 médicos por igual o se </a:t>
            </a:r>
            <a:r>
              <a:rPr lang="es-MX" dirty="0" smtClean="0"/>
              <a:t>ha castigado </a:t>
            </a:r>
            <a:r>
              <a:rPr lang="es-MX" dirty="0"/>
              <a:t>a todos por las dificultades </a:t>
            </a:r>
            <a:r>
              <a:rPr lang="es-MX" dirty="0" smtClean="0"/>
              <a:t>en determinar </a:t>
            </a:r>
            <a:r>
              <a:rPr lang="es-MX" dirty="0">
                <a:solidFill>
                  <a:srgbClr val="C00000"/>
                </a:solidFill>
              </a:rPr>
              <a:t>responsabilidades individuales</a:t>
            </a:r>
            <a:r>
              <a:rPr lang="es-MX" dirty="0" smtClean="0"/>
              <a:t>?</a:t>
            </a:r>
            <a:endParaRPr lang="es-MX" dirty="0"/>
          </a:p>
        </p:txBody>
      </p:sp>
    </p:spTree>
    <p:extLst>
      <p:ext uri="{BB962C8B-B14F-4D97-AF65-F5344CB8AC3E}">
        <p14:creationId xmlns:p14="http://schemas.microsoft.com/office/powerpoint/2010/main" val="4007420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 </a:t>
            </a:r>
            <a:r>
              <a:rPr lang="es-MX" dirty="0" smtClean="0"/>
              <a:t>Los </a:t>
            </a:r>
            <a:r>
              <a:rPr lang="es-MX" dirty="0"/>
              <a:t>médicos </a:t>
            </a:r>
            <a:r>
              <a:rPr lang="es-MX" dirty="0" smtClean="0"/>
              <a:t>se preguntan </a:t>
            </a:r>
            <a:endParaRPr lang="es-MX" dirty="0"/>
          </a:p>
        </p:txBody>
      </p:sp>
      <p:sp>
        <p:nvSpPr>
          <p:cNvPr id="3" name="Marcador de contenido 2"/>
          <p:cNvSpPr>
            <a:spLocks noGrp="1"/>
          </p:cNvSpPr>
          <p:nvPr>
            <p:ph idx="1"/>
          </p:nvPr>
        </p:nvSpPr>
        <p:spPr>
          <a:xfrm>
            <a:off x="448733" y="1364566"/>
            <a:ext cx="10141479" cy="5134707"/>
          </a:xfrm>
        </p:spPr>
        <p:txBody>
          <a:bodyPr>
            <a:normAutofit lnSpcReduction="10000"/>
          </a:bodyPr>
          <a:lstStyle/>
          <a:p>
            <a:pPr marL="0" indent="0">
              <a:lnSpc>
                <a:spcPct val="120000"/>
              </a:lnSpc>
              <a:buNone/>
            </a:pPr>
            <a:r>
              <a:rPr lang="es-MX" sz="3000" dirty="0" smtClean="0">
                <a:solidFill>
                  <a:srgbClr val="002060"/>
                </a:solidFill>
              </a:rPr>
              <a:t>En diversas manifestaciones </a:t>
            </a:r>
            <a:r>
              <a:rPr lang="es-MX" sz="3000" dirty="0" smtClean="0">
                <a:solidFill>
                  <a:srgbClr val="002060"/>
                </a:solidFill>
              </a:rPr>
              <a:t>se ha señalado </a:t>
            </a:r>
            <a:r>
              <a:rPr lang="es-MX" sz="3000" dirty="0">
                <a:solidFill>
                  <a:srgbClr val="002060"/>
                </a:solidFill>
              </a:rPr>
              <a:t>que ningún </a:t>
            </a:r>
            <a:r>
              <a:rPr lang="es-MX" sz="3000" dirty="0" smtClean="0">
                <a:solidFill>
                  <a:srgbClr val="002060"/>
                </a:solidFill>
              </a:rPr>
              <a:t>médico quiere </a:t>
            </a:r>
            <a:r>
              <a:rPr lang="es-MX" sz="3000" dirty="0">
                <a:solidFill>
                  <a:srgbClr val="002060"/>
                </a:solidFill>
              </a:rPr>
              <a:t>la muerte de su </a:t>
            </a:r>
            <a:r>
              <a:rPr lang="es-MX" sz="3000" dirty="0" smtClean="0">
                <a:solidFill>
                  <a:srgbClr val="002060"/>
                </a:solidFill>
              </a:rPr>
              <a:t>paciente. </a:t>
            </a:r>
            <a:r>
              <a:rPr lang="es-MX" sz="3000" dirty="0" smtClean="0">
                <a:solidFill>
                  <a:srgbClr val="C00000"/>
                </a:solidFill>
              </a:rPr>
              <a:t>Entonces</a:t>
            </a:r>
            <a:r>
              <a:rPr lang="es-MX" sz="3000" dirty="0">
                <a:solidFill>
                  <a:srgbClr val="C00000"/>
                </a:solidFill>
              </a:rPr>
              <a:t>,</a:t>
            </a:r>
            <a:r>
              <a:rPr lang="es-MX" sz="3000" dirty="0"/>
              <a:t> </a:t>
            </a:r>
            <a:r>
              <a:rPr lang="es-MX" sz="3100" dirty="0"/>
              <a:t> </a:t>
            </a:r>
            <a:endParaRPr lang="es-MX" sz="3100" dirty="0" smtClean="0"/>
          </a:p>
          <a:p>
            <a:pPr>
              <a:lnSpc>
                <a:spcPct val="120000"/>
              </a:lnSpc>
            </a:pPr>
            <a:r>
              <a:rPr lang="es-MX" dirty="0" smtClean="0"/>
              <a:t>	¿Se </a:t>
            </a:r>
            <a:r>
              <a:rPr lang="es-MX" dirty="0"/>
              <a:t>debe castigar </a:t>
            </a:r>
            <a:r>
              <a:rPr lang="es-MX" dirty="0">
                <a:solidFill>
                  <a:srgbClr val="C00000"/>
                </a:solidFill>
              </a:rPr>
              <a:t>por error o por dolo</a:t>
            </a:r>
            <a:r>
              <a:rPr lang="es-MX" dirty="0"/>
              <a:t>? </a:t>
            </a:r>
            <a:endParaRPr lang="es-MX" dirty="0" smtClean="0"/>
          </a:p>
          <a:p>
            <a:pPr>
              <a:lnSpc>
                <a:spcPct val="120000"/>
              </a:lnSpc>
            </a:pPr>
            <a:r>
              <a:rPr lang="es-MX" dirty="0" smtClean="0"/>
              <a:t>	¿</a:t>
            </a:r>
            <a:r>
              <a:rPr lang="es-MX" dirty="0"/>
              <a:t>C</a:t>
            </a:r>
            <a:r>
              <a:rPr lang="es-MX" dirty="0" smtClean="0"/>
              <a:t>ómo </a:t>
            </a:r>
            <a:r>
              <a:rPr lang="es-MX" dirty="0"/>
              <a:t>determinar cuando realmente </a:t>
            </a:r>
            <a:r>
              <a:rPr lang="es-MX" dirty="0" smtClean="0"/>
              <a:t>hay </a:t>
            </a:r>
            <a:r>
              <a:rPr lang="es-MX" dirty="0" smtClean="0">
                <a:solidFill>
                  <a:srgbClr val="C00000"/>
                </a:solidFill>
              </a:rPr>
              <a:t>negligencia</a:t>
            </a:r>
            <a:r>
              <a:rPr lang="es-MX" dirty="0" smtClean="0"/>
              <a:t> </a:t>
            </a:r>
            <a:r>
              <a:rPr lang="es-MX" dirty="0"/>
              <a:t>o </a:t>
            </a:r>
            <a:r>
              <a:rPr lang="es-MX" dirty="0" smtClean="0"/>
              <a:t>se trata de un </a:t>
            </a:r>
            <a:r>
              <a:rPr lang="es-MX" dirty="0"/>
              <a:t>error </a:t>
            </a:r>
            <a:r>
              <a:rPr lang="es-MX" dirty="0" smtClean="0"/>
              <a:t>humano </a:t>
            </a:r>
            <a:r>
              <a:rPr lang="es-MX" dirty="0"/>
              <a:t>-</a:t>
            </a:r>
            <a:r>
              <a:rPr lang="es-MX" dirty="0" smtClean="0">
                <a:solidFill>
                  <a:srgbClr val="C00000"/>
                </a:solidFill>
              </a:rPr>
              <a:t>iatrogénico</a:t>
            </a:r>
            <a:r>
              <a:rPr lang="es-MX" dirty="0" smtClean="0"/>
              <a:t>-? </a:t>
            </a:r>
            <a:endParaRPr lang="es-MX" dirty="0" smtClean="0"/>
          </a:p>
          <a:p>
            <a:pPr marL="0" indent="0">
              <a:lnSpc>
                <a:spcPct val="120000"/>
              </a:lnSpc>
              <a:buNone/>
            </a:pPr>
            <a:r>
              <a:rPr lang="es-MX" sz="3000" dirty="0" smtClean="0">
                <a:solidFill>
                  <a:srgbClr val="002060"/>
                </a:solidFill>
              </a:rPr>
              <a:t>Para </a:t>
            </a:r>
            <a:r>
              <a:rPr lang="es-MX" sz="3000" dirty="0">
                <a:solidFill>
                  <a:srgbClr val="002060"/>
                </a:solidFill>
              </a:rPr>
              <a:t>que haya acusación penal debe existir </a:t>
            </a:r>
            <a:r>
              <a:rPr lang="es-MX" sz="3000" dirty="0">
                <a:solidFill>
                  <a:srgbClr val="C00000"/>
                </a:solidFill>
              </a:rPr>
              <a:t>negligencia </a:t>
            </a:r>
            <a:r>
              <a:rPr lang="es-MX" sz="3000" dirty="0" smtClean="0">
                <a:solidFill>
                  <a:srgbClr val="C00000"/>
                </a:solidFill>
              </a:rPr>
              <a:t>criminal</a:t>
            </a:r>
          </a:p>
          <a:p>
            <a:pPr>
              <a:lnSpc>
                <a:spcPct val="120000"/>
              </a:lnSpc>
            </a:pPr>
            <a:r>
              <a:rPr lang="es-MX" dirty="0" smtClean="0"/>
              <a:t>	¿</a:t>
            </a:r>
            <a:r>
              <a:rPr lang="es-MX" dirty="0"/>
              <a:t>U</a:t>
            </a:r>
            <a:r>
              <a:rPr lang="es-MX" dirty="0" smtClean="0"/>
              <a:t>n </a:t>
            </a:r>
            <a:r>
              <a:rPr lang="es-MX" dirty="0">
                <a:solidFill>
                  <a:srgbClr val="C00000"/>
                </a:solidFill>
              </a:rPr>
              <a:t>error</a:t>
            </a:r>
            <a:r>
              <a:rPr lang="es-MX" dirty="0"/>
              <a:t> convierte a los médicos en </a:t>
            </a:r>
            <a:r>
              <a:rPr lang="es-MX" dirty="0">
                <a:solidFill>
                  <a:srgbClr val="C00000"/>
                </a:solidFill>
              </a:rPr>
              <a:t>criminales</a:t>
            </a:r>
            <a:r>
              <a:rPr lang="es-MX" dirty="0" smtClean="0"/>
              <a:t>?</a:t>
            </a:r>
            <a:endParaRPr lang="es-MX" dirty="0"/>
          </a:p>
        </p:txBody>
      </p:sp>
    </p:spTree>
    <p:extLst>
      <p:ext uri="{BB962C8B-B14F-4D97-AF65-F5344CB8AC3E}">
        <p14:creationId xmlns:p14="http://schemas.microsoft.com/office/powerpoint/2010/main" val="4043874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Análisis de un término ambiguo</a:t>
            </a:r>
          </a:p>
        </p:txBody>
      </p:sp>
      <p:sp>
        <p:nvSpPr>
          <p:cNvPr id="3" name="Marcador de contenido 2"/>
          <p:cNvSpPr>
            <a:spLocks noGrp="1"/>
          </p:cNvSpPr>
          <p:nvPr>
            <p:ph idx="1"/>
          </p:nvPr>
        </p:nvSpPr>
        <p:spPr>
          <a:xfrm>
            <a:off x="640679" y="1411941"/>
            <a:ext cx="9757585" cy="5002306"/>
          </a:xfrm>
        </p:spPr>
        <p:txBody>
          <a:bodyPr>
            <a:noAutofit/>
          </a:bodyPr>
          <a:lstStyle/>
          <a:p>
            <a:pPr marL="0" indent="0">
              <a:spcBef>
                <a:spcPts val="0"/>
              </a:spcBef>
              <a:spcAft>
                <a:spcPts val="600"/>
              </a:spcAft>
              <a:buNone/>
            </a:pPr>
            <a:r>
              <a:rPr lang="es-MX" dirty="0" smtClean="0">
                <a:solidFill>
                  <a:srgbClr val="C00000"/>
                </a:solidFill>
              </a:rPr>
              <a:t>Ambiguo: </a:t>
            </a:r>
            <a:r>
              <a:rPr lang="es-MX" dirty="0">
                <a:solidFill>
                  <a:srgbClr val="002060"/>
                </a:solidFill>
              </a:rPr>
              <a:t>d</a:t>
            </a:r>
            <a:r>
              <a:rPr lang="es-MX" dirty="0" smtClean="0">
                <a:solidFill>
                  <a:srgbClr val="002060"/>
                </a:solidFill>
              </a:rPr>
              <a:t>el</a:t>
            </a:r>
            <a:r>
              <a:rPr lang="es-MX" dirty="0">
                <a:solidFill>
                  <a:srgbClr val="002060"/>
                </a:solidFill>
              </a:rPr>
              <a:t> </a:t>
            </a:r>
            <a:r>
              <a:rPr lang="es-MX" dirty="0" smtClean="0">
                <a:solidFill>
                  <a:srgbClr val="002060"/>
                </a:solidFill>
              </a:rPr>
              <a:t>latín</a:t>
            </a:r>
            <a:r>
              <a:rPr lang="es-MX" dirty="0">
                <a:solidFill>
                  <a:srgbClr val="002060"/>
                </a:solidFill>
              </a:rPr>
              <a:t> </a:t>
            </a:r>
            <a:r>
              <a:rPr lang="es-MX" dirty="0" err="1" smtClean="0">
                <a:solidFill>
                  <a:srgbClr val="002060"/>
                </a:solidFill>
              </a:rPr>
              <a:t>ambig</a:t>
            </a:r>
            <a:r>
              <a:rPr lang="es-MX" b="1" dirty="0" err="1" smtClean="0">
                <a:solidFill>
                  <a:srgbClr val="002060"/>
                </a:solidFill>
              </a:rPr>
              <a:t>ŭ</a:t>
            </a:r>
            <a:r>
              <a:rPr lang="es-MX" dirty="0" err="1" smtClean="0">
                <a:solidFill>
                  <a:srgbClr val="002060"/>
                </a:solidFill>
              </a:rPr>
              <a:t>us</a:t>
            </a:r>
            <a:r>
              <a:rPr lang="es-MX" dirty="0" smtClean="0">
                <a:solidFill>
                  <a:srgbClr val="002060"/>
                </a:solidFill>
              </a:rPr>
              <a:t> </a:t>
            </a:r>
            <a:r>
              <a:rPr lang="es-MX" dirty="0" smtClean="0"/>
              <a:t>(RAE)</a:t>
            </a:r>
            <a:endParaRPr lang="es-MX" dirty="0">
              <a:solidFill>
                <a:srgbClr val="C00000"/>
              </a:solidFill>
            </a:endParaRPr>
          </a:p>
          <a:p>
            <a:pPr>
              <a:spcBef>
                <a:spcPts val="0"/>
              </a:spcBef>
              <a:spcAft>
                <a:spcPts val="600"/>
              </a:spcAft>
            </a:pPr>
            <a:r>
              <a:rPr lang="es-MX" sz="2600" dirty="0" smtClean="0"/>
              <a:t>Que </a:t>
            </a:r>
            <a:r>
              <a:rPr lang="es-MX" sz="2600" dirty="0"/>
              <a:t>puede entenderse de varios modos o admitir distintas interpretaciones y dar, por consiguiente, motivo a dudas, incertidumbre o </a:t>
            </a:r>
            <a:r>
              <a:rPr lang="es-MX" sz="2600" dirty="0" smtClean="0"/>
              <a:t>confusión</a:t>
            </a:r>
          </a:p>
          <a:p>
            <a:pPr>
              <a:spcBef>
                <a:spcPts val="0"/>
              </a:spcBef>
              <a:spcAft>
                <a:spcPts val="600"/>
              </a:spcAft>
            </a:pPr>
            <a:endParaRPr lang="es-MX" sz="2600" dirty="0"/>
          </a:p>
          <a:p>
            <a:pPr marL="0" indent="0">
              <a:spcBef>
                <a:spcPts val="0"/>
              </a:spcBef>
              <a:spcAft>
                <a:spcPts val="600"/>
              </a:spcAft>
              <a:buNone/>
            </a:pPr>
            <a:r>
              <a:rPr lang="es-MX" dirty="0" smtClean="0">
                <a:solidFill>
                  <a:srgbClr val="C00000"/>
                </a:solidFill>
              </a:rPr>
              <a:t>I</a:t>
            </a:r>
            <a:r>
              <a:rPr lang="es-MX" dirty="0" smtClean="0">
                <a:solidFill>
                  <a:srgbClr val="C00000"/>
                </a:solidFill>
              </a:rPr>
              <a:t>atrogénico: </a:t>
            </a:r>
            <a:r>
              <a:rPr lang="es-MX" dirty="0" smtClean="0">
                <a:solidFill>
                  <a:srgbClr val="002060"/>
                </a:solidFill>
              </a:rPr>
              <a:t>del griego </a:t>
            </a:r>
            <a:r>
              <a:rPr lang="es-MX" dirty="0" smtClean="0">
                <a:solidFill>
                  <a:srgbClr val="002060"/>
                </a:solidFill>
              </a:rPr>
              <a:t>ἰα</a:t>
            </a:r>
            <a:r>
              <a:rPr lang="es-MX" dirty="0" err="1" smtClean="0">
                <a:solidFill>
                  <a:srgbClr val="002060"/>
                </a:solidFill>
              </a:rPr>
              <a:t>τρός</a:t>
            </a:r>
            <a:r>
              <a:rPr lang="es-MX" dirty="0">
                <a:solidFill>
                  <a:srgbClr val="002060"/>
                </a:solidFill>
              </a:rPr>
              <a:t>, </a:t>
            </a:r>
            <a:r>
              <a:rPr lang="es-MX" dirty="0" smtClean="0">
                <a:solidFill>
                  <a:srgbClr val="002060"/>
                </a:solidFill>
              </a:rPr>
              <a:t>médico</a:t>
            </a:r>
            <a:endParaRPr lang="es-MX" dirty="0">
              <a:solidFill>
                <a:srgbClr val="002060"/>
              </a:solidFill>
            </a:endParaRPr>
          </a:p>
          <a:p>
            <a:pPr>
              <a:spcBef>
                <a:spcPts val="0"/>
              </a:spcBef>
              <a:spcAft>
                <a:spcPts val="600"/>
              </a:spcAft>
            </a:pPr>
            <a:r>
              <a:rPr lang="es-MX" sz="2600" dirty="0" smtClean="0"/>
              <a:t>Se </a:t>
            </a:r>
            <a:r>
              <a:rPr lang="es-MX" sz="2600" dirty="0"/>
              <a:t>dice de toda alteración del estado del paciente producida por el </a:t>
            </a:r>
            <a:r>
              <a:rPr lang="es-MX" sz="2600" dirty="0" smtClean="0"/>
              <a:t>médico</a:t>
            </a:r>
          </a:p>
          <a:p>
            <a:pPr>
              <a:spcBef>
                <a:spcPts val="0"/>
              </a:spcBef>
              <a:spcAft>
                <a:spcPts val="600"/>
              </a:spcAft>
            </a:pPr>
            <a:endParaRPr lang="es-MX" sz="2600" dirty="0" smtClean="0"/>
          </a:p>
          <a:p>
            <a:pPr marL="0" indent="0">
              <a:spcBef>
                <a:spcPts val="0"/>
              </a:spcBef>
              <a:spcAft>
                <a:spcPts val="600"/>
              </a:spcAft>
              <a:buNone/>
            </a:pPr>
            <a:r>
              <a:rPr lang="es-MX" dirty="0" smtClean="0">
                <a:solidFill>
                  <a:srgbClr val="C00000"/>
                </a:solidFill>
              </a:rPr>
              <a:t>Negligencia; </a:t>
            </a:r>
            <a:r>
              <a:rPr lang="es-MX" dirty="0" smtClean="0">
                <a:solidFill>
                  <a:srgbClr val="002060"/>
                </a:solidFill>
              </a:rPr>
              <a:t>del latín</a:t>
            </a:r>
            <a:r>
              <a:rPr lang="es-MX" dirty="0" smtClean="0"/>
              <a:t> </a:t>
            </a:r>
            <a:r>
              <a:rPr lang="es-MX" dirty="0" err="1" smtClean="0">
                <a:solidFill>
                  <a:srgbClr val="002060"/>
                </a:solidFill>
              </a:rPr>
              <a:t>negligent</a:t>
            </a:r>
            <a:r>
              <a:rPr lang="es-MX" sz="3000" dirty="0" err="1" smtClean="0">
                <a:solidFill>
                  <a:srgbClr val="002060"/>
                </a:solidFill>
              </a:rPr>
              <a:t>ĭ</a:t>
            </a:r>
            <a:r>
              <a:rPr lang="es-MX" dirty="0" err="1" smtClean="0">
                <a:solidFill>
                  <a:srgbClr val="002060"/>
                </a:solidFill>
              </a:rPr>
              <a:t>a</a:t>
            </a:r>
            <a:endParaRPr lang="es-MX" dirty="0" smtClean="0">
              <a:solidFill>
                <a:srgbClr val="002060"/>
              </a:solidFill>
            </a:endParaRPr>
          </a:p>
          <a:p>
            <a:pPr>
              <a:spcBef>
                <a:spcPts val="0"/>
              </a:spcBef>
              <a:spcAft>
                <a:spcPts val="600"/>
              </a:spcAft>
            </a:pPr>
            <a:r>
              <a:rPr lang="es-MX" sz="2600" dirty="0" smtClean="0"/>
              <a:t>Descuido</a:t>
            </a:r>
            <a:r>
              <a:rPr lang="es-MX" sz="2600" dirty="0"/>
              <a:t>, falta de </a:t>
            </a:r>
            <a:r>
              <a:rPr lang="es-MX" sz="2600" dirty="0" smtClean="0"/>
              <a:t>cuidado; falta </a:t>
            </a:r>
            <a:r>
              <a:rPr lang="es-MX" sz="2600" dirty="0"/>
              <a:t>de </a:t>
            </a:r>
            <a:r>
              <a:rPr lang="es-MX" sz="2600" dirty="0" smtClean="0"/>
              <a:t>aplicación</a:t>
            </a:r>
            <a:endParaRPr lang="es-MX" sz="2600" dirty="0"/>
          </a:p>
        </p:txBody>
      </p:sp>
    </p:spTree>
    <p:extLst>
      <p:ext uri="{BB962C8B-B14F-4D97-AF65-F5344CB8AC3E}">
        <p14:creationId xmlns:p14="http://schemas.microsoft.com/office/powerpoint/2010/main" val="3339384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MX" dirty="0" smtClean="0"/>
              <a:t>Regulación de la práctica médic</a:t>
            </a:r>
            <a:r>
              <a:rPr lang="es-MX" dirty="0"/>
              <a:t>a</a:t>
            </a:r>
          </a:p>
        </p:txBody>
      </p:sp>
      <p:sp>
        <p:nvSpPr>
          <p:cNvPr id="5" name="Marcador de contenido 4"/>
          <p:cNvSpPr>
            <a:spLocks noGrp="1"/>
          </p:cNvSpPr>
          <p:nvPr>
            <p:ph idx="1"/>
          </p:nvPr>
        </p:nvSpPr>
        <p:spPr>
          <a:xfrm>
            <a:off x="448733" y="1425389"/>
            <a:ext cx="10141479" cy="4798534"/>
          </a:xfrm>
        </p:spPr>
        <p:txBody>
          <a:bodyPr>
            <a:noAutofit/>
          </a:bodyPr>
          <a:lstStyle/>
          <a:p>
            <a:pPr marL="0" indent="0">
              <a:lnSpc>
                <a:spcPct val="125000"/>
              </a:lnSpc>
              <a:spcBef>
                <a:spcPts val="0"/>
              </a:spcBef>
              <a:spcAft>
                <a:spcPts val="600"/>
              </a:spcAft>
              <a:buNone/>
            </a:pPr>
            <a:r>
              <a:rPr lang="es-MX" sz="2600" dirty="0" smtClean="0"/>
              <a:t>El </a:t>
            </a:r>
            <a:r>
              <a:rPr lang="es-MX" sz="2600" dirty="0"/>
              <a:t>Estado mexicano tutela </a:t>
            </a:r>
            <a:r>
              <a:rPr lang="es-MX" sz="2600" dirty="0">
                <a:solidFill>
                  <a:srgbClr val="C00000"/>
                </a:solidFill>
              </a:rPr>
              <a:t>la salud y la </a:t>
            </a:r>
            <a:r>
              <a:rPr lang="es-MX" sz="2600" dirty="0" smtClean="0">
                <a:solidFill>
                  <a:srgbClr val="C00000"/>
                </a:solidFill>
              </a:rPr>
              <a:t>vida </a:t>
            </a:r>
            <a:r>
              <a:rPr lang="es-MX" sz="2600" dirty="0" smtClean="0"/>
              <a:t>como los </a:t>
            </a:r>
            <a:r>
              <a:rPr lang="es-MX" sz="2600" dirty="0" smtClean="0">
                <a:solidFill>
                  <a:srgbClr val="C00000"/>
                </a:solidFill>
              </a:rPr>
              <a:t>bienes</a:t>
            </a:r>
            <a:r>
              <a:rPr lang="es-MX" sz="2600" dirty="0" smtClean="0"/>
              <a:t> de mayor jerarquía</a:t>
            </a:r>
          </a:p>
          <a:p>
            <a:pPr marL="0" indent="0">
              <a:lnSpc>
                <a:spcPct val="125000"/>
              </a:lnSpc>
              <a:spcBef>
                <a:spcPts val="0"/>
              </a:spcBef>
              <a:spcAft>
                <a:spcPts val="600"/>
              </a:spcAft>
              <a:buNone/>
            </a:pPr>
            <a:r>
              <a:rPr lang="es-MX" sz="2600" dirty="0" smtClean="0"/>
              <a:t>La </a:t>
            </a:r>
            <a:r>
              <a:rPr lang="es-MX" sz="2600" dirty="0"/>
              <a:t>doctrina jurídica </a:t>
            </a:r>
            <a:r>
              <a:rPr lang="es-MX" sz="2600" dirty="0" smtClean="0"/>
              <a:t>considera a la </a:t>
            </a:r>
            <a:r>
              <a:rPr lang="es-MX" sz="2600" dirty="0"/>
              <a:t>atención </a:t>
            </a:r>
            <a:r>
              <a:rPr lang="es-MX" sz="2600" dirty="0" smtClean="0"/>
              <a:t>médica como </a:t>
            </a:r>
            <a:r>
              <a:rPr lang="es-MX" sz="2600" dirty="0"/>
              <a:t>depositaria de </a:t>
            </a:r>
            <a:r>
              <a:rPr lang="es-MX" sz="2600" dirty="0" smtClean="0"/>
              <a:t>tales </a:t>
            </a:r>
            <a:r>
              <a:rPr lang="es-MX" sz="2600" dirty="0" smtClean="0">
                <a:solidFill>
                  <a:srgbClr val="C00000"/>
                </a:solidFill>
              </a:rPr>
              <a:t>bienes</a:t>
            </a:r>
          </a:p>
          <a:p>
            <a:pPr marL="0" indent="0">
              <a:spcBef>
                <a:spcPts val="0"/>
              </a:spcBef>
              <a:spcAft>
                <a:spcPts val="600"/>
              </a:spcAft>
              <a:buNone/>
            </a:pPr>
            <a:r>
              <a:rPr lang="es-MX" sz="2400" dirty="0" smtClean="0"/>
              <a:t>Elementos </a:t>
            </a:r>
            <a:r>
              <a:rPr lang="es-MX" sz="2400" dirty="0"/>
              <a:t>normativos </a:t>
            </a:r>
            <a:r>
              <a:rPr lang="es-MX" sz="2400" dirty="0" smtClean="0"/>
              <a:t>definidos en:</a:t>
            </a:r>
          </a:p>
          <a:p>
            <a:pPr lvl="1">
              <a:spcBef>
                <a:spcPts val="0"/>
              </a:spcBef>
              <a:spcAft>
                <a:spcPts val="600"/>
              </a:spcAft>
            </a:pPr>
            <a:r>
              <a:rPr lang="es-MX" dirty="0" smtClean="0"/>
              <a:t>Ley </a:t>
            </a:r>
            <a:r>
              <a:rPr lang="es-MX" dirty="0"/>
              <a:t>Federal de </a:t>
            </a:r>
            <a:r>
              <a:rPr lang="es-MX" dirty="0" smtClean="0"/>
              <a:t>Profesiones</a:t>
            </a:r>
          </a:p>
          <a:p>
            <a:pPr lvl="1">
              <a:spcBef>
                <a:spcPts val="0"/>
              </a:spcBef>
              <a:spcAft>
                <a:spcPts val="600"/>
              </a:spcAft>
            </a:pPr>
            <a:r>
              <a:rPr lang="es-MX" dirty="0" smtClean="0"/>
              <a:t>Ley General </a:t>
            </a:r>
            <a:r>
              <a:rPr lang="es-MX" dirty="0"/>
              <a:t>de </a:t>
            </a:r>
            <a:r>
              <a:rPr lang="es-MX" dirty="0" smtClean="0"/>
              <a:t>Salud</a:t>
            </a:r>
          </a:p>
          <a:p>
            <a:pPr lvl="1">
              <a:spcBef>
                <a:spcPts val="0"/>
              </a:spcBef>
              <a:spcAft>
                <a:spcPts val="600"/>
              </a:spcAft>
            </a:pPr>
            <a:r>
              <a:rPr lang="es-MX" dirty="0" smtClean="0"/>
              <a:t>Reglamento </a:t>
            </a:r>
            <a:r>
              <a:rPr lang="es-MX" dirty="0"/>
              <a:t>de Atención </a:t>
            </a:r>
            <a:r>
              <a:rPr lang="es-MX" dirty="0" smtClean="0"/>
              <a:t>Médica</a:t>
            </a:r>
          </a:p>
          <a:p>
            <a:pPr lvl="1">
              <a:spcBef>
                <a:spcPts val="0"/>
              </a:spcBef>
              <a:spcAft>
                <a:spcPts val="600"/>
              </a:spcAft>
            </a:pPr>
            <a:r>
              <a:rPr lang="es-MX" dirty="0" smtClean="0"/>
              <a:t>Normas </a:t>
            </a:r>
            <a:r>
              <a:rPr lang="es-MX" dirty="0"/>
              <a:t>Oficiales Mexicanas NOM</a:t>
            </a:r>
          </a:p>
          <a:p>
            <a:pPr lvl="1">
              <a:spcBef>
                <a:spcPts val="0"/>
              </a:spcBef>
              <a:spcAft>
                <a:spcPts val="600"/>
              </a:spcAft>
            </a:pPr>
            <a:r>
              <a:rPr lang="es-MX" dirty="0" smtClean="0"/>
              <a:t>Ley </a:t>
            </a:r>
            <a:r>
              <a:rPr lang="es-MX" dirty="0"/>
              <a:t>Federal de Responsabilidades Administrativas de los Servidores </a:t>
            </a:r>
            <a:r>
              <a:rPr lang="es-MX" dirty="0" smtClean="0"/>
              <a:t>Públicos</a:t>
            </a:r>
          </a:p>
        </p:txBody>
      </p:sp>
    </p:spTree>
    <p:extLst>
      <p:ext uri="{BB962C8B-B14F-4D97-AF65-F5344CB8AC3E}">
        <p14:creationId xmlns:p14="http://schemas.microsoft.com/office/powerpoint/2010/main" val="1467487334"/>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1453</TotalTime>
  <Words>907</Words>
  <Application>Microsoft Office PowerPoint</Application>
  <PresentationFormat>Panorámica</PresentationFormat>
  <Paragraphs>110</Paragraphs>
  <Slides>16</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Arial</vt:lpstr>
      <vt:lpstr>Arial Rounded MT Bold</vt:lpstr>
      <vt:lpstr>Calibri</vt:lpstr>
      <vt:lpstr>Wingdings 3</vt:lpstr>
      <vt:lpstr>Faceta</vt:lpstr>
      <vt:lpstr>Somos médicos,  no dioses, ni criminales Análisis de un término ambiguo</vt:lpstr>
      <vt:lpstr>#YoSoy17</vt:lpstr>
      <vt:lpstr>El caso del niño que murió en Guadalajara</vt:lpstr>
      <vt:lpstr>El caso del niño que murió en Guadalajara</vt:lpstr>
      <vt:lpstr>Los verdaderos culpables</vt:lpstr>
      <vt:lpstr> Los médicos se preguntan </vt:lpstr>
      <vt:lpstr> Los médicos se preguntan </vt:lpstr>
      <vt:lpstr>Análisis de un término ambiguo</vt:lpstr>
      <vt:lpstr>Regulación de la práctica médica</vt:lpstr>
      <vt:lpstr>Mala práctica médica</vt:lpstr>
      <vt:lpstr>Análisis de un término ambiguo</vt:lpstr>
      <vt:lpstr>Responsabilidad profesional médica</vt:lpstr>
      <vt:lpstr>Responsabilidad profesional médica</vt:lpstr>
      <vt:lpstr>Errores en la práctica médica</vt:lpstr>
      <vt:lpstr>Entre la creencia y la norma</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Javier Mancilla</dc:creator>
  <cp:lastModifiedBy>Javier Mancilla</cp:lastModifiedBy>
  <cp:revision>48</cp:revision>
  <dcterms:created xsi:type="dcterms:W3CDTF">2015-04-28T20:51:45Z</dcterms:created>
  <dcterms:modified xsi:type="dcterms:W3CDTF">2015-04-29T21:59:47Z</dcterms:modified>
</cp:coreProperties>
</file>