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56106-3146-4DC2-928B-C3862A2695E5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2242-5E79-4F89-992A-1ACB0B9336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6141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2242-5E79-4F89-992A-1ACB0B933678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6020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3FBB-A251-4A13-A0E3-36E27C29B0C2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934D16-8E3D-45BA-9793-99B986FCCD75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E934D16-8E3D-45BA-9793-99B986FCCD75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93F3FBB-A251-4A13-A0E3-36E27C29B0C2}" type="datetimeFigureOut">
              <a:rPr lang="es-MX" smtClean="0"/>
              <a:t>30/09/2015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419201"/>
            <a:ext cx="7543800" cy="2593975"/>
          </a:xfrm>
        </p:spPr>
        <p:txBody>
          <a:bodyPr>
            <a:normAutofit/>
          </a:bodyPr>
          <a:lstStyle/>
          <a:p>
            <a:pPr algn="ctr"/>
            <a:r>
              <a:rPr lang="es-MX" sz="3200" dirty="0" smtClean="0"/>
              <a:t>Empleo diferencial de los genes del receptor variable </a:t>
            </a:r>
            <a:r>
              <a:rPr lang="el-GR" sz="3200" dirty="0" smtClean="0"/>
              <a:t>β</a:t>
            </a:r>
            <a:r>
              <a:rPr lang="es-MX" sz="3200" dirty="0" smtClean="0"/>
              <a:t> de las células T (V</a:t>
            </a:r>
            <a:r>
              <a:rPr lang="el-GR" sz="3200" dirty="0" smtClean="0"/>
              <a:t>β</a:t>
            </a:r>
            <a:r>
              <a:rPr lang="es-MX" sz="3200" dirty="0" smtClean="0"/>
              <a:t> TCR) en células circulantes de pacientes con Lupus Eritematoso Generalizado y sus familiares sanos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4941168"/>
            <a:ext cx="6461760" cy="1066800"/>
          </a:xfrm>
        </p:spPr>
        <p:txBody>
          <a:bodyPr>
            <a:normAutofit lnSpcReduction="10000"/>
          </a:bodyPr>
          <a:lstStyle/>
          <a:p>
            <a:pPr algn="r"/>
            <a:endParaRPr lang="es-MX" dirty="0" smtClean="0"/>
          </a:p>
          <a:p>
            <a:pPr algn="r"/>
            <a:r>
              <a:rPr lang="es-MX" dirty="0" smtClean="0"/>
              <a:t>Dr. Juan </a:t>
            </a:r>
            <a:r>
              <a:rPr lang="es-MX" dirty="0" err="1" smtClean="0"/>
              <a:t>Jakez</a:t>
            </a:r>
            <a:r>
              <a:rPr lang="es-MX" dirty="0" smtClean="0"/>
              <a:t> Ocampo</a:t>
            </a:r>
          </a:p>
          <a:p>
            <a:pPr algn="r"/>
            <a:r>
              <a:rPr lang="es-MX" dirty="0" smtClean="0"/>
              <a:t>30 de septiembre de 2015.</a:t>
            </a:r>
            <a:endParaRPr lang="es-MX" dirty="0"/>
          </a:p>
        </p:txBody>
      </p:sp>
      <p:sp>
        <p:nvSpPr>
          <p:cNvPr id="4" name="AutoShape 2" descr="data:image/jpeg;base64,/9j/4AAQSkZJRgABAQAAAQABAAD/2wCEAAkGBxQRERQUEhQVFhUXGRkYFxYYGSIYHhgfHCAYGxgeGx8aHSggGB4oHSIaJDEhJykrLi4uHB8zODMsNygtLiwBCgoKDg0OGxAQGiwkHyQ0LCwsNDQ0LCwsLCw0NSw0LCwsNCwsLDQsLCwsLCwsLDQsLCwsLCwsLCw0LCwsLCwsLP/AABEIAKAAnwMBIgACEQEDEQH/xAAcAAACAgMBAQAAAAAAAAAAAAAABQQGAQMHCAL/xABFEAACAQMCAwUEBgYIBQUAAAABAgMABBESIQUTMQYiQVFhFDJxgQcjQlKRoTNiY3KCwRUkQ3ODsbLRNFOSovAWRJOzxP/EABoBAAIDAQEAAAAAAAAAAAAAAAABAgQFAwb/xAAqEQACAQIFAwMEAwAAAAAAAAAAAQIDEQQSISIxQVFhBSPwMnGx4RMUFf/aAAwDAQACEQMRAD8A7jRRRQAUUUUAFFabu6SJC8jBFHVmOAKVm8uJ9oE5Kf8ANmUlj+5FkH5sR+6aAHEjhQSxAA3JOwHxpT/6lgY4iLznp9ShkGfVgNA/GovEbC2gj512Wn0lQDL38sThQkYGnUSQAAuc4ofjU5WZY7V45Ej5kQlI0SYzlQYy2kjbb9YUrgSf6TuW9yzYf3sqp/p1msLc3x/sLUentDn/APOKQS9qpZbThzRsqyXzohkC7RAqzvpBJ72BpGfHfBxipUd5NbcRjtHleWK4hkdHfGuN4yA4yoAKkMCNsgio5h2Gpur4f+3tmHpcsD+cG/41kcXmX9JaSjzMbJIB+YY/hVFtO1d1Fb3MU8h5mJZrKc4JlRXKaH2wXU4ztuGFXLtV2hXhto0r6pXVTpQbNIVBJ90d0AAknGwp5gsTbftDbuwQvy3PRJQYmPwDgavlmmlKr++h9kM04Bh0CR8rrAUgEkjxAFRLGyR4xLYzlFYZUfpIj/AxyB6KVozIRYKKTR8YaIhbtBHk4EqnVE3lliAYz6Nt5E05qQBRRRQAUUUUAFFFFABS/ifFBERGi8yZhlIgcbdNTH7CZ+0fkCdq+OMcSaPTFCA88mdCn3VA6u+OiD8zgDrWeGcMECthtcr7ySuMl28CQOijwUbAUALrjl2xSa+lDys6pHthEZiFAiXw3Pvtv6jpXz264jPbwxyW7xI3NQEzHEZBzkOfsg7DPgcUh4lFxFZmt5bi1lhnUhBPbkJJseZESj91sbgHORnrpNS7LhF3JaCG8eKPkyxyRzBublEOoBuYBuMAajnI361FjIXEuMrxe0CW7CG9ikinW3mOklo2DjGca0bGzgYq0WHFJ5yn9WkgA3l52nyPdTSx1b473TFc87ZfS7Z20rGyiS5uMaTOfcAGcAMN3G52XA9a5N2h+kHiF7+luGVfuR/Vr+C7n5mlZsDuK2dpa2vst/eW6aJmmgKSBJICXZ106iclScDu4I2Ir4i7X8KSUzScR5s2gxrJgDlqdzoCppBJwSTnOB8K80VutrdnOFGaHHyCPSdxJwuW0it5bh9ELpJHJKhVlKtqHeMYGDuD6Gp0vDIOIG6k9piumeNo4RFIU5SMCGQ6XPvHBLY3wMjYVE4TxBJolaNwwAAOPAgDII8Kxd8JglILxISOjacMPgw3FYi9WcXacC+8EmtGauNpMthY2NyjIrNGl3OO9Esce7ZYe7r0hd8Y1Vf+G38UykwOrop0akOVyMZAI2OPT4VR7c3Nv/w9wWUf2NxmRSPIP+kX4ksPSmEPaATRm1B/o+5YERZVWRic7xHAWTfJ07N44q/RxlKtpF69itUoThyiRP2vT2m4iaMtbRBFluBukbtnUkgPUAaSWGQNW+OtTzaSWp12+ZIcZa3zkr6wk9P3DsfAr41S64VdCx/oy3tDGJFKTXTyKyYf9M/XmO7DJ3UdetSoO1btMy2YSW1tIsTMzAGXG2YfvaArZJ7pO2RjNW07cHGxduH3yTxiSNtSn5EEbEEHdWB2IO4NSaQSxEYu7RSS4DSRY085cDBwfdlA6E9eh8CHFldrMiuhyrfIjzBB3BB2IPSpp3Eb6KKKYBUXiV8sEZdsnGAFHVmOyqvmScAVKpImbi7J/srbur+tKw7x9QikAert5UAb+EWJj1PKQZ5cGQ5zgDoi/qLnHxJPU1ThxricF5LbqIbvDlljYGKQREalfmDKYzlN1ySK+Yb9OJTm4sL4xXkQaP2aUDTpDbq8ZAfcgEsDkHA8KZ8LuJLiU3N3G1o1mHjlIcGObIVzv1aNcBt/FiPA1AZvvuL283D/AGjiUBt4QwflTEFiVOUyo6kt0Xx2rgv0hfSXccTYxpmG1B7sQ6sPAyEdT6dB69a0/Sf26fitx3SRbRkiFOmfN2H3j+Q+dUqml3FczWKKKkIK6f8ARCRGJZOXHIQjPokIUHQQdjpOW8hXMkQnoCfhvXRPo2sLokFbTmojau/sH80y22fLx+Nc6nB0p8nQpwIeJIVEaLcxkssbal1KTjfAw2Oop/VPhiMV2Li9gW1yp0Y2QNnHewSEOPPGetWm2vY5P0ciP+6wb/I15r1GPu3t0NXDPZa5vrVdWySqUkUMp6g/+bH1rbRVBOxYIRvOVE1vfFprJxp5xJ1wZ2+sYblB4SdV+1nrT/g/AdDQiSOBo7dCltIuzFWA6qBoBwMEgnO5AGaWMoIIIyCMEHxB6g1G4WFXVw+ct7NOCLdwxDRN1MQbqPvIfiPAVuYDHOftz56MzsTh0t0RzxHtmi3dvawKZ3lkKSFBlY1AOs6vdJXbI3xnzIqfcj2SbnA/UysBMvgjHZZR5A7K3h0O25NH4lPJY3khia3a4ZFhtbVInkdIhkjSqsqoGbdpD3dseFXDs6t3ySnE2t2eXICxjTjIOqPc9/A3yPM+VbC0KJZaKVcAmYB4HJLwkLk9WQ7xv65GQT95WprXQRE4tfCCCSUgnQpIUdWP2VHqTgfOq7xTiUvDLSIJazXb7tLyh0PvSOdt8sdgBnGfKmnHu/JbQ/el1sP1Yhr/ANej8ard/wBtAl1colxCZI3ihjtHYJrLadT69Jbq2NsgaTmkwEKWf9J3Gv2EpDMDqnSaJjDMB3JYzHJzFPg6+OF260t+nHtF7JbQ8MgY5ZAZmJy2ge6CfEuck/D1roXDYEN/cSvFGjQxp9ah2bmAswcfadAvv/dfwya8xdseNm+vZ7g5w7nQD4KNkHptj55qK1YxLRRRUyIUVmsUwO+fQh2bt/YvaZkVnkkKLrGQMdMZ8Sc/gK6o3DISnLMSaAchdIwCepA8K4r2H7TI9pbcP07GWP6xXwwJdSduoPrXbbmdYYy0j6VUbuxAx6nbGflVW97nZqwu4wbe0tZGaOPlqPcwMMfsj1Oa5Pw1DCbbuAPJMJZG6FRICscY9NOWI9RT2e5iug2ZGNrCWkbUck6iSWc9DI57qoPdGSaUcET2p7m6cd6NomC+C5cDHyUYFcKusWvDO1NWZd6KyaxXljVCo3ErMTRshJBOCrDqjA5Rh6qwBHwqTRTTad0DV9D5m4pNLZC7h5SXcP1M7OhcIAw5xwCDgDEo9PjUFOz8/PkmZri7uYjHJbXBYRw5bGuNUDBcY1Atg91sZyKn8CcRXzIQOXdR7jw5kfXPmWjOP8OvmxsryQzQRXUFpDDIyaYIRzMbMpJclFypG4WvWYat/LTUjFqwyTaLLxAiK4gn6BzyH/iOY8/CTYfvmnNUbs5DzrG8t0labkzSpFO5BLsoSVWyMBtMpI2+7Vx4ddCaKOQdHVW+GRnFWonEWv3+Ij9jbE//ADOP5RGqff3k14hkj4RBcWZJZeY6iWVc7uiEbZ3IBIJ2q1xxl7y9AOCYLdFPXBPtJzj4mkY7M3FlCNHGJY441A+ujiZQFGOrLkD50MCHxV7ey4DdTWWpUnQugYklTIAmnvHIwNseGK8yV6D+kw6OzUK69RbkZYbayTrJ6Dqd+lefKIgwoooqYBRRRSEXv6KuG65XnzgwGN84LBQGBZiBuQBucV1iS7a6Ek11oaJGIjkkBS3AH21QnVO58B06Vw7sSTz9OsojaQ5HgCQCfkM16Fn7NQ2iLPJzLrl470h18pR9pIx3TjY+eOlVp/UzvHhCW4UJaNMYiLRGEgVwFe7kJAVnAH1cY8FGNh5VX3mZWlWWRonbDmJcBXLOjIM9SuGJx4Yp92juXvrm2gS5Sa3ZgziNdIQDc6jk5OkHbw8qR9o5hJxCB2GzLAzD44x+WK41HtbOsFqXk1ismsV5U1QooooAgcWcx8mYdYZ4mJ/VLBJP+xmqZ27sbeSdFksLi5kaPZrdjGSqtgrIwdRp3BGonqag9pB/VLj0ic/gCR+Yqx9okknNrCkzQJNqMkkeA5CqCERj7pbOc9cKa3/SZe215M3GrcmfHZR7hGWE2AtLVYzoXWjkNke9oJC7Z8TnenPZxSsGk/ZeRR8A7BfyxSKysRw+5gijuZpFnLgwzycwjSpbWhI1DcYI6b1Y+Fe6/wDeyf6jWvHkpMgRIfbroA6S9vbkNgHBDXIyM7HG1Um+7GXKXCTXevicayajlgCqYIwLc4ifvYOQc7dKvF4NN/A3hJFNGT6qY3T8uZSvs7xJGs29tug0hLifWyxGMgkFAE06MefXxzTegFY+lxVk7Pq0UZjQGFljIwUGcAEeGK85V6ev1fiHALgZZ8rMYnbrIkbMYnPmWQA58a8w0REwoooqQgorNFMC8fRBw9p78KrhNjuVDDocgq2xBG2PWu7cX7SJZKYiedKF7sKxlBgDck+6FAriP0LQytf5iIDKpbDdGxnKk+GRtnwruPaHljTJKpDMO8GwdEcffdVxt3m0gnxyKrT5Z2jwis8P4ZyVKIoSVwEwPsyXO7AZ8I4R+Z86Q9qYf67Iy40rmNB6Qqn89vkas9pckzyM5wYhgn9tP3pD/BEMDyxVN4VGZLgyN0kIb5O/+xNcn2OqOhq2QD57/jWai8LcmGMnroXPyGDUqvKSVm0aqdwooopDF3aQ/wBUuPWNlHxYaR+ZqzdoWuV5CW9vFcY7zrI4TTo06WUkHvA+nzqu8Tj5hghHWWeIH91WEj/9qmpnb2/tYpYub7Q1yVKwpDI0ONRBJZwyooJA3Y+Gwrf9Kj7bfkzcY96QwsOIXb3UQn4esWrUDPzEkwACQo094ZPnt1p7wcgo5G/1sv8ArYVWex1hOrmW6vOaQpKW4kEixK2MlnwGlO3U7DfFWHsyv9WjP39Un/Wxf+da8eSkzV2o7sSzf8h1lP7oysnTr3C1Ke2dpwyPFze28MkhwqDlh5JW+yqj+0Px2FW2WMMpVgCCCCD0IOxBqr2HBbe4QQ3UMc0toeWrOupguxjYMRkZXTkjxB8qkxHx2MubqcTS3KxpFIQsNuPeh0akdHyMEnAJA2G9eae3fADYX88GMKrEx+qNun5bfKvUtl2TtoZEkiV0ZCxAEjlSWGGyrMVOfPGaoX09dkTcwLeRLmSAESAfaj65+KnJ+BPpUU7MGeeKKKK6CM0UUUgOo/QLGVu5Zj+jRCHb7oxnJ9KuvGe06XlxzIgWt7dATkY5rlsooB8GcJ8QpqqfQZfLDDxB2AOmPVg9DjwPoTgU74VMzDnsF1luYgxgGQ7CVlHSOMbIPtNnANVqj3FiHAcYlMFu8Z3cBhKw+1NLgyn+BML/AB4rdewLao2dtAij2+9ytQH/AFYqy2XZn6hBICWldM6uqoG5jlv13Iy3xA8KU9vIS0NywG/taAfKJB/OoNEkxlw1GEY1jSSWOn7uSSB8QDipNa7eTUit5qD+IrZXlJtuTbNZKysFFFR7+6ESFsFjsFUdXZjhFHqWwKSTbsgbtqyTwCHnXxb7FumM/tJfD4iMZ/jr7v8Aj4tbhjLIk9rIOYx7ubZe6gPX6yM4JOBkEMdwdnfZ/hHItuW5zI+ppWG2Xf3iD6bAeiioUH0f8NUAexQHAxl11n5ls5r1eGpKlTUOxjVZ55Nn3xG0gjhke1RFe6EcIeMABtZKq3d22DM2fIelWOKMKoUdAAB8BsKS2lqnPSKJFSG2XOlQFUO4IVQB00pk/wAa09q3Hg5MKScZHIlW6Hugcuf+7zlX/gbJ/dZ6d1h1BBBGQdiD41IRgGvmRAQQQCCMEHcEHrnzpNw+U2sotpD9W2fZnJzkDcxMT9pRuvmvqprZ2g4wbZcrG74Go4U4IGcqpG2s+APU4G2a5tDPPH0tdgW4bOZYV/qsh7pG/LPijeQ8j/tXPq9VdlL4cSsliuonkR4wG5iHfAGTIx2Dk7jHTbeuMfSR9GE3DmaaEGW166hu0Xo48v1vxxU0+jE0c8oorZA+llPXBBxTA6L2EtFgt2kuIsh9uWzvEZBncoVGl8bZU11aOwNmvMSyHdK6Q86lVJIUHAGSckd45IHTFKLLs5LdW1uolimt1+sMaNocEj3QSCAB5DFOpezMGkr7Dcg42YSq2D4HeXfB36VV1bud9FoR7vit3PFdkzrbm3B7iLu40k5DP3gCQRkCkHZu2vLqybliORBOJDzGbWWXSx8DrBGB500vuzd1dJCksGgIe84ZA2PEKckkE74Ow8AadcGf+jlELyRcoZKpnXMSdzsgwd6i+7HfsJuAzgcyAOX5OldRUodxuuDvsQRnxGKbUs4PZMrzyuMNNIXC+KrvgHG2d6n3VykSF5GCqOpP/m59K81icrrPJwatO6gsx9swAJJwBuSfAeOa3dmLEzyC6kGIl/4dD1PgZmHhkbKPAZPjtr4XwV7wiS4QpbjBWBtmlPUGUfZTyj8fteVfXby/uY4ZFiiVgUOlde8g7uo40/V6fPO9a2AwLhvnz0Xb9/go4jEKW2PBcwK0cQuxFGXxk7BV+8x2VR8TgUv7OXsskWqdQvXvagd8nUCNI0aem+elfdgpuZROf0SbQAjqdw0p+I2X0yftVqpXZSJvC7PlR4O7sS7t95m3J/kPQCplFFdiIUUUUAReJcPS4jMcgypwQQcFSN1ZSN1YHcEbg0st5iGSC8AZwcxSkd2UjoR9yUDqvzXxAe1ovbNJkKSKGU+B/IjxBHgRuKTVwNHDOGpboEQdAoLeLaRgFj4nFSnQEEEAg7EHfNJlkmtNpNU8HhIBmWP99R+kH6w38wetNrW5SVQ8bK6noynIP4VBoZzDtp9DFvckyWZFtJ9zH1TH4DdPlt6Vx3tB9HvELLPNt2Zfvx/WL+W4+Yr1tVE4fx514rciSXTaGF3QM3dUwsElfJ90ZyMdNvWmpMVjzTY8XngP1Urp6A/y8Kbr294gBgXMo/iP+9dmuuN21/PpPCo5lac26SSaUkZlTmscFMqoXxLeIrRfdneERledw2aLVKIc7aQ7adPeEmNJyO908Ou1DyvlEk5LqNrW0EkaM5dyVUnVI7DJAzsWxWJbm3t9i0UefDYE/IbmtPEUsYElY2t5NHA4iYmUlM5A21zAMBkA7bdPDFN7AhWnThtnaqYDokZzy8yaQ+hSiEnAK5YnGTWN/mSk99Rv55Ze/tpfTEhwm4n2t4Gwf7Wb6pB6gfpH+AUA+dO+E9lUR1luG9omXdWYYSM/s03Cn9Y5b1pbw28uOILctHO9tJDJyliCqQrKiNmUEEuCxI2I2G2+9OexvGWvLRJZECSZdJFHQPGzI+PTINXKOEpUdYrXv1+fYr1K06nLHYFaruBJEZZAChGGB2GPHNfF7fpCMucZ91QMsx8lUbsfhUFbKS6ObgcuHOVgByX9ZiNsfsxkeZPQWkr8HJgM3hwNrYdW/wCefJf2fmftdOm5dgY2FAGNhWa6pWINhRRRTAKKKKACiiigApTdcCQuZYWaCU+88ewf+8U91/iRn1FNqKAEck9zGpWeLnKRjmW50t8TGxyv8LtVcPDrBntysoE1ujrBFclk3dlbLhwGkwRt189zV/rXcW6SKVdVdT1VgGB+RpWGc1tOyM6G050Czxwi4eUpL3pZpmBMgDBcfa+1nvelNruyklso7H2aREmzGzORJyY8nvOc7ynwxnBIJO1Px2XtR7kQj/ui0X/1kVkdnkHSW5H+O5/zNJpgUluHXR4VdcPNvIzxgx28oChZlyCjHvd1vvefUdcU04fw+7tJJpokiMVyVlkjmk5TQSBQrHUqurqQAfA7VY27PRnrJcH/AB5B/kwoTsxaAhjAjkdDJmQ/i5NLKFyrxxQ85pYbuRriQBZ/ZFEiyEZ05GllQjOAxIOOtPOG2U4jWOJFtYl8XPNlOdycA6VYkkkktv4VYUQKAAAAOgG2K+qeVBcX8P4RHCxcAtIww0rnU5Hlk9B+qMD0phRRUhBRRRQAUUUU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4" descr="data:image/jpeg;base64,/9j/4AAQSkZJRgABAQAAAQABAAD/2wCEAAkGBxQRERQUEhQVFhUXGRkYFxYYGSIYHhgfHCAYGxgeGx8aHSggGB4oHSIaJDEhJykrLi4uHB8zODMsNygtLiwBCgoKDg0OGxAQGiwkHyQ0LCwsNDQ0LCwsLCw0NSw0LCwsNCwsLDQsLCwsLCwsLDQsLCwsLCwsLCw0LCwsLCwsLP/AABEIAKAAnwMBIgACEQEDEQH/xAAcAAACAgMBAQAAAAAAAAAAAAAABQQGAQMHCAL/xABFEAACAQMCAwUEBgYIBQUAAAABAgMABBESIQUTMQYiQVFhFDJxgQcjQlKRoTNiY3KCwRUkQ3ODsbLRNFOSovAWRJOzxP/EABoBAAIDAQEAAAAAAAAAAAAAAAABAgQFAwb/xAAqEQACAQIFAwMEAwAAAAAAAAAAAQIDEQQSISIxQVFhBSPwMnGx4RMUFf/aAAwDAQACEQMRAD8A7jRRRQAUUUUAFFabu6SJC8jBFHVmOAKVm8uJ9oE5Kf8ANmUlj+5FkH5sR+6aAHEjhQSxAA3JOwHxpT/6lgY4iLznp9ShkGfVgNA/GovEbC2gj512Wn0lQDL38sThQkYGnUSQAAuc4ofjU5WZY7V45Ej5kQlI0SYzlQYy2kjbb9YUrgSf6TuW9yzYf3sqp/p1msLc3x/sLUentDn/APOKQS9qpZbThzRsqyXzohkC7RAqzvpBJ72BpGfHfBxipUd5NbcRjtHleWK4hkdHfGuN4yA4yoAKkMCNsgio5h2Gpur4f+3tmHpcsD+cG/41kcXmX9JaSjzMbJIB+YY/hVFtO1d1Fb3MU8h5mJZrKc4JlRXKaH2wXU4ztuGFXLtV2hXhto0r6pXVTpQbNIVBJ90d0AAknGwp5gsTbftDbuwQvy3PRJQYmPwDgavlmmlKr++h9kM04Bh0CR8rrAUgEkjxAFRLGyR4xLYzlFYZUfpIj/AxyB6KVozIRYKKTR8YaIhbtBHk4EqnVE3lliAYz6Nt5E05qQBRRRQAUUUUAFFFFABS/ifFBERGi8yZhlIgcbdNTH7CZ+0fkCdq+OMcSaPTFCA88mdCn3VA6u+OiD8zgDrWeGcMECthtcr7ySuMl28CQOijwUbAUALrjl2xSa+lDys6pHthEZiFAiXw3Pvtv6jpXz264jPbwxyW7xI3NQEzHEZBzkOfsg7DPgcUh4lFxFZmt5bi1lhnUhBPbkJJseZESj91sbgHORnrpNS7LhF3JaCG8eKPkyxyRzBublEOoBuYBuMAajnI361FjIXEuMrxe0CW7CG9ikinW3mOklo2DjGca0bGzgYq0WHFJ5yn9WkgA3l52nyPdTSx1b473TFc87ZfS7Z20rGyiS5uMaTOfcAGcAMN3G52XA9a5N2h+kHiF7+luGVfuR/Vr+C7n5mlZsDuK2dpa2vst/eW6aJmmgKSBJICXZ106iclScDu4I2Ir4i7X8KSUzScR5s2gxrJgDlqdzoCppBJwSTnOB8K80VutrdnOFGaHHyCPSdxJwuW0it5bh9ELpJHJKhVlKtqHeMYGDuD6Gp0vDIOIG6k9piumeNo4RFIU5SMCGQ6XPvHBLY3wMjYVE4TxBJolaNwwAAOPAgDII8Kxd8JglILxISOjacMPgw3FYi9WcXacC+8EmtGauNpMthY2NyjIrNGl3OO9Esce7ZYe7r0hd8Y1Vf+G38UykwOrop0akOVyMZAI2OPT4VR7c3Nv/w9wWUf2NxmRSPIP+kX4ksPSmEPaATRm1B/o+5YERZVWRic7xHAWTfJ07N44q/RxlKtpF69itUoThyiRP2vT2m4iaMtbRBFluBukbtnUkgPUAaSWGQNW+OtTzaSWp12+ZIcZa3zkr6wk9P3DsfAr41S64VdCx/oy3tDGJFKTXTyKyYf9M/XmO7DJ3UdetSoO1btMy2YSW1tIsTMzAGXG2YfvaArZJ7pO2RjNW07cHGxduH3yTxiSNtSn5EEbEEHdWB2IO4NSaQSxEYu7RSS4DSRY085cDBwfdlA6E9eh8CHFldrMiuhyrfIjzBB3BB2IPSpp3Eb6KKKYBUXiV8sEZdsnGAFHVmOyqvmScAVKpImbi7J/srbur+tKw7x9QikAert5UAb+EWJj1PKQZ5cGQ5zgDoi/qLnHxJPU1ThxricF5LbqIbvDlljYGKQREalfmDKYzlN1ySK+Yb9OJTm4sL4xXkQaP2aUDTpDbq8ZAfcgEsDkHA8KZ8LuJLiU3N3G1o1mHjlIcGObIVzv1aNcBt/FiPA1AZvvuL283D/AGjiUBt4QwflTEFiVOUyo6kt0Xx2rgv0hfSXccTYxpmG1B7sQ6sPAyEdT6dB69a0/Sf26fitx3SRbRkiFOmfN2H3j+Q+dUqml3FczWKKKkIK6f8ARCRGJZOXHIQjPokIUHQQdjpOW8hXMkQnoCfhvXRPo2sLokFbTmojau/sH80y22fLx+Nc6nB0p8nQpwIeJIVEaLcxkssbal1KTjfAw2Oop/VPhiMV2Li9gW1yp0Y2QNnHewSEOPPGetWm2vY5P0ciP+6wb/I15r1GPu3t0NXDPZa5vrVdWySqUkUMp6g/+bH1rbRVBOxYIRvOVE1vfFprJxp5xJ1wZ2+sYblB4SdV+1nrT/g/AdDQiSOBo7dCltIuzFWA6qBoBwMEgnO5AGaWMoIIIyCMEHxB6g1G4WFXVw+ct7NOCLdwxDRN1MQbqPvIfiPAVuYDHOftz56MzsTh0t0RzxHtmi3dvawKZ3lkKSFBlY1AOs6vdJXbI3xnzIqfcj2SbnA/UysBMvgjHZZR5A7K3h0O25NH4lPJY3khia3a4ZFhtbVInkdIhkjSqsqoGbdpD3dseFXDs6t3ySnE2t2eXICxjTjIOqPc9/A3yPM+VbC0KJZaKVcAmYB4HJLwkLk9WQ7xv65GQT95WprXQRE4tfCCCSUgnQpIUdWP2VHqTgfOq7xTiUvDLSIJazXb7tLyh0PvSOdt8sdgBnGfKmnHu/JbQ/el1sP1Yhr/ANej8ard/wBtAl1colxCZI3ihjtHYJrLadT69Jbq2NsgaTmkwEKWf9J3Gv2EpDMDqnSaJjDMB3JYzHJzFPg6+OF260t+nHtF7JbQ8MgY5ZAZmJy2ge6CfEuck/D1roXDYEN/cSvFGjQxp9ah2bmAswcfadAvv/dfwya8xdseNm+vZ7g5w7nQD4KNkHptj55qK1YxLRRRUyIUVmsUwO+fQh2bt/YvaZkVnkkKLrGQMdMZ8Sc/gK6o3DISnLMSaAchdIwCepA8K4r2H7TI9pbcP07GWP6xXwwJdSduoPrXbbmdYYy0j6VUbuxAx6nbGflVW97nZqwu4wbe0tZGaOPlqPcwMMfsj1Oa5Pw1DCbbuAPJMJZG6FRICscY9NOWI9RT2e5iug2ZGNrCWkbUck6iSWc9DI57qoPdGSaUcET2p7m6cd6NomC+C5cDHyUYFcKusWvDO1NWZd6KyaxXljVCo3ErMTRshJBOCrDqjA5Rh6qwBHwqTRTTad0DV9D5m4pNLZC7h5SXcP1M7OhcIAw5xwCDgDEo9PjUFOz8/PkmZri7uYjHJbXBYRw5bGuNUDBcY1Atg91sZyKn8CcRXzIQOXdR7jw5kfXPmWjOP8OvmxsryQzQRXUFpDDIyaYIRzMbMpJclFypG4WvWYat/LTUjFqwyTaLLxAiK4gn6BzyH/iOY8/CTYfvmnNUbs5DzrG8t0labkzSpFO5BLsoSVWyMBtMpI2+7Vx4ddCaKOQdHVW+GRnFWonEWv3+Ij9jbE//ADOP5RGqff3k14hkj4RBcWZJZeY6iWVc7uiEbZ3IBIJ2q1xxl7y9AOCYLdFPXBPtJzj4mkY7M3FlCNHGJY441A+ujiZQFGOrLkD50MCHxV7ey4DdTWWpUnQugYklTIAmnvHIwNseGK8yV6D+kw6OzUK69RbkZYbayTrJ6Dqd+lefKIgwoooqYBRRRSEXv6KuG65XnzgwGN84LBQGBZiBuQBucV1iS7a6Ek11oaJGIjkkBS3AH21QnVO58B06Vw7sSTz9OsojaQ5HgCQCfkM16Fn7NQ2iLPJzLrl470h18pR9pIx3TjY+eOlVp/UzvHhCW4UJaNMYiLRGEgVwFe7kJAVnAH1cY8FGNh5VX3mZWlWWRonbDmJcBXLOjIM9SuGJx4Yp92juXvrm2gS5Sa3ZgziNdIQDc6jk5OkHbw8qR9o5hJxCB2GzLAzD44x+WK41HtbOsFqXk1ismsV5U1QooooAgcWcx8mYdYZ4mJ/VLBJP+xmqZ27sbeSdFksLi5kaPZrdjGSqtgrIwdRp3BGonqag9pB/VLj0ic/gCR+Yqx9okknNrCkzQJNqMkkeA5CqCERj7pbOc9cKa3/SZe215M3GrcmfHZR7hGWE2AtLVYzoXWjkNke9oJC7Z8TnenPZxSsGk/ZeRR8A7BfyxSKysRw+5gijuZpFnLgwzycwjSpbWhI1DcYI6b1Y+Fe6/wDeyf6jWvHkpMgRIfbroA6S9vbkNgHBDXIyM7HG1Um+7GXKXCTXevicayajlgCqYIwLc4ifvYOQc7dKvF4NN/A3hJFNGT6qY3T8uZSvs7xJGs29tug0hLifWyxGMgkFAE06MefXxzTegFY+lxVk7Pq0UZjQGFljIwUGcAEeGK85V6ev1fiHALgZZ8rMYnbrIkbMYnPmWQA58a8w0REwoooqQgorNFMC8fRBw9p78KrhNjuVDDocgq2xBG2PWu7cX7SJZKYiedKF7sKxlBgDck+6FAriP0LQytf5iIDKpbDdGxnKk+GRtnwruPaHljTJKpDMO8GwdEcffdVxt3m0gnxyKrT5Z2jwis8P4ZyVKIoSVwEwPsyXO7AZ8I4R+Z86Q9qYf67Iy40rmNB6Qqn89vkas9pckzyM5wYhgn9tP3pD/BEMDyxVN4VGZLgyN0kIb5O/+xNcn2OqOhq2QD57/jWai8LcmGMnroXPyGDUqvKSVm0aqdwooopDF3aQ/wBUuPWNlHxYaR+ZqzdoWuV5CW9vFcY7zrI4TTo06WUkHvA+nzqu8Tj5hghHWWeIH91WEj/9qmpnb2/tYpYub7Q1yVKwpDI0ONRBJZwyooJA3Y+Gwrf9Kj7bfkzcY96QwsOIXb3UQn4esWrUDPzEkwACQo094ZPnt1p7wcgo5G/1sv8ArYVWex1hOrmW6vOaQpKW4kEixK2MlnwGlO3U7DfFWHsyv9WjP39Un/Wxf+da8eSkzV2o7sSzf8h1lP7oysnTr3C1Ke2dpwyPFze28MkhwqDlh5JW+yqj+0Px2FW2WMMpVgCCCCD0IOxBqr2HBbe4QQ3UMc0toeWrOupguxjYMRkZXTkjxB8qkxHx2MubqcTS3KxpFIQsNuPeh0akdHyMEnAJA2G9eae3fADYX88GMKrEx+qNun5bfKvUtl2TtoZEkiV0ZCxAEjlSWGGyrMVOfPGaoX09dkTcwLeRLmSAESAfaj65+KnJ+BPpUU7MGeeKKKK6CM0UUUgOo/QLGVu5Zj+jRCHb7oxnJ9KuvGe06XlxzIgWt7dATkY5rlsooB8GcJ8QpqqfQZfLDDxB2AOmPVg9DjwPoTgU74VMzDnsF1luYgxgGQ7CVlHSOMbIPtNnANVqj3FiHAcYlMFu8Z3cBhKw+1NLgyn+BML/AB4rdewLao2dtAij2+9ytQH/AFYqy2XZn6hBICWldM6uqoG5jlv13Iy3xA8KU9vIS0NywG/taAfKJB/OoNEkxlw1GEY1jSSWOn7uSSB8QDipNa7eTUit5qD+IrZXlJtuTbNZKysFFFR7+6ESFsFjsFUdXZjhFHqWwKSTbsgbtqyTwCHnXxb7FumM/tJfD4iMZ/jr7v8Aj4tbhjLIk9rIOYx7ubZe6gPX6yM4JOBkEMdwdnfZ/hHItuW5zI+ppWG2Xf3iD6bAeiioUH0f8NUAexQHAxl11n5ls5r1eGpKlTUOxjVZ55Nn3xG0gjhke1RFe6EcIeMABtZKq3d22DM2fIelWOKMKoUdAAB8BsKS2lqnPSKJFSG2XOlQFUO4IVQB00pk/wAa09q3Hg5MKScZHIlW6Hugcuf+7zlX/gbJ/dZ6d1h1BBBGQdiD41IRgGvmRAQQQCCMEHcEHrnzpNw+U2sotpD9W2fZnJzkDcxMT9pRuvmvqprZ2g4wbZcrG74Go4U4IGcqpG2s+APU4G2a5tDPPH0tdgW4bOZYV/qsh7pG/LPijeQ8j/tXPq9VdlL4cSsliuonkR4wG5iHfAGTIx2Dk7jHTbeuMfSR9GE3DmaaEGW166hu0Xo48v1vxxU0+jE0c8oorZA+llPXBBxTA6L2EtFgt2kuIsh9uWzvEZBncoVGl8bZU11aOwNmvMSyHdK6Q86lVJIUHAGSckd45IHTFKLLs5LdW1uolimt1+sMaNocEj3QSCAB5DFOpezMGkr7Dcg42YSq2D4HeXfB36VV1bud9FoR7vit3PFdkzrbm3B7iLu40k5DP3gCQRkCkHZu2vLqybliORBOJDzGbWWXSx8DrBGB500vuzd1dJCksGgIe84ZA2PEKckkE74Ow8AadcGf+jlELyRcoZKpnXMSdzsgwd6i+7HfsJuAzgcyAOX5OldRUodxuuDvsQRnxGKbUs4PZMrzyuMNNIXC+KrvgHG2d6n3VykSF5GCqOpP/m59K81icrrPJwatO6gsx9swAJJwBuSfAeOa3dmLEzyC6kGIl/4dD1PgZmHhkbKPAZPjtr4XwV7wiS4QpbjBWBtmlPUGUfZTyj8fteVfXby/uY4ZFiiVgUOlde8g7uo40/V6fPO9a2AwLhvnz0Xb9/go4jEKW2PBcwK0cQuxFGXxk7BV+8x2VR8TgUv7OXsskWqdQvXvagd8nUCNI0aem+elfdgpuZROf0SbQAjqdw0p+I2X0yftVqpXZSJvC7PlR4O7sS7t95m3J/kPQCplFFdiIUUUUAReJcPS4jMcgypwQQcFSN1ZSN1YHcEbg0st5iGSC8AZwcxSkd2UjoR9yUDqvzXxAe1ovbNJkKSKGU+B/IjxBHgRuKTVwNHDOGpboEQdAoLeLaRgFj4nFSnQEEEAg7EHfNJlkmtNpNU8HhIBmWP99R+kH6w38wetNrW5SVQ8bK6noynIP4VBoZzDtp9DFvckyWZFtJ9zH1TH4DdPlt6Vx3tB9HvELLPNt2Zfvx/WL+W4+Yr1tVE4fx514rciSXTaGF3QM3dUwsElfJ90ZyMdNvWmpMVjzTY8XngP1Urp6A/y8Kbr294gBgXMo/iP+9dmuuN21/PpPCo5lac26SSaUkZlTmscFMqoXxLeIrRfdneERledw2aLVKIc7aQ7adPeEmNJyO908Ou1DyvlEk5LqNrW0EkaM5dyVUnVI7DJAzsWxWJbm3t9i0UefDYE/IbmtPEUsYElY2t5NHA4iYmUlM5A21zAMBkA7bdPDFN7AhWnThtnaqYDokZzy8yaQ+hSiEnAK5YnGTWN/mSk99Rv55Ze/tpfTEhwm4n2t4Gwf7Wb6pB6gfpH+AUA+dO+E9lUR1luG9omXdWYYSM/s03Cn9Y5b1pbw28uOILctHO9tJDJyliCqQrKiNmUEEuCxI2I2G2+9OexvGWvLRJZECSZdJFHQPGzI+PTINXKOEpUdYrXv1+fYr1K06nLHYFaruBJEZZAChGGB2GPHNfF7fpCMucZ91QMsx8lUbsfhUFbKS6ObgcuHOVgByX9ZiNsfsxkeZPQWkr8HJgM3hwNrYdW/wCefJf2fmftdOm5dgY2FAGNhWa6pWINhRRRTAKKKKACiiigApTdcCQuZYWaCU+88ewf+8U91/iRn1FNqKAEck9zGpWeLnKRjmW50t8TGxyv8LtVcPDrBntysoE1ujrBFclk3dlbLhwGkwRt189zV/rXcW6SKVdVdT1VgGB+RpWGc1tOyM6G050Czxwi4eUpL3pZpmBMgDBcfa+1nvelNruyklso7H2aREmzGzORJyY8nvOc7ynwxnBIJO1Px2XtR7kQj/ui0X/1kVkdnkHSW5H+O5/zNJpgUluHXR4VdcPNvIzxgx28oChZlyCjHvd1vvefUdcU04fw+7tJJpokiMVyVlkjmk5TQSBQrHUqurqQAfA7VY27PRnrJcH/AB5B/kwoTsxaAhjAjkdDJmQ/i5NLKFyrxxQ85pYbuRriQBZ/ZFEiyEZ05GllQjOAxIOOtPOG2U4jWOJFtYl8XPNlOdycA6VYkkkktv4VYUQKAAAAOgG2K+qeVBcX8P4RHCxcAtIww0rnU5Hlk9B+qMD0phRRUhBRRRQAUUUU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6" descr="data:image/jpeg;base64,/9j/4AAQSkZJRgABAQAAAQABAAD/2wCEAAkGBxQRERQUEhQVFhUXGRkYFxYYGSIYHhgfHCAYGxgeGx8aHSggGB4oHSIaJDEhJykrLi4uHB8zODMsNygtLiwBCgoKDg0OGxAQGiwkHyQ0LCwsNDQ0LCwsLCw0NSw0LCwsNCwsLDQsLCwsLCwsLDQsLCwsLCwsLCw0LCwsLCwsLP/AABEIAKAAnwMBIgACEQEDEQH/xAAcAAACAgMBAQAAAAAAAAAAAAAABQQGAQMHCAL/xABFEAACAQMCAwUEBgYIBQUAAAABAgMABBESIQUTMQYiQVFhFDJxgQcjQlKRoTNiY3KCwRUkQ3ODsbLRNFOSovAWRJOzxP/EABoBAAIDAQEAAAAAAAAAAAAAAAABAgQFAwb/xAAqEQACAQIFAwMEAwAAAAAAAAAAAQIDEQQSISIxQVFhBSPwMnGx4RMUFf/aAAwDAQACEQMRAD8A7jRRRQAUUUUAFFabu6SJC8jBFHVmOAKVm8uJ9oE5Kf8ANmUlj+5FkH5sR+6aAHEjhQSxAA3JOwHxpT/6lgY4iLznp9ShkGfVgNA/GovEbC2gj512Wn0lQDL38sThQkYGnUSQAAuc4ofjU5WZY7V45Ej5kQlI0SYzlQYy2kjbb9YUrgSf6TuW9yzYf3sqp/p1msLc3x/sLUentDn/APOKQS9qpZbThzRsqyXzohkC7RAqzvpBJ72BpGfHfBxipUd5NbcRjtHleWK4hkdHfGuN4yA4yoAKkMCNsgio5h2Gpur4f+3tmHpcsD+cG/41kcXmX9JaSjzMbJIB+YY/hVFtO1d1Fb3MU8h5mJZrKc4JlRXKaH2wXU4ztuGFXLtV2hXhto0r6pXVTpQbNIVBJ90d0AAknGwp5gsTbftDbuwQvy3PRJQYmPwDgavlmmlKr++h9kM04Bh0CR8rrAUgEkjxAFRLGyR4xLYzlFYZUfpIj/AxyB6KVozIRYKKTR8YaIhbtBHk4EqnVE3lliAYz6Nt5E05qQBRRRQAUUUUAFFFFABS/ifFBERGi8yZhlIgcbdNTH7CZ+0fkCdq+OMcSaPTFCA88mdCn3VA6u+OiD8zgDrWeGcMECthtcr7ySuMl28CQOijwUbAUALrjl2xSa+lDys6pHthEZiFAiXw3Pvtv6jpXz264jPbwxyW7xI3NQEzHEZBzkOfsg7DPgcUh4lFxFZmt5bi1lhnUhBPbkJJseZESj91sbgHORnrpNS7LhF3JaCG8eKPkyxyRzBublEOoBuYBuMAajnI361FjIXEuMrxe0CW7CG9ikinW3mOklo2DjGca0bGzgYq0WHFJ5yn9WkgA3l52nyPdTSx1b473TFc87ZfS7Z20rGyiS5uMaTOfcAGcAMN3G52XA9a5N2h+kHiF7+luGVfuR/Vr+C7n5mlZsDuK2dpa2vst/eW6aJmmgKSBJICXZ106iclScDu4I2Ir4i7X8KSUzScR5s2gxrJgDlqdzoCppBJwSTnOB8K80VutrdnOFGaHHyCPSdxJwuW0it5bh9ELpJHJKhVlKtqHeMYGDuD6Gp0vDIOIG6k9piumeNo4RFIU5SMCGQ6XPvHBLY3wMjYVE4TxBJolaNwwAAOPAgDII8Kxd8JglILxISOjacMPgw3FYi9WcXacC+8EmtGauNpMthY2NyjIrNGl3OO9Esce7ZYe7r0hd8Y1Vf+G38UykwOrop0akOVyMZAI2OPT4VR7c3Nv/w9wWUf2NxmRSPIP+kX4ksPSmEPaATRm1B/o+5YERZVWRic7xHAWTfJ07N44q/RxlKtpF69itUoThyiRP2vT2m4iaMtbRBFluBukbtnUkgPUAaSWGQNW+OtTzaSWp12+ZIcZa3zkr6wk9P3DsfAr41S64VdCx/oy3tDGJFKTXTyKyYf9M/XmO7DJ3UdetSoO1btMy2YSW1tIsTMzAGXG2YfvaArZJ7pO2RjNW07cHGxduH3yTxiSNtSn5EEbEEHdWB2IO4NSaQSxEYu7RSS4DSRY085cDBwfdlA6E9eh8CHFldrMiuhyrfIjzBB3BB2IPSpp3Eb6KKKYBUXiV8sEZdsnGAFHVmOyqvmScAVKpImbi7J/srbur+tKw7x9QikAert5UAb+EWJj1PKQZ5cGQ5zgDoi/qLnHxJPU1ThxricF5LbqIbvDlljYGKQREalfmDKYzlN1ySK+Yb9OJTm4sL4xXkQaP2aUDTpDbq8ZAfcgEsDkHA8KZ8LuJLiU3N3G1o1mHjlIcGObIVzv1aNcBt/FiPA1AZvvuL283D/AGjiUBt4QwflTEFiVOUyo6kt0Xx2rgv0hfSXccTYxpmG1B7sQ6sPAyEdT6dB69a0/Sf26fitx3SRbRkiFOmfN2H3j+Q+dUqml3FczWKKKkIK6f8ARCRGJZOXHIQjPokIUHQQdjpOW8hXMkQnoCfhvXRPo2sLokFbTmojau/sH80y22fLx+Nc6nB0p8nQpwIeJIVEaLcxkssbal1KTjfAw2Oop/VPhiMV2Li9gW1yp0Y2QNnHewSEOPPGetWm2vY5P0ciP+6wb/I15r1GPu3t0NXDPZa5vrVdWySqUkUMp6g/+bH1rbRVBOxYIRvOVE1vfFprJxp5xJ1wZ2+sYblB4SdV+1nrT/g/AdDQiSOBo7dCltIuzFWA6qBoBwMEgnO5AGaWMoIIIyCMEHxB6g1G4WFXVw+ct7NOCLdwxDRN1MQbqPvIfiPAVuYDHOftz56MzsTh0t0RzxHtmi3dvawKZ3lkKSFBlY1AOs6vdJXbI3xnzIqfcj2SbnA/UysBMvgjHZZR5A7K3h0O25NH4lPJY3khia3a4ZFhtbVInkdIhkjSqsqoGbdpD3dseFXDs6t3ySnE2t2eXICxjTjIOqPc9/A3yPM+VbC0KJZaKVcAmYB4HJLwkLk9WQ7xv65GQT95WprXQRE4tfCCCSUgnQpIUdWP2VHqTgfOq7xTiUvDLSIJazXb7tLyh0PvSOdt8sdgBnGfKmnHu/JbQ/el1sP1Yhr/ANej8ard/wBtAl1colxCZI3ihjtHYJrLadT69Jbq2NsgaTmkwEKWf9J3Gv2EpDMDqnSaJjDMB3JYzHJzFPg6+OF260t+nHtF7JbQ8MgY5ZAZmJy2ge6CfEuck/D1roXDYEN/cSvFGjQxp9ah2bmAswcfadAvv/dfwya8xdseNm+vZ7g5w7nQD4KNkHptj55qK1YxLRRRUyIUVmsUwO+fQh2bt/YvaZkVnkkKLrGQMdMZ8Sc/gK6o3DISnLMSaAchdIwCepA8K4r2H7TI9pbcP07GWP6xXwwJdSduoPrXbbmdYYy0j6VUbuxAx6nbGflVW97nZqwu4wbe0tZGaOPlqPcwMMfsj1Oa5Pw1DCbbuAPJMJZG6FRICscY9NOWI9RT2e5iug2ZGNrCWkbUck6iSWc9DI57qoPdGSaUcET2p7m6cd6NomC+C5cDHyUYFcKusWvDO1NWZd6KyaxXljVCo3ErMTRshJBOCrDqjA5Rh6qwBHwqTRTTad0DV9D5m4pNLZC7h5SXcP1M7OhcIAw5xwCDgDEo9PjUFOz8/PkmZri7uYjHJbXBYRw5bGuNUDBcY1Atg91sZyKn8CcRXzIQOXdR7jw5kfXPmWjOP8OvmxsryQzQRXUFpDDIyaYIRzMbMpJclFypG4WvWYat/LTUjFqwyTaLLxAiK4gn6BzyH/iOY8/CTYfvmnNUbs5DzrG8t0labkzSpFO5BLsoSVWyMBtMpI2+7Vx4ddCaKOQdHVW+GRnFWonEWv3+Ij9jbE//ADOP5RGqff3k14hkj4RBcWZJZeY6iWVc7uiEbZ3IBIJ2q1xxl7y9AOCYLdFPXBPtJzj4mkY7M3FlCNHGJY441A+ujiZQFGOrLkD50MCHxV7ey4DdTWWpUnQugYklTIAmnvHIwNseGK8yV6D+kw6OzUK69RbkZYbayTrJ6Dqd+lefKIgwoooqYBRRRSEXv6KuG65XnzgwGN84LBQGBZiBuQBucV1iS7a6Ek11oaJGIjkkBS3AH21QnVO58B06Vw7sSTz9OsojaQ5HgCQCfkM16Fn7NQ2iLPJzLrl470h18pR9pIx3TjY+eOlVp/UzvHhCW4UJaNMYiLRGEgVwFe7kJAVnAH1cY8FGNh5VX3mZWlWWRonbDmJcBXLOjIM9SuGJx4Yp92juXvrm2gS5Sa3ZgziNdIQDc6jk5OkHbw8qR9o5hJxCB2GzLAzD44x+WK41HtbOsFqXk1ismsV5U1QooooAgcWcx8mYdYZ4mJ/VLBJP+xmqZ27sbeSdFksLi5kaPZrdjGSqtgrIwdRp3BGonqag9pB/VLj0ic/gCR+Yqx9okknNrCkzQJNqMkkeA5CqCERj7pbOc9cKa3/SZe215M3GrcmfHZR7hGWE2AtLVYzoXWjkNke9oJC7Z8TnenPZxSsGk/ZeRR8A7BfyxSKysRw+5gijuZpFnLgwzycwjSpbWhI1DcYI6b1Y+Fe6/wDeyf6jWvHkpMgRIfbroA6S9vbkNgHBDXIyM7HG1Um+7GXKXCTXevicayajlgCqYIwLc4ifvYOQc7dKvF4NN/A3hJFNGT6qY3T8uZSvs7xJGs29tug0hLifWyxGMgkFAE06MefXxzTegFY+lxVk7Pq0UZjQGFljIwUGcAEeGK85V6ev1fiHALgZZ8rMYnbrIkbMYnPmWQA58a8w0REwoooqQgorNFMC8fRBw9p78KrhNjuVDDocgq2xBG2PWu7cX7SJZKYiedKF7sKxlBgDck+6FAriP0LQytf5iIDKpbDdGxnKk+GRtnwruPaHljTJKpDMO8GwdEcffdVxt3m0gnxyKrT5Z2jwis8P4ZyVKIoSVwEwPsyXO7AZ8I4R+Z86Q9qYf67Iy40rmNB6Qqn89vkas9pckzyM5wYhgn9tP3pD/BEMDyxVN4VGZLgyN0kIb5O/+xNcn2OqOhq2QD57/jWai8LcmGMnroXPyGDUqvKSVm0aqdwooopDF3aQ/wBUuPWNlHxYaR+ZqzdoWuV5CW9vFcY7zrI4TTo06WUkHvA+nzqu8Tj5hghHWWeIH91WEj/9qmpnb2/tYpYub7Q1yVKwpDI0ONRBJZwyooJA3Y+Gwrf9Kj7bfkzcY96QwsOIXb3UQn4esWrUDPzEkwACQo094ZPnt1p7wcgo5G/1sv8ArYVWex1hOrmW6vOaQpKW4kEixK2MlnwGlO3U7DfFWHsyv9WjP39Un/Wxf+da8eSkzV2o7sSzf8h1lP7oysnTr3C1Ke2dpwyPFze28MkhwqDlh5JW+yqj+0Px2FW2WMMpVgCCCCD0IOxBqr2HBbe4QQ3UMc0toeWrOupguxjYMRkZXTkjxB8qkxHx2MubqcTS3KxpFIQsNuPeh0akdHyMEnAJA2G9eae3fADYX88GMKrEx+qNun5bfKvUtl2TtoZEkiV0ZCxAEjlSWGGyrMVOfPGaoX09dkTcwLeRLmSAESAfaj65+KnJ+BPpUU7MGeeKKKK6CM0UUUgOo/QLGVu5Zj+jRCHb7oxnJ9KuvGe06XlxzIgWt7dATkY5rlsooB8GcJ8QpqqfQZfLDDxB2AOmPVg9DjwPoTgU74VMzDnsF1luYgxgGQ7CVlHSOMbIPtNnANVqj3FiHAcYlMFu8Z3cBhKw+1NLgyn+BML/AB4rdewLao2dtAij2+9ytQH/AFYqy2XZn6hBICWldM6uqoG5jlv13Iy3xA8KU9vIS0NywG/taAfKJB/OoNEkxlw1GEY1jSSWOn7uSSB8QDipNa7eTUit5qD+IrZXlJtuTbNZKysFFFR7+6ESFsFjsFUdXZjhFHqWwKSTbsgbtqyTwCHnXxb7FumM/tJfD4iMZ/jr7v8Aj4tbhjLIk9rIOYx7ubZe6gPX6yM4JOBkEMdwdnfZ/hHItuW5zI+ppWG2Xf3iD6bAeiioUH0f8NUAexQHAxl11n5ls5r1eGpKlTUOxjVZ55Nn3xG0gjhke1RFe6EcIeMABtZKq3d22DM2fIelWOKMKoUdAAB8BsKS2lqnPSKJFSG2XOlQFUO4IVQB00pk/wAa09q3Hg5MKScZHIlW6Hugcuf+7zlX/gbJ/dZ6d1h1BBBGQdiD41IRgGvmRAQQQCCMEHcEHrnzpNw+U2sotpD9W2fZnJzkDcxMT9pRuvmvqprZ2g4wbZcrG74Go4U4IGcqpG2s+APU4G2a5tDPPH0tdgW4bOZYV/qsh7pG/LPijeQ8j/tXPq9VdlL4cSsliuonkR4wG5iHfAGTIx2Dk7jHTbeuMfSR9GE3DmaaEGW166hu0Xo48v1vxxU0+jE0c8oorZA+llPXBBxTA6L2EtFgt2kuIsh9uWzvEZBncoVGl8bZU11aOwNmvMSyHdK6Q86lVJIUHAGSckd45IHTFKLLs5LdW1uolimt1+sMaNocEj3QSCAB5DFOpezMGkr7Dcg42YSq2D4HeXfB36VV1bud9FoR7vit3PFdkzrbm3B7iLu40k5DP3gCQRkCkHZu2vLqybliORBOJDzGbWWXSx8DrBGB500vuzd1dJCksGgIe84ZA2PEKckkE74Ow8AadcGf+jlELyRcoZKpnXMSdzsgwd6i+7HfsJuAzgcyAOX5OldRUodxuuDvsQRnxGKbUs4PZMrzyuMNNIXC+KrvgHG2d6n3VykSF5GCqOpP/m59K81icrrPJwatO6gsx9swAJJwBuSfAeOa3dmLEzyC6kGIl/4dD1PgZmHhkbKPAZPjtr4XwV7wiS4QpbjBWBtmlPUGUfZTyj8fteVfXby/uY4ZFiiVgUOlde8g7uo40/V6fPO9a2AwLhvnz0Xb9/go4jEKW2PBcwK0cQuxFGXxk7BV+8x2VR8TgUv7OXsskWqdQvXvagd8nUCNI0aem+elfdgpuZROf0SbQAjqdw0p+I2X0yftVqpXZSJvC7PlR4O7sS7t95m3J/kPQCplFFdiIUUUUAReJcPS4jMcgypwQQcFSN1ZSN1YHcEbg0st5iGSC8AZwcxSkd2UjoR9yUDqvzXxAe1ovbNJkKSKGU+B/IjxBHgRuKTVwNHDOGpboEQdAoLeLaRgFj4nFSnQEEEAg7EHfNJlkmtNpNU8HhIBmWP99R+kH6w38wetNrW5SVQ8bK6noynIP4VBoZzDtp9DFvckyWZFtJ9zH1TH4DdPlt6Vx3tB9HvELLPNt2Zfvx/WL+W4+Yr1tVE4fx514rciSXTaGF3QM3dUwsElfJ90ZyMdNvWmpMVjzTY8XngP1Urp6A/y8Kbr294gBgXMo/iP+9dmuuN21/PpPCo5lac26SSaUkZlTmscFMqoXxLeIrRfdneERledw2aLVKIc7aQ7adPeEmNJyO908Ou1DyvlEk5LqNrW0EkaM5dyVUnVI7DJAzsWxWJbm3t9i0UefDYE/IbmtPEUsYElY2t5NHA4iYmUlM5A21zAMBkA7bdPDFN7AhWnThtnaqYDokZzy8yaQ+hSiEnAK5YnGTWN/mSk99Rv55Ze/tpfTEhwm4n2t4Gwf7Wb6pB6gfpH+AUA+dO+E9lUR1luG9omXdWYYSM/s03Cn9Y5b1pbw28uOILctHO9tJDJyliCqQrKiNmUEEuCxI2I2G2+9OexvGWvLRJZECSZdJFHQPGzI+PTINXKOEpUdYrXv1+fYr1K06nLHYFaruBJEZZAChGGB2GPHNfF7fpCMucZ91QMsx8lUbsfhUFbKS6ObgcuHOVgByX9ZiNsfsxkeZPQWkr8HJgM3hwNrYdW/wCefJf2fmftdOm5dgY2FAGNhWa6pWINhRRRTAKKKKACiiigApTdcCQuZYWaCU+88ewf+8U91/iRn1FNqKAEck9zGpWeLnKRjmW50t8TGxyv8LtVcPDrBntysoE1ujrBFclk3dlbLhwGkwRt189zV/rXcW6SKVdVdT1VgGB+RpWGc1tOyM6G050Czxwi4eUpL3pZpmBMgDBcfa+1nvelNruyklso7H2aREmzGzORJyY8nvOc7ynwxnBIJO1Px2XtR7kQj/ui0X/1kVkdnkHSW5H+O5/zNJpgUluHXR4VdcPNvIzxgx28oChZlyCjHvd1vvefUdcU04fw+7tJJpokiMVyVlkjmk5TQSBQrHUqurqQAfA7VY27PRnrJcH/AB5B/kwoTsxaAhjAjkdDJmQ/i5NLKFyrxxQ85pYbuRriQBZ/ZFEiyEZ05GllQjOAxIOOtPOG2U4jWOJFtYl8XPNlOdycA6VYkkkktv4VYUQKAAAAOgG2K+qeVBcX8P4RHCxcAtIww0rnU5Hlk9B+qMD0phRRUhBRRRQAUUUUA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5" y="297659"/>
            <a:ext cx="1514475" cy="1524000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9458"/>
            <a:ext cx="1430023" cy="205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44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Éste es el primer estudio sobre el empleo de </a:t>
            </a:r>
            <a:r>
              <a:rPr lang="es-MX" dirty="0" smtClean="0"/>
              <a:t>V</a:t>
            </a:r>
            <a:r>
              <a:rPr lang="el-GR" dirty="0" smtClean="0"/>
              <a:t>β</a:t>
            </a:r>
            <a:r>
              <a:rPr lang="es-MX" dirty="0" smtClean="0"/>
              <a:t> </a:t>
            </a:r>
            <a:r>
              <a:rPr lang="es-MX" dirty="0"/>
              <a:t>TCR que compara grupos de pacientes con Lupus esporádico, Lupus familiar y familiares sanos</a:t>
            </a:r>
            <a:r>
              <a:rPr lang="es-MX" dirty="0" smtClean="0"/>
              <a:t>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Los resultados muestran que el empleo de algunos genes </a:t>
            </a:r>
            <a:r>
              <a:rPr lang="es-MX" dirty="0" smtClean="0"/>
              <a:t>V</a:t>
            </a:r>
            <a:r>
              <a:rPr lang="el-GR" dirty="0" smtClean="0"/>
              <a:t>β</a:t>
            </a:r>
            <a:r>
              <a:rPr lang="es-MX" dirty="0" smtClean="0"/>
              <a:t> </a:t>
            </a:r>
            <a:r>
              <a:rPr lang="es-MX" dirty="0"/>
              <a:t>TCR en éstos grupos es diferente y pueden explicar al menos parcialmente la susceptibilidad genética </a:t>
            </a:r>
            <a:r>
              <a:rPr lang="es-MX" dirty="0" smtClean="0"/>
              <a:t>al desarrollo de la enfermedad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1944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Agradecimientos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Calva- </a:t>
            </a:r>
            <a:r>
              <a:rPr lang="es-MX" dirty="0" err="1" smtClean="0"/>
              <a:t>Cevenini</a:t>
            </a:r>
            <a:r>
              <a:rPr lang="es-MX" dirty="0" smtClean="0"/>
              <a:t> G.</a:t>
            </a:r>
          </a:p>
          <a:p>
            <a:r>
              <a:rPr lang="es-MX" dirty="0" smtClean="0"/>
              <a:t>Carrillo- Maravilla E.</a:t>
            </a:r>
          </a:p>
          <a:p>
            <a:r>
              <a:rPr lang="es-MX" dirty="0" smtClean="0"/>
              <a:t>García- Carrasco M.</a:t>
            </a:r>
          </a:p>
          <a:p>
            <a:r>
              <a:rPr lang="es-MX" dirty="0" smtClean="0"/>
              <a:t>Gómez- Martín D.</a:t>
            </a:r>
          </a:p>
          <a:p>
            <a:r>
              <a:rPr lang="es-MX" dirty="0" smtClean="0"/>
              <a:t>Lima G.</a:t>
            </a:r>
          </a:p>
          <a:p>
            <a:r>
              <a:rPr lang="es-MX" dirty="0" smtClean="0"/>
              <a:t>Llorente L.</a:t>
            </a:r>
          </a:p>
          <a:p>
            <a:r>
              <a:rPr lang="es-MX" dirty="0" smtClean="0"/>
              <a:t>Pérez-Romano B.</a:t>
            </a:r>
          </a:p>
          <a:p>
            <a:r>
              <a:rPr lang="es-MX" dirty="0" err="1" smtClean="0"/>
              <a:t>Rivadeneyra</a:t>
            </a:r>
            <a:r>
              <a:rPr lang="es-MX" dirty="0" smtClean="0"/>
              <a:t>-Espinoza L.</a:t>
            </a:r>
          </a:p>
          <a:p>
            <a:r>
              <a:rPr lang="es-MX" dirty="0" smtClean="0"/>
              <a:t>Ruíz-Argüelles A.</a:t>
            </a:r>
          </a:p>
          <a:p>
            <a:r>
              <a:rPr lang="es-MX" dirty="0" smtClean="0"/>
              <a:t>Vargas- Rojas M.I.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8852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19872" y="2852936"/>
            <a:ext cx="2304256" cy="576064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s-MX" sz="3200" dirty="0" smtClean="0"/>
              <a:t>   GRACIAS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00913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Tolerancia de la célula T</a:t>
            </a:r>
            <a:endParaRPr lang="es-MX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65" y="1600200"/>
            <a:ext cx="6535470" cy="4800600"/>
          </a:xfrm>
        </p:spPr>
      </p:pic>
    </p:spTree>
    <p:extLst>
      <p:ext uri="{BB962C8B-B14F-4D97-AF65-F5344CB8AC3E}">
        <p14:creationId xmlns:p14="http://schemas.microsoft.com/office/powerpoint/2010/main" val="69625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2"/>
          <p:cNvGrpSpPr>
            <a:grpSpLocks/>
          </p:cNvGrpSpPr>
          <p:nvPr/>
        </p:nvGrpSpPr>
        <p:grpSpPr bwMode="auto">
          <a:xfrm>
            <a:off x="1619672" y="-215454"/>
            <a:ext cx="7350125" cy="7050087"/>
            <a:chOff x="240" y="121"/>
            <a:chExt cx="3587" cy="4007"/>
          </a:xfrm>
        </p:grpSpPr>
        <p:sp>
          <p:nvSpPr>
            <p:cNvPr id="51" name="Rectangle 41"/>
            <p:cNvSpPr>
              <a:spLocks noChangeArrowheads="1"/>
            </p:cNvSpPr>
            <p:nvPr/>
          </p:nvSpPr>
          <p:spPr bwMode="auto">
            <a:xfrm>
              <a:off x="240" y="288"/>
              <a:ext cx="2448" cy="3840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s-MX" altLang="es-MX" sz="2400" b="1">
                <a:latin typeface="Arial" charset="0"/>
              </a:endParaRPr>
            </a:p>
          </p:txBody>
        </p:sp>
        <p:grpSp>
          <p:nvGrpSpPr>
            <p:cNvPr id="52" name="Group 42"/>
            <p:cNvGrpSpPr>
              <a:grpSpLocks/>
            </p:cNvGrpSpPr>
            <p:nvPr/>
          </p:nvGrpSpPr>
          <p:grpSpPr bwMode="auto">
            <a:xfrm>
              <a:off x="240" y="3504"/>
              <a:ext cx="2448" cy="624"/>
              <a:chOff x="240" y="3312"/>
              <a:chExt cx="2448" cy="816"/>
            </a:xfrm>
          </p:grpSpPr>
          <p:grpSp>
            <p:nvGrpSpPr>
              <p:cNvPr id="92" name="Group 43"/>
              <p:cNvGrpSpPr>
                <a:grpSpLocks/>
              </p:cNvGrpSpPr>
              <p:nvPr/>
            </p:nvGrpSpPr>
            <p:grpSpPr bwMode="auto">
              <a:xfrm>
                <a:off x="240" y="3312"/>
                <a:ext cx="2448" cy="816"/>
                <a:chOff x="240" y="3312"/>
                <a:chExt cx="2448" cy="816"/>
              </a:xfrm>
            </p:grpSpPr>
            <p:sp>
              <p:nvSpPr>
                <p:cNvPr id="94" name="AutoShape 44"/>
                <p:cNvSpPr>
                  <a:spLocks noChangeArrowheads="1"/>
                </p:cNvSpPr>
                <p:nvPr/>
              </p:nvSpPr>
              <p:spPr bwMode="auto">
                <a:xfrm>
                  <a:off x="240" y="3312"/>
                  <a:ext cx="2448" cy="768"/>
                </a:xfrm>
                <a:prstGeom prst="roundRect">
                  <a:avLst>
                    <a:gd name="adj" fmla="val 22657"/>
                  </a:avLst>
                </a:prstGeom>
                <a:solidFill>
                  <a:srgbClr val="0066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s-MX" altLang="es-MX" sz="2400" b="1">
                    <a:latin typeface="Arial" charset="0"/>
                  </a:endParaRPr>
                </a:p>
              </p:txBody>
            </p:sp>
            <p:sp>
              <p:nvSpPr>
                <p:cNvPr id="95" name="AutoShape 45"/>
                <p:cNvSpPr>
                  <a:spLocks noChangeArrowheads="1"/>
                </p:cNvSpPr>
                <p:nvPr/>
              </p:nvSpPr>
              <p:spPr bwMode="auto">
                <a:xfrm>
                  <a:off x="240" y="3504"/>
                  <a:ext cx="2448" cy="624"/>
                </a:xfrm>
                <a:prstGeom prst="roundRect">
                  <a:avLst>
                    <a:gd name="adj" fmla="val 22657"/>
                  </a:avLst>
                </a:prstGeom>
                <a:solidFill>
                  <a:srgbClr val="0099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s-MX" altLang="es-MX" sz="2400" b="1">
                    <a:latin typeface="Arial" charset="0"/>
                  </a:endParaRPr>
                </a:p>
              </p:txBody>
            </p:sp>
          </p:grpSp>
          <p:sp>
            <p:nvSpPr>
              <p:cNvPr id="93" name="Rectangle 46"/>
              <p:cNvSpPr>
                <a:spLocks noChangeArrowheads="1"/>
              </p:cNvSpPr>
              <p:nvPr/>
            </p:nvSpPr>
            <p:spPr bwMode="auto">
              <a:xfrm>
                <a:off x="240" y="3600"/>
                <a:ext cx="2448" cy="528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s-MX" altLang="es-MX" sz="2400" b="1">
                  <a:latin typeface="Arial" charset="0"/>
                </a:endParaRPr>
              </a:p>
            </p:txBody>
          </p:sp>
        </p:grpSp>
        <p:grpSp>
          <p:nvGrpSpPr>
            <p:cNvPr id="53" name="Group 47"/>
            <p:cNvGrpSpPr>
              <a:grpSpLocks/>
            </p:cNvGrpSpPr>
            <p:nvPr/>
          </p:nvGrpSpPr>
          <p:grpSpPr bwMode="auto">
            <a:xfrm>
              <a:off x="240" y="816"/>
              <a:ext cx="2448" cy="720"/>
              <a:chOff x="240" y="1152"/>
              <a:chExt cx="2448" cy="816"/>
            </a:xfrm>
          </p:grpSpPr>
          <p:grpSp>
            <p:nvGrpSpPr>
              <p:cNvPr id="88" name="Group 48"/>
              <p:cNvGrpSpPr>
                <a:grpSpLocks/>
              </p:cNvGrpSpPr>
              <p:nvPr/>
            </p:nvGrpSpPr>
            <p:grpSpPr bwMode="auto">
              <a:xfrm>
                <a:off x="240" y="1152"/>
                <a:ext cx="2448" cy="816"/>
                <a:chOff x="240" y="1152"/>
                <a:chExt cx="2448" cy="816"/>
              </a:xfrm>
            </p:grpSpPr>
            <p:sp>
              <p:nvSpPr>
                <p:cNvPr id="90" name="AutoShape 49"/>
                <p:cNvSpPr>
                  <a:spLocks noChangeArrowheads="1"/>
                </p:cNvSpPr>
                <p:nvPr/>
              </p:nvSpPr>
              <p:spPr bwMode="auto">
                <a:xfrm flipV="1">
                  <a:off x="240" y="1200"/>
                  <a:ext cx="2448" cy="768"/>
                </a:xfrm>
                <a:prstGeom prst="roundRect">
                  <a:avLst>
                    <a:gd name="adj" fmla="val 22657"/>
                  </a:avLst>
                </a:prstGeom>
                <a:solidFill>
                  <a:srgbClr val="0B991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s-MX" altLang="es-MX" sz="2400" b="1">
                    <a:latin typeface="Arial" charset="0"/>
                  </a:endParaRPr>
                </a:p>
              </p:txBody>
            </p:sp>
            <p:sp>
              <p:nvSpPr>
                <p:cNvPr id="91" name="AutoShape 50"/>
                <p:cNvSpPr>
                  <a:spLocks noChangeArrowheads="1"/>
                </p:cNvSpPr>
                <p:nvPr/>
              </p:nvSpPr>
              <p:spPr bwMode="auto">
                <a:xfrm flipV="1">
                  <a:off x="240" y="1152"/>
                  <a:ext cx="2448" cy="624"/>
                </a:xfrm>
                <a:prstGeom prst="roundRect">
                  <a:avLst>
                    <a:gd name="adj" fmla="val 22657"/>
                  </a:avLst>
                </a:prstGeom>
                <a:solidFill>
                  <a:srgbClr val="00CC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s-MX" altLang="es-MX" sz="2400" b="1">
                    <a:latin typeface="Arial" charset="0"/>
                  </a:endParaRPr>
                </a:p>
              </p:txBody>
            </p:sp>
          </p:grpSp>
          <p:sp>
            <p:nvSpPr>
              <p:cNvPr id="89" name="Rectangle 51"/>
              <p:cNvSpPr>
                <a:spLocks noChangeArrowheads="1"/>
              </p:cNvSpPr>
              <p:nvPr/>
            </p:nvSpPr>
            <p:spPr bwMode="auto">
              <a:xfrm flipV="1">
                <a:off x="240" y="1152"/>
                <a:ext cx="2448" cy="528"/>
              </a:xfrm>
              <a:prstGeom prst="rect">
                <a:avLst/>
              </a:prstGeom>
              <a:solidFill>
                <a:srgbClr val="00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s-MX" altLang="es-MX" sz="2400" b="1">
                  <a:latin typeface="Arial" charset="0"/>
                </a:endParaRPr>
              </a:p>
            </p:txBody>
          </p:sp>
        </p:grpSp>
        <p:sp>
          <p:nvSpPr>
            <p:cNvPr id="54" name="Rectangle 52"/>
            <p:cNvSpPr>
              <a:spLocks noChangeArrowheads="1"/>
            </p:cNvSpPr>
            <p:nvPr/>
          </p:nvSpPr>
          <p:spPr bwMode="auto">
            <a:xfrm>
              <a:off x="295" y="121"/>
              <a:ext cx="2393" cy="69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altLang="es-MX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5" name="Text Box 53"/>
            <p:cNvSpPr txBox="1">
              <a:spLocks noChangeArrowheads="1"/>
            </p:cNvSpPr>
            <p:nvPr/>
          </p:nvSpPr>
          <p:spPr bwMode="auto">
            <a:xfrm>
              <a:off x="1008" y="3744"/>
              <a:ext cx="862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es-MX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Célula T</a:t>
              </a:r>
              <a:endParaRPr lang="en-US" altLang="es-MX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56" name="Text Box 54"/>
            <p:cNvSpPr txBox="1">
              <a:spLocks noChangeArrowheads="1"/>
            </p:cNvSpPr>
            <p:nvPr/>
          </p:nvSpPr>
          <p:spPr bwMode="auto">
            <a:xfrm>
              <a:off x="697" y="768"/>
              <a:ext cx="1534" cy="4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es-MX" dirty="0" err="1">
                  <a:solidFill>
                    <a:schemeClr val="bg1"/>
                  </a:solidFill>
                </a:rPr>
                <a:t>Célula</a:t>
              </a:r>
              <a:r>
                <a:rPr lang="en-US" altLang="es-MX" dirty="0">
                  <a:solidFill>
                    <a:schemeClr val="bg1"/>
                  </a:solidFill>
                </a:rPr>
                <a:t> </a:t>
              </a:r>
              <a:r>
                <a:rPr lang="en-US" altLang="es-MX" dirty="0" err="1">
                  <a:solidFill>
                    <a:schemeClr val="bg1"/>
                  </a:solidFill>
                </a:rPr>
                <a:t>presentadora</a:t>
              </a:r>
              <a:endParaRPr lang="en-US" altLang="es-MX" dirty="0">
                <a:solidFill>
                  <a:schemeClr val="bg1"/>
                </a:solidFill>
              </a:endParaRPr>
            </a:p>
            <a:p>
              <a:pPr algn="ctr">
                <a:defRPr/>
              </a:pPr>
              <a:r>
                <a:rPr lang="en-US" altLang="es-MX" dirty="0">
                  <a:solidFill>
                    <a:schemeClr val="bg1"/>
                  </a:solidFill>
                </a:rPr>
                <a:t>de Ag</a:t>
              </a:r>
            </a:p>
          </p:txBody>
        </p:sp>
        <p:grpSp>
          <p:nvGrpSpPr>
            <p:cNvPr id="57" name="Group 55"/>
            <p:cNvGrpSpPr>
              <a:grpSpLocks/>
            </p:cNvGrpSpPr>
            <p:nvPr/>
          </p:nvGrpSpPr>
          <p:grpSpPr bwMode="auto">
            <a:xfrm>
              <a:off x="1206" y="1296"/>
              <a:ext cx="337" cy="1056"/>
              <a:chOff x="3216" y="1824"/>
              <a:chExt cx="528" cy="1510"/>
            </a:xfrm>
          </p:grpSpPr>
          <p:grpSp>
            <p:nvGrpSpPr>
              <p:cNvPr id="78" name="Group 56"/>
              <p:cNvGrpSpPr>
                <a:grpSpLocks/>
              </p:cNvGrpSpPr>
              <p:nvPr/>
            </p:nvGrpSpPr>
            <p:grpSpPr bwMode="auto">
              <a:xfrm>
                <a:off x="3216" y="1824"/>
                <a:ext cx="240" cy="1510"/>
                <a:chOff x="3216" y="1824"/>
                <a:chExt cx="240" cy="1510"/>
              </a:xfrm>
            </p:grpSpPr>
            <p:sp>
              <p:nvSpPr>
                <p:cNvPr id="84" name="Rectangle 57"/>
                <p:cNvSpPr>
                  <a:spLocks noChangeArrowheads="1"/>
                </p:cNvSpPr>
                <p:nvPr/>
              </p:nvSpPr>
              <p:spPr bwMode="auto">
                <a:xfrm>
                  <a:off x="3312" y="1824"/>
                  <a:ext cx="48" cy="720"/>
                </a:xfrm>
                <a:prstGeom prst="rect">
                  <a:avLst/>
                </a:prstGeom>
                <a:solidFill>
                  <a:srgbClr val="FFFF6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s-MX" altLang="es-MX" sz="2400" b="1">
                    <a:latin typeface="Arial" charset="0"/>
                  </a:endParaRPr>
                </a:p>
              </p:txBody>
            </p:sp>
            <p:grpSp>
              <p:nvGrpSpPr>
                <p:cNvPr id="85" name="Group 58"/>
                <p:cNvGrpSpPr>
                  <a:grpSpLocks/>
                </p:cNvGrpSpPr>
                <p:nvPr/>
              </p:nvGrpSpPr>
              <p:grpSpPr bwMode="auto">
                <a:xfrm>
                  <a:off x="3216" y="2496"/>
                  <a:ext cx="240" cy="838"/>
                  <a:chOff x="3216" y="2496"/>
                  <a:chExt cx="240" cy="838"/>
                </a:xfrm>
              </p:grpSpPr>
              <p:sp>
                <p:nvSpPr>
                  <p:cNvPr id="86" name="AutoShape 59"/>
                  <p:cNvSpPr>
                    <a:spLocks noChangeArrowheads="1"/>
                  </p:cNvSpPr>
                  <p:nvPr/>
                </p:nvSpPr>
                <p:spPr bwMode="auto">
                  <a:xfrm>
                    <a:off x="3216" y="2496"/>
                    <a:ext cx="240" cy="480"/>
                  </a:xfrm>
                  <a:prstGeom prst="roundRect">
                    <a:avLst>
                      <a:gd name="adj" fmla="val 22398"/>
                    </a:avLst>
                  </a:prstGeom>
                  <a:solidFill>
                    <a:srgbClr val="FFFF66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indent="-285750">
                      <a:spcBef>
                        <a:spcPct val="20000"/>
                      </a:spcBef>
                      <a:buFont typeface="Arial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indent="-228600">
                      <a:spcBef>
                        <a:spcPct val="20000"/>
                      </a:spcBef>
                      <a:buFont typeface="Arial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indent="-228600">
                      <a:spcBef>
                        <a:spcPct val="20000"/>
                      </a:spcBef>
                      <a:buFont typeface="Arial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indent="-228600">
                      <a:spcBef>
                        <a:spcPct val="20000"/>
                      </a:spcBef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s-MX" altLang="es-MX" sz="2400" b="1">
                      <a:latin typeface="Arial" charset="0"/>
                    </a:endParaRPr>
                  </a:p>
                </p:txBody>
              </p:sp>
              <p:sp>
                <p:nvSpPr>
                  <p:cNvPr id="87" name="Freeform 60"/>
                  <p:cNvSpPr>
                    <a:spLocks/>
                  </p:cNvSpPr>
                  <p:nvPr/>
                </p:nvSpPr>
                <p:spPr bwMode="auto">
                  <a:xfrm>
                    <a:off x="3216" y="2976"/>
                    <a:ext cx="240" cy="358"/>
                  </a:xfrm>
                  <a:custGeom>
                    <a:avLst/>
                    <a:gdLst>
                      <a:gd name="T0" fmla="*/ 226 w 240"/>
                      <a:gd name="T1" fmla="*/ 6 h 358"/>
                      <a:gd name="T2" fmla="*/ 187 w 240"/>
                      <a:gd name="T3" fmla="*/ 5 h 358"/>
                      <a:gd name="T4" fmla="*/ 141 w 240"/>
                      <a:gd name="T5" fmla="*/ 5 h 358"/>
                      <a:gd name="T6" fmla="*/ 96 w 240"/>
                      <a:gd name="T7" fmla="*/ 5 h 358"/>
                      <a:gd name="T8" fmla="*/ 28 w 240"/>
                      <a:gd name="T9" fmla="*/ 5 h 358"/>
                      <a:gd name="T10" fmla="*/ 6 w 240"/>
                      <a:gd name="T11" fmla="*/ 23 h 358"/>
                      <a:gd name="T12" fmla="*/ 6 w 240"/>
                      <a:gd name="T13" fmla="*/ 96 h 358"/>
                      <a:gd name="T14" fmla="*/ 6 w 240"/>
                      <a:gd name="T15" fmla="*/ 205 h 358"/>
                      <a:gd name="T16" fmla="*/ 6 w 240"/>
                      <a:gd name="T17" fmla="*/ 315 h 358"/>
                      <a:gd name="T18" fmla="*/ 9 w 240"/>
                      <a:gd name="T19" fmla="*/ 351 h 358"/>
                      <a:gd name="T20" fmla="*/ 62 w 240"/>
                      <a:gd name="T21" fmla="*/ 356 h 358"/>
                      <a:gd name="T22" fmla="*/ 104 w 240"/>
                      <a:gd name="T23" fmla="*/ 355 h 358"/>
                      <a:gd name="T24" fmla="*/ 124 w 240"/>
                      <a:gd name="T25" fmla="*/ 340 h 358"/>
                      <a:gd name="T26" fmla="*/ 132 w 240"/>
                      <a:gd name="T27" fmla="*/ 298 h 358"/>
                      <a:gd name="T28" fmla="*/ 136 w 240"/>
                      <a:gd name="T29" fmla="*/ 243 h 358"/>
                      <a:gd name="T30" fmla="*/ 170 w 240"/>
                      <a:gd name="T31" fmla="*/ 201 h 358"/>
                      <a:gd name="T32" fmla="*/ 209 w 240"/>
                      <a:gd name="T33" fmla="*/ 187 h 358"/>
                      <a:gd name="T34" fmla="*/ 236 w 240"/>
                      <a:gd name="T35" fmla="*/ 160 h 358"/>
                      <a:gd name="T36" fmla="*/ 236 w 240"/>
                      <a:gd name="T37" fmla="*/ 94 h 358"/>
                      <a:gd name="T38" fmla="*/ 232 w 240"/>
                      <a:gd name="T39" fmla="*/ 41 h 358"/>
                      <a:gd name="T40" fmla="*/ 226 w 240"/>
                      <a:gd name="T41" fmla="*/ 6 h 358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240" h="358">
                        <a:moveTo>
                          <a:pt x="226" y="6"/>
                        </a:moveTo>
                        <a:cubicBezTo>
                          <a:pt x="219" y="0"/>
                          <a:pt x="201" y="5"/>
                          <a:pt x="187" y="5"/>
                        </a:cubicBezTo>
                        <a:cubicBezTo>
                          <a:pt x="173" y="4"/>
                          <a:pt x="157" y="5"/>
                          <a:pt x="141" y="5"/>
                        </a:cubicBezTo>
                        <a:cubicBezTo>
                          <a:pt x="126" y="5"/>
                          <a:pt x="115" y="5"/>
                          <a:pt x="96" y="5"/>
                        </a:cubicBezTo>
                        <a:cubicBezTo>
                          <a:pt x="77" y="5"/>
                          <a:pt x="43" y="2"/>
                          <a:pt x="28" y="5"/>
                        </a:cubicBezTo>
                        <a:cubicBezTo>
                          <a:pt x="13" y="8"/>
                          <a:pt x="9" y="8"/>
                          <a:pt x="6" y="23"/>
                        </a:cubicBezTo>
                        <a:cubicBezTo>
                          <a:pt x="2" y="38"/>
                          <a:pt x="6" y="65"/>
                          <a:pt x="6" y="96"/>
                        </a:cubicBezTo>
                        <a:cubicBezTo>
                          <a:pt x="6" y="126"/>
                          <a:pt x="6" y="169"/>
                          <a:pt x="6" y="205"/>
                        </a:cubicBezTo>
                        <a:cubicBezTo>
                          <a:pt x="6" y="242"/>
                          <a:pt x="5" y="291"/>
                          <a:pt x="6" y="315"/>
                        </a:cubicBezTo>
                        <a:cubicBezTo>
                          <a:pt x="6" y="339"/>
                          <a:pt x="0" y="345"/>
                          <a:pt x="9" y="351"/>
                        </a:cubicBezTo>
                        <a:cubicBezTo>
                          <a:pt x="19" y="358"/>
                          <a:pt x="47" y="356"/>
                          <a:pt x="62" y="356"/>
                        </a:cubicBezTo>
                        <a:cubicBezTo>
                          <a:pt x="78" y="356"/>
                          <a:pt x="94" y="358"/>
                          <a:pt x="104" y="355"/>
                        </a:cubicBezTo>
                        <a:cubicBezTo>
                          <a:pt x="114" y="352"/>
                          <a:pt x="119" y="349"/>
                          <a:pt x="124" y="340"/>
                        </a:cubicBezTo>
                        <a:cubicBezTo>
                          <a:pt x="129" y="331"/>
                          <a:pt x="130" y="314"/>
                          <a:pt x="132" y="298"/>
                        </a:cubicBezTo>
                        <a:cubicBezTo>
                          <a:pt x="134" y="282"/>
                          <a:pt x="130" y="260"/>
                          <a:pt x="136" y="243"/>
                        </a:cubicBezTo>
                        <a:cubicBezTo>
                          <a:pt x="142" y="227"/>
                          <a:pt x="157" y="210"/>
                          <a:pt x="170" y="201"/>
                        </a:cubicBezTo>
                        <a:cubicBezTo>
                          <a:pt x="182" y="191"/>
                          <a:pt x="199" y="194"/>
                          <a:pt x="209" y="187"/>
                        </a:cubicBezTo>
                        <a:cubicBezTo>
                          <a:pt x="220" y="180"/>
                          <a:pt x="232" y="175"/>
                          <a:pt x="236" y="160"/>
                        </a:cubicBezTo>
                        <a:cubicBezTo>
                          <a:pt x="240" y="144"/>
                          <a:pt x="236" y="114"/>
                          <a:pt x="236" y="94"/>
                        </a:cubicBezTo>
                        <a:cubicBezTo>
                          <a:pt x="235" y="75"/>
                          <a:pt x="233" y="56"/>
                          <a:pt x="232" y="41"/>
                        </a:cubicBezTo>
                        <a:cubicBezTo>
                          <a:pt x="231" y="26"/>
                          <a:pt x="234" y="12"/>
                          <a:pt x="226" y="6"/>
                        </a:cubicBezTo>
                        <a:close/>
                      </a:path>
                    </a:pathLst>
                  </a:custGeom>
                  <a:solidFill>
                    <a:srgbClr val="FFFF66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</p:grpSp>
          <p:grpSp>
            <p:nvGrpSpPr>
              <p:cNvPr id="79" name="Group 61"/>
              <p:cNvGrpSpPr>
                <a:grpSpLocks/>
              </p:cNvGrpSpPr>
              <p:nvPr/>
            </p:nvGrpSpPr>
            <p:grpSpPr bwMode="auto">
              <a:xfrm flipH="1">
                <a:off x="3504" y="1824"/>
                <a:ext cx="240" cy="1510"/>
                <a:chOff x="3216" y="1824"/>
                <a:chExt cx="240" cy="1510"/>
              </a:xfrm>
            </p:grpSpPr>
            <p:sp>
              <p:nvSpPr>
                <p:cNvPr id="80" name="Rectangle 62"/>
                <p:cNvSpPr>
                  <a:spLocks noChangeArrowheads="1"/>
                </p:cNvSpPr>
                <p:nvPr/>
              </p:nvSpPr>
              <p:spPr bwMode="auto">
                <a:xfrm>
                  <a:off x="3312" y="1824"/>
                  <a:ext cx="48" cy="720"/>
                </a:xfrm>
                <a:prstGeom prst="rect">
                  <a:avLst/>
                </a:prstGeom>
                <a:solidFill>
                  <a:srgbClr val="FFFF6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s-MX" altLang="es-MX" sz="2400" b="1">
                    <a:latin typeface="Arial" charset="0"/>
                  </a:endParaRPr>
                </a:p>
              </p:txBody>
            </p:sp>
            <p:grpSp>
              <p:nvGrpSpPr>
                <p:cNvPr id="81" name="Group 63"/>
                <p:cNvGrpSpPr>
                  <a:grpSpLocks/>
                </p:cNvGrpSpPr>
                <p:nvPr/>
              </p:nvGrpSpPr>
              <p:grpSpPr bwMode="auto">
                <a:xfrm>
                  <a:off x="3216" y="2496"/>
                  <a:ext cx="240" cy="838"/>
                  <a:chOff x="3216" y="2496"/>
                  <a:chExt cx="240" cy="838"/>
                </a:xfrm>
              </p:grpSpPr>
              <p:sp>
                <p:nvSpPr>
                  <p:cNvPr id="82" name="AutoShape 64"/>
                  <p:cNvSpPr>
                    <a:spLocks noChangeArrowheads="1"/>
                  </p:cNvSpPr>
                  <p:nvPr/>
                </p:nvSpPr>
                <p:spPr bwMode="auto">
                  <a:xfrm>
                    <a:off x="3216" y="2496"/>
                    <a:ext cx="240" cy="480"/>
                  </a:xfrm>
                  <a:prstGeom prst="roundRect">
                    <a:avLst>
                      <a:gd name="adj" fmla="val 22398"/>
                    </a:avLst>
                  </a:prstGeom>
                  <a:solidFill>
                    <a:srgbClr val="FFFF66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indent="-285750">
                      <a:spcBef>
                        <a:spcPct val="20000"/>
                      </a:spcBef>
                      <a:buFont typeface="Arial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indent="-228600">
                      <a:spcBef>
                        <a:spcPct val="20000"/>
                      </a:spcBef>
                      <a:buFont typeface="Arial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indent="-228600">
                      <a:spcBef>
                        <a:spcPct val="20000"/>
                      </a:spcBef>
                      <a:buFont typeface="Arial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indent="-228600">
                      <a:spcBef>
                        <a:spcPct val="20000"/>
                      </a:spcBef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s-MX" altLang="es-MX" sz="2400" b="1">
                      <a:latin typeface="Arial" charset="0"/>
                    </a:endParaRPr>
                  </a:p>
                </p:txBody>
              </p:sp>
              <p:sp>
                <p:nvSpPr>
                  <p:cNvPr id="83" name="Freeform 65"/>
                  <p:cNvSpPr>
                    <a:spLocks/>
                  </p:cNvSpPr>
                  <p:nvPr/>
                </p:nvSpPr>
                <p:spPr bwMode="auto">
                  <a:xfrm>
                    <a:off x="3216" y="2976"/>
                    <a:ext cx="240" cy="358"/>
                  </a:xfrm>
                  <a:custGeom>
                    <a:avLst/>
                    <a:gdLst>
                      <a:gd name="T0" fmla="*/ 226 w 240"/>
                      <a:gd name="T1" fmla="*/ 6 h 358"/>
                      <a:gd name="T2" fmla="*/ 187 w 240"/>
                      <a:gd name="T3" fmla="*/ 5 h 358"/>
                      <a:gd name="T4" fmla="*/ 141 w 240"/>
                      <a:gd name="T5" fmla="*/ 5 h 358"/>
                      <a:gd name="T6" fmla="*/ 96 w 240"/>
                      <a:gd name="T7" fmla="*/ 5 h 358"/>
                      <a:gd name="T8" fmla="*/ 28 w 240"/>
                      <a:gd name="T9" fmla="*/ 5 h 358"/>
                      <a:gd name="T10" fmla="*/ 6 w 240"/>
                      <a:gd name="T11" fmla="*/ 23 h 358"/>
                      <a:gd name="T12" fmla="*/ 6 w 240"/>
                      <a:gd name="T13" fmla="*/ 96 h 358"/>
                      <a:gd name="T14" fmla="*/ 6 w 240"/>
                      <a:gd name="T15" fmla="*/ 205 h 358"/>
                      <a:gd name="T16" fmla="*/ 6 w 240"/>
                      <a:gd name="T17" fmla="*/ 315 h 358"/>
                      <a:gd name="T18" fmla="*/ 9 w 240"/>
                      <a:gd name="T19" fmla="*/ 351 h 358"/>
                      <a:gd name="T20" fmla="*/ 62 w 240"/>
                      <a:gd name="T21" fmla="*/ 356 h 358"/>
                      <a:gd name="T22" fmla="*/ 104 w 240"/>
                      <a:gd name="T23" fmla="*/ 355 h 358"/>
                      <a:gd name="T24" fmla="*/ 124 w 240"/>
                      <a:gd name="T25" fmla="*/ 340 h 358"/>
                      <a:gd name="T26" fmla="*/ 132 w 240"/>
                      <a:gd name="T27" fmla="*/ 298 h 358"/>
                      <a:gd name="T28" fmla="*/ 136 w 240"/>
                      <a:gd name="T29" fmla="*/ 243 h 358"/>
                      <a:gd name="T30" fmla="*/ 170 w 240"/>
                      <a:gd name="T31" fmla="*/ 201 h 358"/>
                      <a:gd name="T32" fmla="*/ 209 w 240"/>
                      <a:gd name="T33" fmla="*/ 187 h 358"/>
                      <a:gd name="T34" fmla="*/ 236 w 240"/>
                      <a:gd name="T35" fmla="*/ 160 h 358"/>
                      <a:gd name="T36" fmla="*/ 236 w 240"/>
                      <a:gd name="T37" fmla="*/ 94 h 358"/>
                      <a:gd name="T38" fmla="*/ 232 w 240"/>
                      <a:gd name="T39" fmla="*/ 41 h 358"/>
                      <a:gd name="T40" fmla="*/ 226 w 240"/>
                      <a:gd name="T41" fmla="*/ 6 h 358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240" h="358">
                        <a:moveTo>
                          <a:pt x="226" y="6"/>
                        </a:moveTo>
                        <a:cubicBezTo>
                          <a:pt x="219" y="0"/>
                          <a:pt x="201" y="5"/>
                          <a:pt x="187" y="5"/>
                        </a:cubicBezTo>
                        <a:cubicBezTo>
                          <a:pt x="173" y="4"/>
                          <a:pt x="157" y="5"/>
                          <a:pt x="141" y="5"/>
                        </a:cubicBezTo>
                        <a:cubicBezTo>
                          <a:pt x="126" y="5"/>
                          <a:pt x="115" y="5"/>
                          <a:pt x="96" y="5"/>
                        </a:cubicBezTo>
                        <a:cubicBezTo>
                          <a:pt x="77" y="5"/>
                          <a:pt x="43" y="2"/>
                          <a:pt x="28" y="5"/>
                        </a:cubicBezTo>
                        <a:cubicBezTo>
                          <a:pt x="13" y="8"/>
                          <a:pt x="9" y="8"/>
                          <a:pt x="6" y="23"/>
                        </a:cubicBezTo>
                        <a:cubicBezTo>
                          <a:pt x="2" y="38"/>
                          <a:pt x="6" y="65"/>
                          <a:pt x="6" y="96"/>
                        </a:cubicBezTo>
                        <a:cubicBezTo>
                          <a:pt x="6" y="126"/>
                          <a:pt x="6" y="169"/>
                          <a:pt x="6" y="205"/>
                        </a:cubicBezTo>
                        <a:cubicBezTo>
                          <a:pt x="6" y="242"/>
                          <a:pt x="5" y="291"/>
                          <a:pt x="6" y="315"/>
                        </a:cubicBezTo>
                        <a:cubicBezTo>
                          <a:pt x="6" y="339"/>
                          <a:pt x="0" y="345"/>
                          <a:pt x="9" y="351"/>
                        </a:cubicBezTo>
                        <a:cubicBezTo>
                          <a:pt x="19" y="358"/>
                          <a:pt x="47" y="356"/>
                          <a:pt x="62" y="356"/>
                        </a:cubicBezTo>
                        <a:cubicBezTo>
                          <a:pt x="78" y="356"/>
                          <a:pt x="94" y="358"/>
                          <a:pt x="104" y="355"/>
                        </a:cubicBezTo>
                        <a:cubicBezTo>
                          <a:pt x="114" y="352"/>
                          <a:pt x="119" y="349"/>
                          <a:pt x="124" y="340"/>
                        </a:cubicBezTo>
                        <a:cubicBezTo>
                          <a:pt x="129" y="331"/>
                          <a:pt x="130" y="314"/>
                          <a:pt x="132" y="298"/>
                        </a:cubicBezTo>
                        <a:cubicBezTo>
                          <a:pt x="134" y="282"/>
                          <a:pt x="130" y="260"/>
                          <a:pt x="136" y="243"/>
                        </a:cubicBezTo>
                        <a:cubicBezTo>
                          <a:pt x="142" y="227"/>
                          <a:pt x="157" y="210"/>
                          <a:pt x="170" y="201"/>
                        </a:cubicBezTo>
                        <a:cubicBezTo>
                          <a:pt x="182" y="191"/>
                          <a:pt x="199" y="194"/>
                          <a:pt x="209" y="187"/>
                        </a:cubicBezTo>
                        <a:cubicBezTo>
                          <a:pt x="220" y="180"/>
                          <a:pt x="232" y="175"/>
                          <a:pt x="236" y="160"/>
                        </a:cubicBezTo>
                        <a:cubicBezTo>
                          <a:pt x="240" y="144"/>
                          <a:pt x="236" y="114"/>
                          <a:pt x="236" y="94"/>
                        </a:cubicBezTo>
                        <a:cubicBezTo>
                          <a:pt x="235" y="75"/>
                          <a:pt x="233" y="56"/>
                          <a:pt x="232" y="41"/>
                        </a:cubicBezTo>
                        <a:cubicBezTo>
                          <a:pt x="231" y="26"/>
                          <a:pt x="234" y="12"/>
                          <a:pt x="226" y="6"/>
                        </a:cubicBezTo>
                        <a:close/>
                      </a:path>
                    </a:pathLst>
                  </a:custGeom>
                  <a:solidFill>
                    <a:srgbClr val="FFFF66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</p:grpSp>
        </p:grpSp>
        <p:sp>
          <p:nvSpPr>
            <p:cNvPr id="58" name="Oval 66"/>
            <p:cNvSpPr>
              <a:spLocks noChangeArrowheads="1"/>
            </p:cNvSpPr>
            <p:nvPr/>
          </p:nvSpPr>
          <p:spPr bwMode="auto">
            <a:xfrm>
              <a:off x="1296" y="2376"/>
              <a:ext cx="144" cy="144"/>
            </a:xfrm>
            <a:prstGeom prst="ellipse">
              <a:avLst/>
            </a:prstGeom>
            <a:solidFill>
              <a:srgbClr val="FF33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s-MX" altLang="es-MX" sz="2400" b="1">
                <a:latin typeface="Arial" charset="0"/>
              </a:endParaRPr>
            </a:p>
          </p:txBody>
        </p:sp>
        <p:grpSp>
          <p:nvGrpSpPr>
            <p:cNvPr id="59" name="Group 67"/>
            <p:cNvGrpSpPr>
              <a:grpSpLocks/>
            </p:cNvGrpSpPr>
            <p:nvPr/>
          </p:nvGrpSpPr>
          <p:grpSpPr bwMode="auto">
            <a:xfrm flipV="1">
              <a:off x="1206" y="2544"/>
              <a:ext cx="337" cy="1152"/>
              <a:chOff x="3216" y="1824"/>
              <a:chExt cx="528" cy="1510"/>
            </a:xfrm>
          </p:grpSpPr>
          <p:grpSp>
            <p:nvGrpSpPr>
              <p:cNvPr id="68" name="Group 68"/>
              <p:cNvGrpSpPr>
                <a:grpSpLocks/>
              </p:cNvGrpSpPr>
              <p:nvPr/>
            </p:nvGrpSpPr>
            <p:grpSpPr bwMode="auto">
              <a:xfrm>
                <a:off x="3216" y="1824"/>
                <a:ext cx="240" cy="1510"/>
                <a:chOff x="3216" y="1824"/>
                <a:chExt cx="240" cy="1510"/>
              </a:xfrm>
            </p:grpSpPr>
            <p:sp>
              <p:nvSpPr>
                <p:cNvPr id="74" name="Rectangle 69"/>
                <p:cNvSpPr>
                  <a:spLocks noChangeArrowheads="1"/>
                </p:cNvSpPr>
                <p:nvPr/>
              </p:nvSpPr>
              <p:spPr bwMode="auto">
                <a:xfrm>
                  <a:off x="3312" y="1824"/>
                  <a:ext cx="48" cy="720"/>
                </a:xfrm>
                <a:prstGeom prst="rect">
                  <a:avLst/>
                </a:prstGeom>
                <a:solidFill>
                  <a:srgbClr val="0066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s-MX" altLang="es-MX" sz="2400" b="1">
                    <a:latin typeface="Arial" charset="0"/>
                  </a:endParaRPr>
                </a:p>
              </p:txBody>
            </p:sp>
            <p:grpSp>
              <p:nvGrpSpPr>
                <p:cNvPr id="75" name="Group 70"/>
                <p:cNvGrpSpPr>
                  <a:grpSpLocks/>
                </p:cNvGrpSpPr>
                <p:nvPr/>
              </p:nvGrpSpPr>
              <p:grpSpPr bwMode="auto">
                <a:xfrm>
                  <a:off x="3216" y="2496"/>
                  <a:ext cx="240" cy="838"/>
                  <a:chOff x="3216" y="2496"/>
                  <a:chExt cx="240" cy="838"/>
                </a:xfrm>
              </p:grpSpPr>
              <p:sp>
                <p:nvSpPr>
                  <p:cNvPr id="76" name="AutoShape 71"/>
                  <p:cNvSpPr>
                    <a:spLocks noChangeArrowheads="1"/>
                  </p:cNvSpPr>
                  <p:nvPr/>
                </p:nvSpPr>
                <p:spPr bwMode="auto">
                  <a:xfrm>
                    <a:off x="3216" y="2496"/>
                    <a:ext cx="240" cy="480"/>
                  </a:xfrm>
                  <a:prstGeom prst="roundRect">
                    <a:avLst>
                      <a:gd name="adj" fmla="val 22398"/>
                    </a:avLst>
                  </a:prstGeom>
                  <a:solidFill>
                    <a:srgbClr val="0066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indent="-285750">
                      <a:spcBef>
                        <a:spcPct val="20000"/>
                      </a:spcBef>
                      <a:buFont typeface="Arial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indent="-228600">
                      <a:spcBef>
                        <a:spcPct val="20000"/>
                      </a:spcBef>
                      <a:buFont typeface="Arial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indent="-228600">
                      <a:spcBef>
                        <a:spcPct val="20000"/>
                      </a:spcBef>
                      <a:buFont typeface="Arial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indent="-228600">
                      <a:spcBef>
                        <a:spcPct val="20000"/>
                      </a:spcBef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s-MX" altLang="es-MX" sz="2400" b="1">
                      <a:latin typeface="Arial" charset="0"/>
                    </a:endParaRPr>
                  </a:p>
                </p:txBody>
              </p:sp>
              <p:sp>
                <p:nvSpPr>
                  <p:cNvPr id="77" name="Freeform 72"/>
                  <p:cNvSpPr>
                    <a:spLocks/>
                  </p:cNvSpPr>
                  <p:nvPr/>
                </p:nvSpPr>
                <p:spPr bwMode="auto">
                  <a:xfrm>
                    <a:off x="3216" y="2976"/>
                    <a:ext cx="240" cy="358"/>
                  </a:xfrm>
                  <a:custGeom>
                    <a:avLst/>
                    <a:gdLst>
                      <a:gd name="T0" fmla="*/ 226 w 240"/>
                      <a:gd name="T1" fmla="*/ 6 h 358"/>
                      <a:gd name="T2" fmla="*/ 187 w 240"/>
                      <a:gd name="T3" fmla="*/ 5 h 358"/>
                      <a:gd name="T4" fmla="*/ 141 w 240"/>
                      <a:gd name="T5" fmla="*/ 5 h 358"/>
                      <a:gd name="T6" fmla="*/ 96 w 240"/>
                      <a:gd name="T7" fmla="*/ 5 h 358"/>
                      <a:gd name="T8" fmla="*/ 28 w 240"/>
                      <a:gd name="T9" fmla="*/ 5 h 358"/>
                      <a:gd name="T10" fmla="*/ 6 w 240"/>
                      <a:gd name="T11" fmla="*/ 23 h 358"/>
                      <a:gd name="T12" fmla="*/ 6 w 240"/>
                      <a:gd name="T13" fmla="*/ 96 h 358"/>
                      <a:gd name="T14" fmla="*/ 6 w 240"/>
                      <a:gd name="T15" fmla="*/ 205 h 358"/>
                      <a:gd name="T16" fmla="*/ 6 w 240"/>
                      <a:gd name="T17" fmla="*/ 315 h 358"/>
                      <a:gd name="T18" fmla="*/ 9 w 240"/>
                      <a:gd name="T19" fmla="*/ 351 h 358"/>
                      <a:gd name="T20" fmla="*/ 62 w 240"/>
                      <a:gd name="T21" fmla="*/ 356 h 358"/>
                      <a:gd name="T22" fmla="*/ 104 w 240"/>
                      <a:gd name="T23" fmla="*/ 355 h 358"/>
                      <a:gd name="T24" fmla="*/ 124 w 240"/>
                      <a:gd name="T25" fmla="*/ 340 h 358"/>
                      <a:gd name="T26" fmla="*/ 132 w 240"/>
                      <a:gd name="T27" fmla="*/ 298 h 358"/>
                      <a:gd name="T28" fmla="*/ 136 w 240"/>
                      <a:gd name="T29" fmla="*/ 243 h 358"/>
                      <a:gd name="T30" fmla="*/ 170 w 240"/>
                      <a:gd name="T31" fmla="*/ 201 h 358"/>
                      <a:gd name="T32" fmla="*/ 209 w 240"/>
                      <a:gd name="T33" fmla="*/ 187 h 358"/>
                      <a:gd name="T34" fmla="*/ 236 w 240"/>
                      <a:gd name="T35" fmla="*/ 160 h 358"/>
                      <a:gd name="T36" fmla="*/ 236 w 240"/>
                      <a:gd name="T37" fmla="*/ 94 h 358"/>
                      <a:gd name="T38" fmla="*/ 232 w 240"/>
                      <a:gd name="T39" fmla="*/ 41 h 358"/>
                      <a:gd name="T40" fmla="*/ 226 w 240"/>
                      <a:gd name="T41" fmla="*/ 6 h 358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240" h="358">
                        <a:moveTo>
                          <a:pt x="226" y="6"/>
                        </a:moveTo>
                        <a:cubicBezTo>
                          <a:pt x="219" y="0"/>
                          <a:pt x="201" y="5"/>
                          <a:pt x="187" y="5"/>
                        </a:cubicBezTo>
                        <a:cubicBezTo>
                          <a:pt x="173" y="4"/>
                          <a:pt x="157" y="5"/>
                          <a:pt x="141" y="5"/>
                        </a:cubicBezTo>
                        <a:cubicBezTo>
                          <a:pt x="126" y="5"/>
                          <a:pt x="115" y="5"/>
                          <a:pt x="96" y="5"/>
                        </a:cubicBezTo>
                        <a:cubicBezTo>
                          <a:pt x="77" y="5"/>
                          <a:pt x="43" y="2"/>
                          <a:pt x="28" y="5"/>
                        </a:cubicBezTo>
                        <a:cubicBezTo>
                          <a:pt x="13" y="8"/>
                          <a:pt x="9" y="8"/>
                          <a:pt x="6" y="23"/>
                        </a:cubicBezTo>
                        <a:cubicBezTo>
                          <a:pt x="2" y="38"/>
                          <a:pt x="6" y="65"/>
                          <a:pt x="6" y="96"/>
                        </a:cubicBezTo>
                        <a:cubicBezTo>
                          <a:pt x="6" y="126"/>
                          <a:pt x="6" y="169"/>
                          <a:pt x="6" y="205"/>
                        </a:cubicBezTo>
                        <a:cubicBezTo>
                          <a:pt x="6" y="242"/>
                          <a:pt x="5" y="291"/>
                          <a:pt x="6" y="315"/>
                        </a:cubicBezTo>
                        <a:cubicBezTo>
                          <a:pt x="6" y="339"/>
                          <a:pt x="0" y="345"/>
                          <a:pt x="9" y="351"/>
                        </a:cubicBezTo>
                        <a:cubicBezTo>
                          <a:pt x="19" y="358"/>
                          <a:pt x="47" y="356"/>
                          <a:pt x="62" y="356"/>
                        </a:cubicBezTo>
                        <a:cubicBezTo>
                          <a:pt x="78" y="356"/>
                          <a:pt x="94" y="358"/>
                          <a:pt x="104" y="355"/>
                        </a:cubicBezTo>
                        <a:cubicBezTo>
                          <a:pt x="114" y="352"/>
                          <a:pt x="119" y="349"/>
                          <a:pt x="124" y="340"/>
                        </a:cubicBezTo>
                        <a:cubicBezTo>
                          <a:pt x="129" y="331"/>
                          <a:pt x="130" y="314"/>
                          <a:pt x="132" y="298"/>
                        </a:cubicBezTo>
                        <a:cubicBezTo>
                          <a:pt x="134" y="282"/>
                          <a:pt x="130" y="260"/>
                          <a:pt x="136" y="243"/>
                        </a:cubicBezTo>
                        <a:cubicBezTo>
                          <a:pt x="142" y="227"/>
                          <a:pt x="157" y="210"/>
                          <a:pt x="170" y="201"/>
                        </a:cubicBezTo>
                        <a:cubicBezTo>
                          <a:pt x="182" y="191"/>
                          <a:pt x="199" y="194"/>
                          <a:pt x="209" y="187"/>
                        </a:cubicBezTo>
                        <a:cubicBezTo>
                          <a:pt x="220" y="180"/>
                          <a:pt x="232" y="175"/>
                          <a:pt x="236" y="160"/>
                        </a:cubicBezTo>
                        <a:cubicBezTo>
                          <a:pt x="240" y="144"/>
                          <a:pt x="236" y="114"/>
                          <a:pt x="236" y="94"/>
                        </a:cubicBezTo>
                        <a:cubicBezTo>
                          <a:pt x="235" y="75"/>
                          <a:pt x="233" y="56"/>
                          <a:pt x="232" y="41"/>
                        </a:cubicBezTo>
                        <a:cubicBezTo>
                          <a:pt x="231" y="26"/>
                          <a:pt x="234" y="12"/>
                          <a:pt x="226" y="6"/>
                        </a:cubicBezTo>
                        <a:close/>
                      </a:path>
                    </a:pathLst>
                  </a:custGeom>
                  <a:solidFill>
                    <a:srgbClr val="0066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</p:grpSp>
          <p:grpSp>
            <p:nvGrpSpPr>
              <p:cNvPr id="69" name="Group 73"/>
              <p:cNvGrpSpPr>
                <a:grpSpLocks/>
              </p:cNvGrpSpPr>
              <p:nvPr/>
            </p:nvGrpSpPr>
            <p:grpSpPr bwMode="auto">
              <a:xfrm flipH="1">
                <a:off x="3504" y="1824"/>
                <a:ext cx="240" cy="1510"/>
                <a:chOff x="3216" y="1824"/>
                <a:chExt cx="240" cy="1510"/>
              </a:xfrm>
            </p:grpSpPr>
            <p:sp>
              <p:nvSpPr>
                <p:cNvPr id="70" name="Rectangle 74"/>
                <p:cNvSpPr>
                  <a:spLocks noChangeArrowheads="1"/>
                </p:cNvSpPr>
                <p:nvPr/>
              </p:nvSpPr>
              <p:spPr bwMode="auto">
                <a:xfrm>
                  <a:off x="3312" y="1824"/>
                  <a:ext cx="48" cy="720"/>
                </a:xfrm>
                <a:prstGeom prst="rect">
                  <a:avLst/>
                </a:prstGeom>
                <a:solidFill>
                  <a:srgbClr val="0066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s-MX" altLang="es-MX" sz="2400" b="1">
                    <a:latin typeface="Arial" charset="0"/>
                  </a:endParaRPr>
                </a:p>
              </p:txBody>
            </p:sp>
            <p:grpSp>
              <p:nvGrpSpPr>
                <p:cNvPr id="71" name="Group 75"/>
                <p:cNvGrpSpPr>
                  <a:grpSpLocks/>
                </p:cNvGrpSpPr>
                <p:nvPr/>
              </p:nvGrpSpPr>
              <p:grpSpPr bwMode="auto">
                <a:xfrm>
                  <a:off x="3216" y="2496"/>
                  <a:ext cx="240" cy="838"/>
                  <a:chOff x="3216" y="2496"/>
                  <a:chExt cx="240" cy="838"/>
                </a:xfrm>
              </p:grpSpPr>
              <p:sp>
                <p:nvSpPr>
                  <p:cNvPr id="72" name="AutoShape 76"/>
                  <p:cNvSpPr>
                    <a:spLocks noChangeArrowheads="1"/>
                  </p:cNvSpPr>
                  <p:nvPr/>
                </p:nvSpPr>
                <p:spPr bwMode="auto">
                  <a:xfrm>
                    <a:off x="3216" y="2496"/>
                    <a:ext cx="240" cy="480"/>
                  </a:xfrm>
                  <a:prstGeom prst="roundRect">
                    <a:avLst>
                      <a:gd name="adj" fmla="val 22398"/>
                    </a:avLst>
                  </a:prstGeom>
                  <a:solidFill>
                    <a:srgbClr val="0066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indent="-285750">
                      <a:spcBef>
                        <a:spcPct val="20000"/>
                      </a:spcBef>
                      <a:buFont typeface="Arial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indent="-228600">
                      <a:spcBef>
                        <a:spcPct val="20000"/>
                      </a:spcBef>
                      <a:buFont typeface="Arial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indent="-228600">
                      <a:spcBef>
                        <a:spcPct val="20000"/>
                      </a:spcBef>
                      <a:buFont typeface="Arial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indent="-228600">
                      <a:spcBef>
                        <a:spcPct val="20000"/>
                      </a:spcBef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s-MX" altLang="es-MX" sz="2400" b="1">
                      <a:latin typeface="Arial" charset="0"/>
                    </a:endParaRPr>
                  </a:p>
                </p:txBody>
              </p:sp>
              <p:sp>
                <p:nvSpPr>
                  <p:cNvPr id="73" name="Freeform 77"/>
                  <p:cNvSpPr>
                    <a:spLocks/>
                  </p:cNvSpPr>
                  <p:nvPr/>
                </p:nvSpPr>
                <p:spPr bwMode="auto">
                  <a:xfrm>
                    <a:off x="3216" y="2976"/>
                    <a:ext cx="240" cy="358"/>
                  </a:xfrm>
                  <a:custGeom>
                    <a:avLst/>
                    <a:gdLst>
                      <a:gd name="T0" fmla="*/ 226 w 240"/>
                      <a:gd name="T1" fmla="*/ 6 h 358"/>
                      <a:gd name="T2" fmla="*/ 187 w 240"/>
                      <a:gd name="T3" fmla="*/ 5 h 358"/>
                      <a:gd name="T4" fmla="*/ 141 w 240"/>
                      <a:gd name="T5" fmla="*/ 5 h 358"/>
                      <a:gd name="T6" fmla="*/ 96 w 240"/>
                      <a:gd name="T7" fmla="*/ 5 h 358"/>
                      <a:gd name="T8" fmla="*/ 28 w 240"/>
                      <a:gd name="T9" fmla="*/ 5 h 358"/>
                      <a:gd name="T10" fmla="*/ 6 w 240"/>
                      <a:gd name="T11" fmla="*/ 23 h 358"/>
                      <a:gd name="T12" fmla="*/ 6 w 240"/>
                      <a:gd name="T13" fmla="*/ 96 h 358"/>
                      <a:gd name="T14" fmla="*/ 6 w 240"/>
                      <a:gd name="T15" fmla="*/ 205 h 358"/>
                      <a:gd name="T16" fmla="*/ 6 w 240"/>
                      <a:gd name="T17" fmla="*/ 315 h 358"/>
                      <a:gd name="T18" fmla="*/ 9 w 240"/>
                      <a:gd name="T19" fmla="*/ 351 h 358"/>
                      <a:gd name="T20" fmla="*/ 62 w 240"/>
                      <a:gd name="T21" fmla="*/ 356 h 358"/>
                      <a:gd name="T22" fmla="*/ 104 w 240"/>
                      <a:gd name="T23" fmla="*/ 355 h 358"/>
                      <a:gd name="T24" fmla="*/ 124 w 240"/>
                      <a:gd name="T25" fmla="*/ 340 h 358"/>
                      <a:gd name="T26" fmla="*/ 132 w 240"/>
                      <a:gd name="T27" fmla="*/ 298 h 358"/>
                      <a:gd name="T28" fmla="*/ 136 w 240"/>
                      <a:gd name="T29" fmla="*/ 243 h 358"/>
                      <a:gd name="T30" fmla="*/ 170 w 240"/>
                      <a:gd name="T31" fmla="*/ 201 h 358"/>
                      <a:gd name="T32" fmla="*/ 209 w 240"/>
                      <a:gd name="T33" fmla="*/ 187 h 358"/>
                      <a:gd name="T34" fmla="*/ 236 w 240"/>
                      <a:gd name="T35" fmla="*/ 160 h 358"/>
                      <a:gd name="T36" fmla="*/ 236 w 240"/>
                      <a:gd name="T37" fmla="*/ 94 h 358"/>
                      <a:gd name="T38" fmla="*/ 232 w 240"/>
                      <a:gd name="T39" fmla="*/ 41 h 358"/>
                      <a:gd name="T40" fmla="*/ 226 w 240"/>
                      <a:gd name="T41" fmla="*/ 6 h 358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240" h="358">
                        <a:moveTo>
                          <a:pt x="226" y="6"/>
                        </a:moveTo>
                        <a:cubicBezTo>
                          <a:pt x="219" y="0"/>
                          <a:pt x="201" y="5"/>
                          <a:pt x="187" y="5"/>
                        </a:cubicBezTo>
                        <a:cubicBezTo>
                          <a:pt x="173" y="4"/>
                          <a:pt x="157" y="5"/>
                          <a:pt x="141" y="5"/>
                        </a:cubicBezTo>
                        <a:cubicBezTo>
                          <a:pt x="126" y="5"/>
                          <a:pt x="115" y="5"/>
                          <a:pt x="96" y="5"/>
                        </a:cubicBezTo>
                        <a:cubicBezTo>
                          <a:pt x="77" y="5"/>
                          <a:pt x="43" y="2"/>
                          <a:pt x="28" y="5"/>
                        </a:cubicBezTo>
                        <a:cubicBezTo>
                          <a:pt x="13" y="8"/>
                          <a:pt x="9" y="8"/>
                          <a:pt x="6" y="23"/>
                        </a:cubicBezTo>
                        <a:cubicBezTo>
                          <a:pt x="2" y="38"/>
                          <a:pt x="6" y="65"/>
                          <a:pt x="6" y="96"/>
                        </a:cubicBezTo>
                        <a:cubicBezTo>
                          <a:pt x="6" y="126"/>
                          <a:pt x="6" y="169"/>
                          <a:pt x="6" y="205"/>
                        </a:cubicBezTo>
                        <a:cubicBezTo>
                          <a:pt x="6" y="242"/>
                          <a:pt x="5" y="291"/>
                          <a:pt x="6" y="315"/>
                        </a:cubicBezTo>
                        <a:cubicBezTo>
                          <a:pt x="6" y="339"/>
                          <a:pt x="0" y="345"/>
                          <a:pt x="9" y="351"/>
                        </a:cubicBezTo>
                        <a:cubicBezTo>
                          <a:pt x="19" y="358"/>
                          <a:pt x="47" y="356"/>
                          <a:pt x="62" y="356"/>
                        </a:cubicBezTo>
                        <a:cubicBezTo>
                          <a:pt x="78" y="356"/>
                          <a:pt x="94" y="358"/>
                          <a:pt x="104" y="355"/>
                        </a:cubicBezTo>
                        <a:cubicBezTo>
                          <a:pt x="114" y="352"/>
                          <a:pt x="119" y="349"/>
                          <a:pt x="124" y="340"/>
                        </a:cubicBezTo>
                        <a:cubicBezTo>
                          <a:pt x="129" y="331"/>
                          <a:pt x="130" y="314"/>
                          <a:pt x="132" y="298"/>
                        </a:cubicBezTo>
                        <a:cubicBezTo>
                          <a:pt x="134" y="282"/>
                          <a:pt x="130" y="260"/>
                          <a:pt x="136" y="243"/>
                        </a:cubicBezTo>
                        <a:cubicBezTo>
                          <a:pt x="142" y="227"/>
                          <a:pt x="157" y="210"/>
                          <a:pt x="170" y="201"/>
                        </a:cubicBezTo>
                        <a:cubicBezTo>
                          <a:pt x="182" y="191"/>
                          <a:pt x="199" y="194"/>
                          <a:pt x="209" y="187"/>
                        </a:cubicBezTo>
                        <a:cubicBezTo>
                          <a:pt x="220" y="180"/>
                          <a:pt x="232" y="175"/>
                          <a:pt x="236" y="160"/>
                        </a:cubicBezTo>
                        <a:cubicBezTo>
                          <a:pt x="240" y="144"/>
                          <a:pt x="236" y="114"/>
                          <a:pt x="236" y="94"/>
                        </a:cubicBezTo>
                        <a:cubicBezTo>
                          <a:pt x="235" y="75"/>
                          <a:pt x="233" y="56"/>
                          <a:pt x="232" y="41"/>
                        </a:cubicBezTo>
                        <a:cubicBezTo>
                          <a:pt x="231" y="26"/>
                          <a:pt x="234" y="12"/>
                          <a:pt x="226" y="6"/>
                        </a:cubicBezTo>
                        <a:close/>
                      </a:path>
                    </a:pathLst>
                  </a:custGeom>
                  <a:solidFill>
                    <a:srgbClr val="0066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MX"/>
                  </a:p>
                </p:txBody>
              </p:sp>
            </p:grpSp>
          </p:grpSp>
        </p:grpSp>
        <p:sp>
          <p:nvSpPr>
            <p:cNvPr id="60" name="Line 78"/>
            <p:cNvSpPr>
              <a:spLocks noChangeShapeType="1"/>
            </p:cNvSpPr>
            <p:nvPr/>
          </p:nvSpPr>
          <p:spPr bwMode="auto">
            <a:xfrm>
              <a:off x="1296" y="3360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61" name="Text Box 82"/>
            <p:cNvSpPr txBox="1">
              <a:spLocks noChangeArrowheads="1"/>
            </p:cNvSpPr>
            <p:nvPr/>
          </p:nvSpPr>
          <p:spPr bwMode="auto">
            <a:xfrm>
              <a:off x="874" y="2556"/>
              <a:ext cx="350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es-MX" dirty="0" smtClean="0">
                  <a:solidFill>
                    <a:schemeClr val="bg1"/>
                  </a:solidFill>
                </a:rPr>
                <a:t> v</a:t>
              </a:r>
              <a:r>
                <a:rPr lang="el-GR" altLang="es-MX" dirty="0" smtClean="0">
                  <a:solidFill>
                    <a:schemeClr val="bg1"/>
                  </a:solidFill>
                </a:rPr>
                <a:t>α</a:t>
              </a:r>
              <a:endParaRPr lang="en-US" altLang="es-MX" dirty="0">
                <a:solidFill>
                  <a:schemeClr val="bg1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62" name="Text Box 83"/>
            <p:cNvSpPr txBox="1">
              <a:spLocks noChangeArrowheads="1"/>
            </p:cNvSpPr>
            <p:nvPr/>
          </p:nvSpPr>
          <p:spPr bwMode="auto">
            <a:xfrm>
              <a:off x="1574" y="1726"/>
              <a:ext cx="90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altLang="es-MX" dirty="0">
                <a:solidFill>
                  <a:schemeClr val="bg1"/>
                </a:solidFill>
              </a:endParaRPr>
            </a:p>
          </p:txBody>
        </p:sp>
        <p:sp>
          <p:nvSpPr>
            <p:cNvPr id="63" name="Text Box 84"/>
            <p:cNvSpPr txBox="1">
              <a:spLocks noChangeArrowheads="1"/>
            </p:cNvSpPr>
            <p:nvPr/>
          </p:nvSpPr>
          <p:spPr bwMode="auto">
            <a:xfrm>
              <a:off x="278" y="1657"/>
              <a:ext cx="532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es-MX" dirty="0">
                  <a:solidFill>
                    <a:schemeClr val="bg1"/>
                  </a:solidFill>
                </a:rPr>
                <a:t>HLA-II</a:t>
              </a:r>
            </a:p>
          </p:txBody>
        </p:sp>
        <p:sp>
          <p:nvSpPr>
            <p:cNvPr id="64" name="Text Box 85"/>
            <p:cNvSpPr txBox="1">
              <a:spLocks noChangeArrowheads="1"/>
            </p:cNvSpPr>
            <p:nvPr/>
          </p:nvSpPr>
          <p:spPr bwMode="auto">
            <a:xfrm>
              <a:off x="287" y="2592"/>
              <a:ext cx="514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es-MX" dirty="0">
                  <a:solidFill>
                    <a:schemeClr val="bg1"/>
                  </a:solidFill>
                </a:rPr>
                <a:t>RCT</a:t>
              </a:r>
            </a:p>
          </p:txBody>
        </p:sp>
        <p:sp>
          <p:nvSpPr>
            <p:cNvPr id="65" name="Text Box 86"/>
            <p:cNvSpPr txBox="1">
              <a:spLocks noChangeArrowheads="1"/>
            </p:cNvSpPr>
            <p:nvPr/>
          </p:nvSpPr>
          <p:spPr bwMode="auto">
            <a:xfrm>
              <a:off x="901" y="2854"/>
              <a:ext cx="358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es-MX" dirty="0" smtClean="0">
                  <a:solidFill>
                    <a:schemeClr val="bg1"/>
                  </a:solidFill>
                </a:rPr>
                <a:t>c</a:t>
              </a:r>
              <a:r>
                <a:rPr lang="el-GR" altLang="es-MX" dirty="0" smtClean="0">
                  <a:solidFill>
                    <a:schemeClr val="bg1"/>
                  </a:solidFill>
                </a:rPr>
                <a:t>α</a:t>
              </a:r>
              <a:endParaRPr lang="en-US" altLang="es-MX" dirty="0">
                <a:solidFill>
                  <a:schemeClr val="bg1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66" name="Text Box 87"/>
            <p:cNvSpPr txBox="1">
              <a:spLocks noChangeArrowheads="1"/>
            </p:cNvSpPr>
            <p:nvPr/>
          </p:nvSpPr>
          <p:spPr bwMode="auto">
            <a:xfrm>
              <a:off x="1574" y="2854"/>
              <a:ext cx="25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es-MX" dirty="0" err="1">
                  <a:solidFill>
                    <a:schemeClr val="bg1"/>
                  </a:solidFill>
                  <a:cs typeface="Arial" panose="020B0604020202020204" pitchFamily="34" charset="0"/>
                </a:rPr>
                <a:t>c</a:t>
              </a:r>
              <a:r>
                <a:rPr lang="en-US" altLang="es-MX" dirty="0" err="1" smtClean="0">
                  <a:solidFill>
                    <a:schemeClr val="bg1"/>
                  </a:solidFill>
                  <a:latin typeface="Symbol" panose="05050102010706020507" pitchFamily="18" charset="2"/>
                </a:rPr>
                <a:t>b</a:t>
              </a:r>
              <a:endParaRPr lang="en-US" altLang="es-MX" dirty="0">
                <a:solidFill>
                  <a:schemeClr val="bg1"/>
                </a:solidFill>
              </a:endParaRPr>
            </a:p>
          </p:txBody>
        </p:sp>
        <p:sp>
          <p:nvSpPr>
            <p:cNvPr id="67" name="Text Box 90"/>
            <p:cNvSpPr txBox="1">
              <a:spLocks noChangeArrowheads="1"/>
            </p:cNvSpPr>
            <p:nvPr/>
          </p:nvSpPr>
          <p:spPr bwMode="auto">
            <a:xfrm>
              <a:off x="3734" y="2854"/>
              <a:ext cx="9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s-E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altLang="es-MX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sp>
        <p:nvSpPr>
          <p:cNvPr id="96" name="Text Box 82"/>
          <p:cNvSpPr txBox="1">
            <a:spLocks noChangeArrowheads="1"/>
          </p:cNvSpPr>
          <p:nvPr/>
        </p:nvSpPr>
        <p:spPr bwMode="auto">
          <a:xfrm>
            <a:off x="4286863" y="4077072"/>
            <a:ext cx="717185" cy="460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s-MX" dirty="0" smtClean="0">
                <a:solidFill>
                  <a:schemeClr val="bg1"/>
                </a:solidFill>
              </a:rPr>
              <a:t> v</a:t>
            </a:r>
            <a:r>
              <a:rPr lang="el-GR" altLang="es-MX" dirty="0" smtClean="0">
                <a:solidFill>
                  <a:schemeClr val="bg1"/>
                </a:solidFill>
              </a:rPr>
              <a:t>β</a:t>
            </a:r>
            <a:endParaRPr lang="en-US" altLang="es-MX" dirty="0">
              <a:solidFill>
                <a:schemeClr val="bg1"/>
              </a:solidFill>
              <a:latin typeface="Symbol" panose="05050102010706020507" pitchFamily="18" charset="2"/>
            </a:endParaRPr>
          </a:p>
        </p:txBody>
      </p:sp>
      <p:cxnSp>
        <p:nvCxnSpPr>
          <p:cNvPr id="97" name="96 Conector recto"/>
          <p:cNvCxnSpPr/>
          <p:nvPr/>
        </p:nvCxnSpPr>
        <p:spPr>
          <a:xfrm>
            <a:off x="4171913" y="3861048"/>
            <a:ext cx="693621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97 CuadroTexto"/>
          <p:cNvSpPr txBox="1"/>
          <p:nvPr/>
        </p:nvSpPr>
        <p:spPr>
          <a:xfrm>
            <a:off x="4827652" y="3645024"/>
            <a:ext cx="1412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chemeClr val="bg1"/>
                </a:solidFill>
              </a:rPr>
              <a:t>Antígeno</a:t>
            </a:r>
            <a:endParaRPr lang="es-MX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39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Nefropatía </a:t>
            </a:r>
            <a:r>
              <a:rPr lang="es-MX" dirty="0" err="1" smtClean="0"/>
              <a:t>lúpica</a:t>
            </a:r>
            <a:endParaRPr lang="es-MX" dirty="0"/>
          </a:p>
        </p:txBody>
      </p:sp>
      <p:pic>
        <p:nvPicPr>
          <p:cNvPr id="12" name="1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340768"/>
            <a:ext cx="7920372" cy="5280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18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052736"/>
            <a:ext cx="7620000" cy="4800600"/>
          </a:xfrm>
        </p:spPr>
        <p:txBody>
          <a:bodyPr/>
          <a:lstStyle/>
          <a:p>
            <a:pPr marL="114300" indent="0">
              <a:buNone/>
            </a:pPr>
            <a:endParaRPr lang="es-MX" dirty="0" smtClean="0"/>
          </a:p>
          <a:p>
            <a:pPr marL="114300" indent="0">
              <a:buNone/>
            </a:pPr>
            <a:r>
              <a:rPr lang="es-MX" dirty="0" smtClean="0"/>
              <a:t>OBJETIVO</a:t>
            </a:r>
            <a:endParaRPr lang="es-MX" dirty="0"/>
          </a:p>
          <a:p>
            <a:r>
              <a:rPr lang="es-MX" dirty="0"/>
              <a:t>Determinar la proporción de células T periféricas cuyo receptor </a:t>
            </a:r>
            <a:r>
              <a:rPr lang="es-MX" dirty="0" smtClean="0"/>
              <a:t>V</a:t>
            </a:r>
            <a:r>
              <a:rPr lang="el-GR" dirty="0" smtClean="0"/>
              <a:t>β</a:t>
            </a:r>
            <a:r>
              <a:rPr lang="es-MX" dirty="0" smtClean="0"/>
              <a:t> </a:t>
            </a:r>
            <a:r>
              <a:rPr lang="es-MX" dirty="0"/>
              <a:t>está codificado por las 24 familias de genes </a:t>
            </a:r>
            <a:r>
              <a:rPr lang="es-MX" dirty="0" smtClean="0"/>
              <a:t>V</a:t>
            </a:r>
            <a:r>
              <a:rPr lang="el-GR" dirty="0" smtClean="0"/>
              <a:t>β</a:t>
            </a:r>
            <a:r>
              <a:rPr lang="es-MX" dirty="0" smtClean="0"/>
              <a:t> </a:t>
            </a:r>
            <a:r>
              <a:rPr lang="es-MX" dirty="0"/>
              <a:t>en cuatro grupos diferentes:</a:t>
            </a:r>
          </a:p>
          <a:p>
            <a:pPr lvl="1"/>
            <a:r>
              <a:rPr lang="es-MX" dirty="0"/>
              <a:t>Pacientes con </a:t>
            </a:r>
            <a:r>
              <a:rPr lang="es-MX" dirty="0" smtClean="0"/>
              <a:t>Lupus esporádico</a:t>
            </a:r>
            <a:endParaRPr lang="es-MX" dirty="0"/>
          </a:p>
          <a:p>
            <a:pPr lvl="1"/>
            <a:r>
              <a:rPr lang="es-MX" dirty="0"/>
              <a:t>Pacientes con </a:t>
            </a:r>
            <a:r>
              <a:rPr lang="es-MX" dirty="0" smtClean="0"/>
              <a:t>Lupus familiar</a:t>
            </a:r>
            <a:endParaRPr lang="es-MX" dirty="0"/>
          </a:p>
          <a:p>
            <a:pPr lvl="1"/>
            <a:r>
              <a:rPr lang="es-MX" dirty="0"/>
              <a:t>Familiares sanos de pacientes con </a:t>
            </a:r>
            <a:r>
              <a:rPr lang="es-MX" dirty="0" smtClean="0"/>
              <a:t>Lupus familiar</a:t>
            </a:r>
          </a:p>
          <a:p>
            <a:pPr lvl="1"/>
            <a:r>
              <a:rPr lang="es-MX" dirty="0" smtClean="0"/>
              <a:t>Personas </a:t>
            </a:r>
            <a:r>
              <a:rPr lang="es-MX" dirty="0"/>
              <a:t>sanas sin familiares con enfermedades </a:t>
            </a:r>
            <a:r>
              <a:rPr lang="es-MX" dirty="0" smtClean="0"/>
              <a:t>autoinmunes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7590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620688"/>
            <a:ext cx="7620000" cy="54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s-MX" dirty="0"/>
              <a:t>MATERIAL Y MÉTODOS</a:t>
            </a:r>
          </a:p>
          <a:p>
            <a:r>
              <a:rPr lang="es-MX" dirty="0"/>
              <a:t>37 pacientes con </a:t>
            </a:r>
            <a:r>
              <a:rPr lang="es-MX" dirty="0" smtClean="0"/>
              <a:t>Lupus </a:t>
            </a:r>
            <a:r>
              <a:rPr lang="es-MX" dirty="0"/>
              <a:t>esporádico</a:t>
            </a:r>
          </a:p>
          <a:p>
            <a:r>
              <a:rPr lang="es-MX" dirty="0"/>
              <a:t>28 pacientes con </a:t>
            </a:r>
            <a:r>
              <a:rPr lang="es-MX" dirty="0" smtClean="0"/>
              <a:t>Lupus </a:t>
            </a:r>
            <a:r>
              <a:rPr lang="es-MX" dirty="0"/>
              <a:t>pertenecientes a 14 familias </a:t>
            </a:r>
            <a:r>
              <a:rPr lang="es-MX" dirty="0" err="1"/>
              <a:t>multicaso</a:t>
            </a:r>
            <a:endParaRPr lang="es-MX" dirty="0"/>
          </a:p>
          <a:p>
            <a:r>
              <a:rPr lang="es-MX" dirty="0"/>
              <a:t>47 familiares consanguíneos sanos de los pacientes con </a:t>
            </a:r>
            <a:r>
              <a:rPr lang="es-MX" dirty="0" smtClean="0"/>
              <a:t>Lupus </a:t>
            </a:r>
            <a:r>
              <a:rPr lang="es-MX" dirty="0"/>
              <a:t>familiar</a:t>
            </a:r>
          </a:p>
          <a:p>
            <a:r>
              <a:rPr lang="es-MX" dirty="0"/>
              <a:t>15 controles sanos</a:t>
            </a:r>
          </a:p>
          <a:p>
            <a:endParaRPr lang="es-MX" dirty="0" smtClean="0"/>
          </a:p>
          <a:p>
            <a:endParaRPr lang="es-MX" dirty="0"/>
          </a:p>
          <a:p>
            <a:pPr marL="114300" indent="0" algn="just">
              <a:buNone/>
            </a:pPr>
            <a:r>
              <a:rPr lang="es-MX" dirty="0"/>
              <a:t>Todos los pacientes cumplieron los criterios de clasificación de LEG del ACR. </a:t>
            </a:r>
            <a:endParaRPr lang="es-MX" dirty="0" smtClean="0"/>
          </a:p>
          <a:p>
            <a:pPr marL="114300" indent="0" algn="just">
              <a:buNone/>
            </a:pPr>
            <a:r>
              <a:rPr lang="es-MX" dirty="0" smtClean="0"/>
              <a:t>Todos </a:t>
            </a:r>
            <a:r>
              <a:rPr lang="es-MX" dirty="0"/>
              <a:t>los sujetos incluidos en el estudio, tanto pacientes como </a:t>
            </a:r>
            <a:r>
              <a:rPr lang="es-MX" dirty="0" smtClean="0"/>
              <a:t>sanos, </a:t>
            </a:r>
            <a:r>
              <a:rPr lang="es-MX" dirty="0"/>
              <a:t>nacieron en México y son hijos de padres mexicanos</a:t>
            </a:r>
            <a:r>
              <a:rPr lang="es-MX" dirty="0" smtClean="0"/>
              <a:t>.</a:t>
            </a:r>
          </a:p>
          <a:p>
            <a:pPr marL="114300" indent="0" algn="just">
              <a:buNone/>
            </a:pPr>
            <a:r>
              <a:rPr lang="es-MX" dirty="0" smtClean="0"/>
              <a:t>Asimismo </a:t>
            </a:r>
            <a:r>
              <a:rPr lang="es-MX" dirty="0"/>
              <a:t>recibieron información sobre los objetivos y métodos del estudio y dieron su consentimiento informado.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2401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08720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s-MX" dirty="0" smtClean="0"/>
              <a:t>METODOLOGÍA</a:t>
            </a:r>
          </a:p>
          <a:p>
            <a:pPr marL="114300" indent="0">
              <a:buNone/>
            </a:pPr>
            <a:endParaRPr lang="es-MX" dirty="0" smtClean="0"/>
          </a:p>
          <a:p>
            <a:pPr marL="571500" indent="-457200">
              <a:buFont typeface="+mj-lt"/>
              <a:buAutoNum type="arabicPeriod"/>
            </a:pPr>
            <a:r>
              <a:rPr lang="es-MX" dirty="0" smtClean="0"/>
              <a:t>Se tomaron 50 </a:t>
            </a:r>
            <a:r>
              <a:rPr lang="es-MX" dirty="0" err="1" smtClean="0"/>
              <a:t>mL</a:t>
            </a:r>
            <a:r>
              <a:rPr lang="es-MX" dirty="0" smtClean="0"/>
              <a:t> de sangre periférica.</a:t>
            </a:r>
          </a:p>
          <a:p>
            <a:pPr marL="571500" indent="-457200">
              <a:buFont typeface="+mj-lt"/>
              <a:buAutoNum type="arabicPeriod"/>
            </a:pPr>
            <a:r>
              <a:rPr lang="es-MX" dirty="0" smtClean="0"/>
              <a:t>Se obtuvieron 8 alícuotas  de 50 </a:t>
            </a:r>
            <a:r>
              <a:rPr lang="el-GR" dirty="0" smtClean="0"/>
              <a:t>μ</a:t>
            </a:r>
            <a:r>
              <a:rPr lang="es-MX" dirty="0"/>
              <a:t>L</a:t>
            </a:r>
            <a:r>
              <a:rPr lang="es-MX" dirty="0" smtClean="0"/>
              <a:t> que  se  incubaron con  5</a:t>
            </a:r>
            <a:r>
              <a:rPr lang="el-GR" dirty="0" smtClean="0"/>
              <a:t>μ</a:t>
            </a:r>
            <a:r>
              <a:rPr lang="es-MX" dirty="0"/>
              <a:t>L</a:t>
            </a:r>
            <a:r>
              <a:rPr lang="es-MX" dirty="0" smtClean="0"/>
              <a:t> de cada  uno de los  anticuerpos  monoclonales  específicos  para cada familia  V</a:t>
            </a:r>
            <a:r>
              <a:rPr lang="el-GR" dirty="0" smtClean="0"/>
              <a:t>β</a:t>
            </a:r>
            <a:r>
              <a:rPr lang="es-MX" dirty="0" smtClean="0"/>
              <a:t> </a:t>
            </a:r>
            <a:r>
              <a:rPr lang="es-MX" sz="1800" dirty="0" smtClean="0"/>
              <a:t>(kit </a:t>
            </a:r>
            <a:r>
              <a:rPr lang="es-MX" sz="1800" dirty="0" err="1" smtClean="0"/>
              <a:t>IOTest</a:t>
            </a:r>
            <a:r>
              <a:rPr lang="es-MX" sz="1800" dirty="0" smtClean="0"/>
              <a:t> </a:t>
            </a:r>
            <a:r>
              <a:rPr lang="es-MX" sz="1800" dirty="0"/>
              <a:t>® Beta Mark TCR </a:t>
            </a:r>
            <a:r>
              <a:rPr lang="es-MX" sz="1800" dirty="0" err="1" smtClean="0"/>
              <a:t>V</a:t>
            </a:r>
            <a:r>
              <a:rPr lang="es-MX" sz="1800" dirty="0" err="1" smtClean="0">
                <a:latin typeface="Symbol" panose="05050102010706020507" pitchFamily="18" charset="2"/>
              </a:rPr>
              <a:t>b</a:t>
            </a:r>
            <a:r>
              <a:rPr lang="es-MX" sz="1800" dirty="0" err="1" smtClean="0"/>
              <a:t>repertoire</a:t>
            </a:r>
            <a:r>
              <a:rPr lang="es-MX" sz="1800" dirty="0" smtClean="0"/>
              <a:t> </a:t>
            </a:r>
            <a:r>
              <a:rPr lang="es-MX" sz="1800" dirty="0"/>
              <a:t>kit (</a:t>
            </a:r>
            <a:r>
              <a:rPr lang="es-MX" sz="1800" dirty="0" err="1"/>
              <a:t>Beckman</a:t>
            </a:r>
            <a:r>
              <a:rPr lang="es-MX" sz="1800" dirty="0"/>
              <a:t> </a:t>
            </a:r>
            <a:r>
              <a:rPr lang="es-MX" sz="1800" dirty="0" err="1" smtClean="0"/>
              <a:t>Coulter</a:t>
            </a:r>
            <a:r>
              <a:rPr lang="es-MX" sz="1800" dirty="0" smtClean="0"/>
              <a:t>)</a:t>
            </a:r>
            <a:r>
              <a:rPr lang="es-MX" dirty="0" smtClean="0"/>
              <a:t>  del repertorio  del TCR y 5 </a:t>
            </a:r>
            <a:r>
              <a:rPr lang="el-GR" dirty="0" smtClean="0"/>
              <a:t>μ</a:t>
            </a:r>
            <a:r>
              <a:rPr lang="es-MX" dirty="0"/>
              <a:t>L</a:t>
            </a:r>
            <a:r>
              <a:rPr lang="es-MX" dirty="0" smtClean="0"/>
              <a:t> de anti-CD3 conjugado con </a:t>
            </a:r>
            <a:r>
              <a:rPr lang="es-MX" dirty="0" err="1" smtClean="0"/>
              <a:t>aloficocianina</a:t>
            </a:r>
            <a:r>
              <a:rPr lang="es-MX" dirty="0" smtClean="0"/>
              <a:t>.</a:t>
            </a:r>
          </a:p>
          <a:p>
            <a:pPr marL="571500" indent="-457200">
              <a:buFont typeface="+mj-lt"/>
              <a:buAutoNum type="arabicPeriod"/>
            </a:pPr>
            <a:r>
              <a:rPr lang="es-MX" dirty="0" smtClean="0"/>
              <a:t>Después de la  incubación en hielo durante  15 minutos, los 8 tubos de  cada  sujeto fueron  </a:t>
            </a:r>
            <a:r>
              <a:rPr lang="es-MX" dirty="0" err="1" smtClean="0"/>
              <a:t>hemolizados</a:t>
            </a:r>
            <a:r>
              <a:rPr lang="es-MX" dirty="0" smtClean="0"/>
              <a:t>  y fijados  con la ayuda de  un sistema automatizado.</a:t>
            </a:r>
          </a:p>
          <a:p>
            <a:pPr marL="571500" indent="-457200">
              <a:buFont typeface="+mj-lt"/>
              <a:buAutoNum type="arabicPeriod"/>
            </a:pPr>
            <a:r>
              <a:rPr lang="es-MX" dirty="0" smtClean="0"/>
              <a:t>Las  células  se  analizaron  por  </a:t>
            </a:r>
            <a:r>
              <a:rPr lang="es-MX" dirty="0" err="1" smtClean="0"/>
              <a:t>citometría</a:t>
            </a:r>
            <a:r>
              <a:rPr lang="es-MX" dirty="0" smtClean="0"/>
              <a:t>  de  flujo.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4373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Resultados</a:t>
            </a:r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516307"/>
              </p:ext>
            </p:extLst>
          </p:nvPr>
        </p:nvGraphicFramePr>
        <p:xfrm>
          <a:off x="1783578" y="1712640"/>
          <a:ext cx="5020670" cy="4942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2775"/>
                <a:gridCol w="688338"/>
                <a:gridCol w="429286"/>
                <a:gridCol w="547093"/>
                <a:gridCol w="535990"/>
                <a:gridCol w="572381"/>
                <a:gridCol w="560045"/>
                <a:gridCol w="578549"/>
                <a:gridCol w="566213"/>
              </a:tblGrid>
              <a:tr h="374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</a:rPr>
                        <a:t>Controles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LEG </a:t>
                      </a:r>
                      <a:r>
                        <a:rPr lang="en-US" sz="1100" dirty="0" err="1" smtClean="0">
                          <a:effectLst/>
                        </a:rPr>
                        <a:t>Esporádico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LEG Familiar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</a:rPr>
                        <a:t>Consanguíneos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 err="1" smtClean="0">
                          <a:effectLst/>
                        </a:rPr>
                        <a:t>sanos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Media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DS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Media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DS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Media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DS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Media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DS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2.530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0.736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3.741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1.508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3.523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1.073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3.471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1.170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5.941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6.695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2.285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6.803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2.123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6.961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2.182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6.530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2.792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2.381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1.772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4.363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3.001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4.451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3.161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2.951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2.899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1.315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1.243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2.339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1.273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2.352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0.955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5.1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4.253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1.281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4.088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2.092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5.173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1.625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5.180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1.808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5.2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1.719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0.648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1.997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0.973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1.068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0.454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1.164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0.590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5.3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1.261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0.371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1.565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1.336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1.209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0.455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1.514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1.769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7.1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2.578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0.626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1.693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1.050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3.074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1.754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2.830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2.048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7.2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2.286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1.313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1.512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0.989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0.922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0.942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1.213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1.109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3.881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0.931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4.424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2.762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4.871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1.451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4.784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1.256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1.938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0.438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3.964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4.585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4.909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2.833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4.496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2.976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11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2.150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1.638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2.083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1.426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0.684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0.326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0.841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0.497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12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1.900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0.952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2.201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2.827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1.553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0.597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1.778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0.868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13.1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3.129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0.653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3.713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1.183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4.044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1.369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4.371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2.842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13.2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3.341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2.816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3.133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4.442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2.890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2.181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2.705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1.162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13.6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1.869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0.987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1.535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0.678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1.759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0.522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1.521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0.592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14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3.030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0.862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2.606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3.465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3.600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2.301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2.763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1.159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16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1.421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0.875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2.484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2.947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0.906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0.364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1.039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0.539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4.006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1.182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3.095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2.143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5.764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1.842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4.647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1.114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2.263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1.478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2.051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2.721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1.117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1.591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0.815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0.716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20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2.439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1.095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2.483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1.261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2.164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1.102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2.190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1.031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21.3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2.094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0.99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2.596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2.002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2.628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1.314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2.444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1.395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22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3.509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0.637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3.462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1.708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4.325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1.251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4.298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1.366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  <a:tr h="17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</a:t>
                      </a:r>
                      <a:r>
                        <a:rPr lang="es-ES" sz="1000">
                          <a:effectLst/>
                        </a:rPr>
                        <a:t>β</a:t>
                      </a:r>
                      <a:r>
                        <a:rPr lang="en-US" sz="1000">
                          <a:effectLst/>
                        </a:rPr>
                        <a:t>23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2.743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1.981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1.334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1.629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0.821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0.441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0.917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0.759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175" marR="43175" marT="0" marB="0" anchor="b"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691680" y="1239143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/>
              <a:t>Proporciones</a:t>
            </a:r>
            <a:r>
              <a:rPr lang="en-US" sz="1200" b="1" dirty="0" smtClean="0"/>
              <a:t> de </a:t>
            </a:r>
            <a:r>
              <a:rPr lang="en-US" sz="1200" b="1" dirty="0" err="1" smtClean="0"/>
              <a:t>células</a:t>
            </a:r>
            <a:r>
              <a:rPr lang="en-US" sz="1200" b="1" dirty="0" smtClean="0"/>
              <a:t> CD3+ </a:t>
            </a:r>
            <a:r>
              <a:rPr lang="en-US" sz="1200" b="1" dirty="0" err="1" smtClean="0"/>
              <a:t>que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expresan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diferentes</a:t>
            </a:r>
            <a:r>
              <a:rPr lang="en-US" sz="1200" b="1" dirty="0" smtClean="0"/>
              <a:t> genes V</a:t>
            </a:r>
            <a:r>
              <a:rPr lang="el-GR" sz="1200" b="1" dirty="0" smtClean="0"/>
              <a:t>β</a:t>
            </a:r>
            <a:r>
              <a:rPr lang="es-MX" sz="1200" b="1" dirty="0" smtClean="0"/>
              <a:t> TCR en los grupos de estudio.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90636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Resultados</a:t>
            </a:r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083061"/>
              </p:ext>
            </p:extLst>
          </p:nvPr>
        </p:nvGraphicFramePr>
        <p:xfrm>
          <a:off x="575555" y="2564904"/>
          <a:ext cx="7272810" cy="165391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667079"/>
                <a:gridCol w="441962"/>
                <a:gridCol w="441962"/>
                <a:gridCol w="441962"/>
                <a:gridCol w="572938"/>
                <a:gridCol w="572938"/>
                <a:gridCol w="536173"/>
                <a:gridCol w="542300"/>
                <a:gridCol w="527748"/>
                <a:gridCol w="527748"/>
              </a:tblGrid>
              <a:tr h="236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Vβ1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Vβ3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Vβ4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Vβ5.2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Vβ7.1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Vβ9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Vβ11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Vβ16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Vβ17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6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LEG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</a:rPr>
                        <a:t>esporádico</a:t>
                      </a:r>
                      <a:r>
                        <a:rPr lang="en-US" sz="1100" baseline="0" dirty="0" smtClean="0">
                          <a:effectLst/>
                        </a:rPr>
                        <a:t> VS  LEG familiar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6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LEG familiar VS </a:t>
                      </a:r>
                      <a:r>
                        <a:rPr lang="en-US" sz="1100" dirty="0" err="1" smtClean="0">
                          <a:effectLst/>
                        </a:rPr>
                        <a:t>consanguíneos</a:t>
                      </a:r>
                      <a:r>
                        <a:rPr lang="en-US" sz="1100" baseline="0" dirty="0" smtClean="0">
                          <a:effectLst/>
                        </a:rPr>
                        <a:t>  </a:t>
                      </a:r>
                      <a:r>
                        <a:rPr lang="en-US" sz="1100" baseline="0" dirty="0" err="1" smtClean="0">
                          <a:effectLst/>
                        </a:rPr>
                        <a:t>sanos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6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LEG </a:t>
                      </a:r>
                      <a:r>
                        <a:rPr lang="en-US" sz="1100" dirty="0" err="1" smtClean="0">
                          <a:effectLst/>
                        </a:rPr>
                        <a:t>esporádico</a:t>
                      </a:r>
                      <a:r>
                        <a:rPr lang="en-US" sz="1100" dirty="0" smtClean="0">
                          <a:effectLst/>
                        </a:rPr>
                        <a:t> VS </a:t>
                      </a:r>
                      <a:r>
                        <a:rPr lang="en-US" sz="1100" dirty="0" err="1" smtClean="0">
                          <a:effectLst/>
                        </a:rPr>
                        <a:t>consanguíneos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 err="1" smtClean="0">
                          <a:effectLst/>
                        </a:rPr>
                        <a:t>sanos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6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LEG esporádico VS  controles</a:t>
                      </a:r>
                      <a:r>
                        <a:rPr lang="es-MX" sz="1100" baseline="0" dirty="0" smtClean="0">
                          <a:effectLst/>
                        </a:rPr>
                        <a:t> sanos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↓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6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LEG familiar VS controles sanos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↑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6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Consanguíneos sanos VS controles sanos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↑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↑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11560" y="422108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/>
              <a:t>La </a:t>
            </a:r>
            <a:r>
              <a:rPr lang="en-US" sz="1400" dirty="0" err="1" smtClean="0"/>
              <a:t>flecha</a:t>
            </a:r>
            <a:r>
              <a:rPr lang="en-US" sz="1400" dirty="0" smtClean="0"/>
              <a:t> </a:t>
            </a:r>
            <a:r>
              <a:rPr lang="en-US" sz="1400" dirty="0" err="1" smtClean="0"/>
              <a:t>indica</a:t>
            </a:r>
            <a:r>
              <a:rPr lang="en-US" sz="1400" dirty="0" smtClean="0"/>
              <a:t> un valor (</a:t>
            </a:r>
            <a:r>
              <a:rPr lang="en-US" sz="1400" dirty="0"/>
              <a:t>p&lt;0.05</a:t>
            </a:r>
            <a:r>
              <a:rPr lang="en-US" sz="1400" dirty="0" smtClean="0"/>
              <a:t>) en el </a:t>
            </a:r>
            <a:r>
              <a:rPr lang="en-US" sz="1400" dirty="0" err="1" smtClean="0"/>
              <a:t>incremento</a:t>
            </a:r>
            <a:r>
              <a:rPr lang="en-US" sz="1400" dirty="0" smtClean="0"/>
              <a:t>/</a:t>
            </a:r>
            <a:r>
              <a:rPr lang="en-US" sz="1400" dirty="0" err="1" smtClean="0"/>
              <a:t>decremento</a:t>
            </a:r>
            <a:r>
              <a:rPr lang="en-US" sz="1400" dirty="0" smtClean="0"/>
              <a:t> en </a:t>
            </a:r>
            <a:r>
              <a:rPr lang="en-US" sz="1400" dirty="0" err="1" smtClean="0"/>
              <a:t>las</a:t>
            </a:r>
            <a:r>
              <a:rPr lang="en-US" sz="1400" dirty="0" smtClean="0"/>
              <a:t> </a:t>
            </a:r>
            <a:r>
              <a:rPr lang="en-US" sz="1400" dirty="0" err="1" smtClean="0"/>
              <a:t>proporciones</a:t>
            </a:r>
            <a:r>
              <a:rPr lang="en-US" sz="1400" dirty="0" smtClean="0"/>
              <a:t> de </a:t>
            </a:r>
            <a:r>
              <a:rPr lang="en-US" sz="1400" dirty="0" err="1" smtClean="0"/>
              <a:t>las</a:t>
            </a:r>
            <a:r>
              <a:rPr lang="en-US" sz="1400" dirty="0" smtClean="0"/>
              <a:t> </a:t>
            </a:r>
            <a:r>
              <a:rPr lang="en-US" sz="1400" dirty="0" err="1" smtClean="0"/>
              <a:t>células</a:t>
            </a:r>
            <a:r>
              <a:rPr lang="en-US" sz="1400" dirty="0" smtClean="0"/>
              <a:t> CD3+ </a:t>
            </a:r>
            <a:r>
              <a:rPr lang="en-US" sz="1400" dirty="0" err="1" smtClean="0"/>
              <a:t>que</a:t>
            </a:r>
            <a:r>
              <a:rPr lang="en-US" sz="1400" dirty="0" smtClean="0"/>
              <a:t> </a:t>
            </a:r>
            <a:r>
              <a:rPr lang="en-US" sz="1400" dirty="0" err="1" smtClean="0"/>
              <a:t>expresan</a:t>
            </a:r>
            <a:r>
              <a:rPr lang="en-US" sz="1400" dirty="0" smtClean="0"/>
              <a:t> </a:t>
            </a:r>
            <a:r>
              <a:rPr lang="en-US" sz="1400" dirty="0" err="1" smtClean="0"/>
              <a:t>cada</a:t>
            </a:r>
            <a:r>
              <a:rPr lang="en-US" sz="1400" dirty="0" smtClean="0"/>
              <a:t> </a:t>
            </a:r>
            <a:r>
              <a:rPr lang="en-US" sz="1400" dirty="0" err="1" smtClean="0"/>
              <a:t>uno</a:t>
            </a:r>
            <a:r>
              <a:rPr lang="en-US" sz="1400" dirty="0" smtClean="0"/>
              <a:t> de los </a:t>
            </a:r>
            <a:r>
              <a:rPr lang="en-US" sz="1400" dirty="0" err="1" smtClean="0"/>
              <a:t>diferentes</a:t>
            </a:r>
            <a:r>
              <a:rPr lang="en-US" sz="1400" dirty="0" smtClean="0"/>
              <a:t> genes V</a:t>
            </a:r>
            <a:r>
              <a:rPr lang="el-GR" sz="1400" dirty="0" smtClean="0"/>
              <a:t>β</a:t>
            </a:r>
            <a:r>
              <a:rPr lang="es-MX" sz="1400" dirty="0"/>
              <a:t> </a:t>
            </a:r>
            <a:r>
              <a:rPr lang="es-MX" sz="1400" dirty="0" smtClean="0"/>
              <a:t>TCR</a:t>
            </a:r>
            <a:r>
              <a:rPr lang="en-US" sz="1400" dirty="0"/>
              <a:t>.</a:t>
            </a:r>
            <a:r>
              <a:rPr lang="en-US" sz="1400" dirty="0" smtClean="0"/>
              <a:t> 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01041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103</TotalTime>
  <Words>790</Words>
  <Application>Microsoft Office PowerPoint</Application>
  <PresentationFormat>Presentación en pantalla (4:3)</PresentationFormat>
  <Paragraphs>370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Adyacencia</vt:lpstr>
      <vt:lpstr>Empleo diferencial de los genes del receptor variable β de las células T (Vβ TCR) en células circulantes de pacientes con Lupus Eritematoso Generalizado y sus familiares sanos</vt:lpstr>
      <vt:lpstr>Tolerancia de la célula T</vt:lpstr>
      <vt:lpstr>Presentación de PowerPoint</vt:lpstr>
      <vt:lpstr>Nefropatía lúpica</vt:lpstr>
      <vt:lpstr>Presentación de PowerPoint</vt:lpstr>
      <vt:lpstr>Presentación de PowerPoint</vt:lpstr>
      <vt:lpstr>Presentación de PowerPoint</vt:lpstr>
      <vt:lpstr>Resultados</vt:lpstr>
      <vt:lpstr>Resultados</vt:lpstr>
      <vt:lpstr>Conclusiones</vt:lpstr>
      <vt:lpstr>Agradecimientos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Empleo diferencial de los genes del receptor variable β de las células T (Vβ TCR) en células circulantes de pacientes con Lupus Eritematoso Generalizado y sus familiares sanos</dc:title>
  <dc:creator>JAKEZ</dc:creator>
  <cp:lastModifiedBy>JAKEZ</cp:lastModifiedBy>
  <cp:revision>15</cp:revision>
  <dcterms:created xsi:type="dcterms:W3CDTF">2015-09-23T13:24:32Z</dcterms:created>
  <dcterms:modified xsi:type="dcterms:W3CDTF">2015-09-30T14:52:38Z</dcterms:modified>
</cp:coreProperties>
</file>