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Override PartName="/ppt/notesSlides/notesSlide24.xml" ContentType="application/vnd.openxmlformats-officedocument.presentationml.notesSlide+xml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theme/themeOverride1.xml" ContentType="application/vnd.openxmlformats-officedocument.themeOverride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diagrams/drawing3.xml" ContentType="application/vnd.ms-office.drawingml.diagramDrawing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528" r:id="rId3"/>
    <p:sldId id="547" r:id="rId4"/>
    <p:sldId id="554" r:id="rId5"/>
    <p:sldId id="608" r:id="rId6"/>
    <p:sldId id="540" r:id="rId7"/>
    <p:sldId id="549" r:id="rId8"/>
    <p:sldId id="550" r:id="rId9"/>
    <p:sldId id="542" r:id="rId10"/>
    <p:sldId id="543" r:id="rId11"/>
    <p:sldId id="618" r:id="rId12"/>
    <p:sldId id="617" r:id="rId13"/>
    <p:sldId id="619" r:id="rId14"/>
    <p:sldId id="545" r:id="rId15"/>
    <p:sldId id="577" r:id="rId16"/>
    <p:sldId id="594" r:id="rId17"/>
    <p:sldId id="598" r:id="rId18"/>
    <p:sldId id="599" r:id="rId19"/>
    <p:sldId id="609" r:id="rId20"/>
    <p:sldId id="582" r:id="rId21"/>
    <p:sldId id="611" r:id="rId22"/>
    <p:sldId id="612" r:id="rId23"/>
    <p:sldId id="616" r:id="rId24"/>
    <p:sldId id="614" r:id="rId25"/>
    <p:sldId id="601" r:id="rId26"/>
    <p:sldId id="606" r:id="rId27"/>
    <p:sldId id="622" r:id="rId28"/>
    <p:sldId id="573" r:id="rId29"/>
    <p:sldId id="587" r:id="rId30"/>
    <p:sldId id="593" r:id="rId31"/>
    <p:sldId id="584" r:id="rId32"/>
    <p:sldId id="602" r:id="rId33"/>
    <p:sldId id="603" r:id="rId34"/>
    <p:sldId id="607" r:id="rId35"/>
    <p:sldId id="613" r:id="rId36"/>
    <p:sldId id="580" r:id="rId37"/>
    <p:sldId id="623" r:id="rId38"/>
  </p:sldIdLst>
  <p:sldSz cx="10287000" cy="6858000" type="35mm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3216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8000"/>
    <a:srgbClr val="FFCCFF"/>
    <a:srgbClr val="FFFFCC"/>
    <a:srgbClr val="FF6FCF"/>
    <a:srgbClr val="CC3399"/>
    <a:srgbClr val="800080"/>
    <a:srgbClr val="99FF99"/>
    <a:srgbClr val="FFFF00"/>
    <a:srgbClr val="00FFFF"/>
    <a:srgbClr val="FF66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8824" autoAdjust="0"/>
    <p:restoredTop sz="91760" autoAdjust="0"/>
  </p:normalViewPr>
  <p:slideViewPr>
    <p:cSldViewPr>
      <p:cViewPr>
        <p:scale>
          <a:sx n="100" d="100"/>
          <a:sy n="100" d="100"/>
        </p:scale>
        <p:origin x="-1392" y="-960"/>
      </p:cViewPr>
      <p:guideLst>
        <p:guide orient="horz" pos="2160"/>
        <p:guide pos="3216"/>
      </p:guideLst>
    </p:cSldViewPr>
  </p:slideViewPr>
  <p:outlineViewPr>
    <p:cViewPr>
      <p:scale>
        <a:sx n="33" d="100"/>
        <a:sy n="33" d="100"/>
      </p:scale>
      <p:origin x="18" y="1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63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BB591-35A1-49F5-88D0-333CE7E6584A}" type="doc">
      <dgm:prSet loTypeId="urn:microsoft.com/office/officeart/2005/8/layout/default#1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56DC9684-CD46-4734-8F43-B2F9434ECFD0}">
      <dgm:prSet phldrT="[Texto]"/>
      <dgm:spPr/>
      <dgm:t>
        <a:bodyPr/>
        <a:lstStyle/>
        <a:p>
          <a:r>
            <a:rPr lang="es-MX" dirty="0" smtClean="0">
              <a:solidFill>
                <a:schemeClr val="bg2"/>
              </a:solidFill>
            </a:rPr>
            <a:t>Edad avanzada </a:t>
          </a:r>
          <a:endParaRPr lang="es-MX" dirty="0">
            <a:solidFill>
              <a:schemeClr val="bg2"/>
            </a:solidFill>
          </a:endParaRPr>
        </a:p>
      </dgm:t>
    </dgm:pt>
    <dgm:pt modelId="{3E39E037-754C-402C-A74A-C9C96BA9A9AA}" type="parTrans" cxnId="{56633861-6883-4554-8B5F-FD90A881D710}">
      <dgm:prSet/>
      <dgm:spPr/>
      <dgm:t>
        <a:bodyPr/>
        <a:lstStyle/>
        <a:p>
          <a:endParaRPr lang="es-MX">
            <a:solidFill>
              <a:schemeClr val="bg2"/>
            </a:solidFill>
          </a:endParaRPr>
        </a:p>
      </dgm:t>
    </dgm:pt>
    <dgm:pt modelId="{AAEBBE53-E56E-45C0-98AA-47D388EC7294}" type="sibTrans" cxnId="{56633861-6883-4554-8B5F-FD90A881D710}">
      <dgm:prSet/>
      <dgm:spPr/>
      <dgm:t>
        <a:bodyPr/>
        <a:lstStyle/>
        <a:p>
          <a:endParaRPr lang="es-MX">
            <a:solidFill>
              <a:schemeClr val="bg2"/>
            </a:solidFill>
          </a:endParaRPr>
        </a:p>
      </dgm:t>
    </dgm:pt>
    <dgm:pt modelId="{FA27744C-6121-48DF-8EEB-6387CBB109C3}">
      <dgm:prSet phldrT="[Texto]"/>
      <dgm:spPr/>
      <dgm:t>
        <a:bodyPr/>
        <a:lstStyle/>
        <a:p>
          <a:r>
            <a:rPr lang="es-MX" dirty="0" smtClean="0">
              <a:solidFill>
                <a:schemeClr val="bg2"/>
              </a:solidFill>
            </a:rPr>
            <a:t>Gravedad de la enfermedad </a:t>
          </a:r>
          <a:endParaRPr lang="es-MX" dirty="0">
            <a:solidFill>
              <a:schemeClr val="bg2"/>
            </a:solidFill>
          </a:endParaRPr>
        </a:p>
      </dgm:t>
    </dgm:pt>
    <dgm:pt modelId="{7775A8B3-3739-493E-A439-0892873B628B}" type="parTrans" cxnId="{8AD6F435-E073-46EE-B682-73B11B315E95}">
      <dgm:prSet/>
      <dgm:spPr/>
      <dgm:t>
        <a:bodyPr/>
        <a:lstStyle/>
        <a:p>
          <a:endParaRPr lang="es-MX">
            <a:solidFill>
              <a:schemeClr val="bg2"/>
            </a:solidFill>
          </a:endParaRPr>
        </a:p>
      </dgm:t>
    </dgm:pt>
    <dgm:pt modelId="{B3B94975-EBBD-4E1F-AEE5-B50FB5B39817}" type="sibTrans" cxnId="{8AD6F435-E073-46EE-B682-73B11B315E95}">
      <dgm:prSet/>
      <dgm:spPr/>
      <dgm:t>
        <a:bodyPr/>
        <a:lstStyle/>
        <a:p>
          <a:endParaRPr lang="es-MX">
            <a:solidFill>
              <a:schemeClr val="bg2"/>
            </a:solidFill>
          </a:endParaRPr>
        </a:p>
      </dgm:t>
    </dgm:pt>
    <dgm:pt modelId="{F778839B-9703-468A-BCA2-4BE03C79AF07}">
      <dgm:prSet phldrT="[Texto]"/>
      <dgm:spPr/>
      <dgm:t>
        <a:bodyPr/>
        <a:lstStyle/>
        <a:p>
          <a:r>
            <a:rPr lang="es-MX" dirty="0" smtClean="0">
              <a:solidFill>
                <a:schemeClr val="bg2"/>
              </a:solidFill>
            </a:rPr>
            <a:t>Duración de la enfermedad</a:t>
          </a:r>
          <a:endParaRPr lang="es-MX" dirty="0">
            <a:solidFill>
              <a:schemeClr val="bg2"/>
            </a:solidFill>
          </a:endParaRPr>
        </a:p>
      </dgm:t>
    </dgm:pt>
    <dgm:pt modelId="{E335E315-B03B-4763-9A2F-D24B30411BB6}" type="parTrans" cxnId="{7F104776-9B6D-4EAA-9B1E-A9DB4CC52CBE}">
      <dgm:prSet/>
      <dgm:spPr/>
      <dgm:t>
        <a:bodyPr/>
        <a:lstStyle/>
        <a:p>
          <a:endParaRPr lang="es-MX">
            <a:solidFill>
              <a:schemeClr val="bg2"/>
            </a:solidFill>
          </a:endParaRPr>
        </a:p>
      </dgm:t>
    </dgm:pt>
    <dgm:pt modelId="{F60CA1DE-7A1D-43EC-9AE0-48F02B87AC93}" type="sibTrans" cxnId="{7F104776-9B6D-4EAA-9B1E-A9DB4CC52CBE}">
      <dgm:prSet/>
      <dgm:spPr/>
      <dgm:t>
        <a:bodyPr/>
        <a:lstStyle/>
        <a:p>
          <a:endParaRPr lang="es-MX">
            <a:solidFill>
              <a:schemeClr val="bg2"/>
            </a:solidFill>
          </a:endParaRPr>
        </a:p>
      </dgm:t>
    </dgm:pt>
    <dgm:pt modelId="{C3C26513-B1D1-40F5-8D8E-BF684877F247}">
      <dgm:prSet phldrT="[Texto]"/>
      <dgm:spPr/>
      <dgm:t>
        <a:bodyPr/>
        <a:lstStyle/>
        <a:p>
          <a:r>
            <a:rPr lang="es-MX" dirty="0" smtClean="0">
              <a:solidFill>
                <a:schemeClr val="bg2"/>
              </a:solidFill>
            </a:rPr>
            <a:t>Fenotipo motor de inestabilidad de la marcha y postura </a:t>
          </a:r>
          <a:endParaRPr lang="es-MX" dirty="0">
            <a:solidFill>
              <a:schemeClr val="bg2"/>
            </a:solidFill>
          </a:endParaRPr>
        </a:p>
      </dgm:t>
    </dgm:pt>
    <dgm:pt modelId="{1E8C2CB2-ACC2-45FF-9565-FF0B5291C37D}" type="parTrans" cxnId="{6D8E8141-6A43-44AD-B9BA-3A70460266D8}">
      <dgm:prSet/>
      <dgm:spPr/>
      <dgm:t>
        <a:bodyPr/>
        <a:lstStyle/>
        <a:p>
          <a:endParaRPr lang="es-MX">
            <a:solidFill>
              <a:schemeClr val="bg2"/>
            </a:solidFill>
          </a:endParaRPr>
        </a:p>
      </dgm:t>
    </dgm:pt>
    <dgm:pt modelId="{4F08A07B-C129-4627-8153-369B51D6D982}" type="sibTrans" cxnId="{6D8E8141-6A43-44AD-B9BA-3A70460266D8}">
      <dgm:prSet/>
      <dgm:spPr/>
      <dgm:t>
        <a:bodyPr/>
        <a:lstStyle/>
        <a:p>
          <a:endParaRPr lang="es-MX">
            <a:solidFill>
              <a:schemeClr val="bg2"/>
            </a:solidFill>
          </a:endParaRPr>
        </a:p>
      </dgm:t>
    </dgm:pt>
    <dgm:pt modelId="{A10E44EC-C866-4C59-820E-189EB0E62727}">
      <dgm:prSet phldrT="[Texto]"/>
      <dgm:spPr/>
      <dgm:t>
        <a:bodyPr/>
        <a:lstStyle/>
        <a:p>
          <a:r>
            <a:rPr lang="es-MX" dirty="0" smtClean="0">
              <a:solidFill>
                <a:schemeClr val="bg2"/>
              </a:solidFill>
            </a:rPr>
            <a:t>Masculino</a:t>
          </a:r>
          <a:endParaRPr lang="es-MX" dirty="0">
            <a:solidFill>
              <a:schemeClr val="bg2"/>
            </a:solidFill>
          </a:endParaRPr>
        </a:p>
      </dgm:t>
    </dgm:pt>
    <dgm:pt modelId="{9251F381-4538-4235-8592-F4A1CECBB614}" type="parTrans" cxnId="{7E0AE91C-F5E3-4745-901C-56C0B939131E}">
      <dgm:prSet/>
      <dgm:spPr/>
      <dgm:t>
        <a:bodyPr/>
        <a:lstStyle/>
        <a:p>
          <a:endParaRPr lang="es-MX">
            <a:solidFill>
              <a:schemeClr val="bg2"/>
            </a:solidFill>
          </a:endParaRPr>
        </a:p>
      </dgm:t>
    </dgm:pt>
    <dgm:pt modelId="{FE4E4325-60A0-4894-B4BE-F312EB93A927}" type="sibTrans" cxnId="{7E0AE91C-F5E3-4745-901C-56C0B939131E}">
      <dgm:prSet/>
      <dgm:spPr/>
      <dgm:t>
        <a:bodyPr/>
        <a:lstStyle/>
        <a:p>
          <a:endParaRPr lang="es-MX">
            <a:solidFill>
              <a:schemeClr val="bg2"/>
            </a:solidFill>
          </a:endParaRPr>
        </a:p>
      </dgm:t>
    </dgm:pt>
    <dgm:pt modelId="{8447414C-5D79-4403-B373-A70CABAAC67C}" type="pres">
      <dgm:prSet presAssocID="{FA7BB591-35A1-49F5-88D0-333CE7E658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C97D4BA-DC26-4609-B1F7-C49CD6923FF9}" type="pres">
      <dgm:prSet presAssocID="{A10E44EC-C866-4C59-820E-189EB0E627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B78F04-A135-46BB-B11E-0C143C12E440}" type="pres">
      <dgm:prSet presAssocID="{FE4E4325-60A0-4894-B4BE-F312EB93A927}" presName="sibTrans" presStyleCnt="0"/>
      <dgm:spPr/>
    </dgm:pt>
    <dgm:pt modelId="{EAEC2460-FD93-4C54-8E94-0FA0EBFBA036}" type="pres">
      <dgm:prSet presAssocID="{56DC9684-CD46-4734-8F43-B2F9434ECFD0}" presName="node" presStyleLbl="node1" presStyleIdx="1" presStyleCnt="5" custLinFactNeighborX="-2697" custLinFactNeighborY="-62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B90537-C372-4618-87DA-A0CD9724F0C9}" type="pres">
      <dgm:prSet presAssocID="{AAEBBE53-E56E-45C0-98AA-47D388EC7294}" presName="sibTrans" presStyleCnt="0"/>
      <dgm:spPr/>
      <dgm:t>
        <a:bodyPr/>
        <a:lstStyle/>
        <a:p>
          <a:endParaRPr lang="es-MX"/>
        </a:p>
      </dgm:t>
    </dgm:pt>
    <dgm:pt modelId="{FA0F263C-27A9-42B2-8E7E-68F4364A7C7E}" type="pres">
      <dgm:prSet presAssocID="{FA27744C-6121-48DF-8EEB-6387CBB109C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18E5DA-ED76-4B9E-B3AB-2006594E57B4}" type="pres">
      <dgm:prSet presAssocID="{B3B94975-EBBD-4E1F-AEE5-B50FB5B39817}" presName="sibTrans" presStyleCnt="0"/>
      <dgm:spPr/>
      <dgm:t>
        <a:bodyPr/>
        <a:lstStyle/>
        <a:p>
          <a:endParaRPr lang="es-MX"/>
        </a:p>
      </dgm:t>
    </dgm:pt>
    <dgm:pt modelId="{D84C09A6-E14B-42A4-BA76-A0B6EA0F2E64}" type="pres">
      <dgm:prSet presAssocID="{F778839B-9703-468A-BCA2-4BE03C79AF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7E7CDD-2F38-4104-98AA-64B096C94393}" type="pres">
      <dgm:prSet presAssocID="{F60CA1DE-7A1D-43EC-9AE0-48F02B87AC93}" presName="sibTrans" presStyleCnt="0"/>
      <dgm:spPr/>
      <dgm:t>
        <a:bodyPr/>
        <a:lstStyle/>
        <a:p>
          <a:endParaRPr lang="es-MX"/>
        </a:p>
      </dgm:t>
    </dgm:pt>
    <dgm:pt modelId="{A801C3BC-D4BE-4B8C-801C-CAD9253FAE1D}" type="pres">
      <dgm:prSet presAssocID="{C3C26513-B1D1-40F5-8D8E-BF684877F2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D8A2291-D68D-4C38-B656-5CFBBB5A2586}" type="presOf" srcId="{F778839B-9703-468A-BCA2-4BE03C79AF07}" destId="{D84C09A6-E14B-42A4-BA76-A0B6EA0F2E64}" srcOrd="0" destOrd="0" presId="urn:microsoft.com/office/officeart/2005/8/layout/default#1"/>
    <dgm:cxn modelId="{B6349680-9779-445D-BF5A-0E87DC517287}" type="presOf" srcId="{C3C26513-B1D1-40F5-8D8E-BF684877F247}" destId="{A801C3BC-D4BE-4B8C-801C-CAD9253FAE1D}" srcOrd="0" destOrd="0" presId="urn:microsoft.com/office/officeart/2005/8/layout/default#1"/>
    <dgm:cxn modelId="{6D8E8141-6A43-44AD-B9BA-3A70460266D8}" srcId="{FA7BB591-35A1-49F5-88D0-333CE7E6584A}" destId="{C3C26513-B1D1-40F5-8D8E-BF684877F247}" srcOrd="4" destOrd="0" parTransId="{1E8C2CB2-ACC2-45FF-9565-FF0B5291C37D}" sibTransId="{4F08A07B-C129-4627-8153-369B51D6D982}"/>
    <dgm:cxn modelId="{56633861-6883-4554-8B5F-FD90A881D710}" srcId="{FA7BB591-35A1-49F5-88D0-333CE7E6584A}" destId="{56DC9684-CD46-4734-8F43-B2F9434ECFD0}" srcOrd="1" destOrd="0" parTransId="{3E39E037-754C-402C-A74A-C9C96BA9A9AA}" sibTransId="{AAEBBE53-E56E-45C0-98AA-47D388EC7294}"/>
    <dgm:cxn modelId="{CA5890B6-9448-4912-AB21-B76CA866D80B}" type="presOf" srcId="{FA7BB591-35A1-49F5-88D0-333CE7E6584A}" destId="{8447414C-5D79-4403-B373-A70CABAAC67C}" srcOrd="0" destOrd="0" presId="urn:microsoft.com/office/officeart/2005/8/layout/default#1"/>
    <dgm:cxn modelId="{9C626527-3E53-48DB-8EE7-E3100EE5D22B}" type="presOf" srcId="{A10E44EC-C866-4C59-820E-189EB0E62727}" destId="{6C97D4BA-DC26-4609-B1F7-C49CD6923FF9}" srcOrd="0" destOrd="0" presId="urn:microsoft.com/office/officeart/2005/8/layout/default#1"/>
    <dgm:cxn modelId="{964D821C-FCAC-41B2-8208-B442404949E9}" type="presOf" srcId="{FA27744C-6121-48DF-8EEB-6387CBB109C3}" destId="{FA0F263C-27A9-42B2-8E7E-68F4364A7C7E}" srcOrd="0" destOrd="0" presId="urn:microsoft.com/office/officeart/2005/8/layout/default#1"/>
    <dgm:cxn modelId="{7E0AE91C-F5E3-4745-901C-56C0B939131E}" srcId="{FA7BB591-35A1-49F5-88D0-333CE7E6584A}" destId="{A10E44EC-C866-4C59-820E-189EB0E62727}" srcOrd="0" destOrd="0" parTransId="{9251F381-4538-4235-8592-F4A1CECBB614}" sibTransId="{FE4E4325-60A0-4894-B4BE-F312EB93A927}"/>
    <dgm:cxn modelId="{7F104776-9B6D-4EAA-9B1E-A9DB4CC52CBE}" srcId="{FA7BB591-35A1-49F5-88D0-333CE7E6584A}" destId="{F778839B-9703-468A-BCA2-4BE03C79AF07}" srcOrd="3" destOrd="0" parTransId="{E335E315-B03B-4763-9A2F-D24B30411BB6}" sibTransId="{F60CA1DE-7A1D-43EC-9AE0-48F02B87AC93}"/>
    <dgm:cxn modelId="{D50648CE-E1C3-4FED-8426-2BEA536412A3}" type="presOf" srcId="{56DC9684-CD46-4734-8F43-B2F9434ECFD0}" destId="{EAEC2460-FD93-4C54-8E94-0FA0EBFBA036}" srcOrd="0" destOrd="0" presId="urn:microsoft.com/office/officeart/2005/8/layout/default#1"/>
    <dgm:cxn modelId="{8AD6F435-E073-46EE-B682-73B11B315E95}" srcId="{FA7BB591-35A1-49F5-88D0-333CE7E6584A}" destId="{FA27744C-6121-48DF-8EEB-6387CBB109C3}" srcOrd="2" destOrd="0" parTransId="{7775A8B3-3739-493E-A439-0892873B628B}" sibTransId="{B3B94975-EBBD-4E1F-AEE5-B50FB5B39817}"/>
    <dgm:cxn modelId="{8CDC5DDF-9A5A-4D89-9D90-0FC0BEEFCD0B}" type="presParOf" srcId="{8447414C-5D79-4403-B373-A70CABAAC67C}" destId="{6C97D4BA-DC26-4609-B1F7-C49CD6923FF9}" srcOrd="0" destOrd="0" presId="urn:microsoft.com/office/officeart/2005/8/layout/default#1"/>
    <dgm:cxn modelId="{6490CCEF-4DD8-4EA5-9510-80968E0E9237}" type="presParOf" srcId="{8447414C-5D79-4403-B373-A70CABAAC67C}" destId="{B5B78F04-A135-46BB-B11E-0C143C12E440}" srcOrd="1" destOrd="0" presId="urn:microsoft.com/office/officeart/2005/8/layout/default#1"/>
    <dgm:cxn modelId="{845D5DD5-44EF-48CA-8504-46BF8F8EE460}" type="presParOf" srcId="{8447414C-5D79-4403-B373-A70CABAAC67C}" destId="{EAEC2460-FD93-4C54-8E94-0FA0EBFBA036}" srcOrd="2" destOrd="0" presId="urn:microsoft.com/office/officeart/2005/8/layout/default#1"/>
    <dgm:cxn modelId="{2EF824EA-9B93-4AB1-B95C-F50DA15921A0}" type="presParOf" srcId="{8447414C-5D79-4403-B373-A70CABAAC67C}" destId="{EBB90537-C372-4618-87DA-A0CD9724F0C9}" srcOrd="3" destOrd="0" presId="urn:microsoft.com/office/officeart/2005/8/layout/default#1"/>
    <dgm:cxn modelId="{FE2BAB7A-DB43-491E-8222-7D972D1DD7F6}" type="presParOf" srcId="{8447414C-5D79-4403-B373-A70CABAAC67C}" destId="{FA0F263C-27A9-42B2-8E7E-68F4364A7C7E}" srcOrd="4" destOrd="0" presId="urn:microsoft.com/office/officeart/2005/8/layout/default#1"/>
    <dgm:cxn modelId="{0FA99318-9003-4E76-B1D1-EF0A63746028}" type="presParOf" srcId="{8447414C-5D79-4403-B373-A70CABAAC67C}" destId="{7918E5DA-ED76-4B9E-B3AB-2006594E57B4}" srcOrd="5" destOrd="0" presId="urn:microsoft.com/office/officeart/2005/8/layout/default#1"/>
    <dgm:cxn modelId="{66292A02-F3B0-4C51-BEA6-C8FEC27EDACA}" type="presParOf" srcId="{8447414C-5D79-4403-B373-A70CABAAC67C}" destId="{D84C09A6-E14B-42A4-BA76-A0B6EA0F2E64}" srcOrd="6" destOrd="0" presId="urn:microsoft.com/office/officeart/2005/8/layout/default#1"/>
    <dgm:cxn modelId="{D9693803-544B-4BB7-A31E-390C7235A35E}" type="presParOf" srcId="{8447414C-5D79-4403-B373-A70CABAAC67C}" destId="{D87E7CDD-2F38-4104-98AA-64B096C94393}" srcOrd="7" destOrd="0" presId="urn:microsoft.com/office/officeart/2005/8/layout/default#1"/>
    <dgm:cxn modelId="{0A22425C-5996-499D-8B36-6A1A29361138}" type="presParOf" srcId="{8447414C-5D79-4403-B373-A70CABAAC67C}" destId="{A801C3BC-D4BE-4B8C-801C-CAD9253FAE1D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ACB55-AB53-4F54-8C29-CEE1E8D751B5}" type="doc">
      <dgm:prSet loTypeId="urn:microsoft.com/office/officeart/2005/8/layout/default#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C1712763-D3E1-4940-86E1-503E5FBEB592}">
      <dgm:prSet custT="1"/>
      <dgm:spPr/>
      <dgm:t>
        <a:bodyPr/>
        <a:lstStyle/>
        <a:p>
          <a:pPr rtl="0"/>
          <a:r>
            <a:rPr lang="es-MX" sz="2000" dirty="0" smtClean="0"/>
            <a:t>Deshidratación</a:t>
          </a:r>
          <a:endParaRPr lang="es-MX" sz="2000" dirty="0"/>
        </a:p>
      </dgm:t>
    </dgm:pt>
    <dgm:pt modelId="{FDF5A9BE-0083-4C70-B61C-4DFC4F3CA203}" type="parTrans" cxnId="{60DAABEE-D37C-48B9-ABDC-555DD6D0C89E}">
      <dgm:prSet/>
      <dgm:spPr/>
      <dgm:t>
        <a:bodyPr/>
        <a:lstStyle/>
        <a:p>
          <a:endParaRPr lang="es-MX"/>
        </a:p>
      </dgm:t>
    </dgm:pt>
    <dgm:pt modelId="{30F67640-B510-4670-BAA0-48C45C2E87AB}" type="sibTrans" cxnId="{60DAABEE-D37C-48B9-ABDC-555DD6D0C89E}">
      <dgm:prSet/>
      <dgm:spPr/>
      <dgm:t>
        <a:bodyPr/>
        <a:lstStyle/>
        <a:p>
          <a:endParaRPr lang="es-MX"/>
        </a:p>
      </dgm:t>
    </dgm:pt>
    <dgm:pt modelId="{D2D64BEB-8AAD-46FB-AA28-18636B7222DD}">
      <dgm:prSet custT="1"/>
      <dgm:spPr/>
      <dgm:t>
        <a:bodyPr/>
        <a:lstStyle/>
        <a:p>
          <a:pPr rtl="0"/>
          <a:r>
            <a:rPr lang="es-MX" sz="2000" dirty="0" smtClean="0"/>
            <a:t>Desnutrición</a:t>
          </a:r>
          <a:endParaRPr lang="es-MX" sz="2000" dirty="0"/>
        </a:p>
      </dgm:t>
    </dgm:pt>
    <dgm:pt modelId="{1EED824F-CBED-4944-B956-4102C91DF7A7}" type="parTrans" cxnId="{D67DAB76-8016-4E2E-B889-AE31B1709E13}">
      <dgm:prSet/>
      <dgm:spPr/>
      <dgm:t>
        <a:bodyPr/>
        <a:lstStyle/>
        <a:p>
          <a:endParaRPr lang="es-MX"/>
        </a:p>
      </dgm:t>
    </dgm:pt>
    <dgm:pt modelId="{90001097-2430-44BD-922A-24AD71A17AFC}" type="sibTrans" cxnId="{D67DAB76-8016-4E2E-B889-AE31B1709E13}">
      <dgm:prSet/>
      <dgm:spPr/>
      <dgm:t>
        <a:bodyPr/>
        <a:lstStyle/>
        <a:p>
          <a:endParaRPr lang="es-MX"/>
        </a:p>
      </dgm:t>
    </dgm:pt>
    <dgm:pt modelId="{6361C8B0-16DA-48EF-A8F9-66C8D47FB6C2}">
      <dgm:prSet custT="1"/>
      <dgm:spPr/>
      <dgm:t>
        <a:bodyPr/>
        <a:lstStyle/>
        <a:p>
          <a:pPr rtl="0"/>
          <a:r>
            <a:rPr lang="es-MX" sz="2000" dirty="0" smtClean="0"/>
            <a:t>Ingesta de alcohol</a:t>
          </a:r>
          <a:endParaRPr lang="es-MX" sz="2000" dirty="0"/>
        </a:p>
      </dgm:t>
    </dgm:pt>
    <dgm:pt modelId="{5232B48F-B3D5-4DEC-88CF-5D2082F8C2AA}" type="parTrans" cxnId="{D482E328-D3C1-4C43-9554-62F77F70A7FC}">
      <dgm:prSet/>
      <dgm:spPr/>
      <dgm:t>
        <a:bodyPr/>
        <a:lstStyle/>
        <a:p>
          <a:endParaRPr lang="es-MX"/>
        </a:p>
      </dgm:t>
    </dgm:pt>
    <dgm:pt modelId="{F1A9F659-E372-4A78-8094-D15DF582F6F5}" type="sibTrans" cxnId="{D482E328-D3C1-4C43-9554-62F77F70A7FC}">
      <dgm:prSet/>
      <dgm:spPr/>
      <dgm:t>
        <a:bodyPr/>
        <a:lstStyle/>
        <a:p>
          <a:endParaRPr lang="es-MX"/>
        </a:p>
      </dgm:t>
    </dgm:pt>
    <dgm:pt modelId="{C6926630-A083-41D3-A215-D3852D180C98}">
      <dgm:prSet custT="1"/>
      <dgm:spPr/>
      <dgm:t>
        <a:bodyPr/>
        <a:lstStyle/>
        <a:p>
          <a:pPr rtl="0"/>
          <a:r>
            <a:rPr lang="es-MX" sz="2000" dirty="0" smtClean="0"/>
            <a:t>Maniobra de Valsalva </a:t>
          </a:r>
          <a:endParaRPr lang="es-MX" sz="2000" dirty="0"/>
        </a:p>
      </dgm:t>
    </dgm:pt>
    <dgm:pt modelId="{936AFEA6-3B8B-4A7D-9E75-B42C068AA5E7}" type="parTrans" cxnId="{B236AEB3-5881-49E8-A4A7-7AE1F66259B6}">
      <dgm:prSet/>
      <dgm:spPr/>
      <dgm:t>
        <a:bodyPr/>
        <a:lstStyle/>
        <a:p>
          <a:endParaRPr lang="es-MX"/>
        </a:p>
      </dgm:t>
    </dgm:pt>
    <dgm:pt modelId="{A9BAA7D1-D139-4AE1-B236-1E2848ABBD78}" type="sibTrans" cxnId="{B236AEB3-5881-49E8-A4A7-7AE1F66259B6}">
      <dgm:prSet/>
      <dgm:spPr/>
      <dgm:t>
        <a:bodyPr/>
        <a:lstStyle/>
        <a:p>
          <a:endParaRPr lang="es-MX"/>
        </a:p>
      </dgm:t>
    </dgm:pt>
    <dgm:pt modelId="{5ED31740-B54F-48FA-B504-AFB4C51F306D}">
      <dgm:prSet custT="1"/>
      <dgm:spPr/>
      <dgm:t>
        <a:bodyPr/>
        <a:lstStyle/>
        <a:p>
          <a:pPr rtl="0"/>
          <a:r>
            <a:rPr lang="es-MX" sz="2000" dirty="0" smtClean="0"/>
            <a:t>Estar expuesto a temperaturas elevadas</a:t>
          </a:r>
          <a:endParaRPr lang="es-MX" sz="2000" dirty="0"/>
        </a:p>
      </dgm:t>
    </dgm:pt>
    <dgm:pt modelId="{A826A661-48C3-497B-A3B6-F9439C7F0AF9}" type="parTrans" cxnId="{E44BA8D8-F56F-41B6-AADA-410DEDCA33D9}">
      <dgm:prSet/>
      <dgm:spPr/>
      <dgm:t>
        <a:bodyPr/>
        <a:lstStyle/>
        <a:p>
          <a:endParaRPr lang="es-MX"/>
        </a:p>
      </dgm:t>
    </dgm:pt>
    <dgm:pt modelId="{90D41B67-120C-499E-8228-B1E584DAEFE6}" type="sibTrans" cxnId="{E44BA8D8-F56F-41B6-AADA-410DEDCA33D9}">
      <dgm:prSet/>
      <dgm:spPr/>
      <dgm:t>
        <a:bodyPr/>
        <a:lstStyle/>
        <a:p>
          <a:endParaRPr lang="es-MX"/>
        </a:p>
      </dgm:t>
    </dgm:pt>
    <dgm:pt modelId="{69F8E475-60C9-4C1B-8598-6F8151E21E45}">
      <dgm:prSet custT="1"/>
      <dgm:spPr/>
      <dgm:t>
        <a:bodyPr/>
        <a:lstStyle/>
        <a:p>
          <a:pPr rtl="0"/>
          <a:r>
            <a:rPr lang="es-MX" sz="2000" dirty="0" smtClean="0"/>
            <a:t>Medicamentos (antidepresivos, vasodilatadores o incluso levodopa)</a:t>
          </a:r>
          <a:endParaRPr lang="es-MX" sz="2000" dirty="0"/>
        </a:p>
      </dgm:t>
    </dgm:pt>
    <dgm:pt modelId="{5983B2EB-A5AE-4968-846B-B47824603897}" type="parTrans" cxnId="{B4E32B3B-E068-48EC-8B81-2C210A45CBCC}">
      <dgm:prSet/>
      <dgm:spPr/>
      <dgm:t>
        <a:bodyPr/>
        <a:lstStyle/>
        <a:p>
          <a:endParaRPr lang="es-MX"/>
        </a:p>
      </dgm:t>
    </dgm:pt>
    <dgm:pt modelId="{D235C4F9-230A-45D5-946F-BFA80D42F909}" type="sibTrans" cxnId="{B4E32B3B-E068-48EC-8B81-2C210A45CBCC}">
      <dgm:prSet/>
      <dgm:spPr/>
      <dgm:t>
        <a:bodyPr/>
        <a:lstStyle/>
        <a:p>
          <a:endParaRPr lang="es-MX"/>
        </a:p>
      </dgm:t>
    </dgm:pt>
    <dgm:pt modelId="{2F38A20B-7772-4AD9-8AE3-507325CDDE23}" type="pres">
      <dgm:prSet presAssocID="{688ACB55-AB53-4F54-8C29-CEE1E8D751B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DEF587B-2B6C-40AB-A61B-F4DDA8C07A96}" type="pres">
      <dgm:prSet presAssocID="{C1712763-D3E1-4940-86E1-503E5FBEB59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4DBDB7-31FB-40CF-B429-ED66D0FD8759}" type="pres">
      <dgm:prSet presAssocID="{30F67640-B510-4670-BAA0-48C45C2E87AB}" presName="sibTrans" presStyleCnt="0"/>
      <dgm:spPr/>
    </dgm:pt>
    <dgm:pt modelId="{F6E427E8-B3F5-4F0C-B336-652BC3E0196A}" type="pres">
      <dgm:prSet presAssocID="{D2D64BEB-8AAD-46FB-AA28-18636B7222D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FE921D-0F4D-47B2-AA7F-867B9A0714B6}" type="pres">
      <dgm:prSet presAssocID="{90001097-2430-44BD-922A-24AD71A17AFC}" presName="sibTrans" presStyleCnt="0"/>
      <dgm:spPr/>
    </dgm:pt>
    <dgm:pt modelId="{990FBAAC-F484-4A07-A147-ED0FACB3992A}" type="pres">
      <dgm:prSet presAssocID="{6361C8B0-16DA-48EF-A8F9-66C8D47FB6C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DAAC05-8120-4CC6-A17F-45C168C3FE5D}" type="pres">
      <dgm:prSet presAssocID="{F1A9F659-E372-4A78-8094-D15DF582F6F5}" presName="sibTrans" presStyleCnt="0"/>
      <dgm:spPr/>
    </dgm:pt>
    <dgm:pt modelId="{B6C30B54-8DE6-46B0-9AB6-CB55BEEB7420}" type="pres">
      <dgm:prSet presAssocID="{C6926630-A083-41D3-A215-D3852D180C9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F19843-240D-4F15-98F4-216346278B1D}" type="pres">
      <dgm:prSet presAssocID="{A9BAA7D1-D139-4AE1-B236-1E2848ABBD78}" presName="sibTrans" presStyleCnt="0"/>
      <dgm:spPr/>
    </dgm:pt>
    <dgm:pt modelId="{7038CC44-7D60-468C-BE47-BFFA5CE7543B}" type="pres">
      <dgm:prSet presAssocID="{5ED31740-B54F-48FA-B504-AFB4C51F306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530FDF-EA39-48DF-A272-CE2CE894B247}" type="pres">
      <dgm:prSet presAssocID="{90D41B67-120C-499E-8228-B1E584DAEFE6}" presName="sibTrans" presStyleCnt="0"/>
      <dgm:spPr/>
    </dgm:pt>
    <dgm:pt modelId="{C619B505-AE7A-4777-BCEC-23F1AD768584}" type="pres">
      <dgm:prSet presAssocID="{69F8E475-60C9-4C1B-8598-6F8151E21E4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88E84F7-076C-4EC2-B74D-00832735A311}" type="presOf" srcId="{69F8E475-60C9-4C1B-8598-6F8151E21E45}" destId="{C619B505-AE7A-4777-BCEC-23F1AD768584}" srcOrd="0" destOrd="0" presId="urn:microsoft.com/office/officeart/2005/8/layout/default#2"/>
    <dgm:cxn modelId="{D482E328-D3C1-4C43-9554-62F77F70A7FC}" srcId="{688ACB55-AB53-4F54-8C29-CEE1E8D751B5}" destId="{6361C8B0-16DA-48EF-A8F9-66C8D47FB6C2}" srcOrd="2" destOrd="0" parTransId="{5232B48F-B3D5-4DEC-88CF-5D2082F8C2AA}" sibTransId="{F1A9F659-E372-4A78-8094-D15DF582F6F5}"/>
    <dgm:cxn modelId="{B4E32B3B-E068-48EC-8B81-2C210A45CBCC}" srcId="{688ACB55-AB53-4F54-8C29-CEE1E8D751B5}" destId="{69F8E475-60C9-4C1B-8598-6F8151E21E45}" srcOrd="5" destOrd="0" parTransId="{5983B2EB-A5AE-4968-846B-B47824603897}" sibTransId="{D235C4F9-230A-45D5-946F-BFA80D42F909}"/>
    <dgm:cxn modelId="{E44BA8D8-F56F-41B6-AADA-410DEDCA33D9}" srcId="{688ACB55-AB53-4F54-8C29-CEE1E8D751B5}" destId="{5ED31740-B54F-48FA-B504-AFB4C51F306D}" srcOrd="4" destOrd="0" parTransId="{A826A661-48C3-497B-A3B6-F9439C7F0AF9}" sibTransId="{90D41B67-120C-499E-8228-B1E584DAEFE6}"/>
    <dgm:cxn modelId="{31BA817B-4330-432A-8E01-FEE534F7375E}" type="presOf" srcId="{C6926630-A083-41D3-A215-D3852D180C98}" destId="{B6C30B54-8DE6-46B0-9AB6-CB55BEEB7420}" srcOrd="0" destOrd="0" presId="urn:microsoft.com/office/officeart/2005/8/layout/default#2"/>
    <dgm:cxn modelId="{A62371A6-05C8-4A42-85E5-295E1E7CF733}" type="presOf" srcId="{5ED31740-B54F-48FA-B504-AFB4C51F306D}" destId="{7038CC44-7D60-468C-BE47-BFFA5CE7543B}" srcOrd="0" destOrd="0" presId="urn:microsoft.com/office/officeart/2005/8/layout/default#2"/>
    <dgm:cxn modelId="{268FAFD3-B951-4686-AB82-173836CC7947}" type="presOf" srcId="{D2D64BEB-8AAD-46FB-AA28-18636B7222DD}" destId="{F6E427E8-B3F5-4F0C-B336-652BC3E0196A}" srcOrd="0" destOrd="0" presId="urn:microsoft.com/office/officeart/2005/8/layout/default#2"/>
    <dgm:cxn modelId="{B236AEB3-5881-49E8-A4A7-7AE1F66259B6}" srcId="{688ACB55-AB53-4F54-8C29-CEE1E8D751B5}" destId="{C6926630-A083-41D3-A215-D3852D180C98}" srcOrd="3" destOrd="0" parTransId="{936AFEA6-3B8B-4A7D-9E75-B42C068AA5E7}" sibTransId="{A9BAA7D1-D139-4AE1-B236-1E2848ABBD78}"/>
    <dgm:cxn modelId="{D67DAB76-8016-4E2E-B889-AE31B1709E13}" srcId="{688ACB55-AB53-4F54-8C29-CEE1E8D751B5}" destId="{D2D64BEB-8AAD-46FB-AA28-18636B7222DD}" srcOrd="1" destOrd="0" parTransId="{1EED824F-CBED-4944-B956-4102C91DF7A7}" sibTransId="{90001097-2430-44BD-922A-24AD71A17AFC}"/>
    <dgm:cxn modelId="{60DAABEE-D37C-48B9-ABDC-555DD6D0C89E}" srcId="{688ACB55-AB53-4F54-8C29-CEE1E8D751B5}" destId="{C1712763-D3E1-4940-86E1-503E5FBEB592}" srcOrd="0" destOrd="0" parTransId="{FDF5A9BE-0083-4C70-B61C-4DFC4F3CA203}" sibTransId="{30F67640-B510-4670-BAA0-48C45C2E87AB}"/>
    <dgm:cxn modelId="{9638C491-A428-4D67-B6D9-BA77E7C09444}" type="presOf" srcId="{6361C8B0-16DA-48EF-A8F9-66C8D47FB6C2}" destId="{990FBAAC-F484-4A07-A147-ED0FACB3992A}" srcOrd="0" destOrd="0" presId="urn:microsoft.com/office/officeart/2005/8/layout/default#2"/>
    <dgm:cxn modelId="{438BAE1C-C774-45D3-9436-D987B2E5F77C}" type="presOf" srcId="{688ACB55-AB53-4F54-8C29-CEE1E8D751B5}" destId="{2F38A20B-7772-4AD9-8AE3-507325CDDE23}" srcOrd="0" destOrd="0" presId="urn:microsoft.com/office/officeart/2005/8/layout/default#2"/>
    <dgm:cxn modelId="{21692352-7BE9-44E9-B0F6-775E99B6D808}" type="presOf" srcId="{C1712763-D3E1-4940-86E1-503E5FBEB592}" destId="{2DEF587B-2B6C-40AB-A61B-F4DDA8C07A96}" srcOrd="0" destOrd="0" presId="urn:microsoft.com/office/officeart/2005/8/layout/default#2"/>
    <dgm:cxn modelId="{55938643-9432-4784-A998-0688E79A94C7}" type="presParOf" srcId="{2F38A20B-7772-4AD9-8AE3-507325CDDE23}" destId="{2DEF587B-2B6C-40AB-A61B-F4DDA8C07A96}" srcOrd="0" destOrd="0" presId="urn:microsoft.com/office/officeart/2005/8/layout/default#2"/>
    <dgm:cxn modelId="{6F6EF9B0-606A-4507-BBED-72896FF848D2}" type="presParOf" srcId="{2F38A20B-7772-4AD9-8AE3-507325CDDE23}" destId="{354DBDB7-31FB-40CF-B429-ED66D0FD8759}" srcOrd="1" destOrd="0" presId="urn:microsoft.com/office/officeart/2005/8/layout/default#2"/>
    <dgm:cxn modelId="{ED9D987F-BB90-410C-9B76-703820A307A8}" type="presParOf" srcId="{2F38A20B-7772-4AD9-8AE3-507325CDDE23}" destId="{F6E427E8-B3F5-4F0C-B336-652BC3E0196A}" srcOrd="2" destOrd="0" presId="urn:microsoft.com/office/officeart/2005/8/layout/default#2"/>
    <dgm:cxn modelId="{C214A3C6-3758-4C77-A806-4DC94D16FFC6}" type="presParOf" srcId="{2F38A20B-7772-4AD9-8AE3-507325CDDE23}" destId="{5AFE921D-0F4D-47B2-AA7F-867B9A0714B6}" srcOrd="3" destOrd="0" presId="urn:microsoft.com/office/officeart/2005/8/layout/default#2"/>
    <dgm:cxn modelId="{A6723FFF-C569-4E99-97EC-7BFB37B1CD2E}" type="presParOf" srcId="{2F38A20B-7772-4AD9-8AE3-507325CDDE23}" destId="{990FBAAC-F484-4A07-A147-ED0FACB3992A}" srcOrd="4" destOrd="0" presId="urn:microsoft.com/office/officeart/2005/8/layout/default#2"/>
    <dgm:cxn modelId="{DDFE6DC3-B2CB-42F2-A4C2-1073D28DBD6C}" type="presParOf" srcId="{2F38A20B-7772-4AD9-8AE3-507325CDDE23}" destId="{00DAAC05-8120-4CC6-A17F-45C168C3FE5D}" srcOrd="5" destOrd="0" presId="urn:microsoft.com/office/officeart/2005/8/layout/default#2"/>
    <dgm:cxn modelId="{146F6A4C-19F3-4F7E-BA32-D895F54C3C95}" type="presParOf" srcId="{2F38A20B-7772-4AD9-8AE3-507325CDDE23}" destId="{B6C30B54-8DE6-46B0-9AB6-CB55BEEB7420}" srcOrd="6" destOrd="0" presId="urn:microsoft.com/office/officeart/2005/8/layout/default#2"/>
    <dgm:cxn modelId="{F644513F-2B0D-4247-AA5E-3BDA0F03119F}" type="presParOf" srcId="{2F38A20B-7772-4AD9-8AE3-507325CDDE23}" destId="{33F19843-240D-4F15-98F4-216346278B1D}" srcOrd="7" destOrd="0" presId="urn:microsoft.com/office/officeart/2005/8/layout/default#2"/>
    <dgm:cxn modelId="{6F359478-DDB8-43DE-A2B9-B3CF67764539}" type="presParOf" srcId="{2F38A20B-7772-4AD9-8AE3-507325CDDE23}" destId="{7038CC44-7D60-468C-BE47-BFFA5CE7543B}" srcOrd="8" destOrd="0" presId="urn:microsoft.com/office/officeart/2005/8/layout/default#2"/>
    <dgm:cxn modelId="{4B55CA3F-FB3F-439E-BD53-61D805D0C22B}" type="presParOf" srcId="{2F38A20B-7772-4AD9-8AE3-507325CDDE23}" destId="{F2530FDF-EA39-48DF-A272-CE2CE894B247}" srcOrd="9" destOrd="0" presId="urn:microsoft.com/office/officeart/2005/8/layout/default#2"/>
    <dgm:cxn modelId="{192FF96E-345B-40EB-BB7D-2B67BE4F0E9A}" type="presParOf" srcId="{2F38A20B-7772-4AD9-8AE3-507325CDDE23}" destId="{C619B505-AE7A-4777-BCEC-23F1AD768584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4523F8-3298-403D-A821-AE5920C2503B}" type="doc">
      <dgm:prSet loTypeId="urn:microsoft.com/office/officeart/2005/8/layout/cycle8" loCatId="cycle" qsTypeId="urn:microsoft.com/office/officeart/2005/8/quickstyle/3d1" qsCatId="3D" csTypeId="urn:microsoft.com/office/officeart/2005/8/colors/accent0_2" csCatId="mainScheme" phldr="1"/>
      <dgm:spPr/>
    </dgm:pt>
    <dgm:pt modelId="{07BBE220-DC98-420A-8A94-0CBE63C08B5D}">
      <dgm:prSet phldrT="[Texto]" custT="1"/>
      <dgm:spPr/>
      <dgm:t>
        <a:bodyPr/>
        <a:lstStyle/>
        <a:p>
          <a:r>
            <a:rPr lang="es-MX" sz="1600" dirty="0" smtClean="0"/>
            <a:t>Falla en la respuesta barorrefleja </a:t>
          </a:r>
          <a:endParaRPr lang="es-MX" sz="1600" dirty="0"/>
        </a:p>
      </dgm:t>
    </dgm:pt>
    <dgm:pt modelId="{340CC167-4CA6-4327-99EF-83190FF4F3A0}" type="parTrans" cxnId="{3279263A-4E3B-4044-BED6-CEF73CCB86E6}">
      <dgm:prSet/>
      <dgm:spPr/>
      <dgm:t>
        <a:bodyPr/>
        <a:lstStyle/>
        <a:p>
          <a:endParaRPr lang="es-MX"/>
        </a:p>
      </dgm:t>
    </dgm:pt>
    <dgm:pt modelId="{883B9E1A-F3D9-43FC-A2B7-69205F8E6E0D}" type="sibTrans" cxnId="{3279263A-4E3B-4044-BED6-CEF73CCB86E6}">
      <dgm:prSet/>
      <dgm:spPr/>
      <dgm:t>
        <a:bodyPr/>
        <a:lstStyle/>
        <a:p>
          <a:endParaRPr lang="es-MX"/>
        </a:p>
      </dgm:t>
    </dgm:pt>
    <dgm:pt modelId="{B6DF1699-5CF7-490A-9CC4-394D7809FD44}">
      <dgm:prSet phldrT="[Texto]" custT="1"/>
      <dgm:spPr/>
      <dgm:t>
        <a:bodyPr/>
        <a:lstStyle/>
        <a:p>
          <a:r>
            <a:rPr lang="es-MX" sz="1600" dirty="0" smtClean="0"/>
            <a:t>Disminución de la </a:t>
          </a:r>
          <a:r>
            <a:rPr lang="es-MX" sz="1600" dirty="0" err="1" smtClean="0"/>
            <a:t>norepinefrina</a:t>
          </a:r>
          <a:r>
            <a:rPr lang="es-MX" sz="1600" dirty="0" smtClean="0"/>
            <a:t> sérica </a:t>
          </a:r>
          <a:endParaRPr lang="es-MX" sz="1600" dirty="0"/>
        </a:p>
      </dgm:t>
    </dgm:pt>
    <dgm:pt modelId="{34DC6200-CFAA-40D3-946E-D958D19D7A3C}" type="parTrans" cxnId="{9903D53B-FAC6-4179-9921-44FACB9AD120}">
      <dgm:prSet/>
      <dgm:spPr/>
      <dgm:t>
        <a:bodyPr/>
        <a:lstStyle/>
        <a:p>
          <a:endParaRPr lang="es-MX"/>
        </a:p>
      </dgm:t>
    </dgm:pt>
    <dgm:pt modelId="{205B5075-6AF8-48A3-BEF1-363DF5070A54}" type="sibTrans" cxnId="{9903D53B-FAC6-4179-9921-44FACB9AD120}">
      <dgm:prSet/>
      <dgm:spPr/>
      <dgm:t>
        <a:bodyPr/>
        <a:lstStyle/>
        <a:p>
          <a:endParaRPr lang="es-MX"/>
        </a:p>
      </dgm:t>
    </dgm:pt>
    <dgm:pt modelId="{D9BFBD80-54F0-4E66-95A4-0A439CF8C004}">
      <dgm:prSet phldrT="[Texto]" custT="1"/>
      <dgm:spPr/>
      <dgm:t>
        <a:bodyPr/>
        <a:lstStyle/>
        <a:p>
          <a:r>
            <a:rPr lang="es-MX" sz="1600" dirty="0" smtClean="0"/>
            <a:t>Denervación  cardiaca </a:t>
          </a:r>
          <a:endParaRPr lang="es-MX" sz="1600" dirty="0"/>
        </a:p>
      </dgm:t>
    </dgm:pt>
    <dgm:pt modelId="{7C8CD5FB-C833-441A-96B3-A7AEE810AC65}" type="parTrans" cxnId="{702197C9-CF60-42A1-AD35-31A591AF946F}">
      <dgm:prSet/>
      <dgm:spPr/>
      <dgm:t>
        <a:bodyPr/>
        <a:lstStyle/>
        <a:p>
          <a:endParaRPr lang="es-ES"/>
        </a:p>
      </dgm:t>
    </dgm:pt>
    <dgm:pt modelId="{E319F151-3E1A-4F44-B25F-23FF0BA92C36}" type="sibTrans" cxnId="{702197C9-CF60-42A1-AD35-31A591AF946F}">
      <dgm:prSet/>
      <dgm:spPr/>
      <dgm:t>
        <a:bodyPr/>
        <a:lstStyle/>
        <a:p>
          <a:endParaRPr lang="es-ES"/>
        </a:p>
      </dgm:t>
    </dgm:pt>
    <dgm:pt modelId="{C4D44348-0DE7-47FD-AC07-BF3AE8FBE447}">
      <dgm:prSet phldrT="[Texto]" custT="1"/>
      <dgm:spPr/>
      <dgm:t>
        <a:bodyPr/>
        <a:lstStyle/>
        <a:p>
          <a:r>
            <a:rPr lang="es-MX" sz="1600" smtClean="0"/>
            <a:t>Denervación extracardiaca</a:t>
          </a:r>
          <a:endParaRPr lang="es-MX" sz="1600" dirty="0"/>
        </a:p>
      </dgm:t>
    </dgm:pt>
    <dgm:pt modelId="{B741B2F0-083B-4341-889B-87C175F8C089}" type="parTrans" cxnId="{D4305878-2F6E-41EE-B630-AAB934D83975}">
      <dgm:prSet/>
      <dgm:spPr/>
      <dgm:t>
        <a:bodyPr/>
        <a:lstStyle/>
        <a:p>
          <a:endParaRPr lang="es-ES"/>
        </a:p>
      </dgm:t>
    </dgm:pt>
    <dgm:pt modelId="{E9CF5EDE-9D84-444D-8C02-42FFD07960A0}" type="sibTrans" cxnId="{D4305878-2F6E-41EE-B630-AAB934D83975}">
      <dgm:prSet/>
      <dgm:spPr/>
      <dgm:t>
        <a:bodyPr/>
        <a:lstStyle/>
        <a:p>
          <a:endParaRPr lang="es-ES"/>
        </a:p>
      </dgm:t>
    </dgm:pt>
    <dgm:pt modelId="{2DAC390B-25EA-4335-A31F-1EAA6B1EA7BE}" type="pres">
      <dgm:prSet presAssocID="{644523F8-3298-403D-A821-AE5920C2503B}" presName="compositeShape" presStyleCnt="0">
        <dgm:presLayoutVars>
          <dgm:chMax val="7"/>
          <dgm:dir/>
          <dgm:resizeHandles val="exact"/>
        </dgm:presLayoutVars>
      </dgm:prSet>
      <dgm:spPr/>
    </dgm:pt>
    <dgm:pt modelId="{3CEB33AA-5369-4012-9460-23F225DEB679}" type="pres">
      <dgm:prSet presAssocID="{644523F8-3298-403D-A821-AE5920C2503B}" presName="wedge1" presStyleLbl="node1" presStyleIdx="0" presStyleCnt="4"/>
      <dgm:spPr/>
      <dgm:t>
        <a:bodyPr/>
        <a:lstStyle/>
        <a:p>
          <a:endParaRPr lang="es-MX"/>
        </a:p>
      </dgm:t>
    </dgm:pt>
    <dgm:pt modelId="{A5A4BB33-8098-40A6-A93A-4063D629754E}" type="pres">
      <dgm:prSet presAssocID="{644523F8-3298-403D-A821-AE5920C2503B}" presName="dummy1a" presStyleCnt="0"/>
      <dgm:spPr/>
    </dgm:pt>
    <dgm:pt modelId="{0826CCF1-FEB5-4315-8BEA-07330CEAC006}" type="pres">
      <dgm:prSet presAssocID="{644523F8-3298-403D-A821-AE5920C2503B}" presName="dummy1b" presStyleCnt="0"/>
      <dgm:spPr/>
    </dgm:pt>
    <dgm:pt modelId="{8D4441BB-3EB1-4E24-A074-67AD6D32E5AA}" type="pres">
      <dgm:prSet presAssocID="{644523F8-3298-403D-A821-AE5920C2503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50E630-2CA2-4286-87D8-4847C421F3B7}" type="pres">
      <dgm:prSet presAssocID="{644523F8-3298-403D-A821-AE5920C2503B}" presName="wedge2" presStyleLbl="node1" presStyleIdx="1" presStyleCnt="4"/>
      <dgm:spPr/>
      <dgm:t>
        <a:bodyPr/>
        <a:lstStyle/>
        <a:p>
          <a:endParaRPr lang="es-MX"/>
        </a:p>
      </dgm:t>
    </dgm:pt>
    <dgm:pt modelId="{B8C6E2C4-C2D6-430F-9807-FD030D7D9D06}" type="pres">
      <dgm:prSet presAssocID="{644523F8-3298-403D-A821-AE5920C2503B}" presName="dummy2a" presStyleCnt="0"/>
      <dgm:spPr/>
    </dgm:pt>
    <dgm:pt modelId="{75BBCF2D-B968-4EBC-8DEF-D361F4261E54}" type="pres">
      <dgm:prSet presAssocID="{644523F8-3298-403D-A821-AE5920C2503B}" presName="dummy2b" presStyleCnt="0"/>
      <dgm:spPr/>
    </dgm:pt>
    <dgm:pt modelId="{3BA8DFB9-AFDA-44E3-A1C6-9D7E801D587A}" type="pres">
      <dgm:prSet presAssocID="{644523F8-3298-403D-A821-AE5920C2503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581C82-D17A-4833-A792-8A0F057F4EB4}" type="pres">
      <dgm:prSet presAssocID="{644523F8-3298-403D-A821-AE5920C2503B}" presName="wedge3" presStyleLbl="node1" presStyleIdx="2" presStyleCnt="4" custLinFactNeighborX="570"/>
      <dgm:spPr/>
      <dgm:t>
        <a:bodyPr/>
        <a:lstStyle/>
        <a:p>
          <a:endParaRPr lang="es-MX"/>
        </a:p>
      </dgm:t>
    </dgm:pt>
    <dgm:pt modelId="{5495B97D-C738-4502-A923-D1D911B99C72}" type="pres">
      <dgm:prSet presAssocID="{644523F8-3298-403D-A821-AE5920C2503B}" presName="dummy3a" presStyleCnt="0"/>
      <dgm:spPr/>
    </dgm:pt>
    <dgm:pt modelId="{11561671-0448-4895-BED3-F7A136228F94}" type="pres">
      <dgm:prSet presAssocID="{644523F8-3298-403D-A821-AE5920C2503B}" presName="dummy3b" presStyleCnt="0"/>
      <dgm:spPr/>
    </dgm:pt>
    <dgm:pt modelId="{DE8BB257-71F2-4796-983D-BC91B7726CD7}" type="pres">
      <dgm:prSet presAssocID="{644523F8-3298-403D-A821-AE5920C2503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913639-2AFB-4948-AE77-8EC7851A77A3}" type="pres">
      <dgm:prSet presAssocID="{644523F8-3298-403D-A821-AE5920C2503B}" presName="wedge4" presStyleLbl="node1" presStyleIdx="3" presStyleCnt="4"/>
      <dgm:spPr/>
      <dgm:t>
        <a:bodyPr/>
        <a:lstStyle/>
        <a:p>
          <a:endParaRPr lang="es-MX"/>
        </a:p>
      </dgm:t>
    </dgm:pt>
    <dgm:pt modelId="{AF86CF77-A2E7-491B-A2A3-3B2EE297F839}" type="pres">
      <dgm:prSet presAssocID="{644523F8-3298-403D-A821-AE5920C2503B}" presName="dummy4a" presStyleCnt="0"/>
      <dgm:spPr/>
    </dgm:pt>
    <dgm:pt modelId="{443345C8-0472-4769-AC09-15F59B824BFE}" type="pres">
      <dgm:prSet presAssocID="{644523F8-3298-403D-A821-AE5920C2503B}" presName="dummy4b" presStyleCnt="0"/>
      <dgm:spPr/>
    </dgm:pt>
    <dgm:pt modelId="{E3D5DCC0-DCBB-4CA6-91A5-830988063084}" type="pres">
      <dgm:prSet presAssocID="{644523F8-3298-403D-A821-AE5920C2503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0F0A88-5D92-4D8F-8483-DD4A515D4CB5}" type="pres">
      <dgm:prSet presAssocID="{883B9E1A-F3D9-43FC-A2B7-69205F8E6E0D}" presName="arrowWedge1" presStyleLbl="fgSibTrans2D1" presStyleIdx="0" presStyleCnt="4"/>
      <dgm:spPr/>
    </dgm:pt>
    <dgm:pt modelId="{AD6ADB78-CD17-4DA5-A06E-C8DE60F0CFB6}" type="pres">
      <dgm:prSet presAssocID="{E9CF5EDE-9D84-444D-8C02-42FFD07960A0}" presName="arrowWedge2" presStyleLbl="fgSibTrans2D1" presStyleIdx="1" presStyleCnt="4"/>
      <dgm:spPr/>
    </dgm:pt>
    <dgm:pt modelId="{F22D7F29-DC3A-440E-9775-732EB6845602}" type="pres">
      <dgm:prSet presAssocID="{E319F151-3E1A-4F44-B25F-23FF0BA92C36}" presName="arrowWedge3" presStyleLbl="fgSibTrans2D1" presStyleIdx="2" presStyleCnt="4"/>
      <dgm:spPr/>
    </dgm:pt>
    <dgm:pt modelId="{CCD35906-A872-4D4E-8708-6D3590C61528}" type="pres">
      <dgm:prSet presAssocID="{205B5075-6AF8-48A3-BEF1-363DF5070A54}" presName="arrowWedge4" presStyleLbl="fgSibTrans2D1" presStyleIdx="3" presStyleCnt="4"/>
      <dgm:spPr/>
    </dgm:pt>
  </dgm:ptLst>
  <dgm:cxnLst>
    <dgm:cxn modelId="{A2872FA7-16E5-4B26-995A-C9279BA2490A}" type="presOf" srcId="{07BBE220-DC98-420A-8A94-0CBE63C08B5D}" destId="{8D4441BB-3EB1-4E24-A074-67AD6D32E5AA}" srcOrd="1" destOrd="0" presId="urn:microsoft.com/office/officeart/2005/8/layout/cycle8"/>
    <dgm:cxn modelId="{FCB989AA-4AD7-4ACE-BE29-9EDA70DFCFA0}" type="presOf" srcId="{644523F8-3298-403D-A821-AE5920C2503B}" destId="{2DAC390B-25EA-4335-A31F-1EAA6B1EA7BE}" srcOrd="0" destOrd="0" presId="urn:microsoft.com/office/officeart/2005/8/layout/cycle8"/>
    <dgm:cxn modelId="{F6A10D5F-5FE6-4D46-9D82-92C37321691C}" type="presOf" srcId="{C4D44348-0DE7-47FD-AC07-BF3AE8FBE447}" destId="{3BA8DFB9-AFDA-44E3-A1C6-9D7E801D587A}" srcOrd="1" destOrd="0" presId="urn:microsoft.com/office/officeart/2005/8/layout/cycle8"/>
    <dgm:cxn modelId="{D4305878-2F6E-41EE-B630-AAB934D83975}" srcId="{644523F8-3298-403D-A821-AE5920C2503B}" destId="{C4D44348-0DE7-47FD-AC07-BF3AE8FBE447}" srcOrd="1" destOrd="0" parTransId="{B741B2F0-083B-4341-889B-87C175F8C089}" sibTransId="{E9CF5EDE-9D84-444D-8C02-42FFD07960A0}"/>
    <dgm:cxn modelId="{3279263A-4E3B-4044-BED6-CEF73CCB86E6}" srcId="{644523F8-3298-403D-A821-AE5920C2503B}" destId="{07BBE220-DC98-420A-8A94-0CBE63C08B5D}" srcOrd="0" destOrd="0" parTransId="{340CC167-4CA6-4327-99EF-83190FF4F3A0}" sibTransId="{883B9E1A-F3D9-43FC-A2B7-69205F8E6E0D}"/>
    <dgm:cxn modelId="{9903D53B-FAC6-4179-9921-44FACB9AD120}" srcId="{644523F8-3298-403D-A821-AE5920C2503B}" destId="{B6DF1699-5CF7-490A-9CC4-394D7809FD44}" srcOrd="3" destOrd="0" parTransId="{34DC6200-CFAA-40D3-946E-D958D19D7A3C}" sibTransId="{205B5075-6AF8-48A3-BEF1-363DF5070A54}"/>
    <dgm:cxn modelId="{352CD231-11A5-40D1-9454-617C429A4DCB}" type="presOf" srcId="{D9BFBD80-54F0-4E66-95A4-0A439CF8C004}" destId="{DE8BB257-71F2-4796-983D-BC91B7726CD7}" srcOrd="1" destOrd="0" presId="urn:microsoft.com/office/officeart/2005/8/layout/cycle8"/>
    <dgm:cxn modelId="{97010554-EB33-40DA-8064-085CF3671F74}" type="presOf" srcId="{B6DF1699-5CF7-490A-9CC4-394D7809FD44}" destId="{E3D5DCC0-DCBB-4CA6-91A5-830988063084}" srcOrd="1" destOrd="0" presId="urn:microsoft.com/office/officeart/2005/8/layout/cycle8"/>
    <dgm:cxn modelId="{2B8D81B9-7CD5-47E8-ABFF-871DC4E1AD14}" type="presOf" srcId="{C4D44348-0DE7-47FD-AC07-BF3AE8FBE447}" destId="{3250E630-2CA2-4286-87D8-4847C421F3B7}" srcOrd="0" destOrd="0" presId="urn:microsoft.com/office/officeart/2005/8/layout/cycle8"/>
    <dgm:cxn modelId="{C898C9A0-1745-4A9B-9B8C-07C4D6131C77}" type="presOf" srcId="{B6DF1699-5CF7-490A-9CC4-394D7809FD44}" destId="{60913639-2AFB-4948-AE77-8EC7851A77A3}" srcOrd="0" destOrd="0" presId="urn:microsoft.com/office/officeart/2005/8/layout/cycle8"/>
    <dgm:cxn modelId="{F2DE5DAC-A31C-4281-B4F8-340C4B655454}" type="presOf" srcId="{07BBE220-DC98-420A-8A94-0CBE63C08B5D}" destId="{3CEB33AA-5369-4012-9460-23F225DEB679}" srcOrd="0" destOrd="0" presId="urn:microsoft.com/office/officeart/2005/8/layout/cycle8"/>
    <dgm:cxn modelId="{36134B81-2B8B-42B6-BFA4-3566F539BC4C}" type="presOf" srcId="{D9BFBD80-54F0-4E66-95A4-0A439CF8C004}" destId="{A0581C82-D17A-4833-A792-8A0F057F4EB4}" srcOrd="0" destOrd="0" presId="urn:microsoft.com/office/officeart/2005/8/layout/cycle8"/>
    <dgm:cxn modelId="{702197C9-CF60-42A1-AD35-31A591AF946F}" srcId="{644523F8-3298-403D-A821-AE5920C2503B}" destId="{D9BFBD80-54F0-4E66-95A4-0A439CF8C004}" srcOrd="2" destOrd="0" parTransId="{7C8CD5FB-C833-441A-96B3-A7AEE810AC65}" sibTransId="{E319F151-3E1A-4F44-B25F-23FF0BA92C36}"/>
    <dgm:cxn modelId="{C629310B-A1DB-44AC-95B1-E0C88782D077}" type="presParOf" srcId="{2DAC390B-25EA-4335-A31F-1EAA6B1EA7BE}" destId="{3CEB33AA-5369-4012-9460-23F225DEB679}" srcOrd="0" destOrd="0" presId="urn:microsoft.com/office/officeart/2005/8/layout/cycle8"/>
    <dgm:cxn modelId="{53A8FF5E-92F3-4D62-819A-9B8B237C6516}" type="presParOf" srcId="{2DAC390B-25EA-4335-A31F-1EAA6B1EA7BE}" destId="{A5A4BB33-8098-40A6-A93A-4063D629754E}" srcOrd="1" destOrd="0" presId="urn:microsoft.com/office/officeart/2005/8/layout/cycle8"/>
    <dgm:cxn modelId="{92A222E1-8FA0-4698-9C53-989BB590EDAD}" type="presParOf" srcId="{2DAC390B-25EA-4335-A31F-1EAA6B1EA7BE}" destId="{0826CCF1-FEB5-4315-8BEA-07330CEAC006}" srcOrd="2" destOrd="0" presId="urn:microsoft.com/office/officeart/2005/8/layout/cycle8"/>
    <dgm:cxn modelId="{C773D835-FAA8-4DAE-803E-F3119DF425D4}" type="presParOf" srcId="{2DAC390B-25EA-4335-A31F-1EAA6B1EA7BE}" destId="{8D4441BB-3EB1-4E24-A074-67AD6D32E5AA}" srcOrd="3" destOrd="0" presId="urn:microsoft.com/office/officeart/2005/8/layout/cycle8"/>
    <dgm:cxn modelId="{F9BD07E1-0258-4848-A274-42B7CF71C6E3}" type="presParOf" srcId="{2DAC390B-25EA-4335-A31F-1EAA6B1EA7BE}" destId="{3250E630-2CA2-4286-87D8-4847C421F3B7}" srcOrd="4" destOrd="0" presId="urn:microsoft.com/office/officeart/2005/8/layout/cycle8"/>
    <dgm:cxn modelId="{7512BDF9-8F08-4072-AC3F-B3A4DAF298C1}" type="presParOf" srcId="{2DAC390B-25EA-4335-A31F-1EAA6B1EA7BE}" destId="{B8C6E2C4-C2D6-430F-9807-FD030D7D9D06}" srcOrd="5" destOrd="0" presId="urn:microsoft.com/office/officeart/2005/8/layout/cycle8"/>
    <dgm:cxn modelId="{0116EBAC-6778-491E-811B-999E237DE141}" type="presParOf" srcId="{2DAC390B-25EA-4335-A31F-1EAA6B1EA7BE}" destId="{75BBCF2D-B968-4EBC-8DEF-D361F4261E54}" srcOrd="6" destOrd="0" presId="urn:microsoft.com/office/officeart/2005/8/layout/cycle8"/>
    <dgm:cxn modelId="{78552ED8-421F-439D-9EF2-BAA7303A59ED}" type="presParOf" srcId="{2DAC390B-25EA-4335-A31F-1EAA6B1EA7BE}" destId="{3BA8DFB9-AFDA-44E3-A1C6-9D7E801D587A}" srcOrd="7" destOrd="0" presId="urn:microsoft.com/office/officeart/2005/8/layout/cycle8"/>
    <dgm:cxn modelId="{335F0DB4-5A50-4AD6-8D83-E97D8B177845}" type="presParOf" srcId="{2DAC390B-25EA-4335-A31F-1EAA6B1EA7BE}" destId="{A0581C82-D17A-4833-A792-8A0F057F4EB4}" srcOrd="8" destOrd="0" presId="urn:microsoft.com/office/officeart/2005/8/layout/cycle8"/>
    <dgm:cxn modelId="{1B384637-5716-4152-B097-83A13C981F42}" type="presParOf" srcId="{2DAC390B-25EA-4335-A31F-1EAA6B1EA7BE}" destId="{5495B97D-C738-4502-A923-D1D911B99C72}" srcOrd="9" destOrd="0" presId="urn:microsoft.com/office/officeart/2005/8/layout/cycle8"/>
    <dgm:cxn modelId="{82418F7A-82C8-4F07-803C-6FFCB62A290D}" type="presParOf" srcId="{2DAC390B-25EA-4335-A31F-1EAA6B1EA7BE}" destId="{11561671-0448-4895-BED3-F7A136228F94}" srcOrd="10" destOrd="0" presId="urn:microsoft.com/office/officeart/2005/8/layout/cycle8"/>
    <dgm:cxn modelId="{18418D89-FB81-4E48-BC61-A119244C5794}" type="presParOf" srcId="{2DAC390B-25EA-4335-A31F-1EAA6B1EA7BE}" destId="{DE8BB257-71F2-4796-983D-BC91B7726CD7}" srcOrd="11" destOrd="0" presId="urn:microsoft.com/office/officeart/2005/8/layout/cycle8"/>
    <dgm:cxn modelId="{B14821E7-5A0D-49F4-B2F7-FCE52A44A9F2}" type="presParOf" srcId="{2DAC390B-25EA-4335-A31F-1EAA6B1EA7BE}" destId="{60913639-2AFB-4948-AE77-8EC7851A77A3}" srcOrd="12" destOrd="0" presId="urn:microsoft.com/office/officeart/2005/8/layout/cycle8"/>
    <dgm:cxn modelId="{F34259F5-BC39-4CB0-9B3B-399ADD8FCC65}" type="presParOf" srcId="{2DAC390B-25EA-4335-A31F-1EAA6B1EA7BE}" destId="{AF86CF77-A2E7-491B-A2A3-3B2EE297F839}" srcOrd="13" destOrd="0" presId="urn:microsoft.com/office/officeart/2005/8/layout/cycle8"/>
    <dgm:cxn modelId="{351FAA80-4E84-47AA-83C9-BACF1D1F88E4}" type="presParOf" srcId="{2DAC390B-25EA-4335-A31F-1EAA6B1EA7BE}" destId="{443345C8-0472-4769-AC09-15F59B824BFE}" srcOrd="14" destOrd="0" presId="urn:microsoft.com/office/officeart/2005/8/layout/cycle8"/>
    <dgm:cxn modelId="{1B3D0DD2-546E-4E99-9F99-A76072CEA1BE}" type="presParOf" srcId="{2DAC390B-25EA-4335-A31F-1EAA6B1EA7BE}" destId="{E3D5DCC0-DCBB-4CA6-91A5-830988063084}" srcOrd="15" destOrd="0" presId="urn:microsoft.com/office/officeart/2005/8/layout/cycle8"/>
    <dgm:cxn modelId="{2B88EEB6-73D2-458E-8D60-42163FD291F7}" type="presParOf" srcId="{2DAC390B-25EA-4335-A31F-1EAA6B1EA7BE}" destId="{D70F0A88-5D92-4D8F-8483-DD4A515D4CB5}" srcOrd="16" destOrd="0" presId="urn:microsoft.com/office/officeart/2005/8/layout/cycle8"/>
    <dgm:cxn modelId="{84855E4F-2F47-401A-90C2-2C8FF53781FD}" type="presParOf" srcId="{2DAC390B-25EA-4335-A31F-1EAA6B1EA7BE}" destId="{AD6ADB78-CD17-4DA5-A06E-C8DE60F0CFB6}" srcOrd="17" destOrd="0" presId="urn:microsoft.com/office/officeart/2005/8/layout/cycle8"/>
    <dgm:cxn modelId="{84711C47-101C-4C0F-8330-074667778490}" type="presParOf" srcId="{2DAC390B-25EA-4335-A31F-1EAA6B1EA7BE}" destId="{F22D7F29-DC3A-440E-9775-732EB6845602}" srcOrd="18" destOrd="0" presId="urn:microsoft.com/office/officeart/2005/8/layout/cycle8"/>
    <dgm:cxn modelId="{A1EEC90C-74D8-4941-B893-C8CA3CF521ED}" type="presParOf" srcId="{2DAC390B-25EA-4335-A31F-1EAA6B1EA7BE}" destId="{CCD35906-A872-4D4E-8708-6D3590C6152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97D4BA-DC26-4609-B1F7-C49CD6923FF9}">
      <dsp:nvSpPr>
        <dsp:cNvPr id="0" name=""/>
        <dsp:cNvSpPr/>
      </dsp:nvSpPr>
      <dsp:spPr>
        <a:xfrm>
          <a:off x="303143" y="980"/>
          <a:ext cx="2768029" cy="166081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>
              <a:solidFill>
                <a:schemeClr val="bg2"/>
              </a:solidFill>
            </a:rPr>
            <a:t>Masculino</a:t>
          </a:r>
          <a:endParaRPr lang="es-MX" sz="2600" kern="1200" dirty="0">
            <a:solidFill>
              <a:schemeClr val="bg2"/>
            </a:solidFill>
          </a:endParaRPr>
        </a:p>
      </dsp:txBody>
      <dsp:txXfrm>
        <a:off x="303143" y="980"/>
        <a:ext cx="2768029" cy="1660817"/>
      </dsp:txXfrm>
    </dsp:sp>
    <dsp:sp modelId="{EAEC2460-FD93-4C54-8E94-0FA0EBFBA036}">
      <dsp:nvSpPr>
        <dsp:cNvPr id="0" name=""/>
        <dsp:cNvSpPr/>
      </dsp:nvSpPr>
      <dsp:spPr>
        <a:xfrm>
          <a:off x="3273321" y="0"/>
          <a:ext cx="2768029" cy="166081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-255083"/>
                <a:satOff val="-20472"/>
                <a:lumOff val="2026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255083"/>
                <a:satOff val="-20472"/>
                <a:lumOff val="2026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255083"/>
                <a:satOff val="-20472"/>
                <a:lumOff val="202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>
              <a:solidFill>
                <a:schemeClr val="bg2"/>
              </a:solidFill>
            </a:rPr>
            <a:t>Edad avanzada </a:t>
          </a:r>
          <a:endParaRPr lang="es-MX" sz="2600" kern="1200" dirty="0">
            <a:solidFill>
              <a:schemeClr val="bg2"/>
            </a:solidFill>
          </a:endParaRPr>
        </a:p>
      </dsp:txBody>
      <dsp:txXfrm>
        <a:off x="3273321" y="0"/>
        <a:ext cx="2768029" cy="1660817"/>
      </dsp:txXfrm>
    </dsp:sp>
    <dsp:sp modelId="{FA0F263C-27A9-42B2-8E7E-68F4364A7C7E}">
      <dsp:nvSpPr>
        <dsp:cNvPr id="0" name=""/>
        <dsp:cNvSpPr/>
      </dsp:nvSpPr>
      <dsp:spPr>
        <a:xfrm>
          <a:off x="6392807" y="980"/>
          <a:ext cx="2768029" cy="166081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-510166"/>
                <a:satOff val="-40943"/>
                <a:lumOff val="4052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510166"/>
                <a:satOff val="-40943"/>
                <a:lumOff val="4052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510166"/>
                <a:satOff val="-40943"/>
                <a:lumOff val="405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>
              <a:solidFill>
                <a:schemeClr val="bg2"/>
              </a:solidFill>
            </a:rPr>
            <a:t>Gravedad de la enfermedad </a:t>
          </a:r>
          <a:endParaRPr lang="es-MX" sz="2600" kern="1200" dirty="0">
            <a:solidFill>
              <a:schemeClr val="bg2"/>
            </a:solidFill>
          </a:endParaRPr>
        </a:p>
      </dsp:txBody>
      <dsp:txXfrm>
        <a:off x="6392807" y="980"/>
        <a:ext cx="2768029" cy="1660817"/>
      </dsp:txXfrm>
    </dsp:sp>
    <dsp:sp modelId="{D84C09A6-E14B-42A4-BA76-A0B6EA0F2E64}">
      <dsp:nvSpPr>
        <dsp:cNvPr id="0" name=""/>
        <dsp:cNvSpPr/>
      </dsp:nvSpPr>
      <dsp:spPr>
        <a:xfrm>
          <a:off x="1825559" y="1938600"/>
          <a:ext cx="2768029" cy="166081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-510166"/>
                <a:satOff val="-40943"/>
                <a:lumOff val="4052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510166"/>
                <a:satOff val="-40943"/>
                <a:lumOff val="4052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510166"/>
                <a:satOff val="-40943"/>
                <a:lumOff val="405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>
              <a:solidFill>
                <a:schemeClr val="bg2"/>
              </a:solidFill>
            </a:rPr>
            <a:t>Duración de la enfermedad</a:t>
          </a:r>
          <a:endParaRPr lang="es-MX" sz="2600" kern="1200" dirty="0">
            <a:solidFill>
              <a:schemeClr val="bg2"/>
            </a:solidFill>
          </a:endParaRPr>
        </a:p>
      </dsp:txBody>
      <dsp:txXfrm>
        <a:off x="1825559" y="1938600"/>
        <a:ext cx="2768029" cy="1660817"/>
      </dsp:txXfrm>
    </dsp:sp>
    <dsp:sp modelId="{A801C3BC-D4BE-4B8C-801C-CAD9253FAE1D}">
      <dsp:nvSpPr>
        <dsp:cNvPr id="0" name=""/>
        <dsp:cNvSpPr/>
      </dsp:nvSpPr>
      <dsp:spPr>
        <a:xfrm>
          <a:off x="4870391" y="1938600"/>
          <a:ext cx="2768029" cy="166081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-255083"/>
                <a:satOff val="-20472"/>
                <a:lumOff val="2026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255083"/>
                <a:satOff val="-20472"/>
                <a:lumOff val="2026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255083"/>
                <a:satOff val="-20472"/>
                <a:lumOff val="202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>
              <a:solidFill>
                <a:schemeClr val="bg2"/>
              </a:solidFill>
            </a:rPr>
            <a:t>Fenotipo motor de inestabilidad de la marcha y postura </a:t>
          </a:r>
          <a:endParaRPr lang="es-MX" sz="2600" kern="1200" dirty="0">
            <a:solidFill>
              <a:schemeClr val="bg2"/>
            </a:solidFill>
          </a:endParaRPr>
        </a:p>
      </dsp:txBody>
      <dsp:txXfrm>
        <a:off x="4870391" y="1938600"/>
        <a:ext cx="2768029" cy="16608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EF587B-2B6C-40AB-A61B-F4DDA8C07A96}">
      <dsp:nvSpPr>
        <dsp:cNvPr id="0" name=""/>
        <dsp:cNvSpPr/>
      </dsp:nvSpPr>
      <dsp:spPr>
        <a:xfrm>
          <a:off x="950224" y="185"/>
          <a:ext cx="2398942" cy="14393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Deshidratación</a:t>
          </a:r>
          <a:endParaRPr lang="es-MX" sz="2000" kern="1200" dirty="0"/>
        </a:p>
      </dsp:txBody>
      <dsp:txXfrm>
        <a:off x="950224" y="185"/>
        <a:ext cx="2398942" cy="1439365"/>
      </dsp:txXfrm>
    </dsp:sp>
    <dsp:sp modelId="{F6E427E8-B3F5-4F0C-B336-652BC3E0196A}">
      <dsp:nvSpPr>
        <dsp:cNvPr id="0" name=""/>
        <dsp:cNvSpPr/>
      </dsp:nvSpPr>
      <dsp:spPr>
        <a:xfrm>
          <a:off x="3589060" y="185"/>
          <a:ext cx="2398942" cy="14393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-18205"/>
                <a:lumOff val="1302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-18205"/>
                <a:lumOff val="1302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-18205"/>
                <a:lumOff val="130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Desnutrición</a:t>
          </a:r>
          <a:endParaRPr lang="es-MX" sz="2000" kern="1200" dirty="0"/>
        </a:p>
      </dsp:txBody>
      <dsp:txXfrm>
        <a:off x="3589060" y="185"/>
        <a:ext cx="2398942" cy="1439365"/>
      </dsp:txXfrm>
    </dsp:sp>
    <dsp:sp modelId="{990FBAAC-F484-4A07-A147-ED0FACB3992A}">
      <dsp:nvSpPr>
        <dsp:cNvPr id="0" name=""/>
        <dsp:cNvSpPr/>
      </dsp:nvSpPr>
      <dsp:spPr>
        <a:xfrm>
          <a:off x="6227897" y="185"/>
          <a:ext cx="2398942" cy="14393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-36410"/>
                <a:lumOff val="2604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-36410"/>
                <a:lumOff val="2604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-36410"/>
                <a:lumOff val="260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Ingesta de alcohol</a:t>
          </a:r>
          <a:endParaRPr lang="es-MX" sz="2000" kern="1200" dirty="0"/>
        </a:p>
      </dsp:txBody>
      <dsp:txXfrm>
        <a:off x="6227897" y="185"/>
        <a:ext cx="2398942" cy="1439365"/>
      </dsp:txXfrm>
    </dsp:sp>
    <dsp:sp modelId="{B6C30B54-8DE6-46B0-9AB6-CB55BEEB7420}">
      <dsp:nvSpPr>
        <dsp:cNvPr id="0" name=""/>
        <dsp:cNvSpPr/>
      </dsp:nvSpPr>
      <dsp:spPr>
        <a:xfrm>
          <a:off x="950224" y="1679445"/>
          <a:ext cx="2398942" cy="14393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-54616"/>
                <a:lumOff val="39059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-54616"/>
                <a:lumOff val="39059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-54616"/>
                <a:lumOff val="39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Maniobra de Valsalva </a:t>
          </a:r>
          <a:endParaRPr lang="es-MX" sz="2000" kern="1200" dirty="0"/>
        </a:p>
      </dsp:txBody>
      <dsp:txXfrm>
        <a:off x="950224" y="1679445"/>
        <a:ext cx="2398942" cy="1439365"/>
      </dsp:txXfrm>
    </dsp:sp>
    <dsp:sp modelId="{7038CC44-7D60-468C-BE47-BFFA5CE7543B}">
      <dsp:nvSpPr>
        <dsp:cNvPr id="0" name=""/>
        <dsp:cNvSpPr/>
      </dsp:nvSpPr>
      <dsp:spPr>
        <a:xfrm>
          <a:off x="3589060" y="1679445"/>
          <a:ext cx="2398942" cy="14393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-72821"/>
                <a:lumOff val="52079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-72821"/>
                <a:lumOff val="52079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-72821"/>
                <a:lumOff val="520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Estar expuesto a temperaturas elevadas</a:t>
          </a:r>
          <a:endParaRPr lang="es-MX" sz="2000" kern="1200" dirty="0"/>
        </a:p>
      </dsp:txBody>
      <dsp:txXfrm>
        <a:off x="3589060" y="1679445"/>
        <a:ext cx="2398942" cy="1439365"/>
      </dsp:txXfrm>
    </dsp:sp>
    <dsp:sp modelId="{C619B505-AE7A-4777-BCEC-23F1AD768584}">
      <dsp:nvSpPr>
        <dsp:cNvPr id="0" name=""/>
        <dsp:cNvSpPr/>
      </dsp:nvSpPr>
      <dsp:spPr>
        <a:xfrm>
          <a:off x="6227897" y="1679445"/>
          <a:ext cx="2398942" cy="14393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-91026"/>
                <a:lumOff val="65099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-91026"/>
                <a:lumOff val="65099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-91026"/>
                <a:lumOff val="6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Medicamentos (antidepresivos, vasodilatadores o incluso levodopa)</a:t>
          </a:r>
          <a:endParaRPr lang="es-MX" sz="2000" kern="1200" dirty="0"/>
        </a:p>
      </dsp:txBody>
      <dsp:txXfrm>
        <a:off x="6227897" y="1679445"/>
        <a:ext cx="2398942" cy="14393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EB33AA-5369-4012-9460-23F225DEB679}">
      <dsp:nvSpPr>
        <dsp:cNvPr id="0" name=""/>
        <dsp:cNvSpPr/>
      </dsp:nvSpPr>
      <dsp:spPr>
        <a:xfrm>
          <a:off x="3195633" y="319529"/>
          <a:ext cx="4302343" cy="4302343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Falla en la respuesta barorrefleja </a:t>
          </a:r>
          <a:endParaRPr lang="es-MX" sz="1600" kern="1200" dirty="0"/>
        </a:p>
      </dsp:txBody>
      <dsp:txXfrm>
        <a:off x="5479461" y="1211241"/>
        <a:ext cx="1587769" cy="1178022"/>
      </dsp:txXfrm>
    </dsp:sp>
    <dsp:sp modelId="{3250E630-2CA2-4286-87D8-4847C421F3B7}">
      <dsp:nvSpPr>
        <dsp:cNvPr id="0" name=""/>
        <dsp:cNvSpPr/>
      </dsp:nvSpPr>
      <dsp:spPr>
        <a:xfrm>
          <a:off x="3195633" y="463964"/>
          <a:ext cx="4302343" cy="4302343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/>
            <a:t>Denervación extracardiaca</a:t>
          </a:r>
          <a:endParaRPr lang="es-MX" sz="1600" kern="1200" dirty="0"/>
        </a:p>
      </dsp:txBody>
      <dsp:txXfrm>
        <a:off x="5479461" y="2696574"/>
        <a:ext cx="1587769" cy="1178022"/>
      </dsp:txXfrm>
    </dsp:sp>
    <dsp:sp modelId="{A0581C82-D17A-4833-A792-8A0F057F4EB4}">
      <dsp:nvSpPr>
        <dsp:cNvPr id="0" name=""/>
        <dsp:cNvSpPr/>
      </dsp:nvSpPr>
      <dsp:spPr>
        <a:xfrm>
          <a:off x="3075721" y="463964"/>
          <a:ext cx="4302343" cy="4302343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Denervación  cardiaca </a:t>
          </a:r>
          <a:endParaRPr lang="es-MX" sz="1600" kern="1200" dirty="0"/>
        </a:p>
      </dsp:txBody>
      <dsp:txXfrm>
        <a:off x="3506468" y="2696574"/>
        <a:ext cx="1587769" cy="1178022"/>
      </dsp:txXfrm>
    </dsp:sp>
    <dsp:sp modelId="{60913639-2AFB-4948-AE77-8EC7851A77A3}">
      <dsp:nvSpPr>
        <dsp:cNvPr id="0" name=""/>
        <dsp:cNvSpPr/>
      </dsp:nvSpPr>
      <dsp:spPr>
        <a:xfrm>
          <a:off x="3051198" y="319529"/>
          <a:ext cx="4302343" cy="4302343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Disminución de la </a:t>
          </a:r>
          <a:r>
            <a:rPr lang="es-MX" sz="1600" kern="1200" dirty="0" err="1" smtClean="0"/>
            <a:t>norepinefrina</a:t>
          </a:r>
          <a:r>
            <a:rPr lang="es-MX" sz="1600" kern="1200" dirty="0" smtClean="0"/>
            <a:t> sérica </a:t>
          </a:r>
          <a:endParaRPr lang="es-MX" sz="1600" kern="1200" dirty="0"/>
        </a:p>
      </dsp:txBody>
      <dsp:txXfrm>
        <a:off x="3481944" y="1211241"/>
        <a:ext cx="1587769" cy="1178022"/>
      </dsp:txXfrm>
    </dsp:sp>
    <dsp:sp modelId="{D70F0A88-5D92-4D8F-8483-DD4A515D4CB5}">
      <dsp:nvSpPr>
        <dsp:cNvPr id="0" name=""/>
        <dsp:cNvSpPr/>
      </dsp:nvSpPr>
      <dsp:spPr>
        <a:xfrm>
          <a:off x="2929298" y="53193"/>
          <a:ext cx="4835015" cy="48350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6ADB78-CD17-4DA5-A06E-C8DE60F0CFB6}">
      <dsp:nvSpPr>
        <dsp:cNvPr id="0" name=""/>
        <dsp:cNvSpPr/>
      </dsp:nvSpPr>
      <dsp:spPr>
        <a:xfrm>
          <a:off x="2929298" y="197629"/>
          <a:ext cx="4835015" cy="48350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2D7F29-DC3A-440E-9775-732EB6845602}">
      <dsp:nvSpPr>
        <dsp:cNvPr id="0" name=""/>
        <dsp:cNvSpPr/>
      </dsp:nvSpPr>
      <dsp:spPr>
        <a:xfrm>
          <a:off x="2809385" y="197629"/>
          <a:ext cx="4835015" cy="48350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35906-A872-4D4E-8708-6D3590C61528}">
      <dsp:nvSpPr>
        <dsp:cNvPr id="0" name=""/>
        <dsp:cNvSpPr/>
      </dsp:nvSpPr>
      <dsp:spPr>
        <a:xfrm>
          <a:off x="2784862" y="53193"/>
          <a:ext cx="4835015" cy="48350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9005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57688"/>
            <a:ext cx="5029200" cy="413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editar el estilo del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692150"/>
            <a:ext cx="512445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8482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11113"/>
            <a:ext cx="29718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704263"/>
            <a:ext cx="29718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s-ES" sz="1000" i="1"/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704263"/>
            <a:ext cx="29718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11113"/>
            <a:ext cx="29718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1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cap="flat"/>
        </p:spPr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859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6229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Se usaron</a:t>
            </a:r>
            <a:r>
              <a:rPr lang="es-MX" baseline="0" dirty="0" smtClean="0"/>
              <a:t> anticuerpos para la </a:t>
            </a:r>
            <a:r>
              <a:rPr lang="es-MX" baseline="0" dirty="0" err="1" smtClean="0"/>
              <a:t>inmunoistoquimica</a:t>
            </a:r>
            <a:endParaRPr lang="es-MX" baseline="0" dirty="0" smtClean="0"/>
          </a:p>
          <a:p>
            <a:r>
              <a:rPr lang="es-MX" baseline="0" dirty="0" smtClean="0"/>
              <a:t>Anti-NF como un marcador de todos los axones </a:t>
            </a:r>
          </a:p>
          <a:p>
            <a:r>
              <a:rPr lang="es-MX" baseline="0" dirty="0" smtClean="0"/>
              <a:t>Anti-TH marcador de los axones </a:t>
            </a:r>
            <a:r>
              <a:rPr lang="es-MX" baseline="0" dirty="0" err="1" smtClean="0"/>
              <a:t>catecolaminergicos</a:t>
            </a:r>
            <a:r>
              <a:rPr lang="es-MX" baseline="0" dirty="0" smtClean="0"/>
              <a:t> </a:t>
            </a:r>
          </a:p>
          <a:p>
            <a:r>
              <a:rPr lang="es-MX" baseline="0" dirty="0" smtClean="0"/>
              <a:t>Anti S-100- marcador </a:t>
            </a:r>
            <a:r>
              <a:rPr lang="es-MX" baseline="0" dirty="0" err="1" smtClean="0"/>
              <a:t>scelulas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Schwan</a:t>
            </a:r>
            <a:r>
              <a:rPr lang="es-MX" baseline="0" dirty="0" smtClean="0"/>
              <a:t> </a:t>
            </a:r>
          </a:p>
          <a:p>
            <a:r>
              <a:rPr lang="es-MX" baseline="0" dirty="0" smtClean="0"/>
              <a:t>Anti MBP marcador de mielina </a:t>
            </a:r>
          </a:p>
          <a:p>
            <a:r>
              <a:rPr lang="es-MX" baseline="0" dirty="0" smtClean="0"/>
              <a:t>Se seleccionaba </a:t>
            </a:r>
            <a:r>
              <a:rPr lang="es-MX" baseline="0" dirty="0" err="1" smtClean="0"/>
              <a:t>diametro</a:t>
            </a:r>
            <a:r>
              <a:rPr lang="es-MX" baseline="0" dirty="0" smtClean="0"/>
              <a:t> &lt; 2 de los nervios </a:t>
            </a:r>
            <a:r>
              <a:rPr lang="es-MX" baseline="0" dirty="0" err="1" smtClean="0"/>
              <a:t>faciculos</a:t>
            </a:r>
            <a:r>
              <a:rPr lang="es-MX" baseline="0" dirty="0" smtClean="0"/>
              <a:t> en el epicardio </a:t>
            </a:r>
          </a:p>
          <a:p>
            <a:r>
              <a:rPr lang="es-MX" baseline="0" dirty="0" smtClean="0"/>
              <a:t>HYE no se diferenciaron en el numero ni en el tamaño de los </a:t>
            </a:r>
            <a:r>
              <a:rPr lang="es-MX" baseline="0" dirty="0" err="1" smtClean="0"/>
              <a:t>fasciculos</a:t>
            </a:r>
            <a:r>
              <a:rPr lang="es-MX" baseline="0" dirty="0" smtClean="0"/>
              <a:t> nerviosos entre el control y </a:t>
            </a:r>
            <a:r>
              <a:rPr lang="es-MX" baseline="0" dirty="0" err="1" smtClean="0"/>
              <a:t>parkinson</a:t>
            </a:r>
            <a:endParaRPr lang="es-MX" baseline="0" dirty="0" smtClean="0"/>
          </a:p>
          <a:p>
            <a:r>
              <a:rPr lang="es-MX" baseline="0" dirty="0" smtClean="0"/>
              <a:t>Hay un decremento de TH </a:t>
            </a:r>
            <a:r>
              <a:rPr lang="es-MX" baseline="0" dirty="0" err="1" smtClean="0"/>
              <a:t>axon</a:t>
            </a:r>
            <a:r>
              <a:rPr lang="es-MX" baseline="0" dirty="0" smtClean="0"/>
              <a:t> en los pacientes basados en la </a:t>
            </a:r>
            <a:r>
              <a:rPr lang="es-MX" baseline="0" dirty="0" err="1" smtClean="0"/>
              <a:t>examinación</a:t>
            </a:r>
            <a:r>
              <a:rPr lang="es-MX" baseline="0" dirty="0" smtClean="0"/>
              <a:t> </a:t>
            </a:r>
            <a:r>
              <a:rPr lang="es-MX" baseline="0" dirty="0" err="1" smtClean="0"/>
              <a:t>histologic</a:t>
            </a:r>
            <a:r>
              <a:rPr lang="es-MX" baseline="0" dirty="0" smtClean="0"/>
              <a:t> a del epicardio de  la </a:t>
            </a:r>
            <a:r>
              <a:rPr lang="es-MX" baseline="0" dirty="0" err="1" smtClean="0"/>
              <a:t>parede</a:t>
            </a:r>
            <a:r>
              <a:rPr lang="es-MX" baseline="0" dirty="0" smtClean="0"/>
              <a:t> del </a:t>
            </a:r>
            <a:r>
              <a:rPr lang="es-MX" baseline="0" dirty="0" err="1" smtClean="0"/>
              <a:t>ventriculo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izauierdo</a:t>
            </a:r>
            <a:r>
              <a:rPr lang="es-MX" baseline="0" dirty="0" smtClean="0"/>
              <a:t> </a:t>
            </a:r>
          </a:p>
          <a:p>
            <a:r>
              <a:rPr lang="es-MX" baseline="0" dirty="0" err="1" smtClean="0"/>
              <a:t>Inmunohistoquimica</a:t>
            </a:r>
            <a:r>
              <a:rPr lang="es-MX" baseline="0" dirty="0" smtClean="0"/>
              <a:t> revelo </a:t>
            </a:r>
            <a:r>
              <a:rPr lang="es-MX" baseline="0" dirty="0" err="1" smtClean="0"/>
              <a:t>ue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habia</a:t>
            </a:r>
            <a:r>
              <a:rPr lang="es-MX" baseline="0" dirty="0" smtClean="0"/>
              <a:t> un gran numero de TH en los individuos normales, TH </a:t>
            </a:r>
            <a:r>
              <a:rPr lang="es-MX" baseline="0" dirty="0" err="1" smtClean="0"/>
              <a:t>axons</a:t>
            </a:r>
            <a:r>
              <a:rPr lang="es-MX" baseline="0" dirty="0" smtClean="0"/>
              <a:t> ocupo mas de la mitad de todos los axones en este </a:t>
            </a:r>
            <a:r>
              <a:rPr lang="es-MX" baseline="0" dirty="0" err="1" smtClean="0"/>
              <a:t>fasciulo</a:t>
            </a:r>
            <a:endParaRPr lang="es-MX" baseline="0" dirty="0" smtClean="0"/>
          </a:p>
          <a:p>
            <a:r>
              <a:rPr lang="es-MX" baseline="0" dirty="0" smtClean="0"/>
              <a:t>TH y NF mostro un decremento profuso de TH </a:t>
            </a:r>
            <a:r>
              <a:rPr lang="es-MX" baseline="0" dirty="0" err="1" smtClean="0"/>
              <a:t>axon</a:t>
            </a:r>
            <a:r>
              <a:rPr lang="es-MX" baseline="0" dirty="0" smtClean="0"/>
              <a:t> in PD que significa que los nervios </a:t>
            </a:r>
            <a:r>
              <a:rPr lang="es-MX" baseline="0" dirty="0" err="1" smtClean="0"/>
              <a:t>simáticos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estan</a:t>
            </a:r>
            <a:r>
              <a:rPr lang="es-MX" baseline="0" dirty="0" smtClean="0"/>
              <a:t> </a:t>
            </a:r>
            <a:r>
              <a:rPr lang="es-MX" baseline="0" dirty="0" err="1" smtClean="0"/>
              <a:t>morfologicamente</a:t>
            </a:r>
            <a:r>
              <a:rPr lang="es-MX" baseline="0" dirty="0" smtClean="0"/>
              <a:t> degenerados </a:t>
            </a:r>
            <a:endParaRPr lang="es-MX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Se usaron</a:t>
            </a:r>
            <a:r>
              <a:rPr lang="es-MX" baseline="0" dirty="0" smtClean="0"/>
              <a:t> anticuerpos para la </a:t>
            </a:r>
            <a:r>
              <a:rPr lang="es-MX" baseline="0" dirty="0" err="1" smtClean="0"/>
              <a:t>inmunoistoquimica</a:t>
            </a:r>
            <a:endParaRPr lang="es-MX" baseline="0" dirty="0" smtClean="0"/>
          </a:p>
          <a:p>
            <a:r>
              <a:rPr lang="es-MX" baseline="0" dirty="0" smtClean="0"/>
              <a:t>Anti-NF como un marcador de todos los axones </a:t>
            </a:r>
          </a:p>
          <a:p>
            <a:r>
              <a:rPr lang="es-MX" baseline="0" dirty="0" smtClean="0"/>
              <a:t>Anti-TH marcador de los axones </a:t>
            </a:r>
            <a:r>
              <a:rPr lang="es-MX" baseline="0" dirty="0" err="1" smtClean="0"/>
              <a:t>catecolaminergicos</a:t>
            </a:r>
            <a:r>
              <a:rPr lang="es-MX" baseline="0" dirty="0" smtClean="0"/>
              <a:t> </a:t>
            </a:r>
          </a:p>
          <a:p>
            <a:r>
              <a:rPr lang="es-MX" baseline="0" dirty="0" smtClean="0"/>
              <a:t>Anti S-100- marcador </a:t>
            </a:r>
            <a:r>
              <a:rPr lang="es-MX" baseline="0" dirty="0" err="1" smtClean="0"/>
              <a:t>scelulas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Schwan</a:t>
            </a:r>
            <a:r>
              <a:rPr lang="es-MX" baseline="0" dirty="0" smtClean="0"/>
              <a:t> </a:t>
            </a:r>
          </a:p>
          <a:p>
            <a:r>
              <a:rPr lang="es-MX" baseline="0" dirty="0" smtClean="0"/>
              <a:t>Anti MBP marcador de mielina </a:t>
            </a:r>
          </a:p>
          <a:p>
            <a:r>
              <a:rPr lang="es-MX" baseline="0" dirty="0" smtClean="0"/>
              <a:t>Se seleccionaba </a:t>
            </a:r>
            <a:r>
              <a:rPr lang="es-MX" baseline="0" dirty="0" err="1" smtClean="0"/>
              <a:t>diametro</a:t>
            </a:r>
            <a:r>
              <a:rPr lang="es-MX" baseline="0" dirty="0" smtClean="0"/>
              <a:t> &lt; 2 de los nervios </a:t>
            </a:r>
            <a:r>
              <a:rPr lang="es-MX" baseline="0" dirty="0" err="1" smtClean="0"/>
              <a:t>faciculos</a:t>
            </a:r>
            <a:r>
              <a:rPr lang="es-MX" baseline="0" dirty="0" smtClean="0"/>
              <a:t> en el epicardio </a:t>
            </a:r>
          </a:p>
          <a:p>
            <a:r>
              <a:rPr lang="es-MX" baseline="0" dirty="0" smtClean="0"/>
              <a:t>HYE no se diferenciaron en el numero ni en el tamaño de los </a:t>
            </a:r>
            <a:r>
              <a:rPr lang="es-MX" baseline="0" dirty="0" err="1" smtClean="0"/>
              <a:t>fasciculos</a:t>
            </a:r>
            <a:r>
              <a:rPr lang="es-MX" baseline="0" dirty="0" smtClean="0"/>
              <a:t> nerviosos entre el control y </a:t>
            </a:r>
            <a:r>
              <a:rPr lang="es-MX" baseline="0" dirty="0" err="1" smtClean="0"/>
              <a:t>parkinson</a:t>
            </a:r>
            <a:endParaRPr lang="es-MX" baseline="0" dirty="0" smtClean="0"/>
          </a:p>
          <a:p>
            <a:r>
              <a:rPr lang="es-MX" baseline="0" dirty="0" smtClean="0"/>
              <a:t>Hay un decremento de TH </a:t>
            </a:r>
            <a:r>
              <a:rPr lang="es-MX" baseline="0" dirty="0" err="1" smtClean="0"/>
              <a:t>axon</a:t>
            </a:r>
            <a:r>
              <a:rPr lang="es-MX" baseline="0" dirty="0" smtClean="0"/>
              <a:t> en los pacientes basados en la </a:t>
            </a:r>
            <a:r>
              <a:rPr lang="es-MX" baseline="0" dirty="0" err="1" smtClean="0"/>
              <a:t>examinación</a:t>
            </a:r>
            <a:r>
              <a:rPr lang="es-MX" baseline="0" dirty="0" smtClean="0"/>
              <a:t> </a:t>
            </a:r>
            <a:r>
              <a:rPr lang="es-MX" baseline="0" dirty="0" err="1" smtClean="0"/>
              <a:t>histologic</a:t>
            </a:r>
            <a:r>
              <a:rPr lang="es-MX" baseline="0" dirty="0" smtClean="0"/>
              <a:t> a del epicardio de  la </a:t>
            </a:r>
            <a:r>
              <a:rPr lang="es-MX" baseline="0" dirty="0" err="1" smtClean="0"/>
              <a:t>parede</a:t>
            </a:r>
            <a:r>
              <a:rPr lang="es-MX" baseline="0" dirty="0" smtClean="0"/>
              <a:t> del </a:t>
            </a:r>
            <a:r>
              <a:rPr lang="es-MX" baseline="0" dirty="0" err="1" smtClean="0"/>
              <a:t>ventriculo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izauierdo</a:t>
            </a:r>
            <a:r>
              <a:rPr lang="es-MX" baseline="0" dirty="0" smtClean="0"/>
              <a:t> </a:t>
            </a:r>
          </a:p>
          <a:p>
            <a:r>
              <a:rPr lang="es-MX" baseline="0" dirty="0" err="1" smtClean="0"/>
              <a:t>Inmunohistoquimica</a:t>
            </a:r>
            <a:r>
              <a:rPr lang="es-MX" baseline="0" dirty="0" smtClean="0"/>
              <a:t> revelo </a:t>
            </a:r>
            <a:r>
              <a:rPr lang="es-MX" baseline="0" dirty="0" err="1" smtClean="0"/>
              <a:t>ue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habia</a:t>
            </a:r>
            <a:r>
              <a:rPr lang="es-MX" baseline="0" dirty="0" smtClean="0"/>
              <a:t> un gran numero de TH en los individuos normales, TH </a:t>
            </a:r>
            <a:r>
              <a:rPr lang="es-MX" baseline="0" dirty="0" err="1" smtClean="0"/>
              <a:t>axons</a:t>
            </a:r>
            <a:r>
              <a:rPr lang="es-MX" baseline="0" dirty="0" smtClean="0"/>
              <a:t> ocupo mas de la mitad de todos los axones en este </a:t>
            </a:r>
            <a:r>
              <a:rPr lang="es-MX" baseline="0" dirty="0" err="1" smtClean="0"/>
              <a:t>fasciulo</a:t>
            </a:r>
            <a:endParaRPr lang="es-MX" baseline="0" dirty="0" smtClean="0"/>
          </a:p>
          <a:p>
            <a:r>
              <a:rPr lang="es-MX" baseline="0" dirty="0" smtClean="0"/>
              <a:t>TH y NF mostro un decremento profuso de TH </a:t>
            </a:r>
            <a:r>
              <a:rPr lang="es-MX" baseline="0" dirty="0" err="1" smtClean="0"/>
              <a:t>axon</a:t>
            </a:r>
            <a:r>
              <a:rPr lang="es-MX" baseline="0" dirty="0" smtClean="0"/>
              <a:t> in PD que significa que los nervios </a:t>
            </a:r>
            <a:r>
              <a:rPr lang="es-MX" baseline="0" dirty="0" err="1" smtClean="0"/>
              <a:t>simáticos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estan</a:t>
            </a:r>
            <a:r>
              <a:rPr lang="es-MX" baseline="0" dirty="0" smtClean="0"/>
              <a:t> </a:t>
            </a:r>
            <a:r>
              <a:rPr lang="es-MX" baseline="0" dirty="0" err="1" smtClean="0"/>
              <a:t>morfologicamente</a:t>
            </a:r>
            <a:r>
              <a:rPr lang="es-MX" baseline="0" dirty="0" smtClean="0"/>
              <a:t> degenerados </a:t>
            </a:r>
            <a:endParaRPr lang="es-MX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Se usaron</a:t>
            </a:r>
            <a:r>
              <a:rPr lang="es-MX" baseline="0" dirty="0" smtClean="0"/>
              <a:t> anticuerpos para la </a:t>
            </a:r>
            <a:r>
              <a:rPr lang="es-MX" baseline="0" dirty="0" err="1" smtClean="0"/>
              <a:t>inmunoistoquimica</a:t>
            </a:r>
            <a:endParaRPr lang="es-MX" baseline="0" dirty="0" smtClean="0"/>
          </a:p>
          <a:p>
            <a:r>
              <a:rPr lang="es-MX" baseline="0" dirty="0" smtClean="0"/>
              <a:t>Anti-NF como un marcador de todos los axones </a:t>
            </a:r>
          </a:p>
          <a:p>
            <a:r>
              <a:rPr lang="es-MX" baseline="0" dirty="0" smtClean="0"/>
              <a:t>Anti-TH marcador de los axones </a:t>
            </a:r>
            <a:r>
              <a:rPr lang="es-MX" baseline="0" dirty="0" err="1" smtClean="0"/>
              <a:t>catecolaminergicos</a:t>
            </a:r>
            <a:r>
              <a:rPr lang="es-MX" baseline="0" dirty="0" smtClean="0"/>
              <a:t> </a:t>
            </a:r>
          </a:p>
          <a:p>
            <a:r>
              <a:rPr lang="es-MX" baseline="0" dirty="0" smtClean="0"/>
              <a:t>Anti S-100- marcador </a:t>
            </a:r>
            <a:r>
              <a:rPr lang="es-MX" baseline="0" dirty="0" err="1" smtClean="0"/>
              <a:t>scelulas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Schwan</a:t>
            </a:r>
            <a:r>
              <a:rPr lang="es-MX" baseline="0" dirty="0" smtClean="0"/>
              <a:t> </a:t>
            </a:r>
          </a:p>
          <a:p>
            <a:r>
              <a:rPr lang="es-MX" baseline="0" dirty="0" smtClean="0"/>
              <a:t>Anti MBP marcador de mielina </a:t>
            </a:r>
          </a:p>
          <a:p>
            <a:r>
              <a:rPr lang="es-MX" baseline="0" dirty="0" smtClean="0"/>
              <a:t>Se seleccionaba </a:t>
            </a:r>
            <a:r>
              <a:rPr lang="es-MX" baseline="0" dirty="0" err="1" smtClean="0"/>
              <a:t>diametro</a:t>
            </a:r>
            <a:r>
              <a:rPr lang="es-MX" baseline="0" dirty="0" smtClean="0"/>
              <a:t> &lt; 2 de los nervios </a:t>
            </a:r>
            <a:r>
              <a:rPr lang="es-MX" baseline="0" dirty="0" err="1" smtClean="0"/>
              <a:t>faciculos</a:t>
            </a:r>
            <a:r>
              <a:rPr lang="es-MX" baseline="0" dirty="0" smtClean="0"/>
              <a:t> en el epicardio </a:t>
            </a:r>
          </a:p>
          <a:p>
            <a:r>
              <a:rPr lang="es-MX" baseline="0" dirty="0" smtClean="0"/>
              <a:t>HYE no se diferenciaron en el numero ni en el tamaño de los </a:t>
            </a:r>
            <a:r>
              <a:rPr lang="es-MX" baseline="0" dirty="0" err="1" smtClean="0"/>
              <a:t>fasciculos</a:t>
            </a:r>
            <a:r>
              <a:rPr lang="es-MX" baseline="0" dirty="0" smtClean="0"/>
              <a:t> nerviosos entre el control y </a:t>
            </a:r>
            <a:r>
              <a:rPr lang="es-MX" baseline="0" dirty="0" err="1" smtClean="0"/>
              <a:t>parkinson</a:t>
            </a:r>
            <a:endParaRPr lang="es-MX" baseline="0" dirty="0" smtClean="0"/>
          </a:p>
          <a:p>
            <a:r>
              <a:rPr lang="es-MX" baseline="0" dirty="0" smtClean="0"/>
              <a:t>Hay un decremento de TH </a:t>
            </a:r>
            <a:r>
              <a:rPr lang="es-MX" baseline="0" dirty="0" err="1" smtClean="0"/>
              <a:t>axon</a:t>
            </a:r>
            <a:r>
              <a:rPr lang="es-MX" baseline="0" dirty="0" smtClean="0"/>
              <a:t> en los pacientes basados en la </a:t>
            </a:r>
            <a:r>
              <a:rPr lang="es-MX" baseline="0" dirty="0" err="1" smtClean="0"/>
              <a:t>examinación</a:t>
            </a:r>
            <a:r>
              <a:rPr lang="es-MX" baseline="0" dirty="0" smtClean="0"/>
              <a:t> </a:t>
            </a:r>
            <a:r>
              <a:rPr lang="es-MX" baseline="0" dirty="0" err="1" smtClean="0"/>
              <a:t>histologic</a:t>
            </a:r>
            <a:r>
              <a:rPr lang="es-MX" baseline="0" dirty="0" smtClean="0"/>
              <a:t> a del epicardio de  la </a:t>
            </a:r>
            <a:r>
              <a:rPr lang="es-MX" baseline="0" dirty="0" err="1" smtClean="0"/>
              <a:t>parede</a:t>
            </a:r>
            <a:r>
              <a:rPr lang="es-MX" baseline="0" dirty="0" smtClean="0"/>
              <a:t> del </a:t>
            </a:r>
            <a:r>
              <a:rPr lang="es-MX" baseline="0" dirty="0" err="1" smtClean="0"/>
              <a:t>ventriculo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izauierdo</a:t>
            </a:r>
            <a:r>
              <a:rPr lang="es-MX" baseline="0" dirty="0" smtClean="0"/>
              <a:t> </a:t>
            </a:r>
          </a:p>
          <a:p>
            <a:r>
              <a:rPr lang="es-MX" baseline="0" dirty="0" err="1" smtClean="0"/>
              <a:t>Inmunohistoquimica</a:t>
            </a:r>
            <a:r>
              <a:rPr lang="es-MX" baseline="0" dirty="0" smtClean="0"/>
              <a:t> revelo </a:t>
            </a:r>
            <a:r>
              <a:rPr lang="es-MX" baseline="0" dirty="0" err="1" smtClean="0"/>
              <a:t>ue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habia</a:t>
            </a:r>
            <a:r>
              <a:rPr lang="es-MX" baseline="0" dirty="0" smtClean="0"/>
              <a:t> un gran numero de TH en los individuos normales, TH </a:t>
            </a:r>
            <a:r>
              <a:rPr lang="es-MX" baseline="0" dirty="0" err="1" smtClean="0"/>
              <a:t>axons</a:t>
            </a:r>
            <a:r>
              <a:rPr lang="es-MX" baseline="0" dirty="0" smtClean="0"/>
              <a:t> ocupo mas de la mitad de todos los axones en este </a:t>
            </a:r>
            <a:r>
              <a:rPr lang="es-MX" baseline="0" dirty="0" err="1" smtClean="0"/>
              <a:t>fasciulo</a:t>
            </a:r>
            <a:endParaRPr lang="es-MX" baseline="0" dirty="0" smtClean="0"/>
          </a:p>
          <a:p>
            <a:r>
              <a:rPr lang="es-MX" baseline="0" dirty="0" smtClean="0"/>
              <a:t>TH y NF mostro un decremento profuso de TH </a:t>
            </a:r>
            <a:r>
              <a:rPr lang="es-MX" baseline="0" dirty="0" err="1" smtClean="0"/>
              <a:t>axon</a:t>
            </a:r>
            <a:r>
              <a:rPr lang="es-MX" baseline="0" dirty="0" smtClean="0"/>
              <a:t> in PD que significa que los nervios </a:t>
            </a:r>
            <a:r>
              <a:rPr lang="es-MX" baseline="0" dirty="0" err="1" smtClean="0"/>
              <a:t>simáticos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estan</a:t>
            </a:r>
            <a:r>
              <a:rPr lang="es-MX" baseline="0" dirty="0" smtClean="0"/>
              <a:t> </a:t>
            </a:r>
            <a:r>
              <a:rPr lang="es-MX" baseline="0" dirty="0" err="1" smtClean="0"/>
              <a:t>morfologicamente</a:t>
            </a:r>
            <a:r>
              <a:rPr lang="es-MX" baseline="0" dirty="0" smtClean="0"/>
              <a:t> degenerados </a:t>
            </a:r>
            <a:endParaRPr lang="es-MX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338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La respuesta barorrefleja fue calculada durante</a:t>
            </a:r>
            <a:r>
              <a:rPr lang="es-MX" baseline="0" dirty="0" smtClean="0"/>
              <a:t> la maniobra de </a:t>
            </a:r>
            <a:r>
              <a:rPr lang="es-MX" baseline="0" dirty="0" err="1" smtClean="0"/>
              <a:t>Valsalva</a:t>
            </a:r>
            <a:r>
              <a:rPr lang="es-MX" baseline="0" dirty="0" smtClean="0"/>
              <a:t>, midiendo la frecuencia cardiaca </a:t>
            </a:r>
            <a:r>
              <a:rPr lang="es-MX" baseline="0" dirty="0" err="1" smtClean="0"/>
              <a:t>yla</a:t>
            </a:r>
            <a:r>
              <a:rPr lang="es-MX" baseline="0" dirty="0" smtClean="0"/>
              <a:t> </a:t>
            </a:r>
            <a:r>
              <a:rPr lang="es-MX" baseline="0" dirty="0" err="1" smtClean="0"/>
              <a:t>presion</a:t>
            </a:r>
            <a:r>
              <a:rPr lang="es-MX" baseline="0" dirty="0" smtClean="0"/>
              <a:t> sistólica. PD + OH fue similar en al severidad en la </a:t>
            </a:r>
            <a:r>
              <a:rPr lang="es-MX" baseline="0" dirty="0" err="1" smtClean="0"/>
              <a:t>hipertension</a:t>
            </a:r>
            <a:r>
              <a:rPr lang="es-MX" baseline="0" dirty="0" smtClean="0"/>
              <a:t>. Pacientes si </a:t>
            </a:r>
            <a:r>
              <a:rPr lang="es-MX" baseline="0" dirty="0" err="1" smtClean="0"/>
              <a:t>pd</a:t>
            </a:r>
            <a:r>
              <a:rPr lang="es-MX" baseline="0" dirty="0" smtClean="0"/>
              <a:t> o sin oh </a:t>
            </a:r>
            <a:r>
              <a:rPr lang="es-MX" baseline="0" dirty="0" err="1" smtClean="0"/>
              <a:t>tenian</a:t>
            </a:r>
            <a:r>
              <a:rPr lang="es-MX" baseline="0" dirty="0" smtClean="0"/>
              <a:t> una mejor respuesta barorrefleja </a:t>
            </a:r>
            <a:endParaRPr lang="es-MX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4142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1097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483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4968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1379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1654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0210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3400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0210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5238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5261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18918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18918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s-MX" sz="1200" dirty="0" err="1" smtClean="0"/>
              <a:t>Rel</a:t>
            </a:r>
            <a:r>
              <a:rPr lang="es-MX" sz="1200" dirty="0" smtClean="0"/>
              <a:t>. De </a:t>
            </a:r>
            <a:r>
              <a:rPr lang="es-MX" sz="1200" dirty="0" err="1" smtClean="0"/>
              <a:t>Valsalva</a:t>
            </a:r>
            <a:r>
              <a:rPr lang="es-MX" sz="1200" dirty="0" smtClean="0"/>
              <a:t> = promedio de 3 maniobras sucesivas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s-MX" sz="1200" dirty="0" smtClean="0"/>
              <a:t>Valores normales 1.21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9261110-FA46-4C9A-80B9-BCFABAB2729E}" type="slidenum">
              <a:rPr lang="es-MX" smtClean="0"/>
              <a:pPr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7732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01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4825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 IMIB se inyecta intravenosa y </a:t>
            </a:r>
            <a:r>
              <a:rPr lang="es-MX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despues</a:t>
            </a:r>
            <a:r>
              <a:rPr lang="es-MX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se la radiación se aprecia en pixeles en el corazón, mediastino y reporta 15 minutos y </a:t>
            </a:r>
            <a:r>
              <a:rPr lang="es-MX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depues</a:t>
            </a:r>
            <a:r>
              <a:rPr lang="es-MX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3 horas… </a:t>
            </a:r>
            <a:r>
              <a:rPr lang="es-MX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evalua</a:t>
            </a:r>
            <a:r>
              <a:rPr lang="es-MX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la inervación </a:t>
            </a:r>
            <a:r>
              <a:rPr lang="es-MX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simpatica</a:t>
            </a:r>
            <a:r>
              <a:rPr lang="es-MX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noradrenergica</a:t>
            </a:r>
            <a:r>
              <a:rPr lang="es-MX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del corazón.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52951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7228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68292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74372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Es un producto oral</a:t>
            </a:r>
            <a:r>
              <a:rPr lang="es-MX" baseline="0" dirty="0" smtClean="0"/>
              <a:t> que convierte </a:t>
            </a:r>
            <a:r>
              <a:rPr lang="es-MX" baseline="0" dirty="0" err="1" smtClean="0"/>
              <a:t>po</a:t>
            </a:r>
            <a:r>
              <a:rPr lang="es-MX" baseline="0" dirty="0" smtClean="0"/>
              <a:t> medio de la </a:t>
            </a:r>
            <a:r>
              <a:rPr lang="es-MX" baseline="0" dirty="0" err="1" smtClean="0"/>
              <a:t>descarboxilación</a:t>
            </a:r>
            <a:r>
              <a:rPr lang="es-MX" baseline="0" dirty="0" smtClean="0"/>
              <a:t> en </a:t>
            </a:r>
            <a:r>
              <a:rPr lang="es-MX" baseline="0" dirty="0" err="1" smtClean="0"/>
              <a:t>noreprinefrina</a:t>
            </a:r>
            <a:r>
              <a:rPr lang="es-MX" baseline="0" dirty="0" smtClean="0"/>
              <a:t>, promete ser una opción en la </a:t>
            </a:r>
            <a:r>
              <a:rPr lang="es-MX" baseline="0" dirty="0" err="1" smtClean="0"/>
              <a:t>terapeutica</a:t>
            </a:r>
            <a:r>
              <a:rPr lang="es-MX" baseline="0" dirty="0" smtClean="0"/>
              <a:t> para los pacientes PD mejorando los </a:t>
            </a:r>
            <a:r>
              <a:rPr lang="es-MX" baseline="0" dirty="0" err="1" smtClean="0"/>
              <a:t>sintomas</a:t>
            </a:r>
            <a:r>
              <a:rPr lang="es-MX" baseline="0" dirty="0" smtClean="0"/>
              <a:t> del OH, las actividades diarias, </a:t>
            </a:r>
            <a:r>
              <a:rPr lang="es-MX" baseline="0" dirty="0" err="1" smtClean="0"/>
              <a:t>caidas</a:t>
            </a:r>
            <a:r>
              <a:rPr lang="es-MX" baseline="0" dirty="0" smtClean="0"/>
              <a:t> y la </a:t>
            </a:r>
            <a:r>
              <a:rPr lang="es-MX" baseline="0" dirty="0" err="1" smtClean="0"/>
              <a:t>preseion</a:t>
            </a:r>
            <a:r>
              <a:rPr lang="es-MX" baseline="0" dirty="0" smtClean="0"/>
              <a:t> arterial. </a:t>
            </a:r>
          </a:p>
          <a:p>
            <a:r>
              <a:rPr lang="es-MX" baseline="0" dirty="0" smtClean="0"/>
              <a:t>Es una terapia para los </a:t>
            </a:r>
            <a:r>
              <a:rPr lang="es-MX" baseline="0" dirty="0" err="1" smtClean="0"/>
              <a:t>sintomas</a:t>
            </a:r>
            <a:r>
              <a:rPr lang="es-MX" baseline="0" dirty="0" smtClean="0"/>
              <a:t> del OH E INCREMENTAR LA TA SISTOLICA </a:t>
            </a:r>
          </a:p>
          <a:p>
            <a:r>
              <a:rPr lang="es-MX" baseline="0" dirty="0" smtClean="0"/>
              <a:t>Se valoro en un estudio de doble ciego </a:t>
            </a:r>
            <a:r>
              <a:rPr lang="es-MX" baseline="0" dirty="0" err="1" smtClean="0"/>
              <a:t>droxidropa</a:t>
            </a:r>
            <a:r>
              <a:rPr lang="es-MX" baseline="0" dirty="0" smtClean="0"/>
              <a:t> contra placebo, evaluando los </a:t>
            </a:r>
            <a:r>
              <a:rPr lang="es-MX" baseline="0" dirty="0" err="1" smtClean="0"/>
              <a:t>sintomas</a:t>
            </a:r>
            <a:r>
              <a:rPr lang="es-MX" baseline="0" dirty="0" smtClean="0"/>
              <a:t> con el cuestionario </a:t>
            </a:r>
            <a:r>
              <a:rPr lang="es-MX" baseline="0" dirty="0" err="1" smtClean="0"/>
              <a:t>orthostatic</a:t>
            </a:r>
            <a:r>
              <a:rPr lang="es-MX" baseline="0" dirty="0" smtClean="0"/>
              <a:t> </a:t>
            </a:r>
            <a:r>
              <a:rPr lang="es-MX" baseline="0" dirty="0" err="1" smtClean="0"/>
              <a:t>hypotension</a:t>
            </a:r>
            <a:r>
              <a:rPr lang="es-MX" baseline="0" dirty="0" smtClean="0"/>
              <a:t> </a:t>
            </a:r>
            <a:r>
              <a:rPr lang="es-MX" baseline="0" dirty="0" err="1" smtClean="0"/>
              <a:t>questionnaire</a:t>
            </a:r>
            <a:r>
              <a:rPr lang="es-MX" baseline="0" dirty="0" smtClean="0"/>
              <a:t> OHQ queque </a:t>
            </a:r>
            <a:r>
              <a:rPr lang="es-MX" baseline="0" dirty="0" err="1" smtClean="0"/>
              <a:t>demostro</a:t>
            </a:r>
            <a:r>
              <a:rPr lang="es-MX" baseline="0" dirty="0" smtClean="0"/>
              <a:t> importancia a la 1 semana en donde disminuyo los </a:t>
            </a:r>
            <a:r>
              <a:rPr lang="es-MX" baseline="0" dirty="0" err="1" smtClean="0"/>
              <a:t>sintomas</a:t>
            </a:r>
            <a:r>
              <a:rPr lang="es-MX" baseline="0" dirty="0" smtClean="0"/>
              <a:t> incremento la </a:t>
            </a:r>
            <a:r>
              <a:rPr lang="es-MX" baseline="0" dirty="0" err="1" smtClean="0"/>
              <a:t>ta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sistolica</a:t>
            </a:r>
            <a:r>
              <a:rPr lang="es-MX" baseline="0" dirty="0" smtClean="0"/>
              <a:t> </a:t>
            </a:r>
          </a:p>
          <a:p>
            <a:r>
              <a:rPr lang="es-MX" baseline="0" dirty="0" smtClean="0"/>
              <a:t>Efectos adversos dolor de cabez a y nauseas, mareo,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4720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Es un producto oral</a:t>
            </a:r>
            <a:r>
              <a:rPr lang="es-MX" baseline="0" dirty="0" smtClean="0"/>
              <a:t> que convierte </a:t>
            </a:r>
            <a:r>
              <a:rPr lang="es-MX" baseline="0" dirty="0" err="1" smtClean="0"/>
              <a:t>po</a:t>
            </a:r>
            <a:r>
              <a:rPr lang="es-MX" baseline="0" dirty="0" smtClean="0"/>
              <a:t> medio de la </a:t>
            </a:r>
            <a:r>
              <a:rPr lang="es-MX" baseline="0" dirty="0" err="1" smtClean="0"/>
              <a:t>descarboxilación</a:t>
            </a:r>
            <a:r>
              <a:rPr lang="es-MX" baseline="0" dirty="0" smtClean="0"/>
              <a:t> en </a:t>
            </a:r>
            <a:r>
              <a:rPr lang="es-MX" baseline="0" dirty="0" err="1" smtClean="0"/>
              <a:t>noreprinefrina</a:t>
            </a:r>
            <a:r>
              <a:rPr lang="es-MX" baseline="0" dirty="0" smtClean="0"/>
              <a:t>, promete ser una opción en la </a:t>
            </a:r>
            <a:r>
              <a:rPr lang="es-MX" baseline="0" dirty="0" err="1" smtClean="0"/>
              <a:t>terapeutica</a:t>
            </a:r>
            <a:r>
              <a:rPr lang="es-MX" baseline="0" dirty="0" smtClean="0"/>
              <a:t> para los pacientes PD mejorando los </a:t>
            </a:r>
            <a:r>
              <a:rPr lang="es-MX" baseline="0" dirty="0" err="1" smtClean="0"/>
              <a:t>sintomas</a:t>
            </a:r>
            <a:r>
              <a:rPr lang="es-MX" baseline="0" dirty="0" smtClean="0"/>
              <a:t> del OH, las actividades diarias, </a:t>
            </a:r>
            <a:r>
              <a:rPr lang="es-MX" baseline="0" dirty="0" err="1" smtClean="0"/>
              <a:t>caidas</a:t>
            </a:r>
            <a:r>
              <a:rPr lang="es-MX" baseline="0" dirty="0" smtClean="0"/>
              <a:t> y la </a:t>
            </a:r>
            <a:r>
              <a:rPr lang="es-MX" baseline="0" dirty="0" err="1" smtClean="0"/>
              <a:t>preseion</a:t>
            </a:r>
            <a:r>
              <a:rPr lang="es-MX" baseline="0" dirty="0" smtClean="0"/>
              <a:t> arterial. </a:t>
            </a:r>
          </a:p>
          <a:p>
            <a:r>
              <a:rPr lang="es-MX" baseline="0" dirty="0" smtClean="0"/>
              <a:t>Es una terapia para los </a:t>
            </a:r>
            <a:r>
              <a:rPr lang="es-MX" baseline="0" dirty="0" err="1" smtClean="0"/>
              <a:t>sintomas</a:t>
            </a:r>
            <a:r>
              <a:rPr lang="es-MX" baseline="0" dirty="0" smtClean="0"/>
              <a:t> del OH E INCREMENTAR LA TA SISTOLICA </a:t>
            </a:r>
          </a:p>
          <a:p>
            <a:r>
              <a:rPr lang="es-MX" baseline="0" dirty="0" smtClean="0"/>
              <a:t>Se valoro en un estudio de doble ciego </a:t>
            </a:r>
            <a:r>
              <a:rPr lang="es-MX" baseline="0" dirty="0" err="1" smtClean="0"/>
              <a:t>droxidropa</a:t>
            </a:r>
            <a:r>
              <a:rPr lang="es-MX" baseline="0" dirty="0" smtClean="0"/>
              <a:t> contra placebo, evaluando los </a:t>
            </a:r>
            <a:r>
              <a:rPr lang="es-MX" baseline="0" dirty="0" err="1" smtClean="0"/>
              <a:t>sintomas</a:t>
            </a:r>
            <a:r>
              <a:rPr lang="es-MX" baseline="0" dirty="0" smtClean="0"/>
              <a:t> con el cuestionario </a:t>
            </a:r>
            <a:r>
              <a:rPr lang="es-MX" baseline="0" dirty="0" err="1" smtClean="0"/>
              <a:t>orthostatic</a:t>
            </a:r>
            <a:r>
              <a:rPr lang="es-MX" baseline="0" dirty="0" smtClean="0"/>
              <a:t> </a:t>
            </a:r>
            <a:r>
              <a:rPr lang="es-MX" baseline="0" dirty="0" err="1" smtClean="0"/>
              <a:t>hypotension</a:t>
            </a:r>
            <a:r>
              <a:rPr lang="es-MX" baseline="0" dirty="0" smtClean="0"/>
              <a:t> </a:t>
            </a:r>
            <a:r>
              <a:rPr lang="es-MX" baseline="0" dirty="0" err="1" smtClean="0"/>
              <a:t>questionnaire</a:t>
            </a:r>
            <a:r>
              <a:rPr lang="es-MX" baseline="0" dirty="0" smtClean="0"/>
              <a:t> OHQ queque </a:t>
            </a:r>
            <a:r>
              <a:rPr lang="es-MX" baseline="0" dirty="0" err="1" smtClean="0"/>
              <a:t>demostro</a:t>
            </a:r>
            <a:r>
              <a:rPr lang="es-MX" baseline="0" dirty="0" smtClean="0"/>
              <a:t> importancia a la 1 semana en donde disminuyo los </a:t>
            </a:r>
            <a:r>
              <a:rPr lang="es-MX" baseline="0" dirty="0" err="1" smtClean="0"/>
              <a:t>sintomas</a:t>
            </a:r>
            <a:r>
              <a:rPr lang="es-MX" baseline="0" dirty="0" smtClean="0"/>
              <a:t> incremento la </a:t>
            </a:r>
            <a:r>
              <a:rPr lang="es-MX" baseline="0" dirty="0" err="1" smtClean="0"/>
              <a:t>ta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sistolica</a:t>
            </a:r>
            <a:r>
              <a:rPr lang="es-MX" baseline="0" dirty="0" smtClean="0"/>
              <a:t> </a:t>
            </a:r>
          </a:p>
          <a:p>
            <a:r>
              <a:rPr lang="es-MX" baseline="0" dirty="0" smtClean="0"/>
              <a:t>Efectos adversos dolor de cabez a y nauseas, mareo,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4720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51789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5178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2969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2969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1112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4022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5340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360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71525" y="2130433"/>
            <a:ext cx="874395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458078" y="274646"/>
            <a:ext cx="2314575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14350" y="274646"/>
            <a:ext cx="679132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4406908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19700" y="1600206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14353" y="1535113"/>
            <a:ext cx="45450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353" y="2174875"/>
            <a:ext cx="45450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22728" y="273058"/>
            <a:ext cx="57499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4351" y="1435103"/>
            <a:ext cx="338455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42903" y="1219200"/>
            <a:ext cx="9686925" cy="76200"/>
          </a:xfrm>
          <a:prstGeom prst="rect">
            <a:avLst/>
          </a:prstGeom>
          <a:gradFill rotWithShape="0">
            <a:gsLst>
              <a:gs pos="0">
                <a:srgbClr val="CC3300">
                  <a:gamma/>
                  <a:tint val="70196"/>
                  <a:invGamma/>
                </a:srgbClr>
              </a:gs>
              <a:gs pos="100000">
                <a:srgbClr val="CC3300"/>
              </a:gs>
            </a:gsLst>
            <a:lin ang="0" scaled="1"/>
          </a:gradFill>
          <a:ln w="127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086104" y="1676408"/>
            <a:ext cx="3636963" cy="476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81000" y="1347791"/>
            <a:ext cx="9601200" cy="5284787"/>
          </a:xfrm>
          <a:prstGeom prst="rect">
            <a:avLst/>
          </a:prstGeom>
          <a:gradFill rotWithShape="0">
            <a:gsLst>
              <a:gs pos="0">
                <a:srgbClr val="006600">
                  <a:gamma/>
                  <a:shade val="0"/>
                  <a:invGamma/>
                </a:srgbClr>
              </a:gs>
              <a:gs pos="100000">
                <a:srgbClr val="0066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s-E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s-E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s-E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s-E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s-E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s-E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s-E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s-E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defTabSz="762000" eaLnBrk="1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s-E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33" name="Picture 16" descr="Logo_Naranja_chico"/>
          <p:cNvPicPr>
            <a:picLocks noChangeAspect="1" noChangeArrowheads="1"/>
          </p:cNvPicPr>
          <p:nvPr userDrawn="1"/>
        </p:nvPicPr>
        <p:blipFill>
          <a:blip r:embed="rId1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9320213" y="-26988"/>
            <a:ext cx="909637" cy="119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71528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9910767" y="0"/>
            <a:ext cx="376237" cy="6858000"/>
          </a:xfrm>
          <a:prstGeom prst="rect">
            <a:avLst/>
          </a:prstGeom>
          <a:gradFill rotWithShape="0">
            <a:gsLst>
              <a:gs pos="0">
                <a:srgbClr val="006600">
                  <a:gamma/>
                  <a:shade val="20000"/>
                  <a:invGamma/>
                </a:srgbClr>
              </a:gs>
              <a:gs pos="50000">
                <a:srgbClr val="006600"/>
              </a:gs>
              <a:gs pos="100000">
                <a:srgbClr val="006600">
                  <a:gamma/>
                  <a:shade val="20000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-11112" y="4489450"/>
            <a:ext cx="6473826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rgbClr val="003300">
                  <a:gamma/>
                  <a:shade val="0"/>
                  <a:invGamma/>
                </a:srgbClr>
              </a:gs>
              <a:gs pos="100000">
                <a:srgbClr val="003300"/>
              </a:gs>
            </a:gsLst>
            <a:lin ang="5400000" scaled="1"/>
          </a:gra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3" y="3817946"/>
            <a:ext cx="9185275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rgbClr val="003300">
                  <a:gamma/>
                  <a:shade val="40000"/>
                  <a:invGamma/>
                </a:srgbClr>
              </a:gs>
              <a:gs pos="100000">
                <a:srgbClr val="003300"/>
              </a:gs>
            </a:gsLst>
            <a:lin ang="0" scaled="1"/>
          </a:gra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0" y="3146425"/>
            <a:ext cx="10287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3300">
                  <a:gamma/>
                  <a:shade val="40000"/>
                  <a:invGamma/>
                </a:srgbClr>
              </a:gs>
              <a:gs pos="100000">
                <a:srgbClr val="003300"/>
              </a:gs>
            </a:gsLst>
            <a:lin ang="0" scaled="1"/>
          </a:gra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0" y="2460625"/>
            <a:ext cx="10287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3300">
                  <a:gamma/>
                  <a:shade val="40000"/>
                  <a:invGamma/>
                </a:srgbClr>
              </a:gs>
              <a:gs pos="100000">
                <a:srgbClr val="003300"/>
              </a:gs>
            </a:gsLst>
            <a:lin ang="0" scaled="1"/>
          </a:gra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0" y="1793883"/>
            <a:ext cx="10287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3300">
                  <a:gamma/>
                  <a:shade val="40000"/>
                  <a:invGamma/>
                </a:srgbClr>
              </a:gs>
              <a:gs pos="100000">
                <a:srgbClr val="003300"/>
              </a:gs>
            </a:gsLst>
            <a:lin ang="0" scaled="1"/>
          </a:gra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106" name="Freeform 10"/>
          <p:cNvSpPr>
            <a:spLocks/>
          </p:cNvSpPr>
          <p:nvPr/>
        </p:nvSpPr>
        <p:spPr bwMode="auto">
          <a:xfrm>
            <a:off x="0" y="-20638"/>
            <a:ext cx="10287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rgbClr val="003300">
                  <a:gamma/>
                  <a:shade val="40000"/>
                  <a:invGamma/>
                </a:srgbClr>
              </a:gs>
              <a:gs pos="100000">
                <a:srgbClr val="003300"/>
              </a:gs>
            </a:gsLst>
            <a:lin ang="0" scaled="1"/>
          </a:gra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0" y="-20638"/>
            <a:ext cx="9437688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rgbClr val="003300">
                  <a:gamma/>
                  <a:shade val="40000"/>
                  <a:invGamma/>
                </a:srgbClr>
              </a:gs>
              <a:gs pos="100000">
                <a:srgbClr val="003300"/>
              </a:gs>
            </a:gsLst>
            <a:lin ang="0" scaled="1"/>
          </a:gra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108" name="Freeform 12"/>
          <p:cNvSpPr>
            <a:spLocks/>
          </p:cNvSpPr>
          <p:nvPr/>
        </p:nvSpPr>
        <p:spPr bwMode="auto">
          <a:xfrm>
            <a:off x="0" y="-20638"/>
            <a:ext cx="5151438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3300">
                  <a:gamma/>
                  <a:shade val="40000"/>
                  <a:invGamma/>
                </a:srgbClr>
              </a:gs>
              <a:gs pos="100000">
                <a:srgbClr val="003300"/>
              </a:gs>
            </a:gsLst>
            <a:lin ang="0" scaled="1"/>
          </a:gra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462980" y="990600"/>
            <a:ext cx="8743950" cy="1470025"/>
          </a:xfrm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s-MX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DISAUTONOMÍA EN ENFERMEDAD DE PARKINSON: </a:t>
            </a:r>
            <a:br>
              <a:rPr lang="es-MX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MX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trastornos neurocardiológicos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2781300" y="4953000"/>
            <a:ext cx="6791672" cy="1054968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s-ES" sz="2000" dirty="0" smtClean="0">
                <a:solidFill>
                  <a:srgbClr val="FFFF00"/>
                </a:solidFill>
              </a:rPr>
              <a:t>Dr. M</a:t>
            </a:r>
            <a:r>
              <a:rPr lang="es-MX" sz="2000" dirty="0" err="1" smtClean="0">
                <a:solidFill>
                  <a:srgbClr val="FFFF00"/>
                </a:solidFill>
              </a:rPr>
              <a:t>anlio</a:t>
            </a:r>
            <a:r>
              <a:rPr lang="es-ES" sz="2000" dirty="0" smtClean="0">
                <a:solidFill>
                  <a:srgbClr val="FFFF00"/>
                </a:solidFill>
              </a:rPr>
              <a:t> F. MÁ</a:t>
            </a:r>
            <a:r>
              <a:rPr lang="es-MX" sz="2000" dirty="0" smtClean="0">
                <a:solidFill>
                  <a:srgbClr val="FFFF00"/>
                </a:solidFill>
              </a:rPr>
              <a:t>RQUEZ</a:t>
            </a:r>
            <a:r>
              <a:rPr lang="es-ES" sz="2000" dirty="0" smtClean="0">
                <a:solidFill>
                  <a:srgbClr val="FFFF00"/>
                </a:solidFill>
              </a:rPr>
              <a:t> M</a:t>
            </a:r>
            <a:r>
              <a:rPr lang="es-MX" sz="2000" dirty="0" smtClean="0">
                <a:solidFill>
                  <a:srgbClr val="FFFF00"/>
                </a:solidFill>
              </a:rPr>
              <a:t>URILLO</a:t>
            </a:r>
            <a:endParaRPr lang="es-ES" sz="2000" dirty="0" smtClean="0">
              <a:solidFill>
                <a:srgbClr val="FFFF00"/>
              </a:solidFill>
            </a:endParaRPr>
          </a:p>
          <a:p>
            <a:r>
              <a:rPr lang="es-ES" sz="2000" dirty="0" smtClean="0">
                <a:solidFill>
                  <a:srgbClr val="FFFF00"/>
                </a:solidFill>
              </a:rPr>
              <a:t>Instituto Nacional </a:t>
            </a:r>
            <a:r>
              <a:rPr lang="es-MX" sz="2000" dirty="0" smtClean="0">
                <a:solidFill>
                  <a:srgbClr val="FFFF00"/>
                </a:solidFill>
              </a:rPr>
              <a:t>d</a:t>
            </a:r>
            <a:r>
              <a:rPr lang="es-ES" sz="2000" dirty="0" smtClean="0">
                <a:solidFill>
                  <a:srgbClr val="FFFF00"/>
                </a:solidFill>
              </a:rPr>
              <a:t>e C</a:t>
            </a:r>
            <a:r>
              <a:rPr lang="es-MX" sz="2000" dirty="0" err="1" smtClean="0">
                <a:solidFill>
                  <a:srgbClr val="FFFF00"/>
                </a:solidFill>
              </a:rPr>
              <a:t>ardiología</a:t>
            </a:r>
            <a:r>
              <a:rPr lang="es-ES" sz="2000" dirty="0" smtClean="0">
                <a:solidFill>
                  <a:srgbClr val="FFFF00"/>
                </a:solidFill>
              </a:rPr>
              <a:t> “Ignacio C</a:t>
            </a:r>
            <a:r>
              <a:rPr lang="es-MX" sz="2000" dirty="0" err="1" smtClean="0">
                <a:solidFill>
                  <a:srgbClr val="FFFF00"/>
                </a:solidFill>
              </a:rPr>
              <a:t>hávez</a:t>
            </a:r>
            <a:r>
              <a:rPr lang="es-ES" sz="2000" dirty="0" smtClean="0">
                <a:solidFill>
                  <a:srgbClr val="FFFF00"/>
                </a:solidFill>
              </a:rPr>
              <a:t>”</a:t>
            </a:r>
          </a:p>
          <a:p>
            <a:r>
              <a:rPr lang="es-ES" sz="2000" dirty="0" smtClean="0">
                <a:solidFill>
                  <a:srgbClr val="FFFF00"/>
                </a:solidFill>
              </a:rPr>
              <a:t>Sistema Nacional de Investigadores – CONACyT (SIN - II)</a:t>
            </a:r>
          </a:p>
          <a:p>
            <a:r>
              <a:rPr lang="es-ES" sz="2000" dirty="0" smtClean="0">
                <a:solidFill>
                  <a:srgbClr val="FFFF00"/>
                </a:solidFill>
              </a:rPr>
              <a:t>Miembro – Academia Nacional de Medicina</a:t>
            </a:r>
          </a:p>
        </p:txBody>
      </p:sp>
      <p:pic>
        <p:nvPicPr>
          <p:cNvPr id="4112" name="Picture 16" descr="Logo_Naranja_chico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8532816" y="0"/>
            <a:ext cx="17954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4972050"/>
            <a:ext cx="17907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-2129308" y="1340768"/>
          <a:ext cx="10585176" cy="512183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 redondeado"/>
          <p:cNvSpPr/>
          <p:nvPr/>
        </p:nvSpPr>
        <p:spPr bwMode="auto">
          <a:xfrm>
            <a:off x="5935588" y="2996952"/>
            <a:ext cx="3960440" cy="1224136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dirty="0" smtClean="0"/>
              <a:t>Estos factores juntos determinan la </a:t>
            </a:r>
            <a:r>
              <a:rPr lang="es-MX" dirty="0" smtClean="0">
                <a:solidFill>
                  <a:srgbClr val="FFFF66"/>
                </a:solidFill>
              </a:rPr>
              <a:t>hipotensión ortostática neurogénica 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rgbClr val="FFFF66"/>
              </a:solidFill>
              <a:effectLst/>
              <a:latin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1943100" y="5791200"/>
            <a:ext cx="11840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 smtClean="0"/>
              <a:t>Samay</a:t>
            </a:r>
            <a:r>
              <a:rPr lang="en-US" sz="1200" dirty="0" smtClean="0"/>
              <a:t> Jain y cols.</a:t>
            </a:r>
          </a:p>
          <a:p>
            <a:pPr algn="r"/>
            <a:r>
              <a:rPr lang="en-US" sz="1200" dirty="0" smtClean="0"/>
              <a:t> Cardiovascular </a:t>
            </a:r>
            <a:r>
              <a:rPr lang="en-US" sz="1200" dirty="0" err="1" smtClean="0"/>
              <a:t>dysautonomia</a:t>
            </a:r>
            <a:r>
              <a:rPr lang="en-US" sz="1200" dirty="0" smtClean="0"/>
              <a:t> in Parkinson Disease: </a:t>
            </a:r>
          </a:p>
          <a:p>
            <a:pPr algn="r"/>
            <a:r>
              <a:rPr lang="en-US" sz="1200" dirty="0" smtClean="0"/>
              <a:t>From pathophysiology to to pathogenesis (2012). </a:t>
            </a:r>
            <a:r>
              <a:rPr lang="en-US" sz="1200" i="1" dirty="0" smtClean="0">
                <a:solidFill>
                  <a:srgbClr val="FFFF00"/>
                </a:solidFill>
              </a:rPr>
              <a:t>Changes</a:t>
            </a:r>
            <a:r>
              <a:rPr lang="en-US" sz="1200" dirty="0" smtClean="0"/>
              <a:t>, </a:t>
            </a:r>
            <a:r>
              <a:rPr lang="en-US" sz="1200" i="1" dirty="0" smtClean="0"/>
              <a:t>29</a:t>
            </a:r>
            <a:r>
              <a:rPr lang="en-US" sz="1200" dirty="0" smtClean="0"/>
              <a:t>(6), 997–1003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" name="2 Rectángulo"/>
          <p:cNvSpPr/>
          <p:nvPr/>
        </p:nvSpPr>
        <p:spPr>
          <a:xfrm>
            <a:off x="318964" y="188640"/>
            <a:ext cx="950505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762000"/>
            <a:r>
              <a:rPr lang="es-MX" sz="2800" b="1" cap="all" dirty="0" smtClean="0">
                <a:ln w="0">
                  <a:noFill/>
                </a:ln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Intolerancia ortostáticA neurogénica - eNf. ParkinsoN </a:t>
            </a:r>
          </a:p>
          <a:p>
            <a:pPr defTabSz="762000"/>
            <a:r>
              <a:rPr lang="es-MX" sz="2800" b="1" cap="all" dirty="0" smtClean="0">
                <a:ln w="0">
                  <a:noFill/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FISIOPATOLOGÍA</a:t>
            </a:r>
            <a:endParaRPr lang="es-MX" sz="28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mpac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984181" y="2092325"/>
            <a:ext cx="7359719" cy="4003675"/>
            <a:chOff x="984181" y="2092325"/>
            <a:chExt cx="7359719" cy="4003675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r="39082"/>
            <a:stretch>
              <a:fillRect/>
            </a:stretch>
          </p:blipFill>
          <p:spPr bwMode="auto">
            <a:xfrm>
              <a:off x="984181" y="2092325"/>
              <a:ext cx="5226119" cy="400367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74242"/>
            <a:stretch>
              <a:fillRect/>
            </a:stretch>
          </p:blipFill>
          <p:spPr bwMode="auto">
            <a:xfrm>
              <a:off x="6134100" y="2092325"/>
              <a:ext cx="2209800" cy="400367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sp>
        <p:nvSpPr>
          <p:cNvPr id="3" name="2 Rectángulo"/>
          <p:cNvSpPr/>
          <p:nvPr/>
        </p:nvSpPr>
        <p:spPr>
          <a:xfrm>
            <a:off x="390972" y="188640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/>
            <a:r>
              <a:rPr lang="es-MX" sz="3200" b="1" cap="all" dirty="0" smtClean="0">
                <a:ln w="0"/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FISIOPATOLOGÍA   </a:t>
            </a:r>
          </a:p>
          <a:p>
            <a:pPr defTabSz="762000"/>
            <a:r>
              <a:rPr lang="es-MX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DENERVACIÓN CARDIACA</a:t>
            </a:r>
          </a:p>
          <a:p>
            <a:endParaRPr lang="es-MX" sz="3200" dirty="0"/>
          </a:p>
        </p:txBody>
      </p:sp>
      <p:sp>
        <p:nvSpPr>
          <p:cNvPr id="7" name="6 Rectángulo"/>
          <p:cNvSpPr/>
          <p:nvPr/>
        </p:nvSpPr>
        <p:spPr>
          <a:xfrm>
            <a:off x="342900" y="5903893"/>
            <a:ext cx="95066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MX" sz="1400" dirty="0" smtClean="0"/>
          </a:p>
          <a:p>
            <a:pPr algn="r"/>
            <a:r>
              <a:rPr lang="en-US" sz="1400" dirty="0" smtClean="0"/>
              <a:t>Goldstein  y cols. Cardiac </a:t>
            </a:r>
            <a:r>
              <a:rPr lang="en-US" sz="1400" dirty="0" err="1" smtClean="0"/>
              <a:t>denervation</a:t>
            </a:r>
            <a:r>
              <a:rPr lang="en-US" sz="1400" dirty="0" smtClean="0"/>
              <a:t> in patients with Parkinson disease</a:t>
            </a:r>
          </a:p>
          <a:p>
            <a:pPr algn="r"/>
            <a:r>
              <a:rPr lang="en-US" sz="1400" dirty="0" err="1" smtClean="0">
                <a:solidFill>
                  <a:srgbClr val="FFFF00"/>
                </a:solidFill>
              </a:rPr>
              <a:t>Clevel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</a:rPr>
              <a:t>Clin</a:t>
            </a:r>
            <a:r>
              <a:rPr lang="en-US" sz="1400" dirty="0" smtClean="0">
                <a:solidFill>
                  <a:srgbClr val="FFFF00"/>
                </a:solidFill>
              </a:rPr>
              <a:t> J </a:t>
            </a:r>
            <a:r>
              <a:rPr lang="es-MX" sz="1400" dirty="0" smtClean="0">
                <a:solidFill>
                  <a:srgbClr val="FFFF00"/>
                </a:solidFill>
              </a:rPr>
              <a:t>Med 2007</a:t>
            </a:r>
            <a:r>
              <a:rPr lang="es-MX" sz="1400" dirty="0" smtClean="0"/>
              <a:t>;74(Suppl 1):S91–4 </a:t>
            </a:r>
            <a:endParaRPr lang="es-MX" sz="1400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85900" y="1295400"/>
            <a:ext cx="6934200" cy="512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MX" dirty="0">
                <a:ea typeface="Arial Unicode MS" charset="0"/>
                <a:cs typeface="Arial Unicode MS" charset="0"/>
              </a:rPr>
              <a:t>Radioactividad de 6-[18F] fluorodopamina en septum interventricular</a:t>
            </a:r>
          </a:p>
        </p:txBody>
      </p:sp>
      <p:sp>
        <p:nvSpPr>
          <p:cNvPr id="8" name="14 Flecha abajo"/>
          <p:cNvSpPr/>
          <p:nvPr/>
        </p:nvSpPr>
        <p:spPr bwMode="auto">
          <a:xfrm>
            <a:off x="4991100" y="3657600"/>
            <a:ext cx="360040" cy="576064"/>
          </a:xfrm>
          <a:prstGeom prst="downArrow">
            <a:avLst/>
          </a:prstGeom>
          <a:solidFill>
            <a:srgbClr val="00B0F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0972" y="188640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/>
            <a:r>
              <a:rPr lang="es-MX" sz="3200" b="1" cap="all" dirty="0" smtClean="0">
                <a:ln w="0"/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FISIOPATOLOGÍA   </a:t>
            </a:r>
          </a:p>
          <a:p>
            <a:pPr defTabSz="762000"/>
            <a:r>
              <a:rPr lang="es-MX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DENERVACIÓN CARDIACA</a:t>
            </a:r>
          </a:p>
          <a:p>
            <a:endParaRPr lang="es-MX" sz="3200" dirty="0"/>
          </a:p>
        </p:txBody>
      </p:sp>
      <p:sp>
        <p:nvSpPr>
          <p:cNvPr id="7" name="6 Rectángulo"/>
          <p:cNvSpPr/>
          <p:nvPr/>
        </p:nvSpPr>
        <p:spPr>
          <a:xfrm>
            <a:off x="342900" y="5903893"/>
            <a:ext cx="95066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MX" sz="1400" dirty="0" smtClean="0"/>
          </a:p>
          <a:p>
            <a:pPr algn="r"/>
            <a:r>
              <a:rPr lang="en-US" sz="1400" dirty="0" smtClean="0"/>
              <a:t>Goldstein DS y cols. Cardiac </a:t>
            </a:r>
            <a:r>
              <a:rPr lang="en-US" sz="1400" dirty="0" err="1" smtClean="0"/>
              <a:t>denervation</a:t>
            </a:r>
            <a:r>
              <a:rPr lang="en-US" sz="1400" dirty="0" smtClean="0"/>
              <a:t> in patients with Parkinson disease</a:t>
            </a:r>
          </a:p>
          <a:p>
            <a:pPr algn="r"/>
            <a:r>
              <a:rPr lang="en-US" sz="1400" dirty="0" err="1" smtClean="0">
                <a:solidFill>
                  <a:srgbClr val="FFFF00"/>
                </a:solidFill>
              </a:rPr>
              <a:t>Clevel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</a:rPr>
              <a:t>Clin</a:t>
            </a:r>
            <a:r>
              <a:rPr lang="en-US" sz="1400" dirty="0" smtClean="0">
                <a:solidFill>
                  <a:srgbClr val="FFFF00"/>
                </a:solidFill>
              </a:rPr>
              <a:t> J </a:t>
            </a:r>
            <a:r>
              <a:rPr lang="es-MX" sz="1400" dirty="0" smtClean="0">
                <a:solidFill>
                  <a:srgbClr val="FFFF00"/>
                </a:solidFill>
              </a:rPr>
              <a:t>Med 2007</a:t>
            </a:r>
            <a:r>
              <a:rPr lang="es-MX" sz="1400" dirty="0" smtClean="0"/>
              <a:t>;74(Suppl 1):S91–4 </a:t>
            </a:r>
            <a:endParaRPr lang="es-MX" sz="14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r="51898"/>
          <a:stretch>
            <a:fillRect/>
          </a:stretch>
        </p:blipFill>
        <p:spPr bwMode="auto">
          <a:xfrm>
            <a:off x="3009900" y="2286000"/>
            <a:ext cx="4848225" cy="3736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95300" y="1400175"/>
            <a:ext cx="8915399" cy="1114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MX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Radioactividad de 6-[18F] fluorodopamina en septum interventricular y su relación con la pendiente barorrefleja</a:t>
            </a:r>
            <a:r>
              <a:rPr lang="es-MX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</a:t>
            </a:r>
            <a:endParaRPr lang="es-MX" dirty="0">
              <a:solidFill>
                <a:srgbClr val="FFFFFF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9" name="14 Flecha abajo"/>
          <p:cNvSpPr/>
          <p:nvPr/>
        </p:nvSpPr>
        <p:spPr bwMode="auto">
          <a:xfrm rot="2995168">
            <a:off x="5008743" y="2945683"/>
            <a:ext cx="165093" cy="1716391"/>
          </a:xfrm>
          <a:prstGeom prst="downArrow">
            <a:avLst/>
          </a:prstGeom>
          <a:solidFill>
            <a:srgbClr val="00B0F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0972" y="188640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/>
            <a:r>
              <a:rPr lang="es-MX" sz="3200" b="1" cap="all" dirty="0" smtClean="0">
                <a:ln w="0"/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FISIOPATOLOGÍA   </a:t>
            </a:r>
          </a:p>
          <a:p>
            <a:pPr defTabSz="762000"/>
            <a:r>
              <a:rPr lang="es-MX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DENERVACIÓN CARDIACA </a:t>
            </a:r>
          </a:p>
          <a:p>
            <a:endParaRPr lang="es-MX" sz="3200" dirty="0"/>
          </a:p>
        </p:txBody>
      </p:sp>
      <p:sp>
        <p:nvSpPr>
          <p:cNvPr id="7" name="6 Rectángulo"/>
          <p:cNvSpPr/>
          <p:nvPr/>
        </p:nvSpPr>
        <p:spPr>
          <a:xfrm>
            <a:off x="342900" y="5903893"/>
            <a:ext cx="95066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MX" sz="1400" dirty="0" smtClean="0"/>
          </a:p>
          <a:p>
            <a:pPr algn="r"/>
            <a:r>
              <a:rPr lang="en-US" sz="1400" dirty="0" smtClean="0"/>
              <a:t>Goldstein y cols. Cardiac </a:t>
            </a:r>
            <a:r>
              <a:rPr lang="en-US" sz="1400" dirty="0" err="1" smtClean="0"/>
              <a:t>denervation</a:t>
            </a:r>
            <a:r>
              <a:rPr lang="en-US" sz="1400" dirty="0" smtClean="0"/>
              <a:t> in patients with Parkinson disease</a:t>
            </a:r>
          </a:p>
          <a:p>
            <a:pPr algn="r"/>
            <a:r>
              <a:rPr lang="en-US" sz="1400" dirty="0" smtClean="0"/>
              <a:t>. </a:t>
            </a:r>
            <a:r>
              <a:rPr lang="en-US" sz="1400" dirty="0" smtClean="0">
                <a:solidFill>
                  <a:srgbClr val="FFFF00"/>
                </a:solidFill>
              </a:rPr>
              <a:t>Cleve </a:t>
            </a:r>
            <a:r>
              <a:rPr lang="en-US" sz="1400" dirty="0" err="1" smtClean="0">
                <a:solidFill>
                  <a:srgbClr val="FFFF00"/>
                </a:solidFill>
              </a:rPr>
              <a:t>Clin</a:t>
            </a:r>
            <a:r>
              <a:rPr lang="en-US" sz="1400" dirty="0" smtClean="0">
                <a:solidFill>
                  <a:srgbClr val="FFFF00"/>
                </a:solidFill>
              </a:rPr>
              <a:t> J</a:t>
            </a:r>
            <a:r>
              <a:rPr lang="es-MX" sz="1400" dirty="0" err="1" smtClean="0">
                <a:solidFill>
                  <a:srgbClr val="FFFF00"/>
                </a:solidFill>
              </a:rPr>
              <a:t>Med</a:t>
            </a:r>
            <a:r>
              <a:rPr lang="es-MX" sz="1400" dirty="0" smtClean="0">
                <a:solidFill>
                  <a:srgbClr val="FFFF00"/>
                </a:solidFill>
              </a:rPr>
              <a:t> 2007</a:t>
            </a:r>
            <a:r>
              <a:rPr lang="es-MX" sz="1400" dirty="0" smtClean="0"/>
              <a:t>;74(</a:t>
            </a:r>
            <a:r>
              <a:rPr lang="es-MX" sz="1400" dirty="0" err="1" smtClean="0"/>
              <a:t>Suppl</a:t>
            </a:r>
            <a:r>
              <a:rPr lang="es-MX" sz="1400" dirty="0" smtClean="0"/>
              <a:t> 1):S91–4 </a:t>
            </a:r>
            <a:endParaRPr lang="es-MX" sz="1400" dirty="0"/>
          </a:p>
        </p:txBody>
      </p:sp>
      <p:sp>
        <p:nvSpPr>
          <p:cNvPr id="8" name="7 Rectángulo"/>
          <p:cNvSpPr/>
          <p:nvPr/>
        </p:nvSpPr>
        <p:spPr>
          <a:xfrm>
            <a:off x="7159724" y="1946711"/>
            <a:ext cx="2522587" cy="3970318"/>
          </a:xfrm>
          <a:prstGeom prst="rect">
            <a:avLst/>
          </a:prstGeom>
          <a:solidFill>
            <a:schemeClr val="bg2">
              <a:lumMod val="65000"/>
              <a:lumOff val="35000"/>
            </a:schemeClr>
          </a:solidFill>
          <a:ln w="25400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Arial"/>
              <a:buChar char="•"/>
            </a:pPr>
            <a:r>
              <a:rPr lang="es-MX" sz="1800" dirty="0" smtClean="0"/>
              <a:t>En los pacientes con Parkinson se apreció un decremento notable de  marcadores TH y NF, indicando la </a:t>
            </a:r>
            <a:r>
              <a:rPr lang="es-MX" sz="1800" dirty="0" smtClean="0">
                <a:solidFill>
                  <a:srgbClr val="FFFF00"/>
                </a:solidFill>
              </a:rPr>
              <a:t>denervación simpática</a:t>
            </a:r>
            <a:r>
              <a:rPr lang="es-MX" sz="1800" dirty="0" smtClean="0"/>
              <a:t>, sobre todo en el </a:t>
            </a:r>
            <a:r>
              <a:rPr lang="es-MX" sz="1800" dirty="0" smtClean="0">
                <a:solidFill>
                  <a:srgbClr val="FFFF00"/>
                </a:solidFill>
              </a:rPr>
              <a:t>ventrículo izquierdo.</a:t>
            </a:r>
          </a:p>
          <a:p>
            <a:pPr algn="ctr">
              <a:buFont typeface="Arial"/>
              <a:buChar char="•"/>
            </a:pPr>
            <a:endParaRPr lang="es-MX" sz="1800" dirty="0" smtClean="0">
              <a:solidFill>
                <a:srgbClr val="FFFF00"/>
              </a:solidFill>
            </a:endParaRPr>
          </a:p>
          <a:p>
            <a:pPr algn="ctr">
              <a:buFont typeface="Arial"/>
              <a:buChar char="•"/>
            </a:pPr>
            <a:r>
              <a:rPr lang="es-MX" sz="1800" dirty="0" smtClean="0"/>
              <a:t>Esta se ha observado en el  50% de los pacientes con Parkinson y disautonomía</a:t>
            </a:r>
            <a:endParaRPr lang="es-MX" sz="1800" dirty="0"/>
          </a:p>
        </p:txBody>
      </p:sp>
      <p:sp>
        <p:nvSpPr>
          <p:cNvPr id="15" name="14 Rectángulo"/>
          <p:cNvSpPr/>
          <p:nvPr/>
        </p:nvSpPr>
        <p:spPr>
          <a:xfrm>
            <a:off x="171487" y="4941168"/>
            <a:ext cx="691276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600" dirty="0" smtClean="0">
                <a:solidFill>
                  <a:srgbClr val="FF0000"/>
                </a:solidFill>
              </a:rPr>
              <a:t>Anti-NF (NEUROFILAMENTO): </a:t>
            </a:r>
            <a:r>
              <a:rPr lang="es-MX" sz="1600" dirty="0" smtClean="0"/>
              <a:t>marcador de todos axones</a:t>
            </a:r>
          </a:p>
          <a:p>
            <a:r>
              <a:rPr lang="es-MX" sz="1600" dirty="0" smtClean="0">
                <a:solidFill>
                  <a:srgbClr val="00B050"/>
                </a:solidFill>
              </a:rPr>
              <a:t>Anti-TH (TIROSINA HIDROXILASA)</a:t>
            </a:r>
            <a:r>
              <a:rPr lang="es-MX" sz="1600" dirty="0" smtClean="0"/>
              <a:t>: marcador axones </a:t>
            </a:r>
            <a:r>
              <a:rPr lang="es-MX" sz="1600" dirty="0" err="1" smtClean="0"/>
              <a:t>catecolaminérgicos</a:t>
            </a:r>
            <a:r>
              <a:rPr lang="es-MX" sz="1600" dirty="0" smtClean="0"/>
              <a:t> </a:t>
            </a:r>
          </a:p>
          <a:p>
            <a:r>
              <a:rPr lang="es-MX" sz="1600" dirty="0" smtClean="0">
                <a:solidFill>
                  <a:srgbClr val="CC3399"/>
                </a:solidFill>
              </a:rPr>
              <a:t>Anti MBP (PROTEINA FIJADORA DE MIELINA): </a:t>
            </a:r>
            <a:r>
              <a:rPr lang="es-MX" sz="1600" dirty="0" smtClean="0"/>
              <a:t>marcador de mielina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61" y="1504523"/>
            <a:ext cx="3230034" cy="320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687116" y="421085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99FF99"/>
                </a:solidFill>
              </a:rPr>
              <a:t>Paciente sano </a:t>
            </a:r>
            <a:endParaRPr lang="es-MX" sz="2000" dirty="0">
              <a:solidFill>
                <a:srgbClr val="99FF9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7356" y="1504523"/>
            <a:ext cx="3218965" cy="320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135388" y="421165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99FF99"/>
                </a:solidFill>
              </a:rPr>
              <a:t>Paciente con  Parkinson</a:t>
            </a:r>
            <a:endParaRPr lang="es-MX" sz="2000" dirty="0">
              <a:solidFill>
                <a:srgbClr val="99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60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597" y="2780927"/>
            <a:ext cx="4826634" cy="384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18964" y="188640"/>
            <a:ext cx="928903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762000"/>
            <a:r>
              <a:rPr lang="es-MX" sz="3200" b="1" cap="all" dirty="0" smtClean="0">
                <a:ln w="0"/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FISIOPATOLOGÍA  </a:t>
            </a:r>
          </a:p>
          <a:p>
            <a:pPr defTabSz="762000"/>
            <a:r>
              <a:rPr lang="es-MX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CONCENTRACIÓN PLASMÁTICA DE NOREPINEFRINA </a:t>
            </a:r>
            <a:r>
              <a:rPr lang="es-MX" sz="3200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(NE)</a:t>
            </a:r>
            <a:r>
              <a:rPr lang="es-MX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2980" y="1412783"/>
            <a:ext cx="9433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Respuesta normal al ortostatismo: la concentración de NE plasmática aumenta el doble después de 5 minutos de cambiar de posición supina a bipedestación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071492" y="2708920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arenR"/>
            </a:pPr>
            <a:r>
              <a:rPr lang="es-MX" sz="1800" dirty="0" smtClean="0">
                <a:solidFill>
                  <a:srgbClr val="FF8000"/>
                </a:solidFill>
              </a:rPr>
              <a:t>En supino: </a:t>
            </a:r>
            <a:r>
              <a:rPr lang="es-MX" sz="1800" dirty="0" smtClean="0">
                <a:solidFill>
                  <a:srgbClr val="FFFFCC"/>
                </a:solidFill>
              </a:rPr>
              <a:t>Los pacientes con </a:t>
            </a:r>
            <a:r>
              <a:rPr lang="es-MX" sz="1800" dirty="0" smtClean="0">
                <a:solidFill>
                  <a:srgbClr val="00FFFF"/>
                </a:solidFill>
              </a:rPr>
              <a:t>Parkinson e  hipotensión ortostática </a:t>
            </a:r>
            <a:r>
              <a:rPr lang="es-MX" sz="1800" dirty="0" smtClean="0">
                <a:solidFill>
                  <a:srgbClr val="FFFFCC"/>
                </a:solidFill>
              </a:rPr>
              <a:t>presentan niveles disminuidos de NE plasmática en comparación con los pacientes con </a:t>
            </a:r>
            <a:r>
              <a:rPr lang="es-MX" sz="1800" dirty="0" smtClean="0">
                <a:solidFill>
                  <a:srgbClr val="FF6FCF"/>
                </a:solidFill>
              </a:rPr>
              <a:t>Parkinson sin disautonomía</a:t>
            </a:r>
            <a:r>
              <a:rPr lang="es-MX" sz="1800" dirty="0" smtClean="0">
                <a:solidFill>
                  <a:srgbClr val="FFFFCC"/>
                </a:solidFill>
              </a:rPr>
              <a:t>. </a:t>
            </a:r>
          </a:p>
          <a:p>
            <a:pPr marL="457200" indent="-457200" algn="ctr">
              <a:buAutoNum type="arabicParenR"/>
            </a:pPr>
            <a:endParaRPr lang="es-MX" sz="1800" dirty="0" smtClean="0">
              <a:solidFill>
                <a:srgbClr val="FFFFCC"/>
              </a:solidFill>
            </a:endParaRPr>
          </a:p>
          <a:p>
            <a:pPr marL="457200" indent="-457200" algn="ctr">
              <a:buAutoNum type="arabicParenR"/>
            </a:pPr>
            <a:r>
              <a:rPr lang="es-MX" sz="1800" dirty="0" smtClean="0">
                <a:solidFill>
                  <a:srgbClr val="FF8000"/>
                </a:solidFill>
              </a:rPr>
              <a:t>En ortostatismo: </a:t>
            </a:r>
            <a:r>
              <a:rPr lang="es-MX" sz="1800" dirty="0" smtClean="0">
                <a:solidFill>
                  <a:srgbClr val="FFFFCC"/>
                </a:solidFill>
              </a:rPr>
              <a:t>tienen menor elevación de la NE plasmática</a:t>
            </a:r>
            <a:endParaRPr lang="es-MX" sz="1800" dirty="0">
              <a:solidFill>
                <a:srgbClr val="FFFFCC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72100" y="5738336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400" dirty="0" err="1" smtClean="0"/>
              <a:t>Goldstein</a:t>
            </a:r>
            <a:r>
              <a:rPr lang="es-MX" sz="1400" dirty="0" smtClean="0"/>
              <a:t>, y cols. (2003). </a:t>
            </a:r>
            <a:r>
              <a:rPr lang="es-MX" sz="1400" dirty="0" err="1" smtClean="0"/>
              <a:t>Dysautonomia</a:t>
            </a:r>
            <a:r>
              <a:rPr lang="es-MX" sz="1400" dirty="0" smtClean="0"/>
              <a:t> in </a:t>
            </a:r>
            <a:r>
              <a:rPr lang="es-MX" sz="1400" dirty="0" err="1" smtClean="0"/>
              <a:t>Parkinson’s</a:t>
            </a:r>
            <a:r>
              <a:rPr lang="es-MX" sz="1400" dirty="0" smtClean="0"/>
              <a:t> </a:t>
            </a:r>
            <a:r>
              <a:rPr lang="es-MX" sz="1400" dirty="0" err="1" smtClean="0"/>
              <a:t>disease</a:t>
            </a:r>
            <a:r>
              <a:rPr lang="es-MX" sz="1400" dirty="0" smtClean="0">
                <a:solidFill>
                  <a:srgbClr val="FFFF00"/>
                </a:solidFill>
              </a:rPr>
              <a:t>: </a:t>
            </a:r>
            <a:r>
              <a:rPr lang="es-MX" sz="1400" dirty="0" err="1" smtClean="0">
                <a:solidFill>
                  <a:srgbClr val="FFFF00"/>
                </a:solidFill>
              </a:rPr>
              <a:t>Neurocardiological</a:t>
            </a:r>
            <a:r>
              <a:rPr lang="es-MX" sz="1400" dirty="0" smtClean="0">
                <a:solidFill>
                  <a:srgbClr val="FFFF00"/>
                </a:solidFill>
              </a:rPr>
              <a:t> </a:t>
            </a:r>
            <a:r>
              <a:rPr lang="es-MX" sz="1400" dirty="0" err="1" smtClean="0">
                <a:solidFill>
                  <a:srgbClr val="FFFF00"/>
                </a:solidFill>
              </a:rPr>
              <a:t>abnormalities</a:t>
            </a:r>
            <a:r>
              <a:rPr lang="es-MX" sz="1400" dirty="0" smtClean="0">
                <a:solidFill>
                  <a:srgbClr val="FFFF00"/>
                </a:solidFill>
              </a:rPr>
              <a:t>. </a:t>
            </a:r>
            <a:r>
              <a:rPr lang="es-MX" sz="1400" i="1" dirty="0" err="1" smtClean="0">
                <a:solidFill>
                  <a:srgbClr val="FFFF00"/>
                </a:solidFill>
              </a:rPr>
              <a:t>Lancet</a:t>
            </a:r>
            <a:r>
              <a:rPr lang="es-MX" sz="1400" i="1" dirty="0" smtClean="0">
                <a:solidFill>
                  <a:srgbClr val="FFFF00"/>
                </a:solidFill>
              </a:rPr>
              <a:t> </a:t>
            </a:r>
            <a:r>
              <a:rPr lang="es-MX" sz="1400" i="1" dirty="0" err="1" smtClean="0">
                <a:solidFill>
                  <a:srgbClr val="FFFF00"/>
                </a:solidFill>
              </a:rPr>
              <a:t>Neurology</a:t>
            </a:r>
            <a:r>
              <a:rPr lang="es-MX" sz="1400" dirty="0" smtClean="0">
                <a:solidFill>
                  <a:srgbClr val="FFFF00"/>
                </a:solidFill>
              </a:rPr>
              <a:t>, </a:t>
            </a:r>
            <a:r>
              <a:rPr lang="es-MX" sz="1400" i="1" dirty="0" smtClean="0"/>
              <a:t>2</a:t>
            </a:r>
            <a:r>
              <a:rPr lang="es-MX" sz="1400" dirty="0" smtClean="0"/>
              <a:t>(11), 669–676.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409689" y="5939135"/>
            <a:ext cx="114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rgbClr val="000090"/>
                </a:solidFill>
              </a:rPr>
              <a:t>Supino </a:t>
            </a:r>
            <a:endParaRPr lang="es-ES_tradnl" dirty="0">
              <a:solidFill>
                <a:srgbClr val="00009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238500" y="5943600"/>
            <a:ext cx="1929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rgbClr val="000090"/>
                </a:solidFill>
              </a:rPr>
              <a:t>Ortostatismo</a:t>
            </a:r>
            <a:endParaRPr lang="es-ES_tradnl" dirty="0">
              <a:solidFill>
                <a:srgbClr val="000090"/>
              </a:solidFill>
            </a:endParaRPr>
          </a:p>
        </p:txBody>
      </p:sp>
      <p:cxnSp>
        <p:nvCxnSpPr>
          <p:cNvPr id="10" name="9 Conector angular"/>
          <p:cNvCxnSpPr/>
          <p:nvPr/>
        </p:nvCxnSpPr>
        <p:spPr bwMode="auto">
          <a:xfrm flipV="1">
            <a:off x="1831132" y="4984016"/>
            <a:ext cx="1944216" cy="245184"/>
          </a:xfrm>
          <a:prstGeom prst="bentConnector3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14 Flecha abajo"/>
          <p:cNvSpPr/>
          <p:nvPr/>
        </p:nvSpPr>
        <p:spPr bwMode="auto">
          <a:xfrm>
            <a:off x="1651112" y="4365104"/>
            <a:ext cx="360040" cy="576064"/>
          </a:xfrm>
          <a:prstGeom prst="downArrow">
            <a:avLst/>
          </a:prstGeom>
          <a:solidFill>
            <a:srgbClr val="00B0F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15 Flecha abajo"/>
          <p:cNvSpPr/>
          <p:nvPr/>
        </p:nvSpPr>
        <p:spPr bwMode="auto">
          <a:xfrm>
            <a:off x="3595328" y="4229472"/>
            <a:ext cx="360040" cy="576064"/>
          </a:xfrm>
          <a:prstGeom prst="downArrow">
            <a:avLst/>
          </a:prstGeom>
          <a:solidFill>
            <a:srgbClr val="00B0F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16 Flecha abajo"/>
          <p:cNvSpPr/>
          <p:nvPr/>
        </p:nvSpPr>
        <p:spPr bwMode="auto">
          <a:xfrm>
            <a:off x="2156359" y="3936851"/>
            <a:ext cx="360040" cy="576064"/>
          </a:xfrm>
          <a:prstGeom prst="downArrow">
            <a:avLst/>
          </a:prstGeom>
          <a:solidFill>
            <a:srgbClr val="FFCCFF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17 Flecha abajo"/>
          <p:cNvSpPr/>
          <p:nvPr/>
        </p:nvSpPr>
        <p:spPr bwMode="auto">
          <a:xfrm>
            <a:off x="4023047" y="2924944"/>
            <a:ext cx="360040" cy="576064"/>
          </a:xfrm>
          <a:prstGeom prst="downArrow">
            <a:avLst/>
          </a:prstGeom>
          <a:solidFill>
            <a:srgbClr val="FFCCFF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8964" y="0"/>
            <a:ext cx="698477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762000"/>
            <a:r>
              <a:rPr lang="es-MX" sz="3600" b="1" cap="all" dirty="0" smtClean="0">
                <a:ln w="0"/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FISIOPATOLOGÍA</a:t>
            </a:r>
            <a:r>
              <a:rPr lang="es-MX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   </a:t>
            </a:r>
          </a:p>
          <a:p>
            <a:pPr defTabSz="762000"/>
            <a:r>
              <a:rPr lang="es-MX" sz="3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Falla en la respuesta barorrefleja 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19100" y="4724400"/>
            <a:ext cx="9577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rgbClr val="FFFFCC"/>
                </a:solidFill>
              </a:rPr>
              <a:t>Decremento en el número de neuronas catecolaminérgicas del núcleo del tracto solitario (en donde se lleva a cabo la sinapsis inicial del sistema barorreflejo).</a:t>
            </a:r>
            <a:endParaRPr lang="es-MX" dirty="0">
              <a:solidFill>
                <a:srgbClr val="FFFFCC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83060" y="6019800"/>
            <a:ext cx="88364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Sharabi</a:t>
            </a:r>
            <a:r>
              <a:rPr lang="en-US" sz="1400" dirty="0" smtClean="0"/>
              <a:t>, y cols.(2011). Mechanisms of orthostatic hypotension and supine hypertension in Parkinson disease. </a:t>
            </a:r>
            <a:r>
              <a:rPr lang="en-US" sz="1400" i="1" dirty="0" smtClean="0">
                <a:solidFill>
                  <a:srgbClr val="FFFF00"/>
                </a:solidFill>
              </a:rPr>
              <a:t>Journal of the Neurological Sciences</a:t>
            </a:r>
            <a:r>
              <a:rPr lang="en-US" sz="1400" dirty="0" smtClean="0">
                <a:solidFill>
                  <a:srgbClr val="FFFF00"/>
                </a:solidFill>
              </a:rPr>
              <a:t>, </a:t>
            </a:r>
            <a:r>
              <a:rPr lang="en-US" sz="1400" i="1" dirty="0" smtClean="0"/>
              <a:t>310</a:t>
            </a:r>
            <a:r>
              <a:rPr lang="en-US" sz="1400" dirty="0" smtClean="0"/>
              <a:t>(1-2), 123–128</a:t>
            </a:r>
          </a:p>
          <a:p>
            <a:pPr algn="r"/>
            <a:endParaRPr lang="en-US" sz="1400" dirty="0" smtClean="0"/>
          </a:p>
          <a:p>
            <a:pPr algn="r"/>
            <a:endParaRPr lang="en-US" sz="1400" dirty="0" smtClean="0"/>
          </a:p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49609"/>
          <a:stretch>
            <a:fillRect/>
          </a:stretch>
        </p:blipFill>
        <p:spPr bwMode="auto">
          <a:xfrm>
            <a:off x="4991100" y="1447800"/>
            <a:ext cx="3810000" cy="299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CuadroTexto"/>
          <p:cNvSpPr txBox="1"/>
          <p:nvPr/>
        </p:nvSpPr>
        <p:spPr>
          <a:xfrm>
            <a:off x="495300" y="1447800"/>
            <a:ext cx="4229100" cy="1631216"/>
          </a:xfrm>
          <a:prstGeom prst="rect">
            <a:avLst/>
          </a:prstGeom>
          <a:solidFill>
            <a:schemeClr val="bg2">
              <a:lumMod val="65000"/>
              <a:lumOff val="35000"/>
            </a:schemeClr>
          </a:solidFill>
          <a:ln w="19050">
            <a:solidFill>
              <a:schemeClr val="accent2">
                <a:alpha val="73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FFFFCC"/>
                </a:solidFill>
              </a:rPr>
              <a:t>Pendiente barorrefleja (log) en </a:t>
            </a:r>
            <a:r>
              <a:rPr lang="es-MX" sz="2000" dirty="0" smtClean="0">
                <a:solidFill>
                  <a:srgbClr val="FF0000"/>
                </a:solidFill>
              </a:rPr>
              <a:t>Parkinson e  hipotensión ortostática </a:t>
            </a:r>
            <a:r>
              <a:rPr lang="es-MX" sz="2000" dirty="0" smtClean="0">
                <a:solidFill>
                  <a:srgbClr val="FFFFCC"/>
                </a:solidFill>
              </a:rPr>
              <a:t>en comparación con los pacientes con </a:t>
            </a:r>
            <a:r>
              <a:rPr lang="es-MX" sz="2000" dirty="0" smtClean="0">
                <a:solidFill>
                  <a:srgbClr val="FF6FCF"/>
                </a:solidFill>
              </a:rPr>
              <a:t>Parkinson sin disautonomía </a:t>
            </a:r>
            <a:r>
              <a:rPr lang="es-MX" sz="2000" dirty="0" smtClean="0"/>
              <a:t>y </a:t>
            </a:r>
            <a:r>
              <a:rPr lang="es-MX" sz="2000" dirty="0" smtClean="0">
                <a:solidFill>
                  <a:schemeClr val="tx1"/>
                </a:solidFill>
              </a:rPr>
              <a:t>sujetos normales. </a:t>
            </a:r>
            <a:endParaRPr lang="es-MX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6996" y="260648"/>
            <a:ext cx="864096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MX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¿LA DISAUTONOMÍA  cardiovascular PRECEDE A los síntomas motores DEL PARKINSON?</a:t>
            </a:r>
            <a:endParaRPr lang="es-MX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3140" y="1295400"/>
            <a:ext cx="6192688" cy="108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95300" y="2438400"/>
            <a:ext cx="93199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Arial"/>
              <a:buChar char="•"/>
            </a:pPr>
            <a:r>
              <a:rPr lang="es-MX" sz="2000" dirty="0" smtClean="0"/>
              <a:t> Se han informado casos en los que se demostró </a:t>
            </a:r>
            <a:r>
              <a:rPr lang="es-MX" sz="2000" dirty="0" smtClean="0">
                <a:solidFill>
                  <a:srgbClr val="FFFFCC"/>
                </a:solidFill>
              </a:rPr>
              <a:t>denervación simpática </a:t>
            </a:r>
            <a:r>
              <a:rPr lang="es-MX" sz="2000" dirty="0" smtClean="0"/>
              <a:t>cardiaca, de </a:t>
            </a:r>
            <a:r>
              <a:rPr lang="es-MX" sz="2000" dirty="0"/>
              <a:t>2</a:t>
            </a:r>
            <a:r>
              <a:rPr lang="es-MX" sz="2000" dirty="0" smtClean="0"/>
              <a:t> a 4 años </a:t>
            </a:r>
            <a:r>
              <a:rPr lang="es-MX" sz="2000" dirty="0" smtClean="0">
                <a:solidFill>
                  <a:srgbClr val="FFFFCC"/>
                </a:solidFill>
              </a:rPr>
              <a:t>antes del inicio de los síntomas motores </a:t>
            </a:r>
            <a:r>
              <a:rPr lang="es-MX" sz="2000" dirty="0" smtClean="0"/>
              <a:t>de Parkinson.</a:t>
            </a:r>
          </a:p>
          <a:p>
            <a:pPr algn="just"/>
            <a:endParaRPr lang="es-MX" sz="2000" dirty="0" smtClean="0"/>
          </a:p>
          <a:p>
            <a:pPr algn="just">
              <a:buClr>
                <a:srgbClr val="FF0000"/>
              </a:buClr>
              <a:buFont typeface="Arial"/>
              <a:buChar char="•"/>
            </a:pPr>
            <a:r>
              <a:rPr lang="es-MX" sz="2000" dirty="0" smtClean="0"/>
              <a:t> Es posible que la denervación simpática ocurra de manera independiente a la lesión dopaminérgica.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205952"/>
            <a:ext cx="6768752" cy="181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19100" y="6028492"/>
            <a:ext cx="9448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Goldstein, y cols. (2011). Autonomic </a:t>
            </a:r>
          </a:p>
          <a:p>
            <a:pPr algn="r"/>
            <a:r>
              <a:rPr lang="en-US" sz="1400" dirty="0" smtClean="0"/>
              <a:t>dysfunction in PD: A window to early detection? </a:t>
            </a:r>
            <a:r>
              <a:rPr lang="en-US" sz="1400" i="1" dirty="0" smtClean="0">
                <a:solidFill>
                  <a:srgbClr val="FFFF00"/>
                </a:solidFill>
              </a:rPr>
              <a:t>Journal of the Neurological Sciences</a:t>
            </a:r>
            <a:r>
              <a:rPr lang="en-US" sz="1400" dirty="0" smtClean="0"/>
              <a:t>, </a:t>
            </a:r>
            <a:r>
              <a:rPr lang="en-US" sz="1400" i="1" dirty="0" smtClean="0"/>
              <a:t>310</a:t>
            </a:r>
            <a:r>
              <a:rPr lang="en-US" sz="1400" dirty="0" smtClean="0"/>
              <a:t>(1-2</a:t>
            </a:r>
            <a:r>
              <a:rPr lang="en-US" dirty="0" smtClean="0"/>
              <a:t>)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940" y="44624"/>
            <a:ext cx="8928992" cy="175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90972" y="1800391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MX" dirty="0"/>
          </a:p>
          <a:p>
            <a:pPr lvl="0"/>
            <a:r>
              <a:rPr lang="es-MX" sz="2000" dirty="0" smtClean="0"/>
              <a:t>Estudio de </a:t>
            </a:r>
            <a:r>
              <a:rPr lang="es-MX" sz="2000" dirty="0"/>
              <a:t>corte transversal con grupo </a:t>
            </a:r>
            <a:r>
              <a:rPr lang="es-MX" sz="2000" dirty="0" smtClean="0"/>
              <a:t>control</a:t>
            </a:r>
          </a:p>
          <a:p>
            <a:pPr lvl="0"/>
            <a:endParaRPr lang="es-MX" sz="2000" dirty="0"/>
          </a:p>
          <a:p>
            <a:pPr lvl="0"/>
            <a:r>
              <a:rPr lang="es-MX" sz="2000" dirty="0">
                <a:solidFill>
                  <a:srgbClr val="FFC000"/>
                </a:solidFill>
              </a:rPr>
              <a:t>Se incluyeron </a:t>
            </a:r>
          </a:p>
          <a:p>
            <a:pPr lvl="1"/>
            <a:r>
              <a:rPr lang="es-MX" sz="2000" dirty="0"/>
              <a:t>pacientes con enfermedad de Parkinson de menos de 5 años de evolución y</a:t>
            </a:r>
            <a:r>
              <a:rPr lang="es-MX" sz="2000" dirty="0" smtClean="0"/>
              <a:t> enfermedad leve </a:t>
            </a:r>
            <a:r>
              <a:rPr lang="es-MX" sz="2000" dirty="0"/>
              <a:t>a moderada</a:t>
            </a:r>
            <a:r>
              <a:rPr lang="es-MX" sz="2000" dirty="0" smtClean="0"/>
              <a:t> y se comparaon con </a:t>
            </a:r>
            <a:r>
              <a:rPr lang="es-MX" sz="2000" dirty="0"/>
              <a:t>controles sanos. </a:t>
            </a:r>
          </a:p>
          <a:p>
            <a:pPr lvl="0"/>
            <a:r>
              <a:rPr lang="es-MX" sz="2000" dirty="0">
                <a:solidFill>
                  <a:srgbClr val="FFC000"/>
                </a:solidFill>
              </a:rPr>
              <a:t>Se excluyeron </a:t>
            </a:r>
          </a:p>
          <a:p>
            <a:pPr lvl="1"/>
            <a:r>
              <a:rPr lang="es-MX" sz="2000" dirty="0"/>
              <a:t>sujetos con diabetes mellitus, hipertensión arterial o diagnostico de </a:t>
            </a:r>
            <a:r>
              <a:rPr lang="es-MX" sz="2000" dirty="0" err="1"/>
              <a:t>disautonomía</a:t>
            </a:r>
            <a:r>
              <a:rPr lang="es-MX" sz="2000" dirty="0"/>
              <a:t> previo. </a:t>
            </a:r>
          </a:p>
          <a:p>
            <a:pPr lvl="0"/>
            <a:r>
              <a:rPr lang="es-MX" sz="2000" dirty="0">
                <a:solidFill>
                  <a:srgbClr val="FFC000"/>
                </a:solidFill>
              </a:rPr>
              <a:t>Se realizaron</a:t>
            </a:r>
          </a:p>
          <a:p>
            <a:pPr lvl="1"/>
            <a:r>
              <a:rPr lang="es-MX" sz="2000" dirty="0"/>
              <a:t>mediciones de la tensión arterial en posición supina y posteriormente a los 3 y 5 min de asumir bipedestación </a:t>
            </a:r>
          </a:p>
          <a:p>
            <a:pPr algn="just">
              <a:buFont typeface="Arial"/>
              <a:buChar char="•"/>
            </a:pPr>
            <a:r>
              <a:rPr lang="es-MX" dirty="0" smtClean="0"/>
              <a:t>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699" y="2514600"/>
            <a:ext cx="434812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19100" y="381001"/>
          <a:ext cx="5791200" cy="2019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770"/>
                <a:gridCol w="937780"/>
                <a:gridCol w="1447800"/>
                <a:gridCol w="1085850"/>
              </a:tblGrid>
              <a:tr h="983374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Respuesta</a:t>
                      </a:r>
                      <a:r>
                        <a:rPr lang="es-MX" sz="1400" baseline="0" dirty="0" smtClean="0"/>
                        <a:t> ortostática  de la tensión arterial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 EP</a:t>
                      </a:r>
                    </a:p>
                    <a:p>
                      <a:pPr algn="ctr"/>
                      <a:r>
                        <a:rPr lang="es-MX" sz="1400" dirty="0" smtClean="0"/>
                        <a:t>(%)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Controles</a:t>
                      </a:r>
                    </a:p>
                    <a:p>
                      <a:pPr algn="ctr"/>
                      <a:r>
                        <a:rPr lang="es-MX" sz="1400" dirty="0" smtClean="0"/>
                        <a:t>(%)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/>
                        <a:t>P</a:t>
                      </a:r>
                      <a:endParaRPr lang="es-MX" sz="1400" i="1" dirty="0"/>
                    </a:p>
                  </a:txBody>
                  <a:tcPr/>
                </a:tc>
              </a:tr>
              <a:tr h="397144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</a:t>
                      </a:r>
                      <a:r>
                        <a:rPr lang="es-MX" sz="1400" baseline="0" dirty="0" smtClean="0"/>
                        <a:t> minutos con hipotensión ortostática sistólica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4.3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1.4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0.33</a:t>
                      </a:r>
                      <a:endParaRPr lang="es-MX" sz="1400" dirty="0"/>
                    </a:p>
                  </a:txBody>
                  <a:tcPr/>
                </a:tc>
              </a:tr>
              <a:tr h="295883">
                <a:tc>
                  <a:txBody>
                    <a:bodyPr/>
                    <a:lstStyle/>
                    <a:p>
                      <a:pPr algn="ctr"/>
                      <a:r>
                        <a:rPr lang="es-MX" sz="1400" baseline="0" dirty="0" smtClean="0"/>
                        <a:t>5 minutos de bipedestación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4.3</a:t>
                      </a:r>
                      <a:r>
                        <a:rPr lang="es-MX" sz="1400" baseline="0" dirty="0" smtClean="0"/>
                        <a:t>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1.4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0.33 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730474" y="6165304"/>
            <a:ext cx="95565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400" dirty="0" smtClean="0"/>
              <a:t>Rodríguez-</a:t>
            </a:r>
            <a:r>
              <a:rPr lang="es-MX" sz="1400" dirty="0" err="1" smtClean="0"/>
              <a:t>Violante</a:t>
            </a:r>
            <a:r>
              <a:rPr lang="es-MX" sz="1400" dirty="0" smtClean="0"/>
              <a:t> </a:t>
            </a:r>
            <a:r>
              <a:rPr lang="es-MX" sz="1400" dirty="0" err="1" smtClean="0"/>
              <a:t>Mayela</a:t>
            </a:r>
            <a:r>
              <a:rPr lang="es-MX" sz="1400" dirty="0" smtClean="0"/>
              <a:t> y </a:t>
            </a:r>
            <a:r>
              <a:rPr lang="es-MX" sz="1400" dirty="0" err="1" smtClean="0"/>
              <a:t>cols</a:t>
            </a:r>
            <a:r>
              <a:rPr lang="es-MX" sz="1400" dirty="0" smtClean="0"/>
              <a:t> (2013). Respuesta ortostática de la tensión arterial de pacientes con enfermedad</a:t>
            </a:r>
          </a:p>
          <a:p>
            <a:pPr algn="r"/>
            <a:r>
              <a:rPr lang="es-MX" sz="1400" dirty="0" smtClean="0"/>
              <a:t> de Parkinson inicial. </a:t>
            </a:r>
            <a:r>
              <a:rPr lang="es-MX" sz="1400" i="1" dirty="0" smtClean="0">
                <a:solidFill>
                  <a:srgbClr val="FFFF00"/>
                </a:solidFill>
              </a:rPr>
              <a:t>Archivos de </a:t>
            </a:r>
            <a:r>
              <a:rPr lang="es-MX" sz="1400" i="1" dirty="0" err="1" smtClean="0">
                <a:solidFill>
                  <a:srgbClr val="FFFF00"/>
                </a:solidFill>
              </a:rPr>
              <a:t>Cardiologia</a:t>
            </a:r>
            <a:r>
              <a:rPr lang="es-MX" sz="1400" i="1" dirty="0" smtClean="0">
                <a:solidFill>
                  <a:srgbClr val="FFFF00"/>
                </a:solidFill>
              </a:rPr>
              <a:t> de </a:t>
            </a:r>
            <a:r>
              <a:rPr lang="es-MX" sz="1400" i="1" dirty="0" err="1" smtClean="0">
                <a:solidFill>
                  <a:srgbClr val="FFFF00"/>
                </a:solidFill>
              </a:rPr>
              <a:t>Mexico</a:t>
            </a:r>
            <a:r>
              <a:rPr lang="es-MX" sz="1400" dirty="0" smtClean="0">
                <a:solidFill>
                  <a:srgbClr val="FFFF00"/>
                </a:solidFill>
              </a:rPr>
              <a:t>, </a:t>
            </a:r>
            <a:r>
              <a:rPr lang="es-MX" sz="1400" i="1" dirty="0" smtClean="0"/>
              <a:t>83</a:t>
            </a:r>
            <a:r>
              <a:rPr lang="es-MX" sz="1400" dirty="0" smtClean="0"/>
              <a:t>(2), 93–99</a:t>
            </a:r>
            <a:r>
              <a:rPr lang="es-MX" dirty="0" smtClean="0"/>
              <a:t>.</a:t>
            </a:r>
            <a:r>
              <a:rPr lang="es-MX" sz="2800" dirty="0" smtClean="0"/>
              <a:t> </a:t>
            </a:r>
            <a:endParaRPr lang="es-MX" sz="2800" dirty="0"/>
          </a:p>
        </p:txBody>
      </p:sp>
      <p:sp>
        <p:nvSpPr>
          <p:cNvPr id="8" name="Rectángulo 7"/>
          <p:cNvSpPr/>
          <p:nvPr/>
        </p:nvSpPr>
        <p:spPr>
          <a:xfrm>
            <a:off x="2095500" y="3962400"/>
            <a:ext cx="287655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dirty="0" smtClean="0"/>
              <a:t>Cambios en la </a:t>
            </a:r>
            <a:r>
              <a:rPr lang="es-MX" dirty="0" smtClean="0"/>
              <a:t>PA</a:t>
            </a:r>
          </a:p>
          <a:p>
            <a:r>
              <a:rPr lang="es-MX" dirty="0" smtClean="0"/>
              <a:t>sist</a:t>
            </a:r>
            <a:r>
              <a:rPr lang="es-MX" dirty="0" smtClean="0"/>
              <a:t>ólica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0972" y="188640"/>
            <a:ext cx="682022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762000"/>
            <a:r>
              <a:rPr lang="es-MX" sz="3600" b="1" cap="all" dirty="0" smtClean="0">
                <a:ln w="0"/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FISIOPATOLOGÍA</a:t>
            </a:r>
            <a:r>
              <a:rPr lang="es-MX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  </a:t>
            </a:r>
          </a:p>
          <a:p>
            <a:pPr defTabSz="762000"/>
            <a:r>
              <a:rPr lang="es-MX" sz="3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Denervación renal  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23020" y="2420888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Al realizar diferentes  estudios de </a:t>
            </a:r>
            <a:r>
              <a:rPr lang="es-MX" dirty="0" err="1" smtClean="0"/>
              <a:t>neuroimagen</a:t>
            </a:r>
            <a:r>
              <a:rPr lang="es-MX" dirty="0" smtClean="0"/>
              <a:t> se ha encontrado que existe una </a:t>
            </a:r>
            <a:r>
              <a:rPr lang="es-MX" dirty="0" smtClean="0">
                <a:solidFill>
                  <a:srgbClr val="FFFF00"/>
                </a:solidFill>
              </a:rPr>
              <a:t>disminución en la inervación simpática renal </a:t>
            </a:r>
            <a:r>
              <a:rPr lang="es-MX" dirty="0" smtClean="0"/>
              <a:t>lo que promueve un </a:t>
            </a:r>
            <a:r>
              <a:rPr lang="es-MX" dirty="0" smtClean="0">
                <a:solidFill>
                  <a:srgbClr val="FFFF00"/>
                </a:solidFill>
              </a:rPr>
              <a:t>aumento en la diuresis y </a:t>
            </a:r>
            <a:r>
              <a:rPr lang="es-MX" dirty="0" err="1" smtClean="0">
                <a:solidFill>
                  <a:srgbClr val="FFFF00"/>
                </a:solidFill>
              </a:rPr>
              <a:t>natriuresis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 smtClean="0"/>
              <a:t>que contribuye a una depleción de volumen favoreciendo la </a:t>
            </a:r>
            <a:r>
              <a:rPr lang="es-MX" dirty="0" smtClean="0">
                <a:solidFill>
                  <a:srgbClr val="FFFF00"/>
                </a:solidFill>
              </a:rPr>
              <a:t>hipotensión ortostática. 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8100" y="5229761"/>
            <a:ext cx="98240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 </a:t>
            </a:r>
            <a:r>
              <a:rPr lang="en-US" sz="1400" dirty="0" err="1" smtClean="0"/>
              <a:t>Tipre</a:t>
            </a:r>
            <a:r>
              <a:rPr lang="en-US" sz="1400" dirty="0" smtClean="0"/>
              <a:t> Goldstein DS y cols. Cardiac and extra-cardiac sympathetic </a:t>
            </a:r>
            <a:r>
              <a:rPr lang="en-US" sz="1400" dirty="0" err="1" smtClean="0"/>
              <a:t>denervation</a:t>
            </a:r>
            <a:r>
              <a:rPr lang="en-US" sz="1400" dirty="0" smtClean="0"/>
              <a:t> in Parkinson disease with orthostatic hypotension  and in pure autonomic failure. </a:t>
            </a:r>
            <a:r>
              <a:rPr lang="en-US" sz="1400" dirty="0" smtClean="0">
                <a:solidFill>
                  <a:srgbClr val="FFFF00"/>
                </a:solidFill>
              </a:rPr>
              <a:t>J </a:t>
            </a:r>
            <a:r>
              <a:rPr lang="es-MX" sz="1400" dirty="0" err="1" smtClean="0">
                <a:solidFill>
                  <a:srgbClr val="FFFF00"/>
                </a:solidFill>
              </a:rPr>
              <a:t>Nucl</a:t>
            </a:r>
            <a:r>
              <a:rPr lang="es-MX" sz="1400" dirty="0" smtClean="0">
                <a:solidFill>
                  <a:srgbClr val="FFFF00"/>
                </a:solidFill>
              </a:rPr>
              <a:t> </a:t>
            </a:r>
            <a:r>
              <a:rPr lang="es-MX" sz="1400" dirty="0" err="1" smtClean="0">
                <a:solidFill>
                  <a:srgbClr val="FFFF00"/>
                </a:solidFill>
              </a:rPr>
              <a:t>Med</a:t>
            </a:r>
            <a:r>
              <a:rPr lang="es-MX" sz="1400" dirty="0" smtClean="0">
                <a:solidFill>
                  <a:srgbClr val="FFFF00"/>
                </a:solidFill>
              </a:rPr>
              <a:t> </a:t>
            </a:r>
            <a:r>
              <a:rPr lang="es-MX" sz="1400" dirty="0" smtClean="0"/>
              <a:t>2005;46:1775–81.</a:t>
            </a:r>
          </a:p>
          <a:p>
            <a:pPr algn="r"/>
            <a:r>
              <a:rPr lang="en-US" sz="1400" dirty="0" err="1" smtClean="0"/>
              <a:t>Sharabi</a:t>
            </a:r>
            <a:r>
              <a:rPr lang="en-US" sz="1400" dirty="0" smtClean="0"/>
              <a:t>, &amp; Goldstein, y cols .(2011). Mechanisms of orthostatic hypotension and supine hypertension in Parkinson disease. </a:t>
            </a:r>
            <a:r>
              <a:rPr lang="en-US" sz="1400" i="1" dirty="0" smtClean="0">
                <a:solidFill>
                  <a:srgbClr val="FFFF00"/>
                </a:solidFill>
              </a:rPr>
              <a:t>Journal of the Neurological Sciences</a:t>
            </a:r>
            <a:r>
              <a:rPr lang="en-US" sz="1400" dirty="0" smtClean="0">
                <a:solidFill>
                  <a:srgbClr val="FFFF00"/>
                </a:solidFill>
              </a:rPr>
              <a:t>, </a:t>
            </a:r>
            <a:r>
              <a:rPr lang="en-US" sz="1400" i="1" dirty="0" smtClean="0"/>
              <a:t>310</a:t>
            </a:r>
            <a:r>
              <a:rPr lang="en-US" sz="1400" dirty="0" smtClean="0"/>
              <a:t>(1-2), 123–128</a:t>
            </a:r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52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06996" y="2276872"/>
            <a:ext cx="8746216" cy="32120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2900" indent="-342900" algn="just" defTabSz="762000"/>
            <a:endParaRPr lang="es-ES" b="1" dirty="0" smtClean="0">
              <a:latin typeface="+mn-lt"/>
            </a:endParaRPr>
          </a:p>
          <a:p>
            <a:pPr marL="742950" lvl="1" indent="-285750" algn="just" defTabSz="762000">
              <a:buClr>
                <a:srgbClr val="C00000"/>
              </a:buClr>
              <a:buFont typeface="Symbol" pitchFamily="18" charset="2"/>
              <a:buChar char=""/>
            </a:pPr>
            <a:r>
              <a:rPr lang="es-ES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Times New Roman" charset="0"/>
                <a:cs typeface="Times New Roman" charset="0"/>
              </a:rPr>
              <a:t>Parte </a:t>
            </a:r>
            <a:r>
              <a:rPr lang="es-ES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Times New Roman" charset="0"/>
                <a:cs typeface="Times New Roman"/>
              </a:rPr>
              <a:t>I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Times New Roman" charset="0"/>
                <a:cs typeface="Times New Roman" charset="0"/>
              </a:rPr>
              <a:t> Conceptos básicos.</a:t>
            </a:r>
            <a:endParaRPr lang="es-E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marL="1200150" lvl="2" indent="-285750" algn="just" defTabSz="762000">
              <a:buFont typeface="Symbol" charset="2"/>
              <a:buChar char="·"/>
            </a:pPr>
            <a:endParaRPr lang="es-E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marL="742950" lvl="1" indent="-285750" algn="just" defTabSz="762000">
              <a:buClr>
                <a:srgbClr val="C00000"/>
              </a:buClr>
              <a:buFont typeface="Symbol" charset="2"/>
              <a:buChar char="·"/>
            </a:pPr>
            <a:r>
              <a:rPr lang="es-ES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Parte </a:t>
            </a:r>
            <a:r>
              <a:rPr lang="es-ES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Times New Roman" charset="0"/>
                <a:cs typeface="Times New Roman"/>
              </a:rPr>
              <a:t>II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Times New Roman" charset="0"/>
                <a:cs typeface="Times New Roman"/>
              </a:rPr>
              <a:t> 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Times New Roman" charset="0"/>
                <a:cs typeface="Times New Roman" charset="0"/>
              </a:rPr>
              <a:t>Fisiopatología. </a:t>
            </a:r>
          </a:p>
          <a:p>
            <a:pPr marL="742950" lvl="1" indent="-285750" algn="just" defTabSz="762000">
              <a:buClr>
                <a:srgbClr val="C00000"/>
              </a:buClr>
              <a:buFont typeface="Symbol" charset="2"/>
              <a:buChar char="·"/>
            </a:pPr>
            <a:endParaRPr lang="es-ES" dirty="0" smtClean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Times New Roman" charset="0"/>
              <a:cs typeface="Times New Roman" charset="0"/>
            </a:endParaRPr>
          </a:p>
          <a:p>
            <a:pPr marL="742950" lvl="1" indent="-285750" algn="just" defTabSz="762000">
              <a:buClr>
                <a:srgbClr val="C00000"/>
              </a:buClr>
              <a:buFont typeface="Symbol" charset="2"/>
              <a:buChar char="·"/>
            </a:pPr>
            <a:r>
              <a:rPr lang="es-ES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Parte </a:t>
            </a:r>
            <a:r>
              <a:rPr lang="es-ES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charset="0"/>
                <a:cs typeface="Times New Roman"/>
              </a:rPr>
              <a:t>III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</a:t>
            </a:r>
            <a:r>
              <a:rPr lang="es-E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iagnóstico </a:t>
            </a:r>
            <a:r>
              <a:rPr lang="es-E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 </a:t>
            </a:r>
            <a:r>
              <a:rPr lang="es-E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tratamiento.</a:t>
            </a:r>
            <a:endParaRPr lang="es-E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2980" y="188648"/>
            <a:ext cx="684076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762000"/>
            <a:r>
              <a:rPr lang="es-MX" sz="2800" b="1" cap="all" dirty="0" smtClean="0">
                <a:ln w="0">
                  <a:solidFill>
                    <a:srgbClr val="FFFFCC"/>
                  </a:solidFill>
                </a:ln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Disautonomía en enfermedad de </a:t>
            </a:r>
            <a:r>
              <a:rPr lang="es-MX" sz="2800" b="1" cap="all" dirty="0" err="1" smtClean="0">
                <a:ln w="0">
                  <a:solidFill>
                    <a:srgbClr val="FFFFCC"/>
                  </a:solidFill>
                </a:ln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parkinson</a:t>
            </a:r>
            <a:r>
              <a:rPr lang="es-MX" sz="2800" b="1" cap="all" dirty="0" smtClean="0">
                <a:ln w="0">
                  <a:solidFill>
                    <a:srgbClr val="FFFFCC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:  </a:t>
            </a:r>
          </a:p>
          <a:p>
            <a:pPr defTabSz="762000"/>
            <a:r>
              <a:rPr lang="es-MX" sz="2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Trastornos </a:t>
            </a:r>
            <a:r>
              <a:rPr lang="es-MX" sz="28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neurocardiológicos</a:t>
            </a:r>
            <a:r>
              <a:rPr lang="es-MX" sz="2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39244" y="2276872"/>
            <a:ext cx="44858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cap="all" dirty="0" smtClean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  <a:ea typeface="Times New Roman" charset="0"/>
                <a:cs typeface="Times New Roman" charset="0"/>
              </a:rPr>
              <a:t>Parte</a:t>
            </a:r>
            <a:r>
              <a:rPr lang="es-ES" sz="3600" b="1" cap="all" dirty="0" smtClean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charset="0"/>
                <a:cs typeface="Times New Roman" pitchFamily="18" charset="0"/>
              </a:rPr>
              <a:t> </a:t>
            </a:r>
            <a:r>
              <a:rPr lang="es-ES" sz="3600" b="1" cap="all" dirty="0" err="1" smtClean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charset="0"/>
                <a:cs typeface="Times New Roman" pitchFamily="18" charset="0"/>
              </a:rPr>
              <a:t>Iii</a:t>
            </a:r>
            <a:endParaRPr lang="es-ES" sz="3600" b="1" cap="all" dirty="0" smtClean="0">
              <a:ln w="0"/>
              <a:solidFill>
                <a:srgbClr val="FF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Times New Roman" charset="0"/>
              <a:cs typeface="Times New Roman" pitchFamily="18" charset="0"/>
            </a:endParaRPr>
          </a:p>
          <a:p>
            <a:pPr algn="ctr"/>
            <a:endParaRPr lang="es-ES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Times New Roman" charset="0"/>
              <a:cs typeface="Times New Roman" charset="0"/>
            </a:endParaRPr>
          </a:p>
          <a:p>
            <a:pPr algn="ctr"/>
            <a:r>
              <a:rPr lang="es-ES" sz="3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ea typeface="Times New Roman" charset="0"/>
                <a:cs typeface="Times New Roman" charset="0"/>
              </a:rPr>
              <a:t>   diagnóstico   </a:t>
            </a:r>
            <a:endParaRPr lang="es-MX" sz="3600" b="1" cap="all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s-MX" b="1" cap="all" dirty="0" smtClean="0">
                <a:ln w="0"/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0972" y="0"/>
            <a:ext cx="886732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762000"/>
            <a:r>
              <a:rPr lang="es-MX" sz="3600" b="1" cap="all" dirty="0" smtClean="0">
                <a:ln w="0"/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DISAUTONOMÍA CARDIOVASCULAR - PARKINSON   </a:t>
            </a:r>
          </a:p>
          <a:p>
            <a:pPr defTabSz="762000"/>
            <a:r>
              <a:rPr lang="es-MX" sz="3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Manifestaciones clínicas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0972" y="1295401"/>
            <a:ext cx="9577064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r>
              <a:rPr lang="es-MX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Hipertensión en clinostatismo (decúbito): </a:t>
            </a:r>
            <a:r>
              <a:rPr lang="es-MX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signo </a:t>
            </a:r>
            <a:r>
              <a:rPr lang="es-MX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menos común</a:t>
            </a:r>
            <a:r>
              <a:rPr lang="es-MX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generalmente se manifiesta por la madrugada, cursa asintomática y con una presión promedio de </a:t>
            </a:r>
            <a:r>
              <a:rPr lang="es-MX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150/90 mmHg </a:t>
            </a:r>
            <a:r>
              <a:rPr lang="es-MX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al estar en decúbito</a:t>
            </a:r>
            <a:r>
              <a:rPr lang="es-MX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</a:t>
            </a:r>
          </a:p>
          <a:p>
            <a:pPr marL="342900" indent="-342900" algn="just" defTabSz="7620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  <a:defRPr/>
            </a:pPr>
            <a:endParaRPr lang="es-MX" dirty="0" smtClean="0">
              <a:solidFill>
                <a:srgbClr val="00FFFF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114300" y="6019800"/>
            <a:ext cx="101120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Sharabi</a:t>
            </a:r>
            <a:r>
              <a:rPr lang="en-US" sz="1400" dirty="0" smtClean="0"/>
              <a:t>, y cols., (2011). Mechanisms of orthostatic hypotension and supine hypertension</a:t>
            </a:r>
          </a:p>
          <a:p>
            <a:pPr algn="r"/>
            <a:r>
              <a:rPr lang="en-US" sz="1400" dirty="0" smtClean="0"/>
              <a:t> in Parkinson disease. </a:t>
            </a:r>
            <a:r>
              <a:rPr lang="en-US" sz="1400" i="1" dirty="0" smtClean="0">
                <a:solidFill>
                  <a:srgbClr val="FFFF66"/>
                </a:solidFill>
              </a:rPr>
              <a:t>Journal of the Neurological Sciences</a:t>
            </a:r>
            <a:r>
              <a:rPr lang="en-US" sz="1400" dirty="0" smtClean="0">
                <a:solidFill>
                  <a:srgbClr val="FFFF66"/>
                </a:solidFill>
              </a:rPr>
              <a:t>, </a:t>
            </a:r>
            <a:r>
              <a:rPr lang="en-US" sz="1400" i="1" dirty="0" smtClean="0"/>
              <a:t>310</a:t>
            </a:r>
            <a:r>
              <a:rPr lang="en-US" sz="1400" dirty="0" smtClean="0"/>
              <a:t>(1-2), 123–128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grpSp>
        <p:nvGrpSpPr>
          <p:cNvPr id="16" name="Agrupar 15"/>
          <p:cNvGrpSpPr/>
          <p:nvPr/>
        </p:nvGrpSpPr>
        <p:grpSpPr>
          <a:xfrm>
            <a:off x="3771900" y="2743200"/>
            <a:ext cx="5867400" cy="2889925"/>
            <a:chOff x="3771900" y="2743200"/>
            <a:chExt cx="5867400" cy="2889925"/>
          </a:xfrm>
        </p:grpSpPr>
        <p:grpSp>
          <p:nvGrpSpPr>
            <p:cNvPr id="5" name="Agrupar 4"/>
            <p:cNvGrpSpPr/>
            <p:nvPr/>
          </p:nvGrpSpPr>
          <p:grpSpPr>
            <a:xfrm>
              <a:off x="3771900" y="2743200"/>
              <a:ext cx="5867400" cy="2889925"/>
              <a:chOff x="1485900" y="1447800"/>
              <a:chExt cx="7042720" cy="5185914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49071"/>
              <a:stretch>
                <a:fillRect/>
              </a:stretch>
            </p:blipFill>
            <p:spPr bwMode="auto">
              <a:xfrm>
                <a:off x="1485900" y="1447800"/>
                <a:ext cx="7042720" cy="4270568"/>
              </a:xfrm>
              <a:prstGeom prst="rect">
                <a:avLst/>
              </a:prstGeom>
              <a:noFill/>
              <a:ln w="9525">
                <a:solidFill>
                  <a:srgbClr val="4F81BD"/>
                </a:solidFill>
                <a:miter lim="800000"/>
                <a:headEnd/>
                <a:tailEnd/>
              </a:ln>
            </p:spPr>
          </p:pic>
          <p:sp>
            <p:nvSpPr>
              <p:cNvPr id="7" name="Rectángulo 6"/>
              <p:cNvSpPr/>
              <p:nvPr/>
            </p:nvSpPr>
            <p:spPr>
              <a:xfrm>
                <a:off x="2492004" y="5805265"/>
                <a:ext cx="1044871" cy="828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dirty="0" smtClean="0"/>
                  <a:t>DIA</a:t>
                </a:r>
                <a:endParaRPr lang="es-ES" dirty="0"/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3955425" y="5805265"/>
                <a:ext cx="1603145" cy="828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dirty="0" smtClean="0">
                    <a:solidFill>
                      <a:srgbClr val="FFFF00"/>
                    </a:solidFill>
                  </a:rPr>
                  <a:t>SUEÑO</a:t>
                </a:r>
                <a:endParaRPr lang="es-E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" name="Rectángulo 8"/>
              <p:cNvSpPr/>
              <p:nvPr/>
            </p:nvSpPr>
            <p:spPr>
              <a:xfrm>
                <a:off x="5791571" y="5805265"/>
                <a:ext cx="2645585" cy="828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dirty="0" smtClean="0"/>
                  <a:t>DESPIERTA</a:t>
                </a:r>
                <a:endParaRPr lang="es-ES" dirty="0"/>
              </a:p>
            </p:txBody>
          </p:sp>
        </p:grpSp>
        <p:cxnSp>
          <p:nvCxnSpPr>
            <p:cNvPr id="11" name="Conector recto 10"/>
            <p:cNvCxnSpPr/>
            <p:nvPr/>
          </p:nvCxnSpPr>
          <p:spPr bwMode="auto">
            <a:xfrm>
              <a:off x="4610100" y="3505200"/>
              <a:ext cx="1295400" cy="1588"/>
            </a:xfrm>
            <a:prstGeom prst="line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Conector recto 11"/>
            <p:cNvCxnSpPr/>
            <p:nvPr/>
          </p:nvCxnSpPr>
          <p:spPr bwMode="auto">
            <a:xfrm>
              <a:off x="5905500" y="3657600"/>
              <a:ext cx="1447800" cy="1588"/>
            </a:xfrm>
            <a:prstGeom prst="line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Conector recto 13"/>
            <p:cNvCxnSpPr/>
            <p:nvPr/>
          </p:nvCxnSpPr>
          <p:spPr bwMode="auto">
            <a:xfrm>
              <a:off x="7353300" y="3579812"/>
              <a:ext cx="1752600" cy="1588"/>
            </a:xfrm>
            <a:prstGeom prst="line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39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956" y="188640"/>
            <a:ext cx="92583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s-MX" sz="2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HIPERTENSIÓN NOCTURNA E</a:t>
            </a:r>
            <a:br>
              <a:rPr lang="es-MX" sz="2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s-MX" sz="2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HIPOTENSIÓN ortostática neurogénica   </a:t>
            </a:r>
            <a:endParaRPr lang="es-MX" sz="24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8967" y="2204864"/>
            <a:ext cx="3521174" cy="2376264"/>
          </a:xfrm>
        </p:spPr>
        <p:txBody>
          <a:bodyPr/>
          <a:lstStyle/>
          <a:p>
            <a:r>
              <a:rPr lang="es-MX" sz="2000" dirty="0" smtClean="0"/>
              <a:t>El monitoreo ambulatorio de presi</a:t>
            </a:r>
            <a:r>
              <a:rPr lang="es-MX" sz="2000" dirty="0" smtClean="0"/>
              <a:t>ón arterial (MAPA) de 24 hs muestra que </a:t>
            </a:r>
            <a:r>
              <a:rPr lang="es-MX" sz="2000" dirty="0" smtClean="0"/>
              <a:t>los </a:t>
            </a:r>
            <a:r>
              <a:rPr lang="es-MX" sz="2000" dirty="0" smtClean="0"/>
              <a:t>pacientes </a:t>
            </a:r>
            <a:r>
              <a:rPr lang="es-MX" sz="2000" dirty="0" smtClean="0"/>
              <a:t>con </a:t>
            </a:r>
            <a:r>
              <a:rPr lang="es-MX" sz="2000" b="1" dirty="0" smtClean="0">
                <a:solidFill>
                  <a:srgbClr val="00F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disautonomía </a:t>
            </a:r>
            <a:r>
              <a:rPr lang="es-MX" sz="2000" b="1" dirty="0" smtClean="0">
                <a:solidFill>
                  <a:srgbClr val="00F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crónica </a:t>
            </a:r>
            <a:r>
              <a:rPr lang="es-MX" sz="2000" dirty="0" smtClean="0"/>
              <a:t> presentan hipotensión </a:t>
            </a:r>
            <a:r>
              <a:rPr lang="es-MX" sz="2000" dirty="0" smtClean="0"/>
              <a:t>ortostática</a:t>
            </a:r>
            <a:r>
              <a:rPr lang="es-MX" sz="2000" dirty="0" smtClean="0"/>
              <a:t> diurna e </a:t>
            </a:r>
            <a:r>
              <a:rPr lang="es-MX" sz="2000" b="1" dirty="0" smtClean="0">
                <a:solidFill>
                  <a:srgbClr val="00F0E5"/>
                </a:solidFill>
              </a:rPr>
              <a:t>hipertensión </a:t>
            </a:r>
            <a:r>
              <a:rPr lang="es-MX" sz="2000" b="1" dirty="0" smtClean="0">
                <a:solidFill>
                  <a:srgbClr val="00F0E5"/>
                </a:solidFill>
              </a:rPr>
              <a:t>nocturna</a:t>
            </a:r>
            <a:endParaRPr lang="es-MX" sz="2000" dirty="0" smtClean="0"/>
          </a:p>
          <a:p>
            <a:pPr>
              <a:buNone/>
            </a:pPr>
            <a:endParaRPr lang="es-MX" sz="4000" dirty="0" smtClean="0"/>
          </a:p>
          <a:p>
            <a:pPr>
              <a:buNone/>
            </a:pPr>
            <a:endParaRPr lang="es-MX" sz="4000" dirty="0" smtClean="0"/>
          </a:p>
          <a:p>
            <a:endParaRPr lang="es-MX" sz="4000" dirty="0"/>
          </a:p>
        </p:txBody>
      </p:sp>
      <p:sp>
        <p:nvSpPr>
          <p:cNvPr id="6" name="5 Rectángulo"/>
          <p:cNvSpPr/>
          <p:nvPr/>
        </p:nvSpPr>
        <p:spPr>
          <a:xfrm>
            <a:off x="-401116" y="5517232"/>
            <a:ext cx="10287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400" dirty="0" err="1" smtClean="0"/>
              <a:t>Ziemssen</a:t>
            </a:r>
            <a:r>
              <a:rPr lang="es-MX" sz="1400" dirty="0" smtClean="0"/>
              <a:t>, T y </a:t>
            </a:r>
            <a:r>
              <a:rPr lang="es-MX" sz="1400" dirty="0" err="1" smtClean="0"/>
              <a:t>cols</a:t>
            </a:r>
            <a:r>
              <a:rPr lang="es-MX" sz="1400" dirty="0" smtClean="0"/>
              <a:t> (2010). Cardiovascular </a:t>
            </a:r>
            <a:r>
              <a:rPr lang="es-MX" sz="1400" dirty="0" err="1" smtClean="0"/>
              <a:t>autonomic</a:t>
            </a:r>
            <a:r>
              <a:rPr lang="es-MX" sz="1400" dirty="0" smtClean="0"/>
              <a:t> </a:t>
            </a:r>
            <a:r>
              <a:rPr lang="es-MX" sz="1400" dirty="0" err="1" smtClean="0"/>
              <a:t>dysfunction</a:t>
            </a:r>
            <a:r>
              <a:rPr lang="es-MX" sz="1400" dirty="0" smtClean="0"/>
              <a:t> in </a:t>
            </a:r>
            <a:r>
              <a:rPr lang="es-MX" sz="1400" dirty="0" err="1" smtClean="0"/>
              <a:t>Parkinson’s</a:t>
            </a:r>
            <a:r>
              <a:rPr lang="es-MX" sz="1400" dirty="0" smtClean="0"/>
              <a:t> </a:t>
            </a:r>
            <a:r>
              <a:rPr lang="es-MX" sz="1400" dirty="0" err="1" smtClean="0"/>
              <a:t>disease</a:t>
            </a:r>
            <a:r>
              <a:rPr lang="es-MX" sz="1400" dirty="0" smtClean="0"/>
              <a:t>.</a:t>
            </a:r>
          </a:p>
          <a:p>
            <a:pPr algn="r"/>
            <a:r>
              <a:rPr lang="es-MX" sz="1400" dirty="0" smtClean="0"/>
              <a:t> </a:t>
            </a:r>
            <a:r>
              <a:rPr lang="es-MX" sz="1400" i="1" dirty="0" err="1" smtClean="0">
                <a:solidFill>
                  <a:srgbClr val="FFFF00"/>
                </a:solidFill>
              </a:rPr>
              <a:t>Journal</a:t>
            </a:r>
            <a:r>
              <a:rPr lang="es-MX" sz="1400" i="1" dirty="0" smtClean="0">
                <a:solidFill>
                  <a:srgbClr val="FFFF00"/>
                </a:solidFill>
              </a:rPr>
              <a:t> of </a:t>
            </a:r>
            <a:r>
              <a:rPr lang="es-MX" sz="1400" i="1" dirty="0" err="1" smtClean="0">
                <a:solidFill>
                  <a:srgbClr val="FFFF00"/>
                </a:solidFill>
              </a:rPr>
              <a:t>the</a:t>
            </a:r>
            <a:r>
              <a:rPr lang="es-MX" sz="1400" i="1" dirty="0" smtClean="0">
                <a:solidFill>
                  <a:srgbClr val="FFFF00"/>
                </a:solidFill>
              </a:rPr>
              <a:t> </a:t>
            </a:r>
            <a:r>
              <a:rPr lang="es-MX" sz="1400" i="1" dirty="0" err="1" smtClean="0">
                <a:solidFill>
                  <a:srgbClr val="FFFF00"/>
                </a:solidFill>
              </a:rPr>
              <a:t>Neurological</a:t>
            </a:r>
            <a:r>
              <a:rPr lang="es-MX" sz="1400" i="1" dirty="0" smtClean="0">
                <a:solidFill>
                  <a:srgbClr val="FFFF00"/>
                </a:solidFill>
              </a:rPr>
              <a:t> </a:t>
            </a:r>
            <a:r>
              <a:rPr lang="es-MX" sz="1400" i="1" dirty="0" err="1" smtClean="0">
                <a:solidFill>
                  <a:srgbClr val="FFFF00"/>
                </a:solidFill>
              </a:rPr>
              <a:t>Sciences</a:t>
            </a:r>
            <a:r>
              <a:rPr lang="es-MX" sz="1400" dirty="0" smtClean="0">
                <a:solidFill>
                  <a:srgbClr val="FFFF00"/>
                </a:solidFill>
              </a:rPr>
              <a:t>, </a:t>
            </a:r>
            <a:r>
              <a:rPr lang="es-MX" sz="1400" i="1" dirty="0" smtClean="0"/>
              <a:t>289</a:t>
            </a:r>
            <a:r>
              <a:rPr lang="es-MX" sz="1400" dirty="0" smtClean="0"/>
              <a:t>(1-2), 74–80</a:t>
            </a:r>
          </a:p>
          <a:p>
            <a:pPr algn="r"/>
            <a:r>
              <a:rPr lang="es-MX" sz="1400" dirty="0" err="1" smtClean="0"/>
              <a:t>Oka</a:t>
            </a:r>
            <a:r>
              <a:rPr lang="es-MX" sz="1400" dirty="0" smtClean="0"/>
              <a:t>, H y </a:t>
            </a:r>
            <a:r>
              <a:rPr lang="es-MX" sz="1400" dirty="0" err="1" smtClean="0"/>
              <a:t>cols</a:t>
            </a:r>
            <a:r>
              <a:rPr lang="es-MX" sz="1400" dirty="0" smtClean="0"/>
              <a:t> (2007). </a:t>
            </a:r>
            <a:r>
              <a:rPr lang="es-MX" sz="1400" dirty="0" err="1" smtClean="0"/>
              <a:t>Characteristics</a:t>
            </a:r>
            <a:r>
              <a:rPr lang="es-MX" sz="1400" dirty="0" smtClean="0"/>
              <a:t> of </a:t>
            </a:r>
            <a:r>
              <a:rPr lang="es-MX" sz="1400" dirty="0" err="1" smtClean="0"/>
              <a:t>orthostatic</a:t>
            </a:r>
            <a:r>
              <a:rPr lang="es-MX" sz="1400" dirty="0" smtClean="0"/>
              <a:t> </a:t>
            </a:r>
            <a:r>
              <a:rPr lang="es-MX" sz="1400" dirty="0" err="1" smtClean="0"/>
              <a:t>hypotension</a:t>
            </a:r>
            <a:r>
              <a:rPr lang="es-MX" sz="1400" dirty="0" smtClean="0"/>
              <a:t> in </a:t>
            </a:r>
            <a:r>
              <a:rPr lang="es-MX" sz="1400" dirty="0" err="1" smtClean="0"/>
              <a:t>Parkinson’s</a:t>
            </a:r>
            <a:r>
              <a:rPr lang="es-MX" sz="1400" dirty="0" smtClean="0"/>
              <a:t> </a:t>
            </a:r>
            <a:r>
              <a:rPr lang="es-MX" sz="1400" dirty="0" err="1" smtClean="0"/>
              <a:t>disease</a:t>
            </a:r>
            <a:endParaRPr lang="es-MX" sz="1400" dirty="0" smtClean="0"/>
          </a:p>
          <a:p>
            <a:pPr algn="r"/>
            <a:r>
              <a:rPr lang="es-MX" sz="1400" dirty="0" smtClean="0"/>
              <a:t>. </a:t>
            </a:r>
            <a:r>
              <a:rPr lang="es-MX" sz="1400" i="1" dirty="0" err="1" smtClean="0">
                <a:solidFill>
                  <a:srgbClr val="FFFF00"/>
                </a:solidFill>
              </a:rPr>
              <a:t>Brain</a:t>
            </a:r>
            <a:r>
              <a:rPr lang="es-MX" sz="1400" dirty="0" smtClean="0">
                <a:solidFill>
                  <a:srgbClr val="FFFF00"/>
                </a:solidFill>
              </a:rPr>
              <a:t>, </a:t>
            </a:r>
            <a:r>
              <a:rPr lang="es-MX" sz="1400" i="1" dirty="0" smtClean="0">
                <a:solidFill>
                  <a:srgbClr val="FFFF00"/>
                </a:solidFill>
              </a:rPr>
              <a:t>130</a:t>
            </a:r>
            <a:r>
              <a:rPr lang="es-MX" sz="1400" dirty="0" smtClean="0"/>
              <a:t>(9), 2425–2432. </a:t>
            </a:r>
          </a:p>
          <a:p>
            <a:endParaRPr lang="es-MX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3845" y="3358863"/>
            <a:ext cx="6024191" cy="188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283190" y="3358863"/>
            <a:ext cx="1974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rgbClr val="000090"/>
                </a:solidFill>
              </a:rPr>
              <a:t>PARKINSON</a:t>
            </a:r>
            <a:endParaRPr lang="es-ES_tradnl" dirty="0">
              <a:solidFill>
                <a:srgbClr val="00009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2403" y="1340768"/>
            <a:ext cx="6045633" cy="196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4260717" y="1340768"/>
            <a:ext cx="1678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rgbClr val="000090"/>
                </a:solidFill>
              </a:rPr>
              <a:t>CONTROL</a:t>
            </a:r>
            <a:endParaRPr lang="es-ES_tradnl" dirty="0">
              <a:solidFill>
                <a:srgbClr val="00009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118849" y="2662535"/>
            <a:ext cx="710451" cy="46166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D</a:t>
            </a:r>
            <a:r>
              <a:rPr lang="es-MX" b="1" dirty="0" smtClean="0">
                <a:solidFill>
                  <a:srgbClr val="FF0000"/>
                </a:solidFill>
              </a:rPr>
              <a:t>ÍA</a:t>
            </a:r>
            <a:endParaRPr lang="es-ES_tradnl" b="1" dirty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381500" y="4643735"/>
            <a:ext cx="710451" cy="46166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D</a:t>
            </a:r>
            <a:r>
              <a:rPr lang="es-MX" b="1" dirty="0" smtClean="0">
                <a:solidFill>
                  <a:srgbClr val="FF0000"/>
                </a:solidFill>
              </a:rPr>
              <a:t>ÍA</a:t>
            </a:r>
            <a:endParaRPr lang="es-ES_tradnl" b="1" dirty="0">
              <a:solidFill>
                <a:srgbClr val="FF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123952" y="1524000"/>
            <a:ext cx="1296148" cy="46166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NOCHE</a:t>
            </a:r>
            <a:endParaRPr lang="es-ES_tradnl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743700" y="4572000"/>
            <a:ext cx="1296148" cy="46166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NOCHE</a:t>
            </a:r>
            <a:endParaRPr lang="es-ES_trad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60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0972" y="0"/>
            <a:ext cx="886732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762000"/>
            <a:r>
              <a:rPr lang="es-MX" sz="3600" b="1" cap="all" dirty="0" smtClean="0">
                <a:ln w="0"/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DISAUTONOMÍA CARDIOVASCULAR - PARKINSON   </a:t>
            </a:r>
          </a:p>
          <a:p>
            <a:pPr defTabSz="762000"/>
            <a:r>
              <a:rPr lang="es-MX" sz="3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Manifestaciones clínicas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0972" y="1295400"/>
            <a:ext cx="9577064" cy="4745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r>
              <a:rPr lang="es-MX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es-MX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algn="just" defTabSz="7620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  <a:defRPr/>
            </a:pPr>
            <a:r>
              <a:rPr lang="es-MX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Hipotensión ortostática neurogénica: </a:t>
            </a:r>
            <a:r>
              <a:rPr lang="es-MX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es la presentación clínica </a:t>
            </a:r>
            <a:r>
              <a:rPr lang="es-MX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mas común </a:t>
            </a:r>
            <a:r>
              <a:rPr lang="es-MX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de la disautonomía cardiovascular y se refiere a la caída de la</a:t>
            </a:r>
            <a:r>
              <a:rPr lang="es-MX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PA sistólica </a:t>
            </a:r>
            <a:r>
              <a:rPr lang="es-MX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de </a:t>
            </a:r>
            <a:r>
              <a:rPr lang="es-MX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20 mmHg </a:t>
            </a:r>
            <a:r>
              <a:rPr lang="es-MX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 de la</a:t>
            </a:r>
            <a:r>
              <a:rPr lang="es-MX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diastólica </a:t>
            </a:r>
            <a:r>
              <a:rPr lang="es-MX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de </a:t>
            </a:r>
            <a:r>
              <a:rPr lang="es-MX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 mmHg </a:t>
            </a:r>
            <a:r>
              <a:rPr lang="es-MX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al adoptar la bipedestación.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Síntomas directamente relacionados con la </a:t>
            </a:r>
            <a:r>
              <a:rPr lang="es-MX" dirty="0" smtClean="0">
                <a:solidFill>
                  <a:srgbClr val="FF0000"/>
                </a:solidFill>
              </a:rPr>
              <a:t>adopción aguda del ortostatismo</a:t>
            </a:r>
            <a:r>
              <a:rPr lang="es-MX" dirty="0" smtClean="0"/>
              <a:t>: ocurren en el momento en que disminuye la presión arterial y existe una </a:t>
            </a:r>
            <a:r>
              <a:rPr lang="es-MX" b="1" dirty="0" smtClean="0">
                <a:solidFill>
                  <a:srgbClr val="00F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hipoperfusión cerebral:          </a:t>
            </a:r>
          </a:p>
          <a:p>
            <a:pPr algn="just"/>
            <a:r>
              <a:rPr lang="es-MX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Síncope, presíncope y mareo.</a:t>
            </a:r>
          </a:p>
          <a:p>
            <a:pPr marL="342900" indent="-342900" algn="just" defTabSz="7620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  <a:defRPr/>
            </a:pPr>
            <a:endParaRPr lang="es-MX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algn="just" defTabSz="7620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  <a:defRPr/>
            </a:pPr>
            <a:endParaRPr lang="es-MX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114300" y="6019800"/>
            <a:ext cx="101120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Sharabi</a:t>
            </a:r>
            <a:r>
              <a:rPr lang="en-US" sz="1400" dirty="0" smtClean="0"/>
              <a:t>, y cols, (2011). Mechanisms of orthostatic hypotension and supine hypertension</a:t>
            </a:r>
          </a:p>
          <a:p>
            <a:pPr algn="r"/>
            <a:r>
              <a:rPr lang="en-US" sz="1400" dirty="0" smtClean="0"/>
              <a:t> in Parkinson disease. </a:t>
            </a:r>
            <a:r>
              <a:rPr lang="en-US" sz="1400" i="1" dirty="0" smtClean="0">
                <a:solidFill>
                  <a:srgbClr val="FFFF66"/>
                </a:solidFill>
              </a:rPr>
              <a:t>Journal of the Neurological Sciences</a:t>
            </a:r>
            <a:r>
              <a:rPr lang="en-US" sz="1400" dirty="0" smtClean="0">
                <a:solidFill>
                  <a:srgbClr val="FFFF66"/>
                </a:solidFill>
              </a:rPr>
              <a:t>, </a:t>
            </a:r>
            <a:r>
              <a:rPr lang="en-US" sz="1400" i="1" dirty="0" smtClean="0"/>
              <a:t>310</a:t>
            </a:r>
            <a:r>
              <a:rPr lang="en-US" sz="1400" dirty="0" smtClean="0"/>
              <a:t>(1-2), 123–128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39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2980" y="1447800"/>
            <a:ext cx="950505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Relacionados con la </a:t>
            </a:r>
            <a:r>
              <a:rPr lang="es-MX" dirty="0" smtClean="0">
                <a:solidFill>
                  <a:srgbClr val="FF0000"/>
                </a:solidFill>
              </a:rPr>
              <a:t>intolerancia ortostática en forma crónica</a:t>
            </a:r>
            <a:r>
              <a:rPr lang="es-MX" dirty="0" smtClean="0"/>
              <a:t>: Son los síntomas que caracterizan el “síndrome de </a:t>
            </a:r>
            <a:r>
              <a:rPr lang="es-MX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intolerancia ortostática”.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18964" y="188640"/>
            <a:ext cx="90297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762000"/>
            <a:r>
              <a:rPr lang="es-MX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Intolerancia ortostáticA en eNf. ParkinsoN</a:t>
            </a:r>
            <a:r>
              <a:rPr lang="es-MX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 </a:t>
            </a:r>
          </a:p>
          <a:p>
            <a:pPr defTabSz="762000"/>
            <a:r>
              <a:rPr lang="es-MX" sz="3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Síntomas</a:t>
            </a:r>
            <a:r>
              <a:rPr lang="es-MX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   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399084" y="6019800"/>
            <a:ext cx="8545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400" dirty="0" smtClean="0"/>
              <a:t>Fereshtehnejad, y cols</a:t>
            </a:r>
            <a:r>
              <a:rPr lang="es-MX" sz="1400" dirty="0" smtClean="0"/>
              <a:t>.. </a:t>
            </a:r>
            <a:r>
              <a:rPr lang="es-MX" sz="1400" i="1" dirty="0" smtClean="0">
                <a:solidFill>
                  <a:srgbClr val="FFFF00"/>
                </a:solidFill>
              </a:rPr>
              <a:t>Parkinson’s </a:t>
            </a:r>
            <a:r>
              <a:rPr lang="es-MX" sz="1400" i="1" dirty="0" smtClean="0">
                <a:solidFill>
                  <a:srgbClr val="FFFF00"/>
                </a:solidFill>
              </a:rPr>
              <a:t>Disease</a:t>
            </a:r>
            <a:r>
              <a:rPr lang="es-MX" sz="1400" dirty="0" smtClean="0">
                <a:solidFill>
                  <a:srgbClr val="FFFF00"/>
                </a:solidFill>
              </a:rPr>
              <a:t>,</a:t>
            </a:r>
            <a:r>
              <a:rPr lang="es-MX" sz="1400" dirty="0" smtClean="0"/>
              <a:t> </a:t>
            </a:r>
            <a:r>
              <a:rPr lang="es-MX" sz="1400" i="1" dirty="0" smtClean="0"/>
              <a:t>2014</a:t>
            </a:r>
            <a:r>
              <a:rPr lang="es-MX" sz="1400" dirty="0" smtClean="0"/>
              <a:t>.</a:t>
            </a:r>
            <a:r>
              <a:rPr lang="es-MX" sz="1400" dirty="0" smtClean="0"/>
              <a:t> </a:t>
            </a:r>
          </a:p>
          <a:p>
            <a:pPr algn="r"/>
            <a:r>
              <a:rPr lang="es-MX" sz="1400" dirty="0" smtClean="0"/>
              <a:t>L</a:t>
            </a:r>
            <a:r>
              <a:rPr lang="es-MX" sz="1400" dirty="0" smtClean="0"/>
              <a:t>. D. </a:t>
            </a:r>
            <a:r>
              <a:rPr lang="es-MX" sz="1400" dirty="0" smtClean="0"/>
              <a:t>Wood</a:t>
            </a:r>
            <a:r>
              <a:rPr lang="en-US" sz="1400" dirty="0" smtClean="0"/>
              <a:t>.</a:t>
            </a:r>
            <a:r>
              <a:rPr lang="en-US" sz="1400" dirty="0" smtClean="0"/>
              <a:t> </a:t>
            </a:r>
            <a:r>
              <a:rPr lang="en-US" sz="1400" i="1" dirty="0" smtClean="0">
                <a:solidFill>
                  <a:srgbClr val="FFFF00"/>
                </a:solidFill>
              </a:rPr>
              <a:t>The </a:t>
            </a:r>
            <a:r>
              <a:rPr lang="en-US" sz="1400" i="1" dirty="0" smtClean="0">
                <a:solidFill>
                  <a:srgbClr val="FFFF00"/>
                </a:solidFill>
              </a:rPr>
              <a:t>American Journal Geriatric </a:t>
            </a:r>
            <a:r>
              <a:rPr lang="es-MX" sz="1400" i="1" dirty="0" err="1" smtClean="0">
                <a:solidFill>
                  <a:srgbClr val="FFFF00"/>
                </a:solidFill>
              </a:rPr>
              <a:t>Pharmacotherapy</a:t>
            </a:r>
            <a:r>
              <a:rPr lang="es-MX" sz="1400" i="1" dirty="0" smtClean="0">
                <a:solidFill>
                  <a:srgbClr val="FFFF00"/>
                </a:solidFill>
              </a:rPr>
              <a:t>,</a:t>
            </a:r>
            <a:r>
              <a:rPr lang="es-MX" sz="1400" i="1" dirty="0" smtClean="0"/>
              <a:t> vol. 8, no. 4, pp. 294–315, </a:t>
            </a:r>
            <a:r>
              <a:rPr lang="es-MX" sz="1200" i="1" dirty="0" smtClean="0"/>
              <a:t>2010.</a:t>
            </a:r>
            <a:endParaRPr lang="es-MX" sz="12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4825" y="2057400"/>
            <a:ext cx="9286875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endParaRPr lang="es-MX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  <a:defRPr/>
            </a:pPr>
            <a:r>
              <a:rPr lang="es-MX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Mareo</a:t>
            </a:r>
          </a:p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  <a:defRPr/>
            </a:pPr>
            <a:r>
              <a:rPr lang="es-MX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Visión borrosa</a:t>
            </a:r>
          </a:p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  <a:defRPr/>
            </a:pPr>
            <a:r>
              <a:rPr lang="es-MX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Palpitaciones</a:t>
            </a:r>
          </a:p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  <a:defRPr/>
            </a:pPr>
            <a:r>
              <a:rPr lang="es-MX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Disnea</a:t>
            </a:r>
          </a:p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  <a:defRPr/>
            </a:pPr>
            <a:r>
              <a:rPr lang="es-MX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s-MX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ú</a:t>
            </a:r>
            <a:r>
              <a:rPr lang="es-MX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sea</a:t>
            </a:r>
            <a:endParaRPr lang="es-MX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  <a:defRPr/>
            </a:pPr>
            <a:r>
              <a:rPr lang="es-MX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Fatiga </a:t>
            </a:r>
            <a:endParaRPr lang="es-MX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  <a:defRPr/>
            </a:pPr>
            <a:r>
              <a:rPr lang="es-MX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Falta de concentración</a:t>
            </a:r>
          </a:p>
          <a:p>
            <a:pPr marL="342900" indent="-342900" algn="r" defTabSz="76200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endParaRPr lang="es-MX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  <a:p>
            <a:pPr marL="342900" indent="-342900" algn="r" defTabSz="76200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endParaRPr lang="es-MX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1012" y="1700808"/>
            <a:ext cx="83118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Las pruebas para evaluar la disautonomía en enfermedad de Parkinson incluyen:</a:t>
            </a:r>
          </a:p>
          <a:p>
            <a:endParaRPr lang="es-MX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s-MX" dirty="0" smtClean="0"/>
              <a:t> Pruebas tradicionales de función autonómica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s-MX" dirty="0" smtClean="0"/>
              <a:t> Análisis de la variabilidad de la frecuencia </a:t>
            </a:r>
            <a:r>
              <a:rPr lang="es-MX" dirty="0" smtClean="0"/>
              <a:t>cardiaca (VFC)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s-MX" dirty="0" smtClean="0"/>
              <a:t> Respuesta hemodinámica durante la maniobra de Valsalva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s-MX" dirty="0" smtClean="0"/>
              <a:t> Monitorización ambulatoria de la TA de 24 h </a:t>
            </a:r>
            <a:r>
              <a:rPr lang="es-MX" dirty="0" smtClean="0"/>
              <a:t> (MAPA)</a:t>
            </a:r>
          </a:p>
          <a:p>
            <a:endParaRPr lang="es-MX" dirty="0" smtClean="0"/>
          </a:p>
          <a:p>
            <a:endParaRPr lang="es-MX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462980" y="548680"/>
            <a:ext cx="597666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762000"/>
            <a:r>
              <a:rPr lang="es-MX" sz="40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Diagnóstico</a:t>
            </a:r>
            <a:r>
              <a:rPr lang="es-MX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42900" y="5791201"/>
            <a:ext cx="9625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400" dirty="0" smtClean="0"/>
              <a:t>Rodríguez-</a:t>
            </a:r>
            <a:r>
              <a:rPr lang="es-MX" sz="1400" dirty="0" err="1" smtClean="0"/>
              <a:t>Violante</a:t>
            </a:r>
            <a:r>
              <a:rPr lang="es-MX" sz="1400" dirty="0" smtClean="0"/>
              <a:t>. (2013)</a:t>
            </a:r>
          </a:p>
          <a:p>
            <a:pPr algn="r"/>
            <a:r>
              <a:rPr lang="es-MX" sz="1400" dirty="0" smtClean="0"/>
              <a:t>. Respuesta ortostática de la tensión arterial de </a:t>
            </a:r>
            <a:r>
              <a:rPr lang="es-MX" sz="1400" dirty="0" err="1" smtClean="0"/>
              <a:t>pacientescon</a:t>
            </a:r>
            <a:r>
              <a:rPr lang="es-MX" sz="1400" dirty="0" smtClean="0"/>
              <a:t> enfermedad de Parkinson inicial.</a:t>
            </a:r>
          </a:p>
          <a:p>
            <a:pPr algn="r"/>
            <a:r>
              <a:rPr lang="es-MX" sz="1400" dirty="0" smtClean="0"/>
              <a:t> </a:t>
            </a:r>
            <a:r>
              <a:rPr lang="es-MX" sz="1400" i="1" dirty="0" smtClean="0">
                <a:solidFill>
                  <a:srgbClr val="FFFF00"/>
                </a:solidFill>
              </a:rPr>
              <a:t>Archivos de </a:t>
            </a:r>
            <a:r>
              <a:rPr lang="es-MX" sz="1400" i="1" dirty="0" err="1" smtClean="0">
                <a:solidFill>
                  <a:srgbClr val="FFFF00"/>
                </a:solidFill>
              </a:rPr>
              <a:t>Cardiologia</a:t>
            </a:r>
            <a:r>
              <a:rPr lang="es-MX" sz="1400" i="1" dirty="0" smtClean="0">
                <a:solidFill>
                  <a:srgbClr val="FFFF00"/>
                </a:solidFill>
              </a:rPr>
              <a:t> de </a:t>
            </a:r>
            <a:r>
              <a:rPr lang="es-MX" sz="1400" i="1" dirty="0" err="1" smtClean="0">
                <a:solidFill>
                  <a:srgbClr val="FFFF00"/>
                </a:solidFill>
              </a:rPr>
              <a:t>Mexico</a:t>
            </a:r>
            <a:r>
              <a:rPr lang="es-MX" sz="1400" dirty="0" smtClean="0">
                <a:solidFill>
                  <a:srgbClr val="FFFF00"/>
                </a:solidFill>
              </a:rPr>
              <a:t>, </a:t>
            </a:r>
            <a:r>
              <a:rPr lang="es-MX" sz="1400" i="1" dirty="0" smtClean="0"/>
              <a:t>83</a:t>
            </a:r>
            <a:r>
              <a:rPr lang="es-MX" sz="1400" dirty="0" smtClean="0"/>
              <a:t>(2), 93–99</a:t>
            </a:r>
            <a:r>
              <a:rPr lang="es-MX" dirty="0" smtClean="0"/>
              <a:t>.</a:t>
            </a:r>
            <a:r>
              <a:rPr lang="es-MX" sz="2800" dirty="0" smtClean="0"/>
              <a:t> 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4"/>
          <p:cNvSpPr>
            <a:spLocks noGrp="1"/>
          </p:cNvSpPr>
          <p:nvPr>
            <p:ph type="title"/>
          </p:nvPr>
        </p:nvSpPr>
        <p:spPr>
          <a:xfrm>
            <a:off x="102940" y="188640"/>
            <a:ext cx="92583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_tradnl" sz="2400" b="1" cap="all" dirty="0" smtClean="0">
                <a:ln w="0">
                  <a:noFill/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Algoritmo para la realización de las pruebas de función autónoma cardiovascular</a:t>
            </a:r>
          </a:p>
        </p:txBody>
      </p:sp>
      <p:pic>
        <p:nvPicPr>
          <p:cNvPr id="21507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56792"/>
            <a:ext cx="6308544" cy="423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4 Rectángulo"/>
          <p:cNvSpPr/>
          <p:nvPr/>
        </p:nvSpPr>
        <p:spPr>
          <a:xfrm>
            <a:off x="342900" y="5791200"/>
            <a:ext cx="95565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400" dirty="0" smtClean="0"/>
              <a:t>Márquez MF. (2003). Evaluación diagnóstica de la función autonómica cardiovascular en pacientes con diabetes mellitus. </a:t>
            </a:r>
            <a:r>
              <a:rPr lang="es-MX" sz="1400" i="1" dirty="0" smtClean="0">
                <a:solidFill>
                  <a:srgbClr val="FFFF00"/>
                </a:solidFill>
              </a:rPr>
              <a:t>Revista de Investigación Clínica</a:t>
            </a:r>
            <a:r>
              <a:rPr lang="es-MX" sz="1400" dirty="0" smtClean="0">
                <a:solidFill>
                  <a:srgbClr val="FFFF00"/>
                </a:solidFill>
              </a:rPr>
              <a:t>, </a:t>
            </a:r>
            <a:r>
              <a:rPr lang="es-MX" sz="1400" i="1" dirty="0" smtClean="0"/>
              <a:t>55</a:t>
            </a:r>
            <a:r>
              <a:rPr lang="es-MX" sz="1400" dirty="0" smtClean="0"/>
              <a:t>(</a:t>
            </a:r>
            <a:r>
              <a:rPr lang="es-MX" sz="1400" dirty="0"/>
              <a:t>6</a:t>
            </a:r>
            <a:r>
              <a:rPr lang="es-MX" sz="1400" dirty="0" smtClean="0"/>
              <a:t>), 606-615</a:t>
            </a:r>
            <a:r>
              <a:rPr lang="es-MX" dirty="0" smtClean="0"/>
              <a:t>.</a:t>
            </a:r>
            <a:r>
              <a:rPr lang="es-MX" sz="2800" dirty="0" smtClean="0"/>
              <a:t> 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4"/>
          <p:cNvSpPr>
            <a:spLocks noGrp="1"/>
          </p:cNvSpPr>
          <p:nvPr>
            <p:ph type="title"/>
          </p:nvPr>
        </p:nvSpPr>
        <p:spPr>
          <a:xfrm>
            <a:off x="190500" y="152400"/>
            <a:ext cx="92583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_tradnl" sz="3600" b="1" cap="all" dirty="0" smtClean="0">
                <a:ln w="0">
                  <a:noFill/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Variabilidad de la FC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762000"/>
            <a:ext cx="6172200" cy="488543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300" y="5152872"/>
            <a:ext cx="5143500" cy="143344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Marco 6"/>
          <p:cNvSpPr/>
          <p:nvPr/>
        </p:nvSpPr>
        <p:spPr bwMode="auto">
          <a:xfrm>
            <a:off x="190500" y="2514600"/>
            <a:ext cx="4038600" cy="2590800"/>
          </a:xfrm>
          <a:prstGeom prst="frame">
            <a:avLst/>
          </a:prstGeom>
          <a:solidFill>
            <a:srgbClr val="660066">
              <a:alpha val="76000"/>
            </a:srgbClr>
          </a:solidFill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9 Marcador de contenido"/>
          <p:cNvSpPr txBox="1">
            <a:spLocks/>
          </p:cNvSpPr>
          <p:nvPr/>
        </p:nvSpPr>
        <p:spPr>
          <a:xfrm>
            <a:off x="6439644" y="3429000"/>
            <a:ext cx="3847356" cy="68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charset="2"/>
              <a:buChar char="Ø"/>
              <a:tabLst/>
              <a:defRPr/>
            </a:pP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Disminuci</a:t>
            </a: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ón de la VFC</a:t>
            </a:r>
            <a:endParaRPr kumimoji="0" lang="es-MX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charset="2"/>
              <a:buChar char="Ø"/>
              <a:tabLst/>
              <a:defRPr/>
            </a:pPr>
            <a:endParaRPr kumimoji="0" lang="es-MX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charset="2"/>
              <a:buChar char="Ø"/>
              <a:tabLst/>
              <a:defRPr/>
            </a:pPr>
            <a:endParaRPr kumimoji="0" lang="es-MX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556792"/>
            <a:ext cx="651715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504455" y="5811560"/>
            <a:ext cx="778254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1200" dirty="0" err="1" smtClean="0"/>
              <a:t>Sharabi</a:t>
            </a:r>
            <a:r>
              <a:rPr lang="en-US" sz="1200" dirty="0" smtClean="0"/>
              <a:t>,  Goldstein, y cols. (2011). Mechanisms of orthostatic hypotension and supine hypertension in Parkinson disease</a:t>
            </a:r>
            <a:r>
              <a:rPr lang="en-US" sz="1200" dirty="0" smtClean="0">
                <a:solidFill>
                  <a:srgbClr val="FFFF00"/>
                </a:solidFill>
              </a:rPr>
              <a:t>. </a:t>
            </a:r>
            <a:r>
              <a:rPr lang="en-US" sz="1200" i="1" dirty="0" smtClean="0">
                <a:solidFill>
                  <a:srgbClr val="FFFF00"/>
                </a:solidFill>
              </a:rPr>
              <a:t>Journal of the Neurological Sciences</a:t>
            </a:r>
            <a:r>
              <a:rPr lang="en-US" sz="1200" dirty="0" smtClean="0">
                <a:solidFill>
                  <a:srgbClr val="FFFF00"/>
                </a:solidFill>
              </a:rPr>
              <a:t>, </a:t>
            </a:r>
            <a:r>
              <a:rPr lang="en-US" sz="1200" i="1" dirty="0" smtClean="0"/>
              <a:t>310</a:t>
            </a:r>
            <a:r>
              <a:rPr lang="en-US" sz="1200" dirty="0" smtClean="0"/>
              <a:t>(1-2), 123–128.</a:t>
            </a:r>
          </a:p>
          <a:p>
            <a:pPr algn="r">
              <a:buFont typeface="Arial" pitchFamily="34" charset="0"/>
              <a:buChar char="•"/>
            </a:pPr>
            <a:r>
              <a:rPr lang="es-MX" sz="1200" dirty="0" err="1" smtClean="0"/>
              <a:t>Ziemssen</a:t>
            </a:r>
            <a:r>
              <a:rPr lang="es-MX" sz="1200" dirty="0" smtClean="0"/>
              <a:t>,  y </a:t>
            </a:r>
            <a:r>
              <a:rPr lang="es-MX" sz="1200" dirty="0" err="1" smtClean="0"/>
              <a:t>cols</a:t>
            </a:r>
            <a:r>
              <a:rPr lang="es-MX" sz="1200" dirty="0" smtClean="0"/>
              <a:t> ,(2010). Cardiovascular </a:t>
            </a:r>
            <a:r>
              <a:rPr lang="es-MX" sz="1200" dirty="0" err="1" smtClean="0"/>
              <a:t>autonomic</a:t>
            </a:r>
            <a:r>
              <a:rPr lang="es-MX" sz="1200" dirty="0" smtClean="0"/>
              <a:t> </a:t>
            </a:r>
            <a:r>
              <a:rPr lang="es-MX" sz="1200" dirty="0" err="1" smtClean="0"/>
              <a:t>dysfunction</a:t>
            </a:r>
            <a:r>
              <a:rPr lang="es-MX" sz="1200" dirty="0" smtClean="0"/>
              <a:t> in </a:t>
            </a:r>
            <a:r>
              <a:rPr lang="es-MX" sz="1200" dirty="0" err="1" smtClean="0"/>
              <a:t>Parkinson’s</a:t>
            </a:r>
            <a:r>
              <a:rPr lang="es-MX" sz="1200" dirty="0" smtClean="0"/>
              <a:t> </a:t>
            </a:r>
            <a:r>
              <a:rPr lang="es-MX" sz="1200" dirty="0" err="1" smtClean="0"/>
              <a:t>disease</a:t>
            </a:r>
            <a:r>
              <a:rPr lang="es-MX" sz="1200" dirty="0" smtClean="0">
                <a:solidFill>
                  <a:srgbClr val="FFFF00"/>
                </a:solidFill>
              </a:rPr>
              <a:t>. </a:t>
            </a:r>
            <a:r>
              <a:rPr lang="es-MX" sz="1200" i="1" dirty="0" err="1" smtClean="0">
                <a:solidFill>
                  <a:srgbClr val="FFFF00"/>
                </a:solidFill>
              </a:rPr>
              <a:t>Journal</a:t>
            </a:r>
            <a:r>
              <a:rPr lang="es-MX" sz="1200" i="1" dirty="0" smtClean="0">
                <a:solidFill>
                  <a:srgbClr val="FFFF00"/>
                </a:solidFill>
              </a:rPr>
              <a:t> of </a:t>
            </a:r>
            <a:r>
              <a:rPr lang="es-MX" sz="1200" i="1" dirty="0" err="1" smtClean="0">
                <a:solidFill>
                  <a:srgbClr val="FFFF00"/>
                </a:solidFill>
              </a:rPr>
              <a:t>the</a:t>
            </a:r>
            <a:r>
              <a:rPr lang="es-MX" sz="1200" i="1" dirty="0" smtClean="0">
                <a:solidFill>
                  <a:srgbClr val="FFFF00"/>
                </a:solidFill>
              </a:rPr>
              <a:t> </a:t>
            </a:r>
            <a:r>
              <a:rPr lang="es-MX" sz="1200" i="1" dirty="0" err="1" smtClean="0">
                <a:solidFill>
                  <a:srgbClr val="FFFF00"/>
                </a:solidFill>
              </a:rPr>
              <a:t>Neurological</a:t>
            </a:r>
            <a:r>
              <a:rPr lang="es-MX" sz="1200" i="1" dirty="0" smtClean="0">
                <a:solidFill>
                  <a:srgbClr val="FFFF00"/>
                </a:solidFill>
              </a:rPr>
              <a:t> </a:t>
            </a:r>
            <a:r>
              <a:rPr lang="es-MX" sz="1200" i="1" dirty="0" err="1" smtClean="0">
                <a:solidFill>
                  <a:srgbClr val="FFFF00"/>
                </a:solidFill>
              </a:rPr>
              <a:t>Sciences</a:t>
            </a:r>
            <a:r>
              <a:rPr lang="es-MX" sz="1200" dirty="0" smtClean="0"/>
              <a:t>, </a:t>
            </a:r>
            <a:r>
              <a:rPr lang="es-MX" sz="1200" i="1" dirty="0" smtClean="0"/>
              <a:t>289</a:t>
            </a:r>
            <a:r>
              <a:rPr lang="es-MX" sz="1200" dirty="0" smtClean="0"/>
              <a:t>(1-2), 74–80.</a:t>
            </a:r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9" name="8 Rectángulo"/>
          <p:cNvSpPr/>
          <p:nvPr/>
        </p:nvSpPr>
        <p:spPr>
          <a:xfrm>
            <a:off x="462980" y="116632"/>
            <a:ext cx="6028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>
              <a:defRPr/>
            </a:pPr>
            <a:r>
              <a:rPr lang="es-MX" sz="3600" b="1" cap="all" dirty="0" smtClean="0">
                <a:ln w="0"/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diagnóstico   </a:t>
            </a:r>
            <a:endParaRPr lang="es-MX" sz="3600" b="1" cap="all" dirty="0">
              <a:ln w="0"/>
              <a:solidFill>
                <a:srgbClr val="FFFFCC"/>
              </a:solidFill>
              <a:effectLst>
                <a:reflection blurRad="12700" stA="50000" endPos="50000" dist="5000" dir="5400000" sy="-100000" rotWithShape="0"/>
              </a:effectLst>
              <a:latin typeface="Impact" pitchFamily="34" charset="0"/>
              <a:cs typeface="Times New Roman" pitchFamily="18" charset="0"/>
            </a:endParaRPr>
          </a:p>
          <a:p>
            <a:pPr defTabSz="762000"/>
            <a:r>
              <a:rPr lang="es-MX" sz="3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Maniobra de </a:t>
            </a:r>
            <a:r>
              <a:rPr lang="es-MX" sz="36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valsalva</a:t>
            </a:r>
            <a:r>
              <a:rPr lang="es-MX" sz="3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 </a:t>
            </a:r>
            <a:endParaRPr lang="es-MX" sz="36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0" y="1556794"/>
            <a:ext cx="3847356" cy="4525963"/>
          </a:xfrm>
        </p:spPr>
        <p:txBody>
          <a:bodyPr/>
          <a:lstStyle/>
          <a:p>
            <a:pPr lvl="0">
              <a:buFont typeface="Wingdings" charset="2"/>
              <a:buChar char="Ø"/>
            </a:pPr>
            <a:r>
              <a:rPr lang="es-MX" sz="2000" dirty="0" smtClean="0"/>
              <a:t>Paciente sentado con registro ECG continuo</a:t>
            </a:r>
          </a:p>
          <a:p>
            <a:pPr lvl="0">
              <a:buFont typeface="Wingdings" charset="2"/>
              <a:buChar char="Ø"/>
            </a:pPr>
            <a:endParaRPr lang="es-MX" sz="2000" dirty="0" smtClean="0"/>
          </a:p>
          <a:p>
            <a:pPr lvl="0">
              <a:buFont typeface="Wingdings" charset="2"/>
              <a:buChar char="Ø"/>
            </a:pPr>
            <a:r>
              <a:rPr lang="es-MX" sz="2000" dirty="0" smtClean="0"/>
              <a:t>Sopla para mantener una   presión de 40 </a:t>
            </a:r>
            <a:r>
              <a:rPr lang="es-MX" sz="2000" dirty="0" err="1" smtClean="0"/>
              <a:t>mmHg</a:t>
            </a:r>
            <a:r>
              <a:rPr lang="es-MX" sz="2000" dirty="0" smtClean="0"/>
              <a:t> en un </a:t>
            </a:r>
            <a:r>
              <a:rPr lang="es-MX" sz="2000" dirty="0" err="1" smtClean="0"/>
              <a:t>baumanómetro</a:t>
            </a:r>
            <a:r>
              <a:rPr lang="es-MX" sz="2000" dirty="0" smtClean="0"/>
              <a:t>, 15 </a:t>
            </a:r>
            <a:r>
              <a:rPr lang="es-MX" sz="2000" dirty="0" err="1" smtClean="0"/>
              <a:t>seg</a:t>
            </a:r>
            <a:endParaRPr lang="es-MX" sz="2000" dirty="0" smtClean="0"/>
          </a:p>
          <a:p>
            <a:pPr lvl="0">
              <a:buFont typeface="Wingdings" charset="2"/>
              <a:buChar char="Ø"/>
            </a:pPr>
            <a:endParaRPr lang="es-MX" sz="2000" dirty="0" smtClean="0"/>
          </a:p>
          <a:p>
            <a:pPr lvl="0">
              <a:buFont typeface="Wingdings" charset="2"/>
              <a:buChar char="Ø"/>
            </a:pPr>
            <a:r>
              <a:rPr lang="es-MX" sz="2000" dirty="0" smtClean="0"/>
              <a:t>Se mide la relación entre el intervalo R-R más corta durante  la fase II y el intervalo mas largo durante la fase IV.</a:t>
            </a:r>
          </a:p>
          <a:p>
            <a:pPr lvl="0">
              <a:buFont typeface="Wingdings" charset="2"/>
              <a:buChar char="Ø"/>
            </a:pPr>
            <a:endParaRPr lang="es-MX" sz="2000" dirty="0" smtClean="0"/>
          </a:p>
          <a:p>
            <a:pPr lvl="0">
              <a:buFont typeface="Wingdings" charset="2"/>
              <a:buChar char="Ø"/>
            </a:pPr>
            <a:endParaRPr lang="es-MX" sz="2000" dirty="0" smtClean="0"/>
          </a:p>
          <a:p>
            <a:pPr>
              <a:buFont typeface="Wingdings" charset="2"/>
              <a:buChar char="Ø"/>
            </a:pPr>
            <a:endParaRPr lang="es-MX" dirty="0"/>
          </a:p>
        </p:txBody>
      </p:sp>
      <p:sp>
        <p:nvSpPr>
          <p:cNvPr id="6" name="Flecha abajo 5"/>
          <p:cNvSpPr/>
          <p:nvPr/>
        </p:nvSpPr>
        <p:spPr bwMode="auto">
          <a:xfrm>
            <a:off x="8724900" y="1676400"/>
            <a:ext cx="609600" cy="533400"/>
          </a:xfrm>
          <a:prstGeom prst="downArrow">
            <a:avLst/>
          </a:prstGeom>
          <a:solidFill>
            <a:srgbClr val="0000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419100" y="0"/>
            <a:ext cx="9097392" cy="18440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>
              <a:defRPr/>
            </a:pPr>
            <a:r>
              <a:rPr lang="es-MX" sz="3600" b="1" cap="all" dirty="0" smtClean="0">
                <a:ln w="0"/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diagnóstico  </a:t>
            </a:r>
          </a:p>
          <a:p>
            <a:pPr defTabSz="762000">
              <a:defRPr/>
            </a:pPr>
            <a:r>
              <a:rPr lang="es-MX" sz="3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prueba de inclinación </a:t>
            </a:r>
            <a:r>
              <a:rPr lang="es-MX" sz="3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endParaRPr lang="es-ES_tradnl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>
              <a:spcBef>
                <a:spcPct val="50000"/>
              </a:spcBef>
              <a:defRPr/>
            </a:pPr>
            <a:endParaRPr lang="es-ES" sz="28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419100" y="1603174"/>
            <a:ext cx="8538021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•"/>
            </a:pPr>
            <a:r>
              <a:rPr lang="es-MX" sz="2000" dirty="0"/>
              <a:t> </a:t>
            </a:r>
            <a:r>
              <a:rPr lang="es-MX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La </a:t>
            </a:r>
            <a:r>
              <a:rPr lang="es-MX" sz="2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PI</a:t>
            </a:r>
            <a:r>
              <a:rPr lang="es-MX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es actualmente una herramienta muy útil en la valoración diagnóstica de los síndromes de intolerancia ortostática.</a:t>
            </a:r>
          </a:p>
          <a:p>
            <a:pPr>
              <a:buFontTx/>
              <a:buChar char="•"/>
            </a:pPr>
            <a:endParaRPr lang="es-MX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buFontTx/>
              <a:buChar char="•"/>
            </a:pPr>
            <a:r>
              <a:rPr lang="es-ES_tradnl" sz="2000" dirty="0" smtClean="0"/>
              <a:t> </a:t>
            </a:r>
            <a:r>
              <a:rPr lang="es-ES_tradnl" sz="2000" dirty="0"/>
              <a:t>Fases:</a:t>
            </a:r>
          </a:p>
          <a:p>
            <a:pPr lvl="1">
              <a:buFontTx/>
              <a:buChar char="•"/>
            </a:pPr>
            <a:r>
              <a:rPr lang="es-ES_tradnl" sz="2000" dirty="0"/>
              <a:t> </a:t>
            </a:r>
            <a:r>
              <a:rPr lang="es-ES_tradnl" sz="2000" u="sng" dirty="0">
                <a:solidFill>
                  <a:srgbClr val="00FFFF"/>
                </a:solidFill>
              </a:rPr>
              <a:t>La fase espontánea</a:t>
            </a:r>
            <a:r>
              <a:rPr lang="es-ES_tradnl" sz="2000" dirty="0">
                <a:solidFill>
                  <a:srgbClr val="00FFFF"/>
                </a:solidFill>
              </a:rPr>
              <a:t> </a:t>
            </a:r>
            <a:r>
              <a:rPr lang="es-ES_tradnl" sz="2000" dirty="0"/>
              <a:t>en la que el paciente permanece 30 minutos en inclinación o hasta que la prueba se clasifique como positiva. </a:t>
            </a:r>
          </a:p>
          <a:p>
            <a:pPr lvl="1">
              <a:buFontTx/>
              <a:buChar char="•"/>
            </a:pPr>
            <a:r>
              <a:rPr lang="es-ES_tradnl" sz="2000" dirty="0"/>
              <a:t> </a:t>
            </a:r>
            <a:r>
              <a:rPr lang="es-ES_tradnl" sz="2000" u="sng" dirty="0">
                <a:solidFill>
                  <a:srgbClr val="00FFFF"/>
                </a:solidFill>
              </a:rPr>
              <a:t>El reto farmacológico</a:t>
            </a:r>
            <a:r>
              <a:rPr lang="es-ES_tradnl" sz="2000" dirty="0">
                <a:solidFill>
                  <a:srgbClr val="00FFFF"/>
                </a:solidFill>
              </a:rPr>
              <a:t> </a:t>
            </a:r>
            <a:r>
              <a:rPr lang="es-ES_tradnl" sz="2000" dirty="0"/>
              <a:t>administración de 5 mg de </a:t>
            </a:r>
            <a:r>
              <a:rPr lang="es-ES_tradnl" sz="2000" dirty="0" err="1"/>
              <a:t>isosorbide</a:t>
            </a:r>
            <a:r>
              <a:rPr lang="es-ES_tradnl" sz="2000" dirty="0"/>
              <a:t> sublingual y </a:t>
            </a:r>
            <a:r>
              <a:rPr lang="es-ES_tradnl" sz="2000" dirty="0" err="1"/>
              <a:t>neuva</a:t>
            </a:r>
            <a:r>
              <a:rPr lang="es-ES_tradnl" sz="2000" dirty="0"/>
              <a:t> inclinación durante 12 minutos o hasta que la prueba se considere </a:t>
            </a:r>
            <a:r>
              <a:rPr lang="es-ES_tradnl" sz="2000" dirty="0" smtClean="0"/>
              <a:t>positiva.</a:t>
            </a:r>
          </a:p>
          <a:p>
            <a:pPr>
              <a:buFontTx/>
              <a:buChar char="•"/>
            </a:pPr>
            <a:r>
              <a:rPr lang="es-ES_tradnl" sz="2000" dirty="0"/>
              <a:t> </a:t>
            </a:r>
            <a:r>
              <a:rPr lang="es-ES_tradnl" sz="2000" dirty="0" smtClean="0">
                <a:solidFill>
                  <a:srgbClr val="FFFF00"/>
                </a:solidFill>
              </a:rPr>
              <a:t>SE UTILIZA EL MISMO CRITERIO DIAGNÓSTICO DEL DESCENSO DE LA PAS O PAD QUE AL ORTOSTATISMO ACTIVO</a:t>
            </a:r>
          </a:p>
          <a:p>
            <a:endParaRPr lang="es-ES_tradnl" b="1" dirty="0"/>
          </a:p>
        </p:txBody>
      </p:sp>
      <p:pic>
        <p:nvPicPr>
          <p:cNvPr id="4" name="Picture 8" descr="A:\jag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5257800"/>
            <a:ext cx="5389559" cy="138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51244" y="1988840"/>
            <a:ext cx="600645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cap="all" dirty="0" smtClean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  <a:ea typeface="Times New Roman" charset="0"/>
                <a:cs typeface="Times New Roman" charset="0"/>
              </a:rPr>
              <a:t>Parte </a:t>
            </a:r>
            <a:r>
              <a:rPr lang="es-ES" sz="3600" b="1" cap="all" dirty="0" smtClean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 charset="0"/>
                <a:cs typeface="Times New Roman"/>
              </a:rPr>
              <a:t>I</a:t>
            </a:r>
          </a:p>
          <a:p>
            <a:endParaRPr lang="es-ES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Times New Roman" charset="0"/>
              <a:cs typeface="Times New Roman" charset="0"/>
            </a:endParaRP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s-ES" sz="3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ea typeface="Times New Roman" charset="0"/>
                <a:cs typeface="Times New Roman" charset="0"/>
              </a:rPr>
              <a:t> Conceptos básicos   </a:t>
            </a:r>
            <a:endParaRPr lang="es-MX" sz="3600" b="1" cap="all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s-MX" b="1" cap="all" dirty="0" smtClean="0">
                <a:ln w="0"/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6956" y="116632"/>
            <a:ext cx="8928992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762000">
              <a:defRPr/>
            </a:pPr>
            <a:r>
              <a:rPr lang="es-MX" sz="3600" b="1" cap="all" dirty="0" smtClean="0">
                <a:ln w="0">
                  <a:noFill/>
                </a:ln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diagnóstico  </a:t>
            </a:r>
            <a:endParaRPr lang="es-MX" sz="3600" b="1" cap="all" dirty="0">
              <a:ln w="0">
                <a:noFill/>
              </a:ln>
              <a:solidFill>
                <a:srgbClr val="FFFFCC"/>
              </a:solidFill>
              <a:effectLst>
                <a:reflection blurRad="12700" stA="50000" endPos="50000" dist="5000" dir="5400000" sy="-100000" rotWithShape="0"/>
              </a:effectLst>
              <a:latin typeface="Impact" pitchFamily="34" charset="0"/>
              <a:cs typeface="Times New Roman" pitchFamily="18" charset="0"/>
            </a:endParaRPr>
          </a:p>
          <a:p>
            <a:pPr defTabSz="762000">
              <a:defRPr/>
            </a:pPr>
            <a:r>
              <a:rPr lang="es-MX" sz="3600" b="1" cap="all" dirty="0" smtClean="0">
                <a:ln w="0">
                  <a:noFill/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Tomografía con emisión de </a:t>
            </a:r>
            <a:r>
              <a:rPr lang="es-MX" sz="3600" b="1" cap="all" dirty="0" smtClean="0">
                <a:ln w="0">
                  <a:noFill/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positrones </a:t>
            </a:r>
            <a:r>
              <a:rPr lang="es-MX" sz="2800" cap="all" dirty="0" smtClean="0">
                <a:ln w="0">
                  <a:noFill/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(PET)</a:t>
            </a:r>
            <a:r>
              <a:rPr lang="es-MX" sz="3600" b="1" cap="all" dirty="0" smtClean="0">
                <a:ln w="0">
                  <a:noFill/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  </a:t>
            </a:r>
            <a:r>
              <a:rPr lang="es-MX" sz="3600" b="1" cap="all" dirty="0" smtClean="0">
                <a:ln w="0">
                  <a:noFill/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endParaRPr lang="es-ES_tradnl" sz="3600" b="1" cap="all" dirty="0">
              <a:ln w="0">
                <a:noFill/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defTabSz="762000">
              <a:spcBef>
                <a:spcPct val="50000"/>
              </a:spcBef>
              <a:defRPr/>
            </a:pPr>
            <a:r>
              <a:rPr lang="es-MX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endParaRPr lang="es-ES_tradnl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defTabSz="762000">
              <a:spcBef>
                <a:spcPct val="50000"/>
              </a:spcBef>
              <a:defRPr/>
            </a:pPr>
            <a:endParaRPr lang="es-ES_tradnl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79004" y="1628800"/>
            <a:ext cx="88569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000" dirty="0" smtClean="0"/>
              <a:t> La inmuno-tinción mas utilizada es la metayodobenzilguanidina (MIBG).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000" dirty="0" smtClean="0"/>
              <a:t> Se aprecia una disminución de la inervación simpática noradrenérgica sobre todo  en el ventrículo izquierdo.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endParaRPr lang="es-MX" sz="28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endParaRPr lang="es-MX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100" y="2780928"/>
            <a:ext cx="6912768" cy="362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 rot="21194819">
            <a:off x="7472226" y="6229935"/>
            <a:ext cx="1814091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REDUCCIÓN DIFUSA 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39244" y="2276872"/>
            <a:ext cx="44858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cap="all" dirty="0" smtClean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  <a:ea typeface="Times New Roman" charset="0"/>
                <a:cs typeface="Times New Roman" charset="0"/>
              </a:rPr>
              <a:t>Parte </a:t>
            </a:r>
            <a:r>
              <a:rPr lang="es-ES" sz="3600" b="1" cap="all" dirty="0" err="1" smtClean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  <a:ea typeface="Times New Roman" charset="0"/>
                <a:cs typeface="Times New Roman"/>
              </a:rPr>
              <a:t>Iii</a:t>
            </a:r>
            <a:endParaRPr lang="es-ES" sz="3600" b="1" cap="all" dirty="0" smtClean="0">
              <a:ln w="0"/>
              <a:solidFill>
                <a:srgbClr val="FF6600"/>
              </a:solidFill>
              <a:effectLst>
                <a:reflection blurRad="12700" stA="50000" endPos="50000" dist="5000" dir="5400000" sy="-100000" rotWithShape="0"/>
              </a:effectLst>
              <a:ea typeface="Times New Roman" charset="0"/>
              <a:cs typeface="Times New Roman"/>
            </a:endParaRPr>
          </a:p>
          <a:p>
            <a:pPr algn="ctr"/>
            <a:endParaRPr lang="es-ES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Times New Roman" charset="0"/>
              <a:cs typeface="Times New Roman" charset="0"/>
            </a:endParaRPr>
          </a:p>
          <a:p>
            <a:pPr algn="ctr"/>
            <a:r>
              <a:rPr lang="es-ES" sz="3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ea typeface="Times New Roman" charset="0"/>
                <a:cs typeface="Times New Roman" charset="0"/>
              </a:rPr>
              <a:t>   tratamiento  </a:t>
            </a:r>
            <a:endParaRPr lang="es-MX" sz="3600" b="1" cap="all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s-MX" b="1" cap="all" dirty="0" smtClean="0">
                <a:ln w="0"/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95228" y="6093296"/>
            <a:ext cx="7252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Sharabi</a:t>
            </a:r>
            <a:r>
              <a:rPr lang="en-US" sz="1400" dirty="0" smtClean="0"/>
              <a:t>,, &amp; </a:t>
            </a:r>
            <a:r>
              <a:rPr lang="en-US" sz="1400" dirty="0" err="1" smtClean="0"/>
              <a:t>Goldstein,y</a:t>
            </a:r>
            <a:r>
              <a:rPr lang="en-US" sz="1400" dirty="0" smtClean="0"/>
              <a:t> cols . (2011). Mechanisms of orthostatic hypotension and supine hypertension in Parkinson disease. </a:t>
            </a:r>
            <a:r>
              <a:rPr lang="en-US" sz="1400" i="1" dirty="0" smtClean="0">
                <a:solidFill>
                  <a:srgbClr val="FFFF00"/>
                </a:solidFill>
              </a:rPr>
              <a:t>Journal of the Neurological Sciences</a:t>
            </a:r>
            <a:r>
              <a:rPr lang="en-US" sz="1400" dirty="0" smtClean="0">
                <a:solidFill>
                  <a:srgbClr val="FFFF00"/>
                </a:solidFill>
              </a:rPr>
              <a:t>, </a:t>
            </a:r>
            <a:r>
              <a:rPr lang="en-US" sz="1400" i="1" dirty="0" smtClean="0">
                <a:solidFill>
                  <a:srgbClr val="FFFF00"/>
                </a:solidFill>
              </a:rPr>
              <a:t>310</a:t>
            </a:r>
            <a:r>
              <a:rPr lang="en-US" sz="1400" dirty="0" smtClean="0">
                <a:solidFill>
                  <a:srgbClr val="FFFF00"/>
                </a:solidFill>
              </a:rPr>
              <a:t>(1-2), 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3806" y="38270"/>
            <a:ext cx="5670142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MX" sz="3600" b="1" cap="all" dirty="0" smtClean="0">
                <a:ln w="0"/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</a:rPr>
              <a:t>Tratamiento</a:t>
            </a:r>
          </a:p>
          <a:p>
            <a:r>
              <a:rPr lang="es-MX" sz="3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Medidas generales </a:t>
            </a:r>
            <a:r>
              <a:rPr lang="es-MX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351655"/>
              </p:ext>
            </p:extLst>
          </p:nvPr>
        </p:nvGraphicFramePr>
        <p:xfrm>
          <a:off x="606996" y="1844824"/>
          <a:ext cx="8568952" cy="3840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231115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Medidas generales </a:t>
                      </a:r>
                      <a:endParaRPr lang="es-MX" sz="1800" dirty="0"/>
                    </a:p>
                  </a:txBody>
                  <a:tcPr/>
                </a:tc>
              </a:tr>
              <a:tr h="380648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s-MX" sz="1800" dirty="0" smtClean="0"/>
                        <a:t>Evitar los cambios de posición, estar de pie por periodos prolongados o en situaciones que causen vasodilatación</a:t>
                      </a:r>
                    </a:p>
                    <a:p>
                      <a:endParaRPr lang="es-MX" sz="1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 Aumentar la ingesta de líquidos (2-3 L/día) y  de sal (3-6 g/día) </a:t>
                      </a:r>
                    </a:p>
                    <a:p>
                      <a:endParaRPr lang="es-MX" sz="1800" dirty="0"/>
                    </a:p>
                  </a:txBody>
                  <a:tcPr/>
                </a:tc>
              </a:tr>
              <a:tr h="385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Realizar ejercicio isotónico</a:t>
                      </a:r>
                    </a:p>
                    <a:p>
                      <a:endParaRPr lang="es-MX" sz="1800" dirty="0"/>
                    </a:p>
                  </a:txBody>
                  <a:tcPr/>
                </a:tc>
              </a:tr>
              <a:tr h="183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Utilizar </a:t>
                      </a:r>
                      <a:r>
                        <a:rPr lang="es-MX" sz="1800" dirty="0" smtClean="0"/>
                        <a:t>medias </a:t>
                      </a:r>
                      <a:r>
                        <a:rPr lang="es-MX" sz="1800" dirty="0" smtClean="0"/>
                        <a:t>elásticas</a:t>
                      </a:r>
                    </a:p>
                    <a:p>
                      <a:endParaRPr lang="es-MX" sz="1800" dirty="0"/>
                    </a:p>
                  </a:txBody>
                  <a:tcPr/>
                </a:tc>
              </a:tr>
              <a:tr h="230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Levantar la cama de 15-30 cm </a:t>
                      </a:r>
                    </a:p>
                    <a:p>
                      <a:endParaRPr lang="es-MX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6956" y="10510"/>
            <a:ext cx="5143500" cy="1323439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MX" sz="4000" b="1" cap="all" dirty="0" smtClean="0">
                <a:ln w="0">
                  <a:noFill/>
                </a:ln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</a:rPr>
              <a:t>tratamiento</a:t>
            </a:r>
            <a:r>
              <a:rPr lang="es-MX" sz="4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r>
              <a:rPr lang="es-MX" sz="4000" b="1" cap="all" dirty="0" smtClean="0">
                <a:ln w="0">
                  <a:noFill/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Medicamentos</a:t>
            </a:r>
            <a:r>
              <a:rPr lang="es-MX" sz="4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s-MX" sz="40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095500" y="6019800"/>
            <a:ext cx="7756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Sharabi</a:t>
            </a:r>
            <a:r>
              <a:rPr lang="en-US" sz="1400" dirty="0" smtClean="0"/>
              <a:t>, , &amp; Goldstein,  y cols. (2011). Mechanisms of orthostatic hypotension and supine hypertension in Parkinson disease. </a:t>
            </a:r>
            <a:r>
              <a:rPr lang="en-US" sz="1400" i="1" dirty="0" smtClean="0">
                <a:solidFill>
                  <a:srgbClr val="FFFF00"/>
                </a:solidFill>
              </a:rPr>
              <a:t>Journal of the Neurological Sciences</a:t>
            </a:r>
            <a:r>
              <a:rPr lang="en-US" sz="1400" dirty="0" smtClean="0">
                <a:solidFill>
                  <a:srgbClr val="FFFF00"/>
                </a:solidFill>
              </a:rPr>
              <a:t>, </a:t>
            </a:r>
            <a:r>
              <a:rPr lang="en-US" sz="1400" i="1" dirty="0" smtClean="0">
                <a:solidFill>
                  <a:srgbClr val="FFFF00"/>
                </a:solidFill>
              </a:rPr>
              <a:t>310</a:t>
            </a:r>
            <a:r>
              <a:rPr lang="en-US" sz="1400" dirty="0" smtClean="0">
                <a:solidFill>
                  <a:srgbClr val="FFFF00"/>
                </a:solidFill>
              </a:rPr>
              <a:t>(1-2), </a:t>
            </a:r>
            <a:endParaRPr lang="en-US" sz="1400" dirty="0">
              <a:solidFill>
                <a:srgbClr val="FFFF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7905877"/>
              </p:ext>
            </p:extLst>
          </p:nvPr>
        </p:nvGraphicFramePr>
        <p:xfrm>
          <a:off x="1183060" y="2708920"/>
          <a:ext cx="7488832" cy="1912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376264"/>
                <a:gridCol w="2376264"/>
              </a:tblGrid>
              <a:tr h="449922">
                <a:tc>
                  <a:txBody>
                    <a:bodyPr/>
                    <a:lstStyle/>
                    <a:p>
                      <a:r>
                        <a:rPr lang="es-MX" dirty="0" smtClean="0"/>
                        <a:t>Incrementan la volemia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Vasoconstrictores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Otros</a:t>
                      </a:r>
                      <a:endParaRPr lang="es-MX" dirty="0"/>
                    </a:p>
                  </a:txBody>
                  <a:tcPr/>
                </a:tc>
              </a:tr>
              <a:tr h="344676">
                <a:tc>
                  <a:txBody>
                    <a:bodyPr/>
                    <a:lstStyle/>
                    <a:p>
                      <a:r>
                        <a:rPr lang="es-MX" dirty="0" smtClean="0"/>
                        <a:t>Fludro</a:t>
                      </a:r>
                      <a:r>
                        <a:rPr lang="es-MX" baseline="0" dirty="0" smtClean="0"/>
                        <a:t>cortisona </a:t>
                      </a:r>
                      <a:endParaRPr lang="es-MX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Midodrina</a:t>
                      </a:r>
                      <a:endParaRPr lang="es-MX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Metilfenidato</a:t>
                      </a:r>
                      <a:endParaRPr lang="es-MX" dirty="0"/>
                    </a:p>
                  </a:txBody>
                  <a:tcPr/>
                </a:tc>
              </a:tr>
              <a:tr h="266948">
                <a:tc>
                  <a:txBody>
                    <a:bodyPr/>
                    <a:lstStyle/>
                    <a:p>
                      <a:r>
                        <a:rPr lang="es-MX" dirty="0" smtClean="0"/>
                        <a:t>Eritropoyetina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Yohimbina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Metoprolol</a:t>
                      </a:r>
                      <a:endParaRPr lang="es-MX" dirty="0"/>
                    </a:p>
                  </a:txBody>
                  <a:tcPr/>
                </a:tc>
              </a:tr>
              <a:tr h="333236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Desmopresina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Cafeína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Clonidina</a:t>
                      </a:r>
                      <a:endParaRPr lang="es-MX" dirty="0"/>
                    </a:p>
                  </a:txBody>
                  <a:tcPr/>
                </a:tc>
              </a:tr>
              <a:tr h="25550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Efedrina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Dihidroxifenilserina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78125" y="82587"/>
            <a:ext cx="5143500" cy="1200329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MX" sz="3600" b="1" cap="all" dirty="0">
                <a:ln w="0">
                  <a:noFill/>
                </a:ln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</a:rPr>
              <a:t>tratamiento</a:t>
            </a:r>
            <a:r>
              <a:rPr lang="es-MX" sz="36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r>
              <a:rPr lang="es-MX" sz="3600" b="1" cap="all" dirty="0" err="1" smtClean="0">
                <a:ln w="0">
                  <a:noFill/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droxidopa</a:t>
            </a:r>
            <a:endParaRPr lang="es-MX" sz="3600" b="1" cap="all" dirty="0">
              <a:ln w="0">
                <a:noFill/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42900" y="1295400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s-MX" dirty="0"/>
              <a:t>Es un </a:t>
            </a:r>
            <a:r>
              <a:rPr lang="es-MX" dirty="0" smtClean="0"/>
              <a:t>fármaco que se administra por vía oral </a:t>
            </a:r>
          </a:p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s-MX" dirty="0" smtClean="0"/>
              <a:t>Aprobado por la FDA en 2014</a:t>
            </a:r>
          </a:p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s-MX" dirty="0"/>
              <a:t>D</a:t>
            </a:r>
            <a:r>
              <a:rPr lang="es-MX" dirty="0" smtClean="0"/>
              <a:t>isminuye los síntomas de la HON, mejora la capacidad para realizar </a:t>
            </a:r>
            <a:r>
              <a:rPr lang="es-MX" dirty="0" smtClean="0"/>
              <a:t>las </a:t>
            </a:r>
            <a:r>
              <a:rPr lang="es-MX" dirty="0"/>
              <a:t>actividades diarias, </a:t>
            </a:r>
            <a:r>
              <a:rPr lang="es-MX" dirty="0" smtClean="0"/>
              <a:t>disminuye las caídas e incrementa la presión </a:t>
            </a:r>
            <a:r>
              <a:rPr lang="es-MX" dirty="0"/>
              <a:t>arterial.</a:t>
            </a:r>
            <a:r>
              <a:rPr lang="es-MX" dirty="0" smtClean="0"/>
              <a:t> </a:t>
            </a:r>
          </a:p>
        </p:txBody>
      </p:sp>
      <p:pic>
        <p:nvPicPr>
          <p:cNvPr id="5" name="Imagen 4" descr="screenshot-www.medscape.com 2015-09-01 20-18-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" y="3429000"/>
            <a:ext cx="5023450" cy="3188537"/>
          </a:xfrm>
          <a:prstGeom prst="rect">
            <a:avLst/>
          </a:prstGeom>
        </p:spPr>
      </p:pic>
      <p:pic>
        <p:nvPicPr>
          <p:cNvPr id="6" name="Imagen 5" descr="screenshot-www.northera.com 2015-09-01 20-19-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2100" y="3962400"/>
            <a:ext cx="4547872" cy="232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55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9356" y="188893"/>
            <a:ext cx="1030674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MX" sz="3200" b="1" cap="all" dirty="0" smtClean="0">
                <a:ln w="0"/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</a:rPr>
              <a:t>Tratamiento</a:t>
            </a:r>
            <a:endParaRPr lang="es-MX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s-MX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ATOMOXETINA</a:t>
            </a:r>
            <a:endParaRPr lang="es-MX" sz="32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8828" y="1295400"/>
            <a:ext cx="952527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MX" dirty="0" smtClean="0"/>
              <a:t>Se utiliza para el déficit de atención con hiperactividad</a:t>
            </a:r>
          </a:p>
          <a:p>
            <a:pPr marL="342900" indent="-342900">
              <a:buFont typeface="Arial"/>
              <a:buChar char="•"/>
            </a:pPr>
            <a:r>
              <a:rPr lang="es-MX" dirty="0" smtClean="0"/>
              <a:t>Inhibidor del transporte presináptico de la NE</a:t>
            </a:r>
          </a:p>
          <a:p>
            <a:pPr marL="342900" indent="-342900">
              <a:buFont typeface="Arial"/>
              <a:buChar char="•"/>
            </a:pPr>
            <a:r>
              <a:rPr lang="es-MX" dirty="0" smtClean="0"/>
              <a:t>Mostró la misma eficacia que la midodrina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100" y="5276973"/>
            <a:ext cx="6057900" cy="15810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2819400"/>
            <a:ext cx="4024884" cy="28297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42901" y="5715000"/>
            <a:ext cx="3733800" cy="346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MX" dirty="0">
                <a:solidFill>
                  <a:srgbClr val="FFFF00"/>
                </a:solidFill>
                <a:ea typeface="Arial Unicode MS" charset="0"/>
                <a:cs typeface="Arial Unicode MS" charset="0"/>
              </a:rPr>
              <a:t>PA sistólica en posición sedente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3700" y="2895600"/>
            <a:ext cx="3278894" cy="2378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658100" y="2057400"/>
            <a:ext cx="2438400" cy="346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MX" dirty="0">
                <a:solidFill>
                  <a:srgbClr val="FFFF00"/>
                </a:solidFill>
                <a:ea typeface="Arial Unicode MS" charset="0"/>
                <a:cs typeface="Arial Unicode MS" charset="0"/>
              </a:rPr>
              <a:t>PA sistólica al ortostatismo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74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956" y="188640"/>
            <a:ext cx="9258300" cy="1143000"/>
          </a:xfrm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MX" b="1" cap="all" dirty="0" smtClean="0">
                <a:ln w="0">
                  <a:noFill/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conclusiones</a:t>
            </a:r>
            <a:endParaRPr lang="es-MX" b="1" cap="all" dirty="0">
              <a:ln w="0">
                <a:noFill/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s-ES_tradnl" dirty="0" smtClean="0"/>
              <a:t>La</a:t>
            </a:r>
            <a:r>
              <a:rPr lang="es-ES_tradnl" dirty="0" smtClean="0"/>
              <a:t> </a:t>
            </a:r>
            <a:r>
              <a:rPr lang="es-ES_tradnl" dirty="0" err="1" smtClean="0"/>
              <a:t>E</a:t>
            </a:r>
            <a:r>
              <a:rPr lang="es-ES_tradnl" dirty="0" err="1" smtClean="0"/>
              <a:t>nf</a:t>
            </a:r>
            <a:r>
              <a:rPr lang="es-ES_tradnl" dirty="0" smtClean="0"/>
              <a:t>.</a:t>
            </a:r>
            <a:r>
              <a:rPr lang="es-ES_tradnl" dirty="0" smtClean="0"/>
              <a:t> de </a:t>
            </a:r>
            <a:r>
              <a:rPr lang="es-ES_tradnl" dirty="0" smtClean="0"/>
              <a:t>Parkinson se asocia con disfunción autonómica en grados variables.</a:t>
            </a:r>
          </a:p>
          <a:p>
            <a:pPr>
              <a:buClr>
                <a:srgbClr val="FF0000"/>
              </a:buClr>
            </a:pPr>
            <a:r>
              <a:rPr lang="es-ES_tradnl" dirty="0" smtClean="0"/>
              <a:t>Aunque se presenta más frecuente en grados más avanzados de la enfermedad, también se pueden detectar alteraciones al principio de la misma.</a:t>
            </a:r>
          </a:p>
          <a:p>
            <a:pPr>
              <a:buClr>
                <a:srgbClr val="FF0000"/>
              </a:buClr>
            </a:pPr>
            <a:r>
              <a:rPr lang="es-ES_tradnl" dirty="0" smtClean="0"/>
              <a:t>Las dos principales manifestaciones son la hipertensión nocturna y la hipotensión </a:t>
            </a:r>
            <a:r>
              <a:rPr lang="es-ES_tradnl" dirty="0" err="1" smtClean="0"/>
              <a:t>ortostática</a:t>
            </a:r>
            <a:r>
              <a:rPr lang="es-ES_tradnl" dirty="0" smtClean="0"/>
              <a:t> neurogénica.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MX" b="1" cap="all" dirty="0">
                <a:ln w="0">
                  <a:noFill/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conclusiones</a:t>
            </a:r>
            <a:endParaRPr lang="es-MX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s-ES_tradnl" dirty="0" smtClean="0"/>
              <a:t>Existen diversos mecanismos implicados en su génesis: incluyendo </a:t>
            </a:r>
            <a:r>
              <a:rPr lang="es-ES_tradnl" dirty="0" err="1" smtClean="0"/>
              <a:t>denervación</a:t>
            </a:r>
            <a:r>
              <a:rPr lang="es-ES_tradnl" dirty="0" smtClean="0"/>
              <a:t> cardíaca y alteración del barorreflejo.</a:t>
            </a:r>
          </a:p>
          <a:p>
            <a:pPr>
              <a:buClr>
                <a:srgbClr val="FF0000"/>
              </a:buClr>
            </a:pPr>
            <a:r>
              <a:rPr lang="es-ES_tradnl" dirty="0" smtClean="0"/>
              <a:t>Aunque existen varias opciones de tratamiento farmacológico, las medidas generales son también importantes: prevenir factores precipitantes.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79004" y="1700808"/>
            <a:ext cx="849694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En</a:t>
            </a:r>
            <a:r>
              <a:rPr lang="es-MX" dirty="0" smtClean="0">
                <a:solidFill>
                  <a:srgbClr val="FFC000"/>
                </a:solidFill>
              </a:rPr>
              <a:t> México </a:t>
            </a:r>
            <a:r>
              <a:rPr lang="es-MX" dirty="0" smtClean="0"/>
              <a:t>la prevalencia de hipotensión ortostática en pacientes hospitalizados mayores de 65 años ha sido informada en un </a:t>
            </a:r>
            <a:r>
              <a:rPr lang="es-MX" dirty="0" smtClean="0">
                <a:solidFill>
                  <a:srgbClr val="FFC000"/>
                </a:solidFill>
              </a:rPr>
              <a:t>29.3%</a:t>
            </a:r>
            <a:r>
              <a:rPr lang="es-MX" dirty="0" smtClean="0"/>
              <a:t>; se debe destacar que </a:t>
            </a:r>
            <a:r>
              <a:rPr lang="es-MX" dirty="0" smtClean="0">
                <a:solidFill>
                  <a:srgbClr val="FFC000"/>
                </a:solidFill>
              </a:rPr>
              <a:t>el 7.7% </a:t>
            </a:r>
            <a:r>
              <a:rPr lang="es-MX" dirty="0" smtClean="0"/>
              <a:t>de estos pacientes presentaban Enfermedad de Parkinson como comorbilidad asociada. 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La disautonomía en EP se presenta entre un 14 a 80% dependiendo de la metodología diagnóstica empleada.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Ocurre más frecuentemente conforme la enfermedad avanza.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390972" y="76200"/>
            <a:ext cx="90197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762000"/>
            <a:r>
              <a:rPr lang="es-MX" sz="3200" b="1" cap="all" dirty="0" smtClean="0">
                <a:ln w="0"/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Intolerancia ortostáticA en eNf. ParkinsoN</a:t>
            </a:r>
          </a:p>
          <a:p>
            <a:pPr defTabSz="762000"/>
            <a:r>
              <a:rPr lang="es-MX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Epidemiología</a:t>
            </a:r>
            <a:r>
              <a:rPr lang="es-MX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    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952500" y="5791200"/>
            <a:ext cx="8980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400" dirty="0" smtClean="0"/>
              <a:t>Rodríguez-Violante M y cols. (2013). </a:t>
            </a:r>
          </a:p>
          <a:p>
            <a:pPr algn="r"/>
            <a:r>
              <a:rPr lang="es-MX" sz="1400" dirty="0" smtClean="0"/>
              <a:t>Respuesta ortostática de la tensión arterial de pacientes con enfermedad de Parkinson inicial. </a:t>
            </a:r>
          </a:p>
          <a:p>
            <a:pPr algn="r"/>
            <a:r>
              <a:rPr lang="es-MX" sz="1400" i="1" dirty="0" smtClean="0">
                <a:solidFill>
                  <a:srgbClr val="FFFF00"/>
                </a:solidFill>
              </a:rPr>
              <a:t>Archivos de Cardiologia de Mexico</a:t>
            </a:r>
            <a:r>
              <a:rPr lang="es-MX" sz="1400" dirty="0" smtClean="0">
                <a:solidFill>
                  <a:srgbClr val="FFFF00"/>
                </a:solidFill>
              </a:rPr>
              <a:t>, </a:t>
            </a:r>
            <a:r>
              <a:rPr lang="es-MX" sz="1400" i="1" dirty="0" smtClean="0"/>
              <a:t>83</a:t>
            </a:r>
            <a:r>
              <a:rPr lang="es-MX" sz="1400" dirty="0" smtClean="0"/>
              <a:t>(2), 93–99.</a:t>
            </a:r>
            <a:r>
              <a:rPr lang="es-MX" sz="1600" dirty="0" smtClean="0"/>
              <a:t> </a:t>
            </a:r>
            <a:endParaRPr lang="es-MX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0972" y="76200"/>
            <a:ext cx="90197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762000"/>
            <a:r>
              <a:rPr lang="es-MX" sz="3200" b="1" cap="all" dirty="0" smtClean="0">
                <a:ln w="0"/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Intolerancia ortostáticA en eNf. ParkinsoN</a:t>
            </a:r>
          </a:p>
          <a:p>
            <a:pPr defTabSz="762000"/>
            <a:r>
              <a:rPr lang="es-MX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Epidemiología</a:t>
            </a:r>
            <a:r>
              <a:rPr lang="es-MX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    </a:t>
            </a:r>
          </a:p>
        </p:txBody>
      </p:sp>
      <p:pic>
        <p:nvPicPr>
          <p:cNvPr id="4" name="Imagen 3" descr="screenshot-www.debate.com.mx 2015-09-01 19-28-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9204" y="1352901"/>
            <a:ext cx="5326415" cy="51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25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8964" y="188640"/>
            <a:ext cx="770485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762000"/>
            <a:r>
              <a:rPr lang="es-MX" sz="3200" b="1" cap="all" dirty="0" smtClean="0">
                <a:ln w="0">
                  <a:noFill/>
                </a:ln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ENFERMEDAD DE PARKINSON  </a:t>
            </a:r>
          </a:p>
          <a:p>
            <a:pPr defTabSz="762000"/>
            <a:r>
              <a:rPr lang="es-MX" sz="3200" b="1" cap="all" dirty="0" smtClean="0">
                <a:ln w="0">
                  <a:noFill/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Conceptos</a:t>
            </a:r>
            <a:r>
              <a:rPr lang="es-MX" sz="32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 </a:t>
            </a:r>
          </a:p>
          <a:p>
            <a:pPr algn="ctr" defTabSz="762000"/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06996" y="1772820"/>
            <a:ext cx="86409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r>
              <a:rPr lang="es-MX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Las manifestaciones clínicas de la Enf. Parkinson se dividen en:</a:t>
            </a:r>
          </a:p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r>
              <a:rPr lang="es-MX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</a:p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  <a:defRPr/>
            </a:pPr>
            <a:r>
              <a:rPr lang="es-MX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Síntomas motores: </a:t>
            </a:r>
            <a:r>
              <a:rPr lang="es-MX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bradicinesia</a:t>
            </a:r>
            <a:r>
              <a:rPr lang="es-MX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rigidez, tremor e inestabilidad postural. </a:t>
            </a:r>
          </a:p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  <a:defRPr/>
            </a:pPr>
            <a:endParaRPr lang="es-MX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defTabSz="7620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  <a:defRPr/>
            </a:pPr>
            <a:r>
              <a:rPr lang="es-MX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Síntomas no motores:</a:t>
            </a:r>
            <a:r>
              <a:rPr lang="es-MX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psicopatología, demencia y</a:t>
            </a:r>
            <a:r>
              <a:rPr lang="es-MX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s-MX" sz="2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disautonomía cardiovascular </a:t>
            </a:r>
            <a:r>
              <a:rPr lang="es-MX" sz="2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(intolerancia o hipotensión ortostática neurogénica)  </a:t>
            </a:r>
            <a:endParaRPr lang="es-MX" sz="2600" dirty="0">
              <a:solidFill>
                <a:srgbClr val="FF66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15108" y="6093296"/>
            <a:ext cx="8332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400" dirty="0" err="1" smtClean="0"/>
              <a:t>Ziemssen</a:t>
            </a:r>
            <a:r>
              <a:rPr lang="es-MX" sz="1400" dirty="0" smtClean="0"/>
              <a:t>, T. y cols. (2010). Cardiovascular autonomic dysfunction in Parkinson’s disease. </a:t>
            </a:r>
          </a:p>
          <a:p>
            <a:pPr algn="r"/>
            <a:r>
              <a:rPr lang="es-MX" sz="1400" dirty="0" smtClean="0">
                <a:solidFill>
                  <a:srgbClr val="FFFF66"/>
                </a:solidFill>
              </a:rPr>
              <a:t>Journal of the Neurological Sciences</a:t>
            </a:r>
            <a:r>
              <a:rPr lang="es-MX" sz="1400" dirty="0" smtClean="0"/>
              <a:t>, 289(1-2), 74–80. 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0972" y="-152400"/>
            <a:ext cx="9629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/>
            <a:r>
              <a:rPr lang="es-MX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  </a:t>
            </a:r>
          </a:p>
          <a:p>
            <a:pPr defTabSz="762000"/>
            <a:r>
              <a:rPr lang="es-MX" sz="3200" b="1" cap="all" dirty="0" smtClean="0">
                <a:ln w="0"/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Intolerancia ortostáticA - eNf. ParkinsoN</a:t>
            </a:r>
          </a:p>
          <a:p>
            <a:pPr defTabSz="762000"/>
            <a:r>
              <a:rPr lang="es-MX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FACTORES DE RIESGO    </a:t>
            </a:r>
          </a:p>
        </p:txBody>
      </p:sp>
      <p:graphicFrame>
        <p:nvGraphicFramePr>
          <p:cNvPr id="3" name="3 Marcador de contenido"/>
          <p:cNvGraphicFramePr>
            <a:graphicFrameLocks/>
          </p:cNvGraphicFramePr>
          <p:nvPr/>
        </p:nvGraphicFramePr>
        <p:xfrm>
          <a:off x="390972" y="1700808"/>
          <a:ext cx="9463980" cy="360039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800100" y="56388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400" dirty="0" err="1" smtClean="0"/>
              <a:t>Fereshtehnejad</a:t>
            </a:r>
            <a:r>
              <a:rPr lang="es-MX" sz="1400" dirty="0" smtClean="0"/>
              <a:t>, S. </a:t>
            </a:r>
            <a:r>
              <a:rPr lang="es-MX" sz="1400" dirty="0" err="1" smtClean="0"/>
              <a:t>M.,y</a:t>
            </a:r>
            <a:r>
              <a:rPr lang="es-MX" sz="1400" dirty="0" smtClean="0"/>
              <a:t> cols. (2014). </a:t>
            </a:r>
            <a:r>
              <a:rPr lang="es-MX" sz="1400" dirty="0" err="1" smtClean="0"/>
              <a:t>Orthostatic</a:t>
            </a:r>
            <a:r>
              <a:rPr lang="es-MX" sz="1400" dirty="0" smtClean="0"/>
              <a:t> </a:t>
            </a:r>
            <a:r>
              <a:rPr lang="es-MX" sz="1400" dirty="0" err="1" smtClean="0"/>
              <a:t>hypotension</a:t>
            </a:r>
            <a:r>
              <a:rPr lang="es-MX" sz="1400" dirty="0" smtClean="0"/>
              <a:t> in </a:t>
            </a:r>
            <a:r>
              <a:rPr lang="es-MX" sz="1400" dirty="0" err="1" smtClean="0"/>
              <a:t>patients</a:t>
            </a:r>
            <a:r>
              <a:rPr lang="es-MX" sz="1400" dirty="0" smtClean="0"/>
              <a:t> </a:t>
            </a:r>
            <a:r>
              <a:rPr lang="es-MX" sz="1400" dirty="0" err="1" smtClean="0"/>
              <a:t>with</a:t>
            </a:r>
            <a:r>
              <a:rPr lang="es-MX" sz="1400" dirty="0" smtClean="0"/>
              <a:t> </a:t>
            </a:r>
            <a:r>
              <a:rPr lang="es-MX" sz="1400" dirty="0" err="1" smtClean="0"/>
              <a:t>Parkinson’s</a:t>
            </a:r>
            <a:r>
              <a:rPr lang="es-MX" sz="1400" dirty="0" smtClean="0"/>
              <a:t> </a:t>
            </a:r>
            <a:r>
              <a:rPr lang="es-MX" sz="1400" dirty="0" err="1" smtClean="0"/>
              <a:t>disease</a:t>
            </a:r>
            <a:r>
              <a:rPr lang="es-MX" sz="1400" dirty="0" smtClean="0"/>
              <a:t> and </a:t>
            </a:r>
            <a:r>
              <a:rPr lang="es-MX" sz="1400" dirty="0" err="1" smtClean="0"/>
              <a:t>atypical</a:t>
            </a:r>
            <a:r>
              <a:rPr lang="es-MX" sz="1400" dirty="0" smtClean="0"/>
              <a:t> </a:t>
            </a:r>
            <a:r>
              <a:rPr lang="es-MX" sz="1400" dirty="0" err="1" smtClean="0"/>
              <a:t>parkinsonism</a:t>
            </a:r>
            <a:r>
              <a:rPr lang="es-MX" sz="1400" dirty="0" smtClean="0"/>
              <a:t>. </a:t>
            </a:r>
            <a:r>
              <a:rPr lang="es-MX" sz="1400" i="1" dirty="0" err="1" smtClean="0">
                <a:solidFill>
                  <a:srgbClr val="FFFF00"/>
                </a:solidFill>
              </a:rPr>
              <a:t>Parkinson’s</a:t>
            </a:r>
            <a:r>
              <a:rPr lang="es-MX" sz="1400" i="1" dirty="0" smtClean="0">
                <a:solidFill>
                  <a:srgbClr val="FFFF00"/>
                </a:solidFill>
              </a:rPr>
              <a:t> </a:t>
            </a:r>
            <a:r>
              <a:rPr lang="es-MX" sz="1400" i="1" dirty="0" err="1" smtClean="0">
                <a:solidFill>
                  <a:srgbClr val="FFFF00"/>
                </a:solidFill>
              </a:rPr>
              <a:t>Disease</a:t>
            </a:r>
            <a:r>
              <a:rPr lang="es-MX" sz="1400" dirty="0" smtClean="0">
                <a:solidFill>
                  <a:srgbClr val="FFFF00"/>
                </a:solidFill>
              </a:rPr>
              <a:t>, </a:t>
            </a:r>
            <a:r>
              <a:rPr lang="es-MX" sz="1400" i="1" dirty="0" smtClean="0">
                <a:solidFill>
                  <a:srgbClr val="FFFF00"/>
                </a:solidFill>
              </a:rPr>
              <a:t>2014</a:t>
            </a:r>
            <a:r>
              <a:rPr lang="es-MX" sz="1400" dirty="0" smtClean="0"/>
              <a:t>. </a:t>
            </a:r>
          </a:p>
          <a:p>
            <a:pPr algn="r"/>
            <a:r>
              <a:rPr lang="es-MX" sz="1400" dirty="0" smtClean="0"/>
              <a:t>Rodríguez-Violante M y cols. (2013). Respuesta ortostática de la tensión arterial de pacientes con enfermedad de Parkinson inicial. </a:t>
            </a:r>
            <a:r>
              <a:rPr lang="es-MX" sz="1400" i="1" dirty="0" smtClean="0">
                <a:solidFill>
                  <a:srgbClr val="FFFF00"/>
                </a:solidFill>
              </a:rPr>
              <a:t>Archivos de </a:t>
            </a:r>
            <a:r>
              <a:rPr lang="es-MX" sz="1400" i="1" dirty="0" err="1" smtClean="0">
                <a:solidFill>
                  <a:srgbClr val="FFFF00"/>
                </a:solidFill>
              </a:rPr>
              <a:t>Cardiologia</a:t>
            </a:r>
            <a:r>
              <a:rPr lang="es-MX" sz="1400" i="1" dirty="0" smtClean="0">
                <a:solidFill>
                  <a:srgbClr val="FFFF00"/>
                </a:solidFill>
              </a:rPr>
              <a:t> de </a:t>
            </a:r>
            <a:r>
              <a:rPr lang="es-MX" sz="1400" i="1" dirty="0" err="1" smtClean="0">
                <a:solidFill>
                  <a:srgbClr val="FFFF00"/>
                </a:solidFill>
              </a:rPr>
              <a:t>Mexico</a:t>
            </a:r>
            <a:r>
              <a:rPr lang="es-MX" sz="1400" dirty="0" smtClean="0">
                <a:solidFill>
                  <a:srgbClr val="FFFF00"/>
                </a:solidFill>
              </a:rPr>
              <a:t>, </a:t>
            </a:r>
            <a:r>
              <a:rPr lang="es-MX" sz="1400" i="1" dirty="0" smtClean="0">
                <a:solidFill>
                  <a:srgbClr val="FFFF00"/>
                </a:solidFill>
              </a:rPr>
              <a:t>83</a:t>
            </a:r>
            <a:r>
              <a:rPr lang="es-MX" sz="1400" dirty="0" smtClean="0">
                <a:solidFill>
                  <a:srgbClr val="FFFF00"/>
                </a:solidFill>
              </a:rPr>
              <a:t>(2), 93–99.</a:t>
            </a:r>
          </a:p>
          <a:p>
            <a:pPr algn="r"/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8964" y="76200"/>
            <a:ext cx="893933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762000"/>
            <a:r>
              <a:rPr lang="es-MX" sz="3200" b="1" cap="all" dirty="0" smtClean="0">
                <a:ln w="0"/>
                <a:solidFill>
                  <a:srgbClr val="FFFFCC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Intolerancia ortostáticA - eNf. ParkinsoN</a:t>
            </a:r>
          </a:p>
          <a:p>
            <a:pPr defTabSz="762000"/>
            <a:r>
              <a:rPr lang="es-MX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cs typeface="Times New Roman" pitchFamily="18" charset="0"/>
              </a:rPr>
              <a:t>FACTORES preCIPITAntes    </a:t>
            </a:r>
          </a:p>
        </p:txBody>
      </p:sp>
      <p:graphicFrame>
        <p:nvGraphicFramePr>
          <p:cNvPr id="31" name="30 Diagrama"/>
          <p:cNvGraphicFramePr/>
          <p:nvPr/>
        </p:nvGraphicFramePr>
        <p:xfrm>
          <a:off x="318964" y="2060848"/>
          <a:ext cx="9577064" cy="311899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28 Rectángulo"/>
          <p:cNvSpPr/>
          <p:nvPr/>
        </p:nvSpPr>
        <p:spPr>
          <a:xfrm>
            <a:off x="114300" y="5638800"/>
            <a:ext cx="9793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Ziemssen</a:t>
            </a:r>
            <a:r>
              <a:rPr lang="en-US" sz="1400" dirty="0" smtClean="0"/>
              <a:t> and H. Reichmann, “Cardiovascular autonomic dysfunction in Parkinson’s disease,”  </a:t>
            </a:r>
          </a:p>
          <a:p>
            <a:pPr algn="r"/>
            <a:r>
              <a:rPr lang="en-US" sz="1400" i="1" dirty="0" smtClean="0">
                <a:solidFill>
                  <a:srgbClr val="FFFF00"/>
                </a:solidFill>
              </a:rPr>
              <a:t>Journal of the Neurological </a:t>
            </a:r>
            <a:r>
              <a:rPr lang="es-MX" sz="1400" i="1" dirty="0" err="1" smtClean="0">
                <a:solidFill>
                  <a:srgbClr val="FFFF00"/>
                </a:solidFill>
              </a:rPr>
              <a:t>Sciences</a:t>
            </a:r>
            <a:r>
              <a:rPr lang="es-MX" sz="1400" i="1" dirty="0" smtClean="0">
                <a:solidFill>
                  <a:srgbClr val="FFFF00"/>
                </a:solidFill>
              </a:rPr>
              <a:t>,</a:t>
            </a:r>
            <a:r>
              <a:rPr lang="es-MX" sz="1400" i="1" dirty="0" smtClean="0"/>
              <a:t> vol. 289, no. 1-2, pp. 74–80, 2010.</a:t>
            </a:r>
            <a:endParaRPr lang="es-MX" sz="1400" dirty="0" smtClean="0"/>
          </a:p>
          <a:p>
            <a:pPr algn="r"/>
            <a:r>
              <a:rPr lang="es-MX" sz="1400" dirty="0" err="1" smtClean="0"/>
              <a:t>Fereshtehnejad</a:t>
            </a:r>
            <a:r>
              <a:rPr lang="es-MX" sz="1400" dirty="0" smtClean="0"/>
              <a:t> &amp; </a:t>
            </a:r>
            <a:r>
              <a:rPr lang="es-MX" sz="1400" dirty="0" err="1" smtClean="0"/>
              <a:t>Lökk</a:t>
            </a:r>
            <a:r>
              <a:rPr lang="es-MX" sz="1400" dirty="0" smtClean="0"/>
              <a:t>, J. (2014). </a:t>
            </a:r>
            <a:r>
              <a:rPr lang="es-MX" sz="1400" dirty="0" err="1" smtClean="0"/>
              <a:t>Orthostatic</a:t>
            </a:r>
            <a:r>
              <a:rPr lang="es-MX" sz="1400" dirty="0" smtClean="0"/>
              <a:t> </a:t>
            </a:r>
            <a:r>
              <a:rPr lang="es-MX" sz="1400" dirty="0" err="1" smtClean="0"/>
              <a:t>hypotension</a:t>
            </a:r>
            <a:r>
              <a:rPr lang="es-MX" sz="1400" dirty="0" smtClean="0"/>
              <a:t> in </a:t>
            </a:r>
            <a:r>
              <a:rPr lang="es-MX" sz="1400" dirty="0" err="1" smtClean="0"/>
              <a:t>patients</a:t>
            </a:r>
            <a:r>
              <a:rPr lang="es-MX" sz="1400" dirty="0" smtClean="0"/>
              <a:t> </a:t>
            </a:r>
            <a:r>
              <a:rPr lang="es-MX" sz="1400" dirty="0" err="1" smtClean="0"/>
              <a:t>with</a:t>
            </a:r>
            <a:r>
              <a:rPr lang="es-MX" sz="1400" dirty="0" smtClean="0"/>
              <a:t>    </a:t>
            </a:r>
            <a:r>
              <a:rPr lang="es-MX" sz="1400" dirty="0" err="1" smtClean="0"/>
              <a:t>Parkinson’s</a:t>
            </a:r>
            <a:endParaRPr lang="es-MX" sz="1400" dirty="0" smtClean="0"/>
          </a:p>
          <a:p>
            <a:pPr algn="r"/>
            <a:r>
              <a:rPr lang="es-MX" sz="1400" dirty="0" smtClean="0"/>
              <a:t> </a:t>
            </a:r>
            <a:r>
              <a:rPr lang="es-MX" sz="1400" dirty="0" err="1" smtClean="0"/>
              <a:t>disease</a:t>
            </a:r>
            <a:r>
              <a:rPr lang="es-MX" sz="1400" dirty="0" smtClean="0"/>
              <a:t> and </a:t>
            </a:r>
            <a:r>
              <a:rPr lang="es-MX" sz="1400" dirty="0" err="1" smtClean="0"/>
              <a:t>atypical</a:t>
            </a:r>
            <a:r>
              <a:rPr lang="es-MX" sz="1400" dirty="0" smtClean="0"/>
              <a:t> </a:t>
            </a:r>
            <a:r>
              <a:rPr lang="es-MX" sz="1400" dirty="0" err="1" smtClean="0"/>
              <a:t>parkinsonism</a:t>
            </a:r>
            <a:r>
              <a:rPr lang="es-MX" sz="1400" dirty="0" smtClean="0"/>
              <a:t>. </a:t>
            </a:r>
            <a:r>
              <a:rPr lang="es-MX" sz="1400" i="1" dirty="0" err="1" smtClean="0">
                <a:solidFill>
                  <a:srgbClr val="FFFF00"/>
                </a:solidFill>
              </a:rPr>
              <a:t>Parkinson’s</a:t>
            </a:r>
            <a:r>
              <a:rPr lang="es-MX" sz="1400" i="1" dirty="0" smtClean="0">
                <a:solidFill>
                  <a:srgbClr val="FFFF00"/>
                </a:solidFill>
              </a:rPr>
              <a:t> </a:t>
            </a:r>
            <a:r>
              <a:rPr lang="es-MX" sz="1400" i="1" dirty="0" err="1" smtClean="0">
                <a:solidFill>
                  <a:srgbClr val="FFFF00"/>
                </a:solidFill>
              </a:rPr>
              <a:t>Disease</a:t>
            </a:r>
            <a:r>
              <a:rPr lang="es-MX" sz="1400" dirty="0" smtClean="0">
                <a:solidFill>
                  <a:srgbClr val="FFFF00"/>
                </a:solidFill>
              </a:rPr>
              <a:t>, </a:t>
            </a:r>
            <a:r>
              <a:rPr lang="es-MX" sz="1400" i="1" dirty="0" smtClean="0">
                <a:solidFill>
                  <a:srgbClr val="FFFF00"/>
                </a:solidFill>
              </a:rPr>
              <a:t>2014</a:t>
            </a:r>
            <a:endParaRPr lang="es-MX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3100" y="2286000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all" dirty="0" smtClean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  <a:ea typeface="Times New Roman" charset="0"/>
                <a:cs typeface="Times New Roman" charset="0"/>
              </a:rPr>
              <a:t>Parte </a:t>
            </a:r>
            <a:r>
              <a:rPr lang="es-ES" sz="4000" b="1" cap="all" dirty="0" smtClean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 charset="0"/>
                <a:cs typeface="Times New Roman"/>
              </a:rPr>
              <a:t>II</a:t>
            </a:r>
          </a:p>
          <a:p>
            <a:pPr algn="ctr"/>
            <a:endParaRPr lang="es-E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Times New Roman" charset="0"/>
              <a:cs typeface="Times New Roman" charset="0"/>
            </a:endParaRPr>
          </a:p>
          <a:p>
            <a:pPr algn="ctr"/>
            <a:r>
              <a:rPr lang="es-ES" sz="40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ea typeface="Times New Roman" charset="0"/>
                <a:cs typeface="Times New Roman" charset="0"/>
              </a:rPr>
              <a:t>   FISIOPATOLOGÍA  </a:t>
            </a:r>
            <a:endParaRPr lang="es-MX" sz="4000" b="1" cap="all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s-MX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s-MX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PULSO">
  <a:themeElements>
    <a:clrScheme name="">
      <a:dk1>
        <a:srgbClr val="000000"/>
      </a:dk1>
      <a:lt1>
        <a:srgbClr val="FFFFFF"/>
      </a:lt1>
      <a:dk2>
        <a:srgbClr val="006600"/>
      </a:dk2>
      <a:lt2>
        <a:srgbClr val="FFCC66"/>
      </a:lt2>
      <a:accent1>
        <a:srgbClr val="CC9900"/>
      </a:accent1>
      <a:accent2>
        <a:srgbClr val="001600"/>
      </a:accent2>
      <a:accent3>
        <a:srgbClr val="AAB8AA"/>
      </a:accent3>
      <a:accent4>
        <a:srgbClr val="DADADA"/>
      </a:accent4>
      <a:accent5>
        <a:srgbClr val="E2CAAA"/>
      </a:accent5>
      <a:accent6>
        <a:srgbClr val="001300"/>
      </a:accent6>
      <a:hlink>
        <a:srgbClr val="006600"/>
      </a:hlink>
      <a:folHlink>
        <a:srgbClr val="009999"/>
      </a:folHlink>
    </a:clrScheme>
    <a:fontScheme name="IMPULS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MPULS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6600"/>
    </a:dk2>
    <a:lt2>
      <a:srgbClr val="FFCC66"/>
    </a:lt2>
    <a:accent1>
      <a:srgbClr val="CC9900"/>
    </a:accent1>
    <a:accent2>
      <a:srgbClr val="001600"/>
    </a:accent2>
    <a:accent3>
      <a:srgbClr val="AAB8AA"/>
    </a:accent3>
    <a:accent4>
      <a:srgbClr val="DADADA"/>
    </a:accent4>
    <a:accent5>
      <a:srgbClr val="E2CAAA"/>
    </a:accent5>
    <a:accent6>
      <a:srgbClr val="001300"/>
    </a:accent6>
    <a:hlink>
      <a:srgbClr val="006600"/>
    </a:hlink>
    <a:folHlink>
      <a:srgbClr val="0099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Office\Plantillas\Diseños de presentaciones\IMPULSO.POT</Template>
  <TotalTime>8502</TotalTime>
  <Pages>41</Pages>
  <Words>3103</Words>
  <Application>Microsoft Macintosh PowerPoint</Application>
  <PresentationFormat>Diapositivas de 35 mm</PresentationFormat>
  <Paragraphs>336</Paragraphs>
  <Slides>37</Slides>
  <Notes>37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IMPULSO</vt:lpstr>
      <vt:lpstr>DISAUTONOMÍA EN ENFERMEDAD DE PARKINSON:  trastornos neurocardiológicos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HIPERTENSIÓN NOCTURNA E HIPOTENSIÓN ortostática neurogénica   </vt:lpstr>
      <vt:lpstr>Diapositiva 23</vt:lpstr>
      <vt:lpstr>Diapositiva 24</vt:lpstr>
      <vt:lpstr>Diapositiva 25</vt:lpstr>
      <vt:lpstr>Algoritmo para la realización de las pruebas de función autónoma cardiovascular</vt:lpstr>
      <vt:lpstr>Variabilidad de la FC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conclusiones</vt:lpstr>
      <vt:lpstr>conclusiones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icc</dc:title>
  <dc:subject>ARRITMIAS EN ICC</dc:subject>
  <dc:creator>MFMM</dc:creator>
  <cp:keywords>ICC</cp:keywords>
  <cp:lastModifiedBy>Manlio F Marquez</cp:lastModifiedBy>
  <cp:revision>650</cp:revision>
  <cp:lastPrinted>1601-01-01T00:00:00Z</cp:lastPrinted>
  <dcterms:created xsi:type="dcterms:W3CDTF">2015-09-30T17:50:08Z</dcterms:created>
  <dcterms:modified xsi:type="dcterms:W3CDTF">2015-09-30T18:16:47Z</dcterms:modified>
</cp:coreProperties>
</file>