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7" r:id="rId10"/>
    <p:sldId id="268" r:id="rId11"/>
    <p:sldId id="269" r:id="rId12"/>
    <p:sldId id="270" r:id="rId13"/>
    <p:sldId id="271" r:id="rId14"/>
    <p:sldId id="273" r:id="rId15"/>
    <p:sldId id="274" r:id="rId16"/>
    <p:sldId id="275" r:id="rId17"/>
    <p:sldId id="277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3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67" d="100"/>
          <a:sy n="67" d="100"/>
        </p:scale>
        <p:origin x="1392" y="60"/>
      </p:cViewPr>
      <p:guideLst>
        <p:guide orient="horz" pos="1583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/>
          <a:lstStyle/>
          <a:p>
            <a:fld id="{4251665B-C24A-4702-B522-6A4334602E03}" type="datetimeFigureOut">
              <a:rPr lang="en-US" smtClean="0"/>
              <a:t>5/6/2015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247"/>
            <a:ext cx="9144000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0" y="1123321"/>
            <a:ext cx="9146438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5856"/>
            <a:ext cx="9144000" cy="967840"/>
          </a:xfrm>
        </p:spPr>
        <p:txBody>
          <a:bodyPr>
            <a:normAutofit/>
          </a:bodyPr>
          <a:lstStyle>
            <a:lvl1pPr algn="ctr">
              <a:defRPr sz="3600" b="1">
                <a:latin typeface="+mn-lt"/>
              </a:defRPr>
            </a:lvl1pPr>
          </a:lstStyle>
          <a:p>
            <a:r>
              <a:rPr lang="es-ES_tradnl" dirty="0" smtClean="0"/>
              <a:t>Clic para editar título</a:t>
            </a:r>
            <a:endParaRPr dirty="0"/>
          </a:p>
        </p:txBody>
      </p:sp>
      <p:pic>
        <p:nvPicPr>
          <p:cNvPr id="12" name="Imagen 1" descr="academia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1" y="225270"/>
            <a:ext cx="864506" cy="86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1" descr="http://static.wixstatic.com/media/3a444a_97b5b163dbed80998f7e53d7d8dce56c.jpg_srz_379_337_85_22_0.50_1.20_0.00_jpg_srz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6663" y="225270"/>
            <a:ext cx="875895" cy="880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academ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2" y="523708"/>
            <a:ext cx="1315151" cy="13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1" descr="http://static.wixstatic.com/media/3a444a_97b5b163dbed80998f7e53d7d8dce56c.jpg_srz_379_337_85_22_0.50_1.20_0.00_jpg_sr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22" y="523708"/>
            <a:ext cx="1332477" cy="133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566695"/>
            <a:ext cx="9144000" cy="120032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Sesión Conjunta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Academia Nacional de Medicina – 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Sociedad Mexicana de Salud Pública</a:t>
            </a:r>
          </a:p>
        </p:txBody>
      </p:sp>
      <p:sp>
        <p:nvSpPr>
          <p:cNvPr id="7" name="1 CuadroTexto"/>
          <p:cNvSpPr txBox="1"/>
          <p:nvPr/>
        </p:nvSpPr>
        <p:spPr>
          <a:xfrm>
            <a:off x="0" y="5210522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Dr. Pablo Kuri Morales</a:t>
            </a:r>
          </a:p>
        </p:txBody>
      </p:sp>
      <p:sp>
        <p:nvSpPr>
          <p:cNvPr id="8" name="5 CuadroTexto"/>
          <p:cNvSpPr txBox="1"/>
          <p:nvPr/>
        </p:nvSpPr>
        <p:spPr>
          <a:xfrm>
            <a:off x="0" y="6412706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Mayo, 2015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23904" y="2599204"/>
            <a:ext cx="843599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“Retos Actuales en</a:t>
            </a:r>
          </a:p>
          <a:p>
            <a:pPr algn="ctr"/>
            <a:r>
              <a:rPr lang="es-MX" sz="6600" b="1" dirty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Salud Pública</a:t>
            </a:r>
            <a:r>
              <a:rPr lang="es-MX" sz="66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”</a:t>
            </a:r>
            <a:endParaRPr lang="es-MX" sz="6600" dirty="0">
              <a:solidFill>
                <a:schemeClr val="accent5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539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oordinación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399769" y="1507212"/>
            <a:ext cx="8439432" cy="5016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  <a:buClr>
                <a:schemeClr val="accent2"/>
              </a:buClr>
              <a:buSzPct val="100000"/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Problemática</a:t>
            </a:r>
          </a:p>
          <a:p>
            <a:pPr marL="800100" lvl="1" indent="-342900"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Sistema Nacional de Salud fragmentado</a:t>
            </a:r>
          </a:p>
          <a:p>
            <a:pPr marL="800100" lvl="1" indent="-342900"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Vinculación intersectorial insuficiente</a:t>
            </a:r>
          </a:p>
          <a:p>
            <a:pPr marL="800100" lvl="1" indent="-342900"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Articulación deficiente entre los diferentes actores del SNS (1er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2º y 3er nivel de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atención)</a:t>
            </a:r>
          </a:p>
          <a:p>
            <a:pPr marL="800100" lvl="1" indent="-342900"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Operación heterogénea en los diversos niveles operativos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(Federal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Estatal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Municipal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</a:p>
          <a:p>
            <a:pPr marL="800100" lvl="1" indent="-342900"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Falta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 coordinación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-- Bajo </a:t>
            </a:r>
            <a:r>
              <a:rPr lang="es-MX" sz="24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impacto en la salud </a:t>
            </a: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poblacional (</a:t>
            </a:r>
            <a:r>
              <a:rPr lang="es-MX" sz="2400" b="1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indicadores </a:t>
            </a:r>
            <a:r>
              <a:rPr lang="es-MX" sz="2400" b="1" dirty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y </a:t>
            </a:r>
            <a:r>
              <a:rPr lang="es-MX" sz="2400" b="1" dirty="0" smtClean="0">
                <a:solidFill>
                  <a:srgbClr val="548235"/>
                </a:solidFill>
                <a:latin typeface="Calibri" pitchFamily="34" charset="0"/>
                <a:cs typeface="Calibri" pitchFamily="34" charset="0"/>
              </a:rPr>
              <a:t>metas)</a:t>
            </a:r>
            <a:endParaRPr lang="es-MX" sz="24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7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oordinación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642391" y="1599185"/>
            <a:ext cx="7859217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4200"/>
              </a:spcBef>
              <a:buClr>
                <a:schemeClr val="accent2"/>
              </a:buClr>
              <a:buSzPct val="100000"/>
              <a:defRPr/>
            </a:pPr>
            <a:r>
              <a:rPr lang="es-MX" sz="2800" b="1" dirty="0" smtClean="0">
                <a:solidFill>
                  <a:srgbClr val="B50202"/>
                </a:solidFill>
                <a:latin typeface="Calibri" pitchFamily="34" charset="0"/>
                <a:cs typeface="Calibri" pitchFamily="34" charset="0"/>
              </a:rPr>
              <a:t>¿Qué se ha hecho?</a:t>
            </a:r>
          </a:p>
          <a:p>
            <a:pPr marL="800100" lvl="1" indent="-342900" algn="just">
              <a:spcBef>
                <a:spcPts val="4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PND-PROSESA-</a:t>
            </a:r>
            <a:r>
              <a:rPr lang="es-MX" sz="2400" b="1" dirty="0" err="1" smtClean="0">
                <a:latin typeface="Calibri" pitchFamily="34" charset="0"/>
                <a:cs typeface="Calibri" pitchFamily="34" charset="0"/>
              </a:rPr>
              <a:t>PAEs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, normas, manuales</a:t>
            </a:r>
            <a:r>
              <a:rPr lang="es-MX" sz="2400" b="1" dirty="0">
                <a:latin typeface="Calibri" pitchFamily="34" charset="0"/>
                <a:cs typeface="Calibri" pitchFamily="34" charset="0"/>
              </a:rPr>
              <a:t>,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lineamientos</a:t>
            </a:r>
          </a:p>
          <a:p>
            <a:pPr marL="800100" lvl="1" indent="-342900" algn="just">
              <a:spcBef>
                <a:spcPts val="4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Políticas, estrategias e intervenciones nacionales, regionales y locales</a:t>
            </a:r>
          </a:p>
          <a:p>
            <a:pPr marL="800100" lvl="1" indent="-342900" algn="just">
              <a:spcBef>
                <a:spcPts val="4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Consejos, comités, comisiones y </a:t>
            </a:r>
            <a:r>
              <a:rPr lang="es-MX" sz="2400" b="1" dirty="0">
                <a:latin typeface="Calibri" pitchFamily="34" charset="0"/>
                <a:cs typeface="Calibri" pitchFamily="34" charset="0"/>
              </a:rPr>
              <a:t>g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rupos de trabajo</a:t>
            </a:r>
          </a:p>
          <a:p>
            <a:pPr marL="800100" lvl="1" indent="-342900" algn="just">
              <a:spcBef>
                <a:spcPts val="4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Redes de Atención (Diabetes, Mortalidad Materna, Emergencia Obstétrica)</a:t>
            </a:r>
            <a:endParaRPr lang="es-MX" sz="24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489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omunicación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496289" y="1330108"/>
            <a:ext cx="806120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alibri"/>
                <a:cs typeface="Calibri"/>
              </a:rPr>
              <a:t>Problemática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latin typeface="Calibri"/>
                <a:cs typeface="Calibri"/>
              </a:rPr>
              <a:t>La información técnica y administrativa no fluye adecuadamente</a:t>
            </a:r>
            <a:endParaRPr lang="es-MX" sz="2400" b="1" dirty="0" smtClean="0">
              <a:latin typeface="Calibri"/>
              <a:cs typeface="Calibri"/>
            </a:endParaRP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/>
                <a:cs typeface="Calibri"/>
              </a:rPr>
              <a:t>No se traduce la evidencia científica al público en general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latin typeface="Calibri"/>
                <a:cs typeface="Calibri"/>
              </a:rPr>
              <a:t>“Comunicación en cascada                 Comunicación en gota”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/>
                <a:cs typeface="Calibri"/>
              </a:rPr>
              <a:t>“Teléfono </a:t>
            </a:r>
            <a:r>
              <a:rPr lang="es-MX" sz="2400" b="1" dirty="0">
                <a:latin typeface="Calibri"/>
                <a:cs typeface="Calibri"/>
              </a:rPr>
              <a:t>descompuesto”</a:t>
            </a: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endParaRPr lang="es-MX" sz="2400" b="1" dirty="0">
              <a:latin typeface="Calibri"/>
              <a:cs typeface="Calibri"/>
            </a:endParaRPr>
          </a:p>
          <a:p>
            <a:pPr marL="342900" indent="-342900" algn="just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endParaRPr lang="es-MX" sz="2400" b="1" dirty="0">
              <a:solidFill>
                <a:schemeClr val="accent6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7" name="Flecha a la derecha con bandas 6"/>
          <p:cNvSpPr/>
          <p:nvPr/>
        </p:nvSpPr>
        <p:spPr>
          <a:xfrm>
            <a:off x="4438292" y="3398577"/>
            <a:ext cx="907089" cy="313788"/>
          </a:xfrm>
          <a:prstGeom prst="stripedRightArrow">
            <a:avLst/>
          </a:prstGeom>
          <a:solidFill>
            <a:srgbClr val="B502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40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49" b="14381"/>
          <a:stretch/>
        </p:blipFill>
        <p:spPr>
          <a:xfrm>
            <a:off x="629184" y="4460009"/>
            <a:ext cx="4583302" cy="2222818"/>
          </a:xfrm>
          <a:prstGeom prst="rect">
            <a:avLst/>
          </a:prstGeom>
        </p:spPr>
      </p:pic>
      <p:pic>
        <p:nvPicPr>
          <p:cNvPr id="9" name="Picture 2" descr="C:\Users\Miguel\AppData\Local\Microsoft\Windows\Temporary Internet Files\Content.Outlook\11KQ4X88\altAq9Yncd_Y_dfjp-yTS2149Lr2LZIQMcfQ80pqI9xmuZm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63" b="3680"/>
          <a:stretch>
            <a:fillRect/>
          </a:stretch>
        </p:blipFill>
        <p:spPr bwMode="auto">
          <a:xfrm>
            <a:off x="5755016" y="3964203"/>
            <a:ext cx="2706043" cy="2766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4251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omunicación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1 CuadroTexto"/>
          <p:cNvSpPr txBox="1"/>
          <p:nvPr/>
        </p:nvSpPr>
        <p:spPr>
          <a:xfrm>
            <a:off x="541397" y="1781627"/>
            <a:ext cx="8061205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600"/>
              </a:spcBef>
              <a:buClr>
                <a:schemeClr val="accent2"/>
              </a:buClr>
              <a:buSzPct val="150000"/>
              <a:defRPr/>
            </a:pPr>
            <a:r>
              <a:rPr lang="es-MX" sz="3200" b="1" dirty="0" smtClean="0">
                <a:solidFill>
                  <a:srgbClr val="B50202"/>
                </a:solidFill>
                <a:latin typeface="Calibri" pitchFamily="34" charset="0"/>
                <a:cs typeface="Calibri" pitchFamily="34" charset="0"/>
              </a:rPr>
              <a:t>¿Qué se ha hecho?</a:t>
            </a:r>
          </a:p>
          <a:p>
            <a:pPr marL="800100" lvl="1" indent="-342900" algn="just">
              <a:spcBef>
                <a:spcPts val="3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Campañas dirigidas a público en general</a:t>
            </a:r>
          </a:p>
          <a:p>
            <a:pPr marL="1257300" lvl="2" indent="-342900" algn="just">
              <a:spcBef>
                <a:spcPts val="3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Campaña “Chécate, mídete, muévete”</a:t>
            </a:r>
          </a:p>
          <a:p>
            <a:pPr marL="1257300" lvl="2" indent="-342900" algn="just">
              <a:spcBef>
                <a:spcPts val="3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Estrategia “Patio limpio y cuidado del agua”</a:t>
            </a:r>
          </a:p>
          <a:p>
            <a:pPr marL="1257300" lvl="2" indent="-342900" algn="just">
              <a:spcBef>
                <a:spcPts val="3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Campaña “Elige estar bien contigo”</a:t>
            </a:r>
          </a:p>
        </p:txBody>
      </p:sp>
    </p:spTree>
    <p:extLst>
      <p:ext uri="{BB962C8B-B14F-4D97-AF65-F5344CB8AC3E}">
        <p14:creationId xmlns:p14="http://schemas.microsoft.com/office/powerpoint/2010/main" val="345154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umplimiento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382077" y="1386375"/>
            <a:ext cx="8536736" cy="5416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buClr>
                <a:schemeClr val="accent2"/>
              </a:buClr>
              <a:buSzPct val="150000"/>
              <a:defRPr/>
            </a:pPr>
            <a:r>
              <a:rPr lang="es-MX" sz="32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Problemática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Recursos disponibles como nunca en la historia de la salud en México, incremento del PIB en los cuales se presenta:</a:t>
            </a:r>
          </a:p>
          <a:p>
            <a:pPr marL="1257300" lvl="2" indent="-342900" algn="just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Subejercicio de </a:t>
            </a:r>
            <a:r>
              <a:rPr lang="es-MX" sz="2800" b="1" dirty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recursos </a:t>
            </a:r>
          </a:p>
          <a:p>
            <a:pPr marL="1257300" lvl="2" indent="-342900" algn="just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Desabasto de insumos</a:t>
            </a:r>
          </a:p>
          <a:p>
            <a:pPr marL="1257300" lvl="2" indent="-342900" algn="just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Equipamiento insuficiente y mantenimiento</a:t>
            </a:r>
          </a:p>
          <a:p>
            <a:pPr marL="1257300" lvl="2" indent="-342900" algn="just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Rotación de personal </a:t>
            </a:r>
            <a:endParaRPr lang="es-MX" sz="2800" b="1" dirty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No se cumple con 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val="22350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umplimiento</a:t>
            </a: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1 CuadroTexto"/>
          <p:cNvSpPr txBox="1"/>
          <p:nvPr/>
        </p:nvSpPr>
        <p:spPr>
          <a:xfrm>
            <a:off x="101716" y="1448882"/>
            <a:ext cx="8953688" cy="5183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150000"/>
              <a:defRPr/>
            </a:pPr>
            <a:r>
              <a:rPr lang="es-MX" sz="3200" b="1" dirty="0" smtClean="0">
                <a:solidFill>
                  <a:srgbClr val="B50202"/>
                </a:solidFill>
                <a:latin typeface="Calibri" pitchFamily="34" charset="0"/>
                <a:cs typeface="Calibri" pitchFamily="34" charset="0"/>
              </a:rPr>
              <a:t>¿Qué se ha hecho?</a:t>
            </a:r>
          </a:p>
          <a:p>
            <a:pPr marL="914400" lvl="1" indent="-457200" algn="just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>
                <a:latin typeface="Calibri" pitchFamily="34" charset="0"/>
                <a:cs typeface="Calibri" pitchFamily="34" charset="0"/>
              </a:rPr>
              <a:t>Modificación de la Ley General de Salud y al Reglamento </a:t>
            </a: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correspondiente sobre Protección </a:t>
            </a:r>
            <a:r>
              <a:rPr lang="es-MX" sz="2800" b="1" dirty="0">
                <a:latin typeface="Calibri" pitchFamily="34" charset="0"/>
                <a:cs typeface="Calibri" pitchFamily="34" charset="0"/>
              </a:rPr>
              <a:t>Social en Salud</a:t>
            </a:r>
          </a:p>
          <a:p>
            <a:pPr marL="1371600" lvl="2" indent="-457200" algn="just">
              <a:lnSpc>
                <a:spcPct val="90000"/>
              </a:lnSpc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>
                <a:latin typeface="Calibri" pitchFamily="34" charset="0"/>
                <a:cs typeface="Calibri" pitchFamily="34" charset="0"/>
              </a:rPr>
              <a:t>Definición clara de responsabilidades y </a:t>
            </a: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sanciones</a:t>
            </a:r>
          </a:p>
          <a:p>
            <a:pPr marL="1371600" lvl="2" indent="-457200" algn="just">
              <a:lnSpc>
                <a:spcPct val="90000"/>
              </a:lnSpc>
              <a:spcBef>
                <a:spcPts val="24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Entrega de recursos en especie</a:t>
            </a:r>
            <a:endParaRPr lang="es-MX" sz="2800" b="1" dirty="0">
              <a:latin typeface="Calibri" pitchFamily="34" charset="0"/>
              <a:cs typeface="Calibri" pitchFamily="34" charset="0"/>
            </a:endParaRPr>
          </a:p>
          <a:p>
            <a:pPr marL="914400" lvl="1" indent="-457200" algn="just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Compras consolidadas y centralizadas de insumos y medicamentos</a:t>
            </a:r>
          </a:p>
          <a:p>
            <a:pPr marL="914400" lvl="1" indent="-457200" algn="just">
              <a:lnSpc>
                <a:spcPct val="90000"/>
              </a:lnSpc>
              <a:spcBef>
                <a:spcPts val="24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Simplificación de procesos y reducción de tiempo</a:t>
            </a:r>
          </a:p>
        </p:txBody>
      </p:sp>
    </p:spTree>
    <p:extLst>
      <p:ext uri="{BB962C8B-B14F-4D97-AF65-F5344CB8AC3E}">
        <p14:creationId xmlns:p14="http://schemas.microsoft.com/office/powerpoint/2010/main" val="368760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ＭＳ Ｐゴシック" panose="020B0600070205080204" pitchFamily="34" charset="-128"/>
              </a:rPr>
              <a:t>onclusiones</a:t>
            </a:r>
            <a:endParaRPr lang="es-ES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562866" y="1421331"/>
            <a:ext cx="8061205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20713" indent="-620713" algn="just">
              <a:spcBef>
                <a:spcPts val="60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Estas son solo algunas de las C’s que dan cuenta de la complejidad de la situación a la que se enfrenta el sector salud.</a:t>
            </a:r>
          </a:p>
          <a:p>
            <a:pPr marL="620713" indent="-620713" algn="just">
              <a:spcBef>
                <a:spcPts val="60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Es necesario trabajar de manera coordinada con la población, enfocándonos en los determinantes sociales.</a:t>
            </a:r>
          </a:p>
          <a:p>
            <a:pPr marL="620713" indent="-620713" algn="just">
              <a:spcBef>
                <a:spcPts val="60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800" b="1" dirty="0" smtClean="0">
                <a:latin typeface="Calibri" pitchFamily="34" charset="0"/>
                <a:cs typeface="Calibri" pitchFamily="34" charset="0"/>
              </a:rPr>
              <a:t>El cambio es responsabilidad de todos.</a:t>
            </a:r>
          </a:p>
          <a:p>
            <a:pPr marL="620713" indent="-620713" algn="just">
              <a:spcBef>
                <a:spcPts val="60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endParaRPr lang="es-MX" sz="2800" b="1" dirty="0" smtClean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229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  <a:ea typeface="ＭＳ Ｐゴシック" panose="020B0600070205080204" pitchFamily="34" charset="-128"/>
              </a:rPr>
              <a:t>onclusiones</a:t>
            </a:r>
            <a:endParaRPr lang="es-ES" b="1" spc="50" dirty="0">
              <a:ln w="11430"/>
              <a:solidFill>
                <a:schemeClr val="accent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524784" y="1743548"/>
            <a:ext cx="8061205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ts val="6000"/>
              </a:spcBef>
              <a:buClr>
                <a:schemeClr val="accent2"/>
              </a:buClr>
              <a:buSzPct val="100000"/>
              <a:defRPr/>
            </a:pPr>
            <a:r>
              <a:rPr lang="es-MX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“Dime y lo olvido, enséñame y lo recuerdo, involúcrame y lo aprendo.”</a:t>
            </a:r>
          </a:p>
          <a:p>
            <a:pPr algn="ctr">
              <a:lnSpc>
                <a:spcPct val="150000"/>
              </a:lnSpc>
              <a:spcBef>
                <a:spcPts val="6000"/>
              </a:spcBef>
              <a:buClr>
                <a:schemeClr val="accent2"/>
              </a:buClr>
              <a:buSzPct val="100000"/>
              <a:defRPr/>
            </a:pPr>
            <a:r>
              <a:rPr lang="es-MX" sz="4000" b="1" i="1" dirty="0" err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Benjamin</a:t>
            </a:r>
            <a:r>
              <a:rPr lang="es-MX" sz="4000" b="1" i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Franklin</a:t>
            </a:r>
          </a:p>
        </p:txBody>
      </p:sp>
    </p:spTree>
    <p:extLst>
      <p:ext uri="{BB962C8B-B14F-4D97-AF65-F5344CB8AC3E}">
        <p14:creationId xmlns:p14="http://schemas.microsoft.com/office/powerpoint/2010/main" val="54648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1" descr="academi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02" y="523708"/>
            <a:ext cx="1315151" cy="1315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1" descr="http://static.wixstatic.com/media/3a444a_97b5b163dbed80998f7e53d7d8dce56c.jpg_srz_379_337_85_22_0.50_1.20_0.00_jpg_srz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722" y="523708"/>
            <a:ext cx="1332477" cy="13388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566695"/>
            <a:ext cx="9144000" cy="437042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es-MX" b="1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Sesión Conjunta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Academia Nacional de Medicina – </a:t>
            </a:r>
          </a:p>
          <a:p>
            <a:pPr algn="ctr"/>
            <a:r>
              <a:rPr lang="es-MX" b="1" i="1" dirty="0" smtClean="0">
                <a:solidFill>
                  <a:schemeClr val="bg1"/>
                </a:solidFill>
              </a:rPr>
              <a:t>Sociedad Mexicana de Salud Pública</a:t>
            </a:r>
          </a:p>
          <a:p>
            <a:pPr algn="ctr"/>
            <a:r>
              <a:rPr lang="es-MX" sz="3200" b="1" dirty="0" smtClean="0"/>
              <a:t> </a:t>
            </a:r>
            <a:endParaRPr lang="es-MX" sz="5400" b="1" dirty="0" smtClean="0"/>
          </a:p>
          <a:p>
            <a:pPr algn="ctr"/>
            <a:endParaRPr lang="es-MX" sz="5400" b="1" dirty="0" smtClean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  <a:p>
            <a:pPr algn="ctr"/>
            <a:r>
              <a:rPr lang="es-MX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“Retos </a:t>
            </a:r>
            <a:r>
              <a:rPr lang="es-MX" sz="6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</a:t>
            </a:r>
            <a:r>
              <a:rPr lang="es-MX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ctuales en</a:t>
            </a:r>
          </a:p>
          <a:p>
            <a:pPr algn="ctr"/>
            <a:r>
              <a:rPr lang="es-MX" sz="6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 Salud Pública”</a:t>
            </a:r>
            <a:endParaRPr lang="es-MX" sz="6000" dirty="0">
              <a:solidFill>
                <a:schemeClr val="accent5">
                  <a:lumMod val="5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0" y="5210522"/>
            <a:ext cx="91440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</a:rPr>
              <a:t>Dr. Pablo Kuri Morales</a:t>
            </a:r>
          </a:p>
        </p:txBody>
      </p:sp>
      <p:sp>
        <p:nvSpPr>
          <p:cNvPr id="8" name="5 CuadroTexto"/>
          <p:cNvSpPr txBox="1"/>
          <p:nvPr/>
        </p:nvSpPr>
        <p:spPr>
          <a:xfrm>
            <a:off x="0" y="6412706"/>
            <a:ext cx="9144000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itchFamily="18" charset="0"/>
              </a:rPr>
              <a:t>Mayo, 2015</a:t>
            </a:r>
            <a:endParaRPr lang="es-MX" sz="2000" b="1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8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4105" y="175856"/>
            <a:ext cx="7073034" cy="967840"/>
          </a:xfrm>
        </p:spPr>
        <p:txBody>
          <a:bodyPr>
            <a:normAutofit fontScale="90000"/>
          </a:bodyPr>
          <a:lstStyle/>
          <a:p>
            <a:r>
              <a:rPr lang="es-MX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anose="020B0600070205080204" pitchFamily="34" charset="-128"/>
              </a:rPr>
              <a:t>Factores que modulan los perfiles </a:t>
            </a:r>
            <a:br>
              <a:rPr lang="es-MX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anose="020B0600070205080204" pitchFamily="34" charset="-128"/>
              </a:rPr>
            </a:br>
            <a:r>
              <a:rPr lang="es-MX" dirty="0">
                <a:solidFill>
                  <a:schemeClr val="accent3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anose="020B0600070205080204" pitchFamily="34" charset="-128"/>
              </a:rPr>
              <a:t>de salud en la población</a:t>
            </a:r>
            <a:endParaRPr lang="es-ES" dirty="0"/>
          </a:p>
        </p:txBody>
      </p:sp>
      <p:sp>
        <p:nvSpPr>
          <p:cNvPr id="3" name="1 CuadroTexto"/>
          <p:cNvSpPr txBox="1">
            <a:spLocks noChangeArrowheads="1"/>
          </p:cNvSpPr>
          <p:nvPr/>
        </p:nvSpPr>
        <p:spPr bwMode="auto">
          <a:xfrm>
            <a:off x="774088" y="2526051"/>
            <a:ext cx="7425145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257300" indent="-3429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marL="2171700" lvl="4" indent="-342900" algn="just" eaLnBrk="1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demográfica</a:t>
            </a:r>
          </a:p>
          <a:p>
            <a:pPr marL="2171700" lvl="4" indent="-342900" algn="just" eaLnBrk="1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de riesgos</a:t>
            </a:r>
          </a:p>
          <a:p>
            <a:pPr marL="2171700" lvl="4" indent="-342900" algn="just" eaLnBrk="1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tecnológica</a:t>
            </a:r>
          </a:p>
          <a:p>
            <a:pPr marL="2171700" lvl="4" indent="-342900" algn="just" eaLnBrk="1" hangingPunct="1">
              <a:spcBef>
                <a:spcPts val="1200"/>
              </a:spcBef>
              <a:buClr>
                <a:schemeClr val="accent6">
                  <a:lumMod val="75000"/>
                </a:scheme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MX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</a:rPr>
              <a:t>Transición epidemiológica</a:t>
            </a:r>
          </a:p>
        </p:txBody>
      </p:sp>
      <p:sp>
        <p:nvSpPr>
          <p:cNvPr id="4" name="4 Elipse"/>
          <p:cNvSpPr/>
          <p:nvPr/>
        </p:nvSpPr>
        <p:spPr>
          <a:xfrm>
            <a:off x="1244155" y="4642422"/>
            <a:ext cx="2487236" cy="1039415"/>
          </a:xfrm>
          <a:prstGeom prst="ellipse">
            <a:avLst/>
          </a:prstGeom>
          <a:solidFill>
            <a:srgbClr val="B50202"/>
          </a:soli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MX"/>
          </a:p>
        </p:txBody>
      </p:sp>
      <p:sp>
        <p:nvSpPr>
          <p:cNvPr id="5" name="2 CuadroTexto"/>
          <p:cNvSpPr txBox="1">
            <a:spLocks noChangeArrowheads="1"/>
          </p:cNvSpPr>
          <p:nvPr/>
        </p:nvSpPr>
        <p:spPr bwMode="auto">
          <a:xfrm>
            <a:off x="1544408" y="4821546"/>
            <a:ext cx="1935513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b="1" dirty="0">
                <a:solidFill>
                  <a:schemeClr val="bg1"/>
                </a:solidFill>
                <a:latin typeface="Calibri" pitchFamily="34" charset="0"/>
              </a:rPr>
              <a:t>Enfermedades infecciosas</a:t>
            </a:r>
          </a:p>
        </p:txBody>
      </p:sp>
      <p:sp>
        <p:nvSpPr>
          <p:cNvPr id="6" name="6 Elipse"/>
          <p:cNvSpPr/>
          <p:nvPr/>
        </p:nvSpPr>
        <p:spPr>
          <a:xfrm>
            <a:off x="5214351" y="4625004"/>
            <a:ext cx="2660101" cy="1039415"/>
          </a:xfrm>
          <a:prstGeom prst="ellipse">
            <a:avLst/>
          </a:prstGeom>
          <a:solidFill>
            <a:srgbClr val="B50202"/>
          </a:solidFill>
        </p:spPr>
        <p:style>
          <a:lnRef idx="0">
            <a:schemeClr val="accent2"/>
          </a:lnRef>
          <a:fillRef idx="1003">
            <a:schemeClr val="dk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MX"/>
          </a:p>
        </p:txBody>
      </p:sp>
      <p:sp>
        <p:nvSpPr>
          <p:cNvPr id="7" name="12 CuadroTexto"/>
          <p:cNvSpPr txBox="1">
            <a:spLocks noChangeArrowheads="1"/>
          </p:cNvSpPr>
          <p:nvPr/>
        </p:nvSpPr>
        <p:spPr bwMode="auto">
          <a:xfrm>
            <a:off x="5264719" y="4821546"/>
            <a:ext cx="2439606" cy="64633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s-MX" b="1">
                <a:solidFill>
                  <a:schemeClr val="bg1"/>
                </a:solidFill>
                <a:latin typeface="Calibri" pitchFamily="34" charset="0"/>
              </a:rPr>
              <a:t>Enfermedades </a:t>
            </a:r>
            <a:r>
              <a:rPr lang="es-MX" b="1" smtClean="0">
                <a:solidFill>
                  <a:schemeClr val="bg1"/>
                </a:solidFill>
                <a:latin typeface="Calibri" pitchFamily="34" charset="0"/>
              </a:rPr>
              <a:t>Crónicas No Transmisibles</a:t>
            </a:r>
            <a:endParaRPr lang="es-MX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8" name="1 Flecha izquierda y derecha"/>
          <p:cNvSpPr/>
          <p:nvPr/>
        </p:nvSpPr>
        <p:spPr>
          <a:xfrm>
            <a:off x="3930091" y="4829012"/>
            <a:ext cx="1137337" cy="662016"/>
          </a:xfrm>
          <a:prstGeom prst="leftRightArrow">
            <a:avLst/>
          </a:prstGeom>
          <a:solidFill>
            <a:schemeClr val="tx1">
              <a:lumMod val="50000"/>
              <a:lumOff val="50000"/>
            </a:schemeClr>
          </a:solidFill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2 Rectángulo"/>
          <p:cNvSpPr/>
          <p:nvPr/>
        </p:nvSpPr>
        <p:spPr>
          <a:xfrm>
            <a:off x="0" y="1193496"/>
            <a:ext cx="914400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2400"/>
              </a:spcBef>
              <a:buClr>
                <a:srgbClr val="9BBB59">
                  <a:lumMod val="50000"/>
                </a:srgbClr>
              </a:buClr>
              <a:buSzPct val="100000"/>
              <a:defRPr/>
            </a:pPr>
            <a:r>
              <a:rPr lang="es-MX" sz="2100" b="1" dirty="0">
                <a:solidFill>
                  <a:prstClr val="black"/>
                </a:solidFill>
                <a:latin typeface="Calibri" pitchFamily="34" charset="0"/>
              </a:rPr>
              <a:t>El perfil de salud de la población mexicana ha sido </a:t>
            </a:r>
            <a:r>
              <a:rPr lang="es-MX" sz="2100" b="1" dirty="0" smtClean="0">
                <a:solidFill>
                  <a:prstClr val="black"/>
                </a:solidFill>
                <a:latin typeface="Calibri" pitchFamily="34" charset="0"/>
              </a:rPr>
              <a:t>influido </a:t>
            </a:r>
            <a:r>
              <a:rPr lang="es-MX" sz="2100" b="1" dirty="0">
                <a:solidFill>
                  <a:prstClr val="black"/>
                </a:solidFill>
                <a:latin typeface="Calibri" pitchFamily="34" charset="0"/>
              </a:rPr>
              <a:t>por distintos </a:t>
            </a:r>
            <a:r>
              <a:rPr lang="es-MX" sz="2100" b="1" dirty="0" smtClean="0">
                <a:solidFill>
                  <a:prstClr val="black"/>
                </a:solidFill>
                <a:latin typeface="Calibri" pitchFamily="34" charset="0"/>
              </a:rPr>
              <a:t>factores: </a:t>
            </a:r>
            <a:endParaRPr lang="es-MX" sz="21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0" name="Marco 9"/>
          <p:cNvSpPr/>
          <p:nvPr/>
        </p:nvSpPr>
        <p:spPr>
          <a:xfrm>
            <a:off x="352463" y="1710694"/>
            <a:ext cx="8463422" cy="4982237"/>
          </a:xfrm>
          <a:prstGeom prst="frame">
            <a:avLst>
              <a:gd name="adj1" fmla="val 16514"/>
            </a:avLst>
          </a:prstGeom>
          <a:solidFill>
            <a:schemeClr val="accent5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05539" y="1806782"/>
            <a:ext cx="861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>
                <a:solidFill>
                  <a:schemeClr val="bg1"/>
                </a:solidFill>
                <a:latin typeface="+mn-lt"/>
              </a:rPr>
              <a:t>Determinantes Sociales de la </a:t>
            </a:r>
            <a:r>
              <a:rPr lang="es-MX" sz="2800" b="1" dirty="0" smtClean="0">
                <a:solidFill>
                  <a:schemeClr val="bg1"/>
                </a:solidFill>
                <a:latin typeface="+mn-lt"/>
              </a:rPr>
              <a:t>Salud</a:t>
            </a:r>
            <a:endParaRPr lang="es-MX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05539" y="6005610"/>
            <a:ext cx="8610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32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MX" sz="2800" dirty="0"/>
              <a:t>Determinantes Sociales de la Salud</a:t>
            </a:r>
          </a:p>
        </p:txBody>
      </p:sp>
      <p:sp>
        <p:nvSpPr>
          <p:cNvPr id="13" name="CuadroTexto 12"/>
          <p:cNvSpPr txBox="1"/>
          <p:nvPr/>
        </p:nvSpPr>
        <p:spPr>
          <a:xfrm rot="16200000">
            <a:off x="-1728870" y="3655259"/>
            <a:ext cx="4977554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s-MX" sz="2800" b="1" dirty="0">
                <a:solidFill>
                  <a:schemeClr val="bg1"/>
                </a:solidFill>
                <a:latin typeface="+mn-lt"/>
              </a:rPr>
              <a:t>Determinantes </a:t>
            </a:r>
            <a:r>
              <a:rPr lang="es-MX" sz="28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es-MX" sz="2800" b="1" dirty="0" smtClean="0">
                <a:solidFill>
                  <a:schemeClr val="bg1"/>
                </a:solidFill>
                <a:latin typeface="+mn-lt"/>
              </a:rPr>
            </a:br>
            <a:r>
              <a:rPr lang="es-MX" sz="2800" b="1" dirty="0" smtClean="0">
                <a:solidFill>
                  <a:schemeClr val="bg1"/>
                </a:solidFill>
                <a:latin typeface="+mn-lt"/>
              </a:rPr>
              <a:t>Sociales </a:t>
            </a:r>
            <a:r>
              <a:rPr lang="es-MX" sz="2800" b="1" dirty="0">
                <a:solidFill>
                  <a:schemeClr val="bg1"/>
                </a:solidFill>
                <a:latin typeface="+mn-lt"/>
              </a:rPr>
              <a:t>de la </a:t>
            </a:r>
            <a:r>
              <a:rPr lang="es-MX" sz="2800" b="1" dirty="0" smtClean="0">
                <a:solidFill>
                  <a:schemeClr val="bg1"/>
                </a:solidFill>
                <a:latin typeface="+mn-lt"/>
              </a:rPr>
              <a:t>Salud</a:t>
            </a:r>
            <a:endParaRPr lang="es-MX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4" name="CuadroTexto 13"/>
          <p:cNvSpPr txBox="1"/>
          <p:nvPr/>
        </p:nvSpPr>
        <p:spPr>
          <a:xfrm rot="5400000">
            <a:off x="5934573" y="3645609"/>
            <a:ext cx="4977554" cy="932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lnSpc>
                <a:spcPts val="3200"/>
              </a:lnSpc>
              <a:defRPr sz="2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s-MX" dirty="0"/>
              <a:t>Determinantes </a:t>
            </a:r>
            <a:br>
              <a:rPr lang="es-MX" dirty="0"/>
            </a:br>
            <a:r>
              <a:rPr lang="es-MX" dirty="0"/>
              <a:t>Sociales de la Salud</a:t>
            </a:r>
          </a:p>
        </p:txBody>
      </p:sp>
    </p:spTree>
    <p:extLst>
      <p:ext uri="{BB962C8B-B14F-4D97-AF65-F5344CB8AC3E}">
        <p14:creationId xmlns:p14="http://schemas.microsoft.com/office/powerpoint/2010/main" val="3709937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8870" y="175856"/>
            <a:ext cx="7117333" cy="967840"/>
          </a:xfrm>
        </p:spPr>
        <p:txBody>
          <a:bodyPr/>
          <a:lstStyle/>
          <a:p>
            <a:r>
              <a:rPr lang="es-MX" dirty="0">
                <a:solidFill>
                  <a:srgbClr val="FFE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anose="020B0600070205080204" pitchFamily="34" charset="-128"/>
              </a:rPr>
              <a:t>Algunos retos para la Salud Pública</a:t>
            </a:r>
            <a:endParaRPr lang="es-ES" dirty="0"/>
          </a:p>
        </p:txBody>
      </p:sp>
      <p:sp>
        <p:nvSpPr>
          <p:cNvPr id="3" name="1 CuadroTexto"/>
          <p:cNvSpPr txBox="1"/>
          <p:nvPr/>
        </p:nvSpPr>
        <p:spPr>
          <a:xfrm>
            <a:off x="534020" y="2707420"/>
            <a:ext cx="4449419" cy="3495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Sobrepeso y Obesidad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Diabetes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Enfermedades Cardiovasculares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Tumores malignos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Adicciones</a:t>
            </a:r>
          </a:p>
          <a:p>
            <a:pPr marL="342900" indent="-34290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Enfermedades mentales</a:t>
            </a:r>
            <a:endParaRPr lang="es-MX" sz="2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18130" y="1520670"/>
            <a:ext cx="42295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Bef>
                <a:spcPts val="24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alibri"/>
                <a:ea typeface="ＭＳ Ｐゴシック" panose="020B0600070205080204" pitchFamily="34" charset="-128"/>
              </a:rPr>
              <a:t>Enfermedades Crónicas </a:t>
            </a:r>
            <a:br>
              <a:rPr lang="es-MX" sz="2800" b="1" dirty="0" smtClean="0">
                <a:solidFill>
                  <a:srgbClr val="C00000"/>
                </a:solidFill>
                <a:latin typeface="Calibri"/>
                <a:ea typeface="ＭＳ Ｐゴシック" panose="020B0600070205080204" pitchFamily="34" charset="-128"/>
              </a:rPr>
            </a:br>
            <a:r>
              <a:rPr lang="es-MX" sz="2800" b="1" dirty="0" smtClean="0">
                <a:solidFill>
                  <a:srgbClr val="C00000"/>
                </a:solidFill>
                <a:latin typeface="Calibri"/>
                <a:ea typeface="ＭＳ Ｐゴシック" panose="020B0600070205080204" pitchFamily="34" charset="-128"/>
              </a:rPr>
              <a:t>No Transmisibles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427847" y="1520670"/>
            <a:ext cx="278522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ctr">
              <a:spcBef>
                <a:spcPts val="24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alibri"/>
                <a:ea typeface="ＭＳ Ｐゴシック" panose="020B0600070205080204" pitchFamily="34" charset="-128"/>
              </a:rPr>
              <a:t>Enfermedades Transmisibles</a:t>
            </a:r>
            <a:endParaRPr lang="es-MX" sz="2800" b="1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1 CuadroTexto"/>
          <p:cNvSpPr txBox="1"/>
          <p:nvPr/>
        </p:nvSpPr>
        <p:spPr>
          <a:xfrm>
            <a:off x="6048795" y="2674819"/>
            <a:ext cx="2577731" cy="4053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Ébola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Influenza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Dengue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Chikungunya</a:t>
            </a:r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MERS-</a:t>
            </a:r>
            <a:r>
              <a:rPr lang="es-MX" sz="2200" dirty="0" err="1" smtClean="0">
                <a:latin typeface="Calibri" pitchFamily="34" charset="0"/>
                <a:cs typeface="Calibri" pitchFamily="34" charset="0"/>
              </a:rPr>
              <a:t>CoV</a:t>
            </a:r>
            <a:endParaRPr lang="es-MX" sz="2200" dirty="0" smtClean="0"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Poliomielitis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Sarampión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Tuberculosis</a:t>
            </a:r>
          </a:p>
          <a:p>
            <a:pPr marL="342900" indent="-342900">
              <a:lnSpc>
                <a:spcPct val="110000"/>
              </a:lnSpc>
              <a:spcBef>
                <a:spcPts val="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200" dirty="0" smtClean="0">
                <a:latin typeface="Calibri" pitchFamily="34" charset="0"/>
                <a:cs typeface="Calibri" pitchFamily="34" charset="0"/>
              </a:rPr>
              <a:t>Sida</a:t>
            </a:r>
          </a:p>
        </p:txBody>
      </p:sp>
    </p:spTree>
    <p:extLst>
      <p:ext uri="{BB962C8B-B14F-4D97-AF65-F5344CB8AC3E}">
        <p14:creationId xmlns:p14="http://schemas.microsoft.com/office/powerpoint/2010/main" val="426239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3170" y="175856"/>
            <a:ext cx="7028735" cy="96784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Rectángulo 2"/>
          <p:cNvSpPr/>
          <p:nvPr/>
        </p:nvSpPr>
        <p:spPr>
          <a:xfrm>
            <a:off x="400535" y="1522625"/>
            <a:ext cx="8342930" cy="493365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2" algn="ctr">
              <a:lnSpc>
                <a:spcPct val="120000"/>
              </a:lnSpc>
              <a:spcBef>
                <a:spcPts val="2400"/>
              </a:spcBef>
              <a:buClr>
                <a:schemeClr val="accent2"/>
              </a:buClr>
              <a:buSzPct val="150000"/>
              <a:defRPr/>
            </a:pPr>
            <a:r>
              <a:rPr lang="es-MX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¿</a:t>
            </a:r>
            <a:r>
              <a:rPr lang="es-MX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Cuáles son </a:t>
            </a:r>
            <a:br>
              <a:rPr lang="es-MX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</a:br>
            <a:r>
              <a:rPr lang="es-MX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los verdaderos retos </a:t>
            </a:r>
            <a:br>
              <a:rPr lang="es-MX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</a:br>
            <a:r>
              <a:rPr lang="es-MX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a los que nos enfrentamos?</a:t>
            </a:r>
            <a:endParaRPr lang="es-MX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51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4572" y="175856"/>
            <a:ext cx="7146865" cy="967840"/>
          </a:xfrm>
        </p:spPr>
        <p:txBody>
          <a:bodyPr/>
          <a:lstStyle/>
          <a:p>
            <a:pPr>
              <a:defRPr/>
            </a:pPr>
            <a:r>
              <a:rPr lang="es-MX" dirty="0">
                <a:solidFill>
                  <a:srgbClr val="FFE399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ＭＳ Ｐゴシック" panose="020B0600070205080204" pitchFamily="34" charset="-128"/>
              </a:rPr>
              <a:t>Las 5 “C”</a:t>
            </a:r>
            <a:endParaRPr lang="es-MX" dirty="0">
              <a:solidFill>
                <a:srgbClr val="FFE399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2653215" y="1472929"/>
            <a:ext cx="6136395" cy="5847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endParaRPr lang="es-MX" sz="3200" b="1" dirty="0">
              <a:solidFill>
                <a:srgbClr val="548235"/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404526" y="1158464"/>
            <a:ext cx="5739474" cy="560153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lvl="2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50000"/>
              <a:defRPr/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ompromiso</a:t>
            </a:r>
            <a:endParaRPr lang="es-MX" sz="6000" b="1" spc="50" dirty="0">
              <a:ln w="11430"/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/>
              <a:ea typeface="ＭＳ Ｐゴシック" panose="020B0600070205080204" pitchFamily="34" charset="-128"/>
            </a:endParaRPr>
          </a:p>
          <a:p>
            <a:pPr marL="0" lvl="2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50000"/>
              <a:defRPr/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rgbClr val="59595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apacitación</a:t>
            </a:r>
          </a:p>
          <a:p>
            <a:pPr marL="0" lvl="2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50000"/>
              <a:defRPr/>
            </a:pPr>
            <a:r>
              <a:rPr lang="es-MX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>
                <a:ln w="11430"/>
                <a:solidFill>
                  <a:srgbClr val="59595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oordinación</a:t>
            </a:r>
          </a:p>
          <a:p>
            <a:pPr marL="0" lvl="2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50000"/>
              <a:defRPr/>
            </a:pPr>
            <a:r>
              <a:rPr lang="es-MX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>
                <a:ln w="11430"/>
                <a:solidFill>
                  <a:srgbClr val="59595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omunicación</a:t>
            </a:r>
          </a:p>
          <a:p>
            <a:pPr marL="0" lvl="2">
              <a:lnSpc>
                <a:spcPct val="120000"/>
              </a:lnSpc>
              <a:spcBef>
                <a:spcPts val="0"/>
              </a:spcBef>
              <a:buClr>
                <a:schemeClr val="accent2"/>
              </a:buClr>
              <a:buSzPct val="150000"/>
              <a:defRPr/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rgbClr val="59595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umplimiento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44109" y="1084624"/>
            <a:ext cx="2914473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s-MX" sz="3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endParaRPr lang="es-MX" sz="3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23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ompromiso</a:t>
            </a: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/>
            </a:r>
            <a:b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1 CuadroTexto"/>
          <p:cNvSpPr txBox="1"/>
          <p:nvPr/>
        </p:nvSpPr>
        <p:spPr>
          <a:xfrm>
            <a:off x="73387" y="1447831"/>
            <a:ext cx="7088243" cy="51398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Problemática</a:t>
            </a:r>
          </a:p>
          <a:p>
            <a:pPr marL="800100" lvl="1" indent="-342900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Falta de compromiso del personal de salud.</a:t>
            </a:r>
          </a:p>
          <a:p>
            <a:pPr marL="800100" lvl="1" indent="-342900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“Analfabetismo sanitario” en la población.</a:t>
            </a:r>
          </a:p>
          <a:p>
            <a:pPr marL="800100" lvl="1" indent="-342900">
              <a:spcBef>
                <a:spcPts val="12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Atención deficiente en el 1er Nivel de Atención.</a:t>
            </a:r>
          </a:p>
          <a:p>
            <a:pPr marL="1344613" lvl="2" indent="-430213" algn="just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ES" sz="2400" dirty="0" smtClean="0">
                <a:latin typeface="Calibri" pitchFamily="34" charset="0"/>
                <a:cs typeface="Calibri" pitchFamily="34" charset="0"/>
              </a:rPr>
              <a:t>Entre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2010 y 2014 las farmacias con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consultorio en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México han crecido cerca del  </a:t>
            </a:r>
            <a:r>
              <a:rPr lang="es-ES" sz="2400" b="1" dirty="0">
                <a:latin typeface="Calibri" pitchFamily="34" charset="0"/>
                <a:cs typeface="Calibri" pitchFamily="34" charset="0"/>
              </a:rPr>
              <a:t>340%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.</a:t>
            </a:r>
            <a:endParaRPr lang="es-MX" sz="2400" dirty="0">
              <a:latin typeface="Calibri" pitchFamily="34" charset="0"/>
              <a:cs typeface="Calibri" pitchFamily="34" charset="0"/>
            </a:endParaRPr>
          </a:p>
          <a:p>
            <a:pPr marL="1344613" lvl="2" indent="-430213" algn="just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15,000 consultorios adyacentes a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farmacias registrados </a:t>
            </a:r>
            <a:r>
              <a:rPr lang="es-ES" sz="2400" dirty="0">
                <a:latin typeface="Calibri" pitchFamily="34" charset="0"/>
                <a:cs typeface="Calibri" pitchFamily="34" charset="0"/>
              </a:rPr>
              <a:t>al término del primer semestre de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2014.</a:t>
            </a:r>
            <a:endParaRPr lang="es-ES" sz="2400" dirty="0">
              <a:latin typeface="Calibri" pitchFamily="34" charset="0"/>
              <a:cs typeface="Calibri" pitchFamily="34" charset="0"/>
            </a:endParaRPr>
          </a:p>
          <a:p>
            <a:pPr marL="1344613" lvl="2" indent="-430213" algn="just">
              <a:spcBef>
                <a:spcPts val="12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ES" sz="2400" dirty="0">
                <a:latin typeface="Calibri" pitchFamily="34" charset="0"/>
                <a:cs typeface="Calibri" pitchFamily="34" charset="0"/>
              </a:rPr>
              <a:t>325,000 consultas médicas </a:t>
            </a:r>
            <a:r>
              <a:rPr lang="es-ES" sz="2400" dirty="0" smtClean="0">
                <a:latin typeface="Calibri" pitchFamily="34" charset="0"/>
                <a:cs typeface="Calibri" pitchFamily="34" charset="0"/>
              </a:rPr>
              <a:t>diarias.</a:t>
            </a:r>
            <a:endParaRPr lang="es-MX" sz="2400" b="1" dirty="0" smtClean="0">
              <a:solidFill>
                <a:schemeClr val="accent6">
                  <a:lumMod val="5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r="12918"/>
          <a:stretch/>
        </p:blipFill>
        <p:spPr>
          <a:xfrm>
            <a:off x="7281599" y="4059878"/>
            <a:ext cx="1709208" cy="1190743"/>
          </a:xfrm>
          <a:prstGeom prst="rect">
            <a:avLst/>
          </a:prstGeom>
        </p:spPr>
      </p:pic>
      <p:pic>
        <p:nvPicPr>
          <p:cNvPr id="6" name="Picture 2" descr="http://www.reportemedico.mx/wp-content/uploads/2014/03/la-foto-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99" y="2519248"/>
            <a:ext cx="1709208" cy="14084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1599" y="5382423"/>
            <a:ext cx="1707142" cy="1278050"/>
          </a:xfrm>
          <a:prstGeom prst="rect">
            <a:avLst/>
          </a:prstGeom>
        </p:spPr>
      </p:pic>
      <p:pic>
        <p:nvPicPr>
          <p:cNvPr id="8" name="Picture 4" descr="http://www.lostiempos.com/diario/actualidad/local/20121020/media_recortes/2012/10/19/402690_gd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99" y="1503597"/>
            <a:ext cx="1709208" cy="941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2696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359556" y="1345587"/>
            <a:ext cx="8424888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B50202"/>
                </a:solidFill>
                <a:latin typeface="Calibri" pitchFamily="34" charset="0"/>
                <a:cs typeface="Calibri" pitchFamily="34" charset="0"/>
              </a:rPr>
              <a:t>¿Qué se ha hecho?</a:t>
            </a:r>
          </a:p>
          <a:p>
            <a:pPr marL="800100" lvl="1" indent="-342900" algn="just">
              <a:spcBef>
                <a:spcPts val="30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Fortalecimiento de las aptitudes del personal de primer nivel mediante capacitación</a:t>
            </a:r>
          </a:p>
          <a:p>
            <a:pPr marL="800100" lvl="1" indent="-342900" algn="just">
              <a:spcBef>
                <a:spcPts val="30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Regulación de consultorios en farmacias – COFEPRIS</a:t>
            </a:r>
          </a:p>
        </p:txBody>
      </p:sp>
      <p:pic>
        <p:nvPicPr>
          <p:cNvPr id="4" name="Picture 2" descr="http://www.minsa.gob.pe/portada/prensa/Notasprensa/fotonotasdeprensa/2019-14/CAPACITACION_IN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86" y="3849619"/>
            <a:ext cx="4427413" cy="2737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1281" t="6717" r="23447" b="16079"/>
          <a:stretch/>
        </p:blipFill>
        <p:spPr>
          <a:xfrm>
            <a:off x="5257546" y="3908692"/>
            <a:ext cx="3394002" cy="26667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ompromiso</a:t>
            </a: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/>
            </a:r>
            <a:b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645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CuadroTexto"/>
          <p:cNvSpPr txBox="1"/>
          <p:nvPr/>
        </p:nvSpPr>
        <p:spPr>
          <a:xfrm>
            <a:off x="408235" y="1473346"/>
            <a:ext cx="8611539" cy="4955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Problemática</a:t>
            </a:r>
          </a:p>
          <a:p>
            <a:pPr marL="800100" lvl="1" indent="-342900">
              <a:spcBef>
                <a:spcPts val="3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Alrededor del 70% del personal de salud no se ha capacitado desde que se graduó.</a:t>
            </a:r>
          </a:p>
          <a:p>
            <a:pPr marL="800100" lvl="1" indent="-342900">
              <a:spcBef>
                <a:spcPts val="3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 pesar de la oferta en capacitación, el personal no culmina o no aprueba los cursos.</a:t>
            </a:r>
          </a:p>
          <a:p>
            <a:pPr marL="800100" lvl="1" indent="-342900">
              <a:spcBef>
                <a:spcPts val="36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Control deficiente del embarazo, atención médica y referencia no oportuna al segundo nivel de atención.</a:t>
            </a:r>
          </a:p>
          <a:p>
            <a:pPr marL="1257300" lvl="2" indent="-342900">
              <a:spcBef>
                <a:spcPts val="36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accent6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Mortalidad Materno – Infantil.</a:t>
            </a:r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apacitación</a:t>
            </a: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/>
            </a:r>
            <a:b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3290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04104" y="175856"/>
            <a:ext cx="7102567" cy="96784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2" algn="ctr" rtl="0">
              <a:spcBef>
                <a:spcPct val="0"/>
              </a:spcBef>
            </a:pP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>C</a:t>
            </a:r>
            <a:r>
              <a:rPr lang="es-MX" sz="6000" b="1" spc="5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 pitchFamily="34" charset="0"/>
              </a:rPr>
              <a:t>apacitación</a:t>
            </a:r>
            <a: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  <a:t/>
            </a:r>
            <a:br>
              <a:rPr lang="es-MX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  <a:ea typeface="ＭＳ Ｐゴシック" panose="020B0600070205080204" pitchFamily="34" charset="-128"/>
              </a:rPr>
            </a:br>
            <a:endParaRPr lang="es-E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1 CuadroTexto"/>
          <p:cNvSpPr txBox="1"/>
          <p:nvPr/>
        </p:nvSpPr>
        <p:spPr>
          <a:xfrm>
            <a:off x="399722" y="1269555"/>
            <a:ext cx="8424888" cy="5601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buClr>
                <a:schemeClr val="accent2"/>
              </a:buClr>
              <a:buSzPct val="150000"/>
              <a:defRPr/>
            </a:pPr>
            <a:r>
              <a:rPr lang="es-MX" sz="2800" b="1" dirty="0" smtClean="0">
                <a:solidFill>
                  <a:srgbClr val="B50202"/>
                </a:solidFill>
                <a:latin typeface="Calibri" pitchFamily="34" charset="0"/>
                <a:cs typeface="Calibri" pitchFamily="34" charset="0"/>
              </a:rPr>
              <a:t>¿Qué se ha hecho?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Capacitaciones presenciales (cursos SMSP, talleres, sesiones) </a:t>
            </a:r>
            <a:endParaRPr lang="es-MX" sz="2400" b="1" dirty="0">
              <a:latin typeface="Calibri" pitchFamily="34" charset="0"/>
              <a:cs typeface="Calibri" pitchFamily="34" charset="0"/>
            </a:endParaRP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>
                <a:latin typeface="Calibri" pitchFamily="34" charset="0"/>
                <a:cs typeface="Calibri" pitchFamily="34" charset="0"/>
              </a:rPr>
              <a:t>Capacitaciones a distancia/en línea</a:t>
            </a:r>
          </a:p>
          <a:p>
            <a:pPr marL="1257300" lvl="2" indent="-342900" algn="just">
              <a:spcBef>
                <a:spcPts val="1800"/>
              </a:spcBef>
              <a:buClr>
                <a:schemeClr val="tx1">
                  <a:lumMod val="65000"/>
                  <a:lumOff val="35000"/>
                </a:schemeClr>
              </a:buClr>
              <a:buSzPct val="100000"/>
              <a:buFont typeface="Wingdings" charset="2"/>
              <a:buChar char=""/>
              <a:defRPr/>
            </a:pPr>
            <a:r>
              <a:rPr lang="es-MX" sz="2400" dirty="0" smtClean="0">
                <a:latin typeface="Calibri" pitchFamily="34" charset="0"/>
                <a:cs typeface="Calibri" pitchFamily="34" charset="0"/>
              </a:rPr>
              <a:t>Sesiones WebEx y videoconferencias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Estandarización de procesos através de lineamientos, manuales y guias de práctica clínica.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Fortalecimiento a través de las redes de excelencia en diabetes.</a:t>
            </a:r>
          </a:p>
          <a:p>
            <a:pPr marL="800100" lvl="1" indent="-342900" algn="just">
              <a:spcBef>
                <a:spcPts val="1800"/>
              </a:spcBef>
              <a:buClr>
                <a:schemeClr val="accent2"/>
              </a:buClr>
              <a:buSzPct val="100000"/>
              <a:buFont typeface="Wingdings" charset="2"/>
              <a:buChar char=""/>
              <a:defRPr/>
            </a:pP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Modelo de Atención Integral </a:t>
            </a:r>
            <a:r>
              <a:rPr lang="es-MX" sz="2400" b="1" dirty="0" smtClean="0">
                <a:latin typeface="Calibri" pitchFamily="34" charset="0"/>
                <a:cs typeface="Calibri" pitchFamily="34" charset="0"/>
              </a:rPr>
              <a:t>Fundación Carlos Slim</a:t>
            </a:r>
            <a:r>
              <a:rPr lang="es-MX" sz="2400" b="1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(MIDO, PIEENSO y REVISO)</a:t>
            </a:r>
          </a:p>
        </p:txBody>
      </p:sp>
    </p:spTree>
    <p:extLst>
      <p:ext uri="{BB962C8B-B14F-4D97-AF65-F5344CB8AC3E}">
        <p14:creationId xmlns:p14="http://schemas.microsoft.com/office/powerpoint/2010/main" val="17525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switch dir="r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pectro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Espectro.thmx</Template>
  <TotalTime>81</TotalTime>
  <Words>690</Words>
  <Application>Microsoft Office PowerPoint</Application>
  <PresentationFormat>Presentación en pantalla (4:3)</PresentationFormat>
  <Paragraphs>127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6" baseType="lpstr">
      <vt:lpstr>MS PGothic</vt:lpstr>
      <vt:lpstr>MS PGothic</vt:lpstr>
      <vt:lpstr>Arial</vt:lpstr>
      <vt:lpstr>Calibri</vt:lpstr>
      <vt:lpstr>Corbel</vt:lpstr>
      <vt:lpstr>Times New Roman</vt:lpstr>
      <vt:lpstr>Wingdings</vt:lpstr>
      <vt:lpstr>Espectro</vt:lpstr>
      <vt:lpstr>Presentación de PowerPoint</vt:lpstr>
      <vt:lpstr>Factores que modulan los perfiles  de salud en la población</vt:lpstr>
      <vt:lpstr>Algunos retos para la Salud Pública</vt:lpstr>
      <vt:lpstr>Presentación de PowerPoint</vt:lpstr>
      <vt:lpstr>Las 5 “C”</vt:lpstr>
      <vt:lpstr>Compromiso </vt:lpstr>
      <vt:lpstr>Compromiso </vt:lpstr>
      <vt:lpstr>Capacitación </vt:lpstr>
      <vt:lpstr>Capacitación </vt:lpstr>
      <vt:lpstr>Coordinación</vt:lpstr>
      <vt:lpstr>Coordinación</vt:lpstr>
      <vt:lpstr>Comunicación</vt:lpstr>
      <vt:lpstr>Comunicación</vt:lpstr>
      <vt:lpstr>Cumplimiento</vt:lpstr>
      <vt:lpstr>Cumplimiento</vt:lpstr>
      <vt:lpstr>Conclusiones</vt:lpstr>
      <vt:lpstr>Conclusiones</vt:lpstr>
      <vt:lpstr>Presentación de PowerPoint</vt:lpstr>
    </vt:vector>
  </TitlesOfParts>
  <Company>Salud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Subsecretaria de Prevencion y Promocion de la Salud</dc:creator>
  <cp:lastModifiedBy>Soporte</cp:lastModifiedBy>
  <cp:revision>18</cp:revision>
  <dcterms:created xsi:type="dcterms:W3CDTF">2015-05-04T14:02:20Z</dcterms:created>
  <dcterms:modified xsi:type="dcterms:W3CDTF">2015-05-06T22:41:31Z</dcterms:modified>
</cp:coreProperties>
</file>