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notesMasterIdLst>
    <p:notesMasterId r:id="rId30"/>
  </p:notesMasterIdLst>
  <p:sldIdLst>
    <p:sldId id="426" r:id="rId2"/>
    <p:sldId id="419" r:id="rId3"/>
    <p:sldId id="408" r:id="rId4"/>
    <p:sldId id="407" r:id="rId5"/>
    <p:sldId id="410" r:id="rId6"/>
    <p:sldId id="406" r:id="rId7"/>
    <p:sldId id="368" r:id="rId8"/>
    <p:sldId id="377" r:id="rId9"/>
    <p:sldId id="384" r:id="rId10"/>
    <p:sldId id="420" r:id="rId11"/>
    <p:sldId id="421" r:id="rId12"/>
    <p:sldId id="423" r:id="rId13"/>
    <p:sldId id="422" r:id="rId14"/>
    <p:sldId id="409" r:id="rId15"/>
    <p:sldId id="397" r:id="rId16"/>
    <p:sldId id="391" r:id="rId17"/>
    <p:sldId id="393" r:id="rId18"/>
    <p:sldId id="401" r:id="rId19"/>
    <p:sldId id="404" r:id="rId20"/>
    <p:sldId id="329" r:id="rId21"/>
    <p:sldId id="330" r:id="rId22"/>
    <p:sldId id="359" r:id="rId23"/>
    <p:sldId id="425" r:id="rId24"/>
    <p:sldId id="374" r:id="rId25"/>
    <p:sldId id="375" r:id="rId26"/>
    <p:sldId id="334" r:id="rId27"/>
    <p:sldId id="424" r:id="rId28"/>
    <p:sldId id="364" r:id="rId29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FFCC66"/>
    <a:srgbClr val="4D4D4D"/>
    <a:srgbClr val="424242"/>
    <a:srgbClr val="004080"/>
    <a:srgbClr val="B7AE38"/>
    <a:srgbClr val="0080FF"/>
    <a:srgbClr val="000080"/>
    <a:srgbClr val="191919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8855" autoAdjust="0"/>
  </p:normalViewPr>
  <p:slideViewPr>
    <p:cSldViewPr snapToGrid="0" snapToObjects="1">
      <p:cViewPr varScale="1">
        <p:scale>
          <a:sx n="73" d="100"/>
          <a:sy n="73" d="100"/>
        </p:scale>
        <p:origin x="-4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AFF4B5-CE40-2F4A-A2E7-634F261F3146}" type="doc">
      <dgm:prSet loTypeId="urn:microsoft.com/office/officeart/2005/8/layout/arrow4" loCatId="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es-ES"/>
        </a:p>
      </dgm:t>
    </dgm:pt>
    <dgm:pt modelId="{07965E55-1E34-EA4A-AE99-8376C8A39AC9}">
      <dgm:prSet phldrT="[Texto]"/>
      <dgm:spPr/>
      <dgm:t>
        <a:bodyPr/>
        <a:lstStyle/>
        <a:p>
          <a:r>
            <a:rPr lang="es-ES" dirty="0" smtClean="0"/>
            <a:t>BENEFICIO</a:t>
          </a:r>
          <a:endParaRPr lang="es-ES" dirty="0"/>
        </a:p>
      </dgm:t>
    </dgm:pt>
    <dgm:pt modelId="{402F89D2-2F33-574C-8DD8-BD1A595CFB6E}" type="parTrans" cxnId="{1ADBDBFF-07D2-0D4C-AAD2-D4CB59344266}">
      <dgm:prSet/>
      <dgm:spPr/>
      <dgm:t>
        <a:bodyPr/>
        <a:lstStyle/>
        <a:p>
          <a:endParaRPr lang="es-ES"/>
        </a:p>
      </dgm:t>
    </dgm:pt>
    <dgm:pt modelId="{4F3974B0-A259-054D-9327-8A915338EE51}" type="sibTrans" cxnId="{1ADBDBFF-07D2-0D4C-AAD2-D4CB59344266}">
      <dgm:prSet/>
      <dgm:spPr/>
      <dgm:t>
        <a:bodyPr/>
        <a:lstStyle/>
        <a:p>
          <a:endParaRPr lang="es-ES"/>
        </a:p>
      </dgm:t>
    </dgm:pt>
    <dgm:pt modelId="{C765CD92-C297-7940-A28B-AC610B2E6567}">
      <dgm:prSet phldrT="[Texto]"/>
      <dgm:spPr/>
      <dgm:t>
        <a:bodyPr/>
        <a:lstStyle/>
        <a:p>
          <a:r>
            <a:rPr lang="es-ES" dirty="0" smtClean="0"/>
            <a:t>RIESGO</a:t>
          </a:r>
          <a:endParaRPr lang="es-ES" dirty="0"/>
        </a:p>
      </dgm:t>
    </dgm:pt>
    <dgm:pt modelId="{5C8EB088-E5BC-E545-9899-999E5B57AC59}" type="parTrans" cxnId="{6FE70537-067A-F24C-AAD4-2B3AF5562AB5}">
      <dgm:prSet/>
      <dgm:spPr/>
      <dgm:t>
        <a:bodyPr/>
        <a:lstStyle/>
        <a:p>
          <a:endParaRPr lang="es-ES"/>
        </a:p>
      </dgm:t>
    </dgm:pt>
    <dgm:pt modelId="{7DCF84D2-F2A8-7B4F-87C3-6168EA1C6B20}" type="sibTrans" cxnId="{6FE70537-067A-F24C-AAD4-2B3AF5562AB5}">
      <dgm:prSet/>
      <dgm:spPr/>
      <dgm:t>
        <a:bodyPr/>
        <a:lstStyle/>
        <a:p>
          <a:endParaRPr lang="es-ES"/>
        </a:p>
      </dgm:t>
    </dgm:pt>
    <dgm:pt modelId="{B531DD49-5635-454B-A419-BD98A9C1D688}" type="pres">
      <dgm:prSet presAssocID="{65AFF4B5-CE40-2F4A-A2E7-634F261F3146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0298D47-93AE-F44D-B25A-E9733C4CCD01}" type="pres">
      <dgm:prSet presAssocID="{07965E55-1E34-EA4A-AE99-8376C8A39AC9}" presName="upArrow" presStyleLbl="node1" presStyleIdx="0" presStyleCnt="2"/>
      <dgm:spPr/>
      <dgm:t>
        <a:bodyPr/>
        <a:lstStyle/>
        <a:p>
          <a:endParaRPr lang="es-ES"/>
        </a:p>
      </dgm:t>
    </dgm:pt>
    <dgm:pt modelId="{99D02DF2-CF15-A441-BDEB-13C1BA36433B}" type="pres">
      <dgm:prSet presAssocID="{07965E55-1E34-EA4A-AE99-8376C8A39AC9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EE7267-64E9-7A4D-979B-A1DE3FF24C93}" type="pres">
      <dgm:prSet presAssocID="{C765CD92-C297-7940-A28B-AC610B2E6567}" presName="downArrow" presStyleLbl="node1" presStyleIdx="1" presStyleCnt="2"/>
      <dgm:spPr/>
      <dgm:t>
        <a:bodyPr/>
        <a:lstStyle/>
        <a:p>
          <a:endParaRPr lang="es-ES"/>
        </a:p>
      </dgm:t>
    </dgm:pt>
    <dgm:pt modelId="{B6622184-CBC0-9243-AC9E-6AFC133D76EA}" type="pres">
      <dgm:prSet presAssocID="{C765CD92-C297-7940-A28B-AC610B2E6567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23B70FA-6CBC-3F46-80E3-26FA0BFB69A2}" type="presOf" srcId="{C765CD92-C297-7940-A28B-AC610B2E6567}" destId="{B6622184-CBC0-9243-AC9E-6AFC133D76EA}" srcOrd="0" destOrd="0" presId="urn:microsoft.com/office/officeart/2005/8/layout/arrow4"/>
    <dgm:cxn modelId="{7A02D97A-0F0A-B242-97DC-14F7F2CFADBA}" type="presOf" srcId="{65AFF4B5-CE40-2F4A-A2E7-634F261F3146}" destId="{B531DD49-5635-454B-A419-BD98A9C1D688}" srcOrd="0" destOrd="0" presId="urn:microsoft.com/office/officeart/2005/8/layout/arrow4"/>
    <dgm:cxn modelId="{6FE70537-067A-F24C-AAD4-2B3AF5562AB5}" srcId="{65AFF4B5-CE40-2F4A-A2E7-634F261F3146}" destId="{C765CD92-C297-7940-A28B-AC610B2E6567}" srcOrd="1" destOrd="0" parTransId="{5C8EB088-E5BC-E545-9899-999E5B57AC59}" sibTransId="{7DCF84D2-F2A8-7B4F-87C3-6168EA1C6B20}"/>
    <dgm:cxn modelId="{1ADBDBFF-07D2-0D4C-AAD2-D4CB59344266}" srcId="{65AFF4B5-CE40-2F4A-A2E7-634F261F3146}" destId="{07965E55-1E34-EA4A-AE99-8376C8A39AC9}" srcOrd="0" destOrd="0" parTransId="{402F89D2-2F33-574C-8DD8-BD1A595CFB6E}" sibTransId="{4F3974B0-A259-054D-9327-8A915338EE51}"/>
    <dgm:cxn modelId="{6C3D6A6C-7BA2-924C-8DC3-B525BEFCF933}" type="presOf" srcId="{07965E55-1E34-EA4A-AE99-8376C8A39AC9}" destId="{99D02DF2-CF15-A441-BDEB-13C1BA36433B}" srcOrd="0" destOrd="0" presId="urn:microsoft.com/office/officeart/2005/8/layout/arrow4"/>
    <dgm:cxn modelId="{88D2DA4D-BCBE-274E-9E5D-8EB3B5B6F197}" type="presParOf" srcId="{B531DD49-5635-454B-A419-BD98A9C1D688}" destId="{70298D47-93AE-F44D-B25A-E9733C4CCD01}" srcOrd="0" destOrd="0" presId="urn:microsoft.com/office/officeart/2005/8/layout/arrow4"/>
    <dgm:cxn modelId="{74505CD8-BAA2-6C41-8BB1-B00FD0C167C6}" type="presParOf" srcId="{B531DD49-5635-454B-A419-BD98A9C1D688}" destId="{99D02DF2-CF15-A441-BDEB-13C1BA36433B}" srcOrd="1" destOrd="0" presId="urn:microsoft.com/office/officeart/2005/8/layout/arrow4"/>
    <dgm:cxn modelId="{8F1A8A50-28FD-BA44-9880-711D8554914B}" type="presParOf" srcId="{B531DD49-5635-454B-A419-BD98A9C1D688}" destId="{B6EE7267-64E9-7A4D-979B-A1DE3FF24C93}" srcOrd="2" destOrd="0" presId="urn:microsoft.com/office/officeart/2005/8/layout/arrow4"/>
    <dgm:cxn modelId="{CC7AE2C4-043F-0F4F-908C-821974FC031C}" type="presParOf" srcId="{B531DD49-5635-454B-A419-BD98A9C1D688}" destId="{B6622184-CBC0-9243-AC9E-6AFC133D76EA}" srcOrd="3" destOrd="0" presId="urn:microsoft.com/office/officeart/2005/8/layout/arrow4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98D47-93AE-F44D-B25A-E9733C4CCD01}">
      <dsp:nvSpPr>
        <dsp:cNvPr id="0" name=""/>
        <dsp:cNvSpPr/>
      </dsp:nvSpPr>
      <dsp:spPr>
        <a:xfrm>
          <a:off x="2065" y="0"/>
          <a:ext cx="1239494" cy="1008156"/>
        </a:xfrm>
        <a:prstGeom prst="upArrow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D02DF2-CF15-A441-BDEB-13C1BA36433B}">
      <dsp:nvSpPr>
        <dsp:cNvPr id="0" name=""/>
        <dsp:cNvSpPr/>
      </dsp:nvSpPr>
      <dsp:spPr>
        <a:xfrm>
          <a:off x="1278745" y="0"/>
          <a:ext cx="2103384" cy="1008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0" rIns="213360" bIns="21336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BENEFICIO</a:t>
          </a:r>
          <a:endParaRPr lang="es-ES" sz="3000" kern="1200" dirty="0"/>
        </a:p>
      </dsp:txBody>
      <dsp:txXfrm>
        <a:off x="1278745" y="0"/>
        <a:ext cx="2103384" cy="1008156"/>
      </dsp:txXfrm>
    </dsp:sp>
    <dsp:sp modelId="{B6EE7267-64E9-7A4D-979B-A1DE3FF24C93}">
      <dsp:nvSpPr>
        <dsp:cNvPr id="0" name=""/>
        <dsp:cNvSpPr/>
      </dsp:nvSpPr>
      <dsp:spPr>
        <a:xfrm>
          <a:off x="373914" y="1092170"/>
          <a:ext cx="1239494" cy="1008156"/>
        </a:xfrm>
        <a:prstGeom prst="downArrow">
          <a:avLst/>
        </a:prstGeom>
        <a:solidFill>
          <a:schemeClr val="accent3">
            <a:shade val="50000"/>
            <a:hueOff val="-62785"/>
            <a:satOff val="12371"/>
            <a:lumOff val="37914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622184-CBC0-9243-AC9E-6AFC133D76EA}">
      <dsp:nvSpPr>
        <dsp:cNvPr id="0" name=""/>
        <dsp:cNvSpPr/>
      </dsp:nvSpPr>
      <dsp:spPr>
        <a:xfrm>
          <a:off x="1650593" y="1092170"/>
          <a:ext cx="2103384" cy="1008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0" rIns="213360" bIns="21336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RIESGO</a:t>
          </a:r>
          <a:endParaRPr lang="es-ES" sz="3000" kern="1200" dirty="0"/>
        </a:p>
      </dsp:txBody>
      <dsp:txXfrm>
        <a:off x="1650593" y="1092170"/>
        <a:ext cx="2103384" cy="1008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7FE97-3907-3145-92E6-549216873319}" type="datetimeFigureOut">
              <a:rPr lang="es-ES" smtClean="0"/>
              <a:t>08/07/2015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DD84F-FB49-CD4D-9B9F-E45EC50B1A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0826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Sin embargo hasta algunos años poco sabia acerca de la relación entre la exposición a la radiación ionizante de baja dosis de los procedimientos médicos y el riesgo de cáncer.</a:t>
            </a:r>
          </a:p>
          <a:p>
            <a:endParaRPr lang="es-ES" dirty="0" smtClean="0"/>
          </a:p>
          <a:p>
            <a:r>
              <a:rPr lang="es-ES" dirty="0" smtClean="0"/>
              <a:t>El incremento en el numero de </a:t>
            </a:r>
            <a:r>
              <a:rPr lang="es-ES" baseline="0" dirty="0" smtClean="0"/>
              <a:t>estudios diagnósticos y procedimientos </a:t>
            </a:r>
            <a:r>
              <a:rPr lang="es-ES" baseline="0" dirty="0" err="1" smtClean="0"/>
              <a:t>terapeuticos</a:t>
            </a:r>
            <a:r>
              <a:rPr lang="es-ES" baseline="0" dirty="0" smtClean="0"/>
              <a:t> que involucran </a:t>
            </a:r>
            <a:r>
              <a:rPr lang="es-ES" baseline="0" dirty="0" err="1" smtClean="0"/>
              <a:t>radiacion</a:t>
            </a:r>
            <a:r>
              <a:rPr lang="es-ES" baseline="0" dirty="0" smtClean="0"/>
              <a:t> ionizante ha generado cuestionamientos sobre la seguridad </a:t>
            </a:r>
            <a:r>
              <a:rPr lang="es-ES" baseline="0" dirty="0" err="1" smtClean="0"/>
              <a:t>radiologica</a:t>
            </a:r>
            <a:r>
              <a:rPr lang="es-ES" baseline="0" dirty="0" smtClean="0"/>
              <a:t> para los pacientes.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DD84F-FB49-CD4D-9B9F-E45EC50B1AAC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2742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Ademas</a:t>
            </a:r>
            <a:r>
              <a:rPr lang="es-ES" dirty="0" smtClean="0"/>
              <a:t> con la ventaja de ser un equipo</a:t>
            </a:r>
            <a:r>
              <a:rPr lang="es-ES" baseline="0" dirty="0" smtClean="0"/>
              <a:t> hibrido que permite la </a:t>
            </a:r>
            <a:r>
              <a:rPr lang="es-ES" baseline="0" dirty="0" err="1" smtClean="0"/>
              <a:t>realizacion</a:t>
            </a:r>
            <a:r>
              <a:rPr lang="es-ES" baseline="0" dirty="0" smtClean="0"/>
              <a:t> de score de calcio y en los equipos mas avanzados </a:t>
            </a:r>
            <a:r>
              <a:rPr lang="es-ES" baseline="0" dirty="0" err="1" smtClean="0"/>
              <a:t>antiomografia</a:t>
            </a:r>
            <a:r>
              <a:rPr lang="es-ES" baseline="0" dirty="0" smtClean="0"/>
              <a:t> coronaria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DD84F-FB49-CD4D-9B9F-E45EC50B1AAC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6450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Dentro</a:t>
            </a:r>
            <a:r>
              <a:rPr lang="es-ES" baseline="0" dirty="0" smtClean="0"/>
              <a:t> de la practica clínica en la actualidad existen varios estudios que han validado estos equipos con respecto a las </a:t>
            </a:r>
            <a:r>
              <a:rPr lang="es-ES" baseline="0" dirty="0" err="1" smtClean="0"/>
              <a:t>gammacamaras</a:t>
            </a:r>
            <a:r>
              <a:rPr lang="es-ES" baseline="0" dirty="0" smtClean="0"/>
              <a:t> convencionales….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DD84F-FB49-CD4D-9B9F-E45EC50B1AAC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0411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DD84F-FB49-CD4D-9B9F-E45EC50B1AAC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9050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DD84F-FB49-CD4D-9B9F-E45EC50B1AAC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5523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DD84F-FB49-CD4D-9B9F-E45EC50B1AAC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5523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1.</a:t>
            </a:r>
            <a:r>
              <a:rPr lang="es-E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Worldwidedistributionofpatientradiationeffectivedosesfrommyocardialperfusionimaging.Insetdisplaysthedistributionofpatient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effective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doses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burden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radiation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undergoing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MPI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between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world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(Figure 1).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Europe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both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lowest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mean (7.9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mSv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and median (8.0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mSv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ED, and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highest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propor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tion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ED ≤9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mSv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(60%).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Latin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America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Asia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highest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doses (mean of 11.8 and 11.4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mSv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respectively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and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lowest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proportion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ED ≤9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mSv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(27% and 24%,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respectively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Europe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among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highest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adherence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practices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mean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laboratory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QI of 6.2; 􏰀71% of labora- tories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adhered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six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more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practices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Table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3). North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America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lowest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mean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laboratory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QI score (4.7), and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among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lowest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proportion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laboratories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≥6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tices (31%). </a:t>
            </a:r>
            <a:endParaRPr lang="es-E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>
              <a:effectLst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DD84F-FB49-CD4D-9B9F-E45EC50B1AAC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1125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s-ES" baseline="0" dirty="0" smtClean="0"/>
          </a:p>
          <a:p>
            <a:pPr marL="228600" indent="-228600">
              <a:buAutoNum type="arabicPeriod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DD84F-FB49-CD4D-9B9F-E45EC50B1AAC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9001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DD84F-FB49-CD4D-9B9F-E45EC50B1AAC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1458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DD84F-FB49-CD4D-9B9F-E45EC50B1AAC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3918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DD84F-FB49-CD4D-9B9F-E45EC50B1AAC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3918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Con el apoyo constante</a:t>
            </a:r>
            <a:r>
              <a:rPr lang="es-ES" baseline="0" dirty="0" smtClean="0"/>
              <a:t> de las autoridades del Instituto se esta evaluando la posibilidad de continuar renovando el equipamiento medico con la adquisición en un futuro de esta </a:t>
            </a:r>
            <a:r>
              <a:rPr lang="es-ES" baseline="0" dirty="0" err="1" smtClean="0"/>
              <a:t>gammacamara</a:t>
            </a:r>
            <a:r>
              <a:rPr lang="es-ES" baseline="0" dirty="0" smtClean="0"/>
              <a:t>….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DD84F-FB49-CD4D-9B9F-E45EC50B1AAC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1189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0F64A-0921-734E-B2E6-7F0611BF39F5}" type="datetimeFigureOut">
              <a:rPr lang="es-ES" smtClean="0"/>
              <a:t>08/07/2015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CF8D-C443-1C40-B27D-FD06E7EC7EB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0F64A-0921-734E-B2E6-7F0611BF39F5}" type="datetimeFigureOut">
              <a:rPr lang="es-ES" smtClean="0"/>
              <a:t>08/07/2015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CF8D-C443-1C40-B27D-FD06E7EC7EB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0F64A-0921-734E-B2E6-7F0611BF39F5}" type="datetimeFigureOut">
              <a:rPr lang="es-ES" smtClean="0"/>
              <a:t>08/07/2015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CF8D-C443-1C40-B27D-FD06E7EC7EB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sldNum" sz="quarter" idx="2"/>
          </p:nvPr>
        </p:nvSpPr>
        <p:spPr>
          <a:xfrm>
            <a:off x="6553200" y="6236330"/>
            <a:ext cx="2133600" cy="20005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algn="r" defTabSz="321457">
              <a:defRPr sz="1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566813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0F64A-0921-734E-B2E6-7F0611BF39F5}" type="datetimeFigureOut">
              <a:rPr lang="es-ES" smtClean="0"/>
              <a:t>08/07/2015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CF8D-C443-1C40-B27D-FD06E7EC7EB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0F64A-0921-734E-B2E6-7F0611BF39F5}" type="datetimeFigureOut">
              <a:rPr lang="es-ES" smtClean="0"/>
              <a:t>08/07/2015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CF8D-C443-1C40-B27D-FD06E7EC7EB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0F64A-0921-734E-B2E6-7F0611BF39F5}" type="datetimeFigureOut">
              <a:rPr lang="es-ES" smtClean="0"/>
              <a:t>08/07/2015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CF8D-C443-1C40-B27D-FD06E7EC7EB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0F64A-0921-734E-B2E6-7F0611BF39F5}" type="datetimeFigureOut">
              <a:rPr lang="es-ES" smtClean="0"/>
              <a:t>08/07/2015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CF8D-C443-1C40-B27D-FD06E7EC7EB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0F64A-0921-734E-B2E6-7F0611BF39F5}" type="datetimeFigureOut">
              <a:rPr lang="es-ES" smtClean="0"/>
              <a:t>08/07/2015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CF8D-C443-1C40-B27D-FD06E7EC7EB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0F64A-0921-734E-B2E6-7F0611BF39F5}" type="datetimeFigureOut">
              <a:rPr lang="es-ES" smtClean="0"/>
              <a:t>08/07/2015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CF8D-C443-1C40-B27D-FD06E7EC7EB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0F64A-0921-734E-B2E6-7F0611BF39F5}" type="datetimeFigureOut">
              <a:rPr lang="es-ES" smtClean="0"/>
              <a:t>08/07/2015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CF8D-C443-1C40-B27D-FD06E7EC7EBB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0F64A-0921-734E-B2E6-7F0611BF39F5}" type="datetimeFigureOut">
              <a:rPr lang="es-ES" smtClean="0"/>
              <a:t>08/07/2015</a:t>
            </a:fld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5FCF8D-C443-1C40-B27D-FD06E7EC7EBB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65FCF8D-C443-1C40-B27D-FD06E7EC7EBB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320F64A-0921-734E-B2E6-7F0611BF39F5}" type="datetimeFigureOut">
              <a:rPr lang="es-ES" smtClean="0"/>
              <a:t>08/07/2015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png"/><Relationship Id="rId4" Type="http://schemas.openxmlformats.org/officeDocument/2006/relationships/package" Target="../embeddings/Documento_de_Microsoft_Word1.docx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-2" y="3357563"/>
            <a:ext cx="9144003" cy="0"/>
          </a:xfrm>
          <a:prstGeom prst="line">
            <a:avLst/>
          </a:prstGeom>
          <a:ln w="139700">
            <a:solidFill>
              <a:srgbClr val="FF0000"/>
            </a:solidFill>
            <a:round/>
          </a:ln>
        </p:spPr>
        <p:txBody>
          <a:bodyPr lIns="45717" tIns="45717" rIns="45717" bIns="45717"/>
          <a:lstStyle/>
          <a:p>
            <a:pPr defTabSz="321457"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5" name="Shape 45"/>
          <p:cNvSpPr/>
          <p:nvPr/>
        </p:nvSpPr>
        <p:spPr>
          <a:xfrm flipH="1">
            <a:off x="4716462" y="0"/>
            <a:ext cx="1" cy="6858001"/>
          </a:xfrm>
          <a:prstGeom prst="line">
            <a:avLst/>
          </a:prstGeom>
          <a:ln w="139700">
            <a:solidFill>
              <a:srgbClr val="FF0000"/>
            </a:solidFill>
            <a:round/>
          </a:ln>
        </p:spPr>
        <p:txBody>
          <a:bodyPr lIns="45717" tIns="45717" rIns="45717" bIns="45717"/>
          <a:lstStyle/>
          <a:p>
            <a:pPr defTabSz="321457"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46" name="image4.png" descr="SOLORZAN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4643439" cy="3328989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image5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3429000"/>
            <a:ext cx="4643439" cy="3429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image6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87900" y="-1"/>
            <a:ext cx="4356101" cy="6858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08887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5846" y="1069653"/>
            <a:ext cx="6940815" cy="2183863"/>
          </a:xfrm>
        </p:spPr>
        <p:txBody>
          <a:bodyPr anchor="t"/>
          <a:lstStyle/>
          <a:p>
            <a:pPr algn="ctr"/>
            <a:r>
              <a:rPr lang="en-US" sz="2200" b="1" dirty="0">
                <a:solidFill>
                  <a:srgbClr val="0000FF"/>
                </a:solidFill>
              </a:rPr>
              <a:t>Current Worldwide Nuclear Cardiology Practices and Radiation Exposure: Results from the 65 Country International Nuclear Cardiology Protocols Study (INCAPS)</a:t>
            </a:r>
            <a:r>
              <a:rPr lang="es-ES_tradnl" sz="2200" dirty="0">
                <a:solidFill>
                  <a:srgbClr val="0000FF"/>
                </a:solidFill>
              </a:rPr>
              <a:t/>
            </a:r>
            <a:br>
              <a:rPr lang="es-ES_tradnl" sz="2200" dirty="0">
                <a:solidFill>
                  <a:srgbClr val="0000FF"/>
                </a:solidFill>
              </a:rPr>
            </a:br>
            <a:r>
              <a:rPr lang="es-ES_tradnl" sz="1200" dirty="0">
                <a:solidFill>
                  <a:srgbClr val="0000FF"/>
                </a:solidFill>
              </a:rPr>
              <a:t/>
            </a:r>
            <a:br>
              <a:rPr lang="es-ES_tradnl" sz="1200" dirty="0">
                <a:solidFill>
                  <a:srgbClr val="0000FF"/>
                </a:solidFill>
              </a:rPr>
            </a:br>
            <a:r>
              <a:rPr lang="en-US" sz="1800" dirty="0" smtClean="0">
                <a:solidFill>
                  <a:srgbClr val="000080"/>
                </a:solidFill>
              </a:rPr>
              <a:t>Andrew </a:t>
            </a:r>
            <a:r>
              <a:rPr lang="en-US" sz="1800" dirty="0">
                <a:solidFill>
                  <a:srgbClr val="000080"/>
                </a:solidFill>
              </a:rPr>
              <a:t>J. Einstein, MD, PhD</a:t>
            </a:r>
            <a:r>
              <a:rPr lang="en-US" sz="1800" dirty="0" smtClean="0">
                <a:solidFill>
                  <a:srgbClr val="000080"/>
                </a:solidFill>
              </a:rPr>
              <a:t>,</a:t>
            </a:r>
            <a:br>
              <a:rPr lang="en-US" sz="1800" dirty="0" smtClean="0">
                <a:solidFill>
                  <a:srgbClr val="000080"/>
                </a:solidFill>
              </a:rPr>
            </a:br>
            <a:r>
              <a:rPr lang="en-US" sz="1800" dirty="0" smtClean="0">
                <a:solidFill>
                  <a:srgbClr val="000080"/>
                </a:solidFill>
              </a:rPr>
              <a:t>Columbia </a:t>
            </a:r>
            <a:r>
              <a:rPr lang="en-US" sz="1800" dirty="0">
                <a:solidFill>
                  <a:srgbClr val="000080"/>
                </a:solidFill>
              </a:rPr>
              <a:t>University Medical Center</a:t>
            </a:r>
            <a:r>
              <a:rPr lang="es-ES_tradnl" sz="1800" dirty="0">
                <a:solidFill>
                  <a:srgbClr val="000080"/>
                </a:solidFill>
              </a:rPr>
              <a:t> </a:t>
            </a:r>
            <a:r>
              <a:rPr lang="es-ES_tradnl" sz="1600" dirty="0" smtClean="0">
                <a:solidFill>
                  <a:srgbClr val="000080"/>
                </a:solidFill>
              </a:rPr>
              <a:t/>
            </a:r>
            <a:br>
              <a:rPr lang="es-ES_tradnl" sz="1600" dirty="0" smtClean="0">
                <a:solidFill>
                  <a:srgbClr val="000080"/>
                </a:solidFill>
              </a:rPr>
            </a:br>
            <a:endParaRPr lang="es-ES" sz="1600" dirty="0">
              <a:solidFill>
                <a:srgbClr val="00008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3290020"/>
            <a:ext cx="7620000" cy="2946729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30000"/>
              </a:lnSpc>
            </a:pPr>
            <a:r>
              <a:rPr lang="es-ES" sz="2000" dirty="0" smtClean="0"/>
              <a:t>Datos sobre los protocolos utilizados en un total de 7911 EPM realizados en 308 laboratorios en 65 países en una sola semana en marzo – abril del 2013.</a:t>
            </a:r>
          </a:p>
          <a:p>
            <a:pPr algn="just">
              <a:lnSpc>
                <a:spcPct val="130000"/>
              </a:lnSpc>
            </a:pPr>
            <a:endParaRPr lang="es-ES" sz="2000" dirty="0" smtClean="0"/>
          </a:p>
          <a:p>
            <a:pPr algn="just">
              <a:lnSpc>
                <a:spcPct val="130000"/>
              </a:lnSpc>
            </a:pPr>
            <a:r>
              <a:rPr lang="es-ES" sz="2000" dirty="0" smtClean="0"/>
              <a:t>DE por paciente:  0.8-35mSv (media 10.0mSv).</a:t>
            </a:r>
          </a:p>
          <a:p>
            <a:pPr algn="just">
              <a:lnSpc>
                <a:spcPct val="130000"/>
              </a:lnSpc>
            </a:pPr>
            <a:r>
              <a:rPr lang="es-ES" sz="2000" dirty="0" smtClean="0"/>
              <a:t>DE por laboratorio: 2.2-24.4mSv (mediana 10.4mSv)</a:t>
            </a:r>
          </a:p>
          <a:p>
            <a:pPr algn="just">
              <a:lnSpc>
                <a:spcPct val="130000"/>
              </a:lnSpc>
            </a:pPr>
            <a:endParaRPr lang="es-ES" sz="2000" dirty="0" smtClean="0"/>
          </a:p>
          <a:p>
            <a:pPr algn="just">
              <a:lnSpc>
                <a:spcPct val="130000"/>
              </a:lnSpc>
            </a:pPr>
            <a:r>
              <a:rPr lang="es-ES" sz="2000" dirty="0" smtClean="0"/>
              <a:t>Sólo 106 laboratorios (34%) lograron una promedio de DE  </a:t>
            </a:r>
            <a:r>
              <a:rPr lang="es-ES" sz="2000" b="1" dirty="0" smtClean="0">
                <a:solidFill>
                  <a:srgbClr val="800000"/>
                </a:solidFill>
              </a:rPr>
              <a:t>≤ 9mSv</a:t>
            </a:r>
            <a:r>
              <a:rPr lang="es-ES" sz="2000" dirty="0" smtClean="0"/>
              <a:t>.</a:t>
            </a:r>
            <a:endParaRPr lang="es-ES" sz="2000" dirty="0"/>
          </a:p>
        </p:txBody>
      </p:sp>
      <p:sp>
        <p:nvSpPr>
          <p:cNvPr id="4" name="Rectángulo 3"/>
          <p:cNvSpPr/>
          <p:nvPr/>
        </p:nvSpPr>
        <p:spPr>
          <a:xfrm>
            <a:off x="1336317" y="302804"/>
            <a:ext cx="70507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buFont typeface="Arial" pitchFamily="34" charset="0"/>
              <a:buNone/>
            </a:pPr>
            <a:r>
              <a:rPr lang="es-MX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Menor   EXPOSICION DE RADIACIÓN  posible ?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972699" y="6358339"/>
            <a:ext cx="64143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400" dirty="0"/>
              <a:t>A.J. Einstein et al. </a:t>
            </a:r>
            <a:r>
              <a:rPr lang="en-US" sz="1400" dirty="0"/>
              <a:t>European Heart Journal (2015) 36, 1689–1696</a:t>
            </a:r>
          </a:p>
          <a:p>
            <a:pPr algn="r"/>
            <a:endParaRPr lang="es-ES" sz="1400" dirty="0"/>
          </a:p>
        </p:txBody>
      </p:sp>
      <p:pic>
        <p:nvPicPr>
          <p:cNvPr id="8" name="Imagen 7" descr="Captura de pantalla 2015-07-08 a las 10.31.2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2022"/>
            <a:ext cx="7778703" cy="303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15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2043112"/>
          </a:xfrm>
        </p:spPr>
        <p:txBody>
          <a:bodyPr anchor="t"/>
          <a:lstStyle/>
          <a:p>
            <a:pPr algn="ctr"/>
            <a:r>
              <a:rPr lang="en-US" sz="2200" b="1" dirty="0">
                <a:solidFill>
                  <a:srgbClr val="0000FF"/>
                </a:solidFill>
              </a:rPr>
              <a:t>Current Worldwide Nuclear Cardiology Practices and Radiation Exposure: Results from the 65 Country International Nuclear Cardiology Protocols Study (INCAPS</a:t>
            </a:r>
            <a:r>
              <a:rPr lang="en-US" sz="2200" b="1" dirty="0" smtClean="0">
                <a:solidFill>
                  <a:srgbClr val="0000FF"/>
                </a:solidFill>
              </a:rPr>
              <a:t>)</a:t>
            </a:r>
            <a:r>
              <a:rPr lang="es-ES_tradnl" sz="2200" dirty="0">
                <a:solidFill>
                  <a:srgbClr val="000090"/>
                </a:solidFill>
              </a:rPr>
              <a:t/>
            </a:r>
            <a:br>
              <a:rPr lang="es-ES_tradnl" sz="2200" dirty="0">
                <a:solidFill>
                  <a:srgbClr val="000090"/>
                </a:solidFill>
              </a:rPr>
            </a:br>
            <a:r>
              <a:rPr lang="es-ES_tradnl" sz="1200" dirty="0">
                <a:solidFill>
                  <a:srgbClr val="000090"/>
                </a:solidFill>
              </a:rPr>
              <a:t/>
            </a:r>
            <a:br>
              <a:rPr lang="es-ES_tradnl" sz="1200" dirty="0">
                <a:solidFill>
                  <a:srgbClr val="000090"/>
                </a:solidFill>
              </a:rPr>
            </a:br>
            <a:r>
              <a:rPr lang="en-US" sz="1800" dirty="0" smtClean="0">
                <a:solidFill>
                  <a:srgbClr val="000090"/>
                </a:solidFill>
              </a:rPr>
              <a:t>Andrew </a:t>
            </a:r>
            <a:r>
              <a:rPr lang="en-US" sz="1800" dirty="0">
                <a:solidFill>
                  <a:srgbClr val="000090"/>
                </a:solidFill>
              </a:rPr>
              <a:t>J. Einstein, MD, PhD</a:t>
            </a:r>
            <a:r>
              <a:rPr lang="en-US" sz="1800" dirty="0" smtClean="0">
                <a:solidFill>
                  <a:srgbClr val="000090"/>
                </a:solidFill>
              </a:rPr>
              <a:t>,</a:t>
            </a:r>
            <a:br>
              <a:rPr lang="en-US" sz="1800" dirty="0" smtClean="0">
                <a:solidFill>
                  <a:srgbClr val="000090"/>
                </a:solidFill>
              </a:rPr>
            </a:br>
            <a:r>
              <a:rPr lang="en-US" sz="1800" dirty="0" smtClean="0">
                <a:solidFill>
                  <a:srgbClr val="000090"/>
                </a:solidFill>
              </a:rPr>
              <a:t>Columbia </a:t>
            </a:r>
            <a:r>
              <a:rPr lang="en-US" sz="1800" dirty="0">
                <a:solidFill>
                  <a:srgbClr val="000090"/>
                </a:solidFill>
              </a:rPr>
              <a:t>University Medical Center</a:t>
            </a:r>
            <a:r>
              <a:rPr lang="es-ES_tradnl" sz="1800" dirty="0">
                <a:solidFill>
                  <a:srgbClr val="000090"/>
                </a:solidFill>
              </a:rPr>
              <a:t> </a:t>
            </a:r>
            <a:r>
              <a:rPr lang="es-ES_tradnl" sz="1600" dirty="0" smtClean="0">
                <a:solidFill>
                  <a:srgbClr val="000090"/>
                </a:solidFill>
              </a:rPr>
              <a:t/>
            </a:r>
            <a:br>
              <a:rPr lang="es-ES_tradnl" sz="1600" dirty="0" smtClean="0">
                <a:solidFill>
                  <a:srgbClr val="000090"/>
                </a:solidFill>
              </a:rPr>
            </a:br>
            <a:endParaRPr lang="es-ES" sz="1600" dirty="0">
              <a:solidFill>
                <a:srgbClr val="000090"/>
              </a:solidFill>
            </a:endParaRPr>
          </a:p>
        </p:txBody>
      </p:sp>
      <p:pic>
        <p:nvPicPr>
          <p:cNvPr id="4" name="Picture 4" descr="Figure 2 ED map colour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" y="2315080"/>
            <a:ext cx="7463973" cy="3950110"/>
          </a:xfrm>
          <a:prstGeom prst="rect">
            <a:avLst/>
          </a:prstGeom>
          <a:ln>
            <a:solidFill>
              <a:srgbClr val="000090"/>
            </a:solidFill>
          </a:ln>
        </p:spPr>
      </p:pic>
      <p:cxnSp>
        <p:nvCxnSpPr>
          <p:cNvPr id="5" name="Conector recto 4"/>
          <p:cNvCxnSpPr/>
          <p:nvPr/>
        </p:nvCxnSpPr>
        <p:spPr>
          <a:xfrm>
            <a:off x="960596" y="5617865"/>
            <a:ext cx="1432757" cy="0"/>
          </a:xfrm>
          <a:prstGeom prst="line">
            <a:avLst/>
          </a:prstGeom>
          <a:ln w="28575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ángulo 2"/>
          <p:cNvSpPr/>
          <p:nvPr/>
        </p:nvSpPr>
        <p:spPr>
          <a:xfrm>
            <a:off x="1434767" y="6265190"/>
            <a:ext cx="70910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400" dirty="0"/>
              <a:t>A.J. Einstein et al. </a:t>
            </a:r>
            <a:r>
              <a:rPr lang="en-US" sz="1400" dirty="0"/>
              <a:t>European Heart Journal (2015) 36, 1689–1696</a:t>
            </a:r>
          </a:p>
          <a:p>
            <a:pPr algn="r"/>
            <a:endParaRPr lang="es-ES" sz="1400" dirty="0"/>
          </a:p>
        </p:txBody>
      </p:sp>
      <p:pic>
        <p:nvPicPr>
          <p:cNvPr id="6" name="Imagen 5" descr="Captura de pantalla 2015-07-08 a las 10.31.2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97" y="252022"/>
            <a:ext cx="7778703" cy="206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92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52" y="476490"/>
            <a:ext cx="7617698" cy="554705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278316" y="6211669"/>
            <a:ext cx="4865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1400" dirty="0" smtClean="0"/>
              <a:t>A.J</a:t>
            </a:r>
            <a:r>
              <a:rPr lang="es-ES" sz="1400" dirty="0"/>
              <a:t>. Einstein et al. </a:t>
            </a:r>
            <a:r>
              <a:rPr lang="en-US" sz="1400" dirty="0"/>
              <a:t>European Heart Journal (2015) 36, 1689–</a:t>
            </a:r>
            <a:r>
              <a:rPr lang="en-US" sz="1400" dirty="0" smtClean="0"/>
              <a:t>1696</a:t>
            </a:r>
          </a:p>
          <a:p>
            <a:pPr algn="r"/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74642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0779242"/>
              </p:ext>
            </p:extLst>
          </p:nvPr>
        </p:nvGraphicFramePr>
        <p:xfrm>
          <a:off x="873124" y="158750"/>
          <a:ext cx="7182702" cy="6629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Documento" r:id="rId4" imgW="6096000" imgH="5626100" progId="Word.Document.12">
                  <p:embed/>
                </p:oleObj>
              </mc:Choice>
              <mc:Fallback>
                <p:oleObj name="Documento" r:id="rId4" imgW="6096000" imgH="5626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73124" y="158750"/>
                        <a:ext cx="7182702" cy="6629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ángulo 4"/>
          <p:cNvSpPr/>
          <p:nvPr/>
        </p:nvSpPr>
        <p:spPr>
          <a:xfrm>
            <a:off x="873124" y="1698625"/>
            <a:ext cx="7064376" cy="1016000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873124" y="3121024"/>
            <a:ext cx="7064376" cy="1736726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3278316" y="6298242"/>
            <a:ext cx="4865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1400" dirty="0" smtClean="0"/>
              <a:t>A.J</a:t>
            </a:r>
            <a:r>
              <a:rPr lang="es-ES" sz="1400" dirty="0"/>
              <a:t>. Einstein et al. </a:t>
            </a:r>
            <a:r>
              <a:rPr lang="en-US" sz="1400" dirty="0"/>
              <a:t>European Heart Journal (2015) 36, 1689–</a:t>
            </a:r>
            <a:r>
              <a:rPr lang="en-US" sz="1400" dirty="0" smtClean="0"/>
              <a:t>1696</a:t>
            </a:r>
          </a:p>
          <a:p>
            <a:pPr algn="r"/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11321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28" y="151680"/>
            <a:ext cx="8474744" cy="6085956"/>
          </a:xfrm>
          <a:prstGeom prst="rect">
            <a:avLst/>
          </a:prstGeom>
          <a:ln>
            <a:solidFill>
              <a:srgbClr val="800000"/>
            </a:solidFill>
          </a:ln>
        </p:spPr>
      </p:pic>
      <p:sp>
        <p:nvSpPr>
          <p:cNvPr id="5" name="Rectángulo 4"/>
          <p:cNvSpPr/>
          <p:nvPr/>
        </p:nvSpPr>
        <p:spPr>
          <a:xfrm>
            <a:off x="3841046" y="625796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ES" sz="1400" dirty="0"/>
              <a:t>Nuclear </a:t>
            </a:r>
            <a:r>
              <a:rPr lang="es-ES" sz="1400" dirty="0" err="1"/>
              <a:t>cardiology</a:t>
            </a:r>
            <a:r>
              <a:rPr lang="es-ES" sz="1400" dirty="0"/>
              <a:t> : </a:t>
            </a:r>
            <a:r>
              <a:rPr lang="es-ES" sz="1400" dirty="0" err="1"/>
              <a:t>its</a:t>
            </a:r>
            <a:r>
              <a:rPr lang="es-ES" sz="1400" dirty="0"/>
              <a:t> role in </a:t>
            </a:r>
            <a:r>
              <a:rPr lang="es-ES" sz="1400" dirty="0" err="1"/>
              <a:t>cost</a:t>
            </a:r>
            <a:r>
              <a:rPr lang="es-ES" sz="1400" dirty="0"/>
              <a:t> </a:t>
            </a:r>
            <a:r>
              <a:rPr lang="es-ES" sz="1400" dirty="0" err="1" smtClean="0"/>
              <a:t>effective</a:t>
            </a:r>
            <a:r>
              <a:rPr lang="es-ES" sz="1400" dirty="0" smtClean="0"/>
              <a:t> </a:t>
            </a:r>
            <a:r>
              <a:rPr lang="es-ES" sz="1400" dirty="0" err="1" smtClean="0"/>
              <a:t>care</a:t>
            </a:r>
            <a:r>
              <a:rPr lang="es-ES" sz="1400" dirty="0"/>
              <a:t>. </a:t>
            </a:r>
            <a:r>
              <a:rPr lang="es-ES" sz="1400" dirty="0" err="1" smtClean="0"/>
              <a:t>Vienna</a:t>
            </a:r>
            <a:r>
              <a:rPr lang="es-ES" sz="1400" dirty="0" smtClean="0"/>
              <a:t> </a:t>
            </a:r>
            <a:r>
              <a:rPr lang="es-ES" sz="1400" dirty="0"/>
              <a:t>: </a:t>
            </a:r>
            <a:r>
              <a:rPr lang="es-ES" sz="1400" dirty="0" smtClean="0"/>
              <a:t>International </a:t>
            </a:r>
            <a:r>
              <a:rPr lang="es-ES" sz="1400" dirty="0" err="1" smtClean="0"/>
              <a:t>Atomic</a:t>
            </a:r>
            <a:r>
              <a:rPr lang="es-ES" sz="1400" dirty="0" smtClean="0"/>
              <a:t> </a:t>
            </a:r>
            <a:r>
              <a:rPr lang="es-ES" sz="1400" dirty="0" err="1"/>
              <a:t>Energy</a:t>
            </a:r>
            <a:r>
              <a:rPr lang="es-ES" sz="1400" dirty="0"/>
              <a:t> Agency, 2012.</a:t>
            </a:r>
          </a:p>
        </p:txBody>
      </p:sp>
    </p:spTree>
    <p:extLst>
      <p:ext uri="{BB962C8B-B14F-4D97-AF65-F5344CB8AC3E}">
        <p14:creationId xmlns:p14="http://schemas.microsoft.com/office/powerpoint/2010/main" val="370952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354" y="620023"/>
            <a:ext cx="6633882" cy="220896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411" y="3361862"/>
            <a:ext cx="5752353" cy="2607733"/>
          </a:xfrm>
          <a:prstGeom prst="rect">
            <a:avLst/>
          </a:prstGeom>
          <a:ln>
            <a:solidFill>
              <a:srgbClr val="17375E"/>
            </a:solidFill>
          </a:ln>
        </p:spPr>
      </p:pic>
      <p:sp>
        <p:nvSpPr>
          <p:cNvPr id="6" name="Rectángulo 5"/>
          <p:cNvSpPr/>
          <p:nvPr/>
        </p:nvSpPr>
        <p:spPr>
          <a:xfrm>
            <a:off x="6690049" y="6217628"/>
            <a:ext cx="20057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1400" dirty="0"/>
              <a:t>JACC Vol. 63, No. 4, 2014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18354" y="2970894"/>
            <a:ext cx="20967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/>
              <a:t>JACC Vol. 53, No. 23, 2009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917951" y="-46772"/>
            <a:ext cx="33755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2800" b="1" i="1" dirty="0" smtClean="0">
                <a:solidFill>
                  <a:srgbClr val="0000FF"/>
                </a:solidFill>
              </a:rPr>
              <a:t>Paciente Adecuado ?</a:t>
            </a:r>
          </a:p>
        </p:txBody>
      </p:sp>
    </p:spTree>
    <p:extLst>
      <p:ext uri="{BB962C8B-B14F-4D97-AF65-F5344CB8AC3E}">
        <p14:creationId xmlns:p14="http://schemas.microsoft.com/office/powerpoint/2010/main" val="135573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6438" y="1214696"/>
            <a:ext cx="8229600" cy="532859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MX" sz="2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Factores más importantes en el diseño de los protocolos de uso clínico </a:t>
            </a:r>
            <a:endParaRPr lang="es-MX" sz="2200" b="1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algn="just">
              <a:buNone/>
            </a:pPr>
            <a:endParaRPr lang="es-MX" sz="2000" dirty="0">
              <a:latin typeface="Calibri"/>
              <a:cs typeface="Calibri"/>
            </a:endParaRPr>
          </a:p>
          <a:p>
            <a:pPr algn="just">
              <a:buNone/>
            </a:pPr>
            <a:r>
              <a:rPr lang="es-MX" sz="2000" dirty="0" smtClean="0">
                <a:latin typeface="Calibri"/>
                <a:cs typeface="Calibri"/>
              </a:rPr>
              <a:t>	1. Características de la emisión radioactiva del radionúclido utilizado.</a:t>
            </a:r>
          </a:p>
          <a:p>
            <a:pPr algn="just">
              <a:buNone/>
            </a:pPr>
            <a:endParaRPr lang="es-MX" sz="2000" dirty="0">
              <a:latin typeface="Calibri"/>
              <a:cs typeface="Calibri"/>
            </a:endParaRPr>
          </a:p>
          <a:p>
            <a:pPr algn="just">
              <a:buNone/>
            </a:pPr>
            <a:r>
              <a:rPr lang="es-MX" sz="2000" dirty="0" smtClean="0">
                <a:latin typeface="Calibri"/>
                <a:cs typeface="Calibri"/>
              </a:rPr>
              <a:t>	2. Biocinética del </a:t>
            </a:r>
            <a:r>
              <a:rPr lang="es-MX" sz="2000" dirty="0" err="1" smtClean="0">
                <a:latin typeface="Calibri"/>
                <a:cs typeface="Calibri"/>
              </a:rPr>
              <a:t>radiotrazador</a:t>
            </a:r>
            <a:r>
              <a:rPr lang="es-MX" sz="2000" dirty="0" smtClean="0">
                <a:latin typeface="Calibri"/>
                <a:cs typeface="Calibri"/>
              </a:rPr>
              <a:t>.</a:t>
            </a:r>
          </a:p>
          <a:p>
            <a:pPr algn="just">
              <a:buNone/>
            </a:pPr>
            <a:endParaRPr lang="es-MX" sz="2000" dirty="0">
              <a:latin typeface="Calibri"/>
              <a:cs typeface="Calibri"/>
            </a:endParaRPr>
          </a:p>
          <a:p>
            <a:pPr algn="just">
              <a:buNone/>
            </a:pPr>
            <a:endParaRPr lang="es-MX" sz="2000" dirty="0" smtClean="0">
              <a:latin typeface="Calibri"/>
              <a:cs typeface="Calibri"/>
            </a:endParaRPr>
          </a:p>
          <a:p>
            <a:pPr algn="just">
              <a:buNone/>
            </a:pPr>
            <a:endParaRPr lang="es-MX" sz="2000" dirty="0" smtClean="0">
              <a:latin typeface="Calibri"/>
              <a:cs typeface="Calibri"/>
            </a:endParaRPr>
          </a:p>
          <a:p>
            <a:pPr algn="just">
              <a:buNone/>
            </a:pPr>
            <a:endParaRPr lang="es-MX" sz="2000" dirty="0">
              <a:latin typeface="Calibri"/>
              <a:cs typeface="Calibri"/>
            </a:endParaRPr>
          </a:p>
          <a:p>
            <a:pPr algn="ctr">
              <a:buNone/>
            </a:pPr>
            <a:r>
              <a:rPr lang="es-MX" sz="2000" dirty="0" smtClean="0">
                <a:latin typeface="Calibri"/>
                <a:cs typeface="Calibri"/>
              </a:rPr>
              <a:t>Intervalos de tiempo entre inyección y adquisición</a:t>
            </a:r>
          </a:p>
          <a:p>
            <a:pPr algn="ctr">
              <a:buNone/>
            </a:pPr>
            <a:r>
              <a:rPr lang="es-MX" sz="2000" dirty="0" smtClean="0">
                <a:latin typeface="Calibri"/>
                <a:cs typeface="Calibri"/>
              </a:rPr>
              <a:t>Posibilidad de repetir una adquisición</a:t>
            </a:r>
          </a:p>
          <a:p>
            <a:pPr algn="ctr">
              <a:buNone/>
            </a:pPr>
            <a:r>
              <a:rPr lang="es-MX" sz="2000" dirty="0" smtClean="0">
                <a:latin typeface="Calibri"/>
                <a:cs typeface="Calibri"/>
              </a:rPr>
              <a:t>Requerimiento de una 2da dosis</a:t>
            </a:r>
          </a:p>
          <a:p>
            <a:pPr algn="ctr">
              <a:buNone/>
            </a:pPr>
            <a:r>
              <a:rPr lang="es-MX" sz="2000" dirty="0" smtClean="0">
                <a:latin typeface="Calibri"/>
                <a:cs typeface="Calibri"/>
              </a:rPr>
              <a:t>Actividad de </a:t>
            </a:r>
            <a:r>
              <a:rPr lang="es-MX" sz="2000" dirty="0" err="1" smtClean="0">
                <a:latin typeface="Calibri"/>
                <a:cs typeface="Calibri"/>
              </a:rPr>
              <a:t>radiotrazador</a:t>
            </a:r>
            <a:r>
              <a:rPr lang="es-MX" sz="2000" dirty="0" smtClean="0">
                <a:latin typeface="Calibri"/>
                <a:cs typeface="Calibri"/>
              </a:rPr>
              <a:t> a inyectar</a:t>
            </a:r>
          </a:p>
          <a:p>
            <a:pPr algn="ctr">
              <a:buNone/>
            </a:pPr>
            <a:r>
              <a:rPr lang="es-MX" sz="2000" dirty="0" smtClean="0">
                <a:latin typeface="Calibri"/>
                <a:cs typeface="Calibri"/>
              </a:rPr>
              <a:t>Capacidad de realizar adquisiciones tardías</a:t>
            </a:r>
            <a:endParaRPr lang="es-MX" sz="2000" dirty="0"/>
          </a:p>
        </p:txBody>
      </p:sp>
      <p:sp>
        <p:nvSpPr>
          <p:cNvPr id="4" name="3 Flecha abajo"/>
          <p:cNvSpPr/>
          <p:nvPr/>
        </p:nvSpPr>
        <p:spPr>
          <a:xfrm>
            <a:off x="3707904" y="3463656"/>
            <a:ext cx="1512168" cy="792088"/>
          </a:xfrm>
          <a:prstGeom prst="downArrow">
            <a:avLst/>
          </a:prstGeom>
          <a:solidFill>
            <a:srgbClr val="C00000">
              <a:alpha val="85000"/>
            </a:srgb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CuadroTexto"/>
          <p:cNvSpPr txBox="1"/>
          <p:nvPr/>
        </p:nvSpPr>
        <p:spPr>
          <a:xfrm>
            <a:off x="6660232" y="6309320"/>
            <a:ext cx="2089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dirty="0" smtClean="0"/>
              <a:t>J </a:t>
            </a:r>
            <a:r>
              <a:rPr lang="es-MX" sz="1000" dirty="0" err="1" smtClean="0"/>
              <a:t>Nucl</a:t>
            </a:r>
            <a:r>
              <a:rPr lang="es-MX" sz="1000" dirty="0" smtClean="0"/>
              <a:t> </a:t>
            </a:r>
            <a:r>
              <a:rPr lang="es-MX" sz="1000" dirty="0" err="1" smtClean="0"/>
              <a:t>Cardiol</a:t>
            </a:r>
            <a:r>
              <a:rPr lang="es-MX" sz="1000" dirty="0" smtClean="0"/>
              <a:t>  2009; 1071-3581</a:t>
            </a:r>
          </a:p>
          <a:p>
            <a:r>
              <a:rPr lang="en-US" sz="1000" dirty="0" smtClean="0"/>
              <a:t>J </a:t>
            </a:r>
            <a:r>
              <a:rPr lang="en-US" sz="1000" dirty="0" err="1" smtClean="0"/>
              <a:t>Nucl</a:t>
            </a:r>
            <a:r>
              <a:rPr lang="en-US" sz="1000" dirty="0" smtClean="0"/>
              <a:t> Med </a:t>
            </a:r>
            <a:r>
              <a:rPr lang="en-US" sz="1000" dirty="0" err="1" smtClean="0"/>
              <a:t>Technol</a:t>
            </a:r>
            <a:r>
              <a:rPr lang="en-US" sz="1000" dirty="0" smtClean="0"/>
              <a:t> 2007; 35:3–9</a:t>
            </a:r>
            <a:endParaRPr lang="es-MX" sz="1000" dirty="0" smtClean="0"/>
          </a:p>
        </p:txBody>
      </p:sp>
      <p:sp>
        <p:nvSpPr>
          <p:cNvPr id="5" name="Rectángulo 4"/>
          <p:cNvSpPr/>
          <p:nvPr/>
        </p:nvSpPr>
        <p:spPr>
          <a:xfrm>
            <a:off x="4515131" y="254044"/>
            <a:ext cx="35277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2800" b="1" i="1" dirty="0" smtClean="0">
                <a:solidFill>
                  <a:srgbClr val="0000FF"/>
                </a:solidFill>
              </a:rPr>
              <a:t>Protocolo Adecuado ?</a:t>
            </a:r>
          </a:p>
        </p:txBody>
      </p:sp>
    </p:spTree>
    <p:extLst>
      <p:ext uri="{BB962C8B-B14F-4D97-AF65-F5344CB8AC3E}">
        <p14:creationId xmlns:p14="http://schemas.microsoft.com/office/powerpoint/2010/main" val="90698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39983" y="1127439"/>
            <a:ext cx="8229600" cy="498898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  :  Pregunta CLÍNICA </a:t>
            </a:r>
            <a:r>
              <a:rPr lang="es-MX" sz="2400" dirty="0" smtClean="0"/>
              <a:t> </a:t>
            </a:r>
            <a:r>
              <a:rPr lang="es-MX" sz="2400" dirty="0" smtClean="0">
                <a:cs typeface="Calibri"/>
              </a:rPr>
              <a:t>→</a:t>
            </a:r>
          </a:p>
          <a:p>
            <a:pPr>
              <a:buNone/>
            </a:pPr>
            <a:endParaRPr lang="es-MX" sz="2400" dirty="0">
              <a:cs typeface="Calibri"/>
            </a:endParaRPr>
          </a:p>
          <a:p>
            <a:pPr>
              <a:buNone/>
            </a:pPr>
            <a:r>
              <a:rPr lang="es-MX" sz="2400" dirty="0" smtClean="0">
                <a:cs typeface="Calibri"/>
              </a:rPr>
              <a:t>		a) Estudio de </a:t>
            </a:r>
            <a:r>
              <a:rPr lang="es-MX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ISQUEMIA</a:t>
            </a:r>
            <a:r>
              <a:rPr lang="es-MX" sz="2400" dirty="0" smtClean="0">
                <a:cs typeface="Calibri"/>
              </a:rPr>
              <a:t> miocárdica.</a:t>
            </a:r>
          </a:p>
          <a:p>
            <a:pPr>
              <a:buNone/>
            </a:pPr>
            <a:endParaRPr lang="es-MX" sz="2400" dirty="0">
              <a:cs typeface="Calibri"/>
            </a:endParaRPr>
          </a:p>
          <a:p>
            <a:pPr>
              <a:buNone/>
            </a:pPr>
            <a:r>
              <a:rPr lang="es-MX" sz="2400" dirty="0" smtClean="0">
                <a:cs typeface="Calibri"/>
              </a:rPr>
              <a:t>		b) Estudio de </a:t>
            </a:r>
            <a:r>
              <a:rPr lang="es-MX" sz="2400" b="1" dirty="0" smtClean="0">
                <a:solidFill>
                  <a:srgbClr val="008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VIABILIDAD</a:t>
            </a:r>
            <a:r>
              <a:rPr lang="es-MX" sz="2400" dirty="0" smtClean="0">
                <a:solidFill>
                  <a:srgbClr val="0080FF"/>
                </a:solidFill>
                <a:cs typeface="Calibri"/>
              </a:rPr>
              <a:t> </a:t>
            </a:r>
            <a:r>
              <a:rPr lang="es-MX" sz="2400" dirty="0" smtClean="0">
                <a:cs typeface="Calibri"/>
              </a:rPr>
              <a:t>miocárdica.</a:t>
            </a:r>
          </a:p>
          <a:p>
            <a:pPr>
              <a:buNone/>
            </a:pPr>
            <a:endParaRPr lang="es-MX" sz="2400" dirty="0" smtClean="0">
              <a:cs typeface="Calibri"/>
            </a:endParaRPr>
          </a:p>
          <a:p>
            <a:pPr>
              <a:buNone/>
            </a:pPr>
            <a:r>
              <a:rPr lang="es-MX" sz="2400" dirty="0" smtClean="0">
                <a:cs typeface="Calibri"/>
              </a:rPr>
              <a:t>Consideraciones  </a:t>
            </a:r>
            <a:r>
              <a:rPr lang="es-MX" sz="2400" dirty="0" smtClean="0">
                <a:latin typeface="Calibri"/>
                <a:cs typeface="Calibri"/>
              </a:rPr>
              <a:t>→</a:t>
            </a:r>
          </a:p>
          <a:p>
            <a:pPr>
              <a:buNone/>
            </a:pPr>
            <a:endParaRPr lang="es-MX" sz="2400" dirty="0" smtClean="0">
              <a:latin typeface="Calibri"/>
              <a:cs typeface="Calibri"/>
            </a:endParaRPr>
          </a:p>
          <a:p>
            <a:pPr>
              <a:buNone/>
            </a:pPr>
            <a:r>
              <a:rPr lang="es-MX" sz="2400" dirty="0" smtClean="0">
                <a:latin typeface="Calibri"/>
                <a:cs typeface="Calibri"/>
              </a:rPr>
              <a:t>		1. Esfuerzo :  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FÍSICO</a:t>
            </a:r>
            <a:r>
              <a:rPr lang="es-MX" sz="2400" dirty="0" smtClean="0">
                <a:latin typeface="Calibri"/>
                <a:cs typeface="Calibri"/>
              </a:rPr>
              <a:t> / Farmacológico</a:t>
            </a:r>
          </a:p>
          <a:p>
            <a:pPr>
              <a:buNone/>
            </a:pPr>
            <a:r>
              <a:rPr lang="es-MX" sz="2400" dirty="0" smtClean="0">
                <a:latin typeface="Calibri"/>
                <a:cs typeface="Calibri"/>
              </a:rPr>
              <a:t>		</a:t>
            </a:r>
          </a:p>
          <a:p>
            <a:pPr>
              <a:buNone/>
            </a:pPr>
            <a:r>
              <a:rPr lang="es-MX" sz="2400" dirty="0" smtClean="0">
                <a:latin typeface="Calibri"/>
                <a:cs typeface="Calibri"/>
              </a:rPr>
              <a:t>		2. Radionúclido :   </a:t>
            </a:r>
            <a:r>
              <a:rPr lang="es-MX" sz="24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Tc 99m</a:t>
            </a:r>
            <a:r>
              <a:rPr lang="es-MX" sz="2400" b="1" i="1" dirty="0" smtClean="0">
                <a:latin typeface="Calibri"/>
                <a:cs typeface="Calibri"/>
              </a:rPr>
              <a:t> / </a:t>
            </a:r>
            <a:r>
              <a:rPr lang="es-MX" sz="2400" b="1" i="1" dirty="0" smtClean="0">
                <a:solidFill>
                  <a:srgbClr val="008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Tl 201 </a:t>
            </a:r>
            <a:endParaRPr lang="es-MX" sz="2400" b="1" i="1" dirty="0">
              <a:solidFill>
                <a:srgbClr val="008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940152" y="5971346"/>
            <a:ext cx="28552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dirty="0" smtClean="0"/>
              <a:t>J </a:t>
            </a:r>
            <a:r>
              <a:rPr lang="es-MX" sz="1000" dirty="0" err="1" smtClean="0"/>
              <a:t>Nucl</a:t>
            </a:r>
            <a:r>
              <a:rPr lang="es-MX" sz="1000" dirty="0" smtClean="0"/>
              <a:t> </a:t>
            </a:r>
            <a:r>
              <a:rPr lang="es-MX" sz="1000" dirty="0" err="1" smtClean="0"/>
              <a:t>Cardiol</a:t>
            </a:r>
            <a:r>
              <a:rPr lang="es-MX" sz="1000" dirty="0" smtClean="0"/>
              <a:t>  2009; 1071-3581</a:t>
            </a:r>
          </a:p>
          <a:p>
            <a:r>
              <a:rPr lang="es-MX" sz="1000" dirty="0" smtClean="0"/>
              <a:t>J </a:t>
            </a:r>
            <a:r>
              <a:rPr lang="es-MX" sz="1000" dirty="0" err="1" smtClean="0"/>
              <a:t>Nucl</a:t>
            </a:r>
            <a:r>
              <a:rPr lang="es-MX" sz="1000" dirty="0" smtClean="0"/>
              <a:t> </a:t>
            </a:r>
            <a:r>
              <a:rPr lang="es-MX" sz="1000" dirty="0" err="1" smtClean="0"/>
              <a:t>Cardiol</a:t>
            </a:r>
            <a:r>
              <a:rPr lang="es-MX" sz="1000" dirty="0" smtClean="0"/>
              <a:t>  doi:10.1007/s12350-012-9523-z</a:t>
            </a:r>
          </a:p>
          <a:p>
            <a:r>
              <a:rPr lang="en-US" sz="1000" dirty="0" smtClean="0"/>
              <a:t>J </a:t>
            </a:r>
            <a:r>
              <a:rPr lang="en-US" sz="1000" dirty="0" err="1" smtClean="0"/>
              <a:t>Nucl</a:t>
            </a:r>
            <a:r>
              <a:rPr lang="en-US" sz="1000" dirty="0" smtClean="0"/>
              <a:t> Med </a:t>
            </a:r>
            <a:r>
              <a:rPr lang="en-US" sz="1000" dirty="0" err="1" smtClean="0"/>
              <a:t>Technol</a:t>
            </a:r>
            <a:r>
              <a:rPr lang="en-US" sz="1000" dirty="0" smtClean="0"/>
              <a:t> 2007; 35:3–9</a:t>
            </a:r>
            <a:endParaRPr lang="es-MX" sz="1000" dirty="0" smtClean="0"/>
          </a:p>
        </p:txBody>
      </p:sp>
      <p:sp>
        <p:nvSpPr>
          <p:cNvPr id="5" name="4 Rectángulo"/>
          <p:cNvSpPr/>
          <p:nvPr/>
        </p:nvSpPr>
        <p:spPr>
          <a:xfrm>
            <a:off x="5435918" y="481832"/>
            <a:ext cx="2682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rotocolos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gSPECT</a:t>
            </a:r>
            <a:endParaRPr lang="en-US" sz="2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65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280353" y="645130"/>
            <a:ext cx="7919102" cy="5544616"/>
          </a:xfrm>
          <a:prstGeom prst="rect">
            <a:avLst/>
          </a:prstGeom>
        </p:spPr>
        <p:txBody>
          <a:bodyPr>
            <a:no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Calibri"/>
            </a:endParaRPr>
          </a:p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ü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Consideraciones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importantes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 :</a:t>
            </a:r>
          </a:p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ü"/>
              <a:tabLst/>
              <a:defRPr/>
            </a:pPr>
            <a:endParaRPr lang="en-US" sz="2000" kern="0" baseline="0" dirty="0" smtClean="0">
              <a:latin typeface="+mj-lt"/>
            </a:endParaRPr>
          </a:p>
          <a:p>
            <a:pPr marL="514350" marR="0" lvl="0" indent="-514350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AutoNum type="arabicPeriod"/>
              <a:tabLst/>
              <a:defRPr/>
            </a:pPr>
            <a:r>
              <a:rPr kumimoji="0" lang="es-MX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Necesidad de valoración del paciente antes de decidir</a:t>
            </a:r>
            <a:r>
              <a:rPr kumimoji="0" lang="es-MX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 el protocolo.</a:t>
            </a:r>
          </a:p>
          <a:p>
            <a:pPr marL="514350" marR="0" lvl="0" indent="-514350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AutoNum type="arabicPeriod"/>
              <a:tabLst/>
              <a:defRPr/>
            </a:pPr>
            <a:r>
              <a:rPr lang="es-MX" sz="2000" kern="0" baseline="0" dirty="0" smtClean="0">
                <a:latin typeface="+mj-lt"/>
              </a:rPr>
              <a:t>Requiere de un experto</a:t>
            </a:r>
            <a:r>
              <a:rPr lang="es-MX" sz="2000" kern="0" dirty="0" smtClean="0">
                <a:latin typeface="+mj-lt"/>
              </a:rPr>
              <a:t> para valorar la imagen.</a:t>
            </a:r>
          </a:p>
          <a:p>
            <a:pPr marL="514350" marR="0" lvl="0" indent="-514350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AutoNum type="arabicPeriod"/>
              <a:tabLst/>
              <a:defRPr/>
            </a:pPr>
            <a:r>
              <a:rPr kumimoji="0" lang="es-MX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Calidad</a:t>
            </a:r>
            <a:r>
              <a:rPr kumimoji="0" lang="es-MX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 de imagen optima.</a:t>
            </a:r>
          </a:p>
          <a:p>
            <a:pPr marL="514350" marR="0" lvl="0" indent="-514350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AutoNum type="arabicPeriod"/>
              <a:tabLst/>
              <a:defRPr/>
            </a:pPr>
            <a:r>
              <a:rPr lang="es-MX" sz="2000" kern="0" dirty="0" smtClean="0">
                <a:latin typeface="+mj-lt"/>
              </a:rPr>
              <a:t>La imagen de perfusión así como los parámetros de función ventricular deben ser COMPLETAMENTE NORMALES (visual / cuantitativa)</a:t>
            </a:r>
          </a:p>
          <a:p>
            <a:pPr marL="514350" marR="0" lvl="0" indent="-514350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AutoNum type="arabicPeriod"/>
              <a:tabLst/>
              <a:defRPr/>
            </a:pPr>
            <a:r>
              <a:rPr kumimoji="0" lang="es-MX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Diferenciar artefactos por atenuación :  corrección de atenuación (rayo x), posición prono.</a:t>
            </a:r>
          </a:p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AutoNum type="arabicPeriod"/>
              <a:tabLst/>
              <a:defRPr/>
            </a:pPr>
            <a:endParaRPr kumimoji="0" lang="es-MX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	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532407" y="302804"/>
            <a:ext cx="33916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buFont typeface="Arial" pitchFamily="34" charset="0"/>
              <a:buNone/>
            </a:pPr>
            <a:r>
              <a:rPr lang="es-MX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Protocolo Sólo Estrés</a:t>
            </a:r>
            <a:endParaRPr lang="es-MX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477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3916" t="23843" r="5801" b="35408"/>
          <a:stretch/>
        </p:blipFill>
        <p:spPr bwMode="auto">
          <a:xfrm>
            <a:off x="0" y="107954"/>
            <a:ext cx="6624736" cy="230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4563" t="19485" r="16335" b="24407"/>
          <a:stretch>
            <a:fillRect/>
          </a:stretch>
        </p:blipFill>
        <p:spPr bwMode="auto">
          <a:xfrm>
            <a:off x="661277" y="3784316"/>
            <a:ext cx="5963459" cy="2905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5 Rectángulo"/>
          <p:cNvSpPr/>
          <p:nvPr/>
        </p:nvSpPr>
        <p:spPr bwMode="auto">
          <a:xfrm>
            <a:off x="164330" y="594775"/>
            <a:ext cx="5092967" cy="1110446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00023" y="2616137"/>
            <a:ext cx="77444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Tx/>
            </a:pPr>
            <a:r>
              <a:rPr lang="es-MX" dirty="0"/>
              <a:t>Chang et al. (2010</a:t>
            </a:r>
            <a:r>
              <a:rPr lang="es-MX" dirty="0" smtClean="0"/>
              <a:t>)</a:t>
            </a:r>
          </a:p>
          <a:p>
            <a:pPr marL="285750" indent="-285750" algn="just">
              <a:buClrTx/>
              <a:buFont typeface="Arial"/>
              <a:buChar char="•"/>
            </a:pPr>
            <a:r>
              <a:rPr lang="es-MX" dirty="0" smtClean="0"/>
              <a:t>16</a:t>
            </a:r>
            <a:r>
              <a:rPr lang="es-MX" dirty="0"/>
              <a:t>, 854 pacientes. Gated SPECT (reposo/estrés  vs  estrés) </a:t>
            </a:r>
            <a:r>
              <a:rPr lang="es-MX" dirty="0" smtClean="0"/>
              <a:t>NORMAL.</a:t>
            </a:r>
          </a:p>
          <a:p>
            <a:pPr marL="285750" indent="-285750" algn="just">
              <a:buClrTx/>
              <a:buFont typeface="Arial"/>
              <a:buChar char="•"/>
            </a:pPr>
            <a:r>
              <a:rPr lang="es-MX" dirty="0" smtClean="0"/>
              <a:t>Seguimiento </a:t>
            </a:r>
            <a:r>
              <a:rPr lang="es-MX" dirty="0"/>
              <a:t>4.5 </a:t>
            </a:r>
            <a:r>
              <a:rPr lang="es-MX" dirty="0" smtClean="0"/>
              <a:t>años.    Reducción </a:t>
            </a:r>
            <a:r>
              <a:rPr lang="es-MX" dirty="0"/>
              <a:t>del 61% en la dosis administrada.</a:t>
            </a:r>
          </a:p>
        </p:txBody>
      </p:sp>
    </p:spTree>
    <p:extLst>
      <p:ext uri="{BB962C8B-B14F-4D97-AF65-F5344CB8AC3E}">
        <p14:creationId xmlns:p14="http://schemas.microsoft.com/office/powerpoint/2010/main" val="385929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457133"/>
            <a:ext cx="7543800" cy="2593975"/>
          </a:xfrm>
        </p:spPr>
        <p:txBody>
          <a:bodyPr/>
          <a:lstStyle/>
          <a:p>
            <a:r>
              <a:rPr lang="es-ES" sz="4000" dirty="0" smtClean="0"/>
              <a:t/>
            </a:r>
            <a:br>
              <a:rPr lang="es-ES" sz="4000" dirty="0" smtClean="0"/>
            </a:br>
            <a:r>
              <a:rPr lang="es-ES" sz="4000" dirty="0"/>
              <a:t/>
            </a:r>
            <a:br>
              <a:rPr lang="es-ES" sz="4000" dirty="0"/>
            </a:br>
            <a:r>
              <a:rPr lang="es-ES" sz="4000" dirty="0" smtClean="0"/>
              <a:t/>
            </a:r>
            <a:br>
              <a:rPr lang="es-ES" sz="4000" dirty="0" smtClean="0"/>
            </a:br>
            <a:r>
              <a:rPr lang="es-ES" sz="4000" dirty="0" smtClean="0"/>
              <a:t>Nuevas estrategias en imagen cardiovascular para reducir la exposición a radiación</a:t>
            </a:r>
            <a:endParaRPr lang="es-ES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5480453"/>
            <a:ext cx="6461760" cy="1066800"/>
          </a:xfrm>
        </p:spPr>
        <p:txBody>
          <a:bodyPr>
            <a:normAutofit/>
          </a:bodyPr>
          <a:lstStyle/>
          <a:p>
            <a:r>
              <a:rPr lang="es-ES" dirty="0" smtClean="0"/>
              <a:t>Dr. Erick </a:t>
            </a:r>
            <a:r>
              <a:rPr lang="es-ES" dirty="0" err="1" smtClean="0"/>
              <a:t>Alexanderson</a:t>
            </a:r>
            <a:r>
              <a:rPr lang="es-ES" dirty="0" smtClean="0"/>
              <a:t> Rosas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235" y="309019"/>
            <a:ext cx="2465365" cy="2453916"/>
          </a:xfrm>
          <a:prstGeom prst="rect">
            <a:avLst/>
          </a:prstGeom>
        </p:spPr>
      </p:pic>
      <p:pic>
        <p:nvPicPr>
          <p:cNvPr id="5" name="Imagen 4" descr="Unknow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0" y="472848"/>
            <a:ext cx="1640917" cy="216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4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456394" y="370579"/>
            <a:ext cx="39764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2800" b="1" i="1" dirty="0" smtClean="0">
                <a:solidFill>
                  <a:srgbClr val="C00000"/>
                </a:solidFill>
              </a:rPr>
              <a:t>Cámaras Convencionales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045588" y="6187284"/>
            <a:ext cx="3031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i="1" dirty="0"/>
              <a:t>J Nucl Cardiol 2009;16:255–76</a:t>
            </a:r>
            <a:r>
              <a:rPr lang="es-ES_tradnl" dirty="0"/>
              <a:t> </a:t>
            </a:r>
            <a:endParaRPr lang="es-ES" dirty="0"/>
          </a:p>
        </p:txBody>
      </p:sp>
      <p:pic>
        <p:nvPicPr>
          <p:cNvPr id="6" name="Imagen 5" descr="20131210_10393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1631" y="2197663"/>
            <a:ext cx="3721345" cy="2791009"/>
          </a:xfrm>
          <a:prstGeom prst="rect">
            <a:avLst/>
          </a:prstGeom>
          <a:ln>
            <a:solidFill>
              <a:srgbClr val="000090"/>
            </a:solidFill>
          </a:ln>
        </p:spPr>
      </p:pic>
      <p:sp>
        <p:nvSpPr>
          <p:cNvPr id="7" name="Rectángulo redondeado 6"/>
          <p:cNvSpPr/>
          <p:nvPr/>
        </p:nvSpPr>
        <p:spPr>
          <a:xfrm>
            <a:off x="553566" y="1645133"/>
            <a:ext cx="3772468" cy="4297951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0" algn="just">
              <a:lnSpc>
                <a:spcPct val="110000"/>
              </a:lnSpc>
              <a:buNone/>
            </a:pPr>
            <a:r>
              <a:rPr lang="es-ES" sz="2000" dirty="0">
                <a:solidFill>
                  <a:srgbClr val="000000"/>
                </a:solidFill>
              </a:rPr>
              <a:t>Limitantes de las Cámaras de </a:t>
            </a:r>
            <a:r>
              <a:rPr lang="es-ES" sz="2000" dirty="0" err="1">
                <a:solidFill>
                  <a:srgbClr val="000000"/>
                </a:solidFill>
              </a:rPr>
              <a:t>Anger</a:t>
            </a:r>
            <a:endParaRPr lang="es-ES" sz="2000" dirty="0">
              <a:solidFill>
                <a:srgbClr val="000000"/>
              </a:solidFill>
            </a:endParaRPr>
          </a:p>
          <a:p>
            <a:pPr marL="114300" indent="0" algn="just">
              <a:lnSpc>
                <a:spcPct val="110000"/>
              </a:lnSpc>
              <a:buNone/>
            </a:pPr>
            <a:endParaRPr lang="es-ES" sz="2000" dirty="0">
              <a:solidFill>
                <a:srgbClr val="000000"/>
              </a:solidFill>
            </a:endParaRPr>
          </a:p>
          <a:p>
            <a:pPr marL="571500" indent="-457200" algn="just">
              <a:lnSpc>
                <a:spcPct val="110000"/>
              </a:lnSpc>
              <a:buFont typeface="+mj-lt"/>
              <a:buAutoNum type="arabicPeriod"/>
            </a:pPr>
            <a:r>
              <a:rPr lang="es-ES" sz="2000" dirty="0">
                <a:solidFill>
                  <a:srgbClr val="000000"/>
                </a:solidFill>
              </a:rPr>
              <a:t>Tiempo de adquisición</a:t>
            </a:r>
          </a:p>
          <a:p>
            <a:pPr marL="571500" indent="-457200" algn="just">
              <a:lnSpc>
                <a:spcPct val="110000"/>
              </a:lnSpc>
              <a:buFont typeface="+mj-lt"/>
              <a:buAutoNum type="arabicPeriod"/>
            </a:pPr>
            <a:r>
              <a:rPr lang="es-ES" sz="2000" dirty="0">
                <a:solidFill>
                  <a:srgbClr val="000000"/>
                </a:solidFill>
              </a:rPr>
              <a:t>Resolución de imagen limitada</a:t>
            </a:r>
          </a:p>
          <a:p>
            <a:pPr marL="571500" indent="-457200" algn="just">
              <a:lnSpc>
                <a:spcPct val="110000"/>
              </a:lnSpc>
              <a:buFont typeface="+mj-lt"/>
              <a:buAutoNum type="arabicPeriod"/>
            </a:pPr>
            <a:r>
              <a:rPr lang="es-ES" sz="2000" dirty="0" smtClean="0">
                <a:solidFill>
                  <a:srgbClr val="000000"/>
                </a:solidFill>
              </a:rPr>
              <a:t>Artefactos </a:t>
            </a:r>
            <a:r>
              <a:rPr lang="es-ES" sz="2000" dirty="0">
                <a:solidFill>
                  <a:srgbClr val="000000"/>
                </a:solidFill>
              </a:rPr>
              <a:t>(atenuación / movimiento</a:t>
            </a:r>
            <a:r>
              <a:rPr lang="es-ES" sz="2000" dirty="0" smtClean="0">
                <a:solidFill>
                  <a:srgbClr val="000000"/>
                </a:solidFill>
              </a:rPr>
              <a:t>)</a:t>
            </a:r>
          </a:p>
          <a:p>
            <a:pPr marL="571500" indent="-457200" algn="just">
              <a:lnSpc>
                <a:spcPct val="110000"/>
              </a:lnSpc>
              <a:buFont typeface="+mj-lt"/>
              <a:buAutoNum type="arabicPeriod"/>
            </a:pPr>
            <a:endParaRPr lang="es-ES" sz="2000" dirty="0">
              <a:solidFill>
                <a:srgbClr val="000000"/>
              </a:solidFill>
            </a:endParaRPr>
          </a:p>
          <a:p>
            <a:pPr marL="571500" indent="-457200" algn="just">
              <a:lnSpc>
                <a:spcPct val="110000"/>
              </a:lnSpc>
              <a:buFont typeface="+mj-lt"/>
              <a:buAutoNum type="arabicPeriod"/>
            </a:pPr>
            <a:r>
              <a:rPr lang="es-ES" sz="2000" b="1" i="1" dirty="0" smtClean="0">
                <a:solidFill>
                  <a:srgbClr val="FF6600"/>
                </a:solidFill>
              </a:rPr>
              <a:t>DOSIS DE RADIACIÓN PARA EL PACIENTE</a:t>
            </a:r>
          </a:p>
          <a:p>
            <a:pPr algn="ctr">
              <a:lnSpc>
                <a:spcPct val="110000"/>
              </a:lnSpc>
            </a:pPr>
            <a:endParaRPr lang="es-E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64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1950" y="519547"/>
            <a:ext cx="7620000" cy="5984506"/>
          </a:xfrm>
        </p:spPr>
        <p:txBody>
          <a:bodyPr>
            <a:normAutofit/>
          </a:bodyPr>
          <a:lstStyle/>
          <a:p>
            <a:r>
              <a:rPr lang="es-ES" sz="2000" dirty="0" smtClean="0"/>
              <a:t>Características  : </a:t>
            </a:r>
          </a:p>
          <a:p>
            <a:endParaRPr lang="es-ES" sz="2000" dirty="0" smtClean="0"/>
          </a:p>
          <a:p>
            <a:pPr marL="868680" lvl="1" indent="-457200">
              <a:buFont typeface="+mj-lt"/>
              <a:buAutoNum type="arabicPeriod"/>
            </a:pPr>
            <a:r>
              <a:rPr lang="es-ES" dirty="0" smtClean="0"/>
              <a:t>Cambios en los materiales y geometría del detector</a:t>
            </a:r>
            <a:endParaRPr lang="es-ES" dirty="0"/>
          </a:p>
          <a:p>
            <a:pPr marL="868680" lvl="1" indent="-457200">
              <a:buFont typeface="+mj-lt"/>
              <a:buAutoNum type="arabicPeriod"/>
            </a:pPr>
            <a:r>
              <a:rPr lang="es-ES" dirty="0" smtClean="0"/>
              <a:t>Mejoría en el diseño de los colimadores</a:t>
            </a:r>
          </a:p>
          <a:p>
            <a:pPr marL="868680" lvl="1" indent="-457200">
              <a:buFont typeface="+mj-lt"/>
              <a:buAutoNum type="arabicPeriod"/>
            </a:pPr>
            <a:r>
              <a:rPr lang="es-ES" dirty="0" smtClean="0"/>
              <a:t>Optimización en el campo de vista para la adquisición de fotones</a:t>
            </a:r>
          </a:p>
          <a:p>
            <a:pPr marL="868680" lvl="1" indent="-457200">
              <a:buFont typeface="+mj-lt"/>
              <a:buAutoNum type="arabicPeriod"/>
            </a:pPr>
            <a:r>
              <a:rPr lang="es-ES" dirty="0" smtClean="0"/>
              <a:t>Nuevos algoritmos para la reconstrucción de la imagen</a:t>
            </a:r>
            <a:endParaRPr lang="es-ES" dirty="0"/>
          </a:p>
          <a:p>
            <a:pPr marL="411480" lvl="1" indent="0">
              <a:buNone/>
            </a:pPr>
            <a:endParaRPr lang="es-ES" dirty="0" smtClean="0"/>
          </a:p>
          <a:p>
            <a:pPr marL="411480" lvl="1" indent="0">
              <a:buNone/>
            </a:pPr>
            <a:endParaRPr lang="es-ES" dirty="0" smtClean="0"/>
          </a:p>
          <a:p>
            <a:pPr marL="411480" lvl="1" indent="0">
              <a:buNone/>
            </a:pPr>
            <a:endParaRPr lang="es-ES" dirty="0"/>
          </a:p>
          <a:p>
            <a:pPr marL="411480" lvl="1" indent="0">
              <a:buNone/>
            </a:pPr>
            <a:endParaRPr lang="es-ES" dirty="0"/>
          </a:p>
          <a:p>
            <a:pPr lvl="1" algn="ctr">
              <a:buFont typeface="Wingdings" charset="2"/>
              <a:buChar char="ü"/>
            </a:pPr>
            <a:r>
              <a:rPr lang="es-ES" sz="2400" b="1" dirty="0" smtClean="0">
                <a:solidFill>
                  <a:srgbClr val="000080"/>
                </a:solidFill>
              </a:rPr>
              <a:t> </a:t>
            </a:r>
            <a:r>
              <a:rPr lang="es-ES" b="1" dirty="0" smtClean="0">
                <a:solidFill>
                  <a:srgbClr val="000080"/>
                </a:solidFill>
              </a:rPr>
              <a:t>MAYOR SENSIBILIDAD (FOTONES)</a:t>
            </a:r>
          </a:p>
          <a:p>
            <a:pPr lvl="1" algn="ctr">
              <a:buFont typeface="Wingdings" charset="2"/>
              <a:buChar char="ü"/>
            </a:pPr>
            <a:r>
              <a:rPr lang="es-ES" b="1" dirty="0" smtClean="0">
                <a:solidFill>
                  <a:srgbClr val="000080"/>
                </a:solidFill>
              </a:rPr>
              <a:t> Mejoría en la calidad y resolución de las imágenes</a:t>
            </a:r>
            <a:endParaRPr lang="es-ES" b="1" dirty="0">
              <a:solidFill>
                <a:srgbClr val="000080"/>
              </a:solidFill>
            </a:endParaRPr>
          </a:p>
          <a:p>
            <a:pPr lvl="1" algn="ctr">
              <a:buFont typeface="Wingdings" charset="2"/>
              <a:buChar char="ü"/>
            </a:pPr>
            <a:r>
              <a:rPr lang="es-ES" sz="2200" b="1" dirty="0" smtClean="0">
                <a:solidFill>
                  <a:srgbClr val="000080"/>
                </a:solidFill>
              </a:rPr>
              <a:t> </a:t>
            </a:r>
            <a:r>
              <a:rPr lang="es-ES" sz="2200" b="1" dirty="0" smtClean="0">
                <a:solidFill>
                  <a:srgbClr val="FF0000"/>
                </a:solidFill>
              </a:rPr>
              <a:t>Reducción de los tiempos de adquisición y dosis de radiación para el paciente</a:t>
            </a:r>
          </a:p>
          <a:p>
            <a:pPr lvl="1" algn="ctr">
              <a:buFont typeface="Wingdings" charset="2"/>
              <a:buChar char="ü"/>
            </a:pPr>
            <a:r>
              <a:rPr lang="es-ES" b="1" dirty="0" smtClean="0">
                <a:solidFill>
                  <a:srgbClr val="000080"/>
                </a:solidFill>
              </a:rPr>
              <a:t>Diseños más ergonómicos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684744" y="278164"/>
            <a:ext cx="27480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2800" b="1" i="1" dirty="0" smtClean="0">
                <a:solidFill>
                  <a:srgbClr val="C00000"/>
                </a:solidFill>
              </a:rPr>
              <a:t>Nuevos sistemas </a:t>
            </a:r>
            <a:endParaRPr lang="es-ES" sz="2800" b="1" i="1" dirty="0">
              <a:solidFill>
                <a:srgbClr val="C00000"/>
              </a:solidFill>
            </a:endParaRPr>
          </a:p>
        </p:txBody>
      </p:sp>
      <p:sp>
        <p:nvSpPr>
          <p:cNvPr id="5" name="Flecha abajo 4"/>
          <p:cNvSpPr/>
          <p:nvPr/>
        </p:nvSpPr>
        <p:spPr>
          <a:xfrm>
            <a:off x="3476624" y="3352505"/>
            <a:ext cx="1939775" cy="968375"/>
          </a:xfrm>
          <a:prstGeom prst="downArrow">
            <a:avLst/>
          </a:prstGeom>
          <a:gradFill flip="none" rotWithShape="1">
            <a:gsLst>
              <a:gs pos="40000">
                <a:srgbClr val="FF66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5716592" y="6454592"/>
            <a:ext cx="27162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600" i="1" dirty="0"/>
              <a:t>J Nucl Cardiol 2009;16:255–76</a:t>
            </a:r>
            <a:r>
              <a:rPr lang="es-ES_tradnl" sz="1600" dirty="0"/>
              <a:t> 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71704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105" y="349250"/>
            <a:ext cx="2531770" cy="244475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8605" y="349250"/>
            <a:ext cx="2531770" cy="244475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105" y="3556000"/>
            <a:ext cx="2531770" cy="244475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8605" y="3556000"/>
            <a:ext cx="2531770" cy="244475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" name="CuadroTexto 7"/>
          <p:cNvSpPr txBox="1"/>
          <p:nvPr/>
        </p:nvSpPr>
        <p:spPr>
          <a:xfrm>
            <a:off x="1040627" y="2813050"/>
            <a:ext cx="2218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>
                <a:solidFill>
                  <a:srgbClr val="000080"/>
                </a:solidFill>
              </a:rPr>
              <a:t>Digirad</a:t>
            </a:r>
            <a:r>
              <a:rPr lang="es-ES" dirty="0">
                <a:solidFill>
                  <a:srgbClr val="000080"/>
                </a:solidFill>
              </a:rPr>
              <a:t> </a:t>
            </a:r>
            <a:r>
              <a:rPr lang="es-ES" dirty="0" err="1">
                <a:solidFill>
                  <a:srgbClr val="000080"/>
                </a:solidFill>
              </a:rPr>
              <a:t>Cardius</a:t>
            </a:r>
            <a:r>
              <a:rPr lang="es-ES" dirty="0">
                <a:solidFill>
                  <a:srgbClr val="000080"/>
                </a:solidFill>
              </a:rPr>
              <a:t> 3 XPO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397500" y="2823091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>
                <a:solidFill>
                  <a:srgbClr val="000080"/>
                </a:solidFill>
              </a:rPr>
              <a:t>CardiArc</a:t>
            </a:r>
            <a:r>
              <a:rPr lang="es-ES" dirty="0">
                <a:solidFill>
                  <a:srgbClr val="000080"/>
                </a:solidFill>
              </a:rPr>
              <a:t> SPECT-HD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226153" y="6022459"/>
            <a:ext cx="1769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0080"/>
                </a:solidFill>
              </a:rPr>
              <a:t>D-</a:t>
            </a:r>
            <a:r>
              <a:rPr lang="es-ES" dirty="0" smtClean="0">
                <a:solidFill>
                  <a:srgbClr val="000080"/>
                </a:solidFill>
              </a:rPr>
              <a:t>SPECT camera</a:t>
            </a:r>
            <a:endParaRPr lang="es-ES" dirty="0">
              <a:solidFill>
                <a:srgbClr val="00008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762625" y="6022459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0080"/>
                </a:solidFill>
              </a:rPr>
              <a:t> IQ• SPECT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5319090" y="6317359"/>
            <a:ext cx="2854856" cy="523220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algn="r"/>
            <a:r>
              <a:rPr lang="es-MX" sz="1400" dirty="0"/>
              <a:t>J Nucl Cardiol 2009;16:255–</a:t>
            </a:r>
            <a:r>
              <a:rPr lang="es-MX" sz="1400" dirty="0" smtClean="0"/>
              <a:t>76</a:t>
            </a:r>
          </a:p>
          <a:p>
            <a:pPr algn="r"/>
            <a:r>
              <a:rPr lang="es-ES" sz="1400" dirty="0" smtClean="0"/>
              <a:t>J </a:t>
            </a:r>
            <a:r>
              <a:rPr lang="es-ES" sz="1400" dirty="0"/>
              <a:t>Am </a:t>
            </a:r>
            <a:r>
              <a:rPr lang="es-ES" sz="1400" dirty="0" err="1"/>
              <a:t>Coll</a:t>
            </a:r>
            <a:r>
              <a:rPr lang="es-ES" sz="1400" dirty="0"/>
              <a:t> </a:t>
            </a:r>
            <a:r>
              <a:rPr lang="es-ES" sz="1400" dirty="0" err="1"/>
              <a:t>Cardiol</a:t>
            </a:r>
            <a:r>
              <a:rPr lang="es-ES" sz="1400" dirty="0"/>
              <a:t> </a:t>
            </a:r>
            <a:r>
              <a:rPr lang="es-ES" sz="1400" dirty="0" err="1"/>
              <a:t>Img</a:t>
            </a:r>
            <a:r>
              <a:rPr lang="es-ES" sz="1400" dirty="0"/>
              <a:t> 2008;1:156–</a:t>
            </a:r>
            <a:r>
              <a:rPr lang="es-ES" sz="1400" dirty="0" smtClean="0"/>
              <a:t>63</a:t>
            </a:r>
            <a:r>
              <a:rPr lang="es-ES_tradnl" sz="1400" dirty="0" smtClean="0"/>
              <a:t> 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29925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105" y="349250"/>
            <a:ext cx="2531770" cy="244475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8605" y="349250"/>
            <a:ext cx="2531770" cy="244475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105" y="3556000"/>
            <a:ext cx="2531770" cy="244475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8605" y="3556000"/>
            <a:ext cx="2531770" cy="244475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" name="CuadroTexto 7"/>
          <p:cNvSpPr txBox="1"/>
          <p:nvPr/>
        </p:nvSpPr>
        <p:spPr>
          <a:xfrm>
            <a:off x="1040627" y="2813050"/>
            <a:ext cx="2218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>
                <a:solidFill>
                  <a:srgbClr val="000080"/>
                </a:solidFill>
              </a:rPr>
              <a:t>Digirad</a:t>
            </a:r>
            <a:r>
              <a:rPr lang="es-ES" dirty="0">
                <a:solidFill>
                  <a:srgbClr val="000080"/>
                </a:solidFill>
              </a:rPr>
              <a:t> </a:t>
            </a:r>
            <a:r>
              <a:rPr lang="es-ES" dirty="0" err="1">
                <a:solidFill>
                  <a:srgbClr val="000080"/>
                </a:solidFill>
              </a:rPr>
              <a:t>Cardius</a:t>
            </a:r>
            <a:r>
              <a:rPr lang="es-ES" dirty="0">
                <a:solidFill>
                  <a:srgbClr val="000080"/>
                </a:solidFill>
              </a:rPr>
              <a:t> 3 XPO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397500" y="2823091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>
                <a:solidFill>
                  <a:srgbClr val="000080"/>
                </a:solidFill>
              </a:rPr>
              <a:t>CardiArc</a:t>
            </a:r>
            <a:r>
              <a:rPr lang="es-ES" dirty="0">
                <a:solidFill>
                  <a:srgbClr val="000080"/>
                </a:solidFill>
              </a:rPr>
              <a:t> SPECT-HD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226153" y="6022459"/>
            <a:ext cx="1769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0080"/>
                </a:solidFill>
              </a:rPr>
              <a:t>D-</a:t>
            </a:r>
            <a:r>
              <a:rPr lang="es-ES" dirty="0" smtClean="0">
                <a:solidFill>
                  <a:srgbClr val="000080"/>
                </a:solidFill>
              </a:rPr>
              <a:t>SPECT camera</a:t>
            </a:r>
            <a:endParaRPr lang="es-ES" dirty="0">
              <a:solidFill>
                <a:srgbClr val="00008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762625" y="6022459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0080"/>
                </a:solidFill>
              </a:rPr>
              <a:t> IQ• SPECT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027" y="349250"/>
            <a:ext cx="3047397" cy="2463800"/>
          </a:xfrm>
          <a:prstGeom prst="rect">
            <a:avLst/>
          </a:prstGeom>
          <a:ln>
            <a:solidFill>
              <a:srgbClr val="2F2B20"/>
            </a:solidFill>
          </a:ln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2438" y="314325"/>
            <a:ext cx="2955758" cy="247967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6607" y="3429891"/>
            <a:ext cx="2682922" cy="257085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27442" y="3429891"/>
            <a:ext cx="2956768" cy="2593974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5319090" y="6317359"/>
            <a:ext cx="2854856" cy="523220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algn="r"/>
            <a:r>
              <a:rPr lang="es-MX" sz="1400" dirty="0"/>
              <a:t>J Nucl Cardiol 2009;16:255–</a:t>
            </a:r>
            <a:r>
              <a:rPr lang="es-MX" sz="1400" dirty="0" smtClean="0"/>
              <a:t>76</a:t>
            </a:r>
          </a:p>
          <a:p>
            <a:pPr algn="r"/>
            <a:r>
              <a:rPr lang="es-ES" sz="1400" dirty="0" smtClean="0"/>
              <a:t>J </a:t>
            </a:r>
            <a:r>
              <a:rPr lang="es-ES" sz="1400" dirty="0"/>
              <a:t>Am </a:t>
            </a:r>
            <a:r>
              <a:rPr lang="es-ES" sz="1400" dirty="0" err="1"/>
              <a:t>Coll</a:t>
            </a:r>
            <a:r>
              <a:rPr lang="es-ES" sz="1400" dirty="0"/>
              <a:t> </a:t>
            </a:r>
            <a:r>
              <a:rPr lang="es-ES" sz="1400" dirty="0" err="1"/>
              <a:t>Cardiol</a:t>
            </a:r>
            <a:r>
              <a:rPr lang="es-ES" sz="1400" dirty="0"/>
              <a:t> </a:t>
            </a:r>
            <a:r>
              <a:rPr lang="es-ES" sz="1400" dirty="0" err="1"/>
              <a:t>Img</a:t>
            </a:r>
            <a:r>
              <a:rPr lang="es-ES" sz="1400" dirty="0"/>
              <a:t> 2008;1:156–</a:t>
            </a:r>
            <a:r>
              <a:rPr lang="es-ES" sz="1400" dirty="0" smtClean="0"/>
              <a:t>63</a:t>
            </a:r>
            <a:r>
              <a:rPr lang="es-ES_tradnl" sz="1400" dirty="0" smtClean="0"/>
              <a:t> </a:t>
            </a:r>
            <a:endParaRPr lang="es-ES" sz="1400" dirty="0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17272" y="1292210"/>
            <a:ext cx="5413879" cy="3643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764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29973" y="691475"/>
            <a:ext cx="2719552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i="1" dirty="0" smtClean="0">
                <a:solidFill>
                  <a:srgbClr val="0000FF"/>
                </a:solidFill>
              </a:rPr>
              <a:t>Dpto. Cardiología Nuclear</a:t>
            </a:r>
          </a:p>
          <a:p>
            <a:pPr algn="ctr"/>
            <a:r>
              <a:rPr lang="es-ES" b="1" i="1" dirty="0" smtClean="0">
                <a:solidFill>
                  <a:srgbClr val="0000FF"/>
                </a:solidFill>
              </a:rPr>
              <a:t>INC</a:t>
            </a:r>
          </a:p>
          <a:p>
            <a:pPr algn="ctr"/>
            <a:endParaRPr lang="es-ES" b="1" i="1" dirty="0" smtClean="0">
              <a:solidFill>
                <a:srgbClr val="0000FF"/>
              </a:solidFill>
            </a:endParaRPr>
          </a:p>
          <a:p>
            <a:pPr algn="ctr"/>
            <a:r>
              <a:rPr lang="es-ES" b="1" i="1" dirty="0" smtClean="0">
                <a:solidFill>
                  <a:srgbClr val="0000FF"/>
                </a:solidFill>
              </a:rPr>
              <a:t>SIEMENS SYMBIA T</a:t>
            </a:r>
          </a:p>
          <a:p>
            <a:pPr algn="ctr"/>
            <a:endParaRPr lang="es-ES" b="1" i="1" dirty="0">
              <a:solidFill>
                <a:srgbClr val="0000FF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3487" y="226311"/>
            <a:ext cx="4012368" cy="300927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565" y="2748706"/>
            <a:ext cx="3638719" cy="3638719"/>
          </a:xfrm>
          <a:prstGeom prst="rect">
            <a:avLst/>
          </a:prstGeom>
          <a:ln>
            <a:solidFill>
              <a:srgbClr val="D9D9D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ángulo 8"/>
          <p:cNvSpPr/>
          <p:nvPr/>
        </p:nvSpPr>
        <p:spPr>
          <a:xfrm>
            <a:off x="3462224" y="6507552"/>
            <a:ext cx="51368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/>
              <a:t>http://</a:t>
            </a:r>
            <a:r>
              <a:rPr lang="es-ES" sz="1200" dirty="0" err="1"/>
              <a:t>www.healthcare.siemens.com</a:t>
            </a:r>
            <a:r>
              <a:rPr lang="es-ES" sz="1200" dirty="0"/>
              <a:t>/molecular-</a:t>
            </a:r>
            <a:r>
              <a:rPr lang="es-ES" sz="1200" dirty="0" err="1"/>
              <a:t>imaging</a:t>
            </a:r>
            <a:r>
              <a:rPr lang="es-ES" sz="1200" dirty="0"/>
              <a:t>/</a:t>
            </a:r>
            <a:r>
              <a:rPr lang="es-ES" sz="1200" dirty="0" err="1"/>
              <a:t>iq-spect-technology</a:t>
            </a:r>
            <a:endParaRPr lang="es-ES" sz="1200" dirty="0"/>
          </a:p>
        </p:txBody>
      </p:sp>
      <p:sp>
        <p:nvSpPr>
          <p:cNvPr id="10" name="Rectángulo redondeado 9"/>
          <p:cNvSpPr/>
          <p:nvPr/>
        </p:nvSpPr>
        <p:spPr>
          <a:xfrm>
            <a:off x="4835825" y="3706795"/>
            <a:ext cx="3210030" cy="268063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b="1" dirty="0" smtClean="0">
                <a:solidFill>
                  <a:srgbClr val="800000"/>
                </a:solidFill>
              </a:rPr>
              <a:t>IQ SPECT</a:t>
            </a:r>
          </a:p>
          <a:p>
            <a:pPr marL="342900" indent="-342900" algn="ctr">
              <a:buFont typeface="+mj-lt"/>
              <a:buAutoNum type="arabicPeriod"/>
            </a:pPr>
            <a:endParaRPr lang="es-ES" b="1" dirty="0"/>
          </a:p>
          <a:p>
            <a:pPr marL="342900" indent="-342900" algn="ctr">
              <a:buFont typeface="+mj-lt"/>
              <a:buAutoNum type="arabicPeriod"/>
            </a:pPr>
            <a:r>
              <a:rPr lang="es-ES" dirty="0" smtClean="0"/>
              <a:t>Colimadores con tecnología SMARTZOOM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ES" dirty="0" smtClean="0"/>
              <a:t>Adquisición CARDIO-CENTRADA</a:t>
            </a:r>
            <a:endParaRPr lang="es-ES" dirty="0"/>
          </a:p>
          <a:p>
            <a:pPr marL="342900" indent="-342900" algn="ctr">
              <a:buFont typeface="+mj-lt"/>
              <a:buAutoNum type="arabicPeriod"/>
            </a:pPr>
            <a:r>
              <a:rPr lang="es-ES" dirty="0" smtClean="0"/>
              <a:t>Mejores Métodos de Reconstrucción</a:t>
            </a:r>
            <a:endParaRPr lang="es-ES" dirty="0"/>
          </a:p>
        </p:txBody>
      </p:sp>
      <p:sp>
        <p:nvSpPr>
          <p:cNvPr id="11" name="Redondear rectángulo de esquina diagonal 10"/>
          <p:cNvSpPr/>
          <p:nvPr/>
        </p:nvSpPr>
        <p:spPr>
          <a:xfrm>
            <a:off x="4033487" y="226311"/>
            <a:ext cx="4012368" cy="3009277"/>
          </a:xfrm>
          <a:prstGeom prst="round2Diag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Protocolos de Adquisición</a:t>
            </a:r>
          </a:p>
          <a:p>
            <a:pPr algn="ctr"/>
            <a:endParaRPr lang="es-ES" sz="2400" dirty="0"/>
          </a:p>
          <a:p>
            <a:pPr marL="342900" indent="-342900" algn="just">
              <a:buFont typeface="Arial"/>
              <a:buChar char="•"/>
            </a:pPr>
            <a:r>
              <a:rPr lang="es-ES" sz="2400" dirty="0" smtClean="0"/>
              <a:t>4 </a:t>
            </a:r>
            <a:r>
              <a:rPr lang="es-ES" sz="2400" dirty="0" err="1" smtClean="0"/>
              <a:t>mins</a:t>
            </a:r>
            <a:r>
              <a:rPr lang="es-ES" sz="2400" dirty="0" smtClean="0"/>
              <a:t> / Dosis estándar</a:t>
            </a:r>
          </a:p>
          <a:p>
            <a:pPr marL="342900" indent="-342900" algn="just">
              <a:buFont typeface="Arial"/>
              <a:buChar char="•"/>
            </a:pPr>
            <a:r>
              <a:rPr lang="es-ES" sz="2400" dirty="0" smtClean="0"/>
              <a:t>8 </a:t>
            </a:r>
            <a:r>
              <a:rPr lang="es-ES" sz="2400" dirty="0" err="1" smtClean="0"/>
              <a:t>mins</a:t>
            </a:r>
            <a:r>
              <a:rPr lang="es-ES" sz="2400" dirty="0" smtClean="0"/>
              <a:t> / Media dosis</a:t>
            </a:r>
          </a:p>
          <a:p>
            <a:pPr marL="342900" indent="-342900" algn="just">
              <a:buFont typeface="Arial"/>
              <a:buChar char="•"/>
            </a:pPr>
            <a:r>
              <a:rPr lang="es-ES" sz="2400" dirty="0" smtClean="0"/>
              <a:t>16 </a:t>
            </a:r>
            <a:r>
              <a:rPr lang="es-ES" sz="2400" dirty="0" err="1" smtClean="0"/>
              <a:t>mins</a:t>
            </a:r>
            <a:r>
              <a:rPr lang="es-ES" sz="2400" dirty="0" smtClean="0"/>
              <a:t> / Un cuarto de dosis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49084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10" y="892936"/>
            <a:ext cx="8620394" cy="4856029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573996" y="6143671"/>
            <a:ext cx="58705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400" dirty="0"/>
              <a:t>http://</a:t>
            </a:r>
            <a:r>
              <a:rPr lang="es-ES" sz="1400" dirty="0" err="1"/>
              <a:t>www.healthcare.siemens.com</a:t>
            </a:r>
            <a:r>
              <a:rPr lang="es-ES" sz="1400" dirty="0"/>
              <a:t>/molecular-</a:t>
            </a:r>
            <a:r>
              <a:rPr lang="es-ES" sz="1400" dirty="0" err="1"/>
              <a:t>imaging</a:t>
            </a:r>
            <a:r>
              <a:rPr lang="es-ES" sz="1400" dirty="0"/>
              <a:t>/</a:t>
            </a:r>
            <a:r>
              <a:rPr lang="es-ES" sz="1400" dirty="0" err="1"/>
              <a:t>iq-spect-technology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87976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/>
          <p:cNvGrpSpPr/>
          <p:nvPr/>
        </p:nvGrpSpPr>
        <p:grpSpPr>
          <a:xfrm>
            <a:off x="475213" y="335476"/>
            <a:ext cx="5339005" cy="2631514"/>
            <a:chOff x="490505" y="474286"/>
            <a:chExt cx="5339005" cy="2631514"/>
          </a:xfrm>
        </p:grpSpPr>
        <p:grpSp>
          <p:nvGrpSpPr>
            <p:cNvPr id="4" name="Agrupar 3"/>
            <p:cNvGrpSpPr/>
            <p:nvPr/>
          </p:nvGrpSpPr>
          <p:grpSpPr>
            <a:xfrm>
              <a:off x="643515" y="642578"/>
              <a:ext cx="5146276" cy="2272354"/>
              <a:chOff x="689418" y="642578"/>
              <a:chExt cx="5146276" cy="2272354"/>
            </a:xfrm>
          </p:grpSpPr>
          <p:pic>
            <p:nvPicPr>
              <p:cNvPr id="2" name="Imagen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89418" y="642578"/>
                <a:ext cx="5146276" cy="19338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" name="Rectángulo 2"/>
              <p:cNvSpPr/>
              <p:nvPr/>
            </p:nvSpPr>
            <p:spPr>
              <a:xfrm>
                <a:off x="2491086" y="2576378"/>
                <a:ext cx="334460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S" sz="1600" dirty="0"/>
                  <a:t>J Am </a:t>
                </a:r>
                <a:r>
                  <a:rPr lang="es-ES" sz="1600" dirty="0" err="1"/>
                  <a:t>Coll</a:t>
                </a:r>
                <a:r>
                  <a:rPr lang="es-ES" sz="1600" dirty="0"/>
                  <a:t> </a:t>
                </a:r>
                <a:r>
                  <a:rPr lang="es-ES" sz="1600" dirty="0" err="1"/>
                  <a:t>Cardiol</a:t>
                </a:r>
                <a:r>
                  <a:rPr lang="es-ES" sz="1600" dirty="0"/>
                  <a:t> </a:t>
                </a:r>
                <a:r>
                  <a:rPr lang="es-ES" sz="1600" dirty="0" err="1" smtClean="0"/>
                  <a:t>Img</a:t>
                </a:r>
                <a:r>
                  <a:rPr lang="es-ES" sz="1600" dirty="0"/>
                  <a:t> </a:t>
                </a:r>
                <a:r>
                  <a:rPr lang="es-ES" sz="1600" dirty="0" smtClean="0"/>
                  <a:t>2008;1</a:t>
                </a:r>
                <a:r>
                  <a:rPr lang="es-ES" sz="1600" dirty="0"/>
                  <a:t>:156–63</a:t>
                </a:r>
              </a:p>
            </p:txBody>
          </p:sp>
        </p:grpSp>
        <p:sp>
          <p:nvSpPr>
            <p:cNvPr id="5" name="Rectángulo 4"/>
            <p:cNvSpPr/>
            <p:nvPr/>
          </p:nvSpPr>
          <p:spPr>
            <a:xfrm>
              <a:off x="490505" y="474286"/>
              <a:ext cx="5339005" cy="2631514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2" name="Agrupar 11"/>
          <p:cNvGrpSpPr/>
          <p:nvPr/>
        </p:nvGrpSpPr>
        <p:grpSpPr>
          <a:xfrm>
            <a:off x="2320700" y="2080731"/>
            <a:ext cx="5742697" cy="2493818"/>
            <a:chOff x="830192" y="688477"/>
            <a:chExt cx="6820090" cy="3365890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0192" y="810873"/>
              <a:ext cx="6707248" cy="2642476"/>
            </a:xfrm>
            <a:prstGeom prst="rect">
              <a:avLst/>
            </a:prstGeom>
          </p:spPr>
        </p:pic>
        <p:sp>
          <p:nvSpPr>
            <p:cNvPr id="14" name="Rectángulo 13"/>
            <p:cNvSpPr/>
            <p:nvPr/>
          </p:nvSpPr>
          <p:spPr>
            <a:xfrm>
              <a:off x="2965440" y="3610719"/>
              <a:ext cx="4572000" cy="3077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/>
              <a:r>
                <a:rPr lang="es-ES" sz="1400" dirty="0"/>
                <a:t>J Am </a:t>
              </a:r>
              <a:r>
                <a:rPr lang="es-ES" sz="1400" dirty="0" err="1"/>
                <a:t>Coll</a:t>
              </a:r>
              <a:r>
                <a:rPr lang="es-ES" sz="1400" dirty="0"/>
                <a:t> </a:t>
              </a:r>
              <a:r>
                <a:rPr lang="es-ES" sz="1400" dirty="0" err="1"/>
                <a:t>Cardiol</a:t>
              </a:r>
              <a:r>
                <a:rPr lang="es-ES" sz="1400" dirty="0"/>
                <a:t> 2010;55</a:t>
              </a:r>
              <a:r>
                <a:rPr lang="es-ES" sz="1400" dirty="0" smtClean="0"/>
                <a:t>:1965</a:t>
              </a:r>
              <a:r>
                <a:rPr lang="es-ES" sz="1400" dirty="0"/>
                <a:t>–74</a:t>
              </a: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830192" y="688477"/>
              <a:ext cx="6820090" cy="336589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8" name="Agrupar 7"/>
          <p:cNvGrpSpPr/>
          <p:nvPr/>
        </p:nvGrpSpPr>
        <p:grpSpPr>
          <a:xfrm>
            <a:off x="475213" y="3901371"/>
            <a:ext cx="6120227" cy="2478519"/>
            <a:chOff x="948634" y="1025066"/>
            <a:chExt cx="6120227" cy="2478519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6"/>
            <a:srcRect l="4124" r="8558"/>
            <a:stretch/>
          </p:blipFill>
          <p:spPr>
            <a:xfrm>
              <a:off x="1055739" y="1025066"/>
              <a:ext cx="5829515" cy="2096032"/>
            </a:xfrm>
            <a:prstGeom prst="rect">
              <a:avLst/>
            </a:prstGeom>
          </p:spPr>
        </p:pic>
        <p:sp>
          <p:nvSpPr>
            <p:cNvPr id="10" name="Rectángulo 9"/>
            <p:cNvSpPr/>
            <p:nvPr/>
          </p:nvSpPr>
          <p:spPr>
            <a:xfrm>
              <a:off x="4451476" y="3033650"/>
              <a:ext cx="243377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s-ES" sz="1400" dirty="0"/>
                <a:t> J </a:t>
              </a:r>
              <a:r>
                <a:rPr lang="es-ES" sz="1400" dirty="0" err="1"/>
                <a:t>Nucl</a:t>
              </a:r>
              <a:r>
                <a:rPr lang="es-ES" sz="1400" dirty="0"/>
                <a:t> </a:t>
              </a:r>
              <a:r>
                <a:rPr lang="es-ES" sz="1400" dirty="0" err="1"/>
                <a:t>Cardiol</a:t>
              </a:r>
              <a:r>
                <a:rPr lang="es-ES" sz="1400" dirty="0"/>
                <a:t> 2011;18:847–57</a:t>
              </a:r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948634" y="1025066"/>
              <a:ext cx="6120227" cy="2478519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Agrupar 15"/>
          <p:cNvGrpSpPr/>
          <p:nvPr/>
        </p:nvGrpSpPr>
        <p:grpSpPr>
          <a:xfrm>
            <a:off x="1079500" y="1381125"/>
            <a:ext cx="6826250" cy="2682875"/>
            <a:chOff x="1079500" y="1381125"/>
            <a:chExt cx="6826250" cy="2682875"/>
          </a:xfrm>
        </p:grpSpPr>
        <p:sp>
          <p:nvSpPr>
            <p:cNvPr id="17" name="Rectángulo 16"/>
            <p:cNvSpPr/>
            <p:nvPr/>
          </p:nvSpPr>
          <p:spPr>
            <a:xfrm>
              <a:off x="1079500" y="1381125"/>
              <a:ext cx="6826250" cy="26828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27125" y="1545144"/>
              <a:ext cx="6610350" cy="1953705"/>
            </a:xfrm>
            <a:prstGeom prst="rect">
              <a:avLst/>
            </a:prstGeom>
          </p:spPr>
        </p:pic>
        <p:sp>
          <p:nvSpPr>
            <p:cNvPr id="19" name="Rectángulo 18"/>
            <p:cNvSpPr/>
            <p:nvPr/>
          </p:nvSpPr>
          <p:spPr>
            <a:xfrm>
              <a:off x="4830271" y="3498849"/>
              <a:ext cx="29072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s-ES" dirty="0"/>
                <a:t> </a:t>
              </a:r>
              <a:r>
                <a:rPr lang="es-ES" dirty="0" err="1"/>
                <a:t>JNucl</a:t>
              </a:r>
              <a:r>
                <a:rPr lang="es-ES" dirty="0"/>
                <a:t> </a:t>
              </a:r>
              <a:r>
                <a:rPr lang="es-ES" dirty="0" err="1"/>
                <a:t>Cardiol</a:t>
              </a:r>
              <a:r>
                <a:rPr lang="es-ES" dirty="0"/>
                <a:t> 2013;20:38–44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980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07" y="149391"/>
            <a:ext cx="4855634" cy="364172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077" y="3281781"/>
            <a:ext cx="5135767" cy="342682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108614" y="330421"/>
            <a:ext cx="7081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/>
              <a:t>TC</a:t>
            </a:r>
            <a:endParaRPr lang="es-ES" sz="4000" dirty="0"/>
          </a:p>
        </p:txBody>
      </p:sp>
      <p:sp>
        <p:nvSpPr>
          <p:cNvPr id="5" name="CuadroTexto 4"/>
          <p:cNvSpPr txBox="1"/>
          <p:nvPr/>
        </p:nvSpPr>
        <p:spPr>
          <a:xfrm>
            <a:off x="7437019" y="3467950"/>
            <a:ext cx="9017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/>
              <a:t>RM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306802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0 Título"/>
          <p:cNvSpPr txBox="1">
            <a:spLocks/>
          </p:cNvSpPr>
          <p:nvPr/>
        </p:nvSpPr>
        <p:spPr>
          <a:xfrm>
            <a:off x="5702182" y="404664"/>
            <a:ext cx="2516841" cy="72008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Conclusiones</a:t>
            </a:r>
            <a:endParaRPr lang="es-MX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Marcador de contenido 5"/>
          <p:cNvSpPr txBox="1">
            <a:spLocks/>
          </p:cNvSpPr>
          <p:nvPr/>
        </p:nvSpPr>
        <p:spPr>
          <a:xfrm>
            <a:off x="457200" y="1222658"/>
            <a:ext cx="7620000" cy="48006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s-ES" sz="2400" dirty="0" smtClean="0"/>
              <a:t>Las técnicas de imagen cardiovascular se encuentran en un proceso de renovación importante.</a:t>
            </a:r>
          </a:p>
          <a:p>
            <a:pPr algn="just">
              <a:lnSpc>
                <a:spcPct val="120000"/>
              </a:lnSpc>
            </a:pPr>
            <a:endParaRPr lang="es-ES" sz="2400" dirty="0" smtClean="0"/>
          </a:p>
          <a:p>
            <a:pPr algn="just">
              <a:lnSpc>
                <a:spcPct val="120000"/>
              </a:lnSpc>
            </a:pPr>
            <a:r>
              <a:rPr lang="es-ES" sz="2400" dirty="0" smtClean="0"/>
              <a:t>Las nuevas tecnologías sin duda benefician el estudio de los pacientes con menores tiempos de adquisición, mejor calidad de imagen y menor exposición a la radiación.</a:t>
            </a:r>
          </a:p>
          <a:p>
            <a:pPr marL="114300" indent="0" algn="just">
              <a:lnSpc>
                <a:spcPct val="120000"/>
              </a:lnSpc>
              <a:buNone/>
            </a:pPr>
            <a:endParaRPr lang="es-ES" sz="2400" dirty="0" smtClean="0"/>
          </a:p>
          <a:p>
            <a:pPr algn="just">
              <a:lnSpc>
                <a:spcPct val="120000"/>
              </a:lnSpc>
            </a:pPr>
            <a:r>
              <a:rPr lang="es-ES" sz="2400" dirty="0" smtClean="0"/>
              <a:t>Debemos redoblar esfuerzos para tener una mejoría </a:t>
            </a:r>
            <a:r>
              <a:rPr lang="es-ES" sz="2400" dirty="0"/>
              <a:t>continua </a:t>
            </a:r>
            <a:r>
              <a:rPr lang="es-ES" sz="2400" dirty="0" smtClean="0"/>
              <a:t>en las prácticas de los estudios y procedimientos realizados con radiación ionizante bajo el principio ALARA (As </a:t>
            </a:r>
            <a:r>
              <a:rPr lang="es-ES" sz="2400" dirty="0" err="1" smtClean="0"/>
              <a:t>Low</a:t>
            </a:r>
            <a:r>
              <a:rPr lang="es-ES" sz="2400" dirty="0"/>
              <a:t> as </a:t>
            </a:r>
            <a:r>
              <a:rPr lang="es-ES" sz="2400" dirty="0" err="1"/>
              <a:t>Reasonably</a:t>
            </a:r>
            <a:r>
              <a:rPr lang="es-ES" sz="2400" dirty="0"/>
              <a:t> </a:t>
            </a:r>
            <a:r>
              <a:rPr lang="es-ES" sz="2400" dirty="0" err="1"/>
              <a:t>Achievable</a:t>
            </a:r>
            <a:r>
              <a:rPr lang="es-ES" sz="240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4266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25" y="1123118"/>
            <a:ext cx="7402440" cy="5138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ángulo 4"/>
          <p:cNvSpPr/>
          <p:nvPr/>
        </p:nvSpPr>
        <p:spPr>
          <a:xfrm>
            <a:off x="5587959" y="6411206"/>
            <a:ext cx="26265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v-SE" sz="1400" dirty="0" smtClean="0"/>
              <a:t>J </a:t>
            </a:r>
            <a:r>
              <a:rPr lang="sv-SE" sz="1400" dirty="0" err="1"/>
              <a:t>Am</a:t>
            </a:r>
            <a:r>
              <a:rPr lang="sv-SE" sz="1400" dirty="0"/>
              <a:t> Coll </a:t>
            </a:r>
            <a:r>
              <a:rPr lang="sv-SE" sz="1400" dirty="0" err="1"/>
              <a:t>Cardiol</a:t>
            </a:r>
            <a:r>
              <a:rPr lang="sv-SE" sz="1400" dirty="0"/>
              <a:t> 2012;59:553–</a:t>
            </a:r>
            <a:r>
              <a:rPr lang="sv-SE" sz="1400" dirty="0" smtClean="0"/>
              <a:t>65</a:t>
            </a:r>
            <a:endParaRPr lang="es-ES" sz="1400" dirty="0"/>
          </a:p>
        </p:txBody>
      </p:sp>
      <p:sp>
        <p:nvSpPr>
          <p:cNvPr id="6" name="Rectángulo 5"/>
          <p:cNvSpPr/>
          <p:nvPr/>
        </p:nvSpPr>
        <p:spPr>
          <a:xfrm>
            <a:off x="348817" y="215681"/>
            <a:ext cx="79995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2400" b="1" i="1" dirty="0" err="1" smtClean="0">
                <a:solidFill>
                  <a:srgbClr val="0000FF"/>
                </a:solidFill>
              </a:rPr>
              <a:t>National</a:t>
            </a:r>
            <a:r>
              <a:rPr lang="es-ES" sz="2400" b="1" i="1" dirty="0" smtClean="0">
                <a:solidFill>
                  <a:srgbClr val="0000FF"/>
                </a:solidFill>
              </a:rPr>
              <a:t> </a:t>
            </a:r>
            <a:r>
              <a:rPr lang="es-ES" sz="2400" b="1" i="1" dirty="0">
                <a:solidFill>
                  <a:srgbClr val="0000FF"/>
                </a:solidFill>
              </a:rPr>
              <a:t>Council </a:t>
            </a:r>
            <a:r>
              <a:rPr lang="es-ES" sz="2400" b="1" i="1" dirty="0" err="1">
                <a:solidFill>
                  <a:srgbClr val="0000FF"/>
                </a:solidFill>
              </a:rPr>
              <a:t>on</a:t>
            </a:r>
            <a:r>
              <a:rPr lang="es-ES" sz="2400" b="1" i="1" dirty="0">
                <a:solidFill>
                  <a:srgbClr val="0000FF"/>
                </a:solidFill>
              </a:rPr>
              <a:t> </a:t>
            </a:r>
            <a:r>
              <a:rPr lang="es-ES" sz="2400" b="1" i="1" dirty="0" err="1">
                <a:solidFill>
                  <a:srgbClr val="0000FF"/>
                </a:solidFill>
              </a:rPr>
              <a:t>Radiation</a:t>
            </a:r>
            <a:r>
              <a:rPr lang="es-ES" sz="2400" b="1" i="1" dirty="0">
                <a:solidFill>
                  <a:srgbClr val="0000FF"/>
                </a:solidFill>
              </a:rPr>
              <a:t> </a:t>
            </a:r>
            <a:r>
              <a:rPr lang="es-ES" sz="2400" b="1" i="1" dirty="0" err="1">
                <a:solidFill>
                  <a:srgbClr val="0000FF"/>
                </a:solidFill>
              </a:rPr>
              <a:t>Protection</a:t>
            </a:r>
            <a:r>
              <a:rPr lang="es-ES" sz="2400" b="1" i="1" dirty="0">
                <a:solidFill>
                  <a:srgbClr val="0000FF"/>
                </a:solidFill>
              </a:rPr>
              <a:t> and </a:t>
            </a:r>
            <a:r>
              <a:rPr lang="es-ES" sz="2400" b="1" i="1" dirty="0" err="1" smtClean="0">
                <a:solidFill>
                  <a:srgbClr val="0000FF"/>
                </a:solidFill>
              </a:rPr>
              <a:t>Measurements</a:t>
            </a:r>
            <a:endParaRPr lang="es-ES" sz="2400" b="1" i="1" dirty="0" smtClean="0">
              <a:solidFill>
                <a:srgbClr val="0000FF"/>
              </a:solidFill>
            </a:endParaRPr>
          </a:p>
          <a:p>
            <a:pPr algn="r"/>
            <a:r>
              <a:rPr lang="es-ES" sz="2400" b="1" i="1" dirty="0">
                <a:solidFill>
                  <a:srgbClr val="0000FF"/>
                </a:solidFill>
              </a:rPr>
              <a:t>Exposición a la </a:t>
            </a:r>
            <a:r>
              <a:rPr lang="es-ES" sz="2400" b="1" i="1" dirty="0" smtClean="0">
                <a:solidFill>
                  <a:srgbClr val="0000FF"/>
                </a:solidFill>
              </a:rPr>
              <a:t>Radiación</a:t>
            </a:r>
            <a:endParaRPr lang="es-ES" sz="24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31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940" y="1835621"/>
            <a:ext cx="4998478" cy="356558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14825" y="312131"/>
            <a:ext cx="77566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2800" b="1" i="1" dirty="0" smtClean="0">
                <a:solidFill>
                  <a:srgbClr val="0000FF"/>
                </a:solidFill>
              </a:rPr>
              <a:t>Razón del cuidado de la Radiación en Cardiología?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69" y="1020175"/>
            <a:ext cx="8559800" cy="497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ángulo 5"/>
          <p:cNvSpPr/>
          <p:nvPr/>
        </p:nvSpPr>
        <p:spPr>
          <a:xfrm>
            <a:off x="5450647" y="6320425"/>
            <a:ext cx="26265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v-SE" sz="1400" dirty="0"/>
              <a:t>J </a:t>
            </a:r>
            <a:r>
              <a:rPr lang="sv-SE" sz="1400" dirty="0" err="1"/>
              <a:t>Am</a:t>
            </a:r>
            <a:r>
              <a:rPr lang="sv-SE" sz="1400" dirty="0"/>
              <a:t> Coll </a:t>
            </a:r>
            <a:r>
              <a:rPr lang="sv-SE" sz="1400" dirty="0" err="1"/>
              <a:t>Cardiol</a:t>
            </a:r>
            <a:r>
              <a:rPr lang="sv-SE" sz="1400" dirty="0"/>
              <a:t> 2012;59:553–65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69721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901588" y="215681"/>
            <a:ext cx="41091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2800" b="1" i="1" dirty="0" smtClean="0">
                <a:solidFill>
                  <a:srgbClr val="0000FF"/>
                </a:solidFill>
              </a:rPr>
              <a:t>Magnitud de la Radiación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414" y="1075084"/>
            <a:ext cx="6409481" cy="50566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ángulo 5"/>
          <p:cNvSpPr/>
          <p:nvPr/>
        </p:nvSpPr>
        <p:spPr>
          <a:xfrm>
            <a:off x="5587959" y="6411206"/>
            <a:ext cx="26265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v-SE" sz="1400" dirty="0" smtClean="0"/>
              <a:t>J </a:t>
            </a:r>
            <a:r>
              <a:rPr lang="sv-SE" sz="1400" dirty="0" err="1"/>
              <a:t>Am</a:t>
            </a:r>
            <a:r>
              <a:rPr lang="sv-SE" sz="1400" dirty="0"/>
              <a:t> Coll </a:t>
            </a:r>
            <a:r>
              <a:rPr lang="sv-SE" sz="1400" dirty="0" err="1"/>
              <a:t>Cardiol</a:t>
            </a:r>
            <a:r>
              <a:rPr lang="sv-SE" sz="1400" dirty="0"/>
              <a:t> 2012;59:553–</a:t>
            </a:r>
            <a:r>
              <a:rPr lang="sv-SE" sz="1400" dirty="0" smtClean="0"/>
              <a:t>65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99022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989350"/>
            <a:ext cx="7620000" cy="4800600"/>
          </a:xfrm>
        </p:spPr>
        <p:txBody>
          <a:bodyPr>
            <a:normAutofit/>
          </a:bodyPr>
          <a:lstStyle/>
          <a:p>
            <a:pPr algn="just"/>
            <a:r>
              <a:rPr lang="es-ES" dirty="0"/>
              <a:t>En los últimos años, </a:t>
            </a:r>
            <a:r>
              <a:rPr lang="es-ES" dirty="0" smtClean="0"/>
              <a:t> se han iniciado esfuerzos importantes para reducir </a:t>
            </a:r>
            <a:r>
              <a:rPr lang="es-ES" dirty="0"/>
              <a:t>la radiación ionizante asociada con </a:t>
            </a:r>
            <a:r>
              <a:rPr lang="es-ES" dirty="0" smtClean="0"/>
              <a:t>la imagen cardíaca.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Los riesgos </a:t>
            </a:r>
            <a:r>
              <a:rPr lang="es-ES" dirty="0" smtClean="0"/>
              <a:t>de los estudios no </a:t>
            </a:r>
            <a:r>
              <a:rPr lang="es-ES" dirty="0"/>
              <a:t>deben </a:t>
            </a:r>
            <a:r>
              <a:rPr lang="es-ES" dirty="0" smtClean="0"/>
              <a:t>ser vistos de una </a:t>
            </a:r>
            <a:r>
              <a:rPr lang="es-ES" dirty="0"/>
              <a:t>forma aislada, sino </a:t>
            </a:r>
            <a:r>
              <a:rPr lang="es-ES" dirty="0" smtClean="0"/>
              <a:t>con </a:t>
            </a:r>
            <a:r>
              <a:rPr lang="es-ES" dirty="0"/>
              <a:t>una evaluación </a:t>
            </a:r>
            <a:r>
              <a:rPr lang="es-ES" dirty="0" smtClean="0"/>
              <a:t>simultánea </a:t>
            </a:r>
            <a:r>
              <a:rPr lang="es-ES" dirty="0"/>
              <a:t>de los </a:t>
            </a:r>
            <a:r>
              <a:rPr lang="es-ES" b="1" i="1" dirty="0"/>
              <a:t>beneficios, riesgos y </a:t>
            </a:r>
            <a:r>
              <a:rPr lang="es-ES" b="1" i="1" dirty="0" smtClean="0"/>
              <a:t>costos</a:t>
            </a:r>
            <a:r>
              <a:rPr lang="es-ES" dirty="0" smtClean="0"/>
              <a:t>. </a:t>
            </a:r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Los beneficios son indudables</a:t>
            </a:r>
            <a:r>
              <a:rPr lang="es-ES" dirty="0"/>
              <a:t>, en términos de mejorar </a:t>
            </a:r>
            <a:r>
              <a:rPr lang="es-ES" dirty="0" smtClean="0"/>
              <a:t>el diagnóstico </a:t>
            </a:r>
            <a:r>
              <a:rPr lang="es-ES" dirty="0"/>
              <a:t>y el pronóstico, la capacidad de </a:t>
            </a:r>
            <a:r>
              <a:rPr lang="es-ES" dirty="0" smtClean="0"/>
              <a:t>influir en la terapia </a:t>
            </a:r>
            <a:r>
              <a:rPr lang="es-ES" dirty="0"/>
              <a:t>médica y proporcionar una guía para </a:t>
            </a:r>
            <a:r>
              <a:rPr lang="es-ES" dirty="0" smtClean="0"/>
              <a:t>las intervenciones</a:t>
            </a:r>
            <a:r>
              <a:rPr lang="es-ES" dirty="0"/>
              <a:t>, y en última instancia, mejorar los </a:t>
            </a:r>
            <a:r>
              <a:rPr lang="es-ES" dirty="0" smtClean="0"/>
              <a:t>resultados del paciente.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450647" y="6240050"/>
            <a:ext cx="26265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v-SE" sz="1400" dirty="0"/>
              <a:t>J </a:t>
            </a:r>
            <a:r>
              <a:rPr lang="sv-SE" sz="1400" dirty="0" err="1"/>
              <a:t>Am</a:t>
            </a:r>
            <a:r>
              <a:rPr lang="sv-SE" sz="1400" dirty="0"/>
              <a:t> Coll </a:t>
            </a:r>
            <a:r>
              <a:rPr lang="sv-SE" sz="1400" dirty="0" err="1"/>
              <a:t>Cardiol</a:t>
            </a:r>
            <a:r>
              <a:rPr lang="sv-SE" sz="1400" dirty="0"/>
              <a:t> 2012;59:553–65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78810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8010" t="21282" r="16432" b="28818"/>
          <a:stretch/>
        </p:blipFill>
        <p:spPr bwMode="auto">
          <a:xfrm>
            <a:off x="635054" y="1557832"/>
            <a:ext cx="7035273" cy="3212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2 CuadroTexto"/>
          <p:cNvSpPr txBox="1"/>
          <p:nvPr/>
        </p:nvSpPr>
        <p:spPr>
          <a:xfrm>
            <a:off x="5595391" y="6243803"/>
            <a:ext cx="2763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dirty="0" smtClean="0"/>
              <a:t>J Nucl Cardiol</a:t>
            </a:r>
            <a:r>
              <a:rPr lang="es-MX" sz="1600" dirty="0"/>
              <a:t> </a:t>
            </a:r>
            <a:r>
              <a:rPr lang="es-MX" sz="1600" dirty="0" smtClean="0"/>
              <a:t>2011;18:580–7</a:t>
            </a:r>
            <a:endParaRPr lang="es-MX" sz="1600" dirty="0"/>
          </a:p>
        </p:txBody>
      </p:sp>
      <p:cxnSp>
        <p:nvCxnSpPr>
          <p:cNvPr id="5" name="Conector recto 4"/>
          <p:cNvCxnSpPr/>
          <p:nvPr/>
        </p:nvCxnSpPr>
        <p:spPr>
          <a:xfrm flipV="1">
            <a:off x="1064138" y="3071835"/>
            <a:ext cx="6848358" cy="51484"/>
          </a:xfrm>
          <a:prstGeom prst="line">
            <a:avLst/>
          </a:prstGeom>
          <a:ln w="28575" cmpd="sng">
            <a:solidFill>
              <a:srgbClr val="8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3545014" y="387740"/>
            <a:ext cx="449785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2800" b="1" i="1" dirty="0" smtClean="0">
                <a:solidFill>
                  <a:srgbClr val="0000FF"/>
                </a:solidFill>
              </a:rPr>
              <a:t>Dosis Efectiva de Radiación</a:t>
            </a:r>
          </a:p>
          <a:p>
            <a:pPr algn="r"/>
            <a:r>
              <a:rPr lang="es-ES" sz="2800" b="1" i="1" dirty="0" smtClean="0">
                <a:solidFill>
                  <a:srgbClr val="0000FF"/>
                </a:solidFill>
              </a:rPr>
              <a:t>Actual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7881332" y="2852848"/>
            <a:ext cx="11523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rgbClr val="800000"/>
                </a:solidFill>
              </a:rPr>
              <a:t>11.4 </a:t>
            </a:r>
            <a:r>
              <a:rPr lang="es-ES" sz="2000" b="1" dirty="0" err="1" smtClean="0">
                <a:solidFill>
                  <a:srgbClr val="800000"/>
                </a:solidFill>
              </a:rPr>
              <a:t>mSv</a:t>
            </a:r>
            <a:endParaRPr lang="es-ES" sz="20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49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650124" y="1251009"/>
            <a:ext cx="3657600" cy="639762"/>
          </a:xfrm>
        </p:spPr>
        <p:txBody>
          <a:bodyPr anchor="ctr"/>
          <a:lstStyle/>
          <a:p>
            <a:r>
              <a:rPr lang="es-ES" sz="2800" dirty="0" smtClean="0">
                <a:solidFill>
                  <a:srgbClr val="C00000"/>
                </a:solidFill>
              </a:rPr>
              <a:t>DETERMINÍSTICOS</a:t>
            </a:r>
            <a:endParaRPr lang="es-ES" sz="2800" dirty="0">
              <a:solidFill>
                <a:srgbClr val="C00000"/>
              </a:solidFill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lvl="0" algn="just">
              <a:lnSpc>
                <a:spcPct val="120000"/>
              </a:lnSpc>
            </a:pPr>
            <a:r>
              <a:rPr lang="es-ES" sz="2000" dirty="0"/>
              <a:t>Dependen de la dosis absorbida, tasa de dosis y la extensión del área corporal expuesta.</a:t>
            </a:r>
          </a:p>
          <a:p>
            <a:pPr lvl="0" algn="just">
              <a:lnSpc>
                <a:spcPct val="120000"/>
              </a:lnSpc>
            </a:pPr>
            <a:r>
              <a:rPr lang="es-ES" sz="2000" dirty="0"/>
              <a:t>Tienen un umbral de dosis y la intensidad depende de la intensidad de la radiación</a:t>
            </a:r>
            <a:r>
              <a:rPr lang="es-ES" sz="2000" dirty="0" smtClean="0"/>
              <a:t>.</a:t>
            </a:r>
          </a:p>
          <a:p>
            <a:pPr lvl="0" algn="just">
              <a:lnSpc>
                <a:spcPct val="120000"/>
              </a:lnSpc>
            </a:pPr>
            <a:endParaRPr lang="es-ES" sz="2000" dirty="0"/>
          </a:p>
          <a:p>
            <a:pPr lvl="0" algn="just">
              <a:lnSpc>
                <a:spcPct val="120000"/>
              </a:lnSpc>
            </a:pPr>
            <a:r>
              <a:rPr lang="es-ES" sz="2000" dirty="0"/>
              <a:t>Ej. Eritema, descamación cataratas, leucopenia</a:t>
            </a:r>
            <a:r>
              <a:rPr lang="es-ES" sz="2000" dirty="0" smtClean="0"/>
              <a:t>, fibrosis, esterilidad.</a:t>
            </a:r>
            <a:endParaRPr lang="es-ES" sz="2000" dirty="0"/>
          </a:p>
          <a:p>
            <a:pPr algn="just">
              <a:lnSpc>
                <a:spcPct val="120000"/>
              </a:lnSpc>
            </a:pPr>
            <a:endParaRPr lang="es-ES" sz="2000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"/>
          </p:nvPr>
        </p:nvSpPr>
        <p:spPr>
          <a:xfrm>
            <a:off x="4516062" y="1251009"/>
            <a:ext cx="3657600" cy="639762"/>
          </a:xfrm>
        </p:spPr>
        <p:txBody>
          <a:bodyPr anchor="ctr"/>
          <a:lstStyle/>
          <a:p>
            <a:r>
              <a:rPr lang="es-ES" sz="2800" dirty="0" smtClean="0">
                <a:solidFill>
                  <a:srgbClr val="C00000"/>
                </a:solidFill>
              </a:rPr>
              <a:t>ESTOCÁSTICOS</a:t>
            </a:r>
            <a:endParaRPr lang="es-ES" sz="2800" dirty="0">
              <a:solidFill>
                <a:srgbClr val="C00000"/>
              </a:solidFill>
            </a:endParaRPr>
          </a:p>
        </p:txBody>
      </p:sp>
      <p:sp>
        <p:nvSpPr>
          <p:cNvPr id="8" name="Marcador de contenido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s-ES" sz="2000" dirty="0" smtClean="0"/>
              <a:t>Su probabilidad de aparición incrementa a mayor dosis, pero la intensidad del efecto NO esta en función de la dosis absorbida.</a:t>
            </a:r>
          </a:p>
          <a:p>
            <a:pPr algn="just">
              <a:lnSpc>
                <a:spcPct val="120000"/>
              </a:lnSpc>
            </a:pPr>
            <a:endParaRPr lang="es-ES" sz="2000" dirty="0" smtClean="0"/>
          </a:p>
          <a:p>
            <a:pPr algn="just">
              <a:lnSpc>
                <a:spcPct val="120000"/>
              </a:lnSpc>
            </a:pPr>
            <a:r>
              <a:rPr lang="es-ES" sz="2000" dirty="0" smtClean="0"/>
              <a:t>Ej. CANCER, ALTERACIONES GENÉTICAS.</a:t>
            </a:r>
            <a:endParaRPr lang="es-ES" sz="2000" dirty="0"/>
          </a:p>
        </p:txBody>
      </p:sp>
      <p:sp>
        <p:nvSpPr>
          <p:cNvPr id="9" name="Rectángulo 8"/>
          <p:cNvSpPr/>
          <p:nvPr/>
        </p:nvSpPr>
        <p:spPr>
          <a:xfrm>
            <a:off x="5106163" y="312131"/>
            <a:ext cx="2936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2800" b="1" i="1" dirty="0" smtClean="0">
                <a:solidFill>
                  <a:srgbClr val="0000FF"/>
                </a:solidFill>
              </a:rPr>
              <a:t>Efectos Biológicos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5241220" y="6334651"/>
            <a:ext cx="28359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400" dirty="0"/>
              <a:t>JACC </a:t>
            </a:r>
            <a:r>
              <a:rPr lang="es-ES" sz="1400" dirty="0" smtClean="0"/>
              <a:t>1998 Vol</a:t>
            </a:r>
            <a:r>
              <a:rPr lang="es-ES" sz="1400" dirty="0"/>
              <a:t>. 31, No. </a:t>
            </a:r>
            <a:r>
              <a:rPr lang="es-ES" sz="1400" dirty="0" smtClean="0"/>
              <a:t>4</a:t>
            </a:r>
            <a:r>
              <a:rPr lang="en-US" sz="1400" dirty="0" smtClean="0"/>
              <a:t>:</a:t>
            </a:r>
            <a:r>
              <a:rPr lang="en-US" sz="1400" dirty="0"/>
              <a:t>892–913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59168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976420" y="228571"/>
            <a:ext cx="30664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2800" b="1" i="1" dirty="0" smtClean="0">
                <a:solidFill>
                  <a:srgbClr val="0000FF"/>
                </a:solidFill>
              </a:rPr>
              <a:t>Principio  A L A R 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371483528"/>
              </p:ext>
            </p:extLst>
          </p:nvPr>
        </p:nvGraphicFramePr>
        <p:xfrm>
          <a:off x="404497" y="601616"/>
          <a:ext cx="3756044" cy="2100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Llamada con línea 2 (borde y barra de énfasis) 5"/>
          <p:cNvSpPr/>
          <p:nvPr/>
        </p:nvSpPr>
        <p:spPr>
          <a:xfrm>
            <a:off x="3358509" y="3342310"/>
            <a:ext cx="4478011" cy="3208616"/>
          </a:xfrm>
          <a:prstGeom prst="accentBorderCallout2">
            <a:avLst>
              <a:gd name="adj1" fmla="val 60541"/>
              <a:gd name="adj2" fmla="val -8333"/>
              <a:gd name="adj3" fmla="val 41670"/>
              <a:gd name="adj4" fmla="val -16972"/>
              <a:gd name="adj5" fmla="val -29147"/>
              <a:gd name="adj6" fmla="val -1617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</a:rPr>
              <a:t>MINIMIZAR AL MAXIMO</a:t>
            </a:r>
          </a:p>
          <a:p>
            <a:pPr algn="ctr"/>
            <a:r>
              <a:rPr lang="es-ES" sz="2000" dirty="0" smtClean="0">
                <a:solidFill>
                  <a:schemeClr val="tx1"/>
                </a:solidFill>
              </a:rPr>
              <a:t>para mantener la exposición</a:t>
            </a:r>
          </a:p>
          <a:p>
            <a:pPr algn="ctr"/>
            <a:endParaRPr lang="es-ES" sz="2000" dirty="0">
              <a:solidFill>
                <a:schemeClr val="tx1"/>
              </a:solidFill>
            </a:endParaRPr>
          </a:p>
          <a:p>
            <a:pPr algn="ctr"/>
            <a:r>
              <a:rPr lang="es-ES" sz="2400" b="1" i="1" dirty="0" smtClean="0">
                <a:solidFill>
                  <a:srgbClr val="FF0000"/>
                </a:solidFill>
              </a:rPr>
              <a:t>A</a:t>
            </a:r>
            <a:r>
              <a:rPr lang="es-ES" sz="2400" b="1" i="1" dirty="0" smtClean="0">
                <a:solidFill>
                  <a:schemeClr val="tx1"/>
                </a:solidFill>
              </a:rPr>
              <a:t>s </a:t>
            </a:r>
            <a:r>
              <a:rPr lang="es-ES" sz="2400" b="1" i="1" dirty="0" err="1" smtClean="0">
                <a:solidFill>
                  <a:srgbClr val="FF0000"/>
                </a:solidFill>
              </a:rPr>
              <a:t>L</a:t>
            </a:r>
            <a:r>
              <a:rPr lang="es-ES" sz="2400" b="1" i="1" dirty="0" err="1" smtClean="0">
                <a:solidFill>
                  <a:schemeClr val="tx1"/>
                </a:solidFill>
              </a:rPr>
              <a:t>ow</a:t>
            </a:r>
            <a:r>
              <a:rPr lang="es-ES" sz="2400" b="1" i="1" dirty="0" smtClean="0">
                <a:solidFill>
                  <a:schemeClr val="tx1"/>
                </a:solidFill>
              </a:rPr>
              <a:t> </a:t>
            </a:r>
            <a:r>
              <a:rPr lang="es-ES" sz="2400" b="1" i="1" dirty="0" smtClean="0">
                <a:solidFill>
                  <a:srgbClr val="FF0000"/>
                </a:solidFill>
              </a:rPr>
              <a:t>A</a:t>
            </a:r>
            <a:r>
              <a:rPr lang="es-ES" sz="2400" b="1" i="1" dirty="0" smtClean="0">
                <a:solidFill>
                  <a:schemeClr val="tx1"/>
                </a:solidFill>
              </a:rPr>
              <a:t>s </a:t>
            </a:r>
            <a:r>
              <a:rPr lang="es-ES" sz="2400" b="1" i="1" dirty="0" err="1" smtClean="0">
                <a:solidFill>
                  <a:srgbClr val="FF0000"/>
                </a:solidFill>
              </a:rPr>
              <a:t>R</a:t>
            </a:r>
            <a:r>
              <a:rPr lang="es-ES" sz="2400" b="1" i="1" dirty="0" err="1" smtClean="0">
                <a:solidFill>
                  <a:schemeClr val="tx1"/>
                </a:solidFill>
              </a:rPr>
              <a:t>easonably</a:t>
            </a:r>
            <a:r>
              <a:rPr lang="es-ES" sz="2400" b="1" i="1" dirty="0" smtClean="0">
                <a:solidFill>
                  <a:schemeClr val="tx1"/>
                </a:solidFill>
              </a:rPr>
              <a:t> </a:t>
            </a:r>
            <a:r>
              <a:rPr lang="es-ES" sz="2400" b="1" i="1" dirty="0" err="1" smtClean="0">
                <a:solidFill>
                  <a:srgbClr val="FF0000"/>
                </a:solidFill>
              </a:rPr>
              <a:t>A</a:t>
            </a:r>
            <a:r>
              <a:rPr lang="es-ES" sz="2400" b="1" i="1" dirty="0" err="1" smtClean="0">
                <a:solidFill>
                  <a:schemeClr val="tx1"/>
                </a:solidFill>
              </a:rPr>
              <a:t>chievable</a:t>
            </a:r>
            <a:endParaRPr lang="es-ES" sz="2400" b="1" i="1" dirty="0">
              <a:solidFill>
                <a:schemeClr val="tx1"/>
              </a:solidFill>
            </a:endParaRPr>
          </a:p>
          <a:p>
            <a:pPr algn="ctr"/>
            <a:endParaRPr lang="es-ES" sz="2000" b="1" i="1" dirty="0" smtClean="0">
              <a:solidFill>
                <a:schemeClr val="tx1"/>
              </a:solidFill>
            </a:endParaRPr>
          </a:p>
          <a:p>
            <a:pPr algn="ctr"/>
            <a:r>
              <a:rPr lang="es-ES" sz="2000" dirty="0" smtClean="0">
                <a:solidFill>
                  <a:schemeClr val="tx1"/>
                </a:solidFill>
              </a:rPr>
              <a:t>3 PRINCIPIOS</a:t>
            </a:r>
          </a:p>
          <a:p>
            <a:pPr algn="ctr"/>
            <a:endParaRPr lang="es-ES" sz="2000" dirty="0">
              <a:solidFill>
                <a:schemeClr val="tx1"/>
              </a:solidFill>
            </a:endParaRPr>
          </a:p>
          <a:p>
            <a:pPr marL="342900" indent="-342900" algn="ctr">
              <a:buAutoNum type="arabicPeriod"/>
            </a:pPr>
            <a:r>
              <a:rPr lang="es-ES" sz="2000" dirty="0" smtClean="0">
                <a:solidFill>
                  <a:schemeClr val="tx1"/>
                </a:solidFill>
              </a:rPr>
              <a:t>Distancia</a:t>
            </a:r>
          </a:p>
          <a:p>
            <a:pPr marL="342900" indent="-342900" algn="ctr">
              <a:buAutoNum type="arabicPeriod"/>
            </a:pPr>
            <a:r>
              <a:rPr lang="es-ES" sz="2000" dirty="0" smtClean="0">
                <a:solidFill>
                  <a:schemeClr val="tx1"/>
                </a:solidFill>
              </a:rPr>
              <a:t>Tiempo</a:t>
            </a:r>
          </a:p>
          <a:p>
            <a:pPr marL="342900" indent="-342900" algn="ctr">
              <a:buAutoNum type="arabicPeriod"/>
            </a:pPr>
            <a:r>
              <a:rPr lang="es-ES" sz="2000" dirty="0" smtClean="0">
                <a:solidFill>
                  <a:schemeClr val="tx1"/>
                </a:solidFill>
              </a:rPr>
              <a:t>Blindaje</a:t>
            </a:r>
          </a:p>
        </p:txBody>
      </p:sp>
    </p:spTree>
    <p:extLst>
      <p:ext uri="{BB962C8B-B14F-4D97-AF65-F5344CB8AC3E}">
        <p14:creationId xmlns:p14="http://schemas.microsoft.com/office/powerpoint/2010/main" val="240377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yacencia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Adyacencia.thmx</Template>
  <TotalTime>19804</TotalTime>
  <Words>1231</Words>
  <Application>Microsoft Office PowerPoint</Application>
  <PresentationFormat>Presentación en pantalla (4:3)</PresentationFormat>
  <Paragraphs>195</Paragraphs>
  <Slides>28</Slides>
  <Notes>12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0" baseType="lpstr">
      <vt:lpstr>Adyacencia</vt:lpstr>
      <vt:lpstr>Documento</vt:lpstr>
      <vt:lpstr>Presentación de PowerPoint</vt:lpstr>
      <vt:lpstr>   Nuevas estrategias en imagen cardiovascular para reducir la exposición a radiación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Current Worldwide Nuclear Cardiology Practices and Radiation Exposure: Results from the 65 Country International Nuclear Cardiology Protocols Study (INCAPS)  Andrew J. Einstein, MD, PhD, Columbia University Medical Center  </vt:lpstr>
      <vt:lpstr>Current Worldwide Nuclear Cardiology Practices and Radiation Exposure: Results from the 65 Country International Nuclear Cardiology Protocols Study (INCAPS)  Andrew J. Einstein, MD, PhD, Columbia University Medical Center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ALBERTO GUIZAR SANCHEZ</dc:creator>
  <cp:lastModifiedBy>Academia Nal. de Med</cp:lastModifiedBy>
  <cp:revision>388</cp:revision>
  <dcterms:created xsi:type="dcterms:W3CDTF">2014-03-21T00:28:56Z</dcterms:created>
  <dcterms:modified xsi:type="dcterms:W3CDTF">2015-07-08T23:50:55Z</dcterms:modified>
</cp:coreProperties>
</file>