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7" r:id="rId2"/>
    <p:sldId id="256" r:id="rId3"/>
    <p:sldId id="266" r:id="rId4"/>
    <p:sldId id="262" r:id="rId5"/>
    <p:sldId id="264" r:id="rId6"/>
    <p:sldId id="265" r:id="rId7"/>
    <p:sldId id="257" r:id="rId8"/>
    <p:sldId id="267" r:id="rId9"/>
    <p:sldId id="261" r:id="rId10"/>
    <p:sldId id="268" r:id="rId11"/>
    <p:sldId id="270" r:id="rId12"/>
    <p:sldId id="271" r:id="rId13"/>
    <p:sldId id="272" r:id="rId14"/>
    <p:sldId id="273" r:id="rId15"/>
    <p:sldId id="274" r:id="rId16"/>
    <p:sldId id="275" r:id="rId17"/>
    <p:sldId id="276" r:id="rId18"/>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82A5A5-8E4B-3E48-8510-96929A3BB17E}" type="datetimeFigureOut">
              <a:rPr lang="es-ES" smtClean="0"/>
              <a:t>08/07/2015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6C0CD-BABE-E54B-BBC4-5F7C797DA855}" type="slidenum">
              <a:rPr lang="es-ES" smtClean="0"/>
              <a:t>‹Nº›</a:t>
            </a:fld>
            <a:endParaRPr lang="es-ES"/>
          </a:p>
        </p:txBody>
      </p:sp>
    </p:spTree>
    <p:extLst>
      <p:ext uri="{BB962C8B-B14F-4D97-AF65-F5344CB8AC3E}">
        <p14:creationId xmlns:p14="http://schemas.microsoft.com/office/powerpoint/2010/main" val="35625186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s-ES" sz="800">
                <a:latin typeface="Calibri" charset="0"/>
                <a:ea typeface="ＭＳ Ｐゴシック" charset="0"/>
                <a:cs typeface="ＭＳ Ｐゴシック" charset="0"/>
              </a:rPr>
              <a:t>La HTA arterial va a producir a largo plazo efectos devastadores en todo el organismo que pueden llegar a provocar la muerte a menos de que se controlen sus cifras con cambios en el estilo de vida y tratamiento de  los factores de riesgo CV concomitantes. La HTA unida a diferentes factores de riesgo CV afectará a los órganos más importantes provocando: </a:t>
            </a:r>
          </a:p>
          <a:p>
            <a:pPr>
              <a:lnSpc>
                <a:spcPct val="80000"/>
              </a:lnSpc>
            </a:pPr>
            <a:r>
              <a:rPr lang="es-ES" sz="800">
                <a:latin typeface="Arial" charset="0"/>
                <a:ea typeface="ＭＳ Ｐゴシック" charset="0"/>
                <a:cs typeface="ＭＳ Ｐゴシック" charset="0"/>
              </a:rPr>
              <a:t>- Enfermedad cerebrovascular</a:t>
            </a:r>
          </a:p>
          <a:p>
            <a:pPr lvl="1">
              <a:lnSpc>
                <a:spcPct val="80000"/>
              </a:lnSpc>
              <a:buFontTx/>
              <a:buChar char="•"/>
            </a:pPr>
            <a:r>
              <a:rPr lang="es-ES" sz="800">
                <a:latin typeface="Arial" charset="0"/>
                <a:ea typeface="ＭＳ Ｐゴシック" charset="0"/>
              </a:rPr>
              <a:t>Ictus isquémico</a:t>
            </a:r>
          </a:p>
          <a:p>
            <a:pPr lvl="1">
              <a:lnSpc>
                <a:spcPct val="80000"/>
              </a:lnSpc>
              <a:buFontTx/>
              <a:buChar char="•"/>
            </a:pPr>
            <a:r>
              <a:rPr lang="es-ES" sz="800">
                <a:latin typeface="Arial" charset="0"/>
                <a:ea typeface="ＭＳ Ｐゴシック" charset="0"/>
              </a:rPr>
              <a:t>Hemorragia cerebral </a:t>
            </a:r>
          </a:p>
          <a:p>
            <a:pPr lvl="1">
              <a:lnSpc>
                <a:spcPct val="80000"/>
              </a:lnSpc>
              <a:buFontTx/>
              <a:buChar char="•"/>
            </a:pPr>
            <a:r>
              <a:rPr lang="es-ES" sz="800">
                <a:latin typeface="Arial" charset="0"/>
                <a:ea typeface="ＭＳ Ｐゴシック" charset="0"/>
              </a:rPr>
              <a:t>Ataque isquémico transitorio </a:t>
            </a:r>
          </a:p>
          <a:p>
            <a:pPr>
              <a:lnSpc>
                <a:spcPct val="80000"/>
              </a:lnSpc>
            </a:pPr>
            <a:r>
              <a:rPr lang="es-ES" sz="800">
                <a:latin typeface="Arial" charset="0"/>
                <a:ea typeface="ＭＳ Ｐゴシック" charset="0"/>
                <a:cs typeface="ＭＳ Ｐゴシック" charset="0"/>
              </a:rPr>
              <a:t>- Enfermedad cardiaca</a:t>
            </a:r>
          </a:p>
          <a:p>
            <a:pPr lvl="1">
              <a:lnSpc>
                <a:spcPct val="80000"/>
              </a:lnSpc>
              <a:buFontTx/>
              <a:buChar char="•"/>
            </a:pPr>
            <a:r>
              <a:rPr lang="es-ES" sz="800">
                <a:latin typeface="Arial" charset="0"/>
                <a:ea typeface="ＭＳ Ｐゴシック" charset="0"/>
              </a:rPr>
              <a:t>Infarto de miocardio</a:t>
            </a:r>
          </a:p>
          <a:p>
            <a:pPr lvl="1">
              <a:lnSpc>
                <a:spcPct val="80000"/>
              </a:lnSpc>
              <a:buFontTx/>
              <a:buChar char="•"/>
            </a:pPr>
            <a:r>
              <a:rPr lang="es-ES" sz="800">
                <a:latin typeface="Arial" charset="0"/>
                <a:ea typeface="ＭＳ Ｐゴシック" charset="0"/>
              </a:rPr>
              <a:t>Angina </a:t>
            </a:r>
          </a:p>
          <a:p>
            <a:pPr lvl="1">
              <a:lnSpc>
                <a:spcPct val="80000"/>
              </a:lnSpc>
              <a:buFontTx/>
              <a:buChar char="•"/>
            </a:pPr>
            <a:r>
              <a:rPr lang="es-ES" sz="800">
                <a:latin typeface="Arial" charset="0"/>
                <a:ea typeface="ＭＳ Ｐゴシック" charset="0"/>
              </a:rPr>
              <a:t>Revascularización coronaria </a:t>
            </a:r>
          </a:p>
          <a:p>
            <a:pPr lvl="1">
              <a:lnSpc>
                <a:spcPct val="80000"/>
              </a:lnSpc>
              <a:buFontTx/>
              <a:buChar char="•"/>
            </a:pPr>
            <a:r>
              <a:rPr lang="es-ES" sz="800">
                <a:latin typeface="Arial" charset="0"/>
                <a:ea typeface="ＭＳ Ｐゴシック" charset="0"/>
              </a:rPr>
              <a:t>Insuficiencia cardiaca congestiva </a:t>
            </a:r>
          </a:p>
          <a:p>
            <a:pPr>
              <a:lnSpc>
                <a:spcPct val="80000"/>
              </a:lnSpc>
            </a:pPr>
            <a:r>
              <a:rPr lang="es-ES" sz="800">
                <a:latin typeface="Arial" charset="0"/>
                <a:ea typeface="ＭＳ Ｐゴシック" charset="0"/>
                <a:cs typeface="ＭＳ Ｐゴシック" charset="0"/>
              </a:rPr>
              <a:t>- Enfermedad renal </a:t>
            </a:r>
          </a:p>
          <a:p>
            <a:pPr lvl="1">
              <a:lnSpc>
                <a:spcPct val="80000"/>
              </a:lnSpc>
              <a:buFontTx/>
              <a:buChar char="•"/>
            </a:pPr>
            <a:r>
              <a:rPr lang="es-ES" sz="800">
                <a:latin typeface="Arial" charset="0"/>
                <a:ea typeface="ＭＳ Ｐゴシック" charset="0"/>
              </a:rPr>
              <a:t>Insuficiencia renal</a:t>
            </a:r>
          </a:p>
          <a:p>
            <a:pPr lvl="1">
              <a:lnSpc>
                <a:spcPct val="80000"/>
              </a:lnSpc>
              <a:buFontTx/>
              <a:buChar char="•"/>
            </a:pPr>
            <a:r>
              <a:rPr lang="es-ES" sz="800">
                <a:latin typeface="Arial" charset="0"/>
                <a:ea typeface="ＭＳ Ｐゴシック" charset="0"/>
              </a:rPr>
              <a:t>Deterioro renal (creatinina H &gt; 1,5; M &gt; 1,4 mg/dl) </a:t>
            </a:r>
          </a:p>
          <a:p>
            <a:pPr lvl="1">
              <a:lnSpc>
                <a:spcPct val="80000"/>
              </a:lnSpc>
              <a:buFontTx/>
              <a:buChar char="•"/>
            </a:pPr>
            <a:r>
              <a:rPr lang="es-ES" sz="800">
                <a:latin typeface="Arial" charset="0"/>
                <a:ea typeface="ＭＳ Ｐゴシック" charset="0"/>
              </a:rPr>
              <a:t>Proteinuria (&gt; 300 mg/24 h) </a:t>
            </a:r>
          </a:p>
          <a:p>
            <a:pPr>
              <a:lnSpc>
                <a:spcPct val="80000"/>
              </a:lnSpc>
            </a:pPr>
            <a:r>
              <a:rPr lang="es-ES" sz="800">
                <a:latin typeface="Arial" charset="0"/>
                <a:ea typeface="ＭＳ Ｐゴシック" charset="0"/>
                <a:cs typeface="ＭＳ Ｐゴシック" charset="0"/>
              </a:rPr>
              <a:t>- Enfermedad vascular periférica </a:t>
            </a:r>
          </a:p>
          <a:p>
            <a:pPr>
              <a:lnSpc>
                <a:spcPct val="80000"/>
              </a:lnSpc>
              <a:buFontTx/>
              <a:buChar char="•"/>
            </a:pPr>
            <a:r>
              <a:rPr lang="es-ES" sz="800">
                <a:latin typeface="Arial" charset="0"/>
                <a:ea typeface="ＭＳ Ｐゴシック" charset="0"/>
                <a:cs typeface="ＭＳ Ｐゴシック" charset="0"/>
              </a:rPr>
              <a:t>Retinopatía avanzada</a:t>
            </a:r>
          </a:p>
          <a:p>
            <a:pPr lvl="1">
              <a:lnSpc>
                <a:spcPct val="80000"/>
              </a:lnSpc>
              <a:buFontTx/>
              <a:buChar char="•"/>
            </a:pPr>
            <a:r>
              <a:rPr lang="es-ES" sz="800">
                <a:latin typeface="Arial" charset="0"/>
                <a:ea typeface="ＭＳ Ｐゴシック" charset="0"/>
              </a:rPr>
              <a:t>Hemorragias o exudados </a:t>
            </a:r>
          </a:p>
          <a:p>
            <a:pPr lvl="1">
              <a:lnSpc>
                <a:spcPct val="80000"/>
              </a:lnSpc>
              <a:buFontTx/>
              <a:buChar char="•"/>
            </a:pPr>
            <a:r>
              <a:rPr lang="es-ES" sz="800">
                <a:latin typeface="Arial" charset="0"/>
                <a:ea typeface="ＭＳ Ｐゴシック" charset="0"/>
              </a:rPr>
              <a:t>Edema de papila</a:t>
            </a:r>
          </a:p>
          <a:p>
            <a:pPr lvl="1">
              <a:lnSpc>
                <a:spcPct val="80000"/>
              </a:lnSpc>
            </a:pPr>
            <a:endParaRPr lang="es-ES" sz="800">
              <a:latin typeface="Calibri" charset="0"/>
              <a:ea typeface="ＭＳ Ｐゴシック" charset="0"/>
            </a:endParaRPr>
          </a:p>
          <a:p>
            <a:pPr>
              <a:lnSpc>
                <a:spcPct val="80000"/>
              </a:lnSpc>
            </a:pPr>
            <a:r>
              <a:rPr lang="es-ES" sz="800">
                <a:latin typeface="Calibri" charset="0"/>
                <a:ea typeface="ＭＳ Ｐゴシック" charset="0"/>
                <a:cs typeface="ＭＳ Ｐゴシック" charset="0"/>
              </a:rPr>
              <a:t>La progresión de la enfermedad CV va a ser más intensa y rápida a medida que aumenta el grado de HTA y el número de los factores de riesgo. Por estas razones es necesario el tratamiento precoz de la HTA en prevención primaria antes de que se produzca un evento CV relevante (IAM, angina de pecho, Ictus, insuficiencia cardiaca o renal o arteriopatía periférica) y poder interrumpir su progresión tratando la lesión silente (hipertrofia ventricular izquierda, microalbuminuria, incremento del grosor íntima/media, etc, de esta forma se disminuye la morbilidad.</a:t>
            </a:r>
          </a:p>
          <a:p>
            <a:pPr>
              <a:lnSpc>
                <a:spcPct val="80000"/>
              </a:lnSpc>
            </a:pPr>
            <a:endParaRPr lang="es-ES" sz="800">
              <a:latin typeface="Calibri" charset="0"/>
              <a:ea typeface="ＭＳ Ｐゴシック" charset="0"/>
              <a:cs typeface="ＭＳ Ｐゴシック" charset="0"/>
            </a:endParaRPr>
          </a:p>
          <a:p>
            <a:pPr>
              <a:lnSpc>
                <a:spcPct val="80000"/>
              </a:lnSpc>
            </a:pPr>
            <a:r>
              <a:rPr lang="es-ES" sz="800">
                <a:latin typeface="Calibri" charset="0"/>
                <a:ea typeface="ＭＳ Ｐゴシック" charset="0"/>
                <a:cs typeface="ＭＳ Ｐゴシック" charset="0"/>
              </a:rPr>
              <a:t>Cuando ya se ha producido un evento CV también es necesario tratarlo para disminuir el progresivo deterioro de los órganos blanco y reducir la mortalidad.</a:t>
            </a:r>
          </a:p>
          <a:p>
            <a:pPr>
              <a:lnSpc>
                <a:spcPct val="80000"/>
              </a:lnSpc>
            </a:pPr>
            <a:endParaRPr lang="es-ES" sz="800">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s-ES" sz="1400">
                <a:latin typeface="Calibri" charset="0"/>
                <a:ea typeface="ＭＳ Ｐゴシック" charset="0"/>
                <a:cs typeface="ＭＳ Ｐゴシック" charset="0"/>
              </a:rPr>
              <a:t>Las Guías Europeas contemplan los siguientes las siguientes cifras de corte para los factores de riesgo CV aislados.</a:t>
            </a:r>
          </a:p>
          <a:p>
            <a:pPr>
              <a:lnSpc>
                <a:spcPct val="90000"/>
              </a:lnSpc>
              <a:buFontTx/>
              <a:buChar char="•"/>
            </a:pPr>
            <a:r>
              <a:rPr lang="es-ES_tradnl" sz="1000" b="1">
                <a:latin typeface="Arial" charset="0"/>
                <a:ea typeface="ＭＳ Ｐゴシック" charset="0"/>
                <a:cs typeface="ＭＳ Ｐゴシック" charset="0"/>
              </a:rPr>
              <a:t>PAS y PAD.</a:t>
            </a:r>
            <a:r>
              <a:rPr lang="es-ES_tradnl" sz="1000">
                <a:latin typeface="Arial" charset="0"/>
                <a:ea typeface="ＭＳ Ｐゴシック" charset="0"/>
                <a:cs typeface="ＭＳ Ｐゴシック" charset="0"/>
              </a:rPr>
              <a:t> Considerar PP en edades avanzadas </a:t>
            </a:r>
          </a:p>
          <a:p>
            <a:pPr>
              <a:lnSpc>
                <a:spcPct val="90000"/>
              </a:lnSpc>
              <a:buFontTx/>
              <a:buChar char="•"/>
            </a:pPr>
            <a:r>
              <a:rPr lang="es-ES_tradnl" sz="1000" b="1">
                <a:latin typeface="Arial" charset="0"/>
                <a:ea typeface="ＭＳ Ｐゴシック" charset="0"/>
                <a:cs typeface="ＭＳ Ｐゴシック" charset="0"/>
              </a:rPr>
              <a:t>Sexo:</a:t>
            </a:r>
            <a:r>
              <a:rPr lang="es-ES_tradnl" sz="1000">
                <a:latin typeface="Arial" charset="0"/>
                <a:ea typeface="ＭＳ Ｐゴシック" charset="0"/>
                <a:cs typeface="ＭＳ Ｐゴシック" charset="0"/>
              </a:rPr>
              <a:t> Varón &gt; 55 años ó Mujer &gt; 65 años</a:t>
            </a:r>
          </a:p>
          <a:p>
            <a:pPr>
              <a:lnSpc>
                <a:spcPct val="90000"/>
              </a:lnSpc>
              <a:buFontTx/>
              <a:buChar char="•"/>
            </a:pPr>
            <a:r>
              <a:rPr lang="es-ES_tradnl" sz="1000" b="1">
                <a:latin typeface="Arial" charset="0"/>
                <a:ea typeface="ＭＳ Ｐゴシック" charset="0"/>
                <a:cs typeface="ＭＳ Ｐゴシック" charset="0"/>
              </a:rPr>
              <a:t>Tabaquismo</a:t>
            </a:r>
          </a:p>
          <a:p>
            <a:pPr>
              <a:lnSpc>
                <a:spcPct val="90000"/>
              </a:lnSpc>
              <a:buFontTx/>
              <a:buChar char="•"/>
            </a:pPr>
            <a:r>
              <a:rPr lang="es-ES_tradnl" sz="1000" b="1">
                <a:latin typeface="Arial" charset="0"/>
                <a:ea typeface="ＭＳ Ｐゴシック" charset="0"/>
                <a:cs typeface="ＭＳ Ｐゴシック" charset="0"/>
              </a:rPr>
              <a:t>Colesterol total:</a:t>
            </a:r>
          </a:p>
          <a:p>
            <a:pPr lvl="1">
              <a:lnSpc>
                <a:spcPct val="90000"/>
              </a:lnSpc>
              <a:buFontTx/>
              <a:buChar char="•"/>
            </a:pPr>
            <a:r>
              <a:rPr lang="es-ES_tradnl">
                <a:latin typeface="Arial" charset="0"/>
                <a:ea typeface="ＭＳ Ｐゴシック" charset="0"/>
              </a:rPr>
              <a:t>&gt; 190 mg/dl (5,0 mmol/L).</a:t>
            </a:r>
          </a:p>
          <a:p>
            <a:pPr lvl="1">
              <a:lnSpc>
                <a:spcPct val="90000"/>
              </a:lnSpc>
              <a:buFontTx/>
              <a:buChar char="•"/>
            </a:pPr>
            <a:r>
              <a:rPr lang="es-ES_tradnl">
                <a:latin typeface="Arial" charset="0"/>
                <a:ea typeface="ＭＳ Ｐゴシック" charset="0"/>
              </a:rPr>
              <a:t>LDL &gt;115 mg/dl</a:t>
            </a:r>
          </a:p>
          <a:p>
            <a:pPr lvl="1">
              <a:lnSpc>
                <a:spcPct val="90000"/>
              </a:lnSpc>
              <a:buFontTx/>
              <a:buChar char="•"/>
            </a:pPr>
            <a:r>
              <a:rPr lang="es-ES_tradnl">
                <a:latin typeface="Arial" charset="0"/>
                <a:ea typeface="ＭＳ Ｐゴシック" charset="0"/>
              </a:rPr>
              <a:t>HDL &lt; 40 (hombres) ó &lt; 46 mg/dl (mujeres)</a:t>
            </a:r>
          </a:p>
          <a:p>
            <a:pPr lvl="1">
              <a:lnSpc>
                <a:spcPct val="90000"/>
              </a:lnSpc>
              <a:buFontTx/>
              <a:buChar char="•"/>
            </a:pPr>
            <a:r>
              <a:rPr lang="es-ES_tradnl">
                <a:latin typeface="Arial" charset="0"/>
                <a:ea typeface="ＭＳ Ｐゴシック" charset="0"/>
              </a:rPr>
              <a:t>Triglicéridos &gt; 150 mg/dl</a:t>
            </a:r>
          </a:p>
          <a:p>
            <a:pPr>
              <a:lnSpc>
                <a:spcPct val="90000"/>
              </a:lnSpc>
              <a:buFontTx/>
              <a:buChar char="•"/>
            </a:pPr>
            <a:r>
              <a:rPr lang="es-ES_tradnl" sz="1000" b="1">
                <a:latin typeface="Arial" charset="0"/>
                <a:ea typeface="ＭＳ Ｐゴシック" charset="0"/>
                <a:cs typeface="ＭＳ Ｐゴシック" charset="0"/>
              </a:rPr>
              <a:t>Glucemia en ayunas</a:t>
            </a:r>
            <a:r>
              <a:rPr lang="es-ES_tradnl" sz="1000">
                <a:latin typeface="Arial" charset="0"/>
                <a:ea typeface="ＭＳ Ｐゴシック" charset="0"/>
                <a:cs typeface="ＭＳ Ｐゴシック" charset="0"/>
              </a:rPr>
              <a:t> 102-125 mg/dl</a:t>
            </a:r>
          </a:p>
          <a:p>
            <a:pPr>
              <a:lnSpc>
                <a:spcPct val="90000"/>
              </a:lnSpc>
              <a:buFontTx/>
              <a:buChar char="•"/>
            </a:pPr>
            <a:r>
              <a:rPr lang="es-ES_tradnl" sz="1000" b="1">
                <a:latin typeface="Arial" charset="0"/>
                <a:ea typeface="ＭＳ Ｐゴシック" charset="0"/>
                <a:cs typeface="ＭＳ Ｐゴシック" charset="0"/>
              </a:rPr>
              <a:t>Prueba de sobrecarga oral de glucosa alterada</a:t>
            </a:r>
          </a:p>
          <a:p>
            <a:pPr>
              <a:lnSpc>
                <a:spcPct val="90000"/>
              </a:lnSpc>
              <a:buFontTx/>
              <a:buChar char="•"/>
            </a:pPr>
            <a:r>
              <a:rPr lang="es-ES_tradnl" sz="1000" b="1">
                <a:latin typeface="Arial" charset="0"/>
                <a:ea typeface="ＭＳ Ｐゴシック" charset="0"/>
                <a:cs typeface="ＭＳ Ｐゴシック" charset="0"/>
              </a:rPr>
              <a:t>Obesidad abdominal</a:t>
            </a:r>
            <a:r>
              <a:rPr lang="es-ES_tradnl" sz="1000">
                <a:latin typeface="Arial" charset="0"/>
                <a:ea typeface="ＭＳ Ｐゴシック" charset="0"/>
                <a:cs typeface="ＭＳ Ｐゴシック" charset="0"/>
              </a:rPr>
              <a:t> (Hombres </a:t>
            </a:r>
            <a:r>
              <a:rPr lang="es-ES_tradnl" sz="1000">
                <a:latin typeface="Arial" charset="0"/>
                <a:ea typeface="ＭＳ Ｐゴシック" charset="0"/>
                <a:cs typeface="ＭＳ Ｐゴシック" charset="0"/>
                <a:sym typeface="Symbol" charset="0"/>
              </a:rPr>
              <a:t> 102 cm; Mujeres  88 cm)</a:t>
            </a:r>
            <a:endParaRPr lang="es-ES_tradnl" sz="1000">
              <a:latin typeface="Arial" charset="0"/>
              <a:ea typeface="ＭＳ Ｐゴシック" charset="0"/>
              <a:cs typeface="ＭＳ Ｐゴシック" charset="0"/>
            </a:endParaRPr>
          </a:p>
          <a:p>
            <a:pPr>
              <a:lnSpc>
                <a:spcPct val="90000"/>
              </a:lnSpc>
              <a:buFontTx/>
              <a:buChar char="•"/>
            </a:pPr>
            <a:r>
              <a:rPr lang="es-ES_tradnl" sz="1000" b="1">
                <a:latin typeface="Arial" charset="0"/>
                <a:ea typeface="ＭＳ Ｐゴシック" charset="0"/>
                <a:cs typeface="ＭＳ Ｐゴシック" charset="0"/>
              </a:rPr>
              <a:t>Historia familiar de muerte prematura por procesos cardiovasculares</a:t>
            </a:r>
            <a:r>
              <a:rPr lang="es-ES_tradnl" sz="1000">
                <a:latin typeface="Arial" charset="0"/>
                <a:ea typeface="ＭＳ Ｐゴシック" charset="0"/>
                <a:cs typeface="ＭＳ Ｐゴシック" charset="0"/>
              </a:rPr>
              <a:t> (Hombre &lt; 55 años; Mujer &lt; 65 años)</a:t>
            </a:r>
          </a:p>
          <a:p>
            <a:pPr>
              <a:lnSpc>
                <a:spcPct val="90000"/>
              </a:lnSpc>
            </a:pPr>
            <a:r>
              <a:rPr lang="es-ES_tradnl" sz="1400">
                <a:latin typeface="Calibri" charset="0"/>
                <a:ea typeface="ＭＳ Ｐゴシック" charset="0"/>
                <a:cs typeface="ＭＳ Ｐゴシック" charset="0"/>
              </a:rPr>
              <a:t>Hay que tener en cuenta que todos los factores de riesgo CV son modificables con tratamiento no farmacológico y/o farmacológico excepto el genero (genético), la edad y la historia familiar de muerte prematura por procesos CV.</a:t>
            </a:r>
            <a:endParaRPr lang="es-ES" sz="1400">
              <a:latin typeface="Calibri" charset="0"/>
              <a:ea typeface="ＭＳ Ｐゴシック" charset="0"/>
              <a:cs typeface="ＭＳ Ｐゴシック" charset="0"/>
            </a:endParaRPr>
          </a:p>
          <a:p>
            <a:pPr>
              <a:lnSpc>
                <a:spcPct val="90000"/>
              </a:lnSpc>
            </a:pPr>
            <a:endParaRPr lang="es-ES" sz="900">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sz="1100">
                <a:latin typeface="Calibri" charset="0"/>
                <a:ea typeface="ＭＳ Ｐゴシック" charset="0"/>
                <a:cs typeface="Arial" charset="0"/>
              </a:rPr>
              <a:t>En las guías de la ESC/ESH</a:t>
            </a:r>
            <a:r>
              <a:rPr lang="es-ES">
                <a:latin typeface="Calibri" charset="0"/>
                <a:ea typeface="ＭＳ Ｐゴシック" charset="0"/>
                <a:cs typeface="ＭＳ Ｐゴシック" charset="0"/>
              </a:rPr>
              <a:t> de manejo de la HTA del 2013 se discute ampliamente este aspecto. La decisión de iniciar tratamiento antihipertensivo debe basarse principalmente en dos aspectos: </a:t>
            </a:r>
          </a:p>
          <a:p>
            <a:r>
              <a:rPr lang="es-ES">
                <a:latin typeface="Calibri" charset="0"/>
                <a:ea typeface="ＭＳ Ｐゴシック" charset="0"/>
                <a:cs typeface="ＭＳ Ｐゴシック" charset="0"/>
              </a:rPr>
              <a:t>- La gravedad de la HTA, es decir las cifras de PA sistólica y diastólica.</a:t>
            </a:r>
          </a:p>
          <a:p>
            <a:r>
              <a:rPr lang="es-ES">
                <a:latin typeface="Calibri" charset="0"/>
                <a:ea typeface="ＭＳ Ｐゴシック" charset="0"/>
                <a:cs typeface="ＭＳ Ｐゴシック" charset="0"/>
              </a:rPr>
              <a:t>- El riesgo cardiovascular global estimado.</a:t>
            </a:r>
          </a:p>
          <a:p>
            <a:r>
              <a:rPr lang="es-ES">
                <a:latin typeface="Calibri" charset="0"/>
                <a:ea typeface="ＭＳ Ｐゴシック" charset="0"/>
                <a:cs typeface="ＭＳ Ｐゴシック" charset="0"/>
              </a:rPr>
              <a:t>Las guías Europeas presentan una tabla que aúna las cifras de PA con el riesgo CV del paciente, de tal forma que el inicio del tratamiento se produce por una combinación de ambas variables. </a:t>
            </a:r>
            <a:r>
              <a:rPr lang="es-ES_tradnl">
                <a:latin typeface="Calibri" charset="0"/>
                <a:ea typeface="ＭＳ Ｐゴシック" charset="0"/>
                <a:cs typeface="ＭＳ Ｐゴシック" charset="0"/>
              </a:rPr>
              <a:t>De conformidad con este algoritmo, los pacientes pueden dividirse en las categorías de riesgo promedio, bajo, moderado, elevado y muy elevado. </a:t>
            </a:r>
            <a:r>
              <a:rPr lang="es-ES">
                <a:latin typeface="Calibri" charset="0"/>
                <a:ea typeface="ＭＳ Ｐゴシック" charset="0"/>
                <a:cs typeface="ＭＳ Ｐゴシック" charset="0"/>
              </a:rPr>
              <a:t>En resumen: mientras más altas son las cifras de PA y el RCV del paciente, más precoz tiene que ser el inicio del tratamiento y más exigente tiene que ser el control y con unas cifras más bajas que lleguen a valores por debajo de 140/90 mm Hg.</a:t>
            </a:r>
          </a:p>
          <a:p>
            <a:endParaRPr lang="es-ES">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spcAft>
                <a:spcPts val="1200"/>
              </a:spcAft>
            </a:pPr>
            <a:r>
              <a:rPr lang="es-ES_tradnl" sz="1300">
                <a:latin typeface="Calibri" charset="0"/>
                <a:ea typeface="ＭＳ Ｐゴシック" charset="0"/>
                <a:cs typeface="Arial" charset="0"/>
              </a:rPr>
              <a:t>El objetivo general del tratamiento de la HTA y los factores de riesgo asociados intentan disminuir el riesgo CV del paciente. En un paciente con HTA de grado 2 o 3 y sin ningún factor de riesgo, con tal de rebajarle la PA disminuiremos el riesgo global. No obstante, estos pacientes son muy poco frecuentes (0,01%). En los pacientes con factores de riesgo añadido moderado o alto, es probable que bajarle exclusivamente la PA no sea suficiente para disminuirle el riesgo global. Por estas razones el tratamiento debe conseguir bajas a presiones en torno a los 135/85 o conseguir eliminar un o varios factores de riesgo mediante otros tratamientos concomitantes.</a:t>
            </a:r>
          </a:p>
          <a:p>
            <a:pPr algn="just">
              <a:spcBef>
                <a:spcPct val="0"/>
              </a:spcBef>
              <a:spcAft>
                <a:spcPts val="1200"/>
              </a:spcAft>
            </a:pPr>
            <a:r>
              <a:rPr lang="es-ES_tradnl">
                <a:latin typeface="Calibri" charset="0"/>
                <a:ea typeface="ＭＳ Ｐゴシック" charset="0"/>
                <a:cs typeface="Arial" charset="0"/>
              </a:rPr>
              <a:t>En un trabajo realizado en España en centros de atención primaria, se concluyo que la mayoría de los pacientes que acudían a consulta por HTA tenían un riesgo moderado o alto. En esta tabla se ponen los porcentajes de pacientes por nivel de riesgo y se concluye que el 70% de los pacientes tienen un riesgo alto o muy alto.</a:t>
            </a:r>
          </a:p>
          <a:p>
            <a:pPr algn="just">
              <a:spcBef>
                <a:spcPct val="0"/>
              </a:spcBef>
              <a:spcAft>
                <a:spcPts val="1200"/>
              </a:spcAft>
            </a:pPr>
            <a:endParaRPr lang="es-ES_tradnl">
              <a:latin typeface="Calibri" charset="0"/>
              <a:ea typeface="ＭＳ Ｐゴシック" charset="0"/>
              <a:cs typeface="Arial" charset="0"/>
            </a:endParaRPr>
          </a:p>
          <a:p>
            <a:pPr>
              <a:spcBef>
                <a:spcPct val="50000"/>
              </a:spcBef>
            </a:pPr>
            <a:r>
              <a:rPr lang="es-ES" i="1">
                <a:solidFill>
                  <a:schemeClr val="bg1"/>
                </a:solidFill>
                <a:latin typeface="Calibri" charset="0"/>
                <a:ea typeface="ＭＳ Ｐゴシック" charset="0"/>
                <a:cs typeface="ＭＳ Ｐゴシック" charset="0"/>
              </a:rPr>
              <a:t>Martin Baranera et al. Med Clin (Barc) 2007; 129: 247-251</a:t>
            </a:r>
          </a:p>
          <a:p>
            <a:endParaRPr lang="es-ES">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90000"/>
              </a:lnSpc>
              <a:spcBef>
                <a:spcPct val="0"/>
              </a:spcBef>
              <a:spcAft>
                <a:spcPts val="1200"/>
              </a:spcAft>
            </a:pPr>
            <a:r>
              <a:rPr lang="es-ES_tradnl" sz="900">
                <a:latin typeface="Calibri" charset="0"/>
                <a:ea typeface="ＭＳ Ｐゴシック" charset="0"/>
                <a:cs typeface="Arial" charset="0"/>
              </a:rPr>
              <a:t>El algoritmo de las guías de la ESH/ESC 2013 para la elección del curso de tratamiento inicial recomienda comenzar con monoterapia o tratamiento combinado a dosis bajas. </a:t>
            </a:r>
            <a:r>
              <a:rPr lang="es-ES" sz="900">
                <a:latin typeface="Calibri" charset="0"/>
                <a:ea typeface="ＭＳ Ｐゴシック" charset="0"/>
                <a:cs typeface="ＭＳ Ｐゴシック" charset="0"/>
              </a:rPr>
              <a:t>El tratamiento empieza con las modificaciones del estilo de vida en caso de que la HTA sea de grado I y no existan otros factores de riesgo. En el caso de que no se consiga el objetivo de PA tras tres meses de control, se debe iniciar tratamiento farmacológico con cualquier grupo terapéutico (IECA, ARA II, BB, ACA o diuréticos tiacídicos) en monoterapia. </a:t>
            </a:r>
            <a:r>
              <a:rPr lang="es-ES_tradnl" sz="900">
                <a:latin typeface="Calibri" charset="0"/>
                <a:ea typeface="ＭＳ Ｐゴシック" charset="0"/>
                <a:cs typeface="Arial" charset="0"/>
              </a:rPr>
              <a:t> Si el tratamiento elegido resulta ineficaz, deben aumentarse las dosis o debe modificarse o añadirse un fármaco. En caso de que estas intervenciones tampoco produzcan los niveles de PA deseados, se necesita un tratamiento combinado de dos o tres fármacos.</a:t>
            </a:r>
          </a:p>
          <a:p>
            <a:pPr algn="just">
              <a:lnSpc>
                <a:spcPct val="90000"/>
              </a:lnSpc>
              <a:spcBef>
                <a:spcPct val="0"/>
              </a:spcBef>
              <a:spcAft>
                <a:spcPts val="1200"/>
              </a:spcAft>
            </a:pPr>
            <a:endParaRPr lang="en-US" sz="900">
              <a:latin typeface="Calibri" charset="0"/>
              <a:ea typeface="ＭＳ Ｐゴシック" charset="0"/>
              <a:cs typeface="Arial" charset="0"/>
            </a:endParaRPr>
          </a:p>
          <a:p>
            <a:pPr>
              <a:lnSpc>
                <a:spcPct val="90000"/>
              </a:lnSpc>
            </a:pPr>
            <a:r>
              <a:rPr lang="es-ES" sz="900">
                <a:latin typeface="Calibri" charset="0"/>
                <a:ea typeface="ＭＳ Ｐゴシック" charset="0"/>
                <a:cs typeface="ＭＳ Ｐゴシック" charset="0"/>
              </a:rPr>
              <a:t>En los sujetos con HTA de grado 1 y con riesgo cardiovascular moderado, se debe iniciar el tratamiento en monoterapia de forma inmediata, pero también hay que fomentar los cambios en el estilo de vida saludable. </a:t>
            </a:r>
          </a:p>
          <a:p>
            <a:pPr>
              <a:lnSpc>
                <a:spcPct val="90000"/>
              </a:lnSpc>
            </a:pPr>
            <a:r>
              <a:rPr lang="es-ES" sz="900">
                <a:latin typeface="Calibri" charset="0"/>
                <a:ea typeface="ＭＳ Ｐゴシック" charset="0"/>
                <a:cs typeface="ＭＳ Ｐゴシック" charset="0"/>
              </a:rPr>
              <a:t>Un fármaco antihipertensivo en monoterapia únicamente reducirá un máximo de 10 mmHg la PAS y 5 mmHg la PAD, razón por la cual los sujetos con HTA de grados II o III o con alto riesgo cardiovascular deben iniciar el tratamiento con una combinación de dos fármacos, porque uno sólo difícilmente conseguirá alcanzar el objetivo de PA. </a:t>
            </a:r>
          </a:p>
          <a:p>
            <a:pPr>
              <a:lnSpc>
                <a:spcPct val="90000"/>
              </a:lnSpc>
            </a:pPr>
            <a:r>
              <a:rPr lang="es-ES" sz="900">
                <a:latin typeface="Calibri" charset="0"/>
                <a:ea typeface="ＭＳ Ｐゴシック" charset="0"/>
                <a:cs typeface="ＭＳ Ｐゴシック" charset="0"/>
              </a:rPr>
              <a:t>En el caso de que a la dosis de inicio no se consiga el objetivo de reducción de la PA, se aumentará la dosis del fármaco previamente seleccionado siempre y cuando no de efectos secundarios. Si a la dosis de inicio, el fármaco seleccionado da algún efecto secundario, se cambiará de grupo terapéutico aunque se consiga las cifras objetivo porque el tratamiento de la HTA es a largo plazo y los pacientes abandonan los tratamientos (cesan en la cumplimentación) cuando hay efectos indeseables. Si aumentando la dosis no llegamos al objetivo terapéutico o se llega al objetivo pero aparecen efectos indeseables, se planteará la utilización de una combinación de fármacos</a:t>
            </a:r>
          </a:p>
          <a:p>
            <a:pPr>
              <a:lnSpc>
                <a:spcPct val="90000"/>
              </a:lnSpc>
            </a:pPr>
            <a:endParaRPr lang="es-ES" sz="900">
              <a:latin typeface="Calibri" charset="0"/>
              <a:ea typeface="ＭＳ Ｐゴシック" charset="0"/>
              <a:cs typeface="ＭＳ Ｐゴシック" charset="0"/>
            </a:endParaRPr>
          </a:p>
          <a:p>
            <a:pPr>
              <a:lnSpc>
                <a:spcPct val="90000"/>
              </a:lnSpc>
            </a:pPr>
            <a:r>
              <a:rPr lang="es-ES" sz="900">
                <a:latin typeface="Calibri" charset="0"/>
                <a:ea typeface="ＭＳ Ｐゴシック" charset="0"/>
                <a:cs typeface="ＭＳ Ｐゴシック" charset="0"/>
              </a:rPr>
              <a:t>En el caso de que con una combinación no se alcance el objetivo terapéutico, se pasará a aumentar primero las dosis de un grupo de los utilizados y posteriormente del otro. Si tras aumentar las dosis de ambos grupos, sigue sin obtenerse la respuesta deseada, se adicionará un tercer fármaco. Es decir, si no se consigue el objetivo con la combinación de dos fármacos, se recomienda aumentar las dosis de los mismos o bien añadir otro fármaco hasta alcanzar el objetivo. Por último, se recomienda precaución al asociar múltiples fármacos, especialmente en ancianos y en los que tienen riesgo de hipotensión postural, como los diabéticos con disfunción autonómica.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s-ES" sz="900">
                <a:latin typeface="Calibri" charset="0"/>
                <a:ea typeface="ＭＳ Ｐゴシック" charset="0"/>
                <a:cs typeface="ＭＳ Ｐゴシック" charset="0"/>
              </a:rPr>
              <a:t>Como se recoge en las guías europeas de 2013, las siguientes combinaciones de dos fármacos han demostrado que son eficaces y bien toleradas en grandes ensayos clínicos aleatorizados:</a:t>
            </a:r>
          </a:p>
          <a:p>
            <a:pPr>
              <a:lnSpc>
                <a:spcPct val="90000"/>
              </a:lnSpc>
            </a:pPr>
            <a:endParaRPr lang="es-ES" sz="900">
              <a:latin typeface="Calibri" charset="0"/>
              <a:ea typeface="ＭＳ Ｐゴシック" charset="0"/>
              <a:cs typeface="ＭＳ Ｐゴシック" charset="0"/>
            </a:endParaRPr>
          </a:p>
          <a:p>
            <a:pPr>
              <a:lnSpc>
                <a:spcPct val="90000"/>
              </a:lnSpc>
              <a:buFontTx/>
              <a:buChar char="•"/>
            </a:pPr>
            <a:r>
              <a:rPr lang="es-ES" sz="900">
                <a:latin typeface="Calibri" charset="0"/>
                <a:ea typeface="ＭＳ Ｐゴシック" charset="0"/>
                <a:cs typeface="ＭＳ Ｐゴシック" charset="0"/>
              </a:rPr>
              <a:t>Combinaciones de dos fármacos: </a:t>
            </a:r>
          </a:p>
          <a:p>
            <a:pPr>
              <a:lnSpc>
                <a:spcPct val="90000"/>
              </a:lnSpc>
            </a:pPr>
            <a:r>
              <a:rPr lang="es-ES" sz="900">
                <a:latin typeface="Calibri" charset="0"/>
                <a:ea typeface="ＭＳ Ｐゴシック" charset="0"/>
                <a:cs typeface="ＭＳ Ｐゴシック" charset="0"/>
              </a:rPr>
              <a:t>- IECA y diuréticos (hidroclorotiazida, clortalidona indapamida).</a:t>
            </a:r>
          </a:p>
          <a:p>
            <a:pPr>
              <a:lnSpc>
                <a:spcPct val="90000"/>
              </a:lnSpc>
            </a:pPr>
            <a:r>
              <a:rPr lang="es-ES" sz="900">
                <a:latin typeface="Calibri" charset="0"/>
                <a:ea typeface="ＭＳ Ｐゴシック" charset="0"/>
                <a:cs typeface="ＭＳ Ｐゴシック" charset="0"/>
              </a:rPr>
              <a:t>- ARA2 y diuréticos (hidroclorotiazida, clortalidona indapamida).</a:t>
            </a:r>
          </a:p>
          <a:p>
            <a:pPr>
              <a:lnSpc>
                <a:spcPct val="90000"/>
              </a:lnSpc>
            </a:pPr>
            <a:r>
              <a:rPr lang="es-ES" sz="900">
                <a:latin typeface="Calibri" charset="0"/>
                <a:ea typeface="ＭＳ Ｐゴシック" charset="0"/>
                <a:cs typeface="ＭＳ Ｐゴシック" charset="0"/>
              </a:rPr>
              <a:t>- Calcioantagonista e IECA.</a:t>
            </a:r>
          </a:p>
          <a:p>
            <a:pPr>
              <a:lnSpc>
                <a:spcPct val="90000"/>
              </a:lnSpc>
            </a:pPr>
            <a:r>
              <a:rPr lang="es-ES" sz="900">
                <a:latin typeface="Calibri" charset="0"/>
                <a:ea typeface="ＭＳ Ｐゴシック" charset="0"/>
                <a:cs typeface="ＭＳ Ｐゴシック" charset="0"/>
              </a:rPr>
              <a:t>- Calcioantagonista y ARA2.</a:t>
            </a:r>
          </a:p>
          <a:p>
            <a:pPr>
              <a:lnSpc>
                <a:spcPct val="90000"/>
              </a:lnSpc>
            </a:pPr>
            <a:r>
              <a:rPr lang="es-ES" sz="900">
                <a:latin typeface="Calibri" charset="0"/>
                <a:ea typeface="ＭＳ Ｐゴシック" charset="0"/>
                <a:cs typeface="ＭＳ Ｐゴシック" charset="0"/>
              </a:rPr>
              <a:t>- Calcioantagonista y diurético.</a:t>
            </a:r>
          </a:p>
          <a:p>
            <a:pPr>
              <a:lnSpc>
                <a:spcPct val="90000"/>
              </a:lnSpc>
              <a:buFontTx/>
              <a:buChar char="-"/>
            </a:pPr>
            <a:endParaRPr lang="es-ES" sz="900">
              <a:latin typeface="Calibri" charset="0"/>
              <a:ea typeface="ＭＳ Ｐゴシック" charset="0"/>
              <a:cs typeface="ＭＳ Ｐゴシック" charset="0"/>
            </a:endParaRPr>
          </a:p>
          <a:p>
            <a:pPr>
              <a:lnSpc>
                <a:spcPct val="90000"/>
              </a:lnSpc>
              <a:buFontTx/>
              <a:buChar char="-"/>
            </a:pPr>
            <a:r>
              <a:rPr lang="es-ES" sz="900">
                <a:latin typeface="Calibri" charset="0"/>
                <a:ea typeface="ＭＳ Ｐゴシック" charset="0"/>
                <a:cs typeface="ＭＳ Ｐゴシック" charset="0"/>
              </a:rPr>
              <a:t>Combinaciones de tres fármacos:</a:t>
            </a:r>
          </a:p>
          <a:p>
            <a:pPr>
              <a:lnSpc>
                <a:spcPct val="90000"/>
              </a:lnSpc>
            </a:pPr>
            <a:r>
              <a:rPr lang="es-ES" sz="900">
                <a:latin typeface="Calibri" charset="0"/>
                <a:ea typeface="ＭＳ Ｐゴシック" charset="0"/>
                <a:cs typeface="ＭＳ Ｐゴシック" charset="0"/>
              </a:rPr>
              <a:t>- IECA, Calcioantagonista y diurético.</a:t>
            </a:r>
          </a:p>
          <a:p>
            <a:pPr>
              <a:lnSpc>
                <a:spcPct val="90000"/>
              </a:lnSpc>
            </a:pPr>
            <a:r>
              <a:rPr lang="es-ES" sz="900">
                <a:latin typeface="Calibri" charset="0"/>
                <a:ea typeface="ＭＳ Ｐゴシック" charset="0"/>
                <a:cs typeface="ＭＳ Ｐゴシック" charset="0"/>
              </a:rPr>
              <a:t>- ARA 2,  Calcioantagonista y diurético.</a:t>
            </a:r>
          </a:p>
          <a:p>
            <a:pPr>
              <a:lnSpc>
                <a:spcPct val="90000"/>
              </a:lnSpc>
              <a:buFontTx/>
              <a:buChar char="-"/>
            </a:pPr>
            <a:endParaRPr lang="es-ES" sz="900">
              <a:latin typeface="Calibri" charset="0"/>
              <a:ea typeface="ＭＳ Ｐゴシック" charset="0"/>
              <a:cs typeface="ＭＳ Ｐゴシック" charset="0"/>
            </a:endParaRPr>
          </a:p>
          <a:p>
            <a:pPr>
              <a:lnSpc>
                <a:spcPct val="90000"/>
              </a:lnSpc>
              <a:buFontTx/>
              <a:buChar char="-"/>
            </a:pPr>
            <a:r>
              <a:rPr lang="es-ES" sz="900">
                <a:latin typeface="Calibri" charset="0"/>
                <a:ea typeface="ＭＳ Ｐゴシック" charset="0"/>
                <a:cs typeface="ＭＳ Ｐゴシック" charset="0"/>
              </a:rPr>
              <a:t>Combinaciones preferenciales: La combinación de un betabloqueante con un diurético también ha demostrado su eficacia en ensayos clínicos, pero sólo pueden utilizarse los más selectivos y de acción dual vasodilatadora (nebivolol, y carvedilol) porque carecen de efectos metabólicos sobre los lípidos y la glucosa. </a:t>
            </a:r>
          </a:p>
          <a:p>
            <a:pPr>
              <a:lnSpc>
                <a:spcPct val="90000"/>
              </a:lnSpc>
              <a:buFontTx/>
              <a:buChar char="-"/>
            </a:pPr>
            <a:endParaRPr lang="es-ES" sz="900">
              <a:latin typeface="Calibri" charset="0"/>
              <a:ea typeface="ＭＳ Ｐゴシック" charset="0"/>
              <a:cs typeface="ＭＳ Ｐゴシック" charset="0"/>
            </a:endParaRPr>
          </a:p>
          <a:p>
            <a:pPr>
              <a:lnSpc>
                <a:spcPct val="90000"/>
              </a:lnSpc>
              <a:buFontTx/>
              <a:buChar char="-"/>
            </a:pPr>
            <a:r>
              <a:rPr lang="es-ES" sz="900">
                <a:latin typeface="Calibri" charset="0"/>
                <a:ea typeface="ＭＳ Ｐゴシック" charset="0"/>
                <a:cs typeface="ＭＳ Ｐゴシック" charset="0"/>
              </a:rPr>
              <a:t>Otras combinaciones posibles:</a:t>
            </a:r>
          </a:p>
          <a:p>
            <a:pPr>
              <a:lnSpc>
                <a:spcPct val="90000"/>
              </a:lnSpc>
            </a:pPr>
            <a:r>
              <a:rPr lang="es-ES" sz="900">
                <a:latin typeface="Calibri" charset="0"/>
                <a:ea typeface="ＭＳ Ｐゴシック" charset="0"/>
                <a:cs typeface="ＭＳ Ｐゴシック" charset="0"/>
              </a:rPr>
              <a:t>- Betabloqueante y calcioantagonista dihidropiridínico.</a:t>
            </a:r>
          </a:p>
          <a:p>
            <a:pPr>
              <a:lnSpc>
                <a:spcPct val="90000"/>
              </a:lnSpc>
            </a:pPr>
            <a:r>
              <a:rPr lang="es-ES" sz="900">
                <a:latin typeface="Calibri" charset="0"/>
                <a:ea typeface="ＭＳ Ｐゴシック" charset="0"/>
                <a:cs typeface="ＭＳ Ｐゴシック" charset="0"/>
              </a:rPr>
              <a:t>- Tiazida con un diurético ahorrador de potasio (triamtereno, amilorida o espironolactona). </a:t>
            </a:r>
          </a:p>
          <a:p>
            <a:pPr>
              <a:lnSpc>
                <a:spcPct val="90000"/>
              </a:lnSpc>
            </a:pPr>
            <a:endParaRPr lang="es-ES" sz="900">
              <a:latin typeface="Calibri" charset="0"/>
              <a:ea typeface="ＭＳ Ｐゴシック" charset="0"/>
              <a:cs typeface="ＭＳ Ｐゴシック" charset="0"/>
            </a:endParaRPr>
          </a:p>
          <a:p>
            <a:pPr>
              <a:lnSpc>
                <a:spcPct val="90000"/>
              </a:lnSpc>
            </a:pPr>
            <a:r>
              <a:rPr lang="es-ES" sz="900">
                <a:latin typeface="Calibri" charset="0"/>
                <a:ea typeface="ＭＳ Ｐゴシック" charset="0"/>
                <a:cs typeface="ＭＳ Ｐゴシック" charset="0"/>
              </a:rPr>
              <a:t>Por último, la combinación de un IECA con un ARA2, el llamado </a:t>
            </a:r>
            <a:r>
              <a:rPr lang="ja-JP" altLang="es-ES" sz="900">
                <a:latin typeface="Calibri" charset="0"/>
                <a:ea typeface="ＭＳ Ｐゴシック" charset="0"/>
                <a:cs typeface="ＭＳ Ｐゴシック" charset="0"/>
              </a:rPr>
              <a:t>“</a:t>
            </a:r>
            <a:r>
              <a:rPr lang="es-ES" altLang="ja-JP" sz="900">
                <a:latin typeface="Calibri" charset="0"/>
                <a:ea typeface="ＭＳ Ｐゴシック" charset="0"/>
                <a:cs typeface="ＭＳ Ｐゴシック" charset="0"/>
              </a:rPr>
              <a:t>doble bloqueo</a:t>
            </a:r>
            <a:r>
              <a:rPr lang="ja-JP" altLang="es-ES" sz="900">
                <a:latin typeface="Calibri" charset="0"/>
                <a:ea typeface="ＭＳ Ｐゴシック" charset="0"/>
                <a:cs typeface="ＭＳ Ｐゴシック" charset="0"/>
              </a:rPr>
              <a:t>”</a:t>
            </a:r>
            <a:r>
              <a:rPr lang="es-ES" altLang="ja-JP" sz="900">
                <a:latin typeface="Calibri" charset="0"/>
                <a:ea typeface="ＭＳ Ｐゴシック" charset="0"/>
                <a:cs typeface="ＭＳ Ｐゴシック" charset="0"/>
              </a:rPr>
              <a:t>, únicamente mejora la proteinuria respecto a cualquiera de los dos por separado, sin obtener beneficio sobre las complicaciones cardiovasculares y con mayor tasa de efectos secundarios renales y de abandono del tratamiento. Por eta razón no se recomienda su uso.</a:t>
            </a:r>
          </a:p>
          <a:p>
            <a:pPr>
              <a:lnSpc>
                <a:spcPct val="90000"/>
              </a:lnSpc>
            </a:pPr>
            <a:endParaRPr lang="es-ES" sz="900">
              <a:latin typeface="Calibri" charset="0"/>
              <a:ea typeface="ＭＳ Ｐゴシック" charset="0"/>
              <a:cs typeface="ＭＳ Ｐゴシック" charset="0"/>
            </a:endParaRPr>
          </a:p>
          <a:p>
            <a:pPr>
              <a:lnSpc>
                <a:spcPct val="90000"/>
              </a:lnSpc>
            </a:pPr>
            <a:endParaRPr lang="es-ES" sz="900">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2D420F-22D3-4202-A50E-FB1E084AC1D0}"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36AF76-0AFE-498E-8460-5CCF0D770B2D}" type="slidenum">
              <a:rPr lang="en-US" smtClean="0">
                <a:solidFill>
                  <a:prstClr val="black"/>
                </a:solidFill>
              </a:rPr>
              <a:pPr/>
              <a:t>17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18C3C17-08D1-B14E-AAA1-2A622B52F905}" type="datetimeFigureOut">
              <a:rPr lang="es-ES" smtClean="0"/>
              <a:t>08/07/2015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E2BC589-6C92-9545-A4BA-A674E9E78325}" type="slidenum">
              <a:rPr lang="es-ES" smtClean="0"/>
              <a:t>‹Nº›</a:t>
            </a:fld>
            <a:endParaRPr lang="es-ES"/>
          </a:p>
        </p:txBody>
      </p:sp>
    </p:spTree>
    <p:extLst>
      <p:ext uri="{BB962C8B-B14F-4D97-AF65-F5344CB8AC3E}">
        <p14:creationId xmlns:p14="http://schemas.microsoft.com/office/powerpoint/2010/main" val="369439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18C3C17-08D1-B14E-AAA1-2A622B52F905}" type="datetimeFigureOut">
              <a:rPr lang="es-ES" smtClean="0"/>
              <a:t>08/07/2015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E2BC589-6C92-9545-A4BA-A674E9E78325}" type="slidenum">
              <a:rPr lang="es-ES" smtClean="0"/>
              <a:t>‹Nº›</a:t>
            </a:fld>
            <a:endParaRPr lang="es-ES"/>
          </a:p>
        </p:txBody>
      </p:sp>
    </p:spTree>
    <p:extLst>
      <p:ext uri="{BB962C8B-B14F-4D97-AF65-F5344CB8AC3E}">
        <p14:creationId xmlns:p14="http://schemas.microsoft.com/office/powerpoint/2010/main" val="5602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18C3C17-08D1-B14E-AAA1-2A622B52F905}" type="datetimeFigureOut">
              <a:rPr lang="es-ES" smtClean="0"/>
              <a:t>08/07/2015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E2BC589-6C92-9545-A4BA-A674E9E78325}" type="slidenum">
              <a:rPr lang="es-ES" smtClean="0"/>
              <a:t>‹Nº›</a:t>
            </a:fld>
            <a:endParaRPr lang="es-ES"/>
          </a:p>
        </p:txBody>
      </p:sp>
    </p:spTree>
    <p:extLst>
      <p:ext uri="{BB962C8B-B14F-4D97-AF65-F5344CB8AC3E}">
        <p14:creationId xmlns:p14="http://schemas.microsoft.com/office/powerpoint/2010/main" val="25574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5" descr="SimplicityStudy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37400" y="177800"/>
            <a:ext cx="1638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457200" y="1600200"/>
            <a:ext cx="8043890" cy="4525963"/>
          </a:xfrm>
          <a:prstGeom prst="rect">
            <a:avLst/>
          </a:prstGeom>
        </p:spPr>
        <p:txBody>
          <a:bodyPr/>
          <a:lstStyle>
            <a:lvl1pPr>
              <a:buSzPct val="100000"/>
              <a:buFont typeface="Times New Roman" pitchFamily="18" charset="0"/>
              <a:buChar cha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spcBef>
                <a:spcPct val="50000"/>
              </a:spcBef>
              <a:defRPr>
                <a:effectLst>
                  <a:outerShdw blurRad="38100" dist="38100" dir="2700000" algn="tl">
                    <a:srgbClr val="000000">
                      <a:alpha val="43137"/>
                    </a:srgbClr>
                  </a:outerShdw>
                </a:effectLst>
              </a:defRPr>
            </a:lvl1pPr>
          </a:lstStyle>
          <a:p>
            <a:pPr>
              <a:defRPr/>
            </a:pPr>
            <a:endParaRPr lang="en-US"/>
          </a:p>
        </p:txBody>
      </p:sp>
      <p:sp>
        <p:nvSpPr>
          <p:cNvPr id="6" name="Footer Placeholder 4"/>
          <p:cNvSpPr>
            <a:spLocks noGrp="1"/>
          </p:cNvSpPr>
          <p:nvPr>
            <p:ph type="ftr" sz="quarter" idx="11"/>
          </p:nvPr>
        </p:nvSpPr>
        <p:spPr/>
        <p:txBody>
          <a:bodyPr/>
          <a:lstStyle>
            <a:lvl1pPr>
              <a:spcBef>
                <a:spcPct val="50000"/>
              </a:spcBef>
              <a:defRPr>
                <a:effectLst>
                  <a:outerShdw blurRad="38100" dist="38100" dir="2700000" algn="tl">
                    <a:srgbClr val="000000">
                      <a:alpha val="43137"/>
                    </a:srgbClr>
                  </a:outerShdw>
                </a:effectLst>
              </a:defRPr>
            </a:lvl1pPr>
          </a:lstStyle>
          <a:p>
            <a:pPr>
              <a:defRPr/>
            </a:pPr>
            <a:endParaRPr lang="en-US"/>
          </a:p>
        </p:txBody>
      </p:sp>
      <p:sp>
        <p:nvSpPr>
          <p:cNvPr id="8" name="Slide Number Placeholder 5"/>
          <p:cNvSpPr>
            <a:spLocks noGrp="1"/>
          </p:cNvSpPr>
          <p:nvPr>
            <p:ph type="sldNum" sz="quarter" idx="12"/>
          </p:nvPr>
        </p:nvSpPr>
        <p:spPr/>
        <p:txBody>
          <a:bodyPr/>
          <a:lstStyle>
            <a:lvl1pPr>
              <a:spcBef>
                <a:spcPct val="50000"/>
              </a:spcBef>
              <a:defRPr>
                <a:effectLst>
                  <a:outerShdw blurRad="38100" dist="38100" dir="2700000" algn="tl">
                    <a:srgbClr val="000000"/>
                  </a:outerShdw>
                </a:effectLst>
              </a:defRPr>
            </a:lvl1pPr>
          </a:lstStyle>
          <a:p>
            <a:fld id="{7B34F170-B37F-E44B-BF91-BD18D66B9691}" type="slidenum">
              <a:rPr lang="en-US"/>
              <a:pPr/>
              <a:t>‹Nº›</a:t>
            </a:fld>
            <a:endParaRPr lang="en-US"/>
          </a:p>
        </p:txBody>
      </p:sp>
    </p:spTree>
    <p:extLst>
      <p:ext uri="{BB962C8B-B14F-4D97-AF65-F5344CB8AC3E}">
        <p14:creationId xmlns:p14="http://schemas.microsoft.com/office/powerpoint/2010/main" val="291386587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18C3C17-08D1-B14E-AAA1-2A622B52F905}" type="datetimeFigureOut">
              <a:rPr lang="es-ES" smtClean="0"/>
              <a:t>08/07/2015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E2BC589-6C92-9545-A4BA-A674E9E78325}" type="slidenum">
              <a:rPr lang="es-ES" smtClean="0"/>
              <a:t>‹Nº›</a:t>
            </a:fld>
            <a:endParaRPr lang="es-ES"/>
          </a:p>
        </p:txBody>
      </p:sp>
    </p:spTree>
    <p:extLst>
      <p:ext uri="{BB962C8B-B14F-4D97-AF65-F5344CB8AC3E}">
        <p14:creationId xmlns:p14="http://schemas.microsoft.com/office/powerpoint/2010/main" val="69765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E18C3C17-08D1-B14E-AAA1-2A622B52F905}" type="datetimeFigureOut">
              <a:rPr lang="es-ES" smtClean="0"/>
              <a:t>08/07/2015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E2BC589-6C92-9545-A4BA-A674E9E78325}" type="slidenum">
              <a:rPr lang="es-ES" smtClean="0"/>
              <a:t>‹Nº›</a:t>
            </a:fld>
            <a:endParaRPr lang="es-ES"/>
          </a:p>
        </p:txBody>
      </p:sp>
    </p:spTree>
    <p:extLst>
      <p:ext uri="{BB962C8B-B14F-4D97-AF65-F5344CB8AC3E}">
        <p14:creationId xmlns:p14="http://schemas.microsoft.com/office/powerpoint/2010/main" val="192510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E18C3C17-08D1-B14E-AAA1-2A622B52F905}" type="datetimeFigureOut">
              <a:rPr lang="es-ES" smtClean="0"/>
              <a:t>08/07/2015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E2BC589-6C92-9545-A4BA-A674E9E78325}" type="slidenum">
              <a:rPr lang="es-ES" smtClean="0"/>
              <a:t>‹Nº›</a:t>
            </a:fld>
            <a:endParaRPr lang="es-ES"/>
          </a:p>
        </p:txBody>
      </p:sp>
    </p:spTree>
    <p:extLst>
      <p:ext uri="{BB962C8B-B14F-4D97-AF65-F5344CB8AC3E}">
        <p14:creationId xmlns:p14="http://schemas.microsoft.com/office/powerpoint/2010/main" val="110728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E18C3C17-08D1-B14E-AAA1-2A622B52F905}" type="datetimeFigureOut">
              <a:rPr lang="es-ES" smtClean="0"/>
              <a:t>08/07/2015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E2BC589-6C92-9545-A4BA-A674E9E78325}" type="slidenum">
              <a:rPr lang="es-ES" smtClean="0"/>
              <a:t>‹Nº›</a:t>
            </a:fld>
            <a:endParaRPr lang="es-ES"/>
          </a:p>
        </p:txBody>
      </p:sp>
    </p:spTree>
    <p:extLst>
      <p:ext uri="{BB962C8B-B14F-4D97-AF65-F5344CB8AC3E}">
        <p14:creationId xmlns:p14="http://schemas.microsoft.com/office/powerpoint/2010/main" val="236865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E18C3C17-08D1-B14E-AAA1-2A622B52F905}" type="datetimeFigureOut">
              <a:rPr lang="es-ES" smtClean="0"/>
              <a:t>08/07/2015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E2BC589-6C92-9545-A4BA-A674E9E78325}" type="slidenum">
              <a:rPr lang="es-ES" smtClean="0"/>
              <a:t>‹Nº›</a:t>
            </a:fld>
            <a:endParaRPr lang="es-ES"/>
          </a:p>
        </p:txBody>
      </p:sp>
    </p:spTree>
    <p:extLst>
      <p:ext uri="{BB962C8B-B14F-4D97-AF65-F5344CB8AC3E}">
        <p14:creationId xmlns:p14="http://schemas.microsoft.com/office/powerpoint/2010/main" val="122519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18C3C17-08D1-B14E-AAA1-2A622B52F905}" type="datetimeFigureOut">
              <a:rPr lang="es-ES" smtClean="0"/>
              <a:t>08/07/2015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E2BC589-6C92-9545-A4BA-A674E9E78325}" type="slidenum">
              <a:rPr lang="es-ES" smtClean="0"/>
              <a:t>‹Nº›</a:t>
            </a:fld>
            <a:endParaRPr lang="es-ES"/>
          </a:p>
        </p:txBody>
      </p:sp>
    </p:spTree>
    <p:extLst>
      <p:ext uri="{BB962C8B-B14F-4D97-AF65-F5344CB8AC3E}">
        <p14:creationId xmlns:p14="http://schemas.microsoft.com/office/powerpoint/2010/main" val="154573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18C3C17-08D1-B14E-AAA1-2A622B52F905}" type="datetimeFigureOut">
              <a:rPr lang="es-ES" smtClean="0"/>
              <a:t>08/07/2015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E2BC589-6C92-9545-A4BA-A674E9E78325}" type="slidenum">
              <a:rPr lang="es-ES" smtClean="0"/>
              <a:t>‹Nº›</a:t>
            </a:fld>
            <a:endParaRPr lang="es-ES"/>
          </a:p>
        </p:txBody>
      </p:sp>
    </p:spTree>
    <p:extLst>
      <p:ext uri="{BB962C8B-B14F-4D97-AF65-F5344CB8AC3E}">
        <p14:creationId xmlns:p14="http://schemas.microsoft.com/office/powerpoint/2010/main" val="108339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18C3C17-08D1-B14E-AAA1-2A622B52F905}" type="datetimeFigureOut">
              <a:rPr lang="es-ES" smtClean="0"/>
              <a:t>08/07/2015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E2BC589-6C92-9545-A4BA-A674E9E78325}" type="slidenum">
              <a:rPr lang="es-ES" smtClean="0"/>
              <a:t>‹Nº›</a:t>
            </a:fld>
            <a:endParaRPr lang="es-ES"/>
          </a:p>
        </p:txBody>
      </p:sp>
    </p:spTree>
    <p:extLst>
      <p:ext uri="{BB962C8B-B14F-4D97-AF65-F5344CB8AC3E}">
        <p14:creationId xmlns:p14="http://schemas.microsoft.com/office/powerpoint/2010/main" val="243074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C3C17-08D1-B14E-AAA1-2A622B52F905}" type="datetimeFigureOut">
              <a:rPr lang="es-ES" smtClean="0"/>
              <a:t>08/07/2015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BC589-6C92-9545-A4BA-A674E9E78325}" type="slidenum">
              <a:rPr lang="es-ES" smtClean="0"/>
              <a:t>‹Nº›</a:t>
            </a:fld>
            <a:endParaRPr lang="es-ES"/>
          </a:p>
        </p:txBody>
      </p:sp>
    </p:spTree>
    <p:extLst>
      <p:ext uri="{BB962C8B-B14F-4D97-AF65-F5344CB8AC3E}">
        <p14:creationId xmlns:p14="http://schemas.microsoft.com/office/powerpoint/2010/main" val="3165393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5.png"/>
          <p:cNvPicPr/>
          <p:nvPr/>
        </p:nvPicPr>
        <p:blipFill>
          <a:blip r:embed="rId2">
            <a:extLst/>
          </a:blip>
          <a:stretch>
            <a:fillRect/>
          </a:stretch>
        </p:blipFill>
        <p:spPr>
          <a:xfrm>
            <a:off x="-108990" y="-6277"/>
            <a:ext cx="9445558" cy="6462935"/>
          </a:xfrm>
          <a:prstGeom prst="rect">
            <a:avLst/>
          </a:prstGeom>
          <a:ln w="12700">
            <a:miter lim="400000"/>
          </a:ln>
        </p:spPr>
      </p:pic>
    </p:spTree>
    <p:extLst>
      <p:ext uri="{BB962C8B-B14F-4D97-AF65-F5344CB8AC3E}">
        <p14:creationId xmlns:p14="http://schemas.microsoft.com/office/powerpoint/2010/main" val="2152145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ChangeArrowheads="1"/>
          </p:cNvSpPr>
          <p:nvPr/>
        </p:nvSpPr>
        <p:spPr bwMode="auto">
          <a:xfrm>
            <a:off x="38100" y="949325"/>
            <a:ext cx="90519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defRPr/>
            </a:pPr>
            <a:r>
              <a:rPr lang="es-ES" sz="2800">
                <a:solidFill>
                  <a:srgbClr val="CC3316"/>
                </a:solidFill>
              </a:rPr>
              <a:t>GU</a:t>
            </a:r>
            <a:r>
              <a:rPr lang="es-ES_tradnl" sz="2800">
                <a:solidFill>
                  <a:srgbClr val="CC3316"/>
                </a:solidFill>
              </a:rPr>
              <a:t>ÍAS ESC/ESH 2013</a:t>
            </a:r>
            <a:br>
              <a:rPr lang="es-ES_tradnl" sz="2800">
                <a:solidFill>
                  <a:srgbClr val="CC3316"/>
                </a:solidFill>
              </a:rPr>
            </a:br>
            <a:r>
              <a:rPr lang="es-ES_tradnl" sz="2800">
                <a:solidFill>
                  <a:srgbClr val="CC3316"/>
                </a:solidFill>
              </a:rPr>
              <a:t>COMBINACIONES PREFERENTES DE ANTIHIPERTENSIVOS </a:t>
            </a:r>
            <a:r>
              <a:rPr lang="es-ES" sz="2800">
                <a:solidFill>
                  <a:srgbClr val="CC3316"/>
                </a:solidFill>
              </a:rPr>
              <a:t> </a:t>
            </a:r>
          </a:p>
        </p:txBody>
      </p:sp>
      <p:sp>
        <p:nvSpPr>
          <p:cNvPr id="304132" name="Text Box 4"/>
          <p:cNvSpPr txBox="1">
            <a:spLocks noChangeArrowheads="1"/>
          </p:cNvSpPr>
          <p:nvPr/>
        </p:nvSpPr>
        <p:spPr bwMode="auto">
          <a:xfrm>
            <a:off x="58738" y="6471997"/>
            <a:ext cx="8135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a:spcBef>
                <a:spcPct val="50000"/>
              </a:spcBef>
              <a:defRPr/>
            </a:pPr>
            <a:r>
              <a:rPr lang="es-ES" sz="1600" dirty="0" err="1" smtClean="0">
                <a:latin typeface="Arial" charset="0"/>
              </a:rPr>
              <a:t>Mancia</a:t>
            </a:r>
            <a:r>
              <a:rPr lang="es-ES" sz="1600" dirty="0" smtClean="0">
                <a:latin typeface="Arial" charset="0"/>
              </a:rPr>
              <a:t> G et al. 2013 ESH/ESC </a:t>
            </a:r>
            <a:r>
              <a:rPr lang="es-ES" sz="1600" dirty="0" err="1" smtClean="0">
                <a:latin typeface="Arial" charset="0"/>
              </a:rPr>
              <a:t>Guidelines</a:t>
            </a:r>
            <a:r>
              <a:rPr lang="es-ES" sz="1600" dirty="0" smtClean="0">
                <a:latin typeface="Arial" charset="0"/>
              </a:rPr>
              <a:t>. J </a:t>
            </a:r>
            <a:r>
              <a:rPr lang="es-ES" sz="1600" dirty="0" err="1" smtClean="0">
                <a:latin typeface="Arial" charset="0"/>
              </a:rPr>
              <a:t>Hypertens</a:t>
            </a:r>
            <a:r>
              <a:rPr lang="es-ES" sz="1600" dirty="0" smtClean="0">
                <a:latin typeface="Arial" charset="0"/>
              </a:rPr>
              <a:t> 2013; 31: 1281–1357</a:t>
            </a:r>
          </a:p>
        </p:txBody>
      </p:sp>
      <p:sp>
        <p:nvSpPr>
          <p:cNvPr id="304133" name="Text Box 5"/>
          <p:cNvSpPr txBox="1">
            <a:spLocks noChangeArrowheads="1"/>
          </p:cNvSpPr>
          <p:nvPr/>
        </p:nvSpPr>
        <p:spPr bwMode="auto">
          <a:xfrm>
            <a:off x="3790950" y="1858963"/>
            <a:ext cx="1462088" cy="390525"/>
          </a:xfrm>
          <a:prstGeom prst="rect">
            <a:avLst/>
          </a:prstGeom>
          <a:solidFill>
            <a:srgbClr val="FF0000"/>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175">
                <a:solidFill>
                  <a:srgbClr val="FFFF00"/>
                </a:solidFill>
                <a:miter lim="800000"/>
                <a:headEnd/>
                <a:tailEnd/>
              </a14:hiddenLine>
            </a:ext>
          </a:extLst>
        </p:spPr>
        <p:txBody>
          <a:bodyPr lIns="85725" tIns="42863" rIns="85725" bIns="42863">
            <a:spAutoFit/>
          </a:bodyPr>
          <a:lstStyle>
            <a:lvl1pPr defTabSz="857250" eaLnBrk="0" hangingPunct="0">
              <a:defRPr sz="2400">
                <a:solidFill>
                  <a:schemeClr val="tx1"/>
                </a:solidFill>
                <a:latin typeface="Calibri" charset="0"/>
                <a:ea typeface="ＭＳ Ｐゴシック" charset="0"/>
                <a:cs typeface="ＭＳ Ｐゴシック" charset="0"/>
              </a:defRPr>
            </a:lvl1pPr>
            <a:lvl2pPr marL="428625" defTabSz="857250" eaLnBrk="0" hangingPunct="0">
              <a:defRPr sz="2400">
                <a:solidFill>
                  <a:schemeClr val="tx1"/>
                </a:solidFill>
                <a:latin typeface="Calibri" charset="0"/>
                <a:ea typeface="ＭＳ Ｐゴシック" charset="0"/>
              </a:defRPr>
            </a:lvl2pPr>
            <a:lvl3pPr marL="857250" defTabSz="857250" eaLnBrk="0" hangingPunct="0">
              <a:defRPr sz="2400">
                <a:solidFill>
                  <a:schemeClr val="tx1"/>
                </a:solidFill>
                <a:latin typeface="Calibri" charset="0"/>
                <a:ea typeface="ＭＳ Ｐゴシック" charset="0"/>
              </a:defRPr>
            </a:lvl3pPr>
            <a:lvl4pPr marL="1285875" defTabSz="857250" eaLnBrk="0" hangingPunct="0">
              <a:defRPr sz="2400">
                <a:solidFill>
                  <a:schemeClr val="tx1"/>
                </a:solidFill>
                <a:latin typeface="Calibri" charset="0"/>
                <a:ea typeface="ＭＳ Ｐゴシック" charset="0"/>
              </a:defRPr>
            </a:lvl4pPr>
            <a:lvl5pPr marL="1714500" defTabSz="857250" eaLnBrk="0" hangingPunct="0">
              <a:defRPr sz="2400">
                <a:solidFill>
                  <a:schemeClr val="tx1"/>
                </a:solidFill>
                <a:latin typeface="Calibri" charset="0"/>
                <a:ea typeface="ＭＳ Ｐゴシック" charset="0"/>
              </a:defRPr>
            </a:lvl5pPr>
            <a:lvl6pPr marL="2171700" defTabSz="857250" eaLnBrk="0" fontAlgn="base" hangingPunct="0">
              <a:spcBef>
                <a:spcPct val="0"/>
              </a:spcBef>
              <a:spcAft>
                <a:spcPct val="0"/>
              </a:spcAft>
              <a:defRPr sz="2400">
                <a:solidFill>
                  <a:schemeClr val="tx1"/>
                </a:solidFill>
                <a:latin typeface="Calibri" charset="0"/>
                <a:ea typeface="ＭＳ Ｐゴシック" charset="0"/>
              </a:defRPr>
            </a:lvl6pPr>
            <a:lvl7pPr marL="2628900" defTabSz="857250" eaLnBrk="0" fontAlgn="base" hangingPunct="0">
              <a:spcBef>
                <a:spcPct val="0"/>
              </a:spcBef>
              <a:spcAft>
                <a:spcPct val="0"/>
              </a:spcAft>
              <a:defRPr sz="2400">
                <a:solidFill>
                  <a:schemeClr val="tx1"/>
                </a:solidFill>
                <a:latin typeface="Calibri" charset="0"/>
                <a:ea typeface="ＭＳ Ｐゴシック" charset="0"/>
              </a:defRPr>
            </a:lvl7pPr>
            <a:lvl8pPr marL="3086100" defTabSz="857250" eaLnBrk="0" fontAlgn="base" hangingPunct="0">
              <a:spcBef>
                <a:spcPct val="0"/>
              </a:spcBef>
              <a:spcAft>
                <a:spcPct val="0"/>
              </a:spcAft>
              <a:defRPr sz="2400">
                <a:solidFill>
                  <a:schemeClr val="tx1"/>
                </a:solidFill>
                <a:latin typeface="Calibri" charset="0"/>
                <a:ea typeface="ＭＳ Ｐゴシック" charset="0"/>
              </a:defRPr>
            </a:lvl8pPr>
            <a:lvl9pPr marL="3543300" defTabSz="857250" eaLnBrk="0" fontAlgn="base" hangingPunct="0">
              <a:spcBef>
                <a:spcPct val="0"/>
              </a:spcBef>
              <a:spcAft>
                <a:spcPct val="0"/>
              </a:spcAft>
              <a:defRPr sz="2400">
                <a:solidFill>
                  <a:schemeClr val="tx1"/>
                </a:solidFill>
                <a:latin typeface="Calibri" charset="0"/>
                <a:ea typeface="ＭＳ Ｐゴシック" charset="0"/>
              </a:defRPr>
            </a:lvl9pPr>
          </a:lstStyle>
          <a:p>
            <a:pPr algn="ctr">
              <a:defRPr/>
            </a:pPr>
            <a:r>
              <a:rPr lang="es-ES" sz="2000" b="1" smtClean="0">
                <a:solidFill>
                  <a:schemeClr val="bg1"/>
                </a:solidFill>
                <a:effectLst>
                  <a:outerShdw blurRad="38100" dist="38100" dir="2700000" algn="tl">
                    <a:srgbClr val="000000"/>
                  </a:outerShdw>
                </a:effectLst>
                <a:latin typeface="Arial" charset="0"/>
              </a:rPr>
              <a:t>Diuréticos</a:t>
            </a:r>
          </a:p>
        </p:txBody>
      </p:sp>
      <p:sp>
        <p:nvSpPr>
          <p:cNvPr id="304134" name="Text Box 6"/>
          <p:cNvSpPr txBox="1">
            <a:spLocks noChangeArrowheads="1"/>
          </p:cNvSpPr>
          <p:nvPr/>
        </p:nvSpPr>
        <p:spPr bwMode="auto">
          <a:xfrm>
            <a:off x="3810000" y="5932488"/>
            <a:ext cx="1379538" cy="390525"/>
          </a:xfrm>
          <a:prstGeom prst="rect">
            <a:avLst/>
          </a:prstGeom>
          <a:solidFill>
            <a:srgbClr val="FF0000"/>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175">
                <a:solidFill>
                  <a:srgbClr val="FFFF00"/>
                </a:solidFill>
                <a:miter lim="800000"/>
                <a:headEnd/>
                <a:tailEnd/>
              </a14:hiddenLine>
            </a:ext>
          </a:extLst>
        </p:spPr>
        <p:txBody>
          <a:bodyPr lIns="85725" tIns="42863" rIns="85725" bIns="42863">
            <a:spAutoFit/>
          </a:bodyPr>
          <a:lstStyle>
            <a:lvl1pPr defTabSz="857250" eaLnBrk="0" hangingPunct="0">
              <a:defRPr sz="2400">
                <a:solidFill>
                  <a:schemeClr val="tx1"/>
                </a:solidFill>
                <a:latin typeface="Calibri" charset="0"/>
                <a:ea typeface="ＭＳ Ｐゴシック" charset="0"/>
                <a:cs typeface="ＭＳ Ｐゴシック" charset="0"/>
              </a:defRPr>
            </a:lvl1pPr>
            <a:lvl2pPr marL="428625" defTabSz="857250" eaLnBrk="0" hangingPunct="0">
              <a:defRPr sz="2400">
                <a:solidFill>
                  <a:schemeClr val="tx1"/>
                </a:solidFill>
                <a:latin typeface="Calibri" charset="0"/>
                <a:ea typeface="ＭＳ Ｐゴシック" charset="0"/>
              </a:defRPr>
            </a:lvl2pPr>
            <a:lvl3pPr marL="857250" defTabSz="857250" eaLnBrk="0" hangingPunct="0">
              <a:defRPr sz="2400">
                <a:solidFill>
                  <a:schemeClr val="tx1"/>
                </a:solidFill>
                <a:latin typeface="Calibri" charset="0"/>
                <a:ea typeface="ＭＳ Ｐゴシック" charset="0"/>
              </a:defRPr>
            </a:lvl3pPr>
            <a:lvl4pPr marL="1285875" defTabSz="857250" eaLnBrk="0" hangingPunct="0">
              <a:defRPr sz="2400">
                <a:solidFill>
                  <a:schemeClr val="tx1"/>
                </a:solidFill>
                <a:latin typeface="Calibri" charset="0"/>
                <a:ea typeface="ＭＳ Ｐゴシック" charset="0"/>
              </a:defRPr>
            </a:lvl4pPr>
            <a:lvl5pPr marL="1714500" defTabSz="857250" eaLnBrk="0" hangingPunct="0">
              <a:defRPr sz="2400">
                <a:solidFill>
                  <a:schemeClr val="tx1"/>
                </a:solidFill>
                <a:latin typeface="Calibri" charset="0"/>
                <a:ea typeface="ＭＳ Ｐゴシック" charset="0"/>
              </a:defRPr>
            </a:lvl5pPr>
            <a:lvl6pPr marL="2171700" defTabSz="857250" eaLnBrk="0" fontAlgn="base" hangingPunct="0">
              <a:spcBef>
                <a:spcPct val="0"/>
              </a:spcBef>
              <a:spcAft>
                <a:spcPct val="0"/>
              </a:spcAft>
              <a:defRPr sz="2400">
                <a:solidFill>
                  <a:schemeClr val="tx1"/>
                </a:solidFill>
                <a:latin typeface="Calibri" charset="0"/>
                <a:ea typeface="ＭＳ Ｐゴシック" charset="0"/>
              </a:defRPr>
            </a:lvl6pPr>
            <a:lvl7pPr marL="2628900" defTabSz="857250" eaLnBrk="0" fontAlgn="base" hangingPunct="0">
              <a:spcBef>
                <a:spcPct val="0"/>
              </a:spcBef>
              <a:spcAft>
                <a:spcPct val="0"/>
              </a:spcAft>
              <a:defRPr sz="2400">
                <a:solidFill>
                  <a:schemeClr val="tx1"/>
                </a:solidFill>
                <a:latin typeface="Calibri" charset="0"/>
                <a:ea typeface="ＭＳ Ｐゴシック" charset="0"/>
              </a:defRPr>
            </a:lvl7pPr>
            <a:lvl8pPr marL="3086100" defTabSz="857250" eaLnBrk="0" fontAlgn="base" hangingPunct="0">
              <a:spcBef>
                <a:spcPct val="0"/>
              </a:spcBef>
              <a:spcAft>
                <a:spcPct val="0"/>
              </a:spcAft>
              <a:defRPr sz="2400">
                <a:solidFill>
                  <a:schemeClr val="tx1"/>
                </a:solidFill>
                <a:latin typeface="Calibri" charset="0"/>
                <a:ea typeface="ＭＳ Ｐゴシック" charset="0"/>
              </a:defRPr>
            </a:lvl8pPr>
            <a:lvl9pPr marL="3543300" defTabSz="857250" eaLnBrk="0" fontAlgn="base" hangingPunct="0">
              <a:spcBef>
                <a:spcPct val="0"/>
              </a:spcBef>
              <a:spcAft>
                <a:spcPct val="0"/>
              </a:spcAft>
              <a:defRPr sz="2400">
                <a:solidFill>
                  <a:schemeClr val="tx1"/>
                </a:solidFill>
                <a:latin typeface="Calibri" charset="0"/>
                <a:ea typeface="ＭＳ Ｐゴシック" charset="0"/>
              </a:defRPr>
            </a:lvl9pPr>
          </a:lstStyle>
          <a:p>
            <a:pPr algn="ctr">
              <a:defRPr/>
            </a:pPr>
            <a:r>
              <a:rPr lang="es-ES" sz="2000" b="1" smtClean="0">
                <a:solidFill>
                  <a:schemeClr val="bg1"/>
                </a:solidFill>
                <a:effectLst>
                  <a:outerShdw blurRad="38100" dist="38100" dir="2700000" algn="tl">
                    <a:srgbClr val="000000"/>
                  </a:outerShdw>
                </a:effectLst>
                <a:latin typeface="Arial" charset="0"/>
              </a:rPr>
              <a:t>IECA</a:t>
            </a:r>
          </a:p>
        </p:txBody>
      </p:sp>
      <p:sp>
        <p:nvSpPr>
          <p:cNvPr id="304135" name="Text Box 7"/>
          <p:cNvSpPr txBox="1">
            <a:spLocks noChangeArrowheads="1"/>
          </p:cNvSpPr>
          <p:nvPr/>
        </p:nvSpPr>
        <p:spPr bwMode="auto">
          <a:xfrm>
            <a:off x="6253163" y="4652963"/>
            <a:ext cx="2066925" cy="695325"/>
          </a:xfrm>
          <a:prstGeom prst="rect">
            <a:avLst/>
          </a:prstGeom>
          <a:solidFill>
            <a:srgbClr val="FF0000"/>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175">
                <a:solidFill>
                  <a:srgbClr val="FFFF00"/>
                </a:solidFill>
                <a:miter lim="800000"/>
                <a:headEnd/>
                <a:tailEnd/>
              </a14:hiddenLine>
            </a:ext>
          </a:extLst>
        </p:spPr>
        <p:txBody>
          <a:bodyPr lIns="85725" tIns="42863" rIns="85725" bIns="42863">
            <a:spAutoFit/>
          </a:bodyPr>
          <a:lstStyle>
            <a:lvl1pPr defTabSz="857250" eaLnBrk="0" hangingPunct="0">
              <a:defRPr sz="2400">
                <a:solidFill>
                  <a:schemeClr val="tx1"/>
                </a:solidFill>
                <a:latin typeface="Calibri" charset="0"/>
                <a:ea typeface="ＭＳ Ｐゴシック" charset="0"/>
                <a:cs typeface="ＭＳ Ｐゴシック" charset="0"/>
              </a:defRPr>
            </a:lvl1pPr>
            <a:lvl2pPr marL="428625" defTabSz="857250" eaLnBrk="0" hangingPunct="0">
              <a:defRPr sz="2400">
                <a:solidFill>
                  <a:schemeClr val="tx1"/>
                </a:solidFill>
                <a:latin typeface="Calibri" charset="0"/>
                <a:ea typeface="ＭＳ Ｐゴシック" charset="0"/>
              </a:defRPr>
            </a:lvl2pPr>
            <a:lvl3pPr marL="857250" defTabSz="857250" eaLnBrk="0" hangingPunct="0">
              <a:defRPr sz="2400">
                <a:solidFill>
                  <a:schemeClr val="tx1"/>
                </a:solidFill>
                <a:latin typeface="Calibri" charset="0"/>
                <a:ea typeface="ＭＳ Ｐゴシック" charset="0"/>
              </a:defRPr>
            </a:lvl3pPr>
            <a:lvl4pPr marL="1285875" defTabSz="857250" eaLnBrk="0" hangingPunct="0">
              <a:defRPr sz="2400">
                <a:solidFill>
                  <a:schemeClr val="tx1"/>
                </a:solidFill>
                <a:latin typeface="Calibri" charset="0"/>
                <a:ea typeface="ＭＳ Ｐゴシック" charset="0"/>
              </a:defRPr>
            </a:lvl4pPr>
            <a:lvl5pPr marL="1714500" defTabSz="857250" eaLnBrk="0" hangingPunct="0">
              <a:defRPr sz="2400">
                <a:solidFill>
                  <a:schemeClr val="tx1"/>
                </a:solidFill>
                <a:latin typeface="Calibri" charset="0"/>
                <a:ea typeface="ＭＳ Ｐゴシック" charset="0"/>
              </a:defRPr>
            </a:lvl5pPr>
            <a:lvl6pPr marL="2171700" defTabSz="857250" eaLnBrk="0" fontAlgn="base" hangingPunct="0">
              <a:spcBef>
                <a:spcPct val="0"/>
              </a:spcBef>
              <a:spcAft>
                <a:spcPct val="0"/>
              </a:spcAft>
              <a:defRPr sz="2400">
                <a:solidFill>
                  <a:schemeClr val="tx1"/>
                </a:solidFill>
                <a:latin typeface="Calibri" charset="0"/>
                <a:ea typeface="ＭＳ Ｐゴシック" charset="0"/>
              </a:defRPr>
            </a:lvl6pPr>
            <a:lvl7pPr marL="2628900" defTabSz="857250" eaLnBrk="0" fontAlgn="base" hangingPunct="0">
              <a:spcBef>
                <a:spcPct val="0"/>
              </a:spcBef>
              <a:spcAft>
                <a:spcPct val="0"/>
              </a:spcAft>
              <a:defRPr sz="2400">
                <a:solidFill>
                  <a:schemeClr val="tx1"/>
                </a:solidFill>
                <a:latin typeface="Calibri" charset="0"/>
                <a:ea typeface="ＭＳ Ｐゴシック" charset="0"/>
              </a:defRPr>
            </a:lvl7pPr>
            <a:lvl8pPr marL="3086100" defTabSz="857250" eaLnBrk="0" fontAlgn="base" hangingPunct="0">
              <a:spcBef>
                <a:spcPct val="0"/>
              </a:spcBef>
              <a:spcAft>
                <a:spcPct val="0"/>
              </a:spcAft>
              <a:defRPr sz="2400">
                <a:solidFill>
                  <a:schemeClr val="tx1"/>
                </a:solidFill>
                <a:latin typeface="Calibri" charset="0"/>
                <a:ea typeface="ＭＳ Ｐゴシック" charset="0"/>
              </a:defRPr>
            </a:lvl8pPr>
            <a:lvl9pPr marL="3543300" defTabSz="857250" eaLnBrk="0" fontAlgn="base" hangingPunct="0">
              <a:spcBef>
                <a:spcPct val="0"/>
              </a:spcBef>
              <a:spcAft>
                <a:spcPct val="0"/>
              </a:spcAft>
              <a:defRPr sz="2400">
                <a:solidFill>
                  <a:schemeClr val="tx1"/>
                </a:solidFill>
                <a:latin typeface="Calibri" charset="0"/>
                <a:ea typeface="ＭＳ Ｐゴシック" charset="0"/>
              </a:defRPr>
            </a:lvl9pPr>
          </a:lstStyle>
          <a:p>
            <a:pPr algn="ctr">
              <a:defRPr/>
            </a:pPr>
            <a:r>
              <a:rPr lang="es-ES" sz="2000" b="1" smtClean="0">
                <a:solidFill>
                  <a:schemeClr val="bg1"/>
                </a:solidFill>
                <a:effectLst>
                  <a:outerShdw blurRad="38100" dist="38100" dir="2700000" algn="tl">
                    <a:srgbClr val="000000"/>
                  </a:outerShdw>
                </a:effectLst>
                <a:latin typeface="Arial" charset="0"/>
              </a:rPr>
              <a:t>Antagonistas</a:t>
            </a:r>
          </a:p>
          <a:p>
            <a:pPr algn="ctr">
              <a:defRPr/>
            </a:pPr>
            <a:r>
              <a:rPr lang="es-ES" sz="2000" b="1" smtClean="0">
                <a:solidFill>
                  <a:schemeClr val="bg1"/>
                </a:solidFill>
                <a:effectLst>
                  <a:outerShdw blurRad="38100" dist="38100" dir="2700000" algn="tl">
                    <a:srgbClr val="000000"/>
                  </a:outerShdw>
                </a:effectLst>
                <a:latin typeface="Arial" charset="0"/>
              </a:rPr>
              <a:t>del Calcio</a:t>
            </a:r>
          </a:p>
        </p:txBody>
      </p:sp>
      <p:sp>
        <p:nvSpPr>
          <p:cNvPr id="304136" name="Text Box 8"/>
          <p:cNvSpPr txBox="1">
            <a:spLocks noChangeArrowheads="1"/>
          </p:cNvSpPr>
          <p:nvPr/>
        </p:nvSpPr>
        <p:spPr bwMode="auto">
          <a:xfrm>
            <a:off x="6307138" y="3195638"/>
            <a:ext cx="1697037" cy="390525"/>
          </a:xfrm>
          <a:prstGeom prst="rect">
            <a:avLst/>
          </a:prstGeom>
          <a:solidFill>
            <a:srgbClr val="FF0000"/>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175">
                <a:solidFill>
                  <a:srgbClr val="FFFF00"/>
                </a:solidFill>
                <a:miter lim="800000"/>
                <a:headEnd/>
                <a:tailEnd/>
              </a14:hiddenLine>
            </a:ext>
          </a:extLst>
        </p:spPr>
        <p:txBody>
          <a:bodyPr lIns="85725" tIns="42863" rIns="85725" bIns="42863">
            <a:spAutoFit/>
          </a:bodyPr>
          <a:lstStyle>
            <a:lvl1pPr defTabSz="857250" eaLnBrk="0" hangingPunct="0">
              <a:defRPr sz="2400">
                <a:solidFill>
                  <a:schemeClr val="tx1"/>
                </a:solidFill>
                <a:latin typeface="Calibri" charset="0"/>
                <a:ea typeface="ＭＳ Ｐゴシック" charset="0"/>
                <a:cs typeface="ＭＳ Ｐゴシック" charset="0"/>
              </a:defRPr>
            </a:lvl1pPr>
            <a:lvl2pPr marL="428625" defTabSz="857250" eaLnBrk="0" hangingPunct="0">
              <a:defRPr sz="2400">
                <a:solidFill>
                  <a:schemeClr val="tx1"/>
                </a:solidFill>
                <a:latin typeface="Calibri" charset="0"/>
                <a:ea typeface="ＭＳ Ｐゴシック" charset="0"/>
              </a:defRPr>
            </a:lvl2pPr>
            <a:lvl3pPr marL="857250" defTabSz="857250" eaLnBrk="0" hangingPunct="0">
              <a:defRPr sz="2400">
                <a:solidFill>
                  <a:schemeClr val="tx1"/>
                </a:solidFill>
                <a:latin typeface="Calibri" charset="0"/>
                <a:ea typeface="ＭＳ Ｐゴシック" charset="0"/>
              </a:defRPr>
            </a:lvl3pPr>
            <a:lvl4pPr marL="1285875" defTabSz="857250" eaLnBrk="0" hangingPunct="0">
              <a:defRPr sz="2400">
                <a:solidFill>
                  <a:schemeClr val="tx1"/>
                </a:solidFill>
                <a:latin typeface="Calibri" charset="0"/>
                <a:ea typeface="ＭＳ Ｐゴシック" charset="0"/>
              </a:defRPr>
            </a:lvl4pPr>
            <a:lvl5pPr marL="1714500" defTabSz="857250" eaLnBrk="0" hangingPunct="0">
              <a:defRPr sz="2400">
                <a:solidFill>
                  <a:schemeClr val="tx1"/>
                </a:solidFill>
                <a:latin typeface="Calibri" charset="0"/>
                <a:ea typeface="ＭＳ Ｐゴシック" charset="0"/>
              </a:defRPr>
            </a:lvl5pPr>
            <a:lvl6pPr marL="2171700" defTabSz="857250" eaLnBrk="0" fontAlgn="base" hangingPunct="0">
              <a:spcBef>
                <a:spcPct val="0"/>
              </a:spcBef>
              <a:spcAft>
                <a:spcPct val="0"/>
              </a:spcAft>
              <a:defRPr sz="2400">
                <a:solidFill>
                  <a:schemeClr val="tx1"/>
                </a:solidFill>
                <a:latin typeface="Calibri" charset="0"/>
                <a:ea typeface="ＭＳ Ｐゴシック" charset="0"/>
              </a:defRPr>
            </a:lvl6pPr>
            <a:lvl7pPr marL="2628900" defTabSz="857250" eaLnBrk="0" fontAlgn="base" hangingPunct="0">
              <a:spcBef>
                <a:spcPct val="0"/>
              </a:spcBef>
              <a:spcAft>
                <a:spcPct val="0"/>
              </a:spcAft>
              <a:defRPr sz="2400">
                <a:solidFill>
                  <a:schemeClr val="tx1"/>
                </a:solidFill>
                <a:latin typeface="Calibri" charset="0"/>
                <a:ea typeface="ＭＳ Ｐゴシック" charset="0"/>
              </a:defRPr>
            </a:lvl7pPr>
            <a:lvl8pPr marL="3086100" defTabSz="857250" eaLnBrk="0" fontAlgn="base" hangingPunct="0">
              <a:spcBef>
                <a:spcPct val="0"/>
              </a:spcBef>
              <a:spcAft>
                <a:spcPct val="0"/>
              </a:spcAft>
              <a:defRPr sz="2400">
                <a:solidFill>
                  <a:schemeClr val="tx1"/>
                </a:solidFill>
                <a:latin typeface="Calibri" charset="0"/>
                <a:ea typeface="ＭＳ Ｐゴシック" charset="0"/>
              </a:defRPr>
            </a:lvl8pPr>
            <a:lvl9pPr marL="3543300" defTabSz="857250" eaLnBrk="0" fontAlgn="base" hangingPunct="0">
              <a:spcBef>
                <a:spcPct val="0"/>
              </a:spcBef>
              <a:spcAft>
                <a:spcPct val="0"/>
              </a:spcAft>
              <a:defRPr sz="2400">
                <a:solidFill>
                  <a:schemeClr val="tx1"/>
                </a:solidFill>
                <a:latin typeface="Calibri" charset="0"/>
                <a:ea typeface="ＭＳ Ｐゴシック" charset="0"/>
              </a:defRPr>
            </a:lvl9pPr>
          </a:lstStyle>
          <a:p>
            <a:pPr algn="ctr">
              <a:defRPr/>
            </a:pPr>
            <a:r>
              <a:rPr lang="es-ES" sz="2000" b="1" smtClean="0">
                <a:solidFill>
                  <a:schemeClr val="bg1"/>
                </a:solidFill>
                <a:effectLst>
                  <a:outerShdw blurRad="38100" dist="38100" dir="2700000" algn="tl">
                    <a:srgbClr val="000000"/>
                  </a:outerShdw>
                </a:effectLst>
                <a:latin typeface="Arial" charset="0"/>
              </a:rPr>
              <a:t>ARA II</a:t>
            </a:r>
          </a:p>
        </p:txBody>
      </p:sp>
      <p:sp>
        <p:nvSpPr>
          <p:cNvPr id="304137" name="Text Box 9"/>
          <p:cNvSpPr txBox="1">
            <a:spLocks noChangeArrowheads="1"/>
          </p:cNvSpPr>
          <p:nvPr/>
        </p:nvSpPr>
        <p:spPr bwMode="auto">
          <a:xfrm>
            <a:off x="542925" y="3162300"/>
            <a:ext cx="2132013" cy="390525"/>
          </a:xfrm>
          <a:prstGeom prst="rect">
            <a:avLst/>
          </a:prstGeom>
          <a:solidFill>
            <a:srgbClr val="FF0000"/>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175">
                <a:solidFill>
                  <a:srgbClr val="FFFF00"/>
                </a:solidFill>
                <a:miter lim="800000"/>
                <a:headEnd/>
                <a:tailEnd/>
              </a14:hiddenLine>
            </a:ext>
          </a:extLst>
        </p:spPr>
        <p:txBody>
          <a:bodyPr lIns="85725" tIns="42863" rIns="85725" bIns="42863">
            <a:spAutoFit/>
          </a:bodyPr>
          <a:lstStyle>
            <a:lvl1pPr defTabSz="857250" eaLnBrk="0" hangingPunct="0">
              <a:defRPr sz="2400">
                <a:solidFill>
                  <a:schemeClr val="tx1"/>
                </a:solidFill>
                <a:latin typeface="Calibri" charset="0"/>
                <a:ea typeface="ＭＳ Ｐゴシック" charset="0"/>
                <a:cs typeface="ＭＳ Ｐゴシック" charset="0"/>
              </a:defRPr>
            </a:lvl1pPr>
            <a:lvl2pPr marL="428625" defTabSz="857250" eaLnBrk="0" hangingPunct="0">
              <a:defRPr sz="2400">
                <a:solidFill>
                  <a:schemeClr val="tx1"/>
                </a:solidFill>
                <a:latin typeface="Calibri" charset="0"/>
                <a:ea typeface="ＭＳ Ｐゴシック" charset="0"/>
              </a:defRPr>
            </a:lvl2pPr>
            <a:lvl3pPr marL="857250" defTabSz="857250" eaLnBrk="0" hangingPunct="0">
              <a:defRPr sz="2400">
                <a:solidFill>
                  <a:schemeClr val="tx1"/>
                </a:solidFill>
                <a:latin typeface="Calibri" charset="0"/>
                <a:ea typeface="ＭＳ Ｐゴシック" charset="0"/>
              </a:defRPr>
            </a:lvl3pPr>
            <a:lvl4pPr marL="1285875" defTabSz="857250" eaLnBrk="0" hangingPunct="0">
              <a:defRPr sz="2400">
                <a:solidFill>
                  <a:schemeClr val="tx1"/>
                </a:solidFill>
                <a:latin typeface="Calibri" charset="0"/>
                <a:ea typeface="ＭＳ Ｐゴシック" charset="0"/>
              </a:defRPr>
            </a:lvl4pPr>
            <a:lvl5pPr marL="1714500" defTabSz="857250" eaLnBrk="0" hangingPunct="0">
              <a:defRPr sz="2400">
                <a:solidFill>
                  <a:schemeClr val="tx1"/>
                </a:solidFill>
                <a:latin typeface="Calibri" charset="0"/>
                <a:ea typeface="ＭＳ Ｐゴシック" charset="0"/>
              </a:defRPr>
            </a:lvl5pPr>
            <a:lvl6pPr marL="2171700" defTabSz="857250" eaLnBrk="0" fontAlgn="base" hangingPunct="0">
              <a:spcBef>
                <a:spcPct val="0"/>
              </a:spcBef>
              <a:spcAft>
                <a:spcPct val="0"/>
              </a:spcAft>
              <a:defRPr sz="2400">
                <a:solidFill>
                  <a:schemeClr val="tx1"/>
                </a:solidFill>
                <a:latin typeface="Calibri" charset="0"/>
                <a:ea typeface="ＭＳ Ｐゴシック" charset="0"/>
              </a:defRPr>
            </a:lvl6pPr>
            <a:lvl7pPr marL="2628900" defTabSz="857250" eaLnBrk="0" fontAlgn="base" hangingPunct="0">
              <a:spcBef>
                <a:spcPct val="0"/>
              </a:spcBef>
              <a:spcAft>
                <a:spcPct val="0"/>
              </a:spcAft>
              <a:defRPr sz="2400">
                <a:solidFill>
                  <a:schemeClr val="tx1"/>
                </a:solidFill>
                <a:latin typeface="Calibri" charset="0"/>
                <a:ea typeface="ＭＳ Ｐゴシック" charset="0"/>
              </a:defRPr>
            </a:lvl7pPr>
            <a:lvl8pPr marL="3086100" defTabSz="857250" eaLnBrk="0" fontAlgn="base" hangingPunct="0">
              <a:spcBef>
                <a:spcPct val="0"/>
              </a:spcBef>
              <a:spcAft>
                <a:spcPct val="0"/>
              </a:spcAft>
              <a:defRPr sz="2400">
                <a:solidFill>
                  <a:schemeClr val="tx1"/>
                </a:solidFill>
                <a:latin typeface="Calibri" charset="0"/>
                <a:ea typeface="ＭＳ Ｐゴシック" charset="0"/>
              </a:defRPr>
            </a:lvl8pPr>
            <a:lvl9pPr marL="3543300" defTabSz="857250" eaLnBrk="0" fontAlgn="base" hangingPunct="0">
              <a:spcBef>
                <a:spcPct val="0"/>
              </a:spcBef>
              <a:spcAft>
                <a:spcPct val="0"/>
              </a:spcAft>
              <a:defRPr sz="2400">
                <a:solidFill>
                  <a:schemeClr val="tx1"/>
                </a:solidFill>
                <a:latin typeface="Calibri" charset="0"/>
                <a:ea typeface="ＭＳ Ｐゴシック" charset="0"/>
              </a:defRPr>
            </a:lvl9pPr>
          </a:lstStyle>
          <a:p>
            <a:pPr algn="ctr">
              <a:defRPr/>
            </a:pPr>
            <a:r>
              <a:rPr lang="es-ES" sz="2000" b="1" smtClean="0">
                <a:solidFill>
                  <a:schemeClr val="bg1"/>
                </a:solidFill>
                <a:effectLst>
                  <a:outerShdw blurRad="38100" dist="38100" dir="2700000" algn="tl">
                    <a:srgbClr val="000000"/>
                  </a:outerShdw>
                </a:effectLst>
                <a:latin typeface="Arial" charset="0"/>
                <a:sym typeface="Symbol" charset="0"/>
              </a:rPr>
              <a:t>-</a:t>
            </a:r>
            <a:r>
              <a:rPr lang="es-ES" sz="2000" b="1" smtClean="0">
                <a:solidFill>
                  <a:schemeClr val="bg1"/>
                </a:solidFill>
                <a:effectLst>
                  <a:outerShdw blurRad="38100" dist="38100" dir="2700000" algn="tl">
                    <a:srgbClr val="000000"/>
                  </a:outerShdw>
                </a:effectLst>
                <a:latin typeface="Arial" charset="0"/>
              </a:rPr>
              <a:t>bloqueantes</a:t>
            </a:r>
          </a:p>
        </p:txBody>
      </p:sp>
      <p:sp>
        <p:nvSpPr>
          <p:cNvPr id="304138" name="Line 10"/>
          <p:cNvSpPr>
            <a:spLocks noChangeShapeType="1"/>
          </p:cNvSpPr>
          <p:nvPr/>
        </p:nvSpPr>
        <p:spPr bwMode="auto">
          <a:xfrm flipV="1">
            <a:off x="2874963" y="2460625"/>
            <a:ext cx="1612900" cy="2528888"/>
          </a:xfrm>
          <a:prstGeom prst="line">
            <a:avLst/>
          </a:prstGeom>
          <a:noFill/>
          <a:ln w="28575">
            <a:solidFill>
              <a:schemeClr val="tx1"/>
            </a:solidFill>
            <a:prstDash val="dash"/>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304139" name="Line 11"/>
          <p:cNvSpPr>
            <a:spLocks noChangeShapeType="1"/>
          </p:cNvSpPr>
          <p:nvPr/>
        </p:nvSpPr>
        <p:spPr bwMode="auto">
          <a:xfrm flipV="1">
            <a:off x="2851150" y="3298825"/>
            <a:ext cx="3290888" cy="1668463"/>
          </a:xfrm>
          <a:prstGeom prst="line">
            <a:avLst/>
          </a:prstGeom>
          <a:noFill/>
          <a:ln w="28575">
            <a:solidFill>
              <a:schemeClr val="tx1"/>
            </a:solidFill>
            <a:prstDash val="dash"/>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304140" name="Line 12"/>
          <p:cNvSpPr>
            <a:spLocks noChangeShapeType="1"/>
          </p:cNvSpPr>
          <p:nvPr/>
        </p:nvSpPr>
        <p:spPr bwMode="auto">
          <a:xfrm>
            <a:off x="2860675" y="3303588"/>
            <a:ext cx="3227388" cy="0"/>
          </a:xfrm>
          <a:prstGeom prst="line">
            <a:avLst/>
          </a:prstGeom>
          <a:noFill/>
          <a:ln w="28575">
            <a:solidFill>
              <a:schemeClr val="tx1"/>
            </a:solidFill>
            <a:prstDash val="dash"/>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304141" name="Line 13"/>
          <p:cNvSpPr>
            <a:spLocks noChangeShapeType="1"/>
          </p:cNvSpPr>
          <p:nvPr/>
        </p:nvSpPr>
        <p:spPr bwMode="auto">
          <a:xfrm>
            <a:off x="2874963" y="5019675"/>
            <a:ext cx="3243262" cy="0"/>
          </a:xfrm>
          <a:prstGeom prst="line">
            <a:avLst/>
          </a:prstGeom>
          <a:noFill/>
          <a:ln w="28575">
            <a:solidFill>
              <a:schemeClr val="tx1"/>
            </a:solidFill>
            <a:prstDash val="dash"/>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304142" name="Line 14"/>
          <p:cNvSpPr>
            <a:spLocks noChangeShapeType="1"/>
          </p:cNvSpPr>
          <p:nvPr/>
        </p:nvSpPr>
        <p:spPr bwMode="auto">
          <a:xfrm>
            <a:off x="2874963" y="3273425"/>
            <a:ext cx="1630362" cy="2587625"/>
          </a:xfrm>
          <a:prstGeom prst="line">
            <a:avLst/>
          </a:prstGeom>
          <a:noFill/>
          <a:ln w="28575">
            <a:solidFill>
              <a:schemeClr val="tx1"/>
            </a:solidFill>
            <a:prstDash val="dash"/>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304143" name="Line 15"/>
          <p:cNvSpPr>
            <a:spLocks noChangeShapeType="1"/>
          </p:cNvSpPr>
          <p:nvPr/>
        </p:nvSpPr>
        <p:spPr bwMode="auto">
          <a:xfrm>
            <a:off x="4498975" y="2505075"/>
            <a:ext cx="1606550" cy="2468563"/>
          </a:xfrm>
          <a:prstGeom prst="line">
            <a:avLst/>
          </a:prstGeom>
          <a:noFill/>
          <a:ln w="50800">
            <a:solidFill>
              <a:srgbClr val="00FF00"/>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304144" name="Line 16"/>
          <p:cNvSpPr>
            <a:spLocks noChangeShapeType="1"/>
          </p:cNvSpPr>
          <p:nvPr/>
        </p:nvSpPr>
        <p:spPr bwMode="auto">
          <a:xfrm flipH="1">
            <a:off x="4492625" y="3333750"/>
            <a:ext cx="1597025" cy="2524125"/>
          </a:xfrm>
          <a:prstGeom prst="line">
            <a:avLst/>
          </a:prstGeom>
          <a:noFill/>
          <a:ln w="50800">
            <a:solidFill>
              <a:srgbClr val="FF0000"/>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304145" name="Line 17"/>
          <p:cNvSpPr>
            <a:spLocks noChangeShapeType="1"/>
          </p:cNvSpPr>
          <p:nvPr/>
        </p:nvSpPr>
        <p:spPr bwMode="auto">
          <a:xfrm>
            <a:off x="2841625" y="4987925"/>
            <a:ext cx="1660525" cy="860425"/>
          </a:xfrm>
          <a:prstGeom prst="line">
            <a:avLst/>
          </a:prstGeom>
          <a:noFill/>
          <a:ln w="28575">
            <a:solidFill>
              <a:schemeClr val="tx1"/>
            </a:solidFill>
            <a:prstDash val="dash"/>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304146" name="Line 18"/>
          <p:cNvSpPr>
            <a:spLocks noChangeShapeType="1"/>
          </p:cNvSpPr>
          <p:nvPr/>
        </p:nvSpPr>
        <p:spPr bwMode="auto">
          <a:xfrm>
            <a:off x="2851150" y="3287713"/>
            <a:ext cx="3295650" cy="1731962"/>
          </a:xfrm>
          <a:prstGeom prst="line">
            <a:avLst/>
          </a:prstGeom>
          <a:noFill/>
          <a:ln w="28575">
            <a:solidFill>
              <a:schemeClr val="tx1"/>
            </a:solidFill>
            <a:prstDash val="dash"/>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304147" name="Line 19"/>
          <p:cNvSpPr>
            <a:spLocks noChangeShapeType="1"/>
          </p:cNvSpPr>
          <p:nvPr/>
        </p:nvSpPr>
        <p:spPr bwMode="auto">
          <a:xfrm>
            <a:off x="2841625" y="3292475"/>
            <a:ext cx="0" cy="1727200"/>
          </a:xfrm>
          <a:prstGeom prst="line">
            <a:avLst/>
          </a:prstGeom>
          <a:noFill/>
          <a:ln w="28575">
            <a:solidFill>
              <a:schemeClr val="tx1"/>
            </a:solidFill>
            <a:prstDash val="dash"/>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304148" name="Text Box 20"/>
          <p:cNvSpPr txBox="1">
            <a:spLocks noChangeArrowheads="1"/>
          </p:cNvSpPr>
          <p:nvPr/>
        </p:nvSpPr>
        <p:spPr bwMode="auto">
          <a:xfrm>
            <a:off x="1409700" y="4824413"/>
            <a:ext cx="1257300" cy="390525"/>
          </a:xfrm>
          <a:prstGeom prst="rect">
            <a:avLst/>
          </a:prstGeom>
          <a:solidFill>
            <a:srgbClr val="FF0000"/>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175">
                <a:solidFill>
                  <a:schemeClr val="bg1"/>
                </a:solidFill>
                <a:miter lim="800000"/>
                <a:headEnd/>
                <a:tailEnd/>
              </a14:hiddenLine>
            </a:ext>
          </a:extLst>
        </p:spPr>
        <p:txBody>
          <a:bodyPr lIns="85725" tIns="42863" rIns="85725" bIns="42863">
            <a:spAutoFit/>
          </a:bodyPr>
          <a:lstStyle>
            <a:lvl1pPr defTabSz="857250" eaLnBrk="0" hangingPunct="0">
              <a:defRPr sz="2400">
                <a:solidFill>
                  <a:schemeClr val="tx1"/>
                </a:solidFill>
                <a:latin typeface="Calibri" charset="0"/>
                <a:ea typeface="ＭＳ Ｐゴシック" charset="0"/>
                <a:cs typeface="ＭＳ Ｐゴシック" charset="0"/>
              </a:defRPr>
            </a:lvl1pPr>
            <a:lvl2pPr marL="428625" defTabSz="857250" eaLnBrk="0" hangingPunct="0">
              <a:defRPr sz="2400">
                <a:solidFill>
                  <a:schemeClr val="tx1"/>
                </a:solidFill>
                <a:latin typeface="Calibri" charset="0"/>
                <a:ea typeface="ＭＳ Ｐゴシック" charset="0"/>
              </a:defRPr>
            </a:lvl2pPr>
            <a:lvl3pPr marL="857250" defTabSz="857250" eaLnBrk="0" hangingPunct="0">
              <a:defRPr sz="2400">
                <a:solidFill>
                  <a:schemeClr val="tx1"/>
                </a:solidFill>
                <a:latin typeface="Calibri" charset="0"/>
                <a:ea typeface="ＭＳ Ｐゴシック" charset="0"/>
              </a:defRPr>
            </a:lvl3pPr>
            <a:lvl4pPr marL="1285875" defTabSz="857250" eaLnBrk="0" hangingPunct="0">
              <a:defRPr sz="2400">
                <a:solidFill>
                  <a:schemeClr val="tx1"/>
                </a:solidFill>
                <a:latin typeface="Calibri" charset="0"/>
                <a:ea typeface="ＭＳ Ｐゴシック" charset="0"/>
              </a:defRPr>
            </a:lvl4pPr>
            <a:lvl5pPr marL="1714500" defTabSz="857250" eaLnBrk="0" hangingPunct="0">
              <a:defRPr sz="2400">
                <a:solidFill>
                  <a:schemeClr val="tx1"/>
                </a:solidFill>
                <a:latin typeface="Calibri" charset="0"/>
                <a:ea typeface="ＭＳ Ｐゴシック" charset="0"/>
              </a:defRPr>
            </a:lvl5pPr>
            <a:lvl6pPr marL="2171700" defTabSz="857250" eaLnBrk="0" fontAlgn="base" hangingPunct="0">
              <a:spcBef>
                <a:spcPct val="0"/>
              </a:spcBef>
              <a:spcAft>
                <a:spcPct val="0"/>
              </a:spcAft>
              <a:defRPr sz="2400">
                <a:solidFill>
                  <a:schemeClr val="tx1"/>
                </a:solidFill>
                <a:latin typeface="Calibri" charset="0"/>
                <a:ea typeface="ＭＳ Ｐゴシック" charset="0"/>
              </a:defRPr>
            </a:lvl6pPr>
            <a:lvl7pPr marL="2628900" defTabSz="857250" eaLnBrk="0" fontAlgn="base" hangingPunct="0">
              <a:spcBef>
                <a:spcPct val="0"/>
              </a:spcBef>
              <a:spcAft>
                <a:spcPct val="0"/>
              </a:spcAft>
              <a:defRPr sz="2400">
                <a:solidFill>
                  <a:schemeClr val="tx1"/>
                </a:solidFill>
                <a:latin typeface="Calibri" charset="0"/>
                <a:ea typeface="ＭＳ Ｐゴシック" charset="0"/>
              </a:defRPr>
            </a:lvl7pPr>
            <a:lvl8pPr marL="3086100" defTabSz="857250" eaLnBrk="0" fontAlgn="base" hangingPunct="0">
              <a:spcBef>
                <a:spcPct val="0"/>
              </a:spcBef>
              <a:spcAft>
                <a:spcPct val="0"/>
              </a:spcAft>
              <a:defRPr sz="2400">
                <a:solidFill>
                  <a:schemeClr val="tx1"/>
                </a:solidFill>
                <a:latin typeface="Calibri" charset="0"/>
                <a:ea typeface="ＭＳ Ｐゴシック" charset="0"/>
              </a:defRPr>
            </a:lvl8pPr>
            <a:lvl9pPr marL="3543300" defTabSz="857250" eaLnBrk="0" fontAlgn="base" hangingPunct="0">
              <a:spcBef>
                <a:spcPct val="0"/>
              </a:spcBef>
              <a:spcAft>
                <a:spcPct val="0"/>
              </a:spcAft>
              <a:defRPr sz="2400">
                <a:solidFill>
                  <a:schemeClr val="tx1"/>
                </a:solidFill>
                <a:latin typeface="Calibri" charset="0"/>
                <a:ea typeface="ＭＳ Ｐゴシック" charset="0"/>
              </a:defRPr>
            </a:lvl9pPr>
          </a:lstStyle>
          <a:p>
            <a:pPr algn="ctr">
              <a:defRPr/>
            </a:pPr>
            <a:r>
              <a:rPr lang="es-ES" sz="2000" b="1" smtClean="0">
                <a:solidFill>
                  <a:schemeClr val="bg1"/>
                </a:solidFill>
                <a:effectLst>
                  <a:outerShdw blurRad="38100" dist="38100" dir="2700000" algn="tl">
                    <a:srgbClr val="000000"/>
                  </a:outerShdw>
                </a:effectLst>
                <a:latin typeface="Arial" charset="0"/>
                <a:sym typeface="Symbol" charset="0"/>
              </a:rPr>
              <a:t>Otros</a:t>
            </a:r>
            <a:endParaRPr lang="es-ES" sz="2000" b="1" smtClean="0">
              <a:solidFill>
                <a:schemeClr val="bg1"/>
              </a:solidFill>
              <a:effectLst>
                <a:outerShdw blurRad="38100" dist="38100" dir="2700000" algn="tl">
                  <a:srgbClr val="000000"/>
                </a:outerShdw>
              </a:effectLst>
              <a:latin typeface="Arial" charset="0"/>
            </a:endParaRPr>
          </a:p>
        </p:txBody>
      </p:sp>
      <p:sp>
        <p:nvSpPr>
          <p:cNvPr id="304149" name="Line 21"/>
          <p:cNvSpPr>
            <a:spLocks noChangeShapeType="1"/>
          </p:cNvSpPr>
          <p:nvPr/>
        </p:nvSpPr>
        <p:spPr bwMode="auto">
          <a:xfrm flipV="1">
            <a:off x="2855913" y="2405063"/>
            <a:ext cx="1606550" cy="825500"/>
          </a:xfrm>
          <a:prstGeom prst="line">
            <a:avLst/>
          </a:prstGeom>
          <a:noFill/>
          <a:ln w="50800">
            <a:solidFill>
              <a:srgbClr val="00FF00"/>
            </a:solidFill>
            <a:prstDash val="dash"/>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304150" name="Line 22"/>
          <p:cNvSpPr>
            <a:spLocks noChangeShapeType="1"/>
          </p:cNvSpPr>
          <p:nvPr/>
        </p:nvSpPr>
        <p:spPr bwMode="auto">
          <a:xfrm flipH="1">
            <a:off x="4503738" y="2341563"/>
            <a:ext cx="1587" cy="3533775"/>
          </a:xfrm>
          <a:prstGeom prst="line">
            <a:avLst/>
          </a:prstGeom>
          <a:noFill/>
          <a:ln w="76200">
            <a:solidFill>
              <a:srgbClr val="00FF00"/>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304151" name="Line 23"/>
          <p:cNvSpPr>
            <a:spLocks noChangeShapeType="1"/>
          </p:cNvSpPr>
          <p:nvPr/>
        </p:nvSpPr>
        <p:spPr bwMode="auto">
          <a:xfrm>
            <a:off x="6113463" y="3260725"/>
            <a:ext cx="0" cy="1792288"/>
          </a:xfrm>
          <a:prstGeom prst="line">
            <a:avLst/>
          </a:prstGeom>
          <a:noFill/>
          <a:ln w="76200">
            <a:solidFill>
              <a:srgbClr val="00FF00"/>
            </a:solidFill>
            <a:round/>
            <a:headEnd/>
            <a:tailEnd/>
          </a:ln>
          <a:effectLst>
            <a:outerShdw blurRad="63500" dist="2694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46820" name="Text Box 36"/>
          <p:cNvSpPr txBox="1">
            <a:spLocks noChangeArrowheads="1"/>
          </p:cNvSpPr>
          <p:nvPr/>
        </p:nvSpPr>
        <p:spPr bwMode="auto">
          <a:xfrm>
            <a:off x="47625" y="1908175"/>
            <a:ext cx="3630613"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5367" tIns="42685" rIns="85367" bIns="42685">
            <a:spAutoFit/>
          </a:bodyPr>
          <a:lstStyle>
            <a:lvl1pPr marL="185738" indent="-185738" defTabSz="714375" eaLnBrk="0" hangingPunct="0">
              <a:defRPr sz="2400">
                <a:solidFill>
                  <a:schemeClr val="tx1"/>
                </a:solidFill>
                <a:latin typeface="Calibri" charset="0"/>
                <a:ea typeface="ＭＳ Ｐゴシック" charset="0"/>
                <a:cs typeface="ＭＳ Ｐゴシック" charset="0"/>
              </a:defRPr>
            </a:lvl1pPr>
            <a:lvl2pPr marL="698500" indent="-269875" defTabSz="714375" eaLnBrk="0" hangingPunct="0">
              <a:defRPr sz="2400">
                <a:solidFill>
                  <a:schemeClr val="tx1"/>
                </a:solidFill>
                <a:latin typeface="Calibri" charset="0"/>
                <a:ea typeface="ＭＳ Ｐゴシック" charset="0"/>
              </a:defRPr>
            </a:lvl2pPr>
            <a:lvl3pPr marL="1071563" indent="-214313" defTabSz="714375" eaLnBrk="0" hangingPunct="0">
              <a:defRPr sz="2400">
                <a:solidFill>
                  <a:schemeClr val="tx1"/>
                </a:solidFill>
                <a:latin typeface="Calibri" charset="0"/>
                <a:ea typeface="ＭＳ Ｐゴシック" charset="0"/>
              </a:defRPr>
            </a:lvl3pPr>
            <a:lvl4pPr marL="1500188" indent="-214313" defTabSz="714375" eaLnBrk="0" hangingPunct="0">
              <a:defRPr sz="2400">
                <a:solidFill>
                  <a:schemeClr val="tx1"/>
                </a:solidFill>
                <a:latin typeface="Calibri" charset="0"/>
                <a:ea typeface="ＭＳ Ｐゴシック" charset="0"/>
              </a:defRPr>
            </a:lvl4pPr>
            <a:lvl5pPr marL="1928813" indent="-214313" defTabSz="714375" eaLnBrk="0" hangingPunct="0">
              <a:defRPr sz="2400">
                <a:solidFill>
                  <a:schemeClr val="tx1"/>
                </a:solidFill>
                <a:latin typeface="Calibri" charset="0"/>
                <a:ea typeface="ＭＳ Ｐゴシック" charset="0"/>
              </a:defRPr>
            </a:lvl5pPr>
            <a:lvl6pPr marL="2386013" indent="-214313" defTabSz="714375" eaLnBrk="0" fontAlgn="base" hangingPunct="0">
              <a:spcBef>
                <a:spcPct val="0"/>
              </a:spcBef>
              <a:spcAft>
                <a:spcPct val="0"/>
              </a:spcAft>
              <a:defRPr sz="2400">
                <a:solidFill>
                  <a:schemeClr val="tx1"/>
                </a:solidFill>
                <a:latin typeface="Calibri" charset="0"/>
                <a:ea typeface="ＭＳ Ｐゴシック" charset="0"/>
              </a:defRPr>
            </a:lvl6pPr>
            <a:lvl7pPr marL="2843213" indent="-214313" defTabSz="714375" eaLnBrk="0" fontAlgn="base" hangingPunct="0">
              <a:spcBef>
                <a:spcPct val="0"/>
              </a:spcBef>
              <a:spcAft>
                <a:spcPct val="0"/>
              </a:spcAft>
              <a:defRPr sz="2400">
                <a:solidFill>
                  <a:schemeClr val="tx1"/>
                </a:solidFill>
                <a:latin typeface="Calibri" charset="0"/>
                <a:ea typeface="ＭＳ Ｐゴシック" charset="0"/>
              </a:defRPr>
            </a:lvl7pPr>
            <a:lvl8pPr marL="3300413" indent="-214313" defTabSz="714375" eaLnBrk="0" fontAlgn="base" hangingPunct="0">
              <a:spcBef>
                <a:spcPct val="0"/>
              </a:spcBef>
              <a:spcAft>
                <a:spcPct val="0"/>
              </a:spcAft>
              <a:defRPr sz="2400">
                <a:solidFill>
                  <a:schemeClr val="tx1"/>
                </a:solidFill>
                <a:latin typeface="Calibri" charset="0"/>
                <a:ea typeface="ＭＳ Ｐゴシック" charset="0"/>
              </a:defRPr>
            </a:lvl8pPr>
            <a:lvl9pPr marL="3757613" indent="-214313" defTabSz="714375" eaLnBrk="0" fontAlgn="base" hangingPunct="0">
              <a:spcBef>
                <a:spcPct val="0"/>
              </a:spcBef>
              <a:spcAft>
                <a:spcPct val="0"/>
              </a:spcAft>
              <a:defRPr sz="2400">
                <a:solidFill>
                  <a:schemeClr val="tx1"/>
                </a:solidFill>
                <a:latin typeface="Calibri" charset="0"/>
                <a:ea typeface="ＭＳ Ｐゴシック" charset="0"/>
              </a:defRPr>
            </a:lvl9pPr>
          </a:lstStyle>
          <a:p>
            <a:pPr>
              <a:buClr>
                <a:srgbClr val="FFFF00"/>
              </a:buClr>
              <a:buFont typeface="Monotype Sorts" charset="0"/>
              <a:buChar char="l"/>
              <a:defRPr/>
            </a:pPr>
            <a:r>
              <a:rPr lang="es-ES" sz="1600" b="1" smtClean="0">
                <a:latin typeface="Arial" charset="0"/>
                <a:cs typeface="Arial" charset="0"/>
              </a:rPr>
              <a:t> Efecto antihipertensivo relevante</a:t>
            </a:r>
          </a:p>
          <a:p>
            <a:pPr>
              <a:buClr>
                <a:srgbClr val="FFFF00"/>
              </a:buClr>
              <a:buFont typeface="Monotype Sorts" charset="0"/>
              <a:buChar char="l"/>
              <a:defRPr/>
            </a:pPr>
            <a:r>
              <a:rPr lang="es-ES" sz="1600" b="1" smtClean="0">
                <a:latin typeface="Arial" charset="0"/>
                <a:cs typeface="Arial" charset="0"/>
              </a:rPr>
              <a:t> Protección cardiovascular</a:t>
            </a:r>
          </a:p>
          <a:p>
            <a:pPr>
              <a:buClr>
                <a:srgbClr val="FFFF00"/>
              </a:buClr>
              <a:buFont typeface="Monotype Sorts" charset="0"/>
              <a:buChar char="l"/>
              <a:defRPr/>
            </a:pPr>
            <a:r>
              <a:rPr lang="es-ES" sz="1600" b="1" smtClean="0">
                <a:latin typeface="Arial" charset="0"/>
                <a:cs typeface="Arial" charset="0"/>
              </a:rPr>
              <a:t> Optima tolerabilidad</a:t>
            </a:r>
          </a:p>
        </p:txBody>
      </p:sp>
      <p:sp>
        <p:nvSpPr>
          <p:cNvPr id="304153" name="Line 25"/>
          <p:cNvSpPr>
            <a:spLocks noChangeShapeType="1"/>
          </p:cNvSpPr>
          <p:nvPr/>
        </p:nvSpPr>
        <p:spPr bwMode="auto">
          <a:xfrm flipV="1">
            <a:off x="4524375" y="5019675"/>
            <a:ext cx="1608138" cy="825500"/>
          </a:xfrm>
          <a:prstGeom prst="line">
            <a:avLst/>
          </a:prstGeom>
          <a:noFill/>
          <a:ln w="76200">
            <a:solidFill>
              <a:srgbClr val="00FF00"/>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304154" name="Line 26"/>
          <p:cNvSpPr>
            <a:spLocks noChangeShapeType="1"/>
          </p:cNvSpPr>
          <p:nvPr/>
        </p:nvSpPr>
        <p:spPr bwMode="auto">
          <a:xfrm rot="207567">
            <a:off x="4464050" y="2422525"/>
            <a:ext cx="1693863" cy="817563"/>
          </a:xfrm>
          <a:prstGeom prst="line">
            <a:avLst/>
          </a:prstGeom>
          <a:noFill/>
          <a:ln w="76200">
            <a:solidFill>
              <a:srgbClr val="00FF00"/>
            </a:solidFill>
            <a:round/>
            <a:headEnd/>
            <a:tailEnd/>
          </a:ln>
          <a:effectLst>
            <a:outerShdw blurRad="63500" dist="17961" dir="189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s-ES"/>
          </a:p>
        </p:txBody>
      </p:sp>
      <p:sp>
        <p:nvSpPr>
          <p:cNvPr id="304155" name="Line 27"/>
          <p:cNvSpPr>
            <a:spLocks noChangeShapeType="1"/>
          </p:cNvSpPr>
          <p:nvPr/>
        </p:nvSpPr>
        <p:spPr bwMode="auto">
          <a:xfrm>
            <a:off x="6291263" y="2035175"/>
            <a:ext cx="431800" cy="0"/>
          </a:xfrm>
          <a:prstGeom prst="line">
            <a:avLst/>
          </a:prstGeom>
          <a:noFill/>
          <a:ln w="57150">
            <a:solidFill>
              <a:srgbClr val="00FF00"/>
            </a:solidFill>
            <a:round/>
            <a:headEnd type="none" w="sm" len="sm"/>
            <a:tailEnd type="none" w="sm" len="sm"/>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304156" name="Line 28"/>
          <p:cNvSpPr>
            <a:spLocks noChangeShapeType="1"/>
          </p:cNvSpPr>
          <p:nvPr/>
        </p:nvSpPr>
        <p:spPr bwMode="auto">
          <a:xfrm>
            <a:off x="6291263" y="2311400"/>
            <a:ext cx="431800" cy="0"/>
          </a:xfrm>
          <a:prstGeom prst="line">
            <a:avLst/>
          </a:prstGeom>
          <a:noFill/>
          <a:ln w="57150">
            <a:solidFill>
              <a:srgbClr val="00FF00"/>
            </a:solidFill>
            <a:prstDash val="sysDot"/>
            <a:round/>
            <a:headEnd type="none" w="sm" len="sm"/>
            <a:tailEnd type="none" w="sm" len="sm"/>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304157" name="Line 29"/>
          <p:cNvSpPr>
            <a:spLocks noChangeShapeType="1"/>
          </p:cNvSpPr>
          <p:nvPr/>
        </p:nvSpPr>
        <p:spPr bwMode="auto">
          <a:xfrm>
            <a:off x="6291263" y="2852738"/>
            <a:ext cx="431800" cy="0"/>
          </a:xfrm>
          <a:prstGeom prst="line">
            <a:avLst/>
          </a:prstGeom>
          <a:noFill/>
          <a:ln w="57150">
            <a:solidFill>
              <a:srgbClr val="FF0000"/>
            </a:solidFill>
            <a:round/>
            <a:headEnd type="none" w="sm" len="sm"/>
            <a:tailEnd type="none" w="sm" len="sm"/>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304158" name="Line 30"/>
          <p:cNvSpPr>
            <a:spLocks noChangeShapeType="1"/>
          </p:cNvSpPr>
          <p:nvPr/>
        </p:nvSpPr>
        <p:spPr bwMode="auto">
          <a:xfrm>
            <a:off x="6291263" y="2593975"/>
            <a:ext cx="431800" cy="0"/>
          </a:xfrm>
          <a:prstGeom prst="line">
            <a:avLst/>
          </a:prstGeom>
          <a:noFill/>
          <a:ln w="57150">
            <a:solidFill>
              <a:schemeClr val="tx1"/>
            </a:solidFill>
            <a:prstDash val="sysDot"/>
            <a:round/>
            <a:headEnd type="none" w="sm" len="sm"/>
            <a:tailEnd type="none" w="sm" len="sm"/>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 name="Text Box 36"/>
          <p:cNvSpPr txBox="1">
            <a:spLocks noChangeArrowheads="1"/>
          </p:cNvSpPr>
          <p:nvPr/>
        </p:nvSpPr>
        <p:spPr bwMode="auto">
          <a:xfrm>
            <a:off x="6692900" y="1846263"/>
            <a:ext cx="2239963" cy="118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5367" tIns="42685" rIns="85367" bIns="42685">
            <a:spAutoFit/>
          </a:bodyPr>
          <a:lstStyle>
            <a:lvl1pPr marL="185738" indent="-185738" defTabSz="714375" eaLnBrk="0" hangingPunct="0">
              <a:defRPr sz="2400">
                <a:solidFill>
                  <a:schemeClr val="tx1"/>
                </a:solidFill>
                <a:latin typeface="Calibri" charset="0"/>
                <a:ea typeface="ＭＳ Ｐゴシック" charset="0"/>
                <a:cs typeface="ＭＳ Ｐゴシック" charset="0"/>
              </a:defRPr>
            </a:lvl1pPr>
            <a:lvl2pPr marL="698500" indent="-269875" defTabSz="714375" eaLnBrk="0" hangingPunct="0">
              <a:defRPr sz="2400">
                <a:solidFill>
                  <a:schemeClr val="tx1"/>
                </a:solidFill>
                <a:latin typeface="Calibri" charset="0"/>
                <a:ea typeface="ＭＳ Ｐゴシック" charset="0"/>
              </a:defRPr>
            </a:lvl2pPr>
            <a:lvl3pPr marL="1071563" indent="-214313" defTabSz="714375" eaLnBrk="0" hangingPunct="0">
              <a:defRPr sz="2400">
                <a:solidFill>
                  <a:schemeClr val="tx1"/>
                </a:solidFill>
                <a:latin typeface="Calibri" charset="0"/>
                <a:ea typeface="ＭＳ Ｐゴシック" charset="0"/>
              </a:defRPr>
            </a:lvl3pPr>
            <a:lvl4pPr marL="1500188" indent="-214313" defTabSz="714375" eaLnBrk="0" hangingPunct="0">
              <a:defRPr sz="2400">
                <a:solidFill>
                  <a:schemeClr val="tx1"/>
                </a:solidFill>
                <a:latin typeface="Calibri" charset="0"/>
                <a:ea typeface="ＭＳ Ｐゴシック" charset="0"/>
              </a:defRPr>
            </a:lvl4pPr>
            <a:lvl5pPr marL="1928813" indent="-214313" defTabSz="714375" eaLnBrk="0" hangingPunct="0">
              <a:defRPr sz="2400">
                <a:solidFill>
                  <a:schemeClr val="tx1"/>
                </a:solidFill>
                <a:latin typeface="Calibri" charset="0"/>
                <a:ea typeface="ＭＳ Ｐゴシック" charset="0"/>
              </a:defRPr>
            </a:lvl5pPr>
            <a:lvl6pPr marL="2386013" indent="-214313" defTabSz="714375" eaLnBrk="0" fontAlgn="base" hangingPunct="0">
              <a:spcBef>
                <a:spcPct val="0"/>
              </a:spcBef>
              <a:spcAft>
                <a:spcPct val="0"/>
              </a:spcAft>
              <a:defRPr sz="2400">
                <a:solidFill>
                  <a:schemeClr val="tx1"/>
                </a:solidFill>
                <a:latin typeface="Calibri" charset="0"/>
                <a:ea typeface="ＭＳ Ｐゴシック" charset="0"/>
              </a:defRPr>
            </a:lvl6pPr>
            <a:lvl7pPr marL="2843213" indent="-214313" defTabSz="714375" eaLnBrk="0" fontAlgn="base" hangingPunct="0">
              <a:spcBef>
                <a:spcPct val="0"/>
              </a:spcBef>
              <a:spcAft>
                <a:spcPct val="0"/>
              </a:spcAft>
              <a:defRPr sz="2400">
                <a:solidFill>
                  <a:schemeClr val="tx1"/>
                </a:solidFill>
                <a:latin typeface="Calibri" charset="0"/>
                <a:ea typeface="ＭＳ Ｐゴシック" charset="0"/>
              </a:defRPr>
            </a:lvl7pPr>
            <a:lvl8pPr marL="3300413" indent="-214313" defTabSz="714375" eaLnBrk="0" fontAlgn="base" hangingPunct="0">
              <a:spcBef>
                <a:spcPct val="0"/>
              </a:spcBef>
              <a:spcAft>
                <a:spcPct val="0"/>
              </a:spcAft>
              <a:defRPr sz="2400">
                <a:solidFill>
                  <a:schemeClr val="tx1"/>
                </a:solidFill>
                <a:latin typeface="Calibri" charset="0"/>
                <a:ea typeface="ＭＳ Ｐゴシック" charset="0"/>
              </a:defRPr>
            </a:lvl8pPr>
            <a:lvl9pPr marL="3757613" indent="-214313" defTabSz="714375" eaLnBrk="0" fontAlgn="base" hangingPunct="0">
              <a:spcBef>
                <a:spcPct val="0"/>
              </a:spcBef>
              <a:spcAft>
                <a:spcPct val="0"/>
              </a:spcAft>
              <a:defRPr sz="2400">
                <a:solidFill>
                  <a:schemeClr val="tx1"/>
                </a:solidFill>
                <a:latin typeface="Calibri" charset="0"/>
                <a:ea typeface="ＭＳ Ｐゴシック" charset="0"/>
              </a:defRPr>
            </a:lvl9pPr>
          </a:lstStyle>
          <a:p>
            <a:pPr>
              <a:buClr>
                <a:srgbClr val="FFFF00"/>
              </a:buClr>
              <a:buFont typeface="Monotype Sorts" charset="0"/>
              <a:buNone/>
              <a:defRPr/>
            </a:pPr>
            <a:r>
              <a:rPr lang="es-ES" sz="1800" b="1" smtClean="0">
                <a:latin typeface="Arial" charset="0"/>
                <a:cs typeface="Arial" charset="0"/>
              </a:rPr>
              <a:t>Preferentes</a:t>
            </a:r>
          </a:p>
          <a:p>
            <a:pPr>
              <a:buClr>
                <a:srgbClr val="FFFF00"/>
              </a:buClr>
              <a:buFont typeface="Monotype Sorts" charset="0"/>
              <a:buNone/>
              <a:defRPr/>
            </a:pPr>
            <a:r>
              <a:rPr lang="es-ES" sz="1800" b="1" smtClean="0">
                <a:latin typeface="Arial" charset="0"/>
                <a:cs typeface="Arial" charset="0"/>
              </a:rPr>
              <a:t>Utiles</a:t>
            </a:r>
          </a:p>
          <a:p>
            <a:pPr>
              <a:buClr>
                <a:srgbClr val="FFFF00"/>
              </a:buClr>
              <a:buFont typeface="Monotype Sorts" charset="0"/>
              <a:buNone/>
              <a:defRPr/>
            </a:pPr>
            <a:r>
              <a:rPr lang="es-ES" sz="1800" b="1" smtClean="0">
                <a:latin typeface="Arial" charset="0"/>
                <a:cs typeface="Arial" charset="0"/>
              </a:rPr>
              <a:t>Posibles</a:t>
            </a:r>
          </a:p>
          <a:p>
            <a:pPr>
              <a:buClr>
                <a:srgbClr val="FFFF00"/>
              </a:buClr>
              <a:buFont typeface="Monotype Sorts" charset="0"/>
              <a:buNone/>
              <a:defRPr/>
            </a:pPr>
            <a:r>
              <a:rPr lang="es-ES" sz="1800" b="1" smtClean="0">
                <a:latin typeface="Arial" charset="0"/>
                <a:cs typeface="Arial" charset="0"/>
              </a:rPr>
              <a:t>No recomendadas</a:t>
            </a:r>
          </a:p>
        </p:txBody>
      </p:sp>
      <p:grpSp>
        <p:nvGrpSpPr>
          <p:cNvPr id="304160" name="Group 32"/>
          <p:cNvGrpSpPr>
            <a:grpSpLocks/>
          </p:cNvGrpSpPr>
          <p:nvPr/>
        </p:nvGrpSpPr>
        <p:grpSpPr bwMode="auto">
          <a:xfrm>
            <a:off x="6429375" y="5883275"/>
            <a:ext cx="1804988" cy="357188"/>
            <a:chOff x="4258" y="3706"/>
            <a:chExt cx="1137" cy="225"/>
          </a:xfrm>
        </p:grpSpPr>
        <p:sp>
          <p:nvSpPr>
            <p:cNvPr id="304161" name="Rectangle 33"/>
            <p:cNvSpPr>
              <a:spLocks noChangeArrowheads="1"/>
            </p:cNvSpPr>
            <p:nvPr/>
          </p:nvSpPr>
          <p:spPr bwMode="auto">
            <a:xfrm>
              <a:off x="4823" y="3706"/>
              <a:ext cx="572" cy="225"/>
            </a:xfrm>
            <a:prstGeom prst="rect">
              <a:avLst/>
            </a:prstGeom>
            <a:solidFill>
              <a:srgbClr val="0099CC"/>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304162" name="Rectangle 34"/>
            <p:cNvSpPr>
              <a:spLocks noChangeArrowheads="1"/>
            </p:cNvSpPr>
            <p:nvPr/>
          </p:nvSpPr>
          <p:spPr bwMode="auto">
            <a:xfrm>
              <a:off x="4258" y="3706"/>
              <a:ext cx="565" cy="225"/>
            </a:xfrm>
            <a:prstGeom prst="rect">
              <a:avLst/>
            </a:prstGeom>
            <a:solidFill>
              <a:srgbClr val="009900"/>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304163" name="Rectangle 35"/>
            <p:cNvSpPr>
              <a:spLocks noChangeArrowheads="1"/>
            </p:cNvSpPr>
            <p:nvPr/>
          </p:nvSpPr>
          <p:spPr bwMode="auto">
            <a:xfrm>
              <a:off x="4267" y="3723"/>
              <a:ext cx="534" cy="192"/>
            </a:xfrm>
            <a:prstGeom prst="rect">
              <a:avLst/>
            </a:prstGeom>
            <a:solidFill>
              <a:srgbClr val="009900"/>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1434" tIns="45717" rIns="91434" bIns="45717">
              <a:spAutoFit/>
            </a:bodyPr>
            <a:lstStyle/>
            <a:p>
              <a:pPr algn="ctr" defTabSz="914400" eaLnBrk="0" hangingPunct="0">
                <a:defRPr/>
              </a:pPr>
              <a:r>
                <a:rPr lang="es-ES" sz="1400" b="1">
                  <a:solidFill>
                    <a:schemeClr val="bg1"/>
                  </a:solidFill>
                  <a:effectLst>
                    <a:outerShdw blurRad="38100" dist="38100" dir="2700000" algn="tl">
                      <a:srgbClr val="000000"/>
                    </a:outerShdw>
                  </a:effectLst>
                  <a:latin typeface="Arial" charset="0"/>
                </a:rPr>
                <a:t>Clase I</a:t>
              </a:r>
            </a:p>
          </p:txBody>
        </p:sp>
        <p:sp>
          <p:nvSpPr>
            <p:cNvPr id="304164" name="Rectangle 36"/>
            <p:cNvSpPr>
              <a:spLocks noChangeArrowheads="1"/>
            </p:cNvSpPr>
            <p:nvPr/>
          </p:nvSpPr>
          <p:spPr bwMode="auto">
            <a:xfrm>
              <a:off x="4856" y="3723"/>
              <a:ext cx="520" cy="192"/>
            </a:xfrm>
            <a:prstGeom prst="rect">
              <a:avLst/>
            </a:prstGeom>
            <a:solidFill>
              <a:schemeClr val="hlink"/>
            </a:solidFill>
            <a:ln>
              <a:noFill/>
            </a:ln>
            <a:effectLst/>
            <a:extLs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defRPr/>
              </a:pPr>
              <a:r>
                <a:rPr lang="es-ES" sz="1400" b="1">
                  <a:solidFill>
                    <a:schemeClr val="bg1"/>
                  </a:solidFill>
                  <a:effectLst>
                    <a:outerShdw blurRad="38100" dist="38100" dir="2700000" algn="tl">
                      <a:srgbClr val="000000"/>
                    </a:outerShdw>
                  </a:effectLst>
                  <a:latin typeface="Arial" charset="0"/>
                </a:rPr>
                <a:t>Nivel A</a:t>
              </a:r>
            </a:p>
          </p:txBody>
        </p:sp>
      </p:grpSp>
      <p:sp>
        <p:nvSpPr>
          <p:cNvPr id="38943" name="Rectangle 2"/>
          <p:cNvSpPr>
            <a:spLocks noChangeArrowheads="1"/>
          </p:cNvSpPr>
          <p:nvPr/>
        </p:nvSpPr>
        <p:spPr bwMode="auto">
          <a:xfrm>
            <a:off x="285750" y="147638"/>
            <a:ext cx="860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s-GT" sz="1800" b="1">
                <a:solidFill>
                  <a:srgbClr val="D1252B"/>
                </a:solidFill>
                <a:latin typeface="Verdana" charset="0"/>
              </a:rPr>
              <a:t>BASES DEL TRATAMIENTO ANTIHIPERTENSIVO</a:t>
            </a:r>
            <a:endParaRPr lang="es-ES" sz="1800" b="1">
              <a:solidFill>
                <a:srgbClr val="D1252B"/>
              </a:solidFill>
              <a:latin typeface="Verdana" charset="0"/>
            </a:endParaRPr>
          </a:p>
        </p:txBody>
      </p:sp>
    </p:spTree>
    <p:extLst>
      <p:ext uri="{BB962C8B-B14F-4D97-AF65-F5344CB8AC3E}">
        <p14:creationId xmlns:p14="http://schemas.microsoft.com/office/powerpoint/2010/main" val="3829911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4160"/>
                                        </p:tgtEl>
                                        <p:attrNameLst>
                                          <p:attrName>style.visibility</p:attrName>
                                        </p:attrNameLst>
                                      </p:cBhvr>
                                      <p:to>
                                        <p:strVal val="visible"/>
                                      </p:to>
                                    </p:set>
                                    <p:anim calcmode="lin" valueType="num">
                                      <p:cBhvr additive="base">
                                        <p:cTn id="7" dur="500" fill="hold"/>
                                        <p:tgtEl>
                                          <p:spTgt spid="304160"/>
                                        </p:tgtEl>
                                        <p:attrNameLst>
                                          <p:attrName>ppt_x</p:attrName>
                                        </p:attrNameLst>
                                      </p:cBhvr>
                                      <p:tavLst>
                                        <p:tav tm="0">
                                          <p:val>
                                            <p:strVal val="#ppt_x"/>
                                          </p:val>
                                        </p:tav>
                                        <p:tav tm="100000">
                                          <p:val>
                                            <p:strVal val="#ppt_x"/>
                                          </p:val>
                                        </p:tav>
                                      </p:tavLst>
                                    </p:anim>
                                    <p:anim calcmode="lin" valueType="num">
                                      <p:cBhvr additive="base">
                                        <p:cTn id="8" dur="500" fill="hold"/>
                                        <p:tgtEl>
                                          <p:spTgt spid="304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Hipertensión Resistente: Definición</a:t>
            </a:r>
            <a:endParaRPr lang="es-ES" dirty="0"/>
          </a:p>
        </p:txBody>
      </p:sp>
      <p:sp>
        <p:nvSpPr>
          <p:cNvPr id="3" name="Marcador de contenido 2"/>
          <p:cNvSpPr>
            <a:spLocks noGrp="1"/>
          </p:cNvSpPr>
          <p:nvPr>
            <p:ph idx="1"/>
          </p:nvPr>
        </p:nvSpPr>
        <p:spPr/>
        <p:txBody>
          <a:bodyPr>
            <a:normAutofit/>
          </a:bodyPr>
          <a:lstStyle/>
          <a:p>
            <a:r>
              <a:rPr lang="es-ES" sz="2800" dirty="0" smtClean="0"/>
              <a:t>Imposibilidad para alcanzar las cifras meta (&lt; 140/90 mm Hg) con el uso de 3 fármacos antihipertensivos con mecanismos farmacológicos complementarios y que uno de ellos sea un diurético.</a:t>
            </a:r>
          </a:p>
          <a:p>
            <a:r>
              <a:rPr lang="es-ES" sz="2800" dirty="0" smtClean="0"/>
              <a:t>Todos los fármacos deberán ser usados a dosis máximas.</a:t>
            </a:r>
          </a:p>
          <a:p>
            <a:r>
              <a:rPr lang="es-ES" sz="2800" dirty="0" smtClean="0"/>
              <a:t>El paciente deberá ser adherente al tratamiento prescrito.</a:t>
            </a:r>
            <a:endParaRPr lang="es-ES" sz="2800" dirty="0"/>
          </a:p>
        </p:txBody>
      </p:sp>
      <p:sp>
        <p:nvSpPr>
          <p:cNvPr id="4" name="Text Box 4"/>
          <p:cNvSpPr txBox="1">
            <a:spLocks noChangeArrowheads="1"/>
          </p:cNvSpPr>
          <p:nvPr/>
        </p:nvSpPr>
        <p:spPr bwMode="auto">
          <a:xfrm>
            <a:off x="58738" y="6333967"/>
            <a:ext cx="8135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a:spcBef>
                <a:spcPct val="50000"/>
              </a:spcBef>
              <a:defRPr/>
            </a:pPr>
            <a:r>
              <a:rPr lang="es-ES" sz="1600" dirty="0" err="1" smtClean="0">
                <a:latin typeface="Arial" charset="0"/>
              </a:rPr>
              <a:t>Mancia</a:t>
            </a:r>
            <a:r>
              <a:rPr lang="es-ES" sz="1600" dirty="0" smtClean="0">
                <a:latin typeface="Arial" charset="0"/>
              </a:rPr>
              <a:t> G et al. 2013 ESH/ESC </a:t>
            </a:r>
            <a:r>
              <a:rPr lang="es-ES" sz="1600" dirty="0" err="1" smtClean="0">
                <a:latin typeface="Arial" charset="0"/>
              </a:rPr>
              <a:t>Guidelines</a:t>
            </a:r>
            <a:r>
              <a:rPr lang="es-ES" sz="1600" dirty="0" smtClean="0">
                <a:latin typeface="Arial" charset="0"/>
              </a:rPr>
              <a:t>. J </a:t>
            </a:r>
            <a:r>
              <a:rPr lang="es-ES" sz="1600" dirty="0" err="1" smtClean="0">
                <a:latin typeface="Arial" charset="0"/>
              </a:rPr>
              <a:t>Hypertens</a:t>
            </a:r>
            <a:r>
              <a:rPr lang="es-ES" sz="1600" dirty="0" smtClean="0">
                <a:latin typeface="Arial" charset="0"/>
              </a:rPr>
              <a:t> 2013; 31: 1281–1357</a:t>
            </a:r>
          </a:p>
        </p:txBody>
      </p:sp>
    </p:spTree>
    <p:extLst>
      <p:ext uri="{BB962C8B-B14F-4D97-AF65-F5344CB8AC3E}">
        <p14:creationId xmlns:p14="http://schemas.microsoft.com/office/powerpoint/2010/main" val="3724734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Denervación Renal</a:t>
            </a:r>
            <a:endParaRPr lang="es-ES" dirty="0"/>
          </a:p>
        </p:txBody>
      </p:sp>
      <p:pic>
        <p:nvPicPr>
          <p:cNvPr id="4" name="Imagen 3"/>
          <p:cNvPicPr>
            <a:picLocks noChangeAspect="1"/>
          </p:cNvPicPr>
          <p:nvPr/>
        </p:nvPicPr>
        <p:blipFill>
          <a:blip r:embed="rId2"/>
          <a:stretch>
            <a:fillRect/>
          </a:stretch>
        </p:blipFill>
        <p:spPr>
          <a:xfrm>
            <a:off x="1397000" y="1459366"/>
            <a:ext cx="6350000" cy="4533900"/>
          </a:xfrm>
          <a:prstGeom prst="rect">
            <a:avLst/>
          </a:prstGeom>
        </p:spPr>
      </p:pic>
    </p:spTree>
    <p:extLst>
      <p:ext uri="{BB962C8B-B14F-4D97-AF65-F5344CB8AC3E}">
        <p14:creationId xmlns:p14="http://schemas.microsoft.com/office/powerpoint/2010/main" val="820931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Denervación Renal</a:t>
            </a:r>
            <a:r>
              <a:rPr lang="es-ES" smtClean="0"/>
              <a:t>: Expectativas</a:t>
            </a:r>
            <a:endParaRPr lang="es-ES" dirty="0"/>
          </a:p>
        </p:txBody>
      </p:sp>
      <p:sp>
        <p:nvSpPr>
          <p:cNvPr id="3" name="Marcador de contenido 2"/>
          <p:cNvSpPr>
            <a:spLocks noGrp="1"/>
          </p:cNvSpPr>
          <p:nvPr>
            <p:ph idx="1"/>
          </p:nvPr>
        </p:nvSpPr>
        <p:spPr/>
        <p:txBody>
          <a:bodyPr/>
          <a:lstStyle/>
          <a:p>
            <a:r>
              <a:rPr lang="es-ES" dirty="0" smtClean="0"/>
              <a:t>Incremento en la tasa de control de la hipertensión arterial</a:t>
            </a:r>
          </a:p>
          <a:p>
            <a:r>
              <a:rPr lang="es-ES" dirty="0" smtClean="0"/>
              <a:t>Reducción en el número de medicamentos antihipertensivos</a:t>
            </a:r>
          </a:p>
          <a:p>
            <a:r>
              <a:rPr lang="es-ES" dirty="0" smtClean="0"/>
              <a:t>Reducción en la dosis de fármacos antihipertensivos</a:t>
            </a:r>
          </a:p>
          <a:p>
            <a:r>
              <a:rPr lang="es-ES" dirty="0" smtClean="0"/>
              <a:t>Seguro y con efecto duradero</a:t>
            </a:r>
          </a:p>
          <a:p>
            <a:r>
              <a:rPr lang="es-ES" dirty="0" smtClean="0"/>
              <a:t>Prevención de complicaciones</a:t>
            </a:r>
            <a:endParaRPr lang="es-ES" dirty="0"/>
          </a:p>
        </p:txBody>
      </p:sp>
    </p:spTree>
    <p:extLst>
      <p:ext uri="{BB962C8B-B14F-4D97-AF65-F5344CB8AC3E}">
        <p14:creationId xmlns:p14="http://schemas.microsoft.com/office/powerpoint/2010/main" val="28355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39838"/>
            <a:ext cx="8042275" cy="1470025"/>
          </a:xfrm>
        </p:spPr>
        <p:txBody>
          <a:bodyPr>
            <a:noAutofit/>
          </a:bodyPr>
          <a:lstStyle/>
          <a:p>
            <a:pPr algn="ctr">
              <a:defRPr/>
            </a:pPr>
            <a:r>
              <a:rPr lang="en-US" sz="3600" dirty="0">
                <a:latin typeface="+mn-lt"/>
                <a:ea typeface="+mj-ea"/>
              </a:rPr>
              <a:t>Renal Denervation in Patients with Uncontrolled </a:t>
            </a:r>
            <a:r>
              <a:rPr lang="en-US" sz="3600" dirty="0" smtClean="0">
                <a:latin typeface="+mn-lt"/>
                <a:ea typeface="+mj-ea"/>
              </a:rPr>
              <a:t>Hypertension: Results of the SYMPLICITY HTN 3 Trial</a:t>
            </a:r>
            <a:r>
              <a:rPr lang="en-US" sz="4000" dirty="0">
                <a:latin typeface="Calibri" pitchFamily="34" charset="0"/>
                <a:ea typeface="+mj-ea"/>
              </a:rPr>
              <a:t/>
            </a:r>
            <a:br>
              <a:rPr lang="en-US" sz="4000" dirty="0">
                <a:latin typeface="Calibri" pitchFamily="34" charset="0"/>
                <a:ea typeface="+mj-ea"/>
              </a:rPr>
            </a:br>
            <a:endParaRPr lang="en-US" sz="4000" dirty="0">
              <a:ea typeface="+mj-ea"/>
            </a:endParaRPr>
          </a:p>
        </p:txBody>
      </p:sp>
      <p:sp>
        <p:nvSpPr>
          <p:cNvPr id="39939" name="Subtitle 4"/>
          <p:cNvSpPr>
            <a:spLocks noGrp="1"/>
          </p:cNvSpPr>
          <p:nvPr>
            <p:ph type="subTitle" idx="1"/>
          </p:nvPr>
        </p:nvSpPr>
        <p:spPr bwMode="auto">
          <a:xfrm>
            <a:off x="617538" y="3627438"/>
            <a:ext cx="7885112" cy="285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a:lnSpc>
                <a:spcPts val="2200"/>
              </a:lnSpc>
              <a:spcBef>
                <a:spcPct val="0"/>
              </a:spcBef>
            </a:pPr>
            <a:r>
              <a:rPr lang="en-US" b="0">
                <a:latin typeface="Arial" charset="0"/>
              </a:rPr>
              <a:t>Deepak L. Bhatt, M.D., M.P.H., David E. Kandzari, M.D., William W. O</a:t>
            </a:r>
            <a:r>
              <a:rPr lang="ja-JP" altLang="en-US" b="0">
                <a:latin typeface="Arial" charset="0"/>
              </a:rPr>
              <a:t>’</a:t>
            </a:r>
            <a:r>
              <a:rPr lang="en-US" b="0">
                <a:latin typeface="Arial" charset="0"/>
              </a:rPr>
              <a:t>Neill, M.D., Ralph D'Agostino, Ph.D., John M. Flack, M.D., M.P.H., Barry T. Katzen, M.D., Martin B. Leon, M.D., Minglei Liu, Ph.D., Laura Mauri, M.D., M.Sc., Manuela Negoita, M.D., Sidney A. Cohen, M.D., Ph.D., Suzanne Oparil, M.D., Krishna Rocha-Singh, M.D., Raymond R. Townsend, M.D., George L. Bakris, M.D., for the SYMPLICITY HTN-3 Investigators</a:t>
            </a:r>
          </a:p>
          <a:p>
            <a:pPr>
              <a:lnSpc>
                <a:spcPts val="2200"/>
              </a:lnSpc>
              <a:spcBef>
                <a:spcPct val="0"/>
              </a:spcBef>
            </a:pPr>
            <a:endParaRPr lang="en-US" sz="2100" b="0">
              <a:latin typeface="Arial" charset="0"/>
            </a:endParaRPr>
          </a:p>
          <a:p>
            <a:endParaRPr lang="en-US">
              <a:latin typeface="Arial" charset="0"/>
            </a:endParaRPr>
          </a:p>
          <a:p>
            <a:endParaRPr lang="en-US">
              <a:latin typeface="Arial" charset="0"/>
            </a:endParaRPr>
          </a:p>
        </p:txBody>
      </p:sp>
    </p:spTree>
    <p:extLst>
      <p:ext uri="{BB962C8B-B14F-4D97-AF65-F5344CB8AC3E}">
        <p14:creationId xmlns:p14="http://schemas.microsoft.com/office/powerpoint/2010/main" val="2113482894"/>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04813" y="153988"/>
            <a:ext cx="8229600" cy="1143000"/>
          </a:xfrm>
        </p:spPr>
        <p:txBody>
          <a:bodyPr/>
          <a:lstStyle/>
          <a:p>
            <a:r>
              <a:rPr lang="en-US">
                <a:latin typeface="Arial" charset="0"/>
              </a:rPr>
              <a:t>Conclusions</a:t>
            </a:r>
          </a:p>
        </p:txBody>
      </p:sp>
      <p:sp>
        <p:nvSpPr>
          <p:cNvPr id="3" name="Content Placeholder 2"/>
          <p:cNvSpPr>
            <a:spLocks noGrp="1"/>
          </p:cNvSpPr>
          <p:nvPr>
            <p:ph idx="1"/>
          </p:nvPr>
        </p:nvSpPr>
        <p:spPr bwMode="auto">
          <a:xfrm>
            <a:off x="446088" y="1154113"/>
            <a:ext cx="8229600" cy="528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800"/>
              </a:lnSpc>
              <a:spcBef>
                <a:spcPct val="0"/>
              </a:spcBef>
              <a:buFont typeface="Arial" charset="0"/>
              <a:buChar char="•"/>
            </a:pPr>
            <a:r>
              <a:rPr lang="en-US" sz="2400" b="0">
                <a:latin typeface="Arial" charset="0"/>
              </a:rPr>
              <a:t>In a prospective, multicenter, randomized, blinded, sham controlled trial of patients with uncontrolled resistant hypertension, percutaneous renal denervation was safe but not associated with significant additional reductions in office or ambulatory blood pressure.</a:t>
            </a:r>
          </a:p>
          <a:p>
            <a:pPr>
              <a:lnSpc>
                <a:spcPts val="2800"/>
              </a:lnSpc>
              <a:spcBef>
                <a:spcPct val="0"/>
              </a:spcBef>
              <a:buFont typeface="Arial" charset="0"/>
              <a:buChar char="•"/>
            </a:pPr>
            <a:endParaRPr lang="en-US" sz="2400" b="0">
              <a:latin typeface="Arial" charset="0"/>
            </a:endParaRPr>
          </a:p>
          <a:p>
            <a:pPr>
              <a:lnSpc>
                <a:spcPts val="2800"/>
              </a:lnSpc>
              <a:spcBef>
                <a:spcPct val="0"/>
              </a:spcBef>
              <a:buFont typeface="Arial" charset="0"/>
              <a:buChar char="•"/>
            </a:pPr>
            <a:r>
              <a:rPr lang="en-US" sz="2400" b="0">
                <a:latin typeface="Arial" charset="0"/>
              </a:rPr>
              <a:t>These results underscore the importance of blinding and sham controls in evaluations of new devices.</a:t>
            </a:r>
          </a:p>
          <a:p>
            <a:pPr>
              <a:lnSpc>
                <a:spcPts val="2800"/>
              </a:lnSpc>
              <a:spcBef>
                <a:spcPct val="0"/>
              </a:spcBef>
              <a:buFont typeface="Arial" charset="0"/>
              <a:buChar char="•"/>
            </a:pPr>
            <a:endParaRPr lang="en-US" sz="2400" b="0">
              <a:latin typeface="Arial" charset="0"/>
            </a:endParaRPr>
          </a:p>
          <a:p>
            <a:pPr>
              <a:lnSpc>
                <a:spcPts val="2800"/>
              </a:lnSpc>
              <a:spcBef>
                <a:spcPct val="0"/>
              </a:spcBef>
              <a:buFont typeface="Arial" charset="0"/>
              <a:buChar char="•"/>
            </a:pPr>
            <a:r>
              <a:rPr lang="en-US" sz="2400" b="0">
                <a:latin typeface="Arial" charset="0"/>
              </a:rPr>
              <a:t>Further study in rigorously designed clinical trials will be necessary to confirm previously reported benefits of renal denervation in patients with resistant hypertension or to validate alternate methods of renal denervation. </a:t>
            </a:r>
          </a:p>
        </p:txBody>
      </p:sp>
      <p:sp>
        <p:nvSpPr>
          <p:cNvPr id="62468" name="TextBox 3"/>
          <p:cNvSpPr txBox="1">
            <a:spLocks noChangeArrowheads="1"/>
          </p:cNvSpPr>
          <p:nvPr/>
        </p:nvSpPr>
        <p:spPr bwMode="auto">
          <a:xfrm>
            <a:off x="263525" y="6429375"/>
            <a:ext cx="70088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spcBef>
                <a:spcPct val="50000"/>
              </a:spcBef>
              <a:defRPr sz="2400" b="1" i="1">
                <a:solidFill>
                  <a:srgbClr val="B4EBFE"/>
                </a:solidFill>
                <a:latin typeface="Arial" charset="0"/>
                <a:ea typeface="ＭＳ Ｐゴシック" charset="0"/>
              </a:defRPr>
            </a:lvl1pPr>
            <a:lvl2pPr marL="742950" indent="-285750" algn="ctr" eaLnBrk="0" hangingPunct="0">
              <a:spcBef>
                <a:spcPct val="50000"/>
              </a:spcBef>
              <a:defRPr sz="2400" b="1" i="1">
                <a:solidFill>
                  <a:srgbClr val="B4EBFE"/>
                </a:solidFill>
                <a:latin typeface="Arial" charset="0"/>
                <a:ea typeface="ＭＳ Ｐゴシック" charset="0"/>
              </a:defRPr>
            </a:lvl2pPr>
            <a:lvl3pPr marL="1143000" indent="-228600" algn="ctr" eaLnBrk="0" hangingPunct="0">
              <a:spcBef>
                <a:spcPct val="50000"/>
              </a:spcBef>
              <a:defRPr sz="2400" b="1" i="1">
                <a:solidFill>
                  <a:srgbClr val="B4EBFE"/>
                </a:solidFill>
                <a:latin typeface="Arial" charset="0"/>
                <a:ea typeface="ＭＳ Ｐゴシック" charset="0"/>
              </a:defRPr>
            </a:lvl3pPr>
            <a:lvl4pPr marL="1600200" indent="-228600" algn="ctr" eaLnBrk="0" hangingPunct="0">
              <a:spcBef>
                <a:spcPct val="50000"/>
              </a:spcBef>
              <a:defRPr sz="2400" b="1" i="1">
                <a:solidFill>
                  <a:srgbClr val="B4EBFE"/>
                </a:solidFill>
                <a:latin typeface="Arial" charset="0"/>
                <a:ea typeface="ＭＳ Ｐゴシック" charset="0"/>
              </a:defRPr>
            </a:lvl4pPr>
            <a:lvl5pPr marL="2057400" indent="-228600" algn="ctr" eaLnBrk="0" hangingPunct="0">
              <a:spcBef>
                <a:spcPct val="50000"/>
              </a:spcBef>
              <a:defRPr sz="2400" b="1" i="1">
                <a:solidFill>
                  <a:srgbClr val="B4EBFE"/>
                </a:solidFill>
                <a:latin typeface="Arial" charset="0"/>
                <a:ea typeface="ＭＳ Ｐゴシック" charset="0"/>
              </a:defRPr>
            </a:lvl5pPr>
            <a:lvl6pPr marL="2514600" indent="-228600" algn="ctr" eaLnBrk="0" fontAlgn="base" hangingPunct="0">
              <a:spcBef>
                <a:spcPct val="50000"/>
              </a:spcBef>
              <a:spcAft>
                <a:spcPct val="0"/>
              </a:spcAft>
              <a:defRPr sz="2400" b="1" i="1">
                <a:solidFill>
                  <a:srgbClr val="B4EBFE"/>
                </a:solidFill>
                <a:latin typeface="Arial" charset="0"/>
                <a:ea typeface="ＭＳ Ｐゴシック" charset="0"/>
              </a:defRPr>
            </a:lvl6pPr>
            <a:lvl7pPr marL="2971800" indent="-228600" algn="ctr" eaLnBrk="0" fontAlgn="base" hangingPunct="0">
              <a:spcBef>
                <a:spcPct val="50000"/>
              </a:spcBef>
              <a:spcAft>
                <a:spcPct val="0"/>
              </a:spcAft>
              <a:defRPr sz="2400" b="1" i="1">
                <a:solidFill>
                  <a:srgbClr val="B4EBFE"/>
                </a:solidFill>
                <a:latin typeface="Arial" charset="0"/>
                <a:ea typeface="ＭＳ Ｐゴシック" charset="0"/>
              </a:defRPr>
            </a:lvl7pPr>
            <a:lvl8pPr marL="3429000" indent="-228600" algn="ctr" eaLnBrk="0" fontAlgn="base" hangingPunct="0">
              <a:spcBef>
                <a:spcPct val="50000"/>
              </a:spcBef>
              <a:spcAft>
                <a:spcPct val="0"/>
              </a:spcAft>
              <a:defRPr sz="2400" b="1" i="1">
                <a:solidFill>
                  <a:srgbClr val="B4EBFE"/>
                </a:solidFill>
                <a:latin typeface="Arial" charset="0"/>
                <a:ea typeface="ＭＳ Ｐゴシック" charset="0"/>
              </a:defRPr>
            </a:lvl8pPr>
            <a:lvl9pPr marL="3886200" indent="-228600" algn="ctr" eaLnBrk="0" fontAlgn="base" hangingPunct="0">
              <a:spcBef>
                <a:spcPct val="50000"/>
              </a:spcBef>
              <a:spcAft>
                <a:spcPct val="0"/>
              </a:spcAft>
              <a:defRPr sz="2400" b="1" i="1">
                <a:solidFill>
                  <a:srgbClr val="B4EBFE"/>
                </a:solidFill>
                <a:latin typeface="Arial" charset="0"/>
                <a:ea typeface="ＭＳ Ｐゴシック" charset="0"/>
              </a:defRPr>
            </a:lvl9pPr>
          </a:lstStyle>
          <a:p>
            <a:r>
              <a:rPr lang="en-US" sz="1600" b="0" i="0">
                <a:solidFill>
                  <a:schemeClr val="tx1"/>
                </a:solidFill>
              </a:rPr>
              <a:t>Bhatt DL, Kandzari DE, O</a:t>
            </a:r>
            <a:r>
              <a:rPr lang="ja-JP" altLang="en-US" sz="1600" b="0" i="0">
                <a:solidFill>
                  <a:schemeClr val="tx1"/>
                </a:solidFill>
              </a:rPr>
              <a:t>’</a:t>
            </a:r>
            <a:r>
              <a:rPr lang="en-US" sz="1600" b="0" i="0">
                <a:solidFill>
                  <a:schemeClr val="tx1"/>
                </a:solidFill>
              </a:rPr>
              <a:t>Neill WW, et al...Bakris GL. N Engl J Med 2014  </a:t>
            </a:r>
          </a:p>
        </p:txBody>
      </p:sp>
    </p:spTree>
    <p:extLst>
      <p:ext uri="{BB962C8B-B14F-4D97-AF65-F5344CB8AC3E}">
        <p14:creationId xmlns:p14="http://schemas.microsoft.com/office/powerpoint/2010/main" val="2880682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3" y="228600"/>
            <a:ext cx="7772400" cy="838200"/>
          </a:xfrm>
        </p:spPr>
        <p:txBody>
          <a:bodyPr>
            <a:noAutofit/>
          </a:bodyPr>
          <a:lstStyle/>
          <a:p>
            <a:r>
              <a:rPr lang="en-US" sz="2400" b="1" dirty="0" err="1" smtClean="0">
                <a:effectLst>
                  <a:outerShdw blurRad="38100" dist="38100" dir="2700000" algn="tl">
                    <a:srgbClr val="000000">
                      <a:alpha val="43137"/>
                    </a:srgbClr>
                  </a:outerShdw>
                </a:effectLst>
              </a:rPr>
              <a:t>Efecto</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antihipertensivo</a:t>
            </a:r>
            <a:r>
              <a:rPr lang="en-US" sz="2400" b="1" dirty="0" smtClean="0">
                <a:effectLst>
                  <a:outerShdw blurRad="38100" dist="38100" dir="2700000" algn="tl">
                    <a:srgbClr val="000000">
                      <a:alpha val="43137"/>
                    </a:srgbClr>
                  </a:outerShdw>
                </a:effectLst>
              </a:rPr>
              <a:t> al </a:t>
            </a:r>
            <a:r>
              <a:rPr lang="en-US" sz="2400" b="1" dirty="0" err="1" smtClean="0">
                <a:effectLst>
                  <a:outerShdw blurRad="38100" dist="38100" dir="2700000" algn="tl">
                    <a:srgbClr val="000000">
                      <a:alpha val="43137"/>
                    </a:srgbClr>
                  </a:outerShdw>
                </a:effectLst>
              </a:rPr>
              <a:t>añadir</a:t>
            </a:r>
            <a:r>
              <a:rPr lang="en-US" sz="2400" b="1" dirty="0" smtClean="0">
                <a:effectLst>
                  <a:outerShdw blurRad="38100" dist="38100" dir="2700000" algn="tl">
                    <a:srgbClr val="000000">
                      <a:alpha val="43137"/>
                    </a:srgbClr>
                  </a:outerShdw>
                </a:effectLst>
              </a:rPr>
              <a:t> un </a:t>
            </a:r>
            <a:r>
              <a:rPr lang="en-US" sz="2400" b="1" dirty="0" err="1" smtClean="0">
                <a:effectLst>
                  <a:outerShdw blurRad="38100" dist="38100" dir="2700000" algn="tl">
                    <a:srgbClr val="000000">
                      <a:alpha val="43137"/>
                    </a:srgbClr>
                  </a:outerShdw>
                </a:effectLst>
              </a:rPr>
              <a:t>fármaco</a:t>
            </a:r>
            <a:r>
              <a:rPr lang="en-US" sz="2400" b="1" dirty="0" smtClean="0">
                <a:effectLst>
                  <a:outerShdw blurRad="38100" dist="38100" dir="2700000" algn="tl">
                    <a:srgbClr val="000000">
                      <a:alpha val="43137"/>
                    </a:srgbClr>
                  </a:outerShdw>
                </a:effectLst>
              </a:rPr>
              <a:t> en </a:t>
            </a:r>
            <a:r>
              <a:rPr lang="en-US" sz="2400" b="1" dirty="0" err="1" smtClean="0">
                <a:effectLst>
                  <a:outerShdw blurRad="38100" dist="38100" dir="2700000" algn="tl">
                    <a:srgbClr val="000000">
                      <a:alpha val="43137"/>
                    </a:srgbClr>
                  </a:outerShdw>
                </a:effectLst>
              </a:rPr>
              <a:t>lugar</a:t>
            </a:r>
            <a:r>
              <a:rPr lang="en-US" sz="2400" b="1" dirty="0" smtClean="0">
                <a:effectLst>
                  <a:outerShdw blurRad="38100" dist="38100" dir="2700000" algn="tl">
                    <a:srgbClr val="000000">
                      <a:alpha val="43137"/>
                    </a:srgbClr>
                  </a:outerShdw>
                </a:effectLst>
              </a:rPr>
              <a:t> de </a:t>
            </a:r>
            <a:r>
              <a:rPr lang="en-US" sz="2400" b="1" dirty="0" err="1" smtClean="0">
                <a:effectLst>
                  <a:outerShdw blurRad="38100" dist="38100" dir="2700000" algn="tl">
                    <a:srgbClr val="000000">
                      <a:alpha val="43137"/>
                    </a:srgbClr>
                  </a:outerShdw>
                </a:effectLst>
              </a:rPr>
              <a:t>doblar</a:t>
            </a:r>
            <a:r>
              <a:rPr lang="en-US" sz="2400" b="1" dirty="0" smtClean="0">
                <a:effectLst>
                  <a:outerShdw blurRad="38100" dist="38100" dir="2700000" algn="tl">
                    <a:srgbClr val="000000">
                      <a:alpha val="43137"/>
                    </a:srgbClr>
                  </a:outerShdw>
                </a:effectLst>
              </a:rPr>
              <a:t> la </a:t>
            </a:r>
            <a:r>
              <a:rPr lang="en-US" sz="2400" b="1" dirty="0" err="1" smtClean="0">
                <a:effectLst>
                  <a:outerShdw blurRad="38100" dist="38100" dir="2700000" algn="tl">
                    <a:srgbClr val="000000">
                      <a:alpha val="43137"/>
                    </a:srgbClr>
                  </a:outerShdw>
                </a:effectLst>
              </a:rPr>
              <a:t>dosis</a:t>
            </a:r>
            <a:r>
              <a:rPr lang="en-US" sz="2400" b="1" dirty="0" smtClean="0">
                <a:effectLst>
                  <a:outerShdw blurRad="38100" dist="38100" dir="2700000" algn="tl">
                    <a:srgbClr val="000000">
                      <a:alpha val="43137"/>
                    </a:srgbClr>
                  </a:outerShdw>
                </a:effectLst>
              </a:rPr>
              <a:t> de un </a:t>
            </a:r>
            <a:r>
              <a:rPr lang="en-US" sz="2400" b="1" dirty="0" err="1" smtClean="0">
                <a:effectLst>
                  <a:outerShdw blurRad="38100" dist="38100" dir="2700000" algn="tl">
                    <a:srgbClr val="000000">
                      <a:alpha val="43137"/>
                    </a:srgbClr>
                  </a:outerShdw>
                </a:effectLst>
              </a:rPr>
              <a:t>medicamento</a:t>
            </a: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(11,000 </a:t>
            </a:r>
            <a:r>
              <a:rPr lang="en-US" sz="2400" b="1" dirty="0" err="1" smtClean="0">
                <a:effectLst>
                  <a:outerShdw blurRad="38100" dist="38100" dir="2700000" algn="tl">
                    <a:srgbClr val="000000">
                      <a:alpha val="43137"/>
                    </a:srgbClr>
                  </a:outerShdw>
                </a:effectLst>
              </a:rPr>
              <a:t>pacientes</a:t>
            </a:r>
            <a:r>
              <a:rPr lang="en-US" sz="2400" b="1" dirty="0" smtClean="0">
                <a:effectLst>
                  <a:outerShdw blurRad="38100" dist="38100" dir="2700000" algn="tl">
                    <a:srgbClr val="000000">
                      <a:alpha val="43137"/>
                    </a:srgbClr>
                  </a:outerShdw>
                </a:effectLst>
              </a:rPr>
              <a:t> en 42 </a:t>
            </a:r>
            <a:r>
              <a:rPr lang="en-US" sz="2400" b="1" dirty="0" err="1" smtClean="0">
                <a:effectLst>
                  <a:outerShdw blurRad="38100" dist="38100" dir="2700000" algn="tl">
                    <a:srgbClr val="000000">
                      <a:alpha val="43137"/>
                    </a:srgbClr>
                  </a:outerShdw>
                </a:effectLst>
              </a:rPr>
              <a:t>estudios</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81000" y="6172200"/>
            <a:ext cx="6400800" cy="457200"/>
          </a:xfrm>
        </p:spPr>
        <p:txBody>
          <a:bodyPr>
            <a:normAutofit/>
          </a:bodyPr>
          <a:lstStyle/>
          <a:p>
            <a:pPr algn="l"/>
            <a:r>
              <a:rPr lang="en-US" sz="2400" dirty="0" smtClean="0">
                <a:solidFill>
                  <a:schemeClr val="tx1"/>
                </a:solidFill>
              </a:rPr>
              <a:t>Wald, DS et al. Am J Med 2009; 122:290-300</a:t>
            </a:r>
            <a:endParaRPr lang="en-US" sz="2400" dirty="0">
              <a:solidFill>
                <a:schemeClr val="tx1"/>
              </a:solidFill>
            </a:endParaRPr>
          </a:p>
        </p:txBody>
      </p:sp>
      <p:pic>
        <p:nvPicPr>
          <p:cNvPr id="1026" name="Picture 2"/>
          <p:cNvPicPr>
            <a:picLocks noChangeAspect="1" noChangeArrowheads="1"/>
          </p:cNvPicPr>
          <p:nvPr/>
        </p:nvPicPr>
        <p:blipFill>
          <a:blip r:embed="rId3" cstate="print"/>
          <a:srcRect l="6557" t="8700" r="4918" b="4111"/>
          <a:stretch>
            <a:fillRect/>
          </a:stretch>
        </p:blipFill>
        <p:spPr bwMode="auto">
          <a:xfrm>
            <a:off x="0" y="1371600"/>
            <a:ext cx="9144000" cy="4876800"/>
          </a:xfrm>
          <a:prstGeom prst="rect">
            <a:avLst/>
          </a:prstGeom>
          <a:noFill/>
          <a:ln w="9525">
            <a:noFill/>
            <a:miter lim="800000"/>
            <a:headEnd/>
            <a:tailEnd/>
          </a:ln>
        </p:spPr>
      </p:pic>
    </p:spTree>
    <p:extLst>
      <p:ext uri="{BB962C8B-B14F-4D97-AF65-F5344CB8AC3E}">
        <p14:creationId xmlns:p14="http://schemas.microsoft.com/office/powerpoint/2010/main" val="1558653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fontScale="90000"/>
          </a:bodyPr>
          <a:lstStyle/>
          <a:p>
            <a:r>
              <a:rPr lang="en-US" dirty="0" err="1" smtClean="0"/>
              <a:t>Metas</a:t>
            </a:r>
            <a:r>
              <a:rPr lang="en-US" dirty="0" smtClean="0"/>
              <a:t> de </a:t>
            </a:r>
            <a:r>
              <a:rPr lang="en-US" dirty="0" err="1" smtClean="0"/>
              <a:t>Tratamiento</a:t>
            </a:r>
            <a:r>
              <a:rPr lang="en-US" dirty="0" smtClean="0"/>
              <a:t/>
            </a:r>
            <a:br>
              <a:rPr lang="en-US" dirty="0" smtClean="0"/>
            </a:br>
            <a:endParaRPr lang="en-US" dirty="0"/>
          </a:p>
        </p:txBody>
      </p:sp>
      <p:sp>
        <p:nvSpPr>
          <p:cNvPr id="3" name="Content Placeholder 2"/>
          <p:cNvSpPr>
            <a:spLocks noGrp="1"/>
          </p:cNvSpPr>
          <p:nvPr>
            <p:ph idx="1"/>
          </p:nvPr>
        </p:nvSpPr>
        <p:spPr>
          <a:xfrm>
            <a:off x="228600" y="1143000"/>
            <a:ext cx="8686800" cy="5715000"/>
          </a:xfrm>
        </p:spPr>
        <p:txBody>
          <a:bodyPr>
            <a:normAutofit/>
          </a:bodyPr>
          <a:lstStyle/>
          <a:p>
            <a:r>
              <a:rPr lang="en-US" dirty="0" smtClean="0"/>
              <a:t>140/90  </a:t>
            </a:r>
            <a:r>
              <a:rPr lang="en-US" dirty="0" err="1" smtClean="0"/>
              <a:t>para</a:t>
            </a:r>
            <a:r>
              <a:rPr lang="en-US" dirty="0" smtClean="0"/>
              <a:t> </a:t>
            </a:r>
            <a:r>
              <a:rPr lang="en-US" dirty="0" err="1" smtClean="0"/>
              <a:t>pacientes</a:t>
            </a:r>
            <a:r>
              <a:rPr lang="en-US" dirty="0" smtClean="0"/>
              <a:t>  &lt;65 </a:t>
            </a:r>
            <a:r>
              <a:rPr lang="en-US" dirty="0" err="1" smtClean="0"/>
              <a:t>años</a:t>
            </a:r>
            <a:r>
              <a:rPr lang="en-US" dirty="0" smtClean="0"/>
              <a:t> de </a:t>
            </a:r>
            <a:r>
              <a:rPr lang="en-US" dirty="0" err="1" smtClean="0"/>
              <a:t>edad</a:t>
            </a:r>
            <a:endParaRPr lang="en-US" dirty="0" smtClean="0"/>
          </a:p>
          <a:p>
            <a:pPr marL="0" indent="0">
              <a:buNone/>
            </a:pPr>
            <a:endParaRPr lang="en-US" dirty="0" smtClean="0"/>
          </a:p>
          <a:p>
            <a:r>
              <a:rPr lang="en-US" dirty="0" smtClean="0"/>
              <a:t>150/70 </a:t>
            </a:r>
            <a:r>
              <a:rPr lang="en-US" dirty="0" err="1" smtClean="0"/>
              <a:t>para</a:t>
            </a:r>
            <a:r>
              <a:rPr lang="en-US" dirty="0" smtClean="0"/>
              <a:t> </a:t>
            </a:r>
            <a:r>
              <a:rPr lang="en-US" dirty="0" err="1" smtClean="0"/>
              <a:t>pacientes</a:t>
            </a:r>
            <a:r>
              <a:rPr lang="en-US" dirty="0" smtClean="0"/>
              <a:t> &gt;65 </a:t>
            </a:r>
            <a:r>
              <a:rPr lang="en-US" dirty="0" err="1" smtClean="0"/>
              <a:t>años</a:t>
            </a:r>
            <a:r>
              <a:rPr lang="en-US" dirty="0" smtClean="0"/>
              <a:t> de </a:t>
            </a:r>
            <a:r>
              <a:rPr lang="en-US" dirty="0" err="1" smtClean="0"/>
              <a:t>edad</a:t>
            </a:r>
            <a:endParaRPr lang="en-US" dirty="0" smtClean="0"/>
          </a:p>
          <a:p>
            <a:endParaRPr lang="en-US" dirty="0" smtClean="0"/>
          </a:p>
          <a:p>
            <a:r>
              <a:rPr lang="en-US" dirty="0" err="1" smtClean="0"/>
              <a:t>Evitar</a:t>
            </a:r>
            <a:r>
              <a:rPr lang="en-US" dirty="0" smtClean="0"/>
              <a:t> </a:t>
            </a:r>
            <a:r>
              <a:rPr lang="en-US" dirty="0" err="1" smtClean="0"/>
              <a:t>presiones</a:t>
            </a:r>
            <a:r>
              <a:rPr lang="en-US" dirty="0" smtClean="0"/>
              <a:t> </a:t>
            </a:r>
            <a:r>
              <a:rPr lang="en-US" dirty="0" err="1" smtClean="0"/>
              <a:t>diastólicas</a:t>
            </a:r>
            <a:r>
              <a:rPr lang="en-US" dirty="0" smtClean="0"/>
              <a:t> </a:t>
            </a:r>
            <a:r>
              <a:rPr lang="en-US" dirty="0" err="1" smtClean="0"/>
              <a:t>inferiores</a:t>
            </a:r>
            <a:r>
              <a:rPr lang="en-US" dirty="0" smtClean="0"/>
              <a:t> a 65 mmHg</a:t>
            </a:r>
          </a:p>
          <a:p>
            <a:endParaRPr lang="en-US" dirty="0" smtClean="0"/>
          </a:p>
          <a:p>
            <a:r>
              <a:rPr lang="en-US" dirty="0" err="1" smtClean="0"/>
              <a:t>Minimizar</a:t>
            </a:r>
            <a:r>
              <a:rPr lang="en-US" dirty="0" smtClean="0"/>
              <a:t> la </a:t>
            </a:r>
            <a:r>
              <a:rPr lang="en-US" dirty="0" err="1" smtClean="0"/>
              <a:t>variabilidad</a:t>
            </a:r>
            <a:r>
              <a:rPr lang="en-US" dirty="0" smtClean="0"/>
              <a:t> de la P.A. </a:t>
            </a:r>
            <a:r>
              <a:rPr lang="en-US" dirty="0" err="1" smtClean="0"/>
              <a:t>mediante</a:t>
            </a:r>
            <a:r>
              <a:rPr lang="en-US" dirty="0" smtClean="0"/>
              <a:t> </a:t>
            </a:r>
            <a:r>
              <a:rPr lang="en-US" dirty="0" err="1" smtClean="0"/>
              <a:t>uso</a:t>
            </a:r>
            <a:r>
              <a:rPr lang="en-US" dirty="0" smtClean="0"/>
              <a:t> de BCC y </a:t>
            </a:r>
            <a:r>
              <a:rPr lang="en-US" dirty="0" err="1" smtClean="0"/>
              <a:t>diuréticos</a:t>
            </a:r>
            <a:endParaRPr lang="en-US" dirty="0" smtClean="0"/>
          </a:p>
          <a:p>
            <a:endParaRPr lang="en-US" dirty="0" smtClean="0"/>
          </a:p>
          <a:p>
            <a:r>
              <a:rPr lang="en-US" dirty="0" err="1" smtClean="0"/>
              <a:t>Usar</a:t>
            </a:r>
            <a:r>
              <a:rPr lang="en-US" dirty="0" smtClean="0"/>
              <a:t> IECA en </a:t>
            </a:r>
            <a:r>
              <a:rPr lang="en-US" dirty="0" err="1" smtClean="0"/>
              <a:t>diabéticos</a:t>
            </a:r>
            <a:r>
              <a:rPr lang="en-US" dirty="0" smtClean="0"/>
              <a:t>, </a:t>
            </a:r>
            <a:r>
              <a:rPr lang="en-US" dirty="0" err="1" smtClean="0"/>
              <a:t>si</a:t>
            </a:r>
            <a:r>
              <a:rPr lang="en-US" dirty="0" smtClean="0"/>
              <a:t> no se </a:t>
            </a:r>
            <a:r>
              <a:rPr lang="en-US" dirty="0" err="1" smtClean="0"/>
              <a:t>toleran</a:t>
            </a:r>
            <a:r>
              <a:rPr lang="en-US" dirty="0" smtClean="0"/>
              <a:t>, </a:t>
            </a:r>
            <a:r>
              <a:rPr lang="en-US" dirty="0" err="1" smtClean="0"/>
              <a:t>usar</a:t>
            </a:r>
            <a:r>
              <a:rPr lang="en-US" dirty="0" smtClean="0"/>
              <a:t> ARAII </a:t>
            </a:r>
            <a:endParaRPr lang="en-US" dirty="0"/>
          </a:p>
        </p:txBody>
      </p:sp>
    </p:spTree>
    <p:extLst>
      <p:ext uri="{BB962C8B-B14F-4D97-AF65-F5344CB8AC3E}">
        <p14:creationId xmlns:p14="http://schemas.microsoft.com/office/powerpoint/2010/main" val="219500435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dirty="0" smtClean="0"/>
              <a:t>Tratamiento Actual de la Hipertensión Persistente</a:t>
            </a:r>
            <a:endParaRPr lang="es-ES" dirty="0"/>
          </a:p>
        </p:txBody>
      </p:sp>
      <p:sp>
        <p:nvSpPr>
          <p:cNvPr id="3" name="Subtítulo 2"/>
          <p:cNvSpPr>
            <a:spLocks noGrp="1"/>
          </p:cNvSpPr>
          <p:nvPr>
            <p:ph type="subTitle" idx="1"/>
          </p:nvPr>
        </p:nvSpPr>
        <p:spPr/>
        <p:txBody>
          <a:bodyPr/>
          <a:lstStyle/>
          <a:p>
            <a:r>
              <a:rPr lang="es-ES" dirty="0" smtClean="0"/>
              <a:t>Dr. Juan Verdejo París</a:t>
            </a:r>
          </a:p>
          <a:p>
            <a:r>
              <a:rPr lang="es-ES" dirty="0" smtClean="0"/>
              <a:t>2015</a:t>
            </a:r>
            <a:endParaRPr lang="es-ES" dirty="0"/>
          </a:p>
        </p:txBody>
      </p:sp>
      <p:pic>
        <p:nvPicPr>
          <p:cNvPr id="4" name="Imagen 3" descr="logo IN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15" y="113175"/>
            <a:ext cx="1264631" cy="1563225"/>
          </a:xfrm>
          <a:prstGeom prst="rect">
            <a:avLst/>
          </a:prstGeom>
        </p:spPr>
      </p:pic>
      <p:pic>
        <p:nvPicPr>
          <p:cNvPr id="5" name="Imagen 4" descr="Escudo Academi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156" y="113175"/>
            <a:ext cx="1302603" cy="1270298"/>
          </a:xfrm>
          <a:prstGeom prst="rect">
            <a:avLst/>
          </a:prstGeom>
        </p:spPr>
      </p:pic>
    </p:spTree>
    <p:extLst>
      <p:ext uri="{BB962C8B-B14F-4D97-AF65-F5344CB8AC3E}">
        <p14:creationId xmlns:p14="http://schemas.microsoft.com/office/powerpoint/2010/main" val="864867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ex_e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300" y="0"/>
            <a:ext cx="4846211" cy="6858000"/>
          </a:xfrm>
          <a:prstGeom prst="rect">
            <a:avLst/>
          </a:prstGeom>
        </p:spPr>
      </p:pic>
    </p:spTree>
    <p:extLst>
      <p:ext uri="{BB962C8B-B14F-4D97-AF65-F5344CB8AC3E}">
        <p14:creationId xmlns:p14="http://schemas.microsoft.com/office/powerpoint/2010/main" val="4023458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2993" name="Group 129"/>
          <p:cNvGrpSpPr>
            <a:grpSpLocks/>
          </p:cNvGrpSpPr>
          <p:nvPr/>
        </p:nvGrpSpPr>
        <p:grpSpPr bwMode="auto">
          <a:xfrm>
            <a:off x="4545013" y="790575"/>
            <a:ext cx="4598987" cy="5792788"/>
            <a:chOff x="2874" y="488"/>
            <a:chExt cx="2914" cy="3649"/>
          </a:xfrm>
        </p:grpSpPr>
        <p:sp>
          <p:nvSpPr>
            <p:cNvPr id="292926" name="Rectangle 62"/>
            <p:cNvSpPr>
              <a:spLocks noChangeArrowheads="1"/>
            </p:cNvSpPr>
            <p:nvPr/>
          </p:nvSpPr>
          <p:spPr bwMode="auto">
            <a:xfrm>
              <a:off x="2874" y="488"/>
              <a:ext cx="2914" cy="3649"/>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2890" name="Text Box 26"/>
            <p:cNvSpPr txBox="1">
              <a:spLocks noChangeArrowheads="1"/>
            </p:cNvSpPr>
            <p:nvPr/>
          </p:nvSpPr>
          <p:spPr bwMode="auto">
            <a:xfrm>
              <a:off x="4594" y="550"/>
              <a:ext cx="1173" cy="35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lnSpc>
                  <a:spcPct val="60000"/>
                </a:lnSpc>
                <a:spcBef>
                  <a:spcPct val="50000"/>
                </a:spcBef>
                <a:defRPr/>
              </a:pPr>
              <a:r>
                <a:rPr lang="es-ES" sz="1800" b="1" smtClean="0">
                  <a:solidFill>
                    <a:schemeClr val="tx2"/>
                  </a:solidFill>
                  <a:effectLst>
                    <a:outerShdw blurRad="38100" dist="38100" dir="2700000" algn="tl">
                      <a:srgbClr val="DDDDDD"/>
                    </a:outerShdw>
                  </a:effectLst>
                  <a:latin typeface="Arial" charset="0"/>
                </a:rPr>
                <a:t>PREVENCIÓN</a:t>
              </a:r>
            </a:p>
            <a:p>
              <a:pPr algn="ctr" defTabSz="914400">
                <a:lnSpc>
                  <a:spcPct val="60000"/>
                </a:lnSpc>
                <a:spcBef>
                  <a:spcPct val="50000"/>
                </a:spcBef>
                <a:defRPr/>
              </a:pPr>
              <a:r>
                <a:rPr lang="es-ES" sz="1800" b="1" smtClean="0">
                  <a:solidFill>
                    <a:schemeClr val="tx2"/>
                  </a:solidFill>
                  <a:effectLst>
                    <a:outerShdw blurRad="38100" dist="38100" dir="2700000" algn="tl">
                      <a:srgbClr val="DDDDDD"/>
                    </a:outerShdw>
                  </a:effectLst>
                  <a:latin typeface="Arial" charset="0"/>
                </a:rPr>
                <a:t>SECUNDARIA</a:t>
              </a:r>
              <a:endParaRPr lang="es-ES" sz="1600" b="1" smtClean="0">
                <a:solidFill>
                  <a:schemeClr val="tx2"/>
                </a:solidFill>
                <a:effectLst>
                  <a:outerShdw blurRad="38100" dist="38100" dir="2700000" algn="tl">
                    <a:srgbClr val="DDDDDD"/>
                  </a:outerShdw>
                </a:effectLst>
                <a:latin typeface="Arial" charset="0"/>
              </a:endParaRPr>
            </a:p>
          </p:txBody>
        </p:sp>
      </p:grpSp>
      <p:grpSp>
        <p:nvGrpSpPr>
          <p:cNvPr id="292996" name="Group 132"/>
          <p:cNvGrpSpPr>
            <a:grpSpLocks/>
          </p:cNvGrpSpPr>
          <p:nvPr/>
        </p:nvGrpSpPr>
        <p:grpSpPr bwMode="auto">
          <a:xfrm>
            <a:off x="0" y="792163"/>
            <a:ext cx="4543425" cy="5792787"/>
            <a:chOff x="0" y="499"/>
            <a:chExt cx="2862" cy="3649"/>
          </a:xfrm>
        </p:grpSpPr>
        <p:sp>
          <p:nvSpPr>
            <p:cNvPr id="292925" name="Rectangle 61"/>
            <p:cNvSpPr>
              <a:spLocks noChangeArrowheads="1"/>
            </p:cNvSpPr>
            <p:nvPr/>
          </p:nvSpPr>
          <p:spPr bwMode="auto">
            <a:xfrm>
              <a:off x="0" y="499"/>
              <a:ext cx="2862" cy="3649"/>
            </a:xfrm>
            <a:prstGeom prst="rect">
              <a:avLst/>
            </a:prstGeom>
            <a:solidFill>
              <a:srgbClr val="FFC6C5"/>
            </a:solidFill>
            <a:ln w="9525">
              <a:solidFill>
                <a:srgbClr val="FFC6C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2927" name="Text Box 63"/>
            <p:cNvSpPr txBox="1">
              <a:spLocks noChangeArrowheads="1"/>
            </p:cNvSpPr>
            <p:nvPr/>
          </p:nvSpPr>
          <p:spPr bwMode="auto">
            <a:xfrm>
              <a:off x="39" y="550"/>
              <a:ext cx="1133" cy="35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lnSpc>
                  <a:spcPct val="60000"/>
                </a:lnSpc>
                <a:spcBef>
                  <a:spcPct val="50000"/>
                </a:spcBef>
                <a:defRPr/>
              </a:pPr>
              <a:r>
                <a:rPr lang="es-ES" sz="1800" b="1" smtClean="0">
                  <a:solidFill>
                    <a:schemeClr val="tx2"/>
                  </a:solidFill>
                  <a:effectLst>
                    <a:outerShdw blurRad="38100" dist="38100" dir="2700000" algn="tl">
                      <a:srgbClr val="DDDDDD"/>
                    </a:outerShdw>
                  </a:effectLst>
                  <a:latin typeface="Arial" charset="0"/>
                </a:rPr>
                <a:t>PREVENCIÓN</a:t>
              </a:r>
            </a:p>
            <a:p>
              <a:pPr algn="ctr" defTabSz="914400">
                <a:lnSpc>
                  <a:spcPct val="60000"/>
                </a:lnSpc>
                <a:spcBef>
                  <a:spcPct val="50000"/>
                </a:spcBef>
                <a:defRPr/>
              </a:pPr>
              <a:r>
                <a:rPr lang="es-ES" sz="1800" b="1" smtClean="0">
                  <a:solidFill>
                    <a:schemeClr val="tx2"/>
                  </a:solidFill>
                  <a:effectLst>
                    <a:outerShdw blurRad="38100" dist="38100" dir="2700000" algn="tl">
                      <a:srgbClr val="DDDDDD"/>
                    </a:outerShdw>
                  </a:effectLst>
                  <a:latin typeface="Arial" charset="0"/>
                </a:rPr>
                <a:t>PRIMARIA</a:t>
              </a:r>
              <a:endParaRPr lang="es-ES" sz="1600" b="1" smtClean="0">
                <a:solidFill>
                  <a:schemeClr val="tx2"/>
                </a:solidFill>
                <a:effectLst>
                  <a:outerShdw blurRad="38100" dist="38100" dir="2700000" algn="tl">
                    <a:srgbClr val="DDDDDD"/>
                  </a:outerShdw>
                </a:effectLst>
                <a:latin typeface="Arial" charset="0"/>
              </a:endParaRPr>
            </a:p>
          </p:txBody>
        </p:sp>
      </p:grpSp>
      <p:sp>
        <p:nvSpPr>
          <p:cNvPr id="292910" name="AutoShape 46"/>
          <p:cNvSpPr>
            <a:spLocks noChangeArrowheads="1"/>
          </p:cNvSpPr>
          <p:nvPr/>
        </p:nvSpPr>
        <p:spPr bwMode="auto">
          <a:xfrm>
            <a:off x="238125" y="1209675"/>
            <a:ext cx="8623300" cy="8477250"/>
          </a:xfrm>
          <a:custGeom>
            <a:avLst/>
            <a:gdLst>
              <a:gd name="G0" fmla="+- 5908 0 0"/>
              <a:gd name="G1" fmla="+- 11790124 0 0"/>
              <a:gd name="G2" fmla="+- 0 0 11790124"/>
              <a:gd name="T0" fmla="*/ 0 256 1"/>
              <a:gd name="T1" fmla="*/ 180 256 1"/>
              <a:gd name="G3" fmla="+- 11790124 T0 T1"/>
              <a:gd name="T2" fmla="*/ 0 256 1"/>
              <a:gd name="T3" fmla="*/ 90 256 1"/>
              <a:gd name="G4" fmla="+- 11790124 T2 T3"/>
              <a:gd name="G5" fmla="*/ G4 2 1"/>
              <a:gd name="T4" fmla="*/ 90 256 1"/>
              <a:gd name="T5" fmla="*/ 0 256 1"/>
              <a:gd name="G6" fmla="+- 11790124 T4 T5"/>
              <a:gd name="G7" fmla="*/ G6 2 1"/>
              <a:gd name="G8" fmla="abs 1179012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908"/>
              <a:gd name="G18" fmla="*/ 5908 1 2"/>
              <a:gd name="G19" fmla="+- G18 5400 0"/>
              <a:gd name="G20" fmla="cos G19 11790124"/>
              <a:gd name="G21" fmla="sin G19 11790124"/>
              <a:gd name="G22" fmla="+- G20 10800 0"/>
              <a:gd name="G23" fmla="+- G21 10800 0"/>
              <a:gd name="G24" fmla="+- 10800 0 G20"/>
              <a:gd name="G25" fmla="+- 5908 10800 0"/>
              <a:gd name="G26" fmla="?: G9 G17 G25"/>
              <a:gd name="G27" fmla="?: G9 0 21600"/>
              <a:gd name="G28" fmla="cos 10800 11790124"/>
              <a:gd name="G29" fmla="sin 10800 11790124"/>
              <a:gd name="G30" fmla="sin 5908 11790124"/>
              <a:gd name="G31" fmla="+- G28 10800 0"/>
              <a:gd name="G32" fmla="+- G29 10800 0"/>
              <a:gd name="G33" fmla="+- G30 10800 0"/>
              <a:gd name="G34" fmla="?: G4 0 G31"/>
              <a:gd name="G35" fmla="?: 11790124 G34 0"/>
              <a:gd name="G36" fmla="?: G6 G35 G31"/>
              <a:gd name="G37" fmla="+- 21600 0 G36"/>
              <a:gd name="G38" fmla="?: G4 0 G33"/>
              <a:gd name="G39" fmla="?: 11790124 G38 G32"/>
              <a:gd name="G40" fmla="?: G6 G39 0"/>
              <a:gd name="G41" fmla="?: G4 G32 21600"/>
              <a:gd name="G42" fmla="?: G6 G41 G33"/>
              <a:gd name="T12" fmla="*/ 10800 w 21600"/>
              <a:gd name="T13" fmla="*/ 0 h 21600"/>
              <a:gd name="T14" fmla="*/ 2446 w 21600"/>
              <a:gd name="T15" fmla="*/ 10814 h 21600"/>
              <a:gd name="T16" fmla="*/ 10800 w 21600"/>
              <a:gd name="T17" fmla="*/ 4892 h 21600"/>
              <a:gd name="T18" fmla="*/ 19154 w 21600"/>
              <a:gd name="T19" fmla="*/ 1081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892" y="10810"/>
                </a:moveTo>
                <a:cubicBezTo>
                  <a:pt x="4892" y="10806"/>
                  <a:pt x="4892" y="10803"/>
                  <a:pt x="4892" y="10800"/>
                </a:cubicBezTo>
                <a:cubicBezTo>
                  <a:pt x="4892" y="7537"/>
                  <a:pt x="7537" y="4892"/>
                  <a:pt x="10800" y="4892"/>
                </a:cubicBezTo>
                <a:cubicBezTo>
                  <a:pt x="14062" y="4892"/>
                  <a:pt x="16708" y="7537"/>
                  <a:pt x="16708" y="10800"/>
                </a:cubicBezTo>
                <a:cubicBezTo>
                  <a:pt x="16707" y="10803"/>
                  <a:pt x="16707" y="10806"/>
                  <a:pt x="16707" y="10810"/>
                </a:cubicBezTo>
                <a:lnTo>
                  <a:pt x="21599" y="10818"/>
                </a:lnTo>
                <a:cubicBezTo>
                  <a:pt x="21599" y="10812"/>
                  <a:pt x="21600" y="10806"/>
                  <a:pt x="21600" y="10800"/>
                </a:cubicBezTo>
                <a:cubicBezTo>
                  <a:pt x="21600" y="4835"/>
                  <a:pt x="16764" y="0"/>
                  <a:pt x="10800" y="0"/>
                </a:cubicBezTo>
                <a:cubicBezTo>
                  <a:pt x="4835" y="0"/>
                  <a:pt x="0" y="4835"/>
                  <a:pt x="0" y="10800"/>
                </a:cubicBezTo>
                <a:cubicBezTo>
                  <a:pt x="-1" y="10806"/>
                  <a:pt x="0" y="10812"/>
                  <a:pt x="0" y="10818"/>
                </a:cubicBezTo>
                <a:close/>
              </a:path>
            </a:pathLst>
          </a:custGeom>
          <a:solidFill>
            <a:srgbClr val="CC331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18436" name="Rectangle 2"/>
          <p:cNvSpPr>
            <a:spLocks noChangeArrowheads="1"/>
          </p:cNvSpPr>
          <p:nvPr/>
        </p:nvSpPr>
        <p:spPr bwMode="auto">
          <a:xfrm>
            <a:off x="285750" y="147638"/>
            <a:ext cx="860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s-GT" sz="1800" b="1">
                <a:solidFill>
                  <a:srgbClr val="D1252B"/>
                </a:solidFill>
                <a:latin typeface="Verdana" charset="0"/>
              </a:rPr>
              <a:t>BASES DEL TRATAMIENTO ANTIHIPERTENSIVO</a:t>
            </a:r>
            <a:endParaRPr lang="es-ES" sz="1800" b="1">
              <a:solidFill>
                <a:srgbClr val="D1252B"/>
              </a:solidFill>
              <a:latin typeface="Verdana" charset="0"/>
            </a:endParaRPr>
          </a:p>
        </p:txBody>
      </p:sp>
      <p:sp>
        <p:nvSpPr>
          <p:cNvPr id="292891" name="Rectangle 27"/>
          <p:cNvSpPr>
            <a:spLocks noChangeArrowheads="1"/>
          </p:cNvSpPr>
          <p:nvPr/>
        </p:nvSpPr>
        <p:spPr bwMode="auto">
          <a:xfrm>
            <a:off x="206375" y="5621338"/>
            <a:ext cx="1995488" cy="642937"/>
          </a:xfrm>
          <a:prstGeom prst="rect">
            <a:avLst/>
          </a:prstGeom>
          <a:solidFill>
            <a:srgbClr val="CC3316"/>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2892" name="Rectangle 28"/>
          <p:cNvSpPr>
            <a:spLocks noChangeArrowheads="1"/>
          </p:cNvSpPr>
          <p:nvPr/>
        </p:nvSpPr>
        <p:spPr bwMode="auto">
          <a:xfrm>
            <a:off x="461963" y="5632450"/>
            <a:ext cx="14954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hangingPunct="0">
              <a:defRPr/>
            </a:pPr>
            <a:r>
              <a:rPr lang="es-ES" sz="1600" b="1">
                <a:solidFill>
                  <a:schemeClr val="bg1"/>
                </a:solidFill>
                <a:latin typeface="Arial" charset="0"/>
              </a:rPr>
              <a:t>Genes</a:t>
            </a:r>
          </a:p>
          <a:p>
            <a:pPr algn="ctr" defTabSz="914400" eaLnBrk="0" hangingPunct="0">
              <a:defRPr/>
            </a:pPr>
            <a:r>
              <a:rPr lang="es-ES" sz="1600" b="1">
                <a:solidFill>
                  <a:schemeClr val="bg1"/>
                </a:solidFill>
                <a:latin typeface="Arial" charset="0"/>
              </a:rPr>
              <a:t>Estilo de vida</a:t>
            </a:r>
          </a:p>
        </p:txBody>
      </p:sp>
      <p:grpSp>
        <p:nvGrpSpPr>
          <p:cNvPr id="292989" name="Group 125"/>
          <p:cNvGrpSpPr>
            <a:grpSpLocks/>
          </p:cNvGrpSpPr>
          <p:nvPr/>
        </p:nvGrpSpPr>
        <p:grpSpPr bwMode="auto">
          <a:xfrm>
            <a:off x="6894513" y="5599113"/>
            <a:ext cx="2016125" cy="644525"/>
            <a:chOff x="4343" y="3527"/>
            <a:chExt cx="1270" cy="406"/>
          </a:xfrm>
        </p:grpSpPr>
        <p:sp>
          <p:nvSpPr>
            <p:cNvPr id="292894" name="Rectangle 30"/>
            <p:cNvSpPr>
              <a:spLocks noChangeArrowheads="1"/>
            </p:cNvSpPr>
            <p:nvPr/>
          </p:nvSpPr>
          <p:spPr bwMode="auto">
            <a:xfrm>
              <a:off x="4343" y="3527"/>
              <a:ext cx="1270" cy="406"/>
            </a:xfrm>
            <a:prstGeom prst="rect">
              <a:avLst/>
            </a:prstGeom>
            <a:solidFill>
              <a:srgbClr val="CC3316"/>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2895" name="Text Box 31"/>
            <p:cNvSpPr txBox="1">
              <a:spLocks noChangeArrowheads="1"/>
            </p:cNvSpPr>
            <p:nvPr/>
          </p:nvSpPr>
          <p:spPr bwMode="blackWhite">
            <a:xfrm>
              <a:off x="4710" y="3613"/>
              <a:ext cx="536"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defRPr/>
              </a:pPr>
              <a:r>
                <a:rPr lang="es-ES" sz="1600" b="1" smtClean="0">
                  <a:solidFill>
                    <a:schemeClr val="bg1"/>
                  </a:solidFill>
                  <a:latin typeface="Arial" charset="0"/>
                </a:rPr>
                <a:t>Muerte</a:t>
              </a:r>
            </a:p>
          </p:txBody>
        </p:sp>
      </p:grpSp>
      <p:sp>
        <p:nvSpPr>
          <p:cNvPr id="292902" name="Rectangle 38"/>
          <p:cNvSpPr>
            <a:spLocks noChangeArrowheads="1"/>
          </p:cNvSpPr>
          <p:nvPr/>
        </p:nvSpPr>
        <p:spPr bwMode="auto">
          <a:xfrm>
            <a:off x="88569" y="6621463"/>
            <a:ext cx="4313901"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hangingPunct="0">
              <a:lnSpc>
                <a:spcPct val="80000"/>
              </a:lnSpc>
              <a:spcBef>
                <a:spcPct val="50000"/>
              </a:spcBef>
              <a:defRPr/>
            </a:pPr>
            <a:r>
              <a:rPr lang="es-ES" sz="1600" dirty="0" err="1">
                <a:latin typeface="Arial" charset="0"/>
              </a:rPr>
              <a:t>Volpe</a:t>
            </a:r>
            <a:r>
              <a:rPr lang="es-ES" sz="1600" dirty="0">
                <a:latin typeface="Arial" charset="0"/>
              </a:rPr>
              <a:t> M, et al. </a:t>
            </a:r>
            <a:r>
              <a:rPr lang="es-ES" sz="1600" dirty="0" err="1">
                <a:latin typeface="Arial" charset="0"/>
              </a:rPr>
              <a:t>Blood</a:t>
            </a:r>
            <a:r>
              <a:rPr lang="es-ES" sz="1600" dirty="0">
                <a:latin typeface="Arial" charset="0"/>
              </a:rPr>
              <a:t> </a:t>
            </a:r>
            <a:r>
              <a:rPr lang="es-ES" sz="1600" dirty="0" err="1">
                <a:latin typeface="Arial" charset="0"/>
              </a:rPr>
              <a:t>Press</a:t>
            </a:r>
            <a:r>
              <a:rPr lang="es-ES" sz="1600" dirty="0">
                <a:latin typeface="Arial" charset="0"/>
              </a:rPr>
              <a:t> 2010; 19:273-277</a:t>
            </a:r>
          </a:p>
        </p:txBody>
      </p:sp>
      <p:sp>
        <p:nvSpPr>
          <p:cNvPr id="292914" name="Rectangle 50"/>
          <p:cNvSpPr>
            <a:spLocks noChangeArrowheads="1"/>
          </p:cNvSpPr>
          <p:nvPr/>
        </p:nvSpPr>
        <p:spPr bwMode="auto">
          <a:xfrm>
            <a:off x="928688" y="4489450"/>
            <a:ext cx="612775" cy="928688"/>
          </a:xfrm>
          <a:prstGeom prst="rect">
            <a:avLst/>
          </a:prstGeom>
          <a:solidFill>
            <a:srgbClr val="CC33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2915" name="Rectangle 51"/>
          <p:cNvSpPr>
            <a:spLocks noChangeArrowheads="1"/>
          </p:cNvSpPr>
          <p:nvPr/>
        </p:nvSpPr>
        <p:spPr bwMode="auto">
          <a:xfrm>
            <a:off x="1189038" y="3352800"/>
            <a:ext cx="612775" cy="682625"/>
          </a:xfrm>
          <a:prstGeom prst="rect">
            <a:avLst/>
          </a:prstGeom>
          <a:solidFill>
            <a:srgbClr val="CC33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2870" name="Text Box 6"/>
          <p:cNvSpPr txBox="1">
            <a:spLocks noChangeArrowheads="1"/>
          </p:cNvSpPr>
          <p:nvPr/>
        </p:nvSpPr>
        <p:spPr bwMode="blackWhite">
          <a:xfrm>
            <a:off x="485775" y="4386263"/>
            <a:ext cx="14255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defRPr/>
            </a:pPr>
            <a:r>
              <a:rPr lang="es-ES" sz="1600" b="1" smtClean="0">
                <a:solidFill>
                  <a:schemeClr val="bg1"/>
                </a:solidFill>
                <a:latin typeface="Arial" charset="0"/>
              </a:rPr>
              <a:t>Hipertensión</a:t>
            </a:r>
          </a:p>
          <a:p>
            <a:pPr algn="ctr" defTabSz="914400">
              <a:defRPr/>
            </a:pPr>
            <a:r>
              <a:rPr lang="es-ES" sz="1600" b="1" smtClean="0">
                <a:solidFill>
                  <a:schemeClr val="bg1"/>
                </a:solidFill>
                <a:latin typeface="Arial" charset="0"/>
              </a:rPr>
              <a:t>Diabetes</a:t>
            </a:r>
          </a:p>
          <a:p>
            <a:pPr algn="ctr" defTabSz="914400">
              <a:defRPr/>
            </a:pPr>
            <a:r>
              <a:rPr lang="es-ES" sz="1600" b="1" smtClean="0">
                <a:solidFill>
                  <a:schemeClr val="bg1"/>
                </a:solidFill>
                <a:latin typeface="Arial" charset="0"/>
              </a:rPr>
              <a:t>Dislipemia</a:t>
            </a:r>
          </a:p>
          <a:p>
            <a:pPr algn="ctr" defTabSz="914400">
              <a:defRPr/>
            </a:pPr>
            <a:r>
              <a:rPr lang="es-ES" sz="1600" b="1" smtClean="0">
                <a:solidFill>
                  <a:schemeClr val="bg1"/>
                </a:solidFill>
                <a:latin typeface="Arial" charset="0"/>
              </a:rPr>
              <a:t>Obesidad</a:t>
            </a:r>
          </a:p>
        </p:txBody>
      </p:sp>
      <p:sp>
        <p:nvSpPr>
          <p:cNvPr id="292919" name="AutoShape 55"/>
          <p:cNvSpPr>
            <a:spLocks noChangeArrowheads="1"/>
          </p:cNvSpPr>
          <p:nvPr/>
        </p:nvSpPr>
        <p:spPr bwMode="auto">
          <a:xfrm rot="1324824">
            <a:off x="1209675" y="3846513"/>
            <a:ext cx="422275" cy="565150"/>
          </a:xfrm>
          <a:prstGeom prst="upArrow">
            <a:avLst>
              <a:gd name="adj1" fmla="val 50000"/>
              <a:gd name="adj2" fmla="val 33459"/>
            </a:avLst>
          </a:prstGeom>
          <a:solidFill>
            <a:srgbClr val="FFCD35"/>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grpSp>
        <p:nvGrpSpPr>
          <p:cNvPr id="292984" name="Group 120"/>
          <p:cNvGrpSpPr>
            <a:grpSpLocks/>
          </p:cNvGrpSpPr>
          <p:nvPr/>
        </p:nvGrpSpPr>
        <p:grpSpPr bwMode="auto">
          <a:xfrm>
            <a:off x="625475" y="2806700"/>
            <a:ext cx="2282825" cy="1101725"/>
            <a:chOff x="394" y="1768"/>
            <a:chExt cx="1438" cy="694"/>
          </a:xfrm>
        </p:grpSpPr>
        <p:sp>
          <p:nvSpPr>
            <p:cNvPr id="292871" name="Text Box 7"/>
            <p:cNvSpPr txBox="1">
              <a:spLocks noChangeArrowheads="1"/>
            </p:cNvSpPr>
            <p:nvPr/>
          </p:nvSpPr>
          <p:spPr bwMode="blackWhite">
            <a:xfrm>
              <a:off x="394" y="2096"/>
              <a:ext cx="143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defRPr/>
              </a:pPr>
              <a:r>
                <a:rPr lang="es-ES" sz="1600" b="1" smtClean="0">
                  <a:solidFill>
                    <a:schemeClr val="bg1"/>
                  </a:solidFill>
                  <a:latin typeface="Arial" charset="0"/>
                </a:rPr>
                <a:t>Arteriosclerosis</a:t>
              </a:r>
            </a:p>
            <a:p>
              <a:pPr algn="ctr" defTabSz="914400">
                <a:defRPr/>
              </a:pPr>
              <a:r>
                <a:rPr lang="es-ES" sz="1600" b="1" smtClean="0">
                  <a:solidFill>
                    <a:schemeClr val="bg1"/>
                  </a:solidFill>
                  <a:latin typeface="Arial" charset="0"/>
                </a:rPr>
                <a:t>Remodelado vascular</a:t>
              </a:r>
            </a:p>
          </p:txBody>
        </p:sp>
        <p:sp>
          <p:nvSpPr>
            <p:cNvPr id="292920" name="AutoShape 56"/>
            <p:cNvSpPr>
              <a:spLocks noChangeArrowheads="1"/>
            </p:cNvSpPr>
            <p:nvPr/>
          </p:nvSpPr>
          <p:spPr bwMode="auto">
            <a:xfrm rot="2529986">
              <a:off x="1137" y="1768"/>
              <a:ext cx="266" cy="373"/>
            </a:xfrm>
            <a:prstGeom prst="upArrow">
              <a:avLst>
                <a:gd name="adj1" fmla="val 50000"/>
                <a:gd name="adj2" fmla="val 35056"/>
              </a:avLst>
            </a:prstGeom>
            <a:solidFill>
              <a:srgbClr val="FFCD35"/>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grpSp>
      <p:grpSp>
        <p:nvGrpSpPr>
          <p:cNvPr id="292985" name="Group 121"/>
          <p:cNvGrpSpPr>
            <a:grpSpLocks/>
          </p:cNvGrpSpPr>
          <p:nvPr/>
        </p:nvGrpSpPr>
        <p:grpSpPr bwMode="auto">
          <a:xfrm>
            <a:off x="1639888" y="1679575"/>
            <a:ext cx="2465387" cy="1201738"/>
            <a:chOff x="1033" y="1058"/>
            <a:chExt cx="1553" cy="757"/>
          </a:xfrm>
        </p:grpSpPr>
        <p:sp>
          <p:nvSpPr>
            <p:cNvPr id="292872" name="Text Box 8"/>
            <p:cNvSpPr txBox="1">
              <a:spLocks noChangeArrowheads="1"/>
            </p:cNvSpPr>
            <p:nvPr/>
          </p:nvSpPr>
          <p:spPr bwMode="blackWhite">
            <a:xfrm>
              <a:off x="1033" y="1141"/>
              <a:ext cx="1219"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defRPr/>
              </a:pPr>
              <a:r>
                <a:rPr lang="es-ES" sz="1600" b="1" smtClean="0">
                  <a:solidFill>
                    <a:schemeClr val="bg1"/>
                  </a:solidFill>
                  <a:latin typeface="Arial" charset="0"/>
                </a:rPr>
                <a:t>HVI</a:t>
              </a:r>
            </a:p>
            <a:p>
              <a:pPr algn="ctr" defTabSz="914400">
                <a:defRPr/>
              </a:pPr>
              <a:r>
                <a:rPr lang="es-ES" sz="1600" b="1" smtClean="0">
                  <a:solidFill>
                    <a:schemeClr val="bg1"/>
                  </a:solidFill>
                  <a:latin typeface="Arial" charset="0"/>
                </a:rPr>
                <a:t>&gt; Grosor IM</a:t>
              </a:r>
            </a:p>
            <a:p>
              <a:pPr algn="ctr" defTabSz="914400">
                <a:defRPr/>
              </a:pPr>
              <a:r>
                <a:rPr lang="es-ES" sz="1600" b="1" smtClean="0">
                  <a:solidFill>
                    <a:schemeClr val="bg1"/>
                  </a:solidFill>
                  <a:latin typeface="Arial" charset="0"/>
                </a:rPr>
                <a:t>Infartos lacunares</a:t>
              </a:r>
            </a:p>
            <a:p>
              <a:pPr algn="ctr" defTabSz="914400">
                <a:defRPr/>
              </a:pPr>
              <a:r>
                <a:rPr lang="es-ES" sz="1600" b="1" smtClean="0">
                  <a:solidFill>
                    <a:schemeClr val="bg1"/>
                  </a:solidFill>
                  <a:latin typeface="Arial" charset="0"/>
                </a:rPr>
                <a:t>Microalbuminuria</a:t>
              </a:r>
            </a:p>
          </p:txBody>
        </p:sp>
        <p:sp>
          <p:nvSpPr>
            <p:cNvPr id="292921" name="AutoShape 57"/>
            <p:cNvSpPr>
              <a:spLocks noChangeArrowheads="1"/>
            </p:cNvSpPr>
            <p:nvPr/>
          </p:nvSpPr>
          <p:spPr bwMode="auto">
            <a:xfrm rot="3723246">
              <a:off x="2157" y="895"/>
              <a:ext cx="266" cy="593"/>
            </a:xfrm>
            <a:prstGeom prst="upArrow">
              <a:avLst>
                <a:gd name="adj1" fmla="val 50000"/>
                <a:gd name="adj2" fmla="val 55733"/>
              </a:avLst>
            </a:prstGeom>
            <a:solidFill>
              <a:srgbClr val="FFCD35"/>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grpSp>
      <p:grpSp>
        <p:nvGrpSpPr>
          <p:cNvPr id="292986" name="Group 122"/>
          <p:cNvGrpSpPr>
            <a:grpSpLocks/>
          </p:cNvGrpSpPr>
          <p:nvPr/>
        </p:nvGrpSpPr>
        <p:grpSpPr bwMode="auto">
          <a:xfrm>
            <a:off x="3436938" y="1452563"/>
            <a:ext cx="2643187" cy="1558925"/>
            <a:chOff x="2165" y="915"/>
            <a:chExt cx="1665" cy="982"/>
          </a:xfrm>
        </p:grpSpPr>
        <p:sp>
          <p:nvSpPr>
            <p:cNvPr id="292873" name="Text Box 9"/>
            <p:cNvSpPr txBox="1">
              <a:spLocks noChangeArrowheads="1"/>
            </p:cNvSpPr>
            <p:nvPr/>
          </p:nvSpPr>
          <p:spPr bwMode="blackWhite">
            <a:xfrm>
              <a:off x="2165" y="915"/>
              <a:ext cx="1455" cy="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defRPr/>
              </a:pPr>
              <a:r>
                <a:rPr lang="es-ES" sz="1600" b="1" smtClean="0">
                  <a:solidFill>
                    <a:schemeClr val="bg1"/>
                  </a:solidFill>
                  <a:latin typeface="Arial" charset="0"/>
                </a:rPr>
                <a:t>IAM</a:t>
              </a:r>
            </a:p>
            <a:p>
              <a:pPr algn="ctr" defTabSz="914400">
                <a:defRPr/>
              </a:pPr>
              <a:r>
                <a:rPr lang="es-ES" sz="1600" b="1" smtClean="0">
                  <a:solidFill>
                    <a:schemeClr val="bg1"/>
                  </a:solidFill>
                  <a:latin typeface="Arial" charset="0"/>
                </a:rPr>
                <a:t>Angina</a:t>
              </a:r>
            </a:p>
            <a:p>
              <a:pPr algn="ctr" defTabSz="914400">
                <a:defRPr/>
              </a:pPr>
              <a:r>
                <a:rPr lang="es-ES" sz="1600" b="1" smtClean="0">
                  <a:solidFill>
                    <a:schemeClr val="bg1"/>
                  </a:solidFill>
                  <a:latin typeface="Arial" charset="0"/>
                </a:rPr>
                <a:t>Ictus</a:t>
              </a:r>
            </a:p>
            <a:p>
              <a:pPr algn="ctr" defTabSz="914400">
                <a:defRPr/>
              </a:pPr>
              <a:r>
                <a:rPr lang="es-ES" sz="1600" b="1" smtClean="0">
                  <a:solidFill>
                    <a:schemeClr val="bg1"/>
                  </a:solidFill>
                  <a:latin typeface="Arial" charset="0"/>
                </a:rPr>
                <a:t>IC</a:t>
              </a:r>
            </a:p>
            <a:p>
              <a:pPr algn="ctr" defTabSz="914400">
                <a:defRPr/>
              </a:pPr>
              <a:r>
                <a:rPr lang="es-ES" sz="1600" b="1" smtClean="0">
                  <a:solidFill>
                    <a:schemeClr val="bg1"/>
                  </a:solidFill>
                  <a:latin typeface="Arial" charset="0"/>
                </a:rPr>
                <a:t>IR</a:t>
              </a:r>
            </a:p>
            <a:p>
              <a:pPr algn="ctr" defTabSz="914400">
                <a:defRPr/>
              </a:pPr>
              <a:r>
                <a:rPr lang="es-ES" sz="1600" b="1" smtClean="0">
                  <a:solidFill>
                    <a:schemeClr val="bg1"/>
                  </a:solidFill>
                  <a:latin typeface="Arial" charset="0"/>
                </a:rPr>
                <a:t>Arteriopatía Periférica</a:t>
              </a:r>
            </a:p>
          </p:txBody>
        </p:sp>
        <p:sp>
          <p:nvSpPr>
            <p:cNvPr id="292922" name="AutoShape 58"/>
            <p:cNvSpPr>
              <a:spLocks noChangeArrowheads="1"/>
            </p:cNvSpPr>
            <p:nvPr/>
          </p:nvSpPr>
          <p:spPr bwMode="auto">
            <a:xfrm rot="7097670">
              <a:off x="3379" y="881"/>
              <a:ext cx="266" cy="636"/>
            </a:xfrm>
            <a:prstGeom prst="upArrow">
              <a:avLst>
                <a:gd name="adj1" fmla="val 50000"/>
                <a:gd name="adj2" fmla="val 59774"/>
              </a:avLst>
            </a:prstGeom>
            <a:solidFill>
              <a:srgbClr val="FFCD35"/>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grpSp>
      <p:grpSp>
        <p:nvGrpSpPr>
          <p:cNvPr id="292987" name="Group 123"/>
          <p:cNvGrpSpPr>
            <a:grpSpLocks/>
          </p:cNvGrpSpPr>
          <p:nvPr/>
        </p:nvGrpSpPr>
        <p:grpSpPr bwMode="auto">
          <a:xfrm>
            <a:off x="5846763" y="2095500"/>
            <a:ext cx="1565275" cy="1606550"/>
            <a:chOff x="3683" y="1320"/>
            <a:chExt cx="986" cy="1012"/>
          </a:xfrm>
        </p:grpSpPr>
        <p:sp>
          <p:nvSpPr>
            <p:cNvPr id="292874" name="Text Box 10"/>
            <p:cNvSpPr txBox="1">
              <a:spLocks noChangeArrowheads="1"/>
            </p:cNvSpPr>
            <p:nvPr/>
          </p:nvSpPr>
          <p:spPr bwMode="blackWhite">
            <a:xfrm>
              <a:off x="3683" y="1320"/>
              <a:ext cx="986"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defRPr/>
              </a:pPr>
              <a:r>
                <a:rPr lang="es-ES" sz="1600" b="1" smtClean="0">
                  <a:solidFill>
                    <a:schemeClr val="bg1"/>
                  </a:solidFill>
                  <a:latin typeface="Arial" charset="0"/>
                </a:rPr>
                <a:t>Episodios</a:t>
              </a:r>
            </a:p>
            <a:p>
              <a:pPr algn="ctr" defTabSz="914400">
                <a:defRPr/>
              </a:pPr>
              <a:r>
                <a:rPr lang="es-ES" sz="1600" b="1" smtClean="0">
                  <a:solidFill>
                    <a:schemeClr val="bg1"/>
                  </a:solidFill>
                  <a:latin typeface="Arial" charset="0"/>
                </a:rPr>
                <a:t>reincidentes</a:t>
              </a:r>
            </a:p>
            <a:p>
              <a:pPr algn="ctr" defTabSz="914400">
                <a:defRPr/>
              </a:pPr>
              <a:r>
                <a:rPr lang="es-ES" sz="1600" b="1" smtClean="0">
                  <a:solidFill>
                    <a:schemeClr val="bg1"/>
                  </a:solidFill>
                  <a:latin typeface="Arial" charset="0"/>
                </a:rPr>
                <a:t>  no mortales  </a:t>
              </a:r>
            </a:p>
          </p:txBody>
        </p:sp>
        <p:sp>
          <p:nvSpPr>
            <p:cNvPr id="292923" name="AutoShape 59"/>
            <p:cNvSpPr>
              <a:spLocks noChangeArrowheads="1"/>
            </p:cNvSpPr>
            <p:nvPr/>
          </p:nvSpPr>
          <p:spPr bwMode="auto">
            <a:xfrm rot="9035548">
              <a:off x="4381" y="1873"/>
              <a:ext cx="266" cy="459"/>
            </a:xfrm>
            <a:prstGeom prst="upArrow">
              <a:avLst>
                <a:gd name="adj1" fmla="val 50000"/>
                <a:gd name="adj2" fmla="val 43139"/>
              </a:avLst>
            </a:prstGeom>
            <a:solidFill>
              <a:srgbClr val="FFCD35"/>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grpSp>
      <p:grpSp>
        <p:nvGrpSpPr>
          <p:cNvPr id="292988" name="Group 124"/>
          <p:cNvGrpSpPr>
            <a:grpSpLocks/>
          </p:cNvGrpSpPr>
          <p:nvPr/>
        </p:nvGrpSpPr>
        <p:grpSpPr bwMode="auto">
          <a:xfrm>
            <a:off x="6708775" y="3729038"/>
            <a:ext cx="1658938" cy="1670050"/>
            <a:chOff x="4226" y="2349"/>
            <a:chExt cx="1045" cy="1052"/>
          </a:xfrm>
        </p:grpSpPr>
        <p:sp>
          <p:nvSpPr>
            <p:cNvPr id="292875" name="Text Box 11"/>
            <p:cNvSpPr txBox="1">
              <a:spLocks noChangeArrowheads="1"/>
            </p:cNvSpPr>
            <p:nvPr/>
          </p:nvSpPr>
          <p:spPr bwMode="blackWhite">
            <a:xfrm>
              <a:off x="4226" y="2349"/>
              <a:ext cx="1045"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defRPr/>
              </a:pPr>
              <a:r>
                <a:rPr lang="es-ES" sz="1600" b="1" smtClean="0">
                  <a:solidFill>
                    <a:schemeClr val="bg1"/>
                  </a:solidFill>
                  <a:latin typeface="Arial" charset="0"/>
                </a:rPr>
                <a:t>IR terminal</a:t>
              </a:r>
            </a:p>
            <a:p>
              <a:pPr algn="ctr" defTabSz="914400">
                <a:defRPr/>
              </a:pPr>
              <a:r>
                <a:rPr lang="es-ES" sz="1600" b="1" smtClean="0">
                  <a:solidFill>
                    <a:schemeClr val="bg1"/>
                  </a:solidFill>
                  <a:latin typeface="Arial" charset="0"/>
                </a:rPr>
                <a:t>Diálisis</a:t>
              </a:r>
            </a:p>
            <a:p>
              <a:pPr algn="ctr" defTabSz="914400">
                <a:defRPr/>
              </a:pPr>
              <a:r>
                <a:rPr lang="es-ES" sz="1600" b="1" smtClean="0">
                  <a:solidFill>
                    <a:schemeClr val="bg1"/>
                  </a:solidFill>
                  <a:latin typeface="Arial" charset="0"/>
                </a:rPr>
                <a:t>Demencia</a:t>
              </a:r>
            </a:p>
          </p:txBody>
        </p:sp>
        <p:sp>
          <p:nvSpPr>
            <p:cNvPr id="292924" name="AutoShape 60"/>
            <p:cNvSpPr>
              <a:spLocks noChangeArrowheads="1"/>
            </p:cNvSpPr>
            <p:nvPr/>
          </p:nvSpPr>
          <p:spPr bwMode="auto">
            <a:xfrm rot="10083083">
              <a:off x="4802" y="2942"/>
              <a:ext cx="266" cy="459"/>
            </a:xfrm>
            <a:prstGeom prst="upArrow">
              <a:avLst>
                <a:gd name="adj1" fmla="val 50000"/>
                <a:gd name="adj2" fmla="val 43139"/>
              </a:avLst>
            </a:prstGeom>
            <a:solidFill>
              <a:srgbClr val="FFCD35"/>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grpSp>
      <p:grpSp>
        <p:nvGrpSpPr>
          <p:cNvPr id="292981" name="Group 117"/>
          <p:cNvGrpSpPr>
            <a:grpSpLocks/>
          </p:cNvGrpSpPr>
          <p:nvPr/>
        </p:nvGrpSpPr>
        <p:grpSpPr bwMode="auto">
          <a:xfrm>
            <a:off x="2722563" y="3217863"/>
            <a:ext cx="3760787" cy="3228975"/>
            <a:chOff x="1715" y="2027"/>
            <a:chExt cx="2369" cy="2034"/>
          </a:xfrm>
        </p:grpSpPr>
        <p:sp>
          <p:nvSpPr>
            <p:cNvPr id="292884" name="Text Box 20"/>
            <p:cNvSpPr txBox="1">
              <a:spLocks noChangeArrowheads="1"/>
            </p:cNvSpPr>
            <p:nvPr/>
          </p:nvSpPr>
          <p:spPr bwMode="auto">
            <a:xfrm>
              <a:off x="1948" y="3009"/>
              <a:ext cx="1891" cy="404"/>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spcBef>
                  <a:spcPct val="50000"/>
                </a:spcBef>
                <a:defRPr/>
              </a:pPr>
              <a:r>
                <a:rPr lang="es-ES" sz="1800" b="1" smtClean="0">
                  <a:solidFill>
                    <a:schemeClr val="tx2"/>
                  </a:solidFill>
                  <a:effectLst>
                    <a:outerShdw blurRad="38100" dist="38100" dir="2700000" algn="tl">
                      <a:srgbClr val="DDDDDD"/>
                    </a:outerShdw>
                  </a:effectLst>
                  <a:latin typeface="Arial" charset="0"/>
                </a:rPr>
                <a:t>Tratamiento de los factores de Riesgo</a:t>
              </a:r>
            </a:p>
          </p:txBody>
        </p:sp>
        <p:sp>
          <p:nvSpPr>
            <p:cNvPr id="292901" name="Text Box 37"/>
            <p:cNvSpPr txBox="1">
              <a:spLocks noChangeArrowheads="1"/>
            </p:cNvSpPr>
            <p:nvPr/>
          </p:nvSpPr>
          <p:spPr bwMode="auto">
            <a:xfrm>
              <a:off x="1939" y="3742"/>
              <a:ext cx="1891" cy="319"/>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lnSpc>
                  <a:spcPct val="50000"/>
                </a:lnSpc>
                <a:spcBef>
                  <a:spcPct val="50000"/>
                </a:spcBef>
                <a:defRPr/>
              </a:pPr>
              <a:r>
                <a:rPr lang="es-ES" sz="1800" b="1" smtClean="0">
                  <a:solidFill>
                    <a:schemeClr val="tx2"/>
                  </a:solidFill>
                  <a:effectLst>
                    <a:outerShdw blurRad="38100" dist="38100" dir="2700000" algn="tl">
                      <a:srgbClr val="DDDDDD"/>
                    </a:outerShdw>
                  </a:effectLst>
                  <a:latin typeface="Arial" charset="0"/>
                </a:rPr>
                <a:t>Cambios estilo</a:t>
              </a:r>
            </a:p>
            <a:p>
              <a:pPr algn="ctr" defTabSz="914400">
                <a:lnSpc>
                  <a:spcPct val="50000"/>
                </a:lnSpc>
                <a:spcBef>
                  <a:spcPct val="50000"/>
                </a:spcBef>
                <a:defRPr/>
              </a:pPr>
              <a:r>
                <a:rPr lang="es-ES" sz="1800" b="1" smtClean="0">
                  <a:solidFill>
                    <a:schemeClr val="tx2"/>
                  </a:solidFill>
                  <a:effectLst>
                    <a:outerShdw blurRad="38100" dist="38100" dir="2700000" algn="tl">
                      <a:srgbClr val="DDDDDD"/>
                    </a:outerShdw>
                  </a:effectLst>
                  <a:latin typeface="Arial" charset="0"/>
                </a:rPr>
                <a:t>de vida</a:t>
              </a:r>
            </a:p>
          </p:txBody>
        </p:sp>
        <p:sp>
          <p:nvSpPr>
            <p:cNvPr id="292905" name="Text Box 41"/>
            <p:cNvSpPr txBox="1">
              <a:spLocks noChangeArrowheads="1"/>
            </p:cNvSpPr>
            <p:nvPr/>
          </p:nvSpPr>
          <p:spPr bwMode="auto">
            <a:xfrm>
              <a:off x="1715" y="2339"/>
              <a:ext cx="2369" cy="404"/>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spcBef>
                  <a:spcPct val="50000"/>
                </a:spcBef>
                <a:defRPr/>
              </a:pPr>
              <a:r>
                <a:rPr lang="es-ES" sz="1800" b="1" smtClean="0">
                  <a:solidFill>
                    <a:schemeClr val="tx2"/>
                  </a:solidFill>
                  <a:effectLst>
                    <a:outerShdw blurRad="38100" dist="38100" dir="2700000" algn="tl">
                      <a:srgbClr val="DDDDDD"/>
                    </a:outerShdw>
                  </a:effectLst>
                  <a:latin typeface="Arial" charset="0"/>
                </a:rPr>
                <a:t>Interrupción Progresión</a:t>
              </a:r>
            </a:p>
            <a:p>
              <a:pPr algn="ctr" defTabSz="914400">
                <a:defRPr/>
              </a:pPr>
              <a:r>
                <a:rPr lang="es-ES" sz="1800" b="1" smtClean="0">
                  <a:solidFill>
                    <a:schemeClr val="tx2"/>
                  </a:solidFill>
                  <a:effectLst>
                    <a:outerShdw blurRad="38100" dist="38100" dir="2700000" algn="tl">
                      <a:srgbClr val="DDDDDD"/>
                    </a:outerShdw>
                  </a:effectLst>
                  <a:latin typeface="Arial" charset="0"/>
                </a:rPr>
                <a:t>Enfermedad Cardiovascular</a:t>
              </a:r>
            </a:p>
          </p:txBody>
        </p:sp>
        <p:sp>
          <p:nvSpPr>
            <p:cNvPr id="292928" name="AutoShape 64"/>
            <p:cNvSpPr>
              <a:spLocks noChangeArrowheads="1"/>
            </p:cNvSpPr>
            <p:nvPr/>
          </p:nvSpPr>
          <p:spPr bwMode="auto">
            <a:xfrm>
              <a:off x="2744" y="3404"/>
              <a:ext cx="266" cy="284"/>
            </a:xfrm>
            <a:prstGeom prst="upArrow">
              <a:avLst>
                <a:gd name="adj1" fmla="val 50000"/>
                <a:gd name="adj2" fmla="val 26692"/>
              </a:avLst>
            </a:prstGeom>
            <a:solidFill>
              <a:srgbClr val="FF1D17"/>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2929" name="AutoShape 65"/>
            <p:cNvSpPr>
              <a:spLocks noChangeArrowheads="1"/>
            </p:cNvSpPr>
            <p:nvPr/>
          </p:nvSpPr>
          <p:spPr bwMode="auto">
            <a:xfrm>
              <a:off x="2734" y="2734"/>
              <a:ext cx="266" cy="284"/>
            </a:xfrm>
            <a:prstGeom prst="upArrow">
              <a:avLst>
                <a:gd name="adj1" fmla="val 50000"/>
                <a:gd name="adj2" fmla="val 26692"/>
              </a:avLst>
            </a:prstGeom>
            <a:solidFill>
              <a:srgbClr val="FF1D17"/>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2930" name="AutoShape 66"/>
            <p:cNvSpPr>
              <a:spLocks noChangeArrowheads="1"/>
            </p:cNvSpPr>
            <p:nvPr/>
          </p:nvSpPr>
          <p:spPr bwMode="auto">
            <a:xfrm>
              <a:off x="2741" y="2027"/>
              <a:ext cx="266" cy="284"/>
            </a:xfrm>
            <a:prstGeom prst="upArrow">
              <a:avLst>
                <a:gd name="adj1" fmla="val 50000"/>
                <a:gd name="adj2" fmla="val 26692"/>
              </a:avLst>
            </a:prstGeom>
            <a:solidFill>
              <a:srgbClr val="FF1D17"/>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2931" name="AutoShape 67"/>
            <p:cNvSpPr>
              <a:spLocks noChangeArrowheads="1"/>
            </p:cNvSpPr>
            <p:nvPr/>
          </p:nvSpPr>
          <p:spPr bwMode="auto">
            <a:xfrm rot="-1927973">
              <a:off x="2209" y="2098"/>
              <a:ext cx="266" cy="284"/>
            </a:xfrm>
            <a:prstGeom prst="upArrow">
              <a:avLst>
                <a:gd name="adj1" fmla="val 50000"/>
                <a:gd name="adj2" fmla="val 26692"/>
              </a:avLst>
            </a:prstGeom>
            <a:solidFill>
              <a:srgbClr val="FF1D17"/>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2932" name="AutoShape 68"/>
            <p:cNvSpPr>
              <a:spLocks noChangeArrowheads="1"/>
            </p:cNvSpPr>
            <p:nvPr/>
          </p:nvSpPr>
          <p:spPr bwMode="auto">
            <a:xfrm rot="1927973" flipH="1">
              <a:off x="3283" y="2098"/>
              <a:ext cx="266" cy="284"/>
            </a:xfrm>
            <a:prstGeom prst="upArrow">
              <a:avLst>
                <a:gd name="adj1" fmla="val 50000"/>
                <a:gd name="adj2" fmla="val 26692"/>
              </a:avLst>
            </a:prstGeom>
            <a:solidFill>
              <a:srgbClr val="FF1D17"/>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grpSp>
      <p:grpSp>
        <p:nvGrpSpPr>
          <p:cNvPr id="292994" name="Group 130"/>
          <p:cNvGrpSpPr>
            <a:grpSpLocks/>
          </p:cNvGrpSpPr>
          <p:nvPr/>
        </p:nvGrpSpPr>
        <p:grpSpPr bwMode="auto">
          <a:xfrm>
            <a:off x="0" y="939800"/>
            <a:ext cx="4729163" cy="2633663"/>
            <a:chOff x="0" y="592"/>
            <a:chExt cx="2979" cy="1659"/>
          </a:xfrm>
        </p:grpSpPr>
        <p:sp>
          <p:nvSpPr>
            <p:cNvPr id="292963" name="AutoShape 99"/>
            <p:cNvSpPr>
              <a:spLocks noChangeArrowheads="1"/>
            </p:cNvSpPr>
            <p:nvPr/>
          </p:nvSpPr>
          <p:spPr bwMode="auto">
            <a:xfrm flipV="1">
              <a:off x="746" y="1324"/>
              <a:ext cx="321" cy="31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grpSp>
          <p:nvGrpSpPr>
            <p:cNvPr id="18460" name="Group 105"/>
            <p:cNvGrpSpPr>
              <a:grpSpLocks/>
            </p:cNvGrpSpPr>
            <p:nvPr/>
          </p:nvGrpSpPr>
          <p:grpSpPr bwMode="auto">
            <a:xfrm>
              <a:off x="284" y="1324"/>
              <a:ext cx="322" cy="927"/>
              <a:chOff x="264" y="1324"/>
              <a:chExt cx="322" cy="927"/>
            </a:xfrm>
          </p:grpSpPr>
          <p:sp>
            <p:nvSpPr>
              <p:cNvPr id="292966" name="AutoShape 102"/>
              <p:cNvSpPr>
                <a:spLocks noChangeArrowheads="1"/>
              </p:cNvSpPr>
              <p:nvPr/>
            </p:nvSpPr>
            <p:spPr bwMode="auto">
              <a:xfrm flipV="1">
                <a:off x="265" y="1938"/>
                <a:ext cx="321" cy="31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2967" name="Rectangle 103"/>
              <p:cNvSpPr>
                <a:spLocks noChangeArrowheads="1"/>
              </p:cNvSpPr>
              <p:nvPr/>
            </p:nvSpPr>
            <p:spPr bwMode="auto">
              <a:xfrm>
                <a:off x="264" y="1324"/>
                <a:ext cx="98" cy="62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2968" name="Rectangle 104"/>
              <p:cNvSpPr>
                <a:spLocks noChangeArrowheads="1"/>
              </p:cNvSpPr>
              <p:nvPr/>
            </p:nvSpPr>
            <p:spPr bwMode="auto">
              <a:xfrm>
                <a:off x="271" y="1918"/>
                <a:ext cx="81" cy="86"/>
              </a:xfrm>
              <a:prstGeom prst="rect">
                <a:avLst/>
              </a:prstGeom>
              <a:solidFill>
                <a:srgbClr val="FF9933"/>
              </a:solidFill>
              <a:ln w="9525">
                <a:solidFill>
                  <a:srgbClr val="FF993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grpSp>
        <p:grpSp>
          <p:nvGrpSpPr>
            <p:cNvPr id="18461" name="Group 116"/>
            <p:cNvGrpSpPr>
              <a:grpSpLocks/>
            </p:cNvGrpSpPr>
            <p:nvPr/>
          </p:nvGrpSpPr>
          <p:grpSpPr bwMode="auto">
            <a:xfrm>
              <a:off x="1112" y="592"/>
              <a:ext cx="1867" cy="321"/>
              <a:chOff x="1112" y="592"/>
              <a:chExt cx="1867" cy="321"/>
            </a:xfrm>
          </p:grpSpPr>
          <p:sp>
            <p:nvSpPr>
              <p:cNvPr id="292977" name="AutoShape 113"/>
              <p:cNvSpPr>
                <a:spLocks noChangeArrowheads="1"/>
              </p:cNvSpPr>
              <p:nvPr/>
            </p:nvSpPr>
            <p:spPr bwMode="auto">
              <a:xfrm rot="-5400000" flipH="1" flipV="1">
                <a:off x="2662" y="596"/>
                <a:ext cx="321" cy="31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2978" name="Rectangle 114"/>
              <p:cNvSpPr>
                <a:spLocks noChangeArrowheads="1"/>
              </p:cNvSpPr>
              <p:nvPr/>
            </p:nvSpPr>
            <p:spPr bwMode="auto">
              <a:xfrm rot="16200000" flipH="1">
                <a:off x="1849" y="-145"/>
                <a:ext cx="98" cy="1572"/>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2979" name="Rectangle 115"/>
              <p:cNvSpPr>
                <a:spLocks noChangeArrowheads="1"/>
              </p:cNvSpPr>
              <p:nvPr/>
            </p:nvSpPr>
            <p:spPr bwMode="auto">
              <a:xfrm rot="16200000" flipH="1">
                <a:off x="2628" y="595"/>
                <a:ext cx="81" cy="86"/>
              </a:xfrm>
              <a:prstGeom prst="rect">
                <a:avLst/>
              </a:prstGeom>
              <a:solidFill>
                <a:srgbClr val="FF9933"/>
              </a:solidFill>
              <a:ln w="9525">
                <a:solidFill>
                  <a:srgbClr val="FF993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grpSp>
        <p:sp>
          <p:nvSpPr>
            <p:cNvPr id="292990" name="Text Box 126"/>
            <p:cNvSpPr txBox="1">
              <a:spLocks noChangeArrowheads="1"/>
            </p:cNvSpPr>
            <p:nvPr/>
          </p:nvSpPr>
          <p:spPr bwMode="auto">
            <a:xfrm>
              <a:off x="0" y="925"/>
              <a:ext cx="1169" cy="336"/>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lnSpc>
                  <a:spcPct val="90000"/>
                </a:lnSpc>
                <a:spcBef>
                  <a:spcPct val="50000"/>
                </a:spcBef>
                <a:defRPr/>
              </a:pPr>
              <a:r>
                <a:rPr lang="es-ES" sz="1600" b="1" smtClean="0">
                  <a:solidFill>
                    <a:schemeClr val="tx2"/>
                  </a:solidFill>
                  <a:effectLst>
                    <a:outerShdw blurRad="38100" dist="38100" dir="2700000" algn="tl">
                      <a:srgbClr val="DDDDDD"/>
                    </a:outerShdw>
                  </a:effectLst>
                  <a:latin typeface="Arial" charset="0"/>
                </a:rPr>
                <a:t>Tratamiento de la lesión silente</a:t>
              </a:r>
            </a:p>
          </p:txBody>
        </p:sp>
      </p:grpSp>
      <p:grpSp>
        <p:nvGrpSpPr>
          <p:cNvPr id="292995" name="Group 131"/>
          <p:cNvGrpSpPr>
            <a:grpSpLocks/>
          </p:cNvGrpSpPr>
          <p:nvPr/>
        </p:nvGrpSpPr>
        <p:grpSpPr bwMode="auto">
          <a:xfrm>
            <a:off x="7345363" y="1468438"/>
            <a:ext cx="1814512" cy="2822575"/>
            <a:chOff x="4627" y="925"/>
            <a:chExt cx="1143" cy="1778"/>
          </a:xfrm>
        </p:grpSpPr>
        <p:sp>
          <p:nvSpPr>
            <p:cNvPr id="292970" name="AutoShape 106"/>
            <p:cNvSpPr>
              <a:spLocks noChangeArrowheads="1"/>
            </p:cNvSpPr>
            <p:nvPr/>
          </p:nvSpPr>
          <p:spPr bwMode="auto">
            <a:xfrm flipH="1" flipV="1">
              <a:off x="4627" y="1317"/>
              <a:ext cx="321" cy="31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grpSp>
          <p:nvGrpSpPr>
            <p:cNvPr id="18454" name="Group 111"/>
            <p:cNvGrpSpPr>
              <a:grpSpLocks/>
            </p:cNvGrpSpPr>
            <p:nvPr/>
          </p:nvGrpSpPr>
          <p:grpSpPr bwMode="auto">
            <a:xfrm>
              <a:off x="5091" y="1286"/>
              <a:ext cx="321" cy="1417"/>
              <a:chOff x="5091" y="1286"/>
              <a:chExt cx="321" cy="1417"/>
            </a:xfrm>
          </p:grpSpPr>
          <p:sp>
            <p:nvSpPr>
              <p:cNvPr id="292972" name="AutoShape 108"/>
              <p:cNvSpPr>
                <a:spLocks noChangeArrowheads="1"/>
              </p:cNvSpPr>
              <p:nvPr/>
            </p:nvSpPr>
            <p:spPr bwMode="auto">
              <a:xfrm flipH="1" flipV="1">
                <a:off x="5091" y="2390"/>
                <a:ext cx="321" cy="31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2973" name="Rectangle 109"/>
              <p:cNvSpPr>
                <a:spLocks noChangeArrowheads="1"/>
              </p:cNvSpPr>
              <p:nvPr/>
            </p:nvSpPr>
            <p:spPr bwMode="auto">
              <a:xfrm flipH="1">
                <a:off x="5315" y="1286"/>
                <a:ext cx="97" cy="112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2974" name="Rectangle 110"/>
              <p:cNvSpPr>
                <a:spLocks noChangeArrowheads="1"/>
              </p:cNvSpPr>
              <p:nvPr/>
            </p:nvSpPr>
            <p:spPr bwMode="auto">
              <a:xfrm flipH="1">
                <a:off x="5325" y="2350"/>
                <a:ext cx="81" cy="86"/>
              </a:xfrm>
              <a:prstGeom prst="rect">
                <a:avLst/>
              </a:prstGeom>
              <a:solidFill>
                <a:srgbClr val="FF9933"/>
              </a:solidFill>
              <a:ln w="9525">
                <a:solidFill>
                  <a:srgbClr val="FF993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grpSp>
        <p:sp>
          <p:nvSpPr>
            <p:cNvPr id="292991" name="Text Box 127"/>
            <p:cNvSpPr txBox="1">
              <a:spLocks noChangeArrowheads="1"/>
            </p:cNvSpPr>
            <p:nvPr/>
          </p:nvSpPr>
          <p:spPr bwMode="auto">
            <a:xfrm>
              <a:off x="4641" y="925"/>
              <a:ext cx="1129" cy="336"/>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lnSpc>
                  <a:spcPct val="90000"/>
                </a:lnSpc>
                <a:spcBef>
                  <a:spcPct val="50000"/>
                </a:spcBef>
                <a:defRPr/>
              </a:pPr>
              <a:r>
                <a:rPr lang="es-ES" sz="1600" b="1" smtClean="0">
                  <a:solidFill>
                    <a:schemeClr val="tx2"/>
                  </a:solidFill>
                  <a:effectLst>
                    <a:outerShdw blurRad="38100" dist="38100" dir="2700000" algn="tl">
                      <a:srgbClr val="DDDDDD"/>
                    </a:outerShdw>
                  </a:effectLst>
                  <a:latin typeface="Arial" charset="0"/>
                </a:rPr>
                <a:t>Tratamiento de los episodios</a:t>
              </a:r>
            </a:p>
          </p:txBody>
        </p:sp>
      </p:grpSp>
    </p:spTree>
    <p:extLst>
      <p:ext uri="{BB962C8B-B14F-4D97-AF65-F5344CB8AC3E}">
        <p14:creationId xmlns:p14="http://schemas.microsoft.com/office/powerpoint/2010/main" val="3030162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2984"/>
                                        </p:tgtEl>
                                        <p:attrNameLst>
                                          <p:attrName>style.visibility</p:attrName>
                                        </p:attrNameLst>
                                      </p:cBhvr>
                                      <p:to>
                                        <p:strVal val="visible"/>
                                      </p:to>
                                    </p:set>
                                    <p:animEffect transition="in" filter="checkerboard(across)">
                                      <p:cBhvr>
                                        <p:cTn id="7" dur="500"/>
                                        <p:tgtEl>
                                          <p:spTgt spid="2929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92985"/>
                                        </p:tgtEl>
                                        <p:attrNameLst>
                                          <p:attrName>style.visibility</p:attrName>
                                        </p:attrNameLst>
                                      </p:cBhvr>
                                      <p:to>
                                        <p:strVal val="visible"/>
                                      </p:to>
                                    </p:set>
                                    <p:animEffect transition="in" filter="checkerboard(across)">
                                      <p:cBhvr>
                                        <p:cTn id="12" dur="500"/>
                                        <p:tgtEl>
                                          <p:spTgt spid="2929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92986"/>
                                        </p:tgtEl>
                                        <p:attrNameLst>
                                          <p:attrName>style.visibility</p:attrName>
                                        </p:attrNameLst>
                                      </p:cBhvr>
                                      <p:to>
                                        <p:strVal val="visible"/>
                                      </p:to>
                                    </p:set>
                                    <p:animEffect transition="in" filter="checkerboard(across)">
                                      <p:cBhvr>
                                        <p:cTn id="17" dur="500"/>
                                        <p:tgtEl>
                                          <p:spTgt spid="2929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92987"/>
                                        </p:tgtEl>
                                        <p:attrNameLst>
                                          <p:attrName>style.visibility</p:attrName>
                                        </p:attrNameLst>
                                      </p:cBhvr>
                                      <p:to>
                                        <p:strVal val="visible"/>
                                      </p:to>
                                    </p:set>
                                    <p:animEffect transition="in" filter="checkerboard(across)">
                                      <p:cBhvr>
                                        <p:cTn id="22" dur="500"/>
                                        <p:tgtEl>
                                          <p:spTgt spid="2929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92988"/>
                                        </p:tgtEl>
                                        <p:attrNameLst>
                                          <p:attrName>style.visibility</p:attrName>
                                        </p:attrNameLst>
                                      </p:cBhvr>
                                      <p:to>
                                        <p:strVal val="visible"/>
                                      </p:to>
                                    </p:set>
                                    <p:animEffect transition="in" filter="checkerboard(across)">
                                      <p:cBhvr>
                                        <p:cTn id="27" dur="500"/>
                                        <p:tgtEl>
                                          <p:spTgt spid="2929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292989"/>
                                        </p:tgtEl>
                                        <p:attrNameLst>
                                          <p:attrName>style.visibility</p:attrName>
                                        </p:attrNameLst>
                                      </p:cBhvr>
                                      <p:to>
                                        <p:strVal val="visible"/>
                                      </p:to>
                                    </p:set>
                                    <p:animEffect transition="in" filter="checkerboard(across)">
                                      <p:cBhvr>
                                        <p:cTn id="32" dur="500"/>
                                        <p:tgtEl>
                                          <p:spTgt spid="2929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92981"/>
                                        </p:tgtEl>
                                        <p:attrNameLst>
                                          <p:attrName>style.visibility</p:attrName>
                                        </p:attrNameLst>
                                      </p:cBhvr>
                                      <p:to>
                                        <p:strVal val="visible"/>
                                      </p:to>
                                    </p:set>
                                    <p:anim calcmode="lin" valueType="num">
                                      <p:cBhvr additive="base">
                                        <p:cTn id="37" dur="500" fill="hold"/>
                                        <p:tgtEl>
                                          <p:spTgt spid="292981"/>
                                        </p:tgtEl>
                                        <p:attrNameLst>
                                          <p:attrName>ppt_x</p:attrName>
                                        </p:attrNameLst>
                                      </p:cBhvr>
                                      <p:tavLst>
                                        <p:tav tm="0">
                                          <p:val>
                                            <p:strVal val="#ppt_x"/>
                                          </p:val>
                                        </p:tav>
                                        <p:tav tm="100000">
                                          <p:val>
                                            <p:strVal val="#ppt_x"/>
                                          </p:val>
                                        </p:tav>
                                      </p:tavLst>
                                    </p:anim>
                                    <p:anim calcmode="lin" valueType="num">
                                      <p:cBhvr additive="base">
                                        <p:cTn id="38" dur="500" fill="hold"/>
                                        <p:tgtEl>
                                          <p:spTgt spid="29298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92996"/>
                                        </p:tgtEl>
                                        <p:attrNameLst>
                                          <p:attrName>style.visibility</p:attrName>
                                        </p:attrNameLst>
                                      </p:cBhvr>
                                      <p:to>
                                        <p:strVal val="visible"/>
                                      </p:to>
                                    </p:set>
                                    <p:anim calcmode="lin" valueType="num">
                                      <p:cBhvr additive="base">
                                        <p:cTn id="43" dur="500" fill="hold"/>
                                        <p:tgtEl>
                                          <p:spTgt spid="292996"/>
                                        </p:tgtEl>
                                        <p:attrNameLst>
                                          <p:attrName>ppt_x</p:attrName>
                                        </p:attrNameLst>
                                      </p:cBhvr>
                                      <p:tavLst>
                                        <p:tav tm="0">
                                          <p:val>
                                            <p:strVal val="#ppt_x"/>
                                          </p:val>
                                        </p:tav>
                                        <p:tav tm="100000">
                                          <p:val>
                                            <p:strVal val="#ppt_x"/>
                                          </p:val>
                                        </p:tav>
                                      </p:tavLst>
                                    </p:anim>
                                    <p:anim calcmode="lin" valueType="num">
                                      <p:cBhvr additive="base">
                                        <p:cTn id="44" dur="500" fill="hold"/>
                                        <p:tgtEl>
                                          <p:spTgt spid="29299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92994"/>
                                        </p:tgtEl>
                                        <p:attrNameLst>
                                          <p:attrName>style.visibility</p:attrName>
                                        </p:attrNameLst>
                                      </p:cBhvr>
                                      <p:to>
                                        <p:strVal val="visible"/>
                                      </p:to>
                                    </p:set>
                                    <p:anim calcmode="lin" valueType="num">
                                      <p:cBhvr additive="base">
                                        <p:cTn id="49" dur="500" fill="hold"/>
                                        <p:tgtEl>
                                          <p:spTgt spid="292994"/>
                                        </p:tgtEl>
                                        <p:attrNameLst>
                                          <p:attrName>ppt_x</p:attrName>
                                        </p:attrNameLst>
                                      </p:cBhvr>
                                      <p:tavLst>
                                        <p:tav tm="0">
                                          <p:val>
                                            <p:strVal val="#ppt_x"/>
                                          </p:val>
                                        </p:tav>
                                        <p:tav tm="100000">
                                          <p:val>
                                            <p:strVal val="#ppt_x"/>
                                          </p:val>
                                        </p:tav>
                                      </p:tavLst>
                                    </p:anim>
                                    <p:anim calcmode="lin" valueType="num">
                                      <p:cBhvr additive="base">
                                        <p:cTn id="50" dur="500" fill="hold"/>
                                        <p:tgtEl>
                                          <p:spTgt spid="29299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nodeType="clickEffect">
                                  <p:stCondLst>
                                    <p:cond delay="0"/>
                                  </p:stCondLst>
                                  <p:childTnLst>
                                    <p:set>
                                      <p:cBhvr>
                                        <p:cTn id="54" dur="1" fill="hold">
                                          <p:stCondLst>
                                            <p:cond delay="0"/>
                                          </p:stCondLst>
                                        </p:cTn>
                                        <p:tgtEl>
                                          <p:spTgt spid="292993"/>
                                        </p:tgtEl>
                                        <p:attrNameLst>
                                          <p:attrName>style.visibility</p:attrName>
                                        </p:attrNameLst>
                                      </p:cBhvr>
                                      <p:to>
                                        <p:strVal val="visible"/>
                                      </p:to>
                                    </p:set>
                                    <p:animEffect transition="in" filter="checkerboard(across)">
                                      <p:cBhvr>
                                        <p:cTn id="55" dur="500"/>
                                        <p:tgtEl>
                                          <p:spTgt spid="29299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292995"/>
                                        </p:tgtEl>
                                        <p:attrNameLst>
                                          <p:attrName>style.visibility</p:attrName>
                                        </p:attrNameLst>
                                      </p:cBhvr>
                                      <p:to>
                                        <p:strVal val="visible"/>
                                      </p:to>
                                    </p:set>
                                    <p:anim calcmode="lin" valueType="num">
                                      <p:cBhvr additive="base">
                                        <p:cTn id="60" dur="500" fill="hold"/>
                                        <p:tgtEl>
                                          <p:spTgt spid="292995"/>
                                        </p:tgtEl>
                                        <p:attrNameLst>
                                          <p:attrName>ppt_x</p:attrName>
                                        </p:attrNameLst>
                                      </p:cBhvr>
                                      <p:tavLst>
                                        <p:tav tm="0">
                                          <p:val>
                                            <p:strVal val="#ppt_x"/>
                                          </p:val>
                                        </p:tav>
                                        <p:tav tm="100000">
                                          <p:val>
                                            <p:strVal val="#ppt_x"/>
                                          </p:val>
                                        </p:tav>
                                      </p:tavLst>
                                    </p:anim>
                                    <p:anim calcmode="lin" valueType="num">
                                      <p:cBhvr additive="base">
                                        <p:cTn id="61" dur="500" fill="hold"/>
                                        <p:tgtEl>
                                          <p:spTgt spid="292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285750" y="147638"/>
            <a:ext cx="860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s-GT" sz="1800" b="1">
                <a:solidFill>
                  <a:srgbClr val="D1252B"/>
                </a:solidFill>
                <a:latin typeface="Verdana" charset="0"/>
              </a:rPr>
              <a:t>BASES DEL TRATAMIENTO ANTIHIPERTENSIVO</a:t>
            </a:r>
            <a:endParaRPr lang="es-ES" sz="1800" b="1">
              <a:solidFill>
                <a:srgbClr val="D1252B"/>
              </a:solidFill>
              <a:latin typeface="Verdana" charset="0"/>
            </a:endParaRPr>
          </a:p>
        </p:txBody>
      </p:sp>
      <p:grpSp>
        <p:nvGrpSpPr>
          <p:cNvPr id="340999" name="Group 7"/>
          <p:cNvGrpSpPr>
            <a:grpSpLocks/>
          </p:cNvGrpSpPr>
          <p:nvPr/>
        </p:nvGrpSpPr>
        <p:grpSpPr bwMode="auto">
          <a:xfrm>
            <a:off x="227014" y="853211"/>
            <a:ext cx="8666162" cy="5431635"/>
            <a:chOff x="784" y="462"/>
            <a:chExt cx="4736" cy="2756"/>
          </a:xfrm>
        </p:grpSpPr>
        <p:sp>
          <p:nvSpPr>
            <p:cNvPr id="341000" name="Rectangle 8"/>
            <p:cNvSpPr>
              <a:spLocks noChangeArrowheads="1"/>
            </p:cNvSpPr>
            <p:nvPr/>
          </p:nvSpPr>
          <p:spPr bwMode="auto">
            <a:xfrm>
              <a:off x="784" y="462"/>
              <a:ext cx="4736" cy="28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341001" name="Rectangle 9"/>
            <p:cNvSpPr>
              <a:spLocks noChangeArrowheads="1"/>
            </p:cNvSpPr>
            <p:nvPr/>
          </p:nvSpPr>
          <p:spPr bwMode="auto">
            <a:xfrm>
              <a:off x="784" y="778"/>
              <a:ext cx="4736" cy="244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grpSp>
      <p:sp>
        <p:nvSpPr>
          <p:cNvPr id="341002" name="Rectangle 10"/>
          <p:cNvSpPr>
            <a:spLocks noChangeArrowheads="1"/>
          </p:cNvSpPr>
          <p:nvPr/>
        </p:nvSpPr>
        <p:spPr bwMode="auto">
          <a:xfrm>
            <a:off x="795338" y="885825"/>
            <a:ext cx="7453312"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1">
                      <a:alpha val="74998"/>
                    </a:schemeClr>
                  </a:outerShdw>
                </a:effectLst>
              </a14:hiddenEffects>
            </a:ext>
          </a:extLst>
        </p:spPr>
        <p:txBody>
          <a:bodyPr anchor="ctr"/>
          <a:lstStyle/>
          <a:p>
            <a:pPr algn="ctr" defTabSz="914400" eaLnBrk="0" hangingPunct="0">
              <a:defRPr/>
            </a:pPr>
            <a:r>
              <a:rPr lang="ca-ES" sz="2800">
                <a:solidFill>
                  <a:srgbClr val="990000"/>
                </a:solidFill>
              </a:rPr>
              <a:t>FACTORES DE RIESGO CV AISLADOS</a:t>
            </a:r>
          </a:p>
        </p:txBody>
      </p:sp>
      <p:sp>
        <p:nvSpPr>
          <p:cNvPr id="341003" name="Rectangle 11"/>
          <p:cNvSpPr>
            <a:spLocks noChangeArrowheads="1"/>
          </p:cNvSpPr>
          <p:nvPr/>
        </p:nvSpPr>
        <p:spPr bwMode="auto">
          <a:xfrm>
            <a:off x="249238" y="1476375"/>
            <a:ext cx="8643937"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defTabSz="914400" eaLnBrk="0" hangingPunct="0">
              <a:spcBef>
                <a:spcPct val="20000"/>
              </a:spcBef>
              <a:buClr>
                <a:srgbClr val="990000"/>
              </a:buClr>
              <a:buFontTx/>
              <a:buChar char="•"/>
              <a:defRPr/>
            </a:pPr>
            <a:r>
              <a:rPr lang="es-ES_tradnl" b="1" dirty="0">
                <a:latin typeface="Arial" charset="0"/>
              </a:rPr>
              <a:t>PAS y PAD.</a:t>
            </a:r>
            <a:r>
              <a:rPr lang="es-ES_tradnl" dirty="0">
                <a:latin typeface="Arial" charset="0"/>
              </a:rPr>
              <a:t> Considerar PP en edades avanzadas </a:t>
            </a:r>
          </a:p>
          <a:p>
            <a:pPr marL="342900" indent="-342900" defTabSz="914400" eaLnBrk="0" hangingPunct="0">
              <a:spcBef>
                <a:spcPct val="20000"/>
              </a:spcBef>
              <a:buClr>
                <a:srgbClr val="990000"/>
              </a:buClr>
              <a:buFontTx/>
              <a:buChar char="•"/>
              <a:defRPr/>
            </a:pPr>
            <a:r>
              <a:rPr lang="es-ES_tradnl" b="1" dirty="0">
                <a:latin typeface="Arial" charset="0"/>
              </a:rPr>
              <a:t>Sexo:</a:t>
            </a:r>
            <a:r>
              <a:rPr lang="es-ES_tradnl" dirty="0">
                <a:latin typeface="Arial" charset="0"/>
              </a:rPr>
              <a:t> Varón &gt; 55 años ó Mujer &gt; 65 años</a:t>
            </a:r>
          </a:p>
          <a:p>
            <a:pPr marL="342900" indent="-342900" defTabSz="914400" eaLnBrk="0" hangingPunct="0">
              <a:spcBef>
                <a:spcPct val="20000"/>
              </a:spcBef>
              <a:buClr>
                <a:srgbClr val="990000"/>
              </a:buClr>
              <a:buFontTx/>
              <a:buChar char="•"/>
              <a:defRPr/>
            </a:pPr>
            <a:r>
              <a:rPr lang="es-ES_tradnl" b="1" dirty="0">
                <a:latin typeface="Arial" charset="0"/>
              </a:rPr>
              <a:t>Tabaquismo</a:t>
            </a:r>
          </a:p>
          <a:p>
            <a:pPr marL="342900" indent="-342900" defTabSz="914400" eaLnBrk="0" hangingPunct="0">
              <a:spcBef>
                <a:spcPct val="20000"/>
              </a:spcBef>
              <a:buClr>
                <a:srgbClr val="990000"/>
              </a:buClr>
              <a:buFontTx/>
              <a:buChar char="•"/>
              <a:defRPr/>
            </a:pPr>
            <a:r>
              <a:rPr lang="es-ES_tradnl" b="1" dirty="0">
                <a:latin typeface="Arial" charset="0"/>
              </a:rPr>
              <a:t>Colesterol total:</a:t>
            </a:r>
          </a:p>
          <a:p>
            <a:pPr marL="742950" lvl="1" indent="-285750" defTabSz="914400" eaLnBrk="0" hangingPunct="0">
              <a:spcBef>
                <a:spcPct val="20000"/>
              </a:spcBef>
              <a:buClr>
                <a:srgbClr val="990000"/>
              </a:buClr>
              <a:buFontTx/>
              <a:buChar char="•"/>
              <a:defRPr/>
            </a:pPr>
            <a:r>
              <a:rPr lang="es-ES_tradnl" sz="1800" dirty="0">
                <a:latin typeface="Arial" charset="0"/>
              </a:rPr>
              <a:t>&gt; 190 mg/dl (5,0 </a:t>
            </a:r>
            <a:r>
              <a:rPr lang="es-ES_tradnl" sz="1800" dirty="0" err="1">
                <a:latin typeface="Arial" charset="0"/>
              </a:rPr>
              <a:t>mmol</a:t>
            </a:r>
            <a:r>
              <a:rPr lang="es-ES_tradnl" sz="1800" dirty="0">
                <a:latin typeface="Arial" charset="0"/>
              </a:rPr>
              <a:t>/L).</a:t>
            </a:r>
          </a:p>
          <a:p>
            <a:pPr marL="742950" lvl="1" indent="-285750" defTabSz="914400" eaLnBrk="0" hangingPunct="0">
              <a:spcBef>
                <a:spcPct val="20000"/>
              </a:spcBef>
              <a:buClr>
                <a:srgbClr val="990000"/>
              </a:buClr>
              <a:buFontTx/>
              <a:buChar char="•"/>
              <a:defRPr/>
            </a:pPr>
            <a:r>
              <a:rPr lang="es-ES_tradnl" sz="1800" dirty="0">
                <a:latin typeface="Arial" charset="0"/>
              </a:rPr>
              <a:t>LDL &gt;115 mg/dl</a:t>
            </a:r>
          </a:p>
          <a:p>
            <a:pPr marL="742950" lvl="1" indent="-285750" defTabSz="914400" eaLnBrk="0" hangingPunct="0">
              <a:spcBef>
                <a:spcPct val="20000"/>
              </a:spcBef>
              <a:buClr>
                <a:srgbClr val="990000"/>
              </a:buClr>
              <a:buFontTx/>
              <a:buChar char="•"/>
              <a:defRPr/>
            </a:pPr>
            <a:r>
              <a:rPr lang="es-ES_tradnl" sz="1800" dirty="0">
                <a:latin typeface="Arial" charset="0"/>
              </a:rPr>
              <a:t>HDL &lt; 40 (hombres) ó &lt; 46 mg/dl (mujeres)</a:t>
            </a:r>
          </a:p>
          <a:p>
            <a:pPr marL="742950" lvl="1" indent="-285750" defTabSz="914400" eaLnBrk="0" hangingPunct="0">
              <a:spcBef>
                <a:spcPct val="20000"/>
              </a:spcBef>
              <a:buClr>
                <a:srgbClr val="990000"/>
              </a:buClr>
              <a:buFontTx/>
              <a:buChar char="•"/>
              <a:defRPr/>
            </a:pPr>
            <a:r>
              <a:rPr lang="es-ES_tradnl" sz="1800" dirty="0">
                <a:latin typeface="Arial" charset="0"/>
              </a:rPr>
              <a:t>Triglicéridos &gt; 150 mg/dl</a:t>
            </a:r>
          </a:p>
        </p:txBody>
      </p:sp>
      <p:sp>
        <p:nvSpPr>
          <p:cNvPr id="341004" name="Rectangle 12"/>
          <p:cNvSpPr>
            <a:spLocks noChangeArrowheads="1"/>
          </p:cNvSpPr>
          <p:nvPr/>
        </p:nvSpPr>
        <p:spPr bwMode="auto">
          <a:xfrm>
            <a:off x="273050" y="4510088"/>
            <a:ext cx="8620125" cy="170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defTabSz="914400" eaLnBrk="0" hangingPunct="0">
              <a:spcBef>
                <a:spcPct val="20000"/>
              </a:spcBef>
              <a:buClr>
                <a:srgbClr val="990000"/>
              </a:buClr>
              <a:buFontTx/>
              <a:buChar char="•"/>
              <a:defRPr/>
            </a:pPr>
            <a:r>
              <a:rPr lang="es-ES_tradnl" b="1" dirty="0">
                <a:latin typeface="Arial" charset="0"/>
              </a:rPr>
              <a:t>Glucemia en ayunas</a:t>
            </a:r>
            <a:r>
              <a:rPr lang="es-ES_tradnl" dirty="0">
                <a:latin typeface="Arial" charset="0"/>
              </a:rPr>
              <a:t> 102-125 mg/dl</a:t>
            </a:r>
          </a:p>
          <a:p>
            <a:pPr marL="342900" indent="-342900" defTabSz="914400" eaLnBrk="0" hangingPunct="0">
              <a:spcBef>
                <a:spcPct val="20000"/>
              </a:spcBef>
              <a:buClr>
                <a:srgbClr val="990000"/>
              </a:buClr>
              <a:buFontTx/>
              <a:buChar char="•"/>
              <a:defRPr/>
            </a:pPr>
            <a:r>
              <a:rPr lang="es-ES_tradnl" b="1" dirty="0">
                <a:latin typeface="Arial" charset="0"/>
              </a:rPr>
              <a:t>Prueba de sobrecarga oral de glucosa alterada</a:t>
            </a:r>
          </a:p>
          <a:p>
            <a:pPr marL="342900" indent="-342900" defTabSz="914400" eaLnBrk="0" hangingPunct="0">
              <a:spcBef>
                <a:spcPct val="20000"/>
              </a:spcBef>
              <a:buClr>
                <a:srgbClr val="990000"/>
              </a:buClr>
              <a:buFontTx/>
              <a:buChar char="•"/>
              <a:defRPr/>
            </a:pPr>
            <a:r>
              <a:rPr lang="es-ES_tradnl" b="1" dirty="0">
                <a:latin typeface="Arial" charset="0"/>
              </a:rPr>
              <a:t>Obesidad abdominal</a:t>
            </a:r>
            <a:r>
              <a:rPr lang="es-ES_tradnl" dirty="0">
                <a:latin typeface="Arial" charset="0"/>
              </a:rPr>
              <a:t> (Hombres </a:t>
            </a:r>
            <a:r>
              <a:rPr lang="es-ES_tradnl" dirty="0">
                <a:latin typeface="Arial" charset="0"/>
                <a:sym typeface="Symbol" charset="0"/>
              </a:rPr>
              <a:t> 102 cm; Mujeres  88 cm)</a:t>
            </a:r>
            <a:endParaRPr lang="es-ES_tradnl" dirty="0">
              <a:latin typeface="Arial" charset="0"/>
            </a:endParaRPr>
          </a:p>
          <a:p>
            <a:pPr marL="342900" indent="-342900" defTabSz="914400" eaLnBrk="0" hangingPunct="0">
              <a:spcBef>
                <a:spcPct val="20000"/>
              </a:spcBef>
              <a:buClr>
                <a:srgbClr val="990000"/>
              </a:buClr>
              <a:buFontTx/>
              <a:buChar char="•"/>
              <a:defRPr/>
            </a:pPr>
            <a:r>
              <a:rPr lang="es-ES_tradnl" b="1" dirty="0">
                <a:latin typeface="Arial" charset="0"/>
              </a:rPr>
              <a:t>Historia familiar de muerte prematura por procesos cardiovasculares</a:t>
            </a:r>
            <a:r>
              <a:rPr lang="es-ES_tradnl" dirty="0">
                <a:latin typeface="Arial" charset="0"/>
              </a:rPr>
              <a:t> (Hombre &lt; 55 años; Mujer &lt; 65 años)</a:t>
            </a:r>
          </a:p>
        </p:txBody>
      </p:sp>
    </p:spTree>
    <p:extLst>
      <p:ext uri="{BB962C8B-B14F-4D97-AF65-F5344CB8AC3E}">
        <p14:creationId xmlns:p14="http://schemas.microsoft.com/office/powerpoint/2010/main" val="301613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40999"/>
                                        </p:tgtEl>
                                        <p:attrNameLst>
                                          <p:attrName>style.visibility</p:attrName>
                                        </p:attrNameLst>
                                      </p:cBhvr>
                                      <p:to>
                                        <p:strVal val="visible"/>
                                      </p:to>
                                    </p:set>
                                    <p:animEffect transition="in" filter="diamond(in)">
                                      <p:cBhvr>
                                        <p:cTn id="7" dur="2000"/>
                                        <p:tgtEl>
                                          <p:spTgt spid="340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59" name="Rectangle 23"/>
          <p:cNvSpPr>
            <a:spLocks noChangeArrowheads="1"/>
          </p:cNvSpPr>
          <p:nvPr/>
        </p:nvSpPr>
        <p:spPr bwMode="auto">
          <a:xfrm>
            <a:off x="2652713" y="2386013"/>
            <a:ext cx="1620837" cy="728662"/>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r>
              <a:rPr lang="es-ES" sz="1800" b="1">
                <a:effectLst>
                  <a:outerShdw blurRad="38100" dist="38100" dir="2700000" algn="tl">
                    <a:srgbClr val="DDDDDD"/>
                  </a:outerShdw>
                </a:effectLst>
                <a:latin typeface="Verdana" charset="0"/>
              </a:rPr>
              <a:t>Referencia</a:t>
            </a:r>
          </a:p>
        </p:txBody>
      </p:sp>
      <p:sp>
        <p:nvSpPr>
          <p:cNvPr id="295960" name="Rectangle 24"/>
          <p:cNvSpPr>
            <a:spLocks noChangeArrowheads="1"/>
          </p:cNvSpPr>
          <p:nvPr/>
        </p:nvSpPr>
        <p:spPr bwMode="auto">
          <a:xfrm>
            <a:off x="7335838" y="5164138"/>
            <a:ext cx="1584325" cy="7493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r>
              <a:rPr lang="es-ES" sz="1800" b="1">
                <a:solidFill>
                  <a:schemeClr val="bg1"/>
                </a:solidFill>
                <a:effectLst>
                  <a:outerShdw blurRad="38100" dist="38100" dir="2700000" algn="tl">
                    <a:srgbClr val="000000"/>
                  </a:outerShdw>
                </a:effectLst>
                <a:latin typeface="Verdana" charset="0"/>
              </a:rPr>
              <a:t>Muy alto</a:t>
            </a:r>
          </a:p>
        </p:txBody>
      </p:sp>
      <p:sp>
        <p:nvSpPr>
          <p:cNvPr id="295961" name="Rectangle 25"/>
          <p:cNvSpPr>
            <a:spLocks noChangeArrowheads="1"/>
          </p:cNvSpPr>
          <p:nvPr/>
        </p:nvSpPr>
        <p:spPr bwMode="auto">
          <a:xfrm>
            <a:off x="5764213" y="5164138"/>
            <a:ext cx="1614487" cy="7493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r>
              <a:rPr lang="es-ES" sz="1800" b="1">
                <a:solidFill>
                  <a:schemeClr val="bg1"/>
                </a:solidFill>
                <a:effectLst>
                  <a:outerShdw blurRad="38100" dist="38100" dir="2700000" algn="tl">
                    <a:srgbClr val="000000"/>
                  </a:outerShdw>
                </a:effectLst>
                <a:latin typeface="Verdana" charset="0"/>
              </a:rPr>
              <a:t>Muy alto</a:t>
            </a:r>
          </a:p>
        </p:txBody>
      </p:sp>
      <p:sp>
        <p:nvSpPr>
          <p:cNvPr id="295962" name="Rectangle 26"/>
          <p:cNvSpPr>
            <a:spLocks noChangeArrowheads="1"/>
          </p:cNvSpPr>
          <p:nvPr/>
        </p:nvSpPr>
        <p:spPr bwMode="auto">
          <a:xfrm>
            <a:off x="4203700" y="5178425"/>
            <a:ext cx="1614488" cy="7493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r>
              <a:rPr lang="es-ES" sz="1800" b="1">
                <a:solidFill>
                  <a:schemeClr val="bg1"/>
                </a:solidFill>
                <a:effectLst>
                  <a:outerShdw blurRad="38100" dist="38100" dir="2700000" algn="tl">
                    <a:srgbClr val="000000"/>
                  </a:outerShdw>
                </a:effectLst>
                <a:latin typeface="Verdana" charset="0"/>
              </a:rPr>
              <a:t>Muy alto</a:t>
            </a:r>
          </a:p>
        </p:txBody>
      </p:sp>
      <p:sp>
        <p:nvSpPr>
          <p:cNvPr id="295963" name="Rectangle 27"/>
          <p:cNvSpPr>
            <a:spLocks noChangeArrowheads="1"/>
          </p:cNvSpPr>
          <p:nvPr/>
        </p:nvSpPr>
        <p:spPr bwMode="auto">
          <a:xfrm>
            <a:off x="7340600" y="4478338"/>
            <a:ext cx="1560513" cy="684212"/>
          </a:xfrm>
          <a:prstGeom prst="rect">
            <a:avLst/>
          </a:prstGeom>
          <a:gradFill rotWithShape="1">
            <a:gsLst>
              <a:gs pos="0">
                <a:srgbClr val="FF1D17"/>
              </a:gs>
              <a:gs pos="100000">
                <a:srgbClr val="99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lnSpc>
                <a:spcPct val="80000"/>
              </a:lnSpc>
              <a:spcBef>
                <a:spcPct val="20000"/>
              </a:spcBef>
              <a:buFont typeface="Arial" charset="0"/>
              <a:buNone/>
              <a:defRPr/>
            </a:pPr>
            <a:r>
              <a:rPr lang="es-ES" sz="1800" b="1">
                <a:solidFill>
                  <a:schemeClr val="bg1"/>
                </a:solidFill>
                <a:effectLst>
                  <a:outerShdw blurRad="38100" dist="38100" dir="2700000" algn="tl">
                    <a:srgbClr val="000000"/>
                  </a:outerShdw>
                </a:effectLst>
                <a:latin typeface="Verdana" charset="0"/>
              </a:rPr>
              <a:t>Alto</a:t>
            </a:r>
          </a:p>
          <a:p>
            <a:pPr algn="ctr" defTabSz="914400" eaLnBrk="0" hangingPunct="0">
              <a:lnSpc>
                <a:spcPct val="80000"/>
              </a:lnSpc>
              <a:spcBef>
                <a:spcPct val="20000"/>
              </a:spcBef>
              <a:buFont typeface="Arial" charset="0"/>
              <a:buNone/>
              <a:defRPr/>
            </a:pPr>
            <a:r>
              <a:rPr lang="es-ES" sz="1800" b="1">
                <a:solidFill>
                  <a:schemeClr val="bg1"/>
                </a:solidFill>
                <a:effectLst>
                  <a:outerShdw blurRad="38100" dist="38100" dir="2700000" algn="tl">
                    <a:srgbClr val="000000"/>
                  </a:outerShdw>
                </a:effectLst>
                <a:latin typeface="Verdana" charset="0"/>
              </a:rPr>
              <a:t>Muy Alto</a:t>
            </a:r>
          </a:p>
        </p:txBody>
      </p:sp>
      <p:sp>
        <p:nvSpPr>
          <p:cNvPr id="295965" name="Rectangle 29"/>
          <p:cNvSpPr>
            <a:spLocks noChangeArrowheads="1"/>
          </p:cNvSpPr>
          <p:nvPr/>
        </p:nvSpPr>
        <p:spPr bwMode="auto">
          <a:xfrm>
            <a:off x="5799138" y="4478338"/>
            <a:ext cx="1560512" cy="684212"/>
          </a:xfrm>
          <a:prstGeom prst="rect">
            <a:avLst/>
          </a:prstGeom>
          <a:solidFill>
            <a:srgbClr val="FF1D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r>
              <a:rPr lang="es-ES" sz="1800" b="1">
                <a:solidFill>
                  <a:schemeClr val="bg1"/>
                </a:solidFill>
                <a:effectLst>
                  <a:outerShdw blurRad="38100" dist="38100" dir="2700000" algn="tl">
                    <a:srgbClr val="000000"/>
                  </a:outerShdw>
                </a:effectLst>
                <a:latin typeface="Verdana" charset="0"/>
              </a:rPr>
              <a:t>Alto</a:t>
            </a:r>
          </a:p>
        </p:txBody>
      </p:sp>
      <p:sp>
        <p:nvSpPr>
          <p:cNvPr id="295966" name="Rectangle 30"/>
          <p:cNvSpPr>
            <a:spLocks noChangeArrowheads="1"/>
          </p:cNvSpPr>
          <p:nvPr/>
        </p:nvSpPr>
        <p:spPr bwMode="auto">
          <a:xfrm>
            <a:off x="2641600" y="4462463"/>
            <a:ext cx="1563688" cy="715962"/>
          </a:xfrm>
          <a:prstGeom prst="rect">
            <a:avLst/>
          </a:prstGeom>
          <a:gradFill rotWithShape="1">
            <a:gsLst>
              <a:gs pos="0">
                <a:srgbClr val="FFCD35"/>
              </a:gs>
              <a:gs pos="100000">
                <a:srgbClr val="FF1D17"/>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r>
              <a:rPr lang="es-ES" sz="1800" b="1">
                <a:effectLst>
                  <a:outerShdw blurRad="38100" dist="38100" dir="2700000" algn="tl">
                    <a:srgbClr val="FFFFFF"/>
                  </a:outerShdw>
                </a:effectLst>
                <a:latin typeface="Verdana" charset="0"/>
              </a:rPr>
              <a:t>Moderado</a:t>
            </a:r>
          </a:p>
          <a:p>
            <a:pPr algn="ctr" defTabSz="914400" eaLnBrk="0" hangingPunct="0">
              <a:buFont typeface="Arial" charset="0"/>
              <a:buNone/>
              <a:defRPr/>
            </a:pPr>
            <a:r>
              <a:rPr lang="es-ES" sz="1800" b="1">
                <a:effectLst>
                  <a:outerShdw blurRad="38100" dist="38100" dir="2700000" algn="tl">
                    <a:srgbClr val="FFFFFF"/>
                  </a:outerShdw>
                </a:effectLst>
                <a:latin typeface="Verdana" charset="0"/>
              </a:rPr>
              <a:t>Alto</a:t>
            </a:r>
          </a:p>
        </p:txBody>
      </p:sp>
      <p:sp>
        <p:nvSpPr>
          <p:cNvPr id="295967" name="Rectangle 31"/>
          <p:cNvSpPr>
            <a:spLocks noChangeArrowheads="1"/>
          </p:cNvSpPr>
          <p:nvPr/>
        </p:nvSpPr>
        <p:spPr bwMode="auto">
          <a:xfrm>
            <a:off x="4230688" y="4478338"/>
            <a:ext cx="1560512" cy="684212"/>
          </a:xfrm>
          <a:prstGeom prst="rect">
            <a:avLst/>
          </a:prstGeom>
          <a:solidFill>
            <a:srgbClr val="FF1D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r>
              <a:rPr lang="es-ES" sz="1800" b="1">
                <a:solidFill>
                  <a:schemeClr val="bg1"/>
                </a:solidFill>
                <a:effectLst>
                  <a:outerShdw blurRad="38100" dist="38100" dir="2700000" algn="tl">
                    <a:srgbClr val="000000"/>
                  </a:outerShdw>
                </a:effectLst>
                <a:latin typeface="Verdana" charset="0"/>
              </a:rPr>
              <a:t>Alto</a:t>
            </a:r>
          </a:p>
        </p:txBody>
      </p:sp>
      <p:sp>
        <p:nvSpPr>
          <p:cNvPr id="295969" name="Rectangle 33"/>
          <p:cNvSpPr>
            <a:spLocks noChangeArrowheads="1"/>
          </p:cNvSpPr>
          <p:nvPr/>
        </p:nvSpPr>
        <p:spPr bwMode="auto">
          <a:xfrm>
            <a:off x="2671763" y="3795713"/>
            <a:ext cx="1555750" cy="684212"/>
          </a:xfrm>
          <a:prstGeom prst="rect">
            <a:avLst/>
          </a:prstGeom>
          <a:gradFill rotWithShape="1">
            <a:gsLst>
              <a:gs pos="0">
                <a:srgbClr val="FFFF00"/>
              </a:gs>
              <a:gs pos="100000">
                <a:srgbClr val="FFCD35"/>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r>
              <a:rPr lang="es-ES" sz="1800" b="1">
                <a:effectLst>
                  <a:outerShdw blurRad="38100" dist="38100" dir="2700000" algn="tl">
                    <a:srgbClr val="FFFFFF"/>
                  </a:outerShdw>
                </a:effectLst>
                <a:latin typeface="Verdana" charset="0"/>
              </a:rPr>
              <a:t>Bajo</a:t>
            </a:r>
          </a:p>
          <a:p>
            <a:pPr algn="ctr" defTabSz="914400" eaLnBrk="0" hangingPunct="0">
              <a:buFont typeface="Arial" charset="0"/>
              <a:buNone/>
              <a:defRPr/>
            </a:pPr>
            <a:r>
              <a:rPr lang="es-ES" sz="1800" b="1">
                <a:effectLst>
                  <a:outerShdw blurRad="38100" dist="38100" dir="2700000" algn="tl">
                    <a:srgbClr val="FFFFFF"/>
                  </a:outerShdw>
                </a:effectLst>
                <a:latin typeface="Verdana" charset="0"/>
              </a:rPr>
              <a:t>Moderado</a:t>
            </a:r>
          </a:p>
        </p:txBody>
      </p:sp>
      <p:sp>
        <p:nvSpPr>
          <p:cNvPr id="295970" name="Rectangle 34"/>
          <p:cNvSpPr>
            <a:spLocks noChangeArrowheads="1"/>
          </p:cNvSpPr>
          <p:nvPr/>
        </p:nvSpPr>
        <p:spPr bwMode="auto">
          <a:xfrm>
            <a:off x="7364413" y="3795713"/>
            <a:ext cx="1560512" cy="684212"/>
          </a:xfrm>
          <a:prstGeom prst="rect">
            <a:avLst/>
          </a:prstGeom>
          <a:solidFill>
            <a:srgbClr val="FF1D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r>
              <a:rPr lang="es-ES" sz="1800" b="1">
                <a:solidFill>
                  <a:schemeClr val="bg1"/>
                </a:solidFill>
                <a:effectLst>
                  <a:outerShdw blurRad="38100" dist="38100" dir="2700000" algn="tl">
                    <a:srgbClr val="000000"/>
                  </a:outerShdw>
                </a:effectLst>
                <a:latin typeface="Verdana" charset="0"/>
              </a:rPr>
              <a:t>Alto</a:t>
            </a:r>
          </a:p>
        </p:txBody>
      </p:sp>
      <p:sp>
        <p:nvSpPr>
          <p:cNvPr id="295973" name="Rectangle 37"/>
          <p:cNvSpPr>
            <a:spLocks noChangeArrowheads="1"/>
          </p:cNvSpPr>
          <p:nvPr/>
        </p:nvSpPr>
        <p:spPr bwMode="auto">
          <a:xfrm>
            <a:off x="2644775" y="5175250"/>
            <a:ext cx="1585913" cy="760413"/>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r>
              <a:rPr lang="es-ES" sz="1800" b="1">
                <a:solidFill>
                  <a:schemeClr val="bg1"/>
                </a:solidFill>
                <a:effectLst>
                  <a:outerShdw blurRad="38100" dist="38100" dir="2700000" algn="tl">
                    <a:srgbClr val="000000"/>
                  </a:outerShdw>
                </a:effectLst>
                <a:latin typeface="Verdana" charset="0"/>
              </a:rPr>
              <a:t>Muy alto</a:t>
            </a:r>
          </a:p>
        </p:txBody>
      </p:sp>
      <p:sp>
        <p:nvSpPr>
          <p:cNvPr id="295974" name="Rectangle 38"/>
          <p:cNvSpPr>
            <a:spLocks noChangeArrowheads="1"/>
          </p:cNvSpPr>
          <p:nvPr/>
        </p:nvSpPr>
        <p:spPr bwMode="auto">
          <a:xfrm>
            <a:off x="2644775" y="3124200"/>
            <a:ext cx="1557338" cy="684213"/>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r>
              <a:rPr lang="es-ES" sz="1800" b="1">
                <a:solidFill>
                  <a:schemeClr val="bg1"/>
                </a:solidFill>
                <a:effectLst>
                  <a:outerShdw blurRad="38100" dist="38100" dir="2700000" algn="tl">
                    <a:srgbClr val="000000"/>
                  </a:outerShdw>
                </a:effectLst>
                <a:latin typeface="Verdana" charset="0"/>
              </a:rPr>
              <a:t>Bajo</a:t>
            </a:r>
          </a:p>
        </p:txBody>
      </p:sp>
      <p:sp>
        <p:nvSpPr>
          <p:cNvPr id="295977" name="Rectangle 41"/>
          <p:cNvSpPr>
            <a:spLocks noChangeArrowheads="1"/>
          </p:cNvSpPr>
          <p:nvPr/>
        </p:nvSpPr>
        <p:spPr bwMode="auto">
          <a:xfrm>
            <a:off x="7367588" y="3124200"/>
            <a:ext cx="1560512" cy="684213"/>
          </a:xfrm>
          <a:prstGeom prst="rect">
            <a:avLst/>
          </a:prstGeom>
          <a:solidFill>
            <a:srgbClr val="FF1D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r>
              <a:rPr lang="es-ES" sz="1800" b="1">
                <a:solidFill>
                  <a:schemeClr val="bg1"/>
                </a:solidFill>
                <a:effectLst>
                  <a:outerShdw blurRad="38100" dist="38100" dir="2700000" algn="tl">
                    <a:srgbClr val="000000"/>
                  </a:outerShdw>
                </a:effectLst>
                <a:latin typeface="Verdana" charset="0"/>
              </a:rPr>
              <a:t>Alto</a:t>
            </a:r>
          </a:p>
        </p:txBody>
      </p:sp>
      <p:sp>
        <p:nvSpPr>
          <p:cNvPr id="295979" name="Rectangle 43"/>
          <p:cNvSpPr>
            <a:spLocks noChangeArrowheads="1"/>
          </p:cNvSpPr>
          <p:nvPr/>
        </p:nvSpPr>
        <p:spPr bwMode="auto">
          <a:xfrm>
            <a:off x="4233863" y="3124200"/>
            <a:ext cx="1566862" cy="6842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r>
              <a:rPr lang="es-ES" sz="1800" b="1">
                <a:effectLst>
                  <a:outerShdw blurRad="38100" dist="38100" dir="2700000" algn="tl">
                    <a:srgbClr val="FFFFFF"/>
                  </a:outerShdw>
                </a:effectLst>
                <a:latin typeface="Verdana" charset="0"/>
              </a:rPr>
              <a:t>Moderado</a:t>
            </a:r>
          </a:p>
        </p:txBody>
      </p:sp>
      <p:sp>
        <p:nvSpPr>
          <p:cNvPr id="295981" name="Rectangle 45"/>
          <p:cNvSpPr>
            <a:spLocks noChangeArrowheads="1"/>
          </p:cNvSpPr>
          <p:nvPr/>
        </p:nvSpPr>
        <p:spPr bwMode="auto">
          <a:xfrm>
            <a:off x="7350125" y="2387600"/>
            <a:ext cx="1555750" cy="722313"/>
          </a:xfrm>
          <a:prstGeom prst="rect">
            <a:avLst/>
          </a:prstGeom>
          <a:solidFill>
            <a:srgbClr val="FF1D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r>
              <a:rPr lang="es-ES" sz="1800" b="1">
                <a:solidFill>
                  <a:schemeClr val="bg1"/>
                </a:solidFill>
                <a:effectLst>
                  <a:outerShdw blurRad="38100" dist="38100" dir="2700000" algn="tl">
                    <a:srgbClr val="000000"/>
                  </a:outerShdw>
                </a:effectLst>
                <a:latin typeface="Verdana" charset="0"/>
              </a:rPr>
              <a:t>Alto</a:t>
            </a:r>
          </a:p>
        </p:txBody>
      </p:sp>
      <p:sp>
        <p:nvSpPr>
          <p:cNvPr id="295982" name="Rectangle 46"/>
          <p:cNvSpPr>
            <a:spLocks noChangeArrowheads="1"/>
          </p:cNvSpPr>
          <p:nvPr/>
        </p:nvSpPr>
        <p:spPr bwMode="auto">
          <a:xfrm>
            <a:off x="5808663" y="2387600"/>
            <a:ext cx="1546225" cy="722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r>
              <a:rPr lang="es-ES" sz="1800" b="1">
                <a:effectLst>
                  <a:outerShdw blurRad="38100" dist="38100" dir="2700000" algn="tl">
                    <a:srgbClr val="FFFFFF"/>
                  </a:outerShdw>
                </a:effectLst>
                <a:latin typeface="Verdana" charset="0"/>
              </a:rPr>
              <a:t>Moderado</a:t>
            </a:r>
          </a:p>
        </p:txBody>
      </p:sp>
      <p:sp>
        <p:nvSpPr>
          <p:cNvPr id="295983" name="Rectangle 47"/>
          <p:cNvSpPr>
            <a:spLocks noChangeArrowheads="1"/>
          </p:cNvSpPr>
          <p:nvPr/>
        </p:nvSpPr>
        <p:spPr bwMode="auto">
          <a:xfrm>
            <a:off x="4203700" y="2387600"/>
            <a:ext cx="1582738" cy="722313"/>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r>
              <a:rPr lang="es-ES" sz="1800" b="1">
                <a:solidFill>
                  <a:schemeClr val="bg1"/>
                </a:solidFill>
                <a:effectLst>
                  <a:outerShdw blurRad="38100" dist="38100" dir="2700000" algn="tl">
                    <a:srgbClr val="000000"/>
                  </a:outerShdw>
                </a:effectLst>
                <a:latin typeface="Verdana" charset="0"/>
              </a:rPr>
              <a:t>Bajo</a:t>
            </a:r>
          </a:p>
        </p:txBody>
      </p:sp>
      <p:sp>
        <p:nvSpPr>
          <p:cNvPr id="295999" name="Rectangle 63"/>
          <p:cNvSpPr>
            <a:spLocks noChangeArrowheads="1"/>
          </p:cNvSpPr>
          <p:nvPr/>
        </p:nvSpPr>
        <p:spPr bwMode="auto">
          <a:xfrm>
            <a:off x="4229100" y="3781425"/>
            <a:ext cx="1563688" cy="715963"/>
          </a:xfrm>
          <a:prstGeom prst="rect">
            <a:avLst/>
          </a:prstGeom>
          <a:gradFill rotWithShape="1">
            <a:gsLst>
              <a:gs pos="0">
                <a:srgbClr val="FFCD35"/>
              </a:gs>
              <a:gs pos="100000">
                <a:srgbClr val="FF1D17"/>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r>
              <a:rPr lang="es-ES" sz="1800" b="1">
                <a:effectLst>
                  <a:outerShdw blurRad="38100" dist="38100" dir="2700000" algn="tl">
                    <a:srgbClr val="FFFFFF"/>
                  </a:outerShdw>
                </a:effectLst>
                <a:latin typeface="Verdana" charset="0"/>
              </a:rPr>
              <a:t>Moderado</a:t>
            </a:r>
          </a:p>
          <a:p>
            <a:pPr algn="ctr" defTabSz="914400" eaLnBrk="0" hangingPunct="0">
              <a:buFont typeface="Arial" charset="0"/>
              <a:buNone/>
              <a:defRPr/>
            </a:pPr>
            <a:r>
              <a:rPr lang="es-ES" sz="1800" b="1">
                <a:effectLst>
                  <a:outerShdw blurRad="38100" dist="38100" dir="2700000" algn="tl">
                    <a:srgbClr val="FFFFFF"/>
                  </a:outerShdw>
                </a:effectLst>
                <a:latin typeface="Verdana" charset="0"/>
              </a:rPr>
              <a:t>Alto</a:t>
            </a:r>
          </a:p>
        </p:txBody>
      </p:sp>
      <p:sp>
        <p:nvSpPr>
          <p:cNvPr id="296000" name="Rectangle 64"/>
          <p:cNvSpPr>
            <a:spLocks noChangeArrowheads="1"/>
          </p:cNvSpPr>
          <p:nvPr/>
        </p:nvSpPr>
        <p:spPr bwMode="auto">
          <a:xfrm>
            <a:off x="5799138" y="3108325"/>
            <a:ext cx="1563687" cy="715963"/>
          </a:xfrm>
          <a:prstGeom prst="rect">
            <a:avLst/>
          </a:prstGeom>
          <a:gradFill rotWithShape="1">
            <a:gsLst>
              <a:gs pos="0">
                <a:srgbClr val="FFCD35"/>
              </a:gs>
              <a:gs pos="100000">
                <a:srgbClr val="FF1D17"/>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r>
              <a:rPr lang="es-ES" sz="1800" b="1">
                <a:effectLst>
                  <a:outerShdw blurRad="38100" dist="38100" dir="2700000" algn="tl">
                    <a:srgbClr val="FFFFFF"/>
                  </a:outerShdw>
                </a:effectLst>
                <a:latin typeface="Verdana" charset="0"/>
              </a:rPr>
              <a:t>Moderado</a:t>
            </a:r>
          </a:p>
          <a:p>
            <a:pPr algn="ctr" defTabSz="914400" eaLnBrk="0" hangingPunct="0">
              <a:buFont typeface="Arial" charset="0"/>
              <a:buNone/>
              <a:defRPr/>
            </a:pPr>
            <a:r>
              <a:rPr lang="es-ES" sz="1800" b="1">
                <a:effectLst>
                  <a:outerShdw blurRad="38100" dist="38100" dir="2700000" algn="tl">
                    <a:srgbClr val="FFFFFF"/>
                  </a:outerShdw>
                </a:effectLst>
                <a:latin typeface="Verdana" charset="0"/>
              </a:rPr>
              <a:t>Alto</a:t>
            </a:r>
          </a:p>
        </p:txBody>
      </p:sp>
      <p:sp>
        <p:nvSpPr>
          <p:cNvPr id="296001" name="Rectangle 65"/>
          <p:cNvSpPr>
            <a:spLocks noChangeArrowheads="1"/>
          </p:cNvSpPr>
          <p:nvPr/>
        </p:nvSpPr>
        <p:spPr bwMode="auto">
          <a:xfrm>
            <a:off x="5802313" y="3797300"/>
            <a:ext cx="1560512" cy="684213"/>
          </a:xfrm>
          <a:prstGeom prst="rect">
            <a:avLst/>
          </a:prstGeom>
          <a:solidFill>
            <a:srgbClr val="FF1D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r>
              <a:rPr lang="es-ES" sz="1800" b="1">
                <a:solidFill>
                  <a:schemeClr val="bg1"/>
                </a:solidFill>
                <a:effectLst>
                  <a:outerShdw blurRad="38100" dist="38100" dir="2700000" algn="tl">
                    <a:srgbClr val="000000"/>
                  </a:outerShdw>
                </a:effectLst>
                <a:latin typeface="Verdana" charset="0"/>
              </a:rPr>
              <a:t>Alto</a:t>
            </a:r>
          </a:p>
        </p:txBody>
      </p:sp>
      <p:sp>
        <p:nvSpPr>
          <p:cNvPr id="295943" name="Rectangle 7"/>
          <p:cNvSpPr>
            <a:spLocks noChangeArrowheads="1"/>
          </p:cNvSpPr>
          <p:nvPr/>
        </p:nvSpPr>
        <p:spPr bwMode="auto">
          <a:xfrm>
            <a:off x="89154" y="610301"/>
            <a:ext cx="90916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defRPr/>
            </a:pPr>
            <a:r>
              <a:rPr lang="es-ES" sz="2800" dirty="0">
                <a:solidFill>
                  <a:srgbClr val="CC3316"/>
                </a:solidFill>
              </a:rPr>
              <a:t>Estratificación del Riesgo Cardiovascular Global del Paciente </a:t>
            </a:r>
          </a:p>
        </p:txBody>
      </p:sp>
      <p:sp>
        <p:nvSpPr>
          <p:cNvPr id="295945" name="Rectangle 9"/>
          <p:cNvSpPr>
            <a:spLocks noChangeArrowheads="1"/>
          </p:cNvSpPr>
          <p:nvPr/>
        </p:nvSpPr>
        <p:spPr bwMode="auto">
          <a:xfrm>
            <a:off x="369888" y="6000750"/>
            <a:ext cx="2241550" cy="487363"/>
          </a:xfrm>
          <a:prstGeom prst="rect">
            <a:avLst/>
          </a:prstGeom>
          <a:solidFill>
            <a:schemeClr val="tx1"/>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5947" name="Text Box 11"/>
          <p:cNvSpPr txBox="1">
            <a:spLocks noChangeArrowheads="1"/>
          </p:cNvSpPr>
          <p:nvPr/>
        </p:nvSpPr>
        <p:spPr bwMode="auto">
          <a:xfrm>
            <a:off x="571500" y="6005513"/>
            <a:ext cx="1717675" cy="4968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lnSpc>
                <a:spcPct val="70000"/>
              </a:lnSpc>
              <a:spcBef>
                <a:spcPct val="50000"/>
              </a:spcBef>
              <a:defRPr/>
            </a:pPr>
            <a:r>
              <a:rPr lang="es-ES" sz="1400" b="1" smtClean="0">
                <a:solidFill>
                  <a:schemeClr val="bg1"/>
                </a:solidFill>
                <a:latin typeface="Arial" charset="0"/>
              </a:rPr>
              <a:t>Riesgo absoluto</a:t>
            </a:r>
          </a:p>
          <a:p>
            <a:pPr algn="ctr" defTabSz="914400">
              <a:lnSpc>
                <a:spcPct val="70000"/>
              </a:lnSpc>
              <a:spcBef>
                <a:spcPct val="50000"/>
              </a:spcBef>
              <a:defRPr/>
            </a:pPr>
            <a:r>
              <a:rPr lang="es-ES" sz="1400" b="1" smtClean="0">
                <a:solidFill>
                  <a:schemeClr val="bg1"/>
                </a:solidFill>
                <a:latin typeface="Arial" charset="0"/>
              </a:rPr>
              <a:t>CV a 10 años</a:t>
            </a:r>
          </a:p>
        </p:txBody>
      </p:sp>
      <p:sp>
        <p:nvSpPr>
          <p:cNvPr id="295948" name="Text Box 12"/>
          <p:cNvSpPr txBox="1">
            <a:spLocks noChangeArrowheads="1"/>
          </p:cNvSpPr>
          <p:nvPr/>
        </p:nvSpPr>
        <p:spPr bwMode="auto">
          <a:xfrm>
            <a:off x="4240213" y="6075363"/>
            <a:ext cx="673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a:spcBef>
                <a:spcPct val="50000"/>
              </a:spcBef>
              <a:defRPr/>
            </a:pPr>
            <a:r>
              <a:rPr lang="es-ES" sz="1600" b="1" smtClean="0">
                <a:effectLst>
                  <a:outerShdw blurRad="38100" dist="38100" dir="2700000" algn="tl">
                    <a:srgbClr val="DDDDDD"/>
                  </a:outerShdw>
                </a:effectLst>
                <a:latin typeface="Arial" charset="0"/>
              </a:rPr>
              <a:t>&lt; 4% </a:t>
            </a:r>
          </a:p>
        </p:txBody>
      </p:sp>
      <p:sp>
        <p:nvSpPr>
          <p:cNvPr id="295949" name="Text Box 13"/>
          <p:cNvSpPr txBox="1">
            <a:spLocks noChangeArrowheads="1"/>
          </p:cNvSpPr>
          <p:nvPr/>
        </p:nvSpPr>
        <p:spPr bwMode="auto">
          <a:xfrm>
            <a:off x="5219700" y="6075363"/>
            <a:ext cx="896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a:spcBef>
                <a:spcPct val="50000"/>
              </a:spcBef>
              <a:defRPr/>
            </a:pPr>
            <a:r>
              <a:rPr lang="es-ES" sz="1600" b="1" smtClean="0">
                <a:effectLst>
                  <a:outerShdw blurRad="38100" dist="38100" dir="2700000" algn="tl">
                    <a:srgbClr val="DDDDDD"/>
                  </a:outerShdw>
                </a:effectLst>
                <a:latin typeface="Arial" charset="0"/>
              </a:rPr>
              <a:t> 4-5% </a:t>
            </a:r>
          </a:p>
        </p:txBody>
      </p:sp>
      <p:sp>
        <p:nvSpPr>
          <p:cNvPr id="295950" name="Text Box 14"/>
          <p:cNvSpPr txBox="1">
            <a:spLocks noChangeArrowheads="1"/>
          </p:cNvSpPr>
          <p:nvPr/>
        </p:nvSpPr>
        <p:spPr bwMode="auto">
          <a:xfrm>
            <a:off x="6319838" y="6075363"/>
            <a:ext cx="822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a:spcBef>
                <a:spcPct val="50000"/>
              </a:spcBef>
              <a:defRPr/>
            </a:pPr>
            <a:r>
              <a:rPr lang="es-ES" sz="1600" b="1" smtClean="0">
                <a:effectLst>
                  <a:outerShdw blurRad="38100" dist="38100" dir="2700000" algn="tl">
                    <a:srgbClr val="DDDDDD"/>
                  </a:outerShdw>
                </a:effectLst>
                <a:latin typeface="Arial" charset="0"/>
              </a:rPr>
              <a:t> 5-8% </a:t>
            </a:r>
          </a:p>
        </p:txBody>
      </p:sp>
      <p:sp>
        <p:nvSpPr>
          <p:cNvPr id="295951" name="Text Box 15"/>
          <p:cNvSpPr txBox="1">
            <a:spLocks noChangeArrowheads="1"/>
          </p:cNvSpPr>
          <p:nvPr/>
        </p:nvSpPr>
        <p:spPr bwMode="auto">
          <a:xfrm>
            <a:off x="7418388" y="6075363"/>
            <a:ext cx="739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a:spcBef>
                <a:spcPct val="50000"/>
              </a:spcBef>
              <a:defRPr/>
            </a:pPr>
            <a:r>
              <a:rPr lang="es-ES" sz="1600" b="1" smtClean="0">
                <a:effectLst>
                  <a:outerShdw blurRad="38100" dist="38100" dir="2700000" algn="tl">
                    <a:srgbClr val="DDDDDD"/>
                  </a:outerShdw>
                </a:effectLst>
                <a:latin typeface="Arial" charset="0"/>
              </a:rPr>
              <a:t>&gt; 8% </a:t>
            </a:r>
          </a:p>
        </p:txBody>
      </p:sp>
      <p:sp>
        <p:nvSpPr>
          <p:cNvPr id="295952" name="Rectangle 16"/>
          <p:cNvSpPr>
            <a:spLocks noChangeArrowheads="1"/>
          </p:cNvSpPr>
          <p:nvPr/>
        </p:nvSpPr>
        <p:spPr bwMode="auto">
          <a:xfrm>
            <a:off x="3937000" y="6100763"/>
            <a:ext cx="344488" cy="285750"/>
          </a:xfrm>
          <a:prstGeom prst="rect">
            <a:avLst/>
          </a:prstGeom>
          <a:solidFill>
            <a:srgbClr val="33CC33"/>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s-ES"/>
          </a:p>
        </p:txBody>
      </p:sp>
      <p:sp>
        <p:nvSpPr>
          <p:cNvPr id="295953" name="Rectangle 17"/>
          <p:cNvSpPr>
            <a:spLocks noChangeArrowheads="1"/>
          </p:cNvSpPr>
          <p:nvPr/>
        </p:nvSpPr>
        <p:spPr bwMode="auto">
          <a:xfrm>
            <a:off x="4941888" y="6100763"/>
            <a:ext cx="344487" cy="285750"/>
          </a:xfrm>
          <a:prstGeom prst="rect">
            <a:avLst/>
          </a:prstGeom>
          <a:solidFill>
            <a:srgbClr val="FFFF00"/>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s-ES"/>
          </a:p>
        </p:txBody>
      </p:sp>
      <p:sp>
        <p:nvSpPr>
          <p:cNvPr id="295954" name="Rectangle 18"/>
          <p:cNvSpPr>
            <a:spLocks noChangeArrowheads="1"/>
          </p:cNvSpPr>
          <p:nvPr/>
        </p:nvSpPr>
        <p:spPr bwMode="auto">
          <a:xfrm>
            <a:off x="6034088" y="6100763"/>
            <a:ext cx="346075" cy="285750"/>
          </a:xfrm>
          <a:prstGeom prst="rect">
            <a:avLst/>
          </a:prstGeom>
          <a:solidFill>
            <a:srgbClr val="FF1D17"/>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s-ES"/>
          </a:p>
        </p:txBody>
      </p:sp>
      <p:sp>
        <p:nvSpPr>
          <p:cNvPr id="295955" name="Rectangle 19"/>
          <p:cNvSpPr>
            <a:spLocks noChangeArrowheads="1"/>
          </p:cNvSpPr>
          <p:nvPr/>
        </p:nvSpPr>
        <p:spPr bwMode="auto">
          <a:xfrm>
            <a:off x="7113588" y="6100763"/>
            <a:ext cx="344487" cy="285750"/>
          </a:xfrm>
          <a:prstGeom prst="rect">
            <a:avLst/>
          </a:prstGeom>
          <a:solidFill>
            <a:srgbClr val="CC331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s-ES"/>
          </a:p>
        </p:txBody>
      </p:sp>
      <p:sp>
        <p:nvSpPr>
          <p:cNvPr id="295956" name="Rectangle 20"/>
          <p:cNvSpPr>
            <a:spLocks noChangeArrowheads="1"/>
          </p:cNvSpPr>
          <p:nvPr/>
        </p:nvSpPr>
        <p:spPr bwMode="auto">
          <a:xfrm>
            <a:off x="2774950" y="6075363"/>
            <a:ext cx="904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hangingPunct="0">
              <a:defRPr/>
            </a:pPr>
            <a:r>
              <a:rPr lang="es-ES" sz="1600" b="1">
                <a:effectLst>
                  <a:outerShdw blurRad="38100" dist="38100" dir="2700000" algn="tl">
                    <a:srgbClr val="DDDDDD"/>
                  </a:outerShdw>
                </a:effectLst>
                <a:latin typeface="Arial" charset="0"/>
              </a:rPr>
              <a:t>SCORE</a:t>
            </a:r>
          </a:p>
        </p:txBody>
      </p:sp>
      <p:sp>
        <p:nvSpPr>
          <p:cNvPr id="295958" name="Rectangle 22"/>
          <p:cNvSpPr>
            <a:spLocks noChangeArrowheads="1"/>
          </p:cNvSpPr>
          <p:nvPr/>
        </p:nvSpPr>
        <p:spPr bwMode="auto">
          <a:xfrm>
            <a:off x="350838" y="5135563"/>
            <a:ext cx="2319337" cy="796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buFont typeface="Arial" charset="0"/>
              <a:buNone/>
              <a:defRPr/>
            </a:pPr>
            <a:r>
              <a:rPr lang="es-ES" sz="1200" b="1">
                <a:solidFill>
                  <a:schemeClr val="bg1"/>
                </a:solidFill>
                <a:latin typeface="Verdana" charset="0"/>
              </a:rPr>
              <a:t>Enfermedad CV clínica,</a:t>
            </a:r>
          </a:p>
          <a:p>
            <a:pPr algn="ctr" defTabSz="914400" eaLnBrk="0" hangingPunct="0">
              <a:buFont typeface="Arial" charset="0"/>
              <a:buNone/>
              <a:defRPr/>
            </a:pPr>
            <a:r>
              <a:rPr lang="es-ES" sz="1200" b="1">
                <a:solidFill>
                  <a:schemeClr val="bg1"/>
                </a:solidFill>
                <a:latin typeface="Verdana" charset="0"/>
              </a:rPr>
              <a:t>ERC estadio ≥ 4, o Diabetes con LOD/FRCV</a:t>
            </a:r>
          </a:p>
        </p:txBody>
      </p:sp>
      <p:sp>
        <p:nvSpPr>
          <p:cNvPr id="295971" name="Rectangle 35"/>
          <p:cNvSpPr>
            <a:spLocks noChangeArrowheads="1"/>
          </p:cNvSpPr>
          <p:nvPr/>
        </p:nvSpPr>
        <p:spPr bwMode="auto">
          <a:xfrm>
            <a:off x="346075" y="3808413"/>
            <a:ext cx="2295525" cy="7207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buFont typeface="Arial" charset="0"/>
              <a:buNone/>
              <a:defRPr/>
            </a:pPr>
            <a:r>
              <a:rPr lang="es-ES" sz="1400" b="1">
                <a:solidFill>
                  <a:schemeClr val="bg1"/>
                </a:solidFill>
                <a:latin typeface="Verdana" charset="0"/>
              </a:rPr>
              <a:t>3 o más FRCV</a:t>
            </a:r>
          </a:p>
        </p:txBody>
      </p:sp>
      <p:sp>
        <p:nvSpPr>
          <p:cNvPr id="295972" name="Rectangle 36"/>
          <p:cNvSpPr>
            <a:spLocks noChangeArrowheads="1"/>
          </p:cNvSpPr>
          <p:nvPr/>
        </p:nvSpPr>
        <p:spPr bwMode="auto">
          <a:xfrm>
            <a:off x="371475" y="1319213"/>
            <a:ext cx="2281238" cy="1047750"/>
          </a:xfrm>
          <a:prstGeom prst="rect">
            <a:avLst/>
          </a:prstGeom>
          <a:solidFill>
            <a:schemeClr val="tx1"/>
          </a:solidFill>
          <a:ln>
            <a:noFill/>
          </a:ln>
          <a:effectLst/>
          <a:extLs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5975" name="Rectangle 39"/>
          <p:cNvSpPr>
            <a:spLocks noChangeArrowheads="1"/>
          </p:cNvSpPr>
          <p:nvPr/>
        </p:nvSpPr>
        <p:spPr bwMode="auto">
          <a:xfrm>
            <a:off x="2641600" y="1330325"/>
            <a:ext cx="1562100" cy="10477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buFont typeface="Arial" charset="0"/>
              <a:buNone/>
              <a:defRPr/>
            </a:pPr>
            <a:r>
              <a:rPr lang="es-ES" sz="1400" b="1">
                <a:solidFill>
                  <a:schemeClr val="bg1"/>
                </a:solidFill>
                <a:latin typeface="Verdana" charset="0"/>
              </a:rPr>
              <a:t>Normal alta</a:t>
            </a:r>
          </a:p>
          <a:p>
            <a:pPr algn="ctr" defTabSz="914400" eaLnBrk="0" hangingPunct="0">
              <a:buFont typeface="Arial" charset="0"/>
              <a:buNone/>
              <a:defRPr/>
            </a:pPr>
            <a:r>
              <a:rPr lang="es-ES" sz="1400" b="1">
                <a:solidFill>
                  <a:schemeClr val="bg1"/>
                </a:solidFill>
                <a:latin typeface="Verdana" charset="0"/>
              </a:rPr>
              <a:t>PAS 130-139</a:t>
            </a:r>
          </a:p>
          <a:p>
            <a:pPr algn="ctr" defTabSz="914400" eaLnBrk="0" hangingPunct="0">
              <a:buFont typeface="Arial" charset="0"/>
              <a:buNone/>
              <a:defRPr/>
            </a:pPr>
            <a:r>
              <a:rPr lang="es-ES" sz="1400" b="1">
                <a:solidFill>
                  <a:schemeClr val="bg1"/>
                </a:solidFill>
                <a:latin typeface="Verdana" charset="0"/>
              </a:rPr>
              <a:t>o</a:t>
            </a:r>
          </a:p>
          <a:p>
            <a:pPr algn="ctr" defTabSz="914400" eaLnBrk="0" hangingPunct="0">
              <a:buFont typeface="Arial" charset="0"/>
              <a:buNone/>
              <a:defRPr/>
            </a:pPr>
            <a:r>
              <a:rPr lang="es-ES" sz="1400" b="1">
                <a:solidFill>
                  <a:schemeClr val="bg1"/>
                </a:solidFill>
                <a:latin typeface="Verdana" charset="0"/>
              </a:rPr>
              <a:t>PAD 85-89</a:t>
            </a:r>
          </a:p>
        </p:txBody>
      </p:sp>
      <p:sp>
        <p:nvSpPr>
          <p:cNvPr id="295976" name="Rectangle 40"/>
          <p:cNvSpPr>
            <a:spLocks noChangeArrowheads="1"/>
          </p:cNvSpPr>
          <p:nvPr/>
        </p:nvSpPr>
        <p:spPr bwMode="auto">
          <a:xfrm>
            <a:off x="350838" y="4468813"/>
            <a:ext cx="2295525" cy="7207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buFont typeface="Arial" charset="0"/>
              <a:buNone/>
              <a:defRPr/>
            </a:pPr>
            <a:r>
              <a:rPr lang="es-ES" sz="1400" b="1">
                <a:solidFill>
                  <a:schemeClr val="bg1"/>
                </a:solidFill>
                <a:latin typeface="Verdana" charset="0"/>
              </a:rPr>
              <a:t>LOD, ERC estadio 3</a:t>
            </a:r>
          </a:p>
          <a:p>
            <a:pPr algn="ctr" defTabSz="914400" eaLnBrk="0" hangingPunct="0">
              <a:buFont typeface="Arial" charset="0"/>
              <a:buNone/>
              <a:defRPr/>
            </a:pPr>
            <a:r>
              <a:rPr lang="es-ES" sz="1400" b="1">
                <a:solidFill>
                  <a:schemeClr val="bg1"/>
                </a:solidFill>
                <a:latin typeface="Verdana" charset="0"/>
              </a:rPr>
              <a:t>o Diabetes</a:t>
            </a:r>
          </a:p>
        </p:txBody>
      </p:sp>
      <p:sp>
        <p:nvSpPr>
          <p:cNvPr id="295980" name="Rectangle 44"/>
          <p:cNvSpPr>
            <a:spLocks noChangeArrowheads="1"/>
          </p:cNvSpPr>
          <p:nvPr/>
        </p:nvSpPr>
        <p:spPr bwMode="auto">
          <a:xfrm>
            <a:off x="350838" y="3089275"/>
            <a:ext cx="2295525" cy="7127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spcBef>
                <a:spcPct val="20000"/>
              </a:spcBef>
              <a:buFont typeface="Arial" charset="0"/>
              <a:buNone/>
              <a:defRPr/>
            </a:pPr>
            <a:r>
              <a:rPr lang="es-ES" sz="1400" b="1">
                <a:solidFill>
                  <a:schemeClr val="bg1"/>
                </a:solidFill>
                <a:latin typeface="Verdana" charset="0"/>
              </a:rPr>
              <a:t>1 o 2 FRCV adicionales</a:t>
            </a:r>
          </a:p>
        </p:txBody>
      </p:sp>
      <p:sp>
        <p:nvSpPr>
          <p:cNvPr id="295984" name="Rectangle 48"/>
          <p:cNvSpPr>
            <a:spLocks noChangeArrowheads="1"/>
          </p:cNvSpPr>
          <p:nvPr/>
        </p:nvSpPr>
        <p:spPr bwMode="auto">
          <a:xfrm>
            <a:off x="350838" y="2381250"/>
            <a:ext cx="2295525" cy="7223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spcBef>
                <a:spcPct val="20000"/>
              </a:spcBef>
              <a:buFont typeface="Arial" charset="0"/>
              <a:buNone/>
              <a:defRPr/>
            </a:pPr>
            <a:r>
              <a:rPr lang="es-ES" sz="1400" b="1">
                <a:solidFill>
                  <a:schemeClr val="bg1"/>
                </a:solidFill>
                <a:latin typeface="Verdana" charset="0"/>
              </a:rPr>
              <a:t>No FRCV</a:t>
            </a:r>
          </a:p>
        </p:txBody>
      </p:sp>
      <p:sp>
        <p:nvSpPr>
          <p:cNvPr id="295985" name="Rectangle 49"/>
          <p:cNvSpPr>
            <a:spLocks noChangeArrowheads="1"/>
          </p:cNvSpPr>
          <p:nvPr/>
        </p:nvSpPr>
        <p:spPr bwMode="auto">
          <a:xfrm>
            <a:off x="7372350" y="1331913"/>
            <a:ext cx="1512888" cy="10493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buFont typeface="Arial" charset="0"/>
              <a:buNone/>
              <a:defRPr/>
            </a:pPr>
            <a:r>
              <a:rPr lang="es-ES" sz="1400" b="1">
                <a:solidFill>
                  <a:schemeClr val="bg1"/>
                </a:solidFill>
                <a:latin typeface="Verdana" charset="0"/>
              </a:rPr>
              <a:t>Grado 3</a:t>
            </a:r>
          </a:p>
          <a:p>
            <a:pPr algn="ctr" defTabSz="914400" eaLnBrk="0" hangingPunct="0">
              <a:buFont typeface="Arial" charset="0"/>
              <a:buNone/>
              <a:defRPr/>
            </a:pPr>
            <a:r>
              <a:rPr lang="es-ES" sz="1400" b="1">
                <a:solidFill>
                  <a:schemeClr val="bg1"/>
                </a:solidFill>
                <a:latin typeface="Verdana" charset="0"/>
              </a:rPr>
              <a:t>PAS </a:t>
            </a:r>
            <a:r>
              <a:rPr lang="es-ES" sz="1400" b="1">
                <a:solidFill>
                  <a:schemeClr val="bg1"/>
                </a:solidFill>
                <a:latin typeface="Verdana" charset="0"/>
                <a:sym typeface="Symbol" charset="0"/>
              </a:rPr>
              <a:t></a:t>
            </a:r>
            <a:r>
              <a:rPr lang="es-ES" sz="1400" b="1">
                <a:solidFill>
                  <a:schemeClr val="bg1"/>
                </a:solidFill>
                <a:latin typeface="Verdana" charset="0"/>
              </a:rPr>
              <a:t>180</a:t>
            </a:r>
            <a:endParaRPr lang="es-ES" sz="1400" b="1">
              <a:solidFill>
                <a:schemeClr val="bg1"/>
              </a:solidFill>
              <a:latin typeface="Verdana" charset="0"/>
              <a:sym typeface="Symbol" charset="0"/>
            </a:endParaRPr>
          </a:p>
          <a:p>
            <a:pPr algn="ctr" defTabSz="914400" eaLnBrk="0" hangingPunct="0">
              <a:buFont typeface="Arial" charset="0"/>
              <a:buNone/>
              <a:defRPr/>
            </a:pPr>
            <a:r>
              <a:rPr lang="es-ES" sz="1400" b="1">
                <a:solidFill>
                  <a:schemeClr val="bg1"/>
                </a:solidFill>
                <a:latin typeface="Verdana" charset="0"/>
                <a:sym typeface="Symbol" charset="0"/>
              </a:rPr>
              <a:t>o</a:t>
            </a:r>
          </a:p>
          <a:p>
            <a:pPr algn="ctr" defTabSz="914400" eaLnBrk="0" hangingPunct="0">
              <a:buFont typeface="Arial" charset="0"/>
              <a:buNone/>
              <a:defRPr/>
            </a:pPr>
            <a:r>
              <a:rPr lang="es-ES" sz="1400" b="1">
                <a:solidFill>
                  <a:schemeClr val="bg1"/>
                </a:solidFill>
                <a:latin typeface="Verdana" charset="0"/>
                <a:sym typeface="Symbol" charset="0"/>
              </a:rPr>
              <a:t>PAD </a:t>
            </a:r>
            <a:r>
              <a:rPr lang="es-ES" sz="1400" b="1">
                <a:solidFill>
                  <a:schemeClr val="bg1"/>
                </a:solidFill>
                <a:latin typeface="Verdana" charset="0"/>
              </a:rPr>
              <a:t>110</a:t>
            </a:r>
          </a:p>
        </p:txBody>
      </p:sp>
      <p:sp>
        <p:nvSpPr>
          <p:cNvPr id="295986" name="Rectangle 50"/>
          <p:cNvSpPr>
            <a:spLocks noChangeArrowheads="1"/>
          </p:cNvSpPr>
          <p:nvPr/>
        </p:nvSpPr>
        <p:spPr bwMode="auto">
          <a:xfrm>
            <a:off x="5808663" y="1319213"/>
            <a:ext cx="1541462" cy="10493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buFont typeface="Arial" charset="0"/>
              <a:buNone/>
              <a:defRPr/>
            </a:pPr>
            <a:r>
              <a:rPr lang="es-ES" sz="1400" b="1">
                <a:solidFill>
                  <a:schemeClr val="bg1"/>
                </a:solidFill>
                <a:latin typeface="Verdana" charset="0"/>
              </a:rPr>
              <a:t>Grado 2</a:t>
            </a:r>
          </a:p>
          <a:p>
            <a:pPr algn="ctr" defTabSz="914400" eaLnBrk="0" hangingPunct="0">
              <a:buFont typeface="Arial" charset="0"/>
              <a:buNone/>
              <a:defRPr/>
            </a:pPr>
            <a:r>
              <a:rPr lang="es-ES" sz="1400" b="1">
                <a:solidFill>
                  <a:schemeClr val="bg1"/>
                </a:solidFill>
                <a:latin typeface="Verdana" charset="0"/>
              </a:rPr>
              <a:t>PAS 160-179</a:t>
            </a:r>
          </a:p>
          <a:p>
            <a:pPr algn="ctr" defTabSz="914400" eaLnBrk="0" hangingPunct="0">
              <a:buFont typeface="Arial" charset="0"/>
              <a:buNone/>
              <a:defRPr/>
            </a:pPr>
            <a:r>
              <a:rPr lang="es-ES" sz="1400" b="1">
                <a:solidFill>
                  <a:schemeClr val="bg1"/>
                </a:solidFill>
                <a:latin typeface="Verdana" charset="0"/>
              </a:rPr>
              <a:t>o</a:t>
            </a:r>
          </a:p>
          <a:p>
            <a:pPr algn="ctr" defTabSz="914400" eaLnBrk="0" hangingPunct="0">
              <a:buFont typeface="Arial" charset="0"/>
              <a:buNone/>
              <a:defRPr/>
            </a:pPr>
            <a:r>
              <a:rPr lang="es-ES" sz="1400" b="1">
                <a:solidFill>
                  <a:schemeClr val="bg1"/>
                </a:solidFill>
                <a:latin typeface="Verdana" charset="0"/>
              </a:rPr>
              <a:t>PAD 100-109</a:t>
            </a:r>
          </a:p>
        </p:txBody>
      </p:sp>
      <p:sp>
        <p:nvSpPr>
          <p:cNvPr id="295987" name="Rectangle 51"/>
          <p:cNvSpPr>
            <a:spLocks noChangeArrowheads="1"/>
          </p:cNvSpPr>
          <p:nvPr/>
        </p:nvSpPr>
        <p:spPr bwMode="auto">
          <a:xfrm>
            <a:off x="4230688" y="1331913"/>
            <a:ext cx="1555750" cy="10493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buFont typeface="Arial" charset="0"/>
              <a:buNone/>
              <a:defRPr/>
            </a:pPr>
            <a:r>
              <a:rPr lang="es-ES" sz="1400" b="1">
                <a:solidFill>
                  <a:schemeClr val="bg1"/>
                </a:solidFill>
                <a:latin typeface="Verdana" charset="0"/>
              </a:rPr>
              <a:t>Grado 1</a:t>
            </a:r>
          </a:p>
          <a:p>
            <a:pPr algn="ctr" defTabSz="914400" eaLnBrk="0" hangingPunct="0">
              <a:buFont typeface="Arial" charset="0"/>
              <a:buNone/>
              <a:defRPr/>
            </a:pPr>
            <a:r>
              <a:rPr lang="es-ES" sz="1400" b="1">
                <a:solidFill>
                  <a:schemeClr val="bg1"/>
                </a:solidFill>
                <a:latin typeface="Verdana" charset="0"/>
              </a:rPr>
              <a:t>PAS 140-159</a:t>
            </a:r>
          </a:p>
          <a:p>
            <a:pPr algn="ctr" defTabSz="914400" eaLnBrk="0" hangingPunct="0">
              <a:buFont typeface="Arial" charset="0"/>
              <a:buNone/>
              <a:defRPr/>
            </a:pPr>
            <a:r>
              <a:rPr lang="es-ES" sz="1400" b="1">
                <a:solidFill>
                  <a:schemeClr val="bg1"/>
                </a:solidFill>
                <a:latin typeface="Verdana" charset="0"/>
              </a:rPr>
              <a:t>o</a:t>
            </a:r>
          </a:p>
          <a:p>
            <a:pPr algn="ctr" defTabSz="914400" eaLnBrk="0" hangingPunct="0">
              <a:buFont typeface="Arial" charset="0"/>
              <a:buNone/>
              <a:defRPr/>
            </a:pPr>
            <a:r>
              <a:rPr lang="es-ES" sz="1400" b="1">
                <a:solidFill>
                  <a:schemeClr val="bg1"/>
                </a:solidFill>
                <a:latin typeface="Verdana" charset="0"/>
              </a:rPr>
              <a:t>PAD 90-99</a:t>
            </a:r>
          </a:p>
        </p:txBody>
      </p:sp>
      <p:sp>
        <p:nvSpPr>
          <p:cNvPr id="295988" name="Rectangle 52"/>
          <p:cNvSpPr>
            <a:spLocks noChangeArrowheads="1"/>
          </p:cNvSpPr>
          <p:nvPr/>
        </p:nvSpPr>
        <p:spPr bwMode="auto">
          <a:xfrm>
            <a:off x="368300" y="1308100"/>
            <a:ext cx="8550275" cy="4605338"/>
          </a:xfrm>
          <a:prstGeom prst="rect">
            <a:avLst/>
          </a:prstGeom>
          <a:noFill/>
          <a:ln w="28575">
            <a:solidFill>
              <a:schemeClr val="bg1"/>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5990" name="Line 54"/>
          <p:cNvSpPr>
            <a:spLocks noChangeShapeType="1"/>
          </p:cNvSpPr>
          <p:nvPr/>
        </p:nvSpPr>
        <p:spPr bwMode="auto">
          <a:xfrm>
            <a:off x="384175" y="3794125"/>
            <a:ext cx="8509000" cy="0"/>
          </a:xfrm>
          <a:prstGeom prst="line">
            <a:avLst/>
          </a:prstGeom>
          <a:noFill/>
          <a:ln w="28575">
            <a:solidFill>
              <a:schemeClr val="bg1"/>
            </a:solidFill>
            <a:round/>
            <a:headEnd type="none" w="sm" len="sm"/>
            <a:tailEnd type="none" w="sm" len="sm"/>
          </a:ln>
          <a:effectLst>
            <a:outerShdw blurRad="63500"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5991" name="Line 55"/>
          <p:cNvSpPr>
            <a:spLocks noChangeShapeType="1"/>
          </p:cNvSpPr>
          <p:nvPr/>
        </p:nvSpPr>
        <p:spPr bwMode="auto">
          <a:xfrm>
            <a:off x="387350" y="4471988"/>
            <a:ext cx="8510588" cy="0"/>
          </a:xfrm>
          <a:prstGeom prst="line">
            <a:avLst/>
          </a:prstGeom>
          <a:noFill/>
          <a:ln w="28575">
            <a:solidFill>
              <a:schemeClr val="bg1"/>
            </a:solidFill>
            <a:round/>
            <a:headEnd type="none" w="sm" len="sm"/>
            <a:tailEnd type="none" w="sm" len="sm"/>
          </a:ln>
          <a:effectLst>
            <a:outerShdw blurRad="63500"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5992" name="Line 56"/>
          <p:cNvSpPr>
            <a:spLocks noChangeShapeType="1"/>
          </p:cNvSpPr>
          <p:nvPr/>
        </p:nvSpPr>
        <p:spPr bwMode="auto">
          <a:xfrm>
            <a:off x="2641600" y="1308100"/>
            <a:ext cx="0" cy="46101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5993" name="Line 57"/>
          <p:cNvSpPr>
            <a:spLocks noChangeShapeType="1"/>
          </p:cNvSpPr>
          <p:nvPr/>
        </p:nvSpPr>
        <p:spPr bwMode="auto">
          <a:xfrm>
            <a:off x="5797550" y="1296988"/>
            <a:ext cx="0" cy="46101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5994" name="Line 58"/>
          <p:cNvSpPr>
            <a:spLocks noChangeShapeType="1"/>
          </p:cNvSpPr>
          <p:nvPr/>
        </p:nvSpPr>
        <p:spPr bwMode="auto">
          <a:xfrm>
            <a:off x="7358063" y="1308100"/>
            <a:ext cx="0" cy="46101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5995" name="Line 59"/>
          <p:cNvSpPr>
            <a:spLocks noChangeShapeType="1"/>
          </p:cNvSpPr>
          <p:nvPr/>
        </p:nvSpPr>
        <p:spPr bwMode="auto">
          <a:xfrm>
            <a:off x="398463" y="5160963"/>
            <a:ext cx="8509000" cy="0"/>
          </a:xfrm>
          <a:prstGeom prst="line">
            <a:avLst/>
          </a:prstGeom>
          <a:noFill/>
          <a:ln w="28575">
            <a:solidFill>
              <a:schemeClr val="bg1"/>
            </a:solidFill>
            <a:round/>
            <a:headEnd type="none" w="sm" len="sm"/>
            <a:tailEnd type="none" w="sm" len="sm"/>
          </a:ln>
          <a:effectLst>
            <a:outerShdw blurRad="63500"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5996" name="Line 60"/>
          <p:cNvSpPr>
            <a:spLocks noChangeShapeType="1"/>
          </p:cNvSpPr>
          <p:nvPr/>
        </p:nvSpPr>
        <p:spPr bwMode="auto">
          <a:xfrm>
            <a:off x="398463" y="3113088"/>
            <a:ext cx="8509000" cy="0"/>
          </a:xfrm>
          <a:prstGeom prst="line">
            <a:avLst/>
          </a:prstGeom>
          <a:noFill/>
          <a:ln w="28575">
            <a:solidFill>
              <a:schemeClr val="bg1"/>
            </a:solidFill>
            <a:round/>
            <a:headEnd type="none" w="sm" len="sm"/>
            <a:tailEnd type="none" w="sm" len="sm"/>
          </a:ln>
          <a:effectLst>
            <a:outerShdw blurRad="63500"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5997" name="Line 61"/>
          <p:cNvSpPr>
            <a:spLocks noChangeShapeType="1"/>
          </p:cNvSpPr>
          <p:nvPr/>
        </p:nvSpPr>
        <p:spPr bwMode="auto">
          <a:xfrm>
            <a:off x="393700" y="2378075"/>
            <a:ext cx="8509000" cy="0"/>
          </a:xfrm>
          <a:prstGeom prst="line">
            <a:avLst/>
          </a:prstGeom>
          <a:noFill/>
          <a:ln w="28575">
            <a:solidFill>
              <a:schemeClr val="bg1"/>
            </a:solidFill>
            <a:round/>
            <a:headEnd type="none" w="sm" len="sm"/>
            <a:tailEnd type="none" w="sm" len="sm"/>
          </a:ln>
          <a:effectLst>
            <a:outerShdw blurRad="63500"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5998" name="Text Box 62"/>
          <p:cNvSpPr txBox="1">
            <a:spLocks noChangeArrowheads="1"/>
          </p:cNvSpPr>
          <p:nvPr/>
        </p:nvSpPr>
        <p:spPr bwMode="auto">
          <a:xfrm>
            <a:off x="58738" y="6600825"/>
            <a:ext cx="8135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a:spcBef>
                <a:spcPct val="50000"/>
              </a:spcBef>
              <a:defRPr/>
            </a:pPr>
            <a:r>
              <a:rPr lang="es-ES" sz="1600" dirty="0" err="1" smtClean="0">
                <a:latin typeface="Arial" charset="0"/>
              </a:rPr>
              <a:t>Mancia</a:t>
            </a:r>
            <a:r>
              <a:rPr lang="es-ES" sz="1600" dirty="0" smtClean="0">
                <a:latin typeface="Arial" charset="0"/>
              </a:rPr>
              <a:t> G et al. 2013 ESH/ESC </a:t>
            </a:r>
            <a:r>
              <a:rPr lang="es-ES" sz="1600" dirty="0" err="1" smtClean="0">
                <a:latin typeface="Arial" charset="0"/>
              </a:rPr>
              <a:t>Guidelines</a:t>
            </a:r>
            <a:r>
              <a:rPr lang="es-ES" sz="1600" dirty="0" smtClean="0">
                <a:latin typeface="Arial" charset="0"/>
              </a:rPr>
              <a:t>. J </a:t>
            </a:r>
            <a:r>
              <a:rPr lang="es-ES" sz="1600" dirty="0" err="1" smtClean="0">
                <a:latin typeface="Arial" charset="0"/>
              </a:rPr>
              <a:t>Hypertens</a:t>
            </a:r>
            <a:r>
              <a:rPr lang="es-ES" sz="1600" dirty="0" smtClean="0">
                <a:latin typeface="Arial" charset="0"/>
              </a:rPr>
              <a:t> 2013; 31: 1281–1357</a:t>
            </a:r>
          </a:p>
        </p:txBody>
      </p:sp>
      <p:sp>
        <p:nvSpPr>
          <p:cNvPr id="295989" name="Line 53"/>
          <p:cNvSpPr>
            <a:spLocks noChangeShapeType="1"/>
          </p:cNvSpPr>
          <p:nvPr/>
        </p:nvSpPr>
        <p:spPr bwMode="auto">
          <a:xfrm>
            <a:off x="4219575" y="1308100"/>
            <a:ext cx="0" cy="46101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4630" name="Rectangle 2"/>
          <p:cNvSpPr>
            <a:spLocks noChangeArrowheads="1"/>
          </p:cNvSpPr>
          <p:nvPr/>
        </p:nvSpPr>
        <p:spPr bwMode="auto">
          <a:xfrm>
            <a:off x="285750" y="147638"/>
            <a:ext cx="860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s-GT" sz="1800" b="1">
                <a:solidFill>
                  <a:srgbClr val="D1252B"/>
                </a:solidFill>
                <a:latin typeface="Verdana" charset="0"/>
              </a:rPr>
              <a:t>BASES DEL TRATAMIENTO ANTIHIPERTENSIVO</a:t>
            </a:r>
            <a:endParaRPr lang="es-ES" sz="1800" b="1">
              <a:solidFill>
                <a:srgbClr val="D1252B"/>
              </a:solidFill>
              <a:latin typeface="Verdana" charset="0"/>
            </a:endParaRPr>
          </a:p>
        </p:txBody>
      </p:sp>
    </p:spTree>
    <p:extLst>
      <p:ext uri="{BB962C8B-B14F-4D97-AF65-F5344CB8AC3E}">
        <p14:creationId xmlns:p14="http://schemas.microsoft.com/office/powerpoint/2010/main" val="356309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ChangeArrowheads="1"/>
          </p:cNvSpPr>
          <p:nvPr/>
        </p:nvSpPr>
        <p:spPr bwMode="auto">
          <a:xfrm>
            <a:off x="2652713" y="2386013"/>
            <a:ext cx="1620837" cy="728662"/>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r>
              <a:rPr lang="es-ES" sz="1800" b="1">
                <a:effectLst>
                  <a:outerShdw blurRad="38100" dist="38100" dir="2700000" algn="tl">
                    <a:srgbClr val="DDDDDD"/>
                  </a:outerShdw>
                </a:effectLst>
                <a:latin typeface="Verdana" charset="0"/>
              </a:rPr>
              <a:t>Referencia</a:t>
            </a:r>
          </a:p>
        </p:txBody>
      </p:sp>
      <p:sp>
        <p:nvSpPr>
          <p:cNvPr id="296963" name="Rectangle 3"/>
          <p:cNvSpPr>
            <a:spLocks noChangeArrowheads="1"/>
          </p:cNvSpPr>
          <p:nvPr/>
        </p:nvSpPr>
        <p:spPr bwMode="auto">
          <a:xfrm>
            <a:off x="7335838" y="5164138"/>
            <a:ext cx="1584325" cy="7493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endParaRPr lang="es-ES" sz="1800" b="1">
              <a:solidFill>
                <a:schemeClr val="bg1"/>
              </a:solidFill>
              <a:effectLst>
                <a:outerShdw blurRad="38100" dist="38100" dir="2700000" algn="tl">
                  <a:srgbClr val="000000"/>
                </a:outerShdw>
              </a:effectLst>
              <a:latin typeface="Verdana" charset="0"/>
            </a:endParaRPr>
          </a:p>
        </p:txBody>
      </p:sp>
      <p:sp>
        <p:nvSpPr>
          <p:cNvPr id="296964" name="Rectangle 4"/>
          <p:cNvSpPr>
            <a:spLocks noChangeArrowheads="1"/>
          </p:cNvSpPr>
          <p:nvPr/>
        </p:nvSpPr>
        <p:spPr bwMode="auto">
          <a:xfrm>
            <a:off x="5764213" y="5164138"/>
            <a:ext cx="1614487" cy="7493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endParaRPr lang="es-ES" sz="1800" b="1">
              <a:solidFill>
                <a:schemeClr val="bg1"/>
              </a:solidFill>
              <a:effectLst>
                <a:outerShdw blurRad="38100" dist="38100" dir="2700000" algn="tl">
                  <a:srgbClr val="000000"/>
                </a:outerShdw>
              </a:effectLst>
              <a:latin typeface="Verdana" charset="0"/>
            </a:endParaRPr>
          </a:p>
        </p:txBody>
      </p:sp>
      <p:sp>
        <p:nvSpPr>
          <p:cNvPr id="296965" name="Rectangle 5"/>
          <p:cNvSpPr>
            <a:spLocks noChangeArrowheads="1"/>
          </p:cNvSpPr>
          <p:nvPr/>
        </p:nvSpPr>
        <p:spPr bwMode="auto">
          <a:xfrm>
            <a:off x="4203700" y="5178425"/>
            <a:ext cx="1614488" cy="7493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endParaRPr lang="es-ES" sz="1800" b="1">
              <a:solidFill>
                <a:schemeClr val="bg1"/>
              </a:solidFill>
              <a:effectLst>
                <a:outerShdw blurRad="38100" dist="38100" dir="2700000" algn="tl">
                  <a:srgbClr val="000000"/>
                </a:outerShdw>
              </a:effectLst>
              <a:latin typeface="Verdana" charset="0"/>
            </a:endParaRPr>
          </a:p>
        </p:txBody>
      </p:sp>
      <p:sp>
        <p:nvSpPr>
          <p:cNvPr id="296966" name="Rectangle 6"/>
          <p:cNvSpPr>
            <a:spLocks noChangeArrowheads="1"/>
          </p:cNvSpPr>
          <p:nvPr/>
        </p:nvSpPr>
        <p:spPr bwMode="auto">
          <a:xfrm>
            <a:off x="7340600" y="4478338"/>
            <a:ext cx="1560513" cy="684212"/>
          </a:xfrm>
          <a:prstGeom prst="rect">
            <a:avLst/>
          </a:prstGeom>
          <a:gradFill rotWithShape="1">
            <a:gsLst>
              <a:gs pos="0">
                <a:srgbClr val="FF1D17"/>
              </a:gs>
              <a:gs pos="100000">
                <a:srgbClr val="99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lnSpc>
                <a:spcPct val="80000"/>
              </a:lnSpc>
              <a:spcBef>
                <a:spcPct val="20000"/>
              </a:spcBef>
              <a:buFont typeface="Arial" charset="0"/>
              <a:buNone/>
              <a:defRPr/>
            </a:pPr>
            <a:endParaRPr lang="es-ES" sz="1800" b="1">
              <a:solidFill>
                <a:schemeClr val="bg1"/>
              </a:solidFill>
              <a:effectLst>
                <a:outerShdw blurRad="38100" dist="38100" dir="2700000" algn="tl">
                  <a:srgbClr val="000000"/>
                </a:outerShdw>
              </a:effectLst>
              <a:latin typeface="Verdana" charset="0"/>
            </a:endParaRPr>
          </a:p>
        </p:txBody>
      </p:sp>
      <p:sp>
        <p:nvSpPr>
          <p:cNvPr id="296967" name="Rectangle 7"/>
          <p:cNvSpPr>
            <a:spLocks noChangeArrowheads="1"/>
          </p:cNvSpPr>
          <p:nvPr/>
        </p:nvSpPr>
        <p:spPr bwMode="auto">
          <a:xfrm>
            <a:off x="5799138" y="4478338"/>
            <a:ext cx="1560512" cy="684212"/>
          </a:xfrm>
          <a:prstGeom prst="rect">
            <a:avLst/>
          </a:prstGeom>
          <a:solidFill>
            <a:srgbClr val="FF1D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endParaRPr lang="es-ES" sz="1800" b="1">
              <a:solidFill>
                <a:schemeClr val="bg1"/>
              </a:solidFill>
              <a:effectLst>
                <a:outerShdw blurRad="38100" dist="38100" dir="2700000" algn="tl">
                  <a:srgbClr val="000000"/>
                </a:outerShdw>
              </a:effectLst>
              <a:latin typeface="Verdana" charset="0"/>
            </a:endParaRPr>
          </a:p>
        </p:txBody>
      </p:sp>
      <p:sp>
        <p:nvSpPr>
          <p:cNvPr id="296968" name="Rectangle 8"/>
          <p:cNvSpPr>
            <a:spLocks noChangeArrowheads="1"/>
          </p:cNvSpPr>
          <p:nvPr/>
        </p:nvSpPr>
        <p:spPr bwMode="auto">
          <a:xfrm>
            <a:off x="2641600" y="4462463"/>
            <a:ext cx="1563688" cy="715962"/>
          </a:xfrm>
          <a:prstGeom prst="rect">
            <a:avLst/>
          </a:prstGeom>
          <a:gradFill rotWithShape="1">
            <a:gsLst>
              <a:gs pos="0">
                <a:srgbClr val="FFCD35"/>
              </a:gs>
              <a:gs pos="100000">
                <a:srgbClr val="FF1D17"/>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endParaRPr lang="es-ES" sz="1800" b="1">
              <a:effectLst>
                <a:outerShdw blurRad="38100" dist="38100" dir="2700000" algn="tl">
                  <a:srgbClr val="FFFFFF"/>
                </a:outerShdw>
              </a:effectLst>
              <a:latin typeface="Verdana" charset="0"/>
            </a:endParaRPr>
          </a:p>
        </p:txBody>
      </p:sp>
      <p:sp>
        <p:nvSpPr>
          <p:cNvPr id="296969" name="Rectangle 9"/>
          <p:cNvSpPr>
            <a:spLocks noChangeArrowheads="1"/>
          </p:cNvSpPr>
          <p:nvPr/>
        </p:nvSpPr>
        <p:spPr bwMode="auto">
          <a:xfrm>
            <a:off x="4230688" y="4478338"/>
            <a:ext cx="1560512" cy="684212"/>
          </a:xfrm>
          <a:prstGeom prst="rect">
            <a:avLst/>
          </a:prstGeom>
          <a:solidFill>
            <a:srgbClr val="FF1D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endParaRPr lang="es-ES" sz="1800" b="1">
              <a:solidFill>
                <a:schemeClr val="bg1"/>
              </a:solidFill>
              <a:effectLst>
                <a:outerShdw blurRad="38100" dist="38100" dir="2700000" algn="tl">
                  <a:srgbClr val="000000"/>
                </a:outerShdw>
              </a:effectLst>
              <a:latin typeface="Verdana" charset="0"/>
            </a:endParaRPr>
          </a:p>
        </p:txBody>
      </p:sp>
      <p:sp>
        <p:nvSpPr>
          <p:cNvPr id="296970" name="Rectangle 10"/>
          <p:cNvSpPr>
            <a:spLocks noChangeArrowheads="1"/>
          </p:cNvSpPr>
          <p:nvPr/>
        </p:nvSpPr>
        <p:spPr bwMode="auto">
          <a:xfrm>
            <a:off x="2671763" y="3795713"/>
            <a:ext cx="1555750" cy="684212"/>
          </a:xfrm>
          <a:prstGeom prst="rect">
            <a:avLst/>
          </a:prstGeom>
          <a:gradFill rotWithShape="1">
            <a:gsLst>
              <a:gs pos="0">
                <a:srgbClr val="FFFF00"/>
              </a:gs>
              <a:gs pos="100000">
                <a:srgbClr val="FFCD35"/>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r>
              <a:rPr lang="es-ES" sz="1800" b="1">
                <a:effectLst>
                  <a:outerShdw blurRad="38100" dist="38100" dir="2700000" algn="tl">
                    <a:srgbClr val="FFFFFF"/>
                  </a:outerShdw>
                </a:effectLst>
                <a:latin typeface="Verdana" charset="0"/>
              </a:rPr>
              <a:t>Bajo</a:t>
            </a:r>
          </a:p>
          <a:p>
            <a:pPr algn="ctr" defTabSz="914400" eaLnBrk="0" hangingPunct="0">
              <a:buFont typeface="Arial" charset="0"/>
              <a:buNone/>
              <a:defRPr/>
            </a:pPr>
            <a:r>
              <a:rPr lang="es-ES" sz="1800" b="1">
                <a:effectLst>
                  <a:outerShdw blurRad="38100" dist="38100" dir="2700000" algn="tl">
                    <a:srgbClr val="FFFFFF"/>
                  </a:outerShdw>
                </a:effectLst>
                <a:latin typeface="Verdana" charset="0"/>
              </a:rPr>
              <a:t>Moderado</a:t>
            </a:r>
          </a:p>
        </p:txBody>
      </p:sp>
      <p:sp>
        <p:nvSpPr>
          <p:cNvPr id="296971" name="Rectangle 11"/>
          <p:cNvSpPr>
            <a:spLocks noChangeArrowheads="1"/>
          </p:cNvSpPr>
          <p:nvPr/>
        </p:nvSpPr>
        <p:spPr bwMode="auto">
          <a:xfrm>
            <a:off x="7364413" y="3795713"/>
            <a:ext cx="1560512" cy="684212"/>
          </a:xfrm>
          <a:prstGeom prst="rect">
            <a:avLst/>
          </a:prstGeom>
          <a:solidFill>
            <a:srgbClr val="FF1D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endParaRPr lang="es-ES" sz="1800" b="1">
              <a:solidFill>
                <a:schemeClr val="bg1"/>
              </a:solidFill>
              <a:effectLst>
                <a:outerShdw blurRad="38100" dist="38100" dir="2700000" algn="tl">
                  <a:srgbClr val="000000"/>
                </a:outerShdw>
              </a:effectLst>
              <a:latin typeface="Verdana" charset="0"/>
            </a:endParaRPr>
          </a:p>
        </p:txBody>
      </p:sp>
      <p:sp>
        <p:nvSpPr>
          <p:cNvPr id="296972" name="Rectangle 12"/>
          <p:cNvSpPr>
            <a:spLocks noChangeArrowheads="1"/>
          </p:cNvSpPr>
          <p:nvPr/>
        </p:nvSpPr>
        <p:spPr bwMode="auto">
          <a:xfrm>
            <a:off x="2644775" y="5175250"/>
            <a:ext cx="1585913" cy="760413"/>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endParaRPr lang="es-ES" sz="1800" b="1">
              <a:solidFill>
                <a:schemeClr val="bg1"/>
              </a:solidFill>
              <a:effectLst>
                <a:outerShdw blurRad="38100" dist="38100" dir="2700000" algn="tl">
                  <a:srgbClr val="000000"/>
                </a:outerShdw>
              </a:effectLst>
              <a:latin typeface="Verdana" charset="0"/>
            </a:endParaRPr>
          </a:p>
        </p:txBody>
      </p:sp>
      <p:sp>
        <p:nvSpPr>
          <p:cNvPr id="296973" name="Rectangle 13"/>
          <p:cNvSpPr>
            <a:spLocks noChangeArrowheads="1"/>
          </p:cNvSpPr>
          <p:nvPr/>
        </p:nvSpPr>
        <p:spPr bwMode="auto">
          <a:xfrm>
            <a:off x="2644775" y="3124200"/>
            <a:ext cx="1557338" cy="684213"/>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r>
              <a:rPr lang="es-ES" sz="1800" b="1">
                <a:solidFill>
                  <a:schemeClr val="bg1"/>
                </a:solidFill>
                <a:effectLst>
                  <a:outerShdw blurRad="38100" dist="38100" dir="2700000" algn="tl">
                    <a:srgbClr val="000000"/>
                  </a:outerShdw>
                </a:effectLst>
                <a:latin typeface="Verdana" charset="0"/>
              </a:rPr>
              <a:t>Bajo</a:t>
            </a:r>
          </a:p>
        </p:txBody>
      </p:sp>
      <p:sp>
        <p:nvSpPr>
          <p:cNvPr id="296974" name="Rectangle 14"/>
          <p:cNvSpPr>
            <a:spLocks noChangeArrowheads="1"/>
          </p:cNvSpPr>
          <p:nvPr/>
        </p:nvSpPr>
        <p:spPr bwMode="auto">
          <a:xfrm>
            <a:off x="7367588" y="3124200"/>
            <a:ext cx="1560512" cy="684213"/>
          </a:xfrm>
          <a:prstGeom prst="rect">
            <a:avLst/>
          </a:prstGeom>
          <a:solidFill>
            <a:srgbClr val="FF1D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endParaRPr lang="es-ES" sz="1800" b="1">
              <a:solidFill>
                <a:schemeClr val="bg1"/>
              </a:solidFill>
              <a:effectLst>
                <a:outerShdw blurRad="38100" dist="38100" dir="2700000" algn="tl">
                  <a:srgbClr val="000000"/>
                </a:outerShdw>
              </a:effectLst>
              <a:latin typeface="Verdana" charset="0"/>
            </a:endParaRPr>
          </a:p>
        </p:txBody>
      </p:sp>
      <p:sp>
        <p:nvSpPr>
          <p:cNvPr id="296975" name="Rectangle 15"/>
          <p:cNvSpPr>
            <a:spLocks noChangeArrowheads="1"/>
          </p:cNvSpPr>
          <p:nvPr/>
        </p:nvSpPr>
        <p:spPr bwMode="auto">
          <a:xfrm>
            <a:off x="4233863" y="3124200"/>
            <a:ext cx="1566862" cy="6842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r>
              <a:rPr lang="es-ES" sz="1800" b="1">
                <a:effectLst>
                  <a:outerShdw blurRad="38100" dist="38100" dir="2700000" algn="tl">
                    <a:srgbClr val="FFFFFF"/>
                  </a:outerShdw>
                </a:effectLst>
                <a:latin typeface="Verdana" charset="0"/>
              </a:rPr>
              <a:t>Moderado</a:t>
            </a:r>
          </a:p>
        </p:txBody>
      </p:sp>
      <p:sp>
        <p:nvSpPr>
          <p:cNvPr id="296976" name="Rectangle 16"/>
          <p:cNvSpPr>
            <a:spLocks noChangeArrowheads="1"/>
          </p:cNvSpPr>
          <p:nvPr/>
        </p:nvSpPr>
        <p:spPr bwMode="auto">
          <a:xfrm>
            <a:off x="7350125" y="2387600"/>
            <a:ext cx="1555750" cy="722313"/>
          </a:xfrm>
          <a:prstGeom prst="rect">
            <a:avLst/>
          </a:prstGeom>
          <a:solidFill>
            <a:srgbClr val="FF1D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endParaRPr lang="es-ES" sz="1800" b="1">
              <a:solidFill>
                <a:schemeClr val="bg1"/>
              </a:solidFill>
              <a:effectLst>
                <a:outerShdw blurRad="38100" dist="38100" dir="2700000" algn="tl">
                  <a:srgbClr val="000000"/>
                </a:outerShdw>
              </a:effectLst>
              <a:latin typeface="Verdana" charset="0"/>
            </a:endParaRPr>
          </a:p>
        </p:txBody>
      </p:sp>
      <p:sp>
        <p:nvSpPr>
          <p:cNvPr id="296977" name="Rectangle 17"/>
          <p:cNvSpPr>
            <a:spLocks noChangeArrowheads="1"/>
          </p:cNvSpPr>
          <p:nvPr/>
        </p:nvSpPr>
        <p:spPr bwMode="auto">
          <a:xfrm>
            <a:off x="5808663" y="2387600"/>
            <a:ext cx="1546225" cy="722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r>
              <a:rPr lang="es-ES" sz="1800" b="1">
                <a:effectLst>
                  <a:outerShdw blurRad="38100" dist="38100" dir="2700000" algn="tl">
                    <a:srgbClr val="FFFFFF"/>
                  </a:outerShdw>
                </a:effectLst>
                <a:latin typeface="Verdana" charset="0"/>
              </a:rPr>
              <a:t>Moderado</a:t>
            </a:r>
          </a:p>
        </p:txBody>
      </p:sp>
      <p:sp>
        <p:nvSpPr>
          <p:cNvPr id="296978" name="Rectangle 18"/>
          <p:cNvSpPr>
            <a:spLocks noChangeArrowheads="1"/>
          </p:cNvSpPr>
          <p:nvPr/>
        </p:nvSpPr>
        <p:spPr bwMode="auto">
          <a:xfrm>
            <a:off x="4203700" y="2387600"/>
            <a:ext cx="1582738" cy="722313"/>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r>
              <a:rPr lang="es-ES" sz="1800" b="1">
                <a:solidFill>
                  <a:schemeClr val="bg1"/>
                </a:solidFill>
                <a:effectLst>
                  <a:outerShdw blurRad="38100" dist="38100" dir="2700000" algn="tl">
                    <a:srgbClr val="000000"/>
                  </a:outerShdw>
                </a:effectLst>
                <a:latin typeface="Verdana" charset="0"/>
              </a:rPr>
              <a:t>Bajo</a:t>
            </a:r>
          </a:p>
        </p:txBody>
      </p:sp>
      <p:sp>
        <p:nvSpPr>
          <p:cNvPr id="296979" name="Rectangle 19"/>
          <p:cNvSpPr>
            <a:spLocks noChangeArrowheads="1"/>
          </p:cNvSpPr>
          <p:nvPr/>
        </p:nvSpPr>
        <p:spPr bwMode="auto">
          <a:xfrm>
            <a:off x="4229100" y="3781425"/>
            <a:ext cx="1563688" cy="715963"/>
          </a:xfrm>
          <a:prstGeom prst="rect">
            <a:avLst/>
          </a:prstGeom>
          <a:gradFill rotWithShape="1">
            <a:gsLst>
              <a:gs pos="0">
                <a:srgbClr val="FFCD35"/>
              </a:gs>
              <a:gs pos="100000">
                <a:srgbClr val="FF1D17"/>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endParaRPr lang="es-ES" sz="1800" b="1">
              <a:effectLst>
                <a:outerShdw blurRad="38100" dist="38100" dir="2700000" algn="tl">
                  <a:srgbClr val="FFFFFF"/>
                </a:outerShdw>
              </a:effectLst>
              <a:latin typeface="Verdana" charset="0"/>
            </a:endParaRPr>
          </a:p>
        </p:txBody>
      </p:sp>
      <p:sp>
        <p:nvSpPr>
          <p:cNvPr id="296980" name="Rectangle 20"/>
          <p:cNvSpPr>
            <a:spLocks noChangeArrowheads="1"/>
          </p:cNvSpPr>
          <p:nvPr/>
        </p:nvSpPr>
        <p:spPr bwMode="auto">
          <a:xfrm>
            <a:off x="5799138" y="3108325"/>
            <a:ext cx="1563687" cy="715963"/>
          </a:xfrm>
          <a:prstGeom prst="rect">
            <a:avLst/>
          </a:prstGeom>
          <a:gradFill rotWithShape="1">
            <a:gsLst>
              <a:gs pos="0">
                <a:srgbClr val="FFCD35"/>
              </a:gs>
              <a:gs pos="100000">
                <a:srgbClr val="FF1D17"/>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buFont typeface="Arial" charset="0"/>
              <a:buNone/>
              <a:defRPr/>
            </a:pPr>
            <a:endParaRPr lang="es-ES" sz="1800" b="1">
              <a:effectLst>
                <a:outerShdw blurRad="38100" dist="38100" dir="2700000" algn="tl">
                  <a:srgbClr val="FFFFFF"/>
                </a:outerShdw>
              </a:effectLst>
              <a:latin typeface="Verdana" charset="0"/>
            </a:endParaRPr>
          </a:p>
        </p:txBody>
      </p:sp>
      <p:sp>
        <p:nvSpPr>
          <p:cNvPr id="296981" name="Rectangle 21"/>
          <p:cNvSpPr>
            <a:spLocks noChangeArrowheads="1"/>
          </p:cNvSpPr>
          <p:nvPr/>
        </p:nvSpPr>
        <p:spPr bwMode="auto">
          <a:xfrm>
            <a:off x="5802313" y="3797300"/>
            <a:ext cx="1560512" cy="684213"/>
          </a:xfrm>
          <a:prstGeom prst="rect">
            <a:avLst/>
          </a:prstGeom>
          <a:solidFill>
            <a:srgbClr val="FF1D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1">
                      <a:alpha val="50000"/>
                    </a:schemeClr>
                  </a:outerShdw>
                </a:effectLst>
              </a14:hiddenEffects>
            </a:ext>
          </a:extLst>
        </p:spPr>
        <p:txBody>
          <a:bodyPr anchor="ctr"/>
          <a:lstStyle/>
          <a:p>
            <a:pPr algn="ctr" defTabSz="914400" eaLnBrk="0" hangingPunct="0">
              <a:spcBef>
                <a:spcPct val="20000"/>
              </a:spcBef>
              <a:buFont typeface="Arial" charset="0"/>
              <a:buNone/>
              <a:defRPr/>
            </a:pPr>
            <a:endParaRPr lang="es-ES" sz="1800" b="1">
              <a:solidFill>
                <a:schemeClr val="bg1"/>
              </a:solidFill>
              <a:effectLst>
                <a:outerShdw blurRad="38100" dist="38100" dir="2700000" algn="tl">
                  <a:srgbClr val="000000"/>
                </a:outerShdw>
              </a:effectLst>
              <a:latin typeface="Verdana" charset="0"/>
            </a:endParaRPr>
          </a:p>
        </p:txBody>
      </p:sp>
      <p:sp>
        <p:nvSpPr>
          <p:cNvPr id="296983" name="Rectangle 23"/>
          <p:cNvSpPr>
            <a:spLocks noChangeArrowheads="1"/>
          </p:cNvSpPr>
          <p:nvPr/>
        </p:nvSpPr>
        <p:spPr bwMode="auto">
          <a:xfrm>
            <a:off x="110824" y="626655"/>
            <a:ext cx="90916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defRPr/>
            </a:pPr>
            <a:r>
              <a:rPr lang="es-ES" sz="2800" dirty="0">
                <a:solidFill>
                  <a:srgbClr val="CC3316"/>
                </a:solidFill>
              </a:rPr>
              <a:t>Estratificación del Riesgo Cardiovascular Global del Paciente </a:t>
            </a:r>
          </a:p>
        </p:txBody>
      </p:sp>
      <p:sp>
        <p:nvSpPr>
          <p:cNvPr id="296984" name="Rectangle 24"/>
          <p:cNvSpPr>
            <a:spLocks noChangeArrowheads="1"/>
          </p:cNvSpPr>
          <p:nvPr/>
        </p:nvSpPr>
        <p:spPr bwMode="auto">
          <a:xfrm>
            <a:off x="369888" y="6000750"/>
            <a:ext cx="2241550" cy="487363"/>
          </a:xfrm>
          <a:prstGeom prst="rect">
            <a:avLst/>
          </a:prstGeom>
          <a:solidFill>
            <a:schemeClr val="tx1"/>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6985" name="Text Box 25"/>
          <p:cNvSpPr txBox="1">
            <a:spLocks noChangeArrowheads="1"/>
          </p:cNvSpPr>
          <p:nvPr/>
        </p:nvSpPr>
        <p:spPr bwMode="auto">
          <a:xfrm>
            <a:off x="571500" y="6005513"/>
            <a:ext cx="1717675" cy="4968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lnSpc>
                <a:spcPct val="70000"/>
              </a:lnSpc>
              <a:spcBef>
                <a:spcPct val="50000"/>
              </a:spcBef>
              <a:defRPr/>
            </a:pPr>
            <a:r>
              <a:rPr lang="es-ES" sz="1400" b="1" smtClean="0">
                <a:solidFill>
                  <a:schemeClr val="bg1"/>
                </a:solidFill>
                <a:latin typeface="Arial" charset="0"/>
              </a:rPr>
              <a:t>Riesgo absoluto</a:t>
            </a:r>
          </a:p>
          <a:p>
            <a:pPr algn="ctr" defTabSz="914400">
              <a:lnSpc>
                <a:spcPct val="70000"/>
              </a:lnSpc>
              <a:spcBef>
                <a:spcPct val="50000"/>
              </a:spcBef>
              <a:defRPr/>
            </a:pPr>
            <a:r>
              <a:rPr lang="es-ES" sz="1400" b="1" smtClean="0">
                <a:solidFill>
                  <a:schemeClr val="bg1"/>
                </a:solidFill>
                <a:latin typeface="Arial" charset="0"/>
              </a:rPr>
              <a:t>CV a 10 años</a:t>
            </a:r>
          </a:p>
        </p:txBody>
      </p:sp>
      <p:sp>
        <p:nvSpPr>
          <p:cNvPr id="296986" name="Text Box 26"/>
          <p:cNvSpPr txBox="1">
            <a:spLocks noChangeArrowheads="1"/>
          </p:cNvSpPr>
          <p:nvPr/>
        </p:nvSpPr>
        <p:spPr bwMode="auto">
          <a:xfrm>
            <a:off x="4240213" y="6075363"/>
            <a:ext cx="673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a:spcBef>
                <a:spcPct val="50000"/>
              </a:spcBef>
              <a:defRPr/>
            </a:pPr>
            <a:r>
              <a:rPr lang="es-ES" sz="1600" b="1" smtClean="0">
                <a:effectLst>
                  <a:outerShdw blurRad="38100" dist="38100" dir="2700000" algn="tl">
                    <a:srgbClr val="DDDDDD"/>
                  </a:outerShdw>
                </a:effectLst>
                <a:latin typeface="Arial" charset="0"/>
              </a:rPr>
              <a:t>&lt; 4% </a:t>
            </a:r>
          </a:p>
        </p:txBody>
      </p:sp>
      <p:sp>
        <p:nvSpPr>
          <p:cNvPr id="296987" name="Text Box 27"/>
          <p:cNvSpPr txBox="1">
            <a:spLocks noChangeArrowheads="1"/>
          </p:cNvSpPr>
          <p:nvPr/>
        </p:nvSpPr>
        <p:spPr bwMode="auto">
          <a:xfrm>
            <a:off x="5219700" y="6075363"/>
            <a:ext cx="896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a:spcBef>
                <a:spcPct val="50000"/>
              </a:spcBef>
              <a:defRPr/>
            </a:pPr>
            <a:r>
              <a:rPr lang="es-ES" sz="1600" b="1" smtClean="0">
                <a:effectLst>
                  <a:outerShdw blurRad="38100" dist="38100" dir="2700000" algn="tl">
                    <a:srgbClr val="DDDDDD"/>
                  </a:outerShdw>
                </a:effectLst>
                <a:latin typeface="Arial" charset="0"/>
              </a:rPr>
              <a:t> 4-5% </a:t>
            </a:r>
          </a:p>
        </p:txBody>
      </p:sp>
      <p:sp>
        <p:nvSpPr>
          <p:cNvPr id="296988" name="Text Box 28"/>
          <p:cNvSpPr txBox="1">
            <a:spLocks noChangeArrowheads="1"/>
          </p:cNvSpPr>
          <p:nvPr/>
        </p:nvSpPr>
        <p:spPr bwMode="auto">
          <a:xfrm>
            <a:off x="6319838" y="6075363"/>
            <a:ext cx="822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a:spcBef>
                <a:spcPct val="50000"/>
              </a:spcBef>
              <a:defRPr/>
            </a:pPr>
            <a:r>
              <a:rPr lang="es-ES" sz="1600" b="1" smtClean="0">
                <a:effectLst>
                  <a:outerShdw blurRad="38100" dist="38100" dir="2700000" algn="tl">
                    <a:srgbClr val="DDDDDD"/>
                  </a:outerShdw>
                </a:effectLst>
                <a:latin typeface="Arial" charset="0"/>
              </a:rPr>
              <a:t> 5-8% </a:t>
            </a:r>
          </a:p>
        </p:txBody>
      </p:sp>
      <p:sp>
        <p:nvSpPr>
          <p:cNvPr id="296989" name="Text Box 29"/>
          <p:cNvSpPr txBox="1">
            <a:spLocks noChangeArrowheads="1"/>
          </p:cNvSpPr>
          <p:nvPr/>
        </p:nvSpPr>
        <p:spPr bwMode="auto">
          <a:xfrm>
            <a:off x="7418388" y="6075363"/>
            <a:ext cx="739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a:spcBef>
                <a:spcPct val="50000"/>
              </a:spcBef>
              <a:defRPr/>
            </a:pPr>
            <a:r>
              <a:rPr lang="es-ES" sz="1600" b="1" smtClean="0">
                <a:effectLst>
                  <a:outerShdw blurRad="38100" dist="38100" dir="2700000" algn="tl">
                    <a:srgbClr val="DDDDDD"/>
                  </a:outerShdw>
                </a:effectLst>
                <a:latin typeface="Arial" charset="0"/>
              </a:rPr>
              <a:t>&gt; 8% </a:t>
            </a:r>
          </a:p>
        </p:txBody>
      </p:sp>
      <p:sp>
        <p:nvSpPr>
          <p:cNvPr id="296990" name="Rectangle 30"/>
          <p:cNvSpPr>
            <a:spLocks noChangeArrowheads="1"/>
          </p:cNvSpPr>
          <p:nvPr/>
        </p:nvSpPr>
        <p:spPr bwMode="auto">
          <a:xfrm>
            <a:off x="3937000" y="6100763"/>
            <a:ext cx="344488" cy="285750"/>
          </a:xfrm>
          <a:prstGeom prst="rect">
            <a:avLst/>
          </a:prstGeom>
          <a:solidFill>
            <a:srgbClr val="33CC33"/>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s-ES"/>
          </a:p>
        </p:txBody>
      </p:sp>
      <p:sp>
        <p:nvSpPr>
          <p:cNvPr id="296991" name="Rectangle 31"/>
          <p:cNvSpPr>
            <a:spLocks noChangeArrowheads="1"/>
          </p:cNvSpPr>
          <p:nvPr/>
        </p:nvSpPr>
        <p:spPr bwMode="auto">
          <a:xfrm>
            <a:off x="4941888" y="6100763"/>
            <a:ext cx="344487" cy="285750"/>
          </a:xfrm>
          <a:prstGeom prst="rect">
            <a:avLst/>
          </a:prstGeom>
          <a:solidFill>
            <a:srgbClr val="FFFF00"/>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s-ES"/>
          </a:p>
        </p:txBody>
      </p:sp>
      <p:sp>
        <p:nvSpPr>
          <p:cNvPr id="296992" name="Rectangle 32"/>
          <p:cNvSpPr>
            <a:spLocks noChangeArrowheads="1"/>
          </p:cNvSpPr>
          <p:nvPr/>
        </p:nvSpPr>
        <p:spPr bwMode="auto">
          <a:xfrm>
            <a:off x="6034088" y="6100763"/>
            <a:ext cx="346075" cy="285750"/>
          </a:xfrm>
          <a:prstGeom prst="rect">
            <a:avLst/>
          </a:prstGeom>
          <a:solidFill>
            <a:srgbClr val="FF1D17"/>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s-ES"/>
          </a:p>
        </p:txBody>
      </p:sp>
      <p:sp>
        <p:nvSpPr>
          <p:cNvPr id="296993" name="Rectangle 33"/>
          <p:cNvSpPr>
            <a:spLocks noChangeArrowheads="1"/>
          </p:cNvSpPr>
          <p:nvPr/>
        </p:nvSpPr>
        <p:spPr bwMode="auto">
          <a:xfrm>
            <a:off x="7113588" y="6100763"/>
            <a:ext cx="344487" cy="285750"/>
          </a:xfrm>
          <a:prstGeom prst="rect">
            <a:avLst/>
          </a:prstGeom>
          <a:solidFill>
            <a:srgbClr val="CC331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s-ES"/>
          </a:p>
        </p:txBody>
      </p:sp>
      <p:sp>
        <p:nvSpPr>
          <p:cNvPr id="296994" name="Rectangle 34"/>
          <p:cNvSpPr>
            <a:spLocks noChangeArrowheads="1"/>
          </p:cNvSpPr>
          <p:nvPr/>
        </p:nvSpPr>
        <p:spPr bwMode="auto">
          <a:xfrm>
            <a:off x="2774950" y="6075363"/>
            <a:ext cx="904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hangingPunct="0">
              <a:defRPr/>
            </a:pPr>
            <a:r>
              <a:rPr lang="es-ES" sz="1600" b="1">
                <a:effectLst>
                  <a:outerShdw blurRad="38100" dist="38100" dir="2700000" algn="tl">
                    <a:srgbClr val="DDDDDD"/>
                  </a:outerShdw>
                </a:effectLst>
                <a:latin typeface="Arial" charset="0"/>
              </a:rPr>
              <a:t>SCORE</a:t>
            </a:r>
          </a:p>
        </p:txBody>
      </p:sp>
      <p:sp>
        <p:nvSpPr>
          <p:cNvPr id="296995" name="Rectangle 35"/>
          <p:cNvSpPr>
            <a:spLocks noChangeArrowheads="1"/>
          </p:cNvSpPr>
          <p:nvPr/>
        </p:nvSpPr>
        <p:spPr bwMode="auto">
          <a:xfrm>
            <a:off x="350838" y="5135563"/>
            <a:ext cx="2319337" cy="796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buFont typeface="Arial" charset="0"/>
              <a:buNone/>
              <a:defRPr/>
            </a:pPr>
            <a:r>
              <a:rPr lang="es-ES" sz="1200" b="1">
                <a:solidFill>
                  <a:schemeClr val="bg1"/>
                </a:solidFill>
                <a:latin typeface="Verdana" charset="0"/>
              </a:rPr>
              <a:t>Enfermedad CV clínica,</a:t>
            </a:r>
          </a:p>
          <a:p>
            <a:pPr algn="ctr" defTabSz="914400" eaLnBrk="0" hangingPunct="0">
              <a:buFont typeface="Arial" charset="0"/>
              <a:buNone/>
              <a:defRPr/>
            </a:pPr>
            <a:r>
              <a:rPr lang="es-ES" sz="1200" b="1">
                <a:solidFill>
                  <a:schemeClr val="bg1"/>
                </a:solidFill>
                <a:latin typeface="Verdana" charset="0"/>
              </a:rPr>
              <a:t>ERC estadio ≥ 4, o Diabetes con LOD/FRCV</a:t>
            </a:r>
          </a:p>
        </p:txBody>
      </p:sp>
      <p:sp>
        <p:nvSpPr>
          <p:cNvPr id="296996" name="Rectangle 36"/>
          <p:cNvSpPr>
            <a:spLocks noChangeArrowheads="1"/>
          </p:cNvSpPr>
          <p:nvPr/>
        </p:nvSpPr>
        <p:spPr bwMode="auto">
          <a:xfrm>
            <a:off x="346075" y="3808413"/>
            <a:ext cx="2295525" cy="7207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buFont typeface="Arial" charset="0"/>
              <a:buNone/>
              <a:defRPr/>
            </a:pPr>
            <a:r>
              <a:rPr lang="es-ES" sz="1400" b="1">
                <a:solidFill>
                  <a:schemeClr val="bg1"/>
                </a:solidFill>
                <a:latin typeface="Verdana" charset="0"/>
              </a:rPr>
              <a:t>3 o más FRCV</a:t>
            </a:r>
          </a:p>
        </p:txBody>
      </p:sp>
      <p:sp>
        <p:nvSpPr>
          <p:cNvPr id="296997" name="Rectangle 37"/>
          <p:cNvSpPr>
            <a:spLocks noChangeArrowheads="1"/>
          </p:cNvSpPr>
          <p:nvPr/>
        </p:nvSpPr>
        <p:spPr bwMode="auto">
          <a:xfrm>
            <a:off x="371475" y="1319213"/>
            <a:ext cx="2281238" cy="1047750"/>
          </a:xfrm>
          <a:prstGeom prst="rect">
            <a:avLst/>
          </a:prstGeom>
          <a:solidFill>
            <a:schemeClr val="tx1"/>
          </a:solidFill>
          <a:ln>
            <a:noFill/>
          </a:ln>
          <a:effectLst/>
          <a:extLs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6998" name="Rectangle 38"/>
          <p:cNvSpPr>
            <a:spLocks noChangeArrowheads="1"/>
          </p:cNvSpPr>
          <p:nvPr/>
        </p:nvSpPr>
        <p:spPr bwMode="auto">
          <a:xfrm>
            <a:off x="2641600" y="1330325"/>
            <a:ext cx="1562100" cy="10477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buFont typeface="Arial" charset="0"/>
              <a:buNone/>
              <a:defRPr/>
            </a:pPr>
            <a:r>
              <a:rPr lang="es-ES" sz="1400" b="1">
                <a:solidFill>
                  <a:schemeClr val="bg1"/>
                </a:solidFill>
                <a:latin typeface="Verdana" charset="0"/>
              </a:rPr>
              <a:t>Normal alta</a:t>
            </a:r>
          </a:p>
          <a:p>
            <a:pPr algn="ctr" defTabSz="914400" eaLnBrk="0" hangingPunct="0">
              <a:buFont typeface="Arial" charset="0"/>
              <a:buNone/>
              <a:defRPr/>
            </a:pPr>
            <a:r>
              <a:rPr lang="es-ES" sz="1400" b="1">
                <a:solidFill>
                  <a:schemeClr val="bg1"/>
                </a:solidFill>
                <a:latin typeface="Verdana" charset="0"/>
              </a:rPr>
              <a:t>PAS 130-139</a:t>
            </a:r>
          </a:p>
          <a:p>
            <a:pPr algn="ctr" defTabSz="914400" eaLnBrk="0" hangingPunct="0">
              <a:buFont typeface="Arial" charset="0"/>
              <a:buNone/>
              <a:defRPr/>
            </a:pPr>
            <a:r>
              <a:rPr lang="es-ES" sz="1400" b="1">
                <a:solidFill>
                  <a:schemeClr val="bg1"/>
                </a:solidFill>
                <a:latin typeface="Verdana" charset="0"/>
              </a:rPr>
              <a:t>o</a:t>
            </a:r>
          </a:p>
          <a:p>
            <a:pPr algn="ctr" defTabSz="914400" eaLnBrk="0" hangingPunct="0">
              <a:buFont typeface="Arial" charset="0"/>
              <a:buNone/>
              <a:defRPr/>
            </a:pPr>
            <a:r>
              <a:rPr lang="es-ES" sz="1400" b="1">
                <a:solidFill>
                  <a:schemeClr val="bg1"/>
                </a:solidFill>
                <a:latin typeface="Verdana" charset="0"/>
              </a:rPr>
              <a:t>PAD 85-89</a:t>
            </a:r>
          </a:p>
        </p:txBody>
      </p:sp>
      <p:sp>
        <p:nvSpPr>
          <p:cNvPr id="296999" name="Rectangle 39"/>
          <p:cNvSpPr>
            <a:spLocks noChangeArrowheads="1"/>
          </p:cNvSpPr>
          <p:nvPr/>
        </p:nvSpPr>
        <p:spPr bwMode="auto">
          <a:xfrm>
            <a:off x="350838" y="4468813"/>
            <a:ext cx="2295525" cy="7207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buFont typeface="Arial" charset="0"/>
              <a:buNone/>
              <a:defRPr/>
            </a:pPr>
            <a:r>
              <a:rPr lang="es-ES" sz="1400" b="1">
                <a:solidFill>
                  <a:schemeClr val="bg1"/>
                </a:solidFill>
                <a:latin typeface="Verdana" charset="0"/>
              </a:rPr>
              <a:t>LOD, ERC estadio 3</a:t>
            </a:r>
          </a:p>
          <a:p>
            <a:pPr algn="ctr" defTabSz="914400" eaLnBrk="0" hangingPunct="0">
              <a:buFont typeface="Arial" charset="0"/>
              <a:buNone/>
              <a:defRPr/>
            </a:pPr>
            <a:r>
              <a:rPr lang="es-ES" sz="1400" b="1">
                <a:solidFill>
                  <a:schemeClr val="bg1"/>
                </a:solidFill>
                <a:latin typeface="Verdana" charset="0"/>
              </a:rPr>
              <a:t>o Diabetes</a:t>
            </a:r>
          </a:p>
        </p:txBody>
      </p:sp>
      <p:sp>
        <p:nvSpPr>
          <p:cNvPr id="297000" name="Rectangle 40"/>
          <p:cNvSpPr>
            <a:spLocks noChangeArrowheads="1"/>
          </p:cNvSpPr>
          <p:nvPr/>
        </p:nvSpPr>
        <p:spPr bwMode="auto">
          <a:xfrm>
            <a:off x="350838" y="3089275"/>
            <a:ext cx="2295525" cy="7127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spcBef>
                <a:spcPct val="20000"/>
              </a:spcBef>
              <a:buFont typeface="Arial" charset="0"/>
              <a:buNone/>
              <a:defRPr/>
            </a:pPr>
            <a:r>
              <a:rPr lang="es-ES" sz="1400" b="1">
                <a:solidFill>
                  <a:schemeClr val="bg1"/>
                </a:solidFill>
                <a:latin typeface="Verdana" charset="0"/>
              </a:rPr>
              <a:t>1 o 2 FRCV adicionales</a:t>
            </a:r>
          </a:p>
        </p:txBody>
      </p:sp>
      <p:sp>
        <p:nvSpPr>
          <p:cNvPr id="297001" name="Rectangle 41"/>
          <p:cNvSpPr>
            <a:spLocks noChangeArrowheads="1"/>
          </p:cNvSpPr>
          <p:nvPr/>
        </p:nvSpPr>
        <p:spPr bwMode="auto">
          <a:xfrm>
            <a:off x="350838" y="2381250"/>
            <a:ext cx="2295525" cy="7223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spcBef>
                <a:spcPct val="20000"/>
              </a:spcBef>
              <a:buFont typeface="Arial" charset="0"/>
              <a:buNone/>
              <a:defRPr/>
            </a:pPr>
            <a:r>
              <a:rPr lang="es-ES" sz="1400" b="1">
                <a:solidFill>
                  <a:schemeClr val="bg1"/>
                </a:solidFill>
                <a:latin typeface="Verdana" charset="0"/>
              </a:rPr>
              <a:t>No FRCV</a:t>
            </a:r>
          </a:p>
        </p:txBody>
      </p:sp>
      <p:sp>
        <p:nvSpPr>
          <p:cNvPr id="297002" name="Rectangle 42"/>
          <p:cNvSpPr>
            <a:spLocks noChangeArrowheads="1"/>
          </p:cNvSpPr>
          <p:nvPr/>
        </p:nvSpPr>
        <p:spPr bwMode="auto">
          <a:xfrm>
            <a:off x="7372350" y="1331913"/>
            <a:ext cx="1512888" cy="10493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buFont typeface="Arial" charset="0"/>
              <a:buNone/>
              <a:defRPr/>
            </a:pPr>
            <a:r>
              <a:rPr lang="es-ES" sz="1400" b="1">
                <a:solidFill>
                  <a:schemeClr val="bg1"/>
                </a:solidFill>
                <a:latin typeface="Verdana" charset="0"/>
              </a:rPr>
              <a:t>Grado 3</a:t>
            </a:r>
          </a:p>
          <a:p>
            <a:pPr algn="ctr" defTabSz="914400" eaLnBrk="0" hangingPunct="0">
              <a:buFont typeface="Arial" charset="0"/>
              <a:buNone/>
              <a:defRPr/>
            </a:pPr>
            <a:r>
              <a:rPr lang="es-ES" sz="1400" b="1">
                <a:solidFill>
                  <a:schemeClr val="bg1"/>
                </a:solidFill>
                <a:latin typeface="Verdana" charset="0"/>
              </a:rPr>
              <a:t>PAS </a:t>
            </a:r>
            <a:r>
              <a:rPr lang="es-ES" sz="1400" b="1">
                <a:solidFill>
                  <a:schemeClr val="bg1"/>
                </a:solidFill>
                <a:latin typeface="Verdana" charset="0"/>
                <a:sym typeface="Symbol" charset="0"/>
              </a:rPr>
              <a:t></a:t>
            </a:r>
            <a:r>
              <a:rPr lang="es-ES" sz="1400" b="1">
                <a:solidFill>
                  <a:schemeClr val="bg1"/>
                </a:solidFill>
                <a:latin typeface="Verdana" charset="0"/>
              </a:rPr>
              <a:t>180</a:t>
            </a:r>
            <a:endParaRPr lang="es-ES" sz="1400" b="1">
              <a:solidFill>
                <a:schemeClr val="bg1"/>
              </a:solidFill>
              <a:latin typeface="Verdana" charset="0"/>
              <a:sym typeface="Symbol" charset="0"/>
            </a:endParaRPr>
          </a:p>
          <a:p>
            <a:pPr algn="ctr" defTabSz="914400" eaLnBrk="0" hangingPunct="0">
              <a:buFont typeface="Arial" charset="0"/>
              <a:buNone/>
              <a:defRPr/>
            </a:pPr>
            <a:r>
              <a:rPr lang="es-ES" sz="1400" b="1">
                <a:solidFill>
                  <a:schemeClr val="bg1"/>
                </a:solidFill>
                <a:latin typeface="Verdana" charset="0"/>
                <a:sym typeface="Symbol" charset="0"/>
              </a:rPr>
              <a:t>o</a:t>
            </a:r>
          </a:p>
          <a:p>
            <a:pPr algn="ctr" defTabSz="914400" eaLnBrk="0" hangingPunct="0">
              <a:buFont typeface="Arial" charset="0"/>
              <a:buNone/>
              <a:defRPr/>
            </a:pPr>
            <a:r>
              <a:rPr lang="es-ES" sz="1400" b="1">
                <a:solidFill>
                  <a:schemeClr val="bg1"/>
                </a:solidFill>
                <a:latin typeface="Verdana" charset="0"/>
                <a:sym typeface="Symbol" charset="0"/>
              </a:rPr>
              <a:t>PAD </a:t>
            </a:r>
            <a:r>
              <a:rPr lang="es-ES" sz="1400" b="1">
                <a:solidFill>
                  <a:schemeClr val="bg1"/>
                </a:solidFill>
                <a:latin typeface="Verdana" charset="0"/>
              </a:rPr>
              <a:t>110</a:t>
            </a:r>
          </a:p>
        </p:txBody>
      </p:sp>
      <p:sp>
        <p:nvSpPr>
          <p:cNvPr id="297003" name="Rectangle 43"/>
          <p:cNvSpPr>
            <a:spLocks noChangeArrowheads="1"/>
          </p:cNvSpPr>
          <p:nvPr/>
        </p:nvSpPr>
        <p:spPr bwMode="auto">
          <a:xfrm>
            <a:off x="5808663" y="1319213"/>
            <a:ext cx="1541462" cy="10493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buFont typeface="Arial" charset="0"/>
              <a:buNone/>
              <a:defRPr/>
            </a:pPr>
            <a:r>
              <a:rPr lang="es-ES" sz="1400" b="1">
                <a:solidFill>
                  <a:schemeClr val="bg1"/>
                </a:solidFill>
                <a:latin typeface="Verdana" charset="0"/>
              </a:rPr>
              <a:t>Grado 2</a:t>
            </a:r>
          </a:p>
          <a:p>
            <a:pPr algn="ctr" defTabSz="914400" eaLnBrk="0" hangingPunct="0">
              <a:buFont typeface="Arial" charset="0"/>
              <a:buNone/>
              <a:defRPr/>
            </a:pPr>
            <a:r>
              <a:rPr lang="es-ES" sz="1400" b="1">
                <a:solidFill>
                  <a:schemeClr val="bg1"/>
                </a:solidFill>
                <a:latin typeface="Verdana" charset="0"/>
              </a:rPr>
              <a:t>PAS 160-179</a:t>
            </a:r>
          </a:p>
          <a:p>
            <a:pPr algn="ctr" defTabSz="914400" eaLnBrk="0" hangingPunct="0">
              <a:buFont typeface="Arial" charset="0"/>
              <a:buNone/>
              <a:defRPr/>
            </a:pPr>
            <a:r>
              <a:rPr lang="es-ES" sz="1400" b="1">
                <a:solidFill>
                  <a:schemeClr val="bg1"/>
                </a:solidFill>
                <a:latin typeface="Verdana" charset="0"/>
              </a:rPr>
              <a:t>o</a:t>
            </a:r>
          </a:p>
          <a:p>
            <a:pPr algn="ctr" defTabSz="914400" eaLnBrk="0" hangingPunct="0">
              <a:buFont typeface="Arial" charset="0"/>
              <a:buNone/>
              <a:defRPr/>
            </a:pPr>
            <a:r>
              <a:rPr lang="es-ES" sz="1400" b="1">
                <a:solidFill>
                  <a:schemeClr val="bg1"/>
                </a:solidFill>
                <a:latin typeface="Verdana" charset="0"/>
              </a:rPr>
              <a:t>PAD 100-109</a:t>
            </a:r>
          </a:p>
        </p:txBody>
      </p:sp>
      <p:sp>
        <p:nvSpPr>
          <p:cNvPr id="297004" name="Rectangle 44"/>
          <p:cNvSpPr>
            <a:spLocks noChangeArrowheads="1"/>
          </p:cNvSpPr>
          <p:nvPr/>
        </p:nvSpPr>
        <p:spPr bwMode="auto">
          <a:xfrm>
            <a:off x="4230688" y="1331913"/>
            <a:ext cx="1555750" cy="10493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buFont typeface="Arial" charset="0"/>
              <a:buNone/>
              <a:defRPr/>
            </a:pPr>
            <a:r>
              <a:rPr lang="es-ES" sz="1400" b="1">
                <a:solidFill>
                  <a:schemeClr val="bg1"/>
                </a:solidFill>
                <a:latin typeface="Verdana" charset="0"/>
              </a:rPr>
              <a:t>Grado 1</a:t>
            </a:r>
          </a:p>
          <a:p>
            <a:pPr algn="ctr" defTabSz="914400" eaLnBrk="0" hangingPunct="0">
              <a:buFont typeface="Arial" charset="0"/>
              <a:buNone/>
              <a:defRPr/>
            </a:pPr>
            <a:r>
              <a:rPr lang="es-ES" sz="1400" b="1">
                <a:solidFill>
                  <a:schemeClr val="bg1"/>
                </a:solidFill>
                <a:latin typeface="Verdana" charset="0"/>
              </a:rPr>
              <a:t>PAS 140-159</a:t>
            </a:r>
          </a:p>
          <a:p>
            <a:pPr algn="ctr" defTabSz="914400" eaLnBrk="0" hangingPunct="0">
              <a:buFont typeface="Arial" charset="0"/>
              <a:buNone/>
              <a:defRPr/>
            </a:pPr>
            <a:r>
              <a:rPr lang="es-ES" sz="1400" b="1">
                <a:solidFill>
                  <a:schemeClr val="bg1"/>
                </a:solidFill>
                <a:latin typeface="Verdana" charset="0"/>
              </a:rPr>
              <a:t>o</a:t>
            </a:r>
          </a:p>
          <a:p>
            <a:pPr algn="ctr" defTabSz="914400" eaLnBrk="0" hangingPunct="0">
              <a:buFont typeface="Arial" charset="0"/>
              <a:buNone/>
              <a:defRPr/>
            </a:pPr>
            <a:r>
              <a:rPr lang="es-ES" sz="1400" b="1">
                <a:solidFill>
                  <a:schemeClr val="bg1"/>
                </a:solidFill>
                <a:latin typeface="Verdana" charset="0"/>
              </a:rPr>
              <a:t>PAD 90-99</a:t>
            </a:r>
          </a:p>
        </p:txBody>
      </p:sp>
      <p:sp>
        <p:nvSpPr>
          <p:cNvPr id="297005" name="Rectangle 45"/>
          <p:cNvSpPr>
            <a:spLocks noChangeArrowheads="1"/>
          </p:cNvSpPr>
          <p:nvPr/>
        </p:nvSpPr>
        <p:spPr bwMode="auto">
          <a:xfrm>
            <a:off x="368300" y="1308100"/>
            <a:ext cx="8550275" cy="4605338"/>
          </a:xfrm>
          <a:prstGeom prst="rect">
            <a:avLst/>
          </a:prstGeom>
          <a:noFill/>
          <a:ln w="28575">
            <a:solidFill>
              <a:schemeClr val="bg1"/>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7006" name="Line 46"/>
          <p:cNvSpPr>
            <a:spLocks noChangeShapeType="1"/>
          </p:cNvSpPr>
          <p:nvPr/>
        </p:nvSpPr>
        <p:spPr bwMode="auto">
          <a:xfrm>
            <a:off x="384175" y="3794125"/>
            <a:ext cx="8509000" cy="0"/>
          </a:xfrm>
          <a:prstGeom prst="line">
            <a:avLst/>
          </a:prstGeom>
          <a:noFill/>
          <a:ln w="28575">
            <a:solidFill>
              <a:schemeClr val="bg1"/>
            </a:solidFill>
            <a:round/>
            <a:headEnd type="none" w="sm" len="sm"/>
            <a:tailEnd type="none" w="sm" len="sm"/>
          </a:ln>
          <a:effectLst>
            <a:outerShdw blurRad="63500"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7007" name="Line 47"/>
          <p:cNvSpPr>
            <a:spLocks noChangeShapeType="1"/>
          </p:cNvSpPr>
          <p:nvPr/>
        </p:nvSpPr>
        <p:spPr bwMode="auto">
          <a:xfrm>
            <a:off x="387350" y="4471988"/>
            <a:ext cx="8510588" cy="0"/>
          </a:xfrm>
          <a:prstGeom prst="line">
            <a:avLst/>
          </a:prstGeom>
          <a:noFill/>
          <a:ln w="28575">
            <a:solidFill>
              <a:schemeClr val="bg1"/>
            </a:solidFill>
            <a:round/>
            <a:headEnd type="none" w="sm" len="sm"/>
            <a:tailEnd type="none" w="sm" len="sm"/>
          </a:ln>
          <a:effectLst>
            <a:outerShdw blurRad="63500"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7008" name="Line 48"/>
          <p:cNvSpPr>
            <a:spLocks noChangeShapeType="1"/>
          </p:cNvSpPr>
          <p:nvPr/>
        </p:nvSpPr>
        <p:spPr bwMode="auto">
          <a:xfrm>
            <a:off x="2641600" y="1308100"/>
            <a:ext cx="0" cy="46101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7009" name="Line 49"/>
          <p:cNvSpPr>
            <a:spLocks noChangeShapeType="1"/>
          </p:cNvSpPr>
          <p:nvPr/>
        </p:nvSpPr>
        <p:spPr bwMode="auto">
          <a:xfrm>
            <a:off x="5797550" y="1296988"/>
            <a:ext cx="0" cy="46101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7010" name="Line 50"/>
          <p:cNvSpPr>
            <a:spLocks noChangeShapeType="1"/>
          </p:cNvSpPr>
          <p:nvPr/>
        </p:nvSpPr>
        <p:spPr bwMode="auto">
          <a:xfrm>
            <a:off x="7358063" y="1308100"/>
            <a:ext cx="0" cy="46101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7011" name="Line 51"/>
          <p:cNvSpPr>
            <a:spLocks noChangeShapeType="1"/>
          </p:cNvSpPr>
          <p:nvPr/>
        </p:nvSpPr>
        <p:spPr bwMode="auto">
          <a:xfrm>
            <a:off x="398463" y="5160963"/>
            <a:ext cx="8509000" cy="0"/>
          </a:xfrm>
          <a:prstGeom prst="line">
            <a:avLst/>
          </a:prstGeom>
          <a:noFill/>
          <a:ln w="28575">
            <a:solidFill>
              <a:schemeClr val="bg1"/>
            </a:solidFill>
            <a:round/>
            <a:headEnd type="none" w="sm" len="sm"/>
            <a:tailEnd type="none" w="sm" len="sm"/>
          </a:ln>
          <a:effectLst>
            <a:outerShdw blurRad="63500"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7012" name="Line 52"/>
          <p:cNvSpPr>
            <a:spLocks noChangeShapeType="1"/>
          </p:cNvSpPr>
          <p:nvPr/>
        </p:nvSpPr>
        <p:spPr bwMode="auto">
          <a:xfrm>
            <a:off x="398463" y="3113088"/>
            <a:ext cx="8509000" cy="0"/>
          </a:xfrm>
          <a:prstGeom prst="line">
            <a:avLst/>
          </a:prstGeom>
          <a:noFill/>
          <a:ln w="28575">
            <a:solidFill>
              <a:schemeClr val="bg1"/>
            </a:solidFill>
            <a:round/>
            <a:headEnd type="none" w="sm" len="sm"/>
            <a:tailEnd type="none" w="sm" len="sm"/>
          </a:ln>
          <a:effectLst>
            <a:outerShdw blurRad="63500"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7013" name="Line 53"/>
          <p:cNvSpPr>
            <a:spLocks noChangeShapeType="1"/>
          </p:cNvSpPr>
          <p:nvPr/>
        </p:nvSpPr>
        <p:spPr bwMode="auto">
          <a:xfrm>
            <a:off x="393700" y="2378075"/>
            <a:ext cx="8509000" cy="0"/>
          </a:xfrm>
          <a:prstGeom prst="line">
            <a:avLst/>
          </a:prstGeom>
          <a:noFill/>
          <a:ln w="28575">
            <a:solidFill>
              <a:schemeClr val="bg1"/>
            </a:solidFill>
            <a:round/>
            <a:headEnd type="none" w="sm" len="sm"/>
            <a:tailEnd type="none" w="sm" len="sm"/>
          </a:ln>
          <a:effectLst>
            <a:outerShdw blurRad="63500"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7015" name="Line 55"/>
          <p:cNvSpPr>
            <a:spLocks noChangeShapeType="1"/>
          </p:cNvSpPr>
          <p:nvPr/>
        </p:nvSpPr>
        <p:spPr bwMode="auto">
          <a:xfrm>
            <a:off x="4219575" y="1308100"/>
            <a:ext cx="0" cy="46101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grpSp>
        <p:nvGrpSpPr>
          <p:cNvPr id="26677" name="Group 70"/>
          <p:cNvGrpSpPr>
            <a:grpSpLocks/>
          </p:cNvGrpSpPr>
          <p:nvPr/>
        </p:nvGrpSpPr>
        <p:grpSpPr bwMode="auto">
          <a:xfrm>
            <a:off x="2943225" y="2493963"/>
            <a:ext cx="5792788" cy="3317875"/>
            <a:chOff x="2340" y="1653"/>
            <a:chExt cx="3166" cy="1807"/>
          </a:xfrm>
        </p:grpSpPr>
        <p:sp>
          <p:nvSpPr>
            <p:cNvPr id="297016" name="Rectangle 56"/>
            <p:cNvSpPr>
              <a:spLocks noChangeArrowheads="1"/>
            </p:cNvSpPr>
            <p:nvPr/>
          </p:nvSpPr>
          <p:spPr bwMode="auto">
            <a:xfrm>
              <a:off x="4932" y="1653"/>
              <a:ext cx="574"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hangingPunct="0">
                <a:defRPr/>
              </a:pPr>
              <a:r>
                <a:rPr lang="es-ES" b="1">
                  <a:solidFill>
                    <a:schemeClr val="bg1"/>
                  </a:solidFill>
                  <a:effectLst>
                    <a:outerShdw blurRad="38100" dist="38100" dir="2700000" algn="tl">
                      <a:srgbClr val="DDDDDD"/>
                    </a:outerShdw>
                  </a:effectLst>
                  <a:latin typeface="Arial" charset="0"/>
                  <a:cs typeface="Arial" charset="0"/>
                </a:rPr>
                <a:t>0.01%</a:t>
              </a:r>
            </a:p>
          </p:txBody>
        </p:sp>
        <p:sp>
          <p:nvSpPr>
            <p:cNvPr id="297017" name="Rectangle 57"/>
            <p:cNvSpPr>
              <a:spLocks noChangeArrowheads="1"/>
            </p:cNvSpPr>
            <p:nvPr/>
          </p:nvSpPr>
          <p:spPr bwMode="auto">
            <a:xfrm>
              <a:off x="4962" y="2053"/>
              <a:ext cx="480"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hangingPunct="0">
                <a:defRPr/>
              </a:pPr>
              <a:r>
                <a:rPr lang="es-ES" b="1">
                  <a:solidFill>
                    <a:schemeClr val="bg1"/>
                  </a:solidFill>
                  <a:effectLst>
                    <a:outerShdw blurRad="38100" dist="38100" dir="2700000" algn="tl">
                      <a:srgbClr val="DDDDDD"/>
                    </a:outerShdw>
                  </a:effectLst>
                  <a:latin typeface="Arial" charset="0"/>
                  <a:cs typeface="Arial" charset="0"/>
                </a:rPr>
                <a:t>1.1%</a:t>
              </a:r>
            </a:p>
          </p:txBody>
        </p:sp>
        <p:sp>
          <p:nvSpPr>
            <p:cNvPr id="297018" name="Rectangle 58"/>
            <p:cNvSpPr>
              <a:spLocks noChangeArrowheads="1"/>
            </p:cNvSpPr>
            <p:nvPr/>
          </p:nvSpPr>
          <p:spPr bwMode="auto">
            <a:xfrm>
              <a:off x="4971" y="3203"/>
              <a:ext cx="482"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hangingPunct="0">
                <a:defRPr/>
              </a:pPr>
              <a:r>
                <a:rPr lang="es-ES" b="1">
                  <a:solidFill>
                    <a:schemeClr val="bg1"/>
                  </a:solidFill>
                  <a:effectLst>
                    <a:outerShdw blurRad="38100" dist="38100" dir="2700000" algn="tl">
                      <a:srgbClr val="DDDDDD"/>
                    </a:outerShdw>
                  </a:effectLst>
                  <a:latin typeface="Arial" charset="0"/>
                  <a:cs typeface="Arial" charset="0"/>
                </a:rPr>
                <a:t>3.0%</a:t>
              </a:r>
            </a:p>
          </p:txBody>
        </p:sp>
        <p:sp>
          <p:nvSpPr>
            <p:cNvPr id="297019" name="Rectangle 59"/>
            <p:cNvSpPr>
              <a:spLocks noChangeArrowheads="1"/>
            </p:cNvSpPr>
            <p:nvPr/>
          </p:nvSpPr>
          <p:spPr bwMode="auto">
            <a:xfrm>
              <a:off x="4982" y="2811"/>
              <a:ext cx="480"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hangingPunct="0">
                <a:defRPr/>
              </a:pPr>
              <a:r>
                <a:rPr lang="es-ES" b="1">
                  <a:solidFill>
                    <a:schemeClr val="bg1"/>
                  </a:solidFill>
                  <a:effectLst>
                    <a:outerShdw blurRad="38100" dist="38100" dir="2700000" algn="tl">
                      <a:srgbClr val="DDDDDD"/>
                    </a:outerShdw>
                  </a:effectLst>
                  <a:latin typeface="Arial" charset="0"/>
                  <a:cs typeface="Arial" charset="0"/>
                </a:rPr>
                <a:t>1.9%</a:t>
              </a:r>
            </a:p>
          </p:txBody>
        </p:sp>
        <p:sp>
          <p:nvSpPr>
            <p:cNvPr id="297020" name="Rectangle 60"/>
            <p:cNvSpPr>
              <a:spLocks noChangeArrowheads="1"/>
            </p:cNvSpPr>
            <p:nvPr/>
          </p:nvSpPr>
          <p:spPr bwMode="auto">
            <a:xfrm>
              <a:off x="4966" y="2440"/>
              <a:ext cx="481"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hangingPunct="0">
                <a:defRPr/>
              </a:pPr>
              <a:r>
                <a:rPr lang="es-ES" b="1">
                  <a:solidFill>
                    <a:schemeClr val="bg1"/>
                  </a:solidFill>
                  <a:effectLst>
                    <a:outerShdw blurRad="38100" dist="38100" dir="2700000" algn="tl">
                      <a:srgbClr val="DDDDDD"/>
                    </a:outerShdw>
                  </a:effectLst>
                  <a:latin typeface="Arial" charset="0"/>
                  <a:cs typeface="Arial" charset="0"/>
                </a:rPr>
                <a:t>0.8%</a:t>
              </a:r>
            </a:p>
          </p:txBody>
        </p:sp>
        <p:sp>
          <p:nvSpPr>
            <p:cNvPr id="297021" name="Rectangle 61"/>
            <p:cNvSpPr>
              <a:spLocks noChangeArrowheads="1"/>
            </p:cNvSpPr>
            <p:nvPr/>
          </p:nvSpPr>
          <p:spPr bwMode="auto">
            <a:xfrm>
              <a:off x="2340" y="3203"/>
              <a:ext cx="481"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hangingPunct="0">
                <a:defRPr/>
              </a:pPr>
              <a:r>
                <a:rPr lang="es-ES" b="1">
                  <a:solidFill>
                    <a:schemeClr val="bg1"/>
                  </a:solidFill>
                  <a:effectLst>
                    <a:outerShdw blurRad="38100" dist="38100" dir="2700000" algn="tl">
                      <a:srgbClr val="DDDDDD"/>
                    </a:outerShdw>
                  </a:effectLst>
                  <a:latin typeface="Arial" charset="0"/>
                  <a:cs typeface="Arial" charset="0"/>
                </a:rPr>
                <a:t>5.9%</a:t>
              </a:r>
            </a:p>
          </p:txBody>
        </p:sp>
        <p:sp>
          <p:nvSpPr>
            <p:cNvPr id="297022" name="Rectangle 62"/>
            <p:cNvSpPr>
              <a:spLocks noChangeArrowheads="1"/>
            </p:cNvSpPr>
            <p:nvPr/>
          </p:nvSpPr>
          <p:spPr bwMode="auto">
            <a:xfrm>
              <a:off x="3169" y="3211"/>
              <a:ext cx="583"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defRPr/>
              </a:pPr>
              <a:r>
                <a:rPr lang="es-ES" b="1">
                  <a:solidFill>
                    <a:schemeClr val="bg1"/>
                  </a:solidFill>
                  <a:effectLst>
                    <a:outerShdw blurRad="38100" dist="38100" dir="2700000" algn="tl">
                      <a:srgbClr val="DDDDDD"/>
                    </a:outerShdw>
                  </a:effectLst>
                  <a:latin typeface="Arial" charset="0"/>
                  <a:cs typeface="Arial" charset="0"/>
                </a:rPr>
                <a:t>14.3%</a:t>
              </a:r>
            </a:p>
          </p:txBody>
        </p:sp>
        <p:sp>
          <p:nvSpPr>
            <p:cNvPr id="297023" name="Rectangle 63"/>
            <p:cNvSpPr>
              <a:spLocks noChangeArrowheads="1"/>
            </p:cNvSpPr>
            <p:nvPr/>
          </p:nvSpPr>
          <p:spPr bwMode="auto">
            <a:xfrm>
              <a:off x="4129" y="3211"/>
              <a:ext cx="481"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hangingPunct="0">
                <a:defRPr/>
              </a:pPr>
              <a:r>
                <a:rPr lang="es-ES" b="1">
                  <a:solidFill>
                    <a:schemeClr val="bg1"/>
                  </a:solidFill>
                  <a:effectLst>
                    <a:outerShdw blurRad="38100" dist="38100" dir="2700000" algn="tl">
                      <a:srgbClr val="DDDDDD"/>
                    </a:outerShdw>
                  </a:effectLst>
                  <a:latin typeface="Arial" charset="0"/>
                  <a:cs typeface="Arial" charset="0"/>
                </a:rPr>
                <a:t>8.7%</a:t>
              </a:r>
            </a:p>
          </p:txBody>
        </p:sp>
        <p:sp>
          <p:nvSpPr>
            <p:cNvPr id="297024" name="Rectangle 64"/>
            <p:cNvSpPr>
              <a:spLocks noChangeArrowheads="1"/>
            </p:cNvSpPr>
            <p:nvPr/>
          </p:nvSpPr>
          <p:spPr bwMode="auto">
            <a:xfrm>
              <a:off x="2356" y="2803"/>
              <a:ext cx="482"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hangingPunct="0">
                <a:defRPr/>
              </a:pPr>
              <a:r>
                <a:rPr lang="es-ES" b="1">
                  <a:solidFill>
                    <a:schemeClr val="bg1"/>
                  </a:solidFill>
                  <a:effectLst>
                    <a:outerShdw blurRad="38100" dist="38100" dir="2700000" algn="tl">
                      <a:srgbClr val="DDDDDD"/>
                    </a:outerShdw>
                  </a:effectLst>
                  <a:latin typeface="Arial" charset="0"/>
                  <a:cs typeface="Arial" charset="0"/>
                </a:rPr>
                <a:t>7.1%</a:t>
              </a:r>
            </a:p>
          </p:txBody>
        </p:sp>
        <p:sp>
          <p:nvSpPr>
            <p:cNvPr id="297025" name="Rectangle 65"/>
            <p:cNvSpPr>
              <a:spLocks noChangeArrowheads="1"/>
            </p:cNvSpPr>
            <p:nvPr/>
          </p:nvSpPr>
          <p:spPr bwMode="auto">
            <a:xfrm>
              <a:off x="3203" y="2803"/>
              <a:ext cx="574"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hangingPunct="0">
                <a:defRPr/>
              </a:pPr>
              <a:r>
                <a:rPr lang="es-ES" b="1">
                  <a:solidFill>
                    <a:schemeClr val="bg1"/>
                  </a:solidFill>
                  <a:effectLst>
                    <a:outerShdw blurRad="38100" dist="38100" dir="2700000" algn="tl">
                      <a:srgbClr val="DDDDDD"/>
                    </a:outerShdw>
                  </a:effectLst>
                  <a:latin typeface="Arial" charset="0"/>
                  <a:cs typeface="Arial" charset="0"/>
                </a:rPr>
                <a:t>10.8%</a:t>
              </a:r>
            </a:p>
          </p:txBody>
        </p:sp>
        <p:sp>
          <p:nvSpPr>
            <p:cNvPr id="297026" name="Rectangle 66"/>
            <p:cNvSpPr>
              <a:spLocks noChangeArrowheads="1"/>
            </p:cNvSpPr>
            <p:nvPr/>
          </p:nvSpPr>
          <p:spPr bwMode="auto">
            <a:xfrm>
              <a:off x="4121" y="2803"/>
              <a:ext cx="481"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hangingPunct="0">
                <a:defRPr/>
              </a:pPr>
              <a:r>
                <a:rPr lang="es-ES" b="1">
                  <a:solidFill>
                    <a:schemeClr val="bg1"/>
                  </a:solidFill>
                  <a:effectLst>
                    <a:outerShdw blurRad="38100" dist="38100" dir="2700000" algn="tl">
                      <a:srgbClr val="DDDDDD"/>
                    </a:outerShdw>
                  </a:effectLst>
                  <a:latin typeface="Arial" charset="0"/>
                  <a:cs typeface="Arial" charset="0"/>
                </a:rPr>
                <a:t>7.0%</a:t>
              </a:r>
            </a:p>
          </p:txBody>
        </p:sp>
        <p:sp>
          <p:nvSpPr>
            <p:cNvPr id="297027" name="Rectangle 67"/>
            <p:cNvSpPr>
              <a:spLocks noChangeArrowheads="1"/>
            </p:cNvSpPr>
            <p:nvPr/>
          </p:nvSpPr>
          <p:spPr bwMode="auto">
            <a:xfrm>
              <a:off x="4111" y="2440"/>
              <a:ext cx="480"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hangingPunct="0">
                <a:defRPr/>
              </a:pPr>
              <a:r>
                <a:rPr lang="es-ES" b="1">
                  <a:solidFill>
                    <a:schemeClr val="bg1"/>
                  </a:solidFill>
                  <a:effectLst>
                    <a:outerShdw blurRad="38100" dist="38100" dir="2700000" algn="tl">
                      <a:srgbClr val="DDDDDD"/>
                    </a:outerShdw>
                  </a:effectLst>
                  <a:latin typeface="Arial" charset="0"/>
                  <a:cs typeface="Arial" charset="0"/>
                </a:rPr>
                <a:t>3.0%</a:t>
              </a:r>
            </a:p>
          </p:txBody>
        </p:sp>
        <p:sp>
          <p:nvSpPr>
            <p:cNvPr id="297028" name="Rectangle 68"/>
            <p:cNvSpPr>
              <a:spLocks noChangeArrowheads="1"/>
            </p:cNvSpPr>
            <p:nvPr/>
          </p:nvSpPr>
          <p:spPr bwMode="auto">
            <a:xfrm>
              <a:off x="3187" y="2440"/>
              <a:ext cx="554"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defRPr/>
              </a:pPr>
              <a:r>
                <a:rPr lang="es-ES" b="1">
                  <a:solidFill>
                    <a:schemeClr val="bg1"/>
                  </a:solidFill>
                  <a:effectLst>
                    <a:outerShdw blurRad="38100" dist="38100" dir="2700000" algn="tl">
                      <a:srgbClr val="DDDDDD"/>
                    </a:outerShdw>
                  </a:effectLst>
                  <a:latin typeface="Arial" charset="0"/>
                  <a:cs typeface="Arial" charset="0"/>
                </a:rPr>
                <a:t>6.0%</a:t>
              </a:r>
            </a:p>
          </p:txBody>
        </p:sp>
        <p:sp>
          <p:nvSpPr>
            <p:cNvPr id="297029" name="Rectangle 69"/>
            <p:cNvSpPr>
              <a:spLocks noChangeArrowheads="1"/>
            </p:cNvSpPr>
            <p:nvPr/>
          </p:nvSpPr>
          <p:spPr bwMode="auto">
            <a:xfrm>
              <a:off x="4116" y="2053"/>
              <a:ext cx="481"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hangingPunct="0">
                <a:defRPr/>
              </a:pPr>
              <a:r>
                <a:rPr lang="es-ES" b="1">
                  <a:solidFill>
                    <a:schemeClr val="bg1"/>
                  </a:solidFill>
                  <a:effectLst>
                    <a:outerShdw blurRad="38100" dist="38100" dir="2700000" algn="tl">
                      <a:srgbClr val="DDDDDD"/>
                    </a:outerShdw>
                  </a:effectLst>
                  <a:latin typeface="Arial" charset="0"/>
                  <a:cs typeface="Arial" charset="0"/>
                </a:rPr>
                <a:t>4.9%</a:t>
              </a:r>
            </a:p>
          </p:txBody>
        </p:sp>
      </p:grpSp>
      <p:sp>
        <p:nvSpPr>
          <p:cNvPr id="297031" name="Text Box 71"/>
          <p:cNvSpPr txBox="1">
            <a:spLocks noChangeArrowheads="1"/>
          </p:cNvSpPr>
          <p:nvPr/>
        </p:nvSpPr>
        <p:spPr bwMode="auto">
          <a:xfrm>
            <a:off x="0" y="6570663"/>
            <a:ext cx="6248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a:spcBef>
                <a:spcPct val="50000"/>
              </a:spcBef>
              <a:defRPr/>
            </a:pPr>
            <a:r>
              <a:rPr lang="es-ES" sz="1600" dirty="0" smtClean="0">
                <a:latin typeface="Arial" charset="0"/>
              </a:rPr>
              <a:t>Martin B et al. </a:t>
            </a:r>
            <a:r>
              <a:rPr lang="es-ES" sz="1600" dirty="0" err="1" smtClean="0">
                <a:latin typeface="Arial" charset="0"/>
              </a:rPr>
              <a:t>Med</a:t>
            </a:r>
            <a:r>
              <a:rPr lang="es-ES" sz="1600" dirty="0" smtClean="0">
                <a:latin typeface="Arial" charset="0"/>
              </a:rPr>
              <a:t> </a:t>
            </a:r>
            <a:r>
              <a:rPr lang="es-ES" sz="1600" dirty="0" err="1" smtClean="0">
                <a:latin typeface="Arial" charset="0"/>
              </a:rPr>
              <a:t>Clin</a:t>
            </a:r>
            <a:r>
              <a:rPr lang="es-ES" sz="1600" dirty="0" smtClean="0">
                <a:latin typeface="Arial" charset="0"/>
              </a:rPr>
              <a:t> (</a:t>
            </a:r>
            <a:r>
              <a:rPr lang="es-ES" sz="1600" dirty="0" err="1" smtClean="0">
                <a:latin typeface="Arial" charset="0"/>
              </a:rPr>
              <a:t>Barc</a:t>
            </a:r>
            <a:r>
              <a:rPr lang="es-ES" sz="1600" dirty="0" smtClean="0">
                <a:latin typeface="Arial" charset="0"/>
              </a:rPr>
              <a:t>) 2007; 129: 247-251</a:t>
            </a:r>
          </a:p>
        </p:txBody>
      </p:sp>
      <p:sp>
        <p:nvSpPr>
          <p:cNvPr id="297032" name="Oval 72"/>
          <p:cNvSpPr>
            <a:spLocks noChangeArrowheads="1"/>
          </p:cNvSpPr>
          <p:nvPr/>
        </p:nvSpPr>
        <p:spPr bwMode="auto">
          <a:xfrm>
            <a:off x="3835400" y="2678113"/>
            <a:ext cx="3935413" cy="2986087"/>
          </a:xfrm>
          <a:prstGeom prst="ellipse">
            <a:avLst/>
          </a:prstGeom>
          <a:gradFill rotWithShape="1">
            <a:gsLst>
              <a:gs pos="0">
                <a:srgbClr val="FF1D17"/>
              </a:gs>
              <a:gs pos="100000">
                <a:srgbClr val="CC331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a:defRPr/>
            </a:pPr>
            <a:r>
              <a:rPr lang="es-ES" sz="2800">
                <a:solidFill>
                  <a:schemeClr val="bg1"/>
                </a:solidFill>
              </a:rPr>
              <a:t>EL 70% DE LOS </a:t>
            </a:r>
          </a:p>
          <a:p>
            <a:pPr algn="ctr" defTabSz="914400">
              <a:defRPr/>
            </a:pPr>
            <a:r>
              <a:rPr lang="es-ES" sz="2800">
                <a:solidFill>
                  <a:schemeClr val="bg1"/>
                </a:solidFill>
              </a:rPr>
              <a:t>PACIENTES QUE ACUDEN</a:t>
            </a:r>
          </a:p>
          <a:p>
            <a:pPr algn="ctr" defTabSz="914400">
              <a:defRPr/>
            </a:pPr>
            <a:r>
              <a:rPr lang="es-ES" sz="2800">
                <a:solidFill>
                  <a:schemeClr val="bg1"/>
                </a:solidFill>
              </a:rPr>
              <a:t>A ATENCIÓN PRIMARIA</a:t>
            </a:r>
          </a:p>
          <a:p>
            <a:pPr algn="ctr" defTabSz="914400">
              <a:defRPr/>
            </a:pPr>
            <a:r>
              <a:rPr lang="es-ES" sz="2800">
                <a:solidFill>
                  <a:schemeClr val="bg1"/>
                </a:solidFill>
              </a:rPr>
              <a:t>SON DE ALTO RIESGO</a:t>
            </a:r>
          </a:p>
        </p:txBody>
      </p:sp>
      <p:sp>
        <p:nvSpPr>
          <p:cNvPr id="26680" name="Rectangle 2"/>
          <p:cNvSpPr>
            <a:spLocks noChangeArrowheads="1"/>
          </p:cNvSpPr>
          <p:nvPr/>
        </p:nvSpPr>
        <p:spPr bwMode="auto">
          <a:xfrm>
            <a:off x="285750" y="147638"/>
            <a:ext cx="860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s-GT" sz="1800" b="1">
                <a:solidFill>
                  <a:srgbClr val="D1252B"/>
                </a:solidFill>
                <a:latin typeface="Verdana" charset="0"/>
              </a:rPr>
              <a:t>BASES DEL TRATAMIENTO ANTIHIPERTENSIVO</a:t>
            </a:r>
            <a:endParaRPr lang="es-ES" sz="1800" b="1">
              <a:solidFill>
                <a:srgbClr val="D1252B"/>
              </a:solidFill>
              <a:latin typeface="Verdana" charset="0"/>
            </a:endParaRPr>
          </a:p>
        </p:txBody>
      </p:sp>
    </p:spTree>
    <p:extLst>
      <p:ext uri="{BB962C8B-B14F-4D97-AF65-F5344CB8AC3E}">
        <p14:creationId xmlns:p14="http://schemas.microsoft.com/office/powerpoint/2010/main" val="3982236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32"/>
                                        </p:tgtEl>
                                        <p:attrNameLst>
                                          <p:attrName>style.visibility</p:attrName>
                                        </p:attrNameLst>
                                      </p:cBhvr>
                                      <p:to>
                                        <p:strVal val="visible"/>
                                      </p:to>
                                    </p:set>
                                    <p:animEffect transition="in" filter="checkerboard(across)">
                                      <p:cBhvr>
                                        <p:cTn id="7" dur="500"/>
                                        <p:tgtEl>
                                          <p:spTgt spid="297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397000" y="1776198"/>
            <a:ext cx="6350000" cy="4381500"/>
          </a:xfrm>
          <a:prstGeom prst="rect">
            <a:avLst/>
          </a:prstGeom>
        </p:spPr>
      </p:pic>
      <p:sp>
        <p:nvSpPr>
          <p:cNvPr id="6" name="Título 5"/>
          <p:cNvSpPr>
            <a:spLocks noGrp="1"/>
          </p:cNvSpPr>
          <p:nvPr>
            <p:ph type="title"/>
          </p:nvPr>
        </p:nvSpPr>
        <p:spPr/>
        <p:txBody>
          <a:bodyPr/>
          <a:lstStyle/>
          <a:p>
            <a:r>
              <a:rPr lang="es-ES" sz="3200" dirty="0" smtClean="0"/>
              <a:t>Distribución de la Hipertensión por sexo, edad y diagnóstico previo</a:t>
            </a:r>
            <a:endParaRPr lang="es-ES" sz="3200" dirty="0"/>
          </a:p>
        </p:txBody>
      </p:sp>
      <p:sp>
        <p:nvSpPr>
          <p:cNvPr id="8" name="Rectángulo 7"/>
          <p:cNvSpPr/>
          <p:nvPr/>
        </p:nvSpPr>
        <p:spPr>
          <a:xfrm>
            <a:off x="3873492" y="6217317"/>
            <a:ext cx="5125311" cy="584776"/>
          </a:xfrm>
          <a:prstGeom prst="rect">
            <a:avLst/>
          </a:prstGeom>
        </p:spPr>
        <p:txBody>
          <a:bodyPr wrap="square">
            <a:spAutoFit/>
          </a:bodyPr>
          <a:lstStyle/>
          <a:p>
            <a:r>
              <a:rPr lang="es-ES" sz="800" dirty="0" smtClean="0"/>
              <a:t>Gutiérrez </a:t>
            </a:r>
            <a:r>
              <a:rPr lang="es-ES" sz="800" dirty="0"/>
              <a:t>JP, Rivera-</a:t>
            </a:r>
            <a:r>
              <a:rPr lang="es-ES" sz="800" dirty="0" err="1"/>
              <a:t>Dommarco</a:t>
            </a:r>
            <a:r>
              <a:rPr lang="es-ES" sz="800" dirty="0"/>
              <a:t> J, </a:t>
            </a:r>
            <a:r>
              <a:rPr lang="es-ES" sz="800" dirty="0" err="1"/>
              <a:t>Shamah</a:t>
            </a:r>
            <a:r>
              <a:rPr lang="es-ES" sz="800" dirty="0"/>
              <a:t>-Levy T, Villalpando-</a:t>
            </a:r>
            <a:r>
              <a:rPr lang="es-ES" sz="800" dirty="0" smtClean="0"/>
              <a:t>Hernández </a:t>
            </a:r>
            <a:r>
              <a:rPr lang="es-ES" sz="800" dirty="0"/>
              <a:t>S, Franco A, Cuevas-</a:t>
            </a:r>
            <a:r>
              <a:rPr lang="es-ES" sz="800" dirty="0" err="1"/>
              <a:t>Nasu</a:t>
            </a:r>
            <a:r>
              <a:rPr lang="es-ES" sz="800" dirty="0"/>
              <a:t> L,</a:t>
            </a:r>
          </a:p>
          <a:p>
            <a:r>
              <a:rPr lang="es-ES" sz="800" dirty="0"/>
              <a:t>Romero-</a:t>
            </a:r>
            <a:r>
              <a:rPr lang="es-ES" sz="800" dirty="0" smtClean="0"/>
              <a:t>Martínez </a:t>
            </a:r>
            <a:r>
              <a:rPr lang="es-ES" sz="800" dirty="0"/>
              <a:t>M, </a:t>
            </a:r>
            <a:r>
              <a:rPr lang="es-ES" sz="800" dirty="0" smtClean="0"/>
              <a:t>Hernández</a:t>
            </a:r>
            <a:r>
              <a:rPr lang="es-ES" sz="800" dirty="0"/>
              <a:t>-</a:t>
            </a:r>
            <a:r>
              <a:rPr lang="es-ES" sz="800" dirty="0" smtClean="0"/>
              <a:t>.Vila </a:t>
            </a:r>
            <a:r>
              <a:rPr lang="es-ES" sz="800" dirty="0"/>
              <a:t>M. Encuesta Nacional de Salud y </a:t>
            </a:r>
            <a:r>
              <a:rPr lang="es-ES" sz="800" dirty="0" smtClean="0"/>
              <a:t>Nutrición </a:t>
            </a:r>
            <a:r>
              <a:rPr lang="es-ES" sz="800" dirty="0"/>
              <a:t>2012. Resultados Nacionales.</a:t>
            </a:r>
          </a:p>
          <a:p>
            <a:r>
              <a:rPr lang="es-ES" sz="800" dirty="0"/>
              <a:t>Cuernavaca, </a:t>
            </a:r>
            <a:r>
              <a:rPr lang="es-ES" sz="800" dirty="0" smtClean="0"/>
              <a:t>México</a:t>
            </a:r>
            <a:r>
              <a:rPr lang="es-ES" sz="800" dirty="0"/>
              <a:t>: Instituto Nacional de Salud </a:t>
            </a:r>
            <a:r>
              <a:rPr lang="es-ES" sz="800" dirty="0" smtClean="0"/>
              <a:t>Pública </a:t>
            </a:r>
            <a:r>
              <a:rPr lang="es-ES" sz="800" dirty="0"/>
              <a:t>(MX), 2012.</a:t>
            </a:r>
          </a:p>
        </p:txBody>
      </p:sp>
    </p:spTree>
    <p:extLst>
      <p:ext uri="{BB962C8B-B14F-4D97-AF65-F5344CB8AC3E}">
        <p14:creationId xmlns:p14="http://schemas.microsoft.com/office/powerpoint/2010/main" val="83700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056" name="Rectangle 72"/>
          <p:cNvSpPr>
            <a:spLocks noChangeArrowheads="1"/>
          </p:cNvSpPr>
          <p:nvPr/>
        </p:nvSpPr>
        <p:spPr bwMode="auto">
          <a:xfrm>
            <a:off x="0" y="720725"/>
            <a:ext cx="90519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eaLnBrk="0" hangingPunct="0">
              <a:defRPr/>
            </a:pPr>
            <a:r>
              <a:rPr lang="es-ES" sz="2800">
                <a:solidFill>
                  <a:srgbClr val="CC3316"/>
                </a:solidFill>
              </a:rPr>
              <a:t>GU</a:t>
            </a:r>
            <a:r>
              <a:rPr lang="es-ES_tradnl" sz="2800">
                <a:solidFill>
                  <a:srgbClr val="CC3316"/>
                </a:solidFill>
              </a:rPr>
              <a:t>ÍAS ESC/ESH 2013: TRATAMIENTO FARMACOLÓGICO </a:t>
            </a:r>
            <a:r>
              <a:rPr lang="es-ES" sz="2800">
                <a:solidFill>
                  <a:srgbClr val="CC3316"/>
                </a:solidFill>
              </a:rPr>
              <a:t> </a:t>
            </a:r>
          </a:p>
        </p:txBody>
      </p:sp>
      <p:sp>
        <p:nvSpPr>
          <p:cNvPr id="298057" name="Text Box 73"/>
          <p:cNvSpPr txBox="1">
            <a:spLocks noChangeArrowheads="1"/>
          </p:cNvSpPr>
          <p:nvPr/>
        </p:nvSpPr>
        <p:spPr bwMode="auto">
          <a:xfrm>
            <a:off x="58738" y="6469127"/>
            <a:ext cx="8135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a:spcBef>
                <a:spcPct val="50000"/>
              </a:spcBef>
              <a:defRPr/>
            </a:pPr>
            <a:r>
              <a:rPr lang="es-ES" sz="1600" dirty="0" err="1" smtClean="0">
                <a:latin typeface="Arial" charset="0"/>
              </a:rPr>
              <a:t>Mancia</a:t>
            </a:r>
            <a:r>
              <a:rPr lang="es-ES" sz="1600" dirty="0" smtClean="0">
                <a:latin typeface="Arial" charset="0"/>
              </a:rPr>
              <a:t> G et al. 2013 ESH/ESC </a:t>
            </a:r>
            <a:r>
              <a:rPr lang="es-ES" sz="1600" dirty="0" err="1" smtClean="0">
                <a:latin typeface="Arial" charset="0"/>
              </a:rPr>
              <a:t>Guidelines</a:t>
            </a:r>
            <a:r>
              <a:rPr lang="es-ES" sz="1600" dirty="0" smtClean="0">
                <a:latin typeface="Arial" charset="0"/>
              </a:rPr>
              <a:t>. J </a:t>
            </a:r>
            <a:r>
              <a:rPr lang="es-ES" sz="1600" dirty="0" err="1" smtClean="0">
                <a:latin typeface="Arial" charset="0"/>
              </a:rPr>
              <a:t>Hypertens</a:t>
            </a:r>
            <a:r>
              <a:rPr lang="es-ES" sz="1600" dirty="0" smtClean="0">
                <a:latin typeface="Arial" charset="0"/>
              </a:rPr>
              <a:t> 2013; 31: 1281–1357</a:t>
            </a:r>
          </a:p>
        </p:txBody>
      </p:sp>
      <p:sp>
        <p:nvSpPr>
          <p:cNvPr id="298061" name="Rectangle 77"/>
          <p:cNvSpPr>
            <a:spLocks noChangeArrowheads="1"/>
          </p:cNvSpPr>
          <p:nvPr/>
        </p:nvSpPr>
        <p:spPr bwMode="auto">
          <a:xfrm>
            <a:off x="649288" y="1552575"/>
            <a:ext cx="3175000"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4" tIns="45717" rIns="91434" bIns="45717">
            <a:spAutoFit/>
          </a:bodyPr>
          <a:lstStyle/>
          <a:p>
            <a:pPr algn="ctr" defTabSz="914400" eaLnBrk="0" hangingPunct="0">
              <a:lnSpc>
                <a:spcPct val="70000"/>
              </a:lnSpc>
              <a:spcBef>
                <a:spcPct val="50000"/>
              </a:spcBef>
              <a:defRPr/>
            </a:pPr>
            <a:r>
              <a:rPr lang="it-IT" sz="1800" b="1">
                <a:effectLst>
                  <a:outerShdw blurRad="38100" dist="38100" dir="2700000" algn="tl">
                    <a:srgbClr val="DDDDDD"/>
                  </a:outerShdw>
                </a:effectLst>
                <a:latin typeface="Arial" charset="0"/>
              </a:rPr>
              <a:t>Elevación ligera de PA</a:t>
            </a:r>
          </a:p>
          <a:p>
            <a:pPr algn="ctr" defTabSz="914400" eaLnBrk="0" hangingPunct="0">
              <a:lnSpc>
                <a:spcPct val="70000"/>
              </a:lnSpc>
              <a:spcBef>
                <a:spcPct val="50000"/>
              </a:spcBef>
              <a:defRPr/>
            </a:pPr>
            <a:r>
              <a:rPr lang="it-IT" sz="1800" b="1">
                <a:effectLst>
                  <a:outerShdw blurRad="38100" dist="38100" dir="2700000" algn="tl">
                    <a:srgbClr val="DDDDDD"/>
                  </a:outerShdw>
                </a:effectLst>
                <a:latin typeface="Arial" charset="0"/>
              </a:rPr>
              <a:t>RCV bajo o moderado</a:t>
            </a:r>
            <a:endParaRPr lang="es-ES" sz="1800" b="1">
              <a:effectLst>
                <a:outerShdw blurRad="38100" dist="38100" dir="2700000" algn="tl">
                  <a:srgbClr val="DDDDDD"/>
                </a:outerShdw>
              </a:effectLst>
              <a:latin typeface="Arial" charset="0"/>
            </a:endParaRPr>
          </a:p>
        </p:txBody>
      </p:sp>
      <p:sp>
        <p:nvSpPr>
          <p:cNvPr id="298063" name="Rectangle 79"/>
          <p:cNvSpPr>
            <a:spLocks noChangeArrowheads="1"/>
          </p:cNvSpPr>
          <p:nvPr/>
        </p:nvSpPr>
        <p:spPr bwMode="auto">
          <a:xfrm>
            <a:off x="5026025" y="1552575"/>
            <a:ext cx="3522663"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4" tIns="45717" rIns="91434" bIns="45717">
            <a:spAutoFit/>
          </a:bodyPr>
          <a:lstStyle/>
          <a:p>
            <a:pPr algn="ctr" defTabSz="914400" eaLnBrk="0" hangingPunct="0">
              <a:lnSpc>
                <a:spcPct val="70000"/>
              </a:lnSpc>
              <a:spcBef>
                <a:spcPct val="50000"/>
              </a:spcBef>
              <a:defRPr/>
            </a:pPr>
            <a:r>
              <a:rPr lang="it-IT" sz="1800" b="1">
                <a:effectLst>
                  <a:outerShdw blurRad="38100" dist="38100" dir="2700000" algn="tl">
                    <a:srgbClr val="DDDDDD"/>
                  </a:outerShdw>
                </a:effectLst>
                <a:latin typeface="Arial" charset="0"/>
              </a:rPr>
              <a:t>Elevación marcada de PA</a:t>
            </a:r>
          </a:p>
          <a:p>
            <a:pPr algn="ctr" defTabSz="914400" eaLnBrk="0" hangingPunct="0">
              <a:lnSpc>
                <a:spcPct val="70000"/>
              </a:lnSpc>
              <a:spcBef>
                <a:spcPct val="50000"/>
              </a:spcBef>
              <a:defRPr/>
            </a:pPr>
            <a:r>
              <a:rPr lang="it-IT" sz="1800" b="1">
                <a:effectLst>
                  <a:outerShdw blurRad="38100" dist="38100" dir="2700000" algn="tl">
                    <a:srgbClr val="DDDDDD"/>
                  </a:outerShdw>
                </a:effectLst>
                <a:latin typeface="Arial" charset="0"/>
              </a:rPr>
              <a:t>RCV alto o muy alto</a:t>
            </a:r>
          </a:p>
        </p:txBody>
      </p:sp>
      <p:sp>
        <p:nvSpPr>
          <p:cNvPr id="298094" name="Rectangle 110"/>
          <p:cNvSpPr>
            <a:spLocks noChangeArrowheads="1"/>
          </p:cNvSpPr>
          <p:nvPr/>
        </p:nvSpPr>
        <p:spPr bwMode="auto">
          <a:xfrm>
            <a:off x="1055688" y="2724150"/>
            <a:ext cx="2501900" cy="609600"/>
          </a:xfrm>
          <a:prstGeom prst="rect">
            <a:avLst/>
          </a:prstGeom>
          <a:solidFill>
            <a:srgbClr val="FF9900"/>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28575">
                <a:solidFill>
                  <a:srgbClr val="33CC33"/>
                </a:solidFill>
                <a:miter lim="800000"/>
                <a:headEnd type="none" w="sm" len="sm"/>
                <a:tailEnd type="none" w="sm" len="sm"/>
              </a14:hiddenLine>
            </a:ext>
          </a:extLst>
        </p:spPr>
        <p:txBody>
          <a:bodyPr wrap="none" anchor="ctr"/>
          <a:lstStyle/>
          <a:p>
            <a:pPr>
              <a:defRPr/>
            </a:pPr>
            <a:endParaRPr lang="es-ES"/>
          </a:p>
        </p:txBody>
      </p:sp>
      <p:sp>
        <p:nvSpPr>
          <p:cNvPr id="298095" name="Text Box 111"/>
          <p:cNvSpPr txBox="1">
            <a:spLocks noChangeArrowheads="1"/>
          </p:cNvSpPr>
          <p:nvPr/>
        </p:nvSpPr>
        <p:spPr bwMode="auto">
          <a:xfrm>
            <a:off x="1528763" y="2725738"/>
            <a:ext cx="1611312"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5719" tIns="42861" rIns="85719" bIns="42861">
            <a:spAutoFit/>
          </a:bodyPr>
          <a:lstStyle>
            <a:lvl1pPr defTabSz="857250" eaLnBrk="0" hangingPunct="0">
              <a:defRPr sz="2400">
                <a:solidFill>
                  <a:schemeClr val="tx1"/>
                </a:solidFill>
                <a:latin typeface="Calibri" charset="0"/>
                <a:ea typeface="ＭＳ Ｐゴシック" charset="0"/>
                <a:cs typeface="ＭＳ Ｐゴシック" charset="0"/>
              </a:defRPr>
            </a:lvl1pPr>
            <a:lvl2pPr marL="428625" defTabSz="857250" eaLnBrk="0" hangingPunct="0">
              <a:defRPr sz="2400">
                <a:solidFill>
                  <a:schemeClr val="tx1"/>
                </a:solidFill>
                <a:latin typeface="Calibri" charset="0"/>
                <a:ea typeface="ＭＳ Ｐゴシック" charset="0"/>
              </a:defRPr>
            </a:lvl2pPr>
            <a:lvl3pPr marL="857250" defTabSz="857250" eaLnBrk="0" hangingPunct="0">
              <a:defRPr sz="2400">
                <a:solidFill>
                  <a:schemeClr val="tx1"/>
                </a:solidFill>
                <a:latin typeface="Calibri" charset="0"/>
                <a:ea typeface="ＭＳ Ｐゴシック" charset="0"/>
              </a:defRPr>
            </a:lvl3pPr>
            <a:lvl4pPr marL="1285875" defTabSz="857250" eaLnBrk="0" hangingPunct="0">
              <a:defRPr sz="2400">
                <a:solidFill>
                  <a:schemeClr val="tx1"/>
                </a:solidFill>
                <a:latin typeface="Calibri" charset="0"/>
                <a:ea typeface="ＭＳ Ｐゴシック" charset="0"/>
              </a:defRPr>
            </a:lvl4pPr>
            <a:lvl5pPr marL="1714500" defTabSz="857250" eaLnBrk="0" hangingPunct="0">
              <a:defRPr sz="2400">
                <a:solidFill>
                  <a:schemeClr val="tx1"/>
                </a:solidFill>
                <a:latin typeface="Calibri" charset="0"/>
                <a:ea typeface="ＭＳ Ｐゴシック" charset="0"/>
              </a:defRPr>
            </a:lvl5pPr>
            <a:lvl6pPr marL="2171700" defTabSz="857250" eaLnBrk="0" fontAlgn="base" hangingPunct="0">
              <a:spcBef>
                <a:spcPct val="0"/>
              </a:spcBef>
              <a:spcAft>
                <a:spcPct val="0"/>
              </a:spcAft>
              <a:defRPr sz="2400">
                <a:solidFill>
                  <a:schemeClr val="tx1"/>
                </a:solidFill>
                <a:latin typeface="Calibri" charset="0"/>
                <a:ea typeface="ＭＳ Ｐゴシック" charset="0"/>
              </a:defRPr>
            </a:lvl6pPr>
            <a:lvl7pPr marL="2628900" defTabSz="857250" eaLnBrk="0" fontAlgn="base" hangingPunct="0">
              <a:spcBef>
                <a:spcPct val="0"/>
              </a:spcBef>
              <a:spcAft>
                <a:spcPct val="0"/>
              </a:spcAft>
              <a:defRPr sz="2400">
                <a:solidFill>
                  <a:schemeClr val="tx1"/>
                </a:solidFill>
                <a:latin typeface="Calibri" charset="0"/>
                <a:ea typeface="ＭＳ Ｐゴシック" charset="0"/>
              </a:defRPr>
            </a:lvl7pPr>
            <a:lvl8pPr marL="3086100" defTabSz="857250" eaLnBrk="0" fontAlgn="base" hangingPunct="0">
              <a:spcBef>
                <a:spcPct val="0"/>
              </a:spcBef>
              <a:spcAft>
                <a:spcPct val="0"/>
              </a:spcAft>
              <a:defRPr sz="2400">
                <a:solidFill>
                  <a:schemeClr val="tx1"/>
                </a:solidFill>
                <a:latin typeface="Calibri" charset="0"/>
                <a:ea typeface="ＭＳ Ｐゴシック" charset="0"/>
              </a:defRPr>
            </a:lvl8pPr>
            <a:lvl9pPr marL="3543300" defTabSz="857250" eaLnBrk="0" fontAlgn="base" hangingPunct="0">
              <a:spcBef>
                <a:spcPct val="0"/>
              </a:spcBef>
              <a:spcAft>
                <a:spcPct val="0"/>
              </a:spcAft>
              <a:defRPr sz="2400">
                <a:solidFill>
                  <a:schemeClr val="tx1"/>
                </a:solidFill>
                <a:latin typeface="Calibri" charset="0"/>
                <a:ea typeface="ＭＳ Ｐゴシック" charset="0"/>
              </a:defRPr>
            </a:lvl9pPr>
          </a:lstStyle>
          <a:p>
            <a:pPr algn="ctr">
              <a:defRPr/>
            </a:pPr>
            <a:r>
              <a:rPr lang="it-IT" sz="1600" b="1" smtClean="0">
                <a:solidFill>
                  <a:schemeClr val="bg1"/>
                </a:solidFill>
                <a:effectLst>
                  <a:outerShdw blurRad="38100" dist="38100" dir="2700000" algn="tl">
                    <a:srgbClr val="DDDDDD"/>
                  </a:outerShdw>
                </a:effectLst>
                <a:latin typeface="Arial" charset="0"/>
              </a:rPr>
              <a:t>Monoterapia</a:t>
            </a:r>
          </a:p>
          <a:p>
            <a:pPr algn="ctr">
              <a:defRPr/>
            </a:pPr>
            <a:r>
              <a:rPr lang="it-IT" sz="1600" b="1" smtClean="0">
                <a:solidFill>
                  <a:schemeClr val="bg1"/>
                </a:solidFill>
                <a:effectLst>
                  <a:outerShdw blurRad="38100" dist="38100" dir="2700000" algn="tl">
                    <a:srgbClr val="DDDDDD"/>
                  </a:outerShdw>
                </a:effectLst>
                <a:latin typeface="Arial" charset="0"/>
              </a:rPr>
              <a:t>a dosis bajas</a:t>
            </a:r>
          </a:p>
        </p:txBody>
      </p:sp>
      <p:sp>
        <p:nvSpPr>
          <p:cNvPr id="298096" name="Rectangle 112"/>
          <p:cNvSpPr>
            <a:spLocks noChangeArrowheads="1"/>
          </p:cNvSpPr>
          <p:nvPr/>
        </p:nvSpPr>
        <p:spPr bwMode="auto">
          <a:xfrm>
            <a:off x="5597525" y="2736850"/>
            <a:ext cx="2422525" cy="609600"/>
          </a:xfrm>
          <a:prstGeom prst="rect">
            <a:avLst/>
          </a:prstGeom>
          <a:solidFill>
            <a:srgbClr val="FF0000"/>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28575">
                <a:solidFill>
                  <a:srgbClr val="33CC33"/>
                </a:solidFill>
                <a:miter lim="800000"/>
                <a:headEnd type="none" w="sm" len="sm"/>
                <a:tailEnd type="none" w="sm" len="sm"/>
              </a14:hiddenLine>
            </a:ext>
          </a:extLst>
        </p:spPr>
        <p:txBody>
          <a:bodyPr wrap="none" anchor="ctr"/>
          <a:lstStyle/>
          <a:p>
            <a:pPr>
              <a:defRPr/>
            </a:pPr>
            <a:endParaRPr lang="es-ES"/>
          </a:p>
        </p:txBody>
      </p:sp>
      <p:sp>
        <p:nvSpPr>
          <p:cNvPr id="298097" name="Rectangle 113"/>
          <p:cNvSpPr>
            <a:spLocks noChangeArrowheads="1"/>
          </p:cNvSpPr>
          <p:nvPr/>
        </p:nvSpPr>
        <p:spPr bwMode="auto">
          <a:xfrm>
            <a:off x="5556250" y="2722563"/>
            <a:ext cx="242093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4" tIns="45717" rIns="91434" bIns="45717">
            <a:spAutoFit/>
          </a:bodyPr>
          <a:lstStyle/>
          <a:p>
            <a:pPr algn="ctr" defTabSz="914400" eaLnBrk="0" hangingPunct="0">
              <a:defRPr/>
            </a:pPr>
            <a:r>
              <a:rPr lang="it-IT" sz="1600" b="1">
                <a:solidFill>
                  <a:schemeClr val="bg1"/>
                </a:solidFill>
                <a:effectLst>
                  <a:outerShdw blurRad="38100" dist="38100" dir="2700000" algn="tl">
                    <a:srgbClr val="DDDDDD"/>
                  </a:outerShdw>
                </a:effectLst>
                <a:latin typeface="Arial" charset="0"/>
              </a:rPr>
              <a:t>Combinacion de 2</a:t>
            </a:r>
          </a:p>
          <a:p>
            <a:pPr algn="ctr" defTabSz="914400" eaLnBrk="0" hangingPunct="0">
              <a:defRPr/>
            </a:pPr>
            <a:r>
              <a:rPr lang="it-IT" sz="1600" b="1">
                <a:solidFill>
                  <a:schemeClr val="bg1"/>
                </a:solidFill>
                <a:effectLst>
                  <a:outerShdw blurRad="38100" dist="38100" dir="2700000" algn="tl">
                    <a:srgbClr val="DDDDDD"/>
                  </a:outerShdw>
                </a:effectLst>
                <a:latin typeface="Arial" charset="0"/>
              </a:rPr>
              <a:t>fármacos a dosis bajas</a:t>
            </a:r>
            <a:endParaRPr lang="es-ES" sz="1600" b="1">
              <a:solidFill>
                <a:schemeClr val="bg1"/>
              </a:solidFill>
              <a:effectLst>
                <a:outerShdw blurRad="38100" dist="38100" dir="2700000" algn="tl">
                  <a:srgbClr val="DDDDDD"/>
                </a:outerShdw>
              </a:effectLst>
              <a:latin typeface="Arial" charset="0"/>
            </a:endParaRPr>
          </a:p>
        </p:txBody>
      </p:sp>
      <p:grpSp>
        <p:nvGrpSpPr>
          <p:cNvPr id="298139" name="Group 155"/>
          <p:cNvGrpSpPr>
            <a:grpSpLocks/>
          </p:cNvGrpSpPr>
          <p:nvPr/>
        </p:nvGrpSpPr>
        <p:grpSpPr bwMode="auto">
          <a:xfrm>
            <a:off x="95250" y="2678113"/>
            <a:ext cx="5461000" cy="2390775"/>
            <a:chOff x="60" y="1687"/>
            <a:chExt cx="3440" cy="1506"/>
          </a:xfrm>
        </p:grpSpPr>
        <p:sp>
          <p:nvSpPr>
            <p:cNvPr id="298087" name="Rectangle 103"/>
            <p:cNvSpPr>
              <a:spLocks noChangeArrowheads="1"/>
            </p:cNvSpPr>
            <p:nvPr/>
          </p:nvSpPr>
          <p:spPr bwMode="auto">
            <a:xfrm>
              <a:off x="2254" y="1687"/>
              <a:ext cx="1177" cy="19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4" tIns="45717" rIns="91434" bIns="45717">
              <a:spAutoFit/>
            </a:bodyPr>
            <a:lstStyle/>
            <a:p>
              <a:pPr algn="ctr" defTabSz="914400" eaLnBrk="0" hangingPunct="0">
                <a:defRPr/>
              </a:pPr>
              <a:r>
                <a:rPr lang="it-IT" sz="1400" b="1">
                  <a:solidFill>
                    <a:srgbClr val="CC3300"/>
                  </a:solidFill>
                  <a:latin typeface="Arial" charset="0"/>
                </a:rPr>
                <a:t>Si PA no controlada</a:t>
              </a:r>
              <a:endParaRPr lang="es-ES" sz="1400" b="1">
                <a:solidFill>
                  <a:srgbClr val="CC3300"/>
                </a:solidFill>
                <a:latin typeface="Arial" charset="0"/>
              </a:endParaRPr>
            </a:p>
          </p:txBody>
        </p:sp>
        <p:sp>
          <p:nvSpPr>
            <p:cNvPr id="298092" name="Text Box 108"/>
            <p:cNvSpPr txBox="1">
              <a:spLocks noChangeArrowheads="1"/>
            </p:cNvSpPr>
            <p:nvPr/>
          </p:nvSpPr>
          <p:spPr bwMode="auto">
            <a:xfrm>
              <a:off x="1520" y="2604"/>
              <a:ext cx="1169" cy="579"/>
            </a:xfrm>
            <a:prstGeom prst="rect">
              <a:avLst/>
            </a:prstGeom>
            <a:solidFill>
              <a:srgbClr val="FF9933"/>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5719" tIns="42861" rIns="85719" bIns="42861">
              <a:spAutoFit/>
            </a:bodyPr>
            <a:lstStyle>
              <a:lvl1pPr defTabSz="857250" eaLnBrk="0" hangingPunct="0">
                <a:defRPr sz="2400">
                  <a:solidFill>
                    <a:schemeClr val="tx1"/>
                  </a:solidFill>
                  <a:latin typeface="Calibri" charset="0"/>
                  <a:ea typeface="ＭＳ Ｐゴシック" charset="0"/>
                  <a:cs typeface="ＭＳ Ｐゴシック" charset="0"/>
                </a:defRPr>
              </a:lvl1pPr>
              <a:lvl2pPr marL="428625" defTabSz="857250" eaLnBrk="0" hangingPunct="0">
                <a:defRPr sz="2400">
                  <a:solidFill>
                    <a:schemeClr val="tx1"/>
                  </a:solidFill>
                  <a:latin typeface="Calibri" charset="0"/>
                  <a:ea typeface="ＭＳ Ｐゴシック" charset="0"/>
                </a:defRPr>
              </a:lvl2pPr>
              <a:lvl3pPr marL="857250" defTabSz="857250" eaLnBrk="0" hangingPunct="0">
                <a:defRPr sz="2400">
                  <a:solidFill>
                    <a:schemeClr val="tx1"/>
                  </a:solidFill>
                  <a:latin typeface="Calibri" charset="0"/>
                  <a:ea typeface="ＭＳ Ｐゴシック" charset="0"/>
                </a:defRPr>
              </a:lvl3pPr>
              <a:lvl4pPr marL="1285875" defTabSz="857250" eaLnBrk="0" hangingPunct="0">
                <a:defRPr sz="2400">
                  <a:solidFill>
                    <a:schemeClr val="tx1"/>
                  </a:solidFill>
                  <a:latin typeface="Calibri" charset="0"/>
                  <a:ea typeface="ＭＳ Ｐゴシック" charset="0"/>
                </a:defRPr>
              </a:lvl4pPr>
              <a:lvl5pPr marL="1714500" defTabSz="857250" eaLnBrk="0" hangingPunct="0">
                <a:defRPr sz="2400">
                  <a:solidFill>
                    <a:schemeClr val="tx1"/>
                  </a:solidFill>
                  <a:latin typeface="Calibri" charset="0"/>
                  <a:ea typeface="ＭＳ Ｐゴシック" charset="0"/>
                </a:defRPr>
              </a:lvl5pPr>
              <a:lvl6pPr marL="2171700" defTabSz="857250" eaLnBrk="0" fontAlgn="base" hangingPunct="0">
                <a:spcBef>
                  <a:spcPct val="0"/>
                </a:spcBef>
                <a:spcAft>
                  <a:spcPct val="0"/>
                </a:spcAft>
                <a:defRPr sz="2400">
                  <a:solidFill>
                    <a:schemeClr val="tx1"/>
                  </a:solidFill>
                  <a:latin typeface="Calibri" charset="0"/>
                  <a:ea typeface="ＭＳ Ｐゴシック" charset="0"/>
                </a:defRPr>
              </a:lvl6pPr>
              <a:lvl7pPr marL="2628900" defTabSz="857250" eaLnBrk="0" fontAlgn="base" hangingPunct="0">
                <a:spcBef>
                  <a:spcPct val="0"/>
                </a:spcBef>
                <a:spcAft>
                  <a:spcPct val="0"/>
                </a:spcAft>
                <a:defRPr sz="2400">
                  <a:solidFill>
                    <a:schemeClr val="tx1"/>
                  </a:solidFill>
                  <a:latin typeface="Calibri" charset="0"/>
                  <a:ea typeface="ＭＳ Ｐゴシック" charset="0"/>
                </a:defRPr>
              </a:lvl7pPr>
              <a:lvl8pPr marL="3086100" defTabSz="857250" eaLnBrk="0" fontAlgn="base" hangingPunct="0">
                <a:spcBef>
                  <a:spcPct val="0"/>
                </a:spcBef>
                <a:spcAft>
                  <a:spcPct val="0"/>
                </a:spcAft>
                <a:defRPr sz="2400">
                  <a:solidFill>
                    <a:schemeClr val="tx1"/>
                  </a:solidFill>
                  <a:latin typeface="Calibri" charset="0"/>
                  <a:ea typeface="ＭＳ Ｐゴシック" charset="0"/>
                </a:defRPr>
              </a:lvl8pPr>
              <a:lvl9pPr marL="3543300" defTabSz="857250" eaLnBrk="0" fontAlgn="base" hangingPunct="0">
                <a:spcBef>
                  <a:spcPct val="0"/>
                </a:spcBef>
                <a:spcAft>
                  <a:spcPct val="0"/>
                </a:spcAft>
                <a:defRPr sz="2400">
                  <a:solidFill>
                    <a:schemeClr val="tx1"/>
                  </a:solidFill>
                  <a:latin typeface="Calibri" charset="0"/>
                  <a:ea typeface="ＭＳ Ｐゴシック" charset="0"/>
                </a:defRPr>
              </a:lvl9pPr>
            </a:lstStyle>
            <a:p>
              <a:pPr algn="ctr">
                <a:defRPr/>
              </a:pPr>
              <a:r>
                <a:rPr lang="it-IT" sz="1800" b="1" smtClean="0">
                  <a:solidFill>
                    <a:schemeClr val="bg1"/>
                  </a:solidFill>
                  <a:latin typeface="Arial" charset="0"/>
                </a:rPr>
                <a:t>Fármaco previo</a:t>
              </a:r>
            </a:p>
            <a:p>
              <a:pPr algn="ctr">
                <a:defRPr/>
              </a:pPr>
              <a:r>
                <a:rPr lang="it-IT" sz="1800" b="1" smtClean="0">
                  <a:solidFill>
                    <a:schemeClr val="bg1"/>
                  </a:solidFill>
                  <a:latin typeface="Arial" charset="0"/>
                </a:rPr>
                <a:t>a  dosis plena</a:t>
              </a:r>
            </a:p>
          </p:txBody>
        </p:sp>
        <p:sp>
          <p:nvSpPr>
            <p:cNvPr id="298093" name="Text Box 109"/>
            <p:cNvSpPr txBox="1">
              <a:spLocks noChangeArrowheads="1"/>
            </p:cNvSpPr>
            <p:nvPr/>
          </p:nvSpPr>
          <p:spPr bwMode="auto">
            <a:xfrm>
              <a:off x="60" y="2614"/>
              <a:ext cx="1279" cy="579"/>
            </a:xfrm>
            <a:prstGeom prst="rect">
              <a:avLst/>
            </a:prstGeom>
            <a:solidFill>
              <a:srgbClr val="FF9933"/>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5719" tIns="42861" rIns="85719" bIns="42861">
              <a:spAutoFit/>
            </a:bodyPr>
            <a:lstStyle>
              <a:lvl1pPr defTabSz="857250" eaLnBrk="0" hangingPunct="0">
                <a:defRPr sz="2400">
                  <a:solidFill>
                    <a:schemeClr val="tx1"/>
                  </a:solidFill>
                  <a:latin typeface="Calibri" charset="0"/>
                  <a:ea typeface="ＭＳ Ｐゴシック" charset="0"/>
                  <a:cs typeface="ＭＳ Ｐゴシック" charset="0"/>
                </a:defRPr>
              </a:lvl1pPr>
              <a:lvl2pPr marL="428625" defTabSz="857250" eaLnBrk="0" hangingPunct="0">
                <a:defRPr sz="2400">
                  <a:solidFill>
                    <a:schemeClr val="tx1"/>
                  </a:solidFill>
                  <a:latin typeface="Calibri" charset="0"/>
                  <a:ea typeface="ＭＳ Ｐゴシック" charset="0"/>
                </a:defRPr>
              </a:lvl2pPr>
              <a:lvl3pPr marL="857250" defTabSz="857250" eaLnBrk="0" hangingPunct="0">
                <a:defRPr sz="2400">
                  <a:solidFill>
                    <a:schemeClr val="tx1"/>
                  </a:solidFill>
                  <a:latin typeface="Calibri" charset="0"/>
                  <a:ea typeface="ＭＳ Ｐゴシック" charset="0"/>
                </a:defRPr>
              </a:lvl3pPr>
              <a:lvl4pPr marL="1285875" defTabSz="857250" eaLnBrk="0" hangingPunct="0">
                <a:defRPr sz="2400">
                  <a:solidFill>
                    <a:schemeClr val="tx1"/>
                  </a:solidFill>
                  <a:latin typeface="Calibri" charset="0"/>
                  <a:ea typeface="ＭＳ Ｐゴシック" charset="0"/>
                </a:defRPr>
              </a:lvl4pPr>
              <a:lvl5pPr marL="1714500" defTabSz="857250" eaLnBrk="0" hangingPunct="0">
                <a:defRPr sz="2400">
                  <a:solidFill>
                    <a:schemeClr val="tx1"/>
                  </a:solidFill>
                  <a:latin typeface="Calibri" charset="0"/>
                  <a:ea typeface="ＭＳ Ｐゴシック" charset="0"/>
                </a:defRPr>
              </a:lvl5pPr>
              <a:lvl6pPr marL="2171700" defTabSz="857250" eaLnBrk="0" fontAlgn="base" hangingPunct="0">
                <a:spcBef>
                  <a:spcPct val="0"/>
                </a:spcBef>
                <a:spcAft>
                  <a:spcPct val="0"/>
                </a:spcAft>
                <a:defRPr sz="2400">
                  <a:solidFill>
                    <a:schemeClr val="tx1"/>
                  </a:solidFill>
                  <a:latin typeface="Calibri" charset="0"/>
                  <a:ea typeface="ＭＳ Ｐゴシック" charset="0"/>
                </a:defRPr>
              </a:lvl6pPr>
              <a:lvl7pPr marL="2628900" defTabSz="857250" eaLnBrk="0" fontAlgn="base" hangingPunct="0">
                <a:spcBef>
                  <a:spcPct val="0"/>
                </a:spcBef>
                <a:spcAft>
                  <a:spcPct val="0"/>
                </a:spcAft>
                <a:defRPr sz="2400">
                  <a:solidFill>
                    <a:schemeClr val="tx1"/>
                  </a:solidFill>
                  <a:latin typeface="Calibri" charset="0"/>
                  <a:ea typeface="ＭＳ Ｐゴシック" charset="0"/>
                </a:defRPr>
              </a:lvl7pPr>
              <a:lvl8pPr marL="3086100" defTabSz="857250" eaLnBrk="0" fontAlgn="base" hangingPunct="0">
                <a:spcBef>
                  <a:spcPct val="0"/>
                </a:spcBef>
                <a:spcAft>
                  <a:spcPct val="0"/>
                </a:spcAft>
                <a:defRPr sz="2400">
                  <a:solidFill>
                    <a:schemeClr val="tx1"/>
                  </a:solidFill>
                  <a:latin typeface="Calibri" charset="0"/>
                  <a:ea typeface="ＭＳ Ｐゴシック" charset="0"/>
                </a:defRPr>
              </a:lvl8pPr>
              <a:lvl9pPr marL="3543300" defTabSz="857250" eaLnBrk="0" fontAlgn="base" hangingPunct="0">
                <a:spcBef>
                  <a:spcPct val="0"/>
                </a:spcBef>
                <a:spcAft>
                  <a:spcPct val="0"/>
                </a:spcAft>
                <a:defRPr sz="2400">
                  <a:solidFill>
                    <a:schemeClr val="tx1"/>
                  </a:solidFill>
                  <a:latin typeface="Calibri" charset="0"/>
                  <a:ea typeface="ＭＳ Ｐゴシック" charset="0"/>
                </a:defRPr>
              </a:lvl9pPr>
            </a:lstStyle>
            <a:p>
              <a:pPr algn="ctr">
                <a:defRPr/>
              </a:pPr>
              <a:r>
                <a:rPr lang="it-IT" sz="1800" b="1" smtClean="0">
                  <a:solidFill>
                    <a:schemeClr val="bg1"/>
                  </a:solidFill>
                  <a:latin typeface="Arial" charset="0"/>
                </a:rPr>
                <a:t>Sustituir por otro fármaco a dosis baja</a:t>
              </a:r>
            </a:p>
          </p:txBody>
        </p:sp>
        <p:sp>
          <p:nvSpPr>
            <p:cNvPr id="298099" name="Line 115"/>
            <p:cNvSpPr>
              <a:spLocks noChangeShapeType="1"/>
            </p:cNvSpPr>
            <p:nvPr/>
          </p:nvSpPr>
          <p:spPr bwMode="auto">
            <a:xfrm>
              <a:off x="2243" y="1888"/>
              <a:ext cx="1257" cy="0"/>
            </a:xfrm>
            <a:prstGeom prst="line">
              <a:avLst/>
            </a:prstGeom>
            <a:noFill/>
            <a:ln w="28575">
              <a:solidFill>
                <a:srgbClr val="FF1D17"/>
              </a:solidFill>
              <a:round/>
              <a:headEnd type="none" w="sm" len="sm"/>
              <a:tailEnd type="triangle" w="med" len="me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grpSp>
          <p:nvGrpSpPr>
            <p:cNvPr id="34867" name="Group 123"/>
            <p:cNvGrpSpPr>
              <a:grpSpLocks/>
            </p:cNvGrpSpPr>
            <p:nvPr/>
          </p:nvGrpSpPr>
          <p:grpSpPr bwMode="auto">
            <a:xfrm>
              <a:off x="698" y="2078"/>
              <a:ext cx="1413" cy="526"/>
              <a:chOff x="719" y="2078"/>
              <a:chExt cx="1350" cy="526"/>
            </a:xfrm>
          </p:grpSpPr>
          <p:sp>
            <p:nvSpPr>
              <p:cNvPr id="298102" name="Line 118"/>
              <p:cNvSpPr>
                <a:spLocks noChangeShapeType="1"/>
              </p:cNvSpPr>
              <p:nvPr/>
            </p:nvSpPr>
            <p:spPr bwMode="auto">
              <a:xfrm flipV="1">
                <a:off x="2064" y="2329"/>
                <a:ext cx="0" cy="275"/>
              </a:xfrm>
              <a:prstGeom prst="line">
                <a:avLst/>
              </a:prstGeom>
              <a:noFill/>
              <a:ln w="28575">
                <a:solidFill>
                  <a:srgbClr val="FF1D17"/>
                </a:solidFill>
                <a:round/>
                <a:headEnd type="triangle" w="med" len="med"/>
                <a:tailEnd/>
              </a:ln>
              <a:effectLst>
                <a:outerShdw blurRad="63500" dist="17961" dir="2700000" algn="ctr" rotWithShape="0">
                  <a:schemeClr val="tx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8103" name="Line 119"/>
              <p:cNvSpPr>
                <a:spLocks noChangeShapeType="1"/>
              </p:cNvSpPr>
              <p:nvPr/>
            </p:nvSpPr>
            <p:spPr bwMode="auto">
              <a:xfrm flipV="1">
                <a:off x="1394" y="2078"/>
                <a:ext cx="0" cy="243"/>
              </a:xfrm>
              <a:prstGeom prst="line">
                <a:avLst/>
              </a:prstGeom>
              <a:noFill/>
              <a:ln w="28575">
                <a:solidFill>
                  <a:srgbClr val="FF1D17"/>
                </a:solidFill>
                <a:round/>
                <a:headEnd type="none" w="sm" len="sm"/>
                <a:tailEnd type="none" w="sm" len="sm"/>
              </a:ln>
              <a:effectLst>
                <a:outerShdw blurRad="63500" dist="29783" dir="3885598"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8104" name="Line 120"/>
              <p:cNvSpPr>
                <a:spLocks noChangeShapeType="1"/>
              </p:cNvSpPr>
              <p:nvPr/>
            </p:nvSpPr>
            <p:spPr bwMode="auto">
              <a:xfrm>
                <a:off x="719" y="2329"/>
                <a:ext cx="1350" cy="0"/>
              </a:xfrm>
              <a:prstGeom prst="line">
                <a:avLst/>
              </a:prstGeom>
              <a:noFill/>
              <a:ln w="28575">
                <a:solidFill>
                  <a:srgbClr val="FF1D17"/>
                </a:solidFill>
                <a:round/>
                <a:headEnd type="none" w="sm" len="sm"/>
                <a:tailEnd type="none" w="sm" len="sm"/>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8106" name="Line 122"/>
              <p:cNvSpPr>
                <a:spLocks noChangeShapeType="1"/>
              </p:cNvSpPr>
              <p:nvPr/>
            </p:nvSpPr>
            <p:spPr bwMode="auto">
              <a:xfrm flipV="1">
                <a:off x="729" y="2329"/>
                <a:ext cx="0" cy="275"/>
              </a:xfrm>
              <a:prstGeom prst="line">
                <a:avLst/>
              </a:prstGeom>
              <a:noFill/>
              <a:ln w="28575">
                <a:solidFill>
                  <a:srgbClr val="FF1D17"/>
                </a:solidFill>
                <a:round/>
                <a:headEnd type="triangle" w="med" len="med"/>
                <a:tailEnd/>
              </a:ln>
              <a:effectLst>
                <a:outerShdw blurRad="63500" dist="17961" dir="2700000" algn="ctr" rotWithShape="0">
                  <a:schemeClr val="tx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grpSp>
      </p:grpSp>
      <p:grpSp>
        <p:nvGrpSpPr>
          <p:cNvPr id="298141" name="Group 157"/>
          <p:cNvGrpSpPr>
            <a:grpSpLocks/>
          </p:cNvGrpSpPr>
          <p:nvPr/>
        </p:nvGrpSpPr>
        <p:grpSpPr bwMode="auto">
          <a:xfrm>
            <a:off x="4556125" y="3292475"/>
            <a:ext cx="4451350" cy="1760538"/>
            <a:chOff x="2870" y="2074"/>
            <a:chExt cx="2804" cy="1109"/>
          </a:xfrm>
        </p:grpSpPr>
        <p:sp>
          <p:nvSpPr>
            <p:cNvPr id="298085" name="Text Box 101"/>
            <p:cNvSpPr txBox="1">
              <a:spLocks noChangeArrowheads="1"/>
            </p:cNvSpPr>
            <p:nvPr/>
          </p:nvSpPr>
          <p:spPr bwMode="auto">
            <a:xfrm>
              <a:off x="2870" y="2604"/>
              <a:ext cx="1344" cy="579"/>
            </a:xfrm>
            <a:prstGeom prst="rect">
              <a:avLst/>
            </a:prstGeom>
            <a:solidFill>
              <a:srgbClr val="FF1D17"/>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5719" tIns="42861" rIns="85719" bIns="42861">
              <a:spAutoFit/>
            </a:bodyPr>
            <a:lstStyle>
              <a:lvl1pPr defTabSz="857250" eaLnBrk="0" hangingPunct="0">
                <a:defRPr sz="2400">
                  <a:solidFill>
                    <a:schemeClr val="tx1"/>
                  </a:solidFill>
                  <a:latin typeface="Calibri" charset="0"/>
                  <a:ea typeface="ＭＳ Ｐゴシック" charset="0"/>
                  <a:cs typeface="ＭＳ Ｐゴシック" charset="0"/>
                </a:defRPr>
              </a:lvl1pPr>
              <a:lvl2pPr marL="428625" defTabSz="857250" eaLnBrk="0" hangingPunct="0">
                <a:defRPr sz="2400">
                  <a:solidFill>
                    <a:schemeClr val="tx1"/>
                  </a:solidFill>
                  <a:latin typeface="Calibri" charset="0"/>
                  <a:ea typeface="ＭＳ Ｐゴシック" charset="0"/>
                </a:defRPr>
              </a:lvl2pPr>
              <a:lvl3pPr marL="857250" defTabSz="857250" eaLnBrk="0" hangingPunct="0">
                <a:defRPr sz="2400">
                  <a:solidFill>
                    <a:schemeClr val="tx1"/>
                  </a:solidFill>
                  <a:latin typeface="Calibri" charset="0"/>
                  <a:ea typeface="ＭＳ Ｐゴシック" charset="0"/>
                </a:defRPr>
              </a:lvl3pPr>
              <a:lvl4pPr marL="1285875" defTabSz="857250" eaLnBrk="0" hangingPunct="0">
                <a:defRPr sz="2400">
                  <a:solidFill>
                    <a:schemeClr val="tx1"/>
                  </a:solidFill>
                  <a:latin typeface="Calibri" charset="0"/>
                  <a:ea typeface="ＭＳ Ｐゴシック" charset="0"/>
                </a:defRPr>
              </a:lvl4pPr>
              <a:lvl5pPr marL="1714500" defTabSz="857250" eaLnBrk="0" hangingPunct="0">
                <a:defRPr sz="2400">
                  <a:solidFill>
                    <a:schemeClr val="tx1"/>
                  </a:solidFill>
                  <a:latin typeface="Calibri" charset="0"/>
                  <a:ea typeface="ＭＳ Ｐゴシック" charset="0"/>
                </a:defRPr>
              </a:lvl5pPr>
              <a:lvl6pPr marL="2171700" defTabSz="857250" eaLnBrk="0" fontAlgn="base" hangingPunct="0">
                <a:spcBef>
                  <a:spcPct val="0"/>
                </a:spcBef>
                <a:spcAft>
                  <a:spcPct val="0"/>
                </a:spcAft>
                <a:defRPr sz="2400">
                  <a:solidFill>
                    <a:schemeClr val="tx1"/>
                  </a:solidFill>
                  <a:latin typeface="Calibri" charset="0"/>
                  <a:ea typeface="ＭＳ Ｐゴシック" charset="0"/>
                </a:defRPr>
              </a:lvl6pPr>
              <a:lvl7pPr marL="2628900" defTabSz="857250" eaLnBrk="0" fontAlgn="base" hangingPunct="0">
                <a:spcBef>
                  <a:spcPct val="0"/>
                </a:spcBef>
                <a:spcAft>
                  <a:spcPct val="0"/>
                </a:spcAft>
                <a:defRPr sz="2400">
                  <a:solidFill>
                    <a:schemeClr val="tx1"/>
                  </a:solidFill>
                  <a:latin typeface="Calibri" charset="0"/>
                  <a:ea typeface="ＭＳ Ｐゴシック" charset="0"/>
                </a:defRPr>
              </a:lvl7pPr>
              <a:lvl8pPr marL="3086100" defTabSz="857250" eaLnBrk="0" fontAlgn="base" hangingPunct="0">
                <a:spcBef>
                  <a:spcPct val="0"/>
                </a:spcBef>
                <a:spcAft>
                  <a:spcPct val="0"/>
                </a:spcAft>
                <a:defRPr sz="2400">
                  <a:solidFill>
                    <a:schemeClr val="tx1"/>
                  </a:solidFill>
                  <a:latin typeface="Calibri" charset="0"/>
                  <a:ea typeface="ＭＳ Ｐゴシック" charset="0"/>
                </a:defRPr>
              </a:lvl8pPr>
              <a:lvl9pPr marL="3543300" defTabSz="857250" eaLnBrk="0" fontAlgn="base" hangingPunct="0">
                <a:spcBef>
                  <a:spcPct val="0"/>
                </a:spcBef>
                <a:spcAft>
                  <a:spcPct val="0"/>
                </a:spcAft>
                <a:defRPr sz="2400">
                  <a:solidFill>
                    <a:schemeClr val="tx1"/>
                  </a:solidFill>
                  <a:latin typeface="Calibri" charset="0"/>
                  <a:ea typeface="ＭＳ Ｐゴシック" charset="0"/>
                </a:defRPr>
              </a:lvl9pPr>
            </a:lstStyle>
            <a:p>
              <a:pPr algn="ctr">
                <a:defRPr/>
              </a:pPr>
              <a:r>
                <a:rPr lang="it-IT" sz="1800" b="1" smtClean="0">
                  <a:solidFill>
                    <a:schemeClr val="bg1"/>
                  </a:solidFill>
                  <a:latin typeface="Arial" charset="0"/>
                </a:rPr>
                <a:t>Combinación previa a  dosis plena</a:t>
              </a:r>
            </a:p>
          </p:txBody>
        </p:sp>
        <p:sp>
          <p:nvSpPr>
            <p:cNvPr id="298086" name="Text Box 102"/>
            <p:cNvSpPr txBox="1">
              <a:spLocks noChangeArrowheads="1"/>
            </p:cNvSpPr>
            <p:nvPr/>
          </p:nvSpPr>
          <p:spPr bwMode="auto">
            <a:xfrm>
              <a:off x="4396" y="2604"/>
              <a:ext cx="1278" cy="579"/>
            </a:xfrm>
            <a:prstGeom prst="rect">
              <a:avLst/>
            </a:prstGeom>
            <a:solidFill>
              <a:srgbClr val="CC3316"/>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5719" tIns="42861" rIns="85719" bIns="42861">
              <a:spAutoFit/>
            </a:bodyPr>
            <a:lstStyle>
              <a:lvl1pPr defTabSz="857250" eaLnBrk="0" hangingPunct="0">
                <a:defRPr sz="2400">
                  <a:solidFill>
                    <a:schemeClr val="tx1"/>
                  </a:solidFill>
                  <a:latin typeface="Calibri" charset="0"/>
                  <a:ea typeface="ＭＳ Ｐゴシック" charset="0"/>
                  <a:cs typeface="ＭＳ Ｐゴシック" charset="0"/>
                </a:defRPr>
              </a:lvl1pPr>
              <a:lvl2pPr marL="428625" defTabSz="857250" eaLnBrk="0" hangingPunct="0">
                <a:defRPr sz="2400">
                  <a:solidFill>
                    <a:schemeClr val="tx1"/>
                  </a:solidFill>
                  <a:latin typeface="Calibri" charset="0"/>
                  <a:ea typeface="ＭＳ Ｐゴシック" charset="0"/>
                </a:defRPr>
              </a:lvl2pPr>
              <a:lvl3pPr marL="857250" defTabSz="857250" eaLnBrk="0" hangingPunct="0">
                <a:defRPr sz="2400">
                  <a:solidFill>
                    <a:schemeClr val="tx1"/>
                  </a:solidFill>
                  <a:latin typeface="Calibri" charset="0"/>
                  <a:ea typeface="ＭＳ Ｐゴシック" charset="0"/>
                </a:defRPr>
              </a:lvl3pPr>
              <a:lvl4pPr marL="1285875" defTabSz="857250" eaLnBrk="0" hangingPunct="0">
                <a:defRPr sz="2400">
                  <a:solidFill>
                    <a:schemeClr val="tx1"/>
                  </a:solidFill>
                  <a:latin typeface="Calibri" charset="0"/>
                  <a:ea typeface="ＭＳ Ｐゴシック" charset="0"/>
                </a:defRPr>
              </a:lvl4pPr>
              <a:lvl5pPr marL="1714500" defTabSz="857250" eaLnBrk="0" hangingPunct="0">
                <a:defRPr sz="2400">
                  <a:solidFill>
                    <a:schemeClr val="tx1"/>
                  </a:solidFill>
                  <a:latin typeface="Calibri" charset="0"/>
                  <a:ea typeface="ＭＳ Ｐゴシック" charset="0"/>
                </a:defRPr>
              </a:lvl5pPr>
              <a:lvl6pPr marL="2171700" defTabSz="857250" eaLnBrk="0" fontAlgn="base" hangingPunct="0">
                <a:spcBef>
                  <a:spcPct val="0"/>
                </a:spcBef>
                <a:spcAft>
                  <a:spcPct val="0"/>
                </a:spcAft>
                <a:defRPr sz="2400">
                  <a:solidFill>
                    <a:schemeClr val="tx1"/>
                  </a:solidFill>
                  <a:latin typeface="Calibri" charset="0"/>
                  <a:ea typeface="ＭＳ Ｐゴシック" charset="0"/>
                </a:defRPr>
              </a:lvl6pPr>
              <a:lvl7pPr marL="2628900" defTabSz="857250" eaLnBrk="0" fontAlgn="base" hangingPunct="0">
                <a:spcBef>
                  <a:spcPct val="0"/>
                </a:spcBef>
                <a:spcAft>
                  <a:spcPct val="0"/>
                </a:spcAft>
                <a:defRPr sz="2400">
                  <a:solidFill>
                    <a:schemeClr val="tx1"/>
                  </a:solidFill>
                  <a:latin typeface="Calibri" charset="0"/>
                  <a:ea typeface="ＭＳ Ｐゴシック" charset="0"/>
                </a:defRPr>
              </a:lvl7pPr>
              <a:lvl8pPr marL="3086100" defTabSz="857250" eaLnBrk="0" fontAlgn="base" hangingPunct="0">
                <a:spcBef>
                  <a:spcPct val="0"/>
                </a:spcBef>
                <a:spcAft>
                  <a:spcPct val="0"/>
                </a:spcAft>
                <a:defRPr sz="2400">
                  <a:solidFill>
                    <a:schemeClr val="tx1"/>
                  </a:solidFill>
                  <a:latin typeface="Calibri" charset="0"/>
                  <a:ea typeface="ＭＳ Ｐゴシック" charset="0"/>
                </a:defRPr>
              </a:lvl8pPr>
              <a:lvl9pPr marL="3543300" defTabSz="857250" eaLnBrk="0" fontAlgn="base" hangingPunct="0">
                <a:spcBef>
                  <a:spcPct val="0"/>
                </a:spcBef>
                <a:spcAft>
                  <a:spcPct val="0"/>
                </a:spcAft>
                <a:defRPr sz="2400">
                  <a:solidFill>
                    <a:schemeClr val="tx1"/>
                  </a:solidFill>
                  <a:latin typeface="Calibri" charset="0"/>
                  <a:ea typeface="ＭＳ Ｐゴシック" charset="0"/>
                </a:defRPr>
              </a:lvl9pPr>
            </a:lstStyle>
            <a:p>
              <a:pPr algn="ctr">
                <a:defRPr/>
              </a:pPr>
              <a:r>
                <a:rPr lang="it-IT" sz="1800" b="1" smtClean="0">
                  <a:solidFill>
                    <a:schemeClr val="bg1"/>
                  </a:solidFill>
                  <a:latin typeface="Arial" charset="0"/>
                </a:rPr>
                <a:t>Asociar 3 fármacos a dosis bajas</a:t>
              </a:r>
            </a:p>
          </p:txBody>
        </p:sp>
        <p:grpSp>
          <p:nvGrpSpPr>
            <p:cNvPr id="34858" name="Group 128"/>
            <p:cNvGrpSpPr>
              <a:grpSpLocks/>
            </p:cNvGrpSpPr>
            <p:nvPr/>
          </p:nvGrpSpPr>
          <p:grpSpPr bwMode="auto">
            <a:xfrm>
              <a:off x="3584" y="2074"/>
              <a:ext cx="1413" cy="526"/>
              <a:chOff x="719" y="2078"/>
              <a:chExt cx="1350" cy="526"/>
            </a:xfrm>
          </p:grpSpPr>
          <p:sp>
            <p:nvSpPr>
              <p:cNvPr id="298113" name="Line 129"/>
              <p:cNvSpPr>
                <a:spLocks noChangeShapeType="1"/>
              </p:cNvSpPr>
              <p:nvPr/>
            </p:nvSpPr>
            <p:spPr bwMode="auto">
              <a:xfrm flipV="1">
                <a:off x="2064" y="2329"/>
                <a:ext cx="0" cy="275"/>
              </a:xfrm>
              <a:prstGeom prst="line">
                <a:avLst/>
              </a:prstGeom>
              <a:noFill/>
              <a:ln w="28575">
                <a:solidFill>
                  <a:srgbClr val="FF1D17"/>
                </a:solidFill>
                <a:round/>
                <a:headEnd type="triangle" w="med" len="med"/>
                <a:tailEnd/>
              </a:ln>
              <a:effectLst>
                <a:outerShdw blurRad="63500" dist="17961" dir="2700000" algn="ctr" rotWithShape="0">
                  <a:schemeClr val="tx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8114" name="Line 130"/>
              <p:cNvSpPr>
                <a:spLocks noChangeShapeType="1"/>
              </p:cNvSpPr>
              <p:nvPr/>
            </p:nvSpPr>
            <p:spPr bwMode="auto">
              <a:xfrm flipV="1">
                <a:off x="1394" y="2078"/>
                <a:ext cx="0" cy="243"/>
              </a:xfrm>
              <a:prstGeom prst="line">
                <a:avLst/>
              </a:prstGeom>
              <a:noFill/>
              <a:ln w="28575">
                <a:solidFill>
                  <a:srgbClr val="FF1D17"/>
                </a:solidFill>
                <a:round/>
                <a:headEnd type="none" w="sm" len="sm"/>
                <a:tailEnd type="none" w="sm" len="sm"/>
              </a:ln>
              <a:effectLst>
                <a:outerShdw blurRad="63500" dist="29783" dir="3885598"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8115" name="Line 131"/>
              <p:cNvSpPr>
                <a:spLocks noChangeShapeType="1"/>
              </p:cNvSpPr>
              <p:nvPr/>
            </p:nvSpPr>
            <p:spPr bwMode="auto">
              <a:xfrm>
                <a:off x="719" y="2329"/>
                <a:ext cx="1350" cy="0"/>
              </a:xfrm>
              <a:prstGeom prst="line">
                <a:avLst/>
              </a:prstGeom>
              <a:noFill/>
              <a:ln w="28575">
                <a:solidFill>
                  <a:srgbClr val="FF1D17"/>
                </a:solidFill>
                <a:round/>
                <a:headEnd type="none" w="sm" len="sm"/>
                <a:tailEnd type="none" w="sm" len="sm"/>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8116" name="Line 132"/>
              <p:cNvSpPr>
                <a:spLocks noChangeShapeType="1"/>
              </p:cNvSpPr>
              <p:nvPr/>
            </p:nvSpPr>
            <p:spPr bwMode="auto">
              <a:xfrm flipV="1">
                <a:off x="729" y="2329"/>
                <a:ext cx="0" cy="275"/>
              </a:xfrm>
              <a:prstGeom prst="line">
                <a:avLst/>
              </a:prstGeom>
              <a:noFill/>
              <a:ln w="28575">
                <a:solidFill>
                  <a:srgbClr val="FF1D17"/>
                </a:solidFill>
                <a:round/>
                <a:headEnd type="triangle" w="med" len="med"/>
                <a:tailEnd/>
              </a:ln>
              <a:effectLst>
                <a:outerShdw blurRad="63500" dist="17961" dir="2700000" algn="ctr" rotWithShape="0">
                  <a:schemeClr val="tx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grpSp>
      </p:grpSp>
      <p:grpSp>
        <p:nvGrpSpPr>
          <p:cNvPr id="34827" name="Group 142"/>
          <p:cNvGrpSpPr>
            <a:grpSpLocks/>
          </p:cNvGrpSpPr>
          <p:nvPr/>
        </p:nvGrpSpPr>
        <p:grpSpPr bwMode="auto">
          <a:xfrm>
            <a:off x="2208213" y="1847850"/>
            <a:ext cx="4608512" cy="835025"/>
            <a:chOff x="2141" y="1144"/>
            <a:chExt cx="1413" cy="526"/>
          </a:xfrm>
        </p:grpSpPr>
        <p:sp>
          <p:nvSpPr>
            <p:cNvPr id="298121" name="Line 137"/>
            <p:cNvSpPr>
              <a:spLocks noChangeShapeType="1"/>
            </p:cNvSpPr>
            <p:nvPr/>
          </p:nvSpPr>
          <p:spPr bwMode="auto">
            <a:xfrm flipV="1">
              <a:off x="3549" y="1395"/>
              <a:ext cx="0" cy="275"/>
            </a:xfrm>
            <a:prstGeom prst="line">
              <a:avLst/>
            </a:prstGeom>
            <a:noFill/>
            <a:ln w="28575">
              <a:solidFill>
                <a:srgbClr val="FF1D17"/>
              </a:solidFill>
              <a:round/>
              <a:headEnd type="triangle" w="med" len="med"/>
              <a:tailEnd/>
            </a:ln>
            <a:effectLst>
              <a:outerShdw blurRad="63500" dist="17961" dir="2700000" algn="ctr" rotWithShape="0">
                <a:schemeClr val="tx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8122" name="Line 138"/>
            <p:cNvSpPr>
              <a:spLocks noChangeShapeType="1"/>
            </p:cNvSpPr>
            <p:nvPr/>
          </p:nvSpPr>
          <p:spPr bwMode="auto">
            <a:xfrm flipV="1">
              <a:off x="2848" y="1144"/>
              <a:ext cx="0" cy="243"/>
            </a:xfrm>
            <a:prstGeom prst="line">
              <a:avLst/>
            </a:prstGeom>
            <a:noFill/>
            <a:ln w="28575">
              <a:solidFill>
                <a:srgbClr val="FF1D17"/>
              </a:solidFill>
              <a:round/>
              <a:headEnd type="none" w="sm" len="sm"/>
              <a:tailEnd type="none" w="sm" len="sm"/>
            </a:ln>
            <a:effectLst>
              <a:outerShdw blurRad="63500" dist="29783" dir="3885598"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8123" name="Line 139"/>
            <p:cNvSpPr>
              <a:spLocks noChangeShapeType="1"/>
            </p:cNvSpPr>
            <p:nvPr/>
          </p:nvSpPr>
          <p:spPr bwMode="auto">
            <a:xfrm>
              <a:off x="2141" y="1395"/>
              <a:ext cx="1413" cy="0"/>
            </a:xfrm>
            <a:prstGeom prst="line">
              <a:avLst/>
            </a:prstGeom>
            <a:noFill/>
            <a:ln w="28575">
              <a:solidFill>
                <a:srgbClr val="FF1D17"/>
              </a:solidFill>
              <a:round/>
              <a:headEnd type="none" w="sm" len="sm"/>
              <a:tailEnd type="none" w="sm" len="sm"/>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8124" name="Line 140"/>
            <p:cNvSpPr>
              <a:spLocks noChangeShapeType="1"/>
            </p:cNvSpPr>
            <p:nvPr/>
          </p:nvSpPr>
          <p:spPr bwMode="auto">
            <a:xfrm flipV="1">
              <a:off x="2151" y="1395"/>
              <a:ext cx="0" cy="275"/>
            </a:xfrm>
            <a:prstGeom prst="line">
              <a:avLst/>
            </a:prstGeom>
            <a:noFill/>
            <a:ln w="28575">
              <a:solidFill>
                <a:srgbClr val="FF1D17"/>
              </a:solidFill>
              <a:round/>
              <a:headEnd type="triangle" w="med" len="med"/>
              <a:tailEnd/>
            </a:ln>
            <a:effectLst>
              <a:outerShdw blurRad="63500" dist="17961" dir="2700000" algn="ctr" rotWithShape="0">
                <a:schemeClr val="tx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grpSp>
      <p:grpSp>
        <p:nvGrpSpPr>
          <p:cNvPr id="298140" name="Group 156"/>
          <p:cNvGrpSpPr>
            <a:grpSpLocks/>
          </p:cNvGrpSpPr>
          <p:nvPr/>
        </p:nvGrpSpPr>
        <p:grpSpPr bwMode="auto">
          <a:xfrm>
            <a:off x="96838" y="4987925"/>
            <a:ext cx="4168775" cy="1409700"/>
            <a:chOff x="61" y="3142"/>
            <a:chExt cx="2626" cy="888"/>
          </a:xfrm>
        </p:grpSpPr>
        <p:sp>
          <p:nvSpPr>
            <p:cNvPr id="298062" name="Line 78"/>
            <p:cNvSpPr>
              <a:spLocks noChangeShapeType="1"/>
            </p:cNvSpPr>
            <p:nvPr/>
          </p:nvSpPr>
          <p:spPr bwMode="auto">
            <a:xfrm flipV="1">
              <a:off x="2117" y="3142"/>
              <a:ext cx="0" cy="306"/>
            </a:xfrm>
            <a:prstGeom prst="line">
              <a:avLst/>
            </a:prstGeom>
            <a:noFill/>
            <a:ln w="28575">
              <a:solidFill>
                <a:srgbClr val="FF1D17"/>
              </a:solidFill>
              <a:round/>
              <a:headEnd type="triangle" w="med" len="med"/>
              <a:tailEnd/>
            </a:ln>
            <a:effectLst>
              <a:outerShdw blurRad="63500" dist="17961" dir="2700000" algn="ctr" rotWithShape="0">
                <a:schemeClr val="tx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8077" name="Text Box 93"/>
            <p:cNvSpPr txBox="1">
              <a:spLocks noChangeArrowheads="1"/>
            </p:cNvSpPr>
            <p:nvPr/>
          </p:nvSpPr>
          <p:spPr bwMode="auto">
            <a:xfrm>
              <a:off x="1521" y="3451"/>
              <a:ext cx="1166" cy="579"/>
            </a:xfrm>
            <a:prstGeom prst="rect">
              <a:avLst/>
            </a:prstGeom>
            <a:solidFill>
              <a:srgbClr val="FF1D17"/>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5719" tIns="42861" rIns="85719" bIns="42861">
              <a:spAutoFit/>
            </a:bodyPr>
            <a:lstStyle>
              <a:lvl1pPr defTabSz="857250" eaLnBrk="0" hangingPunct="0">
                <a:defRPr sz="2400">
                  <a:solidFill>
                    <a:schemeClr val="tx1"/>
                  </a:solidFill>
                  <a:latin typeface="Calibri" charset="0"/>
                  <a:ea typeface="ＭＳ Ｐゴシック" charset="0"/>
                  <a:cs typeface="ＭＳ Ｐゴシック" charset="0"/>
                </a:defRPr>
              </a:lvl1pPr>
              <a:lvl2pPr marL="428625" defTabSz="857250" eaLnBrk="0" hangingPunct="0">
                <a:defRPr sz="2400">
                  <a:solidFill>
                    <a:schemeClr val="tx1"/>
                  </a:solidFill>
                  <a:latin typeface="Calibri" charset="0"/>
                  <a:ea typeface="ＭＳ Ｐゴシック" charset="0"/>
                </a:defRPr>
              </a:lvl2pPr>
              <a:lvl3pPr marL="857250" defTabSz="857250" eaLnBrk="0" hangingPunct="0">
                <a:defRPr sz="2400">
                  <a:solidFill>
                    <a:schemeClr val="tx1"/>
                  </a:solidFill>
                  <a:latin typeface="Calibri" charset="0"/>
                  <a:ea typeface="ＭＳ Ｐゴシック" charset="0"/>
                </a:defRPr>
              </a:lvl3pPr>
              <a:lvl4pPr marL="1285875" defTabSz="857250" eaLnBrk="0" hangingPunct="0">
                <a:defRPr sz="2400">
                  <a:solidFill>
                    <a:schemeClr val="tx1"/>
                  </a:solidFill>
                  <a:latin typeface="Calibri" charset="0"/>
                  <a:ea typeface="ＭＳ Ｐゴシック" charset="0"/>
                </a:defRPr>
              </a:lvl4pPr>
              <a:lvl5pPr marL="1714500" defTabSz="857250" eaLnBrk="0" hangingPunct="0">
                <a:defRPr sz="2400">
                  <a:solidFill>
                    <a:schemeClr val="tx1"/>
                  </a:solidFill>
                  <a:latin typeface="Calibri" charset="0"/>
                  <a:ea typeface="ＭＳ Ｐゴシック" charset="0"/>
                </a:defRPr>
              </a:lvl5pPr>
              <a:lvl6pPr marL="2171700" defTabSz="857250" eaLnBrk="0" fontAlgn="base" hangingPunct="0">
                <a:spcBef>
                  <a:spcPct val="0"/>
                </a:spcBef>
                <a:spcAft>
                  <a:spcPct val="0"/>
                </a:spcAft>
                <a:defRPr sz="2400">
                  <a:solidFill>
                    <a:schemeClr val="tx1"/>
                  </a:solidFill>
                  <a:latin typeface="Calibri" charset="0"/>
                  <a:ea typeface="ＭＳ Ｐゴシック" charset="0"/>
                </a:defRPr>
              </a:lvl6pPr>
              <a:lvl7pPr marL="2628900" defTabSz="857250" eaLnBrk="0" fontAlgn="base" hangingPunct="0">
                <a:spcBef>
                  <a:spcPct val="0"/>
                </a:spcBef>
                <a:spcAft>
                  <a:spcPct val="0"/>
                </a:spcAft>
                <a:defRPr sz="2400">
                  <a:solidFill>
                    <a:schemeClr val="tx1"/>
                  </a:solidFill>
                  <a:latin typeface="Calibri" charset="0"/>
                  <a:ea typeface="ＭＳ Ｐゴシック" charset="0"/>
                </a:defRPr>
              </a:lvl7pPr>
              <a:lvl8pPr marL="3086100" defTabSz="857250" eaLnBrk="0" fontAlgn="base" hangingPunct="0">
                <a:spcBef>
                  <a:spcPct val="0"/>
                </a:spcBef>
                <a:spcAft>
                  <a:spcPct val="0"/>
                </a:spcAft>
                <a:defRPr sz="2400">
                  <a:solidFill>
                    <a:schemeClr val="tx1"/>
                  </a:solidFill>
                  <a:latin typeface="Calibri" charset="0"/>
                  <a:ea typeface="ＭＳ Ｐゴシック" charset="0"/>
                </a:defRPr>
              </a:lvl8pPr>
              <a:lvl9pPr marL="3543300" defTabSz="857250" eaLnBrk="0" fontAlgn="base" hangingPunct="0">
                <a:spcBef>
                  <a:spcPct val="0"/>
                </a:spcBef>
                <a:spcAft>
                  <a:spcPct val="0"/>
                </a:spcAft>
                <a:defRPr sz="2400">
                  <a:solidFill>
                    <a:schemeClr val="tx1"/>
                  </a:solidFill>
                  <a:latin typeface="Calibri" charset="0"/>
                  <a:ea typeface="ＭＳ Ｐゴシック" charset="0"/>
                </a:defRPr>
              </a:lvl9pPr>
            </a:lstStyle>
            <a:p>
              <a:pPr algn="ctr">
                <a:defRPr/>
              </a:pPr>
              <a:r>
                <a:rPr lang="it-IT" sz="1800" b="1" smtClean="0">
                  <a:solidFill>
                    <a:schemeClr val="bg1"/>
                  </a:solidFill>
                  <a:latin typeface="Arial" charset="0"/>
                </a:rPr>
                <a:t>Combinación de 2 fármacos a dosis plena</a:t>
              </a:r>
            </a:p>
          </p:txBody>
        </p:sp>
        <p:sp>
          <p:nvSpPr>
            <p:cNvPr id="298078" name="Text Box 94"/>
            <p:cNvSpPr txBox="1">
              <a:spLocks noChangeArrowheads="1"/>
            </p:cNvSpPr>
            <p:nvPr/>
          </p:nvSpPr>
          <p:spPr bwMode="auto">
            <a:xfrm>
              <a:off x="61" y="3451"/>
              <a:ext cx="1277" cy="579"/>
            </a:xfrm>
            <a:prstGeom prst="rect">
              <a:avLst/>
            </a:prstGeom>
            <a:solidFill>
              <a:srgbClr val="FF9933"/>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5719" tIns="42861" rIns="85719" bIns="42861">
              <a:spAutoFit/>
            </a:bodyPr>
            <a:lstStyle>
              <a:lvl1pPr defTabSz="857250" eaLnBrk="0" hangingPunct="0">
                <a:defRPr sz="2400">
                  <a:solidFill>
                    <a:schemeClr val="tx1"/>
                  </a:solidFill>
                  <a:latin typeface="Calibri" charset="0"/>
                  <a:ea typeface="ＭＳ Ｐゴシック" charset="0"/>
                  <a:cs typeface="ＭＳ Ｐゴシック" charset="0"/>
                </a:defRPr>
              </a:lvl1pPr>
              <a:lvl2pPr marL="428625" defTabSz="857250" eaLnBrk="0" hangingPunct="0">
                <a:defRPr sz="2400">
                  <a:solidFill>
                    <a:schemeClr val="tx1"/>
                  </a:solidFill>
                  <a:latin typeface="Calibri" charset="0"/>
                  <a:ea typeface="ＭＳ Ｐゴシック" charset="0"/>
                </a:defRPr>
              </a:lvl2pPr>
              <a:lvl3pPr marL="857250" defTabSz="857250" eaLnBrk="0" hangingPunct="0">
                <a:defRPr sz="2400">
                  <a:solidFill>
                    <a:schemeClr val="tx1"/>
                  </a:solidFill>
                  <a:latin typeface="Calibri" charset="0"/>
                  <a:ea typeface="ＭＳ Ｐゴシック" charset="0"/>
                </a:defRPr>
              </a:lvl3pPr>
              <a:lvl4pPr marL="1285875" defTabSz="857250" eaLnBrk="0" hangingPunct="0">
                <a:defRPr sz="2400">
                  <a:solidFill>
                    <a:schemeClr val="tx1"/>
                  </a:solidFill>
                  <a:latin typeface="Calibri" charset="0"/>
                  <a:ea typeface="ＭＳ Ｐゴシック" charset="0"/>
                </a:defRPr>
              </a:lvl4pPr>
              <a:lvl5pPr marL="1714500" defTabSz="857250" eaLnBrk="0" hangingPunct="0">
                <a:defRPr sz="2400">
                  <a:solidFill>
                    <a:schemeClr val="tx1"/>
                  </a:solidFill>
                  <a:latin typeface="Calibri" charset="0"/>
                  <a:ea typeface="ＭＳ Ｐゴシック" charset="0"/>
                </a:defRPr>
              </a:lvl5pPr>
              <a:lvl6pPr marL="2171700" defTabSz="857250" eaLnBrk="0" fontAlgn="base" hangingPunct="0">
                <a:spcBef>
                  <a:spcPct val="0"/>
                </a:spcBef>
                <a:spcAft>
                  <a:spcPct val="0"/>
                </a:spcAft>
                <a:defRPr sz="2400">
                  <a:solidFill>
                    <a:schemeClr val="tx1"/>
                  </a:solidFill>
                  <a:latin typeface="Calibri" charset="0"/>
                  <a:ea typeface="ＭＳ Ｐゴシック" charset="0"/>
                </a:defRPr>
              </a:lvl6pPr>
              <a:lvl7pPr marL="2628900" defTabSz="857250" eaLnBrk="0" fontAlgn="base" hangingPunct="0">
                <a:spcBef>
                  <a:spcPct val="0"/>
                </a:spcBef>
                <a:spcAft>
                  <a:spcPct val="0"/>
                </a:spcAft>
                <a:defRPr sz="2400">
                  <a:solidFill>
                    <a:schemeClr val="tx1"/>
                  </a:solidFill>
                  <a:latin typeface="Calibri" charset="0"/>
                  <a:ea typeface="ＭＳ Ｐゴシック" charset="0"/>
                </a:defRPr>
              </a:lvl7pPr>
              <a:lvl8pPr marL="3086100" defTabSz="857250" eaLnBrk="0" fontAlgn="base" hangingPunct="0">
                <a:spcBef>
                  <a:spcPct val="0"/>
                </a:spcBef>
                <a:spcAft>
                  <a:spcPct val="0"/>
                </a:spcAft>
                <a:defRPr sz="2400">
                  <a:solidFill>
                    <a:schemeClr val="tx1"/>
                  </a:solidFill>
                  <a:latin typeface="Calibri" charset="0"/>
                  <a:ea typeface="ＭＳ Ｐゴシック" charset="0"/>
                </a:defRPr>
              </a:lvl8pPr>
              <a:lvl9pPr marL="3543300" defTabSz="857250" eaLnBrk="0" fontAlgn="base" hangingPunct="0">
                <a:spcBef>
                  <a:spcPct val="0"/>
                </a:spcBef>
                <a:spcAft>
                  <a:spcPct val="0"/>
                </a:spcAft>
                <a:defRPr sz="2400">
                  <a:solidFill>
                    <a:schemeClr val="tx1"/>
                  </a:solidFill>
                  <a:latin typeface="Calibri" charset="0"/>
                  <a:ea typeface="ＭＳ Ｐゴシック" charset="0"/>
                </a:defRPr>
              </a:lvl9pPr>
            </a:lstStyle>
            <a:p>
              <a:pPr algn="ctr">
                <a:defRPr/>
              </a:pPr>
              <a:r>
                <a:rPr lang="it-IT" sz="1800" b="1" smtClean="0">
                  <a:solidFill>
                    <a:schemeClr val="bg1"/>
                  </a:solidFill>
                  <a:latin typeface="Arial" charset="0"/>
                </a:rPr>
                <a:t>Monoterapia</a:t>
              </a:r>
            </a:p>
            <a:p>
              <a:pPr algn="ctr">
                <a:defRPr/>
              </a:pPr>
              <a:r>
                <a:rPr lang="it-IT" sz="1800" b="1" smtClean="0">
                  <a:solidFill>
                    <a:schemeClr val="bg1"/>
                  </a:solidFill>
                  <a:latin typeface="Arial" charset="0"/>
                </a:rPr>
                <a:t>a </a:t>
              </a:r>
            </a:p>
            <a:p>
              <a:pPr algn="ctr">
                <a:defRPr/>
              </a:pPr>
              <a:r>
                <a:rPr lang="it-IT" sz="1800" b="1" smtClean="0">
                  <a:solidFill>
                    <a:schemeClr val="bg1"/>
                  </a:solidFill>
                  <a:latin typeface="Arial" charset="0"/>
                </a:rPr>
                <a:t>dosis plena</a:t>
              </a:r>
            </a:p>
          </p:txBody>
        </p:sp>
        <p:sp>
          <p:nvSpPr>
            <p:cNvPr id="298108" name="Line 124"/>
            <p:cNvSpPr>
              <a:spLocks noChangeShapeType="1"/>
            </p:cNvSpPr>
            <p:nvPr/>
          </p:nvSpPr>
          <p:spPr bwMode="auto">
            <a:xfrm flipV="1">
              <a:off x="709" y="3164"/>
              <a:ext cx="0" cy="306"/>
            </a:xfrm>
            <a:prstGeom prst="line">
              <a:avLst/>
            </a:prstGeom>
            <a:noFill/>
            <a:ln w="28575">
              <a:solidFill>
                <a:srgbClr val="FF1D17"/>
              </a:solidFill>
              <a:round/>
              <a:headEnd type="triangle" w="med" len="med"/>
              <a:tailEnd/>
            </a:ln>
            <a:effectLst>
              <a:outerShdw blurRad="63500" dist="17961" dir="2700000" algn="ctr" rotWithShape="0">
                <a:schemeClr val="tx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8059" name="Line 75"/>
            <p:cNvSpPr>
              <a:spLocks noChangeShapeType="1"/>
            </p:cNvSpPr>
            <p:nvPr/>
          </p:nvSpPr>
          <p:spPr bwMode="auto">
            <a:xfrm rot="16200000" flipV="1">
              <a:off x="1430" y="3619"/>
              <a:ext cx="0" cy="235"/>
            </a:xfrm>
            <a:prstGeom prst="line">
              <a:avLst/>
            </a:prstGeom>
            <a:noFill/>
            <a:ln w="28575">
              <a:solidFill>
                <a:srgbClr val="FF1D17"/>
              </a:solidFill>
              <a:round/>
              <a:headEnd type="triangle" w="med" len="med"/>
              <a:tailEnd/>
            </a:ln>
            <a:effectLst>
              <a:outerShdw blurRad="63500" dist="17961" dir="2700000" algn="ctr" rotWithShape="0">
                <a:schemeClr val="tx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8128" name="Rectangle 144"/>
            <p:cNvSpPr>
              <a:spLocks noChangeArrowheads="1"/>
            </p:cNvSpPr>
            <p:nvPr/>
          </p:nvSpPr>
          <p:spPr bwMode="auto">
            <a:xfrm>
              <a:off x="834" y="3233"/>
              <a:ext cx="1177" cy="19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4" tIns="45717" rIns="91434" bIns="45717">
              <a:spAutoFit/>
            </a:bodyPr>
            <a:lstStyle/>
            <a:p>
              <a:pPr algn="ctr" defTabSz="914400" eaLnBrk="0" hangingPunct="0">
                <a:defRPr/>
              </a:pPr>
              <a:r>
                <a:rPr lang="it-IT" sz="1400" b="1">
                  <a:solidFill>
                    <a:srgbClr val="CC3300"/>
                  </a:solidFill>
                  <a:latin typeface="Arial" charset="0"/>
                </a:rPr>
                <a:t>Si PA no controlada</a:t>
              </a:r>
              <a:endParaRPr lang="es-ES" sz="1400" b="1">
                <a:solidFill>
                  <a:srgbClr val="CC3300"/>
                </a:solidFill>
                <a:latin typeface="Arial" charset="0"/>
              </a:endParaRPr>
            </a:p>
          </p:txBody>
        </p:sp>
      </p:grpSp>
      <p:sp>
        <p:nvSpPr>
          <p:cNvPr id="298129" name="Rectangle 145"/>
          <p:cNvSpPr>
            <a:spLocks noChangeArrowheads="1"/>
          </p:cNvSpPr>
          <p:nvPr/>
        </p:nvSpPr>
        <p:spPr bwMode="auto">
          <a:xfrm>
            <a:off x="2736850" y="1257300"/>
            <a:ext cx="3522663"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4" tIns="45717" rIns="91434" bIns="45717">
            <a:spAutoFit/>
          </a:bodyPr>
          <a:lstStyle/>
          <a:p>
            <a:pPr algn="ctr" defTabSz="914400" eaLnBrk="0" hangingPunct="0">
              <a:lnSpc>
                <a:spcPct val="70000"/>
              </a:lnSpc>
              <a:spcBef>
                <a:spcPct val="50000"/>
              </a:spcBef>
              <a:defRPr/>
            </a:pPr>
            <a:r>
              <a:rPr lang="it-IT" sz="1800" b="1">
                <a:effectLst>
                  <a:outerShdw blurRad="38100" dist="38100" dir="2700000" algn="tl">
                    <a:srgbClr val="DDDDDD"/>
                  </a:outerShdw>
                </a:effectLst>
                <a:latin typeface="Arial" charset="0"/>
              </a:rPr>
              <a:t>Decidir</a:t>
            </a:r>
          </a:p>
          <a:p>
            <a:pPr algn="ctr" defTabSz="914400" eaLnBrk="0" hangingPunct="0">
              <a:lnSpc>
                <a:spcPct val="70000"/>
              </a:lnSpc>
              <a:spcBef>
                <a:spcPct val="50000"/>
              </a:spcBef>
              <a:defRPr/>
            </a:pPr>
            <a:r>
              <a:rPr lang="it-IT" sz="1800" b="1">
                <a:effectLst>
                  <a:outerShdw blurRad="38100" dist="38100" dir="2700000" algn="tl">
                    <a:srgbClr val="DDDDDD"/>
                  </a:outerShdw>
                </a:effectLst>
                <a:latin typeface="Arial" charset="0"/>
              </a:rPr>
              <a:t>entre</a:t>
            </a:r>
          </a:p>
        </p:txBody>
      </p:sp>
      <p:sp>
        <p:nvSpPr>
          <p:cNvPr id="298130" name="Oval 146"/>
          <p:cNvSpPr>
            <a:spLocks noChangeArrowheads="1"/>
          </p:cNvSpPr>
          <p:nvPr/>
        </p:nvSpPr>
        <p:spPr bwMode="auto">
          <a:xfrm>
            <a:off x="3536950" y="1897063"/>
            <a:ext cx="652463" cy="636587"/>
          </a:xfrm>
          <a:prstGeom prst="ellipse">
            <a:avLst/>
          </a:prstGeom>
          <a:gradFill rotWithShape="1">
            <a:gsLst>
              <a:gs pos="0">
                <a:srgbClr val="FFFF00"/>
              </a:gs>
              <a:gs pos="100000">
                <a:srgbClr val="FFCD35"/>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a:defRPr/>
            </a:pPr>
            <a:r>
              <a:rPr lang="es-ES"/>
              <a:t>30%</a:t>
            </a:r>
          </a:p>
        </p:txBody>
      </p:sp>
      <p:sp>
        <p:nvSpPr>
          <p:cNvPr id="298132" name="Oval 148"/>
          <p:cNvSpPr>
            <a:spLocks noChangeArrowheads="1"/>
          </p:cNvSpPr>
          <p:nvPr/>
        </p:nvSpPr>
        <p:spPr bwMode="auto">
          <a:xfrm>
            <a:off x="4800600" y="1906588"/>
            <a:ext cx="652463" cy="636587"/>
          </a:xfrm>
          <a:prstGeom prst="ellipse">
            <a:avLst/>
          </a:prstGeom>
          <a:gradFill rotWithShape="1">
            <a:gsLst>
              <a:gs pos="0">
                <a:srgbClr val="FF1D17"/>
              </a:gs>
              <a:gs pos="100000">
                <a:srgbClr val="CC331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a:defRPr/>
            </a:pPr>
            <a:r>
              <a:rPr lang="es-ES">
                <a:solidFill>
                  <a:schemeClr val="bg1"/>
                </a:solidFill>
              </a:rPr>
              <a:t>70%</a:t>
            </a:r>
          </a:p>
        </p:txBody>
      </p:sp>
      <p:grpSp>
        <p:nvGrpSpPr>
          <p:cNvPr id="298138" name="Group 154"/>
          <p:cNvGrpSpPr>
            <a:grpSpLocks/>
          </p:cNvGrpSpPr>
          <p:nvPr/>
        </p:nvGrpSpPr>
        <p:grpSpPr bwMode="auto">
          <a:xfrm>
            <a:off x="7062788" y="2225675"/>
            <a:ext cx="1816100" cy="357188"/>
            <a:chOff x="4449" y="1462"/>
            <a:chExt cx="1144" cy="225"/>
          </a:xfrm>
        </p:grpSpPr>
        <p:sp>
          <p:nvSpPr>
            <p:cNvPr id="298134" name="Rectangle 150"/>
            <p:cNvSpPr>
              <a:spLocks noChangeArrowheads="1"/>
            </p:cNvSpPr>
            <p:nvPr/>
          </p:nvSpPr>
          <p:spPr bwMode="auto">
            <a:xfrm>
              <a:off x="5021" y="1462"/>
              <a:ext cx="572" cy="225"/>
            </a:xfrm>
            <a:prstGeom prst="rect">
              <a:avLst/>
            </a:prstGeom>
            <a:solidFill>
              <a:srgbClr val="0099CC"/>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8135" name="Rectangle 151"/>
            <p:cNvSpPr>
              <a:spLocks noChangeArrowheads="1"/>
            </p:cNvSpPr>
            <p:nvPr/>
          </p:nvSpPr>
          <p:spPr bwMode="auto">
            <a:xfrm>
              <a:off x="4456" y="1462"/>
              <a:ext cx="565" cy="225"/>
            </a:xfrm>
            <a:prstGeom prst="rect">
              <a:avLst/>
            </a:prstGeom>
            <a:solidFill>
              <a:srgbClr val="FF6600"/>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p>
          </p:txBody>
        </p:sp>
        <p:sp>
          <p:nvSpPr>
            <p:cNvPr id="298136" name="Rectangle 152"/>
            <p:cNvSpPr>
              <a:spLocks noChangeArrowheads="1"/>
            </p:cNvSpPr>
            <p:nvPr/>
          </p:nvSpPr>
          <p:spPr bwMode="auto">
            <a:xfrm>
              <a:off x="4449" y="1479"/>
              <a:ext cx="575" cy="192"/>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wrap="none" lIns="91434" tIns="45717" rIns="91434" bIns="45717">
              <a:spAutoFit/>
            </a:bodyPr>
            <a:lstStyle/>
            <a:p>
              <a:pPr algn="ctr" defTabSz="914400" eaLnBrk="0" hangingPunct="0">
                <a:defRPr/>
              </a:pPr>
              <a:r>
                <a:rPr lang="es-ES" sz="1400" b="1">
                  <a:solidFill>
                    <a:schemeClr val="bg1"/>
                  </a:solidFill>
                  <a:effectLst>
                    <a:outerShdw blurRad="38100" dist="38100" dir="2700000" algn="tl">
                      <a:srgbClr val="DDDDDD"/>
                    </a:outerShdw>
                  </a:effectLst>
                  <a:latin typeface="Arial" charset="0"/>
                </a:rPr>
                <a:t>Clase IIb</a:t>
              </a:r>
            </a:p>
          </p:txBody>
        </p:sp>
        <p:sp>
          <p:nvSpPr>
            <p:cNvPr id="298137" name="Rectangle 153"/>
            <p:cNvSpPr>
              <a:spLocks noChangeArrowheads="1"/>
            </p:cNvSpPr>
            <p:nvPr/>
          </p:nvSpPr>
          <p:spPr bwMode="auto">
            <a:xfrm>
              <a:off x="5054" y="1479"/>
              <a:ext cx="49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hangingPunct="0">
                <a:defRPr/>
              </a:pPr>
              <a:r>
                <a:rPr lang="es-ES" sz="1400" b="1">
                  <a:solidFill>
                    <a:schemeClr val="bg1"/>
                  </a:solidFill>
                  <a:effectLst>
                    <a:outerShdw blurRad="38100" dist="38100" dir="2700000" algn="tl">
                      <a:srgbClr val="DDDDDD"/>
                    </a:outerShdw>
                  </a:effectLst>
                  <a:latin typeface="Arial" charset="0"/>
                </a:rPr>
                <a:t>Nivel C</a:t>
              </a:r>
            </a:p>
          </p:txBody>
        </p:sp>
      </p:grpSp>
      <p:grpSp>
        <p:nvGrpSpPr>
          <p:cNvPr id="298149" name="Group 165"/>
          <p:cNvGrpSpPr>
            <a:grpSpLocks/>
          </p:cNvGrpSpPr>
          <p:nvPr/>
        </p:nvGrpSpPr>
        <p:grpSpPr bwMode="auto">
          <a:xfrm>
            <a:off x="4210050" y="4981575"/>
            <a:ext cx="4786313" cy="1416050"/>
            <a:chOff x="2652" y="3138"/>
            <a:chExt cx="3015" cy="892"/>
          </a:xfrm>
        </p:grpSpPr>
        <p:sp>
          <p:nvSpPr>
            <p:cNvPr id="298070" name="Text Box 86"/>
            <p:cNvSpPr txBox="1">
              <a:spLocks noChangeArrowheads="1"/>
            </p:cNvSpPr>
            <p:nvPr/>
          </p:nvSpPr>
          <p:spPr bwMode="auto">
            <a:xfrm>
              <a:off x="4399" y="3450"/>
              <a:ext cx="1268" cy="579"/>
            </a:xfrm>
            <a:prstGeom prst="rect">
              <a:avLst/>
            </a:prstGeom>
            <a:solidFill>
              <a:srgbClr val="CC3316"/>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5719" tIns="42861" rIns="85719" bIns="42861">
              <a:spAutoFit/>
            </a:bodyPr>
            <a:lstStyle>
              <a:lvl1pPr defTabSz="857250" eaLnBrk="0" hangingPunct="0">
                <a:defRPr sz="2400">
                  <a:solidFill>
                    <a:schemeClr val="tx1"/>
                  </a:solidFill>
                  <a:latin typeface="Calibri" charset="0"/>
                  <a:ea typeface="ＭＳ Ｐゴシック" charset="0"/>
                  <a:cs typeface="ＭＳ Ｐゴシック" charset="0"/>
                </a:defRPr>
              </a:lvl1pPr>
              <a:lvl2pPr marL="428625" defTabSz="857250" eaLnBrk="0" hangingPunct="0">
                <a:defRPr sz="2400">
                  <a:solidFill>
                    <a:schemeClr val="tx1"/>
                  </a:solidFill>
                  <a:latin typeface="Calibri" charset="0"/>
                  <a:ea typeface="ＭＳ Ｐゴシック" charset="0"/>
                </a:defRPr>
              </a:lvl2pPr>
              <a:lvl3pPr marL="857250" defTabSz="857250" eaLnBrk="0" hangingPunct="0">
                <a:defRPr sz="2400">
                  <a:solidFill>
                    <a:schemeClr val="tx1"/>
                  </a:solidFill>
                  <a:latin typeface="Calibri" charset="0"/>
                  <a:ea typeface="ＭＳ Ｐゴシック" charset="0"/>
                </a:defRPr>
              </a:lvl3pPr>
              <a:lvl4pPr marL="1285875" defTabSz="857250" eaLnBrk="0" hangingPunct="0">
                <a:defRPr sz="2400">
                  <a:solidFill>
                    <a:schemeClr val="tx1"/>
                  </a:solidFill>
                  <a:latin typeface="Calibri" charset="0"/>
                  <a:ea typeface="ＭＳ Ｐゴシック" charset="0"/>
                </a:defRPr>
              </a:lvl4pPr>
              <a:lvl5pPr marL="1714500" defTabSz="857250" eaLnBrk="0" hangingPunct="0">
                <a:defRPr sz="2400">
                  <a:solidFill>
                    <a:schemeClr val="tx1"/>
                  </a:solidFill>
                  <a:latin typeface="Calibri" charset="0"/>
                  <a:ea typeface="ＭＳ Ｐゴシック" charset="0"/>
                </a:defRPr>
              </a:lvl5pPr>
              <a:lvl6pPr marL="2171700" defTabSz="857250" eaLnBrk="0" fontAlgn="base" hangingPunct="0">
                <a:spcBef>
                  <a:spcPct val="0"/>
                </a:spcBef>
                <a:spcAft>
                  <a:spcPct val="0"/>
                </a:spcAft>
                <a:defRPr sz="2400">
                  <a:solidFill>
                    <a:schemeClr val="tx1"/>
                  </a:solidFill>
                  <a:latin typeface="Calibri" charset="0"/>
                  <a:ea typeface="ＭＳ Ｐゴシック" charset="0"/>
                </a:defRPr>
              </a:lvl6pPr>
              <a:lvl7pPr marL="2628900" defTabSz="857250" eaLnBrk="0" fontAlgn="base" hangingPunct="0">
                <a:spcBef>
                  <a:spcPct val="0"/>
                </a:spcBef>
                <a:spcAft>
                  <a:spcPct val="0"/>
                </a:spcAft>
                <a:defRPr sz="2400">
                  <a:solidFill>
                    <a:schemeClr val="tx1"/>
                  </a:solidFill>
                  <a:latin typeface="Calibri" charset="0"/>
                  <a:ea typeface="ＭＳ Ｐゴシック" charset="0"/>
                </a:defRPr>
              </a:lvl7pPr>
              <a:lvl8pPr marL="3086100" defTabSz="857250" eaLnBrk="0" fontAlgn="base" hangingPunct="0">
                <a:spcBef>
                  <a:spcPct val="0"/>
                </a:spcBef>
                <a:spcAft>
                  <a:spcPct val="0"/>
                </a:spcAft>
                <a:defRPr sz="2400">
                  <a:solidFill>
                    <a:schemeClr val="tx1"/>
                  </a:solidFill>
                  <a:latin typeface="Calibri" charset="0"/>
                  <a:ea typeface="ＭＳ Ｐゴシック" charset="0"/>
                </a:defRPr>
              </a:lvl8pPr>
              <a:lvl9pPr marL="3543300" defTabSz="857250" eaLnBrk="0" fontAlgn="base" hangingPunct="0">
                <a:spcBef>
                  <a:spcPct val="0"/>
                </a:spcBef>
                <a:spcAft>
                  <a:spcPct val="0"/>
                </a:spcAft>
                <a:defRPr sz="2400">
                  <a:solidFill>
                    <a:schemeClr val="tx1"/>
                  </a:solidFill>
                  <a:latin typeface="Calibri" charset="0"/>
                  <a:ea typeface="ＭＳ Ｐゴシック" charset="0"/>
                </a:defRPr>
              </a:lvl9pPr>
            </a:lstStyle>
            <a:p>
              <a:pPr algn="ctr">
                <a:defRPr/>
              </a:pPr>
              <a:r>
                <a:rPr lang="it-IT" sz="1800" b="1" smtClean="0">
                  <a:solidFill>
                    <a:schemeClr val="bg1"/>
                  </a:solidFill>
                  <a:latin typeface="Arial" charset="0"/>
                </a:rPr>
                <a:t>Combinación de 3 fármacos</a:t>
              </a:r>
            </a:p>
            <a:p>
              <a:pPr algn="ctr">
                <a:defRPr/>
              </a:pPr>
              <a:r>
                <a:rPr lang="it-IT" sz="1800" b="1" smtClean="0">
                  <a:solidFill>
                    <a:schemeClr val="bg1"/>
                  </a:solidFill>
                  <a:latin typeface="Arial" charset="0"/>
                </a:rPr>
                <a:t>a dosis plena</a:t>
              </a:r>
            </a:p>
          </p:txBody>
        </p:sp>
        <p:sp>
          <p:nvSpPr>
            <p:cNvPr id="298100" name="Text Box 116"/>
            <p:cNvSpPr txBox="1">
              <a:spLocks noChangeArrowheads="1"/>
            </p:cNvSpPr>
            <p:nvPr/>
          </p:nvSpPr>
          <p:spPr bwMode="auto">
            <a:xfrm>
              <a:off x="2871" y="3451"/>
              <a:ext cx="1344" cy="579"/>
            </a:xfrm>
            <a:prstGeom prst="rect">
              <a:avLst/>
            </a:prstGeom>
            <a:solidFill>
              <a:srgbClr val="FF1D17"/>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5719" tIns="42861" rIns="85719" bIns="42861">
              <a:spAutoFit/>
            </a:bodyPr>
            <a:lstStyle>
              <a:lvl1pPr defTabSz="857250" eaLnBrk="0" hangingPunct="0">
                <a:defRPr sz="2400">
                  <a:solidFill>
                    <a:schemeClr val="tx1"/>
                  </a:solidFill>
                  <a:latin typeface="Calibri" charset="0"/>
                  <a:ea typeface="ＭＳ Ｐゴシック" charset="0"/>
                  <a:cs typeface="ＭＳ Ｐゴシック" charset="0"/>
                </a:defRPr>
              </a:lvl1pPr>
              <a:lvl2pPr marL="428625" defTabSz="857250" eaLnBrk="0" hangingPunct="0">
                <a:defRPr sz="2400">
                  <a:solidFill>
                    <a:schemeClr val="tx1"/>
                  </a:solidFill>
                  <a:latin typeface="Calibri" charset="0"/>
                  <a:ea typeface="ＭＳ Ｐゴシック" charset="0"/>
                </a:defRPr>
              </a:lvl2pPr>
              <a:lvl3pPr marL="857250" defTabSz="857250" eaLnBrk="0" hangingPunct="0">
                <a:defRPr sz="2400">
                  <a:solidFill>
                    <a:schemeClr val="tx1"/>
                  </a:solidFill>
                  <a:latin typeface="Calibri" charset="0"/>
                  <a:ea typeface="ＭＳ Ｐゴシック" charset="0"/>
                </a:defRPr>
              </a:lvl3pPr>
              <a:lvl4pPr marL="1285875" defTabSz="857250" eaLnBrk="0" hangingPunct="0">
                <a:defRPr sz="2400">
                  <a:solidFill>
                    <a:schemeClr val="tx1"/>
                  </a:solidFill>
                  <a:latin typeface="Calibri" charset="0"/>
                  <a:ea typeface="ＭＳ Ｐゴシック" charset="0"/>
                </a:defRPr>
              </a:lvl4pPr>
              <a:lvl5pPr marL="1714500" defTabSz="857250" eaLnBrk="0" hangingPunct="0">
                <a:defRPr sz="2400">
                  <a:solidFill>
                    <a:schemeClr val="tx1"/>
                  </a:solidFill>
                  <a:latin typeface="Calibri" charset="0"/>
                  <a:ea typeface="ＭＳ Ｐゴシック" charset="0"/>
                </a:defRPr>
              </a:lvl5pPr>
              <a:lvl6pPr marL="2171700" defTabSz="857250" eaLnBrk="0" fontAlgn="base" hangingPunct="0">
                <a:spcBef>
                  <a:spcPct val="0"/>
                </a:spcBef>
                <a:spcAft>
                  <a:spcPct val="0"/>
                </a:spcAft>
                <a:defRPr sz="2400">
                  <a:solidFill>
                    <a:schemeClr val="tx1"/>
                  </a:solidFill>
                  <a:latin typeface="Calibri" charset="0"/>
                  <a:ea typeface="ＭＳ Ｐゴシック" charset="0"/>
                </a:defRPr>
              </a:lvl6pPr>
              <a:lvl7pPr marL="2628900" defTabSz="857250" eaLnBrk="0" fontAlgn="base" hangingPunct="0">
                <a:spcBef>
                  <a:spcPct val="0"/>
                </a:spcBef>
                <a:spcAft>
                  <a:spcPct val="0"/>
                </a:spcAft>
                <a:defRPr sz="2400">
                  <a:solidFill>
                    <a:schemeClr val="tx1"/>
                  </a:solidFill>
                  <a:latin typeface="Calibri" charset="0"/>
                  <a:ea typeface="ＭＳ Ｐゴシック" charset="0"/>
                </a:defRPr>
              </a:lvl7pPr>
              <a:lvl8pPr marL="3086100" defTabSz="857250" eaLnBrk="0" fontAlgn="base" hangingPunct="0">
                <a:spcBef>
                  <a:spcPct val="0"/>
                </a:spcBef>
                <a:spcAft>
                  <a:spcPct val="0"/>
                </a:spcAft>
                <a:defRPr sz="2400">
                  <a:solidFill>
                    <a:schemeClr val="tx1"/>
                  </a:solidFill>
                  <a:latin typeface="Calibri" charset="0"/>
                  <a:ea typeface="ＭＳ Ｐゴシック" charset="0"/>
                </a:defRPr>
              </a:lvl8pPr>
              <a:lvl9pPr marL="3543300" defTabSz="857250" eaLnBrk="0" fontAlgn="base" hangingPunct="0">
                <a:spcBef>
                  <a:spcPct val="0"/>
                </a:spcBef>
                <a:spcAft>
                  <a:spcPct val="0"/>
                </a:spcAft>
                <a:defRPr sz="2400">
                  <a:solidFill>
                    <a:schemeClr val="tx1"/>
                  </a:solidFill>
                  <a:latin typeface="Calibri" charset="0"/>
                  <a:ea typeface="ＭＳ Ｐゴシック" charset="0"/>
                </a:defRPr>
              </a:lvl9pPr>
            </a:lstStyle>
            <a:p>
              <a:pPr algn="ctr">
                <a:defRPr/>
              </a:pPr>
              <a:r>
                <a:rPr lang="it-IT" sz="1800" b="1" smtClean="0">
                  <a:solidFill>
                    <a:schemeClr val="bg1"/>
                  </a:solidFill>
                  <a:latin typeface="Arial" charset="0"/>
                </a:rPr>
                <a:t>Cambiar la combinación de</a:t>
              </a:r>
            </a:p>
            <a:p>
              <a:pPr algn="ctr">
                <a:defRPr/>
              </a:pPr>
              <a:r>
                <a:rPr lang="it-IT" sz="1800" b="1" smtClean="0">
                  <a:solidFill>
                    <a:schemeClr val="bg1"/>
                  </a:solidFill>
                  <a:latin typeface="Arial" charset="0"/>
                </a:rPr>
                <a:t>2 fármacos</a:t>
              </a:r>
            </a:p>
          </p:txBody>
        </p:sp>
        <p:sp>
          <p:nvSpPr>
            <p:cNvPr id="298109" name="Line 125"/>
            <p:cNvSpPr>
              <a:spLocks noChangeShapeType="1"/>
            </p:cNvSpPr>
            <p:nvPr/>
          </p:nvSpPr>
          <p:spPr bwMode="auto">
            <a:xfrm rot="16200000" flipV="1">
              <a:off x="2770" y="3617"/>
              <a:ext cx="0" cy="235"/>
            </a:xfrm>
            <a:prstGeom prst="line">
              <a:avLst/>
            </a:prstGeom>
            <a:noFill/>
            <a:ln w="28575">
              <a:solidFill>
                <a:srgbClr val="FF1D17"/>
              </a:solidFill>
              <a:round/>
              <a:headEnd type="triangle" w="med" len="med"/>
              <a:tailEnd/>
            </a:ln>
            <a:effectLst>
              <a:outerShdw blurRad="63500" dist="17961" dir="2700000" algn="ctr" rotWithShape="0">
                <a:schemeClr val="tx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8110" name="Line 126"/>
            <p:cNvSpPr>
              <a:spLocks noChangeShapeType="1"/>
            </p:cNvSpPr>
            <p:nvPr/>
          </p:nvSpPr>
          <p:spPr bwMode="auto">
            <a:xfrm rot="16200000" flipV="1">
              <a:off x="4302" y="3618"/>
              <a:ext cx="0" cy="235"/>
            </a:xfrm>
            <a:prstGeom prst="line">
              <a:avLst/>
            </a:prstGeom>
            <a:noFill/>
            <a:ln w="28575">
              <a:solidFill>
                <a:srgbClr val="FF1D17"/>
              </a:solidFill>
              <a:round/>
              <a:headEnd type="triangle" w="med" len="med"/>
              <a:tailEnd/>
            </a:ln>
            <a:effectLst>
              <a:outerShdw blurRad="63500" dist="17961" dir="2700000" algn="ctr" rotWithShape="0">
                <a:schemeClr val="tx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8111" name="Line 127"/>
            <p:cNvSpPr>
              <a:spLocks noChangeShapeType="1"/>
            </p:cNvSpPr>
            <p:nvPr/>
          </p:nvSpPr>
          <p:spPr bwMode="auto">
            <a:xfrm flipV="1">
              <a:off x="5003" y="3138"/>
              <a:ext cx="0" cy="306"/>
            </a:xfrm>
            <a:prstGeom prst="line">
              <a:avLst/>
            </a:prstGeom>
            <a:noFill/>
            <a:ln w="28575">
              <a:solidFill>
                <a:srgbClr val="FF1D17"/>
              </a:solidFill>
              <a:round/>
              <a:headEnd type="triangle" w="med" len="med"/>
              <a:tailEnd/>
            </a:ln>
            <a:effectLst>
              <a:outerShdw blurRad="63500" dist="17961" dir="2700000" algn="ctr" rotWithShape="0">
                <a:schemeClr val="tx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8117" name="Line 133"/>
            <p:cNvSpPr>
              <a:spLocks noChangeShapeType="1"/>
            </p:cNvSpPr>
            <p:nvPr/>
          </p:nvSpPr>
          <p:spPr bwMode="auto">
            <a:xfrm flipV="1">
              <a:off x="3595" y="3160"/>
              <a:ext cx="0" cy="306"/>
            </a:xfrm>
            <a:prstGeom prst="line">
              <a:avLst/>
            </a:prstGeom>
            <a:noFill/>
            <a:ln w="28575">
              <a:solidFill>
                <a:srgbClr val="FF1D17"/>
              </a:solidFill>
              <a:round/>
              <a:headEnd type="triangle" w="med" len="med"/>
              <a:tailEnd/>
            </a:ln>
            <a:effectLst>
              <a:outerShdw blurRad="63500" dist="17961" dir="2700000" algn="ctr" rotWithShape="0">
                <a:schemeClr val="tx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s-ES"/>
            </a:p>
          </p:txBody>
        </p:sp>
        <p:sp>
          <p:nvSpPr>
            <p:cNvPr id="298148" name="Rectangle 164"/>
            <p:cNvSpPr>
              <a:spLocks noChangeArrowheads="1"/>
            </p:cNvSpPr>
            <p:nvPr/>
          </p:nvSpPr>
          <p:spPr bwMode="auto">
            <a:xfrm>
              <a:off x="3710" y="3225"/>
              <a:ext cx="1177" cy="19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28575">
                  <a:solidFill>
                    <a:srgbClr val="33CC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4" tIns="45717" rIns="91434" bIns="45717">
              <a:spAutoFit/>
            </a:bodyPr>
            <a:lstStyle/>
            <a:p>
              <a:pPr algn="ctr" defTabSz="914400" eaLnBrk="0" hangingPunct="0">
                <a:defRPr/>
              </a:pPr>
              <a:r>
                <a:rPr lang="it-IT" sz="1400" b="1">
                  <a:solidFill>
                    <a:srgbClr val="CC3300"/>
                  </a:solidFill>
                  <a:latin typeface="Arial" charset="0"/>
                </a:rPr>
                <a:t>Si PA no controlada</a:t>
              </a:r>
              <a:endParaRPr lang="es-ES" sz="1400" b="1">
                <a:solidFill>
                  <a:srgbClr val="CC3300"/>
                </a:solidFill>
                <a:latin typeface="Arial" charset="0"/>
              </a:endParaRPr>
            </a:p>
          </p:txBody>
        </p:sp>
      </p:grpSp>
      <p:sp>
        <p:nvSpPr>
          <p:cNvPr id="34834" name="Rectangle 2"/>
          <p:cNvSpPr>
            <a:spLocks noChangeArrowheads="1"/>
          </p:cNvSpPr>
          <p:nvPr/>
        </p:nvSpPr>
        <p:spPr bwMode="auto">
          <a:xfrm>
            <a:off x="285750" y="147638"/>
            <a:ext cx="860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s-GT" sz="1800" b="1">
                <a:solidFill>
                  <a:srgbClr val="D1252B"/>
                </a:solidFill>
                <a:latin typeface="Verdana" charset="0"/>
              </a:rPr>
              <a:t>BASES DEL TRATAMIENTO ANTIHIPERTENSIVO</a:t>
            </a:r>
            <a:endParaRPr lang="es-ES" sz="1800" b="1">
              <a:solidFill>
                <a:srgbClr val="D1252B"/>
              </a:solidFill>
              <a:latin typeface="Verdana" charset="0"/>
            </a:endParaRPr>
          </a:p>
        </p:txBody>
      </p:sp>
    </p:spTree>
    <p:extLst>
      <p:ext uri="{BB962C8B-B14F-4D97-AF65-F5344CB8AC3E}">
        <p14:creationId xmlns:p14="http://schemas.microsoft.com/office/powerpoint/2010/main" val="3804892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8130"/>
                                        </p:tgtEl>
                                        <p:attrNameLst>
                                          <p:attrName>style.visibility</p:attrName>
                                        </p:attrNameLst>
                                      </p:cBhvr>
                                      <p:to>
                                        <p:strVal val="visible"/>
                                      </p:to>
                                    </p:set>
                                    <p:anim calcmode="lin" valueType="num">
                                      <p:cBhvr additive="base">
                                        <p:cTn id="7" dur="500" fill="hold"/>
                                        <p:tgtEl>
                                          <p:spTgt spid="298130"/>
                                        </p:tgtEl>
                                        <p:attrNameLst>
                                          <p:attrName>ppt_x</p:attrName>
                                        </p:attrNameLst>
                                      </p:cBhvr>
                                      <p:tavLst>
                                        <p:tav tm="0">
                                          <p:val>
                                            <p:strVal val="#ppt_x"/>
                                          </p:val>
                                        </p:tav>
                                        <p:tav tm="100000">
                                          <p:val>
                                            <p:strVal val="#ppt_x"/>
                                          </p:val>
                                        </p:tav>
                                      </p:tavLst>
                                    </p:anim>
                                    <p:anim calcmode="lin" valueType="num">
                                      <p:cBhvr additive="base">
                                        <p:cTn id="8" dur="500" fill="hold"/>
                                        <p:tgtEl>
                                          <p:spTgt spid="2981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8132"/>
                                        </p:tgtEl>
                                        <p:attrNameLst>
                                          <p:attrName>style.visibility</p:attrName>
                                        </p:attrNameLst>
                                      </p:cBhvr>
                                      <p:to>
                                        <p:strVal val="visible"/>
                                      </p:to>
                                    </p:set>
                                    <p:anim calcmode="lin" valueType="num">
                                      <p:cBhvr additive="base">
                                        <p:cTn id="11" dur="500" fill="hold"/>
                                        <p:tgtEl>
                                          <p:spTgt spid="298132"/>
                                        </p:tgtEl>
                                        <p:attrNameLst>
                                          <p:attrName>ppt_x</p:attrName>
                                        </p:attrNameLst>
                                      </p:cBhvr>
                                      <p:tavLst>
                                        <p:tav tm="0">
                                          <p:val>
                                            <p:strVal val="#ppt_x"/>
                                          </p:val>
                                        </p:tav>
                                        <p:tav tm="100000">
                                          <p:val>
                                            <p:strVal val="#ppt_x"/>
                                          </p:val>
                                        </p:tav>
                                      </p:tavLst>
                                    </p:anim>
                                    <p:anim calcmode="lin" valueType="num">
                                      <p:cBhvr additive="base">
                                        <p:cTn id="12" dur="500" fill="hold"/>
                                        <p:tgtEl>
                                          <p:spTgt spid="29813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98139"/>
                                        </p:tgtEl>
                                        <p:attrNameLst>
                                          <p:attrName>style.visibility</p:attrName>
                                        </p:attrNameLst>
                                      </p:cBhvr>
                                      <p:to>
                                        <p:strVal val="visible"/>
                                      </p:to>
                                    </p:set>
                                    <p:anim calcmode="lin" valueType="num">
                                      <p:cBhvr additive="base">
                                        <p:cTn id="17" dur="500" fill="hold"/>
                                        <p:tgtEl>
                                          <p:spTgt spid="298139"/>
                                        </p:tgtEl>
                                        <p:attrNameLst>
                                          <p:attrName>ppt_x</p:attrName>
                                        </p:attrNameLst>
                                      </p:cBhvr>
                                      <p:tavLst>
                                        <p:tav tm="0">
                                          <p:val>
                                            <p:strVal val="#ppt_x"/>
                                          </p:val>
                                        </p:tav>
                                        <p:tav tm="100000">
                                          <p:val>
                                            <p:strVal val="#ppt_x"/>
                                          </p:val>
                                        </p:tav>
                                      </p:tavLst>
                                    </p:anim>
                                    <p:anim calcmode="lin" valueType="num">
                                      <p:cBhvr additive="base">
                                        <p:cTn id="18" dur="500" fill="hold"/>
                                        <p:tgtEl>
                                          <p:spTgt spid="29813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98140"/>
                                        </p:tgtEl>
                                        <p:attrNameLst>
                                          <p:attrName>style.visibility</p:attrName>
                                        </p:attrNameLst>
                                      </p:cBhvr>
                                      <p:to>
                                        <p:strVal val="visible"/>
                                      </p:to>
                                    </p:set>
                                    <p:anim calcmode="lin" valueType="num">
                                      <p:cBhvr additive="base">
                                        <p:cTn id="23" dur="500" fill="hold"/>
                                        <p:tgtEl>
                                          <p:spTgt spid="298140"/>
                                        </p:tgtEl>
                                        <p:attrNameLst>
                                          <p:attrName>ppt_x</p:attrName>
                                        </p:attrNameLst>
                                      </p:cBhvr>
                                      <p:tavLst>
                                        <p:tav tm="0">
                                          <p:val>
                                            <p:strVal val="#ppt_x"/>
                                          </p:val>
                                        </p:tav>
                                        <p:tav tm="100000">
                                          <p:val>
                                            <p:strVal val="#ppt_x"/>
                                          </p:val>
                                        </p:tav>
                                      </p:tavLst>
                                    </p:anim>
                                    <p:anim calcmode="lin" valueType="num">
                                      <p:cBhvr additive="base">
                                        <p:cTn id="24" dur="500" fill="hold"/>
                                        <p:tgtEl>
                                          <p:spTgt spid="29814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98141"/>
                                        </p:tgtEl>
                                        <p:attrNameLst>
                                          <p:attrName>style.visibility</p:attrName>
                                        </p:attrNameLst>
                                      </p:cBhvr>
                                      <p:to>
                                        <p:strVal val="visible"/>
                                      </p:to>
                                    </p:set>
                                    <p:anim calcmode="lin" valueType="num">
                                      <p:cBhvr additive="base">
                                        <p:cTn id="29" dur="500" fill="hold"/>
                                        <p:tgtEl>
                                          <p:spTgt spid="298141"/>
                                        </p:tgtEl>
                                        <p:attrNameLst>
                                          <p:attrName>ppt_x</p:attrName>
                                        </p:attrNameLst>
                                      </p:cBhvr>
                                      <p:tavLst>
                                        <p:tav tm="0">
                                          <p:val>
                                            <p:strVal val="#ppt_x"/>
                                          </p:val>
                                        </p:tav>
                                        <p:tav tm="100000">
                                          <p:val>
                                            <p:strVal val="#ppt_x"/>
                                          </p:val>
                                        </p:tav>
                                      </p:tavLst>
                                    </p:anim>
                                    <p:anim calcmode="lin" valueType="num">
                                      <p:cBhvr additive="base">
                                        <p:cTn id="30" dur="500" fill="hold"/>
                                        <p:tgtEl>
                                          <p:spTgt spid="29814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98149"/>
                                        </p:tgtEl>
                                        <p:attrNameLst>
                                          <p:attrName>style.visibility</p:attrName>
                                        </p:attrNameLst>
                                      </p:cBhvr>
                                      <p:to>
                                        <p:strVal val="visible"/>
                                      </p:to>
                                    </p:set>
                                    <p:anim calcmode="lin" valueType="num">
                                      <p:cBhvr additive="base">
                                        <p:cTn id="35" dur="500" fill="hold"/>
                                        <p:tgtEl>
                                          <p:spTgt spid="298149"/>
                                        </p:tgtEl>
                                        <p:attrNameLst>
                                          <p:attrName>ppt_x</p:attrName>
                                        </p:attrNameLst>
                                      </p:cBhvr>
                                      <p:tavLst>
                                        <p:tav tm="0">
                                          <p:val>
                                            <p:strVal val="#ppt_x"/>
                                          </p:val>
                                        </p:tav>
                                        <p:tav tm="100000">
                                          <p:val>
                                            <p:strVal val="#ppt_x"/>
                                          </p:val>
                                        </p:tav>
                                      </p:tavLst>
                                    </p:anim>
                                    <p:anim calcmode="lin" valueType="num">
                                      <p:cBhvr additive="base">
                                        <p:cTn id="36" dur="500" fill="hold"/>
                                        <p:tgtEl>
                                          <p:spTgt spid="29814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98138"/>
                                        </p:tgtEl>
                                        <p:attrNameLst>
                                          <p:attrName>style.visibility</p:attrName>
                                        </p:attrNameLst>
                                      </p:cBhvr>
                                      <p:to>
                                        <p:strVal val="visible"/>
                                      </p:to>
                                    </p:set>
                                    <p:anim calcmode="lin" valueType="num">
                                      <p:cBhvr additive="base">
                                        <p:cTn id="41" dur="500" fill="hold"/>
                                        <p:tgtEl>
                                          <p:spTgt spid="298138"/>
                                        </p:tgtEl>
                                        <p:attrNameLst>
                                          <p:attrName>ppt_x</p:attrName>
                                        </p:attrNameLst>
                                      </p:cBhvr>
                                      <p:tavLst>
                                        <p:tav tm="0">
                                          <p:val>
                                            <p:strVal val="#ppt_x"/>
                                          </p:val>
                                        </p:tav>
                                        <p:tav tm="100000">
                                          <p:val>
                                            <p:strVal val="#ppt_x"/>
                                          </p:val>
                                        </p:tav>
                                      </p:tavLst>
                                    </p:anim>
                                    <p:anim calcmode="lin" valueType="num">
                                      <p:cBhvr additive="base">
                                        <p:cTn id="42" dur="500" fill="hold"/>
                                        <p:tgtEl>
                                          <p:spTgt spid="298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130" grpId="0" animBg="1"/>
      <p:bldP spid="29813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3094</TotalTime>
  <Words>2625</Words>
  <Application>Microsoft Office PowerPoint</Application>
  <PresentationFormat>Presentación en pantalla (4:3)</PresentationFormat>
  <Paragraphs>334</Paragraphs>
  <Slides>17</Slides>
  <Notes>8</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Tratamiento Actual de la Hipertensión Persistente</vt:lpstr>
      <vt:lpstr>Presentación de PowerPoint</vt:lpstr>
      <vt:lpstr>Presentación de PowerPoint</vt:lpstr>
      <vt:lpstr>Presentación de PowerPoint</vt:lpstr>
      <vt:lpstr>Presentación de PowerPoint</vt:lpstr>
      <vt:lpstr>Presentación de PowerPoint</vt:lpstr>
      <vt:lpstr>Distribución de la Hipertensión por sexo, edad y diagnóstico previo</vt:lpstr>
      <vt:lpstr>Presentación de PowerPoint</vt:lpstr>
      <vt:lpstr>Presentación de PowerPoint</vt:lpstr>
      <vt:lpstr>Hipertensión Resistente: Definición</vt:lpstr>
      <vt:lpstr>Denervación Renal</vt:lpstr>
      <vt:lpstr>Denervación Renal: Expectativas</vt:lpstr>
      <vt:lpstr>Renal Denervation in Patients with Uncontrolled Hypertension: Results of the SYMPLICITY HTN 3 Trial </vt:lpstr>
      <vt:lpstr>Conclusions</vt:lpstr>
      <vt:lpstr>Efecto antihipertensivo al añadir un fármaco en lugar de doblar la dosis de un medicamento (11,000 pacientes en 42 estudios)</vt:lpstr>
      <vt:lpstr>Metas de Tratamiento </vt:lpstr>
    </vt:vector>
  </TitlesOfParts>
  <Company>Instituto Nacional de Cardiología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Hipertensión Arterial Sistémica Opciones de Tratamiento</dc:title>
  <dc:creator>Juan Verdejo</dc:creator>
  <cp:lastModifiedBy>Academia Nal. de Med</cp:lastModifiedBy>
  <cp:revision>18</cp:revision>
  <dcterms:created xsi:type="dcterms:W3CDTF">2015-06-27T16:58:54Z</dcterms:created>
  <dcterms:modified xsi:type="dcterms:W3CDTF">2015-07-08T23:53:32Z</dcterms:modified>
</cp:coreProperties>
</file>