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45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8" r:id="rId3"/>
    <p:sldId id="279" r:id="rId4"/>
    <p:sldId id="297" r:id="rId5"/>
    <p:sldId id="298" r:id="rId6"/>
    <p:sldId id="299" r:id="rId7"/>
    <p:sldId id="303" r:id="rId8"/>
    <p:sldId id="300" r:id="rId9"/>
    <p:sldId id="291" r:id="rId10"/>
    <p:sldId id="294" r:id="rId11"/>
    <p:sldId id="301" r:id="rId12"/>
    <p:sldId id="302" r:id="rId13"/>
    <p:sldId id="296" r:id="rId14"/>
    <p:sldId id="304" r:id="rId15"/>
    <p:sldId id="305" r:id="rId16"/>
    <p:sldId id="306" r:id="rId17"/>
    <p:sldId id="308" r:id="rId18"/>
  </p:sldIdLst>
  <p:sldSz cx="9144000" cy="6858000" type="screen4x3"/>
  <p:notesSz cx="9296400" cy="7010400"/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pitchFamily="18" charset="0"/>
        <a:ea typeface="ＭＳ Ｐゴシック" pitchFamily="34" charset="-128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pitchFamily="18" charset="0"/>
        <a:ea typeface="ＭＳ Ｐゴシック" pitchFamily="34" charset="-128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pitchFamily="18" charset="0"/>
        <a:ea typeface="ＭＳ Ｐゴシック" pitchFamily="34" charset="-128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pitchFamily="18" charset="0"/>
        <a:ea typeface="ＭＳ Ｐゴシック" pitchFamily="34" charset="-128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pitchFamily="18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sto MT" pitchFamily="18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sto MT" pitchFamily="18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sto MT" pitchFamily="18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sto MT" pitchFamily="18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920F"/>
    <a:srgbClr val="E1AC12"/>
    <a:srgbClr val="E1C211"/>
    <a:srgbClr val="0D0D0D"/>
    <a:srgbClr val="F3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4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sto MT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66347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smtClean="0">
                <a:latin typeface="Calisto MT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E047B16-FC38-49FA-BC07-F66E2095527E}" type="datetimeFigureOut">
              <a:rPr lang="en-US"/>
              <a:pPr>
                <a:defRPr/>
              </a:pPr>
              <a:t>6/24/2015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658258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sto MT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66347" y="6658258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smtClean="0">
                <a:latin typeface="Calisto MT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6DD0314-2D63-44D8-A5AD-FD2F5028634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97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sto MT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smtClean="0">
                <a:latin typeface="Calisto MT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EA082F18-CFA7-4541-9E17-E81D06F8788F}" type="datetimeFigureOut">
              <a:rPr lang="en-US"/>
              <a:pPr>
                <a:defRPr/>
              </a:pPr>
              <a:t>6/24/2015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sto MT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66347" y="6658258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smtClean="0">
                <a:latin typeface="Calisto MT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E891374-2E95-4821-B413-C6B77CAAC4C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95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279282-BC47-4EF7-B278-F34BCA54AF92}" type="slidenum">
              <a:rPr lang="en-US">
                <a:latin typeface="Calisto MT" pitchFamily="18" charset="0"/>
                <a:ea typeface="ＭＳ Ｐゴシック" pitchFamily="34" charset="-128"/>
              </a:rPr>
              <a:pPr/>
              <a:t>1</a:t>
            </a:fld>
            <a:endParaRPr lang="en-US">
              <a:latin typeface="Calisto MT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905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891374-2E95-4821-B413-C6B77CAAC4C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98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279282-BC47-4EF7-B278-F34BCA54AF92}" type="slidenum">
              <a:rPr lang="en-US">
                <a:solidFill>
                  <a:prstClr val="black"/>
                </a:solidFill>
                <a:latin typeface="Calisto MT" pitchFamily="18" charset="0"/>
                <a:ea typeface="ＭＳ Ｐゴシック" pitchFamily="34" charset="-128"/>
              </a:rPr>
              <a:pPr/>
              <a:t>17</a:t>
            </a:fld>
            <a:endParaRPr lang="en-US">
              <a:solidFill>
                <a:prstClr val="black"/>
              </a:solidFill>
              <a:latin typeface="Calisto MT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1112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511D1-DA77-4ED6-AEB6-8A623BEF47CB}" type="datetimeFigureOut">
              <a:rPr lang="es-ES"/>
              <a:pPr>
                <a:defRPr/>
              </a:pPr>
              <a:t>24/06/2015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73069-E8C2-4638-9356-7E0D1B6985E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538A8-B522-49A0-B377-381AD458A67F}" type="datetimeFigureOut">
              <a:rPr lang="es-ES"/>
              <a:pPr>
                <a:defRPr/>
              </a:pPr>
              <a:t>24/06/2015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FD03F-7F8D-4ADF-9491-8A6A4EA11B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0CE19-F3FD-4CE1-86C1-378D8A0788E4}" type="datetimeFigureOut">
              <a:rPr lang="es-ES"/>
              <a:pPr>
                <a:defRPr/>
              </a:pPr>
              <a:t>24/06/2015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58E7D-1D8B-4E8F-9226-A8C9044AC0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ión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noProof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noProof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noProof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noProof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noProof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322E1-254C-4B4E-AD25-788961844AF3}" type="datetimeFigureOut">
              <a:rPr lang="es-ES"/>
              <a:pPr>
                <a:defRPr/>
              </a:pPr>
              <a:t>24/06/2015</a:t>
            </a:fld>
            <a:endParaRPr lang="es-E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ED1B0-D187-4B82-A4E2-AD0073CC14D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1B33E-86B1-4DCD-9A01-515BE93778CC}" type="datetimeFigureOut">
              <a:rPr lang="es-ES"/>
              <a:pPr>
                <a:defRPr/>
              </a:pPr>
              <a:t>24/06/2015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7F417-FE84-4177-BD94-2F6F4C271B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734D7-2377-47FD-9B05-62417AF76B09}" type="datetimeFigureOut">
              <a:rPr lang="es-ES"/>
              <a:pPr>
                <a:defRPr/>
              </a:pPr>
              <a:t>24/06/2015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F6E99-5FD8-4AEF-88D0-3739367F687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7860B-161A-44F1-B2EA-DFAE04354EB7}" type="datetimeFigureOut">
              <a:rPr lang="es-ES"/>
              <a:pPr>
                <a:defRPr/>
              </a:pPr>
              <a:t>24/06/2015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1C7EB-F0E8-461F-944E-733317272F9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00465-A15E-4806-BC90-59AA85B6EC2C}" type="datetimeFigureOut">
              <a:rPr lang="es-ES"/>
              <a:pPr>
                <a:defRPr/>
              </a:pPr>
              <a:t>24/06/2015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2FE53-9895-4D3F-B90E-DDC1734DB29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F51D8-6153-41A6-B194-A8C941624E4E}" type="datetimeFigureOut">
              <a:rPr lang="es-ES"/>
              <a:pPr>
                <a:defRPr/>
              </a:pPr>
              <a:t>24/06/2015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83F70-8798-4933-AC3D-DB1D33A1FD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272A2-2806-487E-BA5E-FBBB7B0FB9E5}" type="datetimeFigureOut">
              <a:rPr lang="es-ES"/>
              <a:pPr>
                <a:defRPr/>
              </a:pPr>
              <a:t>24/06/2015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9FD86-FCDE-40D4-B685-F5948313F2B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85813" y="2192338"/>
            <a:ext cx="3429000" cy="1587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5"/>
          <p:cNvCxnSpPr/>
          <p:nvPr/>
        </p:nvCxnSpPr>
        <p:spPr>
          <a:xfrm>
            <a:off x="4937125" y="2192338"/>
            <a:ext cx="3429000" cy="1587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A517D-B10C-42D1-BA55-6E3CCB700DD3}" type="datetimeFigureOut">
              <a:rPr lang="es-ES"/>
              <a:pPr>
                <a:defRPr/>
              </a:pPr>
              <a:t>24/06/2015</a:t>
            </a:fld>
            <a:endParaRPr lang="es-E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3979C-75A7-480F-867D-1F0ECD5B49B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06C9E-4C03-41DA-88B1-1DF4698A8848}" type="datetimeFigureOut">
              <a:rPr lang="es-ES"/>
              <a:pPr>
                <a:defRPr/>
              </a:pPr>
              <a:t>24/06/2015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A4F2D-7987-4DBC-BBA3-ED6AD47194B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C2908-853E-431A-9BD6-0033FD82EA6F}" type="datetimeFigureOut">
              <a:rPr lang="es-ES"/>
              <a:pPr>
                <a:defRPr/>
              </a:pPr>
              <a:t>24/06/2015</a:t>
            </a:fld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36CD9-6F53-43C9-868D-D2B3512898D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08B4C-A92D-448B-B909-80C11D86221F}" type="datetimeFigureOut">
              <a:rPr lang="es-ES"/>
              <a:pPr>
                <a:defRPr/>
              </a:pPr>
              <a:t>24/06/2015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437A2-9767-422F-86E1-BB434F93A3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0650"/>
            <a:ext cx="7770813" cy="14303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_tradnl" smtClean="0"/>
              <a:t>Clic para editar título</a:t>
            </a:r>
            <a:endParaRPr lang="es-E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19875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9FA2F5D-3631-413C-91AB-624E3CDDD14A}" type="datetimeFigureOut">
              <a:rPr lang="es-ES"/>
              <a:pPr>
                <a:defRPr/>
              </a:pPr>
              <a:t>24/06/2015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0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89659F2-C8FF-4787-A5A3-D6A195C3850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0" r:id="rId1"/>
    <p:sldLayoutId id="2147484359" r:id="rId2"/>
    <p:sldLayoutId id="2147484358" r:id="rId3"/>
    <p:sldLayoutId id="2147484357" r:id="rId4"/>
    <p:sldLayoutId id="2147484356" r:id="rId5"/>
    <p:sldLayoutId id="2147484361" r:id="rId6"/>
    <p:sldLayoutId id="2147484355" r:id="rId7"/>
    <p:sldLayoutId id="2147484354" r:id="rId8"/>
    <p:sldLayoutId id="2147484353" r:id="rId9"/>
    <p:sldLayoutId id="2147484352" r:id="rId10"/>
    <p:sldLayoutId id="2147484351" r:id="rId11"/>
    <p:sldLayoutId id="2147484350" r:id="rId12"/>
    <p:sldLayoutId id="2147484349" r:id="rId13"/>
    <p:sldLayoutId id="214748434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ＭＳ Ｐゴシック" charset="0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Blip>
          <a:blip r:embed="rId16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ＭＳ Ｐゴシック" charset="0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Blip>
          <a:blip r:embed="rId16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ＭＳ Ｐゴシック" charset="0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Blip>
          <a:blip r:embed="rId16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ＭＳ Ｐゴシック" charset="0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uadroTexto 4"/>
          <p:cNvSpPr txBox="1">
            <a:spLocks noChangeArrowheads="1"/>
          </p:cNvSpPr>
          <p:nvPr/>
        </p:nvSpPr>
        <p:spPr bwMode="auto">
          <a:xfrm>
            <a:off x="2582863" y="7842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0" y="547688"/>
            <a:ext cx="9144000" cy="44450"/>
          </a:xfrm>
          <a:prstGeom prst="rect">
            <a:avLst/>
          </a:prstGeom>
          <a:solidFill>
            <a:srgbClr val="E1AC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Rectángulo 10"/>
          <p:cNvSpPr/>
          <p:nvPr/>
        </p:nvSpPr>
        <p:spPr>
          <a:xfrm flipV="1">
            <a:off x="0" y="0"/>
            <a:ext cx="9144000" cy="5476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18436" name="Imagen 17" descr="AN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4425" y="273844"/>
            <a:ext cx="1223232" cy="148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16 Título"/>
          <p:cNvSpPr txBox="1">
            <a:spLocks/>
          </p:cNvSpPr>
          <p:nvPr/>
        </p:nvSpPr>
        <p:spPr>
          <a:xfrm>
            <a:off x="0" y="1991894"/>
            <a:ext cx="9143999" cy="2994443"/>
          </a:xfrm>
          <a:prstGeom prst="rect">
            <a:avLst/>
          </a:prstGeom>
          <a:effectLst/>
        </p:spPr>
        <p:txBody>
          <a:bodyPr/>
          <a:lstStyle/>
          <a:p>
            <a:pPr algn="ctr" defTabSz="914400">
              <a:defRPr/>
            </a:pPr>
            <a:endParaRPr lang="es-MX" sz="3200" b="1" dirty="0" smtClean="0">
              <a:latin typeface="Bell MT" panose="02020503060305020303" pitchFamily="18" charset="0"/>
              <a:ea typeface="ＭＳ Ｐゴシック" charset="-128"/>
              <a:cs typeface="+mn-cs"/>
            </a:endParaRPr>
          </a:p>
          <a:p>
            <a:pPr algn="ctr" defTabSz="914400">
              <a:defRPr/>
            </a:pPr>
            <a:r>
              <a:rPr lang="es-MX" sz="3200" b="1" dirty="0" smtClean="0">
                <a:latin typeface="Bell MT" panose="02020503060305020303" pitchFamily="18" charset="0"/>
                <a:ea typeface="ＭＳ Ｐゴシック" charset="-128"/>
                <a:cs typeface="+mn-cs"/>
              </a:rPr>
              <a:t>Academia </a:t>
            </a:r>
            <a:r>
              <a:rPr lang="es-MX" sz="3200" b="1" dirty="0">
                <a:latin typeface="Bell MT" panose="02020503060305020303" pitchFamily="18" charset="0"/>
                <a:ea typeface="ＭＳ Ｐゴシック" charset="-128"/>
                <a:cs typeface="+mn-cs"/>
              </a:rPr>
              <a:t>Nacional de Medicina</a:t>
            </a:r>
            <a:r>
              <a:rPr lang="es-MX" sz="3200" b="1" dirty="0" smtClean="0">
                <a:solidFill>
                  <a:srgbClr val="FFFFFF"/>
                </a:solidFill>
                <a:latin typeface="Bell MT" panose="02020503060305020303" pitchFamily="18" charset="0"/>
                <a:ea typeface="ＭＳ Ｐゴシック" charset="-128"/>
                <a:cs typeface="+mn-cs"/>
              </a:rPr>
              <a:t/>
            </a:r>
            <a:br>
              <a:rPr lang="es-MX" sz="3200" b="1" dirty="0" smtClean="0">
                <a:solidFill>
                  <a:srgbClr val="FFFFFF"/>
                </a:solidFill>
                <a:latin typeface="Bell MT" panose="02020503060305020303" pitchFamily="18" charset="0"/>
                <a:ea typeface="ＭＳ Ｐゴシック" charset="-128"/>
                <a:cs typeface="+mn-cs"/>
              </a:rPr>
            </a:br>
            <a:endParaRPr lang="es-MX" sz="3200" b="1" dirty="0" smtClean="0">
              <a:solidFill>
                <a:srgbClr val="FFFFFF"/>
              </a:solidFill>
              <a:latin typeface="Bell MT" panose="02020503060305020303" pitchFamily="18" charset="0"/>
              <a:ea typeface="ＭＳ Ｐゴシック" charset="-128"/>
              <a:cs typeface="+mn-cs"/>
            </a:endParaRPr>
          </a:p>
          <a:p>
            <a:pPr algn="ctr" defTabSz="914400">
              <a:defRPr/>
            </a:pPr>
            <a:r>
              <a:rPr lang="es-MX" sz="3200" b="1" dirty="0" smtClean="0">
                <a:latin typeface="Bell MT" panose="02020503060305020303" pitchFamily="18" charset="0"/>
                <a:ea typeface="ＭＳ Ｐゴシック" charset="-128"/>
                <a:cs typeface="+mn-cs"/>
              </a:rPr>
              <a:t>Sesión Solemne</a:t>
            </a:r>
          </a:p>
          <a:p>
            <a:pPr algn="ctr" defTabSz="914400">
              <a:defRPr/>
            </a:pPr>
            <a:r>
              <a:rPr lang="es-MX" sz="3200" b="1" dirty="0" smtClean="0">
                <a:latin typeface="Bell MT" panose="02020503060305020303" pitchFamily="18" charset="0"/>
                <a:ea typeface="ＭＳ Ｐゴシック" charset="-128"/>
                <a:cs typeface="+mn-cs"/>
              </a:rPr>
              <a:t>Recepción </a:t>
            </a:r>
            <a:r>
              <a:rPr lang="es-MX" sz="3200" b="1" dirty="0">
                <a:latin typeface="Bell MT" panose="02020503060305020303" pitchFamily="18" charset="0"/>
                <a:ea typeface="ＭＳ Ｐゴシック" charset="-128"/>
                <a:cs typeface="+mn-cs"/>
              </a:rPr>
              <a:t>de Nuevos </a:t>
            </a:r>
            <a:r>
              <a:rPr lang="es-MX" sz="3200" b="1" dirty="0" smtClean="0">
                <a:latin typeface="Bell MT" panose="02020503060305020303" pitchFamily="18" charset="0"/>
                <a:ea typeface="ＭＳ Ｐゴシック" charset="-128"/>
                <a:cs typeface="+mn-cs"/>
              </a:rPr>
              <a:t>Académicos</a:t>
            </a:r>
          </a:p>
          <a:p>
            <a:pPr algn="ctr" defTabSz="914400">
              <a:defRPr/>
            </a:pPr>
            <a:endParaRPr lang="es-MX" sz="3200" b="1" dirty="0">
              <a:latin typeface="Bell MT" panose="02020503060305020303" pitchFamily="18" charset="0"/>
              <a:ea typeface="ＭＳ Ｐゴシック" charset="-128"/>
              <a:cs typeface="+mn-cs"/>
            </a:endParaRPr>
          </a:p>
          <a:p>
            <a:pPr algn="ctr" defTabSz="914400">
              <a:defRPr/>
            </a:pPr>
            <a:r>
              <a:rPr lang="es-MX" sz="2400" b="1" dirty="0" smtClean="0">
                <a:latin typeface="Bell MT" panose="02020503060305020303" pitchFamily="18" charset="0"/>
                <a:ea typeface="ＭＳ Ｐゴシック" charset="-128"/>
                <a:cs typeface="+mn-cs"/>
              </a:rPr>
              <a:t>24 junio de 2015</a:t>
            </a:r>
            <a:endParaRPr lang="es-MX" sz="2400" b="1" dirty="0">
              <a:latin typeface="Bell MT" panose="02020503060305020303" pitchFamily="18" charset="0"/>
              <a:ea typeface="ＭＳ Ｐゴシック" charset="-128"/>
              <a:cs typeface="+mn-cs"/>
            </a:endParaRPr>
          </a:p>
          <a:p>
            <a:pPr algn="ctr" defTabSz="914400">
              <a:defRPr/>
            </a:pPr>
            <a:endParaRPr lang="en-US" sz="3200" dirty="0">
              <a:solidFill>
                <a:srgbClr val="FFFFFF"/>
              </a:solidFill>
              <a:latin typeface="Bell MT" panose="02020503060305020303" pitchFamily="18" charset="0"/>
              <a:ea typeface="ＭＳ Ｐゴシック" charset="-128"/>
              <a:cs typeface="+mn-cs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964274"/>
              </p:ext>
            </p:extLst>
          </p:nvPr>
        </p:nvGraphicFramePr>
        <p:xfrm>
          <a:off x="1457325" y="6386093"/>
          <a:ext cx="6653928" cy="274320"/>
        </p:xfrm>
        <a:graphic>
          <a:graphicData uri="http://schemas.openxmlformats.org/drawingml/2006/table">
            <a:tbl>
              <a:tblPr/>
              <a:tblGrid>
                <a:gridCol w="5988535"/>
                <a:gridCol w="665393"/>
              </a:tblGrid>
              <a:tr h="260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100" b="1" dirty="0" smtClean="0">
                          <a:latin typeface="Verdana"/>
                          <a:ea typeface="Times New Roman"/>
                          <a:cs typeface="Times New Roman"/>
                        </a:rPr>
                        <a:t>Academia Nacional de Medicina</a:t>
                      </a:r>
                      <a:r>
                        <a:rPr lang="es-MX" sz="1100" dirty="0" smtClean="0">
                          <a:latin typeface="Verdana"/>
                          <a:ea typeface="Times New Roman"/>
                          <a:cs typeface="Times New Roman"/>
                        </a:rPr>
                        <a:t>| </a:t>
                      </a:r>
                      <a:r>
                        <a:rPr lang="es-MX" sz="1100" b="1" dirty="0" smtClean="0">
                          <a:latin typeface="Myriad Pro Light"/>
                          <a:ea typeface="Times New Roman"/>
                          <a:cs typeface="Times New Roman"/>
                        </a:rPr>
                        <a:t>CLII</a:t>
                      </a:r>
                      <a:r>
                        <a:rPr lang="es-MX" sz="1100" b="1" baseline="0" dirty="0" smtClean="0">
                          <a:latin typeface="Myriad Pro Ligh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MX" sz="1100" b="1" dirty="0" smtClean="0">
                          <a:latin typeface="Myriad Pro Light"/>
                          <a:ea typeface="Times New Roman"/>
                          <a:cs typeface="Times New Roman"/>
                        </a:rPr>
                        <a:t>Año </a:t>
                      </a:r>
                      <a:r>
                        <a:rPr lang="es-MX" sz="1100" b="1" dirty="0">
                          <a:latin typeface="Myriad Pro Light"/>
                          <a:ea typeface="Times New Roman"/>
                          <a:cs typeface="Times New Roman"/>
                        </a:rPr>
                        <a:t>Académico</a:t>
                      </a:r>
                      <a:endParaRPr lang="en-US" sz="11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3025" marR="73025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B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uadroTexto 4"/>
          <p:cNvSpPr txBox="1">
            <a:spLocks noChangeArrowheads="1"/>
          </p:cNvSpPr>
          <p:nvPr/>
        </p:nvSpPr>
        <p:spPr bwMode="auto">
          <a:xfrm>
            <a:off x="2582863" y="7842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0" y="547688"/>
            <a:ext cx="9144000" cy="44450"/>
          </a:xfrm>
          <a:prstGeom prst="rect">
            <a:avLst/>
          </a:prstGeom>
          <a:solidFill>
            <a:srgbClr val="E1AC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Rectángulo 10"/>
          <p:cNvSpPr/>
          <p:nvPr/>
        </p:nvSpPr>
        <p:spPr>
          <a:xfrm flipV="1">
            <a:off x="0" y="0"/>
            <a:ext cx="9144000" cy="5476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22532" name="Imagen 17" descr="AN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7313" y="61913"/>
            <a:ext cx="10922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dondear rectángulo de esquina diagonal 1"/>
          <p:cNvSpPr/>
          <p:nvPr/>
        </p:nvSpPr>
        <p:spPr>
          <a:xfrm>
            <a:off x="699925" y="1218146"/>
            <a:ext cx="7743987" cy="2527299"/>
          </a:xfrm>
          <a:prstGeom prst="round2Diag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4" name="16 Título"/>
          <p:cNvSpPr txBox="1">
            <a:spLocks/>
          </p:cNvSpPr>
          <p:nvPr/>
        </p:nvSpPr>
        <p:spPr>
          <a:xfrm>
            <a:off x="2349811" y="1503904"/>
            <a:ext cx="5800767" cy="1428750"/>
          </a:xfrm>
          <a:prstGeom prst="rect">
            <a:avLst/>
          </a:prstGeom>
          <a:effectLst/>
        </p:spPr>
        <p:txBody>
          <a:bodyPr anchor="ctr"/>
          <a:lstStyle/>
          <a:p>
            <a:pPr algn="r" defTabSz="914400">
              <a:defRPr/>
            </a:pPr>
            <a:r>
              <a:rPr lang="es-MX" sz="2400" b="1" dirty="0" smtClean="0">
                <a:solidFill>
                  <a:srgbClr val="E1AC12"/>
                </a:solidFill>
                <a:latin typeface="Bell MT" panose="02020503060305020303" pitchFamily="18" charset="0"/>
                <a:cs typeface="Abadi MT Condensed Extra Bold"/>
              </a:rPr>
              <a:t> Dra. Virginia Pascual Ramos</a:t>
            </a:r>
          </a:p>
          <a:p>
            <a:pPr algn="r" defTabSz="914400">
              <a:defRPr/>
            </a:pPr>
            <a:r>
              <a:rPr lang="es-MX" sz="2400" b="1" dirty="0" smtClean="0">
                <a:solidFill>
                  <a:srgbClr val="E1AC12"/>
                </a:solidFill>
                <a:latin typeface="Bell MT" panose="02020503060305020303" pitchFamily="18" charset="0"/>
                <a:cs typeface="Abadi MT Condensed Extra Bold"/>
              </a:rPr>
              <a:t> </a:t>
            </a:r>
            <a:r>
              <a:rPr lang="es-MX" sz="2400" b="1" dirty="0" smtClean="0">
                <a:solidFill>
                  <a:srgbClr val="FFFFFF"/>
                </a:solidFill>
                <a:latin typeface="Bell MT" panose="02020503060305020303" pitchFamily="18" charset="0"/>
              </a:rPr>
              <a:t>Ingresa al área de Reumatología </a:t>
            </a:r>
          </a:p>
          <a:p>
            <a:pPr algn="r" defTabSz="914400">
              <a:defRPr/>
            </a:pPr>
            <a:r>
              <a:rPr lang="es-MX" sz="2400" b="1" dirty="0" smtClean="0">
                <a:solidFill>
                  <a:srgbClr val="FFFFFF"/>
                </a:solidFill>
                <a:latin typeface="Bell MT" panose="02020503060305020303" pitchFamily="18" charset="0"/>
              </a:rPr>
              <a:t> del Departamento de Medicina</a:t>
            </a:r>
            <a:endParaRPr lang="en-US" sz="2400" b="1" dirty="0">
              <a:solidFill>
                <a:srgbClr val="FFFFFF"/>
              </a:solidFill>
              <a:latin typeface="Bell MT" panose="02020503060305020303" pitchFamily="18" charset="0"/>
            </a:endParaRPr>
          </a:p>
        </p:txBody>
      </p:sp>
      <p:sp>
        <p:nvSpPr>
          <p:cNvPr id="26" name="17 Subtítulo"/>
          <p:cNvSpPr>
            <a:spLocks noGrp="1"/>
          </p:cNvSpPr>
          <p:nvPr>
            <p:ph type="subTitle" idx="1"/>
          </p:nvPr>
        </p:nvSpPr>
        <p:spPr>
          <a:xfrm>
            <a:off x="699924" y="4031203"/>
            <a:ext cx="7743987" cy="2081718"/>
          </a:xfrm>
          <a:solidFill>
            <a:schemeClr val="bg1">
              <a:lumMod val="75000"/>
            </a:schemeClr>
          </a:solidFill>
          <a:ln>
            <a:solidFill>
              <a:srgbClr val="E1920F"/>
            </a:solidFill>
          </a:ln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9000"/>
              <a:defRPr/>
            </a:pPr>
            <a:endParaRPr lang="es-MX" sz="800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ＭＳ Ｐゴシック" pitchFamily="34" charset="-128"/>
              <a:cs typeface="Arial"/>
            </a:endParaRP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  <a:defRPr/>
            </a:pP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Médica Cirujana con especialidad en Medicina Interna e Inmunología y en Reumatología.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  <a:defRPr/>
            </a:pP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P</a:t>
            </a: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rofesora </a:t>
            </a: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titular de pregrado del curso de Reumatología y profesora adjunta de la materia de Terapéutica Médica en la Universidad Panamericana</a:t>
            </a: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.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  <a:defRPr/>
            </a:pP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Actualmente labora en el Instituto Nacional de Ciencias Médicas y Nutrición “Salvador </a:t>
            </a:r>
            <a:r>
              <a:rPr lang="es-MX" sz="1400" b="1" dirty="0" err="1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Zubirán</a:t>
            </a: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” como médica </a:t>
            </a: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especialista “A</a:t>
            </a: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”.</a:t>
            </a:r>
            <a:endParaRPr lang="es-MX" sz="1400" b="1" dirty="0">
              <a:solidFill>
                <a:schemeClr val="tx1"/>
              </a:solidFill>
              <a:effectLst/>
              <a:latin typeface="Cambria" panose="02040503050406030204" pitchFamily="18" charset="0"/>
              <a:ea typeface="ＭＳ Ｐゴシック" pitchFamily="34" charset="-128"/>
              <a:cs typeface="Arial"/>
            </a:endParaRP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  <a:defRPr/>
            </a:pP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Miembro del Sistema Nacional de Investigadores nivel I.</a:t>
            </a:r>
          </a:p>
          <a:p>
            <a:pPr marL="285750" indent="-28575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  <a:defRPr/>
            </a:pPr>
            <a:endParaRPr lang="es-MX" sz="1400" b="1" dirty="0">
              <a:solidFill>
                <a:schemeClr val="tx1"/>
              </a:solidFill>
              <a:effectLst/>
              <a:latin typeface="Arial"/>
              <a:ea typeface="ＭＳ Ｐゴシック" pitchFamily="34" charset="-128"/>
              <a:cs typeface="Arial"/>
            </a:endParaRPr>
          </a:p>
          <a:p>
            <a:pPr marL="285750" indent="-28575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  <a:defRPr/>
            </a:pPr>
            <a:endParaRPr lang="es-MX" sz="1400" b="1" dirty="0" smtClean="0">
              <a:solidFill>
                <a:schemeClr val="tx1"/>
              </a:solidFill>
              <a:effectLst/>
              <a:latin typeface="Arial"/>
              <a:ea typeface="ＭＳ Ｐゴシック" pitchFamily="34" charset="-128"/>
              <a:cs typeface="Arial"/>
            </a:endParaRPr>
          </a:p>
          <a:p>
            <a:pPr algn="just">
              <a:lnSpc>
                <a:spcPct val="120000"/>
              </a:lnSpc>
              <a:spcAft>
                <a:spcPts val="300"/>
              </a:spcAft>
              <a:buSzPct val="79000"/>
            </a:pPr>
            <a:endParaRPr lang="en-US" sz="1400" b="1" dirty="0" smtClean="0">
              <a:solidFill>
                <a:schemeClr val="tx1"/>
              </a:solidFill>
              <a:effectLst/>
              <a:latin typeface="Arial"/>
              <a:ea typeface="ＭＳ Ｐゴシック" pitchFamily="34" charset="-128"/>
              <a:cs typeface="Arial"/>
            </a:endParaRPr>
          </a:p>
        </p:txBody>
      </p:sp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701988"/>
              </p:ext>
            </p:extLst>
          </p:nvPr>
        </p:nvGraphicFramePr>
        <p:xfrm>
          <a:off x="2243853" y="6482079"/>
          <a:ext cx="6200058" cy="274320"/>
        </p:xfrm>
        <a:graphic>
          <a:graphicData uri="http://schemas.openxmlformats.org/drawingml/2006/table">
            <a:tbl>
              <a:tblPr/>
              <a:tblGrid>
                <a:gridCol w="5580052"/>
                <a:gridCol w="620006"/>
              </a:tblGrid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100" b="1" dirty="0" smtClean="0">
                          <a:latin typeface="Verdana"/>
                          <a:ea typeface="Times New Roman"/>
                          <a:cs typeface="Times New Roman"/>
                        </a:rPr>
                        <a:t>Academia Nacional de Medicina</a:t>
                      </a:r>
                      <a:r>
                        <a:rPr lang="es-MX" sz="1100" dirty="0" smtClean="0">
                          <a:latin typeface="Verdana"/>
                          <a:ea typeface="Times New Roman"/>
                          <a:cs typeface="Times New Roman"/>
                        </a:rPr>
                        <a:t>| </a:t>
                      </a:r>
                      <a:r>
                        <a:rPr lang="es-MX" sz="1100" b="1" dirty="0" smtClean="0">
                          <a:latin typeface="Myriad Pro Light"/>
                          <a:ea typeface="Times New Roman"/>
                          <a:cs typeface="Times New Roman"/>
                        </a:rPr>
                        <a:t>CLI</a:t>
                      </a:r>
                      <a:r>
                        <a:rPr lang="es-MX" sz="1100" b="1" baseline="0" dirty="0" smtClean="0">
                          <a:latin typeface="Myriad Pro Light"/>
                          <a:ea typeface="Times New Roman"/>
                          <a:cs typeface="Times New Roman"/>
                        </a:rPr>
                        <a:t>I </a:t>
                      </a:r>
                      <a:r>
                        <a:rPr lang="es-MX" sz="1100" b="1" dirty="0" smtClean="0">
                          <a:latin typeface="Myriad Pro Light"/>
                          <a:ea typeface="Times New Roman"/>
                          <a:cs typeface="Times New Roman"/>
                        </a:rPr>
                        <a:t>Año </a:t>
                      </a:r>
                      <a:r>
                        <a:rPr lang="es-MX" sz="1100" b="1" dirty="0">
                          <a:latin typeface="Myriad Pro Light"/>
                          <a:ea typeface="Times New Roman"/>
                          <a:cs typeface="Times New Roman"/>
                        </a:rPr>
                        <a:t>Académico</a:t>
                      </a:r>
                      <a:endParaRPr lang="en-US" sz="11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3025" marR="73025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B00"/>
                    </a:solidFill>
                  </a:tcPr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47" y="1362547"/>
            <a:ext cx="1698536" cy="2280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uadroTexto 4"/>
          <p:cNvSpPr txBox="1">
            <a:spLocks noChangeArrowheads="1"/>
          </p:cNvSpPr>
          <p:nvPr/>
        </p:nvSpPr>
        <p:spPr bwMode="auto">
          <a:xfrm>
            <a:off x="2582863" y="7842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0" y="547688"/>
            <a:ext cx="9144000" cy="44450"/>
          </a:xfrm>
          <a:prstGeom prst="rect">
            <a:avLst/>
          </a:prstGeom>
          <a:solidFill>
            <a:srgbClr val="E1AC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Rectángulo 10"/>
          <p:cNvSpPr/>
          <p:nvPr/>
        </p:nvSpPr>
        <p:spPr>
          <a:xfrm flipV="1">
            <a:off x="0" y="0"/>
            <a:ext cx="9144000" cy="5476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22532" name="Imagen 17" descr="AN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7313" y="61913"/>
            <a:ext cx="10922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dondear rectángulo de esquina diagonal 1"/>
          <p:cNvSpPr/>
          <p:nvPr/>
        </p:nvSpPr>
        <p:spPr>
          <a:xfrm>
            <a:off x="778605" y="1219488"/>
            <a:ext cx="7679595" cy="2527299"/>
          </a:xfrm>
          <a:prstGeom prst="round2Diag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4" name="16 Título"/>
          <p:cNvSpPr txBox="1">
            <a:spLocks/>
          </p:cNvSpPr>
          <p:nvPr/>
        </p:nvSpPr>
        <p:spPr>
          <a:xfrm>
            <a:off x="2530433" y="1481605"/>
            <a:ext cx="5800767" cy="1428750"/>
          </a:xfrm>
          <a:prstGeom prst="rect">
            <a:avLst/>
          </a:prstGeom>
          <a:effectLst/>
        </p:spPr>
        <p:txBody>
          <a:bodyPr anchor="ctr"/>
          <a:lstStyle/>
          <a:p>
            <a:pPr algn="r" defTabSz="914400">
              <a:defRPr/>
            </a:pPr>
            <a:r>
              <a:rPr lang="es-MX" sz="2400" b="1" dirty="0" smtClean="0">
                <a:solidFill>
                  <a:srgbClr val="E1AC12"/>
                </a:solidFill>
                <a:latin typeface="Abadi MT Condensed Extra Bold"/>
                <a:cs typeface="Abadi MT Condensed Extra Bold"/>
              </a:rPr>
              <a:t> </a:t>
            </a:r>
            <a:r>
              <a:rPr lang="es-MX" sz="2400" b="1" dirty="0" smtClean="0">
                <a:solidFill>
                  <a:srgbClr val="E1AC12"/>
                </a:solidFill>
                <a:latin typeface="Bell MT" panose="02020503060305020303" pitchFamily="18" charset="0"/>
                <a:cs typeface="Abadi MT Condensed Extra Bold"/>
              </a:rPr>
              <a:t>Dra. Patricia Amalia </a:t>
            </a:r>
            <a:r>
              <a:rPr lang="es-MX" sz="2400" b="1" dirty="0" err="1" smtClean="0">
                <a:solidFill>
                  <a:srgbClr val="E1AC12"/>
                </a:solidFill>
                <a:latin typeface="Bell MT" panose="02020503060305020303" pitchFamily="18" charset="0"/>
                <a:cs typeface="Abadi MT Condensed Extra Bold"/>
              </a:rPr>
              <a:t>Volkow</a:t>
            </a:r>
            <a:r>
              <a:rPr lang="es-MX" sz="2400" b="1" dirty="0" smtClean="0">
                <a:solidFill>
                  <a:srgbClr val="E1AC12"/>
                </a:solidFill>
                <a:latin typeface="Bell MT" panose="02020503060305020303" pitchFamily="18" charset="0"/>
                <a:cs typeface="Abadi MT Condensed Extra Bold"/>
              </a:rPr>
              <a:t> Hernández</a:t>
            </a:r>
          </a:p>
          <a:p>
            <a:pPr algn="r" defTabSz="914400">
              <a:defRPr/>
            </a:pPr>
            <a:r>
              <a:rPr lang="es-MX" sz="2400" b="1" dirty="0" smtClean="0">
                <a:solidFill>
                  <a:srgbClr val="FFFFFF"/>
                </a:solidFill>
                <a:latin typeface="Bell MT" panose="02020503060305020303" pitchFamily="18" charset="0"/>
              </a:rPr>
              <a:t>Ingresa al área de </a:t>
            </a:r>
            <a:r>
              <a:rPr lang="es-MX" sz="2400" b="1" dirty="0" err="1" smtClean="0">
                <a:solidFill>
                  <a:srgbClr val="FFFFFF"/>
                </a:solidFill>
                <a:latin typeface="Bell MT" panose="02020503060305020303" pitchFamily="18" charset="0"/>
              </a:rPr>
              <a:t>Infectología</a:t>
            </a:r>
            <a:endParaRPr lang="es-MX" sz="2400" b="1" dirty="0" smtClean="0">
              <a:solidFill>
                <a:srgbClr val="FFFFFF"/>
              </a:solidFill>
              <a:latin typeface="Bell MT" panose="02020503060305020303" pitchFamily="18" charset="0"/>
            </a:endParaRPr>
          </a:p>
          <a:p>
            <a:pPr algn="r" defTabSz="914400">
              <a:defRPr/>
            </a:pPr>
            <a:r>
              <a:rPr lang="es-MX" sz="2400" b="1" dirty="0">
                <a:solidFill>
                  <a:srgbClr val="FFFFFF"/>
                </a:solidFill>
                <a:latin typeface="Bell MT" panose="02020503060305020303" pitchFamily="18" charset="0"/>
              </a:rPr>
              <a:t>d</a:t>
            </a:r>
            <a:r>
              <a:rPr lang="es-MX" sz="2400" b="1" dirty="0" smtClean="0">
                <a:solidFill>
                  <a:srgbClr val="FFFFFF"/>
                </a:solidFill>
                <a:latin typeface="Bell MT" panose="02020503060305020303" pitchFamily="18" charset="0"/>
              </a:rPr>
              <a:t>el Departamento de Medicina</a:t>
            </a:r>
            <a:endParaRPr lang="en-US" sz="2400" b="1" dirty="0">
              <a:solidFill>
                <a:srgbClr val="FFFFFF"/>
              </a:solidFill>
              <a:latin typeface="Bell MT" panose="02020503060305020303" pitchFamily="18" charset="0"/>
            </a:endParaRPr>
          </a:p>
        </p:txBody>
      </p:sp>
      <p:sp>
        <p:nvSpPr>
          <p:cNvPr id="26" name="17 Subtítulo"/>
          <p:cNvSpPr>
            <a:spLocks noGrp="1"/>
          </p:cNvSpPr>
          <p:nvPr>
            <p:ph type="subTitle" idx="1"/>
          </p:nvPr>
        </p:nvSpPr>
        <p:spPr>
          <a:xfrm>
            <a:off x="778605" y="3999812"/>
            <a:ext cx="7679595" cy="2086196"/>
          </a:xfrm>
          <a:solidFill>
            <a:schemeClr val="bg1">
              <a:lumMod val="75000"/>
            </a:schemeClr>
          </a:solidFill>
          <a:ln>
            <a:solidFill>
              <a:srgbClr val="E1920F"/>
            </a:solidFill>
          </a:ln>
        </p:spPr>
        <p:txBody>
          <a:bodyPr>
            <a:noAutofit/>
          </a:bodyPr>
          <a:lstStyle/>
          <a:p>
            <a:pPr lvl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9000"/>
              <a:defRPr/>
            </a:pPr>
            <a:endParaRPr lang="es-MX" sz="600" b="1" dirty="0" smtClean="0">
              <a:solidFill>
                <a:schemeClr val="tx1"/>
              </a:solidFill>
              <a:effectLst/>
              <a:latin typeface="Arial"/>
              <a:ea typeface="ＭＳ Ｐゴシック" pitchFamily="34" charset="-128"/>
              <a:cs typeface="Arial"/>
            </a:endParaRPr>
          </a:p>
          <a:p>
            <a:pPr marL="285750" lvl="0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  <a:defRPr/>
            </a:pP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Médica Cirujana con especialidad en Medicina Interna y en </a:t>
            </a:r>
            <a:r>
              <a:rPr lang="es-MX" sz="1400" b="1" dirty="0" err="1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Infectología</a:t>
            </a: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.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  <a:defRPr/>
            </a:pP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Profesora titular de pregrado y de especialización en </a:t>
            </a:r>
            <a:r>
              <a:rPr lang="es-MX" sz="1400" b="1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Infectología</a:t>
            </a: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 en la Facultad de Medicina de la UNAM. </a:t>
            </a:r>
            <a:endParaRPr lang="es-MX" sz="1400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ＭＳ Ｐゴシック" pitchFamily="34" charset="-128"/>
              <a:cs typeface="Arial"/>
            </a:endParaRP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  <a:defRPr/>
            </a:pP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Su actividad institucional la desempeña como médica adscrita al Departamento de </a:t>
            </a:r>
            <a:r>
              <a:rPr lang="es-MX" sz="1400" b="1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Infectología</a:t>
            </a: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 del Instituto Nacional de Cancerología.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  <a:defRPr/>
            </a:pP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Miembro </a:t>
            </a: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del Sistema Nacional de Investigadores nivel I.</a:t>
            </a:r>
          </a:p>
          <a:p>
            <a:pPr marL="285750" indent="-28575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  <a:defRPr/>
            </a:pPr>
            <a:endParaRPr lang="es-MX" sz="1400" b="1" dirty="0">
              <a:solidFill>
                <a:schemeClr val="tx1"/>
              </a:solidFill>
              <a:effectLst/>
              <a:latin typeface="Arial"/>
              <a:ea typeface="ＭＳ Ｐゴシック" pitchFamily="34" charset="-128"/>
              <a:cs typeface="Arial"/>
            </a:endParaRPr>
          </a:p>
          <a:p>
            <a:pPr marL="285750" lvl="0" indent="-28575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  <a:defRPr/>
            </a:pPr>
            <a:endParaRPr lang="es-MX" sz="1400" b="1" dirty="0" smtClean="0">
              <a:solidFill>
                <a:schemeClr val="tx1"/>
              </a:solidFill>
              <a:effectLst/>
              <a:latin typeface="Arial"/>
              <a:ea typeface="ＭＳ Ｐゴシック" pitchFamily="34" charset="-128"/>
              <a:cs typeface="Arial"/>
            </a:endParaRPr>
          </a:p>
        </p:txBody>
      </p:sp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635321"/>
              </p:ext>
            </p:extLst>
          </p:nvPr>
        </p:nvGraphicFramePr>
        <p:xfrm>
          <a:off x="2243853" y="6425634"/>
          <a:ext cx="6096000" cy="274320"/>
        </p:xfrm>
        <a:graphic>
          <a:graphicData uri="http://schemas.openxmlformats.org/drawingml/2006/table">
            <a:tbl>
              <a:tblPr/>
              <a:tblGrid>
                <a:gridCol w="5486400"/>
                <a:gridCol w="609600"/>
              </a:tblGrid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100" b="1" dirty="0" smtClean="0">
                          <a:latin typeface="Verdana"/>
                          <a:ea typeface="Times New Roman"/>
                          <a:cs typeface="Times New Roman"/>
                        </a:rPr>
                        <a:t>Academia Nacional de Medicina</a:t>
                      </a:r>
                      <a:r>
                        <a:rPr lang="es-MX" sz="1100" dirty="0" smtClean="0">
                          <a:latin typeface="Verdana"/>
                          <a:ea typeface="Times New Roman"/>
                          <a:cs typeface="Times New Roman"/>
                        </a:rPr>
                        <a:t>| </a:t>
                      </a:r>
                      <a:r>
                        <a:rPr lang="es-MX" sz="1100" b="1" dirty="0" smtClean="0">
                          <a:latin typeface="Myriad Pro Light"/>
                          <a:ea typeface="Times New Roman"/>
                          <a:cs typeface="Times New Roman"/>
                        </a:rPr>
                        <a:t>CLII </a:t>
                      </a:r>
                      <a:r>
                        <a:rPr lang="es-MX" sz="1100" b="1" dirty="0">
                          <a:latin typeface="Myriad Pro Light"/>
                          <a:ea typeface="Times New Roman"/>
                          <a:cs typeface="Times New Roman"/>
                        </a:rPr>
                        <a:t>Año Académico</a:t>
                      </a:r>
                      <a:endParaRPr lang="en-US" sz="11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3025" marR="73025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B00"/>
                    </a:solidFill>
                  </a:tcPr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27" y="1388441"/>
            <a:ext cx="1698536" cy="2224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uadroTexto 4"/>
          <p:cNvSpPr txBox="1">
            <a:spLocks noChangeArrowheads="1"/>
          </p:cNvSpPr>
          <p:nvPr/>
        </p:nvSpPr>
        <p:spPr bwMode="auto">
          <a:xfrm>
            <a:off x="2582863" y="7842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0" y="547688"/>
            <a:ext cx="9144000" cy="44450"/>
          </a:xfrm>
          <a:prstGeom prst="rect">
            <a:avLst/>
          </a:prstGeom>
          <a:solidFill>
            <a:srgbClr val="E1AC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Rectángulo 10"/>
          <p:cNvSpPr/>
          <p:nvPr/>
        </p:nvSpPr>
        <p:spPr>
          <a:xfrm flipV="1">
            <a:off x="0" y="0"/>
            <a:ext cx="9144000" cy="5476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22532" name="Imagen 17" descr="AN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7313" y="61913"/>
            <a:ext cx="10922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dondear rectángulo de esquina diagonal 1"/>
          <p:cNvSpPr/>
          <p:nvPr/>
        </p:nvSpPr>
        <p:spPr>
          <a:xfrm>
            <a:off x="783447" y="1233136"/>
            <a:ext cx="7660465" cy="2527299"/>
          </a:xfrm>
          <a:prstGeom prst="round2Diag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4" name="16 Título"/>
          <p:cNvSpPr txBox="1">
            <a:spLocks/>
          </p:cNvSpPr>
          <p:nvPr/>
        </p:nvSpPr>
        <p:spPr>
          <a:xfrm>
            <a:off x="2349811" y="1584425"/>
            <a:ext cx="5800767" cy="1428750"/>
          </a:xfrm>
          <a:prstGeom prst="rect">
            <a:avLst/>
          </a:prstGeom>
          <a:effectLst/>
        </p:spPr>
        <p:txBody>
          <a:bodyPr anchor="ctr"/>
          <a:lstStyle/>
          <a:p>
            <a:pPr algn="r" defTabSz="914400">
              <a:defRPr/>
            </a:pPr>
            <a:endParaRPr lang="es-MX" sz="2400" b="1" dirty="0" smtClean="0">
              <a:solidFill>
                <a:srgbClr val="E1AC12"/>
              </a:solidFill>
              <a:latin typeface="Abadi MT Condensed Extra Bold"/>
              <a:cs typeface="Abadi MT Condensed Extra Bold"/>
            </a:endParaRPr>
          </a:p>
          <a:p>
            <a:pPr algn="r" defTabSz="914400">
              <a:defRPr/>
            </a:pPr>
            <a:r>
              <a:rPr lang="es-MX" sz="2400" b="1" dirty="0" smtClean="0">
                <a:solidFill>
                  <a:srgbClr val="E1AC12"/>
                </a:solidFill>
                <a:latin typeface="Abadi MT Condensed Extra Bold"/>
                <a:cs typeface="Abadi MT Condensed Extra Bold"/>
              </a:rPr>
              <a:t> </a:t>
            </a:r>
            <a:r>
              <a:rPr lang="es-MX" sz="2400" b="1" dirty="0" smtClean="0">
                <a:solidFill>
                  <a:srgbClr val="E1AC12"/>
                </a:solidFill>
                <a:latin typeface="Bell MT" panose="02020503060305020303" pitchFamily="18" charset="0"/>
                <a:cs typeface="Abadi MT Condensed Extra Bold"/>
              </a:rPr>
              <a:t>Dr. Niels Agustín Hansen </a:t>
            </a:r>
            <a:r>
              <a:rPr lang="es-MX" sz="2400" b="1" dirty="0" err="1" smtClean="0">
                <a:solidFill>
                  <a:srgbClr val="E1AC12"/>
                </a:solidFill>
                <a:latin typeface="Bell MT" panose="02020503060305020303" pitchFamily="18" charset="0"/>
                <a:cs typeface="Abadi MT Condensed Extra Bold"/>
              </a:rPr>
              <a:t>Wacher</a:t>
            </a:r>
            <a:r>
              <a:rPr lang="es-MX" sz="2400" b="1" dirty="0" smtClean="0">
                <a:solidFill>
                  <a:srgbClr val="E1AC12"/>
                </a:solidFill>
                <a:latin typeface="Bell MT" panose="02020503060305020303" pitchFamily="18" charset="0"/>
                <a:cs typeface="Abadi MT Condensed Extra Bold"/>
              </a:rPr>
              <a:t> Rodarte</a:t>
            </a:r>
          </a:p>
          <a:p>
            <a:pPr algn="r" defTabSz="914400">
              <a:defRPr/>
            </a:pPr>
            <a:r>
              <a:rPr lang="es-MX" sz="2400" b="1" dirty="0" smtClean="0">
                <a:solidFill>
                  <a:srgbClr val="FFFFFF"/>
                </a:solidFill>
                <a:latin typeface="Bell MT" panose="02020503060305020303" pitchFamily="18" charset="0"/>
              </a:rPr>
              <a:t>Ingresa </a:t>
            </a:r>
            <a:r>
              <a:rPr lang="es-MX" sz="2400" b="1" dirty="0">
                <a:solidFill>
                  <a:srgbClr val="FFFFFF"/>
                </a:solidFill>
                <a:latin typeface="Bell MT" panose="02020503060305020303" pitchFamily="18" charset="0"/>
              </a:rPr>
              <a:t>al área de </a:t>
            </a:r>
            <a:r>
              <a:rPr lang="es-MX" sz="2400" b="1" dirty="0" smtClean="0">
                <a:solidFill>
                  <a:srgbClr val="FFFFFF"/>
                </a:solidFill>
                <a:latin typeface="Bell MT" panose="02020503060305020303" pitchFamily="18" charset="0"/>
              </a:rPr>
              <a:t>Medicina Interna</a:t>
            </a:r>
            <a:endParaRPr lang="es-MX" sz="2400" b="1" dirty="0">
              <a:solidFill>
                <a:srgbClr val="FFFFFF"/>
              </a:solidFill>
              <a:latin typeface="Bell MT" panose="02020503060305020303" pitchFamily="18" charset="0"/>
            </a:endParaRPr>
          </a:p>
          <a:p>
            <a:pPr algn="r" defTabSz="914400">
              <a:defRPr/>
            </a:pPr>
            <a:r>
              <a:rPr lang="es-MX" sz="2400" b="1" dirty="0">
                <a:solidFill>
                  <a:srgbClr val="FFFFFF"/>
                </a:solidFill>
                <a:latin typeface="Bell MT" panose="02020503060305020303" pitchFamily="18" charset="0"/>
              </a:rPr>
              <a:t>del Departamento de Medicina</a:t>
            </a:r>
            <a:endParaRPr lang="en-US" sz="2400" b="1" dirty="0">
              <a:solidFill>
                <a:srgbClr val="FFFFFF"/>
              </a:solidFill>
              <a:latin typeface="Bell MT" panose="02020503060305020303" pitchFamily="18" charset="0"/>
            </a:endParaRPr>
          </a:p>
          <a:p>
            <a:pPr algn="r" defTabSz="914400">
              <a:defRPr/>
            </a:pPr>
            <a:endParaRPr lang="en-US" sz="2400" b="1" dirty="0">
              <a:solidFill>
                <a:srgbClr val="FFFFFF"/>
              </a:solidFill>
              <a:latin typeface="Abadi MT Condensed Light"/>
            </a:endParaRPr>
          </a:p>
        </p:txBody>
      </p:sp>
      <p:sp>
        <p:nvSpPr>
          <p:cNvPr id="26" name="17 Subtítulo"/>
          <p:cNvSpPr>
            <a:spLocks noGrp="1"/>
          </p:cNvSpPr>
          <p:nvPr>
            <p:ph type="subTitle" idx="1"/>
          </p:nvPr>
        </p:nvSpPr>
        <p:spPr>
          <a:xfrm>
            <a:off x="783447" y="4005462"/>
            <a:ext cx="7660465" cy="2223888"/>
          </a:xfrm>
          <a:solidFill>
            <a:schemeClr val="bg1">
              <a:lumMod val="75000"/>
            </a:schemeClr>
          </a:solidFill>
          <a:ln>
            <a:solidFill>
              <a:srgbClr val="E1920F"/>
            </a:solidFill>
          </a:ln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79000"/>
              <a:defRPr/>
            </a:pPr>
            <a:endParaRPr lang="es-MX" sz="500" b="1" dirty="0" smtClean="0">
              <a:solidFill>
                <a:schemeClr val="tx1"/>
              </a:solidFill>
              <a:effectLst/>
              <a:latin typeface="Arial"/>
              <a:ea typeface="ＭＳ Ｐゴシック" pitchFamily="34" charset="-128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  <a:defRPr/>
            </a:pP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Médico Cirujano, con especialidad en Medicina Interna, Maestro en Ciencias Médicas.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  <a:defRPr/>
            </a:pP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Profesor del Programa de Maestría y Doctorado en Ciencias Médicas, del Posgrado de la UNAM</a:t>
            </a: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.</a:t>
            </a:r>
            <a:endParaRPr lang="es-MX" sz="1400" b="1" dirty="0">
              <a:solidFill>
                <a:schemeClr val="tx1"/>
              </a:solidFill>
              <a:effectLst/>
              <a:latin typeface="Cambria" panose="02040503050406030204" pitchFamily="18" charset="0"/>
              <a:ea typeface="ＭＳ Ｐゴシック" pitchFamily="34" charset="-128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  <a:defRPr/>
            </a:pP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Actualmente tiene el cargo de Jefe </a:t>
            </a: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de la Unidad de Investigación de la Coordinación de Investigación en Salud del Instituto Mexicano del Seguro </a:t>
            </a: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Social.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  <a:defRPr/>
            </a:pP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Miembro </a:t>
            </a: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del Sistema Nacional de Investigadores nivel I</a:t>
            </a: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79000"/>
              <a:defRPr/>
            </a:pPr>
            <a:r>
              <a:rPr lang="es-MX" sz="1400" dirty="0" smtClean="0">
                <a:effectLst/>
              </a:rPr>
              <a:t>. </a:t>
            </a:r>
            <a:endParaRPr lang="es-MX" sz="1400" dirty="0">
              <a:effectLst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9000"/>
              <a:defRPr/>
            </a:pPr>
            <a:endParaRPr lang="es-MX" sz="1400" b="1" dirty="0">
              <a:solidFill>
                <a:schemeClr val="tx1"/>
              </a:solidFill>
              <a:effectLst/>
              <a:latin typeface="Arial"/>
              <a:ea typeface="ＭＳ Ｐゴシック" pitchFamily="34" charset="-128"/>
              <a:cs typeface="Arial"/>
            </a:endParaRPr>
          </a:p>
          <a:p>
            <a:pPr algn="just">
              <a:lnSpc>
                <a:spcPct val="120000"/>
              </a:lnSpc>
              <a:spcAft>
                <a:spcPts val="300"/>
              </a:spcAft>
              <a:buSzPct val="79000"/>
            </a:pPr>
            <a:endParaRPr lang="en-US" sz="1400" b="1" dirty="0" smtClean="0">
              <a:solidFill>
                <a:schemeClr val="tx1"/>
              </a:solidFill>
              <a:effectLst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30722" name="AutoShape 2" descr="data:image/jpeg;base64,/9j/4AAQSkZJRgABAQAAAQABAAD/2wBDAAkGBwgHBgkIBwgKCgkLDRYPDQwMDRsUFRAWIB0iIiAdHx8kKDQsJCYxJx8fLT0tMTU3Ojo6Iys/RD84QzQ5Ojf/2wBDAQoKCg0MDRoPDxo3JR8lNzc3Nzc3Nzc3Nzc3Nzc3Nzc3Nzc3Nzc3Nzc3Nzc3Nzc3Nzc3Nzc3Nzc3Nzc3Nzc3Nzf/wAARCACdAHwDASIAAhEBAxEB/8QAHAAAAwEBAQEBAQAAAAAAAAAABAUGAwcCAAEI/8QAOhAAAgEDAgMGAwYFAwUAAAAAAQIDAAQRITEFEkEGEyJRYXEUgZEyQlKhscEj0eHw8SQzYgcVFjTS/8QAGQEAAwEBAQAAAAAAAAAAAAAAAgMEAQAF/8QAIBEAAwEAAwADAQEBAAAAAAAAAAECEQMSIQQxQRMiUf/aAAwDAQACEQMRAD8Akrbemlt0pZbimdvuKIEZ2/SmcB2pZbnamUHSuOGUFHwml0B1FGo6opZmAUbk9K40PiomM+dTF1x3l5vhigA0LMaAHF+IzfYnZV/Fyb+2KFtGpMvVYDc1+m5hXeVNP+Qrnz3E51uHnlI3ceEfma0HE4bcDnh1xkEjQ/386HugujOgCZG1DqfnWgc79K5ue1NmrH+C6AdVO3uP8UzsO0kUrKElbyOWGa1XpnVlwGzXsPk0osOIC4CA4JYeFh1OxBpiDjWiMC0atQRihEatg+m9ccfzxb9KZ29LLfpTO33FaCMrfpTK3O1Lbc7Uxg2rjhhG4VSxIAAySaS8T4hLcFlXKwrthsZ9a/e0Fz3PDyisQ8mmAcEr1/l86X2HxEsMZ5Iwz68o3A+tKusG8cawYTHvREzty9dAc/lRpZkAZMhmXCjOT7+lMm7O3UwUfYJHiOAPyFPeF8BtbJQxzNLj7TCpnyMsjhJizsrwxOsykhjkEptQV5wyYArqVJ1wu9dKe3jZfs6UFNbxLnmUaUvux645+jmcnCXbH8LJ80yv5bfSvMfDLqBgytID5Y2/eugzJF0UZoaZUU6KKNcrQF8CYv7PcSmtZEjunAbmxnbBzvg10QPzDIOh2rn15BzRmSFR3ijVcZ518qd9kuKi6tTbs/M0YBRicll/pt9Kqi+yIOSHLKlGrYNpQKSa1uH0o9FnBrcbUyg3FLYOlMYN6JgjO36Uxg1xS2A6Cjo3CIWbYDJrDSd45xKR725SIZSJkhLajl6nHrk/5qn4DEEiWWTAfAzj7voKhuFpPd3jmbLW5nMzjbJJJUf35Criyl5LdZm8ODkKuwqe2VcaKu0kBQAZz5GtAeUk6HGaTcKuGmHeeIBtdtKaO/LnlAJIqX9L5WIJVwEDN11x5UHeHGp6+R6VvBzcpMhxjp60PclDzDPWufpy+xTcyeMjyoeV2K5A1ra7VNSP1rDCtCCKBhg3fsuTg+9eeB8tl2iWRCVjuFI5ANMkjP56/Ovpozg0BdTG2WOUnDRvkEdKfxU0yT5Epo6Or1sr6Uttpi8MbndlBokPpVunnHGIDTKE0tg6UxgojBjbnaiLppRYXHw6c8xjYRp+JsaD64oa3pjCM29wwJDLEeUg7ZIGfzoLrrLYzinvakQK0XDFSEgo6JhuYYLMcZPzxR8MjT28KRkgGTDDrrTuThEM9us0wLu2jOdTp0JpHMotOIrEqtyA6H8OD/Wo+/ZHofy6MrrBVSzj5QcYGMjBohblYl5n0xtQMUk7R4D84A9qGcySBHbKeLHdykA5/f5UlDqeG9xxG4ZyyR4X160hvO0zGbk7l9Tq2w9gKXdo+0PGrVSsVtbpCFbDBWlxjbONskYzsM0lEd/NbW91cKiSyk+Axlfn507o80V/T/WIsYOIpcJkNkEAjTB1rzPdGGCIFgCRnX1NJOFTBGL3MbKqgHlBJ5s50Arz2uuJ5HjW1RxzMByyDlOMdKXmvBrvE2MP+5wM/KZkDbb14upI7y3iWNs88oXI1qNWOP4sWc6f6hhzFYuYj582PKq3spHHIVxl0Q5xsQwNPUdWiWuTsiwWUu7Rljy/EoqKDsFCsf0NfnC4bprNZYrwoJXeQgoG3YkYydNMVjbxRi5eZZHY64TOiE4zp5nA3o+37uKFI1HhRQqjOwAxTuvvoi+XrOQcvgo+Gl8Jo+A04mGMJ2ppw4hpDEx8MqlM++1KYulHQEjBBwQQRQ0tTQcV1pUNL6UzfBQRggN/FbBxnB2+tfcXsVe+EkagqyjOmc0bwd7e6zgRyFCQ6MNUY7498g15v4lhljSIkoqgAHJNedjltM9jVaTR9aAJyodMaVvcwrJGfCOYDIJ1NDxHL5296LVjkE+9LDck1fmNWdZGMbMNiP0qfa3mubgpHhx1wMAe9Xt3Ej5ZwME52pW1xa2rhiqgeQG9HrMUIEsOBtE9khcN48kY39q17T8Oje4jdQARnDA4wWUp+jVQWsneckhhwrDwk6kUo7R8s3eKQw0wQPatTx6BUprDmHA1bn8WI5CMM43Pzq07PIkc0qR/ZK6ae371NcPkiNw8fLyMrlSCNQRVZw3CguAAQOUGny26wl5JShsZxIsUrd0uBtqxOn9ijkZuUar9P60ujbJo2M+EVRmEWnOYaPh6Uugo+HpTABhCdqOi6UBCdqacOtnvLmOGPdjqfIdTXHA1nMeC8b+NlQrbXa8khUHBxoGPmf29qf8AxgvLl2AwikBfpTDivBrS+4c1jMrBMYBXHMvkwJ6jekdpDcWkj2t3g3EWFZl2kH3XHoRr9R0qP5Ee9kej8Tk86sZZAkBHUVt3nXaglYKw/vFe2IYYyQfTrUuFyYJxi+WKIgE5xppQFjw15z3t5kM2uD90fzrys0L37vdN/tPhE9cbmmsN5DLoNddgdaOUBVfh6a9vrWSNn7hrYeFtww8iP5etBcUuo2kZs7jNbcS/9fGc6edS134U1yNwda7PQW8FUUSnidzLjAkbmHr0qo4brAfLP7VOWrpPcFFBAiJOW0zppT61lktoQskS8vKWXlfJPuMevrtVHH5WkvLrjENoRmmEY8ApFBxEtIypA3Kgm5pCdMxk/XOPlRaX19cRpJw+2R4uUBjIcEP94DXodPcGmf0Qqfi8r/CHh0xR8NAQ64o+HXFU4SB0PSrTstEsVj8SCOaVyucbAdKUdl+BG/IubwFbUbLsZP6Vew2lu1o6wLyrGPsjQY8xQmgTljqpDDrWfEOH/F2JuUTE9sNfNo9/y1r0khgl20zR0U4V1njxpoyHYjqKGp7LA4rrSaJGQEplfKsTNjBBxTfjdgbGQTQa2c2qN+H/AImkEwwCVGRnbyrzqnq8Z60WqXZGlrbK9w0xUZJxk0TdR2shHxEayADcrkihrG65j3brgjY0RdLuFOSRXLTWJeJ29qE57e6mi3ysbnH02qflt4u85pJ5puuHbQfKn/FbeOPUytoNfIUmuIhHjOpo0/QLfh5s4kWYySBghGuFLZ19BR9uIPEGmlJ5eRTIpHKumg0HlXqEBLeIoQ0bDIZdjXtJMNpVUziIK5fRtZrYNCYi8TKxckM4J8ZJI8/vGnUMqLGAroB6UmsJSSMmmyLEy5MaE+qisaM7J/bZy+DarTsf2cN+Re36MLNT4I9jOf8A58zVN2U/6fWfCYBd8dMdzecuRHvFF8vvH1P0609KrjAXT6VQ6/4IQLtnmgPJ6KcD2xtTO1ZYYkZdS3iIP9+VZxcqglSq6bA0ynt4nsQ7jBRObmXQjAzQNaEmS/FmRZTLBkxFiNB9k9R/L0oKO+MTYUmjJbkKnd3CYXlwQuuR5jzI8vellzE0Mv4kYZRxsw867ThzZzpco9pPh4pdh5Gpni/DLnh8rrq6LqHG5Hn60XHM0ZBB22p8/LxSxDeHvV2JOzeXtQXCr7GRyVD8Ocm7Tmzzg66EGv2biEi+JWzjY5rDtNwSVpnurI91cZ/iRnRZD6jofWpgXLqWOHSTZlYnKn1FTXxdWW8fKrQ3vb7vZAzoWG/LnfrW9sg4gpe7GAw2zjFT8N2z3cQc7nY04u7txdhIsAIo2PWjiEL5bf0GPbS2SsAxMJ3Y5x/msmuBFIFKSN4ebwLzY/evR4xc21u0rIkoX7pA1pYlw7TK8k5RiuW5E5snOSAMdKd7hOkmyq4a4kCsmSD6Yp3G3gGtS8Egn5FAl7vlLlBlWfBxjXH066U2tuIWiwIqJIqgaAQOAPoKFs7+Tzw6ZxOVV5I0X1NAtJzHb5URdeK4cb4OBXhYssVIAPrThJjFCskqjl3OutMJoe9HdeIJ95c9PL+/KvrGFRcrzHzrW7hLSsqSOhGNjodPKu04SXvCuZCImLH8LakexpH30dhIYL4N8MSdQNYz5gfqP33qXNxECSFkA3I0NKuJR2vE42jYd3KNOY6HPrWaghddWYjbzUgFHU5Vh5g9RWnCrkWVwQ2sT6N6eRpZw26l4ddHgnFdIJD/AKObGQjH7ufI9PI+9E3HPG7ryYMZGdfOtBGHaPh/fx/FwLluX+IPMedc741wpJRJPHpcR74Gjr6+3nV1Bx1OG27vdty2yDJc58PyG/tUBa9sLa541LLJZm3gZiIiGzlegYY06bGhpJrA4py9RI8REvD72Bp42XlYMQwwMHOo8xTCO4Ml25J3NWV9JwTtFCI5eSTTwq45WU+h/lUfLwg8L4mqd931vL/tSnf2Pr+tDM/gdXvprxl2i4Xp1YZ9v8gV54VPzqMmjOL2okswATyFSre2MZpDwSRlcxufEDgimzmCW/S1gVZOXxMhGzKcEU5tSsMCRqTyqMDJ1qftJdqbRS+AUpz6GqrPs6t3YEjEaksdazuBknJIAXOaIK5lK5wATXgxLzMDkgY3Jo28APrfKTKSc4YURIC1xJnTbP0FZqiaeHbajFiRhkjUjU1m6b9Cm6kC+BRvQNxapKQJFI00I3+tN7qyQkMGIK6665pe3+82egxigehrGT/FuGfEwtDMDLH907Mp8xQ010rcOb4mUC4gUd6zjBcA7/v75p+zExlj+LGKE4jYx3NkxOAwG5UH5H0rZbMaOeSn/wAhleFy0YQ/w1bqfMigZ+z4Q8sy8rr0Aqj4fBGp5415WAyCOmuMU6vbdLi171hh1Ghrmv01MiIbIdyVlUOmzAjSlPF+BS8NiF1wyeT4QsDJbFtFI/DVoEUEHGRnBFAyr3ryWj6xSArtt60cUZQBavHecNWVOVxjU7gg5qXubVrDixznu5fEpP6U47GSMsl1ZnWOOVgvsQD+5ortJZo1hI+cNCQ6n5jSu+qBfsg9lLoNabxS+AVM2UjHFOoWPditpGH/2Q=="/>
          <p:cNvSpPr>
            <a:spLocks noChangeAspect="1" noChangeArrowheads="1"/>
          </p:cNvSpPr>
          <p:nvPr/>
        </p:nvSpPr>
        <p:spPr bwMode="auto">
          <a:xfrm>
            <a:off x="63500" y="-536575"/>
            <a:ext cx="876300" cy="1104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296315"/>
              </p:ext>
            </p:extLst>
          </p:nvPr>
        </p:nvGraphicFramePr>
        <p:xfrm>
          <a:off x="2347912" y="6482079"/>
          <a:ext cx="6096000" cy="274320"/>
        </p:xfrm>
        <a:graphic>
          <a:graphicData uri="http://schemas.openxmlformats.org/drawingml/2006/table">
            <a:tbl>
              <a:tblPr/>
              <a:tblGrid>
                <a:gridCol w="5486400"/>
                <a:gridCol w="609600"/>
              </a:tblGrid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100" b="1" dirty="0" smtClean="0">
                          <a:latin typeface="Verdana"/>
                          <a:ea typeface="Times New Roman"/>
                          <a:cs typeface="Times New Roman"/>
                        </a:rPr>
                        <a:t>Academia Nacional de Medicina</a:t>
                      </a:r>
                      <a:r>
                        <a:rPr lang="es-MX" sz="1100" dirty="0" smtClean="0">
                          <a:latin typeface="Verdana"/>
                          <a:ea typeface="Times New Roman"/>
                          <a:cs typeface="Times New Roman"/>
                        </a:rPr>
                        <a:t>| </a:t>
                      </a:r>
                      <a:r>
                        <a:rPr lang="es-MX" sz="1100" b="1" dirty="0" smtClean="0">
                          <a:latin typeface="Myriad Pro Light"/>
                          <a:ea typeface="Times New Roman"/>
                          <a:cs typeface="Times New Roman"/>
                        </a:rPr>
                        <a:t>CLII </a:t>
                      </a:r>
                      <a:r>
                        <a:rPr lang="es-MX" sz="1100" b="1" dirty="0">
                          <a:latin typeface="Myriad Pro Light"/>
                          <a:ea typeface="Times New Roman"/>
                          <a:cs typeface="Times New Roman"/>
                        </a:rPr>
                        <a:t>Año Académico</a:t>
                      </a:r>
                      <a:endParaRPr lang="en-US" sz="11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3025" marR="73025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B00"/>
                    </a:solidFill>
                  </a:tcPr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305" y="1369378"/>
            <a:ext cx="1592578" cy="2288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uadroTexto 4"/>
          <p:cNvSpPr txBox="1">
            <a:spLocks noChangeArrowheads="1"/>
          </p:cNvSpPr>
          <p:nvPr/>
        </p:nvSpPr>
        <p:spPr bwMode="auto">
          <a:xfrm>
            <a:off x="2582863" y="7842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0" y="547688"/>
            <a:ext cx="9144000" cy="44450"/>
          </a:xfrm>
          <a:prstGeom prst="rect">
            <a:avLst/>
          </a:prstGeom>
          <a:solidFill>
            <a:srgbClr val="E1AC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Rectángulo 10"/>
          <p:cNvSpPr/>
          <p:nvPr/>
        </p:nvSpPr>
        <p:spPr>
          <a:xfrm flipV="1">
            <a:off x="0" y="0"/>
            <a:ext cx="9144000" cy="5476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22532" name="Imagen 17" descr="AN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7313" y="61913"/>
            <a:ext cx="10922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dondear rectángulo de esquina diagonal 1"/>
          <p:cNvSpPr/>
          <p:nvPr/>
        </p:nvSpPr>
        <p:spPr>
          <a:xfrm>
            <a:off x="671513" y="1233136"/>
            <a:ext cx="7772400" cy="2527299"/>
          </a:xfrm>
          <a:prstGeom prst="round2Diag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4" name="16 Título"/>
          <p:cNvSpPr txBox="1">
            <a:spLocks/>
          </p:cNvSpPr>
          <p:nvPr/>
        </p:nvSpPr>
        <p:spPr>
          <a:xfrm>
            <a:off x="2349811" y="1498729"/>
            <a:ext cx="5800767" cy="1428750"/>
          </a:xfrm>
          <a:prstGeom prst="rect">
            <a:avLst/>
          </a:prstGeom>
          <a:effectLst/>
        </p:spPr>
        <p:txBody>
          <a:bodyPr anchor="ctr"/>
          <a:lstStyle/>
          <a:p>
            <a:pPr algn="r" defTabSz="914400"/>
            <a:r>
              <a:rPr lang="es-MX" sz="2400" b="1" dirty="0" smtClean="0">
                <a:solidFill>
                  <a:srgbClr val="E1AC12"/>
                </a:solidFill>
                <a:latin typeface="Abadi MT Condensed Extra Bold"/>
                <a:cs typeface="Abadi MT Condensed Extra Bold"/>
              </a:rPr>
              <a:t> </a:t>
            </a:r>
          </a:p>
          <a:p>
            <a:pPr algn="r" defTabSz="914400"/>
            <a:endParaRPr lang="es-MX" sz="2400" b="1" dirty="0">
              <a:solidFill>
                <a:srgbClr val="E1AC12"/>
              </a:solidFill>
              <a:latin typeface="Abadi MT Condensed Extra Bold"/>
              <a:cs typeface="Abadi MT Condensed Extra Bold"/>
            </a:endParaRPr>
          </a:p>
          <a:p>
            <a:pPr algn="r" defTabSz="914400"/>
            <a:r>
              <a:rPr lang="es-MX" sz="2400" b="1" dirty="0" smtClean="0">
                <a:solidFill>
                  <a:srgbClr val="E1AC12"/>
                </a:solidFill>
                <a:latin typeface="Bell MT" panose="02020503060305020303" pitchFamily="18" charset="0"/>
                <a:cs typeface="Abadi MT Condensed Extra Bold"/>
              </a:rPr>
              <a:t>Dra. Ana Carolina Sepúlveda </a:t>
            </a:r>
            <a:r>
              <a:rPr lang="es-MX" sz="2400" b="1" dirty="0" err="1" smtClean="0">
                <a:solidFill>
                  <a:srgbClr val="E1AC12"/>
                </a:solidFill>
                <a:latin typeface="Bell MT" panose="02020503060305020303" pitchFamily="18" charset="0"/>
                <a:cs typeface="Abadi MT Condensed Extra Bold"/>
              </a:rPr>
              <a:t>Vildósola</a:t>
            </a:r>
            <a:endParaRPr lang="es-MX" sz="2400" b="1" dirty="0" smtClean="0">
              <a:solidFill>
                <a:srgbClr val="E1AC12"/>
              </a:solidFill>
              <a:latin typeface="Bell MT" panose="02020503060305020303" pitchFamily="18" charset="0"/>
              <a:cs typeface="Abadi MT Condensed Extra Bold"/>
            </a:endParaRPr>
          </a:p>
          <a:p>
            <a:pPr algn="r" defTabSz="914400">
              <a:defRPr/>
            </a:pPr>
            <a:r>
              <a:rPr lang="es-MX" sz="2400" b="1" dirty="0" smtClean="0">
                <a:solidFill>
                  <a:srgbClr val="FFFFFF"/>
                </a:solidFill>
                <a:latin typeface="Bell MT" panose="02020503060305020303" pitchFamily="18" charset="0"/>
              </a:rPr>
              <a:t>Ingresa </a:t>
            </a:r>
            <a:r>
              <a:rPr lang="es-MX" sz="2400" b="1" dirty="0">
                <a:solidFill>
                  <a:srgbClr val="FFFFFF"/>
                </a:solidFill>
                <a:latin typeface="Bell MT" panose="02020503060305020303" pitchFamily="18" charset="0"/>
              </a:rPr>
              <a:t>al área </a:t>
            </a:r>
            <a:r>
              <a:rPr lang="es-MX" sz="2400" b="1" dirty="0" smtClean="0">
                <a:solidFill>
                  <a:srgbClr val="FFFFFF"/>
                </a:solidFill>
                <a:latin typeface="Bell MT" panose="02020503060305020303" pitchFamily="18" charset="0"/>
              </a:rPr>
              <a:t>de Enseñanza de la Medicina del Departamento de Salud Pública y Sociología Médica </a:t>
            </a:r>
            <a:endParaRPr lang="en-US" sz="2400" b="1" dirty="0">
              <a:solidFill>
                <a:srgbClr val="FFFFFF"/>
              </a:solidFill>
              <a:latin typeface="Bell MT" panose="02020503060305020303" pitchFamily="18" charset="0"/>
            </a:endParaRPr>
          </a:p>
          <a:p>
            <a:pPr algn="r" defTabSz="914400">
              <a:defRPr/>
            </a:pPr>
            <a:endParaRPr lang="en-US" sz="2400" b="1" dirty="0">
              <a:solidFill>
                <a:srgbClr val="FFFFFF"/>
              </a:solidFill>
              <a:latin typeface="Bell MT" panose="02020503060305020303" pitchFamily="18" charset="0"/>
            </a:endParaRPr>
          </a:p>
        </p:txBody>
      </p:sp>
      <p:sp>
        <p:nvSpPr>
          <p:cNvPr id="26" name="17 Subtítulo"/>
          <p:cNvSpPr>
            <a:spLocks noGrp="1"/>
          </p:cNvSpPr>
          <p:nvPr>
            <p:ph type="subTitle" idx="1"/>
          </p:nvPr>
        </p:nvSpPr>
        <p:spPr>
          <a:xfrm>
            <a:off x="671513" y="3933320"/>
            <a:ext cx="7772400" cy="2310318"/>
          </a:xfrm>
          <a:solidFill>
            <a:schemeClr val="bg1">
              <a:lumMod val="75000"/>
            </a:schemeClr>
          </a:solidFill>
          <a:ln>
            <a:solidFill>
              <a:srgbClr val="E1920F"/>
            </a:solidFill>
          </a:ln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79000"/>
              <a:defRPr/>
            </a:pPr>
            <a:endParaRPr lang="es-MX" sz="1400" b="1" dirty="0" smtClean="0">
              <a:solidFill>
                <a:schemeClr val="tx1"/>
              </a:solidFill>
              <a:effectLst/>
              <a:latin typeface="Arial"/>
              <a:ea typeface="ＭＳ Ｐゴシック" pitchFamily="34" charset="-128"/>
              <a:cs typeface="Arial"/>
            </a:endParaRPr>
          </a:p>
          <a:p>
            <a:pPr marL="285750" lvl="0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  <a:defRPr/>
            </a:pP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Médica Cirujana con especialidad en Pediatría, Maestra en Medicina, Maestra y Doctora en Educación Médica.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  <a:defRPr/>
            </a:pP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Profesora </a:t>
            </a: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titular, de pregrado, en </a:t>
            </a: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la Universidad La Salle y en el Instituto Mexicano del Seguro Social y en el Programa de Maestría y Doctorado en Ciencias de la Salud de la UNAM</a:t>
            </a: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.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  <a:defRPr/>
            </a:pP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Actualmente tiene el cargo de Jefa de Área en la Unidad de Educación, Investigación y Políticas de Salud del Instituto Mexicano del Seguro Social.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9000"/>
              <a:defRPr/>
            </a:pPr>
            <a:endParaRPr lang="es-MX" sz="1400" b="1" dirty="0" smtClean="0">
              <a:solidFill>
                <a:schemeClr val="tx1"/>
              </a:solidFill>
              <a:effectLst/>
              <a:latin typeface="Arial"/>
              <a:ea typeface="ＭＳ Ｐゴシック" pitchFamily="34" charset="-128"/>
              <a:cs typeface="Arial"/>
            </a:endParaRPr>
          </a:p>
        </p:txBody>
      </p:sp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439773"/>
              </p:ext>
            </p:extLst>
          </p:nvPr>
        </p:nvGraphicFramePr>
        <p:xfrm>
          <a:off x="2347913" y="6482079"/>
          <a:ext cx="6096000" cy="274320"/>
        </p:xfrm>
        <a:graphic>
          <a:graphicData uri="http://schemas.openxmlformats.org/drawingml/2006/table">
            <a:tbl>
              <a:tblPr/>
              <a:tblGrid>
                <a:gridCol w="5486400"/>
                <a:gridCol w="609600"/>
              </a:tblGrid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100" b="1" dirty="0" smtClean="0">
                          <a:latin typeface="Verdana"/>
                          <a:ea typeface="Times New Roman"/>
                          <a:cs typeface="Times New Roman"/>
                        </a:rPr>
                        <a:t>Academia Nacional de Medicina</a:t>
                      </a:r>
                      <a:r>
                        <a:rPr lang="es-MX" sz="1100" dirty="0" smtClean="0">
                          <a:latin typeface="Verdana"/>
                          <a:ea typeface="Times New Roman"/>
                          <a:cs typeface="Times New Roman"/>
                        </a:rPr>
                        <a:t>| </a:t>
                      </a:r>
                      <a:r>
                        <a:rPr lang="es-MX" sz="1100" b="1" dirty="0" smtClean="0">
                          <a:latin typeface="Myriad Pro Light"/>
                          <a:ea typeface="Times New Roman"/>
                          <a:cs typeface="Times New Roman"/>
                        </a:rPr>
                        <a:t>CLII</a:t>
                      </a:r>
                      <a:r>
                        <a:rPr lang="es-MX" sz="1100" b="1" baseline="0" dirty="0" smtClean="0">
                          <a:latin typeface="Myriad Pro Ligh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MX" sz="1100" b="1" dirty="0" smtClean="0">
                          <a:latin typeface="Myriad Pro Light"/>
                          <a:ea typeface="Times New Roman"/>
                          <a:cs typeface="Times New Roman"/>
                        </a:rPr>
                        <a:t>Año </a:t>
                      </a:r>
                      <a:r>
                        <a:rPr lang="es-MX" sz="1100" b="1" dirty="0">
                          <a:latin typeface="Myriad Pro Light"/>
                          <a:ea typeface="Times New Roman"/>
                          <a:cs typeface="Times New Roman"/>
                        </a:rPr>
                        <a:t>Académico</a:t>
                      </a:r>
                      <a:endParaRPr lang="en-US" sz="11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3025" marR="73025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B00"/>
                    </a:solidFill>
                  </a:tcPr>
                </a:tc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09" y="1410740"/>
            <a:ext cx="1751964" cy="2216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uadroTexto 4"/>
          <p:cNvSpPr txBox="1">
            <a:spLocks noChangeArrowheads="1"/>
          </p:cNvSpPr>
          <p:nvPr/>
        </p:nvSpPr>
        <p:spPr bwMode="auto">
          <a:xfrm>
            <a:off x="2582863" y="7842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547688"/>
            <a:ext cx="9144000" cy="44450"/>
          </a:xfrm>
          <a:prstGeom prst="rect">
            <a:avLst/>
          </a:prstGeom>
          <a:solidFill>
            <a:srgbClr val="E1AC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 flipV="1">
            <a:off x="0" y="0"/>
            <a:ext cx="9144000" cy="5476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  <p:pic>
        <p:nvPicPr>
          <p:cNvPr id="22532" name="Imagen 17" descr="AN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7313" y="61913"/>
            <a:ext cx="10922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dondear rectángulo de esquina diagonal 1"/>
          <p:cNvSpPr/>
          <p:nvPr/>
        </p:nvSpPr>
        <p:spPr>
          <a:xfrm>
            <a:off x="671513" y="1233136"/>
            <a:ext cx="7743825" cy="2527299"/>
          </a:xfrm>
          <a:prstGeom prst="round2Diag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4" name="16 Título"/>
          <p:cNvSpPr txBox="1">
            <a:spLocks/>
          </p:cNvSpPr>
          <p:nvPr/>
        </p:nvSpPr>
        <p:spPr>
          <a:xfrm>
            <a:off x="2349811" y="1503904"/>
            <a:ext cx="5800767" cy="1428750"/>
          </a:xfrm>
          <a:prstGeom prst="rect">
            <a:avLst/>
          </a:prstGeom>
          <a:effectLst/>
        </p:spPr>
        <p:txBody>
          <a:bodyPr anchor="ctr"/>
          <a:lstStyle/>
          <a:p>
            <a:pPr algn="r" defTabSz="914400"/>
            <a:r>
              <a:rPr lang="es-MX" sz="2400" b="1" dirty="0" smtClean="0">
                <a:solidFill>
                  <a:srgbClr val="E1AC12"/>
                </a:solidFill>
                <a:latin typeface="Abadi MT Condensed Extra Bold"/>
                <a:cs typeface="Abadi MT Condensed Extra Bold"/>
              </a:rPr>
              <a:t> </a:t>
            </a:r>
          </a:p>
          <a:p>
            <a:pPr algn="r" defTabSz="914400"/>
            <a:endParaRPr lang="es-MX" sz="2400" b="1" dirty="0">
              <a:solidFill>
                <a:srgbClr val="E1AC12"/>
              </a:solidFill>
              <a:latin typeface="Abadi MT Condensed Extra Bold"/>
              <a:cs typeface="Abadi MT Condensed Extra Bold"/>
            </a:endParaRPr>
          </a:p>
          <a:p>
            <a:pPr algn="r" defTabSz="914400"/>
            <a:r>
              <a:rPr lang="es-MX" sz="2400" b="1" dirty="0" smtClean="0">
                <a:solidFill>
                  <a:srgbClr val="E1AC12"/>
                </a:solidFill>
                <a:latin typeface="Bell MT" panose="02020503060305020303" pitchFamily="18" charset="0"/>
                <a:cs typeface="Abadi MT Condensed Extra Bold"/>
              </a:rPr>
              <a:t>Dra. Hortensia Reyes Morales</a:t>
            </a:r>
          </a:p>
          <a:p>
            <a:pPr algn="r" defTabSz="914400">
              <a:defRPr/>
            </a:pPr>
            <a:r>
              <a:rPr lang="es-MX" sz="2400" b="1" dirty="0" smtClean="0">
                <a:solidFill>
                  <a:srgbClr val="FFFFFF"/>
                </a:solidFill>
                <a:latin typeface="Bell MT" panose="02020503060305020303" pitchFamily="18" charset="0"/>
              </a:rPr>
              <a:t>Ingresa </a:t>
            </a:r>
            <a:r>
              <a:rPr lang="es-MX" sz="2400" b="1" dirty="0">
                <a:solidFill>
                  <a:srgbClr val="FFFFFF"/>
                </a:solidFill>
                <a:latin typeface="Bell MT" panose="02020503060305020303" pitchFamily="18" charset="0"/>
              </a:rPr>
              <a:t>al área </a:t>
            </a:r>
            <a:r>
              <a:rPr lang="es-MX" sz="2400" b="1" dirty="0" smtClean="0">
                <a:solidFill>
                  <a:srgbClr val="FFFFFF"/>
                </a:solidFill>
                <a:latin typeface="Bell MT" panose="02020503060305020303" pitchFamily="18" charset="0"/>
              </a:rPr>
              <a:t>de Salud Pública del Departamento de Salud Pública y Sociología Médica </a:t>
            </a:r>
            <a:endParaRPr lang="en-US" sz="2400" b="1" dirty="0">
              <a:solidFill>
                <a:srgbClr val="FFFFFF"/>
              </a:solidFill>
              <a:latin typeface="Bell MT" panose="02020503060305020303" pitchFamily="18" charset="0"/>
            </a:endParaRPr>
          </a:p>
          <a:p>
            <a:pPr algn="r" defTabSz="914400">
              <a:defRPr/>
            </a:pPr>
            <a:endParaRPr lang="en-US" sz="2400" b="1" dirty="0">
              <a:solidFill>
                <a:srgbClr val="FFFFFF"/>
              </a:solidFill>
              <a:latin typeface="Abadi MT Condensed Light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671513" y="3933320"/>
            <a:ext cx="7659688" cy="237717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26" name="17 Subtítulo"/>
          <p:cNvSpPr>
            <a:spLocks noGrp="1"/>
          </p:cNvSpPr>
          <p:nvPr>
            <p:ph type="subTitle" idx="1"/>
          </p:nvPr>
        </p:nvSpPr>
        <p:spPr>
          <a:xfrm>
            <a:off x="671513" y="3933320"/>
            <a:ext cx="7743825" cy="2377169"/>
          </a:xfrm>
          <a:solidFill>
            <a:schemeClr val="bg1">
              <a:lumMod val="75000"/>
            </a:schemeClr>
          </a:solidFill>
          <a:ln>
            <a:solidFill>
              <a:srgbClr val="E1920F"/>
            </a:solidFill>
          </a:ln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79000"/>
              <a:defRPr/>
            </a:pPr>
            <a:endParaRPr lang="es-MX" sz="1400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ＭＳ Ｐゴシック" pitchFamily="34" charset="-128"/>
              <a:cs typeface="Arial"/>
            </a:endParaRPr>
          </a:p>
          <a:p>
            <a:pPr marL="285750" lvl="0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  <a:defRPr/>
            </a:pP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Médica Cirujana con especialidad en Medicina Familiar, Maestra en Ciencias Médicas y Doctora en Ciencias (Salud Pública).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  <a:defRPr/>
            </a:pP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Profesora de la Maestría y Doctorado en </a:t>
            </a: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Ciencias, en </a:t>
            </a: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Salud Pública, en el área de Sistemas de </a:t>
            </a: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Salud del </a:t>
            </a: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Instituto Nacional de Salud Pública</a:t>
            </a: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.</a:t>
            </a:r>
          </a:p>
          <a:p>
            <a:pPr marL="285750" lvl="0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  <a:defRPr/>
            </a:pP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Actualmente es Investigadora en Ciencias Médicas “F” en la Dirección de Investigación del Hospital Infantil de México “Federico Gómez”.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  <a:defRPr/>
            </a:pP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Miembro </a:t>
            </a: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del Sistema Nacional de Investigadores nivel II.</a:t>
            </a:r>
          </a:p>
          <a:p>
            <a:pPr marL="285750" lvl="0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  <a:defRPr/>
            </a:pPr>
            <a:endParaRPr lang="es-MX" sz="1400" b="1" dirty="0" smtClean="0">
              <a:solidFill>
                <a:schemeClr val="tx1"/>
              </a:solidFill>
              <a:effectLst/>
              <a:latin typeface="Arial"/>
              <a:ea typeface="ＭＳ Ｐゴシック" pitchFamily="34" charset="-128"/>
              <a:cs typeface="Arial"/>
            </a:endParaRPr>
          </a:p>
        </p:txBody>
      </p:sp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2347913" y="6482079"/>
          <a:ext cx="6096000" cy="274320"/>
        </p:xfrm>
        <a:graphic>
          <a:graphicData uri="http://schemas.openxmlformats.org/drawingml/2006/table">
            <a:tbl>
              <a:tblPr/>
              <a:tblGrid>
                <a:gridCol w="5486400"/>
                <a:gridCol w="609600"/>
              </a:tblGrid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100" b="1" dirty="0" smtClean="0">
                          <a:latin typeface="Verdana"/>
                          <a:ea typeface="Times New Roman"/>
                          <a:cs typeface="Times New Roman"/>
                        </a:rPr>
                        <a:t>Academia Nacional de Medicina</a:t>
                      </a:r>
                      <a:r>
                        <a:rPr lang="es-MX" sz="1100" dirty="0" smtClean="0">
                          <a:latin typeface="Verdana"/>
                          <a:ea typeface="Times New Roman"/>
                          <a:cs typeface="Times New Roman"/>
                        </a:rPr>
                        <a:t>| </a:t>
                      </a:r>
                      <a:r>
                        <a:rPr lang="es-MX" sz="1100" b="1" dirty="0" smtClean="0">
                          <a:latin typeface="Myriad Pro Light"/>
                          <a:ea typeface="Times New Roman"/>
                          <a:cs typeface="Times New Roman"/>
                        </a:rPr>
                        <a:t>CLII</a:t>
                      </a:r>
                      <a:r>
                        <a:rPr lang="es-MX" sz="1100" b="1" baseline="0" dirty="0" smtClean="0">
                          <a:latin typeface="Myriad Pro Ligh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MX" sz="1100" b="1" dirty="0" smtClean="0">
                          <a:latin typeface="Myriad Pro Light"/>
                          <a:ea typeface="Times New Roman"/>
                          <a:cs typeface="Times New Roman"/>
                        </a:rPr>
                        <a:t>Año </a:t>
                      </a:r>
                      <a:r>
                        <a:rPr lang="es-MX" sz="1100" b="1" dirty="0">
                          <a:latin typeface="Myriad Pro Light"/>
                          <a:ea typeface="Times New Roman"/>
                          <a:cs typeface="Times New Roman"/>
                        </a:rPr>
                        <a:t>Académico</a:t>
                      </a:r>
                      <a:endParaRPr lang="en-US" sz="11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3025" marR="73025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B00"/>
                    </a:solidFill>
                  </a:tcPr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899" y="1377537"/>
            <a:ext cx="1751964" cy="226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8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uadroTexto 4"/>
          <p:cNvSpPr txBox="1">
            <a:spLocks noChangeArrowheads="1"/>
          </p:cNvSpPr>
          <p:nvPr/>
        </p:nvSpPr>
        <p:spPr bwMode="auto">
          <a:xfrm>
            <a:off x="2582863" y="7842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547688"/>
            <a:ext cx="9144000" cy="44450"/>
          </a:xfrm>
          <a:prstGeom prst="rect">
            <a:avLst/>
          </a:prstGeom>
          <a:solidFill>
            <a:srgbClr val="E1AC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 flipV="1">
            <a:off x="0" y="0"/>
            <a:ext cx="9144000" cy="5476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  <p:pic>
        <p:nvPicPr>
          <p:cNvPr id="22532" name="Imagen 17" descr="AN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7313" y="61913"/>
            <a:ext cx="10922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dondear rectángulo de esquina diagonal 1"/>
          <p:cNvSpPr/>
          <p:nvPr/>
        </p:nvSpPr>
        <p:spPr>
          <a:xfrm>
            <a:off x="671512" y="1233136"/>
            <a:ext cx="7800975" cy="2527299"/>
          </a:xfrm>
          <a:prstGeom prst="round2Diag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4" name="16 Título"/>
          <p:cNvSpPr txBox="1">
            <a:spLocks/>
          </p:cNvSpPr>
          <p:nvPr/>
        </p:nvSpPr>
        <p:spPr>
          <a:xfrm>
            <a:off x="2349811" y="1338433"/>
            <a:ext cx="5800767" cy="1428750"/>
          </a:xfrm>
          <a:prstGeom prst="rect">
            <a:avLst/>
          </a:prstGeom>
          <a:effectLst/>
        </p:spPr>
        <p:txBody>
          <a:bodyPr anchor="ctr"/>
          <a:lstStyle/>
          <a:p>
            <a:pPr algn="r" defTabSz="914400"/>
            <a:r>
              <a:rPr lang="es-MX" sz="2400" b="1" dirty="0" smtClean="0">
                <a:solidFill>
                  <a:srgbClr val="E1AC12"/>
                </a:solidFill>
                <a:latin typeface="Abadi MT Condensed Extra Bold"/>
                <a:cs typeface="Abadi MT Condensed Extra Bold"/>
              </a:rPr>
              <a:t> </a:t>
            </a:r>
          </a:p>
          <a:p>
            <a:pPr algn="r" defTabSz="914400"/>
            <a:endParaRPr lang="es-MX" sz="2400" b="1" dirty="0">
              <a:solidFill>
                <a:srgbClr val="E1AC12"/>
              </a:solidFill>
              <a:latin typeface="Abadi MT Condensed Extra Bold"/>
              <a:cs typeface="Abadi MT Condensed Extra Bold"/>
            </a:endParaRPr>
          </a:p>
          <a:p>
            <a:pPr algn="r" defTabSz="914400"/>
            <a:endParaRPr lang="es-MX" sz="2400" b="1" dirty="0" smtClean="0">
              <a:solidFill>
                <a:srgbClr val="E1AC12"/>
              </a:solidFill>
              <a:latin typeface="Abadi MT Condensed Extra Bold"/>
              <a:cs typeface="Abadi MT Condensed Extra Bold"/>
            </a:endParaRPr>
          </a:p>
          <a:p>
            <a:pPr algn="r" defTabSz="914400"/>
            <a:endParaRPr lang="es-MX" sz="2400" b="1" dirty="0" smtClean="0">
              <a:solidFill>
                <a:srgbClr val="E1AC12"/>
              </a:solidFill>
              <a:latin typeface="Bell MT" panose="02020503060305020303" pitchFamily="18" charset="0"/>
              <a:cs typeface="Abadi MT Condensed Extra Bold"/>
            </a:endParaRPr>
          </a:p>
          <a:p>
            <a:pPr algn="r" defTabSz="914400"/>
            <a:r>
              <a:rPr lang="es-MX" sz="2400" b="1" dirty="0" smtClean="0">
                <a:solidFill>
                  <a:srgbClr val="E1AC12"/>
                </a:solidFill>
                <a:latin typeface="Bell MT" panose="02020503060305020303" pitchFamily="18" charset="0"/>
                <a:cs typeface="Abadi MT Condensed Extra Bold"/>
              </a:rPr>
              <a:t>Dr. Mauricio </a:t>
            </a:r>
            <a:r>
              <a:rPr lang="es-MX" sz="2400" b="1" dirty="0" err="1" smtClean="0">
                <a:solidFill>
                  <a:srgbClr val="E1AC12"/>
                </a:solidFill>
                <a:latin typeface="Bell MT" panose="02020503060305020303" pitchFamily="18" charset="0"/>
                <a:cs typeface="Abadi MT Condensed Extra Bold"/>
              </a:rPr>
              <a:t>Lisker</a:t>
            </a:r>
            <a:r>
              <a:rPr lang="es-MX" sz="2400" b="1" dirty="0" smtClean="0">
                <a:solidFill>
                  <a:srgbClr val="E1AC12"/>
                </a:solidFill>
                <a:latin typeface="Bell MT" panose="02020503060305020303" pitchFamily="18" charset="0"/>
                <a:cs typeface="Abadi MT Condensed Extra Bold"/>
              </a:rPr>
              <a:t> </a:t>
            </a:r>
            <a:r>
              <a:rPr lang="es-MX" sz="2400" b="1" dirty="0" err="1" smtClean="0">
                <a:solidFill>
                  <a:srgbClr val="E1AC12"/>
                </a:solidFill>
                <a:latin typeface="Bell MT" panose="02020503060305020303" pitchFamily="18" charset="0"/>
                <a:cs typeface="Abadi MT Condensed Extra Bold"/>
              </a:rPr>
              <a:t>Melman</a:t>
            </a:r>
            <a:endParaRPr lang="es-MX" sz="2400" b="1" dirty="0" smtClean="0">
              <a:solidFill>
                <a:srgbClr val="E1AC12"/>
              </a:solidFill>
              <a:latin typeface="Bell MT" panose="02020503060305020303" pitchFamily="18" charset="0"/>
              <a:cs typeface="Abadi MT Condensed Extra Bold"/>
            </a:endParaRPr>
          </a:p>
          <a:p>
            <a:pPr algn="r" defTabSz="914400"/>
            <a:r>
              <a:rPr lang="es-MX" sz="2400" b="1" dirty="0" smtClean="0">
                <a:solidFill>
                  <a:srgbClr val="FFFFFF"/>
                </a:solidFill>
                <a:latin typeface="Bell MT" panose="02020503060305020303" pitchFamily="18" charset="0"/>
              </a:rPr>
              <a:t>Académico Correspondiente </a:t>
            </a:r>
            <a:endParaRPr lang="en-US" sz="2400" b="1" dirty="0">
              <a:solidFill>
                <a:srgbClr val="FFFFFF"/>
              </a:solidFill>
              <a:latin typeface="Bell MT" panose="02020503060305020303" pitchFamily="18" charset="0"/>
            </a:endParaRPr>
          </a:p>
          <a:p>
            <a:pPr algn="r" defTabSz="914400"/>
            <a:endParaRPr lang="es-MX" sz="2400" b="1" dirty="0" smtClean="0">
              <a:solidFill>
                <a:srgbClr val="E1AC12"/>
              </a:solidFill>
              <a:latin typeface="Abadi MT Condensed Extra Bold"/>
              <a:cs typeface="Abadi MT Condensed Extra Bold"/>
            </a:endParaRPr>
          </a:p>
          <a:p>
            <a:pPr algn="r" defTabSz="914400"/>
            <a:endParaRPr lang="es-MX" sz="2400" b="1" dirty="0" smtClean="0">
              <a:solidFill>
                <a:srgbClr val="E1AC12"/>
              </a:solidFill>
              <a:latin typeface="Abadi MT Condensed Extra Bold"/>
              <a:cs typeface="Abadi MT Condensed Extra Bold"/>
            </a:endParaRPr>
          </a:p>
          <a:p>
            <a:pPr algn="r" defTabSz="914400">
              <a:defRPr/>
            </a:pPr>
            <a:endParaRPr lang="en-US" sz="2400" b="1" dirty="0">
              <a:solidFill>
                <a:srgbClr val="FFFFFF"/>
              </a:solidFill>
              <a:latin typeface="Abadi MT Condensed Light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671513" y="3933320"/>
            <a:ext cx="7659688" cy="237717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26" name="17 Subtítulo"/>
          <p:cNvSpPr>
            <a:spLocks noGrp="1"/>
          </p:cNvSpPr>
          <p:nvPr>
            <p:ph type="subTitle" idx="1"/>
          </p:nvPr>
        </p:nvSpPr>
        <p:spPr>
          <a:xfrm>
            <a:off x="671513" y="3933320"/>
            <a:ext cx="7772400" cy="2377169"/>
          </a:xfrm>
          <a:solidFill>
            <a:schemeClr val="bg1">
              <a:lumMod val="75000"/>
            </a:schemeClr>
          </a:solidFill>
          <a:ln>
            <a:solidFill>
              <a:srgbClr val="E1920F"/>
            </a:solidFill>
          </a:ln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9000"/>
              <a:defRPr/>
            </a:pPr>
            <a:endParaRPr lang="es-MX" sz="300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ＭＳ Ｐゴシック" pitchFamily="34" charset="-128"/>
              <a:cs typeface="Arial"/>
            </a:endParaRPr>
          </a:p>
          <a:p>
            <a:pPr marL="285750" lvl="0" indent="-28575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  <a:defRPr/>
            </a:pP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Médico Cirujano con especialidad en Medicina Interna y en Gastroenterología-Endoscopía</a:t>
            </a: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 </a:t>
            </a: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por la Facultad de Medicina de la UNAM.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  <a:defRPr/>
            </a:pP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Médico adscrito al Barnes-</a:t>
            </a:r>
            <a:r>
              <a:rPr lang="es-MX" sz="1400" b="1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Jewish</a:t>
            </a: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 Hospital West County, USA</a:t>
            </a: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.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  <a:defRPr/>
            </a:pP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Profesor </a:t>
            </a: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titular de la materia de </a:t>
            </a: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Medicina y Director del </a:t>
            </a:r>
            <a:r>
              <a:rPr lang="es-MX" sz="1400" b="1" i="1" dirty="0" err="1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Hepatology</a:t>
            </a:r>
            <a:r>
              <a:rPr lang="es-MX" sz="1400" b="1" i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 </a:t>
            </a:r>
            <a:r>
              <a:rPr lang="es-MX" sz="1400" b="1" i="1" dirty="0" err="1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Program</a:t>
            </a: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 de la Escuela de Medicina de la Universidad de Washington, USA.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  <a:defRPr/>
            </a:pP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Miembro </a:t>
            </a: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de la </a:t>
            </a:r>
            <a:r>
              <a:rPr lang="es-MX" sz="1400" b="1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Educational</a:t>
            </a: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 </a:t>
            </a:r>
            <a:r>
              <a:rPr lang="es-MX" sz="1400" b="1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Comission</a:t>
            </a: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 </a:t>
            </a:r>
            <a:r>
              <a:rPr lang="es-MX" sz="1400" b="1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for</a:t>
            </a: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 </a:t>
            </a:r>
            <a:r>
              <a:rPr lang="es-MX" sz="1400" b="1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Foreign</a:t>
            </a: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 Medical </a:t>
            </a:r>
            <a:r>
              <a:rPr lang="es-MX" sz="1400" b="1" dirty="0" err="1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Graduates</a:t>
            </a: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 y </a:t>
            </a: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del Comité Internacional de la American </a:t>
            </a:r>
            <a:r>
              <a:rPr lang="es-MX" sz="1400" b="1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Gastroenterological</a:t>
            </a: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 </a:t>
            </a:r>
            <a:r>
              <a:rPr lang="es-MX" sz="1400" b="1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Association</a:t>
            </a: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.</a:t>
            </a:r>
            <a:endParaRPr lang="es-MX" sz="1400" b="1" dirty="0">
              <a:solidFill>
                <a:schemeClr val="tx1"/>
              </a:solidFill>
              <a:effectLst/>
              <a:latin typeface="Cambria" panose="02040503050406030204" pitchFamily="18" charset="0"/>
              <a:ea typeface="ＭＳ Ｐゴシック" pitchFamily="34" charset="-128"/>
              <a:cs typeface="Arial"/>
            </a:endParaRP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  <a:defRPr/>
            </a:pP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Sus trabajos han sido citados en más de 2,300 ocasiones.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9000"/>
              <a:defRPr/>
            </a:pPr>
            <a:endParaRPr lang="es-MX" sz="1400" b="1" dirty="0">
              <a:solidFill>
                <a:schemeClr val="tx1"/>
              </a:solidFill>
              <a:effectLst/>
              <a:latin typeface="Arial"/>
              <a:ea typeface="ＭＳ Ｐゴシック" pitchFamily="34" charset="-128"/>
              <a:cs typeface="Arial"/>
            </a:endParaRP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  <a:defRPr/>
            </a:pPr>
            <a:endParaRPr lang="es-MX" sz="1400" b="1" dirty="0" smtClean="0">
              <a:solidFill>
                <a:schemeClr val="tx1"/>
              </a:solidFill>
              <a:effectLst/>
              <a:latin typeface="Arial"/>
              <a:ea typeface="ＭＳ Ｐゴシック" pitchFamily="34" charset="-128"/>
              <a:cs typeface="Arial"/>
            </a:endParaRPr>
          </a:p>
        </p:txBody>
      </p:sp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2347913" y="6482079"/>
          <a:ext cx="6096000" cy="274320"/>
        </p:xfrm>
        <a:graphic>
          <a:graphicData uri="http://schemas.openxmlformats.org/drawingml/2006/table">
            <a:tbl>
              <a:tblPr/>
              <a:tblGrid>
                <a:gridCol w="5486400"/>
                <a:gridCol w="609600"/>
              </a:tblGrid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100" b="1" dirty="0" smtClean="0">
                          <a:latin typeface="Verdana"/>
                          <a:ea typeface="Times New Roman"/>
                          <a:cs typeface="Times New Roman"/>
                        </a:rPr>
                        <a:t>Academia Nacional de Medicina</a:t>
                      </a:r>
                      <a:r>
                        <a:rPr lang="es-MX" sz="1100" dirty="0" smtClean="0">
                          <a:latin typeface="Verdana"/>
                          <a:ea typeface="Times New Roman"/>
                          <a:cs typeface="Times New Roman"/>
                        </a:rPr>
                        <a:t>| </a:t>
                      </a:r>
                      <a:r>
                        <a:rPr lang="es-MX" sz="1100" b="1" dirty="0" smtClean="0">
                          <a:latin typeface="Myriad Pro Light"/>
                          <a:ea typeface="Times New Roman"/>
                          <a:cs typeface="Times New Roman"/>
                        </a:rPr>
                        <a:t>CLII</a:t>
                      </a:r>
                      <a:r>
                        <a:rPr lang="es-MX" sz="1100" b="1" baseline="0" dirty="0" smtClean="0">
                          <a:latin typeface="Myriad Pro Ligh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MX" sz="1100" b="1" dirty="0" smtClean="0">
                          <a:latin typeface="Myriad Pro Light"/>
                          <a:ea typeface="Times New Roman"/>
                          <a:cs typeface="Times New Roman"/>
                        </a:rPr>
                        <a:t>Año </a:t>
                      </a:r>
                      <a:r>
                        <a:rPr lang="es-MX" sz="1100" b="1" dirty="0">
                          <a:latin typeface="Myriad Pro Light"/>
                          <a:ea typeface="Times New Roman"/>
                          <a:cs typeface="Times New Roman"/>
                        </a:rPr>
                        <a:t>Académico</a:t>
                      </a:r>
                      <a:endParaRPr lang="en-US" sz="11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3025" marR="73025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B00"/>
                    </a:solidFill>
                  </a:tcPr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09" y="1401279"/>
            <a:ext cx="1766954" cy="222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9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uadroTexto 4"/>
          <p:cNvSpPr txBox="1">
            <a:spLocks noChangeArrowheads="1"/>
          </p:cNvSpPr>
          <p:nvPr/>
        </p:nvSpPr>
        <p:spPr bwMode="auto">
          <a:xfrm>
            <a:off x="2582863" y="7842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547688"/>
            <a:ext cx="9144000" cy="44450"/>
          </a:xfrm>
          <a:prstGeom prst="rect">
            <a:avLst/>
          </a:prstGeom>
          <a:solidFill>
            <a:srgbClr val="E1AC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 flipV="1">
            <a:off x="0" y="0"/>
            <a:ext cx="9144000" cy="5476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  <p:pic>
        <p:nvPicPr>
          <p:cNvPr id="22532" name="Imagen 17" descr="AN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7313" y="61913"/>
            <a:ext cx="10922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dondear rectángulo de esquina diagonal 1"/>
          <p:cNvSpPr/>
          <p:nvPr/>
        </p:nvSpPr>
        <p:spPr>
          <a:xfrm>
            <a:off x="671513" y="1216026"/>
            <a:ext cx="7772400" cy="2301294"/>
          </a:xfrm>
          <a:prstGeom prst="round2Diag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4" name="16 Título"/>
          <p:cNvSpPr txBox="1">
            <a:spLocks/>
          </p:cNvSpPr>
          <p:nvPr/>
        </p:nvSpPr>
        <p:spPr>
          <a:xfrm>
            <a:off x="2349811" y="1338433"/>
            <a:ext cx="5800767" cy="1428750"/>
          </a:xfrm>
          <a:prstGeom prst="rect">
            <a:avLst/>
          </a:prstGeom>
          <a:effectLst/>
        </p:spPr>
        <p:txBody>
          <a:bodyPr anchor="ctr"/>
          <a:lstStyle/>
          <a:p>
            <a:pPr algn="r" defTabSz="914400"/>
            <a:r>
              <a:rPr lang="es-MX" sz="2400" b="1" dirty="0" smtClean="0">
                <a:solidFill>
                  <a:srgbClr val="E1AC12"/>
                </a:solidFill>
                <a:latin typeface="Abadi MT Condensed Extra Bold"/>
                <a:cs typeface="Abadi MT Condensed Extra Bold"/>
              </a:rPr>
              <a:t> </a:t>
            </a:r>
          </a:p>
          <a:p>
            <a:pPr algn="r" defTabSz="914400"/>
            <a:endParaRPr lang="es-MX" sz="2400" b="1" dirty="0">
              <a:solidFill>
                <a:srgbClr val="E1AC12"/>
              </a:solidFill>
              <a:latin typeface="Abadi MT Condensed Extra Bold"/>
              <a:cs typeface="Abadi MT Condensed Extra Bold"/>
            </a:endParaRPr>
          </a:p>
          <a:p>
            <a:pPr algn="r" defTabSz="914400"/>
            <a:r>
              <a:rPr lang="es-MX" sz="2400" b="1" dirty="0" smtClean="0">
                <a:solidFill>
                  <a:srgbClr val="E1AC12"/>
                </a:solidFill>
                <a:latin typeface="Bell MT" panose="02020503060305020303" pitchFamily="18" charset="0"/>
                <a:cs typeface="Abadi MT Condensed Extra Bold"/>
              </a:rPr>
              <a:t>Dr. Alfred </a:t>
            </a:r>
            <a:r>
              <a:rPr lang="es-MX" sz="2400" b="1" dirty="0" err="1" smtClean="0">
                <a:solidFill>
                  <a:srgbClr val="E1AC12"/>
                </a:solidFill>
                <a:latin typeface="Bell MT" panose="02020503060305020303" pitchFamily="18" charset="0"/>
                <a:cs typeface="Abadi MT Condensed Extra Bold"/>
              </a:rPr>
              <a:t>Sommer</a:t>
            </a:r>
            <a:endParaRPr lang="es-MX" sz="2400" b="1" dirty="0" smtClean="0">
              <a:solidFill>
                <a:srgbClr val="E1AC12"/>
              </a:solidFill>
              <a:latin typeface="Bell MT" panose="02020503060305020303" pitchFamily="18" charset="0"/>
              <a:cs typeface="Abadi MT Condensed Extra Bold"/>
            </a:endParaRPr>
          </a:p>
          <a:p>
            <a:pPr algn="r" defTabSz="914400">
              <a:defRPr/>
            </a:pPr>
            <a:r>
              <a:rPr lang="es-MX" sz="2400" b="1" dirty="0" smtClean="0">
                <a:solidFill>
                  <a:srgbClr val="FFFFFF"/>
                </a:solidFill>
                <a:latin typeface="Bell MT" panose="02020503060305020303" pitchFamily="18" charset="0"/>
              </a:rPr>
              <a:t>Académico Honorario </a:t>
            </a:r>
            <a:endParaRPr lang="en-US" sz="2400" b="1" dirty="0">
              <a:solidFill>
                <a:srgbClr val="FFFFFF"/>
              </a:solidFill>
              <a:latin typeface="Bell MT" panose="02020503060305020303" pitchFamily="18" charset="0"/>
            </a:endParaRPr>
          </a:p>
          <a:p>
            <a:pPr algn="r" defTabSz="914400">
              <a:defRPr/>
            </a:pPr>
            <a:endParaRPr lang="en-US" sz="2400" b="1" dirty="0">
              <a:solidFill>
                <a:srgbClr val="FFFFFF"/>
              </a:solidFill>
              <a:latin typeface="Bell MT" panose="02020503060305020303" pitchFamily="18" charset="0"/>
            </a:endParaRPr>
          </a:p>
        </p:txBody>
      </p:sp>
      <p:sp>
        <p:nvSpPr>
          <p:cNvPr id="26" name="17 Subtítulo"/>
          <p:cNvSpPr>
            <a:spLocks noGrp="1"/>
          </p:cNvSpPr>
          <p:nvPr>
            <p:ph type="subTitle" idx="1"/>
          </p:nvPr>
        </p:nvSpPr>
        <p:spPr>
          <a:xfrm>
            <a:off x="671513" y="3639727"/>
            <a:ext cx="7772400" cy="2661062"/>
          </a:xfrm>
          <a:solidFill>
            <a:schemeClr val="bg1">
              <a:lumMod val="75000"/>
            </a:schemeClr>
          </a:solidFill>
          <a:ln>
            <a:solidFill>
              <a:srgbClr val="E1920F"/>
            </a:solidFill>
          </a:ln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9000"/>
              <a:defRPr/>
            </a:pPr>
            <a:endParaRPr lang="es-MX" sz="800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ＭＳ Ｐゴシック" pitchFamily="34" charset="-128"/>
              <a:cs typeface="Arial"/>
            </a:endParaRPr>
          </a:p>
          <a:p>
            <a:pPr marL="285750" lvl="0" indent="-285750" algn="just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  <a:defRPr/>
            </a:pP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Médico por la Escuela de Medicina de Harvard, Maestro en Ciencias de la Salud (Epidemiología) por la Johns Hopkins </a:t>
            </a:r>
            <a:r>
              <a:rPr lang="es-MX" sz="1400" b="1" dirty="0" err="1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School</a:t>
            </a: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 of </a:t>
            </a:r>
            <a:r>
              <a:rPr lang="es-MX" sz="1400" b="1" dirty="0" err="1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Hygiene</a:t>
            </a: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 and </a:t>
            </a:r>
            <a:r>
              <a:rPr lang="es-MX" sz="1400" b="1" dirty="0" err="1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Public</a:t>
            </a: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 </a:t>
            </a:r>
            <a:r>
              <a:rPr lang="es-MX" sz="1400" b="1" dirty="0" err="1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Health</a:t>
            </a: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.</a:t>
            </a:r>
          </a:p>
          <a:p>
            <a:pPr marL="285750" lvl="0" indent="-285750" algn="just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  <a:defRPr/>
            </a:pP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Decano emérito y profesor de Epidemiología y Salud Internacional de la </a:t>
            </a: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Johns Hopkins </a:t>
            </a:r>
            <a:r>
              <a:rPr lang="es-MX" sz="1400" b="1" dirty="0" err="1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Bloomberg</a:t>
            </a: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 </a:t>
            </a:r>
            <a:r>
              <a:rPr lang="es-MX" sz="1400" b="1" dirty="0" err="1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School</a:t>
            </a: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 of </a:t>
            </a:r>
            <a:r>
              <a:rPr lang="es-MX" sz="1400" b="1" dirty="0" err="1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Public</a:t>
            </a: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 </a:t>
            </a:r>
            <a:r>
              <a:rPr lang="es-MX" sz="1400" b="1" dirty="0" err="1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Health</a:t>
            </a: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;</a:t>
            </a: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 profesor de Oftalmología </a:t>
            </a: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en la </a:t>
            </a:r>
            <a:r>
              <a:rPr lang="es-MX" sz="1400" b="1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School</a:t>
            </a: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 of Medicine de la Johns Hopkins </a:t>
            </a:r>
            <a:r>
              <a:rPr lang="es-MX" sz="1400" b="1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University</a:t>
            </a: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 </a:t>
            </a: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y en el Wilmer </a:t>
            </a:r>
            <a:r>
              <a:rPr lang="es-MX" sz="1400" b="1" dirty="0" err="1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Institute</a:t>
            </a: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.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  <a:defRPr/>
            </a:pP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Director y Presidente del Patronato de la Fundación Albert y Mary </a:t>
            </a:r>
            <a:r>
              <a:rPr lang="es-MX" sz="1400" b="1" dirty="0" err="1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Lasker</a:t>
            </a: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, y Director del </a:t>
            </a: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corporativo </a:t>
            </a:r>
            <a:r>
              <a:rPr lang="es-MX" sz="1400" b="1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Becton</a:t>
            </a: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 </a:t>
            </a:r>
            <a:r>
              <a:rPr lang="es-MX" sz="1400" b="1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Dickinson</a:t>
            </a: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.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  <a:defRPr/>
            </a:pP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Miembro de la Academia Nacional de Ciencias de Estados Unidos y décimo noveno Presidente de la Academia </a:t>
            </a:r>
            <a:r>
              <a:rPr lang="es-MX" sz="1400" b="1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Ophthalmologica</a:t>
            </a: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 </a:t>
            </a:r>
            <a:r>
              <a:rPr lang="es-MX" sz="1400" b="1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Internationalis</a:t>
            </a: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.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  <a:defRPr/>
            </a:pP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Como resultado de su producción científica, sus trabajos han sido citados en más de 15,655 ocasiones.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  <a:defRPr/>
            </a:pPr>
            <a:endParaRPr lang="es-MX" sz="1400" b="1" dirty="0" smtClean="0">
              <a:solidFill>
                <a:schemeClr val="tx1"/>
              </a:solidFill>
              <a:effectLst/>
              <a:latin typeface="Arial"/>
              <a:ea typeface="ＭＳ Ｐゴシック" pitchFamily="34" charset="-128"/>
              <a:cs typeface="Arial"/>
            </a:endParaRPr>
          </a:p>
        </p:txBody>
      </p:sp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463066"/>
              </p:ext>
            </p:extLst>
          </p:nvPr>
        </p:nvGraphicFramePr>
        <p:xfrm>
          <a:off x="2347913" y="6596116"/>
          <a:ext cx="6096000" cy="274320"/>
        </p:xfrm>
        <a:graphic>
          <a:graphicData uri="http://schemas.openxmlformats.org/drawingml/2006/table">
            <a:tbl>
              <a:tblPr/>
              <a:tblGrid>
                <a:gridCol w="5486400"/>
                <a:gridCol w="609600"/>
              </a:tblGrid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100" b="1" dirty="0" smtClean="0">
                          <a:latin typeface="Verdana"/>
                          <a:ea typeface="Times New Roman"/>
                          <a:cs typeface="Times New Roman"/>
                        </a:rPr>
                        <a:t>Academia Nacional de Medicina</a:t>
                      </a:r>
                      <a:r>
                        <a:rPr lang="es-MX" sz="1100" dirty="0" smtClean="0">
                          <a:latin typeface="Verdana"/>
                          <a:ea typeface="Times New Roman"/>
                          <a:cs typeface="Times New Roman"/>
                        </a:rPr>
                        <a:t>| </a:t>
                      </a:r>
                      <a:r>
                        <a:rPr lang="es-MX" sz="1100" b="1" dirty="0" smtClean="0">
                          <a:latin typeface="Myriad Pro Light"/>
                          <a:ea typeface="Times New Roman"/>
                          <a:cs typeface="Times New Roman"/>
                        </a:rPr>
                        <a:t>CLII</a:t>
                      </a:r>
                      <a:r>
                        <a:rPr lang="es-MX" sz="1100" b="1" baseline="0" dirty="0" smtClean="0">
                          <a:latin typeface="Myriad Pro Ligh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MX" sz="1100" b="1" dirty="0" smtClean="0">
                          <a:latin typeface="Myriad Pro Light"/>
                          <a:ea typeface="Times New Roman"/>
                          <a:cs typeface="Times New Roman"/>
                        </a:rPr>
                        <a:t>Año </a:t>
                      </a:r>
                      <a:r>
                        <a:rPr lang="es-MX" sz="1100" b="1" dirty="0">
                          <a:latin typeface="Myriad Pro Light"/>
                          <a:ea typeface="Times New Roman"/>
                          <a:cs typeface="Times New Roman"/>
                        </a:rPr>
                        <a:t>Académico</a:t>
                      </a:r>
                      <a:endParaRPr lang="en-US" sz="11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3025" marR="73025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B00"/>
                    </a:solidFill>
                  </a:tcPr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89" y="1323904"/>
            <a:ext cx="1736974" cy="210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3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uadroTexto 4"/>
          <p:cNvSpPr txBox="1">
            <a:spLocks noChangeArrowheads="1"/>
          </p:cNvSpPr>
          <p:nvPr/>
        </p:nvSpPr>
        <p:spPr bwMode="auto">
          <a:xfrm>
            <a:off x="2582863" y="7842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547688"/>
            <a:ext cx="9144000" cy="44450"/>
          </a:xfrm>
          <a:prstGeom prst="rect">
            <a:avLst/>
          </a:prstGeom>
          <a:solidFill>
            <a:srgbClr val="E1AC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 flipV="1">
            <a:off x="0" y="0"/>
            <a:ext cx="9144000" cy="5476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20" name="17 Subtítulo"/>
          <p:cNvSpPr txBox="1">
            <a:spLocks/>
          </p:cNvSpPr>
          <p:nvPr/>
        </p:nvSpPr>
        <p:spPr>
          <a:xfrm>
            <a:off x="-13361" y="4129088"/>
            <a:ext cx="9157361" cy="62923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algn="ctr" defTabSz="9144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s-MX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Light" charset="0"/>
                <a:ea typeface="ＭＳ Ｐゴシック" charset="-128"/>
              </a:rPr>
              <a:t> </a:t>
            </a:r>
            <a:endParaRPr lang="en-US" sz="1600" dirty="0" smtClean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yriad Pro Light" pitchFamily="34" charset="0"/>
              <a:ea typeface="ＭＳ Ｐゴシック" charset="-128"/>
            </a:endParaRPr>
          </a:p>
        </p:txBody>
      </p:sp>
      <p:sp>
        <p:nvSpPr>
          <p:cNvPr id="21" name="16 Título"/>
          <p:cNvSpPr txBox="1">
            <a:spLocks/>
          </p:cNvSpPr>
          <p:nvPr/>
        </p:nvSpPr>
        <p:spPr>
          <a:xfrm>
            <a:off x="0" y="1991894"/>
            <a:ext cx="9143999" cy="2994443"/>
          </a:xfrm>
          <a:prstGeom prst="rect">
            <a:avLst/>
          </a:prstGeom>
          <a:effectLst/>
        </p:spPr>
        <p:txBody>
          <a:bodyPr/>
          <a:lstStyle/>
          <a:p>
            <a:pPr algn="ctr" defTabSz="914400">
              <a:defRPr/>
            </a:pPr>
            <a:endParaRPr lang="es-MX" sz="3200" b="1" dirty="0" smtClean="0">
              <a:solidFill>
                <a:prstClr val="black"/>
              </a:solidFill>
              <a:latin typeface="Bell MT" panose="02020503060305020303" pitchFamily="18" charset="0"/>
              <a:ea typeface="ＭＳ Ｐゴシック" charset="-128"/>
            </a:endParaRPr>
          </a:p>
          <a:p>
            <a:pPr algn="ctr" defTabSz="914400">
              <a:defRPr/>
            </a:pPr>
            <a:endParaRPr lang="es-MX" sz="3200" b="1" dirty="0" smtClean="0">
              <a:solidFill>
                <a:prstClr val="black"/>
              </a:solidFill>
              <a:latin typeface="Bell MT" panose="02020503060305020303" pitchFamily="18" charset="0"/>
              <a:ea typeface="ＭＳ Ｐゴシック" charset="-128"/>
            </a:endParaRPr>
          </a:p>
          <a:p>
            <a:pPr algn="ctr" defTabSz="914400">
              <a:defRPr/>
            </a:pPr>
            <a:r>
              <a:rPr lang="es-MX" sz="3200" b="1" dirty="0" smtClean="0">
                <a:solidFill>
                  <a:prstClr val="black"/>
                </a:solidFill>
                <a:latin typeface="Bell MT" panose="02020503060305020303" pitchFamily="18" charset="0"/>
                <a:ea typeface="ＭＳ Ｐゴシック" charset="-128"/>
              </a:rPr>
              <a:t>BIENVENIDOS A LA</a:t>
            </a:r>
          </a:p>
          <a:p>
            <a:pPr algn="ctr" defTabSz="914400">
              <a:defRPr/>
            </a:pPr>
            <a:endParaRPr lang="es-MX" sz="3200" b="1" dirty="0" smtClean="0">
              <a:solidFill>
                <a:prstClr val="black"/>
              </a:solidFill>
              <a:latin typeface="Bell MT" panose="02020503060305020303" pitchFamily="18" charset="0"/>
              <a:ea typeface="ＭＳ Ｐゴシック" charset="-128"/>
            </a:endParaRPr>
          </a:p>
          <a:p>
            <a:pPr algn="ctr" defTabSz="914400">
              <a:defRPr/>
            </a:pPr>
            <a:r>
              <a:rPr lang="es-MX" sz="3200" b="1" dirty="0" smtClean="0">
                <a:solidFill>
                  <a:prstClr val="black"/>
                </a:solidFill>
                <a:latin typeface="Bell MT" panose="02020503060305020303" pitchFamily="18" charset="0"/>
                <a:ea typeface="ＭＳ Ｐゴシック" charset="-128"/>
              </a:rPr>
              <a:t>ACADEMIA NACIONAL DE MEDICINA</a:t>
            </a:r>
            <a:r>
              <a:rPr lang="es-MX" sz="3200" b="1" dirty="0" smtClean="0">
                <a:solidFill>
                  <a:srgbClr val="FFFFFF"/>
                </a:solidFill>
                <a:latin typeface="Bell MT" panose="02020503060305020303" pitchFamily="18" charset="0"/>
                <a:ea typeface="ＭＳ Ｐゴシック" charset="-128"/>
              </a:rPr>
              <a:t/>
            </a:r>
            <a:br>
              <a:rPr lang="es-MX" sz="3200" b="1" dirty="0" smtClean="0">
                <a:solidFill>
                  <a:srgbClr val="FFFFFF"/>
                </a:solidFill>
                <a:latin typeface="Bell MT" panose="02020503060305020303" pitchFamily="18" charset="0"/>
                <a:ea typeface="ＭＳ Ｐゴシック" charset="-128"/>
              </a:rPr>
            </a:br>
            <a:endParaRPr lang="es-MX" sz="3200" b="1" dirty="0" smtClean="0">
              <a:solidFill>
                <a:srgbClr val="FFFFFF"/>
              </a:solidFill>
              <a:latin typeface="Bell MT" panose="02020503060305020303" pitchFamily="18" charset="0"/>
              <a:ea typeface="ＭＳ Ｐゴシック" charset="-128"/>
            </a:endParaRPr>
          </a:p>
          <a:p>
            <a:pPr algn="ctr" defTabSz="914400">
              <a:defRPr/>
            </a:pPr>
            <a:endParaRPr lang="en-US" sz="3200" dirty="0">
              <a:solidFill>
                <a:srgbClr val="FFFFFF"/>
              </a:solidFill>
              <a:latin typeface="Bell MT" panose="02020503060305020303" pitchFamily="18" charset="0"/>
              <a:ea typeface="ＭＳ Ｐゴシック" charset="-128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382508"/>
              </p:ext>
            </p:extLst>
          </p:nvPr>
        </p:nvGraphicFramePr>
        <p:xfrm>
          <a:off x="1457325" y="6233693"/>
          <a:ext cx="6653928" cy="304800"/>
        </p:xfrm>
        <a:graphic>
          <a:graphicData uri="http://schemas.openxmlformats.org/drawingml/2006/table">
            <a:tbl>
              <a:tblPr/>
              <a:tblGrid>
                <a:gridCol w="5988535"/>
                <a:gridCol w="665393"/>
              </a:tblGrid>
              <a:tr h="260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400" b="1" dirty="0" smtClean="0">
                          <a:latin typeface="Myriad Pro Light"/>
                          <a:ea typeface="Times New Roman"/>
                          <a:cs typeface="Times New Roman"/>
                        </a:rPr>
                        <a:t>CLII</a:t>
                      </a:r>
                      <a:r>
                        <a:rPr lang="es-MX" sz="1400" b="1" baseline="0" dirty="0" smtClean="0">
                          <a:latin typeface="Myriad Pro Ligh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MX" sz="1400" b="1" dirty="0" smtClean="0">
                          <a:latin typeface="Myriad Pro Light"/>
                          <a:ea typeface="Times New Roman"/>
                          <a:cs typeface="Times New Roman"/>
                        </a:rPr>
                        <a:t>Año </a:t>
                      </a:r>
                      <a:r>
                        <a:rPr lang="es-MX" sz="1400" b="1" dirty="0">
                          <a:latin typeface="Myriad Pro Light"/>
                          <a:ea typeface="Times New Roman"/>
                          <a:cs typeface="Times New Roman"/>
                        </a:rPr>
                        <a:t>Académico</a:t>
                      </a:r>
                      <a:endParaRPr lang="en-US" sz="14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3025" marR="73025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B00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75" y="414339"/>
            <a:ext cx="1300163" cy="154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6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uadroTexto 4"/>
          <p:cNvSpPr txBox="1">
            <a:spLocks noChangeArrowheads="1"/>
          </p:cNvSpPr>
          <p:nvPr/>
        </p:nvSpPr>
        <p:spPr bwMode="auto">
          <a:xfrm>
            <a:off x="2582863" y="7842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0" y="547688"/>
            <a:ext cx="9144000" cy="44450"/>
          </a:xfrm>
          <a:prstGeom prst="rect">
            <a:avLst/>
          </a:prstGeom>
          <a:solidFill>
            <a:srgbClr val="E1AC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Rectángulo 10"/>
          <p:cNvSpPr/>
          <p:nvPr/>
        </p:nvSpPr>
        <p:spPr>
          <a:xfrm flipV="1">
            <a:off x="0" y="0"/>
            <a:ext cx="9144000" cy="5476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22532" name="Imagen 17" descr="AN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7313" y="61913"/>
            <a:ext cx="1092200" cy="115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dondear rectángulo de esquina diagonal 1"/>
          <p:cNvSpPr/>
          <p:nvPr/>
        </p:nvSpPr>
        <p:spPr>
          <a:xfrm>
            <a:off x="540800" y="1265063"/>
            <a:ext cx="7945973" cy="2527299"/>
          </a:xfrm>
          <a:prstGeom prst="round2Diag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4" name="16 Título"/>
          <p:cNvSpPr txBox="1">
            <a:spLocks/>
          </p:cNvSpPr>
          <p:nvPr/>
        </p:nvSpPr>
        <p:spPr>
          <a:xfrm>
            <a:off x="2582863" y="1519057"/>
            <a:ext cx="5590293" cy="1428750"/>
          </a:xfrm>
          <a:prstGeom prst="rect">
            <a:avLst/>
          </a:prstGeom>
          <a:effectLst/>
        </p:spPr>
        <p:txBody>
          <a:bodyPr anchor="ctr"/>
          <a:lstStyle/>
          <a:p>
            <a:pPr algn="r" defTabSz="914400"/>
            <a:r>
              <a:rPr lang="es-MX" sz="2400" dirty="0" smtClean="0">
                <a:solidFill>
                  <a:srgbClr val="FFFFFF"/>
                </a:solidFill>
                <a:latin typeface="Abadi MT Condensed Light"/>
              </a:rPr>
              <a:t/>
            </a:r>
            <a:br>
              <a:rPr lang="es-MX" sz="2400" dirty="0" smtClean="0">
                <a:solidFill>
                  <a:srgbClr val="FFFFFF"/>
                </a:solidFill>
                <a:latin typeface="Abadi MT Condensed Light"/>
              </a:rPr>
            </a:br>
            <a:r>
              <a:rPr lang="es-MX" sz="2400" b="1" dirty="0" smtClean="0">
                <a:solidFill>
                  <a:srgbClr val="E1AC12"/>
                </a:solidFill>
                <a:latin typeface="Bell MT" panose="02020503060305020303" pitchFamily="18" charset="0"/>
                <a:cs typeface="Abadi MT Condensed Extra Bold"/>
              </a:rPr>
              <a:t>Dr. Miguel Ángel Ávila Rodríguez</a:t>
            </a:r>
            <a:r>
              <a:rPr lang="es-MX" sz="2400" b="1" dirty="0" smtClean="0">
                <a:solidFill>
                  <a:srgbClr val="FFFFFF"/>
                </a:solidFill>
                <a:latin typeface="Bell MT" panose="02020503060305020303" pitchFamily="18" charset="0"/>
              </a:rPr>
              <a:t/>
            </a:r>
            <a:br>
              <a:rPr lang="es-MX" sz="2400" b="1" dirty="0" smtClean="0">
                <a:solidFill>
                  <a:srgbClr val="FFFFFF"/>
                </a:solidFill>
                <a:latin typeface="Bell MT" panose="02020503060305020303" pitchFamily="18" charset="0"/>
              </a:rPr>
            </a:br>
            <a:r>
              <a:rPr lang="es-MX" sz="2200" b="1" dirty="0" smtClean="0">
                <a:solidFill>
                  <a:srgbClr val="FFFFFF"/>
                </a:solidFill>
                <a:latin typeface="Bell MT" panose="02020503060305020303" pitchFamily="18" charset="0"/>
              </a:rPr>
              <a:t>Ingresa al área de Farmacología del Departamento de Biología Médica</a:t>
            </a:r>
            <a:r>
              <a:rPr lang="es-MX" sz="2200" dirty="0" smtClean="0">
                <a:solidFill>
                  <a:srgbClr val="FFFFFF"/>
                </a:solidFill>
                <a:latin typeface="Bell MT" panose="02020503060305020303" pitchFamily="18" charset="0"/>
              </a:rPr>
              <a:t> </a:t>
            </a:r>
            <a:r>
              <a:rPr lang="es-MX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ll MT" panose="02020503060305020303" pitchFamily="18" charset="0"/>
              </a:rPr>
              <a:t/>
            </a:r>
            <a:br>
              <a:rPr lang="es-MX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ll MT" panose="02020503060305020303" pitchFamily="18" charset="0"/>
              </a:rPr>
            </a:b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26" name="17 Subtítulo"/>
          <p:cNvSpPr>
            <a:spLocks noGrp="1"/>
          </p:cNvSpPr>
          <p:nvPr>
            <p:ph type="subTitle" idx="1"/>
          </p:nvPr>
        </p:nvSpPr>
        <p:spPr>
          <a:xfrm>
            <a:off x="540800" y="4060643"/>
            <a:ext cx="7945975" cy="1897245"/>
          </a:xfrm>
          <a:solidFill>
            <a:schemeClr val="bg1">
              <a:lumMod val="75000"/>
            </a:schemeClr>
          </a:solidFill>
          <a:ln>
            <a:solidFill>
              <a:srgbClr val="E1920F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79000"/>
            </a:pPr>
            <a:endParaRPr lang="es-MX" sz="800" b="1" dirty="0" smtClean="0">
              <a:solidFill>
                <a:schemeClr val="tx1"/>
              </a:solidFill>
              <a:effectLst/>
              <a:latin typeface="Arial"/>
              <a:ea typeface="ＭＳ Ｐゴシック" pitchFamily="34" charset="-128"/>
              <a:cs typeface="Arial"/>
            </a:endParaRP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</a:pP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Licenciado </a:t>
            </a: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en Física, Maestro en Ciencias y Doctor en Física </a:t>
            </a: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Médica.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</a:pP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Profesor en el Posgrado de Ciencias Físicas de la UNAM y </a:t>
            </a: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Profesor </a:t>
            </a: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t</a:t>
            </a: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itular </a:t>
            </a: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“A” definitivo en la División de Investigación de la Facultad de Medicina de la UNAM. 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</a:pP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Actualmente es el Jefe </a:t>
            </a: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de la Unidad </a:t>
            </a:r>
            <a:r>
              <a:rPr lang="es-MX" sz="1400" b="1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Radiofarmacia</a:t>
            </a: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-Ciclotrón de la Facultad de Medicina de la UNAM.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</a:pP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Miembro del Sistema Nacional de Investigadores nivel I.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</a:pPr>
            <a:endParaRPr lang="es-MX" sz="1400" b="1" dirty="0" smtClean="0">
              <a:solidFill>
                <a:schemeClr val="tx1"/>
              </a:solidFill>
              <a:effectLst/>
              <a:latin typeface="Arial"/>
              <a:ea typeface="ＭＳ Ｐゴシック" pitchFamily="34" charset="-128"/>
              <a:cs typeface="Arial"/>
            </a:endParaRPr>
          </a:p>
          <a:p>
            <a:pPr algn="just">
              <a:lnSpc>
                <a:spcPct val="120000"/>
              </a:lnSpc>
              <a:spcAft>
                <a:spcPts val="300"/>
              </a:spcAft>
              <a:buSzPct val="79000"/>
            </a:pPr>
            <a:endParaRPr lang="en-US" sz="1600" b="1" dirty="0" smtClean="0">
              <a:solidFill>
                <a:schemeClr val="tx1"/>
              </a:solidFill>
              <a:effectLst/>
              <a:latin typeface="Bell Gothic Std Bold"/>
              <a:ea typeface="ＭＳ Ｐゴシック" pitchFamily="34" charset="-128"/>
              <a:cs typeface="Bell Gothic Std Bold"/>
            </a:endParaRPr>
          </a:p>
        </p:txBody>
      </p:sp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145635"/>
              </p:ext>
            </p:extLst>
          </p:nvPr>
        </p:nvGraphicFramePr>
        <p:xfrm>
          <a:off x="2472571" y="6420483"/>
          <a:ext cx="6096000" cy="274320"/>
        </p:xfrm>
        <a:graphic>
          <a:graphicData uri="http://schemas.openxmlformats.org/drawingml/2006/table">
            <a:tbl>
              <a:tblPr/>
              <a:tblGrid>
                <a:gridCol w="5486400"/>
                <a:gridCol w="609600"/>
              </a:tblGrid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100" b="1" dirty="0" smtClean="0">
                          <a:latin typeface="Verdana"/>
                          <a:ea typeface="Times New Roman"/>
                          <a:cs typeface="Times New Roman"/>
                        </a:rPr>
                        <a:t>Academia Nacional de Medicina</a:t>
                      </a:r>
                      <a:r>
                        <a:rPr lang="es-MX" sz="1100" dirty="0" smtClean="0">
                          <a:latin typeface="Verdana"/>
                          <a:ea typeface="Times New Roman"/>
                          <a:cs typeface="Times New Roman"/>
                        </a:rPr>
                        <a:t>| </a:t>
                      </a:r>
                      <a:r>
                        <a:rPr lang="es-MX" sz="1100" b="1" dirty="0" smtClean="0">
                          <a:latin typeface="Myriad Pro Light"/>
                          <a:ea typeface="Times New Roman"/>
                          <a:cs typeface="Times New Roman"/>
                        </a:rPr>
                        <a:t>CLII </a:t>
                      </a:r>
                      <a:r>
                        <a:rPr lang="es-MX" sz="1100" b="1" dirty="0">
                          <a:latin typeface="Myriad Pro Light"/>
                          <a:ea typeface="Times New Roman"/>
                          <a:cs typeface="Times New Roman"/>
                        </a:rPr>
                        <a:t>Año Académico</a:t>
                      </a:r>
                      <a:endParaRPr lang="en-US" sz="11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3025" marR="73025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B00"/>
                    </a:solidFill>
                  </a:tcPr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61" y="1440883"/>
            <a:ext cx="1913511" cy="2231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uadroTexto 4"/>
          <p:cNvSpPr txBox="1">
            <a:spLocks noChangeArrowheads="1"/>
          </p:cNvSpPr>
          <p:nvPr/>
        </p:nvSpPr>
        <p:spPr bwMode="auto">
          <a:xfrm>
            <a:off x="2582863" y="7842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0" y="547688"/>
            <a:ext cx="9144000" cy="44450"/>
          </a:xfrm>
          <a:prstGeom prst="rect">
            <a:avLst/>
          </a:prstGeom>
          <a:solidFill>
            <a:srgbClr val="E1AC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Rectángulo 10"/>
          <p:cNvSpPr/>
          <p:nvPr/>
        </p:nvSpPr>
        <p:spPr>
          <a:xfrm flipV="1">
            <a:off x="0" y="0"/>
            <a:ext cx="9144000" cy="5476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22532" name="Imagen 17" descr="AN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7313" y="61912"/>
            <a:ext cx="1092200" cy="117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dondear rectángulo de esquina diagonal 1"/>
          <p:cNvSpPr/>
          <p:nvPr/>
        </p:nvSpPr>
        <p:spPr>
          <a:xfrm>
            <a:off x="545128" y="1298573"/>
            <a:ext cx="7913072" cy="2527299"/>
          </a:xfrm>
          <a:prstGeom prst="round2Diag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4" name="16 Título"/>
          <p:cNvSpPr txBox="1">
            <a:spLocks/>
          </p:cNvSpPr>
          <p:nvPr/>
        </p:nvSpPr>
        <p:spPr>
          <a:xfrm>
            <a:off x="2397856" y="1451323"/>
            <a:ext cx="5764011" cy="1428750"/>
          </a:xfrm>
          <a:prstGeom prst="rect">
            <a:avLst/>
          </a:prstGeom>
          <a:effectLst/>
        </p:spPr>
        <p:txBody>
          <a:bodyPr anchor="ctr"/>
          <a:lstStyle/>
          <a:p>
            <a:pPr algn="r" defTabSz="914400"/>
            <a:r>
              <a:rPr lang="es-MX" sz="2400" dirty="0">
                <a:solidFill>
                  <a:srgbClr val="FFFFFF"/>
                </a:solidFill>
                <a:latin typeface="Abadi MT Condensed Light"/>
              </a:rPr>
              <a:t/>
            </a:r>
            <a:br>
              <a:rPr lang="es-MX" sz="2400" dirty="0">
                <a:solidFill>
                  <a:srgbClr val="FFFFFF"/>
                </a:solidFill>
                <a:latin typeface="Abadi MT Condensed Light"/>
              </a:rPr>
            </a:br>
            <a:r>
              <a:rPr lang="es-MX" sz="2400" b="1" dirty="0" smtClean="0">
                <a:solidFill>
                  <a:srgbClr val="E1AC12"/>
                </a:solidFill>
                <a:latin typeface="Bell MT" panose="02020503060305020303" pitchFamily="18" charset="0"/>
                <a:cs typeface="Abadi MT Condensed Extra Bold"/>
              </a:rPr>
              <a:t>Dra. Sara Huerta </a:t>
            </a:r>
            <a:r>
              <a:rPr lang="es-MX" sz="2400" b="1" dirty="0" err="1" smtClean="0">
                <a:solidFill>
                  <a:srgbClr val="E1AC12"/>
                </a:solidFill>
                <a:latin typeface="Bell MT" panose="02020503060305020303" pitchFamily="18" charset="0"/>
                <a:cs typeface="Abadi MT Condensed Extra Bold"/>
              </a:rPr>
              <a:t>Yepez</a:t>
            </a:r>
            <a:r>
              <a:rPr lang="es-MX" sz="2400" b="1" dirty="0" smtClean="0">
                <a:solidFill>
                  <a:srgbClr val="FFFFFF"/>
                </a:solidFill>
                <a:latin typeface="Bell MT" panose="02020503060305020303" pitchFamily="18" charset="0"/>
                <a:ea typeface="ＭＳ Ｐゴシック" charset="-128"/>
              </a:rPr>
              <a:t/>
            </a:r>
            <a:br>
              <a:rPr lang="es-MX" sz="2400" b="1" dirty="0" smtClean="0">
                <a:solidFill>
                  <a:srgbClr val="FFFFFF"/>
                </a:solidFill>
                <a:latin typeface="Bell MT" panose="02020503060305020303" pitchFamily="18" charset="0"/>
                <a:ea typeface="ＭＳ Ｐゴシック" charset="-128"/>
              </a:rPr>
            </a:br>
            <a:r>
              <a:rPr lang="es-MX" sz="2400" b="1" dirty="0" smtClean="0">
                <a:solidFill>
                  <a:srgbClr val="FFFFFF"/>
                </a:solidFill>
                <a:latin typeface="Bell MT" panose="02020503060305020303" pitchFamily="18" charset="0"/>
              </a:rPr>
              <a:t>Ingresa al área de Inmunología</a:t>
            </a:r>
          </a:p>
          <a:p>
            <a:pPr algn="r" defTabSz="914400"/>
            <a:r>
              <a:rPr lang="es-MX" sz="2400" b="1" dirty="0" smtClean="0">
                <a:solidFill>
                  <a:srgbClr val="FFFFFF"/>
                </a:solidFill>
                <a:latin typeface="Bell MT" panose="02020503060305020303" pitchFamily="18" charset="0"/>
              </a:rPr>
              <a:t>del Departamento de Biología Médica</a:t>
            </a:r>
            <a:r>
              <a:rPr lang="es-MX" sz="2200" b="1" dirty="0" smtClean="0">
                <a:solidFill>
                  <a:srgbClr val="FFFFFF"/>
                </a:solidFill>
                <a:latin typeface="Bell MT" panose="02020503060305020303" pitchFamily="18" charset="0"/>
              </a:rPr>
              <a:t> </a:t>
            </a:r>
            <a:r>
              <a:rPr lang="es-MX" sz="2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ll MT" panose="02020503060305020303" pitchFamily="18" charset="0"/>
                <a:ea typeface="ＭＳ Ｐゴシック" charset="-128"/>
              </a:rPr>
              <a:t/>
            </a:r>
            <a:br>
              <a:rPr lang="es-MX" sz="2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ll MT" panose="02020503060305020303" pitchFamily="18" charset="0"/>
                <a:ea typeface="ＭＳ Ｐゴシック" charset="-128"/>
              </a:rPr>
            </a:br>
            <a:endParaRPr lang="en-US" sz="2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26" name="17 Subtítulo"/>
          <p:cNvSpPr>
            <a:spLocks noGrp="1"/>
          </p:cNvSpPr>
          <p:nvPr>
            <p:ph type="subTitle" idx="1"/>
          </p:nvPr>
        </p:nvSpPr>
        <p:spPr>
          <a:xfrm>
            <a:off x="545128" y="4107304"/>
            <a:ext cx="7913073" cy="2162973"/>
          </a:xfrm>
          <a:solidFill>
            <a:schemeClr val="bg1">
              <a:lumMod val="75000"/>
            </a:schemeClr>
          </a:solidFill>
          <a:ln>
            <a:solidFill>
              <a:srgbClr val="E1920F"/>
            </a:solidFill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lvl="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79000"/>
            </a:pPr>
            <a:endParaRPr lang="es-MX" sz="800" b="1" dirty="0" smtClean="0">
              <a:solidFill>
                <a:schemeClr val="tx1"/>
              </a:solidFill>
              <a:effectLst/>
              <a:latin typeface="Arial"/>
              <a:ea typeface="ＭＳ Ｐゴシック" pitchFamily="34" charset="-128"/>
              <a:cs typeface="Arial"/>
            </a:endParaRPr>
          </a:p>
          <a:p>
            <a:pPr marL="285750" lvl="0" indent="-28575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</a:pP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Química Farmacéutica Bióloga, con especialidad en Bioquímica Clínica, Maestra y Doctora en </a:t>
            </a: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Ciencias Biomédicas con especialidad en Inmunología.</a:t>
            </a:r>
          </a:p>
          <a:p>
            <a:pPr marL="285750" lvl="0" indent="-28575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</a:pP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Profesora de asignatura, a nivel posgrado, de la materia de Biología Molecular aplicada a la Medicina en la Facultad de Medicina de la UNAM y en la Asociación Mexicana de Patólogos.</a:t>
            </a:r>
          </a:p>
          <a:p>
            <a:pPr marL="285750" lvl="0" indent="-28575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</a:pP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Actualmente es Jefa de la Unidad de Investigación en Enfermedades Oncológicas del Hospital Infantil de México “Federico Gómez”.</a:t>
            </a:r>
          </a:p>
          <a:p>
            <a:pPr marL="285750" lvl="0" indent="-28575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</a:pP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Miembro del Sistema Nacional de Investigadores nivel II. 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79000"/>
            </a:pPr>
            <a:endParaRPr lang="es-MX" sz="1400" b="1" dirty="0" smtClean="0">
              <a:solidFill>
                <a:schemeClr val="tx1"/>
              </a:solidFill>
              <a:effectLst/>
              <a:latin typeface="Arial"/>
              <a:ea typeface="ＭＳ Ｐゴシック" pitchFamily="34" charset="-128"/>
              <a:cs typeface="Arial"/>
            </a:endParaRPr>
          </a:p>
        </p:txBody>
      </p:sp>
      <p:graphicFrame>
        <p:nvGraphicFramePr>
          <p:cNvPr id="20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351288"/>
              </p:ext>
            </p:extLst>
          </p:nvPr>
        </p:nvGraphicFramePr>
        <p:xfrm>
          <a:off x="2397856" y="6482079"/>
          <a:ext cx="6096000" cy="274320"/>
        </p:xfrm>
        <a:graphic>
          <a:graphicData uri="http://schemas.openxmlformats.org/drawingml/2006/table">
            <a:tbl>
              <a:tblPr/>
              <a:tblGrid>
                <a:gridCol w="5486400"/>
                <a:gridCol w="609600"/>
              </a:tblGrid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100" b="1" dirty="0" smtClean="0">
                          <a:latin typeface="Verdana"/>
                          <a:ea typeface="Times New Roman"/>
                          <a:cs typeface="Times New Roman"/>
                        </a:rPr>
                        <a:t>Academia Nacional de Medicina</a:t>
                      </a:r>
                      <a:r>
                        <a:rPr lang="es-MX" sz="1100" dirty="0" smtClean="0">
                          <a:latin typeface="Verdana"/>
                          <a:ea typeface="Times New Roman"/>
                          <a:cs typeface="Times New Roman"/>
                        </a:rPr>
                        <a:t>| </a:t>
                      </a:r>
                      <a:r>
                        <a:rPr lang="es-MX" sz="1100" b="1" dirty="0" smtClean="0">
                          <a:latin typeface="Myriad Pro Light"/>
                          <a:ea typeface="Times New Roman"/>
                          <a:cs typeface="Times New Roman"/>
                        </a:rPr>
                        <a:t>CLII </a:t>
                      </a:r>
                      <a:r>
                        <a:rPr lang="es-MX" sz="1100" b="1" dirty="0">
                          <a:latin typeface="Myriad Pro Light"/>
                          <a:ea typeface="Times New Roman"/>
                          <a:cs typeface="Times New Roman"/>
                        </a:rPr>
                        <a:t>Año Académico</a:t>
                      </a:r>
                      <a:endParaRPr lang="en-US" sz="11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3025" marR="73025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B00"/>
                    </a:solidFill>
                  </a:tcPr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09" y="1388139"/>
            <a:ext cx="1803374" cy="2344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uadroTexto 4"/>
          <p:cNvSpPr txBox="1">
            <a:spLocks noChangeArrowheads="1"/>
          </p:cNvSpPr>
          <p:nvPr/>
        </p:nvSpPr>
        <p:spPr bwMode="auto">
          <a:xfrm>
            <a:off x="2582863" y="7842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0" y="547688"/>
            <a:ext cx="9144000" cy="44450"/>
          </a:xfrm>
          <a:prstGeom prst="rect">
            <a:avLst/>
          </a:prstGeom>
          <a:solidFill>
            <a:srgbClr val="E1AC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Rectángulo 10"/>
          <p:cNvSpPr/>
          <p:nvPr/>
        </p:nvSpPr>
        <p:spPr>
          <a:xfrm flipV="1">
            <a:off x="0" y="0"/>
            <a:ext cx="9144000" cy="5476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22532" name="Imagen 17" descr="AN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7313" y="61913"/>
            <a:ext cx="10922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dondear rectángulo de esquina diagonal 1"/>
          <p:cNvSpPr/>
          <p:nvPr/>
        </p:nvSpPr>
        <p:spPr>
          <a:xfrm>
            <a:off x="600806" y="1238671"/>
            <a:ext cx="7843107" cy="2527299"/>
          </a:xfrm>
          <a:prstGeom prst="round2Diag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4" name="16 Título"/>
          <p:cNvSpPr txBox="1">
            <a:spLocks/>
          </p:cNvSpPr>
          <p:nvPr/>
        </p:nvSpPr>
        <p:spPr>
          <a:xfrm>
            <a:off x="2767013" y="1451323"/>
            <a:ext cx="5394854" cy="1428750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effectLst/>
        </p:spPr>
        <p:txBody>
          <a:bodyPr anchor="ctr"/>
          <a:lstStyle/>
          <a:p>
            <a:pPr algn="r" defTabSz="914400"/>
            <a:r>
              <a:rPr lang="es-MX" sz="2400" dirty="0">
                <a:solidFill>
                  <a:srgbClr val="FFFFFF"/>
                </a:solidFill>
                <a:latin typeface="Abadi MT Condensed Light"/>
              </a:rPr>
              <a:t/>
            </a:r>
            <a:br>
              <a:rPr lang="es-MX" sz="2400" dirty="0">
                <a:solidFill>
                  <a:srgbClr val="FFFFFF"/>
                </a:solidFill>
                <a:latin typeface="Abadi MT Condensed Light"/>
              </a:rPr>
            </a:br>
            <a:r>
              <a:rPr lang="es-MX" sz="2400" b="1" dirty="0" smtClean="0">
                <a:solidFill>
                  <a:srgbClr val="E1AC12"/>
                </a:solidFill>
                <a:latin typeface="Bell MT" panose="02020503060305020303" pitchFamily="18" charset="0"/>
                <a:cs typeface="Abadi MT Condensed Extra Bold"/>
              </a:rPr>
              <a:t>Dr. Fernando Chico Ponce de León</a:t>
            </a:r>
            <a:r>
              <a:rPr lang="es-MX" sz="2400" b="1" dirty="0" smtClean="0">
                <a:solidFill>
                  <a:srgbClr val="FFFFFF"/>
                </a:solidFill>
                <a:latin typeface="Bell MT" panose="02020503060305020303" pitchFamily="18" charset="0"/>
                <a:ea typeface="ＭＳ Ｐゴシック" charset="-128"/>
              </a:rPr>
              <a:t/>
            </a:r>
            <a:br>
              <a:rPr lang="es-MX" sz="2400" b="1" dirty="0" smtClean="0">
                <a:solidFill>
                  <a:srgbClr val="FFFFFF"/>
                </a:solidFill>
                <a:latin typeface="Bell MT" panose="02020503060305020303" pitchFamily="18" charset="0"/>
                <a:ea typeface="ＭＳ Ｐゴシック" charset="-128"/>
              </a:rPr>
            </a:br>
            <a:r>
              <a:rPr lang="es-MX" sz="2400" b="1" dirty="0" smtClean="0">
                <a:solidFill>
                  <a:srgbClr val="FFFFFF"/>
                </a:solidFill>
                <a:latin typeface="Bell MT" panose="02020503060305020303" pitchFamily="18" charset="0"/>
              </a:rPr>
              <a:t>Ingresa al área de Cirugía Neurológica</a:t>
            </a:r>
          </a:p>
          <a:p>
            <a:pPr algn="r" defTabSz="914400"/>
            <a:r>
              <a:rPr lang="es-MX" sz="2400" b="1" dirty="0" smtClean="0">
                <a:solidFill>
                  <a:srgbClr val="FFFFFF"/>
                </a:solidFill>
                <a:latin typeface="Bell MT" panose="02020503060305020303" pitchFamily="18" charset="0"/>
              </a:rPr>
              <a:t>del Departamento de Cirugía </a:t>
            </a:r>
            <a:r>
              <a:rPr lang="es-MX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ll MT" panose="02020503060305020303" pitchFamily="18" charset="0"/>
                <a:ea typeface="ＭＳ Ｐゴシック" charset="-128"/>
              </a:rPr>
              <a:t/>
            </a:r>
            <a:br>
              <a:rPr lang="es-MX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ll MT" panose="02020503060305020303" pitchFamily="18" charset="0"/>
                <a:ea typeface="ＭＳ Ｐゴシック" charset="-128"/>
              </a:rPr>
            </a:b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26" name="17 Subtítulo"/>
          <p:cNvSpPr>
            <a:spLocks noGrp="1"/>
          </p:cNvSpPr>
          <p:nvPr>
            <p:ph type="subTitle" idx="1"/>
          </p:nvPr>
        </p:nvSpPr>
        <p:spPr>
          <a:xfrm>
            <a:off x="600806" y="3978622"/>
            <a:ext cx="7843107" cy="2112621"/>
          </a:xfrm>
          <a:solidFill>
            <a:schemeClr val="bg1">
              <a:lumMod val="75000"/>
            </a:schemeClr>
          </a:solidFill>
          <a:ln>
            <a:solidFill>
              <a:srgbClr val="E1920F"/>
            </a:solidFill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lvl="0" algn="l">
              <a:spcAft>
                <a:spcPts val="300"/>
              </a:spcAft>
              <a:buClr>
                <a:schemeClr val="tx1"/>
              </a:buClr>
              <a:buSzPct val="79000"/>
            </a:pPr>
            <a:endParaRPr lang="es-MX" sz="800" b="1" dirty="0" smtClean="0">
              <a:solidFill>
                <a:schemeClr val="tx1"/>
              </a:solidFill>
              <a:effectLst/>
              <a:latin typeface="Arial"/>
              <a:ea typeface="ＭＳ Ｐゴシック" pitchFamily="34" charset="-128"/>
              <a:cs typeface="Arial"/>
            </a:endParaRPr>
          </a:p>
          <a:p>
            <a:pPr marL="285750" lvl="0" indent="-285750" algn="just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</a:pP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Médico Cirujano y Partero con especialidad en Cirugía y Neurocirugía.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</a:pP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Docente, a nivel pregrado, en la Universidad del Ejército y Fuerza Aérea del Colegio Militar y profesor titular de cursos, a nivel posgrado, de Neuroanatomía en el Instituto Nacional de Psiquiatría “Dr. Ramón de la Fuente” y de Neurocirugía Pediátrica en el Hospital Infantil de México “Federico Gómez</a:t>
            </a: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”.</a:t>
            </a:r>
          </a:p>
          <a:p>
            <a:pPr marL="285750" lvl="0" indent="-285750" algn="just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</a:pP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Actualmente tiene el cargo de Jefe del Departamento de Neurocirugía Pediátrica del Hospital Infantil de México “Federico Gómez”.</a:t>
            </a:r>
            <a:endParaRPr lang="es-MX" sz="1400" b="1" dirty="0">
              <a:solidFill>
                <a:schemeClr val="tx1"/>
              </a:solidFill>
              <a:effectLst/>
              <a:latin typeface="Cambria" panose="02040503050406030204" pitchFamily="18" charset="0"/>
              <a:ea typeface="ＭＳ Ｐゴシック" pitchFamily="34" charset="-128"/>
              <a:cs typeface="Arial"/>
            </a:endParaRPr>
          </a:p>
          <a:p>
            <a:pPr marL="285750" lvl="0" indent="-285750" algn="l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79000"/>
              <a:buFont typeface="Arial" panose="020B0604020202020204" pitchFamily="34" charset="0"/>
              <a:buChar char="•"/>
            </a:pPr>
            <a:endParaRPr lang="es-MX" sz="1400" b="1" dirty="0" smtClean="0">
              <a:solidFill>
                <a:schemeClr val="tx1"/>
              </a:solidFill>
              <a:effectLst/>
              <a:latin typeface="Arial"/>
              <a:ea typeface="ＭＳ Ｐゴシック" pitchFamily="34" charset="-128"/>
              <a:cs typeface="Arial"/>
            </a:endParaRPr>
          </a:p>
        </p:txBody>
      </p:sp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260814"/>
              </p:ext>
            </p:extLst>
          </p:nvPr>
        </p:nvGraphicFramePr>
        <p:xfrm>
          <a:off x="2397856" y="6482079"/>
          <a:ext cx="6096000" cy="274320"/>
        </p:xfrm>
        <a:graphic>
          <a:graphicData uri="http://schemas.openxmlformats.org/drawingml/2006/table">
            <a:tbl>
              <a:tblPr/>
              <a:tblGrid>
                <a:gridCol w="5486400"/>
                <a:gridCol w="609600"/>
              </a:tblGrid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100" b="1" dirty="0" smtClean="0">
                          <a:latin typeface="Verdana"/>
                          <a:ea typeface="Times New Roman"/>
                          <a:cs typeface="Times New Roman"/>
                        </a:rPr>
                        <a:t>Academia Nacional de Medicina</a:t>
                      </a:r>
                      <a:r>
                        <a:rPr lang="es-MX" sz="1100" dirty="0" smtClean="0">
                          <a:latin typeface="Verdana"/>
                          <a:ea typeface="Times New Roman"/>
                          <a:cs typeface="Times New Roman"/>
                        </a:rPr>
                        <a:t>| </a:t>
                      </a:r>
                      <a:r>
                        <a:rPr lang="es-MX" sz="1100" b="1" dirty="0" smtClean="0">
                          <a:latin typeface="Myriad Pro Light"/>
                          <a:ea typeface="Times New Roman"/>
                          <a:cs typeface="Times New Roman"/>
                        </a:rPr>
                        <a:t>CLII </a:t>
                      </a:r>
                      <a:r>
                        <a:rPr lang="es-MX" sz="1100" b="1" dirty="0">
                          <a:latin typeface="Myriad Pro Light"/>
                          <a:ea typeface="Times New Roman"/>
                          <a:cs typeface="Times New Roman"/>
                        </a:rPr>
                        <a:t>Año Académico</a:t>
                      </a:r>
                      <a:endParaRPr lang="en-US" sz="11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3025" marR="73025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B00"/>
                    </a:solidFill>
                  </a:tcPr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293" y="1388139"/>
            <a:ext cx="1763610" cy="2239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uadroTexto 4"/>
          <p:cNvSpPr txBox="1">
            <a:spLocks noChangeArrowheads="1"/>
          </p:cNvSpPr>
          <p:nvPr/>
        </p:nvSpPr>
        <p:spPr bwMode="auto">
          <a:xfrm>
            <a:off x="2582863" y="7842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0" y="547688"/>
            <a:ext cx="9144000" cy="44450"/>
          </a:xfrm>
          <a:prstGeom prst="rect">
            <a:avLst/>
          </a:prstGeom>
          <a:solidFill>
            <a:srgbClr val="E1AC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Rectángulo 10"/>
          <p:cNvSpPr/>
          <p:nvPr/>
        </p:nvSpPr>
        <p:spPr>
          <a:xfrm flipV="1">
            <a:off x="0" y="0"/>
            <a:ext cx="9144000" cy="5476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22532" name="Imagen 17" descr="AN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7313" y="61913"/>
            <a:ext cx="10922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dondear rectángulo de esquina diagonal 1"/>
          <p:cNvSpPr/>
          <p:nvPr/>
        </p:nvSpPr>
        <p:spPr>
          <a:xfrm>
            <a:off x="632178" y="1233136"/>
            <a:ext cx="7879644" cy="2527299"/>
          </a:xfrm>
          <a:prstGeom prst="round2Diag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4" name="16 Título"/>
          <p:cNvSpPr txBox="1">
            <a:spLocks/>
          </p:cNvSpPr>
          <p:nvPr/>
        </p:nvSpPr>
        <p:spPr>
          <a:xfrm>
            <a:off x="2415822" y="1503272"/>
            <a:ext cx="5764011" cy="1428750"/>
          </a:xfrm>
          <a:prstGeom prst="rect">
            <a:avLst/>
          </a:prstGeom>
          <a:effectLst/>
        </p:spPr>
        <p:txBody>
          <a:bodyPr anchor="ctr"/>
          <a:lstStyle/>
          <a:p>
            <a:pPr algn="r" defTabSz="914400"/>
            <a:r>
              <a:rPr lang="es-MX" sz="2400" dirty="0">
                <a:solidFill>
                  <a:srgbClr val="FFFFFF"/>
                </a:solidFill>
                <a:latin typeface="Abadi MT Condensed Light"/>
              </a:rPr>
              <a:t/>
            </a:r>
            <a:br>
              <a:rPr lang="es-MX" sz="2400" dirty="0">
                <a:solidFill>
                  <a:srgbClr val="FFFFFF"/>
                </a:solidFill>
                <a:latin typeface="Abadi MT Condensed Light"/>
              </a:rPr>
            </a:br>
            <a:r>
              <a:rPr lang="es-MX" sz="2400" b="1" dirty="0" smtClean="0">
                <a:solidFill>
                  <a:srgbClr val="E1AC12"/>
                </a:solidFill>
                <a:latin typeface="Bell MT" panose="02020503060305020303" pitchFamily="18" charset="0"/>
                <a:cs typeface="Abadi MT Condensed Extra Bold"/>
              </a:rPr>
              <a:t>Dr. Héctor Manuel Prado </a:t>
            </a:r>
            <a:r>
              <a:rPr lang="es-MX" sz="2400" b="1" dirty="0" err="1" smtClean="0">
                <a:solidFill>
                  <a:srgbClr val="E1AC12"/>
                </a:solidFill>
                <a:latin typeface="Bell MT" panose="02020503060305020303" pitchFamily="18" charset="0"/>
                <a:cs typeface="Abadi MT Condensed Extra Bold"/>
              </a:rPr>
              <a:t>Calleros</a:t>
            </a:r>
            <a:r>
              <a:rPr lang="es-MX" sz="2400" b="1" dirty="0" smtClean="0">
                <a:solidFill>
                  <a:srgbClr val="FFFFFF"/>
                </a:solidFill>
                <a:latin typeface="Bell MT" panose="02020503060305020303" pitchFamily="18" charset="0"/>
                <a:ea typeface="ＭＳ Ｐゴシック" charset="-128"/>
              </a:rPr>
              <a:t/>
            </a:r>
            <a:br>
              <a:rPr lang="es-MX" sz="2400" b="1" dirty="0" smtClean="0">
                <a:solidFill>
                  <a:srgbClr val="FFFFFF"/>
                </a:solidFill>
                <a:latin typeface="Bell MT" panose="02020503060305020303" pitchFamily="18" charset="0"/>
                <a:ea typeface="ＭＳ Ｐゴシック" charset="-128"/>
              </a:rPr>
            </a:br>
            <a:r>
              <a:rPr lang="es-MX" sz="2400" b="1" dirty="0" smtClean="0">
                <a:solidFill>
                  <a:srgbClr val="FFFFFF"/>
                </a:solidFill>
                <a:latin typeface="Bell MT" panose="02020503060305020303" pitchFamily="18" charset="0"/>
              </a:rPr>
              <a:t>Ingresa al área de Otorrinolaringología</a:t>
            </a:r>
          </a:p>
          <a:p>
            <a:pPr algn="r" defTabSz="914400"/>
            <a:r>
              <a:rPr lang="es-MX" sz="2400" b="1" dirty="0" smtClean="0">
                <a:solidFill>
                  <a:srgbClr val="FFFFFF"/>
                </a:solidFill>
                <a:latin typeface="Bell MT" panose="02020503060305020303" pitchFamily="18" charset="0"/>
              </a:rPr>
              <a:t>del Departamento de Cirugía </a:t>
            </a:r>
            <a:r>
              <a:rPr lang="es-MX" sz="2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ll MT" panose="02020503060305020303" pitchFamily="18" charset="0"/>
                <a:ea typeface="ＭＳ Ｐゴシック" charset="-128"/>
              </a:rPr>
              <a:t/>
            </a:r>
            <a:br>
              <a:rPr lang="es-MX" sz="2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ll MT" panose="02020503060305020303" pitchFamily="18" charset="0"/>
                <a:ea typeface="ＭＳ Ｐゴシック" charset="-128"/>
              </a:rPr>
            </a:br>
            <a:endParaRPr lang="en-US" sz="2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26" name="17 Subtítulo"/>
          <p:cNvSpPr>
            <a:spLocks noGrp="1"/>
          </p:cNvSpPr>
          <p:nvPr>
            <p:ph type="subTitle" idx="1"/>
          </p:nvPr>
        </p:nvSpPr>
        <p:spPr>
          <a:xfrm>
            <a:off x="632178" y="4147957"/>
            <a:ext cx="7872930" cy="1918394"/>
          </a:xfrm>
          <a:solidFill>
            <a:schemeClr val="bg1">
              <a:lumMod val="75000"/>
            </a:schemeClr>
          </a:solidFill>
          <a:ln>
            <a:solidFill>
              <a:srgbClr val="E1920F"/>
            </a:solidFill>
          </a:ln>
        </p:spPr>
        <p:txBody>
          <a:bodyPr>
            <a:noAutofit/>
          </a:bodyPr>
          <a:lstStyle/>
          <a:p>
            <a:pPr lvl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9000"/>
            </a:pPr>
            <a:endParaRPr lang="es-MX" sz="600" b="1" dirty="0" smtClean="0">
              <a:solidFill>
                <a:schemeClr val="tx1"/>
              </a:solidFill>
              <a:effectLst/>
              <a:latin typeface="Arial"/>
              <a:ea typeface="ＭＳ Ｐゴシック" pitchFamily="34" charset="-128"/>
              <a:cs typeface="Arial"/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</a:pP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Médico Cirujano con especialidad en Otorrinolaringología y Cirugía de Cabeza y Cuello.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</a:pP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Profesor asociado y titular en cursos de especialización en Otorrinolaringología en la Facultad de Medicina de la UNAM, con sede en el Hospital “Dr. Manuel Gea González</a:t>
            </a: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”.</a:t>
            </a:r>
            <a:endParaRPr lang="es-MX" sz="1400" b="1" dirty="0">
              <a:solidFill>
                <a:schemeClr val="tx1"/>
              </a:solidFill>
              <a:effectLst/>
              <a:latin typeface="Cambria" panose="02040503050406030204" pitchFamily="18" charset="0"/>
              <a:ea typeface="ＭＳ Ｐゴシック" pitchFamily="34" charset="-128"/>
              <a:cs typeface="Arial"/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</a:pP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Actualmente es el Jefe de la División de Otorrinolaringología del Hospital General “Dr. Manuel Gea González”.</a:t>
            </a:r>
            <a:endParaRPr lang="es-MX" sz="1400" b="1" dirty="0">
              <a:solidFill>
                <a:schemeClr val="tx1"/>
              </a:solidFill>
              <a:effectLst/>
              <a:latin typeface="Cambria" panose="02040503050406030204" pitchFamily="18" charset="0"/>
              <a:ea typeface="ＭＳ Ｐゴシック" pitchFamily="34" charset="-128"/>
              <a:cs typeface="Arial"/>
            </a:endParaRPr>
          </a:p>
          <a:p>
            <a:pPr lvl="0" algn="l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79000"/>
            </a:pPr>
            <a:endParaRPr lang="es-MX" sz="1400" b="1" dirty="0" smtClean="0">
              <a:solidFill>
                <a:schemeClr val="tx1"/>
              </a:solidFill>
              <a:effectLst/>
              <a:latin typeface="Arial"/>
              <a:ea typeface="ＭＳ Ｐゴシック" pitchFamily="34" charset="-128"/>
              <a:cs typeface="Arial"/>
            </a:endParaRPr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953324"/>
              </p:ext>
            </p:extLst>
          </p:nvPr>
        </p:nvGraphicFramePr>
        <p:xfrm>
          <a:off x="2415822" y="6477633"/>
          <a:ext cx="6096000" cy="274320"/>
        </p:xfrm>
        <a:graphic>
          <a:graphicData uri="http://schemas.openxmlformats.org/drawingml/2006/table">
            <a:tbl>
              <a:tblPr/>
              <a:tblGrid>
                <a:gridCol w="5486400"/>
                <a:gridCol w="609600"/>
              </a:tblGrid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100" b="1" dirty="0" smtClean="0">
                          <a:latin typeface="Verdana"/>
                          <a:ea typeface="Times New Roman"/>
                          <a:cs typeface="Times New Roman"/>
                        </a:rPr>
                        <a:t>Academia Nacional de Medicina</a:t>
                      </a:r>
                      <a:r>
                        <a:rPr lang="es-MX" sz="1100" dirty="0" smtClean="0">
                          <a:latin typeface="Verdana"/>
                          <a:ea typeface="Times New Roman"/>
                          <a:cs typeface="Times New Roman"/>
                        </a:rPr>
                        <a:t>| </a:t>
                      </a:r>
                      <a:r>
                        <a:rPr lang="es-MX" sz="1100" b="1" dirty="0" smtClean="0">
                          <a:latin typeface="Myriad Pro Light"/>
                          <a:ea typeface="Times New Roman"/>
                          <a:cs typeface="Times New Roman"/>
                        </a:rPr>
                        <a:t>CLII </a:t>
                      </a:r>
                      <a:r>
                        <a:rPr lang="es-MX" sz="1100" b="1" dirty="0">
                          <a:latin typeface="Myriad Pro Light"/>
                          <a:ea typeface="Times New Roman"/>
                          <a:cs typeface="Times New Roman"/>
                        </a:rPr>
                        <a:t>Año Académico</a:t>
                      </a:r>
                      <a:endParaRPr lang="en-US" sz="11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3025" marR="73025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B00"/>
                    </a:solidFill>
                  </a:tcPr>
                </a:tc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98" y="1395118"/>
            <a:ext cx="1818365" cy="2217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uadroTexto 4"/>
          <p:cNvSpPr txBox="1">
            <a:spLocks noChangeArrowheads="1"/>
          </p:cNvSpPr>
          <p:nvPr/>
        </p:nvSpPr>
        <p:spPr bwMode="auto">
          <a:xfrm>
            <a:off x="2582863" y="7842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0" y="547688"/>
            <a:ext cx="9144000" cy="44450"/>
          </a:xfrm>
          <a:prstGeom prst="rect">
            <a:avLst/>
          </a:prstGeom>
          <a:solidFill>
            <a:srgbClr val="E1AC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Rectángulo 10"/>
          <p:cNvSpPr/>
          <p:nvPr/>
        </p:nvSpPr>
        <p:spPr>
          <a:xfrm flipV="1">
            <a:off x="0" y="0"/>
            <a:ext cx="9144000" cy="5476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22532" name="Imagen 17" descr="AN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7313" y="61913"/>
            <a:ext cx="10922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dondear rectángulo de esquina diagonal 1"/>
          <p:cNvSpPr/>
          <p:nvPr/>
        </p:nvSpPr>
        <p:spPr>
          <a:xfrm>
            <a:off x="622643" y="1220567"/>
            <a:ext cx="7849845" cy="2527299"/>
          </a:xfrm>
          <a:prstGeom prst="round2Diag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4" name="16 Título"/>
          <p:cNvSpPr txBox="1">
            <a:spLocks/>
          </p:cNvSpPr>
          <p:nvPr/>
        </p:nvSpPr>
        <p:spPr>
          <a:xfrm>
            <a:off x="2397856" y="1466645"/>
            <a:ext cx="5764011" cy="1428750"/>
          </a:xfrm>
          <a:prstGeom prst="rect">
            <a:avLst/>
          </a:prstGeom>
          <a:effectLst/>
        </p:spPr>
        <p:txBody>
          <a:bodyPr anchor="ctr"/>
          <a:lstStyle/>
          <a:p>
            <a:pPr algn="r" defTabSz="914400"/>
            <a:r>
              <a:rPr lang="es-MX" sz="2400" dirty="0">
                <a:solidFill>
                  <a:srgbClr val="FFFFFF"/>
                </a:solidFill>
                <a:latin typeface="Abadi MT Condensed Light"/>
              </a:rPr>
              <a:t/>
            </a:r>
            <a:br>
              <a:rPr lang="es-MX" sz="2400" dirty="0">
                <a:solidFill>
                  <a:srgbClr val="FFFFFF"/>
                </a:solidFill>
                <a:latin typeface="Abadi MT Condensed Light"/>
              </a:rPr>
            </a:br>
            <a:r>
              <a:rPr lang="es-MX" sz="2400" b="1" dirty="0" smtClean="0">
                <a:solidFill>
                  <a:srgbClr val="E1AC12"/>
                </a:solidFill>
                <a:latin typeface="Bell MT" panose="02020503060305020303" pitchFamily="18" charset="0"/>
                <a:cs typeface="Abadi MT Condensed Extra Bold"/>
              </a:rPr>
              <a:t>Dr. José Alberto Ávila Funes</a:t>
            </a:r>
            <a:r>
              <a:rPr lang="es-MX" sz="2400" b="1" dirty="0" smtClean="0">
                <a:solidFill>
                  <a:srgbClr val="FFFFFF"/>
                </a:solidFill>
                <a:latin typeface="Bell MT" panose="02020503060305020303" pitchFamily="18" charset="0"/>
                <a:ea typeface="ＭＳ Ｐゴシック" charset="-128"/>
              </a:rPr>
              <a:t/>
            </a:r>
            <a:br>
              <a:rPr lang="es-MX" sz="2400" b="1" dirty="0" smtClean="0">
                <a:solidFill>
                  <a:srgbClr val="FFFFFF"/>
                </a:solidFill>
                <a:latin typeface="Bell MT" panose="02020503060305020303" pitchFamily="18" charset="0"/>
                <a:ea typeface="ＭＳ Ｐゴシック" charset="-128"/>
              </a:rPr>
            </a:br>
            <a:r>
              <a:rPr lang="es-MX" sz="2400" b="1" dirty="0" smtClean="0">
                <a:solidFill>
                  <a:srgbClr val="FFFFFF"/>
                </a:solidFill>
                <a:latin typeface="Bell MT" panose="02020503060305020303" pitchFamily="18" charset="0"/>
              </a:rPr>
              <a:t>Ingresa al área de Geriatría</a:t>
            </a:r>
          </a:p>
          <a:p>
            <a:pPr algn="r" defTabSz="914400"/>
            <a:r>
              <a:rPr lang="es-MX" sz="2400" b="1" dirty="0" smtClean="0">
                <a:solidFill>
                  <a:srgbClr val="FFFFFF"/>
                </a:solidFill>
                <a:latin typeface="Bell MT" panose="02020503060305020303" pitchFamily="18" charset="0"/>
              </a:rPr>
              <a:t>del Departamento de Medicina </a:t>
            </a:r>
            <a:r>
              <a:rPr lang="es-MX" sz="2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charset="0"/>
                <a:ea typeface="ＭＳ Ｐゴシック" charset="-128"/>
              </a:rPr>
              <a:t/>
            </a:r>
            <a:br>
              <a:rPr lang="es-MX" sz="2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charset="0"/>
                <a:ea typeface="ＭＳ Ｐゴシック" charset="-128"/>
              </a:rPr>
            </a:br>
            <a:endParaRPr lang="en-US" sz="2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" name="17 Subtítulo"/>
          <p:cNvSpPr>
            <a:spLocks noGrp="1"/>
          </p:cNvSpPr>
          <p:nvPr>
            <p:ph type="subTitle" idx="1"/>
          </p:nvPr>
        </p:nvSpPr>
        <p:spPr>
          <a:xfrm>
            <a:off x="622644" y="3993943"/>
            <a:ext cx="7898714" cy="2246219"/>
          </a:xfrm>
          <a:solidFill>
            <a:schemeClr val="bg1">
              <a:lumMod val="75000"/>
            </a:schemeClr>
          </a:solidFill>
          <a:ln>
            <a:solidFill>
              <a:srgbClr val="E1920F"/>
            </a:solidFill>
          </a:ln>
        </p:spPr>
        <p:txBody>
          <a:bodyPr>
            <a:noAutofit/>
          </a:bodyPr>
          <a:lstStyle/>
          <a:p>
            <a:pPr lvl="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79000"/>
            </a:pPr>
            <a:endParaRPr lang="es-MX" sz="300" b="1" dirty="0" smtClean="0">
              <a:solidFill>
                <a:schemeClr val="tx1"/>
              </a:solidFill>
              <a:effectLst/>
              <a:latin typeface="Arial"/>
              <a:ea typeface="ＭＳ Ｐゴシック" pitchFamily="34" charset="-128"/>
              <a:cs typeface="Arial"/>
            </a:endParaRPr>
          </a:p>
          <a:p>
            <a:pPr marL="285750" lvl="0" indent="-285750" algn="just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</a:pP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Médico Cirujano, con especialidad en Medicina Interna y Geriatría, Maestro en Ciencias de la Salud y Doctor en Ciencias (Filosofía).</a:t>
            </a:r>
          </a:p>
          <a:p>
            <a:pPr marL="285750" indent="-285750" algn="just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</a:pP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Profesor de posgrado, en la especialidad de Geriatría, del Instituto Nacional de Ciencias Médicas y Nutrición “Salvador </a:t>
            </a:r>
            <a:r>
              <a:rPr lang="es-MX" sz="1400" b="1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Zubirán</a:t>
            </a: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”.</a:t>
            </a:r>
            <a:endParaRPr lang="es-MX" sz="1400" b="1" dirty="0">
              <a:solidFill>
                <a:schemeClr val="tx1"/>
              </a:solidFill>
              <a:effectLst/>
              <a:latin typeface="Cambria" panose="02040503050406030204" pitchFamily="18" charset="0"/>
              <a:ea typeface="ＭＳ Ｐゴシック" pitchFamily="34" charset="-128"/>
              <a:cs typeface="Arial"/>
            </a:endParaRPr>
          </a:p>
          <a:p>
            <a:pPr marL="285750" lvl="0" indent="-285750" algn="just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</a:pP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Actualmente tiene el cargo de Jefe del Servicio de Geriatría del Instituto Nacional de Ciencias Médicas y Nutrición “Salvador </a:t>
            </a:r>
            <a:r>
              <a:rPr lang="es-MX" sz="1400" b="1" dirty="0" err="1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Zubirán</a:t>
            </a: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”.</a:t>
            </a:r>
          </a:p>
          <a:p>
            <a:pPr marL="285750" lvl="0" indent="-285750" algn="just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</a:pP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Miembro del Sistema Nacional de Investigadores nivel I. </a:t>
            </a:r>
            <a:endParaRPr lang="es-MX" sz="1400" b="1" dirty="0">
              <a:solidFill>
                <a:schemeClr val="tx1"/>
              </a:solidFill>
              <a:effectLst/>
              <a:latin typeface="Cambria" panose="02040503050406030204" pitchFamily="18" charset="0"/>
              <a:ea typeface="ＭＳ Ｐゴシック" pitchFamily="34" charset="-128"/>
              <a:cs typeface="Arial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79000"/>
            </a:pPr>
            <a:endParaRPr lang="es-MX" sz="1400" b="1" dirty="0" smtClean="0">
              <a:solidFill>
                <a:schemeClr val="tx1"/>
              </a:solidFill>
              <a:effectLst/>
              <a:latin typeface="Arial"/>
              <a:ea typeface="ＭＳ Ｐゴシック" pitchFamily="34" charset="-128"/>
              <a:cs typeface="Arial"/>
            </a:endParaRPr>
          </a:p>
        </p:txBody>
      </p:sp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890576"/>
              </p:ext>
            </p:extLst>
          </p:nvPr>
        </p:nvGraphicFramePr>
        <p:xfrm>
          <a:off x="2397856" y="6482079"/>
          <a:ext cx="6096000" cy="274320"/>
        </p:xfrm>
        <a:graphic>
          <a:graphicData uri="http://schemas.openxmlformats.org/drawingml/2006/table">
            <a:tbl>
              <a:tblPr/>
              <a:tblGrid>
                <a:gridCol w="5486400"/>
                <a:gridCol w="609600"/>
              </a:tblGrid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100" b="1" dirty="0" smtClean="0">
                          <a:latin typeface="Verdana"/>
                          <a:ea typeface="Times New Roman"/>
                          <a:cs typeface="Times New Roman"/>
                        </a:rPr>
                        <a:t>Academia Nacional de Medicina</a:t>
                      </a:r>
                      <a:r>
                        <a:rPr lang="es-MX" sz="1100" dirty="0" smtClean="0">
                          <a:latin typeface="Verdana"/>
                          <a:ea typeface="Times New Roman"/>
                          <a:cs typeface="Times New Roman"/>
                        </a:rPr>
                        <a:t>| </a:t>
                      </a:r>
                      <a:r>
                        <a:rPr lang="es-MX" sz="1100" b="1" dirty="0" smtClean="0">
                          <a:latin typeface="Myriad Pro Light"/>
                          <a:ea typeface="Times New Roman"/>
                          <a:cs typeface="Times New Roman"/>
                        </a:rPr>
                        <a:t>CLII </a:t>
                      </a:r>
                      <a:r>
                        <a:rPr lang="es-MX" sz="1100" b="1" dirty="0">
                          <a:latin typeface="Myriad Pro Light"/>
                          <a:ea typeface="Times New Roman"/>
                          <a:cs typeface="Times New Roman"/>
                        </a:rPr>
                        <a:t>Año Académico</a:t>
                      </a:r>
                      <a:endParaRPr lang="en-US" sz="11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3025" marR="73025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B00"/>
                    </a:solidFill>
                  </a:tcPr>
                </a:tc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07" y="1340278"/>
            <a:ext cx="1782356" cy="231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uadroTexto 4"/>
          <p:cNvSpPr txBox="1">
            <a:spLocks noChangeArrowheads="1"/>
          </p:cNvSpPr>
          <p:nvPr/>
        </p:nvSpPr>
        <p:spPr bwMode="auto">
          <a:xfrm>
            <a:off x="2582863" y="7842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0" y="547688"/>
            <a:ext cx="9144000" cy="44450"/>
          </a:xfrm>
          <a:prstGeom prst="rect">
            <a:avLst/>
          </a:prstGeom>
          <a:solidFill>
            <a:srgbClr val="E1AC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Rectángulo 10"/>
          <p:cNvSpPr/>
          <p:nvPr/>
        </p:nvSpPr>
        <p:spPr>
          <a:xfrm flipV="1">
            <a:off x="0" y="0"/>
            <a:ext cx="9144000" cy="5476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22532" name="Imagen 17" descr="AN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7313" y="61913"/>
            <a:ext cx="10922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dondear rectángulo de esquina diagonal 1"/>
          <p:cNvSpPr/>
          <p:nvPr/>
        </p:nvSpPr>
        <p:spPr>
          <a:xfrm>
            <a:off x="690605" y="1233136"/>
            <a:ext cx="7762789" cy="2527299"/>
          </a:xfrm>
          <a:prstGeom prst="round2Diag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4" name="16 Título"/>
          <p:cNvSpPr txBox="1">
            <a:spLocks/>
          </p:cNvSpPr>
          <p:nvPr/>
        </p:nvSpPr>
        <p:spPr>
          <a:xfrm>
            <a:off x="2465590" y="1671819"/>
            <a:ext cx="5764011" cy="1428750"/>
          </a:xfrm>
          <a:prstGeom prst="rect">
            <a:avLst/>
          </a:prstGeom>
          <a:effectLst/>
        </p:spPr>
        <p:txBody>
          <a:bodyPr anchor="ctr"/>
          <a:lstStyle/>
          <a:p>
            <a:pPr algn="r" defTabSz="914400">
              <a:defRPr/>
            </a:pPr>
            <a:r>
              <a:rPr lang="es-MX" sz="2400" dirty="0">
                <a:solidFill>
                  <a:srgbClr val="FFFFFF"/>
                </a:solidFill>
                <a:latin typeface="Abadi MT Condensed Light"/>
              </a:rPr>
              <a:t/>
            </a:r>
            <a:br>
              <a:rPr lang="es-MX" sz="2400" dirty="0">
                <a:solidFill>
                  <a:srgbClr val="FFFFFF"/>
                </a:solidFill>
                <a:latin typeface="Abadi MT Condensed Light"/>
              </a:rPr>
            </a:br>
            <a:r>
              <a:rPr lang="es-MX" sz="2400" b="1" dirty="0" smtClean="0">
                <a:solidFill>
                  <a:srgbClr val="E1AC12"/>
                </a:solidFill>
                <a:latin typeface="Bell MT" panose="02020503060305020303" pitchFamily="18" charset="0"/>
                <a:cs typeface="Abadi MT Condensed Extra Bold"/>
              </a:rPr>
              <a:t>Dr. José Contreras Ruiz</a:t>
            </a:r>
          </a:p>
          <a:p>
            <a:pPr algn="r" defTabSz="914400">
              <a:defRPr/>
            </a:pPr>
            <a:r>
              <a:rPr lang="es-MX" sz="2400" b="1" dirty="0" smtClean="0">
                <a:solidFill>
                  <a:srgbClr val="FFFFFF"/>
                </a:solidFill>
                <a:latin typeface="Bell MT" panose="02020503060305020303" pitchFamily="18" charset="0"/>
              </a:rPr>
              <a:t>Ingresa al área de Dermatología del Departamento de Medicina</a:t>
            </a:r>
            <a:endParaRPr lang="en-US" sz="2400" b="1" dirty="0" smtClean="0">
              <a:solidFill>
                <a:srgbClr val="FFFFFF"/>
              </a:solidFill>
              <a:latin typeface="Bell MT" panose="02020503060305020303" pitchFamily="18" charset="0"/>
            </a:endParaRPr>
          </a:p>
          <a:p>
            <a:pPr algn="r" defTabSz="914400"/>
            <a:r>
              <a:rPr lang="es-MX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charset="0"/>
                <a:ea typeface="ＭＳ Ｐゴシック" charset="-128"/>
              </a:rPr>
              <a:t/>
            </a:r>
            <a:br>
              <a:rPr lang="es-MX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charset="0"/>
                <a:ea typeface="ＭＳ Ｐゴシック" charset="-128"/>
              </a:rPr>
            </a:b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" name="17 Subtítulo"/>
          <p:cNvSpPr>
            <a:spLocks noGrp="1"/>
          </p:cNvSpPr>
          <p:nvPr>
            <p:ph type="subTitle" idx="1"/>
          </p:nvPr>
        </p:nvSpPr>
        <p:spPr>
          <a:xfrm>
            <a:off x="690605" y="3953239"/>
            <a:ext cx="7762789" cy="2348707"/>
          </a:xfrm>
          <a:solidFill>
            <a:schemeClr val="bg1">
              <a:lumMod val="75000"/>
            </a:schemeClr>
          </a:solidFill>
          <a:ln>
            <a:solidFill>
              <a:srgbClr val="E1920F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  <a:spcAft>
                <a:spcPts val="300"/>
              </a:spcAft>
              <a:buClr>
                <a:schemeClr val="tx1"/>
              </a:buClr>
              <a:buSzPct val="79000"/>
            </a:pPr>
            <a:endParaRPr lang="es-MX" sz="800" b="1" dirty="0" smtClean="0">
              <a:solidFill>
                <a:schemeClr val="tx1"/>
              </a:solidFill>
              <a:effectLst/>
              <a:latin typeface="Arial"/>
              <a:ea typeface="ＭＳ Ｐゴシック" pitchFamily="34" charset="-128"/>
              <a:cs typeface="Arial"/>
            </a:endParaRP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</a:pP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Médico Cirujano con especialidad en Dermatología y Manejo Avanzado de Heridas.</a:t>
            </a: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</a:pP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Profesor titular </a:t>
            </a: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de </a:t>
            </a: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la Maestría en Terapia de Heridas, Estomas y Quemaduras en la Universidad Panamericana y profesor adjunto en cursos de especialización en Dermatología con sede en el Hospital General “Manuel Gea González</a:t>
            </a: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”.</a:t>
            </a: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</a:pP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Actualmente es Jefe de la Sección Interdisciplinaria de Cuidados de Heridas y Estomas del Hospital General “Manuel Gea González”.</a:t>
            </a:r>
            <a:endParaRPr lang="es-MX" sz="1400" b="1" dirty="0">
              <a:solidFill>
                <a:schemeClr val="tx1"/>
              </a:solidFill>
              <a:effectLst/>
              <a:latin typeface="Cambria" panose="02040503050406030204" pitchFamily="18" charset="0"/>
              <a:ea typeface="ＭＳ Ｐゴシック" pitchFamily="34" charset="-128"/>
              <a:cs typeface="Arial"/>
            </a:endParaRP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</a:pP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Miembro del Sistema Nacional de Investigadores nivel I. </a:t>
            </a:r>
          </a:p>
          <a:p>
            <a:pPr marL="285750" indent="-285750" algn="l">
              <a:lnSpc>
                <a:spcPct val="110000"/>
              </a:lnSpc>
              <a:spcAft>
                <a:spcPts val="3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</a:pPr>
            <a:endParaRPr lang="es-MX" sz="1400" b="1" dirty="0" smtClean="0">
              <a:solidFill>
                <a:schemeClr val="tx1"/>
              </a:solidFill>
              <a:effectLst/>
              <a:latin typeface="Arial"/>
              <a:ea typeface="ＭＳ Ｐゴシック" pitchFamily="34" charset="-128"/>
              <a:cs typeface="Arial"/>
            </a:endParaRPr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715362"/>
              </p:ext>
            </p:extLst>
          </p:nvPr>
        </p:nvGraphicFramePr>
        <p:xfrm>
          <a:off x="2357394" y="6482079"/>
          <a:ext cx="6096000" cy="274320"/>
        </p:xfrm>
        <a:graphic>
          <a:graphicData uri="http://schemas.openxmlformats.org/drawingml/2006/table">
            <a:tbl>
              <a:tblPr/>
              <a:tblGrid>
                <a:gridCol w="5486400"/>
                <a:gridCol w="609600"/>
              </a:tblGrid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100" b="1" dirty="0" smtClean="0">
                          <a:latin typeface="Verdana"/>
                          <a:ea typeface="Times New Roman"/>
                          <a:cs typeface="Times New Roman"/>
                        </a:rPr>
                        <a:t>Academia Nacional de Medicina</a:t>
                      </a:r>
                      <a:r>
                        <a:rPr lang="es-MX" sz="1100" dirty="0" smtClean="0">
                          <a:latin typeface="Verdana"/>
                          <a:ea typeface="Times New Roman"/>
                          <a:cs typeface="Times New Roman"/>
                        </a:rPr>
                        <a:t>| </a:t>
                      </a:r>
                      <a:r>
                        <a:rPr lang="es-MX" sz="1100" b="1" dirty="0" smtClean="0">
                          <a:latin typeface="Myriad Pro Light"/>
                          <a:ea typeface="Times New Roman"/>
                          <a:cs typeface="Times New Roman"/>
                        </a:rPr>
                        <a:t>CLII </a:t>
                      </a:r>
                      <a:r>
                        <a:rPr lang="es-MX" sz="1100" b="1" dirty="0">
                          <a:latin typeface="Myriad Pro Light"/>
                          <a:ea typeface="Times New Roman"/>
                          <a:cs typeface="Times New Roman"/>
                        </a:rPr>
                        <a:t>Año Académico</a:t>
                      </a:r>
                      <a:endParaRPr lang="en-US" sz="11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3025" marR="73025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B00"/>
                    </a:solidFill>
                  </a:tcPr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375" y="1361191"/>
            <a:ext cx="1744488" cy="2281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uadroTexto 4"/>
          <p:cNvSpPr txBox="1">
            <a:spLocks noChangeArrowheads="1"/>
          </p:cNvSpPr>
          <p:nvPr/>
        </p:nvSpPr>
        <p:spPr bwMode="auto">
          <a:xfrm>
            <a:off x="2582863" y="7842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0" y="547688"/>
            <a:ext cx="9144000" cy="44450"/>
          </a:xfrm>
          <a:prstGeom prst="rect">
            <a:avLst/>
          </a:prstGeom>
          <a:solidFill>
            <a:srgbClr val="E1AC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Rectángulo 10"/>
          <p:cNvSpPr/>
          <p:nvPr/>
        </p:nvSpPr>
        <p:spPr>
          <a:xfrm flipV="1">
            <a:off x="0" y="0"/>
            <a:ext cx="9144000" cy="5476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22532" name="Imagen 17" descr="AN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7313" y="61913"/>
            <a:ext cx="10922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dondear rectángulo de esquina diagonal 1"/>
          <p:cNvSpPr/>
          <p:nvPr/>
        </p:nvSpPr>
        <p:spPr>
          <a:xfrm>
            <a:off x="730561" y="1233136"/>
            <a:ext cx="7713352" cy="2527299"/>
          </a:xfrm>
          <a:prstGeom prst="round2Diag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4" name="16 Título"/>
          <p:cNvSpPr txBox="1">
            <a:spLocks/>
          </p:cNvSpPr>
          <p:nvPr/>
        </p:nvSpPr>
        <p:spPr>
          <a:xfrm>
            <a:off x="2349811" y="1485190"/>
            <a:ext cx="5800767" cy="1428750"/>
          </a:xfrm>
          <a:prstGeom prst="rect">
            <a:avLst/>
          </a:prstGeom>
          <a:effectLst/>
        </p:spPr>
        <p:txBody>
          <a:bodyPr anchor="ctr"/>
          <a:lstStyle/>
          <a:p>
            <a:pPr algn="r" defTabSz="914400">
              <a:defRPr/>
            </a:pPr>
            <a:r>
              <a:rPr lang="es-MX" sz="2400" b="1" dirty="0" smtClean="0">
                <a:solidFill>
                  <a:srgbClr val="E1AC12"/>
                </a:solidFill>
                <a:latin typeface="Abadi MT Condensed Extra Bold"/>
                <a:cs typeface="Abadi MT Condensed Extra Bold"/>
              </a:rPr>
              <a:t> </a:t>
            </a:r>
            <a:r>
              <a:rPr lang="es-MX" sz="2000" dirty="0" smtClean="0">
                <a:latin typeface="Calisto MT" charset="0"/>
                <a:ea typeface="ＭＳ Ｐゴシック" charset="-128"/>
              </a:rPr>
              <a:t> </a:t>
            </a:r>
            <a:r>
              <a:rPr lang="es-MX" sz="2400" b="1" dirty="0" smtClean="0">
                <a:solidFill>
                  <a:srgbClr val="E1AC12"/>
                </a:solidFill>
                <a:latin typeface="Bell MT" panose="02020503060305020303" pitchFamily="18" charset="0"/>
                <a:cs typeface="Abadi MT Condensed Extra Bold"/>
              </a:rPr>
              <a:t>Dra. Esperanza Martínez </a:t>
            </a:r>
            <a:r>
              <a:rPr lang="es-MX" sz="2400" b="1" dirty="0" err="1" smtClean="0">
                <a:solidFill>
                  <a:srgbClr val="E1AC12"/>
                </a:solidFill>
                <a:latin typeface="Bell MT" panose="02020503060305020303" pitchFamily="18" charset="0"/>
                <a:cs typeface="Abadi MT Condensed Extra Bold"/>
              </a:rPr>
              <a:t>Abundis</a:t>
            </a:r>
            <a:endParaRPr lang="es-MX" sz="2400" b="1" dirty="0" smtClean="0">
              <a:solidFill>
                <a:srgbClr val="E1AC12"/>
              </a:solidFill>
              <a:latin typeface="Bell MT" panose="02020503060305020303" pitchFamily="18" charset="0"/>
              <a:cs typeface="Abadi MT Condensed Extra Bold"/>
            </a:endParaRPr>
          </a:p>
          <a:p>
            <a:pPr algn="r" defTabSz="914400">
              <a:defRPr/>
            </a:pPr>
            <a:r>
              <a:rPr lang="es-MX" sz="2400" b="1" dirty="0" smtClean="0">
                <a:solidFill>
                  <a:srgbClr val="FFFFFF"/>
                </a:solidFill>
                <a:latin typeface="Bell MT" panose="02020503060305020303" pitchFamily="18" charset="0"/>
              </a:rPr>
              <a:t>Ingresa al área de Medicina Interna del Departamento de Medicina</a:t>
            </a:r>
            <a:endParaRPr lang="en-US" sz="2400" b="1" dirty="0">
              <a:solidFill>
                <a:srgbClr val="FFFFFF"/>
              </a:solidFill>
              <a:latin typeface="Abadi MT Condensed Light"/>
            </a:endParaRPr>
          </a:p>
        </p:txBody>
      </p:sp>
      <p:sp>
        <p:nvSpPr>
          <p:cNvPr id="26" name="17 Subtítulo"/>
          <p:cNvSpPr>
            <a:spLocks noGrp="1"/>
          </p:cNvSpPr>
          <p:nvPr>
            <p:ph type="subTitle" idx="1"/>
          </p:nvPr>
        </p:nvSpPr>
        <p:spPr>
          <a:xfrm>
            <a:off x="730561" y="4034667"/>
            <a:ext cx="7713352" cy="2023277"/>
          </a:xfrm>
          <a:solidFill>
            <a:schemeClr val="bg1">
              <a:lumMod val="75000"/>
            </a:schemeClr>
          </a:solidFill>
          <a:ln>
            <a:solidFill>
              <a:srgbClr val="E1920F"/>
            </a:solidFill>
          </a:ln>
        </p:spPr>
        <p:txBody>
          <a:bodyPr>
            <a:normAutofit lnSpcReduction="10000"/>
          </a:bodyPr>
          <a:lstStyle/>
          <a:p>
            <a:pPr lvl="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79000"/>
            </a:pPr>
            <a:endParaRPr lang="es-MX" sz="800" b="1" dirty="0" smtClean="0">
              <a:solidFill>
                <a:schemeClr val="tx1"/>
              </a:solidFill>
              <a:effectLst/>
              <a:latin typeface="Arial"/>
              <a:ea typeface="ＭＳ Ｐゴシック" pitchFamily="34" charset="-128"/>
              <a:cs typeface="Arial"/>
            </a:endParaRPr>
          </a:p>
          <a:p>
            <a:pPr marL="285750" lvl="0" indent="-285750" algn="just">
              <a:lnSpc>
                <a:spcPct val="120000"/>
              </a:lnSpc>
              <a:spcAft>
                <a:spcPts val="3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</a:pP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Médica Cirujana y Partera, con especialidad en Medicina Interna, Maestra en Ciencias Médicas y Doctora en Ciencias de la Salud en Investigación Clínica.</a:t>
            </a:r>
          </a:p>
          <a:p>
            <a:pPr marL="285750" lvl="0" indent="-285750" algn="just">
              <a:lnSpc>
                <a:spcPct val="120000"/>
              </a:lnSpc>
              <a:spcAft>
                <a:spcPts val="3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</a:pP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Actualmente es Profesora </a:t>
            </a: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I</a:t>
            </a: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nvestigadora </a:t>
            </a: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T</a:t>
            </a: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itular </a:t>
            </a: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“A” </a:t>
            </a: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en el </a:t>
            </a: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Instituto de Terapéutica Experimental y Clínica del Centro Universitario de Ciencias de la Salud de la Universidad de Guadalajara.</a:t>
            </a:r>
          </a:p>
          <a:p>
            <a:pPr marL="285750" indent="-285750" algn="just">
              <a:lnSpc>
                <a:spcPct val="120000"/>
              </a:lnSpc>
              <a:spcAft>
                <a:spcPts val="3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</a:pP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Miembro del Sistema Nacional de Investigadores nivel III.</a:t>
            </a:r>
          </a:p>
          <a:p>
            <a:pPr algn="just">
              <a:lnSpc>
                <a:spcPct val="120000"/>
              </a:lnSpc>
              <a:spcAft>
                <a:spcPts val="300"/>
              </a:spcAft>
              <a:buClr>
                <a:schemeClr val="tx1"/>
              </a:buClr>
              <a:buSzPct val="79000"/>
            </a:pPr>
            <a:endParaRPr lang="en-US" sz="1600" b="1" dirty="0" smtClean="0">
              <a:solidFill>
                <a:schemeClr val="tx1"/>
              </a:solidFill>
              <a:effectLst/>
              <a:latin typeface="Bell Gothic Std Bold"/>
              <a:ea typeface="ＭＳ Ｐゴシック" pitchFamily="34" charset="-128"/>
              <a:cs typeface="Bell Gothic Std Bold"/>
            </a:endParaRPr>
          </a:p>
        </p:txBody>
      </p:sp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449977"/>
              </p:ext>
            </p:extLst>
          </p:nvPr>
        </p:nvGraphicFramePr>
        <p:xfrm>
          <a:off x="2349811" y="6482079"/>
          <a:ext cx="6096000" cy="274320"/>
        </p:xfrm>
        <a:graphic>
          <a:graphicData uri="http://schemas.openxmlformats.org/drawingml/2006/table">
            <a:tbl>
              <a:tblPr/>
              <a:tblGrid>
                <a:gridCol w="5486400"/>
                <a:gridCol w="609600"/>
              </a:tblGrid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100" b="1" dirty="0" smtClean="0">
                          <a:latin typeface="Verdana"/>
                          <a:ea typeface="Times New Roman"/>
                          <a:cs typeface="Times New Roman"/>
                        </a:rPr>
                        <a:t>Academia Nacional de Medicina</a:t>
                      </a:r>
                      <a:r>
                        <a:rPr lang="es-MX" sz="1100" dirty="0" smtClean="0">
                          <a:latin typeface="Verdana"/>
                          <a:ea typeface="Times New Roman"/>
                          <a:cs typeface="Times New Roman"/>
                        </a:rPr>
                        <a:t>| </a:t>
                      </a:r>
                      <a:r>
                        <a:rPr lang="es-MX" sz="1100" b="1" dirty="0" smtClean="0">
                          <a:latin typeface="Myriad Pro Light"/>
                          <a:ea typeface="Times New Roman"/>
                          <a:cs typeface="Times New Roman"/>
                        </a:rPr>
                        <a:t>CLII </a:t>
                      </a:r>
                      <a:r>
                        <a:rPr lang="es-MX" sz="1100" b="1" dirty="0">
                          <a:latin typeface="Myriad Pro Light"/>
                          <a:ea typeface="Times New Roman"/>
                          <a:cs typeface="Times New Roman"/>
                        </a:rPr>
                        <a:t>Año Académico</a:t>
                      </a:r>
                      <a:endParaRPr lang="en-US" sz="11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3025" marR="73025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B00"/>
                    </a:solidFill>
                  </a:tcPr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76" y="1307710"/>
            <a:ext cx="1763187" cy="2408129"/>
          </a:xfrm>
          <a:prstGeom prst="rect">
            <a:avLst/>
          </a:prstGeom>
          <a:effectLst>
            <a:softEdge rad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uadroTexto 4"/>
          <p:cNvSpPr txBox="1">
            <a:spLocks noChangeArrowheads="1"/>
          </p:cNvSpPr>
          <p:nvPr/>
        </p:nvSpPr>
        <p:spPr bwMode="auto">
          <a:xfrm>
            <a:off x="2582863" y="7842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0" y="547688"/>
            <a:ext cx="9144000" cy="44450"/>
          </a:xfrm>
          <a:prstGeom prst="rect">
            <a:avLst/>
          </a:prstGeom>
          <a:solidFill>
            <a:srgbClr val="E1AC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Rectángulo 10"/>
          <p:cNvSpPr/>
          <p:nvPr/>
        </p:nvSpPr>
        <p:spPr>
          <a:xfrm flipV="1">
            <a:off x="0" y="0"/>
            <a:ext cx="9144000" cy="5476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22532" name="Imagen 17" descr="AN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7313" y="61913"/>
            <a:ext cx="10922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dondear rectángulo de esquina diagonal 1"/>
          <p:cNvSpPr/>
          <p:nvPr/>
        </p:nvSpPr>
        <p:spPr>
          <a:xfrm>
            <a:off x="628649" y="1233136"/>
            <a:ext cx="7815263" cy="2527299"/>
          </a:xfrm>
          <a:prstGeom prst="round2Diag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4" name="16 Título"/>
          <p:cNvSpPr txBox="1">
            <a:spLocks/>
          </p:cNvSpPr>
          <p:nvPr/>
        </p:nvSpPr>
        <p:spPr>
          <a:xfrm>
            <a:off x="2425432" y="1514476"/>
            <a:ext cx="5800767" cy="1428750"/>
          </a:xfrm>
          <a:prstGeom prst="rect">
            <a:avLst/>
          </a:prstGeom>
          <a:effectLst/>
        </p:spPr>
        <p:txBody>
          <a:bodyPr anchor="ctr"/>
          <a:lstStyle/>
          <a:p>
            <a:pPr algn="r" defTabSz="914400">
              <a:defRPr/>
            </a:pPr>
            <a:r>
              <a:rPr lang="es-MX" sz="2400" b="1" dirty="0" smtClean="0">
                <a:solidFill>
                  <a:srgbClr val="E1AC12"/>
                </a:solidFill>
                <a:latin typeface="Abadi MT Condensed Extra Bold"/>
                <a:cs typeface="Abadi MT Condensed Extra Bold"/>
              </a:rPr>
              <a:t> </a:t>
            </a:r>
            <a:r>
              <a:rPr lang="es-MX" sz="2400" b="1" dirty="0" smtClean="0">
                <a:solidFill>
                  <a:srgbClr val="E1AC12"/>
                </a:solidFill>
                <a:latin typeface="Bell MT" panose="02020503060305020303" pitchFamily="18" charset="0"/>
                <a:cs typeface="Abadi MT Condensed Extra Bold"/>
              </a:rPr>
              <a:t>Dra. María Teresa Murguía Peniche</a:t>
            </a:r>
          </a:p>
          <a:p>
            <a:pPr algn="r" defTabSz="914400">
              <a:defRPr/>
            </a:pPr>
            <a:r>
              <a:rPr lang="es-MX" sz="2400" b="1" dirty="0" smtClean="0">
                <a:solidFill>
                  <a:srgbClr val="FFFFFF"/>
                </a:solidFill>
                <a:latin typeface="Bell MT" panose="02020503060305020303" pitchFamily="18" charset="0"/>
              </a:rPr>
              <a:t>Ingresa al área de Pediatría del Departamento de Medicina</a:t>
            </a:r>
            <a:endParaRPr lang="en-US" sz="2400" b="1" dirty="0">
              <a:solidFill>
                <a:srgbClr val="FFFFFF"/>
              </a:solidFill>
              <a:latin typeface="Abadi MT Condensed Light"/>
            </a:endParaRPr>
          </a:p>
        </p:txBody>
      </p:sp>
      <p:sp>
        <p:nvSpPr>
          <p:cNvPr id="26" name="17 Subtítulo"/>
          <p:cNvSpPr>
            <a:spLocks noGrp="1"/>
          </p:cNvSpPr>
          <p:nvPr>
            <p:ph type="subTitle" idx="1"/>
          </p:nvPr>
        </p:nvSpPr>
        <p:spPr>
          <a:xfrm>
            <a:off x="628650" y="3938940"/>
            <a:ext cx="7815262" cy="2358695"/>
          </a:xfrm>
          <a:solidFill>
            <a:schemeClr val="bg1">
              <a:lumMod val="75000"/>
            </a:schemeClr>
          </a:solidFill>
          <a:ln>
            <a:solidFill>
              <a:srgbClr val="E192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79000"/>
            </a:pPr>
            <a:endParaRPr lang="es-MX" sz="200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ＭＳ Ｐゴシック" pitchFamily="34" charset="-128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</a:pP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Médica </a:t>
            </a: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Cirujana con especialidad en Pediatría, Maestra en Salud Pública (Salud Global</a:t>
            </a: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).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</a:pP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Profesora titular de la materia de Pediatría en la Facultad de Medicina de la UNAM y profesora adjunta en la Facultad Mexicana de Medicina de la Universidad La </a:t>
            </a: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Salle</a:t>
            </a: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</a:pP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Actualmente funge como Directora </a:t>
            </a: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Asociada en el Programa de Salud Pública en México de la </a:t>
            </a:r>
            <a:r>
              <a:rPr lang="es-MX" sz="1400" b="1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Northwestern</a:t>
            </a: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 </a:t>
            </a:r>
            <a:r>
              <a:rPr lang="es-MX" sz="1400" b="1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University</a:t>
            </a: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 y </a:t>
            </a:r>
            <a:r>
              <a:rPr lang="es-MX" sz="14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es Subdirectora </a:t>
            </a: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de Investigación en Intervenciones Comunitarias del Instituto Nacional de Perinatología.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79000"/>
              <a:buFont typeface="Wingdings" panose="05000000000000000000" pitchFamily="2" charset="2"/>
              <a:buChar char="§"/>
            </a:pPr>
            <a:r>
              <a:rPr lang="es-MX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Miembro del Sistema Nacional de Investigadores nivel I.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79000"/>
            </a:pPr>
            <a:r>
              <a:rPr lang="es-MX" sz="1300" b="1" dirty="0" smtClean="0"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  <a:cs typeface="Arial"/>
              </a:rPr>
              <a:t/>
            </a:r>
            <a:br>
              <a:rPr lang="es-MX" sz="1300" b="1" dirty="0" smtClean="0"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  <a:cs typeface="Arial"/>
              </a:rPr>
            </a:br>
            <a:endParaRPr lang="en-US" sz="1300" b="1" dirty="0" smtClean="0">
              <a:solidFill>
                <a:schemeClr val="tx1"/>
              </a:solidFill>
              <a:effectLst/>
              <a:latin typeface="Arial"/>
              <a:ea typeface="ＭＳ Ｐゴシック" pitchFamily="34" charset="-128"/>
              <a:cs typeface="Arial"/>
            </a:endParaRPr>
          </a:p>
          <a:p>
            <a:pPr algn="just">
              <a:lnSpc>
                <a:spcPct val="120000"/>
              </a:lnSpc>
              <a:spcAft>
                <a:spcPts val="300"/>
              </a:spcAft>
              <a:buSzPct val="79000"/>
            </a:pPr>
            <a:endParaRPr lang="en-US" sz="1600" b="1" dirty="0" smtClean="0">
              <a:solidFill>
                <a:schemeClr val="tx1"/>
              </a:solidFill>
              <a:effectLst/>
              <a:latin typeface="Bell Gothic Std Bold"/>
              <a:ea typeface="ＭＳ Ｐゴシック" pitchFamily="34" charset="-128"/>
              <a:cs typeface="Bell Gothic Std Bold"/>
            </a:endParaRPr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895865"/>
              </p:ext>
            </p:extLst>
          </p:nvPr>
        </p:nvGraphicFramePr>
        <p:xfrm>
          <a:off x="2347912" y="6567462"/>
          <a:ext cx="6096000" cy="274320"/>
        </p:xfrm>
        <a:graphic>
          <a:graphicData uri="http://schemas.openxmlformats.org/drawingml/2006/table">
            <a:tbl>
              <a:tblPr/>
              <a:tblGrid>
                <a:gridCol w="5486400"/>
                <a:gridCol w="609600"/>
              </a:tblGrid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100" b="1" dirty="0" smtClean="0">
                          <a:latin typeface="Verdana"/>
                          <a:ea typeface="Times New Roman"/>
                          <a:cs typeface="Times New Roman"/>
                        </a:rPr>
                        <a:t>Academia Nacional de Medicina</a:t>
                      </a:r>
                      <a:r>
                        <a:rPr lang="es-MX" sz="1100" b="0" dirty="0" smtClean="0">
                          <a:latin typeface="Verdana"/>
                          <a:ea typeface="Times New Roman"/>
                          <a:cs typeface="Times New Roman"/>
                        </a:rPr>
                        <a:t>| </a:t>
                      </a:r>
                      <a:r>
                        <a:rPr lang="es-MX" sz="1100" b="0" dirty="0" smtClean="0">
                          <a:latin typeface="Myriad Pro Light"/>
                          <a:ea typeface="Times New Roman"/>
                          <a:cs typeface="Times New Roman"/>
                        </a:rPr>
                        <a:t>CLII </a:t>
                      </a:r>
                      <a:r>
                        <a:rPr lang="es-MX" sz="1100" b="0" dirty="0">
                          <a:latin typeface="Myriad Pro Light"/>
                          <a:ea typeface="Times New Roman"/>
                          <a:cs typeface="Times New Roman"/>
                        </a:rPr>
                        <a:t>Año Académico</a:t>
                      </a:r>
                      <a:endParaRPr lang="en-US" sz="1100" b="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73025" marR="73025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B00"/>
                    </a:solidFill>
                  </a:tcPr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33" y="1373119"/>
            <a:ext cx="1734670" cy="2284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tículo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Artícul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1001">
          <a:schemeClr val="l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TEMAACADEMIA1.thmx</Template>
  <TotalTime>6749</TotalTime>
  <Words>1453</Words>
  <Application>Microsoft Office PowerPoint</Application>
  <PresentationFormat>Presentación en pantalla (4:3)</PresentationFormat>
  <Paragraphs>153</Paragraphs>
  <Slides>17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31" baseType="lpstr">
      <vt:lpstr>ＭＳ Ｐゴシック</vt:lpstr>
      <vt:lpstr>Abadi MT Condensed Extra Bold</vt:lpstr>
      <vt:lpstr>Abadi MT Condensed Light</vt:lpstr>
      <vt:lpstr>Arial</vt:lpstr>
      <vt:lpstr>Bell Gothic Std Bold</vt:lpstr>
      <vt:lpstr>Bell MT</vt:lpstr>
      <vt:lpstr>Calibri</vt:lpstr>
      <vt:lpstr>Calisto MT</vt:lpstr>
      <vt:lpstr>Cambria</vt:lpstr>
      <vt:lpstr>Myriad Pro Light</vt:lpstr>
      <vt:lpstr>Times New Roman</vt:lpstr>
      <vt:lpstr>Verdana</vt:lpstr>
      <vt:lpstr>Wingdings</vt:lpstr>
      <vt:lpstr>TEMA1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/abc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/fm /</dc:creator>
  <cp:lastModifiedBy>Usuario</cp:lastModifiedBy>
  <cp:revision>742</cp:revision>
  <cp:lastPrinted>2015-06-10T16:59:41Z</cp:lastPrinted>
  <dcterms:created xsi:type="dcterms:W3CDTF">2011-06-16T18:54:31Z</dcterms:created>
  <dcterms:modified xsi:type="dcterms:W3CDTF">2015-06-24T19:34:48Z</dcterms:modified>
</cp:coreProperties>
</file>