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32"/>
  </p:notesMasterIdLst>
  <p:sldIdLst>
    <p:sldId id="256" r:id="rId5"/>
    <p:sldId id="280" r:id="rId6"/>
    <p:sldId id="278" r:id="rId7"/>
    <p:sldId id="279" r:id="rId8"/>
    <p:sldId id="281" r:id="rId9"/>
    <p:sldId id="282" r:id="rId10"/>
    <p:sldId id="258" r:id="rId11"/>
    <p:sldId id="259" r:id="rId12"/>
    <p:sldId id="283" r:id="rId13"/>
    <p:sldId id="260" r:id="rId14"/>
    <p:sldId id="261" r:id="rId15"/>
    <p:sldId id="263" r:id="rId16"/>
    <p:sldId id="264" r:id="rId17"/>
    <p:sldId id="265" r:id="rId18"/>
    <p:sldId id="266" r:id="rId19"/>
    <p:sldId id="267" r:id="rId20"/>
    <p:sldId id="268" r:id="rId21"/>
    <p:sldId id="272" r:id="rId22"/>
    <p:sldId id="273" r:id="rId23"/>
    <p:sldId id="274" r:id="rId24"/>
    <p:sldId id="275" r:id="rId25"/>
    <p:sldId id="276" r:id="rId26"/>
    <p:sldId id="284" r:id="rId27"/>
    <p:sldId id="270" r:id="rId28"/>
    <p:sldId id="262" r:id="rId29"/>
    <p:sldId id="269" r:id="rId30"/>
    <p:sldId id="271"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D"/>
    <a:srgbClr val="1745A1"/>
    <a:srgbClr val="113A7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97" d="100"/>
          <a:sy n="97" d="100"/>
        </p:scale>
        <p:origin x="-344" y="-104"/>
      </p:cViewPr>
      <p:guideLst>
        <p:guide orient="horz" pos="2160"/>
        <p:guide pos="3840"/>
      </p:guideLst>
    </p:cSldViewPr>
  </p:slideViewPr>
  <p:notesTextViewPr>
    <p:cViewPr>
      <p:scale>
        <a:sx n="3" d="2"/>
        <a:sy n="3" d="2"/>
      </p:scale>
      <p:origin x="0" y="0"/>
    </p:cViewPr>
  </p:notesTextViewPr>
  <p:sorterViewPr>
    <p:cViewPr>
      <p:scale>
        <a:sx n="100" d="100"/>
        <a:sy n="100" d="100"/>
      </p:scale>
      <p:origin x="0" y="-4925"/>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7152B-E271-46A2-83F3-8AC92B7BD27E}" type="datetimeFigureOut">
              <a:rPr lang="es-MX" smtClean="0"/>
              <a:t>24/06/15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9D8DA-E112-47F9-A580-217731746956}" type="slidenum">
              <a:rPr lang="es-MX" smtClean="0"/>
              <a:t>‹Nr.›</a:t>
            </a:fld>
            <a:endParaRPr lang="es-MX"/>
          </a:p>
        </p:txBody>
      </p:sp>
    </p:spTree>
    <p:extLst>
      <p:ext uri="{BB962C8B-B14F-4D97-AF65-F5344CB8AC3E}">
        <p14:creationId xmlns:p14="http://schemas.microsoft.com/office/powerpoint/2010/main" val="205204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4B3A54-A6A4-400D-8839-2C655826A94A}" type="slidenum">
              <a:rPr lang="en-US" altLang="es-MX"/>
              <a:pPr/>
              <a:t>5</a:t>
            </a:fld>
            <a:endParaRPr lang="en-US" altLang="es-MX"/>
          </a:p>
        </p:txBody>
      </p:sp>
      <p:sp>
        <p:nvSpPr>
          <p:cNvPr id="4097" name="Rectangle 1"/>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s-MX" sz="1000">
                <a:latin typeface="Arial Unicode MS" panose="020B0604020202020204" pitchFamily="34" charset="-128"/>
                <a:cs typeface="Arial Unicode MS" panose="020B0604020202020204" pitchFamily="34" charset="-128"/>
              </a:rPr>
              <a:t>Figure 2. Postdoctoral Research Fellowships Awarded by the National Institutes of Health to Candidates Holding M.D., and M.D. plus Ph.D., Degrees, as Compared with Those Holding the Ph.D. Degree Only, 1968–77. The data refer to total awards, new and continuing. The percentages refer to the percentage of all fellowships that were awarded to holders of the M.D. and M.D./Ph.D. degrees.</a:t>
            </a:r>
          </a:p>
        </p:txBody>
      </p:sp>
    </p:spTree>
    <p:extLst>
      <p:ext uri="{BB962C8B-B14F-4D97-AF65-F5344CB8AC3E}">
        <p14:creationId xmlns:p14="http://schemas.microsoft.com/office/powerpoint/2010/main" val="377597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9ACC2A-A60F-4EF7-8280-1C27BCE17160}" type="slidenum">
              <a:rPr lang="en-US" altLang="es-MX"/>
              <a:pPr/>
              <a:t>6</a:t>
            </a:fld>
            <a:endParaRPr lang="en-US" altLang="es-MX"/>
          </a:p>
        </p:txBody>
      </p:sp>
      <p:sp>
        <p:nvSpPr>
          <p:cNvPr id="4097" name="Rectangle 1"/>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s-MX" sz="1000">
                <a:latin typeface="Arial Unicode MS" panose="020B0604020202020204" pitchFamily="34" charset="-128"/>
                <a:cs typeface="Arial Unicode MS" panose="020B0604020202020204" pitchFamily="34" charset="-128"/>
              </a:rPr>
              <a:t>Figure 6. New National Institutes of Health Research Project Awards Charted by Type of Earned Degree of the Principal Investigator. The data are expressed as a percentage of all new research projects awarded by year, 1966–77. Data are shown for new principal investigators holding the Ph.D. degree only, the M.D. degree only, and the sum of those holding the M.D. degree only and those with both a clinical degree and the Ph.D. In most instances the clinical degree is an M.D. degree. The data do not add up to 100 per cent, since awards made to non-M.D.'s without Ph.D. degrees (e.g., dentists) have been omitted.</a:t>
            </a:r>
          </a:p>
        </p:txBody>
      </p:sp>
    </p:spTree>
    <p:extLst>
      <p:ext uri="{BB962C8B-B14F-4D97-AF65-F5344CB8AC3E}">
        <p14:creationId xmlns:p14="http://schemas.microsoft.com/office/powerpoint/2010/main" val="313274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altLang="es-MX" smtClean="0">
                <a:ea typeface="ＭＳ Ｐゴシック" panose="020B0600070205080204" pitchFamily="34" charset="-128"/>
              </a:rPr>
              <a:t>La estructura tradicional del Instituto es el banco de 3 patas</a:t>
            </a:r>
            <a:endParaRPr lang="en-US" altLang="es-MX" smtClean="0">
              <a:ea typeface="ＭＳ Ｐゴシック" panose="020B0600070205080204" pitchFamily="34" charset="-128"/>
            </a:endParaRPr>
          </a:p>
          <a:p>
            <a:pPr eaLnBrk="1" hangingPunct="1">
              <a:spcBef>
                <a:spcPct val="0"/>
              </a:spcBef>
            </a:pPr>
            <a:endParaRPr lang="en-US" altLang="es-MX" smtClean="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CE20F04-759D-4E90-B746-517ACDE7A2EE}" type="slidenum">
              <a:rPr lang="en-US" altLang="es-MX">
                <a:solidFill>
                  <a:prstClr val="black"/>
                </a:solidFill>
                <a:latin typeface="Calibri" panose="020F0502020204030204" pitchFamily="34" charset="0"/>
              </a:rPr>
              <a:pPr eaLnBrk="1" hangingPunct="1"/>
              <a:t>18</a:t>
            </a:fld>
            <a:endParaRPr lang="en-US" altLang="es-MX">
              <a:solidFill>
                <a:prstClr val="black"/>
              </a:solidFill>
              <a:latin typeface="Calibri" panose="020F0502020204030204" pitchFamily="34" charset="0"/>
            </a:endParaRPr>
          </a:p>
        </p:txBody>
      </p:sp>
    </p:spTree>
    <p:extLst>
      <p:ext uri="{BB962C8B-B14F-4D97-AF65-F5344CB8AC3E}">
        <p14:creationId xmlns:p14="http://schemas.microsoft.com/office/powerpoint/2010/main" val="405183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altLang="es-MX" smtClean="0">
                <a:ea typeface="ＭＳ Ｐゴシック" panose="020B0600070205080204" pitchFamily="34" charset="-128"/>
              </a:rPr>
              <a:t>Este modelo consiste en </a:t>
            </a:r>
            <a:endParaRPr lang="en-US" altLang="es-MX" smtClean="0">
              <a:ea typeface="ＭＳ Ｐゴシック" panose="020B0600070205080204" pitchFamily="34" charset="-128"/>
            </a:endParaRPr>
          </a:p>
          <a:p>
            <a:pPr eaLnBrk="1" hangingPunct="1">
              <a:spcBef>
                <a:spcPct val="0"/>
              </a:spcBef>
            </a:pPr>
            <a:endParaRPr lang="en-US" altLang="es-MX" smtClean="0">
              <a:ea typeface="ＭＳ Ｐゴシック" panose="020B0600070205080204"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73CB112-DE7E-46C5-8F62-6F462A256750}" type="slidenum">
              <a:rPr lang="en-US" altLang="es-MX">
                <a:solidFill>
                  <a:prstClr val="black"/>
                </a:solidFill>
                <a:latin typeface="Calibri" panose="020F0502020204030204" pitchFamily="34" charset="0"/>
              </a:rPr>
              <a:pPr eaLnBrk="1" hangingPunct="1"/>
              <a:t>19</a:t>
            </a:fld>
            <a:endParaRPr lang="en-US" altLang="es-MX">
              <a:solidFill>
                <a:prstClr val="black"/>
              </a:solidFill>
              <a:latin typeface="Calibri" panose="020F0502020204030204" pitchFamily="34" charset="0"/>
            </a:endParaRPr>
          </a:p>
        </p:txBody>
      </p:sp>
    </p:spTree>
    <p:extLst>
      <p:ext uri="{BB962C8B-B14F-4D97-AF65-F5344CB8AC3E}">
        <p14:creationId xmlns:p14="http://schemas.microsoft.com/office/powerpoint/2010/main" val="217365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altLang="es-MX" smtClean="0">
                <a:ea typeface="ＭＳ Ｐゴシック" panose="020B0600070205080204" pitchFamily="34" charset="-128"/>
              </a:rPr>
              <a:t>El modelo de medicina de transferencia es</a:t>
            </a:r>
            <a:endParaRPr lang="en-US" altLang="es-MX" smtClean="0">
              <a:ea typeface="ＭＳ Ｐゴシック" panose="020B0600070205080204" pitchFamily="34" charset="-128"/>
            </a:endParaRPr>
          </a:p>
          <a:p>
            <a:pPr eaLnBrk="1" hangingPunct="1">
              <a:spcBef>
                <a:spcPct val="0"/>
              </a:spcBef>
            </a:pPr>
            <a:endParaRPr lang="en-US" altLang="es-MX" smtClean="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B4100A9-BEE4-42D3-9169-BD5C422D5D7F}" type="slidenum">
              <a:rPr lang="en-US" altLang="es-MX">
                <a:solidFill>
                  <a:prstClr val="black"/>
                </a:solidFill>
                <a:latin typeface="Calibri" panose="020F0502020204030204" pitchFamily="34" charset="0"/>
              </a:rPr>
              <a:pPr eaLnBrk="1" hangingPunct="1"/>
              <a:t>20</a:t>
            </a:fld>
            <a:endParaRPr lang="en-US" altLang="es-MX">
              <a:solidFill>
                <a:prstClr val="black"/>
              </a:solidFill>
              <a:latin typeface="Calibri" panose="020F0502020204030204" pitchFamily="34" charset="0"/>
            </a:endParaRPr>
          </a:p>
        </p:txBody>
      </p:sp>
    </p:spTree>
    <p:extLst>
      <p:ext uri="{BB962C8B-B14F-4D97-AF65-F5344CB8AC3E}">
        <p14:creationId xmlns:p14="http://schemas.microsoft.com/office/powerpoint/2010/main" val="294573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_tradnl" altLang="es-MX" smtClean="0">
                <a:ea typeface="ＭＳ Ｐゴシック" panose="020B0600070205080204" pitchFamily="34" charset="-128"/>
              </a:rPr>
              <a:t>Las características esenciales de la medicina de transferencia son</a:t>
            </a:r>
            <a:endParaRPr lang="en-US" altLang="es-MX" smtClean="0">
              <a:ea typeface="ＭＳ Ｐゴシック" panose="020B0600070205080204" pitchFamily="34" charset="-128"/>
            </a:endParaRPr>
          </a:p>
          <a:p>
            <a:pPr eaLnBrk="1" hangingPunct="1">
              <a:spcBef>
                <a:spcPct val="0"/>
              </a:spcBef>
            </a:pPr>
            <a:endParaRPr lang="en-US" altLang="es-MX" smtClean="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4E4D027-15E7-4733-B7A2-A5DC8A064380}" type="slidenum">
              <a:rPr lang="en-US" altLang="es-MX">
                <a:solidFill>
                  <a:prstClr val="black"/>
                </a:solidFill>
                <a:latin typeface="Calibri" panose="020F0502020204030204" pitchFamily="34" charset="0"/>
              </a:rPr>
              <a:pPr eaLnBrk="1" hangingPunct="1"/>
              <a:t>22</a:t>
            </a:fld>
            <a:endParaRPr lang="en-US" altLang="es-MX">
              <a:solidFill>
                <a:prstClr val="black"/>
              </a:solidFill>
              <a:latin typeface="Calibri" panose="020F0502020204030204" pitchFamily="34" charset="0"/>
            </a:endParaRPr>
          </a:p>
        </p:txBody>
      </p:sp>
    </p:spTree>
    <p:extLst>
      <p:ext uri="{BB962C8B-B14F-4D97-AF65-F5344CB8AC3E}">
        <p14:creationId xmlns:p14="http://schemas.microsoft.com/office/powerpoint/2010/main" val="348502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A856F8-46AA-45B7-B77C-DA47FF3103F1}" type="slidenum">
              <a:rPr lang="es-ES" altLang="es-MX">
                <a:solidFill>
                  <a:prstClr val="black"/>
                </a:solidFill>
              </a:rPr>
              <a:pPr eaLnBrk="1" hangingPunct="1"/>
              <a:t>23</a:t>
            </a:fld>
            <a:endParaRPr lang="es-ES" altLang="es-MX">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F1D55BD-3997-47B7-9722-98C5A3B4FFBB}" type="datetimeFigureOut">
              <a:rPr lang="es-ES" smtClean="0"/>
              <a:t>24/06/15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365594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1D55BD-3997-47B7-9722-98C5A3B4FFBB}" type="datetimeFigureOut">
              <a:rPr lang="es-ES" smtClean="0"/>
              <a:t>24/06/15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321609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1D55BD-3997-47B7-9722-98C5A3B4FFBB}" type="datetimeFigureOut">
              <a:rPr lang="es-ES" smtClean="0"/>
              <a:t>24/06/15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357112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18B96709-A087-41ED-A5F7-02F4F29426CE}" type="datetime1">
              <a:rPr lang="es-MX"/>
              <a:pPr>
                <a:defRPr/>
              </a:pPr>
              <a:t>24/06/15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FD08FE88-45C9-4BCF-9A72-D0AB5948CB1E}" type="slidenum">
              <a:rPr lang="es-MX" altLang="es-MX"/>
              <a:pPr/>
              <a:t>‹Nr.›</a:t>
            </a:fld>
            <a:endParaRPr lang="es-MX" altLang="es-MX"/>
          </a:p>
        </p:txBody>
      </p:sp>
    </p:spTree>
    <p:extLst>
      <p:ext uri="{BB962C8B-B14F-4D97-AF65-F5344CB8AC3E}">
        <p14:creationId xmlns:p14="http://schemas.microsoft.com/office/powerpoint/2010/main" val="412995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A542391A-838D-4C26-9A23-DB1B6FFB85D8}" type="datetime1">
              <a:rPr lang="es-MX"/>
              <a:pPr>
                <a:defRPr/>
              </a:pPr>
              <a:t>24/06/15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2784657A-75F6-4882-9243-C97B17FF62D4}" type="slidenum">
              <a:rPr lang="es-MX" altLang="es-MX"/>
              <a:pPr/>
              <a:t>‹Nr.›</a:t>
            </a:fld>
            <a:endParaRPr lang="es-MX" altLang="es-MX"/>
          </a:p>
        </p:txBody>
      </p:sp>
    </p:spTree>
    <p:extLst>
      <p:ext uri="{BB962C8B-B14F-4D97-AF65-F5344CB8AC3E}">
        <p14:creationId xmlns:p14="http://schemas.microsoft.com/office/powerpoint/2010/main" val="34317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83A7227-63E9-4F21-A0AD-FA053864592E}" type="datetime1">
              <a:rPr lang="es-MX"/>
              <a:pPr>
                <a:defRPr/>
              </a:pPr>
              <a:t>24/06/15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59A00599-FD19-400C-992A-92486911B6FE}" type="slidenum">
              <a:rPr lang="es-MX" altLang="es-MX"/>
              <a:pPr/>
              <a:t>‹Nr.›</a:t>
            </a:fld>
            <a:endParaRPr lang="es-MX" altLang="es-MX"/>
          </a:p>
        </p:txBody>
      </p:sp>
    </p:spTree>
    <p:extLst>
      <p:ext uri="{BB962C8B-B14F-4D97-AF65-F5344CB8AC3E}">
        <p14:creationId xmlns:p14="http://schemas.microsoft.com/office/powerpoint/2010/main" val="419145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AB0281B2-4B47-49F0-B36B-A49BD50045C6}" type="datetime1">
              <a:rPr lang="es-MX"/>
              <a:pPr>
                <a:defRPr/>
              </a:pPr>
              <a:t>24/06/15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A47EA39D-8A92-40C3-8F0A-13E3E5471710}" type="slidenum">
              <a:rPr lang="es-MX" altLang="es-MX"/>
              <a:pPr/>
              <a:t>‹Nr.›</a:t>
            </a:fld>
            <a:endParaRPr lang="es-MX" altLang="es-MX"/>
          </a:p>
        </p:txBody>
      </p:sp>
    </p:spTree>
    <p:extLst>
      <p:ext uri="{BB962C8B-B14F-4D97-AF65-F5344CB8AC3E}">
        <p14:creationId xmlns:p14="http://schemas.microsoft.com/office/powerpoint/2010/main" val="305605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87B1B28A-876A-4F43-B042-A30762F9A027}" type="datetime1">
              <a:rPr lang="es-MX"/>
              <a:pPr>
                <a:defRPr/>
              </a:pPr>
              <a:t>24/06/15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fld id="{8E00295F-7C91-4985-8785-C2CD94A3A971}" type="slidenum">
              <a:rPr lang="es-MX" altLang="es-MX"/>
              <a:pPr/>
              <a:t>‹Nr.›</a:t>
            </a:fld>
            <a:endParaRPr lang="es-MX" altLang="es-MX"/>
          </a:p>
        </p:txBody>
      </p:sp>
    </p:spTree>
    <p:extLst>
      <p:ext uri="{BB962C8B-B14F-4D97-AF65-F5344CB8AC3E}">
        <p14:creationId xmlns:p14="http://schemas.microsoft.com/office/powerpoint/2010/main" val="352070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344F85C5-5CA2-47A4-A944-1FF068BE9B01}" type="datetime1">
              <a:rPr lang="es-MX"/>
              <a:pPr>
                <a:defRPr/>
              </a:pPr>
              <a:t>24/06/15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fld id="{F980F419-EE95-4DCD-93F9-279041409C8B}" type="slidenum">
              <a:rPr lang="es-MX" altLang="es-MX"/>
              <a:pPr/>
              <a:t>‹Nr.›</a:t>
            </a:fld>
            <a:endParaRPr lang="es-MX" altLang="es-MX"/>
          </a:p>
        </p:txBody>
      </p:sp>
    </p:spTree>
    <p:extLst>
      <p:ext uri="{BB962C8B-B14F-4D97-AF65-F5344CB8AC3E}">
        <p14:creationId xmlns:p14="http://schemas.microsoft.com/office/powerpoint/2010/main" val="353052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FEB0AD-8447-4067-A94E-E7C5D52C55B4}" type="datetime1">
              <a:rPr lang="es-MX"/>
              <a:pPr>
                <a:defRPr/>
              </a:pPr>
              <a:t>24/06/15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fld id="{8626B4CD-6B6C-4F29-9FB1-CFE6FE88EA33}" type="slidenum">
              <a:rPr lang="es-MX" altLang="es-MX"/>
              <a:pPr/>
              <a:t>‹Nr.›</a:t>
            </a:fld>
            <a:endParaRPr lang="es-MX" altLang="es-MX"/>
          </a:p>
        </p:txBody>
      </p:sp>
    </p:spTree>
    <p:extLst>
      <p:ext uri="{BB962C8B-B14F-4D97-AF65-F5344CB8AC3E}">
        <p14:creationId xmlns:p14="http://schemas.microsoft.com/office/powerpoint/2010/main" val="1581374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6058A6A-831B-4F4D-BCF7-BFB90E5CE58D}" type="datetime1">
              <a:rPr lang="es-MX"/>
              <a:pPr>
                <a:defRPr/>
              </a:pPr>
              <a:t>24/06/15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3234A25E-188F-4ED3-B2AC-71095255C561}" type="slidenum">
              <a:rPr lang="es-MX" altLang="es-MX"/>
              <a:pPr/>
              <a:t>‹Nr.›</a:t>
            </a:fld>
            <a:endParaRPr lang="es-MX" altLang="es-MX"/>
          </a:p>
        </p:txBody>
      </p:sp>
    </p:spTree>
    <p:extLst>
      <p:ext uri="{BB962C8B-B14F-4D97-AF65-F5344CB8AC3E}">
        <p14:creationId xmlns:p14="http://schemas.microsoft.com/office/powerpoint/2010/main" val="364305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1D55BD-3997-47B7-9722-98C5A3B4FFBB}" type="datetimeFigureOut">
              <a:rPr lang="es-ES" smtClean="0"/>
              <a:t>24/06/15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7399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156A3F-EA6B-4D4F-981D-DF877B7D19D2}" type="datetime1">
              <a:rPr lang="es-MX"/>
              <a:pPr>
                <a:defRPr/>
              </a:pPr>
              <a:t>24/06/15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9FFC2B5B-55A1-4741-BF42-13A633CA1C7C}" type="slidenum">
              <a:rPr lang="es-MX" altLang="es-MX"/>
              <a:pPr/>
              <a:t>‹Nr.›</a:t>
            </a:fld>
            <a:endParaRPr lang="es-MX" altLang="es-MX"/>
          </a:p>
        </p:txBody>
      </p:sp>
    </p:spTree>
    <p:extLst>
      <p:ext uri="{BB962C8B-B14F-4D97-AF65-F5344CB8AC3E}">
        <p14:creationId xmlns:p14="http://schemas.microsoft.com/office/powerpoint/2010/main" val="2501399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9B081F4-2805-41BC-87C0-FB3FD2E6BC0B}" type="datetime1">
              <a:rPr lang="es-MX"/>
              <a:pPr>
                <a:defRPr/>
              </a:pPr>
              <a:t>24/06/15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8A808271-C215-4A31-92AF-A3C9822052BB}" type="slidenum">
              <a:rPr lang="es-MX" altLang="es-MX"/>
              <a:pPr/>
              <a:t>‹Nr.›</a:t>
            </a:fld>
            <a:endParaRPr lang="es-MX" altLang="es-MX"/>
          </a:p>
        </p:txBody>
      </p:sp>
    </p:spTree>
    <p:extLst>
      <p:ext uri="{BB962C8B-B14F-4D97-AF65-F5344CB8AC3E}">
        <p14:creationId xmlns:p14="http://schemas.microsoft.com/office/powerpoint/2010/main" val="79781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09DA9680-B89D-424B-8CB8-6B4AC1DE80AB}" type="datetime1">
              <a:rPr lang="es-MX"/>
              <a:pPr>
                <a:defRPr/>
              </a:pPr>
              <a:t>24/06/15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78B2F520-A1CE-482F-BE9D-5F6D4C32D26C}" type="slidenum">
              <a:rPr lang="es-MX" altLang="es-MX"/>
              <a:pPr/>
              <a:t>‹Nr.›</a:t>
            </a:fld>
            <a:endParaRPr lang="es-MX" altLang="es-MX"/>
          </a:p>
        </p:txBody>
      </p:sp>
    </p:spTree>
    <p:extLst>
      <p:ext uri="{BB962C8B-B14F-4D97-AF65-F5344CB8AC3E}">
        <p14:creationId xmlns:p14="http://schemas.microsoft.com/office/powerpoint/2010/main" val="162809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3 Marcador de fecha"/>
          <p:cNvSpPr>
            <a:spLocks noGrp="1"/>
          </p:cNvSpPr>
          <p:nvPr>
            <p:ph type="dt" sz="half" idx="10"/>
          </p:nvPr>
        </p:nvSpPr>
        <p:spPr/>
        <p:txBody>
          <a:bodyPr/>
          <a:lstStyle>
            <a:lvl1pPr>
              <a:defRPr/>
            </a:lvl1pPr>
          </a:lstStyle>
          <a:p>
            <a:pPr>
              <a:defRPr/>
            </a:pPr>
            <a:fld id="{B270A911-A244-4EEC-B7A4-D21912BC0B49}" type="datetime1">
              <a:rPr lang="es-MX"/>
              <a:pPr>
                <a:defRPr/>
              </a:pPr>
              <a:t>24/06/15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fld id="{2986A4F3-7CC8-4352-82AC-5950E861FAC0}" type="slidenum">
              <a:rPr lang="es-MX" altLang="es-MX"/>
              <a:pPr/>
              <a:t>‹Nr.›</a:t>
            </a:fld>
            <a:endParaRPr lang="es-MX" altLang="es-MX"/>
          </a:p>
        </p:txBody>
      </p:sp>
    </p:spTree>
    <p:extLst>
      <p:ext uri="{BB962C8B-B14F-4D97-AF65-F5344CB8AC3E}">
        <p14:creationId xmlns:p14="http://schemas.microsoft.com/office/powerpoint/2010/main" val="780513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268523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289440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86479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4222795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146820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597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F1D55BD-3997-47B7-9722-98C5A3B4FFBB}" type="datetimeFigureOut">
              <a:rPr lang="es-ES" smtClean="0"/>
              <a:t>24/06/15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1469975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896330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67278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1732031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32670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811810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1990"/>
            <a:ext cx="9144000" cy="2388253"/>
          </a:xfrm>
          <a:prstGeom prst="rect">
            <a:avLst/>
          </a:prstGeom>
        </p:spPr>
        <p:txBody>
          <a:bodyPr anchor="b"/>
          <a:lstStyle>
            <a:lvl1pPr algn="ctr">
              <a:defRPr sz="5294"/>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692"/>
            <a:ext cx="9144000" cy="1655669"/>
          </a:xfrm>
          <a:prstGeom prst="rect">
            <a:avLst/>
          </a:prstGeom>
        </p:spPr>
        <p:txBody>
          <a:bodyPr/>
          <a:lstStyle>
            <a:lvl1pPr marL="0" indent="0" algn="ctr">
              <a:buNone/>
              <a:defRPr sz="2118"/>
            </a:lvl1pPr>
            <a:lvl2pPr marL="403433" indent="0" algn="ctr">
              <a:buNone/>
              <a:defRPr sz="1765"/>
            </a:lvl2pPr>
            <a:lvl3pPr marL="806867" indent="0" algn="ctr">
              <a:buNone/>
              <a:defRPr sz="1588"/>
            </a:lvl3pPr>
            <a:lvl4pPr marL="1210300" indent="0" algn="ctr">
              <a:buNone/>
              <a:defRPr sz="1412"/>
            </a:lvl4pPr>
            <a:lvl5pPr marL="1613733" indent="0" algn="ctr">
              <a:buNone/>
              <a:defRPr sz="1412"/>
            </a:lvl5pPr>
            <a:lvl6pPr marL="2017166" indent="0" algn="ctr">
              <a:buNone/>
              <a:defRPr sz="1412"/>
            </a:lvl6pPr>
            <a:lvl7pPr marL="2420600" indent="0" algn="ctr">
              <a:buNone/>
              <a:defRPr sz="1412"/>
            </a:lvl7pPr>
            <a:lvl8pPr marL="2824033" indent="0" algn="ctr">
              <a:buNone/>
              <a:defRPr sz="1412"/>
            </a:lvl8pPr>
            <a:lvl9pPr marL="3227466" indent="0" algn="ctr">
              <a:buNone/>
              <a:defRPr sz="1412"/>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2009951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970" y="365593"/>
            <a:ext cx="10514061" cy="1325096"/>
          </a:xfrm>
          <a:prstGeom prst="rect">
            <a:avLst/>
          </a:prstGeom>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a:xfrm>
            <a:off x="838970" y="1825159"/>
            <a:ext cx="10514061" cy="435208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642770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273" y="1710298"/>
            <a:ext cx="10515985" cy="2851897"/>
          </a:xfrm>
          <a:prstGeom prst="rect">
            <a:avLst/>
          </a:prstGeom>
        </p:spPr>
        <p:txBody>
          <a:bodyPr anchor="b"/>
          <a:lstStyle>
            <a:lvl1pPr>
              <a:defRPr sz="5294"/>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273" y="4588809"/>
            <a:ext cx="10515985" cy="1500188"/>
          </a:xfrm>
          <a:prstGeom prst="rect">
            <a:avLst/>
          </a:prstGeom>
        </p:spPr>
        <p:txBody>
          <a:bodyPr/>
          <a:lstStyle>
            <a:lvl1pPr marL="0" indent="0">
              <a:buNone/>
              <a:defRPr sz="2118"/>
            </a:lvl1pPr>
            <a:lvl2pPr marL="403433" indent="0">
              <a:buNone/>
              <a:defRPr sz="1765"/>
            </a:lvl2pPr>
            <a:lvl3pPr marL="806867" indent="0">
              <a:buNone/>
              <a:defRPr sz="1588"/>
            </a:lvl3pPr>
            <a:lvl4pPr marL="1210300" indent="0">
              <a:buNone/>
              <a:defRPr sz="1412"/>
            </a:lvl4pPr>
            <a:lvl5pPr marL="1613733" indent="0">
              <a:buNone/>
              <a:defRPr sz="1412"/>
            </a:lvl5pPr>
            <a:lvl6pPr marL="2017166" indent="0">
              <a:buNone/>
              <a:defRPr sz="1412"/>
            </a:lvl6pPr>
            <a:lvl7pPr marL="2420600" indent="0">
              <a:buNone/>
              <a:defRPr sz="1412"/>
            </a:lvl7pPr>
            <a:lvl8pPr marL="2824033" indent="0">
              <a:buNone/>
              <a:defRPr sz="1412"/>
            </a:lvl8pPr>
            <a:lvl9pPr marL="3227466" indent="0">
              <a:buNone/>
              <a:defRPr sz="1412"/>
            </a:lvl9pPr>
          </a:lstStyle>
          <a:p>
            <a:pPr lvl="0"/>
            <a:r>
              <a:rPr lang="es-ES" smtClean="0"/>
              <a:t>Haga clic para modificar el estilo de texto del patrón</a:t>
            </a:r>
          </a:p>
        </p:txBody>
      </p:sp>
    </p:spTree>
    <p:extLst>
      <p:ext uri="{BB962C8B-B14F-4D97-AF65-F5344CB8AC3E}">
        <p14:creationId xmlns:p14="http://schemas.microsoft.com/office/powerpoint/2010/main" val="131111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970" y="365593"/>
            <a:ext cx="10514061" cy="1325096"/>
          </a:xfrm>
          <a:prstGeom prst="rect">
            <a:avLst/>
          </a:prstGeom>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970" y="1825159"/>
            <a:ext cx="5164667" cy="435208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88363" y="1825159"/>
            <a:ext cx="5164667" cy="435208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709506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8970" y="365593"/>
            <a:ext cx="10515985" cy="1325096"/>
          </a:xfrm>
          <a:prstGeom prst="rect">
            <a:avLst/>
          </a:prstGeo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969" y="1680883"/>
            <a:ext cx="5158895" cy="823632"/>
          </a:xfrm>
          <a:prstGeom prst="rect">
            <a:avLst/>
          </a:prstGeo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8969" y="2504515"/>
            <a:ext cx="5158895" cy="368533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970" y="1680883"/>
            <a:ext cx="5181985" cy="823632"/>
          </a:xfrm>
          <a:prstGeom prst="rect">
            <a:avLst/>
          </a:prstGeo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970" y="2504515"/>
            <a:ext cx="5181985" cy="368533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81484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DF1D55BD-3997-47B7-9722-98C5A3B4FFBB}" type="datetimeFigureOut">
              <a:rPr lang="es-ES" smtClean="0"/>
              <a:t>24/06/15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4197388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970" y="365593"/>
            <a:ext cx="10514061" cy="1325096"/>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185612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41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969" y="456640"/>
            <a:ext cx="3933152" cy="1601041"/>
          </a:xfrm>
          <a:prstGeom prst="rect">
            <a:avLst/>
          </a:prstGeom>
        </p:spPr>
        <p:txBody>
          <a:bodyPr anchor="b"/>
          <a:lstStyle>
            <a:lvl1pPr>
              <a:defRPr sz="2824"/>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910" y="987519"/>
            <a:ext cx="6171046" cy="4873158"/>
          </a:xfrm>
          <a:prstGeom prst="rect">
            <a:avLst/>
          </a:prstGeo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8969" y="2057681"/>
            <a:ext cx="3933152" cy="3811400"/>
          </a:xfrm>
          <a:prstGeom prst="rect">
            <a:avLst/>
          </a:prstGeo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s-ES" smtClean="0"/>
              <a:t>Haga clic para modificar el estilo de texto del patrón</a:t>
            </a:r>
          </a:p>
        </p:txBody>
      </p:sp>
    </p:spTree>
    <p:extLst>
      <p:ext uri="{BB962C8B-B14F-4D97-AF65-F5344CB8AC3E}">
        <p14:creationId xmlns:p14="http://schemas.microsoft.com/office/powerpoint/2010/main" val="1161728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969" y="456640"/>
            <a:ext cx="3933152" cy="1601041"/>
          </a:xfrm>
          <a:prstGeom prst="rect">
            <a:avLst/>
          </a:prstGeom>
        </p:spPr>
        <p:txBody>
          <a:bodyPr anchor="b"/>
          <a:lstStyle>
            <a:lvl1pPr>
              <a:defRPr sz="2824"/>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910" y="987519"/>
            <a:ext cx="6171046" cy="4873158"/>
          </a:xfrm>
          <a:prstGeom prst="rect">
            <a:avLst/>
          </a:prstGeo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s-MX"/>
          </a:p>
        </p:txBody>
      </p:sp>
      <p:sp>
        <p:nvSpPr>
          <p:cNvPr id="4" name="Marcador de texto 3"/>
          <p:cNvSpPr>
            <a:spLocks noGrp="1"/>
          </p:cNvSpPr>
          <p:nvPr>
            <p:ph type="body" sz="half" idx="2"/>
          </p:nvPr>
        </p:nvSpPr>
        <p:spPr>
          <a:xfrm>
            <a:off x="838969" y="2057681"/>
            <a:ext cx="3933152" cy="3811400"/>
          </a:xfrm>
          <a:prstGeom prst="rect">
            <a:avLst/>
          </a:prstGeo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s-ES" smtClean="0"/>
              <a:t>Haga clic para modificar el estilo de texto del patrón</a:t>
            </a:r>
          </a:p>
        </p:txBody>
      </p:sp>
    </p:spTree>
    <p:extLst>
      <p:ext uri="{BB962C8B-B14F-4D97-AF65-F5344CB8AC3E}">
        <p14:creationId xmlns:p14="http://schemas.microsoft.com/office/powerpoint/2010/main" val="2340101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970" y="365593"/>
            <a:ext cx="10514061" cy="1325096"/>
          </a:xfrm>
          <a:prstGeom prst="rect">
            <a:avLst/>
          </a:prstGeom>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970" y="1825159"/>
            <a:ext cx="10514061" cy="435208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914981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516" y="365593"/>
            <a:ext cx="2628515" cy="5811650"/>
          </a:xfrm>
          <a:prstGeom prst="rect">
            <a:avLst/>
          </a:prstGeo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970" y="365593"/>
            <a:ext cx="7700818" cy="581165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13246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970" y="365593"/>
            <a:ext cx="10514061" cy="1325096"/>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33880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F1D55BD-3997-47B7-9722-98C5A3B4FFBB}" type="datetimeFigureOut">
              <a:rPr lang="es-ES" smtClean="0"/>
              <a:t>24/06/15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275280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DF1D55BD-3997-47B7-9722-98C5A3B4FFBB}" type="datetimeFigureOut">
              <a:rPr lang="es-ES" smtClean="0"/>
              <a:t>24/06/15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366396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D55BD-3997-47B7-9722-98C5A3B4FFBB}" type="datetimeFigureOut">
              <a:rPr lang="es-ES" smtClean="0"/>
              <a:t>24/06/15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274937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1D55BD-3997-47B7-9722-98C5A3B4FFBB}" type="datetimeFigureOut">
              <a:rPr lang="es-ES" smtClean="0"/>
              <a:t>24/06/15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388318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1D55BD-3997-47B7-9722-98C5A3B4FFBB}" type="datetimeFigureOut">
              <a:rPr lang="es-ES" smtClean="0"/>
              <a:t>24/06/15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D4E9F-B574-44AD-A58B-B7F33977A044}" type="slidenum">
              <a:rPr lang="es-ES" smtClean="0"/>
              <a:t>‹Nr.›</a:t>
            </a:fld>
            <a:endParaRPr lang="es-ES"/>
          </a:p>
        </p:txBody>
      </p:sp>
    </p:spTree>
    <p:extLst>
      <p:ext uri="{BB962C8B-B14F-4D97-AF65-F5344CB8AC3E}">
        <p14:creationId xmlns:p14="http://schemas.microsoft.com/office/powerpoint/2010/main" val="3282410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D55BD-3997-47B7-9722-98C5A3B4FFBB}" type="datetimeFigureOut">
              <a:rPr lang="es-ES" smtClean="0"/>
              <a:t>24/06/15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D4E9F-B574-44AD-A58B-B7F33977A044}" type="slidenum">
              <a:rPr lang="es-ES" smtClean="0"/>
              <a:t>‹Nr.›</a:t>
            </a:fld>
            <a:endParaRPr lang="es-ES"/>
          </a:p>
        </p:txBody>
      </p:sp>
    </p:spTree>
    <p:extLst>
      <p:ext uri="{BB962C8B-B14F-4D97-AF65-F5344CB8AC3E}">
        <p14:creationId xmlns:p14="http://schemas.microsoft.com/office/powerpoint/2010/main" val="132611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MX" altLang="es-MX" smtClean="0"/>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DA9E27F2-0E4E-478C-99B0-AE66CF116C0A}" type="datetime1">
              <a:rPr lang="es-MX">
                <a:ea typeface="ＭＳ Ｐゴシック" panose="020B0600070205080204" pitchFamily="34" charset="-128"/>
              </a:rPr>
              <a:pPr fontAlgn="base">
                <a:spcBef>
                  <a:spcPct val="0"/>
                </a:spcBef>
                <a:spcAft>
                  <a:spcPct val="0"/>
                </a:spcAft>
                <a:defRPr/>
              </a:pPr>
              <a:t>24/06/15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fontAlgn="base">
              <a:spcBef>
                <a:spcPct val="0"/>
              </a:spcBef>
              <a:spcAft>
                <a:spcPct val="0"/>
              </a:spcAft>
              <a:defRPr/>
            </a:pPr>
            <a:endParaRPr lang="en-U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449B69C-34CA-4F9C-9794-D83B67FE525C}" type="slidenum">
              <a:rPr lang="es-MX" altLang="es-MX" smtClean="0">
                <a:ea typeface="ＭＳ Ｐゴシック" panose="020B0600070205080204" pitchFamily="34" charset="-128"/>
              </a:rPr>
              <a:pPr fontAlgn="base">
                <a:spcBef>
                  <a:spcPct val="0"/>
                </a:spcBef>
                <a:spcAft>
                  <a:spcPct val="0"/>
                </a:spcAft>
              </a:pPr>
              <a:t>‹Nr.›</a:t>
            </a:fld>
            <a:endParaRPr lang="es-MX" altLang="es-MX" smtClean="0">
              <a:ea typeface="ＭＳ Ｐゴシック" panose="020B0600070205080204" pitchFamily="34" charset="-128"/>
            </a:endParaRPr>
          </a:p>
        </p:txBody>
      </p:sp>
      <p:pic>
        <p:nvPicPr>
          <p:cNvPr id="103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userDrawn="1"/>
        </p:nvSpPr>
        <p:spPr>
          <a:xfrm rot="16200000">
            <a:off x="9020970" y="3189694"/>
            <a:ext cx="5961062" cy="276999"/>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s-MX" sz="1200" smtClean="0">
                <a:solidFill>
                  <a:srgbClr val="404040"/>
                </a:solidFill>
                <a:latin typeface="Franklin Gothic Book" charset="0"/>
              </a:rPr>
              <a:t>Dr. Guillermo Miguel Ruiz Palacios y Santos / 2012</a:t>
            </a:r>
          </a:p>
        </p:txBody>
      </p:sp>
      <p:pic>
        <p:nvPicPr>
          <p:cNvPr id="1033"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817352" y="6276976"/>
            <a:ext cx="3746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77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343A2-9AB3-48E6-A882-BC97D7C714BD}" type="datetimeFigureOut">
              <a:rPr lang="es-MX" smtClean="0">
                <a:solidFill>
                  <a:prstClr val="black">
                    <a:tint val="75000"/>
                  </a:prstClr>
                </a:solidFill>
              </a:rPr>
              <a:pPr/>
              <a:t>24/06/15</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B2C7F-E877-43D9-9B99-C9B7A0FF70F3}" type="slidenum">
              <a:rPr lang="es-MX" smtClean="0">
                <a:solidFill>
                  <a:prstClr val="black">
                    <a:tint val="75000"/>
                  </a:prstClr>
                </a:solidFill>
              </a:rPr>
              <a:pPr/>
              <a:t>‹Nr.›</a:t>
            </a:fld>
            <a:endParaRPr lang="es-MX">
              <a:solidFill>
                <a:prstClr val="black">
                  <a:tint val="75000"/>
                </a:prstClr>
              </a:solidFill>
            </a:endParaRPr>
          </a:p>
        </p:txBody>
      </p:sp>
    </p:spTree>
    <p:extLst>
      <p:ext uri="{BB962C8B-B14F-4D97-AF65-F5344CB8AC3E}">
        <p14:creationId xmlns:p14="http://schemas.microsoft.com/office/powerpoint/2010/main" val="25391385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75107" cy="605117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3433" fontAlgn="base">
              <a:spcBef>
                <a:spcPct val="0"/>
              </a:spcBef>
              <a:spcAft>
                <a:spcPct val="0"/>
              </a:spcAft>
              <a:buClr>
                <a:srgbClr val="000000"/>
              </a:buClr>
              <a:buSzPct val="100000"/>
              <a:buFont typeface="Times New Roman" panose="02020603050405020304" pitchFamily="18" charset="0"/>
              <a:buNone/>
            </a:pPr>
            <a:endParaRPr lang="es-MX" sz="2118" smtClean="0">
              <a:solidFill>
                <a:srgbClr val="FFFFFF"/>
              </a:solidFill>
              <a:ea typeface="ＭＳ Ｐゴシック" panose="020B0600070205080204" pitchFamily="34" charset="-128"/>
            </a:endParaRPr>
          </a:p>
        </p:txBody>
      </p:sp>
      <p:sp>
        <p:nvSpPr>
          <p:cNvPr id="1026" name="Rectangle 2"/>
          <p:cNvSpPr>
            <a:spLocks noChangeArrowheads="1"/>
          </p:cNvSpPr>
          <p:nvPr/>
        </p:nvSpPr>
        <p:spPr bwMode="auto">
          <a:xfrm>
            <a:off x="0" y="0"/>
            <a:ext cx="175107" cy="105755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03433" fontAlgn="base">
              <a:spcBef>
                <a:spcPct val="0"/>
              </a:spcBef>
              <a:spcAft>
                <a:spcPct val="0"/>
              </a:spcAft>
              <a:buClr>
                <a:srgbClr val="000000"/>
              </a:buClr>
              <a:buSzPct val="100000"/>
              <a:buFont typeface="Times New Roman" panose="02020603050405020304" pitchFamily="18" charset="0"/>
              <a:buNone/>
            </a:pPr>
            <a:endParaRPr lang="es-MX" sz="2118" smtClean="0">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10101691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kern="1200">
          <a:solidFill>
            <a:srgbClr val="FFFFFF"/>
          </a:solidFill>
          <a:latin typeface="+mj-lt"/>
          <a:ea typeface="+mj-ea"/>
          <a:cs typeface="+mj-cs"/>
        </a:defRPr>
      </a:lvl1pPr>
      <a:lvl2pPr marL="655579" indent="-252146"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2pPr>
      <a:lvl3pPr marL="1008583"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3pPr>
      <a:lvl4pPr marL="1412016"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4pPr>
      <a:lvl5pPr marL="1815450"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5pPr>
      <a:lvl6pPr marL="2218883"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6pPr>
      <a:lvl7pPr marL="2622316"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7pPr>
      <a:lvl8pPr marL="3025750"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8pPr>
      <a:lvl9pPr marL="3429183"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ea typeface="IPAMincho" charset="0"/>
          <a:cs typeface="IPAMincho" charset="0"/>
        </a:defRPr>
      </a:lvl9pPr>
    </p:titleStyle>
    <p:bodyStyle>
      <a:lvl1pPr marL="302575" indent="-302575" algn="l" defTabSz="403433" rtl="0" fontAlgn="base" hangingPunct="0">
        <a:lnSpc>
          <a:spcPct val="93000"/>
        </a:lnSpc>
        <a:spcBef>
          <a:spcPct val="0"/>
        </a:spcBef>
        <a:spcAft>
          <a:spcPts val="1257"/>
        </a:spcAft>
        <a:buClr>
          <a:srgbClr val="000000"/>
        </a:buClr>
        <a:buSzPct val="100000"/>
        <a:buFont typeface="Times New Roman" panose="02020603050405020304" pitchFamily="18" charset="0"/>
        <a:defRPr sz="2824" kern="1200">
          <a:solidFill>
            <a:srgbClr val="FFFFFF"/>
          </a:solidFill>
          <a:latin typeface="+mn-lt"/>
          <a:ea typeface="+mn-ea"/>
          <a:cs typeface="+mn-cs"/>
        </a:defRPr>
      </a:lvl1pPr>
      <a:lvl2pPr marL="655579" indent="-252146" algn="l" defTabSz="403433" rtl="0" fontAlgn="base" hangingPunct="0">
        <a:lnSpc>
          <a:spcPct val="93000"/>
        </a:lnSpc>
        <a:spcBef>
          <a:spcPct val="0"/>
        </a:spcBef>
        <a:spcAft>
          <a:spcPts val="1004"/>
        </a:spcAft>
        <a:buClr>
          <a:srgbClr val="000000"/>
        </a:buClr>
        <a:buSzPct val="100000"/>
        <a:buFont typeface="Times New Roman" panose="02020603050405020304" pitchFamily="18" charset="0"/>
        <a:defRPr sz="2471" kern="1200">
          <a:solidFill>
            <a:srgbClr val="FFFFFF"/>
          </a:solidFill>
          <a:latin typeface="+mn-lt"/>
          <a:ea typeface="+mn-ea"/>
          <a:cs typeface="+mn-cs"/>
        </a:defRPr>
      </a:lvl2pPr>
      <a:lvl3pPr marL="1008583" indent="-201717" algn="l" defTabSz="403433" rtl="0" fontAlgn="base" hangingPunct="0">
        <a:lnSpc>
          <a:spcPct val="93000"/>
        </a:lnSpc>
        <a:spcBef>
          <a:spcPct val="0"/>
        </a:spcBef>
        <a:spcAft>
          <a:spcPts val="750"/>
        </a:spcAft>
        <a:buClr>
          <a:srgbClr val="000000"/>
        </a:buClr>
        <a:buSzPct val="100000"/>
        <a:buFont typeface="Times New Roman" panose="02020603050405020304" pitchFamily="18" charset="0"/>
        <a:defRPr sz="2118" kern="1200">
          <a:solidFill>
            <a:srgbClr val="FFFFFF"/>
          </a:solidFill>
          <a:latin typeface="+mn-lt"/>
          <a:ea typeface="+mn-ea"/>
          <a:cs typeface="+mn-cs"/>
        </a:defRPr>
      </a:lvl3pPr>
      <a:lvl4pPr marL="1412016" indent="-201717" algn="l" defTabSz="403433" rtl="0" fontAlgn="base" hangingPunct="0">
        <a:lnSpc>
          <a:spcPct val="93000"/>
        </a:lnSpc>
        <a:spcBef>
          <a:spcPct val="0"/>
        </a:spcBef>
        <a:spcAft>
          <a:spcPts val="507"/>
        </a:spcAft>
        <a:buClr>
          <a:srgbClr val="000000"/>
        </a:buClr>
        <a:buSzPct val="100000"/>
        <a:buFont typeface="Times New Roman" panose="02020603050405020304" pitchFamily="18" charset="0"/>
        <a:defRPr sz="1765" kern="1200">
          <a:solidFill>
            <a:srgbClr val="FFFFFF"/>
          </a:solidFill>
          <a:latin typeface="+mn-lt"/>
          <a:ea typeface="+mn-ea"/>
          <a:cs typeface="+mn-cs"/>
        </a:defRPr>
      </a:lvl4pPr>
      <a:lvl5pPr marL="1815450" indent="-201717" algn="l" defTabSz="403433" rtl="0" fontAlgn="base" hangingPunct="0">
        <a:lnSpc>
          <a:spcPct val="93000"/>
        </a:lnSpc>
        <a:spcBef>
          <a:spcPct val="0"/>
        </a:spcBef>
        <a:spcAft>
          <a:spcPts val="254"/>
        </a:spcAft>
        <a:buClr>
          <a:srgbClr val="000000"/>
        </a:buClr>
        <a:buSzPct val="100000"/>
        <a:buFont typeface="Times New Roman" panose="02020603050405020304" pitchFamily="18" charset="0"/>
        <a:defRPr sz="1765" kern="1200">
          <a:solidFill>
            <a:srgbClr val="FFFFFF"/>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s-MX"/>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113A7D"/>
            </a:gs>
            <a:gs pos="74000">
              <a:schemeClr val="accent1">
                <a:lumMod val="75000"/>
              </a:schemeClr>
            </a:gs>
            <a:gs pos="83000">
              <a:srgbClr val="1745A1"/>
            </a:gs>
            <a:gs pos="92027">
              <a:schemeClr val="accent1">
                <a:lumMod val="75000"/>
              </a:schemeClr>
            </a:gs>
            <a:gs pos="100000">
              <a:srgbClr val="1745A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172" y="904378"/>
            <a:ext cx="4249171" cy="5119482"/>
          </a:xfrm>
          <a:prstGeom prst="rect">
            <a:avLst/>
          </a:prstGeom>
        </p:spPr>
      </p:pic>
      <p:sp>
        <p:nvSpPr>
          <p:cNvPr id="5" name="Título 4"/>
          <p:cNvSpPr>
            <a:spLocks noGrp="1"/>
          </p:cNvSpPr>
          <p:nvPr>
            <p:ph type="title"/>
          </p:nvPr>
        </p:nvSpPr>
        <p:spPr>
          <a:xfrm>
            <a:off x="110836" y="1274618"/>
            <a:ext cx="3703336" cy="2521528"/>
          </a:xfrm>
        </p:spPr>
        <p:txBody>
          <a:bodyPr>
            <a:normAutofit/>
          </a:bodyPr>
          <a:lstStyle/>
          <a:p>
            <a:r>
              <a:rPr lang="es-MX" sz="2800" b="1" i="1" dirty="0" smtClean="0">
                <a:solidFill>
                  <a:srgbClr val="FF3300"/>
                </a:solidFill>
              </a:rPr>
              <a:t>Medico – Científico</a:t>
            </a:r>
            <a:br>
              <a:rPr lang="es-MX" sz="2800" b="1" i="1" dirty="0" smtClean="0">
                <a:solidFill>
                  <a:srgbClr val="FF3300"/>
                </a:solidFill>
              </a:rPr>
            </a:br>
            <a:r>
              <a:rPr lang="es-MX" sz="2800" b="1" i="1" dirty="0">
                <a:solidFill>
                  <a:srgbClr val="FF3300"/>
                </a:solidFill>
              </a:rPr>
              <a:t>Una especie en </a:t>
            </a:r>
            <a:r>
              <a:rPr lang="es-MX" sz="2800" b="1" i="1" dirty="0" smtClean="0">
                <a:solidFill>
                  <a:srgbClr val="FF3300"/>
                </a:solidFill>
              </a:rPr>
              <a:t>extinción…..</a:t>
            </a:r>
            <a:r>
              <a:rPr lang="es-ES" sz="2800" b="1" i="1" dirty="0">
                <a:solidFill>
                  <a:srgbClr val="FF3300"/>
                </a:solidFill>
              </a:rPr>
              <a:t/>
            </a:r>
            <a:br>
              <a:rPr lang="es-ES" sz="2800" b="1" i="1" dirty="0">
                <a:solidFill>
                  <a:srgbClr val="FF3300"/>
                </a:solidFill>
              </a:rPr>
            </a:br>
            <a:r>
              <a:rPr lang="es-MX" sz="2800" b="1" i="1" dirty="0" smtClean="0">
                <a:solidFill>
                  <a:srgbClr val="FF3300"/>
                </a:solidFill>
              </a:rPr>
              <a:t/>
            </a:r>
            <a:br>
              <a:rPr lang="es-MX" sz="2800" b="1" i="1" dirty="0" smtClean="0">
                <a:solidFill>
                  <a:srgbClr val="FF3300"/>
                </a:solidFill>
              </a:rPr>
            </a:br>
            <a:r>
              <a:rPr lang="es-MX" sz="2800" b="1" i="1" dirty="0">
                <a:solidFill>
                  <a:srgbClr val="FF3300"/>
                </a:solidFill>
              </a:rPr>
              <a:t/>
            </a:r>
            <a:br>
              <a:rPr lang="es-MX" sz="2800" b="1" i="1" dirty="0">
                <a:solidFill>
                  <a:srgbClr val="FF3300"/>
                </a:solidFill>
              </a:rPr>
            </a:br>
            <a:endParaRPr lang="es-ES" sz="2800" b="1" i="1" dirty="0">
              <a:solidFill>
                <a:srgbClr val="FF3300"/>
              </a:solidFill>
            </a:endParaRPr>
          </a:p>
        </p:txBody>
      </p:sp>
      <p:sp>
        <p:nvSpPr>
          <p:cNvPr id="7" name="Marcador de texto 6"/>
          <p:cNvSpPr>
            <a:spLocks noGrp="1"/>
          </p:cNvSpPr>
          <p:nvPr>
            <p:ph type="body" sz="half" idx="2"/>
          </p:nvPr>
        </p:nvSpPr>
        <p:spPr>
          <a:xfrm>
            <a:off x="8063343" y="1724096"/>
            <a:ext cx="3932237" cy="811286"/>
          </a:xfrm>
        </p:spPr>
        <p:txBody>
          <a:bodyPr>
            <a:normAutofit/>
          </a:bodyPr>
          <a:lstStyle/>
          <a:p>
            <a:r>
              <a:rPr lang="es-MX" sz="2800" b="1" i="1" dirty="0" smtClean="0">
                <a:solidFill>
                  <a:srgbClr val="FF3300"/>
                </a:solidFill>
                <a:latin typeface="+mj-lt"/>
              </a:rPr>
              <a:t>Que debemos recuperar</a:t>
            </a:r>
            <a:endParaRPr lang="es-ES" sz="2800" b="1" i="1" dirty="0">
              <a:solidFill>
                <a:srgbClr val="FF3300"/>
              </a:solidFill>
              <a:latin typeface="+mj-lt"/>
            </a:endParaRPr>
          </a:p>
        </p:txBody>
      </p:sp>
    </p:spTree>
    <p:extLst>
      <p:ext uri="{BB962C8B-B14F-4D97-AF65-F5344CB8AC3E}">
        <p14:creationId xmlns:p14="http://schemas.microsoft.com/office/powerpoint/2010/main" val="3392064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37" y="113130"/>
            <a:ext cx="8911462" cy="6628270"/>
          </a:xfrm>
          <a:prstGeom prst="rect">
            <a:avLst/>
          </a:prstGeom>
        </p:spPr>
      </p:pic>
    </p:spTree>
    <p:extLst>
      <p:ext uri="{BB962C8B-B14F-4D97-AF65-F5344CB8AC3E}">
        <p14:creationId xmlns:p14="http://schemas.microsoft.com/office/powerpoint/2010/main" val="38292650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424" y="137447"/>
            <a:ext cx="8911462" cy="6568593"/>
          </a:xfrm>
          <a:prstGeom prst="rect">
            <a:avLst/>
          </a:prstGeom>
        </p:spPr>
      </p:pic>
    </p:spTree>
    <p:extLst>
      <p:ext uri="{BB962C8B-B14F-4D97-AF65-F5344CB8AC3E}">
        <p14:creationId xmlns:p14="http://schemas.microsoft.com/office/powerpoint/2010/main" val="30771312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31021802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2721362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33985970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200085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1759645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36932393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855788" y="1120776"/>
            <a:ext cx="84883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1600">
                <a:solidFill>
                  <a:prstClr val="black"/>
                </a:solidFill>
                <a:latin typeface="Tahoma" panose="020B0604030504040204" pitchFamily="34" charset="0"/>
                <a:cs typeface="Tahoma" panose="020B0604030504040204" pitchFamily="34" charset="0"/>
              </a:rPr>
              <a:t>La </a:t>
            </a:r>
            <a:r>
              <a:rPr lang="es-MX" altLang="es-MX" sz="1600" b="1">
                <a:solidFill>
                  <a:prstClr val="black"/>
                </a:solidFill>
                <a:latin typeface="Tahoma" panose="020B0604030504040204" pitchFamily="34" charset="0"/>
                <a:cs typeface="Tahoma" panose="020B0604030504040204" pitchFamily="34" charset="0"/>
              </a:rPr>
              <a:t>estructura tradicional </a:t>
            </a:r>
            <a:r>
              <a:rPr lang="es-MX" altLang="es-MX" sz="1600">
                <a:solidFill>
                  <a:prstClr val="black"/>
                </a:solidFill>
                <a:latin typeface="Tahoma" panose="020B0604030504040204" pitchFamily="34" charset="0"/>
                <a:cs typeface="Tahoma" panose="020B0604030504040204" pitchFamily="34" charset="0"/>
              </a:rPr>
              <a:t>de las instituciones médicas académicas, y particularmente los Institutos Nacionales de Salud en México, es la del concepto del </a:t>
            </a:r>
            <a:r>
              <a:rPr lang="ja-JP" altLang="es-MX" sz="1600" b="1">
                <a:solidFill>
                  <a:prstClr val="black"/>
                </a:solidFill>
                <a:latin typeface="Tahoma" panose="020B0604030504040204" pitchFamily="34" charset="0"/>
                <a:cs typeface="Tahoma" panose="020B0604030504040204" pitchFamily="34" charset="0"/>
              </a:rPr>
              <a:t>“</a:t>
            </a:r>
            <a:r>
              <a:rPr lang="es-MX" altLang="ja-JP" sz="1600" b="1">
                <a:solidFill>
                  <a:prstClr val="black"/>
                </a:solidFill>
                <a:latin typeface="Tahoma" panose="020B0604030504040204" pitchFamily="34" charset="0"/>
                <a:cs typeface="Tahoma" panose="020B0604030504040204" pitchFamily="34" charset="0"/>
              </a:rPr>
              <a:t>banco de tres patas</a:t>
            </a:r>
            <a:r>
              <a:rPr lang="ja-JP" altLang="es-MX" sz="1600" b="1">
                <a:solidFill>
                  <a:prstClr val="black"/>
                </a:solidFill>
                <a:latin typeface="Tahoma" panose="020B0604030504040204" pitchFamily="34" charset="0"/>
                <a:cs typeface="Tahoma" panose="020B0604030504040204" pitchFamily="34" charset="0"/>
              </a:rPr>
              <a:t>”</a:t>
            </a:r>
            <a:r>
              <a:rPr lang="es-MX" altLang="ja-JP" sz="1600" b="1">
                <a:solidFill>
                  <a:prstClr val="black"/>
                </a:solidFill>
                <a:latin typeface="Tahoma" panose="020B0604030504040204" pitchFamily="34" charset="0"/>
                <a:cs typeface="Tahoma" panose="020B0604030504040204" pitchFamily="34" charset="0"/>
              </a:rPr>
              <a:t>, </a:t>
            </a:r>
            <a:r>
              <a:rPr lang="es-MX" altLang="ja-JP" sz="1600">
                <a:solidFill>
                  <a:prstClr val="black"/>
                </a:solidFill>
                <a:latin typeface="Tahoma" panose="020B0604030504040204" pitchFamily="34" charset="0"/>
                <a:cs typeface="Tahoma" panose="020B0604030504040204" pitchFamily="34" charset="0"/>
              </a:rPr>
              <a:t>en </a:t>
            </a:r>
            <a:r>
              <a:rPr lang="es-MX" altLang="ja-JP" sz="1600" b="1">
                <a:solidFill>
                  <a:prstClr val="black"/>
                </a:solidFill>
                <a:latin typeface="Tahoma" panose="020B0604030504040204" pitchFamily="34" charset="0"/>
                <a:cs typeface="Tahoma" panose="020B0604030504040204" pitchFamily="34" charset="0"/>
              </a:rPr>
              <a:t>donde tanto la investigación como la atención médica y la enseñanza son componentes de su Misión.</a:t>
            </a:r>
            <a:endParaRPr lang="es-MX" altLang="es-MX" sz="1600">
              <a:solidFill>
                <a:prstClr val="black"/>
              </a:solidFill>
              <a:latin typeface="Tahoma" panose="020B0604030504040204" pitchFamily="34" charset="0"/>
              <a:cs typeface="Tahoma" panose="020B0604030504040204" pitchFamily="34" charset="0"/>
            </a:endParaRPr>
          </a:p>
        </p:txBody>
      </p:sp>
      <p:sp>
        <p:nvSpPr>
          <p:cNvPr id="15363" name="1 CuadroTexto"/>
          <p:cNvSpPr txBox="1">
            <a:spLocks noChangeArrowheads="1"/>
          </p:cNvSpPr>
          <p:nvPr/>
        </p:nvSpPr>
        <p:spPr bwMode="auto">
          <a:xfrm>
            <a:off x="1855789" y="333376"/>
            <a:ext cx="7119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2400" b="1">
                <a:solidFill>
                  <a:srgbClr val="0070C0"/>
                </a:solidFill>
                <a:latin typeface="Book Antiqua" panose="02040602050305030304" pitchFamily="18" charset="0"/>
              </a:rPr>
              <a:t>ESTRUCTURA TRADICIONAL</a:t>
            </a:r>
          </a:p>
        </p:txBody>
      </p:sp>
      <p:pic>
        <p:nvPicPr>
          <p:cNvPr id="4098" name="Picture 2" descr="C:\BRENDA\CHAMBITAS\Propuesta Ruiz Palacios\bancos-01.png"/>
          <p:cNvPicPr>
            <a:picLocks noChangeAspect="1" noChangeArrowheads="1"/>
          </p:cNvPicPr>
          <p:nvPr/>
        </p:nvPicPr>
        <p:blipFill>
          <a:blip r:embed="rId3">
            <a:extLst>
              <a:ext uri="{28A0092B-C50C-407E-A947-70E740481C1C}">
                <a14:useLocalDpi xmlns:a14="http://schemas.microsoft.com/office/drawing/2010/main" val="0"/>
              </a:ext>
            </a:extLst>
          </a:blip>
          <a:srcRect l="3484" t="21889" r="51312" b="15681"/>
          <a:stretch>
            <a:fillRect/>
          </a:stretch>
        </p:blipFill>
        <p:spPr bwMode="auto">
          <a:xfrm>
            <a:off x="3535363" y="2432050"/>
            <a:ext cx="4792662"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5 Grupo"/>
          <p:cNvGrpSpPr>
            <a:grpSpLocks/>
          </p:cNvGrpSpPr>
          <p:nvPr/>
        </p:nvGrpSpPr>
        <p:grpSpPr bwMode="auto">
          <a:xfrm>
            <a:off x="1517651" y="1120776"/>
            <a:ext cx="4359275" cy="2181225"/>
            <a:chOff x="-6898" y="3429000"/>
            <a:chExt cx="4360534" cy="2181201"/>
          </a:xfrm>
        </p:grpSpPr>
        <p:sp>
          <p:nvSpPr>
            <p:cNvPr id="15366" name="17 Rectángulo"/>
            <p:cNvSpPr>
              <a:spLocks noChangeArrowheads="1"/>
            </p:cNvSpPr>
            <p:nvPr/>
          </p:nvSpPr>
          <p:spPr bwMode="auto">
            <a:xfrm>
              <a:off x="-6898" y="3429000"/>
              <a:ext cx="4360534" cy="2181201"/>
            </a:xfrm>
            <a:prstGeom prst="rect">
              <a:avLst/>
            </a:prstGeom>
            <a:solidFill>
              <a:schemeClr val="bg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s-MX">
                <a:solidFill>
                  <a:srgbClr val="FFFFFF"/>
                </a:solidFill>
                <a:latin typeface="Calibri" panose="020F0502020204030204" pitchFamily="34" charset="0"/>
              </a:endParaRPr>
            </a:p>
          </p:txBody>
        </p:sp>
        <p:sp>
          <p:nvSpPr>
            <p:cNvPr id="15367" name="18 CuadroTexto"/>
            <p:cNvSpPr txBox="1">
              <a:spLocks noChangeArrowheads="1"/>
            </p:cNvSpPr>
            <p:nvPr/>
          </p:nvSpPr>
          <p:spPr bwMode="auto">
            <a:xfrm>
              <a:off x="75507" y="3550104"/>
              <a:ext cx="40734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2000" b="1">
                  <a:solidFill>
                    <a:srgbClr val="000000"/>
                  </a:solidFill>
                  <a:latin typeface="Tahoma" panose="020B0604030504040204" pitchFamily="34" charset="0"/>
                  <a:cs typeface="Tahoma" panose="020B0604030504040204" pitchFamily="34" charset="0"/>
                </a:rPr>
                <a:t>Esta estructura crea efectos negativos en las instituciones, haciendo que la investigación sea una actividad separada e independiente de la atención del paciente y la enseñanza. </a:t>
              </a:r>
            </a:p>
          </p:txBody>
        </p:sp>
      </p:grpSp>
    </p:spTree>
    <p:extLst>
      <p:ext uri="{BB962C8B-B14F-4D97-AF65-F5344CB8AC3E}">
        <p14:creationId xmlns:p14="http://schemas.microsoft.com/office/powerpoint/2010/main" val="3822955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2" presetClass="entr" presetSubtype="8"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63" presetClass="path" presetSubtype="0" accel="50000" decel="50000" fill="hold" nodeType="withEffect">
                                  <p:stCondLst>
                                    <p:cond delay="500"/>
                                  </p:stCondLst>
                                  <p:childTnLst>
                                    <p:animMotion origin="layout" path="M -4.44444E-6 -4.79769E-6 L 0.18351 -4.79769E-6 " pathEditMode="relative" rAng="0" ptsTypes="AA">
                                      <p:cBhvr>
                                        <p:cTn id="14" dur="2000" fill="hold"/>
                                        <p:tgtEl>
                                          <p:spTgt spid="4098"/>
                                        </p:tgtEl>
                                        <p:attrNameLst>
                                          <p:attrName>ppt_x</p:attrName>
                                          <p:attrName>ppt_y</p:attrName>
                                        </p:attrNameLst>
                                      </p:cBhvr>
                                      <p:rCtr x="9167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a:grpSpLocks/>
          </p:cNvGrpSpPr>
          <p:nvPr/>
        </p:nvGrpSpPr>
        <p:grpSpPr bwMode="auto">
          <a:xfrm>
            <a:off x="1517650" y="928688"/>
            <a:ext cx="4495800" cy="1938992"/>
            <a:chOff x="-6899" y="1479647"/>
            <a:chExt cx="4497011" cy="1940101"/>
          </a:xfrm>
        </p:grpSpPr>
        <p:sp>
          <p:nvSpPr>
            <p:cNvPr id="16394" name="12 Rectángulo"/>
            <p:cNvSpPr>
              <a:spLocks noChangeArrowheads="1"/>
            </p:cNvSpPr>
            <p:nvPr/>
          </p:nvSpPr>
          <p:spPr bwMode="auto">
            <a:xfrm>
              <a:off x="-6899" y="1525710"/>
              <a:ext cx="4497011" cy="1883852"/>
            </a:xfrm>
            <a:prstGeom prst="rect">
              <a:avLst/>
            </a:prstGeom>
            <a:solidFill>
              <a:schemeClr val="bg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s-MX">
                <a:solidFill>
                  <a:srgbClr val="FFFFFF"/>
                </a:solidFill>
                <a:latin typeface="Calibri" panose="020F0502020204030204" pitchFamily="34" charset="0"/>
              </a:endParaRPr>
            </a:p>
          </p:txBody>
        </p:sp>
        <p:sp>
          <p:nvSpPr>
            <p:cNvPr id="16395" name="13 CuadroTexto"/>
            <p:cNvSpPr txBox="1">
              <a:spLocks noChangeArrowheads="1"/>
            </p:cNvSpPr>
            <p:nvPr/>
          </p:nvSpPr>
          <p:spPr bwMode="auto">
            <a:xfrm>
              <a:off x="75506" y="1479647"/>
              <a:ext cx="4278129" cy="194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2000" b="1">
                  <a:solidFill>
                    <a:srgbClr val="000000"/>
                  </a:solidFill>
                  <a:latin typeface="Tahoma" panose="020B0604030504040204" pitchFamily="34" charset="0"/>
                  <a:cs typeface="Tahoma" panose="020B0604030504040204" pitchFamily="34" charset="0"/>
                </a:rPr>
                <a:t>En este modelo, la investigación es el colchón que sustenta los cuatro componentes: atención médica, enseñanza, servicio a la comunidad y salud global.</a:t>
              </a:r>
            </a:p>
          </p:txBody>
        </p:sp>
      </p:grpSp>
      <p:sp>
        <p:nvSpPr>
          <p:cNvPr id="16387" name="10 CuadroTexto"/>
          <p:cNvSpPr txBox="1">
            <a:spLocks noChangeArrowheads="1"/>
          </p:cNvSpPr>
          <p:nvPr/>
        </p:nvSpPr>
        <p:spPr bwMode="auto">
          <a:xfrm>
            <a:off x="1855788" y="333376"/>
            <a:ext cx="8812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2400" b="1">
                <a:solidFill>
                  <a:srgbClr val="0070C0"/>
                </a:solidFill>
                <a:latin typeface="Book Antiqua" panose="02040602050305030304" pitchFamily="18" charset="0"/>
              </a:rPr>
              <a:t>ESTRUCTURA SEGÚN EL MODELO DE TRANSFERENCIA</a:t>
            </a:r>
          </a:p>
        </p:txBody>
      </p:sp>
      <p:sp>
        <p:nvSpPr>
          <p:cNvPr id="5" name="4 CuadroTexto"/>
          <p:cNvSpPr txBox="1">
            <a:spLocks noChangeArrowheads="1"/>
          </p:cNvSpPr>
          <p:nvPr/>
        </p:nvSpPr>
        <p:spPr bwMode="auto">
          <a:xfrm>
            <a:off x="1855789" y="941388"/>
            <a:ext cx="7215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1600">
                <a:solidFill>
                  <a:prstClr val="black"/>
                </a:solidFill>
                <a:latin typeface="Tahoma" panose="020B0604030504040204" pitchFamily="34" charset="0"/>
                <a:cs typeface="Tahoma" panose="020B0604030504040204" pitchFamily="34" charset="0"/>
              </a:rPr>
              <a:t>A diferencia de las instituciones de salud de asistencia, en donde su misión es la asistencia, </a:t>
            </a:r>
            <a:r>
              <a:rPr lang="es-MX" altLang="es-MX" sz="1600" b="1">
                <a:solidFill>
                  <a:prstClr val="black"/>
                </a:solidFill>
                <a:latin typeface="Tahoma" panose="020B0604030504040204" pitchFamily="34" charset="0"/>
                <a:cs typeface="Tahoma" panose="020B0604030504040204" pitchFamily="34" charset="0"/>
              </a:rPr>
              <a:t>el nuevo modelo de estructura </a:t>
            </a:r>
            <a:r>
              <a:rPr lang="es-MX" altLang="es-MX" sz="1600">
                <a:solidFill>
                  <a:prstClr val="black"/>
                </a:solidFill>
                <a:latin typeface="Tahoma" panose="020B0604030504040204" pitchFamily="34" charset="0"/>
                <a:cs typeface="Tahoma" panose="020B0604030504040204" pitchFamily="34" charset="0"/>
              </a:rPr>
              <a:t>de los centros académicos de salud se basa en el denominado </a:t>
            </a:r>
            <a:r>
              <a:rPr lang="ja-JP" altLang="es-MX" sz="1600" b="1">
                <a:solidFill>
                  <a:prstClr val="black"/>
                </a:solidFill>
                <a:latin typeface="Tahoma" panose="020B0604030504040204" pitchFamily="34" charset="0"/>
                <a:cs typeface="Tahoma" panose="020B0604030504040204" pitchFamily="34" charset="0"/>
              </a:rPr>
              <a:t>“</a:t>
            </a:r>
            <a:r>
              <a:rPr lang="es-MX" altLang="ja-JP" sz="1600" b="1">
                <a:solidFill>
                  <a:prstClr val="black"/>
                </a:solidFill>
                <a:latin typeface="Tahoma" panose="020B0604030504040204" pitchFamily="34" charset="0"/>
                <a:cs typeface="Tahoma" panose="020B0604030504040204" pitchFamily="34" charset="0"/>
              </a:rPr>
              <a:t>banco de cuatro patas con colchón.</a:t>
            </a:r>
            <a:r>
              <a:rPr lang="ja-JP" altLang="es-MX" sz="1600" b="1">
                <a:solidFill>
                  <a:prstClr val="black"/>
                </a:solidFill>
                <a:latin typeface="Tahoma" panose="020B0604030504040204" pitchFamily="34" charset="0"/>
                <a:cs typeface="Tahoma" panose="020B0604030504040204" pitchFamily="34" charset="0"/>
              </a:rPr>
              <a:t>”</a:t>
            </a:r>
            <a:r>
              <a:rPr lang="es-MX" altLang="ja-JP" sz="1600" b="1">
                <a:solidFill>
                  <a:prstClr val="black"/>
                </a:solidFill>
                <a:latin typeface="Tahoma" panose="020B0604030504040204" pitchFamily="34" charset="0"/>
                <a:cs typeface="Tahoma" panose="020B0604030504040204" pitchFamily="34" charset="0"/>
              </a:rPr>
              <a:t> </a:t>
            </a:r>
            <a:endParaRPr lang="es-MX" altLang="es-MX" sz="1600" b="1">
              <a:solidFill>
                <a:prstClr val="black"/>
              </a:solidFill>
              <a:latin typeface="Tahoma" panose="020B0604030504040204" pitchFamily="34" charset="0"/>
              <a:cs typeface="Tahoma" panose="020B0604030504040204" pitchFamily="34" charset="0"/>
            </a:endParaRPr>
          </a:p>
        </p:txBody>
      </p:sp>
      <p:sp>
        <p:nvSpPr>
          <p:cNvPr id="12" name="11 CuadroTexto"/>
          <p:cNvSpPr txBox="1">
            <a:spLocks noChangeArrowheads="1"/>
          </p:cNvSpPr>
          <p:nvPr/>
        </p:nvSpPr>
        <p:spPr bwMode="auto">
          <a:xfrm>
            <a:off x="1855788" y="1949450"/>
            <a:ext cx="2368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1600">
                <a:solidFill>
                  <a:prstClr val="black"/>
                </a:solidFill>
                <a:latin typeface="Tahoma" panose="020B0604030504040204" pitchFamily="34" charset="0"/>
                <a:cs typeface="Tahoma" panose="020B0604030504040204" pitchFamily="34" charset="0"/>
              </a:rPr>
              <a:t>Tiene el </a:t>
            </a:r>
            <a:r>
              <a:rPr lang="es-MX" altLang="es-MX" sz="1600" b="1">
                <a:solidFill>
                  <a:prstClr val="black"/>
                </a:solidFill>
                <a:latin typeface="Tahoma" panose="020B0604030504040204" pitchFamily="34" charset="0"/>
                <a:cs typeface="Tahoma" panose="020B0604030504040204" pitchFamily="34" charset="0"/>
              </a:rPr>
              <a:t>objetivo de maximizar su calidad y eficiencia, </a:t>
            </a:r>
            <a:r>
              <a:rPr lang="es-MX" altLang="es-MX" sz="1600">
                <a:solidFill>
                  <a:prstClr val="black"/>
                </a:solidFill>
                <a:latin typeface="Tahoma" panose="020B0604030504040204" pitchFamily="34" charset="0"/>
                <a:cs typeface="Tahoma" panose="020B0604030504040204" pitchFamily="34" charset="0"/>
              </a:rPr>
              <a:t>aplicando el método científico para mejorar el resto de los componentes de la misión.</a:t>
            </a:r>
            <a:endParaRPr lang="es-MX" altLang="es-MX" sz="1600" b="1">
              <a:solidFill>
                <a:prstClr val="black"/>
              </a:solidFill>
              <a:latin typeface="Tahoma" panose="020B0604030504040204" pitchFamily="34" charset="0"/>
              <a:cs typeface="Tahoma" panose="020B0604030504040204" pitchFamily="34" charset="0"/>
            </a:endParaRPr>
          </a:p>
        </p:txBody>
      </p:sp>
      <p:grpSp>
        <p:nvGrpSpPr>
          <p:cNvPr id="3" name="6 Grupo"/>
          <p:cNvGrpSpPr>
            <a:grpSpLocks/>
          </p:cNvGrpSpPr>
          <p:nvPr/>
        </p:nvGrpSpPr>
        <p:grpSpPr bwMode="auto">
          <a:xfrm>
            <a:off x="3648076" y="2128838"/>
            <a:ext cx="4824413" cy="4540250"/>
            <a:chOff x="2123728" y="2129051"/>
            <a:chExt cx="4824537" cy="4540309"/>
          </a:xfrm>
        </p:grpSpPr>
        <p:pic>
          <p:nvPicPr>
            <p:cNvPr id="16392" name="Picture 3" descr="C:\BRENDA\CHAMBITAS\Propuesta Ruiz Palacios\banco-01.png"/>
            <p:cNvPicPr>
              <a:picLocks noChangeAspect="1" noChangeArrowheads="1"/>
            </p:cNvPicPr>
            <p:nvPr/>
          </p:nvPicPr>
          <p:blipFill>
            <a:blip r:embed="rId3">
              <a:extLst>
                <a:ext uri="{28A0092B-C50C-407E-A947-70E740481C1C}">
                  <a14:useLocalDpi xmlns:a14="http://schemas.microsoft.com/office/drawing/2010/main" val="0"/>
                </a:ext>
              </a:extLst>
            </a:blip>
            <a:srcRect l="50000" t="20319" r="2956" b="13170"/>
            <a:stretch>
              <a:fillRect/>
            </a:stretch>
          </p:blipFill>
          <p:spPr bwMode="auto">
            <a:xfrm>
              <a:off x="2123728" y="2153836"/>
              <a:ext cx="4824537" cy="451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Elipse"/>
            <p:cNvSpPr/>
            <p:nvPr/>
          </p:nvSpPr>
          <p:spPr>
            <a:xfrm>
              <a:off x="3698568" y="2129051"/>
              <a:ext cx="1620880" cy="596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0"/>
                <a:cs typeface="ＭＳ Ｐゴシック" charset="0"/>
              </a:endParaRPr>
            </a:p>
          </p:txBody>
        </p:sp>
      </p:grpSp>
      <p:sp>
        <p:nvSpPr>
          <p:cNvPr id="23" name="22 CuadroTexto"/>
          <p:cNvSpPr txBox="1">
            <a:spLocks noChangeArrowheads="1"/>
          </p:cNvSpPr>
          <p:nvPr/>
        </p:nvSpPr>
        <p:spPr bwMode="auto">
          <a:xfrm>
            <a:off x="8040689" y="6246814"/>
            <a:ext cx="1468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s-MX" altLang="es-MX" sz="1600">
                <a:solidFill>
                  <a:srgbClr val="404040"/>
                </a:solidFill>
                <a:latin typeface="Franklin Gothic Demi" panose="020B0703020102020204" pitchFamily="34" charset="0"/>
              </a:rPr>
              <a:t>Justicia social</a:t>
            </a:r>
          </a:p>
        </p:txBody>
      </p:sp>
    </p:spTree>
    <p:extLst>
      <p:ext uri="{BB962C8B-B14F-4D97-AF65-F5344CB8AC3E}">
        <p14:creationId xmlns:p14="http://schemas.microsoft.com/office/powerpoint/2010/main" val="499907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0"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750" fill="hold"/>
                                        <p:tgtEl>
                                          <p:spTgt spid="2"/>
                                        </p:tgtEl>
                                        <p:attrNameLst>
                                          <p:attrName>ppt_x</p:attrName>
                                        </p:attrNameLst>
                                      </p:cBhvr>
                                      <p:tavLst>
                                        <p:tav tm="0">
                                          <p:val>
                                            <p:strVal val="0-#ppt_w/2"/>
                                          </p:val>
                                        </p:tav>
                                        <p:tav tm="100000">
                                          <p:val>
                                            <p:strVal val="#ppt_x"/>
                                          </p:val>
                                        </p:tav>
                                      </p:tavLst>
                                    </p:anim>
                                    <p:anim calcmode="lin" valueType="num">
                                      <p:cBhvr additive="base">
                                        <p:cTn id="22" dur="750" fill="hold"/>
                                        <p:tgtEl>
                                          <p:spTgt spid="2"/>
                                        </p:tgtEl>
                                        <p:attrNameLst>
                                          <p:attrName>ppt_y</p:attrName>
                                        </p:attrNameLst>
                                      </p:cBhvr>
                                      <p:tavLst>
                                        <p:tav tm="0">
                                          <p:val>
                                            <p:strVal val="#ppt_y"/>
                                          </p:val>
                                        </p:tav>
                                        <p:tav tm="100000">
                                          <p:val>
                                            <p:strVal val="#ppt_y"/>
                                          </p:val>
                                        </p:tav>
                                      </p:tavLst>
                                    </p:anim>
                                  </p:childTnLst>
                                </p:cTn>
                              </p:par>
                              <p:par>
                                <p:cTn id="23" presetID="63" presetClass="path" presetSubtype="0" accel="50000" decel="50000" fill="hold" nodeType="withEffect">
                                  <p:stCondLst>
                                    <p:cond delay="0"/>
                                  </p:stCondLst>
                                  <p:childTnLst>
                                    <p:animMotion origin="layout" path="M 3.05556E-6 -1.81314E-6 L 0.17725 -1.81314E-6 " pathEditMode="relative" rAng="0" ptsTypes="AA">
                                      <p:cBhvr>
                                        <p:cTn id="24" dur="2000" fill="hold"/>
                                        <p:tgtEl>
                                          <p:spTgt spid="3"/>
                                        </p:tgtEl>
                                        <p:attrNameLst>
                                          <p:attrName>ppt_x</p:attrName>
                                          <p:attrName>ppt_y</p:attrName>
                                        </p:attrNameLst>
                                      </p:cBhvr>
                                      <p:rCtr x="885400" y="0"/>
                                    </p:animMotion>
                                  </p:childTnLst>
                                </p:cTn>
                              </p:par>
                            </p:childTnLst>
                          </p:cTn>
                        </p:par>
                        <p:par>
                          <p:cTn id="25" fill="hold" nodeType="afterGroup">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250" fill="hold"/>
                                        <p:tgtEl>
                                          <p:spTgt spid="23"/>
                                        </p:tgtEl>
                                        <p:attrNameLst>
                                          <p:attrName>ppt_w</p:attrName>
                                        </p:attrNameLst>
                                      </p:cBhvr>
                                      <p:tavLst>
                                        <p:tav tm="0">
                                          <p:val>
                                            <p:fltVal val="0"/>
                                          </p:val>
                                        </p:tav>
                                        <p:tav tm="100000">
                                          <p:val>
                                            <p:strVal val="#ppt_w"/>
                                          </p:val>
                                        </p:tav>
                                      </p:tavLst>
                                    </p:anim>
                                    <p:anim calcmode="lin" valueType="num">
                                      <p:cBhvr>
                                        <p:cTn id="29" dur="250" fill="hold"/>
                                        <p:tgtEl>
                                          <p:spTgt spid="23"/>
                                        </p:tgtEl>
                                        <p:attrNameLst>
                                          <p:attrName>ppt_h</p:attrName>
                                        </p:attrNameLst>
                                      </p:cBhvr>
                                      <p:tavLst>
                                        <p:tav tm="0">
                                          <p:val>
                                            <p:fltVal val="0"/>
                                          </p:val>
                                        </p:tav>
                                        <p:tav tm="100000">
                                          <p:val>
                                            <p:strVal val="#ppt_h"/>
                                          </p:val>
                                        </p:tav>
                                      </p:tavLst>
                                    </p:anim>
                                    <p:animEffect transition="in" filter="fade">
                                      <p:cBhvr>
                                        <p:cTn id="30" dur="250"/>
                                        <p:tgtEl>
                                          <p:spTgt spid="23"/>
                                        </p:tgtEl>
                                      </p:cBhvr>
                                    </p:animEffect>
                                  </p:childTnLst>
                                </p:cTn>
                              </p:par>
                            </p:childTnLst>
                          </p:cTn>
                        </p:par>
                        <p:par>
                          <p:cTn id="31" fill="hold" nodeType="afterGroup">
                            <p:stCondLst>
                              <p:cond delay="2750"/>
                            </p:stCondLst>
                            <p:childTnLst>
                              <p:par>
                                <p:cTn id="32" presetID="6" presetClass="emph" presetSubtype="0" fill="hold" grpId="1" nodeType="afterEffect">
                                  <p:stCondLst>
                                    <p:cond delay="0"/>
                                  </p:stCondLst>
                                  <p:childTnLst>
                                    <p:animScale>
                                      <p:cBhvr>
                                        <p:cTn id="33" dur="25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63563"/>
            <a:ext cx="8648700" cy="769937"/>
          </a:xfrm>
        </p:spPr>
        <p:txBody>
          <a:bodyPr>
            <a:noAutofit/>
          </a:bodyPr>
          <a:lstStyle/>
          <a:p>
            <a:r>
              <a:rPr lang="es-MX" sz="5400" b="1" dirty="0" smtClean="0">
                <a:solidFill>
                  <a:srgbClr val="1745A1"/>
                </a:solidFill>
              </a:rPr>
              <a:t>Medico-Científico</a:t>
            </a:r>
            <a:endParaRPr lang="es-MX" sz="5400" b="1" dirty="0">
              <a:solidFill>
                <a:srgbClr val="1745A1"/>
              </a:solidFill>
            </a:endParaRPr>
          </a:p>
        </p:txBody>
      </p:sp>
      <p:sp>
        <p:nvSpPr>
          <p:cNvPr id="3" name="Subtítulo 2"/>
          <p:cNvSpPr>
            <a:spLocks noGrp="1"/>
          </p:cNvSpPr>
          <p:nvPr>
            <p:ph type="subTitle" idx="1"/>
          </p:nvPr>
        </p:nvSpPr>
        <p:spPr>
          <a:xfrm>
            <a:off x="1143000" y="2679700"/>
            <a:ext cx="9956800" cy="3289300"/>
          </a:xfrm>
        </p:spPr>
        <p:txBody>
          <a:bodyPr>
            <a:normAutofit/>
          </a:bodyPr>
          <a:lstStyle/>
          <a:p>
            <a:pPr algn="just"/>
            <a:r>
              <a:rPr lang="es-MX" sz="3600" dirty="0" smtClean="0">
                <a:solidFill>
                  <a:srgbClr val="1745A1"/>
                </a:solidFill>
              </a:rPr>
              <a:t>Se define como aquel Médico (con o sin doctorado en ciencias) que dedica la mayor parte de su carrera, a la búsqueda de nuevos conocimientos en la salud y en la enfermedad, atreves de la investigación  </a:t>
            </a:r>
            <a:endParaRPr lang="es-MX" sz="3600" dirty="0">
              <a:solidFill>
                <a:srgbClr val="1745A1"/>
              </a:solidFill>
            </a:endParaRPr>
          </a:p>
        </p:txBody>
      </p:sp>
    </p:spTree>
    <p:extLst>
      <p:ext uri="{BB962C8B-B14F-4D97-AF65-F5344CB8AC3E}">
        <p14:creationId xmlns:p14="http://schemas.microsoft.com/office/powerpoint/2010/main" val="2538134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6 CuadroTexto"/>
          <p:cNvSpPr txBox="1">
            <a:spLocks noChangeArrowheads="1"/>
          </p:cNvSpPr>
          <p:nvPr/>
        </p:nvSpPr>
        <p:spPr bwMode="auto">
          <a:xfrm>
            <a:off x="2279651" y="1125539"/>
            <a:ext cx="73453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3200" b="1" i="1">
                <a:solidFill>
                  <a:srgbClr val="0070C0"/>
                </a:solidFill>
                <a:latin typeface="Franklin Gothic Demi" panose="020B0703020102020204" pitchFamily="34" charset="0"/>
              </a:rPr>
              <a:t>Medicina de transferencia: </a:t>
            </a:r>
          </a:p>
          <a:p>
            <a:pPr algn="just" eaLnBrk="1" fontAlgn="base" hangingPunct="1">
              <a:spcBef>
                <a:spcPct val="0"/>
              </a:spcBef>
              <a:spcAft>
                <a:spcPct val="0"/>
              </a:spcAft>
            </a:pPr>
            <a:endParaRPr lang="es-MX" altLang="es-MX" sz="2800" b="1" i="1">
              <a:solidFill>
                <a:prstClr val="black"/>
              </a:solidFill>
              <a:latin typeface="Franklin Gothic Book" panose="020B0503020102020204" pitchFamily="34" charset="0"/>
            </a:endParaRPr>
          </a:p>
          <a:p>
            <a:pPr algn="just" eaLnBrk="1" fontAlgn="base" hangingPunct="1">
              <a:spcBef>
                <a:spcPct val="0"/>
              </a:spcBef>
              <a:spcAft>
                <a:spcPct val="0"/>
              </a:spcAft>
            </a:pPr>
            <a:r>
              <a:rPr lang="es-MX" altLang="es-MX" sz="2800" b="1" i="1">
                <a:solidFill>
                  <a:prstClr val="black"/>
                </a:solidFill>
                <a:latin typeface="Franklin Gothic Book" panose="020B0503020102020204" pitchFamily="34" charset="0"/>
              </a:rPr>
              <a:t>Modelo de ejercicio de la medicina dirigido a convertir los descubrimientos clínicos y básicos en instrumentos clínicos y de investigación, así como en nuevos medicamentos, tratamientos y sistemas de prevención.</a:t>
            </a:r>
          </a:p>
          <a:p>
            <a:pPr algn="just" eaLnBrk="1" fontAlgn="base" hangingPunct="1">
              <a:spcBef>
                <a:spcPct val="0"/>
              </a:spcBef>
              <a:spcAft>
                <a:spcPct val="0"/>
              </a:spcAft>
            </a:pPr>
            <a:endParaRPr lang="es-MX" altLang="es-MX" sz="2800" b="1" i="1">
              <a:solidFill>
                <a:prstClr val="black"/>
              </a:solidFill>
              <a:latin typeface="Franklin Gothic Book" panose="020B0503020102020204" pitchFamily="34" charset="0"/>
            </a:endParaRPr>
          </a:p>
          <a:p>
            <a:pPr algn="just" eaLnBrk="1" fontAlgn="base" hangingPunct="1">
              <a:spcBef>
                <a:spcPct val="0"/>
              </a:spcBef>
              <a:spcAft>
                <a:spcPct val="0"/>
              </a:spcAft>
            </a:pPr>
            <a:r>
              <a:rPr lang="es-MX" altLang="es-MX" sz="2800" b="1" i="1">
                <a:solidFill>
                  <a:prstClr val="black"/>
                </a:solidFill>
                <a:latin typeface="Franklin Gothic Book" panose="020B0503020102020204" pitchFamily="34" charset="0"/>
              </a:rPr>
              <a:t>La </a:t>
            </a:r>
            <a:r>
              <a:rPr lang="es-MX" altLang="es-MX" sz="2800" b="1" i="1">
                <a:solidFill>
                  <a:srgbClr val="0070C0"/>
                </a:solidFill>
                <a:latin typeface="Franklin Gothic Book" panose="020B0503020102020204" pitchFamily="34" charset="0"/>
              </a:rPr>
              <a:t>investigación de transferencia </a:t>
            </a:r>
            <a:r>
              <a:rPr lang="es-MX" altLang="es-MX" sz="2800" b="1" i="1">
                <a:solidFill>
                  <a:prstClr val="black"/>
                </a:solidFill>
                <a:latin typeface="Franklin Gothic Book" panose="020B0503020102020204" pitchFamily="34" charset="0"/>
              </a:rPr>
              <a:t>es la aplicación del método científico para abordar las necesidades de salud.</a:t>
            </a:r>
          </a:p>
        </p:txBody>
      </p:sp>
    </p:spTree>
    <p:extLst>
      <p:ext uri="{BB962C8B-B14F-4D97-AF65-F5344CB8AC3E}">
        <p14:creationId xmlns:p14="http://schemas.microsoft.com/office/powerpoint/2010/main" val="7405974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855788" y="793751"/>
            <a:ext cx="84883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1600">
                <a:solidFill>
                  <a:prstClr val="black"/>
                </a:solidFill>
                <a:latin typeface="Tahoma" panose="020B0604030504040204" pitchFamily="34" charset="0"/>
                <a:cs typeface="Tahoma" panose="020B0604030504040204" pitchFamily="34" charset="0"/>
              </a:rPr>
              <a:t>En el Instituto hay varios ejemplos de la aplicación de esta nueva tendencia de la medicina de transferencia, en donde </a:t>
            </a:r>
            <a:r>
              <a:rPr lang="es-MX" altLang="es-MX" sz="1600" b="1">
                <a:solidFill>
                  <a:prstClr val="black"/>
                </a:solidFill>
                <a:latin typeface="Tahoma" panose="020B0604030504040204" pitchFamily="34" charset="0"/>
                <a:cs typeface="Tahoma" panose="020B0604030504040204" pitchFamily="34" charset="0"/>
              </a:rPr>
              <a:t>la función del clínico </a:t>
            </a:r>
            <a:r>
              <a:rPr lang="es-MX" altLang="es-MX" sz="1600">
                <a:solidFill>
                  <a:prstClr val="black"/>
                </a:solidFill>
                <a:latin typeface="Tahoma" panose="020B0604030504040204" pitchFamily="34" charset="0"/>
                <a:cs typeface="Tahoma" panose="020B0604030504040204" pitchFamily="34" charset="0"/>
              </a:rPr>
              <a:t>es primordial, ya que </a:t>
            </a:r>
            <a:r>
              <a:rPr lang="es-MX" altLang="es-MX" sz="1600" b="1">
                <a:solidFill>
                  <a:prstClr val="black"/>
                </a:solidFill>
                <a:latin typeface="Tahoma" panose="020B0604030504040204" pitchFamily="34" charset="0"/>
                <a:cs typeface="Tahoma" panose="020B0604030504040204" pitchFamily="34" charset="0"/>
              </a:rPr>
              <a:t>conecta el laboratorio y las ciencias básicas con una necesidad clínica y una aplicación en la población, </a:t>
            </a:r>
            <a:r>
              <a:rPr lang="es-MX" altLang="es-MX" sz="1600">
                <a:solidFill>
                  <a:prstClr val="black"/>
                </a:solidFill>
                <a:latin typeface="Tahoma" panose="020B0604030504040204" pitchFamily="34" charset="0"/>
                <a:cs typeface="Tahoma" panose="020B0604030504040204" pitchFamily="34" charset="0"/>
              </a:rPr>
              <a:t>y circula en uno y otro sentido.</a:t>
            </a:r>
            <a:endParaRPr lang="es-MX" altLang="es-MX" sz="1600" b="1">
              <a:solidFill>
                <a:prstClr val="black"/>
              </a:solidFill>
              <a:latin typeface="Tahoma" panose="020B0604030504040204" pitchFamily="34" charset="0"/>
              <a:cs typeface="Tahoma" panose="020B0604030504040204" pitchFamily="34" charset="0"/>
            </a:endParaRPr>
          </a:p>
        </p:txBody>
      </p:sp>
      <p:sp>
        <p:nvSpPr>
          <p:cNvPr id="18435" name="6 CuadroTexto"/>
          <p:cNvSpPr txBox="1">
            <a:spLocks noChangeArrowheads="1"/>
          </p:cNvSpPr>
          <p:nvPr/>
        </p:nvSpPr>
        <p:spPr bwMode="auto">
          <a:xfrm>
            <a:off x="1855789" y="333376"/>
            <a:ext cx="7119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2400" b="1">
                <a:solidFill>
                  <a:srgbClr val="0070C0"/>
                </a:solidFill>
                <a:latin typeface="Book Antiqua" panose="02040602050305030304" pitchFamily="18" charset="0"/>
              </a:rPr>
              <a:t>MEDICINA DE TRANSFERENCIA</a:t>
            </a:r>
          </a:p>
        </p:txBody>
      </p:sp>
      <p:pic>
        <p:nvPicPr>
          <p:cNvPr id="7170" name="Picture 2" descr="C:\BRENDA\CHAMBITAS\Propuesta Ruiz Palacios\ruta01-01.png"/>
          <p:cNvPicPr>
            <a:picLocks noChangeAspect="1" noChangeArrowheads="1"/>
          </p:cNvPicPr>
          <p:nvPr/>
        </p:nvPicPr>
        <p:blipFill>
          <a:blip r:embed="rId2">
            <a:extLst>
              <a:ext uri="{28A0092B-C50C-407E-A947-70E740481C1C}">
                <a14:useLocalDpi xmlns:a14="http://schemas.microsoft.com/office/drawing/2010/main" val="0"/>
              </a:ext>
            </a:extLst>
          </a:blip>
          <a:srcRect t="12349" b="68753"/>
          <a:stretch>
            <a:fillRect/>
          </a:stretch>
        </p:blipFill>
        <p:spPr bwMode="auto">
          <a:xfrm>
            <a:off x="1536700" y="2781300"/>
            <a:ext cx="913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BRENDA\CHAMBITAS\Propuesta Ruiz Palacios\ruta02-01.png"/>
          <p:cNvPicPr>
            <a:picLocks noChangeAspect="1" noChangeArrowheads="1"/>
          </p:cNvPicPr>
          <p:nvPr/>
        </p:nvPicPr>
        <p:blipFill>
          <a:blip r:embed="rId3">
            <a:extLst>
              <a:ext uri="{28A0092B-C50C-407E-A947-70E740481C1C}">
                <a14:useLocalDpi xmlns:a14="http://schemas.microsoft.com/office/drawing/2010/main" val="0"/>
              </a:ext>
            </a:extLst>
          </a:blip>
          <a:srcRect t="30196" b="64554"/>
          <a:stretch>
            <a:fillRect/>
          </a:stretch>
        </p:blipFill>
        <p:spPr bwMode="auto">
          <a:xfrm>
            <a:off x="1536700" y="4095751"/>
            <a:ext cx="91313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BRENDA\CHAMBITAS\Propuesta Ruiz Palacios\ruta03-01.png"/>
          <p:cNvPicPr>
            <a:picLocks noChangeAspect="1" noChangeArrowheads="1"/>
          </p:cNvPicPr>
          <p:nvPr/>
        </p:nvPicPr>
        <p:blipFill>
          <a:blip r:embed="rId4">
            <a:extLst>
              <a:ext uri="{28A0092B-C50C-407E-A947-70E740481C1C}">
                <a14:useLocalDpi xmlns:a14="http://schemas.microsoft.com/office/drawing/2010/main" val="0"/>
              </a:ext>
            </a:extLst>
          </a:blip>
          <a:srcRect t="34396" b="46706"/>
          <a:stretch>
            <a:fillRect/>
          </a:stretch>
        </p:blipFill>
        <p:spPr bwMode="auto">
          <a:xfrm>
            <a:off x="1536700" y="1871663"/>
            <a:ext cx="913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BRENDA\CHAMBITAS\Propuesta Ruiz Palacios\ruta04-01.png"/>
          <p:cNvPicPr>
            <a:picLocks noChangeAspect="1" noChangeArrowheads="1"/>
          </p:cNvPicPr>
          <p:nvPr/>
        </p:nvPicPr>
        <p:blipFill>
          <a:blip r:embed="rId5">
            <a:extLst>
              <a:ext uri="{28A0092B-C50C-407E-A947-70E740481C1C}">
                <a14:useLocalDpi xmlns:a14="http://schemas.microsoft.com/office/drawing/2010/main" val="0"/>
              </a:ext>
            </a:extLst>
          </a:blip>
          <a:srcRect l="1016" t="50903" r="1004" b="20331"/>
          <a:stretch>
            <a:fillRect/>
          </a:stretch>
        </p:blipFill>
        <p:spPr bwMode="auto">
          <a:xfrm>
            <a:off x="1524000" y="3644900"/>
            <a:ext cx="88201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5 Grupo"/>
          <p:cNvGrpSpPr>
            <a:grpSpLocks/>
          </p:cNvGrpSpPr>
          <p:nvPr/>
        </p:nvGrpSpPr>
        <p:grpSpPr bwMode="auto">
          <a:xfrm>
            <a:off x="1703388" y="5805488"/>
            <a:ext cx="6183312" cy="823912"/>
            <a:chOff x="179512" y="5805264"/>
            <a:chExt cx="6182424" cy="823772"/>
          </a:xfrm>
        </p:grpSpPr>
        <p:pic>
          <p:nvPicPr>
            <p:cNvPr id="18441" name="Picture 6" descr="C:\BRENDA\CHAMBITAS\Propuesta Ruiz Palacios\ruta05-01.png"/>
            <p:cNvPicPr>
              <a:picLocks noChangeAspect="1" noChangeArrowheads="1"/>
            </p:cNvPicPr>
            <p:nvPr/>
          </p:nvPicPr>
          <p:blipFill>
            <a:blip r:embed="rId6" cstate="print">
              <a:extLst>
                <a:ext uri="{28A0092B-C50C-407E-A947-70E740481C1C}">
                  <a14:useLocalDpi xmlns:a14="http://schemas.microsoft.com/office/drawing/2010/main" val="0"/>
                </a:ext>
              </a:extLst>
            </a:blip>
            <a:srcRect l="4240" t="86530" r="89642" b="908"/>
            <a:stretch>
              <a:fillRect/>
            </a:stretch>
          </p:blipFill>
          <p:spPr bwMode="auto">
            <a:xfrm>
              <a:off x="179512" y="5805264"/>
              <a:ext cx="534104" cy="8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 descr="C:\BRENDA\CHAMBITAS\Propuesta Ruiz Palacios\ruta05-01.png"/>
            <p:cNvPicPr>
              <a:picLocks noChangeAspect="1" noChangeArrowheads="1"/>
            </p:cNvPicPr>
            <p:nvPr/>
          </p:nvPicPr>
          <p:blipFill>
            <a:blip r:embed="rId6">
              <a:extLst>
                <a:ext uri="{28A0092B-C50C-407E-A947-70E740481C1C}">
                  <a14:useLocalDpi xmlns:a14="http://schemas.microsoft.com/office/drawing/2010/main" val="0"/>
                </a:ext>
              </a:extLst>
            </a:blip>
            <a:srcRect l="14503" t="86530" r="80548" b="908"/>
            <a:stretch>
              <a:fillRect/>
            </a:stretch>
          </p:blipFill>
          <p:spPr bwMode="auto">
            <a:xfrm>
              <a:off x="2153776" y="5805264"/>
              <a:ext cx="432048" cy="8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 descr="C:\BRENDA\CHAMBITAS\Propuesta Ruiz Palacios\ruta05-01.png"/>
            <p:cNvPicPr>
              <a:picLocks noChangeAspect="1" noChangeArrowheads="1"/>
            </p:cNvPicPr>
            <p:nvPr/>
          </p:nvPicPr>
          <p:blipFill>
            <a:blip r:embed="rId6">
              <a:extLst>
                <a:ext uri="{28A0092B-C50C-407E-A947-70E740481C1C}">
                  <a14:useLocalDpi xmlns:a14="http://schemas.microsoft.com/office/drawing/2010/main" val="0"/>
                </a:ext>
              </a:extLst>
            </a:blip>
            <a:srcRect l="25275" t="86530" r="70361" b="908"/>
            <a:stretch>
              <a:fillRect/>
            </a:stretch>
          </p:blipFill>
          <p:spPr bwMode="auto">
            <a:xfrm>
              <a:off x="3500969" y="5805264"/>
              <a:ext cx="380999" cy="8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6" descr="C:\BRENDA\CHAMBITAS\Propuesta Ruiz Palacios\ruta05-01.png"/>
            <p:cNvPicPr>
              <a:picLocks noChangeAspect="1" noChangeArrowheads="1"/>
            </p:cNvPicPr>
            <p:nvPr/>
          </p:nvPicPr>
          <p:blipFill>
            <a:blip r:embed="rId6" cstate="print">
              <a:extLst>
                <a:ext uri="{28A0092B-C50C-407E-A947-70E740481C1C}">
                  <a14:useLocalDpi xmlns:a14="http://schemas.microsoft.com/office/drawing/2010/main" val="0"/>
                </a:ext>
              </a:extLst>
            </a:blip>
            <a:srcRect l="35426" t="86530" r="59686" b="908"/>
            <a:stretch>
              <a:fillRect/>
            </a:stretch>
          </p:blipFill>
          <p:spPr bwMode="auto">
            <a:xfrm>
              <a:off x="5250120" y="5805264"/>
              <a:ext cx="426720" cy="8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15 CuadroTexto"/>
            <p:cNvSpPr txBox="1">
              <a:spLocks noChangeArrowheads="1"/>
            </p:cNvSpPr>
            <p:nvPr/>
          </p:nvSpPr>
          <p:spPr bwMode="auto">
            <a:xfrm>
              <a:off x="569981" y="5949701"/>
              <a:ext cx="1468226" cy="30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1400" b="1">
                  <a:solidFill>
                    <a:srgbClr val="404040"/>
                  </a:solidFill>
                  <a:latin typeface="Franklin Gothic Book" panose="020B0503020102020204" pitchFamily="34" charset="0"/>
                </a:rPr>
                <a:t>Ciencias básicas</a:t>
              </a:r>
            </a:p>
          </p:txBody>
        </p:sp>
        <p:sp>
          <p:nvSpPr>
            <p:cNvPr id="18446" name="16 CuadroTexto"/>
            <p:cNvSpPr txBox="1">
              <a:spLocks noChangeArrowheads="1"/>
            </p:cNvSpPr>
            <p:nvPr/>
          </p:nvSpPr>
          <p:spPr bwMode="auto">
            <a:xfrm>
              <a:off x="2484231" y="6073505"/>
              <a:ext cx="1007917" cy="30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1400" b="1">
                  <a:solidFill>
                    <a:srgbClr val="404040"/>
                  </a:solidFill>
                  <a:latin typeface="Franklin Gothic Book" panose="020B0503020102020204" pitchFamily="34" charset="0"/>
                </a:rPr>
                <a:t>Clínicos</a:t>
              </a:r>
            </a:p>
          </p:txBody>
        </p:sp>
        <p:sp>
          <p:nvSpPr>
            <p:cNvPr id="18447" name="17 CuadroTexto"/>
            <p:cNvSpPr txBox="1">
              <a:spLocks noChangeArrowheads="1"/>
            </p:cNvSpPr>
            <p:nvPr/>
          </p:nvSpPr>
          <p:spPr bwMode="auto">
            <a:xfrm>
              <a:off x="3747699" y="6063982"/>
              <a:ext cx="1503146" cy="30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1400" b="1">
                  <a:solidFill>
                    <a:srgbClr val="404040"/>
                  </a:solidFill>
                  <a:latin typeface="Franklin Gothic Book" panose="020B0503020102020204" pitchFamily="34" charset="0"/>
                </a:rPr>
                <a:t>Epidemiólogos</a:t>
              </a:r>
            </a:p>
          </p:txBody>
        </p:sp>
        <p:sp>
          <p:nvSpPr>
            <p:cNvPr id="18448" name="18 CuadroTexto"/>
            <p:cNvSpPr txBox="1">
              <a:spLocks noChangeArrowheads="1"/>
            </p:cNvSpPr>
            <p:nvPr/>
          </p:nvSpPr>
          <p:spPr bwMode="auto">
            <a:xfrm>
              <a:off x="5503222" y="6063982"/>
              <a:ext cx="858714" cy="30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1400" b="1">
                  <a:solidFill>
                    <a:srgbClr val="404040"/>
                  </a:solidFill>
                  <a:latin typeface="Franklin Gothic Book" panose="020B0503020102020204" pitchFamily="34" charset="0"/>
                </a:rPr>
                <a:t>Otros</a:t>
              </a:r>
            </a:p>
          </p:txBody>
        </p:sp>
      </p:grpSp>
    </p:spTree>
    <p:extLst>
      <p:ext uri="{BB962C8B-B14F-4D97-AF65-F5344CB8AC3E}">
        <p14:creationId xmlns:p14="http://schemas.microsoft.com/office/powerpoint/2010/main" val="4852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0"/>
                                        </p:tgtEl>
                                      </p:cBhvr>
                                    </p:animEffect>
                                    <p:set>
                                      <p:cBhvr>
                                        <p:cTn id="10" dur="1" fill="hold">
                                          <p:stCondLst>
                                            <p:cond delay="499"/>
                                          </p:stCondLst>
                                        </p:cTn>
                                        <p:tgtEl>
                                          <p:spTgt spid="7170"/>
                                        </p:tgtEl>
                                        <p:attrNameLst>
                                          <p:attrName>style.visibility</p:attrName>
                                        </p:attrNameLst>
                                      </p:cBhvr>
                                      <p:to>
                                        <p:strVal val="hidden"/>
                                      </p:to>
                                    </p:set>
                                  </p:childTnLst>
                                </p:cTn>
                              </p:par>
                            </p:childTnLst>
                          </p:cTn>
                        </p:par>
                        <p:par>
                          <p:cTn id="11" fill="hold" nodeType="afterGroup">
                            <p:stCondLst>
                              <p:cond delay="500"/>
                            </p:stCondLst>
                            <p:childTnLst>
                              <p:par>
                                <p:cTn id="12" presetID="64" presetClass="path" presetSubtype="0" accel="50000" decel="50000" fill="hold" nodeType="afterEffect">
                                  <p:stCondLst>
                                    <p:cond delay="500"/>
                                  </p:stCondLst>
                                  <p:childTnLst>
                                    <p:animMotion origin="layout" path="M -4.44444E-6 -2.96022E-6 L -4.44444E-6 -0.43802 " pathEditMode="relative" rAng="0" ptsTypes="AA">
                                      <p:cBhvr>
                                        <p:cTn id="13" dur="500" fill="hold"/>
                                        <p:tgtEl>
                                          <p:spTgt spid="7171"/>
                                        </p:tgtEl>
                                        <p:attrNameLst>
                                          <p:attrName>ppt_x</p:attrName>
                                          <p:attrName>ppt_y</p:attrName>
                                        </p:attrNameLst>
                                      </p:cBhvr>
                                      <p:rCtr x="0" y="-2190100"/>
                                    </p:animMotion>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750"/>
                                        <p:tgtEl>
                                          <p:spTgt spid="7173"/>
                                        </p:tgtEl>
                                      </p:cBhvr>
                                    </p:animEffect>
                                  </p:childTnLst>
                                </p:cTn>
                              </p:par>
                            </p:childTnLst>
                          </p:cTn>
                        </p:par>
                        <p:par>
                          <p:cTn id="18" fill="hold" nodeType="afterGroup">
                            <p:stCondLst>
                              <p:cond delay="2250"/>
                            </p:stCondLst>
                            <p:childTnLst>
                              <p:par>
                                <p:cTn id="19" presetID="10" presetClass="entr" presetSubtype="0" fill="hold" nodeType="afterEffect">
                                  <p:stCondLst>
                                    <p:cond delay="100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childTnLst>
                                </p:cTn>
                              </p:par>
                              <p:par>
                                <p:cTn id="22" presetID="10" presetClass="entr" presetSubtype="0" fill="hold" nodeType="withEffect">
                                  <p:stCondLst>
                                    <p:cond delay="1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Rectángulo"/>
          <p:cNvSpPr>
            <a:spLocks noChangeArrowheads="1"/>
          </p:cNvSpPr>
          <p:nvPr/>
        </p:nvSpPr>
        <p:spPr bwMode="auto">
          <a:xfrm>
            <a:off x="1855789" y="333375"/>
            <a:ext cx="8531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sz="1600" b="1">
                <a:solidFill>
                  <a:prstClr val="black"/>
                </a:solidFill>
                <a:latin typeface="Tahoma" panose="020B0604030504040204" pitchFamily="34" charset="0"/>
                <a:cs typeface="Tahoma" panose="020B0604030504040204" pitchFamily="34" charset="0"/>
              </a:rPr>
              <a:t>Características esenciales de la medicina de transferencia.</a:t>
            </a:r>
            <a:r>
              <a:rPr lang="es-MX" altLang="es-MX" sz="1600">
                <a:solidFill>
                  <a:prstClr val="black"/>
                </a:solidFill>
                <a:latin typeface="Tahoma" panose="020B0604030504040204" pitchFamily="34" charset="0"/>
                <a:cs typeface="Tahoma" panose="020B0604030504040204" pitchFamily="34" charset="0"/>
              </a:rPr>
              <a:t> </a:t>
            </a:r>
          </a:p>
        </p:txBody>
      </p:sp>
      <p:sp>
        <p:nvSpPr>
          <p:cNvPr id="19459" name="5 Rectángulo"/>
          <p:cNvSpPr>
            <a:spLocks noChangeArrowheads="1"/>
          </p:cNvSpPr>
          <p:nvPr/>
        </p:nvSpPr>
        <p:spPr bwMode="auto">
          <a:xfrm>
            <a:off x="2424113" y="1425576"/>
            <a:ext cx="7302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fontAlgn="base" hangingPunct="1">
              <a:spcBef>
                <a:spcPct val="0"/>
              </a:spcBef>
              <a:spcAft>
                <a:spcPct val="0"/>
              </a:spcAft>
            </a:pPr>
            <a:r>
              <a:rPr lang="es-MX" altLang="es-MX" b="1">
                <a:solidFill>
                  <a:prstClr val="black"/>
                </a:solidFill>
                <a:latin typeface="Tahoma" panose="020B0604030504040204" pitchFamily="34" charset="0"/>
                <a:cs typeface="Tahoma" panose="020B0604030504040204" pitchFamily="34" charset="0"/>
              </a:rPr>
              <a:t>Capacidad de identificar un problema o una necesidad de salud con la precisión de una hipótesis de las ciencias básicas.</a:t>
            </a:r>
          </a:p>
          <a:p>
            <a:pPr algn="just" eaLnBrk="1" fontAlgn="base" hangingPunct="1">
              <a:spcBef>
                <a:spcPct val="0"/>
              </a:spcBef>
              <a:spcAft>
                <a:spcPct val="0"/>
              </a:spcAft>
            </a:pPr>
            <a:endParaRPr lang="es-MX" altLang="es-MX" b="1">
              <a:solidFill>
                <a:prstClr val="black"/>
              </a:solidFill>
              <a:latin typeface="Tahoma" panose="020B0604030504040204" pitchFamily="34" charset="0"/>
              <a:cs typeface="Tahoma" panose="020B0604030504040204" pitchFamily="34" charset="0"/>
            </a:endParaRPr>
          </a:p>
          <a:p>
            <a:pPr algn="just" eaLnBrk="1" fontAlgn="base" hangingPunct="1">
              <a:spcBef>
                <a:spcPct val="0"/>
              </a:spcBef>
              <a:spcAft>
                <a:spcPct val="0"/>
              </a:spcAft>
            </a:pPr>
            <a:endParaRPr lang="es-MX" altLang="es-MX" b="1">
              <a:solidFill>
                <a:prstClr val="black"/>
              </a:solidFill>
              <a:latin typeface="Tahoma" panose="020B0604030504040204" pitchFamily="34" charset="0"/>
              <a:cs typeface="Tahoma" panose="020B0604030504040204" pitchFamily="34" charset="0"/>
            </a:endParaRPr>
          </a:p>
          <a:p>
            <a:pPr algn="just" eaLnBrk="1" fontAlgn="base" hangingPunct="1">
              <a:spcBef>
                <a:spcPct val="0"/>
              </a:spcBef>
              <a:spcAft>
                <a:spcPct val="0"/>
              </a:spcAft>
            </a:pPr>
            <a:endParaRPr lang="es-MX" altLang="es-MX" b="1">
              <a:solidFill>
                <a:prstClr val="black"/>
              </a:solidFill>
              <a:latin typeface="Tahoma" panose="020B0604030504040204" pitchFamily="34" charset="0"/>
              <a:cs typeface="Tahoma" panose="020B0604030504040204" pitchFamily="34" charset="0"/>
            </a:endParaRPr>
          </a:p>
          <a:p>
            <a:pPr algn="just" eaLnBrk="1" fontAlgn="base" hangingPunct="1">
              <a:spcBef>
                <a:spcPct val="0"/>
              </a:spcBef>
              <a:spcAft>
                <a:spcPct val="0"/>
              </a:spcAft>
            </a:pPr>
            <a:r>
              <a:rPr lang="es-MX" altLang="es-MX" b="1">
                <a:solidFill>
                  <a:prstClr val="black"/>
                </a:solidFill>
                <a:latin typeface="Tahoma" panose="020B0604030504040204" pitchFamily="34" charset="0"/>
                <a:cs typeface="Tahoma" panose="020B0604030504040204" pitchFamily="34" charset="0"/>
              </a:rPr>
              <a:t>Habilidad de diseñar un estudio o ensayo robusto </a:t>
            </a:r>
            <a:r>
              <a:rPr lang="es-MX" altLang="es-MX">
                <a:solidFill>
                  <a:prstClr val="black"/>
                </a:solidFill>
                <a:latin typeface="Tahoma" panose="020B0604030504040204" pitchFamily="34" charset="0"/>
                <a:cs typeface="Tahoma" panose="020B0604030504040204" pitchFamily="34" charset="0"/>
              </a:rPr>
              <a:t>(molecular, celular, clínico o de base poblacional)</a:t>
            </a:r>
            <a:r>
              <a:rPr lang="es-MX" altLang="es-MX" b="1">
                <a:solidFill>
                  <a:prstClr val="black"/>
                </a:solidFill>
                <a:latin typeface="Tahoma" panose="020B0604030504040204" pitchFamily="34" charset="0"/>
                <a:cs typeface="Tahoma" panose="020B0604030504040204" pitchFamily="34" charset="0"/>
              </a:rPr>
              <a:t> para identificar intervenciones potenciales para su desarrollo.</a:t>
            </a:r>
          </a:p>
          <a:p>
            <a:pPr algn="just" eaLnBrk="1" fontAlgn="base" hangingPunct="1">
              <a:spcBef>
                <a:spcPct val="0"/>
              </a:spcBef>
              <a:spcAft>
                <a:spcPct val="0"/>
              </a:spcAft>
            </a:pPr>
            <a:endParaRPr lang="es-MX" altLang="es-MX" b="1">
              <a:solidFill>
                <a:prstClr val="black"/>
              </a:solidFill>
              <a:latin typeface="Tahoma" panose="020B0604030504040204" pitchFamily="34" charset="0"/>
              <a:cs typeface="Tahoma" panose="020B0604030504040204" pitchFamily="34" charset="0"/>
            </a:endParaRPr>
          </a:p>
          <a:p>
            <a:pPr algn="just" eaLnBrk="1" fontAlgn="base" hangingPunct="1">
              <a:spcBef>
                <a:spcPct val="0"/>
              </a:spcBef>
              <a:spcAft>
                <a:spcPct val="0"/>
              </a:spcAft>
            </a:pPr>
            <a:endParaRPr lang="es-MX" altLang="es-MX" b="1">
              <a:solidFill>
                <a:prstClr val="black"/>
              </a:solidFill>
              <a:latin typeface="Tahoma" panose="020B0604030504040204" pitchFamily="34" charset="0"/>
              <a:cs typeface="Tahoma" panose="020B0604030504040204" pitchFamily="34" charset="0"/>
            </a:endParaRPr>
          </a:p>
          <a:p>
            <a:pPr algn="just" eaLnBrk="1" fontAlgn="base" hangingPunct="1">
              <a:spcBef>
                <a:spcPct val="0"/>
              </a:spcBef>
              <a:spcAft>
                <a:spcPct val="0"/>
              </a:spcAft>
            </a:pPr>
            <a:endParaRPr lang="es-MX" altLang="es-MX" b="1">
              <a:solidFill>
                <a:prstClr val="black"/>
              </a:solidFill>
              <a:latin typeface="Tahoma" panose="020B0604030504040204" pitchFamily="34" charset="0"/>
              <a:cs typeface="Tahoma" panose="020B0604030504040204" pitchFamily="34" charset="0"/>
            </a:endParaRPr>
          </a:p>
          <a:p>
            <a:pPr algn="just" eaLnBrk="1" fontAlgn="base" hangingPunct="1">
              <a:spcBef>
                <a:spcPct val="0"/>
              </a:spcBef>
              <a:spcAft>
                <a:spcPct val="0"/>
              </a:spcAft>
            </a:pPr>
            <a:r>
              <a:rPr lang="es-MX" altLang="es-MX" b="1">
                <a:solidFill>
                  <a:prstClr val="black"/>
                </a:solidFill>
                <a:latin typeface="Tahoma" panose="020B0604030504040204" pitchFamily="34" charset="0"/>
                <a:cs typeface="Tahoma" panose="020B0604030504040204" pitchFamily="34" charset="0"/>
              </a:rPr>
              <a:t>Conceptualizar el diseño de estudios de fase III para evaluar la eficacia y seguridad de esta nueva intervención. Para poder identificar una necesidad de salud con precisión se requiere de la comprensión de la medicina clínica y un profundo conocimiento de cómo construir una hipótesis. </a:t>
            </a:r>
          </a:p>
        </p:txBody>
      </p:sp>
      <p:sp>
        <p:nvSpPr>
          <p:cNvPr id="19460" name="7 CuadroTexto"/>
          <p:cNvSpPr txBox="1">
            <a:spLocks noChangeArrowheads="1"/>
          </p:cNvSpPr>
          <p:nvPr/>
        </p:nvSpPr>
        <p:spPr bwMode="auto">
          <a:xfrm>
            <a:off x="1855789" y="1352551"/>
            <a:ext cx="78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4000">
                <a:solidFill>
                  <a:srgbClr val="6699FF"/>
                </a:solidFill>
                <a:latin typeface="Book Antiqua" panose="02040602050305030304" pitchFamily="18" charset="0"/>
              </a:rPr>
              <a:t>1)</a:t>
            </a:r>
          </a:p>
        </p:txBody>
      </p:sp>
      <p:sp>
        <p:nvSpPr>
          <p:cNvPr id="19461" name="8 CuadroTexto"/>
          <p:cNvSpPr txBox="1">
            <a:spLocks noChangeArrowheads="1"/>
          </p:cNvSpPr>
          <p:nvPr/>
        </p:nvSpPr>
        <p:spPr bwMode="auto">
          <a:xfrm>
            <a:off x="1855789" y="2720976"/>
            <a:ext cx="78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4000">
                <a:solidFill>
                  <a:srgbClr val="6699FF"/>
                </a:solidFill>
                <a:latin typeface="Book Antiqua" panose="02040602050305030304" pitchFamily="18" charset="0"/>
              </a:rPr>
              <a:t>2)</a:t>
            </a:r>
          </a:p>
        </p:txBody>
      </p:sp>
      <p:sp>
        <p:nvSpPr>
          <p:cNvPr id="19462" name="9 CuadroTexto"/>
          <p:cNvSpPr txBox="1">
            <a:spLocks noChangeArrowheads="1"/>
          </p:cNvSpPr>
          <p:nvPr/>
        </p:nvSpPr>
        <p:spPr bwMode="auto">
          <a:xfrm>
            <a:off x="1855789" y="4376739"/>
            <a:ext cx="78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s-MX" altLang="es-MX" sz="4000">
                <a:solidFill>
                  <a:srgbClr val="6699FF"/>
                </a:solidFill>
                <a:latin typeface="Book Antiqua" panose="02040602050305030304" pitchFamily="18" charset="0"/>
              </a:rPr>
              <a:t>3)</a:t>
            </a:r>
          </a:p>
        </p:txBody>
      </p:sp>
    </p:spTree>
    <p:extLst>
      <p:ext uri="{BB962C8B-B14F-4D97-AF65-F5344CB8AC3E}">
        <p14:creationId xmlns:p14="http://schemas.microsoft.com/office/powerpoint/2010/main" val="31299578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REWK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406400" y="5791200"/>
            <a:ext cx="1148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s-MX" sz="3600" i="1">
                <a:solidFill>
                  <a:srgbClr val="000000"/>
                </a:solidFill>
                <a:latin typeface="Times New Roman" pitchFamily="18" charset="0"/>
              </a:rPr>
              <a:t>		</a:t>
            </a:r>
          </a:p>
        </p:txBody>
      </p:sp>
      <p:sp>
        <p:nvSpPr>
          <p:cNvPr id="51204" name="Text Box 4"/>
          <p:cNvSpPr txBox="1">
            <a:spLocks noChangeArrowheads="1"/>
          </p:cNvSpPr>
          <p:nvPr/>
        </p:nvSpPr>
        <p:spPr bwMode="auto">
          <a:xfrm>
            <a:off x="4323817" y="4800600"/>
            <a:ext cx="3574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s-MX" sz="3600" i="1" dirty="0" err="1" smtClean="0">
                <a:solidFill>
                  <a:srgbClr val="FFFF00"/>
                </a:solidFill>
                <a:latin typeface="Times New Roman" pitchFamily="18" charset="0"/>
              </a:rPr>
              <a:t>Muchas</a:t>
            </a:r>
            <a:r>
              <a:rPr lang="en-US" altLang="es-MX" sz="3600" i="1" dirty="0" smtClean="0">
                <a:solidFill>
                  <a:srgbClr val="FFFF00"/>
                </a:solidFill>
                <a:latin typeface="Times New Roman" pitchFamily="18" charset="0"/>
              </a:rPr>
              <a:t> Gracias!</a:t>
            </a:r>
            <a:endParaRPr lang="en-US" altLang="es-MX" sz="3600" i="1" dirty="0">
              <a:solidFill>
                <a:srgbClr val="FFFF00"/>
              </a:solidFill>
              <a:latin typeface="Times New Roman" pitchFamily="18" charset="0"/>
            </a:endParaRPr>
          </a:p>
        </p:txBody>
      </p:sp>
    </p:spTree>
    <p:extLst>
      <p:ext uri="{BB962C8B-B14F-4D97-AF65-F5344CB8AC3E}">
        <p14:creationId xmlns:p14="http://schemas.microsoft.com/office/powerpoint/2010/main" val="28273093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31719" t="28853" r="15590" b="5103"/>
          <a:stretch/>
        </p:blipFill>
        <p:spPr>
          <a:xfrm>
            <a:off x="1714814" y="211907"/>
            <a:ext cx="8813007" cy="6646093"/>
          </a:xfrm>
          <a:prstGeom prst="rect">
            <a:avLst/>
          </a:prstGeom>
        </p:spPr>
      </p:pic>
    </p:spTree>
    <p:extLst>
      <p:ext uri="{BB962C8B-B14F-4D97-AF65-F5344CB8AC3E}">
        <p14:creationId xmlns:p14="http://schemas.microsoft.com/office/powerpoint/2010/main" val="42475646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5734" t="10372" r="16901" b="7411"/>
          <a:stretch/>
        </p:blipFill>
        <p:spPr>
          <a:xfrm>
            <a:off x="1630424" y="0"/>
            <a:ext cx="8931153" cy="6847614"/>
          </a:xfrm>
          <a:prstGeom prst="rect">
            <a:avLst/>
          </a:prstGeom>
        </p:spPr>
      </p:pic>
    </p:spTree>
    <p:extLst>
      <p:ext uri="{BB962C8B-B14F-4D97-AF65-F5344CB8AC3E}">
        <p14:creationId xmlns:p14="http://schemas.microsoft.com/office/powerpoint/2010/main" val="13053656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8" y="113130"/>
            <a:ext cx="8905325" cy="6631740"/>
          </a:xfrm>
          <a:prstGeom prst="rect">
            <a:avLst/>
          </a:prstGeom>
        </p:spPr>
      </p:pic>
    </p:spTree>
    <p:extLst>
      <p:ext uri="{BB962C8B-B14F-4D97-AF65-F5344CB8AC3E}">
        <p14:creationId xmlns:p14="http://schemas.microsoft.com/office/powerpoint/2010/main" val="3253044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5996" r="16545" b="30599"/>
          <a:stretch/>
        </p:blipFill>
        <p:spPr>
          <a:xfrm>
            <a:off x="1630424" y="126534"/>
            <a:ext cx="8931153" cy="6590818"/>
          </a:xfrm>
          <a:prstGeom prst="rect">
            <a:avLst/>
          </a:prstGeom>
        </p:spPr>
      </p:pic>
    </p:spTree>
    <p:extLst>
      <p:ext uri="{BB962C8B-B14F-4D97-AF65-F5344CB8AC3E}">
        <p14:creationId xmlns:p14="http://schemas.microsoft.com/office/powerpoint/2010/main" val="4163040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113A7D"/>
            </a:gs>
            <a:gs pos="74000">
              <a:schemeClr val="accent1">
                <a:lumMod val="75000"/>
              </a:schemeClr>
            </a:gs>
            <a:gs pos="83000">
              <a:srgbClr val="1745A1"/>
            </a:gs>
            <a:gs pos="92027">
              <a:schemeClr val="accent1">
                <a:lumMod val="75000"/>
              </a:schemeClr>
            </a:gs>
            <a:gs pos="100000">
              <a:srgbClr val="1745A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Marcador de texto 6"/>
          <p:cNvSpPr>
            <a:spLocks noGrp="1"/>
          </p:cNvSpPr>
          <p:nvPr>
            <p:ph type="body" sz="half" idx="2"/>
          </p:nvPr>
        </p:nvSpPr>
        <p:spPr>
          <a:xfrm>
            <a:off x="2473995" y="269505"/>
            <a:ext cx="7139905" cy="811286"/>
          </a:xfrm>
          <a:solidFill>
            <a:srgbClr val="1745A1"/>
          </a:solidFill>
        </p:spPr>
        <p:txBody>
          <a:bodyPr>
            <a:noAutofit/>
          </a:bodyPr>
          <a:lstStyle/>
          <a:p>
            <a:r>
              <a:rPr lang="es-MX" sz="4000" b="1" i="1" dirty="0" smtClean="0">
                <a:solidFill>
                  <a:srgbClr val="FF3300"/>
                </a:solidFill>
                <a:latin typeface="+mj-lt"/>
              </a:rPr>
              <a:t>Dr. Miguel F. Jiménez (1813-1875)</a:t>
            </a:r>
            <a:endParaRPr lang="es-ES" sz="4000" b="1" i="1" dirty="0">
              <a:solidFill>
                <a:srgbClr val="FF3300"/>
              </a:solidFill>
              <a:latin typeface="+mj-l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081" y="1080791"/>
            <a:ext cx="4361532" cy="5617124"/>
          </a:xfrm>
          <a:prstGeom prst="rect">
            <a:avLst/>
          </a:prstGeom>
        </p:spPr>
      </p:pic>
    </p:spTree>
    <p:extLst>
      <p:ext uri="{BB962C8B-B14F-4D97-AF65-F5344CB8AC3E}">
        <p14:creationId xmlns:p14="http://schemas.microsoft.com/office/powerpoint/2010/main" val="6061502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19751" y="227697"/>
            <a:ext cx="8983550" cy="954107"/>
          </a:xfrm>
          <a:prstGeom prst="rect">
            <a:avLst/>
          </a:prstGeom>
          <a:noFill/>
        </p:spPr>
        <p:txBody>
          <a:bodyPr wrap="none" rtlCol="0">
            <a:spAutoFit/>
          </a:bodyPr>
          <a:lstStyle/>
          <a:p>
            <a:pPr algn="ctr"/>
            <a:r>
              <a:rPr lang="es-MX" sz="2800" dirty="0">
                <a:solidFill>
                  <a:schemeClr val="tx2">
                    <a:lumMod val="75000"/>
                  </a:schemeClr>
                </a:solidFill>
                <a:latin typeface="Arial" panose="020B0604020202020204" pitchFamily="34" charset="0"/>
                <a:cs typeface="Arial" panose="020B0604020202020204" pitchFamily="34" charset="0"/>
              </a:rPr>
              <a:t>Premios Nobel en Medicina</a:t>
            </a:r>
          </a:p>
          <a:p>
            <a:pPr algn="ctr"/>
            <a:r>
              <a:rPr lang="es-MX" sz="2800" dirty="0">
                <a:solidFill>
                  <a:schemeClr val="tx2">
                    <a:lumMod val="75000"/>
                  </a:schemeClr>
                </a:solidFill>
                <a:latin typeface="Arial" panose="020B0604020202020204" pitchFamily="34" charset="0"/>
                <a:cs typeface="Arial" panose="020B0604020202020204" pitchFamily="34" charset="0"/>
              </a:rPr>
              <a:t>Evolución de acuerdo a su formación Médico-Científica</a:t>
            </a:r>
          </a:p>
        </p:txBody>
      </p:sp>
      <p:graphicFrame>
        <p:nvGraphicFramePr>
          <p:cNvPr id="5" name="Tabla 4"/>
          <p:cNvGraphicFramePr>
            <a:graphicFrameLocks noGrp="1"/>
          </p:cNvGraphicFramePr>
          <p:nvPr>
            <p:extLst>
              <p:ext uri="{D42A27DB-BD31-4B8C-83A1-F6EECF244321}">
                <p14:modId xmlns:p14="http://schemas.microsoft.com/office/powerpoint/2010/main" val="413374242"/>
              </p:ext>
            </p:extLst>
          </p:nvPr>
        </p:nvGraphicFramePr>
        <p:xfrm>
          <a:off x="3270143" y="1708720"/>
          <a:ext cx="6492554" cy="4464497"/>
        </p:xfrm>
        <a:graphic>
          <a:graphicData uri="http://schemas.openxmlformats.org/drawingml/2006/table">
            <a:tbl>
              <a:tblPr firstRow="1" bandRow="1">
                <a:tableStyleId>{7DF18680-E054-41AD-8BC1-D1AEF772440D}</a:tableStyleId>
              </a:tblPr>
              <a:tblGrid>
                <a:gridCol w="1470092"/>
                <a:gridCol w="1126929"/>
                <a:gridCol w="1298511"/>
                <a:gridCol w="1298511"/>
                <a:gridCol w="1298511"/>
              </a:tblGrid>
              <a:tr h="585003">
                <a:tc>
                  <a:txBody>
                    <a:bodyPr/>
                    <a:lstStyle/>
                    <a:p>
                      <a:pPr algn="ctr"/>
                      <a:r>
                        <a:rPr lang="es-MX" sz="1600" dirty="0" smtClean="0">
                          <a:latin typeface="Arial" panose="020B0604020202020204" pitchFamily="34" charset="0"/>
                          <a:cs typeface="Arial" panose="020B0604020202020204" pitchFamily="34" charset="0"/>
                        </a:rPr>
                        <a:t>Periodo</a:t>
                      </a:r>
                      <a:endParaRPr lang="es-MX" sz="1600"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MD</a:t>
                      </a:r>
                    </a:p>
                    <a:p>
                      <a:pPr algn="ct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MD </a:t>
                      </a:r>
                      <a:r>
                        <a:rPr lang="es-MX" sz="1600" dirty="0" err="1" smtClean="0">
                          <a:latin typeface="Arial" panose="020B0604020202020204" pitchFamily="34" charset="0"/>
                          <a:cs typeface="Arial" panose="020B0604020202020204" pitchFamily="34" charset="0"/>
                        </a:rPr>
                        <a:t>Ph</a:t>
                      </a:r>
                      <a:endParaRPr lang="es-MX" sz="16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PhD</a:t>
                      </a: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Total</a:t>
                      </a:r>
                      <a:endParaRPr lang="es-MX" sz="1600" dirty="0">
                        <a:latin typeface="Arial" panose="020B0604020202020204" pitchFamily="34" charset="0"/>
                        <a:cs typeface="Arial" panose="020B0604020202020204" pitchFamily="34" charset="0"/>
                      </a:endParaRPr>
                    </a:p>
                  </a:txBody>
                  <a:tcPr anchor="ctr"/>
                </a:tc>
              </a:tr>
              <a:tr h="585003">
                <a:tc>
                  <a:txBody>
                    <a:bodyPr/>
                    <a:lstStyle/>
                    <a:p>
                      <a:r>
                        <a:rPr lang="es-MX" sz="1600" b="1" dirty="0" smtClean="0">
                          <a:latin typeface="Arial" panose="020B0604020202020204" pitchFamily="34" charset="0"/>
                          <a:cs typeface="Arial" panose="020B0604020202020204" pitchFamily="34" charset="0"/>
                        </a:rPr>
                        <a:t>1902 – 1910</a:t>
                      </a:r>
                      <a:endParaRPr lang="es-MX" sz="1600" b="1"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8</a:t>
                      </a:r>
                      <a:r>
                        <a:rPr lang="es-MX" sz="1400" dirty="0" smtClean="0">
                          <a:latin typeface="Arial" panose="020B0604020202020204" pitchFamily="34" charset="0"/>
                          <a:cs typeface="Arial" panose="020B0604020202020204" pitchFamily="34" charset="0"/>
                        </a:rPr>
                        <a:t>(80)</a:t>
                      </a:r>
                      <a:endParaRPr lang="es-MX" sz="14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1(10)</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1(10)</a:t>
                      </a:r>
                      <a:endParaRPr lang="es-MX" sz="1600" dirty="0">
                        <a:latin typeface="Arial" panose="020B0604020202020204" pitchFamily="34" charset="0"/>
                        <a:cs typeface="Arial" panose="020B0604020202020204" pitchFamily="34" charset="0"/>
                      </a:endParaRPr>
                    </a:p>
                  </a:txBody>
                  <a:tcPr/>
                </a:tc>
                <a:tc>
                  <a:txBody>
                    <a:bodyPr/>
                    <a:lstStyle/>
                    <a:p>
                      <a:pPr algn="ctr"/>
                      <a:r>
                        <a:rPr lang="es-MX" sz="1800" b="1" dirty="0" smtClean="0">
                          <a:latin typeface="Arial" panose="020B0604020202020204" pitchFamily="34" charset="0"/>
                          <a:cs typeface="Arial" panose="020B0604020202020204" pitchFamily="34" charset="0"/>
                        </a:rPr>
                        <a:t>10</a:t>
                      </a:r>
                      <a:endParaRPr lang="es-MX" sz="1800" b="1" dirty="0">
                        <a:latin typeface="Arial" panose="020B0604020202020204" pitchFamily="34" charset="0"/>
                        <a:cs typeface="Arial" panose="020B0604020202020204" pitchFamily="34" charset="0"/>
                      </a:endParaRPr>
                    </a:p>
                  </a:txBody>
                  <a:tcPr anchor="ctr"/>
                </a:tc>
              </a:tr>
              <a:tr h="585003">
                <a:tc>
                  <a:txBody>
                    <a:bodyPr/>
                    <a:lstStyle/>
                    <a:p>
                      <a:r>
                        <a:rPr lang="es-MX" sz="1600" b="1" dirty="0" smtClean="0">
                          <a:latin typeface="Arial" panose="020B0604020202020204" pitchFamily="34" charset="0"/>
                          <a:cs typeface="Arial" panose="020B0604020202020204" pitchFamily="34" charset="0"/>
                        </a:rPr>
                        <a:t>1911 – 1920</a:t>
                      </a:r>
                      <a:endParaRPr lang="es-MX" sz="1600" b="1"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4(66)</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1(17)</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1(17)</a:t>
                      </a:r>
                      <a:endParaRPr lang="es-MX" sz="1600" dirty="0">
                        <a:latin typeface="Arial" panose="020B0604020202020204" pitchFamily="34" charset="0"/>
                        <a:cs typeface="Arial" panose="020B0604020202020204" pitchFamily="34" charset="0"/>
                      </a:endParaRPr>
                    </a:p>
                  </a:txBody>
                  <a:tcPr/>
                </a:tc>
                <a:tc>
                  <a:txBody>
                    <a:bodyPr/>
                    <a:lstStyle/>
                    <a:p>
                      <a:pPr algn="ctr"/>
                      <a:r>
                        <a:rPr lang="es-MX" sz="1800" b="1" dirty="0" smtClean="0">
                          <a:latin typeface="Arial" panose="020B0604020202020204" pitchFamily="34" charset="0"/>
                          <a:cs typeface="Arial" panose="020B0604020202020204" pitchFamily="34" charset="0"/>
                        </a:rPr>
                        <a:t>6</a:t>
                      </a:r>
                      <a:endParaRPr lang="es-MX" sz="1800" b="1" dirty="0">
                        <a:latin typeface="Arial" panose="020B0604020202020204" pitchFamily="34" charset="0"/>
                        <a:cs typeface="Arial" panose="020B0604020202020204" pitchFamily="34" charset="0"/>
                      </a:endParaRPr>
                    </a:p>
                  </a:txBody>
                  <a:tcPr anchor="ctr"/>
                </a:tc>
              </a:tr>
              <a:tr h="585003">
                <a:tc>
                  <a:txBody>
                    <a:bodyPr/>
                    <a:lstStyle/>
                    <a:p>
                      <a:r>
                        <a:rPr lang="es-MX" sz="1600" b="1" dirty="0" smtClean="0">
                          <a:latin typeface="Arial" panose="020B0604020202020204" pitchFamily="34" charset="0"/>
                          <a:cs typeface="Arial" panose="020B0604020202020204" pitchFamily="34" charset="0"/>
                        </a:rPr>
                        <a:t>1921 – 1930 </a:t>
                      </a:r>
                      <a:endParaRPr lang="es-MX" sz="1600" b="1"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7(64)</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3(27)</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1(9)</a:t>
                      </a:r>
                      <a:endParaRPr lang="es-MX" sz="1600" dirty="0">
                        <a:latin typeface="Arial" panose="020B0604020202020204" pitchFamily="34" charset="0"/>
                        <a:cs typeface="Arial" panose="020B0604020202020204" pitchFamily="34" charset="0"/>
                      </a:endParaRPr>
                    </a:p>
                  </a:txBody>
                  <a:tcPr/>
                </a:tc>
                <a:tc>
                  <a:txBody>
                    <a:bodyPr/>
                    <a:lstStyle/>
                    <a:p>
                      <a:pPr algn="ctr"/>
                      <a:r>
                        <a:rPr lang="es-MX" sz="1800" b="1" dirty="0" smtClean="0">
                          <a:latin typeface="Arial" panose="020B0604020202020204" pitchFamily="34" charset="0"/>
                          <a:cs typeface="Arial" panose="020B0604020202020204" pitchFamily="34" charset="0"/>
                        </a:rPr>
                        <a:t>11</a:t>
                      </a:r>
                      <a:endParaRPr lang="es-MX" sz="1800" b="1" dirty="0">
                        <a:latin typeface="Arial" panose="020B0604020202020204" pitchFamily="34" charset="0"/>
                        <a:cs typeface="Arial" panose="020B0604020202020204" pitchFamily="34" charset="0"/>
                      </a:endParaRPr>
                    </a:p>
                  </a:txBody>
                  <a:tcPr anchor="ctr"/>
                </a:tc>
              </a:tr>
              <a:tr h="369476">
                <a:tc>
                  <a:txBody>
                    <a:bodyPr/>
                    <a:lstStyle/>
                    <a:p>
                      <a:endParaRPr lang="es-MX" sz="1600" b="1" dirty="0">
                        <a:latin typeface="Arial" panose="020B0604020202020204" pitchFamily="34" charset="0"/>
                        <a:cs typeface="Arial" panose="020B0604020202020204" pitchFamily="34" charset="0"/>
                      </a:endParaRPr>
                    </a:p>
                  </a:txBody>
                  <a:tcPr anchor="ctr"/>
                </a:tc>
                <a:tc>
                  <a:txBody>
                    <a:bodyPr/>
                    <a:lstStyle/>
                    <a:p>
                      <a:pPr algn="ctr"/>
                      <a:endParaRPr lang="es-MX" sz="1600" dirty="0">
                        <a:latin typeface="Arial" panose="020B0604020202020204" pitchFamily="34" charset="0"/>
                        <a:cs typeface="Arial" panose="020B0604020202020204" pitchFamily="34" charset="0"/>
                      </a:endParaRPr>
                    </a:p>
                  </a:txBody>
                  <a:tcPr/>
                </a:tc>
                <a:tc>
                  <a:txBody>
                    <a:bodyPr/>
                    <a:lstStyle/>
                    <a:p>
                      <a:pPr algn="ctr"/>
                      <a:endParaRPr lang="es-MX" sz="1600" dirty="0">
                        <a:latin typeface="Arial" panose="020B0604020202020204" pitchFamily="34" charset="0"/>
                        <a:cs typeface="Arial" panose="020B0604020202020204" pitchFamily="34" charset="0"/>
                      </a:endParaRPr>
                    </a:p>
                  </a:txBody>
                  <a:tcPr/>
                </a:tc>
                <a:tc>
                  <a:txBody>
                    <a:bodyPr/>
                    <a:lstStyle/>
                    <a:p>
                      <a:pPr algn="ctr"/>
                      <a:endParaRPr lang="es-MX" sz="1600" dirty="0">
                        <a:latin typeface="Arial" panose="020B0604020202020204" pitchFamily="34" charset="0"/>
                        <a:cs typeface="Arial" panose="020B0604020202020204" pitchFamily="34" charset="0"/>
                      </a:endParaRPr>
                    </a:p>
                  </a:txBody>
                  <a:tcPr/>
                </a:tc>
                <a:tc>
                  <a:txBody>
                    <a:bodyPr/>
                    <a:lstStyle/>
                    <a:p>
                      <a:pPr algn="ctr"/>
                      <a:endParaRPr lang="es-MX" sz="1800" b="1" dirty="0">
                        <a:latin typeface="Arial" panose="020B0604020202020204" pitchFamily="34" charset="0"/>
                        <a:cs typeface="Arial" panose="020B0604020202020204" pitchFamily="34" charset="0"/>
                      </a:endParaRPr>
                    </a:p>
                  </a:txBody>
                  <a:tcPr anchor="ctr"/>
                </a:tc>
              </a:tr>
              <a:tr h="585003">
                <a:tc>
                  <a:txBody>
                    <a:bodyPr/>
                    <a:lstStyle/>
                    <a:p>
                      <a:r>
                        <a:rPr lang="es-MX" sz="1600" b="1" dirty="0" smtClean="0">
                          <a:latin typeface="Arial" panose="020B0604020202020204" pitchFamily="34" charset="0"/>
                          <a:cs typeface="Arial" panose="020B0604020202020204" pitchFamily="34" charset="0"/>
                        </a:rPr>
                        <a:t>1991</a:t>
                      </a:r>
                      <a:r>
                        <a:rPr lang="es-MX" sz="1600" b="1" baseline="0" dirty="0" smtClean="0">
                          <a:latin typeface="Arial" panose="020B0604020202020204" pitchFamily="34" charset="0"/>
                          <a:cs typeface="Arial" panose="020B0604020202020204" pitchFamily="34" charset="0"/>
                        </a:rPr>
                        <a:t> – 2000 </a:t>
                      </a:r>
                      <a:endParaRPr lang="es-MX" sz="1600" b="1"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5(24)</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3(14)</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13(62)</a:t>
                      </a:r>
                      <a:endParaRPr lang="es-MX" sz="1600" dirty="0">
                        <a:latin typeface="Arial" panose="020B0604020202020204" pitchFamily="34" charset="0"/>
                        <a:cs typeface="Arial" panose="020B0604020202020204" pitchFamily="34" charset="0"/>
                      </a:endParaRPr>
                    </a:p>
                  </a:txBody>
                  <a:tcPr/>
                </a:tc>
                <a:tc>
                  <a:txBody>
                    <a:bodyPr/>
                    <a:lstStyle/>
                    <a:p>
                      <a:pPr algn="ctr"/>
                      <a:r>
                        <a:rPr lang="es-MX" sz="1800" b="1" dirty="0" smtClean="0">
                          <a:latin typeface="Arial" panose="020B0604020202020204" pitchFamily="34" charset="0"/>
                          <a:cs typeface="Arial" panose="020B0604020202020204" pitchFamily="34" charset="0"/>
                        </a:rPr>
                        <a:t>21</a:t>
                      </a:r>
                      <a:endParaRPr lang="es-MX" sz="1800" b="1" dirty="0">
                        <a:latin typeface="Arial" panose="020B0604020202020204" pitchFamily="34" charset="0"/>
                        <a:cs typeface="Arial" panose="020B0604020202020204" pitchFamily="34" charset="0"/>
                      </a:endParaRPr>
                    </a:p>
                  </a:txBody>
                  <a:tcPr anchor="ctr"/>
                </a:tc>
              </a:tr>
              <a:tr h="585003">
                <a:tc>
                  <a:txBody>
                    <a:bodyPr/>
                    <a:lstStyle/>
                    <a:p>
                      <a:r>
                        <a:rPr lang="es-MX" sz="1600" b="1" dirty="0" smtClean="0">
                          <a:latin typeface="Arial" panose="020B0604020202020204" pitchFamily="34" charset="0"/>
                          <a:cs typeface="Arial" panose="020B0604020202020204" pitchFamily="34" charset="0"/>
                        </a:rPr>
                        <a:t>2001 – 2010 </a:t>
                      </a:r>
                      <a:endParaRPr lang="es-MX" sz="1600" b="1"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5(23)</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1(5)</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16(72)</a:t>
                      </a:r>
                      <a:endParaRPr lang="es-MX" sz="1600" dirty="0">
                        <a:latin typeface="Arial" panose="020B0604020202020204" pitchFamily="34" charset="0"/>
                        <a:cs typeface="Arial" panose="020B0604020202020204" pitchFamily="34" charset="0"/>
                      </a:endParaRPr>
                    </a:p>
                  </a:txBody>
                  <a:tcPr/>
                </a:tc>
                <a:tc>
                  <a:txBody>
                    <a:bodyPr/>
                    <a:lstStyle/>
                    <a:p>
                      <a:pPr algn="ctr"/>
                      <a:r>
                        <a:rPr lang="es-MX" sz="1800" b="1" dirty="0" smtClean="0">
                          <a:latin typeface="Arial" panose="020B0604020202020204" pitchFamily="34" charset="0"/>
                          <a:cs typeface="Arial" panose="020B0604020202020204" pitchFamily="34" charset="0"/>
                        </a:rPr>
                        <a:t>22</a:t>
                      </a:r>
                      <a:endParaRPr lang="es-MX" sz="1800" b="1" dirty="0">
                        <a:latin typeface="Arial" panose="020B0604020202020204" pitchFamily="34" charset="0"/>
                        <a:cs typeface="Arial" panose="020B0604020202020204" pitchFamily="34" charset="0"/>
                      </a:endParaRPr>
                    </a:p>
                  </a:txBody>
                  <a:tcPr anchor="ctr"/>
                </a:tc>
              </a:tr>
              <a:tr h="585003">
                <a:tc>
                  <a:txBody>
                    <a:bodyPr/>
                    <a:lstStyle/>
                    <a:p>
                      <a:r>
                        <a:rPr lang="es-MX" sz="1600" b="1" dirty="0" smtClean="0">
                          <a:latin typeface="Arial" panose="020B0604020202020204" pitchFamily="34" charset="0"/>
                          <a:cs typeface="Arial" panose="020B0604020202020204" pitchFamily="34" charset="0"/>
                        </a:rPr>
                        <a:t>2011 - 2014</a:t>
                      </a:r>
                      <a:endParaRPr lang="es-MX" sz="1600" b="1" dirty="0">
                        <a:latin typeface="Arial" panose="020B0604020202020204" pitchFamily="34" charset="0"/>
                        <a:cs typeface="Arial" panose="020B0604020202020204" pitchFamily="34" charset="0"/>
                      </a:endParaRPr>
                    </a:p>
                  </a:txBody>
                  <a:tcPr anchor="ctr"/>
                </a:tc>
                <a:tc>
                  <a:txBody>
                    <a:bodyPr/>
                    <a:lstStyle/>
                    <a:p>
                      <a:pPr algn="ctr"/>
                      <a:r>
                        <a:rPr lang="es-MX" sz="1600" dirty="0" smtClean="0">
                          <a:latin typeface="Arial" panose="020B0604020202020204" pitchFamily="34" charset="0"/>
                          <a:cs typeface="Arial" panose="020B0604020202020204" pitchFamily="34" charset="0"/>
                        </a:rPr>
                        <a:t>1(10)</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4(40)</a:t>
                      </a:r>
                      <a:endParaRPr lang="es-MX" sz="1600" dirty="0">
                        <a:latin typeface="Arial" panose="020B0604020202020204" pitchFamily="34" charset="0"/>
                        <a:cs typeface="Arial" panose="020B0604020202020204" pitchFamily="34" charset="0"/>
                      </a:endParaRPr>
                    </a:p>
                  </a:txBody>
                  <a:tcPr/>
                </a:tc>
                <a:tc>
                  <a:txBody>
                    <a:bodyPr/>
                    <a:lstStyle/>
                    <a:p>
                      <a:pPr algn="ctr"/>
                      <a:r>
                        <a:rPr lang="es-MX" sz="1600" dirty="0" smtClean="0">
                          <a:latin typeface="Arial" panose="020B0604020202020204" pitchFamily="34" charset="0"/>
                          <a:cs typeface="Arial" panose="020B0604020202020204" pitchFamily="34" charset="0"/>
                        </a:rPr>
                        <a:t>5(50)</a:t>
                      </a:r>
                      <a:endParaRPr lang="es-MX" sz="1600" dirty="0">
                        <a:latin typeface="Arial" panose="020B0604020202020204" pitchFamily="34" charset="0"/>
                        <a:cs typeface="Arial" panose="020B0604020202020204" pitchFamily="34" charset="0"/>
                      </a:endParaRPr>
                    </a:p>
                  </a:txBody>
                  <a:tcPr/>
                </a:tc>
                <a:tc>
                  <a:txBody>
                    <a:bodyPr/>
                    <a:lstStyle/>
                    <a:p>
                      <a:pPr algn="ctr"/>
                      <a:r>
                        <a:rPr lang="es-MX" sz="1800" b="1" dirty="0" smtClean="0">
                          <a:latin typeface="Arial" panose="020B0604020202020204" pitchFamily="34" charset="0"/>
                          <a:cs typeface="Arial" panose="020B0604020202020204" pitchFamily="34" charset="0"/>
                        </a:rPr>
                        <a:t>10</a:t>
                      </a:r>
                      <a:endParaRPr lang="es-MX" sz="1800" b="1" dirty="0">
                        <a:latin typeface="Arial" panose="020B0604020202020204" pitchFamily="34" charset="0"/>
                        <a:cs typeface="Arial" panose="020B0604020202020204" pitchFamily="34" charset="0"/>
                      </a:endParaRPr>
                    </a:p>
                  </a:txBody>
                  <a:tcPr anchor="ctr"/>
                </a:tc>
              </a:tr>
            </a:tbl>
          </a:graphicData>
        </a:graphic>
      </p:graphicFrame>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143125" cy="2143125"/>
          </a:xfrm>
          <a:prstGeom prst="rect">
            <a:avLst/>
          </a:prstGeom>
        </p:spPr>
      </p:pic>
    </p:spTree>
    <p:extLst>
      <p:ext uri="{BB962C8B-B14F-4D97-AF65-F5344CB8AC3E}">
        <p14:creationId xmlns:p14="http://schemas.microsoft.com/office/powerpoint/2010/main" val="18313433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16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anchor="ctr" anchorCtr="0" compatLnSpc="1">
            <a:prstTxWarp prst="textNoShape">
              <a:avLst/>
            </a:prstTxWarp>
          </a:bodyPr>
          <a:lstStyle/>
          <a:p>
            <a:pPr algn="l">
              <a:tabLst>
                <a:tab pos="638769" algn="l"/>
                <a:tab pos="1277539" algn="l"/>
                <a:tab pos="1916308" algn="l"/>
                <a:tab pos="2555077" algn="l"/>
                <a:tab pos="3193847" algn="l"/>
                <a:tab pos="3832616" algn="l"/>
                <a:tab pos="4471386" algn="l"/>
                <a:tab pos="5110155" algn="l"/>
                <a:tab pos="5748924" algn="l"/>
              </a:tabLst>
            </a:pPr>
            <a:r>
              <a:rPr lang="en-US" altLang="es-MX" sz="1059" b="1" dirty="0" err="1">
                <a:solidFill>
                  <a:schemeClr val="accent4"/>
                </a:solidFill>
                <a:cs typeface="Arial Unicode MS" panose="020B0604020202020204" pitchFamily="34" charset="-128"/>
              </a:rPr>
              <a:t>Wyngaarden</a:t>
            </a:r>
            <a:r>
              <a:rPr lang="en-US" altLang="es-MX" sz="1059" b="1" dirty="0">
                <a:solidFill>
                  <a:schemeClr val="accent4"/>
                </a:solidFill>
                <a:cs typeface="Arial Unicode MS" panose="020B0604020202020204" pitchFamily="34" charset="-128"/>
              </a:rPr>
              <a:t> JB. N </a:t>
            </a:r>
            <a:r>
              <a:rPr lang="en-US" altLang="es-MX" sz="1059" b="1" dirty="0" err="1">
                <a:solidFill>
                  <a:schemeClr val="accent4"/>
                </a:solidFill>
                <a:cs typeface="Arial Unicode MS" panose="020B0604020202020204" pitchFamily="34" charset="-128"/>
              </a:rPr>
              <a:t>Engl</a:t>
            </a:r>
            <a:r>
              <a:rPr lang="en-US" altLang="es-MX" sz="1059" b="1" dirty="0">
                <a:solidFill>
                  <a:schemeClr val="accent4"/>
                </a:solidFill>
                <a:cs typeface="Arial Unicode MS" panose="020B0604020202020204" pitchFamily="34" charset="-128"/>
              </a:rPr>
              <a:t> J Med 1979;301:1254-1259.</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140" y="1332734"/>
            <a:ext cx="5562320"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1816755" y="229972"/>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pPr algn="ctr" defTabSz="403433" fontAlgn="base">
              <a:lnSpc>
                <a:spcPct val="97000"/>
              </a:lnSpc>
              <a:spcBef>
                <a:spcPct val="0"/>
              </a:spcBef>
              <a:spcAft>
                <a:spcPct val="0"/>
              </a:spcAft>
              <a:buClr>
                <a:srgbClr val="000000"/>
              </a:buClr>
              <a:buSzPct val="100000"/>
            </a:pPr>
            <a:r>
              <a:rPr lang="en-US" altLang="es-MX" sz="1765" b="1" dirty="0">
                <a:solidFill>
                  <a:schemeClr val="accent4"/>
                </a:solidFill>
                <a:cs typeface="Arial Unicode MS" panose="020B0604020202020204" pitchFamily="34" charset="-128"/>
              </a:rPr>
              <a:t>Postdoctoral Research Fellowships Awarded by the National Institutes of Health to Candidates Holding M.D., and M.D. plus Ph.D., Degrees, as Compared with Those Holding the Ph.D. Degree Only, 1968–77.</a:t>
            </a:r>
          </a:p>
        </p:txBody>
      </p:sp>
    </p:spTree>
    <p:extLst>
      <p:ext uri="{BB962C8B-B14F-4D97-AF65-F5344CB8AC3E}">
        <p14:creationId xmlns:p14="http://schemas.microsoft.com/office/powerpoint/2010/main" val="41560068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816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anchor="ctr" anchorCtr="0" compatLnSpc="1">
            <a:prstTxWarp prst="textNoShape">
              <a:avLst/>
            </a:prstTxWarp>
          </a:bodyPr>
          <a:lstStyle/>
          <a:p>
            <a:pPr algn="l">
              <a:tabLst>
                <a:tab pos="638769" algn="l"/>
                <a:tab pos="1277539" algn="l"/>
                <a:tab pos="1916308" algn="l"/>
                <a:tab pos="2555077" algn="l"/>
                <a:tab pos="3193847" algn="l"/>
                <a:tab pos="3832616" algn="l"/>
                <a:tab pos="4471386" algn="l"/>
                <a:tab pos="5110155" algn="l"/>
                <a:tab pos="5748924" algn="l"/>
              </a:tabLst>
            </a:pPr>
            <a:r>
              <a:rPr lang="en-US" altLang="es-MX" sz="1059" b="1" dirty="0" err="1">
                <a:solidFill>
                  <a:schemeClr val="accent4"/>
                </a:solidFill>
                <a:cs typeface="Arial Unicode MS" panose="020B0604020202020204" pitchFamily="34" charset="-128"/>
              </a:rPr>
              <a:t>Wyngaarden</a:t>
            </a:r>
            <a:r>
              <a:rPr lang="en-US" altLang="es-MX" sz="1059" b="1" dirty="0">
                <a:solidFill>
                  <a:schemeClr val="accent4"/>
                </a:solidFill>
                <a:cs typeface="Arial Unicode MS" panose="020B0604020202020204" pitchFamily="34" charset="-128"/>
              </a:rPr>
              <a:t> JB. N </a:t>
            </a:r>
            <a:r>
              <a:rPr lang="en-US" altLang="es-MX" sz="1059" b="1" dirty="0" err="1">
                <a:solidFill>
                  <a:schemeClr val="accent4"/>
                </a:solidFill>
                <a:cs typeface="Arial Unicode MS" panose="020B0604020202020204" pitchFamily="34" charset="-128"/>
              </a:rPr>
              <a:t>Engl</a:t>
            </a:r>
            <a:r>
              <a:rPr lang="en-US" altLang="es-MX" sz="1059" b="1" dirty="0">
                <a:solidFill>
                  <a:schemeClr val="accent4"/>
                </a:solidFill>
                <a:cs typeface="Arial Unicode MS" panose="020B0604020202020204" pitchFamily="34" charset="-128"/>
              </a:rPr>
              <a:t> J Med 1979;301:1254-1259</a:t>
            </a:r>
            <a:r>
              <a:rPr lang="en-US" altLang="es-MX" sz="1059" b="1" dirty="0">
                <a:cs typeface="Arial Unicode MS" panose="020B0604020202020204" pitchFamily="34" charset="-128"/>
              </a:rPr>
              <a:t>.</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460" y="1012732"/>
            <a:ext cx="5869081"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2061883" y="161085"/>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pPr algn="ctr" defTabSz="403433" fontAlgn="base">
              <a:lnSpc>
                <a:spcPct val="97000"/>
              </a:lnSpc>
              <a:spcBef>
                <a:spcPct val="0"/>
              </a:spcBef>
              <a:spcAft>
                <a:spcPct val="0"/>
              </a:spcAft>
              <a:buClr>
                <a:srgbClr val="000000"/>
              </a:buClr>
              <a:buSzPct val="100000"/>
            </a:pPr>
            <a:r>
              <a:rPr lang="en-US" altLang="es-MX" sz="2118" b="1" dirty="0">
                <a:solidFill>
                  <a:schemeClr val="accent4"/>
                </a:solidFill>
                <a:cs typeface="Arial Unicode MS" panose="020B0604020202020204" pitchFamily="34" charset="-128"/>
              </a:rPr>
              <a:t>New National Institutes of Health Research Project Awards Charted by Type of Earned Degree of the Principal Investigator.</a:t>
            </a:r>
          </a:p>
        </p:txBody>
      </p:sp>
    </p:spTree>
    <p:extLst>
      <p:ext uri="{BB962C8B-B14F-4D97-AF65-F5344CB8AC3E}">
        <p14:creationId xmlns:p14="http://schemas.microsoft.com/office/powerpoint/2010/main" val="21345012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5751" r="16600" b="31829"/>
          <a:stretch/>
        </p:blipFill>
        <p:spPr>
          <a:xfrm>
            <a:off x="1630424" y="0"/>
            <a:ext cx="8931153" cy="6858000"/>
          </a:xfrm>
          <a:prstGeom prst="rect">
            <a:avLst/>
          </a:prstGeom>
        </p:spPr>
      </p:pic>
    </p:spTree>
    <p:extLst>
      <p:ext uri="{BB962C8B-B14F-4D97-AF65-F5344CB8AC3E}">
        <p14:creationId xmlns:p14="http://schemas.microsoft.com/office/powerpoint/2010/main" val="30712709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5505" r="11712" b="30106"/>
          <a:stretch/>
        </p:blipFill>
        <p:spPr>
          <a:xfrm>
            <a:off x="1785137" y="42477"/>
            <a:ext cx="8776440" cy="6815524"/>
          </a:xfrm>
          <a:prstGeom prst="rect">
            <a:avLst/>
          </a:prstGeom>
        </p:spPr>
      </p:pic>
    </p:spTree>
    <p:extLst>
      <p:ext uri="{BB962C8B-B14F-4D97-AF65-F5344CB8AC3E}">
        <p14:creationId xmlns:p14="http://schemas.microsoft.com/office/powerpoint/2010/main" val="4001381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842000"/>
            <a:ext cx="2895600" cy="1117600"/>
          </a:xfrm>
        </p:spPr>
        <p:txBody>
          <a:bodyPr>
            <a:normAutofit/>
          </a:bodyPr>
          <a:lstStyle/>
          <a:p>
            <a:pPr algn="ctr"/>
            <a:r>
              <a:rPr lang="es-MX" sz="1600" b="1" dirty="0" err="1" smtClean="0"/>
              <a:t>Hirsch</a:t>
            </a:r>
            <a:r>
              <a:rPr lang="es-MX" sz="1600" b="1" dirty="0" smtClean="0"/>
              <a:t> JE. PNAS. 102:16569-72</a:t>
            </a:r>
            <a:endParaRPr lang="es-MX" sz="1600" b="1" dirty="0"/>
          </a:p>
        </p:txBody>
      </p:sp>
      <p:pic>
        <p:nvPicPr>
          <p:cNvPr id="3" name="Imagen 2" descr="h-index calculation"/>
          <p:cNvPicPr/>
          <p:nvPr/>
        </p:nvPicPr>
        <p:blipFill>
          <a:blip r:embed="rId2">
            <a:extLst>
              <a:ext uri="{28A0092B-C50C-407E-A947-70E740481C1C}">
                <a14:useLocalDpi xmlns:a14="http://schemas.microsoft.com/office/drawing/2010/main" val="0"/>
              </a:ext>
            </a:extLst>
          </a:blip>
          <a:srcRect/>
          <a:stretch>
            <a:fillRect/>
          </a:stretch>
        </p:blipFill>
        <p:spPr bwMode="auto">
          <a:xfrm>
            <a:off x="2882900" y="1790700"/>
            <a:ext cx="6311900" cy="4610100"/>
          </a:xfrm>
          <a:prstGeom prst="rect">
            <a:avLst/>
          </a:prstGeom>
          <a:noFill/>
          <a:ln>
            <a:noFill/>
          </a:ln>
        </p:spPr>
      </p:pic>
      <p:sp>
        <p:nvSpPr>
          <p:cNvPr id="4"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t>Índice H</a:t>
            </a:r>
            <a:endParaRPr lang="es-MX" b="1" dirty="0"/>
          </a:p>
        </p:txBody>
      </p:sp>
    </p:spTree>
    <p:extLst>
      <p:ext uri="{BB962C8B-B14F-4D97-AF65-F5344CB8AC3E}">
        <p14:creationId xmlns:p14="http://schemas.microsoft.com/office/powerpoint/2010/main" val="2861493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IPAMincho"/>
        <a:cs typeface="IPAMincho"/>
      </a:majorFont>
      <a:minorFont>
        <a:latin typeface="Arial"/>
        <a:ea typeface="IPAMincho"/>
        <a:cs typeface="IPA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s-MX"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s-MX"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797</Words>
  <Application>Microsoft Macintosh PowerPoint</Application>
  <PresentationFormat>Personalizado</PresentationFormat>
  <Paragraphs>98</Paragraphs>
  <Slides>27</Slides>
  <Notes>7</Notes>
  <HiddenSlides>0</HiddenSlides>
  <MMClips>0</MMClips>
  <ScaleCrop>false</ScaleCrop>
  <HeadingPairs>
    <vt:vector size="4" baseType="variant">
      <vt:variant>
        <vt:lpstr>Tema</vt:lpstr>
      </vt:variant>
      <vt:variant>
        <vt:i4>4</vt:i4>
      </vt:variant>
      <vt:variant>
        <vt:lpstr>Títulos de diapositiva</vt:lpstr>
      </vt:variant>
      <vt:variant>
        <vt:i4>27</vt:i4>
      </vt:variant>
    </vt:vector>
  </HeadingPairs>
  <TitlesOfParts>
    <vt:vector size="31" baseType="lpstr">
      <vt:lpstr>Tema de Office</vt:lpstr>
      <vt:lpstr>1_Tema de Office</vt:lpstr>
      <vt:lpstr>2_Tema de Office</vt:lpstr>
      <vt:lpstr>3_Tema de Office</vt:lpstr>
      <vt:lpstr>Medico – Científico Una especie en extinción…..   </vt:lpstr>
      <vt:lpstr>Medico-Científico</vt:lpstr>
      <vt:lpstr>Presentación de PowerPoint</vt:lpstr>
      <vt:lpstr>Presentación de PowerPoint</vt:lpstr>
      <vt:lpstr>Wyngaarden JB. N Engl J Med 1979;301:1254-1259.</vt:lpstr>
      <vt:lpstr>Wyngaarden JB. N Engl J Med 1979;301:1254-1259.</vt:lpstr>
      <vt:lpstr>Presentación de PowerPoint</vt:lpstr>
      <vt:lpstr>Presentación de PowerPoint</vt:lpstr>
      <vt:lpstr>Hirsch JE. PNAS. 102:16569-72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Grpys</dc:creator>
  <cp:lastModifiedBy>Guillermo Ruiz-Palacios y Santos</cp:lastModifiedBy>
  <cp:revision>18</cp:revision>
  <dcterms:created xsi:type="dcterms:W3CDTF">2015-01-29T00:19:58Z</dcterms:created>
  <dcterms:modified xsi:type="dcterms:W3CDTF">2015-06-24T23:37:48Z</dcterms:modified>
</cp:coreProperties>
</file>