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charts/chart15.xml" ContentType="application/vnd.openxmlformats-officedocument.drawingml.chart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drawings/drawing2.xml" ContentType="application/vnd.openxmlformats-officedocument.drawingml.chartshape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1.xml" ContentType="application/vnd.openxmlformats-officedocument.drawingml.chart+xml"/>
  <Override PartName="/ppt/notesSlides/notesSlide12.xml" ContentType="application/vnd.openxmlformats-officedocument.presentationml.notesSlide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2" r:id="rId3"/>
    <p:sldId id="288" r:id="rId4"/>
    <p:sldId id="289" r:id="rId5"/>
    <p:sldId id="292" r:id="rId6"/>
    <p:sldId id="293" r:id="rId7"/>
    <p:sldId id="279" r:id="rId8"/>
    <p:sldId id="294" r:id="rId9"/>
    <p:sldId id="295" r:id="rId10"/>
    <p:sldId id="296" r:id="rId11"/>
    <p:sldId id="259" r:id="rId12"/>
    <p:sldId id="297" r:id="rId13"/>
    <p:sldId id="298" r:id="rId14"/>
    <p:sldId id="299" r:id="rId15"/>
    <p:sldId id="311" r:id="rId16"/>
    <p:sldId id="307" r:id="rId17"/>
    <p:sldId id="305" r:id="rId18"/>
    <p:sldId id="282" r:id="rId19"/>
    <p:sldId id="309" r:id="rId20"/>
    <p:sldId id="310" r:id="rId21"/>
    <p:sldId id="285" r:id="rId22"/>
    <p:sldId id="286" r:id="rId23"/>
    <p:sldId id="284" r:id="rId24"/>
    <p:sldId id="283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9E2A"/>
    <a:srgbClr val="318B25"/>
    <a:srgbClr val="4AA127"/>
    <a:srgbClr val="7ABC32"/>
    <a:srgbClr val="8E00B0"/>
    <a:srgbClr val="EA621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0504" autoAdjust="0"/>
  </p:normalViewPr>
  <p:slideViewPr>
    <p:cSldViewPr>
      <p:cViewPr>
        <p:scale>
          <a:sx n="75" d="100"/>
          <a:sy n="75" d="100"/>
        </p:scale>
        <p:origin x="-678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luis.romo\Documents\Copia%20de%20series%20cubo.xls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basilio.velasco\Escritorio\Pensiones\Diagn&#243;stico%20RJP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silio.velasco\Desktop\Direcciones%20Normativas\Finanzas\Informe%20Finanzas%202013%20-%202014\Copia%20de%20140131%20graficas%20ppt%20cierre%20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.krug\Desktop\Cuadro%20Tasas%20Mortalidad%20KRUG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.luviano\Downloads\150220_Pacientes%20con%20insuficiencia%20renal%20cr&#195;&#179;nica%20y%20terapias%20de%20reemplazo_ok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Libro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hector.vargass\Mis%20documentos\PROGRAMA%20ENFERMEDADES%20CRONICAS\PROYECTO%20CRONICOS\Proyecto%20ultimo%20130814\Calculos%20problema%20Proyecto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hector.vargass\Mis%20documentos\PROGRAMA%20ENFERMEDADES%20CRONICAS\PROYECTO%20CRONICOS\Proyecto%20ultimo%20130814\Calculos%20problema%20Proyect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.hernandezg\Desktop\Diagn&#243;stico%20IMSS\Poblaci&#243;n%202010-2050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hector.vargass\Mis%20documentos\PROGRAMA%20ENFERMEDADES%20CRONICAS\PROYECTO%20CRONICOS\Proyecto%20ultimo%20130814\Calculos%20problema%20Proyecto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.hernandezg\Desktop\Diagn&#243;stico%20IMSS\Poblaci&#243;n%202010-205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ancisco.zarco\Desktop\gr&#225;fica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ancisco.zarco\Desktop\gr&#225;fica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ancisco.zarco\Desktop\gr&#225;fica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silio.velasco\AppData\Local\Microsoft\Windows\Temporary%20Internet%20Files\Content.Outlook\H266Z4TB\Datos%20gr&#225;fica%20del%20RJ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81800312785758"/>
          <c:y val="4.7920756244655492E-2"/>
          <c:w val="0.81167121032136103"/>
          <c:h val="0.84495197212728601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dLbls>
            <c:numFmt formatCode="#,##0" sourceLinked="0"/>
            <c:txPr>
              <a:bodyPr/>
              <a:lstStyle/>
              <a:p>
                <a:pPr>
                  <a:defRPr b="0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Hoja2!$B$46:$B$50</c:f>
              <c:numCache>
                <c:formatCode>Estándar</c:formatCode>
                <c:ptCount val="5"/>
                <c:pt idx="0">
                  <c:v>1973</c:v>
                </c:pt>
                <c:pt idx="1">
                  <c:v>1983</c:v>
                </c:pt>
                <c:pt idx="2">
                  <c:v>1993</c:v>
                </c:pt>
                <c:pt idx="3">
                  <c:v>2003</c:v>
                </c:pt>
                <c:pt idx="4">
                  <c:v>2012</c:v>
                </c:pt>
              </c:numCache>
            </c:numRef>
          </c:cat>
          <c:val>
            <c:numRef>
              <c:f>Hoja2!$C$46:$C$50</c:f>
              <c:numCache>
                <c:formatCode>Estándar</c:formatCode>
                <c:ptCount val="5"/>
                <c:pt idx="0">
                  <c:v>13.523889255643621</c:v>
                </c:pt>
                <c:pt idx="1">
                  <c:v>10.4490457870118</c:v>
                </c:pt>
                <c:pt idx="2">
                  <c:v>7.2494662240165546</c:v>
                </c:pt>
                <c:pt idx="3">
                  <c:v>5.7452060714345974</c:v>
                </c:pt>
                <c:pt idx="4">
                  <c:v>5.27344315320983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899072"/>
        <c:axId val="80909056"/>
      </c:lineChart>
      <c:catAx>
        <c:axId val="80899072"/>
        <c:scaling>
          <c:orientation val="minMax"/>
        </c:scaling>
        <c:delete val="0"/>
        <c:axPos val="b"/>
        <c:numFmt formatCode="Estándar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 b="0"/>
            </a:pPr>
            <a:endParaRPr lang="es-MX"/>
          </a:p>
        </c:txPr>
        <c:crossAx val="80909056"/>
        <c:crosses val="autoZero"/>
        <c:auto val="1"/>
        <c:lblAlgn val="ctr"/>
        <c:lblOffset val="100"/>
        <c:noMultiLvlLbl val="0"/>
      </c:catAx>
      <c:valAx>
        <c:axId val="80909056"/>
        <c:scaling>
          <c:orientation val="minMax"/>
          <c:min val="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 b="1" dirty="0" smtClean="0"/>
                  <a:t>Cotizantes</a:t>
                </a:r>
                <a:r>
                  <a:rPr lang="es-MX" b="1" baseline="0" dirty="0" smtClean="0"/>
                  <a:t> por pensionado</a:t>
                </a:r>
                <a:endParaRPr lang="es-MX" b="1" dirty="0"/>
              </a:p>
            </c:rich>
          </c:tx>
          <c:layout/>
          <c:overlay val="0"/>
        </c:title>
        <c:numFmt formatCode="Estándar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800" b="0"/>
            </a:pPr>
            <a:endParaRPr lang="es-MX"/>
          </a:p>
        </c:txPr>
        <c:crossAx val="80899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err="1"/>
              <a:t>Proyección</a:t>
            </a:r>
            <a:r>
              <a:rPr lang="en-US" sz="1400" dirty="0"/>
              <a:t> 2013 - 2093 de </a:t>
            </a:r>
            <a:r>
              <a:rPr lang="en-US" sz="1400" dirty="0" err="1"/>
              <a:t>jubilados</a:t>
            </a:r>
            <a:r>
              <a:rPr lang="en-US" sz="1400" dirty="0"/>
              <a:t> y </a:t>
            </a:r>
            <a:r>
              <a:rPr lang="en-US" sz="1400" dirty="0" err="1"/>
              <a:t>pensionados</a:t>
            </a:r>
            <a:r>
              <a:rPr lang="en-US" sz="1400" dirty="0"/>
              <a:t> del </a:t>
            </a:r>
            <a:r>
              <a:rPr lang="en-US" sz="1400" dirty="0" smtClean="0"/>
              <a:t>RJP pre 2005</a:t>
            </a:r>
            <a:endParaRPr lang="en-US" sz="1400" dirty="0"/>
          </a:p>
        </c:rich>
      </c:tx>
      <c:layout>
        <c:manualLayout>
          <c:xMode val="edge"/>
          <c:yMode val="edge"/>
          <c:x val="0.17572329926304484"/>
          <c:y val="1.389512994236902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3934771136540381E-2"/>
          <c:y val="7.9217873601579877E-2"/>
          <c:w val="0.89989804373588123"/>
          <c:h val="0.77110391026843561"/>
        </c:manualLayout>
      </c:layout>
      <c:lineChart>
        <c:grouping val="standard"/>
        <c:varyColors val="0"/>
        <c:ser>
          <c:idx val="0"/>
          <c:order val="0"/>
          <c:tx>
            <c:strRef>
              <c:f>'Proyección pensionados RJP'!$C$4</c:f>
              <c:strCache>
                <c:ptCount val="1"/>
                <c:pt idx="0">
                  <c:v>Pensionados Totales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'Proyección pensionados RJP'!$B$5:$B$85</c:f>
              <c:numCache>
                <c:formatCode>Estándar</c:formatCode>
                <c:ptCount val="8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  <c:pt idx="39">
                  <c:v>2052</c:v>
                </c:pt>
                <c:pt idx="40">
                  <c:v>2053</c:v>
                </c:pt>
                <c:pt idx="41">
                  <c:v>2054</c:v>
                </c:pt>
                <c:pt idx="42">
                  <c:v>2055</c:v>
                </c:pt>
                <c:pt idx="43">
                  <c:v>2056</c:v>
                </c:pt>
                <c:pt idx="44">
                  <c:v>2057</c:v>
                </c:pt>
                <c:pt idx="45">
                  <c:v>2058</c:v>
                </c:pt>
                <c:pt idx="46">
                  <c:v>2059</c:v>
                </c:pt>
                <c:pt idx="47">
                  <c:v>2060</c:v>
                </c:pt>
                <c:pt idx="48">
                  <c:v>2061</c:v>
                </c:pt>
                <c:pt idx="49">
                  <c:v>2062</c:v>
                </c:pt>
                <c:pt idx="50">
                  <c:v>2063</c:v>
                </c:pt>
                <c:pt idx="51">
                  <c:v>2064</c:v>
                </c:pt>
                <c:pt idx="52">
                  <c:v>2065</c:v>
                </c:pt>
                <c:pt idx="53">
                  <c:v>2066</c:v>
                </c:pt>
                <c:pt idx="54">
                  <c:v>2067</c:v>
                </c:pt>
                <c:pt idx="55">
                  <c:v>2068</c:v>
                </c:pt>
                <c:pt idx="56">
                  <c:v>2069</c:v>
                </c:pt>
                <c:pt idx="57">
                  <c:v>2070</c:v>
                </c:pt>
                <c:pt idx="58">
                  <c:v>2071</c:v>
                </c:pt>
                <c:pt idx="59">
                  <c:v>2072</c:v>
                </c:pt>
                <c:pt idx="60">
                  <c:v>2073</c:v>
                </c:pt>
                <c:pt idx="61">
                  <c:v>2074</c:v>
                </c:pt>
                <c:pt idx="62">
                  <c:v>2075</c:v>
                </c:pt>
                <c:pt idx="63">
                  <c:v>2076</c:v>
                </c:pt>
                <c:pt idx="64">
                  <c:v>2077</c:v>
                </c:pt>
                <c:pt idx="65">
                  <c:v>2078</c:v>
                </c:pt>
                <c:pt idx="66">
                  <c:v>2079</c:v>
                </c:pt>
                <c:pt idx="67">
                  <c:v>2080</c:v>
                </c:pt>
                <c:pt idx="68">
                  <c:v>2081</c:v>
                </c:pt>
                <c:pt idx="69">
                  <c:v>2082</c:v>
                </c:pt>
                <c:pt idx="70">
                  <c:v>2083</c:v>
                </c:pt>
                <c:pt idx="71">
                  <c:v>2084</c:v>
                </c:pt>
                <c:pt idx="72">
                  <c:v>2085</c:v>
                </c:pt>
                <c:pt idx="73">
                  <c:v>2086</c:v>
                </c:pt>
                <c:pt idx="74">
                  <c:v>2087</c:v>
                </c:pt>
                <c:pt idx="75">
                  <c:v>2088</c:v>
                </c:pt>
                <c:pt idx="76">
                  <c:v>2089</c:v>
                </c:pt>
                <c:pt idx="77">
                  <c:v>2090</c:v>
                </c:pt>
                <c:pt idx="78">
                  <c:v>2091</c:v>
                </c:pt>
                <c:pt idx="79">
                  <c:v>2092</c:v>
                </c:pt>
                <c:pt idx="80">
                  <c:v>2093</c:v>
                </c:pt>
              </c:numCache>
            </c:numRef>
          </c:cat>
          <c:val>
            <c:numRef>
              <c:f>'Proyección pensionados RJP'!$C$5:$C$85</c:f>
              <c:numCache>
                <c:formatCode>#,##0</c:formatCode>
                <c:ptCount val="81"/>
                <c:pt idx="0">
                  <c:v>237934.47322563364</c:v>
                </c:pt>
                <c:pt idx="1">
                  <c:v>246403.47792759622</c:v>
                </c:pt>
                <c:pt idx="2">
                  <c:v>257409.20339338493</c:v>
                </c:pt>
                <c:pt idx="3">
                  <c:v>270239.73917070695</c:v>
                </c:pt>
                <c:pt idx="4">
                  <c:v>284538.81973912555</c:v>
                </c:pt>
                <c:pt idx="5">
                  <c:v>299935.62344488507</c:v>
                </c:pt>
                <c:pt idx="6">
                  <c:v>314906.37820133939</c:v>
                </c:pt>
                <c:pt idx="7">
                  <c:v>328180.91102085588</c:v>
                </c:pt>
                <c:pt idx="8">
                  <c:v>339699.39544027462</c:v>
                </c:pt>
                <c:pt idx="9">
                  <c:v>349611.48993041855</c:v>
                </c:pt>
                <c:pt idx="10">
                  <c:v>357838.20842266188</c:v>
                </c:pt>
                <c:pt idx="11">
                  <c:v>364574.48605442152</c:v>
                </c:pt>
                <c:pt idx="12">
                  <c:v>370325.52340240206</c:v>
                </c:pt>
                <c:pt idx="13">
                  <c:v>375705.22771907307</c:v>
                </c:pt>
                <c:pt idx="14">
                  <c:v>380958.03871429747</c:v>
                </c:pt>
                <c:pt idx="15">
                  <c:v>385943.00035629352</c:v>
                </c:pt>
                <c:pt idx="16">
                  <c:v>390531.93396318471</c:v>
                </c:pt>
                <c:pt idx="17">
                  <c:v>394487.87719031272</c:v>
                </c:pt>
                <c:pt idx="18">
                  <c:v>397840.17446740199</c:v>
                </c:pt>
                <c:pt idx="19">
                  <c:v>399766.55496389268</c:v>
                </c:pt>
                <c:pt idx="20">
                  <c:v>399260.79262120451</c:v>
                </c:pt>
                <c:pt idx="21">
                  <c:v>396255.39416272647</c:v>
                </c:pt>
                <c:pt idx="22">
                  <c:v>391279.75428107573</c:v>
                </c:pt>
                <c:pt idx="23">
                  <c:v>384819.90508761106</c:v>
                </c:pt>
                <c:pt idx="24">
                  <c:v>377229.46096946078</c:v>
                </c:pt>
                <c:pt idx="25">
                  <c:v>368741.26621483668</c:v>
                </c:pt>
                <c:pt idx="26">
                  <c:v>359499.86176135601</c:v>
                </c:pt>
                <c:pt idx="27">
                  <c:v>349611.75212425541</c:v>
                </c:pt>
                <c:pt idx="28">
                  <c:v>339118.77798182605</c:v>
                </c:pt>
                <c:pt idx="29">
                  <c:v>328082.72960660938</c:v>
                </c:pt>
                <c:pt idx="30">
                  <c:v>316549.45089499466</c:v>
                </c:pt>
                <c:pt idx="31">
                  <c:v>304556.01052724419</c:v>
                </c:pt>
                <c:pt idx="32">
                  <c:v>292148.34970062884</c:v>
                </c:pt>
                <c:pt idx="33">
                  <c:v>279366.36770126718</c:v>
                </c:pt>
                <c:pt idx="34">
                  <c:v>266265.67439462047</c:v>
                </c:pt>
                <c:pt idx="35">
                  <c:v>252901.1969705137</c:v>
                </c:pt>
                <c:pt idx="36">
                  <c:v>239340.25723974261</c:v>
                </c:pt>
                <c:pt idx="37">
                  <c:v>225650.35048535105</c:v>
                </c:pt>
                <c:pt idx="38">
                  <c:v>211902.42231841263</c:v>
                </c:pt>
                <c:pt idx="39">
                  <c:v>198172.66197712623</c:v>
                </c:pt>
                <c:pt idx="40">
                  <c:v>184538.12664223544</c:v>
                </c:pt>
                <c:pt idx="41">
                  <c:v>171076.88771350725</c:v>
                </c:pt>
                <c:pt idx="42">
                  <c:v>157865.62773168238</c:v>
                </c:pt>
                <c:pt idx="43">
                  <c:v>144976.04048488813</c:v>
                </c:pt>
                <c:pt idx="44">
                  <c:v>132477.54162567193</c:v>
                </c:pt>
                <c:pt idx="45">
                  <c:v>120426.9264616217</c:v>
                </c:pt>
                <c:pt idx="46">
                  <c:v>108871.26818099104</c:v>
                </c:pt>
                <c:pt idx="47">
                  <c:v>97852.60621658765</c:v>
                </c:pt>
                <c:pt idx="48">
                  <c:v>87406.553156064561</c:v>
                </c:pt>
                <c:pt idx="49">
                  <c:v>77563.713500456361</c:v>
                </c:pt>
                <c:pt idx="50">
                  <c:v>68343.736873612026</c:v>
                </c:pt>
                <c:pt idx="51">
                  <c:v>59763.590166113179</c:v>
                </c:pt>
                <c:pt idx="52">
                  <c:v>51833.021475524867</c:v>
                </c:pt>
                <c:pt idx="53">
                  <c:v>44555.660835486502</c:v>
                </c:pt>
                <c:pt idx="54">
                  <c:v>37934.548843363271</c:v>
                </c:pt>
                <c:pt idx="55">
                  <c:v>31961.488724583465</c:v>
                </c:pt>
                <c:pt idx="56">
                  <c:v>26631.09664207638</c:v>
                </c:pt>
                <c:pt idx="57">
                  <c:v>21924.744068138218</c:v>
                </c:pt>
                <c:pt idx="58">
                  <c:v>17815.919397700694</c:v>
                </c:pt>
                <c:pt idx="59">
                  <c:v>14277.012259604802</c:v>
                </c:pt>
                <c:pt idx="60">
                  <c:v>11271.234795468228</c:v>
                </c:pt>
                <c:pt idx="61">
                  <c:v>8755.9054494985303</c:v>
                </c:pt>
                <c:pt idx="62">
                  <c:v>6687.6618209281414</c:v>
                </c:pt>
                <c:pt idx="63">
                  <c:v>5014.528925940298</c:v>
                </c:pt>
                <c:pt idx="64">
                  <c:v>3687.4464447485102</c:v>
                </c:pt>
                <c:pt idx="65">
                  <c:v>2655.419522500873</c:v>
                </c:pt>
                <c:pt idx="66">
                  <c:v>1871.0233043661565</c:v>
                </c:pt>
                <c:pt idx="67">
                  <c:v>1286.8860694303444</c:v>
                </c:pt>
                <c:pt idx="68">
                  <c:v>862.55060749671384</c:v>
                </c:pt>
                <c:pt idx="69">
                  <c:v>561.64882345470141</c:v>
                </c:pt>
                <c:pt idx="70">
                  <c:v>353.99243927760511</c:v>
                </c:pt>
                <c:pt idx="71">
                  <c:v>214.92311278396346</c:v>
                </c:pt>
                <c:pt idx="72">
                  <c:v>125.07111476973395</c:v>
                </c:pt>
                <c:pt idx="73">
                  <c:v>69.37238242309661</c:v>
                </c:pt>
                <c:pt idx="74">
                  <c:v>36.420300255714075</c:v>
                </c:pt>
                <c:pt idx="75">
                  <c:v>17.916002190387314</c:v>
                </c:pt>
                <c:pt idx="76">
                  <c:v>8.1425433527096232</c:v>
                </c:pt>
                <c:pt idx="77">
                  <c:v>3.5054749912890641</c:v>
                </c:pt>
                <c:pt idx="78">
                  <c:v>1.4348329240476871</c:v>
                </c:pt>
                <c:pt idx="79">
                  <c:v>0.63223022486260594</c:v>
                </c:pt>
                <c:pt idx="80">
                  <c:v>0.30914686783043738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'Proyección pensionados RJP'!$D$4</c:f>
              <c:strCache>
                <c:ptCount val="1"/>
                <c:pt idx="0">
                  <c:v>Pensionados en curso de pago a dic de 2012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numRef>
              <c:f>'Proyección pensionados RJP'!$B$5:$B$85</c:f>
              <c:numCache>
                <c:formatCode>Estándar</c:formatCode>
                <c:ptCount val="8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  <c:pt idx="39">
                  <c:v>2052</c:v>
                </c:pt>
                <c:pt idx="40">
                  <c:v>2053</c:v>
                </c:pt>
                <c:pt idx="41">
                  <c:v>2054</c:v>
                </c:pt>
                <c:pt idx="42">
                  <c:v>2055</c:v>
                </c:pt>
                <c:pt idx="43">
                  <c:v>2056</c:v>
                </c:pt>
                <c:pt idx="44">
                  <c:v>2057</c:v>
                </c:pt>
                <c:pt idx="45">
                  <c:v>2058</c:v>
                </c:pt>
                <c:pt idx="46">
                  <c:v>2059</c:v>
                </c:pt>
                <c:pt idx="47">
                  <c:v>2060</c:v>
                </c:pt>
                <c:pt idx="48">
                  <c:v>2061</c:v>
                </c:pt>
                <c:pt idx="49">
                  <c:v>2062</c:v>
                </c:pt>
                <c:pt idx="50">
                  <c:v>2063</c:v>
                </c:pt>
                <c:pt idx="51">
                  <c:v>2064</c:v>
                </c:pt>
                <c:pt idx="52">
                  <c:v>2065</c:v>
                </c:pt>
                <c:pt idx="53">
                  <c:v>2066</c:v>
                </c:pt>
                <c:pt idx="54">
                  <c:v>2067</c:v>
                </c:pt>
                <c:pt idx="55">
                  <c:v>2068</c:v>
                </c:pt>
                <c:pt idx="56">
                  <c:v>2069</c:v>
                </c:pt>
                <c:pt idx="57">
                  <c:v>2070</c:v>
                </c:pt>
                <c:pt idx="58">
                  <c:v>2071</c:v>
                </c:pt>
                <c:pt idx="59">
                  <c:v>2072</c:v>
                </c:pt>
                <c:pt idx="60">
                  <c:v>2073</c:v>
                </c:pt>
                <c:pt idx="61">
                  <c:v>2074</c:v>
                </c:pt>
                <c:pt idx="62">
                  <c:v>2075</c:v>
                </c:pt>
                <c:pt idx="63">
                  <c:v>2076</c:v>
                </c:pt>
                <c:pt idx="64">
                  <c:v>2077</c:v>
                </c:pt>
                <c:pt idx="65">
                  <c:v>2078</c:v>
                </c:pt>
                <c:pt idx="66">
                  <c:v>2079</c:v>
                </c:pt>
                <c:pt idx="67">
                  <c:v>2080</c:v>
                </c:pt>
                <c:pt idx="68">
                  <c:v>2081</c:v>
                </c:pt>
                <c:pt idx="69">
                  <c:v>2082</c:v>
                </c:pt>
                <c:pt idx="70">
                  <c:v>2083</c:v>
                </c:pt>
                <c:pt idx="71">
                  <c:v>2084</c:v>
                </c:pt>
                <c:pt idx="72">
                  <c:v>2085</c:v>
                </c:pt>
                <c:pt idx="73">
                  <c:v>2086</c:v>
                </c:pt>
                <c:pt idx="74">
                  <c:v>2087</c:v>
                </c:pt>
                <c:pt idx="75">
                  <c:v>2088</c:v>
                </c:pt>
                <c:pt idx="76">
                  <c:v>2089</c:v>
                </c:pt>
                <c:pt idx="77">
                  <c:v>2090</c:v>
                </c:pt>
                <c:pt idx="78">
                  <c:v>2091</c:v>
                </c:pt>
                <c:pt idx="79">
                  <c:v>2092</c:v>
                </c:pt>
                <c:pt idx="80">
                  <c:v>2093</c:v>
                </c:pt>
              </c:numCache>
            </c:numRef>
          </c:cat>
          <c:val>
            <c:numRef>
              <c:f>'Proyección pensionados RJP'!$D$5:$D$85</c:f>
              <c:numCache>
                <c:formatCode>#,##0</c:formatCode>
                <c:ptCount val="81"/>
                <c:pt idx="0">
                  <c:v>228604.39229236718</c:v>
                </c:pt>
                <c:pt idx="1">
                  <c:v>226179.81567610055</c:v>
                </c:pt>
                <c:pt idx="2">
                  <c:v>224117.81909246006</c:v>
                </c:pt>
                <c:pt idx="3">
                  <c:v>222063.3512834493</c:v>
                </c:pt>
                <c:pt idx="4">
                  <c:v>219951.21982406153</c:v>
                </c:pt>
                <c:pt idx="5">
                  <c:v>217740.03825818253</c:v>
                </c:pt>
                <c:pt idx="6">
                  <c:v>215420.05860230114</c:v>
                </c:pt>
                <c:pt idx="7">
                  <c:v>212925.49382377334</c:v>
                </c:pt>
                <c:pt idx="8">
                  <c:v>210273.850579174</c:v>
                </c:pt>
                <c:pt idx="9">
                  <c:v>207447.97818580849</c:v>
                </c:pt>
                <c:pt idx="10">
                  <c:v>204420.77628322638</c:v>
                </c:pt>
                <c:pt idx="11">
                  <c:v>201185.14031401186</c:v>
                </c:pt>
                <c:pt idx="12">
                  <c:v>197733.94507430025</c:v>
                </c:pt>
                <c:pt idx="13">
                  <c:v>194068.92684955877</c:v>
                </c:pt>
                <c:pt idx="14">
                  <c:v>190155.58676966664</c:v>
                </c:pt>
                <c:pt idx="15">
                  <c:v>185993.44050028393</c:v>
                </c:pt>
                <c:pt idx="16">
                  <c:v>181571.91511248969</c:v>
                </c:pt>
                <c:pt idx="17">
                  <c:v>176880.2241641322</c:v>
                </c:pt>
                <c:pt idx="18">
                  <c:v>171913.96526301984</c:v>
                </c:pt>
                <c:pt idx="19">
                  <c:v>166665.72622282177</c:v>
                </c:pt>
                <c:pt idx="20">
                  <c:v>161142.09708157618</c:v>
                </c:pt>
                <c:pt idx="21">
                  <c:v>155338.91268373816</c:v>
                </c:pt>
                <c:pt idx="22">
                  <c:v>149265.95801046264</c:v>
                </c:pt>
                <c:pt idx="23">
                  <c:v>142926.64431568584</c:v>
                </c:pt>
                <c:pt idx="24">
                  <c:v>136341.99808471528</c:v>
                </c:pt>
                <c:pt idx="25">
                  <c:v>129528.0202213806</c:v>
                </c:pt>
                <c:pt idx="26">
                  <c:v>122505.96654459284</c:v>
                </c:pt>
                <c:pt idx="27">
                  <c:v>115305.21923842703</c:v>
                </c:pt>
                <c:pt idx="28">
                  <c:v>107956.75982759218</c:v>
                </c:pt>
                <c:pt idx="29">
                  <c:v>100502.18945773104</c:v>
                </c:pt>
                <c:pt idx="30">
                  <c:v>92986.044939860061</c:v>
                </c:pt>
                <c:pt idx="31">
                  <c:v>85451.481197740388</c:v>
                </c:pt>
                <c:pt idx="32">
                  <c:v>77956.194175941651</c:v>
                </c:pt>
                <c:pt idx="33">
                  <c:v>70555.426018331564</c:v>
                </c:pt>
                <c:pt idx="34">
                  <c:v>63310.941795436891</c:v>
                </c:pt>
                <c:pt idx="35">
                  <c:v>56279.591864729511</c:v>
                </c:pt>
                <c:pt idx="36">
                  <c:v>49526.831337144817</c:v>
                </c:pt>
                <c:pt idx="37">
                  <c:v>43111.113008036154</c:v>
                </c:pt>
                <c:pt idx="38">
                  <c:v>37085.757067033221</c:v>
                </c:pt>
                <c:pt idx="39">
                  <c:v>31499.957938731917</c:v>
                </c:pt>
                <c:pt idx="40">
                  <c:v>26392.54139449331</c:v>
                </c:pt>
                <c:pt idx="41">
                  <c:v>21792.956689523595</c:v>
                </c:pt>
                <c:pt idx="42">
                  <c:v>17719.141567820756</c:v>
                </c:pt>
                <c:pt idx="43">
                  <c:v>14174.169703779648</c:v>
                </c:pt>
                <c:pt idx="44">
                  <c:v>11152.10003465129</c:v>
                </c:pt>
                <c:pt idx="45">
                  <c:v>8626.4955938759267</c:v>
                </c:pt>
                <c:pt idx="46">
                  <c:v>6558.6627760068977</c:v>
                </c:pt>
                <c:pt idx="47">
                  <c:v>4902.2538567139363</c:v>
                </c:pt>
                <c:pt idx="48">
                  <c:v>3605.732363076615</c:v>
                </c:pt>
                <c:pt idx="49">
                  <c:v>2617.1895301429058</c:v>
                </c:pt>
                <c:pt idx="50">
                  <c:v>1879.240349997342</c:v>
                </c:pt>
                <c:pt idx="51">
                  <c:v>1342.195239460764</c:v>
                </c:pt>
                <c:pt idx="52">
                  <c:v>957.06724724123444</c:v>
                </c:pt>
                <c:pt idx="53">
                  <c:v>683.35641024301333</c:v>
                </c:pt>
                <c:pt idx="54">
                  <c:v>491.8580176079102</c:v>
                </c:pt>
                <c:pt idx="55">
                  <c:v>356.47903123294225</c:v>
                </c:pt>
                <c:pt idx="56">
                  <c:v>261.81041879355757</c:v>
                </c:pt>
                <c:pt idx="57">
                  <c:v>195.15273221491714</c:v>
                </c:pt>
                <c:pt idx="58">
                  <c:v>146.37615477210701</c:v>
                </c:pt>
                <c:pt idx="59">
                  <c:v>110.69167467290117</c:v>
                </c:pt>
                <c:pt idx="60">
                  <c:v>83.864849434606896</c:v>
                </c:pt>
                <c:pt idx="61">
                  <c:v>63.562506536226053</c:v>
                </c:pt>
                <c:pt idx="62">
                  <c:v>48.277796138319417</c:v>
                </c:pt>
                <c:pt idx="63">
                  <c:v>36.684131381928481</c:v>
                </c:pt>
                <c:pt idx="64">
                  <c:v>27.406889408103481</c:v>
                </c:pt>
                <c:pt idx="65">
                  <c:v>20.441766754918312</c:v>
                </c:pt>
                <c:pt idx="66">
                  <c:v>15.544933012886858</c:v>
                </c:pt>
                <c:pt idx="67">
                  <c:v>11.797189297592078</c:v>
                </c:pt>
                <c:pt idx="68">
                  <c:v>8.8866175397666183</c:v>
                </c:pt>
                <c:pt idx="69">
                  <c:v>6.8368140074171686</c:v>
                </c:pt>
                <c:pt idx="70">
                  <c:v>5.2409796790021321</c:v>
                </c:pt>
                <c:pt idx="71">
                  <c:v>4.003602676011794</c:v>
                </c:pt>
                <c:pt idx="72">
                  <c:v>3.1165048364459031</c:v>
                </c:pt>
                <c:pt idx="73">
                  <c:v>2.4101246664652276</c:v>
                </c:pt>
                <c:pt idx="74">
                  <c:v>1.8372484255229418</c:v>
                </c:pt>
                <c:pt idx="75">
                  <c:v>1.384938262573745</c:v>
                </c:pt>
                <c:pt idx="76">
                  <c:v>1.0080333274045878</c:v>
                </c:pt>
                <c:pt idx="77">
                  <c:v>0.72690612828261214</c:v>
                </c:pt>
                <c:pt idx="78">
                  <c:v>0.51029668156109409</c:v>
                </c:pt>
                <c:pt idx="79">
                  <c:v>0.34714977056665774</c:v>
                </c:pt>
                <c:pt idx="80">
                  <c:v>0.22337200127057799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'Proyección pensionados RJP'!$E$4</c:f>
              <c:strCache>
                <c:ptCount val="1"/>
                <c:pt idx="0">
                  <c:v>Nuevos pensionados de Trabajadores Activos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'Proyección pensionados RJP'!$B$5:$B$85</c:f>
              <c:numCache>
                <c:formatCode>Estándar</c:formatCode>
                <c:ptCount val="8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  <c:pt idx="15">
                  <c:v>2028</c:v>
                </c:pt>
                <c:pt idx="16">
                  <c:v>2029</c:v>
                </c:pt>
                <c:pt idx="17">
                  <c:v>2030</c:v>
                </c:pt>
                <c:pt idx="18">
                  <c:v>2031</c:v>
                </c:pt>
                <c:pt idx="19">
                  <c:v>2032</c:v>
                </c:pt>
                <c:pt idx="20">
                  <c:v>2033</c:v>
                </c:pt>
                <c:pt idx="21">
                  <c:v>2034</c:v>
                </c:pt>
                <c:pt idx="22">
                  <c:v>2035</c:v>
                </c:pt>
                <c:pt idx="23">
                  <c:v>2036</c:v>
                </c:pt>
                <c:pt idx="24">
                  <c:v>2037</c:v>
                </c:pt>
                <c:pt idx="25">
                  <c:v>2038</c:v>
                </c:pt>
                <c:pt idx="26">
                  <c:v>2039</c:v>
                </c:pt>
                <c:pt idx="27">
                  <c:v>2040</c:v>
                </c:pt>
                <c:pt idx="28">
                  <c:v>2041</c:v>
                </c:pt>
                <c:pt idx="29">
                  <c:v>2042</c:v>
                </c:pt>
                <c:pt idx="30">
                  <c:v>2043</c:v>
                </c:pt>
                <c:pt idx="31">
                  <c:v>2044</c:v>
                </c:pt>
                <c:pt idx="32">
                  <c:v>2045</c:v>
                </c:pt>
                <c:pt idx="33">
                  <c:v>2046</c:v>
                </c:pt>
                <c:pt idx="34">
                  <c:v>2047</c:v>
                </c:pt>
                <c:pt idx="35">
                  <c:v>2048</c:v>
                </c:pt>
                <c:pt idx="36">
                  <c:v>2049</c:v>
                </c:pt>
                <c:pt idx="37">
                  <c:v>2050</c:v>
                </c:pt>
                <c:pt idx="38">
                  <c:v>2051</c:v>
                </c:pt>
                <c:pt idx="39">
                  <c:v>2052</c:v>
                </c:pt>
                <c:pt idx="40">
                  <c:v>2053</c:v>
                </c:pt>
                <c:pt idx="41">
                  <c:v>2054</c:v>
                </c:pt>
                <c:pt idx="42">
                  <c:v>2055</c:v>
                </c:pt>
                <c:pt idx="43">
                  <c:v>2056</c:v>
                </c:pt>
                <c:pt idx="44">
                  <c:v>2057</c:v>
                </c:pt>
                <c:pt idx="45">
                  <c:v>2058</c:v>
                </c:pt>
                <c:pt idx="46">
                  <c:v>2059</c:v>
                </c:pt>
                <c:pt idx="47">
                  <c:v>2060</c:v>
                </c:pt>
                <c:pt idx="48">
                  <c:v>2061</c:v>
                </c:pt>
                <c:pt idx="49">
                  <c:v>2062</c:v>
                </c:pt>
                <c:pt idx="50">
                  <c:v>2063</c:v>
                </c:pt>
                <c:pt idx="51">
                  <c:v>2064</c:v>
                </c:pt>
                <c:pt idx="52">
                  <c:v>2065</c:v>
                </c:pt>
                <c:pt idx="53">
                  <c:v>2066</c:v>
                </c:pt>
                <c:pt idx="54">
                  <c:v>2067</c:v>
                </c:pt>
                <c:pt idx="55">
                  <c:v>2068</c:v>
                </c:pt>
                <c:pt idx="56">
                  <c:v>2069</c:v>
                </c:pt>
                <c:pt idx="57">
                  <c:v>2070</c:v>
                </c:pt>
                <c:pt idx="58">
                  <c:v>2071</c:v>
                </c:pt>
                <c:pt idx="59">
                  <c:v>2072</c:v>
                </c:pt>
                <c:pt idx="60">
                  <c:v>2073</c:v>
                </c:pt>
                <c:pt idx="61">
                  <c:v>2074</c:v>
                </c:pt>
                <c:pt idx="62">
                  <c:v>2075</c:v>
                </c:pt>
                <c:pt idx="63">
                  <c:v>2076</c:v>
                </c:pt>
                <c:pt idx="64">
                  <c:v>2077</c:v>
                </c:pt>
                <c:pt idx="65">
                  <c:v>2078</c:v>
                </c:pt>
                <c:pt idx="66">
                  <c:v>2079</c:v>
                </c:pt>
                <c:pt idx="67">
                  <c:v>2080</c:v>
                </c:pt>
                <c:pt idx="68">
                  <c:v>2081</c:v>
                </c:pt>
                <c:pt idx="69">
                  <c:v>2082</c:v>
                </c:pt>
                <c:pt idx="70">
                  <c:v>2083</c:v>
                </c:pt>
                <c:pt idx="71">
                  <c:v>2084</c:v>
                </c:pt>
                <c:pt idx="72">
                  <c:v>2085</c:v>
                </c:pt>
                <c:pt idx="73">
                  <c:v>2086</c:v>
                </c:pt>
                <c:pt idx="74">
                  <c:v>2087</c:v>
                </c:pt>
                <c:pt idx="75">
                  <c:v>2088</c:v>
                </c:pt>
                <c:pt idx="76">
                  <c:v>2089</c:v>
                </c:pt>
                <c:pt idx="77">
                  <c:v>2090</c:v>
                </c:pt>
                <c:pt idx="78">
                  <c:v>2091</c:v>
                </c:pt>
                <c:pt idx="79">
                  <c:v>2092</c:v>
                </c:pt>
                <c:pt idx="80">
                  <c:v>2093</c:v>
                </c:pt>
              </c:numCache>
            </c:numRef>
          </c:cat>
          <c:val>
            <c:numRef>
              <c:f>'Proyección pensionados RJP'!$E$5:$E$85</c:f>
              <c:numCache>
                <c:formatCode>#,##0</c:formatCode>
                <c:ptCount val="81"/>
                <c:pt idx="0">
                  <c:v>9330.0809332664612</c:v>
                </c:pt>
                <c:pt idx="1">
                  <c:v>20223.66225149568</c:v>
                </c:pt>
                <c:pt idx="2">
                  <c:v>33291.384300924859</c:v>
                </c:pt>
                <c:pt idx="3">
                  <c:v>48176.387887257624</c:v>
                </c:pt>
                <c:pt idx="4">
                  <c:v>64587.599915064027</c:v>
                </c:pt>
                <c:pt idx="5">
                  <c:v>82195.585186702534</c:v>
                </c:pt>
                <c:pt idx="6">
                  <c:v>99486.319599038223</c:v>
                </c:pt>
                <c:pt idx="7">
                  <c:v>115255.41719708253</c:v>
                </c:pt>
                <c:pt idx="8">
                  <c:v>129425.5448611006</c:v>
                </c:pt>
                <c:pt idx="9">
                  <c:v>142163.51174461009</c:v>
                </c:pt>
                <c:pt idx="10">
                  <c:v>153417.43213943549</c:v>
                </c:pt>
                <c:pt idx="11">
                  <c:v>163389.34574040968</c:v>
                </c:pt>
                <c:pt idx="12">
                  <c:v>172591.57832810178</c:v>
                </c:pt>
                <c:pt idx="13">
                  <c:v>181636.30086951429</c:v>
                </c:pt>
                <c:pt idx="14">
                  <c:v>190802.45194463083</c:v>
                </c:pt>
                <c:pt idx="15">
                  <c:v>199949.55985600961</c:v>
                </c:pt>
                <c:pt idx="16">
                  <c:v>208960.01885069505</c:v>
                </c:pt>
                <c:pt idx="17">
                  <c:v>217607.65302618049</c:v>
                </c:pt>
                <c:pt idx="18">
                  <c:v>225926.20920438215</c:v>
                </c:pt>
                <c:pt idx="19">
                  <c:v>233100.8287410709</c:v>
                </c:pt>
                <c:pt idx="20">
                  <c:v>238118.69553962833</c:v>
                </c:pt>
                <c:pt idx="21">
                  <c:v>240916.48147898831</c:v>
                </c:pt>
                <c:pt idx="22">
                  <c:v>242013.79627061309</c:v>
                </c:pt>
                <c:pt idx="23">
                  <c:v>241893.26077192521</c:v>
                </c:pt>
                <c:pt idx="24">
                  <c:v>240887.4628847455</c:v>
                </c:pt>
                <c:pt idx="25">
                  <c:v>239213.24599345608</c:v>
                </c:pt>
                <c:pt idx="26">
                  <c:v>236993.89521676314</c:v>
                </c:pt>
                <c:pt idx="27">
                  <c:v>234306.53288582835</c:v>
                </c:pt>
                <c:pt idx="28">
                  <c:v>231162.01815423387</c:v>
                </c:pt>
                <c:pt idx="29">
                  <c:v>227580.54014887832</c:v>
                </c:pt>
                <c:pt idx="30">
                  <c:v>223563.4059551346</c:v>
                </c:pt>
                <c:pt idx="31">
                  <c:v>219104.52932950383</c:v>
                </c:pt>
                <c:pt idx="32">
                  <c:v>214192.1555246872</c:v>
                </c:pt>
                <c:pt idx="33">
                  <c:v>208810.94168293561</c:v>
                </c:pt>
                <c:pt idx="34">
                  <c:v>202954.73259918357</c:v>
                </c:pt>
                <c:pt idx="35">
                  <c:v>196621.6051057842</c:v>
                </c:pt>
                <c:pt idx="36">
                  <c:v>189813.42590259781</c:v>
                </c:pt>
                <c:pt idx="37">
                  <c:v>182539.23747731489</c:v>
                </c:pt>
                <c:pt idx="38">
                  <c:v>174816.66525137943</c:v>
                </c:pt>
                <c:pt idx="39">
                  <c:v>166672.70403839432</c:v>
                </c:pt>
                <c:pt idx="40">
                  <c:v>158145.58524774213</c:v>
                </c:pt>
                <c:pt idx="41">
                  <c:v>149283.93102398366</c:v>
                </c:pt>
                <c:pt idx="42">
                  <c:v>140146.48616386164</c:v>
                </c:pt>
                <c:pt idx="43">
                  <c:v>130801.87078110848</c:v>
                </c:pt>
                <c:pt idx="44">
                  <c:v>121325.44159102064</c:v>
                </c:pt>
                <c:pt idx="45">
                  <c:v>111800.43086774577</c:v>
                </c:pt>
                <c:pt idx="46">
                  <c:v>102312.60540498415</c:v>
                </c:pt>
                <c:pt idx="47">
                  <c:v>92950.352359873708</c:v>
                </c:pt>
                <c:pt idx="48">
                  <c:v>83800.820792987943</c:v>
                </c:pt>
                <c:pt idx="49">
                  <c:v>74946.523970313458</c:v>
                </c:pt>
                <c:pt idx="50">
                  <c:v>66464.496523614682</c:v>
                </c:pt>
                <c:pt idx="51">
                  <c:v>58421.394926652414</c:v>
                </c:pt>
                <c:pt idx="52">
                  <c:v>50875.954228283634</c:v>
                </c:pt>
                <c:pt idx="53">
                  <c:v>43872.304425243492</c:v>
                </c:pt>
                <c:pt idx="54">
                  <c:v>37442.690825755359</c:v>
                </c:pt>
                <c:pt idx="55">
                  <c:v>31605.009693350523</c:v>
                </c:pt>
                <c:pt idx="56">
                  <c:v>26369.286223282823</c:v>
                </c:pt>
                <c:pt idx="57">
                  <c:v>21729.591335923302</c:v>
                </c:pt>
                <c:pt idx="58">
                  <c:v>17669.543242928587</c:v>
                </c:pt>
                <c:pt idx="59">
                  <c:v>14166.320584931902</c:v>
                </c:pt>
                <c:pt idx="60">
                  <c:v>11187.369946033621</c:v>
                </c:pt>
                <c:pt idx="61">
                  <c:v>8692.3429429623047</c:v>
                </c:pt>
                <c:pt idx="62">
                  <c:v>6639.3840247898224</c:v>
                </c:pt>
                <c:pt idx="63">
                  <c:v>4977.8447945583694</c:v>
                </c:pt>
                <c:pt idx="64">
                  <c:v>3660.0395553404069</c:v>
                </c:pt>
                <c:pt idx="65">
                  <c:v>2634.9777557459547</c:v>
                </c:pt>
                <c:pt idx="66">
                  <c:v>1855.4783713532697</c:v>
                </c:pt>
                <c:pt idx="67">
                  <c:v>1275.0888801327524</c:v>
                </c:pt>
                <c:pt idx="68">
                  <c:v>853.66398995694726</c:v>
                </c:pt>
                <c:pt idx="69">
                  <c:v>554.81200944728425</c:v>
                </c:pt>
                <c:pt idx="70">
                  <c:v>348.75145959860299</c:v>
                </c:pt>
                <c:pt idx="71">
                  <c:v>210.91951010795168</c:v>
                </c:pt>
                <c:pt idx="72">
                  <c:v>121.95460993328805</c:v>
                </c:pt>
                <c:pt idx="73">
                  <c:v>66.962257756631388</c:v>
                </c:pt>
                <c:pt idx="74">
                  <c:v>34.583051830191131</c:v>
                </c:pt>
                <c:pt idx="75">
                  <c:v>16.53106392781357</c:v>
                </c:pt>
                <c:pt idx="76">
                  <c:v>7.134510025305036</c:v>
                </c:pt>
                <c:pt idx="77">
                  <c:v>2.778568863006452</c:v>
                </c:pt>
                <c:pt idx="78">
                  <c:v>0.92453624248659305</c:v>
                </c:pt>
                <c:pt idx="79">
                  <c:v>0.28508045429594825</c:v>
                </c:pt>
                <c:pt idx="80">
                  <c:v>8.5774866559859372E-2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580160"/>
        <c:axId val="95581696"/>
      </c:lineChart>
      <c:catAx>
        <c:axId val="95580160"/>
        <c:scaling>
          <c:orientation val="minMax"/>
        </c:scaling>
        <c:delete val="0"/>
        <c:axPos val="b"/>
        <c:numFmt formatCode="Estándar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s-MX"/>
          </a:p>
        </c:txPr>
        <c:crossAx val="95581696"/>
        <c:crosses val="autoZero"/>
        <c:auto val="1"/>
        <c:lblAlgn val="ctr"/>
        <c:lblOffset val="100"/>
        <c:noMultiLvlLbl val="0"/>
      </c:catAx>
      <c:valAx>
        <c:axId val="95581696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95580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25812409732254"/>
          <c:y val="0.20814569669672578"/>
          <c:w val="0.33273299494500613"/>
          <c:h val="0.49696663936729035"/>
        </c:manualLayout>
      </c:layout>
      <c:overlay val="0"/>
      <c:txPr>
        <a:bodyPr/>
        <a:lstStyle/>
        <a:p>
          <a:pPr>
            <a:defRPr sz="12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s-MX" sz="1800"/>
              <a:t>Uso de reservas,</a:t>
            </a:r>
            <a:r>
              <a:rPr lang="es-MX" sz="1800" baseline="0"/>
              <a:t> 2007 - 2013</a:t>
            </a:r>
            <a:endParaRPr lang="es-MX" sz="18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003300"/>
              </a:solidFill>
            </c:spPr>
          </c:dPt>
          <c:dLbls>
            <c:dLbl>
              <c:idx val="6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rgbClr val="003300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Hoja1!$B$3:$B$9</c:f>
              <c:numCache>
                <c:formatCode>Estándar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Hoja1!$C$3:$C$9</c:f>
              <c:numCache>
                <c:formatCode>Estándar</c:formatCode>
                <c:ptCount val="7"/>
                <c:pt idx="0">
                  <c:v>0.3</c:v>
                </c:pt>
                <c:pt idx="1">
                  <c:v>0.2</c:v>
                </c:pt>
                <c:pt idx="2">
                  <c:v>0.9</c:v>
                </c:pt>
                <c:pt idx="3">
                  <c:v>18</c:v>
                </c:pt>
                <c:pt idx="4">
                  <c:v>23</c:v>
                </c:pt>
                <c:pt idx="5">
                  <c:v>24.6</c:v>
                </c:pt>
                <c:pt idx="6">
                  <c:v>11.6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06366080"/>
        <c:axId val="106367616"/>
      </c:barChart>
      <c:catAx>
        <c:axId val="106366080"/>
        <c:scaling>
          <c:orientation val="minMax"/>
        </c:scaling>
        <c:delete val="0"/>
        <c:axPos val="b"/>
        <c:numFmt formatCode="Estándar" sourceLinked="1"/>
        <c:majorTickMark val="out"/>
        <c:minorTickMark val="none"/>
        <c:tickLblPos val="nextTo"/>
        <c:crossAx val="106367616"/>
        <c:crosses val="autoZero"/>
        <c:auto val="1"/>
        <c:lblAlgn val="ctr"/>
        <c:lblOffset val="100"/>
        <c:noMultiLvlLbl val="0"/>
      </c:catAx>
      <c:valAx>
        <c:axId val="106367616"/>
        <c:scaling>
          <c:orientation val="minMax"/>
          <c:max val="2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/>
                  <a:t>Miles de millones de pesos 2014</a:t>
                </a:r>
              </a:p>
            </c:rich>
          </c:tx>
          <c:layout/>
          <c:overlay val="0"/>
        </c:title>
        <c:numFmt formatCode="Estándar" sourceLinked="1"/>
        <c:majorTickMark val="out"/>
        <c:minorTickMark val="none"/>
        <c:tickLblPos val="nextTo"/>
        <c:crossAx val="10636608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MX" sz="1400" dirty="0" smtClean="0"/>
              <a:t>Tendencia </a:t>
            </a:r>
            <a:r>
              <a:rPr lang="es-MX" sz="1400" dirty="0"/>
              <a:t>de Gasto 2009-2018</a:t>
            </a:r>
          </a:p>
        </c:rich>
      </c:tx>
      <c:layout>
        <c:manualLayout>
          <c:xMode val="edge"/>
          <c:yMode val="edge"/>
          <c:x val="0.2107432025542261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0908636420447447E-2"/>
          <c:y val="8.8385858785628657E-2"/>
          <c:w val="0.82241765233891218"/>
          <c:h val="0.80755645706337464"/>
        </c:manualLayout>
      </c:layout>
      <c:lineChart>
        <c:grouping val="standard"/>
        <c:varyColors val="0"/>
        <c:ser>
          <c:idx val="0"/>
          <c:order val="0"/>
          <c:tx>
            <c:strRef>
              <c:f>'grafica tendencia'!$M$4:$M$6</c:f>
              <c:strCache>
                <c:ptCount val="1"/>
                <c:pt idx="0">
                  <c:v>Escenario Inercial 2012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4"/>
            <c:bubble3D val="0"/>
            <c:spPr>
              <a:ln>
                <a:solidFill>
                  <a:srgbClr val="C00000"/>
                </a:solidFill>
                <a:prstDash val="sysDash"/>
              </a:ln>
            </c:spPr>
          </c:dPt>
          <c:dPt>
            <c:idx val="5"/>
            <c:bubble3D val="0"/>
            <c:spPr>
              <a:ln>
                <a:solidFill>
                  <a:srgbClr val="C00000"/>
                </a:solidFill>
                <a:prstDash val="sysDash"/>
              </a:ln>
            </c:spPr>
          </c:dPt>
          <c:dPt>
            <c:idx val="6"/>
            <c:bubble3D val="0"/>
            <c:spPr>
              <a:ln>
                <a:solidFill>
                  <a:srgbClr val="C00000"/>
                </a:solidFill>
                <a:prstDash val="sysDash"/>
              </a:ln>
            </c:spPr>
          </c:dPt>
          <c:dPt>
            <c:idx val="7"/>
            <c:bubble3D val="0"/>
            <c:spPr>
              <a:ln>
                <a:solidFill>
                  <a:srgbClr val="C00000"/>
                </a:solidFill>
                <a:prstDash val="sysDash"/>
              </a:ln>
            </c:spPr>
          </c:dPt>
          <c:dPt>
            <c:idx val="8"/>
            <c:bubble3D val="0"/>
            <c:spPr>
              <a:ln>
                <a:solidFill>
                  <a:srgbClr val="C00000"/>
                </a:solidFill>
                <a:prstDash val="sysDash"/>
              </a:ln>
            </c:spPr>
          </c:dPt>
          <c:dPt>
            <c:idx val="9"/>
            <c:bubble3D val="0"/>
            <c:spPr>
              <a:ln>
                <a:solidFill>
                  <a:srgbClr val="C00000"/>
                </a:solidFill>
                <a:prstDash val="sysDash"/>
              </a:ln>
            </c:spPr>
          </c:dPt>
          <c:cat>
            <c:numRef>
              <c:f>'grafica tendencia'!$E$8:$E$17</c:f>
              <c:numCache>
                <c:formatCode>Estándar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'grafica tendencia'!$M$8:$M$17</c:f>
              <c:numCache>
                <c:formatCode>Estándar</c:formatCode>
                <c:ptCount val="10"/>
                <c:pt idx="0">
                  <c:v>190</c:v>
                </c:pt>
                <c:pt idx="1">
                  <c:v>210</c:v>
                </c:pt>
                <c:pt idx="2">
                  <c:v>225</c:v>
                </c:pt>
                <c:pt idx="3">
                  <c:v>250</c:v>
                </c:pt>
                <c:pt idx="4">
                  <c:v>280.90000000000003</c:v>
                </c:pt>
                <c:pt idx="5">
                  <c:v>315.6192400000001</c:v>
                </c:pt>
                <c:pt idx="6">
                  <c:v>354.62977806400011</c:v>
                </c:pt>
                <c:pt idx="7">
                  <c:v>398.46201863271057</c:v>
                </c:pt>
                <c:pt idx="8">
                  <c:v>447.71192413571362</c:v>
                </c:pt>
                <c:pt idx="9">
                  <c:v>503.0491179588879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'grafica tendencia'!$N$4:$N$6</c:f>
              <c:strCache>
                <c:ptCount val="1"/>
                <c:pt idx="0">
                  <c:v>Ahorros de una sola vez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'grafica tendencia'!$E$8:$E$17</c:f>
              <c:numCache>
                <c:formatCode>Estándar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'grafica tendencia'!$N$8:$N$17</c:f>
              <c:numCache>
                <c:formatCode>Estándar</c:formatCode>
                <c:ptCount val="10"/>
                <c:pt idx="3">
                  <c:v>250</c:v>
                </c:pt>
                <c:pt idx="4">
                  <c:v>220.90000000000003</c:v>
                </c:pt>
                <c:pt idx="5">
                  <c:v>247.40800000000007</c:v>
                </c:pt>
                <c:pt idx="6">
                  <c:v>277.09696000000008</c:v>
                </c:pt>
                <c:pt idx="7">
                  <c:v>310.34859520000015</c:v>
                </c:pt>
                <c:pt idx="8">
                  <c:v>345</c:v>
                </c:pt>
                <c:pt idx="9">
                  <c:v>384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'grafica tendencia'!$O$4:$O$6</c:f>
              <c:strCache>
                <c:ptCount val="1"/>
                <c:pt idx="0">
                  <c:v>Ahorros que reducen la pendiente de crecimiento de gasto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'grafica tendencia'!$E$8:$E$17</c:f>
              <c:numCache>
                <c:formatCode>Estándar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'grafica tendencia'!$O$8:$O$17</c:f>
              <c:numCache>
                <c:formatCode>Estándar</c:formatCode>
                <c:ptCount val="10"/>
                <c:pt idx="4">
                  <c:v>220.90000000000003</c:v>
                </c:pt>
                <c:pt idx="5">
                  <c:v>229</c:v>
                </c:pt>
                <c:pt idx="6">
                  <c:v>243.00000000000003</c:v>
                </c:pt>
                <c:pt idx="7">
                  <c:v>262.44000000000005</c:v>
                </c:pt>
                <c:pt idx="8">
                  <c:v>283.43520000000007</c:v>
                </c:pt>
                <c:pt idx="9">
                  <c:v>306.11001600000009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464384"/>
        <c:axId val="106465920"/>
      </c:lineChart>
      <c:catAx>
        <c:axId val="106464384"/>
        <c:scaling>
          <c:orientation val="minMax"/>
        </c:scaling>
        <c:delete val="0"/>
        <c:axPos val="b"/>
        <c:numFmt formatCode="Estándar" sourceLinked="1"/>
        <c:majorTickMark val="out"/>
        <c:minorTickMark val="none"/>
        <c:tickLblPos val="nextTo"/>
        <c:crossAx val="106465920"/>
        <c:crosses val="autoZero"/>
        <c:auto val="1"/>
        <c:lblAlgn val="ctr"/>
        <c:lblOffset val="100"/>
        <c:noMultiLvlLbl val="0"/>
      </c:catAx>
      <c:valAx>
        <c:axId val="106465920"/>
        <c:scaling>
          <c:orientation val="minMax"/>
          <c:max val="500"/>
          <c:min val="150"/>
        </c:scaling>
        <c:delete val="1"/>
        <c:axPos val="l"/>
        <c:numFmt formatCode="Estándar" sourceLinked="1"/>
        <c:majorTickMark val="out"/>
        <c:minorTickMark val="none"/>
        <c:tickLblPos val="nextTo"/>
        <c:crossAx val="10646438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0425742236765859E-2"/>
          <c:y val="0.15041609834353387"/>
          <c:w val="0.49488995693720106"/>
          <c:h val="0.38109835579248286"/>
        </c:manualLayout>
      </c:layout>
      <c:overlay val="1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800" b="1"/>
              <a:t>Número</a:t>
            </a:r>
            <a:r>
              <a:rPr lang="es-MX" sz="800" b="1" baseline="0"/>
              <a:t> de Derechohabientes con Atenciones Preventivas Integradas</a:t>
            </a:r>
            <a:endParaRPr lang="es-MX" sz="8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Hoja2!$C$3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Hoja2!$B$4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Hoja2!$C$4</c:f>
              <c:numCache>
                <c:formatCode>#,##0</c:formatCode>
                <c:ptCount val="1"/>
                <c:pt idx="0">
                  <c:v>8826437</c:v>
                </c:pt>
              </c:numCache>
            </c:numRef>
          </c:val>
        </c:ser>
        <c:ser>
          <c:idx val="1"/>
          <c:order val="1"/>
          <c:tx>
            <c:strRef>
              <c:f>Hoja2!$D$3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Hoja2!$B$4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Hoja2!$D$4</c:f>
              <c:numCache>
                <c:formatCode>#,##0</c:formatCode>
                <c:ptCount val="1"/>
                <c:pt idx="0">
                  <c:v>11510423</c:v>
                </c:pt>
              </c:numCache>
            </c:numRef>
          </c:val>
        </c:ser>
        <c:ser>
          <c:idx val="2"/>
          <c:order val="2"/>
          <c:tx>
            <c:strRef>
              <c:f>Hoja2!$E$3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Hoja2!$B$4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Hoja2!$E$4</c:f>
              <c:numCache>
                <c:formatCode>#,##0</c:formatCode>
                <c:ptCount val="1"/>
                <c:pt idx="0">
                  <c:v>15902414</c:v>
                </c:pt>
              </c:numCache>
            </c:numRef>
          </c:val>
        </c:ser>
        <c:ser>
          <c:idx val="3"/>
          <c:order val="3"/>
          <c:tx>
            <c:strRef>
              <c:f>Hoja2!$F$3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Hoja2!$B$4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Hoja2!$F$4</c:f>
              <c:numCache>
                <c:formatCode>#,##0</c:formatCode>
                <c:ptCount val="1"/>
                <c:pt idx="0">
                  <c:v>19204520</c:v>
                </c:pt>
              </c:numCache>
            </c:numRef>
          </c:val>
        </c:ser>
        <c:ser>
          <c:idx val="4"/>
          <c:order val="4"/>
          <c:tx>
            <c:strRef>
              <c:f>Hoja2!$G$3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Hoja2!$B$4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Hoja2!$G$4</c:f>
              <c:numCache>
                <c:formatCode>#,##0</c:formatCode>
                <c:ptCount val="1"/>
                <c:pt idx="0">
                  <c:v>21278849</c:v>
                </c:pt>
              </c:numCache>
            </c:numRef>
          </c:val>
        </c:ser>
        <c:ser>
          <c:idx val="5"/>
          <c:order val="5"/>
          <c:tx>
            <c:strRef>
              <c:f>Hoja2!$H$3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Hoja2!$B$4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Hoja2!$H$4</c:f>
              <c:numCache>
                <c:formatCode>#,##0</c:formatCode>
                <c:ptCount val="1"/>
                <c:pt idx="0">
                  <c:v>23189921</c:v>
                </c:pt>
              </c:numCache>
            </c:numRef>
          </c:val>
        </c:ser>
        <c:ser>
          <c:idx val="6"/>
          <c:order val="6"/>
          <c:tx>
            <c:strRef>
              <c:f>Hoja2!$I$3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Hoja2!$B$4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Hoja2!$I$4</c:f>
              <c:numCache>
                <c:formatCode>#,##0</c:formatCode>
                <c:ptCount val="1"/>
                <c:pt idx="0">
                  <c:v>26957953</c:v>
                </c:pt>
              </c:numCache>
            </c:numRef>
          </c:val>
        </c:ser>
        <c:ser>
          <c:idx val="7"/>
          <c:order val="7"/>
          <c:tx>
            <c:strRef>
              <c:f>Hoja2!$J$3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Hoja2!$B$4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Hoja2!$J$4</c:f>
              <c:numCache>
                <c:formatCode>#,##0</c:formatCode>
                <c:ptCount val="1"/>
                <c:pt idx="0">
                  <c:v>28568310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968000"/>
        <c:axId val="107969536"/>
      </c:barChart>
      <c:catAx>
        <c:axId val="107968000"/>
        <c:scaling>
          <c:orientation val="minMax"/>
        </c:scaling>
        <c:delete val="0"/>
        <c:axPos val="b"/>
        <c:numFmt formatCode="Estándar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07969536"/>
        <c:crosses val="autoZero"/>
        <c:auto val="1"/>
        <c:lblAlgn val="ctr"/>
        <c:lblOffset val="100"/>
        <c:noMultiLvlLbl val="0"/>
      </c:catAx>
      <c:valAx>
        <c:axId val="10796953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0796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'[150220_Pacientes con insuficiencia renal crÃ³nica y terapias de reemplazo_ok.xlsx]Hoja1'!$B$2:$F$2</c:f>
              <c:strCache>
                <c:ptCount val="5"/>
                <c:pt idx="0">
                  <c:v>Participación en población IMSS</c:v>
                </c:pt>
                <c:pt idx="1">
                  <c:v>Consultas primer nivel</c:v>
                </c:pt>
                <c:pt idx="2">
                  <c:v>Urgencias</c:v>
                </c:pt>
                <c:pt idx="3">
                  <c:v>Egresos hospitalarios adulto mayor</c:v>
                </c:pt>
                <c:pt idx="4">
                  <c:v>Participación en gasto</c:v>
                </c:pt>
              </c:strCache>
            </c:strRef>
          </c:cat>
          <c:val>
            <c:numRef>
              <c:f>'[150220_Pacientes con insuficiencia renal crÃ³nica y terapias de reemplazo_ok.xlsx]Hoja1'!$B$3:$F$3</c:f>
              <c:numCache>
                <c:formatCode>0%</c:formatCode>
                <c:ptCount val="5"/>
                <c:pt idx="0">
                  <c:v>0.21</c:v>
                </c:pt>
                <c:pt idx="1">
                  <c:v>0.53</c:v>
                </c:pt>
                <c:pt idx="2">
                  <c:v>0.34</c:v>
                </c:pt>
                <c:pt idx="3">
                  <c:v>0.39</c:v>
                </c:pt>
                <c:pt idx="4">
                  <c:v>0.35</c:v>
                </c:pt>
              </c:numCache>
            </c:numRef>
          </c:val>
        </c:ser>
        <c:ser>
          <c:idx val="1"/>
          <c:order val="1"/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'[150220_Pacientes con insuficiencia renal crÃ³nica y terapias de reemplazo_ok.xlsx]Hoja1'!$B$2:$F$2</c:f>
              <c:strCache>
                <c:ptCount val="5"/>
                <c:pt idx="0">
                  <c:v>Participación en población IMSS</c:v>
                </c:pt>
                <c:pt idx="1">
                  <c:v>Consultas primer nivel</c:v>
                </c:pt>
                <c:pt idx="2">
                  <c:v>Urgencias</c:v>
                </c:pt>
                <c:pt idx="3">
                  <c:v>Egresos hospitalarios adulto mayor</c:v>
                </c:pt>
                <c:pt idx="4">
                  <c:v>Participación en gasto</c:v>
                </c:pt>
              </c:strCache>
            </c:strRef>
          </c:cat>
          <c:val>
            <c:numRef>
              <c:f>'[150220_Pacientes con insuficiencia renal crÃ³nica y terapias de reemplazo_ok.xlsx]Hoja1'!$B$4:$F$4</c:f>
              <c:numCache>
                <c:formatCode>0%</c:formatCode>
                <c:ptCount val="5"/>
                <c:pt idx="0">
                  <c:v>0.79</c:v>
                </c:pt>
                <c:pt idx="1">
                  <c:v>0.47</c:v>
                </c:pt>
                <c:pt idx="2">
                  <c:v>0.65999999999999992</c:v>
                </c:pt>
                <c:pt idx="3">
                  <c:v>0.61</c:v>
                </c:pt>
                <c:pt idx="4">
                  <c:v>0.65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668416"/>
        <c:axId val="108670336"/>
      </c:barChart>
      <c:catAx>
        <c:axId val="108668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 dirty="0" smtClean="0"/>
                  <a:t>Participación en servicios</a:t>
                </a:r>
                <a:endParaRPr lang="es-MX" dirty="0"/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108670336"/>
        <c:crosses val="autoZero"/>
        <c:auto val="1"/>
        <c:lblAlgn val="ctr"/>
        <c:lblOffset val="100"/>
        <c:noMultiLvlLbl val="0"/>
      </c:catAx>
      <c:valAx>
        <c:axId val="10867033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0866841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s-MX" sz="1800"/>
              <a:t>Distribución</a:t>
            </a:r>
            <a:r>
              <a:rPr lang="es-MX" sz="1800" baseline="0"/>
              <a:t> de pacientes diabéticos en el IMSS</a:t>
            </a:r>
            <a:endParaRPr lang="es-MX" sz="180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1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/>
              </a:solidFill>
            </c:spPr>
          </c:dPt>
          <c:cat>
            <c:strRef>
              <c:f>Hoja2!$I$3:$I$6</c:f>
              <c:strCache>
                <c:ptCount val="4"/>
                <c:pt idx="0">
                  <c:v>Se atendió al menos una vez al año</c:v>
                </c:pt>
                <c:pt idx="1">
                  <c:v>Fue diagnosticado pero no se atiende</c:v>
                </c:pt>
                <c:pt idx="2">
                  <c:v>No conoce su condición</c:v>
                </c:pt>
                <c:pt idx="3">
                  <c:v>Estimado de diabéticos afiliados (ENSANUT)</c:v>
                </c:pt>
              </c:strCache>
            </c:strRef>
          </c:cat>
          <c:val>
            <c:numRef>
              <c:f>Hoja2!$J$3:$J$6</c:f>
              <c:numCache>
                <c:formatCode>Estándar</c:formatCode>
                <c:ptCount val="4"/>
                <c:pt idx="0">
                  <c:v>2.5</c:v>
                </c:pt>
                <c:pt idx="1">
                  <c:v>2.5</c:v>
                </c:pt>
                <c:pt idx="2">
                  <c:v>3.5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1666666666666664E-2"/>
                  <c:y val="-4.6296296296296294E-3"/>
                </c:manualLayout>
              </c:layout>
              <c:tx>
                <c:rich>
                  <a:bodyPr/>
                  <a:lstStyle/>
                  <a:p>
                    <a:r>
                      <a:rPr lang="en-US" sz="1700" b="1"/>
                      <a:t>2.5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2916666666666666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700"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Hoja2!$I$3:$I$6</c:f>
              <c:strCache>
                <c:ptCount val="4"/>
                <c:pt idx="0">
                  <c:v>Se atendió al menos una vez al año</c:v>
                </c:pt>
                <c:pt idx="1">
                  <c:v>Fue diagnosticado pero no se atiende</c:v>
                </c:pt>
                <c:pt idx="2">
                  <c:v>No conoce su condición</c:v>
                </c:pt>
                <c:pt idx="3">
                  <c:v>Estimado de diabéticos afiliados (ENSANUT)</c:v>
                </c:pt>
              </c:strCache>
            </c:strRef>
          </c:cat>
          <c:val>
            <c:numRef>
              <c:f>Hoja2!$K$3:$K$6</c:f>
              <c:numCache>
                <c:formatCode>Estándar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1.5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729920"/>
        <c:axId val="73731456"/>
      </c:barChart>
      <c:catAx>
        <c:axId val="737299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s-MX"/>
          </a:p>
        </c:txPr>
        <c:crossAx val="73731456"/>
        <c:crosses val="autoZero"/>
        <c:auto val="1"/>
        <c:lblAlgn val="ctr"/>
        <c:lblOffset val="100"/>
        <c:noMultiLvlLbl val="0"/>
      </c:catAx>
      <c:valAx>
        <c:axId val="73731456"/>
        <c:scaling>
          <c:orientation val="minMax"/>
        </c:scaling>
        <c:delete val="0"/>
        <c:axPos val="b"/>
        <c:numFmt formatCode="Estándar" sourceLinked="1"/>
        <c:majorTickMark val="out"/>
        <c:minorTickMark val="none"/>
        <c:tickLblPos val="none"/>
        <c:crossAx val="737299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Hoja2!$F$34:$G$34</c:f>
              <c:strCache>
                <c:ptCount val="2"/>
                <c:pt idx="0">
                  <c:v>Sistemas europeos</c:v>
                </c:pt>
                <c:pt idx="1">
                  <c:v>IMSS</c:v>
                </c:pt>
              </c:strCache>
            </c:strRef>
          </c:cat>
          <c:val>
            <c:numRef>
              <c:f>Hoja2!$F$35:$G$35</c:f>
              <c:numCache>
                <c:formatCode>0%</c:formatCode>
                <c:ptCount val="2"/>
                <c:pt idx="0">
                  <c:v>0.7</c:v>
                </c:pt>
                <c:pt idx="1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801024"/>
        <c:axId val="108806912"/>
      </c:barChart>
      <c:catAx>
        <c:axId val="108801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108806912"/>
        <c:crosses val="autoZero"/>
        <c:auto val="1"/>
        <c:lblAlgn val="ctr"/>
        <c:lblOffset val="100"/>
        <c:noMultiLvlLbl val="0"/>
      </c:catAx>
      <c:valAx>
        <c:axId val="1088069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0880102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Hoja2!$F$54:$F$58</c:f>
              <c:strCache>
                <c:ptCount val="5"/>
                <c:pt idx="0">
                  <c:v>IMSS</c:v>
                </c:pt>
                <c:pt idx="1">
                  <c:v>OCDE</c:v>
                </c:pt>
                <c:pt idx="2">
                  <c:v>México</c:v>
                </c:pt>
                <c:pt idx="3">
                  <c:v>España </c:v>
                </c:pt>
                <c:pt idx="4">
                  <c:v>Reino Unido</c:v>
                </c:pt>
              </c:strCache>
            </c:strRef>
          </c:cat>
          <c:val>
            <c:numRef>
              <c:f>Hoja2!$G$54:$G$58</c:f>
              <c:numCache>
                <c:formatCode>Estándar</c:formatCode>
                <c:ptCount val="5"/>
                <c:pt idx="0">
                  <c:v>120</c:v>
                </c:pt>
                <c:pt idx="1">
                  <c:v>65</c:v>
                </c:pt>
                <c:pt idx="2">
                  <c:v>73</c:v>
                </c:pt>
                <c:pt idx="3">
                  <c:v>62</c:v>
                </c:pt>
                <c:pt idx="4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872640"/>
        <c:axId val="109874176"/>
      </c:barChart>
      <c:catAx>
        <c:axId val="109872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s-MX"/>
          </a:p>
        </c:txPr>
        <c:crossAx val="109874176"/>
        <c:crosses val="autoZero"/>
        <c:auto val="1"/>
        <c:lblAlgn val="ctr"/>
        <c:lblOffset val="100"/>
        <c:noMultiLvlLbl val="0"/>
      </c:catAx>
      <c:valAx>
        <c:axId val="109874176"/>
        <c:scaling>
          <c:orientation val="minMax"/>
        </c:scaling>
        <c:delete val="1"/>
        <c:axPos val="l"/>
        <c:numFmt formatCode="Estándar" sourceLinked="1"/>
        <c:majorTickMark val="out"/>
        <c:minorTickMark val="none"/>
        <c:tickLblPos val="none"/>
        <c:crossAx val="10987264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 b="1">
                    <a:latin typeface="Soberana Sans" pitchFamily="50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Hoja1!$A$53:$A$54</c:f>
              <c:strCache>
                <c:ptCount val="2"/>
                <c:pt idx="0">
                  <c:v>IMSS</c:v>
                </c:pt>
                <c:pt idx="1">
                  <c:v>Países desarrollados</c:v>
                </c:pt>
              </c:strCache>
            </c:strRef>
          </c:cat>
          <c:val>
            <c:numRef>
              <c:f>Hoja1!$B$53:$B$54</c:f>
              <c:numCache>
                <c:formatCode>0%</c:formatCode>
                <c:ptCount val="2"/>
                <c:pt idx="0">
                  <c:v>0.14000000000000001</c:v>
                </c:pt>
                <c:pt idx="1">
                  <c:v>7.0000000000000021E-2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10972928"/>
        <c:axId val="110974464"/>
      </c:barChart>
      <c:catAx>
        <c:axId val="1109729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Soberana Sans Light" pitchFamily="50" charset="0"/>
              </a:defRPr>
            </a:pPr>
            <a:endParaRPr lang="es-MX"/>
          </a:p>
        </c:txPr>
        <c:crossAx val="110974464"/>
        <c:crosses val="autoZero"/>
        <c:auto val="1"/>
        <c:lblAlgn val="ctr"/>
        <c:lblOffset val="100"/>
        <c:noMultiLvlLbl val="0"/>
      </c:catAx>
      <c:valAx>
        <c:axId val="1109744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109729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Soberana Sans" pitchFamily="50" charset="0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Hoja1!$A$53:$A$54</c:f>
              <c:strCache>
                <c:ptCount val="2"/>
                <c:pt idx="0">
                  <c:v>IMSS</c:v>
                </c:pt>
                <c:pt idx="1">
                  <c:v>Países desarrollados</c:v>
                </c:pt>
              </c:strCache>
            </c:strRef>
          </c:cat>
          <c:val>
            <c:numRef>
              <c:f>Hoja1!$B$48:$B$49</c:f>
              <c:numCache>
                <c:formatCode>0%</c:formatCode>
                <c:ptCount val="2"/>
                <c:pt idx="0">
                  <c:v>7.0000000000000021E-2</c:v>
                </c:pt>
                <c:pt idx="1">
                  <c:v>4.0000000000000022E-2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110999808"/>
        <c:axId val="111005696"/>
      </c:barChart>
      <c:catAx>
        <c:axId val="1109998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Soberana Sans Light" pitchFamily="50" charset="0"/>
              </a:defRPr>
            </a:pPr>
            <a:endParaRPr lang="es-MX"/>
          </a:p>
        </c:txPr>
        <c:crossAx val="111005696"/>
        <c:crosses val="autoZero"/>
        <c:auto val="1"/>
        <c:lblAlgn val="ctr"/>
        <c:lblOffset val="100"/>
        <c:noMultiLvlLbl val="0"/>
      </c:catAx>
      <c:valAx>
        <c:axId val="1110056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109998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785072034331"/>
          <c:y val="2.91062734080389E-2"/>
          <c:w val="0.80855343823439296"/>
          <c:h val="0.87039680776210004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'Pirámides Pob.'!$P$5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'Pirámides Pob.'!$O$6:$O$23</c:f>
              <c:strCache>
                <c:ptCount val="18"/>
                <c:pt idx="0">
                  <c:v>&lt; 04</c:v>
                </c:pt>
                <c:pt idx="1">
                  <c:v>05 - 09</c:v>
                </c:pt>
                <c:pt idx="2">
                  <c:v>10 - 14</c:v>
                </c:pt>
                <c:pt idx="3">
                  <c:v>15 - 19</c:v>
                </c:pt>
                <c:pt idx="4">
                  <c:v>20 - 24</c:v>
                </c:pt>
                <c:pt idx="5">
                  <c:v>25 - 29</c:v>
                </c:pt>
                <c:pt idx="6">
                  <c:v>30 - 34</c:v>
                </c:pt>
                <c:pt idx="7">
                  <c:v>35 - 39</c:v>
                </c:pt>
                <c:pt idx="8">
                  <c:v>40 - 44</c:v>
                </c:pt>
                <c:pt idx="9">
                  <c:v>45 - 49</c:v>
                </c:pt>
                <c:pt idx="10">
                  <c:v>50 - 54</c:v>
                </c:pt>
                <c:pt idx="11">
                  <c:v>55 - 59</c:v>
                </c:pt>
                <c:pt idx="12">
                  <c:v>60 - 64</c:v>
                </c:pt>
                <c:pt idx="13">
                  <c:v>65 - 69</c:v>
                </c:pt>
                <c:pt idx="14">
                  <c:v>70 - 74</c:v>
                </c:pt>
                <c:pt idx="15">
                  <c:v>75 - 79</c:v>
                </c:pt>
                <c:pt idx="16">
                  <c:v>80 - 84</c:v>
                </c:pt>
                <c:pt idx="17">
                  <c:v>85 &gt;</c:v>
                </c:pt>
              </c:strCache>
            </c:strRef>
          </c:cat>
          <c:val>
            <c:numRef>
              <c:f>'Pirámides Pob.'!$P$6:$P$23</c:f>
              <c:numCache>
                <c:formatCode>#,##0</c:formatCode>
                <c:ptCount val="18"/>
                <c:pt idx="0">
                  <c:v>-4015993</c:v>
                </c:pt>
                <c:pt idx="1">
                  <c:v>-3788267</c:v>
                </c:pt>
                <c:pt idx="2">
                  <c:v>-3125059</c:v>
                </c:pt>
                <c:pt idx="3">
                  <c:v>-2563344</c:v>
                </c:pt>
                <c:pt idx="4">
                  <c:v>-2102041</c:v>
                </c:pt>
                <c:pt idx="5">
                  <c:v>-1685004</c:v>
                </c:pt>
                <c:pt idx="6">
                  <c:v>-1310802</c:v>
                </c:pt>
                <c:pt idx="7">
                  <c:v>-1276364</c:v>
                </c:pt>
                <c:pt idx="8">
                  <c:v>-973863</c:v>
                </c:pt>
                <c:pt idx="9">
                  <c:v>-807299</c:v>
                </c:pt>
                <c:pt idx="10">
                  <c:v>-602255</c:v>
                </c:pt>
                <c:pt idx="11">
                  <c:v>-510330</c:v>
                </c:pt>
                <c:pt idx="12">
                  <c:v>-466784</c:v>
                </c:pt>
                <c:pt idx="13">
                  <c:v>-357184</c:v>
                </c:pt>
                <c:pt idx="14">
                  <c:v>-246245</c:v>
                </c:pt>
                <c:pt idx="15">
                  <c:v>-133077</c:v>
                </c:pt>
                <c:pt idx="16">
                  <c:v>-100196</c:v>
                </c:pt>
                <c:pt idx="17">
                  <c:v>-95517</c:v>
                </c:pt>
              </c:numCache>
            </c:numRef>
          </c:val>
        </c:ser>
        <c:ser>
          <c:idx val="0"/>
          <c:order val="1"/>
          <c:tx>
            <c:strRef>
              <c:f>'Pirámides Pob.'!$Q$5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'Pirámides Pob.'!$O$6:$O$23</c:f>
              <c:strCache>
                <c:ptCount val="18"/>
                <c:pt idx="0">
                  <c:v>&lt; 04</c:v>
                </c:pt>
                <c:pt idx="1">
                  <c:v>05 - 09</c:v>
                </c:pt>
                <c:pt idx="2">
                  <c:v>10 - 14</c:v>
                </c:pt>
                <c:pt idx="3">
                  <c:v>15 - 19</c:v>
                </c:pt>
                <c:pt idx="4">
                  <c:v>20 - 24</c:v>
                </c:pt>
                <c:pt idx="5">
                  <c:v>25 - 29</c:v>
                </c:pt>
                <c:pt idx="6">
                  <c:v>30 - 34</c:v>
                </c:pt>
                <c:pt idx="7">
                  <c:v>35 - 39</c:v>
                </c:pt>
                <c:pt idx="8">
                  <c:v>40 - 44</c:v>
                </c:pt>
                <c:pt idx="9">
                  <c:v>45 - 49</c:v>
                </c:pt>
                <c:pt idx="10">
                  <c:v>50 - 54</c:v>
                </c:pt>
                <c:pt idx="11">
                  <c:v>55 - 59</c:v>
                </c:pt>
                <c:pt idx="12">
                  <c:v>60 - 64</c:v>
                </c:pt>
                <c:pt idx="13">
                  <c:v>65 - 69</c:v>
                </c:pt>
                <c:pt idx="14">
                  <c:v>70 - 74</c:v>
                </c:pt>
                <c:pt idx="15">
                  <c:v>75 - 79</c:v>
                </c:pt>
                <c:pt idx="16">
                  <c:v>80 - 84</c:v>
                </c:pt>
                <c:pt idx="17">
                  <c:v>85 &gt;</c:v>
                </c:pt>
              </c:strCache>
            </c:strRef>
          </c:cat>
          <c:val>
            <c:numRef>
              <c:f>'Pirámides Pob.'!$Q$6:$Q$23</c:f>
              <c:numCache>
                <c:formatCode>#,##0</c:formatCode>
                <c:ptCount val="18"/>
                <c:pt idx="0">
                  <c:v>4151517</c:v>
                </c:pt>
                <c:pt idx="1">
                  <c:v>3934729</c:v>
                </c:pt>
                <c:pt idx="2">
                  <c:v>3271115</c:v>
                </c:pt>
                <c:pt idx="3">
                  <c:v>2491047</c:v>
                </c:pt>
                <c:pt idx="4">
                  <c:v>1930300</c:v>
                </c:pt>
                <c:pt idx="5">
                  <c:v>1575414</c:v>
                </c:pt>
                <c:pt idx="6">
                  <c:v>1285461</c:v>
                </c:pt>
                <c:pt idx="7">
                  <c:v>1235283</c:v>
                </c:pt>
                <c:pt idx="8">
                  <c:v>959477</c:v>
                </c:pt>
                <c:pt idx="9">
                  <c:v>829719</c:v>
                </c:pt>
                <c:pt idx="10">
                  <c:v>589788</c:v>
                </c:pt>
                <c:pt idx="11">
                  <c:v>501529</c:v>
                </c:pt>
                <c:pt idx="12">
                  <c:v>451069</c:v>
                </c:pt>
                <c:pt idx="13">
                  <c:v>345379</c:v>
                </c:pt>
                <c:pt idx="14">
                  <c:v>242008</c:v>
                </c:pt>
                <c:pt idx="15">
                  <c:v>119571</c:v>
                </c:pt>
                <c:pt idx="16">
                  <c:v>80738</c:v>
                </c:pt>
                <c:pt idx="17">
                  <c:v>71470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80946304"/>
        <c:axId val="80947840"/>
      </c:barChart>
      <c:catAx>
        <c:axId val="80946304"/>
        <c:scaling>
          <c:orientation val="minMax"/>
        </c:scaling>
        <c:delete val="0"/>
        <c:axPos val="l"/>
        <c:majorTickMark val="cross"/>
        <c:minorTickMark val="none"/>
        <c:tickLblPos val="low"/>
        <c:spPr>
          <a:ln>
            <a:solidFill>
              <a:schemeClr val="dk1">
                <a:shade val="95000"/>
                <a:satMod val="105000"/>
              </a:schemeClr>
            </a:solidFill>
          </a:ln>
        </c:spPr>
        <c:txPr>
          <a:bodyPr/>
          <a:lstStyle/>
          <a:p>
            <a:pPr>
              <a:defRPr sz="800"/>
            </a:pPr>
            <a:endParaRPr lang="es-MX"/>
          </a:p>
        </c:txPr>
        <c:crossAx val="80947840"/>
        <c:crosses val="autoZero"/>
        <c:auto val="1"/>
        <c:lblAlgn val="ctr"/>
        <c:lblOffset val="100"/>
        <c:tickLblSkip val="1"/>
        <c:noMultiLvlLbl val="0"/>
      </c:catAx>
      <c:valAx>
        <c:axId val="80947840"/>
        <c:scaling>
          <c:orientation val="minMax"/>
          <c:max val="4500000"/>
          <c:min val="-4500000"/>
        </c:scaling>
        <c:delete val="0"/>
        <c:axPos val="b"/>
        <c:numFmt formatCode="#,##0" sourceLinked="0"/>
        <c:majorTickMark val="none"/>
        <c:minorTickMark val="none"/>
        <c:tickLblPos val="none"/>
        <c:spPr>
          <a:ln>
            <a:solidFill>
              <a:schemeClr val="dk1">
                <a:shade val="95000"/>
                <a:satMod val="105000"/>
              </a:schemeClr>
            </a:solidFill>
          </a:ln>
        </c:spPr>
        <c:crossAx val="80946304"/>
        <c:crosses val="autoZero"/>
        <c:crossBetween val="between"/>
        <c:majorUnit val="2000000"/>
        <c:dispUnits>
          <c:builtInUnit val="thousands"/>
        </c:dispUnits>
      </c:valAx>
    </c:plotArea>
    <c:legend>
      <c:legendPos val="b"/>
      <c:layout>
        <c:manualLayout>
          <c:xMode val="edge"/>
          <c:yMode val="edge"/>
          <c:x val="0.25073024164708302"/>
          <c:y val="0.91261041689628897"/>
          <c:w val="0.56342118371308902"/>
          <c:h val="8.7389629280873002E-2"/>
        </c:manualLayout>
      </c:layout>
      <c:overlay val="0"/>
      <c:txPr>
        <a:bodyPr anchor="b"/>
        <a:lstStyle/>
        <a:p>
          <a:pPr>
            <a:defRPr sz="12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26254758471299"/>
          <c:y val="9.5667108593467512E-2"/>
          <c:w val="0.86068244905834568"/>
          <c:h val="0.6798055430769062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Soberana Sans" pitchFamily="50" charset="0"/>
                      </a:rPr>
                      <a:t>20.5</a:t>
                    </a:r>
                    <a:r>
                      <a:rPr lang="en-US" sz="1200" dirty="0">
                        <a:latin typeface="Soberana Sans" pitchFamily="50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44253506002144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Soberana Sans" pitchFamily="50" charset="0"/>
                      </a:rPr>
                      <a:t>10-13</a:t>
                    </a:r>
                    <a:r>
                      <a:rPr lang="en-US" sz="1200" dirty="0">
                        <a:latin typeface="Soberana Sans" pitchFamily="50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Soberana Sans" pitchFamily="50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Hoja1!$A$40:$A$41</c:f>
              <c:strCache>
                <c:ptCount val="2"/>
                <c:pt idx="0">
                  <c:v>IMSS</c:v>
                </c:pt>
                <c:pt idx="1">
                  <c:v>Países desarrollados</c:v>
                </c:pt>
              </c:strCache>
            </c:strRef>
          </c:cat>
          <c:val>
            <c:numRef>
              <c:f>Hoja1!$B$40:$B$41</c:f>
              <c:numCache>
                <c:formatCode>0%</c:formatCode>
                <c:ptCount val="2"/>
                <c:pt idx="0" formatCode="0.0%">
                  <c:v>0.20500000000000004</c:v>
                </c:pt>
                <c:pt idx="1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axId val="107905408"/>
        <c:axId val="107906944"/>
      </c:barChart>
      <c:catAx>
        <c:axId val="1079054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Soberana Sans Light" pitchFamily="50" charset="0"/>
              </a:defRPr>
            </a:pPr>
            <a:endParaRPr lang="es-MX"/>
          </a:p>
        </c:txPr>
        <c:crossAx val="107906944"/>
        <c:crosses val="autoZero"/>
        <c:auto val="1"/>
        <c:lblAlgn val="ctr"/>
        <c:lblOffset val="100"/>
        <c:noMultiLvlLbl val="0"/>
      </c:catAx>
      <c:valAx>
        <c:axId val="107906944"/>
        <c:scaling>
          <c:orientation val="minMax"/>
        </c:scaling>
        <c:delete val="1"/>
        <c:axPos val="l"/>
        <c:numFmt formatCode="0%" sourceLinked="0"/>
        <c:majorTickMark val="none"/>
        <c:minorTickMark val="none"/>
        <c:tickLblPos val="none"/>
        <c:crossAx val="1079054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MX" sz="1600"/>
              <a:t>Distribución de AVISA por principales causas</a:t>
            </a:r>
            <a:r>
              <a:rPr lang="es-MX" sz="1600" baseline="0"/>
              <a:t> según sexo, IMSS 2010</a:t>
            </a:r>
            <a:endParaRPr lang="es-MX" sz="16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37865139584824625"/>
          <c:y val="0.16935022939690314"/>
          <c:w val="0.46554969440008809"/>
          <c:h val="0.6883762225459956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Hoja2!$D$2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050"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Hoja2!$B$3:$B$12</c:f>
              <c:strCache>
                <c:ptCount val="10"/>
                <c:pt idx="0">
                  <c:v>Enfermedades cardiovasculares y circulatorias</c:v>
                </c:pt>
                <c:pt idx="1">
                  <c:v>Diabetes mellitus</c:v>
                </c:pt>
                <c:pt idx="2">
                  <c:v>Desórdenes mentales y de comportamiento</c:v>
                </c:pt>
                <c:pt idx="3">
                  <c:v>Neoplasias malignas</c:v>
                </c:pt>
                <c:pt idx="4">
                  <c:v>Condiciones neurológicas</c:v>
                </c:pt>
                <c:pt idx="5">
                  <c:v>Enfermedades musculoesqueléticas</c:v>
                </c:pt>
                <c:pt idx="6">
                  <c:v>Enfermedades de los órganos de los sentidos</c:v>
                </c:pt>
                <c:pt idx="7">
                  <c:v>Enfermedades digestivas</c:v>
                </c:pt>
                <c:pt idx="8">
                  <c:v>Enfermedades genitourinarias</c:v>
                </c:pt>
                <c:pt idx="9">
                  <c:v>Enfermedades respiratorias crónicas</c:v>
                </c:pt>
              </c:strCache>
            </c:strRef>
          </c:cat>
          <c:val>
            <c:numRef>
              <c:f>Hoja2!$D$3:$D$12</c:f>
              <c:numCache>
                <c:formatCode>0.0%</c:formatCode>
                <c:ptCount val="10"/>
                <c:pt idx="0">
                  <c:v>0.128</c:v>
                </c:pt>
                <c:pt idx="1">
                  <c:v>9.9000000000000005E-2</c:v>
                </c:pt>
                <c:pt idx="2">
                  <c:v>7.5999999999999998E-2</c:v>
                </c:pt>
                <c:pt idx="3">
                  <c:v>8.5000000000000006E-2</c:v>
                </c:pt>
                <c:pt idx="4">
                  <c:v>7.0000000000000007E-2</c:v>
                </c:pt>
                <c:pt idx="5">
                  <c:v>5.0999999999999997E-2</c:v>
                </c:pt>
                <c:pt idx="6">
                  <c:v>6.5000000000000002E-2</c:v>
                </c:pt>
                <c:pt idx="7">
                  <c:v>6.2E-2</c:v>
                </c:pt>
                <c:pt idx="8">
                  <c:v>4.7E-2</c:v>
                </c:pt>
                <c:pt idx="9">
                  <c:v>5.9000000000000004E-2</c:v>
                </c:pt>
              </c:numCache>
            </c:numRef>
          </c:val>
        </c:ser>
        <c:ser>
          <c:idx val="0"/>
          <c:order val="1"/>
          <c:tx>
            <c:strRef>
              <c:f>Hoja2!$C$2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4529605730568024E-3"/>
                  <c:y val="-1.6393114633694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6.15147945502735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6.8375278499016459E-17"/>
                  <c:y val="-1.5378698637568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Hoja2!$B$3:$B$12</c:f>
              <c:strCache>
                <c:ptCount val="10"/>
                <c:pt idx="0">
                  <c:v>Enfermedades cardiovasculares y circulatorias</c:v>
                </c:pt>
                <c:pt idx="1">
                  <c:v>Diabetes mellitus</c:v>
                </c:pt>
                <c:pt idx="2">
                  <c:v>Desórdenes mentales y de comportamiento</c:v>
                </c:pt>
                <c:pt idx="3">
                  <c:v>Neoplasias malignas</c:v>
                </c:pt>
                <c:pt idx="4">
                  <c:v>Condiciones neurológicas</c:v>
                </c:pt>
                <c:pt idx="5">
                  <c:v>Enfermedades musculoesqueléticas</c:v>
                </c:pt>
                <c:pt idx="6">
                  <c:v>Enfermedades de los órganos de los sentidos</c:v>
                </c:pt>
                <c:pt idx="7">
                  <c:v>Enfermedades digestivas</c:v>
                </c:pt>
                <c:pt idx="8">
                  <c:v>Enfermedades genitourinarias</c:v>
                </c:pt>
                <c:pt idx="9">
                  <c:v>Enfermedades respiratorias crónicas</c:v>
                </c:pt>
              </c:strCache>
            </c:strRef>
          </c:cat>
          <c:val>
            <c:numRef>
              <c:f>Hoja2!$C$3:$C$12</c:f>
              <c:numCache>
                <c:formatCode>0.0%</c:formatCode>
                <c:ptCount val="10"/>
                <c:pt idx="0">
                  <c:v>0.14599999999999999</c:v>
                </c:pt>
                <c:pt idx="1">
                  <c:v>0.1</c:v>
                </c:pt>
                <c:pt idx="2">
                  <c:v>0.11</c:v>
                </c:pt>
                <c:pt idx="3">
                  <c:v>7.5999999999999998E-2</c:v>
                </c:pt>
                <c:pt idx="4">
                  <c:v>7.6999999999999999E-2</c:v>
                </c:pt>
                <c:pt idx="5">
                  <c:v>8.3000000000000004E-2</c:v>
                </c:pt>
                <c:pt idx="6">
                  <c:v>6.9000000000000006E-2</c:v>
                </c:pt>
                <c:pt idx="7">
                  <c:v>6.2E-2</c:v>
                </c:pt>
                <c:pt idx="8">
                  <c:v>7.0000000000000007E-2</c:v>
                </c:pt>
                <c:pt idx="9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263936"/>
        <c:axId val="112265472"/>
      </c:barChart>
      <c:catAx>
        <c:axId val="1122639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s-MX"/>
          </a:p>
        </c:txPr>
        <c:crossAx val="112265472"/>
        <c:crosses val="autoZero"/>
        <c:auto val="1"/>
        <c:lblAlgn val="ctr"/>
        <c:lblOffset val="100"/>
        <c:noMultiLvlLbl val="0"/>
      </c:catAx>
      <c:valAx>
        <c:axId val="112265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Porcentaje</a:t>
                </a:r>
              </a:p>
            </c:rich>
          </c:tx>
          <c:overlay val="0"/>
        </c:title>
        <c:numFmt formatCode="0.0%" sourceLinked="1"/>
        <c:majorTickMark val="out"/>
        <c:minorTickMark val="none"/>
        <c:tickLblPos val="nextTo"/>
        <c:crossAx val="112263936"/>
        <c:crosses val="autoZero"/>
        <c:crossBetween val="between"/>
      </c:valAx>
      <c:spPr>
        <a:noFill/>
      </c:spPr>
    </c:plotArea>
    <c:legend>
      <c:legendPos val="r"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accent5">
                <a:lumMod val="50000"/>
              </a:schemeClr>
            </a:solidFill>
          </c:spPr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EA6216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val>
            <c:numRef>
              <c:f>Hoja1!$C$4:$C$7</c:f>
              <c:numCache>
                <c:formatCode>Estándar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662815242751"/>
          <c:y val="3.1739644599087402E-2"/>
          <c:w val="0.79183562937451402"/>
          <c:h val="0.86459167379762103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'Pirámides Pob.'!$R$5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'Pirámides Pob.'!$O$6:$O$23</c:f>
              <c:strCache>
                <c:ptCount val="18"/>
                <c:pt idx="0">
                  <c:v>&lt; 04</c:v>
                </c:pt>
                <c:pt idx="1">
                  <c:v>05 - 09</c:v>
                </c:pt>
                <c:pt idx="2">
                  <c:v>10 - 14</c:v>
                </c:pt>
                <c:pt idx="3">
                  <c:v>15 - 19</c:v>
                </c:pt>
                <c:pt idx="4">
                  <c:v>20 - 24</c:v>
                </c:pt>
                <c:pt idx="5">
                  <c:v>25 - 29</c:v>
                </c:pt>
                <c:pt idx="6">
                  <c:v>30 - 34</c:v>
                </c:pt>
                <c:pt idx="7">
                  <c:v>35 - 39</c:v>
                </c:pt>
                <c:pt idx="8">
                  <c:v>40 - 44</c:v>
                </c:pt>
                <c:pt idx="9">
                  <c:v>45 - 49</c:v>
                </c:pt>
                <c:pt idx="10">
                  <c:v>50 - 54</c:v>
                </c:pt>
                <c:pt idx="11">
                  <c:v>55 - 59</c:v>
                </c:pt>
                <c:pt idx="12">
                  <c:v>60 - 64</c:v>
                </c:pt>
                <c:pt idx="13">
                  <c:v>65 - 69</c:v>
                </c:pt>
                <c:pt idx="14">
                  <c:v>70 - 74</c:v>
                </c:pt>
                <c:pt idx="15">
                  <c:v>75 - 79</c:v>
                </c:pt>
                <c:pt idx="16">
                  <c:v>80 - 84</c:v>
                </c:pt>
                <c:pt idx="17">
                  <c:v>85 &gt;</c:v>
                </c:pt>
              </c:strCache>
            </c:strRef>
          </c:cat>
          <c:val>
            <c:numRef>
              <c:f>'Pirámides Pob.'!$R$6:$R$23</c:f>
              <c:numCache>
                <c:formatCode>#,##0</c:formatCode>
                <c:ptCount val="18"/>
                <c:pt idx="0">
                  <c:v>-5469601</c:v>
                </c:pt>
                <c:pt idx="1">
                  <c:v>-5532085</c:v>
                </c:pt>
                <c:pt idx="2">
                  <c:v>-5599098</c:v>
                </c:pt>
                <c:pt idx="3">
                  <c:v>-5521167</c:v>
                </c:pt>
                <c:pt idx="4">
                  <c:v>-5168231</c:v>
                </c:pt>
                <c:pt idx="5">
                  <c:v>-4870337</c:v>
                </c:pt>
                <c:pt idx="6">
                  <c:v>-4660032</c:v>
                </c:pt>
                <c:pt idx="7">
                  <c:v>-4399755</c:v>
                </c:pt>
                <c:pt idx="8">
                  <c:v>-3932051</c:v>
                </c:pt>
                <c:pt idx="9">
                  <c:v>-3337246</c:v>
                </c:pt>
                <c:pt idx="10">
                  <c:v>-2783576</c:v>
                </c:pt>
                <c:pt idx="11">
                  <c:v>-2241233</c:v>
                </c:pt>
                <c:pt idx="12">
                  <c:v>-1732042</c:v>
                </c:pt>
                <c:pt idx="13">
                  <c:v>-1344764</c:v>
                </c:pt>
                <c:pt idx="14">
                  <c:v>-1024353</c:v>
                </c:pt>
                <c:pt idx="15">
                  <c:v>-751815</c:v>
                </c:pt>
                <c:pt idx="16">
                  <c:v>-500845</c:v>
                </c:pt>
                <c:pt idx="17">
                  <c:v>-474938</c:v>
                </c:pt>
              </c:numCache>
            </c:numRef>
          </c:val>
        </c:ser>
        <c:ser>
          <c:idx val="0"/>
          <c:order val="1"/>
          <c:tx>
            <c:strRef>
              <c:f>'Pirámides Pob.'!$S$5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'Pirámides Pob.'!$O$6:$O$23</c:f>
              <c:strCache>
                <c:ptCount val="18"/>
                <c:pt idx="0">
                  <c:v>&lt; 04</c:v>
                </c:pt>
                <c:pt idx="1">
                  <c:v>05 - 09</c:v>
                </c:pt>
                <c:pt idx="2">
                  <c:v>10 - 14</c:v>
                </c:pt>
                <c:pt idx="3">
                  <c:v>15 - 19</c:v>
                </c:pt>
                <c:pt idx="4">
                  <c:v>20 - 24</c:v>
                </c:pt>
                <c:pt idx="5">
                  <c:v>25 - 29</c:v>
                </c:pt>
                <c:pt idx="6">
                  <c:v>30 - 34</c:v>
                </c:pt>
                <c:pt idx="7">
                  <c:v>35 - 39</c:v>
                </c:pt>
                <c:pt idx="8">
                  <c:v>40 - 44</c:v>
                </c:pt>
                <c:pt idx="9">
                  <c:v>45 - 49</c:v>
                </c:pt>
                <c:pt idx="10">
                  <c:v>50 - 54</c:v>
                </c:pt>
                <c:pt idx="11">
                  <c:v>55 - 59</c:v>
                </c:pt>
                <c:pt idx="12">
                  <c:v>60 - 64</c:v>
                </c:pt>
                <c:pt idx="13">
                  <c:v>65 - 69</c:v>
                </c:pt>
                <c:pt idx="14">
                  <c:v>70 - 74</c:v>
                </c:pt>
                <c:pt idx="15">
                  <c:v>75 - 79</c:v>
                </c:pt>
                <c:pt idx="16">
                  <c:v>80 - 84</c:v>
                </c:pt>
                <c:pt idx="17">
                  <c:v>85 &gt;</c:v>
                </c:pt>
              </c:strCache>
            </c:strRef>
          </c:cat>
          <c:val>
            <c:numRef>
              <c:f>'Pirámides Pob.'!$S$6:$S$23</c:f>
              <c:numCache>
                <c:formatCode>#,##0</c:formatCode>
                <c:ptCount val="18"/>
                <c:pt idx="0">
                  <c:v>5720337</c:v>
                </c:pt>
                <c:pt idx="1">
                  <c:v>5768240</c:v>
                </c:pt>
                <c:pt idx="2">
                  <c:v>5781274</c:v>
                </c:pt>
                <c:pt idx="3">
                  <c:v>5512498</c:v>
                </c:pt>
                <c:pt idx="4">
                  <c:v>4929915</c:v>
                </c:pt>
                <c:pt idx="5">
                  <c:v>4476914</c:v>
                </c:pt>
                <c:pt idx="6">
                  <c:v>4219339</c:v>
                </c:pt>
                <c:pt idx="7">
                  <c:v>3991876</c:v>
                </c:pt>
                <c:pt idx="8">
                  <c:v>3582938</c:v>
                </c:pt>
                <c:pt idx="9">
                  <c:v>3031673</c:v>
                </c:pt>
                <c:pt idx="10">
                  <c:v>2520807</c:v>
                </c:pt>
                <c:pt idx="11">
                  <c:v>2039915</c:v>
                </c:pt>
                <c:pt idx="12">
                  <c:v>1573363</c:v>
                </c:pt>
                <c:pt idx="13">
                  <c:v>1204445</c:v>
                </c:pt>
                <c:pt idx="14">
                  <c:v>900857</c:v>
                </c:pt>
                <c:pt idx="15">
                  <c:v>646444</c:v>
                </c:pt>
                <c:pt idx="16">
                  <c:v>413554</c:v>
                </c:pt>
                <c:pt idx="17">
                  <c:v>353636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80985472"/>
        <c:axId val="80987264"/>
      </c:barChart>
      <c:catAx>
        <c:axId val="80985472"/>
        <c:scaling>
          <c:orientation val="minMax"/>
        </c:scaling>
        <c:delete val="0"/>
        <c:axPos val="l"/>
        <c:majorTickMark val="cross"/>
        <c:minorTickMark val="none"/>
        <c:tickLblPos val="low"/>
        <c:spPr>
          <a:ln>
            <a:solidFill>
              <a:schemeClr val="dk1">
                <a:shade val="95000"/>
                <a:satMod val="105000"/>
              </a:schemeClr>
            </a:solidFill>
          </a:ln>
        </c:spPr>
        <c:txPr>
          <a:bodyPr/>
          <a:lstStyle/>
          <a:p>
            <a:pPr>
              <a:defRPr sz="800"/>
            </a:pPr>
            <a:endParaRPr lang="es-MX"/>
          </a:p>
        </c:txPr>
        <c:crossAx val="80987264"/>
        <c:crosses val="autoZero"/>
        <c:auto val="1"/>
        <c:lblAlgn val="ctr"/>
        <c:lblOffset val="100"/>
        <c:tickLblSkip val="1"/>
        <c:noMultiLvlLbl val="0"/>
      </c:catAx>
      <c:valAx>
        <c:axId val="80987264"/>
        <c:scaling>
          <c:orientation val="minMax"/>
          <c:max val="6000000"/>
          <c:min val="-6000000"/>
        </c:scaling>
        <c:delete val="0"/>
        <c:axPos val="b"/>
        <c:numFmt formatCode="#,##0" sourceLinked="0"/>
        <c:majorTickMark val="none"/>
        <c:minorTickMark val="none"/>
        <c:tickLblPos val="none"/>
        <c:spPr>
          <a:ln>
            <a:solidFill>
              <a:schemeClr val="dk1">
                <a:shade val="95000"/>
                <a:satMod val="105000"/>
              </a:schemeClr>
            </a:solidFill>
          </a:ln>
        </c:spPr>
        <c:crossAx val="80985472"/>
        <c:crosses val="autoZero"/>
        <c:crossBetween val="between"/>
        <c:majorUnit val="2000000"/>
        <c:dispUnits>
          <c:builtInUnit val="thousands"/>
        </c:dispUnits>
      </c:valAx>
    </c:plotArea>
    <c:legend>
      <c:legendPos val="b"/>
      <c:layout>
        <c:manualLayout>
          <c:xMode val="edge"/>
          <c:yMode val="edge"/>
          <c:x val="0.290692353627375"/>
          <c:y val="0.91342747109326905"/>
          <c:w val="0.54207345017220299"/>
          <c:h val="8.6572335923723195E-2"/>
        </c:manualLayout>
      </c:layout>
      <c:overlay val="0"/>
      <c:txPr>
        <a:bodyPr/>
        <a:lstStyle/>
        <a:p>
          <a:pPr>
            <a:defRPr sz="12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73037542662201E-2"/>
          <c:y val="5.1635592023651297E-2"/>
          <c:w val="0.75909665450113784"/>
          <c:h val="0.850520626720016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 II 7'!$O$48</c:f>
              <c:strCache>
                <c:ptCount val="1"/>
                <c:pt idx="0">
                  <c:v>1976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 w="12700">
              <a:noFill/>
              <a:prstDash val="solid"/>
            </a:ln>
          </c:spPr>
          <c:invertIfNegative val="0"/>
          <c:cat>
            <c:strRef>
              <c:f>'G II 7'!$N$49:$N$61</c:f>
              <c:strCache>
                <c:ptCount val="13"/>
                <c:pt idx="0">
                  <c:v>Cáncer cervicouterino            </c:v>
                </c:pt>
                <c:pt idx="1">
                  <c:v>Cardiopatía isquémica            </c:v>
                </c:pt>
                <c:pt idx="2">
                  <c:v>Cáncer de mama                </c:v>
                </c:pt>
                <c:pt idx="3">
                  <c:v>Insuficiencia renal               </c:v>
                </c:pt>
                <c:pt idx="4">
                  <c:v>Enfermedades hipertensivas       </c:v>
                </c:pt>
                <c:pt idx="5">
                  <c:v>Enfermedad cerebrovascular      </c:v>
                </c:pt>
                <c:pt idx="6">
                  <c:v>Diabetes mellitus                 </c:v>
                </c:pt>
                <c:pt idx="9">
                  <c:v>Tuberculosis pulmonar           </c:v>
                </c:pt>
                <c:pt idx="10">
                  <c:v>Enfermedad infec. intestestinal</c:v>
                </c:pt>
                <c:pt idx="11">
                  <c:v>Afecciones periodo perinatal       </c:v>
                </c:pt>
                <c:pt idx="12">
                  <c:v>Neumonías                    </c:v>
                </c:pt>
              </c:strCache>
            </c:strRef>
          </c:cat>
          <c:val>
            <c:numRef>
              <c:f>'G II 7'!$O$49:$O$61</c:f>
              <c:numCache>
                <c:formatCode>0.0</c:formatCode>
                <c:ptCount val="13"/>
                <c:pt idx="0">
                  <c:v>1.48198722840275</c:v>
                </c:pt>
                <c:pt idx="1">
                  <c:v>2.8073416603076429</c:v>
                </c:pt>
                <c:pt idx="2">
                  <c:v>0.56227157717177401</c:v>
                </c:pt>
                <c:pt idx="3">
                  <c:v>2.2611349853407767</c:v>
                </c:pt>
                <c:pt idx="4">
                  <c:v>0.71488814811839829</c:v>
                </c:pt>
                <c:pt idx="5">
                  <c:v>4.0202417767781835</c:v>
                </c:pt>
                <c:pt idx="6">
                  <c:v>5.6990240571910515</c:v>
                </c:pt>
                <c:pt idx="9">
                  <c:v>2.6547250893610199</c:v>
                </c:pt>
                <c:pt idx="10">
                  <c:v>15.2174786135989</c:v>
                </c:pt>
                <c:pt idx="11">
                  <c:v>12.675207839672275</c:v>
                </c:pt>
                <c:pt idx="12">
                  <c:v>8.6228362584842753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83702144"/>
        <c:axId val="83703680"/>
      </c:barChart>
      <c:catAx>
        <c:axId val="83702144"/>
        <c:scaling>
          <c:orientation val="minMax"/>
        </c:scaling>
        <c:delete val="0"/>
        <c:axPos val="r"/>
        <c:numFmt formatCode="Estándar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lang="es-MX"/>
            </a:pPr>
            <a:endParaRPr lang="es-MX"/>
          </a:p>
        </c:txPr>
        <c:crossAx val="83703680"/>
        <c:crosses val="autoZero"/>
        <c:auto val="1"/>
        <c:lblAlgn val="ctr"/>
        <c:lblOffset val="100"/>
        <c:tickMarkSkip val="1"/>
        <c:noMultiLvlLbl val="0"/>
      </c:catAx>
      <c:valAx>
        <c:axId val="83703680"/>
        <c:scaling>
          <c:orientation val="maxMin"/>
          <c:max val="1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noFill/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s-MX" sz="900"/>
            </a:pPr>
            <a:endParaRPr lang="es-MX"/>
          </a:p>
        </c:txPr>
        <c:crossAx val="83702144"/>
        <c:crosses val="autoZero"/>
        <c:crossBetween val="between"/>
        <c:maj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Helvetica-Light" pitchFamily="34" charset="0"/>
          <a:ea typeface="Arial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712320293447321"/>
          <c:y val="0.12277314486845811"/>
          <c:w val="0.52084730484634012"/>
          <c:h val="0.7499965459342520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'G II 7'!$P$48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2700">
              <a:noFill/>
              <a:prstDash val="solid"/>
            </a:ln>
          </c:spPr>
          <c:invertIfNegative val="0"/>
          <c:cat>
            <c:strRef>
              <c:f>'G II 7'!$N$49:$N$61</c:f>
              <c:strCache>
                <c:ptCount val="13"/>
                <c:pt idx="0">
                  <c:v>Cáncer cervicouterino            </c:v>
                </c:pt>
                <c:pt idx="1">
                  <c:v>Cardiopatía isquémica            </c:v>
                </c:pt>
                <c:pt idx="2">
                  <c:v>Cáncer de mama                </c:v>
                </c:pt>
                <c:pt idx="3">
                  <c:v>Insuficiencia renal               </c:v>
                </c:pt>
                <c:pt idx="4">
                  <c:v>Enfermedades hipertensivas       </c:v>
                </c:pt>
                <c:pt idx="5">
                  <c:v>Enfermedad cerebrovascular      </c:v>
                </c:pt>
                <c:pt idx="6">
                  <c:v>Diabetes mellitus                 </c:v>
                </c:pt>
                <c:pt idx="9">
                  <c:v>Tuberculosis pulmonar           </c:v>
                </c:pt>
                <c:pt idx="10">
                  <c:v>Enfermedad infec. intestestinal</c:v>
                </c:pt>
                <c:pt idx="11">
                  <c:v>Afecciones periodo perinatal       </c:v>
                </c:pt>
                <c:pt idx="12">
                  <c:v>Neumonías                    </c:v>
                </c:pt>
              </c:strCache>
            </c:strRef>
          </c:cat>
          <c:val>
            <c:numRef>
              <c:f>'G II 7'!$P$49:$P$61</c:f>
              <c:numCache>
                <c:formatCode>0.0</c:formatCode>
                <c:ptCount val="13"/>
                <c:pt idx="0">
                  <c:v>0.56999747932641098</c:v>
                </c:pt>
                <c:pt idx="1">
                  <c:v>1.2</c:v>
                </c:pt>
                <c:pt idx="2">
                  <c:v>1.2</c:v>
                </c:pt>
                <c:pt idx="3">
                  <c:v>3.2</c:v>
                </c:pt>
                <c:pt idx="4">
                  <c:v>5</c:v>
                </c:pt>
                <c:pt idx="5">
                  <c:v>6.5</c:v>
                </c:pt>
                <c:pt idx="6">
                  <c:v>17.100000000000001</c:v>
                </c:pt>
                <c:pt idx="9">
                  <c:v>0.2</c:v>
                </c:pt>
                <c:pt idx="10">
                  <c:v>0.4</c:v>
                </c:pt>
                <c:pt idx="11">
                  <c:v>2.7</c:v>
                </c:pt>
                <c:pt idx="12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83723392"/>
        <c:axId val="83724928"/>
      </c:barChart>
      <c:catAx>
        <c:axId val="83723392"/>
        <c:scaling>
          <c:orientation val="minMax"/>
        </c:scaling>
        <c:delete val="1"/>
        <c:axPos val="l"/>
        <c:numFmt formatCode="Estándar" sourceLinked="1"/>
        <c:majorTickMark val="none"/>
        <c:minorTickMark val="none"/>
        <c:tickLblPos val="nextTo"/>
        <c:crossAx val="83724928"/>
        <c:crosses val="autoZero"/>
        <c:auto val="1"/>
        <c:lblAlgn val="l"/>
        <c:lblOffset val="100"/>
        <c:tickLblSkip val="1"/>
        <c:tickMarkSkip val="1"/>
        <c:noMultiLvlLbl val="0"/>
      </c:catAx>
      <c:valAx>
        <c:axId val="8372492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noFill/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s-MX"/>
            </a:pPr>
            <a:endParaRPr lang="es-MX"/>
          </a:p>
        </c:txPr>
        <c:crossAx val="83723392"/>
        <c:crosses val="autoZero"/>
        <c:crossBetween val="between"/>
        <c:majorUnit val="2"/>
        <c:min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Helvetica-Light" pitchFamily="34" charset="0"/>
          <a:ea typeface="Times New Roman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33920598980923"/>
          <c:y val="6.523681858802502E-2"/>
          <c:w val="0.78445518344541698"/>
          <c:h val="0.78030495105289099"/>
        </c:manualLayout>
      </c:layout>
      <c:lineChart>
        <c:grouping val="standard"/>
        <c:varyColors val="0"/>
        <c:ser>
          <c:idx val="1"/>
          <c:order val="0"/>
          <c:tx>
            <c:strRef>
              <c:f>'G. II.10'!$AE$57</c:f>
              <c:strCache>
                <c:ptCount val="1"/>
                <c:pt idx="0">
                  <c:v>Inercial</c:v>
                </c:pt>
              </c:strCache>
            </c:strRef>
          </c:tx>
          <c:spPr>
            <a:ln w="28575">
              <a:solidFill>
                <a:srgbClr val="92D05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0608992513892928E-2"/>
                  <c:y val="-4.2753715050355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+mn-lt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'G. II.10'!$AC$58:$AC$95</c:f>
              <c:numCache>
                <c:formatCode>Estándar</c:formatCode>
                <c:ptCount val="38"/>
                <c:pt idx="0">
                  <c:v>2013</c:v>
                </c:pt>
                <c:pt idx="7">
                  <c:v>2020</c:v>
                </c:pt>
                <c:pt idx="17">
                  <c:v>2030</c:v>
                </c:pt>
                <c:pt idx="27">
                  <c:v>2040</c:v>
                </c:pt>
                <c:pt idx="37">
                  <c:v>2050</c:v>
                </c:pt>
              </c:numCache>
            </c:numRef>
          </c:cat>
          <c:val>
            <c:numRef>
              <c:f>'G. II.10'!$AE$58:$AE$95</c:f>
              <c:numCache>
                <c:formatCode>#,##0</c:formatCode>
                <c:ptCount val="38"/>
                <c:pt idx="0">
                  <c:v>69.599400693356174</c:v>
                </c:pt>
                <c:pt idx="1">
                  <c:v>73.444204615399997</c:v>
                </c:pt>
                <c:pt idx="2">
                  <c:v>77.432700242842316</c:v>
                </c:pt>
                <c:pt idx="3">
                  <c:v>81.693867015273412</c:v>
                </c:pt>
                <c:pt idx="4">
                  <c:v>86.229549517674386</c:v>
                </c:pt>
                <c:pt idx="5">
                  <c:v>91.040982436190873</c:v>
                </c:pt>
                <c:pt idx="6">
                  <c:v>96.129210705394627</c:v>
                </c:pt>
                <c:pt idx="7">
                  <c:v>101.49601150141274</c:v>
                </c:pt>
                <c:pt idx="8">
                  <c:v>107.14203532211415</c:v>
                </c:pt>
                <c:pt idx="9">
                  <c:v>113.06621479088304</c:v>
                </c:pt>
                <c:pt idx="10">
                  <c:v>119.26786977963768</c:v>
                </c:pt>
                <c:pt idx="11">
                  <c:v>125.74818848280562</c:v>
                </c:pt>
                <c:pt idx="12">
                  <c:v>132.50949129369246</c:v>
                </c:pt>
                <c:pt idx="13">
                  <c:v>139.54744618624756</c:v>
                </c:pt>
                <c:pt idx="14">
                  <c:v>146.85714456561163</c:v>
                </c:pt>
                <c:pt idx="15">
                  <c:v>154.43797665977615</c:v>
                </c:pt>
                <c:pt idx="16">
                  <c:v>162.28952654541661</c:v>
                </c:pt>
                <c:pt idx="17">
                  <c:v>170.41531877577887</c:v>
                </c:pt>
                <c:pt idx="18">
                  <c:v>178.82102282259797</c:v>
                </c:pt>
                <c:pt idx="19">
                  <c:v>187.50828904906794</c:v>
                </c:pt>
                <c:pt idx="20">
                  <c:v>196.47415551859885</c:v>
                </c:pt>
                <c:pt idx="21">
                  <c:v>205.71320652908955</c:v>
                </c:pt>
                <c:pt idx="22">
                  <c:v>215.22239108569991</c:v>
                </c:pt>
                <c:pt idx="23">
                  <c:v>225.000468122878</c:v>
                </c:pt>
                <c:pt idx="24">
                  <c:v>235.04092710837449</c:v>
                </c:pt>
                <c:pt idx="25">
                  <c:v>245.33464732561126</c:v>
                </c:pt>
                <c:pt idx="26">
                  <c:v>255.87502854046849</c:v>
                </c:pt>
                <c:pt idx="27">
                  <c:v>266.66203908842192</c:v>
                </c:pt>
                <c:pt idx="28">
                  <c:v>277.6977233180595</c:v>
                </c:pt>
                <c:pt idx="29">
                  <c:v>288.97660589935697</c:v>
                </c:pt>
                <c:pt idx="30">
                  <c:v>300.49580358291757</c:v>
                </c:pt>
                <c:pt idx="31">
                  <c:v>312.26704673707297</c:v>
                </c:pt>
                <c:pt idx="32">
                  <c:v>324.30100475535721</c:v>
                </c:pt>
                <c:pt idx="33">
                  <c:v>336.57044476496827</c:v>
                </c:pt>
                <c:pt idx="34">
                  <c:v>349.04069192709483</c:v>
                </c:pt>
                <c:pt idx="35">
                  <c:v>365.16857207626202</c:v>
                </c:pt>
                <c:pt idx="36">
                  <c:v>378.15011787054169</c:v>
                </c:pt>
                <c:pt idx="37">
                  <c:v>391.36692809316145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833280"/>
        <c:axId val="94839168"/>
      </c:lineChart>
      <c:catAx>
        <c:axId val="94833280"/>
        <c:scaling>
          <c:orientation val="minMax"/>
        </c:scaling>
        <c:delete val="0"/>
        <c:axPos val="b"/>
        <c:numFmt formatCode="Estándar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Helvetica LT Std" pitchFamily="34" charset="0"/>
                <a:ea typeface="Times New Roman"/>
                <a:cs typeface="Times New Roman"/>
              </a:defRPr>
            </a:pPr>
            <a:endParaRPr lang="es-MX"/>
          </a:p>
        </c:txPr>
        <c:crossAx val="9483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839168"/>
        <c:scaling>
          <c:orientation val="minMax"/>
          <c:max val="400"/>
          <c:min val="0"/>
        </c:scaling>
        <c:delete val="0"/>
        <c:axPos val="l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Helvetica LT Std" pitchFamily="34" charset="0"/>
                <a:ea typeface="Times New Roman"/>
                <a:cs typeface="Times New Roman"/>
              </a:defRPr>
            </a:pPr>
            <a:endParaRPr lang="es-MX"/>
          </a:p>
        </c:txPr>
        <c:crossAx val="94833280"/>
        <c:crosses val="autoZero"/>
        <c:crossBetween val="midCat"/>
        <c:majorUnit val="50"/>
        <c:minorUnit val="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71760683315099"/>
          <c:y val="6.0331441691344398E-2"/>
          <c:w val="0.84534880437238302"/>
          <c:h val="0.80353708384197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México</c:v>
                </c:pt>
                <c:pt idx="1">
                  <c:v>OCDE</c:v>
                </c:pt>
              </c:strCache>
            </c:strRef>
          </c:cat>
          <c:val>
            <c:numRef>
              <c:f>Hoja1!$B$2:$B$3</c:f>
              <c:numCache>
                <c:formatCode>_-* #,##0.0_-;\-* #,##0.0_-;_-* "-"??_-;_-@_-</c:formatCode>
                <c:ptCount val="2"/>
                <c:pt idx="0">
                  <c:v>1.6</c:v>
                </c:pt>
                <c:pt idx="1">
                  <c:v>4.93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5506432"/>
        <c:axId val="95507968"/>
      </c:barChart>
      <c:catAx>
        <c:axId val="9550643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/>
          <a:lstStyle/>
          <a:p>
            <a:pPr>
              <a:defRPr sz="1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5507968"/>
        <c:crosses val="autoZero"/>
        <c:auto val="1"/>
        <c:lblAlgn val="ctr"/>
        <c:lblOffset val="100"/>
        <c:noMultiLvlLbl val="0"/>
      </c:catAx>
      <c:valAx>
        <c:axId val="955079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s-MX" sz="1000" dirty="0" smtClean="0"/>
                  <a:t>Camas por cada 1,000 Usuarios</a:t>
                </a:r>
                <a:endParaRPr lang="es-MX" sz="1000" dirty="0"/>
              </a:p>
            </c:rich>
          </c:tx>
          <c:layout>
            <c:manualLayout>
              <c:xMode val="edge"/>
              <c:yMode val="edge"/>
              <c:x val="0"/>
              <c:y val="4.232333940483180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/>
          <a:lstStyle/>
          <a:p>
            <a:pPr>
              <a:defRPr sz="1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5506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87087323823599"/>
          <c:y val="6.0331441691344398E-2"/>
          <c:w val="0.82819541062544599"/>
          <c:h val="0.80353708384197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México</c:v>
                </c:pt>
                <c:pt idx="1">
                  <c:v>OCDE</c:v>
                </c:pt>
              </c:strCache>
            </c:strRef>
          </c:cat>
          <c:val>
            <c:numRef>
              <c:f>Hoja1!$B$2:$B$3</c:f>
              <c:numCache>
                <c:formatCode>_-* #,##0.0_-;\-* #,##0.0_-;_-* "-"??_-;_-@_-</c:formatCode>
                <c:ptCount val="2"/>
                <c:pt idx="0">
                  <c:v>10.8</c:v>
                </c:pt>
                <c:pt idx="1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5430912"/>
        <c:axId val="95440896"/>
      </c:barChart>
      <c:catAx>
        <c:axId val="954309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/>
          <a:lstStyle/>
          <a:p>
            <a:pPr>
              <a:defRPr sz="1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5440896"/>
        <c:crosses val="autoZero"/>
        <c:auto val="1"/>
        <c:lblAlgn val="ctr"/>
        <c:lblOffset val="100"/>
        <c:noMultiLvlLbl val="0"/>
      </c:catAx>
      <c:valAx>
        <c:axId val="95440896"/>
        <c:scaling>
          <c:orientation val="minMax"/>
          <c:max val="1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MX" sz="1000" dirty="0" smtClean="0"/>
                  <a:t>Porcentaje</a:t>
                </a:r>
                <a:endParaRPr lang="es-MX" sz="1000" dirty="0"/>
              </a:p>
            </c:rich>
          </c:tx>
          <c:layout>
            <c:manualLayout>
              <c:xMode val="edge"/>
              <c:yMode val="edge"/>
              <c:x val="0"/>
              <c:y val="0.31857373360323799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/>
          <a:lstStyle/>
          <a:p>
            <a:pPr>
              <a:defRPr sz="1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5430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1"/>
            </a:pPr>
            <a:r>
              <a:rPr lang="en-US" sz="1200" b="1" dirty="0" err="1"/>
              <a:t>Flujo</a:t>
            </a:r>
            <a:r>
              <a:rPr lang="en-US" sz="1200" b="1" dirty="0"/>
              <a:t> de </a:t>
            </a:r>
            <a:r>
              <a:rPr lang="en-US" sz="1200" b="1" dirty="0" err="1"/>
              <a:t>Gasto</a:t>
            </a:r>
            <a:r>
              <a:rPr lang="en-US" sz="1200" b="1" dirty="0"/>
              <a:t> </a:t>
            </a:r>
            <a:r>
              <a:rPr lang="en-US" sz="1200" b="1" dirty="0" err="1"/>
              <a:t>Anual</a:t>
            </a:r>
            <a:r>
              <a:rPr lang="en-US" sz="1200" b="1" dirty="0"/>
              <a:t> del RJP a cargo del IMSS </a:t>
            </a:r>
            <a:r>
              <a:rPr lang="en-US" sz="1200" b="1" dirty="0" err="1"/>
              <a:t>Patrón</a:t>
            </a:r>
            <a:r>
              <a:rPr lang="en-US" sz="1200" b="1" dirty="0"/>
              <a:t> </a:t>
            </a:r>
            <a:r>
              <a:rPr lang="en-US" sz="1200" b="1" baseline="30000" dirty="0"/>
              <a:t>1/</a:t>
            </a:r>
          </a:p>
        </c:rich>
      </c:tx>
      <c:layout>
        <c:manualLayout>
          <c:xMode val="edge"/>
          <c:yMode val="edge"/>
          <c:x val="0.23969814337359707"/>
          <c:y val="7.68789222849882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593922514356643"/>
          <c:y val="0.17977240420580048"/>
          <c:w val="0.86176120916322196"/>
          <c:h val="0.63876342799518016"/>
        </c:manualLayout>
      </c:layout>
      <c:area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95448448"/>
        <c:axId val="65925120"/>
      </c:areaChart>
      <c:catAx>
        <c:axId val="95448448"/>
        <c:scaling>
          <c:orientation val="minMax"/>
        </c:scaling>
        <c:delete val="0"/>
        <c:axPos val="b"/>
        <c:numFmt formatCode="Estándar" sourceLinked="1"/>
        <c:majorTickMark val="out"/>
        <c:minorTickMark val="none"/>
        <c:tickLblPos val="nextTo"/>
        <c:crossAx val="65925120"/>
        <c:crosses val="autoZero"/>
        <c:auto val="1"/>
        <c:lblAlgn val="ctr"/>
        <c:lblOffset val="100"/>
        <c:noMultiLvlLbl val="0"/>
      </c:catAx>
      <c:valAx>
        <c:axId val="65925120"/>
        <c:scaling>
          <c:orientation val="minMax"/>
          <c:max val="110000"/>
        </c:scaling>
        <c:delete val="0"/>
        <c:axPos val="l"/>
        <c:numFmt formatCode="#,##0" sourceLinked="1"/>
        <c:majorTickMark val="out"/>
        <c:minorTickMark val="none"/>
        <c:tickLblPos val="nextTo"/>
        <c:crossAx val="95448448"/>
        <c:crosses val="autoZero"/>
        <c:crossBetween val="midCat"/>
        <c:majorUnit val="10000"/>
        <c:dispUnits>
          <c:builtInUnit val="thousands"/>
          <c:dispUnitsLbl>
            <c:layout>
              <c:manualLayout>
                <c:xMode val="edge"/>
                <c:yMode val="edge"/>
                <c:x val="2.7777724569556128E-2"/>
                <c:y val="0.18113834930022019"/>
              </c:manualLayout>
            </c:layout>
            <c:tx>
              <c:rich>
                <a:bodyPr/>
                <a:lstStyle/>
                <a:p>
                  <a:pPr>
                    <a:defRPr b="0"/>
                  </a:pPr>
                  <a:r>
                    <a:rPr lang="en-US" b="0"/>
                    <a:t>Miles de millones de pesos de 2013</a:t>
                  </a:r>
                </a:p>
              </c:rich>
            </c:tx>
          </c:dispUnitsLbl>
        </c:dispUnits>
      </c:valAx>
    </c:plotArea>
    <c:plotVisOnly val="1"/>
    <c:dispBlanksAs val="zero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0.325</cdr:x>
      <cdr:y>0.50574</cdr:y>
    </cdr:from>
    <cdr:to>
      <cdr:x>0.4</cdr:x>
      <cdr:y>0.54494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1872208" y="1357320"/>
          <a:ext cx="432047" cy="105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400" b="1" dirty="0" smtClean="0">
              <a:solidFill>
                <a:srgbClr val="92D050"/>
              </a:solidFill>
            </a:rPr>
            <a:t>248,014</a:t>
          </a:r>
          <a:endParaRPr lang="es-MX" sz="1400" b="1" dirty="0">
            <a:solidFill>
              <a:srgbClr val="92D050"/>
            </a:solidFill>
          </a:endParaRPr>
        </a:p>
      </cdr:txBody>
    </cdr:sp>
  </cdr:relSizeAnchor>
  <cdr:relSizeAnchor xmlns:cdr="http://schemas.openxmlformats.org/drawingml/2006/chartDrawing">
    <cdr:from>
      <cdr:x>0.27808</cdr:x>
      <cdr:y>0.26427</cdr:y>
    </cdr:from>
    <cdr:to>
      <cdr:x>0.35308</cdr:x>
      <cdr:y>0.30347</cdr:y>
    </cdr:to>
    <cdr:sp macro="" textlink="">
      <cdr:nvSpPr>
        <cdr:cNvPr id="4" name="1 CuadroTexto"/>
        <cdr:cNvSpPr txBox="1"/>
      </cdr:nvSpPr>
      <cdr:spPr>
        <a:xfrm xmlns:a="http://schemas.openxmlformats.org/drawingml/2006/main">
          <a:off x="1601922" y="709248"/>
          <a:ext cx="432048" cy="105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400" b="1" dirty="0" smtClean="0">
              <a:solidFill>
                <a:srgbClr val="C00000"/>
              </a:solidFill>
            </a:rPr>
            <a:t>393,767</a:t>
          </a:r>
          <a:endParaRPr lang="es-MX" sz="1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0.3</cdr:x>
      <cdr:y>0.15695</cdr:y>
    </cdr:from>
    <cdr:to>
      <cdr:x>0.41102</cdr:x>
      <cdr:y>0.23692</cdr:y>
    </cdr:to>
    <cdr:sp macro="" textlink="">
      <cdr:nvSpPr>
        <cdr:cNvPr id="5" name="2 CuadroTexto"/>
        <cdr:cNvSpPr txBox="1"/>
      </cdr:nvSpPr>
      <cdr:spPr>
        <a:xfrm xmlns:a="http://schemas.openxmlformats.org/drawingml/2006/main">
          <a:off x="1728192" y="421216"/>
          <a:ext cx="639533" cy="21464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100" b="1" dirty="0" smtClean="0">
              <a:solidFill>
                <a:schemeClr val="tx1"/>
              </a:solidFill>
            </a:rPr>
            <a:t>103</a:t>
          </a:r>
          <a:endParaRPr lang="es-MX" sz="11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0.09004</cdr:x>
      <cdr:y>0.37159</cdr:y>
    </cdr:from>
    <cdr:to>
      <cdr:x>0.17008</cdr:x>
      <cdr:y>0.45157</cdr:y>
    </cdr:to>
    <cdr:sp macro="" textlink="">
      <cdr:nvSpPr>
        <cdr:cNvPr id="6" name="2 CuadroTexto"/>
        <cdr:cNvSpPr txBox="1"/>
      </cdr:nvSpPr>
      <cdr:spPr>
        <a:xfrm xmlns:a="http://schemas.openxmlformats.org/drawingml/2006/main">
          <a:off x="518670" y="997280"/>
          <a:ext cx="461124" cy="21464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100" b="1" dirty="0" smtClean="0">
              <a:solidFill>
                <a:schemeClr val="tx1"/>
              </a:solidFill>
            </a:rPr>
            <a:t>57</a:t>
          </a:r>
          <a:endParaRPr lang="es-MX" sz="1100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0.08116</cdr:x>
      <cdr:y>0.04198</cdr:y>
    </cdr:from>
    <cdr:to>
      <cdr:x>0.45989</cdr:x>
      <cdr:y>0.12245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16025" y="148137"/>
          <a:ext cx="1008112" cy="2839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es-MX" sz="1400" b="1" dirty="0" smtClean="0">
              <a:solidFill>
                <a:schemeClr val="accent3">
                  <a:lumMod val="50000"/>
                </a:schemeClr>
              </a:solidFill>
            </a:rPr>
            <a:t>65% - 70%</a:t>
          </a:r>
          <a:endParaRPr lang="es-MX" sz="1400" b="1" dirty="0">
            <a:solidFill>
              <a:schemeClr val="accent3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0.54027</cdr:x>
      <cdr:y>0.35458</cdr:y>
    </cdr:from>
    <cdr:to>
      <cdr:x>0.919</cdr:x>
      <cdr:y>0.43505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1438087" y="1251099"/>
          <a:ext cx="1008112" cy="2839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400" b="1" dirty="0">
              <a:solidFill>
                <a:schemeClr val="accent3">
                  <a:lumMod val="50000"/>
                </a:schemeClr>
              </a:solidFill>
            </a:rPr>
            <a:t>3</a:t>
          </a:r>
          <a:r>
            <a:rPr lang="es-MX" sz="1400" b="1" dirty="0" smtClean="0">
              <a:solidFill>
                <a:schemeClr val="accent3">
                  <a:lumMod val="50000"/>
                </a:schemeClr>
              </a:solidFill>
            </a:rPr>
            <a:t>5% - 40%</a:t>
          </a:r>
          <a:endParaRPr lang="es-MX" sz="1400" b="1" dirty="0">
            <a:solidFill>
              <a:schemeClr val="accent3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0.45989</cdr:x>
      <cdr:y>0.14286</cdr:y>
    </cdr:from>
    <cdr:to>
      <cdr:x>0.54105</cdr:x>
      <cdr:y>0.43505</cdr:y>
    </cdr:to>
    <cdr:sp macro="" textlink="">
      <cdr:nvSpPr>
        <cdr:cNvPr id="6" name="5 Cerrar llave"/>
        <cdr:cNvSpPr/>
      </cdr:nvSpPr>
      <cdr:spPr>
        <a:xfrm xmlns:a="http://schemas.openxmlformats.org/drawingml/2006/main">
          <a:off x="1224137" y="504056"/>
          <a:ext cx="216024" cy="1030954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MX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09137-7FB4-4FE6-9B64-691F6E29C2EF}" type="datetimeFigureOut">
              <a:rPr lang="es-MX" smtClean="0"/>
              <a:t>24/02/2015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8588D-62B3-4C51-BC5B-67A02853F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007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3A4D7-67C4-4F07-B9C7-DC47B42A20EB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9041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MX" altLang="es-MX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5D8D42-C3C5-47D4-965C-288ED7A610A5}" type="slidenum">
              <a:rPr lang="es-MX" altLang="es-MX" smtClean="0">
                <a:ea typeface="MS PGothic" pitchFamily="34" charset="-128"/>
              </a:rPr>
              <a:pPr/>
              <a:t>18</a:t>
            </a:fld>
            <a:endParaRPr lang="es-MX" altLang="es-MX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128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28" tIns="44865" rIns="89728" bIns="44865"/>
          <a:lstStyle/>
          <a:p>
            <a:pPr eaLnBrk="1" hangingPunct="1">
              <a:spcBef>
                <a:spcPct val="0"/>
              </a:spcBef>
            </a:pPr>
            <a:endParaRPr lang="es-MX" altLang="es-MX" smtClean="0">
              <a:solidFill>
                <a:srgbClr val="000000"/>
              </a:solidFill>
            </a:endParaRPr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28" tIns="44865" rIns="89728" bIns="44865"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35" indent="-285744"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2977" indent="-228596"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168" indent="-228596"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359" indent="-228596"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eaLnBrk="1" hangingPunct="1"/>
            <a:fld id="{60225E8F-3F55-4E96-83EC-53328941EC71}" type="slidenum">
              <a:rPr lang="es-MX" altLang="es-MX" sz="1800">
                <a:solidFill>
                  <a:srgbClr val="000000"/>
                </a:solidFill>
              </a:rPr>
              <a:pPr eaLnBrk="1" hangingPunct="1"/>
              <a:t>20</a:t>
            </a:fld>
            <a:endParaRPr lang="es-MX" altLang="es-MX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MX" altLang="es-MX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5D8D42-C3C5-47D4-965C-288ED7A610A5}" type="slidenum">
              <a:rPr lang="es-MX" altLang="es-MX" smtClean="0">
                <a:ea typeface="MS PGothic" pitchFamily="34" charset="-128"/>
              </a:rPr>
              <a:pPr/>
              <a:t>23</a:t>
            </a:fld>
            <a:endParaRPr lang="es-MX" altLang="es-MX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128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290513"/>
            <a:ext cx="4572000" cy="3429000"/>
          </a:xfrm>
          <a:solidFill>
            <a:srgbClr val="FFFFFF"/>
          </a:solidFill>
          <a:ln>
            <a:miter lim="800000"/>
          </a:ln>
        </p:spPr>
      </p:sp>
      <p:sp>
        <p:nvSpPr>
          <p:cNvPr id="8" name="7 Marcador de número de diapositiva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712F1D86-147F-4988-A95A-36565BCC1A8A}" type="slidenum">
              <a:rPr lang="es-MX" smtClean="0"/>
              <a:pPr>
                <a:defRPr/>
              </a:pPr>
              <a:t>3</a:t>
            </a:fld>
            <a:endParaRPr lang="es-MX"/>
          </a:p>
        </p:txBody>
      </p:sp>
      <p:sp>
        <p:nvSpPr>
          <p:cNvPr id="6" name="5 Marcador de notas"/>
          <p:cNvSpPr>
            <a:spLocks noGrp="1"/>
          </p:cNvSpPr>
          <p:nvPr>
            <p:ph type="body" idx="10"/>
          </p:nvPr>
        </p:nvSpPr>
        <p:spPr>
          <a:xfrm>
            <a:off x="599470" y="3995953"/>
            <a:ext cx="5634246" cy="4319041"/>
          </a:xfrm>
        </p:spPr>
        <p:txBody>
          <a:bodyPr>
            <a:normAutofit/>
          </a:bodyPr>
          <a:lstStyle/>
          <a:p>
            <a:pPr defTabSz="896751">
              <a:defRPr/>
            </a:pPr>
            <a:r>
              <a:rPr lang="es-MX" dirty="0" smtClean="0"/>
              <a:t>Si bien</a:t>
            </a:r>
            <a:r>
              <a:rPr lang="es-MX" baseline="0" dirty="0" smtClean="0"/>
              <a:t>, el sistema de pensiones ya se reformó para ser un sistema fondeado y no le afecta la disminución en el número de trabajadores por pensionado. Sin embargo, el seguro de gastos médicos del IMSS sigue siendo un sistema de reparto debido a que los trabajadores cotizantes financian los gastos médicos de los pensionados y trabajadores. En esto afecta el envejecimiento de la población. </a:t>
            </a:r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290513"/>
            <a:ext cx="4572000" cy="3429000"/>
          </a:xfrm>
          <a:solidFill>
            <a:srgbClr val="FFFFFF"/>
          </a:solidFill>
          <a:ln>
            <a:miter lim="800000"/>
          </a:ln>
        </p:spPr>
      </p:sp>
      <p:sp>
        <p:nvSpPr>
          <p:cNvPr id="8" name="7 Marcador de número de diapositiva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712F1D86-147F-4988-A95A-36565BCC1A8A}" type="slidenum">
              <a:rPr lang="es-MX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Marcador de notas"/>
          <p:cNvSpPr>
            <a:spLocks noGrp="1"/>
          </p:cNvSpPr>
          <p:nvPr>
            <p:ph type="body" idx="10"/>
          </p:nvPr>
        </p:nvSpPr>
        <p:spPr>
          <a:xfrm>
            <a:off x="599471" y="3995955"/>
            <a:ext cx="5634246" cy="4319041"/>
          </a:xfrm>
        </p:spPr>
        <p:txBody>
          <a:bodyPr>
            <a:normAutofit/>
          </a:bodyPr>
          <a:lstStyle/>
          <a:p>
            <a:pPr defTabSz="896702">
              <a:defRPr/>
            </a:pPr>
            <a:r>
              <a:rPr lang="es-MX" dirty="0" smtClean="0"/>
              <a:t>El IMSS enfrenta una doble carga ya que</a:t>
            </a:r>
            <a:r>
              <a:rPr lang="es-MX" baseline="0" dirty="0" smtClean="0"/>
              <a:t> las enfermedades infecciosas y embarazo siguen siendo una causa importante de las visitas de primer nivel, urgencias y egresos hospitalarios. Sin embargo, las enfermedades crónicas son los principales costos para el IMSS en términos de su atención y de sus incapacidades. </a:t>
            </a:r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28969" indent="-280373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21490" indent="-224297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570084" indent="-224297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18682" indent="-224297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467277" indent="-2242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15872" indent="-2242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364469" indent="-2242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13065" indent="-2242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/>
            <a:fld id="{62E3DC3B-A090-42B7-843B-184E2EC37C26}" type="slidenum">
              <a:rPr lang="es-ES" smtClean="0"/>
              <a:pPr eaLnBrk="1" hangingPunct="1"/>
              <a:t>6</a:t>
            </a:fld>
            <a:endParaRPr lang="es-ES" smtClean="0"/>
          </a:p>
        </p:txBody>
      </p:sp>
      <p:sp>
        <p:nvSpPr>
          <p:cNvPr id="22531" name="Rectangle 34"/>
          <p:cNvSpPr txBox="1">
            <a:spLocks noGrp="1" noChangeArrowheads="1"/>
          </p:cNvSpPr>
          <p:nvPr/>
        </p:nvSpPr>
        <p:spPr bwMode="auto">
          <a:xfrm>
            <a:off x="3887134" y="8688049"/>
            <a:ext cx="2928938" cy="41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704" tIns="45352" rIns="90704" bIns="45352" anchor="b"/>
          <a:lstStyle>
            <a:lvl1pPr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r" eaLnBrk="1" hangingPunct="1">
              <a:lnSpc>
                <a:spcPct val="90000"/>
              </a:lnSpc>
              <a:buClr>
                <a:srgbClr val="000000"/>
              </a:buClr>
              <a:buSzPct val="100000"/>
            </a:pPr>
            <a:fld id="{27B2C4F6-F70B-43B2-9F2C-668AE8200BD5}" type="slidenum">
              <a:rPr lang="es-MX" sz="12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eaLnBrk="1" hangingPunct="1">
                <a:lnSpc>
                  <a:spcPct val="90000"/>
                </a:lnSpc>
                <a:buClr>
                  <a:srgbClr val="000000"/>
                </a:buClr>
                <a:buSzPct val="100000"/>
              </a:pPr>
              <a:t>6</a:t>
            </a:fld>
            <a:endParaRPr lang="es-MX" sz="12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2" name="Text Box 1"/>
          <p:cNvSpPr txBox="1">
            <a:spLocks noChangeArrowheads="1"/>
          </p:cNvSpPr>
          <p:nvPr/>
        </p:nvSpPr>
        <p:spPr bwMode="auto">
          <a:xfrm>
            <a:off x="3887132" y="8688049"/>
            <a:ext cx="2930490" cy="42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704" tIns="45352" rIns="90704" bIns="45352" anchor="b"/>
          <a:lstStyle>
            <a:lvl1pPr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r" eaLnBrk="1" hangingPunct="1">
              <a:lnSpc>
                <a:spcPct val="90000"/>
              </a:lnSpc>
              <a:buClr>
                <a:srgbClr val="000000"/>
              </a:buClr>
              <a:buSzPct val="100000"/>
            </a:pPr>
            <a:fld id="{8F7FA8B2-6923-484C-9E2D-F75907CCDD20}" type="slidenum">
              <a:rPr lang="es-MX" sz="12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eaLnBrk="1" hangingPunct="1">
                <a:lnSpc>
                  <a:spcPct val="90000"/>
                </a:lnSpc>
                <a:buClr>
                  <a:srgbClr val="000000"/>
                </a:buClr>
                <a:buSzPct val="100000"/>
              </a:pPr>
              <a:t>6</a:t>
            </a:fld>
            <a:endParaRPr lang="es-MX" sz="12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3" name="Text Box 2"/>
          <p:cNvSpPr txBox="1">
            <a:spLocks noChangeArrowheads="1"/>
          </p:cNvSpPr>
          <p:nvPr/>
        </p:nvSpPr>
        <p:spPr bwMode="auto">
          <a:xfrm>
            <a:off x="3887136" y="8688064"/>
            <a:ext cx="2932043" cy="42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704" tIns="45352" rIns="90704" bIns="45352" anchor="b"/>
          <a:lstStyle>
            <a:lvl1pPr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defTabSz="457200" eaLnBrk="0" hangingPunct="0"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5613" algn="l"/>
                <a:tab pos="912813" algn="l"/>
                <a:tab pos="1371600" algn="l"/>
                <a:tab pos="1828800" algn="l"/>
                <a:tab pos="2286000" algn="l"/>
                <a:tab pos="2744788" algn="l"/>
                <a:tab pos="3201988" algn="l"/>
                <a:tab pos="3659188" algn="l"/>
                <a:tab pos="4117975" algn="l"/>
                <a:tab pos="4575175" algn="l"/>
                <a:tab pos="5033963" algn="l"/>
                <a:tab pos="5491163" algn="l"/>
                <a:tab pos="5948363" algn="l"/>
                <a:tab pos="6407150" algn="l"/>
                <a:tab pos="6864350" algn="l"/>
                <a:tab pos="7323138" algn="l"/>
                <a:tab pos="7780338" algn="l"/>
                <a:tab pos="8237538" algn="l"/>
                <a:tab pos="8696325" algn="l"/>
                <a:tab pos="9153525" algn="l"/>
              </a:tabLs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r" eaLnBrk="1" hangingPunct="1">
              <a:lnSpc>
                <a:spcPct val="90000"/>
              </a:lnSpc>
              <a:buClr>
                <a:srgbClr val="000000"/>
              </a:buClr>
              <a:buSzPct val="100000"/>
            </a:pPr>
            <a:fld id="{0D549DDD-A81E-4292-AF8C-AB3B133E7ECE}" type="slidenum">
              <a:rPr lang="es-ES" sz="12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eaLnBrk="1" hangingPunct="1">
                <a:lnSpc>
                  <a:spcPct val="90000"/>
                </a:lnSpc>
                <a:buClr>
                  <a:srgbClr val="000000"/>
                </a:buClr>
                <a:buSzPct val="100000"/>
              </a:pPr>
              <a:t>6</a:t>
            </a:fld>
            <a:endParaRPr lang="es-ES" sz="12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1006337" y="683930"/>
            <a:ext cx="4808054" cy="33930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4" tIns="45713" rIns="91424" bIns="45713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sz="1400" b="1">
              <a:solidFill>
                <a:schemeClr val="bg1"/>
              </a:solidFill>
            </a:endParaRPr>
          </a:p>
        </p:txBody>
      </p:sp>
      <p:sp>
        <p:nvSpPr>
          <p:cNvPr id="22535" name="Rectangle 4"/>
          <p:cNvSpPr>
            <a:spLocks noGrp="1" noChangeArrowheads="1"/>
          </p:cNvSpPr>
          <p:nvPr>
            <p:ph type="body"/>
          </p:nvPr>
        </p:nvSpPr>
        <p:spPr>
          <a:xfrm>
            <a:off x="687981" y="4345600"/>
            <a:ext cx="5444780" cy="408013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Los esfuerzos</a:t>
            </a:r>
            <a:r>
              <a:rPr lang="es-MX" baseline="0" dirty="0" smtClean="0"/>
              <a:t> del 2013 y 2014 fueron importantes para romper con la inercia y mejorar muchos procesos que tendrán frutos. Pero si queremos llegar a la línea azul se tienen que introducir cambios estructurales. Estos tienen que ser en todas las áreas del instituto pero particularmente en la médica. Si no se atiende de mejor manera a las enfermedades crónicas no vamos a poder llegar a la línea azul. 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8588D-62B3-4C51-BC5B-67A02853FCA7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774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83A91-2D0C-46A0-B3C4-B008BF6926F0}" type="slidenum">
              <a:rPr lang="es-MX"/>
              <a:pPr/>
              <a:t>12</a:t>
            </a:fld>
            <a:endParaRPr lang="es-MX"/>
          </a:p>
        </p:txBody>
      </p:sp>
      <p:sp>
        <p:nvSpPr>
          <p:cNvPr id="154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131" y="4912180"/>
            <a:ext cx="5844479" cy="242185"/>
          </a:xfrm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868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83A91-2D0C-46A0-B3C4-B008BF6926F0}" type="slidenum">
              <a:rPr lang="es-MX"/>
              <a:pPr/>
              <a:t>13</a:t>
            </a:fld>
            <a:endParaRPr lang="es-MX"/>
          </a:p>
        </p:txBody>
      </p:sp>
      <p:sp>
        <p:nvSpPr>
          <p:cNvPr id="154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131" y="4912180"/>
            <a:ext cx="5844479" cy="242185"/>
          </a:xfrm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94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83A91-2D0C-46A0-B3C4-B008BF6926F0}" type="slidenum">
              <a:rPr lang="es-MX"/>
              <a:pPr/>
              <a:t>14</a:t>
            </a:fld>
            <a:endParaRPr lang="es-MX"/>
          </a:p>
        </p:txBody>
      </p:sp>
      <p:sp>
        <p:nvSpPr>
          <p:cNvPr id="154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131" y="4912180"/>
            <a:ext cx="5844479" cy="242185"/>
          </a:xfrm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503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36876707" indent="-36432224"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4444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8889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13334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17779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96F5D501-F255-4DC5-AB74-A2231767659A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69373-1B73-4611-ADB6-489A48D5AF27}" type="datetime1">
              <a:rPr lang="es-MX" smtClean="0"/>
              <a:t>24/02/2015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085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621-113B-4B69-B8A6-0854B486FCF0}" type="datetime1">
              <a:rPr lang="es-MX" smtClean="0"/>
              <a:t>24/02/2015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43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866B8-6EE9-4C85-80FA-6DCA1240D0DF}" type="datetime1">
              <a:rPr lang="es-MX" smtClean="0"/>
              <a:t>24/02/2015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0489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0140E-8ED1-4A4E-AD06-25B9898119A5}" type="datetime1">
              <a:rPr lang="es-MX" smtClean="0"/>
              <a:t>24/02/2015</a:t>
            </a:fld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F684F-AC23-479A-B722-8B5D731E5A5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4059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cK 2. Slide Title"/>
          <p:cNvSpPr>
            <a:spLocks noGrp="1" noChangeArrowheads="1"/>
          </p:cNvSpPr>
          <p:nvPr>
            <p:ph type="title"/>
          </p:nvPr>
        </p:nvSpPr>
        <p:spPr bwMode="auto">
          <a:xfrm>
            <a:off x="121489" y="234863"/>
            <a:ext cx="879411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619216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096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91CE-8C7B-4F99-8A29-C123D8918E57}" type="datetime1">
              <a:rPr lang="es-MX" smtClean="0"/>
              <a:t>24/02/2015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06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318F-AECC-4C53-A7F7-4E7C77539CFF}" type="datetime1">
              <a:rPr lang="es-MX" smtClean="0"/>
              <a:t>24/02/2015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677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8BC49-80FF-45BD-AECF-5A29B28E7208}" type="datetime1">
              <a:rPr lang="es-MX" smtClean="0"/>
              <a:t>24/02/2015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685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6006-410F-4048-A2E7-1FC165F92BB2}" type="datetime1">
              <a:rPr lang="es-MX" smtClean="0"/>
              <a:t>24/02/2015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651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B5F-C185-4C13-8B34-496943CEFD42}" type="datetime1">
              <a:rPr lang="es-MX" smtClean="0"/>
              <a:t>24/02/2015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41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43A85-5C65-465D-8365-DB3AB9ECEB65}" type="datetime1">
              <a:rPr lang="es-MX" smtClean="0"/>
              <a:t>24/02/2015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89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5D72-0CA2-4930-9FAA-A3769597928A}" type="datetime1">
              <a:rPr lang="es-MX" smtClean="0"/>
              <a:t>24/02/2015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09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3342-8883-4E77-B8F9-136B82D4AD17}" type="datetime1">
              <a:rPr lang="es-MX" smtClean="0"/>
              <a:t>24/02/2015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63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3F1C3-52DC-41A6-A844-8C46382DD147}" type="datetime1">
              <a:rPr lang="es-MX" smtClean="0"/>
              <a:t>24/02/2015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45501-BF5B-4493-9F97-B8AF0813EF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561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4" r:id="rId13"/>
    <p:sldLayoutId id="214748366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oleObject" Target="../embeddings/oleObject1.bin"/><Relationship Id="rId5" Type="http://schemas.openxmlformats.org/officeDocument/2006/relationships/tags" Target="../tags/tag4.xml"/><Relationship Id="rId10" Type="http://schemas.openxmlformats.org/officeDocument/2006/relationships/chart" Target="../charts/chart15.xml"/><Relationship Id="rId4" Type="http://schemas.openxmlformats.org/officeDocument/2006/relationships/tags" Target="../tags/tag3.xml"/><Relationship Id="rId9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8.xml"/><Relationship Id="rId7" Type="http://schemas.openxmlformats.org/officeDocument/2006/relationships/oleObject" Target="../embeddings/oleObject2.bin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9.xml"/><Relationship Id="rId9" Type="http://schemas.openxmlformats.org/officeDocument/2006/relationships/chart" Target="../charts/chart1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12" Type="http://schemas.openxmlformats.org/officeDocument/2006/relationships/chart" Target="../charts/chart20.xml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notesSlide" Target="../notesSlides/notesSlide8.xml"/><Relationship Id="rId11" Type="http://schemas.openxmlformats.org/officeDocument/2006/relationships/chart" Target="../charts/chart19.xml"/><Relationship Id="rId5" Type="http://schemas.openxmlformats.org/officeDocument/2006/relationships/slideLayout" Target="../slideLayouts/slideLayout13.xml"/><Relationship Id="rId10" Type="http://schemas.openxmlformats.org/officeDocument/2006/relationships/chart" Target="../charts/chart18.xml"/><Relationship Id="rId4" Type="http://schemas.openxmlformats.org/officeDocument/2006/relationships/tags" Target="../tags/tag12.xml"/><Relationship Id="rId9" Type="http://schemas.openxmlformats.org/officeDocument/2006/relationships/chart" Target="../charts/char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2048" y="1772816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/>
              <a:t>Situación Financiera del IMSS y el costo de los pacientes diabéticos en el IMSS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48797" y="4437112"/>
            <a:ext cx="6400800" cy="576064"/>
          </a:xfrm>
        </p:spPr>
        <p:txBody>
          <a:bodyPr>
            <a:noAutofit/>
          </a:bodyPr>
          <a:lstStyle/>
          <a:p>
            <a:pPr algn="r"/>
            <a:r>
              <a:rPr lang="es-MX" sz="2800" dirty="0" smtClean="0">
                <a:solidFill>
                  <a:schemeClr val="tx1"/>
                </a:solidFill>
              </a:rPr>
              <a:t>Academia Nacional de Medicina de México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2048797" y="5949280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dirty="0" smtClean="0">
                <a:solidFill>
                  <a:schemeClr val="tx1"/>
                </a:solidFill>
              </a:rPr>
              <a:t>25 de Febrero 2015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AutoShape 2" descr="data:image/jpeg;base64,/9j/4AAQSkZJRgABAQAAAQABAAD/2wCEAAkGBxQSEhUUEBQVFBUXGBUVGBgYGBUXGBwaHBccGBgaGRUfHCggGBslHRYXITEhJSkrLi4uGh8zODMsNygtLiwBCgoKDg0OGhAQGywkHyQsLCwsLCwsLCwsLCwvLCwsLCwvLCw0LSwsLCwsLCwsLCwsLCwsLCwsLCwsLCwsLCwsLP/AABEIAPUAzgMBIgACEQEDEQH/xAAcAAACAgMBAQAAAAAAAAAAAAAABwYIAwQFAQL/xABOEAABAwICBgYFCAYIBAcBAAABAAIDBBEFIQYHEjFBYRNRcYGRoSIyQlKxFFNyc4KSssEjM2KiwtEWNDVDRFSD0iRjk6MXJbPD0+LwFf/EABkBAAMBAQEAAAAAAAAAAAAAAAABAgQDBf/EACkRAAICAQMDBAEFAQAAAAAAAAABAhEDEiExBDJBFCJRYRNCcYGRoVL/2gAMAwEAAhEDEQA/AHihCEACELnY3jcFIzbqJAwZ2HtOPU1u9xQDdHRQlTiutp26kgA/amN/3GHt9pR+t1jV8m6RsXKNgA/e2j5p0cXnih7IVc59KK1/rVU/HdI9o8GkLW//ALFR/mJ/+rJ/uRRPqF8FlV4XAb1Wd+JTHN00p7ZHn81jfVPd6z3ntc4/EooXqPos3tjrC8MrRvcPEKsXSu953iV8P9L1s+3NFB6j6LP9O33m+IR07feb4hVe6MdQ8Ajox1DwCKF6h/H+lohM33h4he7Y6wqusbY3GR6xkfFZOld7zvEoofqPos+HDgV6qwsqXj1XvHY5w/NZWYnM31ZpR2SPH5ooPUfRZlCrW3G6luYqagHlNIPPaXQpNNa5nq1Uh+lZ/m4E+aKGuoXwWEQk3hutapaR08cUreOyHRv7b3Lf3QmLovpbT1w/REteN8b7B45gAkOHMd9kUdI5Yy4O+hCEjoCEIQAIQhAGviFYyGN8shsxjS5x5BV50lx2StndNLkNzGXuGN4NHxJ4nuTQ1x4hsUjIhvlkF/os9I+eyk0mjJnlbo6GBYPLVzNhhF3HMk7mtG9xPUE38G1bUcTLTNNQ873uLmj7LA6wHiea1tUGECOkM59edx7mMc5rR3naPeFPUNnTFjVWyKVmryge0gQbB4OY54I87HvBS00u0EnorvZeaAZ7YFnN+m2+VveGXZuT2Xjm3FjmCiypYoyKuoTa0z1bNfeWgAY/MuiJsx28+h7rr8PV7EqaiB0biyRrmOabOa4EEHqIO5MyTg48mNCEIJBCEIAEIWzh2HyVEgjgY573bgB5k8AL7zkgDWCnui+rSacCSrJgjyIYADI4b+u0ffc8gphoVoDHSBss9pajffexn0BxP7R7rKagJWaceDzI4OG6GUUFtinYSBbaeOkPi66y4honRzC0lNFxF2t2CL9Tm2K7SEjvpVVQi9OtCnUJ6SIl8Dja5GbDwa7rvwOXV2xjD62SCRssLtl7DdpyPkd44KyGLYeyohfDKLseNk/kRzBse5VqmhcxzmPFnNJa4cwbHzCpGXLDS7RYvRjGBWU0c7RbaHpN32cDZwvYXAIOa6qWOpWvuyogO5rmyjd7Q2XW+43x5pnKTTjlqimCEIQWCEIQApddj/0tKOpkx8XM/wBo8EtlOtcMt65rfdhZ5uf/ACUFVIwZe9lhNAWgYdS2+aae85nzK76j+gDwcOprcIwO8Eg+YUgUm2HagQhCCgUa0u0PhrmXIEcw9WUDPscPab8OCkqECaTVMrXjeDy0kpiqG7Lt4PBzb22mniDZaCshpBgcNZEY523G9pHrNPAtP/66RWlWjE1BJsy+kx3qSAHZdyPuu5fFVZjyYnHdcHEQhTTQ/V/LV7Mk94YOYIkf9FpGQ/aPcDvQc4xcnSOBo5o/NWyiOBuQI23n1WA8T19gzKeWi2jENDHsxDaefXkIG04/k3LJq6GGYbFTxiOBgYwbgPMk7yeZXOpsfbUTuhpfTEdull/uxn6jD7cnkOe5I1wxqHPJ3UIQkdgQhCAPCq9acxBuIVQG7pCfvAOPxVhkgtZX9p1XbF/6EaaM/Udq/c6WqCo2a4t4PieO8Frh8CnWEgtWryMSp7cTID2dE8/kE/QhjwP2ghCEjuCEIQAitasl8RkF77LIm9nobVv3r96iKkesQ3xKpv7zfKNoCjio8+fcx6aB4jHFhUEkr2sY0PBc42AIlc345LiY3rWYxxbSRdJb23ktaexvrEdtksXVkj444nPPQxk7Iz2Gbbtpzjsi5NyTfM9SmWj8WCw2NRUOqZOcFQ2McgwM9Lvv2BFHVZG0ktjybWzV+zHTNHNsjvPpAsf/AIs1vu0v3Jf/AJk2KDD6ZzWvjgjaCMrwhjrfRLQ4d62/kMfzbPut/kkdPxz/AOhMSa1a0/5dvYx1vN5WIab4nP8AqnvN93RRNPHrDTxyTtZSRg3DGA9Ya0HxsuHpHpQynHRwtNRUnJsMd3EHrfb1GjmgThJLeQocTxzEozaomqYy8bQBc6MkX3i1rDsXNh+U1bxGHTVDzchrnueeZ9I5dqnFDoDV1spnxGToto3LcnPtwAF9mMcAM7dSZGB4FBSM2KdgaOJ3udzc7eUWQsUpPfgieiOreKANkq7TS5HYOcbTv3e2eZy5cVOamdkTC+RzWMaLlxIDQOZ4LMldrpxB46CEEhjg97gDYOIIDQesC5Nv5BI7uscbRzdMdPJap/yehJbG5wYHC7XyE5AA+y0k2tvPkmboxgjKOnZCzhm48XPI9Jx+HYAkhoGwHEaUEXHSX7w1xHgQCrCBNkYXquTPUIQkdwQhCAPCkDrHffE6oj3ox4Qxg+YKfxVddMZtuuqXf8148Ds/kmjP1HajY0AeRiNKR75HixwPkSrBqumhx/4+l+uj/ErFoYdP2sEIQkaAQhCAK9aduviFVf5y3g0AfBfOhWGx1NbDFNfYcSSAbXs0u2b87cM17pz/AGhVfWn4BcekqHRvbJGdlzHBzSOBBuFR572n/JZGkwuGKLoY42NjtbYAFiON+vvXGwrQakp5zNHHd1wWBxu2Ow9gdued7cLJQ1+k9dVSlzZZwTujhdI0AdQaw3PavuNmKuFwcQ+9Uj4lKjv+VP8ASWAXqr2Z8TYbl1eNnrNSR33yXkWmVezL5VLkdzrHPntC6KH6heUWClYHAg3scsiQe4jMdywUNBHCC2GNsYJJOyALk7yes8yknSaya9n96yTk9jSPFuyfNdml1tzA/pKeNw/Zc5h8TtIopZoMbqFA6DWpSPsJWyw9ZLQ9o723Nu5TDDcUhqG7UEjJBlfZINr7rjeO9I6RnGXDNxRLWTo6aymvGCZoiXsA9oGwe3vAuObQpavCEDkk1TKz4VXOgmjmbvje19uuxzb3i471ZOiqWyxtkYQWva17SNxBFx8Uo9ami3QyfKoWgRPNngDJr91+Qd8e1dnVBpBtxupHn0mXfGSd7Cc29xPgeSbM+L2ScWMlCEJGkEIQgDwqsNTUdI90h3vc5/3iXfmrJY1VdFTzSE22I3uv2NJVaGjJNGXqHwdPRo2q6e3z0X4wrIqteAPDaqnJ3CaL8YVlEMrp+GCEISNAIQhAFedOf7QqvrT8AuEu9p4y2IVV/nL+LQR8VwVR50u5kt1WVZjxGIcJGyRn7hePNgHensq0YPXGCeKUf3b2u7gcx4XVlWOBAI3HMJM09O9mj6Xw+MOycARzzX2hI0HMq9H6WUESU8Lr5ZsbfxslJrK0TZRPZJTgiKS42SSdhwF7AnOxFzn1Hkncojp1o7JXdCzbbFCwvkkeczewDQ1vZtXJNhlvTRyywTjstxFLLS1L4nB8T3MePaaS058wp1HHgVO4tkllqHD2vSLe7ZDQfNbtNheCVh2YJHwPO4FzmX7A8FpPIZpmZQ+1/Zr6Maz5YyGVw6Vt/wBY0ND29rQAHDwPamphuJRVEYkge2Rh3EHxBHA8ilNpBqvniu6ld07ACdk2bILdXB/HqUY0ex6egm2o7ixtJG64DuTm7wRwPBI6RySg6kWDr6Nk0b45RtMeC1w5H4JA1MUuF137UL9ptzbbZc2zHBzcj3p4aOY/FWxCSE8nNNtpp6iPgeKiGuDAukhZUsaNqL0XniYzuueOy4/vFCOmVao6kT2hq2zRskjN2vaHDsIuFsKCaoMQ6SjMRNzC9wt1Nf6Te6+14KdpHSEtSTBCEIKInrQqjHh0tjYvLI+4uG0O8ApEJp66qw2p4QciXyEdlmt/E5KxUjFndyNvCP6xD9bF+MKzCrPhH9Yh+ti/GFZhJnTp+GCEISNIIQhAFf8AWK22JVIPvMPjEwj4qOKVa0I7YlOfeETv+01v8JUVVHnz7mCsFoFiJnoIHuzcG9G49ZYdm/fa/eq+ppal8UympnHdaZgv1+i+3K4ae/mhnTBKpUNFCEKTYCg2smpLn0dJfZjqZbSG9rsa5gLL8+k8gpyoRrapL0Ymbk+CWN7XDIjacG5HtLT3IRGTtZLaDD4oWBkMbY2D2WgAd/WuLjmhFHVA7UTY3n+8jAY6/O2Tu8FcfRLWNBMxrKtwhmGRc7KN3MO3NJ6jxUtlxeEFrRI1z3eqxhDnO5hoO4bydwQCcZIXVJitVg0zYK0meldYMkzOyOOzc3FuLCTkMlJtK9FIMRi6WHYEpAdHMNzh1Ot6zSOO8eIPb0gwZlZA+GXc4ZHi1w9Vw5g/moDqxxl8E8mHVG9rniPk5u0ZG390gbQy6+tM51T0vhkJwfE6jDKomxa5pDZYz7Td9j43B7E9o3xVlNcHbimjI+y4WI5HMhQvW3o70kQqo2jbiyk63R9fMtPkSubqdx0hz6R5yN5I+322+FjbtQTD2S0Pg+NVjXU2IVNM857Lm23bRjfkR9lxPYU2kt8fozBjtJM0ACe4PNzWFj7/AGXMTHCGdMWya+GeoQsFbUtijfI82axrnuPUGi58gkdRIa0a7pcQkHCJrIh4bR83nwUSWeuqjNJJK71pHuee1xLvzWBUedJ27NvCP6xD9bF+MKzCrPhH9Yh+ti/GFZhJmjp+GCEISNIIQhACQ1uRWxAn3ooz3+k3LuaFC0w9dENqiB/vRuH3Xf8A2S8VGDJ3sF3NCsS+T10EhNm7YY76L/RN+QuD3LhoIQQnTstEF6uDoTjIq6OKT2gNh/02ix8cj3rvKT0U7VgolrCc6aJlFBnLUOb9mNjg573dTR6I53yUsc4AXJsBndL0SYmaqWrhpY3scBHEJTsPbE0k2a24LS/1jcbwMskImfFHQwbVtRwtHStM7+LnkgdzAbW7b9qkuG4PBTi1PDHFffsNAJ7TvK5Wh2kD6tspmY2GSOQsMNztsAAsXXsTck52AyUjQEFGrSPEltPKn5LjAnbls9DKbdmy7xAPinUUg9aNUJMQn2TcMDI+G9rcxzzJTRzzuoj2q6Zssb43i7Xtcxw6wRY+RVd8Iqfklax1z+hmsTuOyHFrr/ZvdWJpmkMaDvDWg9wVedNIwK6qA3dNIfE7R8yUIWfwxz6V0IkloX2vsVLTfqBY7yu1vgpGFo4L6VNAXZno4jnnnsg37VvpHdLyChOtrE+iojGDZ0zgz7I9J/dYAfaU1KR+tXF+nrTG31YB0fa45v8AyH2U0c80qiQ1CEJmI6ejLCaymAzvNF+MKyCrzoLFt4hSj/mB33QX/wAKsMkzV0/DBCEJGgEIQgBX67KXKll6jLGe8NcPwOSsTz1rUJkw95aLmNzJO4GzvJxPckYqRizqpghCEHInWqbHehqTA8+hPYN6hIN33hl3NTpVXmPIILSQQQQRkQRuIPAp76BaVNrYQHG08YAe2+/gHjrBtn1HuSZpwT/SyU2Xi+kucY0cxSKRww+pJgcS4MLmgsublo2gfRFzaxGXYkd5Sa8EqxauoqeVslQ+KKaxAJIEhacrG2bm9uVwFs4fpDSz/qZ4n8g4X+6c+CUmkOg9TFF00zpZ6iR2bIo5JuZL5RmMr8LcFGsRwKogY188L42uOy0uAFzYm1t4yB4J0cHlknwOXSzTunpY3CJ7ZZ7Waxp2gCRk57hkAN9r3PmlPofQGrr4muu67zLId+TbvcT2kAfaXCATq1X6LmliM0wtLMB6J3sZvA5E3uR2DgjglN5ZInCrbj0pmq53NBJfNLsjibvOyPgE8tOMcFJSSPvZ7gWRjiXkG3hme5KTVzhJqK6Li2I9M8/RPojvdbuuhFZt2ooemHU/RxRxk3LGMZf6LQPyWwhfE0rWNLnkNaASSTYADeSeASNJy9KsZbSU0kzjmBZg33ecmjx+BVdZJC4lziS4kkk7yTmSVKtYWlIrpgIr9DFcM3+keLy3h1Dl2qJqkYs09T2BCEIORLNV1Nt4jEfcbI/9ws/jT3CVOpbDjtT1BGQDYWnmfTf/AAeKayTNmBVEEIQkdgQhCAMVXA2RjmPF2uBa4dYIsVXnSnR+ShnMT7luZjefbb19ovYjr7lYtc/G8Ghq4zHUMDmndwc09bXbwU0csmPWitiEysV1TSC5pp2vHBsgLT98XB8Ao9Pq9xBt/wBBtAcWyRHwBcD5J2ZXjkvBFls4dXSQSNlheWPbuI8wesHiF0JtFK1vrUs3c0n4XWjJhk7fWgmb2xyD4hBNNDY0U1lQytDKwiGQAemco3c7+weRy5qeQTNeA5jg5p3FpBB7CFWj5BL81J9x/wDJZqeOpj/VioZx9ESt+CVHaOdrlFk3NvxI7FEcb1fQ1cm3PU1bjwG3EWtHU0GM2CVsGOYkzJstV1Zh7vNwKy/0kxT52p+4f9qKKeWMuUNvBtCaOlIdHFtPGYe87bgesXyb3BfWPaX0tIHdJIHSAX6JhDpD1ZX9HtNklKutrpf1j6p3I9Lbw3cVpx4TUOzbBO7mIpD5hqKF+alUUbulGkctdLty5NFwyMZtaOXWTbMpq6E4dBh1KHVEkTJZLPkLntFsrtZcn2RfvJSki0eq3bqafviePiFlZorWuOVLMTzYR5lMiMmndWxr4zrKo4RaImod1R+r3vOXhdLLSXTKprbtkcGRXuI2XA5bR3v78r8FjZoXXk2FLJ37I8yVnj0BxA7qZ3e+EfF6Bylkl4I0hSqLV1iBOcAbzMsVvJxXRp9VVYfXfAz7T3fwhBz/ABy+CCLawvDpKiVsUDS97uHUOJJ4AdaZNDqjGRnqSesRsA/eJPwU9wPAYKRmxTxho4ne93H0nnM/kizpHBJ87HxotgraOmZC3MgXe73nn1ndl93Ky6yEKTWlSoEIQgYLUxLEYqdnSTvEbLgbR3XOQW2obrZaThz7cHxH98IJk6TZ1f6Y0P8Am4PvtW1hekFNUucynmZI5ou4NubC9r3tbeq3pmakozt1TuGzEPN5To4QzOUkhrrmYxjtPS7HymQR7dw24PDfuGW9dNKHXVPeop2e7G533nW/9tI7ZJaY2MPDNKqSok6KCZr32JAFxe2ZsSMzbOwXaVZsOrnwSsmiyfG4ObfdfqPIi4PIqxuD4kyphjmjN2vaD2HcR2ggjuTaJxZNfJuoQhI6gufjeMw0kXS1Dtllw3IFxudwDRmV0EldbON9NVCBt9iDI77F5AJNt2QsL9qERknpjZP6bWHQSPYxsrtp7msbeOQC7iGi5LbAXO8qVKsuHS7EsTvdkjd4OB/JWIx/F2UlO+eTNrQCAN7iTZrR2khNkYsjkm2bGJYlFTs255GRt63EC56h1nkFC63WtStJEcc0tvaAa1p7Lm/iErMdxuaslMs7rk7mgnYaOpjb5D4rvaH6BS1zOlc8QxXIDrbTnWNjZtxYcLnwRRDyyk6iSmn1uR3/AElM8D9lzXeRspBgmsCiqSB0nQvOWzLZlz1B19k9l78lDsV1TysYXU84lcPYc3YJ7HbRF+Rt2pfSUbxIYnNtIHdGWm2Tr7Njw3oE8mSPcWcB6lysc0jpqQf8RK1ptcMvd5HWGDMjnuXC0mxsYVQxRss6bYbFHfMXa0B7zyF93WQknVVLpHF8rnPccy5xJJ7SUUXky6dlyNeq1twj9VTyO35uc1nkNpY4Nbkd/Tpngfsva4+BAXM0c1XumibJUymLaAcGNaC4A7tonIHdlbL4eY/qsliaX0snTW9hwDX9zr2d2Zd6NiLy1ZO8C03o6qwZJ0bzkI5bMcT1DOzu4lSVVw0Yw75RWQQuGTpAHD9lt3PHg0qxwQzrim5Lc9QhCR1BRfWWwHDai/AMI7ekapQo9rAH/l1V9WfiEEz7WV9TR1J/4n/S/iSuTR1Jf4n/AEv4lTMeHvQ0kjdbE21iDx7rI2jw2v4k8lXrT2p6TEKl3AP2fuNDP4Ukd+oftOCmTqh0i2HmkkNmvu+K/ve03vGY7D1qAYlh8lPIY5m7LgGm3Ii4PgVipah0b2yRmzmOa9p6i03HmEzNGTjKyzoXq5ejWMNq6aOZtruA2gPZeB6be4/kuoVJvTs4+leNNo6aSY7wLMHW85NHjn2Aqu0khc4ueS5ziXOJ3kk3JPep9rexzpZ20zD6MPpO+sI/Jp/eKhtfhUkMcMkgAbM0vZ12Btn5HsIVIyZpan+xo3IzG8ZhNHWziBfSUeyfQlvKedo27P4ylcmJpDTGpwSknabmnGw76N+iPg5rPNBMO2SF2n9q+xGKWhgbE4F0cccb25XDmtAdccyCb8bpAraw3EJad4kge6Nw4tJF+RHtDkUMWOeh2WYXBxTRKnnqY6mRrukZs7jYO2Tdu0ONvhYKGaP61tza6PP5yIZdrmE3+6T2JjYXikNSzbp5GyN62ncd9iN7TyKk1qUZil1yVBNZGw7mwtcPtPff8IUGp3hr2uIuA5pI6wDchMbXPhxEkNQB6JaYnHqIO00HtBd4FLVUZMu02WXwrEYqiNskDg9hGRHDkRwI6ltqtuC43PSP26eQsPEZlrvpN3O3plaPa1I32bWs6N3zjATH2lpJc3u2kqNEMyfJLYNFaZlWatrCJTe+Z2bkWJ2esj4ldxYKOsjmYHxPa9h3OaQR4hZ0jsklwCEIQMFH9P8A+zqr6s/EKQKP6f8A9nVX1Z+IQTPtZXxNHUl/if8AS/iSuTQ1Ju/rI4/oj+JUzHh70NIqs9S/p53G9+lkJv8ATfwPerE6QVXRU08nuxSO8Gmyr9ovBt1lK0cZ4b9gkaT5ApI6592kMvWzo7twMqY23fCA2S28x9fPZOfYSlErPTQte0teA5rgQQcwQciCFXnSzBDR1UkJzaPSYeth9XvG48whE54U9RJdUuP9DOaeR1mTZtv86LAZ8NoZdoCZ+lWNNo6aSZxzAswb7vOTBbtzPIFV1Y8ggtJBBBBGRBGYIKkOl2lklcIQ4FojYA4XydIbbT7d2XVn1p0KGXTFo1tHMMfX1jY3G5e4ySu/Zvd57727SFOtc9ABFTSNFgwuisNwBaCOz1LLo6pMC6GnNQ8Dbm9XrEY3eJuezZW1rciBw9x4tkiI73bP8SXktQrG2xIJ06qXNlw4xPAc1r5Y3A5gh3p5j7ZSWTS1JVX9ZiO4dFIOvPaa7u9FvimznhfvOLphq8lpiZKVrpYMzYZyMFuI3uG/MZ9ag6tGo/j2htJV3MkYa8/3jLNf3m1nd4KVnSeDzEr4trDsRlp3iSB7o3jiD5EbiORUo0x0Bkom9LG7poRYONrPbzcBls81DUzO04vcdmjGNRYvSvhqmjpALSNHH3ZGe7n4EJe6VaDVFGS5oM0OZ6RozaP22j1Tz3LW0Ar3Q18BBNnO6Nw62vGzY9h2T3KwNkuDRFLLHfkq6ChPvH9BKSquSzopD7cVmm/MW2Xd4So0y0QkoHNu4SRPuGvAINwL7LhwPVmb2Ts5TxSjuczA8cnpJBJTvLTxac2O5Obx+KfOiukDK6ASsyPqvbxa4bx2cRyIVdVPdTlaW1j4uEkZPewgjyc5DKwzadDmQhCk2Ao/p/8A2dVfVn4hSBRvWM8jDqm3utHcXtB8igmfaxAJk6kj+lqh+xF+J/8AMJbJg6l3j5XM3iYbjsD2g/iCpmLF3onGs+o2MNnsc3dGwc9qVod+7tJTaAMBxGlB98nwY4jzAU/10VuzTwxfOSF3cwfze1QjVoy+JQZXttn/ALbs0lwdcm+RfwPsKC618A6em6dgvJBcnnHvf22ttePWp0vl7QQQRcHIhI0SjqVFXl1dGMHdWVMcLdxN3nqjBG2fDIcyFsaaYEaOrfHlsOvJHb5tzjsjtFiD2X4pi6ocD6KB1S9tnzGzOsRj/cbnmAFRjhC5UyewRBrQ1oAa0BoA4ACwCj2siDbw2pHU1r/uSNf/AAqSrmaTxbdHUNyzik3/AESpNklcWit672iWOuo3TvYbOdA5rMgfT2m7OR32zPcuACslPEXvaxti5xDQLgXJNgLnmVR56dO0OrV5pl8sYY6hzRUNJ4Boe3gWjrHEKbKs9ZSTU0gErXwyNIIvdpB4FruPaCu7SawMQjaGifaA3bbGOP3rXPfdKjTDPW0hu6c1LGUNQZCBeNzRfi4iwA6zdV6XTxvSCoqyDUyl9tzbBrR2NAAvz3rUw+iknkEcLC953NaL956hzOQTRyyT1vY+aOpdFI2SM2cwhzTYHMG4yORT60J0mZWwNO0OmaAJWjKzveA909Y7FAMU1bTspYuhDZJrufMAQHZhoY1hOTg30r5i91CLzU0v95DK249pjx19Rt5I5Ki5Y3uWZUC1xVTG0bY3W23yNLBxs3Nx8CB9pQGHWFiDW26fa6i5kZI79nPvuuDiOIy1DzJPI6R54u+AG4DkLJUXPMnGkaqYepihLqmWbOzI9i/C73A27bM81EdHdH5q2QMgbl7bz6jB1k9fLeU+tHMEjo4GwxXsLkk73OO9x/lwFk2Rhg27OohCFJsBYK2kZMwxysa9jrXa4Ag2N8xxzAWdeIA5H9FaH/J0v/Qi/wBq2KHBKeBxfBTwxOI2S6ONjCQSCRdoFxcDLkt9CBaV8GliGEQTlpqIYpdm4b0jGvte17BwNtw8Fjo8ApYnh8NPBG8XAcyNjDY5HNoC6KEBS5PULxCBmniGEwT2+UQxTbN7dJGx9r77bQNlswQtY0NY0Na0ABrQAABuAAyAX2hAqPV8SxhwIcAQQQQRcEHeCOIX0hAznx4FTNADaeAAbgIowPCy+xg1P8xD1/q2fyW6hAqRiqqVkjS2VjXtIsQ5ocCOYKjVTq7w97towbPJj5GN+6HWClSECcU+URSDVzh7TfoSeTpJHDwLlIqDDooG7MEbI29TGtb8BnuWyhAKKXCPVq12HxTNLZo2SNPB7Q4ea2F6UFEUn1dYe836At5NkkaPAOWaj0CoI91O131hdJ5OJCkhXqCdEfg+IIWsGyxoaBuDQAPALIvAhBR6hCEACEIQAIQhAAhCEACEIQAIQhAAhCEACEIQAIQhAAhCEACEIQAIQhAAhCEACEIQB//Z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4" descr="data:image/jpeg;base64,/9j/4AAQSkZJRgABAQAAAQABAAD/2wCEAAkGBxQSEhUUEBQVFBUXGBUVGBgYGBUXGBwaHBccGBgaGRUfHCggGBslHRYXITEhJSkrLi4uGh8zODMsNygtLiwBCgoKDg0OGhAQGywkHyQsLCwsLCwsLCwsLCwvLCwsLCwvLCw0LSwsLCwsLCwsLCwsLCwsLCwsLCwsLCwsLCwsLP/AABEIAPUAzgMBIgACEQEDEQH/xAAcAAACAgMBAQAAAAAAAAAAAAAABwYIAwQFAQL/xABOEAABAwICBgYFCAYIBAcBAAABAAIDBBEFIQYHEjFBYRNRcYGRoSIyQlKxFFNyc4KSssEjM2KiwtEWNDVDRFSD0iRjk6MXJbPD0+LwFf/EABkBAAMBAQEAAAAAAAAAAAAAAAABAgQDBf/EACkRAAICAQMDBAEFAQAAAAAAAAABAhEDEiExBDJBFCJRYRNCcYGRoVL/2gAMAwEAAhEDEQA/AHihCEACELnY3jcFIzbqJAwZ2HtOPU1u9xQDdHRQlTiutp26kgA/amN/3GHt9pR+t1jV8m6RsXKNgA/e2j5p0cXnih7IVc59KK1/rVU/HdI9o8GkLW//ALFR/mJ/+rJ/uRRPqF8FlV4XAb1Wd+JTHN00p7ZHn81jfVPd6z3ntc4/EooXqPos3tjrC8MrRvcPEKsXSu953iV8P9L1s+3NFB6j6LP9O33m+IR07feb4hVe6MdQ8Ajox1DwCKF6h/H+lohM33h4he7Y6wqusbY3GR6xkfFZOld7zvEoofqPos+HDgV6qwsqXj1XvHY5w/NZWYnM31ZpR2SPH5ooPUfRZlCrW3G6luYqagHlNIPPaXQpNNa5nq1Uh+lZ/m4E+aKGuoXwWEQk3hutapaR08cUreOyHRv7b3Lf3QmLovpbT1w/REteN8b7B45gAkOHMd9kUdI5Yy4O+hCEjoCEIQAIQhAGviFYyGN8shsxjS5x5BV50lx2StndNLkNzGXuGN4NHxJ4nuTQ1x4hsUjIhvlkF/os9I+eyk0mjJnlbo6GBYPLVzNhhF3HMk7mtG9xPUE38G1bUcTLTNNQ873uLmj7LA6wHiea1tUGECOkM59edx7mMc5rR3naPeFPUNnTFjVWyKVmryge0gQbB4OY54I87HvBS00u0EnorvZeaAZ7YFnN+m2+VveGXZuT2Xjm3FjmCiypYoyKuoTa0z1bNfeWgAY/MuiJsx28+h7rr8PV7EqaiB0biyRrmOabOa4EEHqIO5MyTg48mNCEIJBCEIAEIWzh2HyVEgjgY573bgB5k8AL7zkgDWCnui+rSacCSrJgjyIYADI4b+u0ffc8gphoVoDHSBss9pajffexn0BxP7R7rKagJWaceDzI4OG6GUUFtinYSBbaeOkPi66y4honRzC0lNFxF2t2CL9Tm2K7SEjvpVVQi9OtCnUJ6SIl8Dja5GbDwa7rvwOXV2xjD62SCRssLtl7DdpyPkd44KyGLYeyohfDKLseNk/kRzBse5VqmhcxzmPFnNJa4cwbHzCpGXLDS7RYvRjGBWU0c7RbaHpN32cDZwvYXAIOa6qWOpWvuyogO5rmyjd7Q2XW+43x5pnKTTjlqimCEIQWCEIQApddj/0tKOpkx8XM/wBo8EtlOtcMt65rfdhZ5uf/ACUFVIwZe9lhNAWgYdS2+aae85nzK76j+gDwcOprcIwO8Eg+YUgUm2HagQhCCgUa0u0PhrmXIEcw9WUDPscPab8OCkqECaTVMrXjeDy0kpiqG7Lt4PBzb22mniDZaCshpBgcNZEY523G9pHrNPAtP/66RWlWjE1BJsy+kx3qSAHZdyPuu5fFVZjyYnHdcHEQhTTQ/V/LV7Mk94YOYIkf9FpGQ/aPcDvQc4xcnSOBo5o/NWyiOBuQI23n1WA8T19gzKeWi2jENDHsxDaefXkIG04/k3LJq6GGYbFTxiOBgYwbgPMk7yeZXOpsfbUTuhpfTEdull/uxn6jD7cnkOe5I1wxqHPJ3UIQkdgQhCAPCq9acxBuIVQG7pCfvAOPxVhkgtZX9p1XbF/6EaaM/Udq/c6WqCo2a4t4PieO8Frh8CnWEgtWryMSp7cTID2dE8/kE/QhjwP2ghCEjuCEIQAitasl8RkF77LIm9nobVv3r96iKkesQ3xKpv7zfKNoCjio8+fcx6aB4jHFhUEkr2sY0PBc42AIlc345LiY3rWYxxbSRdJb23ktaexvrEdtksXVkj444nPPQxk7Iz2Gbbtpzjsi5NyTfM9SmWj8WCw2NRUOqZOcFQ2McgwM9Lvv2BFHVZG0ktjybWzV+zHTNHNsjvPpAsf/AIs1vu0v3Jf/AJk2KDD6ZzWvjgjaCMrwhjrfRLQ4d62/kMfzbPut/kkdPxz/AOhMSa1a0/5dvYx1vN5WIab4nP8AqnvN93RRNPHrDTxyTtZSRg3DGA9Ya0HxsuHpHpQynHRwtNRUnJsMd3EHrfb1GjmgThJLeQocTxzEozaomqYy8bQBc6MkX3i1rDsXNh+U1bxGHTVDzchrnueeZ9I5dqnFDoDV1spnxGToto3LcnPtwAF9mMcAM7dSZGB4FBSM2KdgaOJ3udzc7eUWQsUpPfgieiOreKANkq7TS5HYOcbTv3e2eZy5cVOamdkTC+RzWMaLlxIDQOZ4LMldrpxB46CEEhjg97gDYOIIDQesC5Nv5BI7uscbRzdMdPJap/yehJbG5wYHC7XyE5AA+y0k2tvPkmboxgjKOnZCzhm48XPI9Jx+HYAkhoGwHEaUEXHSX7w1xHgQCrCBNkYXquTPUIQkdwQhCAPCkDrHffE6oj3ox4Qxg+YKfxVddMZtuuqXf8148Ds/kmjP1HajY0AeRiNKR75HixwPkSrBqumhx/4+l+uj/ErFoYdP2sEIQkaAQhCAK9aduviFVf5y3g0AfBfOhWGx1NbDFNfYcSSAbXs0u2b87cM17pz/AGhVfWn4BcekqHRvbJGdlzHBzSOBBuFR572n/JZGkwuGKLoY42NjtbYAFiON+vvXGwrQakp5zNHHd1wWBxu2Ow9gdued7cLJQ1+k9dVSlzZZwTujhdI0AdQaw3PavuNmKuFwcQ+9Uj4lKjv+VP8ASWAXqr2Z8TYbl1eNnrNSR33yXkWmVezL5VLkdzrHPntC6KH6heUWClYHAg3scsiQe4jMdywUNBHCC2GNsYJJOyALk7yes8yknSaya9n96yTk9jSPFuyfNdml1tzA/pKeNw/Zc5h8TtIopZoMbqFA6DWpSPsJWyw9ZLQ9o723Nu5TDDcUhqG7UEjJBlfZINr7rjeO9I6RnGXDNxRLWTo6aymvGCZoiXsA9oGwe3vAuObQpavCEDkk1TKz4VXOgmjmbvje19uuxzb3i471ZOiqWyxtkYQWva17SNxBFx8Uo9ami3QyfKoWgRPNngDJr91+Qd8e1dnVBpBtxupHn0mXfGSd7Cc29xPgeSbM+L2ScWMlCEJGkEIQgDwqsNTUdI90h3vc5/3iXfmrJY1VdFTzSE22I3uv2NJVaGjJNGXqHwdPRo2q6e3z0X4wrIqteAPDaqnJ3CaL8YVlEMrp+GCEISNAIQhAFedOf7QqvrT8AuEu9p4y2IVV/nL+LQR8VwVR50u5kt1WVZjxGIcJGyRn7hePNgHensq0YPXGCeKUf3b2u7gcx4XVlWOBAI3HMJM09O9mj6Xw+MOycARzzX2hI0HMq9H6WUESU8Lr5ZsbfxslJrK0TZRPZJTgiKS42SSdhwF7AnOxFzn1Hkncojp1o7JXdCzbbFCwvkkeczewDQ1vZtXJNhlvTRyywTjstxFLLS1L4nB8T3MePaaS058wp1HHgVO4tkllqHD2vSLe7ZDQfNbtNheCVh2YJHwPO4FzmX7A8FpPIZpmZQ+1/Zr6Maz5YyGVw6Vt/wBY0ND29rQAHDwPamphuJRVEYkge2Rh3EHxBHA8ilNpBqvniu6ld07ACdk2bILdXB/HqUY0ex6egm2o7ixtJG64DuTm7wRwPBI6RySg6kWDr6Nk0b45RtMeC1w5H4JA1MUuF137UL9ptzbbZc2zHBzcj3p4aOY/FWxCSE8nNNtpp6iPgeKiGuDAukhZUsaNqL0XniYzuueOy4/vFCOmVao6kT2hq2zRskjN2vaHDsIuFsKCaoMQ6SjMRNzC9wt1Nf6Te6+14KdpHSEtSTBCEIKInrQqjHh0tjYvLI+4uG0O8ApEJp66qw2p4QciXyEdlmt/E5KxUjFndyNvCP6xD9bF+MKzCrPhH9Yh+ti/GFZhJnTp+GCEISNIIQhAFf8AWK22JVIPvMPjEwj4qOKVa0I7YlOfeETv+01v8JUVVHnz7mCsFoFiJnoIHuzcG9G49ZYdm/fa/eq+ppal8UympnHdaZgv1+i+3K4ae/mhnTBKpUNFCEKTYCg2smpLn0dJfZjqZbSG9rsa5gLL8+k8gpyoRrapL0Ymbk+CWN7XDIjacG5HtLT3IRGTtZLaDD4oWBkMbY2D2WgAd/WuLjmhFHVA7UTY3n+8jAY6/O2Tu8FcfRLWNBMxrKtwhmGRc7KN3MO3NJ6jxUtlxeEFrRI1z3eqxhDnO5hoO4bydwQCcZIXVJitVg0zYK0meldYMkzOyOOzc3FuLCTkMlJtK9FIMRi6WHYEpAdHMNzh1Ot6zSOO8eIPb0gwZlZA+GXc4ZHi1w9Vw5g/moDqxxl8E8mHVG9rniPk5u0ZG390gbQy6+tM51T0vhkJwfE6jDKomxa5pDZYz7Td9j43B7E9o3xVlNcHbimjI+y4WI5HMhQvW3o70kQqo2jbiyk63R9fMtPkSubqdx0hz6R5yN5I+322+FjbtQTD2S0Pg+NVjXU2IVNM857Lm23bRjfkR9lxPYU2kt8fozBjtJM0ACe4PNzWFj7/AGXMTHCGdMWya+GeoQsFbUtijfI82axrnuPUGi58gkdRIa0a7pcQkHCJrIh4bR83nwUSWeuqjNJJK71pHuee1xLvzWBUedJ27NvCP6xD9bF+MKzCrPhH9Yh+ti/GFZhJmjp+GCEISNIIQhACQ1uRWxAn3ooz3+k3LuaFC0w9dENqiB/vRuH3Xf8A2S8VGDJ3sF3NCsS+T10EhNm7YY76L/RN+QuD3LhoIQQnTstEF6uDoTjIq6OKT2gNh/02ix8cj3rvKT0U7VgolrCc6aJlFBnLUOb9mNjg573dTR6I53yUsc4AXJsBndL0SYmaqWrhpY3scBHEJTsPbE0k2a24LS/1jcbwMskImfFHQwbVtRwtHStM7+LnkgdzAbW7b9qkuG4PBTi1PDHFffsNAJ7TvK5Wh2kD6tspmY2GSOQsMNztsAAsXXsTck52AyUjQEFGrSPEltPKn5LjAnbls9DKbdmy7xAPinUUg9aNUJMQn2TcMDI+G9rcxzzJTRzzuoj2q6Zssb43i7Xtcxw6wRY+RVd8Iqfklax1z+hmsTuOyHFrr/ZvdWJpmkMaDvDWg9wVedNIwK6qA3dNIfE7R8yUIWfwxz6V0IkloX2vsVLTfqBY7yu1vgpGFo4L6VNAXZno4jnnnsg37VvpHdLyChOtrE+iojGDZ0zgz7I9J/dYAfaU1KR+tXF+nrTG31YB0fa45v8AyH2U0c80qiQ1CEJmI6ejLCaymAzvNF+MKyCrzoLFt4hSj/mB33QX/wAKsMkzV0/DBCEJGgEIQgBX67KXKll6jLGe8NcPwOSsTz1rUJkw95aLmNzJO4GzvJxPckYqRizqpghCEHInWqbHehqTA8+hPYN6hIN33hl3NTpVXmPIILSQQQQRkQRuIPAp76BaVNrYQHG08YAe2+/gHjrBtn1HuSZpwT/SyU2Xi+kucY0cxSKRww+pJgcS4MLmgsublo2gfRFzaxGXYkd5Sa8EqxauoqeVslQ+KKaxAJIEhacrG2bm9uVwFs4fpDSz/qZ4n8g4X+6c+CUmkOg9TFF00zpZ6iR2bIo5JuZL5RmMr8LcFGsRwKogY188L42uOy0uAFzYm1t4yB4J0cHlknwOXSzTunpY3CJ7ZZ7Waxp2gCRk57hkAN9r3PmlPofQGrr4muu67zLId+TbvcT2kAfaXCATq1X6LmliM0wtLMB6J3sZvA5E3uR2DgjglN5ZInCrbj0pmq53NBJfNLsjibvOyPgE8tOMcFJSSPvZ7gWRjiXkG3hme5KTVzhJqK6Li2I9M8/RPojvdbuuhFZt2ooemHU/RxRxk3LGMZf6LQPyWwhfE0rWNLnkNaASSTYADeSeASNJy9KsZbSU0kzjmBZg33ecmjx+BVdZJC4lziS4kkk7yTmSVKtYWlIrpgIr9DFcM3+keLy3h1Dl2qJqkYs09T2BCEIORLNV1Nt4jEfcbI/9ws/jT3CVOpbDjtT1BGQDYWnmfTf/AAeKayTNmBVEEIQkdgQhCAMVXA2RjmPF2uBa4dYIsVXnSnR+ShnMT7luZjefbb19ovYjr7lYtc/G8Ghq4zHUMDmndwc09bXbwU0csmPWitiEysV1TSC5pp2vHBsgLT98XB8Ao9Pq9xBt/wBBtAcWyRHwBcD5J2ZXjkvBFls4dXSQSNlheWPbuI8wesHiF0JtFK1vrUs3c0n4XWjJhk7fWgmb2xyD4hBNNDY0U1lQytDKwiGQAemco3c7+weRy5qeQTNeA5jg5p3FpBB7CFWj5BL81J9x/wDJZqeOpj/VioZx9ESt+CVHaOdrlFk3NvxI7FEcb1fQ1cm3PU1bjwG3EWtHU0GM2CVsGOYkzJstV1Zh7vNwKy/0kxT52p+4f9qKKeWMuUNvBtCaOlIdHFtPGYe87bgesXyb3BfWPaX0tIHdJIHSAX6JhDpD1ZX9HtNklKutrpf1j6p3I9Lbw3cVpx4TUOzbBO7mIpD5hqKF+alUUbulGkctdLty5NFwyMZtaOXWTbMpq6E4dBh1KHVEkTJZLPkLntFsrtZcn2RfvJSki0eq3bqafviePiFlZorWuOVLMTzYR5lMiMmndWxr4zrKo4RaImod1R+r3vOXhdLLSXTKprbtkcGRXuI2XA5bR3v78r8FjZoXXk2FLJ37I8yVnj0BxA7qZ3e+EfF6Bylkl4I0hSqLV1iBOcAbzMsVvJxXRp9VVYfXfAz7T3fwhBz/ABy+CCLawvDpKiVsUDS97uHUOJJ4AdaZNDqjGRnqSesRsA/eJPwU9wPAYKRmxTxho4ne93H0nnM/kizpHBJ87HxotgraOmZC3MgXe73nn1ndl93Ky6yEKTWlSoEIQgYLUxLEYqdnSTvEbLgbR3XOQW2obrZaThz7cHxH98IJk6TZ1f6Y0P8Am4PvtW1hekFNUucynmZI5ou4NubC9r3tbeq3pmakozt1TuGzEPN5To4QzOUkhrrmYxjtPS7HymQR7dw24PDfuGW9dNKHXVPeop2e7G533nW/9tI7ZJaY2MPDNKqSok6KCZr32JAFxe2ZsSMzbOwXaVZsOrnwSsmiyfG4ObfdfqPIi4PIqxuD4kyphjmjN2vaD2HcR2ggjuTaJxZNfJuoQhI6gufjeMw0kXS1Dtllw3IFxudwDRmV0EldbON9NVCBt9iDI77F5AJNt2QsL9qERknpjZP6bWHQSPYxsrtp7msbeOQC7iGi5LbAXO8qVKsuHS7EsTvdkjd4OB/JWIx/F2UlO+eTNrQCAN7iTZrR2khNkYsjkm2bGJYlFTs255GRt63EC56h1nkFC63WtStJEcc0tvaAa1p7Lm/iErMdxuaslMs7rk7mgnYaOpjb5D4rvaH6BS1zOlc8QxXIDrbTnWNjZtxYcLnwRRDyyk6iSmn1uR3/AElM8D9lzXeRspBgmsCiqSB0nQvOWzLZlz1B19k9l78lDsV1TysYXU84lcPYc3YJ7HbRF+Rt2pfSUbxIYnNtIHdGWm2Tr7Njw3oE8mSPcWcB6lysc0jpqQf8RK1ptcMvd5HWGDMjnuXC0mxsYVQxRss6bYbFHfMXa0B7zyF93WQknVVLpHF8rnPccy5xJJ7SUUXky6dlyNeq1twj9VTyO35uc1nkNpY4Nbkd/Tpngfsva4+BAXM0c1XumibJUymLaAcGNaC4A7tonIHdlbL4eY/qsliaX0snTW9hwDX9zr2d2Zd6NiLy1ZO8C03o6qwZJ0bzkI5bMcT1DOzu4lSVVw0Yw75RWQQuGTpAHD9lt3PHg0qxwQzrim5Lc9QhCR1BRfWWwHDai/AMI7ekapQo9rAH/l1V9WfiEEz7WV9TR1J/4n/S/iSuTR1Jf4n/AEv4lTMeHvQ0kjdbE21iDx7rI2jw2v4k8lXrT2p6TEKl3AP2fuNDP4Ukd+oftOCmTqh0i2HmkkNmvu+K/ve03vGY7D1qAYlh8lPIY5m7LgGm3Ii4PgVipah0b2yRmzmOa9p6i03HmEzNGTjKyzoXq5ejWMNq6aOZtruA2gPZeB6be4/kuoVJvTs4+leNNo6aSY7wLMHW85NHjn2Aqu0khc4ueS5ziXOJ3kk3JPep9rexzpZ20zD6MPpO+sI/Jp/eKhtfhUkMcMkgAbM0vZ12Btn5HsIVIyZpan+xo3IzG8ZhNHWziBfSUeyfQlvKedo27P4ylcmJpDTGpwSknabmnGw76N+iPg5rPNBMO2SF2n9q+xGKWhgbE4F0cccb25XDmtAdccyCb8bpAraw3EJad4kge6Nw4tJF+RHtDkUMWOeh2WYXBxTRKnnqY6mRrukZs7jYO2Tdu0ONvhYKGaP61tza6PP5yIZdrmE3+6T2JjYXikNSzbp5GyN62ncd9iN7TyKk1qUZil1yVBNZGw7mwtcPtPff8IUGp3hr2uIuA5pI6wDchMbXPhxEkNQB6JaYnHqIO00HtBd4FLVUZMu02WXwrEYqiNskDg9hGRHDkRwI6ltqtuC43PSP26eQsPEZlrvpN3O3plaPa1I32bWs6N3zjATH2lpJc3u2kqNEMyfJLYNFaZlWatrCJTe+Z2bkWJ2esj4ldxYKOsjmYHxPa9h3OaQR4hZ0jsklwCEIQMFH9P8A+zqr6s/EKQKP6f8A9nVX1Z+IQTPtZXxNHUl/if8AS/iSuTQ1Ju/rI4/oj+JUzHh70NIqs9S/p53G9+lkJv8ATfwPerE6QVXRU08nuxSO8Gmyr9ovBt1lK0cZ4b9gkaT5ApI6592kMvWzo7twMqY23fCA2S28x9fPZOfYSlErPTQte0teA5rgQQcwQciCFXnSzBDR1UkJzaPSYeth9XvG48whE54U9RJdUuP9DOaeR1mTZtv86LAZ8NoZdoCZ+lWNNo6aSZxzAswb7vOTBbtzPIFV1Y8ggtJBBBBGRBGYIKkOl2lklcIQ4FojYA4XydIbbT7d2XVn1p0KGXTFo1tHMMfX1jY3G5e4ySu/Zvd57727SFOtc9ABFTSNFgwuisNwBaCOz1LLo6pMC6GnNQ8Dbm9XrEY3eJuezZW1rciBw9x4tkiI73bP8SXktQrG2xIJ06qXNlw4xPAc1r5Y3A5gh3p5j7ZSWTS1JVX9ZiO4dFIOvPaa7u9FvimznhfvOLphq8lpiZKVrpYMzYZyMFuI3uG/MZ9ag6tGo/j2htJV3MkYa8/3jLNf3m1nd4KVnSeDzEr4trDsRlp3iSB7o3jiD5EbiORUo0x0Bkom9LG7poRYONrPbzcBls81DUzO04vcdmjGNRYvSvhqmjpALSNHH3ZGe7n4EJe6VaDVFGS5oM0OZ6RozaP22j1Tz3LW0Ar3Q18BBNnO6Nw62vGzY9h2T3KwNkuDRFLLHfkq6ChPvH9BKSquSzopD7cVmm/MW2Xd4So0y0QkoHNu4SRPuGvAINwL7LhwPVmb2Ts5TxSjuczA8cnpJBJTvLTxac2O5Obx+KfOiukDK6ASsyPqvbxa4bx2cRyIVdVPdTlaW1j4uEkZPewgjyc5DKwzadDmQhCk2Ao/p/8A2dVfVn4hSBRvWM8jDqm3utHcXtB8igmfaxAJk6kj+lqh+xF+J/8AMJbJg6l3j5XM3iYbjsD2g/iCpmLF3onGs+o2MNnsc3dGwc9qVod+7tJTaAMBxGlB98nwY4jzAU/10VuzTwxfOSF3cwfze1QjVoy+JQZXttn/ALbs0lwdcm+RfwPsKC618A6em6dgvJBcnnHvf22ttePWp0vl7QQQRcHIhI0SjqVFXl1dGMHdWVMcLdxN3nqjBG2fDIcyFsaaYEaOrfHlsOvJHb5tzjsjtFiD2X4pi6ocD6KB1S9tnzGzOsRj/cbnmAFRjhC5UyewRBrQ1oAa0BoA4ACwCj2siDbw2pHU1r/uSNf/AAqSrmaTxbdHUNyzik3/AESpNklcWit672iWOuo3TvYbOdA5rMgfT2m7OR32zPcuACslPEXvaxti5xDQLgXJNgLnmVR56dO0OrV5pl8sYY6hzRUNJ4Boe3gWjrHEKbKs9ZSTU0gErXwyNIIvdpB4FruPaCu7SawMQjaGifaA3bbGOP3rXPfdKjTDPW0hu6c1LGUNQZCBeNzRfi4iwA6zdV6XTxvSCoqyDUyl9tzbBrR2NAAvz3rUw+iknkEcLC953NaL956hzOQTRyyT1vY+aOpdFI2SM2cwhzTYHMG4yORT60J0mZWwNO0OmaAJWjKzveA909Y7FAMU1bTspYuhDZJrufMAQHZhoY1hOTg30r5i91CLzU0v95DK249pjx19Rt5I5Ki5Y3uWZUC1xVTG0bY3W23yNLBxs3Nx8CB9pQGHWFiDW26fa6i5kZI79nPvuuDiOIy1DzJPI6R54u+AG4DkLJUXPMnGkaqYepihLqmWbOzI9i/C73A27bM81EdHdH5q2QMgbl7bz6jB1k9fLeU+tHMEjo4GwxXsLkk73OO9x/lwFk2Rhg27OohCFJsBYK2kZMwxysa9jrXa4Ag2N8xxzAWdeIA5H9FaH/J0v/Qi/wBq2KHBKeBxfBTwxOI2S6ONjCQSCRdoFxcDLkt9CBaV8GliGEQTlpqIYpdm4b0jGvte17BwNtw8Fjo8ApYnh8NPBG8XAcyNjDY5HNoC6KEBS5PULxCBmniGEwT2+UQxTbN7dJGx9r77bQNlswQtY0NY0Na0ABrQAABuAAyAX2hAqPV8SxhwIcAQQQQRcEHeCOIX0hAznx4FTNADaeAAbgIowPCy+xg1P8xD1/q2fyW6hAqRiqqVkjS2VjXtIsQ5ocCOYKjVTq7w97towbPJj5GN+6HWClSECcU+URSDVzh7TfoSeTpJHDwLlIqDDooG7MEbI29TGtb8BnuWyhAKKXCPVq12HxTNLZo2SNPB7Q4ea2F6UFEUn1dYe836At5NkkaPAOWaj0CoI91O131hdJ5OJCkhXqCdEfg+IIWsGyxoaBuDQAPALIvAhBR6hCEACEIQAIQhAAhCEACEIQAIQhAAhCEACEIQAIQhAAhCEACEIQAIQhAAhCEACEIQB//Z"/>
          <p:cNvSpPr>
            <a:spLocks noChangeAspect="1" noChangeArrowheads="1"/>
          </p:cNvSpPr>
          <p:nvPr/>
        </p:nvSpPr>
        <p:spPr bwMode="auto">
          <a:xfrm>
            <a:off x="2159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8" name="7 Conector recto"/>
          <p:cNvCxnSpPr/>
          <p:nvPr/>
        </p:nvCxnSpPr>
        <p:spPr>
          <a:xfrm>
            <a:off x="179512" y="141277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639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-36512" y="548680"/>
            <a:ext cx="8920454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En particular, en el área médica se tienen dos estrategias: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3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Medidas que a través de eficiencia en procesos mejoren el acceso y la capacidad resolutiva de los servicios médicos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Medidas de cambio estructural que fortalezcan la prevención y mejoren la manera en cómo se atienden a los pacientes crónicos para mejorar la salud de los derechohabientes y contribuir a la sostenibilidad financiera de la institución. </a:t>
            </a:r>
            <a:endParaRPr lang="es-MX" sz="1600" dirty="0"/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182641844"/>
              </p:ext>
            </p:extLst>
          </p:nvPr>
        </p:nvGraphicFramePr>
        <p:xfrm>
          <a:off x="1331640" y="2563163"/>
          <a:ext cx="6912767" cy="4263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Rectángulo"/>
          <p:cNvSpPr/>
          <p:nvPr/>
        </p:nvSpPr>
        <p:spPr>
          <a:xfrm>
            <a:off x="3203848" y="2204864"/>
            <a:ext cx="316835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1691680" y="2492896"/>
            <a:ext cx="619268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Número de derechohabientes con Atenciones Preventivas Integrales</a:t>
            </a:r>
            <a:endParaRPr lang="es-MX" sz="16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-36512" y="-7131"/>
            <a:ext cx="8380901" cy="483803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 smtClean="0">
                <a:solidFill>
                  <a:prstClr val="black"/>
                </a:solidFill>
              </a:rPr>
              <a:t>Perspectiva largo plazo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07504" y="476672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268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6512" y="0"/>
            <a:ext cx="9180512" cy="758863"/>
          </a:xfrm>
        </p:spPr>
        <p:txBody>
          <a:bodyPr>
            <a:noAutofit/>
          </a:bodyPr>
          <a:lstStyle/>
          <a:p>
            <a:pPr marL="280630" lvl="2" indent="-486426" algn="l" rtl="0">
              <a:defRPr/>
            </a:pPr>
            <a:r>
              <a:rPr lang="es-MX" sz="2400" b="1" kern="12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Costos del tratamiento de pacientes crónicos y de insuficiencia renal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496" y="836712"/>
            <a:ext cx="8856984" cy="5184576"/>
          </a:xfrm>
        </p:spPr>
        <p:txBody>
          <a:bodyPr>
            <a:normAutofit/>
          </a:bodyPr>
          <a:lstStyle/>
          <a:p>
            <a:pPr algn="just"/>
            <a:r>
              <a:rPr lang="es-MX" sz="1800" dirty="0"/>
              <a:t>Las </a:t>
            </a:r>
            <a:r>
              <a:rPr lang="es-MX" sz="1800" dirty="0" smtClean="0"/>
              <a:t>enfermedades crónicas, como la diabetes, </a:t>
            </a:r>
            <a:r>
              <a:rPr lang="es-MX" sz="1800" dirty="0"/>
              <a:t>consumen un alto porcentaje de los servicios y del presupuesto del IMSS. </a:t>
            </a:r>
            <a:r>
              <a:rPr lang="es-MX" sz="1800" dirty="0" smtClean="0"/>
              <a:t>En términos generales, el 70</a:t>
            </a:r>
            <a:r>
              <a:rPr lang="es-MX" sz="1800" dirty="0"/>
              <a:t>% del gasto en pacientes crónicos se debe a complicaciones en el </a:t>
            </a:r>
            <a:r>
              <a:rPr lang="es-MX" sz="1800" dirty="0" smtClean="0"/>
              <a:t>tratamiento. </a:t>
            </a:r>
            <a:endParaRPr lang="es-MX" sz="1800" dirty="0"/>
          </a:p>
          <a:p>
            <a:pPr algn="just"/>
            <a:r>
              <a:rPr lang="es-MX" sz="1800" dirty="0" smtClean="0"/>
              <a:t>En la atención de la insuficiencia renal (causada mayormente por diabetes mellitus tipo 2), cada delegación gasta, en promedio, poco más de 150 millones de pesos. 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179512" y="69269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10 Grupo"/>
          <p:cNvGrpSpPr/>
          <p:nvPr/>
        </p:nvGrpSpPr>
        <p:grpSpPr>
          <a:xfrm>
            <a:off x="1475656" y="2991754"/>
            <a:ext cx="6192688" cy="3965638"/>
            <a:chOff x="232270" y="3335784"/>
            <a:chExt cx="4142371" cy="2692400"/>
          </a:xfrm>
        </p:grpSpPr>
        <p:graphicFrame>
          <p:nvGraphicFramePr>
            <p:cNvPr id="12" name="2 Gráfico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38042141"/>
                </p:ext>
              </p:extLst>
            </p:nvPr>
          </p:nvGraphicFramePr>
          <p:xfrm>
            <a:off x="395536" y="3429000"/>
            <a:ext cx="3960440" cy="2599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3" name="12 CuadroTexto"/>
            <p:cNvSpPr txBox="1"/>
            <p:nvPr/>
          </p:nvSpPr>
          <p:spPr>
            <a:xfrm>
              <a:off x="246622" y="5057767"/>
              <a:ext cx="5886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900" dirty="0" smtClean="0"/>
                <a:t>Crónicos</a:t>
              </a:r>
              <a:endParaRPr lang="es-MX" sz="90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32270" y="4096168"/>
              <a:ext cx="44595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900" dirty="0" smtClean="0"/>
                <a:t>Otros</a:t>
              </a:r>
              <a:endParaRPr lang="es-MX" sz="900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467544" y="3340521"/>
              <a:ext cx="86355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40 millones</a:t>
              </a:r>
              <a:endParaRPr lang="es-MX" sz="1000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1206674" y="3339495"/>
              <a:ext cx="86355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88millones</a:t>
              </a:r>
              <a:endParaRPr lang="es-MX" sz="10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1945804" y="3339495"/>
              <a:ext cx="86355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/>
                <a:t>1</a:t>
              </a:r>
              <a:r>
                <a:rPr lang="es-MX" sz="1000" dirty="0" smtClean="0"/>
                <a:t>8 millones</a:t>
              </a:r>
              <a:endParaRPr lang="es-MX" sz="1000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2681286" y="3339495"/>
              <a:ext cx="86355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400 mil</a:t>
              </a:r>
              <a:endParaRPr lang="es-MX" sz="1000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329743" y="3335784"/>
              <a:ext cx="10448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175 mil millones</a:t>
              </a:r>
              <a:endParaRPr lang="es-MX" sz="1000" dirty="0"/>
            </a:p>
          </p:txBody>
        </p:sp>
        <p:cxnSp>
          <p:nvCxnSpPr>
            <p:cNvPr id="20" name="19 Conector recto"/>
            <p:cNvCxnSpPr/>
            <p:nvPr/>
          </p:nvCxnSpPr>
          <p:spPr>
            <a:xfrm flipV="1">
              <a:off x="1048371" y="4395883"/>
              <a:ext cx="432048" cy="62203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1770038" y="4395883"/>
              <a:ext cx="476592" cy="3905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 flipV="1">
              <a:off x="2533551" y="4637251"/>
              <a:ext cx="432048" cy="6965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3269506" y="4637251"/>
              <a:ext cx="432048" cy="6965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3 CuadroTexto"/>
          <p:cNvSpPr txBox="1"/>
          <p:nvPr/>
        </p:nvSpPr>
        <p:spPr>
          <a:xfrm>
            <a:off x="2871328" y="2580900"/>
            <a:ext cx="3272854" cy="299192"/>
          </a:xfrm>
          <a:prstGeom prst="rect">
            <a:avLst/>
          </a:prstGeom>
          <a:noFill/>
        </p:spPr>
        <p:txBody>
          <a:bodyPr wrap="square" lIns="82936" tIns="41469" rIns="82936" bIns="41469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Times New Roman" pitchFamily="16" charset="0"/>
              <a:buNone/>
              <a:defRPr/>
            </a:pPr>
            <a:r>
              <a:rPr lang="es-MX" sz="1400" b="1" dirty="0" smtClean="0">
                <a:solidFill>
                  <a:prstClr val="black"/>
                </a:solidFill>
                <a:ea typeface="MS Gothic" charset="-128"/>
              </a:rPr>
              <a:t>Enfermedades crónicas en el IMSS</a:t>
            </a:r>
            <a:endParaRPr lang="es-MX" sz="1400" b="1" dirty="0">
              <a:solidFill>
                <a:prstClr val="black"/>
              </a:solidFill>
              <a:ea typeface="MS Gothic" charset="-128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11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7507648" y="4959979"/>
            <a:ext cx="1528848" cy="127733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Triángulo isósceles"/>
          <p:cNvSpPr/>
          <p:nvPr/>
        </p:nvSpPr>
        <p:spPr>
          <a:xfrm rot="16200000">
            <a:off x="7327629" y="5469369"/>
            <a:ext cx="360040" cy="398688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7524328" y="5036983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chemeClr val="bg1"/>
                </a:solidFill>
              </a:rPr>
              <a:t>70% de estos recursos se dedican al 15% de pacientes que muestran complicaciones graves</a:t>
            </a:r>
            <a:endParaRPr lang="es-MX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5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567372"/>
              </p:ext>
            </p:extLst>
          </p:nvPr>
        </p:nvGraphicFramePr>
        <p:xfrm>
          <a:off x="3923928" y="2198676"/>
          <a:ext cx="5040560" cy="4551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545218" name="Object 2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974209939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think-cell Slide" r:id="rId11" imgW="360" imgH="360" progId="TCLayout.ActiveDocument.1">
                  <p:embed/>
                </p:oleObj>
              </mc:Choice>
              <mc:Fallback>
                <p:oleObj name="think-cell Slide" r:id="rId11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5219" name="Rectangle 3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161984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>
            <a:noAutofit/>
          </a:bodyPr>
          <a:lstStyle/>
          <a:p>
            <a:pPr algn="ctr"/>
            <a:endParaRPr lang="pt-BR" sz="140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AutoShape 50"/>
          <p:cNvSpPr>
            <a:spLocks noChangeArrowheads="1"/>
          </p:cNvSpPr>
          <p:nvPr/>
        </p:nvSpPr>
        <p:spPr bwMode="gray">
          <a:xfrm>
            <a:off x="4348424" y="1700808"/>
            <a:ext cx="4184016" cy="45847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657" anchor="b" anchorCtr="0">
            <a:spAutoFit/>
          </a:bodyPr>
          <a:lstStyle/>
          <a:p>
            <a:pPr algn="l"/>
            <a:r>
              <a:rPr lang="es-ES" sz="1400" b="1" dirty="0">
                <a:latin typeface="Arial"/>
              </a:rPr>
              <a:t>El IMSS sólo trata a ~50% de pacientes objetivo</a:t>
            </a:r>
          </a:p>
          <a:p>
            <a:pPr algn="l"/>
            <a:r>
              <a:rPr lang="es-ES" sz="1400" dirty="0">
                <a:latin typeface="Arial"/>
              </a:rPr>
              <a:t>Millones de pacientes diabéticos</a:t>
            </a:r>
          </a:p>
        </p:txBody>
      </p:sp>
      <p:sp>
        <p:nvSpPr>
          <p:cNvPr id="8" name="AutoShape 50"/>
          <p:cNvSpPr>
            <a:spLocks noChangeArrowheads="1"/>
          </p:cNvSpPr>
          <p:nvPr/>
        </p:nvSpPr>
        <p:spPr bwMode="gray">
          <a:xfrm>
            <a:off x="484333" y="2210439"/>
            <a:ext cx="2341861" cy="1042422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square" lIns="73471" tIns="73471" rIns="73471" bIns="73471" anchor="ctr" anchorCtr="0">
            <a:noAutofit/>
          </a:bodyPr>
          <a:lstStyle/>
          <a:p>
            <a:pPr algn="l"/>
            <a:r>
              <a:rPr lang="es-ES" sz="1400" b="1" dirty="0">
                <a:solidFill>
                  <a:schemeClr val="bg1"/>
                </a:solidFill>
                <a:latin typeface="Arial"/>
              </a:rPr>
              <a:t>No identificamos a tiempo a todos los enfermos</a:t>
            </a:r>
            <a:endParaRPr lang="es-ES" sz="140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9" name="AutoShape 50"/>
          <p:cNvSpPr>
            <a:spLocks noChangeArrowheads="1"/>
          </p:cNvSpPr>
          <p:nvPr/>
        </p:nvSpPr>
        <p:spPr bwMode="gray">
          <a:xfrm>
            <a:off x="484333" y="1602369"/>
            <a:ext cx="2341860" cy="45847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8657" anchor="b" anchorCtr="0">
            <a:spAutoFit/>
          </a:bodyPr>
          <a:lstStyle/>
          <a:p>
            <a:pPr algn="l"/>
            <a:r>
              <a:rPr lang="es-ES" sz="1400" b="1" dirty="0">
                <a:latin typeface="Arial"/>
              </a:rPr>
              <a:t>Retos de nuestro </a:t>
            </a:r>
            <a:br>
              <a:rPr lang="es-ES" sz="1400" b="1" dirty="0">
                <a:latin typeface="Arial"/>
              </a:rPr>
            </a:br>
            <a:r>
              <a:rPr lang="es-ES" sz="1400" b="1" dirty="0">
                <a:latin typeface="Arial"/>
              </a:rPr>
              <a:t>modelo de atención</a:t>
            </a:r>
            <a:endParaRPr lang="es-ES" sz="1400" dirty="0">
              <a:latin typeface="Arial"/>
            </a:endParaRPr>
          </a:p>
        </p:txBody>
      </p:sp>
      <p:sp>
        <p:nvSpPr>
          <p:cNvPr id="3" name="Oval 2"/>
          <p:cNvSpPr/>
          <p:nvPr/>
        </p:nvSpPr>
        <p:spPr>
          <a:xfrm>
            <a:off x="1452998" y="3292429"/>
            <a:ext cx="404426" cy="40440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96" tIns="46648" rIns="93296" bIns="46648" rtlCol="0" anchor="ctr"/>
          <a:lstStyle/>
          <a:p>
            <a:pPr algn="ctr"/>
            <a:r>
              <a:rPr lang="es-ES" sz="29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AutoShape 50"/>
          <p:cNvSpPr>
            <a:spLocks noChangeArrowheads="1"/>
          </p:cNvSpPr>
          <p:nvPr/>
        </p:nvSpPr>
        <p:spPr bwMode="gray">
          <a:xfrm>
            <a:off x="484333" y="3737859"/>
            <a:ext cx="2341861" cy="1042422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square" lIns="73471" tIns="73471" rIns="73471" bIns="73471" anchor="ctr" anchorCtr="0">
            <a:noAutofit/>
          </a:bodyPr>
          <a:lstStyle/>
          <a:p>
            <a:pPr algn="l"/>
            <a:r>
              <a:rPr lang="es-ES" sz="1400" b="1" dirty="0">
                <a:latin typeface="Arial"/>
              </a:rPr>
              <a:t>No los mantenemos controlados</a:t>
            </a:r>
            <a:endParaRPr lang="es-ES" sz="1400" dirty="0">
              <a:latin typeface="Arial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452998" y="4821468"/>
            <a:ext cx="404426" cy="40440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96" tIns="46648" rIns="93296" bIns="46648" rtlCol="0" anchor="ctr"/>
          <a:lstStyle/>
          <a:p>
            <a:pPr algn="ctr"/>
            <a:r>
              <a:rPr lang="es-ES" sz="2900" b="1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4" name="AutoShape 50"/>
          <p:cNvSpPr>
            <a:spLocks noChangeArrowheads="1"/>
          </p:cNvSpPr>
          <p:nvPr/>
        </p:nvSpPr>
        <p:spPr bwMode="gray">
          <a:xfrm>
            <a:off x="484333" y="5266898"/>
            <a:ext cx="2341861" cy="1042422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square" lIns="73471" tIns="73471" rIns="73471" bIns="73471" anchor="ctr" anchorCtr="0">
            <a:noAutofit/>
          </a:bodyPr>
          <a:lstStyle/>
          <a:p>
            <a:pPr algn="l"/>
            <a:r>
              <a:rPr lang="es-ES" sz="1400" b="1" dirty="0">
                <a:latin typeface="Arial"/>
              </a:rPr>
              <a:t>No retrasamos o evitamos complicaciones lo suficiente</a:t>
            </a:r>
            <a:endParaRPr lang="es-ES" sz="1400" dirty="0">
              <a:latin typeface="Arial"/>
            </a:endParaRPr>
          </a:p>
        </p:txBody>
      </p:sp>
      <p:cxnSp>
        <p:nvCxnSpPr>
          <p:cNvPr id="15" name="Straight Connector 14"/>
          <p:cNvCxnSpPr/>
          <p:nvPr>
            <p:custDataLst>
              <p:tags r:id="rId5"/>
            </p:custDataLst>
          </p:nvPr>
        </p:nvCxnSpPr>
        <p:spPr bwMode="gray">
          <a:xfrm>
            <a:off x="7870720" y="4005064"/>
            <a:ext cx="0" cy="576064"/>
          </a:xfrm>
          <a:prstGeom prst="line">
            <a:avLst/>
          </a:prstGeom>
          <a:ln w="3175">
            <a:solidFill>
              <a:srgbClr val="808080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>
            <p:custDataLst>
              <p:tags r:id="rId6"/>
            </p:custDataLst>
          </p:nvPr>
        </p:nvCxnSpPr>
        <p:spPr bwMode="gray">
          <a:xfrm>
            <a:off x="7479616" y="4835116"/>
            <a:ext cx="0" cy="637312"/>
          </a:xfrm>
          <a:prstGeom prst="line">
            <a:avLst/>
          </a:prstGeom>
          <a:ln w="3175">
            <a:solidFill>
              <a:srgbClr val="808080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cK 5. Source"/>
          <p:cNvSpPr>
            <a:spLocks noChangeArrowheads="1"/>
          </p:cNvSpPr>
          <p:nvPr/>
        </p:nvSpPr>
        <p:spPr bwMode="auto">
          <a:xfrm>
            <a:off x="121488" y="6566446"/>
            <a:ext cx="7002570" cy="15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marL="621975" indent="-621975" defTabSz="913526">
              <a:tabLst>
                <a:tab pos="625214" algn="l"/>
              </a:tabLst>
            </a:pPr>
            <a:r>
              <a:rPr lang="en-US" sz="1000" dirty="0" err="1">
                <a:latin typeface="Arial" panose="020B0604020202020204" pitchFamily="34" charset="0"/>
              </a:rPr>
              <a:t>FUENTE</a:t>
            </a:r>
            <a:r>
              <a:rPr lang="en-US" sz="1000" dirty="0">
                <a:latin typeface="Arial" panose="020B0604020202020204" pitchFamily="34" charset="0"/>
              </a:rPr>
              <a:t>: </a:t>
            </a:r>
            <a:r>
              <a:rPr lang="en-US" sz="1000" dirty="0" err="1">
                <a:latin typeface="Arial" panose="020B0604020202020204" pitchFamily="34" charset="0"/>
              </a:rPr>
              <a:t>ENSANUT</a:t>
            </a:r>
            <a:r>
              <a:rPr lang="en-US" sz="1000" dirty="0">
                <a:latin typeface="Arial" panose="020B0604020202020204" pitchFamily="34" charset="0"/>
              </a:rPr>
              <a:t>, </a:t>
            </a:r>
            <a:r>
              <a:rPr lang="en-US" sz="1000" dirty="0" err="1">
                <a:latin typeface="Arial" panose="020B0604020202020204" pitchFamily="34" charset="0"/>
              </a:rPr>
              <a:t>IMSS</a:t>
            </a:r>
            <a:endParaRPr lang="es-ES" sz="1000" dirty="0">
              <a:latin typeface="Arial" panose="020B0604020202020204" pitchFamily="34" charset="0"/>
            </a:endParaRPr>
          </a:p>
        </p:txBody>
      </p:sp>
      <p:cxnSp>
        <p:nvCxnSpPr>
          <p:cNvPr id="34" name="Straight Connector 14"/>
          <p:cNvCxnSpPr/>
          <p:nvPr>
            <p:custDataLst>
              <p:tags r:id="rId7"/>
            </p:custDataLst>
          </p:nvPr>
        </p:nvCxnSpPr>
        <p:spPr bwMode="gray">
          <a:xfrm>
            <a:off x="8419488" y="3068960"/>
            <a:ext cx="0" cy="608187"/>
          </a:xfrm>
          <a:prstGeom prst="line">
            <a:avLst/>
          </a:prstGeom>
          <a:ln w="3175">
            <a:solidFill>
              <a:srgbClr val="808080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151538" y="106107"/>
            <a:ext cx="8380901" cy="483803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 smtClean="0">
                <a:solidFill>
                  <a:prstClr val="black"/>
                </a:solidFill>
              </a:rPr>
              <a:t>Modelo de atención actual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41" name="40 Conector recto"/>
          <p:cNvCxnSpPr/>
          <p:nvPr/>
        </p:nvCxnSpPr>
        <p:spPr>
          <a:xfrm>
            <a:off x="107504" y="63433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151538" y="682243"/>
            <a:ext cx="8380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Nuestro modelo de atención actual no está preparado para atender de forma eficiente a pacientes crónicos.</a:t>
            </a:r>
            <a:endParaRPr lang="es-MX" b="1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4404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5218" name="Object 2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65944452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5219" name="Rectangle 3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161984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>
            <a:noAutofit/>
          </a:bodyPr>
          <a:lstStyle/>
          <a:p>
            <a:pPr algn="ctr"/>
            <a:endParaRPr lang="pt-BR" sz="140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gray">
          <a:xfrm>
            <a:off x="3607732" y="1687775"/>
            <a:ext cx="5236757" cy="410002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96" tIns="46648" rIns="93296" bIns="46648" rtlCol="0" anchor="ctr"/>
          <a:lstStyle/>
          <a:p>
            <a:pPr algn="ctr"/>
            <a:endParaRPr lang="es-ES" dirty="0" err="1" smtClean="0">
              <a:solidFill>
                <a:schemeClr val="tx1"/>
              </a:solidFill>
            </a:endParaRPr>
          </a:p>
        </p:txBody>
      </p:sp>
      <p:sp>
        <p:nvSpPr>
          <p:cNvPr id="8" name="AutoShape 50"/>
          <p:cNvSpPr>
            <a:spLocks noChangeArrowheads="1"/>
          </p:cNvSpPr>
          <p:nvPr/>
        </p:nvSpPr>
        <p:spPr bwMode="gray">
          <a:xfrm>
            <a:off x="484333" y="1687774"/>
            <a:ext cx="2341861" cy="1042422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square" lIns="73471" tIns="73471" rIns="73471" bIns="73471" anchor="ctr" anchorCtr="0">
            <a:noAutofit/>
          </a:bodyPr>
          <a:lstStyle/>
          <a:p>
            <a:pPr algn="l"/>
            <a:r>
              <a:rPr lang="es-ES" sz="1400" b="1" dirty="0">
                <a:latin typeface="Arial"/>
              </a:rPr>
              <a:t>No identificamos a tiempo a todos los enfermos</a:t>
            </a:r>
            <a:endParaRPr lang="es-ES" sz="1400" dirty="0">
              <a:latin typeface="Arial"/>
            </a:endParaRPr>
          </a:p>
        </p:txBody>
      </p:sp>
      <p:sp>
        <p:nvSpPr>
          <p:cNvPr id="9" name="AutoShape 50"/>
          <p:cNvSpPr>
            <a:spLocks noChangeArrowheads="1"/>
          </p:cNvSpPr>
          <p:nvPr/>
        </p:nvSpPr>
        <p:spPr bwMode="gray">
          <a:xfrm>
            <a:off x="484333" y="1195372"/>
            <a:ext cx="2341860" cy="45847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8657" anchor="b" anchorCtr="0">
            <a:spAutoFit/>
          </a:bodyPr>
          <a:lstStyle/>
          <a:p>
            <a:pPr algn="l"/>
            <a:r>
              <a:rPr lang="es-ES" sz="1400" b="1" dirty="0">
                <a:latin typeface="Arial"/>
              </a:rPr>
              <a:t>Retos de nuestro </a:t>
            </a:r>
            <a:br>
              <a:rPr lang="es-ES" sz="1400" b="1" dirty="0">
                <a:latin typeface="Arial"/>
              </a:rPr>
            </a:br>
            <a:r>
              <a:rPr lang="es-ES" sz="1400" b="1" dirty="0">
                <a:latin typeface="Arial"/>
              </a:rPr>
              <a:t>modelo de atención</a:t>
            </a:r>
            <a:endParaRPr lang="es-ES" sz="1400" dirty="0">
              <a:latin typeface="Arial"/>
            </a:endParaRPr>
          </a:p>
        </p:txBody>
      </p:sp>
      <p:sp>
        <p:nvSpPr>
          <p:cNvPr id="3" name="Oval 2"/>
          <p:cNvSpPr/>
          <p:nvPr/>
        </p:nvSpPr>
        <p:spPr>
          <a:xfrm>
            <a:off x="1452998" y="2769764"/>
            <a:ext cx="404426" cy="40440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96" tIns="46648" rIns="93296" bIns="46648" rtlCol="0" anchor="ctr"/>
          <a:lstStyle/>
          <a:p>
            <a:pPr algn="ctr"/>
            <a:r>
              <a:rPr lang="es-ES" sz="29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AutoShape 50"/>
          <p:cNvSpPr>
            <a:spLocks noChangeArrowheads="1"/>
          </p:cNvSpPr>
          <p:nvPr/>
        </p:nvSpPr>
        <p:spPr bwMode="gray">
          <a:xfrm>
            <a:off x="484333" y="3215194"/>
            <a:ext cx="2341861" cy="1042422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square" lIns="73471" tIns="73471" rIns="73471" bIns="73471" anchor="ctr" anchorCtr="0">
            <a:noAutofit/>
          </a:bodyPr>
          <a:lstStyle/>
          <a:p>
            <a:r>
              <a:rPr lang="es-ES" sz="1400" b="1" dirty="0">
                <a:solidFill>
                  <a:schemeClr val="bg1"/>
                </a:solidFill>
                <a:latin typeface="Arial"/>
              </a:rPr>
              <a:t>No los mantenemos controlados</a:t>
            </a:r>
          </a:p>
        </p:txBody>
      </p:sp>
      <p:sp>
        <p:nvSpPr>
          <p:cNvPr id="13" name="Oval 12"/>
          <p:cNvSpPr/>
          <p:nvPr/>
        </p:nvSpPr>
        <p:spPr>
          <a:xfrm>
            <a:off x="1452998" y="4298803"/>
            <a:ext cx="404426" cy="40440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96" tIns="46648" rIns="93296" bIns="46648" rtlCol="0" anchor="ctr"/>
          <a:lstStyle/>
          <a:p>
            <a:pPr algn="ctr"/>
            <a:r>
              <a:rPr lang="es-ES" sz="2900" b="1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4" name="AutoShape 50"/>
          <p:cNvSpPr>
            <a:spLocks noChangeArrowheads="1"/>
          </p:cNvSpPr>
          <p:nvPr/>
        </p:nvSpPr>
        <p:spPr bwMode="gray">
          <a:xfrm>
            <a:off x="484333" y="4744233"/>
            <a:ext cx="2341861" cy="1042422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square" lIns="73471" tIns="73471" rIns="73471" bIns="73471" anchor="ctr" anchorCtr="0">
            <a:noAutofit/>
          </a:bodyPr>
          <a:lstStyle/>
          <a:p>
            <a:pPr algn="l"/>
            <a:r>
              <a:rPr lang="es-ES" sz="1400" b="1" dirty="0">
                <a:latin typeface="Arial"/>
              </a:rPr>
              <a:t>No retrasamos o evitamos complicaciones lo suficiente</a:t>
            </a:r>
            <a:endParaRPr lang="es-ES" sz="1400" dirty="0">
              <a:latin typeface="Arial"/>
            </a:endParaRPr>
          </a:p>
        </p:txBody>
      </p:sp>
      <p:sp>
        <p:nvSpPr>
          <p:cNvPr id="30" name="AutoShape 50"/>
          <p:cNvSpPr>
            <a:spLocks noChangeArrowheads="1"/>
          </p:cNvSpPr>
          <p:nvPr/>
        </p:nvSpPr>
        <p:spPr bwMode="gray">
          <a:xfrm flipH="1">
            <a:off x="6441723" y="2225530"/>
            <a:ext cx="2365101" cy="2740657"/>
          </a:xfrm>
          <a:prstGeom prst="homePlate">
            <a:avLst>
              <a:gd name="adj" fmla="val 707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183654" tIns="73462" rIns="73462" bIns="73471" numCol="1" anchor="ctr" anchorCtr="0" compatLnSpc="1">
            <a:prstTxWarp prst="textNoShape">
              <a:avLst/>
            </a:prstTxWarp>
            <a:noAutofit/>
          </a:bodyPr>
          <a:lstStyle/>
          <a:p>
            <a:pPr marL="197607" lvl="1" indent="-195987" defTabSz="913526"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es-ES" sz="1400" dirty="0"/>
              <a:t>Los niveles de azúcar fuera de control en pacientes diabéticos a relevar daños a órganos y aparición de complicaciones como: </a:t>
            </a:r>
          </a:p>
          <a:p>
            <a:pPr marL="466481" lvl="2" indent="-267255" defTabSz="913526">
              <a:buClr>
                <a:schemeClr val="tx2"/>
              </a:buClr>
              <a:buSzPct val="120000"/>
              <a:buFont typeface="Arial" charset="0"/>
              <a:buChar char="–"/>
            </a:pPr>
            <a:r>
              <a:rPr lang="es-ES" sz="1400" dirty="0"/>
              <a:t>Retinopatía</a:t>
            </a:r>
          </a:p>
          <a:p>
            <a:pPr marL="466481" lvl="2" indent="-267255" defTabSz="913526">
              <a:buClr>
                <a:schemeClr val="tx2"/>
              </a:buClr>
              <a:buSzPct val="120000"/>
              <a:buFont typeface="Arial" charset="0"/>
              <a:buChar char="–"/>
            </a:pPr>
            <a:r>
              <a:rPr lang="es-ES" sz="1400" dirty="0"/>
              <a:t>Fallo renal</a:t>
            </a:r>
          </a:p>
          <a:p>
            <a:pPr marL="466481" lvl="2" indent="-267255" defTabSz="913526">
              <a:buClr>
                <a:schemeClr val="tx2"/>
              </a:buClr>
              <a:buSzPct val="120000"/>
              <a:buFont typeface="Arial" charset="0"/>
              <a:buChar char="–"/>
            </a:pPr>
            <a:r>
              <a:rPr lang="es-ES" sz="1400" dirty="0"/>
              <a:t>Infarto</a:t>
            </a:r>
          </a:p>
          <a:p>
            <a:pPr marL="466481" lvl="2" indent="-267255" defTabSz="913526">
              <a:buClr>
                <a:schemeClr val="tx2"/>
              </a:buClr>
              <a:buSzPct val="120000"/>
              <a:buFont typeface="Arial" charset="0"/>
              <a:buChar char="–"/>
            </a:pPr>
            <a:r>
              <a:rPr lang="es-ES" sz="1400" dirty="0"/>
              <a:t>Pie diabético</a:t>
            </a:r>
          </a:p>
        </p:txBody>
      </p:sp>
      <p:sp>
        <p:nvSpPr>
          <p:cNvPr id="29" name="AutoShape 50"/>
          <p:cNvSpPr>
            <a:spLocks noChangeArrowheads="1"/>
          </p:cNvSpPr>
          <p:nvPr/>
        </p:nvSpPr>
        <p:spPr bwMode="gray">
          <a:xfrm>
            <a:off x="3615831" y="1204125"/>
            <a:ext cx="4105355" cy="44972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657" anchor="b" anchorCtr="0">
            <a:spAutoFit/>
          </a:bodyPr>
          <a:lstStyle/>
          <a:p>
            <a:r>
              <a:rPr lang="es-ES" sz="1400" b="1" dirty="0"/>
              <a:t>% de pacientes diabéticos con niveles de azúcar normal</a:t>
            </a:r>
          </a:p>
          <a:p>
            <a:r>
              <a:rPr lang="es-ES" sz="1400" dirty="0">
                <a:solidFill>
                  <a:srgbClr val="808080"/>
                </a:solidFill>
              </a:rPr>
              <a:t>(&lt;7% en prueba Hb1c)</a:t>
            </a:r>
          </a:p>
        </p:txBody>
      </p:sp>
      <p:sp>
        <p:nvSpPr>
          <p:cNvPr id="20" name="McK 5. Source"/>
          <p:cNvSpPr>
            <a:spLocks noChangeArrowheads="1"/>
          </p:cNvSpPr>
          <p:nvPr/>
        </p:nvSpPr>
        <p:spPr bwMode="auto">
          <a:xfrm>
            <a:off x="121488" y="6566446"/>
            <a:ext cx="7002570" cy="15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marL="621975" indent="-621975" defTabSz="913526">
              <a:tabLst>
                <a:tab pos="625214" algn="l"/>
              </a:tabLst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</a:rPr>
              <a:t>FUENTE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: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</a:rPr>
              <a:t>ENSANUT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</a:rPr>
              <a:t>IMSS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, McKinsey Health Systems Institute</a:t>
            </a:r>
            <a:endParaRPr lang="es-ES" sz="1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1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941964"/>
              </p:ext>
            </p:extLst>
          </p:nvPr>
        </p:nvGraphicFramePr>
        <p:xfrm>
          <a:off x="3779911" y="2060848"/>
          <a:ext cx="266181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3" name="22 CuadroTexto"/>
          <p:cNvSpPr txBox="1"/>
          <p:nvPr/>
        </p:nvSpPr>
        <p:spPr>
          <a:xfrm>
            <a:off x="151538" y="106107"/>
            <a:ext cx="8380901" cy="483803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 smtClean="0">
                <a:solidFill>
                  <a:prstClr val="black"/>
                </a:solidFill>
              </a:rPr>
              <a:t>Modelo de atención actual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24" name="23 Conector recto"/>
          <p:cNvCxnSpPr/>
          <p:nvPr/>
        </p:nvCxnSpPr>
        <p:spPr>
          <a:xfrm>
            <a:off x="107504" y="63433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84407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5218" name="Object 2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74861101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5219" name="Rectangle 3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161984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ctr" anchorCtr="0">
            <a:noAutofit/>
          </a:bodyPr>
          <a:lstStyle/>
          <a:p>
            <a:pPr algn="ctr"/>
            <a:endParaRPr lang="pt-BR" sz="140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AutoShape 50"/>
          <p:cNvSpPr>
            <a:spLocks noChangeArrowheads="1"/>
          </p:cNvSpPr>
          <p:nvPr/>
        </p:nvSpPr>
        <p:spPr bwMode="gray">
          <a:xfrm>
            <a:off x="484333" y="1687774"/>
            <a:ext cx="2341861" cy="1042422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square" lIns="73471" tIns="73471" rIns="73471" bIns="73471" anchor="ctr" anchorCtr="0">
            <a:noAutofit/>
          </a:bodyPr>
          <a:lstStyle/>
          <a:p>
            <a:r>
              <a:rPr lang="es-ES" sz="1400" b="1" dirty="0">
                <a:latin typeface="Arial"/>
              </a:rPr>
              <a:t>No identificamos a tiempo a todos los enfermos</a:t>
            </a:r>
            <a:endParaRPr lang="es-ES" sz="1400" dirty="0">
              <a:latin typeface="Arial"/>
            </a:endParaRPr>
          </a:p>
        </p:txBody>
      </p:sp>
      <p:sp>
        <p:nvSpPr>
          <p:cNvPr id="8" name="AutoShape 50"/>
          <p:cNvSpPr>
            <a:spLocks noChangeArrowheads="1"/>
          </p:cNvSpPr>
          <p:nvPr/>
        </p:nvSpPr>
        <p:spPr bwMode="gray">
          <a:xfrm>
            <a:off x="484333" y="1195372"/>
            <a:ext cx="2341860" cy="45847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8657" anchor="b" anchorCtr="0">
            <a:spAutoFit/>
          </a:bodyPr>
          <a:lstStyle/>
          <a:p>
            <a:pPr algn="l"/>
            <a:r>
              <a:rPr lang="es-ES" sz="1400" b="1" dirty="0">
                <a:latin typeface="Arial"/>
              </a:rPr>
              <a:t>Retos de nuestro </a:t>
            </a:r>
            <a:br>
              <a:rPr lang="es-ES" sz="1400" b="1" dirty="0">
                <a:latin typeface="Arial"/>
              </a:rPr>
            </a:br>
            <a:r>
              <a:rPr lang="es-ES" sz="1400" b="1" dirty="0">
                <a:latin typeface="Arial"/>
              </a:rPr>
              <a:t>modelo de atención</a:t>
            </a:r>
            <a:endParaRPr lang="es-ES" sz="1400" dirty="0">
              <a:latin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1452998" y="2769764"/>
            <a:ext cx="404426" cy="40440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96" tIns="46648" rIns="93296" bIns="46648" rtlCol="0" anchor="ctr"/>
          <a:lstStyle/>
          <a:p>
            <a:pPr algn="ctr"/>
            <a:r>
              <a:rPr lang="es-ES" sz="29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0" name="AutoShape 50"/>
          <p:cNvSpPr>
            <a:spLocks noChangeArrowheads="1"/>
          </p:cNvSpPr>
          <p:nvPr/>
        </p:nvSpPr>
        <p:spPr bwMode="gray">
          <a:xfrm>
            <a:off x="484333" y="3215194"/>
            <a:ext cx="2341861" cy="1042422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square" lIns="73471" tIns="73471" rIns="73471" bIns="73471" anchor="ctr" anchorCtr="0">
            <a:noAutofit/>
          </a:bodyPr>
          <a:lstStyle/>
          <a:p>
            <a:r>
              <a:rPr lang="es-ES" sz="1400" b="1" dirty="0">
                <a:latin typeface="Arial"/>
              </a:rPr>
              <a:t>No los mantenemos controlados</a:t>
            </a:r>
          </a:p>
        </p:txBody>
      </p:sp>
      <p:sp>
        <p:nvSpPr>
          <p:cNvPr id="11" name="Oval 10"/>
          <p:cNvSpPr/>
          <p:nvPr/>
        </p:nvSpPr>
        <p:spPr>
          <a:xfrm>
            <a:off x="1452998" y="4298803"/>
            <a:ext cx="404426" cy="40440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96" tIns="46648" rIns="93296" bIns="46648" rtlCol="0" anchor="ctr"/>
          <a:lstStyle/>
          <a:p>
            <a:pPr algn="ctr"/>
            <a:r>
              <a:rPr lang="es-ES" sz="2900" b="1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2" name="AutoShape 50"/>
          <p:cNvSpPr>
            <a:spLocks noChangeArrowheads="1"/>
          </p:cNvSpPr>
          <p:nvPr/>
        </p:nvSpPr>
        <p:spPr bwMode="gray">
          <a:xfrm>
            <a:off x="484333" y="4744233"/>
            <a:ext cx="2341861" cy="1042422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square" lIns="73471" tIns="73471" rIns="73471" bIns="73471" anchor="ctr" anchorCtr="0">
            <a:noAutofit/>
          </a:bodyPr>
          <a:lstStyle/>
          <a:p>
            <a:r>
              <a:rPr lang="es-ES" sz="1400" b="1" dirty="0">
                <a:solidFill>
                  <a:schemeClr val="bg1"/>
                </a:solidFill>
                <a:latin typeface="Arial"/>
              </a:rPr>
              <a:t>No retrasamos o evitamos complicaciones lo suficiente</a:t>
            </a:r>
          </a:p>
        </p:txBody>
      </p:sp>
      <p:sp>
        <p:nvSpPr>
          <p:cNvPr id="14" name="AutoShape 50"/>
          <p:cNvSpPr>
            <a:spLocks noChangeArrowheads="1"/>
          </p:cNvSpPr>
          <p:nvPr/>
        </p:nvSpPr>
        <p:spPr bwMode="gray">
          <a:xfrm>
            <a:off x="3615831" y="675018"/>
            <a:ext cx="4107599" cy="44972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657" anchor="b" anchorCtr="0">
            <a:spAutoFit/>
          </a:bodyPr>
          <a:lstStyle/>
          <a:p>
            <a:r>
              <a:rPr lang="es-ES" sz="1400" b="1" dirty="0"/>
              <a:t>El IMSS observa tasas de complicaciones más altas que </a:t>
            </a:r>
            <a:br>
              <a:rPr lang="es-ES" sz="1400" b="1" dirty="0"/>
            </a:br>
            <a:r>
              <a:rPr lang="es-ES" sz="1400" b="1" dirty="0"/>
              <a:t>las de otros países</a:t>
            </a:r>
            <a:endParaRPr lang="es-ES" sz="1400" dirty="0">
              <a:solidFill>
                <a:srgbClr val="808080"/>
              </a:solidFill>
            </a:endParaRPr>
          </a:p>
        </p:txBody>
      </p:sp>
      <p:sp>
        <p:nvSpPr>
          <p:cNvPr id="15" name="AutoShape 50"/>
          <p:cNvSpPr>
            <a:spLocks noChangeArrowheads="1"/>
          </p:cNvSpPr>
          <p:nvPr/>
        </p:nvSpPr>
        <p:spPr bwMode="gray">
          <a:xfrm>
            <a:off x="3748010" y="1178493"/>
            <a:ext cx="2354940" cy="23428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657" anchor="b" anchorCtr="0">
            <a:spAutoFit/>
          </a:bodyPr>
          <a:lstStyle/>
          <a:p>
            <a:r>
              <a:rPr lang="es-ES" sz="1400" b="1" dirty="0"/>
              <a:t>% de Diabéticos con retinopatía</a:t>
            </a:r>
            <a:endParaRPr lang="es-ES" sz="1400" dirty="0">
              <a:solidFill>
                <a:srgbClr val="808080"/>
              </a:solidFill>
            </a:endParaRPr>
          </a:p>
        </p:txBody>
      </p:sp>
      <p:sp>
        <p:nvSpPr>
          <p:cNvPr id="30" name="AutoShape 50"/>
          <p:cNvSpPr>
            <a:spLocks noChangeArrowheads="1"/>
          </p:cNvSpPr>
          <p:nvPr/>
        </p:nvSpPr>
        <p:spPr bwMode="gray">
          <a:xfrm>
            <a:off x="3748311" y="2402629"/>
            <a:ext cx="2915285" cy="23428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657" anchor="b" anchorCtr="0">
            <a:spAutoFit/>
          </a:bodyPr>
          <a:lstStyle/>
          <a:p>
            <a:r>
              <a:rPr lang="es-ES" sz="1400" b="1" dirty="0"/>
              <a:t>% de Diabéticos con úlceras en los pies </a:t>
            </a:r>
            <a:endParaRPr lang="es-ES" sz="1400" dirty="0">
              <a:solidFill>
                <a:srgbClr val="808080"/>
              </a:solidFill>
            </a:endParaRPr>
          </a:p>
        </p:txBody>
      </p:sp>
      <p:sp>
        <p:nvSpPr>
          <p:cNvPr id="35" name="AutoShape 50"/>
          <p:cNvSpPr>
            <a:spLocks noChangeArrowheads="1"/>
          </p:cNvSpPr>
          <p:nvPr/>
        </p:nvSpPr>
        <p:spPr bwMode="gray">
          <a:xfrm>
            <a:off x="3748311" y="5073611"/>
            <a:ext cx="2533963" cy="23428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657" anchor="b" anchorCtr="0">
            <a:spAutoFit/>
          </a:bodyPr>
          <a:lstStyle/>
          <a:p>
            <a:r>
              <a:rPr lang="es-ES" sz="1400" b="1" dirty="0"/>
              <a:t>Terapia de diálisis por 100k adulto</a:t>
            </a:r>
            <a:endParaRPr lang="es-ES" sz="1400" dirty="0">
              <a:solidFill>
                <a:srgbClr val="808080"/>
              </a:solidFill>
            </a:endParaRPr>
          </a:p>
        </p:txBody>
      </p:sp>
      <p:sp>
        <p:nvSpPr>
          <p:cNvPr id="51" name="McK 4. Footnote"/>
          <p:cNvSpPr txBox="1">
            <a:spLocks noChangeArrowheads="1"/>
          </p:cNvSpPr>
          <p:nvPr/>
        </p:nvSpPr>
        <p:spPr bwMode="auto">
          <a:xfrm>
            <a:off x="107504" y="6381328"/>
            <a:ext cx="8722840" cy="15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104775" indent="-104775" defTabSz="895350">
              <a:defRPr sz="1000"/>
            </a:lvl1pPr>
            <a:lvl2pPr marL="1031875" defTabSz="895350">
              <a:defRPr sz="2400"/>
            </a:lvl2pPr>
            <a:lvl3pPr marL="1217613" defTabSz="895350">
              <a:defRPr sz="2400"/>
            </a:lvl3pPr>
            <a:lvl4pPr marL="1404938" defTabSz="895350">
              <a:defRPr sz="2400"/>
            </a:lvl4pPr>
            <a:lvl5pPr marL="1792288" defTabSz="895350">
              <a:defRPr sz="2400"/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/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/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/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es-ES" dirty="0"/>
              <a:t>1 En Australia, UK, España e Italia</a:t>
            </a:r>
          </a:p>
        </p:txBody>
      </p:sp>
      <p:sp>
        <p:nvSpPr>
          <p:cNvPr id="53" name="McK 5. Source"/>
          <p:cNvSpPr>
            <a:spLocks noChangeArrowheads="1"/>
          </p:cNvSpPr>
          <p:nvPr/>
        </p:nvSpPr>
        <p:spPr bwMode="auto">
          <a:xfrm>
            <a:off x="121488" y="6566446"/>
            <a:ext cx="7002570" cy="15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marL="621975" indent="-621975" defTabSz="913526">
              <a:tabLst>
                <a:tab pos="625214" algn="l"/>
              </a:tabLst>
            </a:pPr>
            <a:r>
              <a:rPr lang="en-US" sz="1000" dirty="0" err="1">
                <a:latin typeface="Arial" panose="020B0604020202020204" pitchFamily="34" charset="0"/>
              </a:rPr>
              <a:t>FUENTE</a:t>
            </a:r>
            <a:r>
              <a:rPr lang="en-US" sz="1000" dirty="0">
                <a:latin typeface="Arial" panose="020B0604020202020204" pitchFamily="34" charset="0"/>
              </a:rPr>
              <a:t>: McKinsey Health Systems Institute; OECD</a:t>
            </a:r>
            <a:endParaRPr lang="es-ES" sz="1000" dirty="0"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739888" y="2348880"/>
            <a:ext cx="4921723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39888" y="3861048"/>
            <a:ext cx="4921723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276048"/>
              </p:ext>
            </p:extLst>
          </p:nvPr>
        </p:nvGraphicFramePr>
        <p:xfrm>
          <a:off x="3914748" y="5354110"/>
          <a:ext cx="5049740" cy="1459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2" name="41 CuadroTexto"/>
          <p:cNvSpPr txBox="1"/>
          <p:nvPr/>
        </p:nvSpPr>
        <p:spPr>
          <a:xfrm>
            <a:off x="151538" y="106107"/>
            <a:ext cx="8380901" cy="483803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 smtClean="0">
                <a:solidFill>
                  <a:prstClr val="black"/>
                </a:solidFill>
              </a:rPr>
              <a:t>Modelo de atención actual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107504" y="63433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6 Gráfico"/>
          <p:cNvGraphicFramePr/>
          <p:nvPr>
            <p:extLst>
              <p:ext uri="{D42A27DB-BD31-4B8C-83A1-F6EECF244321}">
                <p14:modId xmlns:p14="http://schemas.microsoft.com/office/powerpoint/2010/main" val="909780156"/>
              </p:ext>
            </p:extLst>
          </p:nvPr>
        </p:nvGraphicFramePr>
        <p:xfrm>
          <a:off x="3959424" y="1490296"/>
          <a:ext cx="5112568" cy="858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9" name="5 Gráfico"/>
          <p:cNvGraphicFramePr/>
          <p:nvPr>
            <p:extLst>
              <p:ext uri="{D42A27DB-BD31-4B8C-83A1-F6EECF244321}">
                <p14:modId xmlns:p14="http://schemas.microsoft.com/office/powerpoint/2010/main" val="1310668757"/>
              </p:ext>
            </p:extLst>
          </p:nvPr>
        </p:nvGraphicFramePr>
        <p:xfrm>
          <a:off x="3959424" y="2823011"/>
          <a:ext cx="5112568" cy="96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60" name="3 Gráfico"/>
          <p:cNvGraphicFramePr/>
          <p:nvPr>
            <p:extLst>
              <p:ext uri="{D42A27DB-BD31-4B8C-83A1-F6EECF244321}">
                <p14:modId xmlns:p14="http://schemas.microsoft.com/office/powerpoint/2010/main" val="3582535504"/>
              </p:ext>
            </p:extLst>
          </p:nvPr>
        </p:nvGraphicFramePr>
        <p:xfrm>
          <a:off x="3600022" y="4149080"/>
          <a:ext cx="5364466" cy="924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61" name="AutoShape 50"/>
          <p:cNvSpPr>
            <a:spLocks noChangeArrowheads="1"/>
          </p:cNvSpPr>
          <p:nvPr/>
        </p:nvSpPr>
        <p:spPr bwMode="gray">
          <a:xfrm>
            <a:off x="3748311" y="4023333"/>
            <a:ext cx="2303323" cy="234283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657" anchor="b" anchorCtr="0">
            <a:spAutoFit/>
          </a:bodyPr>
          <a:lstStyle/>
          <a:p>
            <a:r>
              <a:rPr lang="es-ES" sz="1400" b="1" dirty="0"/>
              <a:t>% de Diabéticos con </a:t>
            </a:r>
            <a:r>
              <a:rPr lang="es-ES" sz="1400" b="1" dirty="0" smtClean="0"/>
              <a:t>nefropatía</a:t>
            </a:r>
            <a:endParaRPr lang="es-ES" sz="1400" dirty="0">
              <a:solidFill>
                <a:srgbClr val="80808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443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5496" y="23647"/>
            <a:ext cx="8380901" cy="453025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400" b="1" dirty="0" smtClean="0">
                <a:solidFill>
                  <a:prstClr val="black"/>
                </a:solidFill>
              </a:rPr>
              <a:t>Problemática del IMSS en el tratamiento de pacientes diabéticos</a:t>
            </a:r>
            <a:endParaRPr lang="es-MX" sz="2400" b="1" dirty="0">
              <a:solidFill>
                <a:prstClr val="black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07504" y="476672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4 Grupo"/>
          <p:cNvGrpSpPr/>
          <p:nvPr/>
        </p:nvGrpSpPr>
        <p:grpSpPr>
          <a:xfrm>
            <a:off x="107505" y="593552"/>
            <a:ext cx="4968552" cy="891232"/>
            <a:chOff x="671355" y="960584"/>
            <a:chExt cx="4589418" cy="1092818"/>
          </a:xfrm>
        </p:grpSpPr>
        <p:sp>
          <p:nvSpPr>
            <p:cNvPr id="8" name="7 Llamada rectangular"/>
            <p:cNvSpPr/>
            <p:nvPr/>
          </p:nvSpPr>
          <p:spPr>
            <a:xfrm>
              <a:off x="671355" y="960584"/>
              <a:ext cx="794585" cy="1059544"/>
            </a:xfrm>
            <a:prstGeom prst="wedgeRectCallou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600" b="1" dirty="0" smtClean="0"/>
                <a:t>1</a:t>
              </a:r>
              <a:endParaRPr lang="es-ES" sz="3600" b="1" dirty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456705" y="993858"/>
              <a:ext cx="3804068" cy="105954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lvl="0" algn="just"/>
              <a:endParaRPr lang="es-MX" sz="1600" dirty="0" smtClean="0">
                <a:solidFill>
                  <a:schemeClr val="tx1"/>
                </a:solidFill>
              </a:endParaRPr>
            </a:p>
            <a:p>
              <a:pPr lvl="0" algn="just"/>
              <a:r>
                <a:rPr lang="es-MX" sz="1600" dirty="0" smtClean="0">
                  <a:solidFill>
                    <a:schemeClr val="tx1"/>
                  </a:solidFill>
                </a:rPr>
                <a:t>Deficiencia en el seguimiento de pacientes sospechosos de diabetes hasta la confirmación del diagnóstico </a:t>
              </a:r>
              <a:endParaRPr lang="es-ES" sz="1600" dirty="0" smtClean="0">
                <a:solidFill>
                  <a:schemeClr val="tx1"/>
                </a:solidFill>
              </a:endParaRPr>
            </a:p>
            <a:p>
              <a:pPr algn="just"/>
              <a:r>
                <a:rPr lang="es-ES" sz="1600" dirty="0" smtClean="0">
                  <a:solidFill>
                    <a:schemeClr val="tx1"/>
                  </a:solidFill>
                </a:rPr>
                <a:t> </a:t>
              </a: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107504" y="1700808"/>
            <a:ext cx="4968553" cy="720080"/>
            <a:chOff x="671355" y="960584"/>
            <a:chExt cx="4945535" cy="10595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10 Llamada rectangular"/>
            <p:cNvSpPr/>
            <p:nvPr/>
          </p:nvSpPr>
          <p:spPr>
            <a:xfrm>
              <a:off x="671355" y="960584"/>
              <a:ext cx="794585" cy="1059544"/>
            </a:xfrm>
            <a:prstGeom prst="wedgeRectCallou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600" b="1" dirty="0" smtClean="0"/>
                <a:t>2</a:t>
              </a:r>
              <a:endParaRPr lang="es-ES" sz="3600" b="1" dirty="0"/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1456705" y="960584"/>
              <a:ext cx="4160185" cy="105954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just"/>
              <a:r>
                <a:rPr lang="es-ES" sz="1600" dirty="0" smtClean="0">
                  <a:solidFill>
                    <a:schemeClr val="tx1"/>
                  </a:solidFill>
                </a:rPr>
                <a:t>No contamos con un tratamiento estandarizado para los pacientes con prediabetes</a:t>
              </a:r>
            </a:p>
            <a:p>
              <a:pPr lvl="0" algn="just"/>
              <a:endParaRPr lang="es-E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128866" y="2708920"/>
            <a:ext cx="4947192" cy="720080"/>
            <a:chOff x="671355" y="960584"/>
            <a:chExt cx="4589418" cy="10595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13 Llamada rectangular"/>
            <p:cNvSpPr/>
            <p:nvPr/>
          </p:nvSpPr>
          <p:spPr>
            <a:xfrm>
              <a:off x="671355" y="960584"/>
              <a:ext cx="794585" cy="1059544"/>
            </a:xfrm>
            <a:prstGeom prst="wedgeRectCallou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600" b="1" dirty="0" smtClean="0"/>
                <a:t>3</a:t>
              </a:r>
              <a:endParaRPr lang="es-ES" sz="3600" b="1" dirty="0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1456705" y="960584"/>
              <a:ext cx="3804068" cy="105954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just"/>
              <a:r>
                <a:rPr lang="es-ES" sz="1600" dirty="0" smtClean="0">
                  <a:solidFill>
                    <a:schemeClr val="tx1"/>
                  </a:solidFill>
                </a:rPr>
                <a:t>Tratamiento no integral en pacientes con Diabetes</a:t>
              </a:r>
            </a:p>
            <a:p>
              <a:pPr lvl="0" algn="just"/>
              <a:endParaRPr lang="es-E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6181180" y="548680"/>
            <a:ext cx="2855316" cy="2880319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7800" indent="-177800">
              <a:buFont typeface="Arial" pitchFamily="34" charset="0"/>
              <a:buChar char="•"/>
            </a:pPr>
            <a:endParaRPr lang="es-MX" sz="1600" b="1" dirty="0" smtClean="0">
              <a:solidFill>
                <a:schemeClr val="bg1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</a:rPr>
              <a:t>Aumento en la prevalencia de diabetes</a:t>
            </a:r>
          </a:p>
          <a:p>
            <a:endParaRPr lang="es-MX" sz="300" b="1" dirty="0" smtClean="0">
              <a:solidFill>
                <a:schemeClr val="bg1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endParaRPr lang="es-MX" sz="300" b="1" dirty="0" smtClean="0">
              <a:solidFill>
                <a:schemeClr val="bg1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</a:rPr>
              <a:t>Aumento en las complicaciones debido a mayor proporción de pacientes diabéticos no controlados</a:t>
            </a:r>
          </a:p>
          <a:p>
            <a:pPr marL="177800" indent="-177800">
              <a:buFont typeface="Arial" pitchFamily="34" charset="0"/>
              <a:buChar char="•"/>
            </a:pPr>
            <a:endParaRPr lang="es-MX" sz="300" b="1" dirty="0" smtClean="0">
              <a:solidFill>
                <a:schemeClr val="bg1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</a:rPr>
              <a:t>Aumento </a:t>
            </a:r>
            <a:r>
              <a:rPr lang="es-MX" sz="1600" b="1" dirty="0">
                <a:solidFill>
                  <a:schemeClr val="bg1"/>
                </a:solidFill>
              </a:rPr>
              <a:t>en la demanda de consulta así como en los costos de atención</a:t>
            </a:r>
          </a:p>
          <a:p>
            <a:pPr marL="177800" indent="-177800">
              <a:buFont typeface="Arial" pitchFamily="34" charset="0"/>
              <a:buChar char="•"/>
            </a:pPr>
            <a:endParaRPr lang="es-ES" sz="1600" b="1" dirty="0" smtClean="0">
              <a:solidFill>
                <a:schemeClr val="bg1"/>
              </a:solidFill>
            </a:endParaRPr>
          </a:p>
        </p:txBody>
      </p:sp>
      <p:sp>
        <p:nvSpPr>
          <p:cNvPr id="2" name="1 Flecha derecha"/>
          <p:cNvSpPr/>
          <p:nvPr/>
        </p:nvSpPr>
        <p:spPr>
          <a:xfrm>
            <a:off x="5436096" y="1772816"/>
            <a:ext cx="504056" cy="432048"/>
          </a:xfrm>
          <a:prstGeom prst="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323528" y="3789040"/>
            <a:ext cx="8640959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 algn="just">
              <a:spcAft>
                <a:spcPts val="600"/>
              </a:spcAft>
              <a:buClr>
                <a:srgbClr val="000000"/>
              </a:buClr>
              <a:buSzPct val="100000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dirty="0" smtClean="0"/>
              <a:t>			</a:t>
            </a:r>
            <a:r>
              <a:rPr lang="es-MX" sz="2200" b="1" dirty="0" smtClean="0"/>
              <a:t>Dos </a:t>
            </a:r>
            <a:r>
              <a:rPr lang="es-MX" sz="2200" b="1" dirty="0"/>
              <a:t>modelos para atacar esta problemática:</a:t>
            </a:r>
          </a:p>
          <a:p>
            <a:pPr indent="-457200" algn="just">
              <a:spcAft>
                <a:spcPts val="600"/>
              </a:spcAft>
              <a:buClr>
                <a:srgbClr val="000000"/>
              </a:buClr>
              <a:buSzPct val="100000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endParaRPr lang="es-MX" dirty="0"/>
          </a:p>
          <a:p>
            <a:pPr indent="-457200" algn="just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2000" b="1" dirty="0"/>
              <a:t>Fortalecimiento del modelo de atención a crónicos: </a:t>
            </a:r>
          </a:p>
          <a:p>
            <a:pPr lvl="2" indent="-457200" algn="just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400" dirty="0"/>
              <a:t>Modelo integral para pacientes con prediabetes y Diabetes Mellitus tipo 2 con el objetivo de prevenir y limitar complicaciones, mejorar los niveles de bienestar de la población derechohabiente, satisfaciendo </a:t>
            </a:r>
            <a:r>
              <a:rPr lang="es-MX" sz="1400" dirty="0" smtClean="0"/>
              <a:t>las necesidades </a:t>
            </a:r>
            <a:r>
              <a:rPr lang="es-MX" sz="1400" dirty="0"/>
              <a:t>de atención y contribuyendo con la Sustentabilidad Financiera del Instituto</a:t>
            </a:r>
            <a:endParaRPr lang="es-MX" altLang="es-MX" sz="1400" dirty="0"/>
          </a:p>
          <a:p>
            <a:pPr indent="-457200" algn="just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2000" b="1" dirty="0"/>
              <a:t>Modelo de pago por desempeño: </a:t>
            </a:r>
            <a:r>
              <a:rPr lang="es-MX" sz="2000" b="1" dirty="0" err="1"/>
              <a:t>DiabetIMSS</a:t>
            </a:r>
            <a:r>
              <a:rPr lang="es-MX" sz="2000" b="1" dirty="0"/>
              <a:t> externo</a:t>
            </a:r>
          </a:p>
          <a:p>
            <a:pPr lvl="2" indent="-457200" algn="just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400" dirty="0"/>
              <a:t>Incentivar a proveedores externos a </a:t>
            </a:r>
            <a:r>
              <a:rPr lang="es-MX" sz="1400" dirty="0" smtClean="0"/>
              <a:t>controlar y atender mejor el </a:t>
            </a:r>
            <a:r>
              <a:rPr lang="es-MX" sz="1400" dirty="0"/>
              <a:t>cuidado de la diabetes mediante un bono que premie el control y progreso de los pacientes diabéticos.</a:t>
            </a:r>
          </a:p>
        </p:txBody>
      </p:sp>
      <p:sp>
        <p:nvSpPr>
          <p:cNvPr id="17" name="16 Flecha curvada hacia la derecha"/>
          <p:cNvSpPr/>
          <p:nvPr/>
        </p:nvSpPr>
        <p:spPr>
          <a:xfrm>
            <a:off x="107505" y="3573016"/>
            <a:ext cx="1008111" cy="792088"/>
          </a:xfrm>
          <a:prstGeom prst="curved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8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5496" y="-27384"/>
            <a:ext cx="8763742" cy="483803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>
                <a:solidFill>
                  <a:prstClr val="black"/>
                </a:solidFill>
              </a:rPr>
              <a:t>Fortalecimiento del modelo de atención a </a:t>
            </a:r>
            <a:r>
              <a:rPr lang="es-MX" sz="2600" b="1" dirty="0" smtClean="0">
                <a:solidFill>
                  <a:prstClr val="black"/>
                </a:solidFill>
              </a:rPr>
              <a:t>crónicos 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07504" y="548680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107504" y="764704"/>
            <a:ext cx="576064" cy="151216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rgbClr val="318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1.</a:t>
            </a:r>
            <a:endParaRPr lang="es-MX" b="1" dirty="0"/>
          </a:p>
        </p:txBody>
      </p:sp>
      <p:sp>
        <p:nvSpPr>
          <p:cNvPr id="8" name="7 Flecha derecha"/>
          <p:cNvSpPr/>
          <p:nvPr/>
        </p:nvSpPr>
        <p:spPr>
          <a:xfrm>
            <a:off x="963216" y="765448"/>
            <a:ext cx="4464496" cy="151216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600" b="1" dirty="0" err="1">
                <a:solidFill>
                  <a:schemeClr val="accent3">
                    <a:lumMod val="50000"/>
                  </a:schemeClr>
                </a:solidFill>
              </a:rPr>
              <a:t>Eficientar</a:t>
            </a:r>
            <a:r>
              <a:rPr lang="es-MX" sz="1600" b="1" dirty="0">
                <a:solidFill>
                  <a:schemeClr val="accent3">
                    <a:lumMod val="50000"/>
                  </a:schemeClr>
                </a:solidFill>
              </a:rPr>
              <a:t> el seguimiento de pacientes sospechosos de diabetes hasta la confirmación del diagnóstico por el médico</a:t>
            </a:r>
            <a:endParaRPr lang="es-MX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7880" y="2613975"/>
            <a:ext cx="576064" cy="151216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318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/>
              <a:t>2.</a:t>
            </a:r>
          </a:p>
        </p:txBody>
      </p:sp>
      <p:sp>
        <p:nvSpPr>
          <p:cNvPr id="11" name="10 Flecha derecha"/>
          <p:cNvSpPr/>
          <p:nvPr/>
        </p:nvSpPr>
        <p:spPr>
          <a:xfrm>
            <a:off x="879968" y="2613975"/>
            <a:ext cx="4464496" cy="1512168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1600" b="1" dirty="0" smtClean="0">
                <a:solidFill>
                  <a:schemeClr val="accent3">
                    <a:lumMod val="50000"/>
                  </a:schemeClr>
                </a:solidFill>
              </a:rPr>
              <a:t>Tratamiento </a:t>
            </a:r>
            <a:r>
              <a:rPr lang="es-ES" sz="1600" b="1" dirty="0">
                <a:solidFill>
                  <a:schemeClr val="accent3">
                    <a:lumMod val="50000"/>
                  </a:schemeClr>
                </a:solidFill>
              </a:rPr>
              <a:t>estandarizado para el pacientes con prediabetes</a:t>
            </a:r>
            <a:endParaRPr lang="es-MX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2228" y="4506508"/>
            <a:ext cx="576064" cy="1512168"/>
          </a:xfrm>
          <a:prstGeom prst="rect">
            <a:avLst/>
          </a:prstGeom>
          <a:solidFill>
            <a:srgbClr val="679E2A"/>
          </a:solidFill>
          <a:ln>
            <a:solidFill>
              <a:srgbClr val="318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/>
              <a:t>3.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864316" y="4506508"/>
            <a:ext cx="4464496" cy="1512168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1600" b="1" dirty="0">
                <a:solidFill>
                  <a:schemeClr val="accent3">
                    <a:lumMod val="50000"/>
                  </a:schemeClr>
                </a:solidFill>
              </a:rPr>
              <a:t>Tratamiento integral en pacientes con Diabetes de acuerdo a control y complicaciones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5578028" y="692696"/>
            <a:ext cx="3221210" cy="1200329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1200" b="1" dirty="0" smtClean="0">
                <a:solidFill>
                  <a:schemeClr val="accent3">
                    <a:lumMod val="50000"/>
                  </a:schemeClr>
                </a:solidFill>
              </a:rPr>
              <a:t>Por medio del involucramiento de la enfermera en el seguimiento del paciente el objetivo es darle seguimiento al 90% de los pacientes que resulten sospechosos después de exámenes de glucosa.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1200" b="1" dirty="0" smtClean="0">
                <a:solidFill>
                  <a:schemeClr val="accent3">
                    <a:lumMod val="50000"/>
                  </a:schemeClr>
                </a:solidFill>
              </a:rPr>
              <a:t>Actualmente sólo se sigue al 25%</a:t>
            </a:r>
            <a:endParaRPr lang="es-MX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5557312" y="2276872"/>
            <a:ext cx="3241926" cy="1754326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solidFill>
                  <a:schemeClr val="accent3">
                    <a:lumMod val="50000"/>
                  </a:schemeClr>
                </a:solidFill>
              </a:rPr>
              <a:t>Una vez confirmado por </a:t>
            </a:r>
            <a:r>
              <a:rPr lang="es-MX" sz="1200" b="1" dirty="0">
                <a:solidFill>
                  <a:schemeClr val="accent3">
                    <a:lumMod val="50000"/>
                  </a:schemeClr>
                </a:solidFill>
              </a:rPr>
              <a:t>el </a:t>
            </a:r>
            <a:r>
              <a:rPr lang="es-MX" sz="1200" b="1" dirty="0" smtClean="0">
                <a:solidFill>
                  <a:schemeClr val="accent3">
                    <a:lumMod val="50000"/>
                  </a:schemeClr>
                </a:solidFill>
              </a:rPr>
              <a:t>médico, se dará un tratamiento estandarizado a los pacientes (</a:t>
            </a:r>
            <a:r>
              <a:rPr lang="es-ES" sz="1200" b="1" dirty="0" err="1" smtClean="0">
                <a:solidFill>
                  <a:schemeClr val="accent3">
                    <a:lumMod val="50000"/>
                  </a:schemeClr>
                </a:solidFill>
              </a:rPr>
              <a:t>metformina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1200" b="1" dirty="0">
                <a:solidFill>
                  <a:schemeClr val="accent3">
                    <a:lumMod val="50000"/>
                  </a:schemeClr>
                </a:solidFill>
              </a:rPr>
              <a:t>en pacientes con IMC &gt;35, edad &lt;60 años o antecedente de diabetes 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</a:rPr>
              <a:t>gestacional).</a:t>
            </a:r>
            <a:endParaRPr lang="es-MX" sz="12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</a:rPr>
              <a:t>Además una atención integral que involucre trabajo social y estomatología.</a:t>
            </a:r>
            <a:endParaRPr lang="es-MX" sz="12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chemeClr val="accent3">
                    <a:lumMod val="50000"/>
                  </a:schemeClr>
                </a:solidFill>
              </a:rPr>
              <a:t>Seguimiento por Enfermera, Médico y Trabajo 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</a:rPr>
              <a:t>Social.</a:t>
            </a:r>
            <a:endParaRPr lang="es-MX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5557312" y="4523636"/>
            <a:ext cx="3241926" cy="1569660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chemeClr val="accent3">
                    <a:lumMod val="50000"/>
                  </a:schemeClr>
                </a:solidFill>
              </a:rPr>
              <a:t>Estratificación de 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</a:rPr>
              <a:t>pacientes (por grado de control y complicación)</a:t>
            </a:r>
            <a:endParaRPr lang="es-ES" sz="12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chemeClr val="accent3">
                    <a:lumMod val="50000"/>
                  </a:schemeClr>
                </a:solidFill>
              </a:rPr>
              <a:t>Tratamiento integral de acuerdo 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</a:rPr>
              <a:t>y periodicidad de visita de acuerdo a estrato.</a:t>
            </a:r>
            <a:endParaRPr lang="es-ES" sz="12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chemeClr val="accent3">
                    <a:lumMod val="50000"/>
                  </a:schemeClr>
                </a:solidFill>
              </a:rPr>
              <a:t>Estrategia educativa intensiva de reforzamiento en alimentación saludable mediante técnicas conductivo conductuales por equipo 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</a:rPr>
              <a:t>multidisciplinario.</a:t>
            </a:r>
            <a:endParaRPr lang="es-E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6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153988" y="770503"/>
            <a:ext cx="5354116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365125" indent="-182563"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285750" indent="-28575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altLang="en-US" sz="1500" dirty="0" smtClean="0">
                <a:latin typeface="Gill Sans MT" pitchFamily="34" charset="0"/>
              </a:rPr>
              <a:t>El IMSS va a licitar servicios externos para complementar sus esfuerzos en el control de diabéticos. </a:t>
            </a:r>
          </a:p>
          <a:p>
            <a:pPr marL="708025" lvl="1" indent="-342900" algn="just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CO" altLang="en-US" sz="1500" dirty="0" smtClean="0">
                <a:latin typeface="Gill Sans MT" pitchFamily="34" charset="0"/>
              </a:rPr>
              <a:t>Se va a licitar el tratamiento de pacientes con Diabetes Mellitus Tipo II, de reciente diagnóstico y sin complicaciones.</a:t>
            </a:r>
            <a:endParaRPr lang="es-CO" altLang="en-US" sz="1500" dirty="0">
              <a:latin typeface="Gill Sans MT" pitchFamily="34" charset="0"/>
            </a:endParaRPr>
          </a:p>
          <a:p>
            <a:pPr marL="285750" indent="-28575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CO" altLang="en-US" sz="1500" dirty="0" smtClean="0">
              <a:latin typeface="Gill Sans MT" pitchFamily="34" charset="0"/>
            </a:endParaRPr>
          </a:p>
          <a:p>
            <a:pPr marL="285750" indent="-28575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altLang="en-US" sz="1500" dirty="0" smtClean="0">
                <a:latin typeface="Gill Sans MT" pitchFamily="34" charset="0"/>
              </a:rPr>
              <a:t>Esquema de pago, monitoreo y evaluación de tal forma que:</a:t>
            </a:r>
          </a:p>
          <a:p>
            <a:pPr marL="708025" lvl="1" indent="-342900" algn="just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CO" altLang="en-US" sz="1500" b="1" dirty="0" smtClean="0">
                <a:latin typeface="Gill Sans MT" pitchFamily="34" charset="0"/>
              </a:rPr>
              <a:t>El pago</a:t>
            </a:r>
            <a:r>
              <a:rPr lang="es-CO" altLang="en-US" sz="1500" dirty="0" smtClean="0">
                <a:latin typeface="Gill Sans MT" pitchFamily="34" charset="0"/>
              </a:rPr>
              <a:t> incentive al proveedor a alcanzar mejoras en toda la población atendida;</a:t>
            </a:r>
            <a:endParaRPr lang="es-CO" altLang="en-US" sz="1500" dirty="0">
              <a:latin typeface="Gill Sans MT" pitchFamily="34" charset="0"/>
            </a:endParaRPr>
          </a:p>
          <a:p>
            <a:pPr marL="708025" lvl="1" indent="-342900" algn="just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CO" altLang="en-US" sz="1500" b="1" dirty="0" smtClean="0">
                <a:latin typeface="Gill Sans MT" pitchFamily="34" charset="0"/>
              </a:rPr>
              <a:t>El monitoreo</a:t>
            </a:r>
            <a:r>
              <a:rPr lang="es-CO" altLang="en-US" sz="1500" dirty="0" smtClean="0">
                <a:latin typeface="Gill Sans MT" pitchFamily="34" charset="0"/>
              </a:rPr>
              <a:t> dé </a:t>
            </a:r>
            <a:r>
              <a:rPr lang="es-CO" altLang="en-US" sz="1500" dirty="0">
                <a:latin typeface="Gill Sans MT" pitchFamily="34" charset="0"/>
              </a:rPr>
              <a:t>certeza tanto al Instituto como al proveedor sobre los indicadores y resultados a medir;</a:t>
            </a:r>
          </a:p>
          <a:p>
            <a:pPr marL="708025" lvl="1" indent="-342900" algn="just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CO" altLang="en-US" sz="1500" b="1" dirty="0" smtClean="0">
                <a:latin typeface="Gill Sans MT" pitchFamily="34" charset="0"/>
              </a:rPr>
              <a:t>La evaluación</a:t>
            </a:r>
            <a:r>
              <a:rPr lang="es-CO" altLang="en-US" sz="1500" dirty="0" smtClean="0">
                <a:latin typeface="Gill Sans MT" pitchFamily="34" charset="0"/>
              </a:rPr>
              <a:t> permita medir objetivamente el desempeño del Instituto y el proveedor en el tratamiento de dichos pacientes.</a:t>
            </a:r>
          </a:p>
          <a:p>
            <a:pPr marL="285750" lvl="1" indent="-285750" algn="just" eaLnBrk="1" hangingPunct="1">
              <a:spcAft>
                <a:spcPts val="600"/>
              </a:spcAft>
              <a:buFont typeface="Arial" pitchFamily="34" charset="0"/>
              <a:buChar char="•"/>
            </a:pPr>
            <a:endParaRPr lang="es-MX" altLang="es-MX" sz="1500" dirty="0" smtClean="0">
              <a:solidFill>
                <a:srgbClr val="000000"/>
              </a:solidFill>
              <a:latin typeface="Gill Sans MT" pitchFamily="34" charset="0"/>
            </a:endParaRPr>
          </a:p>
          <a:p>
            <a:pPr marL="285750" lvl="1" indent="-285750" algn="just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s-MX" altLang="es-MX" sz="1500" dirty="0" smtClean="0">
                <a:solidFill>
                  <a:srgbClr val="000000"/>
                </a:solidFill>
                <a:latin typeface="Gill Sans MT" pitchFamily="34" charset="0"/>
              </a:rPr>
              <a:t>El </a:t>
            </a:r>
            <a:r>
              <a:rPr lang="es-MX" altLang="es-MX" sz="1500" dirty="0">
                <a:solidFill>
                  <a:srgbClr val="000000"/>
                </a:solidFill>
                <a:latin typeface="Gill Sans MT" pitchFamily="34" charset="0"/>
              </a:rPr>
              <a:t>objetivo es evaluar la costo-efectividad de ampliar la cobertura del control metabólico del paciente con diabetes mellitus tipo 2 a través de clínicas de atención ambulatoria externas al Instituto, mediante contrato de pago por desempeño</a:t>
            </a:r>
            <a:r>
              <a:rPr lang="es-MX" altLang="es-MX" sz="1500" dirty="0" smtClean="0">
                <a:solidFill>
                  <a:srgbClr val="000000"/>
                </a:solidFill>
                <a:latin typeface="Gill Sans MT" pitchFamily="34" charset="0"/>
              </a:rPr>
              <a:t>.</a:t>
            </a:r>
            <a:endParaRPr lang="es-CO" altLang="en-US" sz="1500" dirty="0" smtClean="0">
              <a:latin typeface="Gill Sans MT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839D-4EC2-457C-B2BC-CB831BC24869}" type="slidenum">
              <a:rPr lang="es-MX" smtClean="0"/>
              <a:t>17</a:t>
            </a:fld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151538" y="106107"/>
            <a:ext cx="8763742" cy="483803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 smtClean="0">
                <a:solidFill>
                  <a:prstClr val="black"/>
                </a:solidFill>
              </a:rPr>
              <a:t>Modelo de pago por desempeño: </a:t>
            </a:r>
            <a:r>
              <a:rPr lang="es-MX" sz="2600" b="1" dirty="0" err="1" smtClean="0">
                <a:solidFill>
                  <a:prstClr val="black"/>
                </a:solidFill>
              </a:rPr>
              <a:t>DiabetIMSS</a:t>
            </a:r>
            <a:r>
              <a:rPr lang="es-MX" sz="2600" b="1" dirty="0" smtClean="0">
                <a:solidFill>
                  <a:prstClr val="black"/>
                </a:solidFill>
              </a:rPr>
              <a:t> externo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07504" y="63433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3 Grupo"/>
          <p:cNvGrpSpPr/>
          <p:nvPr/>
        </p:nvGrpSpPr>
        <p:grpSpPr>
          <a:xfrm>
            <a:off x="5508105" y="1086131"/>
            <a:ext cx="3435461" cy="5409015"/>
            <a:chOff x="6318597" y="1185122"/>
            <a:chExt cx="4563526" cy="4639417"/>
          </a:xfrm>
        </p:grpSpPr>
        <p:cxnSp>
          <p:nvCxnSpPr>
            <p:cNvPr id="8" name="Straight Connector 29"/>
            <p:cNvCxnSpPr/>
            <p:nvPr/>
          </p:nvCxnSpPr>
          <p:spPr>
            <a:xfrm>
              <a:off x="6318597" y="5824539"/>
              <a:ext cx="198328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7774103" y="4245335"/>
              <a:ext cx="2908950" cy="1187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s-CO" altLang="en-US" sz="1400" b="1" dirty="0">
                  <a:latin typeface="Gill Sans MT" pitchFamily="34" charset="0"/>
                </a:rPr>
                <a:t>Cuota </a:t>
              </a:r>
              <a:r>
                <a:rPr lang="es-CO" altLang="en-US" sz="1400" b="1" dirty="0" smtClean="0">
                  <a:latin typeface="Gill Sans MT" pitchFamily="34" charset="0"/>
                </a:rPr>
                <a:t>fija por </a:t>
              </a:r>
              <a:r>
                <a:rPr lang="es-CO" altLang="en-US" sz="1400" b="1" dirty="0">
                  <a:latin typeface="Gill Sans MT" pitchFamily="34" charset="0"/>
                </a:rPr>
                <a:t>paciente - </a:t>
              </a:r>
              <a:r>
                <a:rPr lang="es-CO" altLang="en-US" sz="1400" dirty="0">
                  <a:latin typeface="Gill Sans MT" pitchFamily="34" charset="0"/>
                </a:rPr>
                <a:t>Da capital de trabajo y financia servicios </a:t>
              </a:r>
              <a:r>
                <a:rPr lang="es-CO" altLang="en-US" sz="1400" dirty="0" smtClean="0">
                  <a:latin typeface="Gill Sans MT" pitchFamily="34" charset="0"/>
                </a:rPr>
                <a:t>mínimos.</a:t>
              </a:r>
            </a:p>
            <a:p>
              <a:pPr eaLnBrk="1" hangingPunct="1"/>
              <a:r>
                <a:rPr lang="es-CO" altLang="en-US" sz="1400" u="sng" dirty="0" smtClean="0">
                  <a:latin typeface="Gill Sans MT" pitchFamily="34" charset="0"/>
                </a:rPr>
                <a:t>Es el único elemento a licitar.</a:t>
              </a:r>
              <a:endParaRPr lang="es-CO" altLang="en-US" sz="1400" u="sng" dirty="0">
                <a:latin typeface="Gill Sans MT" pitchFamily="34" charset="0"/>
              </a:endParaRPr>
            </a:p>
          </p:txBody>
        </p:sp>
        <p:sp>
          <p:nvSpPr>
            <p:cNvPr id="10" name="TextBox 31"/>
            <p:cNvSpPr txBox="1">
              <a:spLocks noChangeArrowheads="1"/>
            </p:cNvSpPr>
            <p:nvPr/>
          </p:nvSpPr>
          <p:spPr bwMode="auto">
            <a:xfrm>
              <a:off x="7774103" y="1266056"/>
              <a:ext cx="3031819" cy="1372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s-CO" altLang="en-US" sz="1400" b="1" dirty="0">
                  <a:latin typeface="Gill Sans MT" pitchFamily="34" charset="0"/>
                </a:rPr>
                <a:t>Bono por paciente controlado - </a:t>
              </a:r>
              <a:r>
                <a:rPr lang="es-CO" altLang="en-US" sz="1400" dirty="0">
                  <a:latin typeface="Gill Sans MT" pitchFamily="34" charset="0"/>
                </a:rPr>
                <a:t>Bono por alcanzar la meta con 3 </a:t>
              </a:r>
              <a:r>
                <a:rPr lang="es-CO" altLang="en-US" sz="1400" dirty="0" smtClean="0">
                  <a:latin typeface="Gill Sans MT" pitchFamily="34" charset="0"/>
                </a:rPr>
                <a:t>indicadores a la vez: HbAc1&lt;7%, LDL&lt;100mg/</a:t>
              </a:r>
              <a:r>
                <a:rPr lang="es-CO" altLang="en-US" sz="1400" dirty="0" err="1" smtClean="0">
                  <a:latin typeface="Gill Sans MT" pitchFamily="34" charset="0"/>
                </a:rPr>
                <a:t>dL</a:t>
              </a:r>
              <a:r>
                <a:rPr lang="es-CO" altLang="en-US" sz="1400" dirty="0" smtClean="0">
                  <a:latin typeface="Gill Sans MT" pitchFamily="34" charset="0"/>
                </a:rPr>
                <a:t>, PAM&lt;</a:t>
              </a:r>
              <a:r>
                <a:rPr lang="en-US" altLang="en-US" sz="1400" dirty="0" smtClean="0">
                  <a:latin typeface="Gill Sans MT" pitchFamily="34" charset="0"/>
                </a:rPr>
                <a:t>140/90 mmHg</a:t>
              </a:r>
              <a:endParaRPr lang="es-CO" altLang="en-US" sz="1400" dirty="0">
                <a:latin typeface="Gill Sans MT" pitchFamily="34" charset="0"/>
              </a:endParaRPr>
            </a:p>
          </p:txBody>
        </p:sp>
        <p:sp>
          <p:nvSpPr>
            <p:cNvPr id="11" name="TextBox 32"/>
            <p:cNvSpPr txBox="1">
              <a:spLocks noChangeArrowheads="1"/>
            </p:cNvSpPr>
            <p:nvPr/>
          </p:nvSpPr>
          <p:spPr bwMode="auto">
            <a:xfrm>
              <a:off x="7850304" y="2762308"/>
              <a:ext cx="3031819" cy="970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s-CO" altLang="en-US" sz="1400" b="1" dirty="0">
                  <a:latin typeface="Gill Sans MT" pitchFamily="34" charset="0"/>
                </a:rPr>
                <a:t>Pago por progreso - </a:t>
              </a:r>
              <a:r>
                <a:rPr lang="es-CO" altLang="en-US" sz="1400" dirty="0">
                  <a:latin typeface="Gill Sans MT" pitchFamily="34" charset="0"/>
                </a:rPr>
                <a:t>Incentiva progreso con </a:t>
              </a:r>
              <a:r>
                <a:rPr lang="es-CO" altLang="en-US" sz="1400" dirty="0" smtClean="0">
                  <a:latin typeface="Gill Sans MT" pitchFamily="34" charset="0"/>
                </a:rPr>
                <a:t>el total de la población (no sólo con los que el progreso es más factible)</a:t>
              </a:r>
              <a:endParaRPr lang="es-CO" altLang="en-US" sz="1400" dirty="0">
                <a:latin typeface="Gill Sans MT" pitchFamily="34" charset="0"/>
              </a:endParaRPr>
            </a:p>
          </p:txBody>
        </p:sp>
        <p:sp>
          <p:nvSpPr>
            <p:cNvPr id="12" name="Rectangle 33"/>
            <p:cNvSpPr/>
            <p:nvPr/>
          </p:nvSpPr>
          <p:spPr>
            <a:xfrm>
              <a:off x="6596874" y="3821373"/>
              <a:ext cx="890621" cy="200316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CO" dirty="0">
                <a:latin typeface="Gill Sans MT" panose="020B0502020104020203" pitchFamily="34" charset="0"/>
              </a:endParaRPr>
            </a:p>
          </p:txBody>
        </p:sp>
        <p:sp>
          <p:nvSpPr>
            <p:cNvPr id="13" name="Rectangle 34"/>
            <p:cNvSpPr/>
            <p:nvPr/>
          </p:nvSpPr>
          <p:spPr>
            <a:xfrm>
              <a:off x="6610522" y="1185122"/>
              <a:ext cx="890621" cy="14216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CO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15" name="Rectangle 35"/>
            <p:cNvSpPr/>
            <p:nvPr/>
          </p:nvSpPr>
          <p:spPr>
            <a:xfrm>
              <a:off x="6596874" y="2606722"/>
              <a:ext cx="890621" cy="1214651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73000"/>
              </a:scheme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CO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  <p:sp>
        <p:nvSpPr>
          <p:cNvPr id="5" name="4 CuadroTexto"/>
          <p:cNvSpPr txBox="1"/>
          <p:nvPr/>
        </p:nvSpPr>
        <p:spPr>
          <a:xfrm>
            <a:off x="5882658" y="1700808"/>
            <a:ext cx="38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</a:t>
            </a:r>
            <a:endParaRPr lang="es-MX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869864" y="3217326"/>
            <a:ext cx="38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</a:t>
            </a:r>
            <a:endParaRPr lang="es-MX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882658" y="5003884"/>
            <a:ext cx="38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65007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18</a:t>
            </a:fld>
            <a:endParaRPr lang="es-MX" dirty="0"/>
          </a:p>
        </p:txBody>
      </p:sp>
      <p:sp>
        <p:nvSpPr>
          <p:cNvPr id="58" name="1 Título"/>
          <p:cNvSpPr txBox="1">
            <a:spLocks/>
          </p:cNvSpPr>
          <p:nvPr/>
        </p:nvSpPr>
        <p:spPr>
          <a:xfrm>
            <a:off x="1758839" y="2636912"/>
            <a:ext cx="5616624" cy="7588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6600" dirty="0" smtClean="0"/>
              <a:t>Anexos</a:t>
            </a:r>
            <a:endParaRPr lang="es-MX" sz="6600" dirty="0"/>
          </a:p>
        </p:txBody>
      </p:sp>
    </p:spTree>
    <p:extLst>
      <p:ext uri="{BB962C8B-B14F-4D97-AF65-F5344CB8AC3E}">
        <p14:creationId xmlns:p14="http://schemas.microsoft.com/office/powerpoint/2010/main" val="27521891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 txBox="1">
            <a:spLocks/>
          </p:cNvSpPr>
          <p:nvPr/>
        </p:nvSpPr>
        <p:spPr bwMode="auto">
          <a:xfrm>
            <a:off x="107504" y="764704"/>
            <a:ext cx="90364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ts val="0"/>
              </a:spcBef>
              <a:buFont typeface="Arial" charset="0"/>
              <a:buNone/>
              <a:defRPr/>
            </a:pPr>
            <a:r>
              <a:rPr lang="es-MX" sz="2000" b="1" dirty="0">
                <a:solidFill>
                  <a:srgbClr val="1D6125"/>
                </a:solidFill>
                <a:latin typeface="+mn-lt"/>
                <a:cs typeface="+mn-cs"/>
              </a:rPr>
              <a:t>10 Principales causas de consultas de Medicina Familiar en el </a:t>
            </a:r>
            <a:r>
              <a:rPr lang="es-MX" sz="2000" b="1" dirty="0" smtClean="0">
                <a:solidFill>
                  <a:srgbClr val="1D6125"/>
                </a:solidFill>
                <a:latin typeface="+mn-lt"/>
                <a:cs typeface="+mn-cs"/>
              </a:rPr>
              <a:t>IMSS 2013 </a:t>
            </a:r>
            <a:endParaRPr lang="es-MX" sz="2000" b="1" dirty="0">
              <a:solidFill>
                <a:srgbClr val="1D6125"/>
              </a:solidFill>
              <a:latin typeface="+mn-lt"/>
              <a:cs typeface="+mn-cs"/>
            </a:endParaRPr>
          </a:p>
          <a:p>
            <a:pPr marL="342900" indent="-342900" algn="ctr">
              <a:spcBef>
                <a:spcPts val="0"/>
              </a:spcBef>
              <a:buFont typeface="Arial" charset="0"/>
              <a:buNone/>
              <a:defRPr/>
            </a:pPr>
            <a:endParaRPr lang="es-MX" sz="2400" b="1" dirty="0">
              <a:solidFill>
                <a:srgbClr val="1D6125"/>
              </a:solidFill>
              <a:latin typeface="+mn-lt"/>
              <a:cs typeface="+mn-cs"/>
            </a:endParaRPr>
          </a:p>
          <a:p>
            <a:pPr marL="342900" indent="-342900" algn="ctr">
              <a:spcBef>
                <a:spcPts val="0"/>
              </a:spcBef>
              <a:buFont typeface="Arial" charset="0"/>
              <a:buNone/>
              <a:defRPr/>
            </a:pPr>
            <a:endParaRPr lang="es-ES" sz="2400" b="1" dirty="0">
              <a:solidFill>
                <a:srgbClr val="1D6125"/>
              </a:solidFill>
              <a:latin typeface="+mn-lt"/>
              <a:cs typeface="+mn-cs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1520" y="6165304"/>
            <a:ext cx="820891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/>
              <a:t>Fuente: DPM/División </a:t>
            </a:r>
            <a:r>
              <a:rPr lang="es-MX" sz="800" dirty="0"/>
              <a:t>de Información en Salud/Motivos de demanda de consulta 2013.</a:t>
            </a:r>
            <a:endParaRPr lang="es-MX" sz="800" dirty="0" smtClean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193561"/>
              </p:ext>
            </p:extLst>
          </p:nvPr>
        </p:nvGraphicFramePr>
        <p:xfrm>
          <a:off x="251519" y="1196753"/>
          <a:ext cx="8712967" cy="5371261"/>
        </p:xfrm>
        <a:graphic>
          <a:graphicData uri="http://schemas.openxmlformats.org/drawingml/2006/table">
            <a:tbl>
              <a:tblPr/>
              <a:tblGrid>
                <a:gridCol w="4035879"/>
                <a:gridCol w="1169272"/>
                <a:gridCol w="1169272"/>
                <a:gridCol w="1169272"/>
                <a:gridCol w="1169272"/>
              </a:tblGrid>
              <a:tr h="36497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 a  u  s  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Primera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vez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Subsecuente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9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83,288,866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20,457,420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62,831,446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69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Suma de las 10 principales causas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57,031,124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11,472,181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45,558,943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694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Enfermedades del corazón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16,654,403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199,287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16,455,116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975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Diabetes mellitus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13,166,598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108,393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13,058,205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2975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 y supervisión de personas sanas.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7,617,642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2,315,152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5,302,490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975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Infecciones respiratorias agudas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6,984,119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5,255,480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1,728,639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2975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Traumatismos y envenenamientos.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3,547,498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1,102,466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2,445,032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975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Artropatias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2,361,945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408,936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1,953,009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2975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Trastornos mentales y del comportamiento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2,062,183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259,204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1,802,979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975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Dorsopatías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1,672,986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588,450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1,084,536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2975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Embarazo, parto y puerperio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1,518,293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532,099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986,194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483">
                <a:tc>
                  <a:txBody>
                    <a:bodyPr/>
                    <a:lstStyle/>
                    <a:p>
                      <a:pPr lvl="1"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Enfermedades de la piel y del tejido  subcutáneo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1,445,457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702,714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742,743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5869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Las demás causas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26,257,742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8,985,239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17,272,503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1 Elipse"/>
          <p:cNvSpPr/>
          <p:nvPr/>
        </p:nvSpPr>
        <p:spPr>
          <a:xfrm>
            <a:off x="412952" y="3284984"/>
            <a:ext cx="3096344" cy="432048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481192" y="5702192"/>
            <a:ext cx="3312368" cy="7195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1 Título"/>
          <p:cNvSpPr txBox="1">
            <a:spLocks/>
          </p:cNvSpPr>
          <p:nvPr/>
        </p:nvSpPr>
        <p:spPr bwMode="auto">
          <a:xfrm>
            <a:off x="212917" y="171733"/>
            <a:ext cx="7981495" cy="518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90000"/>
              </a:lnSpc>
              <a:spcBef>
                <a:spcPts val="1089"/>
              </a:spcBef>
            </a:pPr>
            <a:r>
              <a:rPr lang="es-MX" sz="3200" dirty="0"/>
              <a:t>Factor Exógeno </a:t>
            </a:r>
            <a:r>
              <a:rPr lang="es-MX" sz="3200" dirty="0" smtClean="0"/>
              <a:t>2: </a:t>
            </a:r>
            <a:r>
              <a:rPr lang="es-MX" sz="3200" dirty="0"/>
              <a:t>Transición </a:t>
            </a:r>
            <a:r>
              <a:rPr lang="es-MX" sz="3200" dirty="0" smtClean="0"/>
              <a:t>Epidemiológica</a:t>
            </a:r>
            <a:endParaRPr lang="es-MX" sz="3200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179512" y="69269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426600" y="2393592"/>
            <a:ext cx="3096344" cy="432048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880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Marcador de contenido"/>
          <p:cNvSpPr txBox="1">
            <a:spLocks/>
          </p:cNvSpPr>
          <p:nvPr/>
        </p:nvSpPr>
        <p:spPr>
          <a:xfrm>
            <a:off x="279742" y="1052736"/>
            <a:ext cx="8606760" cy="5544616"/>
          </a:xfrm>
          <a:prstGeom prst="rect">
            <a:avLst/>
          </a:prstGeom>
        </p:spPr>
        <p:txBody>
          <a:bodyPr vert="horz" wrap="square" lIns="91430" tIns="45716" rIns="91430" bIns="45716" rtlCol="0">
            <a:noAutofit/>
          </a:bodyPr>
          <a:lstStyle>
            <a:lvl1pPr marL="342900" indent="-342900" algn="just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ts val="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25" lvl="1" indent="-360325">
              <a:lnSpc>
                <a:spcPct val="114000"/>
              </a:lnSpc>
              <a:spcAft>
                <a:spcPts val="600"/>
              </a:spcAft>
              <a:buFont typeface="Arial"/>
              <a:buChar char="•"/>
            </a:pPr>
            <a:endParaRPr lang="es-ES_tradnl" sz="1800">
              <a:solidFill>
                <a:prstClr val="black"/>
              </a:solidFill>
              <a:latin typeface="+mj-lt"/>
            </a:endParaRPr>
          </a:p>
          <a:p>
            <a:pPr marL="536521" lvl="3" indent="-184131">
              <a:lnSpc>
                <a:spcPct val="114000"/>
              </a:lnSpc>
              <a:spcAft>
                <a:spcPts val="600"/>
              </a:spcAft>
              <a:buFont typeface="Lucida Grande"/>
              <a:buChar char="-"/>
            </a:pPr>
            <a:endParaRPr lang="es-ES_tradnl" sz="1800">
              <a:solidFill>
                <a:prstClr val="black"/>
              </a:solidFill>
              <a:latin typeface="+mj-lt"/>
            </a:endParaRP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179513" y="620688"/>
            <a:ext cx="8598627" cy="1440160"/>
          </a:xfrm>
          <a:prstGeom prst="rect">
            <a:avLst/>
          </a:prstGeom>
        </p:spPr>
        <p:txBody>
          <a:bodyPr vert="horz" wrap="square" lIns="91430" tIns="45716" rIns="91430" bIns="45716" rtlCol="0">
            <a:noAutofit/>
          </a:bodyPr>
          <a:lstStyle>
            <a:lvl1pPr marL="342900" indent="-342900" algn="just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ts val="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25" lvl="1" indent="-179370">
              <a:spcAft>
                <a:spcPts val="600"/>
              </a:spcAft>
              <a:buFont typeface="Arial"/>
              <a:buChar char="•"/>
            </a:pPr>
            <a:endParaRPr lang="es-ES_tradnl" sz="1800" dirty="0">
              <a:solidFill>
                <a:prstClr val="black"/>
              </a:solidFill>
              <a:latin typeface="+mj-lt"/>
            </a:endParaRPr>
          </a:p>
          <a:p>
            <a:pPr marL="269847" lvl="1" indent="-269847">
              <a:spcAft>
                <a:spcPts val="600"/>
              </a:spcAft>
              <a:buFont typeface="Arial"/>
              <a:buChar char="•"/>
            </a:pPr>
            <a:r>
              <a:rPr lang="es-ES_tradnl" sz="1800" dirty="0">
                <a:solidFill>
                  <a:prstClr val="black"/>
                </a:solidFill>
                <a:latin typeface="+mj-lt"/>
              </a:rPr>
              <a:t>El IMSS enfrenta un panorama financiero complicado ocasionado por una combinación de factores exógenos y endógenos.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187624" y="1907541"/>
            <a:ext cx="6624736" cy="36932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es-MX" b="1" dirty="0" smtClean="0">
                <a:latin typeface="+mj-lt"/>
                <a:ea typeface="MS Gothic" charset="-128"/>
              </a:rPr>
              <a:t>Factores Exógenos y Endógenos que Presionan las </a:t>
            </a:r>
            <a:r>
              <a:rPr lang="es-MX" b="1" dirty="0">
                <a:latin typeface="+mj-lt"/>
                <a:ea typeface="MS Gothic" charset="-128"/>
              </a:rPr>
              <a:t>F</a:t>
            </a:r>
            <a:r>
              <a:rPr lang="es-MX" b="1" dirty="0" smtClean="0">
                <a:latin typeface="+mj-lt"/>
                <a:ea typeface="MS Gothic" charset="-128"/>
              </a:rPr>
              <a:t>inanzas del IMSS</a:t>
            </a:r>
            <a:endParaRPr lang="es-MX" b="1" baseline="30000" dirty="0">
              <a:latin typeface="+mj-lt"/>
              <a:ea typeface="MS Gothic" charset="-128"/>
            </a:endParaRPr>
          </a:p>
        </p:txBody>
      </p:sp>
      <p:sp>
        <p:nvSpPr>
          <p:cNvPr id="2" name="1 Rectángulo redondeado"/>
          <p:cNvSpPr/>
          <p:nvPr/>
        </p:nvSpPr>
        <p:spPr>
          <a:xfrm>
            <a:off x="1115617" y="3429000"/>
            <a:ext cx="2016224" cy="1296144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Situación Financiera Compleja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37322" y="2636913"/>
            <a:ext cx="3775038" cy="1296144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t" anchorCtr="0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Factores Exógenos</a:t>
            </a:r>
          </a:p>
          <a:p>
            <a:pPr marL="359963" algn="just"/>
            <a:endParaRPr lang="es-MX" sz="1200" b="1" dirty="0">
              <a:solidFill>
                <a:schemeClr val="tx1"/>
              </a:solidFill>
            </a:endParaRPr>
          </a:p>
          <a:p>
            <a:pPr marL="342865" indent="-342865" algn="just"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Transición Demográfica.</a:t>
            </a:r>
          </a:p>
          <a:p>
            <a:pPr marL="342865" indent="-342865" algn="just"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Transición Epidemiológica.</a:t>
            </a:r>
          </a:p>
          <a:p>
            <a:endParaRPr lang="es-MX" sz="1600" b="1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4037322" y="4509121"/>
            <a:ext cx="3775038" cy="1728192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t" anchorCtr="0"/>
          <a:lstStyle/>
          <a:p>
            <a:pPr algn="just"/>
            <a:r>
              <a:rPr lang="es-MX" sz="1600" b="1" dirty="0">
                <a:solidFill>
                  <a:schemeClr val="tx1"/>
                </a:solidFill>
              </a:rPr>
              <a:t>	</a:t>
            </a:r>
            <a:r>
              <a:rPr lang="es-MX" b="1" dirty="0" smtClean="0">
                <a:solidFill>
                  <a:schemeClr val="tx1"/>
                </a:solidFill>
              </a:rPr>
              <a:t>Factores Endógenos</a:t>
            </a:r>
          </a:p>
          <a:p>
            <a:pPr algn="just"/>
            <a:endParaRPr lang="es-MX" sz="1000" b="1" dirty="0" smtClean="0">
              <a:solidFill>
                <a:schemeClr val="tx1"/>
              </a:solidFill>
            </a:endParaRPr>
          </a:p>
          <a:p>
            <a:pPr marL="359963" indent="-359963" algn="just"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Altos Costos Administrativos.</a:t>
            </a:r>
          </a:p>
          <a:p>
            <a:pPr marL="359963" indent="-359963" algn="just"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Régimen de Jubilaciones y Pensiones y rigideces del Contrato Colectivo de Trabajo. </a:t>
            </a:r>
          </a:p>
        </p:txBody>
      </p:sp>
      <p:cxnSp>
        <p:nvCxnSpPr>
          <p:cNvPr id="5" name="4 Conector angular"/>
          <p:cNvCxnSpPr/>
          <p:nvPr/>
        </p:nvCxnSpPr>
        <p:spPr>
          <a:xfrm>
            <a:off x="3131840" y="4077072"/>
            <a:ext cx="504056" cy="1152128"/>
          </a:xfrm>
          <a:prstGeom prst="bentConnector2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635896" y="5229200"/>
            <a:ext cx="401426" cy="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3635896" y="3217358"/>
            <a:ext cx="401426" cy="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3635896" y="3212977"/>
            <a:ext cx="0" cy="864096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5F5B-26EA-43B1-B0C3-60D67F875211}" type="slidenum">
              <a:rPr lang="es-MX" smtClean="0"/>
              <a:t>2</a:t>
            </a:fld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151538" y="106107"/>
            <a:ext cx="8380901" cy="576136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 smtClean="0">
                <a:solidFill>
                  <a:prstClr val="black"/>
                </a:solidFill>
              </a:rPr>
              <a:t>Situación</a:t>
            </a:r>
            <a:r>
              <a:rPr lang="es-MX" sz="3200" dirty="0" smtClean="0">
                <a:solidFill>
                  <a:prstClr val="black"/>
                </a:solidFill>
              </a:rPr>
              <a:t> </a:t>
            </a:r>
            <a:r>
              <a:rPr lang="es-MX" sz="2600" b="1" dirty="0" smtClean="0">
                <a:solidFill>
                  <a:prstClr val="black"/>
                </a:solidFill>
              </a:rPr>
              <a:t>Financiera Compleja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9512" y="69269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1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ángulo 3"/>
          <p:cNvSpPr>
            <a:spLocks noChangeArrowheads="1"/>
          </p:cNvSpPr>
          <p:nvPr/>
        </p:nvSpPr>
        <p:spPr bwMode="auto">
          <a:xfrm>
            <a:off x="250825" y="820738"/>
            <a:ext cx="87407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s-MX" altLang="es-MX" sz="1800" b="1" dirty="0" smtClean="0">
                <a:latin typeface="Soberana Sans" charset="0"/>
              </a:rPr>
              <a:t>Existe una doble carga de morbilidad en el IMSS.</a:t>
            </a:r>
          </a:p>
          <a:p>
            <a:pPr algn="just" eaLnBrk="1" hangingPunct="1"/>
            <a:endParaRPr lang="es-MX" altLang="es-MX" sz="1800" b="1" dirty="0" smtClean="0">
              <a:latin typeface="Soberana Sans" charset="0"/>
            </a:endParaRPr>
          </a:p>
          <a:p>
            <a:pPr algn="just" eaLnBrk="1" hangingPunct="1"/>
            <a:r>
              <a:rPr lang="es-MX" altLang="es-MX" sz="1800" b="1" dirty="0" smtClean="0">
                <a:solidFill>
                  <a:schemeClr val="accent3">
                    <a:lumMod val="75000"/>
                  </a:schemeClr>
                </a:solidFill>
                <a:latin typeface="Soberana Sans" charset="0"/>
              </a:rPr>
              <a:t>AVISA</a:t>
            </a:r>
            <a:r>
              <a:rPr lang="es-MX" altLang="es-MX" sz="1800" b="1" dirty="0">
                <a:solidFill>
                  <a:schemeClr val="accent3">
                    <a:lumMod val="75000"/>
                  </a:schemeClr>
                </a:solidFill>
                <a:latin typeface="Soberana Sans" charset="0"/>
              </a:rPr>
              <a:t>, indicador que integra pérdidas de muerte prematura (APMP) y años vividos con discapacidad (AVD) 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212917" y="171733"/>
            <a:ext cx="7981495" cy="518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90000"/>
              </a:lnSpc>
              <a:spcBef>
                <a:spcPts val="1089"/>
              </a:spcBef>
            </a:pPr>
            <a:r>
              <a:rPr lang="es-MX" sz="3200" dirty="0"/>
              <a:t>Factor Exógeno </a:t>
            </a:r>
            <a:r>
              <a:rPr lang="es-MX" sz="3200" dirty="0" smtClean="0"/>
              <a:t>2: </a:t>
            </a:r>
            <a:r>
              <a:rPr lang="es-MX" sz="3200" dirty="0"/>
              <a:t>Transición </a:t>
            </a:r>
            <a:r>
              <a:rPr lang="es-MX" sz="3200" dirty="0" smtClean="0"/>
              <a:t>Epidemiológica</a:t>
            </a:r>
            <a:endParaRPr lang="es-MX" sz="3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9512" y="69269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901696"/>
              </p:ext>
            </p:extLst>
          </p:nvPr>
        </p:nvGraphicFramePr>
        <p:xfrm>
          <a:off x="250826" y="2021067"/>
          <a:ext cx="8740774" cy="4648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11239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949280"/>
          </a:xfrm>
        </p:spPr>
        <p:txBody>
          <a:bodyPr>
            <a:noAutofit/>
          </a:bodyPr>
          <a:lstStyle/>
          <a:p>
            <a:pPr algn="just"/>
            <a:r>
              <a:rPr lang="es-MX" sz="1600" dirty="0" smtClean="0"/>
              <a:t>Se han identificado y documentado NUEVE casos exitosos de atención a padecimientos crónicos alrededor del mundo.</a:t>
            </a:r>
            <a:endParaRPr lang="es-MX" sz="1600" dirty="0"/>
          </a:p>
          <a:p>
            <a:pPr algn="just"/>
            <a:endParaRPr lang="es-MX" sz="1600" dirty="0" smtClean="0"/>
          </a:p>
          <a:p>
            <a:pPr algn="just"/>
            <a:endParaRPr lang="es-MX" sz="1600" dirty="0"/>
          </a:p>
          <a:p>
            <a:pPr algn="just"/>
            <a:endParaRPr lang="es-MX" sz="1600" dirty="0" smtClean="0"/>
          </a:p>
          <a:p>
            <a:pPr algn="just"/>
            <a:endParaRPr lang="es-MX" sz="1600" dirty="0"/>
          </a:p>
          <a:p>
            <a:pPr algn="just"/>
            <a:endParaRPr lang="es-MX" sz="1600" dirty="0" smtClean="0"/>
          </a:p>
          <a:p>
            <a:pPr algn="just"/>
            <a:endParaRPr lang="es-MX" sz="1600" dirty="0"/>
          </a:p>
          <a:p>
            <a:pPr algn="just"/>
            <a:endParaRPr lang="es-MX" sz="1600" dirty="0" smtClean="0"/>
          </a:p>
          <a:p>
            <a:pPr algn="just"/>
            <a:endParaRPr lang="es-MX" sz="1600" dirty="0"/>
          </a:p>
          <a:p>
            <a:pPr algn="just"/>
            <a:endParaRPr lang="es-MX" sz="1600" dirty="0" smtClean="0"/>
          </a:p>
          <a:p>
            <a:pPr algn="just"/>
            <a:endParaRPr lang="es-MX" sz="1600" dirty="0" smtClean="0"/>
          </a:p>
          <a:p>
            <a:pPr algn="just"/>
            <a:r>
              <a:rPr lang="es-MX" sz="1600" dirty="0" smtClean="0"/>
              <a:t>Los </a:t>
            </a:r>
            <a:r>
              <a:rPr lang="es-MX" sz="1600" dirty="0"/>
              <a:t>pacientes en tratamiento han mostrado:</a:t>
            </a:r>
          </a:p>
          <a:p>
            <a:pPr lvl="1" algn="just"/>
            <a:r>
              <a:rPr lang="es-MX" sz="1100" dirty="0"/>
              <a:t>Mayores tasas de adherencia a su tratamiento</a:t>
            </a:r>
          </a:p>
          <a:p>
            <a:pPr lvl="1" algn="just"/>
            <a:r>
              <a:rPr lang="es-MX" sz="1100" dirty="0" smtClean="0"/>
              <a:t>Mayores </a:t>
            </a:r>
            <a:r>
              <a:rPr lang="es-MX" sz="1100" dirty="0"/>
              <a:t>tasas de control de su enfermedad, factor crítico para retrasar complicaciones (p.ej., niveles de azúcar en diabéticos, niveles de presión arterial en hipertensos)</a:t>
            </a:r>
          </a:p>
          <a:p>
            <a:pPr lvl="1" algn="just"/>
            <a:r>
              <a:rPr lang="es-MX" sz="1100" dirty="0"/>
              <a:t>Menores tasas de episodios de crisis (p.ej., hospitalizaciones)</a:t>
            </a:r>
          </a:p>
          <a:p>
            <a:pPr algn="just"/>
            <a:r>
              <a:rPr lang="es-MX" sz="1600" dirty="0" smtClean="0"/>
              <a:t>Como </a:t>
            </a:r>
            <a:r>
              <a:rPr lang="es-MX" sz="1600" dirty="0"/>
              <a:t>consecuencia, se observan menores costos de atención y mejor calidad y esperanza de vida de pacientes (p.ej., % de diabéticos que no requieren diálisis)</a:t>
            </a:r>
          </a:p>
          <a:p>
            <a:pPr algn="just"/>
            <a:endParaRPr lang="es-MX" sz="1600" dirty="0" smtClean="0"/>
          </a:p>
          <a:p>
            <a:pPr marL="0" indent="0" algn="just">
              <a:buNone/>
            </a:pPr>
            <a:endParaRPr lang="es-MX" sz="16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96" y="1421434"/>
            <a:ext cx="7509520" cy="299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7452" y="205228"/>
            <a:ext cx="8229600" cy="758863"/>
          </a:xfrm>
        </p:spPr>
        <p:txBody>
          <a:bodyPr>
            <a:normAutofit/>
          </a:bodyPr>
          <a:lstStyle/>
          <a:p>
            <a:pPr algn="l"/>
            <a:r>
              <a:rPr lang="es-MX" sz="3200" dirty="0" smtClean="0"/>
              <a:t>Comparación internacional</a:t>
            </a:r>
            <a:endParaRPr lang="es-MX" sz="3200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79512" y="861309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63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7452" y="44624"/>
            <a:ext cx="8229600" cy="758863"/>
          </a:xfrm>
        </p:spPr>
        <p:txBody>
          <a:bodyPr>
            <a:noAutofit/>
          </a:bodyPr>
          <a:lstStyle/>
          <a:p>
            <a:pPr algn="l"/>
            <a:r>
              <a:rPr lang="es-MX" sz="2800" dirty="0"/>
              <a:t>Los casos exitosos de transformación a modelos de atención comparten cuatro elementos en común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179512" y="861309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0"/>
          <a:stretch/>
        </p:blipFill>
        <p:spPr bwMode="auto">
          <a:xfrm>
            <a:off x="366713" y="1196752"/>
            <a:ext cx="8698734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73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1 CuadroTexto"/>
          <p:cNvSpPr txBox="1">
            <a:spLocks noChangeArrowheads="1"/>
          </p:cNvSpPr>
          <p:nvPr/>
        </p:nvSpPr>
        <p:spPr bwMode="auto">
          <a:xfrm>
            <a:off x="157165" y="735095"/>
            <a:ext cx="2449368" cy="4616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r>
              <a:rPr lang="es-MX" altLang="es-MX" sz="2400" b="1" dirty="0"/>
              <a:t>Diagrama de flujo</a:t>
            </a:r>
          </a:p>
        </p:txBody>
      </p:sp>
      <p:sp>
        <p:nvSpPr>
          <p:cNvPr id="12292" name="Text Box 32"/>
          <p:cNvSpPr txBox="1">
            <a:spLocks noChangeArrowheads="1"/>
          </p:cNvSpPr>
          <p:nvPr/>
        </p:nvSpPr>
        <p:spPr bwMode="auto">
          <a:xfrm>
            <a:off x="6753225" y="4491039"/>
            <a:ext cx="339725" cy="1857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algn="ctr" defTabSz="914303"/>
            <a:r>
              <a:rPr lang="es-MX" altLang="es-MX" sz="800" b="1">
                <a:solidFill>
                  <a:srgbClr val="000000"/>
                </a:solidFill>
                <a:cs typeface="Times New Roman" pitchFamily="18" charset="0"/>
              </a:rPr>
              <a:t>SI</a:t>
            </a:r>
            <a:endParaRPr lang="es-MX" altLang="es-MX"/>
          </a:p>
        </p:txBody>
      </p:sp>
      <p:sp>
        <p:nvSpPr>
          <p:cNvPr id="12293" name="AutoShape 19"/>
          <p:cNvSpPr>
            <a:spLocks noChangeArrowheads="1"/>
          </p:cNvSpPr>
          <p:nvPr/>
        </p:nvSpPr>
        <p:spPr bwMode="auto">
          <a:xfrm>
            <a:off x="4565651" y="1685926"/>
            <a:ext cx="1085850" cy="573088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/>
            <a:r>
              <a:rPr lang="es-MX" altLang="es-MX" sz="800">
                <a:solidFill>
                  <a:srgbClr val="000000"/>
                </a:solidFill>
                <a:cs typeface="Times New Roman" pitchFamily="18" charset="0"/>
              </a:rPr>
              <a:t>Elabora solicitud de laboratorio  y autorización por JSMF </a:t>
            </a:r>
            <a:endParaRPr lang="es-MX" altLang="es-MX"/>
          </a:p>
        </p:txBody>
      </p:sp>
      <p:sp>
        <p:nvSpPr>
          <p:cNvPr id="12294" name="AutoShape 34"/>
          <p:cNvSpPr>
            <a:spLocks noChangeArrowheads="1"/>
          </p:cNvSpPr>
          <p:nvPr/>
        </p:nvSpPr>
        <p:spPr bwMode="auto">
          <a:xfrm>
            <a:off x="1844676" y="1674814"/>
            <a:ext cx="1071563" cy="546100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/>
            <a:r>
              <a:rPr lang="es-MX" altLang="es-MX" sz="80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Enfermería realiza DETECCIONES DM (glucómetro)</a:t>
            </a:r>
            <a:endParaRPr lang="es-MX" altLang="es-MX" sz="1200">
              <a:ea typeface="Times New Roman" pitchFamily="18" charset="0"/>
              <a:cs typeface="Calibri" pitchFamily="34" charset="0"/>
            </a:endParaRPr>
          </a:p>
          <a:p>
            <a:pPr defTabSz="914303" eaLnBrk="0" hangingPunct="0"/>
            <a:endParaRPr lang="es-MX" altLang="es-MX"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12295" name="Text Box 32"/>
          <p:cNvSpPr txBox="1">
            <a:spLocks noChangeArrowheads="1"/>
          </p:cNvSpPr>
          <p:nvPr/>
        </p:nvSpPr>
        <p:spPr bwMode="auto">
          <a:xfrm>
            <a:off x="4052889" y="1771650"/>
            <a:ext cx="339725" cy="1857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algn="ctr" defTabSz="914303"/>
            <a:r>
              <a:rPr lang="es-MX" altLang="es-MX" sz="800" b="1">
                <a:solidFill>
                  <a:srgbClr val="000000"/>
                </a:solidFill>
                <a:cs typeface="Times New Roman" pitchFamily="18" charset="0"/>
              </a:rPr>
              <a:t>SI</a:t>
            </a:r>
            <a:endParaRPr lang="es-MX" altLang="es-MX"/>
          </a:p>
        </p:txBody>
      </p:sp>
      <p:sp>
        <p:nvSpPr>
          <p:cNvPr id="12296" name="Text Box 31"/>
          <p:cNvSpPr txBox="1">
            <a:spLocks noChangeArrowheads="1"/>
          </p:cNvSpPr>
          <p:nvPr/>
        </p:nvSpPr>
        <p:spPr bwMode="auto">
          <a:xfrm>
            <a:off x="3349626" y="4972051"/>
            <a:ext cx="341313" cy="187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303"/>
            <a:r>
              <a:rPr lang="es-MX" altLang="es-MX" sz="800" b="1">
                <a:solidFill>
                  <a:srgbClr val="000000"/>
                </a:solidFill>
                <a:cs typeface="Times New Roman" pitchFamily="18" charset="0"/>
              </a:rPr>
              <a:t>NO</a:t>
            </a:r>
            <a:endParaRPr lang="es-MX" altLang="es-MX"/>
          </a:p>
        </p:txBody>
      </p:sp>
      <p:sp>
        <p:nvSpPr>
          <p:cNvPr id="12297" name="Line 30"/>
          <p:cNvSpPr>
            <a:spLocks noChangeShapeType="1"/>
          </p:cNvSpPr>
          <p:nvPr/>
        </p:nvSpPr>
        <p:spPr bwMode="auto">
          <a:xfrm flipH="1">
            <a:off x="3600450" y="4935539"/>
            <a:ext cx="0" cy="352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298" name="Line 29"/>
          <p:cNvSpPr>
            <a:spLocks noChangeShapeType="1"/>
          </p:cNvSpPr>
          <p:nvPr/>
        </p:nvSpPr>
        <p:spPr bwMode="auto">
          <a:xfrm flipV="1">
            <a:off x="2922588" y="1973263"/>
            <a:ext cx="3254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299" name="Line 28"/>
          <p:cNvSpPr>
            <a:spLocks noChangeShapeType="1"/>
          </p:cNvSpPr>
          <p:nvPr/>
        </p:nvSpPr>
        <p:spPr bwMode="auto">
          <a:xfrm flipV="1">
            <a:off x="1482725" y="1966913"/>
            <a:ext cx="3508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00" name="Line 27"/>
          <p:cNvSpPr>
            <a:spLocks noChangeShapeType="1"/>
          </p:cNvSpPr>
          <p:nvPr/>
        </p:nvSpPr>
        <p:spPr bwMode="auto">
          <a:xfrm flipV="1">
            <a:off x="4008439" y="1966913"/>
            <a:ext cx="5572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01" name="Line 26"/>
          <p:cNvSpPr>
            <a:spLocks noChangeShapeType="1"/>
          </p:cNvSpPr>
          <p:nvPr/>
        </p:nvSpPr>
        <p:spPr bwMode="auto">
          <a:xfrm>
            <a:off x="5643563" y="1970088"/>
            <a:ext cx="2968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02" name="AutoShape 25"/>
          <p:cNvSpPr>
            <a:spLocks noChangeArrowheads="1"/>
          </p:cNvSpPr>
          <p:nvPr/>
        </p:nvSpPr>
        <p:spPr bwMode="auto">
          <a:xfrm>
            <a:off x="5940425" y="1685925"/>
            <a:ext cx="1068388" cy="560388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/>
            <a:r>
              <a:rPr lang="es-MX" altLang="es-MX" sz="800">
                <a:solidFill>
                  <a:srgbClr val="000000"/>
                </a:solidFill>
                <a:cs typeface="Times New Roman" pitchFamily="18" charset="0"/>
              </a:rPr>
              <a:t>El JSMF firma, e indica al paciente que acuda con el MF con resultados</a:t>
            </a:r>
            <a:endParaRPr lang="es-MX" altLang="es-MX"/>
          </a:p>
        </p:txBody>
      </p:sp>
      <p:sp>
        <p:nvSpPr>
          <p:cNvPr id="12303" name="Line 24"/>
          <p:cNvSpPr>
            <a:spLocks noChangeShapeType="1"/>
          </p:cNvSpPr>
          <p:nvPr/>
        </p:nvSpPr>
        <p:spPr bwMode="auto">
          <a:xfrm flipV="1">
            <a:off x="7008813" y="1989138"/>
            <a:ext cx="276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04" name="AutoShape 23"/>
          <p:cNvSpPr>
            <a:spLocks noChangeArrowheads="1"/>
          </p:cNvSpPr>
          <p:nvPr/>
        </p:nvSpPr>
        <p:spPr bwMode="auto">
          <a:xfrm>
            <a:off x="7285038" y="1685925"/>
            <a:ext cx="1103312" cy="560388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/>
            <a:endParaRPr lang="es-MX" altLang="es-MX" sz="8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defTabSz="914303"/>
            <a:r>
              <a:rPr lang="es-MX" altLang="es-MX" sz="800" dirty="0">
                <a:solidFill>
                  <a:srgbClr val="000000"/>
                </a:solidFill>
                <a:cs typeface="Times New Roman" pitchFamily="18" charset="0"/>
              </a:rPr>
              <a:t>El Médico Familiar atiende solo el 25 %</a:t>
            </a:r>
            <a:endParaRPr lang="es-MX" altLang="es-MX" dirty="0"/>
          </a:p>
        </p:txBody>
      </p:sp>
      <p:sp>
        <p:nvSpPr>
          <p:cNvPr id="12305" name="Rectangle 41"/>
          <p:cNvSpPr>
            <a:spLocks noChangeArrowheads="1"/>
          </p:cNvSpPr>
          <p:nvPr/>
        </p:nvSpPr>
        <p:spPr bwMode="auto">
          <a:xfrm>
            <a:off x="2525713" y="571500"/>
            <a:ext cx="39893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algn="ctr" defTabSz="914303"/>
            <a:endParaRPr lang="es-MX" altLang="es-MX" sz="1200" b="1" dirty="0">
              <a:cs typeface="Times New Roman" pitchFamily="18" charset="0"/>
            </a:endParaRPr>
          </a:p>
          <a:p>
            <a:pPr algn="ctr" defTabSz="914303"/>
            <a:r>
              <a:rPr lang="es-MX" altLang="es-MX" sz="1200" b="1" dirty="0">
                <a:cs typeface="Times New Roman" pitchFamily="18" charset="0"/>
              </a:rPr>
              <a:t>Actual</a:t>
            </a:r>
          </a:p>
          <a:p>
            <a:pPr algn="ctr" defTabSz="914303"/>
            <a:r>
              <a:rPr lang="es-MX" altLang="es-MX" sz="1200" b="1" dirty="0">
                <a:cs typeface="Times New Roman" pitchFamily="18" charset="0"/>
              </a:rPr>
              <a:t>Detección y seguimiento al paciente Diabético</a:t>
            </a:r>
            <a:endParaRPr lang="es-MX" altLang="es-MX" dirty="0"/>
          </a:p>
        </p:txBody>
      </p:sp>
      <p:sp>
        <p:nvSpPr>
          <p:cNvPr id="12306" name="AutoShape 2"/>
          <p:cNvSpPr>
            <a:spLocks noChangeArrowheads="1"/>
          </p:cNvSpPr>
          <p:nvPr/>
        </p:nvSpPr>
        <p:spPr bwMode="auto">
          <a:xfrm>
            <a:off x="3121026" y="5287964"/>
            <a:ext cx="1039813" cy="568325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 eaLnBrk="0" hangingPunct="0"/>
            <a:r>
              <a:rPr lang="es-MX" altLang="es-MX" sz="800" dirty="0">
                <a:solidFill>
                  <a:srgbClr val="000000"/>
                </a:solidFill>
                <a:cs typeface="Times New Roman" pitchFamily="18" charset="0"/>
              </a:rPr>
              <a:t>Indica medidas dietéticas y cita a detección  en 3 años</a:t>
            </a:r>
            <a:endParaRPr lang="es-MX" altLang="es-MX" dirty="0"/>
          </a:p>
        </p:txBody>
      </p:sp>
      <p:sp>
        <p:nvSpPr>
          <p:cNvPr id="12307" name="Rectangle 40"/>
          <p:cNvSpPr>
            <a:spLocks noChangeArrowheads="1"/>
          </p:cNvSpPr>
          <p:nvPr/>
        </p:nvSpPr>
        <p:spPr bwMode="auto">
          <a:xfrm>
            <a:off x="2262189" y="3381375"/>
            <a:ext cx="44735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algn="ctr" defTabSz="914303" eaLnBrk="0" hangingPunct="0"/>
            <a:r>
              <a:rPr lang="es-MX" altLang="es-MX" sz="1200" b="1">
                <a:cs typeface="Times New Roman" pitchFamily="18" charset="0"/>
              </a:rPr>
              <a:t>Propuesta</a:t>
            </a:r>
          </a:p>
          <a:p>
            <a:pPr algn="ctr" defTabSz="914303" eaLnBrk="0" hangingPunct="0"/>
            <a:r>
              <a:rPr lang="es-MX" altLang="es-MX" sz="1200" b="1">
                <a:cs typeface="Times New Roman" pitchFamily="18" charset="0"/>
              </a:rPr>
              <a:t>Detección y seguimiento al paciente Diabético</a:t>
            </a:r>
            <a:endParaRPr lang="es-MX" altLang="es-MX"/>
          </a:p>
        </p:txBody>
      </p:sp>
      <p:sp>
        <p:nvSpPr>
          <p:cNvPr id="22" name="21 CuadroTexto"/>
          <p:cNvSpPr txBox="1"/>
          <p:nvPr/>
        </p:nvSpPr>
        <p:spPr>
          <a:xfrm>
            <a:off x="7596189" y="2306639"/>
            <a:ext cx="757237" cy="46915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dash"/>
          </a:ln>
        </p:spPr>
        <p:txBody>
          <a:bodyPr lIns="91430" tIns="45716" rIns="91430" bIns="45716">
            <a:spAutoFit/>
          </a:bodyPr>
          <a:lstStyle/>
          <a:p>
            <a:pPr>
              <a:defRPr/>
            </a:pPr>
            <a:r>
              <a:rPr lang="es-MX" altLang="es-MX" sz="800" b="1" dirty="0">
                <a:solidFill>
                  <a:schemeClr val="bg1">
                    <a:lumMod val="95000"/>
                  </a:schemeClr>
                </a:solidFill>
                <a:ea typeface="Times New Roman" pitchFamily="18" charset="0"/>
              </a:rPr>
              <a:t>No acude el 75% de pacientes </a:t>
            </a:r>
            <a:endParaRPr lang="es-MX" altLang="es-MX" sz="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2" name="23 Grupo"/>
          <p:cNvGrpSpPr>
            <a:grpSpLocks/>
          </p:cNvGrpSpPr>
          <p:nvPr/>
        </p:nvGrpSpPr>
        <p:grpSpPr bwMode="auto">
          <a:xfrm>
            <a:off x="3233741" y="1676400"/>
            <a:ext cx="752476" cy="598488"/>
            <a:chOff x="3026180" y="1462723"/>
            <a:chExt cx="753732" cy="598126"/>
          </a:xfrm>
        </p:grpSpPr>
        <p:sp>
          <p:nvSpPr>
            <p:cNvPr id="12343" name="AutoShape 12"/>
            <p:cNvSpPr>
              <a:spLocks noChangeArrowheads="1"/>
            </p:cNvSpPr>
            <p:nvPr/>
          </p:nvSpPr>
          <p:spPr bwMode="auto">
            <a:xfrm>
              <a:off x="3026180" y="1462723"/>
              <a:ext cx="753732" cy="598126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303"/>
              <a:endParaRPr lang="es-MX" altLang="es-MX" sz="800" b="1">
                <a:cs typeface="Times New Roman" pitchFamily="18" charset="0"/>
              </a:endParaRPr>
            </a:p>
          </p:txBody>
        </p:sp>
        <p:sp>
          <p:nvSpPr>
            <p:cNvPr id="12344" name="25 CuadroTexto"/>
            <p:cNvSpPr txBox="1">
              <a:spLocks noChangeArrowheads="1"/>
            </p:cNvSpPr>
            <p:nvPr/>
          </p:nvSpPr>
          <p:spPr bwMode="auto">
            <a:xfrm>
              <a:off x="3026180" y="1656232"/>
              <a:ext cx="679524" cy="215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altLang="es-MX" sz="800"/>
                <a:t>Sospechoso</a:t>
              </a:r>
            </a:p>
          </p:txBody>
        </p:sp>
      </p:grpSp>
      <p:sp>
        <p:nvSpPr>
          <p:cNvPr id="12310" name="AutoShape 34"/>
          <p:cNvSpPr>
            <a:spLocks noChangeArrowheads="1"/>
          </p:cNvSpPr>
          <p:nvPr/>
        </p:nvSpPr>
        <p:spPr bwMode="auto">
          <a:xfrm>
            <a:off x="1835151" y="4349751"/>
            <a:ext cx="1071563" cy="544513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/>
            <a:r>
              <a:rPr lang="es-MX" altLang="es-MX" sz="80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Enfermería realiza DETECCIONES DM (glucómetro)</a:t>
            </a:r>
            <a:endParaRPr lang="es-MX" altLang="es-MX" sz="1200">
              <a:ea typeface="Times New Roman" pitchFamily="18" charset="0"/>
              <a:cs typeface="Calibri" pitchFamily="34" charset="0"/>
            </a:endParaRPr>
          </a:p>
          <a:p>
            <a:pPr defTabSz="914303" eaLnBrk="0" hangingPunct="0"/>
            <a:endParaRPr lang="es-MX" altLang="es-MX"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12311" name="AutoShape 19"/>
          <p:cNvSpPr>
            <a:spLocks noChangeArrowheads="1"/>
          </p:cNvSpPr>
          <p:nvPr/>
        </p:nvSpPr>
        <p:spPr bwMode="auto">
          <a:xfrm>
            <a:off x="4557714" y="4311651"/>
            <a:ext cx="1087437" cy="619125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/>
            <a:endParaRPr lang="es-MX" altLang="es-MX" sz="8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defTabSz="914303"/>
            <a:r>
              <a:rPr lang="es-MX" altLang="es-MX" sz="800" dirty="0">
                <a:solidFill>
                  <a:srgbClr val="000000"/>
                </a:solidFill>
                <a:cs typeface="Times New Roman" pitchFamily="18" charset="0"/>
              </a:rPr>
              <a:t>Elabora solicitud de laboratorio  y firma</a:t>
            </a:r>
            <a:endParaRPr lang="es-MX" altLang="es-MX" dirty="0"/>
          </a:p>
        </p:txBody>
      </p:sp>
      <p:sp>
        <p:nvSpPr>
          <p:cNvPr id="12312" name="Text Box 32"/>
          <p:cNvSpPr txBox="1">
            <a:spLocks noChangeArrowheads="1"/>
          </p:cNvSpPr>
          <p:nvPr/>
        </p:nvSpPr>
        <p:spPr bwMode="auto">
          <a:xfrm>
            <a:off x="4044950" y="4425950"/>
            <a:ext cx="339725" cy="1857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algn="ctr" defTabSz="914303"/>
            <a:r>
              <a:rPr lang="es-MX" altLang="es-MX" sz="800" b="1">
                <a:solidFill>
                  <a:srgbClr val="000000"/>
                </a:solidFill>
                <a:cs typeface="Times New Roman" pitchFamily="18" charset="0"/>
              </a:rPr>
              <a:t>SI</a:t>
            </a:r>
            <a:endParaRPr lang="es-MX" altLang="es-MX"/>
          </a:p>
        </p:txBody>
      </p:sp>
      <p:sp>
        <p:nvSpPr>
          <p:cNvPr id="12313" name="Line 29"/>
          <p:cNvSpPr>
            <a:spLocks noChangeShapeType="1"/>
          </p:cNvSpPr>
          <p:nvPr/>
        </p:nvSpPr>
        <p:spPr bwMode="auto">
          <a:xfrm flipV="1">
            <a:off x="2916238" y="4610100"/>
            <a:ext cx="323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14" name="Line 27"/>
          <p:cNvSpPr>
            <a:spLocks noChangeShapeType="1"/>
          </p:cNvSpPr>
          <p:nvPr/>
        </p:nvSpPr>
        <p:spPr bwMode="auto">
          <a:xfrm>
            <a:off x="3986213" y="4610101"/>
            <a:ext cx="571500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15" name="Line 26"/>
          <p:cNvSpPr>
            <a:spLocks noChangeShapeType="1"/>
          </p:cNvSpPr>
          <p:nvPr/>
        </p:nvSpPr>
        <p:spPr bwMode="auto">
          <a:xfrm>
            <a:off x="5635626" y="4662488"/>
            <a:ext cx="415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16" name="Line 24"/>
          <p:cNvSpPr>
            <a:spLocks noChangeShapeType="1"/>
          </p:cNvSpPr>
          <p:nvPr/>
        </p:nvSpPr>
        <p:spPr bwMode="auto">
          <a:xfrm flipV="1">
            <a:off x="6816725" y="4660900"/>
            <a:ext cx="3952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17" name="AutoShape 23"/>
          <p:cNvSpPr>
            <a:spLocks noChangeArrowheads="1"/>
          </p:cNvSpPr>
          <p:nvPr/>
        </p:nvSpPr>
        <p:spPr bwMode="auto">
          <a:xfrm>
            <a:off x="7192964" y="5129214"/>
            <a:ext cx="1176337" cy="595312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/>
            <a:endParaRPr lang="es-MX" altLang="es-MX" sz="8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defTabSz="914303"/>
            <a:r>
              <a:rPr lang="es-MX" altLang="es-MX" sz="800" dirty="0">
                <a:solidFill>
                  <a:srgbClr val="000000"/>
                </a:solidFill>
                <a:cs typeface="Times New Roman" pitchFamily="18" charset="0"/>
              </a:rPr>
              <a:t>El Médico Familiar atenderá a pacientes confirmados</a:t>
            </a:r>
            <a:endParaRPr lang="es-MX" altLang="es-MX" dirty="0"/>
          </a:p>
        </p:txBody>
      </p:sp>
      <p:sp>
        <p:nvSpPr>
          <p:cNvPr id="12318" name="34 CuadroTexto"/>
          <p:cNvSpPr txBox="1">
            <a:spLocks noChangeArrowheads="1"/>
          </p:cNvSpPr>
          <p:nvPr/>
        </p:nvSpPr>
        <p:spPr bwMode="auto">
          <a:xfrm>
            <a:off x="7359650" y="5862638"/>
            <a:ext cx="757238" cy="46915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/>
          <a:p>
            <a:r>
              <a:rPr lang="es-MX" altLang="es-MX" sz="800" b="1">
                <a:solidFill>
                  <a:schemeClr val="bg1"/>
                </a:solidFill>
                <a:cs typeface="Times New Roman" pitchFamily="18" charset="0"/>
              </a:rPr>
              <a:t>Se atenderá al 90% de pacientes </a:t>
            </a:r>
            <a:endParaRPr lang="es-MX" altLang="es-MX" sz="800" b="1">
              <a:solidFill>
                <a:schemeClr val="bg1"/>
              </a:solidFill>
            </a:endParaRPr>
          </a:p>
        </p:txBody>
      </p:sp>
      <p:sp>
        <p:nvSpPr>
          <p:cNvPr id="12319" name="35 CuadroTexto"/>
          <p:cNvSpPr txBox="1">
            <a:spLocks noChangeArrowheads="1"/>
          </p:cNvSpPr>
          <p:nvPr/>
        </p:nvSpPr>
        <p:spPr bwMode="auto">
          <a:xfrm>
            <a:off x="3700464" y="4048125"/>
            <a:ext cx="936625" cy="33854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/>
          <a:p>
            <a:pPr algn="ctr" eaLnBrk="0" hangingPunct="0"/>
            <a:r>
              <a:rPr lang="es-MX" altLang="es-MX" sz="800">
                <a:solidFill>
                  <a:srgbClr val="000000"/>
                </a:solidFill>
                <a:cs typeface="Times New Roman" pitchFamily="18" charset="0"/>
              </a:rPr>
              <a:t>&gt; 100 mg ayuno</a:t>
            </a:r>
            <a:endParaRPr lang="es-MX" altLang="es-MX" sz="3600">
              <a:cs typeface="Times New Roman" pitchFamily="18" charset="0"/>
            </a:endParaRPr>
          </a:p>
          <a:p>
            <a:pPr algn="ctr" eaLnBrk="0" hangingPunct="0"/>
            <a:r>
              <a:rPr lang="es-MX" altLang="es-MX" sz="800">
                <a:solidFill>
                  <a:srgbClr val="000000"/>
                </a:solidFill>
                <a:cs typeface="Times New Roman" pitchFamily="18" charset="0"/>
              </a:rPr>
              <a:t>&gt; 140 mg casual</a:t>
            </a:r>
            <a:endParaRPr lang="es-MX" altLang="es-MX" sz="3600">
              <a:cs typeface="Times New Roman" pitchFamily="18" charset="0"/>
            </a:endParaRPr>
          </a:p>
        </p:txBody>
      </p:sp>
      <p:grpSp>
        <p:nvGrpSpPr>
          <p:cNvPr id="3" name="36 Grupo"/>
          <p:cNvGrpSpPr>
            <a:grpSpLocks/>
          </p:cNvGrpSpPr>
          <p:nvPr/>
        </p:nvGrpSpPr>
        <p:grpSpPr bwMode="auto">
          <a:xfrm>
            <a:off x="3225800" y="4303714"/>
            <a:ext cx="754063" cy="598487"/>
            <a:chOff x="3026180" y="1462723"/>
            <a:chExt cx="753732" cy="598126"/>
          </a:xfrm>
        </p:grpSpPr>
        <p:sp>
          <p:nvSpPr>
            <p:cNvPr id="12341" name="AutoShape 12"/>
            <p:cNvSpPr>
              <a:spLocks noChangeArrowheads="1"/>
            </p:cNvSpPr>
            <p:nvPr/>
          </p:nvSpPr>
          <p:spPr bwMode="auto">
            <a:xfrm>
              <a:off x="3026180" y="1462723"/>
              <a:ext cx="753732" cy="598126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303"/>
              <a:endParaRPr lang="es-MX" altLang="es-MX" sz="800" b="1">
                <a:cs typeface="Times New Roman" pitchFamily="18" charset="0"/>
              </a:endParaRPr>
            </a:p>
          </p:txBody>
        </p:sp>
        <p:sp>
          <p:nvSpPr>
            <p:cNvPr id="12342" name="38 CuadroTexto"/>
            <p:cNvSpPr txBox="1">
              <a:spLocks noChangeArrowheads="1"/>
            </p:cNvSpPr>
            <p:nvPr/>
          </p:nvSpPr>
          <p:spPr bwMode="auto">
            <a:xfrm>
              <a:off x="3026180" y="1656232"/>
              <a:ext cx="678093" cy="215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altLang="es-MX" sz="800"/>
                <a:t>Sospechoso</a:t>
              </a:r>
            </a:p>
          </p:txBody>
        </p:sp>
      </p:grpSp>
      <p:grpSp>
        <p:nvGrpSpPr>
          <p:cNvPr id="4" name="39 Grupo"/>
          <p:cNvGrpSpPr>
            <a:grpSpLocks/>
          </p:cNvGrpSpPr>
          <p:nvPr/>
        </p:nvGrpSpPr>
        <p:grpSpPr bwMode="auto">
          <a:xfrm>
            <a:off x="6061071" y="4364039"/>
            <a:ext cx="767228" cy="598487"/>
            <a:chOff x="6192052" y="5300893"/>
            <a:chExt cx="766499" cy="598126"/>
          </a:xfrm>
        </p:grpSpPr>
        <p:sp>
          <p:nvSpPr>
            <p:cNvPr id="12339" name="AutoShape 12"/>
            <p:cNvSpPr>
              <a:spLocks noChangeArrowheads="1"/>
            </p:cNvSpPr>
            <p:nvPr/>
          </p:nvSpPr>
          <p:spPr bwMode="auto">
            <a:xfrm>
              <a:off x="6192052" y="5300893"/>
              <a:ext cx="753732" cy="598126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303"/>
              <a:endParaRPr lang="es-MX" altLang="es-MX" sz="800" b="1">
                <a:cs typeface="Times New Roman" pitchFamily="18" charset="0"/>
              </a:endParaRPr>
            </a:p>
          </p:txBody>
        </p:sp>
        <p:sp>
          <p:nvSpPr>
            <p:cNvPr id="12340" name="41 CuadroTexto"/>
            <p:cNvSpPr txBox="1">
              <a:spLocks noChangeArrowheads="1"/>
            </p:cNvSpPr>
            <p:nvPr/>
          </p:nvSpPr>
          <p:spPr bwMode="auto">
            <a:xfrm>
              <a:off x="6210340" y="5421250"/>
              <a:ext cx="748211" cy="338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altLang="es-MX" sz="800"/>
                <a:t>Sospechoso</a:t>
              </a:r>
            </a:p>
            <a:p>
              <a:r>
                <a:rPr lang="es-MX" altLang="es-MX" sz="800"/>
                <a:t>por resultado</a:t>
              </a:r>
            </a:p>
          </p:txBody>
        </p:sp>
      </p:grpSp>
      <p:sp>
        <p:nvSpPr>
          <p:cNvPr id="12322" name="AutoShape 23"/>
          <p:cNvSpPr>
            <a:spLocks noChangeArrowheads="1"/>
          </p:cNvSpPr>
          <p:nvPr/>
        </p:nvSpPr>
        <p:spPr bwMode="auto">
          <a:xfrm>
            <a:off x="7212013" y="4324351"/>
            <a:ext cx="1169987" cy="595313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/>
            <a:endParaRPr lang="es-MX" altLang="es-MX" sz="800">
              <a:solidFill>
                <a:srgbClr val="000000"/>
              </a:solidFill>
              <a:cs typeface="Times New Roman" pitchFamily="18" charset="0"/>
            </a:endParaRPr>
          </a:p>
          <a:p>
            <a:pPr algn="ctr" defTabSz="914303"/>
            <a:r>
              <a:rPr lang="es-MX" altLang="es-MX" sz="800">
                <a:solidFill>
                  <a:srgbClr val="000000"/>
                </a:solidFill>
                <a:cs typeface="Times New Roman" pitchFamily="18" charset="0"/>
              </a:rPr>
              <a:t>Solicita a la Asistente Médica la cita </a:t>
            </a:r>
            <a:endParaRPr lang="es-MX" altLang="es-MX"/>
          </a:p>
        </p:txBody>
      </p:sp>
      <p:sp>
        <p:nvSpPr>
          <p:cNvPr id="12323" name="Text Box 31"/>
          <p:cNvSpPr txBox="1">
            <a:spLocks noChangeArrowheads="1"/>
          </p:cNvSpPr>
          <p:nvPr/>
        </p:nvSpPr>
        <p:spPr bwMode="auto">
          <a:xfrm>
            <a:off x="3336926" y="2286000"/>
            <a:ext cx="341313" cy="187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303"/>
            <a:r>
              <a:rPr lang="es-MX" altLang="es-MX" sz="800" b="1">
                <a:solidFill>
                  <a:srgbClr val="000000"/>
                </a:solidFill>
                <a:cs typeface="Times New Roman" pitchFamily="18" charset="0"/>
              </a:rPr>
              <a:t>NO</a:t>
            </a:r>
            <a:endParaRPr lang="es-MX" altLang="es-MX"/>
          </a:p>
        </p:txBody>
      </p:sp>
      <p:sp>
        <p:nvSpPr>
          <p:cNvPr id="12324" name="Line 30"/>
          <p:cNvSpPr>
            <a:spLocks noChangeShapeType="1"/>
          </p:cNvSpPr>
          <p:nvPr/>
        </p:nvSpPr>
        <p:spPr bwMode="auto">
          <a:xfrm flipH="1">
            <a:off x="3600450" y="2249489"/>
            <a:ext cx="0" cy="352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25" name="AutoShape 2"/>
          <p:cNvSpPr>
            <a:spLocks noChangeArrowheads="1"/>
          </p:cNvSpPr>
          <p:nvPr/>
        </p:nvSpPr>
        <p:spPr bwMode="auto">
          <a:xfrm>
            <a:off x="3108326" y="2601914"/>
            <a:ext cx="1039813" cy="568325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 eaLnBrk="0" hangingPunct="0"/>
            <a:r>
              <a:rPr lang="es-MX" altLang="es-MX" sz="800" dirty="0">
                <a:solidFill>
                  <a:srgbClr val="000000"/>
                </a:solidFill>
                <a:cs typeface="Times New Roman" pitchFamily="18" charset="0"/>
              </a:rPr>
              <a:t>Indica medidas dietéticas y cita a detección en 3 años</a:t>
            </a:r>
            <a:endParaRPr lang="es-MX" altLang="es-MX" dirty="0"/>
          </a:p>
        </p:txBody>
      </p:sp>
      <p:sp>
        <p:nvSpPr>
          <p:cNvPr id="12326" name="Text Box 31"/>
          <p:cNvSpPr txBox="1">
            <a:spLocks noChangeArrowheads="1"/>
          </p:cNvSpPr>
          <p:nvPr/>
        </p:nvSpPr>
        <p:spPr bwMode="auto">
          <a:xfrm>
            <a:off x="6173788" y="4962525"/>
            <a:ext cx="341312" cy="187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303"/>
            <a:r>
              <a:rPr lang="es-MX" altLang="es-MX" sz="800" b="1">
                <a:solidFill>
                  <a:srgbClr val="000000"/>
                </a:solidFill>
                <a:cs typeface="Times New Roman" pitchFamily="18" charset="0"/>
              </a:rPr>
              <a:t>NO</a:t>
            </a:r>
            <a:endParaRPr lang="es-MX" altLang="es-MX"/>
          </a:p>
        </p:txBody>
      </p:sp>
      <p:sp>
        <p:nvSpPr>
          <p:cNvPr id="12327" name="Line 30"/>
          <p:cNvSpPr>
            <a:spLocks noChangeShapeType="1"/>
          </p:cNvSpPr>
          <p:nvPr/>
        </p:nvSpPr>
        <p:spPr bwMode="auto">
          <a:xfrm flipH="1">
            <a:off x="6427788" y="4953001"/>
            <a:ext cx="0" cy="352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28" name="AutoShape 2"/>
          <p:cNvSpPr>
            <a:spLocks noChangeArrowheads="1"/>
          </p:cNvSpPr>
          <p:nvPr/>
        </p:nvSpPr>
        <p:spPr bwMode="auto">
          <a:xfrm>
            <a:off x="5935663" y="5305426"/>
            <a:ext cx="1039812" cy="568325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/>
          <a:p>
            <a:pPr algn="ctr" defTabSz="914303" eaLnBrk="0" hangingPunct="0"/>
            <a:r>
              <a:rPr lang="es-MX" altLang="es-MX" sz="800" dirty="0">
                <a:solidFill>
                  <a:srgbClr val="000000"/>
                </a:solidFill>
                <a:cs typeface="Times New Roman" pitchFamily="18" charset="0"/>
              </a:rPr>
              <a:t>Indica medidas dietéticas y cita en 3 años</a:t>
            </a:r>
            <a:endParaRPr lang="es-MX" altLang="es-MX" dirty="0"/>
          </a:p>
        </p:txBody>
      </p:sp>
      <p:sp>
        <p:nvSpPr>
          <p:cNvPr id="12329" name="Line 28"/>
          <p:cNvSpPr>
            <a:spLocks noChangeShapeType="1"/>
          </p:cNvSpPr>
          <p:nvPr/>
        </p:nvSpPr>
        <p:spPr bwMode="auto">
          <a:xfrm flipV="1">
            <a:off x="1482725" y="4676775"/>
            <a:ext cx="3508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grpSp>
        <p:nvGrpSpPr>
          <p:cNvPr id="5" name="50 Grupo"/>
          <p:cNvGrpSpPr>
            <a:grpSpLocks/>
          </p:cNvGrpSpPr>
          <p:nvPr/>
        </p:nvGrpSpPr>
        <p:grpSpPr bwMode="auto">
          <a:xfrm>
            <a:off x="323851" y="1685925"/>
            <a:ext cx="1158875" cy="525463"/>
            <a:chOff x="323528" y="1417578"/>
            <a:chExt cx="1159049" cy="525542"/>
          </a:xfrm>
        </p:grpSpPr>
        <p:sp>
          <p:nvSpPr>
            <p:cNvPr id="12337" name="AutoShape 39"/>
            <p:cNvSpPr>
              <a:spLocks noChangeArrowheads="1"/>
            </p:cNvSpPr>
            <p:nvPr/>
          </p:nvSpPr>
          <p:spPr bwMode="auto">
            <a:xfrm>
              <a:off x="323528" y="1417578"/>
              <a:ext cx="1159049" cy="525542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/>
            <a:p>
              <a:pPr algn="ctr" defTabSz="914303"/>
              <a:endParaRPr lang="es-MX" altLang="es-MX"/>
            </a:p>
          </p:txBody>
        </p:sp>
        <p:sp>
          <p:nvSpPr>
            <p:cNvPr id="12338" name="52 CuadroTexto"/>
            <p:cNvSpPr txBox="1">
              <a:spLocks noChangeArrowheads="1"/>
            </p:cNvSpPr>
            <p:nvPr/>
          </p:nvSpPr>
          <p:spPr bwMode="auto">
            <a:xfrm>
              <a:off x="410260" y="1544658"/>
              <a:ext cx="910964" cy="215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altLang="es-MX" sz="800"/>
                <a:t>Derechohabiente</a:t>
              </a:r>
            </a:p>
          </p:txBody>
        </p:sp>
      </p:grpSp>
      <p:grpSp>
        <p:nvGrpSpPr>
          <p:cNvPr id="6" name="53 Grupo"/>
          <p:cNvGrpSpPr>
            <a:grpSpLocks/>
          </p:cNvGrpSpPr>
          <p:nvPr/>
        </p:nvGrpSpPr>
        <p:grpSpPr bwMode="auto">
          <a:xfrm>
            <a:off x="315914" y="4414838"/>
            <a:ext cx="1160462" cy="525462"/>
            <a:chOff x="323528" y="1417578"/>
            <a:chExt cx="1159049" cy="525542"/>
          </a:xfrm>
        </p:grpSpPr>
        <p:sp>
          <p:nvSpPr>
            <p:cNvPr id="12335" name="AutoShape 39"/>
            <p:cNvSpPr>
              <a:spLocks noChangeArrowheads="1"/>
            </p:cNvSpPr>
            <p:nvPr/>
          </p:nvSpPr>
          <p:spPr bwMode="auto">
            <a:xfrm>
              <a:off x="323528" y="1417578"/>
              <a:ext cx="1159049" cy="525542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/>
            <a:p>
              <a:pPr algn="ctr" defTabSz="914303"/>
              <a:endParaRPr lang="es-MX" altLang="es-MX"/>
            </a:p>
          </p:txBody>
        </p:sp>
        <p:sp>
          <p:nvSpPr>
            <p:cNvPr id="12336" name="55 CuadroTexto"/>
            <p:cNvSpPr txBox="1">
              <a:spLocks noChangeArrowheads="1"/>
            </p:cNvSpPr>
            <p:nvPr/>
          </p:nvSpPr>
          <p:spPr bwMode="auto">
            <a:xfrm>
              <a:off x="410260" y="1544658"/>
              <a:ext cx="909718" cy="215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altLang="es-MX" sz="800"/>
                <a:t>Derechohabiente</a:t>
              </a:r>
            </a:p>
          </p:txBody>
        </p:sp>
      </p:grpSp>
      <p:sp>
        <p:nvSpPr>
          <p:cNvPr id="12332" name="56 CuadroTexto"/>
          <p:cNvSpPr txBox="1">
            <a:spLocks noChangeArrowheads="1"/>
          </p:cNvSpPr>
          <p:nvPr/>
        </p:nvSpPr>
        <p:spPr bwMode="auto">
          <a:xfrm>
            <a:off x="179388" y="6280151"/>
            <a:ext cx="1260261" cy="2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r>
              <a:rPr lang="es-MX" altLang="es-MX" sz="1000"/>
              <a:t>Proceso Simplificado</a:t>
            </a:r>
          </a:p>
        </p:txBody>
      </p:sp>
      <p:sp>
        <p:nvSpPr>
          <p:cNvPr id="12333" name="Line 30"/>
          <p:cNvSpPr>
            <a:spLocks noChangeShapeType="1"/>
          </p:cNvSpPr>
          <p:nvPr/>
        </p:nvSpPr>
        <p:spPr bwMode="auto">
          <a:xfrm>
            <a:off x="7831139" y="4935538"/>
            <a:ext cx="4762" cy="176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91430" tIns="45716" rIns="91430" bIns="45716"/>
          <a:lstStyle/>
          <a:p>
            <a:endParaRPr lang="es-ES"/>
          </a:p>
        </p:txBody>
      </p:sp>
      <p:sp>
        <p:nvSpPr>
          <p:cNvPr id="12334" name="35 CuadroTexto"/>
          <p:cNvSpPr txBox="1">
            <a:spLocks noChangeArrowheads="1"/>
          </p:cNvSpPr>
          <p:nvPr/>
        </p:nvSpPr>
        <p:spPr bwMode="auto">
          <a:xfrm>
            <a:off x="3679826" y="1325564"/>
            <a:ext cx="936625" cy="33854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/>
          <a:p>
            <a:pPr algn="ctr" eaLnBrk="0" hangingPunct="0"/>
            <a:r>
              <a:rPr lang="es-MX" altLang="es-MX" sz="800">
                <a:solidFill>
                  <a:srgbClr val="000000"/>
                </a:solidFill>
                <a:cs typeface="Times New Roman" pitchFamily="18" charset="0"/>
              </a:rPr>
              <a:t>&gt; 100 mg ayuno</a:t>
            </a:r>
            <a:endParaRPr lang="es-MX" altLang="es-MX" sz="3600">
              <a:cs typeface="Times New Roman" pitchFamily="18" charset="0"/>
            </a:endParaRPr>
          </a:p>
          <a:p>
            <a:pPr algn="ctr" eaLnBrk="0" hangingPunct="0"/>
            <a:r>
              <a:rPr lang="es-MX" altLang="es-MX" sz="800">
                <a:solidFill>
                  <a:srgbClr val="000000"/>
                </a:solidFill>
                <a:cs typeface="Times New Roman" pitchFamily="18" charset="0"/>
              </a:rPr>
              <a:t>&gt; 140 mg casual</a:t>
            </a:r>
            <a:endParaRPr lang="es-MX" altLang="es-MX" sz="3600">
              <a:cs typeface="Times New Roman" pitchFamily="18" charset="0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23</a:t>
            </a:fld>
            <a:endParaRPr lang="es-MX"/>
          </a:p>
        </p:txBody>
      </p:sp>
      <p:sp>
        <p:nvSpPr>
          <p:cNvPr id="58" name="1 Título"/>
          <p:cNvSpPr txBox="1">
            <a:spLocks/>
          </p:cNvSpPr>
          <p:nvPr/>
        </p:nvSpPr>
        <p:spPr>
          <a:xfrm>
            <a:off x="-36512" y="5841"/>
            <a:ext cx="8229600" cy="758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dirty="0" smtClean="0"/>
              <a:t>Modelo reforzado atención a crónicos</a:t>
            </a:r>
            <a:endParaRPr lang="es-MX" sz="3200" dirty="0"/>
          </a:p>
        </p:txBody>
      </p:sp>
      <p:cxnSp>
        <p:nvCxnSpPr>
          <p:cNvPr id="59" name="58 Conector recto"/>
          <p:cNvCxnSpPr/>
          <p:nvPr/>
        </p:nvCxnSpPr>
        <p:spPr>
          <a:xfrm>
            <a:off x="-14452" y="661922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0008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53 Grupo"/>
          <p:cNvGrpSpPr>
            <a:grpSpLocks/>
          </p:cNvGrpSpPr>
          <p:nvPr/>
        </p:nvGrpSpPr>
        <p:grpSpPr bwMode="auto">
          <a:xfrm>
            <a:off x="35497" y="3632783"/>
            <a:ext cx="508099" cy="325343"/>
            <a:chOff x="323526" y="1417578"/>
            <a:chExt cx="924221" cy="377493"/>
          </a:xfrm>
        </p:grpSpPr>
        <p:sp>
          <p:nvSpPr>
            <p:cNvPr id="10" name="AutoShape 39"/>
            <p:cNvSpPr>
              <a:spLocks noChangeArrowheads="1"/>
            </p:cNvSpPr>
            <p:nvPr/>
          </p:nvSpPr>
          <p:spPr bwMode="auto">
            <a:xfrm>
              <a:off x="323528" y="1417578"/>
              <a:ext cx="924219" cy="372578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s-MX" altLang="es-MX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1" name="55 CuadroTexto"/>
            <p:cNvSpPr txBox="1">
              <a:spLocks noChangeArrowheads="1"/>
            </p:cNvSpPr>
            <p:nvPr/>
          </p:nvSpPr>
          <p:spPr bwMode="auto">
            <a:xfrm>
              <a:off x="323526" y="1509383"/>
              <a:ext cx="752953" cy="285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MX" altLang="es-MX" sz="1000" b="1" dirty="0">
                  <a:solidFill>
                    <a:prstClr val="black"/>
                  </a:solidFill>
                  <a:cs typeface="Arial" pitchFamily="34" charset="0"/>
                </a:rPr>
                <a:t> </a:t>
              </a:r>
              <a:r>
                <a:rPr lang="es-MX" altLang="es-MX" sz="800" dirty="0">
                  <a:solidFill>
                    <a:prstClr val="black"/>
                  </a:solidFill>
                  <a:ea typeface="Times New Roman" pitchFamily="18" charset="0"/>
                  <a:cs typeface="Calibri" pitchFamily="34" charset="0"/>
                </a:rPr>
                <a:t>DH</a:t>
              </a:r>
            </a:p>
          </p:txBody>
        </p:sp>
      </p:grpSp>
      <p:grpSp>
        <p:nvGrpSpPr>
          <p:cNvPr id="12" name="53 Grupo"/>
          <p:cNvGrpSpPr>
            <a:grpSpLocks/>
          </p:cNvGrpSpPr>
          <p:nvPr/>
        </p:nvGrpSpPr>
        <p:grpSpPr bwMode="auto">
          <a:xfrm>
            <a:off x="4509627" y="1492579"/>
            <a:ext cx="807412" cy="432009"/>
            <a:chOff x="203121" y="1407859"/>
            <a:chExt cx="1249624" cy="525542"/>
          </a:xfrm>
        </p:grpSpPr>
        <p:sp>
          <p:nvSpPr>
            <p:cNvPr id="13" name="AutoShape 39"/>
            <p:cNvSpPr>
              <a:spLocks noChangeArrowheads="1"/>
            </p:cNvSpPr>
            <p:nvPr/>
          </p:nvSpPr>
          <p:spPr bwMode="auto">
            <a:xfrm>
              <a:off x="203121" y="1407859"/>
              <a:ext cx="1159049" cy="525542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s-MX" altLang="es-MX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4" name="55 CuadroTexto"/>
            <p:cNvSpPr txBox="1">
              <a:spLocks noChangeArrowheads="1"/>
            </p:cNvSpPr>
            <p:nvPr/>
          </p:nvSpPr>
          <p:spPr bwMode="auto">
            <a:xfrm>
              <a:off x="203121" y="1520656"/>
              <a:ext cx="1249624" cy="267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MX" altLang="es-MX" sz="800" dirty="0">
                  <a:solidFill>
                    <a:prstClr val="black"/>
                  </a:solidFill>
                  <a:ea typeface="Times New Roman" pitchFamily="18" charset="0"/>
                  <a:cs typeface="Calibri" pitchFamily="34" charset="0"/>
                </a:rPr>
                <a:t>Enfermera</a:t>
              </a:r>
            </a:p>
          </p:txBody>
        </p:sp>
      </p:grpSp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1534623" y="3182467"/>
            <a:ext cx="1309185" cy="1317025"/>
          </a:xfrm>
          <a:prstGeom prst="flowChartProcess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171432" indent="-171432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Atención Medica</a:t>
            </a:r>
          </a:p>
          <a:p>
            <a:pPr marL="171432" indent="-171432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Prescripción alimentación correcta y actividad física (Cartera)</a:t>
            </a:r>
          </a:p>
          <a:p>
            <a:pPr marL="171432" indent="-171432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Tratamiento farmacológico </a:t>
            </a:r>
          </a:p>
          <a:p>
            <a:pPr marL="171432" indent="-171432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Estudios de laboratorio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s-MX" altLang="es-MX" sz="800" dirty="0">
              <a:solidFill>
                <a:prstClr val="black"/>
              </a:solidFill>
              <a:ea typeface="Times New Roman" pitchFamily="18" charset="0"/>
              <a:cs typeface="Calibri" pitchFamily="34" charset="0"/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 flipV="1">
            <a:off x="1324725" y="3822038"/>
            <a:ext cx="175178" cy="117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 flipV="1">
            <a:off x="539552" y="3809281"/>
            <a:ext cx="175178" cy="117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-11562" y="1390430"/>
            <a:ext cx="3129315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/>
            <a:r>
              <a:rPr lang="es-MX" sz="2000" b="1" dirty="0">
                <a:solidFill>
                  <a:prstClr val="black"/>
                </a:solidFill>
              </a:rPr>
              <a:t>ATENCIÓN EN DIABETES MELLITUS </a:t>
            </a:r>
          </a:p>
        </p:txBody>
      </p:sp>
      <p:cxnSp>
        <p:nvCxnSpPr>
          <p:cNvPr id="42" name="41 Conector recto de flecha"/>
          <p:cNvCxnSpPr/>
          <p:nvPr/>
        </p:nvCxnSpPr>
        <p:spPr>
          <a:xfrm flipH="1">
            <a:off x="5429569" y="5385654"/>
            <a:ext cx="1" cy="196867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Rombo"/>
          <p:cNvSpPr/>
          <p:nvPr/>
        </p:nvSpPr>
        <p:spPr>
          <a:xfrm>
            <a:off x="8039312" y="3251967"/>
            <a:ext cx="1104688" cy="81350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 control y adherencia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7681391" y="3460573"/>
            <a:ext cx="459668" cy="36932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s-MX" b="1" dirty="0">
                <a:solidFill>
                  <a:prstClr val="black"/>
                </a:solidFill>
              </a:rPr>
              <a:t>  </a:t>
            </a:r>
            <a:r>
              <a:rPr lang="es-MX" sz="1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Calibri" pitchFamily="34" charset="0"/>
              </a:rPr>
              <a:t>SI</a:t>
            </a:r>
          </a:p>
        </p:txBody>
      </p:sp>
      <p:grpSp>
        <p:nvGrpSpPr>
          <p:cNvPr id="34" name="53 Grupo"/>
          <p:cNvGrpSpPr>
            <a:grpSpLocks/>
          </p:cNvGrpSpPr>
          <p:nvPr/>
        </p:nvGrpSpPr>
        <p:grpSpPr bwMode="auto">
          <a:xfrm>
            <a:off x="727551" y="3645769"/>
            <a:ext cx="621043" cy="366050"/>
            <a:chOff x="319339" y="1417578"/>
            <a:chExt cx="1249624" cy="525542"/>
          </a:xfrm>
        </p:grpSpPr>
        <p:sp>
          <p:nvSpPr>
            <p:cNvPr id="35" name="AutoShape 39"/>
            <p:cNvSpPr>
              <a:spLocks noChangeArrowheads="1"/>
            </p:cNvSpPr>
            <p:nvPr/>
          </p:nvSpPr>
          <p:spPr bwMode="auto">
            <a:xfrm>
              <a:off x="323528" y="1417578"/>
              <a:ext cx="1159049" cy="525542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s-MX" altLang="es-MX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38" name="55 CuadroTexto"/>
            <p:cNvSpPr txBox="1">
              <a:spLocks noChangeArrowheads="1"/>
            </p:cNvSpPr>
            <p:nvPr/>
          </p:nvSpPr>
          <p:spPr bwMode="auto">
            <a:xfrm>
              <a:off x="319339" y="1520657"/>
              <a:ext cx="1249624" cy="315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MX" altLang="es-MX" sz="800" dirty="0">
                  <a:solidFill>
                    <a:prstClr val="black"/>
                  </a:solidFill>
                  <a:ea typeface="Times New Roman" pitchFamily="18" charset="0"/>
                  <a:cs typeface="Calibri" pitchFamily="34" charset="0"/>
                </a:rPr>
                <a:t>MF</a:t>
              </a:r>
            </a:p>
          </p:txBody>
        </p:sp>
      </p:grpSp>
      <p:sp>
        <p:nvSpPr>
          <p:cNvPr id="46" name="45 CuadroTexto"/>
          <p:cNvSpPr txBox="1"/>
          <p:nvPr/>
        </p:nvSpPr>
        <p:spPr>
          <a:xfrm>
            <a:off x="8434330" y="4078555"/>
            <a:ext cx="531676" cy="249339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s-MX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48" name="47 Conector recto de flecha"/>
          <p:cNvCxnSpPr/>
          <p:nvPr/>
        </p:nvCxnSpPr>
        <p:spPr>
          <a:xfrm flipV="1">
            <a:off x="5571814" y="5692927"/>
            <a:ext cx="175178" cy="117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52 Rombo"/>
          <p:cNvSpPr/>
          <p:nvPr/>
        </p:nvSpPr>
        <p:spPr>
          <a:xfrm>
            <a:off x="4818190" y="4696576"/>
            <a:ext cx="1165184" cy="639724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s-MX" sz="800" dirty="0">
                <a:solidFill>
                  <a:prstClr val="black"/>
                </a:solidFill>
              </a:rPr>
              <a:t>Complicación estable</a:t>
            </a:r>
          </a:p>
        </p:txBody>
      </p:sp>
      <p:cxnSp>
        <p:nvCxnSpPr>
          <p:cNvPr id="54" name="53 Conector recto de flecha"/>
          <p:cNvCxnSpPr/>
          <p:nvPr/>
        </p:nvCxnSpPr>
        <p:spPr>
          <a:xfrm flipV="1">
            <a:off x="5444344" y="4461532"/>
            <a:ext cx="0" cy="167154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56 CuadroTexto"/>
          <p:cNvSpPr txBox="1"/>
          <p:nvPr/>
        </p:nvSpPr>
        <p:spPr>
          <a:xfrm>
            <a:off x="5199736" y="4140109"/>
            <a:ext cx="459668" cy="36932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s-MX" b="1" dirty="0">
                <a:solidFill>
                  <a:prstClr val="black"/>
                </a:solidFill>
              </a:rPr>
              <a:t>  </a:t>
            </a:r>
            <a:r>
              <a:rPr lang="es-MX" sz="1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Calibri" pitchFamily="34" charset="0"/>
              </a:rPr>
              <a:t>SI</a:t>
            </a:r>
          </a:p>
        </p:txBody>
      </p:sp>
      <p:sp>
        <p:nvSpPr>
          <p:cNvPr id="58" name="57 CuadroTexto"/>
          <p:cNvSpPr txBox="1"/>
          <p:nvPr/>
        </p:nvSpPr>
        <p:spPr>
          <a:xfrm>
            <a:off x="5267168" y="5582522"/>
            <a:ext cx="531676" cy="249339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s-MX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63" name="AutoShape 34"/>
          <p:cNvSpPr>
            <a:spLocks noChangeArrowheads="1"/>
          </p:cNvSpPr>
          <p:nvPr/>
        </p:nvSpPr>
        <p:spPr bwMode="auto">
          <a:xfrm>
            <a:off x="3182853" y="2276872"/>
            <a:ext cx="1023539" cy="250170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171432" indent="-171432" algn="ctr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Cita 3 meses</a:t>
            </a:r>
          </a:p>
        </p:txBody>
      </p:sp>
      <p:grpSp>
        <p:nvGrpSpPr>
          <p:cNvPr id="64" name="53 Grupo"/>
          <p:cNvGrpSpPr>
            <a:grpSpLocks/>
          </p:cNvGrpSpPr>
          <p:nvPr/>
        </p:nvGrpSpPr>
        <p:grpSpPr bwMode="auto">
          <a:xfrm>
            <a:off x="6824230" y="2224117"/>
            <a:ext cx="740235" cy="366050"/>
            <a:chOff x="319339" y="1417578"/>
            <a:chExt cx="1249624" cy="525542"/>
          </a:xfrm>
        </p:grpSpPr>
        <p:sp>
          <p:nvSpPr>
            <p:cNvPr id="65" name="AutoShape 39"/>
            <p:cNvSpPr>
              <a:spLocks noChangeArrowheads="1"/>
            </p:cNvSpPr>
            <p:nvPr/>
          </p:nvSpPr>
          <p:spPr bwMode="auto">
            <a:xfrm>
              <a:off x="323528" y="1417578"/>
              <a:ext cx="1159049" cy="525542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s-MX" altLang="es-MX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66" name="55 CuadroTexto"/>
            <p:cNvSpPr txBox="1">
              <a:spLocks noChangeArrowheads="1"/>
            </p:cNvSpPr>
            <p:nvPr/>
          </p:nvSpPr>
          <p:spPr bwMode="auto">
            <a:xfrm>
              <a:off x="319339" y="1423626"/>
              <a:ext cx="1249624" cy="315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MX" altLang="es-MX" sz="800" dirty="0">
                  <a:solidFill>
                    <a:prstClr val="black"/>
                  </a:solidFill>
                  <a:ea typeface="Times New Roman" pitchFamily="18" charset="0"/>
                  <a:cs typeface="Calibri" pitchFamily="34" charset="0"/>
                </a:rPr>
                <a:t>Enfermera</a:t>
              </a:r>
            </a:p>
          </p:txBody>
        </p:sp>
      </p:grpSp>
      <p:cxnSp>
        <p:nvCxnSpPr>
          <p:cNvPr id="67" name="66 Conector recto de flecha"/>
          <p:cNvCxnSpPr/>
          <p:nvPr/>
        </p:nvCxnSpPr>
        <p:spPr>
          <a:xfrm>
            <a:off x="3797105" y="4509441"/>
            <a:ext cx="6144" cy="534219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8" name="53 Grupo"/>
          <p:cNvGrpSpPr>
            <a:grpSpLocks/>
          </p:cNvGrpSpPr>
          <p:nvPr/>
        </p:nvGrpSpPr>
        <p:grpSpPr bwMode="auto">
          <a:xfrm>
            <a:off x="6782082" y="1497894"/>
            <a:ext cx="731211" cy="366050"/>
            <a:chOff x="319339" y="1417578"/>
            <a:chExt cx="1249624" cy="525542"/>
          </a:xfrm>
        </p:grpSpPr>
        <p:sp>
          <p:nvSpPr>
            <p:cNvPr id="69" name="AutoShape 39"/>
            <p:cNvSpPr>
              <a:spLocks noChangeArrowheads="1"/>
            </p:cNvSpPr>
            <p:nvPr/>
          </p:nvSpPr>
          <p:spPr bwMode="auto">
            <a:xfrm>
              <a:off x="323528" y="1417578"/>
              <a:ext cx="1159049" cy="525542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s-MX" altLang="es-MX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70" name="55 CuadroTexto"/>
            <p:cNvSpPr txBox="1">
              <a:spLocks noChangeArrowheads="1"/>
            </p:cNvSpPr>
            <p:nvPr/>
          </p:nvSpPr>
          <p:spPr bwMode="auto">
            <a:xfrm>
              <a:off x="319339" y="1423626"/>
              <a:ext cx="1249624" cy="495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MX" altLang="es-MX" sz="800" dirty="0">
                  <a:solidFill>
                    <a:prstClr val="black"/>
                  </a:solidFill>
                  <a:ea typeface="Times New Roman" pitchFamily="18" charset="0"/>
                  <a:cs typeface="Calibri" pitchFamily="34" charset="0"/>
                </a:rPr>
                <a:t>Trabajadora Social</a:t>
              </a:r>
            </a:p>
          </p:txBody>
        </p:sp>
      </p:grpSp>
      <p:cxnSp>
        <p:nvCxnSpPr>
          <p:cNvPr id="71" name="70 Conector recto de flecha"/>
          <p:cNvCxnSpPr/>
          <p:nvPr/>
        </p:nvCxnSpPr>
        <p:spPr>
          <a:xfrm flipV="1">
            <a:off x="5528169" y="4328962"/>
            <a:ext cx="175178" cy="117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AutoShape 34"/>
          <p:cNvSpPr>
            <a:spLocks noChangeArrowheads="1"/>
          </p:cNvSpPr>
          <p:nvPr/>
        </p:nvSpPr>
        <p:spPr bwMode="auto">
          <a:xfrm>
            <a:off x="5499472" y="1141804"/>
            <a:ext cx="1133576" cy="975873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-Entrevista inicial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-Registro en Censo Nominal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-Integra a grupos de autocuidados: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Criterios: DH asegurado</a:t>
            </a:r>
          </a:p>
        </p:txBody>
      </p:sp>
      <p:cxnSp>
        <p:nvCxnSpPr>
          <p:cNvPr id="75" name="74 Conector recto de flecha"/>
          <p:cNvCxnSpPr/>
          <p:nvPr/>
        </p:nvCxnSpPr>
        <p:spPr>
          <a:xfrm flipV="1">
            <a:off x="3676111" y="2552942"/>
            <a:ext cx="0" cy="699025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8" name="53 Grupo"/>
          <p:cNvGrpSpPr>
            <a:grpSpLocks/>
          </p:cNvGrpSpPr>
          <p:nvPr/>
        </p:nvGrpSpPr>
        <p:grpSpPr bwMode="auto">
          <a:xfrm>
            <a:off x="6808227" y="855743"/>
            <a:ext cx="839185" cy="360040"/>
            <a:chOff x="319339" y="1417578"/>
            <a:chExt cx="1249624" cy="525542"/>
          </a:xfrm>
        </p:grpSpPr>
        <p:sp>
          <p:nvSpPr>
            <p:cNvPr id="79" name="AutoShape 39"/>
            <p:cNvSpPr>
              <a:spLocks noChangeArrowheads="1"/>
            </p:cNvSpPr>
            <p:nvPr/>
          </p:nvSpPr>
          <p:spPr bwMode="auto">
            <a:xfrm>
              <a:off x="323528" y="1417578"/>
              <a:ext cx="1159049" cy="525542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s-MX" altLang="es-MX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80" name="55 CuadroTexto"/>
            <p:cNvSpPr txBox="1">
              <a:spLocks noChangeArrowheads="1"/>
            </p:cNvSpPr>
            <p:nvPr/>
          </p:nvSpPr>
          <p:spPr bwMode="auto">
            <a:xfrm>
              <a:off x="319339" y="1520656"/>
              <a:ext cx="1249624" cy="320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MX" altLang="es-MX" sz="800" dirty="0">
                  <a:solidFill>
                    <a:prstClr val="black"/>
                  </a:solidFill>
                  <a:ea typeface="Times New Roman" pitchFamily="18" charset="0"/>
                  <a:cs typeface="Calibri" pitchFamily="34" charset="0"/>
                </a:rPr>
                <a:t>Nutricionista</a:t>
              </a:r>
            </a:p>
          </p:txBody>
        </p:sp>
      </p:grpSp>
      <p:cxnSp>
        <p:nvCxnSpPr>
          <p:cNvPr id="87" name="86 Conector recto de flecha"/>
          <p:cNvCxnSpPr/>
          <p:nvPr/>
        </p:nvCxnSpPr>
        <p:spPr>
          <a:xfrm flipV="1">
            <a:off x="2876311" y="3844952"/>
            <a:ext cx="576064" cy="1325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8" name="53 Grupo"/>
          <p:cNvGrpSpPr>
            <a:grpSpLocks/>
          </p:cNvGrpSpPr>
          <p:nvPr/>
        </p:nvGrpSpPr>
        <p:grpSpPr bwMode="auto">
          <a:xfrm>
            <a:off x="8373133" y="4509442"/>
            <a:ext cx="472894" cy="330423"/>
            <a:chOff x="319339" y="1417578"/>
            <a:chExt cx="1249624" cy="525542"/>
          </a:xfrm>
        </p:grpSpPr>
        <p:sp>
          <p:nvSpPr>
            <p:cNvPr id="99" name="AutoShape 39"/>
            <p:cNvSpPr>
              <a:spLocks noChangeArrowheads="1"/>
            </p:cNvSpPr>
            <p:nvPr/>
          </p:nvSpPr>
          <p:spPr bwMode="auto">
            <a:xfrm>
              <a:off x="323528" y="1417578"/>
              <a:ext cx="1159049" cy="525542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s-MX" altLang="es-MX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00" name="55 CuadroTexto"/>
            <p:cNvSpPr txBox="1">
              <a:spLocks noChangeArrowheads="1"/>
            </p:cNvSpPr>
            <p:nvPr/>
          </p:nvSpPr>
          <p:spPr bwMode="auto">
            <a:xfrm>
              <a:off x="319339" y="1520656"/>
              <a:ext cx="1249624" cy="349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MX" altLang="es-MX" sz="800" dirty="0">
                  <a:solidFill>
                    <a:prstClr val="black"/>
                  </a:solidFill>
                  <a:ea typeface="Times New Roman" pitchFamily="18" charset="0"/>
                  <a:cs typeface="Calibri" pitchFamily="34" charset="0"/>
                </a:rPr>
                <a:t>MF</a:t>
              </a:r>
            </a:p>
          </p:txBody>
        </p:sp>
      </p:grpSp>
      <p:cxnSp>
        <p:nvCxnSpPr>
          <p:cNvPr id="113" name="112 Conector recto de flecha"/>
          <p:cNvCxnSpPr/>
          <p:nvPr/>
        </p:nvCxnSpPr>
        <p:spPr>
          <a:xfrm flipV="1">
            <a:off x="4863979" y="1947878"/>
            <a:ext cx="0" cy="16980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recto de flecha"/>
          <p:cNvCxnSpPr/>
          <p:nvPr/>
        </p:nvCxnSpPr>
        <p:spPr>
          <a:xfrm>
            <a:off x="8609580" y="4279120"/>
            <a:ext cx="0" cy="182599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/>
          <p:nvPr/>
        </p:nvCxnSpPr>
        <p:spPr>
          <a:xfrm>
            <a:off x="4788024" y="4574249"/>
            <a:ext cx="6144" cy="46941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AutoShape 34"/>
          <p:cNvSpPr>
            <a:spLocks noChangeArrowheads="1"/>
          </p:cNvSpPr>
          <p:nvPr/>
        </p:nvSpPr>
        <p:spPr bwMode="auto">
          <a:xfrm>
            <a:off x="3142513" y="5068506"/>
            <a:ext cx="1309185" cy="535588"/>
          </a:xfrm>
          <a:prstGeom prst="flowChartProcess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171432" indent="-171432" algn="just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Cita a requerimiento</a:t>
            </a:r>
          </a:p>
          <a:p>
            <a:pPr marL="171432" indent="-171432" algn="just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Valoración conjunta con 2do nivel</a:t>
            </a:r>
          </a:p>
        </p:txBody>
      </p:sp>
      <p:sp>
        <p:nvSpPr>
          <p:cNvPr id="84" name="AutoShape 34"/>
          <p:cNvSpPr>
            <a:spLocks noChangeArrowheads="1"/>
          </p:cNvSpPr>
          <p:nvPr/>
        </p:nvSpPr>
        <p:spPr bwMode="auto">
          <a:xfrm>
            <a:off x="5706575" y="4031577"/>
            <a:ext cx="1309185" cy="597109"/>
          </a:xfrm>
          <a:prstGeom prst="flowChartProcess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171432" indent="-171432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Cita en 3 mes</a:t>
            </a:r>
          </a:p>
          <a:p>
            <a:pPr marL="171432" indent="-171432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Seguimiento de tratamiento y laboratorios</a:t>
            </a:r>
          </a:p>
        </p:txBody>
      </p:sp>
      <p:sp>
        <p:nvSpPr>
          <p:cNvPr id="85" name="AutoShape 34"/>
          <p:cNvSpPr>
            <a:spLocks noChangeArrowheads="1"/>
          </p:cNvSpPr>
          <p:nvPr/>
        </p:nvSpPr>
        <p:spPr bwMode="auto">
          <a:xfrm>
            <a:off x="5758191" y="5484088"/>
            <a:ext cx="1309185" cy="465193"/>
          </a:xfrm>
          <a:prstGeom prst="flowChartProcess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171432" indent="-171432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Cita en 1 mes</a:t>
            </a:r>
          </a:p>
          <a:p>
            <a:pPr marL="171432" indent="-171432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Envió a 2do nivel de atención</a:t>
            </a:r>
          </a:p>
        </p:txBody>
      </p:sp>
      <p:cxnSp>
        <p:nvCxnSpPr>
          <p:cNvPr id="88" name="87 Conector recto de flecha"/>
          <p:cNvCxnSpPr/>
          <p:nvPr/>
        </p:nvCxnSpPr>
        <p:spPr>
          <a:xfrm flipH="1" flipV="1">
            <a:off x="4860032" y="2589262"/>
            <a:ext cx="3948" cy="426628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53 Grupo"/>
          <p:cNvGrpSpPr>
            <a:grpSpLocks/>
          </p:cNvGrpSpPr>
          <p:nvPr/>
        </p:nvGrpSpPr>
        <p:grpSpPr bwMode="auto">
          <a:xfrm>
            <a:off x="3292766" y="1501118"/>
            <a:ext cx="766690" cy="366050"/>
            <a:chOff x="319339" y="1417578"/>
            <a:chExt cx="1249624" cy="525542"/>
          </a:xfrm>
        </p:grpSpPr>
        <p:sp>
          <p:nvSpPr>
            <p:cNvPr id="93" name="AutoShape 39"/>
            <p:cNvSpPr>
              <a:spLocks noChangeArrowheads="1"/>
            </p:cNvSpPr>
            <p:nvPr/>
          </p:nvSpPr>
          <p:spPr bwMode="auto">
            <a:xfrm>
              <a:off x="323528" y="1417578"/>
              <a:ext cx="1159049" cy="525542"/>
            </a:xfrm>
            <a:prstGeom prst="flowChartTerminator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0000" bIns="900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s-MX" altLang="es-MX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94" name="55 CuadroTexto"/>
            <p:cNvSpPr txBox="1">
              <a:spLocks noChangeArrowheads="1"/>
            </p:cNvSpPr>
            <p:nvPr/>
          </p:nvSpPr>
          <p:spPr bwMode="auto">
            <a:xfrm>
              <a:off x="319339" y="1423626"/>
              <a:ext cx="1249624" cy="495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MX" altLang="es-MX" sz="800" dirty="0">
                  <a:solidFill>
                    <a:prstClr val="black"/>
                  </a:solidFill>
                  <a:ea typeface="Times New Roman" pitchFamily="18" charset="0"/>
                  <a:cs typeface="Calibri" pitchFamily="34" charset="0"/>
                </a:rPr>
                <a:t>Trabajadora Social</a:t>
              </a:r>
            </a:p>
          </p:txBody>
        </p:sp>
      </p:grpSp>
      <p:sp>
        <p:nvSpPr>
          <p:cNvPr id="95" name="AutoShape 34"/>
          <p:cNvSpPr>
            <a:spLocks noChangeArrowheads="1"/>
          </p:cNvSpPr>
          <p:nvPr/>
        </p:nvSpPr>
        <p:spPr bwMode="auto">
          <a:xfrm>
            <a:off x="3182853" y="668152"/>
            <a:ext cx="1023539" cy="355918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171432" indent="-171432" algn="ctr" eaLnBrk="1" hangingPunct="1">
              <a:buFont typeface="Arial" panose="020B0604020202020204" pitchFamily="34" charset="0"/>
              <a:buChar char="•"/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Pasos para la Salud</a:t>
            </a:r>
          </a:p>
        </p:txBody>
      </p:sp>
      <p:cxnSp>
        <p:nvCxnSpPr>
          <p:cNvPr id="96" name="95 Conector recto de flecha"/>
          <p:cNvCxnSpPr/>
          <p:nvPr/>
        </p:nvCxnSpPr>
        <p:spPr>
          <a:xfrm flipV="1">
            <a:off x="3700773" y="1868228"/>
            <a:ext cx="0" cy="415466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 de flecha"/>
          <p:cNvCxnSpPr/>
          <p:nvPr/>
        </p:nvCxnSpPr>
        <p:spPr>
          <a:xfrm flipV="1">
            <a:off x="3660037" y="1059548"/>
            <a:ext cx="0" cy="415466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AutoShape 34"/>
          <p:cNvSpPr>
            <a:spLocks noChangeArrowheads="1"/>
          </p:cNvSpPr>
          <p:nvPr/>
        </p:nvSpPr>
        <p:spPr bwMode="auto">
          <a:xfrm>
            <a:off x="4406028" y="2140999"/>
            <a:ext cx="1023539" cy="441979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171432" indent="-171432" algn="ctr" eaLnBrk="1" hangingPunct="1">
              <a:buFont typeface="Arial" panose="020B0604020202020204" pitchFamily="34" charset="0"/>
              <a:buChar char="•"/>
            </a:pPr>
            <a:r>
              <a:rPr lang="es-MX" altLang="es-MX" sz="7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Cita 1 meses</a:t>
            </a:r>
          </a:p>
          <a:p>
            <a:pPr marL="171432" indent="-171432" algn="ctr" eaLnBrk="1" hangingPunct="1">
              <a:buFont typeface="Arial" panose="020B0604020202020204" pitchFamily="34" charset="0"/>
              <a:buChar char="•"/>
            </a:pPr>
            <a:r>
              <a:rPr lang="es-MX" altLang="es-MX" sz="7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Envía a UOPSI</a:t>
            </a:r>
          </a:p>
        </p:txBody>
      </p:sp>
      <p:cxnSp>
        <p:nvCxnSpPr>
          <p:cNvPr id="105" name="104 Conector recto de flecha"/>
          <p:cNvCxnSpPr/>
          <p:nvPr/>
        </p:nvCxnSpPr>
        <p:spPr>
          <a:xfrm flipV="1">
            <a:off x="7497536" y="1022898"/>
            <a:ext cx="175178" cy="117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AutoShape 34"/>
          <p:cNvSpPr>
            <a:spLocks noChangeArrowheads="1"/>
          </p:cNvSpPr>
          <p:nvPr/>
        </p:nvSpPr>
        <p:spPr bwMode="auto">
          <a:xfrm>
            <a:off x="7198840" y="3479641"/>
            <a:ext cx="675647" cy="374368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Pasa a estrato “A”</a:t>
            </a:r>
          </a:p>
        </p:txBody>
      </p:sp>
      <p:cxnSp>
        <p:nvCxnSpPr>
          <p:cNvPr id="74" name="73 Conector recto de flecha"/>
          <p:cNvCxnSpPr/>
          <p:nvPr/>
        </p:nvCxnSpPr>
        <p:spPr>
          <a:xfrm>
            <a:off x="5267168" y="1713013"/>
            <a:ext cx="221203" cy="3972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AutoShape 34"/>
          <p:cNvSpPr>
            <a:spLocks noChangeArrowheads="1"/>
          </p:cNvSpPr>
          <p:nvPr/>
        </p:nvSpPr>
        <p:spPr bwMode="auto">
          <a:xfrm>
            <a:off x="7672714" y="792907"/>
            <a:ext cx="858894" cy="554064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Plan de alimentación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Evaluación /reforzamiento</a:t>
            </a:r>
          </a:p>
        </p:txBody>
      </p:sp>
      <p:cxnSp>
        <p:nvCxnSpPr>
          <p:cNvPr id="77" name="76 Conector recto de flecha"/>
          <p:cNvCxnSpPr/>
          <p:nvPr/>
        </p:nvCxnSpPr>
        <p:spPr>
          <a:xfrm flipV="1">
            <a:off x="7472234" y="1679152"/>
            <a:ext cx="175178" cy="117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/>
          <p:nvPr/>
        </p:nvCxnSpPr>
        <p:spPr>
          <a:xfrm flipV="1">
            <a:off x="7484641" y="2400787"/>
            <a:ext cx="175178" cy="1171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AutoShape 34"/>
          <p:cNvSpPr>
            <a:spLocks noChangeArrowheads="1"/>
          </p:cNvSpPr>
          <p:nvPr/>
        </p:nvSpPr>
        <p:spPr bwMode="auto">
          <a:xfrm>
            <a:off x="7681391" y="1412777"/>
            <a:ext cx="850218" cy="663185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7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El y Ella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7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Envejecimiento activo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7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Pasos por la salud</a:t>
            </a:r>
          </a:p>
        </p:txBody>
      </p:sp>
      <p:sp>
        <p:nvSpPr>
          <p:cNvPr id="90" name="AutoShape 34"/>
          <p:cNvSpPr>
            <a:spLocks noChangeArrowheads="1"/>
          </p:cNvSpPr>
          <p:nvPr/>
        </p:nvSpPr>
        <p:spPr bwMode="auto">
          <a:xfrm>
            <a:off x="7681391" y="2155586"/>
            <a:ext cx="850218" cy="582968"/>
          </a:xfrm>
          <a:prstGeom prst="flowChartProcess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91430" tIns="89990" rIns="91430" bIns="899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Autocuidado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MX" altLang="es-MX" sz="800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Adherencia al tratamiento </a:t>
            </a:r>
          </a:p>
        </p:txBody>
      </p:sp>
      <p:sp>
        <p:nvSpPr>
          <p:cNvPr id="5" name="4 Abrir llave"/>
          <p:cNvSpPr/>
          <p:nvPr/>
        </p:nvSpPr>
        <p:spPr>
          <a:xfrm>
            <a:off x="6633048" y="1024069"/>
            <a:ext cx="202776" cy="137788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0" tIns="45716" rIns="91430" bIns="45716" rtlCol="0" anchor="ctr"/>
          <a:lstStyle/>
          <a:p>
            <a:pPr algn="ctr"/>
            <a:endParaRPr lang="es-MX"/>
          </a:p>
        </p:txBody>
      </p:sp>
      <p:sp>
        <p:nvSpPr>
          <p:cNvPr id="6" name="5 Cerrar llave"/>
          <p:cNvSpPr/>
          <p:nvPr/>
        </p:nvSpPr>
        <p:spPr>
          <a:xfrm>
            <a:off x="8531610" y="1022899"/>
            <a:ext cx="203756" cy="1424171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0" tIns="45716" rIns="91430" bIns="45716" rtlCol="0" anchor="ctr"/>
          <a:lstStyle/>
          <a:p>
            <a:pPr algn="ctr"/>
            <a:endParaRPr lang="es-MX"/>
          </a:p>
        </p:txBody>
      </p:sp>
      <p:cxnSp>
        <p:nvCxnSpPr>
          <p:cNvPr id="19" name="18 Conector angular"/>
          <p:cNvCxnSpPr>
            <a:stCxn id="6" idx="1"/>
            <a:endCxn id="36" idx="0"/>
          </p:cNvCxnSpPr>
          <p:nvPr/>
        </p:nvCxnSpPr>
        <p:spPr>
          <a:xfrm rot="10800000" flipV="1">
            <a:off x="8591657" y="1734985"/>
            <a:ext cx="143709" cy="1516982"/>
          </a:xfrm>
          <a:prstGeom prst="bentConnector4">
            <a:avLst>
              <a:gd name="adj1" fmla="val -75676"/>
              <a:gd name="adj2" fmla="val 7347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749546"/>
              </p:ext>
            </p:extLst>
          </p:nvPr>
        </p:nvGraphicFramePr>
        <p:xfrm>
          <a:off x="2411760" y="2564904"/>
          <a:ext cx="3920071" cy="2487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563888" y="2865710"/>
            <a:ext cx="852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A</a:t>
            </a:r>
          </a:p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Controlado sin complicaciones</a:t>
            </a:r>
          </a:p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22%</a:t>
            </a:r>
            <a:endParaRPr lang="es-MX" sz="900" b="1" dirty="0">
              <a:solidFill>
                <a:schemeClr val="bg1"/>
              </a:solidFill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4355976" y="2872793"/>
            <a:ext cx="852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B </a:t>
            </a:r>
          </a:p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Descontrolado sin complicaciones</a:t>
            </a:r>
          </a:p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65%</a:t>
            </a:r>
            <a:endParaRPr lang="es-MX" sz="900" b="1" dirty="0">
              <a:solidFill>
                <a:schemeClr val="bg1"/>
              </a:solidFill>
            </a:endParaRPr>
          </a:p>
        </p:txBody>
      </p:sp>
      <p:sp>
        <p:nvSpPr>
          <p:cNvPr id="91" name="90 CuadroTexto"/>
          <p:cNvSpPr txBox="1"/>
          <p:nvPr/>
        </p:nvSpPr>
        <p:spPr>
          <a:xfrm>
            <a:off x="4391145" y="3789040"/>
            <a:ext cx="852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C</a:t>
            </a:r>
          </a:p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Controlado con complicaciones</a:t>
            </a:r>
          </a:p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3%</a:t>
            </a:r>
            <a:endParaRPr lang="es-MX" sz="900" b="1" dirty="0">
              <a:solidFill>
                <a:schemeClr val="bg1"/>
              </a:solidFill>
            </a:endParaRPr>
          </a:p>
        </p:txBody>
      </p:sp>
      <p:sp>
        <p:nvSpPr>
          <p:cNvPr id="97" name="96 CuadroTexto"/>
          <p:cNvSpPr txBox="1"/>
          <p:nvPr/>
        </p:nvSpPr>
        <p:spPr>
          <a:xfrm>
            <a:off x="3491880" y="3861048"/>
            <a:ext cx="85284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D</a:t>
            </a:r>
          </a:p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Descontrolado con complicaciones</a:t>
            </a:r>
            <a:endParaRPr lang="es-MX" sz="900" b="1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5501-BF5B-4493-9F97-B8AF0813EFD0}" type="slidenum">
              <a:rPr lang="es-MX" smtClean="0"/>
              <a:t>24</a:t>
            </a:fld>
            <a:endParaRPr lang="es-MX"/>
          </a:p>
        </p:txBody>
      </p:sp>
      <p:sp>
        <p:nvSpPr>
          <p:cNvPr id="103" name="1 Título"/>
          <p:cNvSpPr>
            <a:spLocks noGrp="1"/>
          </p:cNvSpPr>
          <p:nvPr>
            <p:ph type="title"/>
          </p:nvPr>
        </p:nvSpPr>
        <p:spPr>
          <a:xfrm>
            <a:off x="-36512" y="-99392"/>
            <a:ext cx="8229600" cy="758863"/>
          </a:xfrm>
        </p:spPr>
        <p:txBody>
          <a:bodyPr>
            <a:normAutofit/>
          </a:bodyPr>
          <a:lstStyle/>
          <a:p>
            <a:pPr algn="l"/>
            <a:r>
              <a:rPr lang="es-MX" sz="3200" dirty="0" smtClean="0"/>
              <a:t>Modelo reforzado atención a crónicos</a:t>
            </a:r>
            <a:endParaRPr lang="es-MX" sz="3200" dirty="0"/>
          </a:p>
        </p:txBody>
      </p:sp>
      <p:cxnSp>
        <p:nvCxnSpPr>
          <p:cNvPr id="104" name="103 Conector recto"/>
          <p:cNvCxnSpPr/>
          <p:nvPr/>
        </p:nvCxnSpPr>
        <p:spPr>
          <a:xfrm>
            <a:off x="-14452" y="556689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8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549339"/>
              </p:ext>
            </p:extLst>
          </p:nvPr>
        </p:nvGraphicFramePr>
        <p:xfrm>
          <a:off x="6156176" y="3451209"/>
          <a:ext cx="2808312" cy="2354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3 CuadroTexto"/>
          <p:cNvSpPr txBox="1"/>
          <p:nvPr/>
        </p:nvSpPr>
        <p:spPr>
          <a:xfrm>
            <a:off x="6156176" y="2801133"/>
            <a:ext cx="2952328" cy="483849"/>
          </a:xfrm>
          <a:prstGeom prst="rect">
            <a:avLst/>
          </a:prstGeom>
          <a:noFill/>
        </p:spPr>
        <p:txBody>
          <a:bodyPr wrap="square" lIns="82928" tIns="41465" rIns="82928" bIns="41465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Times New Roman" pitchFamily="16" charset="0"/>
              <a:buNone/>
              <a:defRPr/>
            </a:pPr>
            <a:r>
              <a:rPr lang="es-MX" sz="1300" b="1" dirty="0"/>
              <a:t>Trabajadores Cotizantes IMSS por Pensionado, 1973-2012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6528188" y="5877850"/>
            <a:ext cx="2508308" cy="230832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just"/>
            <a:r>
              <a:rPr lang="es-MX" sz="900" dirty="0"/>
              <a:t>Fuente: IMSS.</a:t>
            </a:r>
          </a:p>
        </p:txBody>
      </p:sp>
      <p:cxnSp>
        <p:nvCxnSpPr>
          <p:cNvPr id="30" name="4 Conector recto de flecha"/>
          <p:cNvCxnSpPr/>
          <p:nvPr/>
        </p:nvCxnSpPr>
        <p:spPr>
          <a:xfrm>
            <a:off x="7020272" y="3717032"/>
            <a:ext cx="1512168" cy="12944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17 CuadroTexto"/>
          <p:cNvSpPr txBox="1"/>
          <p:nvPr/>
        </p:nvSpPr>
        <p:spPr>
          <a:xfrm>
            <a:off x="7812360" y="4149080"/>
            <a:ext cx="792088" cy="438580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/>
            <a:r>
              <a:rPr lang="es-MX" sz="1100" b="1" dirty="0"/>
              <a:t>2.8 veces menos</a:t>
            </a:r>
          </a:p>
        </p:txBody>
      </p:sp>
      <p:graphicFrame>
        <p:nvGraphicFramePr>
          <p:cNvPr id="32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444698"/>
              </p:ext>
            </p:extLst>
          </p:nvPr>
        </p:nvGraphicFramePr>
        <p:xfrm>
          <a:off x="225934" y="3473423"/>
          <a:ext cx="3131840" cy="2331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380329"/>
              </p:ext>
            </p:extLst>
          </p:nvPr>
        </p:nvGraphicFramePr>
        <p:xfrm>
          <a:off x="3250270" y="3446854"/>
          <a:ext cx="2880320" cy="2358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4" name="33 CuadroTexto"/>
          <p:cNvSpPr txBox="1"/>
          <p:nvPr/>
        </p:nvSpPr>
        <p:spPr>
          <a:xfrm>
            <a:off x="513966" y="2780928"/>
            <a:ext cx="2555776" cy="692497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/>
            <a:r>
              <a:rPr lang="es-MX" sz="1300" b="1" dirty="0"/>
              <a:t>Distribución de la Población en México, 1970</a:t>
            </a:r>
          </a:p>
          <a:p>
            <a:pPr algn="ctr"/>
            <a:r>
              <a:rPr lang="es-MX" sz="1300" dirty="0"/>
              <a:t>(Grupos de Edad)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3466295" y="2780928"/>
            <a:ext cx="2555776" cy="692497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/>
            <a:r>
              <a:rPr lang="es-MX" sz="1300" b="1" dirty="0"/>
              <a:t>Distribución de la Población en México, 2010</a:t>
            </a:r>
          </a:p>
          <a:p>
            <a:pPr algn="ctr"/>
            <a:r>
              <a:rPr lang="es-MX" sz="1300" dirty="0"/>
              <a:t>(Grupos de Edad)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251520" y="5877850"/>
            <a:ext cx="3059832" cy="230832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s-MX" sz="900" dirty="0"/>
              <a:t>Fuente: IX Censo nacional de Población y Vivienda, 1970.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3312368" y="5877850"/>
            <a:ext cx="3059832" cy="230832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s-MX" sz="900" dirty="0"/>
              <a:t>Fuente: XIII Censo nacional de Población y Vivienda, 2010.</a:t>
            </a:r>
          </a:p>
        </p:txBody>
      </p:sp>
      <p:sp>
        <p:nvSpPr>
          <p:cNvPr id="38" name="5 CuadroTexto"/>
          <p:cNvSpPr txBox="1">
            <a:spLocks noChangeArrowheads="1"/>
          </p:cNvSpPr>
          <p:nvPr/>
        </p:nvSpPr>
        <p:spPr bwMode="auto">
          <a:xfrm>
            <a:off x="193160" y="709902"/>
            <a:ext cx="8630400" cy="183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28" tIns="41465" rIns="82928" bIns="41465">
            <a:spAutoFit/>
          </a:bodyPr>
          <a:lstStyle/>
          <a:p>
            <a:pPr marL="279372" indent="-279372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s-MX" sz="100" dirty="0">
              <a:latin typeface="Calibri" pitchFamily="34" charset="0"/>
            </a:endParaRPr>
          </a:p>
          <a:p>
            <a:pPr marL="279372" indent="-279372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MX" sz="1500" dirty="0">
                <a:latin typeface="Calibri" pitchFamily="34" charset="0"/>
              </a:rPr>
              <a:t>Como en todo el mundo, la transición demográfica ejerce presión en las finanzas de las instituciones de salud y el IMSS no es la excepción. </a:t>
            </a:r>
          </a:p>
          <a:p>
            <a:pPr algn="just">
              <a:buFont typeface="Arial" pitchFamily="34" charset="0"/>
              <a:buChar char="•"/>
            </a:pPr>
            <a:endParaRPr lang="es-MX" sz="800" dirty="0">
              <a:latin typeface="Calibri" pitchFamily="34" charset="0"/>
            </a:endParaRPr>
          </a:p>
          <a:p>
            <a:pPr marL="531758" lvl="1" indent="-260323" algn="just">
              <a:buFont typeface="Lucida Grande"/>
              <a:buChar char="-"/>
            </a:pPr>
            <a:r>
              <a:rPr lang="es-MX" sz="1500" dirty="0">
                <a:latin typeface="+mj-lt"/>
              </a:rPr>
              <a:t>De 1970 a 2010 la población mayor de 60 años en México pasó de 2.7 millones a 10.2 millones, 4 veces más. </a:t>
            </a:r>
          </a:p>
          <a:p>
            <a:pPr marL="531758" lvl="1" indent="-260323" algn="just">
              <a:spcBef>
                <a:spcPts val="600"/>
              </a:spcBef>
              <a:buFont typeface="Lucida Grande"/>
              <a:buChar char="-"/>
            </a:pPr>
            <a:r>
              <a:rPr lang="es-MX" sz="1500" dirty="0"/>
              <a:t>Mientras que en 1973 había 14 trabajadores por cada pensionado, en 2012 esta cifra bajó a 5. </a:t>
            </a:r>
            <a:endParaRPr lang="es-MX" sz="1500" dirty="0" smtClean="0"/>
          </a:p>
          <a:p>
            <a:pPr marL="2984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s-MX" sz="1500" dirty="0"/>
          </a:p>
        </p:txBody>
      </p:sp>
      <p:sp>
        <p:nvSpPr>
          <p:cNvPr id="39" name="1 Título"/>
          <p:cNvSpPr txBox="1">
            <a:spLocks/>
          </p:cNvSpPr>
          <p:nvPr/>
        </p:nvSpPr>
        <p:spPr bwMode="auto">
          <a:xfrm>
            <a:off x="212917" y="171733"/>
            <a:ext cx="7981495" cy="518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90000"/>
              </a:lnSpc>
              <a:spcBef>
                <a:spcPts val="1089"/>
              </a:spcBef>
            </a:pPr>
            <a:r>
              <a:rPr lang="es-MX" sz="2600" b="1" dirty="0"/>
              <a:t>Factor Exógeno 1: Transición Demográfica</a:t>
            </a:r>
            <a:r>
              <a:rPr lang="es-MX" sz="32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252F684F-AC23-479A-B722-8B5D731E5A57}" type="slidenum">
              <a:rPr lang="es-MX" smtClean="0"/>
              <a:pPr>
                <a:defRPr/>
              </a:pPr>
              <a:t>3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>
            <a:off x="179512" y="69269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7838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1 Título"/>
          <p:cNvSpPr txBox="1">
            <a:spLocks/>
          </p:cNvSpPr>
          <p:nvPr/>
        </p:nvSpPr>
        <p:spPr bwMode="auto">
          <a:xfrm>
            <a:off x="118897" y="44624"/>
            <a:ext cx="7981495" cy="518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90000"/>
              </a:lnSpc>
              <a:spcBef>
                <a:spcPts val="1089"/>
              </a:spcBef>
            </a:pPr>
            <a:r>
              <a:rPr lang="es-MX" sz="2600" b="1" dirty="0"/>
              <a:t>Factor Exógeno </a:t>
            </a:r>
            <a:r>
              <a:rPr lang="es-MX" sz="2600" b="1" dirty="0" smtClean="0"/>
              <a:t>2: </a:t>
            </a:r>
            <a:r>
              <a:rPr lang="es-MX" sz="2600" b="1" dirty="0"/>
              <a:t>Transición </a:t>
            </a:r>
            <a:r>
              <a:rPr lang="es-MX" sz="2600" b="1" dirty="0" smtClean="0"/>
              <a:t>Epidemiológica</a:t>
            </a:r>
            <a:endParaRPr lang="es-MX" sz="2600" b="1" dirty="0"/>
          </a:p>
        </p:txBody>
      </p:sp>
      <p:cxnSp>
        <p:nvCxnSpPr>
          <p:cNvPr id="23" name="22 Conector recto"/>
          <p:cNvCxnSpPr/>
          <p:nvPr/>
        </p:nvCxnSpPr>
        <p:spPr>
          <a:xfrm>
            <a:off x="179512" y="620688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" name="5 CuadroTexto"/>
          <p:cNvSpPr txBox="1">
            <a:spLocks noChangeArrowheads="1"/>
          </p:cNvSpPr>
          <p:nvPr/>
        </p:nvSpPr>
        <p:spPr bwMode="auto">
          <a:xfrm>
            <a:off x="193160" y="747743"/>
            <a:ext cx="8630400" cy="1961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28" tIns="41465" rIns="82928" bIns="41465">
            <a:spAutoFit/>
          </a:bodyPr>
          <a:lstStyle/>
          <a:p>
            <a:pPr marL="279372" indent="-279372" algn="just">
              <a:spcBef>
                <a:spcPts val="400"/>
              </a:spcBef>
              <a:buFont typeface="Arial" pitchFamily="34" charset="0"/>
              <a:buChar char="•"/>
            </a:pPr>
            <a:r>
              <a:rPr lang="es-MX" sz="1400" dirty="0" smtClean="0">
                <a:solidFill>
                  <a:prstClr val="black"/>
                </a:solidFill>
              </a:rPr>
              <a:t>Las </a:t>
            </a:r>
            <a:r>
              <a:rPr lang="es-MX" sz="1400" dirty="0">
                <a:solidFill>
                  <a:prstClr val="black"/>
                </a:solidFill>
              </a:rPr>
              <a:t>enfermedades </a:t>
            </a:r>
            <a:r>
              <a:rPr lang="es-MX" sz="1400" dirty="0" smtClean="0">
                <a:solidFill>
                  <a:prstClr val="black"/>
                </a:solidFill>
              </a:rPr>
              <a:t>infecciosas, aunque siguen siendo importantes en el número de visitas de primer nivel y de urgencias, dejaron </a:t>
            </a:r>
            <a:r>
              <a:rPr lang="es-MX" sz="1400" dirty="0">
                <a:solidFill>
                  <a:prstClr val="black"/>
                </a:solidFill>
              </a:rPr>
              <a:t>de ser la principal causa de enfermedad y muerte, para ser reemplazadas por las crónico-degenerativas, como cáncer y diabetes.</a:t>
            </a:r>
          </a:p>
          <a:p>
            <a:pPr marL="542869" lvl="1" indent="-276197" algn="just">
              <a:spcBef>
                <a:spcPts val="400"/>
              </a:spcBef>
              <a:buFont typeface="Lucida Grande"/>
              <a:buChar char="-"/>
            </a:pPr>
            <a:r>
              <a:rPr lang="es-MX" sz="1400" dirty="0">
                <a:solidFill>
                  <a:prstClr val="black"/>
                </a:solidFill>
              </a:rPr>
              <a:t>El mayor número de pacientes crónico degenerativos se encuentra en el grupo de edad mayor a 60 años, población que genera el 75% de las consultas en el IMSS.</a:t>
            </a:r>
          </a:p>
          <a:p>
            <a:pPr marL="542869" lvl="1" indent="-276197" algn="just">
              <a:spcBef>
                <a:spcPts val="400"/>
              </a:spcBef>
              <a:buFont typeface="Lucida Grande"/>
              <a:buChar char="-"/>
            </a:pPr>
            <a:r>
              <a:rPr lang="es-MX" sz="1400" dirty="0" smtClean="0">
                <a:solidFill>
                  <a:prstClr val="black"/>
                </a:solidFill>
              </a:rPr>
              <a:t>Actualmente </a:t>
            </a:r>
            <a:r>
              <a:rPr lang="es-MX" sz="1400" dirty="0">
                <a:solidFill>
                  <a:prstClr val="black"/>
                </a:solidFill>
              </a:rPr>
              <a:t>el IMSS gasta </a:t>
            </a:r>
            <a:r>
              <a:rPr lang="es-MX" sz="1400" dirty="0" smtClean="0">
                <a:solidFill>
                  <a:prstClr val="black"/>
                </a:solidFill>
              </a:rPr>
              <a:t>70 mil </a:t>
            </a:r>
            <a:r>
              <a:rPr lang="es-MX" sz="1400" dirty="0">
                <a:solidFill>
                  <a:prstClr val="black"/>
                </a:solidFill>
              </a:rPr>
              <a:t>mdp en la atención de los 4 principales padecimientos crónico-degenerativos</a:t>
            </a:r>
            <a:r>
              <a:rPr lang="es-MX" sz="1400" baseline="30000" dirty="0">
                <a:solidFill>
                  <a:prstClr val="black"/>
                </a:solidFill>
              </a:rPr>
              <a:t>1/</a:t>
            </a:r>
            <a:r>
              <a:rPr lang="es-MX" sz="1400" dirty="0">
                <a:solidFill>
                  <a:prstClr val="black"/>
                </a:solidFill>
              </a:rPr>
              <a:t>. Al igual que en todo el mundo, estos costos serán incrementales en los próximos años</a:t>
            </a:r>
            <a:r>
              <a:rPr lang="es-MX" sz="1400" dirty="0" smtClean="0">
                <a:solidFill>
                  <a:prstClr val="black"/>
                </a:solidFill>
              </a:rPr>
              <a:t>.</a:t>
            </a:r>
          </a:p>
          <a:p>
            <a:pPr marL="285750" lvl="1" indent="-285750" algn="just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s-MX" sz="1400" dirty="0">
              <a:solidFill>
                <a:prstClr val="black"/>
              </a:solidFill>
            </a:endParaRPr>
          </a:p>
        </p:txBody>
      </p:sp>
      <p:sp>
        <p:nvSpPr>
          <p:cNvPr id="5" name="Picture 12"/>
          <p:cNvSpPr>
            <a:spLocks noChangeAspect="1" noChangeArrowheads="1"/>
          </p:cNvSpPr>
          <p:nvPr/>
        </p:nvSpPr>
        <p:spPr bwMode="auto">
          <a:xfrm>
            <a:off x="2664993" y="2764945"/>
            <a:ext cx="3519288" cy="285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28" tIns="41465" rIns="82928" bIns="41465"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419874" y="3608857"/>
            <a:ext cx="1515061" cy="373659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1907706" y="3671672"/>
            <a:ext cx="184709" cy="373659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719800" y="2564904"/>
            <a:ext cx="3924207" cy="492376"/>
          </a:xfrm>
          <a:prstGeom prst="rect">
            <a:avLst/>
          </a:prstGeom>
          <a:noFill/>
        </p:spPr>
        <p:txBody>
          <a:bodyPr wrap="square" lIns="91370" tIns="45687" rIns="91370" bIns="45687">
            <a:spAutoFit/>
          </a:bodyPr>
          <a:lstStyle/>
          <a:p>
            <a:pPr algn="ctr">
              <a:defRPr/>
            </a:pPr>
            <a:r>
              <a:rPr lang="es-MX" sz="1300" b="1" dirty="0">
                <a:solidFill>
                  <a:prstClr val="black"/>
                </a:solidFill>
              </a:rPr>
              <a:t>Defunciones por Causas Seleccionadas 1976 y </a:t>
            </a:r>
            <a:r>
              <a:rPr lang="es-MX" sz="1300" b="1" dirty="0" smtClean="0">
                <a:solidFill>
                  <a:prstClr val="black"/>
                </a:solidFill>
              </a:rPr>
              <a:t>2012</a:t>
            </a:r>
            <a:endParaRPr lang="es-MX" sz="13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s-MX" sz="1300" dirty="0">
                <a:solidFill>
                  <a:prstClr val="black"/>
                </a:solidFill>
              </a:rPr>
              <a:t>(</a:t>
            </a:r>
            <a:r>
              <a:rPr lang="es-MX" sz="1300" dirty="0" smtClean="0">
                <a:solidFill>
                  <a:prstClr val="black"/>
                </a:solidFill>
              </a:rPr>
              <a:t>Porcentaje </a:t>
            </a:r>
            <a:r>
              <a:rPr lang="es-MX" sz="1300" dirty="0">
                <a:solidFill>
                  <a:prstClr val="black"/>
                </a:solidFill>
              </a:rPr>
              <a:t>del Total de Defunciones)</a:t>
            </a:r>
          </a:p>
        </p:txBody>
      </p:sp>
      <p:sp>
        <p:nvSpPr>
          <p:cNvPr id="40" name="7 CuadroTexto"/>
          <p:cNvSpPr txBox="1">
            <a:spLocks noChangeArrowheads="1"/>
          </p:cNvSpPr>
          <p:nvPr/>
        </p:nvSpPr>
        <p:spPr bwMode="auto">
          <a:xfrm>
            <a:off x="21629" y="6474888"/>
            <a:ext cx="8568952" cy="33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70" tIns="45687" rIns="91370" bIns="45687">
            <a:spAutoFit/>
          </a:bodyPr>
          <a:lstStyle/>
          <a:p>
            <a:pPr algn="just"/>
            <a:r>
              <a:rPr lang="es-MX" sz="800" dirty="0"/>
              <a:t>Fuente: Informe al Ejecutivo Federal y al Congreso de la Unión sobre la situación financiera y los riesgos del IMSS </a:t>
            </a:r>
            <a:r>
              <a:rPr lang="es-MX" sz="800" dirty="0" smtClean="0"/>
              <a:t>2013-2014.</a:t>
            </a:r>
            <a:endParaRPr lang="es-MX" sz="800" dirty="0"/>
          </a:p>
          <a:p>
            <a:pPr algn="just"/>
            <a:r>
              <a:rPr lang="es-MX" sz="800" baseline="30000" dirty="0"/>
              <a:t>1/</a:t>
            </a:r>
            <a:r>
              <a:rPr lang="es-MX" sz="800" dirty="0"/>
              <a:t> Las </a:t>
            </a:r>
            <a:r>
              <a:rPr lang="es-MX" sz="800" dirty="0" smtClean="0"/>
              <a:t>principales </a:t>
            </a:r>
            <a:r>
              <a:rPr lang="es-MX" sz="800" dirty="0"/>
              <a:t>enfermedades </a:t>
            </a:r>
            <a:r>
              <a:rPr lang="es-MX" sz="800" dirty="0" smtClean="0"/>
              <a:t>no transmisibles son</a:t>
            </a:r>
            <a:r>
              <a:rPr lang="es-MX" sz="800" dirty="0"/>
              <a:t>: </a:t>
            </a:r>
            <a:r>
              <a:rPr lang="es-MX" sz="800" dirty="0" smtClean="0"/>
              <a:t>Diabetes mellitus</a:t>
            </a:r>
            <a:r>
              <a:rPr lang="es-MX" sz="800" dirty="0"/>
              <a:t>, </a:t>
            </a:r>
            <a:r>
              <a:rPr lang="es-MX" sz="800" dirty="0" smtClean="0"/>
              <a:t>cardiopatía isquémica, enfermedad cerebrovascular, enfermedades hipertensivas, </a:t>
            </a:r>
            <a:r>
              <a:rPr lang="es-MX" sz="800" dirty="0"/>
              <a:t>insuficiencia renal y </a:t>
            </a:r>
            <a:r>
              <a:rPr lang="es-MX" sz="800" dirty="0" smtClean="0"/>
              <a:t>neoplasias malignas.</a:t>
            </a:r>
            <a:endParaRPr lang="es-MX" sz="800" dirty="0"/>
          </a:p>
        </p:txBody>
      </p:sp>
      <p:sp>
        <p:nvSpPr>
          <p:cNvPr id="42" name="41 CuadroTexto"/>
          <p:cNvSpPr txBox="1"/>
          <p:nvPr/>
        </p:nvSpPr>
        <p:spPr>
          <a:xfrm>
            <a:off x="1853215" y="35276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45" name="3 CuadroTexto"/>
          <p:cNvSpPr txBox="1"/>
          <p:nvPr/>
        </p:nvSpPr>
        <p:spPr>
          <a:xfrm>
            <a:off x="5835650" y="2564904"/>
            <a:ext cx="3272854" cy="883967"/>
          </a:xfrm>
          <a:prstGeom prst="rect">
            <a:avLst/>
          </a:prstGeom>
          <a:noFill/>
        </p:spPr>
        <p:txBody>
          <a:bodyPr wrap="square" lIns="82936" tIns="41469" rIns="82936" bIns="41469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Times New Roman" pitchFamily="16" charset="0"/>
              <a:buNone/>
              <a:defRPr/>
            </a:pPr>
            <a:r>
              <a:rPr lang="es-MX" sz="1300" b="1" dirty="0">
                <a:solidFill>
                  <a:prstClr val="black"/>
                </a:solidFill>
                <a:ea typeface="MS Gothic" charset="-128"/>
              </a:rPr>
              <a:t>Crecimiento del Gasto Médico en las </a:t>
            </a:r>
            <a:r>
              <a:rPr lang="es-MX" sz="1300" b="1" dirty="0" smtClean="0">
                <a:solidFill>
                  <a:prstClr val="black"/>
                </a:solidFill>
                <a:ea typeface="MS Gothic" charset="-128"/>
              </a:rPr>
              <a:t>principales </a:t>
            </a:r>
            <a:r>
              <a:rPr lang="es-MX" sz="1300" b="1" dirty="0">
                <a:solidFill>
                  <a:prstClr val="black"/>
                </a:solidFill>
                <a:ea typeface="MS Gothic" charset="-128"/>
              </a:rPr>
              <a:t>Enfermedades Crónico Degenerativas </a:t>
            </a:r>
            <a:r>
              <a:rPr lang="es-MX" sz="1300" b="1" dirty="0" smtClean="0">
                <a:solidFill>
                  <a:prstClr val="black"/>
                </a:solidFill>
                <a:ea typeface="MS Gothic" charset="-128"/>
              </a:rPr>
              <a:t>2013-2050</a:t>
            </a:r>
            <a:r>
              <a:rPr lang="es-MX" sz="1300" b="1" baseline="30000" dirty="0" smtClean="0">
                <a:solidFill>
                  <a:prstClr val="black"/>
                </a:solidFill>
                <a:ea typeface="MS Gothic" charset="-128"/>
              </a:rPr>
              <a:t>1</a:t>
            </a:r>
            <a:r>
              <a:rPr lang="es-MX" sz="1300" b="1" baseline="30000" dirty="0">
                <a:solidFill>
                  <a:prstClr val="black"/>
                </a:solidFill>
                <a:ea typeface="MS Gothic" charset="-128"/>
              </a:rPr>
              <a:t>/</a:t>
            </a:r>
          </a:p>
          <a:p>
            <a:pPr algn="ctr">
              <a:buFont typeface="Times New Roman" pitchFamily="16" charset="0"/>
              <a:buNone/>
              <a:defRPr/>
            </a:pPr>
            <a:r>
              <a:rPr lang="es-MX" sz="1300" dirty="0">
                <a:solidFill>
                  <a:prstClr val="black"/>
                </a:solidFill>
                <a:ea typeface="MS Gothic" charset="-128"/>
              </a:rPr>
              <a:t>(Miles de Millones de Pesos de </a:t>
            </a:r>
            <a:r>
              <a:rPr lang="es-MX" sz="1300" dirty="0" smtClean="0">
                <a:solidFill>
                  <a:prstClr val="black"/>
                </a:solidFill>
                <a:ea typeface="MS Gothic" charset="-128"/>
              </a:rPr>
              <a:t>2013)</a:t>
            </a:r>
            <a:endParaRPr lang="es-MX" sz="1300" dirty="0">
              <a:solidFill>
                <a:prstClr val="black"/>
              </a:solidFill>
              <a:ea typeface="MS Gothic" charset="-128"/>
            </a:endParaRPr>
          </a:p>
        </p:txBody>
      </p:sp>
      <p:sp>
        <p:nvSpPr>
          <p:cNvPr id="48" name="3 CuadroTexto"/>
          <p:cNvSpPr txBox="1"/>
          <p:nvPr/>
        </p:nvSpPr>
        <p:spPr>
          <a:xfrm rot="16200000">
            <a:off x="4391849" y="4778848"/>
            <a:ext cx="2138891" cy="237636"/>
          </a:xfrm>
          <a:prstGeom prst="rect">
            <a:avLst/>
          </a:prstGeom>
          <a:noFill/>
        </p:spPr>
        <p:txBody>
          <a:bodyPr wrap="square" lIns="82936" tIns="41469" rIns="82936" bIns="41469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Times New Roman" pitchFamily="16" charset="0"/>
              <a:buNone/>
              <a:defRPr/>
            </a:pPr>
            <a:r>
              <a:rPr lang="es-MX" sz="1000" b="1" dirty="0">
                <a:solidFill>
                  <a:prstClr val="black"/>
                </a:solidFill>
                <a:ea typeface="MS Gothic" charset="-128"/>
              </a:rPr>
              <a:t>Miles de Millones de Pesos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252F684F-AC23-479A-B722-8B5D731E5A57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50" name="Group 10"/>
          <p:cNvGrpSpPr>
            <a:grpSpLocks/>
          </p:cNvGrpSpPr>
          <p:nvPr/>
        </p:nvGrpSpPr>
        <p:grpSpPr bwMode="auto">
          <a:xfrm>
            <a:off x="-108520" y="3183280"/>
            <a:ext cx="5688633" cy="3233989"/>
            <a:chOff x="0" y="-5"/>
            <a:chExt cx="839" cy="538"/>
          </a:xfrm>
        </p:grpSpPr>
        <p:graphicFrame>
          <p:nvGraphicFramePr>
            <p:cNvPr id="51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36018958"/>
                </p:ext>
              </p:extLst>
            </p:nvPr>
          </p:nvGraphicFramePr>
          <p:xfrm>
            <a:off x="0" y="28"/>
            <a:ext cx="342" cy="4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52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53395778"/>
                </p:ext>
              </p:extLst>
            </p:nvPr>
          </p:nvGraphicFramePr>
          <p:xfrm>
            <a:off x="329" y="-5"/>
            <a:ext cx="510" cy="5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66" name="Text Box 6"/>
            <p:cNvSpPr txBox="1">
              <a:spLocks noChangeArrowheads="1"/>
            </p:cNvSpPr>
            <p:nvPr/>
          </p:nvSpPr>
          <p:spPr bwMode="auto">
            <a:xfrm>
              <a:off x="49" y="5"/>
              <a:ext cx="204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s-MX" sz="1050" b="1" i="0" u="none" strike="noStrike" baseline="0">
                  <a:solidFill>
                    <a:srgbClr val="000000"/>
                  </a:solidFill>
                  <a:latin typeface="Helvetica-Light" pitchFamily="34" charset="0"/>
                  <a:cs typeface="Arial" pitchFamily="34" charset="0"/>
                </a:rPr>
                <a:t>1976</a:t>
              </a:r>
            </a:p>
          </p:txBody>
        </p:sp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593" y="7"/>
              <a:ext cx="204" cy="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s-MX" sz="1050" b="1" i="0" u="none" strike="noStrike" baseline="0" dirty="0" smtClean="0">
                  <a:latin typeface="Helvetica-Light" pitchFamily="34" charset="0"/>
                  <a:cs typeface="Arial" pitchFamily="34" charset="0"/>
                </a:rPr>
                <a:t>2013</a:t>
              </a:r>
              <a:endParaRPr lang="es-MX" sz="1050" b="1" i="0" u="none" strike="noStrike" baseline="0" dirty="0">
                <a:latin typeface="Helvetica-Light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68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5022"/>
              </p:ext>
            </p:extLst>
          </p:nvPr>
        </p:nvGraphicFramePr>
        <p:xfrm>
          <a:off x="5337047" y="3544722"/>
          <a:ext cx="3817690" cy="2932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20 CuadroTexto"/>
          <p:cNvSpPr txBox="1"/>
          <p:nvPr/>
        </p:nvSpPr>
        <p:spPr>
          <a:xfrm>
            <a:off x="1816118" y="3095039"/>
            <a:ext cx="1891786" cy="297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050" b="1" dirty="0" smtClean="0">
              <a:solidFill>
                <a:prstClr val="black"/>
              </a:solidFill>
            </a:endParaRPr>
          </a:p>
          <a:p>
            <a:pPr algn="ctr"/>
            <a:r>
              <a:rPr lang="es-MX" sz="1050" b="1" dirty="0" smtClean="0">
                <a:solidFill>
                  <a:prstClr val="black"/>
                </a:solidFill>
              </a:rPr>
              <a:t>Enfermedades  Transmisibles</a:t>
            </a:r>
            <a:endParaRPr lang="es-MX" sz="1000" dirty="0" smtClean="0">
              <a:solidFill>
                <a:prstClr val="black"/>
              </a:solidFill>
            </a:endParaRPr>
          </a:p>
          <a:p>
            <a:pPr algn="ctr">
              <a:spcBef>
                <a:spcPts val="200"/>
              </a:spcBef>
            </a:pPr>
            <a:endParaRPr lang="es-MX" sz="500" dirty="0" smtClean="0">
              <a:solidFill>
                <a:prstClr val="black"/>
              </a:solidFill>
            </a:endParaRPr>
          </a:p>
          <a:p>
            <a:pPr algn="ctr">
              <a:spcBef>
                <a:spcPts val="200"/>
              </a:spcBef>
            </a:pPr>
            <a:r>
              <a:rPr lang="es-MX" sz="1000" dirty="0" smtClean="0">
                <a:solidFill>
                  <a:prstClr val="black"/>
                </a:solidFill>
              </a:rPr>
              <a:t>Neumonías</a:t>
            </a:r>
            <a:endParaRPr lang="es-MX" sz="1000" dirty="0">
              <a:solidFill>
                <a:prstClr val="black"/>
              </a:solidFill>
            </a:endParaRPr>
          </a:p>
          <a:p>
            <a:pPr algn="ctr">
              <a:spcBef>
                <a:spcPts val="200"/>
              </a:spcBef>
            </a:pPr>
            <a:r>
              <a:rPr lang="es-MX" sz="1000" dirty="0">
                <a:solidFill>
                  <a:prstClr val="black"/>
                </a:solidFill>
              </a:rPr>
              <a:t>Afecciones periodo perinatal</a:t>
            </a:r>
          </a:p>
          <a:p>
            <a:pPr algn="ctr">
              <a:spcBef>
                <a:spcPts val="200"/>
              </a:spcBef>
            </a:pPr>
            <a:r>
              <a:rPr lang="es-MX" sz="1000" dirty="0">
                <a:solidFill>
                  <a:prstClr val="black"/>
                </a:solidFill>
              </a:rPr>
              <a:t>Enfermedad </a:t>
            </a:r>
            <a:r>
              <a:rPr lang="es-MX" sz="1000" dirty="0" smtClean="0">
                <a:solidFill>
                  <a:prstClr val="black"/>
                </a:solidFill>
              </a:rPr>
              <a:t>infecciosa </a:t>
            </a:r>
            <a:r>
              <a:rPr lang="es-MX" sz="1000" dirty="0">
                <a:solidFill>
                  <a:prstClr val="black"/>
                </a:solidFill>
              </a:rPr>
              <a:t>Intestinal</a:t>
            </a:r>
          </a:p>
          <a:p>
            <a:pPr algn="ctr">
              <a:spcBef>
                <a:spcPts val="200"/>
              </a:spcBef>
            </a:pPr>
            <a:r>
              <a:rPr lang="es-MX" sz="1000" dirty="0">
                <a:solidFill>
                  <a:prstClr val="black"/>
                </a:solidFill>
              </a:rPr>
              <a:t>Tuberculosis </a:t>
            </a:r>
            <a:r>
              <a:rPr lang="es-MX" sz="1000" dirty="0" smtClean="0">
                <a:solidFill>
                  <a:prstClr val="black"/>
                </a:solidFill>
              </a:rPr>
              <a:t>pulmonar</a:t>
            </a:r>
          </a:p>
          <a:p>
            <a:pPr algn="ctr"/>
            <a:endParaRPr lang="es-MX" sz="400" b="1" dirty="0">
              <a:solidFill>
                <a:prstClr val="black"/>
              </a:solidFill>
            </a:endParaRPr>
          </a:p>
          <a:p>
            <a:pPr algn="ctr">
              <a:spcBef>
                <a:spcPts val="100"/>
              </a:spcBef>
            </a:pPr>
            <a:r>
              <a:rPr lang="es-MX" sz="1050" b="1" dirty="0" smtClean="0">
                <a:solidFill>
                  <a:prstClr val="black"/>
                </a:solidFill>
              </a:rPr>
              <a:t>Enfermedades </a:t>
            </a:r>
            <a:r>
              <a:rPr lang="es-MX" sz="1050" b="1" dirty="0">
                <a:solidFill>
                  <a:prstClr val="black"/>
                </a:solidFill>
              </a:rPr>
              <a:t>N</a:t>
            </a:r>
            <a:r>
              <a:rPr lang="es-MX" sz="1050" b="1" dirty="0" smtClean="0">
                <a:solidFill>
                  <a:prstClr val="black"/>
                </a:solidFill>
              </a:rPr>
              <a:t>o </a:t>
            </a:r>
            <a:r>
              <a:rPr lang="es-MX" sz="1050" b="1" dirty="0">
                <a:solidFill>
                  <a:prstClr val="black"/>
                </a:solidFill>
              </a:rPr>
              <a:t>T</a:t>
            </a:r>
            <a:r>
              <a:rPr lang="es-MX" sz="1050" b="1" dirty="0" smtClean="0">
                <a:solidFill>
                  <a:prstClr val="black"/>
                </a:solidFill>
              </a:rPr>
              <a:t>ransmisibles</a:t>
            </a:r>
          </a:p>
          <a:p>
            <a:pPr algn="ctr">
              <a:spcBef>
                <a:spcPts val="100"/>
              </a:spcBef>
            </a:pPr>
            <a:endParaRPr lang="es-MX" sz="300" b="1" dirty="0">
              <a:solidFill>
                <a:prstClr val="black"/>
              </a:solidFill>
            </a:endParaRPr>
          </a:p>
          <a:p>
            <a:pPr algn="ctr">
              <a:spcBef>
                <a:spcPts val="100"/>
              </a:spcBef>
            </a:pPr>
            <a:r>
              <a:rPr lang="es-MX" sz="1000" dirty="0">
                <a:solidFill>
                  <a:prstClr val="black"/>
                </a:solidFill>
              </a:rPr>
              <a:t>Diabetes mellitus</a:t>
            </a:r>
          </a:p>
          <a:p>
            <a:pPr algn="ctr">
              <a:spcBef>
                <a:spcPts val="100"/>
              </a:spcBef>
            </a:pPr>
            <a:r>
              <a:rPr lang="es-MX" sz="1000" dirty="0">
                <a:solidFill>
                  <a:prstClr val="black"/>
                </a:solidFill>
              </a:rPr>
              <a:t>Enfermedad cerebrovascular</a:t>
            </a:r>
          </a:p>
          <a:p>
            <a:pPr algn="ctr">
              <a:spcBef>
                <a:spcPts val="150"/>
              </a:spcBef>
            </a:pPr>
            <a:r>
              <a:rPr lang="es-MX" sz="1000" dirty="0">
                <a:solidFill>
                  <a:prstClr val="black"/>
                </a:solidFill>
              </a:rPr>
              <a:t>Enfermedades hipertensivas</a:t>
            </a:r>
          </a:p>
          <a:p>
            <a:pPr algn="ctr">
              <a:spcBef>
                <a:spcPts val="250"/>
              </a:spcBef>
            </a:pPr>
            <a:r>
              <a:rPr lang="es-MX" sz="1000" dirty="0">
                <a:solidFill>
                  <a:prstClr val="black"/>
                </a:solidFill>
              </a:rPr>
              <a:t>Insuficiencia renal</a:t>
            </a:r>
          </a:p>
          <a:p>
            <a:pPr algn="ctr">
              <a:spcBef>
                <a:spcPts val="250"/>
              </a:spcBef>
            </a:pPr>
            <a:r>
              <a:rPr lang="es-MX" sz="1000" dirty="0">
                <a:solidFill>
                  <a:prstClr val="black"/>
                </a:solidFill>
              </a:rPr>
              <a:t>Cáncer de mama</a:t>
            </a:r>
          </a:p>
          <a:p>
            <a:pPr algn="ctr">
              <a:spcBef>
                <a:spcPts val="250"/>
              </a:spcBef>
            </a:pPr>
            <a:r>
              <a:rPr lang="es-MX" sz="1000" dirty="0">
                <a:solidFill>
                  <a:prstClr val="black"/>
                </a:solidFill>
              </a:rPr>
              <a:t>Cardiopatía isquémica</a:t>
            </a:r>
          </a:p>
          <a:p>
            <a:pPr algn="ctr">
              <a:spcBef>
                <a:spcPts val="250"/>
              </a:spcBef>
            </a:pPr>
            <a:r>
              <a:rPr lang="es-MX" sz="1000" dirty="0">
                <a:solidFill>
                  <a:prstClr val="black"/>
                </a:solidFill>
              </a:rPr>
              <a:t>Cáncer </a:t>
            </a:r>
            <a:r>
              <a:rPr lang="es-MX" sz="1000" dirty="0" smtClean="0">
                <a:solidFill>
                  <a:prstClr val="black"/>
                </a:solidFill>
              </a:rPr>
              <a:t>cérvico-uterino</a:t>
            </a:r>
            <a:endParaRPr lang="es-MX" sz="1000" dirty="0">
              <a:solidFill>
                <a:prstClr val="black"/>
              </a:solidFill>
            </a:endParaRPr>
          </a:p>
        </p:txBody>
      </p:sp>
      <p:cxnSp>
        <p:nvCxnSpPr>
          <p:cNvPr id="3" name="2 Conector recto"/>
          <p:cNvCxnSpPr/>
          <p:nvPr/>
        </p:nvCxnSpPr>
        <p:spPr>
          <a:xfrm flipV="1">
            <a:off x="3626371" y="3527658"/>
            <a:ext cx="0" cy="25246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523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45568"/>
              </p:ext>
            </p:extLst>
          </p:nvPr>
        </p:nvGraphicFramePr>
        <p:xfrm>
          <a:off x="467544" y="3453045"/>
          <a:ext cx="3786116" cy="214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220072" y="2852936"/>
            <a:ext cx="3672408" cy="615497"/>
          </a:xfrm>
          <a:prstGeom prst="rect">
            <a:avLst/>
          </a:prstGeom>
          <a:noFill/>
        </p:spPr>
        <p:txBody>
          <a:bodyPr wrap="square" lIns="91380" tIns="45692" rIns="91380" bIns="45692">
            <a:spAutoFit/>
          </a:bodyPr>
          <a:lstStyle/>
          <a:p>
            <a:pPr marL="263525" lvl="2" indent="-263525" algn="ctr">
              <a:defRPr/>
            </a:pPr>
            <a:r>
              <a:rPr lang="es-MX" sz="1200" b="1" dirty="0" smtClean="0"/>
              <a:t>Gasto Administrativo Respecto al Gasto Total en Salud</a:t>
            </a:r>
            <a:r>
              <a:rPr lang="es-MX" sz="1100" b="1" dirty="0" smtClean="0"/>
              <a:t>.</a:t>
            </a:r>
          </a:p>
          <a:p>
            <a:pPr marL="263525" lvl="2" indent="-263525" algn="ctr">
              <a:defRPr/>
            </a:pPr>
            <a:r>
              <a:rPr lang="es-MX" sz="1100" dirty="0" smtClean="0"/>
              <a:t>(Porcentaje del Gasto Administrativo</a:t>
            </a:r>
            <a:r>
              <a:rPr lang="es-MX" sz="1100" baseline="30000" dirty="0" smtClean="0"/>
              <a:t>1/</a:t>
            </a:r>
            <a:r>
              <a:rPr lang="es-MX" sz="1100" dirty="0" smtClean="0"/>
              <a:t> Respecto al Gasto Total en Salud, 2010)</a:t>
            </a:r>
            <a:endParaRPr lang="es-MX" sz="11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39552" y="2852936"/>
            <a:ext cx="3672408" cy="446219"/>
          </a:xfrm>
          <a:prstGeom prst="rect">
            <a:avLst/>
          </a:prstGeom>
          <a:noFill/>
        </p:spPr>
        <p:txBody>
          <a:bodyPr wrap="square" lIns="91380" tIns="45692" rIns="91380" bIns="45692">
            <a:spAutoFit/>
          </a:bodyPr>
          <a:lstStyle/>
          <a:p>
            <a:pPr marL="263525" lvl="2" indent="-263525" algn="ctr">
              <a:defRPr/>
            </a:pPr>
            <a:r>
              <a:rPr lang="es-MX" sz="1200" b="1" dirty="0" smtClean="0"/>
              <a:t>Camas Censables por cada 1,000 Usuarios</a:t>
            </a:r>
            <a:r>
              <a:rPr lang="es-MX" sz="1100" b="1" dirty="0" smtClean="0"/>
              <a:t>.</a:t>
            </a:r>
          </a:p>
          <a:p>
            <a:pPr marL="263525" lvl="2" indent="-263525" algn="ctr">
              <a:defRPr/>
            </a:pPr>
            <a:r>
              <a:rPr lang="es-MX" sz="1100" dirty="0" smtClean="0"/>
              <a:t>(Tasa, 2010)</a:t>
            </a:r>
            <a:endParaRPr lang="es-MX" sz="1100" dirty="0"/>
          </a:p>
        </p:txBody>
      </p:sp>
      <p:sp>
        <p:nvSpPr>
          <p:cNvPr id="9" name="8 CuadroTexto"/>
          <p:cNvSpPr txBox="1"/>
          <p:nvPr/>
        </p:nvSpPr>
        <p:spPr>
          <a:xfrm>
            <a:off x="815861" y="5569495"/>
            <a:ext cx="31800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700" dirty="0"/>
              <a:t>Fuente: OCDE, Health at Glance </a:t>
            </a:r>
            <a:r>
              <a:rPr lang="es-MX" sz="700" dirty="0" smtClean="0"/>
              <a:t>2011. </a:t>
            </a:r>
          </a:p>
          <a:p>
            <a:pPr algn="just"/>
            <a:r>
              <a:rPr lang="es-MX" sz="700" dirty="0" smtClean="0"/>
              <a:t>Nota: </a:t>
            </a:r>
            <a:r>
              <a:rPr lang="es-MX" sz="700" dirty="0"/>
              <a:t>La </a:t>
            </a:r>
            <a:r>
              <a:rPr lang="es-MX" sz="700" dirty="0" smtClean="0"/>
              <a:t>OCDE obtiene la información del </a:t>
            </a:r>
            <a:r>
              <a:rPr lang="es-MX" sz="700" dirty="0"/>
              <a:t>Boletín de Información Estadística de la Secretaría de Salud. </a:t>
            </a:r>
            <a:r>
              <a:rPr lang="es-MX" sz="700" dirty="0" smtClean="0"/>
              <a:t>La tasa de camas censables para el sector público es de 0.90 </a:t>
            </a:r>
            <a:r>
              <a:rPr lang="es-MX" sz="700" dirty="0"/>
              <a:t>por cada 1,000 </a:t>
            </a:r>
            <a:r>
              <a:rPr lang="es-MX" sz="700" dirty="0" smtClean="0"/>
              <a:t>usuarios. Al adicionarse las camas del sector privado, la proporción subre a 1.6. La tasa nacional se obtiene al sumar el total de las camas de ambos sectores, no las tasas.</a:t>
            </a:r>
            <a:endParaRPr lang="es-MX" sz="700" dirty="0"/>
          </a:p>
        </p:txBody>
      </p:sp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193160" y="720161"/>
            <a:ext cx="8630400" cy="147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36" tIns="41469" rIns="82936" bIns="41469">
            <a:spAutoFit/>
          </a:bodyPr>
          <a:lstStyle/>
          <a:p>
            <a:pPr marL="279400" indent="-279400" algn="just">
              <a:spcBef>
                <a:spcPts val="400"/>
              </a:spcBef>
              <a:buFont typeface="Arial" pitchFamily="34" charset="0"/>
              <a:buChar char="•"/>
            </a:pPr>
            <a:r>
              <a:rPr lang="es-MX" sz="1400" dirty="0" smtClean="0">
                <a:latin typeface="Calibri" pitchFamily="34" charset="0"/>
              </a:rPr>
              <a:t>Por un lado, México tiene un menor número de camas censables (1.6) que el promedio registrado en los países de la OCDE (4.9). </a:t>
            </a:r>
          </a:p>
          <a:p>
            <a:pPr marL="279400" indent="-279400" algn="just">
              <a:spcBef>
                <a:spcPts val="400"/>
              </a:spcBef>
              <a:buFont typeface="Arial" pitchFamily="34" charset="0"/>
              <a:buChar char="•"/>
            </a:pPr>
            <a:r>
              <a:rPr lang="es-MX" sz="1400" dirty="0" smtClean="0">
                <a:latin typeface="Calibri" pitchFamily="34" charset="0"/>
              </a:rPr>
              <a:t>Por otro lado, el gasto administrativo como porcentaje del gasto total en salud es de 10.8%, 3 veces mayor al promedio de la OCDE.</a:t>
            </a:r>
          </a:p>
          <a:p>
            <a:pPr marL="279400" indent="-279400" algn="just">
              <a:spcBef>
                <a:spcPts val="400"/>
              </a:spcBef>
              <a:buFont typeface="Arial" pitchFamily="34" charset="0"/>
              <a:buChar char="•"/>
            </a:pPr>
            <a:r>
              <a:rPr lang="es-MX" sz="1400" dirty="0" smtClean="0">
                <a:latin typeface="Calibri" pitchFamily="34" charset="0"/>
              </a:rPr>
              <a:t>Para incrementar la capacidad de atención, es necesaria una estrategia que reduzca los costos administrativos por cada peso gastado en salud. </a:t>
            </a:r>
          </a:p>
        </p:txBody>
      </p:sp>
      <p:graphicFrame>
        <p:nvGraphicFramePr>
          <p:cNvPr id="13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141914"/>
              </p:ext>
            </p:extLst>
          </p:nvPr>
        </p:nvGraphicFramePr>
        <p:xfrm>
          <a:off x="4932040" y="3356992"/>
          <a:ext cx="3754760" cy="2313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5436096" y="5622446"/>
            <a:ext cx="3168352" cy="6309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700" dirty="0"/>
              <a:t>Fuente: OCDE, Health at Glance </a:t>
            </a:r>
            <a:r>
              <a:rPr lang="es-MX" sz="700" dirty="0" smtClean="0"/>
              <a:t>2011.</a:t>
            </a:r>
          </a:p>
          <a:p>
            <a:pPr algn="just"/>
            <a:r>
              <a:rPr lang="es-MX" sz="700" baseline="30000" dirty="0" smtClean="0"/>
              <a:t>1/</a:t>
            </a:r>
            <a:r>
              <a:rPr lang="es-MX" sz="700" dirty="0" smtClean="0"/>
              <a:t>La OCDE considera al Gasto Administrativo: la planeación, administración, regulación, recaudación, manejo del sistema de quejas, actividades que son realizadas no </a:t>
            </a:r>
            <a:r>
              <a:rPr lang="es-MX" sz="700" dirty="0"/>
              <a:t>sólo para la salud privada, sino también para otros </a:t>
            </a:r>
            <a:r>
              <a:rPr lang="es-MX" sz="700" dirty="0" smtClean="0"/>
              <a:t>paquetes de seguros no relacionados con </a:t>
            </a:r>
            <a:r>
              <a:rPr lang="es-MX" sz="700" dirty="0"/>
              <a:t>la </a:t>
            </a:r>
            <a:r>
              <a:rPr lang="es-MX" sz="700" dirty="0" smtClean="0"/>
              <a:t>salud.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5F5B-26EA-43B1-B0C3-60D67F875211}" type="slidenum">
              <a:rPr lang="es-MX" smtClean="0"/>
              <a:t>5</a:t>
            </a:fld>
            <a:endParaRPr lang="es-MX"/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212917" y="171733"/>
            <a:ext cx="7981495" cy="518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90000"/>
              </a:lnSpc>
              <a:spcBef>
                <a:spcPts val="1089"/>
              </a:spcBef>
            </a:pPr>
            <a:r>
              <a:rPr lang="es-MX" sz="2600" b="1" dirty="0"/>
              <a:t>Factor </a:t>
            </a:r>
            <a:r>
              <a:rPr lang="es-MX" sz="2600" b="1" dirty="0" smtClean="0"/>
              <a:t>Endógeno 1: Altos costos administrativos</a:t>
            </a:r>
            <a:endParaRPr lang="es-MX" sz="2600" b="1" dirty="0"/>
          </a:p>
        </p:txBody>
      </p:sp>
      <p:cxnSp>
        <p:nvCxnSpPr>
          <p:cNvPr id="16" name="15 Conector recto"/>
          <p:cNvCxnSpPr/>
          <p:nvPr/>
        </p:nvCxnSpPr>
        <p:spPr>
          <a:xfrm>
            <a:off x="179512" y="69269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91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 txBox="1">
            <a:spLocks/>
          </p:cNvSpPr>
          <p:nvPr/>
        </p:nvSpPr>
        <p:spPr bwMode="auto">
          <a:xfrm>
            <a:off x="212917" y="116632"/>
            <a:ext cx="7981495" cy="518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90000"/>
              </a:lnSpc>
              <a:spcBef>
                <a:spcPts val="1089"/>
              </a:spcBef>
            </a:pPr>
            <a:r>
              <a:rPr lang="es-MX" sz="2400" b="1" dirty="0"/>
              <a:t>Factor </a:t>
            </a:r>
            <a:r>
              <a:rPr lang="es-MX" sz="2400" b="1" dirty="0" smtClean="0"/>
              <a:t>Endógeno 2: Régimen de Jubilaciones y Pensiones (RJP) de los trabajadores IMSS</a:t>
            </a:r>
            <a:endParaRPr lang="es-MX" sz="2400" b="1" dirty="0"/>
          </a:p>
        </p:txBody>
      </p:sp>
      <p:cxnSp>
        <p:nvCxnSpPr>
          <p:cNvPr id="14" name="13 Conector recto"/>
          <p:cNvCxnSpPr/>
          <p:nvPr/>
        </p:nvCxnSpPr>
        <p:spPr>
          <a:xfrm>
            <a:off x="179512" y="69269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2 Marcador de contenido"/>
          <p:cNvSpPr txBox="1">
            <a:spLocks/>
          </p:cNvSpPr>
          <p:nvPr/>
        </p:nvSpPr>
        <p:spPr>
          <a:xfrm>
            <a:off x="2627787" y="959641"/>
            <a:ext cx="6516213" cy="2176652"/>
          </a:xfrm>
          <a:prstGeom prst="rect">
            <a:avLst/>
          </a:prstGeom>
        </p:spPr>
        <p:txBody>
          <a:bodyPr lIns="91381" tIns="45692" rIns="91381" bIns="45692">
            <a:noAutofit/>
          </a:bodyPr>
          <a:lstStyle>
            <a:defPPr>
              <a:defRPr lang="es-MX"/>
            </a:defPPr>
            <a:lvl1pPr marL="185738" indent="-185738" algn="just">
              <a:spcBef>
                <a:spcPts val="600"/>
              </a:spcBef>
              <a:buFont typeface="Arial" pitchFamily="34" charset="0"/>
              <a:buChar char="•"/>
              <a:defRPr sz="1500">
                <a:latin typeface="+mj-lt"/>
              </a:defRPr>
            </a:lvl1pPr>
          </a:lstStyle>
          <a:p>
            <a:pPr marL="266673" indent="-177782">
              <a:buFont typeface="Lucida Grande"/>
              <a:buChar char="-"/>
            </a:pPr>
            <a:r>
              <a:rPr lang="es-ES_tradnl" sz="1400" b="1" dirty="0"/>
              <a:t>La problemática financiera se complica por las costosas características del RJP de los trabajadores contratados antes de 2005</a:t>
            </a:r>
            <a:r>
              <a:rPr lang="es-ES_tradnl" sz="1400" b="1" dirty="0" smtClean="0"/>
              <a:t>.</a:t>
            </a:r>
            <a:endParaRPr lang="es-ES_tradnl" sz="1400" b="1" u="sng" dirty="0" smtClean="0"/>
          </a:p>
          <a:p>
            <a:pPr marL="266673" indent="-177782">
              <a:buFont typeface="Lucida Grande"/>
              <a:buChar char="-"/>
            </a:pPr>
            <a:r>
              <a:rPr lang="es-ES_tradnl" sz="1400" b="1" u="sng" dirty="0" smtClean="0"/>
              <a:t>Trabajadores </a:t>
            </a:r>
            <a:r>
              <a:rPr lang="es-ES_tradnl" sz="1400" b="1" u="sng" dirty="0"/>
              <a:t>contratados antes de 2005</a:t>
            </a:r>
            <a:r>
              <a:rPr lang="es-ES_tradnl" sz="1400" b="1" dirty="0"/>
              <a:t>:</a:t>
            </a:r>
            <a:r>
              <a:rPr lang="es-ES_tradnl" sz="1400" dirty="0"/>
              <a:t> Aportan 10% del salario (</a:t>
            </a:r>
            <a:r>
              <a:rPr lang="es-ES_tradnl" sz="1400" dirty="0">
                <a:solidFill>
                  <a:prstClr val="black"/>
                </a:solidFill>
              </a:rPr>
              <a:t>3% financia su RJP y 7% las pensiones de los trabajadores contratados entre 2005 y 2008)</a:t>
            </a:r>
            <a:r>
              <a:rPr lang="es-ES_tradnl" sz="1400" dirty="0"/>
              <a:t>. Las mujeres se jubilan con 27 años de servicio, los hombres con 28 años, sin edad mínima</a:t>
            </a:r>
            <a:r>
              <a:rPr lang="es-ES_tradnl" sz="1400" dirty="0" smtClean="0"/>
              <a:t>. </a:t>
            </a:r>
            <a:r>
              <a:rPr lang="es-ES_tradnl" sz="1400" b="1" dirty="0" smtClean="0"/>
              <a:t>248 mil trabajadores actuales</a:t>
            </a:r>
            <a:r>
              <a:rPr lang="es-ES_tradnl" sz="1400" dirty="0" smtClean="0"/>
              <a:t> y 242 mil jubilados y pensionados.</a:t>
            </a:r>
            <a:endParaRPr lang="es-ES_tradnl" sz="1400" dirty="0"/>
          </a:p>
          <a:p>
            <a:pPr marL="266673" indent="-177782">
              <a:buFont typeface="Lucida Grande"/>
              <a:buChar char="-"/>
            </a:pPr>
            <a:r>
              <a:rPr lang="es-ES_tradnl" sz="1400" b="1" u="sng" dirty="0"/>
              <a:t>Trabajadores contratados entre 2005-2008</a:t>
            </a:r>
            <a:r>
              <a:rPr lang="es-ES_tradnl" sz="1400" b="1" dirty="0"/>
              <a:t>: </a:t>
            </a:r>
            <a:r>
              <a:rPr lang="es-ES_tradnl" sz="1400" dirty="0"/>
              <a:t>Aportan 10% del salario para financiar su pensión. Las mujeres se jubilan con 34 años de servicio, los hombres con 35 años, con edad mínima de 60 años</a:t>
            </a:r>
            <a:r>
              <a:rPr lang="es-ES_tradnl" sz="1400" dirty="0" smtClean="0"/>
              <a:t>. </a:t>
            </a:r>
            <a:r>
              <a:rPr lang="es-ES_tradnl" sz="1400" b="1" dirty="0" smtClean="0"/>
              <a:t>42 mil trabajadores actuales.</a:t>
            </a:r>
            <a:endParaRPr lang="es-ES_tradnl" sz="1400" dirty="0"/>
          </a:p>
          <a:p>
            <a:pPr marL="266673" indent="-177782">
              <a:buFont typeface="Lucida Grande"/>
              <a:buChar char="-"/>
            </a:pPr>
            <a:r>
              <a:rPr lang="es-ES_tradnl" sz="1400" b="1" u="sng" dirty="0"/>
              <a:t>Trabajadores contratados después de 2008</a:t>
            </a:r>
            <a:r>
              <a:rPr lang="es-ES_tradnl" sz="1400" b="1" dirty="0"/>
              <a:t>: </a:t>
            </a:r>
            <a:r>
              <a:rPr lang="es-ES_tradnl" sz="1400" dirty="0" smtClean="0"/>
              <a:t>En cuentas </a:t>
            </a:r>
            <a:r>
              <a:rPr lang="es-ES_tradnl" sz="1400" dirty="0"/>
              <a:t>individuales, </a:t>
            </a:r>
            <a:r>
              <a:rPr lang="es-ES_tradnl" sz="1400" dirty="0" smtClean="0"/>
              <a:t>que aportan 13% </a:t>
            </a:r>
            <a:r>
              <a:rPr lang="es-ES_tradnl" sz="1400" dirty="0"/>
              <a:t>de su salario (aumentará un punto porcentual anual hasta llegar a 15</a:t>
            </a:r>
            <a:r>
              <a:rPr lang="es-ES_tradnl" sz="1400" dirty="0" smtClean="0"/>
              <a:t>%), y que no </a:t>
            </a:r>
            <a:r>
              <a:rPr lang="es-ES_tradnl" sz="1400" dirty="0"/>
              <a:t>representan un pasivo laboral adicional. </a:t>
            </a:r>
            <a:r>
              <a:rPr lang="es-ES_tradnl" sz="1400" b="1" dirty="0" smtClean="0"/>
              <a:t>147 mil trabajadores actuales.</a:t>
            </a:r>
            <a:endParaRPr lang="es-ES_tradnl" sz="1400" b="1" dirty="0"/>
          </a:p>
        </p:txBody>
      </p:sp>
      <p:graphicFrame>
        <p:nvGraphicFramePr>
          <p:cNvPr id="18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183612"/>
              </p:ext>
            </p:extLst>
          </p:nvPr>
        </p:nvGraphicFramePr>
        <p:xfrm>
          <a:off x="107504" y="1112407"/>
          <a:ext cx="2520280" cy="54129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508"/>
                <a:gridCol w="1575772"/>
              </a:tblGrid>
              <a:tr h="45720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300" b="1" noProof="0" dirty="0" smtClean="0">
                          <a:solidFill>
                            <a:srgbClr val="FFFFFF"/>
                          </a:solidFill>
                        </a:rPr>
                        <a:t>Características del RJP de los trabajadores contratados antes de 2005</a:t>
                      </a:r>
                      <a:endParaRPr lang="es-ES_tradnl" sz="1300" b="1" noProof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5790"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Jubilación por años de servicio: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27 años para mujeres.</a:t>
                      </a:r>
                      <a:endParaRPr lang="es-ES_tradnl" sz="1100" baseline="0" noProof="0" dirty="0" smtClean="0"/>
                    </a:p>
                    <a:p>
                      <a:pPr algn="l"/>
                      <a:r>
                        <a:rPr lang="es-ES_tradnl" sz="1100" noProof="0" dirty="0" smtClean="0"/>
                        <a:t>28 años</a:t>
                      </a:r>
                      <a:r>
                        <a:rPr lang="es-ES_tradnl" sz="1100" baseline="0" noProof="0" dirty="0" smtClean="0"/>
                        <a:t> para hombres.</a:t>
                      </a:r>
                    </a:p>
                    <a:p>
                      <a:pPr algn="l"/>
                      <a:r>
                        <a:rPr lang="es-ES_tradnl" sz="1100" baseline="0" noProof="0" dirty="0" smtClean="0"/>
                        <a:t>(sin edad mínima)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90"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Edad promedio de retiro: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52.5 años.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Aportaciones como porcentaje del salario: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10% </a:t>
                      </a:r>
                      <a:r>
                        <a:rPr lang="es-ES_tradnl" sz="1100" baseline="0" noProof="0" dirty="0" smtClean="0"/>
                        <a:t>(3% financia  su RJP y 7% las pensiones de los trabajadores contratados entre 2005 y 2008).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800"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Actualización de la pensión: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Con el incremento</a:t>
                      </a:r>
                      <a:r>
                        <a:rPr lang="es-ES_tradnl" sz="1100" baseline="0" noProof="0" dirty="0" smtClean="0"/>
                        <a:t> salarial.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Aguinaldo:</a:t>
                      </a:r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105 días del</a:t>
                      </a:r>
                      <a:r>
                        <a:rPr lang="es-ES_tradnl" sz="1100" baseline="0" noProof="0" dirty="0" smtClean="0"/>
                        <a:t> monto de la pensión.</a:t>
                      </a:r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800"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Fondo</a:t>
                      </a:r>
                      <a:r>
                        <a:rPr lang="es-ES_tradnl" sz="1100" baseline="0" noProof="0" dirty="0" smtClean="0"/>
                        <a:t> de ahorro: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45 días del monto de la pensión (anualmente).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800">
                <a:tc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Tasa de reemplazo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100" dirty="0" smtClean="0"/>
                        <a:t>Pensión</a:t>
                      </a:r>
                      <a:r>
                        <a:rPr lang="es-MX" sz="1100" baseline="0" dirty="0" smtClean="0"/>
                        <a:t> de </a:t>
                      </a:r>
                      <a:r>
                        <a:rPr lang="es-MX" sz="1100" dirty="0" smtClean="0"/>
                        <a:t>130% del último salario, en promedio.</a:t>
                      </a:r>
                      <a:endParaRPr lang="es-MX" sz="110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7">
                <a:tc gridSpan="2">
                  <a:txBody>
                    <a:bodyPr/>
                    <a:lstStyle/>
                    <a:p>
                      <a:pPr algn="l"/>
                      <a:r>
                        <a:rPr lang="es-ES_tradnl" sz="1100" noProof="0" dirty="0" smtClean="0"/>
                        <a:t>Trabajadores de base en pie de rama</a:t>
                      </a:r>
                      <a:r>
                        <a:rPr lang="es-ES_tradnl" sz="1100" baseline="0" noProof="0" dirty="0" smtClean="0"/>
                        <a:t> se jubilan con el nivel superior inmediato</a:t>
                      </a:r>
                      <a:endParaRPr lang="es-ES_tradnl" sz="1100" noProof="0" dirty="0"/>
                    </a:p>
                  </a:txBody>
                  <a:tcPr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 sz="14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46912" y="6525344"/>
            <a:ext cx="2133600" cy="365125"/>
          </a:xfrm>
        </p:spPr>
        <p:txBody>
          <a:bodyPr/>
          <a:lstStyle/>
          <a:p>
            <a:fld id="{AAB75F5B-26EA-43B1-B0C3-60D67F875211}" type="slidenum">
              <a:rPr lang="es-MX" smtClean="0"/>
              <a:t>6</a:t>
            </a:fld>
            <a:endParaRPr lang="es-MX" dirty="0"/>
          </a:p>
        </p:txBody>
      </p:sp>
      <p:sp>
        <p:nvSpPr>
          <p:cNvPr id="16" name="1 CuadroTexto"/>
          <p:cNvSpPr txBox="1"/>
          <p:nvPr/>
        </p:nvSpPr>
        <p:spPr>
          <a:xfrm>
            <a:off x="35496" y="6572741"/>
            <a:ext cx="68849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700" dirty="0">
                <a:latin typeface="+mj-lt"/>
                <a:cs typeface="Arial" pitchFamily="34" charset="0"/>
              </a:rPr>
              <a:t>Fuente: Informe al Ejecutivo Federal </a:t>
            </a:r>
            <a:r>
              <a:rPr lang="es-ES_tradnl" sz="700" dirty="0" smtClean="0">
                <a:latin typeface="+mj-lt"/>
                <a:cs typeface="Arial" pitchFamily="34" charset="0"/>
              </a:rPr>
              <a:t>. </a:t>
            </a:r>
            <a:r>
              <a:rPr lang="es-ES_tradnl" sz="700" baseline="30000" dirty="0" smtClean="0">
                <a:latin typeface="+mj-lt"/>
                <a:cs typeface="Arial" pitchFamily="34" charset="0"/>
              </a:rPr>
              <a:t>1/</a:t>
            </a:r>
            <a:r>
              <a:rPr lang="es-ES_tradnl" sz="700" dirty="0" smtClean="0">
                <a:latin typeface="+mj-lt"/>
                <a:cs typeface="Arial" pitchFamily="34" charset="0"/>
              </a:rPr>
              <a:t> </a:t>
            </a:r>
            <a:r>
              <a:rPr lang="es-ES_tradnl" sz="700" dirty="0">
                <a:latin typeface="+mj-lt"/>
                <a:cs typeface="Arial" pitchFamily="34" charset="0"/>
              </a:rPr>
              <a:t>El Gobierno Federal paga las pensiones de  la Ley </a:t>
            </a:r>
            <a:endParaRPr lang="es-ES_tradnl" sz="700" dirty="0" smtClean="0">
              <a:latin typeface="+mj-lt"/>
              <a:cs typeface="Arial" pitchFamily="34" charset="0"/>
            </a:endParaRPr>
          </a:p>
          <a:p>
            <a:r>
              <a:rPr lang="es-ES_tradnl" sz="700" dirty="0" smtClean="0">
                <a:latin typeface="+mj-lt"/>
                <a:cs typeface="Arial" pitchFamily="34" charset="0"/>
              </a:rPr>
              <a:t>1973 </a:t>
            </a:r>
            <a:r>
              <a:rPr lang="es-ES_tradnl" sz="700" dirty="0">
                <a:latin typeface="+mj-lt"/>
                <a:cs typeface="Arial" pitchFamily="34" charset="0"/>
              </a:rPr>
              <a:t>cuyo costo máximo será de </a:t>
            </a:r>
            <a:r>
              <a:rPr lang="es-ES_tradnl" sz="700" dirty="0" smtClean="0">
                <a:latin typeface="+mj-lt"/>
                <a:cs typeface="Arial" pitchFamily="34" charset="0"/>
              </a:rPr>
              <a:t>103 </a:t>
            </a:r>
            <a:r>
              <a:rPr lang="es-ES_tradnl" sz="700" dirty="0">
                <a:latin typeface="+mj-lt"/>
                <a:cs typeface="Arial" pitchFamily="34" charset="0"/>
              </a:rPr>
              <a:t>mil mdp en </a:t>
            </a:r>
            <a:r>
              <a:rPr lang="es-ES_tradnl" sz="700" dirty="0" smtClean="0">
                <a:latin typeface="+mj-lt"/>
                <a:cs typeface="Arial" pitchFamily="34" charset="0"/>
              </a:rPr>
              <a:t>2033.</a:t>
            </a:r>
            <a:endParaRPr lang="es-ES_tradnl" sz="700" dirty="0">
              <a:latin typeface="+mj-lt"/>
              <a:cs typeface="Arial" pitchFamily="34" charset="0"/>
            </a:endParaRPr>
          </a:p>
        </p:txBody>
      </p:sp>
      <p:graphicFrame>
        <p:nvGraphicFramePr>
          <p:cNvPr id="24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008120"/>
              </p:ext>
            </p:extLst>
          </p:nvPr>
        </p:nvGraphicFramePr>
        <p:xfrm>
          <a:off x="3225933" y="3501008"/>
          <a:ext cx="626469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919500"/>
              </p:ext>
            </p:extLst>
          </p:nvPr>
        </p:nvGraphicFramePr>
        <p:xfrm>
          <a:off x="2987824" y="4159912"/>
          <a:ext cx="5760640" cy="2683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38547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924780"/>
              </p:ext>
            </p:extLst>
          </p:nvPr>
        </p:nvGraphicFramePr>
        <p:xfrm>
          <a:off x="1691680" y="3861048"/>
          <a:ext cx="6120680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4" name="13 Conector recto"/>
          <p:cNvCxnSpPr/>
          <p:nvPr/>
        </p:nvCxnSpPr>
        <p:spPr>
          <a:xfrm>
            <a:off x="6516216" y="4437115"/>
            <a:ext cx="576064" cy="79208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496" y="692696"/>
            <a:ext cx="8928992" cy="3096344"/>
          </a:xfrm>
        </p:spPr>
        <p:txBody>
          <a:bodyPr>
            <a:noAutofit/>
          </a:bodyPr>
          <a:lstStyle/>
          <a:p>
            <a:pPr marL="285750" indent="-285750" algn="just" hangingPunct="0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700" dirty="0" smtClean="0"/>
              <a:t>En 2013 se hizo un enorme esfuerzo </a:t>
            </a:r>
            <a:r>
              <a:rPr lang="es-MX" sz="1700" dirty="0"/>
              <a:t>de saneamiento </a:t>
            </a:r>
            <a:r>
              <a:rPr lang="es-MX" sz="1700" dirty="0" smtClean="0"/>
              <a:t>financiero que se reflejó en </a:t>
            </a:r>
            <a:r>
              <a:rPr lang="es-MX" sz="1700" b="1" dirty="0" smtClean="0"/>
              <a:t>una reducción del uso de Reservas de 24.6 </a:t>
            </a:r>
            <a:r>
              <a:rPr lang="es-MX" sz="1700" b="1" dirty="0" err="1" smtClean="0"/>
              <a:t>mmp</a:t>
            </a:r>
            <a:r>
              <a:rPr lang="es-MX" sz="1700" b="1" dirty="0" smtClean="0"/>
              <a:t> a 11.6 </a:t>
            </a:r>
            <a:r>
              <a:rPr lang="es-MX" sz="1700" b="1" dirty="0" err="1" smtClean="0"/>
              <a:t>mmp</a:t>
            </a:r>
            <a:r>
              <a:rPr lang="es-MX" sz="1700" dirty="0" smtClean="0"/>
              <a:t>; es decir,  13 </a:t>
            </a:r>
            <a:r>
              <a:rPr lang="es-MX" sz="1700" dirty="0" err="1" smtClean="0"/>
              <a:t>mmp</a:t>
            </a:r>
            <a:r>
              <a:rPr lang="es-MX" sz="1700" dirty="0" smtClean="0"/>
              <a:t> menos respecto </a:t>
            </a:r>
            <a:r>
              <a:rPr lang="es-MX" sz="1700" dirty="0"/>
              <a:t>al c</a:t>
            </a:r>
            <a:r>
              <a:rPr lang="es-MX" sz="1700" dirty="0" smtClean="0"/>
              <a:t>ierre del ejercicio 2012.  </a:t>
            </a:r>
          </a:p>
          <a:p>
            <a:pPr marL="285750" indent="-285750" algn="just" hangingPunct="0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700" dirty="0" smtClean="0"/>
              <a:t>De hecho, si con</a:t>
            </a:r>
            <a:r>
              <a:rPr lang="es-MX" sz="1700" dirty="0"/>
              <a:t>sideramos </a:t>
            </a:r>
            <a:r>
              <a:rPr lang="es-MX" sz="1700" dirty="0" smtClean="0"/>
              <a:t>el crecimiento de la nómina del RJP y el crecimiento de los salarios, el esfuerzo fiscal fue aún mayor.</a:t>
            </a:r>
          </a:p>
          <a:p>
            <a:pPr lvl="2" algn="just" hangingPunct="0">
              <a:lnSpc>
                <a:spcPct val="93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‒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700" dirty="0"/>
              <a:t>Nómina de personal			</a:t>
            </a:r>
            <a:r>
              <a:rPr lang="es-MX" sz="1700" dirty="0" smtClean="0"/>
              <a:t>	4.4 </a:t>
            </a:r>
            <a:r>
              <a:rPr lang="es-MX" sz="1700" dirty="0" err="1" smtClean="0"/>
              <a:t>mmp</a:t>
            </a:r>
            <a:endParaRPr lang="es-MX" sz="1700" dirty="0"/>
          </a:p>
          <a:p>
            <a:pPr lvl="2" algn="just" hangingPunct="0">
              <a:lnSpc>
                <a:spcPct val="93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‒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700" dirty="0"/>
              <a:t>Nómina de RJP				</a:t>
            </a:r>
            <a:r>
              <a:rPr lang="es-MX" sz="1700" dirty="0" smtClean="0"/>
              <a:t>	</a:t>
            </a:r>
            <a:r>
              <a:rPr lang="es-MX" sz="1700" u="sng" dirty="0" smtClean="0"/>
              <a:t>2.2 </a:t>
            </a:r>
            <a:r>
              <a:rPr lang="es-MX" sz="1700" u="sng" dirty="0" err="1" smtClean="0"/>
              <a:t>mmp</a:t>
            </a:r>
            <a:endParaRPr lang="es-MX" sz="1700" u="sng" dirty="0"/>
          </a:p>
          <a:p>
            <a:pPr lvl="2" algn="just" hangingPunct="0">
              <a:lnSpc>
                <a:spcPct val="93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‒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700" dirty="0" smtClean="0"/>
              <a:t>Total</a:t>
            </a:r>
            <a:r>
              <a:rPr lang="es-MX" sz="1700" dirty="0"/>
              <a:t>				</a:t>
            </a:r>
            <a:r>
              <a:rPr lang="es-MX" sz="1700" dirty="0" smtClean="0"/>
              <a:t>			6.6 </a:t>
            </a:r>
            <a:r>
              <a:rPr lang="es-MX" sz="1700" dirty="0" err="1" smtClean="0"/>
              <a:t>mmp</a:t>
            </a:r>
            <a:endParaRPr lang="es-MX" sz="1700" dirty="0"/>
          </a:p>
          <a:p>
            <a:pPr marL="285750" indent="-285750" algn="just" hangingPunct="0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700" dirty="0" smtClean="0"/>
              <a:t>Tomando en cuenta lo anterior, </a:t>
            </a:r>
            <a:r>
              <a:rPr lang="es-MX" sz="1700" b="1" u="sng" dirty="0" smtClean="0"/>
              <a:t>el tamaño del esfuerzo fiscal fue de más de 19.6 </a:t>
            </a:r>
            <a:r>
              <a:rPr lang="es-MX" sz="1700" b="1" u="sng" dirty="0" err="1" smtClean="0"/>
              <a:t>mmp</a:t>
            </a:r>
            <a:r>
              <a:rPr lang="es-MX" sz="1700" b="1" u="sng" dirty="0" smtClean="0"/>
              <a:t> </a:t>
            </a:r>
            <a:r>
              <a:rPr lang="es-MX" sz="1700" dirty="0"/>
              <a:t>respecto a los resultados de </a:t>
            </a:r>
            <a:r>
              <a:rPr lang="es-MX" sz="1700" dirty="0" smtClean="0"/>
              <a:t>2012.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490234"/>
            <a:ext cx="2133600" cy="365125"/>
          </a:xfrm>
        </p:spPr>
        <p:txBody>
          <a:bodyPr/>
          <a:lstStyle/>
          <a:p>
            <a:fld id="{AAB75F5B-26EA-43B1-B0C3-60D67F875211}" type="slidenum">
              <a:rPr lang="es-MX" smtClean="0"/>
              <a:pPr/>
              <a:t>7</a:t>
            </a:fld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6975560" y="4343336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</a:rPr>
              <a:t>NUEVA ADMINISTRACIÓN</a:t>
            </a:r>
            <a:endParaRPr lang="es-MX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5496" y="-27384"/>
            <a:ext cx="8380901" cy="483803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 smtClean="0">
                <a:solidFill>
                  <a:prstClr val="black"/>
                </a:solidFill>
              </a:rPr>
              <a:t>Resultados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107504" y="548680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876256" y="4365104"/>
            <a:ext cx="0" cy="223224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flipV="1">
            <a:off x="4932040" y="4437115"/>
            <a:ext cx="1584176" cy="553459"/>
          </a:xfrm>
          <a:prstGeom prst="straightConnector1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6516216" y="3717032"/>
            <a:ext cx="2016223" cy="720083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84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5F5B-26EA-43B1-B0C3-60D67F875211}" type="slidenum">
              <a:rPr lang="es-MX" smtClean="0"/>
              <a:pPr/>
              <a:t>8</a:t>
            </a:fld>
            <a:endParaRPr lang="es-MX" dirty="0"/>
          </a:p>
        </p:txBody>
      </p:sp>
      <p:sp>
        <p:nvSpPr>
          <p:cNvPr id="2" name="1 CuadroTexto"/>
          <p:cNvSpPr txBox="1"/>
          <p:nvPr/>
        </p:nvSpPr>
        <p:spPr>
          <a:xfrm>
            <a:off x="359024" y="880657"/>
            <a:ext cx="8317432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s-MX" sz="900" u="sng" dirty="0" smtClean="0"/>
          </a:p>
          <a:p>
            <a:pPr>
              <a:spcAft>
                <a:spcPts val="1200"/>
              </a:spcAft>
            </a:pPr>
            <a:r>
              <a:rPr lang="es-MX" sz="2400" u="sng" dirty="0" smtClean="0"/>
              <a:t>Dos objetivos: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s-MX" sz="2400" dirty="0" smtClean="0"/>
              <a:t>Mejorar la calidad y calidez de los servicios.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s-MX" sz="2400" dirty="0" smtClean="0"/>
              <a:t>Sanear financieramente al IMSS.</a:t>
            </a:r>
          </a:p>
          <a:p>
            <a:pPr>
              <a:spcAft>
                <a:spcPts val="1200"/>
              </a:spcAft>
            </a:pPr>
            <a:endParaRPr lang="es-MX" sz="1000" dirty="0" smtClean="0"/>
          </a:p>
          <a:p>
            <a:pPr>
              <a:spcAft>
                <a:spcPts val="1200"/>
              </a:spcAft>
            </a:pPr>
            <a:r>
              <a:rPr lang="es-MX" sz="2400" u="sng" dirty="0" smtClean="0"/>
              <a:t>Tres estrategias:</a:t>
            </a:r>
          </a:p>
          <a:p>
            <a:pPr marL="342900" indent="-342900">
              <a:spcAft>
                <a:spcPts val="1200"/>
              </a:spcAft>
              <a:buFont typeface="+mj-lt"/>
              <a:buAutoNum type="alphaLcParenR"/>
            </a:pPr>
            <a:r>
              <a:rPr lang="es-MX" sz="2400" dirty="0" smtClean="0"/>
              <a:t>Mejorar la productividad y la eficiencia.</a:t>
            </a:r>
          </a:p>
          <a:p>
            <a:pPr marL="342900" indent="-342900">
              <a:spcAft>
                <a:spcPts val="1200"/>
              </a:spcAft>
              <a:buFont typeface="+mj-lt"/>
              <a:buAutoNum type="alphaLcParenR"/>
            </a:pPr>
            <a:r>
              <a:rPr lang="es-MX" sz="2400" dirty="0" smtClean="0"/>
              <a:t>Fortalecer la transparencia.</a:t>
            </a:r>
          </a:p>
          <a:p>
            <a:pPr marL="342900" indent="-342900">
              <a:spcAft>
                <a:spcPts val="1200"/>
              </a:spcAft>
              <a:buFont typeface="+mj-lt"/>
              <a:buAutoNum type="alphaLcParenR"/>
            </a:pPr>
            <a:r>
              <a:rPr lang="es-MX" sz="2400" dirty="0" smtClean="0"/>
              <a:t>Fomentar el cumplimiento de las obligaciones.</a:t>
            </a:r>
            <a:endParaRPr lang="es-MX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51538" y="106107"/>
            <a:ext cx="8380901" cy="483803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 smtClean="0">
                <a:solidFill>
                  <a:prstClr val="black"/>
                </a:solidFill>
              </a:rPr>
              <a:t>¿Cómo se lograron estos resultados?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107504" y="634336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5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-108520" y="692696"/>
            <a:ext cx="8856984" cy="31683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 anchor="ctr"/>
          <a:lstStyle/>
          <a:p>
            <a:pPr marL="285750" indent="-285750" algn="just" hangingPunct="0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600" dirty="0" smtClean="0"/>
              <a:t>Los esfuerzos realizados por la presente administración han tenido dos efectos:</a:t>
            </a:r>
          </a:p>
          <a:p>
            <a:pPr marL="708025" lvl="1" indent="-257175" algn="just" hangingPunct="0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tabLst>
                <a:tab pos="0" algn="l"/>
                <a:tab pos="7127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1225" algn="l"/>
                <a:tab pos="8980488" algn="l"/>
              </a:tabLst>
            </a:pPr>
            <a:r>
              <a:rPr lang="es-MX" sz="1600" u="sng" dirty="0" smtClean="0"/>
              <a:t>Ahorros en flujo de gasto de una sola vez que se van a mantener en el tiempo</a:t>
            </a:r>
            <a:r>
              <a:rPr lang="es-MX" sz="1600" dirty="0" smtClean="0"/>
              <a:t>: reducción de inventarios, ahorro por comisiones, eficiencias en compras, entre otros.</a:t>
            </a:r>
          </a:p>
          <a:p>
            <a:pPr marL="708025" lvl="1" indent="-257175" algn="just" hangingPunct="0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  <a:tabLst>
                <a:tab pos="0" algn="l"/>
                <a:tab pos="7127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1225" algn="l"/>
                <a:tab pos="8980488" algn="l"/>
              </a:tabLst>
            </a:pPr>
            <a:r>
              <a:rPr lang="es-MX" sz="1600" u="sng" dirty="0"/>
              <a:t>Ahorros </a:t>
            </a:r>
            <a:r>
              <a:rPr lang="es-MX" sz="1600" u="sng" dirty="0" smtClean="0"/>
              <a:t>que disminuyen la tendencia creciente del gasto en el tiempo</a:t>
            </a:r>
            <a:r>
              <a:rPr lang="es-MX" sz="1600" dirty="0" smtClean="0"/>
              <a:t>: </a:t>
            </a:r>
            <a:r>
              <a:rPr lang="es-MX" sz="1600" dirty="0"/>
              <a:t>simplificación de trámites</a:t>
            </a:r>
            <a:r>
              <a:rPr lang="es-MX" sz="1600" dirty="0" smtClean="0"/>
              <a:t>, </a:t>
            </a:r>
            <a:r>
              <a:rPr lang="es-MX" sz="1600" dirty="0" err="1" smtClean="0"/>
              <a:t>dictaminación</a:t>
            </a:r>
            <a:r>
              <a:rPr lang="es-MX" sz="1600" dirty="0" smtClean="0"/>
              <a:t> rigurosa de incapacidades y jubilaciones, </a:t>
            </a:r>
            <a:r>
              <a:rPr lang="es-MX" sz="1600" dirty="0"/>
              <a:t>receta </a:t>
            </a:r>
            <a:r>
              <a:rPr lang="es-MX" sz="1600" dirty="0" err="1" smtClean="0"/>
              <a:t>resurtible</a:t>
            </a:r>
            <a:r>
              <a:rPr lang="es-MX" sz="1600" dirty="0" smtClean="0"/>
              <a:t>.</a:t>
            </a:r>
            <a:endParaRPr lang="es-MX" sz="1600" dirty="0"/>
          </a:p>
          <a:p>
            <a:pPr marL="285750" indent="-285750" algn="just" hangingPunct="0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600" dirty="0"/>
              <a:t>Sin embargo, hacia adelante se antoja difícil volver sostenibles estos </a:t>
            </a:r>
            <a:r>
              <a:rPr lang="es-MX" sz="1600" dirty="0" smtClean="0"/>
              <a:t>resultados:</a:t>
            </a:r>
            <a:endParaRPr lang="es-MX" sz="1600" dirty="0"/>
          </a:p>
          <a:p>
            <a:pPr marL="717550" lvl="1" indent="-266700" algn="just" hangingPunct="0">
              <a:lnSpc>
                <a:spcPct val="93000"/>
              </a:lnSpc>
              <a:buClr>
                <a:srgbClr val="000000"/>
              </a:buClr>
              <a:buSzPct val="100000"/>
              <a:buFont typeface="Calibri" panose="020F0502020204030204" pitchFamily="34" charset="0"/>
              <a:buChar char="‒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600" dirty="0" smtClean="0"/>
              <a:t>Debido a las transiciones epidemiológica y demográfica, en las economías avanzadas el gasto en salud per cápita se cuadruplicó desde 1970; dos tercios de esta alza corresponden a gasto público.  Hacia adelante, todas las proyecciones indican que el gasto en salud aumentará por encima del crecimiento del PIB. </a:t>
            </a:r>
          </a:p>
          <a:p>
            <a:pPr marL="717550" lvl="1" indent="-266700" algn="just" hangingPunct="0">
              <a:lnSpc>
                <a:spcPct val="93000"/>
              </a:lnSpc>
              <a:buClr>
                <a:srgbClr val="000000"/>
              </a:buClr>
              <a:buSzPct val="100000"/>
              <a:buFont typeface="Calibri" panose="020F0502020204030204" pitchFamily="34" charset="0"/>
              <a:buChar char="‒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endParaRPr lang="es-MX" sz="1000" dirty="0" smtClean="0">
              <a:solidFill>
                <a:srgbClr val="FF0000"/>
              </a:solidFill>
            </a:endParaRPr>
          </a:p>
          <a:p>
            <a:pPr marL="717550" lvl="1" indent="-266700" algn="just" hangingPunct="0">
              <a:lnSpc>
                <a:spcPct val="93000"/>
              </a:lnSpc>
              <a:buClr>
                <a:srgbClr val="000000"/>
              </a:buClr>
              <a:buSzPct val="100000"/>
              <a:buFont typeface="Calibri" panose="020F0502020204030204" pitchFamily="34" charset="0"/>
              <a:buChar char="‒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600" dirty="0" smtClean="0"/>
              <a:t>México no será un excepción en esta tendencia. </a:t>
            </a:r>
          </a:p>
          <a:p>
            <a:pPr marL="328612" lvl="1" algn="just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endParaRPr lang="es-MX" sz="1600" dirty="0" smtClean="0">
              <a:solidFill>
                <a:srgbClr val="FF0000"/>
              </a:solidFill>
            </a:endParaRPr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46912" y="6525344"/>
            <a:ext cx="2133600" cy="365125"/>
          </a:xfrm>
        </p:spPr>
        <p:txBody>
          <a:bodyPr/>
          <a:lstStyle/>
          <a:p>
            <a:fld id="{AAB75F5B-26EA-43B1-B0C3-60D67F875211}" type="slidenum">
              <a:rPr lang="es-MX" smtClean="0"/>
              <a:pPr/>
              <a:t>9</a:t>
            </a:fld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-36512" y="3853390"/>
            <a:ext cx="3744416" cy="2383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lvl="1" indent="-285750" algn="just" hangingPunct="0">
              <a:lnSpc>
                <a:spcPct val="93000"/>
              </a:lnSpc>
              <a:spcAft>
                <a:spcPts val="9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82550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1225" algn="l"/>
                <a:tab pos="8980488" algn="l"/>
              </a:tabLst>
            </a:pPr>
            <a:r>
              <a:rPr lang="es-MX" sz="1600" dirty="0" smtClean="0"/>
              <a:t>Por lo tanto, es </a:t>
            </a:r>
            <a:r>
              <a:rPr lang="es-MX" sz="1600" dirty="0"/>
              <a:t>necesario continuar con las medidas de austeridad y seguir tomando medidas estructurales que nos permitan:</a:t>
            </a:r>
          </a:p>
          <a:p>
            <a:pPr marL="708025" lvl="1" indent="-257175" algn="just" hangingPunct="0">
              <a:lnSpc>
                <a:spcPct val="93000"/>
              </a:lnSpc>
              <a:spcAft>
                <a:spcPts val="9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‒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600" dirty="0" smtClean="0"/>
              <a:t>Mejorar la calidad y calidez de los servicios;</a:t>
            </a:r>
            <a:endParaRPr lang="es-MX" sz="1600" dirty="0"/>
          </a:p>
          <a:p>
            <a:pPr marL="708025" lvl="1" indent="-257175" algn="just" hangingPunct="0">
              <a:lnSpc>
                <a:spcPct val="93000"/>
              </a:lnSpc>
              <a:spcAft>
                <a:spcPts val="9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‒"/>
              <a:tabLst>
                <a:tab pos="0" algn="l"/>
                <a:tab pos="446407" algn="l"/>
                <a:tab pos="895693" algn="l"/>
                <a:tab pos="1344980" algn="l"/>
                <a:tab pos="1794266" algn="l"/>
                <a:tab pos="2243553" algn="l"/>
                <a:tab pos="2692840" algn="l"/>
                <a:tab pos="3142126" algn="l"/>
                <a:tab pos="3591413" algn="l"/>
                <a:tab pos="4040700" algn="l"/>
                <a:tab pos="4489986" algn="l"/>
                <a:tab pos="4939273" algn="l"/>
                <a:tab pos="5388560" algn="l"/>
                <a:tab pos="5837846" algn="l"/>
                <a:tab pos="6287133" algn="l"/>
                <a:tab pos="6736419" algn="l"/>
                <a:tab pos="7185706" algn="l"/>
                <a:tab pos="7634993" algn="l"/>
                <a:tab pos="8084279" algn="l"/>
                <a:tab pos="8532126" algn="l"/>
                <a:tab pos="8981413" algn="l"/>
              </a:tabLst>
            </a:pPr>
            <a:r>
              <a:rPr lang="es-MX" sz="1600" dirty="0"/>
              <a:t>Sanear financieramente al Instituto, reduciendo el monto y pendiente del alza en gasto.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0" y="6631468"/>
            <a:ext cx="397416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 smtClean="0"/>
              <a:t>Fuente: Fondo Monetario internacional (2011). Finanzas y Desarrollo.</a:t>
            </a:r>
          </a:p>
        </p:txBody>
      </p:sp>
      <p:graphicFrame>
        <p:nvGraphicFramePr>
          <p:cNvPr id="18" name="17 Gráfico"/>
          <p:cNvGraphicFramePr/>
          <p:nvPr>
            <p:extLst>
              <p:ext uri="{D42A27DB-BD31-4B8C-83A1-F6EECF244321}">
                <p14:modId xmlns:p14="http://schemas.microsoft.com/office/powerpoint/2010/main" val="3919400500"/>
              </p:ext>
            </p:extLst>
          </p:nvPr>
        </p:nvGraphicFramePr>
        <p:xfrm>
          <a:off x="4115393" y="3853390"/>
          <a:ext cx="4625803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1 Cerrar llave"/>
          <p:cNvSpPr/>
          <p:nvPr/>
        </p:nvSpPr>
        <p:spPr>
          <a:xfrm>
            <a:off x="7836553" y="4069936"/>
            <a:ext cx="155448" cy="65520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7944501" y="4005064"/>
            <a:ext cx="1187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/>
              <a:t>Impacto de los esfuerzos presente administración</a:t>
            </a:r>
            <a:endParaRPr lang="es-MX" sz="12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7956376" y="5085184"/>
            <a:ext cx="1187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/>
              <a:t>Con cambios estructurales y cambios en el modelo de tratamiento a los pacientes</a:t>
            </a:r>
            <a:endParaRPr lang="es-MX" sz="12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5496" y="-27384"/>
            <a:ext cx="8380901" cy="483803"/>
          </a:xfrm>
          <a:prstGeom prst="rect">
            <a:avLst/>
          </a:prstGeom>
          <a:noFill/>
        </p:spPr>
        <p:txBody>
          <a:bodyPr wrap="square" lIns="82886" tIns="41442" rIns="82886" bIns="41442">
            <a:spAutoFit/>
          </a:bodyPr>
          <a:lstStyle/>
          <a:p>
            <a:pPr marL="280630" lvl="2" indent="-486426">
              <a:defRPr/>
            </a:pPr>
            <a:r>
              <a:rPr lang="es-MX" sz="2600" b="1" dirty="0" smtClean="0">
                <a:solidFill>
                  <a:prstClr val="black"/>
                </a:solidFill>
              </a:rPr>
              <a:t>Resultados a largo plazo</a:t>
            </a:r>
            <a:endParaRPr lang="es-MX" sz="2600" b="1" dirty="0">
              <a:solidFill>
                <a:prstClr val="black"/>
              </a:solidFill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07504" y="476672"/>
            <a:ext cx="8964488" cy="0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 flipV="1">
            <a:off x="7668344" y="5373216"/>
            <a:ext cx="323657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4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Sae5HvyRUOFcjF9N_HcT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Sae5HvyRUOFcjF9N_HcT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exbsY0BJkuUrFwWpqfxC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tC8IYGv9kKjBzStBu7GQ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exbsY0BJkuUrFwWpqfxC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Sae5HvyRUOFcjF9N_HcTw"/>
</p:tagLst>
</file>

<file path=ppt/theme/theme1.xml><?xml version="1.0" encoding="utf-8"?>
<a:theme xmlns:a="http://schemas.openxmlformats.org/drawingml/2006/main" name="Plant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</Template>
  <TotalTime>888</TotalTime>
  <Words>3252</Words>
  <Application>Microsoft Office PowerPoint</Application>
  <PresentationFormat>Presentación en pantalla (4:3)</PresentationFormat>
  <Paragraphs>503</Paragraphs>
  <Slides>24</Slides>
  <Notes>12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6" baseType="lpstr">
      <vt:lpstr>Plantilla</vt:lpstr>
      <vt:lpstr>think-cell Slide</vt:lpstr>
      <vt:lpstr>Situación Financiera del IMSS y el costo de los pacientes diabéticos en el IMSS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Costos del tratamiento de pacientes crónicos y de insuficiencia renal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Comparación internacional</vt:lpstr>
      <vt:lpstr>Los casos exitosos de transformación a modelos de atención comparten cuatro elementos en común</vt:lpstr>
      <vt:lpstr>Presentación de PowerPoint</vt:lpstr>
      <vt:lpstr>Modelo reforzado atención a crónicos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Diana Melissa Serros Martínez</dc:creator>
  <cp:lastModifiedBy>Victor Hugo Borja Aburto</cp:lastModifiedBy>
  <cp:revision>59</cp:revision>
  <dcterms:created xsi:type="dcterms:W3CDTF">2013-10-28T20:17:48Z</dcterms:created>
  <dcterms:modified xsi:type="dcterms:W3CDTF">2015-02-24T21:00:21Z</dcterms:modified>
</cp:coreProperties>
</file>