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61" r:id="rId4"/>
    <p:sldId id="262" r:id="rId5"/>
    <p:sldId id="264" r:id="rId6"/>
    <p:sldId id="265" r:id="rId7"/>
    <p:sldId id="307" r:id="rId8"/>
    <p:sldId id="308" r:id="rId9"/>
    <p:sldId id="270" r:id="rId10"/>
    <p:sldId id="272" r:id="rId11"/>
    <p:sldId id="273" r:id="rId12"/>
    <p:sldId id="274" r:id="rId13"/>
    <p:sldId id="275" r:id="rId14"/>
    <p:sldId id="276" r:id="rId15"/>
    <p:sldId id="302" r:id="rId16"/>
    <p:sldId id="290" r:id="rId17"/>
    <p:sldId id="291" r:id="rId18"/>
    <p:sldId id="292" r:id="rId19"/>
    <p:sldId id="293" r:id="rId20"/>
    <p:sldId id="294" r:id="rId21"/>
    <p:sldId id="303" r:id="rId22"/>
    <p:sldId id="304" r:id="rId23"/>
    <p:sldId id="309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FFFF"/>
    <a:srgbClr val="003366"/>
    <a:srgbClr val="CC6600"/>
    <a:srgbClr val="0033CC"/>
    <a:srgbClr val="000099"/>
    <a:srgbClr val="99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6" autoAdjust="0"/>
    <p:restoredTop sz="94660"/>
  </p:normalViewPr>
  <p:slideViewPr>
    <p:cSldViewPr>
      <p:cViewPr>
        <p:scale>
          <a:sx n="170" d="100"/>
          <a:sy n="170" d="100"/>
        </p:scale>
        <p:origin x="184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1185594763"/>
          <c:y val="6.6499897097043903E-2"/>
          <c:w val="0.85575854819550001"/>
          <c:h val="0.79203016604712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Hoja1!$B$13:$B$15</c:f>
              <c:strCache>
                <c:ptCount val="3"/>
                <c:pt idx="0">
                  <c:v>Total de Pacientes</c:v>
                </c:pt>
                <c:pt idx="1">
                  <c:v>Pacientes Controlados</c:v>
                </c:pt>
                <c:pt idx="2">
                  <c:v>Pacientes Descontrolados</c:v>
                </c:pt>
              </c:strCache>
            </c:strRef>
          </c:cat>
          <c:val>
            <c:numRef>
              <c:f>Hoja1!$C$13:$C$15</c:f>
              <c:numCache>
                <c:formatCode>General</c:formatCode>
                <c:ptCount val="3"/>
                <c:pt idx="0">
                  <c:v>19</c:v>
                </c:pt>
                <c:pt idx="1">
                  <c:v>18.7</c:v>
                </c:pt>
                <c:pt idx="2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POST-Tx</c:v>
                </c:pt>
              </c:strCache>
            </c:strRef>
          </c:tx>
          <c:spPr>
            <a:solidFill>
              <a:srgbClr val="8000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Hoja1!$B$13:$B$15</c:f>
              <c:strCache>
                <c:ptCount val="3"/>
                <c:pt idx="0">
                  <c:v>Total de Pacientes</c:v>
                </c:pt>
                <c:pt idx="1">
                  <c:v>Pacientes Controlados</c:v>
                </c:pt>
                <c:pt idx="2">
                  <c:v>Pacientes Descontrolados</c:v>
                </c:pt>
              </c:strCache>
            </c:strRef>
          </c:cat>
          <c:val>
            <c:numRef>
              <c:f>Hoja1!$E$13:$E$15</c:f>
              <c:numCache>
                <c:formatCode>General</c:formatCode>
                <c:ptCount val="3"/>
                <c:pt idx="0">
                  <c:v>19.3</c:v>
                </c:pt>
                <c:pt idx="1">
                  <c:v>24.4</c:v>
                </c:pt>
                <c:pt idx="2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590336"/>
        <c:axId val="36591872"/>
      </c:barChart>
      <c:catAx>
        <c:axId val="365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MX"/>
          </a:p>
        </c:txPr>
        <c:crossAx val="36591872"/>
        <c:crosses val="autoZero"/>
        <c:auto val="1"/>
        <c:lblAlgn val="ctr"/>
        <c:lblOffset val="100"/>
        <c:noMultiLvlLbl val="0"/>
      </c:catAx>
      <c:valAx>
        <c:axId val="3659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ADIPONECTINA (</a:t>
                </a:r>
                <a:r>
                  <a:rPr lang="en-US" sz="1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</a:t>
                </a:r>
                <a:r>
                  <a:rPr lang="en-US" sz="1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/ml)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2.1556246836771199E-2"/>
              <c:y val="0.1173365657784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Hoja1!$B$7:$B$9</c:f>
              <c:strCache>
                <c:ptCount val="3"/>
                <c:pt idx="0">
                  <c:v>Total de Pacientes</c:v>
                </c:pt>
                <c:pt idx="1">
                  <c:v>Pacientes Controlados</c:v>
                </c:pt>
                <c:pt idx="2">
                  <c:v>Pacientes Descontrolados</c:v>
                </c:pt>
              </c:strCache>
            </c:strRef>
          </c:cat>
          <c:val>
            <c:numRef>
              <c:f>Hoja1!$C$7:$C$9</c:f>
              <c:numCache>
                <c:formatCode>General</c:formatCode>
                <c:ptCount val="3"/>
                <c:pt idx="0">
                  <c:v>8.4</c:v>
                </c:pt>
                <c:pt idx="1">
                  <c:v>8.3000000000000007</c:v>
                </c:pt>
                <c:pt idx="2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POST-Tx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Hoja1!$B$7:$B$9</c:f>
              <c:strCache>
                <c:ptCount val="3"/>
                <c:pt idx="0">
                  <c:v>Total de Pacientes</c:v>
                </c:pt>
                <c:pt idx="1">
                  <c:v>Pacientes Controlados</c:v>
                </c:pt>
                <c:pt idx="2">
                  <c:v>Pacientes Descontrolados</c:v>
                </c:pt>
              </c:strCache>
            </c:strRef>
          </c:cat>
          <c:val>
            <c:numRef>
              <c:f>Hoja1!$E$7:$E$9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13.4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4628224"/>
        <c:axId val="84629760"/>
      </c:barChart>
      <c:catAx>
        <c:axId val="8462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629760"/>
        <c:crosses val="autoZero"/>
        <c:auto val="1"/>
        <c:lblAlgn val="ctr"/>
        <c:lblOffset val="100"/>
        <c:noMultiLvlLbl val="0"/>
      </c:catAx>
      <c:valAx>
        <c:axId val="84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MX"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LEPTINA (ng/mL)</a:t>
                </a:r>
              </a:p>
            </c:rich>
          </c:tx>
          <c:layout>
            <c:manualLayout>
              <c:xMode val="edge"/>
              <c:yMode val="edge"/>
              <c:x val="9.4496366820665395E-3"/>
              <c:y val="0.2836257858044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62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'[Gru00E1ficas Dra Basurto (1).xlsx]Hoja1'!$A$19</c:f>
              <c:strCache>
                <c:ptCount val="1"/>
                <c:pt idx="0">
                  <c:v> PAI-1 (ng/mL)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'[Gru00E1ficas Dra Basurto (1).xlsx]Hoja1'!$B$18:$C$18</c:f>
              <c:strCache>
                <c:ptCount val="2"/>
                <c:pt idx="0">
                  <c:v>BASAL</c:v>
                </c:pt>
                <c:pt idx="1">
                  <c:v>POST-TX</c:v>
                </c:pt>
              </c:strCache>
            </c:strRef>
          </c:cat>
          <c:val>
            <c:numRef>
              <c:f>'[Gru00E1ficas Dra Basurto (1).xlsx]Hoja1'!$B$19:$C$19</c:f>
              <c:numCache>
                <c:formatCode>General</c:formatCode>
                <c:ptCount val="2"/>
                <c:pt idx="0">
                  <c:v>300</c:v>
                </c:pt>
                <c:pt idx="1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46912"/>
        <c:axId val="38648448"/>
      </c:barChart>
      <c:catAx>
        <c:axId val="386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648448"/>
        <c:crossesAt val="0.01"/>
        <c:auto val="1"/>
        <c:lblAlgn val="ctr"/>
        <c:lblOffset val="100"/>
        <c:noMultiLvlLbl val="0"/>
      </c:catAx>
      <c:valAx>
        <c:axId val="38648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b="1"/>
                  <a:t>PAI-1 (ng/mL)</a:t>
                </a:r>
              </a:p>
            </c:rich>
          </c:tx>
          <c:layout>
            <c:manualLayout>
              <c:xMode val="edge"/>
              <c:yMode val="edge"/>
              <c:x val="0"/>
              <c:y val="0.330104509217848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646912"/>
        <c:crosses val="autoZero"/>
        <c:crossBetween val="between"/>
        <c:minorUnit val="1E-3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F856E-35BB-46C7-A757-FACF6DA834C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D61DDA1E-4B9D-4B45-A79C-6021262018E8}">
      <dgm:prSet custT="1"/>
      <dgm:spPr>
        <a:solidFill>
          <a:schemeClr val="accent1"/>
        </a:solidFill>
      </dgm:spPr>
      <dgm:t>
        <a:bodyPr/>
        <a:lstStyle/>
        <a:p>
          <a:pPr algn="just" rtl="0">
            <a:lnSpc>
              <a:spcPct val="120000"/>
            </a:lnSpc>
          </a:pP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 Diabetes Mellitus se caracteriza por un alto riesgo de eventos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aterotrombóticos</a:t>
          </a: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y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tromboembólicos</a:t>
          </a: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D62D95-EB21-4C0B-84F5-E477321BB976}" type="parTrans" cxnId="{66A5E02D-013B-4359-8440-7119B0E17479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9E1EAF89-3597-49B5-B9D8-4C0EEADD0CDC}" type="sibTrans" cxnId="{66A5E02D-013B-4359-8440-7119B0E17479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15F8DD8C-990B-4CF3-A239-5A82B24FCDA3}">
      <dgm:prSet custT="1"/>
      <dgm:spPr>
        <a:solidFill>
          <a:srgbClr val="CC6600"/>
        </a:solidFill>
      </dgm:spPr>
      <dgm:t>
        <a:bodyPr/>
        <a:lstStyle/>
        <a:p>
          <a:pPr algn="just" rtl="0">
            <a:lnSpc>
              <a:spcPct val="120000"/>
            </a:lnSpc>
          </a:pP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 trombosis es la causa de muerte en 60-80% de los pacientes con Diabetes.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5D9B18-A3DE-403F-B939-5B328B7C51EB}" type="parTrans" cxnId="{E9763A60-65D5-4BA9-B2E1-AF04E5DAEFE7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965F7F01-28A9-43A1-937D-926EB8D26DB8}" type="sibTrans" cxnId="{E9763A60-65D5-4BA9-B2E1-AF04E5DAEFE7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FA696346-9366-4C24-AF0C-066C01C44C74}">
      <dgm:prSet custT="1"/>
      <dgm:spPr>
        <a:solidFill>
          <a:srgbClr val="003366"/>
        </a:solidFill>
      </dgm:spPr>
      <dgm:t>
        <a:bodyPr/>
        <a:lstStyle/>
        <a:p>
          <a:pPr algn="just" rtl="0">
            <a:lnSpc>
              <a:spcPct val="120000"/>
            </a:lnSpc>
          </a:pP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 estado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protrombótico</a:t>
          </a: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 determinado por alteración de los factores de coagulación y de la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fibrinolisis</a:t>
          </a: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1F4B75-6957-4605-81D1-8D7926D94106}" type="parTrans" cxnId="{66E03CC2-FCA0-4FF9-A8DA-3FB1EB721340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20851D06-73CD-4767-A0EB-FB2A7A58F3D0}" type="sibTrans" cxnId="{66E03CC2-FCA0-4FF9-A8DA-3FB1EB721340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6A7F1A6E-41A3-446C-B040-7EC74582146E}">
      <dgm:prSet custT="1"/>
      <dgm:spPr>
        <a:solidFill>
          <a:srgbClr val="0070C0"/>
        </a:solidFill>
      </dgm:spPr>
      <dgm:t>
        <a:bodyPr/>
        <a:lstStyle/>
        <a:p>
          <a:pPr algn="just" rtl="0">
            <a:lnSpc>
              <a:spcPct val="120000"/>
            </a:lnSpc>
          </a:pP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crisis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hiperglucémicas</a:t>
          </a:r>
          <a:r>
            <a: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se asocian frecuentemente con complicaciones </a:t>
          </a:r>
          <a:r>
            <a:rPr lang="es-MX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tromboembólicas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972F29-A1A2-4BB1-9F51-BD787BE22041}" type="parTrans" cxnId="{688DB55F-6937-4398-9ECB-043153D34C8E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C32398C4-01F8-4362-8FBA-795496797813}" type="sibTrans" cxnId="{688DB55F-6937-4398-9ECB-043153D34C8E}">
      <dgm:prSet/>
      <dgm:spPr/>
      <dgm:t>
        <a:bodyPr/>
        <a:lstStyle/>
        <a:p>
          <a:pPr algn="just">
            <a:lnSpc>
              <a:spcPct val="120000"/>
            </a:lnSpc>
          </a:pPr>
          <a:endParaRPr lang="es-MX" sz="1800"/>
        </a:p>
      </dgm:t>
    </dgm:pt>
    <dgm:pt modelId="{A134C55A-7724-4530-9B61-EC6B0C44A493}" type="pres">
      <dgm:prSet presAssocID="{0B0F856E-35BB-46C7-A757-FACF6DA834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D3D003-C54E-46B7-B8F2-9C39DF8C69D2}" type="pres">
      <dgm:prSet presAssocID="{D61DDA1E-4B9D-4B45-A79C-6021262018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CECD7E-9183-415D-A673-D19CD6271F69}" type="pres">
      <dgm:prSet presAssocID="{9E1EAF89-3597-49B5-B9D8-4C0EEADD0CDC}" presName="spacer" presStyleCnt="0"/>
      <dgm:spPr/>
    </dgm:pt>
    <dgm:pt modelId="{B5A7BF8B-10B2-4DE0-9B25-29804B68FCBE}" type="pres">
      <dgm:prSet presAssocID="{15F8DD8C-990B-4CF3-A239-5A82B24FCD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38115D-DDA3-4964-94F8-24DA4FF66338}" type="pres">
      <dgm:prSet presAssocID="{965F7F01-28A9-43A1-937D-926EB8D26DB8}" presName="spacer" presStyleCnt="0"/>
      <dgm:spPr/>
    </dgm:pt>
    <dgm:pt modelId="{1CA54C78-8A4E-477C-902C-56BC3648665C}" type="pres">
      <dgm:prSet presAssocID="{FA696346-9366-4C24-AF0C-066C01C44C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AA3AFA-C8DF-4363-A20C-803B1CB7E550}" type="pres">
      <dgm:prSet presAssocID="{20851D06-73CD-4767-A0EB-FB2A7A58F3D0}" presName="spacer" presStyleCnt="0"/>
      <dgm:spPr/>
    </dgm:pt>
    <dgm:pt modelId="{A9E9F973-3953-490E-9DCB-1327CD4FF461}" type="pres">
      <dgm:prSet presAssocID="{6A7F1A6E-41A3-446C-B040-7EC7458214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C4E447-3DCE-4E05-8F51-B33F1EDE7EB1}" type="presOf" srcId="{15F8DD8C-990B-4CF3-A239-5A82B24FCDA3}" destId="{B5A7BF8B-10B2-4DE0-9B25-29804B68FCBE}" srcOrd="0" destOrd="0" presId="urn:microsoft.com/office/officeart/2005/8/layout/vList2"/>
    <dgm:cxn modelId="{688DB55F-6937-4398-9ECB-043153D34C8E}" srcId="{0B0F856E-35BB-46C7-A757-FACF6DA834C3}" destId="{6A7F1A6E-41A3-446C-B040-7EC74582146E}" srcOrd="3" destOrd="0" parTransId="{7D972F29-A1A2-4BB1-9F51-BD787BE22041}" sibTransId="{C32398C4-01F8-4362-8FBA-795496797813}"/>
    <dgm:cxn modelId="{66A5E02D-013B-4359-8440-7119B0E17479}" srcId="{0B0F856E-35BB-46C7-A757-FACF6DA834C3}" destId="{D61DDA1E-4B9D-4B45-A79C-6021262018E8}" srcOrd="0" destOrd="0" parTransId="{BED62D95-EB21-4C0B-84F5-E477321BB976}" sibTransId="{9E1EAF89-3597-49B5-B9D8-4C0EEADD0CDC}"/>
    <dgm:cxn modelId="{E9763A60-65D5-4BA9-B2E1-AF04E5DAEFE7}" srcId="{0B0F856E-35BB-46C7-A757-FACF6DA834C3}" destId="{15F8DD8C-990B-4CF3-A239-5A82B24FCDA3}" srcOrd="1" destOrd="0" parTransId="{275D9B18-A3DE-403F-B939-5B328B7C51EB}" sibTransId="{965F7F01-28A9-43A1-937D-926EB8D26DB8}"/>
    <dgm:cxn modelId="{66E03CC2-FCA0-4FF9-A8DA-3FB1EB721340}" srcId="{0B0F856E-35BB-46C7-A757-FACF6DA834C3}" destId="{FA696346-9366-4C24-AF0C-066C01C44C74}" srcOrd="2" destOrd="0" parTransId="{C51F4B75-6957-4605-81D1-8D7926D94106}" sibTransId="{20851D06-73CD-4767-A0EB-FB2A7A58F3D0}"/>
    <dgm:cxn modelId="{A5D275ED-B554-4CCA-8F11-34D6D9109D94}" type="presOf" srcId="{D61DDA1E-4B9D-4B45-A79C-6021262018E8}" destId="{D3D3D003-C54E-46B7-B8F2-9C39DF8C69D2}" srcOrd="0" destOrd="0" presId="urn:microsoft.com/office/officeart/2005/8/layout/vList2"/>
    <dgm:cxn modelId="{BD31235F-3E7F-4BDF-AE21-F32D147E2CEA}" type="presOf" srcId="{0B0F856E-35BB-46C7-A757-FACF6DA834C3}" destId="{A134C55A-7724-4530-9B61-EC6B0C44A493}" srcOrd="0" destOrd="0" presId="urn:microsoft.com/office/officeart/2005/8/layout/vList2"/>
    <dgm:cxn modelId="{8C5F2AFB-8F95-4B82-B660-93D58FFEC2E5}" type="presOf" srcId="{FA696346-9366-4C24-AF0C-066C01C44C74}" destId="{1CA54C78-8A4E-477C-902C-56BC3648665C}" srcOrd="0" destOrd="0" presId="urn:microsoft.com/office/officeart/2005/8/layout/vList2"/>
    <dgm:cxn modelId="{8C302CA1-70FC-4F04-B8FC-9687E2C51DF7}" type="presOf" srcId="{6A7F1A6E-41A3-446C-B040-7EC74582146E}" destId="{A9E9F973-3953-490E-9DCB-1327CD4FF461}" srcOrd="0" destOrd="0" presId="urn:microsoft.com/office/officeart/2005/8/layout/vList2"/>
    <dgm:cxn modelId="{ACBDB0F0-A4B0-4364-8C6D-44C723D54661}" type="presParOf" srcId="{A134C55A-7724-4530-9B61-EC6B0C44A493}" destId="{D3D3D003-C54E-46B7-B8F2-9C39DF8C69D2}" srcOrd="0" destOrd="0" presId="urn:microsoft.com/office/officeart/2005/8/layout/vList2"/>
    <dgm:cxn modelId="{B5C52048-BF35-45B0-848A-CB38D2AD0EC6}" type="presParOf" srcId="{A134C55A-7724-4530-9B61-EC6B0C44A493}" destId="{A5CECD7E-9183-415D-A673-D19CD6271F69}" srcOrd="1" destOrd="0" presId="urn:microsoft.com/office/officeart/2005/8/layout/vList2"/>
    <dgm:cxn modelId="{59160CCB-1424-44D8-9FBF-188F5A401209}" type="presParOf" srcId="{A134C55A-7724-4530-9B61-EC6B0C44A493}" destId="{B5A7BF8B-10B2-4DE0-9B25-29804B68FCBE}" srcOrd="2" destOrd="0" presId="urn:microsoft.com/office/officeart/2005/8/layout/vList2"/>
    <dgm:cxn modelId="{61666123-F764-4290-9696-8AB291F6CFF4}" type="presParOf" srcId="{A134C55A-7724-4530-9B61-EC6B0C44A493}" destId="{0838115D-DDA3-4964-94F8-24DA4FF66338}" srcOrd="3" destOrd="0" presId="urn:microsoft.com/office/officeart/2005/8/layout/vList2"/>
    <dgm:cxn modelId="{C051486D-1052-4546-8D6E-AD90F9EDE705}" type="presParOf" srcId="{A134C55A-7724-4530-9B61-EC6B0C44A493}" destId="{1CA54C78-8A4E-477C-902C-56BC3648665C}" srcOrd="4" destOrd="0" presId="urn:microsoft.com/office/officeart/2005/8/layout/vList2"/>
    <dgm:cxn modelId="{3199A0E9-AED5-48DD-965C-3E38C8EECA93}" type="presParOf" srcId="{A134C55A-7724-4530-9B61-EC6B0C44A493}" destId="{EEAA3AFA-C8DF-4363-A20C-803B1CB7E550}" srcOrd="5" destOrd="0" presId="urn:microsoft.com/office/officeart/2005/8/layout/vList2"/>
    <dgm:cxn modelId="{D77ED591-D528-4457-8BB5-952613BD2FCF}" type="presParOf" srcId="{A134C55A-7724-4530-9B61-EC6B0C44A493}" destId="{A9E9F973-3953-490E-9DCB-1327CD4FF4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B17A2-941B-42E3-B12B-E93F656E551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5B5092A0-29BF-4585-85A2-A6282BB86AEA}">
      <dgm:prSet custT="1"/>
      <dgm:spPr>
        <a:xfrm>
          <a:off x="0" y="0"/>
          <a:ext cx="6985000" cy="3146425"/>
        </a:xfrm>
      </dgm:spPr>
      <dgm:t>
        <a:bodyPr/>
        <a:lstStyle/>
        <a:p>
          <a:pPr algn="just" rtl="0">
            <a:lnSpc>
              <a:spcPct val="150000"/>
            </a:lnSpc>
          </a:pPr>
          <a:r>
            <a:rPr lang="es-MX" sz="2200" b="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Determinar las concentraciones sanguíneas de las </a:t>
          </a:r>
          <a:r>
            <a:rPr lang="es-MX" sz="2200" b="0" noProof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adipocinas</a:t>
          </a:r>
          <a:r>
            <a:rPr lang="es-MX" sz="2200" b="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los factores de la coagulación y </a:t>
          </a:r>
          <a:r>
            <a:rPr lang="es-MX" sz="2200" b="0" noProof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fibrinolisis</a:t>
          </a:r>
          <a:r>
            <a:rPr lang="es-MX" sz="2200" b="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en pacientes diabéticos durante y posterior a un evento agudo </a:t>
          </a:r>
          <a:r>
            <a:rPr lang="es-MX" sz="2200" b="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descontrol glucémico.</a:t>
          </a:r>
          <a:endParaRPr lang="es-MX" sz="2200" b="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A137F6-7C19-4E07-AE58-4250A8453D28}" type="parTrans" cxnId="{02DB30CC-3964-4501-8DCD-D2C35B7FD62C}">
      <dgm:prSet/>
      <dgm:spPr/>
      <dgm:t>
        <a:bodyPr/>
        <a:lstStyle/>
        <a:p>
          <a:pPr>
            <a:lnSpc>
              <a:spcPct val="150000"/>
            </a:lnSpc>
          </a:pPr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99642A-AC2B-4980-AE25-F471019DD13E}" type="sibTrans" cxnId="{02DB30CC-3964-4501-8DCD-D2C35B7FD62C}">
      <dgm:prSet/>
      <dgm:spPr/>
      <dgm:t>
        <a:bodyPr/>
        <a:lstStyle/>
        <a:p>
          <a:pPr>
            <a:lnSpc>
              <a:spcPct val="150000"/>
            </a:lnSpc>
          </a:pPr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53CA14-D756-41FE-9A50-0754113A26E3}" type="pres">
      <dgm:prSet presAssocID="{335B17A2-941B-42E3-B12B-E93F656E55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86288A4-9CE9-4803-B47D-A9BA3F228827}" type="pres">
      <dgm:prSet presAssocID="{5B5092A0-29BF-4585-85A2-A6282BB86AEA}" presName="thickLine" presStyleLbl="alignNode1" presStyleIdx="0" presStyleCnt="1"/>
      <dgm:spPr>
        <a:xfrm>
          <a:off x="0" y="0"/>
          <a:ext cx="6985000" cy="0"/>
        </a:xfrm>
        <a:prstGeom prst="line">
          <a:avLst/>
        </a:prstGeom>
      </dgm:spPr>
      <dgm:t>
        <a:bodyPr/>
        <a:lstStyle/>
        <a:p>
          <a:endParaRPr lang="es-MX"/>
        </a:p>
      </dgm:t>
    </dgm:pt>
    <dgm:pt modelId="{A2AF9A04-89D7-4A75-9371-65F17AF12346}" type="pres">
      <dgm:prSet presAssocID="{5B5092A0-29BF-4585-85A2-A6282BB86AEA}" presName="horz1" presStyleCnt="0"/>
      <dgm:spPr/>
      <dgm:t>
        <a:bodyPr/>
        <a:lstStyle/>
        <a:p>
          <a:endParaRPr lang="es-MX"/>
        </a:p>
      </dgm:t>
    </dgm:pt>
    <dgm:pt modelId="{A4483B41-DF92-4AED-81FB-2ED2588293EB}" type="pres">
      <dgm:prSet presAssocID="{5B5092A0-29BF-4585-85A2-A6282BB86AEA}" presName="tx1" presStyleLbl="revTx" presStyleIdx="0" presStyleCnt="1"/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66312A6-EBBF-4A57-B3C5-D5472D38E495}" type="pres">
      <dgm:prSet presAssocID="{5B5092A0-29BF-4585-85A2-A6282BB86AEA}" presName="vert1" presStyleCnt="0"/>
      <dgm:spPr/>
      <dgm:t>
        <a:bodyPr/>
        <a:lstStyle/>
        <a:p>
          <a:endParaRPr lang="es-MX"/>
        </a:p>
      </dgm:t>
    </dgm:pt>
  </dgm:ptLst>
  <dgm:cxnLst>
    <dgm:cxn modelId="{02DB30CC-3964-4501-8DCD-D2C35B7FD62C}" srcId="{335B17A2-941B-42E3-B12B-E93F656E551B}" destId="{5B5092A0-29BF-4585-85A2-A6282BB86AEA}" srcOrd="0" destOrd="0" parTransId="{9AA137F6-7C19-4E07-AE58-4250A8453D28}" sibTransId="{3399642A-AC2B-4980-AE25-F471019DD13E}"/>
    <dgm:cxn modelId="{7E5889DB-2329-426E-98DB-F604C59E8E5B}" type="presOf" srcId="{5B5092A0-29BF-4585-85A2-A6282BB86AEA}" destId="{A4483B41-DF92-4AED-81FB-2ED2588293EB}" srcOrd="0" destOrd="0" presId="urn:microsoft.com/office/officeart/2008/layout/LinedList"/>
    <dgm:cxn modelId="{9E33619C-CCF0-4849-B50E-8F1EE13389E6}" type="presOf" srcId="{335B17A2-941B-42E3-B12B-E93F656E551B}" destId="{1653CA14-D756-41FE-9A50-0754113A26E3}" srcOrd="0" destOrd="0" presId="urn:microsoft.com/office/officeart/2008/layout/LinedList"/>
    <dgm:cxn modelId="{F599E2D3-405A-4FB2-BC0F-F6B2F9824EA1}" type="presParOf" srcId="{1653CA14-D756-41FE-9A50-0754113A26E3}" destId="{286288A4-9CE9-4803-B47D-A9BA3F228827}" srcOrd="0" destOrd="0" presId="urn:microsoft.com/office/officeart/2008/layout/LinedList"/>
    <dgm:cxn modelId="{1854FA0F-D19B-4B8F-A028-8490744E6FBD}" type="presParOf" srcId="{1653CA14-D756-41FE-9A50-0754113A26E3}" destId="{A2AF9A04-89D7-4A75-9371-65F17AF12346}" srcOrd="1" destOrd="0" presId="urn:microsoft.com/office/officeart/2008/layout/LinedList"/>
    <dgm:cxn modelId="{2A790B3A-AE1A-43C4-A411-9E367FFF9330}" type="presParOf" srcId="{A2AF9A04-89D7-4A75-9371-65F17AF12346}" destId="{A4483B41-DF92-4AED-81FB-2ED2588293EB}" srcOrd="0" destOrd="0" presId="urn:microsoft.com/office/officeart/2008/layout/LinedList"/>
    <dgm:cxn modelId="{3B01CB5F-E6E7-4BBA-AC62-60BD59DB6D86}" type="presParOf" srcId="{A2AF9A04-89D7-4A75-9371-65F17AF12346}" destId="{366312A6-EBBF-4A57-B3C5-D5472D38E4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B822E-7FBF-4182-959F-47272DFE4FFF}" type="doc">
      <dgm:prSet loTypeId="urn:microsoft.com/office/officeart/2005/8/layout/process4" loCatId="list" qsTypeId="urn:microsoft.com/office/officeart/2005/8/quickstyle/3d3" qsCatId="3D" csTypeId="urn:microsoft.com/office/officeart/2005/8/colors/accent6_3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MX"/>
        </a:p>
      </dgm:t>
    </dgm:pt>
    <dgm:pt modelId="{F97FFCF6-1B9E-4510-9906-D293A1DFD5A7}">
      <dgm:prSet phldrT="[Texto]" custT="1"/>
      <dgm:spPr>
        <a:solidFill>
          <a:srgbClr val="0070C0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ETAPA  BASAL</a:t>
          </a:r>
          <a:endParaRPr lang="es-MX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DE8DED0-765F-47F4-986B-FBFBEB8A575C}" type="parTrans" cxnId="{45F61048-C8B3-46D0-8ED1-1A17B1F8992E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AD14B62-0E95-405A-BBC0-61979D2287EB}" type="sibTrans" cxnId="{45F61048-C8B3-46D0-8ED1-1A17B1F8992E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17AC568-9E13-4ADB-85C9-3252B381A6D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TRATAMIENTO</a:t>
          </a:r>
          <a:endParaRPr lang="es-MX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4636705-2EC4-4E6F-858A-3CAB8435C93C}" type="parTrans" cxnId="{3BF947B2-87EA-4D51-9FAE-3E1CE4A5FCB1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3B7056B-B48E-407D-8A4E-81213E62C53B}" type="sibTrans" cxnId="{3BF947B2-87EA-4D51-9FAE-3E1CE4A5FCB1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D81FBF9-2450-43D3-BBB4-5737E4BEBE01}">
      <dgm:prSet phldrT="[Texto]" custT="1"/>
      <dgm:spPr>
        <a:solidFill>
          <a:srgbClr val="0070C0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ETAPA  FINAL </a:t>
          </a:r>
          <a:endParaRPr lang="es-MX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F1B8EE0-DEB4-49EA-8232-BB87BCFC92EA}" type="parTrans" cxnId="{AFD48A7F-1146-4206-BE2C-9BA1C594416F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173F513-550D-4DBA-A094-71768DC864F1}" type="sibTrans" cxnId="{AFD48A7F-1146-4206-BE2C-9BA1C594416F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4368743-ECC1-4E52-A58B-4700E4A18CA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s-MX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Medición de </a:t>
          </a:r>
          <a:r>
            <a:rPr lang="es-MX" sz="14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Adiponectina</a:t>
          </a:r>
          <a:r>
            <a:rPr lang="es-MX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Leptina, PCR,  Factores de la Coagulación y PAI-1</a:t>
          </a:r>
          <a:r>
            <a:rPr lang="es-MX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2033570-1E27-42EE-BE01-1049A7D68D2D}" type="parTrans" cxnId="{0F8E713E-0799-4079-A57B-D36BD389A117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9878A83-323D-4011-AA97-9F951D78A75A}" type="sibTrans" cxnId="{0F8E713E-0799-4079-A57B-D36BD389A117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D15A5A8-1B66-42E5-B030-E9F1457A4C10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r>
            <a:rPr lang="es-MX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Protocolo de tratamiento habitual, incluyendo administración de insulina,  líquidos intravenosos y cuidados de paciente de urgencias</a:t>
          </a:r>
          <a:r>
            <a:rPr lang="es-MX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62B15B9-8633-4710-B5FC-2CF63F990727}" type="parTrans" cxnId="{24A94D85-4D3F-4DAC-8547-DF10122BBA7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4028FC-16DC-467F-8921-C2BE0647C4E9}" type="sibTrans" cxnId="{24A94D85-4D3F-4DAC-8547-DF10122BBA7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E8D5F83-90B0-4087-A09C-EEE3758F2F27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r>
            <a:rPr lang="es-MX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Después de la resolución de la crisis o a las 24 </a:t>
          </a:r>
          <a:r>
            <a:rPr lang="es-MX" sz="14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hs</a:t>
          </a:r>
          <a:r>
            <a:rPr lang="es-MX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 segunda  muestra para realizar las mismas determinaciones de la etapa basal</a:t>
          </a:r>
          <a:r>
            <a:rPr lang="es-MX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D194EA0-9900-4180-BDFF-A58AC799A87D}" type="parTrans" cxnId="{0299886B-B075-4C95-A40F-C7CAEFF3B37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CE8CC9-5345-490A-BCFF-6A133CEAB8F3}" type="sibTrans" cxnId="{0299886B-B075-4C95-A40F-C7CAEFF3B37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BEA1C71-103E-4D33-884B-E82804420A56}" type="pres">
      <dgm:prSet presAssocID="{E19B822E-7FBF-4182-959F-47272DFE4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1058A6-E12D-4E7D-BA53-C310E626B63A}" type="pres">
      <dgm:prSet presAssocID="{3D81FBF9-2450-43D3-BBB4-5737E4BEBE01}" presName="boxAndChildren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E7FCB2CA-719F-4AFE-952D-BBF5283D7A52}" type="pres">
      <dgm:prSet presAssocID="{3D81FBF9-2450-43D3-BBB4-5737E4BEBE01}" presName="parentTextBox" presStyleLbl="node1" presStyleIdx="0" presStyleCnt="3"/>
      <dgm:spPr/>
      <dgm:t>
        <a:bodyPr/>
        <a:lstStyle/>
        <a:p>
          <a:endParaRPr lang="es-MX"/>
        </a:p>
      </dgm:t>
    </dgm:pt>
    <dgm:pt modelId="{A0F0D6D2-F766-4D51-B34A-E8AAD1E7301D}" type="pres">
      <dgm:prSet presAssocID="{3D81FBF9-2450-43D3-BBB4-5737E4BEBE01}" presName="entireBox" presStyleLbl="node1" presStyleIdx="0" presStyleCnt="3"/>
      <dgm:spPr/>
      <dgm:t>
        <a:bodyPr/>
        <a:lstStyle/>
        <a:p>
          <a:endParaRPr lang="es-MX"/>
        </a:p>
      </dgm:t>
    </dgm:pt>
    <dgm:pt modelId="{064B0C7B-F365-4AFD-B554-660ACE150218}" type="pres">
      <dgm:prSet presAssocID="{3D81FBF9-2450-43D3-BBB4-5737E4BEBE01}" presName="descendantBox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BB84CB0E-1127-4DE6-AF90-5BC6D62C300D}" type="pres">
      <dgm:prSet presAssocID="{4E8D5F83-90B0-4087-A09C-EEE3758F2F27}" presName="childTextBox" presStyleLbl="fgAccFollowNode1" presStyleIdx="0" presStyleCnt="3" custLinFactNeighborY="-27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64A02E-B860-4E9B-93C3-8015F9B53274}" type="pres">
      <dgm:prSet presAssocID="{13B7056B-B48E-407D-8A4E-81213E62C53B}" presName="s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C7154C0B-04DD-4BB1-ACD2-2877C9A405CC}" type="pres">
      <dgm:prSet presAssocID="{817AC568-9E13-4ADB-85C9-3252B381A6D6}" presName="arrowAndChildren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243BF4B5-80F1-4AD2-8198-13EEB9E20FA3}" type="pres">
      <dgm:prSet presAssocID="{817AC568-9E13-4ADB-85C9-3252B381A6D6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B43F3296-359D-422D-9733-E770534EF887}" type="pres">
      <dgm:prSet presAssocID="{817AC568-9E13-4ADB-85C9-3252B381A6D6}" presName="arrow" presStyleLbl="node1" presStyleIdx="1" presStyleCnt="3"/>
      <dgm:spPr/>
      <dgm:t>
        <a:bodyPr/>
        <a:lstStyle/>
        <a:p>
          <a:endParaRPr lang="es-MX"/>
        </a:p>
      </dgm:t>
    </dgm:pt>
    <dgm:pt modelId="{B2AD302F-F649-4A1E-96AC-5AE8F5147046}" type="pres">
      <dgm:prSet presAssocID="{817AC568-9E13-4ADB-85C9-3252B381A6D6}" presName="descendantArrow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DB7F5817-4A26-4872-AAC9-82512C489433}" type="pres">
      <dgm:prSet presAssocID="{3D15A5A8-1B66-42E5-B030-E9F1457A4C1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1F02DD-6C2B-483A-AB30-8E1902EBB1A3}" type="pres">
      <dgm:prSet presAssocID="{0AD14B62-0E95-405A-BBC0-61979D2287EB}" presName="s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11E19402-F0AD-4F98-8A6B-4A47B57DF5A3}" type="pres">
      <dgm:prSet presAssocID="{F97FFCF6-1B9E-4510-9906-D293A1DFD5A7}" presName="arrowAndChildren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0D2A5A9E-AF69-4995-968F-A2B5CBAB6BE6}" type="pres">
      <dgm:prSet presAssocID="{F97FFCF6-1B9E-4510-9906-D293A1DFD5A7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D9061CAD-546A-41B7-B232-92D8CFB8149F}" type="pres">
      <dgm:prSet presAssocID="{F97FFCF6-1B9E-4510-9906-D293A1DFD5A7}" presName="arrow" presStyleLbl="node1" presStyleIdx="2" presStyleCnt="3" custScaleY="115399"/>
      <dgm:spPr/>
      <dgm:t>
        <a:bodyPr/>
        <a:lstStyle/>
        <a:p>
          <a:endParaRPr lang="es-MX"/>
        </a:p>
      </dgm:t>
    </dgm:pt>
    <dgm:pt modelId="{1C2EE837-D736-4CBF-BD9E-292721325C03}" type="pres">
      <dgm:prSet presAssocID="{F97FFCF6-1B9E-4510-9906-D293A1DFD5A7}" presName="descendantArrow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33DB3BDC-E6B6-4357-ACBD-801EE7B78CA4}" type="pres">
      <dgm:prSet presAssocID="{84368743-ECC1-4E52-A58B-4700E4A18CA3}" presName="childTextArrow" presStyleLbl="fgAccFollowNode1" presStyleIdx="2" presStyleCnt="3" custScaleY="863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7E7024-5D09-4729-A1BD-6CFD6FBCCC46}" type="presOf" srcId="{F97FFCF6-1B9E-4510-9906-D293A1DFD5A7}" destId="{D9061CAD-546A-41B7-B232-92D8CFB8149F}" srcOrd="1" destOrd="0" presId="urn:microsoft.com/office/officeart/2005/8/layout/process4"/>
    <dgm:cxn modelId="{2F847310-9B9B-4312-9CC6-4FB10418D990}" type="presOf" srcId="{F97FFCF6-1B9E-4510-9906-D293A1DFD5A7}" destId="{0D2A5A9E-AF69-4995-968F-A2B5CBAB6BE6}" srcOrd="0" destOrd="0" presId="urn:microsoft.com/office/officeart/2005/8/layout/process4"/>
    <dgm:cxn modelId="{46B29395-8A9A-4015-99FA-9F572190D948}" type="presOf" srcId="{3D81FBF9-2450-43D3-BBB4-5737E4BEBE01}" destId="{A0F0D6D2-F766-4D51-B34A-E8AAD1E7301D}" srcOrd="1" destOrd="0" presId="urn:microsoft.com/office/officeart/2005/8/layout/process4"/>
    <dgm:cxn modelId="{0299886B-B075-4C95-A40F-C7CAEFF3B378}" srcId="{3D81FBF9-2450-43D3-BBB4-5737E4BEBE01}" destId="{4E8D5F83-90B0-4087-A09C-EEE3758F2F27}" srcOrd="0" destOrd="0" parTransId="{BD194EA0-9900-4180-BDFF-A58AC799A87D}" sibTransId="{B5CE8CC9-5345-490A-BCFF-6A133CEAB8F3}"/>
    <dgm:cxn modelId="{3BF947B2-87EA-4D51-9FAE-3E1CE4A5FCB1}" srcId="{E19B822E-7FBF-4182-959F-47272DFE4FFF}" destId="{817AC568-9E13-4ADB-85C9-3252B381A6D6}" srcOrd="1" destOrd="0" parTransId="{84636705-2EC4-4E6F-858A-3CAB8435C93C}" sibTransId="{13B7056B-B48E-407D-8A4E-81213E62C53B}"/>
    <dgm:cxn modelId="{B95A4995-1594-481F-9613-7FEC002D100D}" type="presOf" srcId="{E19B822E-7FBF-4182-959F-47272DFE4FFF}" destId="{7BEA1C71-103E-4D33-884B-E82804420A56}" srcOrd="0" destOrd="0" presId="urn:microsoft.com/office/officeart/2005/8/layout/process4"/>
    <dgm:cxn modelId="{D0E8A8E5-2384-465A-94B4-923F73528E91}" type="presOf" srcId="{3D81FBF9-2450-43D3-BBB4-5737E4BEBE01}" destId="{E7FCB2CA-719F-4AFE-952D-BBF5283D7A52}" srcOrd="0" destOrd="0" presId="urn:microsoft.com/office/officeart/2005/8/layout/process4"/>
    <dgm:cxn modelId="{A202F825-07B5-42B8-8C0B-19B88D5B7C5F}" type="presOf" srcId="{84368743-ECC1-4E52-A58B-4700E4A18CA3}" destId="{33DB3BDC-E6B6-4357-ACBD-801EE7B78CA4}" srcOrd="0" destOrd="0" presId="urn:microsoft.com/office/officeart/2005/8/layout/process4"/>
    <dgm:cxn modelId="{8DCA29A3-FD1A-46AC-8324-A620DF196242}" type="presOf" srcId="{4E8D5F83-90B0-4087-A09C-EEE3758F2F27}" destId="{BB84CB0E-1127-4DE6-AF90-5BC6D62C300D}" srcOrd="0" destOrd="0" presId="urn:microsoft.com/office/officeart/2005/8/layout/process4"/>
    <dgm:cxn modelId="{E16EB005-B986-48CA-B7FE-54ED70764787}" type="presOf" srcId="{817AC568-9E13-4ADB-85C9-3252B381A6D6}" destId="{243BF4B5-80F1-4AD2-8198-13EEB9E20FA3}" srcOrd="0" destOrd="0" presId="urn:microsoft.com/office/officeart/2005/8/layout/process4"/>
    <dgm:cxn modelId="{45F61048-C8B3-46D0-8ED1-1A17B1F8992E}" srcId="{E19B822E-7FBF-4182-959F-47272DFE4FFF}" destId="{F97FFCF6-1B9E-4510-9906-D293A1DFD5A7}" srcOrd="0" destOrd="0" parTransId="{DDE8DED0-765F-47F4-986B-FBFBEB8A575C}" sibTransId="{0AD14B62-0E95-405A-BBC0-61979D2287EB}"/>
    <dgm:cxn modelId="{24A94D85-4D3F-4DAC-8547-DF10122BBA79}" srcId="{817AC568-9E13-4ADB-85C9-3252B381A6D6}" destId="{3D15A5A8-1B66-42E5-B030-E9F1457A4C10}" srcOrd="0" destOrd="0" parTransId="{062B15B9-8633-4710-B5FC-2CF63F990727}" sibTransId="{F44028FC-16DC-467F-8921-C2BE0647C4E9}"/>
    <dgm:cxn modelId="{D7331F75-AAFB-48C4-B530-C60896E59AB9}" type="presOf" srcId="{3D15A5A8-1B66-42E5-B030-E9F1457A4C10}" destId="{DB7F5817-4A26-4872-AAC9-82512C489433}" srcOrd="0" destOrd="0" presId="urn:microsoft.com/office/officeart/2005/8/layout/process4"/>
    <dgm:cxn modelId="{0F8E713E-0799-4079-A57B-D36BD389A117}" srcId="{F97FFCF6-1B9E-4510-9906-D293A1DFD5A7}" destId="{84368743-ECC1-4E52-A58B-4700E4A18CA3}" srcOrd="0" destOrd="0" parTransId="{12033570-1E27-42EE-BE01-1049A7D68D2D}" sibTransId="{49878A83-323D-4011-AA97-9F951D78A75A}"/>
    <dgm:cxn modelId="{F8FEEB8E-F0E6-4991-A9B2-FACA12D26032}" type="presOf" srcId="{817AC568-9E13-4ADB-85C9-3252B381A6D6}" destId="{B43F3296-359D-422D-9733-E770534EF887}" srcOrd="1" destOrd="0" presId="urn:microsoft.com/office/officeart/2005/8/layout/process4"/>
    <dgm:cxn modelId="{AFD48A7F-1146-4206-BE2C-9BA1C594416F}" srcId="{E19B822E-7FBF-4182-959F-47272DFE4FFF}" destId="{3D81FBF9-2450-43D3-BBB4-5737E4BEBE01}" srcOrd="2" destOrd="0" parTransId="{3F1B8EE0-DEB4-49EA-8232-BB87BCFC92EA}" sibTransId="{8173F513-550D-4DBA-A094-71768DC864F1}"/>
    <dgm:cxn modelId="{C7B97BBC-41C5-485D-AA4A-3DF9CBFD82FB}" type="presParOf" srcId="{7BEA1C71-103E-4D33-884B-E82804420A56}" destId="{871058A6-E12D-4E7D-BA53-C310E626B63A}" srcOrd="0" destOrd="0" presId="urn:microsoft.com/office/officeart/2005/8/layout/process4"/>
    <dgm:cxn modelId="{BA694630-3B23-40FA-B82D-4B8DBCFDF30B}" type="presParOf" srcId="{871058A6-E12D-4E7D-BA53-C310E626B63A}" destId="{E7FCB2CA-719F-4AFE-952D-BBF5283D7A52}" srcOrd="0" destOrd="0" presId="urn:microsoft.com/office/officeart/2005/8/layout/process4"/>
    <dgm:cxn modelId="{68C5D280-5F99-42AF-A13D-19B182E8297C}" type="presParOf" srcId="{871058A6-E12D-4E7D-BA53-C310E626B63A}" destId="{A0F0D6D2-F766-4D51-B34A-E8AAD1E7301D}" srcOrd="1" destOrd="0" presId="urn:microsoft.com/office/officeart/2005/8/layout/process4"/>
    <dgm:cxn modelId="{6C1EB2A2-4984-4356-B63F-C5EBDDEEA2A8}" type="presParOf" srcId="{871058A6-E12D-4E7D-BA53-C310E626B63A}" destId="{064B0C7B-F365-4AFD-B554-660ACE150218}" srcOrd="2" destOrd="0" presId="urn:microsoft.com/office/officeart/2005/8/layout/process4"/>
    <dgm:cxn modelId="{BD71B797-2F5A-4A19-A4DB-3BA02BB1BBE1}" type="presParOf" srcId="{064B0C7B-F365-4AFD-B554-660ACE150218}" destId="{BB84CB0E-1127-4DE6-AF90-5BC6D62C300D}" srcOrd="0" destOrd="0" presId="urn:microsoft.com/office/officeart/2005/8/layout/process4"/>
    <dgm:cxn modelId="{C96C2B23-BE58-4F09-83D2-ED75D52C8C98}" type="presParOf" srcId="{7BEA1C71-103E-4D33-884B-E82804420A56}" destId="{7F64A02E-B860-4E9B-93C3-8015F9B53274}" srcOrd="1" destOrd="0" presId="urn:microsoft.com/office/officeart/2005/8/layout/process4"/>
    <dgm:cxn modelId="{C205A728-1AF1-42DA-AC1D-D8051B25F57E}" type="presParOf" srcId="{7BEA1C71-103E-4D33-884B-E82804420A56}" destId="{C7154C0B-04DD-4BB1-ACD2-2877C9A405CC}" srcOrd="2" destOrd="0" presId="urn:microsoft.com/office/officeart/2005/8/layout/process4"/>
    <dgm:cxn modelId="{E93FEC1D-0346-435F-A8CC-FF27A95252FB}" type="presParOf" srcId="{C7154C0B-04DD-4BB1-ACD2-2877C9A405CC}" destId="{243BF4B5-80F1-4AD2-8198-13EEB9E20FA3}" srcOrd="0" destOrd="0" presId="urn:microsoft.com/office/officeart/2005/8/layout/process4"/>
    <dgm:cxn modelId="{43D9E40B-B80E-43DC-BEFA-6C8C99F6CE02}" type="presParOf" srcId="{C7154C0B-04DD-4BB1-ACD2-2877C9A405CC}" destId="{B43F3296-359D-422D-9733-E770534EF887}" srcOrd="1" destOrd="0" presId="urn:microsoft.com/office/officeart/2005/8/layout/process4"/>
    <dgm:cxn modelId="{1BC4D1BD-B915-4645-9D84-F83F8A9FE5BA}" type="presParOf" srcId="{C7154C0B-04DD-4BB1-ACD2-2877C9A405CC}" destId="{B2AD302F-F649-4A1E-96AC-5AE8F5147046}" srcOrd="2" destOrd="0" presId="urn:microsoft.com/office/officeart/2005/8/layout/process4"/>
    <dgm:cxn modelId="{D62443BA-7A92-4B5D-BF03-2FADC12A8108}" type="presParOf" srcId="{B2AD302F-F649-4A1E-96AC-5AE8F5147046}" destId="{DB7F5817-4A26-4872-AAC9-82512C489433}" srcOrd="0" destOrd="0" presId="urn:microsoft.com/office/officeart/2005/8/layout/process4"/>
    <dgm:cxn modelId="{4557AC37-56BD-4630-8528-FB9FF687935C}" type="presParOf" srcId="{7BEA1C71-103E-4D33-884B-E82804420A56}" destId="{271F02DD-6C2B-483A-AB30-8E1902EBB1A3}" srcOrd="3" destOrd="0" presId="urn:microsoft.com/office/officeart/2005/8/layout/process4"/>
    <dgm:cxn modelId="{A60C8A94-7295-49BF-B6A6-F92061EF9FF2}" type="presParOf" srcId="{7BEA1C71-103E-4D33-884B-E82804420A56}" destId="{11E19402-F0AD-4F98-8A6B-4A47B57DF5A3}" srcOrd="4" destOrd="0" presId="urn:microsoft.com/office/officeart/2005/8/layout/process4"/>
    <dgm:cxn modelId="{C11CECC2-B503-4D30-A3F6-FA1CC9369EF3}" type="presParOf" srcId="{11E19402-F0AD-4F98-8A6B-4A47B57DF5A3}" destId="{0D2A5A9E-AF69-4995-968F-A2B5CBAB6BE6}" srcOrd="0" destOrd="0" presId="urn:microsoft.com/office/officeart/2005/8/layout/process4"/>
    <dgm:cxn modelId="{ECE13016-CAA4-4C9B-B7F3-EC93D7CFC5A2}" type="presParOf" srcId="{11E19402-F0AD-4F98-8A6B-4A47B57DF5A3}" destId="{D9061CAD-546A-41B7-B232-92D8CFB8149F}" srcOrd="1" destOrd="0" presId="urn:microsoft.com/office/officeart/2005/8/layout/process4"/>
    <dgm:cxn modelId="{A1CFB63D-F325-45FC-BF01-A386CE553432}" type="presParOf" srcId="{11E19402-F0AD-4F98-8A6B-4A47B57DF5A3}" destId="{1C2EE837-D736-4CBF-BD9E-292721325C03}" srcOrd="2" destOrd="0" presId="urn:microsoft.com/office/officeart/2005/8/layout/process4"/>
    <dgm:cxn modelId="{39A9D24C-70F9-4898-AEA9-76F665E28356}" type="presParOf" srcId="{1C2EE837-D736-4CBF-BD9E-292721325C03}" destId="{33DB3BDC-E6B6-4357-ACBD-801EE7B78CA4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B822E-7FBF-4182-959F-47272DFE4FFF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817AC568-9E13-4ADB-85C9-3252B381A6D6}">
      <dgm:prSet phldrT="[Texto]" custT="1"/>
      <dgm:spPr/>
      <dgm:t>
        <a:bodyPr/>
        <a:lstStyle/>
        <a:p>
          <a:pPr algn="l"/>
          <a:r>
            <a:rPr lang="es-MX" sz="1900" smtClean="0">
              <a:latin typeface="+mn-lt"/>
            </a:rPr>
            <a:t>Pacientes Seleccionados (n=85)</a:t>
          </a:r>
          <a:endParaRPr lang="es-MX" sz="1900" dirty="0">
            <a:latin typeface="+mn-lt"/>
          </a:endParaRPr>
        </a:p>
      </dgm:t>
    </dgm:pt>
    <dgm:pt modelId="{84636705-2EC4-4E6F-858A-3CAB8435C93C}" type="parTrans" cxnId="{3BF947B2-87EA-4D51-9FAE-3E1CE4A5FCB1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13B7056B-B48E-407D-8A4E-81213E62C53B}" type="sibTrans" cxnId="{3BF947B2-87EA-4D51-9FAE-3E1CE4A5FCB1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3D81FBF9-2450-43D3-BBB4-5737E4BEBE01}">
      <dgm:prSet phldrT="[Texto]" custT="1"/>
      <dgm:spPr/>
      <dgm:t>
        <a:bodyPr/>
        <a:lstStyle/>
        <a:p>
          <a:pPr algn="l"/>
          <a:r>
            <a:rPr lang="es-MX" sz="1900" smtClean="0">
              <a:latin typeface="+mn-lt"/>
            </a:rPr>
            <a:t>Incluidos en el Análisis (n=49)</a:t>
          </a:r>
          <a:endParaRPr lang="es-MX" sz="1900" dirty="0">
            <a:latin typeface="+mn-lt"/>
          </a:endParaRPr>
        </a:p>
      </dgm:t>
    </dgm:pt>
    <dgm:pt modelId="{3F1B8EE0-DEB4-49EA-8232-BB87BCFC92EA}" type="parTrans" cxnId="{AFD48A7F-1146-4206-BE2C-9BA1C594416F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8173F513-550D-4DBA-A094-71768DC864F1}" type="sibTrans" cxnId="{AFD48A7F-1146-4206-BE2C-9BA1C594416F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84368743-ECC1-4E52-A58B-4700E4A18CA3}">
      <dgm:prSet phldrT="[Texto]" custT="1"/>
      <dgm:spPr/>
      <dgm:t>
        <a:bodyPr anchor="ctr"/>
        <a:lstStyle/>
        <a:p>
          <a:pPr algn="l"/>
          <a:r>
            <a: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 Criterios incompletos</a:t>
          </a:r>
          <a:endParaRPr lang="es-MX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033570-1E27-42EE-BE01-1049A7D68D2D}" type="parTrans" cxnId="{0F8E713E-0799-4079-A57B-D36BD389A117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49878A83-323D-4011-AA97-9F951D78A75A}" type="sibTrans" cxnId="{0F8E713E-0799-4079-A57B-D36BD389A117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2C3B5F9E-F7D0-46D7-9D54-E7F58B81F910}">
      <dgm:prSet phldrT="[Texto]" custT="1"/>
      <dgm:spPr/>
      <dgm:t>
        <a:bodyPr/>
        <a:lstStyle/>
        <a:p>
          <a:pPr algn="l"/>
          <a:r>
            <a: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Estudios incompletos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D2628B-CB18-4531-A688-FF5ED241DD66}" type="parTrans" cxnId="{1FC2B1D1-BCC8-44C8-A4C6-8BAE86FB8BD3}">
      <dgm:prSet/>
      <dgm:spPr/>
      <dgm:t>
        <a:bodyPr/>
        <a:lstStyle/>
        <a:p>
          <a:pPr algn="l"/>
          <a:endParaRPr lang="es-MX"/>
        </a:p>
      </dgm:t>
    </dgm:pt>
    <dgm:pt modelId="{DEF58794-0284-4EDB-A931-38BA419FAA20}" type="sibTrans" cxnId="{1FC2B1D1-BCC8-44C8-A4C6-8BAE86FB8BD3}">
      <dgm:prSet/>
      <dgm:spPr/>
      <dgm:t>
        <a:bodyPr/>
        <a:lstStyle/>
        <a:p>
          <a:pPr algn="l"/>
          <a:endParaRPr lang="es-MX"/>
        </a:p>
      </dgm:t>
    </dgm:pt>
    <dgm:pt modelId="{9CD5A486-F59B-40C8-AC32-A36E158E2904}">
      <dgm:prSet phldrT="[Texto]" custT="1"/>
      <dgm:spPr/>
      <dgm:t>
        <a:bodyPr/>
        <a:lstStyle/>
        <a:p>
          <a:pPr algn="l"/>
          <a:r>
            <a: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 Defunciones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0E9B08-A9A3-476E-BBF4-3687CDE8C389}" type="parTrans" cxnId="{699511A2-20D2-4977-AE3A-D6F6AD5789EC}">
      <dgm:prSet/>
      <dgm:spPr/>
      <dgm:t>
        <a:bodyPr/>
        <a:lstStyle/>
        <a:p>
          <a:pPr algn="l"/>
          <a:endParaRPr lang="es-MX"/>
        </a:p>
      </dgm:t>
    </dgm:pt>
    <dgm:pt modelId="{0746FE9A-F275-4351-888F-FEB519A3E23B}" type="sibTrans" cxnId="{699511A2-20D2-4977-AE3A-D6F6AD5789EC}">
      <dgm:prSet/>
      <dgm:spPr/>
      <dgm:t>
        <a:bodyPr/>
        <a:lstStyle/>
        <a:p>
          <a:pPr algn="l"/>
          <a:endParaRPr lang="es-MX"/>
        </a:p>
      </dgm:t>
    </dgm:pt>
    <dgm:pt modelId="{7717DF82-EE47-4A00-8822-E68E2EA0A7D0}">
      <dgm:prSet phldrT="[Texto]" custT="1"/>
      <dgm:spPr/>
      <dgm:t>
        <a:bodyPr/>
        <a:lstStyle/>
        <a:p>
          <a:pPr algn="l"/>
          <a:r>
            <a: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 Retiro de su Consentimiento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F0077C-87F2-4B02-94E0-3B8EC74F0FB9}" type="parTrans" cxnId="{D229525B-BDCF-4CEF-B047-EEBA4B0C8C63}">
      <dgm:prSet/>
      <dgm:spPr/>
      <dgm:t>
        <a:bodyPr/>
        <a:lstStyle/>
        <a:p>
          <a:pPr algn="l"/>
          <a:endParaRPr lang="es-MX"/>
        </a:p>
      </dgm:t>
    </dgm:pt>
    <dgm:pt modelId="{52762EA2-9E6B-4512-8D60-01167FD39FB6}" type="sibTrans" cxnId="{D229525B-BDCF-4CEF-B047-EEBA4B0C8C63}">
      <dgm:prSet/>
      <dgm:spPr/>
      <dgm:t>
        <a:bodyPr/>
        <a:lstStyle/>
        <a:p>
          <a:pPr algn="l"/>
          <a:endParaRPr lang="es-MX"/>
        </a:p>
      </dgm:t>
    </dgm:pt>
    <dgm:pt modelId="{F4EC25D9-C4CC-479D-9DFD-62B5EFA65D87}">
      <dgm:prSet phldrT="[Texto]" custT="1"/>
      <dgm:spPr/>
      <dgm:t>
        <a:bodyPr/>
        <a:lstStyle/>
        <a:p>
          <a:pPr algn="l"/>
          <a:r>
            <a: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 Alta Voluntaria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52C07B-042B-4FF4-8AE4-843D147215DF}" type="parTrans" cxnId="{B1FD2D67-FCB9-492B-BFF0-C2AB2EFAD334}">
      <dgm:prSet/>
      <dgm:spPr/>
      <dgm:t>
        <a:bodyPr/>
        <a:lstStyle/>
        <a:p>
          <a:pPr algn="l"/>
          <a:endParaRPr lang="es-MX"/>
        </a:p>
      </dgm:t>
    </dgm:pt>
    <dgm:pt modelId="{8A00B141-4822-4A5D-A414-F974B829518F}" type="sibTrans" cxnId="{B1FD2D67-FCB9-492B-BFF0-C2AB2EFAD334}">
      <dgm:prSet/>
      <dgm:spPr/>
      <dgm:t>
        <a:bodyPr/>
        <a:lstStyle/>
        <a:p>
          <a:pPr algn="l"/>
          <a:endParaRPr lang="es-MX"/>
        </a:p>
      </dgm:t>
    </dgm:pt>
    <dgm:pt modelId="{F97FFCF6-1B9E-4510-9906-D293A1DFD5A7}">
      <dgm:prSet phldrT="[Texto]" custT="1"/>
      <dgm:spPr/>
      <dgm:t>
        <a:bodyPr/>
        <a:lstStyle/>
        <a:p>
          <a:pPr algn="l"/>
          <a:r>
            <a:rPr lang="es-MX" sz="1900" dirty="0" smtClean="0">
              <a:latin typeface="+mn-lt"/>
            </a:rPr>
            <a:t>Pacientes Evaluados (n=134)</a:t>
          </a:r>
          <a:endParaRPr lang="es-MX" sz="1900" dirty="0">
            <a:latin typeface="+mn-lt"/>
          </a:endParaRPr>
        </a:p>
      </dgm:t>
    </dgm:pt>
    <dgm:pt modelId="{0AD14B62-0E95-405A-BBC0-61979D2287EB}" type="sibTrans" cxnId="{45F61048-C8B3-46D0-8ED1-1A17B1F8992E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DDE8DED0-765F-47F4-986B-FBFBEB8A575C}" type="parTrans" cxnId="{45F61048-C8B3-46D0-8ED1-1A17B1F8992E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AB11ED1A-E099-4CDF-B16E-4E43F2CDC045}" type="pres">
      <dgm:prSet presAssocID="{E19B822E-7FBF-4182-959F-47272DFE4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C12AB01-ECA5-4ECA-B57F-02461E50985E}" type="pres">
      <dgm:prSet presAssocID="{F97FFCF6-1B9E-4510-9906-D293A1DFD5A7}" presName="parentText" presStyleLbl="node1" presStyleIdx="0" presStyleCnt="3" custScaleX="77528" custLinFactNeighborX="-8989" custLinFactNeighborY="-1468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4FE494-68E9-49C6-BFBA-7E590F6FF224}" type="pres">
      <dgm:prSet presAssocID="{F97FFCF6-1B9E-4510-9906-D293A1DFD5A7}" presName="childText" presStyleLbl="revTx" presStyleIdx="0" presStyleCnt="2" custScaleX="48778" custLinFactNeighborX="232" custLinFactNeighborY="-51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2CA145-6A82-4ADD-8FFA-1E3A157BE629}" type="pres">
      <dgm:prSet presAssocID="{817AC568-9E13-4ADB-85C9-3252B381A6D6}" presName="parentText" presStyleLbl="node1" presStyleIdx="1" presStyleCnt="3" custScaleX="77519" custLinFactNeighborX="-7870" custLinFactNeighborY="-410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62CF11-9482-4522-BD6E-C652DC98176B}" type="pres">
      <dgm:prSet presAssocID="{817AC568-9E13-4ADB-85C9-3252B381A6D6}" presName="childText" presStyleLbl="revTx" presStyleIdx="1" presStyleCnt="2" custScaleX="48593" custLinFactNeighborX="1263" custLinFactNeighborY="-3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E8A318-7511-4488-8166-E953BF81F9DE}" type="pres">
      <dgm:prSet presAssocID="{3D81FBF9-2450-43D3-BBB4-5737E4BEBE01}" presName="parentText" presStyleLbl="node1" presStyleIdx="2" presStyleCnt="3" custScaleX="77519" custLinFactNeighborX="-7870" custLinFactNeighborY="1146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BF947B2-87EA-4D51-9FAE-3E1CE4A5FCB1}" srcId="{E19B822E-7FBF-4182-959F-47272DFE4FFF}" destId="{817AC568-9E13-4ADB-85C9-3252B381A6D6}" srcOrd="1" destOrd="0" parTransId="{84636705-2EC4-4E6F-858A-3CAB8435C93C}" sibTransId="{13B7056B-B48E-407D-8A4E-81213E62C53B}"/>
    <dgm:cxn modelId="{D229525B-BDCF-4CEF-B047-EEBA4B0C8C63}" srcId="{817AC568-9E13-4ADB-85C9-3252B381A6D6}" destId="{7717DF82-EE47-4A00-8822-E68E2EA0A7D0}" srcOrd="2" destOrd="0" parTransId="{07F0077C-87F2-4B02-94E0-3B8EC74F0FB9}" sibTransId="{52762EA2-9E6B-4512-8D60-01167FD39FB6}"/>
    <dgm:cxn modelId="{9E7D1479-B147-4405-8D64-0FE9732510C0}" type="presOf" srcId="{2C3B5F9E-F7D0-46D7-9D54-E7F58B81F910}" destId="{D462CF11-9482-4522-BD6E-C652DC98176B}" srcOrd="0" destOrd="0" presId="urn:microsoft.com/office/officeart/2005/8/layout/vList2"/>
    <dgm:cxn modelId="{A9D42ED6-665F-4F94-8715-76328B94F5F6}" type="presOf" srcId="{F4EC25D9-C4CC-479D-9DFD-62B5EFA65D87}" destId="{D462CF11-9482-4522-BD6E-C652DC98176B}" srcOrd="0" destOrd="3" presId="urn:microsoft.com/office/officeart/2005/8/layout/vList2"/>
    <dgm:cxn modelId="{EA11428E-CE43-4C24-8CA7-6594C5B7B633}" type="presOf" srcId="{7717DF82-EE47-4A00-8822-E68E2EA0A7D0}" destId="{D462CF11-9482-4522-BD6E-C652DC98176B}" srcOrd="0" destOrd="2" presId="urn:microsoft.com/office/officeart/2005/8/layout/vList2"/>
    <dgm:cxn modelId="{699511A2-20D2-4977-AE3A-D6F6AD5789EC}" srcId="{817AC568-9E13-4ADB-85C9-3252B381A6D6}" destId="{9CD5A486-F59B-40C8-AC32-A36E158E2904}" srcOrd="1" destOrd="0" parTransId="{210E9B08-A9A3-476E-BBF4-3687CDE8C389}" sibTransId="{0746FE9A-F275-4351-888F-FEB519A3E23B}"/>
    <dgm:cxn modelId="{505BA236-B1A8-45D7-B12A-280008D83FD9}" type="presOf" srcId="{3D81FBF9-2450-43D3-BBB4-5737E4BEBE01}" destId="{49E8A318-7511-4488-8166-E953BF81F9DE}" srcOrd="0" destOrd="0" presId="urn:microsoft.com/office/officeart/2005/8/layout/vList2"/>
    <dgm:cxn modelId="{76EC25DE-014D-4D59-A02C-A7366BC36E43}" type="presOf" srcId="{84368743-ECC1-4E52-A58B-4700E4A18CA3}" destId="{D14FE494-68E9-49C6-BFBA-7E590F6FF224}" srcOrd="0" destOrd="0" presId="urn:microsoft.com/office/officeart/2005/8/layout/vList2"/>
    <dgm:cxn modelId="{E1CD081A-5B54-4D0F-B190-48BE43DA75E2}" type="presOf" srcId="{817AC568-9E13-4ADB-85C9-3252B381A6D6}" destId="{A62CA145-6A82-4ADD-8FFA-1E3A157BE629}" srcOrd="0" destOrd="0" presId="urn:microsoft.com/office/officeart/2005/8/layout/vList2"/>
    <dgm:cxn modelId="{9E844B5E-B20B-4AF3-8775-873645CB6859}" type="presOf" srcId="{F97FFCF6-1B9E-4510-9906-D293A1DFD5A7}" destId="{9C12AB01-ECA5-4ECA-B57F-02461E50985E}" srcOrd="0" destOrd="0" presId="urn:microsoft.com/office/officeart/2005/8/layout/vList2"/>
    <dgm:cxn modelId="{0F8E713E-0799-4079-A57B-D36BD389A117}" srcId="{F97FFCF6-1B9E-4510-9906-D293A1DFD5A7}" destId="{84368743-ECC1-4E52-A58B-4700E4A18CA3}" srcOrd="0" destOrd="0" parTransId="{12033570-1E27-42EE-BE01-1049A7D68D2D}" sibTransId="{49878A83-323D-4011-AA97-9F951D78A75A}"/>
    <dgm:cxn modelId="{5D66CC55-4399-41C4-B451-CEA6D048F096}" type="presOf" srcId="{E19B822E-7FBF-4182-959F-47272DFE4FFF}" destId="{AB11ED1A-E099-4CDF-B16E-4E43F2CDC045}" srcOrd="0" destOrd="0" presId="urn:microsoft.com/office/officeart/2005/8/layout/vList2"/>
    <dgm:cxn modelId="{AFD48A7F-1146-4206-BE2C-9BA1C594416F}" srcId="{E19B822E-7FBF-4182-959F-47272DFE4FFF}" destId="{3D81FBF9-2450-43D3-BBB4-5737E4BEBE01}" srcOrd="2" destOrd="0" parTransId="{3F1B8EE0-DEB4-49EA-8232-BB87BCFC92EA}" sibTransId="{8173F513-550D-4DBA-A094-71768DC864F1}"/>
    <dgm:cxn modelId="{1FC2B1D1-BCC8-44C8-A4C6-8BAE86FB8BD3}" srcId="{817AC568-9E13-4ADB-85C9-3252B381A6D6}" destId="{2C3B5F9E-F7D0-46D7-9D54-E7F58B81F910}" srcOrd="0" destOrd="0" parTransId="{14D2628B-CB18-4531-A688-FF5ED241DD66}" sibTransId="{DEF58794-0284-4EDB-A931-38BA419FAA20}"/>
    <dgm:cxn modelId="{B1FD2D67-FCB9-492B-BFF0-C2AB2EFAD334}" srcId="{817AC568-9E13-4ADB-85C9-3252B381A6D6}" destId="{F4EC25D9-C4CC-479D-9DFD-62B5EFA65D87}" srcOrd="3" destOrd="0" parTransId="{0F52C07B-042B-4FF4-8AE4-843D147215DF}" sibTransId="{8A00B141-4822-4A5D-A414-F974B829518F}"/>
    <dgm:cxn modelId="{5603C11A-3B55-4F8C-9CFD-126C55E10867}" type="presOf" srcId="{9CD5A486-F59B-40C8-AC32-A36E158E2904}" destId="{D462CF11-9482-4522-BD6E-C652DC98176B}" srcOrd="0" destOrd="1" presId="urn:microsoft.com/office/officeart/2005/8/layout/vList2"/>
    <dgm:cxn modelId="{45F61048-C8B3-46D0-8ED1-1A17B1F8992E}" srcId="{E19B822E-7FBF-4182-959F-47272DFE4FFF}" destId="{F97FFCF6-1B9E-4510-9906-D293A1DFD5A7}" srcOrd="0" destOrd="0" parTransId="{DDE8DED0-765F-47F4-986B-FBFBEB8A575C}" sibTransId="{0AD14B62-0E95-405A-BBC0-61979D2287EB}"/>
    <dgm:cxn modelId="{06D24AC0-90BB-4249-B5BD-CC9E68D39C72}" type="presParOf" srcId="{AB11ED1A-E099-4CDF-B16E-4E43F2CDC045}" destId="{9C12AB01-ECA5-4ECA-B57F-02461E50985E}" srcOrd="0" destOrd="0" presId="urn:microsoft.com/office/officeart/2005/8/layout/vList2"/>
    <dgm:cxn modelId="{F1139B19-4C3A-417F-A5D9-8F82255D8D33}" type="presParOf" srcId="{AB11ED1A-E099-4CDF-B16E-4E43F2CDC045}" destId="{D14FE494-68E9-49C6-BFBA-7E590F6FF224}" srcOrd="1" destOrd="0" presId="urn:microsoft.com/office/officeart/2005/8/layout/vList2"/>
    <dgm:cxn modelId="{C2BFDF10-7E4D-4C79-A0BA-24C0F8C4611C}" type="presParOf" srcId="{AB11ED1A-E099-4CDF-B16E-4E43F2CDC045}" destId="{A62CA145-6A82-4ADD-8FFA-1E3A157BE629}" srcOrd="2" destOrd="0" presId="urn:microsoft.com/office/officeart/2005/8/layout/vList2"/>
    <dgm:cxn modelId="{56394EE7-83F3-45A6-935B-F5563F22EC6B}" type="presParOf" srcId="{AB11ED1A-E099-4CDF-B16E-4E43F2CDC045}" destId="{D462CF11-9482-4522-BD6E-C652DC98176B}" srcOrd="3" destOrd="0" presId="urn:microsoft.com/office/officeart/2005/8/layout/vList2"/>
    <dgm:cxn modelId="{B1EF955D-553C-4796-8F37-90141061AFBA}" type="presParOf" srcId="{AB11ED1A-E099-4CDF-B16E-4E43F2CDC045}" destId="{49E8A318-7511-4488-8166-E953BF81F9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D003-C54E-46B7-B8F2-9C39DF8C69D2}">
      <dsp:nvSpPr>
        <dsp:cNvPr id="0" name=""/>
        <dsp:cNvSpPr/>
      </dsp:nvSpPr>
      <dsp:spPr>
        <a:xfrm>
          <a:off x="0" y="6690"/>
          <a:ext cx="4680520" cy="1127295"/>
        </a:xfrm>
        <a:prstGeom prst="roundRect">
          <a:avLst/>
        </a:prstGeom>
        <a:solidFill>
          <a:schemeClr val="accent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 Diabetes Mellitus se caracteriza por un alto riesgo de eventos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aterotrombóticos</a:t>
          </a: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y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tromboembólicos</a:t>
          </a: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30" y="61720"/>
        <a:ext cx="4570460" cy="1017235"/>
      </dsp:txXfrm>
    </dsp:sp>
    <dsp:sp modelId="{B5A7BF8B-10B2-4DE0-9B25-29804B68FCBE}">
      <dsp:nvSpPr>
        <dsp:cNvPr id="0" name=""/>
        <dsp:cNvSpPr/>
      </dsp:nvSpPr>
      <dsp:spPr>
        <a:xfrm>
          <a:off x="0" y="1252065"/>
          <a:ext cx="4680520" cy="1127295"/>
        </a:xfrm>
        <a:prstGeom prst="roundRect">
          <a:avLst/>
        </a:prstGeom>
        <a:solidFill>
          <a:srgbClr val="CC66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 trombosis es la causa de muerte en 60-80% de los pacientes con Diabetes.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30" y="1307095"/>
        <a:ext cx="4570460" cy="1017235"/>
      </dsp:txXfrm>
    </dsp:sp>
    <dsp:sp modelId="{1CA54C78-8A4E-477C-902C-56BC3648665C}">
      <dsp:nvSpPr>
        <dsp:cNvPr id="0" name=""/>
        <dsp:cNvSpPr/>
      </dsp:nvSpPr>
      <dsp:spPr>
        <a:xfrm>
          <a:off x="0" y="2497440"/>
          <a:ext cx="4680520" cy="1127295"/>
        </a:xfrm>
        <a:prstGeom prst="roundRect">
          <a:avLst/>
        </a:prstGeom>
        <a:solidFill>
          <a:srgbClr val="00336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 estado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protrombótico</a:t>
          </a: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 determinado por alteración de los factores de coagulación y de la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fibrinolisis</a:t>
          </a: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30" y="2552470"/>
        <a:ext cx="4570460" cy="1017235"/>
      </dsp:txXfrm>
    </dsp:sp>
    <dsp:sp modelId="{A9E9F973-3953-490E-9DCB-1327CD4FF461}">
      <dsp:nvSpPr>
        <dsp:cNvPr id="0" name=""/>
        <dsp:cNvSpPr/>
      </dsp:nvSpPr>
      <dsp:spPr>
        <a:xfrm>
          <a:off x="0" y="3742815"/>
          <a:ext cx="4680520" cy="1127295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crisis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hiperglucémicas</a:t>
          </a:r>
          <a:r>
            <a:rPr lang="es-MX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se asocian frecuentemente con complicaciones </a:t>
          </a:r>
          <a:r>
            <a:rPr lang="es-MX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tromboembólicas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30" y="3797845"/>
        <a:ext cx="457046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88A4-9CE9-4803-B47D-A9BA3F228827}">
      <dsp:nvSpPr>
        <dsp:cNvPr id="0" name=""/>
        <dsp:cNvSpPr/>
      </dsp:nvSpPr>
      <dsp:spPr>
        <a:xfrm>
          <a:off x="0" y="0"/>
          <a:ext cx="7489056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83B41-DF92-4AED-81FB-2ED2588293EB}">
      <dsp:nvSpPr>
        <dsp:cNvPr id="0" name=""/>
        <dsp:cNvSpPr/>
      </dsp:nvSpPr>
      <dsp:spPr>
        <a:xfrm>
          <a:off x="0" y="0"/>
          <a:ext cx="7489056" cy="314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Determinar las concentraciones sanguíneas de las </a:t>
          </a:r>
          <a:r>
            <a:rPr lang="es-MX" sz="2200" b="0" kern="1200" noProof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adipocinas</a:t>
          </a:r>
          <a:r>
            <a:rPr lang="es-MX" sz="2200" b="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los factores de la coagulación y </a:t>
          </a:r>
          <a:r>
            <a:rPr lang="es-MX" sz="2200" b="0" kern="1200" noProof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fibrinolisis</a:t>
          </a:r>
          <a:r>
            <a:rPr lang="es-MX" sz="2200" b="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en pacientes diabéticos durante y posterior a un evento agudo </a:t>
          </a:r>
          <a:r>
            <a:rPr lang="es-MX" sz="2200" b="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descontrol glucémico.</a:t>
          </a:r>
          <a:endParaRPr lang="es-MX" sz="2200" b="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0"/>
        <a:ext cx="7489056" cy="3146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0D6D2-F766-4D51-B34A-E8AAD1E7301D}">
      <dsp:nvSpPr>
        <dsp:cNvPr id="0" name=""/>
        <dsp:cNvSpPr/>
      </dsp:nvSpPr>
      <dsp:spPr>
        <a:xfrm>
          <a:off x="0" y="3256051"/>
          <a:ext cx="6408712" cy="99158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ETAPA  FINAL </a:t>
          </a:r>
          <a:endParaRPr lang="es-MX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3256051"/>
        <a:ext cx="6408712" cy="535456"/>
      </dsp:txXfrm>
    </dsp:sp>
    <dsp:sp modelId="{BB84CB0E-1127-4DE6-AF90-5BC6D62C300D}">
      <dsp:nvSpPr>
        <dsp:cNvPr id="0" name=""/>
        <dsp:cNvSpPr/>
      </dsp:nvSpPr>
      <dsp:spPr>
        <a:xfrm>
          <a:off x="0" y="3759096"/>
          <a:ext cx="6408712" cy="45612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Después de la resolución de la crisis o a las 24 </a:t>
          </a:r>
          <a:r>
            <a:rPr lang="es-MX" sz="14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hs</a:t>
          </a:r>
          <a:r>
            <a:rPr lang="es-MX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 segunda  muestra para realizar las mismas determinaciones de la etapa basal</a:t>
          </a:r>
          <a:r>
            <a:rPr lang="es-MX" sz="1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3759096"/>
        <a:ext cx="6408712" cy="456129"/>
      </dsp:txXfrm>
    </dsp:sp>
    <dsp:sp modelId="{B43F3296-359D-422D-9733-E770534EF887}">
      <dsp:nvSpPr>
        <dsp:cNvPr id="0" name=""/>
        <dsp:cNvSpPr/>
      </dsp:nvSpPr>
      <dsp:spPr>
        <a:xfrm rot="10800000">
          <a:off x="0" y="1745864"/>
          <a:ext cx="6408712" cy="1525060"/>
        </a:xfrm>
        <a:prstGeom prst="upArrowCallout">
          <a:avLst/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TRATAMIENTO</a:t>
          </a:r>
          <a:endParaRPr lang="es-MX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10800000">
        <a:off x="0" y="1745864"/>
        <a:ext cx="6408712" cy="535296"/>
      </dsp:txXfrm>
    </dsp:sp>
    <dsp:sp modelId="{DB7F5817-4A26-4872-AAC9-82512C489433}">
      <dsp:nvSpPr>
        <dsp:cNvPr id="0" name=""/>
        <dsp:cNvSpPr/>
      </dsp:nvSpPr>
      <dsp:spPr>
        <a:xfrm>
          <a:off x="0" y="2281160"/>
          <a:ext cx="6408712" cy="4559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Protocolo de tratamiento habitual, incluyendo administración de insulina,  líquidos intravenosos y cuidados de paciente de urgencias</a:t>
          </a:r>
          <a:r>
            <a:rPr lang="es-MX" sz="1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2281160"/>
        <a:ext cx="6408712" cy="455993"/>
      </dsp:txXfrm>
    </dsp:sp>
    <dsp:sp modelId="{D9061CAD-546A-41B7-B232-92D8CFB8149F}">
      <dsp:nvSpPr>
        <dsp:cNvPr id="0" name=""/>
        <dsp:cNvSpPr/>
      </dsp:nvSpPr>
      <dsp:spPr>
        <a:xfrm rot="10800000">
          <a:off x="0" y="834"/>
          <a:ext cx="6408712" cy="1759904"/>
        </a:xfrm>
        <a:prstGeom prst="upArrowCallout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ETAPA  BASAL</a:t>
          </a:r>
          <a:endParaRPr lang="es-MX" sz="1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10800000">
        <a:off x="0" y="834"/>
        <a:ext cx="6408712" cy="617726"/>
      </dsp:txXfrm>
    </dsp:sp>
    <dsp:sp modelId="{33DB3BDC-E6B6-4357-ACBD-801EE7B78CA4}">
      <dsp:nvSpPr>
        <dsp:cNvPr id="0" name=""/>
        <dsp:cNvSpPr/>
      </dsp:nvSpPr>
      <dsp:spPr>
        <a:xfrm>
          <a:off x="0" y="684774"/>
          <a:ext cx="6408712" cy="39354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Medición de </a:t>
          </a:r>
          <a:r>
            <a:rPr lang="es-MX" sz="14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Adiponectina</a:t>
          </a:r>
          <a:r>
            <a:rPr lang="es-MX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Leptina, PCR,  Factores de la Coagulación y PAI-1</a:t>
          </a:r>
          <a:r>
            <a:rPr lang="es-MX" sz="1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MX" sz="1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684774"/>
        <a:ext cx="6408712" cy="393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AB01-ECA5-4ECA-B57F-02461E50985E}">
      <dsp:nvSpPr>
        <dsp:cNvPr id="0" name=""/>
        <dsp:cNvSpPr/>
      </dsp:nvSpPr>
      <dsp:spPr>
        <a:xfrm>
          <a:off x="173128" y="0"/>
          <a:ext cx="5973420" cy="8049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+mn-lt"/>
            </a:rPr>
            <a:t>Pacientes Evaluados (n=134)</a:t>
          </a:r>
          <a:endParaRPr lang="es-MX" sz="1900" kern="1200" dirty="0">
            <a:latin typeface="+mn-lt"/>
          </a:endParaRPr>
        </a:p>
      </dsp:txBody>
      <dsp:txXfrm>
        <a:off x="212423" y="39295"/>
        <a:ext cx="5894830" cy="726369"/>
      </dsp:txXfrm>
    </dsp:sp>
    <dsp:sp modelId="{D14FE494-68E9-49C6-BFBA-7E590F6FF224}">
      <dsp:nvSpPr>
        <dsp:cNvPr id="0" name=""/>
        <dsp:cNvSpPr/>
      </dsp:nvSpPr>
      <dsp:spPr>
        <a:xfrm>
          <a:off x="1991165" y="773839"/>
          <a:ext cx="3758274" cy="7120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17780" rIns="99568" bIns="177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 Criterios incompletos</a:t>
          </a:r>
          <a:endParaRPr lang="es-MX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91165" y="773839"/>
        <a:ext cx="3758274" cy="712080"/>
      </dsp:txXfrm>
    </dsp:sp>
    <dsp:sp modelId="{A62CA145-6A82-4ADD-8FFA-1E3A157BE629}">
      <dsp:nvSpPr>
        <dsp:cNvPr id="0" name=""/>
        <dsp:cNvSpPr/>
      </dsp:nvSpPr>
      <dsp:spPr>
        <a:xfrm>
          <a:off x="259692" y="1488089"/>
          <a:ext cx="5972727" cy="8049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>
              <a:latin typeface="+mn-lt"/>
            </a:rPr>
            <a:t>Pacientes Seleccionados (n=85)</a:t>
          </a:r>
          <a:endParaRPr lang="es-MX" sz="1900" kern="1200" dirty="0">
            <a:latin typeface="+mn-lt"/>
          </a:endParaRPr>
        </a:p>
      </dsp:txBody>
      <dsp:txXfrm>
        <a:off x="298987" y="1527384"/>
        <a:ext cx="5894137" cy="726369"/>
      </dsp:txXfrm>
    </dsp:sp>
    <dsp:sp modelId="{D462CF11-9482-4522-BD6E-C652DC98176B}">
      <dsp:nvSpPr>
        <dsp:cNvPr id="0" name=""/>
        <dsp:cNvSpPr/>
      </dsp:nvSpPr>
      <dsp:spPr>
        <a:xfrm>
          <a:off x="2077729" y="2329880"/>
          <a:ext cx="3744020" cy="9568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Estudios incompletos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 Defunciones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 Retiro de su Consentimiento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 Alta Voluntaria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77729" y="2329880"/>
        <a:ext cx="3744020" cy="956857"/>
      </dsp:txXfrm>
    </dsp:sp>
    <dsp:sp modelId="{49E8A318-7511-4488-8166-E953BF81F9DE}">
      <dsp:nvSpPr>
        <dsp:cNvPr id="0" name=""/>
        <dsp:cNvSpPr/>
      </dsp:nvSpPr>
      <dsp:spPr>
        <a:xfrm>
          <a:off x="259692" y="3299495"/>
          <a:ext cx="5972727" cy="8049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>
              <a:latin typeface="+mn-lt"/>
            </a:rPr>
            <a:t>Incluidos en el Análisis (n=49)</a:t>
          </a:r>
          <a:endParaRPr lang="es-MX" sz="1900" kern="1200" dirty="0">
            <a:latin typeface="+mn-lt"/>
          </a:endParaRPr>
        </a:p>
      </dsp:txBody>
      <dsp:txXfrm>
        <a:off x="298987" y="3338790"/>
        <a:ext cx="5894137" cy="72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9D29-021E-4CF5-9651-206938C48FB2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E0D6-B77E-453A-87E6-BE6EC8E37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6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643F-9092-4C15-B667-80BD83C6651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FD-4EDC-4FCD-ADD7-3981AAF74B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4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2027-9161-4998-8176-A10B87C142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3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194BA2-F96B-4002-B3DD-770EDE1C84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3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64D-0694-46DA-98A6-F7132B965A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4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F26E-EDAD-4761-AF2C-459826C38FC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5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5A-3110-470F-9612-2DABE8C423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8F5-E360-4FD1-BC95-3A7133B7078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E43E-197A-4C7D-B6E9-702641ABB7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29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9962-0CEC-4528-92D1-0E1BDD6AB12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95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879-1D30-4541-BC74-B72FBED8982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0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830-2904-4D12-A6B2-3EC9423C85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E31706-57BB-4EE6-BAEB-AC6304C4EE3C}" type="slidenum">
              <a:rPr 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340426" y="1628800"/>
            <a:ext cx="8449505" cy="1470025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“MODIFICACIONES DE ADIPONECTINA, LEPTINA Y FACTORES HEMOSTATICOS EN PACIENTES DIABÉTICOS CON DESCONTROL AGUDO”</a:t>
            </a: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72808" cy="1417712"/>
          </a:xfrm>
        </p:spPr>
        <p:txBody>
          <a:bodyPr/>
          <a:lstStyle/>
          <a:p>
            <a:pPr algn="ctr"/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Dra. Lourdes Basurto Acevedo</a:t>
            </a:r>
          </a:p>
          <a:p>
            <a:pPr algn="ctr"/>
            <a:r>
              <a:rPr lang="es-MX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Unidad de Investigación en Enfermedades Endocrinas, </a:t>
            </a:r>
          </a:p>
          <a:p>
            <a:pPr algn="ctr"/>
            <a:r>
              <a:rPr lang="es-MX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de Especialidades del CMN, Siglo XXI</a:t>
            </a:r>
            <a:r>
              <a:rPr lang="es-MX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MX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IMSS.</a:t>
            </a:r>
            <a:endParaRPr lang="es-MX" sz="1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e-tlaxcala.mx/sites/default/files/im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8" y="116632"/>
            <a:ext cx="106247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 GENERAL</a:t>
            </a:r>
            <a: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57691212"/>
              </p:ext>
            </p:extLst>
          </p:nvPr>
        </p:nvGraphicFramePr>
        <p:xfrm>
          <a:off x="899592" y="2276872"/>
          <a:ext cx="7489056" cy="31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" name="2 Conector recto"/>
          <p:cNvCxnSpPr/>
          <p:nvPr/>
        </p:nvCxnSpPr>
        <p:spPr>
          <a:xfrm>
            <a:off x="899592" y="2276872"/>
            <a:ext cx="748883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s-MX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3"/>
          <p:cNvGraphicFramePr/>
          <p:nvPr>
            <p:extLst>
              <p:ext uri="{D42A27DB-BD31-4B8C-83A1-F6EECF244321}">
                <p14:modId xmlns:p14="http://schemas.microsoft.com/office/powerpoint/2010/main" val="1721018228"/>
              </p:ext>
            </p:extLst>
          </p:nvPr>
        </p:nvGraphicFramePr>
        <p:xfrm>
          <a:off x="1331640" y="1556792"/>
          <a:ext cx="64087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4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s-MX" sz="4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683568" y="3429000"/>
            <a:ext cx="78488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DE ESTUDIO</a:t>
            </a:r>
            <a:endParaRPr lang="es-MX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1"/>
          <p:cNvGrpSpPr/>
          <p:nvPr/>
        </p:nvGrpSpPr>
        <p:grpSpPr>
          <a:xfrm>
            <a:off x="1475656" y="1412776"/>
            <a:ext cx="7704856" cy="4104456"/>
            <a:chOff x="1979712" y="1268760"/>
            <a:chExt cx="6408712" cy="4104456"/>
          </a:xfrm>
        </p:grpSpPr>
        <p:graphicFrame>
          <p:nvGraphicFramePr>
            <p:cNvPr id="5" name="Diagrama 3"/>
            <p:cNvGraphicFramePr/>
            <p:nvPr>
              <p:extLst>
                <p:ext uri="{D42A27DB-BD31-4B8C-83A1-F6EECF244321}">
                  <p14:modId xmlns:p14="http://schemas.microsoft.com/office/powerpoint/2010/main" val="3667460174"/>
                </p:ext>
              </p:extLst>
            </p:nvPr>
          </p:nvGraphicFramePr>
          <p:xfrm>
            <a:off x="1979712" y="1268760"/>
            <a:ext cx="6408712" cy="4104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Flecha abajo 13"/>
            <p:cNvSpPr/>
            <p:nvPr/>
          </p:nvSpPr>
          <p:spPr>
            <a:xfrm>
              <a:off x="2591780" y="2132856"/>
              <a:ext cx="792088" cy="576064"/>
            </a:xfrm>
            <a:prstGeom prst="downArrow">
              <a:avLst>
                <a:gd name="adj1" fmla="val 46605"/>
                <a:gd name="adj2" fmla="val 5233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  <p:sp>
          <p:nvSpPr>
            <p:cNvPr id="7" name="Flecha abajo 5"/>
            <p:cNvSpPr/>
            <p:nvPr/>
          </p:nvSpPr>
          <p:spPr>
            <a:xfrm>
              <a:off x="2591780" y="3681028"/>
              <a:ext cx="792088" cy="792088"/>
            </a:xfrm>
            <a:prstGeom prst="downArrow">
              <a:avLst>
                <a:gd name="adj1" fmla="val 46605"/>
                <a:gd name="adj2" fmla="val 5233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0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0379" y="2023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cap="all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de la población de estudio.</a:t>
            </a:r>
            <a:endParaRPr lang="es-MX" sz="2400" b="1" cap="all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29524"/>
              </p:ext>
            </p:extLst>
          </p:nvPr>
        </p:nvGraphicFramePr>
        <p:xfrm>
          <a:off x="1799692" y="1324705"/>
          <a:ext cx="5544616" cy="44805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22603"/>
                <a:gridCol w="21220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Media </a:t>
                      </a:r>
                      <a:r>
                        <a:rPr lang="es-ES" sz="1400" u="sng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+</a:t>
                      </a: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Edad </a:t>
                      </a: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(años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56.8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12.3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IMC </a:t>
                      </a: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Kg/m</a:t>
                      </a:r>
                      <a:r>
                        <a:rPr lang="es-ES" sz="1400" b="1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29.0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5.7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Evolución </a:t>
                      </a: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DM (años)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16.6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8.9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Género (%)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Femenino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Masculino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51.9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48.1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Diagnóstico (%)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400" b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Cetoacidosis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Estado</a:t>
                      </a:r>
                      <a:r>
                        <a:rPr lang="es-ES" sz="14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Hiperglucémico</a:t>
                      </a:r>
                      <a:r>
                        <a:rPr lang="es-ES" sz="14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Hiperosmolar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36.7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63.3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Tratamiento Previo (%)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 </a:t>
                      </a: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Tratamiento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Hipoglucemiante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Insulina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25.9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55.9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400" b="1" cap="all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 de control metabólico antes y posterior al tratamiento.</a:t>
            </a:r>
            <a:endParaRPr lang="es-MX" sz="2400" b="1" cap="all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64875"/>
              </p:ext>
            </p:extLst>
          </p:nvPr>
        </p:nvGraphicFramePr>
        <p:xfrm>
          <a:off x="1043608" y="1556792"/>
          <a:ext cx="7056784" cy="344599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80320"/>
                <a:gridCol w="1512168"/>
                <a:gridCol w="1584176"/>
                <a:gridCol w="108012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BASAL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POST-TX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Valor 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Glucosa (mg/</a:t>
                      </a:r>
                      <a:r>
                        <a:rPr kumimoji="0" lang="es-E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s-MX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497.7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199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216.5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113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84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Osmolaridad</a:t>
                      </a:r>
                      <a:r>
                        <a:rPr lang="es-MX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s-MX" sz="1600" b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mOsm</a:t>
                      </a:r>
                      <a:r>
                        <a:rPr lang="es-MX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/L)</a:t>
                      </a:r>
                      <a:endParaRPr lang="es-MX" sz="16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319.6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19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300.8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095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</a:t>
                      </a:r>
                      <a:endParaRPr lang="es-MX" sz="16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7.33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7.38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0.05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84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Bicarbonato (</a:t>
                      </a:r>
                      <a:r>
                        <a:rPr lang="es-ES" sz="1600" b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mmol</a:t>
                      </a:r>
                      <a:r>
                        <a:rPr lang="es-ES" sz="16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/L)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4.9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18.1 </a:t>
                      </a:r>
                      <a:r>
                        <a:rPr lang="es-ES" sz="16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0.051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671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Proteína C Reactiva (mg/L)</a:t>
                      </a:r>
                      <a:endParaRPr lang="es-MX" sz="16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 </a:t>
                      </a:r>
                      <a:r>
                        <a:rPr lang="es-MX" sz="1600" u="sng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MX" sz="16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 </a:t>
                      </a:r>
                      <a:r>
                        <a:rPr lang="es-MX" sz="1600" u="sng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s-MX" sz="1600" u="non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4.5</a:t>
                      </a:r>
                      <a:endParaRPr lang="es-MX" sz="1600" u="non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971600" y="505556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Los datos se presentan como media </a:t>
            </a:r>
            <a:r>
              <a:rPr lang="es-MX" sz="1200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+</a:t>
            </a:r>
            <a:r>
              <a:rPr lang="es-MX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DS</a:t>
            </a:r>
            <a:r>
              <a:rPr lang="es-MX" sz="1200" dirty="0">
                <a:solidFill>
                  <a:srgbClr val="000000"/>
                </a:solidFill>
              </a:rPr>
              <a:t/>
            </a:r>
            <a:br>
              <a:rPr lang="es-MX" sz="1200" dirty="0">
                <a:solidFill>
                  <a:srgbClr val="000000"/>
                </a:solidFill>
              </a:rPr>
            </a:br>
            <a:endParaRPr lang="en-US" sz="1200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09548"/>
              </p:ext>
            </p:extLst>
          </p:nvPr>
        </p:nvGraphicFramePr>
        <p:xfrm>
          <a:off x="1187624" y="1556792"/>
          <a:ext cx="6696744" cy="34623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68352"/>
                <a:gridCol w="1909910"/>
                <a:gridCol w="1618482"/>
              </a:tblGrid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BASAL</a:t>
                      </a:r>
                      <a:endParaRPr lang="es-MX" sz="16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POST-</a:t>
                      </a:r>
                      <a:r>
                        <a:rPr lang="es-ES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Tx</a:t>
                      </a:r>
                      <a:endParaRPr lang="es-MX" sz="16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41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LEPTINA (</a:t>
                      </a:r>
                      <a:r>
                        <a:rPr lang="es-E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s-E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de 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Pacientes: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 controlados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 descontrolados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8.4 ± 6.3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8.3 ± 5.8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 ± 7.2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 ± 4.4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13.4 ± 2.9</a:t>
                      </a:r>
                      <a:r>
                        <a:rPr lang="es-E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s-MX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 ± 9.8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48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ADIPONECTINA (</a:t>
                      </a:r>
                      <a:r>
                        <a:rPr lang="es-E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s-E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de 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Pacientes: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 controlados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Pacientes descontrolados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 ± 13.0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18.7 ± 12.1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 ± 14.1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19.3 ± 16.0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24.4 ± 11.6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17.3 ± 16.0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5085184"/>
            <a:ext cx="3895254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>
              <a:spcAft>
                <a:spcPts val="1000"/>
              </a:spcAft>
            </a:pPr>
            <a:r>
              <a:rPr lang="es-MX" sz="1200" dirty="0" smtClean="0">
                <a:effectLst/>
                <a:latin typeface="Calibri"/>
                <a:ea typeface="Calibri"/>
                <a:cs typeface="Times New Roman"/>
              </a:rPr>
              <a:t>Los datos se presentan como media </a:t>
            </a:r>
            <a:r>
              <a:rPr lang="es-MX" sz="1200" u="sng" dirty="0" smtClean="0">
                <a:effectLst/>
                <a:latin typeface="Calibri"/>
                <a:ea typeface="Calibri"/>
                <a:cs typeface="Times New Roman"/>
              </a:rPr>
              <a:t>+</a:t>
            </a:r>
            <a:r>
              <a:rPr lang="es-MX" sz="1200" dirty="0" smtClean="0">
                <a:effectLst/>
                <a:latin typeface="Calibri"/>
                <a:ea typeface="Calibri"/>
                <a:cs typeface="Times New Roman"/>
              </a:rPr>
              <a:t> DS</a:t>
            </a:r>
            <a:r>
              <a:rPr lang="es-MX" sz="1100" dirty="0" smtClean="0">
                <a:effectLst/>
                <a:latin typeface="Calibri"/>
                <a:ea typeface="Calibri"/>
                <a:cs typeface="Times New Roman"/>
              </a:rPr>
              <a:t>,  </a:t>
            </a:r>
            <a:endParaRPr lang="es-MX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449580">
              <a:spcAft>
                <a:spcPts val="1000"/>
              </a:spcAft>
            </a:pPr>
            <a:r>
              <a:rPr lang="es-MX" sz="1200" dirty="0" smtClean="0">
                <a:effectLst/>
                <a:latin typeface="Calibri"/>
                <a:ea typeface="Calibri"/>
                <a:cs typeface="Times New Roman"/>
              </a:rPr>
              <a:t>*</a:t>
            </a:r>
            <a:r>
              <a:rPr lang="es-MX" sz="1200" dirty="0" smtClean="0">
                <a:effectLst/>
                <a:latin typeface="Calibri"/>
                <a:ea typeface="Calibri"/>
                <a:cs typeface="Times New Roman"/>
              </a:rPr>
              <a:t>p&lt;0.05</a:t>
            </a:r>
            <a:r>
              <a:rPr lang="es-MX" sz="16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s-MX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CONCENTRACIONES HORMONALES ANTES Y  </a:t>
            </a:r>
            <a:b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POSTERIOR AL TRATAMIENTO.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603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CONCENTRACIONES HORMONALES ANTES </a:t>
            </a:r>
            <a:b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DESPUES DEL TRATAMIENTO.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9109"/>
              </p:ext>
            </p:extLst>
          </p:nvPr>
        </p:nvGraphicFramePr>
        <p:xfrm>
          <a:off x="1187624" y="3717032"/>
          <a:ext cx="64807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99373"/>
              </p:ext>
            </p:extLst>
          </p:nvPr>
        </p:nvGraphicFramePr>
        <p:xfrm>
          <a:off x="1259632" y="1340768"/>
          <a:ext cx="6336704" cy="234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6948264" y="1556792"/>
            <a:ext cx="1115553" cy="367844"/>
            <a:chOff x="179512" y="1385173"/>
            <a:chExt cx="1115553" cy="367844"/>
          </a:xfrm>
        </p:grpSpPr>
        <p:grpSp>
          <p:nvGrpSpPr>
            <p:cNvPr id="11" name="10 Grupo"/>
            <p:cNvGrpSpPr/>
            <p:nvPr/>
          </p:nvGrpSpPr>
          <p:grpSpPr>
            <a:xfrm>
              <a:off x="179512" y="1385173"/>
              <a:ext cx="1115553" cy="215444"/>
              <a:chOff x="179512" y="1385173"/>
              <a:chExt cx="1115553" cy="215444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179512" y="1464585"/>
                <a:ext cx="72008" cy="720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14945" y="138517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dirty="0" smtClean="0"/>
                  <a:t>BASAL</a:t>
                </a:r>
                <a:endParaRPr lang="es-MX" sz="800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179512" y="1537573"/>
              <a:ext cx="1115553" cy="215444"/>
              <a:chOff x="179512" y="1385173"/>
              <a:chExt cx="1115553" cy="215444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179512" y="1464585"/>
                <a:ext cx="72008" cy="72008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14945" y="138517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dirty="0" smtClean="0"/>
                  <a:t>POST-TX</a:t>
                </a:r>
                <a:endParaRPr lang="es-MX" sz="800" dirty="0"/>
              </a:p>
            </p:txBody>
          </p:sp>
        </p:grpSp>
      </p:grpSp>
      <p:grpSp>
        <p:nvGrpSpPr>
          <p:cNvPr id="16" name="15 Grupo"/>
          <p:cNvGrpSpPr/>
          <p:nvPr/>
        </p:nvGrpSpPr>
        <p:grpSpPr>
          <a:xfrm>
            <a:off x="6948264" y="4069268"/>
            <a:ext cx="1115553" cy="367844"/>
            <a:chOff x="179512" y="1385173"/>
            <a:chExt cx="1115553" cy="367844"/>
          </a:xfrm>
        </p:grpSpPr>
        <p:grpSp>
          <p:nvGrpSpPr>
            <p:cNvPr id="17" name="16 Grupo"/>
            <p:cNvGrpSpPr/>
            <p:nvPr/>
          </p:nvGrpSpPr>
          <p:grpSpPr>
            <a:xfrm>
              <a:off x="179512" y="1385173"/>
              <a:ext cx="1115553" cy="215444"/>
              <a:chOff x="179512" y="1385173"/>
              <a:chExt cx="1115553" cy="215444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179512" y="1464585"/>
                <a:ext cx="72008" cy="72008"/>
              </a:xfrm>
              <a:prstGeom prst="rect">
                <a:avLst/>
              </a:prstGeom>
              <a:solidFill>
                <a:srgbClr val="9966FF"/>
              </a:solidFill>
              <a:ln w="12700"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214945" y="138517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dirty="0" smtClean="0"/>
                  <a:t>BASAL</a:t>
                </a:r>
                <a:endParaRPr lang="es-MX" sz="800" dirty="0"/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179512" y="1537573"/>
              <a:ext cx="1115553" cy="215444"/>
              <a:chOff x="179512" y="1385173"/>
              <a:chExt cx="1115553" cy="215444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179512" y="1464585"/>
                <a:ext cx="72008" cy="72008"/>
              </a:xfrm>
              <a:prstGeom prst="rect">
                <a:avLst/>
              </a:prstGeom>
              <a:solidFill>
                <a:srgbClr val="7030A0"/>
              </a:solidFill>
              <a:ln w="12700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214945" y="138517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dirty="0" smtClean="0"/>
                  <a:t>POST-TX</a:t>
                </a:r>
                <a:endParaRPr lang="es-MX" sz="800" dirty="0"/>
              </a:p>
            </p:txBody>
          </p:sp>
        </p:grpSp>
      </p:grpSp>
      <p:sp>
        <p:nvSpPr>
          <p:cNvPr id="25" name="24 CuadroTexto"/>
          <p:cNvSpPr txBox="1"/>
          <p:nvPr/>
        </p:nvSpPr>
        <p:spPr>
          <a:xfrm>
            <a:off x="4159002" y="13767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MX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&lt;0.05</a:t>
            </a:r>
            <a:endParaRPr lang="es-MX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4335173" y="1628800"/>
            <a:ext cx="6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5018265" y="1623130"/>
            <a:ext cx="0" cy="3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338966" y="1624038"/>
            <a:ext cx="0" cy="3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-6821" y="6480720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0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84265"/>
              </p:ext>
            </p:extLst>
          </p:nvPr>
        </p:nvGraphicFramePr>
        <p:xfrm>
          <a:off x="1403648" y="1323256"/>
          <a:ext cx="6516215" cy="450380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4943"/>
                <a:gridCol w="1481314"/>
                <a:gridCol w="1829958"/>
              </a:tblGrid>
              <a:tr h="509803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LEPTINA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ADIPONECTINA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4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IMC</a:t>
                      </a:r>
                      <a:endParaRPr lang="es-MX" sz="14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0.091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-0.249</a:t>
                      </a:r>
                      <a:r>
                        <a:rPr lang="es-ES" sz="1400" b="1" dirty="0">
                          <a:effectLst/>
                        </a:rPr>
                        <a:t>*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GLUCOSA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0.188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-0.340</a:t>
                      </a:r>
                      <a:r>
                        <a:rPr lang="es-ES" sz="1400" i="1" dirty="0">
                          <a:effectLst/>
                        </a:rPr>
                        <a:t>*</a:t>
                      </a:r>
                      <a:endParaRPr lang="es-MX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OSMOLARIDAD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0.219</a:t>
                      </a:r>
                      <a:r>
                        <a:rPr lang="es-ES" sz="1400" b="1" dirty="0">
                          <a:effectLst/>
                        </a:rPr>
                        <a:t>*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0.078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PROTEINAS </a:t>
                      </a:r>
                      <a:r>
                        <a:rPr lang="es-ES" sz="1400" dirty="0">
                          <a:effectLst/>
                        </a:rPr>
                        <a:t>DE COAGULACIÓN</a:t>
                      </a:r>
                      <a:endParaRPr lang="es-MX" sz="140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Fibrinógeno (mg/</a:t>
                      </a:r>
                      <a:r>
                        <a:rPr lang="es-ES" sz="1400" b="0" dirty="0" err="1">
                          <a:effectLst/>
                        </a:rPr>
                        <a:t>dL</a:t>
                      </a:r>
                      <a:r>
                        <a:rPr lang="es-ES" sz="1400" b="0" dirty="0">
                          <a:effectLst/>
                        </a:rPr>
                        <a:t>)</a:t>
                      </a:r>
                      <a:endParaRPr lang="es-MX" sz="1400" b="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Factor VII (%)</a:t>
                      </a:r>
                      <a:endParaRPr lang="es-MX" sz="1400" b="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Factor VIII(%)</a:t>
                      </a:r>
                      <a:endParaRPr lang="es-MX" sz="1400" b="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Proteína C (%)</a:t>
                      </a:r>
                      <a:endParaRPr lang="es-MX" sz="1400" b="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Proteína S (%)</a:t>
                      </a:r>
                      <a:endParaRPr lang="es-MX" sz="1400" b="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Antitrombina (%)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0.344</a:t>
                      </a:r>
                      <a:r>
                        <a:rPr lang="es-ES" sz="1400" b="1" dirty="0">
                          <a:effectLst/>
                        </a:rPr>
                        <a:t>*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0.269</a:t>
                      </a:r>
                      <a:r>
                        <a:rPr lang="es-ES" sz="1400" b="1" dirty="0">
                          <a:effectLst/>
                        </a:rPr>
                        <a:t>*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0.208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0.101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0.066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0.178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-0.322</a:t>
                      </a:r>
                      <a:r>
                        <a:rPr lang="es-ES" sz="1400" b="1" dirty="0" smtClean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-0.223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-0.300</a:t>
                      </a:r>
                      <a:r>
                        <a:rPr lang="es-ES" sz="1400" b="1" dirty="0" smtClean="0">
                          <a:effectLst/>
                        </a:rPr>
                        <a:t>**</a:t>
                      </a:r>
                      <a:endParaRPr lang="es-MX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0.099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0.062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-0.191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PROTEÍNAS </a:t>
                      </a:r>
                      <a:r>
                        <a:rPr lang="es-ES" sz="1400" dirty="0">
                          <a:effectLst/>
                        </a:rPr>
                        <a:t>DE </a:t>
                      </a:r>
                      <a:r>
                        <a:rPr lang="es-ES" sz="1400" dirty="0" smtClean="0">
                          <a:effectLst/>
                        </a:rPr>
                        <a:t>FIBRINÓLISIS</a:t>
                      </a:r>
                      <a:endParaRPr lang="es-MX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</a:rPr>
                        <a:t>            </a:t>
                      </a:r>
                      <a:r>
                        <a:rPr lang="es-ES" sz="1400" b="0" dirty="0" smtClean="0">
                          <a:effectLst/>
                        </a:rPr>
                        <a:t>PAI-1 </a:t>
                      </a:r>
                      <a:r>
                        <a:rPr lang="es-ES" sz="1400" b="0" dirty="0">
                          <a:effectLst/>
                        </a:rPr>
                        <a:t>(</a:t>
                      </a:r>
                      <a:r>
                        <a:rPr lang="es-ES" sz="1400" b="0" dirty="0" err="1">
                          <a:effectLst/>
                        </a:rPr>
                        <a:t>ng</a:t>
                      </a:r>
                      <a:r>
                        <a:rPr lang="es-ES" sz="1400" b="0" dirty="0">
                          <a:effectLst/>
                        </a:rPr>
                        <a:t>/</a:t>
                      </a:r>
                      <a:r>
                        <a:rPr lang="es-ES" sz="1400" b="0" dirty="0" err="1">
                          <a:effectLst/>
                        </a:rPr>
                        <a:t>mL</a:t>
                      </a:r>
                      <a:r>
                        <a:rPr lang="es-ES" sz="1400" b="0" dirty="0">
                          <a:effectLst/>
                        </a:rPr>
                        <a:t>)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0.306</a:t>
                      </a:r>
                      <a:r>
                        <a:rPr lang="es-ES" sz="1400" b="1" dirty="0">
                          <a:effectLst/>
                        </a:rPr>
                        <a:t>*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-</a:t>
                      </a:r>
                      <a:r>
                        <a:rPr lang="es-ES" sz="1400" dirty="0">
                          <a:effectLst/>
                        </a:rPr>
                        <a:t>0.115</a:t>
                      </a:r>
                      <a:r>
                        <a:rPr lang="es-ES" sz="1400" b="1" dirty="0" smtClean="0">
                          <a:effectLst/>
                        </a:rPr>
                        <a:t>*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-360040" y="587727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*p&lt;0.05       **p&lt;0.01</a:t>
            </a:r>
            <a:endParaRPr lang="es-MX" sz="1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80528" y="240026"/>
            <a:ext cx="943304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ASOCIACIÓN 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NIVELES 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HORMONALES, </a:t>
            </a:r>
          </a:p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 METABOLICAS Y HEMOSTATICAS.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84168" y="1878248"/>
            <a:ext cx="0" cy="396044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1880212"/>
            <a:ext cx="0" cy="396044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74726"/>
              </p:ext>
            </p:extLst>
          </p:nvPr>
        </p:nvGraphicFramePr>
        <p:xfrm>
          <a:off x="1331640" y="1484784"/>
          <a:ext cx="6552727" cy="40675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24336"/>
                <a:gridCol w="1522454"/>
                <a:gridCol w="1235960"/>
                <a:gridCol w="76997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BASAL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POST-TX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</a:t>
                      </a:r>
                      <a:endParaRPr lang="es-MX" sz="1200" i="1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145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PROTEÍNAS DE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COAGULACIÓN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Fibrinógeno (mg/</a:t>
                      </a:r>
                      <a:r>
                        <a:rPr lang="es-ES" sz="1400" b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MX" sz="1400" b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Factor VII (%)</a:t>
                      </a:r>
                      <a:endParaRPr lang="es-MX" sz="1400" b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Factor </a:t>
                      </a: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VIII (%)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Proteína C (%)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Proteína S (%)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Antitrombina </a:t>
                      </a: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s-MX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607 ± 204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 ± 68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 ± 71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 ± 32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 ± 31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 ± 23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 ± 197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 ± 36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226 ± 116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 ± 32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 ± 32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 ± 25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PROTEÍNAS DE FIBRINOLISIS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PAI-1 (</a:t>
                      </a:r>
                      <a:r>
                        <a:rPr lang="es-ES" sz="14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</a:t>
                      </a: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s-ES" sz="14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</a:t>
                      </a:r>
                      <a:r>
                        <a:rPr lang="es-E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296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115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108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0.05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31640" y="558924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Los datos se presentan como media ± DS.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278160"/>
            <a:ext cx="9036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CONCENTRACIÓN DE LAS PROTEÍNAS DE COAGULACIÓN Y FIBRINOLISIS ANTES Y DESPUÉS DEL TRATAMIENTO.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164288" y="4941168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5861260" y="2234568"/>
            <a:ext cx="0" cy="3312368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44464" y="2259662"/>
            <a:ext cx="0" cy="3312368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06550" y="2234068"/>
            <a:ext cx="0" cy="3312368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276872"/>
            <a:ext cx="8229600" cy="3940696"/>
          </a:xfrm>
        </p:spPr>
        <p:txBody>
          <a:bodyPr>
            <a:normAutofit/>
          </a:bodyPr>
          <a:lstStyle/>
          <a:p>
            <a:pPr marL="432000" algn="just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emergencias endocrino-metabólicas.</a:t>
            </a:r>
          </a:p>
          <a:p>
            <a:pPr marL="432000" algn="just">
              <a:spcBef>
                <a:spcPts val="1800"/>
              </a:spcBef>
              <a:buFont typeface="Wingdings" charset="2"/>
              <a:buChar char="§"/>
            </a:pP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anual de </a:t>
            </a: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 episodios por cada 1000 </a:t>
            </a: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pacientes.</a:t>
            </a:r>
          </a:p>
          <a:p>
            <a:pPr marL="432000" algn="just">
              <a:spcBef>
                <a:spcPts val="1800"/>
              </a:spcBef>
              <a:buFont typeface="Wingdings" charset="2"/>
              <a:buChar char="§"/>
            </a:pP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Mortalidad de </a:t>
            </a: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4-10 % </a:t>
            </a: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MX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cetoacidosis</a:t>
            </a: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15-20% en estado </a:t>
            </a:r>
            <a:r>
              <a:rPr lang="es-MX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hiperglucémico</a:t>
            </a: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hiperosmolar</a:t>
            </a: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000" algn="just">
              <a:spcBef>
                <a:spcPts val="1800"/>
              </a:spcBef>
              <a:buFont typeface="Wingdings" charset="2"/>
              <a:buChar char="§"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 de muerte en niños y adolescentes con Diabetes tipo 1</a:t>
            </a: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32000" algn="just">
              <a:spcBef>
                <a:spcPts val="1800"/>
              </a:spcBef>
              <a:buFont typeface="Wingdings" charset="2"/>
              <a:buChar char="§"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pronóstico en edad avanzada.</a:t>
            </a:r>
          </a:p>
          <a:p>
            <a:pPr marL="432000" algn="just">
              <a:spcBef>
                <a:spcPts val="1800"/>
              </a:spcBef>
              <a:buFont typeface="Wingdings" charset="2"/>
              <a:buChar char="§"/>
            </a:pPr>
            <a:endParaRPr lang="es-MX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83968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Diabetes Care 2009; 32:1335 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CETOACIDOSIS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ESTADO HIPERGLUCÉMICO </a:t>
            </a:r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HIPEROSMOLAR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971732" y="1484782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Aspectos Relevantes</a:t>
            </a:r>
            <a:endParaRPr lang="es-MX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584364"/>
              </p:ext>
            </p:extLst>
          </p:nvPr>
        </p:nvGraphicFramePr>
        <p:xfrm>
          <a:off x="1691681" y="1922708"/>
          <a:ext cx="5699482" cy="338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2267744" y="5517232"/>
            <a:ext cx="35443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PAI-1: Inhibidor del activador del </a:t>
            </a:r>
            <a:r>
              <a:rPr lang="es-MX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MX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lasminógeno tipo 1 </a:t>
            </a:r>
            <a:endParaRPr lang="es-MX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26064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CONCENTRACIÓN  DE  PAI-1 ANTES Y DESPUES DEL TRATAMIENTO.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88012" y="1916832"/>
            <a:ext cx="23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</a:t>
            </a:r>
            <a:r>
              <a:rPr lang="es-MX" sz="1200" b="1" dirty="0" smtClean="0"/>
              <a:t>&lt;0.05</a:t>
            </a:r>
            <a:endParaRPr lang="es-MX" sz="12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905480" y="2206486"/>
            <a:ext cx="0" cy="3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88012" y="2200530"/>
            <a:ext cx="0" cy="3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582889" y="2204864"/>
            <a:ext cx="232536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2411760" y="1772816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411760" y="4941168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</a:t>
            </a:r>
            <a:endParaRPr lang="es-MX" sz="4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647564" y="2708920"/>
            <a:ext cx="78488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764703"/>
            <a:ext cx="8064896" cy="312212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La </a:t>
            </a: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disminución de leptina </a:t>
            </a:r>
            <a:r>
              <a:rPr lang="es-MX" dirty="0">
                <a:latin typeface="Tahoma"/>
                <a:ea typeface="Arial Unicode MS" pitchFamily="34" charset="-128"/>
                <a:cs typeface="Tahoma"/>
              </a:rPr>
              <a:t>y adiponectina en pacientes con crisis hiperglucémicas refleja la alteración del tejido adiposo </a:t>
            </a: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para la </a:t>
            </a:r>
            <a:r>
              <a:rPr lang="es-MX" dirty="0">
                <a:latin typeface="Tahoma"/>
                <a:ea typeface="Arial Unicode MS" pitchFamily="34" charset="-128"/>
                <a:cs typeface="Tahoma"/>
              </a:rPr>
              <a:t>utilización de glucosa.  Con el tratamiento insulínico solo se observó incremento de </a:t>
            </a: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leptina. </a:t>
            </a:r>
            <a:endParaRPr lang="es-MX" dirty="0">
              <a:latin typeface="Tahoma"/>
              <a:ea typeface="Arial Unicode MS" pitchFamily="34" charset="-128"/>
              <a:cs typeface="Tahoma"/>
            </a:endParaRPr>
          </a:p>
          <a:p>
            <a:pPr marL="457200" lvl="0" indent="-457200" algn="just">
              <a:lnSpc>
                <a:spcPct val="120000"/>
              </a:lnSpc>
              <a:buAutoNum type="arabicPeriod"/>
            </a:pPr>
            <a:endParaRPr lang="es-MX" dirty="0">
              <a:latin typeface="Tahoma"/>
              <a:ea typeface="Tahoma" panose="020B0604030504040204" pitchFamily="34" charset="0"/>
              <a:cs typeface="Tahoma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s-MX" dirty="0">
              <a:latin typeface="Tahoma"/>
              <a:ea typeface="Tahoma" panose="020B0604030504040204" pitchFamily="34" charset="0"/>
              <a:cs typeface="Tahoma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560" y="3284984"/>
            <a:ext cx="8064896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La </a:t>
            </a:r>
            <a:r>
              <a:rPr lang="es-MX" dirty="0">
                <a:latin typeface="Tahoma"/>
                <a:ea typeface="Arial Unicode MS" pitchFamily="34" charset="-128"/>
                <a:cs typeface="Tahoma"/>
              </a:rPr>
              <a:t>elevación de las proteínas de la coagulación y </a:t>
            </a:r>
            <a:r>
              <a:rPr lang="es-MX" dirty="0" smtClean="0">
                <a:latin typeface="Tahoma"/>
                <a:ea typeface="Arial Unicode MS" pitchFamily="34" charset="-128"/>
                <a:cs typeface="Tahoma"/>
              </a:rPr>
              <a:t>de la </a:t>
            </a:r>
            <a:r>
              <a:rPr lang="es-MX" dirty="0">
                <a:latin typeface="Tahoma"/>
                <a:ea typeface="Arial Unicode MS" pitchFamily="34" charset="-128"/>
                <a:cs typeface="Tahoma"/>
              </a:rPr>
              <a:t>Proteína C reactiva sugiere que los pacientes con Cetoacidosis y Estado Hiperglucémico Hiperosmolar son especialmente vulnerables a eventos trombóticos. 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s-MX" dirty="0" smtClean="0">
              <a:latin typeface="Tahoma"/>
              <a:ea typeface="Tahoma" panose="020B0604030504040204" pitchFamily="34" charset="0"/>
              <a:cs typeface="Tahoma"/>
            </a:endParaRP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s-MX" dirty="0">
              <a:latin typeface="Tahoma"/>
              <a:ea typeface="Tahoma" panose="020B0604030504040204" pitchFamily="34" charset="0"/>
              <a:cs typeface="Tahom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433048" cy="558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s-MX">
              <a:latin typeface="Tahoma"/>
              <a:cs typeface="Tahom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8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contenido"/>
          <p:cNvSpPr txBox="1">
            <a:spLocks/>
          </p:cNvSpPr>
          <p:nvPr/>
        </p:nvSpPr>
        <p:spPr>
          <a:xfrm>
            <a:off x="4888552" y="3582168"/>
            <a:ext cx="393192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Dr. Carlos Martínez Murillo</a:t>
            </a:r>
          </a:p>
          <a:p>
            <a:pPr>
              <a:buBlip>
                <a:blip r:embed="rId2"/>
              </a:buBlip>
            </a:pPr>
            <a:r>
              <a:rPr lang="pt-BR" sz="1400" dirty="0" smtClean="0">
                <a:latin typeface="Tahoma"/>
                <a:ea typeface="Arial Unicode MS" pitchFamily="34" charset="-128"/>
                <a:cs typeface="Tahoma"/>
              </a:rPr>
              <a:t>Dr. José García Alba</a:t>
            </a:r>
            <a:endParaRPr lang="es-MX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MC. </a:t>
            </a:r>
            <a:r>
              <a:rPr lang="es-MX" sz="1400" dirty="0" err="1" smtClean="0">
                <a:latin typeface="Tahoma"/>
                <a:ea typeface="Arial Unicode MS" pitchFamily="34" charset="-128"/>
                <a:cs typeface="Tahoma"/>
              </a:rPr>
              <a:t>Cruzita</a:t>
            </a: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 Domínguez Rivero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Dra. Elba Reyes Maldonado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Dra. </a:t>
            </a:r>
            <a:r>
              <a:rPr lang="es-MX" sz="1400" dirty="0" err="1" smtClean="0">
                <a:latin typeface="Tahoma"/>
                <a:ea typeface="Arial Unicode MS" pitchFamily="34" charset="-128"/>
                <a:cs typeface="Tahoma"/>
              </a:rPr>
              <a:t>Ethel</a:t>
            </a: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 A. García Latorre</a:t>
            </a:r>
          </a:p>
          <a:p>
            <a:pPr>
              <a:buBlip>
                <a:blip r:embed="rId2"/>
              </a:buBlip>
            </a:pPr>
            <a:r>
              <a:rPr lang="pt-BR" sz="1400" dirty="0" smtClean="0">
                <a:latin typeface="Tahoma"/>
                <a:ea typeface="Arial Unicode MS" pitchFamily="34" charset="-128"/>
                <a:cs typeface="Tahoma"/>
              </a:rPr>
              <a:t>M.C. Erika Rosales Cruz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Dra</a:t>
            </a: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. Susana Barrera Hernández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Dr. Allan Hidalgo Salazar</a:t>
            </a:r>
          </a:p>
          <a:p>
            <a:pPr>
              <a:buBlip>
                <a:blip r:embed="rId2"/>
              </a:buBlip>
            </a:pPr>
            <a:endParaRPr lang="es-MX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endParaRPr lang="pt-BR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endParaRPr lang="es-MX" sz="1400" dirty="0">
              <a:latin typeface="Tahoma"/>
              <a:ea typeface="Arial Unicode MS" pitchFamily="34" charset="-128"/>
              <a:cs typeface="Tahoma"/>
            </a:endParaRPr>
          </a:p>
        </p:txBody>
      </p:sp>
      <p:sp>
        <p:nvSpPr>
          <p:cNvPr id="3" name="11 Marcador de contenido"/>
          <p:cNvSpPr txBox="1">
            <a:spLocks/>
          </p:cNvSpPr>
          <p:nvPr/>
        </p:nvSpPr>
        <p:spPr>
          <a:xfrm>
            <a:off x="1043608" y="3582168"/>
            <a:ext cx="420960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Dr. Arturo Zárate Treviño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M.C. Rosa E. Galván Duarte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Dra. Renata Saucedo García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Dra. Sara Vega García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Dr. Eduardo González Escudero</a:t>
            </a:r>
          </a:p>
          <a:p>
            <a:pPr>
              <a:buBlip>
                <a:blip r:embed="rId2"/>
              </a:buBlip>
            </a:pPr>
            <a:r>
              <a:rPr lang="es-MX" sz="1400" dirty="0" smtClean="0">
                <a:latin typeface="Tahoma"/>
                <a:ea typeface="Arial Unicode MS" pitchFamily="34" charset="-128"/>
                <a:cs typeface="Tahoma"/>
              </a:rPr>
              <a:t>M.C</a:t>
            </a:r>
            <a:r>
              <a:rPr lang="es-MX" sz="1400" dirty="0">
                <a:latin typeface="Tahoma"/>
                <a:ea typeface="Arial Unicode MS" pitchFamily="34" charset="-128"/>
                <a:cs typeface="Tahoma"/>
              </a:rPr>
              <a:t>. Alma G. Díaz Martínez</a:t>
            </a:r>
          </a:p>
          <a:p>
            <a:pPr>
              <a:buBlip>
                <a:blip r:embed="rId2"/>
              </a:buBlip>
            </a:pPr>
            <a:r>
              <a:rPr lang="pt-BR" sz="1400" dirty="0">
                <a:latin typeface="Tahoma"/>
                <a:ea typeface="Arial Unicode MS" pitchFamily="34" charset="-128"/>
                <a:cs typeface="Tahoma"/>
              </a:rPr>
              <a:t>Dr. Miguel A. </a:t>
            </a:r>
            <a:r>
              <a:rPr lang="pt-BR" sz="1400" dirty="0" err="1">
                <a:latin typeface="Tahoma"/>
                <a:ea typeface="Arial Unicode MS" pitchFamily="34" charset="-128"/>
                <a:cs typeface="Tahoma"/>
              </a:rPr>
              <a:t>Atenco</a:t>
            </a:r>
            <a:r>
              <a:rPr lang="pt-BR" sz="1400" dirty="0">
                <a:latin typeface="Tahoma"/>
                <a:ea typeface="Arial Unicode MS" pitchFamily="34" charset="-128"/>
                <a:cs typeface="Tahoma"/>
              </a:rPr>
              <a:t> </a:t>
            </a:r>
            <a:r>
              <a:rPr lang="pt-BR" sz="1400" dirty="0" err="1" smtClean="0">
                <a:latin typeface="Tahoma"/>
                <a:ea typeface="Arial Unicode MS" pitchFamily="34" charset="-128"/>
                <a:cs typeface="Tahoma"/>
              </a:rPr>
              <a:t>Carventes</a:t>
            </a:r>
            <a:endParaRPr lang="pt-BR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r>
              <a:rPr lang="es-MX" sz="1400" dirty="0">
                <a:latin typeface="Tahoma"/>
                <a:ea typeface="Arial Unicode MS" pitchFamily="34" charset="-128"/>
                <a:cs typeface="Tahoma"/>
              </a:rPr>
              <a:t>Dr. Miguel Gutiérrez Román</a:t>
            </a:r>
          </a:p>
          <a:p>
            <a:pPr>
              <a:buBlip>
                <a:blip r:embed="rId2"/>
              </a:buBlip>
            </a:pPr>
            <a:endParaRPr lang="pt-BR" sz="1400" dirty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endParaRPr lang="es-MX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endParaRPr lang="es-MX" sz="1400" dirty="0" smtClean="0">
              <a:latin typeface="Tahoma"/>
              <a:ea typeface="Arial Unicode MS" pitchFamily="34" charset="-128"/>
              <a:cs typeface="Tahoma"/>
            </a:endParaRPr>
          </a:p>
          <a:p>
            <a:pPr>
              <a:buBlip>
                <a:blip r:embed="rId2"/>
              </a:buBlip>
            </a:pPr>
            <a:endParaRPr lang="es-MX" sz="1400" dirty="0">
              <a:latin typeface="Tahoma"/>
              <a:ea typeface="Arial Unicode MS" pitchFamily="34" charset="-128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94" y="1056279"/>
            <a:ext cx="2976392" cy="199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fbcdn-sphotos-b-a.akamaihd.net/hphotos-ak-frc3/v/t1.0-9/574602_496556553688325_687309163_n.jpg?oh=66a41ba11a3258b735f6ec20972f16f0&amp;oe=54FA9959&amp;__gda__=1429388806_05e55fbddeac86af22bed5e5e38aa2b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29523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104193" y="1340768"/>
            <a:ext cx="5932303" cy="51125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caracterizan por un déficit absoluto o parcial de insulina.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déficit de insulina afecta a los diversos tejidos incluyendo al tejido adiposo.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alteración de la función del adipocito afecta a su vez la secreción de adipocinas.  La adiponectina y leptina son dos adipocinas que participan en el metabolismo.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leptina</a:t>
            </a: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tiene funciones </a:t>
            </a:r>
            <a:r>
              <a:rPr lang="es-MX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pleiotrópicas</a:t>
            </a: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incluyendo homeostasis del peso corporal, saciedad, metabolismo, reproducción y angiogénesis.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s-MX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adiponectina la regulación de la accion de la insulina, inhibe la gluconeogénesis hepática y estimula la oxidación de los ácidos grasos.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7849" y="1340768"/>
            <a:ext cx="3051983" cy="3960440"/>
            <a:chOff x="467544" y="1916832"/>
            <a:chExt cx="3168352" cy="3960440"/>
          </a:xfrm>
        </p:grpSpPr>
        <p:pic>
          <p:nvPicPr>
            <p:cNvPr id="5" name="Picture 4" descr="http://www.vidabetic.com/fotografias/CETOACIDOSIS.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4"/>
            <a:stretch/>
          </p:blipFill>
          <p:spPr bwMode="auto">
            <a:xfrm>
              <a:off x="467544" y="1916832"/>
              <a:ext cx="3168352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2987824" y="1916832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CETOACIDOSIS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ESTADO HIPERGLUCÉMICO </a:t>
            </a:r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HIPEROSMOLAR </a:t>
            </a:r>
          </a:p>
        </p:txBody>
      </p:sp>
    </p:spTree>
    <p:extLst>
      <p:ext uri="{BB962C8B-B14F-4D97-AF65-F5344CB8AC3E}">
        <p14:creationId xmlns:p14="http://schemas.microsoft.com/office/powerpoint/2010/main" val="33704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CETOACIDOSIS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ESTADO HIPERGLUCÉMICO </a:t>
            </a:r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HIPEROSMOLAR </a:t>
            </a:r>
          </a:p>
        </p:txBody>
      </p:sp>
      <p:pic>
        <p:nvPicPr>
          <p:cNvPr id="11" name="Picture 2" descr="diapharma_illustrations_RB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5111" y="1956180"/>
            <a:ext cx="4040545" cy="309775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79512" y="1818760"/>
            <a:ext cx="5040560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hiperglucemia aguda pueden presentarse eventos trombóticos como el infarto al miocardio, enfermedad vascular cerebral, tromboembolismo venoso y embolia pulmonar.</a:t>
            </a:r>
          </a:p>
          <a:p>
            <a:pPr marL="0" indent="0" algn="just">
              <a:lnSpc>
                <a:spcPct val="110000"/>
              </a:lnSpc>
              <a:buFont typeface="Arial" pitchFamily="34" charset="0"/>
              <a:buNone/>
            </a:pPr>
            <a:endParaRPr lang="es-MX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11960" y="62225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Thromb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Haemostasis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2010; 8: 1663</a:t>
            </a:r>
            <a:r>
              <a:rPr lang="en-US" sz="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i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0338" y="3998674"/>
            <a:ext cx="4896544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hiperglucemia 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aguda predice, </a:t>
            </a: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aun más que la crónica, 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morbilidad y mortalidad en ECV y se relaciona con mayor alteración de la hipofibrinolisis.</a:t>
            </a:r>
          </a:p>
        </p:txBody>
      </p:sp>
    </p:spTree>
    <p:extLst>
      <p:ext uri="{BB962C8B-B14F-4D97-AF65-F5344CB8AC3E}">
        <p14:creationId xmlns:p14="http://schemas.microsoft.com/office/powerpoint/2010/main" val="31990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2"/>
          <a:stretch/>
        </p:blipFill>
        <p:spPr bwMode="auto">
          <a:xfrm>
            <a:off x="47873" y="1340768"/>
            <a:ext cx="39480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35496" y="599167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2 diabetes and incidence of cardiovascular diseases: a cohort study in 1·9 million people Shah, </a:t>
            </a:r>
            <a:r>
              <a:rPr 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Anoop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Dinesh et al. The Lancet Diabetes &amp; Endocrinology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2015; 3:105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382505"/>
              </p:ext>
            </p:extLst>
          </p:nvPr>
        </p:nvGraphicFramePr>
        <p:xfrm>
          <a:off x="4355976" y="1340768"/>
          <a:ext cx="468052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6948264" y="6237312"/>
            <a:ext cx="2376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 </a:t>
            </a:r>
            <a:r>
              <a:rPr lang="en-US" sz="7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Thomb</a:t>
            </a:r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7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Haemost</a:t>
            </a:r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2010; 8:1663-69 </a:t>
            </a:r>
            <a:endParaRPr lang="en-US" sz="7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 Y ENFERMEDAD CARDIOVASCULAR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9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HEMOSTASIA NORMAL</a:t>
            </a:r>
            <a:b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MX" sz="1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467544" y="908720"/>
            <a:ext cx="8136904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23652" y="1457839"/>
            <a:ext cx="7895250" cy="4707465"/>
            <a:chOff x="196233" y="1565206"/>
            <a:chExt cx="7895250" cy="4707465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775494" y="1701730"/>
              <a:ext cx="3683001" cy="1798638"/>
              <a:chOff x="421" y="1104"/>
              <a:chExt cx="2320" cy="1133"/>
            </a:xfrm>
          </p:grpSpPr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840" y="2024"/>
                <a:ext cx="190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MX" sz="1600" dirty="0" smtClean="0">
                    <a:solidFill>
                      <a:srgbClr val="663300"/>
                    </a:solidFill>
                  </a:rPr>
                  <a:t>FORMACIÓN </a:t>
                </a:r>
                <a:r>
                  <a:rPr lang="es-MX" sz="1600" dirty="0">
                    <a:solidFill>
                      <a:srgbClr val="663300"/>
                    </a:solidFill>
                  </a:rPr>
                  <a:t>DEL COAGULO</a:t>
                </a:r>
                <a:endParaRPr lang="es-ES" sz="1600" dirty="0">
                  <a:solidFill>
                    <a:srgbClr val="663300"/>
                  </a:solidFill>
                </a:endParaRPr>
              </a:p>
            </p:txBody>
          </p:sp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421" y="1104"/>
                <a:ext cx="1509" cy="920"/>
                <a:chOff x="421" y="1104"/>
                <a:chExt cx="1509" cy="920"/>
              </a:xfrm>
            </p:grpSpPr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1" y="1104"/>
                  <a:ext cx="1509" cy="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 sz="1600" dirty="0"/>
                    <a:t>Plaquetas</a:t>
                  </a:r>
                </a:p>
                <a:p>
                  <a:pPr eaLnBrk="1" hangingPunct="1"/>
                  <a:r>
                    <a:rPr lang="es-MX" sz="1600" dirty="0"/>
                    <a:t>Factores Coagulación:</a:t>
                  </a:r>
                </a:p>
                <a:p>
                  <a:pPr eaLnBrk="1" hangingPunct="1"/>
                  <a:r>
                    <a:rPr lang="es-MX" sz="1600" b="0" dirty="0"/>
                    <a:t>XI,IX,VIII,VII,IX,X,II,I,V</a:t>
                  </a:r>
                </a:p>
                <a:p>
                  <a:pPr eaLnBrk="1" hangingPunct="1"/>
                  <a:r>
                    <a:rPr lang="es-MX" sz="1600" b="0" dirty="0"/>
                    <a:t>Factor Tisular</a:t>
                  </a:r>
                  <a:endParaRPr lang="es-ES" sz="1600" b="0" dirty="0"/>
                </a:p>
              </p:txBody>
            </p:sp>
            <p:cxnSp>
              <p:nvCxnSpPr>
                <p:cNvPr id="38" name="AutoShape 7"/>
                <p:cNvCxnSpPr>
                  <a:cxnSpLocks noChangeShapeType="1"/>
                  <a:stCxn id="37" idx="2"/>
                  <a:endCxn id="35" idx="0"/>
                </p:cNvCxnSpPr>
                <p:nvPr/>
              </p:nvCxnSpPr>
              <p:spPr bwMode="auto">
                <a:xfrm rot="16200000" flipH="1">
                  <a:off x="1363" y="1596"/>
                  <a:ext cx="241" cy="615"/>
                </a:xfrm>
                <a:prstGeom prst="bent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C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222500" y="3497709"/>
              <a:ext cx="4802188" cy="2682875"/>
              <a:chOff x="1400" y="2294"/>
              <a:chExt cx="3025" cy="1690"/>
            </a:xfrm>
          </p:grpSpPr>
          <p:sp>
            <p:nvSpPr>
              <p:cNvPr id="22" name="AutoShape 9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725" cy="912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MX">
                  <a:ln>
                    <a:solidFill>
                      <a:sysClr val="windowText" lastClr="000000"/>
                    </a:solidFill>
                  </a:ln>
                  <a:solidFill>
                    <a:srgbClr val="E7CC27"/>
                  </a:solidFill>
                </a:endParaRPr>
              </a:p>
            </p:txBody>
          </p:sp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1400" y="2294"/>
                <a:ext cx="3025" cy="781"/>
                <a:chOff x="1400" y="2294"/>
                <a:chExt cx="3025" cy="781"/>
              </a:xfrm>
            </p:grpSpPr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 rot="10800000">
                  <a:off x="1400" y="2296"/>
                  <a:ext cx="896" cy="480"/>
                  <a:chOff x="1200" y="2304"/>
                  <a:chExt cx="1008" cy="480"/>
                </a:xfrm>
              </p:grpSpPr>
              <p:sp>
                <p:nvSpPr>
                  <p:cNvPr id="3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1008" cy="480"/>
                  </a:xfrm>
                  <a:prstGeom prst="rect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E7CC2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cxnSp>
                <p:nvCxnSpPr>
                  <p:cNvPr id="34" name="AutoShape 13"/>
                  <p:cNvCxnSpPr>
                    <a:cxnSpLocks noChangeShapeType="1"/>
                    <a:stCxn id="33" idx="1"/>
                    <a:endCxn id="33" idx="3"/>
                  </p:cNvCxnSpPr>
                  <p:nvPr/>
                </p:nvCxnSpPr>
                <p:spPr bwMode="auto">
                  <a:xfrm rot="10800000" flipH="1" flipV="1">
                    <a:off x="1200" y="2544"/>
                    <a:ext cx="1008" cy="1"/>
                  </a:xfrm>
                  <a:prstGeom prst="bentConnector5">
                    <a:avLst>
                      <a:gd name="adj1" fmla="val -14287"/>
                      <a:gd name="adj2" fmla="val -38400000"/>
                      <a:gd name="adj3" fmla="val 114287"/>
                    </a:avLst>
                  </a:prstGeom>
                  <a:noFill/>
                  <a:ln w="2857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 rot="10800000">
                  <a:off x="3529" y="2304"/>
                  <a:ext cx="896" cy="480"/>
                  <a:chOff x="1200" y="2304"/>
                  <a:chExt cx="1008" cy="480"/>
                </a:xfrm>
              </p:grpSpPr>
              <p:sp>
                <p:nvSpPr>
                  <p:cNvPr id="3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1008" cy="480"/>
                  </a:xfrm>
                  <a:prstGeom prst="rect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E7CC2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cxnSp>
                <p:nvCxnSpPr>
                  <p:cNvPr id="32" name="AutoShape 16"/>
                  <p:cNvCxnSpPr>
                    <a:cxnSpLocks noChangeShapeType="1"/>
                    <a:stCxn id="31" idx="1"/>
                    <a:endCxn id="31" idx="3"/>
                  </p:cNvCxnSpPr>
                  <p:nvPr/>
                </p:nvCxnSpPr>
                <p:spPr bwMode="auto">
                  <a:xfrm rot="10800000" flipH="1" flipV="1">
                    <a:off x="1200" y="2544"/>
                    <a:ext cx="1008" cy="1"/>
                  </a:xfrm>
                  <a:prstGeom prst="bentConnector5">
                    <a:avLst>
                      <a:gd name="adj1" fmla="val -14287"/>
                      <a:gd name="adj2" fmla="val -38400000"/>
                      <a:gd name="adj3" fmla="val 114287"/>
                    </a:avLst>
                  </a:prstGeom>
                  <a:noFill/>
                  <a:ln w="2857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6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92" y="3067"/>
                  <a:ext cx="2238" cy="8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780" y="2928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2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041" y="2928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30" y="2294"/>
                  <a:ext cx="834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MX" sz="1600" dirty="0">
                      <a:solidFill>
                        <a:schemeClr val="bg1"/>
                      </a:solidFill>
                    </a:rPr>
                    <a:t>Hemostasia</a:t>
                  </a:r>
                </a:p>
                <a:p>
                  <a:pPr algn="ctr" eaLnBrk="1" hangingPunct="1"/>
                  <a:r>
                    <a:rPr lang="es-MX" sz="1600" dirty="0">
                      <a:solidFill>
                        <a:schemeClr val="bg1"/>
                      </a:solidFill>
                    </a:rPr>
                    <a:t>Primaria y</a:t>
                  </a:r>
                </a:p>
                <a:p>
                  <a:pPr algn="ctr" eaLnBrk="1" hangingPunct="1"/>
                  <a:r>
                    <a:rPr lang="es-MX" sz="1600" dirty="0">
                      <a:solidFill>
                        <a:schemeClr val="bg1"/>
                      </a:solidFill>
                    </a:rPr>
                    <a:t>Secundaria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29" y="2416"/>
                  <a:ext cx="8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>
                      <a:solidFill>
                        <a:schemeClr val="bg1"/>
                      </a:solidFill>
                    </a:rPr>
                    <a:t>Fibrinólisis</a:t>
                  </a:r>
                  <a:endParaRPr lang="es-E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760908" y="1565206"/>
              <a:ext cx="3330575" cy="1951038"/>
              <a:chOff x="2999" y="1008"/>
              <a:chExt cx="2098" cy="1229"/>
            </a:xfrm>
          </p:grpSpPr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4164" y="1008"/>
                <a:ext cx="933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MX" sz="1600" b="0" dirty="0" err="1">
                    <a:solidFill>
                      <a:srgbClr val="663300"/>
                    </a:solidFill>
                  </a:rPr>
                  <a:t>Plasminógeno</a:t>
                </a:r>
                <a:endParaRPr lang="es-MX" sz="1600" b="0" dirty="0">
                  <a:solidFill>
                    <a:srgbClr val="663300"/>
                  </a:solidFill>
                </a:endParaRPr>
              </a:p>
              <a:p>
                <a:pPr eaLnBrk="1" hangingPunct="1"/>
                <a:r>
                  <a:rPr lang="es-MX" sz="1600" b="0" dirty="0">
                    <a:solidFill>
                      <a:srgbClr val="663300"/>
                    </a:solidFill>
                  </a:rPr>
                  <a:t>t-PA</a:t>
                </a:r>
              </a:p>
              <a:p>
                <a:pPr eaLnBrk="1" hangingPunct="1"/>
                <a:r>
                  <a:rPr lang="es-MX" sz="1600" b="0" dirty="0" err="1">
                    <a:solidFill>
                      <a:srgbClr val="663300"/>
                    </a:solidFill>
                  </a:rPr>
                  <a:t>Urokinasa</a:t>
                </a:r>
                <a:endParaRPr lang="es-MX" sz="1600" b="0" dirty="0">
                  <a:solidFill>
                    <a:srgbClr val="663300"/>
                  </a:solidFill>
                </a:endParaRPr>
              </a:p>
              <a:p>
                <a:pPr eaLnBrk="1" hangingPunct="1"/>
                <a:r>
                  <a:rPr lang="es-MX" sz="1600" b="0" dirty="0">
                    <a:solidFill>
                      <a:srgbClr val="663300"/>
                    </a:solidFill>
                  </a:rPr>
                  <a:t>XII, CAMP, </a:t>
                </a:r>
                <a:r>
                  <a:rPr lang="es-MX" sz="1600" b="0" dirty="0" err="1">
                    <a:solidFill>
                      <a:srgbClr val="663300"/>
                    </a:solidFill>
                  </a:rPr>
                  <a:t>Pk</a:t>
                </a:r>
                <a:endParaRPr lang="es-ES" sz="1600" b="0" dirty="0">
                  <a:solidFill>
                    <a:srgbClr val="663300"/>
                  </a:solidFill>
                </a:endParaRPr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2999" y="2024"/>
                <a:ext cx="191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MX" sz="1600" dirty="0" smtClean="0">
                    <a:solidFill>
                      <a:srgbClr val="663300"/>
                    </a:solidFill>
                  </a:rPr>
                  <a:t>DISOLUCIÓN </a:t>
                </a:r>
                <a:r>
                  <a:rPr lang="es-MX" sz="1600" dirty="0">
                    <a:solidFill>
                      <a:srgbClr val="663300"/>
                    </a:solidFill>
                  </a:rPr>
                  <a:t>DEL COAGULO</a:t>
                </a:r>
                <a:endParaRPr lang="es-ES" sz="1600" dirty="0">
                  <a:solidFill>
                    <a:srgbClr val="663300"/>
                  </a:solidFill>
                </a:endParaRPr>
              </a:p>
            </p:txBody>
          </p:sp>
          <p:cxnSp>
            <p:nvCxnSpPr>
              <p:cNvPr id="21" name="AutoShape 25"/>
              <p:cNvCxnSpPr>
                <a:cxnSpLocks noChangeShapeType="1"/>
                <a:stCxn id="19" idx="1"/>
              </p:cNvCxnSpPr>
              <p:nvPr/>
            </p:nvCxnSpPr>
            <p:spPr bwMode="auto">
              <a:xfrm rot="10800000" flipV="1">
                <a:off x="4030" y="1348"/>
                <a:ext cx="134" cy="668"/>
              </a:xfrm>
              <a:prstGeom prst="bentConnector2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196233" y="5442408"/>
              <a:ext cx="18161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s-MX" sz="1600" dirty="0"/>
                <a:t>Principales </a:t>
              </a:r>
            </a:p>
            <a:p>
              <a:pPr eaLnBrk="1" hangingPunct="1"/>
              <a:r>
                <a:rPr lang="es-MX" sz="1600" dirty="0"/>
                <a:t>Inhibidores de la</a:t>
              </a:r>
            </a:p>
            <a:p>
              <a:pPr eaLnBrk="1" hangingPunct="1"/>
              <a:r>
                <a:rPr lang="es-MX" sz="1600" dirty="0"/>
                <a:t>Coagulación</a:t>
              </a:r>
              <a:endParaRPr lang="es-ES" sz="1600" dirty="0"/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Flecha arriba"/>
          <p:cNvSpPr/>
          <p:nvPr/>
        </p:nvSpPr>
        <p:spPr>
          <a:xfrm>
            <a:off x="3042944" y="4707539"/>
            <a:ext cx="358228" cy="46182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Flecha arriba"/>
          <p:cNvSpPr/>
          <p:nvPr/>
        </p:nvSpPr>
        <p:spPr>
          <a:xfrm>
            <a:off x="6563393" y="4707538"/>
            <a:ext cx="358228" cy="46182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2342304" y="5297702"/>
            <a:ext cx="163183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Antitrombina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altLang="es-MX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endParaRPr lang="es-MX" altLang="es-MX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796136" y="5373216"/>
            <a:ext cx="273521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PAI-1 (inhibidor del t-PA)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Alfa-2 </a:t>
            </a:r>
            <a:r>
              <a:rPr lang="es-MX" altLang="es-MX" sz="1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antiplasmina</a:t>
            </a:r>
            <a:endParaRPr lang="es-MX" altLang="es-MX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TAFI</a:t>
            </a:r>
          </a:p>
        </p:txBody>
      </p:sp>
    </p:spTree>
    <p:extLst>
      <p:ext uri="{BB962C8B-B14F-4D97-AF65-F5344CB8AC3E}">
        <p14:creationId xmlns:p14="http://schemas.microsoft.com/office/powerpoint/2010/main" val="2171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2769"/>
            <a:ext cx="42672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3" y="3497932"/>
            <a:ext cx="685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0578" y="4571082"/>
            <a:ext cx="12477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>
                <a:solidFill>
                  <a:srgbClr val="F8F8F8"/>
                </a:solidFill>
                <a:latin typeface="WeezerFont" pitchFamily="32" charset="0"/>
              </a:rPr>
              <a:t>Trombosis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33290" y="4552032"/>
            <a:ext cx="13747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dirty="0">
                <a:solidFill>
                  <a:srgbClr val="F8F8F8"/>
                </a:solidFill>
                <a:latin typeface="WeezerFont" pitchFamily="32" charset="0"/>
              </a:rPr>
              <a:t>Hemorragia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95762" y="5063574"/>
            <a:ext cx="17494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6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eezerFont" pitchFamily="32" charset="0"/>
              </a:rPr>
              <a:t>Antitrombóticos</a:t>
            </a:r>
            <a:endParaRPr lang="es-MX" altLang="es-MX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eezerFont" pitchFamily="3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03390" y="5085432"/>
            <a:ext cx="169386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eezerFont" pitchFamily="32" charset="0"/>
              </a:rPr>
              <a:t>Protrombóticos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95762" y="5085432"/>
            <a:ext cx="1587" cy="28733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509888" y="5114800"/>
            <a:ext cx="1588" cy="28733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39704" y="2188326"/>
            <a:ext cx="1284624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Trombina</a:t>
            </a:r>
            <a:endParaRPr lang="es-MX" altLang="es-MX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6588224" y="2349425"/>
            <a:ext cx="432048" cy="136644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5219402" y="1701353"/>
            <a:ext cx="3168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s-MX" altLang="es-MX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</a:t>
            </a:r>
            <a:endParaRPr lang="es-MX" altLang="es-MX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s-MX" altLang="es-MX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Trombogénicos</a:t>
            </a:r>
            <a:endParaRPr lang="es-MX" altLang="es-MX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892771" y="116632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 Y RIESGO TROMBOGÉNICO</a:t>
            </a:r>
            <a:endParaRPr lang="es-MX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5928" y="908720"/>
            <a:ext cx="2299325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Plaquetas</a:t>
            </a:r>
            <a:r>
              <a:rPr lang="es-MX" altLang="es-MX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MX" altLang="es-MX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MX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Endotelio</a:t>
            </a:r>
            <a:r>
              <a:rPr lang="es-MX" altLang="es-MX" sz="14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</a:t>
            </a:r>
            <a:r>
              <a:rPr lang="es-MX" altLang="es-MX" sz="14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Coagulación</a:t>
            </a:r>
            <a:r>
              <a:rPr lang="es-MX" altLang="es-MX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MX" altLang="es-MX" sz="1400" dirty="0" smtClean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s-MX" altLang="es-MX" sz="1400" dirty="0">
              <a:solidFill>
                <a:srgbClr val="F8F8F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XI,IX,</a:t>
            </a: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VIII,VII</a:t>
            </a:r>
            <a:r>
              <a:rPr lang="es-MX" altLang="es-MX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,IX,X,</a:t>
            </a: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II,I,V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Tisular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61689" y="2924944"/>
            <a:ext cx="3022279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FORMACION DEL COAGULO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04925" y="3396254"/>
            <a:ext cx="2835275" cy="9493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pitchFamily="32" charset="0"/>
              </a:rPr>
              <a:t>Hemostasia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pitchFamily="32" charset="0"/>
              </a:rPr>
              <a:t>Primaria y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pitchFamily="32" charset="0"/>
              </a:rPr>
              <a:t>Secundaria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924236" y="908720"/>
            <a:ext cx="2103759" cy="1171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u="sng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Proactivadores</a:t>
            </a:r>
            <a:r>
              <a:rPr lang="es-MX" altLang="es-MX" sz="14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Plasminógeno</a:t>
            </a:r>
            <a:r>
              <a:rPr lang="es-MX" altLang="es-MX" sz="1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s-MX" altLang="es-MX" sz="1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Plasmina</a:t>
            </a:r>
            <a:endParaRPr lang="es-MX" altLang="es-MX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t-PA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Urokinasa</a:t>
            </a:r>
            <a:endParaRPr lang="es-MX" altLang="es-MX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XII</a:t>
            </a:r>
            <a:r>
              <a:rPr lang="es-MX" altLang="es-MX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CAMP, </a:t>
            </a:r>
            <a:r>
              <a:rPr lang="es-MX" altLang="es-MX" sz="1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</a:t>
            </a:r>
            <a:endParaRPr lang="es-MX" altLang="es-MX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399881" y="2564904"/>
            <a:ext cx="308479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DISOLUCION DEL COAGULO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51000" y="5318125"/>
            <a:ext cx="1834454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Antitrombina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</a:t>
            </a:r>
            <a:r>
              <a:rPr lang="es-MX" altLang="es-MX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altLang="es-MX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endParaRPr lang="es-MX" altLang="es-MX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946775" y="5441235"/>
            <a:ext cx="312326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PAI-1 (inhibidor del t-PA)</a:t>
            </a: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Alfa-2 </a:t>
            </a:r>
            <a:r>
              <a:rPr lang="es-MX" altLang="es-MX" sz="1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antiplasmina</a:t>
            </a:r>
            <a:endParaRPr lang="es-MX" altLang="es-MX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altLang="es-MX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TAFI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16" y="4667228"/>
            <a:ext cx="1244765" cy="12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555875" y="4797425"/>
            <a:ext cx="4032250" cy="1588"/>
          </a:xfrm>
          <a:prstGeom prst="line">
            <a:avLst/>
          </a:prstGeom>
          <a:noFill/>
          <a:ln w="936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555875" y="4506913"/>
            <a:ext cx="1588" cy="292100"/>
          </a:xfrm>
          <a:prstGeom prst="line">
            <a:avLst/>
          </a:prstGeom>
          <a:noFill/>
          <a:ln w="936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6588125" y="3932238"/>
            <a:ext cx="1588" cy="866775"/>
          </a:xfrm>
          <a:prstGeom prst="line">
            <a:avLst/>
          </a:prstGeom>
          <a:noFill/>
          <a:ln w="936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1476375" y="5516563"/>
            <a:ext cx="215900" cy="936625"/>
          </a:xfrm>
          <a:prstGeom prst="downArrow">
            <a:avLst>
              <a:gd name="adj1" fmla="val 50000"/>
              <a:gd name="adj2" fmla="val 10845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MX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10800000">
            <a:off x="5730875" y="5516563"/>
            <a:ext cx="215900" cy="936625"/>
          </a:xfrm>
          <a:prstGeom prst="downArrow">
            <a:avLst>
              <a:gd name="adj1" fmla="val 50000"/>
              <a:gd name="adj2" fmla="val 10845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MX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399881" y="3073991"/>
            <a:ext cx="2835275" cy="925511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pitchFamily="32" charset="0"/>
              </a:rPr>
              <a:t>Sistema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MX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pitchFamily="32" charset="0"/>
              </a:rPr>
              <a:t>Fibrinolítico</a:t>
            </a:r>
            <a:endParaRPr lang="es-MX" altLang="es-MX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ZapfHumnst BT" pitchFamily="32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 altLang="es-MX" sz="1800" b="1" dirty="0">
              <a:effectLst>
                <a:outerShdw blurRad="38100" dist="38100" dir="2700000" algn="tl">
                  <a:srgbClr val="000000"/>
                </a:outerShdw>
              </a:effectLst>
              <a:latin typeface="ZapfHumnst BT" pitchFamily="32" charset="0"/>
            </a:endParaRPr>
          </a:p>
        </p:txBody>
      </p:sp>
      <p:sp>
        <p:nvSpPr>
          <p:cNvPr id="29" name="28 Flecha arriba"/>
          <p:cNvSpPr/>
          <p:nvPr/>
        </p:nvSpPr>
        <p:spPr>
          <a:xfrm>
            <a:off x="2053532" y="4450612"/>
            <a:ext cx="576064" cy="8112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arriba"/>
          <p:cNvSpPr/>
          <p:nvPr/>
        </p:nvSpPr>
        <p:spPr>
          <a:xfrm>
            <a:off x="7075775" y="4086413"/>
            <a:ext cx="576064" cy="124674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2" name="31 Conector recto"/>
          <p:cNvCxnSpPr/>
          <p:nvPr/>
        </p:nvCxnSpPr>
        <p:spPr>
          <a:xfrm flipV="1">
            <a:off x="2722562" y="4345580"/>
            <a:ext cx="4094956" cy="4534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28" idx="2"/>
          </p:cNvCxnSpPr>
          <p:nvPr/>
        </p:nvCxnSpPr>
        <p:spPr>
          <a:xfrm>
            <a:off x="6817519" y="3999502"/>
            <a:ext cx="0" cy="346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2722562" y="4333874"/>
            <a:ext cx="0" cy="465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2 Título"/>
          <p:cNvSpPr>
            <a:spLocks noGrp="1"/>
          </p:cNvSpPr>
          <p:nvPr>
            <p:ph type="title"/>
          </p:nvPr>
        </p:nvSpPr>
        <p:spPr>
          <a:xfrm>
            <a:off x="449263" y="-90636"/>
            <a:ext cx="8229600" cy="990600"/>
          </a:xfrm>
        </p:spPr>
        <p:txBody>
          <a:bodyPr/>
          <a:lstStyle/>
          <a:p>
            <a:pPr algn="ctr"/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HEMOSTASIA  EN DESCONTROL CRÓNICO</a:t>
            </a:r>
            <a:endParaRPr lang="es-MX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0" name="49 Conector angular"/>
          <p:cNvCxnSpPr>
            <a:stCxn id="12" idx="2"/>
            <a:endCxn id="13" idx="0"/>
          </p:cNvCxnSpPr>
          <p:nvPr/>
        </p:nvCxnSpPr>
        <p:spPr>
          <a:xfrm rot="16200000" flipH="1">
            <a:off x="1559242" y="1711357"/>
            <a:ext cx="1059936" cy="13672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16" idx="1"/>
          </p:cNvCxnSpPr>
          <p:nvPr/>
        </p:nvCxnSpPr>
        <p:spPr>
          <a:xfrm rot="10800000" flipV="1">
            <a:off x="6589714" y="1494586"/>
            <a:ext cx="334523" cy="107031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467544" y="764704"/>
            <a:ext cx="8136904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6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3931920" cy="639762"/>
          </a:xfrm>
          <a:ln w="635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Tahoma"/>
                <a:cs typeface="Tahoma"/>
              </a:rPr>
              <a:t>PROINFLAMATORIO</a:t>
            </a:r>
            <a:endParaRPr lang="es-MX" b="1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4281616" cy="395128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MX" sz="2900" dirty="0">
                <a:latin typeface="Tahoma"/>
                <a:cs typeface="Tahoma"/>
              </a:rPr>
              <a:t>La hiperglucemia en pacientes con </a:t>
            </a:r>
            <a:r>
              <a:rPr lang="es-MX" sz="2900" dirty="0" smtClean="0">
                <a:latin typeface="Tahoma"/>
                <a:cs typeface="Tahoma"/>
              </a:rPr>
              <a:t>descontrol agudo se </a:t>
            </a:r>
            <a:r>
              <a:rPr lang="es-MX" sz="2900" dirty="0">
                <a:latin typeface="Tahoma"/>
                <a:cs typeface="Tahoma"/>
              </a:rPr>
              <a:t>asocia con un estado </a:t>
            </a:r>
            <a:r>
              <a:rPr lang="es-MX" sz="2900" dirty="0" smtClean="0">
                <a:latin typeface="Tahoma"/>
                <a:cs typeface="Tahoma"/>
              </a:rPr>
              <a:t>inflamatorio, este se </a:t>
            </a:r>
            <a:r>
              <a:rPr lang="es-MX" sz="2900" dirty="0">
                <a:latin typeface="Tahoma"/>
                <a:cs typeface="Tahoma"/>
              </a:rPr>
              <a:t>caracteriza por elevación de las citocinas proinflamatorias, Proteína C reactiva</a:t>
            </a:r>
            <a:r>
              <a:rPr lang="es-MX" sz="2900" dirty="0" smtClean="0">
                <a:latin typeface="Tahoma"/>
                <a:cs typeface="Tahoma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s-MX" sz="2900" dirty="0"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es-MX" sz="2900" dirty="0" smtClean="0">
                <a:latin typeface="Tahoma"/>
                <a:cs typeface="Tahoma"/>
              </a:rPr>
              <a:t>El </a:t>
            </a:r>
            <a:r>
              <a:rPr lang="es-MX" sz="2900" dirty="0">
                <a:latin typeface="Tahoma"/>
                <a:cs typeface="Tahoma"/>
              </a:rPr>
              <a:t>estado inflamatorio induce mayor alteración de la fibrinólisis y </a:t>
            </a:r>
            <a:r>
              <a:rPr lang="es-MX" sz="2900" dirty="0" smtClean="0">
                <a:latin typeface="Tahoma"/>
                <a:cs typeface="Tahoma"/>
              </a:rPr>
              <a:t>de la </a:t>
            </a:r>
            <a:r>
              <a:rPr lang="es-MX" sz="2900" dirty="0">
                <a:latin typeface="Tahoma"/>
                <a:cs typeface="Tahoma"/>
              </a:rPr>
              <a:t>coagulación</a:t>
            </a:r>
            <a:r>
              <a:rPr lang="es-MX" sz="2900" dirty="0" smtClean="0">
                <a:latin typeface="Tahoma"/>
                <a:cs typeface="Tahoma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2900" dirty="0" smtClean="0"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es-MX" sz="2900" dirty="0" smtClean="0">
                <a:latin typeface="Tahoma"/>
                <a:cs typeface="Tahoma"/>
              </a:rPr>
              <a:t>La información es escasa </a:t>
            </a:r>
            <a:r>
              <a:rPr lang="es-MX" sz="2900" dirty="0">
                <a:latin typeface="Tahoma"/>
                <a:cs typeface="Tahoma"/>
              </a:rPr>
              <a:t>en </a:t>
            </a:r>
            <a:r>
              <a:rPr lang="es-MX" sz="2900" dirty="0" smtClean="0">
                <a:latin typeface="Tahoma"/>
                <a:cs typeface="Tahoma"/>
              </a:rPr>
              <a:t>estados agudos </a:t>
            </a:r>
            <a:r>
              <a:rPr lang="es-MX" sz="2900" dirty="0">
                <a:latin typeface="Tahoma"/>
                <a:cs typeface="Tahoma"/>
              </a:rPr>
              <a:t>de </a:t>
            </a:r>
            <a:r>
              <a:rPr lang="es-MX" sz="2900" dirty="0" smtClean="0">
                <a:latin typeface="Tahoma"/>
                <a:cs typeface="Tahoma"/>
              </a:rPr>
              <a:t>descontrol.</a:t>
            </a:r>
            <a:r>
              <a:rPr lang="es-MX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                            </a:t>
            </a:r>
            <a:r>
              <a:rPr lang="es-MX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   </a:t>
            </a:r>
            <a:endParaRPr lang="es-MX" sz="1700" dirty="0">
              <a:latin typeface="Tahoma"/>
              <a:cs typeface="Tahoma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340768"/>
            <a:ext cx="3931920" cy="639762"/>
          </a:xfr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Tahoma"/>
                <a:cs typeface="Tahoma"/>
              </a:rPr>
              <a:t>PROTROMBOSIS</a:t>
            </a:r>
            <a:endParaRPr lang="es-MX" b="1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pic>
        <p:nvPicPr>
          <p:cNvPr id="10" name="Imagen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2203069"/>
            <a:ext cx="3771611" cy="2864603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827584" y="206152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CETOACIDOSIS </a:t>
            </a:r>
            <a:r>
              <a:rPr lang="es-MX" sz="24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ESTADO HIPERGLUCÉMICO </a:t>
            </a:r>
            <a:r>
              <a:rPr lang="es-MX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HIPEROSMOLAR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6821" y="6453336"/>
            <a:ext cx="9144000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2339752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Thromb Haemostasis 2010; 8: 1663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2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833</TotalTime>
  <Words>1107</Words>
  <Application>Microsoft Office PowerPoint</Application>
  <PresentationFormat>Presentación en pantalla (4:3)</PresentationFormat>
  <Paragraphs>365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Claridad</vt:lpstr>
      <vt:lpstr>“MODIFICACIONES DE ADIPONECTINA, LEPTINA Y FACTORES HEMOSTATICOS EN PACIENTES DIABÉTICOS CON DESCONTROL AGUDO”</vt:lpstr>
      <vt:lpstr>CETOACIDOSIS Y ESTADO HIPERGLUCÉMICO HIPEROSMOLAR </vt:lpstr>
      <vt:lpstr>CETOACIDOSIS Y ESTADO HIPERGLUCÉMICO HIPEROSMOLAR </vt:lpstr>
      <vt:lpstr>CETOACIDOSIS Y ESTADO HIPERGLUCÉMICO HIPEROSMOLAR </vt:lpstr>
      <vt:lpstr>DIABETES Y ENFERMEDAD CARDIOVASCULAR</vt:lpstr>
      <vt:lpstr>HEMOSTASIA NORMAL </vt:lpstr>
      <vt:lpstr>DIABETES Y RIESGO TROMBOGÉNICO</vt:lpstr>
      <vt:lpstr>HEMOSTASIA  EN DESCONTROL CRÓNICO</vt:lpstr>
      <vt:lpstr>CETOACIDOSIS Y ESTADO HIPERGLUCÉMICO HIPEROSMOLAR </vt:lpstr>
      <vt:lpstr>  OBJETIVO  GENERAL </vt:lpstr>
      <vt:lpstr>MÉTODOS</vt:lpstr>
      <vt:lpstr>RESULTADOS</vt:lpstr>
      <vt:lpstr>POBLACIÓN DE ESTUDIO</vt:lpstr>
      <vt:lpstr>Características de la población de estudio.</vt:lpstr>
      <vt:lpstr>Variables de control metabólico antes y posterior al tratamiento.</vt:lpstr>
      <vt:lpstr>CONCENTRACIONES HORMONALES ANTES Y   POSTERIOR AL TRATAMIENTO.</vt:lpstr>
      <vt:lpstr>CONCENTRACIONES HORMONALES ANTES  Y DESPUES DEL TRATAMIENTO.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MODIFICACIONES DE ADIPONECTINA, LEPTINA Y FACTORES HEMOSTATICOS EN PACIENTES DIABETICOS CON DESCONTROL AGUDO</dc:title>
  <dc:creator>Invitado</dc:creator>
  <cp:lastModifiedBy>HP</cp:lastModifiedBy>
  <cp:revision>92</cp:revision>
  <dcterms:created xsi:type="dcterms:W3CDTF">2015-02-24T15:16:05Z</dcterms:created>
  <dcterms:modified xsi:type="dcterms:W3CDTF">2015-02-25T22:13:37Z</dcterms:modified>
</cp:coreProperties>
</file>