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7" r:id="rId1"/>
  </p:sldMasterIdLst>
  <p:notesMasterIdLst>
    <p:notesMasterId r:id="rId13"/>
  </p:notesMasterIdLst>
  <p:handoutMasterIdLst>
    <p:handoutMasterId r:id="rId14"/>
  </p:handoutMasterIdLst>
  <p:sldIdLst>
    <p:sldId id="560" r:id="rId2"/>
    <p:sldId id="607" r:id="rId3"/>
    <p:sldId id="578" r:id="rId4"/>
    <p:sldId id="604" r:id="rId5"/>
    <p:sldId id="605" r:id="rId6"/>
    <p:sldId id="594" r:id="rId7"/>
    <p:sldId id="603" r:id="rId8"/>
    <p:sldId id="593" r:id="rId9"/>
    <p:sldId id="602" r:id="rId10"/>
    <p:sldId id="599" r:id="rId11"/>
    <p:sldId id="595" r:id="rId12"/>
  </p:sldIdLst>
  <p:sldSz cx="9144000" cy="6858000" type="screen4x3"/>
  <p:notesSz cx="6881813" cy="92964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CONTEXTO" id="{E10174A0-F550-40EC-94D3-9F51FD45CA76}">
          <p14:sldIdLst>
            <p14:sldId id="560"/>
            <p14:sldId id="607"/>
            <p14:sldId id="578"/>
            <p14:sldId id="604"/>
            <p14:sldId id="605"/>
            <p14:sldId id="594"/>
            <p14:sldId id="603"/>
            <p14:sldId id="593"/>
            <p14:sldId id="602"/>
            <p14:sldId id="599"/>
            <p14:sldId id="5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3" orient="horz" pos="1706" userDrawn="1">
          <p15:clr>
            <a:srgbClr val="A4A3A4"/>
          </p15:clr>
        </p15:guide>
        <p15:guide id="4" orient="horz" pos="4320" userDrawn="1">
          <p15:clr>
            <a:srgbClr val="A4A3A4"/>
          </p15:clr>
        </p15:guide>
        <p15:guide id="5" orient="horz" pos="3974" userDrawn="1">
          <p15:clr>
            <a:srgbClr val="A4A3A4"/>
          </p15:clr>
        </p15:guide>
        <p15:guide id="6" pos="51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pso Chalkidou" initials="" lastIdx="28" clrIdx="0"/>
  <p:cmAuthor id="1" name="Amanda Glassman" initials="" lastIdx="2" clrIdx="1"/>
  <p:cmAuthor id="2" name="301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6600"/>
    <a:srgbClr val="FFFF00"/>
    <a:srgbClr val="FFCC66"/>
    <a:srgbClr val="336600"/>
    <a:srgbClr val="99FF99"/>
    <a:srgbClr val="FF5050"/>
    <a:srgbClr val="33CC33"/>
    <a:srgbClr val="CC0000"/>
    <a:srgbClr val="9B0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290" autoAdjust="0"/>
    <p:restoredTop sz="91001" autoAdjust="0"/>
  </p:normalViewPr>
  <p:slideViewPr>
    <p:cSldViewPr>
      <p:cViewPr varScale="1">
        <p:scale>
          <a:sx n="88" d="100"/>
          <a:sy n="88" d="100"/>
        </p:scale>
        <p:origin x="1950" y="126"/>
      </p:cViewPr>
      <p:guideLst>
        <p:guide orient="horz" pos="2341"/>
        <p:guide orient="horz" pos="1706"/>
        <p:guide orient="horz" pos="4320"/>
        <p:guide orient="horz" pos="3974"/>
        <p:guide pos="51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44"/>
    </p:cViewPr>
  </p:sorterViewPr>
  <p:notesViewPr>
    <p:cSldViewPr>
      <p:cViewPr varScale="1">
        <p:scale>
          <a:sx n="66" d="100"/>
          <a:sy n="66" d="100"/>
        </p:scale>
        <p:origin x="3246" y="84"/>
      </p:cViewPr>
      <p:guideLst>
        <p:guide orient="horz" pos="2928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Graf%20Recursos%20humanos%202004%20vs%202012%20(1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Graf%20Recursos%20humanos%202004%20vs%202012%20(1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Graf%20Recursos%20humanos%202004%20vs%202012%20(1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GIS%20RecFinanc%20Ctes%202_frf_01_ctes_2012%20v100215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ana.barraza\Documents\MBL%20Salud%202014\Docs%20SSA\UAE%20Gasto%20catastr&#243;fico%20y%20empobrecedor_2002-201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66505340289837"/>
          <c:y val="5.1054268823931846E-2"/>
          <c:w val="0.80901629914276108"/>
          <c:h val="0.6617782319058566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Hoja1!$B$3</c:f>
              <c:strCache>
                <c:ptCount val="1"/>
                <c:pt idx="0">
                  <c:v>Institución de afiliación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Hoja1!$A$4:$A$7</c:f>
              <c:strCache>
                <c:ptCount val="4"/>
                <c:pt idx="0">
                  <c:v>IMSS</c:v>
                </c:pt>
                <c:pt idx="1">
                  <c:v>ISSSTE</c:v>
                </c:pt>
                <c:pt idx="2">
                  <c:v>Seguro Popular</c:v>
                </c:pt>
                <c:pt idx="3">
                  <c:v>PEMEX</c:v>
                </c:pt>
              </c:strCache>
            </c:strRef>
          </c:cat>
          <c:val>
            <c:numRef>
              <c:f>Hoja1!$B$4:$B$7</c:f>
              <c:numCache>
                <c:formatCode>General</c:formatCode>
                <c:ptCount val="4"/>
                <c:pt idx="0">
                  <c:v>65.3</c:v>
                </c:pt>
                <c:pt idx="1">
                  <c:v>65.900000000000006</c:v>
                </c:pt>
                <c:pt idx="2">
                  <c:v>65.900000000000006</c:v>
                </c:pt>
                <c:pt idx="3">
                  <c:v>72.8</c:v>
                </c:pt>
              </c:numCache>
            </c:numRef>
          </c:val>
        </c:ser>
        <c:ser>
          <c:idx val="1"/>
          <c:order val="1"/>
          <c:tx>
            <c:strRef>
              <c:f>Hoja1!$C$3</c:f>
              <c:strCache>
                <c:ptCount val="1"/>
                <c:pt idx="0">
                  <c:v>Otras instituciones públicas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Hoja1!$A$4:$A$7</c:f>
              <c:strCache>
                <c:ptCount val="4"/>
                <c:pt idx="0">
                  <c:v>IMSS</c:v>
                </c:pt>
                <c:pt idx="1">
                  <c:v>ISSSTE</c:v>
                </c:pt>
                <c:pt idx="2">
                  <c:v>Seguro Popular</c:v>
                </c:pt>
                <c:pt idx="3">
                  <c:v>PEMEX</c:v>
                </c:pt>
              </c:strCache>
            </c:strRef>
          </c:cat>
          <c:val>
            <c:numRef>
              <c:f>Hoja1!$C$4:$C$7</c:f>
              <c:numCache>
                <c:formatCode>General</c:formatCode>
                <c:ptCount val="4"/>
                <c:pt idx="0">
                  <c:v>4.0999999999999996</c:v>
                </c:pt>
                <c:pt idx="1">
                  <c:v>5.6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Hoja1!$D$3</c:f>
              <c:strCache>
                <c:ptCount val="1"/>
                <c:pt idx="0">
                  <c:v>Instituciones privadas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Hoja1!$A$4:$A$7</c:f>
              <c:strCache>
                <c:ptCount val="4"/>
                <c:pt idx="0">
                  <c:v>IMSS</c:v>
                </c:pt>
                <c:pt idx="1">
                  <c:v>ISSSTE</c:v>
                </c:pt>
                <c:pt idx="2">
                  <c:v>Seguro Popular</c:v>
                </c:pt>
                <c:pt idx="3">
                  <c:v>PEMEX</c:v>
                </c:pt>
              </c:strCache>
            </c:strRef>
          </c:cat>
          <c:val>
            <c:numRef>
              <c:f>Hoja1!$D$4:$D$7</c:f>
              <c:numCache>
                <c:formatCode>General</c:formatCode>
                <c:ptCount val="4"/>
                <c:pt idx="0">
                  <c:v>30.9</c:v>
                </c:pt>
                <c:pt idx="1">
                  <c:v>28.4</c:v>
                </c:pt>
                <c:pt idx="2">
                  <c:v>31.1</c:v>
                </c:pt>
                <c:pt idx="3">
                  <c:v>27.2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126032"/>
        <c:axId val="173113904"/>
      </c:barChart>
      <c:catAx>
        <c:axId val="17212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endParaRPr lang="es-MX"/>
          </a:p>
        </c:txPr>
        <c:crossAx val="173113904"/>
        <c:crosses val="autoZero"/>
        <c:auto val="1"/>
        <c:lblAlgn val="ctr"/>
        <c:lblOffset val="100"/>
        <c:noMultiLvlLbl val="0"/>
      </c:catAx>
      <c:valAx>
        <c:axId val="1731139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s-MX" sz="1100" b="0" i="0" u="none" strike="noStrike" kern="1200" baseline="0" noProof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r>
                  <a:rPr lang="es-MX" noProof="0" dirty="0" smtClean="0"/>
                  <a:t>Porcentaje</a:t>
                </a:r>
                <a:endParaRPr lang="es-MX" noProof="0" dirty="0"/>
              </a:p>
            </c:rich>
          </c:tx>
          <c:layout>
            <c:manualLayout>
              <c:xMode val="edge"/>
              <c:yMode val="edge"/>
              <c:x val="0"/>
              <c:y val="0.348277923592884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s-MX" sz="1100" b="0" i="0" u="none" strike="noStrike" kern="1200" baseline="0" noProof="0">
                  <a:solidFill>
                    <a:schemeClr val="tx1">
                      <a:lumMod val="65000"/>
                      <a:lumOff val="35000"/>
                    </a:schemeClr>
                  </a:solidFill>
                  <a:latin typeface="Lucida Fax" panose="02060602050505020204" pitchFamily="18" charset="0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endParaRPr lang="es-MX"/>
          </a:p>
        </c:txPr>
        <c:crossAx val="172126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343971508016463E-2"/>
          <c:y val="0.83250500445483266"/>
          <c:w val="0.89999988795212715"/>
          <c:h val="0.139647316107980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ucida Fax" panose="02060602050505020204" pitchFamily="18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Lucida Fax" panose="02060602050505020204" pitchFamily="18" charset="0"/>
        </a:defRPr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Hoja1!$B$11</c:f>
              <c:strCache>
                <c:ptCount val="1"/>
                <c:pt idx="0">
                  <c:v>Institución de afiliación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Hoja1!$A$12:$A$15</c:f>
              <c:strCache>
                <c:ptCount val="4"/>
                <c:pt idx="0">
                  <c:v>IMSS</c:v>
                </c:pt>
                <c:pt idx="1">
                  <c:v>ISSSTE</c:v>
                </c:pt>
                <c:pt idx="2">
                  <c:v>Seguro Popular</c:v>
                </c:pt>
                <c:pt idx="3">
                  <c:v>PEMEX</c:v>
                </c:pt>
              </c:strCache>
            </c:strRef>
          </c:cat>
          <c:val>
            <c:numRef>
              <c:f>Hoja1!$B$12:$B$15</c:f>
              <c:numCache>
                <c:formatCode>General</c:formatCode>
                <c:ptCount val="4"/>
                <c:pt idx="0">
                  <c:v>79.900000000000006</c:v>
                </c:pt>
                <c:pt idx="1">
                  <c:v>67.7</c:v>
                </c:pt>
                <c:pt idx="2">
                  <c:v>77.3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Hoja1!$C$11</c:f>
              <c:strCache>
                <c:ptCount val="1"/>
                <c:pt idx="0">
                  <c:v>Otras instituciones públicas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Hoja1!$A$12:$A$15</c:f>
              <c:strCache>
                <c:ptCount val="4"/>
                <c:pt idx="0">
                  <c:v>IMSS</c:v>
                </c:pt>
                <c:pt idx="1">
                  <c:v>ISSSTE</c:v>
                </c:pt>
                <c:pt idx="2">
                  <c:v>Seguro Popular</c:v>
                </c:pt>
                <c:pt idx="3">
                  <c:v>PEMEX</c:v>
                </c:pt>
              </c:strCache>
            </c:strRef>
          </c:cat>
          <c:val>
            <c:numRef>
              <c:f>Hoja1!$C$12:$C$15</c:f>
              <c:numCache>
                <c:formatCode>General</c:formatCode>
                <c:ptCount val="4"/>
                <c:pt idx="0">
                  <c:v>7.8</c:v>
                </c:pt>
                <c:pt idx="1">
                  <c:v>13.8</c:v>
                </c:pt>
                <c:pt idx="2">
                  <c:v>10.9</c:v>
                </c:pt>
              </c:numCache>
            </c:numRef>
          </c:val>
        </c:ser>
        <c:ser>
          <c:idx val="2"/>
          <c:order val="2"/>
          <c:tx>
            <c:strRef>
              <c:f>Hoja1!$D$11</c:f>
              <c:strCache>
                <c:ptCount val="1"/>
                <c:pt idx="0">
                  <c:v>Instituciones privadas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Hoja1!$A$12:$A$15</c:f>
              <c:strCache>
                <c:ptCount val="4"/>
                <c:pt idx="0">
                  <c:v>IMSS</c:v>
                </c:pt>
                <c:pt idx="1">
                  <c:v>ISSSTE</c:v>
                </c:pt>
                <c:pt idx="2">
                  <c:v>Seguro Popular</c:v>
                </c:pt>
                <c:pt idx="3">
                  <c:v>PEMEX</c:v>
                </c:pt>
              </c:strCache>
            </c:strRef>
          </c:cat>
          <c:val>
            <c:numRef>
              <c:f>Hoja1!$D$12:$D$15</c:f>
              <c:numCache>
                <c:formatCode>General</c:formatCode>
                <c:ptCount val="4"/>
                <c:pt idx="0">
                  <c:v>12.1</c:v>
                </c:pt>
                <c:pt idx="1">
                  <c:v>18.3</c:v>
                </c:pt>
                <c:pt idx="2">
                  <c:v>11.4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117264"/>
        <c:axId val="173213856"/>
      </c:barChart>
      <c:catAx>
        <c:axId val="17311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endParaRPr lang="es-MX"/>
          </a:p>
        </c:txPr>
        <c:crossAx val="173213856"/>
        <c:crosses val="autoZero"/>
        <c:auto val="1"/>
        <c:lblAlgn val="ctr"/>
        <c:lblOffset val="100"/>
        <c:noMultiLvlLbl val="0"/>
      </c:catAx>
      <c:valAx>
        <c:axId val="17321385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s-MX" sz="1100" b="0" i="0" u="none" strike="noStrike" kern="1200" baseline="0" noProof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r>
                  <a:rPr lang="es-MX" noProof="0" dirty="0" smtClean="0"/>
                  <a:t>Porcentaje</a:t>
                </a:r>
                <a:endParaRPr lang="es-MX" noProof="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s-MX" sz="1100" b="0" i="0" u="none" strike="noStrike" kern="1200" baseline="0" noProof="0">
                  <a:solidFill>
                    <a:schemeClr val="tx1">
                      <a:lumMod val="65000"/>
                      <a:lumOff val="35000"/>
                    </a:schemeClr>
                  </a:solidFill>
                  <a:latin typeface="Lucida Fax" panose="02060602050505020204" pitchFamily="18" charset="0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endParaRPr lang="es-MX"/>
          </a:p>
        </c:txPr>
        <c:crossAx val="17311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647074928276939E-2"/>
          <c:y val="0.80567973291878192"/>
          <c:w val="0.91861828832482673"/>
          <c:h val="0.179641267373701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ucida Fax" panose="02060602050505020204" pitchFamily="18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Lucida Fax" panose="02060602050505020204" pitchFamily="18" charset="0"/>
        </a:defRPr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880264593280292E-2"/>
          <c:y val="7.2822553766427392E-2"/>
          <c:w val="0.9591197354067198"/>
          <c:h val="0.710064025144159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Hoja1!$B$4</c:f>
              <c:strCache>
                <c:ptCount val="1"/>
                <c:pt idx="0">
                  <c:v>Con seguridad social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Hoja1!$C$2:$D$2</c:f>
              <c:numCache>
                <c:formatCode>General</c:formatCode>
                <c:ptCount val="2"/>
                <c:pt idx="0">
                  <c:v>2004</c:v>
                </c:pt>
                <c:pt idx="1">
                  <c:v>2012</c:v>
                </c:pt>
              </c:numCache>
            </c:numRef>
          </c:cat>
          <c:val>
            <c:numRef>
              <c:f>Hoja1!$C$4:$D$4</c:f>
              <c:numCache>
                <c:formatCode>0.00</c:formatCode>
                <c:ptCount val="2"/>
                <c:pt idx="0">
                  <c:v>0.41662313129758444</c:v>
                </c:pt>
                <c:pt idx="1">
                  <c:v>0.50378650114330548</c:v>
                </c:pt>
              </c:numCache>
            </c:numRef>
          </c:val>
        </c:ser>
        <c:ser>
          <c:idx val="1"/>
          <c:order val="1"/>
          <c:tx>
            <c:strRef>
              <c:f>Hoja1!$B$7</c:f>
              <c:strCache>
                <c:ptCount val="1"/>
                <c:pt idx="0">
                  <c:v>Sin seguridad social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Hoja1!$C$2:$D$2</c:f>
              <c:numCache>
                <c:formatCode>General</c:formatCode>
                <c:ptCount val="2"/>
                <c:pt idx="0">
                  <c:v>2004</c:v>
                </c:pt>
                <c:pt idx="1">
                  <c:v>2012</c:v>
                </c:pt>
              </c:numCache>
            </c:numRef>
          </c:cat>
          <c:val>
            <c:numRef>
              <c:f>Hoja1!$C$7:$D$7</c:f>
              <c:numCache>
                <c:formatCode>0.00</c:formatCode>
                <c:ptCount val="2"/>
                <c:pt idx="0">
                  <c:v>0.32612965771805186</c:v>
                </c:pt>
                <c:pt idx="1">
                  <c:v>0.56212899261395788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216656"/>
        <c:axId val="173217216"/>
      </c:barChart>
      <c:catAx>
        <c:axId val="17321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es-MX"/>
          </a:p>
        </c:txPr>
        <c:crossAx val="173217216"/>
        <c:crosses val="autoZero"/>
        <c:auto val="1"/>
        <c:lblAlgn val="ctr"/>
        <c:lblOffset val="100"/>
        <c:noMultiLvlLbl val="0"/>
      </c:catAx>
      <c:valAx>
        <c:axId val="173217216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1732166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7834962781913119E-2"/>
          <c:y val="0.90197863319846183"/>
          <c:w val="0.91994950752598359"/>
          <c:h val="6.2695924764890276E-2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latin typeface="Lucida Fax" panose="02060602050505020204" pitchFamily="18" charset="0"/>
        </a:defRPr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7037466759541E-2"/>
          <c:y val="2.3057247721997718E-2"/>
          <c:w val="0.96304096150914531"/>
          <c:h val="0.742231336465237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Hoja1!$G$3</c:f>
              <c:strCache>
                <c:ptCount val="1"/>
                <c:pt idx="0">
                  <c:v>Con seguridad social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Hoja1!$H$2:$I$2</c:f>
              <c:numCache>
                <c:formatCode>General</c:formatCode>
                <c:ptCount val="2"/>
                <c:pt idx="0">
                  <c:v>2004</c:v>
                </c:pt>
                <c:pt idx="1">
                  <c:v>2012</c:v>
                </c:pt>
              </c:numCache>
            </c:numRef>
          </c:cat>
          <c:val>
            <c:numRef>
              <c:f>Hoja1!$H$3:$I$3</c:f>
              <c:numCache>
                <c:formatCode>General</c:formatCode>
                <c:ptCount val="2"/>
                <c:pt idx="0">
                  <c:v>2.1800000000000002</c:v>
                </c:pt>
                <c:pt idx="1">
                  <c:v>2.48</c:v>
                </c:pt>
              </c:numCache>
            </c:numRef>
          </c:val>
        </c:ser>
        <c:ser>
          <c:idx val="1"/>
          <c:order val="1"/>
          <c:tx>
            <c:strRef>
              <c:f>Hoja1!$G$6</c:f>
              <c:strCache>
                <c:ptCount val="1"/>
                <c:pt idx="0">
                  <c:v>Sin seguridad social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Hoja1!$H$2:$I$2</c:f>
              <c:numCache>
                <c:formatCode>General</c:formatCode>
                <c:ptCount val="2"/>
                <c:pt idx="0">
                  <c:v>2004</c:v>
                </c:pt>
                <c:pt idx="1">
                  <c:v>2012</c:v>
                </c:pt>
              </c:numCache>
            </c:numRef>
          </c:cat>
          <c:val>
            <c:numRef>
              <c:f>Hoja1!$H$6:$I$6</c:f>
              <c:numCache>
                <c:formatCode>General</c:formatCode>
                <c:ptCount val="2"/>
                <c:pt idx="0" formatCode="0.00">
                  <c:v>1.5</c:v>
                </c:pt>
                <c:pt idx="1">
                  <c:v>2.2599999999999998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240000"/>
        <c:axId val="173240560"/>
      </c:barChart>
      <c:catAx>
        <c:axId val="17324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es-MX"/>
          </a:p>
        </c:txPr>
        <c:crossAx val="173240560"/>
        <c:crosses val="autoZero"/>
        <c:auto val="1"/>
        <c:lblAlgn val="ctr"/>
        <c:lblOffset val="100"/>
        <c:noMultiLvlLbl val="0"/>
      </c:catAx>
      <c:valAx>
        <c:axId val="173240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3240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5.8845108241376079E-2"/>
          <c:y val="0.90125521890937355"/>
          <c:w val="0.79961079307233129"/>
          <c:h val="6.7932451839746444E-2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latin typeface="Lucida Fax" panose="02060602050505020204" pitchFamily="18" charset="0"/>
        </a:defRPr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24562161270509"/>
          <c:y val="5.8752480612436292E-2"/>
          <c:w val="0.86645005342981807"/>
          <c:h val="0.734233030526873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Hoja1!$B$3</c:f>
              <c:strCache>
                <c:ptCount val="1"/>
                <c:pt idx="0">
                  <c:v>Con seguridad social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Hoja1!$C$2:$D$2</c:f>
              <c:numCache>
                <c:formatCode>General</c:formatCode>
                <c:ptCount val="2"/>
                <c:pt idx="0">
                  <c:v>2004</c:v>
                </c:pt>
                <c:pt idx="1">
                  <c:v>2012</c:v>
                </c:pt>
              </c:numCache>
            </c:numRef>
          </c:cat>
          <c:val>
            <c:numRef>
              <c:f>Hoja1!$C$3:$D$3</c:f>
              <c:numCache>
                <c:formatCode>0.00</c:formatCode>
                <c:ptCount val="2"/>
                <c:pt idx="0">
                  <c:v>1.44</c:v>
                </c:pt>
                <c:pt idx="1">
                  <c:v>1.76</c:v>
                </c:pt>
              </c:numCache>
            </c:numRef>
          </c:val>
        </c:ser>
        <c:ser>
          <c:idx val="1"/>
          <c:order val="1"/>
          <c:tx>
            <c:strRef>
              <c:f>Hoja1!$B$6</c:f>
              <c:strCache>
                <c:ptCount val="1"/>
                <c:pt idx="0">
                  <c:v>Sin seguridad social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Hoja1!$C$2:$D$2</c:f>
              <c:numCache>
                <c:formatCode>General</c:formatCode>
                <c:ptCount val="2"/>
                <c:pt idx="0">
                  <c:v>2004</c:v>
                </c:pt>
                <c:pt idx="1">
                  <c:v>2012</c:v>
                </c:pt>
              </c:numCache>
            </c:numRef>
          </c:cat>
          <c:val>
            <c:numRef>
              <c:f>Hoja1!$C$6:$D$6</c:f>
              <c:numCache>
                <c:formatCode>0.00</c:formatCode>
                <c:ptCount val="2"/>
                <c:pt idx="0">
                  <c:v>1.1499999999999999</c:v>
                </c:pt>
                <c:pt idx="1">
                  <c:v>1.59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844176"/>
        <c:axId val="173844736"/>
      </c:barChart>
      <c:catAx>
        <c:axId val="17384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es-MX"/>
          </a:p>
        </c:txPr>
        <c:crossAx val="173844736"/>
        <c:crosses val="autoZero"/>
        <c:auto val="1"/>
        <c:lblAlgn val="ctr"/>
        <c:lblOffset val="100"/>
        <c:noMultiLvlLbl val="0"/>
      </c:catAx>
      <c:valAx>
        <c:axId val="173844736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1738441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9162614513569198E-2"/>
          <c:y val="0.90493575300625917"/>
          <c:w val="0.86167452980915993"/>
          <c:h val="9.5064073214915196E-2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latin typeface="Lucida Fax" panose="02060602050505020204" pitchFamily="18" charset="0"/>
        </a:defRPr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97300356360109"/>
          <c:y val="4.0924968742346711E-2"/>
          <c:w val="0.89502699643639905"/>
          <c:h val="0.733697320319849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Hoja1!$B$5</c:f>
              <c:strCache>
                <c:ptCount val="1"/>
                <c:pt idx="0">
                  <c:v>Con seguridad social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Hoja1!$C$2:$D$2</c:f>
              <c:numCache>
                <c:formatCode>General</c:formatCode>
                <c:ptCount val="2"/>
                <c:pt idx="0">
                  <c:v>2004</c:v>
                </c:pt>
                <c:pt idx="1">
                  <c:v>2012</c:v>
                </c:pt>
              </c:numCache>
            </c:numRef>
          </c:cat>
          <c:val>
            <c:numRef>
              <c:f>Hoja1!$C$5:$D$5</c:f>
              <c:numCache>
                <c:formatCode>0.00</c:formatCode>
                <c:ptCount val="2"/>
                <c:pt idx="0">
                  <c:v>0.78914646422063617</c:v>
                </c:pt>
                <c:pt idx="1">
                  <c:v>0.93620008426480117</c:v>
                </c:pt>
              </c:numCache>
            </c:numRef>
          </c:val>
        </c:ser>
        <c:ser>
          <c:idx val="1"/>
          <c:order val="1"/>
          <c:tx>
            <c:strRef>
              <c:f>Hoja1!$B$8</c:f>
              <c:strCache>
                <c:ptCount val="1"/>
                <c:pt idx="0">
                  <c:v>Sin seguridad social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Hoja1!$C$2:$D$2</c:f>
              <c:numCache>
                <c:formatCode>General</c:formatCode>
                <c:ptCount val="2"/>
                <c:pt idx="0">
                  <c:v>2004</c:v>
                </c:pt>
                <c:pt idx="1">
                  <c:v>2012</c:v>
                </c:pt>
              </c:numCache>
            </c:numRef>
          </c:cat>
          <c:val>
            <c:numRef>
              <c:f>Hoja1!$C$8:$D$8</c:f>
              <c:numCache>
                <c:formatCode>0.00</c:formatCode>
                <c:ptCount val="2"/>
                <c:pt idx="0">
                  <c:v>0.40762629662565636</c:v>
                </c:pt>
                <c:pt idx="1">
                  <c:v>0.63255768291476344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299984"/>
        <c:axId val="174300544"/>
      </c:barChart>
      <c:catAx>
        <c:axId val="17429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es-MX"/>
          </a:p>
        </c:txPr>
        <c:crossAx val="174300544"/>
        <c:crosses val="autoZero"/>
        <c:auto val="1"/>
        <c:lblAlgn val="ctr"/>
        <c:lblOffset val="100"/>
        <c:noMultiLvlLbl val="0"/>
      </c:catAx>
      <c:valAx>
        <c:axId val="174300544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1742999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537308508155114E-2"/>
          <c:y val="0.89368931007469132"/>
          <c:w val="0.93786733515471821"/>
          <c:h val="9.4723118878517754E-2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latin typeface="Lucida Fax" panose="02060602050505020204" pitchFamily="18" charset="0"/>
        </a:defRPr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2387210657607"/>
          <c:y val="3.8427380131042729E-2"/>
          <c:w val="0.85296411891254642"/>
          <c:h val="0.727785932741669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Hoja1!$AN$5</c:f>
              <c:strCache>
                <c:ptCount val="1"/>
                <c:pt idx="0">
                  <c:v>población con seguridad social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Hoja1!$AM$6:$AM$403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Hoja1!$AN$6:$AN$403</c:f>
              <c:numCache>
                <c:formatCode>#,##0.0</c:formatCode>
                <c:ptCount val="13"/>
                <c:pt idx="0">
                  <c:v>3238.9529489962811</c:v>
                </c:pt>
                <c:pt idx="1">
                  <c:v>3373.7990998866412</c:v>
                </c:pt>
                <c:pt idx="2">
                  <c:v>3456.6689154932169</c:v>
                </c:pt>
                <c:pt idx="3">
                  <c:v>3861.4311300458867</c:v>
                </c:pt>
                <c:pt idx="4">
                  <c:v>4448.8880084697366</c:v>
                </c:pt>
                <c:pt idx="5">
                  <c:v>4212.5127444115124</c:v>
                </c:pt>
                <c:pt idx="6">
                  <c:v>4226.873012877486</c:v>
                </c:pt>
                <c:pt idx="7">
                  <c:v>4381.5737690408623</c:v>
                </c:pt>
                <c:pt idx="8">
                  <c:v>4257.431352610879</c:v>
                </c:pt>
                <c:pt idx="9">
                  <c:v>4451.5500773457888</c:v>
                </c:pt>
                <c:pt idx="10">
                  <c:v>4762.7517046812</c:v>
                </c:pt>
                <c:pt idx="11">
                  <c:v>4910.2122720000007</c:v>
                </c:pt>
                <c:pt idx="12">
                  <c:v>5232.1400000000003</c:v>
                </c:pt>
              </c:numCache>
            </c:numRef>
          </c:val>
        </c:ser>
        <c:ser>
          <c:idx val="1"/>
          <c:order val="1"/>
          <c:tx>
            <c:strRef>
              <c:f>Hoja1!$AO$5</c:f>
              <c:strCache>
                <c:ptCount val="1"/>
                <c:pt idx="0">
                  <c:v>población sin seguridad social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25400"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Hoja1!$AM$6:$AM$403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Hoja1!$AO$6:$AO$403</c:f>
              <c:numCache>
                <c:formatCode>#,##0.0</c:formatCode>
                <c:ptCount val="13"/>
                <c:pt idx="0">
                  <c:v>1494.7987329799537</c:v>
                </c:pt>
                <c:pt idx="1">
                  <c:v>1549.7051276606046</c:v>
                </c:pt>
                <c:pt idx="2">
                  <c:v>1589.2742805647924</c:v>
                </c:pt>
                <c:pt idx="3">
                  <c:v>1652.9286189455561</c:v>
                </c:pt>
                <c:pt idx="4">
                  <c:v>1809.4169247384818</c:v>
                </c:pt>
                <c:pt idx="5">
                  <c:v>2092.3428996762264</c:v>
                </c:pt>
                <c:pt idx="6">
                  <c:v>2276.9387910221421</c:v>
                </c:pt>
                <c:pt idx="7">
                  <c:v>2493.3329679000135</c:v>
                </c:pt>
                <c:pt idx="8">
                  <c:v>2844.8216686253609</c:v>
                </c:pt>
                <c:pt idx="9">
                  <c:v>3014.3729924728486</c:v>
                </c:pt>
                <c:pt idx="10">
                  <c:v>3045.6092750881999</c:v>
                </c:pt>
                <c:pt idx="11">
                  <c:v>3116.2452310000003</c:v>
                </c:pt>
                <c:pt idx="12">
                  <c:v>3407.72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252256"/>
        <c:axId val="174252816"/>
      </c:barChart>
      <c:catAx>
        <c:axId val="17425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MX"/>
          </a:p>
        </c:txPr>
        <c:crossAx val="174252816"/>
        <c:crosses val="autoZero"/>
        <c:auto val="1"/>
        <c:lblAlgn val="ctr"/>
        <c:lblOffset val="100"/>
        <c:noMultiLvlLbl val="0"/>
      </c:catAx>
      <c:valAx>
        <c:axId val="17425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00" b="1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r>
                  <a:rPr lang="es-MX" sz="1100" b="0" i="0" baseline="0" dirty="0" smtClean="0">
                    <a:effectLst/>
                    <a:latin typeface="Lucida Fax" panose="02060602050505020204" pitchFamily="18" charset="0"/>
                  </a:rPr>
                  <a:t>Pesos constantes (2012 = 100)</a:t>
                </a:r>
                <a:endParaRPr lang="es-MX" sz="1100" dirty="0" smtClean="0">
                  <a:effectLst/>
                  <a:latin typeface="Lucida Fax" panose="02060602050505020204" pitchFamily="18" charset="0"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00" b="1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 dirty="0"/>
              </a:p>
            </c:rich>
          </c:tx>
          <c:layout>
            <c:manualLayout>
              <c:xMode val="edge"/>
              <c:yMode val="edge"/>
              <c:x val="0"/>
              <c:y val="0.13694190067663986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 rot="-60000000" vert="horz"/>
          <a:lstStyle/>
          <a:p>
            <a:pPr>
              <a:defRPr/>
            </a:pPr>
            <a:endParaRPr lang="es-MX"/>
          </a:p>
        </c:txPr>
        <c:crossAx val="1742522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706149433048732"/>
          <c:y val="0.88021052082017448"/>
          <c:w val="0.70323589874405412"/>
          <c:h val="5.4668894222634087E-2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/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chemeClr val="tx1">
              <a:lumMod val="75000"/>
              <a:lumOff val="25000"/>
            </a:schemeClr>
          </a:solidFill>
          <a:latin typeface="Lucida Fax" panose="02060602050505020204" pitchFamily="18" charset="0"/>
        </a:defRPr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916091404403198E-2"/>
          <c:y val="5.9919352941676468E-2"/>
          <c:w val="0.71132129604062422"/>
          <c:h val="0.83475807678652936"/>
        </c:manualLayout>
      </c:layout>
      <c:lineChart>
        <c:grouping val="standard"/>
        <c:varyColors val="0"/>
        <c:ser>
          <c:idx val="1"/>
          <c:order val="0"/>
          <c:tx>
            <c:strRef>
              <c:f>Actualización!$C$20</c:f>
              <c:strCache>
                <c:ptCount val="1"/>
                <c:pt idx="0">
                  <c:v>Gasto catastrófico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Actualización!$B$21:$B$27</c:f>
              <c:strCache>
                <c:ptCount val="7"/>
                <c:pt idx="0">
                  <c:v>2002</c:v>
                </c:pt>
                <c:pt idx="1">
                  <c:v>2004</c:v>
                </c:pt>
                <c:pt idx="2">
                  <c:v>2005</c:v>
                </c:pt>
                <c:pt idx="3">
                  <c:v>2006*</c:v>
                </c:pt>
                <c:pt idx="4">
                  <c:v>2008*</c:v>
                </c:pt>
                <c:pt idx="5">
                  <c:v>2010*</c:v>
                </c:pt>
                <c:pt idx="6">
                  <c:v>2012</c:v>
                </c:pt>
              </c:strCache>
            </c:strRef>
          </c:cat>
          <c:val>
            <c:numRef>
              <c:f>Actualización!$C$21:$C$27</c:f>
              <c:numCache>
                <c:formatCode>General</c:formatCode>
                <c:ptCount val="7"/>
                <c:pt idx="0">
                  <c:v>2.88</c:v>
                </c:pt>
                <c:pt idx="1">
                  <c:v>3.34</c:v>
                </c:pt>
                <c:pt idx="2">
                  <c:v>3.27</c:v>
                </c:pt>
                <c:pt idx="3">
                  <c:v>3.77</c:v>
                </c:pt>
                <c:pt idx="4">
                  <c:v>2.52</c:v>
                </c:pt>
                <c:pt idx="5" formatCode="0.00">
                  <c:v>2.23</c:v>
                </c:pt>
                <c:pt idx="6">
                  <c:v>2.06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Actualización!$D$20</c:f>
              <c:strCache>
                <c:ptCount val="1"/>
                <c:pt idx="0">
                  <c:v>Gasto empobrecedor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6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pPr>
              <a:solidFill>
                <a:schemeClr val="accent1">
                  <a:shade val="65000"/>
                </a:schemeClr>
              </a:solidFill>
              <a:ln w="9525" cap="flat" cmpd="sng" algn="ctr">
                <a:solidFill>
                  <a:schemeClr val="accent1">
                    <a:shade val="65000"/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Actualización!$D$21:$D$27</c:f>
              <c:numCache>
                <c:formatCode>General</c:formatCode>
                <c:ptCount val="7"/>
                <c:pt idx="0">
                  <c:v>1.57</c:v>
                </c:pt>
                <c:pt idx="1">
                  <c:v>1.53</c:v>
                </c:pt>
                <c:pt idx="2">
                  <c:v>1.52</c:v>
                </c:pt>
                <c:pt idx="3">
                  <c:v>1.28</c:v>
                </c:pt>
                <c:pt idx="4">
                  <c:v>1.19</c:v>
                </c:pt>
                <c:pt idx="5">
                  <c:v>0.98</c:v>
                </c:pt>
                <c:pt idx="6">
                  <c:v>0.95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Actualización!$E$20</c:f>
              <c:strCache>
                <c:ptCount val="1"/>
                <c:pt idx="0">
                  <c:v>Gasto catastrófico y empobrecedor</c:v>
                </c:pt>
              </c:strCache>
            </c:strRef>
          </c:tx>
          <c:spPr>
            <a:ln w="28575" cap="rnd" cmpd="sng" algn="ctr">
              <a:solidFill>
                <a:schemeClr val="accent1">
                  <a:tint val="6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pPr>
              <a:solidFill>
                <a:schemeClr val="accent1">
                  <a:tint val="65000"/>
                </a:schemeClr>
              </a:solidFill>
              <a:ln w="9525" cap="flat" cmpd="sng" algn="ctr">
                <a:solidFill>
                  <a:schemeClr val="accent1">
                    <a:tint val="65000"/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Actualización!$E$21:$E$27</c:f>
              <c:numCache>
                <c:formatCode>General</c:formatCode>
                <c:ptCount val="7"/>
                <c:pt idx="0">
                  <c:v>0.56000000000000005</c:v>
                </c:pt>
                <c:pt idx="1">
                  <c:v>0.57999999999999996</c:v>
                </c:pt>
                <c:pt idx="2">
                  <c:v>0.66</c:v>
                </c:pt>
                <c:pt idx="3">
                  <c:v>0.64</c:v>
                </c:pt>
                <c:pt idx="4">
                  <c:v>0.42</c:v>
                </c:pt>
                <c:pt idx="5">
                  <c:v>0.34</c:v>
                </c:pt>
                <c:pt idx="6">
                  <c:v>0.33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327600"/>
        <c:axId val="174328160"/>
      </c:lineChart>
      <c:catAx>
        <c:axId val="17432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endParaRPr lang="es-MX"/>
          </a:p>
        </c:txPr>
        <c:crossAx val="174328160"/>
        <c:crosses val="autoZero"/>
        <c:auto val="1"/>
        <c:lblAlgn val="ctr"/>
        <c:lblOffset val="100"/>
        <c:noMultiLvlLbl val="0"/>
      </c:catAx>
      <c:valAx>
        <c:axId val="174328160"/>
        <c:scaling>
          <c:orientation val="minMax"/>
          <c:max val="5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ucida Fax" panose="02060602050505020204" pitchFamily="18" charset="0"/>
                    <a:ea typeface="+mn-ea"/>
                    <a:cs typeface="+mn-cs"/>
                  </a:defRPr>
                </a:pPr>
                <a:r>
                  <a:rPr lang="es-MX" dirty="0" smtClean="0"/>
                  <a:t>Porcentaje</a:t>
                </a:r>
                <a:endParaRPr lang="es-MX" dirty="0"/>
              </a:p>
            </c:rich>
          </c:tx>
          <c:layout>
            <c:manualLayout>
              <c:xMode val="edge"/>
              <c:yMode val="edge"/>
              <c:x val="7.481260480997824E-3"/>
              <c:y val="0.376840543693259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  <a:ea typeface="+mn-ea"/>
                  <a:cs typeface="+mn-cs"/>
                </a:defRPr>
              </a:pPr>
              <a:endParaRPr lang="es-MX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endParaRPr lang="es-MX"/>
          </a:p>
        </c:txPr>
        <c:crossAx val="174327600"/>
        <c:crosses val="autoZero"/>
        <c:crossBetween val="between"/>
        <c:majorUnit val="0.5"/>
      </c:valAx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80353799018623362"/>
          <c:y val="0.18025698812354546"/>
          <c:w val="0.18894528852628881"/>
          <c:h val="0.502441571010547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>
          <a:solidFill>
            <a:schemeClr val="tx1">
              <a:lumMod val="75000"/>
              <a:lumOff val="25000"/>
            </a:schemeClr>
          </a:solidFill>
          <a:latin typeface="Lucida Fax" panose="02060602050505020204" pitchFamily="18" charset="0"/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5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099219-52E0-41F6-BC2B-BAC30198A081}" type="doc">
      <dgm:prSet loTypeId="urn:microsoft.com/office/officeart/2005/8/layout/pyramid3" loCatId="pyramid" qsTypeId="urn:microsoft.com/office/officeart/2005/8/quickstyle/simple1" qsCatId="simple" csTypeId="urn:microsoft.com/office/officeart/2005/8/colors/accent1_4" csCatId="accent1" phldr="1"/>
      <dgm:spPr/>
    </dgm:pt>
    <dgm:pt modelId="{59395E24-E00F-46A0-B63F-267C3CB7D6D0}">
      <dgm:prSet phldrT="[Texto]" custT="1"/>
      <dgm:spPr/>
      <dgm:t>
        <a:bodyPr/>
        <a:lstStyle/>
        <a:p>
          <a:endParaRPr lang="es-MX" sz="1800" dirty="0">
            <a:latin typeface="Lucida Fax" panose="02060602050505020204" pitchFamily="18" charset="0"/>
          </a:endParaRPr>
        </a:p>
      </dgm:t>
    </dgm:pt>
    <dgm:pt modelId="{5052F7A4-69C3-4FA4-B999-9C51DE45DB7B}" type="parTrans" cxnId="{FA175BD9-536B-476E-B116-32649587A442}">
      <dgm:prSet/>
      <dgm:spPr/>
      <dgm:t>
        <a:bodyPr/>
        <a:lstStyle/>
        <a:p>
          <a:endParaRPr lang="es-MX" sz="1100">
            <a:latin typeface="Lucida Fax" panose="02060602050505020204" pitchFamily="18" charset="0"/>
          </a:endParaRPr>
        </a:p>
      </dgm:t>
    </dgm:pt>
    <dgm:pt modelId="{C18CEA9B-71F8-45B8-BD7C-C07334FA963F}" type="sibTrans" cxnId="{FA175BD9-536B-476E-B116-32649587A442}">
      <dgm:prSet/>
      <dgm:spPr/>
      <dgm:t>
        <a:bodyPr/>
        <a:lstStyle/>
        <a:p>
          <a:endParaRPr lang="es-MX" sz="1100">
            <a:latin typeface="Lucida Fax" panose="02060602050505020204" pitchFamily="18" charset="0"/>
          </a:endParaRPr>
        </a:p>
      </dgm:t>
    </dgm:pt>
    <dgm:pt modelId="{D3C8B7FB-611B-4F4F-80F6-33B127CB49A5}">
      <dgm:prSet phldrT="[Texto]" custT="1"/>
      <dgm:spPr/>
      <dgm:t>
        <a:bodyPr/>
        <a:lstStyle/>
        <a:p>
          <a:endParaRPr lang="es-MX" sz="1800" dirty="0">
            <a:latin typeface="Lucida Fax" panose="02060602050505020204" pitchFamily="18" charset="0"/>
          </a:endParaRPr>
        </a:p>
      </dgm:t>
    </dgm:pt>
    <dgm:pt modelId="{A0C59505-81EB-48F3-94D6-03485E208FA4}" type="parTrans" cxnId="{7391DDE3-4502-4D71-951D-8B36D33BE641}">
      <dgm:prSet/>
      <dgm:spPr/>
      <dgm:t>
        <a:bodyPr/>
        <a:lstStyle/>
        <a:p>
          <a:endParaRPr lang="es-MX" sz="1100">
            <a:latin typeface="Lucida Fax" panose="02060602050505020204" pitchFamily="18" charset="0"/>
          </a:endParaRPr>
        </a:p>
      </dgm:t>
    </dgm:pt>
    <dgm:pt modelId="{A4DED802-17BD-4E01-94EF-0C8F95025D9F}" type="sibTrans" cxnId="{7391DDE3-4502-4D71-951D-8B36D33BE641}">
      <dgm:prSet/>
      <dgm:spPr/>
      <dgm:t>
        <a:bodyPr/>
        <a:lstStyle/>
        <a:p>
          <a:endParaRPr lang="es-MX" sz="1100">
            <a:latin typeface="Lucida Fax" panose="02060602050505020204" pitchFamily="18" charset="0"/>
          </a:endParaRPr>
        </a:p>
      </dgm:t>
    </dgm:pt>
    <dgm:pt modelId="{FDC3A358-3908-4E9C-B1BB-79042E335297}">
      <dgm:prSet phldrT="[Texto]" custT="1"/>
      <dgm:spPr/>
      <dgm:t>
        <a:bodyPr/>
        <a:lstStyle/>
        <a:p>
          <a:endParaRPr lang="es-MX" sz="1800" dirty="0">
            <a:latin typeface="Lucida Fax" panose="02060602050505020204" pitchFamily="18" charset="0"/>
          </a:endParaRPr>
        </a:p>
      </dgm:t>
    </dgm:pt>
    <dgm:pt modelId="{17999566-DA24-4D28-93E2-57DC93F1C148}" type="parTrans" cxnId="{22D30146-E71B-40A0-92E3-B47FC23D3CE8}">
      <dgm:prSet/>
      <dgm:spPr/>
      <dgm:t>
        <a:bodyPr/>
        <a:lstStyle/>
        <a:p>
          <a:endParaRPr lang="es-MX" sz="1100">
            <a:latin typeface="Lucida Fax" panose="02060602050505020204" pitchFamily="18" charset="0"/>
          </a:endParaRPr>
        </a:p>
      </dgm:t>
    </dgm:pt>
    <dgm:pt modelId="{EF698656-8611-4FFA-BA2D-7554D52D2CA1}" type="sibTrans" cxnId="{22D30146-E71B-40A0-92E3-B47FC23D3CE8}">
      <dgm:prSet/>
      <dgm:spPr/>
      <dgm:t>
        <a:bodyPr/>
        <a:lstStyle/>
        <a:p>
          <a:endParaRPr lang="es-MX" sz="1100">
            <a:latin typeface="Lucida Fax" panose="02060602050505020204" pitchFamily="18" charset="0"/>
          </a:endParaRPr>
        </a:p>
      </dgm:t>
    </dgm:pt>
    <dgm:pt modelId="{FF223EA9-ADD0-4B96-BE4D-A07EF5ECFEAC}" type="pres">
      <dgm:prSet presAssocID="{E2099219-52E0-41F6-BC2B-BAC30198A081}" presName="Name0" presStyleCnt="0">
        <dgm:presLayoutVars>
          <dgm:dir/>
          <dgm:animLvl val="lvl"/>
          <dgm:resizeHandles val="exact"/>
        </dgm:presLayoutVars>
      </dgm:prSet>
      <dgm:spPr/>
    </dgm:pt>
    <dgm:pt modelId="{17B862E9-48C3-4D3A-ABF8-D13FC8CCEDC4}" type="pres">
      <dgm:prSet presAssocID="{59395E24-E00F-46A0-B63F-267C3CB7D6D0}" presName="Name8" presStyleCnt="0"/>
      <dgm:spPr/>
    </dgm:pt>
    <dgm:pt modelId="{4DD140DD-0D52-4A89-9D6C-2A951B0C086C}" type="pres">
      <dgm:prSet presAssocID="{59395E24-E00F-46A0-B63F-267C3CB7D6D0}" presName="level" presStyleLbl="node1" presStyleIdx="0" presStyleCnt="3" custAng="10800000" custLinFactY="100000" custLinFactNeighborX="2603" custLinFactNeighborY="16842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12D010-1069-460B-98A1-0CC3C7F9E4E4}" type="pres">
      <dgm:prSet presAssocID="{59395E24-E00F-46A0-B63F-267C3CB7D6D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01D95D-EC88-4FD6-A5AA-0F2588730080}" type="pres">
      <dgm:prSet presAssocID="{D3C8B7FB-611B-4F4F-80F6-33B127CB49A5}" presName="Name8" presStyleCnt="0"/>
      <dgm:spPr/>
    </dgm:pt>
    <dgm:pt modelId="{AE903693-D6FE-4FAC-B2D4-1020B5F2768D}" type="pres">
      <dgm:prSet presAssocID="{D3C8B7FB-611B-4F4F-80F6-33B127CB49A5}" presName="level" presStyleLbl="node1" presStyleIdx="1" presStyleCnt="3" custAng="10800000" custLinFactNeighborX="11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0216DE-DEAA-498B-97D3-2BFBC68DBE72}" type="pres">
      <dgm:prSet presAssocID="{D3C8B7FB-611B-4F4F-80F6-33B127CB49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2A841F-45CE-416F-BA67-EED58D399D2C}" type="pres">
      <dgm:prSet presAssocID="{FDC3A358-3908-4E9C-B1BB-79042E335297}" presName="Name8" presStyleCnt="0"/>
      <dgm:spPr/>
    </dgm:pt>
    <dgm:pt modelId="{BC4CF9C2-6DC1-40E4-A999-9FFC2E182A3C}" type="pres">
      <dgm:prSet presAssocID="{FDC3A358-3908-4E9C-B1BB-79042E335297}" presName="level" presStyleLbl="node1" presStyleIdx="2" presStyleCnt="3" custAng="10800000" custLinFactY="-100000" custLinFactNeighborX="1033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0F12D0-6324-47DC-95EE-2CE349E48EAE}" type="pres">
      <dgm:prSet presAssocID="{FDC3A358-3908-4E9C-B1BB-79042E33529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391DDE3-4502-4D71-951D-8B36D33BE641}" srcId="{E2099219-52E0-41F6-BC2B-BAC30198A081}" destId="{D3C8B7FB-611B-4F4F-80F6-33B127CB49A5}" srcOrd="1" destOrd="0" parTransId="{A0C59505-81EB-48F3-94D6-03485E208FA4}" sibTransId="{A4DED802-17BD-4E01-94EF-0C8F95025D9F}"/>
    <dgm:cxn modelId="{C052150E-688E-4923-8032-6CC7FC6B14C9}" type="presOf" srcId="{E2099219-52E0-41F6-BC2B-BAC30198A081}" destId="{FF223EA9-ADD0-4B96-BE4D-A07EF5ECFEAC}" srcOrd="0" destOrd="0" presId="urn:microsoft.com/office/officeart/2005/8/layout/pyramid3"/>
    <dgm:cxn modelId="{60AE8154-E142-48E3-9B76-23EFBDCF0716}" type="presOf" srcId="{D3C8B7FB-611B-4F4F-80F6-33B127CB49A5}" destId="{AE903693-D6FE-4FAC-B2D4-1020B5F2768D}" srcOrd="0" destOrd="0" presId="urn:microsoft.com/office/officeart/2005/8/layout/pyramid3"/>
    <dgm:cxn modelId="{28692EB1-CA29-41B8-BA6A-C2EAB5FDF732}" type="presOf" srcId="{D3C8B7FB-611B-4F4F-80F6-33B127CB49A5}" destId="{1B0216DE-DEAA-498B-97D3-2BFBC68DBE72}" srcOrd="1" destOrd="0" presId="urn:microsoft.com/office/officeart/2005/8/layout/pyramid3"/>
    <dgm:cxn modelId="{696477DC-65F9-44D3-BCD2-1746E7DF1D66}" type="presOf" srcId="{FDC3A358-3908-4E9C-B1BB-79042E335297}" destId="{BC4CF9C2-6DC1-40E4-A999-9FFC2E182A3C}" srcOrd="0" destOrd="0" presId="urn:microsoft.com/office/officeart/2005/8/layout/pyramid3"/>
    <dgm:cxn modelId="{AD6518E4-D555-4ADB-B572-2CC70AA0557C}" type="presOf" srcId="{FDC3A358-3908-4E9C-B1BB-79042E335297}" destId="{E20F12D0-6324-47DC-95EE-2CE349E48EAE}" srcOrd="1" destOrd="0" presId="urn:microsoft.com/office/officeart/2005/8/layout/pyramid3"/>
    <dgm:cxn modelId="{FA175BD9-536B-476E-B116-32649587A442}" srcId="{E2099219-52E0-41F6-BC2B-BAC30198A081}" destId="{59395E24-E00F-46A0-B63F-267C3CB7D6D0}" srcOrd="0" destOrd="0" parTransId="{5052F7A4-69C3-4FA4-B999-9C51DE45DB7B}" sibTransId="{C18CEA9B-71F8-45B8-BD7C-C07334FA963F}"/>
    <dgm:cxn modelId="{6ACA6CEB-502E-488D-AAE6-3DFB6F88BCB6}" type="presOf" srcId="{59395E24-E00F-46A0-B63F-267C3CB7D6D0}" destId="{0C12D010-1069-460B-98A1-0CC3C7F9E4E4}" srcOrd="1" destOrd="0" presId="urn:microsoft.com/office/officeart/2005/8/layout/pyramid3"/>
    <dgm:cxn modelId="{22D30146-E71B-40A0-92E3-B47FC23D3CE8}" srcId="{E2099219-52E0-41F6-BC2B-BAC30198A081}" destId="{FDC3A358-3908-4E9C-B1BB-79042E335297}" srcOrd="2" destOrd="0" parTransId="{17999566-DA24-4D28-93E2-57DC93F1C148}" sibTransId="{EF698656-8611-4FFA-BA2D-7554D52D2CA1}"/>
    <dgm:cxn modelId="{B1EAE723-56CB-4050-B2BC-76B1E2279F7F}" type="presOf" srcId="{59395E24-E00F-46A0-B63F-267C3CB7D6D0}" destId="{4DD140DD-0D52-4A89-9D6C-2A951B0C086C}" srcOrd="0" destOrd="0" presId="urn:microsoft.com/office/officeart/2005/8/layout/pyramid3"/>
    <dgm:cxn modelId="{45164351-E834-423A-A4B5-DCC9E2C7CB19}" type="presParOf" srcId="{FF223EA9-ADD0-4B96-BE4D-A07EF5ECFEAC}" destId="{17B862E9-48C3-4D3A-ABF8-D13FC8CCEDC4}" srcOrd="0" destOrd="0" presId="urn:microsoft.com/office/officeart/2005/8/layout/pyramid3"/>
    <dgm:cxn modelId="{C0334C98-6D38-4D2E-A41F-10E0ABD29357}" type="presParOf" srcId="{17B862E9-48C3-4D3A-ABF8-D13FC8CCEDC4}" destId="{4DD140DD-0D52-4A89-9D6C-2A951B0C086C}" srcOrd="0" destOrd="0" presId="urn:microsoft.com/office/officeart/2005/8/layout/pyramid3"/>
    <dgm:cxn modelId="{306C0DE1-B714-4960-81A3-C93B610645C3}" type="presParOf" srcId="{17B862E9-48C3-4D3A-ABF8-D13FC8CCEDC4}" destId="{0C12D010-1069-460B-98A1-0CC3C7F9E4E4}" srcOrd="1" destOrd="0" presId="urn:microsoft.com/office/officeart/2005/8/layout/pyramid3"/>
    <dgm:cxn modelId="{71C4A0CC-9639-46CD-AA83-B7B86483E484}" type="presParOf" srcId="{FF223EA9-ADD0-4B96-BE4D-A07EF5ECFEAC}" destId="{FA01D95D-EC88-4FD6-A5AA-0F2588730080}" srcOrd="1" destOrd="0" presId="urn:microsoft.com/office/officeart/2005/8/layout/pyramid3"/>
    <dgm:cxn modelId="{5409F7FB-BE9B-466E-86A5-8CA119B98716}" type="presParOf" srcId="{FA01D95D-EC88-4FD6-A5AA-0F2588730080}" destId="{AE903693-D6FE-4FAC-B2D4-1020B5F2768D}" srcOrd="0" destOrd="0" presId="urn:microsoft.com/office/officeart/2005/8/layout/pyramid3"/>
    <dgm:cxn modelId="{EFB1BD40-AD91-4E2D-9120-0E5282EF5EE0}" type="presParOf" srcId="{FA01D95D-EC88-4FD6-A5AA-0F2588730080}" destId="{1B0216DE-DEAA-498B-97D3-2BFBC68DBE72}" srcOrd="1" destOrd="0" presId="urn:microsoft.com/office/officeart/2005/8/layout/pyramid3"/>
    <dgm:cxn modelId="{C4AAF251-F914-4815-9BF3-01D480B6BD1E}" type="presParOf" srcId="{FF223EA9-ADD0-4B96-BE4D-A07EF5ECFEAC}" destId="{0D2A841F-45CE-416F-BA67-EED58D399D2C}" srcOrd="2" destOrd="0" presId="urn:microsoft.com/office/officeart/2005/8/layout/pyramid3"/>
    <dgm:cxn modelId="{6A067191-9A2D-473D-A682-22CF30D21E31}" type="presParOf" srcId="{0D2A841F-45CE-416F-BA67-EED58D399D2C}" destId="{BC4CF9C2-6DC1-40E4-A999-9FFC2E182A3C}" srcOrd="0" destOrd="0" presId="urn:microsoft.com/office/officeart/2005/8/layout/pyramid3"/>
    <dgm:cxn modelId="{F0C97327-4BDC-4C48-B05F-D76A7ACC8AD0}" type="presParOf" srcId="{0D2A841F-45CE-416F-BA67-EED58D399D2C}" destId="{E20F12D0-6324-47DC-95EE-2CE349E48EAE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140DD-0D52-4A89-9D6C-2A951B0C086C}">
      <dsp:nvSpPr>
        <dsp:cNvPr id="0" name=""/>
        <dsp:cNvSpPr/>
      </dsp:nvSpPr>
      <dsp:spPr>
        <a:xfrm>
          <a:off x="0" y="2736304"/>
          <a:ext cx="4583832" cy="1368151"/>
        </a:xfrm>
        <a:prstGeom prst="trapezoid">
          <a:avLst>
            <a:gd name="adj" fmla="val 5584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>
            <a:latin typeface="Lucida Fax" panose="02060602050505020204" pitchFamily="18" charset="0"/>
          </a:endParaRPr>
        </a:p>
      </dsp:txBody>
      <dsp:txXfrm rot="10800000">
        <a:off x="802172" y="2736304"/>
        <a:ext cx="2979490" cy="1368151"/>
      </dsp:txXfrm>
    </dsp:sp>
    <dsp:sp modelId="{AE903693-D6FE-4FAC-B2D4-1020B5F2768D}">
      <dsp:nvSpPr>
        <dsp:cNvPr id="0" name=""/>
        <dsp:cNvSpPr/>
      </dsp:nvSpPr>
      <dsp:spPr>
        <a:xfrm>
          <a:off x="767394" y="1368152"/>
          <a:ext cx="3055888" cy="1368151"/>
        </a:xfrm>
        <a:prstGeom prst="trapezoid">
          <a:avLst>
            <a:gd name="adj" fmla="val 5584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>
            <a:latin typeface="Lucida Fax" panose="02060602050505020204" pitchFamily="18" charset="0"/>
          </a:endParaRPr>
        </a:p>
      </dsp:txBody>
      <dsp:txXfrm rot="10800000">
        <a:off x="1302176" y="1368152"/>
        <a:ext cx="1986327" cy="1368151"/>
      </dsp:txXfrm>
    </dsp:sp>
    <dsp:sp modelId="{BC4CF9C2-6DC1-40E4-A999-9FFC2E182A3C}">
      <dsp:nvSpPr>
        <dsp:cNvPr id="0" name=""/>
        <dsp:cNvSpPr/>
      </dsp:nvSpPr>
      <dsp:spPr>
        <a:xfrm>
          <a:off x="1543727" y="0"/>
          <a:ext cx="1527944" cy="1368151"/>
        </a:xfrm>
        <a:prstGeom prst="trapezoid">
          <a:avLst>
            <a:gd name="adj" fmla="val 55840"/>
          </a:avLst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800" kern="1200" dirty="0">
            <a:latin typeface="Lucida Fax" panose="02060602050505020204" pitchFamily="18" charset="0"/>
          </a:endParaRPr>
        </a:p>
      </dsp:txBody>
      <dsp:txXfrm rot="10800000">
        <a:off x="1543727" y="0"/>
        <a:ext cx="1527944" cy="1368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B18625-DAF6-4EAD-81A6-BABA0D9D13E6}" type="datetimeFigureOut">
              <a:rPr lang="en-US"/>
              <a:pPr>
                <a:defRPr/>
              </a:pPr>
              <a:t>2/11/2015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65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742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7C9835-741E-4D1E-AF98-9EB002C7E0D6}" type="datetimeFigureOut">
              <a:rPr lang="es-MX"/>
              <a:pPr>
                <a:defRPr/>
              </a:pPr>
              <a:t>11/02/2015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s-MX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05" y="4416426"/>
            <a:ext cx="5504204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82742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9B5D60-1B94-4193-9645-F290722423D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21553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324987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" name="Marcador de notas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1703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1882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128538" y="4432176"/>
            <a:ext cx="6672823" cy="41830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MX" sz="1100" b="0" dirty="0"/>
          </a:p>
        </p:txBody>
      </p:sp>
    </p:spTree>
    <p:extLst>
      <p:ext uri="{BB962C8B-B14F-4D97-AF65-F5344CB8AC3E}">
        <p14:creationId xmlns:p14="http://schemas.microsoft.com/office/powerpoint/2010/main" val="2788129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ota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745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Médicos por</a:t>
            </a:r>
            <a:r>
              <a:rPr lang="es-MX" baseline="0" dirty="0" smtClean="0"/>
              <a:t> cada 1,000 habitantes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aseline="0" dirty="0" smtClean="0"/>
              <a:t>En 2004 la brecha entre derechohabientes y no derechohabientes fue de 1.24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aseline="0" dirty="0" smtClean="0"/>
              <a:t>En 2012 la brecha se redujo a 0.42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MX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baseline="0" dirty="0" smtClean="0"/>
              <a:t>Enfermeras por cada 1,000 habitantes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aseline="0" dirty="0" smtClean="0"/>
              <a:t>En 2004 la brecha entre derechohabientes y no derechohabientes fue de 1.46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aseline="0" dirty="0" smtClean="0"/>
              <a:t>En 2012 la brecha se redujo a 0.41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B5D60-1B94-4193-9645-F290722423D3}" type="slidenum">
              <a:rPr lang="es-MX" smtClean="0"/>
              <a:pPr>
                <a:defRPr/>
              </a:pPr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969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ota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292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En términos per</a:t>
            </a:r>
            <a:r>
              <a:rPr lang="es-MX" baseline="0" dirty="0" smtClean="0"/>
              <a:t> cápita la brecha entre el gasto público para población asegurada vs no asegurada se ha reducido de </a:t>
            </a:r>
            <a:r>
              <a:rPr lang="es-MX" dirty="0" smtClean="0"/>
              <a:t>2.1 a 1.5 entre 2000 y 2012.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9B5D60-1B94-4193-9645-F290722423D3}" type="slidenum">
              <a:rPr lang="es-MX" smtClean="0"/>
              <a:pPr>
                <a:defRPr/>
              </a:pPr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192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Marcador de nota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83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angle 7"/>
          <p:cNvSpPr/>
          <p:nvPr userDrawn="1"/>
        </p:nvSpPr>
        <p:spPr>
          <a:xfrm>
            <a:off x="8280920" y="5943600"/>
            <a:ext cx="899592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460432" y="6165305"/>
            <a:ext cx="576064" cy="28803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es-MX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800" b="1" i="0" kern="1200" smtClean="0">
                <a:solidFill>
                  <a:srgbClr val="FFFFFF"/>
                </a:solidFill>
                <a:latin typeface="Soberana Texto"/>
                <a:ea typeface="+mn-ea"/>
                <a:cs typeface="Soberana Texto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37E7309-7E74-4FA6-B4D1-A6BF9C8BFC26}" type="slidenum">
              <a:rPr lang="es-MX" sz="1400" b="0" smtClean="0">
                <a:latin typeface="Arial Narrow" pitchFamily="34" charset="0"/>
              </a:rPr>
              <a:pPr>
                <a:defRPr/>
              </a:pPr>
              <a:t>‹Nº›</a:t>
            </a:fld>
            <a:endParaRPr lang="es-MX" sz="1400" b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075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angle 7"/>
          <p:cNvSpPr/>
          <p:nvPr userDrawn="1"/>
        </p:nvSpPr>
        <p:spPr>
          <a:xfrm>
            <a:off x="8280920" y="5943600"/>
            <a:ext cx="899592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460432" y="6165305"/>
            <a:ext cx="576064" cy="28803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es-MX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800" b="1" i="0" kern="1200" smtClean="0">
                <a:solidFill>
                  <a:srgbClr val="FFFFFF"/>
                </a:solidFill>
                <a:latin typeface="Soberana Texto"/>
                <a:ea typeface="+mn-ea"/>
                <a:cs typeface="Soberana Texto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37E7309-7E74-4FA6-B4D1-A6BF9C8BFC26}" type="slidenum">
              <a:rPr lang="es-MX" sz="1400" b="0" smtClean="0">
                <a:latin typeface="Arial Narrow" pitchFamily="34" charset="0"/>
              </a:rPr>
              <a:pPr>
                <a:defRPr/>
              </a:pPr>
              <a:t>‹Nº›</a:t>
            </a:fld>
            <a:endParaRPr lang="es-MX" sz="1400" b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10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angle 7"/>
          <p:cNvSpPr/>
          <p:nvPr userDrawn="1"/>
        </p:nvSpPr>
        <p:spPr>
          <a:xfrm>
            <a:off x="8280920" y="5943600"/>
            <a:ext cx="899592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460432" y="6165305"/>
            <a:ext cx="576064" cy="28803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es-MX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800" b="1" i="0" kern="1200" smtClean="0">
                <a:solidFill>
                  <a:srgbClr val="FFFFFF"/>
                </a:solidFill>
                <a:latin typeface="Soberana Texto"/>
                <a:ea typeface="+mn-ea"/>
                <a:cs typeface="Soberana Texto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37E7309-7E74-4FA6-B4D1-A6BF9C8BFC26}" type="slidenum">
              <a:rPr lang="es-MX" sz="1400" b="0" smtClean="0">
                <a:latin typeface="Arial Narrow" pitchFamily="34" charset="0"/>
              </a:rPr>
              <a:pPr>
                <a:defRPr/>
              </a:pPr>
              <a:t>‹Nº›</a:t>
            </a:fld>
            <a:endParaRPr lang="es-MX" sz="1400" b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2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angle 7"/>
          <p:cNvSpPr/>
          <p:nvPr userDrawn="1"/>
        </p:nvSpPr>
        <p:spPr>
          <a:xfrm>
            <a:off x="8280920" y="5943600"/>
            <a:ext cx="899592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460432" y="6165305"/>
            <a:ext cx="576064" cy="28803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es-MX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800" b="1" i="0" kern="1200" smtClean="0">
                <a:solidFill>
                  <a:srgbClr val="FFFFFF"/>
                </a:solidFill>
                <a:latin typeface="Soberana Texto"/>
                <a:ea typeface="+mn-ea"/>
                <a:cs typeface="Soberana Texto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37E7309-7E74-4FA6-B4D1-A6BF9C8BFC26}" type="slidenum">
              <a:rPr lang="es-MX" sz="1400" b="0" smtClean="0">
                <a:latin typeface="Arial Narrow" pitchFamily="34" charset="0"/>
              </a:rPr>
              <a:pPr>
                <a:defRPr/>
              </a:pPr>
              <a:t>‹Nº›</a:t>
            </a:fld>
            <a:endParaRPr lang="es-MX" sz="1400" b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7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 userDrawn="1"/>
        </p:nvSpPr>
        <p:spPr>
          <a:xfrm>
            <a:off x="8280920" y="5943600"/>
            <a:ext cx="899592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60432" y="6165305"/>
            <a:ext cx="576064" cy="28803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es-MX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800" b="1" i="0" kern="1200" smtClean="0">
                <a:solidFill>
                  <a:srgbClr val="FFFFFF"/>
                </a:solidFill>
                <a:latin typeface="Soberana Texto"/>
                <a:ea typeface="+mn-ea"/>
                <a:cs typeface="Soberana Texto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37E7309-7E74-4FA6-B4D1-A6BF9C8BFC26}" type="slidenum">
              <a:rPr lang="es-MX" sz="1400" b="0" smtClean="0">
                <a:latin typeface="Arial Narrow" pitchFamily="34" charset="0"/>
              </a:rPr>
              <a:pPr>
                <a:defRPr/>
              </a:pPr>
              <a:t>‹Nº›</a:t>
            </a:fld>
            <a:endParaRPr lang="es-MX" sz="1400" b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65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7"/>
          <p:cNvSpPr/>
          <p:nvPr userDrawn="1"/>
        </p:nvSpPr>
        <p:spPr>
          <a:xfrm>
            <a:off x="8280920" y="5943600"/>
            <a:ext cx="899592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60432" y="6165305"/>
            <a:ext cx="576064" cy="28803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es-MX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800" b="1" i="0" kern="1200" smtClean="0">
                <a:solidFill>
                  <a:srgbClr val="FFFFFF"/>
                </a:solidFill>
                <a:latin typeface="Soberana Texto"/>
                <a:ea typeface="+mn-ea"/>
                <a:cs typeface="Soberana Texto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37E7309-7E74-4FA6-B4D1-A6BF9C8BFC26}" type="slidenum">
              <a:rPr lang="es-MX" sz="1400" b="0" smtClean="0">
                <a:latin typeface="Arial Narrow" pitchFamily="34" charset="0"/>
              </a:rPr>
              <a:pPr>
                <a:defRPr/>
              </a:pPr>
              <a:t>‹Nº›</a:t>
            </a:fld>
            <a:endParaRPr lang="es-MX" sz="1400" b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81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352123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Rectangle 7"/>
          <p:cNvSpPr/>
          <p:nvPr userDrawn="1"/>
        </p:nvSpPr>
        <p:spPr>
          <a:xfrm>
            <a:off x="8280920" y="5943600"/>
            <a:ext cx="899592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460432" y="6165305"/>
            <a:ext cx="576064" cy="28803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es-MX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800" b="1" i="0" kern="1200" smtClean="0">
                <a:solidFill>
                  <a:srgbClr val="FFFFFF"/>
                </a:solidFill>
                <a:latin typeface="Soberana Texto"/>
                <a:ea typeface="+mn-ea"/>
                <a:cs typeface="Soberana Texto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37E7309-7E74-4FA6-B4D1-A6BF9C8BFC26}" type="slidenum">
              <a:rPr lang="es-MX" sz="1400" b="0" smtClean="0">
                <a:latin typeface="Arial Narrow" pitchFamily="34" charset="0"/>
              </a:rPr>
              <a:pPr>
                <a:defRPr/>
              </a:pPr>
              <a:t>‹Nº›</a:t>
            </a:fld>
            <a:endParaRPr lang="es-MX" sz="1400" b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5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 userDrawn="1"/>
        </p:nvSpPr>
        <p:spPr>
          <a:xfrm>
            <a:off x="8280920" y="5943600"/>
            <a:ext cx="899592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60432" y="6165305"/>
            <a:ext cx="576064" cy="28803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es-MX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800" b="1" i="0" kern="1200" smtClean="0">
                <a:solidFill>
                  <a:srgbClr val="FFFFFF"/>
                </a:solidFill>
                <a:latin typeface="Soberana Texto"/>
                <a:ea typeface="+mn-ea"/>
                <a:cs typeface="Soberana Texto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37E7309-7E74-4FA6-B4D1-A6BF9C8BFC26}" type="slidenum">
              <a:rPr lang="es-MX" sz="1400" b="0" smtClean="0">
                <a:latin typeface="Arial Narrow" pitchFamily="34" charset="0"/>
              </a:rPr>
              <a:pPr>
                <a:defRPr/>
              </a:pPr>
              <a:t>‹Nº›</a:t>
            </a:fld>
            <a:endParaRPr lang="es-MX" sz="1400" b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11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 userDrawn="1"/>
        </p:nvSpPr>
        <p:spPr>
          <a:xfrm>
            <a:off x="8280920" y="5943600"/>
            <a:ext cx="899592" cy="685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60432" y="6165305"/>
            <a:ext cx="576064" cy="28803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es-MX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800" b="1" i="0" kern="1200" smtClean="0">
                <a:solidFill>
                  <a:srgbClr val="FFFFFF"/>
                </a:solidFill>
                <a:latin typeface="Soberana Texto"/>
                <a:ea typeface="+mn-ea"/>
                <a:cs typeface="Soberana Texto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C37E7309-7E74-4FA6-B4D1-A6BF9C8BFC26}" type="slidenum">
              <a:rPr lang="es-MX" sz="1400" b="0" smtClean="0">
                <a:latin typeface="Arial Narrow" pitchFamily="34" charset="0"/>
              </a:rPr>
              <a:pPr>
                <a:defRPr/>
              </a:pPr>
              <a:t>‹Nº›</a:t>
            </a:fld>
            <a:endParaRPr lang="es-MX" sz="1400" b="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9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5E64F-0E7C-4A83-AE8B-237F58DE61B0}" type="datetimeFigureOut">
              <a:rPr lang="es-MX" smtClean="0"/>
              <a:t>11/02/2015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A83E0-4160-401E-9F34-1234584A8D76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 rot="5400000">
            <a:off x="5647557" y="3361555"/>
            <a:ext cx="6093296" cy="899593"/>
          </a:xfrm>
          <a:prstGeom prst="rect">
            <a:avLst/>
          </a:prstGeom>
        </p:spPr>
      </p:pic>
      <p:sp>
        <p:nvSpPr>
          <p:cNvPr id="8" name="CuadroTexto 7"/>
          <p:cNvSpPr txBox="1"/>
          <p:nvPr userDrawn="1"/>
        </p:nvSpPr>
        <p:spPr>
          <a:xfrm>
            <a:off x="3787878" y="-14890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9" name="CuadroTexto 8"/>
          <p:cNvSpPr txBox="1"/>
          <p:nvPr userDrawn="1"/>
        </p:nvSpPr>
        <p:spPr>
          <a:xfrm>
            <a:off x="-1193292" y="-16970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092280" y="44625"/>
            <a:ext cx="2016333" cy="69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26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272808" cy="7920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Reforma del Sistema de Salud</a:t>
            </a:r>
            <a:endParaRPr lang="es-MX" sz="38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400" y="5661248"/>
            <a:ext cx="6985000" cy="792088"/>
          </a:xfrm>
        </p:spPr>
        <p:txBody>
          <a:bodyPr rtlCol="0"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Dr. Eduardo González Pier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11 de febrero de 2015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251520" y="3429000"/>
            <a:ext cx="7848872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1 Título"/>
          <p:cNvSpPr txBox="1">
            <a:spLocks/>
          </p:cNvSpPr>
          <p:nvPr/>
        </p:nvSpPr>
        <p:spPr>
          <a:xfrm>
            <a:off x="323528" y="3501008"/>
            <a:ext cx="7704856" cy="1296144"/>
          </a:xfrm>
          <a:prstGeom prst="rect">
            <a:avLst/>
          </a:prstGeom>
          <a:effectLst/>
        </p:spPr>
        <p:txBody>
          <a:bodyPr anchor="b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2400" spc="-100" dirty="0" smtClean="0">
                <a:solidFill>
                  <a:srgbClr val="404040"/>
                </a:solidFill>
                <a:latin typeface="Lucida Fax" panose="02060602050505020204" pitchFamily="18" charset="0"/>
                <a:ea typeface="+mj-ea"/>
                <a:cs typeface="Times New Roman" pitchFamily="18" charset="0"/>
              </a:rPr>
              <a:t>Sesión conjunta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2400" spc="-100" dirty="0" smtClean="0">
                <a:solidFill>
                  <a:srgbClr val="404040"/>
                </a:solidFill>
                <a:latin typeface="Lucida Fax" panose="02060602050505020204" pitchFamily="18" charset="0"/>
                <a:ea typeface="+mj-ea"/>
                <a:cs typeface="Times New Roman" pitchFamily="18" charset="0"/>
              </a:rPr>
              <a:t>Academia Nacional de Medicina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2400" spc="-100" dirty="0" smtClean="0">
                <a:solidFill>
                  <a:srgbClr val="404040"/>
                </a:solidFill>
                <a:latin typeface="Lucida Fax" panose="02060602050505020204" pitchFamily="18" charset="0"/>
                <a:ea typeface="+mj-ea"/>
                <a:cs typeface="Times New Roman" pitchFamily="18" charset="0"/>
              </a:rPr>
              <a:t>Secretaría de Salud</a:t>
            </a:r>
          </a:p>
        </p:txBody>
      </p:sp>
    </p:spTree>
    <p:extLst>
      <p:ext uri="{BB962C8B-B14F-4D97-AF65-F5344CB8AC3E}">
        <p14:creationId xmlns:p14="http://schemas.microsoft.com/office/powerpoint/2010/main" val="319737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CuadroTexto"/>
          <p:cNvSpPr txBox="1"/>
          <p:nvPr/>
        </p:nvSpPr>
        <p:spPr>
          <a:xfrm>
            <a:off x="251520" y="5860232"/>
            <a:ext cx="784887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s-MX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Nota:  Actualizado por los nuevos factores de expansión derivados de los ajustes </a:t>
            </a:r>
            <a:r>
              <a:rPr lang="es-MX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poblacionales de CONAPO en 2013.</a:t>
            </a:r>
          </a:p>
          <a:p>
            <a:pPr marL="0" indent="0">
              <a:buNone/>
            </a:pPr>
            <a:r>
              <a:rPr lang="es-MX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Fuente: Estimaciones con base en la ENIGH 2002-2012 de la Unidad de Análisis Económico, Secretaría de Salud.</a:t>
            </a:r>
            <a:endParaRPr lang="es-MX" sz="105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cxnSp>
        <p:nvCxnSpPr>
          <p:cNvPr id="16" name="Conector recto 15"/>
          <p:cNvCxnSpPr/>
          <p:nvPr/>
        </p:nvCxnSpPr>
        <p:spPr>
          <a:xfrm>
            <a:off x="303213" y="1099662"/>
            <a:ext cx="6645051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1 Título"/>
          <p:cNvSpPr txBox="1">
            <a:spLocks/>
          </p:cNvSpPr>
          <p:nvPr/>
        </p:nvSpPr>
        <p:spPr>
          <a:xfrm>
            <a:off x="250825" y="261020"/>
            <a:ext cx="6841455" cy="647700"/>
          </a:xfrm>
          <a:prstGeom prst="rect">
            <a:avLst/>
          </a:prstGeom>
        </p:spPr>
        <p:txBody>
          <a:bodyPr anchor="ctr"/>
          <a:lstStyle/>
          <a:p>
            <a:pPr marL="361950" indent="-361950" fontAlgn="auto"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4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. 	</a:t>
            </a: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Universalización de la protección de la 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salud: protección financiera</a:t>
            </a: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84629" y="1377643"/>
            <a:ext cx="793358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r>
              <a:rPr lang="es-MX" sz="15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</a:rPr>
              <a:t>Porcentaje de hogares con gasto catastrófico y gasto empobrecedor, 2002-2012</a:t>
            </a:r>
            <a:endParaRPr lang="es-MX" sz="1500" dirty="0">
              <a:solidFill>
                <a:prstClr val="black">
                  <a:lumMod val="65000"/>
                  <a:lumOff val="35000"/>
                </a:prstClr>
              </a:solidFill>
              <a:latin typeface="Lucida Fax" panose="02060602050505020204" pitchFamily="18" charset="0"/>
            </a:endParaRPr>
          </a:p>
        </p:txBody>
      </p:sp>
      <p:graphicFrame>
        <p:nvGraphicFramePr>
          <p:cNvPr id="1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275033"/>
              </p:ext>
            </p:extLst>
          </p:nvPr>
        </p:nvGraphicFramePr>
        <p:xfrm>
          <a:off x="502026" y="1690869"/>
          <a:ext cx="7424150" cy="39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253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250825" y="332656"/>
            <a:ext cx="6769447" cy="647700"/>
          </a:xfrm>
          <a:prstGeom prst="rect">
            <a:avLst/>
          </a:prstGeom>
        </p:spPr>
        <p:txBody>
          <a:bodyPr anchor="ctr"/>
          <a:lstStyle/>
          <a:p>
            <a:pPr eaLnBrk="1" hangingPunct="1"/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5. Conclusiones</a:t>
            </a: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cxnSp>
        <p:nvCxnSpPr>
          <p:cNvPr id="5" name="Conector recto 11"/>
          <p:cNvCxnSpPr/>
          <p:nvPr/>
        </p:nvCxnSpPr>
        <p:spPr>
          <a:xfrm>
            <a:off x="303213" y="1124744"/>
            <a:ext cx="72008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755576" y="147549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Agenda conjunta                              Propuestas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860032" y="2114295"/>
            <a:ext cx="33123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Sistema Nacional de Salud Universal</a:t>
            </a:r>
            <a:endParaRPr lang="es-MX" sz="17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860032" y="3291081"/>
            <a:ext cx="345638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Adecuación al marco jurídico de salud</a:t>
            </a:r>
            <a:endParaRPr lang="es-MX" sz="17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860032" y="4221088"/>
            <a:ext cx="3600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Comisión Federal para la Regulación y Vigilancia de los Establecimientos de Atención Médica y fortalecimiento de la Comisión Nacional de Arbitraje Médico</a:t>
            </a:r>
            <a:endParaRPr lang="es-MX" sz="17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95537" y="2109497"/>
            <a:ext cx="3168351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Universalización de la </a:t>
            </a:r>
            <a:r>
              <a:rPr lang="es-MX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atención </a:t>
            </a:r>
            <a:r>
              <a:rPr lang="es-MX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médica </a:t>
            </a:r>
          </a:p>
          <a:p>
            <a:pPr marL="342900" indent="-342900">
              <a:buFont typeface="+mj-lt"/>
              <a:buAutoNum type="arabicPeriod"/>
            </a:pPr>
            <a:endParaRPr lang="es-MX" sz="1700" dirty="0" smtClean="0"/>
          </a:p>
          <a:p>
            <a:pPr marL="342900" indent="-342900">
              <a:buFont typeface="+mj-lt"/>
              <a:buAutoNum type="arabicPeriod"/>
            </a:pPr>
            <a:endParaRPr lang="es-MX" sz="1700" dirty="0" smtClean="0"/>
          </a:p>
          <a:p>
            <a:pPr marL="342900" indent="-342900">
              <a:buFont typeface="+mj-lt"/>
              <a:buAutoNum type="arabicPeriod"/>
            </a:pPr>
            <a:r>
              <a:rPr lang="es-MX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Universalización del Sistema Nacional de Salud</a:t>
            </a:r>
          </a:p>
          <a:p>
            <a:pPr marL="342900" indent="-342900">
              <a:buFont typeface="+mj-lt"/>
              <a:buAutoNum type="arabicPeriod"/>
            </a:pPr>
            <a:endParaRPr lang="es-MX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s-MX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Universalización </a:t>
            </a:r>
            <a:r>
              <a:rPr lang="es-MX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de la protección de la </a:t>
            </a:r>
            <a:r>
              <a:rPr lang="es-MX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salud</a:t>
            </a:r>
            <a:endParaRPr lang="es-MX" sz="17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  <a:p>
            <a:endParaRPr lang="es-MX" sz="17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  <a:p>
            <a:endParaRPr lang="es-MX" sz="1700" dirty="0"/>
          </a:p>
        </p:txBody>
      </p:sp>
      <p:cxnSp>
        <p:nvCxnSpPr>
          <p:cNvPr id="13" name="Conector recto de flecha 12"/>
          <p:cNvCxnSpPr/>
          <p:nvPr/>
        </p:nvCxnSpPr>
        <p:spPr>
          <a:xfrm flipV="1">
            <a:off x="3563888" y="2346949"/>
            <a:ext cx="1080816" cy="193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flipV="1">
            <a:off x="3564584" y="3455128"/>
            <a:ext cx="1080816" cy="193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3563888" y="4723213"/>
            <a:ext cx="1080816" cy="193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92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>
          <a:xfrm>
            <a:off x="250825" y="332656"/>
            <a:ext cx="6769447" cy="647700"/>
          </a:xfrm>
          <a:prstGeom prst="rect">
            <a:avLst/>
          </a:prstGeom>
        </p:spPr>
        <p:txBody>
          <a:bodyPr anchor="ctr"/>
          <a:lstStyle/>
          <a:p>
            <a:pPr marL="361950" indent="-361950" fontAlgn="auto">
              <a:spcAft>
                <a:spcPts val="0"/>
              </a:spcAft>
              <a:defRPr/>
            </a:pP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1. 	Concepto de universalidad</a:t>
            </a: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cxnSp>
        <p:nvCxnSpPr>
          <p:cNvPr id="7" name="Conector recto 11"/>
          <p:cNvCxnSpPr/>
          <p:nvPr/>
        </p:nvCxnSpPr>
        <p:spPr>
          <a:xfrm>
            <a:off x="303213" y="1124744"/>
            <a:ext cx="72008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upo 7"/>
          <p:cNvGrpSpPr/>
          <p:nvPr/>
        </p:nvGrpSpPr>
        <p:grpSpPr>
          <a:xfrm>
            <a:off x="108360" y="1772816"/>
            <a:ext cx="4583832" cy="4104456"/>
            <a:chOff x="564232" y="1628800"/>
            <a:chExt cx="4583832" cy="4104456"/>
          </a:xfrm>
        </p:grpSpPr>
        <p:graphicFrame>
          <p:nvGraphicFramePr>
            <p:cNvPr id="9" name="Diagrama 8"/>
            <p:cNvGraphicFramePr/>
            <p:nvPr>
              <p:extLst/>
            </p:nvPr>
          </p:nvGraphicFramePr>
          <p:xfrm>
            <a:off x="564232" y="1628800"/>
            <a:ext cx="4583832" cy="410445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CuadroTexto 9"/>
            <p:cNvSpPr txBox="1"/>
            <p:nvPr/>
          </p:nvSpPr>
          <p:spPr>
            <a:xfrm>
              <a:off x="2161175" y="2348880"/>
              <a:ext cx="14401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s-MX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Atención médica</a:t>
              </a:r>
            </a:p>
            <a:p>
              <a:endParaRPr lang="es-MX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2197179" y="3272210"/>
              <a:ext cx="13681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es-MX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Sistema Nacional de </a:t>
              </a:r>
              <a:r>
                <a:rPr lang="es-MX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Salud</a:t>
              </a:r>
              <a:endPara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1619672" y="4934204"/>
              <a:ext cx="29523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s-MX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Protección de la </a:t>
              </a:r>
              <a:r>
                <a:rPr lang="es-MX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salud</a:t>
              </a:r>
              <a:endParaRPr lang="es-MX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</p:grpSp>
      <p:cxnSp>
        <p:nvCxnSpPr>
          <p:cNvPr id="13" name="Conector recto de flecha 12"/>
          <p:cNvCxnSpPr/>
          <p:nvPr/>
        </p:nvCxnSpPr>
        <p:spPr>
          <a:xfrm>
            <a:off x="3145463" y="2673786"/>
            <a:ext cx="2507353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3743908" y="3825914"/>
            <a:ext cx="1908908" cy="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>
            <a:off x="4394480" y="5246042"/>
            <a:ext cx="1258336" cy="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5744456" y="2106568"/>
            <a:ext cx="2787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Dimensiones de la cobertura del aseguramiento médico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744456" y="3574757"/>
            <a:ext cx="23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Funciones del sistema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744456" y="494290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Tipos de protección de la salud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0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9 Rectángulo"/>
          <p:cNvSpPr/>
          <p:nvPr/>
        </p:nvSpPr>
        <p:spPr>
          <a:xfrm>
            <a:off x="899592" y="1882775"/>
            <a:ext cx="7200800" cy="36052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Lucida Fax" panose="02060602050505020204" pitchFamily="18" charset="0"/>
            </a:endParaRPr>
          </a:p>
        </p:txBody>
      </p:sp>
      <p:sp>
        <p:nvSpPr>
          <p:cNvPr id="5" name="AutoShape 10" descr="data:image/jpeg;base64,/9j/4AAQSkZJRgABAQAAAQABAAD/2wCEAAkGBhQSERUSExIWFBUWGR4aFRYWFRUXFxQVGhYYFxUbFBUXHCYeHBsjGRUVIC8hIycpLC4sFR4xNTAqNSYrLCkBCQoKDQwOFA8NFDUYFBgpKSkwNSk1NTU1KSkpNSkpKSwpNTUtLSkpKSkuKTYpKSksKSkrKSkxKSkpKSkqKS4pKf/AABEIAHMBUAMBIgACEQEDEQH/xAAbAAEAAgMBAQAAAAAAAAAAAAAABAUCAwYBB//EAEYQAAEDAgMEBQYLBgUFAAAAAAEAAhEDIQQSMQVBUWEGEyJxgTJCVZGSoRYjUmJysbLB0tPwBxQVc8LRQ0RTguEzNDWTo//EABgBAQEBAQEAAAAAAAAAAAAAAAABAgME/8QAJBEBAAECBQQDAQAAAAAAAAAAAAECEgMRUpHRMVFToRNBcWH/2gAMAwEAAhEDEQA/APuKIiAiIgIiICIiAiIgIiICIiAiIgIiICIiAiIgIiICIiAiwpumVmgIiICIiAiKHiMaQ4tAjKA6TfM2e1lA3j7wgmJKosQ+o7M10kEPaHtJAuJbmA36QRrKUsOXGW0y1xc1wdly5ewA8Ge4iEF4HA6HTVeqhOEcGgZSz4vI8gTL5BkgXcJBv89TXVzTw8xldlkN4OImO4fUEFiirMPtoHUEgBuZw0L3bmjf4Kxp1A4SCCDvCDJERAREQEReOdFzZB6irndIsODHXMnvn3hTaNdr2hzXBwOhBkINiKIdr0QSDWpgixBe2xGu9P4tR/1qf/sb/dBLRasPi2VASx7XAGCWkEA94W1ARRsVtOlT8uo1p4EifVqozekeGP8AjM9aCyRaaGLY/wAh7XfRcD9S3ICLXXxLWCXuDRxcQB71B+EeGmOvZ60Fki10cQ14ljg4cQQR7l7VqhoLnEADUkwB3lBmihjbFD/Wp+23+62UNoU3mGVGOPAOBPqCCQiIgIiICIiCJhanad3n61LVVgKnbf8ASP2irVAREQFhWqhrS46NBJ7gJWarMe4k5iT1UeVTN2He5wjtD6o0QasViXl7T5BAkB2ZzXCdWlh1vBBG8KccP1rWOcC1wG4wWyO0J4f2UGnTNKi14BL7BrSTlaXECY1A0tu0Ru0XMpF57TnEZGu7OoFvDXxQWQDGWs2YG4TEAd+oHioWJ2qQS0ACDBMgmOTZF9PAqop15c45g7nLT2rX1sJDdOACyp1nZRnJfOgMEgGDIdqDf3X1VFizabrdoGTEZZvqRYzI4ZVubj2PHbaIjXUAEQZsC2x3gaqoNSRmFyRcyTmcAHtiL/LHctrX/GGAI4nswCCQDzjdI0PgEzEbN85hztknKHQQ4wJa4aw0QBz1WNPFkOqVBDWNhpaTMm5IAFsxzAeC04PF9VZoAb8kCO/XR2mvIHcTNxWFbUAqMmeVjqA4gHR4AInVBYU3yAYIncbEd6yVXha1JrxkdZwADQCZdcyTxhWigIiIC5Hp5jCOrpSQx0l8b4IA+srrlT9JdhfvNMQYeySw7jOoPfA9SCVS2XQdTDW02FhFoAuO/XxTYuz+opCnwLo7i4kTziFxGydvVcI803tJaD2mHVvNv6gr6DhsQ2o0PaZa4SCg5f8AaBTGSk7fmI8CJ+5S9gbEoPw1JzqTCS25IudVG/aB/wBKn9P+kpsXFYsYemKdGm5uXskvMkcwqLzZWy20A9rbNc/MBwBAEe5U/S3pA6kRRpeW7UjUA2AbzP61VtsPF1KlMuqgNdmcC0eblMR7lxuJqZtpdr/VaPUQB9yDp9kdFqdJsvaKlQ3c53avvifrU+tsei8Q6kw/7QPeFMUfF4wUxJa4i5OVpdAHGFBT7G2EMPiqmWcjmDKTuOa7Z8FZbZ2oMPSdUNzo0cXHQfrgouE6U0arstPO48Aw6Kn/AGg1D8S3cc58RlA+s+tBs6O7L/eZxOJ+MJMMafJAGpjv3cl0NbZNFwyupMI+iB6oUfo3H7rSj5Ks0Hz/AGvgX4CsH0XENdpN9NWu462XabJ2iK9JtQWnUcCNR61WdNqQOFJ3tc0j1x9RKj9AXHqHjcKlvZbP65qin29SH8RaIEF9ORFjJEyp/TTZDGMbWpgMcHQctpm4NtCCPeoHSKf4g3LGbNTyzpmkRPKVK6SvxHxbsRTa6k10kUyQCfnEyQg6jY1dz6FN7/KLQTz5qaoeytpU69MPp6aEaFp4EKYoCIiAiIgodmv+Mf8ATd9oq+XNbLd8bU/mO+0V0gQeoiII+PrOa3sCXEgDlJ/WqrcPgqZqk9XltmcHNy5TMyCLEEzNz5KkbTguaMxaW3kAO8owIGs2MGFng8PmpuY+SCSILi4gC3lG5uJ8UEutSD2lp0O8HxBBVJtTDCndtQTEuBaCbTckRA7V54Lb1fUPhhcRBcWmI0cf6fq4rHZWEFTtPOaCDHynROd/HkNAAgj1nBtFpLC1zhqbFrBoJItc7o4qKXwLCdTckkkwAIFiSGuGmqnbbltWZILh2YncN/Jpv/vUI1XEkAkSSSBaQJBvodIk74VRnVF8wN3Ajjlg3zTpDXiAAdV4+rq8GfNEiXACAST3CPXwWLYdFPKY3gE6m39h4d63nD3l5MkZoGsGIjUEATpPuQRDJ3d3AjSOesDvjeInbG2hleGk9l/Pf5pnnYeyeK9yHRrRdvZMg5xAkA6F1jPHslaTQz2i5bLcpyyA0QAeAe07rZwgsNoTSe6oILnANZIJI1lrWjQbyb66KxwROQAzItLhBdzhRsSQ6i1wJIsTJguad0gam1t6w2U4B7wAGadhpJAI8ozAE9psgaWUVZoiICjMxoNV1KLta13eCXA25QPaUlUu1NhVH1hXpVureBEESCP1uQYdL9mMqUHVCIfTEh2+N4PJa+g5P7tfTOcvdb75XuI2FXrgNr4gZN7abYzd5Ku8Nhm02hjBDWiAEHNftAPxdIfPP2f+Vb9Gf+0o/R+8qNtzo8/EkZqoa1s5QKZJvHlEuvpyWnCdHK9JuRmLIaNB1YMd0lBesqNzFgiQMxHJxN/EgrhumWznU6/XNmHwQ4ea8R/YH1rq9kbJdSdUfUqmq9+W5EQGzA1+cVPxGHbUaWPaHNOoKCJsbazcRTD2kT57fku/twU2poe5c27obkfnw9d1I8Dcd08O+VJ/h+NIg4mnGk9XdBQfs/Hxz/5f9TVedM9mGrQDmiXUzMcWkdr6gfBbdgdGG4Yl2cvcRGgAAmbC53cVdqjlug+1g6n1BMObdvzmm9u4/cupXPbR6HMe/rKTzRfM9nyZ4gWI8CtlLZ+NAj95YRxNOXKCJ06xoFJtEXc9wMDWBy5mPerTo3s00MO1rvKPadyJ3eAgLDZ/RxlN/Wvc6tV+W/d9Fu5Wr5gxE7pEieYQcLt3/wAkz6dL7TV2W06IfRqNdoWmeVtVRY7oe+rVNV2IAeSCMtOAI0jtTuUqtsKvUbkqYslh1DaYaSO+VRT/ALPg7NVPmw2fpSY90rtVG2fs5lFgZTEAesniTxUlQEREBERBy+yj8dU/mP8AtldOFy+yh8dU/mP+2V1AQeoiIIG1DSaM1Rgce4F0cuSx6wDDh1MFu8AQYvJB5ceCrekdE580NIyZRAJdJMgG9pvB5q12VlFLI2HZOyYENLt8etBFqOzjrh2SDDm6lu6bgeaRIIuI01UOsW02gNdr5mVrspBgtBJBiZgFe0qM5okOlwLCeyzyWhrp1lvPTRbA5hZmcXPeAOwSCWi9pDZNtd9lUauuOWATDi3KW6SCS4gTpGWYkSFEGffOUxAAm8ea0cN/hOqtamxmvpyyWSNCQQfkidQOEGL6LWzYT95bB1jUHzTpcySO5BAYQ3Qyb8CIiJnWLnvjkrTCYlnVtp1NDoeF7X3EcVWVMO1hykkGCCG3cCdwJEG0+0scS6SCAACLRpeZjjee9BKxOAfTyedDjPz4GZpjiQCDxIC1YbEAPb2pAMj6OYCR9IOf6lu2dtQshpu3hw+ifu0vu34YvCDIXN0aypceac7XMB4G5sgtKGVuGpipYQ3jYm4uNI4rHZuJol2VggiQJkyNSZ56+Cx2mIw7GkHzRIaSGkDV4G60eKidHsP2y4kAgA5QZPaGruFhEKKtsZjnMPZoVKn0Mn9Tgq+p0gqj/IYnwNA/VVV2ikx/WJpmelWWznndKKov/DsV6qJ9wqLD4X1PR2M9in+NdIizbOpm2vU5v4X1PR2M9in+NPhfU9HYz2Kf410iJbOosr1+nN/C+p6OxnsU/wAafC+p6OxnsU/xrpF5KWzqLK9fpznwvqejsZ7FP8afC+p6OxnsU/xro5SUtnUWV6/Tmz0vqejsZ7FP8a6RpskpK1ETHWc2qYqjrOaNtLGGlTLxTfVI8ymAXG8WBIHvVJ8MKno3GexT/MXSysXPggXvyPv4JMTP29OHXRTGVVF0/suc+GFT0bjPYp/mJ8MKno3GexT/ADF0q8lS2e7p8uF4o3nlzfwwqejcZ7FP8xPhhU9G4z2Kf5i6WUS2e58uF4o3nlzXwwqejcZ7FP8AMT4YVPRuM9in+YulRLZ7ny4XijeeXNfDCp6NxnsU/wAxbR0nq+jsV/8AD81dAiZT3ScXC+sKN55UtLb9V3+QxA7zh/q62VZ4TEl4l1N1Pk7L/SSt6LTlXXTPSjLfkRERzc1stvxtT+Y77ZXSBUOzWfG1Ppu+0VfoCIiCo6QUmNYapYS4WBaSIne6Nw5rHZG1A5/VhjQIJzNNpt6yZ1VpiMO2o0tcJB1C5bEM6moGhzXOZmym4yA+SD4kmZPuQX+OwtKQ9/Z3SJEzftZddN6hdQ8ANcwuzEuLqbrQTJJO4wYHESrChWp1WlkteWgZxre4v4gqA1pzPgVGsuIylwnTyYu0jhyug0sh7y1xs1ksYXw10kxBaTIAaOMEqQH1NabyQ9wguY45RxB4Ra+9eCkxtMuLW1WMBIOhBtmDgZI+tR8RQa1pGR4e1hyg1MwzEGCBMkyDEBURpqVjmaC5pJIqFpgiTlEC4j9cDsqVnMyiu3MyCSYg3I8gCCNRIIUqrXMEUw3LTbc5HaOkQAS0TDSSea1vpzDuuY95gZXnKQ0wQAGulpG/VEbWmkCfi3lrTBdNs4MARPPyua24ZxeTTDWhkybF2cCzgToTMXlQsHh3vGVmTKBlcSJIDvOALW3gAeAVqazabeqFSC1nlEN7I0BIECb6Iqr2rtep1jmsMBtu8758SPdxVnsSpmph2UN3A7yBaXHjMqpp7O6yp284zgHMxvZdaXOLtBM6Lo6VINaGgQBYKDNERAREQEREBUGLwr8ldrWlwc0lssIeHF0ls+cN4O5X6iU8aXDMAMuYtkugmDBItyPqQRjSPWscWzTyuEBhAa8kEOLNbgET/dR9oYIveMjDl6ojQtM9Y0w0+a6AYU6ptOGGpllgJBM3gOykgcJXlPas1HU8okZh5XyQ03HPN7kGijTmu9xYcrmsjNTPB2a+7USvKeGINUBkF1SGnKRDSxoJBAsLO8Vtp7Ymk2oA3tFojP5OePKMWIkLJ21w1rHuaQ1xIJ1DY84n5J48wUEM4d5bSplsmnUIlzS5pZkcGk6SLtB5r2gxzXUCWP8Ai6dRrrFxzfFxffMOhT8RtEMY55bOUwALlwFzHhJ8FkMdmeWMAcQ0OJJgQ6csQDM5Sgj7NZUY9zX3DoeCJIDj5bZIsNCPFRquFkYgZHZ3OJpkNIM5GgEO3docdxUx21MpeHNjI1hMGZLy4ADxb70rY803EOEksc9sER2AMzdBBuNZQasJRIrVC5upbByG5yAEh2gurRRcPtAPLcu+ZmxaWxIcON1KQEREBERAREQEREFTgKfbf9I/aKtlDwtOHO7z9amICIiAtOKw+ZrgIDiIBIn/AJW5EHGYZxYQWuu0jM0WdUgmwBM2BOvJdJQxwrhzWOLSAO1wzCR948Fux+CFVuWY5wDu5qlxWFq0pDQWtd2Rk7TnfOda2+wjVUWGI2a7qntD8xcLggCXWvPhvlaMfVDw0mWPEiC11hNiDEGCGnwVbh9ovzSyqXlwygOaSDl7jGbTTcbqcNsVi5oIY2SLazcZocTcATeI5oN1PFk03MALnGYABMAji4AWmLm9ljXwD8rXEtYWNAGZ0gQNSSImfqWNHa1Un/DcCTBB5nKC4EgEiIkCeKqcXVqPeTVMOHmWGXhlkn1iUF/icYKTWFjWlr5lzbAOjswADMmy5ylQe4xlcXHWxku5nd437lb7HwrnscHZwD5LtA03uybk81eUaeVoEl0DU6nvQadn4csphrnZiPdyHIKSiKAiIgIiICIiAoR2W3SXBucPy2jMHZrSJibxKmogiDZzYLZOUnMWWyyTJ3TBN4leDZbcxdLjLi4aQHFuWRbhxUxEEJuymhjaeZxazLlnL5mnm/qFnS2e1sQTAmGmC0B2oFpjlKlIgh0dlMbAE5WkkNMEAu7xu0HIrHD7JayMrnAhuWZaZaDLQZG6TG9TkQQ37LaS8uJOdrWukjRswRAkGXEysqmzw4HM5zjlLQTlkB3lRAiTA3blKRBHGBaKnWizog8HaXI421UhEQEREBERAREQEREGumyJWxEQEREBERAREQYNoNEQ0CNIAtOsKFV2KxzsxLjJlwJ8rgD80cOd1YIgrsPsRrXZsziQRl0BaOEjUcjwU51BpMloJ4kCfWs0QEREBERAREQEREBERAREQEREBERAREQEREBERAREQEREBERAREQEREBERAREQEREBERAREQEREBERB//2Q=="/>
          <p:cNvSpPr>
            <a:spLocks noChangeAspect="1" noChangeArrowheads="1"/>
          </p:cNvSpPr>
          <p:nvPr/>
        </p:nvSpPr>
        <p:spPr bwMode="auto">
          <a:xfrm>
            <a:off x="1185863" y="741363"/>
            <a:ext cx="228600" cy="228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defTabSz="9128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s-ES" altLang="es-MX" sz="120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cxnSp>
        <p:nvCxnSpPr>
          <p:cNvPr id="6" name="35 Conector recto"/>
          <p:cNvCxnSpPr/>
          <p:nvPr/>
        </p:nvCxnSpPr>
        <p:spPr>
          <a:xfrm flipV="1">
            <a:off x="2164755" y="4348163"/>
            <a:ext cx="1295400" cy="460375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36 Rectángulo"/>
          <p:cNvSpPr/>
          <p:nvPr/>
        </p:nvSpPr>
        <p:spPr>
          <a:xfrm>
            <a:off x="2155230" y="2932113"/>
            <a:ext cx="2795587" cy="1890712"/>
          </a:xfrm>
          <a:prstGeom prst="rect">
            <a:avLst/>
          </a:pr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MX" sz="1350">
              <a:solidFill>
                <a:prstClr val="white"/>
              </a:solidFill>
              <a:latin typeface="Lucida Fax" panose="02060602050505020204" pitchFamily="18" charset="0"/>
            </a:endParaRPr>
          </a:p>
        </p:txBody>
      </p:sp>
      <p:cxnSp>
        <p:nvCxnSpPr>
          <p:cNvPr id="8" name="37 Conector recto de flecha"/>
          <p:cNvCxnSpPr/>
          <p:nvPr/>
        </p:nvCxnSpPr>
        <p:spPr>
          <a:xfrm flipV="1">
            <a:off x="4949230" y="4391025"/>
            <a:ext cx="1295400" cy="547688"/>
          </a:xfrm>
          <a:prstGeom prst="straightConnector1">
            <a:avLst/>
          </a:prstGeom>
          <a:ln w="19050">
            <a:solidFill>
              <a:srgbClr val="99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38 Conector recto de flecha"/>
          <p:cNvCxnSpPr/>
          <p:nvPr/>
        </p:nvCxnSpPr>
        <p:spPr>
          <a:xfrm flipH="1">
            <a:off x="2164755" y="4930775"/>
            <a:ext cx="2730500" cy="0"/>
          </a:xfrm>
          <a:prstGeom prst="straightConnector1">
            <a:avLst/>
          </a:prstGeom>
          <a:ln w="19050">
            <a:solidFill>
              <a:srgbClr val="99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40 Conector recto"/>
          <p:cNvCxnSpPr/>
          <p:nvPr/>
        </p:nvCxnSpPr>
        <p:spPr>
          <a:xfrm flipV="1">
            <a:off x="4950817" y="4310063"/>
            <a:ext cx="1241425" cy="512762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41 Rectángulo"/>
          <p:cNvSpPr/>
          <p:nvPr/>
        </p:nvSpPr>
        <p:spPr>
          <a:xfrm>
            <a:off x="2198092" y="3903663"/>
            <a:ext cx="2751138" cy="9191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MX" sz="1350" dirty="0">
              <a:solidFill>
                <a:prstClr val="white"/>
              </a:solidFill>
              <a:latin typeface="Lucida Fax" panose="02060602050505020204" pitchFamily="18" charset="0"/>
            </a:endParaRPr>
          </a:p>
        </p:txBody>
      </p:sp>
      <p:cxnSp>
        <p:nvCxnSpPr>
          <p:cNvPr id="12" name="42 Conector recto"/>
          <p:cNvCxnSpPr/>
          <p:nvPr/>
        </p:nvCxnSpPr>
        <p:spPr>
          <a:xfrm>
            <a:off x="3398242" y="2419350"/>
            <a:ext cx="2794000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43 Conector recto"/>
          <p:cNvCxnSpPr/>
          <p:nvPr/>
        </p:nvCxnSpPr>
        <p:spPr>
          <a:xfrm>
            <a:off x="6192242" y="2428875"/>
            <a:ext cx="0" cy="1881188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44 Conector recto"/>
          <p:cNvCxnSpPr/>
          <p:nvPr/>
        </p:nvCxnSpPr>
        <p:spPr>
          <a:xfrm>
            <a:off x="3396655" y="2428875"/>
            <a:ext cx="0" cy="1084263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5 Conector recto"/>
          <p:cNvCxnSpPr/>
          <p:nvPr/>
        </p:nvCxnSpPr>
        <p:spPr>
          <a:xfrm flipH="1">
            <a:off x="5801717" y="4310063"/>
            <a:ext cx="390525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6 Conector recto"/>
          <p:cNvCxnSpPr/>
          <p:nvPr/>
        </p:nvCxnSpPr>
        <p:spPr>
          <a:xfrm flipV="1">
            <a:off x="4950817" y="2419350"/>
            <a:ext cx="1241425" cy="512763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47 Conector recto"/>
          <p:cNvCxnSpPr/>
          <p:nvPr/>
        </p:nvCxnSpPr>
        <p:spPr>
          <a:xfrm flipV="1">
            <a:off x="2155230" y="2419350"/>
            <a:ext cx="1243012" cy="512763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48 Conector recto"/>
          <p:cNvCxnSpPr/>
          <p:nvPr/>
        </p:nvCxnSpPr>
        <p:spPr>
          <a:xfrm flipV="1">
            <a:off x="4950817" y="3513138"/>
            <a:ext cx="846138" cy="390525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31 CuadroTexto"/>
          <p:cNvSpPr txBox="1">
            <a:spLocks noChangeArrowheads="1"/>
          </p:cNvSpPr>
          <p:nvPr/>
        </p:nvSpPr>
        <p:spPr bwMode="auto">
          <a:xfrm>
            <a:off x="2189981" y="5022850"/>
            <a:ext cx="2886075" cy="2778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MX" alt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Amplitud: </a:t>
            </a:r>
            <a:r>
              <a:rPr lang="es-MX" alt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¿quién está asegurado?</a:t>
            </a:r>
          </a:p>
        </p:txBody>
      </p:sp>
      <p:sp>
        <p:nvSpPr>
          <p:cNvPr id="20" name="32 CuadroTexto"/>
          <p:cNvSpPr txBox="1">
            <a:spLocks noChangeArrowheads="1"/>
          </p:cNvSpPr>
          <p:nvPr/>
        </p:nvSpPr>
        <p:spPr bwMode="auto">
          <a:xfrm>
            <a:off x="5570438" y="4581128"/>
            <a:ext cx="1593850" cy="83099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s-MX" alt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Profundidad: </a:t>
            </a:r>
            <a:r>
              <a:rPr lang="es-MX" alt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¿qué intervenciones están incluidas?</a:t>
            </a:r>
          </a:p>
        </p:txBody>
      </p:sp>
      <p:cxnSp>
        <p:nvCxnSpPr>
          <p:cNvPr id="23" name="54 Conector recto"/>
          <p:cNvCxnSpPr/>
          <p:nvPr/>
        </p:nvCxnSpPr>
        <p:spPr>
          <a:xfrm>
            <a:off x="5801717" y="3513138"/>
            <a:ext cx="0" cy="95250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55 Conector recto"/>
          <p:cNvCxnSpPr/>
          <p:nvPr/>
        </p:nvCxnSpPr>
        <p:spPr>
          <a:xfrm flipV="1">
            <a:off x="2198092" y="3917950"/>
            <a:ext cx="0" cy="903288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56 Conector recto"/>
          <p:cNvCxnSpPr/>
          <p:nvPr/>
        </p:nvCxnSpPr>
        <p:spPr>
          <a:xfrm flipH="1">
            <a:off x="3112492" y="3513138"/>
            <a:ext cx="2684463" cy="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57 Conector recto"/>
          <p:cNvCxnSpPr/>
          <p:nvPr/>
        </p:nvCxnSpPr>
        <p:spPr>
          <a:xfrm flipV="1">
            <a:off x="2198092" y="3513138"/>
            <a:ext cx="914400" cy="390525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1 Título"/>
          <p:cNvSpPr txBox="1">
            <a:spLocks/>
          </p:cNvSpPr>
          <p:nvPr/>
        </p:nvSpPr>
        <p:spPr>
          <a:xfrm>
            <a:off x="750887" y="628387"/>
            <a:ext cx="7243763" cy="485775"/>
          </a:xfrm>
          <a:prstGeom prst="rect">
            <a:avLst/>
          </a:prstGeom>
        </p:spPr>
        <p:txBody>
          <a:bodyPr lIns="68580" tIns="34290" rIns="68580" bIns="34290" anchor="ctr"/>
          <a:lstStyle/>
          <a:p>
            <a:pPr algn="ctr">
              <a:defRPr/>
            </a:pPr>
            <a:endParaRPr lang="es-MX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34" name="29 CuadroTexto"/>
          <p:cNvSpPr txBox="1">
            <a:spLocks noChangeArrowheads="1"/>
          </p:cNvSpPr>
          <p:nvPr/>
        </p:nvSpPr>
        <p:spPr bwMode="auto">
          <a:xfrm>
            <a:off x="2751153" y="4183063"/>
            <a:ext cx="1646605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s-MX" alt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Fondos </a:t>
            </a:r>
            <a:r>
              <a:rPr lang="es-MX" alt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actuales</a:t>
            </a:r>
            <a:endParaRPr lang="es-MX" alt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cxnSp>
        <p:nvCxnSpPr>
          <p:cNvPr id="42" name="Conector recto 41"/>
          <p:cNvCxnSpPr/>
          <p:nvPr/>
        </p:nvCxnSpPr>
        <p:spPr>
          <a:xfrm>
            <a:off x="303213" y="1124744"/>
            <a:ext cx="6717059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1 Título"/>
          <p:cNvSpPr txBox="1">
            <a:spLocks/>
          </p:cNvSpPr>
          <p:nvPr/>
        </p:nvSpPr>
        <p:spPr>
          <a:xfrm>
            <a:off x="146050" y="-1588"/>
            <a:ext cx="6172200" cy="857251"/>
          </a:xfrm>
          <a:prstGeom prst="rect">
            <a:avLst/>
          </a:prstGeom>
        </p:spPr>
        <p:txBody>
          <a:bodyPr lIns="68580" tIns="34290" rIns="68580" bIns="3429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s-MX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Fax" panose="02060602050505020204" pitchFamily="18" charset="0"/>
            </a:endParaRPr>
          </a:p>
        </p:txBody>
      </p:sp>
      <p:sp>
        <p:nvSpPr>
          <p:cNvPr id="44" name="47 CuadroTexto"/>
          <p:cNvSpPr txBox="1"/>
          <p:nvPr/>
        </p:nvSpPr>
        <p:spPr>
          <a:xfrm>
            <a:off x="683568" y="567049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s-MX" sz="1200" dirty="0" smtClean="0">
                <a:solidFill>
                  <a:srgbClr val="404040"/>
                </a:solidFill>
                <a:latin typeface="Lucida Fax" panose="02060602050505020204" pitchFamily="18" charset="0"/>
                <a:cs typeface="Arial" pitchFamily="34" charset="0"/>
              </a:rPr>
              <a:t>Fuentes: Organización Mundial de la Salud. 2010. Informe sobre la salud en el mundo. Financiación de los sistemas de salud: el camino hacia la cobertura universal. Ginebra: OMS.  </a:t>
            </a:r>
          </a:p>
        </p:txBody>
      </p:sp>
      <p:sp>
        <p:nvSpPr>
          <p:cNvPr id="45" name="1 Título"/>
          <p:cNvSpPr txBox="1">
            <a:spLocks/>
          </p:cNvSpPr>
          <p:nvPr/>
        </p:nvSpPr>
        <p:spPr>
          <a:xfrm>
            <a:off x="250825" y="332656"/>
            <a:ext cx="6769447" cy="647700"/>
          </a:xfrm>
          <a:prstGeom prst="rect">
            <a:avLst/>
          </a:prstGeom>
        </p:spPr>
        <p:txBody>
          <a:bodyPr anchor="ctr"/>
          <a:lstStyle/>
          <a:p>
            <a:pPr marL="361950" indent="-361950" fontAlgn="auto"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2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. 	Universalización de la atención médica</a:t>
            </a: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27584" y="1352225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Dimensiones de la cobertura del aseguramiento médico 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21" name="32 CuadroTexto"/>
          <p:cNvSpPr txBox="1">
            <a:spLocks noChangeArrowheads="1"/>
          </p:cNvSpPr>
          <p:nvPr/>
        </p:nvSpPr>
        <p:spPr bwMode="auto">
          <a:xfrm>
            <a:off x="682873" y="3004007"/>
            <a:ext cx="1370136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s-MX" altLang="es-MX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Nivel: </a:t>
            </a:r>
            <a:r>
              <a:rPr lang="es-MX" altLang="es-MX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¿en qué proporción están cubiertos los costos?</a:t>
            </a:r>
          </a:p>
        </p:txBody>
      </p:sp>
      <p:cxnSp>
        <p:nvCxnSpPr>
          <p:cNvPr id="22" name="Conector recto de flecha 21"/>
          <p:cNvCxnSpPr/>
          <p:nvPr/>
        </p:nvCxnSpPr>
        <p:spPr>
          <a:xfrm flipV="1">
            <a:off x="2051720" y="3004007"/>
            <a:ext cx="0" cy="732630"/>
          </a:xfrm>
          <a:prstGeom prst="straightConnector1">
            <a:avLst/>
          </a:prstGeom>
          <a:ln w="19050">
            <a:solidFill>
              <a:srgbClr val="99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98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250825" y="332656"/>
            <a:ext cx="6769447" cy="647700"/>
          </a:xfrm>
          <a:prstGeom prst="rect">
            <a:avLst/>
          </a:prstGeom>
        </p:spPr>
        <p:txBody>
          <a:bodyPr anchor="ctr"/>
          <a:lstStyle/>
          <a:p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2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. </a:t>
            </a: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Universalización de la atención 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médica</a:t>
            </a: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cxnSp>
        <p:nvCxnSpPr>
          <p:cNvPr id="6" name="Conector recto 11"/>
          <p:cNvCxnSpPr/>
          <p:nvPr/>
        </p:nvCxnSpPr>
        <p:spPr>
          <a:xfrm>
            <a:off x="303213" y="1124744"/>
            <a:ext cx="72008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ángulo redondeado 2"/>
          <p:cNvSpPr/>
          <p:nvPr/>
        </p:nvSpPr>
        <p:spPr>
          <a:xfrm>
            <a:off x="2411760" y="1319370"/>
            <a:ext cx="5981616" cy="11838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3" name="Rectángulo redondeado 62"/>
          <p:cNvSpPr/>
          <p:nvPr/>
        </p:nvSpPr>
        <p:spPr>
          <a:xfrm>
            <a:off x="357323" y="1323493"/>
            <a:ext cx="1928677" cy="11690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5" name="CuadroTexto 64"/>
          <p:cNvSpPr txBox="1"/>
          <p:nvPr/>
        </p:nvSpPr>
        <p:spPr>
          <a:xfrm>
            <a:off x="502566" y="1593617"/>
            <a:ext cx="1584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Atención médica 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433352" y="1325843"/>
            <a:ext cx="608578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Conjunto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de servicios ofrecidos </a:t>
            </a:r>
            <a:r>
              <a:rPr lang="es-E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por </a:t>
            </a:r>
            <a:r>
              <a:rPr lang="es-E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profesionales de la salud, dirigidos al individuo y que tienen como objetivo principal prevenir, diagnosticar, manejar y controlar la enfermedad, restaurar la salud, rehabilitar el daño físico y mental, y paliar el dolor.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70" name="Rectángulo 69"/>
          <p:cNvSpPr/>
          <p:nvPr/>
        </p:nvSpPr>
        <p:spPr>
          <a:xfrm>
            <a:off x="4644008" y="5160905"/>
            <a:ext cx="1728192" cy="319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322138" y="2636912"/>
            <a:ext cx="799358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322138" y="3324334"/>
            <a:ext cx="799358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568016" y="2869979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Atención m</a:t>
            </a:r>
            <a:r>
              <a:rPr lang="es-MX" sz="13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édica</a:t>
            </a:r>
            <a:endParaRPr lang="es-MX" sz="135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642642" y="2621182"/>
            <a:ext cx="2085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5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Amplitud</a:t>
            </a:r>
          </a:p>
          <a:p>
            <a:pPr algn="ctr"/>
            <a:r>
              <a:rPr lang="es-MX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¿Quién </a:t>
            </a:r>
            <a:r>
              <a:rPr lang="es-MX" sz="13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está </a:t>
            </a:r>
            <a:r>
              <a:rPr lang="es-MX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asegurado</a:t>
            </a:r>
            <a:r>
              <a:rPr lang="es-MX" sz="13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?</a:t>
            </a:r>
            <a:endParaRPr lang="es-MX" sz="135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344546" y="2621182"/>
            <a:ext cx="21400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5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Profundidad</a:t>
            </a:r>
          </a:p>
          <a:p>
            <a:pPr algn="ctr"/>
            <a:r>
              <a:rPr lang="es-MX" sz="13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¿Qué </a:t>
            </a:r>
            <a:r>
              <a:rPr lang="es-MX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intervenciones están incluidas</a:t>
            </a:r>
            <a:r>
              <a:rPr lang="es-MX" sz="13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?</a:t>
            </a:r>
            <a:endParaRPr lang="es-MX" sz="135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334482" y="2621182"/>
            <a:ext cx="201552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5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Nivel</a:t>
            </a:r>
          </a:p>
          <a:p>
            <a:pPr algn="ctr"/>
            <a:r>
              <a:rPr lang="es-MX" sz="13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¿En qué proporción están cubiertos</a:t>
            </a:r>
            <a:r>
              <a:rPr lang="es-MX" sz="13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?</a:t>
            </a:r>
            <a:endParaRPr lang="es-MX" sz="135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2843113" y="3363824"/>
            <a:ext cx="1728192" cy="31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643313" y="3363824"/>
            <a:ext cx="1728192" cy="319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6443513" y="3363824"/>
            <a:ext cx="1728192" cy="319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2843113" y="3723597"/>
            <a:ext cx="1728192" cy="31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4632478" y="3723597"/>
            <a:ext cx="1728192" cy="319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6443513" y="3723597"/>
            <a:ext cx="1728192" cy="319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843113" y="4082068"/>
            <a:ext cx="1728192" cy="31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4643313" y="4082068"/>
            <a:ext cx="1728192" cy="319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6443513" y="4082068"/>
            <a:ext cx="1728192" cy="319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2843113" y="4441444"/>
            <a:ext cx="1728192" cy="31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4643313" y="4441444"/>
            <a:ext cx="1728192" cy="319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6443513" y="4441444"/>
            <a:ext cx="1728192" cy="319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2843113" y="4795376"/>
            <a:ext cx="1728192" cy="31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2843113" y="5160905"/>
            <a:ext cx="1728192" cy="31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2843113" y="5474274"/>
            <a:ext cx="1728192" cy="4044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4643313" y="4795376"/>
            <a:ext cx="1728192" cy="319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6443513" y="4795376"/>
            <a:ext cx="1728192" cy="319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4643313" y="5118428"/>
            <a:ext cx="1728192" cy="404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6443513" y="5118428"/>
            <a:ext cx="1728192" cy="4044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504746" y="3369692"/>
            <a:ext cx="2324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Prevención primaria 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57" name="CuadroTexto 56"/>
          <p:cNvSpPr txBox="1"/>
          <p:nvPr/>
        </p:nvSpPr>
        <p:spPr>
          <a:xfrm>
            <a:off x="504746" y="3729465"/>
            <a:ext cx="2737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Prevención </a:t>
            </a:r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secundaria 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58" name="CuadroTexto 57"/>
          <p:cNvSpPr txBox="1"/>
          <p:nvPr/>
        </p:nvSpPr>
        <p:spPr>
          <a:xfrm>
            <a:off x="504746" y="4087936"/>
            <a:ext cx="27241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Atención hospitalaria 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802246" y="4447312"/>
            <a:ext cx="2324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General 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784040" y="4836612"/>
            <a:ext cx="2324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Especialidad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504746" y="5522619"/>
            <a:ext cx="2625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Cuidados paliativos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504746" y="5166773"/>
            <a:ext cx="2625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Rehabilitación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217760" y="3292748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" name="Rectángulo 65"/>
          <p:cNvSpPr/>
          <p:nvPr/>
        </p:nvSpPr>
        <p:spPr>
          <a:xfrm>
            <a:off x="3217760" y="3652521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" name="Rectángulo 66"/>
          <p:cNvSpPr/>
          <p:nvPr/>
        </p:nvSpPr>
        <p:spPr>
          <a:xfrm>
            <a:off x="3217760" y="4029707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" name="Rectángulo 67"/>
          <p:cNvSpPr/>
          <p:nvPr/>
        </p:nvSpPr>
        <p:spPr>
          <a:xfrm>
            <a:off x="3217760" y="4370368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9" name="Rectángulo 68"/>
          <p:cNvSpPr/>
          <p:nvPr/>
        </p:nvSpPr>
        <p:spPr>
          <a:xfrm>
            <a:off x="3217760" y="4727930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2" name="Rectángulo 71"/>
          <p:cNvSpPr/>
          <p:nvPr/>
        </p:nvSpPr>
        <p:spPr>
          <a:xfrm>
            <a:off x="5134629" y="3292748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3" name="Rectángulo 72"/>
          <p:cNvSpPr/>
          <p:nvPr/>
        </p:nvSpPr>
        <p:spPr>
          <a:xfrm>
            <a:off x="5134629" y="3652521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4" name="Rectángulo 73"/>
          <p:cNvSpPr/>
          <p:nvPr/>
        </p:nvSpPr>
        <p:spPr>
          <a:xfrm>
            <a:off x="5134629" y="4050156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5" name="Rectángulo 74"/>
          <p:cNvSpPr/>
          <p:nvPr/>
        </p:nvSpPr>
        <p:spPr>
          <a:xfrm>
            <a:off x="5134629" y="4370368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6" name="Rectángulo 75"/>
          <p:cNvSpPr/>
          <p:nvPr/>
        </p:nvSpPr>
        <p:spPr>
          <a:xfrm>
            <a:off x="6873335" y="3292748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7" name="Rectángulo 76"/>
          <p:cNvSpPr/>
          <p:nvPr/>
        </p:nvSpPr>
        <p:spPr>
          <a:xfrm>
            <a:off x="6873335" y="3652521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9" name="Rectángulo 78"/>
          <p:cNvSpPr/>
          <p:nvPr/>
        </p:nvSpPr>
        <p:spPr>
          <a:xfrm>
            <a:off x="6961746" y="4396494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 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0" name="Rectángulo 79"/>
          <p:cNvSpPr/>
          <p:nvPr/>
        </p:nvSpPr>
        <p:spPr>
          <a:xfrm>
            <a:off x="6961746" y="4740993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 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3217760" y="5089829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" name="Rectángulo 53"/>
          <p:cNvSpPr/>
          <p:nvPr/>
        </p:nvSpPr>
        <p:spPr>
          <a:xfrm>
            <a:off x="2838056" y="3354976"/>
            <a:ext cx="5322763" cy="286882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5" name="Rectángulo 84"/>
          <p:cNvSpPr/>
          <p:nvPr/>
        </p:nvSpPr>
        <p:spPr>
          <a:xfrm>
            <a:off x="2852058" y="5516751"/>
            <a:ext cx="1719942" cy="31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3" name="Conector recto 82"/>
          <p:cNvCxnSpPr/>
          <p:nvPr/>
        </p:nvCxnSpPr>
        <p:spPr>
          <a:xfrm>
            <a:off x="313779" y="5130332"/>
            <a:ext cx="2409420" cy="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ángulo 83"/>
          <p:cNvSpPr/>
          <p:nvPr/>
        </p:nvSpPr>
        <p:spPr>
          <a:xfrm>
            <a:off x="3201252" y="5445675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496008" y="5870911"/>
            <a:ext cx="2625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Cuidados de largo plazo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91" name="Rectángulo 90"/>
          <p:cNvSpPr/>
          <p:nvPr/>
        </p:nvSpPr>
        <p:spPr>
          <a:xfrm>
            <a:off x="4644008" y="5522310"/>
            <a:ext cx="1728192" cy="319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" name="Rectángulo 91"/>
          <p:cNvSpPr/>
          <p:nvPr/>
        </p:nvSpPr>
        <p:spPr>
          <a:xfrm>
            <a:off x="2843808" y="5904282"/>
            <a:ext cx="1719942" cy="3195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4" name="Rectángulo 93"/>
          <p:cNvSpPr/>
          <p:nvPr/>
        </p:nvSpPr>
        <p:spPr>
          <a:xfrm>
            <a:off x="5220072" y="5471350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6" name="Rectángulo 95"/>
          <p:cNvSpPr/>
          <p:nvPr/>
        </p:nvSpPr>
        <p:spPr>
          <a:xfrm>
            <a:off x="4652258" y="5898218"/>
            <a:ext cx="1719942" cy="319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8" name="Rectángulo 97"/>
          <p:cNvSpPr/>
          <p:nvPr/>
        </p:nvSpPr>
        <p:spPr>
          <a:xfrm>
            <a:off x="3203848" y="5847655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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9" name="Rectángulo 98"/>
          <p:cNvSpPr/>
          <p:nvPr/>
        </p:nvSpPr>
        <p:spPr>
          <a:xfrm>
            <a:off x="4977922" y="4767535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" name="Rectángulo 101"/>
          <p:cNvSpPr/>
          <p:nvPr/>
        </p:nvSpPr>
        <p:spPr>
          <a:xfrm>
            <a:off x="6431145" y="5158530"/>
            <a:ext cx="1728192" cy="319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" name="Rectángulo 102"/>
          <p:cNvSpPr/>
          <p:nvPr/>
        </p:nvSpPr>
        <p:spPr>
          <a:xfrm>
            <a:off x="6431145" y="5533001"/>
            <a:ext cx="1728192" cy="319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" name="Rectángulo 103"/>
          <p:cNvSpPr/>
          <p:nvPr/>
        </p:nvSpPr>
        <p:spPr>
          <a:xfrm>
            <a:off x="6431145" y="5881346"/>
            <a:ext cx="1728192" cy="319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" name="Rectángulo 104"/>
          <p:cNvSpPr/>
          <p:nvPr/>
        </p:nvSpPr>
        <p:spPr>
          <a:xfrm>
            <a:off x="5220072" y="5847655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" name="Rectángulo 105"/>
          <p:cNvSpPr/>
          <p:nvPr/>
        </p:nvSpPr>
        <p:spPr>
          <a:xfrm>
            <a:off x="6961746" y="4037883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 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9" name="Rectángulo 108"/>
          <p:cNvSpPr/>
          <p:nvPr/>
        </p:nvSpPr>
        <p:spPr>
          <a:xfrm>
            <a:off x="4971229" y="5127575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" name="Rectángulo 109"/>
          <p:cNvSpPr/>
          <p:nvPr/>
        </p:nvSpPr>
        <p:spPr>
          <a:xfrm>
            <a:off x="6873335" y="5474552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1" name="Rectángulo 110"/>
          <p:cNvSpPr/>
          <p:nvPr/>
        </p:nvSpPr>
        <p:spPr>
          <a:xfrm>
            <a:off x="6873335" y="5085184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Rectángulo 111"/>
          <p:cNvSpPr/>
          <p:nvPr/>
        </p:nvSpPr>
        <p:spPr>
          <a:xfrm>
            <a:off x="6873335" y="5864209"/>
            <a:ext cx="939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</a:t>
            </a:r>
            <a:endParaRPr lang="es-MX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250825" y="332656"/>
            <a:ext cx="6769447" cy="647700"/>
          </a:xfrm>
          <a:prstGeom prst="rect">
            <a:avLst/>
          </a:prstGeom>
        </p:spPr>
        <p:txBody>
          <a:bodyPr anchor="ctr"/>
          <a:lstStyle/>
          <a:p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2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. </a:t>
            </a: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Universalización de la atención 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médica</a:t>
            </a: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cxnSp>
        <p:nvCxnSpPr>
          <p:cNvPr id="6" name="Conector recto 11"/>
          <p:cNvCxnSpPr/>
          <p:nvPr/>
        </p:nvCxnSpPr>
        <p:spPr>
          <a:xfrm>
            <a:off x="303213" y="1124744"/>
            <a:ext cx="72008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218273"/>
              </p:ext>
            </p:extLst>
          </p:nvPr>
        </p:nvGraphicFramePr>
        <p:xfrm>
          <a:off x="179512" y="1628800"/>
          <a:ext cx="4067944" cy="432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250825" y="1162543"/>
            <a:ext cx="46092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chemeClr val="bg2">
                    <a:lumMod val="50000"/>
                  </a:schemeClr>
                </a:solidFill>
                <a:latin typeface="Lucida Fax" panose="02060602050505020204" pitchFamily="18" charset="0"/>
              </a:rPr>
              <a:t>Utilización de servicios </a:t>
            </a:r>
            <a:endParaRPr lang="es-MX" sz="1400" dirty="0" smtClean="0">
              <a:solidFill>
                <a:schemeClr val="bg2">
                  <a:lumMod val="50000"/>
                </a:schemeClr>
              </a:solidFill>
              <a:latin typeface="Lucida Fax" panose="02060602050505020204" pitchFamily="18" charset="0"/>
            </a:endParaRPr>
          </a:p>
          <a:p>
            <a:pPr algn="ctr"/>
            <a:r>
              <a:rPr lang="es-MX" sz="1400" dirty="0" smtClean="0">
                <a:solidFill>
                  <a:schemeClr val="bg2">
                    <a:lumMod val="50000"/>
                  </a:schemeClr>
                </a:solidFill>
                <a:latin typeface="Lucida Fax" panose="02060602050505020204" pitchFamily="18" charset="0"/>
              </a:rPr>
              <a:t>ambulatorios por institución de </a:t>
            </a:r>
            <a:r>
              <a:rPr lang="es-MX" sz="1400" dirty="0">
                <a:solidFill>
                  <a:schemeClr val="bg2">
                    <a:lumMod val="50000"/>
                  </a:schemeClr>
                </a:solidFill>
                <a:latin typeface="Lucida Fax" panose="02060602050505020204" pitchFamily="18" charset="0"/>
              </a:rPr>
              <a:t>afiliación</a:t>
            </a:r>
          </a:p>
          <a:p>
            <a:pPr algn="ctr"/>
            <a:endParaRPr lang="es-MX" sz="1400" dirty="0">
              <a:solidFill>
                <a:schemeClr val="bg2">
                  <a:lumMod val="50000"/>
                </a:schemeClr>
              </a:solidFill>
              <a:latin typeface="Lucida Fax" panose="02060602050505020204" pitchFamily="18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252773"/>
              </p:ext>
            </p:extLst>
          </p:nvPr>
        </p:nvGraphicFramePr>
        <p:xfrm>
          <a:off x="3923928" y="2728084"/>
          <a:ext cx="4464496" cy="3993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788024" y="220486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schemeClr val="bg2">
                    <a:lumMod val="50000"/>
                  </a:schemeClr>
                </a:solidFill>
                <a:latin typeface="Lucida Fax" panose="02060602050505020204" pitchFamily="18" charset="0"/>
              </a:rPr>
              <a:t>Utilización de servicios hospitalarios por </a:t>
            </a:r>
            <a:r>
              <a:rPr lang="es-MX" sz="1400" dirty="0" smtClean="0">
                <a:solidFill>
                  <a:schemeClr val="bg2">
                    <a:lumMod val="50000"/>
                  </a:schemeClr>
                </a:solidFill>
                <a:latin typeface="Lucida Fax" panose="02060602050505020204" pitchFamily="18" charset="0"/>
              </a:rPr>
              <a:t>institución de afiliación</a:t>
            </a:r>
            <a:endParaRPr lang="es-MX" sz="1400" dirty="0">
              <a:solidFill>
                <a:schemeClr val="bg2">
                  <a:lumMod val="50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9512" y="6525344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s-MX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Fuente: </a:t>
            </a:r>
            <a:r>
              <a:rPr lang="es-MX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ENSANUT 2012.</a:t>
            </a:r>
            <a:endParaRPr lang="es-MX" sz="8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21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ángulo redondeado 69"/>
          <p:cNvSpPr/>
          <p:nvPr/>
        </p:nvSpPr>
        <p:spPr>
          <a:xfrm>
            <a:off x="256046" y="1435150"/>
            <a:ext cx="1928677" cy="8329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Sistema de salud</a:t>
            </a:r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*</a:t>
            </a:r>
            <a:endParaRPr lang="es-MX" sz="1400" dirty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250825" y="332656"/>
            <a:ext cx="6769447" cy="647700"/>
          </a:xfrm>
          <a:prstGeom prst="rect">
            <a:avLst/>
          </a:prstGeom>
        </p:spPr>
        <p:txBody>
          <a:bodyPr anchor="ctr"/>
          <a:lstStyle/>
          <a:p>
            <a:pPr marL="354013" indent="-354013" eaLnBrk="1" hangingPunct="1"/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3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. </a:t>
            </a: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Universalización 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del Sistema Nacional de Salud</a:t>
            </a: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cxnSp>
        <p:nvCxnSpPr>
          <p:cNvPr id="5" name="Conector recto 11"/>
          <p:cNvCxnSpPr/>
          <p:nvPr/>
        </p:nvCxnSpPr>
        <p:spPr>
          <a:xfrm>
            <a:off x="303213" y="1124744"/>
            <a:ext cx="72008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ángulo 84"/>
          <p:cNvSpPr/>
          <p:nvPr/>
        </p:nvSpPr>
        <p:spPr>
          <a:xfrm>
            <a:off x="196538" y="6092279"/>
            <a:ext cx="856895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tabLst>
                <a:tab pos="263525" algn="l"/>
              </a:tabLst>
            </a:pPr>
            <a:r>
              <a:rPr lang="es-MX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* 	Murray y </a:t>
            </a:r>
            <a:r>
              <a:rPr lang="es-MX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Frenk</a:t>
            </a:r>
            <a:r>
              <a:rPr lang="es-MX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 (2000) Un marco para evaluar el desempeño de los sistemas de salud.</a:t>
            </a:r>
          </a:p>
          <a:p>
            <a:pPr marL="263525" indent="-263525">
              <a:tabLst>
                <a:tab pos="263525" algn="l"/>
              </a:tabLst>
            </a:pPr>
            <a:r>
              <a:rPr lang="es-MX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** 	OMS </a:t>
            </a:r>
            <a:r>
              <a:rPr lang="es-MX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(2000) Informe sobre la salud en el mundo</a:t>
            </a:r>
            <a:r>
              <a:rPr lang="es-MX" sz="1050" dirty="0" smtClean="0">
                <a:latin typeface="Lucida Fax" panose="02060602050505020204" pitchFamily="18" charset="0"/>
              </a:rPr>
              <a:t>.</a:t>
            </a:r>
          </a:p>
          <a:p>
            <a:pPr marL="263525" indent="-263525">
              <a:tabLst>
                <a:tab pos="263525" algn="l"/>
              </a:tabLst>
            </a:pPr>
            <a:r>
              <a:rPr lang="es-MX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***	Artículo </a:t>
            </a:r>
            <a:r>
              <a:rPr lang="es-MX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34 de la Ley General de Salud</a:t>
            </a:r>
            <a:r>
              <a:rPr lang="es-MX" sz="1050" dirty="0" smtClean="0">
                <a:latin typeface="Lucida Fax" panose="02060602050505020204" pitchFamily="18" charset="0"/>
              </a:rPr>
              <a:t>.</a:t>
            </a:r>
            <a:endParaRPr lang="es-MX" sz="105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88" name="Rectángulo redondeado 87"/>
          <p:cNvSpPr/>
          <p:nvPr/>
        </p:nvSpPr>
        <p:spPr>
          <a:xfrm>
            <a:off x="2267744" y="1443873"/>
            <a:ext cx="5842162" cy="8329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Conjunto </a:t>
            </a:r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de recursos, actores e instituciones relacionados con </a:t>
            </a:r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el financiamiento, </a:t>
            </a:r>
            <a:r>
              <a: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la reglamentación y la ejecución de acciones </a:t>
            </a:r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de salud.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  <a:p>
            <a:pPr algn="ctr"/>
            <a:endParaRPr lang="es-MX" dirty="0"/>
          </a:p>
        </p:txBody>
      </p:sp>
      <p:grpSp>
        <p:nvGrpSpPr>
          <p:cNvPr id="2" name="Grupo 1"/>
          <p:cNvGrpSpPr/>
          <p:nvPr/>
        </p:nvGrpSpPr>
        <p:grpSpPr>
          <a:xfrm>
            <a:off x="184851" y="2455674"/>
            <a:ext cx="8063889" cy="3596829"/>
            <a:chOff x="184851" y="2455674"/>
            <a:chExt cx="8063889" cy="3596829"/>
          </a:xfrm>
        </p:grpSpPr>
        <p:sp>
          <p:nvSpPr>
            <p:cNvPr id="29" name="CuadroTexto 28"/>
            <p:cNvSpPr txBox="1"/>
            <p:nvPr/>
          </p:nvSpPr>
          <p:spPr>
            <a:xfrm>
              <a:off x="7020272" y="2518527"/>
              <a:ext cx="122846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Sociales </a:t>
              </a:r>
            </a:p>
            <a:p>
              <a:pPr algn="ctr"/>
              <a:r>
                <a:rPr lang="es-MX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y </a:t>
              </a:r>
            </a:p>
            <a:p>
              <a:pPr algn="ctr"/>
              <a:r>
                <a:rPr lang="es-MX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privados</a:t>
              </a:r>
              <a:endParaRPr lang="es-MX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23" name="Rectángulo 22"/>
            <p:cNvSpPr/>
            <p:nvPr/>
          </p:nvSpPr>
          <p:spPr>
            <a:xfrm>
              <a:off x="250896" y="4632590"/>
              <a:ext cx="7852352" cy="5123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Rectángulo 21"/>
            <p:cNvSpPr/>
            <p:nvPr/>
          </p:nvSpPr>
          <p:spPr>
            <a:xfrm>
              <a:off x="250896" y="3119971"/>
              <a:ext cx="7859010" cy="8202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254074" y="2455674"/>
              <a:ext cx="7852352" cy="7357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CuadroTexto 23"/>
            <p:cNvSpPr txBox="1"/>
            <p:nvPr/>
          </p:nvSpPr>
          <p:spPr>
            <a:xfrm>
              <a:off x="545586" y="2632247"/>
              <a:ext cx="1080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Función</a:t>
              </a:r>
              <a:r>
                <a:rPr lang="es-MX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**</a:t>
              </a:r>
            </a:p>
          </p:txBody>
        </p:sp>
        <p:sp>
          <p:nvSpPr>
            <p:cNvPr id="25" name="CuadroTexto 24"/>
            <p:cNvSpPr txBox="1"/>
            <p:nvPr/>
          </p:nvSpPr>
          <p:spPr>
            <a:xfrm>
              <a:off x="2195736" y="2632247"/>
              <a:ext cx="2376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Subfunciones</a:t>
              </a:r>
              <a:r>
                <a:rPr lang="es-MX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**</a:t>
              </a:r>
              <a:endParaRPr lang="es-MX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26" name="CuadroTexto 25"/>
            <p:cNvSpPr txBox="1"/>
            <p:nvPr/>
          </p:nvSpPr>
          <p:spPr>
            <a:xfrm>
              <a:off x="6098229" y="2483627"/>
              <a:ext cx="18003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Servicios</a:t>
              </a:r>
              <a:r>
                <a:rPr lang="es-MX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***</a:t>
              </a:r>
            </a:p>
          </p:txBody>
        </p:sp>
        <p:sp>
          <p:nvSpPr>
            <p:cNvPr id="27" name="CuadroTexto 26"/>
            <p:cNvSpPr txBox="1"/>
            <p:nvPr/>
          </p:nvSpPr>
          <p:spPr>
            <a:xfrm>
              <a:off x="5442130" y="2771306"/>
              <a:ext cx="9673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Población en general</a:t>
              </a:r>
              <a:endParaRPr lang="es-MX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28" name="CuadroTexto 27"/>
            <p:cNvSpPr txBox="1"/>
            <p:nvPr/>
          </p:nvSpPr>
          <p:spPr>
            <a:xfrm>
              <a:off x="6306226" y="2771306"/>
              <a:ext cx="8404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Seguridad</a:t>
              </a:r>
            </a:p>
            <a:p>
              <a:pPr algn="ctr"/>
              <a:r>
                <a:rPr lang="es-MX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social</a:t>
              </a:r>
              <a:endParaRPr lang="es-MX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31" name="CuadroTexto 30"/>
            <p:cNvSpPr txBox="1"/>
            <p:nvPr/>
          </p:nvSpPr>
          <p:spPr>
            <a:xfrm>
              <a:off x="532894" y="3437422"/>
              <a:ext cx="115878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Rectoría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32" name="CuadroTexto 31"/>
            <p:cNvSpPr txBox="1"/>
            <p:nvPr/>
          </p:nvSpPr>
          <p:spPr>
            <a:xfrm>
              <a:off x="1985746" y="3125584"/>
              <a:ext cx="266429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Regulación, control y vigilancia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33" name="CuadroTexto 32"/>
            <p:cNvSpPr txBox="1"/>
            <p:nvPr/>
          </p:nvSpPr>
          <p:spPr>
            <a:xfrm>
              <a:off x="1985745" y="3326509"/>
              <a:ext cx="30755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Diseño y orientación del sistema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34" name="CuadroTexto 33"/>
            <p:cNvSpPr txBox="1"/>
            <p:nvPr/>
          </p:nvSpPr>
          <p:spPr>
            <a:xfrm>
              <a:off x="1985746" y="3682332"/>
              <a:ext cx="31037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Evaluación del desempeño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35" name="CuadroTexto 34"/>
            <p:cNvSpPr txBox="1"/>
            <p:nvPr/>
          </p:nvSpPr>
          <p:spPr>
            <a:xfrm>
              <a:off x="1985746" y="3943638"/>
              <a:ext cx="33843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Generación y recolección de recursos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1985746" y="4159662"/>
              <a:ext cx="20162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Mancomunación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37" name="CuadroTexto 36"/>
            <p:cNvSpPr txBox="1"/>
            <p:nvPr/>
          </p:nvSpPr>
          <p:spPr>
            <a:xfrm>
              <a:off x="1985746" y="4375686"/>
              <a:ext cx="20162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Compra y asignación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38" name="CuadroTexto 37"/>
            <p:cNvSpPr txBox="1"/>
            <p:nvPr/>
          </p:nvSpPr>
          <p:spPr>
            <a:xfrm>
              <a:off x="1985746" y="4643380"/>
              <a:ext cx="33843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Servicios a la comunidad (bienes públicos)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1964920" y="4873408"/>
              <a:ext cx="30963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Servicios de atención médica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40" name="CuadroTexto 39"/>
            <p:cNvSpPr txBox="1"/>
            <p:nvPr/>
          </p:nvSpPr>
          <p:spPr>
            <a:xfrm>
              <a:off x="1985746" y="5167774"/>
              <a:ext cx="30963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Investigación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41" name="CuadroTexto 40"/>
            <p:cNvSpPr txBox="1"/>
            <p:nvPr/>
          </p:nvSpPr>
          <p:spPr>
            <a:xfrm>
              <a:off x="1993184" y="5383798"/>
              <a:ext cx="30963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Recursos humanos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42" name="CuadroTexto 41"/>
            <p:cNvSpPr txBox="1"/>
            <p:nvPr/>
          </p:nvSpPr>
          <p:spPr>
            <a:xfrm>
              <a:off x="1993184" y="5587522"/>
              <a:ext cx="30963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Infraestructura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43" name="CuadroTexto 42"/>
            <p:cNvSpPr txBox="1"/>
            <p:nvPr/>
          </p:nvSpPr>
          <p:spPr>
            <a:xfrm>
              <a:off x="1993184" y="5770260"/>
              <a:ext cx="30963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Evaluación de tecnologías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cxnSp>
          <p:nvCxnSpPr>
            <p:cNvPr id="45" name="Conector recto 44"/>
            <p:cNvCxnSpPr/>
            <p:nvPr/>
          </p:nvCxnSpPr>
          <p:spPr>
            <a:xfrm>
              <a:off x="184851" y="6031870"/>
              <a:ext cx="7848872" cy="206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Grupo 52"/>
            <p:cNvGrpSpPr/>
            <p:nvPr/>
          </p:nvGrpSpPr>
          <p:grpSpPr>
            <a:xfrm>
              <a:off x="5574977" y="3234345"/>
              <a:ext cx="2363512" cy="135918"/>
              <a:chOff x="5972205" y="3359698"/>
              <a:chExt cx="2155253" cy="147389"/>
            </a:xfrm>
          </p:grpSpPr>
          <p:sp>
            <p:nvSpPr>
              <p:cNvPr id="50" name="Cheurón 49"/>
              <p:cNvSpPr/>
              <p:nvPr/>
            </p:nvSpPr>
            <p:spPr>
              <a:xfrm>
                <a:off x="5972205" y="335969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1" name="Cheurón 50"/>
              <p:cNvSpPr/>
              <p:nvPr/>
            </p:nvSpPr>
            <p:spPr>
              <a:xfrm>
                <a:off x="6715493" y="3359698"/>
                <a:ext cx="643774" cy="147389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2" name="Cheurón 51"/>
              <p:cNvSpPr/>
              <p:nvPr/>
            </p:nvSpPr>
            <p:spPr>
              <a:xfrm>
                <a:off x="7421474" y="335969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64" name="Grupo 63"/>
            <p:cNvGrpSpPr/>
            <p:nvPr/>
          </p:nvGrpSpPr>
          <p:grpSpPr>
            <a:xfrm>
              <a:off x="5574976" y="4442446"/>
              <a:ext cx="1521094" cy="130365"/>
              <a:chOff x="5993277" y="3454138"/>
              <a:chExt cx="1521094" cy="130365"/>
            </a:xfrm>
          </p:grpSpPr>
          <p:sp>
            <p:nvSpPr>
              <p:cNvPr id="65" name="Cheurón 64"/>
              <p:cNvSpPr/>
              <p:nvPr/>
            </p:nvSpPr>
            <p:spPr>
              <a:xfrm>
                <a:off x="5993277" y="3454138"/>
                <a:ext cx="774200" cy="130363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6" name="Cheurón 65"/>
              <p:cNvSpPr/>
              <p:nvPr/>
            </p:nvSpPr>
            <p:spPr>
              <a:xfrm>
                <a:off x="6808387" y="345413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67" name="Grupo 66"/>
            <p:cNvGrpSpPr/>
            <p:nvPr/>
          </p:nvGrpSpPr>
          <p:grpSpPr>
            <a:xfrm>
              <a:off x="5574976" y="4732961"/>
              <a:ext cx="1521094" cy="130365"/>
              <a:chOff x="5968287" y="3454138"/>
              <a:chExt cx="1521094" cy="130365"/>
            </a:xfrm>
          </p:grpSpPr>
          <p:sp>
            <p:nvSpPr>
              <p:cNvPr id="68" name="Cheurón 67"/>
              <p:cNvSpPr/>
              <p:nvPr/>
            </p:nvSpPr>
            <p:spPr>
              <a:xfrm>
                <a:off x="5968287" y="3454138"/>
                <a:ext cx="774200" cy="125367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9" name="Cheurón 68"/>
              <p:cNvSpPr/>
              <p:nvPr/>
            </p:nvSpPr>
            <p:spPr>
              <a:xfrm>
                <a:off x="6783397" y="345413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77" name="CuadroTexto 76"/>
            <p:cNvSpPr txBox="1"/>
            <p:nvPr/>
          </p:nvSpPr>
          <p:spPr>
            <a:xfrm>
              <a:off x="532894" y="4149080"/>
              <a:ext cx="15908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Financiamiento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78" name="CuadroTexto 77"/>
            <p:cNvSpPr txBox="1"/>
            <p:nvPr/>
          </p:nvSpPr>
          <p:spPr>
            <a:xfrm>
              <a:off x="532894" y="4678904"/>
              <a:ext cx="15337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Prestación de servicios de salud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79" name="CuadroTexto 78"/>
            <p:cNvSpPr txBox="1"/>
            <p:nvPr/>
          </p:nvSpPr>
          <p:spPr>
            <a:xfrm>
              <a:off x="532894" y="5364634"/>
              <a:ext cx="147166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Generación de recursos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grpSp>
          <p:nvGrpSpPr>
            <p:cNvPr id="56" name="Grupo 55"/>
            <p:cNvGrpSpPr/>
            <p:nvPr/>
          </p:nvGrpSpPr>
          <p:grpSpPr>
            <a:xfrm>
              <a:off x="5574977" y="3408156"/>
              <a:ext cx="1315510" cy="120219"/>
              <a:chOff x="5972206" y="3336088"/>
              <a:chExt cx="1199595" cy="130365"/>
            </a:xfrm>
          </p:grpSpPr>
          <p:sp>
            <p:nvSpPr>
              <p:cNvPr id="57" name="Cheurón 56"/>
              <p:cNvSpPr/>
              <p:nvPr/>
            </p:nvSpPr>
            <p:spPr>
              <a:xfrm>
                <a:off x="5972206" y="333608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1" name="Cheurón 60"/>
              <p:cNvSpPr/>
              <p:nvPr/>
            </p:nvSpPr>
            <p:spPr>
              <a:xfrm>
                <a:off x="6715494" y="3336089"/>
                <a:ext cx="456307" cy="125550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72" name="Grupo 71"/>
            <p:cNvGrpSpPr/>
            <p:nvPr/>
          </p:nvGrpSpPr>
          <p:grpSpPr>
            <a:xfrm>
              <a:off x="5574976" y="3748247"/>
              <a:ext cx="1315511" cy="120219"/>
              <a:chOff x="5972205" y="3454138"/>
              <a:chExt cx="1199596" cy="130365"/>
            </a:xfrm>
          </p:grpSpPr>
          <p:sp>
            <p:nvSpPr>
              <p:cNvPr id="80" name="Cheurón 79"/>
              <p:cNvSpPr/>
              <p:nvPr/>
            </p:nvSpPr>
            <p:spPr>
              <a:xfrm>
                <a:off x="5972205" y="345413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1" name="Cheurón 80"/>
              <p:cNvSpPr/>
              <p:nvPr/>
            </p:nvSpPr>
            <p:spPr>
              <a:xfrm>
                <a:off x="6715494" y="3454139"/>
                <a:ext cx="456307" cy="125550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82" name="Grupo 81"/>
            <p:cNvGrpSpPr/>
            <p:nvPr/>
          </p:nvGrpSpPr>
          <p:grpSpPr>
            <a:xfrm>
              <a:off x="5574975" y="4007294"/>
              <a:ext cx="1521095" cy="130365"/>
              <a:chOff x="5971221" y="3454138"/>
              <a:chExt cx="1521095" cy="130365"/>
            </a:xfrm>
          </p:grpSpPr>
          <p:sp>
            <p:nvSpPr>
              <p:cNvPr id="83" name="Cheurón 82"/>
              <p:cNvSpPr/>
              <p:nvPr/>
            </p:nvSpPr>
            <p:spPr>
              <a:xfrm>
                <a:off x="5971221" y="3454138"/>
                <a:ext cx="774201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4" name="Cheurón 83"/>
              <p:cNvSpPr/>
              <p:nvPr/>
            </p:nvSpPr>
            <p:spPr>
              <a:xfrm>
                <a:off x="6786332" y="345413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87" name="CuadroTexto 86"/>
            <p:cNvSpPr txBox="1"/>
            <p:nvPr/>
          </p:nvSpPr>
          <p:spPr>
            <a:xfrm>
              <a:off x="7179056" y="2771306"/>
              <a:ext cx="8404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Sociales y</a:t>
              </a:r>
            </a:p>
            <a:p>
              <a:pPr algn="ctr"/>
              <a:r>
                <a:rPr lang="es-MX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privados</a:t>
              </a:r>
            </a:p>
          </p:txBody>
        </p:sp>
        <p:sp>
          <p:nvSpPr>
            <p:cNvPr id="60" name="CuadroTexto 59"/>
            <p:cNvSpPr txBox="1"/>
            <p:nvPr/>
          </p:nvSpPr>
          <p:spPr>
            <a:xfrm>
              <a:off x="1990598" y="3505202"/>
              <a:ext cx="31037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MX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ucida Fax" panose="02060602050505020204" pitchFamily="18" charset="0"/>
                </a:rPr>
                <a:t>Información</a:t>
              </a:r>
              <a:endParaRPr 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endParaRPr>
            </a:p>
          </p:txBody>
        </p:sp>
        <p:sp>
          <p:nvSpPr>
            <p:cNvPr id="62" name="Cheurón 61"/>
            <p:cNvSpPr/>
            <p:nvPr/>
          </p:nvSpPr>
          <p:spPr>
            <a:xfrm>
              <a:off x="5574976" y="3582328"/>
              <a:ext cx="774202" cy="120219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6" name="Cheurón 85"/>
            <p:cNvSpPr/>
            <p:nvPr/>
          </p:nvSpPr>
          <p:spPr>
            <a:xfrm>
              <a:off x="6390086" y="3582329"/>
              <a:ext cx="500399" cy="115779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grpSp>
          <p:nvGrpSpPr>
            <p:cNvPr id="89" name="Grupo 88"/>
            <p:cNvGrpSpPr/>
            <p:nvPr/>
          </p:nvGrpSpPr>
          <p:grpSpPr>
            <a:xfrm>
              <a:off x="5574976" y="4234739"/>
              <a:ext cx="1521094" cy="130365"/>
              <a:chOff x="5971386" y="3454138"/>
              <a:chExt cx="1521094" cy="130365"/>
            </a:xfrm>
          </p:grpSpPr>
          <p:sp>
            <p:nvSpPr>
              <p:cNvPr id="90" name="Cheurón 89"/>
              <p:cNvSpPr/>
              <p:nvPr/>
            </p:nvSpPr>
            <p:spPr>
              <a:xfrm>
                <a:off x="5971386" y="3454139"/>
                <a:ext cx="774200" cy="128657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91" name="Cheurón 90"/>
              <p:cNvSpPr/>
              <p:nvPr/>
            </p:nvSpPr>
            <p:spPr>
              <a:xfrm>
                <a:off x="6786496" y="345413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92" name="Grupo 91"/>
            <p:cNvGrpSpPr/>
            <p:nvPr/>
          </p:nvGrpSpPr>
          <p:grpSpPr>
            <a:xfrm>
              <a:off x="5574979" y="4964965"/>
              <a:ext cx="2363510" cy="120219"/>
              <a:chOff x="5977708" y="3359698"/>
              <a:chExt cx="2155251" cy="130365"/>
            </a:xfrm>
          </p:grpSpPr>
          <p:sp>
            <p:nvSpPr>
              <p:cNvPr id="93" name="Cheurón 92"/>
              <p:cNvSpPr/>
              <p:nvPr/>
            </p:nvSpPr>
            <p:spPr>
              <a:xfrm>
                <a:off x="5977708" y="335969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94" name="Cheurón 93"/>
              <p:cNvSpPr/>
              <p:nvPr/>
            </p:nvSpPr>
            <p:spPr>
              <a:xfrm>
                <a:off x="6720993" y="3359698"/>
                <a:ext cx="643775" cy="130137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95" name="Cheurón 94"/>
              <p:cNvSpPr/>
              <p:nvPr/>
            </p:nvSpPr>
            <p:spPr>
              <a:xfrm>
                <a:off x="7426975" y="335969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96" name="Grupo 95"/>
            <p:cNvGrpSpPr/>
            <p:nvPr/>
          </p:nvGrpSpPr>
          <p:grpSpPr>
            <a:xfrm>
              <a:off x="5574976" y="5242851"/>
              <a:ext cx="1521094" cy="130365"/>
              <a:chOff x="5977255" y="3454138"/>
              <a:chExt cx="1521094" cy="130365"/>
            </a:xfrm>
          </p:grpSpPr>
          <p:sp>
            <p:nvSpPr>
              <p:cNvPr id="97" name="Cheurón 96"/>
              <p:cNvSpPr/>
              <p:nvPr/>
            </p:nvSpPr>
            <p:spPr>
              <a:xfrm>
                <a:off x="5977255" y="3454138"/>
                <a:ext cx="774200" cy="121783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98" name="Cheurón 97"/>
              <p:cNvSpPr/>
              <p:nvPr/>
            </p:nvSpPr>
            <p:spPr>
              <a:xfrm>
                <a:off x="6792365" y="345413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99" name="Grupo 98"/>
            <p:cNvGrpSpPr/>
            <p:nvPr/>
          </p:nvGrpSpPr>
          <p:grpSpPr>
            <a:xfrm>
              <a:off x="5574976" y="5458875"/>
              <a:ext cx="1521094" cy="128647"/>
              <a:chOff x="5977255" y="3454138"/>
              <a:chExt cx="1521094" cy="128647"/>
            </a:xfrm>
          </p:grpSpPr>
          <p:sp>
            <p:nvSpPr>
              <p:cNvPr id="100" name="Cheurón 99"/>
              <p:cNvSpPr/>
              <p:nvPr/>
            </p:nvSpPr>
            <p:spPr>
              <a:xfrm>
                <a:off x="5977255" y="3454138"/>
                <a:ext cx="774200" cy="128647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1" name="Cheurón 100"/>
              <p:cNvSpPr/>
              <p:nvPr/>
            </p:nvSpPr>
            <p:spPr>
              <a:xfrm>
                <a:off x="6792365" y="3454138"/>
                <a:ext cx="705984" cy="128647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02" name="Grupo 101"/>
            <p:cNvGrpSpPr/>
            <p:nvPr/>
          </p:nvGrpSpPr>
          <p:grpSpPr>
            <a:xfrm>
              <a:off x="5574979" y="5661241"/>
              <a:ext cx="2363510" cy="128557"/>
              <a:chOff x="5977708" y="3359698"/>
              <a:chExt cx="2155251" cy="139407"/>
            </a:xfrm>
          </p:grpSpPr>
          <p:sp>
            <p:nvSpPr>
              <p:cNvPr id="103" name="Cheurón 102"/>
              <p:cNvSpPr/>
              <p:nvPr/>
            </p:nvSpPr>
            <p:spPr>
              <a:xfrm>
                <a:off x="5977708" y="3359698"/>
                <a:ext cx="705980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4" name="Cheurón 103"/>
              <p:cNvSpPr/>
              <p:nvPr/>
            </p:nvSpPr>
            <p:spPr>
              <a:xfrm>
                <a:off x="6720993" y="3359698"/>
                <a:ext cx="643775" cy="139407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5" name="Cheurón 104"/>
              <p:cNvSpPr/>
              <p:nvPr/>
            </p:nvSpPr>
            <p:spPr>
              <a:xfrm>
                <a:off x="7426975" y="3359698"/>
                <a:ext cx="705984" cy="13036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06" name="Grupo 105"/>
            <p:cNvGrpSpPr/>
            <p:nvPr/>
          </p:nvGrpSpPr>
          <p:grpSpPr>
            <a:xfrm>
              <a:off x="5574976" y="5854265"/>
              <a:ext cx="1521094" cy="117825"/>
              <a:chOff x="5975944" y="3454138"/>
              <a:chExt cx="1521094" cy="117825"/>
            </a:xfrm>
          </p:grpSpPr>
          <p:sp>
            <p:nvSpPr>
              <p:cNvPr id="107" name="Cheurón 106"/>
              <p:cNvSpPr/>
              <p:nvPr/>
            </p:nvSpPr>
            <p:spPr>
              <a:xfrm>
                <a:off x="5975944" y="3454138"/>
                <a:ext cx="774200" cy="117825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8" name="Cheurón 107"/>
              <p:cNvSpPr/>
              <p:nvPr/>
            </p:nvSpPr>
            <p:spPr>
              <a:xfrm>
                <a:off x="6791054" y="3454139"/>
                <a:ext cx="705984" cy="117824"/>
              </a:xfrm>
              <a:prstGeom prst="chevr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7705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Gráfico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321179"/>
              </p:ext>
            </p:extLst>
          </p:nvPr>
        </p:nvGraphicFramePr>
        <p:xfrm>
          <a:off x="4356671" y="1700809"/>
          <a:ext cx="3915141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Gráfico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05748"/>
              </p:ext>
            </p:extLst>
          </p:nvPr>
        </p:nvGraphicFramePr>
        <p:xfrm>
          <a:off x="4356671" y="4287089"/>
          <a:ext cx="3929323" cy="2238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250825" y="332656"/>
            <a:ext cx="6913463" cy="647700"/>
          </a:xfrm>
          <a:prstGeom prst="rect">
            <a:avLst/>
          </a:prstGeom>
        </p:spPr>
        <p:txBody>
          <a:bodyPr anchor="ctr"/>
          <a:lstStyle/>
          <a:p>
            <a:pPr marL="361950" indent="-361950" fontAlgn="auto"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3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. Universalización del Sistema Nacional de Salud: cierre de brechas en recursos humanos</a:t>
            </a: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cxnSp>
        <p:nvCxnSpPr>
          <p:cNvPr id="9" name="Conector recto 11"/>
          <p:cNvCxnSpPr/>
          <p:nvPr/>
        </p:nvCxnSpPr>
        <p:spPr>
          <a:xfrm>
            <a:off x="303213" y="1124744"/>
            <a:ext cx="72008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Marcador de contenido 2"/>
          <p:cNvSpPr>
            <a:spLocks noGrp="1"/>
          </p:cNvSpPr>
          <p:nvPr>
            <p:ph idx="1"/>
          </p:nvPr>
        </p:nvSpPr>
        <p:spPr>
          <a:xfrm>
            <a:off x="467544" y="1113593"/>
            <a:ext cx="8136904" cy="460648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MX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Fax" panose="02060602050505020204" pitchFamily="18" charset="0"/>
              </a:rPr>
              <a:t>Recursos humanos para la salud en México, 2004 </a:t>
            </a:r>
            <a:r>
              <a:rPr lang="es-MX" sz="15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Fax" panose="02060602050505020204" pitchFamily="18" charset="0"/>
              </a:rPr>
              <a:t>vs</a:t>
            </a:r>
            <a:r>
              <a:rPr lang="es-MX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Fax" panose="02060602050505020204" pitchFamily="18" charset="0"/>
              </a:rPr>
              <a:t> 2012</a:t>
            </a:r>
            <a:endParaRPr lang="es-MX" sz="1500" dirty="0">
              <a:solidFill>
                <a:schemeClr val="tx1">
                  <a:lumMod val="65000"/>
                  <a:lumOff val="3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134908" y="6453336"/>
            <a:ext cx="8136904" cy="460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s-MX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** Se excluyen odontólogos y médicos en formación (pasantes, estudiantes de pregrado y residentes).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s-MX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Fuente: Dirección General de Información en Salud, Secretaría de Salud.</a:t>
            </a:r>
            <a:endParaRPr lang="es-MX" sz="105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4572000" y="3990273"/>
            <a:ext cx="3888432" cy="460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ucida Fax" panose="02060602050505020204" pitchFamily="18" charset="0"/>
              </a:rPr>
              <a:t>Enfermeras por cada 1,000 habitantes</a:t>
            </a:r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23528" y="1478735"/>
            <a:ext cx="40331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r>
              <a:rPr lang="es-MX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</a:rPr>
              <a:t>Médicos </a:t>
            </a:r>
            <a:r>
              <a:rPr lang="es-MX" sz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</a:rPr>
              <a:t>por </a:t>
            </a:r>
            <a:r>
              <a:rPr lang="es-MX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</a:rPr>
              <a:t>cada 1,000 </a:t>
            </a:r>
            <a:r>
              <a:rPr lang="es-MX" sz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</a:rPr>
              <a:t>habitantes</a:t>
            </a:r>
            <a:endParaRPr lang="es-MX" sz="1200" dirty="0">
              <a:solidFill>
                <a:prstClr val="black">
                  <a:lumMod val="65000"/>
                  <a:lumOff val="35000"/>
                </a:prstClr>
              </a:solidFill>
              <a:latin typeface="Lucida Fax" panose="020606020505050202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49688" y="1474379"/>
            <a:ext cx="5094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r>
              <a:rPr lang="es-MX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</a:rPr>
              <a:t>Médicos generales por cada 1,000 habitantes**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4212655" y="27028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20" name="Rectángulo 19"/>
          <p:cNvSpPr/>
          <p:nvPr/>
        </p:nvSpPr>
        <p:spPr>
          <a:xfrm>
            <a:off x="179512" y="4082098"/>
            <a:ext cx="42491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r>
              <a:rPr lang="es-MX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</a:rPr>
              <a:t>Médicos especialistas por cada 1,000 habitantes**</a:t>
            </a:r>
          </a:p>
        </p:txBody>
      </p:sp>
      <p:graphicFrame>
        <p:nvGraphicFramePr>
          <p:cNvPr id="40" name="Gráfico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927649"/>
              </p:ext>
            </p:extLst>
          </p:nvPr>
        </p:nvGraphicFramePr>
        <p:xfrm>
          <a:off x="56799" y="1730702"/>
          <a:ext cx="4146561" cy="2159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1" name="Gráfico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869138"/>
              </p:ext>
            </p:extLst>
          </p:nvPr>
        </p:nvGraphicFramePr>
        <p:xfrm>
          <a:off x="133986" y="4300133"/>
          <a:ext cx="3915702" cy="2212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44" name="Grupo 43"/>
          <p:cNvGrpSpPr/>
          <p:nvPr/>
        </p:nvGrpSpPr>
        <p:grpSpPr>
          <a:xfrm>
            <a:off x="69711" y="2109724"/>
            <a:ext cx="795665" cy="600164"/>
            <a:chOff x="323099" y="2114129"/>
            <a:chExt cx="795665" cy="600164"/>
          </a:xfrm>
        </p:grpSpPr>
        <p:sp>
          <p:nvSpPr>
            <p:cNvPr id="45" name="CuadroTexto 44"/>
            <p:cNvSpPr txBox="1"/>
            <p:nvPr/>
          </p:nvSpPr>
          <p:spPr>
            <a:xfrm>
              <a:off x="323099" y="2114129"/>
              <a:ext cx="79566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100" dirty="0" smtClean="0">
                  <a:solidFill>
                    <a:srgbClr val="C00000"/>
                  </a:solidFill>
                  <a:latin typeface="Lucida Fax" panose="02060602050505020204" pitchFamily="18" charset="0"/>
                </a:rPr>
                <a:t>1.25 veces</a:t>
              </a:r>
            </a:p>
            <a:p>
              <a:endParaRPr lang="es-MX" sz="1100" dirty="0">
                <a:solidFill>
                  <a:srgbClr val="C00000"/>
                </a:solidFill>
                <a:latin typeface="Lucida Fax" panose="02060602050505020204" pitchFamily="18" charset="0"/>
              </a:endParaRPr>
            </a:p>
          </p:txBody>
        </p:sp>
        <p:cxnSp>
          <p:nvCxnSpPr>
            <p:cNvPr id="46" name="Conector recto de flecha 45"/>
            <p:cNvCxnSpPr/>
            <p:nvPr/>
          </p:nvCxnSpPr>
          <p:spPr>
            <a:xfrm>
              <a:off x="1114921" y="2158825"/>
              <a:ext cx="0" cy="372435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o 46"/>
          <p:cNvGrpSpPr/>
          <p:nvPr/>
        </p:nvGrpSpPr>
        <p:grpSpPr>
          <a:xfrm>
            <a:off x="1974483" y="1843456"/>
            <a:ext cx="731231" cy="600164"/>
            <a:chOff x="2112577" y="1820724"/>
            <a:chExt cx="731231" cy="600164"/>
          </a:xfrm>
        </p:grpSpPr>
        <p:sp>
          <p:nvSpPr>
            <p:cNvPr id="48" name="CuadroTexto 47"/>
            <p:cNvSpPr txBox="1"/>
            <p:nvPr/>
          </p:nvSpPr>
          <p:spPr>
            <a:xfrm>
              <a:off x="2112577" y="1820724"/>
              <a:ext cx="72365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100" dirty="0" smtClean="0">
                  <a:solidFill>
                    <a:srgbClr val="C00000"/>
                  </a:solidFill>
                  <a:latin typeface="Lucida Fax" panose="02060602050505020204" pitchFamily="18" charset="0"/>
                </a:rPr>
                <a:t>1.10 veces</a:t>
              </a:r>
            </a:p>
            <a:p>
              <a:endParaRPr lang="es-MX" sz="1100" dirty="0">
                <a:solidFill>
                  <a:srgbClr val="C00000"/>
                </a:solidFill>
                <a:latin typeface="Lucida Fax" panose="02060602050505020204" pitchFamily="18" charset="0"/>
              </a:endParaRPr>
            </a:p>
          </p:txBody>
        </p:sp>
        <p:cxnSp>
          <p:nvCxnSpPr>
            <p:cNvPr id="49" name="Conector recto de flecha 48"/>
            <p:cNvCxnSpPr/>
            <p:nvPr/>
          </p:nvCxnSpPr>
          <p:spPr>
            <a:xfrm>
              <a:off x="2843808" y="1852530"/>
              <a:ext cx="0" cy="372435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upo 49"/>
          <p:cNvGrpSpPr/>
          <p:nvPr/>
        </p:nvGrpSpPr>
        <p:grpSpPr>
          <a:xfrm>
            <a:off x="4189686" y="4627979"/>
            <a:ext cx="648072" cy="600164"/>
            <a:chOff x="4511143" y="4769748"/>
            <a:chExt cx="648072" cy="600164"/>
          </a:xfrm>
        </p:grpSpPr>
        <p:sp>
          <p:nvSpPr>
            <p:cNvPr id="51" name="CuadroTexto 50"/>
            <p:cNvSpPr txBox="1"/>
            <p:nvPr/>
          </p:nvSpPr>
          <p:spPr>
            <a:xfrm>
              <a:off x="4511143" y="4769748"/>
              <a:ext cx="64807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100" dirty="0" smtClean="0">
                  <a:solidFill>
                    <a:srgbClr val="C00000"/>
                  </a:solidFill>
                  <a:latin typeface="Lucida Fax" panose="02060602050505020204" pitchFamily="18" charset="0"/>
                </a:rPr>
                <a:t>1.45</a:t>
              </a:r>
            </a:p>
            <a:p>
              <a:pPr algn="r"/>
              <a:r>
                <a:rPr lang="es-MX" sz="1100" dirty="0" smtClean="0">
                  <a:solidFill>
                    <a:srgbClr val="C00000"/>
                  </a:solidFill>
                  <a:latin typeface="Lucida Fax" panose="02060602050505020204" pitchFamily="18" charset="0"/>
                </a:rPr>
                <a:t>veces</a:t>
              </a:r>
            </a:p>
            <a:p>
              <a:endParaRPr lang="es-MX" sz="1100" dirty="0">
                <a:solidFill>
                  <a:srgbClr val="C00000"/>
                </a:solidFill>
                <a:latin typeface="Lucida Fax" panose="02060602050505020204" pitchFamily="18" charset="0"/>
              </a:endParaRPr>
            </a:p>
          </p:txBody>
        </p:sp>
        <p:cxnSp>
          <p:nvCxnSpPr>
            <p:cNvPr id="52" name="Conector recto de flecha 51"/>
            <p:cNvCxnSpPr/>
            <p:nvPr/>
          </p:nvCxnSpPr>
          <p:spPr>
            <a:xfrm>
              <a:off x="5148064" y="4797152"/>
              <a:ext cx="0" cy="372435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o 52"/>
          <p:cNvGrpSpPr/>
          <p:nvPr/>
        </p:nvGrpSpPr>
        <p:grpSpPr>
          <a:xfrm>
            <a:off x="6154354" y="4527874"/>
            <a:ext cx="576064" cy="430887"/>
            <a:chOff x="6372200" y="4560744"/>
            <a:chExt cx="576064" cy="430887"/>
          </a:xfrm>
        </p:grpSpPr>
        <p:sp>
          <p:nvSpPr>
            <p:cNvPr id="54" name="CuadroTexto 53"/>
            <p:cNvSpPr txBox="1"/>
            <p:nvPr/>
          </p:nvSpPr>
          <p:spPr>
            <a:xfrm>
              <a:off x="6372200" y="4560744"/>
              <a:ext cx="57606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100" dirty="0" smtClean="0">
                  <a:solidFill>
                    <a:srgbClr val="C00000"/>
                  </a:solidFill>
                  <a:latin typeface="Lucida Fax" panose="02060602050505020204" pitchFamily="18" charset="0"/>
                </a:rPr>
                <a:t>1.09 veces</a:t>
              </a:r>
              <a:endParaRPr lang="es-MX" sz="1100" dirty="0">
                <a:solidFill>
                  <a:srgbClr val="C00000"/>
                </a:solidFill>
                <a:latin typeface="Lucida Fax" panose="02060602050505020204" pitchFamily="18" charset="0"/>
              </a:endParaRPr>
            </a:p>
          </p:txBody>
        </p:sp>
        <p:cxnSp>
          <p:nvCxnSpPr>
            <p:cNvPr id="55" name="Conector recto de flecha 54"/>
            <p:cNvCxnSpPr/>
            <p:nvPr/>
          </p:nvCxnSpPr>
          <p:spPr>
            <a:xfrm>
              <a:off x="6948264" y="4581128"/>
              <a:ext cx="0" cy="372435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o 55"/>
          <p:cNvGrpSpPr/>
          <p:nvPr/>
        </p:nvGrpSpPr>
        <p:grpSpPr>
          <a:xfrm>
            <a:off x="134908" y="4684144"/>
            <a:ext cx="730747" cy="430887"/>
            <a:chOff x="4417317" y="2231386"/>
            <a:chExt cx="730747" cy="430887"/>
          </a:xfrm>
        </p:grpSpPr>
        <p:sp>
          <p:nvSpPr>
            <p:cNvPr id="57" name="CuadroTexto 56"/>
            <p:cNvSpPr txBox="1"/>
            <p:nvPr/>
          </p:nvSpPr>
          <p:spPr>
            <a:xfrm>
              <a:off x="4417317" y="2231386"/>
              <a:ext cx="73074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100" dirty="0" smtClean="0">
                  <a:solidFill>
                    <a:srgbClr val="C00000"/>
                  </a:solidFill>
                  <a:latin typeface="Lucida Fax" panose="02060602050505020204" pitchFamily="18" charset="0"/>
                </a:rPr>
                <a:t>1.93 veces</a:t>
              </a:r>
              <a:endParaRPr lang="es-MX" sz="1100" dirty="0">
                <a:solidFill>
                  <a:srgbClr val="C00000"/>
                </a:solidFill>
                <a:latin typeface="Lucida Fax" panose="02060602050505020204" pitchFamily="18" charset="0"/>
              </a:endParaRPr>
            </a:p>
          </p:txBody>
        </p:sp>
        <p:cxnSp>
          <p:nvCxnSpPr>
            <p:cNvPr id="58" name="Conector recto de flecha 57"/>
            <p:cNvCxnSpPr/>
            <p:nvPr/>
          </p:nvCxnSpPr>
          <p:spPr>
            <a:xfrm>
              <a:off x="5148064" y="2247787"/>
              <a:ext cx="0" cy="372435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upo 58"/>
          <p:cNvGrpSpPr/>
          <p:nvPr/>
        </p:nvGrpSpPr>
        <p:grpSpPr>
          <a:xfrm>
            <a:off x="1831066" y="4483543"/>
            <a:ext cx="750678" cy="437150"/>
            <a:chOff x="6197586" y="1983738"/>
            <a:chExt cx="750678" cy="437150"/>
          </a:xfrm>
        </p:grpSpPr>
        <p:sp>
          <p:nvSpPr>
            <p:cNvPr id="60" name="CuadroTexto 59"/>
            <p:cNvSpPr txBox="1"/>
            <p:nvPr/>
          </p:nvSpPr>
          <p:spPr>
            <a:xfrm>
              <a:off x="6197586" y="1990001"/>
              <a:ext cx="7364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100" dirty="0" smtClean="0">
                  <a:solidFill>
                    <a:srgbClr val="C00000"/>
                  </a:solidFill>
                  <a:latin typeface="Lucida Fax" panose="02060602050505020204" pitchFamily="18" charset="0"/>
                </a:rPr>
                <a:t>1.48 veces</a:t>
              </a:r>
              <a:endParaRPr lang="es-MX" sz="1100" dirty="0">
                <a:solidFill>
                  <a:srgbClr val="C00000"/>
                </a:solidFill>
                <a:latin typeface="Lucida Fax" panose="02060602050505020204" pitchFamily="18" charset="0"/>
              </a:endParaRPr>
            </a:p>
          </p:txBody>
        </p:sp>
        <p:cxnSp>
          <p:nvCxnSpPr>
            <p:cNvPr id="61" name="Conector recto de flecha 60"/>
            <p:cNvCxnSpPr/>
            <p:nvPr/>
          </p:nvCxnSpPr>
          <p:spPr>
            <a:xfrm>
              <a:off x="6948264" y="1983738"/>
              <a:ext cx="0" cy="372435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o 61"/>
          <p:cNvGrpSpPr/>
          <p:nvPr/>
        </p:nvGrpSpPr>
        <p:grpSpPr>
          <a:xfrm>
            <a:off x="4295117" y="2177868"/>
            <a:ext cx="614619" cy="600164"/>
            <a:chOff x="500997" y="4689893"/>
            <a:chExt cx="614619" cy="600164"/>
          </a:xfrm>
        </p:grpSpPr>
        <p:sp>
          <p:nvSpPr>
            <p:cNvPr id="63" name="CuadroTexto 62"/>
            <p:cNvSpPr txBox="1"/>
            <p:nvPr/>
          </p:nvSpPr>
          <p:spPr>
            <a:xfrm>
              <a:off x="500997" y="4689893"/>
              <a:ext cx="57606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100" dirty="0" smtClean="0">
                  <a:solidFill>
                    <a:srgbClr val="C00000"/>
                  </a:solidFill>
                  <a:latin typeface="Lucida Fax" panose="02060602050505020204" pitchFamily="18" charset="0"/>
                </a:rPr>
                <a:t>1.27 veces</a:t>
              </a:r>
            </a:p>
            <a:p>
              <a:endParaRPr lang="es-MX" sz="1100" dirty="0">
                <a:solidFill>
                  <a:srgbClr val="C00000"/>
                </a:solidFill>
                <a:latin typeface="Lucida Fax" panose="02060602050505020204" pitchFamily="18" charset="0"/>
              </a:endParaRPr>
            </a:p>
          </p:txBody>
        </p:sp>
        <p:cxnSp>
          <p:nvCxnSpPr>
            <p:cNvPr id="64" name="Conector recto de flecha 63"/>
            <p:cNvCxnSpPr/>
            <p:nvPr/>
          </p:nvCxnSpPr>
          <p:spPr>
            <a:xfrm>
              <a:off x="1115616" y="4725144"/>
              <a:ext cx="0" cy="372435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upo 64"/>
          <p:cNvGrpSpPr/>
          <p:nvPr/>
        </p:nvGrpSpPr>
        <p:grpSpPr>
          <a:xfrm>
            <a:off x="6192527" y="1760827"/>
            <a:ext cx="576064" cy="672808"/>
            <a:chOff x="2123728" y="4293096"/>
            <a:chExt cx="576064" cy="600164"/>
          </a:xfrm>
        </p:grpSpPr>
        <p:sp>
          <p:nvSpPr>
            <p:cNvPr id="66" name="CuadroTexto 65"/>
            <p:cNvSpPr txBox="1"/>
            <p:nvPr/>
          </p:nvSpPr>
          <p:spPr>
            <a:xfrm>
              <a:off x="2123728" y="4293096"/>
              <a:ext cx="576064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MX" sz="1100" dirty="0" smtClean="0">
                  <a:solidFill>
                    <a:srgbClr val="C00000"/>
                  </a:solidFill>
                  <a:latin typeface="Lucida Fax" panose="02060602050505020204" pitchFamily="18" charset="0"/>
                </a:rPr>
                <a:t>0.89 veces</a:t>
              </a:r>
            </a:p>
            <a:p>
              <a:endParaRPr lang="es-MX" sz="1100" dirty="0">
                <a:solidFill>
                  <a:srgbClr val="C00000"/>
                </a:solidFill>
                <a:latin typeface="Lucida Fax" panose="02060602050505020204" pitchFamily="18" charset="0"/>
              </a:endParaRPr>
            </a:p>
          </p:txBody>
        </p:sp>
        <p:cxnSp>
          <p:nvCxnSpPr>
            <p:cNvPr id="67" name="Conector recto de flecha 66"/>
            <p:cNvCxnSpPr/>
            <p:nvPr/>
          </p:nvCxnSpPr>
          <p:spPr>
            <a:xfrm>
              <a:off x="2699792" y="4350611"/>
              <a:ext cx="0" cy="372435"/>
            </a:xfrm>
            <a:prstGeom prst="straightConnector1">
              <a:avLst/>
            </a:prstGeom>
            <a:ln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502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redondeado 38"/>
          <p:cNvSpPr/>
          <p:nvPr/>
        </p:nvSpPr>
        <p:spPr>
          <a:xfrm>
            <a:off x="256046" y="1255993"/>
            <a:ext cx="8636434" cy="5559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 dirty="0"/>
          </a:p>
        </p:txBody>
      </p:sp>
      <p:sp>
        <p:nvSpPr>
          <p:cNvPr id="28" name="Rectángulo 27"/>
          <p:cNvSpPr/>
          <p:nvPr/>
        </p:nvSpPr>
        <p:spPr>
          <a:xfrm>
            <a:off x="106017" y="2608129"/>
            <a:ext cx="8786463" cy="780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50825" y="332656"/>
            <a:ext cx="6769447" cy="647700"/>
          </a:xfrm>
          <a:prstGeom prst="rect">
            <a:avLst/>
          </a:prstGeom>
        </p:spPr>
        <p:txBody>
          <a:bodyPr anchor="ctr"/>
          <a:lstStyle/>
          <a:p>
            <a:pPr eaLnBrk="1" hangingPunct="1"/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4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. </a:t>
            </a: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Universalización de la protección de la salud</a:t>
            </a:r>
          </a:p>
        </p:txBody>
      </p:sp>
      <p:cxnSp>
        <p:nvCxnSpPr>
          <p:cNvPr id="7" name="Conector recto 11"/>
          <p:cNvCxnSpPr/>
          <p:nvPr/>
        </p:nvCxnSpPr>
        <p:spPr>
          <a:xfrm>
            <a:off x="303213" y="1124744"/>
            <a:ext cx="7200800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366961" y="127714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Para hablar de la universalización de la salud hay que hablar de los riesgos y los tipos de protección que debe brindar el Estado como parte del derecho a la protección de la salud.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>
            <a:off x="106017" y="1915464"/>
            <a:ext cx="8786463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259410" y="1999882"/>
            <a:ext cx="15121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Tipo de</a:t>
            </a:r>
          </a:p>
          <a:p>
            <a:pPr algn="ctr"/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riesgo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  <a:p>
            <a:pPr algn="ctr"/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712304" y="2027172"/>
            <a:ext cx="16561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Tipo de protección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  <a:p>
            <a:pPr algn="ctr"/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854515" y="2026243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Instrumentos actuales</a:t>
            </a:r>
            <a:endParaRPr lang="es-MX" sz="14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7369401" y="1940521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Alcance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06016" y="2648129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Sanitarios, ambientales y ocupacionales: </a:t>
            </a:r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por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exposición </a:t>
            </a:r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y contaminación de  productos e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insumos </a:t>
            </a:r>
            <a:endParaRPr lang="es-MX" altLang="es-MX" sz="11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06016" y="3451647"/>
            <a:ext cx="2377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Sociales y </a:t>
            </a:r>
            <a:r>
              <a:rPr lang="es-MX" altLang="es-MX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conductuales: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por exposición </a:t>
            </a:r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a factores patológicos resultado de la vida en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comunidad</a:t>
            </a:r>
            <a:endParaRPr lang="es-MX" altLang="es-MX" sz="11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2408491" y="2780896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MX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Protección contra riesgos </a:t>
            </a:r>
            <a:r>
              <a:rPr lang="es-MX" altLang="es-MX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sanitarios</a:t>
            </a:r>
            <a:endParaRPr lang="es-MX" altLang="es-MX" sz="11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483768" y="3606481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MX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Prevención y promoción de la </a:t>
            </a:r>
            <a:r>
              <a:rPr lang="es-MX" altLang="es-MX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salud</a:t>
            </a:r>
            <a:endParaRPr lang="es-MX" altLang="es-MX" sz="11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745359" y="2640542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Comisión Federal para la Protección contra Riesgos Sanitarios (COFEPRIS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)</a:t>
            </a:r>
            <a:endParaRPr lang="es-MX" altLang="es-MX" sz="11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745359" y="3391431"/>
            <a:ext cx="18203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Consejo de Salubridad General y Subsecretaría de Prevención y Promoción de la Salud</a:t>
            </a:r>
            <a:endParaRPr lang="es-MX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3" name="Conector recto 42"/>
          <p:cNvCxnSpPr/>
          <p:nvPr/>
        </p:nvCxnSpPr>
        <p:spPr>
          <a:xfrm>
            <a:off x="106017" y="2602622"/>
            <a:ext cx="8786463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6590331" y="2218600"/>
            <a:ext cx="967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Población en general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7370957" y="2218600"/>
            <a:ext cx="840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Seguridad</a:t>
            </a:r>
          </a:p>
          <a:p>
            <a:pPr algn="ctr"/>
            <a:r>
              <a:rPr lang="es-MX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social</a:t>
            </a:r>
            <a:endParaRPr lang="es-MX" sz="10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8054722" y="2218600"/>
            <a:ext cx="95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Sociales y </a:t>
            </a:r>
          </a:p>
          <a:p>
            <a:pPr algn="ctr"/>
            <a:r>
              <a:rPr lang="es-MX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privados</a:t>
            </a:r>
            <a:endParaRPr lang="es-MX" sz="10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</a:endParaRPr>
          </a:p>
        </p:txBody>
      </p:sp>
      <p:grpSp>
        <p:nvGrpSpPr>
          <p:cNvPr id="47" name="Grupo 46"/>
          <p:cNvGrpSpPr/>
          <p:nvPr/>
        </p:nvGrpSpPr>
        <p:grpSpPr>
          <a:xfrm>
            <a:off x="6725598" y="2954779"/>
            <a:ext cx="2166882" cy="130365"/>
            <a:chOff x="5982391" y="3454138"/>
            <a:chExt cx="2166882" cy="130365"/>
          </a:xfrm>
        </p:grpSpPr>
        <p:sp>
          <p:nvSpPr>
            <p:cNvPr id="48" name="Cheurón 47"/>
            <p:cNvSpPr/>
            <p:nvPr/>
          </p:nvSpPr>
          <p:spPr>
            <a:xfrm>
              <a:off x="5982391" y="3454138"/>
              <a:ext cx="705984" cy="130365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9" name="Cheurón 48"/>
            <p:cNvSpPr/>
            <p:nvPr/>
          </p:nvSpPr>
          <p:spPr>
            <a:xfrm>
              <a:off x="6710698" y="3454138"/>
              <a:ext cx="705984" cy="130365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" name="Cheurón 49"/>
            <p:cNvSpPr/>
            <p:nvPr/>
          </p:nvSpPr>
          <p:spPr>
            <a:xfrm>
              <a:off x="7443289" y="3454138"/>
              <a:ext cx="705984" cy="130365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6725598" y="3730683"/>
            <a:ext cx="1434291" cy="130365"/>
            <a:chOff x="5982391" y="3454138"/>
            <a:chExt cx="1434291" cy="130365"/>
          </a:xfrm>
        </p:grpSpPr>
        <p:sp>
          <p:nvSpPr>
            <p:cNvPr id="52" name="Cheurón 51"/>
            <p:cNvSpPr/>
            <p:nvPr/>
          </p:nvSpPr>
          <p:spPr>
            <a:xfrm>
              <a:off x="5982391" y="3454138"/>
              <a:ext cx="705984" cy="130365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Cheurón 52"/>
            <p:cNvSpPr/>
            <p:nvPr/>
          </p:nvSpPr>
          <p:spPr>
            <a:xfrm>
              <a:off x="6710698" y="3454138"/>
              <a:ext cx="705984" cy="130365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38" name="Conector recto 37"/>
          <p:cNvCxnSpPr/>
          <p:nvPr/>
        </p:nvCxnSpPr>
        <p:spPr>
          <a:xfrm>
            <a:off x="107504" y="6646500"/>
            <a:ext cx="8786463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ángulo 28"/>
          <p:cNvSpPr/>
          <p:nvPr/>
        </p:nvSpPr>
        <p:spPr>
          <a:xfrm>
            <a:off x="140702" y="4330184"/>
            <a:ext cx="8786463" cy="10823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06016" y="5454454"/>
            <a:ext cx="20861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Empobrecimiento: </a:t>
            </a:r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por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gasto </a:t>
            </a:r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excesivo asociado al pago por el acceso a servicios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médicos y por falta </a:t>
            </a:r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de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acceso</a:t>
            </a:r>
            <a:endParaRPr lang="es-MX" altLang="es-MX" sz="11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2443176" y="5626546"/>
            <a:ext cx="18686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MX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Protección financiera y </a:t>
            </a:r>
          </a:p>
          <a:p>
            <a:pPr algn="ctr"/>
            <a:r>
              <a:rPr lang="es-MX" altLang="es-MX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acceso </a:t>
            </a:r>
            <a:r>
              <a:rPr lang="es-MX" altLang="es-MX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efectivo</a:t>
            </a:r>
            <a:endParaRPr lang="es-MX" altLang="es-MX" sz="11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grpSp>
        <p:nvGrpSpPr>
          <p:cNvPr id="55" name="Grupo 54"/>
          <p:cNvGrpSpPr/>
          <p:nvPr/>
        </p:nvGrpSpPr>
        <p:grpSpPr>
          <a:xfrm>
            <a:off x="6725598" y="5784953"/>
            <a:ext cx="1434291" cy="130365"/>
            <a:chOff x="5982391" y="3454138"/>
            <a:chExt cx="1434291" cy="130365"/>
          </a:xfrm>
        </p:grpSpPr>
        <p:sp>
          <p:nvSpPr>
            <p:cNvPr id="56" name="Cheurón 55"/>
            <p:cNvSpPr/>
            <p:nvPr/>
          </p:nvSpPr>
          <p:spPr>
            <a:xfrm>
              <a:off x="5982391" y="3454138"/>
              <a:ext cx="705984" cy="130365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Cheurón 56"/>
            <p:cNvSpPr/>
            <p:nvPr/>
          </p:nvSpPr>
          <p:spPr>
            <a:xfrm>
              <a:off x="6710698" y="3454138"/>
              <a:ext cx="705984" cy="130365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40" name="CuadroTexto 39"/>
          <p:cNvSpPr txBox="1"/>
          <p:nvPr/>
        </p:nvSpPr>
        <p:spPr>
          <a:xfrm>
            <a:off x="4745359" y="5469460"/>
            <a:ext cx="20056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Seguro Popular de Salud</a:t>
            </a:r>
          </a:p>
          <a:p>
            <a:r>
              <a:rPr 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Seguro de Enfermedades y Maternidad – IMSS</a:t>
            </a:r>
          </a:p>
          <a:p>
            <a:r>
              <a:rPr 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Seguro Médico - ISSSTE</a:t>
            </a:r>
            <a:endParaRPr lang="es-MX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06016" y="4293096"/>
            <a:ext cx="22337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Iatrogénicos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(directos a la salud e indirectos por daño </a:t>
            </a:r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a la dignidad y autonomía de las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personas)</a:t>
            </a:r>
            <a:r>
              <a:rPr lang="es-MX" altLang="es-MX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: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  por consumo </a:t>
            </a:r>
            <a:r>
              <a:rPr lang="es-MX" altLang="es-MX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de servicios de </a:t>
            </a:r>
            <a:r>
              <a:rPr lang="es-MX" altLang="es-MX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salud </a:t>
            </a:r>
            <a:endParaRPr lang="es-MX" altLang="es-MX" sz="1100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408491" y="4538366"/>
            <a:ext cx="19624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altLang="es-MX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Seguridad del paciente y calidad de la atención </a:t>
            </a:r>
            <a:r>
              <a:rPr lang="es-MX" altLang="es-MX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médica</a:t>
            </a:r>
            <a:endParaRPr lang="es-MX" altLang="es-MX" sz="11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59" name="Cheurón 58"/>
          <p:cNvSpPr/>
          <p:nvPr/>
        </p:nvSpPr>
        <p:spPr>
          <a:xfrm>
            <a:off x="6725598" y="4789513"/>
            <a:ext cx="705984" cy="13036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5338896" y="4561006"/>
            <a:ext cx="687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¿?</a:t>
            </a:r>
            <a:endParaRPr lang="es-MX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5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417528"/>
              </p:ext>
            </p:extLst>
          </p:nvPr>
        </p:nvGraphicFramePr>
        <p:xfrm>
          <a:off x="230384" y="1802794"/>
          <a:ext cx="7997160" cy="4290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Conector recto 5"/>
          <p:cNvCxnSpPr/>
          <p:nvPr/>
        </p:nvCxnSpPr>
        <p:spPr>
          <a:xfrm>
            <a:off x="303213" y="1099662"/>
            <a:ext cx="6645051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  <a:effectLst>
            <a:outerShdw blurRad="63500" dist="88900" dir="2280000" algn="tl" rotWithShape="0">
              <a:schemeClr val="accent6">
                <a:lumMod val="50000"/>
                <a:alpha val="36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1 Título"/>
          <p:cNvSpPr txBox="1">
            <a:spLocks/>
          </p:cNvSpPr>
          <p:nvPr/>
        </p:nvSpPr>
        <p:spPr>
          <a:xfrm>
            <a:off x="250825" y="261020"/>
            <a:ext cx="6769447" cy="647700"/>
          </a:xfrm>
          <a:prstGeom prst="rect">
            <a:avLst/>
          </a:prstGeom>
        </p:spPr>
        <p:txBody>
          <a:bodyPr anchor="ctr"/>
          <a:lstStyle/>
          <a:p>
            <a:pPr marL="361950" indent="-361950" fontAlgn="auto"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4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. Universalización </a:t>
            </a:r>
            <a:r>
              <a:rPr lang="es-MX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de la protección de la </a:t>
            </a:r>
            <a:r>
              <a:rPr lang="es-MX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  <a:cs typeface="Arial" panose="020B0604020202020204" pitchFamily="34" charset="0"/>
              </a:rPr>
              <a:t>salud: cierre de brechas financieras</a:t>
            </a:r>
            <a:endParaRPr lang="es-MX" sz="2000" b="1" dirty="0">
              <a:solidFill>
                <a:schemeClr val="tx1">
                  <a:lumMod val="75000"/>
                  <a:lumOff val="25000"/>
                </a:schemeClr>
              </a:solidFill>
              <a:latin typeface="Lucida Fax" panose="020606020505050202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683568" y="1285308"/>
            <a:ext cx="74815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  <a:ea typeface="+mn-ea"/>
                <a:cs typeface="+mn-cs"/>
              </a:defRPr>
            </a:pPr>
            <a:r>
              <a:rPr lang="es-MX" sz="15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Lucida Fax" panose="02060602050505020204" pitchFamily="18" charset="0"/>
              </a:rPr>
              <a:t>Gasto público en salud per cápita para población con y sin seguridad social</a:t>
            </a:r>
            <a:endParaRPr lang="es-MX" sz="1500" dirty="0">
              <a:solidFill>
                <a:prstClr val="black">
                  <a:lumMod val="65000"/>
                  <a:lumOff val="35000"/>
                </a:prstClr>
              </a:solidFill>
              <a:latin typeface="Lucida Fax" panose="020606020505050202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838322" y="2369853"/>
            <a:ext cx="7956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C00000"/>
                </a:solidFill>
                <a:latin typeface="Lucida Fax" panose="02060602050505020204" pitchFamily="18" charset="0"/>
              </a:rPr>
              <a:t>1.5 veces</a:t>
            </a:r>
            <a:endParaRPr lang="es-MX" sz="1100" dirty="0">
              <a:solidFill>
                <a:srgbClr val="C00000"/>
              </a:solidFill>
              <a:latin typeface="Lucida Fax" panose="02060602050505020204" pitchFamily="18" charset="0"/>
            </a:endParaRPr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7871645" y="2363298"/>
            <a:ext cx="0" cy="600164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1508314" y="3554650"/>
            <a:ext cx="7956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C00000"/>
                </a:solidFill>
                <a:latin typeface="Lucida Fax" panose="02060602050505020204" pitchFamily="18" charset="0"/>
              </a:rPr>
              <a:t>2.2 veces</a:t>
            </a:r>
            <a:endParaRPr lang="es-MX" sz="1100" dirty="0">
              <a:solidFill>
                <a:srgbClr val="C00000"/>
              </a:solidFill>
              <a:latin typeface="Lucida Fax" panose="02060602050505020204" pitchFamily="18" charset="0"/>
            </a:endParaRPr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1558550" y="3456676"/>
            <a:ext cx="0" cy="600164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629204" y="3162137"/>
            <a:ext cx="7956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C00000"/>
                </a:solidFill>
                <a:latin typeface="Lucida Fax" panose="02060602050505020204" pitchFamily="18" charset="0"/>
              </a:rPr>
              <a:t>2.5 veces</a:t>
            </a:r>
            <a:endParaRPr lang="es-MX" sz="1100" dirty="0">
              <a:solidFill>
                <a:srgbClr val="C00000"/>
              </a:solidFill>
              <a:latin typeface="Lucida Fax" panose="02060602050505020204" pitchFamily="18" charset="0"/>
            </a:endParaRPr>
          </a:p>
        </p:txBody>
      </p:sp>
      <p:cxnSp>
        <p:nvCxnSpPr>
          <p:cNvPr id="16" name="Conector recto de flecha 15"/>
          <p:cNvCxnSpPr/>
          <p:nvPr/>
        </p:nvCxnSpPr>
        <p:spPr>
          <a:xfrm>
            <a:off x="3669972" y="3033723"/>
            <a:ext cx="0" cy="600164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/>
          <p:cNvSpPr/>
          <p:nvPr/>
        </p:nvSpPr>
        <p:spPr>
          <a:xfrm>
            <a:off x="355314" y="6093296"/>
            <a:ext cx="55446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s-MX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Fuente: Dirección General de Información en Salud, Secretaría de Salud.</a:t>
            </a:r>
          </a:p>
        </p:txBody>
      </p:sp>
    </p:spTree>
    <p:extLst>
      <p:ext uri="{BB962C8B-B14F-4D97-AF65-F5344CB8AC3E}">
        <p14:creationId xmlns:p14="http://schemas.microsoft.com/office/powerpoint/2010/main" val="400569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26807</TotalTime>
  <Words>916</Words>
  <Application>Microsoft Office PowerPoint</Application>
  <PresentationFormat>Presentación en pantalla (4:3)</PresentationFormat>
  <Paragraphs>182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Lucida Fax</vt:lpstr>
      <vt:lpstr>Soberana Texto</vt:lpstr>
      <vt:lpstr>Times New Roman</vt:lpstr>
      <vt:lpstr>Wingdings</vt:lpstr>
      <vt:lpstr>Office Theme</vt:lpstr>
      <vt:lpstr>Reforma del Sistema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MBL</dc:creator>
  <cp:lastModifiedBy>Mariana Barraza Lloréns</cp:lastModifiedBy>
  <cp:revision>1693</cp:revision>
  <cp:lastPrinted>2015-02-11T00:37:24Z</cp:lastPrinted>
  <dcterms:created xsi:type="dcterms:W3CDTF">2013-10-18T18:34:50Z</dcterms:created>
  <dcterms:modified xsi:type="dcterms:W3CDTF">2015-02-11T21:11:30Z</dcterms:modified>
</cp:coreProperties>
</file>