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639" r:id="rId2"/>
    <p:sldId id="600" r:id="rId3"/>
    <p:sldId id="718" r:id="rId4"/>
    <p:sldId id="700" r:id="rId5"/>
    <p:sldId id="790" r:id="rId6"/>
    <p:sldId id="788" r:id="rId7"/>
    <p:sldId id="789" r:id="rId8"/>
    <p:sldId id="781" r:id="rId9"/>
    <p:sldId id="783" r:id="rId10"/>
    <p:sldId id="784" r:id="rId11"/>
    <p:sldId id="654" r:id="rId12"/>
    <p:sldId id="652" r:id="rId13"/>
    <p:sldId id="732" r:id="rId14"/>
    <p:sldId id="730" r:id="rId15"/>
    <p:sldId id="699" r:id="rId16"/>
    <p:sldId id="673" r:id="rId17"/>
    <p:sldId id="768" r:id="rId18"/>
    <p:sldId id="777" r:id="rId19"/>
    <p:sldId id="780" r:id="rId20"/>
    <p:sldId id="785" r:id="rId21"/>
    <p:sldId id="786" r:id="rId22"/>
    <p:sldId id="787" r:id="rId23"/>
    <p:sldId id="753" r:id="rId24"/>
    <p:sldId id="756" r:id="rId25"/>
    <p:sldId id="754" r:id="rId26"/>
    <p:sldId id="759" r:id="rId27"/>
    <p:sldId id="740" r:id="rId28"/>
    <p:sldId id="775" r:id="rId29"/>
    <p:sldId id="791" r:id="rId30"/>
  </p:sldIdLst>
  <p:sldSz cx="9144000" cy="6858000" type="screen4x3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632">
          <p15:clr>
            <a:srgbClr val="A4A3A4"/>
          </p15:clr>
        </p15:guide>
        <p15:guide id="4" pos="5490">
          <p15:clr>
            <a:srgbClr val="A4A3A4"/>
          </p15:clr>
        </p15:guide>
        <p15:guide id="5" orient="horz" pos="2269">
          <p15:clr>
            <a:srgbClr val="A4A3A4"/>
          </p15:clr>
        </p15:guide>
        <p15:guide id="6" pos="2873">
          <p15:clr>
            <a:srgbClr val="A4A3A4"/>
          </p15:clr>
        </p15:guide>
        <p15:guide id="7" pos="34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203864"/>
    <a:srgbClr val="FFFFFF"/>
    <a:srgbClr val="000000"/>
    <a:srgbClr val="D16315"/>
    <a:srgbClr val="FFFF9D"/>
    <a:srgbClr val="B50202"/>
    <a:srgbClr val="00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297" autoAdjust="0"/>
  </p:normalViewPr>
  <p:slideViewPr>
    <p:cSldViewPr snapToGrid="0">
      <p:cViewPr varScale="1">
        <p:scale>
          <a:sx n="116" d="100"/>
          <a:sy n="116" d="100"/>
        </p:scale>
        <p:origin x="1386" y="84"/>
      </p:cViewPr>
      <p:guideLst>
        <p:guide orient="horz" pos="2160"/>
        <p:guide pos="2880"/>
        <p:guide orient="horz" pos="2632"/>
        <p:guide pos="5490"/>
        <p:guide orient="horz" pos="2269"/>
        <p:guide pos="2873"/>
        <p:guide pos="3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BDF83-A374-1A4E-AC97-FE5D111A29EF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8C1463-387C-4341-97D2-2846FB9E0451}">
      <dgm:prSet phldrT="[Texto]" custT="1"/>
      <dgm:spPr>
        <a:solidFill>
          <a:schemeClr val="accent2">
            <a:lumMod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r>
            <a:rPr lang="es-MX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34" charset="-128"/>
            </a:rPr>
            <a:t>Enfermedades Crónicas No Transmisibles</a:t>
          </a:r>
          <a:endParaRPr lang="es-ES" sz="24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37EBC-A70D-2F46-A0F1-8AFB2D1729C3}" type="parTrans" cxnId="{D9A6EAA4-7E2D-944A-BEB2-29A5F3070D0B}">
      <dgm:prSet/>
      <dgm:spPr/>
      <dgm:t>
        <a:bodyPr/>
        <a:lstStyle/>
        <a:p>
          <a:endParaRPr lang="es-ES"/>
        </a:p>
      </dgm:t>
    </dgm:pt>
    <dgm:pt modelId="{8B1C6A5B-11FB-7E42-8AEB-AE61395FE0C2}" type="sibTrans" cxnId="{D9A6EAA4-7E2D-944A-BEB2-29A5F3070D0B}">
      <dgm:prSet/>
      <dgm:spPr/>
      <dgm:t>
        <a:bodyPr/>
        <a:lstStyle/>
        <a:p>
          <a:endParaRPr lang="es-ES"/>
        </a:p>
      </dgm:t>
    </dgm:pt>
    <dgm:pt modelId="{4EB0D39C-A67F-2D43-9365-A8D89F22EED2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Sobrepeso, Obesidad y Diabetes</a:t>
          </a:r>
          <a:endParaRPr lang="es-ES" b="1" dirty="0">
            <a:solidFill>
              <a:srgbClr val="FF0000"/>
            </a:solidFill>
          </a:endParaRPr>
        </a:p>
      </dgm:t>
    </dgm:pt>
    <dgm:pt modelId="{0B6CC755-89B8-924B-8370-D6B6BE664CB1}" type="parTrans" cxnId="{5C17C0F3-CFAF-A340-A692-054A60C1D3B3}">
      <dgm:prSet/>
      <dgm:spPr/>
      <dgm:t>
        <a:bodyPr/>
        <a:lstStyle/>
        <a:p>
          <a:endParaRPr lang="es-ES"/>
        </a:p>
      </dgm:t>
    </dgm:pt>
    <dgm:pt modelId="{51B1AB1A-44E4-164D-8085-4C156FE17B63}" type="sibTrans" cxnId="{5C17C0F3-CFAF-A340-A692-054A60C1D3B3}">
      <dgm:prSet/>
      <dgm:spPr/>
      <dgm:t>
        <a:bodyPr/>
        <a:lstStyle/>
        <a:p>
          <a:endParaRPr lang="es-ES"/>
        </a:p>
      </dgm:t>
    </dgm:pt>
    <dgm:pt modelId="{5BF41AE3-F08C-C046-BB08-CB50CC592B02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Mortalidad Materna</a:t>
          </a:r>
          <a:endParaRPr lang="es-ES" dirty="0">
            <a:solidFill>
              <a:srgbClr val="FF0000"/>
            </a:solidFill>
          </a:endParaRPr>
        </a:p>
      </dgm:t>
    </dgm:pt>
    <dgm:pt modelId="{F845E7F5-E5C1-E949-B1F9-BEC6B22BB411}" type="parTrans" cxnId="{BC505FF8-9007-BB4F-BD86-A2F25222EEE8}">
      <dgm:prSet/>
      <dgm:spPr/>
      <dgm:t>
        <a:bodyPr/>
        <a:lstStyle/>
        <a:p>
          <a:endParaRPr lang="es-ES"/>
        </a:p>
      </dgm:t>
    </dgm:pt>
    <dgm:pt modelId="{F5C88568-A314-CE4A-B503-00183003FB3F}" type="sibTrans" cxnId="{BC505FF8-9007-BB4F-BD86-A2F25222EEE8}">
      <dgm:prSet/>
      <dgm:spPr/>
      <dgm:t>
        <a:bodyPr/>
        <a:lstStyle/>
        <a:p>
          <a:endParaRPr lang="es-ES"/>
        </a:p>
      </dgm:t>
    </dgm:pt>
    <dgm:pt modelId="{017FACFE-29E8-474B-A981-48B9BE037B8D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latin typeface="Calibri" pitchFamily="34" charset="0"/>
              <a:cs typeface="Calibri" pitchFamily="34" charset="0"/>
            </a:rPr>
            <a:t>Enfermedades Cardiovasculares</a:t>
          </a:r>
        </a:p>
      </dgm:t>
    </dgm:pt>
    <dgm:pt modelId="{A527E767-957C-DD40-9B8A-2C24C6EE5CEA}" type="parTrans" cxnId="{B731671C-DC83-5A49-A09E-00FF760B4ADA}">
      <dgm:prSet/>
      <dgm:spPr/>
      <dgm:t>
        <a:bodyPr/>
        <a:lstStyle/>
        <a:p>
          <a:endParaRPr lang="es-ES"/>
        </a:p>
      </dgm:t>
    </dgm:pt>
    <dgm:pt modelId="{2CD5A40D-B8F7-D041-9249-173680AB1518}" type="sibTrans" cxnId="{B731671C-DC83-5A49-A09E-00FF760B4ADA}">
      <dgm:prSet/>
      <dgm:spPr/>
      <dgm:t>
        <a:bodyPr/>
        <a:lstStyle/>
        <a:p>
          <a:endParaRPr lang="es-ES"/>
        </a:p>
      </dgm:t>
    </dgm:pt>
    <dgm:pt modelId="{139675DA-7061-BE4D-B43F-005D8B52DB5D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latin typeface="Calibri" pitchFamily="34" charset="0"/>
              <a:cs typeface="Calibri" pitchFamily="34" charset="0"/>
            </a:rPr>
            <a:t>Tumores malignos</a:t>
          </a:r>
        </a:p>
      </dgm:t>
    </dgm:pt>
    <dgm:pt modelId="{6793973D-DAF5-8947-9A78-F10322AB897E}" type="parTrans" cxnId="{CA647676-EB4E-684E-92E5-972CD5756490}">
      <dgm:prSet/>
      <dgm:spPr/>
      <dgm:t>
        <a:bodyPr/>
        <a:lstStyle/>
        <a:p>
          <a:endParaRPr lang="es-ES"/>
        </a:p>
      </dgm:t>
    </dgm:pt>
    <dgm:pt modelId="{80FDE4D3-2218-4846-88FB-26099C4929F2}" type="sibTrans" cxnId="{CA647676-EB4E-684E-92E5-972CD5756490}">
      <dgm:prSet/>
      <dgm:spPr/>
      <dgm:t>
        <a:bodyPr/>
        <a:lstStyle/>
        <a:p>
          <a:endParaRPr lang="es-ES"/>
        </a:p>
      </dgm:t>
    </dgm:pt>
    <dgm:pt modelId="{8DC94927-4632-7945-84FA-C132FF19E7E6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latin typeface="Calibri" pitchFamily="34" charset="0"/>
              <a:cs typeface="Calibri" pitchFamily="34" charset="0"/>
            </a:rPr>
            <a:t>Enfermedades mentales</a:t>
          </a:r>
          <a:endParaRPr lang="es-MX" b="1" dirty="0">
            <a:latin typeface="Calibri" pitchFamily="34" charset="0"/>
            <a:cs typeface="Calibri" pitchFamily="34" charset="0"/>
          </a:endParaRPr>
        </a:p>
      </dgm:t>
    </dgm:pt>
    <dgm:pt modelId="{15EABD63-5ECB-2F45-93B6-697DA4293462}" type="parTrans" cxnId="{A585638D-87E0-4748-8099-BBE5A51F4ABC}">
      <dgm:prSet/>
      <dgm:spPr/>
      <dgm:t>
        <a:bodyPr/>
        <a:lstStyle/>
        <a:p>
          <a:endParaRPr lang="es-ES"/>
        </a:p>
      </dgm:t>
    </dgm:pt>
    <dgm:pt modelId="{F0CA97FC-9254-AE41-ABD6-438A325692B9}" type="sibTrans" cxnId="{A585638D-87E0-4748-8099-BBE5A51F4ABC}">
      <dgm:prSet/>
      <dgm:spPr/>
      <dgm:t>
        <a:bodyPr/>
        <a:lstStyle/>
        <a:p>
          <a:endParaRPr lang="es-ES"/>
        </a:p>
      </dgm:t>
    </dgm:pt>
    <dgm:pt modelId="{EA5706F7-4B71-1F4A-8066-97C3C108D459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Embarazo en Adolescentes</a:t>
          </a:r>
        </a:p>
      </dgm:t>
    </dgm:pt>
    <dgm:pt modelId="{4D31C68F-24E7-C04F-A239-2596E726059C}" type="parTrans" cxnId="{234C61A2-483A-4049-8432-41359AE8562D}">
      <dgm:prSet/>
      <dgm:spPr/>
      <dgm:t>
        <a:bodyPr/>
        <a:lstStyle/>
        <a:p>
          <a:endParaRPr lang="es-ES"/>
        </a:p>
      </dgm:t>
    </dgm:pt>
    <dgm:pt modelId="{8CCB477A-9E29-8644-ADD9-F3132F26B53A}" type="sibTrans" cxnId="{234C61A2-483A-4049-8432-41359AE8562D}">
      <dgm:prSet/>
      <dgm:spPr/>
      <dgm:t>
        <a:bodyPr/>
        <a:lstStyle/>
        <a:p>
          <a:endParaRPr lang="es-ES"/>
        </a:p>
      </dgm:t>
    </dgm:pt>
    <dgm:pt modelId="{B82AB2CD-6B79-0849-ADD5-0BE567E0F083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Adicciones</a:t>
          </a:r>
        </a:p>
      </dgm:t>
    </dgm:pt>
    <dgm:pt modelId="{41D9F60D-BA3F-454B-AE4C-2C825DE84BA7}" type="sibTrans" cxnId="{81A45207-25F1-9842-B6D5-33F3976A8CF8}">
      <dgm:prSet/>
      <dgm:spPr/>
      <dgm:t>
        <a:bodyPr/>
        <a:lstStyle/>
        <a:p>
          <a:endParaRPr lang="es-ES"/>
        </a:p>
      </dgm:t>
    </dgm:pt>
    <dgm:pt modelId="{0198FFA6-FAA4-0E40-B80C-7985EC413BEB}" type="parTrans" cxnId="{81A45207-25F1-9842-B6D5-33F3976A8CF8}">
      <dgm:prSet/>
      <dgm:spPr/>
      <dgm:t>
        <a:bodyPr/>
        <a:lstStyle/>
        <a:p>
          <a:endParaRPr lang="es-ES"/>
        </a:p>
      </dgm:t>
    </dgm:pt>
    <dgm:pt modelId="{BC443F2F-8BCB-8147-BBB6-EF6FD3896CDB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latin typeface="Calibri" pitchFamily="34" charset="0"/>
              <a:cs typeface="Calibri" pitchFamily="34" charset="0"/>
            </a:rPr>
            <a:t>MERS-</a:t>
          </a:r>
          <a:r>
            <a:rPr lang="es-MX" b="1" dirty="0" err="1" smtClean="0">
              <a:latin typeface="Calibri" pitchFamily="34" charset="0"/>
              <a:cs typeface="Calibri" pitchFamily="34" charset="0"/>
            </a:rPr>
            <a:t>CoV</a:t>
          </a:r>
          <a:endParaRPr lang="es-MX" b="1" dirty="0" smtClean="0">
            <a:latin typeface="Calibri" pitchFamily="34" charset="0"/>
            <a:cs typeface="Calibri" pitchFamily="34" charset="0"/>
          </a:endParaRPr>
        </a:p>
      </dgm:t>
    </dgm:pt>
    <dgm:pt modelId="{006A8743-86E8-DD4E-A958-B144D867DA44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EPV</a:t>
          </a:r>
          <a:endParaRPr lang="es-ES" b="1" dirty="0">
            <a:solidFill>
              <a:schemeClr val="tx1"/>
            </a:solidFill>
          </a:endParaRPr>
        </a:p>
      </dgm:t>
    </dgm:pt>
    <dgm:pt modelId="{82ABBAD5-638E-EB41-92A0-2CFEF60BD31C}">
      <dgm:prSet phldrT="[Texto]"/>
      <dgm:spPr>
        <a:solidFill>
          <a:schemeClr val="accent2">
            <a:lumMod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34" charset="-128"/>
            </a:rPr>
            <a:t>Enfermedades Transmisibles</a:t>
          </a:r>
          <a:endParaRPr lang="es-E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D43E1D-8698-744F-BA15-F08840EE80C8}" type="sibTrans" cxnId="{4CDB0294-59E7-814D-A442-E7AC73D8A6DE}">
      <dgm:prSet/>
      <dgm:spPr/>
      <dgm:t>
        <a:bodyPr/>
        <a:lstStyle/>
        <a:p>
          <a:endParaRPr lang="es-ES"/>
        </a:p>
      </dgm:t>
    </dgm:pt>
    <dgm:pt modelId="{46AEF3D9-0974-2444-ADF1-DAB53342D8B6}" type="parTrans" cxnId="{4CDB0294-59E7-814D-A442-E7AC73D8A6DE}">
      <dgm:prSet/>
      <dgm:spPr/>
      <dgm:t>
        <a:bodyPr/>
        <a:lstStyle/>
        <a:p>
          <a:endParaRPr lang="es-ES"/>
        </a:p>
      </dgm:t>
    </dgm:pt>
    <dgm:pt modelId="{A4A308F8-7452-AC47-9281-47807AB49B9B}" type="sibTrans" cxnId="{667837B3-A8DF-8344-A343-6DEAA7C9DFBF}">
      <dgm:prSet/>
      <dgm:spPr/>
      <dgm:t>
        <a:bodyPr/>
        <a:lstStyle/>
        <a:p>
          <a:endParaRPr lang="es-ES"/>
        </a:p>
      </dgm:t>
    </dgm:pt>
    <dgm:pt modelId="{0550F112-26F4-AD47-9458-0D3A1E5A7C45}" type="parTrans" cxnId="{667837B3-A8DF-8344-A343-6DEAA7C9DFBF}">
      <dgm:prSet/>
      <dgm:spPr/>
      <dgm:t>
        <a:bodyPr/>
        <a:lstStyle/>
        <a:p>
          <a:endParaRPr lang="es-ES"/>
        </a:p>
      </dgm:t>
    </dgm:pt>
    <dgm:pt modelId="{C04B332C-66F5-C743-AACC-8714AA8E15CD}" type="sibTrans" cxnId="{EC60DEA9-18A1-1741-80BC-5D7C57982555}">
      <dgm:prSet/>
      <dgm:spPr/>
      <dgm:t>
        <a:bodyPr/>
        <a:lstStyle/>
        <a:p>
          <a:endParaRPr lang="es-ES"/>
        </a:p>
      </dgm:t>
    </dgm:pt>
    <dgm:pt modelId="{C39637DF-FD81-894A-A65B-B884488AC925}" type="parTrans" cxnId="{EC60DEA9-18A1-1741-80BC-5D7C57982555}">
      <dgm:prSet/>
      <dgm:spPr/>
      <dgm:t>
        <a:bodyPr/>
        <a:lstStyle/>
        <a:p>
          <a:endParaRPr lang="es-ES"/>
        </a:p>
      </dgm:t>
    </dgm:pt>
    <dgm:pt modelId="{B2734342-A078-244E-AC3C-BA8850024218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latin typeface="Calibri" pitchFamily="34" charset="0"/>
              <a:cs typeface="Calibri" pitchFamily="34" charset="0"/>
            </a:rPr>
            <a:t>Tuberculosis</a:t>
          </a:r>
        </a:p>
      </dgm:t>
    </dgm:pt>
    <dgm:pt modelId="{E7A20F2F-4B05-8A48-A1CE-77B7E04F01E6}" type="sibTrans" cxnId="{BD30E13E-E6FC-A945-918D-B5003F63A27E}">
      <dgm:prSet/>
      <dgm:spPr/>
      <dgm:t>
        <a:bodyPr/>
        <a:lstStyle/>
        <a:p>
          <a:endParaRPr lang="es-ES"/>
        </a:p>
      </dgm:t>
    </dgm:pt>
    <dgm:pt modelId="{8EB5BA3B-5D0B-0341-BC13-D0E600639E37}" type="parTrans" cxnId="{BD30E13E-E6FC-A945-918D-B5003F63A27E}">
      <dgm:prSet/>
      <dgm:spPr/>
      <dgm:t>
        <a:bodyPr/>
        <a:lstStyle/>
        <a:p>
          <a:endParaRPr lang="es-ES"/>
        </a:p>
      </dgm:t>
    </dgm:pt>
    <dgm:pt modelId="{0541FE91-4D89-054E-8AFB-3678FAEC5A6E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latin typeface="Calibri" pitchFamily="34" charset="0"/>
              <a:cs typeface="Calibri" pitchFamily="34" charset="0"/>
            </a:rPr>
            <a:t>Sarampión</a:t>
          </a:r>
        </a:p>
      </dgm:t>
    </dgm:pt>
    <dgm:pt modelId="{00E54309-6840-4A4F-9526-5E4A98107830}" type="sibTrans" cxnId="{23210918-8876-0941-83EE-A20FDA0F99E2}">
      <dgm:prSet/>
      <dgm:spPr/>
      <dgm:t>
        <a:bodyPr/>
        <a:lstStyle/>
        <a:p>
          <a:endParaRPr lang="es-ES"/>
        </a:p>
      </dgm:t>
    </dgm:pt>
    <dgm:pt modelId="{680EB9CC-F74B-7E4C-805A-26F7AF28C3EB}" type="parTrans" cxnId="{23210918-8876-0941-83EE-A20FDA0F99E2}">
      <dgm:prSet/>
      <dgm:spPr/>
      <dgm:t>
        <a:bodyPr/>
        <a:lstStyle/>
        <a:p>
          <a:endParaRPr lang="es-ES"/>
        </a:p>
      </dgm:t>
    </dgm:pt>
    <dgm:pt modelId="{DC464FC8-5E63-5D47-A78A-FA186C1264A7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Poliomielitis</a:t>
          </a:r>
        </a:p>
      </dgm:t>
    </dgm:pt>
    <dgm:pt modelId="{9C0346FA-B07E-4846-9100-4E63666E0291}" type="sibTrans" cxnId="{0D608BC0-1EBF-804F-84F3-6F04C8486015}">
      <dgm:prSet/>
      <dgm:spPr/>
      <dgm:t>
        <a:bodyPr/>
        <a:lstStyle/>
        <a:p>
          <a:endParaRPr lang="es-ES"/>
        </a:p>
      </dgm:t>
    </dgm:pt>
    <dgm:pt modelId="{9B66B775-C759-ED46-8DC9-3785F044D9D2}" type="parTrans" cxnId="{0D608BC0-1EBF-804F-84F3-6F04C8486015}">
      <dgm:prSet/>
      <dgm:spPr/>
      <dgm:t>
        <a:bodyPr/>
        <a:lstStyle/>
        <a:p>
          <a:endParaRPr lang="es-ES"/>
        </a:p>
      </dgm:t>
    </dgm:pt>
    <dgm:pt modelId="{183DAE2E-5F8A-48BF-A70F-0F6298CC2DA4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Cáncer infantil</a:t>
          </a:r>
        </a:p>
      </dgm:t>
    </dgm:pt>
    <dgm:pt modelId="{ED9007BE-ED98-4F81-9D2E-D17BD55F9C70}" type="parTrans" cxnId="{EADF0BD8-A9DC-4199-BF68-4DD8E4C4D15C}">
      <dgm:prSet/>
      <dgm:spPr/>
      <dgm:t>
        <a:bodyPr/>
        <a:lstStyle/>
        <a:p>
          <a:endParaRPr lang="es-ES"/>
        </a:p>
      </dgm:t>
    </dgm:pt>
    <dgm:pt modelId="{5D24799C-EEE0-4B9D-B910-9C0EAEE341BA}" type="sibTrans" cxnId="{EADF0BD8-A9DC-4199-BF68-4DD8E4C4D15C}">
      <dgm:prSet/>
      <dgm:spPr/>
      <dgm:t>
        <a:bodyPr/>
        <a:lstStyle/>
        <a:p>
          <a:endParaRPr lang="es-ES"/>
        </a:p>
      </dgm:t>
    </dgm:pt>
    <dgm:pt modelId="{25A905BD-F72F-4CBF-9F6D-1978127B8043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Dengue</a:t>
          </a:r>
          <a:endParaRPr lang="es-MX" b="1" dirty="0" smtClean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F116D445-AF87-4CA3-83B8-B8B042B45290}" type="parTrans" cxnId="{FF8C9B18-74FA-4062-BE00-43322C0D88BA}">
      <dgm:prSet/>
      <dgm:spPr/>
      <dgm:t>
        <a:bodyPr/>
        <a:lstStyle/>
        <a:p>
          <a:endParaRPr lang="es-ES"/>
        </a:p>
      </dgm:t>
    </dgm:pt>
    <dgm:pt modelId="{BA078B36-538B-4FE1-A39E-BDF1AC771A64}" type="sibTrans" cxnId="{FF8C9B18-74FA-4062-BE00-43322C0D88BA}">
      <dgm:prSet/>
      <dgm:spPr/>
      <dgm:t>
        <a:bodyPr/>
        <a:lstStyle/>
        <a:p>
          <a:endParaRPr lang="es-ES"/>
        </a:p>
      </dgm:t>
    </dgm:pt>
    <dgm:pt modelId="{66A37E36-FCBA-A749-975C-43D1FE20223B}">
      <dgm:prSet phldrT="[Texto]"/>
      <dgm:spPr>
        <a:solidFill>
          <a:schemeClr val="accent2">
            <a:lumMod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anose="020B0600070205080204" pitchFamily="34" charset="-128"/>
            </a:rPr>
            <a:t>Retos Adicionales</a:t>
          </a:r>
          <a:endParaRPr lang="es-E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A5FB7-62F7-B343-AFCF-4697BEABE22B}" type="sibTrans" cxnId="{1E66D6B6-B8C5-3E48-8515-EE6164128A8F}">
      <dgm:prSet/>
      <dgm:spPr/>
      <dgm:t>
        <a:bodyPr/>
        <a:lstStyle/>
        <a:p>
          <a:endParaRPr lang="es-ES"/>
        </a:p>
      </dgm:t>
    </dgm:pt>
    <dgm:pt modelId="{9004516C-B484-CE42-8313-B2FFF195B91F}" type="parTrans" cxnId="{1E66D6B6-B8C5-3E48-8515-EE6164128A8F}">
      <dgm:prSet/>
      <dgm:spPr/>
      <dgm:t>
        <a:bodyPr/>
        <a:lstStyle/>
        <a:p>
          <a:endParaRPr lang="es-ES"/>
        </a:p>
      </dgm:t>
    </dgm:pt>
    <dgm:pt modelId="{F0B6715E-F7E5-439D-8819-08A8424CD04A}">
      <dgm:prSet/>
      <dgm:spPr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Chikungunya</a:t>
          </a:r>
          <a:endParaRPr lang="es-ES" b="1" dirty="0">
            <a:solidFill>
              <a:schemeClr val="tx1"/>
            </a:solidFill>
          </a:endParaRPr>
        </a:p>
      </dgm:t>
    </dgm:pt>
    <dgm:pt modelId="{30FC7408-B7C0-4B51-ADD2-1969E97A2661}" type="parTrans" cxnId="{8E637359-4677-4E52-91AB-EB8D98389583}">
      <dgm:prSet/>
      <dgm:spPr/>
      <dgm:t>
        <a:bodyPr/>
        <a:lstStyle/>
        <a:p>
          <a:endParaRPr lang="es-MX"/>
        </a:p>
      </dgm:t>
    </dgm:pt>
    <dgm:pt modelId="{C6171894-8252-4950-8873-AC8A977BA512}" type="sibTrans" cxnId="{8E637359-4677-4E52-91AB-EB8D98389583}">
      <dgm:prSet/>
      <dgm:spPr/>
      <dgm:t>
        <a:bodyPr/>
        <a:lstStyle/>
        <a:p>
          <a:endParaRPr lang="es-MX"/>
        </a:p>
      </dgm:t>
    </dgm:pt>
    <dgm:pt modelId="{21B64F83-8F80-489D-82ED-A777BBE3CFB4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Sida</a:t>
          </a:r>
          <a:endParaRPr lang="es-ES" b="1" dirty="0">
            <a:solidFill>
              <a:schemeClr val="tx1"/>
            </a:solidFill>
          </a:endParaRPr>
        </a:p>
      </dgm:t>
    </dgm:pt>
    <dgm:pt modelId="{B562DB01-3A17-4105-90F0-1530136DACA7}" type="parTrans" cxnId="{55E360E0-8C1C-422A-A048-C023B8941F5D}">
      <dgm:prSet/>
      <dgm:spPr/>
      <dgm:t>
        <a:bodyPr/>
        <a:lstStyle/>
        <a:p>
          <a:endParaRPr lang="es-MX"/>
        </a:p>
      </dgm:t>
    </dgm:pt>
    <dgm:pt modelId="{BE28CD95-CE01-48C2-8A9F-9B1C613BCBC3}" type="sibTrans" cxnId="{55E360E0-8C1C-422A-A048-C023B8941F5D}">
      <dgm:prSet/>
      <dgm:spPr/>
      <dgm:t>
        <a:bodyPr/>
        <a:lstStyle/>
        <a:p>
          <a:endParaRPr lang="es-MX"/>
        </a:p>
      </dgm:t>
    </dgm:pt>
    <dgm:pt modelId="{9B9A89D1-2B48-4E65-91FF-5757136B6E82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Influenza</a:t>
          </a:r>
        </a:p>
      </dgm:t>
    </dgm:pt>
    <dgm:pt modelId="{22801983-BEC0-4601-96A7-9D94374CA595}" type="sibTrans" cxnId="{18294861-2FC7-47F5-8048-561BF5A1D984}">
      <dgm:prSet/>
      <dgm:spPr/>
      <dgm:t>
        <a:bodyPr/>
        <a:lstStyle/>
        <a:p>
          <a:endParaRPr lang="es-ES"/>
        </a:p>
      </dgm:t>
    </dgm:pt>
    <dgm:pt modelId="{3E01EB0A-0AE8-471D-BC97-52070F76D9B4}" type="parTrans" cxnId="{18294861-2FC7-47F5-8048-561BF5A1D984}">
      <dgm:prSet/>
      <dgm:spPr/>
      <dgm:t>
        <a:bodyPr/>
        <a:lstStyle/>
        <a:p>
          <a:endParaRPr lang="es-ES"/>
        </a:p>
      </dgm:t>
    </dgm:pt>
    <dgm:pt modelId="{64EFC6CE-F57E-5840-82C9-EB664EECA81F}">
      <dgm:prSet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Ébola</a:t>
          </a:r>
        </a:p>
      </dgm:t>
    </dgm:pt>
    <dgm:pt modelId="{AFDCEE09-FB01-504E-BA58-FC348677E525}" type="sibTrans" cxnId="{F4FF59F6-2204-B74B-8A20-CA85C7752437}">
      <dgm:prSet/>
      <dgm:spPr/>
      <dgm:t>
        <a:bodyPr/>
        <a:lstStyle/>
        <a:p>
          <a:endParaRPr lang="es-ES"/>
        </a:p>
      </dgm:t>
    </dgm:pt>
    <dgm:pt modelId="{EDE35B43-6EAA-AA4D-9F22-80AF23781E44}" type="parTrans" cxnId="{F4FF59F6-2204-B74B-8A20-CA85C7752437}">
      <dgm:prSet/>
      <dgm:spPr/>
      <dgm:t>
        <a:bodyPr/>
        <a:lstStyle/>
        <a:p>
          <a:endParaRPr lang="es-ES"/>
        </a:p>
      </dgm:t>
    </dgm:pt>
    <dgm:pt modelId="{82A9F345-24FA-E844-915B-66853016116F}" type="pres">
      <dgm:prSet presAssocID="{512BDF83-A374-1A4E-AC97-FE5D111A29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F6883F4-4115-E04E-9FB7-D0C4A557EE98}" type="pres">
      <dgm:prSet presAssocID="{82ABBAD5-638E-EB41-92A0-2CFEF60BD31C}" presName="composite" presStyleCnt="0"/>
      <dgm:spPr/>
    </dgm:pt>
    <dgm:pt modelId="{BBBADF6B-2F1E-334B-9D0B-10A87963153F}" type="pres">
      <dgm:prSet presAssocID="{82ABBAD5-638E-EB41-92A0-2CFEF60BD31C}" presName="parTx" presStyleLbl="alignNode1" presStyleIdx="0" presStyleCnt="3" custScaleY="136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9ED786-3C36-104C-B6A9-C58A333D1BA5}" type="pres">
      <dgm:prSet presAssocID="{82ABBAD5-638E-EB41-92A0-2CFEF60BD31C}" presName="desTx" presStyleLbl="alignAccFollowNode1" presStyleIdx="0" presStyleCnt="3" custLinFactNeighborX="-103" custLinFactNeighborY="18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B9C544-C481-2549-8C21-D78D55865F7A}" type="pres">
      <dgm:prSet presAssocID="{86D43E1D-8698-744F-BA15-F08840EE80C8}" presName="space" presStyleCnt="0"/>
      <dgm:spPr/>
    </dgm:pt>
    <dgm:pt modelId="{DC444242-A499-DA4D-A060-46140B2E7926}" type="pres">
      <dgm:prSet presAssocID="{D98C1463-387C-4341-97D2-2846FB9E0451}" presName="composite" presStyleCnt="0"/>
      <dgm:spPr/>
    </dgm:pt>
    <dgm:pt modelId="{96CA96CE-E28B-E54B-8517-F29E3B616EEE}" type="pres">
      <dgm:prSet presAssocID="{D98C1463-387C-4341-97D2-2846FB9E0451}" presName="parTx" presStyleLbl="alignNode1" presStyleIdx="1" presStyleCnt="3" custScaleY="133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91941B-73FF-DB4C-8C88-4013C8EC8D89}" type="pres">
      <dgm:prSet presAssocID="{D98C1463-387C-4341-97D2-2846FB9E0451}" presName="desTx" presStyleLbl="alignAccFollowNode1" presStyleIdx="1" presStyleCnt="3" custLinFactNeighborY="34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50F7B2-F94D-594A-9C6E-FCE6132E099E}" type="pres">
      <dgm:prSet presAssocID="{8B1C6A5B-11FB-7E42-8AEB-AE61395FE0C2}" presName="space" presStyleCnt="0"/>
      <dgm:spPr/>
    </dgm:pt>
    <dgm:pt modelId="{528D338E-606E-7342-99E2-24313759B392}" type="pres">
      <dgm:prSet presAssocID="{66A37E36-FCBA-A749-975C-43D1FE20223B}" presName="composite" presStyleCnt="0"/>
      <dgm:spPr/>
    </dgm:pt>
    <dgm:pt modelId="{BB481932-37FD-2E4D-8779-F6A0E4B0697F}" type="pres">
      <dgm:prSet presAssocID="{66A37E36-FCBA-A749-975C-43D1FE20223B}" presName="parTx" presStyleLbl="alignNode1" presStyleIdx="2" presStyleCnt="3" custScaleY="132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959E07-DC7E-9344-B659-1E27E0A08BCC}" type="pres">
      <dgm:prSet presAssocID="{66A37E36-FCBA-A749-975C-43D1FE20223B}" presName="desTx" presStyleLbl="alignAccFollowNode1" presStyleIdx="2" presStyleCnt="3" custLinFactNeighborX="562" custLinFactNeighborY="50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A14F0E-5B8F-419B-BAD1-3E364967A4E3}" type="presOf" srcId="{4EB0D39C-A67F-2D43-9365-A8D89F22EED2}" destId="{9B91941B-73FF-DB4C-8C88-4013C8EC8D89}" srcOrd="0" destOrd="0" presId="urn:microsoft.com/office/officeart/2005/8/layout/hList1"/>
    <dgm:cxn modelId="{81A45207-25F1-9842-B6D5-33F3976A8CF8}" srcId="{D98C1463-387C-4341-97D2-2846FB9E0451}" destId="{B82AB2CD-6B79-0849-ADD5-0BE567E0F083}" srcOrd="4" destOrd="0" parTransId="{0198FFA6-FAA4-0E40-B80C-7985EC413BEB}" sibTransId="{41D9F60D-BA3F-454B-AE4C-2C825DE84BA7}"/>
    <dgm:cxn modelId="{8E637359-4677-4E52-91AB-EB8D98389583}" srcId="{82ABBAD5-638E-EB41-92A0-2CFEF60BD31C}" destId="{F0B6715E-F7E5-439D-8819-08A8424CD04A}" srcOrd="5" destOrd="0" parTransId="{30FC7408-B7C0-4B51-ADD2-1969E97A2661}" sibTransId="{C6171894-8252-4950-8873-AC8A977BA512}"/>
    <dgm:cxn modelId="{2B203189-5605-4645-9A26-4E4AAE34A4AD}" type="presOf" srcId="{017FACFE-29E8-474B-A981-48B9BE037B8D}" destId="{9B91941B-73FF-DB4C-8C88-4013C8EC8D89}" srcOrd="0" destOrd="2" presId="urn:microsoft.com/office/officeart/2005/8/layout/hList1"/>
    <dgm:cxn modelId="{65514562-B35D-46AE-9678-0E389F4ACD8B}" type="presOf" srcId="{B2734342-A078-244E-AC3C-BA8850024218}" destId="{679ED786-3C36-104C-B6A9-C58A333D1BA5}" srcOrd="0" destOrd="9" presId="urn:microsoft.com/office/officeart/2005/8/layout/hList1"/>
    <dgm:cxn modelId="{DDB5BAEB-9EB2-4231-8F5D-6CADE2AD62BC}" type="presOf" srcId="{006A8743-86E8-DD4E-A958-B144D867DA44}" destId="{679ED786-3C36-104C-B6A9-C58A333D1BA5}" srcOrd="0" destOrd="0" presId="urn:microsoft.com/office/officeart/2005/8/layout/hList1"/>
    <dgm:cxn modelId="{43EC4107-840F-43C6-A6A8-CFD58E2F8685}" type="presOf" srcId="{9B9A89D1-2B48-4E65-91FF-5757136B6E82}" destId="{679ED786-3C36-104C-B6A9-C58A333D1BA5}" srcOrd="0" destOrd="3" presId="urn:microsoft.com/office/officeart/2005/8/layout/hList1"/>
    <dgm:cxn modelId="{691DD3F0-A9F6-46AD-B278-D2BD40FF5236}" type="presOf" srcId="{0541FE91-4D89-054E-8AFB-3678FAEC5A6E}" destId="{679ED786-3C36-104C-B6A9-C58A333D1BA5}" srcOrd="0" destOrd="8" presId="urn:microsoft.com/office/officeart/2005/8/layout/hList1"/>
    <dgm:cxn modelId="{58DEF525-1F38-473A-8F5F-8BCFEDB3D8CC}" type="presOf" srcId="{B82AB2CD-6B79-0849-ADD5-0BE567E0F083}" destId="{9B91941B-73FF-DB4C-8C88-4013C8EC8D89}" srcOrd="0" destOrd="4" presId="urn:microsoft.com/office/officeart/2005/8/layout/hList1"/>
    <dgm:cxn modelId="{71AF6FE9-822A-463D-9793-8935EBAB2C1C}" type="presOf" srcId="{183DAE2E-5F8A-48BF-A70F-0F6298CC2DA4}" destId="{9B91941B-73FF-DB4C-8C88-4013C8EC8D89}" srcOrd="0" destOrd="1" presId="urn:microsoft.com/office/officeart/2005/8/layout/hList1"/>
    <dgm:cxn modelId="{667837B3-A8DF-8344-A343-6DEAA7C9DFBF}" srcId="{82ABBAD5-638E-EB41-92A0-2CFEF60BD31C}" destId="{BC443F2F-8BCB-8147-BBB6-EF6FD3896CDB}" srcOrd="6" destOrd="0" parTransId="{0550F112-26F4-AD47-9458-0D3A1E5A7C45}" sibTransId="{A4A308F8-7452-AC47-9281-47807AB49B9B}"/>
    <dgm:cxn modelId="{EADF0BD8-A9DC-4199-BF68-4DD8E4C4D15C}" srcId="{D98C1463-387C-4341-97D2-2846FB9E0451}" destId="{183DAE2E-5F8A-48BF-A70F-0F6298CC2DA4}" srcOrd="1" destOrd="0" parTransId="{ED9007BE-ED98-4F81-9D2E-D17BD55F9C70}" sibTransId="{5D24799C-EEE0-4B9D-B910-9C0EAEE341BA}"/>
    <dgm:cxn modelId="{D9A6EAA4-7E2D-944A-BEB2-29A5F3070D0B}" srcId="{512BDF83-A374-1A4E-AC97-FE5D111A29EF}" destId="{D98C1463-387C-4341-97D2-2846FB9E0451}" srcOrd="1" destOrd="0" parTransId="{A5937EBC-A70D-2F46-A0F1-8AFB2D1729C3}" sibTransId="{8B1C6A5B-11FB-7E42-8AEB-AE61395FE0C2}"/>
    <dgm:cxn modelId="{BE1BA6AC-1B20-4173-B410-682B542EA699}" type="presOf" srcId="{D98C1463-387C-4341-97D2-2846FB9E0451}" destId="{96CA96CE-E28B-E54B-8517-F29E3B616EEE}" srcOrd="0" destOrd="0" presId="urn:microsoft.com/office/officeart/2005/8/layout/hList1"/>
    <dgm:cxn modelId="{18294861-2FC7-47F5-8048-561BF5A1D984}" srcId="{82ABBAD5-638E-EB41-92A0-2CFEF60BD31C}" destId="{9B9A89D1-2B48-4E65-91FF-5757136B6E82}" srcOrd="3" destOrd="0" parTransId="{3E01EB0A-0AE8-471D-BC97-52070F76D9B4}" sibTransId="{22801983-BEC0-4601-96A7-9D94374CA595}"/>
    <dgm:cxn modelId="{55E360E0-8C1C-422A-A048-C023B8941F5D}" srcId="{82ABBAD5-638E-EB41-92A0-2CFEF60BD31C}" destId="{21B64F83-8F80-489D-82ED-A777BBE3CFB4}" srcOrd="1" destOrd="0" parTransId="{B562DB01-3A17-4105-90F0-1530136DACA7}" sibTransId="{BE28CD95-CE01-48C2-8A9F-9B1C613BCBC3}"/>
    <dgm:cxn modelId="{B731671C-DC83-5A49-A09E-00FF760B4ADA}" srcId="{D98C1463-387C-4341-97D2-2846FB9E0451}" destId="{017FACFE-29E8-474B-A981-48B9BE037B8D}" srcOrd="2" destOrd="0" parTransId="{A527E767-957C-DD40-9B8A-2C24C6EE5CEA}" sibTransId="{2CD5A40D-B8F7-D041-9249-173680AB1518}"/>
    <dgm:cxn modelId="{A585638D-87E0-4748-8099-BBE5A51F4ABC}" srcId="{D98C1463-387C-4341-97D2-2846FB9E0451}" destId="{8DC94927-4632-7945-84FA-C132FF19E7E6}" srcOrd="5" destOrd="0" parTransId="{15EABD63-5ECB-2F45-93B6-697DA4293462}" sibTransId="{F0CA97FC-9254-AE41-ABD6-438A325692B9}"/>
    <dgm:cxn modelId="{CA647676-EB4E-684E-92E5-972CD5756490}" srcId="{D98C1463-387C-4341-97D2-2846FB9E0451}" destId="{139675DA-7061-BE4D-B43F-005D8B52DB5D}" srcOrd="3" destOrd="0" parTransId="{6793973D-DAF5-8947-9A78-F10322AB897E}" sibTransId="{80FDE4D3-2218-4846-88FB-26099C4929F2}"/>
    <dgm:cxn modelId="{FF8C9B18-74FA-4062-BE00-43322C0D88BA}" srcId="{82ABBAD5-638E-EB41-92A0-2CFEF60BD31C}" destId="{25A905BD-F72F-4CBF-9F6D-1978127B8043}" srcOrd="4" destOrd="0" parTransId="{F116D445-AF87-4CA3-83B8-B8B042B45290}" sibTransId="{BA078B36-538B-4FE1-A39E-BDF1AC771A64}"/>
    <dgm:cxn modelId="{011497A6-7ABE-4B15-9CB2-DF56FC8EE75C}" type="presOf" srcId="{66A37E36-FCBA-A749-975C-43D1FE20223B}" destId="{BB481932-37FD-2E4D-8779-F6A0E4B0697F}" srcOrd="0" destOrd="0" presId="urn:microsoft.com/office/officeart/2005/8/layout/hList1"/>
    <dgm:cxn modelId="{F4FF59F6-2204-B74B-8A20-CA85C7752437}" srcId="{82ABBAD5-638E-EB41-92A0-2CFEF60BD31C}" destId="{64EFC6CE-F57E-5840-82C9-EB664EECA81F}" srcOrd="2" destOrd="0" parTransId="{EDE35B43-6EAA-AA4D-9F22-80AF23781E44}" sibTransId="{AFDCEE09-FB01-504E-BA58-FC348677E525}"/>
    <dgm:cxn modelId="{972137AC-221B-4ED9-9B82-3FAB804E0C0F}" type="presOf" srcId="{25A905BD-F72F-4CBF-9F6D-1978127B8043}" destId="{679ED786-3C36-104C-B6A9-C58A333D1BA5}" srcOrd="0" destOrd="4" presId="urn:microsoft.com/office/officeart/2005/8/layout/hList1"/>
    <dgm:cxn modelId="{A72BC30E-A770-4E65-8BB6-0A4B9B03A915}" type="presOf" srcId="{139675DA-7061-BE4D-B43F-005D8B52DB5D}" destId="{9B91941B-73FF-DB4C-8C88-4013C8EC8D89}" srcOrd="0" destOrd="3" presId="urn:microsoft.com/office/officeart/2005/8/layout/hList1"/>
    <dgm:cxn modelId="{BD30E13E-E6FC-A945-918D-B5003F63A27E}" srcId="{82ABBAD5-638E-EB41-92A0-2CFEF60BD31C}" destId="{B2734342-A078-244E-AC3C-BA8850024218}" srcOrd="9" destOrd="0" parTransId="{8EB5BA3B-5D0B-0341-BC13-D0E600639E37}" sibTransId="{E7A20F2F-4B05-8A48-A1CE-77B7E04F01E6}"/>
    <dgm:cxn modelId="{0D608BC0-1EBF-804F-84F3-6F04C8486015}" srcId="{82ABBAD5-638E-EB41-92A0-2CFEF60BD31C}" destId="{DC464FC8-5E63-5D47-A78A-FA186C1264A7}" srcOrd="7" destOrd="0" parTransId="{9B66B775-C759-ED46-8DC9-3785F044D9D2}" sibTransId="{9C0346FA-B07E-4846-9100-4E63666E0291}"/>
    <dgm:cxn modelId="{2892BA94-F49A-47E9-975D-5CAC4F9CC3BF}" type="presOf" srcId="{DC464FC8-5E63-5D47-A78A-FA186C1264A7}" destId="{679ED786-3C36-104C-B6A9-C58A333D1BA5}" srcOrd="0" destOrd="7" presId="urn:microsoft.com/office/officeart/2005/8/layout/hList1"/>
    <dgm:cxn modelId="{0398562D-2E56-49F5-BAB1-213D912295BD}" type="presOf" srcId="{21B64F83-8F80-489D-82ED-A777BBE3CFB4}" destId="{679ED786-3C36-104C-B6A9-C58A333D1BA5}" srcOrd="0" destOrd="1" presId="urn:microsoft.com/office/officeart/2005/8/layout/hList1"/>
    <dgm:cxn modelId="{0ED115BB-1533-4A63-BF65-A11836DECC1D}" type="presOf" srcId="{BC443F2F-8BCB-8147-BBB6-EF6FD3896CDB}" destId="{679ED786-3C36-104C-B6A9-C58A333D1BA5}" srcOrd="0" destOrd="6" presId="urn:microsoft.com/office/officeart/2005/8/layout/hList1"/>
    <dgm:cxn modelId="{4CDB0294-59E7-814D-A442-E7AC73D8A6DE}" srcId="{512BDF83-A374-1A4E-AC97-FE5D111A29EF}" destId="{82ABBAD5-638E-EB41-92A0-2CFEF60BD31C}" srcOrd="0" destOrd="0" parTransId="{46AEF3D9-0974-2444-ADF1-DAB53342D8B6}" sibTransId="{86D43E1D-8698-744F-BA15-F08840EE80C8}"/>
    <dgm:cxn modelId="{EC60DEA9-18A1-1741-80BC-5D7C57982555}" srcId="{82ABBAD5-638E-EB41-92A0-2CFEF60BD31C}" destId="{006A8743-86E8-DD4E-A958-B144D867DA44}" srcOrd="0" destOrd="0" parTransId="{C39637DF-FD81-894A-A65B-B884488AC925}" sibTransId="{C04B332C-66F5-C743-AACC-8714AA8E15CD}"/>
    <dgm:cxn modelId="{B55F8821-666D-42A8-BA51-C93A4A98953E}" type="presOf" srcId="{82ABBAD5-638E-EB41-92A0-2CFEF60BD31C}" destId="{BBBADF6B-2F1E-334B-9D0B-10A87963153F}" srcOrd="0" destOrd="0" presId="urn:microsoft.com/office/officeart/2005/8/layout/hList1"/>
    <dgm:cxn modelId="{CEF6BF64-E73E-466C-AE4A-E2644EDEBFD6}" type="presOf" srcId="{F0B6715E-F7E5-439D-8819-08A8424CD04A}" destId="{679ED786-3C36-104C-B6A9-C58A333D1BA5}" srcOrd="0" destOrd="5" presId="urn:microsoft.com/office/officeart/2005/8/layout/hList1"/>
    <dgm:cxn modelId="{23210918-8876-0941-83EE-A20FDA0F99E2}" srcId="{82ABBAD5-638E-EB41-92A0-2CFEF60BD31C}" destId="{0541FE91-4D89-054E-8AFB-3678FAEC5A6E}" srcOrd="8" destOrd="0" parTransId="{680EB9CC-F74B-7E4C-805A-26F7AF28C3EB}" sibTransId="{00E54309-6840-4A4F-9526-5E4A98107830}"/>
    <dgm:cxn modelId="{3C4AFA9F-EC47-4BAF-ABD6-9EDC7EADE530}" type="presOf" srcId="{8DC94927-4632-7945-84FA-C132FF19E7E6}" destId="{9B91941B-73FF-DB4C-8C88-4013C8EC8D89}" srcOrd="0" destOrd="5" presId="urn:microsoft.com/office/officeart/2005/8/layout/hList1"/>
    <dgm:cxn modelId="{525C3420-F7BF-4CA6-8BFA-AD0644DEF8AE}" type="presOf" srcId="{5BF41AE3-F08C-C046-BB08-CB50CC592B02}" destId="{3E959E07-DC7E-9344-B659-1E27E0A08BCC}" srcOrd="0" destOrd="0" presId="urn:microsoft.com/office/officeart/2005/8/layout/hList1"/>
    <dgm:cxn modelId="{5C17C0F3-CFAF-A340-A692-054A60C1D3B3}" srcId="{D98C1463-387C-4341-97D2-2846FB9E0451}" destId="{4EB0D39C-A67F-2D43-9365-A8D89F22EED2}" srcOrd="0" destOrd="0" parTransId="{0B6CC755-89B8-924B-8370-D6B6BE664CB1}" sibTransId="{51B1AB1A-44E4-164D-8085-4C156FE17B63}"/>
    <dgm:cxn modelId="{234C61A2-483A-4049-8432-41359AE8562D}" srcId="{66A37E36-FCBA-A749-975C-43D1FE20223B}" destId="{EA5706F7-4B71-1F4A-8066-97C3C108D459}" srcOrd="1" destOrd="0" parTransId="{4D31C68F-24E7-C04F-A239-2596E726059C}" sibTransId="{8CCB477A-9E29-8644-ADD9-F3132F26B53A}"/>
    <dgm:cxn modelId="{42390496-6296-4FB9-8C38-8296FF0E0977}" type="presOf" srcId="{64EFC6CE-F57E-5840-82C9-EB664EECA81F}" destId="{679ED786-3C36-104C-B6A9-C58A333D1BA5}" srcOrd="0" destOrd="2" presId="urn:microsoft.com/office/officeart/2005/8/layout/hList1"/>
    <dgm:cxn modelId="{593E356B-D5C6-45E2-AB54-41D0F385B248}" type="presOf" srcId="{EA5706F7-4B71-1F4A-8066-97C3C108D459}" destId="{3E959E07-DC7E-9344-B659-1E27E0A08BCC}" srcOrd="0" destOrd="1" presId="urn:microsoft.com/office/officeart/2005/8/layout/hList1"/>
    <dgm:cxn modelId="{254E3062-C947-314B-8EF9-4256DF8FDB6B}" type="presOf" srcId="{512BDF83-A374-1A4E-AC97-FE5D111A29EF}" destId="{82A9F345-24FA-E844-915B-66853016116F}" srcOrd="0" destOrd="0" presId="urn:microsoft.com/office/officeart/2005/8/layout/hList1"/>
    <dgm:cxn modelId="{BC505FF8-9007-BB4F-BD86-A2F25222EEE8}" srcId="{66A37E36-FCBA-A749-975C-43D1FE20223B}" destId="{5BF41AE3-F08C-C046-BB08-CB50CC592B02}" srcOrd="0" destOrd="0" parTransId="{F845E7F5-E5C1-E949-B1F9-BEC6B22BB411}" sibTransId="{F5C88568-A314-CE4A-B503-00183003FB3F}"/>
    <dgm:cxn modelId="{1E66D6B6-B8C5-3E48-8515-EE6164128A8F}" srcId="{512BDF83-A374-1A4E-AC97-FE5D111A29EF}" destId="{66A37E36-FCBA-A749-975C-43D1FE20223B}" srcOrd="2" destOrd="0" parTransId="{9004516C-B484-CE42-8313-B2FFF195B91F}" sibTransId="{21EA5FB7-62F7-B343-AFCF-4697BEABE22B}"/>
    <dgm:cxn modelId="{BA0B2F65-C1F3-4FD1-A452-927CEB9C521A}" type="presParOf" srcId="{82A9F345-24FA-E844-915B-66853016116F}" destId="{4F6883F4-4115-E04E-9FB7-D0C4A557EE98}" srcOrd="0" destOrd="0" presId="urn:microsoft.com/office/officeart/2005/8/layout/hList1"/>
    <dgm:cxn modelId="{C66A1E80-90F1-4C09-A8D2-84BF34CFC145}" type="presParOf" srcId="{4F6883F4-4115-E04E-9FB7-D0C4A557EE98}" destId="{BBBADF6B-2F1E-334B-9D0B-10A87963153F}" srcOrd="0" destOrd="0" presId="urn:microsoft.com/office/officeart/2005/8/layout/hList1"/>
    <dgm:cxn modelId="{83333745-87D4-482C-9B70-B20587B169C9}" type="presParOf" srcId="{4F6883F4-4115-E04E-9FB7-D0C4A557EE98}" destId="{679ED786-3C36-104C-B6A9-C58A333D1BA5}" srcOrd="1" destOrd="0" presId="urn:microsoft.com/office/officeart/2005/8/layout/hList1"/>
    <dgm:cxn modelId="{F441AFD2-9237-4730-AA1C-881CBE91D449}" type="presParOf" srcId="{82A9F345-24FA-E844-915B-66853016116F}" destId="{26B9C544-C481-2549-8C21-D78D55865F7A}" srcOrd="1" destOrd="0" presId="urn:microsoft.com/office/officeart/2005/8/layout/hList1"/>
    <dgm:cxn modelId="{C2739427-D266-4217-8242-0AF826B371E3}" type="presParOf" srcId="{82A9F345-24FA-E844-915B-66853016116F}" destId="{DC444242-A499-DA4D-A060-46140B2E7926}" srcOrd="2" destOrd="0" presId="urn:microsoft.com/office/officeart/2005/8/layout/hList1"/>
    <dgm:cxn modelId="{1C09BB3C-CFED-4AF1-9229-9814CB7C12F9}" type="presParOf" srcId="{DC444242-A499-DA4D-A060-46140B2E7926}" destId="{96CA96CE-E28B-E54B-8517-F29E3B616EEE}" srcOrd="0" destOrd="0" presId="urn:microsoft.com/office/officeart/2005/8/layout/hList1"/>
    <dgm:cxn modelId="{150E018D-CB09-4313-9E07-F22F402DA11B}" type="presParOf" srcId="{DC444242-A499-DA4D-A060-46140B2E7926}" destId="{9B91941B-73FF-DB4C-8C88-4013C8EC8D89}" srcOrd="1" destOrd="0" presId="urn:microsoft.com/office/officeart/2005/8/layout/hList1"/>
    <dgm:cxn modelId="{29B8CC4B-B758-482E-8533-0D196EB77E2B}" type="presParOf" srcId="{82A9F345-24FA-E844-915B-66853016116F}" destId="{9C50F7B2-F94D-594A-9C6E-FCE6132E099E}" srcOrd="3" destOrd="0" presId="urn:microsoft.com/office/officeart/2005/8/layout/hList1"/>
    <dgm:cxn modelId="{8C4D6470-DF14-43C3-9607-C14F53457756}" type="presParOf" srcId="{82A9F345-24FA-E844-915B-66853016116F}" destId="{528D338E-606E-7342-99E2-24313759B392}" srcOrd="4" destOrd="0" presId="urn:microsoft.com/office/officeart/2005/8/layout/hList1"/>
    <dgm:cxn modelId="{F79DC66E-437C-46CB-A74F-6256C4CB46FA}" type="presParOf" srcId="{528D338E-606E-7342-99E2-24313759B392}" destId="{BB481932-37FD-2E4D-8779-F6A0E4B0697F}" srcOrd="0" destOrd="0" presId="urn:microsoft.com/office/officeart/2005/8/layout/hList1"/>
    <dgm:cxn modelId="{D2DC235D-AC06-4DA6-8E9E-5C7307D07995}" type="presParOf" srcId="{528D338E-606E-7342-99E2-24313759B392}" destId="{3E959E07-DC7E-9344-B659-1E27E0A08B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52A2-C80A-440B-81C9-FD1874588D6A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8DBFA-0BED-4AC3-BC5E-AC5E395EB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07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29E42E-3501-47ED-8431-BB5F137C9AAE}" type="datetimeFigureOut">
              <a:rPr lang="es-ES"/>
              <a:pPr>
                <a:defRPr/>
              </a:pPr>
              <a:t>11/02/2015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210BEB-92B8-4A62-890D-0C59C4ADE2E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1275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776E33-45EA-43DE-963B-1529DB802126}" type="slidenum">
              <a:rPr lang="es-MX" altLang="es-MX" smtClean="0">
                <a:latin typeface="Calibri" panose="020F0502020204030204" pitchFamily="34" charset="0"/>
              </a:rPr>
              <a:pPr/>
              <a:t>13</a:t>
            </a:fld>
            <a:endParaRPr lang="es-MX" altLang="es-MX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1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B1D-E62A-4170-B4EA-04441532B713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9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65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3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17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8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40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5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03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8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32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55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79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ángulo 84"/>
          <p:cNvSpPr/>
          <p:nvPr userDrawn="1"/>
        </p:nvSpPr>
        <p:spPr>
          <a:xfrm>
            <a:off x="0" y="6640513"/>
            <a:ext cx="9144000" cy="222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88" name="Imagen 8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3513"/>
            <a:ext cx="23907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Conector recto 88"/>
          <p:cNvCxnSpPr/>
          <p:nvPr userDrawn="1"/>
        </p:nvCxnSpPr>
        <p:spPr>
          <a:xfrm>
            <a:off x="0" y="1025525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58" r:id="rId3"/>
    <p:sldLayoutId id="2147484660" r:id="rId4"/>
    <p:sldLayoutId id="2147484666" r:id="rId5"/>
    <p:sldLayoutId id="2147484667" r:id="rId6"/>
    <p:sldLayoutId id="2147484668" r:id="rId7"/>
    <p:sldLayoutId id="2147484674" r:id="rId8"/>
    <p:sldLayoutId id="2147484693" r:id="rId9"/>
    <p:sldLayoutId id="2147484695" r:id="rId10"/>
    <p:sldLayoutId id="2147484697" r:id="rId11"/>
    <p:sldLayoutId id="214748469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hyperlink" Target="http://www.google.com.mx/url?sa=i&amp;rct=j&amp;q=&amp;esrc=s&amp;frm=1&amp;source=images&amp;cd=&amp;cad=rja&amp;uact=8&amp;docid=rFj1GdHTNOO9cM&amp;tbnid=xAyLZ79TFLXljM:&amp;ved=0CAUQjRw&amp;url=http://www.elgriton.com.mx/inicio/?p=45207&amp;ei=HhyNU_C9DpGm8QHZooHYDA&amp;bvm=bv.68191837,d.b2U&amp;psig=AFQjCNH2f6-kcWA_TCiIh3btu4ggjIUWjw&amp;ust=140184309838885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Hoja_de_c_lculo_de_Microsoft_Excel_97-20031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 78"/>
          <p:cNvSpPr/>
          <p:nvPr/>
        </p:nvSpPr>
        <p:spPr>
          <a:xfrm>
            <a:off x="0" y="6577013"/>
            <a:ext cx="9144000" cy="28575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82" name="CuadroTexto 81"/>
          <p:cNvSpPr txBox="1"/>
          <p:nvPr/>
        </p:nvSpPr>
        <p:spPr>
          <a:xfrm>
            <a:off x="0" y="1695379"/>
            <a:ext cx="9144000" cy="249299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b="1" i="1" dirty="0" smtClean="0">
                <a:solidFill>
                  <a:srgbClr val="B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Conjunta </a:t>
            </a:r>
          </a:p>
          <a:p>
            <a:pPr algn="ctr"/>
            <a:r>
              <a:rPr lang="es-MX" b="1" i="1" dirty="0" smtClean="0">
                <a:solidFill>
                  <a:srgbClr val="B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 Nacional de Medicina– Secretaría de Salud</a:t>
            </a:r>
          </a:p>
          <a:p>
            <a:pPr algn="ctr"/>
            <a:endParaRPr lang="es-MX" sz="5400" b="1" dirty="0" smtClean="0"/>
          </a:p>
          <a:p>
            <a:pPr algn="ctr"/>
            <a:r>
              <a:rPr lang="es-MX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“Retos de la Salud Pública”</a:t>
            </a:r>
            <a:endParaRPr lang="es-MX" sz="48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" name="1 CuadroTexto"/>
          <p:cNvSpPr txBox="1"/>
          <p:nvPr/>
        </p:nvSpPr>
        <p:spPr>
          <a:xfrm>
            <a:off x="0" y="5751320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Dr. Pablo Kuri 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Morales</a:t>
            </a:r>
            <a:endParaRPr lang="es-MX" sz="24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129" name="CuadroTexto 92"/>
          <p:cNvSpPr txBox="1">
            <a:spLocks noChangeArrowheads="1"/>
          </p:cNvSpPr>
          <p:nvPr/>
        </p:nvSpPr>
        <p:spPr bwMode="auto">
          <a:xfrm>
            <a:off x="0" y="6113920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i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Subsecretario de Prevención y Promoción de la Salud</a:t>
            </a:r>
          </a:p>
        </p:txBody>
      </p:sp>
      <p:sp>
        <p:nvSpPr>
          <p:cNvPr id="94" name="5 CuadroTexto"/>
          <p:cNvSpPr txBox="1"/>
          <p:nvPr/>
        </p:nvSpPr>
        <p:spPr>
          <a:xfrm>
            <a:off x="0" y="6519863"/>
            <a:ext cx="914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Febrero</a:t>
            </a: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, 2015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93" name="Imagen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4" y="357145"/>
            <a:ext cx="3252255" cy="9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0822"/>
            <a:ext cx="1194032" cy="11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04528" y="222739"/>
            <a:ext cx="5530467" cy="543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spcBef>
                <a:spcPts val="0"/>
              </a:spcBef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Respuesta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96066" y="2607734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solidFill>
                  <a:schemeClr val="bg1"/>
                </a:solidFill>
              </a:rPr>
              <a:t>100%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79799" y="3923874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52%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95016" y="4088588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44%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68361" y="4109169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26%</a:t>
            </a:r>
            <a:endParaRPr lang="es-MX" sz="8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" y="1204800"/>
            <a:ext cx="7933037" cy="5288692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16" name="Rectángulo 15"/>
          <p:cNvSpPr/>
          <p:nvPr/>
        </p:nvSpPr>
        <p:spPr>
          <a:xfrm>
            <a:off x="1677798" y="1853967"/>
            <a:ext cx="6174297" cy="437905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92437" y="1448489"/>
            <a:ext cx="812369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4175" indent="-384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000" b="1" dirty="0" smtClean="0">
                <a:solidFill>
                  <a:srgbClr val="C00000"/>
                </a:solidFill>
                <a:latin typeface="+mn-lt"/>
              </a:rPr>
              <a:t>2003</a:t>
            </a:r>
            <a:r>
              <a:rPr lang="es-MX" sz="2000" dirty="0" smtClean="0">
                <a:latin typeface="+mn-lt"/>
              </a:rPr>
              <a:t>. Acceso universal a tratamiento antirretroviral gratuito.</a:t>
            </a:r>
          </a:p>
          <a:p>
            <a:pPr marL="0" indent="0" algn="just" eaLnBrk="1" hangingPunct="1">
              <a:spcBef>
                <a:spcPts val="600"/>
              </a:spcBef>
              <a:buClr>
                <a:srgbClr val="FF0000"/>
              </a:buClr>
              <a:buSzPct val="100000"/>
            </a:pPr>
            <a:endParaRPr lang="es-MX" sz="2000" dirty="0" smtClean="0">
              <a:latin typeface="+mn-lt"/>
            </a:endParaRP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" sz="2000" dirty="0">
                <a:latin typeface="+mn-lt"/>
              </a:rPr>
              <a:t>Hoy gracias al Fondo de Protección para Gastos Catastróficos del Sistema de Protección Social en Salud se cuenta con Cobertura Universal. 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endParaRPr lang="es-ES" sz="2000" dirty="0">
              <a:latin typeface="+mn-lt"/>
            </a:endParaRP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_tradnl" altLang="es-MX" sz="2000" b="1" dirty="0" smtClean="0">
                <a:solidFill>
                  <a:srgbClr val="C00000"/>
                </a:solidFill>
                <a:latin typeface="+mn-lt"/>
              </a:rPr>
              <a:t>2013</a:t>
            </a:r>
            <a:r>
              <a:rPr lang="es-ES_tradnl" altLang="es-MX" sz="20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es-ES_tradnl" altLang="es-MX" sz="2000" dirty="0">
                <a:latin typeface="+mn-lt"/>
              </a:rPr>
              <a:t> 89,410 </a:t>
            </a:r>
            <a:r>
              <a:rPr lang="es-ES_tradnl" altLang="es-MX" sz="2000" dirty="0" smtClean="0">
                <a:latin typeface="+mn-lt"/>
              </a:rPr>
              <a:t>de 116,936 personas con VIH/ Sida se encuentran en tratamiento antirretroviral. </a:t>
            </a:r>
            <a:endParaRPr lang="es-ES_tradnl" altLang="es-MX" sz="2000" dirty="0">
              <a:latin typeface="+mn-lt"/>
            </a:endParaRPr>
          </a:p>
          <a:p>
            <a:pPr lvl="1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_tradnl" altLang="es-MX" sz="2000" dirty="0" smtClean="0">
                <a:latin typeface="+mn-lt"/>
              </a:rPr>
              <a:t>57,063 Fondo </a:t>
            </a:r>
            <a:r>
              <a:rPr lang="es-ES_tradnl" altLang="es-MX" sz="2000" dirty="0">
                <a:latin typeface="+mn-lt"/>
              </a:rPr>
              <a:t>de Protección para </a:t>
            </a:r>
            <a:r>
              <a:rPr lang="es-ES_tradnl" altLang="es-MX" sz="2000" dirty="0" smtClean="0">
                <a:latin typeface="+mn-lt"/>
              </a:rPr>
              <a:t>Gastos Catastróficos, el resto por otras instituciones públicas.</a:t>
            </a:r>
          </a:p>
          <a:p>
            <a:pPr lvl="1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_tradnl" altLang="es-MX" sz="2000" dirty="0" smtClean="0">
                <a:latin typeface="+mn-lt"/>
              </a:rPr>
              <a:t>99.3</a:t>
            </a:r>
            <a:r>
              <a:rPr lang="es-ES_tradnl" altLang="es-MX" sz="2000" dirty="0">
                <a:latin typeface="+mn-lt"/>
              </a:rPr>
              <a:t>% por Instituciones </a:t>
            </a:r>
            <a:r>
              <a:rPr lang="es-ES_tradnl" altLang="es-MX" sz="2000" dirty="0" smtClean="0">
                <a:latin typeface="+mn-lt"/>
              </a:rPr>
              <a:t>Públicas. </a:t>
            </a:r>
          </a:p>
          <a:p>
            <a:pPr lvl="1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endParaRPr lang="es-ES_tradnl" altLang="es-MX" sz="2000" dirty="0">
              <a:latin typeface="+mn-lt"/>
            </a:endParaRPr>
          </a:p>
          <a:p>
            <a:pPr marL="384175" lvl="1" indent="-384175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000" dirty="0" smtClean="0">
                <a:latin typeface="+mn-lt"/>
              </a:rPr>
              <a:t>Crecimiento </a:t>
            </a:r>
            <a:r>
              <a:rPr lang="es-MX" sz="2000" dirty="0">
                <a:latin typeface="+mn-lt"/>
              </a:rPr>
              <a:t>importante en los recursos destinados a </a:t>
            </a:r>
            <a:r>
              <a:rPr lang="es-MX" sz="2000" dirty="0" smtClean="0">
                <a:latin typeface="+mn-lt"/>
              </a:rPr>
              <a:t>VIH/SIDA: de </a:t>
            </a:r>
            <a:r>
              <a:rPr lang="es-MX" sz="2000" dirty="0">
                <a:latin typeface="+mn-lt"/>
              </a:rPr>
              <a:t>2,346.1 </a:t>
            </a:r>
            <a:r>
              <a:rPr lang="es-MX" sz="2000" dirty="0" err="1" smtClean="0">
                <a:latin typeface="+mn-lt"/>
              </a:rPr>
              <a:t>mdp</a:t>
            </a:r>
            <a:r>
              <a:rPr lang="es-MX" sz="2000" dirty="0" smtClean="0">
                <a:latin typeface="+mn-lt"/>
              </a:rPr>
              <a:t> en </a:t>
            </a:r>
            <a:r>
              <a:rPr lang="es-MX" sz="2000" b="1" dirty="0">
                <a:solidFill>
                  <a:srgbClr val="C00000"/>
                </a:solidFill>
                <a:latin typeface="+mn-lt"/>
              </a:rPr>
              <a:t>2012</a:t>
            </a:r>
            <a:r>
              <a:rPr lang="es-MX" sz="2000" dirty="0">
                <a:latin typeface="+mn-lt"/>
              </a:rPr>
              <a:t> a </a:t>
            </a:r>
            <a:r>
              <a:rPr lang="es-MX" sz="2000" dirty="0" smtClean="0">
                <a:latin typeface="+mn-lt"/>
              </a:rPr>
              <a:t>2,579.8 </a:t>
            </a:r>
            <a:r>
              <a:rPr lang="es-MX" sz="2000" dirty="0" err="1" smtClean="0">
                <a:latin typeface="+mn-lt"/>
              </a:rPr>
              <a:t>mdp</a:t>
            </a:r>
            <a:r>
              <a:rPr lang="es-MX" sz="2000" dirty="0" smtClean="0">
                <a:latin typeface="+mn-lt"/>
              </a:rPr>
              <a:t> autorizados </a:t>
            </a:r>
            <a:r>
              <a:rPr lang="es-MX" sz="2000" dirty="0">
                <a:latin typeface="+mn-lt"/>
              </a:rPr>
              <a:t>para </a:t>
            </a:r>
            <a:r>
              <a:rPr lang="es-MX" sz="2000" b="1" dirty="0">
                <a:solidFill>
                  <a:srgbClr val="C00000"/>
                </a:solidFill>
                <a:latin typeface="+mn-lt"/>
              </a:rPr>
              <a:t>2015</a:t>
            </a:r>
            <a:r>
              <a:rPr lang="es-MX" sz="2000" dirty="0" smtClean="0">
                <a:latin typeface="+mn-lt"/>
              </a:rPr>
              <a:t>.</a:t>
            </a:r>
            <a:r>
              <a:rPr lang="es-ES_tradnl" altLang="es-MX" sz="2000" dirty="0" smtClean="0">
                <a:latin typeface="+mn-lt"/>
              </a:rPr>
              <a:t>                  </a:t>
            </a:r>
            <a:endParaRPr lang="es-ES" sz="2000" dirty="0" smtClean="0">
              <a:latin typeface="+mn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7502" y="6609492"/>
            <a:ext cx="889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+mn-lt"/>
              </a:rPr>
              <a:t>Fuente: CENSIDA. </a:t>
            </a:r>
            <a:endParaRPr lang="es-ES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1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0604-eb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547370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4294967295"/>
          </p:nvPr>
        </p:nvSpPr>
        <p:spPr>
          <a:xfrm>
            <a:off x="428625" y="2783407"/>
            <a:ext cx="8313487" cy="1102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accent2"/>
              </a:buClr>
              <a:buNone/>
            </a:pPr>
            <a:endParaRPr lang="es-ES" sz="2600" b="1" dirty="0" smtClean="0">
              <a:solidFill>
                <a:srgbClr val="800000"/>
              </a:solidFill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accent2"/>
              </a:buClr>
              <a:buNone/>
            </a:pPr>
            <a:endParaRPr lang="es-ES" sz="2600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89382" y="4074810"/>
            <a:ext cx="5048301" cy="175432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s-MX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Enfermedad por Virus del Ébola</a:t>
            </a:r>
          </a:p>
        </p:txBody>
      </p:sp>
    </p:spTree>
    <p:extLst>
      <p:ext uri="{BB962C8B-B14F-4D97-AF65-F5344CB8AC3E}">
        <p14:creationId xmlns:p14="http://schemas.microsoft.com/office/powerpoint/2010/main" val="3371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3404528" y="222739"/>
            <a:ext cx="5530467" cy="543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Enfermedad por Virus del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É</a:t>
            </a: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bola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2 Marcador de contenido"/>
          <p:cNvSpPr>
            <a:spLocks noGrp="1"/>
          </p:cNvSpPr>
          <p:nvPr>
            <p:ph idx="4294967295"/>
          </p:nvPr>
        </p:nvSpPr>
        <p:spPr>
          <a:xfrm>
            <a:off x="5987562" y="1638641"/>
            <a:ext cx="2947433" cy="447269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anchor="ctr"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Wingdings" charset="2"/>
              <a:buChar char=""/>
              <a:defRPr/>
            </a:pPr>
            <a:r>
              <a:rPr lang="es-ES" altLang="es-MX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s-ES" altLang="es-MX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s-ES" altLang="es-MX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febrero, se ha presentado </a:t>
            </a:r>
            <a:r>
              <a:rPr lang="es-ES" alt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22,859 </a:t>
            </a:r>
            <a:r>
              <a:rPr lang="es-ES" altLang="es-MX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</a:t>
            </a:r>
            <a:r>
              <a:rPr lang="es-ES" altLang="es-MX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alt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9,162 defunciones.</a:t>
            </a:r>
            <a:endParaRPr lang="es-ES" altLang="es-MX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Wingdings" charset="2"/>
              <a:buChar char=""/>
              <a:defRPr/>
            </a:pPr>
            <a:r>
              <a:rPr lang="es-ES" altLang="es-MX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 de letalidad de 40</a:t>
            </a:r>
            <a:r>
              <a:rPr lang="es-ES" altLang="es-MX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Wingdings" charset="2"/>
              <a:buChar char=""/>
              <a:defRPr/>
            </a:pPr>
            <a:r>
              <a:rPr lang="es-ES" altLang="es-MX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en proceso el desarrollo de una </a:t>
            </a:r>
            <a:r>
              <a:rPr lang="es-ES" altLang="es-MX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vacuna </a:t>
            </a:r>
            <a:r>
              <a:rPr lang="es-ES" altLang="es-MX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 </a:t>
            </a:r>
            <a:r>
              <a:rPr lang="es-ES" altLang="es-MX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virus del </a:t>
            </a:r>
            <a:r>
              <a:rPr lang="es-ES" altLang="es-MX" sz="2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Ébola</a:t>
            </a:r>
            <a:r>
              <a:rPr lang="es-ES" altLang="es-MX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altLang="es-MX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imag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0" y="1638641"/>
            <a:ext cx="5373691" cy="4472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1759" y="6627067"/>
            <a:ext cx="8993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bg1"/>
                </a:solidFill>
              </a:rPr>
              <a:t>Fuente: Organización Mundial de la Salud. Ébola. 11 de febrero de 2015. 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724723" y="1220940"/>
            <a:ext cx="6138619" cy="1991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447675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dirty="0">
                <a:ea typeface="MS PGothic" panose="020B0600070205080204" pitchFamily="34" charset="-128"/>
                <a:cs typeface="Helvetica" pitchFamily="34" charset="0"/>
              </a:rPr>
              <a:t>Publicación en el Diario Oficial de la Federación el 23 y 24 de Octubre de 2014, dos ACUERDOS y un DECRETO para la vigilancia epidemiológica, prevención, control y combate de los riesgos para la salud que implica la Enfermedad por el Virus del </a:t>
            </a:r>
            <a:r>
              <a:rPr lang="es-MX" dirty="0" err="1">
                <a:ea typeface="MS PGothic" panose="020B0600070205080204" pitchFamily="34" charset="-128"/>
                <a:cs typeface="Helvetica" pitchFamily="34" charset="0"/>
              </a:rPr>
              <a:t>Ébola</a:t>
            </a:r>
            <a:r>
              <a:rPr lang="es-MX" dirty="0" smtClean="0">
                <a:ea typeface="MS PGothic" panose="020B0600070205080204" pitchFamily="34" charset="-128"/>
                <a:cs typeface="Helvetica" pitchFamily="34" charset="0"/>
              </a:rPr>
              <a:t>.</a:t>
            </a:r>
            <a:endParaRPr lang="es-MX" dirty="0">
              <a:ea typeface="MS PGothic" panose="020B0600070205080204" pitchFamily="34" charset="-128"/>
              <a:cs typeface="Helvetica" pitchFamily="34" charset="0"/>
            </a:endParaRPr>
          </a:p>
        </p:txBody>
      </p:sp>
      <p:sp>
        <p:nvSpPr>
          <p:cNvPr id="4" name="Rectángulo 5"/>
          <p:cNvSpPr>
            <a:spLocks noChangeArrowheads="1"/>
          </p:cNvSpPr>
          <p:nvPr/>
        </p:nvSpPr>
        <p:spPr bwMode="auto">
          <a:xfrm>
            <a:off x="3721100" y="158377"/>
            <a:ext cx="542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MX" alt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Respuesta</a:t>
            </a:r>
          </a:p>
        </p:txBody>
      </p:sp>
      <p:pic>
        <p:nvPicPr>
          <p:cNvPr id="5" name="Imagen 4" descr="avis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0" y="1188806"/>
            <a:ext cx="1855835" cy="2820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todoebo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0" y="4136713"/>
            <a:ext cx="3811360" cy="237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807390" y="3814334"/>
            <a:ext cx="405595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0" indent="-442913" algn="just"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altLang="es-MX" sz="2400" dirty="0">
                <a:solidFill>
                  <a:prstClr val="black"/>
                </a:solidFill>
                <a:latin typeface="+mn-lt"/>
                <a:cs typeface="Helvetica" pitchFamily="34" charset="0"/>
              </a:rPr>
              <a:t>Avisos Preventivos de Viaje, información al público en el </a:t>
            </a:r>
            <a:r>
              <a:rPr lang="es-MX" altLang="es-MX" sz="2400" dirty="0" err="1">
                <a:solidFill>
                  <a:prstClr val="black"/>
                </a:solidFill>
                <a:latin typeface="+mn-lt"/>
                <a:cs typeface="Helvetica" pitchFamily="34" charset="0"/>
              </a:rPr>
              <a:t>m</a:t>
            </a:r>
            <a:r>
              <a:rPr lang="es-MX" sz="2400" dirty="0" err="1">
                <a:solidFill>
                  <a:prstClr val="black"/>
                </a:solidFill>
                <a:latin typeface="+mn-lt"/>
                <a:cs typeface="Helvetica" pitchFamily="34" charset="0"/>
              </a:rPr>
              <a:t>icrositio</a:t>
            </a:r>
            <a:r>
              <a:rPr lang="es-MX" sz="2400" dirty="0">
                <a:solidFill>
                  <a:prstClr val="black"/>
                </a:solidFill>
                <a:latin typeface="+mn-lt"/>
                <a:cs typeface="Helvetica" pitchFamily="34" charset="0"/>
              </a:rPr>
              <a:t>.</a:t>
            </a:r>
          </a:p>
          <a:p>
            <a:pPr marL="442913" lvl="0" indent="-442913" algn="just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ES" sz="2400" dirty="0">
                <a:solidFill>
                  <a:prstClr val="black"/>
                </a:solidFill>
                <a:latin typeface="+mn-lt"/>
                <a:cs typeface="Helvetica" pitchFamily="34" charset="0"/>
              </a:rPr>
              <a:t>Reforzamiento de la vigilancia epidemiológica </a:t>
            </a:r>
            <a:r>
              <a:rPr lang="es-ES" sz="2400" dirty="0" smtClean="0">
                <a:solidFill>
                  <a:prstClr val="black"/>
                </a:solidFill>
                <a:latin typeface="+mn-lt"/>
                <a:cs typeface="Helvetica" pitchFamily="34" charset="0"/>
              </a:rPr>
              <a:t>en </a:t>
            </a:r>
            <a:r>
              <a:rPr lang="es-ES" sz="2400" dirty="0">
                <a:solidFill>
                  <a:prstClr val="black"/>
                </a:solidFill>
                <a:latin typeface="+mn-lt"/>
                <a:cs typeface="Helvetica" pitchFamily="34" charset="0"/>
              </a:rPr>
              <a:t>todo el país</a:t>
            </a:r>
            <a:r>
              <a:rPr lang="es-ES" sz="2400" dirty="0" smtClean="0">
                <a:solidFill>
                  <a:prstClr val="black"/>
                </a:solidFill>
                <a:latin typeface="+mn-lt"/>
                <a:cs typeface="Helvetica" pitchFamily="34" charset="0"/>
              </a:rPr>
              <a:t>.</a:t>
            </a:r>
            <a:endParaRPr lang="es-ES" sz="2400" dirty="0">
              <a:solidFill>
                <a:prstClr val="black"/>
              </a:solidFill>
              <a:latin typeface="+mn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63128" y="1088047"/>
            <a:ext cx="49343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altLang="es-MX" sz="2000" dirty="0">
                <a:latin typeface="+mn-lt"/>
                <a:cs typeface="Helvetica" pitchFamily="34" charset="0"/>
              </a:rPr>
              <a:t>Sesiones extraordinarias del Comité Nacional de Seguridad en Salud y del Subcomité de Enfermedades Emergentes y Reemergentes.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altLang="es-MX" sz="2000" dirty="0" smtClean="0">
                <a:latin typeface="+mn-lt"/>
                <a:cs typeface="Helvetica" pitchFamily="34" charset="0"/>
              </a:rPr>
              <a:t>Reuniones </a:t>
            </a:r>
            <a:r>
              <a:rPr lang="es-MX" altLang="es-MX" sz="2000" dirty="0">
                <a:latin typeface="+mn-lt"/>
                <a:cs typeface="Helvetica" pitchFamily="34" charset="0"/>
              </a:rPr>
              <a:t>del Consejo Nacional de Salud </a:t>
            </a:r>
            <a:r>
              <a:rPr lang="es-MX" altLang="es-MX" sz="2000" dirty="0" smtClean="0">
                <a:latin typeface="+mn-lt"/>
                <a:cs typeface="Helvetica" pitchFamily="34" charset="0"/>
              </a:rPr>
              <a:t>y </a:t>
            </a:r>
            <a:r>
              <a:rPr lang="es-MX" altLang="es-MX" sz="2000" dirty="0">
                <a:latin typeface="+mn-lt"/>
                <a:cs typeface="Helvetica" pitchFamily="34" charset="0"/>
              </a:rPr>
              <a:t>de Directores de Servicios de </a:t>
            </a:r>
            <a:r>
              <a:rPr lang="es-MX" altLang="es-MX" sz="2000" dirty="0" smtClean="0">
                <a:latin typeface="+mn-lt"/>
                <a:cs typeface="Helvetica" pitchFamily="34" charset="0"/>
              </a:rPr>
              <a:t>Salud.</a:t>
            </a:r>
            <a:endParaRPr lang="es-MX" altLang="es-MX" sz="2000" dirty="0">
              <a:latin typeface="+mn-lt"/>
              <a:cs typeface="Helvetica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sz="2000" dirty="0">
                <a:latin typeface="+mn-lt"/>
                <a:cs typeface="Helvetica" pitchFamily="34" charset="0"/>
              </a:rPr>
              <a:t>Foro Nacional de Enfermedad por el virus del </a:t>
            </a:r>
            <a:r>
              <a:rPr lang="es-MX" sz="2000" dirty="0" smtClean="0">
                <a:latin typeface="+mn-lt"/>
                <a:cs typeface="Helvetica" pitchFamily="34" charset="0"/>
              </a:rPr>
              <a:t>Ébola.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sz="2000" dirty="0" smtClean="0">
                <a:latin typeface="+mn-lt"/>
                <a:cs typeface="Helvetica" pitchFamily="34" charset="0"/>
              </a:rPr>
              <a:t>Lineamientos para Vigilancia y Manual </a:t>
            </a:r>
            <a:r>
              <a:rPr lang="es-MX" sz="2000" dirty="0">
                <a:latin typeface="+mn-lt"/>
                <a:cs typeface="Helvetica" pitchFamily="34" charset="0"/>
              </a:rPr>
              <a:t>de Preparación y </a:t>
            </a:r>
            <a:r>
              <a:rPr lang="es-MX" sz="2000" dirty="0" smtClean="0">
                <a:latin typeface="+mn-lt"/>
                <a:cs typeface="Helvetica" pitchFamily="34" charset="0"/>
              </a:rPr>
              <a:t>Atención y curso de capacitación en línea.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ES" sz="2000" dirty="0" smtClean="0">
                <a:latin typeface="+mn-lt"/>
                <a:cs typeface="Helvetica" pitchFamily="34" charset="0"/>
              </a:rPr>
              <a:t>Centro </a:t>
            </a:r>
            <a:r>
              <a:rPr lang="es-ES" sz="2000" dirty="0">
                <a:latin typeface="+mn-lt"/>
                <a:cs typeface="Helvetica" pitchFamily="34" charset="0"/>
              </a:rPr>
              <a:t>Nacional de Investigación y Atención de Quemados (CENIAQ), del Instituto Nacional de Rehabilitación como unidad de concentración de casos</a:t>
            </a:r>
            <a:r>
              <a:rPr lang="es-ES" sz="2000" dirty="0" smtClean="0">
                <a:latin typeface="+mn-lt"/>
                <a:cs typeface="Helvetica" pitchFamily="34" charset="0"/>
              </a:rPr>
              <a:t>.</a:t>
            </a:r>
            <a:endParaRPr lang="es-ES" sz="2000" dirty="0">
              <a:latin typeface="+mn-lt"/>
              <a:cs typeface="Helvetica" pitchFamily="34" charset="0"/>
            </a:endParaRPr>
          </a:p>
        </p:txBody>
      </p:sp>
      <p:sp>
        <p:nvSpPr>
          <p:cNvPr id="5" name="Rectángulo 5"/>
          <p:cNvSpPr>
            <a:spLocks noChangeArrowheads="1"/>
          </p:cNvSpPr>
          <p:nvPr/>
        </p:nvSpPr>
        <p:spPr bwMode="auto">
          <a:xfrm>
            <a:off x="3721100" y="158377"/>
            <a:ext cx="542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MX" alt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Respuesta</a:t>
            </a:r>
          </a:p>
        </p:txBody>
      </p:sp>
      <p:pic>
        <p:nvPicPr>
          <p:cNvPr id="6" name="Imagen 3" descr="portada_Lineam_Ebo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06" y="1155132"/>
            <a:ext cx="1822604" cy="22633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7767" r="23880" b="4851"/>
          <a:stretch>
            <a:fillRect/>
          </a:stretch>
        </p:blipFill>
        <p:spPr bwMode="auto">
          <a:xfrm>
            <a:off x="7196665" y="1838146"/>
            <a:ext cx="1814361" cy="22077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21448" r="8076"/>
          <a:stretch/>
        </p:blipFill>
        <p:spPr bwMode="auto">
          <a:xfrm>
            <a:off x="5456985" y="4164595"/>
            <a:ext cx="3479359" cy="22089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obesidad1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" b="11093"/>
          <a:stretch/>
        </p:blipFill>
        <p:spPr>
          <a:xfrm>
            <a:off x="0" y="1109610"/>
            <a:ext cx="9144000" cy="551414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4294967295"/>
          </p:nvPr>
        </p:nvSpPr>
        <p:spPr>
          <a:xfrm>
            <a:off x="428625" y="2783407"/>
            <a:ext cx="8313487" cy="1102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accent2"/>
              </a:buClr>
              <a:buNone/>
            </a:pPr>
            <a:endParaRPr lang="es-ES" sz="2600" b="1" dirty="0" smtClean="0">
              <a:solidFill>
                <a:srgbClr val="800000"/>
              </a:solidFill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accent2"/>
              </a:buClr>
              <a:buNone/>
            </a:pPr>
            <a:endParaRPr lang="es-ES" sz="2600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" y="1209071"/>
            <a:ext cx="7780029" cy="5847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s-MX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Enfermedades Crónicas No Transmisibles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16617" y="3120747"/>
            <a:ext cx="6604085" cy="175432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s-MX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Sobrepeso, </a:t>
            </a:r>
            <a:r>
              <a:rPr lang="es-MX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Obesidad </a:t>
            </a:r>
            <a:br>
              <a:rPr lang="es-MX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s-MX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y Diabetes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2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19126"/>
              </p:ext>
            </p:extLst>
          </p:nvPr>
        </p:nvGraphicFramePr>
        <p:xfrm>
          <a:off x="313912" y="1608074"/>
          <a:ext cx="5776951" cy="40045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4316"/>
                <a:gridCol w="1747051"/>
                <a:gridCol w="1405584"/>
              </a:tblGrid>
              <a:tr h="619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Prevalencia</a:t>
                      </a:r>
                      <a:r>
                        <a:rPr lang="es-MX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es-MX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Sobrepeso y Obesidad</a:t>
                      </a:r>
                      <a:endParaRPr lang="es-MX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2006 (%)</a:t>
                      </a:r>
                      <a:endParaRPr lang="es-MX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2012 (%)</a:t>
                      </a:r>
                      <a:endParaRPr lang="es-MX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006600"/>
                        </a:buClr>
                        <a:buFont typeface="Arial" pitchFamily="34" charset="0"/>
                        <a:buNone/>
                      </a:pPr>
                      <a:r>
                        <a:rPr lang="es-MX" sz="2400" dirty="0" smtClean="0"/>
                        <a:t>Mujeres adultas</a:t>
                      </a:r>
                      <a:endParaRPr lang="es-MX" sz="2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smtClean="0"/>
                        <a:t>71.9</a:t>
                      </a:r>
                      <a:endParaRPr lang="es-MX" sz="2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smtClean="0"/>
                        <a:t>73.0</a:t>
                      </a:r>
                      <a:endParaRPr lang="es-MX" sz="2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006600"/>
                        </a:buClr>
                        <a:buFont typeface="Arial" pitchFamily="34" charset="0"/>
                        <a:buNone/>
                      </a:pPr>
                      <a:r>
                        <a:rPr lang="es-MX" sz="2400" dirty="0" smtClean="0"/>
                        <a:t>Hombres adultos</a:t>
                      </a:r>
                      <a:endParaRPr lang="es-MX" sz="2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smtClean="0"/>
                        <a:t>66.7</a:t>
                      </a:r>
                      <a:endParaRPr lang="es-MX" sz="2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400" dirty="0" smtClean="0"/>
                        <a:t>69.4</a:t>
                      </a:r>
                      <a:endParaRPr lang="es-MX" sz="2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</a:rPr>
                        <a:t>Escolares</a:t>
                      </a:r>
                      <a:r>
                        <a:rPr lang="es-ES" sz="2400" baseline="0" dirty="0" smtClean="0">
                          <a:effectLst/>
                        </a:rPr>
                        <a:t> </a:t>
                      </a:r>
                      <a:br>
                        <a:rPr lang="es-ES" sz="2400" baseline="0" dirty="0" smtClean="0">
                          <a:effectLst/>
                        </a:rPr>
                      </a:br>
                      <a:r>
                        <a:rPr lang="es-MX" sz="2400" dirty="0" smtClean="0">
                          <a:effectLst/>
                        </a:rPr>
                        <a:t>5 a 11 años</a:t>
                      </a:r>
                      <a:endParaRPr lang="es-ES_tradnl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>
                          <a:effectLst/>
                        </a:rPr>
                        <a:t>34.8</a:t>
                      </a:r>
                      <a:endParaRPr lang="es-ES_tradnl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_tradnl" sz="2400" dirty="0" smtClean="0">
                          <a:effectLst/>
                        </a:rPr>
                        <a:t>34.4</a:t>
                      </a:r>
                      <a:endParaRPr lang="es-MX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dirty="0" smtClean="0">
                          <a:effectLst/>
                        </a:rPr>
                        <a:t>Adolescentes </a:t>
                      </a:r>
                      <a:br>
                        <a:rPr lang="es-ES" sz="2400" dirty="0" smtClean="0">
                          <a:effectLst/>
                        </a:rPr>
                      </a:br>
                      <a:r>
                        <a:rPr lang="es-MX" sz="2400" dirty="0" smtClean="0">
                          <a:effectLst/>
                        </a:rPr>
                        <a:t>12 a 19 años</a:t>
                      </a:r>
                      <a:endParaRPr lang="es-MX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>
                          <a:effectLst/>
                        </a:rPr>
                        <a:t>33.2</a:t>
                      </a:r>
                      <a:endParaRPr lang="es-MX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>
                          <a:effectLst/>
                        </a:rPr>
                        <a:t>34.9</a:t>
                      </a:r>
                      <a:endParaRPr lang="es-ES_tradnl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3250507" y="-49316"/>
            <a:ext cx="5757863" cy="11219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Sobrepeso y Obesidad: </a:t>
            </a: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Situación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en México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2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7" name="Text Box 1045"/>
          <p:cNvSpPr txBox="1">
            <a:spLocks noChangeArrowheads="1"/>
          </p:cNvSpPr>
          <p:nvPr/>
        </p:nvSpPr>
        <p:spPr bwMode="auto">
          <a:xfrm>
            <a:off x="-24603" y="6579724"/>
            <a:ext cx="9143465" cy="278276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34290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1400" b="1">
                <a:latin typeface="+mj-lt"/>
                <a:cs typeface="+mn-cs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  <a:latin typeface="+mn-lt"/>
              </a:rPr>
              <a:t>Fuente: </a:t>
            </a:r>
            <a:r>
              <a:rPr lang="es-MX" dirty="0" smtClean="0">
                <a:solidFill>
                  <a:schemeClr val="bg1"/>
                </a:solidFill>
                <a:latin typeface="+mn-lt"/>
              </a:rPr>
              <a:t>Encuesta Nacional de Salud y Nutrición. 2012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84872" y="1795867"/>
            <a:ext cx="2823498" cy="3046988"/>
          </a:xfrm>
          <a:prstGeom prst="rect">
            <a:avLst/>
          </a:prstGeom>
          <a:solidFill>
            <a:srgbClr val="B5020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00000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gasto en Diabetes mellitus, enfermedades cardiovasculare</a:t>
            </a: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y obesidad fue de 39,911 MDP equivalente al 7% del gasto total en salud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-49321" y="6153793"/>
            <a:ext cx="925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prstClr val="black"/>
                </a:solidFill>
                <a:latin typeface="+mn-lt"/>
              </a:rPr>
              <a:t>Fuente: COFEPRIS (2013)  con base en datos de Ávila-Burgos, L., et al. (2009). «Cuentas en diabetes mellitus, enfermedades cardiovasculares y obesidad, México 2006». México: Instituto Nacional de Salud Pública (INSP). * Datos estimados.</a:t>
            </a:r>
          </a:p>
        </p:txBody>
      </p:sp>
    </p:spTree>
    <p:extLst>
      <p:ext uri="{BB962C8B-B14F-4D97-AF65-F5344CB8AC3E}">
        <p14:creationId xmlns:p14="http://schemas.microsoft.com/office/powerpoint/2010/main" val="16305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"/>
          <p:cNvSpPr>
            <a:spLocks noChangeArrowheads="1"/>
          </p:cNvSpPr>
          <p:nvPr/>
        </p:nvSpPr>
        <p:spPr bwMode="auto">
          <a:xfrm>
            <a:off x="185306" y="1282095"/>
            <a:ext cx="560636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49263" indent="-449263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r>
              <a:rPr lang="es-MX" sz="2000" dirty="0">
                <a:solidFill>
                  <a:prstClr val="black"/>
                </a:solidFill>
                <a:latin typeface="+mn-lt"/>
                <a:cs typeface="Helvetica"/>
              </a:rPr>
              <a:t>Estrategia Nacional para la Prevención y Control del Sobrepeso, la Obesidad y la </a:t>
            </a:r>
            <a:r>
              <a:rPr lang="es-MX" sz="2000" dirty="0" smtClean="0">
                <a:solidFill>
                  <a:prstClr val="black"/>
                </a:solidFill>
                <a:latin typeface="+mn-lt"/>
                <a:cs typeface="Helvetica"/>
              </a:rPr>
              <a:t>Diabetes.</a:t>
            </a:r>
          </a:p>
          <a:p>
            <a:pPr marL="342900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endParaRPr lang="es-MX" sz="2000" dirty="0" smtClean="0">
              <a:solidFill>
                <a:prstClr val="black"/>
              </a:solidFill>
              <a:latin typeface="+mn-lt"/>
              <a:cs typeface="Helvetica"/>
            </a:endParaRPr>
          </a:p>
          <a:p>
            <a:pPr marL="449263" indent="-449263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r>
              <a:rPr lang="es-MX" altLang="es-MX" sz="2000" dirty="0" smtClean="0">
                <a:solidFill>
                  <a:prstClr val="black"/>
                </a:solidFill>
                <a:latin typeface="+mn-lt"/>
                <a:cs typeface="Helvetica"/>
              </a:rPr>
              <a:t>Lanzamiento </a:t>
            </a:r>
            <a:r>
              <a:rPr lang="es-MX" altLang="es-MX" sz="2000" dirty="0">
                <a:solidFill>
                  <a:prstClr val="black"/>
                </a:solidFill>
                <a:latin typeface="+mn-lt"/>
                <a:cs typeface="Helvetica"/>
              </a:rPr>
              <a:t>de las 32 estrategias estatales para la prevención y control del sobrepeso, la obesidad y la </a:t>
            </a:r>
            <a:r>
              <a:rPr lang="es-MX" altLang="es-MX" sz="2000" dirty="0" smtClean="0">
                <a:solidFill>
                  <a:prstClr val="black"/>
                </a:solidFill>
                <a:latin typeface="+mn-lt"/>
                <a:cs typeface="Helvetica"/>
              </a:rPr>
              <a:t>diabetes.</a:t>
            </a:r>
            <a:endParaRPr lang="es-MX" altLang="es-MX" sz="2000" dirty="0">
              <a:solidFill>
                <a:prstClr val="black"/>
              </a:solidFill>
              <a:latin typeface="+mn-lt"/>
              <a:cs typeface="Helvetica"/>
            </a:endParaRPr>
          </a:p>
          <a:p>
            <a:pPr marL="342900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endParaRPr lang="es-MX" altLang="es-MX" sz="2000" dirty="0" smtClean="0">
              <a:solidFill>
                <a:prstClr val="black"/>
              </a:solidFill>
              <a:latin typeface="+mn-lt"/>
              <a:cs typeface="Helvetica"/>
            </a:endParaRPr>
          </a:p>
          <a:p>
            <a:pPr marL="449263" indent="-449263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r>
              <a:rPr lang="es-MX" altLang="es-MX" sz="2000" dirty="0" smtClean="0">
                <a:solidFill>
                  <a:prstClr val="black"/>
                </a:solidFill>
                <a:latin typeface="+mn-lt"/>
                <a:cs typeface="Helvetica"/>
              </a:rPr>
              <a:t>Campañas - </a:t>
            </a:r>
            <a:r>
              <a:rPr lang="es-MX" sz="2000" dirty="0">
                <a:latin typeface="+mn-lt"/>
                <a:cs typeface="Helvetica"/>
              </a:rPr>
              <a:t>Promoción de la participación de la población de manera consciente e </a:t>
            </a:r>
            <a:r>
              <a:rPr lang="es-MX" sz="2000" dirty="0" smtClean="0">
                <a:latin typeface="+mn-lt"/>
                <a:cs typeface="Helvetica"/>
              </a:rPr>
              <a:t>informada.</a:t>
            </a:r>
          </a:p>
          <a:p>
            <a:pPr marL="342900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endParaRPr lang="es-MX" sz="2000" b="1" dirty="0" smtClean="0">
              <a:latin typeface="+mn-lt"/>
              <a:cs typeface="Helvetica"/>
            </a:endParaRPr>
          </a:p>
          <a:p>
            <a:pPr marL="449263" indent="-449263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r>
              <a:rPr lang="es-MX" altLang="es-MX" sz="2000" dirty="0" smtClean="0">
                <a:solidFill>
                  <a:prstClr val="black"/>
                </a:solidFill>
                <a:latin typeface="+mn-lt"/>
                <a:cs typeface="Helvetica"/>
              </a:rPr>
              <a:t>Puesta en marcha del </a:t>
            </a:r>
            <a:r>
              <a:rPr lang="es-MX" altLang="es-MX" sz="2000" dirty="0">
                <a:solidFill>
                  <a:prstClr val="black"/>
                </a:solidFill>
                <a:latin typeface="+mn-lt"/>
                <a:cs typeface="Helvetica"/>
              </a:rPr>
              <a:t>Observatorio Mexicano de Enfermedades No Transmisibles (OMENT), el Consejo Asesor y el sistema de </a:t>
            </a:r>
            <a:r>
              <a:rPr lang="es-MX" altLang="es-MX" sz="2000" dirty="0" smtClean="0">
                <a:solidFill>
                  <a:prstClr val="black"/>
                </a:solidFill>
                <a:latin typeface="+mn-lt"/>
                <a:cs typeface="Helvetica"/>
              </a:rPr>
              <a:t>indicadores.</a:t>
            </a:r>
          </a:p>
        </p:txBody>
      </p:sp>
      <p:pic>
        <p:nvPicPr>
          <p:cNvPr id="17" name="Picture 2" descr="C:\Users\isaac.hernandez\Desktop\ANJ - estrategia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3248076"/>
            <a:ext cx="2792923" cy="1860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isaac.hernandez\Desktop\noticia_1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20" y="1282095"/>
            <a:ext cx="2754629" cy="1843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lgriton.com.mx/inicio/wp-content/uploads/2013/11/ICONOS-PREVENIMS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5438190"/>
            <a:ext cx="2660351" cy="94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5"/>
          <p:cNvSpPr>
            <a:spLocks noChangeArrowheads="1"/>
          </p:cNvSpPr>
          <p:nvPr/>
        </p:nvSpPr>
        <p:spPr bwMode="auto">
          <a:xfrm>
            <a:off x="3721100" y="158377"/>
            <a:ext cx="542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MX" alt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20665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"/>
          <p:cNvSpPr>
            <a:spLocks noChangeArrowheads="1"/>
          </p:cNvSpPr>
          <p:nvPr/>
        </p:nvSpPr>
        <p:spPr bwMode="auto">
          <a:xfrm>
            <a:off x="327019" y="1366688"/>
            <a:ext cx="8364308" cy="15542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r>
              <a:rPr lang="es-MX" altLang="es-MX" sz="2000" dirty="0">
                <a:solidFill>
                  <a:prstClr val="black"/>
                </a:solidFill>
                <a:latin typeface="+mn-lt"/>
                <a:cs typeface="Helvetica"/>
              </a:rPr>
              <a:t>Sistema de Información en Enfermedades Crónicas.</a:t>
            </a:r>
          </a:p>
          <a:p>
            <a:pPr marL="342900" indent="-342900" algn="just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r>
              <a:rPr lang="es-ES" sz="2000" dirty="0">
                <a:solidFill>
                  <a:prstClr val="black"/>
                </a:solidFill>
                <a:latin typeface="+mn-lt"/>
                <a:cs typeface="Helvetica"/>
              </a:rPr>
              <a:t>ACUERDO en coordinación con la SEP mediante el cual se establecen los lineamientos generales para expendio y distribución de alimentos y bebidas preparados y procesados en las escuelas del Sistema Educativo Nacional. </a:t>
            </a:r>
            <a:endParaRPr lang="es-MX" altLang="es-MX" sz="2000" dirty="0">
              <a:solidFill>
                <a:prstClr val="black"/>
              </a:solidFill>
              <a:latin typeface="+mn-lt"/>
              <a:cs typeface="Helvetica"/>
            </a:endParaRPr>
          </a:p>
        </p:txBody>
      </p:sp>
      <p:sp>
        <p:nvSpPr>
          <p:cNvPr id="7" name="Rectángulo 5"/>
          <p:cNvSpPr>
            <a:spLocks noChangeArrowheads="1"/>
          </p:cNvSpPr>
          <p:nvPr/>
        </p:nvSpPr>
        <p:spPr bwMode="auto">
          <a:xfrm>
            <a:off x="3721100" y="158377"/>
            <a:ext cx="542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MX" alt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Respuesta</a:t>
            </a:r>
          </a:p>
        </p:txBody>
      </p:sp>
      <p:sp>
        <p:nvSpPr>
          <p:cNvPr id="5" name="1 Rectángulo"/>
          <p:cNvSpPr/>
          <p:nvPr/>
        </p:nvSpPr>
        <p:spPr>
          <a:xfrm>
            <a:off x="155004" y="3193234"/>
            <a:ext cx="3692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2400" b="1" dirty="0">
                <a:solidFill>
                  <a:srgbClr val="C00000"/>
                </a:solidFill>
                <a:latin typeface="+mn-lt"/>
                <a:ea typeface="MS PGothic" pitchFamily="34" charset="-128"/>
                <a:cs typeface="Helvetica"/>
              </a:rPr>
              <a:t>Redes de Excelencia en Obesidad y </a:t>
            </a:r>
            <a:r>
              <a:rPr lang="es-MX" altLang="es-MX" sz="2400" b="1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Helvetica"/>
              </a:rPr>
              <a:t>Diabetes, en:</a:t>
            </a:r>
            <a:endParaRPr lang="es-MX" altLang="es-MX" sz="2400" b="1" dirty="0">
              <a:solidFill>
                <a:srgbClr val="C00000"/>
              </a:solidFill>
              <a:latin typeface="+mn-lt"/>
              <a:ea typeface="MS PGothic" pitchFamily="34" charset="-128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0891" y="4024231"/>
            <a:ext cx="3160943" cy="224676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marL="342900" indent="-342900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"/>
              <a:defRPr sz="2000" b="0">
                <a:solidFill>
                  <a:prstClr val="black"/>
                </a:solidFill>
                <a:latin typeface="+mn-lt"/>
                <a:cs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es-MX" altLang="es-MX" b="1" dirty="0"/>
              <a:t>21</a:t>
            </a:r>
            <a:r>
              <a:rPr lang="es-MX" altLang="es-MX" dirty="0"/>
              <a:t> Entidades</a:t>
            </a:r>
          </a:p>
          <a:p>
            <a:pPr>
              <a:spcBef>
                <a:spcPts val="1200"/>
              </a:spcBef>
            </a:pPr>
            <a:r>
              <a:rPr lang="es-MX" altLang="es-MX" b="1" dirty="0"/>
              <a:t>108</a:t>
            </a:r>
            <a:r>
              <a:rPr lang="es-MX" altLang="es-MX" dirty="0"/>
              <a:t> centros de salud</a:t>
            </a:r>
          </a:p>
          <a:p>
            <a:pPr>
              <a:spcBef>
                <a:spcPts val="1200"/>
              </a:spcBef>
            </a:pPr>
            <a:r>
              <a:rPr lang="es-MX" altLang="es-MX" b="1" dirty="0"/>
              <a:t>488</a:t>
            </a:r>
            <a:r>
              <a:rPr lang="es-MX" altLang="es-MX" dirty="0"/>
              <a:t> consultorios</a:t>
            </a:r>
          </a:p>
          <a:p>
            <a:pPr>
              <a:spcBef>
                <a:spcPts val="1200"/>
              </a:spcBef>
            </a:pPr>
            <a:r>
              <a:rPr lang="es-MX" altLang="es-MX" b="1" dirty="0"/>
              <a:t>22</a:t>
            </a:r>
            <a:r>
              <a:rPr lang="es-MX" altLang="es-MX" dirty="0"/>
              <a:t> UNEMES</a:t>
            </a:r>
          </a:p>
          <a:p>
            <a:pPr>
              <a:spcBef>
                <a:spcPts val="1200"/>
              </a:spcBef>
            </a:pPr>
            <a:r>
              <a:rPr lang="es-MX" altLang="es-MX" b="1" dirty="0"/>
              <a:t>2,066 </a:t>
            </a:r>
            <a:r>
              <a:rPr lang="es-MX" altLang="es-MX" dirty="0"/>
              <a:t>Personal de </a:t>
            </a:r>
            <a:r>
              <a:rPr lang="es-MX" altLang="es-MX" dirty="0" smtClean="0"/>
              <a:t>salud</a:t>
            </a:r>
            <a:endParaRPr lang="es-ES" dirty="0"/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4065006" y="3985759"/>
            <a:ext cx="4843604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es-MX"/>
            </a:defPPr>
            <a:lvl1pPr marL="342900" indent="-342900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"/>
              <a:defRPr sz="2000" b="0">
                <a:solidFill>
                  <a:prstClr val="black"/>
                </a:solidFill>
                <a:latin typeface="+mn-lt"/>
                <a:cs typeface="Helvetica"/>
              </a:defRPr>
            </a:lvl1pPr>
          </a:lstStyle>
          <a:p>
            <a:pPr algn="just">
              <a:spcBef>
                <a:spcPts val="2400"/>
              </a:spcBef>
            </a:pPr>
            <a:r>
              <a:rPr lang="es-MX" altLang="es-MX" dirty="0"/>
              <a:t>Reforma en el Reglamento de Control Sanitario de Productos y Servicios y al Reglamento en materia de </a:t>
            </a:r>
            <a:r>
              <a:rPr lang="es-MX" altLang="es-MX" dirty="0" smtClean="0"/>
              <a:t>Publicidad.</a:t>
            </a:r>
            <a:endParaRPr lang="es-MX" altLang="es-MX" dirty="0"/>
          </a:p>
          <a:p>
            <a:pPr algn="just">
              <a:spcBef>
                <a:spcPts val="2400"/>
              </a:spcBef>
            </a:pPr>
            <a:r>
              <a:rPr lang="es-MX" dirty="0"/>
              <a:t>Impuesto especial a bebidas azucaradas y alimentos de alta densidad calórica por el Congreso de la Unión a partir de 2014.</a:t>
            </a:r>
            <a:endParaRPr lang="es-MX" altLang="es-MX" dirty="0"/>
          </a:p>
        </p:txBody>
      </p:sp>
      <p:sp>
        <p:nvSpPr>
          <p:cNvPr id="9" name="Rectángulo 8"/>
          <p:cNvSpPr/>
          <p:nvPr/>
        </p:nvSpPr>
        <p:spPr>
          <a:xfrm>
            <a:off x="4065006" y="3377899"/>
            <a:ext cx="5078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altLang="es-MX" sz="2400" b="1" dirty="0">
                <a:solidFill>
                  <a:srgbClr val="C00000"/>
                </a:solidFill>
                <a:latin typeface="+mn-lt"/>
                <a:cs typeface="Helvetica"/>
              </a:rPr>
              <a:t>Regulación Sanitaria y Política Fiscal</a:t>
            </a:r>
          </a:p>
        </p:txBody>
      </p:sp>
    </p:spTree>
    <p:extLst>
      <p:ext uri="{BB962C8B-B14F-4D97-AF65-F5344CB8AC3E}">
        <p14:creationId xmlns:p14="http://schemas.microsoft.com/office/powerpoint/2010/main" val="8851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806" t="5601" r="24401" b="44700"/>
          <a:stretch/>
        </p:blipFill>
        <p:spPr>
          <a:xfrm>
            <a:off x="179512" y="1412776"/>
            <a:ext cx="8896538" cy="4896544"/>
          </a:xfrm>
          <a:prstGeom prst="rect">
            <a:avLst/>
          </a:prstGeom>
        </p:spPr>
      </p:pic>
      <p:sp>
        <p:nvSpPr>
          <p:cNvPr id="5" name="Rectángulo 5"/>
          <p:cNvSpPr>
            <a:spLocks noChangeArrowheads="1"/>
          </p:cNvSpPr>
          <p:nvPr/>
        </p:nvSpPr>
        <p:spPr bwMode="auto">
          <a:xfrm>
            <a:off x="3721100" y="158377"/>
            <a:ext cx="542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MX" alt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39313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55769" y="-85079"/>
            <a:ext cx="61363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</a:rPr>
              <a:t>Factores que modulan los perfiles de salud en la población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822218" y="2375878"/>
            <a:ext cx="742514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2171700" lvl="4" indent="-342900" algn="just" eaLnBrk="1" hangingPunct="1">
              <a:spcBef>
                <a:spcPts val="1200"/>
              </a:spcBef>
              <a:buClr>
                <a:srgbClr val="B50202"/>
              </a:buClr>
              <a:buSzPct val="100000"/>
              <a:buFont typeface="Wingdings" charset="2"/>
              <a:buChar char=""/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Transición demográfica</a:t>
            </a:r>
          </a:p>
          <a:p>
            <a:pPr marL="2171700" lvl="4" indent="-342900" algn="just" eaLnBrk="1" hangingPunct="1">
              <a:spcBef>
                <a:spcPts val="1200"/>
              </a:spcBef>
              <a:buClr>
                <a:srgbClr val="B50202"/>
              </a:buClr>
              <a:buSzPct val="100000"/>
              <a:buFont typeface="Wingdings" charset="2"/>
              <a:buChar char=""/>
              <a:defRPr/>
            </a:pP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Transición de riesgos</a:t>
            </a:r>
          </a:p>
          <a:p>
            <a:pPr marL="2171700" lvl="4" indent="-342900" algn="just" eaLnBrk="1" hangingPunct="1">
              <a:spcBef>
                <a:spcPts val="1200"/>
              </a:spcBef>
              <a:buClr>
                <a:srgbClr val="B50202"/>
              </a:buClr>
              <a:buSzPct val="100000"/>
              <a:buFont typeface="Wingdings" charset="2"/>
              <a:buChar char=""/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Transición tecnológica</a:t>
            </a:r>
          </a:p>
          <a:p>
            <a:pPr marL="2171700" lvl="4" indent="-342900" algn="just" eaLnBrk="1" hangingPunct="1">
              <a:spcBef>
                <a:spcPts val="1200"/>
              </a:spcBef>
              <a:buClr>
                <a:srgbClr val="B50202"/>
              </a:buClr>
              <a:buSzPct val="100000"/>
              <a:buFont typeface="Wingdings" charset="2"/>
              <a:buChar char=""/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Transición epidemiológica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292285" y="4474831"/>
            <a:ext cx="6630297" cy="1056833"/>
            <a:chOff x="1292285" y="4534100"/>
            <a:chExt cx="6630297" cy="1056833"/>
          </a:xfrm>
        </p:grpSpPr>
        <p:sp>
          <p:nvSpPr>
            <p:cNvPr id="6" name="4 Elipse"/>
            <p:cNvSpPr/>
            <p:nvPr/>
          </p:nvSpPr>
          <p:spPr>
            <a:xfrm>
              <a:off x="1292285" y="4551518"/>
              <a:ext cx="2487236" cy="103941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1003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7" name="2 CuadroTexto"/>
            <p:cNvSpPr txBox="1">
              <a:spLocks noChangeArrowheads="1"/>
            </p:cNvSpPr>
            <p:nvPr/>
          </p:nvSpPr>
          <p:spPr bwMode="auto">
            <a:xfrm>
              <a:off x="1592538" y="4730642"/>
              <a:ext cx="1935513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MX" b="1" dirty="0">
                  <a:solidFill>
                    <a:schemeClr val="bg1"/>
                  </a:solidFill>
                  <a:latin typeface="Calibri" pitchFamily="34" charset="0"/>
                </a:rPr>
                <a:t>Enfermedades </a:t>
              </a:r>
              <a:r>
                <a:rPr lang="es-MX" b="1" dirty="0" smtClean="0">
                  <a:solidFill>
                    <a:schemeClr val="bg1"/>
                  </a:solidFill>
                  <a:latin typeface="Calibri" pitchFamily="34" charset="0"/>
                </a:rPr>
                <a:t>Infecciosas</a:t>
              </a:r>
              <a:endParaRPr lang="es-MX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8" name="6 Elipse"/>
            <p:cNvSpPr/>
            <p:nvPr/>
          </p:nvSpPr>
          <p:spPr>
            <a:xfrm>
              <a:off x="5262481" y="4534100"/>
              <a:ext cx="2660101" cy="103941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1003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9" name="12 CuadroTexto"/>
            <p:cNvSpPr txBox="1">
              <a:spLocks noChangeArrowheads="1"/>
            </p:cNvSpPr>
            <p:nvPr/>
          </p:nvSpPr>
          <p:spPr bwMode="auto">
            <a:xfrm>
              <a:off x="5312849" y="4730642"/>
              <a:ext cx="2439606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MX" b="1" dirty="0">
                  <a:solidFill>
                    <a:schemeClr val="bg1"/>
                  </a:solidFill>
                  <a:latin typeface="Calibri" pitchFamily="34" charset="0"/>
                </a:rPr>
                <a:t>Enfermedades C</a:t>
              </a:r>
              <a:r>
                <a:rPr lang="es-MX" b="1" dirty="0" smtClean="0">
                  <a:solidFill>
                    <a:schemeClr val="bg1"/>
                  </a:solidFill>
                  <a:latin typeface="Calibri" pitchFamily="34" charset="0"/>
                </a:rPr>
                <a:t>rónicas No Transmisibles</a:t>
              </a:r>
              <a:endParaRPr lang="es-MX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" name="1 Flecha izquierda y derecha"/>
            <p:cNvSpPr/>
            <p:nvPr/>
          </p:nvSpPr>
          <p:spPr>
            <a:xfrm>
              <a:off x="3978221" y="4738108"/>
              <a:ext cx="1137337" cy="66201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2 Rectángulo"/>
          <p:cNvSpPr/>
          <p:nvPr/>
        </p:nvSpPr>
        <p:spPr>
          <a:xfrm>
            <a:off x="0" y="112966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buClr>
                <a:srgbClr val="9BBB59">
                  <a:lumMod val="50000"/>
                </a:srgbClr>
              </a:buClr>
              <a:buSzPct val="100000"/>
              <a:defRPr/>
            </a:pPr>
            <a:r>
              <a:rPr lang="es-MX" sz="2100" b="1" dirty="0">
                <a:solidFill>
                  <a:srgbClr val="B50202"/>
                </a:solidFill>
                <a:latin typeface="Calibri" pitchFamily="34" charset="0"/>
              </a:rPr>
              <a:t>El perfil de salud de la población mexicana ha sido </a:t>
            </a:r>
            <a:r>
              <a:rPr lang="es-MX" sz="2100" b="1" dirty="0" smtClean="0">
                <a:solidFill>
                  <a:srgbClr val="B50202"/>
                </a:solidFill>
                <a:latin typeface="Calibri" pitchFamily="34" charset="0"/>
              </a:rPr>
              <a:t>influido </a:t>
            </a:r>
            <a:r>
              <a:rPr lang="es-MX" sz="2100" b="1" dirty="0">
                <a:solidFill>
                  <a:srgbClr val="B50202"/>
                </a:solidFill>
                <a:latin typeface="Calibri" pitchFamily="34" charset="0"/>
              </a:rPr>
              <a:t>por distintos </a:t>
            </a:r>
            <a:r>
              <a:rPr lang="es-MX" sz="2100" b="1" dirty="0" smtClean="0">
                <a:solidFill>
                  <a:srgbClr val="B50202"/>
                </a:solidFill>
                <a:latin typeface="Calibri" pitchFamily="34" charset="0"/>
              </a:rPr>
              <a:t>factores: </a:t>
            </a:r>
            <a:endParaRPr lang="es-MX" sz="2100" b="1" dirty="0">
              <a:solidFill>
                <a:srgbClr val="B50202"/>
              </a:solidFill>
              <a:latin typeface="Calibri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96334" y="1521811"/>
            <a:ext cx="8590532" cy="4860079"/>
            <a:chOff x="253669" y="1532113"/>
            <a:chExt cx="8683996" cy="5069914"/>
          </a:xfrm>
        </p:grpSpPr>
        <p:sp>
          <p:nvSpPr>
            <p:cNvPr id="12" name="Marco 11"/>
            <p:cNvSpPr/>
            <p:nvPr/>
          </p:nvSpPr>
          <p:spPr>
            <a:xfrm>
              <a:off x="400593" y="1619790"/>
              <a:ext cx="8463422" cy="4982237"/>
            </a:xfrm>
            <a:prstGeom prst="frame">
              <a:avLst>
                <a:gd name="adj1" fmla="val 16514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53669" y="1715878"/>
              <a:ext cx="8610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+mn-lt"/>
                </a:rPr>
                <a:t>Determinantes Sociales de la </a:t>
              </a:r>
              <a:r>
                <a:rPr lang="es-MX" sz="2800" b="1" dirty="0" smtClean="0">
                  <a:solidFill>
                    <a:schemeClr val="bg1"/>
                  </a:solidFill>
                  <a:latin typeface="+mn-lt"/>
                </a:rPr>
                <a:t>Salud</a:t>
              </a:r>
              <a:endParaRPr lang="es-MX" sz="2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53669" y="5914706"/>
              <a:ext cx="8610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algn="ctr">
                <a:defRPr sz="3200" b="1">
                  <a:solidFill>
                    <a:schemeClr val="bg1"/>
                  </a:solidFill>
                  <a:latin typeface="+mn-lt"/>
                </a:defRPr>
              </a:lvl1pPr>
            </a:lstStyle>
            <a:p>
              <a:r>
                <a:rPr lang="es-MX" sz="2800" dirty="0"/>
                <a:t>Determinantes Sociales de la Salud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 rot="16200000">
              <a:off x="-1680740" y="3564355"/>
              <a:ext cx="4977554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s-MX" sz="2800" b="1" dirty="0">
                  <a:solidFill>
                    <a:schemeClr val="bg1"/>
                  </a:solidFill>
                  <a:latin typeface="+mn-lt"/>
                </a:rPr>
                <a:t>Determinantes </a:t>
              </a:r>
              <a:r>
                <a:rPr lang="es-MX" sz="2800" b="1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s-MX" sz="28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s-MX" sz="2800" b="1" dirty="0" smtClean="0">
                  <a:solidFill>
                    <a:schemeClr val="bg1"/>
                  </a:solidFill>
                  <a:latin typeface="+mn-lt"/>
                </a:rPr>
                <a:t>Sociales </a:t>
              </a:r>
              <a:r>
                <a:rPr lang="es-MX" sz="2800" b="1" dirty="0">
                  <a:solidFill>
                    <a:schemeClr val="bg1"/>
                  </a:solidFill>
                  <a:latin typeface="+mn-lt"/>
                </a:rPr>
                <a:t>de la </a:t>
              </a:r>
              <a:r>
                <a:rPr lang="es-MX" sz="2800" b="1" dirty="0" smtClean="0">
                  <a:solidFill>
                    <a:schemeClr val="bg1"/>
                  </a:solidFill>
                  <a:latin typeface="+mn-lt"/>
                </a:rPr>
                <a:t>Salud</a:t>
              </a:r>
              <a:endParaRPr lang="es-MX" sz="2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 rot="5400000">
              <a:off x="5982703" y="3554705"/>
              <a:ext cx="4977554" cy="932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algn="ctr">
                <a:lnSpc>
                  <a:spcPts val="3200"/>
                </a:lnSpc>
                <a:defRPr sz="2800" b="1">
                  <a:solidFill>
                    <a:schemeClr val="bg1"/>
                  </a:solidFill>
                  <a:latin typeface="+mn-lt"/>
                </a:defRPr>
              </a:lvl1pPr>
            </a:lstStyle>
            <a:p>
              <a:r>
                <a:rPr lang="es-MX" dirty="0"/>
                <a:t>Determinantes </a:t>
              </a:r>
              <a:br>
                <a:rPr lang="es-MX" dirty="0"/>
              </a:br>
              <a:r>
                <a:rPr lang="es-MX" dirty="0"/>
                <a:t>Sociales de la Salud</a:t>
              </a:r>
            </a:p>
          </p:txBody>
        </p:sp>
      </p:grpSp>
      <p:sp>
        <p:nvSpPr>
          <p:cNvPr id="18" name="4 CuadroTexto"/>
          <p:cNvSpPr txBox="1"/>
          <p:nvPr/>
        </p:nvSpPr>
        <p:spPr>
          <a:xfrm>
            <a:off x="0" y="6426545"/>
            <a:ext cx="909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>
                <a:latin typeface="+mn-lt"/>
              </a:defRPr>
            </a:lvl1pPr>
          </a:lstStyle>
          <a:p>
            <a:r>
              <a:rPr lang="es-MX" sz="1200" b="1" dirty="0"/>
              <a:t>Fuente: </a:t>
            </a:r>
            <a:r>
              <a:rPr lang="es-MX" sz="1200" b="1" dirty="0" smtClean="0"/>
              <a:t>Adaptado </a:t>
            </a:r>
            <a:r>
              <a:rPr lang="es-MX" sz="1200" b="1" dirty="0"/>
              <a:t>del Modelo de </a:t>
            </a:r>
            <a:r>
              <a:rPr lang="es-MX" sz="1200" b="1" dirty="0" err="1"/>
              <a:t>Dahlgren</a:t>
            </a:r>
            <a:r>
              <a:rPr lang="es-MX" sz="1200" b="1" dirty="0"/>
              <a:t> y </a:t>
            </a:r>
            <a:r>
              <a:rPr lang="es-MX" sz="1200" b="1" dirty="0" err="1" smtClean="0"/>
              <a:t>Whitehead</a:t>
            </a:r>
            <a:r>
              <a:rPr lang="es-MX" sz="1200" b="1" dirty="0" smtClean="0"/>
              <a:t> / </a:t>
            </a:r>
            <a:r>
              <a:rPr lang="en-US" sz="1200" b="1" dirty="0" smtClean="0"/>
              <a:t>Kuri-Morales </a:t>
            </a:r>
            <a:r>
              <a:rPr lang="en-US" sz="1200" b="1" dirty="0"/>
              <a:t>P. </a:t>
            </a:r>
            <a:r>
              <a:rPr lang="es-MX" sz="1200" b="1" dirty="0"/>
              <a:t>La transición en salud y su impacto en la demanda de servicios</a:t>
            </a:r>
            <a:r>
              <a:rPr lang="es-MX" sz="1200" b="1" dirty="0">
                <a:solidFill>
                  <a:srgbClr val="FFFFFF"/>
                </a:solidFill>
              </a:rPr>
              <a:t>. Gaceta Médica de México. 2011; 147:451-4</a:t>
            </a:r>
            <a:r>
              <a:rPr lang="es-MX" sz="1200" b="1" dirty="0" smtClean="0">
                <a:solidFill>
                  <a:srgbClr val="FFFFFF"/>
                </a:solidFill>
              </a:rPr>
              <a:t>.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diariodechihuahua.com.mx/multimedia/2013/08/103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512"/>
            <a:ext cx="8263465" cy="52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1632702"/>
            <a:ext cx="5661921" cy="769441"/>
          </a:xfrm>
          <a:prstGeom prst="rect">
            <a:avLst/>
          </a:prstGeom>
          <a:solidFill>
            <a:srgbClr val="B5020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Cáncer infantil</a:t>
            </a:r>
            <a:endParaRPr lang="es-E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8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04528" y="222739"/>
            <a:ext cx="5530467" cy="543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spcBef>
                <a:spcPts val="0"/>
              </a:spcBef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Cáncer en niños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96066" y="2607734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solidFill>
                  <a:schemeClr val="bg1"/>
                </a:solidFill>
              </a:rPr>
              <a:t>100%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79799" y="3923874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52%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95016" y="4088588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44%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35428" y="3752687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40%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68361" y="4109169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26%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8551" y="1345663"/>
            <a:ext cx="8486897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4175" indent="-384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000" dirty="0" smtClean="0">
                <a:latin typeface="+mn-lt"/>
              </a:rPr>
              <a:t>Principal </a:t>
            </a:r>
            <a:r>
              <a:rPr lang="es-MX" sz="2000" dirty="0">
                <a:latin typeface="+mn-lt"/>
              </a:rPr>
              <a:t>causa de muerte por enfermedad en mexicanos entre 5 y 14 años de </a:t>
            </a:r>
            <a:r>
              <a:rPr lang="es-MX" sz="2000" dirty="0" smtClean="0">
                <a:latin typeface="+mn-lt"/>
              </a:rPr>
              <a:t>edad*.</a:t>
            </a:r>
          </a:p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_tradnl" sz="2000" dirty="0" smtClean="0">
                <a:latin typeface="+mn-lt"/>
              </a:rPr>
              <a:t>Se </a:t>
            </a:r>
            <a:r>
              <a:rPr lang="es-ES_tradnl" sz="2000" dirty="0">
                <a:latin typeface="+mn-lt"/>
              </a:rPr>
              <a:t>estiman </a:t>
            </a:r>
            <a:r>
              <a:rPr lang="es-ES_tradnl" sz="2000" b="1" dirty="0">
                <a:latin typeface="+mn-lt"/>
              </a:rPr>
              <a:t>5,000 casos nuevos al </a:t>
            </a:r>
            <a:r>
              <a:rPr lang="es-ES_tradnl" sz="2000" dirty="0" smtClean="0">
                <a:latin typeface="+mn-lt"/>
              </a:rPr>
              <a:t>año. </a:t>
            </a:r>
          </a:p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" sz="2000" dirty="0">
                <a:latin typeface="+mn-lt"/>
              </a:rPr>
              <a:t>El cáncer más frecuente en menores de 18 años es la leucemia (52% de los casos), seguida por linfomas, tumores cerebrales y otros tumores sólidos.</a:t>
            </a:r>
            <a:endParaRPr lang="es-MX" sz="2000" dirty="0">
              <a:latin typeface="+mn-lt"/>
            </a:endParaRPr>
          </a:p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_tradnl" sz="2000" dirty="0" smtClean="0">
                <a:latin typeface="+mn-lt"/>
              </a:rPr>
              <a:t>La </a:t>
            </a:r>
            <a:r>
              <a:rPr lang="es-ES_tradnl" sz="2000" b="1" dirty="0">
                <a:latin typeface="+mn-lt"/>
              </a:rPr>
              <a:t>sobrevida global</a:t>
            </a:r>
            <a:r>
              <a:rPr lang="es-ES_tradnl" sz="2000" dirty="0">
                <a:latin typeface="+mn-lt"/>
              </a:rPr>
              <a:t> para todos los tipos de cáncer en el país es de </a:t>
            </a:r>
            <a:r>
              <a:rPr lang="es-ES_tradnl" sz="2000" b="1" dirty="0">
                <a:latin typeface="+mn-lt"/>
              </a:rPr>
              <a:t>50%</a:t>
            </a:r>
            <a:r>
              <a:rPr lang="es-ES_tradnl" sz="2000" dirty="0">
                <a:latin typeface="+mn-lt"/>
              </a:rPr>
              <a:t> a 5 </a:t>
            </a:r>
            <a:r>
              <a:rPr lang="es-ES_tradnl" sz="2000" dirty="0" smtClean="0">
                <a:latin typeface="+mn-lt"/>
              </a:rPr>
              <a:t>años.</a:t>
            </a:r>
            <a:endParaRPr lang="es-MX" sz="2000" dirty="0">
              <a:latin typeface="+mn-lt"/>
            </a:endParaRPr>
          </a:p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" sz="2000" dirty="0">
                <a:latin typeface="+mn-lt"/>
              </a:rPr>
              <a:t>En </a:t>
            </a:r>
            <a:r>
              <a:rPr lang="es-ES" sz="2000" b="1" dirty="0">
                <a:latin typeface="+mn-lt"/>
              </a:rPr>
              <a:t>2005</a:t>
            </a:r>
            <a:r>
              <a:rPr lang="es-ES" sz="2000" dirty="0">
                <a:latin typeface="+mn-lt"/>
              </a:rPr>
              <a:t> se crea por decreto presidencial el </a:t>
            </a:r>
            <a:r>
              <a:rPr lang="es-ES" sz="2000" b="1" dirty="0">
                <a:latin typeface="+mn-lt"/>
              </a:rPr>
              <a:t>CONACIA</a:t>
            </a:r>
            <a:r>
              <a:rPr lang="es-ES" sz="2000" dirty="0">
                <a:latin typeface="+mn-lt"/>
              </a:rPr>
              <a:t> (Consejo Nacional para la prevención y el tratamiento del Cáncer en la Infancia y Adolescencia). </a:t>
            </a:r>
            <a:endParaRPr lang="es-MX" sz="2000" dirty="0">
              <a:latin typeface="+mn-lt"/>
            </a:endParaRPr>
          </a:p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" sz="2000" dirty="0" smtClean="0">
                <a:latin typeface="+mn-lt"/>
              </a:rPr>
              <a:t>En </a:t>
            </a:r>
            <a:r>
              <a:rPr lang="es-ES" sz="2000" b="1" dirty="0">
                <a:latin typeface="+mn-lt"/>
              </a:rPr>
              <a:t>2007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inicia </a:t>
            </a:r>
            <a:r>
              <a:rPr lang="es-ES" sz="2000" dirty="0">
                <a:latin typeface="+mn-lt"/>
              </a:rPr>
              <a:t>la cobertura del tratamiento por parte del </a:t>
            </a:r>
            <a:r>
              <a:rPr lang="es-ES" sz="2000" b="1" dirty="0">
                <a:latin typeface="+mn-lt"/>
              </a:rPr>
              <a:t>Seguro Popular</a:t>
            </a:r>
            <a:r>
              <a:rPr lang="es-ES" sz="2000" dirty="0">
                <a:latin typeface="+mn-lt"/>
              </a:rPr>
              <a:t> y en </a:t>
            </a:r>
            <a:r>
              <a:rPr lang="es-ES" sz="2000" b="1" dirty="0">
                <a:latin typeface="+mn-lt"/>
              </a:rPr>
              <a:t>2009</a:t>
            </a:r>
            <a:r>
              <a:rPr lang="es-ES" sz="2000" dirty="0">
                <a:latin typeface="+mn-lt"/>
              </a:rPr>
              <a:t>, se incluyen en la cobertura </a:t>
            </a:r>
            <a:r>
              <a:rPr lang="es-ES" sz="2000" b="1" dirty="0">
                <a:latin typeface="+mn-lt"/>
              </a:rPr>
              <a:t>todos los niños todos los cánceres</a:t>
            </a:r>
            <a:r>
              <a:rPr lang="es-ES" sz="2000" dirty="0" smtClean="0">
                <a:latin typeface="+mn-lt"/>
              </a:rPr>
              <a:t>.</a:t>
            </a:r>
            <a:endParaRPr lang="es-ES" sz="2400" dirty="0"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45995" y="6384177"/>
            <a:ext cx="7965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+mn-lt"/>
              </a:rPr>
              <a:t>*Programa de Acción Específico Cáncer de la Infancia y la Adolescencia 2013-2018.</a:t>
            </a:r>
            <a:endParaRPr lang="es-MX" sz="1200" dirty="0"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6581578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+mn-lt"/>
              </a:rPr>
              <a:t>Fuente: Centro Nacional para la Salud de la Infancia y la Adolescencia, Cáncer Infantil en México</a:t>
            </a:r>
            <a:endParaRPr lang="es-MX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4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04528" y="222739"/>
            <a:ext cx="5530467" cy="543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spcBef>
                <a:spcPts val="0"/>
              </a:spcBef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Respuesta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96066" y="2607734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solidFill>
                  <a:schemeClr val="bg1"/>
                </a:solidFill>
              </a:rPr>
              <a:t>100%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79799" y="3923874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52%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95016" y="4088588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44%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35428" y="3752687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40%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68361" y="4109169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26%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2328" y="1205368"/>
            <a:ext cx="836487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4175" indent="-384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" sz="2000" dirty="0" smtClean="0">
                <a:latin typeface="+mn-lt"/>
              </a:rPr>
              <a:t>En </a:t>
            </a:r>
            <a:r>
              <a:rPr lang="es-ES" sz="2000" b="1" dirty="0">
                <a:latin typeface="+mn-lt"/>
              </a:rPr>
              <a:t>2014</a:t>
            </a:r>
            <a:r>
              <a:rPr lang="es-ES" sz="2000" dirty="0">
                <a:latin typeface="+mn-lt"/>
              </a:rPr>
              <a:t>, el </a:t>
            </a:r>
            <a:r>
              <a:rPr lang="es-ES" sz="2000" dirty="0" smtClean="0">
                <a:latin typeface="+mn-lt"/>
              </a:rPr>
              <a:t>Sistema de Protección Social en Salud destinó </a:t>
            </a:r>
            <a:r>
              <a:rPr lang="es-ES" sz="2000" dirty="0">
                <a:latin typeface="+mn-lt"/>
              </a:rPr>
              <a:t>más de </a:t>
            </a:r>
            <a:r>
              <a:rPr lang="es-ES" sz="2000" b="1" dirty="0">
                <a:latin typeface="+mn-lt"/>
              </a:rPr>
              <a:t>420 millones</a:t>
            </a:r>
            <a:r>
              <a:rPr lang="es-ES" sz="2000" dirty="0">
                <a:latin typeface="+mn-lt"/>
              </a:rPr>
              <a:t> de pesos para la atención </a:t>
            </a:r>
            <a:r>
              <a:rPr lang="es-ES" sz="2000" dirty="0" smtClean="0">
                <a:latin typeface="+mn-lt"/>
              </a:rPr>
              <a:t>del cáncer infantil.</a:t>
            </a:r>
            <a:endParaRPr lang="es-MX" sz="2000" dirty="0">
              <a:latin typeface="+mn-lt"/>
            </a:endParaRPr>
          </a:p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" sz="2000" dirty="0" smtClean="0">
                <a:latin typeface="+mn-lt"/>
              </a:rPr>
              <a:t>Más de </a:t>
            </a:r>
            <a:r>
              <a:rPr lang="es-ES" sz="2000" b="1" dirty="0" smtClean="0">
                <a:latin typeface="+mn-lt"/>
              </a:rPr>
              <a:t>55 </a:t>
            </a:r>
            <a:r>
              <a:rPr lang="es-ES" sz="2000" b="1" dirty="0">
                <a:latin typeface="+mn-lt"/>
              </a:rPr>
              <a:t>Unidades Médicas Acreditadas</a:t>
            </a:r>
            <a:r>
              <a:rPr lang="es-ES" sz="2000" dirty="0">
                <a:latin typeface="+mn-lt"/>
              </a:rPr>
              <a:t> para la atención de menores de 18 años con cáncer en las 32 entidades </a:t>
            </a:r>
            <a:r>
              <a:rPr lang="es-ES" sz="2000" dirty="0" smtClean="0">
                <a:latin typeface="+mn-lt"/>
              </a:rPr>
              <a:t>federativas.</a:t>
            </a:r>
            <a:endParaRPr lang="es-MX" sz="2000" dirty="0">
              <a:latin typeface="+mn-lt"/>
            </a:endParaRPr>
          </a:p>
          <a:p>
            <a:pPr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" sz="2000" dirty="0" smtClean="0">
                <a:latin typeface="+mn-lt"/>
              </a:rPr>
              <a:t>“</a:t>
            </a:r>
            <a:r>
              <a:rPr lang="es-ES" sz="2000" b="1" dirty="0">
                <a:latin typeface="+mn-lt"/>
              </a:rPr>
              <a:t>Protocolos Técnicos de Atención</a:t>
            </a:r>
            <a:r>
              <a:rPr lang="es-ES" sz="2000" dirty="0">
                <a:latin typeface="+mn-lt"/>
              </a:rPr>
              <a:t>”, validados por el Consejo de Salubridad </a:t>
            </a:r>
            <a:r>
              <a:rPr lang="es-ES" sz="2000" dirty="0" smtClean="0">
                <a:latin typeface="+mn-lt"/>
              </a:rPr>
              <a:t>General.</a:t>
            </a:r>
            <a:endParaRPr lang="es-MX" sz="2000" dirty="0"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6433" y="6599847"/>
            <a:ext cx="7965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+mn-lt"/>
              </a:rPr>
              <a:t>Fuente: </a:t>
            </a:r>
            <a:r>
              <a:rPr lang="es-MX" sz="1200" dirty="0">
                <a:solidFill>
                  <a:schemeClr val="bg1"/>
                </a:solidFill>
                <a:latin typeface="+mn-lt"/>
              </a:rPr>
              <a:t>Centro Nacional para la Salud de la Infancia y la Adolescencia</a:t>
            </a: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, 2015.</a:t>
            </a:r>
            <a:endParaRPr lang="es-MX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1" name="Imagen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72" y="3433055"/>
            <a:ext cx="2026905" cy="26098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1115" y="3717966"/>
            <a:ext cx="4877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  <a:tabLst>
                <a:tab pos="177800" algn="l"/>
              </a:tabLst>
            </a:pPr>
            <a:r>
              <a:rPr lang="es-ES" sz="2000" dirty="0">
                <a:latin typeface="+mn-lt"/>
              </a:rPr>
              <a:t>Creación en 2014 del </a:t>
            </a:r>
            <a:r>
              <a:rPr lang="es-ES" sz="2000" b="1" dirty="0">
                <a:latin typeface="+mn-lt"/>
              </a:rPr>
              <a:t>Programa de Cáncer en la Infancia y Adolescencia</a:t>
            </a:r>
            <a:r>
              <a:rPr lang="es-ES" sz="2000" dirty="0">
                <a:latin typeface="+mn-lt"/>
              </a:rPr>
              <a:t>, con el fin de implementar políticas dirigidas a incrementar la supervivencia y mejorar la calidad de vida de los pacientes y sus familiares, limitar los daños causados por la enfermedad y su tratamiento, y optimizar los recursos de gastos catastróficos.</a:t>
            </a:r>
            <a:r>
              <a:rPr lang="es-ES_tradnl" sz="2000" dirty="0">
                <a:latin typeface="+mn-lt"/>
              </a:rPr>
              <a:t> </a:t>
            </a:r>
            <a:endParaRPr lang="es-ES" sz="2000" dirty="0">
              <a:latin typeface="+mn-lt"/>
            </a:endParaRPr>
          </a:p>
        </p:txBody>
      </p:sp>
      <p:pic>
        <p:nvPicPr>
          <p:cNvPr id="2050" name="Picture 2" descr="http://www.minsalud.gov.co/imgNoticias/unidades-canc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r="18952"/>
          <a:stretch/>
        </p:blipFill>
        <p:spPr bwMode="auto">
          <a:xfrm>
            <a:off x="5222686" y="5151301"/>
            <a:ext cx="2160247" cy="1329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ortalidad-en-martenidad-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0" y="1236133"/>
            <a:ext cx="9144000" cy="51749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1632702"/>
            <a:ext cx="5661921" cy="769441"/>
          </a:xfrm>
          <a:prstGeom prst="rect">
            <a:avLst/>
          </a:prstGeom>
          <a:solidFill>
            <a:srgbClr val="B5020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Mortalidad Materna</a:t>
            </a:r>
            <a:endParaRPr lang="es-E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28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33 Rectángulo"/>
          <p:cNvSpPr>
            <a:spLocks noChangeArrowheads="1"/>
          </p:cNvSpPr>
          <p:nvPr/>
        </p:nvSpPr>
        <p:spPr bwMode="auto">
          <a:xfrm>
            <a:off x="0" y="643243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s-MX" altLang="es-MX" sz="1200" b="1" dirty="0">
                <a:latin typeface="+mn-lt"/>
              </a:rPr>
              <a:t>Fuentes: 1990 a 2012, INEGI-SSA/DGIS, SSA</a:t>
            </a:r>
          </a:p>
          <a:p>
            <a:pPr eaLnBrk="1" hangingPunct="1">
              <a:spcBef>
                <a:spcPts val="0"/>
              </a:spcBef>
            </a:pPr>
            <a:r>
              <a:rPr lang="es-MX" altLang="es-MX" sz="1200" b="1" dirty="0">
                <a:solidFill>
                  <a:schemeClr val="bg1"/>
                </a:solidFill>
                <a:latin typeface="+mn-lt"/>
              </a:rPr>
              <a:t>La  razón de muerte  corregida se calculó por 100,000  nacidos vivos del SINAC (2010-2013)</a:t>
            </a: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2590800" y="-50786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MX" alt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anose="020B0600070205080204" pitchFamily="34" charset="-128"/>
              </a:rPr>
              <a:t>Razón de Muerte Materna </a:t>
            </a:r>
          </a:p>
          <a:p>
            <a:pPr algn="r" eaLnBrk="1" hangingPunct="1"/>
            <a:r>
              <a:rPr lang="es-MX" alt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anose="020B0600070205080204" pitchFamily="34" charset="-128"/>
              </a:rPr>
              <a:t>México 1990-2013</a:t>
            </a:r>
            <a:endParaRPr lang="es-MX" alt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anose="020B0600070205080204" pitchFamily="34" charset="-128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07181" y="1264047"/>
            <a:ext cx="8529637" cy="4930775"/>
            <a:chOff x="307181" y="1264047"/>
            <a:chExt cx="8529637" cy="4930775"/>
          </a:xfrm>
        </p:grpSpPr>
        <p:graphicFrame>
          <p:nvGraphicFramePr>
            <p:cNvPr id="16385" name="9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1870235"/>
                </p:ext>
              </p:extLst>
            </p:nvPr>
          </p:nvGraphicFramePr>
          <p:xfrm>
            <a:off x="307181" y="1264047"/>
            <a:ext cx="8529637" cy="493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5" name="Hoja de cálculo" r:id="rId4" imgW="8526886" imgH="4930124" progId="Excel.Sheet.8">
                    <p:embed/>
                  </p:oleObj>
                </mc:Choice>
                <mc:Fallback>
                  <p:oleObj name="Hoja de cálculo" r:id="rId4" imgW="8526886" imgH="493012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1" y="1264047"/>
                          <a:ext cx="8529637" cy="493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4 Conector recto"/>
            <p:cNvCxnSpPr>
              <a:cxnSpLocks noChangeShapeType="1"/>
            </p:cNvCxnSpPr>
            <p:nvPr/>
          </p:nvCxnSpPr>
          <p:spPr bwMode="auto">
            <a:xfrm>
              <a:off x="975518" y="5150247"/>
              <a:ext cx="7448550" cy="63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>
              <a:outerShdw blurRad="50800" dist="63500" dir="7199990" sx="99001" sy="99001" rotWithShape="0">
                <a:srgbClr val="77933C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3 CuadroTexto"/>
            <p:cNvSpPr txBox="1">
              <a:spLocks noChangeArrowheads="1"/>
            </p:cNvSpPr>
            <p:nvPr/>
          </p:nvSpPr>
          <p:spPr bwMode="auto">
            <a:xfrm>
              <a:off x="1961373" y="4943741"/>
              <a:ext cx="3413180" cy="30777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MX" altLang="es-MX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panose="020B0604020202020204" pitchFamily="34" charset="0"/>
                </a:rPr>
                <a:t>Reducción de 57.5% de RMM en 23 años</a:t>
              </a:r>
            </a:p>
          </p:txBody>
        </p:sp>
        <p:sp>
          <p:nvSpPr>
            <p:cNvPr id="2" name="1 CuadroTexto"/>
            <p:cNvSpPr txBox="1">
              <a:spLocks noChangeArrowheads="1"/>
            </p:cNvSpPr>
            <p:nvPr/>
          </p:nvSpPr>
          <p:spPr bwMode="auto">
            <a:xfrm>
              <a:off x="5615781" y="2180034"/>
              <a:ext cx="2592387" cy="523220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MX" altLang="es-MX" sz="1400" b="1">
                  <a:solidFill>
                    <a:srgbClr val="000000"/>
                  </a:solidFill>
                  <a:latin typeface="+mn-lt"/>
                </a:rPr>
                <a:t>Razón de muerte materna con nacimientos estimados CONAPO</a:t>
              </a:r>
            </a:p>
          </p:txBody>
        </p:sp>
        <p:sp>
          <p:nvSpPr>
            <p:cNvPr id="3" name="2 Rectángulo"/>
            <p:cNvSpPr>
              <a:spLocks noChangeArrowheads="1"/>
            </p:cNvSpPr>
            <p:nvPr/>
          </p:nvSpPr>
          <p:spPr bwMode="auto">
            <a:xfrm>
              <a:off x="5171281" y="2364184"/>
              <a:ext cx="373062" cy="9366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MX" sz="1400" b="1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9 CuadroTexto"/>
            <p:cNvSpPr txBox="1">
              <a:spLocks noChangeArrowheads="1"/>
            </p:cNvSpPr>
            <p:nvPr/>
          </p:nvSpPr>
          <p:spPr bwMode="auto">
            <a:xfrm>
              <a:off x="5628481" y="4053284"/>
              <a:ext cx="2579687" cy="523220"/>
            </a:xfrm>
            <a:prstGeom prst="rect">
              <a:avLst/>
            </a:prstGeom>
            <a:solidFill>
              <a:srgbClr val="D99694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MX" altLang="es-MX" sz="1400" b="1">
                  <a:solidFill>
                    <a:srgbClr val="000000"/>
                  </a:solidFill>
                  <a:latin typeface="+mn-lt"/>
                </a:rPr>
                <a:t>Razón de muerte materna con nacimientos  SINAC</a:t>
              </a:r>
            </a:p>
          </p:txBody>
        </p:sp>
        <p:sp>
          <p:nvSpPr>
            <p:cNvPr id="11" name="10 Rectángulo"/>
            <p:cNvSpPr>
              <a:spLocks noChangeArrowheads="1"/>
            </p:cNvSpPr>
            <p:nvPr/>
          </p:nvSpPr>
          <p:spPr bwMode="auto">
            <a:xfrm>
              <a:off x="5183981" y="4145359"/>
              <a:ext cx="373062" cy="93663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MX" sz="1400" b="1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992083" y="3038847"/>
              <a:ext cx="3252857" cy="15696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>
              <a:spAutoFit/>
            </a:bodyPr>
            <a:lstStyle>
              <a:defPPr>
                <a:defRPr lang="es-MX"/>
              </a:defPPr>
              <a:lvl1pPr marL="342900" indent="-342900">
                <a:spcBef>
                  <a:spcPts val="1800"/>
                </a:spcBef>
                <a:buClr>
                  <a:srgbClr val="FF0000"/>
                </a:buClr>
                <a:buSzPct val="100000"/>
                <a:buFont typeface="Wingdings" charset="2"/>
                <a:buChar char=""/>
                <a:defRPr sz="2000" b="0">
                  <a:solidFill>
                    <a:prstClr val="black"/>
                  </a:solidFill>
                  <a:latin typeface="+mn-lt"/>
                  <a:cs typeface="Helvetica"/>
                </a:defRPr>
              </a:lvl1pPr>
            </a:lstStyle>
            <a:p>
              <a:pPr marL="0" indent="0" algn="ctr">
                <a:spcBef>
                  <a:spcPts val="1200"/>
                </a:spcBef>
                <a:buClr>
                  <a:schemeClr val="bg1"/>
                </a:buClr>
                <a:buNone/>
              </a:pPr>
              <a:r>
                <a:rPr lang="es-MX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Reducción del 9.3% en muertes maternas de 2012 a 2013, de 960 a 861 defunciones.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3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s-riesgos-de-un-embarazo-adolescen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2" y="1136951"/>
            <a:ext cx="9158112" cy="5479143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4294967295"/>
          </p:nvPr>
        </p:nvSpPr>
        <p:spPr>
          <a:xfrm>
            <a:off x="428625" y="2783407"/>
            <a:ext cx="8313487" cy="1102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accent2"/>
              </a:buClr>
              <a:buNone/>
            </a:pPr>
            <a:endParaRPr lang="es-ES" sz="2600" b="1" dirty="0" smtClean="0">
              <a:solidFill>
                <a:srgbClr val="800000"/>
              </a:solidFill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accent2"/>
              </a:buClr>
              <a:buNone/>
            </a:pPr>
            <a:endParaRPr lang="es-ES" sz="2600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" y="1281940"/>
            <a:ext cx="3773714" cy="3477875"/>
          </a:xfrm>
          <a:prstGeom prst="rect">
            <a:avLst/>
          </a:prstGeom>
          <a:solidFill>
            <a:srgbClr val="B5020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Embarazo en  Adolescentes </a:t>
            </a:r>
          </a:p>
          <a:p>
            <a:pPr algn="r"/>
            <a:endParaRPr lang="es-E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/>
            <a:r>
              <a:rPr lang="es-ES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Planificación Familiar</a:t>
            </a:r>
            <a:endParaRPr lang="es-E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9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8456" y="1768394"/>
            <a:ext cx="5403321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27063" indent="-265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61950" indent="-361950" algn="just" eaLnBrk="1" hangingPunct="1">
              <a:spcBef>
                <a:spcPts val="1200"/>
              </a:spcBef>
              <a:buClr>
                <a:srgbClr val="FF0000"/>
              </a:buClr>
              <a:buFont typeface="Wingdings" charset="2"/>
              <a:buChar char=""/>
            </a:pPr>
            <a:r>
              <a:rPr lang="es-MX" altLang="es-MX" sz="2000" b="1" dirty="0" smtClean="0">
                <a:latin typeface="+mn-lt"/>
              </a:rPr>
              <a:t>Estrategia </a:t>
            </a:r>
            <a:r>
              <a:rPr lang="es-MX" altLang="es-MX" sz="2000" b="1" dirty="0">
                <a:latin typeface="+mn-lt"/>
              </a:rPr>
              <a:t>Nacional para la Prevención del Embarazo en </a:t>
            </a:r>
            <a:r>
              <a:rPr lang="es-MX" altLang="es-MX" sz="2000" b="1" dirty="0" smtClean="0">
                <a:latin typeface="+mn-lt"/>
              </a:rPr>
              <a:t>Adolescentes.</a:t>
            </a:r>
          </a:p>
          <a:p>
            <a:pPr marL="361950" lvl="0" indent="-361950" algn="just"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"/>
            </a:pPr>
            <a:r>
              <a:rPr lang="es-MX" altLang="es-MX" sz="2000" dirty="0">
                <a:solidFill>
                  <a:prstClr val="black"/>
                </a:solidFill>
                <a:latin typeface="+mn-lt"/>
              </a:rPr>
              <a:t>Estrategia de compra centralizada de insumos </a:t>
            </a:r>
            <a:r>
              <a:rPr lang="es-MX" altLang="es-MX" sz="2000" dirty="0" smtClean="0">
                <a:solidFill>
                  <a:prstClr val="black"/>
                </a:solidFill>
                <a:latin typeface="+mn-lt"/>
              </a:rPr>
              <a:t>anticonceptivos, más de 1,200 </a:t>
            </a:r>
            <a:r>
              <a:rPr lang="es-MX" altLang="es-MX" sz="2000" dirty="0" err="1" smtClean="0">
                <a:solidFill>
                  <a:prstClr val="black"/>
                </a:solidFill>
                <a:latin typeface="+mn-lt"/>
              </a:rPr>
              <a:t>mdp</a:t>
            </a:r>
            <a:r>
              <a:rPr lang="es-MX" altLang="es-MX" sz="2000" dirty="0" smtClean="0">
                <a:solidFill>
                  <a:prstClr val="black"/>
                </a:solidFill>
                <a:latin typeface="+mn-lt"/>
              </a:rPr>
              <a:t>.</a:t>
            </a:r>
            <a:endParaRPr lang="es-MX" altLang="es-MX" sz="2000" b="1" dirty="0">
              <a:latin typeface="+mn-lt"/>
            </a:endParaRPr>
          </a:p>
          <a:p>
            <a:pPr marL="361950" indent="-361950" algn="just" eaLnBrk="1" hangingPunct="1">
              <a:spcBef>
                <a:spcPts val="1200"/>
              </a:spcBef>
              <a:buClr>
                <a:srgbClr val="FF0000"/>
              </a:buClr>
              <a:buFont typeface="Wingdings" charset="2"/>
              <a:buChar char=""/>
            </a:pPr>
            <a:r>
              <a:rPr lang="es-MX" altLang="es-MX" sz="2000" dirty="0">
                <a:latin typeface="+mn-lt"/>
              </a:rPr>
              <a:t>Mejorar el acceso y la calidad  de los servicios de salud sexual y reproductiva para </a:t>
            </a:r>
            <a:r>
              <a:rPr lang="es-MX" altLang="es-MX" sz="2000" dirty="0" smtClean="0">
                <a:latin typeface="+mn-lt"/>
              </a:rPr>
              <a:t>adolescentes</a:t>
            </a:r>
            <a:r>
              <a:rPr lang="es-MX" altLang="es-MX" sz="2000" dirty="0" smtClean="0"/>
              <a:t>.</a:t>
            </a:r>
            <a:endParaRPr lang="es-MX" altLang="es-MX" sz="2000" dirty="0"/>
          </a:p>
          <a:p>
            <a:pPr marL="361950" indent="-361950" algn="just" eaLnBrk="1" hangingPunct="1">
              <a:spcBef>
                <a:spcPts val="1200"/>
              </a:spcBef>
              <a:buClr>
                <a:srgbClr val="FF0000"/>
              </a:buClr>
              <a:buFont typeface="Wingdings" charset="2"/>
              <a:buChar char=""/>
            </a:pPr>
            <a:r>
              <a:rPr lang="es-MX" altLang="es-MX" sz="2000" dirty="0" smtClean="0"/>
              <a:t>Fortalecer </a:t>
            </a:r>
            <a:r>
              <a:rPr lang="es-MX" altLang="es-MX" sz="2000" dirty="0"/>
              <a:t>la coordinación con la SEP para capacitación de </a:t>
            </a:r>
            <a:r>
              <a:rPr lang="es-MX" altLang="es-MX" sz="2000" dirty="0" smtClean="0"/>
              <a:t>docentes.</a:t>
            </a:r>
            <a:endParaRPr lang="es-MX" altLang="es-MX" sz="2000" dirty="0"/>
          </a:p>
          <a:p>
            <a:pPr marL="361950" indent="-361950" algn="just" eaLnBrk="1" hangingPunct="1">
              <a:spcBef>
                <a:spcPts val="1200"/>
              </a:spcBef>
              <a:buClr>
                <a:srgbClr val="FF0000"/>
              </a:buClr>
              <a:buFont typeface="Wingdings" charset="2"/>
              <a:buChar char=""/>
            </a:pPr>
            <a:r>
              <a:rPr lang="es-MX" altLang="es-MX" sz="2000" dirty="0"/>
              <a:t>Consolidación del Modelo de Atención Integral a la Salud Sexual y Reproductiva del Adolescente</a:t>
            </a:r>
            <a:r>
              <a:rPr lang="es-MX" altLang="es-MX" sz="2000" dirty="0" smtClean="0"/>
              <a:t>.</a:t>
            </a:r>
            <a:endParaRPr lang="es-MX" altLang="es-MX" sz="2000" dirty="0"/>
          </a:p>
        </p:txBody>
      </p:sp>
      <p:pic>
        <p:nvPicPr>
          <p:cNvPr id="39940" name="Picture 3" descr="C:\CNEGSR-PF\CAMPAÑA DE COMUNICACIÓN\MATERIALES DE PROMOCION\REVERSI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56" y="1327900"/>
            <a:ext cx="1802071" cy="2679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3721100" y="158377"/>
            <a:ext cx="542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MX" alt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Respuesta</a:t>
            </a:r>
          </a:p>
        </p:txBody>
      </p:sp>
      <p:pic>
        <p:nvPicPr>
          <p:cNvPr id="6" name="Picture 2" descr="C:\CNEGSR-PF\CAMPAÑA DE COMUNICACIÓN\MATERIALES DE PROMOCION\CENT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57" y="3772465"/>
            <a:ext cx="1787491" cy="2660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59429" y="-12095"/>
            <a:ext cx="7148286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</a:rPr>
              <a:t>Para enfrentar estos retos, </a:t>
            </a:r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</a:endParaRPr>
          </a:p>
          <a:p>
            <a:pPr algn="r">
              <a:lnSpc>
                <a:spcPct val="90000"/>
              </a:lnSpc>
              <a:defRPr/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</a:rPr>
              <a:t>se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</a:rPr>
              <a:t>requiere:</a:t>
            </a:r>
          </a:p>
        </p:txBody>
      </p:sp>
      <p:sp>
        <p:nvSpPr>
          <p:cNvPr id="7" name="1 CuadroTexto"/>
          <p:cNvSpPr txBox="1"/>
          <p:nvPr/>
        </p:nvSpPr>
        <p:spPr>
          <a:xfrm>
            <a:off x="383639" y="1205908"/>
            <a:ext cx="5012227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sz="2000" b="1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Compromiso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 del personal de salud y de la población</a:t>
            </a:r>
          </a:p>
          <a:p>
            <a:pPr marL="800100" lvl="1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"/>
              <a:defRPr/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Fortalecimiento de las 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aptitudes y actitudes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del personal de 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todos los niveles de atención.</a:t>
            </a:r>
          </a:p>
          <a:p>
            <a:pPr marL="342900" indent="-342900" algn="just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Capacitación y Comunicación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del personal de salud y de la población</a:t>
            </a:r>
          </a:p>
          <a:p>
            <a:pPr marL="800100" lvl="1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"/>
              <a:defRPr/>
            </a:pP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Cursos presenciales y a distancia.</a:t>
            </a:r>
          </a:p>
          <a:p>
            <a:pPr marL="800100" lvl="1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"/>
              <a:defRPr/>
            </a:pP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Redes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de excelencia en diabetes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.</a:t>
            </a:r>
          </a:p>
          <a:p>
            <a:pPr marL="800100" lvl="1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"/>
              <a:defRPr/>
            </a:pP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Estandarización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de procesos 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a través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de lineamientos, manuales y 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guías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de práctica clínica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.</a:t>
            </a:r>
          </a:p>
          <a:p>
            <a:pPr marL="800100" lvl="1" indent="-342900" algn="just">
              <a:spcBef>
                <a:spcPts val="1200"/>
              </a:spcBef>
              <a:buClr>
                <a:srgbClr val="FF0000"/>
              </a:buClr>
              <a:buSzPct val="100000"/>
              <a:buFont typeface="Wingdings" charset="2"/>
              <a:buChar char=""/>
              <a:defRPr/>
            </a:pP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Educación para la salud (Alfabetización Sanitaria)</a:t>
            </a:r>
          </a:p>
        </p:txBody>
      </p:sp>
      <p:pic>
        <p:nvPicPr>
          <p:cNvPr id="4" name="Imagen 3" descr="orb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4315" r="-719" b="20266"/>
          <a:stretch/>
        </p:blipFill>
        <p:spPr>
          <a:xfrm>
            <a:off x="6281381" y="1205909"/>
            <a:ext cx="2116390" cy="1057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Miguel\AppData\Local\Microsoft\Windows\Temporary Internet Files\Content.Outlook\11KQ4X88\altAq9Yncd_Y_dfjp-yTS2149Lr2LZIQMcfQ80pqI9xmu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3680"/>
          <a:stretch>
            <a:fillRect/>
          </a:stretch>
        </p:blipFill>
        <p:spPr bwMode="auto">
          <a:xfrm>
            <a:off x="6307616" y="2386793"/>
            <a:ext cx="2090155" cy="21364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28" y="4628453"/>
            <a:ext cx="2971533" cy="1983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9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/>
          <p:cNvSpPr txBox="1"/>
          <p:nvPr/>
        </p:nvSpPr>
        <p:spPr>
          <a:xfrm>
            <a:off x="76398" y="1106581"/>
            <a:ext cx="62157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Coordinación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efectiva entre los diferentes niveles de 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gobierno.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  <a:defRPr/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Fortalecimiento del Programa Sectorial de Salud y los Programas de Acción Específicos.</a:t>
            </a: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  <a:defRPr/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Fortalecimiento del Consejo Nacional de Salud.</a:t>
            </a: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  <a:defRPr/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Fortalecer articulación entre los diferentes actores del Sistema Nacional de Salud (1er, 2º y 3er nivel de atención) y las Instituciones.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"/>
              <a:defRPr/>
            </a:pPr>
            <a:r>
              <a:rPr lang="es-MX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Cumplimiento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y apego a los procesos administrativos y rendición de cuentas.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59429" y="-12095"/>
            <a:ext cx="7148286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</a:rPr>
              <a:t>Para enfrentar estos retos, </a:t>
            </a:r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</a:endParaRPr>
          </a:p>
          <a:p>
            <a:pPr algn="r">
              <a:lnSpc>
                <a:spcPct val="90000"/>
              </a:lnSpc>
              <a:defRPr/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</a:rPr>
              <a:t>se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</a:rPr>
              <a:t>requiere:</a:t>
            </a:r>
          </a:p>
        </p:txBody>
      </p:sp>
      <p:pic>
        <p:nvPicPr>
          <p:cNvPr id="6" name="Imagen 5" descr="conago-salu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r="16183"/>
          <a:stretch/>
        </p:blipFill>
        <p:spPr>
          <a:xfrm>
            <a:off x="6427169" y="1631442"/>
            <a:ext cx="2537656" cy="1991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620" t="8455" r="32672" b="64373"/>
          <a:stretch/>
        </p:blipFill>
        <p:spPr>
          <a:xfrm>
            <a:off x="194397" y="4584456"/>
            <a:ext cx="6848895" cy="19850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7161291" y="4888871"/>
            <a:ext cx="1803534" cy="1200329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Recursos en numerario </a:t>
            </a:r>
            <a:b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especie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9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 78"/>
          <p:cNvSpPr/>
          <p:nvPr/>
        </p:nvSpPr>
        <p:spPr>
          <a:xfrm>
            <a:off x="0" y="6577013"/>
            <a:ext cx="9144000" cy="28575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82" name="CuadroTexto 81"/>
          <p:cNvSpPr txBox="1"/>
          <p:nvPr/>
        </p:nvSpPr>
        <p:spPr>
          <a:xfrm>
            <a:off x="0" y="1695379"/>
            <a:ext cx="9144000" cy="249299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b="1" i="1" dirty="0" smtClean="0">
                <a:solidFill>
                  <a:srgbClr val="B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Conjunta </a:t>
            </a:r>
          </a:p>
          <a:p>
            <a:pPr algn="ctr"/>
            <a:r>
              <a:rPr lang="es-MX" b="1" i="1" dirty="0" smtClean="0">
                <a:solidFill>
                  <a:srgbClr val="B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 Nacional de Medicina– Secretaría de Salud</a:t>
            </a:r>
          </a:p>
          <a:p>
            <a:pPr algn="ctr"/>
            <a:endParaRPr lang="es-MX" sz="5400" b="1" dirty="0" smtClean="0"/>
          </a:p>
          <a:p>
            <a:pPr algn="ctr"/>
            <a:r>
              <a:rPr lang="es-MX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“Retos de la Salud Pública”</a:t>
            </a:r>
            <a:endParaRPr lang="es-MX" sz="48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" name="1 CuadroTexto"/>
          <p:cNvSpPr txBox="1"/>
          <p:nvPr/>
        </p:nvSpPr>
        <p:spPr>
          <a:xfrm>
            <a:off x="0" y="5751320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Dr. Pablo Kuri 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Morales</a:t>
            </a:r>
            <a:endParaRPr lang="es-MX" sz="24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129" name="CuadroTexto 92"/>
          <p:cNvSpPr txBox="1">
            <a:spLocks noChangeArrowheads="1"/>
          </p:cNvSpPr>
          <p:nvPr/>
        </p:nvSpPr>
        <p:spPr bwMode="auto">
          <a:xfrm>
            <a:off x="0" y="6113920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i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Subsecretario de Prevención y Promoción de la Salud</a:t>
            </a:r>
          </a:p>
        </p:txBody>
      </p:sp>
      <p:sp>
        <p:nvSpPr>
          <p:cNvPr id="94" name="5 CuadroTexto"/>
          <p:cNvSpPr txBox="1"/>
          <p:nvPr/>
        </p:nvSpPr>
        <p:spPr>
          <a:xfrm>
            <a:off x="0" y="6519863"/>
            <a:ext cx="914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Febrero</a:t>
            </a: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, 2015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93" name="Imagen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4" y="357145"/>
            <a:ext cx="3252255" cy="9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0822"/>
            <a:ext cx="1194032" cy="11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07605" y="242744"/>
            <a:ext cx="6136395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</a:rPr>
              <a:t>Algunos retos para la Salud Pública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15148816"/>
              </p:ext>
            </p:extLst>
          </p:nvPr>
        </p:nvGraphicFramePr>
        <p:xfrm>
          <a:off x="135732" y="1197119"/>
          <a:ext cx="8895107" cy="540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6942671" y="5037564"/>
            <a:ext cx="1651000" cy="973769"/>
          </a:xfrm>
          <a:prstGeom prst="rect">
            <a:avLst/>
          </a:prstGeom>
          <a:solidFill>
            <a:srgbClr val="8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otros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4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1261533"/>
            <a:ext cx="6546582" cy="51592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019220" y="1641029"/>
            <a:ext cx="6124780" cy="1323439"/>
          </a:xfrm>
          <a:prstGeom prst="rect">
            <a:avLst/>
          </a:prstGeom>
          <a:solidFill>
            <a:srgbClr val="333F50">
              <a:alpha val="80000"/>
            </a:srgbClr>
          </a:solidFill>
        </p:spPr>
        <p:txBody>
          <a:bodyPr wrap="square">
            <a:spAutoFit/>
          </a:bodyPr>
          <a:lstStyle/>
          <a:p>
            <a:pPr marL="0" lvl="1"/>
            <a:r>
              <a:rPr lang="es-MX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Enfermedades Prevenibles por Vacunación (EPV)</a:t>
            </a:r>
          </a:p>
        </p:txBody>
      </p:sp>
    </p:spTree>
    <p:extLst>
      <p:ext uri="{BB962C8B-B14F-4D97-AF65-F5344CB8AC3E}">
        <p14:creationId xmlns:p14="http://schemas.microsoft.com/office/powerpoint/2010/main" val="12447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7883" y="1372289"/>
            <a:ext cx="82697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4175" indent="-384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000" dirty="0" smtClean="0">
                <a:latin typeface="+mn-lt"/>
              </a:rPr>
              <a:t>En 1973 inicia el Programa de Vacunación en México dirigido a la población cuyo objetivo es proteger contra enfermedades </a:t>
            </a:r>
            <a:r>
              <a:rPr lang="es-MX" sz="2000" dirty="0">
                <a:latin typeface="+mn-lt"/>
              </a:rPr>
              <a:t>que </a:t>
            </a:r>
            <a:r>
              <a:rPr lang="es-MX" sz="2000" dirty="0" smtClean="0">
                <a:latin typeface="+mn-lt"/>
              </a:rPr>
              <a:t>en décadas anteriores ocasionaban mas del 40% de las defunciones en menores de 5 años.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04528" y="44938"/>
            <a:ext cx="5530467" cy="978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spcBef>
                <a:spcPts val="0"/>
              </a:spcBef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Enfermedades Prevenibles por Vacunación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66" y="2666615"/>
            <a:ext cx="3653896" cy="36538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7883" y="2842346"/>
            <a:ext cx="420793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0" indent="-449263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000" dirty="0">
                <a:solidFill>
                  <a:prstClr val="black"/>
                </a:solidFill>
                <a:latin typeface="Calibri"/>
              </a:rPr>
              <a:t>Inversión en el país de mas de </a:t>
            </a:r>
            <a:r>
              <a:rPr lang="es-MX" sz="2000" b="1" dirty="0">
                <a:solidFill>
                  <a:srgbClr val="C00000"/>
                </a:solidFill>
                <a:latin typeface="Calibri"/>
              </a:rPr>
              <a:t>6 mil millones de pesos </a:t>
            </a:r>
            <a:r>
              <a:rPr lang="es-MX" sz="2000" dirty="0">
                <a:solidFill>
                  <a:prstClr val="black"/>
                </a:solidFill>
                <a:latin typeface="Calibri"/>
              </a:rPr>
              <a:t>anuales para el Programa de Vacunación </a:t>
            </a:r>
            <a:r>
              <a:rPr lang="es-MX" sz="2000" dirty="0" smtClean="0">
                <a:solidFill>
                  <a:prstClr val="black"/>
                </a:solidFill>
                <a:latin typeface="Calibri"/>
              </a:rPr>
              <a:t>Universal.</a:t>
            </a:r>
          </a:p>
          <a:p>
            <a:pPr lvl="1" algn="just" eaLnBrk="1" hangingPunct="1">
              <a:spcBef>
                <a:spcPts val="600"/>
              </a:spcBef>
              <a:buClr>
                <a:srgbClr val="FF0000"/>
              </a:buClr>
              <a:buSzPct val="100000"/>
            </a:pPr>
            <a:endParaRPr lang="es-MX" sz="2000" dirty="0" smtClean="0">
              <a:solidFill>
                <a:prstClr val="black"/>
              </a:solidFill>
              <a:latin typeface="Calibri"/>
            </a:endParaRPr>
          </a:p>
          <a:p>
            <a:pPr marL="906463" lvl="1" indent="-449263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000" b="1" dirty="0" smtClean="0">
                <a:solidFill>
                  <a:srgbClr val="C00000"/>
                </a:solidFill>
                <a:latin typeface="Calibri"/>
              </a:rPr>
              <a:t>3 </a:t>
            </a:r>
            <a:r>
              <a:rPr lang="es-MX" sz="2000" b="1" dirty="0">
                <a:solidFill>
                  <a:srgbClr val="C00000"/>
                </a:solidFill>
                <a:latin typeface="Calibri"/>
              </a:rPr>
              <a:t>mil 400 </a:t>
            </a:r>
            <a:r>
              <a:rPr lang="es-MX" sz="2000" b="1" dirty="0" smtClean="0">
                <a:solidFill>
                  <a:srgbClr val="C00000"/>
                </a:solidFill>
                <a:latin typeface="Calibri"/>
              </a:rPr>
              <a:t>millones de pesos</a:t>
            </a:r>
            <a:r>
              <a:rPr lang="es-MX" sz="2000" dirty="0" smtClean="0">
                <a:solidFill>
                  <a:prstClr val="black"/>
                </a:solidFill>
                <a:latin typeface="Calibri"/>
              </a:rPr>
              <a:t> por parte de la Secretaría de Salud.</a:t>
            </a:r>
          </a:p>
          <a:p>
            <a:pPr marL="449263" lvl="0" indent="-449263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endParaRPr lang="es-MX" sz="2000" dirty="0">
              <a:solidFill>
                <a:prstClr val="black"/>
              </a:solidFill>
              <a:latin typeface="Calibri"/>
            </a:endParaRPr>
          </a:p>
          <a:p>
            <a:pPr marL="449263" lvl="0" indent="-449263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000" dirty="0" smtClean="0">
                <a:solidFill>
                  <a:prstClr val="black"/>
                </a:solidFill>
                <a:latin typeface="Calibri"/>
              </a:rPr>
              <a:t>Altas coberturas de vacunación, más de 85%.</a:t>
            </a:r>
            <a:endParaRPr lang="es-MX" sz="2000" dirty="0">
              <a:solidFill>
                <a:prstClr val="black"/>
              </a:solidFill>
              <a:latin typeface="Calibri"/>
            </a:endParaRPr>
          </a:p>
          <a:p>
            <a:pPr marL="449263" lvl="0" indent="-449263" algn="just" eaLnBrk="1" hangingPunct="1">
              <a:spcBef>
                <a:spcPts val="600"/>
              </a:spcBef>
              <a:buClr>
                <a:srgbClr val="FF0000"/>
              </a:buClr>
              <a:buSzPct val="100000"/>
            </a:pPr>
            <a:endParaRPr lang="es-MX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9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91974" y="1310319"/>
            <a:ext cx="6252026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4175" indent="-384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Esquema Nacional de Vacunación en México</a:t>
            </a:r>
          </a:p>
          <a:p>
            <a:pPr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14 vacunas</a:t>
            </a: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C00000"/>
                </a:solidFill>
                <a:latin typeface="+mn-lt"/>
              </a:rPr>
              <a:t>BCG</a:t>
            </a:r>
            <a:r>
              <a:rPr lang="es-MX" dirty="0" smtClean="0">
                <a:latin typeface="+mn-lt"/>
              </a:rPr>
              <a:t> </a:t>
            </a:r>
            <a:r>
              <a:rPr lang="es-MX" dirty="0">
                <a:latin typeface="+mn-lt"/>
              </a:rPr>
              <a:t>(Tuberculosis)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C00000"/>
                </a:solidFill>
                <a:latin typeface="+mn-lt"/>
              </a:rPr>
              <a:t>Hepatitis B</a:t>
            </a:r>
            <a:endParaRPr lang="es-MX" sz="1400" b="1" dirty="0">
              <a:solidFill>
                <a:srgbClr val="C00000"/>
              </a:solidFill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C00000"/>
                </a:solidFill>
                <a:latin typeface="+mn-lt"/>
              </a:rPr>
              <a:t>Pentavalente</a:t>
            </a:r>
            <a:r>
              <a:rPr lang="es-MX" dirty="0">
                <a:latin typeface="+mn-lt"/>
              </a:rPr>
              <a:t> (Difteria, </a:t>
            </a:r>
            <a:r>
              <a:rPr lang="es-MX" dirty="0" smtClean="0">
                <a:latin typeface="+mn-lt"/>
              </a:rPr>
              <a:t>Tosferina </a:t>
            </a:r>
            <a:r>
              <a:rPr lang="es-MX" dirty="0" err="1" smtClean="0">
                <a:latin typeface="+mn-lt"/>
              </a:rPr>
              <a:t>acelular</a:t>
            </a:r>
            <a:r>
              <a:rPr lang="es-MX" dirty="0" smtClean="0">
                <a:latin typeface="+mn-lt"/>
              </a:rPr>
              <a:t> </a:t>
            </a:r>
            <a:r>
              <a:rPr lang="es-MX" dirty="0">
                <a:latin typeface="+mn-lt"/>
              </a:rPr>
              <a:t>y Tétanos, </a:t>
            </a:r>
            <a:endParaRPr lang="es-MX" dirty="0" smtClean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i="1" dirty="0" err="1" smtClean="0">
                <a:latin typeface="+mn-lt"/>
              </a:rPr>
              <a:t>Haemophilus</a:t>
            </a:r>
            <a:r>
              <a:rPr lang="es-MX" i="1" dirty="0" smtClean="0">
                <a:latin typeface="+mn-lt"/>
              </a:rPr>
              <a:t> </a:t>
            </a:r>
            <a:r>
              <a:rPr lang="es-MX" i="1" dirty="0" err="1">
                <a:latin typeface="+mn-lt"/>
              </a:rPr>
              <a:t>influenzae</a:t>
            </a:r>
            <a:r>
              <a:rPr lang="es-MX" dirty="0">
                <a:latin typeface="+mn-lt"/>
              </a:rPr>
              <a:t> </a:t>
            </a:r>
            <a:r>
              <a:rPr lang="es-MX" dirty="0" smtClean="0">
                <a:latin typeface="+mn-lt"/>
              </a:rPr>
              <a:t>b </a:t>
            </a:r>
            <a:r>
              <a:rPr lang="es-MX" dirty="0">
                <a:latin typeface="+mn-lt"/>
              </a:rPr>
              <a:t>y </a:t>
            </a:r>
            <a:r>
              <a:rPr lang="es-MX" dirty="0" err="1">
                <a:latin typeface="+mn-lt"/>
              </a:rPr>
              <a:t>antipolio</a:t>
            </a:r>
            <a:r>
              <a:rPr lang="es-MX" dirty="0">
                <a:latin typeface="+mn-lt"/>
              </a:rPr>
              <a:t> </a:t>
            </a:r>
            <a:r>
              <a:rPr lang="es-MX" dirty="0" smtClean="0">
                <a:latin typeface="+mn-lt"/>
              </a:rPr>
              <a:t>inactivada)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C00000"/>
                </a:solidFill>
                <a:latin typeface="+mn-lt"/>
              </a:rPr>
              <a:t>Rotavirus</a:t>
            </a:r>
            <a:endParaRPr lang="es-MX" sz="1400" b="1" dirty="0">
              <a:solidFill>
                <a:srgbClr val="C00000"/>
              </a:solidFill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err="1" smtClean="0">
                <a:solidFill>
                  <a:srgbClr val="C00000"/>
                </a:solidFill>
                <a:latin typeface="+mn-lt"/>
              </a:rPr>
              <a:t>Antineumocócica</a:t>
            </a:r>
            <a:r>
              <a:rPr lang="es-MX" b="1" dirty="0" smtClean="0">
                <a:solidFill>
                  <a:srgbClr val="C00000"/>
                </a:solidFill>
                <a:latin typeface="+mn-lt"/>
              </a:rPr>
              <a:t> pediátrica </a:t>
            </a:r>
            <a:r>
              <a:rPr lang="es-MX" dirty="0">
                <a:latin typeface="+mn-lt"/>
              </a:rPr>
              <a:t>(Neumococo)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C00000"/>
                </a:solidFill>
                <a:latin typeface="+mn-lt"/>
              </a:rPr>
              <a:t>SRP</a:t>
            </a:r>
            <a:r>
              <a:rPr lang="es-MX" dirty="0">
                <a:latin typeface="+mn-lt"/>
              </a:rPr>
              <a:t> (Sarampión, Rubéola y Parotiditis)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C00000"/>
                </a:solidFill>
                <a:latin typeface="+mn-lt"/>
              </a:rPr>
              <a:t>DPT</a:t>
            </a:r>
            <a:r>
              <a:rPr lang="es-MX" dirty="0" smtClean="0">
                <a:latin typeface="+mn-lt"/>
              </a:rPr>
              <a:t> </a:t>
            </a:r>
            <a:r>
              <a:rPr lang="es-MX" dirty="0">
                <a:latin typeface="+mn-lt"/>
              </a:rPr>
              <a:t>(Difteria, Tosferina y Tétanos)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C00000"/>
                </a:solidFill>
                <a:latin typeface="+mn-lt"/>
              </a:rPr>
              <a:t>Influenza</a:t>
            </a:r>
            <a:endParaRPr lang="es-MX" sz="1400" b="1" dirty="0">
              <a:solidFill>
                <a:srgbClr val="C00000"/>
              </a:solidFill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err="1" smtClean="0">
                <a:solidFill>
                  <a:srgbClr val="C00000"/>
                </a:solidFill>
                <a:latin typeface="+mn-lt"/>
              </a:rPr>
              <a:t>Antipoliomielitis</a:t>
            </a:r>
            <a:r>
              <a:rPr lang="es-MX" b="1" dirty="0" smtClean="0">
                <a:solidFill>
                  <a:srgbClr val="C00000"/>
                </a:solidFill>
                <a:latin typeface="+mn-lt"/>
              </a:rPr>
              <a:t> (Sabin Oral)</a:t>
            </a:r>
            <a:endParaRPr lang="es-MX" sz="1400" b="1" dirty="0">
              <a:solidFill>
                <a:srgbClr val="C00000"/>
              </a:solidFill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C00000"/>
                </a:solidFill>
                <a:latin typeface="+mn-lt"/>
              </a:rPr>
              <a:t>VPH</a:t>
            </a:r>
            <a:r>
              <a:rPr lang="es-MX" dirty="0">
                <a:latin typeface="+mn-lt"/>
              </a:rPr>
              <a:t> (Virus de papiloma humano)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C00000"/>
                </a:solidFill>
                <a:latin typeface="+mn-lt"/>
              </a:rPr>
              <a:t>SR</a:t>
            </a:r>
            <a:r>
              <a:rPr lang="es-MX" dirty="0">
                <a:latin typeface="+mn-lt"/>
              </a:rPr>
              <a:t> (Sarampión y Rubeola)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rgbClr val="C00000"/>
                </a:solidFill>
                <a:latin typeface="+mn-lt"/>
              </a:rPr>
              <a:t>Antineumocócica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 adulto </a:t>
            </a:r>
            <a:r>
              <a:rPr lang="es-MX" dirty="0">
                <a:latin typeface="+mn-lt"/>
              </a:rPr>
              <a:t>(Neumococo)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err="1" smtClean="0">
                <a:solidFill>
                  <a:srgbClr val="C00000"/>
                </a:solidFill>
                <a:latin typeface="+mn-lt"/>
              </a:rPr>
              <a:t>Td</a:t>
            </a:r>
            <a:r>
              <a:rPr lang="es-MX" dirty="0" smtClean="0">
                <a:latin typeface="+mn-lt"/>
              </a:rPr>
              <a:t> </a:t>
            </a:r>
            <a:r>
              <a:rPr lang="es-MX" dirty="0">
                <a:latin typeface="+mn-lt"/>
              </a:rPr>
              <a:t>(Tétanos y Difteria)</a:t>
            </a:r>
            <a:endParaRPr lang="es-MX" sz="1400" dirty="0">
              <a:latin typeface="+mn-lt"/>
            </a:endParaRPr>
          </a:p>
          <a:p>
            <a:pPr marL="1166813" lvl="1" indent="-269875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rgbClr val="C00000"/>
                </a:solidFill>
                <a:latin typeface="+mn-lt"/>
              </a:rPr>
              <a:t>Tdpa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+mn-lt"/>
              </a:rPr>
              <a:t>acelular</a:t>
            </a:r>
            <a:r>
              <a:rPr lang="es-MX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MX" dirty="0">
                <a:latin typeface="+mn-lt"/>
              </a:rPr>
              <a:t>(Tétanos y Difteria)</a:t>
            </a:r>
            <a:endParaRPr lang="es-MX" sz="1400" dirty="0">
              <a:latin typeface="+mn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404528" y="222739"/>
            <a:ext cx="5530467" cy="543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spcBef>
                <a:spcPts val="0"/>
              </a:spcBef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Respuesta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429" t="6428" r="40238" b="49677"/>
          <a:stretch/>
        </p:blipFill>
        <p:spPr>
          <a:xfrm>
            <a:off x="113489" y="1367574"/>
            <a:ext cx="2568751" cy="31192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429" t="50606" r="40238" b="4343"/>
          <a:stretch/>
        </p:blipFill>
        <p:spPr>
          <a:xfrm>
            <a:off x="1175657" y="3426182"/>
            <a:ext cx="2410618" cy="30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404528" y="222739"/>
            <a:ext cx="5530467" cy="543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spcBef>
                <a:spcPts val="0"/>
              </a:spcBef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Respuesta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23328" y="1027398"/>
            <a:ext cx="2212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Impacto</a:t>
            </a:r>
            <a:endParaRPr lang="es-MX" sz="3200" dirty="0"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4743" y="17529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algn="just"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sz="2000" dirty="0">
                <a:latin typeface="+mn-lt"/>
              </a:rPr>
              <a:t>Gracias a las coberturas logradas en el país desde la implementación del Programa de </a:t>
            </a:r>
            <a:r>
              <a:rPr lang="es-MX" sz="2000" dirty="0" smtClean="0">
                <a:latin typeface="+mn-lt"/>
              </a:rPr>
              <a:t>Vacunación </a:t>
            </a:r>
            <a:r>
              <a:rPr lang="es-MX" sz="2000" dirty="0">
                <a:latin typeface="+mn-lt"/>
              </a:rPr>
              <a:t>se ha </a:t>
            </a:r>
            <a:r>
              <a:rPr lang="es-MX" sz="2000" dirty="0" smtClean="0">
                <a:latin typeface="+mn-lt"/>
              </a:rPr>
              <a:t>logrado:</a:t>
            </a:r>
            <a:endParaRPr lang="es-MX" sz="2000" dirty="0"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8087" y="3026930"/>
            <a:ext cx="4326381" cy="396448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Erradicadas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8086" y="3423378"/>
            <a:ext cx="4326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Poliomielitis - </a:t>
            </a: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1990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8087" y="4078107"/>
            <a:ext cx="4326381" cy="396448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Eliminadas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8086" y="4474555"/>
            <a:ext cx="4326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Sarampión -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1996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Rubéola -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2008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Síndrome de rubéola congénita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- 2010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Tétanos neonatal -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1994</a:t>
            </a:r>
            <a:r>
              <a:rPr lang="es-MX" dirty="0">
                <a:latin typeface="+mn-lt"/>
              </a:rPr>
              <a:t> menos de un caso por cada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1000</a:t>
            </a:r>
            <a:r>
              <a:rPr lang="es-MX" dirty="0">
                <a:latin typeface="+mn-lt"/>
              </a:rPr>
              <a:t> nacidos vivos por municipio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164668" y="1282846"/>
            <a:ext cx="3770328" cy="396448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 control: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164667" y="1679294"/>
            <a:ext cx="3770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Tétanos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Tuberculosis meníngea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Tosferina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Enfermedades invasoras por </a:t>
            </a:r>
            <a:r>
              <a:rPr lang="es-MX" dirty="0" err="1">
                <a:latin typeface="+mn-lt"/>
              </a:rPr>
              <a:t>Haemophilus</a:t>
            </a:r>
            <a:r>
              <a:rPr lang="es-MX" dirty="0">
                <a:latin typeface="+mn-lt"/>
              </a:rPr>
              <a:t> </a:t>
            </a:r>
            <a:r>
              <a:rPr lang="es-MX" dirty="0" err="1">
                <a:latin typeface="+mn-lt"/>
              </a:rPr>
              <a:t>influenzae</a:t>
            </a:r>
            <a:r>
              <a:rPr lang="es-MX">
                <a:latin typeface="+mn-lt"/>
              </a:rPr>
              <a:t> </a:t>
            </a:r>
            <a:r>
              <a:rPr lang="es-MX" smtClean="0">
                <a:latin typeface="+mn-lt"/>
              </a:rPr>
              <a:t>b </a:t>
            </a:r>
            <a:r>
              <a:rPr lang="es-MX" dirty="0">
                <a:latin typeface="+mn-lt"/>
              </a:rPr>
              <a:t>(Meningitis, neumonía y artritis séptica)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Enfermedades diarreicas por rotavirus y parotiditis.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Difteria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164668" y="4868769"/>
            <a:ext cx="3770328" cy="396448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contra: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164667" y="5265217"/>
            <a:ext cx="377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Influenza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Virus del papiloma humano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Hepatitis B</a:t>
            </a:r>
          </a:p>
        </p:txBody>
      </p:sp>
    </p:spTree>
    <p:extLst>
      <p:ext uri="{BB962C8B-B14F-4D97-AF65-F5344CB8AC3E}">
        <p14:creationId xmlns:p14="http://schemas.microsoft.com/office/powerpoint/2010/main" val="34755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bc.es/Media/201312/09/vih-sida-virus--644x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3811"/>
            <a:ext cx="9144001" cy="51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4294967295"/>
          </p:nvPr>
        </p:nvSpPr>
        <p:spPr>
          <a:xfrm>
            <a:off x="428625" y="2783407"/>
            <a:ext cx="8313487" cy="1102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accent2"/>
              </a:buClr>
              <a:buNone/>
            </a:pPr>
            <a:endParaRPr lang="es-ES" sz="2600" b="1" dirty="0" smtClean="0">
              <a:solidFill>
                <a:srgbClr val="800000"/>
              </a:solidFill>
              <a:cs typeface="Calibri" pitchFamily="34" charset="0"/>
            </a:endParaRPr>
          </a:p>
          <a:p>
            <a:pPr marL="0" indent="0" algn="r">
              <a:spcBef>
                <a:spcPts val="0"/>
              </a:spcBef>
              <a:buClr>
                <a:schemeClr val="accent2"/>
              </a:buClr>
              <a:buNone/>
            </a:pPr>
            <a:endParaRPr lang="es-ES" sz="2600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61275" y="5142731"/>
            <a:ext cx="5661921" cy="923330"/>
          </a:xfrm>
          <a:prstGeom prst="rect">
            <a:avLst/>
          </a:prstGeom>
          <a:solidFill>
            <a:srgbClr val="B5020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5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Sida</a:t>
            </a:r>
            <a:endParaRPr lang="es-ES" sz="5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12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04528" y="222739"/>
            <a:ext cx="5530467" cy="543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spcBef>
                <a:spcPts val="0"/>
              </a:spcBef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panose="020B0600070205080204" pitchFamily="34" charset="-128"/>
                <a:cs typeface="+mn-cs"/>
              </a:rPr>
              <a:t>Sida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2580" y="1068707"/>
            <a:ext cx="8193936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MX"/>
            </a:defPPr>
            <a:lvl1pPr>
              <a:defRPr sz="3200" b="1">
                <a:solidFill>
                  <a:srgbClr val="006600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>
              <a:defRPr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s-ES" sz="2400" dirty="0"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Situación en México</a:t>
            </a:r>
            <a:endParaRPr lang="es-ES" sz="240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7502" y="6609492"/>
            <a:ext cx="889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+mn-lt"/>
              </a:rPr>
              <a:t>Fuente: Programa de Acción Específico: Respuesta al VIH, Sida e ITS 2013- 2018. CENSIDA.    *ONUSIDA </a:t>
            </a:r>
            <a:endParaRPr lang="es-E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96066" y="2607734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solidFill>
                  <a:schemeClr val="bg1"/>
                </a:solidFill>
              </a:rPr>
              <a:t>100%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79799" y="3923874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52%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95016" y="3919253"/>
            <a:ext cx="457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44%</a:t>
            </a:r>
            <a:endParaRPr lang="es-MX" sz="800" b="1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8213" y="1772511"/>
            <a:ext cx="5594266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4175" indent="-384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altLang="es-MX" sz="2200" dirty="0">
                <a:latin typeface="Calibri" panose="020F0502020204030204" pitchFamily="34" charset="0"/>
              </a:rPr>
              <a:t>Al 30 de septiembre de 2014, se estiman 116 mil 936 personas viviendo con VIH o Sida.</a:t>
            </a:r>
          </a:p>
          <a:p>
            <a:pPr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altLang="es-MX" sz="2200" dirty="0">
                <a:latin typeface="Calibri" panose="020F0502020204030204" pitchFamily="34" charset="0"/>
              </a:rPr>
              <a:t>Cerca de 90,000 personas (80%) se encuentra en tratamiento con </a:t>
            </a:r>
            <a:r>
              <a:rPr lang="es-MX" altLang="es-MX" sz="2200" dirty="0" err="1">
                <a:latin typeface="Calibri" panose="020F0502020204030204" pitchFamily="34" charset="0"/>
              </a:rPr>
              <a:t>antrirretrovirales</a:t>
            </a:r>
            <a:r>
              <a:rPr lang="es-MX" altLang="es-MX" sz="220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MX" altLang="es-MX" sz="2200" dirty="0" smtClean="0">
                <a:latin typeface="Calibri" panose="020F0502020204030204" pitchFamily="34" charset="0"/>
              </a:rPr>
              <a:t>Se considera que México tiene </a:t>
            </a:r>
            <a:r>
              <a:rPr lang="es-MX" altLang="es-MX" sz="2200" dirty="0">
                <a:latin typeface="Calibri" panose="020F0502020204030204" pitchFamily="34" charset="0"/>
              </a:rPr>
              <a:t>una </a:t>
            </a:r>
            <a:r>
              <a:rPr lang="es-MX" altLang="es-MX" sz="2200" dirty="0" smtClean="0">
                <a:latin typeface="Calibri" panose="020F0502020204030204" pitchFamily="34" charset="0"/>
              </a:rPr>
              <a:t>baja prevalencia, ocupando el numero 77 a nivel mundial y </a:t>
            </a:r>
            <a:r>
              <a:rPr lang="es-MX" altLang="es-MX" sz="2200" dirty="0">
                <a:latin typeface="Calibri" panose="020F0502020204030204" pitchFamily="34" charset="0"/>
              </a:rPr>
              <a:t>su tendencia se ha estabilizado en los últimos diez </a:t>
            </a:r>
            <a:r>
              <a:rPr lang="es-MX" altLang="es-MX" sz="2200" dirty="0" smtClean="0">
                <a:latin typeface="Calibri" panose="020F0502020204030204" pitchFamily="34" charset="0"/>
              </a:rPr>
              <a:t>años.*</a:t>
            </a:r>
            <a:endParaRPr lang="es-ES" sz="22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>
                <a:srgbClr val="FF0000"/>
              </a:buClr>
              <a:buSzPct val="100000"/>
              <a:buFont typeface="Wingdings" charset="2"/>
              <a:buChar char=""/>
            </a:pPr>
            <a:r>
              <a:rPr lang="es-ES" sz="2200" dirty="0" smtClean="0">
                <a:latin typeface="Calibri" panose="020F0502020204030204" pitchFamily="34" charset="0"/>
              </a:rPr>
              <a:t>Grupo de edad más afectado: 30 a 34 años.</a:t>
            </a:r>
          </a:p>
        </p:txBody>
      </p:sp>
      <p:pic>
        <p:nvPicPr>
          <p:cNvPr id="2050" name="Picture 2" descr="http://www.abc.com.py/imagenes/2013/10/31/se-han-registrado-12-600-paraguayos-con-el-virus-del-sida-_595_298_241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95" y="1469837"/>
            <a:ext cx="2520947" cy="12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95" y="2992631"/>
            <a:ext cx="2587016" cy="161233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78" y="4762926"/>
            <a:ext cx="1696138" cy="1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19638</TotalTime>
  <Words>1815</Words>
  <Application>Microsoft Office PowerPoint</Application>
  <PresentationFormat>Presentación en pantalla (4:3)</PresentationFormat>
  <Paragraphs>244</Paragraphs>
  <Slides>29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Calibri Light</vt:lpstr>
      <vt:lpstr>Helvetica</vt:lpstr>
      <vt:lpstr>Times New Roman</vt:lpstr>
      <vt:lpstr>Wingdings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Enfermedad por Virus del Ébola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jllanos</dc:creator>
  <cp:lastModifiedBy>Estefania De la Paz</cp:lastModifiedBy>
  <cp:revision>2197</cp:revision>
  <cp:lastPrinted>2015-02-11T22:37:52Z</cp:lastPrinted>
  <dcterms:created xsi:type="dcterms:W3CDTF">2014-02-26T23:49:11Z</dcterms:created>
  <dcterms:modified xsi:type="dcterms:W3CDTF">2015-02-11T22:38:04Z</dcterms:modified>
</cp:coreProperties>
</file>