
<file path=[Content_Types].xml><?xml version="1.0" encoding="utf-8"?>
<Types xmlns="http://schemas.openxmlformats.org/package/2006/content-types">
  <Default Extension="bin" ContentType="application/vnd.openxmlformats-officedocument.oleObject"/>
  <Default Extension="png" ContentType="image/png"/>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7.xml" ContentType="application/vnd.openxmlformats-officedocument.drawingml.chart+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8.xml" ContentType="application/vnd.openxmlformats-officedocument.drawingml.chart+xml"/>
  <Override PartName="/ppt/notesSlides/notesSlide16.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drawings/drawing5.xml" ContentType="application/vnd.openxmlformats-officedocument.drawingml.chartshapes+xml"/>
  <Override PartName="/ppt/notesSlides/notesSlide17.xml" ContentType="application/vnd.openxmlformats-officedocument.presentationml.notesSlide+xml"/>
  <Override PartName="/ppt/charts/chart10.xml" ContentType="application/vnd.openxmlformats-officedocument.drawingml.chart+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2"/>
  </p:notesMasterIdLst>
  <p:handoutMasterIdLst>
    <p:handoutMasterId r:id="rId33"/>
  </p:handoutMasterIdLst>
  <p:sldIdLst>
    <p:sldId id="259" r:id="rId4"/>
    <p:sldId id="265" r:id="rId5"/>
    <p:sldId id="295" r:id="rId6"/>
    <p:sldId id="270" r:id="rId7"/>
    <p:sldId id="271" r:id="rId8"/>
    <p:sldId id="302" r:id="rId9"/>
    <p:sldId id="296" r:id="rId10"/>
    <p:sldId id="279" r:id="rId11"/>
    <p:sldId id="299" r:id="rId12"/>
    <p:sldId id="306" r:id="rId13"/>
    <p:sldId id="307" r:id="rId14"/>
    <p:sldId id="318" r:id="rId15"/>
    <p:sldId id="319" r:id="rId16"/>
    <p:sldId id="305" r:id="rId17"/>
    <p:sldId id="309" r:id="rId18"/>
    <p:sldId id="311" r:id="rId19"/>
    <p:sldId id="310" r:id="rId20"/>
    <p:sldId id="313" r:id="rId21"/>
    <p:sldId id="312" r:id="rId22"/>
    <p:sldId id="314" r:id="rId23"/>
    <p:sldId id="315" r:id="rId24"/>
    <p:sldId id="300" r:id="rId25"/>
    <p:sldId id="301" r:id="rId26"/>
    <p:sldId id="304" r:id="rId27"/>
    <p:sldId id="287" r:id="rId28"/>
    <p:sldId id="288" r:id="rId29"/>
    <p:sldId id="320" r:id="rId30"/>
    <p:sldId id="316" r:id="rId31"/>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986" autoAdjust="0"/>
  </p:normalViewPr>
  <p:slideViewPr>
    <p:cSldViewPr>
      <p:cViewPr varScale="1">
        <p:scale>
          <a:sx n="90" d="100"/>
          <a:sy n="90" d="100"/>
        </p:scale>
        <p:origin x="-100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oegarcia\Documents\Comparativo%20precios%20generico%20vs%20inovador%20privado_28Mayo2014_Javier.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oegarcia\Documents\Comparativo%20precios%20generico%20vs%20inovador%20privado_28Mayo2014_Javier.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oegarcia\AppData\Local\Microsoft\Windows\Temporary%20Internet%20Files\Content.Outlook\HLKEYOOQ\graf%20de%20publico%20jav.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oegarcia\AppData\Local\Microsoft\Windows\Temporary%20Internet%20Files\Content.Outlook\HLKEYOOQ\Medicamentos%20SPSS%202004-2014%20(2).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7.xml.rels><?xml version="1.0" encoding="UTF-8" standalone="yes"?>
<Relationships xmlns="http://schemas.openxmlformats.org/package/2006/relationships"><Relationship Id="rId2" Type="http://schemas.openxmlformats.org/officeDocument/2006/relationships/oleObject" Target="Gr&#225;fico%20en%20Microsoft%20PowerPoint" TargetMode="External"/><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Hoja_de_c_lculo_de_Microsoft_Excel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latin typeface="Arial Narrow" panose="020B0606020202030204" pitchFamily="34" charset="0"/>
              </a:defRPr>
            </a:pPr>
            <a:r>
              <a:rPr lang="es-MX" sz="1400" b="1" i="0" baseline="0" dirty="0">
                <a:effectLst/>
                <a:latin typeface="Arial Narrow" panose="020B0606020202030204" pitchFamily="34" charset="0"/>
              </a:rPr>
              <a:t>En los últimos 47 meses se han </a:t>
            </a:r>
            <a:endParaRPr lang="es-MX" sz="1400" dirty="0">
              <a:effectLst/>
              <a:latin typeface="Arial Narrow" panose="020B0606020202030204" pitchFamily="34" charset="0"/>
            </a:endParaRPr>
          </a:p>
          <a:p>
            <a:pPr>
              <a:defRPr sz="1400">
                <a:latin typeface="Arial Narrow" panose="020B0606020202030204" pitchFamily="34" charset="0"/>
              </a:defRPr>
            </a:pPr>
            <a:r>
              <a:rPr lang="es-MX" sz="1400" b="1" i="0" baseline="0" dirty="0">
                <a:effectLst/>
                <a:latin typeface="Arial Narrow" panose="020B0606020202030204" pitchFamily="34" charset="0"/>
              </a:rPr>
              <a:t>emitido </a:t>
            </a:r>
            <a:r>
              <a:rPr lang="es-MX" sz="1400" b="1" i="0" baseline="0" dirty="0" smtClean="0">
                <a:effectLst/>
                <a:latin typeface="Arial Narrow" panose="020B0606020202030204" pitchFamily="34" charset="0"/>
              </a:rPr>
              <a:t>más de 23,400 </a:t>
            </a:r>
            <a:r>
              <a:rPr lang="es-MX" sz="1400" b="1" i="0" baseline="0" dirty="0">
                <a:effectLst/>
                <a:latin typeface="Arial Narrow" panose="020B0606020202030204" pitchFamily="34" charset="0"/>
              </a:rPr>
              <a:t>registros, </a:t>
            </a:r>
            <a:endParaRPr lang="es-MX" sz="1400" dirty="0">
              <a:effectLst/>
              <a:latin typeface="Arial Narrow" panose="020B0606020202030204" pitchFamily="34" charset="0"/>
            </a:endParaRPr>
          </a:p>
          <a:p>
            <a:pPr>
              <a:defRPr sz="1400">
                <a:latin typeface="Arial Narrow" panose="020B0606020202030204" pitchFamily="34" charset="0"/>
              </a:defRPr>
            </a:pPr>
            <a:r>
              <a:rPr lang="es-MX" sz="1400" b="1" i="0" baseline="0" dirty="0">
                <a:effectLst/>
                <a:latin typeface="Arial Narrow" panose="020B0606020202030204" pitchFamily="34" charset="0"/>
              </a:rPr>
              <a:t>con un promedio de 499 registros</a:t>
            </a:r>
            <a:endParaRPr lang="es-MX" sz="1400" dirty="0">
              <a:effectLst/>
              <a:latin typeface="Arial Narrow" panose="020B0606020202030204" pitchFamily="34" charset="0"/>
            </a:endParaRPr>
          </a:p>
          <a:p>
            <a:pPr>
              <a:defRPr sz="1400">
                <a:latin typeface="Arial Narrow" panose="020B0606020202030204" pitchFamily="34" charset="0"/>
              </a:defRPr>
            </a:pPr>
            <a:r>
              <a:rPr lang="es-MX" sz="1400" b="1" i="0" baseline="0" dirty="0">
                <a:effectLst/>
                <a:latin typeface="Arial Narrow" panose="020B0606020202030204" pitchFamily="34" charset="0"/>
              </a:rPr>
              <a:t> sanitarios mensuales</a:t>
            </a:r>
            <a:endParaRPr lang="es-MX" sz="1400" dirty="0">
              <a:effectLst/>
              <a:latin typeface="Arial Narrow" panose="020B0606020202030204" pitchFamily="34" charset="0"/>
            </a:endParaRPr>
          </a:p>
        </c:rich>
      </c:tx>
      <c:layout>
        <c:manualLayout>
          <c:xMode val="edge"/>
          <c:yMode val="edge"/>
          <c:x val="0.35458805744520028"/>
          <c:y val="1.810539744504126E-2"/>
        </c:manualLayout>
      </c:layout>
      <c:overlay val="0"/>
    </c:title>
    <c:autoTitleDeleted val="0"/>
    <c:plotArea>
      <c:layout>
        <c:manualLayout>
          <c:layoutTarget val="inner"/>
          <c:xMode val="edge"/>
          <c:yMode val="edge"/>
          <c:x val="7.9914772558192126E-2"/>
          <c:y val="0.21261865299470445"/>
          <c:w val="0.9138343421358045"/>
          <c:h val="0.66272866173905265"/>
        </c:manualLayout>
      </c:layout>
      <c:barChart>
        <c:barDir val="col"/>
        <c:grouping val="clustered"/>
        <c:varyColors val="0"/>
        <c:ser>
          <c:idx val="0"/>
          <c:order val="0"/>
          <c:spPr>
            <a:solidFill>
              <a:schemeClr val="tx2"/>
            </a:solidFill>
            <a:ln>
              <a:solidFill>
                <a:schemeClr val="tx1"/>
              </a:solidFill>
            </a:ln>
          </c:spPr>
          <c:invertIfNegative val="0"/>
          <c:dPt>
            <c:idx val="0"/>
            <c:invertIfNegative val="0"/>
            <c:bubble3D val="0"/>
            <c:spPr>
              <a:solidFill>
                <a:schemeClr val="tx2">
                  <a:lumMod val="20000"/>
                  <a:lumOff val="80000"/>
                </a:schemeClr>
              </a:solidFill>
              <a:ln>
                <a:solidFill>
                  <a:schemeClr val="tx1"/>
                </a:solidFill>
              </a:ln>
            </c:spPr>
          </c:dPt>
          <c:dPt>
            <c:idx val="1"/>
            <c:invertIfNegative val="0"/>
            <c:bubble3D val="0"/>
            <c:spPr>
              <a:solidFill>
                <a:schemeClr val="accent1">
                  <a:lumMod val="40000"/>
                  <a:lumOff val="60000"/>
                </a:schemeClr>
              </a:solidFill>
              <a:ln>
                <a:solidFill>
                  <a:schemeClr val="tx1"/>
                </a:solidFill>
              </a:ln>
            </c:spPr>
          </c:dPt>
          <c:dPt>
            <c:idx val="2"/>
            <c:invertIfNegative val="0"/>
            <c:bubble3D val="0"/>
            <c:spPr>
              <a:solidFill>
                <a:schemeClr val="accent1">
                  <a:lumMod val="60000"/>
                  <a:lumOff val="40000"/>
                </a:schemeClr>
              </a:solidFill>
              <a:ln>
                <a:solidFill>
                  <a:schemeClr val="tx1"/>
                </a:solidFill>
              </a:ln>
            </c:spPr>
          </c:dPt>
          <c:dPt>
            <c:idx val="3"/>
            <c:invertIfNegative val="0"/>
            <c:bubble3D val="0"/>
            <c:spPr>
              <a:solidFill>
                <a:schemeClr val="accent1">
                  <a:lumMod val="60000"/>
                  <a:lumOff val="40000"/>
                </a:schemeClr>
              </a:solidFill>
              <a:ln>
                <a:solidFill>
                  <a:schemeClr val="tx1"/>
                </a:solidFill>
              </a:ln>
            </c:spPr>
          </c:dPt>
          <c:dPt>
            <c:idx val="4"/>
            <c:invertIfNegative val="0"/>
            <c:bubble3D val="0"/>
            <c:spPr>
              <a:solidFill>
                <a:schemeClr val="accent1">
                  <a:lumMod val="60000"/>
                  <a:lumOff val="40000"/>
                </a:schemeClr>
              </a:solidFill>
              <a:ln>
                <a:solidFill>
                  <a:schemeClr val="tx1"/>
                </a:solidFill>
              </a:ln>
            </c:spPr>
          </c:dPt>
          <c:dPt>
            <c:idx val="5"/>
            <c:invertIfNegative val="0"/>
            <c:bubble3D val="0"/>
            <c:spPr>
              <a:solidFill>
                <a:schemeClr val="accent1">
                  <a:lumMod val="60000"/>
                  <a:lumOff val="40000"/>
                </a:schemeClr>
              </a:solidFill>
              <a:ln>
                <a:solidFill>
                  <a:schemeClr val="tx1"/>
                </a:solidFill>
              </a:ln>
            </c:spPr>
          </c:dPt>
          <c:dPt>
            <c:idx val="6"/>
            <c:invertIfNegative val="0"/>
            <c:bubble3D val="0"/>
            <c:spPr>
              <a:solidFill>
                <a:schemeClr val="accent1">
                  <a:lumMod val="60000"/>
                  <a:lumOff val="40000"/>
                </a:schemeClr>
              </a:solidFill>
              <a:ln>
                <a:solidFill>
                  <a:schemeClr val="tx1"/>
                </a:solidFill>
              </a:ln>
            </c:spPr>
          </c:dPt>
          <c:dPt>
            <c:idx val="7"/>
            <c:invertIfNegative val="0"/>
            <c:bubble3D val="0"/>
            <c:spPr>
              <a:solidFill>
                <a:schemeClr val="accent1">
                  <a:lumMod val="60000"/>
                  <a:lumOff val="40000"/>
                </a:schemeClr>
              </a:solidFill>
              <a:ln>
                <a:solidFill>
                  <a:schemeClr val="tx1"/>
                </a:solidFill>
              </a:ln>
            </c:spPr>
          </c:dPt>
          <c:dPt>
            <c:idx val="8"/>
            <c:invertIfNegative val="0"/>
            <c:bubble3D val="0"/>
            <c:spPr>
              <a:solidFill>
                <a:schemeClr val="accent1">
                  <a:lumMod val="60000"/>
                  <a:lumOff val="40000"/>
                </a:schemeClr>
              </a:solidFill>
              <a:ln>
                <a:solidFill>
                  <a:schemeClr val="tx1"/>
                </a:solidFill>
              </a:ln>
            </c:spPr>
          </c:dPt>
          <c:dPt>
            <c:idx val="9"/>
            <c:invertIfNegative val="0"/>
            <c:bubble3D val="0"/>
            <c:spPr>
              <a:solidFill>
                <a:schemeClr val="accent1">
                  <a:lumMod val="60000"/>
                  <a:lumOff val="40000"/>
                </a:schemeClr>
              </a:solidFill>
              <a:ln>
                <a:solidFill>
                  <a:schemeClr val="tx1"/>
                </a:solidFill>
              </a:ln>
            </c:spPr>
          </c:dPt>
          <c:dPt>
            <c:idx val="10"/>
            <c:invertIfNegative val="0"/>
            <c:bubble3D val="0"/>
            <c:spPr>
              <a:solidFill>
                <a:schemeClr val="accent1">
                  <a:lumMod val="60000"/>
                  <a:lumOff val="40000"/>
                </a:schemeClr>
              </a:solidFill>
              <a:ln>
                <a:solidFill>
                  <a:schemeClr val="tx1"/>
                </a:solidFill>
              </a:ln>
            </c:spPr>
          </c:dPt>
          <c:dPt>
            <c:idx val="11"/>
            <c:invertIfNegative val="0"/>
            <c:bubble3D val="0"/>
            <c:spPr>
              <a:solidFill>
                <a:schemeClr val="accent1">
                  <a:lumMod val="60000"/>
                  <a:lumOff val="40000"/>
                </a:schemeClr>
              </a:solidFill>
              <a:ln>
                <a:solidFill>
                  <a:schemeClr val="tx1"/>
                </a:solidFill>
              </a:ln>
            </c:spPr>
          </c:dPt>
          <c:dPt>
            <c:idx val="12"/>
            <c:invertIfNegative val="0"/>
            <c:bubble3D val="0"/>
            <c:spPr>
              <a:solidFill>
                <a:schemeClr val="accent1">
                  <a:lumMod val="60000"/>
                  <a:lumOff val="40000"/>
                </a:schemeClr>
              </a:solidFill>
              <a:ln>
                <a:solidFill>
                  <a:schemeClr val="tx1"/>
                </a:solidFill>
              </a:ln>
            </c:spPr>
          </c:dPt>
          <c:dPt>
            <c:idx val="13"/>
            <c:invertIfNegative val="0"/>
            <c:bubble3D val="0"/>
            <c:spPr>
              <a:solidFill>
                <a:schemeClr val="accent1">
                  <a:lumMod val="60000"/>
                  <a:lumOff val="40000"/>
                </a:schemeClr>
              </a:solidFill>
              <a:ln>
                <a:solidFill>
                  <a:schemeClr val="tx1"/>
                </a:solidFill>
              </a:ln>
            </c:spPr>
          </c:dPt>
          <c:dPt>
            <c:idx val="14"/>
            <c:invertIfNegative val="0"/>
            <c:bubble3D val="0"/>
            <c:spPr>
              <a:solidFill>
                <a:schemeClr val="accent1">
                  <a:lumMod val="60000"/>
                  <a:lumOff val="40000"/>
                </a:schemeClr>
              </a:solidFill>
              <a:ln>
                <a:solidFill>
                  <a:schemeClr val="tx1"/>
                </a:solidFill>
              </a:ln>
            </c:spPr>
          </c:dPt>
          <c:dPt>
            <c:idx val="15"/>
            <c:invertIfNegative val="0"/>
            <c:bubble3D val="0"/>
            <c:spPr>
              <a:solidFill>
                <a:schemeClr val="tx2">
                  <a:lumMod val="60000"/>
                  <a:lumOff val="40000"/>
                </a:schemeClr>
              </a:solidFill>
              <a:ln>
                <a:solidFill>
                  <a:schemeClr val="tx1"/>
                </a:solidFill>
              </a:ln>
            </c:spPr>
          </c:dPt>
          <c:dPt>
            <c:idx val="16"/>
            <c:invertIfNegative val="0"/>
            <c:bubble3D val="0"/>
            <c:spPr>
              <a:solidFill>
                <a:schemeClr val="tx2">
                  <a:lumMod val="60000"/>
                  <a:lumOff val="40000"/>
                </a:schemeClr>
              </a:solidFill>
              <a:ln>
                <a:solidFill>
                  <a:schemeClr val="tx1"/>
                </a:solidFill>
              </a:ln>
            </c:spPr>
          </c:dPt>
          <c:dPt>
            <c:idx val="17"/>
            <c:invertIfNegative val="0"/>
            <c:bubble3D val="0"/>
            <c:spPr>
              <a:solidFill>
                <a:schemeClr val="tx2">
                  <a:lumMod val="60000"/>
                  <a:lumOff val="40000"/>
                </a:schemeClr>
              </a:solidFill>
              <a:ln>
                <a:solidFill>
                  <a:schemeClr val="tx1"/>
                </a:solidFill>
              </a:ln>
            </c:spPr>
          </c:dPt>
          <c:dPt>
            <c:idx val="18"/>
            <c:invertIfNegative val="0"/>
            <c:bubble3D val="0"/>
            <c:spPr>
              <a:solidFill>
                <a:schemeClr val="tx2">
                  <a:lumMod val="60000"/>
                  <a:lumOff val="40000"/>
                </a:schemeClr>
              </a:solidFill>
              <a:ln>
                <a:solidFill>
                  <a:schemeClr val="tx1"/>
                </a:solidFill>
              </a:ln>
            </c:spPr>
          </c:dPt>
          <c:dPt>
            <c:idx val="19"/>
            <c:invertIfNegative val="0"/>
            <c:bubble3D val="0"/>
            <c:spPr>
              <a:solidFill>
                <a:schemeClr val="tx2">
                  <a:lumMod val="60000"/>
                  <a:lumOff val="40000"/>
                </a:schemeClr>
              </a:solidFill>
              <a:ln>
                <a:solidFill>
                  <a:schemeClr val="tx1"/>
                </a:solidFill>
              </a:ln>
            </c:spPr>
          </c:dPt>
          <c:dPt>
            <c:idx val="20"/>
            <c:invertIfNegative val="0"/>
            <c:bubble3D val="0"/>
            <c:spPr>
              <a:solidFill>
                <a:schemeClr val="tx2">
                  <a:lumMod val="60000"/>
                  <a:lumOff val="40000"/>
                </a:schemeClr>
              </a:solidFill>
              <a:ln>
                <a:solidFill>
                  <a:schemeClr val="tx1"/>
                </a:solidFill>
              </a:ln>
            </c:spPr>
          </c:dPt>
          <c:dPt>
            <c:idx val="21"/>
            <c:invertIfNegative val="0"/>
            <c:bubble3D val="0"/>
            <c:spPr>
              <a:solidFill>
                <a:schemeClr val="tx2">
                  <a:lumMod val="60000"/>
                  <a:lumOff val="40000"/>
                </a:schemeClr>
              </a:solidFill>
              <a:ln>
                <a:solidFill>
                  <a:schemeClr val="tx1"/>
                </a:solidFill>
              </a:ln>
            </c:spPr>
          </c:dPt>
          <c:dPt>
            <c:idx val="22"/>
            <c:invertIfNegative val="0"/>
            <c:bubble3D val="0"/>
            <c:spPr>
              <a:solidFill>
                <a:schemeClr val="tx2">
                  <a:lumMod val="60000"/>
                  <a:lumOff val="40000"/>
                </a:schemeClr>
              </a:solidFill>
              <a:ln>
                <a:solidFill>
                  <a:schemeClr val="tx1"/>
                </a:solidFill>
              </a:ln>
            </c:spPr>
          </c:dPt>
          <c:dPt>
            <c:idx val="23"/>
            <c:invertIfNegative val="0"/>
            <c:bubble3D val="0"/>
            <c:spPr>
              <a:solidFill>
                <a:schemeClr val="tx2">
                  <a:lumMod val="60000"/>
                  <a:lumOff val="40000"/>
                </a:schemeClr>
              </a:solidFill>
              <a:ln>
                <a:solidFill>
                  <a:schemeClr val="tx1"/>
                </a:solidFill>
              </a:ln>
            </c:spPr>
          </c:dPt>
          <c:dPt>
            <c:idx val="24"/>
            <c:invertIfNegative val="0"/>
            <c:bubble3D val="0"/>
            <c:spPr>
              <a:solidFill>
                <a:schemeClr val="tx2">
                  <a:lumMod val="60000"/>
                  <a:lumOff val="40000"/>
                </a:schemeClr>
              </a:solidFill>
              <a:ln>
                <a:solidFill>
                  <a:schemeClr val="tx1"/>
                </a:solidFill>
              </a:ln>
            </c:spPr>
          </c:dPt>
          <c:dPt>
            <c:idx val="25"/>
            <c:invertIfNegative val="0"/>
            <c:bubble3D val="0"/>
            <c:spPr>
              <a:solidFill>
                <a:schemeClr val="tx2">
                  <a:lumMod val="60000"/>
                  <a:lumOff val="40000"/>
                </a:schemeClr>
              </a:solidFill>
              <a:ln>
                <a:solidFill>
                  <a:schemeClr val="tx1"/>
                </a:solidFill>
              </a:ln>
            </c:spPr>
          </c:dPt>
          <c:dPt>
            <c:idx val="26"/>
            <c:invertIfNegative val="0"/>
            <c:bubble3D val="0"/>
            <c:spPr>
              <a:solidFill>
                <a:schemeClr val="tx2">
                  <a:lumMod val="60000"/>
                  <a:lumOff val="40000"/>
                </a:schemeClr>
              </a:solidFill>
              <a:ln>
                <a:solidFill>
                  <a:schemeClr val="tx1"/>
                </a:solidFill>
              </a:ln>
            </c:spPr>
          </c:dPt>
          <c:dLbls>
            <c:txPr>
              <a:bodyPr/>
              <a:lstStyle/>
              <a:p>
                <a:pPr>
                  <a:defRPr sz="800" b="1"/>
                </a:pPr>
                <a:endParaRPr lang="es-MX"/>
              </a:p>
            </c:txPr>
            <c:dLblPos val="outEnd"/>
            <c:showLegendKey val="0"/>
            <c:showVal val="1"/>
            <c:showCatName val="0"/>
            <c:showSerName val="0"/>
            <c:showPercent val="0"/>
            <c:showBubbleSize val="0"/>
            <c:showLeaderLines val="0"/>
          </c:dLbls>
          <c:cat>
            <c:numRef>
              <c:f>Hoja2!$A$44:$A$71</c:f>
              <c:numCache>
                <c:formatCode>0</c:formatCode>
                <c:ptCount val="28"/>
                <c:pt idx="0">
                  <c:v>2010</c:v>
                </c:pt>
                <c:pt idx="1">
                  <c:v>2011</c:v>
                </c:pt>
                <c:pt idx="2" formatCode="General">
                  <c:v>2012</c:v>
                </c:pt>
                <c:pt idx="3" formatCode="mmm\-yy">
                  <c:v>41275</c:v>
                </c:pt>
                <c:pt idx="4" formatCode="mmm\-yy">
                  <c:v>41306</c:v>
                </c:pt>
                <c:pt idx="5" formatCode="mmm\-yy">
                  <c:v>41334</c:v>
                </c:pt>
                <c:pt idx="6" formatCode="mmm\-yy">
                  <c:v>41365</c:v>
                </c:pt>
                <c:pt idx="7" formatCode="mmm\-yy">
                  <c:v>41395</c:v>
                </c:pt>
                <c:pt idx="8" formatCode="mmm\-yy">
                  <c:v>41426</c:v>
                </c:pt>
                <c:pt idx="9" formatCode="mmm\-yy">
                  <c:v>41456</c:v>
                </c:pt>
                <c:pt idx="10" formatCode="mmm\-yy">
                  <c:v>41487</c:v>
                </c:pt>
                <c:pt idx="11" formatCode="mmm\-yy">
                  <c:v>41518</c:v>
                </c:pt>
                <c:pt idx="12" formatCode="mmm\-yy">
                  <c:v>41548</c:v>
                </c:pt>
                <c:pt idx="13" formatCode="mmm\-yy">
                  <c:v>41579</c:v>
                </c:pt>
                <c:pt idx="14" formatCode="mmm\-yy">
                  <c:v>41609</c:v>
                </c:pt>
                <c:pt idx="15" formatCode="mmm\-yy">
                  <c:v>41640</c:v>
                </c:pt>
                <c:pt idx="16" formatCode="mmm\-yy">
                  <c:v>41671</c:v>
                </c:pt>
                <c:pt idx="17" formatCode="mmm\-yy">
                  <c:v>41699</c:v>
                </c:pt>
                <c:pt idx="18" formatCode="mmm\-yy">
                  <c:v>41730</c:v>
                </c:pt>
                <c:pt idx="19" formatCode="mmm\-yy">
                  <c:v>41760</c:v>
                </c:pt>
                <c:pt idx="20" formatCode="mmm\-yy">
                  <c:v>41791</c:v>
                </c:pt>
                <c:pt idx="21" formatCode="mmm\-yy">
                  <c:v>41821</c:v>
                </c:pt>
                <c:pt idx="22" formatCode="mmm\-yy">
                  <c:v>41852</c:v>
                </c:pt>
                <c:pt idx="23" formatCode="mmm\-yy">
                  <c:v>41883</c:v>
                </c:pt>
                <c:pt idx="24" formatCode="mmm\-yy">
                  <c:v>41913</c:v>
                </c:pt>
                <c:pt idx="25" formatCode="mmm\-yy">
                  <c:v>41944</c:v>
                </c:pt>
                <c:pt idx="26" formatCode="mmm\-yy">
                  <c:v>41974</c:v>
                </c:pt>
                <c:pt idx="27" formatCode="mmm\-yy">
                  <c:v>42005</c:v>
                </c:pt>
              </c:numCache>
            </c:numRef>
          </c:cat>
          <c:val>
            <c:numRef>
              <c:f>Hoja2!$B$44:$B$71</c:f>
              <c:numCache>
                <c:formatCode>#,##0</c:formatCode>
                <c:ptCount val="28"/>
                <c:pt idx="0">
                  <c:v>152</c:v>
                </c:pt>
                <c:pt idx="1">
                  <c:v>7419</c:v>
                </c:pt>
                <c:pt idx="2">
                  <c:v>13873</c:v>
                </c:pt>
                <c:pt idx="3">
                  <c:v>14384</c:v>
                </c:pt>
                <c:pt idx="4">
                  <c:v>14657</c:v>
                </c:pt>
                <c:pt idx="5">
                  <c:v>15100</c:v>
                </c:pt>
                <c:pt idx="6">
                  <c:v>15602</c:v>
                </c:pt>
                <c:pt idx="7">
                  <c:v>16017</c:v>
                </c:pt>
                <c:pt idx="8">
                  <c:v>16453</c:v>
                </c:pt>
                <c:pt idx="9">
                  <c:v>16673</c:v>
                </c:pt>
                <c:pt idx="10">
                  <c:v>17394</c:v>
                </c:pt>
                <c:pt idx="11">
                  <c:v>17862</c:v>
                </c:pt>
                <c:pt idx="12">
                  <c:v>18233</c:v>
                </c:pt>
                <c:pt idx="13">
                  <c:v>18745</c:v>
                </c:pt>
                <c:pt idx="14">
                  <c:v>19209</c:v>
                </c:pt>
                <c:pt idx="15">
                  <c:v>19823</c:v>
                </c:pt>
                <c:pt idx="16">
                  <c:v>19977</c:v>
                </c:pt>
                <c:pt idx="17">
                  <c:v>20377</c:v>
                </c:pt>
                <c:pt idx="18">
                  <c:v>20916</c:v>
                </c:pt>
                <c:pt idx="19">
                  <c:v>21292</c:v>
                </c:pt>
                <c:pt idx="20">
                  <c:v>21678</c:v>
                </c:pt>
                <c:pt idx="21">
                  <c:v>21874</c:v>
                </c:pt>
                <c:pt idx="22">
                  <c:v>22123</c:v>
                </c:pt>
                <c:pt idx="23">
                  <c:v>22312</c:v>
                </c:pt>
                <c:pt idx="24">
                  <c:v>22590</c:v>
                </c:pt>
                <c:pt idx="25">
                  <c:v>22824</c:v>
                </c:pt>
                <c:pt idx="26">
                  <c:v>23107</c:v>
                </c:pt>
                <c:pt idx="27">
                  <c:v>23449</c:v>
                </c:pt>
              </c:numCache>
            </c:numRef>
          </c:val>
        </c:ser>
        <c:dLbls>
          <c:dLblPos val="outEnd"/>
          <c:showLegendKey val="0"/>
          <c:showVal val="1"/>
          <c:showCatName val="0"/>
          <c:showSerName val="0"/>
          <c:showPercent val="0"/>
          <c:showBubbleSize val="0"/>
        </c:dLbls>
        <c:gapWidth val="80"/>
        <c:axId val="89738240"/>
        <c:axId val="90002560"/>
      </c:barChart>
      <c:catAx>
        <c:axId val="89738240"/>
        <c:scaling>
          <c:orientation val="minMax"/>
        </c:scaling>
        <c:delete val="0"/>
        <c:axPos val="b"/>
        <c:numFmt formatCode="0" sourceLinked="1"/>
        <c:majorTickMark val="out"/>
        <c:minorTickMark val="none"/>
        <c:tickLblPos val="nextTo"/>
        <c:txPr>
          <a:bodyPr/>
          <a:lstStyle/>
          <a:p>
            <a:pPr>
              <a:defRPr sz="1100"/>
            </a:pPr>
            <a:endParaRPr lang="es-MX"/>
          </a:p>
        </c:txPr>
        <c:crossAx val="90002560"/>
        <c:crosses val="autoZero"/>
        <c:auto val="1"/>
        <c:lblAlgn val="ctr"/>
        <c:lblOffset val="100"/>
        <c:noMultiLvlLbl val="0"/>
      </c:catAx>
      <c:valAx>
        <c:axId val="90002560"/>
        <c:scaling>
          <c:orientation val="minMax"/>
          <c:max val="23500"/>
          <c:min val="0"/>
        </c:scaling>
        <c:delete val="0"/>
        <c:axPos val="l"/>
        <c:title>
          <c:tx>
            <c:rich>
              <a:bodyPr rot="-5400000" vert="horz"/>
              <a:lstStyle/>
              <a:p>
                <a:pPr>
                  <a:defRPr/>
                </a:pPr>
                <a:r>
                  <a:rPr lang="en-US"/>
                  <a:t>Registros Sanitarios Emitidos</a:t>
                </a:r>
              </a:p>
            </c:rich>
          </c:tx>
          <c:layout/>
          <c:overlay val="0"/>
        </c:title>
        <c:numFmt formatCode="#,##0" sourceLinked="1"/>
        <c:majorTickMark val="out"/>
        <c:minorTickMark val="none"/>
        <c:tickLblPos val="nextTo"/>
        <c:txPr>
          <a:bodyPr/>
          <a:lstStyle/>
          <a:p>
            <a:pPr>
              <a:defRPr sz="1100"/>
            </a:pPr>
            <a:endParaRPr lang="es-MX"/>
          </a:p>
        </c:txPr>
        <c:crossAx val="89738240"/>
        <c:crosses val="autoZero"/>
        <c:crossBetween val="between"/>
      </c:valAx>
    </c:plotArea>
    <c:plotVisOnly val="1"/>
    <c:dispBlanksAs val="gap"/>
    <c:showDLblsOverMax val="0"/>
  </c:chart>
  <c:txPr>
    <a:bodyPr/>
    <a:lstStyle/>
    <a:p>
      <a:pPr>
        <a:defRPr sz="1200">
          <a:latin typeface="Arial Narrow" panose="020B0606020202030204" pitchFamily="34" charset="0"/>
        </a:defRPr>
      </a:pPr>
      <a:endParaRPr lang="es-MX"/>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a:t>Gasto</a:t>
            </a:r>
            <a:r>
              <a:rPr lang="en-US" dirty="0"/>
              <a:t> de </a:t>
            </a:r>
            <a:r>
              <a:rPr lang="en-US" dirty="0" err="1" smtClean="0"/>
              <a:t>Bolsillo</a:t>
            </a:r>
            <a:r>
              <a:rPr lang="en-US" baseline="0" dirty="0" smtClean="0"/>
              <a:t> en México, 2011-2012</a:t>
            </a:r>
            <a:endParaRPr lang="en-US" dirty="0"/>
          </a:p>
          <a:p>
            <a:pPr>
              <a:defRPr/>
            </a:pPr>
            <a:r>
              <a:rPr lang="en-US" sz="1600" b="0" dirty="0" smtClean="0"/>
              <a:t>(% del </a:t>
            </a:r>
            <a:r>
              <a:rPr lang="en-US" sz="1600" b="0" dirty="0" err="1"/>
              <a:t>Gasto</a:t>
            </a:r>
            <a:r>
              <a:rPr lang="en-US" sz="1600" b="0" dirty="0"/>
              <a:t> Total de </a:t>
            </a:r>
            <a:r>
              <a:rPr lang="en-US" sz="1600" b="0" dirty="0" err="1"/>
              <a:t>salud</a:t>
            </a:r>
            <a:r>
              <a:rPr lang="en-US" sz="1600" b="0" dirty="0"/>
              <a:t>)</a:t>
            </a:r>
          </a:p>
        </c:rich>
      </c:tx>
      <c:layout>
        <c:manualLayout>
          <c:xMode val="edge"/>
          <c:yMode val="edge"/>
          <c:x val="0.30337947801669057"/>
          <c:y val="2.7004807924803988E-4"/>
        </c:manualLayout>
      </c:layout>
      <c:overlay val="0"/>
    </c:title>
    <c:autoTitleDeleted val="0"/>
    <c:plotArea>
      <c:layout>
        <c:manualLayout>
          <c:layoutTarget val="inner"/>
          <c:xMode val="edge"/>
          <c:yMode val="edge"/>
          <c:x val="9.0949614961171654E-2"/>
          <c:y val="0.1285296505664392"/>
          <c:w val="0.89188101342799719"/>
          <c:h val="0.74880489089904889"/>
        </c:manualLayout>
      </c:layout>
      <c:barChart>
        <c:barDir val="col"/>
        <c:grouping val="clustered"/>
        <c:varyColors val="0"/>
        <c:ser>
          <c:idx val="0"/>
          <c:order val="0"/>
          <c:tx>
            <c:strRef>
              <c:f>Hoja1!$B$1</c:f>
              <c:strCache>
                <c:ptCount val="1"/>
                <c:pt idx="0">
                  <c:v>Serie 1</c:v>
                </c:pt>
              </c:strCache>
            </c:strRef>
          </c:tx>
          <c:spPr>
            <a:ln>
              <a:solidFill>
                <a:schemeClr val="tx1"/>
              </a:solidFill>
            </a:ln>
          </c:spPr>
          <c:invertIfNegative val="0"/>
          <c:dPt>
            <c:idx val="0"/>
            <c:invertIfNegative val="0"/>
            <c:bubble3D val="0"/>
            <c:spPr>
              <a:solidFill>
                <a:schemeClr val="accent2">
                  <a:lumMod val="40000"/>
                  <a:lumOff val="60000"/>
                </a:schemeClr>
              </a:solidFill>
              <a:ln>
                <a:solidFill>
                  <a:schemeClr val="tx1"/>
                </a:solidFill>
              </a:ln>
            </c:spPr>
          </c:dPt>
          <c:dPt>
            <c:idx val="1"/>
            <c:invertIfNegative val="0"/>
            <c:bubble3D val="0"/>
            <c:spPr>
              <a:solidFill>
                <a:schemeClr val="accent1">
                  <a:lumMod val="40000"/>
                  <a:lumOff val="60000"/>
                </a:schemeClr>
              </a:solidFill>
              <a:ln>
                <a:solidFill>
                  <a:schemeClr val="tx1"/>
                </a:solidFill>
              </a:ln>
            </c:spPr>
          </c:dPt>
          <c:dLbls>
            <c:dLbl>
              <c:idx val="0"/>
              <c:layout>
                <c:manualLayout>
                  <c:x val="-1.5608519646210166E-3"/>
                  <c:y val="0.31874999999999992"/>
                </c:manualLayout>
              </c:layout>
              <c:showLegendKey val="0"/>
              <c:showVal val="1"/>
              <c:showCatName val="0"/>
              <c:showSerName val="0"/>
              <c:showPercent val="0"/>
              <c:showBubbleSize val="0"/>
            </c:dLbl>
            <c:dLbl>
              <c:idx val="1"/>
              <c:layout>
                <c:manualLayout>
                  <c:x val="3.1217039292420331E-3"/>
                  <c:y val="0.28749975393700794"/>
                </c:manualLayout>
              </c:layout>
              <c:showLegendKey val="0"/>
              <c:showVal val="1"/>
              <c:showCatName val="0"/>
              <c:showSerName val="0"/>
              <c:showPercent val="0"/>
              <c:showBubbleSize val="0"/>
            </c:dLbl>
            <c:txPr>
              <a:bodyPr/>
              <a:lstStyle/>
              <a:p>
                <a:pPr>
                  <a:defRPr sz="1600" b="1"/>
                </a:pPr>
                <a:endParaRPr lang="es-MX"/>
              </a:p>
            </c:txPr>
            <c:showLegendKey val="0"/>
            <c:showVal val="1"/>
            <c:showCatName val="0"/>
            <c:showSerName val="0"/>
            <c:showPercent val="0"/>
            <c:showBubbleSize val="0"/>
            <c:showLeaderLines val="0"/>
          </c:dLbls>
          <c:cat>
            <c:numRef>
              <c:f>Hoja1!$A$2:$A$3</c:f>
              <c:numCache>
                <c:formatCode>General</c:formatCode>
                <c:ptCount val="2"/>
                <c:pt idx="0">
                  <c:v>2011</c:v>
                </c:pt>
                <c:pt idx="1">
                  <c:v>2013</c:v>
                </c:pt>
              </c:numCache>
            </c:numRef>
          </c:cat>
          <c:val>
            <c:numRef>
              <c:f>Hoja1!$B$2:$B$3</c:f>
              <c:numCache>
                <c:formatCode>General</c:formatCode>
                <c:ptCount val="2"/>
                <c:pt idx="0">
                  <c:v>45.5</c:v>
                </c:pt>
                <c:pt idx="1">
                  <c:v>44.8</c:v>
                </c:pt>
              </c:numCache>
            </c:numRef>
          </c:val>
        </c:ser>
        <c:dLbls>
          <c:showLegendKey val="0"/>
          <c:showVal val="0"/>
          <c:showCatName val="0"/>
          <c:showSerName val="0"/>
          <c:showPercent val="0"/>
          <c:showBubbleSize val="0"/>
        </c:dLbls>
        <c:gapWidth val="80"/>
        <c:axId val="157638016"/>
        <c:axId val="164240768"/>
      </c:barChart>
      <c:catAx>
        <c:axId val="157638016"/>
        <c:scaling>
          <c:orientation val="minMax"/>
        </c:scaling>
        <c:delete val="0"/>
        <c:axPos val="b"/>
        <c:numFmt formatCode="General" sourceLinked="1"/>
        <c:majorTickMark val="none"/>
        <c:minorTickMark val="none"/>
        <c:tickLblPos val="nextTo"/>
        <c:crossAx val="164240768"/>
        <c:crosses val="autoZero"/>
        <c:auto val="1"/>
        <c:lblAlgn val="ctr"/>
        <c:lblOffset val="100"/>
        <c:noMultiLvlLbl val="0"/>
      </c:catAx>
      <c:valAx>
        <c:axId val="164240768"/>
        <c:scaling>
          <c:orientation val="minMax"/>
          <c:max val="47"/>
          <c:min val="40"/>
        </c:scaling>
        <c:delete val="0"/>
        <c:axPos val="l"/>
        <c:title>
          <c:tx>
            <c:rich>
              <a:bodyPr/>
              <a:lstStyle/>
              <a:p>
                <a:pPr>
                  <a:defRPr/>
                </a:pPr>
                <a:r>
                  <a:rPr lang="es-MX" dirty="0" smtClean="0"/>
                  <a:t>% </a:t>
                </a:r>
                <a:r>
                  <a:rPr lang="es-MX" dirty="0"/>
                  <a:t>del Gasto Total en </a:t>
                </a:r>
                <a:r>
                  <a:rPr lang="es-MX" dirty="0" smtClean="0"/>
                  <a:t>Salud</a:t>
                </a:r>
                <a:endParaRPr lang="es-MX" dirty="0"/>
              </a:p>
            </c:rich>
          </c:tx>
          <c:layout>
            <c:manualLayout>
              <c:xMode val="edge"/>
              <c:yMode val="edge"/>
              <c:x val="1.5608519646210166E-3"/>
              <c:y val="0.27741318883258292"/>
            </c:manualLayout>
          </c:layout>
          <c:overlay val="0"/>
        </c:title>
        <c:numFmt formatCode="#,##0.0" sourceLinked="0"/>
        <c:majorTickMark val="none"/>
        <c:minorTickMark val="none"/>
        <c:tickLblPos val="nextTo"/>
        <c:crossAx val="157638016"/>
        <c:crosses val="autoZero"/>
        <c:crossBetween val="between"/>
        <c:majorUnit val="1"/>
      </c:valAx>
      <c:spPr>
        <a:ln cmpd="sng"/>
      </c:spPr>
    </c:plotArea>
    <c:plotVisOnly val="1"/>
    <c:dispBlanksAs val="gap"/>
    <c:showDLblsOverMax val="0"/>
  </c:chart>
  <c:txPr>
    <a:bodyPr/>
    <a:lstStyle/>
    <a:p>
      <a:pPr>
        <a:defRPr sz="1400">
          <a:latin typeface="Arial Narrow" pitchFamily="34" charset="0"/>
        </a:defRPr>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77139780604346"/>
          <c:y val="2.0725637606982716E-2"/>
          <c:w val="0.8685232653610605"/>
          <c:h val="0.65491734784599565"/>
        </c:manualLayout>
      </c:layout>
      <c:barChart>
        <c:barDir val="col"/>
        <c:grouping val="clustered"/>
        <c:varyColors val="0"/>
        <c:ser>
          <c:idx val="0"/>
          <c:order val="0"/>
          <c:tx>
            <c:v>Precio de Innovador (Promedio)</c:v>
          </c:tx>
          <c:spPr>
            <a:ln>
              <a:solidFill>
                <a:schemeClr val="tx1"/>
              </a:solidFill>
            </a:ln>
          </c:spPr>
          <c:invertIfNegative val="0"/>
          <c:cat>
            <c:strRef>
              <c:f>'Sust. sin precios de genericos'!$B$4:$B$18</c:f>
              <c:strCache>
                <c:ptCount val="15"/>
                <c:pt idx="0">
                  <c:v>Atorvastatina (Cardiovascular)</c:v>
                </c:pt>
                <c:pt idx="1">
                  <c:v>Bicalutamida (Oncología)</c:v>
                </c:pt>
                <c:pt idx="2">
                  <c:v>Pioglitazona (Diabetes)</c:v>
                </c:pt>
                <c:pt idx="3">
                  <c:v>Clopidogrel (Cardiovascular)</c:v>
                </c:pt>
                <c:pt idx="4">
                  <c:v>Abacavir (Transmisibles)</c:v>
                </c:pt>
                <c:pt idx="5">
                  <c:v>Olanzapina (Psiquiatría)</c:v>
                </c:pt>
                <c:pt idx="6">
                  <c:v>Losartán (Cardiovascular)</c:v>
                </c:pt>
                <c:pt idx="7">
                  <c:v>Sildenafil (Disfunción Eréctil)</c:v>
                </c:pt>
                <c:pt idx="8">
                  <c:v>Irbesartan (Cardiovascular)</c:v>
                </c:pt>
                <c:pt idx="9">
                  <c:v>Montelukast (Respiratorias)</c:v>
                </c:pt>
                <c:pt idx="10">
                  <c:v>Valsartán (Cardiovascular)</c:v>
                </c:pt>
                <c:pt idx="11">
                  <c:v>Escitalopram (Psiquiatría)</c:v>
                </c:pt>
                <c:pt idx="12">
                  <c:v>Ácido Zoledrónico (Osteoporosis)</c:v>
                </c:pt>
                <c:pt idx="13">
                  <c:v>Cefepima (Respiratorias)</c:v>
                </c:pt>
                <c:pt idx="14">
                  <c:v>Donepecilo (Neurológico)</c:v>
                </c:pt>
              </c:strCache>
            </c:strRef>
          </c:cat>
          <c:val>
            <c:numRef>
              <c:f>'Sust. sin precios de genericos'!$D$4:$D$18</c:f>
              <c:numCache>
                <c:formatCode>General</c:formatCode>
                <c:ptCount val="15"/>
                <c:pt idx="0">
                  <c:v>750</c:v>
                </c:pt>
                <c:pt idx="1">
                  <c:v>2391.08</c:v>
                </c:pt>
                <c:pt idx="2">
                  <c:v>481</c:v>
                </c:pt>
                <c:pt idx="3" formatCode="&quot;$&quot;#,##0.00">
                  <c:v>550</c:v>
                </c:pt>
                <c:pt idx="4">
                  <c:v>3577</c:v>
                </c:pt>
                <c:pt idx="5" formatCode="&quot;$&quot;#,##0.00">
                  <c:v>818</c:v>
                </c:pt>
                <c:pt idx="6" formatCode="&quot;$&quot;#,##0">
                  <c:v>625</c:v>
                </c:pt>
                <c:pt idx="7">
                  <c:v>550</c:v>
                </c:pt>
                <c:pt idx="8" formatCode="&quot;$&quot;#,##0.00">
                  <c:v>341</c:v>
                </c:pt>
                <c:pt idx="9">
                  <c:v>604.20000000000005</c:v>
                </c:pt>
                <c:pt idx="10" formatCode="&quot;$&quot;#,##0.00">
                  <c:v>642</c:v>
                </c:pt>
                <c:pt idx="11">
                  <c:v>547</c:v>
                </c:pt>
                <c:pt idx="12">
                  <c:v>5727.75</c:v>
                </c:pt>
                <c:pt idx="13">
                  <c:v>338.6</c:v>
                </c:pt>
                <c:pt idx="14">
                  <c:v>1433.9</c:v>
                </c:pt>
              </c:numCache>
            </c:numRef>
          </c:val>
        </c:ser>
        <c:ser>
          <c:idx val="1"/>
          <c:order val="1"/>
          <c:tx>
            <c:v>Precio de Genérico (Promedio)</c:v>
          </c:tx>
          <c:spPr>
            <a:ln>
              <a:solidFill>
                <a:schemeClr val="tx1"/>
              </a:solidFill>
            </a:ln>
          </c:spPr>
          <c:invertIfNegative val="0"/>
          <c:dLbls>
            <c:dLbl>
              <c:idx val="0"/>
              <c:layout>
                <c:manualLayout>
                  <c:x val="-3.9457910020588649E-3"/>
                  <c:y val="-0.12293954306064067"/>
                </c:manualLayout>
              </c:layout>
              <c:tx>
                <c:rich>
                  <a:bodyPr/>
                  <a:lstStyle/>
                  <a:p>
                    <a:r>
                      <a:rPr lang="es-MX" sz="800" b="0">
                        <a:effectLst/>
                        <a:latin typeface="Arial Narrow" panose="020B0606020202030204" pitchFamily="34" charset="0"/>
                      </a:rPr>
                      <a:t>Reducción</a:t>
                    </a:r>
                  </a:p>
                  <a:p>
                    <a:r>
                      <a:rPr lang="es-MX" sz="800" b="0">
                        <a:effectLst/>
                        <a:latin typeface="Arial Narrow" panose="020B0606020202030204" pitchFamily="34" charset="0"/>
                      </a:rPr>
                      <a:t> de</a:t>
                    </a:r>
                    <a:r>
                      <a:rPr lang="es-MX" sz="800" b="0" baseline="0">
                        <a:effectLst/>
                        <a:latin typeface="Arial Narrow" panose="020B0606020202030204" pitchFamily="34" charset="0"/>
                      </a:rPr>
                      <a:t> 89% </a:t>
                    </a:r>
                  </a:p>
                  <a:p>
                    <a:r>
                      <a:rPr lang="es-MX" sz="800" b="0" baseline="0">
                        <a:effectLst/>
                        <a:latin typeface="Arial Narrow" panose="020B0606020202030204" pitchFamily="34" charset="0"/>
                      </a:rPr>
                      <a:t>en precio</a:t>
                    </a:r>
                    <a:endParaRPr lang="es-MX" b="0">
                      <a:effectLst/>
                    </a:endParaRPr>
                  </a:p>
                </c:rich>
              </c:tx>
              <c:dLblPos val="outEnd"/>
              <c:showLegendKey val="0"/>
              <c:showVal val="1"/>
              <c:showCatName val="0"/>
              <c:showSerName val="0"/>
              <c:showPercent val="0"/>
              <c:showBubbleSize val="0"/>
            </c:dLbl>
            <c:dLbl>
              <c:idx val="1"/>
              <c:layout>
                <c:manualLayout>
                  <c:x val="-4.1025641025641026E-3"/>
                  <c:y val="-0.27664874816385315"/>
                </c:manualLayout>
              </c:layout>
              <c:tx>
                <c:rich>
                  <a:bodyPr/>
                  <a:lstStyle/>
                  <a:p>
                    <a:r>
                      <a:rPr lang="es-MX" sz="800" b="1" i="0" baseline="0">
                        <a:effectLst/>
                        <a:latin typeface="Arial Narrow" panose="020B0606020202030204" pitchFamily="34" charset="0"/>
                      </a:rPr>
                      <a:t>Reducción</a:t>
                    </a:r>
                    <a:endParaRPr lang="es-MX" sz="800">
                      <a:effectLst/>
                      <a:latin typeface="Arial Narrow" panose="020B0606020202030204" pitchFamily="34" charset="0"/>
                    </a:endParaRPr>
                  </a:p>
                  <a:p>
                    <a:r>
                      <a:rPr lang="es-MX" sz="800" b="1" i="0" baseline="0">
                        <a:effectLst/>
                        <a:latin typeface="Arial Narrow" panose="020B0606020202030204" pitchFamily="34" charset="0"/>
                      </a:rPr>
                      <a:t> de 88% </a:t>
                    </a:r>
                    <a:endParaRPr lang="es-MX" sz="800">
                      <a:effectLst/>
                      <a:latin typeface="Arial Narrow" panose="020B0606020202030204" pitchFamily="34" charset="0"/>
                    </a:endParaRPr>
                  </a:p>
                  <a:p>
                    <a:r>
                      <a:rPr lang="es-MX" sz="800" b="1" i="0" baseline="0">
                        <a:effectLst/>
                        <a:latin typeface="Arial Narrow" panose="020B0606020202030204" pitchFamily="34" charset="0"/>
                      </a:rPr>
                      <a:t>en precio</a:t>
                    </a:r>
                    <a:endParaRPr lang="es-MX">
                      <a:effectLst/>
                    </a:endParaRPr>
                  </a:p>
                </c:rich>
              </c:tx>
              <c:dLblPos val="outEnd"/>
              <c:showLegendKey val="0"/>
              <c:showVal val="1"/>
              <c:showCatName val="0"/>
              <c:showSerName val="0"/>
              <c:showPercent val="0"/>
              <c:showBubbleSize val="0"/>
            </c:dLbl>
            <c:dLbl>
              <c:idx val="2"/>
              <c:layout>
                <c:manualLayout>
                  <c:x val="-1.9208070504565147E-2"/>
                  <c:y val="-0.12587773659023194"/>
                </c:manualLayout>
              </c:layout>
              <c:tx>
                <c:rich>
                  <a:bodyPr/>
                  <a:lstStyle/>
                  <a:p>
                    <a:r>
                      <a:rPr lang="es-MX" sz="800" b="1" i="0" baseline="0">
                        <a:effectLst/>
                        <a:latin typeface="Arial Narrow" panose="020B0606020202030204" pitchFamily="34" charset="0"/>
                      </a:rPr>
                      <a:t>Reducción</a:t>
                    </a:r>
                    <a:endParaRPr lang="es-MX" sz="800">
                      <a:effectLst/>
                      <a:latin typeface="Arial Narrow" panose="020B0606020202030204" pitchFamily="34" charset="0"/>
                    </a:endParaRPr>
                  </a:p>
                  <a:p>
                    <a:r>
                      <a:rPr lang="es-MX" sz="800" b="1" i="0" baseline="0">
                        <a:effectLst/>
                        <a:latin typeface="Arial Narrow" panose="020B0606020202030204" pitchFamily="34" charset="0"/>
                      </a:rPr>
                      <a:t> de 86% </a:t>
                    </a:r>
                    <a:endParaRPr lang="es-MX" sz="800">
                      <a:effectLst/>
                      <a:latin typeface="Arial Narrow" panose="020B0606020202030204" pitchFamily="34" charset="0"/>
                    </a:endParaRPr>
                  </a:p>
                  <a:p>
                    <a:r>
                      <a:rPr lang="es-MX" sz="800" b="1" i="0" baseline="0">
                        <a:effectLst/>
                        <a:latin typeface="Arial Narrow" panose="020B0606020202030204" pitchFamily="34" charset="0"/>
                      </a:rPr>
                      <a:t>en precio</a:t>
                    </a:r>
                    <a:endParaRPr lang="es-MX">
                      <a:effectLst/>
                    </a:endParaRPr>
                  </a:p>
                </c:rich>
              </c:tx>
              <c:dLblPos val="outEnd"/>
              <c:showLegendKey val="0"/>
              <c:showVal val="1"/>
              <c:showCatName val="0"/>
              <c:showSerName val="0"/>
              <c:showPercent val="0"/>
              <c:showBubbleSize val="0"/>
            </c:dLbl>
            <c:dLbl>
              <c:idx val="3"/>
              <c:layout>
                <c:manualLayout>
                  <c:x val="-9.5726495726495726E-3"/>
                  <c:y val="-0.19964342650999711"/>
                </c:manualLayout>
              </c:layout>
              <c:tx>
                <c:rich>
                  <a:bodyPr/>
                  <a:lstStyle/>
                  <a:p>
                    <a:r>
                      <a:rPr lang="es-MX" sz="800" b="1" i="0" baseline="0">
                        <a:effectLst/>
                        <a:latin typeface="Arial Narrow" panose="020B0606020202030204" pitchFamily="34" charset="0"/>
                      </a:rPr>
                      <a:t>Reducción</a:t>
                    </a:r>
                    <a:endParaRPr lang="es-MX" sz="800">
                      <a:effectLst/>
                      <a:latin typeface="Arial Narrow" panose="020B0606020202030204" pitchFamily="34" charset="0"/>
                    </a:endParaRPr>
                  </a:p>
                  <a:p>
                    <a:r>
                      <a:rPr lang="es-MX" sz="800" b="1" i="0" baseline="0">
                        <a:effectLst/>
                        <a:latin typeface="Arial Narrow" panose="020B0606020202030204" pitchFamily="34" charset="0"/>
                      </a:rPr>
                      <a:t> de 82% </a:t>
                    </a:r>
                    <a:endParaRPr lang="es-MX" sz="800">
                      <a:effectLst/>
                      <a:latin typeface="Arial Narrow" panose="020B0606020202030204" pitchFamily="34" charset="0"/>
                    </a:endParaRPr>
                  </a:p>
                  <a:p>
                    <a:r>
                      <a:rPr lang="es-MX" sz="800" b="1" i="0" baseline="0">
                        <a:effectLst/>
                        <a:latin typeface="Arial Narrow" panose="020B0606020202030204" pitchFamily="34" charset="0"/>
                      </a:rPr>
                      <a:t>en precio</a:t>
                    </a:r>
                    <a:endParaRPr lang="es-MX">
                      <a:effectLst/>
                    </a:endParaRPr>
                  </a:p>
                </c:rich>
              </c:tx>
              <c:dLblPos val="outEnd"/>
              <c:showLegendKey val="0"/>
              <c:showVal val="1"/>
              <c:showCatName val="0"/>
              <c:showSerName val="0"/>
              <c:showPercent val="0"/>
              <c:showBubbleSize val="0"/>
            </c:dLbl>
            <c:dLbl>
              <c:idx val="4"/>
              <c:layout>
                <c:manualLayout>
                  <c:x val="-2.735042735042735E-3"/>
                  <c:y val="-0.33083767821656662"/>
                </c:manualLayout>
              </c:layout>
              <c:tx>
                <c:rich>
                  <a:bodyPr/>
                  <a:lstStyle/>
                  <a:p>
                    <a:r>
                      <a:rPr lang="es-MX" sz="800" b="1" i="0" baseline="0">
                        <a:effectLst/>
                        <a:latin typeface="Arial Narrow" panose="020B0606020202030204" pitchFamily="34" charset="0"/>
                      </a:rPr>
                      <a:t>Reducción</a:t>
                    </a:r>
                    <a:endParaRPr lang="es-MX" sz="800">
                      <a:effectLst/>
                      <a:latin typeface="Arial Narrow" panose="020B0606020202030204" pitchFamily="34" charset="0"/>
                    </a:endParaRPr>
                  </a:p>
                  <a:p>
                    <a:r>
                      <a:rPr lang="es-MX" sz="800" b="1" i="0" baseline="0">
                        <a:effectLst/>
                        <a:latin typeface="Arial Narrow" panose="020B0606020202030204" pitchFamily="34" charset="0"/>
                      </a:rPr>
                      <a:t> de 82% </a:t>
                    </a:r>
                    <a:endParaRPr lang="es-MX" sz="800">
                      <a:effectLst/>
                      <a:latin typeface="Arial Narrow" panose="020B0606020202030204" pitchFamily="34" charset="0"/>
                    </a:endParaRPr>
                  </a:p>
                  <a:p>
                    <a:r>
                      <a:rPr lang="es-MX" sz="800" b="1" i="0" baseline="0">
                        <a:effectLst/>
                        <a:latin typeface="Arial Narrow" panose="020B0606020202030204" pitchFamily="34" charset="0"/>
                      </a:rPr>
                      <a:t>en precio</a:t>
                    </a:r>
                    <a:endParaRPr lang="es-MX">
                      <a:effectLst/>
                    </a:endParaRPr>
                  </a:p>
                </c:rich>
              </c:tx>
              <c:dLblPos val="outEnd"/>
              <c:showLegendKey val="0"/>
              <c:showVal val="1"/>
              <c:showCatName val="0"/>
              <c:showSerName val="0"/>
              <c:showPercent val="0"/>
              <c:showBubbleSize val="0"/>
            </c:dLbl>
            <c:dLbl>
              <c:idx val="5"/>
              <c:layout>
                <c:manualLayout>
                  <c:x val="-1.4980083244591678E-2"/>
                  <c:y val="-0.12596390597142412"/>
                </c:manualLayout>
              </c:layout>
              <c:tx>
                <c:rich>
                  <a:bodyPr/>
                  <a:lstStyle/>
                  <a:p>
                    <a:r>
                      <a:rPr lang="es-MX" sz="800" b="1" i="0" baseline="0">
                        <a:effectLst/>
                        <a:latin typeface="Arial Narrow" panose="020B0606020202030204" pitchFamily="34" charset="0"/>
                      </a:rPr>
                      <a:t>Reducción</a:t>
                    </a:r>
                    <a:endParaRPr lang="es-MX" sz="800">
                      <a:effectLst/>
                      <a:latin typeface="Arial Narrow" panose="020B0606020202030204" pitchFamily="34" charset="0"/>
                    </a:endParaRPr>
                  </a:p>
                  <a:p>
                    <a:r>
                      <a:rPr lang="es-MX" sz="800" b="1" i="0" baseline="0">
                        <a:effectLst/>
                        <a:latin typeface="Arial Narrow" panose="020B0606020202030204" pitchFamily="34" charset="0"/>
                      </a:rPr>
                      <a:t> de 82% </a:t>
                    </a:r>
                    <a:endParaRPr lang="es-MX" sz="800">
                      <a:effectLst/>
                      <a:latin typeface="Arial Narrow" panose="020B0606020202030204" pitchFamily="34" charset="0"/>
                    </a:endParaRPr>
                  </a:p>
                  <a:p>
                    <a:r>
                      <a:rPr lang="es-MX" sz="800" b="1" i="0" baseline="0">
                        <a:effectLst/>
                        <a:latin typeface="Arial Narrow" panose="020B0606020202030204" pitchFamily="34" charset="0"/>
                      </a:rPr>
                      <a:t>en precio</a:t>
                    </a:r>
                    <a:endParaRPr lang="es-MX">
                      <a:effectLst/>
                    </a:endParaRPr>
                  </a:p>
                </c:rich>
              </c:tx>
              <c:dLblPos val="outEnd"/>
              <c:showLegendKey val="0"/>
              <c:showVal val="1"/>
              <c:showCatName val="0"/>
              <c:showSerName val="0"/>
              <c:showPercent val="0"/>
              <c:showBubbleSize val="0"/>
            </c:dLbl>
            <c:dLbl>
              <c:idx val="6"/>
              <c:layout>
                <c:manualLayout>
                  <c:x val="-6.8376068376068376E-3"/>
                  <c:y val="-0.19393932860971147"/>
                </c:manualLayout>
              </c:layout>
              <c:tx>
                <c:rich>
                  <a:bodyPr/>
                  <a:lstStyle/>
                  <a:p>
                    <a:r>
                      <a:rPr lang="es-MX" sz="800" b="1" i="0" baseline="0">
                        <a:effectLst/>
                        <a:latin typeface="Arial Narrow" panose="020B0606020202030204" pitchFamily="34" charset="0"/>
                      </a:rPr>
                      <a:t>Reducción</a:t>
                    </a:r>
                    <a:endParaRPr lang="es-MX" sz="800">
                      <a:effectLst/>
                      <a:latin typeface="Arial Narrow" panose="020B0606020202030204" pitchFamily="34" charset="0"/>
                    </a:endParaRPr>
                  </a:p>
                  <a:p>
                    <a:r>
                      <a:rPr lang="es-MX" sz="800" b="1" i="0" baseline="0">
                        <a:effectLst/>
                        <a:latin typeface="Arial Narrow" panose="020B0606020202030204" pitchFamily="34" charset="0"/>
                      </a:rPr>
                      <a:t> de 80% </a:t>
                    </a:r>
                    <a:endParaRPr lang="es-MX" sz="800">
                      <a:effectLst/>
                      <a:latin typeface="Arial Narrow" panose="020B0606020202030204" pitchFamily="34" charset="0"/>
                    </a:endParaRPr>
                  </a:p>
                  <a:p>
                    <a:r>
                      <a:rPr lang="es-MX" sz="800" b="1" i="0" baseline="0">
                        <a:effectLst/>
                        <a:latin typeface="Arial Narrow" panose="020B0606020202030204" pitchFamily="34" charset="0"/>
                      </a:rPr>
                      <a:t>en precio</a:t>
                    </a:r>
                    <a:endParaRPr lang="es-MX">
                      <a:effectLst/>
                    </a:endParaRPr>
                  </a:p>
                </c:rich>
              </c:tx>
              <c:dLblPos val="outEnd"/>
              <c:showLegendKey val="0"/>
              <c:showVal val="1"/>
              <c:showCatName val="0"/>
              <c:showSerName val="0"/>
              <c:showPercent val="0"/>
              <c:showBubbleSize val="0"/>
            </c:dLbl>
            <c:dLbl>
              <c:idx val="7"/>
              <c:layout>
                <c:manualLayout>
                  <c:x val="-1.2421261516405054E-3"/>
                  <c:y val="-0.1114883617764479"/>
                </c:manualLayout>
              </c:layout>
              <c:tx>
                <c:rich>
                  <a:bodyPr/>
                  <a:lstStyle/>
                  <a:p>
                    <a:r>
                      <a:rPr lang="es-MX" sz="800" b="1" i="0" baseline="0">
                        <a:effectLst/>
                        <a:latin typeface="Arial Narrow" panose="020B0606020202030204" pitchFamily="34" charset="0"/>
                      </a:rPr>
                      <a:t>Reducción</a:t>
                    </a:r>
                    <a:endParaRPr lang="es-MX" sz="800">
                      <a:effectLst/>
                      <a:latin typeface="Arial Narrow" panose="020B0606020202030204" pitchFamily="34" charset="0"/>
                    </a:endParaRPr>
                  </a:p>
                  <a:p>
                    <a:r>
                      <a:rPr lang="es-MX" sz="800" b="1" i="0" baseline="0">
                        <a:effectLst/>
                        <a:latin typeface="Arial Narrow" panose="020B0606020202030204" pitchFamily="34" charset="0"/>
                      </a:rPr>
                      <a:t> de 87% </a:t>
                    </a:r>
                    <a:endParaRPr lang="es-MX" sz="800">
                      <a:effectLst/>
                      <a:latin typeface="Arial Narrow" panose="020B0606020202030204" pitchFamily="34" charset="0"/>
                    </a:endParaRPr>
                  </a:p>
                  <a:p>
                    <a:r>
                      <a:rPr lang="es-MX" sz="800" b="1" i="0" baseline="0">
                        <a:effectLst/>
                        <a:latin typeface="Arial Narrow" panose="020B0606020202030204" pitchFamily="34" charset="0"/>
                      </a:rPr>
                      <a:t>en precio</a:t>
                    </a:r>
                    <a:endParaRPr lang="es-MX">
                      <a:effectLst/>
                    </a:endParaRPr>
                  </a:p>
                </c:rich>
              </c:tx>
              <c:dLblPos val="outEnd"/>
              <c:showLegendKey val="0"/>
              <c:showVal val="1"/>
              <c:showCatName val="0"/>
              <c:showSerName val="0"/>
              <c:showPercent val="0"/>
              <c:showBubbleSize val="0"/>
            </c:dLbl>
            <c:dLbl>
              <c:idx val="8"/>
              <c:layout>
                <c:manualLayout>
                  <c:x val="-1.0971508531755561E-2"/>
                  <c:y val="-0.22289032621037777"/>
                </c:manualLayout>
              </c:layout>
              <c:tx>
                <c:rich>
                  <a:bodyPr/>
                  <a:lstStyle/>
                  <a:p>
                    <a:r>
                      <a:rPr lang="es-MX" sz="800" b="1" i="0" baseline="0" dirty="0">
                        <a:effectLst/>
                        <a:latin typeface="Arial Narrow" panose="020B0606020202030204" pitchFamily="34" charset="0"/>
                      </a:rPr>
                      <a:t>Reducción</a:t>
                    </a:r>
                    <a:endParaRPr lang="es-MX" sz="800" dirty="0">
                      <a:effectLst/>
                      <a:latin typeface="Arial Narrow" panose="020B0606020202030204" pitchFamily="34" charset="0"/>
                    </a:endParaRPr>
                  </a:p>
                  <a:p>
                    <a:r>
                      <a:rPr lang="es-MX" sz="800" b="1" i="0" baseline="0" dirty="0">
                        <a:effectLst/>
                        <a:latin typeface="Arial Narrow" panose="020B0606020202030204" pitchFamily="34" charset="0"/>
                      </a:rPr>
                      <a:t> de 75% </a:t>
                    </a:r>
                    <a:endParaRPr lang="es-MX" sz="800" dirty="0">
                      <a:effectLst/>
                      <a:latin typeface="Arial Narrow" panose="020B0606020202030204" pitchFamily="34" charset="0"/>
                    </a:endParaRPr>
                  </a:p>
                  <a:p>
                    <a:r>
                      <a:rPr lang="es-MX" sz="800" b="1" i="0" baseline="0" dirty="0">
                        <a:effectLst/>
                        <a:latin typeface="Arial Narrow" panose="020B0606020202030204" pitchFamily="34" charset="0"/>
                      </a:rPr>
                      <a:t>en precio</a:t>
                    </a:r>
                    <a:endParaRPr lang="es-MX" dirty="0">
                      <a:effectLst/>
                    </a:endParaRPr>
                  </a:p>
                </c:rich>
              </c:tx>
              <c:dLblPos val="outEnd"/>
              <c:showLegendKey val="0"/>
              <c:showVal val="1"/>
              <c:showCatName val="0"/>
              <c:showSerName val="0"/>
              <c:showPercent val="0"/>
              <c:showBubbleSize val="0"/>
            </c:dLbl>
            <c:dLbl>
              <c:idx val="9"/>
              <c:layout>
                <c:manualLayout>
                  <c:x val="-6.8063049825593464E-3"/>
                  <c:y val="-0.11451249672590545"/>
                </c:manualLayout>
              </c:layout>
              <c:tx>
                <c:rich>
                  <a:bodyPr/>
                  <a:lstStyle/>
                  <a:p>
                    <a:r>
                      <a:rPr lang="es-MX" sz="800" b="1" i="0" baseline="0">
                        <a:effectLst/>
                        <a:latin typeface="Arial Narrow" panose="020B0606020202030204" pitchFamily="34" charset="0"/>
                      </a:rPr>
                      <a:t>Reducción</a:t>
                    </a:r>
                    <a:endParaRPr lang="es-MX" sz="800">
                      <a:effectLst/>
                      <a:latin typeface="Arial Narrow" panose="020B0606020202030204" pitchFamily="34" charset="0"/>
                    </a:endParaRPr>
                  </a:p>
                  <a:p>
                    <a:r>
                      <a:rPr lang="es-MX" sz="800" b="1" i="0" baseline="0">
                        <a:effectLst/>
                        <a:latin typeface="Arial Narrow" panose="020B0606020202030204" pitchFamily="34" charset="0"/>
                      </a:rPr>
                      <a:t> de 72% </a:t>
                    </a:r>
                    <a:endParaRPr lang="es-MX" sz="800">
                      <a:effectLst/>
                      <a:latin typeface="Arial Narrow" panose="020B0606020202030204" pitchFamily="34" charset="0"/>
                    </a:endParaRPr>
                  </a:p>
                  <a:p>
                    <a:r>
                      <a:rPr lang="es-MX" sz="800" b="1" i="0" baseline="0">
                        <a:effectLst/>
                        <a:latin typeface="Arial Narrow" panose="020B0606020202030204" pitchFamily="34" charset="0"/>
                      </a:rPr>
                      <a:t>en precio</a:t>
                    </a:r>
                    <a:endParaRPr lang="es-MX">
                      <a:effectLst/>
                    </a:endParaRPr>
                  </a:p>
                </c:rich>
              </c:tx>
              <c:dLblPos val="outEnd"/>
              <c:showLegendKey val="0"/>
              <c:showVal val="1"/>
              <c:showCatName val="0"/>
              <c:showSerName val="0"/>
              <c:showPercent val="0"/>
              <c:showBubbleSize val="0"/>
            </c:dLbl>
            <c:dLbl>
              <c:idx val="10"/>
              <c:layout>
                <c:manualLayout>
                  <c:x val="-9.572649572649472E-3"/>
                  <c:y val="-0.19679137755985429"/>
                </c:manualLayout>
              </c:layout>
              <c:tx>
                <c:rich>
                  <a:bodyPr/>
                  <a:lstStyle/>
                  <a:p>
                    <a:r>
                      <a:rPr lang="es-MX" sz="800" b="1" i="0" baseline="0">
                        <a:effectLst/>
                        <a:latin typeface="Arial Narrow" panose="020B0606020202030204" pitchFamily="34" charset="0"/>
                      </a:rPr>
                      <a:t>Reducción</a:t>
                    </a:r>
                    <a:endParaRPr lang="es-MX" sz="800">
                      <a:effectLst/>
                      <a:latin typeface="Arial Narrow" panose="020B0606020202030204" pitchFamily="34" charset="0"/>
                    </a:endParaRPr>
                  </a:p>
                  <a:p>
                    <a:r>
                      <a:rPr lang="es-MX" sz="800" b="1" i="0" baseline="0">
                        <a:effectLst/>
                        <a:latin typeface="Arial Narrow" panose="020B0606020202030204" pitchFamily="34" charset="0"/>
                      </a:rPr>
                      <a:t> de 71% </a:t>
                    </a:r>
                    <a:endParaRPr lang="es-MX" sz="800">
                      <a:effectLst/>
                      <a:latin typeface="Arial Narrow" panose="020B0606020202030204" pitchFamily="34" charset="0"/>
                    </a:endParaRPr>
                  </a:p>
                  <a:p>
                    <a:r>
                      <a:rPr lang="es-MX" sz="800" b="1" i="0" baseline="0">
                        <a:effectLst/>
                        <a:latin typeface="Arial Narrow" panose="020B0606020202030204" pitchFamily="34" charset="0"/>
                      </a:rPr>
                      <a:t>en precio</a:t>
                    </a:r>
                    <a:endParaRPr lang="es-MX">
                      <a:effectLst/>
                    </a:endParaRPr>
                  </a:p>
                </c:rich>
              </c:tx>
              <c:dLblPos val="outEnd"/>
              <c:showLegendKey val="0"/>
              <c:showVal val="1"/>
              <c:showCatName val="0"/>
              <c:showSerName val="0"/>
              <c:showPercent val="0"/>
              <c:showBubbleSize val="0"/>
            </c:dLbl>
            <c:dLbl>
              <c:idx val="11"/>
              <c:layout>
                <c:manualLayout>
                  <c:x val="-4.0085747128361182E-3"/>
                  <c:y val="-0.13192646241179892"/>
                </c:manualLayout>
              </c:layout>
              <c:tx>
                <c:rich>
                  <a:bodyPr/>
                  <a:lstStyle/>
                  <a:p>
                    <a:r>
                      <a:rPr lang="es-MX" sz="800" b="1" i="0" baseline="0">
                        <a:effectLst/>
                        <a:latin typeface="Arial Narrow" panose="020B0606020202030204" pitchFamily="34" charset="0"/>
                      </a:rPr>
                      <a:t>Reducción</a:t>
                    </a:r>
                    <a:endParaRPr lang="es-MX" sz="800">
                      <a:effectLst/>
                      <a:latin typeface="Arial Narrow" panose="020B0606020202030204" pitchFamily="34" charset="0"/>
                    </a:endParaRPr>
                  </a:p>
                  <a:p>
                    <a:r>
                      <a:rPr lang="es-MX" sz="800" b="1" i="0" baseline="0">
                        <a:effectLst/>
                        <a:latin typeface="Arial Narrow" panose="020B0606020202030204" pitchFamily="34" charset="0"/>
                      </a:rPr>
                      <a:t> de 67% </a:t>
                    </a:r>
                    <a:endParaRPr lang="es-MX" sz="800">
                      <a:effectLst/>
                      <a:latin typeface="Arial Narrow" panose="020B0606020202030204" pitchFamily="34" charset="0"/>
                    </a:endParaRPr>
                  </a:p>
                  <a:p>
                    <a:r>
                      <a:rPr lang="es-MX" sz="800" b="1" i="0" baseline="0">
                        <a:effectLst/>
                        <a:latin typeface="Arial Narrow" panose="020B0606020202030204" pitchFamily="34" charset="0"/>
                      </a:rPr>
                      <a:t>en precio</a:t>
                    </a:r>
                    <a:endParaRPr lang="es-MX">
                      <a:effectLst/>
                    </a:endParaRPr>
                  </a:p>
                </c:rich>
              </c:tx>
              <c:dLblPos val="outEnd"/>
              <c:showLegendKey val="0"/>
              <c:showVal val="1"/>
              <c:showCatName val="0"/>
              <c:showSerName val="0"/>
              <c:showPercent val="0"/>
              <c:showBubbleSize val="0"/>
            </c:dLbl>
            <c:dLbl>
              <c:idx val="12"/>
              <c:layout>
                <c:manualLayout>
                  <c:x val="2.4290055663310536E-2"/>
                  <c:y val="-7.9857370603998848E-2"/>
                </c:manualLayout>
              </c:layout>
              <c:tx>
                <c:rich>
                  <a:bodyPr/>
                  <a:lstStyle/>
                  <a:p>
                    <a:r>
                      <a:rPr lang="es-MX" sz="800" b="1" i="0" baseline="0">
                        <a:effectLst/>
                        <a:latin typeface="Arial Narrow" panose="020B0606020202030204" pitchFamily="34" charset="0"/>
                      </a:rPr>
                      <a:t>Reducción</a:t>
                    </a:r>
                    <a:endParaRPr lang="es-MX" sz="800">
                      <a:effectLst/>
                      <a:latin typeface="Arial Narrow" panose="020B0606020202030204" pitchFamily="34" charset="0"/>
                    </a:endParaRPr>
                  </a:p>
                  <a:p>
                    <a:r>
                      <a:rPr lang="es-MX" sz="800" b="1" i="0" baseline="0">
                        <a:effectLst/>
                        <a:latin typeface="Arial Narrow" panose="020B0606020202030204" pitchFamily="34" charset="0"/>
                      </a:rPr>
                      <a:t> de 64% </a:t>
                    </a:r>
                    <a:endParaRPr lang="es-MX" sz="800">
                      <a:effectLst/>
                      <a:latin typeface="Arial Narrow" panose="020B0606020202030204" pitchFamily="34" charset="0"/>
                    </a:endParaRPr>
                  </a:p>
                  <a:p>
                    <a:r>
                      <a:rPr lang="es-MX" sz="800" b="1" i="0" baseline="0">
                        <a:effectLst/>
                        <a:latin typeface="Arial Narrow" panose="020B0606020202030204" pitchFamily="34" charset="0"/>
                      </a:rPr>
                      <a:t>en precio</a:t>
                    </a:r>
                    <a:endParaRPr lang="es-MX">
                      <a:effectLst/>
                    </a:endParaRPr>
                  </a:p>
                </c:rich>
              </c:tx>
              <c:dLblPos val="outEnd"/>
              <c:showLegendKey val="0"/>
              <c:showVal val="1"/>
              <c:showCatName val="0"/>
              <c:showSerName val="0"/>
              <c:showPercent val="0"/>
              <c:showBubbleSize val="0"/>
            </c:dLbl>
            <c:dLbl>
              <c:idx val="13"/>
              <c:layout>
                <c:manualLayout>
                  <c:x val="-1.0608794918440552E-2"/>
                  <c:y val="-0.12656663571711732"/>
                </c:manualLayout>
              </c:layout>
              <c:tx>
                <c:rich>
                  <a:bodyPr/>
                  <a:lstStyle/>
                  <a:p>
                    <a:r>
                      <a:rPr lang="es-MX" sz="800" b="1" i="0" baseline="0">
                        <a:effectLst/>
                        <a:latin typeface="Arial Narrow" panose="020B0606020202030204" pitchFamily="34" charset="0"/>
                      </a:rPr>
                      <a:t>Reducción</a:t>
                    </a:r>
                    <a:endParaRPr lang="es-MX" sz="800">
                      <a:effectLst/>
                      <a:latin typeface="Arial Narrow" panose="020B0606020202030204" pitchFamily="34" charset="0"/>
                    </a:endParaRPr>
                  </a:p>
                  <a:p>
                    <a:r>
                      <a:rPr lang="es-MX" sz="800" b="1" i="0" baseline="0">
                        <a:effectLst/>
                        <a:latin typeface="Arial Narrow" panose="020B0606020202030204" pitchFamily="34" charset="0"/>
                      </a:rPr>
                      <a:t> de 59% </a:t>
                    </a:r>
                    <a:endParaRPr lang="es-MX" sz="800">
                      <a:effectLst/>
                      <a:latin typeface="Arial Narrow" panose="020B0606020202030204" pitchFamily="34" charset="0"/>
                    </a:endParaRPr>
                  </a:p>
                  <a:p>
                    <a:r>
                      <a:rPr lang="es-MX" sz="800" b="1" i="0" baseline="0">
                        <a:effectLst/>
                        <a:latin typeface="Arial Narrow" panose="020B0606020202030204" pitchFamily="34" charset="0"/>
                      </a:rPr>
                      <a:t>en precio</a:t>
                    </a:r>
                    <a:endParaRPr lang="es-MX">
                      <a:effectLst/>
                    </a:endParaRPr>
                  </a:p>
                </c:rich>
              </c:tx>
              <c:dLblPos val="outEnd"/>
              <c:showLegendKey val="0"/>
              <c:showVal val="1"/>
              <c:showCatName val="0"/>
              <c:showSerName val="0"/>
              <c:showPercent val="0"/>
              <c:showBubbleSize val="0"/>
            </c:dLbl>
            <c:dLbl>
              <c:idx val="14"/>
              <c:layout>
                <c:manualLayout>
                  <c:x val="-1.3799797942961618E-3"/>
                  <c:y val="-0.10552581115528419"/>
                </c:manualLayout>
              </c:layout>
              <c:tx>
                <c:rich>
                  <a:bodyPr/>
                  <a:lstStyle/>
                  <a:p>
                    <a:r>
                      <a:rPr lang="es-MX" sz="800" b="1" i="0" baseline="0">
                        <a:effectLst/>
                        <a:latin typeface="Arial Narrow" panose="020B0606020202030204" pitchFamily="34" charset="0"/>
                      </a:rPr>
                      <a:t>Reducción</a:t>
                    </a:r>
                    <a:endParaRPr lang="es-MX" sz="800">
                      <a:effectLst/>
                      <a:latin typeface="Arial Narrow" panose="020B0606020202030204" pitchFamily="34" charset="0"/>
                    </a:endParaRPr>
                  </a:p>
                  <a:p>
                    <a:r>
                      <a:rPr lang="es-MX" sz="800" b="1" i="0" baseline="0">
                        <a:effectLst/>
                        <a:latin typeface="Arial Narrow" panose="020B0606020202030204" pitchFamily="34" charset="0"/>
                      </a:rPr>
                      <a:t> de 56% </a:t>
                    </a:r>
                    <a:endParaRPr lang="es-MX" sz="800">
                      <a:effectLst/>
                      <a:latin typeface="Arial Narrow" panose="020B0606020202030204" pitchFamily="34" charset="0"/>
                    </a:endParaRPr>
                  </a:p>
                  <a:p>
                    <a:r>
                      <a:rPr lang="es-MX" sz="800" b="1" i="0" baseline="0">
                        <a:effectLst/>
                        <a:latin typeface="Arial Narrow" panose="020B0606020202030204" pitchFamily="34" charset="0"/>
                      </a:rPr>
                      <a:t>en precio</a:t>
                    </a:r>
                    <a:endParaRPr lang="es-MX">
                      <a:effectLst/>
                    </a:endParaRPr>
                  </a:p>
                </c:rich>
              </c:tx>
              <c:dLblPos val="outEnd"/>
              <c:showLegendKey val="0"/>
              <c:showVal val="1"/>
              <c:showCatName val="0"/>
              <c:showSerName val="0"/>
              <c:showPercent val="0"/>
              <c:showBubbleSize val="0"/>
            </c:dLbl>
            <c:spPr>
              <a:ln w="12700">
                <a:solidFill>
                  <a:schemeClr val="tx2"/>
                </a:solidFill>
              </a:ln>
            </c:spPr>
            <c:txPr>
              <a:bodyPr/>
              <a:lstStyle/>
              <a:p>
                <a:pPr>
                  <a:defRPr sz="800">
                    <a:latin typeface="Arial Narrow" panose="020B0606020202030204" pitchFamily="34" charset="0"/>
                  </a:defRPr>
                </a:pPr>
                <a:endParaRPr lang="es-MX"/>
              </a:p>
            </c:txPr>
            <c:dLblPos val="outEnd"/>
            <c:showLegendKey val="0"/>
            <c:showVal val="1"/>
            <c:showCatName val="0"/>
            <c:showSerName val="0"/>
            <c:showPercent val="0"/>
            <c:showBubbleSize val="0"/>
            <c:showLeaderLines val="0"/>
          </c:dLbls>
          <c:cat>
            <c:strRef>
              <c:f>'Sust. sin precios de genericos'!$B$4:$B$18</c:f>
              <c:strCache>
                <c:ptCount val="15"/>
                <c:pt idx="0">
                  <c:v>Atorvastatina (Cardiovascular)</c:v>
                </c:pt>
                <c:pt idx="1">
                  <c:v>Bicalutamida (Oncología)</c:v>
                </c:pt>
                <c:pt idx="2">
                  <c:v>Pioglitazona (Diabetes)</c:v>
                </c:pt>
                <c:pt idx="3">
                  <c:v>Clopidogrel (Cardiovascular)</c:v>
                </c:pt>
                <c:pt idx="4">
                  <c:v>Abacavir (Transmisibles)</c:v>
                </c:pt>
                <c:pt idx="5">
                  <c:v>Olanzapina (Psiquiatría)</c:v>
                </c:pt>
                <c:pt idx="6">
                  <c:v>Losartán (Cardiovascular)</c:v>
                </c:pt>
                <c:pt idx="7">
                  <c:v>Sildenafil (Disfunción Eréctil)</c:v>
                </c:pt>
                <c:pt idx="8">
                  <c:v>Irbesartan (Cardiovascular)</c:v>
                </c:pt>
                <c:pt idx="9">
                  <c:v>Montelukast (Respiratorias)</c:v>
                </c:pt>
                <c:pt idx="10">
                  <c:v>Valsartán (Cardiovascular)</c:v>
                </c:pt>
                <c:pt idx="11">
                  <c:v>Escitalopram (Psiquiatría)</c:v>
                </c:pt>
                <c:pt idx="12">
                  <c:v>Ácido Zoledrónico (Osteoporosis)</c:v>
                </c:pt>
                <c:pt idx="13">
                  <c:v>Cefepima (Respiratorias)</c:v>
                </c:pt>
                <c:pt idx="14">
                  <c:v>Donepecilo (Neurológico)</c:v>
                </c:pt>
              </c:strCache>
            </c:strRef>
          </c:cat>
          <c:val>
            <c:numRef>
              <c:f>'Sust. sin precios de genericos'!$E$4:$E$18</c:f>
              <c:numCache>
                <c:formatCode>"$"#,##0.00</c:formatCode>
                <c:ptCount val="15"/>
                <c:pt idx="0" formatCode="General">
                  <c:v>85</c:v>
                </c:pt>
                <c:pt idx="1">
                  <c:v>279</c:v>
                </c:pt>
                <c:pt idx="2" formatCode="General">
                  <c:v>69</c:v>
                </c:pt>
                <c:pt idx="3">
                  <c:v>99</c:v>
                </c:pt>
                <c:pt idx="4" formatCode="General">
                  <c:v>649</c:v>
                </c:pt>
                <c:pt idx="5">
                  <c:v>149</c:v>
                </c:pt>
                <c:pt idx="6" formatCode="General">
                  <c:v>125</c:v>
                </c:pt>
                <c:pt idx="7" formatCode="General">
                  <c:v>127</c:v>
                </c:pt>
                <c:pt idx="8">
                  <c:v>86</c:v>
                </c:pt>
                <c:pt idx="9" formatCode="&quot;$&quot;#,##0">
                  <c:v>169</c:v>
                </c:pt>
                <c:pt idx="10" formatCode="General">
                  <c:v>189</c:v>
                </c:pt>
                <c:pt idx="11" formatCode="General">
                  <c:v>179</c:v>
                </c:pt>
                <c:pt idx="12" formatCode="General">
                  <c:v>2049.5100000000002</c:v>
                </c:pt>
                <c:pt idx="13" formatCode="General">
                  <c:v>137.6</c:v>
                </c:pt>
                <c:pt idx="14">
                  <c:v>635</c:v>
                </c:pt>
              </c:numCache>
            </c:numRef>
          </c:val>
        </c:ser>
        <c:dLbls>
          <c:showLegendKey val="0"/>
          <c:showVal val="0"/>
          <c:showCatName val="0"/>
          <c:showSerName val="0"/>
          <c:showPercent val="0"/>
          <c:showBubbleSize val="0"/>
        </c:dLbls>
        <c:gapWidth val="88"/>
        <c:axId val="468149376"/>
        <c:axId val="468151680"/>
      </c:barChart>
      <c:catAx>
        <c:axId val="468149376"/>
        <c:scaling>
          <c:orientation val="minMax"/>
        </c:scaling>
        <c:delete val="0"/>
        <c:axPos val="b"/>
        <c:majorTickMark val="out"/>
        <c:minorTickMark val="none"/>
        <c:tickLblPos val="nextTo"/>
        <c:txPr>
          <a:bodyPr/>
          <a:lstStyle/>
          <a:p>
            <a:pPr>
              <a:defRPr sz="1100" b="0"/>
            </a:pPr>
            <a:endParaRPr lang="es-MX"/>
          </a:p>
        </c:txPr>
        <c:crossAx val="468151680"/>
        <c:crosses val="autoZero"/>
        <c:auto val="1"/>
        <c:lblAlgn val="ctr"/>
        <c:lblOffset val="100"/>
        <c:noMultiLvlLbl val="0"/>
      </c:catAx>
      <c:valAx>
        <c:axId val="468151680"/>
        <c:scaling>
          <c:orientation val="minMax"/>
          <c:max val="6000"/>
          <c:min val="0"/>
        </c:scaling>
        <c:delete val="0"/>
        <c:axPos val="l"/>
        <c:title>
          <c:tx>
            <c:rich>
              <a:bodyPr rot="-5400000" vert="horz"/>
              <a:lstStyle/>
              <a:p>
                <a:pPr>
                  <a:defRPr/>
                </a:pPr>
                <a:r>
                  <a:rPr lang="en-US"/>
                  <a:t>Pesos</a:t>
                </a:r>
              </a:p>
            </c:rich>
          </c:tx>
          <c:layout/>
          <c:overlay val="0"/>
        </c:title>
        <c:numFmt formatCode="General" sourceLinked="1"/>
        <c:majorTickMark val="out"/>
        <c:minorTickMark val="none"/>
        <c:tickLblPos val="nextTo"/>
        <c:txPr>
          <a:bodyPr/>
          <a:lstStyle/>
          <a:p>
            <a:pPr>
              <a:defRPr sz="1000" b="1"/>
            </a:pPr>
            <a:endParaRPr lang="es-MX"/>
          </a:p>
        </c:txPr>
        <c:crossAx val="468149376"/>
        <c:crosses val="autoZero"/>
        <c:crossBetween val="between"/>
      </c:valAx>
    </c:plotArea>
    <c:legend>
      <c:legendPos val="t"/>
      <c:layout/>
      <c:overlay val="0"/>
      <c:txPr>
        <a:bodyPr/>
        <a:lstStyle/>
        <a:p>
          <a:pPr>
            <a:defRPr sz="1400" b="1"/>
          </a:pPr>
          <a:endParaRPr lang="es-MX"/>
        </a:p>
      </c:txPr>
    </c:legend>
    <c:plotVisOnly val="1"/>
    <c:dispBlanksAs val="gap"/>
    <c:showDLblsOverMax val="0"/>
  </c:chart>
  <c:txPr>
    <a:bodyPr/>
    <a:lstStyle/>
    <a:p>
      <a:pPr>
        <a:defRPr sz="1200">
          <a:latin typeface="Arial Narrow" panose="020B0606020202030204" pitchFamily="34" charset="0"/>
        </a:defRPr>
      </a:pPr>
      <a:endParaRPr lang="es-MX"/>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413473136738143E-2"/>
          <c:y val="4.4339096420173328E-2"/>
          <c:w val="0.88638625391887427"/>
          <c:h val="0.61196949900268416"/>
        </c:manualLayout>
      </c:layout>
      <c:barChart>
        <c:barDir val="col"/>
        <c:grouping val="clustered"/>
        <c:varyColors val="0"/>
        <c:ser>
          <c:idx val="0"/>
          <c:order val="0"/>
          <c:tx>
            <c:v>Precio de Innovador (Promedio)</c:v>
          </c:tx>
          <c:spPr>
            <a:ln>
              <a:solidFill>
                <a:schemeClr val="tx1"/>
              </a:solidFill>
            </a:ln>
          </c:spPr>
          <c:invertIfNegative val="0"/>
          <c:dLbls>
            <c:delete val="1"/>
          </c:dLbls>
          <c:cat>
            <c:strRef>
              <c:f>'Sust. sin precios de genericos'!$B$19:$B$32</c:f>
              <c:strCache>
                <c:ptCount val="14"/>
                <c:pt idx="0">
                  <c:v>Mometasona (Respiratorias)</c:v>
                </c:pt>
                <c:pt idx="1">
                  <c:v>Docetaxel (Oncología)</c:v>
                </c:pt>
                <c:pt idx="2">
                  <c:v>Micofenolato de mofetilo (Transplantes)</c:v>
                </c:pt>
                <c:pt idx="3">
                  <c:v>Valaciclovir (Transmisión Sexual)</c:v>
                </c:pt>
                <c:pt idx="4">
                  <c:v>Quetiapina (Psiquiatría)</c:v>
                </c:pt>
                <c:pt idx="5">
                  <c:v>Gemcitabina (Oncología)</c:v>
                </c:pt>
                <c:pt idx="6">
                  <c:v>Imiquimod (Oncología)</c:v>
                </c:pt>
                <c:pt idx="7">
                  <c:v>Telmisartán (Cardiovascular)</c:v>
                </c:pt>
                <c:pt idx="8">
                  <c:v>Cisatracurio (Anestésico)</c:v>
                </c:pt>
                <c:pt idx="9">
                  <c:v>Anastrozol (Oncología)</c:v>
                </c:pt>
                <c:pt idx="10">
                  <c:v>Lamivudina (Transmisibles)</c:v>
                </c:pt>
                <c:pt idx="11">
                  <c:v>Pregabalina (Dolor neuropático)</c:v>
                </c:pt>
                <c:pt idx="12">
                  <c:v>Meropenem (Antibiótico)</c:v>
                </c:pt>
                <c:pt idx="13">
                  <c:v>Pemetrexed (Oncología)</c:v>
                </c:pt>
              </c:strCache>
            </c:strRef>
          </c:cat>
          <c:val>
            <c:numRef>
              <c:f>'Sust. sin precios de genericos'!$D$19:$D$32</c:f>
              <c:numCache>
                <c:formatCode>General</c:formatCode>
                <c:ptCount val="14"/>
                <c:pt idx="0" formatCode="&quot;$&quot;#,##0">
                  <c:v>560</c:v>
                </c:pt>
                <c:pt idx="1">
                  <c:v>3946</c:v>
                </c:pt>
                <c:pt idx="2">
                  <c:v>4000</c:v>
                </c:pt>
                <c:pt idx="3" formatCode="&quot;$&quot;#,##0">
                  <c:v>582</c:v>
                </c:pt>
                <c:pt idx="4">
                  <c:v>923</c:v>
                </c:pt>
                <c:pt idx="5">
                  <c:v>4708.6899999999996</c:v>
                </c:pt>
                <c:pt idx="6">
                  <c:v>1283.7</c:v>
                </c:pt>
                <c:pt idx="7" formatCode="&quot;$&quot;#,##0.00">
                  <c:v>313.5</c:v>
                </c:pt>
                <c:pt idx="8">
                  <c:v>225</c:v>
                </c:pt>
                <c:pt idx="9">
                  <c:v>1350</c:v>
                </c:pt>
                <c:pt idx="10" formatCode="&quot;$&quot;#,##0.00">
                  <c:v>3238</c:v>
                </c:pt>
                <c:pt idx="11">
                  <c:v>597.6</c:v>
                </c:pt>
                <c:pt idx="12">
                  <c:v>469.7</c:v>
                </c:pt>
                <c:pt idx="13">
                  <c:v>18238</c:v>
                </c:pt>
              </c:numCache>
            </c:numRef>
          </c:val>
        </c:ser>
        <c:ser>
          <c:idx val="1"/>
          <c:order val="1"/>
          <c:tx>
            <c:v>Precio de Genérico (Promedio)</c:v>
          </c:tx>
          <c:spPr>
            <a:ln>
              <a:solidFill>
                <a:schemeClr val="tx1"/>
              </a:solidFill>
            </a:ln>
          </c:spPr>
          <c:invertIfNegative val="0"/>
          <c:dLbls>
            <c:dLbl>
              <c:idx val="0"/>
              <c:layout>
                <c:manualLayout>
                  <c:x val="-1.2282497441146354E-2"/>
                  <c:y val="-0.10546138108618347"/>
                </c:manualLayout>
              </c:layout>
              <c:tx>
                <c:rich>
                  <a:bodyPr/>
                  <a:lstStyle/>
                  <a:p>
                    <a:r>
                      <a:rPr lang="es-MX" sz="800" b="1" i="0" baseline="0">
                        <a:effectLst/>
                        <a:latin typeface="Arial Narrow" panose="020B0606020202030204" pitchFamily="34" charset="0"/>
                      </a:rPr>
                      <a:t>Reducción</a:t>
                    </a:r>
                    <a:endParaRPr lang="es-MX" sz="800" b="1">
                      <a:effectLst/>
                      <a:latin typeface="Arial Narrow" panose="020B0606020202030204" pitchFamily="34" charset="0"/>
                    </a:endParaRPr>
                  </a:p>
                  <a:p>
                    <a:r>
                      <a:rPr lang="es-MX" sz="800" b="1" i="0" baseline="0">
                        <a:effectLst/>
                        <a:latin typeface="Arial Narrow" panose="020B0606020202030204" pitchFamily="34" charset="0"/>
                      </a:rPr>
                      <a:t> de 55% </a:t>
                    </a:r>
                    <a:endParaRPr lang="es-MX" sz="800" b="1">
                      <a:effectLst/>
                      <a:latin typeface="Arial Narrow" panose="020B0606020202030204" pitchFamily="34" charset="0"/>
                    </a:endParaRPr>
                  </a:p>
                  <a:p>
                    <a:r>
                      <a:rPr lang="es-MX" sz="800" b="1" i="0" baseline="0">
                        <a:effectLst/>
                        <a:latin typeface="Arial Narrow" panose="020B0606020202030204" pitchFamily="34" charset="0"/>
                      </a:rPr>
                      <a:t>en precio</a:t>
                    </a:r>
                    <a:endParaRPr lang="es-MX">
                      <a:effectLst/>
                    </a:endParaRPr>
                  </a:p>
                </c:rich>
              </c:tx>
              <c:dLblPos val="outEnd"/>
              <c:showLegendKey val="0"/>
              <c:showVal val="1"/>
              <c:showCatName val="0"/>
              <c:showSerName val="0"/>
              <c:showPercent val="0"/>
              <c:showBubbleSize val="0"/>
            </c:dLbl>
            <c:dLbl>
              <c:idx val="1"/>
              <c:layout>
                <c:manualLayout>
                  <c:x val="-5.4588877516206077E-3"/>
                  <c:y val="-9.6421834135939133E-2"/>
                </c:manualLayout>
              </c:layout>
              <c:tx>
                <c:rich>
                  <a:bodyPr/>
                  <a:lstStyle/>
                  <a:p>
                    <a:r>
                      <a:rPr lang="es-MX" sz="800" b="1" i="0" baseline="0">
                        <a:effectLst/>
                        <a:latin typeface="Arial Narrow" panose="020B0606020202030204" pitchFamily="34" charset="0"/>
                      </a:rPr>
                      <a:t>Reducción</a:t>
                    </a:r>
                    <a:endParaRPr lang="es-MX" sz="800" b="1">
                      <a:effectLst/>
                      <a:latin typeface="Arial Narrow" panose="020B0606020202030204" pitchFamily="34" charset="0"/>
                    </a:endParaRPr>
                  </a:p>
                  <a:p>
                    <a:r>
                      <a:rPr lang="es-MX" sz="800" b="1" i="0" baseline="0">
                        <a:effectLst/>
                        <a:latin typeface="Arial Narrow" panose="020B0606020202030204" pitchFamily="34" charset="0"/>
                      </a:rPr>
                      <a:t> de 54% </a:t>
                    </a:r>
                    <a:endParaRPr lang="es-MX" sz="800" b="1">
                      <a:effectLst/>
                      <a:latin typeface="Arial Narrow" panose="020B0606020202030204" pitchFamily="34" charset="0"/>
                    </a:endParaRPr>
                  </a:p>
                  <a:p>
                    <a:r>
                      <a:rPr lang="es-MX" sz="800" b="1" i="0" baseline="0">
                        <a:effectLst/>
                        <a:latin typeface="Arial Narrow" panose="020B0606020202030204" pitchFamily="34" charset="0"/>
                      </a:rPr>
                      <a:t>en precio</a:t>
                    </a:r>
                    <a:endParaRPr lang="es-MX">
                      <a:effectLst/>
                    </a:endParaRPr>
                  </a:p>
                </c:rich>
              </c:tx>
              <c:dLblPos val="outEnd"/>
              <c:showLegendKey val="0"/>
              <c:showVal val="1"/>
              <c:showCatName val="0"/>
              <c:showSerName val="0"/>
              <c:showPercent val="0"/>
              <c:showBubbleSize val="0"/>
            </c:dLbl>
            <c:dLbl>
              <c:idx val="2"/>
              <c:layout>
                <c:manualLayout>
                  <c:x val="-8.188439085851219E-3"/>
                  <c:y val="-0.16572502742114537"/>
                </c:manualLayout>
              </c:layout>
              <c:tx>
                <c:rich>
                  <a:bodyPr/>
                  <a:lstStyle/>
                  <a:p>
                    <a:r>
                      <a:rPr lang="es-MX" sz="800" b="1" i="0" baseline="0">
                        <a:effectLst/>
                        <a:latin typeface="Arial Narrow" panose="020B0606020202030204" pitchFamily="34" charset="0"/>
                      </a:rPr>
                      <a:t>Reducción</a:t>
                    </a:r>
                    <a:endParaRPr lang="es-MX" sz="800" b="1">
                      <a:effectLst/>
                      <a:latin typeface="Arial Narrow" panose="020B0606020202030204" pitchFamily="34" charset="0"/>
                    </a:endParaRPr>
                  </a:p>
                  <a:p>
                    <a:r>
                      <a:rPr lang="es-MX" sz="800" b="1" i="0" baseline="0">
                        <a:effectLst/>
                        <a:latin typeface="Arial Narrow" panose="020B0606020202030204" pitchFamily="34" charset="0"/>
                      </a:rPr>
                      <a:t> de 53% </a:t>
                    </a:r>
                    <a:endParaRPr lang="es-MX" sz="800" b="1">
                      <a:effectLst/>
                      <a:latin typeface="Arial Narrow" panose="020B0606020202030204" pitchFamily="34" charset="0"/>
                    </a:endParaRPr>
                  </a:p>
                  <a:p>
                    <a:r>
                      <a:rPr lang="es-MX" sz="800" b="1" i="0" baseline="0">
                        <a:effectLst/>
                        <a:latin typeface="Arial Narrow" panose="020B0606020202030204" pitchFamily="34" charset="0"/>
                      </a:rPr>
                      <a:t>en precio</a:t>
                    </a:r>
                    <a:endParaRPr lang="es-MX">
                      <a:effectLst/>
                    </a:endParaRPr>
                  </a:p>
                </c:rich>
              </c:tx>
              <c:dLblPos val="outEnd"/>
              <c:showLegendKey val="0"/>
              <c:showVal val="1"/>
              <c:showCatName val="0"/>
              <c:showSerName val="0"/>
              <c:showPercent val="0"/>
              <c:showBubbleSize val="0"/>
            </c:dLbl>
            <c:dLbl>
              <c:idx val="3"/>
              <c:layout>
                <c:manualLayout>
                  <c:x val="-1.0917775503241215E-2"/>
                  <c:y val="-0.13258002193691629"/>
                </c:manualLayout>
              </c:layout>
              <c:tx>
                <c:rich>
                  <a:bodyPr/>
                  <a:lstStyle/>
                  <a:p>
                    <a:r>
                      <a:rPr lang="es-MX" sz="800" b="1" i="0" baseline="0">
                        <a:effectLst/>
                        <a:latin typeface="Arial Narrow" panose="020B0606020202030204" pitchFamily="34" charset="0"/>
                      </a:rPr>
                      <a:t>Reducción</a:t>
                    </a:r>
                    <a:endParaRPr lang="es-MX" sz="800" b="1">
                      <a:effectLst/>
                      <a:latin typeface="Arial Narrow" panose="020B0606020202030204" pitchFamily="34" charset="0"/>
                    </a:endParaRPr>
                  </a:p>
                  <a:p>
                    <a:r>
                      <a:rPr lang="es-MX" sz="800" b="1" i="0" baseline="0">
                        <a:effectLst/>
                        <a:latin typeface="Arial Narrow" panose="020B0606020202030204" pitchFamily="34" charset="0"/>
                      </a:rPr>
                      <a:t> de 53% </a:t>
                    </a:r>
                    <a:endParaRPr lang="es-MX" sz="800" b="1">
                      <a:effectLst/>
                      <a:latin typeface="Arial Narrow" panose="020B0606020202030204" pitchFamily="34" charset="0"/>
                    </a:endParaRPr>
                  </a:p>
                  <a:p>
                    <a:r>
                      <a:rPr lang="es-MX" sz="800" b="1" i="0" baseline="0">
                        <a:effectLst/>
                        <a:latin typeface="Arial Narrow" panose="020B0606020202030204" pitchFamily="34" charset="0"/>
                      </a:rPr>
                      <a:t>en precio</a:t>
                    </a:r>
                    <a:endParaRPr lang="es-MX">
                      <a:effectLst/>
                    </a:endParaRPr>
                  </a:p>
                </c:rich>
              </c:tx>
              <c:dLblPos val="outEnd"/>
              <c:showLegendKey val="0"/>
              <c:showVal val="1"/>
              <c:showCatName val="0"/>
              <c:showSerName val="0"/>
              <c:showPercent val="0"/>
              <c:showBubbleSize val="0"/>
            </c:dLbl>
            <c:dLbl>
              <c:idx val="4"/>
              <c:layout>
                <c:manualLayout>
                  <c:x val="-1.501194131695667E-2"/>
                  <c:y val="-0.21092276217236683"/>
                </c:manualLayout>
              </c:layout>
              <c:tx>
                <c:rich>
                  <a:bodyPr/>
                  <a:lstStyle/>
                  <a:p>
                    <a:r>
                      <a:rPr lang="es-MX" sz="800" b="1" i="0" baseline="0">
                        <a:effectLst/>
                        <a:latin typeface="Arial Narrow" panose="020B0606020202030204" pitchFamily="34" charset="0"/>
                      </a:rPr>
                      <a:t>Reducción</a:t>
                    </a:r>
                    <a:endParaRPr lang="es-MX" sz="800" b="1">
                      <a:effectLst/>
                      <a:latin typeface="Arial Narrow" panose="020B0606020202030204" pitchFamily="34" charset="0"/>
                    </a:endParaRPr>
                  </a:p>
                  <a:p>
                    <a:r>
                      <a:rPr lang="es-MX" sz="800" b="1" i="0" baseline="0">
                        <a:effectLst/>
                        <a:latin typeface="Arial Narrow" panose="020B0606020202030204" pitchFamily="34" charset="0"/>
                      </a:rPr>
                      <a:t> de 49% </a:t>
                    </a:r>
                    <a:endParaRPr lang="es-MX" sz="800" b="1">
                      <a:effectLst/>
                      <a:latin typeface="Arial Narrow" panose="020B0606020202030204" pitchFamily="34" charset="0"/>
                    </a:endParaRPr>
                  </a:p>
                  <a:p>
                    <a:r>
                      <a:rPr lang="es-MX" sz="800" b="1" i="0" baseline="0">
                        <a:effectLst/>
                        <a:latin typeface="Arial Narrow" panose="020B0606020202030204" pitchFamily="34" charset="0"/>
                      </a:rPr>
                      <a:t>en precio</a:t>
                    </a:r>
                    <a:endParaRPr lang="es-MX">
                      <a:effectLst/>
                    </a:endParaRPr>
                  </a:p>
                </c:rich>
              </c:tx>
              <c:dLblPos val="outEnd"/>
              <c:showLegendKey val="0"/>
              <c:showVal val="1"/>
              <c:showCatName val="0"/>
              <c:showSerName val="0"/>
              <c:showPercent val="0"/>
              <c:showBubbleSize val="0"/>
            </c:dLbl>
            <c:dLbl>
              <c:idx val="5"/>
              <c:layout>
                <c:manualLayout>
                  <c:x val="-9.5530535653360633E-3"/>
                  <c:y val="-7.8342740235450542E-2"/>
                </c:manualLayout>
              </c:layout>
              <c:tx>
                <c:rich>
                  <a:bodyPr/>
                  <a:lstStyle/>
                  <a:p>
                    <a:r>
                      <a:rPr lang="es-MX" sz="800" b="1" i="0" baseline="0">
                        <a:effectLst/>
                        <a:latin typeface="Arial Narrow" panose="020B0606020202030204" pitchFamily="34" charset="0"/>
                      </a:rPr>
                      <a:t>Reducción</a:t>
                    </a:r>
                    <a:endParaRPr lang="es-MX" sz="800" b="1">
                      <a:effectLst/>
                      <a:latin typeface="Arial Narrow" panose="020B0606020202030204" pitchFamily="34" charset="0"/>
                    </a:endParaRPr>
                  </a:p>
                  <a:p>
                    <a:r>
                      <a:rPr lang="es-MX" sz="800" b="1" i="0" baseline="0">
                        <a:effectLst/>
                        <a:latin typeface="Arial Narrow" panose="020B0606020202030204" pitchFamily="34" charset="0"/>
                      </a:rPr>
                      <a:t> de 48% </a:t>
                    </a:r>
                    <a:endParaRPr lang="es-MX" sz="800" b="1">
                      <a:effectLst/>
                      <a:latin typeface="Arial Narrow" panose="020B0606020202030204" pitchFamily="34" charset="0"/>
                    </a:endParaRPr>
                  </a:p>
                  <a:p>
                    <a:r>
                      <a:rPr lang="es-MX" sz="800" b="1" i="0" baseline="0">
                        <a:effectLst/>
                        <a:latin typeface="Arial Narrow" panose="020B0606020202030204" pitchFamily="34" charset="0"/>
                      </a:rPr>
                      <a:t>en precio</a:t>
                    </a:r>
                    <a:endParaRPr lang="es-MX">
                      <a:effectLst/>
                    </a:endParaRPr>
                  </a:p>
                </c:rich>
              </c:tx>
              <c:dLblPos val="outEnd"/>
              <c:showLegendKey val="0"/>
              <c:showVal val="1"/>
              <c:showCatName val="0"/>
              <c:showSerName val="0"/>
              <c:showPercent val="0"/>
              <c:showBubbleSize val="0"/>
            </c:dLbl>
            <c:dLbl>
              <c:idx val="6"/>
              <c:layout>
                <c:manualLayout>
                  <c:x val="-6.823609689525759E-3"/>
                  <c:y val="-6.9303193285206247E-2"/>
                </c:manualLayout>
              </c:layout>
              <c:tx>
                <c:rich>
                  <a:bodyPr/>
                  <a:lstStyle/>
                  <a:p>
                    <a:r>
                      <a:rPr lang="es-MX" sz="800" b="1" i="0" baseline="0">
                        <a:effectLst/>
                        <a:latin typeface="Arial Narrow" panose="020B0606020202030204" pitchFamily="34" charset="0"/>
                      </a:rPr>
                      <a:t>Reducción</a:t>
                    </a:r>
                    <a:endParaRPr lang="es-MX" sz="800" b="1">
                      <a:effectLst/>
                      <a:latin typeface="Arial Narrow" panose="020B0606020202030204" pitchFamily="34" charset="0"/>
                    </a:endParaRPr>
                  </a:p>
                  <a:p>
                    <a:r>
                      <a:rPr lang="es-MX" sz="800" b="1" i="0" baseline="0">
                        <a:effectLst/>
                        <a:latin typeface="Arial Narrow" panose="020B0606020202030204" pitchFamily="34" charset="0"/>
                      </a:rPr>
                      <a:t> de 48% </a:t>
                    </a:r>
                    <a:endParaRPr lang="es-MX" sz="800" b="1">
                      <a:effectLst/>
                      <a:latin typeface="Arial Narrow" panose="020B0606020202030204" pitchFamily="34" charset="0"/>
                    </a:endParaRPr>
                  </a:p>
                  <a:p>
                    <a:r>
                      <a:rPr lang="es-MX" sz="800" b="1" i="0" baseline="0">
                        <a:effectLst/>
                        <a:latin typeface="Arial Narrow" panose="020B0606020202030204" pitchFamily="34" charset="0"/>
                      </a:rPr>
                      <a:t>en precio</a:t>
                    </a:r>
                    <a:endParaRPr lang="es-MX">
                      <a:effectLst/>
                    </a:endParaRPr>
                  </a:p>
                </c:rich>
              </c:tx>
              <c:dLblPos val="outEnd"/>
              <c:showLegendKey val="0"/>
              <c:showVal val="1"/>
              <c:showCatName val="0"/>
              <c:showSerName val="0"/>
              <c:showPercent val="0"/>
              <c:showBubbleSize val="0"/>
            </c:dLbl>
            <c:dLbl>
              <c:idx val="7"/>
              <c:layout>
                <c:manualLayout>
                  <c:x val="-1.2282497441146366E-2"/>
                  <c:y val="-0.10847456340293152"/>
                </c:manualLayout>
              </c:layout>
              <c:tx>
                <c:rich>
                  <a:bodyPr/>
                  <a:lstStyle/>
                  <a:p>
                    <a:r>
                      <a:rPr lang="es-MX" sz="800" b="1" i="0" baseline="0">
                        <a:effectLst/>
                        <a:latin typeface="Arial Narrow" panose="020B0606020202030204" pitchFamily="34" charset="0"/>
                      </a:rPr>
                      <a:t>Reducción</a:t>
                    </a:r>
                    <a:endParaRPr lang="es-MX" sz="800" b="1">
                      <a:effectLst/>
                      <a:latin typeface="Arial Narrow" panose="020B0606020202030204" pitchFamily="34" charset="0"/>
                    </a:endParaRPr>
                  </a:p>
                  <a:p>
                    <a:r>
                      <a:rPr lang="es-MX" sz="800" b="1" i="0" baseline="0">
                        <a:effectLst/>
                        <a:latin typeface="Arial Narrow" panose="020B0606020202030204" pitchFamily="34" charset="0"/>
                      </a:rPr>
                      <a:t> de 46% </a:t>
                    </a:r>
                    <a:endParaRPr lang="es-MX" sz="800" b="1">
                      <a:effectLst/>
                      <a:latin typeface="Arial Narrow" panose="020B0606020202030204" pitchFamily="34" charset="0"/>
                    </a:endParaRPr>
                  </a:p>
                  <a:p>
                    <a:r>
                      <a:rPr lang="es-MX" sz="800" b="1" i="0" baseline="0">
                        <a:effectLst/>
                        <a:latin typeface="Arial Narrow" panose="020B0606020202030204" pitchFamily="34" charset="0"/>
                      </a:rPr>
                      <a:t>en precio</a:t>
                    </a:r>
                    <a:endParaRPr lang="es-MX">
                      <a:effectLst/>
                    </a:endParaRPr>
                  </a:p>
                </c:rich>
              </c:tx>
              <c:dLblPos val="outEnd"/>
              <c:showLegendKey val="0"/>
              <c:showVal val="1"/>
              <c:showCatName val="0"/>
              <c:showSerName val="0"/>
              <c:showPercent val="0"/>
              <c:showBubbleSize val="0"/>
            </c:dLbl>
            <c:dLbl>
              <c:idx val="8"/>
              <c:layout>
                <c:manualLayout>
                  <c:x val="-1.2282497441146366E-2"/>
                  <c:y val="-0.21393594448911488"/>
                </c:manualLayout>
              </c:layout>
              <c:tx>
                <c:rich>
                  <a:bodyPr/>
                  <a:lstStyle/>
                  <a:p>
                    <a:r>
                      <a:rPr lang="es-MX" sz="800" b="1" i="0" baseline="0">
                        <a:effectLst/>
                        <a:latin typeface="Arial Narrow" panose="020B0606020202030204" pitchFamily="34" charset="0"/>
                      </a:rPr>
                      <a:t>Reducción</a:t>
                    </a:r>
                    <a:endParaRPr lang="es-MX" sz="800" b="1">
                      <a:effectLst/>
                      <a:latin typeface="Arial Narrow" panose="020B0606020202030204" pitchFamily="34" charset="0"/>
                    </a:endParaRPr>
                  </a:p>
                  <a:p>
                    <a:r>
                      <a:rPr lang="es-MX" sz="800" b="1" i="0" baseline="0">
                        <a:effectLst/>
                        <a:latin typeface="Arial Narrow" panose="020B0606020202030204" pitchFamily="34" charset="0"/>
                      </a:rPr>
                      <a:t> de 46% </a:t>
                    </a:r>
                    <a:endParaRPr lang="es-MX" sz="800" b="1">
                      <a:effectLst/>
                      <a:latin typeface="Arial Narrow" panose="020B0606020202030204" pitchFamily="34" charset="0"/>
                    </a:endParaRPr>
                  </a:p>
                  <a:p>
                    <a:r>
                      <a:rPr lang="es-MX" sz="800" b="1" i="0" baseline="0">
                        <a:effectLst/>
                        <a:latin typeface="Arial Narrow" panose="020B0606020202030204" pitchFamily="34" charset="0"/>
                      </a:rPr>
                      <a:t>en precio</a:t>
                    </a:r>
                    <a:endParaRPr lang="es-MX">
                      <a:effectLst/>
                    </a:endParaRPr>
                  </a:p>
                </c:rich>
              </c:tx>
              <c:dLblPos val="outEnd"/>
              <c:showLegendKey val="0"/>
              <c:showVal val="1"/>
              <c:showCatName val="0"/>
              <c:showSerName val="0"/>
              <c:showPercent val="0"/>
              <c:showBubbleSize val="0"/>
            </c:dLbl>
            <c:dLbl>
              <c:idx val="9"/>
              <c:layout>
                <c:manualLayout>
                  <c:x val="-1.2282497441146366E-2"/>
                  <c:y val="-8.7382287185694837E-2"/>
                </c:manualLayout>
              </c:layout>
              <c:tx>
                <c:rich>
                  <a:bodyPr/>
                  <a:lstStyle/>
                  <a:p>
                    <a:r>
                      <a:rPr lang="es-MX" sz="800" b="1" i="0" baseline="0">
                        <a:effectLst/>
                        <a:latin typeface="Arial Narrow" panose="020B0606020202030204" pitchFamily="34" charset="0"/>
                      </a:rPr>
                      <a:t>Reducción</a:t>
                    </a:r>
                    <a:endParaRPr lang="es-MX" sz="800" b="1">
                      <a:effectLst/>
                      <a:latin typeface="Arial Narrow" panose="020B0606020202030204" pitchFamily="34" charset="0"/>
                    </a:endParaRPr>
                  </a:p>
                  <a:p>
                    <a:r>
                      <a:rPr lang="es-MX" sz="800" b="1" i="0" baseline="0">
                        <a:effectLst/>
                        <a:latin typeface="Arial Narrow" panose="020B0606020202030204" pitchFamily="34" charset="0"/>
                      </a:rPr>
                      <a:t> de 43% </a:t>
                    </a:r>
                    <a:endParaRPr lang="es-MX" sz="800" b="1">
                      <a:effectLst/>
                      <a:latin typeface="Arial Narrow" panose="020B0606020202030204" pitchFamily="34" charset="0"/>
                    </a:endParaRPr>
                  </a:p>
                  <a:p>
                    <a:r>
                      <a:rPr lang="es-MX" sz="800" b="1" i="0" baseline="0">
                        <a:effectLst/>
                        <a:latin typeface="Arial Narrow" panose="020B0606020202030204" pitchFamily="34" charset="0"/>
                      </a:rPr>
                      <a:t>en precio</a:t>
                    </a:r>
                    <a:endParaRPr lang="es-MX">
                      <a:effectLst/>
                    </a:endParaRPr>
                  </a:p>
                </c:rich>
              </c:tx>
              <c:dLblPos val="outEnd"/>
              <c:showLegendKey val="0"/>
              <c:showVal val="1"/>
              <c:showCatName val="0"/>
              <c:showSerName val="0"/>
              <c:showPercent val="0"/>
              <c:showBubbleSize val="0"/>
            </c:dLbl>
            <c:dLbl>
              <c:idx val="10"/>
              <c:layout>
                <c:manualLayout>
                  <c:x val="-1.0917775503241215E-2"/>
                  <c:y val="-0.10847456340293157"/>
                </c:manualLayout>
              </c:layout>
              <c:tx>
                <c:rich>
                  <a:bodyPr/>
                  <a:lstStyle/>
                  <a:p>
                    <a:r>
                      <a:rPr lang="es-MX" sz="800" b="1" i="0" baseline="0">
                        <a:effectLst/>
                        <a:latin typeface="Arial Narrow" panose="020B0606020202030204" pitchFamily="34" charset="0"/>
                      </a:rPr>
                      <a:t>Reducción</a:t>
                    </a:r>
                    <a:endParaRPr lang="es-MX" sz="800" b="1">
                      <a:effectLst/>
                      <a:latin typeface="Arial Narrow" panose="020B0606020202030204" pitchFamily="34" charset="0"/>
                    </a:endParaRPr>
                  </a:p>
                  <a:p>
                    <a:r>
                      <a:rPr lang="es-MX" sz="800" b="1" i="0" baseline="0">
                        <a:effectLst/>
                        <a:latin typeface="Arial Narrow" panose="020B0606020202030204" pitchFamily="34" charset="0"/>
                      </a:rPr>
                      <a:t> de 42% </a:t>
                    </a:r>
                    <a:endParaRPr lang="es-MX" sz="800" b="1">
                      <a:effectLst/>
                      <a:latin typeface="Arial Narrow" panose="020B0606020202030204" pitchFamily="34" charset="0"/>
                    </a:endParaRPr>
                  </a:p>
                  <a:p>
                    <a:r>
                      <a:rPr lang="es-MX" sz="800" b="1" i="0" baseline="0">
                        <a:effectLst/>
                        <a:latin typeface="Arial Narrow" panose="020B0606020202030204" pitchFamily="34" charset="0"/>
                      </a:rPr>
                      <a:t>en precio</a:t>
                    </a:r>
                    <a:endParaRPr lang="es-MX">
                      <a:effectLst/>
                    </a:endParaRPr>
                  </a:p>
                </c:rich>
              </c:tx>
              <c:dLblPos val="outEnd"/>
              <c:showLegendKey val="0"/>
              <c:showVal val="1"/>
              <c:showCatName val="0"/>
              <c:showSerName val="0"/>
              <c:showPercent val="0"/>
              <c:showBubbleSize val="0"/>
            </c:dLbl>
            <c:dLbl>
              <c:idx val="11"/>
              <c:layout>
                <c:manualLayout>
                  <c:x val="-9.5530535653360633E-3"/>
                  <c:y val="-5.7250464018213855E-2"/>
                </c:manualLayout>
              </c:layout>
              <c:tx>
                <c:rich>
                  <a:bodyPr/>
                  <a:lstStyle/>
                  <a:p>
                    <a:r>
                      <a:rPr lang="es-MX" sz="800" b="1" i="0" baseline="0">
                        <a:effectLst/>
                        <a:latin typeface="Arial Narrow" panose="020B0606020202030204" pitchFamily="34" charset="0"/>
                      </a:rPr>
                      <a:t>Reducción</a:t>
                    </a:r>
                    <a:endParaRPr lang="es-MX" sz="800" b="1">
                      <a:effectLst/>
                      <a:latin typeface="Arial Narrow" panose="020B0606020202030204" pitchFamily="34" charset="0"/>
                    </a:endParaRPr>
                  </a:p>
                  <a:p>
                    <a:r>
                      <a:rPr lang="es-MX" sz="800" b="1" i="0" baseline="0">
                        <a:effectLst/>
                        <a:latin typeface="Arial Narrow" panose="020B0606020202030204" pitchFamily="34" charset="0"/>
                      </a:rPr>
                      <a:t> de 35% </a:t>
                    </a:r>
                    <a:endParaRPr lang="es-MX" sz="800" b="1">
                      <a:effectLst/>
                      <a:latin typeface="Arial Narrow" panose="020B0606020202030204" pitchFamily="34" charset="0"/>
                    </a:endParaRPr>
                  </a:p>
                  <a:p>
                    <a:r>
                      <a:rPr lang="es-MX" sz="800" b="1" i="0" baseline="0">
                        <a:effectLst/>
                        <a:latin typeface="Arial Narrow" panose="020B0606020202030204" pitchFamily="34" charset="0"/>
                      </a:rPr>
                      <a:t>en precio</a:t>
                    </a:r>
                    <a:endParaRPr lang="es-MX">
                      <a:effectLst/>
                    </a:endParaRPr>
                  </a:p>
                </c:rich>
              </c:tx>
              <c:dLblPos val="outEnd"/>
              <c:showLegendKey val="0"/>
              <c:showVal val="1"/>
              <c:showCatName val="0"/>
              <c:showSerName val="0"/>
              <c:showPercent val="0"/>
              <c:showBubbleSize val="0"/>
            </c:dLbl>
            <c:dLbl>
              <c:idx val="12"/>
              <c:layout>
                <c:manualLayout>
                  <c:x val="-1.7741385192766974E-2"/>
                  <c:y val="-0.15668548047090108"/>
                </c:manualLayout>
              </c:layout>
              <c:tx>
                <c:rich>
                  <a:bodyPr/>
                  <a:lstStyle/>
                  <a:p>
                    <a:r>
                      <a:rPr lang="es-MX" sz="800" b="1" i="0" baseline="0">
                        <a:effectLst/>
                        <a:latin typeface="Arial Narrow" panose="020B0606020202030204" pitchFamily="34" charset="0"/>
                      </a:rPr>
                      <a:t>Reducción</a:t>
                    </a:r>
                    <a:endParaRPr lang="es-MX" sz="800" b="1">
                      <a:effectLst/>
                      <a:latin typeface="Arial Narrow" panose="020B0606020202030204" pitchFamily="34" charset="0"/>
                    </a:endParaRPr>
                  </a:p>
                  <a:p>
                    <a:r>
                      <a:rPr lang="es-MX" sz="800" b="1" i="0" baseline="0">
                        <a:effectLst/>
                        <a:latin typeface="Arial Narrow" panose="020B0606020202030204" pitchFamily="34" charset="0"/>
                      </a:rPr>
                      <a:t> de 31% </a:t>
                    </a:r>
                    <a:endParaRPr lang="es-MX" sz="800" b="1">
                      <a:effectLst/>
                      <a:latin typeface="Arial Narrow" panose="020B0606020202030204" pitchFamily="34" charset="0"/>
                    </a:endParaRPr>
                  </a:p>
                  <a:p>
                    <a:r>
                      <a:rPr lang="es-MX" sz="800" b="1" i="0" baseline="0">
                        <a:effectLst/>
                        <a:latin typeface="Arial Narrow" panose="020B0606020202030204" pitchFamily="34" charset="0"/>
                      </a:rPr>
                      <a:t>en precio</a:t>
                    </a:r>
                    <a:endParaRPr lang="es-MX">
                      <a:effectLst/>
                    </a:endParaRPr>
                  </a:p>
                </c:rich>
              </c:tx>
              <c:dLblPos val="outEnd"/>
              <c:showLegendKey val="0"/>
              <c:showVal val="1"/>
              <c:showCatName val="0"/>
              <c:showSerName val="0"/>
              <c:showPercent val="0"/>
              <c:showBubbleSize val="0"/>
            </c:dLbl>
            <c:dLbl>
              <c:idx val="13"/>
              <c:layout>
                <c:manualLayout>
                  <c:x val="1.7741277734346667E-2"/>
                  <c:y val="-4.5197734751221477E-2"/>
                </c:manualLayout>
              </c:layout>
              <c:tx>
                <c:rich>
                  <a:bodyPr/>
                  <a:lstStyle/>
                  <a:p>
                    <a:r>
                      <a:rPr lang="es-MX" sz="800" b="1" i="0" baseline="0">
                        <a:effectLst/>
                        <a:latin typeface="Arial Narrow" panose="020B0606020202030204" pitchFamily="34" charset="0"/>
                      </a:rPr>
                      <a:t>Reducción</a:t>
                    </a:r>
                    <a:endParaRPr lang="es-MX" sz="800" b="1">
                      <a:effectLst/>
                      <a:latin typeface="Arial Narrow" panose="020B0606020202030204" pitchFamily="34" charset="0"/>
                    </a:endParaRPr>
                  </a:p>
                  <a:p>
                    <a:r>
                      <a:rPr lang="es-MX" sz="800" b="1" i="0" baseline="0">
                        <a:effectLst/>
                        <a:latin typeface="Arial Narrow" panose="020B0606020202030204" pitchFamily="34" charset="0"/>
                      </a:rPr>
                      <a:t> de 29% </a:t>
                    </a:r>
                    <a:endParaRPr lang="es-MX" sz="800" b="1">
                      <a:effectLst/>
                      <a:latin typeface="Arial Narrow" panose="020B0606020202030204" pitchFamily="34" charset="0"/>
                    </a:endParaRPr>
                  </a:p>
                  <a:p>
                    <a:r>
                      <a:rPr lang="es-MX" sz="800" b="1" i="0" baseline="0">
                        <a:effectLst/>
                        <a:latin typeface="Arial Narrow" panose="020B0606020202030204" pitchFamily="34" charset="0"/>
                      </a:rPr>
                      <a:t>en precio</a:t>
                    </a:r>
                    <a:endParaRPr lang="es-MX">
                      <a:effectLst/>
                    </a:endParaRPr>
                  </a:p>
                </c:rich>
              </c:tx>
              <c:dLblPos val="outEnd"/>
              <c:showLegendKey val="0"/>
              <c:showVal val="1"/>
              <c:showCatName val="0"/>
              <c:showSerName val="0"/>
              <c:showPercent val="0"/>
              <c:showBubbleSize val="0"/>
            </c:dLbl>
            <c:spPr>
              <a:ln w="12700">
                <a:solidFill>
                  <a:schemeClr val="tx2"/>
                </a:solidFill>
              </a:ln>
            </c:spPr>
            <c:txPr>
              <a:bodyPr/>
              <a:lstStyle/>
              <a:p>
                <a:pPr>
                  <a:defRPr sz="800" b="1">
                    <a:latin typeface="Arial Narrow" panose="020B0606020202030204" pitchFamily="34" charset="0"/>
                  </a:defRPr>
                </a:pPr>
                <a:endParaRPr lang="es-MX"/>
              </a:p>
            </c:txPr>
            <c:dLblPos val="outEnd"/>
            <c:showLegendKey val="0"/>
            <c:showVal val="1"/>
            <c:showCatName val="0"/>
            <c:showSerName val="0"/>
            <c:showPercent val="0"/>
            <c:showBubbleSize val="0"/>
            <c:showLeaderLines val="0"/>
          </c:dLbls>
          <c:cat>
            <c:strRef>
              <c:f>'Sust. sin precios de genericos'!$B$19:$B$32</c:f>
              <c:strCache>
                <c:ptCount val="14"/>
                <c:pt idx="0">
                  <c:v>Mometasona (Respiratorias)</c:v>
                </c:pt>
                <c:pt idx="1">
                  <c:v>Docetaxel (Oncología)</c:v>
                </c:pt>
                <c:pt idx="2">
                  <c:v>Micofenolato de mofetilo (Transplantes)</c:v>
                </c:pt>
                <c:pt idx="3">
                  <c:v>Valaciclovir (Transmisión Sexual)</c:v>
                </c:pt>
                <c:pt idx="4">
                  <c:v>Quetiapina (Psiquiatría)</c:v>
                </c:pt>
                <c:pt idx="5">
                  <c:v>Gemcitabina (Oncología)</c:v>
                </c:pt>
                <c:pt idx="6">
                  <c:v>Imiquimod (Oncología)</c:v>
                </c:pt>
                <c:pt idx="7">
                  <c:v>Telmisartán (Cardiovascular)</c:v>
                </c:pt>
                <c:pt idx="8">
                  <c:v>Cisatracurio (Anestésico)</c:v>
                </c:pt>
                <c:pt idx="9">
                  <c:v>Anastrozol (Oncología)</c:v>
                </c:pt>
                <c:pt idx="10">
                  <c:v>Lamivudina (Transmisibles)</c:v>
                </c:pt>
                <c:pt idx="11">
                  <c:v>Pregabalina (Dolor neuropático)</c:v>
                </c:pt>
                <c:pt idx="12">
                  <c:v>Meropenem (Antibiótico)</c:v>
                </c:pt>
                <c:pt idx="13">
                  <c:v>Pemetrexed (Oncología)</c:v>
                </c:pt>
              </c:strCache>
            </c:strRef>
          </c:cat>
          <c:val>
            <c:numRef>
              <c:f>'Sust. sin precios de genericos'!$E$19:$E$32</c:f>
              <c:numCache>
                <c:formatCode>General</c:formatCode>
                <c:ptCount val="14"/>
                <c:pt idx="0" formatCode="&quot;$&quot;#,##0.00">
                  <c:v>254</c:v>
                </c:pt>
                <c:pt idx="1">
                  <c:v>1799</c:v>
                </c:pt>
                <c:pt idx="2">
                  <c:v>1890</c:v>
                </c:pt>
                <c:pt idx="3" formatCode="&quot;$&quot;#,##0">
                  <c:v>275</c:v>
                </c:pt>
                <c:pt idx="4">
                  <c:v>468.15999999999997</c:v>
                </c:pt>
                <c:pt idx="5">
                  <c:v>2435</c:v>
                </c:pt>
                <c:pt idx="6">
                  <c:v>671.6</c:v>
                </c:pt>
                <c:pt idx="7" formatCode="&quot;$&quot;#,##0.00">
                  <c:v>169</c:v>
                </c:pt>
                <c:pt idx="8">
                  <c:v>122</c:v>
                </c:pt>
                <c:pt idx="9">
                  <c:v>769</c:v>
                </c:pt>
                <c:pt idx="10">
                  <c:v>1890</c:v>
                </c:pt>
                <c:pt idx="11">
                  <c:v>389</c:v>
                </c:pt>
                <c:pt idx="12">
                  <c:v>326</c:v>
                </c:pt>
                <c:pt idx="13">
                  <c:v>12958.717199999999</c:v>
                </c:pt>
              </c:numCache>
            </c:numRef>
          </c:val>
        </c:ser>
        <c:dLbls>
          <c:dLblPos val="outEnd"/>
          <c:showLegendKey val="0"/>
          <c:showVal val="1"/>
          <c:showCatName val="0"/>
          <c:showSerName val="0"/>
          <c:showPercent val="0"/>
          <c:showBubbleSize val="0"/>
        </c:dLbls>
        <c:gapWidth val="83"/>
        <c:axId val="468499840"/>
        <c:axId val="469247872"/>
      </c:barChart>
      <c:catAx>
        <c:axId val="468499840"/>
        <c:scaling>
          <c:orientation val="minMax"/>
        </c:scaling>
        <c:delete val="0"/>
        <c:axPos val="b"/>
        <c:majorTickMark val="out"/>
        <c:minorTickMark val="none"/>
        <c:tickLblPos val="nextTo"/>
        <c:txPr>
          <a:bodyPr/>
          <a:lstStyle/>
          <a:p>
            <a:pPr>
              <a:defRPr sz="1100" b="0"/>
            </a:pPr>
            <a:endParaRPr lang="es-MX"/>
          </a:p>
        </c:txPr>
        <c:crossAx val="469247872"/>
        <c:crosses val="autoZero"/>
        <c:auto val="1"/>
        <c:lblAlgn val="ctr"/>
        <c:lblOffset val="100"/>
        <c:noMultiLvlLbl val="0"/>
      </c:catAx>
      <c:valAx>
        <c:axId val="469247872"/>
        <c:scaling>
          <c:orientation val="minMax"/>
          <c:max val="19000"/>
          <c:min val="0"/>
        </c:scaling>
        <c:delete val="0"/>
        <c:axPos val="l"/>
        <c:title>
          <c:tx>
            <c:rich>
              <a:bodyPr rot="-5400000" vert="horz"/>
              <a:lstStyle/>
              <a:p>
                <a:pPr>
                  <a:defRPr/>
                </a:pPr>
                <a:r>
                  <a:rPr lang="es-MX"/>
                  <a:t>Pesos</a:t>
                </a:r>
              </a:p>
            </c:rich>
          </c:tx>
          <c:layout/>
          <c:overlay val="0"/>
        </c:title>
        <c:numFmt formatCode="&quot;$&quot;#,##0" sourceLinked="1"/>
        <c:majorTickMark val="out"/>
        <c:minorTickMark val="none"/>
        <c:tickLblPos val="nextTo"/>
        <c:txPr>
          <a:bodyPr/>
          <a:lstStyle/>
          <a:p>
            <a:pPr>
              <a:defRPr sz="1000"/>
            </a:pPr>
            <a:endParaRPr lang="es-MX"/>
          </a:p>
        </c:txPr>
        <c:crossAx val="468499840"/>
        <c:crosses val="autoZero"/>
        <c:crossBetween val="between"/>
      </c:valAx>
    </c:plotArea>
    <c:legend>
      <c:legendPos val="t"/>
      <c:layout/>
      <c:overlay val="0"/>
      <c:txPr>
        <a:bodyPr/>
        <a:lstStyle/>
        <a:p>
          <a:pPr>
            <a:defRPr sz="1400">
              <a:latin typeface="Arial Narrow" panose="020B0606020202030204" pitchFamily="34" charset="0"/>
            </a:defRPr>
          </a:pPr>
          <a:endParaRPr lang="es-MX"/>
        </a:p>
      </c:txPr>
    </c:legend>
    <c:plotVisOnly val="1"/>
    <c:dispBlanksAs val="gap"/>
    <c:showDLblsOverMax val="0"/>
  </c:chart>
  <c:txPr>
    <a:bodyPr/>
    <a:lstStyle/>
    <a:p>
      <a:pPr>
        <a:defRPr sz="1200" b="1">
          <a:latin typeface="Arial Narrow" panose="020B0606020202030204" pitchFamily="34" charset="0"/>
        </a:defRPr>
      </a:pPr>
      <a:endParaRPr lang="es-MX"/>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706669731801169E-2"/>
          <c:y val="0.13371400875802619"/>
          <c:w val="0.89831657658955255"/>
          <c:h val="0.5382258254667005"/>
        </c:manualLayout>
      </c:layout>
      <c:barChart>
        <c:barDir val="col"/>
        <c:grouping val="clustered"/>
        <c:varyColors val="0"/>
        <c:ser>
          <c:idx val="0"/>
          <c:order val="0"/>
          <c:tx>
            <c:v>Precio Promedio en Licitaciones Públicas del IMSS 2011</c:v>
          </c:tx>
          <c:spPr>
            <a:ln>
              <a:solidFill>
                <a:schemeClr val="tx1"/>
              </a:solidFill>
            </a:ln>
          </c:spPr>
          <c:invertIfNegative val="0"/>
          <c:cat>
            <c:strRef>
              <c:f>'[graf de publico jav.xlsx]Hoja1'!$A$2:$A$13</c:f>
              <c:strCache>
                <c:ptCount val="12"/>
                <c:pt idx="0">
                  <c:v>Olanzapina (Psiquiatría)</c:v>
                </c:pt>
                <c:pt idx="1">
                  <c:v>Pioglitazona (Diabetes)</c:v>
                </c:pt>
                <c:pt idx="2">
                  <c:v>Sildenafil (Disfunción Eréctil)</c:v>
                </c:pt>
                <c:pt idx="3">
                  <c:v>Atorvastatina (Cardiovascular)</c:v>
                </c:pt>
                <c:pt idx="4">
                  <c:v>Gemcitabina (Oncología)</c:v>
                </c:pt>
                <c:pt idx="5">
                  <c:v>Imiquimod (Oncología)</c:v>
                </c:pt>
                <c:pt idx="6">
                  <c:v>Ácido Zoledrónico (Osteoporosis)</c:v>
                </c:pt>
                <c:pt idx="7">
                  <c:v>Clopidogrel (Cardiovascular)</c:v>
                </c:pt>
                <c:pt idx="8">
                  <c:v>Montelukast (Respiratorias)</c:v>
                </c:pt>
                <c:pt idx="9">
                  <c:v>Anastrozol (Oncología)</c:v>
                </c:pt>
                <c:pt idx="10">
                  <c:v>Micofenolato de mofetilo (Transplantes)</c:v>
                </c:pt>
                <c:pt idx="11">
                  <c:v>Docetaxel (Oncología)</c:v>
                </c:pt>
              </c:strCache>
            </c:strRef>
          </c:cat>
          <c:val>
            <c:numRef>
              <c:f>'[graf de publico jav.xlsx]Hoja1'!$D$2:$D$13</c:f>
              <c:numCache>
                <c:formatCode>0</c:formatCode>
                <c:ptCount val="12"/>
                <c:pt idx="0">
                  <c:v>755.72000000000014</c:v>
                </c:pt>
                <c:pt idx="1">
                  <c:v>117.37</c:v>
                </c:pt>
                <c:pt idx="2">
                  <c:v>168.09</c:v>
                </c:pt>
                <c:pt idx="3" formatCode="_(&quot;$&quot;* #,##0.00_);_(&quot;$&quot;* \(#,##0.00\);_(&quot;$&quot;* &quot;-&quot;??_);_(@_)">
                  <c:v>62</c:v>
                </c:pt>
                <c:pt idx="4">
                  <c:v>2434.25</c:v>
                </c:pt>
                <c:pt idx="5">
                  <c:v>648</c:v>
                </c:pt>
                <c:pt idx="6">
                  <c:v>690</c:v>
                </c:pt>
                <c:pt idx="7">
                  <c:v>297.44428571428568</c:v>
                </c:pt>
                <c:pt idx="8">
                  <c:v>390.09</c:v>
                </c:pt>
                <c:pt idx="9">
                  <c:v>1286</c:v>
                </c:pt>
                <c:pt idx="10">
                  <c:v>617</c:v>
                </c:pt>
                <c:pt idx="11">
                  <c:v>6406</c:v>
                </c:pt>
              </c:numCache>
            </c:numRef>
          </c:val>
        </c:ser>
        <c:ser>
          <c:idx val="1"/>
          <c:order val="1"/>
          <c:tx>
            <c:v>Precio Promedio en Licitaciones Públicas del IMSS 2012</c:v>
          </c:tx>
          <c:spPr>
            <a:ln>
              <a:solidFill>
                <a:schemeClr val="tx1"/>
              </a:solidFill>
            </a:ln>
          </c:spPr>
          <c:invertIfNegative val="0"/>
          <c:dLbls>
            <c:dLbl>
              <c:idx val="0"/>
              <c:layout>
                <c:manualLayout>
                  <c:x val="-1.6420363371004922E-2"/>
                  <c:y val="-7.6543224758087836E-2"/>
                </c:manualLayout>
              </c:layout>
              <c:tx>
                <c:rich>
                  <a:bodyPr/>
                  <a:lstStyle/>
                  <a:p>
                    <a:r>
                      <a:rPr lang="es-MX" sz="800" b="1">
                        <a:effectLst/>
                        <a:latin typeface="Arial Narrow" panose="020B0606020202030204" pitchFamily="34" charset="0"/>
                      </a:rPr>
                      <a:t>Reducción </a:t>
                    </a:r>
                  </a:p>
                  <a:p>
                    <a:r>
                      <a:rPr lang="es-MX" sz="800" b="1">
                        <a:effectLst/>
                        <a:latin typeface="Arial Narrow" panose="020B0606020202030204" pitchFamily="34" charset="0"/>
                      </a:rPr>
                      <a:t>de un </a:t>
                    </a:r>
                  </a:p>
                  <a:p>
                    <a:r>
                      <a:rPr lang="es-MX" sz="800" b="1">
                        <a:effectLst/>
                        <a:latin typeface="Arial Narrow" panose="020B0606020202030204" pitchFamily="34" charset="0"/>
                      </a:rPr>
                      <a:t>94% en </a:t>
                    </a:r>
                    <a:endParaRPr lang="es-MX" sz="800">
                      <a:effectLst/>
                      <a:latin typeface="Arial Narrow" panose="020B0606020202030204" pitchFamily="34" charset="0"/>
                    </a:endParaRPr>
                  </a:p>
                  <a:p>
                    <a:r>
                      <a:rPr lang="es-MX" sz="800" b="1">
                        <a:effectLst/>
                        <a:latin typeface="Arial Narrow" panose="020B0606020202030204" pitchFamily="34" charset="0"/>
                      </a:rPr>
                      <a:t>el precio</a:t>
                    </a:r>
                    <a:endParaRPr lang="es-MX" sz="800">
                      <a:effectLst/>
                      <a:latin typeface="Arial Narrow" panose="020B0606020202030204" pitchFamily="34" charset="0"/>
                    </a:endParaRPr>
                  </a:p>
                </c:rich>
              </c:tx>
              <c:dLblPos val="outEnd"/>
              <c:showLegendKey val="0"/>
              <c:showVal val="1"/>
              <c:showCatName val="0"/>
              <c:showSerName val="0"/>
              <c:showPercent val="0"/>
              <c:showBubbleSize val="0"/>
            </c:dLbl>
            <c:dLbl>
              <c:idx val="1"/>
              <c:layout>
                <c:manualLayout>
                  <c:x val="-6.5681453484019688E-3"/>
                  <c:y val="-7.6543224758087836E-2"/>
                </c:manualLayout>
              </c:layout>
              <c:tx>
                <c:rich>
                  <a:bodyPr/>
                  <a:lstStyle/>
                  <a:p>
                    <a:r>
                      <a:rPr lang="es-MX" sz="800" b="1" i="0" baseline="0">
                        <a:effectLst/>
                        <a:latin typeface="Arial Narrow" panose="020B0606020202030204" pitchFamily="34" charset="0"/>
                      </a:rPr>
                      <a:t>Reducción </a:t>
                    </a:r>
                    <a:endParaRPr lang="es-MX" sz="800">
                      <a:effectLst/>
                      <a:latin typeface="Arial Narrow" panose="020B0606020202030204" pitchFamily="34" charset="0"/>
                    </a:endParaRPr>
                  </a:p>
                  <a:p>
                    <a:r>
                      <a:rPr lang="es-MX" sz="800" b="1" i="0" baseline="0">
                        <a:effectLst/>
                        <a:latin typeface="Arial Narrow" panose="020B0606020202030204" pitchFamily="34" charset="0"/>
                      </a:rPr>
                      <a:t>de un </a:t>
                    </a:r>
                    <a:endParaRPr lang="es-MX" sz="800">
                      <a:effectLst/>
                      <a:latin typeface="Arial Narrow" panose="020B0606020202030204" pitchFamily="34" charset="0"/>
                    </a:endParaRPr>
                  </a:p>
                  <a:p>
                    <a:r>
                      <a:rPr lang="es-MX" sz="800" b="1" i="0" baseline="0">
                        <a:effectLst/>
                        <a:latin typeface="Arial Narrow" panose="020B0606020202030204" pitchFamily="34" charset="0"/>
                      </a:rPr>
                      <a:t>91% en </a:t>
                    </a:r>
                    <a:endParaRPr lang="es-MX" sz="800">
                      <a:effectLst/>
                      <a:latin typeface="Arial Narrow" panose="020B0606020202030204" pitchFamily="34" charset="0"/>
                    </a:endParaRPr>
                  </a:p>
                  <a:p>
                    <a:r>
                      <a:rPr lang="es-MX" sz="800" b="1" i="0" baseline="0">
                        <a:effectLst/>
                        <a:latin typeface="Arial Narrow" panose="020B0606020202030204" pitchFamily="34" charset="0"/>
                      </a:rPr>
                      <a:t>el precio</a:t>
                    </a:r>
                    <a:endParaRPr lang="es-MX">
                      <a:effectLst/>
                    </a:endParaRPr>
                  </a:p>
                </c:rich>
              </c:tx>
              <c:dLblPos val="outEnd"/>
              <c:showLegendKey val="0"/>
              <c:showVal val="1"/>
              <c:showCatName val="0"/>
              <c:showSerName val="0"/>
              <c:showPercent val="0"/>
              <c:showBubbleSize val="0"/>
            </c:dLbl>
            <c:dLbl>
              <c:idx val="2"/>
              <c:layout>
                <c:manualLayout>
                  <c:x val="-3.2840726742009844E-3"/>
                  <c:y val="-0.10370372386579642"/>
                </c:manualLayout>
              </c:layout>
              <c:tx>
                <c:rich>
                  <a:bodyPr/>
                  <a:lstStyle/>
                  <a:p>
                    <a:r>
                      <a:rPr lang="es-MX" sz="800" b="1" i="0" baseline="0">
                        <a:effectLst/>
                        <a:latin typeface="Arial Narrow" panose="020B0606020202030204" pitchFamily="34" charset="0"/>
                      </a:rPr>
                      <a:t>Reducción </a:t>
                    </a:r>
                    <a:endParaRPr lang="es-MX" sz="800">
                      <a:effectLst/>
                      <a:latin typeface="Arial Narrow" panose="020B0606020202030204" pitchFamily="34" charset="0"/>
                    </a:endParaRPr>
                  </a:p>
                  <a:p>
                    <a:r>
                      <a:rPr lang="es-MX" sz="800" b="1" i="0" baseline="0">
                        <a:effectLst/>
                        <a:latin typeface="Arial Narrow" panose="020B0606020202030204" pitchFamily="34" charset="0"/>
                      </a:rPr>
                      <a:t>de un </a:t>
                    </a:r>
                    <a:endParaRPr lang="es-MX" sz="800">
                      <a:effectLst/>
                      <a:latin typeface="Arial Narrow" panose="020B0606020202030204" pitchFamily="34" charset="0"/>
                    </a:endParaRPr>
                  </a:p>
                  <a:p>
                    <a:r>
                      <a:rPr lang="es-MX" sz="800" b="1" i="0" baseline="0">
                        <a:effectLst/>
                        <a:latin typeface="Arial Narrow" panose="020B0606020202030204" pitchFamily="34" charset="0"/>
                      </a:rPr>
                      <a:t>91% en </a:t>
                    </a:r>
                    <a:endParaRPr lang="es-MX" sz="800">
                      <a:effectLst/>
                      <a:latin typeface="Arial Narrow" panose="020B0606020202030204" pitchFamily="34" charset="0"/>
                    </a:endParaRPr>
                  </a:p>
                  <a:p>
                    <a:r>
                      <a:rPr lang="es-MX" sz="800" b="1" i="0" baseline="0">
                        <a:effectLst/>
                        <a:latin typeface="Arial Narrow" panose="020B0606020202030204" pitchFamily="34" charset="0"/>
                      </a:rPr>
                      <a:t>el precio</a:t>
                    </a:r>
                    <a:endParaRPr lang="es-MX">
                      <a:effectLst/>
                    </a:endParaRPr>
                  </a:p>
                </c:rich>
              </c:tx>
              <c:dLblPos val="outEnd"/>
              <c:showLegendKey val="0"/>
              <c:showVal val="1"/>
              <c:showCatName val="0"/>
              <c:showSerName val="0"/>
              <c:showPercent val="0"/>
              <c:showBubbleSize val="0"/>
            </c:dLbl>
            <c:dLbl>
              <c:idx val="3"/>
              <c:layout>
                <c:manualLayout>
                  <c:x val="-4.9261090113014768E-3"/>
                  <c:y val="-0.12345681412594811"/>
                </c:manualLayout>
              </c:layout>
              <c:tx>
                <c:rich>
                  <a:bodyPr/>
                  <a:lstStyle/>
                  <a:p>
                    <a:r>
                      <a:rPr lang="es-MX" sz="800" b="1" i="0" baseline="0">
                        <a:effectLst/>
                        <a:latin typeface="Arial Narrow" panose="020B0606020202030204" pitchFamily="34" charset="0"/>
                      </a:rPr>
                      <a:t>Reducción </a:t>
                    </a:r>
                    <a:endParaRPr lang="es-MX" sz="800">
                      <a:effectLst/>
                      <a:latin typeface="Arial Narrow" panose="020B0606020202030204" pitchFamily="34" charset="0"/>
                    </a:endParaRPr>
                  </a:p>
                  <a:p>
                    <a:r>
                      <a:rPr lang="es-MX" sz="800" b="1" i="0" baseline="0">
                        <a:effectLst/>
                        <a:latin typeface="Arial Narrow" panose="020B0606020202030204" pitchFamily="34" charset="0"/>
                      </a:rPr>
                      <a:t>de un </a:t>
                    </a:r>
                    <a:endParaRPr lang="es-MX" sz="800">
                      <a:effectLst/>
                      <a:latin typeface="Arial Narrow" panose="020B0606020202030204" pitchFamily="34" charset="0"/>
                    </a:endParaRPr>
                  </a:p>
                  <a:p>
                    <a:r>
                      <a:rPr lang="es-MX" sz="800" b="1" i="0" baseline="0">
                        <a:effectLst/>
                        <a:latin typeface="Arial Narrow" panose="020B0606020202030204" pitchFamily="34" charset="0"/>
                      </a:rPr>
                      <a:t>90% en </a:t>
                    </a:r>
                    <a:endParaRPr lang="es-MX" sz="800">
                      <a:effectLst/>
                      <a:latin typeface="Arial Narrow" panose="020B0606020202030204" pitchFamily="34" charset="0"/>
                    </a:endParaRPr>
                  </a:p>
                  <a:p>
                    <a:r>
                      <a:rPr lang="es-MX" sz="800" b="1" i="0" baseline="0">
                        <a:effectLst/>
                        <a:latin typeface="Arial Narrow" panose="020B0606020202030204" pitchFamily="34" charset="0"/>
                      </a:rPr>
                      <a:t>el precio</a:t>
                    </a:r>
                    <a:endParaRPr lang="es-MX">
                      <a:effectLst/>
                    </a:endParaRPr>
                  </a:p>
                </c:rich>
              </c:tx>
              <c:dLblPos val="outEnd"/>
              <c:showLegendKey val="0"/>
              <c:showVal val="1"/>
              <c:showCatName val="0"/>
              <c:showSerName val="0"/>
              <c:showPercent val="0"/>
              <c:showBubbleSize val="0"/>
            </c:dLbl>
            <c:dLbl>
              <c:idx val="4"/>
              <c:layout>
                <c:manualLayout>
                  <c:x val="-2.148228708980438E-3"/>
                  <c:y val="-0.1885370753236851"/>
                </c:manualLayout>
              </c:layout>
              <c:tx>
                <c:rich>
                  <a:bodyPr/>
                  <a:lstStyle/>
                  <a:p>
                    <a:r>
                      <a:rPr lang="es-MX" sz="800" b="1" i="0" baseline="0">
                        <a:effectLst/>
                        <a:latin typeface="Arial Narrow" panose="020B0606020202030204" pitchFamily="34" charset="0"/>
                      </a:rPr>
                      <a:t>Reducción </a:t>
                    </a:r>
                    <a:endParaRPr lang="es-MX" sz="800">
                      <a:effectLst/>
                      <a:latin typeface="Arial Narrow" panose="020B0606020202030204" pitchFamily="34" charset="0"/>
                    </a:endParaRPr>
                  </a:p>
                  <a:p>
                    <a:r>
                      <a:rPr lang="es-MX" sz="800" b="1" i="0" baseline="0">
                        <a:effectLst/>
                        <a:latin typeface="Arial Narrow" panose="020B0606020202030204" pitchFamily="34" charset="0"/>
                      </a:rPr>
                      <a:t>de un </a:t>
                    </a:r>
                    <a:endParaRPr lang="es-MX" sz="800">
                      <a:effectLst/>
                      <a:latin typeface="Arial Narrow" panose="020B0606020202030204" pitchFamily="34" charset="0"/>
                    </a:endParaRPr>
                  </a:p>
                  <a:p>
                    <a:r>
                      <a:rPr lang="es-MX" sz="800" b="1" i="0" baseline="0">
                        <a:effectLst/>
                        <a:latin typeface="Arial Narrow" panose="020B0606020202030204" pitchFamily="34" charset="0"/>
                      </a:rPr>
                      <a:t>82% en </a:t>
                    </a:r>
                    <a:endParaRPr lang="es-MX" sz="800">
                      <a:effectLst/>
                      <a:latin typeface="Arial Narrow" panose="020B0606020202030204" pitchFamily="34" charset="0"/>
                    </a:endParaRPr>
                  </a:p>
                  <a:p>
                    <a:r>
                      <a:rPr lang="es-MX" sz="800" b="1" i="0" baseline="0">
                        <a:effectLst/>
                        <a:latin typeface="Arial Narrow" panose="020B0606020202030204" pitchFamily="34" charset="0"/>
                      </a:rPr>
                      <a:t>el precio</a:t>
                    </a:r>
                  </a:p>
                </c:rich>
              </c:tx>
              <c:dLblPos val="outEnd"/>
              <c:showLegendKey val="0"/>
              <c:showVal val="1"/>
              <c:showCatName val="0"/>
              <c:showSerName val="0"/>
              <c:showPercent val="0"/>
              <c:showBubbleSize val="0"/>
            </c:dLbl>
            <c:dLbl>
              <c:idx val="5"/>
              <c:layout>
                <c:manualLayout>
                  <c:x val="-9.8522180226029536E-3"/>
                  <c:y val="-0.10123458758327745"/>
                </c:manualLayout>
              </c:layout>
              <c:tx>
                <c:rich>
                  <a:bodyPr/>
                  <a:lstStyle/>
                  <a:p>
                    <a:r>
                      <a:rPr lang="es-MX" sz="800" b="1" i="0" baseline="0">
                        <a:effectLst/>
                        <a:latin typeface="Arial Narrow" panose="020B0606020202030204" pitchFamily="34" charset="0"/>
                      </a:rPr>
                      <a:t>Reducción </a:t>
                    </a:r>
                    <a:endParaRPr lang="es-MX" sz="800">
                      <a:effectLst/>
                      <a:latin typeface="Arial Narrow" panose="020B0606020202030204" pitchFamily="34" charset="0"/>
                    </a:endParaRPr>
                  </a:p>
                  <a:p>
                    <a:r>
                      <a:rPr lang="es-MX" sz="800" b="1" i="0" baseline="0">
                        <a:effectLst/>
                        <a:latin typeface="Arial Narrow" panose="020B0606020202030204" pitchFamily="34" charset="0"/>
                      </a:rPr>
                      <a:t>de un </a:t>
                    </a:r>
                    <a:endParaRPr lang="es-MX" sz="800">
                      <a:effectLst/>
                      <a:latin typeface="Arial Narrow" panose="020B0606020202030204" pitchFamily="34" charset="0"/>
                    </a:endParaRPr>
                  </a:p>
                  <a:p>
                    <a:r>
                      <a:rPr lang="es-MX" sz="800" b="1" i="0" baseline="0">
                        <a:effectLst/>
                        <a:latin typeface="Arial Narrow" panose="020B0606020202030204" pitchFamily="34" charset="0"/>
                      </a:rPr>
                      <a:t>76% en </a:t>
                    </a:r>
                    <a:endParaRPr lang="es-MX" sz="800">
                      <a:effectLst/>
                      <a:latin typeface="Arial Narrow" panose="020B0606020202030204" pitchFamily="34" charset="0"/>
                    </a:endParaRPr>
                  </a:p>
                  <a:p>
                    <a:r>
                      <a:rPr lang="es-MX" sz="800" b="1" i="0" baseline="0">
                        <a:effectLst/>
                        <a:latin typeface="Arial Narrow" panose="020B0606020202030204" pitchFamily="34" charset="0"/>
                      </a:rPr>
                      <a:t>el precio</a:t>
                    </a:r>
                  </a:p>
                </c:rich>
              </c:tx>
              <c:dLblPos val="outEnd"/>
              <c:showLegendKey val="0"/>
              <c:showVal val="1"/>
              <c:showCatName val="0"/>
              <c:showSerName val="0"/>
              <c:showPercent val="0"/>
              <c:showBubbleSize val="0"/>
            </c:dLbl>
            <c:dLbl>
              <c:idx val="6"/>
              <c:layout>
                <c:manualLayout>
                  <c:x val="-4.9261090113014768E-3"/>
                  <c:y val="-2.9629635390227546E-2"/>
                </c:manualLayout>
              </c:layout>
              <c:tx>
                <c:rich>
                  <a:bodyPr/>
                  <a:lstStyle/>
                  <a:p>
                    <a:r>
                      <a:rPr lang="es-MX" sz="800" b="1" i="0" baseline="0">
                        <a:effectLst/>
                        <a:latin typeface="Arial Narrow" panose="020B0606020202030204" pitchFamily="34" charset="0"/>
                      </a:rPr>
                      <a:t>Reducción </a:t>
                    </a:r>
                    <a:endParaRPr lang="es-MX" sz="800">
                      <a:effectLst/>
                      <a:latin typeface="Arial Narrow" panose="020B0606020202030204" pitchFamily="34" charset="0"/>
                    </a:endParaRPr>
                  </a:p>
                  <a:p>
                    <a:r>
                      <a:rPr lang="es-MX" sz="800" b="1" i="0" baseline="0">
                        <a:effectLst/>
                        <a:latin typeface="Arial Narrow" panose="020B0606020202030204" pitchFamily="34" charset="0"/>
                      </a:rPr>
                      <a:t>de un </a:t>
                    </a:r>
                    <a:endParaRPr lang="es-MX" sz="800">
                      <a:effectLst/>
                      <a:latin typeface="Arial Narrow" panose="020B0606020202030204" pitchFamily="34" charset="0"/>
                    </a:endParaRPr>
                  </a:p>
                  <a:p>
                    <a:r>
                      <a:rPr lang="es-MX" sz="800" b="1" i="0" baseline="0">
                        <a:effectLst/>
                        <a:latin typeface="Arial Narrow" panose="020B0606020202030204" pitchFamily="34" charset="0"/>
                      </a:rPr>
                      <a:t>48% en </a:t>
                    </a:r>
                    <a:endParaRPr lang="es-MX" sz="800">
                      <a:effectLst/>
                      <a:latin typeface="Arial Narrow" panose="020B0606020202030204" pitchFamily="34" charset="0"/>
                    </a:endParaRPr>
                  </a:p>
                  <a:p>
                    <a:r>
                      <a:rPr lang="es-MX" sz="800" b="1" i="0" baseline="0">
                        <a:effectLst/>
                        <a:latin typeface="Arial Narrow" panose="020B0606020202030204" pitchFamily="34" charset="0"/>
                      </a:rPr>
                      <a:t>el precio</a:t>
                    </a:r>
                    <a:endParaRPr lang="en-US"/>
                  </a:p>
                </c:rich>
              </c:tx>
              <c:dLblPos val="outEnd"/>
              <c:showLegendKey val="0"/>
              <c:showVal val="1"/>
              <c:showCatName val="0"/>
              <c:showSerName val="0"/>
              <c:showPercent val="0"/>
              <c:showBubbleSize val="0"/>
            </c:dLbl>
            <c:dLbl>
              <c:idx val="7"/>
              <c:layout>
                <c:manualLayout>
                  <c:x val="-9.8522180226029536E-3"/>
                  <c:y val="-0.10617286014831538"/>
                </c:manualLayout>
              </c:layout>
              <c:tx>
                <c:rich>
                  <a:bodyPr/>
                  <a:lstStyle/>
                  <a:p>
                    <a:r>
                      <a:rPr lang="es-MX" sz="800" b="1" i="0" baseline="0">
                        <a:effectLst/>
                        <a:latin typeface="Arial Narrow" panose="020B0606020202030204" pitchFamily="34" charset="0"/>
                      </a:rPr>
                      <a:t>Reducción </a:t>
                    </a:r>
                    <a:endParaRPr lang="es-MX" sz="800">
                      <a:effectLst/>
                      <a:latin typeface="Arial Narrow" panose="020B0606020202030204" pitchFamily="34" charset="0"/>
                    </a:endParaRPr>
                  </a:p>
                  <a:p>
                    <a:r>
                      <a:rPr lang="es-MX" sz="800" b="1" i="0" baseline="0">
                        <a:effectLst/>
                        <a:latin typeface="Arial Narrow" panose="020B0606020202030204" pitchFamily="34" charset="0"/>
                      </a:rPr>
                      <a:t>de un </a:t>
                    </a:r>
                    <a:endParaRPr lang="es-MX" sz="800">
                      <a:effectLst/>
                      <a:latin typeface="Arial Narrow" panose="020B0606020202030204" pitchFamily="34" charset="0"/>
                    </a:endParaRPr>
                  </a:p>
                  <a:p>
                    <a:r>
                      <a:rPr lang="es-MX" sz="800" b="1" i="0" baseline="0">
                        <a:effectLst/>
                        <a:latin typeface="Arial Narrow" panose="020B0606020202030204" pitchFamily="34" charset="0"/>
                      </a:rPr>
                      <a:t>46% en </a:t>
                    </a:r>
                    <a:endParaRPr lang="es-MX" sz="800">
                      <a:effectLst/>
                      <a:latin typeface="Arial Narrow" panose="020B0606020202030204" pitchFamily="34" charset="0"/>
                    </a:endParaRPr>
                  </a:p>
                  <a:p>
                    <a:r>
                      <a:rPr lang="es-MX" sz="800" b="1" i="0" baseline="0">
                        <a:effectLst/>
                        <a:latin typeface="Arial Narrow" panose="020B0606020202030204" pitchFamily="34" charset="0"/>
                      </a:rPr>
                      <a:t>el precio</a:t>
                    </a:r>
                    <a:endParaRPr lang="en-US"/>
                  </a:p>
                </c:rich>
              </c:tx>
              <c:dLblPos val="outEnd"/>
              <c:showLegendKey val="0"/>
              <c:showVal val="1"/>
              <c:showCatName val="0"/>
              <c:showSerName val="0"/>
              <c:showPercent val="0"/>
              <c:showBubbleSize val="0"/>
            </c:dLbl>
            <c:dLbl>
              <c:idx val="8"/>
              <c:layout>
                <c:manualLayout>
                  <c:x val="-9.8522180226029536E-3"/>
                  <c:y val="-7.4074088475568872E-2"/>
                </c:manualLayout>
              </c:layout>
              <c:tx>
                <c:rich>
                  <a:bodyPr/>
                  <a:lstStyle/>
                  <a:p>
                    <a:r>
                      <a:rPr lang="es-MX" sz="800" b="1" i="0" baseline="0">
                        <a:effectLst/>
                        <a:latin typeface="Arial Narrow" panose="020B0606020202030204" pitchFamily="34" charset="0"/>
                      </a:rPr>
                      <a:t>Reducción </a:t>
                    </a:r>
                    <a:endParaRPr lang="es-MX" sz="800">
                      <a:effectLst/>
                      <a:latin typeface="Arial Narrow" panose="020B0606020202030204" pitchFamily="34" charset="0"/>
                    </a:endParaRPr>
                  </a:p>
                  <a:p>
                    <a:r>
                      <a:rPr lang="es-MX" sz="800" b="1" i="0" baseline="0">
                        <a:effectLst/>
                        <a:latin typeface="Arial Narrow" panose="020B0606020202030204" pitchFamily="34" charset="0"/>
                      </a:rPr>
                      <a:t>de un </a:t>
                    </a:r>
                    <a:endParaRPr lang="es-MX" sz="800">
                      <a:effectLst/>
                      <a:latin typeface="Arial Narrow" panose="020B0606020202030204" pitchFamily="34" charset="0"/>
                    </a:endParaRPr>
                  </a:p>
                  <a:p>
                    <a:r>
                      <a:rPr lang="es-MX" sz="800" b="1" i="0" baseline="0">
                        <a:effectLst/>
                        <a:latin typeface="Arial Narrow" panose="020B0606020202030204" pitchFamily="34" charset="0"/>
                      </a:rPr>
                      <a:t>43% en </a:t>
                    </a:r>
                    <a:endParaRPr lang="es-MX" sz="800">
                      <a:effectLst/>
                      <a:latin typeface="Arial Narrow" panose="020B0606020202030204" pitchFamily="34" charset="0"/>
                    </a:endParaRPr>
                  </a:p>
                  <a:p>
                    <a:r>
                      <a:rPr lang="es-MX" sz="800" b="1" i="0" baseline="0">
                        <a:effectLst/>
                        <a:latin typeface="Arial Narrow" panose="020B0606020202030204" pitchFamily="34" charset="0"/>
                      </a:rPr>
                      <a:t>el precio</a:t>
                    </a:r>
                    <a:endParaRPr lang="en-US"/>
                  </a:p>
                </c:rich>
              </c:tx>
              <c:dLblPos val="outEnd"/>
              <c:showLegendKey val="0"/>
              <c:showVal val="1"/>
              <c:showCatName val="0"/>
              <c:showSerName val="0"/>
              <c:showPercent val="0"/>
              <c:showBubbleSize val="0"/>
            </c:dLbl>
            <c:dLbl>
              <c:idx val="9"/>
              <c:layout>
                <c:manualLayout>
                  <c:x val="-9.8522180226029536E-3"/>
                  <c:y val="-5.4320998215417172E-2"/>
                </c:manualLayout>
              </c:layout>
              <c:tx>
                <c:rich>
                  <a:bodyPr/>
                  <a:lstStyle/>
                  <a:p>
                    <a:r>
                      <a:rPr lang="es-MX" sz="800" b="1" i="0" baseline="0">
                        <a:effectLst/>
                        <a:latin typeface="Arial Narrow" panose="020B0606020202030204" pitchFamily="34" charset="0"/>
                      </a:rPr>
                      <a:t>Reducción </a:t>
                    </a:r>
                    <a:endParaRPr lang="es-MX" sz="800">
                      <a:effectLst/>
                      <a:latin typeface="Arial Narrow" panose="020B0606020202030204" pitchFamily="34" charset="0"/>
                    </a:endParaRPr>
                  </a:p>
                  <a:p>
                    <a:r>
                      <a:rPr lang="es-MX" sz="800" b="1" i="0" baseline="0">
                        <a:effectLst/>
                        <a:latin typeface="Arial Narrow" panose="020B0606020202030204" pitchFamily="34" charset="0"/>
                      </a:rPr>
                      <a:t>de un </a:t>
                    </a:r>
                    <a:endParaRPr lang="es-MX" sz="800">
                      <a:effectLst/>
                      <a:latin typeface="Arial Narrow" panose="020B0606020202030204" pitchFamily="34" charset="0"/>
                    </a:endParaRPr>
                  </a:p>
                  <a:p>
                    <a:r>
                      <a:rPr lang="es-MX" sz="800" b="1" i="0" baseline="0">
                        <a:effectLst/>
                        <a:latin typeface="Arial Narrow" panose="020B0606020202030204" pitchFamily="34" charset="0"/>
                      </a:rPr>
                      <a:t>24% en </a:t>
                    </a:r>
                    <a:endParaRPr lang="es-MX" sz="800">
                      <a:effectLst/>
                      <a:latin typeface="Arial Narrow" panose="020B0606020202030204" pitchFamily="34" charset="0"/>
                    </a:endParaRPr>
                  </a:p>
                  <a:p>
                    <a:r>
                      <a:rPr lang="es-MX" sz="800" b="1" i="0" baseline="0">
                        <a:effectLst/>
                        <a:latin typeface="Arial Narrow" panose="020B0606020202030204" pitchFamily="34" charset="0"/>
                      </a:rPr>
                      <a:t>el precio</a:t>
                    </a:r>
                    <a:endParaRPr lang="en-US"/>
                  </a:p>
                </c:rich>
              </c:tx>
              <c:dLblPos val="outEnd"/>
              <c:showLegendKey val="0"/>
              <c:showVal val="1"/>
              <c:showCatName val="0"/>
              <c:showSerName val="0"/>
              <c:showPercent val="0"/>
              <c:showBubbleSize val="0"/>
            </c:dLbl>
            <c:dLbl>
              <c:idx val="10"/>
              <c:layout>
                <c:manualLayout>
                  <c:x val="-1.1202157741332057E-2"/>
                  <c:y val="-4.9382737772303599E-2"/>
                </c:manualLayout>
              </c:layout>
              <c:tx>
                <c:rich>
                  <a:bodyPr/>
                  <a:lstStyle/>
                  <a:p>
                    <a:r>
                      <a:rPr lang="es-MX" sz="800" b="1" i="0" baseline="0">
                        <a:effectLst/>
                        <a:latin typeface="Arial Narrow" panose="020B0606020202030204" pitchFamily="34" charset="0"/>
                      </a:rPr>
                      <a:t>Reducción </a:t>
                    </a:r>
                    <a:endParaRPr lang="es-MX" sz="800">
                      <a:effectLst/>
                      <a:latin typeface="Arial Narrow" panose="020B0606020202030204" pitchFamily="34" charset="0"/>
                    </a:endParaRPr>
                  </a:p>
                  <a:p>
                    <a:r>
                      <a:rPr lang="es-MX" sz="800" b="1" i="0" baseline="0">
                        <a:effectLst/>
                        <a:latin typeface="Arial Narrow" panose="020B0606020202030204" pitchFamily="34" charset="0"/>
                      </a:rPr>
                      <a:t>de un </a:t>
                    </a:r>
                    <a:endParaRPr lang="es-MX" sz="800">
                      <a:effectLst/>
                      <a:latin typeface="Arial Narrow" panose="020B0606020202030204" pitchFamily="34" charset="0"/>
                    </a:endParaRPr>
                  </a:p>
                  <a:p>
                    <a:r>
                      <a:rPr lang="es-MX" sz="800" b="1" i="0" baseline="0">
                        <a:effectLst/>
                        <a:latin typeface="Arial Narrow" panose="020B0606020202030204" pitchFamily="34" charset="0"/>
                      </a:rPr>
                      <a:t>19% en </a:t>
                    </a:r>
                    <a:endParaRPr lang="es-MX" sz="800">
                      <a:effectLst/>
                      <a:latin typeface="Arial Narrow" panose="020B0606020202030204" pitchFamily="34" charset="0"/>
                    </a:endParaRPr>
                  </a:p>
                  <a:p>
                    <a:r>
                      <a:rPr lang="es-MX" sz="800" b="1" i="0" baseline="0">
                        <a:effectLst/>
                        <a:latin typeface="Arial Narrow" panose="020B0606020202030204" pitchFamily="34" charset="0"/>
                      </a:rPr>
                      <a:t>el precio</a:t>
                    </a:r>
                    <a:endParaRPr lang="en-US"/>
                  </a:p>
                </c:rich>
              </c:tx>
              <c:dLblPos val="outEnd"/>
              <c:showLegendKey val="0"/>
              <c:showVal val="1"/>
              <c:showCatName val="0"/>
              <c:showSerName val="0"/>
              <c:showPercent val="0"/>
              <c:showBubbleSize val="0"/>
            </c:dLbl>
            <c:dLbl>
              <c:idx val="11"/>
              <c:layout>
                <c:manualLayout>
                  <c:x val="-9.5238107551828544E-2"/>
                  <c:y val="6.6666679628011982E-2"/>
                </c:manualLayout>
              </c:layout>
              <c:tx>
                <c:rich>
                  <a:bodyPr/>
                  <a:lstStyle/>
                  <a:p>
                    <a:r>
                      <a:rPr lang="es-MX" sz="800" b="1" i="0" baseline="0">
                        <a:effectLst/>
                        <a:latin typeface="Arial Narrow" panose="020B0606020202030204" pitchFamily="34" charset="0"/>
                      </a:rPr>
                      <a:t>Reducción </a:t>
                    </a:r>
                    <a:endParaRPr lang="es-MX" sz="800">
                      <a:effectLst/>
                      <a:latin typeface="Arial Narrow" panose="020B0606020202030204" pitchFamily="34" charset="0"/>
                    </a:endParaRPr>
                  </a:p>
                  <a:p>
                    <a:r>
                      <a:rPr lang="es-MX" sz="800" b="1" i="0" baseline="0">
                        <a:effectLst/>
                        <a:latin typeface="Arial Narrow" panose="020B0606020202030204" pitchFamily="34" charset="0"/>
                      </a:rPr>
                      <a:t>de un </a:t>
                    </a:r>
                    <a:endParaRPr lang="es-MX" sz="800">
                      <a:effectLst/>
                      <a:latin typeface="Arial Narrow" panose="020B0606020202030204" pitchFamily="34" charset="0"/>
                    </a:endParaRPr>
                  </a:p>
                  <a:p>
                    <a:r>
                      <a:rPr lang="es-MX" sz="800" b="1" i="0" baseline="0">
                        <a:effectLst/>
                        <a:latin typeface="Arial Narrow" panose="020B0606020202030204" pitchFamily="34" charset="0"/>
                      </a:rPr>
                      <a:t>11% en </a:t>
                    </a:r>
                    <a:endParaRPr lang="es-MX" sz="800">
                      <a:effectLst/>
                      <a:latin typeface="Arial Narrow" panose="020B0606020202030204" pitchFamily="34" charset="0"/>
                    </a:endParaRPr>
                  </a:p>
                  <a:p>
                    <a:r>
                      <a:rPr lang="es-MX" sz="800" b="1" i="0" baseline="0">
                        <a:effectLst/>
                        <a:latin typeface="Arial Narrow" panose="020B0606020202030204" pitchFamily="34" charset="0"/>
                      </a:rPr>
                      <a:t>el precio</a:t>
                    </a:r>
                    <a:endParaRPr lang="en-US"/>
                  </a:p>
                </c:rich>
              </c:tx>
              <c:dLblPos val="outEnd"/>
              <c:showLegendKey val="0"/>
              <c:showVal val="1"/>
              <c:showCatName val="0"/>
              <c:showSerName val="0"/>
              <c:showPercent val="0"/>
              <c:showBubbleSize val="0"/>
            </c:dLbl>
            <c:spPr>
              <a:ln w="12700">
                <a:solidFill>
                  <a:schemeClr val="tx2"/>
                </a:solidFill>
              </a:ln>
            </c:spPr>
            <c:txPr>
              <a:bodyPr/>
              <a:lstStyle/>
              <a:p>
                <a:pPr>
                  <a:defRPr sz="800">
                    <a:latin typeface="Arial Narrow" panose="020B0606020202030204" pitchFamily="34" charset="0"/>
                  </a:defRPr>
                </a:pPr>
                <a:endParaRPr lang="es-MX"/>
              </a:p>
            </c:txPr>
            <c:dLblPos val="outEnd"/>
            <c:showLegendKey val="0"/>
            <c:showVal val="1"/>
            <c:showCatName val="0"/>
            <c:showSerName val="0"/>
            <c:showPercent val="0"/>
            <c:showBubbleSize val="0"/>
            <c:showLeaderLines val="0"/>
          </c:dLbls>
          <c:cat>
            <c:strRef>
              <c:f>'[graf de publico jav.xlsx]Hoja1'!$A$2:$A$13</c:f>
              <c:strCache>
                <c:ptCount val="12"/>
                <c:pt idx="0">
                  <c:v>Olanzapina (Psiquiatría)</c:v>
                </c:pt>
                <c:pt idx="1">
                  <c:v>Pioglitazona (Diabetes)</c:v>
                </c:pt>
                <c:pt idx="2">
                  <c:v>Sildenafil (Disfunción Eréctil)</c:v>
                </c:pt>
                <c:pt idx="3">
                  <c:v>Atorvastatina (Cardiovascular)</c:v>
                </c:pt>
                <c:pt idx="4">
                  <c:v>Gemcitabina (Oncología)</c:v>
                </c:pt>
                <c:pt idx="5">
                  <c:v>Imiquimod (Oncología)</c:v>
                </c:pt>
                <c:pt idx="6">
                  <c:v>Ácido Zoledrónico (Osteoporosis)</c:v>
                </c:pt>
                <c:pt idx="7">
                  <c:v>Clopidogrel (Cardiovascular)</c:v>
                </c:pt>
                <c:pt idx="8">
                  <c:v>Montelukast (Respiratorias)</c:v>
                </c:pt>
                <c:pt idx="9">
                  <c:v>Anastrozol (Oncología)</c:v>
                </c:pt>
                <c:pt idx="10">
                  <c:v>Micofenolato de mofetilo (Transplantes)</c:v>
                </c:pt>
                <c:pt idx="11">
                  <c:v>Docetaxel (Oncología)</c:v>
                </c:pt>
              </c:strCache>
            </c:strRef>
          </c:cat>
          <c:val>
            <c:numRef>
              <c:f>'[graf de publico jav.xlsx]Hoja1'!$C$2:$C$13</c:f>
              <c:numCache>
                <c:formatCode>0</c:formatCode>
                <c:ptCount val="12"/>
                <c:pt idx="0">
                  <c:v>44.440000000000005</c:v>
                </c:pt>
                <c:pt idx="1">
                  <c:v>10.100000000000001</c:v>
                </c:pt>
                <c:pt idx="2">
                  <c:v>15.49</c:v>
                </c:pt>
                <c:pt idx="3" formatCode="_(&quot;$&quot;* #,##0.00_);_(&quot;$&quot;* \(#,##0.00\);_(&quot;$&quot;* &quot;-&quot;??_);_(@_)">
                  <c:v>6</c:v>
                </c:pt>
                <c:pt idx="4">
                  <c:v>429.21</c:v>
                </c:pt>
                <c:pt idx="5">
                  <c:v>153</c:v>
                </c:pt>
                <c:pt idx="6">
                  <c:v>357</c:v>
                </c:pt>
                <c:pt idx="7">
                  <c:v>161.10333333333332</c:v>
                </c:pt>
                <c:pt idx="8">
                  <c:v>222.89999999999998</c:v>
                </c:pt>
                <c:pt idx="9">
                  <c:v>979</c:v>
                </c:pt>
                <c:pt idx="10">
                  <c:v>499</c:v>
                </c:pt>
                <c:pt idx="11">
                  <c:v>5720</c:v>
                </c:pt>
              </c:numCache>
            </c:numRef>
          </c:val>
        </c:ser>
        <c:dLbls>
          <c:showLegendKey val="0"/>
          <c:showVal val="0"/>
          <c:showCatName val="0"/>
          <c:showSerName val="0"/>
          <c:showPercent val="0"/>
          <c:showBubbleSize val="0"/>
        </c:dLbls>
        <c:gapWidth val="80"/>
        <c:axId val="487138816"/>
        <c:axId val="487140736"/>
      </c:barChart>
      <c:catAx>
        <c:axId val="487138816"/>
        <c:scaling>
          <c:orientation val="minMax"/>
        </c:scaling>
        <c:delete val="0"/>
        <c:axPos val="b"/>
        <c:majorTickMark val="out"/>
        <c:minorTickMark val="none"/>
        <c:tickLblPos val="nextTo"/>
        <c:txPr>
          <a:bodyPr/>
          <a:lstStyle/>
          <a:p>
            <a:pPr>
              <a:defRPr sz="1100" b="0"/>
            </a:pPr>
            <a:endParaRPr lang="es-MX"/>
          </a:p>
        </c:txPr>
        <c:crossAx val="487140736"/>
        <c:crosses val="autoZero"/>
        <c:auto val="1"/>
        <c:lblAlgn val="ctr"/>
        <c:lblOffset val="100"/>
        <c:noMultiLvlLbl val="0"/>
      </c:catAx>
      <c:valAx>
        <c:axId val="487140736"/>
        <c:scaling>
          <c:orientation val="minMax"/>
          <c:max val="6500"/>
          <c:min val="0"/>
        </c:scaling>
        <c:delete val="0"/>
        <c:axPos val="l"/>
        <c:title>
          <c:tx>
            <c:rich>
              <a:bodyPr rot="-5400000" vert="horz"/>
              <a:lstStyle/>
              <a:p>
                <a:pPr>
                  <a:defRPr/>
                </a:pPr>
                <a:r>
                  <a:rPr lang="es-MX"/>
                  <a:t>Pesos</a:t>
                </a:r>
              </a:p>
            </c:rich>
          </c:tx>
          <c:layout>
            <c:manualLayout>
              <c:xMode val="edge"/>
              <c:yMode val="edge"/>
              <c:x val="6.5564079149290555E-3"/>
              <c:y val="0.3470948039760644"/>
            </c:manualLayout>
          </c:layout>
          <c:overlay val="0"/>
        </c:title>
        <c:numFmt formatCode="&quot;$&quot;#,##0" sourceLinked="0"/>
        <c:majorTickMark val="out"/>
        <c:minorTickMark val="none"/>
        <c:tickLblPos val="nextTo"/>
        <c:txPr>
          <a:bodyPr/>
          <a:lstStyle/>
          <a:p>
            <a:pPr>
              <a:defRPr sz="1000"/>
            </a:pPr>
            <a:endParaRPr lang="es-MX"/>
          </a:p>
        </c:txPr>
        <c:crossAx val="487138816"/>
        <c:crosses val="autoZero"/>
        <c:crossBetween val="between"/>
      </c:valAx>
    </c:plotArea>
    <c:plotVisOnly val="1"/>
    <c:dispBlanksAs val="gap"/>
    <c:showDLblsOverMax val="0"/>
  </c:chart>
  <c:txPr>
    <a:bodyPr/>
    <a:lstStyle/>
    <a:p>
      <a:pPr>
        <a:defRPr sz="1200" b="1">
          <a:latin typeface="Arial Narrow" panose="020B0606020202030204" pitchFamily="34" charset="0"/>
        </a:defRPr>
      </a:pPr>
      <a:endParaRPr lang="es-MX"/>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s-MX" sz="1800" dirty="0" smtClean="0"/>
              <a:t>Gasto </a:t>
            </a:r>
            <a:r>
              <a:rPr lang="es-MX" sz="1800" dirty="0"/>
              <a:t>en </a:t>
            </a:r>
            <a:r>
              <a:rPr lang="es-MX" sz="1800" dirty="0" smtClean="0"/>
              <a:t>Medicamentos</a:t>
            </a:r>
            <a:r>
              <a:rPr lang="es-MX" sz="1800" baseline="0" dirty="0" smtClean="0"/>
              <a:t> de la Comisión Nacional </a:t>
            </a:r>
          </a:p>
          <a:p>
            <a:pPr>
              <a:defRPr sz="1800"/>
            </a:pPr>
            <a:r>
              <a:rPr lang="es-MX" sz="1800" baseline="0" dirty="0" smtClean="0"/>
              <a:t>de Protección </a:t>
            </a:r>
            <a:r>
              <a:rPr lang="es-MX" sz="1800" dirty="0" smtClean="0"/>
              <a:t>Social en Salud*</a:t>
            </a:r>
            <a:endParaRPr lang="es-MX" sz="1800" dirty="0"/>
          </a:p>
          <a:p>
            <a:pPr>
              <a:defRPr sz="1800"/>
            </a:pPr>
            <a:r>
              <a:rPr lang="es-MX" sz="1600" b="0" dirty="0"/>
              <a:t>(2006-2014</a:t>
            </a:r>
            <a:r>
              <a:rPr lang="es-MX" sz="1600" b="0" dirty="0" smtClean="0"/>
              <a:t>)**</a:t>
            </a:r>
            <a:endParaRPr lang="es-MX" sz="1600" b="0" dirty="0"/>
          </a:p>
        </c:rich>
      </c:tx>
      <c:layout>
        <c:manualLayout>
          <c:xMode val="edge"/>
          <c:yMode val="edge"/>
          <c:x val="0.25382744358095"/>
          <c:y val="2.2200960060414582E-2"/>
        </c:manualLayout>
      </c:layout>
      <c:overlay val="0"/>
    </c:title>
    <c:autoTitleDeleted val="0"/>
    <c:plotArea>
      <c:layout>
        <c:manualLayout>
          <c:layoutTarget val="inner"/>
          <c:xMode val="edge"/>
          <c:yMode val="edge"/>
          <c:x val="0.10167654413626173"/>
          <c:y val="0.20962426186178068"/>
          <c:w val="0.88242130655792339"/>
          <c:h val="0.70586408350824115"/>
        </c:manualLayout>
      </c:layout>
      <c:barChart>
        <c:barDir val="col"/>
        <c:grouping val="clustered"/>
        <c:varyColors val="0"/>
        <c:ser>
          <c:idx val="0"/>
          <c:order val="0"/>
          <c:spPr>
            <a:ln>
              <a:solidFill>
                <a:schemeClr val="tx1"/>
              </a:solidFill>
            </a:ln>
          </c:spPr>
          <c:invertIfNegative val="0"/>
          <c:dLbls>
            <c:numFmt formatCode="&quot;$&quot;#,##0.0" sourceLinked="0"/>
            <c:txPr>
              <a:bodyPr/>
              <a:lstStyle/>
              <a:p>
                <a:pPr>
                  <a:defRPr sz="1200" b="1"/>
                </a:pPr>
                <a:endParaRPr lang="es-MX"/>
              </a:p>
            </c:txPr>
            <c:dLblPos val="outEnd"/>
            <c:showLegendKey val="0"/>
            <c:showVal val="1"/>
            <c:showCatName val="0"/>
            <c:showSerName val="0"/>
            <c:showPercent val="0"/>
            <c:showBubbleSize val="0"/>
            <c:showLeaderLines val="0"/>
          </c:dLbls>
          <c:cat>
            <c:numRef>
              <c:f>'Med 04-14'!$E$4:$M$4</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'Med 04-14'!$E$37:$M$37</c:f>
              <c:numCache>
                <c:formatCode>_("$"* #,##0.00_);_("$"* \(#,##0.00\);_("$"* "-"??_);_(@_)</c:formatCode>
                <c:ptCount val="9"/>
                <c:pt idx="0">
                  <c:v>4643781758.5599995</c:v>
                </c:pt>
                <c:pt idx="1">
                  <c:v>5519675060.8799982</c:v>
                </c:pt>
                <c:pt idx="2">
                  <c:v>6502835925.8599997</c:v>
                </c:pt>
                <c:pt idx="3">
                  <c:v>8171592022.5199976</c:v>
                </c:pt>
                <c:pt idx="4">
                  <c:v>9350706386.3500023</c:v>
                </c:pt>
                <c:pt idx="5">
                  <c:v>10614569151.779999</c:v>
                </c:pt>
                <c:pt idx="6">
                  <c:v>15556628757.512995</c:v>
                </c:pt>
                <c:pt idx="7">
                  <c:v>16869758698.418999</c:v>
                </c:pt>
                <c:pt idx="8">
                  <c:v>17557453118.907001</c:v>
                </c:pt>
              </c:numCache>
            </c:numRef>
          </c:val>
        </c:ser>
        <c:dLbls>
          <c:dLblPos val="outEnd"/>
          <c:showLegendKey val="0"/>
          <c:showVal val="1"/>
          <c:showCatName val="0"/>
          <c:showSerName val="0"/>
          <c:showPercent val="0"/>
          <c:showBubbleSize val="0"/>
        </c:dLbls>
        <c:gapWidth val="80"/>
        <c:axId val="509520128"/>
        <c:axId val="509555456"/>
      </c:barChart>
      <c:catAx>
        <c:axId val="509520128"/>
        <c:scaling>
          <c:orientation val="minMax"/>
        </c:scaling>
        <c:delete val="0"/>
        <c:axPos val="b"/>
        <c:numFmt formatCode="General" sourceLinked="1"/>
        <c:majorTickMark val="out"/>
        <c:minorTickMark val="none"/>
        <c:tickLblPos val="nextTo"/>
        <c:crossAx val="509555456"/>
        <c:crosses val="autoZero"/>
        <c:auto val="1"/>
        <c:lblAlgn val="ctr"/>
        <c:lblOffset val="100"/>
        <c:noMultiLvlLbl val="0"/>
      </c:catAx>
      <c:valAx>
        <c:axId val="509555456"/>
        <c:scaling>
          <c:orientation val="minMax"/>
        </c:scaling>
        <c:delete val="0"/>
        <c:axPos val="l"/>
        <c:title>
          <c:tx>
            <c:rich>
              <a:bodyPr rot="-5400000" vert="horz"/>
              <a:lstStyle/>
              <a:p>
                <a:pPr>
                  <a:defRPr/>
                </a:pPr>
                <a:r>
                  <a:rPr lang="es-MX"/>
                  <a:t>Millones de Pesos</a:t>
                </a:r>
              </a:p>
            </c:rich>
          </c:tx>
          <c:layout/>
          <c:overlay val="0"/>
        </c:title>
        <c:numFmt formatCode="&quot;$&quot;#,##0" sourceLinked="0"/>
        <c:majorTickMark val="out"/>
        <c:minorTickMark val="none"/>
        <c:tickLblPos val="nextTo"/>
        <c:crossAx val="509520128"/>
        <c:crosses val="autoZero"/>
        <c:crossBetween val="between"/>
        <c:dispUnits>
          <c:builtInUnit val="millions"/>
        </c:dispUnits>
      </c:valAx>
    </c:plotArea>
    <c:plotVisOnly val="1"/>
    <c:dispBlanksAs val="gap"/>
    <c:showDLblsOverMax val="0"/>
  </c:chart>
  <c:txPr>
    <a:bodyPr/>
    <a:lstStyle/>
    <a:p>
      <a:pPr>
        <a:defRPr sz="1100">
          <a:latin typeface="Arial Narrow" panose="020B0606020202030204" pitchFamily="34" charset="0"/>
        </a:defRPr>
      </a:pPr>
      <a:endParaRPr lang="es-MX"/>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s-MX" sz="1800" dirty="0"/>
              <a:t>Comparativo de Precios del Mercado de Genéricos,  </a:t>
            </a:r>
            <a:endParaRPr lang="es-MX" sz="1800" dirty="0" smtClean="0"/>
          </a:p>
          <a:p>
            <a:pPr>
              <a:defRPr sz="1800"/>
            </a:pPr>
            <a:r>
              <a:rPr lang="es-MX" sz="1800" dirty="0" smtClean="0"/>
              <a:t>Centroamérica </a:t>
            </a:r>
            <a:r>
              <a:rPr lang="es-MX" sz="1800" dirty="0"/>
              <a:t>y </a:t>
            </a:r>
            <a:r>
              <a:rPr lang="es-MX" sz="1800" dirty="0" smtClean="0"/>
              <a:t>México</a:t>
            </a:r>
            <a:r>
              <a:rPr lang="es-MX" sz="1800" baseline="0" dirty="0" smtClean="0"/>
              <a:t> </a:t>
            </a:r>
            <a:r>
              <a:rPr lang="es-MX" sz="1800" dirty="0" smtClean="0"/>
              <a:t>(2014)*</a:t>
            </a:r>
            <a:endParaRPr lang="es-MX" sz="1800" dirty="0"/>
          </a:p>
        </c:rich>
      </c:tx>
      <c:layout>
        <c:manualLayout>
          <c:xMode val="edge"/>
          <c:yMode val="edge"/>
          <c:x val="0.23541700236839003"/>
          <c:y val="3.4321996630004075E-3"/>
        </c:manualLayout>
      </c:layout>
      <c:overlay val="0"/>
    </c:title>
    <c:autoTitleDeleted val="0"/>
    <c:plotArea>
      <c:layout>
        <c:manualLayout>
          <c:layoutTarget val="inner"/>
          <c:xMode val="edge"/>
          <c:yMode val="edge"/>
          <c:x val="0.1388676826919269"/>
          <c:y val="0.30640585875073711"/>
          <c:w val="0.80417700873810527"/>
          <c:h val="0.59276506670199036"/>
        </c:manualLayout>
      </c:layout>
      <c:barChart>
        <c:barDir val="col"/>
        <c:grouping val="clustered"/>
        <c:varyColors val="0"/>
        <c:ser>
          <c:idx val="0"/>
          <c:order val="0"/>
          <c:tx>
            <c:strRef>
              <c:f>Hoja1!$C$63</c:f>
              <c:strCache>
                <c:ptCount val="1"/>
                <c:pt idx="0">
                  <c:v>México (current $US) </c:v>
                </c:pt>
              </c:strCache>
            </c:strRef>
          </c:tx>
          <c:spPr>
            <a:ln>
              <a:solidFill>
                <a:schemeClr val="tx1"/>
              </a:solidFill>
            </a:ln>
          </c:spPr>
          <c:invertIfNegative val="0"/>
          <c:dLbls>
            <c:txPr>
              <a:bodyPr/>
              <a:lstStyle/>
              <a:p>
                <a:pPr>
                  <a:defRPr b="1"/>
                </a:pPr>
                <a:endParaRPr lang="es-MX"/>
              </a:p>
            </c:txPr>
            <c:dLblPos val="outEnd"/>
            <c:showLegendKey val="0"/>
            <c:showVal val="1"/>
            <c:showCatName val="0"/>
            <c:showSerName val="0"/>
            <c:showPercent val="0"/>
            <c:showBubbleSize val="0"/>
            <c:showLeaderLines val="0"/>
          </c:dLbls>
          <c:cat>
            <c:strRef>
              <c:f>Hoja1!$B$64:$B$66</c:f>
              <c:strCache>
                <c:ptCount val="3"/>
                <c:pt idx="0">
                  <c:v>Oncología</c:v>
                </c:pt>
                <c:pt idx="1">
                  <c:v>Cardiovascular</c:v>
                </c:pt>
                <c:pt idx="2">
                  <c:v>Diabetes</c:v>
                </c:pt>
              </c:strCache>
            </c:strRef>
          </c:cat>
          <c:val>
            <c:numRef>
              <c:f>Hoja1!$C$64:$C$66</c:f>
              <c:numCache>
                <c:formatCode>"$"#,##0.00</c:formatCode>
                <c:ptCount val="3"/>
                <c:pt idx="0">
                  <c:v>87</c:v>
                </c:pt>
                <c:pt idx="1">
                  <c:v>9</c:v>
                </c:pt>
                <c:pt idx="2">
                  <c:v>5.3201742549828444</c:v>
                </c:pt>
              </c:numCache>
            </c:numRef>
          </c:val>
        </c:ser>
        <c:ser>
          <c:idx val="1"/>
          <c:order val="1"/>
          <c:tx>
            <c:strRef>
              <c:f>Hoja1!$D$63</c:f>
              <c:strCache>
                <c:ptCount val="1"/>
                <c:pt idx="0">
                  <c:v>Promedio Centroamérica (current $US) </c:v>
                </c:pt>
              </c:strCache>
            </c:strRef>
          </c:tx>
          <c:spPr>
            <a:ln>
              <a:solidFill>
                <a:schemeClr val="tx1"/>
              </a:solidFill>
            </a:ln>
          </c:spPr>
          <c:invertIfNegative val="0"/>
          <c:dLbls>
            <c:txPr>
              <a:bodyPr/>
              <a:lstStyle/>
              <a:p>
                <a:pPr>
                  <a:defRPr b="1"/>
                </a:pPr>
                <a:endParaRPr lang="es-MX"/>
              </a:p>
            </c:txPr>
            <c:dLblPos val="outEnd"/>
            <c:showLegendKey val="0"/>
            <c:showVal val="1"/>
            <c:showCatName val="0"/>
            <c:showSerName val="0"/>
            <c:showPercent val="0"/>
            <c:showBubbleSize val="0"/>
            <c:showLeaderLines val="0"/>
          </c:dLbls>
          <c:cat>
            <c:strRef>
              <c:f>Hoja1!$B$64:$B$66</c:f>
              <c:strCache>
                <c:ptCount val="3"/>
                <c:pt idx="0">
                  <c:v>Oncología</c:v>
                </c:pt>
                <c:pt idx="1">
                  <c:v>Cardiovascular</c:v>
                </c:pt>
                <c:pt idx="2">
                  <c:v>Diabetes</c:v>
                </c:pt>
              </c:strCache>
            </c:strRef>
          </c:cat>
          <c:val>
            <c:numRef>
              <c:f>Hoja1!$D$64:$D$66</c:f>
              <c:numCache>
                <c:formatCode>"$"#,##0.00</c:formatCode>
                <c:ptCount val="3"/>
                <c:pt idx="0">
                  <c:v>307.60000000000002</c:v>
                </c:pt>
                <c:pt idx="1">
                  <c:v>31.4</c:v>
                </c:pt>
                <c:pt idx="2">
                  <c:v>15.67</c:v>
                </c:pt>
              </c:numCache>
            </c:numRef>
          </c:val>
        </c:ser>
        <c:dLbls>
          <c:dLblPos val="outEnd"/>
          <c:showLegendKey val="0"/>
          <c:showVal val="1"/>
          <c:showCatName val="0"/>
          <c:showSerName val="0"/>
          <c:showPercent val="0"/>
          <c:showBubbleSize val="0"/>
        </c:dLbls>
        <c:gapWidth val="80"/>
        <c:axId val="509647488"/>
        <c:axId val="509760640"/>
      </c:barChart>
      <c:catAx>
        <c:axId val="509647488"/>
        <c:scaling>
          <c:orientation val="minMax"/>
        </c:scaling>
        <c:delete val="0"/>
        <c:axPos val="b"/>
        <c:majorTickMark val="out"/>
        <c:minorTickMark val="none"/>
        <c:tickLblPos val="nextTo"/>
        <c:crossAx val="509760640"/>
        <c:crosses val="autoZero"/>
        <c:auto val="1"/>
        <c:lblAlgn val="ctr"/>
        <c:lblOffset val="100"/>
        <c:noMultiLvlLbl val="0"/>
      </c:catAx>
      <c:valAx>
        <c:axId val="509760640"/>
        <c:scaling>
          <c:orientation val="minMax"/>
        </c:scaling>
        <c:delete val="0"/>
        <c:axPos val="l"/>
        <c:title>
          <c:tx>
            <c:rich>
              <a:bodyPr rot="-5400000" vert="horz"/>
              <a:lstStyle/>
              <a:p>
                <a:pPr>
                  <a:defRPr/>
                </a:pPr>
                <a:r>
                  <a:rPr lang="es-MX"/>
                  <a:t>Precios en Dólares actuales</a:t>
                </a:r>
              </a:p>
              <a:p>
                <a:pPr>
                  <a:defRPr/>
                </a:pPr>
                <a:r>
                  <a:rPr lang="es-MX"/>
                  <a:t> ($ US dolars)</a:t>
                </a:r>
              </a:p>
            </c:rich>
          </c:tx>
          <c:layout/>
          <c:overlay val="0"/>
        </c:title>
        <c:numFmt formatCode="&quot;$&quot;#,##0" sourceLinked="0"/>
        <c:majorTickMark val="out"/>
        <c:minorTickMark val="none"/>
        <c:tickLblPos val="nextTo"/>
        <c:crossAx val="509647488"/>
        <c:crosses val="autoZero"/>
        <c:crossBetween val="between"/>
      </c:valAx>
    </c:plotArea>
    <c:legend>
      <c:legendPos val="r"/>
      <c:layout>
        <c:manualLayout>
          <c:xMode val="edge"/>
          <c:yMode val="edge"/>
          <c:x val="0.1638952050546465"/>
          <c:y val="0.194331772965397"/>
          <c:w val="0.67672092428775621"/>
          <c:h val="7.6377197405416486E-2"/>
        </c:manualLayout>
      </c:layout>
      <c:overlay val="0"/>
      <c:txPr>
        <a:bodyPr/>
        <a:lstStyle/>
        <a:p>
          <a:pPr>
            <a:defRPr sz="1400"/>
          </a:pPr>
          <a:endParaRPr lang="es-MX"/>
        </a:p>
      </c:txPr>
    </c:legend>
    <c:plotVisOnly val="1"/>
    <c:dispBlanksAs val="gap"/>
    <c:showDLblsOverMax val="0"/>
  </c:chart>
  <c:txPr>
    <a:bodyPr/>
    <a:lstStyle/>
    <a:p>
      <a:pPr>
        <a:defRPr sz="1200">
          <a:latin typeface="Arial Narrow" panose="020B0606020202030204" pitchFamily="34" charset="0"/>
        </a:defRPr>
      </a:pPr>
      <a:endParaRPr lang="es-MX"/>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rtl="0">
              <a:defRPr sz="1600"/>
            </a:pPr>
            <a:r>
              <a:rPr lang="es-MX" sz="1600" dirty="0"/>
              <a:t> Plazos para el otorgamiento de registros de </a:t>
            </a:r>
          </a:p>
          <a:p>
            <a:pPr algn="ctr" rtl="0">
              <a:defRPr sz="1600"/>
            </a:pPr>
            <a:r>
              <a:rPr lang="es-MX" sz="1600" dirty="0"/>
              <a:t>medicamentos innovadores </a:t>
            </a:r>
          </a:p>
        </c:rich>
      </c:tx>
      <c:layout>
        <c:manualLayout>
          <c:xMode val="edge"/>
          <c:yMode val="edge"/>
          <c:x val="0.29021846575451732"/>
          <c:y val="4.5520306553360097E-2"/>
        </c:manualLayout>
      </c:layout>
      <c:overlay val="0"/>
    </c:title>
    <c:autoTitleDeleted val="0"/>
    <c:plotArea>
      <c:layout>
        <c:manualLayout>
          <c:layoutTarget val="inner"/>
          <c:xMode val="edge"/>
          <c:yMode val="edge"/>
          <c:x val="8.468515369137522E-2"/>
          <c:y val="0.22353922126566436"/>
          <c:w val="0.89873311797264688"/>
          <c:h val="0.38619036660325723"/>
        </c:manualLayout>
      </c:layout>
      <c:barChart>
        <c:barDir val="col"/>
        <c:grouping val="clustered"/>
        <c:varyColors val="0"/>
        <c:ser>
          <c:idx val="0"/>
          <c:order val="0"/>
          <c:tx>
            <c:v>Días Laborales</c:v>
          </c:tx>
          <c:spPr>
            <a:solidFill>
              <a:schemeClr val="accent3">
                <a:lumMod val="60000"/>
                <a:lumOff val="40000"/>
              </a:schemeClr>
            </a:solidFill>
            <a:ln>
              <a:solidFill>
                <a:schemeClr val="tx1"/>
              </a:solidFill>
            </a:ln>
          </c:spPr>
          <c:invertIfNegative val="0"/>
          <c:dPt>
            <c:idx val="0"/>
            <c:invertIfNegative val="0"/>
            <c:bubble3D val="0"/>
            <c:spPr>
              <a:solidFill>
                <a:schemeClr val="tx2">
                  <a:lumMod val="75000"/>
                </a:schemeClr>
              </a:solidFill>
              <a:ln>
                <a:solidFill>
                  <a:schemeClr val="tx1"/>
                </a:solidFill>
              </a:ln>
            </c:spPr>
          </c:dPt>
          <c:dPt>
            <c:idx val="3"/>
            <c:invertIfNegative val="0"/>
            <c:bubble3D val="0"/>
          </c:dPt>
          <c:dPt>
            <c:idx val="12"/>
            <c:invertIfNegative val="0"/>
            <c:bubble3D val="0"/>
            <c:spPr>
              <a:solidFill>
                <a:schemeClr val="accent2">
                  <a:lumMod val="75000"/>
                </a:schemeClr>
              </a:solidFill>
              <a:ln>
                <a:solidFill>
                  <a:schemeClr val="tx1"/>
                </a:solidFill>
              </a:ln>
            </c:spPr>
          </c:dPt>
          <c:dLbls>
            <c:txPr>
              <a:bodyPr/>
              <a:lstStyle/>
              <a:p>
                <a:pPr>
                  <a:defRPr b="1"/>
                </a:pPr>
                <a:endParaRPr lang="es-MX"/>
              </a:p>
            </c:txPr>
            <c:showLegendKey val="0"/>
            <c:showVal val="1"/>
            <c:showCatName val="0"/>
            <c:showSerName val="0"/>
            <c:showPercent val="0"/>
            <c:showBubbleSize val="0"/>
            <c:showLeaderLines val="0"/>
          </c:dLbls>
          <c:cat>
            <c:strRef>
              <c:f>'[Gráfico en Microsoft PowerPoint]Hoja1'!$B$4:$B$16</c:f>
              <c:strCache>
                <c:ptCount val="13"/>
                <c:pt idx="0">
                  <c:v>México (antes)</c:v>
                </c:pt>
                <c:pt idx="1">
                  <c:v>Canadá</c:v>
                </c:pt>
                <c:pt idx="2">
                  <c:v>Arabia Saudita</c:v>
                </c:pt>
                <c:pt idx="3">
                  <c:v>Singapur</c:v>
                </c:pt>
                <c:pt idx="4">
                  <c:v>España</c:v>
                </c:pt>
                <c:pt idx="5">
                  <c:v>Australia</c:v>
                </c:pt>
                <c:pt idx="6">
                  <c:v>China</c:v>
                </c:pt>
                <c:pt idx="7">
                  <c:v>Estados Unidos</c:v>
                </c:pt>
                <c:pt idx="8">
                  <c:v>Reino Unido</c:v>
                </c:pt>
                <c:pt idx="9">
                  <c:v>Argentina</c:v>
                </c:pt>
                <c:pt idx="10">
                  <c:v>India</c:v>
                </c:pt>
                <c:pt idx="11">
                  <c:v>Brasil</c:v>
                </c:pt>
                <c:pt idx="12">
                  <c:v>México (con acuerdos)</c:v>
                </c:pt>
              </c:strCache>
            </c:strRef>
          </c:cat>
          <c:val>
            <c:numRef>
              <c:f>'[Gráfico en Microsoft PowerPoint]Hoja1'!$C$4:$C$16</c:f>
              <c:numCache>
                <c:formatCode>General</c:formatCode>
                <c:ptCount val="13"/>
                <c:pt idx="0">
                  <c:v>360</c:v>
                </c:pt>
                <c:pt idx="1">
                  <c:v>300</c:v>
                </c:pt>
                <c:pt idx="2">
                  <c:v>290</c:v>
                </c:pt>
                <c:pt idx="3">
                  <c:v>270</c:v>
                </c:pt>
                <c:pt idx="4">
                  <c:v>220</c:v>
                </c:pt>
                <c:pt idx="5">
                  <c:v>203</c:v>
                </c:pt>
                <c:pt idx="6">
                  <c:v>180</c:v>
                </c:pt>
                <c:pt idx="7">
                  <c:v>180</c:v>
                </c:pt>
                <c:pt idx="8">
                  <c:v>150</c:v>
                </c:pt>
                <c:pt idx="9">
                  <c:v>120</c:v>
                </c:pt>
                <c:pt idx="10">
                  <c:v>120</c:v>
                </c:pt>
                <c:pt idx="11">
                  <c:v>90</c:v>
                </c:pt>
                <c:pt idx="12">
                  <c:v>60</c:v>
                </c:pt>
              </c:numCache>
            </c:numRef>
          </c:val>
        </c:ser>
        <c:dLbls>
          <c:showLegendKey val="0"/>
          <c:showVal val="0"/>
          <c:showCatName val="0"/>
          <c:showSerName val="0"/>
          <c:showPercent val="0"/>
          <c:showBubbleSize val="0"/>
        </c:dLbls>
        <c:gapWidth val="75"/>
        <c:overlap val="-25"/>
        <c:axId val="512408960"/>
        <c:axId val="514668032"/>
      </c:barChart>
      <c:catAx>
        <c:axId val="512408960"/>
        <c:scaling>
          <c:orientation val="minMax"/>
        </c:scaling>
        <c:delete val="0"/>
        <c:axPos val="b"/>
        <c:majorTickMark val="none"/>
        <c:minorTickMark val="none"/>
        <c:tickLblPos val="nextTo"/>
        <c:txPr>
          <a:bodyPr rot="-5400000" vert="horz"/>
          <a:lstStyle/>
          <a:p>
            <a:pPr>
              <a:defRPr/>
            </a:pPr>
            <a:endParaRPr lang="es-MX"/>
          </a:p>
        </c:txPr>
        <c:crossAx val="514668032"/>
        <c:crosses val="autoZero"/>
        <c:auto val="1"/>
        <c:lblAlgn val="ctr"/>
        <c:lblOffset val="100"/>
        <c:noMultiLvlLbl val="0"/>
      </c:catAx>
      <c:valAx>
        <c:axId val="514668032"/>
        <c:scaling>
          <c:orientation val="minMax"/>
        </c:scaling>
        <c:delete val="0"/>
        <c:axPos val="l"/>
        <c:majorGridlines/>
        <c:title>
          <c:tx>
            <c:rich>
              <a:bodyPr rot="-5400000" vert="horz"/>
              <a:lstStyle/>
              <a:p>
                <a:pPr>
                  <a:defRPr/>
                </a:pPr>
                <a:r>
                  <a:rPr lang="en-US" dirty="0" err="1"/>
                  <a:t>Plazo</a:t>
                </a:r>
                <a:r>
                  <a:rPr lang="en-US" dirty="0"/>
                  <a:t> del </a:t>
                </a:r>
                <a:r>
                  <a:rPr lang="en-US" dirty="0" err="1"/>
                  <a:t>trámite</a:t>
                </a:r>
                <a:r>
                  <a:rPr lang="en-US" dirty="0"/>
                  <a:t> (</a:t>
                </a:r>
                <a:r>
                  <a:rPr lang="en-US" dirty="0" err="1"/>
                  <a:t>días</a:t>
                </a:r>
                <a:r>
                  <a:rPr lang="en-US" dirty="0"/>
                  <a:t>)</a:t>
                </a:r>
              </a:p>
            </c:rich>
          </c:tx>
          <c:layout/>
          <c:overlay val="0"/>
        </c:title>
        <c:numFmt formatCode="General" sourceLinked="1"/>
        <c:majorTickMark val="none"/>
        <c:minorTickMark val="none"/>
        <c:tickLblPos val="nextTo"/>
        <c:spPr>
          <a:ln w="9525">
            <a:noFill/>
          </a:ln>
        </c:spPr>
        <c:crossAx val="512408960"/>
        <c:crosses val="autoZero"/>
        <c:crossBetween val="between"/>
        <c:majorUnit val="100"/>
      </c:valAx>
    </c:plotArea>
    <c:plotVisOnly val="1"/>
    <c:dispBlanksAs val="gap"/>
    <c:showDLblsOverMax val="0"/>
  </c:chart>
  <c:txPr>
    <a:bodyPr/>
    <a:lstStyle/>
    <a:p>
      <a:pPr>
        <a:defRPr sz="1200">
          <a:latin typeface="Arial Narrow" pitchFamily="34" charset="0"/>
        </a:defRPr>
      </a:pPr>
      <a:endParaRPr lang="es-MX"/>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0"/>
            </a:pPr>
            <a:r>
              <a:rPr lang="es-MX" sz="2400" b="0" dirty="0" smtClean="0"/>
              <a:t>Gasto en medicamentos en</a:t>
            </a:r>
            <a:r>
              <a:rPr lang="es-MX" sz="2400" b="0" baseline="0" dirty="0" smtClean="0"/>
              <a:t> diferentes países</a:t>
            </a:r>
            <a:endParaRPr lang="es-MX" sz="2400" b="0" dirty="0"/>
          </a:p>
        </c:rich>
      </c:tx>
      <c:layout>
        <c:manualLayout>
          <c:xMode val="edge"/>
          <c:yMode val="edge"/>
          <c:x val="0.2143038617054365"/>
          <c:y val="0"/>
        </c:manualLayout>
      </c:layout>
      <c:overlay val="0"/>
    </c:title>
    <c:autoTitleDeleted val="0"/>
    <c:plotArea>
      <c:layout>
        <c:manualLayout>
          <c:layoutTarget val="inner"/>
          <c:xMode val="edge"/>
          <c:yMode val="edge"/>
          <c:x val="7.5845681079879601E-2"/>
          <c:y val="0.105709421021149"/>
          <c:w val="0.85006249020179003"/>
          <c:h val="0.64112328071353097"/>
        </c:manualLayout>
      </c:layout>
      <c:barChart>
        <c:barDir val="col"/>
        <c:grouping val="clustered"/>
        <c:varyColors val="0"/>
        <c:ser>
          <c:idx val="0"/>
          <c:order val="0"/>
          <c:tx>
            <c:v>Gasto en medicamentos como % del gasto total en salud (lado izq.)</c:v>
          </c:tx>
          <c:spPr>
            <a:solidFill>
              <a:schemeClr val="accent1">
                <a:lumMod val="60000"/>
                <a:lumOff val="40000"/>
              </a:schemeClr>
            </a:solidFill>
            <a:ln>
              <a:solidFill>
                <a:sysClr val="windowText" lastClr="000000"/>
              </a:solidFill>
            </a:ln>
          </c:spPr>
          <c:invertIfNegative val="0"/>
          <c:dPt>
            <c:idx val="3"/>
            <c:invertIfNegative val="0"/>
            <c:bubble3D val="0"/>
            <c:spPr>
              <a:solidFill>
                <a:srgbClr val="C0504D"/>
              </a:solidFill>
              <a:ln>
                <a:solidFill>
                  <a:sysClr val="windowText" lastClr="000000"/>
                </a:solidFill>
              </a:ln>
            </c:spPr>
          </c:dPt>
          <c:dPt>
            <c:idx val="4"/>
            <c:invertIfNegative val="0"/>
            <c:bubble3D val="0"/>
            <c:spPr>
              <a:solidFill>
                <a:srgbClr val="C0504D"/>
              </a:solidFill>
              <a:ln>
                <a:solidFill>
                  <a:sysClr val="windowText" lastClr="000000"/>
                </a:solidFill>
              </a:ln>
            </c:spPr>
          </c:dPt>
          <c:dPt>
            <c:idx val="15"/>
            <c:invertIfNegative val="0"/>
            <c:bubble3D val="0"/>
            <c:spPr>
              <a:solidFill>
                <a:srgbClr val="C0504D">
                  <a:lumMod val="60000"/>
                  <a:lumOff val="40000"/>
                </a:srgbClr>
              </a:solidFill>
              <a:ln>
                <a:solidFill>
                  <a:sysClr val="windowText" lastClr="000000"/>
                </a:solidFill>
              </a:ln>
            </c:spPr>
          </c:dPt>
          <c:dLbls>
            <c:dLbl>
              <c:idx val="3"/>
              <c:numFmt formatCode="#,##0.0" sourceLinked="0"/>
              <c:spPr/>
              <c:txPr>
                <a:bodyPr rot="-5400000" vert="horz"/>
                <a:lstStyle/>
                <a:p>
                  <a:pPr>
                    <a:defRPr sz="1300" b="1"/>
                  </a:pPr>
                  <a:endParaRPr lang="es-MX"/>
                </a:p>
              </c:txPr>
              <c:dLblPos val="ctr"/>
              <c:showLegendKey val="0"/>
              <c:showVal val="1"/>
              <c:showCatName val="0"/>
              <c:showSerName val="0"/>
              <c:showPercent val="0"/>
              <c:showBubbleSize val="0"/>
            </c:dLbl>
            <c:dLbl>
              <c:idx val="4"/>
              <c:numFmt formatCode="#,##0.0" sourceLinked="0"/>
              <c:spPr/>
              <c:txPr>
                <a:bodyPr rot="-5400000" vert="horz"/>
                <a:lstStyle/>
                <a:p>
                  <a:pPr>
                    <a:defRPr sz="1300" b="1"/>
                  </a:pPr>
                  <a:endParaRPr lang="es-MX"/>
                </a:p>
              </c:txPr>
              <c:dLblPos val="ctr"/>
              <c:showLegendKey val="0"/>
              <c:showVal val="1"/>
              <c:showCatName val="0"/>
              <c:showSerName val="0"/>
              <c:showPercent val="0"/>
              <c:showBubbleSize val="0"/>
            </c:dLbl>
            <c:dLbl>
              <c:idx val="15"/>
              <c:numFmt formatCode="#,##0.0" sourceLinked="0"/>
              <c:spPr/>
              <c:txPr>
                <a:bodyPr rot="-5400000" vert="horz"/>
                <a:lstStyle/>
                <a:p>
                  <a:pPr>
                    <a:defRPr b="0"/>
                  </a:pPr>
                  <a:endParaRPr lang="es-MX"/>
                </a:p>
              </c:txPr>
              <c:dLblPos val="ctr"/>
              <c:showLegendKey val="0"/>
              <c:showVal val="1"/>
              <c:showCatName val="0"/>
              <c:showSerName val="0"/>
              <c:showPercent val="0"/>
              <c:showBubbleSize val="0"/>
            </c:dLbl>
            <c:numFmt formatCode="#,##0.0" sourceLinked="0"/>
            <c:txPr>
              <a:bodyPr rot="-5400000" vert="horz"/>
              <a:lstStyle/>
              <a:p>
                <a:pPr>
                  <a:defRPr/>
                </a:pPr>
                <a:endParaRPr lang="es-MX"/>
              </a:p>
            </c:txPr>
            <c:dLblPos val="ctr"/>
            <c:showLegendKey val="0"/>
            <c:showVal val="1"/>
            <c:showCatName val="0"/>
            <c:showSerName val="0"/>
            <c:showPercent val="0"/>
            <c:showBubbleSize val="0"/>
            <c:showLeaderLines val="0"/>
          </c:dLbls>
          <c:cat>
            <c:strRef>
              <c:f>'OECD.Stat export'!$P$9:$P$42</c:f>
              <c:strCache>
                <c:ptCount val="34"/>
                <c:pt idx="0">
                  <c:v>Hungary</c:v>
                </c:pt>
                <c:pt idx="1">
                  <c:v>Greece</c:v>
                </c:pt>
                <c:pt idx="2">
                  <c:v>Slovak Republic</c:v>
                </c:pt>
                <c:pt idx="3">
                  <c:v>Mexico (2010)</c:v>
                </c:pt>
                <c:pt idx="4">
                  <c:v>Mexico (2011)</c:v>
                </c:pt>
                <c:pt idx="5">
                  <c:v>Poland</c:v>
                </c:pt>
                <c:pt idx="6">
                  <c:v>Estonia</c:v>
                </c:pt>
                <c:pt idx="7">
                  <c:v>Japan (2010)</c:v>
                </c:pt>
                <c:pt idx="8">
                  <c:v>Korea</c:v>
                </c:pt>
                <c:pt idx="9">
                  <c:v>Czech Republic</c:v>
                </c:pt>
                <c:pt idx="10">
                  <c:v>Slovenia</c:v>
                </c:pt>
                <c:pt idx="11">
                  <c:v>Portugal</c:v>
                </c:pt>
                <c:pt idx="12">
                  <c:v>Ireland</c:v>
                </c:pt>
                <c:pt idx="13">
                  <c:v>Spain</c:v>
                </c:pt>
                <c:pt idx="14">
                  <c:v>Canada</c:v>
                </c:pt>
                <c:pt idx="15">
                  <c:v>OECD</c:v>
                </c:pt>
                <c:pt idx="16">
                  <c:v>Italy</c:v>
                </c:pt>
                <c:pt idx="17">
                  <c:v>France</c:v>
                </c:pt>
                <c:pt idx="18">
                  <c:v>Belgium</c:v>
                </c:pt>
                <c:pt idx="19">
                  <c:v>Australia (2010)</c:v>
                </c:pt>
                <c:pt idx="20">
                  <c:v>Iceland</c:v>
                </c:pt>
                <c:pt idx="21">
                  <c:v>Germany</c:v>
                </c:pt>
                <c:pt idx="22">
                  <c:v>Finland</c:v>
                </c:pt>
                <c:pt idx="23">
                  <c:v>Chile</c:v>
                </c:pt>
                <c:pt idx="24">
                  <c:v>Sweden</c:v>
                </c:pt>
                <c:pt idx="25">
                  <c:v>Austria</c:v>
                </c:pt>
                <c:pt idx="26">
                  <c:v>United States</c:v>
                </c:pt>
                <c:pt idx="27">
                  <c:v>United Kingdom (2008)</c:v>
                </c:pt>
                <c:pt idx="28">
                  <c:v>Switzerland</c:v>
                </c:pt>
                <c:pt idx="29">
                  <c:v>Netherlands</c:v>
                </c:pt>
                <c:pt idx="30">
                  <c:v>New Zealand</c:v>
                </c:pt>
                <c:pt idx="31">
                  <c:v>Luxembourg</c:v>
                </c:pt>
                <c:pt idx="32">
                  <c:v>Norway</c:v>
                </c:pt>
                <c:pt idx="33">
                  <c:v>Denmark</c:v>
                </c:pt>
              </c:strCache>
            </c:strRef>
          </c:cat>
          <c:val>
            <c:numRef>
              <c:f>'OECD.Stat export'!$Q$9:$Q$42</c:f>
              <c:numCache>
                <c:formatCode>General</c:formatCode>
                <c:ptCount val="34"/>
                <c:pt idx="0">
                  <c:v>33.400599999999997</c:v>
                </c:pt>
                <c:pt idx="1">
                  <c:v>28.5242</c:v>
                </c:pt>
                <c:pt idx="2">
                  <c:v>27.416899999999998</c:v>
                </c:pt>
                <c:pt idx="3">
                  <c:v>28.3</c:v>
                </c:pt>
                <c:pt idx="4">
                  <c:v>27.0732</c:v>
                </c:pt>
                <c:pt idx="5">
                  <c:v>22.464099999999998</c:v>
                </c:pt>
                <c:pt idx="6">
                  <c:v>21.480699999999999</c:v>
                </c:pt>
                <c:pt idx="7">
                  <c:v>20.278500000000001</c:v>
                </c:pt>
                <c:pt idx="8">
                  <c:v>20.2362</c:v>
                </c:pt>
                <c:pt idx="9">
                  <c:v>20.049700000000001</c:v>
                </c:pt>
                <c:pt idx="10">
                  <c:v>19.4724</c:v>
                </c:pt>
                <c:pt idx="11">
                  <c:v>17.91</c:v>
                </c:pt>
                <c:pt idx="12">
                  <c:v>17.508400000000002</c:v>
                </c:pt>
                <c:pt idx="13">
                  <c:v>17.441600000000001</c:v>
                </c:pt>
                <c:pt idx="14">
                  <c:v>16.620999999999999</c:v>
                </c:pt>
                <c:pt idx="15">
                  <c:v>16.405659374999999</c:v>
                </c:pt>
                <c:pt idx="16">
                  <c:v>16.1798</c:v>
                </c:pt>
                <c:pt idx="17">
                  <c:v>15.568899999999999</c:v>
                </c:pt>
                <c:pt idx="18">
                  <c:v>15.534700000000001</c:v>
                </c:pt>
                <c:pt idx="19">
                  <c:v>15.448399999999999</c:v>
                </c:pt>
                <c:pt idx="20">
                  <c:v>15.3803</c:v>
                </c:pt>
                <c:pt idx="21">
                  <c:v>14.0748</c:v>
                </c:pt>
                <c:pt idx="22">
                  <c:v>13.2258</c:v>
                </c:pt>
                <c:pt idx="23">
                  <c:v>12.585900000000001</c:v>
                </c:pt>
                <c:pt idx="24">
                  <c:v>12.0776</c:v>
                </c:pt>
                <c:pt idx="25">
                  <c:v>11.7257</c:v>
                </c:pt>
                <c:pt idx="26">
                  <c:v>11.6951</c:v>
                </c:pt>
                <c:pt idx="27">
                  <c:v>11.442399999999999</c:v>
                </c:pt>
                <c:pt idx="28">
                  <c:v>9.4050999999999991</c:v>
                </c:pt>
                <c:pt idx="29">
                  <c:v>9.4006000000000007</c:v>
                </c:pt>
                <c:pt idx="30">
                  <c:v>9.3638999999999992</c:v>
                </c:pt>
                <c:pt idx="31">
                  <c:v>8.4022000000000006</c:v>
                </c:pt>
                <c:pt idx="32">
                  <c:v>6.8395000000000001</c:v>
                </c:pt>
                <c:pt idx="33">
                  <c:v>6.7529000000000003</c:v>
                </c:pt>
              </c:numCache>
            </c:numRef>
          </c:val>
        </c:ser>
        <c:dLbls>
          <c:showLegendKey val="0"/>
          <c:showVal val="0"/>
          <c:showCatName val="0"/>
          <c:showSerName val="0"/>
          <c:showPercent val="0"/>
          <c:showBubbleSize val="0"/>
        </c:dLbls>
        <c:gapWidth val="80"/>
        <c:axId val="89147648"/>
        <c:axId val="89149440"/>
      </c:barChart>
      <c:lineChart>
        <c:grouping val="standard"/>
        <c:varyColors val="0"/>
        <c:ser>
          <c:idx val="1"/>
          <c:order val="1"/>
          <c:tx>
            <c:v>Gasto en medicamentos como % del PIB (lado der.)</c:v>
          </c:tx>
          <c:spPr>
            <a:ln>
              <a:noFill/>
            </a:ln>
          </c:spPr>
          <c:marker>
            <c:symbol val="diamond"/>
            <c:size val="8"/>
            <c:spPr>
              <a:solidFill>
                <a:schemeClr val="tx2"/>
              </a:solidFill>
              <a:ln w="12701">
                <a:solidFill>
                  <a:schemeClr val="tx1"/>
                </a:solidFill>
              </a:ln>
            </c:spPr>
          </c:marker>
          <c:dPt>
            <c:idx val="3"/>
            <c:marker>
              <c:symbol val="diamond"/>
              <c:size val="11"/>
              <c:spPr>
                <a:solidFill>
                  <a:srgbClr val="FFFF00"/>
                </a:solidFill>
                <a:ln w="12701">
                  <a:solidFill>
                    <a:schemeClr val="tx1"/>
                  </a:solidFill>
                </a:ln>
              </c:spPr>
            </c:marker>
            <c:bubble3D val="0"/>
          </c:dPt>
          <c:dPt>
            <c:idx val="4"/>
            <c:marker>
              <c:symbol val="diamond"/>
              <c:size val="11"/>
              <c:spPr>
                <a:solidFill>
                  <a:srgbClr val="FFFF00"/>
                </a:solidFill>
                <a:ln w="12701">
                  <a:solidFill>
                    <a:schemeClr val="tx1"/>
                  </a:solidFill>
                </a:ln>
              </c:spPr>
            </c:marker>
            <c:bubble3D val="0"/>
          </c:dPt>
          <c:dPt>
            <c:idx val="15"/>
            <c:marker>
              <c:spPr>
                <a:solidFill>
                  <a:srgbClr val="C0504D"/>
                </a:solidFill>
                <a:ln w="12701">
                  <a:solidFill>
                    <a:schemeClr val="tx1"/>
                  </a:solidFill>
                </a:ln>
              </c:spPr>
            </c:marker>
            <c:bubble3D val="0"/>
          </c:dPt>
          <c:cat>
            <c:strRef>
              <c:f>'OECD.Stat export'!$P$9:$P$42</c:f>
              <c:strCache>
                <c:ptCount val="34"/>
                <c:pt idx="0">
                  <c:v>Hungary</c:v>
                </c:pt>
                <c:pt idx="1">
                  <c:v>Greece</c:v>
                </c:pt>
                <c:pt idx="2">
                  <c:v>Slovak Republic</c:v>
                </c:pt>
                <c:pt idx="3">
                  <c:v>Mexico (2010)</c:v>
                </c:pt>
                <c:pt idx="4">
                  <c:v>Mexico (2011)</c:v>
                </c:pt>
                <c:pt idx="5">
                  <c:v>Poland</c:v>
                </c:pt>
                <c:pt idx="6">
                  <c:v>Estonia</c:v>
                </c:pt>
                <c:pt idx="7">
                  <c:v>Japan (2010)</c:v>
                </c:pt>
                <c:pt idx="8">
                  <c:v>Korea</c:v>
                </c:pt>
                <c:pt idx="9">
                  <c:v>Czech Republic</c:v>
                </c:pt>
                <c:pt idx="10">
                  <c:v>Slovenia</c:v>
                </c:pt>
                <c:pt idx="11">
                  <c:v>Portugal</c:v>
                </c:pt>
                <c:pt idx="12">
                  <c:v>Ireland</c:v>
                </c:pt>
                <c:pt idx="13">
                  <c:v>Spain</c:v>
                </c:pt>
                <c:pt idx="14">
                  <c:v>Canada</c:v>
                </c:pt>
                <c:pt idx="15">
                  <c:v>OECD</c:v>
                </c:pt>
                <c:pt idx="16">
                  <c:v>Italy</c:v>
                </c:pt>
                <c:pt idx="17">
                  <c:v>France</c:v>
                </c:pt>
                <c:pt idx="18">
                  <c:v>Belgium</c:v>
                </c:pt>
                <c:pt idx="19">
                  <c:v>Australia (2010)</c:v>
                </c:pt>
                <c:pt idx="20">
                  <c:v>Iceland</c:v>
                </c:pt>
                <c:pt idx="21">
                  <c:v>Germany</c:v>
                </c:pt>
                <c:pt idx="22">
                  <c:v>Finland</c:v>
                </c:pt>
                <c:pt idx="23">
                  <c:v>Chile</c:v>
                </c:pt>
                <c:pt idx="24">
                  <c:v>Sweden</c:v>
                </c:pt>
                <c:pt idx="25">
                  <c:v>Austria</c:v>
                </c:pt>
                <c:pt idx="26">
                  <c:v>United States</c:v>
                </c:pt>
                <c:pt idx="27">
                  <c:v>United Kingdom (2008)</c:v>
                </c:pt>
                <c:pt idx="28">
                  <c:v>Switzerland</c:v>
                </c:pt>
                <c:pt idx="29">
                  <c:v>Netherlands</c:v>
                </c:pt>
                <c:pt idx="30">
                  <c:v>New Zealand</c:v>
                </c:pt>
                <c:pt idx="31">
                  <c:v>Luxembourg</c:v>
                </c:pt>
                <c:pt idx="32">
                  <c:v>Norway</c:v>
                </c:pt>
                <c:pt idx="33">
                  <c:v>Denmark</c:v>
                </c:pt>
              </c:strCache>
            </c:strRef>
          </c:cat>
          <c:val>
            <c:numRef>
              <c:f>'OECD.Stat export'!$R$9:$R$42</c:f>
              <c:numCache>
                <c:formatCode>General</c:formatCode>
                <c:ptCount val="34"/>
                <c:pt idx="0">
                  <c:v>2.6345000000000001</c:v>
                </c:pt>
                <c:pt idx="1">
                  <c:v>2.6040999999999999</c:v>
                </c:pt>
                <c:pt idx="2">
                  <c:v>2.1772999999999998</c:v>
                </c:pt>
                <c:pt idx="3">
                  <c:v>1.73</c:v>
                </c:pt>
                <c:pt idx="4">
                  <c:v>1.7</c:v>
                </c:pt>
                <c:pt idx="5">
                  <c:v>1.5435000000000001</c:v>
                </c:pt>
                <c:pt idx="6">
                  <c:v>1.2721</c:v>
                </c:pt>
                <c:pt idx="7">
                  <c:v>1.9444999999999999</c:v>
                </c:pt>
                <c:pt idx="8">
                  <c:v>1.4913000000000001</c:v>
                </c:pt>
                <c:pt idx="9">
                  <c:v>1.5039</c:v>
                </c:pt>
                <c:pt idx="10">
                  <c:v>1.7233000000000001</c:v>
                </c:pt>
                <c:pt idx="11">
                  <c:v>1.833</c:v>
                </c:pt>
                <c:pt idx="12">
                  <c:v>1.5589999999999999</c:v>
                </c:pt>
                <c:pt idx="13">
                  <c:v>1.6214999999999999</c:v>
                </c:pt>
                <c:pt idx="14">
                  <c:v>1.8580000000000001</c:v>
                </c:pt>
                <c:pt idx="15">
                  <c:v>1.4841624999999996</c:v>
                </c:pt>
                <c:pt idx="16">
                  <c:v>1.4926999999999999</c:v>
                </c:pt>
                <c:pt idx="17">
                  <c:v>1.8112999999999999</c:v>
                </c:pt>
                <c:pt idx="18">
                  <c:v>1.6333</c:v>
                </c:pt>
                <c:pt idx="19">
                  <c:v>1.3823000000000001</c:v>
                </c:pt>
                <c:pt idx="20">
                  <c:v>1.3884000000000001</c:v>
                </c:pt>
                <c:pt idx="21">
                  <c:v>1.595</c:v>
                </c:pt>
                <c:pt idx="22">
                  <c:v>1.1906000000000001</c:v>
                </c:pt>
                <c:pt idx="23">
                  <c:v>0.94650000000000001</c:v>
                </c:pt>
                <c:pt idx="24">
                  <c:v>1.1433</c:v>
                </c:pt>
                <c:pt idx="25">
                  <c:v>1.2637</c:v>
                </c:pt>
                <c:pt idx="26">
                  <c:v>2.0680000000000001</c:v>
                </c:pt>
                <c:pt idx="27">
                  <c:v>1.0243</c:v>
                </c:pt>
                <c:pt idx="28">
                  <c:v>1.036</c:v>
                </c:pt>
                <c:pt idx="29">
                  <c:v>1.1221000000000001</c:v>
                </c:pt>
                <c:pt idx="30">
                  <c:v>0.96299999999999997</c:v>
                </c:pt>
                <c:pt idx="31">
                  <c:v>0.56259999999999999</c:v>
                </c:pt>
                <c:pt idx="32">
                  <c:v>0.63500000000000001</c:v>
                </c:pt>
                <c:pt idx="33">
                  <c:v>0.73380000000000001</c:v>
                </c:pt>
              </c:numCache>
            </c:numRef>
          </c:val>
          <c:smooth val="0"/>
        </c:ser>
        <c:dLbls>
          <c:showLegendKey val="0"/>
          <c:showVal val="0"/>
          <c:showCatName val="0"/>
          <c:showSerName val="0"/>
          <c:showPercent val="0"/>
          <c:showBubbleSize val="0"/>
        </c:dLbls>
        <c:marker val="1"/>
        <c:smooth val="0"/>
        <c:axId val="89151360"/>
        <c:axId val="89152896"/>
      </c:lineChart>
      <c:catAx>
        <c:axId val="89147648"/>
        <c:scaling>
          <c:orientation val="minMax"/>
        </c:scaling>
        <c:delete val="0"/>
        <c:axPos val="b"/>
        <c:numFmt formatCode="General" sourceLinked="1"/>
        <c:majorTickMark val="out"/>
        <c:minorTickMark val="none"/>
        <c:tickLblPos val="nextTo"/>
        <c:crossAx val="89149440"/>
        <c:crosses val="autoZero"/>
        <c:auto val="1"/>
        <c:lblAlgn val="ctr"/>
        <c:lblOffset val="100"/>
        <c:noMultiLvlLbl val="0"/>
      </c:catAx>
      <c:valAx>
        <c:axId val="89149440"/>
        <c:scaling>
          <c:orientation val="minMax"/>
        </c:scaling>
        <c:delete val="0"/>
        <c:axPos val="l"/>
        <c:title>
          <c:tx>
            <c:rich>
              <a:bodyPr/>
              <a:lstStyle/>
              <a:p>
                <a:pPr>
                  <a:defRPr sz="1200" b="1" i="0" u="none" strike="noStrike" baseline="0">
                    <a:solidFill>
                      <a:srgbClr val="000000"/>
                    </a:solidFill>
                    <a:latin typeface="Arial Narrow"/>
                    <a:ea typeface="Arial Narrow"/>
                    <a:cs typeface="Arial Narrow"/>
                  </a:defRPr>
                </a:pPr>
                <a:r>
                  <a:rPr lang="es-MX"/>
                  <a:t>% del gasto total en salud</a:t>
                </a:r>
              </a:p>
            </c:rich>
          </c:tx>
          <c:layout>
            <c:manualLayout>
              <c:xMode val="edge"/>
              <c:yMode val="edge"/>
              <c:x val="1.8024347788127316E-2"/>
              <c:y val="0.23468334400783633"/>
            </c:manualLayout>
          </c:layout>
          <c:overlay val="0"/>
        </c:title>
        <c:numFmt formatCode="General" sourceLinked="1"/>
        <c:majorTickMark val="out"/>
        <c:minorTickMark val="none"/>
        <c:tickLblPos val="nextTo"/>
        <c:crossAx val="89147648"/>
        <c:crosses val="autoZero"/>
        <c:crossBetween val="between"/>
      </c:valAx>
      <c:catAx>
        <c:axId val="89151360"/>
        <c:scaling>
          <c:orientation val="minMax"/>
        </c:scaling>
        <c:delete val="1"/>
        <c:axPos val="b"/>
        <c:majorTickMark val="out"/>
        <c:minorTickMark val="none"/>
        <c:tickLblPos val="nextTo"/>
        <c:crossAx val="89152896"/>
        <c:crosses val="autoZero"/>
        <c:auto val="1"/>
        <c:lblAlgn val="ctr"/>
        <c:lblOffset val="100"/>
        <c:noMultiLvlLbl val="0"/>
      </c:catAx>
      <c:valAx>
        <c:axId val="89152896"/>
        <c:scaling>
          <c:orientation val="minMax"/>
        </c:scaling>
        <c:delete val="0"/>
        <c:axPos val="r"/>
        <c:title>
          <c:tx>
            <c:rich>
              <a:bodyPr rot="-5400000" vert="horz"/>
              <a:lstStyle/>
              <a:p>
                <a:pPr>
                  <a:defRPr/>
                </a:pPr>
                <a:r>
                  <a:rPr lang="es-MX" dirty="0" smtClean="0"/>
                  <a:t>%</a:t>
                </a:r>
                <a:r>
                  <a:rPr lang="es-MX" baseline="0" dirty="0" smtClean="0"/>
                  <a:t> del PIB</a:t>
                </a:r>
                <a:endParaRPr lang="es-MX" dirty="0"/>
              </a:p>
            </c:rich>
          </c:tx>
          <c:layout/>
          <c:overlay val="0"/>
        </c:title>
        <c:numFmt formatCode="General" sourceLinked="1"/>
        <c:majorTickMark val="out"/>
        <c:minorTickMark val="none"/>
        <c:tickLblPos val="nextTo"/>
        <c:crossAx val="89151360"/>
        <c:crosses val="max"/>
        <c:crossBetween val="between"/>
      </c:valAx>
      <c:spPr>
        <a:noFill/>
        <a:ln w="25402">
          <a:noFill/>
        </a:ln>
      </c:spPr>
    </c:plotArea>
    <c:legend>
      <c:legendPos val="t"/>
      <c:layout>
        <c:manualLayout>
          <c:xMode val="edge"/>
          <c:yMode val="edge"/>
          <c:x val="0.27183808884596289"/>
          <c:y val="9.7243968905800643E-2"/>
          <c:w val="0.45355094646433231"/>
          <c:h val="0.10339097564957489"/>
        </c:manualLayout>
      </c:layout>
      <c:overlay val="0"/>
    </c:legend>
    <c:plotVisOnly val="1"/>
    <c:dispBlanksAs val="gap"/>
    <c:showDLblsOverMax val="0"/>
  </c:chart>
  <c:txPr>
    <a:bodyPr/>
    <a:lstStyle/>
    <a:p>
      <a:pPr>
        <a:defRPr sz="1200">
          <a:latin typeface="Arial Narrow" pitchFamily="34" charset="0"/>
        </a:defRPr>
      </a:pPr>
      <a:endParaRPr lang="es-MX"/>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es-MX" sz="1800" dirty="0"/>
              <a:t>Penetración de Medicamentos Genéricos en México, </a:t>
            </a:r>
            <a:r>
              <a:rPr lang="es-MX" sz="1800" dirty="0" smtClean="0"/>
              <a:t>2010-2013</a:t>
            </a:r>
            <a:endParaRPr lang="es-MX" sz="1800" dirty="0"/>
          </a:p>
        </c:rich>
      </c:tx>
      <c:layout>
        <c:manualLayout>
          <c:xMode val="edge"/>
          <c:yMode val="edge"/>
          <c:x val="0.17696331232013648"/>
          <c:y val="2.0576645354709273E-2"/>
        </c:manualLayout>
      </c:layout>
      <c:overlay val="0"/>
    </c:title>
    <c:autoTitleDeleted val="0"/>
    <c:plotArea>
      <c:layout>
        <c:manualLayout>
          <c:layoutTarget val="inner"/>
          <c:xMode val="edge"/>
          <c:yMode val="edge"/>
          <c:x val="6.4892207317466519E-2"/>
          <c:y val="0.1109983181986445"/>
          <c:w val="0.91596008473381596"/>
          <c:h val="0.64796473219380724"/>
        </c:manualLayout>
      </c:layout>
      <c:barChart>
        <c:barDir val="col"/>
        <c:grouping val="clustered"/>
        <c:varyColors val="0"/>
        <c:ser>
          <c:idx val="0"/>
          <c:order val="0"/>
          <c:spPr>
            <a:ln>
              <a:solidFill>
                <a:sysClr val="windowText" lastClr="000000"/>
              </a:solidFill>
            </a:ln>
          </c:spPr>
          <c:invertIfNegative val="0"/>
          <c:dPt>
            <c:idx val="0"/>
            <c:invertIfNegative val="0"/>
            <c:bubble3D val="0"/>
            <c:spPr>
              <a:solidFill>
                <a:schemeClr val="accent1">
                  <a:lumMod val="40000"/>
                  <a:lumOff val="60000"/>
                </a:schemeClr>
              </a:solidFill>
              <a:ln>
                <a:solidFill>
                  <a:sysClr val="windowText" lastClr="000000"/>
                </a:solidFill>
              </a:ln>
            </c:spPr>
          </c:dPt>
          <c:dPt>
            <c:idx val="1"/>
            <c:invertIfNegative val="0"/>
            <c:bubble3D val="0"/>
            <c:spPr>
              <a:solidFill>
                <a:schemeClr val="accent1">
                  <a:lumMod val="40000"/>
                  <a:lumOff val="60000"/>
                </a:schemeClr>
              </a:solidFill>
              <a:ln>
                <a:solidFill>
                  <a:sysClr val="windowText" lastClr="000000"/>
                </a:solidFill>
              </a:ln>
            </c:spPr>
          </c:dPt>
          <c:dPt>
            <c:idx val="2"/>
            <c:invertIfNegative val="0"/>
            <c:bubble3D val="0"/>
            <c:spPr>
              <a:solidFill>
                <a:schemeClr val="accent2">
                  <a:lumMod val="40000"/>
                  <a:lumOff val="60000"/>
                </a:schemeClr>
              </a:solidFill>
              <a:ln>
                <a:solidFill>
                  <a:sysClr val="windowText" lastClr="000000"/>
                </a:solidFill>
              </a:ln>
            </c:spPr>
          </c:dPt>
          <c:dPt>
            <c:idx val="3"/>
            <c:invertIfNegative val="0"/>
            <c:bubble3D val="0"/>
            <c:spPr>
              <a:solidFill>
                <a:schemeClr val="accent2">
                  <a:lumMod val="40000"/>
                  <a:lumOff val="60000"/>
                </a:schemeClr>
              </a:solidFill>
              <a:ln>
                <a:solidFill>
                  <a:sysClr val="windowText" lastClr="000000"/>
                </a:solidFill>
              </a:ln>
            </c:spPr>
          </c:dPt>
          <c:dLbls>
            <c:dLbl>
              <c:idx val="3"/>
              <c:layout/>
              <c:tx>
                <c:rich>
                  <a:bodyPr/>
                  <a:lstStyle/>
                  <a:p>
                    <a:r>
                      <a:rPr lang="en-US" smtClean="0"/>
                      <a:t>84.1</a:t>
                    </a:r>
                    <a:endParaRPr lang="en-US"/>
                  </a:p>
                </c:rich>
              </c:tx>
              <c:dLblPos val="ctr"/>
              <c:showLegendKey val="0"/>
              <c:showVal val="1"/>
              <c:showCatName val="0"/>
              <c:showSerName val="0"/>
              <c:showPercent val="0"/>
              <c:showBubbleSize val="0"/>
            </c:dLbl>
            <c:txPr>
              <a:bodyPr/>
              <a:lstStyle/>
              <a:p>
                <a:pPr>
                  <a:defRPr sz="1400" b="1"/>
                </a:pPr>
                <a:endParaRPr lang="es-MX"/>
              </a:p>
            </c:txPr>
            <c:dLblPos val="ctr"/>
            <c:showLegendKey val="0"/>
            <c:showVal val="1"/>
            <c:showCatName val="0"/>
            <c:showSerName val="0"/>
            <c:showPercent val="0"/>
            <c:showBubbleSize val="0"/>
            <c:showLeaderLines val="0"/>
          </c:dLbls>
          <c:cat>
            <c:multiLvlStrRef>
              <c:f>Hoja1!$B$4:$C$7</c:f>
              <c:multiLvlStrCache>
                <c:ptCount val="4"/>
                <c:lvl>
                  <c:pt idx="0">
                    <c:v>2010</c:v>
                  </c:pt>
                  <c:pt idx="1">
                    <c:v>2013</c:v>
                  </c:pt>
                  <c:pt idx="2">
                    <c:v>2010</c:v>
                  </c:pt>
                  <c:pt idx="3">
                    <c:v>2013</c:v>
                  </c:pt>
                </c:lvl>
                <c:lvl>
                  <c:pt idx="0">
                    <c:v>Valor de mercado (%)</c:v>
                  </c:pt>
                  <c:pt idx="2">
                    <c:v>Volumen de mercado (%)</c:v>
                  </c:pt>
                </c:lvl>
              </c:multiLvlStrCache>
            </c:multiLvlStrRef>
          </c:cat>
          <c:val>
            <c:numRef>
              <c:f>Hoja1!$D$4:$D$7</c:f>
              <c:numCache>
                <c:formatCode>0.0</c:formatCode>
                <c:ptCount val="4"/>
                <c:pt idx="0" formatCode="General">
                  <c:v>29.3</c:v>
                </c:pt>
                <c:pt idx="1">
                  <c:v>51.9</c:v>
                </c:pt>
                <c:pt idx="2" formatCode="General">
                  <c:v>54</c:v>
                </c:pt>
                <c:pt idx="3" formatCode="General">
                  <c:v>84</c:v>
                </c:pt>
              </c:numCache>
            </c:numRef>
          </c:val>
        </c:ser>
        <c:dLbls>
          <c:showLegendKey val="0"/>
          <c:showVal val="0"/>
          <c:showCatName val="0"/>
          <c:showSerName val="0"/>
          <c:showPercent val="0"/>
          <c:showBubbleSize val="0"/>
        </c:dLbls>
        <c:gapWidth val="80"/>
        <c:axId val="89214336"/>
        <c:axId val="89265280"/>
      </c:barChart>
      <c:catAx>
        <c:axId val="89214336"/>
        <c:scaling>
          <c:orientation val="minMax"/>
        </c:scaling>
        <c:delete val="0"/>
        <c:axPos val="b"/>
        <c:numFmt formatCode="General" sourceLinked="1"/>
        <c:majorTickMark val="out"/>
        <c:minorTickMark val="none"/>
        <c:tickLblPos val="nextTo"/>
        <c:crossAx val="89265280"/>
        <c:crosses val="autoZero"/>
        <c:auto val="1"/>
        <c:lblAlgn val="ctr"/>
        <c:lblOffset val="100"/>
        <c:noMultiLvlLbl val="0"/>
      </c:catAx>
      <c:valAx>
        <c:axId val="89265280"/>
        <c:scaling>
          <c:orientation val="minMax"/>
        </c:scaling>
        <c:delete val="0"/>
        <c:axPos val="l"/>
        <c:title>
          <c:tx>
            <c:rich>
              <a:bodyPr rot="-5400000" vert="horz"/>
              <a:lstStyle/>
              <a:p>
                <a:pPr>
                  <a:defRPr/>
                </a:pPr>
                <a:r>
                  <a:rPr lang="es-MX"/>
                  <a:t>Participación de mercado (%)</a:t>
                </a:r>
              </a:p>
            </c:rich>
          </c:tx>
          <c:layout>
            <c:manualLayout>
              <c:xMode val="edge"/>
              <c:yMode val="edge"/>
              <c:x val="4.9962935957629396E-3"/>
              <c:y val="0.20490950774987901"/>
            </c:manualLayout>
          </c:layout>
          <c:overlay val="0"/>
        </c:title>
        <c:numFmt formatCode="General" sourceLinked="1"/>
        <c:majorTickMark val="out"/>
        <c:minorTickMark val="none"/>
        <c:tickLblPos val="nextTo"/>
        <c:crossAx val="89214336"/>
        <c:crosses val="autoZero"/>
        <c:crossBetween val="between"/>
      </c:valAx>
    </c:plotArea>
    <c:plotVisOnly val="1"/>
    <c:dispBlanksAs val="gap"/>
    <c:showDLblsOverMax val="0"/>
  </c:chart>
  <c:txPr>
    <a:bodyPr/>
    <a:lstStyle/>
    <a:p>
      <a:pPr>
        <a:defRPr sz="1200">
          <a:latin typeface="Arial Narrow" pitchFamily="34" charset="0"/>
        </a:defRPr>
      </a:pPr>
      <a:endParaRPr lang="es-MX"/>
    </a:p>
  </c:txPr>
  <c:externalData r:id="rId2">
    <c:autoUpdate val="0"/>
  </c:externalData>
  <c:userShapes r:id="rId3"/>
</c:chartSpace>
</file>

<file path=ppt/drawings/_rels/drawing4.x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drawing1.xml><?xml version="1.0" encoding="utf-8"?>
<c:userShapes xmlns:c="http://schemas.openxmlformats.org/drawingml/2006/chart">
  <cdr:relSizeAnchor xmlns:cdr="http://schemas.openxmlformats.org/drawingml/2006/chartDrawing">
    <cdr:from>
      <cdr:x>0.10809</cdr:x>
      <cdr:y>0.26091</cdr:y>
    </cdr:from>
    <cdr:to>
      <cdr:x>0.97166</cdr:x>
      <cdr:y>0.82509</cdr:y>
    </cdr:to>
    <cdr:cxnSp macro="">
      <cdr:nvCxnSpPr>
        <cdr:cNvPr id="2" name="1 Conector recto de flecha"/>
        <cdr:cNvCxnSpPr/>
      </cdr:nvCxnSpPr>
      <cdr:spPr>
        <a:xfrm xmlns:a="http://schemas.openxmlformats.org/drawingml/2006/main" flipV="1">
          <a:off x="908050" y="1281113"/>
          <a:ext cx="7254875" cy="2770196"/>
        </a:xfrm>
        <a:prstGeom xmlns:a="http://schemas.openxmlformats.org/drawingml/2006/main" prst="straightConnector1">
          <a:avLst/>
        </a:prstGeom>
        <a:ln xmlns:a="http://schemas.openxmlformats.org/drawingml/2006/main" w="38100">
          <a:solidFill>
            <a:srgbClr val="B73209"/>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0.35898</cdr:x>
      <cdr:y>0.53369</cdr:y>
    </cdr:from>
    <cdr:to>
      <cdr:x>0.36</cdr:x>
      <cdr:y>0.59144</cdr:y>
    </cdr:to>
    <cdr:cxnSp macro="">
      <cdr:nvCxnSpPr>
        <cdr:cNvPr id="13" name="12 Conector recto de flecha"/>
        <cdr:cNvCxnSpPr/>
      </cdr:nvCxnSpPr>
      <cdr:spPr>
        <a:xfrm xmlns:a="http://schemas.openxmlformats.org/drawingml/2006/main">
          <a:off x="3333774" y="2376485"/>
          <a:ext cx="9472" cy="257158"/>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0.89755</cdr:x>
      <cdr:y>0.53407</cdr:y>
    </cdr:from>
    <cdr:to>
      <cdr:x>0.90139</cdr:x>
      <cdr:y>0.65775</cdr:y>
    </cdr:to>
    <cdr:cxnSp macro="">
      <cdr:nvCxnSpPr>
        <cdr:cNvPr id="29" name="28 Conector recto de flecha"/>
        <cdr:cNvCxnSpPr/>
      </cdr:nvCxnSpPr>
      <cdr:spPr>
        <a:xfrm xmlns:a="http://schemas.openxmlformats.org/drawingml/2006/main">
          <a:off x="8148640" y="2342817"/>
          <a:ext cx="34889" cy="542541"/>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0.14784</cdr:x>
      <cdr:y>0.54063</cdr:y>
    </cdr:from>
    <cdr:to>
      <cdr:x>0.14872</cdr:x>
      <cdr:y>0.66631</cdr:y>
    </cdr:to>
    <cdr:cxnSp macro="">
      <cdr:nvCxnSpPr>
        <cdr:cNvPr id="8" name="7 Conector recto de flecha"/>
        <cdr:cNvCxnSpPr/>
      </cdr:nvCxnSpPr>
      <cdr:spPr>
        <a:xfrm xmlns:a="http://schemas.openxmlformats.org/drawingml/2006/main">
          <a:off x="1342231" y="2371576"/>
          <a:ext cx="7966" cy="551332"/>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0.20821</cdr:x>
      <cdr:y>0.35401</cdr:y>
    </cdr:from>
    <cdr:to>
      <cdr:x>0.20923</cdr:x>
      <cdr:y>0.64492</cdr:y>
    </cdr:to>
    <cdr:cxnSp macro="">
      <cdr:nvCxnSpPr>
        <cdr:cNvPr id="12" name="11 Conector recto de flecha"/>
        <cdr:cNvCxnSpPr/>
      </cdr:nvCxnSpPr>
      <cdr:spPr>
        <a:xfrm xmlns:a="http://schemas.openxmlformats.org/drawingml/2006/main" flipH="1">
          <a:off x="1933577" y="1576389"/>
          <a:ext cx="9524" cy="12954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0.32308</cdr:x>
      <cdr:y>0.45027</cdr:y>
    </cdr:from>
    <cdr:to>
      <cdr:x>0.3241</cdr:x>
      <cdr:y>0.66417</cdr:y>
    </cdr:to>
    <cdr:cxnSp macro="">
      <cdr:nvCxnSpPr>
        <cdr:cNvPr id="22" name="21 Conector recto de flecha"/>
        <cdr:cNvCxnSpPr/>
      </cdr:nvCxnSpPr>
      <cdr:spPr>
        <a:xfrm xmlns:a="http://schemas.openxmlformats.org/drawingml/2006/main">
          <a:off x="3000376" y="2005014"/>
          <a:ext cx="9525" cy="9525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0.38359</cdr:x>
      <cdr:y>0.26631</cdr:y>
    </cdr:from>
    <cdr:to>
      <cdr:x>0.38462</cdr:x>
      <cdr:y>0.60428</cdr:y>
    </cdr:to>
    <cdr:cxnSp macro="">
      <cdr:nvCxnSpPr>
        <cdr:cNvPr id="26" name="25 Conector recto de flecha"/>
        <cdr:cNvCxnSpPr/>
      </cdr:nvCxnSpPr>
      <cdr:spPr>
        <a:xfrm xmlns:a="http://schemas.openxmlformats.org/drawingml/2006/main">
          <a:off x="3562351" y="1185864"/>
          <a:ext cx="9525" cy="150495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0.43752</cdr:x>
      <cdr:y>0.51766</cdr:y>
    </cdr:from>
    <cdr:to>
      <cdr:x>0.44</cdr:x>
      <cdr:y>0.66203</cdr:y>
    </cdr:to>
    <cdr:cxnSp macro="">
      <cdr:nvCxnSpPr>
        <cdr:cNvPr id="30" name="29 Conector recto de flecha"/>
        <cdr:cNvCxnSpPr/>
      </cdr:nvCxnSpPr>
      <cdr:spPr>
        <a:xfrm xmlns:a="http://schemas.openxmlformats.org/drawingml/2006/main">
          <a:off x="3972176" y="2270809"/>
          <a:ext cx="22491" cy="633324"/>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0.49538</cdr:x>
      <cdr:y>0.4631</cdr:y>
    </cdr:from>
    <cdr:to>
      <cdr:x>0.49744</cdr:x>
      <cdr:y>0.66631</cdr:y>
    </cdr:to>
    <cdr:cxnSp macro="">
      <cdr:nvCxnSpPr>
        <cdr:cNvPr id="35" name="34 Conector recto de flecha"/>
        <cdr:cNvCxnSpPr/>
      </cdr:nvCxnSpPr>
      <cdr:spPr>
        <a:xfrm xmlns:a="http://schemas.openxmlformats.org/drawingml/2006/main">
          <a:off x="4600576" y="2062164"/>
          <a:ext cx="19050" cy="904875"/>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0.5559</cdr:x>
      <cdr:y>0.54063</cdr:y>
    </cdr:from>
    <cdr:to>
      <cdr:x>0.55911</cdr:x>
      <cdr:y>0.65989</cdr:y>
    </cdr:to>
    <cdr:cxnSp macro="">
      <cdr:nvCxnSpPr>
        <cdr:cNvPr id="37" name="36 Conector recto de flecha"/>
        <cdr:cNvCxnSpPr/>
      </cdr:nvCxnSpPr>
      <cdr:spPr>
        <a:xfrm xmlns:a="http://schemas.openxmlformats.org/drawingml/2006/main" flipH="1">
          <a:off x="5046898" y="2371576"/>
          <a:ext cx="29158" cy="523169"/>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0.6067</cdr:x>
      <cdr:y>0.44214</cdr:y>
    </cdr:from>
    <cdr:to>
      <cdr:x>0.61128</cdr:x>
      <cdr:y>0.65989</cdr:y>
    </cdr:to>
    <cdr:cxnSp macro="">
      <cdr:nvCxnSpPr>
        <cdr:cNvPr id="39" name="38 Conector recto de flecha"/>
        <cdr:cNvCxnSpPr/>
      </cdr:nvCxnSpPr>
      <cdr:spPr>
        <a:xfrm xmlns:a="http://schemas.openxmlformats.org/drawingml/2006/main">
          <a:off x="5508104" y="1939528"/>
          <a:ext cx="41578" cy="955217"/>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0.67015</cdr:x>
      <cdr:y>0.54063</cdr:y>
    </cdr:from>
    <cdr:to>
      <cdr:x>0.67282</cdr:x>
      <cdr:y>0.65989</cdr:y>
    </cdr:to>
    <cdr:cxnSp macro="">
      <cdr:nvCxnSpPr>
        <cdr:cNvPr id="41" name="40 Conector recto de flecha"/>
        <cdr:cNvCxnSpPr/>
      </cdr:nvCxnSpPr>
      <cdr:spPr>
        <a:xfrm xmlns:a="http://schemas.openxmlformats.org/drawingml/2006/main">
          <a:off x="6084168" y="2371576"/>
          <a:ext cx="24224" cy="523169"/>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0.72821</cdr:x>
      <cdr:y>0.45455</cdr:y>
    </cdr:from>
    <cdr:to>
      <cdr:x>0.72866</cdr:x>
      <cdr:y>0.65775</cdr:y>
    </cdr:to>
    <cdr:cxnSp macro="">
      <cdr:nvCxnSpPr>
        <cdr:cNvPr id="43" name="42 Conector recto de flecha"/>
        <cdr:cNvCxnSpPr/>
      </cdr:nvCxnSpPr>
      <cdr:spPr>
        <a:xfrm xmlns:a="http://schemas.openxmlformats.org/drawingml/2006/main" flipH="1">
          <a:off x="6825222" y="2024064"/>
          <a:ext cx="4204" cy="904857"/>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0.78872</cdr:x>
      <cdr:y>0.5078</cdr:y>
    </cdr:from>
    <cdr:to>
      <cdr:x>0.78912</cdr:x>
      <cdr:y>0.64706</cdr:y>
    </cdr:to>
    <cdr:cxnSp macro="">
      <cdr:nvCxnSpPr>
        <cdr:cNvPr id="45" name="44 Conector recto de flecha"/>
        <cdr:cNvCxnSpPr/>
      </cdr:nvCxnSpPr>
      <cdr:spPr>
        <a:xfrm xmlns:a="http://schemas.openxmlformats.org/drawingml/2006/main" flipH="1">
          <a:off x="7160622" y="2227560"/>
          <a:ext cx="3666" cy="610904"/>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0.84871</cdr:x>
      <cdr:y>0.36898</cdr:y>
    </cdr:from>
    <cdr:to>
      <cdr:x>0.84974</cdr:x>
      <cdr:y>0.45027</cdr:y>
    </cdr:to>
    <cdr:cxnSp macro="">
      <cdr:nvCxnSpPr>
        <cdr:cNvPr id="49" name="48 Conector recto de flecha"/>
        <cdr:cNvCxnSpPr/>
      </cdr:nvCxnSpPr>
      <cdr:spPr>
        <a:xfrm xmlns:a="http://schemas.openxmlformats.org/drawingml/2006/main" flipH="1">
          <a:off x="7954639" y="1643056"/>
          <a:ext cx="9653" cy="361979"/>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0.96138</cdr:x>
      <cdr:y>0.49304</cdr:y>
    </cdr:from>
    <cdr:to>
      <cdr:x>0.96306</cdr:x>
      <cdr:y>0.60641</cdr:y>
    </cdr:to>
    <cdr:cxnSp macro="">
      <cdr:nvCxnSpPr>
        <cdr:cNvPr id="51" name="50 Conector recto de flecha"/>
        <cdr:cNvCxnSpPr/>
      </cdr:nvCxnSpPr>
      <cdr:spPr>
        <a:xfrm xmlns:a="http://schemas.openxmlformats.org/drawingml/2006/main">
          <a:off x="9010655" y="2195495"/>
          <a:ext cx="15746" cy="50483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0.94051</cdr:x>
      <cdr:y>0.07808</cdr:y>
    </cdr:from>
    <cdr:to>
      <cdr:x>0.98769</cdr:x>
      <cdr:y>0.25134</cdr:y>
    </cdr:to>
    <cdr:sp macro="" textlink="">
      <cdr:nvSpPr>
        <cdr:cNvPr id="52" name="51 CuadroTexto"/>
        <cdr:cNvSpPr txBox="1"/>
      </cdr:nvSpPr>
      <cdr:spPr>
        <a:xfrm xmlns:a="http://schemas.openxmlformats.org/drawingml/2006/main">
          <a:off x="8734426" y="347664"/>
          <a:ext cx="438150" cy="7715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MX" sz="1100"/>
        </a:p>
      </cdr:txBody>
    </cdr:sp>
  </cdr:relSizeAnchor>
  <cdr:relSizeAnchor xmlns:cdr="http://schemas.openxmlformats.org/drawingml/2006/chartDrawing">
    <cdr:from>
      <cdr:x>0.92205</cdr:x>
      <cdr:y>0.03176</cdr:y>
    </cdr:from>
    <cdr:to>
      <cdr:x>1</cdr:x>
      <cdr:y>0.22934</cdr:y>
    </cdr:to>
    <cdr:sp macro="" textlink="">
      <cdr:nvSpPr>
        <cdr:cNvPr id="53" name="52 CuadroTexto"/>
        <cdr:cNvSpPr txBox="1"/>
      </cdr:nvSpPr>
      <cdr:spPr>
        <a:xfrm xmlns:a="http://schemas.openxmlformats.org/drawingml/2006/main">
          <a:off x="8371096" y="139328"/>
          <a:ext cx="707692" cy="866726"/>
        </a:xfrm>
        <a:prstGeom xmlns:a="http://schemas.openxmlformats.org/drawingml/2006/main" prst="rect">
          <a:avLst/>
        </a:prstGeom>
        <a:solidFill xmlns:a="http://schemas.openxmlformats.org/drawingml/2006/main">
          <a:schemeClr val="accent2">
            <a:lumMod val="40000"/>
            <a:lumOff val="60000"/>
          </a:schemeClr>
        </a:solidFill>
        <a:ln xmlns:a="http://schemas.openxmlformats.org/drawingml/2006/main">
          <a:solidFill>
            <a:srgbClr val="FF0000"/>
          </a:solidFill>
        </a:ln>
      </cdr:spPr>
      <cdr:txBody>
        <a:bodyPr xmlns:a="http://schemas.openxmlformats.org/drawingml/2006/main" vertOverflow="clip" wrap="square" rtlCol="0"/>
        <a:lstStyle xmlns:a="http://schemas.openxmlformats.org/drawingml/2006/main"/>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es-MX" sz="800" b="1" dirty="0">
              <a:solidFill>
                <a:sysClr val="windowText" lastClr="000000"/>
              </a:solidFill>
              <a:effectLst/>
              <a:latin typeface="Arial Narrow" panose="020B0606020202030204" pitchFamily="34" charset="0"/>
              <a:ea typeface="+mn-ea"/>
              <a:cs typeface="+mn-cs"/>
            </a:rPr>
            <a:t>Reducción Promedio en Precios fue de</a:t>
          </a:r>
          <a:r>
            <a:rPr lang="es-MX" sz="800" b="1" baseline="0" dirty="0">
              <a:solidFill>
                <a:sysClr val="windowText" lastClr="000000"/>
              </a:solidFill>
              <a:effectLst/>
              <a:latin typeface="Arial Narrow" panose="020B0606020202030204" pitchFamily="34" charset="0"/>
              <a:ea typeface="+mn-ea"/>
              <a:cs typeface="+mn-cs"/>
            </a:rPr>
            <a:t> </a:t>
          </a:r>
          <a:r>
            <a:rPr lang="es-MX" sz="800" b="1" u="sng" baseline="0" dirty="0">
              <a:solidFill>
                <a:sysClr val="windowText" lastClr="000000"/>
              </a:solidFill>
              <a:effectLst/>
              <a:latin typeface="Arial Narrow" panose="020B0606020202030204" pitchFamily="34" charset="0"/>
              <a:ea typeface="+mn-ea"/>
              <a:cs typeface="+mn-cs"/>
            </a:rPr>
            <a:t>$1,047 </a:t>
          </a:r>
          <a:r>
            <a:rPr lang="es-MX" sz="800" b="1" baseline="0" dirty="0">
              <a:solidFill>
                <a:sysClr val="windowText" lastClr="000000"/>
              </a:solidFill>
              <a:effectLst/>
              <a:latin typeface="Arial Narrow" panose="020B0606020202030204" pitchFamily="34" charset="0"/>
              <a:ea typeface="+mn-ea"/>
              <a:cs typeface="+mn-cs"/>
            </a:rPr>
            <a:t>(Reducción del </a:t>
          </a:r>
          <a:r>
            <a:rPr lang="es-MX" sz="800" b="1" u="sng" baseline="0" dirty="0">
              <a:solidFill>
                <a:sysClr val="windowText" lastClr="000000"/>
              </a:solidFill>
              <a:effectLst/>
              <a:latin typeface="Arial Narrow" panose="020B0606020202030204" pitchFamily="34" charset="0"/>
              <a:ea typeface="+mn-ea"/>
              <a:cs typeface="+mn-cs"/>
            </a:rPr>
            <a:t>61%</a:t>
          </a:r>
          <a:r>
            <a:rPr lang="es-MX" sz="800" b="1" baseline="0" dirty="0">
              <a:solidFill>
                <a:sysClr val="windowText" lastClr="000000"/>
              </a:solidFill>
              <a:effectLst/>
              <a:latin typeface="Arial Narrow" panose="020B0606020202030204" pitchFamily="34" charset="0"/>
              <a:ea typeface="+mn-ea"/>
              <a:cs typeface="+mn-cs"/>
            </a:rPr>
            <a:t>) </a:t>
          </a:r>
          <a:endParaRPr lang="es-MX" sz="800" dirty="0">
            <a:solidFill>
              <a:sysClr val="windowText" lastClr="000000"/>
            </a:solidFill>
            <a:effectLst/>
            <a:latin typeface="Arial Narrow" panose="020B0606020202030204" pitchFamily="34" charset="0"/>
          </a:endParaRPr>
        </a:p>
      </cdr:txBody>
    </cdr:sp>
  </cdr:relSizeAnchor>
  <cdr:relSizeAnchor xmlns:cdr="http://schemas.openxmlformats.org/drawingml/2006/chartDrawing">
    <cdr:from>
      <cdr:x>0.98741</cdr:x>
      <cdr:y>0.22874</cdr:y>
    </cdr:from>
    <cdr:to>
      <cdr:x>0.98763</cdr:x>
      <cdr:y>0.54063</cdr:y>
    </cdr:to>
    <cdr:cxnSp macro="">
      <cdr:nvCxnSpPr>
        <cdr:cNvPr id="56" name="55 Conector recto de flecha"/>
        <cdr:cNvCxnSpPr/>
      </cdr:nvCxnSpPr>
      <cdr:spPr>
        <a:xfrm xmlns:a="http://schemas.openxmlformats.org/drawingml/2006/main" flipH="1">
          <a:off x="8964488" y="1003424"/>
          <a:ext cx="2036" cy="1368152"/>
        </a:xfrm>
        <a:prstGeom xmlns:a="http://schemas.openxmlformats.org/drawingml/2006/main" prst="straightConnector1">
          <a:avLst/>
        </a:prstGeom>
        <a:ln xmlns:a="http://schemas.openxmlformats.org/drawingml/2006/main" w="19050">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0.26565</cdr:x>
      <cdr:y>0.54063</cdr:y>
    </cdr:from>
    <cdr:to>
      <cdr:x>0.26653</cdr:x>
      <cdr:y>0.66631</cdr:y>
    </cdr:to>
    <cdr:cxnSp macro="">
      <cdr:nvCxnSpPr>
        <cdr:cNvPr id="27" name="1 Conector recto de flecha"/>
        <cdr:cNvCxnSpPr/>
      </cdr:nvCxnSpPr>
      <cdr:spPr>
        <a:xfrm xmlns:a="http://schemas.openxmlformats.org/drawingml/2006/main">
          <a:off x="2411760" y="2371576"/>
          <a:ext cx="7966" cy="551332"/>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0.13408</cdr:x>
      <cdr:y>0.53898</cdr:y>
    </cdr:from>
    <cdr:to>
      <cdr:x>0.13408</cdr:x>
      <cdr:y>0.6452</cdr:y>
    </cdr:to>
    <cdr:cxnSp macro="">
      <cdr:nvCxnSpPr>
        <cdr:cNvPr id="97" name="96 Conector recto de flecha"/>
        <cdr:cNvCxnSpPr/>
      </cdr:nvCxnSpPr>
      <cdr:spPr>
        <a:xfrm xmlns:a="http://schemas.openxmlformats.org/drawingml/2006/main">
          <a:off x="1247738" y="2271697"/>
          <a:ext cx="0" cy="447697"/>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0.19857</cdr:x>
      <cdr:y>0.49605</cdr:y>
    </cdr:from>
    <cdr:to>
      <cdr:x>0.19959</cdr:x>
      <cdr:y>0.59774</cdr:y>
    </cdr:to>
    <cdr:cxnSp macro="">
      <cdr:nvCxnSpPr>
        <cdr:cNvPr id="99" name="98 Conector recto de flecha"/>
        <cdr:cNvCxnSpPr/>
      </cdr:nvCxnSpPr>
      <cdr:spPr>
        <a:xfrm xmlns:a="http://schemas.openxmlformats.org/drawingml/2006/main" flipH="1">
          <a:off x="1847856" y="2090739"/>
          <a:ext cx="9520" cy="428633"/>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0.25896</cdr:x>
      <cdr:y>0.42599</cdr:y>
    </cdr:from>
    <cdr:to>
      <cdr:x>0.25998</cdr:x>
      <cdr:y>0.6</cdr:y>
    </cdr:to>
    <cdr:cxnSp macro="">
      <cdr:nvCxnSpPr>
        <cdr:cNvPr id="101" name="100 Conector recto de flecha"/>
        <cdr:cNvCxnSpPr/>
      </cdr:nvCxnSpPr>
      <cdr:spPr>
        <a:xfrm xmlns:a="http://schemas.openxmlformats.org/drawingml/2006/main" flipH="1">
          <a:off x="2409862" y="1795464"/>
          <a:ext cx="9489" cy="733424"/>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0.32344</cdr:x>
      <cdr:y>0.5096</cdr:y>
    </cdr:from>
    <cdr:to>
      <cdr:x>0.32446</cdr:x>
      <cdr:y>0.6452</cdr:y>
    </cdr:to>
    <cdr:cxnSp macro="">
      <cdr:nvCxnSpPr>
        <cdr:cNvPr id="103" name="102 Conector recto de flecha"/>
        <cdr:cNvCxnSpPr/>
      </cdr:nvCxnSpPr>
      <cdr:spPr>
        <a:xfrm xmlns:a="http://schemas.openxmlformats.org/drawingml/2006/main">
          <a:off x="3009901" y="2147889"/>
          <a:ext cx="9525" cy="5715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0.38485</cdr:x>
      <cdr:y>0.42373</cdr:y>
    </cdr:from>
    <cdr:to>
      <cdr:x>0.38588</cdr:x>
      <cdr:y>0.63164</cdr:y>
    </cdr:to>
    <cdr:cxnSp macro="">
      <cdr:nvCxnSpPr>
        <cdr:cNvPr id="105" name="104 Conector recto de flecha"/>
        <cdr:cNvCxnSpPr/>
      </cdr:nvCxnSpPr>
      <cdr:spPr>
        <a:xfrm xmlns:a="http://schemas.openxmlformats.org/drawingml/2006/main">
          <a:off x="3581402" y="1785939"/>
          <a:ext cx="9524" cy="8763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0.45138</cdr:x>
      <cdr:y>0.49831</cdr:y>
    </cdr:from>
    <cdr:to>
      <cdr:x>0.45241</cdr:x>
      <cdr:y>0.57514</cdr:y>
    </cdr:to>
    <cdr:cxnSp macro="">
      <cdr:nvCxnSpPr>
        <cdr:cNvPr id="107" name="106 Conector recto de flecha"/>
        <cdr:cNvCxnSpPr/>
      </cdr:nvCxnSpPr>
      <cdr:spPr>
        <a:xfrm xmlns:a="http://schemas.openxmlformats.org/drawingml/2006/main">
          <a:off x="4200526" y="2100264"/>
          <a:ext cx="9525" cy="32385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0.51279</cdr:x>
      <cdr:y>0.56158</cdr:y>
    </cdr:from>
    <cdr:to>
      <cdr:x>0.51279</cdr:x>
      <cdr:y>0.63616</cdr:y>
    </cdr:to>
    <cdr:cxnSp macro="">
      <cdr:nvCxnSpPr>
        <cdr:cNvPr id="109" name="108 Conector recto de flecha"/>
        <cdr:cNvCxnSpPr/>
      </cdr:nvCxnSpPr>
      <cdr:spPr>
        <a:xfrm xmlns:a="http://schemas.openxmlformats.org/drawingml/2006/main" flipH="1">
          <a:off x="4772004" y="2366964"/>
          <a:ext cx="22" cy="314333"/>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0.57421</cdr:x>
      <cdr:y>0.53447</cdr:y>
    </cdr:from>
    <cdr:to>
      <cdr:x>0.57421</cdr:x>
      <cdr:y>0.64746</cdr:y>
    </cdr:to>
    <cdr:cxnSp macro="">
      <cdr:nvCxnSpPr>
        <cdr:cNvPr id="111" name="110 Conector recto de flecha"/>
        <cdr:cNvCxnSpPr/>
      </cdr:nvCxnSpPr>
      <cdr:spPr>
        <a:xfrm xmlns:a="http://schemas.openxmlformats.org/drawingml/2006/main">
          <a:off x="5343555" y="2252676"/>
          <a:ext cx="0" cy="476232"/>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0.6346</cdr:x>
      <cdr:y>0.43503</cdr:y>
    </cdr:from>
    <cdr:to>
      <cdr:x>0.63562</cdr:x>
      <cdr:y>0.64294</cdr:y>
    </cdr:to>
    <cdr:cxnSp macro="">
      <cdr:nvCxnSpPr>
        <cdr:cNvPr id="113" name="112 Conector recto de flecha"/>
        <cdr:cNvCxnSpPr/>
      </cdr:nvCxnSpPr>
      <cdr:spPr>
        <a:xfrm xmlns:a="http://schemas.openxmlformats.org/drawingml/2006/main">
          <a:off x="5905501" y="1833564"/>
          <a:ext cx="9510" cy="876308"/>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0.70215</cdr:x>
      <cdr:y>0.53672</cdr:y>
    </cdr:from>
    <cdr:to>
      <cdr:x>0.70215</cdr:x>
      <cdr:y>0.62938</cdr:y>
    </cdr:to>
    <cdr:cxnSp macro="">
      <cdr:nvCxnSpPr>
        <cdr:cNvPr id="115" name="114 Conector recto de flecha"/>
        <cdr:cNvCxnSpPr/>
      </cdr:nvCxnSpPr>
      <cdr:spPr>
        <a:xfrm xmlns:a="http://schemas.openxmlformats.org/drawingml/2006/main">
          <a:off x="6534151" y="2262189"/>
          <a:ext cx="37" cy="390523"/>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0.76561</cdr:x>
      <cdr:y>0.48249</cdr:y>
    </cdr:from>
    <cdr:to>
      <cdr:x>0.76561</cdr:x>
      <cdr:y>0.5887</cdr:y>
    </cdr:to>
    <cdr:cxnSp macro="">
      <cdr:nvCxnSpPr>
        <cdr:cNvPr id="117" name="116 Conector recto de flecha"/>
        <cdr:cNvCxnSpPr/>
      </cdr:nvCxnSpPr>
      <cdr:spPr>
        <a:xfrm xmlns:a="http://schemas.openxmlformats.org/drawingml/2006/main">
          <a:off x="7124701" y="2033589"/>
          <a:ext cx="0" cy="447675"/>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0.82805</cdr:x>
      <cdr:y>0.57514</cdr:y>
    </cdr:from>
    <cdr:to>
      <cdr:x>0.82907</cdr:x>
      <cdr:y>0.63164</cdr:y>
    </cdr:to>
    <cdr:cxnSp macro="">
      <cdr:nvCxnSpPr>
        <cdr:cNvPr id="119" name="118 Conector recto de flecha"/>
        <cdr:cNvCxnSpPr/>
      </cdr:nvCxnSpPr>
      <cdr:spPr>
        <a:xfrm xmlns:a="http://schemas.openxmlformats.org/drawingml/2006/main">
          <a:off x="7705765" y="2424114"/>
          <a:ext cx="9486" cy="238125"/>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0.88639</cdr:x>
      <cdr:y>0.48701</cdr:y>
    </cdr:from>
    <cdr:to>
      <cdr:x>0.88741</cdr:x>
      <cdr:y>0.63842</cdr:y>
    </cdr:to>
    <cdr:cxnSp macro="">
      <cdr:nvCxnSpPr>
        <cdr:cNvPr id="121" name="120 Conector recto de flecha"/>
        <cdr:cNvCxnSpPr/>
      </cdr:nvCxnSpPr>
      <cdr:spPr>
        <a:xfrm xmlns:a="http://schemas.openxmlformats.org/drawingml/2006/main">
          <a:off x="8248651" y="2052639"/>
          <a:ext cx="9520" cy="638182"/>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0.95701</cdr:x>
      <cdr:y>0.1887</cdr:y>
    </cdr:from>
    <cdr:to>
      <cdr:x>0.95803</cdr:x>
      <cdr:y>0.2339</cdr:y>
    </cdr:to>
    <cdr:cxnSp macro="">
      <cdr:nvCxnSpPr>
        <cdr:cNvPr id="123" name="122 Conector recto de flecha"/>
        <cdr:cNvCxnSpPr/>
      </cdr:nvCxnSpPr>
      <cdr:spPr>
        <a:xfrm xmlns:a="http://schemas.openxmlformats.org/drawingml/2006/main">
          <a:off x="8905876" y="795339"/>
          <a:ext cx="9525" cy="1905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0.09007</cdr:x>
      <cdr:y>0.61582</cdr:y>
    </cdr:from>
    <cdr:to>
      <cdr:x>0.99693</cdr:x>
      <cdr:y>0.61582</cdr:y>
    </cdr:to>
    <cdr:cxnSp macro="">
      <cdr:nvCxnSpPr>
        <cdr:cNvPr id="125" name="124 Conector recto"/>
        <cdr:cNvCxnSpPr/>
      </cdr:nvCxnSpPr>
      <cdr:spPr>
        <a:xfrm xmlns:a="http://schemas.openxmlformats.org/drawingml/2006/main">
          <a:off x="838201" y="2595564"/>
          <a:ext cx="8439150" cy="0"/>
        </a:xfrm>
        <a:prstGeom xmlns:a="http://schemas.openxmlformats.org/drawingml/2006/main" prst="line">
          <a:avLst/>
        </a:prstGeom>
        <a:ln xmlns:a="http://schemas.openxmlformats.org/drawingml/2006/main" w="2222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0.80656</cdr:x>
      <cdr:y>0.11639</cdr:y>
    </cdr:from>
    <cdr:to>
      <cdr:x>0.89253</cdr:x>
      <cdr:y>0.31074</cdr:y>
    </cdr:to>
    <cdr:sp macro="" textlink="">
      <cdr:nvSpPr>
        <cdr:cNvPr id="126" name="125 CuadroTexto"/>
        <cdr:cNvSpPr txBox="1"/>
      </cdr:nvSpPr>
      <cdr:spPr>
        <a:xfrm xmlns:a="http://schemas.openxmlformats.org/drawingml/2006/main">
          <a:off x="7505742" y="490548"/>
          <a:ext cx="800031" cy="819149"/>
        </a:xfrm>
        <a:prstGeom xmlns:a="http://schemas.openxmlformats.org/drawingml/2006/main" prst="rect">
          <a:avLst/>
        </a:prstGeom>
        <a:solidFill xmlns:a="http://schemas.openxmlformats.org/drawingml/2006/main">
          <a:schemeClr val="accent2">
            <a:lumMod val="40000"/>
            <a:lumOff val="60000"/>
          </a:schemeClr>
        </a:solidFill>
        <a:ln xmlns:a="http://schemas.openxmlformats.org/drawingml/2006/main">
          <a:solidFill>
            <a:srgbClr val="FF0000"/>
          </a:solidFill>
        </a:ln>
      </cdr:spPr>
      <cdr:txBody>
        <a:bodyPr xmlns:a="http://schemas.openxmlformats.org/drawingml/2006/main" vertOverflow="clip" wrap="square" rtlCol="0"/>
        <a:lstStyle xmlns:a="http://schemas.openxmlformats.org/drawingml/2006/main"/>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es-MX" sz="800" b="1">
              <a:effectLst/>
              <a:latin typeface="Arial Narrow" panose="020B0606020202030204" pitchFamily="34" charset="0"/>
              <a:ea typeface="+mn-ea"/>
              <a:cs typeface="+mn-cs"/>
            </a:rPr>
            <a:t>Reducción Promedio en Precios fue de</a:t>
          </a:r>
          <a:r>
            <a:rPr lang="es-MX" sz="800" b="1" baseline="0">
              <a:effectLst/>
              <a:latin typeface="Arial Narrow" panose="020B0606020202030204" pitchFamily="34" charset="0"/>
              <a:ea typeface="+mn-ea"/>
              <a:cs typeface="+mn-cs"/>
            </a:rPr>
            <a:t> </a:t>
          </a:r>
          <a:r>
            <a:rPr lang="es-MX" sz="800" b="1" u="sng" baseline="0">
              <a:effectLst/>
              <a:latin typeface="Arial Narrow" panose="020B0606020202030204" pitchFamily="34" charset="0"/>
              <a:ea typeface="+mn-ea"/>
              <a:cs typeface="+mn-cs"/>
            </a:rPr>
            <a:t>$1,047 </a:t>
          </a:r>
          <a:r>
            <a:rPr lang="es-MX" sz="800" b="1" baseline="0">
              <a:effectLst/>
              <a:latin typeface="Arial Narrow" panose="020B0606020202030204" pitchFamily="34" charset="0"/>
              <a:ea typeface="+mn-ea"/>
              <a:cs typeface="+mn-cs"/>
            </a:rPr>
            <a:t>(Reducción del </a:t>
          </a:r>
          <a:r>
            <a:rPr lang="es-MX" sz="800" b="1" u="sng" baseline="0">
              <a:effectLst/>
              <a:latin typeface="Arial Narrow" panose="020B0606020202030204" pitchFamily="34" charset="0"/>
              <a:ea typeface="+mn-ea"/>
              <a:cs typeface="+mn-cs"/>
            </a:rPr>
            <a:t>61%</a:t>
          </a:r>
          <a:r>
            <a:rPr lang="es-MX" sz="800" b="1" baseline="0">
              <a:effectLst/>
              <a:latin typeface="Arial Narrow" panose="020B0606020202030204" pitchFamily="34" charset="0"/>
              <a:ea typeface="+mn-ea"/>
              <a:cs typeface="+mn-cs"/>
            </a:rPr>
            <a:t>) </a:t>
          </a:r>
          <a:endParaRPr lang="es-MX" sz="800">
            <a:effectLst/>
            <a:latin typeface="Arial Narrow" panose="020B0606020202030204" pitchFamily="34" charset="0"/>
          </a:endParaRPr>
        </a:p>
      </cdr:txBody>
    </cdr:sp>
  </cdr:relSizeAnchor>
  <cdr:relSizeAnchor xmlns:cdr="http://schemas.openxmlformats.org/drawingml/2006/chartDrawing">
    <cdr:from>
      <cdr:x>0.91095</cdr:x>
      <cdr:y>0.20678</cdr:y>
    </cdr:from>
    <cdr:to>
      <cdr:x>0.913</cdr:x>
      <cdr:y>0.61582</cdr:y>
    </cdr:to>
    <cdr:cxnSp macro="">
      <cdr:nvCxnSpPr>
        <cdr:cNvPr id="128" name="127 Conector recto de flecha"/>
        <cdr:cNvCxnSpPr/>
      </cdr:nvCxnSpPr>
      <cdr:spPr>
        <a:xfrm xmlns:a="http://schemas.openxmlformats.org/drawingml/2006/main">
          <a:off x="8477251" y="871539"/>
          <a:ext cx="19051" cy="1724025"/>
        </a:xfrm>
        <a:prstGeom xmlns:a="http://schemas.openxmlformats.org/drawingml/2006/main" prst="straightConnector1">
          <a:avLst/>
        </a:prstGeom>
        <a:ln xmlns:a="http://schemas.openxmlformats.org/drawingml/2006/main" w="22225">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0.89253</cdr:x>
      <cdr:y>0.21356</cdr:y>
    </cdr:from>
    <cdr:to>
      <cdr:x>0.91095</cdr:x>
      <cdr:y>0.21356</cdr:y>
    </cdr:to>
    <cdr:cxnSp macro="">
      <cdr:nvCxnSpPr>
        <cdr:cNvPr id="96" name="95 Conector recto"/>
        <cdr:cNvCxnSpPr>
          <a:stCxn xmlns:a="http://schemas.openxmlformats.org/drawingml/2006/main" id="126" idx="3"/>
        </cdr:cNvCxnSpPr>
      </cdr:nvCxnSpPr>
      <cdr:spPr>
        <a:xfrm xmlns:a="http://schemas.openxmlformats.org/drawingml/2006/main" flipV="1">
          <a:off x="8305773" y="900114"/>
          <a:ext cx="171478" cy="9"/>
        </a:xfrm>
        <a:prstGeom xmlns:a="http://schemas.openxmlformats.org/drawingml/2006/main" prst="line">
          <a:avLst/>
        </a:prstGeom>
        <a:ln xmlns:a="http://schemas.openxmlformats.org/drawingml/2006/main" w="254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0.14409</cdr:x>
      <cdr:y>0.59259</cdr:y>
    </cdr:from>
    <cdr:to>
      <cdr:x>0.14409</cdr:x>
      <cdr:y>0.66852</cdr:y>
    </cdr:to>
    <cdr:cxnSp macro="">
      <cdr:nvCxnSpPr>
        <cdr:cNvPr id="3" name="2 Conector recto de flecha"/>
        <cdr:cNvCxnSpPr/>
      </cdr:nvCxnSpPr>
      <cdr:spPr>
        <a:xfrm xmlns:a="http://schemas.openxmlformats.org/drawingml/2006/main">
          <a:off x="1114425" y="3048000"/>
          <a:ext cx="0" cy="390525"/>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0.22044</cdr:x>
      <cdr:y>0.58704</cdr:y>
    </cdr:from>
    <cdr:to>
      <cdr:x>0.22044</cdr:x>
      <cdr:y>0.66667</cdr:y>
    </cdr:to>
    <cdr:cxnSp macro="">
      <cdr:nvCxnSpPr>
        <cdr:cNvPr id="5" name="4 Conector recto de flecha"/>
        <cdr:cNvCxnSpPr/>
      </cdr:nvCxnSpPr>
      <cdr:spPr>
        <a:xfrm xmlns:a="http://schemas.openxmlformats.org/drawingml/2006/main">
          <a:off x="1704975" y="3019425"/>
          <a:ext cx="0" cy="409575"/>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0.29926</cdr:x>
      <cdr:y>0.56481</cdr:y>
    </cdr:from>
    <cdr:to>
      <cdr:x>0.29926</cdr:x>
      <cdr:y>0.66852</cdr:y>
    </cdr:to>
    <cdr:cxnSp macro="">
      <cdr:nvCxnSpPr>
        <cdr:cNvPr id="7" name="6 Conector recto de flecha"/>
        <cdr:cNvCxnSpPr/>
      </cdr:nvCxnSpPr>
      <cdr:spPr>
        <a:xfrm xmlns:a="http://schemas.openxmlformats.org/drawingml/2006/main">
          <a:off x="2314575" y="2905125"/>
          <a:ext cx="0" cy="5334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0.37438</cdr:x>
      <cdr:y>0.52593</cdr:y>
    </cdr:from>
    <cdr:to>
      <cdr:x>0.37438</cdr:x>
      <cdr:y>0.66111</cdr:y>
    </cdr:to>
    <cdr:cxnSp macro="">
      <cdr:nvCxnSpPr>
        <cdr:cNvPr id="9" name="8 Conector recto de flecha"/>
        <cdr:cNvCxnSpPr/>
      </cdr:nvCxnSpPr>
      <cdr:spPr>
        <a:xfrm xmlns:a="http://schemas.openxmlformats.org/drawingml/2006/main">
          <a:off x="2895600" y="2705100"/>
          <a:ext cx="0" cy="695325"/>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0.45193</cdr:x>
      <cdr:y>0.4432</cdr:y>
    </cdr:from>
    <cdr:to>
      <cdr:x>0.45193</cdr:x>
      <cdr:y>0.63501</cdr:y>
    </cdr:to>
    <cdr:cxnSp macro="">
      <cdr:nvCxnSpPr>
        <cdr:cNvPr id="11" name="10 Conector recto de flecha"/>
        <cdr:cNvCxnSpPr/>
      </cdr:nvCxnSpPr>
      <cdr:spPr>
        <a:xfrm xmlns:a="http://schemas.openxmlformats.org/drawingml/2006/main" flipH="1">
          <a:off x="3895725" y="2266949"/>
          <a:ext cx="1" cy="981075"/>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0.51601</cdr:x>
      <cdr:y>0.55185</cdr:y>
    </cdr:from>
    <cdr:to>
      <cdr:x>0.51601</cdr:x>
      <cdr:y>0.66481</cdr:y>
    </cdr:to>
    <cdr:cxnSp macro="">
      <cdr:nvCxnSpPr>
        <cdr:cNvPr id="13" name="12 Conector recto de flecha"/>
        <cdr:cNvCxnSpPr/>
      </cdr:nvCxnSpPr>
      <cdr:spPr>
        <a:xfrm xmlns:a="http://schemas.openxmlformats.org/drawingml/2006/main">
          <a:off x="3990975" y="2838450"/>
          <a:ext cx="0" cy="581025"/>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0.59678</cdr:x>
      <cdr:y>0.6017</cdr:y>
    </cdr:from>
    <cdr:to>
      <cdr:x>0.59802</cdr:x>
      <cdr:y>0.64059</cdr:y>
    </cdr:to>
    <cdr:cxnSp macro="">
      <cdr:nvCxnSpPr>
        <cdr:cNvPr id="15" name="14 Conector recto de flecha"/>
        <cdr:cNvCxnSpPr/>
      </cdr:nvCxnSpPr>
      <cdr:spPr>
        <a:xfrm xmlns:a="http://schemas.openxmlformats.org/drawingml/2006/main">
          <a:off x="5144317" y="3077635"/>
          <a:ext cx="10689" cy="19892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0.66749</cdr:x>
      <cdr:y>0.55185</cdr:y>
    </cdr:from>
    <cdr:to>
      <cdr:x>0.66749</cdr:x>
      <cdr:y>0.66111</cdr:y>
    </cdr:to>
    <cdr:cxnSp macro="">
      <cdr:nvCxnSpPr>
        <cdr:cNvPr id="17" name="16 Conector recto de flecha"/>
        <cdr:cNvCxnSpPr/>
      </cdr:nvCxnSpPr>
      <cdr:spPr>
        <a:xfrm xmlns:a="http://schemas.openxmlformats.org/drawingml/2006/main">
          <a:off x="5162550" y="2838450"/>
          <a:ext cx="0" cy="561975"/>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0.74261</cdr:x>
      <cdr:y>0.55185</cdr:y>
    </cdr:from>
    <cdr:to>
      <cdr:x>0.74365</cdr:x>
      <cdr:y>0.65363</cdr:y>
    </cdr:to>
    <cdr:cxnSp macro="">
      <cdr:nvCxnSpPr>
        <cdr:cNvPr id="19" name="18 Conector recto de flecha"/>
        <cdr:cNvCxnSpPr/>
      </cdr:nvCxnSpPr>
      <cdr:spPr>
        <a:xfrm xmlns:a="http://schemas.openxmlformats.org/drawingml/2006/main">
          <a:off x="6401391" y="2822671"/>
          <a:ext cx="8934" cy="520603"/>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0.81897</cdr:x>
      <cdr:y>0.52373</cdr:y>
    </cdr:from>
    <cdr:to>
      <cdr:x>0.8202</cdr:x>
      <cdr:y>0.59225</cdr:y>
    </cdr:to>
    <cdr:cxnSp macro="">
      <cdr:nvCxnSpPr>
        <cdr:cNvPr id="21" name="20 Conector recto de flecha"/>
        <cdr:cNvCxnSpPr/>
      </cdr:nvCxnSpPr>
      <cdr:spPr>
        <a:xfrm xmlns:a="http://schemas.openxmlformats.org/drawingml/2006/main" flipH="1">
          <a:off x="7059624" y="2678816"/>
          <a:ext cx="10603" cy="350474"/>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0.89247</cdr:x>
      <cdr:y>0.58074</cdr:y>
    </cdr:from>
    <cdr:to>
      <cdr:x>0.89247</cdr:x>
      <cdr:y>0.63445</cdr:y>
    </cdr:to>
    <cdr:cxnSp macro="">
      <cdr:nvCxnSpPr>
        <cdr:cNvPr id="24" name="23 Conector recto de flecha"/>
        <cdr:cNvCxnSpPr/>
      </cdr:nvCxnSpPr>
      <cdr:spPr>
        <a:xfrm xmlns:a="http://schemas.openxmlformats.org/drawingml/2006/main">
          <a:off x="7693245" y="2970417"/>
          <a:ext cx="0" cy="274722"/>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0.9064</cdr:x>
      <cdr:y>0.18333</cdr:y>
    </cdr:from>
    <cdr:to>
      <cdr:x>0.92734</cdr:x>
      <cdr:y>0.18519</cdr:y>
    </cdr:to>
    <cdr:cxnSp macro="">
      <cdr:nvCxnSpPr>
        <cdr:cNvPr id="26" name="25 Conector recto de flecha"/>
        <cdr:cNvCxnSpPr/>
      </cdr:nvCxnSpPr>
      <cdr:spPr>
        <a:xfrm xmlns:a="http://schemas.openxmlformats.org/drawingml/2006/main">
          <a:off x="7010400" y="942975"/>
          <a:ext cx="161925" cy="9525"/>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0.09171</cdr:x>
      <cdr:y>0.63197</cdr:y>
    </cdr:from>
    <cdr:to>
      <cdr:x>0.99669</cdr:x>
      <cdr:y>0.63383</cdr:y>
    </cdr:to>
    <cdr:cxnSp macro="">
      <cdr:nvCxnSpPr>
        <cdr:cNvPr id="29" name="28 Conector recto"/>
        <cdr:cNvCxnSpPr/>
      </cdr:nvCxnSpPr>
      <cdr:spPr>
        <a:xfrm xmlns:a="http://schemas.openxmlformats.org/drawingml/2006/main">
          <a:off x="790575" y="3238499"/>
          <a:ext cx="7800975" cy="9525"/>
        </a:xfrm>
        <a:prstGeom xmlns:a="http://schemas.openxmlformats.org/drawingml/2006/main" prst="line">
          <a:avLst/>
        </a:prstGeom>
        <a:ln xmlns:a="http://schemas.openxmlformats.org/drawingml/2006/main" w="254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0.12195</cdr:x>
      <cdr:y>0.14584</cdr:y>
    </cdr:from>
    <cdr:to>
      <cdr:x>0.21951</cdr:x>
      <cdr:y>0.37271</cdr:y>
    </cdr:to>
    <cdr:sp macro="" textlink="">
      <cdr:nvSpPr>
        <cdr:cNvPr id="33" name="32 CuadroTexto"/>
        <cdr:cNvSpPr txBox="1"/>
      </cdr:nvSpPr>
      <cdr:spPr>
        <a:xfrm xmlns:a="http://schemas.openxmlformats.org/drawingml/2006/main">
          <a:off x="1080121" y="648072"/>
          <a:ext cx="864095" cy="1008113"/>
        </a:xfrm>
        <a:prstGeom xmlns:a="http://schemas.openxmlformats.org/drawingml/2006/main" prst="rect">
          <a:avLst/>
        </a:prstGeom>
        <a:solidFill xmlns:a="http://schemas.openxmlformats.org/drawingml/2006/main">
          <a:schemeClr val="accent2">
            <a:lumMod val="40000"/>
            <a:lumOff val="60000"/>
          </a:schemeClr>
        </a:solidFill>
        <a:ln xmlns:a="http://schemas.openxmlformats.org/drawingml/2006/main">
          <a:solidFill>
            <a:srgbClr val="FF0000"/>
          </a:solidFill>
        </a:ln>
      </cdr:spPr>
      <cdr:txBody>
        <a:bodyPr xmlns:a="http://schemas.openxmlformats.org/drawingml/2006/main" vertOverflow="clip" wrap="square" rtlCol="0"/>
        <a:lstStyle xmlns:a="http://schemas.openxmlformats.org/drawingml/2006/main"/>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es-MX" sz="1000" b="1" dirty="0">
              <a:effectLst/>
              <a:latin typeface="Arial Narrow" panose="020B0606020202030204" pitchFamily="34" charset="0"/>
              <a:ea typeface="+mn-ea"/>
              <a:cs typeface="+mn-cs"/>
            </a:rPr>
            <a:t>Reducción Promedio en Precios fue de </a:t>
          </a:r>
          <a:r>
            <a:rPr lang="es-MX" sz="1000" b="1" u="sng" dirty="0">
              <a:effectLst/>
              <a:latin typeface="Arial Narrow" panose="020B0606020202030204" pitchFamily="34" charset="0"/>
              <a:ea typeface="+mn-ea"/>
              <a:cs typeface="+mn-cs"/>
            </a:rPr>
            <a:t>$440 </a:t>
          </a:r>
          <a:r>
            <a:rPr lang="es-MX" sz="1000" b="1" dirty="0">
              <a:effectLst/>
              <a:latin typeface="Arial Narrow" panose="020B0606020202030204" pitchFamily="34" charset="0"/>
              <a:ea typeface="+mn-ea"/>
              <a:cs typeface="+mn-cs"/>
            </a:rPr>
            <a:t>(Reducción </a:t>
          </a:r>
          <a:endParaRPr lang="es-MX" sz="1000" b="1" dirty="0" smtClean="0">
            <a:effectLst/>
            <a:latin typeface="Arial Narrow" panose="020B0606020202030204" pitchFamily="34" charset="0"/>
            <a:ea typeface="+mn-ea"/>
            <a:cs typeface="+mn-cs"/>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es-MX" sz="1000" b="1" dirty="0" smtClean="0">
              <a:effectLst/>
              <a:latin typeface="Arial Narrow" panose="020B0606020202030204" pitchFamily="34" charset="0"/>
              <a:ea typeface="+mn-ea"/>
              <a:cs typeface="+mn-cs"/>
            </a:rPr>
            <a:t>de </a:t>
          </a:r>
          <a:r>
            <a:rPr lang="es-MX" sz="1000" b="1" u="sng" dirty="0" smtClean="0">
              <a:effectLst/>
              <a:latin typeface="Arial Narrow" panose="020B0606020202030204" pitchFamily="34" charset="0"/>
              <a:ea typeface="+mn-ea"/>
              <a:cs typeface="+mn-cs"/>
            </a:rPr>
            <a:t>60%</a:t>
          </a:r>
          <a:r>
            <a:rPr lang="es-MX" sz="1000" b="1" dirty="0" smtClean="0">
              <a:latin typeface="Arial Narrow" panose="020B0606020202030204" pitchFamily="34" charset="0"/>
            </a:rPr>
            <a:t>)</a:t>
          </a:r>
          <a:endParaRPr lang="es-MX" sz="1000" b="1" dirty="0" smtClean="0">
            <a:effectLst/>
            <a:latin typeface="Arial Narrow" panose="020B0606020202030204" pitchFamily="34" charset="0"/>
            <a:ea typeface="+mn-ea"/>
            <a:cs typeface="+mn-cs"/>
          </a:endParaRPr>
        </a:p>
      </cdr:txBody>
    </cdr:sp>
  </cdr:relSizeAnchor>
  <cdr:relSizeAnchor xmlns:cdr="http://schemas.openxmlformats.org/drawingml/2006/chartDrawing">
    <cdr:from>
      <cdr:x>0.16906</cdr:x>
      <cdr:y>0.37271</cdr:y>
    </cdr:from>
    <cdr:to>
      <cdr:x>0.17073</cdr:x>
      <cdr:y>0.63383</cdr:y>
    </cdr:to>
    <cdr:cxnSp macro="">
      <cdr:nvCxnSpPr>
        <cdr:cNvPr id="35" name="34 Conector recto de flecha"/>
        <cdr:cNvCxnSpPr/>
      </cdr:nvCxnSpPr>
      <cdr:spPr>
        <a:xfrm xmlns:a="http://schemas.openxmlformats.org/drawingml/2006/main" flipH="1">
          <a:off x="1497362" y="1656184"/>
          <a:ext cx="14806" cy="1160297"/>
        </a:xfrm>
        <a:prstGeom xmlns:a="http://schemas.openxmlformats.org/drawingml/2006/main" prst="straightConnector1">
          <a:avLst/>
        </a:prstGeom>
        <a:ln xmlns:a="http://schemas.openxmlformats.org/drawingml/2006/main">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0.28862</cdr:x>
      <cdr:y>0.03399</cdr:y>
    </cdr:from>
    <cdr:to>
      <cdr:x>0.73171</cdr:x>
      <cdr:y>0.14806</cdr:y>
    </cdr:to>
    <cdr:pic>
      <cdr:nvPicPr>
        <cdr:cNvPr id="18" name="1 Imagen"/>
        <cdr:cNvPicPr>
          <a:picLocks xmlns:a="http://schemas.openxmlformats.org/drawingml/2006/main" noChangeAspect="1"/>
        </cdr:cNvPicPr>
      </cdr:nvPicPr>
      <cdr:blipFill rotWithShape="1">
        <a:blip xmlns:a="http://schemas.openxmlformats.org/drawingml/2006/main" xmlns:r="http://schemas.openxmlformats.org/officeDocument/2006/relationships" r:embed="rId1"/>
        <a:srcRect xmlns:a="http://schemas.openxmlformats.org/drawingml/2006/main" l="40560" t="30003" r="26102" b="63107"/>
        <a:stretch xmlns:a="http://schemas.openxmlformats.org/drawingml/2006/main"/>
      </cdr:blipFill>
      <cdr:spPr>
        <a:xfrm xmlns:a="http://schemas.openxmlformats.org/drawingml/2006/main">
          <a:off x="2556303" y="151038"/>
          <a:ext cx="3924441" cy="506880"/>
        </a:xfrm>
        <a:prstGeom xmlns:a="http://schemas.openxmlformats.org/drawingml/2006/main" prst="rect">
          <a:avLst/>
        </a:prstGeom>
      </cdr:spPr>
    </cdr:pic>
  </cdr:relSizeAnchor>
</c:userShapes>
</file>

<file path=ppt/drawings/drawing5.xml><?xml version="1.0" encoding="utf-8"?>
<c:userShapes xmlns:c="http://schemas.openxmlformats.org/drawingml/2006/chart">
  <cdr:relSizeAnchor xmlns:cdr="http://schemas.openxmlformats.org/drawingml/2006/chartDrawing">
    <cdr:from>
      <cdr:x>0.00593</cdr:x>
      <cdr:y>0.9363</cdr:y>
    </cdr:from>
    <cdr:to>
      <cdr:x>0.39916</cdr:x>
      <cdr:y>1</cdr:y>
    </cdr:to>
    <cdr:sp macro="" textlink="">
      <cdr:nvSpPr>
        <cdr:cNvPr id="2" name="1 CuadroTexto"/>
        <cdr:cNvSpPr txBox="1"/>
      </cdr:nvSpPr>
      <cdr:spPr>
        <a:xfrm xmlns:a="http://schemas.openxmlformats.org/drawingml/2006/main">
          <a:off x="50801" y="3345415"/>
          <a:ext cx="3369580" cy="2276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MX" sz="1000" u="sng" dirty="0" smtClean="0">
              <a:latin typeface="Arial Narrow" pitchFamily="34" charset="0"/>
            </a:rPr>
            <a:t>Fuente</a:t>
          </a:r>
          <a:r>
            <a:rPr lang="es-MX" sz="1000" dirty="0" smtClean="0">
              <a:latin typeface="Arial Narrow" pitchFamily="34" charset="0"/>
            </a:rPr>
            <a:t>: Funsalud. Análisis con información de IMS Health (2013).</a:t>
          </a:r>
          <a:endParaRPr lang="es-MX" sz="1000" dirty="0">
            <a:latin typeface="Arial Narrow"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MX"/>
          </a:p>
        </p:txBody>
      </p:sp>
      <p:sp>
        <p:nvSpPr>
          <p:cNvPr id="3" name="2 Marcador de fecha"/>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BE44525-BD1B-483A-98A2-45BD20214376}" type="datetimeFigureOut">
              <a:rPr lang="es-MX" smtClean="0"/>
              <a:t>11/02/2015</a:t>
            </a:fld>
            <a:endParaRPr lang="es-MX"/>
          </a:p>
        </p:txBody>
      </p:sp>
      <p:sp>
        <p:nvSpPr>
          <p:cNvPr id="4" name="3 Marcador de pie de página"/>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744B192-C832-4039-A851-50A73D89A4EE}" type="slidenum">
              <a:rPr lang="es-MX" smtClean="0"/>
              <a:t>‹Nº›</a:t>
            </a:fld>
            <a:endParaRPr lang="es-MX"/>
          </a:p>
        </p:txBody>
      </p:sp>
    </p:spTree>
    <p:extLst>
      <p:ext uri="{BB962C8B-B14F-4D97-AF65-F5344CB8AC3E}">
        <p14:creationId xmlns:p14="http://schemas.microsoft.com/office/powerpoint/2010/main" val="3826553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MX"/>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921B206-A8F2-4405-A1CD-D74088CED64B}" type="datetimeFigureOut">
              <a:rPr lang="es-MX" smtClean="0"/>
              <a:t>11/02/2015</a:t>
            </a:fld>
            <a:endParaRPr lang="es-MX"/>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s-MX"/>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0155BB1-5DC2-486B-B38E-6EB709BDCF52}" type="slidenum">
              <a:rPr lang="es-MX" smtClean="0"/>
              <a:t>‹Nº›</a:t>
            </a:fld>
            <a:endParaRPr lang="es-MX"/>
          </a:p>
        </p:txBody>
      </p:sp>
    </p:spTree>
    <p:extLst>
      <p:ext uri="{BB962C8B-B14F-4D97-AF65-F5344CB8AC3E}">
        <p14:creationId xmlns:p14="http://schemas.microsoft.com/office/powerpoint/2010/main" val="431549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Marcador de imagen de diapositiva"/>
          <p:cNvSpPr>
            <a:spLocks noGrp="1" noRot="1" noChangeAspect="1" noTextEdit="1"/>
          </p:cNvSpPr>
          <p:nvPr>
            <p:ph type="sldImg"/>
          </p:nvPr>
        </p:nvSpPr>
        <p:spPr>
          <a:ln/>
        </p:spPr>
      </p:sp>
      <p:sp>
        <p:nvSpPr>
          <p:cNvPr id="62467" name="2 Marcador de notas"/>
          <p:cNvSpPr>
            <a:spLocks noGrp="1"/>
          </p:cNvSpPr>
          <p:nvPr>
            <p:ph type="body" idx="1"/>
          </p:nvPr>
        </p:nvSpPr>
        <p:spPr>
          <a:noFill/>
          <a:ln/>
        </p:spPr>
        <p:txBody>
          <a:bodyPr/>
          <a:lstStyle/>
          <a:p>
            <a:endParaRPr lang="es-ES" dirty="0" smtClean="0"/>
          </a:p>
        </p:txBody>
      </p:sp>
      <p:sp>
        <p:nvSpPr>
          <p:cNvPr id="62468" name="3 Marcador de número de diapositiva"/>
          <p:cNvSpPr>
            <a:spLocks noGrp="1"/>
          </p:cNvSpPr>
          <p:nvPr>
            <p:ph type="sldNum" sz="quarter" idx="5"/>
          </p:nvPr>
        </p:nvSpPr>
        <p:spPr>
          <a:noFill/>
        </p:spPr>
        <p:txBody>
          <a:bodyPr/>
          <a:lstStyle/>
          <a:p>
            <a:fld id="{987AFB95-F012-4F74-ABE2-6F4011D13997}" type="slidenum">
              <a:rPr lang="es-ES" smtClean="0">
                <a:solidFill>
                  <a:prstClr val="black"/>
                </a:solidFill>
              </a:rPr>
              <a:pPr/>
              <a:t>1</a:t>
            </a:fld>
            <a:endParaRPr lang="es-ES" dirty="0" smtClean="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Marcador de imagen de diapositiva"/>
          <p:cNvSpPr>
            <a:spLocks noGrp="1" noRot="1" noChangeAspect="1" noTextEdit="1"/>
          </p:cNvSpPr>
          <p:nvPr>
            <p:ph type="sldImg"/>
          </p:nvPr>
        </p:nvSpPr>
        <p:spPr>
          <a:ln/>
        </p:spPr>
      </p:sp>
      <p:sp>
        <p:nvSpPr>
          <p:cNvPr id="86019" name="2 Marcador de notas"/>
          <p:cNvSpPr>
            <a:spLocks noGrp="1"/>
          </p:cNvSpPr>
          <p:nvPr>
            <p:ph type="body" idx="1"/>
          </p:nvPr>
        </p:nvSpPr>
        <p:spPr>
          <a:noFill/>
          <a:ln/>
        </p:spPr>
        <p:txBody>
          <a:bodyPr/>
          <a:lstStyle/>
          <a:p>
            <a:r>
              <a:rPr lang="es-MX" dirty="0" smtClean="0"/>
              <a:t>Notas adicionales: </a:t>
            </a:r>
          </a:p>
          <a:p>
            <a:endParaRPr lang="es-MX" dirty="0" smtClean="0"/>
          </a:p>
          <a:p>
            <a:r>
              <a:rPr lang="es-MX" dirty="0" smtClean="0"/>
              <a:t>Los medicamentos correspondientes a las clases I, II y III son reguladas, por lo que su producción se realizará conforme a sus requisitos particulares.</a:t>
            </a:r>
          </a:p>
          <a:p>
            <a:endParaRPr lang="es-MX" dirty="0" smtClean="0"/>
          </a:p>
          <a:p>
            <a:r>
              <a:rPr lang="es-MX" dirty="0" smtClean="0"/>
              <a:t>Los Medicamentos de Clase IV son aquellos en los que se encuentra la gran mayoría de las solicitudes de registro, los cuales serán atendidos en canales especializados en base a una clasificación de riesgo sanitario.</a:t>
            </a:r>
          </a:p>
          <a:p>
            <a:endParaRPr lang="es-MX" dirty="0" smtClean="0"/>
          </a:p>
          <a:p>
            <a:r>
              <a:rPr lang="es-MX" dirty="0" smtClean="0"/>
              <a:t>Los Medicamentos de Clases V y VI que corresponden a los de libre venta y OTC serán atendidos en 3 líneas de producción, pero bajo requisitos simplificados y especializados.</a:t>
            </a:r>
          </a:p>
          <a:p>
            <a:endParaRPr lang="es-MX" dirty="0" smtClean="0"/>
          </a:p>
        </p:txBody>
      </p:sp>
      <p:sp>
        <p:nvSpPr>
          <p:cNvPr id="86020" name="3 Marcador de número de diapositiva"/>
          <p:cNvSpPr>
            <a:spLocks noGrp="1"/>
          </p:cNvSpPr>
          <p:nvPr>
            <p:ph type="sldNum" sz="quarter" idx="5"/>
          </p:nvPr>
        </p:nvSpPr>
        <p:spPr>
          <a:noFill/>
        </p:spPr>
        <p:txBody>
          <a:bodyPr/>
          <a:lstStyle/>
          <a:p>
            <a:fld id="{AA102DF6-7D2D-4521-9192-46381993C7E9}" type="slidenum">
              <a:rPr lang="es-MX" smtClean="0">
                <a:solidFill>
                  <a:prstClr val="black"/>
                </a:solidFill>
              </a:rPr>
              <a:pPr/>
              <a:t>15</a:t>
            </a:fld>
            <a:endParaRPr lang="es-MX"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p:cNvSpPr>
            <a:spLocks noGrp="1" noRot="1" noChangeAspect="1" noTextEdit="1"/>
          </p:cNvSpPr>
          <p:nvPr>
            <p:ph type="sldImg"/>
          </p:nvPr>
        </p:nvSpPr>
        <p:spPr>
          <a:ln/>
        </p:spPr>
      </p:sp>
      <p:sp>
        <p:nvSpPr>
          <p:cNvPr id="71683" name="2 Marcador de notas"/>
          <p:cNvSpPr>
            <a:spLocks noGrp="1"/>
          </p:cNvSpPr>
          <p:nvPr>
            <p:ph type="body" idx="1"/>
          </p:nvPr>
        </p:nvSpPr>
        <p:spPr>
          <a:noFill/>
          <a:ln/>
        </p:spPr>
        <p:txBody>
          <a:bodyPr/>
          <a:lstStyle/>
          <a:p>
            <a:pPr algn="just">
              <a:spcBef>
                <a:spcPct val="0"/>
              </a:spcBef>
            </a:pPr>
            <a:r>
              <a:rPr lang="es-MX" smtClean="0"/>
              <a:t>El mes de abril de este año, se publicaron los lineamientos para la atención de solicitudes de registro de medicamentos al amparo de la eliminación del requisito de planta, la cual obligaba a que los laboratorios farmacéuticos contaran con una planta de fabricación en nuestro país. Lejos de fomentar la inversión, esta obligación constituía una barrera de entrada para nuevos medicamentos. </a:t>
            </a:r>
          </a:p>
          <a:p>
            <a:pPr algn="just">
              <a:spcBef>
                <a:spcPct val="0"/>
              </a:spcBef>
            </a:pPr>
            <a:endParaRPr lang="es-MX" smtClean="0"/>
          </a:p>
          <a:p>
            <a:pPr algn="just"/>
            <a:r>
              <a:rPr lang="es-MX" smtClean="0"/>
              <a:t>Esta medida desregulatoria aumentará el acceso de los mexicanos a fármacos que antes no podían comercializarse en México.</a:t>
            </a:r>
          </a:p>
          <a:p>
            <a:pPr algn="just">
              <a:spcBef>
                <a:spcPct val="0"/>
              </a:spcBef>
            </a:pPr>
            <a:endParaRPr lang="es-MX" smtClean="0"/>
          </a:p>
          <a:p>
            <a:pPr algn="just">
              <a:spcBef>
                <a:spcPct val="0"/>
              </a:spcBef>
            </a:pPr>
            <a:r>
              <a:rPr lang="es-MX" smtClean="0"/>
              <a:t>Los cuatro registros autorizados corresponden a productos de alta innovación tecnológica y que serán de gran utilidad para la salud pública de México. </a:t>
            </a:r>
          </a:p>
          <a:p>
            <a:endParaRPr lang="es-ES" smtClean="0"/>
          </a:p>
        </p:txBody>
      </p:sp>
      <p:sp>
        <p:nvSpPr>
          <p:cNvPr id="71684" name="3 Marcador de número de diapositiva"/>
          <p:cNvSpPr>
            <a:spLocks noGrp="1"/>
          </p:cNvSpPr>
          <p:nvPr>
            <p:ph type="sldNum" sz="quarter" idx="5"/>
          </p:nvPr>
        </p:nvSpPr>
        <p:spPr>
          <a:noFill/>
        </p:spPr>
        <p:txBody>
          <a:bodyPr/>
          <a:lstStyle/>
          <a:p>
            <a:fld id="{A02E3BBA-CF1A-4738-8B0E-E0527BB666D6}" type="slidenum">
              <a:rPr lang="es-ES" smtClean="0">
                <a:solidFill>
                  <a:prstClr val="black"/>
                </a:solidFill>
              </a:rPr>
              <a:pPr/>
              <a:t>16</a:t>
            </a:fld>
            <a:endParaRPr lang="es-ES"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21510EE-412D-4428-AEF4-F9F4577E9C69}" type="slidenum">
              <a:rPr lang="es-ES" smtClean="0">
                <a:solidFill>
                  <a:prstClr val="black"/>
                </a:solidFill>
              </a:rPr>
              <a:pPr>
                <a:defRPr/>
              </a:pPr>
              <a:t>19</a:t>
            </a:fld>
            <a:endParaRPr lang="es-E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smtClean="0"/>
          </a:p>
        </p:txBody>
      </p:sp>
      <p:sp>
        <p:nvSpPr>
          <p:cNvPr id="62468"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36D7F639-51F5-4371-A2A1-85E36274F698}" type="slidenum">
              <a:rPr lang="es-ES" smtClean="0">
                <a:solidFill>
                  <a:srgbClr val="000000"/>
                </a:solidFill>
              </a:rPr>
              <a:pPr>
                <a:defRPr/>
              </a:pPr>
              <a:t>20</a:t>
            </a:fld>
            <a:endParaRPr lang="es-ES"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buClr>
                <a:srgbClr val="FFC000"/>
              </a:buClr>
              <a:buFont typeface="Wingdings" pitchFamily="2" charset="2"/>
              <a:buNone/>
              <a:defRPr/>
            </a:pPr>
            <a:r>
              <a:rPr lang="es-MX" dirty="0" smtClean="0">
                <a:latin typeface="Arial Narrow" pitchFamily="34" charset="0"/>
              </a:rPr>
              <a:t> </a:t>
            </a:r>
            <a:endParaRPr lang="es-MX" dirty="0">
              <a:latin typeface="Arial Narrow" pitchFamily="34" charset="0"/>
            </a:endParaRPr>
          </a:p>
          <a:p>
            <a:pPr algn="just">
              <a:buClr>
                <a:srgbClr val="FFC000"/>
              </a:buClr>
              <a:buFont typeface="Wingdings" pitchFamily="2" charset="2"/>
              <a:buNone/>
              <a:defRPr/>
            </a:pPr>
            <a:endParaRPr lang="es-MX" dirty="0">
              <a:latin typeface="Arial Narrow" pitchFamily="34" charset="0"/>
            </a:endParaRPr>
          </a:p>
          <a:p>
            <a:pPr algn="just">
              <a:buClr>
                <a:srgbClr val="FFC000"/>
              </a:buClr>
              <a:buFont typeface="Wingdings" pitchFamily="2" charset="2"/>
              <a:buChar char="Ø"/>
              <a:defRPr/>
            </a:pPr>
            <a:r>
              <a:rPr lang="es-MX" dirty="0">
                <a:latin typeface="Arial Narrow" pitchFamily="34" charset="0"/>
              </a:rPr>
              <a:t> Se establece la </a:t>
            </a:r>
            <a:r>
              <a:rPr lang="es-MX" b="1" dirty="0">
                <a:latin typeface="Arial Narrow" pitchFamily="34" charset="0"/>
              </a:rPr>
              <a:t>clasificación</a:t>
            </a:r>
            <a:r>
              <a:rPr lang="es-MX" dirty="0">
                <a:latin typeface="Arial Narrow" pitchFamily="34" charset="0"/>
              </a:rPr>
              <a:t> de los medicamentos biotecnológicos en </a:t>
            </a:r>
            <a:r>
              <a:rPr lang="es-MX" b="1" dirty="0">
                <a:latin typeface="Arial Narrow" pitchFamily="34" charset="0"/>
              </a:rPr>
              <a:t>innovadores</a:t>
            </a:r>
            <a:r>
              <a:rPr lang="es-MX" dirty="0">
                <a:latin typeface="Arial Narrow" pitchFamily="34" charset="0"/>
              </a:rPr>
              <a:t> y </a:t>
            </a:r>
            <a:r>
              <a:rPr lang="es-MX" b="1" dirty="0" err="1">
                <a:latin typeface="Arial Narrow" pitchFamily="34" charset="0"/>
              </a:rPr>
              <a:t>biocomparables</a:t>
            </a:r>
            <a:r>
              <a:rPr lang="es-MX" dirty="0">
                <a:latin typeface="Arial Narrow" pitchFamily="34" charset="0"/>
              </a:rPr>
              <a:t>.</a:t>
            </a:r>
          </a:p>
          <a:p>
            <a:pPr algn="just">
              <a:buClr>
                <a:srgbClr val="FFC000"/>
              </a:buClr>
              <a:buFont typeface="Wingdings" pitchFamily="2" charset="2"/>
              <a:buChar char="Ø"/>
              <a:defRPr/>
            </a:pPr>
            <a:r>
              <a:rPr lang="es-MX" dirty="0">
                <a:latin typeface="Arial Narrow" pitchFamily="34" charset="0"/>
              </a:rPr>
              <a:t> Se establecen los </a:t>
            </a:r>
            <a:r>
              <a:rPr lang="es-MX" b="1" dirty="0">
                <a:latin typeface="Arial Narrow" pitchFamily="34" charset="0"/>
              </a:rPr>
              <a:t>requisitos</a:t>
            </a:r>
            <a:r>
              <a:rPr lang="es-MX" dirty="0">
                <a:latin typeface="Arial Narrow" pitchFamily="34" charset="0"/>
              </a:rPr>
              <a:t> para la obtención del </a:t>
            </a:r>
            <a:r>
              <a:rPr lang="es-MX" b="1" dirty="0">
                <a:latin typeface="Arial Narrow" pitchFamily="34" charset="0"/>
              </a:rPr>
              <a:t>registro sanitario </a:t>
            </a:r>
            <a:r>
              <a:rPr lang="es-MX" dirty="0">
                <a:latin typeface="Arial Narrow" pitchFamily="34" charset="0"/>
              </a:rPr>
              <a:t>de medicamentos biotecnológicos </a:t>
            </a:r>
            <a:r>
              <a:rPr lang="es-MX" b="1" dirty="0">
                <a:latin typeface="Arial Narrow" pitchFamily="34" charset="0"/>
              </a:rPr>
              <a:t>innovadores</a:t>
            </a:r>
            <a:r>
              <a:rPr lang="es-MX" dirty="0">
                <a:latin typeface="Arial Narrow" pitchFamily="34" charset="0"/>
              </a:rPr>
              <a:t> y </a:t>
            </a:r>
            <a:r>
              <a:rPr lang="es-MX" b="1" dirty="0" err="1">
                <a:latin typeface="Arial Narrow" pitchFamily="34" charset="0"/>
              </a:rPr>
              <a:t>biocomparables</a:t>
            </a:r>
            <a:r>
              <a:rPr lang="es-MX" dirty="0">
                <a:latin typeface="Arial Narrow" pitchFamily="34" charset="0"/>
              </a:rPr>
              <a:t>. </a:t>
            </a:r>
          </a:p>
          <a:p>
            <a:pPr algn="just">
              <a:buClr>
                <a:srgbClr val="FFC000"/>
              </a:buClr>
              <a:buFont typeface="Wingdings" pitchFamily="2" charset="2"/>
              <a:buChar char="Ø"/>
              <a:defRPr/>
            </a:pPr>
            <a:r>
              <a:rPr lang="es-MX" dirty="0">
                <a:latin typeface="Arial Narrow" pitchFamily="34" charset="0"/>
              </a:rPr>
              <a:t> Se tipifican los </a:t>
            </a:r>
            <a:r>
              <a:rPr lang="es-MX" b="1" dirty="0">
                <a:latin typeface="Arial Narrow" pitchFamily="34" charset="0"/>
              </a:rPr>
              <a:t>estudios</a:t>
            </a:r>
            <a:r>
              <a:rPr lang="es-MX" dirty="0">
                <a:latin typeface="Arial Narrow" pitchFamily="34" charset="0"/>
              </a:rPr>
              <a:t> que deberán realizar los laboratorios para demostrar la eficacia y seguridad del producto, así como el lugar en donde deberán realizarse.</a:t>
            </a:r>
          </a:p>
          <a:p>
            <a:pPr algn="just">
              <a:buClr>
                <a:srgbClr val="FFC000"/>
              </a:buClr>
              <a:buFont typeface="Wingdings" pitchFamily="2" charset="2"/>
              <a:buChar char="Ø"/>
              <a:defRPr/>
            </a:pPr>
            <a:r>
              <a:rPr lang="es-MX" dirty="0">
                <a:latin typeface="Arial Narrow" pitchFamily="34" charset="0"/>
              </a:rPr>
              <a:t> Se determina el tipo de </a:t>
            </a:r>
            <a:r>
              <a:rPr lang="es-MX" b="1" dirty="0" err="1">
                <a:latin typeface="Arial Narrow" pitchFamily="34" charset="0"/>
              </a:rPr>
              <a:t>farmacovigilancia</a:t>
            </a:r>
            <a:r>
              <a:rPr lang="es-MX" dirty="0">
                <a:latin typeface="Arial Narrow" pitchFamily="34" charset="0"/>
              </a:rPr>
              <a:t> que deberán realizar los titulares de registro sanitario.</a:t>
            </a:r>
          </a:p>
        </p:txBody>
      </p:sp>
      <p:sp>
        <p:nvSpPr>
          <p:cNvPr id="4" name="3 Marcador de número de diapositiva"/>
          <p:cNvSpPr>
            <a:spLocks noGrp="1"/>
          </p:cNvSpPr>
          <p:nvPr>
            <p:ph type="sldNum" sz="quarter" idx="10"/>
          </p:nvPr>
        </p:nvSpPr>
        <p:spPr/>
        <p:txBody>
          <a:bodyPr/>
          <a:lstStyle/>
          <a:p>
            <a:pPr>
              <a:defRPr/>
            </a:pPr>
            <a:fld id="{F21510EE-412D-4428-AEF4-F9F4577E9C69}" type="slidenum">
              <a:rPr lang="es-ES" smtClean="0">
                <a:solidFill>
                  <a:prstClr val="black"/>
                </a:solidFill>
              </a:rPr>
              <a:pPr>
                <a:defRPr/>
              </a:pPr>
              <a:t>21</a:t>
            </a:fld>
            <a:endParaRPr lang="es-ES">
              <a:solidFill>
                <a:prstClr val="black"/>
              </a:solidFill>
            </a:endParaRPr>
          </a:p>
        </p:txBody>
      </p:sp>
    </p:spTree>
    <p:extLst>
      <p:ext uri="{BB962C8B-B14F-4D97-AF65-F5344CB8AC3E}">
        <p14:creationId xmlns:p14="http://schemas.microsoft.com/office/powerpoint/2010/main" val="403698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253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8B7A1B-617D-4856-8BDE-EDAC2D393587}" type="slidenum">
              <a:rPr lang="es-MX" smtClean="0">
                <a:solidFill>
                  <a:srgbClr val="000000"/>
                </a:solidFill>
              </a:rPr>
              <a:pPr fontAlgn="base">
                <a:spcBef>
                  <a:spcPct val="0"/>
                </a:spcBef>
                <a:spcAft>
                  <a:spcPct val="0"/>
                </a:spcAft>
                <a:defRPr/>
              </a:pPr>
              <a:t>23</a:t>
            </a:fld>
            <a:endParaRPr lang="es-MX"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p:cNvSpPr>
            <a:spLocks noGrp="1"/>
          </p:cNvSpPr>
          <p:nvPr>
            <p:ph type="body" idx="1"/>
          </p:nvPr>
        </p:nvSpPr>
        <p:spPr/>
        <p:txBody>
          <a:bodyPr>
            <a:normAutofit/>
          </a:bodyPr>
          <a:lstStyle/>
          <a:p>
            <a:pPr>
              <a:defRPr/>
            </a:pPr>
            <a:endParaRPr lang="es-MX" dirty="0" smtClean="0"/>
          </a:p>
          <a:p>
            <a:pPr>
              <a:defRPr/>
            </a:pPr>
            <a:endParaRPr lang="es-MX" dirty="0" smtClean="0"/>
          </a:p>
          <a:p>
            <a:pPr>
              <a:defRPr/>
            </a:pPr>
            <a:endParaRPr lang="es-MX" dirty="0"/>
          </a:p>
        </p:txBody>
      </p:sp>
      <p:sp>
        <p:nvSpPr>
          <p:cNvPr id="6554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1D1AB2C-99A2-4EDA-8034-BBF8729DAD62}" type="slidenum">
              <a:rPr lang="es-MX" smtClean="0">
                <a:solidFill>
                  <a:prstClr val="black"/>
                </a:solidFill>
              </a:rPr>
              <a:pPr>
                <a:defRPr/>
              </a:pPr>
              <a:t>26</a:t>
            </a:fld>
            <a:endParaRPr lang="es-MX" dirty="0" smtClean="0">
              <a:solidFill>
                <a:prstClr val="black"/>
              </a:solidFill>
            </a:endParaRPr>
          </a:p>
        </p:txBody>
      </p:sp>
    </p:spTree>
    <p:extLst>
      <p:ext uri="{BB962C8B-B14F-4D97-AF65-F5344CB8AC3E}">
        <p14:creationId xmlns:p14="http://schemas.microsoft.com/office/powerpoint/2010/main" val="4283387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MX" altLang="es-MX" dirty="0" smtClean="0">
                <a:ea typeface="ＭＳ Ｐゴシック" pitchFamily="34" charset="-128"/>
              </a:rPr>
              <a:t>17i</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ＭＳ Ｐゴシック" pitchFamily="34" charset="-128"/>
              </a:defRPr>
            </a:lvl1pPr>
            <a:lvl2pPr marL="742950" indent="-285750">
              <a:defRPr sz="1200">
                <a:solidFill>
                  <a:schemeClr val="tx1"/>
                </a:solidFill>
                <a:latin typeface="Calibri" pitchFamily="34" charset="0"/>
                <a:ea typeface="ＭＳ Ｐゴシック" pitchFamily="34" charset="-128"/>
              </a:defRPr>
            </a:lvl2pPr>
            <a:lvl3pPr marL="1143000" indent="-228600">
              <a:defRPr sz="1200">
                <a:solidFill>
                  <a:schemeClr val="tx1"/>
                </a:solidFill>
                <a:latin typeface="Calibri" pitchFamily="34" charset="0"/>
                <a:ea typeface="ＭＳ Ｐゴシック" pitchFamily="34" charset="-128"/>
              </a:defRPr>
            </a:lvl3pPr>
            <a:lvl4pPr marL="1600200" indent="-228600">
              <a:defRPr sz="1200">
                <a:solidFill>
                  <a:schemeClr val="tx1"/>
                </a:solidFill>
                <a:latin typeface="Calibri" pitchFamily="34" charset="0"/>
                <a:ea typeface="ＭＳ Ｐゴシック" pitchFamily="34" charset="-128"/>
              </a:defRPr>
            </a:lvl4pPr>
            <a:lvl5pPr marL="2057400" indent="-228600">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fld id="{533FDA6E-B328-4DF7-AAB5-E89A278F1524}" type="slidenum">
              <a:rPr lang="es-ES" altLang="es-MX" smtClean="0">
                <a:solidFill>
                  <a:srgbClr val="000000"/>
                </a:solidFill>
              </a:rPr>
              <a:pPr/>
              <a:t>27</a:t>
            </a:fld>
            <a:endParaRPr lang="es-ES" altLang="es-MX" smtClean="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Marcador de imagen de diapositiva"/>
          <p:cNvSpPr>
            <a:spLocks noGrp="1" noRot="1" noChangeAspect="1" noTextEdit="1"/>
          </p:cNvSpPr>
          <p:nvPr>
            <p:ph type="sldImg"/>
          </p:nvPr>
        </p:nvSpPr>
        <p:spPr>
          <a:ln/>
        </p:spPr>
      </p:sp>
      <p:sp>
        <p:nvSpPr>
          <p:cNvPr id="62467" name="2 Marcador de notas"/>
          <p:cNvSpPr>
            <a:spLocks noGrp="1"/>
          </p:cNvSpPr>
          <p:nvPr>
            <p:ph type="body" idx="1"/>
          </p:nvPr>
        </p:nvSpPr>
        <p:spPr>
          <a:noFill/>
          <a:ln/>
        </p:spPr>
        <p:txBody>
          <a:bodyPr/>
          <a:lstStyle/>
          <a:p>
            <a:endParaRPr lang="es-ES" dirty="0" smtClean="0"/>
          </a:p>
        </p:txBody>
      </p:sp>
      <p:sp>
        <p:nvSpPr>
          <p:cNvPr id="62468" name="3 Marcador de número de diapositiva"/>
          <p:cNvSpPr>
            <a:spLocks noGrp="1"/>
          </p:cNvSpPr>
          <p:nvPr>
            <p:ph type="sldNum" sz="quarter" idx="5"/>
          </p:nvPr>
        </p:nvSpPr>
        <p:spPr>
          <a:noFill/>
        </p:spPr>
        <p:txBody>
          <a:bodyPr/>
          <a:lstStyle/>
          <a:p>
            <a:fld id="{987AFB95-F012-4F74-ABE2-6F4011D13997}" type="slidenum">
              <a:rPr lang="es-ES" smtClean="0">
                <a:solidFill>
                  <a:prstClr val="black"/>
                </a:solidFill>
              </a:rPr>
              <a:pPr/>
              <a:t>28</a:t>
            </a:fld>
            <a:endParaRPr lang="es-ES" dirty="0"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C7D722-C339-46C7-A598-7C8583B6B177}" type="slidenum">
              <a:rPr lang="es-MX" smtClean="0"/>
              <a:pPr/>
              <a:t>2</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38D817-1F90-4D83-876D-61FE219434B4}" type="slidenum">
              <a:rPr lang="es-MX" smtClean="0">
                <a:solidFill>
                  <a:prstClr val="black"/>
                </a:solidFill>
              </a:rPr>
              <a:pPr fontAlgn="base">
                <a:spcBef>
                  <a:spcPct val="0"/>
                </a:spcBef>
                <a:spcAft>
                  <a:spcPct val="0"/>
                </a:spcAft>
                <a:defRPr/>
              </a:pPr>
              <a:t>3</a:t>
            </a:fld>
            <a:endParaRPr lang="es-MX"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C7D722-C339-46C7-A598-7C8583B6B177}" type="slidenum">
              <a:rPr lang="es-MX" smtClean="0"/>
              <a:pPr/>
              <a:t>4</a:t>
            </a:fld>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B018C4-064B-40D6-8CF3-654D383B1EF9}" type="slidenum">
              <a:rPr lang="es-ES"/>
              <a:pPr/>
              <a:t>5</a:t>
            </a:fld>
            <a:endParaRPr lang="es-ES"/>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38D817-1F90-4D83-876D-61FE219434B4}" type="slidenum">
              <a:rPr lang="es-MX" smtClean="0">
                <a:solidFill>
                  <a:prstClr val="black"/>
                </a:solidFill>
              </a:rPr>
              <a:pPr fontAlgn="base">
                <a:spcBef>
                  <a:spcPct val="0"/>
                </a:spcBef>
                <a:spcAft>
                  <a:spcPct val="0"/>
                </a:spcAft>
                <a:defRPr/>
              </a:pPr>
              <a:t>6</a:t>
            </a:fld>
            <a:endParaRPr lang="es-MX"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943ECF7F-5A66-46B6-A5A1-188654D61454}" type="slidenum">
              <a:rPr lang="es-MX" smtClean="0">
                <a:solidFill>
                  <a:prstClr val="black"/>
                </a:solidFill>
              </a:rPr>
              <a:pPr/>
              <a:t>7</a:t>
            </a:fld>
            <a:endParaRPr lang="es-MX">
              <a:solidFill>
                <a:prstClr val="black"/>
              </a:solidFill>
            </a:endParaRPr>
          </a:p>
        </p:txBody>
      </p:sp>
    </p:spTree>
    <p:extLst>
      <p:ext uri="{BB962C8B-B14F-4D97-AF65-F5344CB8AC3E}">
        <p14:creationId xmlns:p14="http://schemas.microsoft.com/office/powerpoint/2010/main" val="1204496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C7D722-C339-46C7-A598-7C8583B6B177}" type="slidenum">
              <a:rPr lang="es-MX" smtClean="0"/>
              <a:pPr/>
              <a:t>8</a:t>
            </a:fld>
            <a:endParaRPr lang="es-MX"/>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21510EE-412D-4428-AEF4-F9F4577E9C69}" type="slidenum">
              <a:rPr lang="es-ES" smtClean="0">
                <a:solidFill>
                  <a:prstClr val="black"/>
                </a:solidFill>
              </a:rPr>
              <a:pPr>
                <a:defRPr/>
              </a:pPr>
              <a:t>9</a:t>
            </a:fld>
            <a:endParaRPr lang="es-E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a:lvl1pPr>
          </a:lstStyle>
          <a:p>
            <a:pPr>
              <a:defRPr/>
            </a:pPr>
            <a:fld id="{B96C7BDE-8680-4FB2-A93F-DB87DF982581}" type="datetime1">
              <a:rPr lang="es-MX" smtClean="0">
                <a:solidFill>
                  <a:prstClr val="black">
                    <a:tint val="75000"/>
                  </a:prstClr>
                </a:solidFill>
              </a:rPr>
              <a:pPr>
                <a:defRPr/>
              </a:pPr>
              <a:t>11/02/2015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78F184F8-4F65-42EF-BBCD-30F1BDE94039}"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1835275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FAAA1929-D6A9-4A6F-96E6-1496E86CF547}" type="datetime1">
              <a:rPr lang="es-MX" smtClean="0">
                <a:solidFill>
                  <a:prstClr val="black">
                    <a:tint val="75000"/>
                  </a:prstClr>
                </a:solidFill>
              </a:rPr>
              <a:pPr>
                <a:defRPr/>
              </a:pPr>
              <a:t>11/02/2015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14C190AA-9C25-4116-98A1-32F8FD05252F}"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1572824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B1E9A064-8434-4F79-BFF7-6DC33311A9EE}" type="datetime1">
              <a:rPr lang="es-MX" smtClean="0">
                <a:solidFill>
                  <a:prstClr val="black">
                    <a:tint val="75000"/>
                  </a:prstClr>
                </a:solidFill>
              </a:rPr>
              <a:pPr>
                <a:defRPr/>
              </a:pPr>
              <a:t>11/02/2015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D5F16722-5A12-4714-A05B-FCC234F92C51}"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4273340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a:lvl1pPr>
          </a:lstStyle>
          <a:p>
            <a:pPr>
              <a:defRPr/>
            </a:pPr>
            <a:fld id="{59ABA70F-C458-461A-BB88-35BE3D9EB144}" type="datetimeFigureOut">
              <a:rPr lang="es-MX" smtClean="0">
                <a:solidFill>
                  <a:prstClr val="black">
                    <a:tint val="75000"/>
                  </a:prstClr>
                </a:solidFill>
              </a:rPr>
              <a:pPr>
                <a:defRPr/>
              </a:pPr>
              <a:t>11/02/2015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78F184F8-4F65-42EF-BBCD-30F1BDE94039}"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1437132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F41EA535-BC56-48B0-BF49-BC93EF3A04F3}" type="datetimeFigureOut">
              <a:rPr lang="es-MX" smtClean="0">
                <a:solidFill>
                  <a:prstClr val="black">
                    <a:tint val="75000"/>
                  </a:prstClr>
                </a:solidFill>
              </a:rPr>
              <a:pPr>
                <a:defRPr/>
              </a:pPr>
              <a:t>11/02/2015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0512E5D1-FF1D-4974-987E-AE47DFB28BE5}"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2221102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90DC95BB-3F94-45B4-A2DD-2177CB5F64ED}" type="datetimeFigureOut">
              <a:rPr lang="es-MX" smtClean="0">
                <a:solidFill>
                  <a:prstClr val="black">
                    <a:tint val="75000"/>
                  </a:prstClr>
                </a:solidFill>
              </a:rPr>
              <a:pPr>
                <a:defRPr/>
              </a:pPr>
              <a:t>11/02/2015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02EBF451-BD96-4CBD-861D-B33E1E50108E}"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3708605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3 Marcador de fecha"/>
          <p:cNvSpPr>
            <a:spLocks noGrp="1"/>
          </p:cNvSpPr>
          <p:nvPr>
            <p:ph type="dt" sz="half" idx="10"/>
          </p:nvPr>
        </p:nvSpPr>
        <p:spPr/>
        <p:txBody>
          <a:bodyPr/>
          <a:lstStyle>
            <a:lvl1pPr>
              <a:defRPr/>
            </a:lvl1pPr>
          </a:lstStyle>
          <a:p>
            <a:pPr>
              <a:defRPr/>
            </a:pPr>
            <a:fld id="{1F9DAD3A-BD98-4D57-B75A-7048210B1595}" type="datetimeFigureOut">
              <a:rPr lang="es-MX" smtClean="0">
                <a:solidFill>
                  <a:prstClr val="black">
                    <a:tint val="75000"/>
                  </a:prstClr>
                </a:solidFill>
              </a:rPr>
              <a:pPr>
                <a:defRPr/>
              </a:pPr>
              <a:t>11/02/2015</a:t>
            </a:fld>
            <a:endParaRPr lang="es-MX">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4D846D2E-64DE-4ABE-9366-CD0FEBF4FEB8}"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2671133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3 Marcador de fecha"/>
          <p:cNvSpPr>
            <a:spLocks noGrp="1"/>
          </p:cNvSpPr>
          <p:nvPr>
            <p:ph type="dt" sz="half" idx="10"/>
          </p:nvPr>
        </p:nvSpPr>
        <p:spPr/>
        <p:txBody>
          <a:bodyPr/>
          <a:lstStyle>
            <a:lvl1pPr>
              <a:defRPr/>
            </a:lvl1pPr>
          </a:lstStyle>
          <a:p>
            <a:pPr>
              <a:defRPr/>
            </a:pPr>
            <a:fld id="{4D9FE669-3EBA-4359-97F5-303AB02738F3}" type="datetimeFigureOut">
              <a:rPr lang="es-MX" smtClean="0">
                <a:solidFill>
                  <a:prstClr val="black">
                    <a:tint val="75000"/>
                  </a:prstClr>
                </a:solidFill>
              </a:rPr>
              <a:pPr>
                <a:defRPr/>
              </a:pPr>
              <a:t>11/02/2015</a:t>
            </a:fld>
            <a:endParaRPr lang="es-MX">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B368064F-234B-45A7-96F9-37BB9664A2DB}"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643313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3 Marcador de fecha"/>
          <p:cNvSpPr>
            <a:spLocks noGrp="1"/>
          </p:cNvSpPr>
          <p:nvPr>
            <p:ph type="dt" sz="half" idx="10"/>
          </p:nvPr>
        </p:nvSpPr>
        <p:spPr/>
        <p:txBody>
          <a:bodyPr/>
          <a:lstStyle>
            <a:lvl1pPr>
              <a:defRPr/>
            </a:lvl1pPr>
          </a:lstStyle>
          <a:p>
            <a:pPr>
              <a:defRPr/>
            </a:pPr>
            <a:fld id="{93E0D3C3-F370-4922-8CCC-FAA2BA910A33}" type="datetimeFigureOut">
              <a:rPr lang="es-MX" smtClean="0">
                <a:solidFill>
                  <a:prstClr val="black">
                    <a:tint val="75000"/>
                  </a:prstClr>
                </a:solidFill>
              </a:rPr>
              <a:pPr>
                <a:defRPr/>
              </a:pPr>
              <a:t>11/02/2015</a:t>
            </a:fld>
            <a:endParaRPr lang="es-MX">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7A50A632-DE96-4581-94B6-40D63965827C}"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1936389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B8D2EB87-4E88-40AD-BFE9-D03D12509D8E}" type="datetimeFigureOut">
              <a:rPr lang="es-MX" smtClean="0">
                <a:solidFill>
                  <a:prstClr val="black">
                    <a:tint val="75000"/>
                  </a:prstClr>
                </a:solidFill>
              </a:rPr>
              <a:pPr>
                <a:defRPr/>
              </a:pPr>
              <a:t>11/02/2015</a:t>
            </a:fld>
            <a:endParaRPr lang="es-MX">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460F3264-B79C-4819-998B-40F3102721F1}"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4237515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2D05679-78E6-4A16-AC21-AE6C75B013A4}" type="datetimeFigureOut">
              <a:rPr lang="es-MX" smtClean="0">
                <a:solidFill>
                  <a:prstClr val="black">
                    <a:tint val="75000"/>
                  </a:prstClr>
                </a:solidFill>
              </a:rPr>
              <a:pPr>
                <a:defRPr/>
              </a:pPr>
              <a:t>11/02/2015</a:t>
            </a:fld>
            <a:endParaRPr lang="es-MX">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9EE622FF-0DCB-4AD0-8735-6B2E26C09440}"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2557686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80748A8B-0AF8-45F3-A593-6FAEE4D73AC0}" type="datetime1">
              <a:rPr lang="es-MX" smtClean="0">
                <a:solidFill>
                  <a:prstClr val="black">
                    <a:tint val="75000"/>
                  </a:prstClr>
                </a:solidFill>
              </a:rPr>
              <a:pPr>
                <a:defRPr/>
              </a:pPr>
              <a:t>11/02/2015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0512E5D1-FF1D-4974-987E-AE47DFB28BE5}"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23848986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CBB4D118-F25C-41E1-A1F4-7F2419D5FFD2}" type="datetimeFigureOut">
              <a:rPr lang="es-MX" smtClean="0">
                <a:solidFill>
                  <a:prstClr val="black">
                    <a:tint val="75000"/>
                  </a:prstClr>
                </a:solidFill>
              </a:rPr>
              <a:pPr>
                <a:defRPr/>
              </a:pPr>
              <a:t>11/02/2015</a:t>
            </a:fld>
            <a:endParaRPr lang="es-MX">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71888226-E49A-4B98-BAD1-A021F0DE3C0E}"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153056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8F0A1305-5C17-4465-ABCF-DF270BB4B295}" type="datetimeFigureOut">
              <a:rPr lang="es-MX" smtClean="0">
                <a:solidFill>
                  <a:prstClr val="black">
                    <a:tint val="75000"/>
                  </a:prstClr>
                </a:solidFill>
              </a:rPr>
              <a:pPr>
                <a:defRPr/>
              </a:pPr>
              <a:t>11/02/2015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14C190AA-9C25-4116-98A1-32F8FD05252F}"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19139733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D35ADDAA-D27D-4233-85A8-05FA5A9FB6C2}" type="datetimeFigureOut">
              <a:rPr lang="es-MX" smtClean="0">
                <a:solidFill>
                  <a:prstClr val="black">
                    <a:tint val="75000"/>
                  </a:prstClr>
                </a:solidFill>
              </a:rPr>
              <a:pPr>
                <a:defRPr/>
              </a:pPr>
              <a:t>11/02/2015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D5F16722-5A12-4714-A05B-FCC234F92C51}"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2725955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a:lvl1pPr>
          </a:lstStyle>
          <a:p>
            <a:pPr>
              <a:defRPr/>
            </a:pPr>
            <a:fld id="{3D718B89-A75A-48CB-A978-5F33FA5A362E}" type="datetimeFigureOut">
              <a:rPr lang="es-MX"/>
              <a:pPr>
                <a:defRPr/>
              </a:pPr>
              <a:t>11/02/2015</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61E0AB67-A921-426E-B973-B65233EDAD00}" type="slidenum">
              <a:rPr lang="es-MX"/>
              <a:pPr>
                <a:defRPr/>
              </a:pPr>
              <a:t>‹Nº›</a:t>
            </a:fld>
            <a:endParaRPr lang="es-MX"/>
          </a:p>
        </p:txBody>
      </p:sp>
    </p:spTree>
    <p:extLst>
      <p:ext uri="{BB962C8B-B14F-4D97-AF65-F5344CB8AC3E}">
        <p14:creationId xmlns:p14="http://schemas.microsoft.com/office/powerpoint/2010/main" val="41994643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A13107D1-B7FB-49BF-BF06-7027C9E73B11}" type="datetimeFigureOut">
              <a:rPr lang="es-MX"/>
              <a:pPr>
                <a:defRPr/>
              </a:pPr>
              <a:t>11/02/2015</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8B38E5CC-2FEE-4A06-A7CB-88F68E77F5B9}" type="slidenum">
              <a:rPr lang="es-MX"/>
              <a:pPr>
                <a:defRPr/>
              </a:pPr>
              <a:t>‹Nº›</a:t>
            </a:fld>
            <a:endParaRPr lang="es-MX"/>
          </a:p>
        </p:txBody>
      </p:sp>
    </p:spTree>
    <p:extLst>
      <p:ext uri="{BB962C8B-B14F-4D97-AF65-F5344CB8AC3E}">
        <p14:creationId xmlns:p14="http://schemas.microsoft.com/office/powerpoint/2010/main" val="10936963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90F43DE6-F181-4170-A54D-C38A61996B43}" type="datetimeFigureOut">
              <a:rPr lang="es-MX"/>
              <a:pPr>
                <a:defRPr/>
              </a:pPr>
              <a:t>11/02/2015</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4583F8E7-1F06-4467-A8B7-E71A9C92050A}" type="slidenum">
              <a:rPr lang="es-MX"/>
              <a:pPr>
                <a:defRPr/>
              </a:pPr>
              <a:t>‹Nº›</a:t>
            </a:fld>
            <a:endParaRPr lang="es-MX"/>
          </a:p>
        </p:txBody>
      </p:sp>
    </p:spTree>
    <p:extLst>
      <p:ext uri="{BB962C8B-B14F-4D97-AF65-F5344CB8AC3E}">
        <p14:creationId xmlns:p14="http://schemas.microsoft.com/office/powerpoint/2010/main" val="23088531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3 Marcador de fecha"/>
          <p:cNvSpPr>
            <a:spLocks noGrp="1"/>
          </p:cNvSpPr>
          <p:nvPr>
            <p:ph type="dt" sz="half" idx="10"/>
          </p:nvPr>
        </p:nvSpPr>
        <p:spPr/>
        <p:txBody>
          <a:bodyPr/>
          <a:lstStyle>
            <a:lvl1pPr>
              <a:defRPr/>
            </a:lvl1pPr>
          </a:lstStyle>
          <a:p>
            <a:pPr>
              <a:defRPr/>
            </a:pPr>
            <a:fld id="{0EA57386-E5B0-4B91-97EF-88D558F5BB2F}" type="datetimeFigureOut">
              <a:rPr lang="es-MX"/>
              <a:pPr>
                <a:defRPr/>
              </a:pPr>
              <a:t>11/02/2015</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A44848BF-368C-491B-81F1-0F2769111EBE}" type="slidenum">
              <a:rPr lang="es-MX"/>
              <a:pPr>
                <a:defRPr/>
              </a:pPr>
              <a:t>‹Nº›</a:t>
            </a:fld>
            <a:endParaRPr lang="es-MX"/>
          </a:p>
        </p:txBody>
      </p:sp>
    </p:spTree>
    <p:extLst>
      <p:ext uri="{BB962C8B-B14F-4D97-AF65-F5344CB8AC3E}">
        <p14:creationId xmlns:p14="http://schemas.microsoft.com/office/powerpoint/2010/main" val="18166092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3 Marcador de fecha"/>
          <p:cNvSpPr>
            <a:spLocks noGrp="1"/>
          </p:cNvSpPr>
          <p:nvPr>
            <p:ph type="dt" sz="half" idx="10"/>
          </p:nvPr>
        </p:nvSpPr>
        <p:spPr/>
        <p:txBody>
          <a:bodyPr/>
          <a:lstStyle>
            <a:lvl1pPr>
              <a:defRPr/>
            </a:lvl1pPr>
          </a:lstStyle>
          <a:p>
            <a:pPr>
              <a:defRPr/>
            </a:pPr>
            <a:fld id="{038369EB-A477-433F-B3E3-748A975E4E08}" type="datetimeFigureOut">
              <a:rPr lang="es-MX"/>
              <a:pPr>
                <a:defRPr/>
              </a:pPr>
              <a:t>11/02/2015</a:t>
            </a:fld>
            <a:endParaRPr lang="es-MX"/>
          </a:p>
        </p:txBody>
      </p:sp>
      <p:sp>
        <p:nvSpPr>
          <p:cNvPr id="8" name="4 Marcador de pie de página"/>
          <p:cNvSpPr>
            <a:spLocks noGrp="1"/>
          </p:cNvSpPr>
          <p:nvPr>
            <p:ph type="ftr" sz="quarter" idx="11"/>
          </p:nvPr>
        </p:nvSpPr>
        <p:spPr/>
        <p:txBody>
          <a:bodyPr/>
          <a:lstStyle>
            <a:lvl1pPr>
              <a:defRPr/>
            </a:lvl1pPr>
          </a:lstStyle>
          <a:p>
            <a:pPr>
              <a:defRPr/>
            </a:pPr>
            <a:endParaRPr lang="es-MX"/>
          </a:p>
        </p:txBody>
      </p:sp>
      <p:sp>
        <p:nvSpPr>
          <p:cNvPr id="9" name="5 Marcador de número de diapositiva"/>
          <p:cNvSpPr>
            <a:spLocks noGrp="1"/>
          </p:cNvSpPr>
          <p:nvPr>
            <p:ph type="sldNum" sz="quarter" idx="12"/>
          </p:nvPr>
        </p:nvSpPr>
        <p:spPr/>
        <p:txBody>
          <a:bodyPr/>
          <a:lstStyle>
            <a:lvl1pPr>
              <a:defRPr/>
            </a:lvl1pPr>
          </a:lstStyle>
          <a:p>
            <a:pPr>
              <a:defRPr/>
            </a:pPr>
            <a:fld id="{E5D9F5EF-EDC9-4099-956A-7BFE55E89F77}" type="slidenum">
              <a:rPr lang="es-MX"/>
              <a:pPr>
                <a:defRPr/>
              </a:pPr>
              <a:t>‹Nº›</a:t>
            </a:fld>
            <a:endParaRPr lang="es-MX"/>
          </a:p>
        </p:txBody>
      </p:sp>
    </p:spTree>
    <p:extLst>
      <p:ext uri="{BB962C8B-B14F-4D97-AF65-F5344CB8AC3E}">
        <p14:creationId xmlns:p14="http://schemas.microsoft.com/office/powerpoint/2010/main" val="9483803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3 Marcador de fecha"/>
          <p:cNvSpPr>
            <a:spLocks noGrp="1"/>
          </p:cNvSpPr>
          <p:nvPr>
            <p:ph type="dt" sz="half" idx="10"/>
          </p:nvPr>
        </p:nvSpPr>
        <p:spPr/>
        <p:txBody>
          <a:bodyPr/>
          <a:lstStyle>
            <a:lvl1pPr>
              <a:defRPr/>
            </a:lvl1pPr>
          </a:lstStyle>
          <a:p>
            <a:pPr>
              <a:defRPr/>
            </a:pPr>
            <a:fld id="{FF36720A-7C74-4A95-B5A7-D604A21CC748}" type="datetimeFigureOut">
              <a:rPr lang="es-MX"/>
              <a:pPr>
                <a:defRPr/>
              </a:pPr>
              <a:t>11/02/2015</a:t>
            </a:fld>
            <a:endParaRPr lang="es-MX"/>
          </a:p>
        </p:txBody>
      </p:sp>
      <p:sp>
        <p:nvSpPr>
          <p:cNvPr id="4" name="4 Marcador de pie de página"/>
          <p:cNvSpPr>
            <a:spLocks noGrp="1"/>
          </p:cNvSpPr>
          <p:nvPr>
            <p:ph type="ftr" sz="quarter" idx="11"/>
          </p:nvPr>
        </p:nvSpPr>
        <p:spPr/>
        <p:txBody>
          <a:bodyPr/>
          <a:lstStyle>
            <a:lvl1pPr>
              <a:defRPr/>
            </a:lvl1pPr>
          </a:lstStyle>
          <a:p>
            <a:pPr>
              <a:defRPr/>
            </a:pPr>
            <a:endParaRPr lang="es-MX"/>
          </a:p>
        </p:txBody>
      </p:sp>
      <p:sp>
        <p:nvSpPr>
          <p:cNvPr id="5" name="5 Marcador de número de diapositiva"/>
          <p:cNvSpPr>
            <a:spLocks noGrp="1"/>
          </p:cNvSpPr>
          <p:nvPr>
            <p:ph type="sldNum" sz="quarter" idx="12"/>
          </p:nvPr>
        </p:nvSpPr>
        <p:spPr/>
        <p:txBody>
          <a:bodyPr/>
          <a:lstStyle>
            <a:lvl1pPr>
              <a:defRPr/>
            </a:lvl1pPr>
          </a:lstStyle>
          <a:p>
            <a:pPr>
              <a:defRPr/>
            </a:pPr>
            <a:fld id="{3AEE9974-FAB2-48B8-AA7A-F886D3183BDF}" type="slidenum">
              <a:rPr lang="es-MX"/>
              <a:pPr>
                <a:defRPr/>
              </a:pPr>
              <a:t>‹Nº›</a:t>
            </a:fld>
            <a:endParaRPr lang="es-MX"/>
          </a:p>
        </p:txBody>
      </p:sp>
    </p:spTree>
    <p:extLst>
      <p:ext uri="{BB962C8B-B14F-4D97-AF65-F5344CB8AC3E}">
        <p14:creationId xmlns:p14="http://schemas.microsoft.com/office/powerpoint/2010/main" val="34504738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B9ED6E4B-7DC8-4E44-B8CA-167B0F349C39}" type="datetimeFigureOut">
              <a:rPr lang="es-MX"/>
              <a:pPr>
                <a:defRPr/>
              </a:pPr>
              <a:t>11/02/2015</a:t>
            </a:fld>
            <a:endParaRPr lang="es-MX"/>
          </a:p>
        </p:txBody>
      </p:sp>
      <p:sp>
        <p:nvSpPr>
          <p:cNvPr id="3" name="4 Marcador de pie de página"/>
          <p:cNvSpPr>
            <a:spLocks noGrp="1"/>
          </p:cNvSpPr>
          <p:nvPr>
            <p:ph type="ftr" sz="quarter" idx="11"/>
          </p:nvPr>
        </p:nvSpPr>
        <p:spPr/>
        <p:txBody>
          <a:bodyPr/>
          <a:lstStyle>
            <a:lvl1pPr>
              <a:defRPr/>
            </a:lvl1pPr>
          </a:lstStyle>
          <a:p>
            <a:pPr>
              <a:defRPr/>
            </a:pPr>
            <a:endParaRPr lang="es-MX"/>
          </a:p>
        </p:txBody>
      </p:sp>
      <p:sp>
        <p:nvSpPr>
          <p:cNvPr id="4" name="5 Marcador de número de diapositiva"/>
          <p:cNvSpPr>
            <a:spLocks noGrp="1"/>
          </p:cNvSpPr>
          <p:nvPr>
            <p:ph type="sldNum" sz="quarter" idx="12"/>
          </p:nvPr>
        </p:nvSpPr>
        <p:spPr/>
        <p:txBody>
          <a:bodyPr/>
          <a:lstStyle>
            <a:lvl1pPr>
              <a:defRPr/>
            </a:lvl1pPr>
          </a:lstStyle>
          <a:p>
            <a:pPr>
              <a:defRPr/>
            </a:pPr>
            <a:fld id="{CE479CEC-959E-416B-AA8F-17DE70316B11}" type="slidenum">
              <a:rPr lang="es-MX"/>
              <a:pPr>
                <a:defRPr/>
              </a:pPr>
              <a:t>‹Nº›</a:t>
            </a:fld>
            <a:endParaRPr lang="es-MX"/>
          </a:p>
        </p:txBody>
      </p:sp>
    </p:spTree>
    <p:extLst>
      <p:ext uri="{BB962C8B-B14F-4D97-AF65-F5344CB8AC3E}">
        <p14:creationId xmlns:p14="http://schemas.microsoft.com/office/powerpoint/2010/main" val="1933812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0BE1DEEA-23A2-44BB-9E92-786D4147EF2C}" type="datetime1">
              <a:rPr lang="es-MX" smtClean="0">
                <a:solidFill>
                  <a:prstClr val="black">
                    <a:tint val="75000"/>
                  </a:prstClr>
                </a:solidFill>
              </a:rPr>
              <a:pPr>
                <a:defRPr/>
              </a:pPr>
              <a:t>11/02/2015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02EBF451-BD96-4CBD-861D-B33E1E50108E}"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38804394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4F9B4066-A41E-40EE-87D1-82ABA49BED41}" type="datetimeFigureOut">
              <a:rPr lang="es-MX"/>
              <a:pPr>
                <a:defRPr/>
              </a:pPr>
              <a:t>11/02/2015</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7BAE858C-0BF3-426B-AD8F-926F0DAC9C73}" type="slidenum">
              <a:rPr lang="es-MX"/>
              <a:pPr>
                <a:defRPr/>
              </a:pPr>
              <a:t>‹Nº›</a:t>
            </a:fld>
            <a:endParaRPr lang="es-MX"/>
          </a:p>
        </p:txBody>
      </p:sp>
    </p:spTree>
    <p:extLst>
      <p:ext uri="{BB962C8B-B14F-4D97-AF65-F5344CB8AC3E}">
        <p14:creationId xmlns:p14="http://schemas.microsoft.com/office/powerpoint/2010/main" val="5794444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E05913AB-8D16-4618-91A5-AB2A4A480E56}" type="datetimeFigureOut">
              <a:rPr lang="es-MX"/>
              <a:pPr>
                <a:defRPr/>
              </a:pPr>
              <a:t>11/02/2015</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125354C3-1EFB-4166-9681-BAF2BBB86F8C}" type="slidenum">
              <a:rPr lang="es-MX"/>
              <a:pPr>
                <a:defRPr/>
              </a:pPr>
              <a:t>‹Nº›</a:t>
            </a:fld>
            <a:endParaRPr lang="es-MX"/>
          </a:p>
        </p:txBody>
      </p:sp>
    </p:spTree>
    <p:extLst>
      <p:ext uri="{BB962C8B-B14F-4D97-AF65-F5344CB8AC3E}">
        <p14:creationId xmlns:p14="http://schemas.microsoft.com/office/powerpoint/2010/main" val="5481488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64B9824D-DDF5-4366-A578-5D1DA410F6F0}" type="datetimeFigureOut">
              <a:rPr lang="es-MX"/>
              <a:pPr>
                <a:defRPr/>
              </a:pPr>
              <a:t>11/02/2015</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448ED53C-2379-4A7E-AD06-CD4DAEAA2576}" type="slidenum">
              <a:rPr lang="es-MX"/>
              <a:pPr>
                <a:defRPr/>
              </a:pPr>
              <a:t>‹Nº›</a:t>
            </a:fld>
            <a:endParaRPr lang="es-MX"/>
          </a:p>
        </p:txBody>
      </p:sp>
    </p:spTree>
    <p:extLst>
      <p:ext uri="{BB962C8B-B14F-4D97-AF65-F5344CB8AC3E}">
        <p14:creationId xmlns:p14="http://schemas.microsoft.com/office/powerpoint/2010/main" val="22901059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B5F4D643-A1B1-4D01-B3EB-40820DE24558}" type="datetimeFigureOut">
              <a:rPr lang="es-MX"/>
              <a:pPr>
                <a:defRPr/>
              </a:pPr>
              <a:t>11/02/2015</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A9AC9580-9B86-4F71-ACAE-C405229344ED}" type="slidenum">
              <a:rPr lang="es-MX"/>
              <a:pPr>
                <a:defRPr/>
              </a:pPr>
              <a:t>‹Nº›</a:t>
            </a:fld>
            <a:endParaRPr lang="es-MX"/>
          </a:p>
        </p:txBody>
      </p:sp>
    </p:spTree>
    <p:extLst>
      <p:ext uri="{BB962C8B-B14F-4D97-AF65-F5344CB8AC3E}">
        <p14:creationId xmlns:p14="http://schemas.microsoft.com/office/powerpoint/2010/main" val="41109524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0_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3 Marcador de fecha"/>
          <p:cNvSpPr>
            <a:spLocks noGrp="1"/>
          </p:cNvSpPr>
          <p:nvPr>
            <p:ph type="dt" sz="half" idx="10"/>
          </p:nvPr>
        </p:nvSpPr>
        <p:spPr/>
        <p:txBody>
          <a:bodyPr/>
          <a:lstStyle>
            <a:lvl1pPr>
              <a:defRPr/>
            </a:lvl1pPr>
          </a:lstStyle>
          <a:p>
            <a:pPr>
              <a:defRPr/>
            </a:pPr>
            <a:fld id="{0A7D73CA-5E75-4544-A943-EBB52BEEDD53}" type="datetimeFigureOut">
              <a:rPr lang="es-MX" smtClean="0"/>
              <a:pPr>
                <a:defRPr/>
              </a:pPr>
              <a:t>11/02/2015</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C928436D-E195-4A3B-84BF-ADBD9D015E74}" type="slidenum">
              <a:rPr lang="es-MX"/>
              <a:pPr>
                <a:defRPr/>
              </a:pPr>
              <a:t>‹Nº›</a:t>
            </a:fld>
            <a:endParaRPr lang="es-MX"/>
          </a:p>
        </p:txBody>
      </p:sp>
    </p:spTree>
    <p:extLst>
      <p:ext uri="{BB962C8B-B14F-4D97-AF65-F5344CB8AC3E}">
        <p14:creationId xmlns:p14="http://schemas.microsoft.com/office/powerpoint/2010/main" val="2017596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3 Marcador de fecha"/>
          <p:cNvSpPr>
            <a:spLocks noGrp="1"/>
          </p:cNvSpPr>
          <p:nvPr>
            <p:ph type="dt" sz="half" idx="10"/>
          </p:nvPr>
        </p:nvSpPr>
        <p:spPr/>
        <p:txBody>
          <a:bodyPr/>
          <a:lstStyle>
            <a:lvl1pPr>
              <a:defRPr/>
            </a:lvl1pPr>
          </a:lstStyle>
          <a:p>
            <a:pPr>
              <a:defRPr/>
            </a:pPr>
            <a:fld id="{F72CC3AD-79B5-422D-8990-C1E26D666D64}" type="datetime1">
              <a:rPr lang="es-MX" smtClean="0">
                <a:solidFill>
                  <a:prstClr val="black">
                    <a:tint val="75000"/>
                  </a:prstClr>
                </a:solidFill>
              </a:rPr>
              <a:pPr>
                <a:defRPr/>
              </a:pPr>
              <a:t>11/02/2015</a:t>
            </a:fld>
            <a:endParaRPr lang="es-MX">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4D846D2E-64DE-4ABE-9366-CD0FEBF4FEB8}"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61969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3 Marcador de fecha"/>
          <p:cNvSpPr>
            <a:spLocks noGrp="1"/>
          </p:cNvSpPr>
          <p:nvPr>
            <p:ph type="dt" sz="half" idx="10"/>
          </p:nvPr>
        </p:nvSpPr>
        <p:spPr/>
        <p:txBody>
          <a:bodyPr/>
          <a:lstStyle>
            <a:lvl1pPr>
              <a:defRPr/>
            </a:lvl1pPr>
          </a:lstStyle>
          <a:p>
            <a:pPr>
              <a:defRPr/>
            </a:pPr>
            <a:fld id="{61D13981-8A2A-4622-A0B0-9A89671280C1}" type="datetime1">
              <a:rPr lang="es-MX" smtClean="0">
                <a:solidFill>
                  <a:prstClr val="black">
                    <a:tint val="75000"/>
                  </a:prstClr>
                </a:solidFill>
              </a:rPr>
              <a:pPr>
                <a:defRPr/>
              </a:pPr>
              <a:t>11/02/2015</a:t>
            </a:fld>
            <a:endParaRPr lang="es-MX">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B368064F-234B-45A7-96F9-37BB9664A2DB}"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3785373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3 Marcador de fecha"/>
          <p:cNvSpPr>
            <a:spLocks noGrp="1"/>
          </p:cNvSpPr>
          <p:nvPr>
            <p:ph type="dt" sz="half" idx="10"/>
          </p:nvPr>
        </p:nvSpPr>
        <p:spPr/>
        <p:txBody>
          <a:bodyPr/>
          <a:lstStyle>
            <a:lvl1pPr>
              <a:defRPr/>
            </a:lvl1pPr>
          </a:lstStyle>
          <a:p>
            <a:pPr>
              <a:defRPr/>
            </a:pPr>
            <a:fld id="{23E2E591-F5A6-4B4E-BA8C-F23DAA9D9E6A}" type="datetime1">
              <a:rPr lang="es-MX" smtClean="0">
                <a:solidFill>
                  <a:prstClr val="black">
                    <a:tint val="75000"/>
                  </a:prstClr>
                </a:solidFill>
              </a:rPr>
              <a:pPr>
                <a:defRPr/>
              </a:pPr>
              <a:t>11/02/2015</a:t>
            </a:fld>
            <a:endParaRPr lang="es-MX">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7A50A632-DE96-4581-94B6-40D63965827C}"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3540956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71AF4B47-3F2E-4139-8214-4B69CC05F798}" type="datetime1">
              <a:rPr lang="es-MX" smtClean="0">
                <a:solidFill>
                  <a:prstClr val="black">
                    <a:tint val="75000"/>
                  </a:prstClr>
                </a:solidFill>
              </a:rPr>
              <a:pPr>
                <a:defRPr/>
              </a:pPr>
              <a:t>11/02/2015</a:t>
            </a:fld>
            <a:endParaRPr lang="es-MX">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460F3264-B79C-4819-998B-40F3102721F1}"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1698219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0A142B3-6FE6-46DD-B6DA-E517DE7DD8B4}" type="datetime1">
              <a:rPr lang="es-MX" smtClean="0">
                <a:solidFill>
                  <a:prstClr val="black">
                    <a:tint val="75000"/>
                  </a:prstClr>
                </a:solidFill>
              </a:rPr>
              <a:pPr>
                <a:defRPr/>
              </a:pPr>
              <a:t>11/02/2015</a:t>
            </a:fld>
            <a:endParaRPr lang="es-MX">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9EE622FF-0DCB-4AD0-8735-6B2E26C09440}"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1417985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FFE79D1-0DB4-4AD6-A0D3-E5B6583A4B26}" type="datetime1">
              <a:rPr lang="es-MX" smtClean="0">
                <a:solidFill>
                  <a:prstClr val="black">
                    <a:tint val="75000"/>
                  </a:prstClr>
                </a:solidFill>
              </a:rPr>
              <a:pPr>
                <a:defRPr/>
              </a:pPr>
              <a:t>11/02/2015</a:t>
            </a:fld>
            <a:endParaRPr lang="es-MX">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MX">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71888226-E49A-4B98-BAD1-A021F0DE3C0E}"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3575238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MX"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0783714-3B87-402B-9930-5DE92B0A7065}" type="datetime1">
              <a:rPr lang="es-MX" smtClean="0">
                <a:solidFill>
                  <a:prstClr val="black">
                    <a:tint val="75000"/>
                  </a:prstClr>
                </a:solidFill>
              </a:rPr>
              <a:pPr>
                <a:defRPr/>
              </a:pPr>
              <a:t>11/02/2015</a:t>
            </a:fld>
            <a:endParaRPr lang="es-MX">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MX">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6DB4473-9BF4-42F3-895D-E604602959D6}"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20451960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MX"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618536F-1910-4785-B28B-5E432EE90C9E}" type="datetimeFigureOut">
              <a:rPr lang="es-MX" smtClean="0">
                <a:solidFill>
                  <a:prstClr val="black">
                    <a:tint val="75000"/>
                  </a:prstClr>
                </a:solidFill>
              </a:rPr>
              <a:pPr>
                <a:defRPr/>
              </a:pPr>
              <a:t>11/02/2015</a:t>
            </a:fld>
            <a:endParaRPr lang="es-MX">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MX">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6DB4473-9BF4-42F3-895D-E604602959D6}"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10742067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2000" b="-2000"/>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MX"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0810E1BA-218B-43B9-B2B1-5818D554A20A}" type="datetimeFigureOut">
              <a:rPr lang="es-MX"/>
              <a:pPr>
                <a:defRPr/>
              </a:pPr>
              <a:t>11/02/2015</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68807AC2-A789-490F-B0A2-86B8A2A7E0F6}" type="slidenum">
              <a:rPr lang="es-MX"/>
              <a:pPr>
                <a:defRPr/>
              </a:pPr>
              <a:t>‹Nº›</a:t>
            </a:fld>
            <a:endParaRPr lang="es-MX"/>
          </a:p>
        </p:txBody>
      </p:sp>
    </p:spTree>
    <p:extLst>
      <p:ext uri="{BB962C8B-B14F-4D97-AF65-F5344CB8AC3E}">
        <p14:creationId xmlns:p14="http://schemas.microsoft.com/office/powerpoint/2010/main" val="8370175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9.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Hoja_de_c_lculo_de_Microsoft_Excel_97-20031.xls"/></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985630" y="1484784"/>
            <a:ext cx="7272338" cy="4062651"/>
          </a:xfrm>
          <a:prstGeom prst="rect">
            <a:avLst/>
          </a:prstGeom>
        </p:spPr>
        <p:txBody>
          <a:bodyPr>
            <a:spAutoFit/>
          </a:bodyPr>
          <a:lstStyle/>
          <a:p>
            <a:pPr algn="ctr">
              <a:defRPr/>
            </a:pPr>
            <a:endParaRPr lang="es-ES" sz="3200" b="1" dirty="0">
              <a:solidFill>
                <a:prstClr val="black"/>
              </a:solidFill>
              <a:latin typeface="Arial Narrow" pitchFamily="34" charset="0"/>
            </a:endParaRPr>
          </a:p>
          <a:p>
            <a:pPr algn="ctr">
              <a:defRPr/>
            </a:pPr>
            <a:r>
              <a:rPr lang="es-ES" sz="3600" b="1" dirty="0">
                <a:solidFill>
                  <a:prstClr val="black"/>
                </a:solidFill>
                <a:latin typeface="Arial Narrow" pitchFamily="34" charset="0"/>
              </a:rPr>
              <a:t>COFEPRIS:</a:t>
            </a:r>
          </a:p>
          <a:p>
            <a:pPr algn="ctr">
              <a:defRPr/>
            </a:pPr>
            <a:endParaRPr lang="es-ES" sz="1400" b="1" dirty="0">
              <a:solidFill>
                <a:prstClr val="black"/>
              </a:solidFill>
              <a:latin typeface="Arial Narrow" pitchFamily="34" charset="0"/>
            </a:endParaRPr>
          </a:p>
          <a:p>
            <a:pPr algn="ctr">
              <a:defRPr/>
            </a:pPr>
            <a:r>
              <a:rPr lang="es-ES" sz="2800" b="1" dirty="0" smtClean="0">
                <a:solidFill>
                  <a:prstClr val="black"/>
                </a:solidFill>
                <a:latin typeface="Arial Narrow" pitchFamily="34" charset="0"/>
              </a:rPr>
              <a:t>Avances en la protección social </a:t>
            </a:r>
          </a:p>
          <a:p>
            <a:pPr algn="ctr">
              <a:defRPr/>
            </a:pPr>
            <a:r>
              <a:rPr lang="es-ES" sz="2800" b="1" dirty="0" smtClean="0">
                <a:solidFill>
                  <a:prstClr val="black"/>
                </a:solidFill>
                <a:latin typeface="Arial Narrow" pitchFamily="34" charset="0"/>
              </a:rPr>
              <a:t>contra riesgos sanitarios</a:t>
            </a:r>
            <a:endParaRPr lang="es-ES" sz="2800" b="1" dirty="0">
              <a:solidFill>
                <a:prstClr val="black"/>
              </a:solidFill>
              <a:latin typeface="Arial Narrow" pitchFamily="34" charset="0"/>
            </a:endParaRPr>
          </a:p>
          <a:p>
            <a:pPr algn="ctr">
              <a:defRPr/>
            </a:pPr>
            <a:endParaRPr lang="es-ES" sz="2800" b="1" dirty="0">
              <a:solidFill>
                <a:prstClr val="black">
                  <a:lumMod val="50000"/>
                  <a:lumOff val="50000"/>
                </a:prstClr>
              </a:solidFill>
              <a:latin typeface="Arial Narrow" pitchFamily="34" charset="0"/>
            </a:endParaRPr>
          </a:p>
          <a:p>
            <a:pPr algn="ctr">
              <a:defRPr/>
            </a:pPr>
            <a:endParaRPr lang="es-ES" sz="2800" b="1" dirty="0">
              <a:solidFill>
                <a:prstClr val="black">
                  <a:lumMod val="50000"/>
                  <a:lumOff val="50000"/>
                </a:prstClr>
              </a:solidFill>
              <a:latin typeface="Arial Narrow" pitchFamily="34" charset="0"/>
            </a:endParaRPr>
          </a:p>
          <a:p>
            <a:pPr algn="ctr">
              <a:defRPr/>
            </a:pPr>
            <a:r>
              <a:rPr lang="es-ES" sz="3200" b="1" dirty="0">
                <a:solidFill>
                  <a:prstClr val="black">
                    <a:lumMod val="50000"/>
                    <a:lumOff val="50000"/>
                  </a:prstClr>
                </a:solidFill>
                <a:effectLst>
                  <a:outerShdw blurRad="38100" dist="38100" dir="2700000" algn="tl">
                    <a:srgbClr val="000000">
                      <a:alpha val="43137"/>
                    </a:srgbClr>
                  </a:outerShdw>
                </a:effectLst>
                <a:latin typeface="Arial Narrow" pitchFamily="34" charset="0"/>
              </a:rPr>
              <a:t/>
            </a:r>
            <a:br>
              <a:rPr lang="es-ES" sz="3200" b="1" dirty="0">
                <a:solidFill>
                  <a:prstClr val="black">
                    <a:lumMod val="50000"/>
                    <a:lumOff val="50000"/>
                  </a:prstClr>
                </a:solidFill>
                <a:effectLst>
                  <a:outerShdw blurRad="38100" dist="38100" dir="2700000" algn="tl">
                    <a:srgbClr val="000000">
                      <a:alpha val="43137"/>
                    </a:srgbClr>
                  </a:outerShdw>
                </a:effectLst>
                <a:latin typeface="Arial Narrow" pitchFamily="34" charset="0"/>
              </a:rPr>
            </a:br>
            <a:endParaRPr lang="es-MX" sz="3200" dirty="0">
              <a:solidFill>
                <a:prstClr val="black">
                  <a:lumMod val="50000"/>
                  <a:lumOff val="50000"/>
                </a:prstClr>
              </a:solidFill>
              <a:effectLst>
                <a:outerShdw blurRad="38100" dist="38100" dir="2700000" algn="tl">
                  <a:srgbClr val="000000">
                    <a:alpha val="43137"/>
                  </a:srgbClr>
                </a:outerShdw>
              </a:effectLst>
            </a:endParaRPr>
          </a:p>
        </p:txBody>
      </p:sp>
      <p:cxnSp>
        <p:nvCxnSpPr>
          <p:cNvPr id="5" name="4 Conector recto"/>
          <p:cNvCxnSpPr/>
          <p:nvPr/>
        </p:nvCxnSpPr>
        <p:spPr>
          <a:xfrm>
            <a:off x="827088" y="3861048"/>
            <a:ext cx="770572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6084167" y="6237312"/>
            <a:ext cx="2448645" cy="369332"/>
          </a:xfrm>
          <a:prstGeom prst="rect">
            <a:avLst/>
          </a:prstGeom>
          <a:noFill/>
        </p:spPr>
        <p:txBody>
          <a:bodyPr wrap="square" rtlCol="0">
            <a:spAutoFit/>
          </a:bodyPr>
          <a:lstStyle/>
          <a:p>
            <a:pPr algn="ctr"/>
            <a:r>
              <a:rPr lang="es-ES" dirty="0">
                <a:solidFill>
                  <a:prstClr val="black"/>
                </a:solidFill>
                <a:latin typeface="Arial Narrow" pitchFamily="34" charset="0"/>
              </a:rPr>
              <a:t>Febrero 2015</a:t>
            </a:r>
          </a:p>
        </p:txBody>
      </p:sp>
    </p:spTree>
    <p:extLst>
      <p:ext uri="{BB962C8B-B14F-4D97-AF65-F5344CB8AC3E}">
        <p14:creationId xmlns:p14="http://schemas.microsoft.com/office/powerpoint/2010/main" val="1370818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a:xfrm>
            <a:off x="8532813" y="6445250"/>
            <a:ext cx="514350" cy="312738"/>
          </a:xfrm>
        </p:spPr>
        <p:txBody>
          <a:bodyPr/>
          <a:lstStyle/>
          <a:p>
            <a:pPr>
              <a:defRPr/>
            </a:pPr>
            <a:fld id="{B2535D23-5FE9-4A06-B50B-06EB99BD453C}" type="slidenum">
              <a:rPr lang="es-ES" smtClean="0">
                <a:solidFill>
                  <a:prstClr val="black"/>
                </a:solidFill>
              </a:rPr>
              <a:pPr>
                <a:defRPr/>
              </a:pPr>
              <a:t>10</a:t>
            </a:fld>
            <a:endParaRPr lang="es-ES" dirty="0">
              <a:solidFill>
                <a:prstClr val="black"/>
              </a:solidFill>
            </a:endParaRPr>
          </a:p>
        </p:txBody>
      </p:sp>
      <p:sp>
        <p:nvSpPr>
          <p:cNvPr id="15363" name="Rectangle 1"/>
          <p:cNvSpPr>
            <a:spLocks noChangeArrowheads="1"/>
          </p:cNvSpPr>
          <p:nvPr/>
        </p:nvSpPr>
        <p:spPr bwMode="auto">
          <a:xfrm>
            <a:off x="179388" y="6506996"/>
            <a:ext cx="23256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spcBef>
                <a:spcPct val="0"/>
              </a:spcBef>
              <a:spcAft>
                <a:spcPct val="0"/>
              </a:spcAft>
            </a:pPr>
            <a:r>
              <a:rPr lang="es-MX" sz="1000" dirty="0">
                <a:solidFill>
                  <a:srgbClr val="000000"/>
                </a:solidFill>
                <a:latin typeface="Arial Narrow" pitchFamily="34" charset="0"/>
                <a:cs typeface="Arial" charset="0"/>
              </a:rPr>
              <a:t>       </a:t>
            </a:r>
            <a:r>
              <a:rPr lang="es-MX" sz="1000" u="sng" dirty="0">
                <a:solidFill>
                  <a:srgbClr val="000000"/>
                </a:solidFill>
                <a:latin typeface="Arial Narrow" pitchFamily="34" charset="0"/>
                <a:cs typeface="Arial" charset="0"/>
              </a:rPr>
              <a:t>Fuente</a:t>
            </a:r>
            <a:r>
              <a:rPr lang="es-MX" sz="1000" dirty="0">
                <a:solidFill>
                  <a:srgbClr val="000000"/>
                </a:solidFill>
                <a:latin typeface="Arial Narrow" pitchFamily="34" charset="0"/>
                <a:cs typeface="Arial" charset="0"/>
              </a:rPr>
              <a:t>: </a:t>
            </a:r>
            <a:r>
              <a:rPr lang="es-MX" sz="1000" dirty="0" smtClean="0">
                <a:solidFill>
                  <a:srgbClr val="000000"/>
                </a:solidFill>
                <a:latin typeface="Arial Narrow" pitchFamily="34" charset="0"/>
                <a:cs typeface="Arial" charset="0"/>
              </a:rPr>
              <a:t>COFEPRIS </a:t>
            </a:r>
            <a:r>
              <a:rPr lang="es-MX" sz="1000" dirty="0">
                <a:solidFill>
                  <a:srgbClr val="000000"/>
                </a:solidFill>
                <a:latin typeface="Arial Narrow" pitchFamily="34" charset="0"/>
                <a:cs typeface="Arial" charset="0"/>
              </a:rPr>
              <a:t>(</a:t>
            </a:r>
            <a:r>
              <a:rPr lang="es-MX" sz="1000" dirty="0" smtClean="0">
                <a:solidFill>
                  <a:srgbClr val="000000"/>
                </a:solidFill>
                <a:latin typeface="Arial Narrow" pitchFamily="34" charset="0"/>
                <a:cs typeface="Arial" charset="0"/>
              </a:rPr>
              <a:t>2014).</a:t>
            </a:r>
            <a:endParaRPr lang="es-MX" sz="1000" dirty="0">
              <a:solidFill>
                <a:srgbClr val="000000"/>
              </a:solidFill>
              <a:latin typeface="Arial Narrow" pitchFamily="34" charset="0"/>
              <a:cs typeface="Arial" charset="0"/>
            </a:endParaRPr>
          </a:p>
        </p:txBody>
      </p:sp>
      <p:sp>
        <p:nvSpPr>
          <p:cNvPr id="4" name="3 Título"/>
          <p:cNvSpPr>
            <a:spLocks noGrp="1"/>
          </p:cNvSpPr>
          <p:nvPr>
            <p:ph type="title"/>
          </p:nvPr>
        </p:nvSpPr>
        <p:spPr>
          <a:xfrm>
            <a:off x="-1142" y="1373606"/>
            <a:ext cx="9037638" cy="903266"/>
          </a:xfrm>
        </p:spPr>
        <p:txBody>
          <a:bodyPr/>
          <a:lstStyle/>
          <a:p>
            <a:pPr marL="342900" indent="-342900" algn="just" eaLnBrk="1" hangingPunct="1">
              <a:spcBef>
                <a:spcPts val="0"/>
              </a:spcBef>
              <a:spcAft>
                <a:spcPts val="0"/>
              </a:spcAft>
              <a:buFont typeface="Arial" pitchFamily="34" charset="0"/>
              <a:buChar char="•"/>
              <a:defRPr/>
            </a:pPr>
            <a:r>
              <a:rPr lang="es-ES" sz="1800" dirty="0" smtClean="0">
                <a:solidFill>
                  <a:prstClr val="black"/>
                </a:solidFill>
                <a:latin typeface="Arial Narrow" pitchFamily="34" charset="0"/>
                <a:ea typeface="+mn-ea"/>
                <a:cs typeface="Times New Roman" pitchFamily="18" charset="0"/>
              </a:rPr>
              <a:t>Del seguimiento de mercado a las sustancias activas liberadas ya circulando, se encontró que la </a:t>
            </a:r>
            <a:r>
              <a:rPr lang="es-ES" sz="1800" b="1" dirty="0" smtClean="0">
                <a:solidFill>
                  <a:prstClr val="black"/>
                </a:solidFill>
                <a:latin typeface="Arial Narrow" pitchFamily="34" charset="0"/>
                <a:ea typeface="+mn-ea"/>
                <a:cs typeface="Times New Roman" pitchFamily="18" charset="0"/>
              </a:rPr>
              <a:t>reducción promedio en precios de los genéricos fue de 61%, lo que representa $1,047 pesos de ahorro (promedio) al particular</a:t>
            </a:r>
            <a:r>
              <a:rPr lang="es-ES" sz="1800" dirty="0" smtClean="0">
                <a:solidFill>
                  <a:prstClr val="black"/>
                </a:solidFill>
                <a:latin typeface="Arial Narrow" pitchFamily="34" charset="0"/>
                <a:ea typeface="+mn-ea"/>
                <a:cs typeface="Times New Roman" pitchFamily="18" charset="0"/>
              </a:rPr>
              <a:t>. </a:t>
            </a:r>
            <a:endParaRPr lang="es-MX" sz="1800" dirty="0"/>
          </a:p>
        </p:txBody>
      </p:sp>
      <p:graphicFrame>
        <p:nvGraphicFramePr>
          <p:cNvPr id="8" name="1 Gráfico"/>
          <p:cNvGraphicFramePr>
            <a:graphicFrameLocks/>
          </p:cNvGraphicFramePr>
          <p:nvPr>
            <p:extLst>
              <p:ext uri="{D42A27DB-BD31-4B8C-83A1-F6EECF244321}">
                <p14:modId xmlns:p14="http://schemas.microsoft.com/office/powerpoint/2010/main" val="4141368980"/>
              </p:ext>
            </p:extLst>
          </p:nvPr>
        </p:nvGraphicFramePr>
        <p:xfrm>
          <a:off x="0" y="2276872"/>
          <a:ext cx="9078788" cy="4353155"/>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9 Conector recto"/>
          <p:cNvCxnSpPr/>
          <p:nvPr/>
        </p:nvCxnSpPr>
        <p:spPr>
          <a:xfrm>
            <a:off x="971600" y="4653136"/>
            <a:ext cx="799288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2 CuadroTexto"/>
          <p:cNvSpPr txBox="1"/>
          <p:nvPr/>
        </p:nvSpPr>
        <p:spPr>
          <a:xfrm>
            <a:off x="179388" y="1043444"/>
            <a:ext cx="4536628" cy="369332"/>
          </a:xfrm>
          <a:prstGeom prst="rect">
            <a:avLst/>
          </a:prstGeom>
          <a:noFill/>
        </p:spPr>
        <p:txBody>
          <a:bodyPr wrap="square" rtlCol="0">
            <a:spAutoFit/>
          </a:bodyPr>
          <a:lstStyle/>
          <a:p>
            <a:pPr algn="just"/>
            <a:r>
              <a:rPr lang="es-MX" b="1" dirty="0" smtClean="0">
                <a:solidFill>
                  <a:prstClr val="black"/>
                </a:solidFill>
                <a:latin typeface="Arial Narrow" pitchFamily="34" charset="0"/>
              </a:rPr>
              <a:t>Eje 3. Eliminación de barreras: Mercado Privado</a:t>
            </a:r>
            <a:endParaRPr lang="es-MX" b="1" dirty="0">
              <a:solidFill>
                <a:prstClr val="black"/>
              </a:solidFill>
              <a:latin typeface="Arial Narrow" pitchFamily="34" charset="0"/>
            </a:endParaRPr>
          </a:p>
        </p:txBody>
      </p:sp>
    </p:spTree>
    <p:extLst>
      <p:ext uri="{BB962C8B-B14F-4D97-AF65-F5344CB8AC3E}">
        <p14:creationId xmlns:p14="http://schemas.microsoft.com/office/powerpoint/2010/main" val="2505865580"/>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79388" y="6506996"/>
            <a:ext cx="23256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spcBef>
                <a:spcPct val="0"/>
              </a:spcBef>
              <a:spcAft>
                <a:spcPct val="0"/>
              </a:spcAft>
            </a:pPr>
            <a:r>
              <a:rPr lang="es-MX" sz="1000" dirty="0">
                <a:solidFill>
                  <a:srgbClr val="000000"/>
                </a:solidFill>
                <a:latin typeface="Arial Narrow" pitchFamily="34" charset="0"/>
                <a:cs typeface="Arial" charset="0"/>
              </a:rPr>
              <a:t>       </a:t>
            </a:r>
            <a:r>
              <a:rPr lang="es-MX" sz="1000" u="sng" dirty="0">
                <a:solidFill>
                  <a:srgbClr val="000000"/>
                </a:solidFill>
                <a:latin typeface="Arial Narrow" pitchFamily="34" charset="0"/>
                <a:cs typeface="Arial" charset="0"/>
              </a:rPr>
              <a:t>Fuente</a:t>
            </a:r>
            <a:r>
              <a:rPr lang="es-MX" sz="1000" dirty="0">
                <a:solidFill>
                  <a:srgbClr val="000000"/>
                </a:solidFill>
                <a:latin typeface="Arial Narrow" pitchFamily="34" charset="0"/>
                <a:cs typeface="Arial" charset="0"/>
              </a:rPr>
              <a:t>: </a:t>
            </a:r>
            <a:r>
              <a:rPr lang="es-MX" sz="1000" dirty="0" smtClean="0">
                <a:solidFill>
                  <a:srgbClr val="000000"/>
                </a:solidFill>
                <a:latin typeface="Arial Narrow" pitchFamily="34" charset="0"/>
                <a:cs typeface="Arial" charset="0"/>
              </a:rPr>
              <a:t>COFEPRIS </a:t>
            </a:r>
            <a:r>
              <a:rPr lang="es-MX" sz="1000" dirty="0">
                <a:solidFill>
                  <a:srgbClr val="000000"/>
                </a:solidFill>
                <a:latin typeface="Arial Narrow" pitchFamily="34" charset="0"/>
                <a:cs typeface="Arial" charset="0"/>
              </a:rPr>
              <a:t>(</a:t>
            </a:r>
            <a:r>
              <a:rPr lang="es-MX" sz="1000" dirty="0" smtClean="0">
                <a:solidFill>
                  <a:srgbClr val="000000"/>
                </a:solidFill>
                <a:latin typeface="Arial Narrow" pitchFamily="34" charset="0"/>
                <a:cs typeface="Arial" charset="0"/>
              </a:rPr>
              <a:t>2014).</a:t>
            </a:r>
            <a:endParaRPr lang="es-MX" sz="1000" dirty="0">
              <a:solidFill>
                <a:srgbClr val="000000"/>
              </a:solidFill>
              <a:latin typeface="Arial Narrow" pitchFamily="34" charset="0"/>
              <a:cs typeface="Arial" charset="0"/>
            </a:endParaRPr>
          </a:p>
        </p:txBody>
      </p:sp>
      <p:sp>
        <p:nvSpPr>
          <p:cNvPr id="4" name="3 Título"/>
          <p:cNvSpPr txBox="1">
            <a:spLocks/>
          </p:cNvSpPr>
          <p:nvPr/>
        </p:nvSpPr>
        <p:spPr>
          <a:xfrm>
            <a:off x="-30266" y="1412355"/>
            <a:ext cx="9037638" cy="7205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342900" indent="-342900" algn="just" eaLnBrk="1" hangingPunct="1">
              <a:spcBef>
                <a:spcPts val="0"/>
              </a:spcBef>
              <a:spcAft>
                <a:spcPts val="0"/>
              </a:spcAft>
              <a:buFont typeface="Arial" pitchFamily="34" charset="0"/>
              <a:buChar char="•"/>
              <a:defRPr/>
            </a:pPr>
            <a:r>
              <a:rPr lang="es-ES" sz="1700" dirty="0" smtClean="0">
                <a:solidFill>
                  <a:prstClr val="black"/>
                </a:solidFill>
                <a:latin typeface="Arial Narrow" pitchFamily="34" charset="0"/>
                <a:cs typeface="Times New Roman" pitchFamily="18" charset="0"/>
              </a:rPr>
              <a:t>Se puede apreciar que el mayor impacto en cuanto a reducción de precios, se logró en medicamentos que tratan enfermedades </a:t>
            </a:r>
            <a:r>
              <a:rPr lang="es-ES" sz="1700" b="1" dirty="0" smtClean="0">
                <a:solidFill>
                  <a:prstClr val="black"/>
                </a:solidFill>
                <a:latin typeface="Arial Narrow" pitchFamily="34" charset="0"/>
                <a:cs typeface="Times New Roman" pitchFamily="18" charset="0"/>
              </a:rPr>
              <a:t>cardiovasculares (89%), oncológicas (88%) </a:t>
            </a:r>
            <a:r>
              <a:rPr lang="es-ES" sz="1700" dirty="0" smtClean="0">
                <a:solidFill>
                  <a:prstClr val="black"/>
                </a:solidFill>
                <a:latin typeface="Arial Narrow" pitchFamily="34" charset="0"/>
                <a:cs typeface="Times New Roman" pitchFamily="18" charset="0"/>
              </a:rPr>
              <a:t>y </a:t>
            </a:r>
            <a:r>
              <a:rPr lang="es-ES" sz="1700" b="1" dirty="0" smtClean="0">
                <a:solidFill>
                  <a:prstClr val="black"/>
                </a:solidFill>
                <a:latin typeface="Arial Narrow" pitchFamily="34" charset="0"/>
                <a:cs typeface="Times New Roman" pitchFamily="18" charset="0"/>
              </a:rPr>
              <a:t>diabetes (86%).</a:t>
            </a:r>
            <a:r>
              <a:rPr lang="es-ES" sz="2000" b="1" dirty="0" smtClean="0">
                <a:solidFill>
                  <a:prstClr val="black"/>
                </a:solidFill>
                <a:latin typeface="Arial Narrow" pitchFamily="34" charset="0"/>
                <a:cs typeface="Times New Roman" pitchFamily="18" charset="0"/>
              </a:rPr>
              <a:t> </a:t>
            </a:r>
            <a:r>
              <a:rPr lang="es-ES" sz="2000" dirty="0" smtClean="0">
                <a:solidFill>
                  <a:prstClr val="black"/>
                </a:solidFill>
                <a:latin typeface="Arial Narrow" pitchFamily="34" charset="0"/>
                <a:cs typeface="Times New Roman" pitchFamily="18" charset="0"/>
              </a:rPr>
              <a:t> </a:t>
            </a:r>
            <a:endParaRPr lang="es-MX" sz="2000" dirty="0">
              <a:solidFill>
                <a:prstClr val="black"/>
              </a:solidFill>
            </a:endParaRPr>
          </a:p>
        </p:txBody>
      </p:sp>
      <p:graphicFrame>
        <p:nvGraphicFramePr>
          <p:cNvPr id="5" name="3 Gráfico"/>
          <p:cNvGraphicFramePr>
            <a:graphicFrameLocks/>
          </p:cNvGraphicFramePr>
          <p:nvPr>
            <p:extLst>
              <p:ext uri="{D42A27DB-BD31-4B8C-83A1-F6EECF244321}">
                <p14:modId xmlns:p14="http://schemas.microsoft.com/office/powerpoint/2010/main" val="3637958920"/>
              </p:ext>
            </p:extLst>
          </p:nvPr>
        </p:nvGraphicFramePr>
        <p:xfrm>
          <a:off x="80846" y="2129873"/>
          <a:ext cx="9062640" cy="4358829"/>
        </p:xfrm>
        <a:graphic>
          <a:graphicData uri="http://schemas.openxmlformats.org/drawingml/2006/chart">
            <c:chart xmlns:c="http://schemas.openxmlformats.org/drawingml/2006/chart" xmlns:r="http://schemas.openxmlformats.org/officeDocument/2006/relationships" r:id="rId2"/>
          </a:graphicData>
        </a:graphic>
      </p:graphicFrame>
      <p:sp>
        <p:nvSpPr>
          <p:cNvPr id="6" name="5 CuadroTexto"/>
          <p:cNvSpPr txBox="1"/>
          <p:nvPr/>
        </p:nvSpPr>
        <p:spPr>
          <a:xfrm>
            <a:off x="179388" y="1052736"/>
            <a:ext cx="4536628" cy="369332"/>
          </a:xfrm>
          <a:prstGeom prst="rect">
            <a:avLst/>
          </a:prstGeom>
          <a:noFill/>
        </p:spPr>
        <p:txBody>
          <a:bodyPr wrap="square" rtlCol="0">
            <a:spAutoFit/>
          </a:bodyPr>
          <a:lstStyle/>
          <a:p>
            <a:pPr algn="just"/>
            <a:r>
              <a:rPr lang="es-MX" b="1" dirty="0" smtClean="0">
                <a:solidFill>
                  <a:prstClr val="black"/>
                </a:solidFill>
                <a:latin typeface="Arial Narrow" pitchFamily="34" charset="0"/>
              </a:rPr>
              <a:t>Eje 3. Eliminación de barreras: Mercado Privado</a:t>
            </a:r>
            <a:endParaRPr lang="es-MX" b="1" dirty="0">
              <a:solidFill>
                <a:prstClr val="black"/>
              </a:solidFill>
              <a:latin typeface="Arial Narrow" pitchFamily="34" charset="0"/>
            </a:endParaRPr>
          </a:p>
        </p:txBody>
      </p:sp>
    </p:spTree>
    <p:extLst>
      <p:ext uri="{BB962C8B-B14F-4D97-AF65-F5344CB8AC3E}">
        <p14:creationId xmlns:p14="http://schemas.microsoft.com/office/powerpoint/2010/main" val="198306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A438AE84-6034-4B8D-92BB-AFF56C90375B}" type="slidenum">
              <a:rPr lang="es-ES" smtClean="0">
                <a:solidFill>
                  <a:prstClr val="black"/>
                </a:solidFill>
              </a:rPr>
              <a:pPr>
                <a:defRPr/>
              </a:pPr>
              <a:t>12</a:t>
            </a:fld>
            <a:endParaRPr lang="es-ES" dirty="0">
              <a:solidFill>
                <a:prstClr val="black"/>
              </a:solidFill>
            </a:endParaRPr>
          </a:p>
        </p:txBody>
      </p:sp>
      <p:sp>
        <p:nvSpPr>
          <p:cNvPr id="11" name="Rectangle 1"/>
          <p:cNvSpPr>
            <a:spLocks noChangeArrowheads="1"/>
          </p:cNvSpPr>
          <p:nvPr/>
        </p:nvSpPr>
        <p:spPr bwMode="auto">
          <a:xfrm>
            <a:off x="395536" y="6597352"/>
            <a:ext cx="310612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MX" sz="1000" dirty="0">
                <a:solidFill>
                  <a:prstClr val="black"/>
                </a:solidFill>
                <a:latin typeface="Arial Narrow" pitchFamily="34" charset="0"/>
                <a:ea typeface="Calibri" pitchFamily="34" charset="0"/>
              </a:rPr>
              <a:t>       </a:t>
            </a:r>
            <a:r>
              <a:rPr lang="es-MX" sz="1000" u="sng" dirty="0">
                <a:solidFill>
                  <a:prstClr val="black"/>
                </a:solidFill>
                <a:latin typeface="Arial Narrow" pitchFamily="34" charset="0"/>
                <a:ea typeface="Calibri" pitchFamily="34" charset="0"/>
              </a:rPr>
              <a:t>Fuente</a:t>
            </a:r>
            <a:r>
              <a:rPr lang="es-MX" sz="1000" dirty="0">
                <a:solidFill>
                  <a:prstClr val="black"/>
                </a:solidFill>
                <a:latin typeface="Arial Narrow" pitchFamily="34" charset="0"/>
                <a:ea typeface="Calibri" pitchFamily="34" charset="0"/>
              </a:rPr>
              <a:t>: IMSS (</a:t>
            </a:r>
            <a:r>
              <a:rPr lang="es-MX" sz="1000" dirty="0" smtClean="0">
                <a:solidFill>
                  <a:prstClr val="black"/>
                </a:solidFill>
                <a:latin typeface="Arial Narrow" pitchFamily="34" charset="0"/>
                <a:ea typeface="Calibri" pitchFamily="34" charset="0"/>
              </a:rPr>
              <a:t>2011, 2014). </a:t>
            </a:r>
            <a:r>
              <a:rPr lang="es-MX" sz="1000" dirty="0">
                <a:solidFill>
                  <a:prstClr val="black"/>
                </a:solidFill>
                <a:latin typeface="Arial Narrow" pitchFamily="34" charset="0"/>
                <a:ea typeface="Calibri" pitchFamily="34" charset="0"/>
              </a:rPr>
              <a:t>COFEPRIS (</a:t>
            </a:r>
            <a:r>
              <a:rPr lang="es-MX" sz="1000" dirty="0" smtClean="0">
                <a:solidFill>
                  <a:prstClr val="black"/>
                </a:solidFill>
                <a:latin typeface="Arial Narrow" pitchFamily="34" charset="0"/>
                <a:ea typeface="Calibri" pitchFamily="34" charset="0"/>
              </a:rPr>
              <a:t>2015).</a:t>
            </a:r>
            <a:endParaRPr lang="es-MX" sz="1000" dirty="0">
              <a:solidFill>
                <a:prstClr val="black"/>
              </a:solidFill>
              <a:latin typeface="Arial Narrow" pitchFamily="34" charset="0"/>
            </a:endParaRPr>
          </a:p>
        </p:txBody>
      </p:sp>
      <p:sp>
        <p:nvSpPr>
          <p:cNvPr id="4" name="3 Título"/>
          <p:cNvSpPr>
            <a:spLocks noGrp="1"/>
          </p:cNvSpPr>
          <p:nvPr>
            <p:ph type="title"/>
          </p:nvPr>
        </p:nvSpPr>
        <p:spPr>
          <a:xfrm>
            <a:off x="-18391" y="1145724"/>
            <a:ext cx="9036496" cy="823446"/>
          </a:xfrm>
        </p:spPr>
        <p:txBody>
          <a:bodyPr/>
          <a:lstStyle/>
          <a:p>
            <a:pPr marL="285750" lvl="0" indent="-285750" algn="just" eaLnBrk="1" hangingPunct="1">
              <a:spcBef>
                <a:spcPts val="0"/>
              </a:spcBef>
              <a:spcAft>
                <a:spcPts val="0"/>
              </a:spcAft>
              <a:buFont typeface="Arial" pitchFamily="34" charset="0"/>
              <a:buChar char="•"/>
            </a:pPr>
            <a:r>
              <a:rPr lang="es-ES" sz="1600" kern="1200" dirty="0" smtClean="0">
                <a:solidFill>
                  <a:prstClr val="black"/>
                </a:solidFill>
                <a:latin typeface="Arial Narrow" pitchFamily="34" charset="0"/>
                <a:ea typeface="+mn-ea"/>
                <a:cs typeface="Times New Roman" pitchFamily="18" charset="0"/>
              </a:rPr>
              <a:t>En las </a:t>
            </a:r>
            <a:r>
              <a:rPr lang="es-ES" sz="1600" b="1" kern="1200" dirty="0" smtClean="0">
                <a:solidFill>
                  <a:prstClr val="black"/>
                </a:solidFill>
                <a:latin typeface="Arial Narrow" pitchFamily="34" charset="0"/>
                <a:ea typeface="+mn-ea"/>
                <a:cs typeface="Times New Roman" pitchFamily="18" charset="0"/>
              </a:rPr>
              <a:t>licitaciones públicas del IMSS</a:t>
            </a:r>
            <a:r>
              <a:rPr lang="es-ES" sz="1600" kern="1200" dirty="0" smtClean="0">
                <a:solidFill>
                  <a:prstClr val="black"/>
                </a:solidFill>
                <a:latin typeface="Arial Narrow" pitchFamily="34" charset="0"/>
                <a:ea typeface="+mn-ea"/>
                <a:cs typeface="Times New Roman" pitchFamily="18" charset="0"/>
              </a:rPr>
              <a:t> de las sustancias activas ya liberadas, la </a:t>
            </a:r>
            <a:r>
              <a:rPr lang="es-ES" sz="1600" b="1" kern="1200" dirty="0" smtClean="0">
                <a:solidFill>
                  <a:prstClr val="black"/>
                </a:solidFill>
                <a:latin typeface="Arial Narrow" pitchFamily="34" charset="0"/>
                <a:ea typeface="+mn-ea"/>
                <a:cs typeface="Times New Roman" pitchFamily="18" charset="0"/>
              </a:rPr>
              <a:t>reducción promedio en los precios de los medicamentos fue de $440, es decir, una disminución promedio de 60%. </a:t>
            </a:r>
            <a:endParaRPr lang="es-MX" sz="1700" dirty="0"/>
          </a:p>
        </p:txBody>
      </p:sp>
      <p:graphicFrame>
        <p:nvGraphicFramePr>
          <p:cNvPr id="40" name="1 Gráfico"/>
          <p:cNvGraphicFramePr>
            <a:graphicFrameLocks/>
          </p:cNvGraphicFramePr>
          <p:nvPr>
            <p:extLst>
              <p:ext uri="{D42A27DB-BD31-4B8C-83A1-F6EECF244321}">
                <p14:modId xmlns:p14="http://schemas.microsoft.com/office/powerpoint/2010/main" val="2553888724"/>
              </p:ext>
            </p:extLst>
          </p:nvPr>
        </p:nvGraphicFramePr>
        <p:xfrm>
          <a:off x="107504" y="2276872"/>
          <a:ext cx="8856984" cy="4443590"/>
        </p:xfrm>
        <a:graphic>
          <a:graphicData uri="http://schemas.openxmlformats.org/drawingml/2006/chart">
            <c:chart xmlns:c="http://schemas.openxmlformats.org/drawingml/2006/chart" xmlns:r="http://schemas.openxmlformats.org/officeDocument/2006/relationships" r:id="rId2"/>
          </a:graphicData>
        </a:graphic>
      </p:graphicFrame>
      <p:sp>
        <p:nvSpPr>
          <p:cNvPr id="6" name="5 CuadroTexto"/>
          <p:cNvSpPr txBox="1"/>
          <p:nvPr/>
        </p:nvSpPr>
        <p:spPr>
          <a:xfrm>
            <a:off x="179388" y="961454"/>
            <a:ext cx="8779550" cy="369332"/>
          </a:xfrm>
          <a:prstGeom prst="rect">
            <a:avLst/>
          </a:prstGeom>
          <a:noFill/>
        </p:spPr>
        <p:txBody>
          <a:bodyPr wrap="square" rtlCol="0">
            <a:spAutoFit/>
          </a:bodyPr>
          <a:lstStyle/>
          <a:p>
            <a:pPr algn="just"/>
            <a:r>
              <a:rPr lang="es-MX" b="1" dirty="0" smtClean="0">
                <a:solidFill>
                  <a:prstClr val="black"/>
                </a:solidFill>
                <a:latin typeface="Arial Narrow" pitchFamily="34" charset="0"/>
              </a:rPr>
              <a:t>Eje 3. Eliminación de barreras: Mercado </a:t>
            </a:r>
            <a:r>
              <a:rPr lang="es-MX" b="1" dirty="0">
                <a:solidFill>
                  <a:prstClr val="black"/>
                </a:solidFill>
                <a:latin typeface="Arial Narrow" pitchFamily="34" charset="0"/>
              </a:rPr>
              <a:t>de Compras Públicas</a:t>
            </a:r>
          </a:p>
        </p:txBody>
      </p:sp>
      <p:sp>
        <p:nvSpPr>
          <p:cNvPr id="3" name="2 CuadroTexto"/>
          <p:cNvSpPr txBox="1"/>
          <p:nvPr/>
        </p:nvSpPr>
        <p:spPr>
          <a:xfrm>
            <a:off x="-5674" y="1843128"/>
            <a:ext cx="8964612" cy="584775"/>
          </a:xfrm>
          <a:prstGeom prst="rect">
            <a:avLst/>
          </a:prstGeom>
          <a:noFill/>
        </p:spPr>
        <p:txBody>
          <a:bodyPr wrap="square" rtlCol="0">
            <a:spAutoFit/>
          </a:bodyPr>
          <a:lstStyle/>
          <a:p>
            <a:pPr marL="285750" indent="-285750" algn="just">
              <a:buFont typeface="Arial" pitchFamily="34" charset="0"/>
              <a:buChar char="•"/>
            </a:pPr>
            <a:r>
              <a:rPr lang="es-ES" sz="1600" dirty="0">
                <a:solidFill>
                  <a:prstClr val="black"/>
                </a:solidFill>
                <a:latin typeface="Arial Narrow" pitchFamily="34" charset="0"/>
                <a:cs typeface="Times New Roman" pitchFamily="18" charset="0"/>
              </a:rPr>
              <a:t>Las </a:t>
            </a:r>
            <a:r>
              <a:rPr lang="es-ES" sz="1600" b="1" dirty="0">
                <a:solidFill>
                  <a:prstClr val="black"/>
                </a:solidFill>
                <a:latin typeface="Arial Narrow" pitchFamily="34" charset="0"/>
                <a:cs typeface="Times New Roman" pitchFamily="18" charset="0"/>
              </a:rPr>
              <a:t>mayores disminuciones </a:t>
            </a:r>
            <a:r>
              <a:rPr lang="es-ES" sz="1600" dirty="0">
                <a:solidFill>
                  <a:prstClr val="black"/>
                </a:solidFill>
                <a:latin typeface="Arial Narrow" pitchFamily="34" charset="0"/>
                <a:cs typeface="Times New Roman" pitchFamily="18" charset="0"/>
              </a:rPr>
              <a:t>se relacionan con enfermedades </a:t>
            </a:r>
            <a:r>
              <a:rPr lang="es-ES" sz="1600" b="1" dirty="0">
                <a:solidFill>
                  <a:prstClr val="black"/>
                </a:solidFill>
                <a:latin typeface="Arial Narrow" pitchFamily="34" charset="0"/>
                <a:cs typeface="Times New Roman" pitchFamily="18" charset="0"/>
              </a:rPr>
              <a:t>cardiovasculares (90%)  diabetes (91%) y oncológicas (82%). </a:t>
            </a:r>
            <a:endParaRPr lang="es-MX" sz="1600" dirty="0">
              <a:solidFill>
                <a:prstClr val="black"/>
              </a:solidFill>
            </a:endParaRPr>
          </a:p>
        </p:txBody>
      </p:sp>
    </p:spTree>
    <p:extLst>
      <p:ext uri="{BB962C8B-B14F-4D97-AF65-F5344CB8AC3E}">
        <p14:creationId xmlns:p14="http://schemas.microsoft.com/office/powerpoint/2010/main" val="787289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txBox="1">
            <a:spLocks/>
          </p:cNvSpPr>
          <p:nvPr/>
        </p:nvSpPr>
        <p:spPr>
          <a:xfrm>
            <a:off x="179512" y="980728"/>
            <a:ext cx="8640960" cy="1872208"/>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s-MX" sz="1700" b="1" dirty="0">
                <a:latin typeface="Arial Narrow" pitchFamily="34" charset="0"/>
              </a:rPr>
              <a:t>Eje 3. Eliminación de barreras</a:t>
            </a:r>
            <a:r>
              <a:rPr lang="es-MX" sz="1700" b="1" dirty="0" smtClean="0">
                <a:latin typeface="Arial Narrow" pitchFamily="34" charset="0"/>
              </a:rPr>
              <a:t>: </a:t>
            </a:r>
          </a:p>
          <a:p>
            <a:pPr marL="0" indent="0" algn="just">
              <a:buNone/>
            </a:pPr>
            <a:r>
              <a:rPr lang="es-MX" sz="1700" b="1" dirty="0" smtClean="0">
                <a:latin typeface="Arial Narrow" pitchFamily="34" charset="0"/>
              </a:rPr>
              <a:t>Gasto en medicamentos de la Comisión Nacional de Protección Social en Salud </a:t>
            </a:r>
            <a:endParaRPr lang="es-MX" sz="1700" dirty="0" smtClean="0">
              <a:solidFill>
                <a:prstClr val="black"/>
              </a:solidFill>
              <a:latin typeface="Arial Narrow" pitchFamily="34" charset="0"/>
            </a:endParaRPr>
          </a:p>
          <a:p>
            <a:pPr algn="just"/>
            <a:r>
              <a:rPr lang="es-MX" sz="1700" dirty="0" smtClean="0">
                <a:solidFill>
                  <a:prstClr val="black"/>
                </a:solidFill>
                <a:latin typeface="Arial Narrow" pitchFamily="34" charset="0"/>
              </a:rPr>
              <a:t>El incremento en el gasto en medicamentos del seguro popular de los últimos años se refleja directamente en el mercado de los medicamentos. </a:t>
            </a:r>
          </a:p>
          <a:p>
            <a:pPr algn="just"/>
            <a:r>
              <a:rPr lang="es-MX" sz="1700" dirty="0" smtClean="0">
                <a:solidFill>
                  <a:prstClr val="black"/>
                </a:solidFill>
                <a:latin typeface="Arial Narrow" pitchFamily="34" charset="0"/>
              </a:rPr>
              <a:t>Entre 2006 y 2014, el gasto del seguro popular en medicamentos  presentó  una tasa de crecimiento promedio anual del </a:t>
            </a:r>
            <a:r>
              <a:rPr lang="es-MX" sz="1700" b="1" dirty="0" smtClean="0">
                <a:solidFill>
                  <a:prstClr val="black"/>
                </a:solidFill>
                <a:latin typeface="Arial Narrow" pitchFamily="34" charset="0"/>
              </a:rPr>
              <a:t>34%</a:t>
            </a:r>
            <a:r>
              <a:rPr lang="es-MX" sz="1700" dirty="0" smtClean="0">
                <a:solidFill>
                  <a:prstClr val="black"/>
                </a:solidFill>
                <a:latin typeface="Arial Narrow" pitchFamily="34" charset="0"/>
              </a:rPr>
              <a:t>.</a:t>
            </a:r>
            <a:r>
              <a:rPr lang="es-MX" sz="1700" b="1" dirty="0" smtClean="0">
                <a:solidFill>
                  <a:prstClr val="black"/>
                </a:solidFill>
                <a:latin typeface="Arial Narrow" pitchFamily="34" charset="0"/>
              </a:rPr>
              <a:t> </a:t>
            </a:r>
            <a:endParaRPr lang="es-MX" sz="1700" dirty="0">
              <a:solidFill>
                <a:prstClr val="black"/>
              </a:solidFill>
              <a:latin typeface="Arial Narrow" pitchFamily="34" charset="0"/>
            </a:endParaRPr>
          </a:p>
        </p:txBody>
      </p:sp>
      <p:graphicFrame>
        <p:nvGraphicFramePr>
          <p:cNvPr id="4" name="1 Gráfico"/>
          <p:cNvGraphicFramePr>
            <a:graphicFrameLocks/>
          </p:cNvGraphicFramePr>
          <p:nvPr>
            <p:extLst>
              <p:ext uri="{D42A27DB-BD31-4B8C-83A1-F6EECF244321}">
                <p14:modId xmlns:p14="http://schemas.microsoft.com/office/powerpoint/2010/main" val="1741145271"/>
              </p:ext>
            </p:extLst>
          </p:nvPr>
        </p:nvGraphicFramePr>
        <p:xfrm>
          <a:off x="179512" y="2780928"/>
          <a:ext cx="8784976" cy="3432284"/>
        </p:xfrm>
        <a:graphic>
          <a:graphicData uri="http://schemas.openxmlformats.org/drawingml/2006/chart">
            <c:chart xmlns:c="http://schemas.openxmlformats.org/drawingml/2006/chart" xmlns:r="http://schemas.openxmlformats.org/officeDocument/2006/relationships" r:id="rId2"/>
          </a:graphicData>
        </a:graphic>
      </p:graphicFrame>
      <p:sp>
        <p:nvSpPr>
          <p:cNvPr id="2" name="1 CuadroTexto"/>
          <p:cNvSpPr txBox="1"/>
          <p:nvPr/>
        </p:nvSpPr>
        <p:spPr>
          <a:xfrm>
            <a:off x="179512" y="6213212"/>
            <a:ext cx="8640960" cy="600164"/>
          </a:xfrm>
          <a:prstGeom prst="rect">
            <a:avLst/>
          </a:prstGeom>
          <a:noFill/>
        </p:spPr>
        <p:txBody>
          <a:bodyPr wrap="square" rtlCol="0">
            <a:spAutoFit/>
          </a:bodyPr>
          <a:lstStyle/>
          <a:p>
            <a:pPr algn="just"/>
            <a:r>
              <a:rPr lang="es-MX" sz="1100" u="sng" dirty="0" smtClean="0">
                <a:latin typeface="Arial Narrow" pitchFamily="34" charset="0"/>
              </a:rPr>
              <a:t>Fuente</a:t>
            </a:r>
            <a:r>
              <a:rPr lang="es-MX" sz="1100" dirty="0" smtClean="0">
                <a:latin typeface="Arial Narrow" pitchFamily="34" charset="0"/>
              </a:rPr>
              <a:t>: Comisión Nacional de Protección Social en Salud (CNPSS, 2015). Dirección General de Financiamiento. </a:t>
            </a:r>
          </a:p>
          <a:p>
            <a:pPr algn="just"/>
            <a:r>
              <a:rPr lang="es-MX" sz="1100" dirty="0" smtClean="0">
                <a:latin typeface="Arial Narrow" pitchFamily="34" charset="0"/>
              </a:rPr>
              <a:t>* Se consideran las cifras reportadas por las entidades federativas referente al concepto de </a:t>
            </a:r>
            <a:r>
              <a:rPr lang="es-MX" sz="1100" b="1" dirty="0" smtClean="0">
                <a:latin typeface="Arial Narrow" pitchFamily="34" charset="0"/>
              </a:rPr>
              <a:t>medicamentos</a:t>
            </a:r>
            <a:r>
              <a:rPr lang="es-MX" sz="1100" dirty="0" smtClean="0">
                <a:latin typeface="Arial Narrow" pitchFamily="34" charset="0"/>
              </a:rPr>
              <a:t>, </a:t>
            </a:r>
            <a:r>
              <a:rPr lang="es-MX" sz="1100" b="1" dirty="0" smtClean="0">
                <a:latin typeface="Arial Narrow" pitchFamily="34" charset="0"/>
              </a:rPr>
              <a:t>material de curación </a:t>
            </a:r>
            <a:r>
              <a:rPr lang="es-MX" sz="1100" dirty="0" smtClean="0">
                <a:latin typeface="Arial Narrow" pitchFamily="34" charset="0"/>
              </a:rPr>
              <a:t>y </a:t>
            </a:r>
            <a:r>
              <a:rPr lang="es-MX" sz="1100" b="1" dirty="0" smtClean="0">
                <a:latin typeface="Arial Narrow" pitchFamily="34" charset="0"/>
              </a:rPr>
              <a:t>otros insumos</a:t>
            </a:r>
            <a:r>
              <a:rPr lang="es-MX" sz="1100" dirty="0" smtClean="0">
                <a:latin typeface="Arial Narrow" pitchFamily="34" charset="0"/>
              </a:rPr>
              <a:t>.    </a:t>
            </a:r>
          </a:p>
          <a:p>
            <a:pPr algn="just"/>
            <a:r>
              <a:rPr lang="es-MX" sz="1100" dirty="0" smtClean="0">
                <a:latin typeface="Arial Narrow" pitchFamily="34" charset="0"/>
              </a:rPr>
              <a:t>** Cifras estimadas de acuerdo a los recursos transferibles para las entidades federativas para los años de </a:t>
            </a:r>
            <a:r>
              <a:rPr lang="es-MX" sz="1100" b="1" dirty="0" smtClean="0">
                <a:latin typeface="Arial Narrow" pitchFamily="34" charset="0"/>
              </a:rPr>
              <a:t>2012</a:t>
            </a:r>
            <a:r>
              <a:rPr lang="es-MX" sz="1100" dirty="0" smtClean="0">
                <a:latin typeface="Arial Narrow" pitchFamily="34" charset="0"/>
              </a:rPr>
              <a:t>, </a:t>
            </a:r>
            <a:r>
              <a:rPr lang="es-MX" sz="1100" b="1" dirty="0" smtClean="0">
                <a:latin typeface="Arial Narrow" pitchFamily="34" charset="0"/>
              </a:rPr>
              <a:t>2013 </a:t>
            </a:r>
            <a:r>
              <a:rPr lang="es-MX" sz="1100" dirty="0" smtClean="0">
                <a:latin typeface="Arial Narrow" pitchFamily="34" charset="0"/>
              </a:rPr>
              <a:t>y </a:t>
            </a:r>
            <a:r>
              <a:rPr lang="es-MX" sz="1100" b="1" dirty="0" smtClean="0">
                <a:latin typeface="Arial Narrow" pitchFamily="34" charset="0"/>
              </a:rPr>
              <a:t>2014</a:t>
            </a:r>
            <a:r>
              <a:rPr lang="es-MX" sz="1100" dirty="0" smtClean="0">
                <a:latin typeface="Arial Narrow" pitchFamily="34" charset="0"/>
              </a:rPr>
              <a:t>.</a:t>
            </a:r>
          </a:p>
        </p:txBody>
      </p:sp>
    </p:spTree>
    <p:extLst>
      <p:ext uri="{BB962C8B-B14F-4D97-AF65-F5344CB8AC3E}">
        <p14:creationId xmlns:p14="http://schemas.microsoft.com/office/powerpoint/2010/main" val="1117774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2 Gráfico"/>
          <p:cNvGraphicFramePr>
            <a:graphicFrameLocks/>
          </p:cNvGraphicFramePr>
          <p:nvPr>
            <p:extLst>
              <p:ext uri="{D42A27DB-BD31-4B8C-83A1-F6EECF244321}">
                <p14:modId xmlns:p14="http://schemas.microsoft.com/office/powerpoint/2010/main" val="4084169685"/>
              </p:ext>
            </p:extLst>
          </p:nvPr>
        </p:nvGraphicFramePr>
        <p:xfrm>
          <a:off x="178435" y="3068960"/>
          <a:ext cx="8713092" cy="3096344"/>
        </p:xfrm>
        <a:graphic>
          <a:graphicData uri="http://schemas.openxmlformats.org/drawingml/2006/chart">
            <c:chart xmlns:c="http://schemas.openxmlformats.org/drawingml/2006/chart" xmlns:r="http://schemas.openxmlformats.org/officeDocument/2006/relationships" r:id="rId2"/>
          </a:graphicData>
        </a:graphic>
      </p:graphicFrame>
      <p:sp>
        <p:nvSpPr>
          <p:cNvPr id="4" name="3 CuadroTexto"/>
          <p:cNvSpPr txBox="1"/>
          <p:nvPr/>
        </p:nvSpPr>
        <p:spPr>
          <a:xfrm>
            <a:off x="179388" y="1115452"/>
            <a:ext cx="8713092" cy="646331"/>
          </a:xfrm>
          <a:prstGeom prst="rect">
            <a:avLst/>
          </a:prstGeom>
          <a:noFill/>
        </p:spPr>
        <p:txBody>
          <a:bodyPr wrap="square" rtlCol="0">
            <a:spAutoFit/>
          </a:bodyPr>
          <a:lstStyle/>
          <a:p>
            <a:pPr algn="just"/>
            <a:r>
              <a:rPr lang="es-MX" b="1" dirty="0" smtClean="0">
                <a:solidFill>
                  <a:prstClr val="black"/>
                </a:solidFill>
                <a:latin typeface="Arial Narrow" pitchFamily="34" charset="0"/>
              </a:rPr>
              <a:t>Eje 3. Eliminación de barreras: Comparativo de Precios de Medicamentos entre México y Centroamérica</a:t>
            </a:r>
            <a:endParaRPr lang="es-MX" b="1" dirty="0">
              <a:solidFill>
                <a:prstClr val="black"/>
              </a:solidFill>
              <a:latin typeface="Arial Narrow" pitchFamily="34" charset="0"/>
            </a:endParaRPr>
          </a:p>
        </p:txBody>
      </p:sp>
      <p:sp>
        <p:nvSpPr>
          <p:cNvPr id="5" name="4 CuadroTexto"/>
          <p:cNvSpPr txBox="1"/>
          <p:nvPr/>
        </p:nvSpPr>
        <p:spPr>
          <a:xfrm>
            <a:off x="179388" y="1668577"/>
            <a:ext cx="8785225" cy="1400383"/>
          </a:xfrm>
          <a:prstGeom prst="rect">
            <a:avLst/>
          </a:prstGeom>
          <a:noFill/>
        </p:spPr>
        <p:txBody>
          <a:bodyPr wrap="square" rtlCol="0">
            <a:spAutoFit/>
          </a:bodyPr>
          <a:lstStyle/>
          <a:p>
            <a:pPr marL="285750" indent="-285750" algn="just">
              <a:buFont typeface="Arial" pitchFamily="34" charset="0"/>
              <a:buChar char="•"/>
            </a:pPr>
            <a:r>
              <a:rPr lang="es-MX" sz="1700" dirty="0" smtClean="0">
                <a:solidFill>
                  <a:prstClr val="black"/>
                </a:solidFill>
                <a:latin typeface="Arial Narrow" pitchFamily="34" charset="0"/>
              </a:rPr>
              <a:t>De igual forma, un comparativo entre el mercado de genéricos de México y Centroamérica nos permite observar que, en promedio, los precios de medicamentos en México son </a:t>
            </a:r>
            <a:r>
              <a:rPr lang="es-MX" sz="1700" b="1" dirty="0" smtClean="0">
                <a:solidFill>
                  <a:prstClr val="black"/>
                </a:solidFill>
                <a:latin typeface="Arial Narrow" pitchFamily="34" charset="0"/>
              </a:rPr>
              <a:t>71%</a:t>
            </a:r>
            <a:r>
              <a:rPr lang="es-MX" sz="1700" dirty="0" smtClean="0">
                <a:solidFill>
                  <a:prstClr val="black"/>
                </a:solidFill>
                <a:latin typeface="Arial Narrow" pitchFamily="34" charset="0"/>
              </a:rPr>
              <a:t> más baratos para </a:t>
            </a:r>
            <a:r>
              <a:rPr lang="es-MX" sz="1700" b="1" dirty="0" smtClean="0">
                <a:solidFill>
                  <a:prstClr val="black"/>
                </a:solidFill>
                <a:latin typeface="Arial Narrow" pitchFamily="34" charset="0"/>
              </a:rPr>
              <a:t>enfermedades oncológicas </a:t>
            </a:r>
            <a:r>
              <a:rPr lang="es-MX" sz="1700" dirty="0" smtClean="0">
                <a:solidFill>
                  <a:prstClr val="black"/>
                </a:solidFill>
                <a:latin typeface="Arial Narrow" pitchFamily="34" charset="0"/>
              </a:rPr>
              <a:t>y </a:t>
            </a:r>
            <a:r>
              <a:rPr lang="es-MX" sz="1700" b="1" dirty="0" smtClean="0">
                <a:solidFill>
                  <a:prstClr val="black"/>
                </a:solidFill>
                <a:latin typeface="Arial Narrow" pitchFamily="34" charset="0"/>
              </a:rPr>
              <a:t>cardiovasculares</a:t>
            </a:r>
            <a:r>
              <a:rPr lang="es-MX" sz="1700" dirty="0" smtClean="0">
                <a:solidFill>
                  <a:prstClr val="black"/>
                </a:solidFill>
                <a:latin typeface="Arial Narrow" pitchFamily="34" charset="0"/>
              </a:rPr>
              <a:t>. </a:t>
            </a:r>
          </a:p>
          <a:p>
            <a:pPr marL="285750" indent="-285750" algn="just">
              <a:buFont typeface="Arial" pitchFamily="34" charset="0"/>
              <a:buChar char="•"/>
            </a:pPr>
            <a:r>
              <a:rPr lang="es-MX" sz="1700" dirty="0" smtClean="0">
                <a:solidFill>
                  <a:prstClr val="black"/>
                </a:solidFill>
                <a:latin typeface="Arial Narrow" pitchFamily="34" charset="0"/>
              </a:rPr>
              <a:t>De igual forma, los medicamentos para el tratamiento de la </a:t>
            </a:r>
            <a:r>
              <a:rPr lang="es-MX" sz="1700" b="1" dirty="0" smtClean="0">
                <a:solidFill>
                  <a:prstClr val="black"/>
                </a:solidFill>
                <a:latin typeface="Arial Narrow" pitchFamily="34" charset="0"/>
              </a:rPr>
              <a:t>diabetes </a:t>
            </a:r>
            <a:r>
              <a:rPr lang="es-MX" sz="1700" dirty="0" smtClean="0">
                <a:solidFill>
                  <a:prstClr val="black"/>
                </a:solidFill>
                <a:latin typeface="Arial Narrow" pitchFamily="34" charset="0"/>
              </a:rPr>
              <a:t>son </a:t>
            </a:r>
            <a:r>
              <a:rPr lang="es-MX" sz="1700" b="1" dirty="0" smtClean="0">
                <a:solidFill>
                  <a:prstClr val="black"/>
                </a:solidFill>
                <a:latin typeface="Arial Narrow" pitchFamily="34" charset="0"/>
              </a:rPr>
              <a:t>66%</a:t>
            </a:r>
            <a:r>
              <a:rPr lang="es-MX" sz="1700" dirty="0" smtClean="0">
                <a:solidFill>
                  <a:prstClr val="black"/>
                </a:solidFill>
                <a:latin typeface="Arial Narrow" pitchFamily="34" charset="0"/>
              </a:rPr>
              <a:t> más baratos en México que en países centroamericanos. </a:t>
            </a:r>
            <a:endParaRPr lang="es-MX" sz="1700" dirty="0">
              <a:solidFill>
                <a:prstClr val="black"/>
              </a:solidFill>
              <a:latin typeface="Arial Narrow" pitchFamily="34" charset="0"/>
            </a:endParaRPr>
          </a:p>
        </p:txBody>
      </p:sp>
      <p:sp>
        <p:nvSpPr>
          <p:cNvPr id="6" name="5 CuadroTexto"/>
          <p:cNvSpPr txBox="1"/>
          <p:nvPr/>
        </p:nvSpPr>
        <p:spPr>
          <a:xfrm>
            <a:off x="395535" y="6093296"/>
            <a:ext cx="8569077" cy="769441"/>
          </a:xfrm>
          <a:prstGeom prst="rect">
            <a:avLst/>
          </a:prstGeom>
          <a:noFill/>
        </p:spPr>
        <p:txBody>
          <a:bodyPr wrap="square" rtlCol="0">
            <a:spAutoFit/>
          </a:bodyPr>
          <a:lstStyle/>
          <a:p>
            <a:r>
              <a:rPr lang="es-MX" sz="1100" u="sng" dirty="0" smtClean="0">
                <a:solidFill>
                  <a:prstClr val="black"/>
                </a:solidFill>
                <a:latin typeface="Arial Narrow" pitchFamily="34" charset="0"/>
              </a:rPr>
              <a:t>Fuente</a:t>
            </a:r>
            <a:r>
              <a:rPr lang="es-MX" sz="1100" dirty="0" smtClean="0">
                <a:solidFill>
                  <a:prstClr val="black"/>
                </a:solidFill>
                <a:latin typeface="Arial Narrow" pitchFamily="34" charset="0"/>
              </a:rPr>
              <a:t>: COFEPRIS (2015) con datos de mercado farmacéutico en México y IMS (2014).</a:t>
            </a:r>
          </a:p>
          <a:p>
            <a:r>
              <a:rPr lang="es-MX" sz="1100" dirty="0" smtClean="0">
                <a:solidFill>
                  <a:prstClr val="black"/>
                </a:solidFill>
                <a:latin typeface="Arial Narrow" pitchFamily="34" charset="0"/>
              </a:rPr>
              <a:t>* Se consideran los siguientes países </a:t>
            </a:r>
            <a:r>
              <a:rPr lang="es-MX" sz="1100" dirty="0">
                <a:solidFill>
                  <a:prstClr val="black"/>
                </a:solidFill>
                <a:latin typeface="Arial Narrow" pitchFamily="34" charset="0"/>
              </a:rPr>
              <a:t>de </a:t>
            </a:r>
            <a:r>
              <a:rPr lang="es-MX" sz="1100" dirty="0" smtClean="0">
                <a:solidFill>
                  <a:prstClr val="black"/>
                </a:solidFill>
                <a:latin typeface="Arial Narrow" pitchFamily="34" charset="0"/>
              </a:rPr>
              <a:t>Centroamérica: </a:t>
            </a:r>
            <a:r>
              <a:rPr lang="es-MX" sz="1100" b="1" dirty="0" smtClean="0">
                <a:solidFill>
                  <a:prstClr val="black"/>
                </a:solidFill>
                <a:latin typeface="Arial Narrow" pitchFamily="34" charset="0"/>
              </a:rPr>
              <a:t>Panamá</a:t>
            </a:r>
            <a:r>
              <a:rPr lang="es-MX" sz="1100" dirty="0">
                <a:solidFill>
                  <a:prstClr val="black"/>
                </a:solidFill>
                <a:latin typeface="Arial Narrow" pitchFamily="34" charset="0"/>
              </a:rPr>
              <a:t>, </a:t>
            </a:r>
            <a:r>
              <a:rPr lang="es-MX" sz="1100" b="1" dirty="0">
                <a:solidFill>
                  <a:prstClr val="black"/>
                </a:solidFill>
                <a:latin typeface="Arial Narrow" pitchFamily="34" charset="0"/>
              </a:rPr>
              <a:t>Costa Rica</a:t>
            </a:r>
            <a:r>
              <a:rPr lang="es-MX" sz="1100" dirty="0">
                <a:solidFill>
                  <a:prstClr val="black"/>
                </a:solidFill>
                <a:latin typeface="Arial Narrow" pitchFamily="34" charset="0"/>
              </a:rPr>
              <a:t>, </a:t>
            </a:r>
            <a:r>
              <a:rPr lang="es-MX" sz="1100" b="1" dirty="0">
                <a:solidFill>
                  <a:prstClr val="black"/>
                </a:solidFill>
                <a:latin typeface="Arial Narrow" pitchFamily="34" charset="0"/>
              </a:rPr>
              <a:t>Honduras</a:t>
            </a:r>
            <a:r>
              <a:rPr lang="es-MX" sz="1100" dirty="0">
                <a:solidFill>
                  <a:prstClr val="black"/>
                </a:solidFill>
                <a:latin typeface="Arial Narrow" pitchFamily="34" charset="0"/>
              </a:rPr>
              <a:t>, </a:t>
            </a:r>
            <a:r>
              <a:rPr lang="es-MX" sz="1100" b="1" dirty="0">
                <a:solidFill>
                  <a:prstClr val="black"/>
                </a:solidFill>
                <a:latin typeface="Arial Narrow" pitchFamily="34" charset="0"/>
              </a:rPr>
              <a:t>Guatemala</a:t>
            </a:r>
            <a:r>
              <a:rPr lang="es-MX" sz="1100" dirty="0">
                <a:solidFill>
                  <a:prstClr val="black"/>
                </a:solidFill>
                <a:latin typeface="Arial Narrow" pitchFamily="34" charset="0"/>
              </a:rPr>
              <a:t>, </a:t>
            </a:r>
            <a:r>
              <a:rPr lang="es-MX" sz="1100" b="1" dirty="0">
                <a:solidFill>
                  <a:prstClr val="black"/>
                </a:solidFill>
                <a:latin typeface="Arial Narrow" pitchFamily="34" charset="0"/>
              </a:rPr>
              <a:t>El Salvador </a:t>
            </a:r>
            <a:r>
              <a:rPr lang="es-MX" sz="1100" dirty="0">
                <a:solidFill>
                  <a:prstClr val="black"/>
                </a:solidFill>
                <a:latin typeface="Arial Narrow" pitchFamily="34" charset="0"/>
              </a:rPr>
              <a:t>y </a:t>
            </a:r>
            <a:r>
              <a:rPr lang="es-MX" sz="1100" b="1" dirty="0" smtClean="0">
                <a:solidFill>
                  <a:prstClr val="black"/>
                </a:solidFill>
                <a:latin typeface="Arial Narrow" pitchFamily="34" charset="0"/>
              </a:rPr>
              <a:t>Nicaragua. </a:t>
            </a:r>
          </a:p>
          <a:p>
            <a:r>
              <a:rPr lang="es-MX" sz="1100" dirty="0" smtClean="0">
                <a:solidFill>
                  <a:prstClr val="black"/>
                </a:solidFill>
                <a:latin typeface="Arial Narrow" pitchFamily="34" charset="0"/>
              </a:rPr>
              <a:t>Se consideraron las siguientes sustancias activas por grupo terapéutico</a:t>
            </a:r>
            <a:r>
              <a:rPr lang="es-MX" sz="1100" dirty="0">
                <a:solidFill>
                  <a:prstClr val="black"/>
                </a:solidFill>
                <a:latin typeface="Arial Narrow" pitchFamily="34" charset="0"/>
              </a:rPr>
              <a:t>: </a:t>
            </a:r>
            <a:r>
              <a:rPr lang="es-MX" sz="1100" b="1" dirty="0">
                <a:solidFill>
                  <a:prstClr val="black"/>
                </a:solidFill>
                <a:latin typeface="Arial Narrow" pitchFamily="34" charset="0"/>
              </a:rPr>
              <a:t>Oncología </a:t>
            </a:r>
            <a:r>
              <a:rPr lang="es-MX" sz="1100" dirty="0" smtClean="0">
                <a:solidFill>
                  <a:prstClr val="black"/>
                </a:solidFill>
                <a:latin typeface="Arial Narrow" pitchFamily="34" charset="0"/>
              </a:rPr>
              <a:t>(</a:t>
            </a:r>
            <a:r>
              <a:rPr lang="es-MX" sz="1100" b="1" dirty="0" smtClean="0">
                <a:solidFill>
                  <a:prstClr val="black"/>
                </a:solidFill>
                <a:latin typeface="Arial Narrow" pitchFamily="34" charset="0"/>
              </a:rPr>
              <a:t>Bicalutamida</a:t>
            </a:r>
            <a:r>
              <a:rPr lang="es-MX" sz="1100" dirty="0">
                <a:solidFill>
                  <a:prstClr val="black"/>
                </a:solidFill>
                <a:latin typeface="Arial Narrow" pitchFamily="34" charset="0"/>
              </a:rPr>
              <a:t>, </a:t>
            </a:r>
            <a:r>
              <a:rPr lang="es-MX" sz="1100" b="1" dirty="0" err="1">
                <a:solidFill>
                  <a:prstClr val="black"/>
                </a:solidFill>
                <a:latin typeface="Arial Narrow" pitchFamily="34" charset="0"/>
              </a:rPr>
              <a:t>Imiquimod</a:t>
            </a:r>
            <a:r>
              <a:rPr lang="es-MX" sz="1100" b="1" dirty="0">
                <a:solidFill>
                  <a:prstClr val="black"/>
                </a:solidFill>
                <a:latin typeface="Arial Narrow" pitchFamily="34" charset="0"/>
              </a:rPr>
              <a:t> </a:t>
            </a:r>
            <a:r>
              <a:rPr lang="es-MX" sz="1100" dirty="0">
                <a:solidFill>
                  <a:prstClr val="black"/>
                </a:solidFill>
                <a:latin typeface="Arial Narrow" pitchFamily="34" charset="0"/>
              </a:rPr>
              <a:t>y </a:t>
            </a:r>
            <a:r>
              <a:rPr lang="es-MX" sz="1100" b="1" dirty="0">
                <a:solidFill>
                  <a:prstClr val="black"/>
                </a:solidFill>
                <a:latin typeface="Arial Narrow" pitchFamily="34" charset="0"/>
              </a:rPr>
              <a:t>Gemcitabina</a:t>
            </a:r>
            <a:r>
              <a:rPr lang="es-MX" sz="1100" dirty="0">
                <a:solidFill>
                  <a:prstClr val="black"/>
                </a:solidFill>
                <a:latin typeface="Arial Narrow" pitchFamily="34" charset="0"/>
              </a:rPr>
              <a:t>); Cardiovascular (</a:t>
            </a:r>
            <a:r>
              <a:rPr lang="es-MX" sz="1100" b="1" dirty="0">
                <a:solidFill>
                  <a:prstClr val="black"/>
                </a:solidFill>
                <a:latin typeface="Arial Narrow" pitchFamily="34" charset="0"/>
              </a:rPr>
              <a:t>Atorvastatina</a:t>
            </a:r>
            <a:r>
              <a:rPr lang="es-MX" sz="1100" dirty="0">
                <a:solidFill>
                  <a:prstClr val="black"/>
                </a:solidFill>
                <a:latin typeface="Arial Narrow" pitchFamily="34" charset="0"/>
              </a:rPr>
              <a:t>, </a:t>
            </a:r>
            <a:r>
              <a:rPr lang="es-MX" sz="1100" b="1" dirty="0">
                <a:solidFill>
                  <a:prstClr val="black"/>
                </a:solidFill>
                <a:latin typeface="Arial Narrow" pitchFamily="34" charset="0"/>
              </a:rPr>
              <a:t>Clopidogrel</a:t>
            </a:r>
            <a:r>
              <a:rPr lang="es-MX" sz="1100" dirty="0">
                <a:solidFill>
                  <a:prstClr val="black"/>
                </a:solidFill>
                <a:latin typeface="Arial Narrow" pitchFamily="34" charset="0"/>
              </a:rPr>
              <a:t>, </a:t>
            </a:r>
            <a:r>
              <a:rPr lang="es-MX" sz="1100" b="1" dirty="0">
                <a:solidFill>
                  <a:prstClr val="black"/>
                </a:solidFill>
                <a:latin typeface="Arial Narrow" pitchFamily="34" charset="0"/>
              </a:rPr>
              <a:t>Valsartán</a:t>
            </a:r>
            <a:r>
              <a:rPr lang="es-MX" sz="1100" dirty="0">
                <a:solidFill>
                  <a:prstClr val="black"/>
                </a:solidFill>
                <a:latin typeface="Arial Narrow" pitchFamily="34" charset="0"/>
              </a:rPr>
              <a:t>, </a:t>
            </a:r>
            <a:r>
              <a:rPr lang="es-MX" sz="1100" b="1" dirty="0" err="1">
                <a:solidFill>
                  <a:prstClr val="black"/>
                </a:solidFill>
                <a:latin typeface="Arial Narrow" pitchFamily="34" charset="0"/>
              </a:rPr>
              <a:t>Irbesartán</a:t>
            </a:r>
            <a:r>
              <a:rPr lang="es-MX" sz="1100" b="1" dirty="0">
                <a:solidFill>
                  <a:prstClr val="black"/>
                </a:solidFill>
                <a:latin typeface="Arial Narrow" pitchFamily="34" charset="0"/>
              </a:rPr>
              <a:t> </a:t>
            </a:r>
            <a:r>
              <a:rPr lang="es-MX" sz="1100" dirty="0">
                <a:solidFill>
                  <a:prstClr val="black"/>
                </a:solidFill>
                <a:latin typeface="Arial Narrow" pitchFamily="34" charset="0"/>
              </a:rPr>
              <a:t>y </a:t>
            </a:r>
            <a:r>
              <a:rPr lang="es-MX" sz="1100" b="1" dirty="0" err="1">
                <a:solidFill>
                  <a:prstClr val="black"/>
                </a:solidFill>
                <a:latin typeface="Arial Narrow" pitchFamily="34" charset="0"/>
              </a:rPr>
              <a:t>Losartán</a:t>
            </a:r>
            <a:r>
              <a:rPr lang="es-MX" sz="1100" dirty="0" smtClean="0">
                <a:solidFill>
                  <a:prstClr val="black"/>
                </a:solidFill>
                <a:latin typeface="Arial Narrow" pitchFamily="34" charset="0"/>
              </a:rPr>
              <a:t>); </a:t>
            </a:r>
            <a:r>
              <a:rPr lang="es-MX" sz="1100" b="1" dirty="0" smtClean="0">
                <a:solidFill>
                  <a:prstClr val="black"/>
                </a:solidFill>
                <a:latin typeface="Arial Narrow" pitchFamily="34" charset="0"/>
              </a:rPr>
              <a:t>Diabetes </a:t>
            </a:r>
            <a:r>
              <a:rPr lang="es-MX" sz="1100" dirty="0" smtClean="0">
                <a:solidFill>
                  <a:prstClr val="black"/>
                </a:solidFill>
                <a:latin typeface="Arial Narrow" pitchFamily="34" charset="0"/>
              </a:rPr>
              <a:t>(</a:t>
            </a:r>
            <a:r>
              <a:rPr lang="es-MX" sz="1100" b="1" dirty="0" smtClean="0">
                <a:solidFill>
                  <a:prstClr val="black"/>
                </a:solidFill>
                <a:latin typeface="Arial Narrow" pitchFamily="34" charset="0"/>
              </a:rPr>
              <a:t>Pioglitazona</a:t>
            </a:r>
            <a:r>
              <a:rPr lang="es-MX" sz="1100" dirty="0" smtClean="0">
                <a:solidFill>
                  <a:prstClr val="black"/>
                </a:solidFill>
                <a:latin typeface="Arial Narrow" pitchFamily="34" charset="0"/>
              </a:rPr>
              <a:t>).</a:t>
            </a:r>
          </a:p>
        </p:txBody>
      </p:sp>
    </p:spTree>
    <p:extLst>
      <p:ext uri="{BB962C8B-B14F-4D97-AF65-F5344CB8AC3E}">
        <p14:creationId xmlns:p14="http://schemas.microsoft.com/office/powerpoint/2010/main" val="1456963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07504" y="2132856"/>
            <a:ext cx="8892480" cy="1569660"/>
          </a:xfrm>
          <a:prstGeom prst="rect">
            <a:avLst/>
          </a:prstGeom>
          <a:noFill/>
        </p:spPr>
        <p:txBody>
          <a:bodyPr wrap="square">
            <a:spAutoFit/>
          </a:bodyPr>
          <a:lstStyle/>
          <a:p>
            <a:pPr marL="271463" indent="-271463" algn="just">
              <a:defRPr/>
            </a:pPr>
            <a:r>
              <a:rPr lang="es-MX" sz="1600" b="1" dirty="0" smtClean="0">
                <a:solidFill>
                  <a:prstClr val="black"/>
                </a:solidFill>
                <a:latin typeface="Arial Narrow" pitchFamily="34" charset="0"/>
              </a:rPr>
              <a:t>Carriles especializados para medicamentos y dispositivos médicos</a:t>
            </a:r>
            <a:endParaRPr lang="es-MX" sz="1100" dirty="0" smtClean="0">
              <a:solidFill>
                <a:prstClr val="black"/>
              </a:solidFill>
              <a:latin typeface="Arial Narrow" pitchFamily="34" charset="0"/>
            </a:endParaRPr>
          </a:p>
          <a:p>
            <a:pPr marL="285750" indent="-285750" algn="just">
              <a:buFont typeface="Arial" pitchFamily="34" charset="0"/>
              <a:buChar char="•"/>
              <a:defRPr/>
            </a:pPr>
            <a:r>
              <a:rPr lang="es-MX" sz="1600" dirty="0" smtClean="0">
                <a:solidFill>
                  <a:prstClr val="black"/>
                </a:solidFill>
                <a:latin typeface="Arial Narrow" pitchFamily="34" charset="0"/>
              </a:rPr>
              <a:t>Se  implementaron </a:t>
            </a:r>
            <a:r>
              <a:rPr lang="es-MX" sz="1600" dirty="0">
                <a:solidFill>
                  <a:prstClr val="black"/>
                </a:solidFill>
                <a:latin typeface="Arial Narrow" pitchFamily="34" charset="0"/>
              </a:rPr>
              <a:t>carriles especializados para las autorizaciones de registro sanitario </a:t>
            </a:r>
            <a:r>
              <a:rPr lang="es-MX" sz="1600" dirty="0" smtClean="0">
                <a:solidFill>
                  <a:prstClr val="black"/>
                </a:solidFill>
                <a:latin typeface="Arial Narrow" pitchFamily="34" charset="0"/>
              </a:rPr>
              <a:t>para medicamentos alopáticos y dispositivos médicos. </a:t>
            </a:r>
          </a:p>
          <a:p>
            <a:pPr marL="285750" indent="-285750" algn="just">
              <a:buFont typeface="Arial" pitchFamily="34" charset="0"/>
              <a:buChar char="•"/>
              <a:defRPr/>
            </a:pPr>
            <a:r>
              <a:rPr lang="es-MX" sz="1600" dirty="0" smtClean="0">
                <a:solidFill>
                  <a:prstClr val="black"/>
                </a:solidFill>
                <a:latin typeface="Arial Narrow" pitchFamily="34" charset="0"/>
              </a:rPr>
              <a:t>Dicha reorganización se llevó a cabo con base en un análisis de riesgo de los productos. </a:t>
            </a:r>
          </a:p>
          <a:p>
            <a:pPr marL="285750" indent="-285750" algn="just">
              <a:buFont typeface="Arial" pitchFamily="34" charset="0"/>
              <a:buChar char="•"/>
              <a:defRPr/>
            </a:pPr>
            <a:r>
              <a:rPr lang="es-MX" sz="1600" dirty="0" smtClean="0">
                <a:solidFill>
                  <a:prstClr val="black"/>
                </a:solidFill>
                <a:latin typeface="Arial Narrow" pitchFamily="34" charset="0"/>
              </a:rPr>
              <a:t>Con la reorganización se redujeron los tiempos de emisión de los registros de insumos para la salud. </a:t>
            </a:r>
          </a:p>
          <a:p>
            <a:pPr algn="just">
              <a:defRPr/>
            </a:pPr>
            <a:r>
              <a:rPr lang="es-MX" sz="1600" dirty="0" smtClean="0">
                <a:solidFill>
                  <a:prstClr val="black"/>
                </a:solidFill>
                <a:latin typeface="Arial Narrow" pitchFamily="34" charset="0"/>
              </a:rPr>
              <a:t>La estructura de los carriles es la siguiente: </a:t>
            </a:r>
            <a:r>
              <a:rPr lang="es-MX" sz="1600" dirty="0">
                <a:solidFill>
                  <a:prstClr val="black"/>
                </a:solidFill>
                <a:latin typeface="Arial Narrow" pitchFamily="34" charset="0"/>
              </a:rPr>
              <a:t>	</a:t>
            </a:r>
          </a:p>
        </p:txBody>
      </p:sp>
      <p:graphicFrame>
        <p:nvGraphicFramePr>
          <p:cNvPr id="7" name="6 Tabla"/>
          <p:cNvGraphicFramePr>
            <a:graphicFrameLocks noGrp="1"/>
          </p:cNvGraphicFramePr>
          <p:nvPr>
            <p:extLst>
              <p:ext uri="{D42A27DB-BD31-4B8C-83A1-F6EECF244321}">
                <p14:modId xmlns:p14="http://schemas.microsoft.com/office/powerpoint/2010/main" val="1423458898"/>
              </p:ext>
            </p:extLst>
          </p:nvPr>
        </p:nvGraphicFramePr>
        <p:xfrm>
          <a:off x="214312" y="3796066"/>
          <a:ext cx="8715375" cy="3017310"/>
        </p:xfrm>
        <a:graphic>
          <a:graphicData uri="http://schemas.openxmlformats.org/drawingml/2006/table">
            <a:tbl>
              <a:tblPr firstRow="1" bandRow="1">
                <a:tableStyleId>{9D7B26C5-4107-4FEC-AEDC-1716B250A1EF}</a:tableStyleId>
              </a:tblPr>
              <a:tblGrid>
                <a:gridCol w="1146759"/>
                <a:gridCol w="2968834"/>
                <a:gridCol w="4599782"/>
              </a:tblGrid>
              <a:tr h="271622">
                <a:tc>
                  <a:txBody>
                    <a:bodyPr/>
                    <a:lstStyle/>
                    <a:p>
                      <a:pPr algn="just"/>
                      <a:endParaRPr lang="es-MX" sz="1400" b="1" dirty="0">
                        <a:latin typeface="Arial Narrow" pitchFamily="34" charset="0"/>
                      </a:endParaRPr>
                    </a:p>
                  </a:txBody>
                  <a:tcPr marL="91439" marR="91439"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400" b="1" dirty="0" smtClean="0">
                          <a:latin typeface="Arial Narrow" pitchFamily="34" charset="0"/>
                        </a:rPr>
                        <a:t>Carril</a:t>
                      </a:r>
                      <a:endParaRPr lang="es-MX" sz="1400" b="1" dirty="0">
                        <a:latin typeface="Arial Narrow" pitchFamily="34" charset="0"/>
                      </a:endParaRPr>
                    </a:p>
                  </a:txBody>
                  <a:tcPr marL="91439" marR="91439"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MX" sz="1400" dirty="0" smtClean="0">
                          <a:latin typeface="Arial Narrow" pitchFamily="34" charset="0"/>
                        </a:rPr>
                        <a:t>Características y operación</a:t>
                      </a:r>
                      <a:endParaRPr lang="es-MX" sz="1400" dirty="0">
                        <a:latin typeface="Arial Narrow" pitchFamily="34" charset="0"/>
                      </a:endParaRPr>
                    </a:p>
                  </a:txBody>
                  <a:tcPr marL="91439" marR="91439"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6489">
                <a:tc>
                  <a:txBody>
                    <a:bodyPr/>
                    <a:lstStyle/>
                    <a:p>
                      <a:pPr algn="just"/>
                      <a:r>
                        <a:rPr lang="es-MX" sz="1400" b="1" dirty="0" smtClean="0">
                          <a:latin typeface="Arial Narrow" pitchFamily="34" charset="0"/>
                        </a:rPr>
                        <a:t>CARRIL 1</a:t>
                      </a:r>
                      <a:endParaRPr lang="es-MX" sz="1400" b="1" dirty="0">
                        <a:latin typeface="Arial Narrow" pitchFamily="34" charset="0"/>
                      </a:endParaRPr>
                    </a:p>
                  </a:txBody>
                  <a:tcPr marL="91439" marR="91439"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400" b="0" dirty="0" smtClean="0">
                          <a:latin typeface="Arial Narrow" pitchFamily="34" charset="0"/>
                        </a:rPr>
                        <a:t>Tramites administrativos </a:t>
                      </a:r>
                    </a:p>
                  </a:txBody>
                  <a:tcPr marL="91439" marR="91439"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00050" indent="-400050" algn="just">
                        <a:buAutoNum type="romanLcParenR"/>
                      </a:pPr>
                      <a:endParaRPr lang="es-MX" sz="1400" b="0" dirty="0">
                        <a:latin typeface="Arial Narrow" pitchFamily="34" charset="0"/>
                      </a:endParaRPr>
                    </a:p>
                  </a:txBody>
                  <a:tcPr marL="91439" marR="91439"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6195">
                <a:tc>
                  <a:txBody>
                    <a:bodyPr/>
                    <a:lstStyle/>
                    <a:p>
                      <a:pPr algn="just"/>
                      <a:r>
                        <a:rPr lang="es-MX" sz="1400" b="1" dirty="0" smtClean="0">
                          <a:latin typeface="Arial Narrow" pitchFamily="34" charset="0"/>
                        </a:rPr>
                        <a:t>CARRIL 2</a:t>
                      </a:r>
                      <a:endParaRPr lang="es-MX" sz="1400" b="1" dirty="0">
                        <a:latin typeface="Arial Narrow" pitchFamily="34" charset="0"/>
                      </a:endParaRPr>
                    </a:p>
                  </a:txBody>
                  <a:tcPr marL="91439" marR="91439"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MX" sz="1400" b="0" dirty="0" smtClean="0">
                          <a:latin typeface="Arial Narrow" pitchFamily="34" charset="0"/>
                        </a:rPr>
                        <a:t>Medicamentos clase I,</a:t>
                      </a:r>
                      <a:r>
                        <a:rPr lang="es-MX" sz="1400" b="0" baseline="0" dirty="0" smtClean="0">
                          <a:latin typeface="Arial Narrow" pitchFamily="34" charset="0"/>
                        </a:rPr>
                        <a:t> II y III</a:t>
                      </a:r>
                      <a:endParaRPr lang="es-MX" sz="1400" b="0" dirty="0">
                        <a:latin typeface="Arial Narrow" pitchFamily="34" charset="0"/>
                      </a:endParaRPr>
                    </a:p>
                  </a:txBody>
                  <a:tcPr marL="91439" marR="91439"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MX" sz="1400" b="0" dirty="0" smtClean="0">
                          <a:latin typeface="Arial Narrow" pitchFamily="34" charset="0"/>
                        </a:rPr>
                        <a:t>Se subdividirán en 3 líneas de producción: </a:t>
                      </a:r>
                    </a:p>
                    <a:p>
                      <a:pPr marL="400050" indent="-400050" algn="just">
                        <a:buAutoNum type="romanLcParenR"/>
                      </a:pPr>
                      <a:r>
                        <a:rPr lang="es-MX" sz="1400" b="0" dirty="0" smtClean="0">
                          <a:latin typeface="Arial Narrow" pitchFamily="34" charset="0"/>
                        </a:rPr>
                        <a:t>Prórrogas</a:t>
                      </a:r>
                    </a:p>
                    <a:p>
                      <a:pPr marL="400050" indent="-400050" algn="just">
                        <a:buAutoNum type="romanLcParenR"/>
                      </a:pPr>
                      <a:r>
                        <a:rPr lang="es-MX" sz="1400" b="0" dirty="0" smtClean="0">
                          <a:latin typeface="Arial Narrow" pitchFamily="34" charset="0"/>
                        </a:rPr>
                        <a:t>Modificaciones</a:t>
                      </a:r>
                    </a:p>
                    <a:p>
                      <a:pPr marL="400050" indent="-400050" algn="just">
                        <a:buAutoNum type="romanLcParenR"/>
                      </a:pPr>
                      <a:r>
                        <a:rPr lang="es-MX" sz="1400" b="0" dirty="0" smtClean="0">
                          <a:latin typeface="Arial Narrow" pitchFamily="34" charset="0"/>
                        </a:rPr>
                        <a:t>Nuevos registros</a:t>
                      </a:r>
                      <a:endParaRPr lang="es-MX" sz="1400" b="0" dirty="0">
                        <a:latin typeface="Arial Narrow" pitchFamily="34" charset="0"/>
                      </a:endParaRPr>
                    </a:p>
                  </a:txBody>
                  <a:tcPr marL="91439" marR="91439"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3058">
                <a:tc>
                  <a:txBody>
                    <a:bodyPr/>
                    <a:lstStyle/>
                    <a:p>
                      <a:pPr algn="just"/>
                      <a:r>
                        <a:rPr lang="es-MX" sz="1400" b="1" dirty="0" smtClean="0">
                          <a:latin typeface="Arial Narrow" pitchFamily="34" charset="0"/>
                        </a:rPr>
                        <a:t>CARRIL 3</a:t>
                      </a:r>
                      <a:endParaRPr lang="es-MX" sz="1400" b="1" dirty="0">
                        <a:latin typeface="Arial Narrow" pitchFamily="34" charset="0"/>
                      </a:endParaRPr>
                    </a:p>
                  </a:txBody>
                  <a:tcPr marL="91439" marR="91439"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MX" sz="1400" b="0" dirty="0" smtClean="0">
                          <a:latin typeface="Arial Narrow" pitchFamily="34" charset="0"/>
                        </a:rPr>
                        <a:t>Medicamentos clase IV</a:t>
                      </a:r>
                      <a:endParaRPr lang="es-MX" sz="1400" b="0" dirty="0">
                        <a:latin typeface="Arial Narrow" pitchFamily="34" charset="0"/>
                      </a:endParaRPr>
                    </a:p>
                  </a:txBody>
                  <a:tcPr marL="91439" marR="91439"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MX" sz="1400" b="0" dirty="0" smtClean="0">
                          <a:latin typeface="Arial Narrow" pitchFamily="34" charset="0"/>
                        </a:rPr>
                        <a:t>Se dividirán en 3 líneas de producción, por nivel de riesgo sanitario</a:t>
                      </a:r>
                      <a:r>
                        <a:rPr lang="es-MX" sz="1400" b="0" baseline="0" dirty="0" smtClean="0">
                          <a:latin typeface="Arial Narrow" pitchFamily="34" charset="0"/>
                        </a:rPr>
                        <a:t> basado en puntos.</a:t>
                      </a:r>
                      <a:endParaRPr lang="es-MX" sz="1400" b="0" dirty="0">
                        <a:latin typeface="Arial Narrow" pitchFamily="34" charset="0"/>
                      </a:endParaRPr>
                    </a:p>
                  </a:txBody>
                  <a:tcPr marL="91439" marR="91439"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6195">
                <a:tc>
                  <a:txBody>
                    <a:bodyPr/>
                    <a:lstStyle/>
                    <a:p>
                      <a:endParaRPr lang="es-MX" sz="1400" dirty="0">
                        <a:latin typeface="Arial Narrow" pitchFamily="34" charset="0"/>
                      </a:endParaRPr>
                    </a:p>
                  </a:txBody>
                  <a:tcPr marL="91439" marR="91439"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MX" sz="1400" b="0" dirty="0" smtClean="0">
                          <a:latin typeface="Arial Narrow" pitchFamily="34" charset="0"/>
                        </a:rPr>
                        <a:t>Medicamentos clase</a:t>
                      </a:r>
                      <a:r>
                        <a:rPr lang="es-MX" sz="1400" b="0" baseline="0" dirty="0" smtClean="0">
                          <a:latin typeface="Arial Narrow" pitchFamily="34" charset="0"/>
                        </a:rPr>
                        <a:t> V y VI</a:t>
                      </a:r>
                      <a:endParaRPr lang="es-MX" sz="1400" b="0" dirty="0">
                        <a:latin typeface="Arial Narrow" pitchFamily="34" charset="0"/>
                      </a:endParaRPr>
                    </a:p>
                  </a:txBody>
                  <a:tcPr marL="91439" marR="91439"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s-MX" sz="1400" b="0" dirty="0" smtClean="0">
                          <a:latin typeface="Arial Narrow" pitchFamily="34" charset="0"/>
                        </a:rPr>
                        <a:t>Se subdividirán en 3 líneas de producción: </a:t>
                      </a:r>
                    </a:p>
                    <a:p>
                      <a:pPr marL="400050" indent="-400050" algn="just">
                        <a:buAutoNum type="romanLcParenR"/>
                      </a:pPr>
                      <a:r>
                        <a:rPr lang="es-MX" sz="1400" b="0" dirty="0" smtClean="0">
                          <a:latin typeface="Arial Narrow" pitchFamily="34" charset="0"/>
                        </a:rPr>
                        <a:t>Prórrogas</a:t>
                      </a:r>
                    </a:p>
                    <a:p>
                      <a:pPr marL="400050" indent="-400050" algn="just">
                        <a:buAutoNum type="romanLcParenR"/>
                      </a:pPr>
                      <a:r>
                        <a:rPr lang="es-MX" sz="1400" b="0" dirty="0" smtClean="0">
                          <a:latin typeface="Arial Narrow" pitchFamily="34" charset="0"/>
                        </a:rPr>
                        <a:t>Modificaciones</a:t>
                      </a:r>
                    </a:p>
                    <a:p>
                      <a:pPr marL="400050" indent="-400050" algn="just">
                        <a:buAutoNum type="romanLcParenR"/>
                      </a:pPr>
                      <a:r>
                        <a:rPr lang="es-MX" sz="1400" b="0" dirty="0" smtClean="0">
                          <a:latin typeface="Arial Narrow" pitchFamily="34" charset="0"/>
                        </a:rPr>
                        <a:t>Nuevos registros</a:t>
                      </a:r>
                    </a:p>
                  </a:txBody>
                  <a:tcPr marL="91439" marR="91439" marT="45699" marB="456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3 Rectángulo"/>
          <p:cNvSpPr/>
          <p:nvPr/>
        </p:nvSpPr>
        <p:spPr>
          <a:xfrm>
            <a:off x="107504" y="1052736"/>
            <a:ext cx="8424936" cy="1077218"/>
          </a:xfrm>
          <a:prstGeom prst="rect">
            <a:avLst/>
          </a:prstGeom>
        </p:spPr>
        <p:txBody>
          <a:bodyPr wrap="square">
            <a:spAutoFit/>
          </a:bodyPr>
          <a:lstStyle/>
          <a:p>
            <a:pPr algn="just">
              <a:spcAft>
                <a:spcPts val="600"/>
              </a:spcAft>
            </a:pPr>
            <a:r>
              <a:rPr lang="en-US" b="1" dirty="0" err="1" smtClean="0">
                <a:latin typeface="Arial Narrow" pitchFamily="34" charset="0"/>
              </a:rPr>
              <a:t>Eje</a:t>
            </a:r>
            <a:r>
              <a:rPr lang="en-US" b="1" dirty="0" smtClean="0">
                <a:latin typeface="Arial Narrow" pitchFamily="34" charset="0"/>
              </a:rPr>
              <a:t> 3. </a:t>
            </a:r>
            <a:r>
              <a:rPr lang="en-US" b="1" dirty="0" err="1" smtClean="0">
                <a:latin typeface="Arial Narrow" pitchFamily="34" charset="0"/>
              </a:rPr>
              <a:t>Eliminación</a:t>
            </a:r>
            <a:r>
              <a:rPr lang="en-US" b="1" dirty="0" smtClean="0">
                <a:latin typeface="Arial Narrow" pitchFamily="34" charset="0"/>
              </a:rPr>
              <a:t> de </a:t>
            </a:r>
            <a:r>
              <a:rPr lang="en-US" b="1" dirty="0" err="1" smtClean="0">
                <a:latin typeface="Arial Narrow" pitchFamily="34" charset="0"/>
              </a:rPr>
              <a:t>barreras</a:t>
            </a:r>
            <a:r>
              <a:rPr lang="en-US" b="1" dirty="0" smtClean="0">
                <a:latin typeface="Arial Narrow" pitchFamily="34" charset="0"/>
              </a:rPr>
              <a:t> de </a:t>
            </a:r>
            <a:r>
              <a:rPr lang="en-US" b="1" dirty="0" err="1" smtClean="0">
                <a:latin typeface="Arial Narrow" pitchFamily="34" charset="0"/>
              </a:rPr>
              <a:t>entrada</a:t>
            </a:r>
            <a:r>
              <a:rPr lang="en-US" b="1" dirty="0" smtClean="0">
                <a:latin typeface="Arial Narrow" pitchFamily="34" charset="0"/>
              </a:rPr>
              <a:t> al </a:t>
            </a:r>
            <a:r>
              <a:rPr lang="en-US" b="1" dirty="0" err="1" smtClean="0">
                <a:latin typeface="Arial Narrow" pitchFamily="34" charset="0"/>
              </a:rPr>
              <a:t>mercado</a:t>
            </a:r>
            <a:r>
              <a:rPr lang="en-US" b="1" dirty="0" smtClean="0">
                <a:latin typeface="Arial Narrow" pitchFamily="34" charset="0"/>
              </a:rPr>
              <a:t> </a:t>
            </a:r>
            <a:r>
              <a:rPr lang="en-US" b="1" dirty="0" err="1" smtClean="0">
                <a:latin typeface="Arial Narrow" pitchFamily="34" charset="0"/>
              </a:rPr>
              <a:t>farmacéutico</a:t>
            </a:r>
            <a:endParaRPr lang="en-US" b="1" dirty="0" smtClean="0">
              <a:latin typeface="Arial Narrow" pitchFamily="34" charset="0"/>
            </a:endParaRPr>
          </a:p>
          <a:p>
            <a:pPr algn="just">
              <a:spcAft>
                <a:spcPts val="600"/>
              </a:spcAft>
            </a:pPr>
            <a:r>
              <a:rPr lang="en-US" b="1" dirty="0">
                <a:latin typeface="Arial Narrow" pitchFamily="34" charset="0"/>
              </a:rPr>
              <a:t>El </a:t>
            </a:r>
            <a:r>
              <a:rPr lang="en-US" b="1" dirty="0" err="1">
                <a:latin typeface="Arial Narrow" pitchFamily="34" charset="0"/>
              </a:rPr>
              <a:t>acceso</a:t>
            </a:r>
            <a:r>
              <a:rPr lang="en-US" b="1" dirty="0">
                <a:latin typeface="Arial Narrow" pitchFamily="34" charset="0"/>
              </a:rPr>
              <a:t> </a:t>
            </a:r>
            <a:r>
              <a:rPr lang="en-US" b="1" dirty="0" err="1">
                <a:latin typeface="Arial Narrow" pitchFamily="34" charset="0"/>
              </a:rPr>
              <a:t>efectivo</a:t>
            </a:r>
            <a:r>
              <a:rPr lang="en-US" b="1" dirty="0">
                <a:latin typeface="Arial Narrow" pitchFamily="34" charset="0"/>
              </a:rPr>
              <a:t> a </a:t>
            </a:r>
            <a:r>
              <a:rPr lang="en-US" b="1" dirty="0" err="1" smtClean="0">
                <a:latin typeface="Arial Narrow" pitchFamily="34" charset="0"/>
              </a:rPr>
              <a:t>medicamentos</a:t>
            </a:r>
            <a:r>
              <a:rPr lang="en-US" dirty="0" smtClean="0">
                <a:latin typeface="Arial Narrow" pitchFamily="34" charset="0"/>
              </a:rPr>
              <a:t>: </a:t>
            </a:r>
          </a:p>
          <a:p>
            <a:pPr algn="just">
              <a:spcAft>
                <a:spcPts val="600"/>
              </a:spcAft>
            </a:pPr>
            <a:r>
              <a:rPr lang="en-US" b="1" dirty="0" smtClean="0">
                <a:latin typeface="Arial Narrow" pitchFamily="34" charset="0"/>
              </a:rPr>
              <a:t>b) </a:t>
            </a:r>
            <a:r>
              <a:rPr lang="en-US" b="1" dirty="0" err="1" smtClean="0">
                <a:latin typeface="Arial Narrow" pitchFamily="34" charset="0"/>
              </a:rPr>
              <a:t>Mecanismos</a:t>
            </a:r>
            <a:r>
              <a:rPr lang="en-US" b="1" dirty="0" smtClean="0">
                <a:latin typeface="Arial Narrow" pitchFamily="34" charset="0"/>
              </a:rPr>
              <a:t> </a:t>
            </a:r>
            <a:r>
              <a:rPr lang="en-US" b="1" dirty="0">
                <a:latin typeface="Arial Narrow" pitchFamily="34" charset="0"/>
              </a:rPr>
              <a:t>de </a:t>
            </a:r>
            <a:r>
              <a:rPr lang="en-US" b="1" dirty="0" err="1">
                <a:latin typeface="Arial Narrow" pitchFamily="34" charset="0"/>
              </a:rPr>
              <a:t>flexibilización</a:t>
            </a:r>
            <a:r>
              <a:rPr lang="en-US" b="1" dirty="0">
                <a:latin typeface="Arial Narrow" pitchFamily="34" charset="0"/>
              </a:rPr>
              <a:t> del </a:t>
            </a:r>
            <a:r>
              <a:rPr lang="en-US" b="1" dirty="0" err="1" smtClean="0">
                <a:latin typeface="Arial Narrow" pitchFamily="34" charset="0"/>
              </a:rPr>
              <a:t>proceso</a:t>
            </a:r>
            <a:endParaRPr lang="en-US" b="1" dirty="0">
              <a:latin typeface="Arial Narrow" pitchFamily="34" charset="0"/>
            </a:endParaRPr>
          </a:p>
        </p:txBody>
      </p:sp>
    </p:spTree>
    <p:extLst>
      <p:ext uri="{BB962C8B-B14F-4D97-AF65-F5344CB8AC3E}">
        <p14:creationId xmlns:p14="http://schemas.microsoft.com/office/powerpoint/2010/main" val="2277591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4 CuadroTexto"/>
          <p:cNvSpPr txBox="1">
            <a:spLocks noChangeArrowheads="1"/>
          </p:cNvSpPr>
          <p:nvPr/>
        </p:nvSpPr>
        <p:spPr bwMode="auto">
          <a:xfrm>
            <a:off x="107504" y="2492896"/>
            <a:ext cx="4680520" cy="400110"/>
          </a:xfrm>
          <a:prstGeom prst="rect">
            <a:avLst/>
          </a:prstGeom>
          <a:noFill/>
          <a:ln w="9525">
            <a:noFill/>
            <a:miter lim="800000"/>
            <a:headEnd/>
            <a:tailEnd/>
          </a:ln>
        </p:spPr>
        <p:txBody>
          <a:bodyPr wrap="square">
            <a:spAutoFit/>
          </a:bodyPr>
          <a:lstStyle/>
          <a:p>
            <a:pPr algn="just"/>
            <a:r>
              <a:rPr lang="es-ES" sz="2000" b="1" dirty="0">
                <a:solidFill>
                  <a:prstClr val="black"/>
                </a:solidFill>
                <a:latin typeface="Arial Narrow" pitchFamily="34" charset="0"/>
              </a:rPr>
              <a:t>Eliminación de </a:t>
            </a:r>
            <a:r>
              <a:rPr lang="es-ES" sz="2000" b="1" dirty="0" smtClean="0">
                <a:solidFill>
                  <a:prstClr val="black"/>
                </a:solidFill>
                <a:latin typeface="Arial Narrow" pitchFamily="34" charset="0"/>
              </a:rPr>
              <a:t>Requisito </a:t>
            </a:r>
            <a:r>
              <a:rPr lang="es-ES" sz="2000" b="1" dirty="0">
                <a:solidFill>
                  <a:prstClr val="black"/>
                </a:solidFill>
                <a:latin typeface="Arial Narrow" pitchFamily="34" charset="0"/>
              </a:rPr>
              <a:t>de </a:t>
            </a:r>
            <a:r>
              <a:rPr lang="es-ES" sz="2000" b="1" dirty="0" smtClean="0">
                <a:solidFill>
                  <a:prstClr val="black"/>
                </a:solidFill>
                <a:latin typeface="Arial Narrow" pitchFamily="34" charset="0"/>
              </a:rPr>
              <a:t>Planta</a:t>
            </a:r>
            <a:endParaRPr lang="es-ES" sz="2000" b="1" dirty="0">
              <a:solidFill>
                <a:prstClr val="black"/>
              </a:solidFill>
              <a:latin typeface="Arial Narrow" pitchFamily="34" charset="0"/>
            </a:endParaRPr>
          </a:p>
        </p:txBody>
      </p:sp>
      <p:sp>
        <p:nvSpPr>
          <p:cNvPr id="20485" name="5 Rectángulo"/>
          <p:cNvSpPr>
            <a:spLocks noChangeArrowheads="1"/>
          </p:cNvSpPr>
          <p:nvPr/>
        </p:nvSpPr>
        <p:spPr bwMode="auto">
          <a:xfrm>
            <a:off x="251520" y="2996952"/>
            <a:ext cx="8425631" cy="923330"/>
          </a:xfrm>
          <a:prstGeom prst="rect">
            <a:avLst/>
          </a:prstGeom>
          <a:noFill/>
          <a:ln w="9525">
            <a:noFill/>
            <a:miter lim="800000"/>
            <a:headEnd/>
            <a:tailEnd/>
          </a:ln>
        </p:spPr>
        <p:txBody>
          <a:bodyPr wrap="square">
            <a:spAutoFit/>
          </a:bodyPr>
          <a:lstStyle/>
          <a:p>
            <a:pPr marL="361950" indent="-361950">
              <a:buFont typeface="Wingdings" pitchFamily="2" charset="2"/>
              <a:buChar char="q"/>
            </a:pPr>
            <a:r>
              <a:rPr lang="es-MX" dirty="0">
                <a:solidFill>
                  <a:prstClr val="black"/>
                </a:solidFill>
                <a:latin typeface="Arial Narrow" pitchFamily="34" charset="0"/>
              </a:rPr>
              <a:t>Publicación de </a:t>
            </a:r>
            <a:r>
              <a:rPr lang="es-MX" dirty="0" smtClean="0">
                <a:solidFill>
                  <a:prstClr val="black"/>
                </a:solidFill>
                <a:latin typeface="Arial Narrow" pitchFamily="34" charset="0"/>
              </a:rPr>
              <a:t>lineamientos.</a:t>
            </a:r>
          </a:p>
          <a:p>
            <a:pPr marL="361950" indent="-361950">
              <a:buFont typeface="Wingdings" pitchFamily="2" charset="2"/>
              <a:buChar char="q"/>
            </a:pPr>
            <a:endParaRPr lang="es-MX" dirty="0">
              <a:solidFill>
                <a:prstClr val="black"/>
              </a:solidFill>
              <a:latin typeface="Arial Narrow" pitchFamily="34" charset="0"/>
            </a:endParaRPr>
          </a:p>
          <a:p>
            <a:pPr marL="361950" indent="-361950" algn="just">
              <a:buFont typeface="Wingdings" pitchFamily="2" charset="2"/>
              <a:buChar char="q"/>
            </a:pPr>
            <a:r>
              <a:rPr lang="es-MX" b="1" dirty="0" smtClean="0">
                <a:solidFill>
                  <a:prstClr val="black"/>
                </a:solidFill>
                <a:latin typeface="Arial Narrow" pitchFamily="34" charset="0"/>
              </a:rPr>
              <a:t>Desde marzo del 2011 a la fecha se han autorizado 353 registros </a:t>
            </a:r>
            <a:r>
              <a:rPr lang="es-MX" b="1" dirty="0">
                <a:solidFill>
                  <a:prstClr val="black"/>
                </a:solidFill>
                <a:latin typeface="Arial Narrow" pitchFamily="34" charset="0"/>
              </a:rPr>
              <a:t>en esta </a:t>
            </a:r>
            <a:r>
              <a:rPr lang="es-MX" b="1" dirty="0" smtClean="0">
                <a:solidFill>
                  <a:prstClr val="black"/>
                </a:solidFill>
                <a:latin typeface="Arial Narrow" pitchFamily="34" charset="0"/>
              </a:rPr>
              <a:t>modalidad. </a:t>
            </a:r>
          </a:p>
        </p:txBody>
      </p:sp>
      <p:sp>
        <p:nvSpPr>
          <p:cNvPr id="8" name="7 Rectángulo"/>
          <p:cNvSpPr/>
          <p:nvPr/>
        </p:nvSpPr>
        <p:spPr>
          <a:xfrm>
            <a:off x="395536" y="4092462"/>
            <a:ext cx="5224094" cy="2216858"/>
          </a:xfrm>
          <a:prstGeom prst="rect">
            <a:avLst/>
          </a:prstGeom>
          <a:noFill/>
        </p:spPr>
        <p:style>
          <a:lnRef idx="2">
            <a:schemeClr val="dk1"/>
          </a:lnRef>
          <a:fillRef idx="1">
            <a:schemeClr val="lt1"/>
          </a:fillRef>
          <a:effectRef idx="0">
            <a:schemeClr val="dk1"/>
          </a:effectRef>
          <a:fontRef idx="minor">
            <a:schemeClr val="dk1"/>
          </a:fontRef>
        </p:style>
        <p:txBody>
          <a:bodyPr anchor="ctr"/>
          <a:lstStyle/>
          <a:p>
            <a:pPr marL="265113" indent="-265113" algn="just">
              <a:defRPr/>
            </a:pPr>
            <a:r>
              <a:rPr lang="es-MX" sz="2000" b="1" dirty="0">
                <a:solidFill>
                  <a:prstClr val="black"/>
                </a:solidFill>
                <a:latin typeface="Arial Narrow" pitchFamily="34" charset="0"/>
              </a:rPr>
              <a:t>BENEFICIOS:</a:t>
            </a:r>
          </a:p>
          <a:p>
            <a:pPr marL="265113" indent="-265113" algn="just">
              <a:defRPr/>
            </a:pPr>
            <a:endParaRPr lang="es-MX" sz="2000" dirty="0">
              <a:solidFill>
                <a:prstClr val="black"/>
              </a:solidFill>
              <a:latin typeface="Arial Narrow" pitchFamily="34" charset="0"/>
            </a:endParaRPr>
          </a:p>
          <a:p>
            <a:pPr marL="265113" indent="-265113" algn="just">
              <a:buFont typeface="Arial" pitchFamily="34" charset="0"/>
              <a:buChar char="•"/>
              <a:defRPr/>
            </a:pPr>
            <a:r>
              <a:rPr lang="es-MX" sz="2000" dirty="0">
                <a:solidFill>
                  <a:prstClr val="black"/>
                </a:solidFill>
                <a:latin typeface="Arial Narrow" pitchFamily="34" charset="0"/>
              </a:rPr>
              <a:t>Aumentar la </a:t>
            </a:r>
            <a:r>
              <a:rPr lang="es-MX" sz="2000" b="1" dirty="0">
                <a:solidFill>
                  <a:prstClr val="black"/>
                </a:solidFill>
                <a:latin typeface="Arial Narrow" pitchFamily="34" charset="0"/>
              </a:rPr>
              <a:t>oferta de </a:t>
            </a:r>
            <a:r>
              <a:rPr lang="es-MX" sz="2000" b="1" dirty="0" smtClean="0">
                <a:solidFill>
                  <a:prstClr val="black"/>
                </a:solidFill>
                <a:latin typeface="Arial Narrow" pitchFamily="34" charset="0"/>
              </a:rPr>
              <a:t>medicamentos y el acceso de la población a los mismos.</a:t>
            </a:r>
            <a:endParaRPr lang="es-MX" sz="2000" dirty="0">
              <a:solidFill>
                <a:prstClr val="black"/>
              </a:solidFill>
              <a:latin typeface="Arial Narrow" pitchFamily="34" charset="0"/>
            </a:endParaRPr>
          </a:p>
          <a:p>
            <a:pPr marL="265113" indent="-265113" algn="just">
              <a:buFont typeface="Arial" pitchFamily="34" charset="0"/>
              <a:buChar char="•"/>
              <a:defRPr/>
            </a:pPr>
            <a:r>
              <a:rPr lang="es-MX" sz="2000" dirty="0">
                <a:solidFill>
                  <a:prstClr val="black"/>
                </a:solidFill>
                <a:latin typeface="Arial Narrow" pitchFamily="34" charset="0"/>
              </a:rPr>
              <a:t>Disponer de </a:t>
            </a:r>
            <a:r>
              <a:rPr lang="es-MX" sz="2000" b="1" dirty="0">
                <a:solidFill>
                  <a:prstClr val="black"/>
                </a:solidFill>
                <a:latin typeface="Arial Narrow" pitchFamily="34" charset="0"/>
              </a:rPr>
              <a:t>nuevas moléculas </a:t>
            </a:r>
            <a:r>
              <a:rPr lang="es-MX" sz="2000" dirty="0">
                <a:solidFill>
                  <a:prstClr val="black"/>
                </a:solidFill>
                <a:latin typeface="Arial Narrow" pitchFamily="34" charset="0"/>
              </a:rPr>
              <a:t>para investigación y </a:t>
            </a:r>
            <a:r>
              <a:rPr lang="es-MX" sz="2000" dirty="0" smtClean="0">
                <a:solidFill>
                  <a:prstClr val="black"/>
                </a:solidFill>
                <a:latin typeface="Arial Narrow" pitchFamily="34" charset="0"/>
              </a:rPr>
              <a:t>desarrollo.</a:t>
            </a:r>
            <a:r>
              <a:rPr lang="es-MX" sz="2000" b="1" dirty="0" smtClean="0">
                <a:solidFill>
                  <a:prstClr val="black"/>
                </a:solidFill>
                <a:latin typeface="Arial Narrow" pitchFamily="34" charset="0"/>
              </a:rPr>
              <a:t> </a:t>
            </a:r>
            <a:endParaRPr lang="es-MX" sz="2000" dirty="0">
              <a:solidFill>
                <a:prstClr val="black"/>
              </a:solidFill>
              <a:latin typeface="Arial Narrow" pitchFamily="34" charset="0"/>
            </a:endParaRPr>
          </a:p>
        </p:txBody>
      </p:sp>
      <p:sp>
        <p:nvSpPr>
          <p:cNvPr id="20489" name="7 Rectángulo"/>
          <p:cNvSpPr>
            <a:spLocks noChangeArrowheads="1"/>
          </p:cNvSpPr>
          <p:nvPr/>
        </p:nvSpPr>
        <p:spPr bwMode="auto">
          <a:xfrm>
            <a:off x="5857875" y="4089263"/>
            <a:ext cx="3000375" cy="1878012"/>
          </a:xfrm>
          <a:prstGeom prst="rect">
            <a:avLst/>
          </a:prstGeom>
          <a:noFill/>
          <a:ln w="9525">
            <a:noFill/>
            <a:miter lim="800000"/>
            <a:headEnd/>
            <a:tailEnd/>
          </a:ln>
        </p:spPr>
        <p:txBody>
          <a:bodyPr>
            <a:spAutoFit/>
          </a:bodyPr>
          <a:lstStyle/>
          <a:p>
            <a:pPr algn="ctr"/>
            <a:r>
              <a:rPr lang="es-MX" sz="2000" b="1" dirty="0">
                <a:solidFill>
                  <a:prstClr val="black"/>
                </a:solidFill>
                <a:latin typeface="Arial Narrow" pitchFamily="34" charset="0"/>
              </a:rPr>
              <a:t>Impacto: </a:t>
            </a:r>
            <a:endParaRPr lang="es-MX" sz="1600" b="1" dirty="0">
              <a:solidFill>
                <a:prstClr val="black"/>
              </a:solidFill>
              <a:latin typeface="Arial Narrow" pitchFamily="34" charset="0"/>
            </a:endParaRPr>
          </a:p>
          <a:p>
            <a:pPr algn="ctr"/>
            <a:endParaRPr lang="es-MX" sz="1600" dirty="0">
              <a:solidFill>
                <a:prstClr val="black"/>
              </a:solidFill>
              <a:latin typeface="Arial Narrow" pitchFamily="34" charset="0"/>
            </a:endParaRPr>
          </a:p>
          <a:p>
            <a:pPr algn="just"/>
            <a:r>
              <a:rPr lang="es-MX" sz="1600" dirty="0">
                <a:solidFill>
                  <a:prstClr val="black"/>
                </a:solidFill>
                <a:latin typeface="Arial Narrow" pitchFamily="34" charset="0"/>
              </a:rPr>
              <a:t>Inversiones por más de 100 </a:t>
            </a:r>
            <a:r>
              <a:rPr lang="es-MX" sz="1600" dirty="0" smtClean="0">
                <a:solidFill>
                  <a:prstClr val="black"/>
                </a:solidFill>
                <a:latin typeface="Arial Narrow" pitchFamily="34" charset="0"/>
              </a:rPr>
              <a:t>millones de </a:t>
            </a:r>
            <a:r>
              <a:rPr lang="es-MX" sz="1600" dirty="0">
                <a:solidFill>
                  <a:prstClr val="black"/>
                </a:solidFill>
                <a:latin typeface="Arial Narrow" pitchFamily="34" charset="0"/>
              </a:rPr>
              <a:t>dólares en los próximos 5 años.</a:t>
            </a:r>
          </a:p>
          <a:p>
            <a:pPr algn="ctr"/>
            <a:endParaRPr lang="es-MX" sz="1600" dirty="0">
              <a:solidFill>
                <a:prstClr val="black"/>
              </a:solidFill>
              <a:latin typeface="Arial Narrow" pitchFamily="34" charset="0"/>
            </a:endParaRPr>
          </a:p>
          <a:p>
            <a:pPr algn="just"/>
            <a:r>
              <a:rPr lang="es-MX" sz="1600" dirty="0">
                <a:solidFill>
                  <a:prstClr val="black"/>
                </a:solidFill>
                <a:latin typeface="Arial Narrow" pitchFamily="34" charset="0"/>
              </a:rPr>
              <a:t>Incremento del 100% de la plantilla laboral de las empresas involucradas.</a:t>
            </a:r>
          </a:p>
        </p:txBody>
      </p:sp>
      <p:sp>
        <p:nvSpPr>
          <p:cNvPr id="6" name="5 Rectángulo"/>
          <p:cNvSpPr/>
          <p:nvPr/>
        </p:nvSpPr>
        <p:spPr>
          <a:xfrm>
            <a:off x="107504" y="1199654"/>
            <a:ext cx="8424936" cy="1169551"/>
          </a:xfrm>
          <a:prstGeom prst="rect">
            <a:avLst/>
          </a:prstGeom>
        </p:spPr>
        <p:txBody>
          <a:bodyPr wrap="square">
            <a:spAutoFit/>
          </a:bodyPr>
          <a:lstStyle/>
          <a:p>
            <a:pPr algn="just">
              <a:spcAft>
                <a:spcPts val="600"/>
              </a:spcAft>
            </a:pPr>
            <a:r>
              <a:rPr lang="en-US" sz="2000" b="1" dirty="0" err="1" smtClean="0">
                <a:latin typeface="Arial Narrow" pitchFamily="34" charset="0"/>
              </a:rPr>
              <a:t>Eje</a:t>
            </a:r>
            <a:r>
              <a:rPr lang="en-US" sz="2000" b="1" dirty="0" smtClean="0">
                <a:latin typeface="Arial Narrow" pitchFamily="34" charset="0"/>
              </a:rPr>
              <a:t> 3. </a:t>
            </a:r>
            <a:r>
              <a:rPr lang="en-US" sz="2000" b="1" dirty="0" err="1" smtClean="0">
                <a:latin typeface="Arial Narrow" pitchFamily="34" charset="0"/>
              </a:rPr>
              <a:t>Eliminación</a:t>
            </a:r>
            <a:r>
              <a:rPr lang="en-US" sz="2000" b="1" dirty="0" smtClean="0">
                <a:latin typeface="Arial Narrow" pitchFamily="34" charset="0"/>
              </a:rPr>
              <a:t> de </a:t>
            </a:r>
            <a:r>
              <a:rPr lang="en-US" sz="2000" b="1" dirty="0" err="1" smtClean="0">
                <a:latin typeface="Arial Narrow" pitchFamily="34" charset="0"/>
              </a:rPr>
              <a:t>barreras</a:t>
            </a:r>
            <a:r>
              <a:rPr lang="en-US" sz="2000" b="1" dirty="0" smtClean="0">
                <a:latin typeface="Arial Narrow" pitchFamily="34" charset="0"/>
              </a:rPr>
              <a:t> de </a:t>
            </a:r>
            <a:r>
              <a:rPr lang="en-US" sz="2000" b="1" dirty="0" err="1" smtClean="0">
                <a:latin typeface="Arial Narrow" pitchFamily="34" charset="0"/>
              </a:rPr>
              <a:t>entrada</a:t>
            </a:r>
            <a:r>
              <a:rPr lang="en-US" sz="2000" b="1" dirty="0" smtClean="0">
                <a:latin typeface="Arial Narrow" pitchFamily="34" charset="0"/>
              </a:rPr>
              <a:t> al </a:t>
            </a:r>
            <a:r>
              <a:rPr lang="en-US" sz="2000" b="1" dirty="0" err="1" smtClean="0">
                <a:latin typeface="Arial Narrow" pitchFamily="34" charset="0"/>
              </a:rPr>
              <a:t>mercado</a:t>
            </a:r>
            <a:r>
              <a:rPr lang="en-US" sz="2000" b="1" dirty="0" smtClean="0">
                <a:latin typeface="Arial Narrow" pitchFamily="34" charset="0"/>
              </a:rPr>
              <a:t> </a:t>
            </a:r>
            <a:r>
              <a:rPr lang="en-US" sz="2000" b="1" dirty="0" err="1" smtClean="0">
                <a:latin typeface="Arial Narrow" pitchFamily="34" charset="0"/>
              </a:rPr>
              <a:t>farmacéutico</a:t>
            </a:r>
            <a:endParaRPr lang="en-US" sz="2000" b="1" dirty="0" smtClean="0">
              <a:latin typeface="Arial Narrow" pitchFamily="34" charset="0"/>
            </a:endParaRPr>
          </a:p>
          <a:p>
            <a:pPr algn="just">
              <a:spcAft>
                <a:spcPts val="600"/>
              </a:spcAft>
            </a:pPr>
            <a:r>
              <a:rPr lang="en-US" sz="2000" b="1" dirty="0">
                <a:latin typeface="Arial Narrow" pitchFamily="34" charset="0"/>
              </a:rPr>
              <a:t>El </a:t>
            </a:r>
            <a:r>
              <a:rPr lang="en-US" sz="2000" b="1" dirty="0" err="1">
                <a:latin typeface="Arial Narrow" pitchFamily="34" charset="0"/>
              </a:rPr>
              <a:t>acceso</a:t>
            </a:r>
            <a:r>
              <a:rPr lang="en-US" sz="2000" b="1" dirty="0">
                <a:latin typeface="Arial Narrow" pitchFamily="34" charset="0"/>
              </a:rPr>
              <a:t> </a:t>
            </a:r>
            <a:r>
              <a:rPr lang="en-US" sz="2000" b="1" dirty="0" err="1">
                <a:latin typeface="Arial Narrow" pitchFamily="34" charset="0"/>
              </a:rPr>
              <a:t>efectivo</a:t>
            </a:r>
            <a:r>
              <a:rPr lang="en-US" sz="2000" b="1" dirty="0">
                <a:latin typeface="Arial Narrow" pitchFamily="34" charset="0"/>
              </a:rPr>
              <a:t> a </a:t>
            </a:r>
            <a:r>
              <a:rPr lang="en-US" sz="2000" b="1" dirty="0" err="1" smtClean="0">
                <a:latin typeface="Arial Narrow" pitchFamily="34" charset="0"/>
              </a:rPr>
              <a:t>medicamentos</a:t>
            </a:r>
            <a:r>
              <a:rPr lang="en-US" sz="2000" dirty="0" smtClean="0">
                <a:latin typeface="Arial Narrow" pitchFamily="34" charset="0"/>
              </a:rPr>
              <a:t>: </a:t>
            </a:r>
          </a:p>
          <a:p>
            <a:pPr algn="just">
              <a:spcAft>
                <a:spcPts val="600"/>
              </a:spcAft>
            </a:pPr>
            <a:r>
              <a:rPr lang="en-US" sz="2000" b="1" dirty="0" smtClean="0">
                <a:latin typeface="Arial Narrow" pitchFamily="34" charset="0"/>
              </a:rPr>
              <a:t>b) </a:t>
            </a:r>
            <a:r>
              <a:rPr lang="en-US" sz="2000" b="1" dirty="0" err="1" smtClean="0">
                <a:latin typeface="Arial Narrow" pitchFamily="34" charset="0"/>
              </a:rPr>
              <a:t>Mecanismos</a:t>
            </a:r>
            <a:r>
              <a:rPr lang="en-US" sz="2000" b="1" dirty="0" smtClean="0">
                <a:latin typeface="Arial Narrow" pitchFamily="34" charset="0"/>
              </a:rPr>
              <a:t> </a:t>
            </a:r>
            <a:r>
              <a:rPr lang="en-US" sz="2000" b="1" dirty="0">
                <a:latin typeface="Arial Narrow" pitchFamily="34" charset="0"/>
              </a:rPr>
              <a:t>de </a:t>
            </a:r>
            <a:r>
              <a:rPr lang="en-US" sz="2000" b="1" dirty="0" err="1">
                <a:latin typeface="Arial Narrow" pitchFamily="34" charset="0"/>
              </a:rPr>
              <a:t>flexibilización</a:t>
            </a:r>
            <a:r>
              <a:rPr lang="en-US" sz="2000" b="1" dirty="0">
                <a:latin typeface="Arial Narrow" pitchFamily="34" charset="0"/>
              </a:rPr>
              <a:t> del </a:t>
            </a:r>
            <a:r>
              <a:rPr lang="en-US" sz="2000" b="1" dirty="0" err="1" smtClean="0">
                <a:latin typeface="Arial Narrow" pitchFamily="34" charset="0"/>
              </a:rPr>
              <a:t>proceso</a:t>
            </a:r>
            <a:endParaRPr lang="en-US" sz="2000" b="1" dirty="0">
              <a:latin typeface="Arial Narrow" pitchFamily="34" charset="0"/>
            </a:endParaRPr>
          </a:p>
        </p:txBody>
      </p:sp>
    </p:spTree>
    <p:extLst>
      <p:ext uri="{BB962C8B-B14F-4D97-AF65-F5344CB8AC3E}">
        <p14:creationId xmlns:p14="http://schemas.microsoft.com/office/powerpoint/2010/main" val="3098847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1556842145"/>
              </p:ext>
            </p:extLst>
          </p:nvPr>
        </p:nvGraphicFramePr>
        <p:xfrm>
          <a:off x="612205" y="3348882"/>
          <a:ext cx="8136259" cy="2672406"/>
        </p:xfrm>
        <a:graphic>
          <a:graphicData uri="http://schemas.openxmlformats.org/drawingml/2006/table">
            <a:tbl>
              <a:tblPr/>
              <a:tblGrid>
                <a:gridCol w="1748721"/>
                <a:gridCol w="2012999"/>
                <a:gridCol w="1528198"/>
                <a:gridCol w="1410645"/>
                <a:gridCol w="1435696"/>
              </a:tblGrid>
              <a:tr h="45288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a:ln>
                            <a:noFill/>
                          </a:ln>
                          <a:solidFill>
                            <a:schemeClr val="bg1"/>
                          </a:solidFill>
                          <a:effectLst/>
                          <a:latin typeface="Arial Narrow"/>
                          <a:ea typeface="ＭＳ Ｐゴシック" charset="0"/>
                          <a:cs typeface="Arial Narrow"/>
                        </a:rPr>
                        <a:t>Tipo </a:t>
                      </a:r>
                    </a:p>
                  </a:txBody>
                  <a:tcPr marL="91409" marR="91409"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a:ln>
                            <a:noFill/>
                          </a:ln>
                          <a:solidFill>
                            <a:schemeClr val="bg1"/>
                          </a:solidFill>
                          <a:effectLst/>
                          <a:latin typeface="Arial Narrow"/>
                          <a:ea typeface="ＭＳ Ｐゴシック" charset="0"/>
                          <a:cs typeface="Arial Narrow"/>
                        </a:rPr>
                        <a:t>Tipo de trámite</a:t>
                      </a:r>
                    </a:p>
                  </a:txBody>
                  <a:tcPr marL="91409" marR="91409" marT="45719" marB="457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a:ln>
                            <a:noFill/>
                          </a:ln>
                          <a:solidFill>
                            <a:schemeClr val="bg1"/>
                          </a:solidFill>
                          <a:effectLst/>
                          <a:latin typeface="Arial Narrow"/>
                          <a:ea typeface="ＭＳ Ｐゴシック" charset="0"/>
                          <a:cs typeface="Arial Narrow"/>
                        </a:rPr>
                        <a:t>Número de ingresos</a:t>
                      </a:r>
                    </a:p>
                  </a:txBody>
                  <a:tcPr marL="91409" marR="91409" marT="45719" marB="4571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bg1"/>
                          </a:solidFill>
                          <a:effectLst/>
                          <a:latin typeface="Arial Narrow"/>
                          <a:ea typeface="ＭＳ Ｐゴシック" charset="0"/>
                          <a:cs typeface="Arial Narrow"/>
                        </a:rPr>
                        <a:t>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bg1"/>
                          </a:solidFill>
                          <a:effectLst/>
                          <a:latin typeface="Arial Narrow"/>
                          <a:ea typeface="ＭＳ Ｐゴシック" charset="0"/>
                          <a:cs typeface="Arial Narrow"/>
                        </a:rPr>
                        <a:t>evaluación</a:t>
                      </a:r>
                      <a:endParaRPr kumimoji="0" lang="es-MX" sz="1400" b="1" i="0" u="none" strike="noStrike" cap="none" normalizeH="0" baseline="0" dirty="0">
                        <a:ln>
                          <a:noFill/>
                        </a:ln>
                        <a:solidFill>
                          <a:schemeClr val="bg1"/>
                        </a:solidFill>
                        <a:effectLst/>
                        <a:latin typeface="Arial Narrow"/>
                        <a:ea typeface="ＭＳ Ｐゴシック" charset="0"/>
                        <a:cs typeface="Arial Narrow"/>
                      </a:endParaRPr>
                    </a:p>
                  </a:txBody>
                  <a:tcPr marL="91409" marR="91409" marT="45719" marB="4571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chemeClr val="bg1"/>
                          </a:solidFill>
                          <a:effectLst/>
                          <a:latin typeface="Arial Narrow"/>
                          <a:ea typeface="ＭＳ Ｐゴシック" charset="0"/>
                          <a:cs typeface="Arial Narrow"/>
                        </a:rPr>
                        <a:t>Aprobados</a:t>
                      </a:r>
                      <a:endParaRPr kumimoji="0" lang="es-MX" sz="1400" b="1" i="0" u="none" strike="noStrike" cap="none" normalizeH="0" baseline="0" dirty="0">
                        <a:ln>
                          <a:noFill/>
                        </a:ln>
                        <a:solidFill>
                          <a:schemeClr val="bg1"/>
                        </a:solidFill>
                        <a:effectLst/>
                        <a:latin typeface="Arial Narrow"/>
                        <a:ea typeface="ＭＳ Ｐゴシック" charset="0"/>
                        <a:cs typeface="Arial Narrow"/>
                      </a:endParaRPr>
                    </a:p>
                  </a:txBody>
                  <a:tcPr marL="91409" marR="91409" marT="45719" marB="4571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r>
              <a:tr h="309385">
                <a:tc row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a:ln>
                            <a:noFill/>
                          </a:ln>
                          <a:solidFill>
                            <a:srgbClr val="262626"/>
                          </a:solidFill>
                          <a:effectLst/>
                          <a:latin typeface="Arial Narrow"/>
                          <a:ea typeface="ＭＳ Ｐゴシック" charset="0"/>
                          <a:cs typeface="Arial Narrow"/>
                        </a:rPr>
                        <a:t>Dispositivos Médicos</a:t>
                      </a:r>
                    </a:p>
                  </a:txBody>
                  <a:tcPr marL="91409" marR="91409" marT="45719" marB="4571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dirty="0">
                          <a:ln>
                            <a:noFill/>
                          </a:ln>
                          <a:solidFill>
                            <a:srgbClr val="000000"/>
                          </a:solidFill>
                          <a:effectLst/>
                          <a:latin typeface="Arial Narrow"/>
                          <a:ea typeface="ＭＳ Ｐゴシック" charset="0"/>
                          <a:cs typeface="Arial Narrow"/>
                        </a:rPr>
                        <a:t>Nuevos Registros</a:t>
                      </a:r>
                    </a:p>
                  </a:txBody>
                  <a:tcPr marL="91409" marR="91409" marT="45719" marB="4571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1" i="0" u="none" strike="noStrike" kern="1200" cap="none" normalizeH="0" baseline="0" dirty="0" smtClean="0">
                          <a:ln>
                            <a:noFill/>
                          </a:ln>
                          <a:solidFill>
                            <a:schemeClr val="tx1"/>
                          </a:solidFill>
                          <a:effectLst/>
                          <a:latin typeface="Arial Narrow" pitchFamily="34" charset="0"/>
                          <a:ea typeface="ＭＳ Ｐゴシック" charset="0"/>
                          <a:cs typeface="Arial Narrow"/>
                        </a:rPr>
                        <a:t>1,577</a:t>
                      </a:r>
                      <a:endParaRPr kumimoji="0" lang="es-MX" sz="1400" b="1" i="0" u="none" strike="noStrike" kern="1200" cap="none" normalizeH="0" baseline="0" dirty="0">
                        <a:ln>
                          <a:noFill/>
                        </a:ln>
                        <a:solidFill>
                          <a:schemeClr val="tx1"/>
                        </a:solidFill>
                        <a:effectLst/>
                        <a:latin typeface="Arial Narrow" pitchFamily="34" charset="0"/>
                        <a:ea typeface="ＭＳ Ｐゴシック" charset="0"/>
                        <a:cs typeface="Arial Narrow"/>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1" i="0" u="none" strike="noStrike" kern="1200" cap="none" normalizeH="0" baseline="0" dirty="0" smtClean="0">
                          <a:ln>
                            <a:noFill/>
                          </a:ln>
                          <a:solidFill>
                            <a:schemeClr val="tx1"/>
                          </a:solidFill>
                          <a:effectLst/>
                          <a:latin typeface="Arial Narrow" pitchFamily="34" charset="0"/>
                          <a:ea typeface="ＭＳ Ｐゴシック" charset="0"/>
                          <a:cs typeface="Arial Narrow"/>
                        </a:rPr>
                        <a:t>322</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1" i="0" u="none" strike="noStrike" kern="1200" cap="none" normalizeH="0" baseline="0" dirty="0" smtClean="0">
                          <a:ln>
                            <a:noFill/>
                          </a:ln>
                          <a:solidFill>
                            <a:schemeClr val="tx1"/>
                          </a:solidFill>
                          <a:effectLst/>
                          <a:latin typeface="Arial Narrow" pitchFamily="34" charset="0"/>
                          <a:ea typeface="ＭＳ Ｐゴシック" charset="0"/>
                          <a:cs typeface="Arial Narrow"/>
                        </a:rPr>
                        <a:t>1,236</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286036">
                <a:tc vMerge="1">
                  <a:txBody>
                    <a:bodyPr/>
                    <a:lstStyle/>
                    <a:p>
                      <a:endParaRPr lang="es-E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dirty="0">
                          <a:ln>
                            <a:noFill/>
                          </a:ln>
                          <a:solidFill>
                            <a:srgbClr val="262626"/>
                          </a:solidFill>
                          <a:effectLst/>
                          <a:latin typeface="Arial Narrow"/>
                          <a:ea typeface="ＭＳ Ｐゴシック" charset="0"/>
                          <a:cs typeface="Arial Narrow"/>
                        </a:rPr>
                        <a:t>Prórrogas</a:t>
                      </a:r>
                    </a:p>
                  </a:txBody>
                  <a:tcPr marL="91409" marR="91409" marT="45719" marB="4571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1" i="0" u="none" strike="noStrike" kern="1200" cap="none" normalizeH="0" baseline="0" dirty="0" smtClean="0">
                          <a:ln>
                            <a:noFill/>
                          </a:ln>
                          <a:solidFill>
                            <a:schemeClr val="tx1"/>
                          </a:solidFill>
                          <a:effectLst/>
                          <a:latin typeface="Arial Narrow" pitchFamily="34" charset="0"/>
                          <a:ea typeface="ＭＳ Ｐゴシック" charset="0"/>
                          <a:cs typeface="Arial Narrow"/>
                        </a:rPr>
                        <a:t>397</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1" i="0" u="none" strike="noStrike" kern="1200" cap="none" normalizeH="0" baseline="0" dirty="0" smtClean="0">
                          <a:ln>
                            <a:noFill/>
                          </a:ln>
                          <a:solidFill>
                            <a:schemeClr val="tx1"/>
                          </a:solidFill>
                          <a:effectLst/>
                          <a:latin typeface="Arial Narrow" pitchFamily="34" charset="0"/>
                          <a:ea typeface="ＭＳ Ｐゴシック" charset="0"/>
                          <a:cs typeface="Arial Narrow"/>
                        </a:rPr>
                        <a:t>104</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1" i="0" u="none" strike="noStrike" kern="1200" cap="none" normalizeH="0" baseline="0" dirty="0" smtClean="0">
                          <a:ln>
                            <a:noFill/>
                          </a:ln>
                          <a:solidFill>
                            <a:schemeClr val="tx1"/>
                          </a:solidFill>
                          <a:effectLst/>
                          <a:latin typeface="Arial Narrow" pitchFamily="34" charset="0"/>
                          <a:ea typeface="ＭＳ Ｐゴシック" charset="0"/>
                          <a:cs typeface="Arial Narrow"/>
                        </a:rPr>
                        <a:t>293</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286036">
                <a:tc vMerge="1">
                  <a:txBody>
                    <a:bodyPr/>
                    <a:lstStyle/>
                    <a:p>
                      <a:endParaRPr lang="es-E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dirty="0">
                          <a:ln>
                            <a:noFill/>
                          </a:ln>
                          <a:solidFill>
                            <a:srgbClr val="262626"/>
                          </a:solidFill>
                          <a:effectLst/>
                          <a:latin typeface="Arial Narrow"/>
                          <a:ea typeface="ＭＳ Ｐゴシック" charset="0"/>
                          <a:cs typeface="Arial Narrow"/>
                        </a:rPr>
                        <a:t>Modificaciones </a:t>
                      </a:r>
                    </a:p>
                  </a:txBody>
                  <a:tcPr marL="91409" marR="91409" marT="45719" marB="4571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1" i="0" u="none" strike="noStrike" kern="1200" cap="none" normalizeH="0" baseline="0" dirty="0" smtClean="0">
                          <a:ln>
                            <a:noFill/>
                          </a:ln>
                          <a:solidFill>
                            <a:schemeClr val="tx1"/>
                          </a:solidFill>
                          <a:effectLst/>
                          <a:latin typeface="Arial Narrow" pitchFamily="34" charset="0"/>
                          <a:ea typeface="ＭＳ Ｐゴシック" charset="0"/>
                          <a:cs typeface="Arial Narrow"/>
                        </a:rPr>
                        <a:t>837</a:t>
                      </a:r>
                      <a:endParaRPr kumimoji="0" lang="es-MX" sz="1400" b="1" i="0" u="none" strike="noStrike" kern="1200" cap="none" normalizeH="0" baseline="0" dirty="0">
                        <a:ln>
                          <a:noFill/>
                        </a:ln>
                        <a:solidFill>
                          <a:schemeClr val="tx1"/>
                        </a:solidFill>
                        <a:effectLst/>
                        <a:latin typeface="Arial Narrow" pitchFamily="34" charset="0"/>
                        <a:ea typeface="ＭＳ Ｐゴシック" charset="0"/>
                        <a:cs typeface="Arial Narrow"/>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1" i="0" u="none" strike="noStrike" kern="1200" cap="none" normalizeH="0" baseline="0" dirty="0" smtClean="0">
                          <a:ln>
                            <a:noFill/>
                          </a:ln>
                          <a:solidFill>
                            <a:schemeClr val="tx1"/>
                          </a:solidFill>
                          <a:effectLst/>
                          <a:latin typeface="Arial Narrow" pitchFamily="34" charset="0"/>
                          <a:ea typeface="ＭＳ Ｐゴシック" charset="0"/>
                          <a:cs typeface="Arial Narrow"/>
                        </a:rPr>
                        <a:t>75</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1" i="0" u="none" strike="noStrike" kern="1200" cap="none" normalizeH="0" baseline="0" dirty="0" smtClean="0">
                          <a:ln>
                            <a:noFill/>
                          </a:ln>
                          <a:solidFill>
                            <a:schemeClr val="tx1"/>
                          </a:solidFill>
                          <a:effectLst/>
                          <a:latin typeface="Arial Narrow" pitchFamily="34" charset="0"/>
                          <a:ea typeface="ＭＳ Ｐゴシック" charset="0"/>
                          <a:cs typeface="Arial Narrow"/>
                        </a:rPr>
                        <a:t>752</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320869">
                <a:tc row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a:ln>
                            <a:noFill/>
                          </a:ln>
                          <a:solidFill>
                            <a:srgbClr val="000000"/>
                          </a:solidFill>
                          <a:effectLst/>
                          <a:latin typeface="Arial Narrow"/>
                          <a:ea typeface="ＭＳ Ｐゴシック" charset="0"/>
                          <a:cs typeface="Arial Narrow"/>
                        </a:rPr>
                        <a:t>Medicamentos</a:t>
                      </a:r>
                    </a:p>
                  </a:txBody>
                  <a:tcPr marL="91409" marR="91409" marT="45719" marB="4571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dirty="0">
                          <a:ln>
                            <a:noFill/>
                          </a:ln>
                          <a:solidFill>
                            <a:srgbClr val="000000"/>
                          </a:solidFill>
                          <a:effectLst/>
                          <a:latin typeface="Arial Narrow"/>
                          <a:ea typeface="ＭＳ Ｐゴシック" charset="0"/>
                          <a:cs typeface="Arial Narrow"/>
                        </a:rPr>
                        <a:t>Nuevos Registros</a:t>
                      </a:r>
                    </a:p>
                  </a:txBody>
                  <a:tcPr marL="91409" marR="91409" marT="45719" marB="4571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1" i="0" u="none" strike="noStrike" kern="1200" cap="none" normalizeH="0" baseline="0" dirty="0" smtClean="0">
                          <a:ln>
                            <a:noFill/>
                          </a:ln>
                          <a:solidFill>
                            <a:schemeClr val="tx1"/>
                          </a:solidFill>
                          <a:effectLst/>
                          <a:latin typeface="Arial Narrow" pitchFamily="34" charset="0"/>
                          <a:ea typeface="ＭＳ Ｐゴシック" charset="0"/>
                          <a:cs typeface="Arial Narrow"/>
                        </a:rPr>
                        <a:t>346</a:t>
                      </a:r>
                      <a:endParaRPr kumimoji="0" lang="es-MX" sz="1400" b="1" i="0" u="none" strike="noStrike" kern="1200" cap="none" normalizeH="0" baseline="0" dirty="0">
                        <a:ln>
                          <a:noFill/>
                        </a:ln>
                        <a:solidFill>
                          <a:schemeClr val="tx1"/>
                        </a:solidFill>
                        <a:effectLst/>
                        <a:latin typeface="Arial Narrow" pitchFamily="34" charset="0"/>
                        <a:ea typeface="ＭＳ Ｐゴシック" charset="0"/>
                        <a:cs typeface="Arial Narrow"/>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1" i="0" u="none" strike="noStrike" kern="1200" cap="none" normalizeH="0" baseline="0" dirty="0" smtClean="0">
                          <a:ln>
                            <a:noFill/>
                          </a:ln>
                          <a:solidFill>
                            <a:schemeClr val="tx1"/>
                          </a:solidFill>
                          <a:effectLst/>
                          <a:latin typeface="Arial Narrow" pitchFamily="34" charset="0"/>
                          <a:ea typeface="ＭＳ Ｐゴシック" charset="0"/>
                          <a:cs typeface="Arial Narrow"/>
                        </a:rPr>
                        <a:t>103</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1" i="0" u="none" strike="noStrike" kern="1200" cap="none" normalizeH="0" baseline="0" dirty="0" smtClean="0">
                          <a:ln>
                            <a:noFill/>
                          </a:ln>
                          <a:solidFill>
                            <a:schemeClr val="tx1"/>
                          </a:solidFill>
                          <a:effectLst/>
                          <a:latin typeface="Arial Narrow" pitchFamily="34" charset="0"/>
                          <a:ea typeface="ＭＳ Ｐゴシック" charset="0"/>
                          <a:cs typeface="Arial Narrow"/>
                        </a:rPr>
                        <a:t>233</a:t>
                      </a:r>
                      <a:endParaRPr kumimoji="0" lang="es-MX" sz="1400" b="1" i="0" u="none" strike="noStrike" kern="1200" cap="none" normalizeH="0" baseline="0" dirty="0">
                        <a:ln>
                          <a:noFill/>
                        </a:ln>
                        <a:solidFill>
                          <a:schemeClr val="tx1"/>
                        </a:solidFill>
                        <a:effectLst/>
                        <a:latin typeface="Arial Narrow" pitchFamily="34" charset="0"/>
                        <a:ea typeface="ＭＳ Ｐゴシック" charset="0"/>
                        <a:cs typeface="Arial Narrow"/>
                      </a:endParaRP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286036">
                <a:tc vMerge="1">
                  <a:txBody>
                    <a:bodyPr/>
                    <a:lstStyle/>
                    <a:p>
                      <a:endParaRPr lang="es-E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dirty="0">
                          <a:ln>
                            <a:noFill/>
                          </a:ln>
                          <a:solidFill>
                            <a:srgbClr val="000000"/>
                          </a:solidFill>
                          <a:effectLst/>
                          <a:latin typeface="Arial Narrow"/>
                          <a:ea typeface="ＭＳ Ｐゴシック" charset="0"/>
                          <a:cs typeface="Arial Narrow"/>
                        </a:rPr>
                        <a:t>Prórrogas</a:t>
                      </a:r>
                    </a:p>
                  </a:txBody>
                  <a:tcPr marL="91409" marR="91409" marT="45719" marB="4571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1" i="0" u="none" strike="noStrike" kern="1200" cap="none" normalizeH="0" baseline="0" dirty="0" smtClean="0">
                          <a:ln>
                            <a:noFill/>
                          </a:ln>
                          <a:solidFill>
                            <a:schemeClr val="tx1"/>
                          </a:solidFill>
                          <a:effectLst/>
                          <a:latin typeface="Arial Narrow" pitchFamily="34" charset="0"/>
                          <a:ea typeface="ＭＳ Ｐゴシック" charset="0"/>
                          <a:cs typeface="Arial Narrow"/>
                        </a:rPr>
                        <a:t>160</a:t>
                      </a:r>
                      <a:endParaRPr kumimoji="0" lang="es-MX" sz="1400" b="1" i="0" u="none" strike="noStrike" kern="1200" cap="none" normalizeH="0" baseline="0" dirty="0">
                        <a:ln>
                          <a:noFill/>
                        </a:ln>
                        <a:solidFill>
                          <a:schemeClr val="tx1"/>
                        </a:solidFill>
                        <a:effectLst/>
                        <a:latin typeface="Arial Narrow" pitchFamily="34" charset="0"/>
                        <a:ea typeface="ＭＳ Ｐゴシック" charset="0"/>
                        <a:cs typeface="Arial Narrow"/>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1" i="0" u="none" strike="noStrike" kern="1200" cap="none" normalizeH="0" baseline="0" dirty="0" smtClean="0">
                          <a:ln>
                            <a:noFill/>
                          </a:ln>
                          <a:solidFill>
                            <a:schemeClr val="tx1"/>
                          </a:solidFill>
                          <a:effectLst/>
                          <a:latin typeface="Arial Narrow" pitchFamily="34" charset="0"/>
                          <a:ea typeface="ＭＳ Ｐゴシック" charset="0"/>
                          <a:cs typeface="Arial Narrow"/>
                        </a:rPr>
                        <a:t>24</a:t>
                      </a:r>
                      <a:endParaRPr kumimoji="0" lang="es-MX" sz="1400" b="1" i="0" u="none" strike="noStrike" kern="1200" cap="none" normalizeH="0" baseline="0" dirty="0">
                        <a:ln>
                          <a:noFill/>
                        </a:ln>
                        <a:solidFill>
                          <a:schemeClr val="tx1"/>
                        </a:solidFill>
                        <a:effectLst/>
                        <a:latin typeface="Arial Narrow" pitchFamily="34" charset="0"/>
                        <a:ea typeface="ＭＳ Ｐゴシック" charset="0"/>
                        <a:cs typeface="Arial Narrow"/>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1" i="0" u="none" strike="noStrike" kern="1200" cap="none" normalizeH="0" baseline="0" dirty="0" smtClean="0">
                          <a:ln>
                            <a:noFill/>
                          </a:ln>
                          <a:solidFill>
                            <a:schemeClr val="tx1"/>
                          </a:solidFill>
                          <a:effectLst/>
                          <a:latin typeface="Arial Narrow" pitchFamily="34" charset="0"/>
                          <a:ea typeface="ＭＳ Ｐゴシック" charset="0"/>
                          <a:cs typeface="Arial Narrow"/>
                        </a:rPr>
                        <a:t>131</a:t>
                      </a:r>
                      <a:endParaRPr kumimoji="0" lang="es-MX" sz="1400" b="1" i="0" u="none" strike="noStrike" kern="1200" cap="none" normalizeH="0" baseline="0" dirty="0">
                        <a:ln>
                          <a:noFill/>
                        </a:ln>
                        <a:solidFill>
                          <a:schemeClr val="tx1"/>
                        </a:solidFill>
                        <a:effectLst/>
                        <a:latin typeface="Arial Narrow" pitchFamily="34" charset="0"/>
                        <a:ea typeface="ＭＳ Ｐゴシック" charset="0"/>
                        <a:cs typeface="Arial Narrow"/>
                      </a:endParaRP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286036">
                <a:tc vMerge="1">
                  <a:txBody>
                    <a:bodyPr/>
                    <a:lstStyle/>
                    <a:p>
                      <a:endParaRPr lang="es-E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dirty="0">
                          <a:ln>
                            <a:noFill/>
                          </a:ln>
                          <a:solidFill>
                            <a:srgbClr val="000000"/>
                          </a:solidFill>
                          <a:effectLst/>
                          <a:latin typeface="Arial Narrow"/>
                          <a:ea typeface="ＭＳ Ｐゴシック" charset="0"/>
                          <a:cs typeface="Arial Narrow"/>
                        </a:rPr>
                        <a:t>Modificaciones </a:t>
                      </a:r>
                    </a:p>
                  </a:txBody>
                  <a:tcPr marL="91409" marR="91409" marT="45719" marB="4571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1" i="0" u="none" strike="noStrike" kern="1200" cap="none" normalizeH="0" baseline="0" dirty="0" smtClean="0">
                          <a:ln>
                            <a:noFill/>
                          </a:ln>
                          <a:solidFill>
                            <a:schemeClr val="tx1"/>
                          </a:solidFill>
                          <a:effectLst/>
                          <a:latin typeface="Arial Narrow" pitchFamily="34" charset="0"/>
                          <a:ea typeface="ＭＳ Ｐゴシック" charset="0"/>
                          <a:cs typeface="Arial Narrow"/>
                        </a:rPr>
                        <a:t>580</a:t>
                      </a:r>
                      <a:endParaRPr kumimoji="0" lang="es-MX" sz="1400" b="1" i="0" u="none" strike="noStrike" kern="1200" cap="none" normalizeH="0" baseline="0" dirty="0">
                        <a:ln>
                          <a:noFill/>
                        </a:ln>
                        <a:solidFill>
                          <a:schemeClr val="tx1"/>
                        </a:solidFill>
                        <a:effectLst/>
                        <a:latin typeface="Arial Narrow" pitchFamily="34" charset="0"/>
                        <a:ea typeface="ＭＳ Ｐゴシック" charset="0"/>
                        <a:cs typeface="Arial Narrow"/>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1" i="0" u="none" strike="noStrike" kern="1200" cap="none" normalizeH="0" baseline="0" dirty="0" smtClean="0">
                          <a:ln>
                            <a:noFill/>
                          </a:ln>
                          <a:solidFill>
                            <a:schemeClr val="tx1"/>
                          </a:solidFill>
                          <a:effectLst/>
                          <a:latin typeface="Arial Narrow" pitchFamily="34" charset="0"/>
                          <a:ea typeface="ＭＳ Ｐゴシック" charset="0"/>
                          <a:cs typeface="Arial Narrow"/>
                        </a:rPr>
                        <a:t>105</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1" i="0" u="none" strike="noStrike" kern="1200" cap="none" normalizeH="0" baseline="0" dirty="0" smtClean="0">
                          <a:ln>
                            <a:noFill/>
                          </a:ln>
                          <a:solidFill>
                            <a:schemeClr val="tx1"/>
                          </a:solidFill>
                          <a:effectLst/>
                          <a:latin typeface="Arial Narrow" pitchFamily="34" charset="0"/>
                          <a:ea typeface="ＭＳ Ｐゴシック" charset="0"/>
                          <a:cs typeface="Arial Narrow"/>
                        </a:rPr>
                        <a:t>457</a:t>
                      </a:r>
                      <a:endParaRPr kumimoji="0" lang="es-MX" sz="1400" b="1" i="0" u="none" strike="noStrike" kern="1200" cap="none" normalizeH="0" baseline="0" dirty="0">
                        <a:ln>
                          <a:noFill/>
                        </a:ln>
                        <a:solidFill>
                          <a:schemeClr val="tx1"/>
                        </a:solidFill>
                        <a:effectLst/>
                        <a:latin typeface="Arial Narrow" pitchFamily="34" charset="0"/>
                        <a:ea typeface="ＭＳ Ｐゴシック" charset="0"/>
                        <a:cs typeface="Arial Narrow"/>
                      </a:endParaRP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286030">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smtClean="0">
                          <a:ln>
                            <a:noFill/>
                          </a:ln>
                          <a:solidFill>
                            <a:srgbClr val="000000"/>
                          </a:solidFill>
                          <a:effectLst/>
                          <a:latin typeface="Arial Narrow"/>
                          <a:ea typeface="ＭＳ Ｐゴシック" charset="0"/>
                          <a:cs typeface="Arial Narrow"/>
                        </a:rPr>
                        <a:t>Totales</a:t>
                      </a:r>
                      <a:endParaRPr kumimoji="0" lang="es-MX" sz="1400" b="1" i="0" u="none" strike="noStrike" cap="none" normalizeH="0" baseline="0" dirty="0">
                        <a:ln>
                          <a:noFill/>
                        </a:ln>
                        <a:solidFill>
                          <a:srgbClr val="000000"/>
                        </a:solidFill>
                        <a:effectLst/>
                        <a:latin typeface="Arial Narrow"/>
                        <a:ea typeface="ＭＳ Ｐゴシック" charset="0"/>
                        <a:cs typeface="Arial Narrow"/>
                      </a:endParaRPr>
                    </a:p>
                  </a:txBody>
                  <a:tcPr marL="91409" marR="91409" marT="45719" marB="4571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BB59">
                        <a:lumMod val="75000"/>
                      </a:srgbClr>
                    </a:solidFill>
                  </a:tcPr>
                </a:tc>
                <a:tc hMerge="1">
                  <a:txBody>
                    <a:bodyPr/>
                    <a:lstStyle/>
                    <a:p>
                      <a:endParaRPr lang="es-E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1" i="0" u="none" strike="noStrike" kern="1200" cap="none" normalizeH="0" baseline="0" dirty="0" smtClean="0">
                          <a:ln>
                            <a:noFill/>
                          </a:ln>
                          <a:solidFill>
                            <a:schemeClr val="tx1"/>
                          </a:solidFill>
                          <a:effectLst/>
                          <a:latin typeface="Arial Narrow" pitchFamily="34" charset="0"/>
                          <a:ea typeface="ＭＳ Ｐゴシック" charset="0"/>
                          <a:cs typeface="Arial Narrow"/>
                        </a:rPr>
                        <a:t>3,897</a:t>
                      </a:r>
                      <a:endParaRPr kumimoji="0" lang="es-MX" sz="1400" b="1" i="0" u="none" strike="noStrike" kern="1200" cap="none" normalizeH="0" baseline="0" dirty="0">
                        <a:ln>
                          <a:noFill/>
                        </a:ln>
                        <a:solidFill>
                          <a:schemeClr val="tx1"/>
                        </a:solidFill>
                        <a:effectLst/>
                        <a:latin typeface="Arial Narrow" pitchFamily="34" charset="0"/>
                        <a:ea typeface="ＭＳ Ｐゴシック" charset="0"/>
                        <a:cs typeface="Arial Narrow"/>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BB59">
                        <a:lumMod val="75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1" i="0" u="none" strike="noStrike" kern="1200" cap="none" normalizeH="0" baseline="0" dirty="0" smtClean="0">
                          <a:ln>
                            <a:noFill/>
                          </a:ln>
                          <a:solidFill>
                            <a:schemeClr val="tx1"/>
                          </a:solidFill>
                          <a:effectLst/>
                          <a:latin typeface="Arial Narrow" pitchFamily="34" charset="0"/>
                          <a:ea typeface="ＭＳ Ｐゴシック" charset="0"/>
                          <a:cs typeface="Arial Narrow"/>
                        </a:rPr>
                        <a:t>733</a:t>
                      </a:r>
                      <a:endParaRPr kumimoji="0" lang="es-MX" sz="1400" b="1" i="0" u="none" strike="noStrike" kern="1200" cap="none" normalizeH="0" baseline="0" dirty="0">
                        <a:ln>
                          <a:noFill/>
                        </a:ln>
                        <a:solidFill>
                          <a:schemeClr val="tx1"/>
                        </a:solidFill>
                        <a:effectLst/>
                        <a:latin typeface="Arial Narrow" pitchFamily="34" charset="0"/>
                        <a:ea typeface="ＭＳ Ｐゴシック" charset="0"/>
                        <a:cs typeface="Arial Narrow"/>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BB59">
                        <a:lumMod val="75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MX" sz="1400" b="1" i="0" u="none" strike="noStrike" kern="1200" cap="none" normalizeH="0" baseline="0" dirty="0" smtClean="0">
                          <a:ln>
                            <a:noFill/>
                          </a:ln>
                          <a:solidFill>
                            <a:schemeClr val="tx1"/>
                          </a:solidFill>
                          <a:effectLst/>
                          <a:latin typeface="Arial Narrow" pitchFamily="34" charset="0"/>
                          <a:ea typeface="ＭＳ Ｐゴシック" charset="0"/>
                          <a:cs typeface="Arial Narrow"/>
                        </a:rPr>
                        <a:t>3,102</a:t>
                      </a:r>
                      <a:endParaRPr kumimoji="0" lang="es-MX" sz="1400" b="1" i="0" u="none" strike="noStrike" kern="1200" cap="none" normalizeH="0" baseline="0" dirty="0">
                        <a:ln>
                          <a:noFill/>
                        </a:ln>
                        <a:solidFill>
                          <a:schemeClr val="tx1"/>
                        </a:solidFill>
                        <a:effectLst/>
                        <a:latin typeface="Arial Narrow" pitchFamily="34" charset="0"/>
                        <a:ea typeface="ＭＳ Ｐゴシック" charset="0"/>
                        <a:cs typeface="Arial Narrow"/>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BB59">
                        <a:lumMod val="75000"/>
                      </a:srgbClr>
                    </a:solidFill>
                  </a:tcPr>
                </a:tc>
              </a:tr>
            </a:tbl>
          </a:graphicData>
        </a:graphic>
      </p:graphicFrame>
      <p:sp>
        <p:nvSpPr>
          <p:cNvPr id="7" name="7 Rectángulo"/>
          <p:cNvSpPr>
            <a:spLocks noChangeArrowheads="1"/>
          </p:cNvSpPr>
          <p:nvPr/>
        </p:nvSpPr>
        <p:spPr bwMode="auto">
          <a:xfrm>
            <a:off x="179388" y="5982379"/>
            <a:ext cx="885710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gn="just" fontAlgn="base">
              <a:spcBef>
                <a:spcPct val="0"/>
              </a:spcBef>
              <a:spcAft>
                <a:spcPts val="1200"/>
              </a:spcAft>
              <a:buFont typeface="Arial" charset="0"/>
              <a:buChar char="•"/>
            </a:pPr>
            <a:r>
              <a:rPr lang="es-MX" sz="1600" dirty="0" smtClean="0">
                <a:solidFill>
                  <a:srgbClr val="000000"/>
                </a:solidFill>
                <a:latin typeface="Arial Narrow" pitchFamily="34" charset="0"/>
                <a:cs typeface="Arial" charset="0"/>
              </a:rPr>
              <a:t>La aprobación de estos registros se ha logrado con un personal de </a:t>
            </a:r>
            <a:r>
              <a:rPr lang="es-MX" sz="1600" b="1" dirty="0" smtClean="0">
                <a:solidFill>
                  <a:srgbClr val="000000"/>
                </a:solidFill>
                <a:latin typeface="Arial Narrow" pitchFamily="34" charset="0"/>
                <a:cs typeface="Arial" charset="0"/>
              </a:rPr>
              <a:t>86 dictaminadores </a:t>
            </a:r>
            <a:r>
              <a:rPr lang="es-MX" sz="1600" dirty="0" smtClean="0">
                <a:solidFill>
                  <a:srgbClr val="000000"/>
                </a:solidFill>
                <a:latin typeface="Arial Narrow" pitchFamily="34" charset="0"/>
                <a:cs typeface="Arial" charset="0"/>
              </a:rPr>
              <a:t>en las unidades de verificación, mismos que coadyuvan en las actividades que realizan los </a:t>
            </a:r>
            <a:r>
              <a:rPr lang="es-MX" sz="1600" b="1" dirty="0" smtClean="0">
                <a:solidFill>
                  <a:srgbClr val="000000"/>
                </a:solidFill>
                <a:latin typeface="Arial Narrow" pitchFamily="34" charset="0"/>
                <a:cs typeface="Arial" charset="0"/>
              </a:rPr>
              <a:t>138 dictaminadores </a:t>
            </a:r>
            <a:r>
              <a:rPr lang="es-MX" sz="1600" dirty="0" smtClean="0">
                <a:solidFill>
                  <a:srgbClr val="000000"/>
                </a:solidFill>
                <a:latin typeface="Arial Narrow" pitchFamily="34" charset="0"/>
                <a:cs typeface="Arial" charset="0"/>
              </a:rPr>
              <a:t>de COFEPRIS para incrementar la productividad en la emisión de registros. </a:t>
            </a:r>
          </a:p>
        </p:txBody>
      </p:sp>
      <p:sp>
        <p:nvSpPr>
          <p:cNvPr id="8" name="7 Rectángulo"/>
          <p:cNvSpPr>
            <a:spLocks noChangeArrowheads="1"/>
          </p:cNvSpPr>
          <p:nvPr/>
        </p:nvSpPr>
        <p:spPr bwMode="auto">
          <a:xfrm>
            <a:off x="179388" y="2125886"/>
            <a:ext cx="8785225"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gn="just" fontAlgn="base">
              <a:spcBef>
                <a:spcPct val="0"/>
              </a:spcBef>
              <a:spcAft>
                <a:spcPts val="1200"/>
              </a:spcAft>
              <a:buFont typeface="Arial" charset="0"/>
              <a:buChar char="•"/>
            </a:pPr>
            <a:r>
              <a:rPr lang="es-MX" sz="1600" dirty="0" smtClean="0">
                <a:solidFill>
                  <a:srgbClr val="000000"/>
                </a:solidFill>
                <a:latin typeface="Arial Narrow" pitchFamily="34" charset="0"/>
                <a:cs typeface="Arial" charset="0"/>
              </a:rPr>
              <a:t>A la fecha se tienen </a:t>
            </a:r>
            <a:r>
              <a:rPr lang="es-MX" sz="1600" b="1" dirty="0" smtClean="0">
                <a:solidFill>
                  <a:srgbClr val="000000"/>
                </a:solidFill>
                <a:latin typeface="Arial Narrow" pitchFamily="34" charset="0"/>
                <a:cs typeface="Arial" charset="0"/>
              </a:rPr>
              <a:t>15 Terceros Autorizados (Unidades de Verificación)</a:t>
            </a:r>
            <a:r>
              <a:rPr lang="es-MX" sz="1600" dirty="0" smtClean="0">
                <a:solidFill>
                  <a:srgbClr val="000000"/>
                </a:solidFill>
                <a:latin typeface="Arial Narrow" pitchFamily="34" charset="0"/>
                <a:cs typeface="Arial" charset="0"/>
              </a:rPr>
              <a:t> para el pre-dictamen de trámites de medicamentos y dispositivos médicos.</a:t>
            </a:r>
          </a:p>
          <a:p>
            <a:pPr marL="285750" indent="-285750" algn="just" fontAlgn="base">
              <a:spcBef>
                <a:spcPct val="0"/>
              </a:spcBef>
              <a:spcAft>
                <a:spcPts val="1200"/>
              </a:spcAft>
              <a:buFont typeface="Arial" charset="0"/>
              <a:buChar char="•"/>
            </a:pPr>
            <a:r>
              <a:rPr lang="es-MX" sz="1600" dirty="0">
                <a:solidFill>
                  <a:prstClr val="black"/>
                </a:solidFill>
                <a:latin typeface="Arial Narrow" pitchFamily="34" charset="0"/>
                <a:cs typeface="Arial" charset="0"/>
              </a:rPr>
              <a:t>Con este modelo, a partir del 27 de junio de 2012 </a:t>
            </a:r>
            <a:r>
              <a:rPr lang="es-MX" sz="1600" dirty="0" smtClean="0">
                <a:solidFill>
                  <a:prstClr val="black"/>
                </a:solidFill>
                <a:latin typeface="Arial Narrow" pitchFamily="34" charset="0"/>
                <a:cs typeface="Arial" charset="0"/>
              </a:rPr>
              <a:t>a la fecha, se </a:t>
            </a:r>
            <a:r>
              <a:rPr lang="es-MX" sz="1600" dirty="0">
                <a:solidFill>
                  <a:prstClr val="black"/>
                </a:solidFill>
                <a:latin typeface="Arial Narrow" pitchFamily="34" charset="0"/>
                <a:cs typeface="Arial" charset="0"/>
              </a:rPr>
              <a:t>han aprobado </a:t>
            </a:r>
            <a:r>
              <a:rPr lang="es-MX" sz="1600" b="1" dirty="0" smtClean="0">
                <a:solidFill>
                  <a:prstClr val="black"/>
                </a:solidFill>
                <a:latin typeface="Arial Narrow" pitchFamily="34" charset="0"/>
                <a:cs typeface="Arial" charset="0"/>
              </a:rPr>
              <a:t>3,102 registros </a:t>
            </a:r>
            <a:r>
              <a:rPr lang="es-MX" sz="1600" b="1" dirty="0">
                <a:solidFill>
                  <a:prstClr val="black"/>
                </a:solidFill>
                <a:latin typeface="Arial Narrow" pitchFamily="34" charset="0"/>
                <a:cs typeface="Arial" charset="0"/>
              </a:rPr>
              <a:t>sanitarios </a:t>
            </a:r>
            <a:r>
              <a:rPr lang="es-MX" sz="1600" dirty="0">
                <a:solidFill>
                  <a:prstClr val="black"/>
                </a:solidFill>
                <a:latin typeface="Arial Narrow" pitchFamily="34" charset="0"/>
                <a:cs typeface="Arial" charset="0"/>
              </a:rPr>
              <a:t>en un periodo menor a 20 días hábiles:</a:t>
            </a:r>
          </a:p>
        </p:txBody>
      </p:sp>
      <p:sp>
        <p:nvSpPr>
          <p:cNvPr id="6" name="5 Rectángulo"/>
          <p:cNvSpPr/>
          <p:nvPr/>
        </p:nvSpPr>
        <p:spPr>
          <a:xfrm>
            <a:off x="107504" y="1052736"/>
            <a:ext cx="8424936" cy="1077218"/>
          </a:xfrm>
          <a:prstGeom prst="rect">
            <a:avLst/>
          </a:prstGeom>
        </p:spPr>
        <p:txBody>
          <a:bodyPr wrap="square">
            <a:spAutoFit/>
          </a:bodyPr>
          <a:lstStyle/>
          <a:p>
            <a:pPr algn="just">
              <a:spcAft>
                <a:spcPts val="600"/>
              </a:spcAft>
            </a:pPr>
            <a:r>
              <a:rPr lang="en-US" b="1" dirty="0" err="1" smtClean="0">
                <a:latin typeface="Arial Narrow" pitchFamily="34" charset="0"/>
              </a:rPr>
              <a:t>Eje</a:t>
            </a:r>
            <a:r>
              <a:rPr lang="en-US" b="1" dirty="0" smtClean="0">
                <a:latin typeface="Arial Narrow" pitchFamily="34" charset="0"/>
              </a:rPr>
              <a:t> 3. </a:t>
            </a:r>
            <a:r>
              <a:rPr lang="en-US" b="1" dirty="0" err="1" smtClean="0">
                <a:latin typeface="Arial Narrow" pitchFamily="34" charset="0"/>
              </a:rPr>
              <a:t>Eliminación</a:t>
            </a:r>
            <a:r>
              <a:rPr lang="en-US" b="1" dirty="0" smtClean="0">
                <a:latin typeface="Arial Narrow" pitchFamily="34" charset="0"/>
              </a:rPr>
              <a:t> de </a:t>
            </a:r>
            <a:r>
              <a:rPr lang="en-US" b="1" dirty="0" err="1" smtClean="0">
                <a:latin typeface="Arial Narrow" pitchFamily="34" charset="0"/>
              </a:rPr>
              <a:t>barreras</a:t>
            </a:r>
            <a:r>
              <a:rPr lang="en-US" b="1" dirty="0" smtClean="0">
                <a:latin typeface="Arial Narrow" pitchFamily="34" charset="0"/>
              </a:rPr>
              <a:t> de </a:t>
            </a:r>
            <a:r>
              <a:rPr lang="en-US" b="1" dirty="0" err="1" smtClean="0">
                <a:latin typeface="Arial Narrow" pitchFamily="34" charset="0"/>
              </a:rPr>
              <a:t>entrada</a:t>
            </a:r>
            <a:r>
              <a:rPr lang="en-US" b="1" dirty="0" smtClean="0">
                <a:latin typeface="Arial Narrow" pitchFamily="34" charset="0"/>
              </a:rPr>
              <a:t> al </a:t>
            </a:r>
            <a:r>
              <a:rPr lang="en-US" b="1" dirty="0" err="1" smtClean="0">
                <a:latin typeface="Arial Narrow" pitchFamily="34" charset="0"/>
              </a:rPr>
              <a:t>mercado</a:t>
            </a:r>
            <a:r>
              <a:rPr lang="en-US" b="1" dirty="0" smtClean="0">
                <a:latin typeface="Arial Narrow" pitchFamily="34" charset="0"/>
              </a:rPr>
              <a:t> </a:t>
            </a:r>
            <a:r>
              <a:rPr lang="en-US" b="1" dirty="0" err="1" smtClean="0">
                <a:latin typeface="Arial Narrow" pitchFamily="34" charset="0"/>
              </a:rPr>
              <a:t>farmacéutico</a:t>
            </a:r>
            <a:endParaRPr lang="en-US" b="1" dirty="0" smtClean="0">
              <a:latin typeface="Arial Narrow" pitchFamily="34" charset="0"/>
            </a:endParaRPr>
          </a:p>
          <a:p>
            <a:pPr algn="just">
              <a:spcAft>
                <a:spcPts val="600"/>
              </a:spcAft>
            </a:pPr>
            <a:r>
              <a:rPr lang="en-US" b="1" dirty="0">
                <a:latin typeface="Arial Narrow" pitchFamily="34" charset="0"/>
              </a:rPr>
              <a:t>El </a:t>
            </a:r>
            <a:r>
              <a:rPr lang="en-US" b="1" dirty="0" err="1">
                <a:latin typeface="Arial Narrow" pitchFamily="34" charset="0"/>
              </a:rPr>
              <a:t>acceso</a:t>
            </a:r>
            <a:r>
              <a:rPr lang="en-US" b="1" dirty="0">
                <a:latin typeface="Arial Narrow" pitchFamily="34" charset="0"/>
              </a:rPr>
              <a:t> </a:t>
            </a:r>
            <a:r>
              <a:rPr lang="en-US" b="1" dirty="0" err="1">
                <a:latin typeface="Arial Narrow" pitchFamily="34" charset="0"/>
              </a:rPr>
              <a:t>efectivo</a:t>
            </a:r>
            <a:r>
              <a:rPr lang="en-US" b="1" dirty="0">
                <a:latin typeface="Arial Narrow" pitchFamily="34" charset="0"/>
              </a:rPr>
              <a:t> a </a:t>
            </a:r>
            <a:r>
              <a:rPr lang="en-US" b="1" dirty="0" err="1" smtClean="0">
                <a:latin typeface="Arial Narrow" pitchFamily="34" charset="0"/>
              </a:rPr>
              <a:t>medicamentos</a:t>
            </a:r>
            <a:r>
              <a:rPr lang="en-US" dirty="0" smtClean="0">
                <a:latin typeface="Arial Narrow" pitchFamily="34" charset="0"/>
              </a:rPr>
              <a:t>: </a:t>
            </a:r>
          </a:p>
          <a:p>
            <a:pPr algn="just">
              <a:spcAft>
                <a:spcPts val="600"/>
              </a:spcAft>
            </a:pPr>
            <a:r>
              <a:rPr lang="en-US" b="1" dirty="0" smtClean="0">
                <a:latin typeface="Arial Narrow" pitchFamily="34" charset="0"/>
              </a:rPr>
              <a:t>b) </a:t>
            </a:r>
            <a:r>
              <a:rPr lang="en-US" b="1" dirty="0" err="1" smtClean="0">
                <a:latin typeface="Arial Narrow" pitchFamily="34" charset="0"/>
              </a:rPr>
              <a:t>Mecanismos</a:t>
            </a:r>
            <a:r>
              <a:rPr lang="en-US" b="1" dirty="0" smtClean="0">
                <a:latin typeface="Arial Narrow" pitchFamily="34" charset="0"/>
              </a:rPr>
              <a:t> </a:t>
            </a:r>
            <a:r>
              <a:rPr lang="en-US" b="1" dirty="0">
                <a:latin typeface="Arial Narrow" pitchFamily="34" charset="0"/>
              </a:rPr>
              <a:t>de </a:t>
            </a:r>
            <a:r>
              <a:rPr lang="en-US" b="1" dirty="0" err="1">
                <a:latin typeface="Arial Narrow" pitchFamily="34" charset="0"/>
              </a:rPr>
              <a:t>flexibilización</a:t>
            </a:r>
            <a:r>
              <a:rPr lang="en-US" b="1" dirty="0">
                <a:latin typeface="Arial Narrow" pitchFamily="34" charset="0"/>
              </a:rPr>
              <a:t> del </a:t>
            </a:r>
            <a:r>
              <a:rPr lang="en-US" b="1" dirty="0" err="1" smtClean="0">
                <a:latin typeface="Arial Narrow" pitchFamily="34" charset="0"/>
              </a:rPr>
              <a:t>proceso</a:t>
            </a:r>
            <a:endParaRPr lang="en-US" b="1" dirty="0">
              <a:latin typeface="Arial Narrow" pitchFamily="34" charset="0"/>
            </a:endParaRPr>
          </a:p>
        </p:txBody>
      </p:sp>
    </p:spTree>
    <p:extLst>
      <p:ext uri="{BB962C8B-B14F-4D97-AF65-F5344CB8AC3E}">
        <p14:creationId xmlns:p14="http://schemas.microsoft.com/office/powerpoint/2010/main" val="234326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988840"/>
            <a:ext cx="8568952" cy="2016224"/>
          </a:xfrm>
        </p:spPr>
        <p:txBody>
          <a:bodyPr/>
          <a:lstStyle/>
          <a:p>
            <a:pPr marL="0" indent="0" algn="just">
              <a:buNone/>
            </a:pPr>
            <a:r>
              <a:rPr lang="es-MX" sz="1600" b="1" dirty="0" smtClean="0">
                <a:latin typeface="Arial Narrow" pitchFamily="34" charset="0"/>
              </a:rPr>
              <a:t>Acuerdo para la Promoción de la Innovación</a:t>
            </a:r>
          </a:p>
          <a:p>
            <a:pPr algn="just"/>
            <a:r>
              <a:rPr lang="es-MX" sz="1600" dirty="0" smtClean="0">
                <a:latin typeface="Arial Narrow" pitchFamily="34" charset="0"/>
              </a:rPr>
              <a:t>Con esta nueva regulación se logra poner a México como el país que, </a:t>
            </a:r>
            <a:r>
              <a:rPr lang="es-MX" sz="1600" b="1" dirty="0" smtClean="0">
                <a:latin typeface="Arial Narrow" pitchFamily="34" charset="0"/>
              </a:rPr>
              <a:t>garantizando la eficacia, seguridad y calidad de medicamentos</a:t>
            </a:r>
            <a:r>
              <a:rPr lang="es-MX" sz="1600" dirty="0" smtClean="0">
                <a:latin typeface="Arial Narrow" pitchFamily="34" charset="0"/>
              </a:rPr>
              <a:t>, otorga de manera </a:t>
            </a:r>
            <a:r>
              <a:rPr lang="es-MX" sz="1600" b="1" dirty="0" smtClean="0">
                <a:latin typeface="Arial Narrow" pitchFamily="34" charset="0"/>
              </a:rPr>
              <a:t>más rápida la autorización para comercializar nuevas moléculas</a:t>
            </a:r>
            <a:r>
              <a:rPr lang="es-MX" sz="1600" dirty="0" smtClean="0">
                <a:latin typeface="Arial Narrow" pitchFamily="34" charset="0"/>
              </a:rPr>
              <a:t>, con la finalidad de </a:t>
            </a:r>
            <a:r>
              <a:rPr lang="es-MX" sz="1600" b="1" dirty="0" smtClean="0">
                <a:latin typeface="Arial Narrow" pitchFamily="34" charset="0"/>
              </a:rPr>
              <a:t>generar el mayor impacto posible en la salud de la población.</a:t>
            </a:r>
            <a:endParaRPr lang="es-MX" sz="1000" b="1" dirty="0" smtClean="0">
              <a:latin typeface="Arial Narrow" pitchFamily="34" charset="0"/>
            </a:endParaRPr>
          </a:p>
          <a:p>
            <a:pPr algn="just"/>
            <a:r>
              <a:rPr lang="es-MX" sz="1600" b="1" dirty="0">
                <a:latin typeface="Arial Narrow" pitchFamily="34" charset="0"/>
              </a:rPr>
              <a:t>Cuatro </a:t>
            </a:r>
            <a:r>
              <a:rPr lang="es-MX" sz="1600" dirty="0">
                <a:latin typeface="Arial Narrow" pitchFamily="34" charset="0"/>
              </a:rPr>
              <a:t>moléculas nuevas han entrado al mercado mexicano como plataforma de lanzamiento global: </a:t>
            </a:r>
            <a:r>
              <a:rPr lang="es-MX" sz="1600" b="1" dirty="0">
                <a:latin typeface="Arial Narrow" pitchFamily="34" charset="0"/>
              </a:rPr>
              <a:t>Dos </a:t>
            </a:r>
            <a:r>
              <a:rPr lang="es-MX" sz="1600" dirty="0">
                <a:latin typeface="Arial Narrow" pitchFamily="34" charset="0"/>
              </a:rPr>
              <a:t>son utilizadas para tratar la </a:t>
            </a:r>
            <a:r>
              <a:rPr lang="es-MX" sz="1600" b="1" dirty="0">
                <a:latin typeface="Arial Narrow" pitchFamily="34" charset="0"/>
              </a:rPr>
              <a:t>Diabetes Tipo 2</a:t>
            </a:r>
            <a:r>
              <a:rPr lang="es-MX" sz="1600" dirty="0">
                <a:latin typeface="Arial Narrow" pitchFamily="34" charset="0"/>
              </a:rPr>
              <a:t>; </a:t>
            </a:r>
            <a:r>
              <a:rPr lang="es-MX" sz="1600" b="1" dirty="0">
                <a:latin typeface="Arial Narrow" pitchFamily="34" charset="0"/>
              </a:rPr>
              <a:t>una </a:t>
            </a:r>
            <a:r>
              <a:rPr lang="es-MX" sz="1600" dirty="0">
                <a:latin typeface="Arial Narrow" pitchFamily="34" charset="0"/>
              </a:rPr>
              <a:t>es utilizada para combatir la </a:t>
            </a:r>
            <a:r>
              <a:rPr lang="es-MX" sz="1600" b="1" dirty="0">
                <a:latin typeface="Arial Narrow" pitchFamily="34" charset="0"/>
              </a:rPr>
              <a:t>Enfermedad Pulmonar Obstructiva Crónica (EPOC)</a:t>
            </a:r>
            <a:r>
              <a:rPr lang="es-MX" sz="1600" dirty="0">
                <a:latin typeface="Arial Narrow" pitchFamily="34" charset="0"/>
              </a:rPr>
              <a:t> y </a:t>
            </a:r>
            <a:r>
              <a:rPr lang="es-MX" sz="1600" b="1" dirty="0">
                <a:latin typeface="Arial Narrow" pitchFamily="34" charset="0"/>
              </a:rPr>
              <a:t>una </a:t>
            </a:r>
            <a:r>
              <a:rPr lang="es-MX" sz="1600" dirty="0">
                <a:latin typeface="Arial Narrow" pitchFamily="34" charset="0"/>
              </a:rPr>
              <a:t>molécula utilizada para el tratamiento de la </a:t>
            </a:r>
            <a:r>
              <a:rPr lang="es-MX" sz="1600" b="1" dirty="0">
                <a:latin typeface="Arial Narrow" pitchFamily="34" charset="0"/>
              </a:rPr>
              <a:t>hipertensión pulmonar</a:t>
            </a:r>
            <a:r>
              <a:rPr lang="es-MX" sz="1600" dirty="0">
                <a:latin typeface="Arial Narrow" pitchFamily="34" charset="0"/>
              </a:rPr>
              <a:t>. </a:t>
            </a:r>
          </a:p>
          <a:p>
            <a:pPr marL="0" indent="0" algn="just">
              <a:buNone/>
            </a:pPr>
            <a:endParaRPr lang="es-MX" sz="1600" b="1" dirty="0">
              <a:latin typeface="Arial Narrow" pitchFamily="34" charset="0"/>
            </a:endParaRPr>
          </a:p>
        </p:txBody>
      </p:sp>
      <p:sp>
        <p:nvSpPr>
          <p:cNvPr id="4" name="3 Marcador de número de diapositiva"/>
          <p:cNvSpPr>
            <a:spLocks noGrp="1"/>
          </p:cNvSpPr>
          <p:nvPr>
            <p:ph type="sldNum" sz="quarter" idx="12"/>
          </p:nvPr>
        </p:nvSpPr>
        <p:spPr>
          <a:xfrm>
            <a:off x="6913240" y="6461249"/>
            <a:ext cx="2123256" cy="352127"/>
          </a:xfrm>
        </p:spPr>
        <p:txBody>
          <a:bodyPr/>
          <a:lstStyle/>
          <a:p>
            <a:pPr>
              <a:defRPr/>
            </a:pPr>
            <a:fld id="{44D178F7-158D-4603-AFCC-B1382755969E}" type="slidenum">
              <a:rPr lang="es-ES" smtClean="0">
                <a:solidFill>
                  <a:prstClr val="black"/>
                </a:solidFill>
              </a:rPr>
              <a:pPr>
                <a:defRPr/>
              </a:pPr>
              <a:t>18</a:t>
            </a:fld>
            <a:endParaRPr lang="es-ES" dirty="0">
              <a:solidFill>
                <a:prstClr val="black"/>
              </a:solidFill>
            </a:endParaRPr>
          </a:p>
        </p:txBody>
      </p:sp>
      <p:graphicFrame>
        <p:nvGraphicFramePr>
          <p:cNvPr id="9" name="1 Gráfico"/>
          <p:cNvGraphicFramePr>
            <a:graphicFrameLocks/>
          </p:cNvGraphicFramePr>
          <p:nvPr>
            <p:extLst>
              <p:ext uri="{D42A27DB-BD31-4B8C-83A1-F6EECF244321}">
                <p14:modId xmlns:p14="http://schemas.microsoft.com/office/powerpoint/2010/main" val="481001324"/>
              </p:ext>
            </p:extLst>
          </p:nvPr>
        </p:nvGraphicFramePr>
        <p:xfrm>
          <a:off x="323528" y="3789040"/>
          <a:ext cx="8424936" cy="3068960"/>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107504" y="980728"/>
            <a:ext cx="8424936" cy="1031051"/>
          </a:xfrm>
          <a:prstGeom prst="rect">
            <a:avLst/>
          </a:prstGeom>
        </p:spPr>
        <p:txBody>
          <a:bodyPr wrap="square">
            <a:spAutoFit/>
          </a:bodyPr>
          <a:lstStyle/>
          <a:p>
            <a:pPr algn="just">
              <a:spcAft>
                <a:spcPts val="600"/>
              </a:spcAft>
            </a:pPr>
            <a:r>
              <a:rPr lang="en-US" sz="1700" b="1" dirty="0" err="1" smtClean="0">
                <a:latin typeface="Arial Narrow" pitchFamily="34" charset="0"/>
              </a:rPr>
              <a:t>Eje</a:t>
            </a:r>
            <a:r>
              <a:rPr lang="en-US" sz="1700" b="1" dirty="0" smtClean="0">
                <a:latin typeface="Arial Narrow" pitchFamily="34" charset="0"/>
              </a:rPr>
              <a:t> 3. </a:t>
            </a:r>
            <a:r>
              <a:rPr lang="en-US" sz="1700" b="1" dirty="0" err="1" smtClean="0">
                <a:latin typeface="Arial Narrow" pitchFamily="34" charset="0"/>
              </a:rPr>
              <a:t>Eliminación</a:t>
            </a:r>
            <a:r>
              <a:rPr lang="en-US" sz="1700" b="1" dirty="0" smtClean="0">
                <a:latin typeface="Arial Narrow" pitchFamily="34" charset="0"/>
              </a:rPr>
              <a:t> de </a:t>
            </a:r>
            <a:r>
              <a:rPr lang="en-US" sz="1700" b="1" dirty="0" err="1" smtClean="0">
                <a:latin typeface="Arial Narrow" pitchFamily="34" charset="0"/>
              </a:rPr>
              <a:t>barreras</a:t>
            </a:r>
            <a:r>
              <a:rPr lang="en-US" sz="1700" b="1" dirty="0" smtClean="0">
                <a:latin typeface="Arial Narrow" pitchFamily="34" charset="0"/>
              </a:rPr>
              <a:t> de </a:t>
            </a:r>
            <a:r>
              <a:rPr lang="en-US" sz="1700" b="1" dirty="0" err="1" smtClean="0">
                <a:latin typeface="Arial Narrow" pitchFamily="34" charset="0"/>
              </a:rPr>
              <a:t>entrada</a:t>
            </a:r>
            <a:r>
              <a:rPr lang="en-US" sz="1700" b="1" dirty="0" smtClean="0">
                <a:latin typeface="Arial Narrow" pitchFamily="34" charset="0"/>
              </a:rPr>
              <a:t> al </a:t>
            </a:r>
            <a:r>
              <a:rPr lang="en-US" sz="1700" b="1" dirty="0" err="1" smtClean="0">
                <a:latin typeface="Arial Narrow" pitchFamily="34" charset="0"/>
              </a:rPr>
              <a:t>mercado</a:t>
            </a:r>
            <a:r>
              <a:rPr lang="en-US" sz="1700" b="1" dirty="0" smtClean="0">
                <a:latin typeface="Arial Narrow" pitchFamily="34" charset="0"/>
              </a:rPr>
              <a:t> </a:t>
            </a:r>
            <a:r>
              <a:rPr lang="en-US" sz="1700" b="1" dirty="0" err="1" smtClean="0">
                <a:latin typeface="Arial Narrow" pitchFamily="34" charset="0"/>
              </a:rPr>
              <a:t>farmacéutico</a:t>
            </a:r>
            <a:endParaRPr lang="en-US" sz="1700" b="1" dirty="0" smtClean="0">
              <a:latin typeface="Arial Narrow" pitchFamily="34" charset="0"/>
            </a:endParaRPr>
          </a:p>
          <a:p>
            <a:pPr algn="just">
              <a:spcAft>
                <a:spcPts val="600"/>
              </a:spcAft>
            </a:pPr>
            <a:r>
              <a:rPr lang="en-US" sz="1700" b="1" dirty="0">
                <a:latin typeface="Arial Narrow" pitchFamily="34" charset="0"/>
              </a:rPr>
              <a:t>El </a:t>
            </a:r>
            <a:r>
              <a:rPr lang="en-US" sz="1700" b="1" dirty="0" err="1">
                <a:latin typeface="Arial Narrow" pitchFamily="34" charset="0"/>
              </a:rPr>
              <a:t>acceso</a:t>
            </a:r>
            <a:r>
              <a:rPr lang="en-US" sz="1700" b="1" dirty="0">
                <a:latin typeface="Arial Narrow" pitchFamily="34" charset="0"/>
              </a:rPr>
              <a:t> </a:t>
            </a:r>
            <a:r>
              <a:rPr lang="en-US" sz="1700" b="1" dirty="0" err="1">
                <a:latin typeface="Arial Narrow" pitchFamily="34" charset="0"/>
              </a:rPr>
              <a:t>efectivo</a:t>
            </a:r>
            <a:r>
              <a:rPr lang="en-US" sz="1700" b="1" dirty="0">
                <a:latin typeface="Arial Narrow" pitchFamily="34" charset="0"/>
              </a:rPr>
              <a:t> a </a:t>
            </a:r>
            <a:r>
              <a:rPr lang="en-US" sz="1700" b="1" dirty="0" err="1" smtClean="0">
                <a:latin typeface="Arial Narrow" pitchFamily="34" charset="0"/>
              </a:rPr>
              <a:t>medicamentos</a:t>
            </a:r>
            <a:r>
              <a:rPr lang="en-US" sz="1700" dirty="0" smtClean="0">
                <a:latin typeface="Arial Narrow" pitchFamily="34" charset="0"/>
              </a:rPr>
              <a:t>: </a:t>
            </a:r>
          </a:p>
          <a:p>
            <a:pPr algn="just">
              <a:spcAft>
                <a:spcPts val="600"/>
              </a:spcAft>
            </a:pPr>
            <a:r>
              <a:rPr lang="en-US" sz="1700" b="1" dirty="0" smtClean="0">
                <a:latin typeface="Arial Narrow" pitchFamily="34" charset="0"/>
              </a:rPr>
              <a:t>b) </a:t>
            </a:r>
            <a:r>
              <a:rPr lang="en-US" sz="1700" b="1" dirty="0" err="1" smtClean="0">
                <a:latin typeface="Arial Narrow" pitchFamily="34" charset="0"/>
              </a:rPr>
              <a:t>Mecanismos</a:t>
            </a:r>
            <a:r>
              <a:rPr lang="en-US" sz="1700" b="1" dirty="0" smtClean="0">
                <a:latin typeface="Arial Narrow" pitchFamily="34" charset="0"/>
              </a:rPr>
              <a:t> </a:t>
            </a:r>
            <a:r>
              <a:rPr lang="en-US" sz="1700" b="1" dirty="0">
                <a:latin typeface="Arial Narrow" pitchFamily="34" charset="0"/>
              </a:rPr>
              <a:t>de </a:t>
            </a:r>
            <a:r>
              <a:rPr lang="en-US" sz="1700" b="1" dirty="0" err="1">
                <a:latin typeface="Arial Narrow" pitchFamily="34" charset="0"/>
              </a:rPr>
              <a:t>flexibilización</a:t>
            </a:r>
            <a:r>
              <a:rPr lang="en-US" sz="1700" b="1" dirty="0">
                <a:latin typeface="Arial Narrow" pitchFamily="34" charset="0"/>
              </a:rPr>
              <a:t> del </a:t>
            </a:r>
            <a:r>
              <a:rPr lang="en-US" sz="1700" b="1" dirty="0" err="1" smtClean="0">
                <a:latin typeface="Arial Narrow" pitchFamily="34" charset="0"/>
              </a:rPr>
              <a:t>proceso</a:t>
            </a:r>
            <a:endParaRPr lang="en-US" sz="1700" b="1" dirty="0">
              <a:latin typeface="Arial Narrow" pitchFamily="34" charset="0"/>
            </a:endParaRPr>
          </a:p>
        </p:txBody>
      </p:sp>
    </p:spTree>
    <p:extLst>
      <p:ext uri="{BB962C8B-B14F-4D97-AF65-F5344CB8AC3E}">
        <p14:creationId xmlns:p14="http://schemas.microsoft.com/office/powerpoint/2010/main" val="1377274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7504" y="2060848"/>
            <a:ext cx="8280920" cy="1261884"/>
          </a:xfrm>
          <a:prstGeom prst="rect">
            <a:avLst/>
          </a:prstGeom>
        </p:spPr>
        <p:txBody>
          <a:bodyPr wrap="square">
            <a:spAutoFit/>
          </a:bodyPr>
          <a:lstStyle/>
          <a:p>
            <a:pPr algn="just"/>
            <a:r>
              <a:rPr lang="es-ES" sz="1700" b="1" dirty="0" smtClean="0">
                <a:solidFill>
                  <a:prstClr val="black"/>
                </a:solidFill>
                <a:latin typeface="Arial Narrow" pitchFamily="34" charset="0"/>
              </a:rPr>
              <a:t>Acuerdos de Equivalencias</a:t>
            </a:r>
          </a:p>
          <a:p>
            <a:pPr algn="just"/>
            <a:endParaRPr lang="es-ES" sz="800" b="1" dirty="0" smtClean="0">
              <a:solidFill>
                <a:prstClr val="black"/>
              </a:solidFill>
              <a:latin typeface="Arial Narrow" pitchFamily="34" charset="0"/>
            </a:endParaRPr>
          </a:p>
          <a:p>
            <a:pPr marL="342900" indent="-342900" algn="just">
              <a:buFont typeface="Arial" pitchFamily="34" charset="0"/>
              <a:buChar char="•"/>
            </a:pPr>
            <a:r>
              <a:rPr lang="es-ES" sz="1700" b="1" dirty="0" smtClean="0">
                <a:solidFill>
                  <a:prstClr val="black"/>
                </a:solidFill>
                <a:latin typeface="Arial Narrow" pitchFamily="34" charset="0"/>
              </a:rPr>
              <a:t>Con este esquema de acuerdos de equivalencia, los dispositivos médicos que ya tienen registros emitidos por las agencias sanitarias de EUA, Canadá o Japón obtienen su registro sanitario en 30 días hábiles. </a:t>
            </a:r>
            <a:endParaRPr lang="es-MX" sz="1700" b="1" dirty="0">
              <a:solidFill>
                <a:prstClr val="black"/>
              </a:solidFill>
              <a:latin typeface="Arial Narrow" pitchFamily="34" charset="0"/>
            </a:endParaRPr>
          </a:p>
        </p:txBody>
      </p:sp>
      <p:sp>
        <p:nvSpPr>
          <p:cNvPr id="5" name="4 Rectángulo"/>
          <p:cNvSpPr/>
          <p:nvPr/>
        </p:nvSpPr>
        <p:spPr>
          <a:xfrm>
            <a:off x="95738" y="6197823"/>
            <a:ext cx="8508709" cy="615553"/>
          </a:xfrm>
          <a:prstGeom prst="rect">
            <a:avLst/>
          </a:prstGeom>
        </p:spPr>
        <p:txBody>
          <a:bodyPr wrap="square">
            <a:spAutoFit/>
          </a:bodyPr>
          <a:lstStyle/>
          <a:p>
            <a:pPr marL="342900" indent="-342900" algn="just">
              <a:buFont typeface="Arial" pitchFamily="34" charset="0"/>
              <a:buChar char="•"/>
            </a:pPr>
            <a:r>
              <a:rPr lang="es-ES" sz="1700" b="1" dirty="0" smtClean="0">
                <a:solidFill>
                  <a:prstClr val="black"/>
                </a:solidFill>
                <a:latin typeface="Arial Narrow" pitchFamily="34" charset="0"/>
              </a:rPr>
              <a:t>La COFEPRIS ha emitido 3,134 registros sanitarios mediante esta vía.</a:t>
            </a:r>
          </a:p>
          <a:p>
            <a:pPr marL="342900" indent="-342900" algn="just">
              <a:buFont typeface="Arial" pitchFamily="34" charset="0"/>
              <a:buChar char="•"/>
            </a:pPr>
            <a:r>
              <a:rPr lang="es-ES" sz="1700" b="1" dirty="0">
                <a:solidFill>
                  <a:prstClr val="black"/>
                </a:solidFill>
                <a:latin typeface="Arial Narrow" pitchFamily="34" charset="0"/>
              </a:rPr>
              <a:t>Japón se incorporó a esta lista desde febrero de 2012. </a:t>
            </a:r>
            <a:endParaRPr lang="es-MX" sz="1700" b="1" dirty="0">
              <a:solidFill>
                <a:prstClr val="black"/>
              </a:solidFill>
              <a:latin typeface="Arial Narrow"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73825557"/>
              </p:ext>
            </p:extLst>
          </p:nvPr>
        </p:nvGraphicFramePr>
        <p:xfrm>
          <a:off x="539552" y="3356992"/>
          <a:ext cx="7632848" cy="2764643"/>
        </p:xfrm>
        <a:graphic>
          <a:graphicData uri="http://schemas.openxmlformats.org/drawingml/2006/table">
            <a:tbl>
              <a:tblPr firstRow="1" bandRow="1">
                <a:tableStyleId>{616DA210-FB5B-4158-B5E0-FEB733F419BA}</a:tableStyleId>
              </a:tblPr>
              <a:tblGrid>
                <a:gridCol w="3816424"/>
                <a:gridCol w="3816424"/>
              </a:tblGrid>
              <a:tr h="295410">
                <a:tc>
                  <a:txBody>
                    <a:bodyPr/>
                    <a:lstStyle/>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r>
                        <a:rPr kumimoji="0" lang="es-ES" sz="1500" b="1" u="none" strike="noStrike" kern="1200" cap="none" spc="0" normalizeH="0" baseline="0" noProof="0" dirty="0" smtClean="0">
                          <a:ln>
                            <a:noFill/>
                          </a:ln>
                          <a:effectLst/>
                          <a:uLnTx/>
                          <a:uFillTx/>
                          <a:latin typeface="Arial Narrow" pitchFamily="34" charset="0"/>
                        </a:rPr>
                        <a:t>Solicitudes recibidas</a:t>
                      </a:r>
                      <a:endParaRPr lang="es-MX" sz="1500" b="1" dirty="0">
                        <a:latin typeface="Arial Narrow" pitchFamily="34" charset="0"/>
                      </a:endParaRPr>
                    </a:p>
                  </a:txBody>
                  <a:tcPr/>
                </a:tc>
                <a:tc>
                  <a:txBody>
                    <a:bodyPr/>
                    <a:lstStyle/>
                    <a:p>
                      <a:pPr algn="ctr"/>
                      <a:r>
                        <a:rPr kumimoji="0" lang="es-ES" sz="1500" b="1" u="none" strike="noStrike" kern="1200" cap="none" spc="0" normalizeH="0" baseline="0" noProof="0" dirty="0" smtClean="0">
                          <a:ln>
                            <a:noFill/>
                          </a:ln>
                          <a:effectLst/>
                          <a:uLnTx/>
                          <a:uFillTx/>
                          <a:latin typeface="Arial Narrow" pitchFamily="34" charset="0"/>
                        </a:rPr>
                        <a:t>4,092</a:t>
                      </a:r>
                      <a:endParaRPr lang="es-MX" sz="1500" b="1" dirty="0">
                        <a:latin typeface="Arial Narrow" pitchFamily="34" charset="0"/>
                      </a:endParaRPr>
                    </a:p>
                  </a:txBody>
                  <a:tcPr anchor="ctr"/>
                </a:tc>
              </a:tr>
              <a:tr h="514583">
                <a:tc>
                  <a:txBody>
                    <a:bodyPr/>
                    <a:lstStyle/>
                    <a:p>
                      <a:r>
                        <a:rPr kumimoji="0" lang="es-ES" sz="1500" b="1" u="none" strike="noStrike" kern="1200" cap="none" spc="0" normalizeH="0" baseline="0" noProof="0" dirty="0" smtClean="0">
                          <a:ln>
                            <a:noFill/>
                          </a:ln>
                          <a:effectLst/>
                          <a:uLnTx/>
                          <a:uFillTx/>
                          <a:latin typeface="Arial Narrow" pitchFamily="34" charset="0"/>
                        </a:rPr>
                        <a:t>Valor de mercado de las solicitudes</a:t>
                      </a:r>
                      <a:endParaRPr lang="es-MX" sz="1500" b="1" dirty="0">
                        <a:latin typeface="Arial Narrow"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s-ES" sz="1500" b="1" u="none" strike="noStrike" kern="1200" cap="none" spc="0" normalizeH="0" baseline="0" noProof="0" dirty="0" smtClean="0">
                          <a:ln>
                            <a:noFill/>
                          </a:ln>
                          <a:effectLst/>
                          <a:uLnTx/>
                          <a:uFillTx/>
                          <a:latin typeface="Arial Narrow" pitchFamily="34" charset="0"/>
                        </a:rPr>
                        <a:t>366.6 millones de dólares en el mercado mexicano (1.7 millones de pesos por registro).</a:t>
                      </a:r>
                      <a:endParaRPr kumimoji="0" lang="es-MX" sz="1500" b="1" u="none" strike="noStrike" kern="1200" cap="none" spc="0" normalizeH="0" baseline="0" noProof="0" dirty="0" smtClean="0">
                        <a:ln>
                          <a:noFill/>
                        </a:ln>
                        <a:effectLst/>
                        <a:uLnTx/>
                        <a:uFillTx/>
                        <a:latin typeface="Arial Narrow" pitchFamily="34" charset="0"/>
                      </a:endParaRPr>
                    </a:p>
                  </a:txBody>
                  <a:tcPr anchor="ctr"/>
                </a:tc>
              </a:tr>
              <a:tr h="341483">
                <a:tc>
                  <a:txBody>
                    <a:bodyPr/>
                    <a:lstStyle/>
                    <a:p>
                      <a:r>
                        <a:rPr lang="en-US" sz="1500" b="1" dirty="0" err="1" smtClean="0">
                          <a:latin typeface="Arial Narrow" pitchFamily="34" charset="0"/>
                        </a:rPr>
                        <a:t>Reducción</a:t>
                      </a:r>
                      <a:r>
                        <a:rPr lang="en-US" sz="1500" b="1" dirty="0" smtClean="0">
                          <a:latin typeface="Arial Narrow" pitchFamily="34" charset="0"/>
                        </a:rPr>
                        <a:t> en la </a:t>
                      </a:r>
                      <a:r>
                        <a:rPr lang="en-US" sz="1500" b="1" dirty="0" err="1" smtClean="0">
                          <a:latin typeface="Arial Narrow" pitchFamily="34" charset="0"/>
                        </a:rPr>
                        <a:t>Carga</a:t>
                      </a:r>
                      <a:r>
                        <a:rPr lang="en-US" sz="1500" b="1" dirty="0" smtClean="0">
                          <a:latin typeface="Arial Narrow" pitchFamily="34" charset="0"/>
                        </a:rPr>
                        <a:t> </a:t>
                      </a:r>
                      <a:r>
                        <a:rPr lang="en-US" sz="1500" b="1" dirty="0" err="1" smtClean="0">
                          <a:latin typeface="Arial Narrow" pitchFamily="34" charset="0"/>
                        </a:rPr>
                        <a:t>Regulatoria</a:t>
                      </a:r>
                      <a:endParaRPr lang="es-MX" sz="1500" b="1" dirty="0">
                        <a:latin typeface="Arial Narrow" pitchFamily="34" charset="0"/>
                      </a:endParaRPr>
                    </a:p>
                  </a:txBody>
                  <a:tcPr anchor="ctr"/>
                </a:tc>
                <a:tc>
                  <a:txBody>
                    <a:bodyPr/>
                    <a:lstStyle/>
                    <a:p>
                      <a:pPr algn="ctr"/>
                      <a:r>
                        <a:rPr lang="es-MX" sz="1500" b="1" dirty="0" smtClean="0">
                          <a:latin typeface="Arial Narrow" pitchFamily="34" charset="0"/>
                        </a:rPr>
                        <a:t>40%</a:t>
                      </a:r>
                      <a:endParaRPr lang="es-MX" sz="1500" b="1" dirty="0">
                        <a:latin typeface="Arial Narrow" pitchFamily="34" charset="0"/>
                      </a:endParaRPr>
                    </a:p>
                  </a:txBody>
                  <a:tcPr anchor="ctr"/>
                </a:tc>
              </a:tr>
              <a:tr h="717425">
                <a:tc>
                  <a:txBody>
                    <a:bodyPr/>
                    <a:lstStyle/>
                    <a:p>
                      <a:r>
                        <a:rPr lang="es-ES" sz="1500" b="1" kern="1200" noProof="0" dirty="0" smtClean="0">
                          <a:latin typeface="Arial Narrow" pitchFamily="34" charset="0"/>
                        </a:rPr>
                        <a:t>Solicitudes aprobadas</a:t>
                      </a:r>
                      <a:endParaRPr lang="es-MX" sz="1500" b="1" kern="1200" dirty="0">
                        <a:solidFill>
                          <a:schemeClr val="tx1"/>
                        </a:solidFill>
                        <a:latin typeface="Arial Narrow" pitchFamily="34" charset="0"/>
                        <a:ea typeface="+mn-ea"/>
                        <a:cs typeface="+mn-cs"/>
                      </a:endParaRPr>
                    </a:p>
                  </a:txBody>
                  <a:tcPr anchor="ctr"/>
                </a:tc>
                <a:tc>
                  <a:txBody>
                    <a:bodyPr/>
                    <a:lstStyle/>
                    <a:p>
                      <a:pPr algn="ctr"/>
                      <a:r>
                        <a:rPr lang="es-MX" sz="1500" b="1" dirty="0" smtClean="0">
                          <a:latin typeface="Arial Narrow" pitchFamily="34" charset="0"/>
                        </a:rPr>
                        <a:t>64% provenientes de FDA</a:t>
                      </a:r>
                    </a:p>
                    <a:p>
                      <a:pPr algn="ctr"/>
                      <a:r>
                        <a:rPr lang="es-MX" sz="1500" b="1" dirty="0" smtClean="0">
                          <a:latin typeface="Arial Narrow" pitchFamily="34" charset="0"/>
                        </a:rPr>
                        <a:t>33% provenientes de Health </a:t>
                      </a:r>
                      <a:r>
                        <a:rPr lang="es-MX" sz="1500" b="1" dirty="0" err="1" smtClean="0">
                          <a:latin typeface="Arial Narrow" pitchFamily="34" charset="0"/>
                        </a:rPr>
                        <a:t>Canada</a:t>
                      </a:r>
                      <a:endParaRPr lang="es-MX" sz="1500" b="1" dirty="0" smtClean="0">
                        <a:latin typeface="Arial Narrow" pitchFamily="34" charset="0"/>
                      </a:endParaRPr>
                    </a:p>
                    <a:p>
                      <a:pPr algn="ctr"/>
                      <a:r>
                        <a:rPr lang="es-MX" sz="1500" b="1" dirty="0" smtClean="0">
                          <a:latin typeface="Arial Narrow" pitchFamily="34" charset="0"/>
                        </a:rPr>
                        <a:t>3% provenientes de Japón</a:t>
                      </a:r>
                      <a:endParaRPr lang="es-MX" sz="1500" b="1" dirty="0">
                        <a:latin typeface="Arial Narrow" pitchFamily="34" charset="0"/>
                      </a:endParaRPr>
                    </a:p>
                  </a:txBody>
                  <a:tcPr anchor="ctr"/>
                </a:tc>
              </a:tr>
              <a:tr h="717425">
                <a:tc>
                  <a:txBody>
                    <a:bodyPr/>
                    <a:lstStyle/>
                    <a:p>
                      <a:pPr marL="0" algn="l" defTabSz="914400" rtl="0" eaLnBrk="1" latinLnBrk="0" hangingPunct="1"/>
                      <a:r>
                        <a:rPr lang="es-ES" sz="1500" b="1" kern="1200" dirty="0" smtClean="0">
                          <a:latin typeface="Arial Narrow" pitchFamily="34" charset="0"/>
                        </a:rPr>
                        <a:t>Las solicitudes corresponden a: </a:t>
                      </a:r>
                    </a:p>
                    <a:p>
                      <a:pPr marL="0" algn="l" defTabSz="914400" rtl="0" eaLnBrk="1" latinLnBrk="0" hangingPunct="1"/>
                      <a:r>
                        <a:rPr lang="es-ES" sz="1500" b="1" kern="1200" dirty="0" smtClean="0">
                          <a:latin typeface="Arial Narrow" pitchFamily="34" charset="0"/>
                        </a:rPr>
                        <a:t>(Dispositivos Médicos)</a:t>
                      </a:r>
                      <a:endParaRPr lang="es-MX" sz="1500" b="1" kern="1200" dirty="0">
                        <a:solidFill>
                          <a:schemeClr val="tx1"/>
                        </a:solidFill>
                        <a:latin typeface="Arial Narrow" pitchFamily="34" charset="0"/>
                        <a:ea typeface="+mn-ea"/>
                        <a:cs typeface="+mn-cs"/>
                      </a:endParaRPr>
                    </a:p>
                  </a:txBody>
                  <a:tcPr anchor="ctr"/>
                </a:tc>
                <a:tc>
                  <a:txBody>
                    <a:bodyPr/>
                    <a:lstStyle/>
                    <a:p>
                      <a:pPr algn="ctr"/>
                      <a:r>
                        <a:rPr lang="es-MX" sz="1500" b="1" dirty="0" smtClean="0">
                          <a:latin typeface="Arial Narrow" pitchFamily="34" charset="0"/>
                        </a:rPr>
                        <a:t>33% Clase 1</a:t>
                      </a:r>
                    </a:p>
                    <a:p>
                      <a:pPr algn="ctr"/>
                      <a:r>
                        <a:rPr lang="es-MX" sz="1500" b="1" dirty="0" smtClean="0">
                          <a:latin typeface="Arial Narrow" pitchFamily="34" charset="0"/>
                        </a:rPr>
                        <a:t>40% Clase 2</a:t>
                      </a:r>
                    </a:p>
                    <a:p>
                      <a:pPr algn="ctr"/>
                      <a:r>
                        <a:rPr lang="es-MX" sz="1500" b="1" dirty="0" smtClean="0">
                          <a:latin typeface="Arial Narrow" pitchFamily="34" charset="0"/>
                        </a:rPr>
                        <a:t>27% Clase 3</a:t>
                      </a:r>
                    </a:p>
                  </a:txBody>
                  <a:tcPr anchor="ctr"/>
                </a:tc>
              </a:tr>
            </a:tbl>
          </a:graphicData>
        </a:graphic>
      </p:graphicFrame>
      <p:sp>
        <p:nvSpPr>
          <p:cNvPr id="7" name="6 Rectángulo"/>
          <p:cNvSpPr/>
          <p:nvPr/>
        </p:nvSpPr>
        <p:spPr>
          <a:xfrm>
            <a:off x="107504" y="1052736"/>
            <a:ext cx="8424936" cy="1031051"/>
          </a:xfrm>
          <a:prstGeom prst="rect">
            <a:avLst/>
          </a:prstGeom>
        </p:spPr>
        <p:txBody>
          <a:bodyPr wrap="square">
            <a:spAutoFit/>
          </a:bodyPr>
          <a:lstStyle/>
          <a:p>
            <a:pPr algn="just">
              <a:spcAft>
                <a:spcPts val="600"/>
              </a:spcAft>
            </a:pPr>
            <a:r>
              <a:rPr lang="en-US" sz="1700" b="1" dirty="0" err="1" smtClean="0">
                <a:latin typeface="Arial Narrow" pitchFamily="34" charset="0"/>
              </a:rPr>
              <a:t>Eje</a:t>
            </a:r>
            <a:r>
              <a:rPr lang="en-US" sz="1700" b="1" dirty="0" smtClean="0">
                <a:latin typeface="Arial Narrow" pitchFamily="34" charset="0"/>
              </a:rPr>
              <a:t> 3. </a:t>
            </a:r>
            <a:r>
              <a:rPr lang="en-US" sz="1700" b="1" dirty="0" err="1" smtClean="0">
                <a:latin typeface="Arial Narrow" pitchFamily="34" charset="0"/>
              </a:rPr>
              <a:t>Eliminación</a:t>
            </a:r>
            <a:r>
              <a:rPr lang="en-US" sz="1700" b="1" dirty="0" smtClean="0">
                <a:latin typeface="Arial Narrow" pitchFamily="34" charset="0"/>
              </a:rPr>
              <a:t> de </a:t>
            </a:r>
            <a:r>
              <a:rPr lang="en-US" sz="1700" b="1" dirty="0" err="1" smtClean="0">
                <a:latin typeface="Arial Narrow" pitchFamily="34" charset="0"/>
              </a:rPr>
              <a:t>barreras</a:t>
            </a:r>
            <a:r>
              <a:rPr lang="en-US" sz="1700" b="1" dirty="0" smtClean="0">
                <a:latin typeface="Arial Narrow" pitchFamily="34" charset="0"/>
              </a:rPr>
              <a:t> de </a:t>
            </a:r>
            <a:r>
              <a:rPr lang="en-US" sz="1700" b="1" dirty="0" err="1" smtClean="0">
                <a:latin typeface="Arial Narrow" pitchFamily="34" charset="0"/>
              </a:rPr>
              <a:t>entrada</a:t>
            </a:r>
            <a:r>
              <a:rPr lang="en-US" sz="1700" b="1" dirty="0" smtClean="0">
                <a:latin typeface="Arial Narrow" pitchFamily="34" charset="0"/>
              </a:rPr>
              <a:t> al </a:t>
            </a:r>
            <a:r>
              <a:rPr lang="en-US" sz="1700" b="1" dirty="0" err="1" smtClean="0">
                <a:latin typeface="Arial Narrow" pitchFamily="34" charset="0"/>
              </a:rPr>
              <a:t>mercado</a:t>
            </a:r>
            <a:r>
              <a:rPr lang="en-US" sz="1700" b="1" dirty="0" smtClean="0">
                <a:latin typeface="Arial Narrow" pitchFamily="34" charset="0"/>
              </a:rPr>
              <a:t> </a:t>
            </a:r>
            <a:r>
              <a:rPr lang="en-US" sz="1700" b="1" dirty="0" err="1" smtClean="0">
                <a:latin typeface="Arial Narrow" pitchFamily="34" charset="0"/>
              </a:rPr>
              <a:t>farmacéutico</a:t>
            </a:r>
            <a:endParaRPr lang="en-US" sz="1700" b="1" dirty="0" smtClean="0">
              <a:latin typeface="Arial Narrow" pitchFamily="34" charset="0"/>
            </a:endParaRPr>
          </a:p>
          <a:p>
            <a:pPr algn="just">
              <a:spcAft>
                <a:spcPts val="600"/>
              </a:spcAft>
            </a:pPr>
            <a:r>
              <a:rPr lang="en-US" sz="1700" b="1" dirty="0">
                <a:latin typeface="Arial Narrow" pitchFamily="34" charset="0"/>
              </a:rPr>
              <a:t>El </a:t>
            </a:r>
            <a:r>
              <a:rPr lang="en-US" sz="1700" b="1" dirty="0" err="1">
                <a:latin typeface="Arial Narrow" pitchFamily="34" charset="0"/>
              </a:rPr>
              <a:t>acceso</a:t>
            </a:r>
            <a:r>
              <a:rPr lang="en-US" sz="1700" b="1" dirty="0">
                <a:latin typeface="Arial Narrow" pitchFamily="34" charset="0"/>
              </a:rPr>
              <a:t> </a:t>
            </a:r>
            <a:r>
              <a:rPr lang="en-US" sz="1700" b="1" dirty="0" err="1">
                <a:latin typeface="Arial Narrow" pitchFamily="34" charset="0"/>
              </a:rPr>
              <a:t>efectivo</a:t>
            </a:r>
            <a:r>
              <a:rPr lang="en-US" sz="1700" b="1" dirty="0">
                <a:latin typeface="Arial Narrow" pitchFamily="34" charset="0"/>
              </a:rPr>
              <a:t> a </a:t>
            </a:r>
            <a:r>
              <a:rPr lang="en-US" sz="1700" b="1" dirty="0" err="1" smtClean="0">
                <a:latin typeface="Arial Narrow" pitchFamily="34" charset="0"/>
              </a:rPr>
              <a:t>medicamentos</a:t>
            </a:r>
            <a:r>
              <a:rPr lang="en-US" sz="1700" dirty="0" smtClean="0">
                <a:latin typeface="Arial Narrow" pitchFamily="34" charset="0"/>
              </a:rPr>
              <a:t>: </a:t>
            </a:r>
          </a:p>
          <a:p>
            <a:pPr algn="just">
              <a:spcAft>
                <a:spcPts val="600"/>
              </a:spcAft>
            </a:pPr>
            <a:r>
              <a:rPr lang="en-US" sz="1700" b="1" dirty="0" smtClean="0">
                <a:latin typeface="Arial Narrow" pitchFamily="34" charset="0"/>
              </a:rPr>
              <a:t>b) </a:t>
            </a:r>
            <a:r>
              <a:rPr lang="en-US" sz="1700" b="1" dirty="0" err="1" smtClean="0">
                <a:latin typeface="Arial Narrow" pitchFamily="34" charset="0"/>
              </a:rPr>
              <a:t>Mecanismos</a:t>
            </a:r>
            <a:r>
              <a:rPr lang="en-US" sz="1700" b="1" dirty="0" smtClean="0">
                <a:latin typeface="Arial Narrow" pitchFamily="34" charset="0"/>
              </a:rPr>
              <a:t> </a:t>
            </a:r>
            <a:r>
              <a:rPr lang="en-US" sz="1700" b="1" dirty="0">
                <a:latin typeface="Arial Narrow" pitchFamily="34" charset="0"/>
              </a:rPr>
              <a:t>de </a:t>
            </a:r>
            <a:r>
              <a:rPr lang="en-US" sz="1700" b="1" dirty="0" err="1">
                <a:latin typeface="Arial Narrow" pitchFamily="34" charset="0"/>
              </a:rPr>
              <a:t>flexibilización</a:t>
            </a:r>
            <a:r>
              <a:rPr lang="en-US" sz="1700" b="1" dirty="0">
                <a:latin typeface="Arial Narrow" pitchFamily="34" charset="0"/>
              </a:rPr>
              <a:t> del </a:t>
            </a:r>
            <a:r>
              <a:rPr lang="en-US" sz="1700" b="1" dirty="0" err="1" smtClean="0">
                <a:latin typeface="Arial Narrow" pitchFamily="34" charset="0"/>
              </a:rPr>
              <a:t>proceso</a:t>
            </a:r>
            <a:endParaRPr lang="en-US" sz="1700" b="1" dirty="0">
              <a:latin typeface="Arial Narrow" pitchFamily="34" charset="0"/>
            </a:endParaRPr>
          </a:p>
        </p:txBody>
      </p:sp>
    </p:spTree>
    <p:extLst>
      <p:ext uri="{BB962C8B-B14F-4D97-AF65-F5344CB8AC3E}">
        <p14:creationId xmlns:p14="http://schemas.microsoft.com/office/powerpoint/2010/main" val="2519110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pPr>
              <a:defRPr/>
            </a:pPr>
            <a:fld id="{AA7A2DE8-65D2-4967-AFD9-CAFEC78AA23D}" type="slidenum">
              <a:rPr lang="es-ES" smtClean="0">
                <a:solidFill>
                  <a:prstClr val="black"/>
                </a:solidFill>
              </a:rPr>
              <a:pPr>
                <a:defRPr/>
              </a:pPr>
              <a:t>2</a:t>
            </a:fld>
            <a:endParaRPr lang="es-ES">
              <a:solidFill>
                <a:prstClr val="black"/>
              </a:solidFill>
            </a:endParaRPr>
          </a:p>
        </p:txBody>
      </p:sp>
      <p:sp>
        <p:nvSpPr>
          <p:cNvPr id="5" name="2 Marcador de contenido"/>
          <p:cNvSpPr txBox="1">
            <a:spLocks/>
          </p:cNvSpPr>
          <p:nvPr/>
        </p:nvSpPr>
        <p:spPr bwMode="auto">
          <a:xfrm>
            <a:off x="179512" y="1124744"/>
            <a:ext cx="8712968" cy="56166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just" eaLnBrk="1" hangingPunct="1">
              <a:spcAft>
                <a:spcPts val="600"/>
              </a:spcAft>
              <a:buNone/>
            </a:pPr>
            <a:r>
              <a:rPr lang="es-MX" sz="2400" b="1" dirty="0" smtClean="0">
                <a:latin typeface="Arial Narrow" pitchFamily="34" charset="0"/>
              </a:rPr>
              <a:t>Diagnóstico</a:t>
            </a:r>
          </a:p>
          <a:p>
            <a:pPr algn="just" eaLnBrk="1" hangingPunct="1">
              <a:spcAft>
                <a:spcPts val="600"/>
              </a:spcAft>
            </a:pPr>
            <a:r>
              <a:rPr lang="es-MX" sz="2400" dirty="0" smtClean="0">
                <a:latin typeface="Arial Narrow" pitchFamily="34" charset="0"/>
              </a:rPr>
              <a:t>La </a:t>
            </a:r>
            <a:r>
              <a:rPr lang="es-MX" sz="2400" b="1" dirty="0" smtClean="0">
                <a:latin typeface="Arial Narrow" pitchFamily="34" charset="0"/>
              </a:rPr>
              <a:t>Organización </a:t>
            </a:r>
            <a:r>
              <a:rPr lang="es-MX" sz="2400" b="1" dirty="0" smtClean="0">
                <a:latin typeface="Arial Narrow" pitchFamily="34" charset="0"/>
              </a:rPr>
              <a:t>para la Cooperación y Desarrollo Económico (OCDE)</a:t>
            </a:r>
            <a:r>
              <a:rPr lang="es-MX" sz="2400" dirty="0" smtClean="0">
                <a:latin typeface="Arial Narrow" pitchFamily="34" charset="0"/>
              </a:rPr>
              <a:t> realizó </a:t>
            </a:r>
            <a:r>
              <a:rPr lang="es-ES" sz="2400" dirty="0" smtClean="0">
                <a:latin typeface="Arial Narrow" pitchFamily="34" charset="0"/>
              </a:rPr>
              <a:t>tres recomendaciones en materia de política farmacéutica: </a:t>
            </a:r>
          </a:p>
          <a:p>
            <a:pPr marL="800100" lvl="1" indent="-342900" algn="just" eaLnBrk="1" hangingPunct="1">
              <a:spcAft>
                <a:spcPts val="600"/>
              </a:spcAft>
              <a:buFont typeface="+mj-lt"/>
              <a:buAutoNum type="arabicPeriod"/>
            </a:pPr>
            <a:endParaRPr lang="es-MX" sz="2200" dirty="0" smtClean="0">
              <a:latin typeface="Arial Narrow" pitchFamily="34" charset="0"/>
            </a:endParaRPr>
          </a:p>
          <a:p>
            <a:pPr marL="800100" lvl="1" indent="-342900" algn="just" eaLnBrk="1" hangingPunct="1">
              <a:spcAft>
                <a:spcPts val="600"/>
              </a:spcAft>
              <a:buFont typeface="+mj-lt"/>
              <a:buAutoNum type="arabicPeriod"/>
            </a:pPr>
            <a:r>
              <a:rPr lang="es-MX" sz="2200" dirty="0" smtClean="0">
                <a:latin typeface="Arial Narrow" pitchFamily="34" charset="0"/>
              </a:rPr>
              <a:t>Reducir la injerencia de empresas monopolísticas o mercados altamente oligopólicos</a:t>
            </a:r>
            <a:r>
              <a:rPr lang="es-MX" sz="2200" b="1" dirty="0" smtClean="0">
                <a:latin typeface="Arial Narrow" pitchFamily="34" charset="0"/>
              </a:rPr>
              <a:t>.</a:t>
            </a:r>
          </a:p>
          <a:p>
            <a:pPr marL="800100" lvl="1" indent="-342900" algn="just" eaLnBrk="1" hangingPunct="1">
              <a:spcAft>
                <a:spcPts val="600"/>
              </a:spcAft>
              <a:buFont typeface="+mj-lt"/>
              <a:buAutoNum type="arabicPeriod"/>
            </a:pPr>
            <a:r>
              <a:rPr lang="es-MX" sz="2200" dirty="0" smtClean="0">
                <a:latin typeface="Arial Narrow" pitchFamily="34" charset="0"/>
              </a:rPr>
              <a:t>Incrementar la </a:t>
            </a:r>
            <a:r>
              <a:rPr lang="es-MX" sz="2200" dirty="0">
                <a:latin typeface="Arial Narrow" pitchFamily="34" charset="0"/>
              </a:rPr>
              <a:t>competencia a través de la liberación de </a:t>
            </a:r>
            <a:r>
              <a:rPr lang="es-MX" sz="2200" dirty="0" smtClean="0">
                <a:latin typeface="Arial Narrow" pitchFamily="34" charset="0"/>
              </a:rPr>
              <a:t>genéricos.</a:t>
            </a:r>
          </a:p>
          <a:p>
            <a:pPr marL="800100" lvl="1" indent="-342900" algn="just" eaLnBrk="1" hangingPunct="1">
              <a:spcAft>
                <a:spcPts val="600"/>
              </a:spcAft>
              <a:buFont typeface="+mj-lt"/>
              <a:buAutoNum type="arabicPeriod"/>
            </a:pPr>
            <a:r>
              <a:rPr lang="es-MX" sz="2200" dirty="0" smtClean="0">
                <a:latin typeface="Arial Narrow" pitchFamily="34" charset="0"/>
              </a:rPr>
              <a:t>Eliminar el </a:t>
            </a:r>
            <a:r>
              <a:rPr lang="es-MX" sz="2200" dirty="0">
                <a:latin typeface="Arial Narrow" pitchFamily="34" charset="0"/>
              </a:rPr>
              <a:t>requisito de tener una planta productora en territorio nacional para la fabricación y venta de medicamentos.  </a:t>
            </a:r>
          </a:p>
          <a:p>
            <a:pPr algn="just" eaLnBrk="1" hangingPunct="1"/>
            <a:endParaRPr lang="es-MX" sz="2400" dirty="0" smtClean="0">
              <a:latin typeface="Arial Narrow" pitchFamily="34" charset="0"/>
            </a:endParaRPr>
          </a:p>
          <a:p>
            <a:pPr algn="just" eaLnBrk="1" hangingPunct="1"/>
            <a:r>
              <a:rPr lang="es-MX" sz="2400" dirty="0" smtClean="0">
                <a:latin typeface="Arial Narrow" pitchFamily="34" charset="0"/>
              </a:rPr>
              <a:t>Por tanto, la </a:t>
            </a:r>
            <a:r>
              <a:rPr lang="es-MX" sz="2400" b="1" dirty="0" smtClean="0">
                <a:latin typeface="Arial Narrow" pitchFamily="34" charset="0"/>
              </a:rPr>
              <a:t>política farmacéutica </a:t>
            </a:r>
            <a:r>
              <a:rPr lang="es-MX" sz="2400" dirty="0" smtClean="0">
                <a:latin typeface="Arial Narrow" pitchFamily="34" charset="0"/>
              </a:rPr>
              <a:t>debe de tener como prioridad, ampliar el </a:t>
            </a:r>
            <a:r>
              <a:rPr lang="es-MX" sz="2400" b="1" dirty="0" smtClean="0">
                <a:latin typeface="Arial Narrow" pitchFamily="34" charset="0"/>
              </a:rPr>
              <a:t>acceso de la población </a:t>
            </a:r>
            <a:r>
              <a:rPr lang="es-MX" sz="2400" dirty="0" smtClean="0">
                <a:latin typeface="Arial Narrow" pitchFamily="34" charset="0"/>
              </a:rPr>
              <a:t>a los medicamentos.</a:t>
            </a:r>
          </a:p>
        </p:txBody>
      </p:sp>
    </p:spTree>
    <p:extLst>
      <p:ext uri="{BB962C8B-B14F-4D97-AF65-F5344CB8AC3E}">
        <p14:creationId xmlns:p14="http://schemas.microsoft.com/office/powerpoint/2010/main" val="87658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número de diapositiva"/>
          <p:cNvSpPr>
            <a:spLocks noGrp="1"/>
          </p:cNvSpPr>
          <p:nvPr>
            <p:ph type="sldNum" sz="quarter" idx="12"/>
          </p:nvPr>
        </p:nvSpPr>
        <p:spPr bwMode="auto">
          <a:xfrm>
            <a:off x="6913563" y="6551613"/>
            <a:ext cx="2122487" cy="2619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A6E8F94-7B5B-4FE4-902A-E36AAA94244E}" type="slidenum">
              <a:rPr lang="es-ES" smtClean="0">
                <a:solidFill>
                  <a:srgbClr val="898989"/>
                </a:solidFill>
              </a:rPr>
              <a:pPr fontAlgn="base">
                <a:spcBef>
                  <a:spcPct val="0"/>
                </a:spcBef>
                <a:spcAft>
                  <a:spcPct val="0"/>
                </a:spcAft>
                <a:defRPr/>
              </a:pPr>
              <a:t>20</a:t>
            </a:fld>
            <a:endParaRPr lang="es-ES" smtClean="0">
              <a:solidFill>
                <a:srgbClr val="898989"/>
              </a:solidFill>
            </a:endParaRPr>
          </a:p>
        </p:txBody>
      </p:sp>
      <p:sp>
        <p:nvSpPr>
          <p:cNvPr id="4" name="3 CuadroTexto"/>
          <p:cNvSpPr txBox="1"/>
          <p:nvPr/>
        </p:nvSpPr>
        <p:spPr>
          <a:xfrm>
            <a:off x="107950" y="1099190"/>
            <a:ext cx="8891588" cy="1969770"/>
          </a:xfrm>
          <a:prstGeom prst="rect">
            <a:avLst/>
          </a:prstGeom>
          <a:noFill/>
        </p:spPr>
        <p:txBody>
          <a:bodyPr>
            <a:spAutoFit/>
          </a:bodyPr>
          <a:lstStyle/>
          <a:p>
            <a:pPr algn="just" eaLnBrk="0" hangingPunct="0">
              <a:defRPr/>
            </a:pPr>
            <a:r>
              <a:rPr lang="es-MX" sz="1600" b="1" dirty="0" smtClean="0">
                <a:solidFill>
                  <a:prstClr val="black"/>
                </a:solidFill>
                <a:latin typeface="Arial Narrow" pitchFamily="34" charset="0"/>
                <a:cs typeface="Arial" pitchFamily="34" charset="0"/>
              </a:rPr>
              <a:t>Eje 3. Eliminación de barreras de entrada al mercado farmacéutico</a:t>
            </a:r>
          </a:p>
          <a:p>
            <a:pPr algn="just"/>
            <a:r>
              <a:rPr lang="en-US" sz="1600" b="1" dirty="0" err="1">
                <a:latin typeface="Arial Narrow" pitchFamily="34" charset="0"/>
              </a:rPr>
              <a:t>Promover</a:t>
            </a:r>
            <a:r>
              <a:rPr lang="en-US" sz="1600" b="1" dirty="0">
                <a:latin typeface="Arial Narrow" pitchFamily="34" charset="0"/>
              </a:rPr>
              <a:t> </a:t>
            </a:r>
            <a:r>
              <a:rPr lang="en-US" sz="1600" b="1" dirty="0" err="1">
                <a:latin typeface="Arial Narrow" pitchFamily="34" charset="0"/>
              </a:rPr>
              <a:t>una</a:t>
            </a:r>
            <a:r>
              <a:rPr lang="en-US" sz="1600" b="1" dirty="0">
                <a:latin typeface="Arial Narrow" pitchFamily="34" charset="0"/>
              </a:rPr>
              <a:t> </a:t>
            </a:r>
            <a:r>
              <a:rPr lang="en-US" sz="1600" b="1" dirty="0" err="1">
                <a:latin typeface="Arial Narrow" pitchFamily="34" charset="0"/>
              </a:rPr>
              <a:t>política</a:t>
            </a:r>
            <a:r>
              <a:rPr lang="en-US" sz="1600" b="1" dirty="0">
                <a:latin typeface="Arial Narrow" pitchFamily="34" charset="0"/>
              </a:rPr>
              <a:t> de </a:t>
            </a:r>
            <a:r>
              <a:rPr lang="en-US" sz="1600" b="1" dirty="0" err="1">
                <a:latin typeface="Arial Narrow" pitchFamily="34" charset="0"/>
              </a:rPr>
              <a:t>innovación</a:t>
            </a:r>
            <a:r>
              <a:rPr lang="en-US" sz="1600" b="1" dirty="0">
                <a:latin typeface="Arial Narrow" pitchFamily="34" charset="0"/>
              </a:rPr>
              <a:t> de </a:t>
            </a:r>
            <a:r>
              <a:rPr lang="en-US" sz="1600" b="1" dirty="0" err="1" smtClean="0">
                <a:latin typeface="Arial Narrow" pitchFamily="34" charset="0"/>
              </a:rPr>
              <a:t>medicamentos</a:t>
            </a:r>
            <a:endParaRPr lang="en-US" sz="1600" b="1" dirty="0" smtClean="0">
              <a:latin typeface="Arial Narrow" pitchFamily="34" charset="0"/>
            </a:endParaRPr>
          </a:p>
          <a:p>
            <a:pPr marL="285750" indent="-285750" algn="just">
              <a:buFont typeface="Arial" pitchFamily="34" charset="0"/>
              <a:buChar char="•"/>
            </a:pPr>
            <a:endParaRPr lang="en-US" sz="1000" b="1" dirty="0" smtClean="0">
              <a:latin typeface="Arial Narrow" pitchFamily="34" charset="0"/>
            </a:endParaRPr>
          </a:p>
          <a:p>
            <a:pPr marL="285750" indent="-285750" algn="just">
              <a:buFont typeface="Arial" pitchFamily="34" charset="0"/>
              <a:buChar char="•"/>
            </a:pPr>
            <a:r>
              <a:rPr lang="en-US" sz="1600" b="1" dirty="0" err="1" smtClean="0">
                <a:latin typeface="Arial Narrow" pitchFamily="34" charset="0"/>
              </a:rPr>
              <a:t>Protección</a:t>
            </a:r>
            <a:r>
              <a:rPr lang="en-US" sz="1600" b="1" dirty="0" smtClean="0">
                <a:latin typeface="Arial Narrow" pitchFamily="34" charset="0"/>
              </a:rPr>
              <a:t> </a:t>
            </a:r>
            <a:r>
              <a:rPr lang="en-US" sz="1600" b="1" dirty="0">
                <a:latin typeface="Arial Narrow" pitchFamily="34" charset="0"/>
              </a:rPr>
              <a:t>de la </a:t>
            </a:r>
            <a:r>
              <a:rPr lang="en-US" sz="1600" b="1" dirty="0" err="1">
                <a:latin typeface="Arial Narrow" pitchFamily="34" charset="0"/>
              </a:rPr>
              <a:t>propiedad</a:t>
            </a:r>
            <a:r>
              <a:rPr lang="en-US" sz="1600" b="1" dirty="0">
                <a:latin typeface="Arial Narrow" pitchFamily="34" charset="0"/>
              </a:rPr>
              <a:t> </a:t>
            </a:r>
            <a:r>
              <a:rPr lang="en-US" sz="1600" b="1" dirty="0" err="1">
                <a:latin typeface="Arial Narrow" pitchFamily="34" charset="0"/>
              </a:rPr>
              <a:t>intelectual</a:t>
            </a:r>
            <a:r>
              <a:rPr lang="en-US" sz="1600" b="1" dirty="0">
                <a:latin typeface="Arial Narrow" pitchFamily="34" charset="0"/>
              </a:rPr>
              <a:t> </a:t>
            </a:r>
            <a:r>
              <a:rPr lang="en-US" sz="1600" dirty="0">
                <a:latin typeface="Arial Narrow" pitchFamily="34" charset="0"/>
              </a:rPr>
              <a:t>al no </a:t>
            </a:r>
            <a:r>
              <a:rPr lang="en-US" sz="1600" dirty="0" err="1">
                <a:latin typeface="Arial Narrow" pitchFamily="34" charset="0"/>
              </a:rPr>
              <a:t>emitir</a:t>
            </a:r>
            <a:r>
              <a:rPr lang="en-US" sz="1600" dirty="0">
                <a:latin typeface="Arial Narrow" pitchFamily="34" charset="0"/>
              </a:rPr>
              <a:t> </a:t>
            </a:r>
            <a:r>
              <a:rPr lang="en-US" sz="1600" dirty="0" err="1">
                <a:latin typeface="Arial Narrow" pitchFamily="34" charset="0"/>
              </a:rPr>
              <a:t>registros</a:t>
            </a:r>
            <a:r>
              <a:rPr lang="en-US" sz="1600" dirty="0">
                <a:latin typeface="Arial Narrow" pitchFamily="34" charset="0"/>
              </a:rPr>
              <a:t> de </a:t>
            </a:r>
            <a:r>
              <a:rPr lang="en-US" sz="1600" dirty="0" err="1">
                <a:latin typeface="Arial Narrow" pitchFamily="34" charset="0"/>
              </a:rPr>
              <a:t>genéricos</a:t>
            </a:r>
            <a:r>
              <a:rPr lang="en-US" sz="1600" dirty="0">
                <a:latin typeface="Arial Narrow" pitchFamily="34" charset="0"/>
              </a:rPr>
              <a:t> antes del </a:t>
            </a:r>
            <a:r>
              <a:rPr lang="en-US" sz="1600" dirty="0" err="1">
                <a:latin typeface="Arial Narrow" pitchFamily="34" charset="0"/>
              </a:rPr>
              <a:t>vencimiento</a:t>
            </a:r>
            <a:r>
              <a:rPr lang="en-US" sz="1600" dirty="0">
                <a:latin typeface="Arial Narrow" pitchFamily="34" charset="0"/>
              </a:rPr>
              <a:t> de la </a:t>
            </a:r>
            <a:r>
              <a:rPr lang="en-US" sz="1600" dirty="0" err="1">
                <a:latin typeface="Arial Narrow" pitchFamily="34" charset="0"/>
              </a:rPr>
              <a:t>patente</a:t>
            </a:r>
            <a:r>
              <a:rPr lang="en-US" sz="1600" dirty="0">
                <a:latin typeface="Arial Narrow" pitchFamily="34" charset="0"/>
              </a:rPr>
              <a:t> </a:t>
            </a:r>
            <a:r>
              <a:rPr lang="en-US" sz="1600" dirty="0" err="1">
                <a:latin typeface="Arial Narrow" pitchFamily="34" charset="0"/>
              </a:rPr>
              <a:t>relacionada</a:t>
            </a:r>
            <a:r>
              <a:rPr lang="en-US" sz="1600" dirty="0">
                <a:latin typeface="Arial Narrow" pitchFamily="34" charset="0"/>
              </a:rPr>
              <a:t> con la </a:t>
            </a:r>
            <a:r>
              <a:rPr lang="en-US" sz="1600" dirty="0" err="1">
                <a:latin typeface="Arial Narrow" pitchFamily="34" charset="0"/>
              </a:rPr>
              <a:t>sustancia</a:t>
            </a:r>
            <a:r>
              <a:rPr lang="en-US" sz="1600" dirty="0">
                <a:latin typeface="Arial Narrow" pitchFamily="34" charset="0"/>
              </a:rPr>
              <a:t> </a:t>
            </a:r>
            <a:r>
              <a:rPr lang="en-US" sz="1600" dirty="0" err="1">
                <a:latin typeface="Arial Narrow" pitchFamily="34" charset="0"/>
              </a:rPr>
              <a:t>activa</a:t>
            </a:r>
            <a:r>
              <a:rPr lang="en-US" sz="1600" dirty="0" smtClean="0">
                <a:latin typeface="Arial Narrow" pitchFamily="34" charset="0"/>
              </a:rPr>
              <a:t>.</a:t>
            </a:r>
          </a:p>
          <a:p>
            <a:pPr marL="285750" indent="-285750" algn="just">
              <a:buFont typeface="Arial" pitchFamily="34" charset="0"/>
              <a:buChar char="•"/>
            </a:pPr>
            <a:r>
              <a:rPr lang="en-US" sz="1600" dirty="0">
                <a:solidFill>
                  <a:prstClr val="black"/>
                </a:solidFill>
                <a:latin typeface="Arial Narrow" pitchFamily="34" charset="0"/>
                <a:cs typeface="Arial" pitchFamily="34" charset="0"/>
              </a:rPr>
              <a:t>En 2013, México </a:t>
            </a:r>
            <a:r>
              <a:rPr lang="en-US" sz="1600" dirty="0" err="1">
                <a:solidFill>
                  <a:prstClr val="black"/>
                </a:solidFill>
                <a:latin typeface="Arial Narrow" pitchFamily="34" charset="0"/>
                <a:cs typeface="Arial" pitchFamily="34" charset="0"/>
              </a:rPr>
              <a:t>estuvo</a:t>
            </a:r>
            <a:r>
              <a:rPr lang="en-US" sz="1600" dirty="0">
                <a:solidFill>
                  <a:prstClr val="black"/>
                </a:solidFill>
                <a:latin typeface="Arial Narrow" pitchFamily="34" charset="0"/>
                <a:cs typeface="Arial" pitchFamily="34" charset="0"/>
              </a:rPr>
              <a:t> </a:t>
            </a:r>
            <a:r>
              <a:rPr lang="en-US" sz="1600" dirty="0" err="1">
                <a:solidFill>
                  <a:prstClr val="black"/>
                </a:solidFill>
                <a:latin typeface="Arial Narrow" pitchFamily="34" charset="0"/>
                <a:cs typeface="Arial" pitchFamily="34" charset="0"/>
              </a:rPr>
              <a:t>clasificado</a:t>
            </a:r>
            <a:r>
              <a:rPr lang="en-US" sz="1600" dirty="0">
                <a:solidFill>
                  <a:prstClr val="black"/>
                </a:solidFill>
                <a:latin typeface="Arial Narrow" pitchFamily="34" charset="0"/>
                <a:cs typeface="Arial" pitchFamily="34" charset="0"/>
              </a:rPr>
              <a:t> entre los </a:t>
            </a:r>
            <a:r>
              <a:rPr lang="en-US" sz="1600" dirty="0" err="1">
                <a:solidFill>
                  <a:prstClr val="black"/>
                </a:solidFill>
                <a:latin typeface="Arial Narrow" pitchFamily="34" charset="0"/>
                <a:cs typeface="Arial" pitchFamily="34" charset="0"/>
              </a:rPr>
              <a:t>países</a:t>
            </a:r>
            <a:r>
              <a:rPr lang="en-US" sz="1600" dirty="0">
                <a:solidFill>
                  <a:prstClr val="black"/>
                </a:solidFill>
                <a:latin typeface="Arial Narrow" pitchFamily="34" charset="0"/>
                <a:cs typeface="Arial" pitchFamily="34" charset="0"/>
              </a:rPr>
              <a:t> de </a:t>
            </a:r>
            <a:r>
              <a:rPr lang="en-US" sz="1600" dirty="0" err="1">
                <a:solidFill>
                  <a:prstClr val="black"/>
                </a:solidFill>
                <a:latin typeface="Arial Narrow" pitchFamily="34" charset="0"/>
                <a:cs typeface="Arial" pitchFamily="34" charset="0"/>
              </a:rPr>
              <a:t>América</a:t>
            </a:r>
            <a:r>
              <a:rPr lang="en-US" sz="1600" dirty="0">
                <a:solidFill>
                  <a:prstClr val="black"/>
                </a:solidFill>
                <a:latin typeface="Arial Narrow" pitchFamily="34" charset="0"/>
                <a:cs typeface="Arial" pitchFamily="34" charset="0"/>
              </a:rPr>
              <a:t> Latina con mayor </a:t>
            </a:r>
            <a:r>
              <a:rPr lang="en-US" sz="1600" dirty="0" err="1">
                <a:solidFill>
                  <a:prstClr val="black"/>
                </a:solidFill>
                <a:latin typeface="Arial Narrow" pitchFamily="34" charset="0"/>
                <a:cs typeface="Arial" pitchFamily="34" charset="0"/>
              </a:rPr>
              <a:t>protección</a:t>
            </a:r>
            <a:r>
              <a:rPr lang="en-US" sz="1600" dirty="0">
                <a:solidFill>
                  <a:prstClr val="black"/>
                </a:solidFill>
                <a:latin typeface="Arial Narrow" pitchFamily="34" charset="0"/>
                <a:cs typeface="Arial" pitchFamily="34" charset="0"/>
              </a:rPr>
              <a:t> a los </a:t>
            </a:r>
            <a:r>
              <a:rPr lang="en-US" sz="1600" dirty="0" err="1">
                <a:solidFill>
                  <a:prstClr val="black"/>
                </a:solidFill>
                <a:latin typeface="Arial Narrow" pitchFamily="34" charset="0"/>
                <a:cs typeface="Arial" pitchFamily="34" charset="0"/>
              </a:rPr>
              <a:t>derechos</a:t>
            </a:r>
            <a:r>
              <a:rPr lang="en-US" sz="1600" dirty="0">
                <a:solidFill>
                  <a:prstClr val="black"/>
                </a:solidFill>
                <a:latin typeface="Arial Narrow" pitchFamily="34" charset="0"/>
                <a:cs typeface="Arial" pitchFamily="34" charset="0"/>
              </a:rPr>
              <a:t> de </a:t>
            </a:r>
            <a:r>
              <a:rPr lang="en-US" sz="1600" dirty="0" err="1">
                <a:solidFill>
                  <a:prstClr val="black"/>
                </a:solidFill>
                <a:latin typeface="Arial Narrow" pitchFamily="34" charset="0"/>
                <a:cs typeface="Arial" pitchFamily="34" charset="0"/>
              </a:rPr>
              <a:t>propiedad</a:t>
            </a:r>
            <a:r>
              <a:rPr lang="en-US" sz="1600" dirty="0">
                <a:solidFill>
                  <a:prstClr val="black"/>
                </a:solidFill>
                <a:latin typeface="Arial Narrow" pitchFamily="34" charset="0"/>
                <a:cs typeface="Arial" pitchFamily="34" charset="0"/>
              </a:rPr>
              <a:t> </a:t>
            </a:r>
            <a:r>
              <a:rPr lang="en-US" sz="1600" dirty="0" err="1">
                <a:solidFill>
                  <a:prstClr val="black"/>
                </a:solidFill>
                <a:latin typeface="Arial Narrow" pitchFamily="34" charset="0"/>
                <a:cs typeface="Arial" pitchFamily="34" charset="0"/>
              </a:rPr>
              <a:t>intelectual</a:t>
            </a:r>
            <a:r>
              <a:rPr lang="en-US" sz="1600" dirty="0">
                <a:solidFill>
                  <a:prstClr val="black"/>
                </a:solidFill>
                <a:latin typeface="Arial Narrow" pitchFamily="34" charset="0"/>
                <a:cs typeface="Arial" pitchFamily="34" charset="0"/>
              </a:rPr>
              <a:t>, de </a:t>
            </a:r>
            <a:r>
              <a:rPr lang="en-US" sz="1600" dirty="0" err="1">
                <a:solidFill>
                  <a:prstClr val="black"/>
                </a:solidFill>
                <a:latin typeface="Arial Narrow" pitchFamily="34" charset="0"/>
                <a:cs typeface="Arial" pitchFamily="34" charset="0"/>
              </a:rPr>
              <a:t>acuerdo</a:t>
            </a:r>
            <a:r>
              <a:rPr lang="en-US" sz="1600" dirty="0">
                <a:solidFill>
                  <a:prstClr val="black"/>
                </a:solidFill>
                <a:latin typeface="Arial Narrow" pitchFamily="34" charset="0"/>
                <a:cs typeface="Arial" pitchFamily="34" charset="0"/>
              </a:rPr>
              <a:t> con el </a:t>
            </a:r>
            <a:r>
              <a:rPr lang="en-US" sz="1600" dirty="0" err="1">
                <a:solidFill>
                  <a:prstClr val="black"/>
                </a:solidFill>
                <a:latin typeface="Arial Narrow" pitchFamily="34" charset="0"/>
                <a:cs typeface="Arial" pitchFamily="34" charset="0"/>
              </a:rPr>
              <a:t>Índice</a:t>
            </a:r>
            <a:r>
              <a:rPr lang="en-US" sz="1600" dirty="0">
                <a:solidFill>
                  <a:prstClr val="black"/>
                </a:solidFill>
                <a:latin typeface="Arial Narrow" pitchFamily="34" charset="0"/>
                <a:cs typeface="Arial" pitchFamily="34" charset="0"/>
              </a:rPr>
              <a:t> Global de </a:t>
            </a:r>
            <a:r>
              <a:rPr lang="en-US" sz="1600" dirty="0" err="1">
                <a:solidFill>
                  <a:prstClr val="black"/>
                </a:solidFill>
                <a:latin typeface="Arial Narrow" pitchFamily="34" charset="0"/>
                <a:cs typeface="Arial" pitchFamily="34" charset="0"/>
              </a:rPr>
              <a:t>Propiedad</a:t>
            </a:r>
            <a:r>
              <a:rPr lang="en-US" sz="1600" dirty="0">
                <a:solidFill>
                  <a:prstClr val="black"/>
                </a:solidFill>
                <a:latin typeface="Arial Narrow" pitchFamily="34" charset="0"/>
                <a:cs typeface="Arial" pitchFamily="34" charset="0"/>
              </a:rPr>
              <a:t> </a:t>
            </a:r>
            <a:r>
              <a:rPr lang="en-US" sz="1600" dirty="0" err="1">
                <a:solidFill>
                  <a:prstClr val="black"/>
                </a:solidFill>
                <a:latin typeface="Arial Narrow" pitchFamily="34" charset="0"/>
                <a:cs typeface="Arial" pitchFamily="34" charset="0"/>
              </a:rPr>
              <a:t>Intelectual</a:t>
            </a:r>
            <a:r>
              <a:rPr lang="en-US" sz="1600" dirty="0">
                <a:solidFill>
                  <a:prstClr val="black"/>
                </a:solidFill>
                <a:latin typeface="Arial Narrow" pitchFamily="34" charset="0"/>
                <a:cs typeface="Arial" pitchFamily="34" charset="0"/>
              </a:rPr>
              <a:t> de la Cámara de </a:t>
            </a:r>
            <a:r>
              <a:rPr lang="en-US" sz="1600" dirty="0" err="1">
                <a:solidFill>
                  <a:prstClr val="black"/>
                </a:solidFill>
                <a:latin typeface="Arial Narrow" pitchFamily="34" charset="0"/>
                <a:cs typeface="Arial" pitchFamily="34" charset="0"/>
              </a:rPr>
              <a:t>Comercio</a:t>
            </a:r>
            <a:r>
              <a:rPr lang="en-US" sz="1600" dirty="0">
                <a:solidFill>
                  <a:prstClr val="black"/>
                </a:solidFill>
                <a:latin typeface="Arial Narrow" pitchFamily="34" charset="0"/>
                <a:cs typeface="Arial" pitchFamily="34" charset="0"/>
              </a:rPr>
              <a:t> de EUA</a:t>
            </a:r>
            <a:r>
              <a:rPr lang="en-US" sz="1600" dirty="0" smtClean="0">
                <a:solidFill>
                  <a:prstClr val="black"/>
                </a:solidFill>
                <a:latin typeface="Arial Narrow" pitchFamily="34" charset="0"/>
                <a:cs typeface="Arial" pitchFamily="34" charset="0"/>
              </a:rPr>
              <a:t>.</a:t>
            </a:r>
            <a:endParaRPr lang="es-MX" sz="1600" dirty="0">
              <a:solidFill>
                <a:prstClr val="black"/>
              </a:solidFill>
              <a:latin typeface="Arial Narrow" pitchFamily="34" charset="0"/>
              <a:cs typeface="Arial" pitchFamily="34" charset="0"/>
            </a:endParaRPr>
          </a:p>
        </p:txBody>
      </p:sp>
      <p:sp>
        <p:nvSpPr>
          <p:cNvPr id="20484" name="3 CuadroTexto"/>
          <p:cNvSpPr txBox="1">
            <a:spLocks noChangeArrowheads="1"/>
          </p:cNvSpPr>
          <p:nvPr/>
        </p:nvSpPr>
        <p:spPr bwMode="auto">
          <a:xfrm>
            <a:off x="179388" y="6567488"/>
            <a:ext cx="6337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r>
              <a:rPr lang="es-MX" sz="1000" u="sng" dirty="0" smtClean="0">
                <a:solidFill>
                  <a:srgbClr val="000000"/>
                </a:solidFill>
                <a:latin typeface="Arial Narrow" pitchFamily="34" charset="0"/>
              </a:rPr>
              <a:t>Fuente</a:t>
            </a:r>
            <a:r>
              <a:rPr lang="es-MX" sz="1000" dirty="0" smtClean="0">
                <a:solidFill>
                  <a:srgbClr val="000000"/>
                </a:solidFill>
                <a:latin typeface="Arial Narrow" pitchFamily="34" charset="0"/>
              </a:rPr>
              <a:t>: Global </a:t>
            </a:r>
            <a:r>
              <a:rPr lang="es-MX" sz="1000" dirty="0" err="1" smtClean="0">
                <a:solidFill>
                  <a:srgbClr val="000000"/>
                </a:solidFill>
                <a:latin typeface="Arial Narrow" pitchFamily="34" charset="0"/>
              </a:rPr>
              <a:t>Intellectual</a:t>
            </a:r>
            <a:r>
              <a:rPr lang="es-MX" sz="1000" dirty="0" smtClean="0">
                <a:solidFill>
                  <a:srgbClr val="000000"/>
                </a:solidFill>
                <a:latin typeface="Arial Narrow" pitchFamily="34" charset="0"/>
              </a:rPr>
              <a:t> </a:t>
            </a:r>
            <a:r>
              <a:rPr lang="es-MX" sz="1000" dirty="0" err="1" smtClean="0">
                <a:solidFill>
                  <a:srgbClr val="000000"/>
                </a:solidFill>
                <a:latin typeface="Arial Narrow" pitchFamily="34" charset="0"/>
              </a:rPr>
              <a:t>Property</a:t>
            </a:r>
            <a:r>
              <a:rPr lang="es-MX" sz="1000" dirty="0" smtClean="0">
                <a:solidFill>
                  <a:srgbClr val="000000"/>
                </a:solidFill>
                <a:latin typeface="Arial Narrow" pitchFamily="34" charset="0"/>
              </a:rPr>
              <a:t> Center (GIPC, 2014). U.S. </a:t>
            </a:r>
            <a:r>
              <a:rPr lang="es-MX" sz="1000" dirty="0" err="1" smtClean="0">
                <a:solidFill>
                  <a:srgbClr val="000000"/>
                </a:solidFill>
                <a:latin typeface="Arial Narrow" pitchFamily="34" charset="0"/>
              </a:rPr>
              <a:t>Chamber</a:t>
            </a:r>
            <a:r>
              <a:rPr lang="es-MX" sz="1000" dirty="0" smtClean="0">
                <a:solidFill>
                  <a:srgbClr val="000000"/>
                </a:solidFill>
                <a:latin typeface="Arial Narrow" pitchFamily="34" charset="0"/>
              </a:rPr>
              <a:t> of Commerce. </a:t>
            </a:r>
          </a:p>
        </p:txBody>
      </p:sp>
      <p:graphicFrame>
        <p:nvGraphicFramePr>
          <p:cNvPr id="20485" name="1 Gráfico"/>
          <p:cNvGraphicFramePr>
            <a:graphicFrameLocks/>
          </p:cNvGraphicFramePr>
          <p:nvPr>
            <p:extLst>
              <p:ext uri="{D42A27DB-BD31-4B8C-83A1-F6EECF244321}">
                <p14:modId xmlns:p14="http://schemas.microsoft.com/office/powerpoint/2010/main" val="2624798964"/>
              </p:ext>
            </p:extLst>
          </p:nvPr>
        </p:nvGraphicFramePr>
        <p:xfrm>
          <a:off x="107950" y="2852936"/>
          <a:ext cx="8942388" cy="3765352"/>
        </p:xfrm>
        <a:graphic>
          <a:graphicData uri="http://schemas.openxmlformats.org/presentationml/2006/ole">
            <mc:AlternateContent xmlns:mc="http://schemas.openxmlformats.org/markup-compatibility/2006">
              <mc:Choice xmlns:v="urn:schemas-microsoft-com:vml" Requires="v">
                <p:oleObj spid="_x0000_s1090" r:id="rId4" imgW="8888738" imgH="3816427" progId="Excel.Chart.8">
                  <p:embed/>
                </p:oleObj>
              </mc:Choice>
              <mc:Fallback>
                <p:oleObj r:id="rId4" imgW="8888738" imgH="3816427"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2852936"/>
                        <a:ext cx="8942388" cy="376535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40297087"/>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3 Marcador de número de diapositiva"/>
          <p:cNvSpPr>
            <a:spLocks noGrp="1"/>
          </p:cNvSpPr>
          <p:nvPr>
            <p:ph type="sldNum" sz="quarter" idx="12"/>
          </p:nvPr>
        </p:nvSpPr>
        <p:spPr>
          <a:xfrm>
            <a:off x="6974904" y="6448251"/>
            <a:ext cx="2133600" cy="365125"/>
          </a:xfrm>
          <a:noFill/>
        </p:spPr>
        <p:txBody>
          <a:bodyPr/>
          <a:lstStyle/>
          <a:p>
            <a:fld id="{39AE2A90-E76D-4E06-A010-2B5822697697}" type="slidenum">
              <a:rPr lang="es-ES" smtClean="0">
                <a:solidFill>
                  <a:prstClr val="black"/>
                </a:solidFill>
              </a:rPr>
              <a:pPr/>
              <a:t>21</a:t>
            </a:fld>
            <a:endParaRPr lang="es-ES" dirty="0" smtClean="0">
              <a:solidFill>
                <a:prstClr val="black"/>
              </a:solidFill>
            </a:endParaRPr>
          </a:p>
        </p:txBody>
      </p:sp>
      <p:sp>
        <p:nvSpPr>
          <p:cNvPr id="7" name="6 Flecha derecha"/>
          <p:cNvSpPr/>
          <p:nvPr/>
        </p:nvSpPr>
        <p:spPr>
          <a:xfrm>
            <a:off x="3923928" y="1470132"/>
            <a:ext cx="576064" cy="305141"/>
          </a:xfrm>
          <a:prstGeom prst="rightArrow">
            <a:avLst/>
          </a:prstGeom>
          <a:solidFill>
            <a:srgbClr val="FD5C03"/>
          </a:solidFill>
          <a:ln>
            <a:solidFill>
              <a:srgbClr val="FD5C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prstClr val="white"/>
              </a:solidFill>
            </a:endParaRPr>
          </a:p>
        </p:txBody>
      </p:sp>
      <p:sp>
        <p:nvSpPr>
          <p:cNvPr id="8" name="7 Rectángulo redondeado"/>
          <p:cNvSpPr/>
          <p:nvPr/>
        </p:nvSpPr>
        <p:spPr>
          <a:xfrm>
            <a:off x="4536504" y="1146418"/>
            <a:ext cx="4572000" cy="5450934"/>
          </a:xfrm>
          <a:prstGeom prst="roundRect">
            <a:avLst>
              <a:gd name="adj" fmla="val 8180"/>
            </a:avLst>
          </a:prstGeom>
          <a:noFill/>
          <a:ln>
            <a:solidFill>
              <a:srgbClr val="FD5C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prstClr val="white"/>
              </a:solidFill>
            </a:endParaRPr>
          </a:p>
        </p:txBody>
      </p:sp>
      <p:sp>
        <p:nvSpPr>
          <p:cNvPr id="31751" name="8 Rectángulo"/>
          <p:cNvSpPr>
            <a:spLocks noChangeArrowheads="1"/>
          </p:cNvSpPr>
          <p:nvPr/>
        </p:nvSpPr>
        <p:spPr bwMode="auto">
          <a:xfrm>
            <a:off x="4578384" y="1146418"/>
            <a:ext cx="4458112" cy="5529719"/>
          </a:xfrm>
          <a:prstGeom prst="rect">
            <a:avLst/>
          </a:prstGeom>
          <a:noFill/>
          <a:ln w="9525">
            <a:noFill/>
            <a:miter lim="800000"/>
            <a:headEnd/>
            <a:tailEnd/>
          </a:ln>
        </p:spPr>
        <p:txBody>
          <a:bodyPr wrap="square">
            <a:spAutoFit/>
          </a:bodyPr>
          <a:lstStyle/>
          <a:p>
            <a:pPr marL="342900" indent="-342900" algn="just">
              <a:spcAft>
                <a:spcPts val="1000"/>
              </a:spcAft>
              <a:buFont typeface="+mj-lt"/>
              <a:buAutoNum type="arabicPeriod"/>
            </a:pPr>
            <a:r>
              <a:rPr lang="es-MX" sz="1600" b="1" dirty="0" smtClean="0">
                <a:solidFill>
                  <a:prstClr val="black"/>
                </a:solidFill>
                <a:latin typeface="Arial Narrow" pitchFamily="34" charset="0"/>
              </a:rPr>
              <a:t>2009.</a:t>
            </a:r>
            <a:r>
              <a:rPr lang="es-MX" sz="1600" dirty="0" smtClean="0">
                <a:solidFill>
                  <a:prstClr val="black"/>
                </a:solidFill>
                <a:latin typeface="Arial Narrow" pitchFamily="34" charset="0"/>
              </a:rPr>
              <a:t> Se publicó en el DOF adiciones al Artículo 222-Bis de la LGS, en donde se señalan los requisitos que los biotecnológicos deben de cumplir. </a:t>
            </a:r>
          </a:p>
          <a:p>
            <a:pPr marL="342900" indent="-342900" algn="just">
              <a:spcAft>
                <a:spcPts val="1000"/>
              </a:spcAft>
              <a:buFont typeface="+mj-lt"/>
              <a:buAutoNum type="arabicPeriod"/>
            </a:pPr>
            <a:r>
              <a:rPr lang="es-MX" sz="1600" b="1" dirty="0" smtClean="0">
                <a:solidFill>
                  <a:prstClr val="black"/>
                </a:solidFill>
                <a:latin typeface="Arial Narrow" pitchFamily="34" charset="0"/>
              </a:rPr>
              <a:t>18 </a:t>
            </a:r>
            <a:r>
              <a:rPr lang="es-MX" sz="1600" b="1" dirty="0">
                <a:solidFill>
                  <a:prstClr val="black"/>
                </a:solidFill>
                <a:latin typeface="Arial Narrow" pitchFamily="34" charset="0"/>
              </a:rPr>
              <a:t>de octubre </a:t>
            </a:r>
            <a:r>
              <a:rPr lang="es-MX" sz="1600" b="1" dirty="0" smtClean="0">
                <a:solidFill>
                  <a:prstClr val="black"/>
                </a:solidFill>
                <a:latin typeface="Arial Narrow" pitchFamily="34" charset="0"/>
              </a:rPr>
              <a:t>2011. </a:t>
            </a:r>
            <a:r>
              <a:rPr lang="es-MX" sz="1600" dirty="0" smtClean="0">
                <a:solidFill>
                  <a:prstClr val="black"/>
                </a:solidFill>
                <a:latin typeface="Arial Narrow" pitchFamily="34" charset="0"/>
              </a:rPr>
              <a:t>Se </a:t>
            </a:r>
            <a:r>
              <a:rPr lang="es-MX" sz="1600" dirty="0">
                <a:solidFill>
                  <a:prstClr val="black"/>
                </a:solidFill>
                <a:latin typeface="Arial Narrow" pitchFamily="34" charset="0"/>
              </a:rPr>
              <a:t>anunció las modificaciones al </a:t>
            </a:r>
            <a:r>
              <a:rPr lang="es-MX" sz="1600" dirty="0" smtClean="0">
                <a:solidFill>
                  <a:prstClr val="black"/>
                </a:solidFill>
                <a:latin typeface="Arial Narrow" pitchFamily="34" charset="0"/>
              </a:rPr>
              <a:t>RIS en </a:t>
            </a:r>
            <a:r>
              <a:rPr lang="es-MX" sz="1600" dirty="0">
                <a:solidFill>
                  <a:prstClr val="black"/>
                </a:solidFill>
                <a:latin typeface="Arial Narrow" pitchFamily="34" charset="0"/>
              </a:rPr>
              <a:t>materia de medicamentos </a:t>
            </a:r>
            <a:r>
              <a:rPr lang="es-MX" sz="1600" dirty="0" smtClean="0">
                <a:solidFill>
                  <a:prstClr val="black"/>
                </a:solidFill>
                <a:latin typeface="Arial Narrow" pitchFamily="34" charset="0"/>
              </a:rPr>
              <a:t>biotecnológicos</a:t>
            </a:r>
            <a:r>
              <a:rPr lang="es-MX" sz="1600" i="1" dirty="0" smtClean="0">
                <a:solidFill>
                  <a:prstClr val="black"/>
                </a:solidFill>
                <a:latin typeface="Arial Narrow" pitchFamily="34" charset="0"/>
              </a:rPr>
              <a:t>. </a:t>
            </a:r>
            <a:r>
              <a:rPr lang="es-MX" sz="1600" b="1" dirty="0" smtClean="0">
                <a:solidFill>
                  <a:prstClr val="black"/>
                </a:solidFill>
                <a:latin typeface="Arial Narrow" pitchFamily="34" charset="0"/>
              </a:rPr>
              <a:t>Estas modificaciones entraron en </a:t>
            </a:r>
            <a:r>
              <a:rPr lang="es-MX" sz="1600" b="1" dirty="0">
                <a:solidFill>
                  <a:prstClr val="black"/>
                </a:solidFill>
                <a:latin typeface="Arial Narrow" pitchFamily="34" charset="0"/>
              </a:rPr>
              <a:t>vigor el 16 de abril de 2012.  </a:t>
            </a:r>
            <a:endParaRPr lang="es-MX" sz="1600" dirty="0">
              <a:solidFill>
                <a:prstClr val="black"/>
              </a:solidFill>
              <a:latin typeface="Arial Narrow" pitchFamily="34" charset="0"/>
            </a:endParaRPr>
          </a:p>
          <a:p>
            <a:pPr marL="342900" indent="-342900" algn="just">
              <a:spcAft>
                <a:spcPts val="1000"/>
              </a:spcAft>
              <a:buFont typeface="+mj-lt"/>
              <a:buAutoNum type="arabicPeriod"/>
            </a:pPr>
            <a:r>
              <a:rPr lang="es-MX" sz="1600" b="1" dirty="0">
                <a:solidFill>
                  <a:prstClr val="black"/>
                </a:solidFill>
                <a:latin typeface="Arial Narrow" pitchFamily="34" charset="0"/>
              </a:rPr>
              <a:t>20 de septiembre </a:t>
            </a:r>
            <a:r>
              <a:rPr lang="es-MX" sz="1600" b="1" dirty="0" smtClean="0">
                <a:solidFill>
                  <a:prstClr val="black"/>
                </a:solidFill>
                <a:latin typeface="Arial Narrow" pitchFamily="34" charset="0"/>
              </a:rPr>
              <a:t>2012. </a:t>
            </a:r>
            <a:r>
              <a:rPr lang="es-MX" sz="1600" dirty="0" smtClean="0">
                <a:solidFill>
                  <a:prstClr val="black"/>
                </a:solidFill>
                <a:latin typeface="Arial Narrow" pitchFamily="34" charset="0"/>
              </a:rPr>
              <a:t>Se </a:t>
            </a:r>
            <a:r>
              <a:rPr lang="es-MX" sz="1600" dirty="0">
                <a:solidFill>
                  <a:prstClr val="black"/>
                </a:solidFill>
                <a:latin typeface="Arial Narrow" pitchFamily="34" charset="0"/>
              </a:rPr>
              <a:t>publicó en el DOF la </a:t>
            </a:r>
            <a:r>
              <a:rPr lang="es-MX" sz="1600" dirty="0" smtClean="0">
                <a:solidFill>
                  <a:prstClr val="black"/>
                </a:solidFill>
                <a:latin typeface="Arial Narrow" pitchFamily="34" charset="0"/>
              </a:rPr>
              <a:t>NOM de </a:t>
            </a:r>
            <a:r>
              <a:rPr lang="es-MX" sz="1600" dirty="0">
                <a:solidFill>
                  <a:prstClr val="black"/>
                </a:solidFill>
                <a:latin typeface="Arial Narrow" pitchFamily="34" charset="0"/>
              </a:rPr>
              <a:t>Emergencia </a:t>
            </a:r>
            <a:r>
              <a:rPr lang="es-MX" sz="1600" dirty="0" smtClean="0">
                <a:solidFill>
                  <a:prstClr val="black"/>
                </a:solidFill>
                <a:latin typeface="Arial Narrow" pitchFamily="34" charset="0"/>
              </a:rPr>
              <a:t>(vigente por 1 año) que especificaba </a:t>
            </a:r>
            <a:r>
              <a:rPr lang="es-MX" sz="1600" dirty="0">
                <a:solidFill>
                  <a:prstClr val="black"/>
                </a:solidFill>
                <a:latin typeface="Arial Narrow" pitchFamily="34" charset="0"/>
              </a:rPr>
              <a:t>los requisitos que deben observar los fabricantes y comercializadores de </a:t>
            </a:r>
            <a:r>
              <a:rPr lang="es-MX" sz="1600" dirty="0" smtClean="0">
                <a:solidFill>
                  <a:prstClr val="black"/>
                </a:solidFill>
                <a:latin typeface="Arial Narrow" pitchFamily="34" charset="0"/>
              </a:rPr>
              <a:t>medicamentos biotecnológicos para </a:t>
            </a:r>
            <a:r>
              <a:rPr lang="es-MX" sz="1600" dirty="0">
                <a:solidFill>
                  <a:prstClr val="black"/>
                </a:solidFill>
                <a:latin typeface="Arial Narrow" pitchFamily="34" charset="0"/>
              </a:rPr>
              <a:t>cumplir con las reformas al </a:t>
            </a:r>
            <a:r>
              <a:rPr lang="es-MX" sz="1600" dirty="0" smtClean="0">
                <a:solidFill>
                  <a:prstClr val="black"/>
                </a:solidFill>
                <a:latin typeface="Arial Narrow" pitchFamily="34" charset="0"/>
              </a:rPr>
              <a:t>RIS.</a:t>
            </a:r>
          </a:p>
          <a:p>
            <a:pPr marL="342900" indent="-342900" algn="just">
              <a:spcAft>
                <a:spcPts val="1000"/>
              </a:spcAft>
              <a:buFont typeface="+mj-lt"/>
              <a:buAutoNum type="arabicPeriod"/>
            </a:pPr>
            <a:r>
              <a:rPr lang="es-MX" sz="1600" dirty="0" smtClean="0">
                <a:solidFill>
                  <a:prstClr val="black"/>
                </a:solidFill>
                <a:latin typeface="Arial Narrow" pitchFamily="34" charset="0"/>
              </a:rPr>
              <a:t>Se modificaron las siguientes </a:t>
            </a:r>
            <a:r>
              <a:rPr lang="es-MX" sz="1600" dirty="0" err="1" smtClean="0">
                <a:solidFill>
                  <a:prstClr val="black"/>
                </a:solidFill>
                <a:latin typeface="Arial Narrow" pitchFamily="34" charset="0"/>
              </a:rPr>
              <a:t>NOMs</a:t>
            </a:r>
            <a:r>
              <a:rPr lang="es-MX" sz="1600" dirty="0" smtClean="0">
                <a:solidFill>
                  <a:prstClr val="black"/>
                </a:solidFill>
                <a:latin typeface="Arial Narrow" pitchFamily="34" charset="0"/>
              </a:rPr>
              <a:t> para incluir aspectos de la NOM de emergencia: NOM-072, NOM-220, NOM-059 y NOM-177. </a:t>
            </a:r>
          </a:p>
          <a:p>
            <a:pPr marL="342900" indent="-342900" algn="just">
              <a:spcAft>
                <a:spcPts val="1000"/>
              </a:spcAft>
              <a:buFont typeface="+mj-lt"/>
              <a:buAutoNum type="arabicPeriod"/>
            </a:pPr>
            <a:r>
              <a:rPr lang="es-MX" sz="1600" dirty="0" smtClean="0">
                <a:solidFill>
                  <a:prstClr val="black"/>
                </a:solidFill>
                <a:latin typeface="Arial Narrow" pitchFamily="34" charset="0"/>
              </a:rPr>
              <a:t>El pasado 11 de diciembre de 2014 fue publicada en el DOF la NOM 257, con esta NOM se establecen los requisitos que deberán seguir todos aquellos productos biotecnológicos y </a:t>
            </a:r>
            <a:r>
              <a:rPr lang="es-MX" sz="1600" dirty="0" err="1" smtClean="0">
                <a:solidFill>
                  <a:prstClr val="black"/>
                </a:solidFill>
                <a:latin typeface="Arial Narrow" pitchFamily="34" charset="0"/>
              </a:rPr>
              <a:t>biocomparables</a:t>
            </a:r>
            <a:r>
              <a:rPr lang="es-MX" sz="1600" dirty="0" smtClean="0">
                <a:solidFill>
                  <a:prstClr val="black"/>
                </a:solidFill>
                <a:latin typeface="Arial Narrow" pitchFamily="34" charset="0"/>
              </a:rPr>
              <a:t> para su registro sanitario.</a:t>
            </a:r>
            <a:endParaRPr lang="es-MX" sz="1600" dirty="0">
              <a:solidFill>
                <a:prstClr val="black"/>
              </a:solidFill>
              <a:latin typeface="Arial Narrow" pitchFamily="34" charset="0"/>
            </a:endParaRPr>
          </a:p>
        </p:txBody>
      </p:sp>
      <p:sp>
        <p:nvSpPr>
          <p:cNvPr id="13325" name="1 CuadroTexto"/>
          <p:cNvSpPr txBox="1">
            <a:spLocks noChangeArrowheads="1"/>
          </p:cNvSpPr>
          <p:nvPr/>
        </p:nvSpPr>
        <p:spPr bwMode="auto">
          <a:xfrm>
            <a:off x="251520" y="1052736"/>
            <a:ext cx="381642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s-MX" sz="2000" b="1" dirty="0">
                <a:solidFill>
                  <a:prstClr val="black"/>
                </a:solidFill>
                <a:effectLst>
                  <a:outerShdw blurRad="38100" dist="38100" dir="2700000" algn="tl">
                    <a:srgbClr val="000000">
                      <a:alpha val="43137"/>
                    </a:srgbClr>
                  </a:outerShdw>
                </a:effectLst>
                <a:latin typeface="Arial Narrow" pitchFamily="34" charset="0"/>
              </a:rPr>
              <a:t>Eje 3. Eliminación de barreras de entrada al mercado </a:t>
            </a:r>
            <a:r>
              <a:rPr lang="es-MX" sz="2000" b="1" dirty="0" smtClean="0">
                <a:solidFill>
                  <a:prstClr val="black"/>
                </a:solidFill>
                <a:effectLst>
                  <a:outerShdw blurRad="38100" dist="38100" dir="2700000" algn="tl">
                    <a:srgbClr val="000000">
                      <a:alpha val="43137"/>
                    </a:srgbClr>
                  </a:outerShdw>
                </a:effectLst>
                <a:latin typeface="Arial Narrow" pitchFamily="34" charset="0"/>
              </a:rPr>
              <a:t>farmacéutico</a:t>
            </a:r>
          </a:p>
          <a:p>
            <a:pPr eaLnBrk="1" hangingPunct="1">
              <a:defRPr/>
            </a:pPr>
            <a:r>
              <a:rPr lang="es-MX" sz="2000" b="1" dirty="0" smtClean="0">
                <a:solidFill>
                  <a:prstClr val="black"/>
                </a:solidFill>
                <a:effectLst>
                  <a:outerShdw blurRad="38100" dist="38100" dir="2700000" algn="tl">
                    <a:srgbClr val="000000">
                      <a:alpha val="43137"/>
                    </a:srgbClr>
                  </a:outerShdw>
                </a:effectLst>
                <a:latin typeface="Arial Narrow" pitchFamily="34" charset="0"/>
              </a:rPr>
              <a:t>Medicamentos Biotecnológicos</a:t>
            </a:r>
            <a:endParaRPr lang="es-MX" sz="2000" b="1" dirty="0">
              <a:solidFill>
                <a:prstClr val="black"/>
              </a:solidFill>
              <a:effectLst>
                <a:outerShdw blurRad="38100" dist="38100" dir="2700000" algn="tl">
                  <a:srgbClr val="000000">
                    <a:alpha val="43137"/>
                  </a:srgbClr>
                </a:outerShdw>
              </a:effectLst>
              <a:latin typeface="Arial Narrow" pitchFamily="34" charset="0"/>
            </a:endParaRPr>
          </a:p>
        </p:txBody>
      </p:sp>
      <p:sp>
        <p:nvSpPr>
          <p:cNvPr id="9" name="8 Rectángulo redondeado"/>
          <p:cNvSpPr/>
          <p:nvPr/>
        </p:nvSpPr>
        <p:spPr>
          <a:xfrm>
            <a:off x="215628" y="2060848"/>
            <a:ext cx="3996332" cy="1939660"/>
          </a:xfrm>
          <a:prstGeom prst="roundRect">
            <a:avLst/>
          </a:prstGeom>
          <a:noFill/>
          <a:ln>
            <a:solidFill>
              <a:srgbClr val="FD5C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prstClr val="white"/>
              </a:solidFill>
            </a:endParaRPr>
          </a:p>
        </p:txBody>
      </p:sp>
      <p:sp>
        <p:nvSpPr>
          <p:cNvPr id="2" name="1 Rectángulo"/>
          <p:cNvSpPr/>
          <p:nvPr/>
        </p:nvSpPr>
        <p:spPr>
          <a:xfrm>
            <a:off x="251520" y="2117941"/>
            <a:ext cx="3847588" cy="1882567"/>
          </a:xfrm>
          <a:prstGeom prst="rect">
            <a:avLst/>
          </a:prstGeom>
        </p:spPr>
        <p:txBody>
          <a:bodyPr wrap="square">
            <a:spAutoFit/>
          </a:bodyPr>
          <a:lstStyle/>
          <a:p>
            <a:pPr marL="342900" indent="-342900" algn="just">
              <a:spcAft>
                <a:spcPts val="1000"/>
              </a:spcAft>
              <a:buFont typeface="Arial" charset="0"/>
              <a:buChar char="•"/>
            </a:pPr>
            <a:r>
              <a:rPr lang="es-MX" dirty="0" smtClean="0">
                <a:solidFill>
                  <a:prstClr val="black"/>
                </a:solidFill>
                <a:latin typeface="Arial Narrow" pitchFamily="34" charset="0"/>
              </a:rPr>
              <a:t>Las modificaciones a la legislación colocan </a:t>
            </a:r>
            <a:r>
              <a:rPr lang="es-MX" dirty="0">
                <a:solidFill>
                  <a:prstClr val="black"/>
                </a:solidFill>
                <a:latin typeface="Arial Narrow" pitchFamily="34" charset="0"/>
              </a:rPr>
              <a:t>a México a la vanguardia a nivel mundial. </a:t>
            </a:r>
            <a:endParaRPr lang="es-MX" dirty="0" smtClean="0">
              <a:solidFill>
                <a:prstClr val="black"/>
              </a:solidFill>
              <a:latin typeface="Arial Narrow" pitchFamily="34" charset="0"/>
            </a:endParaRPr>
          </a:p>
          <a:p>
            <a:pPr marL="342900" indent="-342900" algn="just">
              <a:spcAft>
                <a:spcPts val="1000"/>
              </a:spcAft>
              <a:buFont typeface="Arial" charset="0"/>
              <a:buChar char="•"/>
            </a:pPr>
            <a:r>
              <a:rPr lang="es-MX" dirty="0" smtClean="0">
                <a:solidFill>
                  <a:prstClr val="black"/>
                </a:solidFill>
                <a:latin typeface="Arial Narrow" pitchFamily="34" charset="0"/>
              </a:rPr>
              <a:t>Actualmente</a:t>
            </a:r>
            <a:r>
              <a:rPr lang="es-MX" dirty="0">
                <a:solidFill>
                  <a:prstClr val="black"/>
                </a:solidFill>
                <a:latin typeface="Arial Narrow" pitchFamily="34" charset="0"/>
              </a:rPr>
              <a:t>, el 35% de las solicitudes de registros para nuevas moléculas son para medicamentos biotecnológicos. </a:t>
            </a:r>
            <a:endParaRPr lang="es-MX" dirty="0" smtClean="0">
              <a:solidFill>
                <a:prstClr val="black"/>
              </a:solidFill>
              <a:latin typeface="Arial Narrow" pitchFamily="34" charset="0"/>
            </a:endParaRPr>
          </a:p>
        </p:txBody>
      </p:sp>
      <p:sp>
        <p:nvSpPr>
          <p:cNvPr id="10" name="9 Elipse"/>
          <p:cNvSpPr/>
          <p:nvPr/>
        </p:nvSpPr>
        <p:spPr>
          <a:xfrm>
            <a:off x="1331640" y="4077072"/>
            <a:ext cx="1981159" cy="1179423"/>
          </a:xfrm>
          <a:prstGeom prst="ellipse">
            <a:avLst/>
          </a:prstGeom>
          <a:noFill/>
          <a:ln>
            <a:solidFill>
              <a:srgbClr val="FD5C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12" name="11 Flecha derecha"/>
          <p:cNvSpPr/>
          <p:nvPr/>
        </p:nvSpPr>
        <p:spPr>
          <a:xfrm rot="5400000">
            <a:off x="2204201" y="5298383"/>
            <a:ext cx="235141" cy="277041"/>
          </a:xfrm>
          <a:prstGeom prst="rightArrow">
            <a:avLst/>
          </a:prstGeom>
          <a:solidFill>
            <a:srgbClr val="FD5C03"/>
          </a:solidFill>
          <a:ln>
            <a:solidFill>
              <a:srgbClr val="FD5C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13" name="12 Rectángulo redondeado"/>
          <p:cNvSpPr/>
          <p:nvPr/>
        </p:nvSpPr>
        <p:spPr>
          <a:xfrm>
            <a:off x="631535" y="5592142"/>
            <a:ext cx="3436409" cy="1135100"/>
          </a:xfrm>
          <a:prstGeom prst="roundRect">
            <a:avLst/>
          </a:prstGeom>
          <a:noFill/>
          <a:ln>
            <a:solidFill>
              <a:srgbClr val="FD5C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14" name="13 CuadroTexto"/>
          <p:cNvSpPr txBox="1"/>
          <p:nvPr/>
        </p:nvSpPr>
        <p:spPr>
          <a:xfrm>
            <a:off x="683568" y="5592142"/>
            <a:ext cx="3359961" cy="1077218"/>
          </a:xfrm>
          <a:prstGeom prst="rect">
            <a:avLst/>
          </a:prstGeom>
          <a:noFill/>
        </p:spPr>
        <p:txBody>
          <a:bodyPr wrap="square" rtlCol="0">
            <a:spAutoFit/>
          </a:bodyPr>
          <a:lstStyle/>
          <a:p>
            <a:pPr algn="just"/>
            <a:r>
              <a:rPr lang="es-ES" sz="1600" b="1" dirty="0">
                <a:solidFill>
                  <a:prstClr val="black"/>
                </a:solidFill>
                <a:latin typeface="Arial Narrow" pitchFamily="34" charset="0"/>
              </a:rPr>
              <a:t>A partir de la entrada en vigor de los cambios, COFEPRIS ha emitido el registro de </a:t>
            </a:r>
            <a:r>
              <a:rPr lang="es-ES" sz="1600" b="1" dirty="0" smtClean="0">
                <a:solidFill>
                  <a:prstClr val="black"/>
                </a:solidFill>
                <a:latin typeface="Arial Narrow" pitchFamily="34" charset="0"/>
              </a:rPr>
              <a:t>26 </a:t>
            </a:r>
            <a:r>
              <a:rPr lang="es-ES" sz="1600" b="1" dirty="0">
                <a:solidFill>
                  <a:prstClr val="black"/>
                </a:solidFill>
                <a:latin typeface="Arial Narrow" pitchFamily="34" charset="0"/>
              </a:rPr>
              <a:t>medicamentos </a:t>
            </a:r>
            <a:r>
              <a:rPr lang="es-ES" sz="1600" b="1" dirty="0" smtClean="0">
                <a:solidFill>
                  <a:prstClr val="black"/>
                </a:solidFill>
                <a:latin typeface="Arial Narrow" pitchFamily="34" charset="0"/>
              </a:rPr>
              <a:t>biotecnológicos y 2 </a:t>
            </a:r>
            <a:r>
              <a:rPr lang="es-ES" sz="1600" b="1" dirty="0" err="1" smtClean="0">
                <a:solidFill>
                  <a:prstClr val="black"/>
                </a:solidFill>
                <a:latin typeface="Arial Narrow" pitchFamily="34" charset="0"/>
              </a:rPr>
              <a:t>biocomparables</a:t>
            </a:r>
            <a:endParaRPr lang="es-ES" sz="1600" b="1" dirty="0" smtClean="0">
              <a:solidFill>
                <a:prstClr val="black"/>
              </a:solidFill>
              <a:latin typeface="Arial Narrow" pitchFamily="34" charset="0"/>
            </a:endParaRPr>
          </a:p>
        </p:txBody>
      </p:sp>
      <p:sp>
        <p:nvSpPr>
          <p:cNvPr id="16" name="5 CuadroTexto"/>
          <p:cNvSpPr txBox="1">
            <a:spLocks noChangeArrowheads="1"/>
          </p:cNvSpPr>
          <p:nvPr/>
        </p:nvSpPr>
        <p:spPr bwMode="auto">
          <a:xfrm>
            <a:off x="1380718" y="4205118"/>
            <a:ext cx="1871662" cy="923330"/>
          </a:xfrm>
          <a:prstGeom prst="rect">
            <a:avLst/>
          </a:prstGeom>
          <a:noFill/>
          <a:ln w="9525">
            <a:noFill/>
            <a:miter lim="800000"/>
            <a:headEnd/>
            <a:tailEnd/>
          </a:ln>
        </p:spPr>
        <p:txBody>
          <a:bodyPr>
            <a:spAutoFit/>
          </a:bodyPr>
          <a:lstStyle/>
          <a:p>
            <a:pPr algn="ctr"/>
            <a:r>
              <a:rPr lang="es-MX" b="1" dirty="0">
                <a:solidFill>
                  <a:prstClr val="black"/>
                </a:solidFill>
                <a:latin typeface="Arial Narrow" pitchFamily="34" charset="0"/>
              </a:rPr>
              <a:t>Aplicación y beneficios de los cambios</a:t>
            </a:r>
          </a:p>
        </p:txBody>
      </p:sp>
    </p:spTree>
    <p:extLst>
      <p:ext uri="{BB962C8B-B14F-4D97-AF65-F5344CB8AC3E}">
        <p14:creationId xmlns:p14="http://schemas.microsoft.com/office/powerpoint/2010/main" val="38270261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72496" y="1628800"/>
            <a:ext cx="8640960" cy="1077218"/>
          </a:xfrm>
          <a:prstGeom prst="rect">
            <a:avLst/>
          </a:prstGeom>
          <a:noFill/>
        </p:spPr>
        <p:txBody>
          <a:bodyPr wrap="square" rtlCol="0">
            <a:spAutoFit/>
          </a:bodyPr>
          <a:lstStyle/>
          <a:p>
            <a:pPr marL="285750" indent="-285750" algn="just">
              <a:buFont typeface="Arial" pitchFamily="34" charset="0"/>
              <a:buChar char="•"/>
            </a:pPr>
            <a:r>
              <a:rPr lang="es-MX" sz="1600" dirty="0">
                <a:solidFill>
                  <a:prstClr val="black"/>
                </a:solidFill>
                <a:latin typeface="Arial Narrow" pitchFamily="34" charset="0"/>
              </a:rPr>
              <a:t>En 2012, </a:t>
            </a:r>
            <a:r>
              <a:rPr lang="es-CO" sz="1600" b="1" dirty="0">
                <a:solidFill>
                  <a:prstClr val="black"/>
                </a:solidFill>
                <a:latin typeface="Arial Narrow" pitchFamily="34" charset="0"/>
              </a:rPr>
              <a:t>la COFEPRIS se convirtió en la primer agencia </a:t>
            </a:r>
            <a:r>
              <a:rPr lang="es-CO" sz="1600" b="1" dirty="0" smtClean="0">
                <a:solidFill>
                  <a:prstClr val="black"/>
                </a:solidFill>
                <a:latin typeface="Arial Narrow" pitchFamily="34" charset="0"/>
              </a:rPr>
              <a:t>reguladora </a:t>
            </a:r>
            <a:r>
              <a:rPr lang="es-CO" sz="1600" b="1" dirty="0">
                <a:solidFill>
                  <a:prstClr val="black"/>
                </a:solidFill>
                <a:latin typeface="Arial Narrow" pitchFamily="34" charset="0"/>
              </a:rPr>
              <a:t>con reconocimiento Nivel IV para medicamentos y vacunas por parte de la Organización Panamericana de la Salud</a:t>
            </a:r>
            <a:r>
              <a:rPr lang="es-CO" sz="1600" dirty="0" smtClean="0">
                <a:solidFill>
                  <a:prstClr val="black"/>
                </a:solidFill>
                <a:latin typeface="Arial Narrow" pitchFamily="34" charset="0"/>
              </a:rPr>
              <a:t>.</a:t>
            </a:r>
            <a:endParaRPr lang="es-MX" sz="1000" dirty="0">
              <a:solidFill>
                <a:prstClr val="black"/>
              </a:solidFill>
              <a:latin typeface="Arial Narrow" pitchFamily="34" charset="0"/>
            </a:endParaRPr>
          </a:p>
          <a:p>
            <a:pPr marL="285750" indent="-285750" algn="just">
              <a:buFont typeface="Arial" pitchFamily="34" charset="0"/>
              <a:buChar char="•"/>
            </a:pPr>
            <a:r>
              <a:rPr lang="es-MX" sz="1600" dirty="0">
                <a:solidFill>
                  <a:prstClr val="black"/>
                </a:solidFill>
                <a:latin typeface="Arial Narrow" pitchFamily="34" charset="0"/>
              </a:rPr>
              <a:t>Esto ha permitido que los registros sanitarios emitidos por la COFEPRIS son actualmente reconocidos en </a:t>
            </a:r>
            <a:r>
              <a:rPr lang="es-MX" sz="1600" dirty="0" smtClean="0">
                <a:solidFill>
                  <a:prstClr val="black"/>
                </a:solidFill>
                <a:latin typeface="Arial Narrow" pitchFamily="34" charset="0"/>
              </a:rPr>
              <a:t>siete países</a:t>
            </a:r>
            <a:r>
              <a:rPr lang="es-MX" sz="1600" dirty="0">
                <a:solidFill>
                  <a:prstClr val="black"/>
                </a:solidFill>
                <a:latin typeface="Arial Narrow" pitchFamily="34" charset="0"/>
              </a:rPr>
              <a:t>: </a:t>
            </a:r>
            <a:r>
              <a:rPr lang="es-MX" sz="1600" b="1" dirty="0">
                <a:solidFill>
                  <a:prstClr val="black"/>
                </a:solidFill>
                <a:latin typeface="Arial Narrow" pitchFamily="34" charset="0"/>
              </a:rPr>
              <a:t>Ecuador</a:t>
            </a:r>
            <a:r>
              <a:rPr lang="es-MX" sz="1600" dirty="0">
                <a:solidFill>
                  <a:prstClr val="black"/>
                </a:solidFill>
                <a:latin typeface="Arial Narrow" pitchFamily="34" charset="0"/>
              </a:rPr>
              <a:t>, </a:t>
            </a:r>
            <a:r>
              <a:rPr lang="es-MX" sz="1600" b="1" dirty="0">
                <a:solidFill>
                  <a:prstClr val="black"/>
                </a:solidFill>
                <a:latin typeface="Arial Narrow" pitchFamily="34" charset="0"/>
              </a:rPr>
              <a:t>El Salvador</a:t>
            </a:r>
            <a:r>
              <a:rPr lang="es-MX" sz="1600" dirty="0">
                <a:solidFill>
                  <a:prstClr val="black"/>
                </a:solidFill>
                <a:latin typeface="Arial Narrow" pitchFamily="34" charset="0"/>
              </a:rPr>
              <a:t>, </a:t>
            </a:r>
            <a:r>
              <a:rPr lang="es-MX" sz="1600" b="1" dirty="0">
                <a:solidFill>
                  <a:prstClr val="black"/>
                </a:solidFill>
                <a:latin typeface="Arial Narrow" pitchFamily="34" charset="0"/>
              </a:rPr>
              <a:t>Colombia</a:t>
            </a:r>
            <a:r>
              <a:rPr lang="es-MX" sz="1600" dirty="0">
                <a:solidFill>
                  <a:prstClr val="black"/>
                </a:solidFill>
                <a:latin typeface="Arial Narrow" pitchFamily="34" charset="0"/>
              </a:rPr>
              <a:t>,  </a:t>
            </a:r>
            <a:r>
              <a:rPr lang="es-MX" sz="1600" b="1" dirty="0">
                <a:solidFill>
                  <a:prstClr val="black"/>
                </a:solidFill>
                <a:latin typeface="Arial Narrow" pitchFamily="34" charset="0"/>
              </a:rPr>
              <a:t>Chile</a:t>
            </a:r>
            <a:r>
              <a:rPr lang="es-MX" sz="1600" dirty="0">
                <a:solidFill>
                  <a:prstClr val="black"/>
                </a:solidFill>
                <a:latin typeface="Arial Narrow" pitchFamily="34" charset="0"/>
              </a:rPr>
              <a:t>, </a:t>
            </a:r>
            <a:r>
              <a:rPr lang="es-MX" sz="1600" b="1" dirty="0">
                <a:solidFill>
                  <a:prstClr val="black"/>
                </a:solidFill>
                <a:latin typeface="Arial Narrow" pitchFamily="34" charset="0"/>
              </a:rPr>
              <a:t>Costa </a:t>
            </a:r>
            <a:r>
              <a:rPr lang="es-MX" sz="1600" b="1" dirty="0" smtClean="0">
                <a:solidFill>
                  <a:prstClr val="black"/>
                </a:solidFill>
                <a:latin typeface="Arial Narrow" pitchFamily="34" charset="0"/>
              </a:rPr>
              <a:t>Rica</a:t>
            </a:r>
            <a:r>
              <a:rPr lang="es-MX" sz="1600" dirty="0" smtClean="0">
                <a:solidFill>
                  <a:prstClr val="black"/>
                </a:solidFill>
                <a:latin typeface="Arial Narrow" pitchFamily="34" charset="0"/>
              </a:rPr>
              <a:t>,</a:t>
            </a:r>
            <a:r>
              <a:rPr lang="es-MX" sz="1600" b="1" dirty="0" smtClean="0">
                <a:solidFill>
                  <a:prstClr val="black"/>
                </a:solidFill>
                <a:latin typeface="Arial Narrow" pitchFamily="34" charset="0"/>
              </a:rPr>
              <a:t> Panamá </a:t>
            </a:r>
            <a:r>
              <a:rPr lang="es-MX" sz="1600" dirty="0" smtClean="0">
                <a:solidFill>
                  <a:prstClr val="black"/>
                </a:solidFill>
                <a:latin typeface="Arial Narrow" pitchFamily="34" charset="0"/>
              </a:rPr>
              <a:t>y </a:t>
            </a:r>
            <a:r>
              <a:rPr lang="es-MX" sz="1600" b="1" dirty="0" smtClean="0">
                <a:solidFill>
                  <a:prstClr val="black"/>
                </a:solidFill>
                <a:latin typeface="Arial Narrow" pitchFamily="34" charset="0"/>
              </a:rPr>
              <a:t>Belice</a:t>
            </a:r>
            <a:r>
              <a:rPr lang="es-MX" sz="1600" dirty="0" smtClean="0">
                <a:solidFill>
                  <a:prstClr val="black"/>
                </a:solidFill>
                <a:latin typeface="Arial Narrow" pitchFamily="34" charset="0"/>
              </a:rPr>
              <a:t>. </a:t>
            </a:r>
            <a:endParaRPr lang="es-MX" sz="1600" dirty="0">
              <a:solidFill>
                <a:prstClr val="black"/>
              </a:solidFill>
              <a:latin typeface="Arial Narrow" pitchFamily="34" charset="0"/>
            </a:endParaRPr>
          </a:p>
        </p:txBody>
      </p:sp>
      <p:sp>
        <p:nvSpPr>
          <p:cNvPr id="8" name="Rectangle 6"/>
          <p:cNvSpPr>
            <a:spLocks noChangeArrowheads="1"/>
          </p:cNvSpPr>
          <p:nvPr/>
        </p:nvSpPr>
        <p:spPr bwMode="auto">
          <a:xfrm>
            <a:off x="251521" y="1066671"/>
            <a:ext cx="8280920" cy="562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536575" algn="l"/>
              </a:tabLst>
            </a:pPr>
            <a:r>
              <a:rPr lang="es-MX" sz="1700" b="1" dirty="0" smtClean="0">
                <a:solidFill>
                  <a:prstClr val="black"/>
                </a:solidFill>
                <a:latin typeface="Arial Narrow" pitchFamily="34" charset="0"/>
                <a:cs typeface="Arial" pitchFamily="34" charset="0"/>
              </a:rPr>
              <a:t>Eje 4. Homologación Internacional</a:t>
            </a:r>
          </a:p>
          <a:p>
            <a:pPr>
              <a:tabLst>
                <a:tab pos="536575" algn="l"/>
              </a:tabLst>
            </a:pPr>
            <a:r>
              <a:rPr lang="es-MX" sz="1700" b="1" dirty="0" smtClean="0">
                <a:solidFill>
                  <a:prstClr val="black"/>
                </a:solidFill>
                <a:latin typeface="Arial Narrow" pitchFamily="34" charset="0"/>
                <a:cs typeface="Arial" pitchFamily="34" charset="0"/>
              </a:rPr>
              <a:t>Reconocimiento de </a:t>
            </a:r>
            <a:r>
              <a:rPr lang="es-MX" sz="1700" b="1" dirty="0">
                <a:solidFill>
                  <a:prstClr val="black"/>
                </a:solidFill>
                <a:latin typeface="Arial Narrow" pitchFamily="34" charset="0"/>
                <a:cs typeface="Arial" pitchFamily="34" charset="0"/>
              </a:rPr>
              <a:t>Registros Sanitarios </a:t>
            </a:r>
            <a:r>
              <a:rPr lang="es-MX" sz="1700" b="1" dirty="0" smtClean="0">
                <a:solidFill>
                  <a:prstClr val="black"/>
                </a:solidFill>
                <a:latin typeface="Arial Narrow" pitchFamily="34" charset="0"/>
                <a:cs typeface="Arial" pitchFamily="34" charset="0"/>
              </a:rPr>
              <a:t>por otros países</a:t>
            </a:r>
            <a:endParaRPr lang="es-MX" sz="1700" b="1" dirty="0">
              <a:solidFill>
                <a:prstClr val="black"/>
              </a:solidFill>
              <a:latin typeface="Arial Narrow" pitchFamily="34" charset="0"/>
              <a:cs typeface="Arial" pitchFamily="34" charset="0"/>
            </a:endParaRPr>
          </a:p>
        </p:txBody>
      </p:sp>
      <p:pic>
        <p:nvPicPr>
          <p:cNvPr id="5" name="4 Imagen" descr="INTNAL_A_LATINA_ES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888" y="2647776"/>
            <a:ext cx="8610600" cy="4165600"/>
          </a:xfrm>
          <a:prstGeom prst="rect">
            <a:avLst/>
          </a:prstGeom>
        </p:spPr>
      </p:pic>
    </p:spTree>
    <p:extLst>
      <p:ext uri="{BB962C8B-B14F-4D97-AF65-F5344CB8AC3E}">
        <p14:creationId xmlns:p14="http://schemas.microsoft.com/office/powerpoint/2010/main" val="22330199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86 Rectángulo"/>
          <p:cNvSpPr/>
          <p:nvPr/>
        </p:nvSpPr>
        <p:spPr>
          <a:xfrm>
            <a:off x="2008924" y="2924175"/>
            <a:ext cx="5155364" cy="504825"/>
          </a:xfrm>
          <a:prstGeom prst="rect">
            <a:avLst/>
          </a:prstGeom>
          <a:solidFill>
            <a:schemeClr val="tx1">
              <a:lumMod val="85000"/>
              <a:lumOff val="15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just">
              <a:defRPr/>
            </a:pPr>
            <a:r>
              <a:rPr lang="en-US" sz="2000" b="1" dirty="0">
                <a:solidFill>
                  <a:srgbClr val="FFFF00"/>
                </a:solidFill>
                <a:latin typeface="Arial Narrow" pitchFamily="34" charset="0"/>
              </a:rPr>
              <a:t>     </a:t>
            </a:r>
            <a:r>
              <a:rPr lang="en-US" sz="2000" b="1" dirty="0" err="1">
                <a:solidFill>
                  <a:prstClr val="white"/>
                </a:solidFill>
                <a:latin typeface="Arial Narrow" pitchFamily="34" charset="0"/>
              </a:rPr>
              <a:t>Producción</a:t>
            </a:r>
            <a:r>
              <a:rPr lang="en-US" sz="2000" b="1" dirty="0">
                <a:solidFill>
                  <a:prstClr val="white"/>
                </a:solidFill>
                <a:latin typeface="Arial Narrow" pitchFamily="34" charset="0"/>
              </a:rPr>
              <a:t> de </a:t>
            </a:r>
            <a:r>
              <a:rPr lang="en-US" sz="2000" b="1" dirty="0" err="1">
                <a:solidFill>
                  <a:prstClr val="white"/>
                </a:solidFill>
                <a:latin typeface="Arial Narrow" pitchFamily="34" charset="0"/>
              </a:rPr>
              <a:t>Vacunas</a:t>
            </a:r>
            <a:r>
              <a:rPr lang="en-US" sz="2000" b="1" dirty="0">
                <a:solidFill>
                  <a:prstClr val="white"/>
                </a:solidFill>
                <a:latin typeface="Arial Narrow" pitchFamily="34" charset="0"/>
              </a:rPr>
              <a:t> </a:t>
            </a:r>
            <a:r>
              <a:rPr lang="en-US" sz="2000" b="1" dirty="0" err="1">
                <a:solidFill>
                  <a:prstClr val="white"/>
                </a:solidFill>
                <a:latin typeface="Arial Narrow" pitchFamily="34" charset="0"/>
              </a:rPr>
              <a:t>Birmex</a:t>
            </a:r>
            <a:r>
              <a:rPr lang="en-US" sz="2000" b="1" dirty="0">
                <a:solidFill>
                  <a:prstClr val="white"/>
                </a:solidFill>
                <a:latin typeface="Arial Narrow" pitchFamily="34" charset="0"/>
              </a:rPr>
              <a:t> (1998-2012)</a:t>
            </a:r>
          </a:p>
        </p:txBody>
      </p:sp>
      <p:grpSp>
        <p:nvGrpSpPr>
          <p:cNvPr id="8" name="7 Grupo"/>
          <p:cNvGrpSpPr/>
          <p:nvPr/>
        </p:nvGrpSpPr>
        <p:grpSpPr>
          <a:xfrm>
            <a:off x="-17577" y="3092572"/>
            <a:ext cx="8766042" cy="3648796"/>
            <a:chOff x="45835" y="2706267"/>
            <a:chExt cx="9285801" cy="3676965"/>
          </a:xfrm>
        </p:grpSpPr>
        <p:grpSp>
          <p:nvGrpSpPr>
            <p:cNvPr id="13315" name="85 Grupo"/>
            <p:cNvGrpSpPr>
              <a:grpSpLocks/>
            </p:cNvGrpSpPr>
            <p:nvPr/>
          </p:nvGrpSpPr>
          <p:grpSpPr bwMode="auto">
            <a:xfrm>
              <a:off x="45835" y="2706267"/>
              <a:ext cx="9285801" cy="3676965"/>
              <a:chOff x="-6873" y="2571900"/>
              <a:chExt cx="9284974" cy="3676992"/>
            </a:xfrm>
          </p:grpSpPr>
          <p:cxnSp>
            <p:nvCxnSpPr>
              <p:cNvPr id="4" name="3 Conector recto"/>
              <p:cNvCxnSpPr/>
              <p:nvPr/>
            </p:nvCxnSpPr>
            <p:spPr>
              <a:xfrm>
                <a:off x="333025" y="5977112"/>
                <a:ext cx="8639993" cy="1588"/>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rot="16200000" flipV="1">
                <a:off x="-1201326" y="4320544"/>
                <a:ext cx="3500463" cy="3175"/>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1" name="10 Rectángulo"/>
              <p:cNvSpPr/>
              <p:nvPr/>
            </p:nvSpPr>
            <p:spPr>
              <a:xfrm>
                <a:off x="1549862" y="3214686"/>
                <a:ext cx="331042" cy="2762928"/>
              </a:xfrm>
              <a:prstGeom prst="rect">
                <a:avLst/>
              </a:prstGeom>
              <a:solidFill>
                <a:schemeClr val="tx2">
                  <a:lumMod val="75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Arial Narrow" pitchFamily="34" charset="0"/>
                </a:endParaRPr>
              </a:p>
            </p:txBody>
          </p:sp>
          <p:sp>
            <p:nvSpPr>
              <p:cNvPr id="12" name="11 Rectángulo"/>
              <p:cNvSpPr/>
              <p:nvPr/>
            </p:nvSpPr>
            <p:spPr>
              <a:xfrm>
                <a:off x="2002240" y="3714752"/>
                <a:ext cx="331042" cy="2262862"/>
              </a:xfrm>
              <a:prstGeom prst="rect">
                <a:avLst/>
              </a:prstGeom>
              <a:solidFill>
                <a:schemeClr val="tx2">
                  <a:lumMod val="75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Arial Narrow" pitchFamily="34" charset="0"/>
                </a:endParaRPr>
              </a:p>
            </p:txBody>
          </p:sp>
          <p:sp>
            <p:nvSpPr>
              <p:cNvPr id="13" name="12 Rectángulo"/>
              <p:cNvSpPr/>
              <p:nvPr/>
            </p:nvSpPr>
            <p:spPr>
              <a:xfrm>
                <a:off x="2464283" y="4214818"/>
                <a:ext cx="331042" cy="1762796"/>
              </a:xfrm>
              <a:prstGeom prst="rect">
                <a:avLst/>
              </a:prstGeom>
              <a:solidFill>
                <a:schemeClr val="tx2">
                  <a:lumMod val="75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Arial Narrow" pitchFamily="34" charset="0"/>
                </a:endParaRPr>
              </a:p>
            </p:txBody>
          </p:sp>
          <p:sp>
            <p:nvSpPr>
              <p:cNvPr id="14" name="13 Rectángulo"/>
              <p:cNvSpPr/>
              <p:nvPr/>
            </p:nvSpPr>
            <p:spPr>
              <a:xfrm>
                <a:off x="2904786" y="4286256"/>
                <a:ext cx="331042" cy="1691358"/>
              </a:xfrm>
              <a:prstGeom prst="rect">
                <a:avLst/>
              </a:prstGeom>
              <a:solidFill>
                <a:schemeClr val="tx2">
                  <a:lumMod val="75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Arial Narrow" pitchFamily="34" charset="0"/>
                </a:endParaRPr>
              </a:p>
            </p:txBody>
          </p:sp>
          <p:sp>
            <p:nvSpPr>
              <p:cNvPr id="15" name="14 Rectángulo"/>
              <p:cNvSpPr/>
              <p:nvPr/>
            </p:nvSpPr>
            <p:spPr>
              <a:xfrm>
                <a:off x="3347687" y="4071942"/>
                <a:ext cx="331042" cy="1896871"/>
              </a:xfrm>
              <a:prstGeom prst="rect">
                <a:avLst/>
              </a:prstGeom>
              <a:solidFill>
                <a:schemeClr val="tx2">
                  <a:lumMod val="75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Arial Narrow" pitchFamily="34" charset="0"/>
                </a:endParaRPr>
              </a:p>
            </p:txBody>
          </p:sp>
          <p:sp>
            <p:nvSpPr>
              <p:cNvPr id="16" name="15 Rectángulo"/>
              <p:cNvSpPr/>
              <p:nvPr/>
            </p:nvSpPr>
            <p:spPr>
              <a:xfrm>
                <a:off x="3788190" y="4214818"/>
                <a:ext cx="331042" cy="1764000"/>
              </a:xfrm>
              <a:prstGeom prst="rect">
                <a:avLst/>
              </a:prstGeom>
              <a:solidFill>
                <a:schemeClr val="tx2">
                  <a:lumMod val="75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Arial Narrow" pitchFamily="34" charset="0"/>
                </a:endParaRPr>
              </a:p>
            </p:txBody>
          </p:sp>
          <p:sp>
            <p:nvSpPr>
              <p:cNvPr id="17" name="16 Rectángulo"/>
              <p:cNvSpPr/>
              <p:nvPr/>
            </p:nvSpPr>
            <p:spPr>
              <a:xfrm>
                <a:off x="4231654" y="4771367"/>
                <a:ext cx="331042" cy="1198800"/>
              </a:xfrm>
              <a:prstGeom prst="rect">
                <a:avLst/>
              </a:prstGeom>
              <a:solidFill>
                <a:schemeClr val="tx2">
                  <a:lumMod val="75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Arial Narrow" pitchFamily="34" charset="0"/>
                </a:endParaRPr>
              </a:p>
            </p:txBody>
          </p:sp>
          <p:sp>
            <p:nvSpPr>
              <p:cNvPr id="18" name="17 Rectángulo"/>
              <p:cNvSpPr/>
              <p:nvPr/>
            </p:nvSpPr>
            <p:spPr>
              <a:xfrm>
                <a:off x="4678861" y="4700253"/>
                <a:ext cx="331042" cy="1278000"/>
              </a:xfrm>
              <a:prstGeom prst="rect">
                <a:avLst/>
              </a:prstGeom>
              <a:solidFill>
                <a:schemeClr val="tx2">
                  <a:lumMod val="75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Arial Narrow" pitchFamily="34" charset="0"/>
                </a:endParaRPr>
              </a:p>
            </p:txBody>
          </p:sp>
          <p:sp>
            <p:nvSpPr>
              <p:cNvPr id="19" name="18 Rectángulo"/>
              <p:cNvSpPr/>
              <p:nvPr/>
            </p:nvSpPr>
            <p:spPr>
              <a:xfrm>
                <a:off x="5131239" y="3450945"/>
                <a:ext cx="331042" cy="2520000"/>
              </a:xfrm>
              <a:prstGeom prst="rect">
                <a:avLst/>
              </a:prstGeom>
              <a:solidFill>
                <a:schemeClr val="tx2">
                  <a:lumMod val="75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Arial Narrow" pitchFamily="34" charset="0"/>
                </a:endParaRPr>
              </a:p>
            </p:txBody>
          </p:sp>
          <p:sp>
            <p:nvSpPr>
              <p:cNvPr id="20" name="19 Rectángulo"/>
              <p:cNvSpPr/>
              <p:nvPr/>
            </p:nvSpPr>
            <p:spPr>
              <a:xfrm>
                <a:off x="5571930" y="4821946"/>
                <a:ext cx="331042" cy="1152000"/>
              </a:xfrm>
              <a:prstGeom prst="rect">
                <a:avLst/>
              </a:prstGeom>
              <a:solidFill>
                <a:schemeClr val="tx2">
                  <a:lumMod val="75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Arial Narrow" pitchFamily="34" charset="0"/>
                </a:endParaRPr>
              </a:p>
            </p:txBody>
          </p:sp>
          <p:sp>
            <p:nvSpPr>
              <p:cNvPr id="21" name="20 Rectángulo"/>
              <p:cNvSpPr/>
              <p:nvPr/>
            </p:nvSpPr>
            <p:spPr>
              <a:xfrm>
                <a:off x="6024308" y="4790694"/>
                <a:ext cx="331042" cy="1188000"/>
              </a:xfrm>
              <a:prstGeom prst="rect">
                <a:avLst/>
              </a:prstGeom>
              <a:solidFill>
                <a:schemeClr val="tx2">
                  <a:lumMod val="75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Arial Narrow" pitchFamily="34" charset="0"/>
                </a:endParaRPr>
              </a:p>
            </p:txBody>
          </p:sp>
          <p:sp>
            <p:nvSpPr>
              <p:cNvPr id="22" name="21 Rectángulo"/>
              <p:cNvSpPr/>
              <p:nvPr/>
            </p:nvSpPr>
            <p:spPr>
              <a:xfrm>
                <a:off x="6476686" y="4714884"/>
                <a:ext cx="331042" cy="1262730"/>
              </a:xfrm>
              <a:prstGeom prst="rect">
                <a:avLst/>
              </a:prstGeom>
              <a:solidFill>
                <a:schemeClr val="tx2">
                  <a:lumMod val="75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Arial Narrow" pitchFamily="34" charset="0"/>
                </a:endParaRPr>
              </a:p>
            </p:txBody>
          </p:sp>
          <p:sp>
            <p:nvSpPr>
              <p:cNvPr id="23" name="22 Rectángulo"/>
              <p:cNvSpPr/>
              <p:nvPr/>
            </p:nvSpPr>
            <p:spPr>
              <a:xfrm>
                <a:off x="6917189" y="4786322"/>
                <a:ext cx="331042" cy="1191292"/>
              </a:xfrm>
              <a:prstGeom prst="rect">
                <a:avLst/>
              </a:prstGeom>
              <a:solidFill>
                <a:schemeClr val="tx2">
                  <a:lumMod val="75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Arial Narrow" pitchFamily="34" charset="0"/>
                </a:endParaRPr>
              </a:p>
            </p:txBody>
          </p:sp>
          <p:sp>
            <p:nvSpPr>
              <p:cNvPr id="13360" name="23 CuadroTexto"/>
              <p:cNvSpPr txBox="1">
                <a:spLocks noChangeArrowheads="1"/>
              </p:cNvSpPr>
              <p:nvPr/>
            </p:nvSpPr>
            <p:spPr bwMode="auto">
              <a:xfrm>
                <a:off x="1116539" y="6000768"/>
                <a:ext cx="8161562" cy="248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solidFill>
                      <a:srgbClr val="000000"/>
                    </a:solidFill>
                    <a:latin typeface="Arial Narrow" pitchFamily="34" charset="0"/>
                  </a:rPr>
                  <a:t>  Year      </a:t>
                </a:r>
                <a:r>
                  <a:rPr lang="en-US" sz="1000" b="1" dirty="0">
                    <a:solidFill>
                      <a:srgbClr val="000000"/>
                    </a:solidFill>
                    <a:latin typeface="Arial Narrow" pitchFamily="34" charset="0"/>
                  </a:rPr>
                  <a:t>1998      1999       </a:t>
                </a:r>
                <a:r>
                  <a:rPr lang="en-US" sz="1000" b="1" dirty="0" smtClean="0">
                    <a:solidFill>
                      <a:srgbClr val="000000"/>
                    </a:solidFill>
                    <a:latin typeface="Arial Narrow" pitchFamily="34" charset="0"/>
                  </a:rPr>
                  <a:t>  2000       2001      </a:t>
                </a:r>
                <a:r>
                  <a:rPr lang="en-US" sz="1000" b="1" dirty="0">
                    <a:solidFill>
                      <a:srgbClr val="000000"/>
                    </a:solidFill>
                    <a:latin typeface="Arial Narrow" pitchFamily="34" charset="0"/>
                  </a:rPr>
                  <a:t>2002     </a:t>
                </a:r>
                <a:r>
                  <a:rPr lang="en-US" sz="1000" b="1" dirty="0" smtClean="0">
                    <a:solidFill>
                      <a:srgbClr val="000000"/>
                    </a:solidFill>
                    <a:latin typeface="Arial Narrow" pitchFamily="34" charset="0"/>
                  </a:rPr>
                  <a:t> 2003       </a:t>
                </a:r>
                <a:r>
                  <a:rPr lang="en-US" sz="1000" b="1" dirty="0">
                    <a:solidFill>
                      <a:srgbClr val="000000"/>
                    </a:solidFill>
                    <a:latin typeface="Arial Narrow" pitchFamily="34" charset="0"/>
                  </a:rPr>
                  <a:t>2004       2005     </a:t>
                </a:r>
                <a:r>
                  <a:rPr lang="en-US" sz="1000" b="1" dirty="0" smtClean="0">
                    <a:solidFill>
                      <a:srgbClr val="000000"/>
                    </a:solidFill>
                    <a:latin typeface="Arial Narrow" pitchFamily="34" charset="0"/>
                  </a:rPr>
                  <a:t>   </a:t>
                </a:r>
                <a:r>
                  <a:rPr lang="en-US" sz="1000" b="1" dirty="0">
                    <a:solidFill>
                      <a:srgbClr val="000000"/>
                    </a:solidFill>
                    <a:latin typeface="Arial Narrow" pitchFamily="34" charset="0"/>
                  </a:rPr>
                  <a:t>2006       2007      </a:t>
                </a:r>
                <a:r>
                  <a:rPr lang="en-US" sz="1000" b="1" dirty="0" smtClean="0">
                    <a:solidFill>
                      <a:srgbClr val="000000"/>
                    </a:solidFill>
                    <a:latin typeface="Arial Narrow" pitchFamily="34" charset="0"/>
                  </a:rPr>
                  <a:t>2008       </a:t>
                </a:r>
                <a:r>
                  <a:rPr lang="en-US" sz="1000" b="1" dirty="0">
                    <a:solidFill>
                      <a:srgbClr val="000000"/>
                    </a:solidFill>
                    <a:latin typeface="Arial Narrow" pitchFamily="34" charset="0"/>
                  </a:rPr>
                  <a:t>2009     </a:t>
                </a:r>
                <a:r>
                  <a:rPr lang="en-US" sz="1000" b="1" dirty="0" smtClean="0">
                    <a:solidFill>
                      <a:srgbClr val="000000"/>
                    </a:solidFill>
                    <a:latin typeface="Arial Narrow" pitchFamily="34" charset="0"/>
                  </a:rPr>
                  <a:t> 2010       2011      2012   2014   2016     2018</a:t>
                </a:r>
                <a:endParaRPr lang="en-US" sz="1000" b="1" dirty="0">
                  <a:solidFill>
                    <a:srgbClr val="000000"/>
                  </a:solidFill>
                  <a:latin typeface="Arial Narrow" pitchFamily="34" charset="0"/>
                </a:endParaRPr>
              </a:p>
            </p:txBody>
          </p:sp>
          <p:sp>
            <p:nvSpPr>
              <p:cNvPr id="13361" name="24 CuadroTexto"/>
              <p:cNvSpPr txBox="1">
                <a:spLocks noChangeArrowheads="1"/>
              </p:cNvSpPr>
              <p:nvPr/>
            </p:nvSpPr>
            <p:spPr bwMode="auto">
              <a:xfrm>
                <a:off x="251520" y="5770688"/>
                <a:ext cx="35719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100">
                    <a:solidFill>
                      <a:srgbClr val="000000"/>
                    </a:solidFill>
                    <a:latin typeface="Arial Narrow" pitchFamily="34" charset="0"/>
                  </a:rPr>
                  <a:t>0</a:t>
                </a:r>
              </a:p>
            </p:txBody>
          </p:sp>
          <p:sp>
            <p:nvSpPr>
              <p:cNvPr id="13362" name="25 CuadroTexto"/>
              <p:cNvSpPr txBox="1">
                <a:spLocks noChangeArrowheads="1"/>
              </p:cNvSpPr>
              <p:nvPr/>
            </p:nvSpPr>
            <p:spPr bwMode="auto">
              <a:xfrm>
                <a:off x="232117" y="5297021"/>
                <a:ext cx="4754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b="1">
                    <a:solidFill>
                      <a:srgbClr val="000000"/>
                    </a:solidFill>
                    <a:latin typeface="Arial Narrow" pitchFamily="34" charset="0"/>
                  </a:rPr>
                  <a:t>20 -</a:t>
                </a:r>
              </a:p>
            </p:txBody>
          </p:sp>
          <p:sp>
            <p:nvSpPr>
              <p:cNvPr id="13363" name="26 CuadroTexto"/>
              <p:cNvSpPr txBox="1">
                <a:spLocks noChangeArrowheads="1"/>
              </p:cNvSpPr>
              <p:nvPr/>
            </p:nvSpPr>
            <p:spPr bwMode="auto">
              <a:xfrm>
                <a:off x="253727" y="4262116"/>
                <a:ext cx="432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b="1">
                    <a:solidFill>
                      <a:srgbClr val="000000"/>
                    </a:solidFill>
                    <a:latin typeface="Arial Narrow" pitchFamily="34" charset="0"/>
                  </a:rPr>
                  <a:t>60 -</a:t>
                </a:r>
              </a:p>
            </p:txBody>
          </p:sp>
          <p:sp>
            <p:nvSpPr>
              <p:cNvPr id="13364" name="27 CuadroTexto"/>
              <p:cNvSpPr txBox="1">
                <a:spLocks noChangeArrowheads="1"/>
              </p:cNvSpPr>
              <p:nvPr/>
            </p:nvSpPr>
            <p:spPr bwMode="auto">
              <a:xfrm>
                <a:off x="131795" y="3253610"/>
                <a:ext cx="6050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b="1">
                    <a:solidFill>
                      <a:srgbClr val="000000"/>
                    </a:solidFill>
                    <a:latin typeface="Arial Narrow" pitchFamily="34" charset="0"/>
                  </a:rPr>
                  <a:t>100 -</a:t>
                </a:r>
              </a:p>
            </p:txBody>
          </p:sp>
          <p:sp>
            <p:nvSpPr>
              <p:cNvPr id="13365" name="28 CuadroTexto"/>
              <p:cNvSpPr txBox="1">
                <a:spLocks noChangeArrowheads="1"/>
              </p:cNvSpPr>
              <p:nvPr/>
            </p:nvSpPr>
            <p:spPr bwMode="auto">
              <a:xfrm>
                <a:off x="253727" y="3746284"/>
                <a:ext cx="432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b="1">
                    <a:solidFill>
                      <a:srgbClr val="000000"/>
                    </a:solidFill>
                    <a:latin typeface="Arial Narrow" pitchFamily="34" charset="0"/>
                  </a:rPr>
                  <a:t>80 -</a:t>
                </a:r>
              </a:p>
            </p:txBody>
          </p:sp>
          <p:sp>
            <p:nvSpPr>
              <p:cNvPr id="13366" name="29 CuadroTexto"/>
              <p:cNvSpPr txBox="1">
                <a:spLocks noChangeArrowheads="1"/>
              </p:cNvSpPr>
              <p:nvPr/>
            </p:nvSpPr>
            <p:spPr bwMode="auto">
              <a:xfrm>
                <a:off x="253727" y="4762182"/>
                <a:ext cx="432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b="1">
                    <a:solidFill>
                      <a:srgbClr val="000000"/>
                    </a:solidFill>
                    <a:latin typeface="Arial Narrow" pitchFamily="34" charset="0"/>
                  </a:rPr>
                  <a:t>40 -</a:t>
                </a:r>
              </a:p>
            </p:txBody>
          </p:sp>
          <p:sp>
            <p:nvSpPr>
              <p:cNvPr id="13368" name="31 CuadroTexto"/>
              <p:cNvSpPr txBox="1">
                <a:spLocks noChangeArrowheads="1"/>
              </p:cNvSpPr>
              <p:nvPr/>
            </p:nvSpPr>
            <p:spPr bwMode="auto">
              <a:xfrm>
                <a:off x="1452088" y="2857496"/>
                <a:ext cx="4957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800" b="1" dirty="0">
                    <a:solidFill>
                      <a:srgbClr val="000000"/>
                    </a:solidFill>
                    <a:latin typeface="Arial Narrow" pitchFamily="34" charset="0"/>
                  </a:rPr>
                  <a:t>113.9</a:t>
                </a:r>
              </a:p>
              <a:p>
                <a:pPr algn="ctr" eaLnBrk="1" hangingPunct="1"/>
                <a:r>
                  <a:rPr lang="en-US" sz="800" b="1" dirty="0">
                    <a:solidFill>
                      <a:srgbClr val="000000"/>
                    </a:solidFill>
                    <a:latin typeface="Arial Narrow" pitchFamily="34" charset="0"/>
                  </a:rPr>
                  <a:t>(MD)</a:t>
                </a:r>
              </a:p>
            </p:txBody>
          </p:sp>
          <p:sp>
            <p:nvSpPr>
              <p:cNvPr id="13371" name="34 CuadroTexto"/>
              <p:cNvSpPr txBox="1">
                <a:spLocks noChangeArrowheads="1"/>
              </p:cNvSpPr>
              <p:nvPr/>
            </p:nvSpPr>
            <p:spPr bwMode="auto">
              <a:xfrm>
                <a:off x="1872227" y="3379085"/>
                <a:ext cx="615806" cy="215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800" b="1">
                    <a:solidFill>
                      <a:srgbClr val="000000"/>
                    </a:solidFill>
                    <a:latin typeface="Arial Narrow" pitchFamily="34" charset="0"/>
                  </a:rPr>
                  <a:t>92.4 (MD)</a:t>
                </a:r>
              </a:p>
            </p:txBody>
          </p:sp>
          <p:sp>
            <p:nvSpPr>
              <p:cNvPr id="13372" name="35 CuadroTexto"/>
              <p:cNvSpPr txBox="1">
                <a:spLocks noChangeArrowheads="1"/>
              </p:cNvSpPr>
              <p:nvPr/>
            </p:nvSpPr>
            <p:spPr bwMode="auto">
              <a:xfrm>
                <a:off x="2312971" y="3882328"/>
                <a:ext cx="615565" cy="215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800" b="1">
                    <a:solidFill>
                      <a:srgbClr val="000000"/>
                    </a:solidFill>
                    <a:latin typeface="Arial Narrow" pitchFamily="34" charset="0"/>
                  </a:rPr>
                  <a:t>75.0 (MD)</a:t>
                </a:r>
              </a:p>
            </p:txBody>
          </p:sp>
          <p:sp>
            <p:nvSpPr>
              <p:cNvPr id="13373" name="36 CuadroTexto"/>
              <p:cNvSpPr txBox="1">
                <a:spLocks noChangeArrowheads="1"/>
              </p:cNvSpPr>
              <p:nvPr/>
            </p:nvSpPr>
            <p:spPr bwMode="auto">
              <a:xfrm>
                <a:off x="2773785" y="3952816"/>
                <a:ext cx="589688" cy="215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800" b="1">
                    <a:solidFill>
                      <a:srgbClr val="000000"/>
                    </a:solidFill>
                    <a:latin typeface="Arial Narrow" pitchFamily="34" charset="0"/>
                  </a:rPr>
                  <a:t>72.1 (MD)</a:t>
                </a:r>
              </a:p>
            </p:txBody>
          </p:sp>
          <p:sp>
            <p:nvSpPr>
              <p:cNvPr id="13374" name="37 CuadroTexto"/>
              <p:cNvSpPr txBox="1">
                <a:spLocks noChangeArrowheads="1"/>
              </p:cNvSpPr>
              <p:nvPr/>
            </p:nvSpPr>
            <p:spPr bwMode="auto">
              <a:xfrm>
                <a:off x="3235828" y="3746283"/>
                <a:ext cx="645340" cy="215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800" b="1">
                    <a:solidFill>
                      <a:srgbClr val="000000"/>
                    </a:solidFill>
                    <a:latin typeface="Arial Narrow" pitchFamily="34" charset="0"/>
                  </a:rPr>
                  <a:t>79 .0 (MD)</a:t>
                </a:r>
              </a:p>
            </p:txBody>
          </p:sp>
          <p:sp>
            <p:nvSpPr>
              <p:cNvPr id="13375" name="38 CuadroTexto"/>
              <p:cNvSpPr txBox="1">
                <a:spLocks noChangeArrowheads="1"/>
              </p:cNvSpPr>
              <p:nvPr/>
            </p:nvSpPr>
            <p:spPr bwMode="auto">
              <a:xfrm>
                <a:off x="131795" y="2722012"/>
                <a:ext cx="6050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b="1">
                    <a:solidFill>
                      <a:srgbClr val="000000"/>
                    </a:solidFill>
                    <a:latin typeface="Arial Narrow" pitchFamily="34" charset="0"/>
                  </a:rPr>
                  <a:t>120 -</a:t>
                </a:r>
              </a:p>
            </p:txBody>
          </p:sp>
          <p:sp>
            <p:nvSpPr>
              <p:cNvPr id="13376" name="39 CuadroTexto"/>
              <p:cNvSpPr txBox="1">
                <a:spLocks noChangeArrowheads="1"/>
              </p:cNvSpPr>
              <p:nvPr/>
            </p:nvSpPr>
            <p:spPr bwMode="auto">
              <a:xfrm>
                <a:off x="3645200" y="3872258"/>
                <a:ext cx="54546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800" b="1">
                    <a:solidFill>
                      <a:srgbClr val="000000"/>
                    </a:solidFill>
                    <a:latin typeface="Arial Narrow" pitchFamily="34" charset="0"/>
                  </a:rPr>
                  <a:t>73.3 (MD)</a:t>
                </a:r>
              </a:p>
            </p:txBody>
          </p:sp>
          <p:sp>
            <p:nvSpPr>
              <p:cNvPr id="13377" name="40 CuadroTexto"/>
              <p:cNvSpPr txBox="1">
                <a:spLocks noChangeArrowheads="1"/>
              </p:cNvSpPr>
              <p:nvPr/>
            </p:nvSpPr>
            <p:spPr bwMode="auto">
              <a:xfrm>
                <a:off x="4119232" y="4434850"/>
                <a:ext cx="5381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800" b="1">
                    <a:solidFill>
                      <a:srgbClr val="000000"/>
                    </a:solidFill>
                    <a:latin typeface="Arial Narrow" pitchFamily="34" charset="0"/>
                  </a:rPr>
                  <a:t>48.5 (MD)</a:t>
                </a:r>
              </a:p>
            </p:txBody>
          </p:sp>
          <p:sp>
            <p:nvSpPr>
              <p:cNvPr id="13378" name="41 CuadroTexto"/>
              <p:cNvSpPr txBox="1">
                <a:spLocks noChangeArrowheads="1"/>
              </p:cNvSpPr>
              <p:nvPr/>
            </p:nvSpPr>
            <p:spPr bwMode="auto">
              <a:xfrm>
                <a:off x="4547860" y="4332139"/>
                <a:ext cx="553791" cy="215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800" b="1">
                    <a:solidFill>
                      <a:srgbClr val="000000"/>
                    </a:solidFill>
                    <a:latin typeface="Arial Narrow" pitchFamily="34" charset="0"/>
                  </a:rPr>
                  <a:t>49.8 (MD)</a:t>
                </a:r>
              </a:p>
            </p:txBody>
          </p:sp>
          <p:sp>
            <p:nvSpPr>
              <p:cNvPr id="13379" name="42 CuadroTexto"/>
              <p:cNvSpPr txBox="1">
                <a:spLocks noChangeArrowheads="1"/>
              </p:cNvSpPr>
              <p:nvPr/>
            </p:nvSpPr>
            <p:spPr bwMode="auto">
              <a:xfrm>
                <a:off x="4976676" y="3100977"/>
                <a:ext cx="6219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800" b="1">
                    <a:solidFill>
                      <a:srgbClr val="000000"/>
                    </a:solidFill>
                    <a:latin typeface="Arial Narrow" pitchFamily="34" charset="0"/>
                  </a:rPr>
                  <a:t>100.0 (MoD)</a:t>
                </a:r>
              </a:p>
            </p:txBody>
          </p:sp>
          <p:sp>
            <p:nvSpPr>
              <p:cNvPr id="13380" name="43 CuadroTexto"/>
              <p:cNvSpPr txBox="1">
                <a:spLocks noChangeArrowheads="1"/>
              </p:cNvSpPr>
              <p:nvPr/>
            </p:nvSpPr>
            <p:spPr bwMode="auto">
              <a:xfrm>
                <a:off x="5452616" y="4473511"/>
                <a:ext cx="5504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800" b="1">
                    <a:solidFill>
                      <a:srgbClr val="000000"/>
                    </a:solidFill>
                    <a:latin typeface="Arial Narrow" pitchFamily="34" charset="0"/>
                  </a:rPr>
                  <a:t>45.4 (MD)</a:t>
                </a:r>
              </a:p>
            </p:txBody>
          </p:sp>
          <p:sp>
            <p:nvSpPr>
              <p:cNvPr id="13381" name="44 CuadroTexto"/>
              <p:cNvSpPr txBox="1">
                <a:spLocks noChangeArrowheads="1"/>
              </p:cNvSpPr>
              <p:nvPr/>
            </p:nvSpPr>
            <p:spPr bwMode="auto">
              <a:xfrm>
                <a:off x="5845619" y="4426773"/>
                <a:ext cx="649456" cy="215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800" b="1">
                    <a:solidFill>
                      <a:srgbClr val="000000"/>
                    </a:solidFill>
                    <a:latin typeface="Arial Narrow" pitchFamily="34" charset="0"/>
                  </a:rPr>
                  <a:t>47.2 (MD)</a:t>
                </a:r>
              </a:p>
            </p:txBody>
          </p:sp>
          <p:sp>
            <p:nvSpPr>
              <p:cNvPr id="13382" name="45 CuadroTexto"/>
              <p:cNvSpPr txBox="1">
                <a:spLocks noChangeArrowheads="1"/>
              </p:cNvSpPr>
              <p:nvPr/>
            </p:nvSpPr>
            <p:spPr bwMode="auto">
              <a:xfrm>
                <a:off x="6345873" y="4364455"/>
                <a:ext cx="563388" cy="215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800" b="1">
                    <a:solidFill>
                      <a:srgbClr val="000000"/>
                    </a:solidFill>
                    <a:latin typeface="Arial Narrow" pitchFamily="34" charset="0"/>
                  </a:rPr>
                  <a:t>50.7 (MD)</a:t>
                </a:r>
              </a:p>
            </p:txBody>
          </p:sp>
          <p:sp>
            <p:nvSpPr>
              <p:cNvPr id="13383" name="46 CuadroTexto"/>
              <p:cNvSpPr txBox="1">
                <a:spLocks noChangeArrowheads="1"/>
              </p:cNvSpPr>
              <p:nvPr/>
            </p:nvSpPr>
            <p:spPr bwMode="auto">
              <a:xfrm>
                <a:off x="6762438" y="4509593"/>
                <a:ext cx="650257" cy="215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800" b="1" dirty="0">
                    <a:solidFill>
                      <a:srgbClr val="000000"/>
                    </a:solidFill>
                    <a:latin typeface="Arial Narrow" pitchFamily="34" charset="0"/>
                  </a:rPr>
                  <a:t>48.7 (MD)</a:t>
                </a:r>
              </a:p>
            </p:txBody>
          </p:sp>
          <p:cxnSp>
            <p:nvCxnSpPr>
              <p:cNvPr id="67" name="66 Conector recto de flecha"/>
              <p:cNvCxnSpPr/>
              <p:nvPr/>
            </p:nvCxnSpPr>
            <p:spPr>
              <a:xfrm rot="5400000">
                <a:off x="3367250" y="3679189"/>
                <a:ext cx="215902" cy="1588"/>
              </a:xfrm>
              <a:prstGeom prst="straightConnector1">
                <a:avLst/>
              </a:prstGeom>
              <a:ln>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8" name="67 Cerrar llave"/>
              <p:cNvSpPr/>
              <p:nvPr/>
            </p:nvSpPr>
            <p:spPr>
              <a:xfrm>
                <a:off x="1261629" y="3214842"/>
                <a:ext cx="265089" cy="2701945"/>
              </a:xfrm>
              <a:prstGeom prst="rightBrace">
                <a:avLst>
                  <a:gd name="adj1" fmla="val 0"/>
                  <a:gd name="adj2" fmla="val 49145"/>
                </a:avLst>
              </a:prstGeom>
              <a:ln>
                <a:solidFill>
                  <a:srgbClr val="C00000"/>
                </a:solidFill>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latin typeface="Arial Narrow" pitchFamily="34" charset="0"/>
                </a:endParaRPr>
              </a:p>
            </p:txBody>
          </p:sp>
          <p:sp>
            <p:nvSpPr>
              <p:cNvPr id="13402" name="69 CuadroTexto"/>
              <p:cNvSpPr txBox="1">
                <a:spLocks noChangeArrowheads="1"/>
              </p:cNvSpPr>
              <p:nvPr/>
            </p:nvSpPr>
            <p:spPr bwMode="auto">
              <a:xfrm rot="16200000">
                <a:off x="-792836" y="4077006"/>
                <a:ext cx="1897923" cy="325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dirty="0" smtClean="0">
                    <a:solidFill>
                      <a:srgbClr val="000000"/>
                    </a:solidFill>
                    <a:latin typeface="Arial Narrow" pitchFamily="34" charset="0"/>
                  </a:rPr>
                  <a:t>(</a:t>
                </a:r>
                <a:r>
                  <a:rPr lang="en-US" sz="1400" dirty="0" err="1" smtClean="0">
                    <a:solidFill>
                      <a:srgbClr val="000000"/>
                    </a:solidFill>
                    <a:latin typeface="Arial Narrow" pitchFamily="34" charset="0"/>
                  </a:rPr>
                  <a:t>Millones</a:t>
                </a:r>
                <a:r>
                  <a:rPr lang="en-US" sz="1400" dirty="0" smtClean="0">
                    <a:solidFill>
                      <a:srgbClr val="000000"/>
                    </a:solidFill>
                    <a:latin typeface="Arial Narrow" pitchFamily="34" charset="0"/>
                  </a:rPr>
                  <a:t> de </a:t>
                </a:r>
                <a:r>
                  <a:rPr lang="en-US" sz="1400" dirty="0" err="1" smtClean="0">
                    <a:solidFill>
                      <a:srgbClr val="000000"/>
                    </a:solidFill>
                    <a:latin typeface="Arial Narrow" pitchFamily="34" charset="0"/>
                  </a:rPr>
                  <a:t>Dosis</a:t>
                </a:r>
                <a:r>
                  <a:rPr lang="en-US" sz="1400" dirty="0" smtClean="0">
                    <a:solidFill>
                      <a:srgbClr val="000000"/>
                    </a:solidFill>
                    <a:latin typeface="Arial Narrow" pitchFamily="34" charset="0"/>
                  </a:rPr>
                  <a:t> MD))</a:t>
                </a:r>
                <a:endParaRPr lang="en-US" sz="1400" dirty="0">
                  <a:solidFill>
                    <a:srgbClr val="000000"/>
                  </a:solidFill>
                  <a:latin typeface="Arial Narrow" pitchFamily="34" charset="0"/>
                </a:endParaRPr>
              </a:p>
            </p:txBody>
          </p:sp>
          <p:sp>
            <p:nvSpPr>
              <p:cNvPr id="71" name="70 Rectángulo"/>
              <p:cNvSpPr/>
              <p:nvPr/>
            </p:nvSpPr>
            <p:spPr>
              <a:xfrm>
                <a:off x="7343609" y="5229344"/>
                <a:ext cx="331042" cy="747880"/>
              </a:xfrm>
              <a:prstGeom prst="rect">
                <a:avLst/>
              </a:prstGeom>
              <a:solidFill>
                <a:schemeClr val="tx2">
                  <a:lumMod val="75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Arial Narrow" pitchFamily="34" charset="0"/>
                </a:endParaRPr>
              </a:p>
            </p:txBody>
          </p:sp>
          <p:sp>
            <p:nvSpPr>
              <p:cNvPr id="13406" name="71 CuadroTexto"/>
              <p:cNvSpPr txBox="1">
                <a:spLocks noChangeArrowheads="1"/>
              </p:cNvSpPr>
              <p:nvPr/>
            </p:nvSpPr>
            <p:spPr bwMode="auto">
              <a:xfrm>
                <a:off x="7278363" y="5015297"/>
                <a:ext cx="564129" cy="215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800" b="1" dirty="0">
                    <a:solidFill>
                      <a:srgbClr val="000000"/>
                    </a:solidFill>
                    <a:latin typeface="Arial Narrow" pitchFamily="34" charset="0"/>
                  </a:rPr>
                  <a:t>25.6 (MD)</a:t>
                </a:r>
              </a:p>
            </p:txBody>
          </p:sp>
          <p:cxnSp>
            <p:nvCxnSpPr>
              <p:cNvPr id="74" name="73 Conector recto de flecha"/>
              <p:cNvCxnSpPr/>
              <p:nvPr/>
            </p:nvCxnSpPr>
            <p:spPr>
              <a:xfrm rot="5400000">
                <a:off x="7289604" y="4660271"/>
                <a:ext cx="425453" cy="1587"/>
              </a:xfrm>
              <a:prstGeom prst="straightConnector1">
                <a:avLst/>
              </a:prstGeom>
              <a:ln>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6" name="75 Rectángulo"/>
              <p:cNvSpPr/>
              <p:nvPr/>
            </p:nvSpPr>
            <p:spPr>
              <a:xfrm>
                <a:off x="7786710" y="5143512"/>
                <a:ext cx="331042" cy="828842"/>
              </a:xfrm>
              <a:prstGeom prst="rect">
                <a:avLst/>
              </a:prstGeom>
              <a:solidFill>
                <a:schemeClr val="tx2">
                  <a:lumMod val="75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Arial Narrow" pitchFamily="34" charset="0"/>
                </a:endParaRPr>
              </a:p>
            </p:txBody>
          </p:sp>
          <p:sp>
            <p:nvSpPr>
              <p:cNvPr id="13413" name="76 CuadroTexto"/>
              <p:cNvSpPr txBox="1">
                <a:spLocks noChangeArrowheads="1"/>
              </p:cNvSpPr>
              <p:nvPr/>
            </p:nvSpPr>
            <p:spPr bwMode="auto">
              <a:xfrm>
                <a:off x="7643834" y="4804958"/>
                <a:ext cx="564129" cy="215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800" b="1">
                    <a:solidFill>
                      <a:srgbClr val="000000"/>
                    </a:solidFill>
                    <a:latin typeface="Arial Narrow" pitchFamily="34" charset="0"/>
                  </a:rPr>
                  <a:t>35.8 (MD)</a:t>
                </a:r>
              </a:p>
            </p:txBody>
          </p:sp>
          <p:sp>
            <p:nvSpPr>
              <p:cNvPr id="13415" name="80 CuadroTexto"/>
              <p:cNvSpPr txBox="1">
                <a:spLocks noChangeArrowheads="1"/>
              </p:cNvSpPr>
              <p:nvPr/>
            </p:nvSpPr>
            <p:spPr bwMode="auto">
              <a:xfrm>
                <a:off x="608710" y="3137193"/>
                <a:ext cx="761070" cy="65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900" b="1" dirty="0" err="1" smtClean="0">
                    <a:solidFill>
                      <a:srgbClr val="1F497D">
                        <a:lumMod val="75000"/>
                      </a:srgbClr>
                    </a:solidFill>
                    <a:latin typeface="Arial Narrow" pitchFamily="34" charset="0"/>
                  </a:rPr>
                  <a:t>Agentes</a:t>
                </a:r>
                <a:r>
                  <a:rPr lang="en-US" sz="900" b="1" dirty="0" smtClean="0">
                    <a:solidFill>
                      <a:srgbClr val="1F497D">
                        <a:lumMod val="75000"/>
                      </a:srgbClr>
                    </a:solidFill>
                    <a:latin typeface="Arial Narrow" pitchFamily="34" charset="0"/>
                  </a:rPr>
                  <a:t> </a:t>
                </a:r>
                <a:r>
                  <a:rPr lang="en-US" sz="900" b="1" dirty="0" err="1" smtClean="0">
                    <a:solidFill>
                      <a:srgbClr val="1F497D">
                        <a:lumMod val="75000"/>
                      </a:srgbClr>
                    </a:solidFill>
                    <a:latin typeface="Arial Narrow" pitchFamily="34" charset="0"/>
                  </a:rPr>
                  <a:t>para</a:t>
                </a:r>
                <a:r>
                  <a:rPr lang="en-US" sz="900" b="1" dirty="0" smtClean="0">
                    <a:solidFill>
                      <a:srgbClr val="1F497D">
                        <a:lumMod val="75000"/>
                      </a:srgbClr>
                    </a:solidFill>
                    <a:latin typeface="Arial Narrow" pitchFamily="34" charset="0"/>
                  </a:rPr>
                  <a:t> </a:t>
                </a:r>
                <a:r>
                  <a:rPr lang="en-US" sz="900" b="1" dirty="0" err="1" smtClean="0">
                    <a:solidFill>
                      <a:srgbClr val="1F497D">
                        <a:lumMod val="75000"/>
                      </a:srgbClr>
                    </a:solidFill>
                    <a:latin typeface="Arial Narrow" pitchFamily="34" charset="0"/>
                  </a:rPr>
                  <a:t>análisis</a:t>
                </a:r>
                <a:r>
                  <a:rPr lang="en-US" sz="900" b="1" dirty="0" smtClean="0">
                    <a:solidFill>
                      <a:srgbClr val="1F497D">
                        <a:lumMod val="75000"/>
                      </a:srgbClr>
                    </a:solidFill>
                    <a:latin typeface="Arial Narrow" pitchFamily="34" charset="0"/>
                  </a:rPr>
                  <a:t> </a:t>
                </a:r>
                <a:r>
                  <a:rPr lang="en-US" sz="900" b="1" dirty="0" err="1" smtClean="0">
                    <a:solidFill>
                      <a:srgbClr val="1F497D">
                        <a:lumMod val="75000"/>
                      </a:srgbClr>
                    </a:solidFill>
                    <a:latin typeface="Arial Narrow" pitchFamily="34" charset="0"/>
                  </a:rPr>
                  <a:t>clínicos</a:t>
                </a:r>
                <a:endParaRPr lang="en-US" sz="900" b="1" dirty="0">
                  <a:solidFill>
                    <a:srgbClr val="1F497D">
                      <a:lumMod val="75000"/>
                    </a:srgbClr>
                  </a:solidFill>
                  <a:latin typeface="Arial Narrow" pitchFamily="34" charset="0"/>
                </a:endParaRPr>
              </a:p>
            </p:txBody>
          </p:sp>
          <p:sp>
            <p:nvSpPr>
              <p:cNvPr id="13416" name="81 CuadroTexto"/>
              <p:cNvSpPr txBox="1">
                <a:spLocks noChangeArrowheads="1"/>
              </p:cNvSpPr>
              <p:nvPr/>
            </p:nvSpPr>
            <p:spPr bwMode="auto">
              <a:xfrm>
                <a:off x="550494" y="3918247"/>
                <a:ext cx="780679" cy="23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900" b="1" dirty="0" err="1" smtClean="0">
                    <a:solidFill>
                      <a:srgbClr val="000066"/>
                    </a:solidFill>
                    <a:latin typeface="Arial Narrow" pitchFamily="34" charset="0"/>
                  </a:rPr>
                  <a:t>Biológicos</a:t>
                </a:r>
                <a:endParaRPr lang="en-US" sz="900" b="1" dirty="0">
                  <a:solidFill>
                    <a:srgbClr val="000066"/>
                  </a:solidFill>
                  <a:latin typeface="Arial Narrow" pitchFamily="34" charset="0"/>
                </a:endParaRPr>
              </a:p>
            </p:txBody>
          </p:sp>
          <p:sp>
            <p:nvSpPr>
              <p:cNvPr id="13417" name="82 CuadroTexto"/>
              <p:cNvSpPr txBox="1">
                <a:spLocks noChangeArrowheads="1"/>
              </p:cNvSpPr>
              <p:nvPr/>
            </p:nvSpPr>
            <p:spPr bwMode="auto">
              <a:xfrm>
                <a:off x="669366" y="4509120"/>
                <a:ext cx="63975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900" b="1" dirty="0" err="1" smtClean="0">
                    <a:solidFill>
                      <a:srgbClr val="000066"/>
                    </a:solidFill>
                    <a:latin typeface="Arial Narrow" pitchFamily="34" charset="0"/>
                  </a:rPr>
                  <a:t>Sueros</a:t>
                </a:r>
                <a:endParaRPr lang="en-US" sz="900" b="1" dirty="0">
                  <a:solidFill>
                    <a:srgbClr val="000066"/>
                  </a:solidFill>
                  <a:latin typeface="Arial Narrow" pitchFamily="34" charset="0"/>
                </a:endParaRPr>
              </a:p>
            </p:txBody>
          </p:sp>
          <p:sp>
            <p:nvSpPr>
              <p:cNvPr id="13418" name="83 CuadroTexto"/>
              <p:cNvSpPr txBox="1">
                <a:spLocks noChangeArrowheads="1"/>
              </p:cNvSpPr>
              <p:nvPr/>
            </p:nvSpPr>
            <p:spPr bwMode="auto">
              <a:xfrm>
                <a:off x="669366" y="5004298"/>
                <a:ext cx="639758" cy="372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900" b="1" dirty="0" err="1" smtClean="0">
                    <a:solidFill>
                      <a:srgbClr val="000066"/>
                    </a:solidFill>
                    <a:latin typeface="Arial Narrow" pitchFamily="34" charset="0"/>
                  </a:rPr>
                  <a:t>Vacunas</a:t>
                </a:r>
                <a:r>
                  <a:rPr lang="en-US" sz="900" b="1" dirty="0" smtClean="0">
                    <a:solidFill>
                      <a:srgbClr val="000066"/>
                    </a:solidFill>
                    <a:latin typeface="Arial Narrow" pitchFamily="34" charset="0"/>
                  </a:rPr>
                  <a:t> Bacteria</a:t>
                </a:r>
                <a:endParaRPr lang="en-US" sz="900" b="1" dirty="0">
                  <a:solidFill>
                    <a:srgbClr val="000066"/>
                  </a:solidFill>
                  <a:latin typeface="Arial Narrow" pitchFamily="34" charset="0"/>
                </a:endParaRPr>
              </a:p>
            </p:txBody>
          </p:sp>
          <p:sp>
            <p:nvSpPr>
              <p:cNvPr id="13419" name="84 CuadroTexto"/>
              <p:cNvSpPr txBox="1">
                <a:spLocks noChangeArrowheads="1"/>
              </p:cNvSpPr>
              <p:nvPr/>
            </p:nvSpPr>
            <p:spPr bwMode="auto">
              <a:xfrm>
                <a:off x="669366" y="5579948"/>
                <a:ext cx="639758" cy="372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900" b="1" dirty="0" err="1" smtClean="0">
                    <a:solidFill>
                      <a:srgbClr val="000066"/>
                    </a:solidFill>
                    <a:latin typeface="Arial Narrow" pitchFamily="34" charset="0"/>
                  </a:rPr>
                  <a:t>Vacunas</a:t>
                </a:r>
                <a:r>
                  <a:rPr lang="en-US" sz="900" b="1" dirty="0" smtClean="0">
                    <a:solidFill>
                      <a:srgbClr val="000066"/>
                    </a:solidFill>
                    <a:latin typeface="Arial Narrow" pitchFamily="34" charset="0"/>
                  </a:rPr>
                  <a:t> </a:t>
                </a:r>
                <a:r>
                  <a:rPr lang="en-US" sz="900" b="1" dirty="0" err="1" smtClean="0">
                    <a:solidFill>
                      <a:srgbClr val="000066"/>
                    </a:solidFill>
                    <a:latin typeface="Arial Narrow" pitchFamily="34" charset="0"/>
                  </a:rPr>
                  <a:t>virales</a:t>
                </a:r>
                <a:endParaRPr lang="en-US" sz="900" b="1" dirty="0">
                  <a:solidFill>
                    <a:srgbClr val="000066"/>
                  </a:solidFill>
                  <a:latin typeface="Arial Narrow" pitchFamily="34" charset="0"/>
                </a:endParaRPr>
              </a:p>
            </p:txBody>
          </p:sp>
        </p:grpSp>
        <p:cxnSp>
          <p:nvCxnSpPr>
            <p:cNvPr id="3" name="2 Conector recto de flecha"/>
            <p:cNvCxnSpPr/>
            <p:nvPr/>
          </p:nvCxnSpPr>
          <p:spPr>
            <a:xfrm>
              <a:off x="1943279" y="3216888"/>
              <a:ext cx="2942238" cy="10001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8" name="77 Conector recto de flecha"/>
            <p:cNvCxnSpPr/>
            <p:nvPr/>
          </p:nvCxnSpPr>
          <p:spPr>
            <a:xfrm>
              <a:off x="5680877" y="4450474"/>
              <a:ext cx="2224578" cy="82169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7011684" y="4150247"/>
              <a:ext cx="1034755" cy="369332"/>
            </a:xfrm>
            <a:prstGeom prst="rect">
              <a:avLst/>
            </a:prstGeom>
            <a:solidFill>
              <a:srgbClr val="FFFF00"/>
            </a:solidFill>
          </p:spPr>
          <p:txBody>
            <a:bodyPr wrap="square" rtlCol="0">
              <a:spAutoFit/>
            </a:bodyPr>
            <a:lstStyle/>
            <a:p>
              <a:r>
                <a:rPr lang="en-US" b="1" dirty="0">
                  <a:solidFill>
                    <a:prstClr val="black"/>
                  </a:solidFill>
                </a:rPr>
                <a:t>-65.8%</a:t>
              </a:r>
            </a:p>
          </p:txBody>
        </p:sp>
      </p:grpSp>
      <p:sp>
        <p:nvSpPr>
          <p:cNvPr id="24" name="23 Rectángulo"/>
          <p:cNvSpPr/>
          <p:nvPr/>
        </p:nvSpPr>
        <p:spPr>
          <a:xfrm>
            <a:off x="182411" y="1601505"/>
            <a:ext cx="8767471" cy="1323439"/>
          </a:xfrm>
          <a:prstGeom prst="rect">
            <a:avLst/>
          </a:prstGeom>
        </p:spPr>
        <p:txBody>
          <a:bodyPr wrap="square">
            <a:spAutoFit/>
          </a:bodyPr>
          <a:lstStyle/>
          <a:p>
            <a:pPr marL="285750" indent="-285750" algn="just">
              <a:buFont typeface="Arial" pitchFamily="34" charset="0"/>
              <a:buChar char="•"/>
              <a:tabLst>
                <a:tab pos="355600" algn="l"/>
              </a:tabLst>
              <a:defRPr/>
            </a:pPr>
            <a:r>
              <a:rPr lang="es-MX" sz="1600" dirty="0">
                <a:solidFill>
                  <a:prstClr val="black"/>
                </a:solidFill>
                <a:latin typeface="Arial Narrow" pitchFamily="34" charset="0"/>
                <a:cs typeface="Arial" pitchFamily="34" charset="0"/>
              </a:rPr>
              <a:t>La COFEPRIS concluyó el proceso de Reconocimiento ante la Organización Mundial de la Salud en materia de vacunas al ser declarada FUNCIONAL para el periodo junio 2014 – junio 2017. </a:t>
            </a:r>
          </a:p>
          <a:p>
            <a:pPr marL="285750" indent="-285750" algn="just">
              <a:buFont typeface="Arial" pitchFamily="34" charset="0"/>
              <a:buChar char="•"/>
              <a:tabLst>
                <a:tab pos="355600" algn="l"/>
              </a:tabLst>
              <a:defRPr/>
            </a:pPr>
            <a:r>
              <a:rPr lang="es-MX" sz="1600" dirty="0" smtClean="0">
                <a:solidFill>
                  <a:prstClr val="black"/>
                </a:solidFill>
                <a:latin typeface="Arial Narrow" pitchFamily="34" charset="0"/>
                <a:cs typeface="Arial" pitchFamily="34" charset="0"/>
              </a:rPr>
              <a:t>De </a:t>
            </a:r>
            <a:r>
              <a:rPr lang="es-MX" sz="1600" dirty="0">
                <a:solidFill>
                  <a:prstClr val="black"/>
                </a:solidFill>
                <a:latin typeface="Arial Narrow" pitchFamily="34" charset="0"/>
                <a:cs typeface="Arial" pitchFamily="34" charset="0"/>
              </a:rPr>
              <a:t>esta forma, México ingresó al grupo de 28 países de élite en regulación sanitaria. Solo el 14% de las agencias sanitarias en el mundo ostentan la clasificación de funcionalidad. </a:t>
            </a:r>
            <a:endParaRPr lang="es-MX" sz="1600" dirty="0" smtClean="0">
              <a:solidFill>
                <a:prstClr val="black"/>
              </a:solidFill>
              <a:latin typeface="Arial Narrow" pitchFamily="34" charset="0"/>
              <a:cs typeface="Arial" pitchFamily="34" charset="0"/>
            </a:endParaRPr>
          </a:p>
          <a:p>
            <a:pPr marL="285750" indent="-285750" algn="just">
              <a:buFont typeface="Arial" pitchFamily="34" charset="0"/>
              <a:buChar char="•"/>
              <a:tabLst>
                <a:tab pos="355600" algn="l"/>
              </a:tabLst>
              <a:defRPr/>
            </a:pPr>
            <a:r>
              <a:rPr lang="es-MX" sz="1600" dirty="0" smtClean="0">
                <a:solidFill>
                  <a:prstClr val="black"/>
                </a:solidFill>
                <a:latin typeface="Arial Narrow" pitchFamily="34" charset="0"/>
                <a:cs typeface="Arial" pitchFamily="34" charset="0"/>
              </a:rPr>
              <a:t>Este Reconocimiento incentiva la producción de vacunas en nuestro país. </a:t>
            </a:r>
            <a:endParaRPr lang="es-MX" sz="1600" dirty="0">
              <a:solidFill>
                <a:prstClr val="black"/>
              </a:solidFill>
              <a:latin typeface="Arial Narrow" pitchFamily="34" charset="0"/>
              <a:cs typeface="Arial" pitchFamily="34" charset="0"/>
            </a:endParaRPr>
          </a:p>
        </p:txBody>
      </p:sp>
      <p:sp>
        <p:nvSpPr>
          <p:cNvPr id="61" name="31 CuadroTexto"/>
          <p:cNvSpPr txBox="1">
            <a:spLocks noChangeArrowheads="1"/>
          </p:cNvSpPr>
          <p:nvPr/>
        </p:nvSpPr>
        <p:spPr bwMode="auto">
          <a:xfrm>
            <a:off x="8352421" y="3585673"/>
            <a:ext cx="4680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b="1" dirty="0" smtClean="0">
                <a:solidFill>
                  <a:srgbClr val="000000"/>
                </a:solidFill>
                <a:latin typeface="Arial Narrow" pitchFamily="34" charset="0"/>
              </a:rPr>
              <a:t>100</a:t>
            </a:r>
            <a:endParaRPr lang="en-US" sz="1000" b="1" dirty="0">
              <a:solidFill>
                <a:srgbClr val="000000"/>
              </a:solidFill>
              <a:latin typeface="Arial Narrow" pitchFamily="34" charset="0"/>
            </a:endParaRPr>
          </a:p>
          <a:p>
            <a:pPr algn="ctr" eaLnBrk="1" hangingPunct="1"/>
            <a:r>
              <a:rPr lang="en-US" sz="1000" b="1" dirty="0">
                <a:solidFill>
                  <a:srgbClr val="000000"/>
                </a:solidFill>
                <a:latin typeface="Arial Narrow" pitchFamily="34" charset="0"/>
              </a:rPr>
              <a:t>(MD)</a:t>
            </a:r>
          </a:p>
        </p:txBody>
      </p:sp>
      <p:sp>
        <p:nvSpPr>
          <p:cNvPr id="73" name="72 CuadroTexto"/>
          <p:cNvSpPr txBox="1"/>
          <p:nvPr/>
        </p:nvSpPr>
        <p:spPr>
          <a:xfrm>
            <a:off x="7361462" y="3944089"/>
            <a:ext cx="1026962" cy="276999"/>
          </a:xfrm>
          <a:prstGeom prst="rect">
            <a:avLst/>
          </a:prstGeom>
          <a:solidFill>
            <a:srgbClr val="92D050"/>
          </a:solidFill>
          <a:ln>
            <a:solidFill>
              <a:srgbClr val="92D050"/>
            </a:solidFill>
          </a:ln>
        </p:spPr>
        <p:txBody>
          <a:bodyPr wrap="square" rtlCol="0">
            <a:spAutoFit/>
          </a:bodyPr>
          <a:lstStyle/>
          <a:p>
            <a:r>
              <a:rPr lang="en-US" sz="1200" b="1" dirty="0">
                <a:solidFill>
                  <a:prstClr val="black"/>
                </a:solidFill>
                <a:latin typeface="Arial Narrow" pitchFamily="34" charset="0"/>
              </a:rPr>
              <a:t>OMS </a:t>
            </a:r>
            <a:r>
              <a:rPr lang="en-US" sz="1200" b="1" dirty="0" err="1">
                <a:solidFill>
                  <a:prstClr val="black"/>
                </a:solidFill>
                <a:latin typeface="Arial Narrow" pitchFamily="34" charset="0"/>
              </a:rPr>
              <a:t>Vacunas</a:t>
            </a:r>
            <a:endParaRPr lang="en-US" sz="1200" b="1" dirty="0">
              <a:solidFill>
                <a:prstClr val="black"/>
              </a:solidFill>
              <a:latin typeface="Arial Narrow" pitchFamily="34" charset="0"/>
            </a:endParaRPr>
          </a:p>
        </p:txBody>
      </p:sp>
      <p:sp>
        <p:nvSpPr>
          <p:cNvPr id="77" name="76 Rectángulo"/>
          <p:cNvSpPr/>
          <p:nvPr/>
        </p:nvSpPr>
        <p:spPr bwMode="auto">
          <a:xfrm>
            <a:off x="8178815" y="5040118"/>
            <a:ext cx="234024" cy="1436801"/>
          </a:xfrm>
          <a:prstGeom prst="rect">
            <a:avLst/>
          </a:prstGeom>
          <a:solidFill>
            <a:schemeClr val="tx2">
              <a:lumMod val="60000"/>
              <a:lumOff val="40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Arial Narrow" pitchFamily="34" charset="0"/>
            </a:endParaRPr>
          </a:p>
        </p:txBody>
      </p:sp>
      <p:sp>
        <p:nvSpPr>
          <p:cNvPr id="79" name="78 Rectángulo"/>
          <p:cNvSpPr/>
          <p:nvPr/>
        </p:nvSpPr>
        <p:spPr bwMode="auto">
          <a:xfrm>
            <a:off x="8460434" y="3953551"/>
            <a:ext cx="335818" cy="2518122"/>
          </a:xfrm>
          <a:prstGeom prst="rect">
            <a:avLst/>
          </a:prstGeom>
          <a:solidFill>
            <a:schemeClr val="tx2">
              <a:lumMod val="60000"/>
              <a:lumOff val="40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Arial Narrow" pitchFamily="34" charset="0"/>
            </a:endParaRPr>
          </a:p>
        </p:txBody>
      </p:sp>
      <p:cxnSp>
        <p:nvCxnSpPr>
          <p:cNvPr id="5" name="4 Conector recto de flecha"/>
          <p:cNvCxnSpPr/>
          <p:nvPr/>
        </p:nvCxnSpPr>
        <p:spPr>
          <a:xfrm flipV="1">
            <a:off x="7658761" y="4013387"/>
            <a:ext cx="1089703" cy="1584145"/>
          </a:xfrm>
          <a:prstGeom prst="straightConnector1">
            <a:avLst/>
          </a:prstGeom>
          <a:ln w="28575">
            <a:solidFill>
              <a:srgbClr val="FF0000"/>
            </a:solidFill>
            <a:prstDash val="lgDashDot"/>
            <a:tailEnd type="arrow"/>
          </a:ln>
        </p:spPr>
        <p:style>
          <a:lnRef idx="1">
            <a:schemeClr val="accent1"/>
          </a:lnRef>
          <a:fillRef idx="0">
            <a:schemeClr val="accent1"/>
          </a:fillRef>
          <a:effectRef idx="0">
            <a:schemeClr val="accent1"/>
          </a:effectRef>
          <a:fontRef idx="minor">
            <a:schemeClr val="tx1"/>
          </a:fontRef>
        </p:style>
      </p:cxnSp>
      <p:sp>
        <p:nvSpPr>
          <p:cNvPr id="80" name="79 Rectángulo"/>
          <p:cNvSpPr/>
          <p:nvPr/>
        </p:nvSpPr>
        <p:spPr bwMode="auto">
          <a:xfrm>
            <a:off x="7812360" y="5644464"/>
            <a:ext cx="263811" cy="808872"/>
          </a:xfrm>
          <a:prstGeom prst="rect">
            <a:avLst/>
          </a:prstGeom>
          <a:solidFill>
            <a:schemeClr val="tx2">
              <a:lumMod val="60000"/>
              <a:lumOff val="40000"/>
            </a:schemeClr>
          </a:solidFill>
          <a:ln>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Arial Narrow" pitchFamily="34" charset="0"/>
            </a:endParaRPr>
          </a:p>
        </p:txBody>
      </p:sp>
      <p:cxnSp>
        <p:nvCxnSpPr>
          <p:cNvPr id="70" name="69 Conector recto de flecha"/>
          <p:cNvCxnSpPr>
            <a:stCxn id="80" idx="0"/>
          </p:cNvCxnSpPr>
          <p:nvPr/>
        </p:nvCxnSpPr>
        <p:spPr>
          <a:xfrm flipV="1">
            <a:off x="7944266" y="4192157"/>
            <a:ext cx="12110" cy="145230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6" name="65 Rectángulo"/>
          <p:cNvSpPr/>
          <p:nvPr/>
        </p:nvSpPr>
        <p:spPr>
          <a:xfrm>
            <a:off x="179512" y="1052736"/>
            <a:ext cx="8352928" cy="615553"/>
          </a:xfrm>
          <a:prstGeom prst="rect">
            <a:avLst/>
          </a:prstGeom>
        </p:spPr>
        <p:txBody>
          <a:bodyPr wrap="square">
            <a:spAutoFit/>
          </a:bodyPr>
          <a:lstStyle/>
          <a:p>
            <a:pPr algn="just">
              <a:defRPr/>
            </a:pPr>
            <a:r>
              <a:rPr lang="es-MX" sz="1700" b="1" dirty="0" smtClean="0">
                <a:ln w="1905"/>
                <a:solidFill>
                  <a:prstClr val="black"/>
                </a:solidFill>
                <a:latin typeface="Arial Narrow" pitchFamily="34" charset="0"/>
                <a:cs typeface="Calibri" pitchFamily="34" charset="0"/>
              </a:rPr>
              <a:t>Eje 4. Homologación Internacional</a:t>
            </a:r>
          </a:p>
          <a:p>
            <a:pPr algn="just">
              <a:defRPr/>
            </a:pPr>
            <a:r>
              <a:rPr lang="es-MX" sz="1700" b="1" dirty="0" smtClean="0">
                <a:ln w="1905"/>
                <a:solidFill>
                  <a:prstClr val="black"/>
                </a:solidFill>
                <a:latin typeface="Arial Narrow" pitchFamily="34" charset="0"/>
                <a:cs typeface="Calibri" pitchFamily="34" charset="0"/>
              </a:rPr>
              <a:t>Reconocimiento </a:t>
            </a:r>
            <a:r>
              <a:rPr lang="es-MX" sz="1700" b="1" dirty="0">
                <a:ln w="1905"/>
                <a:solidFill>
                  <a:prstClr val="black"/>
                </a:solidFill>
                <a:latin typeface="Arial Narrow" pitchFamily="34" charset="0"/>
                <a:cs typeface="Calibri" pitchFamily="34" charset="0"/>
              </a:rPr>
              <a:t>de COFEPRIS en materia de Vacunas ante la OMS</a:t>
            </a:r>
            <a:endParaRPr lang="es-MX" sz="1700" b="1" dirty="0">
              <a:solidFill>
                <a:prstClr val="black"/>
              </a:solidFill>
              <a:latin typeface="Arial Narrow" pitchFamily="34" charset="0"/>
            </a:endParaRPr>
          </a:p>
        </p:txBody>
      </p:sp>
    </p:spTree>
    <p:extLst>
      <p:ext uri="{BB962C8B-B14F-4D97-AF65-F5344CB8AC3E}">
        <p14:creationId xmlns:p14="http://schemas.microsoft.com/office/powerpoint/2010/main" val="20441433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07504" y="1412776"/>
            <a:ext cx="8641208" cy="1492716"/>
          </a:xfrm>
          <a:prstGeom prst="rect">
            <a:avLst/>
          </a:prstGeom>
        </p:spPr>
        <p:txBody>
          <a:bodyPr wrap="square">
            <a:spAutoFit/>
          </a:bodyPr>
          <a:lstStyle/>
          <a:p>
            <a:pPr marL="185738" indent="-185738" algn="just" fontAlgn="base">
              <a:spcBef>
                <a:spcPct val="0"/>
              </a:spcBef>
              <a:spcAft>
                <a:spcPct val="0"/>
              </a:spcAft>
              <a:buFont typeface="Arial" pitchFamily="34" charset="0"/>
              <a:buChar char="•"/>
            </a:pPr>
            <a:r>
              <a:rPr lang="es-MX" sz="1700" dirty="0">
                <a:solidFill>
                  <a:prstClr val="black"/>
                </a:solidFill>
                <a:latin typeface="Arial Narrow" pitchFamily="34" charset="0"/>
              </a:rPr>
              <a:t>La estrategia de </a:t>
            </a:r>
            <a:r>
              <a:rPr lang="es-MX" sz="1700" b="1" dirty="0">
                <a:solidFill>
                  <a:prstClr val="black"/>
                </a:solidFill>
                <a:latin typeface="Arial Narrow" pitchFamily="34" charset="0"/>
              </a:rPr>
              <a:t>vigilancia sanitaria </a:t>
            </a:r>
            <a:r>
              <a:rPr lang="es-MX" sz="1700" dirty="0">
                <a:solidFill>
                  <a:prstClr val="black"/>
                </a:solidFill>
                <a:latin typeface="Arial Narrow" pitchFamily="34" charset="0"/>
              </a:rPr>
              <a:t>del Gobierno de la República, implementada por COFEPRIS incluye aseguramientos de </a:t>
            </a:r>
            <a:r>
              <a:rPr lang="es-MX" sz="1700" b="1" dirty="0">
                <a:solidFill>
                  <a:prstClr val="black"/>
                </a:solidFill>
                <a:latin typeface="Arial Narrow" pitchFamily="34" charset="0"/>
              </a:rPr>
              <a:t>tabaco</a:t>
            </a:r>
            <a:r>
              <a:rPr lang="es-MX" sz="1700" dirty="0">
                <a:solidFill>
                  <a:prstClr val="black"/>
                </a:solidFill>
                <a:latin typeface="Arial Narrow" pitchFamily="34" charset="0"/>
              </a:rPr>
              <a:t>, </a:t>
            </a:r>
            <a:r>
              <a:rPr lang="es-MX" sz="1700" b="1" dirty="0">
                <a:solidFill>
                  <a:prstClr val="black"/>
                </a:solidFill>
                <a:latin typeface="Arial Narrow" pitchFamily="34" charset="0"/>
              </a:rPr>
              <a:t>alcohol,</a:t>
            </a:r>
            <a:r>
              <a:rPr lang="es-MX" sz="1700" dirty="0">
                <a:solidFill>
                  <a:prstClr val="black"/>
                </a:solidFill>
                <a:latin typeface="Arial Narrow" pitchFamily="34" charset="0"/>
              </a:rPr>
              <a:t> </a:t>
            </a:r>
            <a:r>
              <a:rPr lang="es-MX" sz="1700" b="1" dirty="0">
                <a:solidFill>
                  <a:prstClr val="black"/>
                </a:solidFill>
                <a:latin typeface="Arial Narrow" pitchFamily="34" charset="0"/>
              </a:rPr>
              <a:t>productos milagro, medicamentos y dispositivos médicos</a:t>
            </a:r>
            <a:r>
              <a:rPr lang="es-MX" sz="1700" dirty="0">
                <a:solidFill>
                  <a:prstClr val="black"/>
                </a:solidFill>
                <a:latin typeface="Arial Narrow" pitchFamily="34" charset="0"/>
              </a:rPr>
              <a:t>.</a:t>
            </a:r>
          </a:p>
          <a:p>
            <a:pPr algn="just"/>
            <a:endParaRPr lang="es-MX" sz="600" dirty="0">
              <a:solidFill>
                <a:prstClr val="black"/>
              </a:solidFill>
              <a:latin typeface="Arial Narrow" pitchFamily="34" charset="0"/>
            </a:endParaRPr>
          </a:p>
          <a:p>
            <a:pPr marL="185738" indent="-185738" algn="just" fontAlgn="base">
              <a:spcBef>
                <a:spcPct val="0"/>
              </a:spcBef>
              <a:spcAft>
                <a:spcPct val="0"/>
              </a:spcAft>
              <a:buFont typeface="Arial" pitchFamily="34" charset="0"/>
              <a:buChar char="•"/>
            </a:pPr>
            <a:r>
              <a:rPr lang="es-MX" sz="1700" dirty="0">
                <a:solidFill>
                  <a:prstClr val="black"/>
                </a:solidFill>
                <a:latin typeface="Arial Narrow" pitchFamily="34" charset="0"/>
              </a:rPr>
              <a:t>Con ello, la estrategia de vigilancia sanitaria ha incrementado su eficacia en un promedio de </a:t>
            </a:r>
            <a:r>
              <a:rPr lang="es-MX" sz="1700" b="1" dirty="0" smtClean="0">
                <a:solidFill>
                  <a:prstClr val="black"/>
                </a:solidFill>
                <a:latin typeface="Arial Narrow" pitchFamily="34" charset="0"/>
              </a:rPr>
              <a:t>437%</a:t>
            </a:r>
            <a:r>
              <a:rPr lang="es-MX" sz="1700" dirty="0" smtClean="0">
                <a:solidFill>
                  <a:prstClr val="black"/>
                </a:solidFill>
                <a:latin typeface="Arial Narrow" pitchFamily="34" charset="0"/>
              </a:rPr>
              <a:t>  </a:t>
            </a:r>
            <a:r>
              <a:rPr lang="es-MX" sz="1700" dirty="0">
                <a:solidFill>
                  <a:prstClr val="black"/>
                </a:solidFill>
                <a:latin typeface="Arial Narrow" pitchFamily="34" charset="0"/>
              </a:rPr>
              <a:t>en el periodo </a:t>
            </a:r>
            <a:r>
              <a:rPr lang="es-MX" sz="1700" b="1" dirty="0">
                <a:solidFill>
                  <a:prstClr val="black"/>
                </a:solidFill>
                <a:latin typeface="Arial Narrow" pitchFamily="34" charset="0"/>
              </a:rPr>
              <a:t>2013–2015.</a:t>
            </a:r>
          </a:p>
        </p:txBody>
      </p:sp>
      <p:sp>
        <p:nvSpPr>
          <p:cNvPr id="5" name="4 CuadroTexto"/>
          <p:cNvSpPr txBox="1"/>
          <p:nvPr/>
        </p:nvSpPr>
        <p:spPr>
          <a:xfrm>
            <a:off x="35496" y="1052736"/>
            <a:ext cx="8785225" cy="369332"/>
          </a:xfrm>
          <a:prstGeom prst="rect">
            <a:avLst/>
          </a:prstGeom>
          <a:noFill/>
        </p:spPr>
        <p:txBody>
          <a:bodyPr wrap="square" rtlCol="0">
            <a:spAutoFit/>
          </a:bodyPr>
          <a:lstStyle/>
          <a:p>
            <a:r>
              <a:rPr lang="es-MX" b="1" dirty="0">
                <a:solidFill>
                  <a:prstClr val="black"/>
                </a:solidFill>
                <a:latin typeface="Arial Narrow" pitchFamily="34" charset="0"/>
                <a:cs typeface="Arial" pitchFamily="34" charset="0"/>
              </a:rPr>
              <a:t>Vigilancia Sanitaria: Resultados 2012-2015</a:t>
            </a:r>
          </a:p>
        </p:txBody>
      </p:sp>
      <p:graphicFrame>
        <p:nvGraphicFramePr>
          <p:cNvPr id="18" name="4 Marcador de contenido"/>
          <p:cNvGraphicFramePr>
            <a:graphicFrameLocks/>
          </p:cNvGraphicFramePr>
          <p:nvPr>
            <p:extLst>
              <p:ext uri="{D42A27DB-BD31-4B8C-83A1-F6EECF244321}">
                <p14:modId xmlns:p14="http://schemas.microsoft.com/office/powerpoint/2010/main" val="1950624865"/>
              </p:ext>
            </p:extLst>
          </p:nvPr>
        </p:nvGraphicFramePr>
        <p:xfrm>
          <a:off x="251520" y="2898875"/>
          <a:ext cx="8712969" cy="3468865"/>
        </p:xfrm>
        <a:graphic>
          <a:graphicData uri="http://schemas.openxmlformats.org/drawingml/2006/table">
            <a:tbl>
              <a:tblPr firstRow="1" firstCol="1" bandRow="1"/>
              <a:tblGrid>
                <a:gridCol w="1199756"/>
                <a:gridCol w="1873623"/>
                <a:gridCol w="1489443"/>
                <a:gridCol w="1384039"/>
                <a:gridCol w="1384039"/>
                <a:gridCol w="1382069"/>
              </a:tblGrid>
              <a:tr h="455573">
                <a:tc gridSpan="6">
                  <a:txBody>
                    <a:bodyPr/>
                    <a:lstStyle/>
                    <a:p>
                      <a:pPr algn="ctr">
                        <a:lnSpc>
                          <a:spcPct val="115000"/>
                        </a:lnSpc>
                        <a:spcAft>
                          <a:spcPts val="0"/>
                        </a:spcAft>
                      </a:pPr>
                      <a:r>
                        <a:rPr lang="es-MX" sz="1400" b="1" dirty="0" smtClean="0">
                          <a:effectLst/>
                          <a:latin typeface="Arial Narrow" pitchFamily="34" charset="0"/>
                          <a:ea typeface="Calibri"/>
                          <a:cs typeface="Times New Roman"/>
                        </a:rPr>
                        <a:t>Vigilancia sanitaria:</a:t>
                      </a:r>
                      <a:r>
                        <a:rPr lang="es-MX" sz="1400" b="1" baseline="0" dirty="0" smtClean="0">
                          <a:effectLst/>
                          <a:latin typeface="Arial Narrow" pitchFamily="34" charset="0"/>
                          <a:ea typeface="Calibri"/>
                          <a:cs typeface="Times New Roman"/>
                        </a:rPr>
                        <a:t> </a:t>
                      </a:r>
                    </a:p>
                    <a:p>
                      <a:pPr algn="ctr">
                        <a:lnSpc>
                          <a:spcPct val="115000"/>
                        </a:lnSpc>
                        <a:spcAft>
                          <a:spcPts val="0"/>
                        </a:spcAft>
                      </a:pPr>
                      <a:r>
                        <a:rPr lang="es-MX" sz="1400" b="1" dirty="0" smtClean="0">
                          <a:effectLst/>
                          <a:latin typeface="Arial Narrow" pitchFamily="34" charset="0"/>
                          <a:ea typeface="Calibri"/>
                          <a:cs typeface="Times New Roman"/>
                        </a:rPr>
                        <a:t>Operativos y aseguramiento de productos (2012-2015*)</a:t>
                      </a:r>
                      <a:endParaRPr lang="es-MX" sz="1400" dirty="0">
                        <a:effectLst/>
                        <a:latin typeface="Arial Narrow"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pPr algn="ctr">
                        <a:lnSpc>
                          <a:spcPct val="115000"/>
                        </a:lnSpc>
                        <a:spcAft>
                          <a:spcPts val="0"/>
                        </a:spcAft>
                      </a:pPr>
                      <a:endParaRPr lang="es-MX" sz="1400" dirty="0">
                        <a:effectLst/>
                        <a:latin typeface="Arial Narrow" pitchFamily="34" charset="0"/>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683360">
                <a:tc>
                  <a:txBody>
                    <a:bodyPr/>
                    <a:lstStyle/>
                    <a:p>
                      <a:pPr algn="ctr">
                        <a:lnSpc>
                          <a:spcPct val="115000"/>
                        </a:lnSpc>
                        <a:spcAft>
                          <a:spcPts val="0"/>
                        </a:spcAft>
                      </a:pPr>
                      <a:r>
                        <a:rPr lang="es-MX" sz="1400" b="1" dirty="0" smtClean="0">
                          <a:effectLst/>
                          <a:latin typeface="Arial Narrow" pitchFamily="34" charset="0"/>
                          <a:ea typeface="Calibri"/>
                          <a:cs typeface="Times New Roman"/>
                        </a:rPr>
                        <a:t>Concepto</a:t>
                      </a:r>
                      <a:endParaRPr lang="es-MX" sz="1400" dirty="0">
                        <a:effectLst/>
                        <a:latin typeface="Arial Narrow"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s-MX" sz="1400" b="1" baseline="0" dirty="0" smtClean="0">
                          <a:effectLst/>
                          <a:latin typeface="Arial Narrow" pitchFamily="34" charset="0"/>
                          <a:ea typeface="Calibri"/>
                          <a:cs typeface="Times New Roman"/>
                        </a:rPr>
                        <a:t>2012</a:t>
                      </a:r>
                      <a:endParaRPr lang="es-MX" sz="1400" dirty="0">
                        <a:effectLst/>
                        <a:latin typeface="Arial Narrow"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s-MX" sz="1400" b="1" dirty="0" smtClean="0">
                          <a:effectLst/>
                          <a:latin typeface="Arial Narrow" pitchFamily="34" charset="0"/>
                          <a:ea typeface="Calibri"/>
                          <a:cs typeface="Times New Roman"/>
                        </a:rPr>
                        <a:t>2013-2015*</a:t>
                      </a:r>
                      <a:endParaRPr lang="es-MX" sz="1400" b="1" dirty="0">
                        <a:effectLst/>
                        <a:latin typeface="Arial Narrow"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s-MX" sz="1400" b="1" dirty="0" smtClean="0">
                          <a:effectLst/>
                          <a:latin typeface="Arial Narrow" pitchFamily="34" charset="0"/>
                          <a:ea typeface="Calibri"/>
                          <a:cs typeface="Times New Roman"/>
                        </a:rPr>
                        <a:t>Total</a:t>
                      </a:r>
                      <a:endParaRPr lang="es-MX" sz="1400" b="1" dirty="0">
                        <a:effectLst/>
                        <a:latin typeface="Arial Narrow"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s-MX" sz="1400" b="1" dirty="0">
                          <a:effectLst/>
                          <a:latin typeface="Arial Narrow" pitchFamily="34" charset="0"/>
                          <a:ea typeface="Calibri"/>
                          <a:cs typeface="Times New Roman"/>
                        </a:rPr>
                        <a:t>Tasa </a:t>
                      </a:r>
                      <a:r>
                        <a:rPr lang="es-MX" sz="1400" b="1" dirty="0" smtClean="0">
                          <a:effectLst/>
                          <a:latin typeface="Arial Narrow" pitchFamily="34" charset="0"/>
                          <a:ea typeface="Calibri"/>
                          <a:cs typeface="Times New Roman"/>
                        </a:rPr>
                        <a:t>de crecimiento </a:t>
                      </a:r>
                    </a:p>
                    <a:p>
                      <a:pPr algn="ctr">
                        <a:lnSpc>
                          <a:spcPct val="115000"/>
                        </a:lnSpc>
                        <a:spcAft>
                          <a:spcPts val="0"/>
                        </a:spcAft>
                      </a:pPr>
                      <a:r>
                        <a:rPr lang="es-MX" sz="1400" b="1" dirty="0" smtClean="0">
                          <a:effectLst/>
                          <a:latin typeface="Arial Narrow" pitchFamily="34" charset="0"/>
                          <a:ea typeface="Calibri"/>
                          <a:cs typeface="Times New Roman"/>
                        </a:rPr>
                        <a:t>por concepto</a:t>
                      </a:r>
                      <a:endParaRPr lang="es-MX" sz="1400" dirty="0">
                        <a:effectLst/>
                        <a:latin typeface="Arial Narrow"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es-MX" sz="1400" b="1" dirty="0" smtClean="0">
                          <a:effectLst/>
                          <a:latin typeface="Arial Narrow" pitchFamily="34" charset="0"/>
                          <a:ea typeface="Calibri"/>
                          <a:cs typeface="Times New Roman"/>
                        </a:rPr>
                        <a:t>Tasa de crecimiento</a:t>
                      </a:r>
                    </a:p>
                    <a:p>
                      <a:pPr algn="ctr">
                        <a:lnSpc>
                          <a:spcPct val="115000"/>
                        </a:lnSpc>
                        <a:spcAft>
                          <a:spcPts val="0"/>
                        </a:spcAft>
                      </a:pPr>
                      <a:r>
                        <a:rPr lang="es-MX" sz="1400" b="1" dirty="0" smtClean="0">
                          <a:effectLst/>
                          <a:latin typeface="Arial Narrow" pitchFamily="34" charset="0"/>
                          <a:ea typeface="Calibri"/>
                          <a:cs typeface="Times New Roman"/>
                        </a:rPr>
                        <a:t>promedio </a:t>
                      </a:r>
                      <a:endParaRPr lang="es-MX" sz="1400" b="1" dirty="0">
                        <a:effectLst/>
                        <a:latin typeface="Arial Narrow"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55573">
                <a:tc>
                  <a:txBody>
                    <a:bodyPr/>
                    <a:lstStyle/>
                    <a:p>
                      <a:pPr algn="ctr">
                        <a:lnSpc>
                          <a:spcPct val="115000"/>
                        </a:lnSpc>
                        <a:spcAft>
                          <a:spcPts val="0"/>
                        </a:spcAft>
                      </a:pPr>
                      <a:r>
                        <a:rPr lang="es-MX" sz="1400" b="1" dirty="0" smtClean="0">
                          <a:effectLst/>
                          <a:latin typeface="Arial Narrow" pitchFamily="34" charset="0"/>
                          <a:ea typeface="Calibri"/>
                          <a:cs typeface="Times New Roman"/>
                        </a:rPr>
                        <a:t>Tabaco**</a:t>
                      </a:r>
                      <a:endParaRPr lang="es-MX" sz="1400" b="1" dirty="0">
                        <a:effectLst/>
                        <a:latin typeface="Arial Narrow"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400" kern="1200" dirty="0" smtClean="0">
                          <a:solidFill>
                            <a:schemeClr val="tx1"/>
                          </a:solidFill>
                          <a:effectLst/>
                          <a:latin typeface="Arial Narrow" pitchFamily="34" charset="0"/>
                          <a:ea typeface="Calibri"/>
                          <a:cs typeface="Times New Roman"/>
                        </a:rPr>
                        <a:t>31,907,780 </a:t>
                      </a:r>
                      <a:r>
                        <a:rPr lang="es-MX" sz="1400" b="0" dirty="0" smtClean="0">
                          <a:solidFill>
                            <a:schemeClr val="tx1"/>
                          </a:solidFill>
                          <a:effectLst/>
                          <a:latin typeface="Arial Narrow" pitchFamily="34" charset="0"/>
                          <a:ea typeface="Calibri"/>
                          <a:cs typeface="Times New Roman"/>
                        </a:rPr>
                        <a:t>cigarros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400" b="0" baseline="0" dirty="0" smtClean="0">
                          <a:solidFill>
                            <a:schemeClr val="tx1"/>
                          </a:solidFill>
                          <a:effectLst/>
                          <a:latin typeface="Arial Narrow" pitchFamily="34" charset="0"/>
                          <a:ea typeface="Calibri"/>
                          <a:cs typeface="Times New Roman"/>
                        </a:rPr>
                        <a:t>174,364,602 </a:t>
                      </a:r>
                      <a:r>
                        <a:rPr lang="es-MX" sz="1400" b="0" dirty="0" smtClean="0">
                          <a:solidFill>
                            <a:schemeClr val="tx1"/>
                          </a:solidFill>
                          <a:effectLst/>
                          <a:latin typeface="Arial Narrow" pitchFamily="34" charset="0"/>
                          <a:ea typeface="Calibri"/>
                          <a:cs typeface="Times New Roman"/>
                        </a:rPr>
                        <a:t>cigarros</a:t>
                      </a:r>
                      <a:endParaRPr lang="es-MX" sz="1400" b="0" dirty="0">
                        <a:solidFill>
                          <a:schemeClr val="tx1"/>
                        </a:solidFill>
                        <a:effectLst/>
                        <a:latin typeface="Arial Narrow"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400" b="0" dirty="0" smtClean="0">
                          <a:solidFill>
                            <a:schemeClr val="tx1"/>
                          </a:solidFill>
                          <a:effectLst/>
                          <a:latin typeface="Arial Narrow" pitchFamily="34" charset="0"/>
                          <a:ea typeface="Calibri"/>
                          <a:cs typeface="Times New Roman"/>
                        </a:rPr>
                        <a:t>206,272,382 cigarros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400" b="0" dirty="0" smtClean="0">
                          <a:solidFill>
                            <a:schemeClr val="tx1"/>
                          </a:solidFill>
                          <a:effectLst/>
                          <a:latin typeface="Arial Narrow" pitchFamily="34" charset="0"/>
                          <a:ea typeface="Calibri"/>
                          <a:cs typeface="Times New Roman"/>
                        </a:rPr>
                        <a:t>446%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ctr">
                        <a:lnSpc>
                          <a:spcPct val="115000"/>
                        </a:lnSpc>
                        <a:spcAft>
                          <a:spcPts val="0"/>
                        </a:spcAft>
                      </a:pPr>
                      <a:r>
                        <a:rPr lang="es-MX" sz="1800" b="1" dirty="0" smtClean="0">
                          <a:solidFill>
                            <a:schemeClr val="tx1"/>
                          </a:solidFill>
                          <a:effectLst/>
                          <a:latin typeface="Arial Narrow" pitchFamily="34" charset="0"/>
                          <a:ea typeface="Calibri"/>
                          <a:cs typeface="Times New Roman"/>
                        </a:rPr>
                        <a:t>437</a:t>
                      </a:r>
                      <a:r>
                        <a:rPr lang="es-MX" sz="1800" b="1" baseline="0" dirty="0" smtClean="0">
                          <a:solidFill>
                            <a:schemeClr val="tx1"/>
                          </a:solidFill>
                          <a:effectLst/>
                          <a:latin typeface="Arial Narrow" pitchFamily="34" charset="0"/>
                          <a:ea typeface="Calibri"/>
                          <a:cs typeface="Times New Roman"/>
                        </a:rPr>
                        <a:t>%</a:t>
                      </a:r>
                      <a:endParaRPr lang="es-MX" sz="1800" b="1" dirty="0">
                        <a:solidFill>
                          <a:schemeClr val="tx1"/>
                        </a:solidFill>
                        <a:effectLst/>
                        <a:latin typeface="Arial Narrow"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9133">
                <a:tc>
                  <a:txBody>
                    <a:bodyPr/>
                    <a:lstStyle/>
                    <a:p>
                      <a:pPr algn="ctr">
                        <a:lnSpc>
                          <a:spcPct val="115000"/>
                        </a:lnSpc>
                        <a:spcAft>
                          <a:spcPts val="0"/>
                        </a:spcAft>
                      </a:pPr>
                      <a:r>
                        <a:rPr lang="es-MX" sz="1400" b="1" dirty="0" smtClean="0">
                          <a:effectLst/>
                          <a:latin typeface="Arial Narrow" pitchFamily="34" charset="0"/>
                          <a:ea typeface="Calibri"/>
                          <a:cs typeface="Times New Roman"/>
                        </a:rPr>
                        <a:t>Alcohol</a:t>
                      </a:r>
                      <a:endParaRPr lang="es-MX" sz="1400" b="1" dirty="0">
                        <a:effectLst/>
                        <a:latin typeface="Arial Narrow"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400" b="0" dirty="0" smtClean="0">
                          <a:solidFill>
                            <a:schemeClr val="tx1"/>
                          </a:solidFill>
                          <a:effectLst/>
                          <a:latin typeface="Arial Narrow" pitchFamily="34" charset="0"/>
                          <a:ea typeface="Calibri"/>
                          <a:cs typeface="Times New Roman"/>
                        </a:rPr>
                        <a:t>219,874.7</a:t>
                      </a:r>
                      <a:r>
                        <a:rPr lang="es-MX" sz="1400" b="0" baseline="0" dirty="0" smtClean="0">
                          <a:solidFill>
                            <a:schemeClr val="tx1"/>
                          </a:solidFill>
                          <a:effectLst/>
                          <a:latin typeface="Arial Narrow" pitchFamily="34" charset="0"/>
                          <a:ea typeface="Calibri"/>
                          <a:cs typeface="Times New Roman"/>
                        </a:rPr>
                        <a:t> </a:t>
                      </a:r>
                      <a:r>
                        <a:rPr lang="es-MX" sz="1400" b="0" dirty="0" smtClean="0">
                          <a:solidFill>
                            <a:schemeClr val="tx1"/>
                          </a:solidFill>
                          <a:effectLst/>
                          <a:latin typeface="Arial Narrow" pitchFamily="34" charset="0"/>
                          <a:ea typeface="Calibri"/>
                          <a:cs typeface="Times New Roman"/>
                        </a:rPr>
                        <a:t>litros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400" b="0" dirty="0" smtClean="0">
                          <a:solidFill>
                            <a:schemeClr val="tx1"/>
                          </a:solidFill>
                          <a:effectLst/>
                          <a:latin typeface="Arial Narrow" pitchFamily="34" charset="0"/>
                          <a:ea typeface="Calibri"/>
                          <a:cs typeface="Times New Roman"/>
                        </a:rPr>
                        <a:t>569,642</a:t>
                      </a:r>
                      <a:r>
                        <a:rPr lang="es-MX" sz="1400" b="0" baseline="0" dirty="0" smtClean="0">
                          <a:solidFill>
                            <a:schemeClr val="tx1"/>
                          </a:solidFill>
                          <a:effectLst/>
                          <a:latin typeface="Arial Narrow" pitchFamily="34" charset="0"/>
                          <a:ea typeface="Calibri"/>
                          <a:cs typeface="Times New Roman"/>
                        </a:rPr>
                        <a:t> </a:t>
                      </a:r>
                      <a:r>
                        <a:rPr lang="es-MX" sz="1400" b="0" dirty="0" smtClean="0">
                          <a:solidFill>
                            <a:schemeClr val="tx1"/>
                          </a:solidFill>
                          <a:effectLst/>
                          <a:latin typeface="Arial Narrow" pitchFamily="34" charset="0"/>
                          <a:ea typeface="Calibri"/>
                          <a:cs typeface="Times New Roman"/>
                        </a:rPr>
                        <a:t>litros</a:t>
                      </a:r>
                      <a:endParaRPr lang="es-MX" sz="1400" b="0" dirty="0">
                        <a:solidFill>
                          <a:schemeClr val="tx1"/>
                        </a:solidFill>
                        <a:effectLst/>
                        <a:latin typeface="Arial Narrow"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400" b="0" dirty="0" smtClean="0">
                          <a:solidFill>
                            <a:schemeClr val="tx1"/>
                          </a:solidFill>
                          <a:effectLst/>
                          <a:latin typeface="Arial Narrow" pitchFamily="34" charset="0"/>
                          <a:ea typeface="Calibri"/>
                          <a:cs typeface="Times New Roman"/>
                        </a:rPr>
                        <a:t>789,516.7 litros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400" b="0" dirty="0" smtClean="0">
                          <a:solidFill>
                            <a:schemeClr val="tx1"/>
                          </a:solidFill>
                          <a:effectLst/>
                          <a:latin typeface="Arial Narrow" pitchFamily="34" charset="0"/>
                          <a:ea typeface="Calibri"/>
                          <a:cs typeface="Times New Roman"/>
                        </a:rPr>
                        <a:t>159%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15000"/>
                        </a:lnSpc>
                        <a:spcAft>
                          <a:spcPts val="0"/>
                        </a:spcAft>
                      </a:pPr>
                      <a:endParaRPr lang="es-MX" sz="1800" b="1" dirty="0">
                        <a:solidFill>
                          <a:schemeClr val="tx1"/>
                        </a:solidFill>
                        <a:effectLst/>
                        <a:latin typeface="Arial Narrow" pitchFamily="34" charset="0"/>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455573">
                <a:tc>
                  <a:txBody>
                    <a:bodyPr/>
                    <a:lstStyle/>
                    <a:p>
                      <a:pPr algn="ctr">
                        <a:lnSpc>
                          <a:spcPct val="115000"/>
                        </a:lnSpc>
                        <a:spcAft>
                          <a:spcPts val="0"/>
                        </a:spcAft>
                      </a:pPr>
                      <a:r>
                        <a:rPr lang="es-MX" sz="1400" b="1" dirty="0" smtClean="0">
                          <a:effectLst/>
                          <a:latin typeface="Arial Narrow" pitchFamily="34" charset="0"/>
                          <a:ea typeface="Calibri"/>
                          <a:cs typeface="Times New Roman"/>
                        </a:rPr>
                        <a:t>Productos</a:t>
                      </a:r>
                      <a:r>
                        <a:rPr lang="es-MX" sz="1400" b="1" baseline="0" dirty="0" smtClean="0">
                          <a:effectLst/>
                          <a:latin typeface="Arial Narrow" pitchFamily="34" charset="0"/>
                          <a:ea typeface="Calibri"/>
                          <a:cs typeface="Times New Roman"/>
                        </a:rPr>
                        <a:t> Milagro</a:t>
                      </a:r>
                      <a:endParaRPr lang="es-MX" sz="1400" b="1" dirty="0">
                        <a:effectLst/>
                        <a:latin typeface="Arial Narrow"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400" baseline="0" dirty="0" smtClean="0">
                          <a:solidFill>
                            <a:schemeClr val="tx1"/>
                          </a:solidFill>
                          <a:effectLst/>
                          <a:latin typeface="Arial Narrow" pitchFamily="34" charset="0"/>
                          <a:ea typeface="Calibri"/>
                          <a:cs typeface="Times New Roman"/>
                        </a:rPr>
                        <a:t>298,439 unidades</a:t>
                      </a:r>
                      <a:endParaRPr lang="es-MX" sz="1400" dirty="0" smtClean="0">
                        <a:solidFill>
                          <a:schemeClr val="tx1"/>
                        </a:solidFill>
                        <a:effectLst/>
                        <a:latin typeface="Arial Narrow"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400" dirty="0" smtClean="0">
                          <a:solidFill>
                            <a:schemeClr val="tx1"/>
                          </a:solidFill>
                          <a:effectLst/>
                          <a:latin typeface="Arial Narrow" pitchFamily="34" charset="0"/>
                          <a:ea typeface="Calibri"/>
                          <a:cs typeface="Times New Roman"/>
                        </a:rPr>
                        <a:t>2,004,</a:t>
                      </a:r>
                      <a:r>
                        <a:rPr lang="es-MX" sz="1400" baseline="0" dirty="0" smtClean="0">
                          <a:solidFill>
                            <a:schemeClr val="tx1"/>
                          </a:solidFill>
                          <a:effectLst/>
                          <a:latin typeface="Arial Narrow" pitchFamily="34" charset="0"/>
                          <a:ea typeface="Calibri"/>
                          <a:cs typeface="Times New Roman"/>
                        </a:rPr>
                        <a:t>911 </a:t>
                      </a:r>
                      <a:r>
                        <a:rPr lang="es-MX" sz="1400" dirty="0" smtClean="0">
                          <a:solidFill>
                            <a:schemeClr val="tx1"/>
                          </a:solidFill>
                          <a:effectLst/>
                          <a:latin typeface="Arial Narrow" pitchFamily="34" charset="0"/>
                          <a:ea typeface="Calibri"/>
                          <a:cs typeface="Times New Roman"/>
                        </a:rPr>
                        <a:t>unidades</a:t>
                      </a:r>
                      <a:endParaRPr lang="es-MX" sz="1400" dirty="0">
                        <a:solidFill>
                          <a:schemeClr val="tx1"/>
                        </a:solidFill>
                        <a:effectLst/>
                        <a:latin typeface="Arial Narrow"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400" dirty="0" smtClean="0">
                          <a:solidFill>
                            <a:schemeClr val="tx1"/>
                          </a:solidFill>
                          <a:effectLst/>
                          <a:latin typeface="Arial Narrow" pitchFamily="34" charset="0"/>
                          <a:ea typeface="Calibri"/>
                          <a:cs typeface="Times New Roman"/>
                        </a:rPr>
                        <a:t>2,303,350 </a:t>
                      </a:r>
                      <a:r>
                        <a:rPr lang="es-MX" sz="1400" baseline="0" dirty="0" smtClean="0">
                          <a:solidFill>
                            <a:schemeClr val="tx1"/>
                          </a:solidFill>
                          <a:effectLst/>
                          <a:latin typeface="Arial Narrow" pitchFamily="34" charset="0"/>
                          <a:ea typeface="Calibri"/>
                          <a:cs typeface="Times New Roman"/>
                        </a:rPr>
                        <a:t>unidades</a:t>
                      </a:r>
                      <a:endParaRPr lang="es-MX" sz="1400" dirty="0">
                        <a:solidFill>
                          <a:schemeClr val="tx1"/>
                        </a:solidFill>
                        <a:effectLst/>
                        <a:latin typeface="Arial Narrow"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400" dirty="0" smtClean="0">
                          <a:solidFill>
                            <a:schemeClr val="tx1"/>
                          </a:solidFill>
                          <a:effectLst/>
                          <a:latin typeface="Arial Narrow" pitchFamily="34" charset="0"/>
                          <a:ea typeface="Calibri"/>
                          <a:cs typeface="Times New Roman"/>
                        </a:rPr>
                        <a:t>572%</a:t>
                      </a:r>
                      <a:endParaRPr lang="es-MX" sz="1400" dirty="0">
                        <a:solidFill>
                          <a:schemeClr val="tx1"/>
                        </a:solidFill>
                        <a:effectLst/>
                        <a:latin typeface="Arial Narrow"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15000"/>
                        </a:lnSpc>
                        <a:spcAft>
                          <a:spcPts val="0"/>
                        </a:spcAft>
                      </a:pPr>
                      <a:endParaRPr lang="es-MX" sz="1400" dirty="0">
                        <a:effectLst/>
                        <a:latin typeface="Arial Narrow" pitchFamily="34" charset="0"/>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455573">
                <a:tc>
                  <a:txBody>
                    <a:bodyPr/>
                    <a:lstStyle/>
                    <a:p>
                      <a:pPr algn="ctr">
                        <a:lnSpc>
                          <a:spcPct val="115000"/>
                        </a:lnSpc>
                        <a:spcAft>
                          <a:spcPts val="0"/>
                        </a:spcAft>
                      </a:pPr>
                      <a:r>
                        <a:rPr lang="es-MX" sz="1400" b="1" baseline="0" dirty="0" smtClean="0">
                          <a:effectLst/>
                          <a:latin typeface="Arial Narrow" pitchFamily="34" charset="0"/>
                          <a:ea typeface="Calibri"/>
                          <a:cs typeface="Times New Roman"/>
                        </a:rPr>
                        <a:t>Medicamentos Irregulares</a:t>
                      </a:r>
                      <a:endParaRPr lang="es-MX" sz="1400" b="1" dirty="0">
                        <a:effectLst/>
                        <a:latin typeface="Arial Narrow"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400" dirty="0" smtClean="0">
                          <a:effectLst/>
                          <a:latin typeface="Arial Narrow" pitchFamily="34" charset="0"/>
                          <a:ea typeface="Calibri"/>
                          <a:cs typeface="Times New Roman"/>
                        </a:rPr>
                        <a:t>31 </a:t>
                      </a:r>
                      <a:r>
                        <a:rPr lang="es-MX" sz="1400" baseline="0" dirty="0" smtClean="0">
                          <a:effectLst/>
                          <a:latin typeface="Arial Narrow" pitchFamily="34" charset="0"/>
                          <a:ea typeface="Calibri"/>
                          <a:cs typeface="Times New Roman"/>
                        </a:rPr>
                        <a:t> </a:t>
                      </a:r>
                      <a:r>
                        <a:rPr lang="es-MX" sz="1400" dirty="0" smtClean="0">
                          <a:effectLst/>
                          <a:latin typeface="Arial Narrow" pitchFamily="34" charset="0"/>
                          <a:ea typeface="Calibri"/>
                          <a:cs typeface="Times New Roman"/>
                        </a:rPr>
                        <a:t>toneladas de medicamentos</a:t>
                      </a:r>
                      <a:endParaRPr lang="es-MX" sz="1400" baseline="0" dirty="0" smtClean="0">
                        <a:effectLst/>
                        <a:latin typeface="Arial Narrow"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400" dirty="0" smtClean="0">
                          <a:solidFill>
                            <a:schemeClr val="tx1"/>
                          </a:solidFill>
                          <a:effectLst/>
                          <a:latin typeface="Arial Narrow" pitchFamily="34" charset="0"/>
                          <a:ea typeface="Calibri"/>
                          <a:cs typeface="Times New Roman"/>
                        </a:rPr>
                        <a:t>207.9</a:t>
                      </a:r>
                      <a:r>
                        <a:rPr lang="es-MX" sz="1400" baseline="0" dirty="0" smtClean="0">
                          <a:solidFill>
                            <a:schemeClr val="tx1"/>
                          </a:solidFill>
                          <a:effectLst/>
                          <a:latin typeface="Arial Narrow" pitchFamily="34" charset="0"/>
                          <a:ea typeface="Calibri"/>
                          <a:cs typeface="Times New Roman"/>
                        </a:rPr>
                        <a:t> </a:t>
                      </a:r>
                      <a:r>
                        <a:rPr lang="es-MX" sz="1400" dirty="0" smtClean="0">
                          <a:solidFill>
                            <a:schemeClr val="tx1"/>
                          </a:solidFill>
                          <a:effectLst/>
                          <a:latin typeface="Arial Narrow" pitchFamily="34" charset="0"/>
                          <a:ea typeface="Calibri"/>
                          <a:cs typeface="Times New Roman"/>
                        </a:rPr>
                        <a:t>toneladas </a:t>
                      </a:r>
                    </a:p>
                    <a:p>
                      <a:pPr algn="ctr">
                        <a:lnSpc>
                          <a:spcPct val="115000"/>
                        </a:lnSpc>
                        <a:spcAft>
                          <a:spcPts val="0"/>
                        </a:spcAft>
                      </a:pPr>
                      <a:r>
                        <a:rPr lang="es-MX" sz="1400" dirty="0" smtClean="0">
                          <a:solidFill>
                            <a:schemeClr val="tx1"/>
                          </a:solidFill>
                          <a:effectLst/>
                          <a:latin typeface="Arial Narrow" pitchFamily="34" charset="0"/>
                          <a:ea typeface="Calibri"/>
                          <a:cs typeface="Times New Roman"/>
                        </a:rPr>
                        <a:t>de medicamentos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400" dirty="0" smtClean="0">
                          <a:solidFill>
                            <a:schemeClr val="tx1"/>
                          </a:solidFill>
                          <a:effectLst/>
                          <a:latin typeface="Arial Narrow" pitchFamily="34" charset="0"/>
                          <a:ea typeface="Calibri"/>
                          <a:cs typeface="Times New Roman"/>
                        </a:rPr>
                        <a:t>238.9 toneladas de medicamentos</a:t>
                      </a:r>
                      <a:endParaRPr lang="es-MX" sz="1400" dirty="0">
                        <a:solidFill>
                          <a:schemeClr val="tx1"/>
                        </a:solidFill>
                        <a:effectLst/>
                        <a:latin typeface="Arial Narrow"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400" dirty="0" smtClean="0">
                          <a:solidFill>
                            <a:schemeClr val="tx1"/>
                          </a:solidFill>
                          <a:effectLst/>
                          <a:latin typeface="Arial Narrow" pitchFamily="34" charset="0"/>
                          <a:ea typeface="Calibri"/>
                          <a:cs typeface="Times New Roman"/>
                        </a:rPr>
                        <a:t>571</a:t>
                      </a:r>
                      <a:r>
                        <a:rPr lang="es-MX" sz="1400" baseline="0" dirty="0" smtClean="0">
                          <a:solidFill>
                            <a:schemeClr val="tx1"/>
                          </a:solidFill>
                          <a:effectLst/>
                          <a:latin typeface="Arial Narrow" pitchFamily="34" charset="0"/>
                          <a:ea typeface="Calibri"/>
                          <a:cs typeface="Times New Roman"/>
                        </a:rPr>
                        <a:t>%</a:t>
                      </a:r>
                      <a:endParaRPr lang="es-MX" sz="1400" dirty="0">
                        <a:solidFill>
                          <a:schemeClr val="tx1"/>
                        </a:solidFill>
                        <a:effectLst/>
                        <a:latin typeface="Arial Narrow"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15000"/>
                        </a:lnSpc>
                        <a:spcAft>
                          <a:spcPts val="0"/>
                        </a:spcAft>
                      </a:pPr>
                      <a:endParaRPr lang="es-MX" sz="1400" dirty="0">
                        <a:effectLst/>
                        <a:latin typeface="Arial Narrow" pitchFamily="34" charset="0"/>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455573">
                <a:tc>
                  <a:txBody>
                    <a:bodyPr/>
                    <a:lstStyle/>
                    <a:p>
                      <a:pPr algn="ctr">
                        <a:lnSpc>
                          <a:spcPct val="115000"/>
                        </a:lnSpc>
                        <a:spcAft>
                          <a:spcPts val="0"/>
                        </a:spcAft>
                      </a:pPr>
                      <a:r>
                        <a:rPr lang="es-MX" sz="1400" b="1" dirty="0" smtClean="0">
                          <a:effectLst/>
                          <a:latin typeface="Arial Narrow" pitchFamily="34" charset="0"/>
                          <a:ea typeface="Calibri"/>
                          <a:cs typeface="Times New Roman"/>
                        </a:rPr>
                        <a:t>Dispositivos</a:t>
                      </a:r>
                      <a:r>
                        <a:rPr lang="es-MX" sz="1400" b="1" baseline="0" dirty="0" smtClean="0">
                          <a:effectLst/>
                          <a:latin typeface="Arial Narrow" pitchFamily="34" charset="0"/>
                          <a:ea typeface="Calibri"/>
                          <a:cs typeface="Times New Roman"/>
                        </a:rPr>
                        <a:t> Médicos</a:t>
                      </a:r>
                      <a:endParaRPr lang="es-MX" sz="1400" b="1" dirty="0">
                        <a:effectLst/>
                        <a:latin typeface="Arial Narrow"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MX" sz="1400" dirty="0" smtClean="0">
                          <a:effectLst/>
                          <a:latin typeface="Arial Narrow" pitchFamily="34" charset="0"/>
                          <a:ea typeface="Calibri"/>
                          <a:cs typeface="Times New Roman"/>
                        </a:rPr>
                        <a:t>0 </a:t>
                      </a:r>
                      <a:r>
                        <a:rPr lang="es-MX" sz="1400" dirty="0" smtClean="0">
                          <a:solidFill>
                            <a:schemeClr val="tx1"/>
                          </a:solidFill>
                          <a:effectLst/>
                          <a:latin typeface="Arial Narrow" pitchFamily="34" charset="0"/>
                          <a:ea typeface="Calibri"/>
                          <a:cs typeface="Times New Roman"/>
                        </a:rPr>
                        <a:t>piezas de DM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MX" sz="1400" dirty="0" smtClean="0">
                          <a:solidFill>
                            <a:schemeClr val="tx1"/>
                          </a:solidFill>
                          <a:effectLst/>
                          <a:latin typeface="Arial Narrow" pitchFamily="34" charset="0"/>
                          <a:ea typeface="Calibri"/>
                          <a:cs typeface="Times New Roman"/>
                        </a:rPr>
                        <a:t>1,848,749 piezas de DM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400" dirty="0" smtClean="0">
                          <a:solidFill>
                            <a:schemeClr val="tx1"/>
                          </a:solidFill>
                          <a:effectLst/>
                          <a:latin typeface="Arial Narrow" pitchFamily="34" charset="0"/>
                          <a:ea typeface="Calibri"/>
                          <a:cs typeface="Times New Roman"/>
                        </a:rPr>
                        <a:t>1,848,749 piezas de DM</a:t>
                      </a:r>
                      <a:endParaRPr lang="es-MX" sz="1400" dirty="0">
                        <a:solidFill>
                          <a:schemeClr val="tx1"/>
                        </a:solidFill>
                        <a:effectLst/>
                        <a:latin typeface="Arial Narrow"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MX" sz="1400" dirty="0" smtClean="0">
                          <a:solidFill>
                            <a:schemeClr val="tx1"/>
                          </a:solidFill>
                          <a:effectLst/>
                          <a:latin typeface="Arial Narrow" pitchFamily="34" charset="0"/>
                          <a:ea typeface="Calibri"/>
                          <a:cs typeface="Times New Roman"/>
                        </a:rPr>
                        <a:t>---</a:t>
                      </a:r>
                      <a:endParaRPr lang="es-MX" sz="1400" dirty="0">
                        <a:solidFill>
                          <a:schemeClr val="tx1"/>
                        </a:solidFill>
                        <a:effectLst/>
                        <a:latin typeface="Arial Narrow" pitchFamily="34" charset="0"/>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15000"/>
                        </a:lnSpc>
                        <a:spcAft>
                          <a:spcPts val="0"/>
                        </a:spcAft>
                      </a:pPr>
                      <a:endParaRPr lang="es-MX" sz="1800" b="1" dirty="0">
                        <a:solidFill>
                          <a:schemeClr val="tx1"/>
                        </a:solidFill>
                        <a:effectLst/>
                        <a:latin typeface="Arial Narrow" pitchFamily="34" charset="0"/>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19" name="18 CuadroTexto"/>
          <p:cNvSpPr txBox="1"/>
          <p:nvPr/>
        </p:nvSpPr>
        <p:spPr>
          <a:xfrm>
            <a:off x="179512" y="6309320"/>
            <a:ext cx="8712968" cy="507831"/>
          </a:xfrm>
          <a:prstGeom prst="rect">
            <a:avLst/>
          </a:prstGeom>
          <a:noFill/>
        </p:spPr>
        <p:txBody>
          <a:bodyPr wrap="square" rtlCol="0">
            <a:spAutoFit/>
          </a:bodyPr>
          <a:lstStyle/>
          <a:p>
            <a:pPr algn="just"/>
            <a:r>
              <a:rPr lang="es-MX" sz="900" u="sng" dirty="0">
                <a:solidFill>
                  <a:prstClr val="black"/>
                </a:solidFill>
                <a:latin typeface="Arial Narrow" pitchFamily="34" charset="0"/>
              </a:rPr>
              <a:t>Fuente</a:t>
            </a:r>
            <a:r>
              <a:rPr lang="es-MX" sz="900" dirty="0">
                <a:solidFill>
                  <a:prstClr val="black"/>
                </a:solidFill>
                <a:latin typeface="Arial Narrow" pitchFamily="34" charset="0"/>
              </a:rPr>
              <a:t>: COFEPRIS (2015).      </a:t>
            </a:r>
          </a:p>
          <a:p>
            <a:pPr algn="just"/>
            <a:r>
              <a:rPr lang="es-MX" sz="900" dirty="0">
                <a:solidFill>
                  <a:prstClr val="black"/>
                </a:solidFill>
                <a:latin typeface="Arial Narrow" pitchFamily="34" charset="0"/>
              </a:rPr>
              <a:t>* Datos generados a </a:t>
            </a:r>
            <a:r>
              <a:rPr lang="es-MX" sz="900" b="1" dirty="0" smtClean="0">
                <a:solidFill>
                  <a:prstClr val="black"/>
                </a:solidFill>
                <a:latin typeface="Arial Narrow" pitchFamily="34" charset="0"/>
              </a:rPr>
              <a:t>febrero 2015</a:t>
            </a:r>
            <a:r>
              <a:rPr lang="es-MX" sz="900" dirty="0">
                <a:solidFill>
                  <a:prstClr val="black"/>
                </a:solidFill>
                <a:latin typeface="Arial Narrow" pitchFamily="34" charset="0"/>
              </a:rPr>
              <a:t>.</a:t>
            </a:r>
          </a:p>
          <a:p>
            <a:pPr algn="just"/>
            <a:r>
              <a:rPr lang="es-MX" sz="900" dirty="0">
                <a:solidFill>
                  <a:prstClr val="black"/>
                </a:solidFill>
                <a:latin typeface="Arial Narrow" pitchFamily="34" charset="0"/>
              </a:rPr>
              <a:t>** Se consideran los aseguramientos de 2011 comparados con los aseguramientos del periodo </a:t>
            </a:r>
            <a:r>
              <a:rPr lang="es-MX" sz="900" dirty="0" smtClean="0">
                <a:solidFill>
                  <a:prstClr val="black"/>
                </a:solidFill>
                <a:latin typeface="Arial Narrow" pitchFamily="34" charset="0"/>
              </a:rPr>
              <a:t>2012- febrero,2015</a:t>
            </a:r>
            <a:r>
              <a:rPr lang="es-MX" sz="900" dirty="0">
                <a:solidFill>
                  <a:prstClr val="black"/>
                </a:solidFill>
                <a:latin typeface="Arial Narrow" pitchFamily="34" charset="0"/>
              </a:rPr>
              <a:t>. </a:t>
            </a:r>
          </a:p>
        </p:txBody>
      </p:sp>
    </p:spTree>
    <p:extLst>
      <p:ext uri="{BB962C8B-B14F-4D97-AF65-F5344CB8AC3E}">
        <p14:creationId xmlns:p14="http://schemas.microsoft.com/office/powerpoint/2010/main" val="25815467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3 Marcador de número de diapositiva"/>
          <p:cNvSpPr>
            <a:spLocks noGrp="1"/>
          </p:cNvSpPr>
          <p:nvPr>
            <p:ph type="sldNum" sz="quarter" idx="12"/>
          </p:nvPr>
        </p:nvSpPr>
        <p:spPr bwMode="auto">
          <a:xfrm>
            <a:off x="8675688" y="6524625"/>
            <a:ext cx="433387" cy="2889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E169FC7-3EC9-4194-84C6-68BAFA8A215B}" type="slidenum">
              <a:rPr lang="es-ES" smtClean="0">
                <a:solidFill>
                  <a:srgbClr val="000000"/>
                </a:solidFill>
              </a:rPr>
              <a:pPr fontAlgn="base">
                <a:spcBef>
                  <a:spcPct val="0"/>
                </a:spcBef>
                <a:spcAft>
                  <a:spcPct val="0"/>
                </a:spcAft>
                <a:defRPr/>
              </a:pPr>
              <a:t>25</a:t>
            </a:fld>
            <a:endParaRPr lang="es-ES" smtClean="0">
              <a:solidFill>
                <a:srgbClr val="000000"/>
              </a:solidFill>
            </a:endParaRPr>
          </a:p>
        </p:txBody>
      </p:sp>
      <p:sp>
        <p:nvSpPr>
          <p:cNvPr id="5" name="6 CuadroTexto"/>
          <p:cNvSpPr txBox="1">
            <a:spLocks noChangeArrowheads="1"/>
          </p:cNvSpPr>
          <p:nvPr/>
        </p:nvSpPr>
        <p:spPr bwMode="auto">
          <a:xfrm>
            <a:off x="250825" y="1052513"/>
            <a:ext cx="8713788"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defRPr/>
            </a:pPr>
            <a:r>
              <a:rPr lang="es-MX" sz="1600" b="1" dirty="0" smtClean="0">
                <a:solidFill>
                  <a:prstClr val="black"/>
                </a:solidFill>
                <a:latin typeface="Arial Narrow" pitchFamily="34" charset="0"/>
                <a:cs typeface="Arial" pitchFamily="34" charset="0"/>
              </a:rPr>
              <a:t>Conclusiones</a:t>
            </a:r>
          </a:p>
          <a:p>
            <a:pPr algn="just" eaLnBrk="1" hangingPunct="1">
              <a:defRPr/>
            </a:pPr>
            <a:endParaRPr lang="es-MX" sz="1000" b="1" dirty="0">
              <a:solidFill>
                <a:prstClr val="black"/>
              </a:solidFill>
              <a:latin typeface="Arial Narrow" pitchFamily="34" charset="0"/>
              <a:cs typeface="Arial" pitchFamily="34" charset="0"/>
            </a:endParaRPr>
          </a:p>
          <a:p>
            <a:pPr marL="285750" indent="-285750" algn="just" eaLnBrk="1" hangingPunct="1">
              <a:buFont typeface="Arial" pitchFamily="34" charset="0"/>
              <a:buChar char="•"/>
              <a:defRPr/>
            </a:pPr>
            <a:r>
              <a:rPr lang="es-MX" sz="1600" dirty="0" smtClean="0">
                <a:solidFill>
                  <a:prstClr val="black"/>
                </a:solidFill>
                <a:latin typeface="Arial Narrow" pitchFamily="34" charset="0"/>
              </a:rPr>
              <a:t>México avanzó </a:t>
            </a:r>
            <a:r>
              <a:rPr lang="es-MX" sz="1600" dirty="0">
                <a:solidFill>
                  <a:prstClr val="black"/>
                </a:solidFill>
                <a:latin typeface="Arial Narrow" pitchFamily="34" charset="0"/>
              </a:rPr>
              <a:t>dos lugares </a:t>
            </a:r>
            <a:r>
              <a:rPr lang="es-MX" sz="1600" dirty="0" smtClean="0">
                <a:solidFill>
                  <a:prstClr val="black"/>
                </a:solidFill>
                <a:latin typeface="Arial Narrow" pitchFamily="34" charset="0"/>
              </a:rPr>
              <a:t>entre los países de la OCDE en </a:t>
            </a:r>
            <a:r>
              <a:rPr lang="es-MX" sz="1600" dirty="0">
                <a:solidFill>
                  <a:prstClr val="black"/>
                </a:solidFill>
                <a:latin typeface="Arial Narrow" pitchFamily="34" charset="0"/>
              </a:rPr>
              <a:t>gasto en medicamentos como porcentaje del gasto </a:t>
            </a:r>
            <a:r>
              <a:rPr lang="es-MX" sz="1600" dirty="0" smtClean="0">
                <a:solidFill>
                  <a:prstClr val="black"/>
                </a:solidFill>
                <a:latin typeface="Arial Narrow" pitchFamily="34" charset="0"/>
              </a:rPr>
              <a:t>total en </a:t>
            </a:r>
            <a:r>
              <a:rPr lang="es-MX" sz="1600" dirty="0">
                <a:solidFill>
                  <a:prstClr val="black"/>
                </a:solidFill>
                <a:latin typeface="Arial Narrow" pitchFamily="34" charset="0"/>
              </a:rPr>
              <a:t>salud, </a:t>
            </a:r>
            <a:r>
              <a:rPr lang="es-MX" sz="1600" dirty="0" smtClean="0">
                <a:solidFill>
                  <a:prstClr val="black"/>
                </a:solidFill>
                <a:latin typeface="Arial Narrow" pitchFamily="34" charset="0"/>
              </a:rPr>
              <a:t>pasando de </a:t>
            </a:r>
            <a:r>
              <a:rPr lang="es-MX" sz="1600" b="1" dirty="0" smtClean="0">
                <a:solidFill>
                  <a:prstClr val="black"/>
                </a:solidFill>
                <a:latin typeface="Arial Narrow" pitchFamily="34" charset="0"/>
              </a:rPr>
              <a:t>28.3% </a:t>
            </a:r>
            <a:r>
              <a:rPr lang="es-MX" sz="1600" dirty="0" smtClean="0">
                <a:solidFill>
                  <a:prstClr val="black"/>
                </a:solidFill>
                <a:latin typeface="Arial Narrow" pitchFamily="34" charset="0"/>
              </a:rPr>
              <a:t>en 2010 a </a:t>
            </a:r>
            <a:r>
              <a:rPr lang="es-MX" sz="1600" b="1" dirty="0" smtClean="0">
                <a:solidFill>
                  <a:prstClr val="black"/>
                </a:solidFill>
                <a:latin typeface="Arial Narrow" pitchFamily="34" charset="0"/>
              </a:rPr>
              <a:t>27.1% </a:t>
            </a:r>
            <a:r>
              <a:rPr lang="es-MX" sz="1600" dirty="0" smtClean="0">
                <a:solidFill>
                  <a:prstClr val="black"/>
                </a:solidFill>
                <a:latin typeface="Arial Narrow" pitchFamily="34" charset="0"/>
              </a:rPr>
              <a:t>en la última medición disponible de dicho organismo internacional. </a:t>
            </a:r>
            <a:endParaRPr lang="es-MX" sz="1600" dirty="0">
              <a:solidFill>
                <a:prstClr val="black"/>
              </a:solidFill>
              <a:latin typeface="Arial Narrow" pitchFamily="34" charset="0"/>
            </a:endParaRPr>
          </a:p>
        </p:txBody>
      </p:sp>
      <p:graphicFrame>
        <p:nvGraphicFramePr>
          <p:cNvPr id="2" name="1 Gráfico"/>
          <p:cNvGraphicFramePr>
            <a:graphicFrameLocks/>
          </p:cNvGraphicFramePr>
          <p:nvPr>
            <p:extLst>
              <p:ext uri="{D42A27DB-BD31-4B8C-83A1-F6EECF244321}">
                <p14:modId xmlns:p14="http://schemas.microsoft.com/office/powerpoint/2010/main" val="3999260980"/>
              </p:ext>
            </p:extLst>
          </p:nvPr>
        </p:nvGraphicFramePr>
        <p:xfrm>
          <a:off x="-15875" y="2348880"/>
          <a:ext cx="9159875" cy="44027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25740632"/>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2 Marcador de contenido"/>
          <p:cNvSpPr>
            <a:spLocks noGrp="1"/>
          </p:cNvSpPr>
          <p:nvPr>
            <p:ph idx="1"/>
          </p:nvPr>
        </p:nvSpPr>
        <p:spPr>
          <a:xfrm>
            <a:off x="230832" y="1124744"/>
            <a:ext cx="8661648" cy="2088232"/>
          </a:xfrm>
        </p:spPr>
        <p:txBody>
          <a:bodyPr/>
          <a:lstStyle/>
          <a:p>
            <a:pPr marL="0" indent="0" algn="just">
              <a:buNone/>
            </a:pPr>
            <a:r>
              <a:rPr lang="es-MX" sz="1800" b="1" dirty="0" smtClean="0">
                <a:solidFill>
                  <a:prstClr val="black"/>
                </a:solidFill>
                <a:latin typeface="Arial Narrow" pitchFamily="34" charset="0"/>
              </a:rPr>
              <a:t>Conclusiones</a:t>
            </a:r>
            <a:endParaRPr lang="es-MX" sz="1800" b="1" dirty="0">
              <a:solidFill>
                <a:prstClr val="black"/>
              </a:solidFill>
              <a:latin typeface="Arial Narrow" pitchFamily="34" charset="0"/>
            </a:endParaRPr>
          </a:p>
          <a:p>
            <a:pPr algn="just"/>
            <a:r>
              <a:rPr lang="es-MX" sz="1800" dirty="0" smtClean="0">
                <a:latin typeface="Arial Narrow" pitchFamily="34" charset="0"/>
              </a:rPr>
              <a:t>En 2010, cerca del 30% del valor del mercado de medicamentos correspondía a genéricos mientras que para 2013 esta cifra ascendió a cerca del 52%. Esto representa un crecimiento de </a:t>
            </a:r>
            <a:r>
              <a:rPr lang="es-MX" sz="1800" b="1" dirty="0" smtClean="0">
                <a:latin typeface="Arial Narrow" pitchFamily="34" charset="0"/>
              </a:rPr>
              <a:t>77%</a:t>
            </a:r>
            <a:r>
              <a:rPr lang="es-MX" sz="1800" dirty="0" smtClean="0">
                <a:latin typeface="Arial Narrow" pitchFamily="34" charset="0"/>
              </a:rPr>
              <a:t> en solo tres años.</a:t>
            </a:r>
            <a:endParaRPr lang="es-MX" sz="1800" b="1" dirty="0" smtClean="0">
              <a:latin typeface="Arial Narrow" pitchFamily="34" charset="0"/>
            </a:endParaRPr>
          </a:p>
          <a:p>
            <a:pPr algn="just"/>
            <a:r>
              <a:rPr lang="es-MX" sz="1800" dirty="0" smtClean="0">
                <a:latin typeface="Arial Narrow" pitchFamily="34" charset="0"/>
              </a:rPr>
              <a:t>Por otro lado, en 2010 los medicamentos genéricos representaban el 54% del volumen de mercado mientras que para 2013 representaron el 84% del mercado de medicamentos en México. Esto representa un crecimiento del </a:t>
            </a:r>
            <a:r>
              <a:rPr lang="es-MX" sz="1800" b="1" dirty="0" smtClean="0">
                <a:latin typeface="Arial Narrow" pitchFamily="34" charset="0"/>
              </a:rPr>
              <a:t>56%</a:t>
            </a:r>
            <a:r>
              <a:rPr lang="es-MX" sz="1800" dirty="0" smtClean="0">
                <a:latin typeface="Arial Narrow" pitchFamily="34" charset="0"/>
              </a:rPr>
              <a:t> en el periodo 2010-2013.</a:t>
            </a:r>
          </a:p>
        </p:txBody>
      </p:sp>
      <p:graphicFrame>
        <p:nvGraphicFramePr>
          <p:cNvPr id="9" name="8 Gráfico"/>
          <p:cNvGraphicFramePr>
            <a:graphicFrameLocks/>
          </p:cNvGraphicFramePr>
          <p:nvPr>
            <p:extLst>
              <p:ext uri="{D42A27DB-BD31-4B8C-83A1-F6EECF244321}">
                <p14:modId xmlns:p14="http://schemas.microsoft.com/office/powerpoint/2010/main" val="733471660"/>
              </p:ext>
            </p:extLst>
          </p:nvPr>
        </p:nvGraphicFramePr>
        <p:xfrm>
          <a:off x="107504" y="3356992"/>
          <a:ext cx="8928992" cy="3501008"/>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10 Conector recto de flecha"/>
          <p:cNvCxnSpPr/>
          <p:nvPr/>
        </p:nvCxnSpPr>
        <p:spPr>
          <a:xfrm flipV="1">
            <a:off x="1691680" y="4797152"/>
            <a:ext cx="2232248" cy="57606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2" name="11 Conector recto de flecha"/>
          <p:cNvCxnSpPr/>
          <p:nvPr/>
        </p:nvCxnSpPr>
        <p:spPr>
          <a:xfrm flipV="1">
            <a:off x="5724128" y="4149080"/>
            <a:ext cx="2376264" cy="72008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4025422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Marcador de número de diapositiva"/>
          <p:cNvSpPr>
            <a:spLocks noGrp="1"/>
          </p:cNvSpPr>
          <p:nvPr>
            <p:ph type="sldNum" sz="quarter" idx="12"/>
          </p:nvPr>
        </p:nvSpPr>
        <p:spPr bwMode="auto">
          <a:xfrm>
            <a:off x="6875463" y="644842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fld id="{3CEBD35B-AF03-4FE8-A1D1-43CA17411879}" type="slidenum">
              <a:rPr lang="es-ES" altLang="es-MX" smtClean="0">
                <a:solidFill>
                  <a:srgbClr val="898989"/>
                </a:solidFill>
                <a:latin typeface="12 pt Helvetica* 55 Roman   054" charset="0"/>
              </a:rPr>
              <a:pPr eaLnBrk="1" hangingPunct="1"/>
              <a:t>27</a:t>
            </a:fld>
            <a:endParaRPr lang="es-ES" altLang="es-MX" smtClean="0">
              <a:solidFill>
                <a:srgbClr val="898989"/>
              </a:solidFill>
              <a:latin typeface="12 pt Helvetica* 55 Roman   054" charset="0"/>
            </a:endParaRPr>
          </a:p>
        </p:txBody>
      </p:sp>
      <p:sp>
        <p:nvSpPr>
          <p:cNvPr id="5124" name="2 CuadroTexto"/>
          <p:cNvSpPr txBox="1">
            <a:spLocks noChangeArrowheads="1"/>
          </p:cNvSpPr>
          <p:nvPr/>
        </p:nvSpPr>
        <p:spPr bwMode="auto">
          <a:xfrm>
            <a:off x="587857" y="6610438"/>
            <a:ext cx="44116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r>
              <a:rPr lang="es-MX" altLang="es-MX" sz="1000" u="sng" dirty="0">
                <a:solidFill>
                  <a:prstClr val="black"/>
                </a:solidFill>
                <a:latin typeface="Arial Narrow" pitchFamily="34" charset="0"/>
              </a:rPr>
              <a:t>Fuente</a:t>
            </a:r>
            <a:r>
              <a:rPr lang="es-MX" altLang="es-MX" sz="1000" dirty="0">
                <a:solidFill>
                  <a:prstClr val="black"/>
                </a:solidFill>
                <a:latin typeface="Arial Narrow" pitchFamily="34" charset="0"/>
              </a:rPr>
              <a:t>: Banco Mundial (2014).</a:t>
            </a:r>
          </a:p>
        </p:txBody>
      </p:sp>
      <p:graphicFrame>
        <p:nvGraphicFramePr>
          <p:cNvPr id="2" name="1 Gráfico"/>
          <p:cNvGraphicFramePr/>
          <p:nvPr>
            <p:extLst>
              <p:ext uri="{D42A27DB-BD31-4B8C-83A1-F6EECF244321}">
                <p14:modId xmlns:p14="http://schemas.microsoft.com/office/powerpoint/2010/main" val="3457123827"/>
              </p:ext>
            </p:extLst>
          </p:nvPr>
        </p:nvGraphicFramePr>
        <p:xfrm>
          <a:off x="587857" y="2778591"/>
          <a:ext cx="8136582" cy="3928930"/>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8 Conector recto de flecha"/>
          <p:cNvCxnSpPr/>
          <p:nvPr/>
        </p:nvCxnSpPr>
        <p:spPr>
          <a:xfrm>
            <a:off x="4201991" y="3933056"/>
            <a:ext cx="1514432" cy="57606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0" name="1 Marcador de contenido"/>
          <p:cNvSpPr txBox="1">
            <a:spLocks/>
          </p:cNvSpPr>
          <p:nvPr/>
        </p:nvSpPr>
        <p:spPr>
          <a:xfrm>
            <a:off x="179512" y="1125538"/>
            <a:ext cx="8784976" cy="1439862"/>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Font typeface="Arial" pitchFamily="34" charset="0"/>
              <a:buNone/>
              <a:tabLst>
                <a:tab pos="355600" algn="l"/>
              </a:tabLst>
              <a:defRPr/>
            </a:pPr>
            <a:r>
              <a:rPr lang="es-MX" sz="1800" b="1" dirty="0">
                <a:solidFill>
                  <a:prstClr val="black"/>
                </a:solidFill>
                <a:latin typeface="Arial Narrow" pitchFamily="34" charset="0"/>
                <a:cs typeface="Arial" pitchFamily="34" charset="0"/>
              </a:rPr>
              <a:t>Conclusiones</a:t>
            </a:r>
          </a:p>
          <a:p>
            <a:pPr marL="0" indent="0" algn="just">
              <a:spcBef>
                <a:spcPts val="0"/>
              </a:spcBef>
              <a:buFont typeface="Arial" pitchFamily="34" charset="0"/>
              <a:buNone/>
              <a:tabLst>
                <a:tab pos="355600" algn="l"/>
              </a:tabLst>
              <a:defRPr/>
            </a:pPr>
            <a:endParaRPr lang="es-MX" sz="1000" dirty="0" smtClean="0">
              <a:solidFill>
                <a:prstClr val="black"/>
              </a:solidFill>
              <a:latin typeface="Arial Narrow" pitchFamily="34" charset="0"/>
            </a:endParaRPr>
          </a:p>
          <a:p>
            <a:pPr algn="just">
              <a:spcBef>
                <a:spcPts val="0"/>
              </a:spcBef>
              <a:tabLst>
                <a:tab pos="355600" algn="l"/>
              </a:tabLst>
              <a:defRPr/>
            </a:pPr>
            <a:r>
              <a:rPr lang="es-MX" sz="1800" dirty="0" smtClean="0">
                <a:solidFill>
                  <a:prstClr val="black"/>
                </a:solidFill>
                <a:latin typeface="Arial Narrow" pitchFamily="34" charset="0"/>
              </a:rPr>
              <a:t>La política </a:t>
            </a:r>
            <a:r>
              <a:rPr lang="es-MX" sz="1800" dirty="0" smtClean="0">
                <a:solidFill>
                  <a:prstClr val="black"/>
                </a:solidFill>
                <a:latin typeface="Arial Narrow" pitchFamily="34" charset="0"/>
              </a:rPr>
              <a:t>farmacéutica implementada en México y la certificación como ARN nivel IV por parte de la OPS, han coadyuvado para reducir el gasto de bolsillo en nuestro país. </a:t>
            </a:r>
          </a:p>
          <a:p>
            <a:pPr marL="0" indent="0" algn="just">
              <a:spcBef>
                <a:spcPts val="0"/>
              </a:spcBef>
              <a:buFont typeface="Arial" pitchFamily="34" charset="0"/>
              <a:buNone/>
              <a:tabLst>
                <a:tab pos="355600" algn="l"/>
              </a:tabLst>
              <a:defRPr/>
            </a:pPr>
            <a:endParaRPr lang="es-MX" sz="1000" dirty="0" smtClean="0">
              <a:solidFill>
                <a:prstClr val="black"/>
              </a:solidFill>
              <a:latin typeface="Arial Narrow" pitchFamily="34" charset="0"/>
            </a:endParaRPr>
          </a:p>
          <a:p>
            <a:pPr algn="just">
              <a:spcBef>
                <a:spcPts val="0"/>
              </a:spcBef>
              <a:tabLst>
                <a:tab pos="355600" algn="l"/>
              </a:tabLst>
              <a:defRPr/>
            </a:pPr>
            <a:r>
              <a:rPr lang="es-MX" sz="1800" dirty="0" smtClean="0">
                <a:solidFill>
                  <a:prstClr val="black"/>
                </a:solidFill>
                <a:latin typeface="Arial Narrow" pitchFamily="34" charset="0"/>
              </a:rPr>
              <a:t>Entre 2011 </a:t>
            </a:r>
            <a:r>
              <a:rPr lang="es-MX" sz="1800" dirty="0" smtClean="0">
                <a:solidFill>
                  <a:prstClr val="black"/>
                </a:solidFill>
                <a:latin typeface="Arial Narrow" pitchFamily="34" charset="0"/>
              </a:rPr>
              <a:t>y 2013, </a:t>
            </a:r>
            <a:r>
              <a:rPr lang="es-MX" sz="1800" dirty="0" smtClean="0">
                <a:solidFill>
                  <a:prstClr val="black"/>
                </a:solidFill>
                <a:latin typeface="Arial Narrow" pitchFamily="34" charset="0"/>
              </a:rPr>
              <a:t>el gasto de bolsillo en México pasó de </a:t>
            </a:r>
            <a:r>
              <a:rPr lang="es-MX" sz="1800" b="1" dirty="0" smtClean="0">
                <a:solidFill>
                  <a:prstClr val="black"/>
                </a:solidFill>
                <a:latin typeface="Arial Narrow" pitchFamily="34" charset="0"/>
              </a:rPr>
              <a:t>45.5%</a:t>
            </a:r>
            <a:r>
              <a:rPr lang="es-MX" sz="1800" dirty="0" smtClean="0">
                <a:solidFill>
                  <a:prstClr val="black"/>
                </a:solidFill>
                <a:latin typeface="Arial Narrow" pitchFamily="34" charset="0"/>
              </a:rPr>
              <a:t> </a:t>
            </a:r>
            <a:r>
              <a:rPr lang="es-MX" sz="1800" dirty="0" smtClean="0">
                <a:solidFill>
                  <a:prstClr val="black"/>
                </a:solidFill>
                <a:latin typeface="Arial Narrow" pitchFamily="34" charset="0"/>
              </a:rPr>
              <a:t>a </a:t>
            </a:r>
            <a:r>
              <a:rPr lang="es-MX" sz="1800" b="1" dirty="0" smtClean="0">
                <a:solidFill>
                  <a:prstClr val="black"/>
                </a:solidFill>
                <a:latin typeface="Arial Narrow" pitchFamily="34" charset="0"/>
              </a:rPr>
              <a:t>44.8%</a:t>
            </a:r>
            <a:r>
              <a:rPr lang="es-MX" sz="1800" dirty="0" smtClean="0">
                <a:solidFill>
                  <a:prstClr val="black"/>
                </a:solidFill>
                <a:latin typeface="Arial Narrow" pitchFamily="34" charset="0"/>
              </a:rPr>
              <a:t>.</a:t>
            </a:r>
            <a:endParaRPr lang="es-MX" sz="2000" dirty="0" smtClean="0">
              <a:solidFill>
                <a:prstClr val="black"/>
              </a:solidFill>
              <a:latin typeface="Arial Narrow" pitchFamily="34" charset="0"/>
            </a:endParaRPr>
          </a:p>
          <a:p>
            <a:pPr>
              <a:buFont typeface="Arial" pitchFamily="34" charset="0"/>
              <a:buAutoNum type="arabicPeriod" startAt="2"/>
              <a:tabLst>
                <a:tab pos="355600" algn="l"/>
              </a:tabLst>
              <a:defRPr/>
            </a:pPr>
            <a:endParaRPr lang="es-MX" sz="2000" dirty="0" smtClean="0">
              <a:solidFill>
                <a:prstClr val="black"/>
              </a:solidFill>
              <a:latin typeface="Arial Narrow" pitchFamily="34" charset="0"/>
            </a:endParaRPr>
          </a:p>
          <a:p>
            <a:pPr marL="0" indent="0">
              <a:buFont typeface="Arial" pitchFamily="34" charset="0"/>
              <a:buNone/>
              <a:tabLst>
                <a:tab pos="355600" algn="l"/>
              </a:tabLst>
              <a:defRPr/>
            </a:pPr>
            <a:endParaRPr lang="es-MX" sz="2000" dirty="0" smtClean="0">
              <a:solidFill>
                <a:prstClr val="black"/>
              </a:solidFill>
              <a:latin typeface="Arial Narrow" pitchFamily="34" charset="0"/>
            </a:endParaRPr>
          </a:p>
          <a:p>
            <a:pPr marL="0" indent="0" algn="just">
              <a:buFont typeface="Arial" pitchFamily="34" charset="0"/>
              <a:buNone/>
              <a:defRPr/>
            </a:pPr>
            <a:endParaRPr lang="es-MX" sz="2000" dirty="0">
              <a:solidFill>
                <a:prstClr val="black"/>
              </a:solidFill>
            </a:endParaRPr>
          </a:p>
        </p:txBody>
      </p:sp>
    </p:spTree>
    <p:extLst>
      <p:ext uri="{BB962C8B-B14F-4D97-AF65-F5344CB8AC3E}">
        <p14:creationId xmlns:p14="http://schemas.microsoft.com/office/powerpoint/2010/main" val="907614249"/>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985630" y="1484784"/>
            <a:ext cx="7272338" cy="4062651"/>
          </a:xfrm>
          <a:prstGeom prst="rect">
            <a:avLst/>
          </a:prstGeom>
        </p:spPr>
        <p:txBody>
          <a:bodyPr>
            <a:spAutoFit/>
          </a:bodyPr>
          <a:lstStyle/>
          <a:p>
            <a:pPr algn="ctr">
              <a:defRPr/>
            </a:pPr>
            <a:endParaRPr lang="es-ES" sz="3200" b="1" dirty="0">
              <a:solidFill>
                <a:prstClr val="black"/>
              </a:solidFill>
              <a:latin typeface="Arial Narrow" pitchFamily="34" charset="0"/>
            </a:endParaRPr>
          </a:p>
          <a:p>
            <a:pPr algn="ctr">
              <a:defRPr/>
            </a:pPr>
            <a:r>
              <a:rPr lang="es-ES" sz="3600" b="1" dirty="0">
                <a:solidFill>
                  <a:prstClr val="black"/>
                </a:solidFill>
                <a:latin typeface="Arial Narrow" pitchFamily="34" charset="0"/>
              </a:rPr>
              <a:t>COFEPRIS:</a:t>
            </a:r>
          </a:p>
          <a:p>
            <a:pPr algn="ctr">
              <a:defRPr/>
            </a:pPr>
            <a:endParaRPr lang="es-ES" sz="1400" b="1" dirty="0">
              <a:solidFill>
                <a:prstClr val="black"/>
              </a:solidFill>
              <a:latin typeface="Arial Narrow" pitchFamily="34" charset="0"/>
            </a:endParaRPr>
          </a:p>
          <a:p>
            <a:pPr algn="ctr">
              <a:defRPr/>
            </a:pPr>
            <a:r>
              <a:rPr lang="es-ES" sz="2800" b="1" dirty="0" smtClean="0">
                <a:solidFill>
                  <a:prstClr val="black"/>
                </a:solidFill>
                <a:latin typeface="Arial Narrow" pitchFamily="34" charset="0"/>
              </a:rPr>
              <a:t>Avances en la protección social </a:t>
            </a:r>
          </a:p>
          <a:p>
            <a:pPr algn="ctr">
              <a:defRPr/>
            </a:pPr>
            <a:r>
              <a:rPr lang="es-ES" sz="2800" b="1" dirty="0" smtClean="0">
                <a:solidFill>
                  <a:prstClr val="black"/>
                </a:solidFill>
                <a:latin typeface="Arial Narrow" pitchFamily="34" charset="0"/>
              </a:rPr>
              <a:t>contra riesgos sanitarios</a:t>
            </a:r>
            <a:endParaRPr lang="es-ES" sz="2800" b="1" dirty="0">
              <a:solidFill>
                <a:prstClr val="black"/>
              </a:solidFill>
              <a:latin typeface="Arial Narrow" pitchFamily="34" charset="0"/>
            </a:endParaRPr>
          </a:p>
          <a:p>
            <a:pPr algn="ctr">
              <a:defRPr/>
            </a:pPr>
            <a:endParaRPr lang="es-ES" sz="2800" b="1" dirty="0">
              <a:solidFill>
                <a:prstClr val="black">
                  <a:lumMod val="50000"/>
                  <a:lumOff val="50000"/>
                </a:prstClr>
              </a:solidFill>
              <a:latin typeface="Arial Narrow" pitchFamily="34" charset="0"/>
            </a:endParaRPr>
          </a:p>
          <a:p>
            <a:pPr algn="ctr">
              <a:defRPr/>
            </a:pPr>
            <a:endParaRPr lang="es-ES" sz="2800" b="1" dirty="0">
              <a:solidFill>
                <a:prstClr val="black">
                  <a:lumMod val="50000"/>
                  <a:lumOff val="50000"/>
                </a:prstClr>
              </a:solidFill>
              <a:latin typeface="Arial Narrow" pitchFamily="34" charset="0"/>
            </a:endParaRPr>
          </a:p>
          <a:p>
            <a:pPr algn="ctr">
              <a:defRPr/>
            </a:pPr>
            <a:r>
              <a:rPr lang="es-ES" sz="3200" b="1" dirty="0">
                <a:solidFill>
                  <a:prstClr val="black">
                    <a:lumMod val="50000"/>
                    <a:lumOff val="50000"/>
                  </a:prstClr>
                </a:solidFill>
                <a:effectLst>
                  <a:outerShdw blurRad="38100" dist="38100" dir="2700000" algn="tl">
                    <a:srgbClr val="000000">
                      <a:alpha val="43137"/>
                    </a:srgbClr>
                  </a:outerShdw>
                </a:effectLst>
                <a:latin typeface="Arial Narrow" pitchFamily="34" charset="0"/>
              </a:rPr>
              <a:t/>
            </a:r>
            <a:br>
              <a:rPr lang="es-ES" sz="3200" b="1" dirty="0">
                <a:solidFill>
                  <a:prstClr val="black">
                    <a:lumMod val="50000"/>
                    <a:lumOff val="50000"/>
                  </a:prstClr>
                </a:solidFill>
                <a:effectLst>
                  <a:outerShdw blurRad="38100" dist="38100" dir="2700000" algn="tl">
                    <a:srgbClr val="000000">
                      <a:alpha val="43137"/>
                    </a:srgbClr>
                  </a:outerShdw>
                </a:effectLst>
                <a:latin typeface="Arial Narrow" pitchFamily="34" charset="0"/>
              </a:rPr>
            </a:br>
            <a:endParaRPr lang="es-MX" sz="3200" dirty="0">
              <a:solidFill>
                <a:prstClr val="black">
                  <a:lumMod val="50000"/>
                  <a:lumOff val="50000"/>
                </a:prstClr>
              </a:solidFill>
              <a:effectLst>
                <a:outerShdw blurRad="38100" dist="38100" dir="2700000" algn="tl">
                  <a:srgbClr val="000000">
                    <a:alpha val="43137"/>
                  </a:srgbClr>
                </a:outerShdw>
              </a:effectLst>
            </a:endParaRPr>
          </a:p>
        </p:txBody>
      </p:sp>
      <p:cxnSp>
        <p:nvCxnSpPr>
          <p:cNvPr id="5" name="4 Conector recto"/>
          <p:cNvCxnSpPr/>
          <p:nvPr/>
        </p:nvCxnSpPr>
        <p:spPr>
          <a:xfrm>
            <a:off x="827088" y="3861048"/>
            <a:ext cx="770572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6084167" y="6237312"/>
            <a:ext cx="2448645" cy="369332"/>
          </a:xfrm>
          <a:prstGeom prst="rect">
            <a:avLst/>
          </a:prstGeom>
          <a:noFill/>
        </p:spPr>
        <p:txBody>
          <a:bodyPr wrap="square" rtlCol="0">
            <a:spAutoFit/>
          </a:bodyPr>
          <a:lstStyle/>
          <a:p>
            <a:pPr algn="ctr"/>
            <a:r>
              <a:rPr lang="es-ES" dirty="0">
                <a:solidFill>
                  <a:prstClr val="black"/>
                </a:solidFill>
                <a:latin typeface="Arial Narrow" pitchFamily="34" charset="0"/>
              </a:rPr>
              <a:t>Febrero 2015</a:t>
            </a:r>
          </a:p>
        </p:txBody>
      </p:sp>
    </p:spTree>
    <p:extLst>
      <p:ext uri="{BB962C8B-B14F-4D97-AF65-F5344CB8AC3E}">
        <p14:creationId xmlns:p14="http://schemas.microsoft.com/office/powerpoint/2010/main" val="3906546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107950" y="1052736"/>
            <a:ext cx="8785225" cy="1872208"/>
          </a:xfrm>
        </p:spPr>
        <p:txBody>
          <a:bodyPr/>
          <a:lstStyle/>
          <a:p>
            <a:pPr marL="0" indent="0" algn="just">
              <a:spcBef>
                <a:spcPts val="0"/>
              </a:spcBef>
              <a:spcAft>
                <a:spcPts val="0"/>
              </a:spcAft>
              <a:buNone/>
            </a:pPr>
            <a:r>
              <a:rPr lang="es-MX" sz="2000" b="1" dirty="0" smtClean="0">
                <a:latin typeface="Arial Narrow" pitchFamily="34" charset="0"/>
              </a:rPr>
              <a:t>Política Farmacéutica</a:t>
            </a:r>
          </a:p>
          <a:p>
            <a:pPr algn="just">
              <a:spcBef>
                <a:spcPts val="0"/>
              </a:spcBef>
              <a:spcAft>
                <a:spcPts val="0"/>
              </a:spcAft>
            </a:pPr>
            <a:r>
              <a:rPr lang="es-MX" sz="2000" dirty="0" smtClean="0">
                <a:latin typeface="Arial Narrow" pitchFamily="34" charset="0"/>
              </a:rPr>
              <a:t>La </a:t>
            </a:r>
            <a:r>
              <a:rPr lang="es-MX" sz="2000" b="1" dirty="0" smtClean="0">
                <a:latin typeface="Arial Narrow" pitchFamily="34" charset="0"/>
              </a:rPr>
              <a:t>política farmacéutica</a:t>
            </a:r>
            <a:r>
              <a:rPr lang="es-MX" sz="2000" dirty="0" smtClean="0">
                <a:latin typeface="Arial Narrow" pitchFamily="34" charset="0"/>
              </a:rPr>
              <a:t> está alineada con las </a:t>
            </a:r>
            <a:r>
              <a:rPr lang="es-MX" sz="2000" b="1" dirty="0" smtClean="0">
                <a:latin typeface="Arial Narrow" pitchFamily="34" charset="0"/>
              </a:rPr>
              <a:t>3 Prioridades en Salud </a:t>
            </a:r>
            <a:r>
              <a:rPr lang="es-MX" sz="2000" dirty="0" smtClean="0">
                <a:latin typeface="Arial Narrow" pitchFamily="34" charset="0"/>
              </a:rPr>
              <a:t>establecidas por el Gobierno de la República y tiene como objetivo principal fortalecer el acceso efectivo y oportuno de la población a un mercado debidamente abastecido con productos seguros, eficaces y de calidad a los menores precios. Para cumplir con esto la política farmacéutica descansa en 4 ejes fundamentales:</a:t>
            </a:r>
          </a:p>
          <a:p>
            <a:pPr marL="400050" lvl="1" indent="0" algn="just">
              <a:spcBef>
                <a:spcPts val="0"/>
              </a:spcBef>
              <a:spcAft>
                <a:spcPts val="0"/>
              </a:spcAft>
              <a:buFont typeface="Arial" pitchFamily="34" charset="0"/>
              <a:buNone/>
            </a:pPr>
            <a:endParaRPr lang="es-MX" sz="2200" dirty="0" smtClean="0">
              <a:latin typeface="Arial Narrow" pitchFamily="34" charset="0"/>
            </a:endParaRPr>
          </a:p>
          <a:p>
            <a:pPr algn="just">
              <a:spcAft>
                <a:spcPts val="600"/>
              </a:spcAft>
            </a:pPr>
            <a:endParaRPr lang="es-MX" sz="2200" dirty="0" smtClean="0">
              <a:latin typeface="Arial Narrow" pitchFamily="34" charset="0"/>
            </a:endParaRPr>
          </a:p>
          <a:p>
            <a:pPr algn="just"/>
            <a:endParaRPr lang="es-MX" sz="2200" dirty="0" smtClean="0">
              <a:latin typeface="Arial Narrow"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3723726742"/>
              </p:ext>
            </p:extLst>
          </p:nvPr>
        </p:nvGraphicFramePr>
        <p:xfrm>
          <a:off x="395536" y="2924944"/>
          <a:ext cx="8424936" cy="3870830"/>
        </p:xfrm>
        <a:graphic>
          <a:graphicData uri="http://schemas.openxmlformats.org/drawingml/2006/table">
            <a:tbl>
              <a:tblPr firstRow="1" bandRow="1">
                <a:tableStyleId>{073A0DAA-6AF3-43AB-8588-CEC1D06C72B9}</a:tableStyleId>
              </a:tblPr>
              <a:tblGrid>
                <a:gridCol w="4212468"/>
                <a:gridCol w="4212468"/>
              </a:tblGrid>
              <a:tr h="432048">
                <a:tc>
                  <a:txBody>
                    <a:bodyPr/>
                    <a:lstStyle/>
                    <a:p>
                      <a:pPr algn="ctr"/>
                      <a:r>
                        <a:rPr lang="es-MX" sz="2200" dirty="0" smtClean="0">
                          <a:latin typeface="Arial Narrow" pitchFamily="34" charset="0"/>
                        </a:rPr>
                        <a:t>Ejes de la Política Farmacéutica </a:t>
                      </a:r>
                      <a:endParaRPr lang="es-MX" sz="2200" dirty="0">
                        <a:latin typeface="Arial Narrow" pitchFamily="34" charset="0"/>
                      </a:endParaRPr>
                    </a:p>
                  </a:txBody>
                  <a:tcPr marL="91442" marR="9144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s-MX" sz="2200" dirty="0" smtClean="0">
                          <a:latin typeface="Arial Narrow" pitchFamily="34" charset="0"/>
                        </a:rPr>
                        <a:t>Prioridades del Gobierno de la República </a:t>
                      </a:r>
                      <a:endParaRPr lang="es-MX" sz="2200" dirty="0">
                        <a:latin typeface="Arial Narrow" pitchFamily="34" charset="0"/>
                      </a:endParaRPr>
                    </a:p>
                  </a:txBody>
                  <a:tcPr marL="91442" marR="9144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r>
              <a:tr h="863344">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s-MX" sz="1800" dirty="0" smtClean="0">
                          <a:latin typeface="Arial Narrow" pitchFamily="34" charset="0"/>
                        </a:rPr>
                        <a:t>Un ente </a:t>
                      </a:r>
                      <a:r>
                        <a:rPr lang="es-MX" sz="1800" b="1" dirty="0" smtClean="0">
                          <a:latin typeface="Arial Narrow" pitchFamily="34" charset="0"/>
                        </a:rPr>
                        <a:t>regulatorio que garantice</a:t>
                      </a:r>
                      <a:r>
                        <a:rPr lang="es-MX" sz="1800" dirty="0" smtClean="0">
                          <a:latin typeface="Arial Narrow" pitchFamily="34" charset="0"/>
                        </a:rPr>
                        <a:t> la </a:t>
                      </a:r>
                      <a:r>
                        <a:rPr lang="es-MX" sz="1800" b="1" dirty="0" smtClean="0">
                          <a:latin typeface="Arial Narrow" pitchFamily="34" charset="0"/>
                        </a:rPr>
                        <a:t>seguridad, calidad y eficacia</a:t>
                      </a:r>
                      <a:r>
                        <a:rPr lang="es-MX" sz="1800" dirty="0" smtClean="0">
                          <a:latin typeface="Arial Narrow" pitchFamily="34" charset="0"/>
                        </a:rPr>
                        <a:t> de los medicamentos. </a:t>
                      </a:r>
                    </a:p>
                  </a:txBody>
                  <a:tcPr marL="91442" marR="9144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marL="342900" marR="0" lvl="1" indent="-342900" algn="ctr" defTabSz="914400" rtl="0" eaLnBrk="1" fontAlgn="auto" latinLnBrk="0" hangingPunct="1">
                        <a:lnSpc>
                          <a:spcPct val="100000"/>
                        </a:lnSpc>
                        <a:spcBef>
                          <a:spcPts val="0"/>
                        </a:spcBef>
                        <a:spcAft>
                          <a:spcPts val="0"/>
                        </a:spcAft>
                        <a:buClrTx/>
                        <a:buSzTx/>
                        <a:buFontTx/>
                        <a:buAutoNum type="arabicPeriod"/>
                        <a:tabLst/>
                        <a:defRPr/>
                      </a:pPr>
                      <a:r>
                        <a:rPr lang="es-MX" sz="2400" b="1" kern="1200" dirty="0" smtClean="0">
                          <a:solidFill>
                            <a:schemeClr val="dk1"/>
                          </a:solidFill>
                          <a:latin typeface="Arial Narrow" pitchFamily="34" charset="0"/>
                          <a:ea typeface="+mn-ea"/>
                          <a:cs typeface="+mn-cs"/>
                        </a:rPr>
                        <a:t>Acceso Efectivo </a:t>
                      </a:r>
                    </a:p>
                    <a:p>
                      <a:pPr marL="342900" marR="0" lvl="1" indent="-342900" algn="ctr" defTabSz="914400" rtl="0" eaLnBrk="1" fontAlgn="auto" latinLnBrk="0" hangingPunct="1">
                        <a:lnSpc>
                          <a:spcPct val="100000"/>
                        </a:lnSpc>
                        <a:spcBef>
                          <a:spcPts val="0"/>
                        </a:spcBef>
                        <a:spcAft>
                          <a:spcPts val="0"/>
                        </a:spcAft>
                        <a:buClrTx/>
                        <a:buSzTx/>
                        <a:buFontTx/>
                        <a:buAutoNum type="arabicPeriod"/>
                        <a:tabLst/>
                        <a:defRPr/>
                      </a:pPr>
                      <a:r>
                        <a:rPr lang="es-MX" sz="2400" b="1" kern="1200" dirty="0" smtClean="0">
                          <a:solidFill>
                            <a:schemeClr val="dk1"/>
                          </a:solidFill>
                          <a:latin typeface="Arial Narrow" pitchFamily="34" charset="0"/>
                          <a:ea typeface="+mn-ea"/>
                          <a:cs typeface="+mn-cs"/>
                        </a:rPr>
                        <a:t>Calidad en el Servicio</a:t>
                      </a:r>
                    </a:p>
                    <a:p>
                      <a:pPr marL="342900" marR="0" lvl="1" indent="-342900" algn="ctr" defTabSz="914400" rtl="0" eaLnBrk="1" fontAlgn="auto" latinLnBrk="0" hangingPunct="1">
                        <a:lnSpc>
                          <a:spcPct val="100000"/>
                        </a:lnSpc>
                        <a:spcBef>
                          <a:spcPts val="0"/>
                        </a:spcBef>
                        <a:spcAft>
                          <a:spcPts val="0"/>
                        </a:spcAft>
                        <a:buClrTx/>
                        <a:buSzTx/>
                        <a:buFontTx/>
                        <a:buAutoNum type="arabicPeriod"/>
                        <a:tabLst/>
                        <a:defRPr/>
                      </a:pPr>
                      <a:r>
                        <a:rPr lang="es-MX" sz="2400" b="1" kern="1200" dirty="0" smtClean="0">
                          <a:solidFill>
                            <a:schemeClr val="dk1"/>
                          </a:solidFill>
                          <a:latin typeface="Arial Narrow" pitchFamily="34" charset="0"/>
                          <a:ea typeface="+mn-ea"/>
                          <a:cs typeface="+mn-cs"/>
                        </a:rPr>
                        <a:t>Prevención </a:t>
                      </a:r>
                      <a:endParaRPr lang="es-MX" sz="2400" b="1" kern="1200" dirty="0">
                        <a:solidFill>
                          <a:schemeClr val="dk1"/>
                        </a:solidFill>
                        <a:latin typeface="Arial Narrow" pitchFamily="34" charset="0"/>
                        <a:ea typeface="+mn-ea"/>
                        <a:cs typeface="+mn-cs"/>
                      </a:endParaRPr>
                    </a:p>
                  </a:txBody>
                  <a:tcPr marL="91442" marR="9144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4334">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s-MX" sz="1800" dirty="0" smtClean="0">
                          <a:latin typeface="Arial Narrow" pitchFamily="34" charset="0"/>
                        </a:rPr>
                        <a:t>Un esquema solvente de </a:t>
                      </a:r>
                      <a:r>
                        <a:rPr lang="es-MX" sz="1800" b="1" dirty="0" smtClean="0">
                          <a:latin typeface="Arial Narrow" pitchFamily="34" charset="0"/>
                        </a:rPr>
                        <a:t>autorización de registros sanitarios.</a:t>
                      </a:r>
                    </a:p>
                  </a:txBody>
                  <a:tcPr marL="91442" marR="9144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lang="es-MX" sz="1800" kern="1200" dirty="0">
                        <a:solidFill>
                          <a:schemeClr val="dk1"/>
                        </a:solidFill>
                        <a:latin typeface="Arial Narrow" pitchFamily="34" charset="0"/>
                        <a:ea typeface="+mn-ea"/>
                        <a:cs typeface="+mn-cs"/>
                      </a:endParaRPr>
                    </a:p>
                  </a:txBody>
                  <a:tcPr marL="91442" marR="91442" marT="45707" marB="45707" anchor="ctr"/>
                </a:tc>
              </a:tr>
              <a:tr h="863344">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s-MX" sz="1800" b="1" dirty="0" smtClean="0">
                          <a:latin typeface="Arial Narrow" pitchFamily="34" charset="0"/>
                        </a:rPr>
                        <a:t>La eliminación de las barreras de entrada al mercado a productos que son seguros, de calidad y eficaces.</a:t>
                      </a:r>
                    </a:p>
                  </a:txBody>
                  <a:tcPr marL="91442" marR="9144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lang="es-MX" sz="1800" kern="1200" dirty="0">
                        <a:solidFill>
                          <a:schemeClr val="dk1"/>
                        </a:solidFill>
                        <a:latin typeface="Arial Narrow" pitchFamily="34" charset="0"/>
                        <a:ea typeface="+mn-ea"/>
                        <a:cs typeface="+mn-cs"/>
                      </a:endParaRPr>
                    </a:p>
                  </a:txBody>
                  <a:tcPr marL="91442" marR="91442" marT="45707" marB="45707" anchor="ctr"/>
                </a:tc>
              </a:tr>
              <a:tr h="604334">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s-MX" sz="1800" dirty="0" smtClean="0">
                          <a:latin typeface="Arial Narrow" pitchFamily="34" charset="0"/>
                        </a:rPr>
                        <a:t>La homologación del regulador con las mejores prácticas internacionales. </a:t>
                      </a:r>
                    </a:p>
                  </a:txBody>
                  <a:tcPr marL="91442" marR="91442"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lang="es-MX" sz="1800" kern="1200" dirty="0">
                        <a:solidFill>
                          <a:schemeClr val="dk1"/>
                        </a:solidFill>
                        <a:latin typeface="Arial Narrow" pitchFamily="34" charset="0"/>
                        <a:ea typeface="+mn-ea"/>
                        <a:cs typeface="+mn-cs"/>
                      </a:endParaRPr>
                    </a:p>
                  </a:txBody>
                  <a:tcPr marL="91442" marR="91442" marT="45707" marB="45707" anchor="ctr"/>
                </a:tc>
              </a:tr>
            </a:tbl>
          </a:graphicData>
        </a:graphic>
      </p:graphicFrame>
    </p:spTree>
    <p:extLst>
      <p:ext uri="{BB962C8B-B14F-4D97-AF65-F5344CB8AC3E}">
        <p14:creationId xmlns:p14="http://schemas.microsoft.com/office/powerpoint/2010/main" val="1233239191"/>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124744"/>
            <a:ext cx="8712968" cy="5256584"/>
          </a:xfrm>
        </p:spPr>
        <p:txBody>
          <a:bodyPr/>
          <a:lstStyle/>
          <a:p>
            <a:pPr marL="0" indent="0" algn="just">
              <a:spcAft>
                <a:spcPts val="1200"/>
              </a:spcAft>
              <a:buNone/>
            </a:pPr>
            <a:r>
              <a:rPr lang="es-MX" sz="2200" b="1" dirty="0" smtClean="0">
                <a:latin typeface="Arial Narrow" pitchFamily="34" charset="0"/>
              </a:rPr>
              <a:t>Eje 1. Autoridad Sanitaria</a:t>
            </a:r>
          </a:p>
          <a:p>
            <a:pPr algn="just">
              <a:spcAft>
                <a:spcPts val="1200"/>
              </a:spcAft>
            </a:pPr>
            <a:r>
              <a:rPr lang="es-MX" sz="2200" dirty="0" smtClean="0">
                <a:latin typeface="Arial Narrow" pitchFamily="34" charset="0"/>
              </a:rPr>
              <a:t>El </a:t>
            </a:r>
            <a:r>
              <a:rPr lang="es-MX" sz="2200" b="1" dirty="0" smtClean="0">
                <a:latin typeface="Arial Narrow" pitchFamily="34" charset="0"/>
              </a:rPr>
              <a:t>diseño de los reguladores sanitarios </a:t>
            </a:r>
            <a:r>
              <a:rPr lang="es-MX" sz="2200" dirty="0" smtClean="0">
                <a:latin typeface="Arial Narrow" pitchFamily="34" charset="0"/>
              </a:rPr>
              <a:t>en el mundo ha evolucionado a un esquema donde primero se define el </a:t>
            </a:r>
            <a:r>
              <a:rPr lang="es-MX" sz="2200" b="1" dirty="0" smtClean="0">
                <a:latin typeface="Arial Narrow" pitchFamily="34" charset="0"/>
              </a:rPr>
              <a:t>nivel de riesgo </a:t>
            </a:r>
            <a:r>
              <a:rPr lang="es-MX" sz="2200" dirty="0" smtClean="0">
                <a:latin typeface="Arial Narrow" pitchFamily="34" charset="0"/>
              </a:rPr>
              <a:t>y, posteriormente, se determina la </a:t>
            </a:r>
            <a:r>
              <a:rPr lang="es-MX" sz="2200" b="1" dirty="0" smtClean="0">
                <a:latin typeface="Arial Narrow" pitchFamily="34" charset="0"/>
              </a:rPr>
              <a:t>carga regulatoria </a:t>
            </a:r>
            <a:r>
              <a:rPr lang="es-MX" sz="2200" dirty="0" smtClean="0">
                <a:latin typeface="Arial Narrow" pitchFamily="34" charset="0"/>
              </a:rPr>
              <a:t>de cada fármaco.  </a:t>
            </a:r>
          </a:p>
          <a:p>
            <a:pPr algn="just">
              <a:spcAft>
                <a:spcPts val="1200"/>
              </a:spcAft>
            </a:pPr>
            <a:r>
              <a:rPr lang="es-MX" sz="2200" dirty="0" smtClean="0">
                <a:latin typeface="Arial Narrow" pitchFamily="34" charset="0"/>
              </a:rPr>
              <a:t>En 2001, México crea una agencia sanitaria con un diseño homogéneo al entorno internacional conforme al modelo de evaluación de riesgos. </a:t>
            </a:r>
          </a:p>
          <a:p>
            <a:pPr algn="just">
              <a:spcAft>
                <a:spcPts val="1200"/>
              </a:spcAft>
            </a:pPr>
            <a:r>
              <a:rPr lang="es-MX" sz="2200" dirty="0" smtClean="0">
                <a:latin typeface="Arial Narrow" pitchFamily="34" charset="0"/>
              </a:rPr>
              <a:t>Adicionalmente, para blindar su actuación y sus actos de autoridad, a la agencia sanitaria se le dotó de autonomía técnica, administrativa y legal. </a:t>
            </a:r>
          </a:p>
          <a:p>
            <a:pPr algn="just">
              <a:spcAft>
                <a:spcPts val="1200"/>
              </a:spcAft>
            </a:pPr>
            <a:r>
              <a:rPr lang="es-MX" sz="2200" dirty="0" smtClean="0">
                <a:latin typeface="Arial Narrow" pitchFamily="34" charset="0"/>
              </a:rPr>
              <a:t>El diseño institucional de la COFEPRIS es el adecuado ya que agrupa todos los elementos necesarios para regular a la industria farmacéutica.</a:t>
            </a:r>
          </a:p>
          <a:p>
            <a:pPr algn="just">
              <a:spcAft>
                <a:spcPts val="1200"/>
              </a:spcAft>
            </a:pPr>
            <a:r>
              <a:rPr lang="es-MX" sz="2200" dirty="0" smtClean="0">
                <a:latin typeface="Arial Narrow" pitchFamily="34" charset="0"/>
              </a:rPr>
              <a:t>Se fortaleció la función del Estado como autoridad sanitaria para salvaguardar la salud de la población. </a:t>
            </a:r>
          </a:p>
        </p:txBody>
      </p:sp>
      <p:sp>
        <p:nvSpPr>
          <p:cNvPr id="4" name="3 Marcador de número de diapositiva"/>
          <p:cNvSpPr>
            <a:spLocks noGrp="1"/>
          </p:cNvSpPr>
          <p:nvPr>
            <p:ph type="sldNum" sz="quarter" idx="12"/>
          </p:nvPr>
        </p:nvSpPr>
        <p:spPr/>
        <p:txBody>
          <a:bodyPr/>
          <a:lstStyle/>
          <a:p>
            <a:pPr>
              <a:defRPr/>
            </a:pPr>
            <a:fld id="{44D178F7-158D-4603-AFCC-B1382755969E}" type="slidenum">
              <a:rPr lang="es-ES" smtClean="0">
                <a:solidFill>
                  <a:prstClr val="black"/>
                </a:solidFill>
              </a:rPr>
              <a:pPr>
                <a:defRPr/>
              </a:pPr>
              <a:t>4</a:t>
            </a:fld>
            <a:endParaRPr lang="es-ES">
              <a:solidFill>
                <a:prstClr val="black"/>
              </a:solidFill>
            </a:endParaRPr>
          </a:p>
        </p:txBody>
      </p:sp>
    </p:spTree>
    <p:extLst>
      <p:ext uri="{BB962C8B-B14F-4D97-AF65-F5344CB8AC3E}">
        <p14:creationId xmlns:p14="http://schemas.microsoft.com/office/powerpoint/2010/main" val="2312037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8114" name="Group 2"/>
          <p:cNvGrpSpPr>
            <a:grpSpLocks/>
          </p:cNvGrpSpPr>
          <p:nvPr/>
        </p:nvGrpSpPr>
        <p:grpSpPr bwMode="auto">
          <a:xfrm>
            <a:off x="323155" y="1485267"/>
            <a:ext cx="8569325" cy="5256101"/>
            <a:chOff x="385" y="572"/>
            <a:chExt cx="5398" cy="3720"/>
          </a:xfrm>
        </p:grpSpPr>
        <p:sp>
          <p:nvSpPr>
            <p:cNvPr id="218115" name="Freeform 3"/>
            <p:cNvSpPr>
              <a:spLocks/>
            </p:cNvSpPr>
            <p:nvPr/>
          </p:nvSpPr>
          <p:spPr bwMode="auto">
            <a:xfrm>
              <a:off x="1201" y="1026"/>
              <a:ext cx="3455" cy="720"/>
            </a:xfrm>
            <a:custGeom>
              <a:avLst/>
              <a:gdLst>
                <a:gd name="T0" fmla="*/ 2241 w 2988"/>
                <a:gd name="T1" fmla="*/ 0 h 464"/>
                <a:gd name="T2" fmla="*/ 2241 w 2988"/>
                <a:gd name="T3" fmla="*/ 117 h 464"/>
                <a:gd name="T4" fmla="*/ 0 w 2988"/>
                <a:gd name="T5" fmla="*/ 117 h 464"/>
                <a:gd name="T6" fmla="*/ 373 w 2988"/>
                <a:gd name="T7" fmla="*/ 232 h 464"/>
                <a:gd name="T8" fmla="*/ 0 w 2988"/>
                <a:gd name="T9" fmla="*/ 349 h 464"/>
                <a:gd name="T10" fmla="*/ 2241 w 2988"/>
                <a:gd name="T11" fmla="*/ 349 h 464"/>
                <a:gd name="T12" fmla="*/ 2241 w 2988"/>
                <a:gd name="T13" fmla="*/ 464 h 464"/>
                <a:gd name="T14" fmla="*/ 2988 w 2988"/>
                <a:gd name="T15" fmla="*/ 232 h 464"/>
                <a:gd name="T16" fmla="*/ 2241 w 2988"/>
                <a:gd name="T17"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8" h="464">
                  <a:moveTo>
                    <a:pt x="2241" y="0"/>
                  </a:moveTo>
                  <a:lnTo>
                    <a:pt x="2241" y="117"/>
                  </a:lnTo>
                  <a:lnTo>
                    <a:pt x="0" y="117"/>
                  </a:lnTo>
                  <a:lnTo>
                    <a:pt x="373" y="232"/>
                  </a:lnTo>
                  <a:lnTo>
                    <a:pt x="0" y="349"/>
                  </a:lnTo>
                  <a:lnTo>
                    <a:pt x="2241" y="349"/>
                  </a:lnTo>
                  <a:lnTo>
                    <a:pt x="2241" y="464"/>
                  </a:lnTo>
                  <a:lnTo>
                    <a:pt x="2988" y="232"/>
                  </a:lnTo>
                  <a:lnTo>
                    <a:pt x="2241" y="0"/>
                  </a:lnTo>
                  <a:close/>
                </a:path>
              </a:pathLst>
            </a:custGeom>
            <a:solidFill>
              <a:srgbClr val="006600"/>
            </a:solidFill>
            <a:ln w="28575" cmpd="sng">
              <a:solidFill>
                <a:srgbClr val="000066"/>
              </a:solidFill>
              <a:prstDash val="solid"/>
              <a:round/>
              <a:headEnd/>
              <a:tailEnd/>
            </a:ln>
          </p:spPr>
          <p:txBody>
            <a:bodyPr/>
            <a:lstStyle/>
            <a:p>
              <a:endParaRPr lang="es-MX">
                <a:latin typeface="Arial Narrow" pitchFamily="34" charset="0"/>
              </a:endParaRPr>
            </a:p>
          </p:txBody>
        </p:sp>
        <p:sp>
          <p:nvSpPr>
            <p:cNvPr id="218116" name="Rectangle 4"/>
            <p:cNvSpPr>
              <a:spLocks noChangeArrowheads="1"/>
            </p:cNvSpPr>
            <p:nvPr/>
          </p:nvSpPr>
          <p:spPr bwMode="auto">
            <a:xfrm>
              <a:off x="2277" y="1473"/>
              <a:ext cx="1903"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atin typeface="Arial Narrow" pitchFamily="34" charset="0"/>
              </a:endParaRPr>
            </a:p>
          </p:txBody>
        </p:sp>
        <p:sp>
          <p:nvSpPr>
            <p:cNvPr id="218117" name="Rectangle 5"/>
            <p:cNvSpPr>
              <a:spLocks noChangeArrowheads="1"/>
            </p:cNvSpPr>
            <p:nvPr/>
          </p:nvSpPr>
          <p:spPr bwMode="auto">
            <a:xfrm>
              <a:off x="2555" y="1501"/>
              <a:ext cx="2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spcBef>
                  <a:spcPct val="0"/>
                </a:spcBef>
                <a:buClrTx/>
                <a:buFontTx/>
                <a:buNone/>
              </a:pPr>
              <a:r>
                <a:rPr lang="es-ES" sz="1100" b="0">
                  <a:solidFill>
                    <a:srgbClr val="C0C0C0"/>
                  </a:solidFill>
                  <a:latin typeface="Arial Narrow" pitchFamily="34" charset="0"/>
                </a:rPr>
                <a:t>-</a:t>
              </a:r>
              <a:endParaRPr lang="es-ES" b="0">
                <a:solidFill>
                  <a:schemeClr val="tx1"/>
                </a:solidFill>
                <a:latin typeface="Arial Narrow" pitchFamily="34" charset="0"/>
              </a:endParaRPr>
            </a:p>
          </p:txBody>
        </p:sp>
        <p:sp>
          <p:nvSpPr>
            <p:cNvPr id="218118" name="Rectangle 6"/>
            <p:cNvSpPr>
              <a:spLocks noChangeArrowheads="1"/>
            </p:cNvSpPr>
            <p:nvPr/>
          </p:nvSpPr>
          <p:spPr bwMode="auto">
            <a:xfrm>
              <a:off x="1655" y="844"/>
              <a:ext cx="2472"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spcBef>
                  <a:spcPct val="50000"/>
                </a:spcBef>
                <a:buClrTx/>
                <a:buFontTx/>
                <a:buNone/>
              </a:pPr>
              <a:r>
                <a:rPr lang="es-MX" sz="2800" dirty="0">
                  <a:solidFill>
                    <a:srgbClr val="FF6600"/>
                  </a:solidFill>
                  <a:latin typeface="Arial Narrow" pitchFamily="34" charset="0"/>
                </a:rPr>
                <a:t>Procesos</a:t>
              </a:r>
              <a:endParaRPr lang="es-ES" sz="2800" dirty="0">
                <a:solidFill>
                  <a:srgbClr val="FF6600"/>
                </a:solidFill>
                <a:latin typeface="Arial Narrow" pitchFamily="34" charset="0"/>
              </a:endParaRPr>
            </a:p>
          </p:txBody>
        </p:sp>
        <p:sp>
          <p:nvSpPr>
            <p:cNvPr id="218119" name="Text Box 7"/>
            <p:cNvSpPr txBox="1">
              <a:spLocks noChangeArrowheads="1"/>
            </p:cNvSpPr>
            <p:nvPr/>
          </p:nvSpPr>
          <p:spPr bwMode="auto">
            <a:xfrm>
              <a:off x="1746" y="1162"/>
              <a:ext cx="242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ClrTx/>
                <a:buFontTx/>
                <a:buNone/>
              </a:pPr>
              <a:r>
                <a:rPr lang="es-MX" sz="1800" dirty="0">
                  <a:solidFill>
                    <a:schemeClr val="bg1"/>
                  </a:solidFill>
                  <a:latin typeface="Arial Narrow" pitchFamily="34" charset="0"/>
                </a:rPr>
                <a:t>Sistemas, asesoría jurídica, apoyo internacional, etc.</a:t>
              </a:r>
              <a:endParaRPr lang="es-ES" sz="1800" dirty="0">
                <a:solidFill>
                  <a:schemeClr val="bg1"/>
                </a:solidFill>
                <a:latin typeface="Arial Narrow" pitchFamily="34" charset="0"/>
              </a:endParaRPr>
            </a:p>
          </p:txBody>
        </p:sp>
        <p:sp>
          <p:nvSpPr>
            <p:cNvPr id="218120" name="Rectangle 8"/>
            <p:cNvSpPr>
              <a:spLocks noChangeArrowheads="1"/>
            </p:cNvSpPr>
            <p:nvPr/>
          </p:nvSpPr>
          <p:spPr bwMode="auto">
            <a:xfrm>
              <a:off x="1332" y="1909"/>
              <a:ext cx="817" cy="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atin typeface="Arial Narrow" pitchFamily="34" charset="0"/>
              </a:endParaRPr>
            </a:p>
          </p:txBody>
        </p:sp>
        <p:sp>
          <p:nvSpPr>
            <p:cNvPr id="218121" name="Rectangle 9"/>
            <p:cNvSpPr>
              <a:spLocks noChangeArrowheads="1"/>
            </p:cNvSpPr>
            <p:nvPr/>
          </p:nvSpPr>
          <p:spPr bwMode="auto">
            <a:xfrm>
              <a:off x="2415" y="1909"/>
              <a:ext cx="583" cy="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atin typeface="Arial Narrow" pitchFamily="34" charset="0"/>
              </a:endParaRPr>
            </a:p>
          </p:txBody>
        </p:sp>
        <p:grpSp>
          <p:nvGrpSpPr>
            <p:cNvPr id="218122" name="Group 10"/>
            <p:cNvGrpSpPr>
              <a:grpSpLocks/>
            </p:cNvGrpSpPr>
            <p:nvPr/>
          </p:nvGrpSpPr>
          <p:grpSpPr bwMode="auto">
            <a:xfrm>
              <a:off x="716" y="1807"/>
              <a:ext cx="1256" cy="869"/>
              <a:chOff x="431" y="1748"/>
              <a:chExt cx="1256" cy="911"/>
            </a:xfrm>
          </p:grpSpPr>
          <p:sp>
            <p:nvSpPr>
              <p:cNvPr id="218123" name="Freeform 11"/>
              <p:cNvSpPr>
                <a:spLocks/>
              </p:cNvSpPr>
              <p:nvPr/>
            </p:nvSpPr>
            <p:spPr bwMode="auto">
              <a:xfrm>
                <a:off x="431" y="1748"/>
                <a:ext cx="1256" cy="911"/>
              </a:xfrm>
              <a:custGeom>
                <a:avLst/>
                <a:gdLst>
                  <a:gd name="T0" fmla="*/ 669 w 893"/>
                  <a:gd name="T1" fmla="*/ 0 h 696"/>
                  <a:gd name="T2" fmla="*/ 0 w 893"/>
                  <a:gd name="T3" fmla="*/ 0 h 696"/>
                  <a:gd name="T4" fmla="*/ 0 w 893"/>
                  <a:gd name="T5" fmla="*/ 696 h 696"/>
                  <a:gd name="T6" fmla="*/ 669 w 893"/>
                  <a:gd name="T7" fmla="*/ 696 h 696"/>
                  <a:gd name="T8" fmla="*/ 893 w 893"/>
                  <a:gd name="T9" fmla="*/ 349 h 696"/>
                  <a:gd name="T10" fmla="*/ 669 w 893"/>
                  <a:gd name="T11" fmla="*/ 0 h 696"/>
                </a:gdLst>
                <a:ahLst/>
                <a:cxnLst>
                  <a:cxn ang="0">
                    <a:pos x="T0" y="T1"/>
                  </a:cxn>
                  <a:cxn ang="0">
                    <a:pos x="T2" y="T3"/>
                  </a:cxn>
                  <a:cxn ang="0">
                    <a:pos x="T4" y="T5"/>
                  </a:cxn>
                  <a:cxn ang="0">
                    <a:pos x="T6" y="T7"/>
                  </a:cxn>
                  <a:cxn ang="0">
                    <a:pos x="T8" y="T9"/>
                  </a:cxn>
                  <a:cxn ang="0">
                    <a:pos x="T10" y="T11"/>
                  </a:cxn>
                </a:cxnLst>
                <a:rect l="0" t="0" r="r" b="b"/>
                <a:pathLst>
                  <a:path w="893" h="696">
                    <a:moveTo>
                      <a:pt x="669" y="0"/>
                    </a:moveTo>
                    <a:lnTo>
                      <a:pt x="0" y="0"/>
                    </a:lnTo>
                    <a:lnTo>
                      <a:pt x="0" y="696"/>
                    </a:lnTo>
                    <a:lnTo>
                      <a:pt x="669" y="696"/>
                    </a:lnTo>
                    <a:lnTo>
                      <a:pt x="893" y="349"/>
                    </a:lnTo>
                    <a:lnTo>
                      <a:pt x="669" y="0"/>
                    </a:lnTo>
                    <a:close/>
                  </a:path>
                </a:pathLst>
              </a:custGeom>
              <a:noFill/>
              <a:ln w="28575" cmpd="sng">
                <a:solidFill>
                  <a:srgbClr val="00CC00"/>
                </a:solidFill>
                <a:prstDash val="solid"/>
                <a:round/>
                <a:headEnd/>
                <a:tailEnd/>
              </a:ln>
              <a:extLst>
                <a:ext uri="{909E8E84-426E-40DD-AFC4-6F175D3DCCD1}">
                  <a14:hiddenFill xmlns:a14="http://schemas.microsoft.com/office/drawing/2010/main">
                    <a:solidFill>
                      <a:srgbClr val="000066"/>
                    </a:solidFill>
                  </a14:hiddenFill>
                </a:ext>
              </a:extLst>
            </p:spPr>
            <p:txBody>
              <a:bodyPr/>
              <a:lstStyle/>
              <a:p>
                <a:endParaRPr lang="es-MX">
                  <a:latin typeface="Arial Narrow" pitchFamily="34" charset="0"/>
                </a:endParaRPr>
              </a:p>
            </p:txBody>
          </p:sp>
          <p:sp>
            <p:nvSpPr>
              <p:cNvPr id="218124" name="Text Box 12"/>
              <p:cNvSpPr txBox="1">
                <a:spLocks noChangeArrowheads="1"/>
              </p:cNvSpPr>
              <p:nvPr/>
            </p:nvSpPr>
            <p:spPr bwMode="auto">
              <a:xfrm>
                <a:off x="567" y="1752"/>
                <a:ext cx="856" cy="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ClrTx/>
                  <a:buFontTx/>
                  <a:buNone/>
                </a:pPr>
                <a:r>
                  <a:rPr lang="es-MX" sz="1700">
                    <a:solidFill>
                      <a:srgbClr val="000066"/>
                    </a:solidFill>
                    <a:effectLst>
                      <a:outerShdw blurRad="38100" dist="38100" dir="2700000" algn="tl">
                        <a:srgbClr val="C0C0C0"/>
                      </a:outerShdw>
                    </a:effectLst>
                    <a:latin typeface="Arial Narrow" pitchFamily="34" charset="0"/>
                  </a:rPr>
                  <a:t>Evidencia y Manejo de Riesgos Sanitarios</a:t>
                </a:r>
                <a:endParaRPr lang="es-ES" sz="1700">
                  <a:solidFill>
                    <a:srgbClr val="000066"/>
                  </a:solidFill>
                  <a:effectLst>
                    <a:outerShdw blurRad="38100" dist="38100" dir="2700000" algn="tl">
                      <a:srgbClr val="C0C0C0"/>
                    </a:outerShdw>
                  </a:effectLst>
                  <a:latin typeface="Arial Narrow" pitchFamily="34" charset="0"/>
                </a:endParaRPr>
              </a:p>
            </p:txBody>
          </p:sp>
        </p:grpSp>
        <p:sp>
          <p:nvSpPr>
            <p:cNvPr id="218125" name="Rectangle 13"/>
            <p:cNvSpPr>
              <a:spLocks noChangeArrowheads="1"/>
            </p:cNvSpPr>
            <p:nvPr/>
          </p:nvSpPr>
          <p:spPr bwMode="auto">
            <a:xfrm>
              <a:off x="3327" y="1912"/>
              <a:ext cx="583" cy="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atin typeface="Arial Narrow" pitchFamily="34" charset="0"/>
              </a:endParaRPr>
            </a:p>
          </p:txBody>
        </p:sp>
        <p:sp>
          <p:nvSpPr>
            <p:cNvPr id="218126" name="Rectangle 14"/>
            <p:cNvSpPr>
              <a:spLocks noChangeArrowheads="1"/>
            </p:cNvSpPr>
            <p:nvPr/>
          </p:nvSpPr>
          <p:spPr bwMode="auto">
            <a:xfrm>
              <a:off x="4215" y="1912"/>
              <a:ext cx="583" cy="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atin typeface="Arial Narrow" pitchFamily="34" charset="0"/>
              </a:endParaRPr>
            </a:p>
          </p:txBody>
        </p:sp>
        <p:sp>
          <p:nvSpPr>
            <p:cNvPr id="218127" name="Freeform 15"/>
            <p:cNvSpPr>
              <a:spLocks/>
            </p:cNvSpPr>
            <p:nvPr/>
          </p:nvSpPr>
          <p:spPr bwMode="auto">
            <a:xfrm>
              <a:off x="1360" y="3626"/>
              <a:ext cx="3470" cy="666"/>
            </a:xfrm>
            <a:custGeom>
              <a:avLst/>
              <a:gdLst>
                <a:gd name="T0" fmla="*/ 0 w 3026"/>
                <a:gd name="T1" fmla="*/ 232 h 698"/>
                <a:gd name="T2" fmla="*/ 1135 w 3026"/>
                <a:gd name="T3" fmla="*/ 232 h 698"/>
                <a:gd name="T4" fmla="*/ 1135 w 3026"/>
                <a:gd name="T5" fmla="*/ 137 h 698"/>
                <a:gd name="T6" fmla="*/ 712 w 3026"/>
                <a:gd name="T7" fmla="*/ 137 h 698"/>
                <a:gd name="T8" fmla="*/ 1513 w 3026"/>
                <a:gd name="T9" fmla="*/ 0 h 698"/>
                <a:gd name="T10" fmla="*/ 2315 w 3026"/>
                <a:gd name="T11" fmla="*/ 137 h 698"/>
                <a:gd name="T12" fmla="*/ 1891 w 3026"/>
                <a:gd name="T13" fmla="*/ 137 h 698"/>
                <a:gd name="T14" fmla="*/ 1891 w 3026"/>
                <a:gd name="T15" fmla="*/ 232 h 698"/>
                <a:gd name="T16" fmla="*/ 3026 w 3026"/>
                <a:gd name="T17" fmla="*/ 232 h 698"/>
                <a:gd name="T18" fmla="*/ 3026 w 3026"/>
                <a:gd name="T19" fmla="*/ 698 h 698"/>
                <a:gd name="T20" fmla="*/ 0 w 3026"/>
                <a:gd name="T21" fmla="*/ 698 h 698"/>
                <a:gd name="T22" fmla="*/ 0 w 3026"/>
                <a:gd name="T23" fmla="*/ 23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6" h="698">
                  <a:moveTo>
                    <a:pt x="0" y="232"/>
                  </a:moveTo>
                  <a:lnTo>
                    <a:pt x="1135" y="232"/>
                  </a:lnTo>
                  <a:lnTo>
                    <a:pt x="1135" y="137"/>
                  </a:lnTo>
                  <a:lnTo>
                    <a:pt x="712" y="137"/>
                  </a:lnTo>
                  <a:lnTo>
                    <a:pt x="1513" y="0"/>
                  </a:lnTo>
                  <a:lnTo>
                    <a:pt x="2315" y="137"/>
                  </a:lnTo>
                  <a:lnTo>
                    <a:pt x="1891" y="137"/>
                  </a:lnTo>
                  <a:lnTo>
                    <a:pt x="1891" y="232"/>
                  </a:lnTo>
                  <a:lnTo>
                    <a:pt x="3026" y="232"/>
                  </a:lnTo>
                  <a:lnTo>
                    <a:pt x="3026" y="698"/>
                  </a:lnTo>
                  <a:lnTo>
                    <a:pt x="0" y="698"/>
                  </a:lnTo>
                  <a:lnTo>
                    <a:pt x="0" y="232"/>
                  </a:lnTo>
                  <a:close/>
                </a:path>
              </a:pathLst>
            </a:custGeom>
            <a:solidFill>
              <a:srgbClr val="006600"/>
            </a:solidFill>
            <a:ln w="19050" cmpd="sng">
              <a:solidFill>
                <a:srgbClr val="000066"/>
              </a:solidFill>
              <a:prstDash val="solid"/>
              <a:round/>
              <a:headEnd/>
              <a:tailEnd/>
            </a:ln>
          </p:spPr>
          <p:txBody>
            <a:bodyPr/>
            <a:lstStyle/>
            <a:p>
              <a:endParaRPr lang="es-MX">
                <a:latin typeface="Arial Narrow" pitchFamily="34" charset="0"/>
              </a:endParaRPr>
            </a:p>
          </p:txBody>
        </p:sp>
        <p:sp>
          <p:nvSpPr>
            <p:cNvPr id="218128" name="Rectangle 16"/>
            <p:cNvSpPr>
              <a:spLocks noChangeArrowheads="1"/>
            </p:cNvSpPr>
            <p:nvPr/>
          </p:nvSpPr>
          <p:spPr bwMode="auto">
            <a:xfrm>
              <a:off x="2176" y="3943"/>
              <a:ext cx="2251"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ClrTx/>
                <a:buFontTx/>
                <a:buNone/>
              </a:pPr>
              <a:endParaRPr lang="es-MX" sz="2000">
                <a:solidFill>
                  <a:schemeClr val="tx1"/>
                </a:solidFill>
                <a:latin typeface="Arial Narrow" pitchFamily="34" charset="0"/>
              </a:endParaRPr>
            </a:p>
          </p:txBody>
        </p:sp>
        <p:sp>
          <p:nvSpPr>
            <p:cNvPr id="218129" name="Text Box 17"/>
            <p:cNvSpPr txBox="1">
              <a:spLocks noChangeArrowheads="1"/>
            </p:cNvSpPr>
            <p:nvPr/>
          </p:nvSpPr>
          <p:spPr bwMode="auto">
            <a:xfrm>
              <a:off x="1383" y="3993"/>
              <a:ext cx="340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ClrTx/>
                <a:buFontTx/>
                <a:buNone/>
              </a:pPr>
              <a:r>
                <a:rPr lang="es-MX" sz="1800">
                  <a:solidFill>
                    <a:schemeClr val="bg1"/>
                  </a:solidFill>
                  <a:effectLst>
                    <a:outerShdw blurRad="38100" dist="38100" dir="2700000" algn="tl">
                      <a:srgbClr val="C0C0C0"/>
                    </a:outerShdw>
                  </a:effectLst>
                  <a:latin typeface="Arial Narrow" pitchFamily="34" charset="0"/>
                </a:rPr>
                <a:t>Staff administrativo           (Secretaría General)</a:t>
              </a:r>
              <a:endParaRPr lang="es-ES" sz="1800">
                <a:solidFill>
                  <a:schemeClr val="bg1"/>
                </a:solidFill>
                <a:effectLst>
                  <a:outerShdw blurRad="38100" dist="38100" dir="2700000" algn="tl">
                    <a:srgbClr val="C0C0C0"/>
                  </a:outerShdw>
                </a:effectLst>
                <a:latin typeface="Arial Narrow" pitchFamily="34" charset="0"/>
              </a:endParaRPr>
            </a:p>
          </p:txBody>
        </p:sp>
        <p:sp>
          <p:nvSpPr>
            <p:cNvPr id="218130" name="Rectangle 18"/>
            <p:cNvSpPr>
              <a:spLocks noChangeArrowheads="1"/>
            </p:cNvSpPr>
            <p:nvPr/>
          </p:nvSpPr>
          <p:spPr bwMode="auto">
            <a:xfrm>
              <a:off x="1753" y="2903"/>
              <a:ext cx="583" cy="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atin typeface="Arial Narrow" pitchFamily="34" charset="0"/>
              </a:endParaRPr>
            </a:p>
          </p:txBody>
        </p:sp>
        <p:sp>
          <p:nvSpPr>
            <p:cNvPr id="218131" name="Rectangle 19"/>
            <p:cNvSpPr>
              <a:spLocks noChangeArrowheads="1"/>
            </p:cNvSpPr>
            <p:nvPr/>
          </p:nvSpPr>
          <p:spPr bwMode="auto">
            <a:xfrm>
              <a:off x="2833" y="2986"/>
              <a:ext cx="77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atin typeface="Arial Narrow" pitchFamily="34" charset="0"/>
              </a:endParaRPr>
            </a:p>
          </p:txBody>
        </p:sp>
        <p:sp>
          <p:nvSpPr>
            <p:cNvPr id="218132" name="Rectangle 20"/>
            <p:cNvSpPr>
              <a:spLocks noChangeArrowheads="1"/>
            </p:cNvSpPr>
            <p:nvPr/>
          </p:nvSpPr>
          <p:spPr bwMode="auto">
            <a:xfrm>
              <a:off x="3709" y="2903"/>
              <a:ext cx="583" cy="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atin typeface="Arial Narrow" pitchFamily="34" charset="0"/>
              </a:endParaRPr>
            </a:p>
          </p:txBody>
        </p:sp>
        <p:sp>
          <p:nvSpPr>
            <p:cNvPr id="218133" name="Text Box 21"/>
            <p:cNvSpPr txBox="1">
              <a:spLocks noChangeArrowheads="1"/>
            </p:cNvSpPr>
            <p:nvPr/>
          </p:nvSpPr>
          <p:spPr bwMode="auto">
            <a:xfrm>
              <a:off x="3788" y="2886"/>
              <a:ext cx="1179" cy="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buClrTx/>
                <a:buFontTx/>
                <a:buNone/>
              </a:pPr>
              <a:r>
                <a:rPr lang="es-MX" sz="1700">
                  <a:solidFill>
                    <a:srgbClr val="000066"/>
                  </a:solidFill>
                  <a:effectLst>
                    <a:outerShdw blurRad="38100" dist="38100" dir="2700000" algn="tl">
                      <a:srgbClr val="C0C0C0"/>
                    </a:outerShdw>
                  </a:effectLst>
                  <a:latin typeface="Arial Narrow" pitchFamily="34" charset="0"/>
                </a:rPr>
                <a:t>Educación,      Vinculación, Comunicación</a:t>
              </a:r>
              <a:endParaRPr lang="es-ES" sz="1700">
                <a:solidFill>
                  <a:srgbClr val="000066"/>
                </a:solidFill>
                <a:effectLst>
                  <a:outerShdw blurRad="38100" dist="38100" dir="2700000" algn="tl">
                    <a:srgbClr val="C0C0C0"/>
                  </a:outerShdw>
                </a:effectLst>
                <a:latin typeface="Arial Narrow" pitchFamily="34" charset="0"/>
              </a:endParaRPr>
            </a:p>
          </p:txBody>
        </p:sp>
        <p:sp>
          <p:nvSpPr>
            <p:cNvPr id="218134" name="Rectangle 22"/>
            <p:cNvSpPr>
              <a:spLocks noChangeArrowheads="1"/>
            </p:cNvSpPr>
            <p:nvPr/>
          </p:nvSpPr>
          <p:spPr bwMode="auto">
            <a:xfrm>
              <a:off x="385" y="572"/>
              <a:ext cx="539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buClrTx/>
                <a:buFontTx/>
                <a:buNone/>
              </a:pPr>
              <a:r>
                <a:rPr lang="es-MX" sz="1600" i="1" dirty="0">
                  <a:solidFill>
                    <a:srgbClr val="000066"/>
                  </a:solidFill>
                  <a:effectLst>
                    <a:outerShdw blurRad="38100" dist="38100" dir="2700000" algn="tl">
                      <a:srgbClr val="C0C0C0"/>
                    </a:outerShdw>
                  </a:effectLst>
                  <a:latin typeface="Arial Narrow" pitchFamily="34" charset="0"/>
                </a:rPr>
                <a:t>OPERACION DEL SISTEMA FEDERAL DE PROTECCION SANITARIA</a:t>
              </a:r>
              <a:endParaRPr lang="es-ES" sz="1600" i="1" dirty="0">
                <a:solidFill>
                  <a:srgbClr val="000066"/>
                </a:solidFill>
                <a:effectLst>
                  <a:outerShdw blurRad="38100" dist="38100" dir="2700000" algn="tl">
                    <a:srgbClr val="C0C0C0"/>
                  </a:outerShdw>
                </a:effectLst>
                <a:latin typeface="Arial Narrow" pitchFamily="34" charset="0"/>
              </a:endParaRPr>
            </a:p>
          </p:txBody>
        </p:sp>
        <p:sp>
          <p:nvSpPr>
            <p:cNvPr id="218135" name="Freeform 23"/>
            <p:cNvSpPr>
              <a:spLocks/>
            </p:cNvSpPr>
            <p:nvPr/>
          </p:nvSpPr>
          <p:spPr bwMode="auto">
            <a:xfrm>
              <a:off x="4195" y="1797"/>
              <a:ext cx="1316" cy="865"/>
            </a:xfrm>
            <a:custGeom>
              <a:avLst/>
              <a:gdLst>
                <a:gd name="T0" fmla="*/ 552 w 736"/>
                <a:gd name="T1" fmla="*/ 0 h 696"/>
                <a:gd name="T2" fmla="*/ 0 w 736"/>
                <a:gd name="T3" fmla="*/ 0 h 696"/>
                <a:gd name="T4" fmla="*/ 184 w 736"/>
                <a:gd name="T5" fmla="*/ 349 h 696"/>
                <a:gd name="T6" fmla="*/ 0 w 736"/>
                <a:gd name="T7" fmla="*/ 696 h 696"/>
                <a:gd name="T8" fmla="*/ 552 w 736"/>
                <a:gd name="T9" fmla="*/ 696 h 696"/>
                <a:gd name="T10" fmla="*/ 736 w 736"/>
                <a:gd name="T11" fmla="*/ 349 h 696"/>
                <a:gd name="T12" fmla="*/ 552 w 736"/>
                <a:gd name="T13" fmla="*/ 0 h 696"/>
              </a:gdLst>
              <a:ahLst/>
              <a:cxnLst>
                <a:cxn ang="0">
                  <a:pos x="T0" y="T1"/>
                </a:cxn>
                <a:cxn ang="0">
                  <a:pos x="T2" y="T3"/>
                </a:cxn>
                <a:cxn ang="0">
                  <a:pos x="T4" y="T5"/>
                </a:cxn>
                <a:cxn ang="0">
                  <a:pos x="T6" y="T7"/>
                </a:cxn>
                <a:cxn ang="0">
                  <a:pos x="T8" y="T9"/>
                </a:cxn>
                <a:cxn ang="0">
                  <a:pos x="T10" y="T11"/>
                </a:cxn>
                <a:cxn ang="0">
                  <a:pos x="T12" y="T13"/>
                </a:cxn>
              </a:cxnLst>
              <a:rect l="0" t="0" r="r" b="b"/>
              <a:pathLst>
                <a:path w="736" h="696">
                  <a:moveTo>
                    <a:pt x="552" y="0"/>
                  </a:moveTo>
                  <a:lnTo>
                    <a:pt x="0" y="0"/>
                  </a:lnTo>
                  <a:lnTo>
                    <a:pt x="184" y="349"/>
                  </a:lnTo>
                  <a:lnTo>
                    <a:pt x="0" y="696"/>
                  </a:lnTo>
                  <a:lnTo>
                    <a:pt x="552" y="696"/>
                  </a:lnTo>
                  <a:lnTo>
                    <a:pt x="736" y="349"/>
                  </a:lnTo>
                  <a:lnTo>
                    <a:pt x="552" y="0"/>
                  </a:lnTo>
                  <a:close/>
                </a:path>
              </a:pathLst>
            </a:custGeom>
            <a:noFill/>
            <a:ln w="28575" cap="flat" cmpd="sng">
              <a:solidFill>
                <a:srgbClr val="00CC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a:latin typeface="Arial Narrow" pitchFamily="34" charset="0"/>
              </a:endParaRPr>
            </a:p>
          </p:txBody>
        </p:sp>
        <p:sp>
          <p:nvSpPr>
            <p:cNvPr id="218136" name="Rectangle 24"/>
            <p:cNvSpPr>
              <a:spLocks noChangeArrowheads="1"/>
            </p:cNvSpPr>
            <p:nvPr/>
          </p:nvSpPr>
          <p:spPr bwMode="auto">
            <a:xfrm>
              <a:off x="4422" y="2024"/>
              <a:ext cx="1179" cy="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ClrTx/>
                <a:buFontTx/>
                <a:buNone/>
              </a:pPr>
              <a:r>
                <a:rPr lang="es-MX" sz="1700" dirty="0">
                  <a:solidFill>
                    <a:srgbClr val="000066"/>
                  </a:solidFill>
                  <a:effectLst>
                    <a:outerShdw blurRad="38100" dist="38100" dir="2700000" algn="tl">
                      <a:srgbClr val="C0C0C0"/>
                    </a:outerShdw>
                  </a:effectLst>
                  <a:latin typeface="Arial Narrow" pitchFamily="34" charset="0"/>
                </a:rPr>
                <a:t>Control analítico y ampliación de cobertura</a:t>
              </a:r>
              <a:endParaRPr lang="es-ES" sz="1700" dirty="0">
                <a:solidFill>
                  <a:srgbClr val="000066"/>
                </a:solidFill>
                <a:effectLst>
                  <a:outerShdw blurRad="38100" dist="38100" dir="2700000" algn="tl">
                    <a:srgbClr val="C0C0C0"/>
                  </a:outerShdw>
                </a:effectLst>
                <a:latin typeface="Arial Narrow" pitchFamily="34" charset="0"/>
              </a:endParaRPr>
            </a:p>
          </p:txBody>
        </p:sp>
        <p:grpSp>
          <p:nvGrpSpPr>
            <p:cNvPr id="218137" name="Group 25"/>
            <p:cNvGrpSpPr>
              <a:grpSpLocks/>
            </p:cNvGrpSpPr>
            <p:nvPr/>
          </p:nvGrpSpPr>
          <p:grpSpPr bwMode="auto">
            <a:xfrm>
              <a:off x="3061" y="1783"/>
              <a:ext cx="1316" cy="865"/>
              <a:chOff x="2789" y="1888"/>
              <a:chExt cx="1316" cy="907"/>
            </a:xfrm>
          </p:grpSpPr>
          <p:sp>
            <p:nvSpPr>
              <p:cNvPr id="218138" name="Text Box 26"/>
              <p:cNvSpPr txBox="1">
                <a:spLocks noChangeArrowheads="1"/>
              </p:cNvSpPr>
              <p:nvPr/>
            </p:nvSpPr>
            <p:spPr bwMode="auto">
              <a:xfrm>
                <a:off x="3095" y="2107"/>
                <a:ext cx="87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ClrTx/>
                  <a:buFontTx/>
                  <a:buNone/>
                </a:pPr>
                <a:r>
                  <a:rPr lang="es-MX" sz="1700">
                    <a:solidFill>
                      <a:srgbClr val="000066"/>
                    </a:solidFill>
                    <a:effectLst>
                      <a:outerShdw blurRad="38100" dist="38100" dir="2700000" algn="tl">
                        <a:srgbClr val="C0C0C0"/>
                      </a:outerShdw>
                    </a:effectLst>
                    <a:latin typeface="Arial Narrow" pitchFamily="34" charset="0"/>
                  </a:rPr>
                  <a:t>Operación Sanitaria</a:t>
                </a:r>
                <a:endParaRPr lang="es-ES" sz="1700">
                  <a:solidFill>
                    <a:srgbClr val="000066"/>
                  </a:solidFill>
                  <a:effectLst>
                    <a:outerShdw blurRad="38100" dist="38100" dir="2700000" algn="tl">
                      <a:srgbClr val="C0C0C0"/>
                    </a:outerShdw>
                  </a:effectLst>
                  <a:latin typeface="Arial Narrow" pitchFamily="34" charset="0"/>
                </a:endParaRPr>
              </a:p>
            </p:txBody>
          </p:sp>
          <p:sp>
            <p:nvSpPr>
              <p:cNvPr id="218139" name="Freeform 27"/>
              <p:cNvSpPr>
                <a:spLocks/>
              </p:cNvSpPr>
              <p:nvPr/>
            </p:nvSpPr>
            <p:spPr bwMode="auto">
              <a:xfrm>
                <a:off x="2789" y="1888"/>
                <a:ext cx="1316" cy="907"/>
              </a:xfrm>
              <a:custGeom>
                <a:avLst/>
                <a:gdLst>
                  <a:gd name="T0" fmla="*/ 552 w 736"/>
                  <a:gd name="T1" fmla="*/ 0 h 696"/>
                  <a:gd name="T2" fmla="*/ 0 w 736"/>
                  <a:gd name="T3" fmla="*/ 0 h 696"/>
                  <a:gd name="T4" fmla="*/ 184 w 736"/>
                  <a:gd name="T5" fmla="*/ 349 h 696"/>
                  <a:gd name="T6" fmla="*/ 0 w 736"/>
                  <a:gd name="T7" fmla="*/ 696 h 696"/>
                  <a:gd name="T8" fmla="*/ 552 w 736"/>
                  <a:gd name="T9" fmla="*/ 696 h 696"/>
                  <a:gd name="T10" fmla="*/ 736 w 736"/>
                  <a:gd name="T11" fmla="*/ 349 h 696"/>
                  <a:gd name="T12" fmla="*/ 552 w 736"/>
                  <a:gd name="T13" fmla="*/ 0 h 696"/>
                </a:gdLst>
                <a:ahLst/>
                <a:cxnLst>
                  <a:cxn ang="0">
                    <a:pos x="T0" y="T1"/>
                  </a:cxn>
                  <a:cxn ang="0">
                    <a:pos x="T2" y="T3"/>
                  </a:cxn>
                  <a:cxn ang="0">
                    <a:pos x="T4" y="T5"/>
                  </a:cxn>
                  <a:cxn ang="0">
                    <a:pos x="T6" y="T7"/>
                  </a:cxn>
                  <a:cxn ang="0">
                    <a:pos x="T8" y="T9"/>
                  </a:cxn>
                  <a:cxn ang="0">
                    <a:pos x="T10" y="T11"/>
                  </a:cxn>
                  <a:cxn ang="0">
                    <a:pos x="T12" y="T13"/>
                  </a:cxn>
                </a:cxnLst>
                <a:rect l="0" t="0" r="r" b="b"/>
                <a:pathLst>
                  <a:path w="736" h="696">
                    <a:moveTo>
                      <a:pt x="552" y="0"/>
                    </a:moveTo>
                    <a:lnTo>
                      <a:pt x="0" y="0"/>
                    </a:lnTo>
                    <a:lnTo>
                      <a:pt x="184" y="349"/>
                    </a:lnTo>
                    <a:lnTo>
                      <a:pt x="0" y="696"/>
                    </a:lnTo>
                    <a:lnTo>
                      <a:pt x="552" y="696"/>
                    </a:lnTo>
                    <a:lnTo>
                      <a:pt x="736" y="349"/>
                    </a:lnTo>
                    <a:lnTo>
                      <a:pt x="552" y="0"/>
                    </a:lnTo>
                    <a:close/>
                  </a:path>
                </a:pathLst>
              </a:custGeom>
              <a:noFill/>
              <a:ln w="28575" cap="flat" cmpd="sng">
                <a:solidFill>
                  <a:srgbClr val="00CC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a:latin typeface="Arial Narrow" pitchFamily="34" charset="0"/>
                </a:endParaRPr>
              </a:p>
            </p:txBody>
          </p:sp>
        </p:grpSp>
        <p:grpSp>
          <p:nvGrpSpPr>
            <p:cNvPr id="218140" name="Group 28"/>
            <p:cNvGrpSpPr>
              <a:grpSpLocks/>
            </p:cNvGrpSpPr>
            <p:nvPr/>
          </p:nvGrpSpPr>
          <p:grpSpPr bwMode="auto">
            <a:xfrm>
              <a:off x="1791" y="1797"/>
              <a:ext cx="1452" cy="865"/>
              <a:chOff x="1609" y="1933"/>
              <a:chExt cx="1452" cy="907"/>
            </a:xfrm>
          </p:grpSpPr>
          <p:sp>
            <p:nvSpPr>
              <p:cNvPr id="218141" name="Text Box 29"/>
              <p:cNvSpPr txBox="1">
                <a:spLocks noChangeArrowheads="1"/>
              </p:cNvSpPr>
              <p:nvPr/>
            </p:nvSpPr>
            <p:spPr bwMode="auto">
              <a:xfrm>
                <a:off x="1790" y="2119"/>
                <a:ext cx="1181"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buClrTx/>
                  <a:buFontTx/>
                  <a:buNone/>
                </a:pPr>
                <a:r>
                  <a:rPr lang="es-MX" sz="1700">
                    <a:solidFill>
                      <a:srgbClr val="000066"/>
                    </a:solidFill>
                    <a:effectLst>
                      <a:outerShdw blurRad="38100" dist="38100" dir="2700000" algn="tl">
                        <a:srgbClr val="C0C0C0"/>
                      </a:outerShdw>
                    </a:effectLst>
                    <a:latin typeface="Arial Narrow" pitchFamily="34" charset="0"/>
                  </a:rPr>
                  <a:t>Autorización sanitaria</a:t>
                </a:r>
                <a:endParaRPr lang="es-ES" sz="1700">
                  <a:solidFill>
                    <a:srgbClr val="000066"/>
                  </a:solidFill>
                  <a:effectLst>
                    <a:outerShdw blurRad="38100" dist="38100" dir="2700000" algn="tl">
                      <a:srgbClr val="C0C0C0"/>
                    </a:outerShdw>
                  </a:effectLst>
                  <a:latin typeface="Arial Narrow" pitchFamily="34" charset="0"/>
                </a:endParaRPr>
              </a:p>
            </p:txBody>
          </p:sp>
          <p:sp>
            <p:nvSpPr>
              <p:cNvPr id="218142" name="Freeform 30"/>
              <p:cNvSpPr>
                <a:spLocks/>
              </p:cNvSpPr>
              <p:nvPr/>
            </p:nvSpPr>
            <p:spPr bwMode="auto">
              <a:xfrm>
                <a:off x="1609" y="1933"/>
                <a:ext cx="1452" cy="907"/>
              </a:xfrm>
              <a:custGeom>
                <a:avLst/>
                <a:gdLst>
                  <a:gd name="T0" fmla="*/ 552 w 736"/>
                  <a:gd name="T1" fmla="*/ 0 h 696"/>
                  <a:gd name="T2" fmla="*/ 0 w 736"/>
                  <a:gd name="T3" fmla="*/ 0 h 696"/>
                  <a:gd name="T4" fmla="*/ 184 w 736"/>
                  <a:gd name="T5" fmla="*/ 349 h 696"/>
                  <a:gd name="T6" fmla="*/ 0 w 736"/>
                  <a:gd name="T7" fmla="*/ 696 h 696"/>
                  <a:gd name="T8" fmla="*/ 552 w 736"/>
                  <a:gd name="T9" fmla="*/ 696 h 696"/>
                  <a:gd name="T10" fmla="*/ 736 w 736"/>
                  <a:gd name="T11" fmla="*/ 349 h 696"/>
                  <a:gd name="T12" fmla="*/ 552 w 736"/>
                  <a:gd name="T13" fmla="*/ 0 h 696"/>
                </a:gdLst>
                <a:ahLst/>
                <a:cxnLst>
                  <a:cxn ang="0">
                    <a:pos x="T0" y="T1"/>
                  </a:cxn>
                  <a:cxn ang="0">
                    <a:pos x="T2" y="T3"/>
                  </a:cxn>
                  <a:cxn ang="0">
                    <a:pos x="T4" y="T5"/>
                  </a:cxn>
                  <a:cxn ang="0">
                    <a:pos x="T6" y="T7"/>
                  </a:cxn>
                  <a:cxn ang="0">
                    <a:pos x="T8" y="T9"/>
                  </a:cxn>
                  <a:cxn ang="0">
                    <a:pos x="T10" y="T11"/>
                  </a:cxn>
                  <a:cxn ang="0">
                    <a:pos x="T12" y="T13"/>
                  </a:cxn>
                </a:cxnLst>
                <a:rect l="0" t="0" r="r" b="b"/>
                <a:pathLst>
                  <a:path w="736" h="696">
                    <a:moveTo>
                      <a:pt x="552" y="0"/>
                    </a:moveTo>
                    <a:lnTo>
                      <a:pt x="0" y="0"/>
                    </a:lnTo>
                    <a:lnTo>
                      <a:pt x="184" y="349"/>
                    </a:lnTo>
                    <a:lnTo>
                      <a:pt x="0" y="696"/>
                    </a:lnTo>
                    <a:lnTo>
                      <a:pt x="552" y="696"/>
                    </a:lnTo>
                    <a:lnTo>
                      <a:pt x="736" y="349"/>
                    </a:lnTo>
                    <a:lnTo>
                      <a:pt x="552" y="0"/>
                    </a:lnTo>
                    <a:close/>
                  </a:path>
                </a:pathLst>
              </a:custGeom>
              <a:noFill/>
              <a:ln w="28575" cap="flat" cmpd="sng">
                <a:solidFill>
                  <a:srgbClr val="00CC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a:latin typeface="Arial Narrow" pitchFamily="34" charset="0"/>
                </a:endParaRPr>
              </a:p>
            </p:txBody>
          </p:sp>
        </p:grpSp>
        <p:grpSp>
          <p:nvGrpSpPr>
            <p:cNvPr id="218143" name="Group 31"/>
            <p:cNvGrpSpPr>
              <a:grpSpLocks/>
            </p:cNvGrpSpPr>
            <p:nvPr/>
          </p:nvGrpSpPr>
          <p:grpSpPr bwMode="auto">
            <a:xfrm>
              <a:off x="2516" y="2734"/>
              <a:ext cx="1316" cy="816"/>
              <a:chOff x="2335" y="2659"/>
              <a:chExt cx="1316" cy="856"/>
            </a:xfrm>
          </p:grpSpPr>
          <p:sp>
            <p:nvSpPr>
              <p:cNvPr id="218144" name="Text Box 32"/>
              <p:cNvSpPr txBox="1">
                <a:spLocks noChangeArrowheads="1"/>
              </p:cNvSpPr>
              <p:nvPr/>
            </p:nvSpPr>
            <p:spPr bwMode="auto">
              <a:xfrm>
                <a:off x="2609" y="2882"/>
                <a:ext cx="1022"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buClrTx/>
                  <a:buFontTx/>
                  <a:buNone/>
                </a:pPr>
                <a:r>
                  <a:rPr lang="es-MX" sz="1700" dirty="0">
                    <a:solidFill>
                      <a:srgbClr val="000066"/>
                    </a:solidFill>
                    <a:effectLst>
                      <a:outerShdw blurRad="38100" dist="38100" dir="2700000" algn="tl">
                        <a:srgbClr val="C0C0C0"/>
                      </a:outerShdw>
                    </a:effectLst>
                    <a:latin typeface="Arial Narrow" pitchFamily="34" charset="0"/>
                  </a:rPr>
                  <a:t>Medidas no regulatorias</a:t>
                </a:r>
                <a:endParaRPr lang="es-ES" sz="1700" dirty="0">
                  <a:solidFill>
                    <a:srgbClr val="000066"/>
                  </a:solidFill>
                  <a:effectLst>
                    <a:outerShdw blurRad="38100" dist="38100" dir="2700000" algn="tl">
                      <a:srgbClr val="C0C0C0"/>
                    </a:outerShdw>
                  </a:effectLst>
                  <a:latin typeface="Arial Narrow" pitchFamily="34" charset="0"/>
                </a:endParaRPr>
              </a:p>
            </p:txBody>
          </p:sp>
          <p:sp>
            <p:nvSpPr>
              <p:cNvPr id="218145" name="Freeform 33"/>
              <p:cNvSpPr>
                <a:spLocks/>
              </p:cNvSpPr>
              <p:nvPr/>
            </p:nvSpPr>
            <p:spPr bwMode="auto">
              <a:xfrm>
                <a:off x="2335" y="2659"/>
                <a:ext cx="1316" cy="856"/>
              </a:xfrm>
              <a:custGeom>
                <a:avLst/>
                <a:gdLst>
                  <a:gd name="T0" fmla="*/ 552 w 736"/>
                  <a:gd name="T1" fmla="*/ 0 h 696"/>
                  <a:gd name="T2" fmla="*/ 0 w 736"/>
                  <a:gd name="T3" fmla="*/ 0 h 696"/>
                  <a:gd name="T4" fmla="*/ 184 w 736"/>
                  <a:gd name="T5" fmla="*/ 349 h 696"/>
                  <a:gd name="T6" fmla="*/ 0 w 736"/>
                  <a:gd name="T7" fmla="*/ 696 h 696"/>
                  <a:gd name="T8" fmla="*/ 552 w 736"/>
                  <a:gd name="T9" fmla="*/ 696 h 696"/>
                  <a:gd name="T10" fmla="*/ 736 w 736"/>
                  <a:gd name="T11" fmla="*/ 349 h 696"/>
                  <a:gd name="T12" fmla="*/ 552 w 736"/>
                  <a:gd name="T13" fmla="*/ 0 h 696"/>
                </a:gdLst>
                <a:ahLst/>
                <a:cxnLst>
                  <a:cxn ang="0">
                    <a:pos x="T0" y="T1"/>
                  </a:cxn>
                  <a:cxn ang="0">
                    <a:pos x="T2" y="T3"/>
                  </a:cxn>
                  <a:cxn ang="0">
                    <a:pos x="T4" y="T5"/>
                  </a:cxn>
                  <a:cxn ang="0">
                    <a:pos x="T6" y="T7"/>
                  </a:cxn>
                  <a:cxn ang="0">
                    <a:pos x="T8" y="T9"/>
                  </a:cxn>
                  <a:cxn ang="0">
                    <a:pos x="T10" y="T11"/>
                  </a:cxn>
                  <a:cxn ang="0">
                    <a:pos x="T12" y="T13"/>
                  </a:cxn>
                </a:cxnLst>
                <a:rect l="0" t="0" r="r" b="b"/>
                <a:pathLst>
                  <a:path w="736" h="696">
                    <a:moveTo>
                      <a:pt x="552" y="0"/>
                    </a:moveTo>
                    <a:lnTo>
                      <a:pt x="0" y="0"/>
                    </a:lnTo>
                    <a:lnTo>
                      <a:pt x="184" y="349"/>
                    </a:lnTo>
                    <a:lnTo>
                      <a:pt x="0" y="696"/>
                    </a:lnTo>
                    <a:lnTo>
                      <a:pt x="552" y="696"/>
                    </a:lnTo>
                    <a:lnTo>
                      <a:pt x="736" y="349"/>
                    </a:lnTo>
                    <a:lnTo>
                      <a:pt x="552" y="0"/>
                    </a:lnTo>
                    <a:close/>
                  </a:path>
                </a:pathLst>
              </a:custGeom>
              <a:noFill/>
              <a:ln w="28575" cap="flat" cmpd="sng">
                <a:solidFill>
                  <a:srgbClr val="00CC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a:latin typeface="Arial Narrow" pitchFamily="34" charset="0"/>
                </a:endParaRPr>
              </a:p>
            </p:txBody>
          </p:sp>
        </p:grpSp>
        <p:sp>
          <p:nvSpPr>
            <p:cNvPr id="218146" name="Freeform 34"/>
            <p:cNvSpPr>
              <a:spLocks/>
            </p:cNvSpPr>
            <p:nvPr/>
          </p:nvSpPr>
          <p:spPr bwMode="auto">
            <a:xfrm>
              <a:off x="3605" y="2735"/>
              <a:ext cx="1406" cy="817"/>
            </a:xfrm>
            <a:custGeom>
              <a:avLst/>
              <a:gdLst>
                <a:gd name="T0" fmla="*/ 552 w 736"/>
                <a:gd name="T1" fmla="*/ 0 h 696"/>
                <a:gd name="T2" fmla="*/ 0 w 736"/>
                <a:gd name="T3" fmla="*/ 0 h 696"/>
                <a:gd name="T4" fmla="*/ 184 w 736"/>
                <a:gd name="T5" fmla="*/ 349 h 696"/>
                <a:gd name="T6" fmla="*/ 0 w 736"/>
                <a:gd name="T7" fmla="*/ 696 h 696"/>
                <a:gd name="T8" fmla="*/ 552 w 736"/>
                <a:gd name="T9" fmla="*/ 696 h 696"/>
                <a:gd name="T10" fmla="*/ 736 w 736"/>
                <a:gd name="T11" fmla="*/ 349 h 696"/>
                <a:gd name="T12" fmla="*/ 552 w 736"/>
                <a:gd name="T13" fmla="*/ 0 h 696"/>
              </a:gdLst>
              <a:ahLst/>
              <a:cxnLst>
                <a:cxn ang="0">
                  <a:pos x="T0" y="T1"/>
                </a:cxn>
                <a:cxn ang="0">
                  <a:pos x="T2" y="T3"/>
                </a:cxn>
                <a:cxn ang="0">
                  <a:pos x="T4" y="T5"/>
                </a:cxn>
                <a:cxn ang="0">
                  <a:pos x="T6" y="T7"/>
                </a:cxn>
                <a:cxn ang="0">
                  <a:pos x="T8" y="T9"/>
                </a:cxn>
                <a:cxn ang="0">
                  <a:pos x="T10" y="T11"/>
                </a:cxn>
                <a:cxn ang="0">
                  <a:pos x="T12" y="T13"/>
                </a:cxn>
              </a:cxnLst>
              <a:rect l="0" t="0" r="r" b="b"/>
              <a:pathLst>
                <a:path w="736" h="696">
                  <a:moveTo>
                    <a:pt x="552" y="0"/>
                  </a:moveTo>
                  <a:lnTo>
                    <a:pt x="0" y="0"/>
                  </a:lnTo>
                  <a:lnTo>
                    <a:pt x="184" y="349"/>
                  </a:lnTo>
                  <a:lnTo>
                    <a:pt x="0" y="696"/>
                  </a:lnTo>
                  <a:lnTo>
                    <a:pt x="552" y="696"/>
                  </a:lnTo>
                  <a:lnTo>
                    <a:pt x="736" y="349"/>
                  </a:lnTo>
                  <a:lnTo>
                    <a:pt x="552" y="0"/>
                  </a:lnTo>
                  <a:close/>
                </a:path>
              </a:pathLst>
            </a:custGeom>
            <a:noFill/>
            <a:ln w="28575" cap="flat" cmpd="sng">
              <a:solidFill>
                <a:srgbClr val="00CC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a:latin typeface="Arial Narrow" pitchFamily="34" charset="0"/>
              </a:endParaRPr>
            </a:p>
          </p:txBody>
        </p:sp>
        <p:grpSp>
          <p:nvGrpSpPr>
            <p:cNvPr id="218147" name="Group 35"/>
            <p:cNvGrpSpPr>
              <a:grpSpLocks/>
            </p:cNvGrpSpPr>
            <p:nvPr/>
          </p:nvGrpSpPr>
          <p:grpSpPr bwMode="auto">
            <a:xfrm>
              <a:off x="1487" y="2734"/>
              <a:ext cx="1256" cy="819"/>
              <a:chOff x="1306" y="2659"/>
              <a:chExt cx="1256" cy="860"/>
            </a:xfrm>
          </p:grpSpPr>
          <p:sp>
            <p:nvSpPr>
              <p:cNvPr id="218148" name="Text Box 36"/>
              <p:cNvSpPr txBox="1">
                <a:spLocks noChangeArrowheads="1"/>
              </p:cNvSpPr>
              <p:nvPr/>
            </p:nvSpPr>
            <p:spPr bwMode="auto">
              <a:xfrm>
                <a:off x="1429" y="2901"/>
                <a:ext cx="867"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buClrTx/>
                  <a:buFontTx/>
                  <a:buNone/>
                </a:pPr>
                <a:r>
                  <a:rPr lang="es-MX" sz="1700">
                    <a:solidFill>
                      <a:srgbClr val="000066"/>
                    </a:solidFill>
                    <a:effectLst>
                      <a:outerShdw blurRad="38100" dist="38100" dir="2700000" algn="tl">
                        <a:srgbClr val="C0C0C0"/>
                      </a:outerShdw>
                    </a:effectLst>
                    <a:latin typeface="Arial Narrow" pitchFamily="34" charset="0"/>
                  </a:rPr>
                  <a:t>Fomento Sanitario</a:t>
                </a:r>
                <a:endParaRPr lang="es-ES" sz="1700">
                  <a:solidFill>
                    <a:srgbClr val="000066"/>
                  </a:solidFill>
                  <a:effectLst>
                    <a:outerShdw blurRad="38100" dist="38100" dir="2700000" algn="tl">
                      <a:srgbClr val="C0C0C0"/>
                    </a:outerShdw>
                  </a:effectLst>
                  <a:latin typeface="Arial Narrow" pitchFamily="34" charset="0"/>
                </a:endParaRPr>
              </a:p>
            </p:txBody>
          </p:sp>
          <p:sp>
            <p:nvSpPr>
              <p:cNvPr id="218149" name="Freeform 37"/>
              <p:cNvSpPr>
                <a:spLocks/>
              </p:cNvSpPr>
              <p:nvPr/>
            </p:nvSpPr>
            <p:spPr bwMode="auto">
              <a:xfrm>
                <a:off x="1306" y="2659"/>
                <a:ext cx="1256" cy="860"/>
              </a:xfrm>
              <a:custGeom>
                <a:avLst/>
                <a:gdLst>
                  <a:gd name="T0" fmla="*/ 669 w 893"/>
                  <a:gd name="T1" fmla="*/ 0 h 696"/>
                  <a:gd name="T2" fmla="*/ 0 w 893"/>
                  <a:gd name="T3" fmla="*/ 0 h 696"/>
                  <a:gd name="T4" fmla="*/ 0 w 893"/>
                  <a:gd name="T5" fmla="*/ 696 h 696"/>
                  <a:gd name="T6" fmla="*/ 669 w 893"/>
                  <a:gd name="T7" fmla="*/ 696 h 696"/>
                  <a:gd name="T8" fmla="*/ 893 w 893"/>
                  <a:gd name="T9" fmla="*/ 349 h 696"/>
                  <a:gd name="T10" fmla="*/ 669 w 893"/>
                  <a:gd name="T11" fmla="*/ 0 h 696"/>
                </a:gdLst>
                <a:ahLst/>
                <a:cxnLst>
                  <a:cxn ang="0">
                    <a:pos x="T0" y="T1"/>
                  </a:cxn>
                  <a:cxn ang="0">
                    <a:pos x="T2" y="T3"/>
                  </a:cxn>
                  <a:cxn ang="0">
                    <a:pos x="T4" y="T5"/>
                  </a:cxn>
                  <a:cxn ang="0">
                    <a:pos x="T6" y="T7"/>
                  </a:cxn>
                  <a:cxn ang="0">
                    <a:pos x="T8" y="T9"/>
                  </a:cxn>
                  <a:cxn ang="0">
                    <a:pos x="T10" y="T11"/>
                  </a:cxn>
                </a:cxnLst>
                <a:rect l="0" t="0" r="r" b="b"/>
                <a:pathLst>
                  <a:path w="893" h="696">
                    <a:moveTo>
                      <a:pt x="669" y="0"/>
                    </a:moveTo>
                    <a:lnTo>
                      <a:pt x="0" y="0"/>
                    </a:lnTo>
                    <a:lnTo>
                      <a:pt x="0" y="696"/>
                    </a:lnTo>
                    <a:lnTo>
                      <a:pt x="669" y="696"/>
                    </a:lnTo>
                    <a:lnTo>
                      <a:pt x="893" y="349"/>
                    </a:lnTo>
                    <a:lnTo>
                      <a:pt x="669" y="0"/>
                    </a:lnTo>
                    <a:close/>
                  </a:path>
                </a:pathLst>
              </a:custGeom>
              <a:noFill/>
              <a:ln w="28575" cmpd="sng">
                <a:solidFill>
                  <a:srgbClr val="00CC00"/>
                </a:solidFill>
                <a:prstDash val="solid"/>
                <a:round/>
                <a:headEnd/>
                <a:tailEnd/>
              </a:ln>
              <a:extLst>
                <a:ext uri="{909E8E84-426E-40DD-AFC4-6F175D3DCCD1}">
                  <a14:hiddenFill xmlns:a14="http://schemas.microsoft.com/office/drawing/2010/main">
                    <a:solidFill>
                      <a:srgbClr val="000066"/>
                    </a:solidFill>
                  </a14:hiddenFill>
                </a:ext>
              </a:extLst>
            </p:spPr>
            <p:txBody>
              <a:bodyPr/>
              <a:lstStyle/>
              <a:p>
                <a:endParaRPr lang="es-MX">
                  <a:latin typeface="Arial Narrow" pitchFamily="34" charset="0"/>
                </a:endParaRPr>
              </a:p>
            </p:txBody>
          </p:sp>
        </p:grpSp>
      </p:grpSp>
      <p:sp>
        <p:nvSpPr>
          <p:cNvPr id="2" name="1 Rectángulo"/>
          <p:cNvSpPr/>
          <p:nvPr/>
        </p:nvSpPr>
        <p:spPr>
          <a:xfrm>
            <a:off x="323155" y="1095615"/>
            <a:ext cx="2474908" cy="369332"/>
          </a:xfrm>
          <a:prstGeom prst="rect">
            <a:avLst/>
          </a:prstGeom>
        </p:spPr>
        <p:txBody>
          <a:bodyPr wrap="none">
            <a:spAutoFit/>
          </a:bodyPr>
          <a:lstStyle/>
          <a:p>
            <a:pPr algn="just">
              <a:spcAft>
                <a:spcPts val="1200"/>
              </a:spcAft>
            </a:pPr>
            <a:r>
              <a:rPr lang="es-MX" b="1" dirty="0">
                <a:latin typeface="Arial Narrow" pitchFamily="34" charset="0"/>
              </a:rPr>
              <a:t>Eje 1. Autoridad Sanitaria</a:t>
            </a:r>
          </a:p>
        </p:txBody>
      </p:sp>
    </p:spTree>
    <p:extLst>
      <p:ext uri="{BB962C8B-B14F-4D97-AF65-F5344CB8AC3E}">
        <p14:creationId xmlns:p14="http://schemas.microsoft.com/office/powerpoint/2010/main" val="1368047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Rectángulo"/>
          <p:cNvSpPr>
            <a:spLocks noChangeArrowheads="1"/>
          </p:cNvSpPr>
          <p:nvPr/>
        </p:nvSpPr>
        <p:spPr bwMode="auto">
          <a:xfrm>
            <a:off x="125334" y="980728"/>
            <a:ext cx="811907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s-MX" sz="2000" b="1" dirty="0">
                <a:latin typeface="Arial Narrow" pitchFamily="34" charset="0"/>
              </a:rPr>
              <a:t>Eje 2. Esquema Solvente de Autorización de </a:t>
            </a:r>
            <a:r>
              <a:rPr lang="es-MX" sz="2000" b="1" dirty="0" smtClean="0">
                <a:latin typeface="Arial Narrow" pitchFamily="34" charset="0"/>
              </a:rPr>
              <a:t>Registros Sanitarios</a:t>
            </a:r>
            <a:endParaRPr lang="es-MX" sz="2000" b="1" dirty="0" smtClean="0">
              <a:solidFill>
                <a:prstClr val="black"/>
              </a:solidFill>
              <a:latin typeface="Arial Narrow" pitchFamily="34" charset="0"/>
            </a:endParaRPr>
          </a:p>
          <a:p>
            <a:pPr algn="just"/>
            <a:endParaRPr lang="es-MX" sz="900" b="1" dirty="0" smtClean="0">
              <a:solidFill>
                <a:prstClr val="black"/>
              </a:solidFill>
              <a:latin typeface="Arial Narrow" pitchFamily="34" charset="0"/>
            </a:endParaRPr>
          </a:p>
          <a:p>
            <a:pPr algn="just"/>
            <a:r>
              <a:rPr lang="es-MX" sz="2000" b="1" dirty="0" smtClean="0">
                <a:solidFill>
                  <a:prstClr val="black"/>
                </a:solidFill>
                <a:latin typeface="Arial Narrow" pitchFamily="34" charset="0"/>
              </a:rPr>
              <a:t>Evolución </a:t>
            </a:r>
            <a:r>
              <a:rPr lang="es-MX" sz="2000" b="1" dirty="0">
                <a:solidFill>
                  <a:prstClr val="black"/>
                </a:solidFill>
                <a:latin typeface="Arial Narrow" pitchFamily="34" charset="0"/>
              </a:rPr>
              <a:t>de la </a:t>
            </a:r>
            <a:r>
              <a:rPr lang="es-MX" sz="2000" b="1" dirty="0" smtClean="0">
                <a:solidFill>
                  <a:prstClr val="black"/>
                </a:solidFill>
                <a:latin typeface="Arial Narrow" pitchFamily="34" charset="0"/>
              </a:rPr>
              <a:t>Regulación </a:t>
            </a:r>
            <a:r>
              <a:rPr lang="es-MX" sz="2000" b="1" dirty="0">
                <a:solidFill>
                  <a:prstClr val="black"/>
                </a:solidFill>
                <a:latin typeface="Arial Narrow" pitchFamily="34" charset="0"/>
              </a:rPr>
              <a:t>del </a:t>
            </a:r>
            <a:r>
              <a:rPr lang="es-MX" sz="2000" b="1" dirty="0" smtClean="0">
                <a:solidFill>
                  <a:prstClr val="black"/>
                </a:solidFill>
                <a:latin typeface="Arial Narrow" pitchFamily="34" charset="0"/>
              </a:rPr>
              <a:t>Sector Farmacéutico Mexicano</a:t>
            </a:r>
            <a:endParaRPr lang="es-ES" sz="2000" b="1" dirty="0">
              <a:solidFill>
                <a:prstClr val="black"/>
              </a:solidFill>
              <a:latin typeface="Arial Narrow" pitchFamily="34" charset="0"/>
            </a:endParaRPr>
          </a:p>
        </p:txBody>
      </p:sp>
      <p:sp>
        <p:nvSpPr>
          <p:cNvPr id="3" name="22 CuadroTexto"/>
          <p:cNvSpPr txBox="1">
            <a:spLocks noChangeArrowheads="1"/>
          </p:cNvSpPr>
          <p:nvPr/>
        </p:nvSpPr>
        <p:spPr bwMode="auto">
          <a:xfrm>
            <a:off x="227012" y="1842502"/>
            <a:ext cx="3596099" cy="7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just" eaLnBrk="1" hangingPunct="1">
              <a:defRPr/>
            </a:pPr>
            <a:r>
              <a:rPr lang="es-MX" sz="1450" kern="0" dirty="0">
                <a:solidFill>
                  <a:sysClr val="windowText" lastClr="000000"/>
                </a:solidFill>
                <a:latin typeface="Arial Narrow" pitchFamily="34" charset="0"/>
              </a:rPr>
              <a:t>Durante este período, los registros sanitarios para medicamentos tuvieron una duración indefinida y sin la obligación legal de ser </a:t>
            </a:r>
            <a:r>
              <a:rPr lang="es-MX" sz="1450" kern="0" dirty="0" err="1">
                <a:solidFill>
                  <a:sysClr val="windowText" lastClr="000000"/>
                </a:solidFill>
                <a:latin typeface="Arial Narrow" pitchFamily="34" charset="0"/>
              </a:rPr>
              <a:t>bioequivalentes</a:t>
            </a:r>
            <a:r>
              <a:rPr lang="es-MX" sz="1450" kern="0" dirty="0">
                <a:solidFill>
                  <a:sysClr val="windowText" lastClr="000000"/>
                </a:solidFill>
                <a:latin typeface="Arial Narrow" pitchFamily="34" charset="0"/>
              </a:rPr>
              <a:t>.</a:t>
            </a:r>
            <a:endParaRPr lang="es-MX" sz="1450" kern="0" dirty="0" smtClean="0">
              <a:solidFill>
                <a:sysClr val="windowText" lastClr="000000"/>
              </a:solidFill>
              <a:latin typeface="Arial Narrow" pitchFamily="34" charset="0"/>
            </a:endParaRPr>
          </a:p>
        </p:txBody>
      </p:sp>
      <p:sp>
        <p:nvSpPr>
          <p:cNvPr id="4" name="23 CuadroTexto"/>
          <p:cNvSpPr txBox="1">
            <a:spLocks noChangeArrowheads="1"/>
          </p:cNvSpPr>
          <p:nvPr/>
        </p:nvSpPr>
        <p:spPr bwMode="auto">
          <a:xfrm>
            <a:off x="3969891" y="1861304"/>
            <a:ext cx="2690341"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1950"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buFontTx/>
              <a:buAutoNum type="arabicPeriod"/>
              <a:defRPr/>
            </a:pPr>
            <a:r>
              <a:rPr lang="es-MX" sz="1450" kern="0" dirty="0" smtClean="0">
                <a:solidFill>
                  <a:sysClr val="windowText" lastClr="000000"/>
                </a:solidFill>
                <a:latin typeface="Arial Narrow" pitchFamily="34" charset="0"/>
              </a:rPr>
              <a:t>Se </a:t>
            </a:r>
            <a:r>
              <a:rPr lang="es-MX" sz="1450" kern="0" dirty="0">
                <a:solidFill>
                  <a:sysClr val="windowText" lastClr="000000"/>
                </a:solidFill>
                <a:latin typeface="Arial Narrow" pitchFamily="34" charset="0"/>
              </a:rPr>
              <a:t>implementa </a:t>
            </a:r>
            <a:r>
              <a:rPr lang="es-MX" sz="1450" kern="0" dirty="0" smtClean="0">
                <a:solidFill>
                  <a:sysClr val="windowText" lastClr="000000"/>
                </a:solidFill>
                <a:latin typeface="Arial Narrow" pitchFamily="34" charset="0"/>
              </a:rPr>
              <a:t>el </a:t>
            </a:r>
            <a:r>
              <a:rPr lang="es-MX" sz="1450" kern="0" dirty="0">
                <a:solidFill>
                  <a:sysClr val="windowText" lastClr="000000"/>
                </a:solidFill>
                <a:latin typeface="Arial Narrow" pitchFamily="34" charset="0"/>
              </a:rPr>
              <a:t>requisito legal de </a:t>
            </a:r>
            <a:r>
              <a:rPr lang="es-MX" sz="1450" kern="0" dirty="0" err="1" smtClean="0">
                <a:solidFill>
                  <a:sysClr val="windowText" lastClr="000000"/>
                </a:solidFill>
                <a:latin typeface="Arial Narrow" pitchFamily="34" charset="0"/>
              </a:rPr>
              <a:t>bioequivalencia</a:t>
            </a:r>
            <a:r>
              <a:rPr lang="es-MX" sz="1450" kern="0" dirty="0" smtClean="0">
                <a:solidFill>
                  <a:sysClr val="windowText" lastClr="000000"/>
                </a:solidFill>
                <a:latin typeface="Arial Narrow" pitchFamily="34" charset="0"/>
              </a:rPr>
              <a:t>.</a:t>
            </a:r>
          </a:p>
          <a:p>
            <a:pPr eaLnBrk="1" hangingPunct="1">
              <a:buFontTx/>
              <a:buAutoNum type="arabicPeriod"/>
              <a:defRPr/>
            </a:pPr>
            <a:r>
              <a:rPr lang="es-MX" sz="1450" kern="0" dirty="0">
                <a:solidFill>
                  <a:sysClr val="windowText" lastClr="000000"/>
                </a:solidFill>
                <a:latin typeface="Arial Narrow" pitchFamily="34" charset="0"/>
              </a:rPr>
              <a:t>Se crea una red de laboratorios para realizar pruebas de </a:t>
            </a:r>
            <a:r>
              <a:rPr lang="es-MX" sz="1450" kern="0" dirty="0" err="1" smtClean="0">
                <a:solidFill>
                  <a:sysClr val="windowText" lastClr="000000"/>
                </a:solidFill>
                <a:latin typeface="Arial Narrow" pitchFamily="34" charset="0"/>
              </a:rPr>
              <a:t>bioequivalencia</a:t>
            </a:r>
            <a:r>
              <a:rPr lang="es-MX" sz="1450" kern="0" dirty="0" smtClean="0">
                <a:solidFill>
                  <a:sysClr val="windowText" lastClr="000000"/>
                </a:solidFill>
                <a:latin typeface="Arial Narrow" pitchFamily="34" charset="0"/>
              </a:rPr>
              <a:t> </a:t>
            </a:r>
            <a:r>
              <a:rPr lang="es-MX" sz="1450" kern="0" dirty="0">
                <a:solidFill>
                  <a:sysClr val="windowText" lastClr="000000"/>
                </a:solidFill>
                <a:latin typeface="Arial Narrow" pitchFamily="34" charset="0"/>
              </a:rPr>
              <a:t>mediante terceros autorizados.</a:t>
            </a:r>
            <a:endParaRPr lang="es-MX" sz="1450" kern="0" dirty="0" smtClean="0">
              <a:solidFill>
                <a:sysClr val="windowText" lastClr="000000"/>
              </a:solidFill>
              <a:latin typeface="Arial Narrow" pitchFamily="34" charset="0"/>
            </a:endParaRPr>
          </a:p>
        </p:txBody>
      </p:sp>
      <p:grpSp>
        <p:nvGrpSpPr>
          <p:cNvPr id="5" name="32 Grupo"/>
          <p:cNvGrpSpPr>
            <a:grpSpLocks/>
          </p:cNvGrpSpPr>
          <p:nvPr/>
        </p:nvGrpSpPr>
        <p:grpSpPr bwMode="auto">
          <a:xfrm>
            <a:off x="-39118" y="4509120"/>
            <a:ext cx="9219630" cy="2307815"/>
            <a:chOff x="-14056" y="4162126"/>
            <a:chExt cx="9219976" cy="2308208"/>
          </a:xfrm>
        </p:grpSpPr>
        <p:sp>
          <p:nvSpPr>
            <p:cNvPr id="6" name="5 Flecha derecha"/>
            <p:cNvSpPr/>
            <p:nvPr/>
          </p:nvSpPr>
          <p:spPr>
            <a:xfrm>
              <a:off x="252084" y="4162126"/>
              <a:ext cx="8891921" cy="725613"/>
            </a:xfrm>
            <a:prstGeom prst="rightArrow">
              <a:avLst/>
            </a:prstGeom>
            <a:solidFill>
              <a:sysClr val="window" lastClr="FFFFFF">
                <a:lumMod val="85000"/>
              </a:sysClr>
            </a:solidFill>
            <a:ln w="9525" cap="flat" cmpd="sng" algn="ctr">
              <a:solidFill>
                <a:srgbClr val="4BACC6">
                  <a:lumMod val="60000"/>
                  <a:lumOff val="40000"/>
                </a:srgbClr>
              </a:solidFill>
              <a:prstDash val="solid"/>
            </a:ln>
            <a:effectLst>
              <a:outerShdw blurRad="40000" dist="23000" dir="5400000" rotWithShape="0">
                <a:srgbClr val="000000">
                  <a:alpha val="35000"/>
                </a:srgbClr>
              </a:outerShdw>
            </a:effectLst>
          </p:spPr>
          <p:txBody>
            <a:bodyPr anchor="ctr"/>
            <a:lstStyle/>
            <a:p>
              <a:pPr algn="ctr">
                <a:defRPr/>
              </a:pPr>
              <a:endParaRPr lang="es-MX" kern="0">
                <a:solidFill>
                  <a:sysClr val="window" lastClr="FFFFFF"/>
                </a:solidFill>
                <a:latin typeface="Arial Narrow" pitchFamily="34" charset="0"/>
              </a:endParaRPr>
            </a:p>
          </p:txBody>
        </p:sp>
        <p:sp>
          <p:nvSpPr>
            <p:cNvPr id="7" name="8 CuadroTexto"/>
            <p:cNvSpPr txBox="1">
              <a:spLocks noChangeArrowheads="1"/>
            </p:cNvSpPr>
            <p:nvPr/>
          </p:nvSpPr>
          <p:spPr bwMode="auto">
            <a:xfrm>
              <a:off x="2406924" y="4334806"/>
              <a:ext cx="6936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s-MX" kern="0" smtClean="0">
                  <a:solidFill>
                    <a:sysClr val="windowText" lastClr="000000"/>
                  </a:solidFill>
                  <a:latin typeface="Arial Narrow" pitchFamily="34" charset="0"/>
                </a:rPr>
                <a:t>2001</a:t>
              </a:r>
            </a:p>
          </p:txBody>
        </p:sp>
        <p:sp>
          <p:nvSpPr>
            <p:cNvPr id="8" name="9 CuadroTexto"/>
            <p:cNvSpPr txBox="1">
              <a:spLocks noChangeArrowheads="1"/>
            </p:cNvSpPr>
            <p:nvPr/>
          </p:nvSpPr>
          <p:spPr bwMode="auto">
            <a:xfrm>
              <a:off x="3836370" y="4329546"/>
              <a:ext cx="6936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s-MX" kern="0" smtClean="0">
                  <a:solidFill>
                    <a:sysClr val="windowText" lastClr="000000"/>
                  </a:solidFill>
                  <a:latin typeface="Arial Narrow" pitchFamily="34" charset="0"/>
                </a:rPr>
                <a:t>2005</a:t>
              </a:r>
            </a:p>
          </p:txBody>
        </p:sp>
        <p:sp>
          <p:nvSpPr>
            <p:cNvPr id="9" name="10 CuadroTexto"/>
            <p:cNvSpPr txBox="1">
              <a:spLocks noChangeArrowheads="1"/>
            </p:cNvSpPr>
            <p:nvPr/>
          </p:nvSpPr>
          <p:spPr bwMode="auto">
            <a:xfrm>
              <a:off x="5659966" y="4340052"/>
              <a:ext cx="6936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s-MX" kern="0" smtClean="0">
                  <a:solidFill>
                    <a:sysClr val="windowText" lastClr="000000"/>
                  </a:solidFill>
                  <a:latin typeface="Arial Narrow" pitchFamily="34" charset="0"/>
                </a:rPr>
                <a:t>2010</a:t>
              </a:r>
            </a:p>
          </p:txBody>
        </p:sp>
        <p:sp>
          <p:nvSpPr>
            <p:cNvPr id="10" name="9 Flecha abajo"/>
            <p:cNvSpPr/>
            <p:nvPr/>
          </p:nvSpPr>
          <p:spPr>
            <a:xfrm>
              <a:off x="252084" y="4887739"/>
              <a:ext cx="693763" cy="362012"/>
            </a:xfrm>
            <a:prstGeom prst="down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s-MX" kern="0">
                <a:solidFill>
                  <a:sysClr val="window" lastClr="FFFFFF"/>
                </a:solidFill>
                <a:latin typeface="Arial Narrow" pitchFamily="34" charset="0"/>
              </a:endParaRPr>
            </a:p>
          </p:txBody>
        </p:sp>
        <p:sp>
          <p:nvSpPr>
            <p:cNvPr id="11" name="6 CuadroTexto"/>
            <p:cNvSpPr txBox="1">
              <a:spLocks noChangeArrowheads="1"/>
            </p:cNvSpPr>
            <p:nvPr/>
          </p:nvSpPr>
          <p:spPr bwMode="auto">
            <a:xfrm>
              <a:off x="-14056" y="5321709"/>
              <a:ext cx="1489429" cy="784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defRPr/>
              </a:pPr>
              <a:r>
                <a:rPr lang="es-MX" sz="1500" kern="0" dirty="0" smtClean="0">
                  <a:solidFill>
                    <a:sysClr val="windowText" lastClr="000000"/>
                  </a:solidFill>
                  <a:latin typeface="Arial Narrow" pitchFamily="34" charset="0"/>
                </a:rPr>
                <a:t>Primer Registro Sanitario emitido en México</a:t>
              </a:r>
            </a:p>
          </p:txBody>
        </p:sp>
        <p:sp>
          <p:nvSpPr>
            <p:cNvPr id="12" name="11 Flecha abajo"/>
            <p:cNvSpPr/>
            <p:nvPr/>
          </p:nvSpPr>
          <p:spPr>
            <a:xfrm>
              <a:off x="2419102" y="4897265"/>
              <a:ext cx="693764" cy="363600"/>
            </a:xfrm>
            <a:prstGeom prst="down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s-MX" kern="0">
                <a:solidFill>
                  <a:sysClr val="window" lastClr="FFFFFF"/>
                </a:solidFill>
                <a:latin typeface="Arial Narrow" pitchFamily="34" charset="0"/>
              </a:endParaRPr>
            </a:p>
          </p:txBody>
        </p:sp>
        <p:sp>
          <p:nvSpPr>
            <p:cNvPr id="13" name="14 CuadroTexto"/>
            <p:cNvSpPr txBox="1">
              <a:spLocks noChangeArrowheads="1"/>
            </p:cNvSpPr>
            <p:nvPr/>
          </p:nvSpPr>
          <p:spPr bwMode="auto">
            <a:xfrm>
              <a:off x="2080114" y="5314450"/>
              <a:ext cx="1378833" cy="784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defRPr/>
              </a:pPr>
              <a:r>
                <a:rPr lang="es-MX" sz="1500" kern="0" dirty="0" smtClean="0">
                  <a:solidFill>
                    <a:sysClr val="windowText" lastClr="000000"/>
                  </a:solidFill>
                  <a:latin typeface="Arial Narrow" pitchFamily="34" charset="0"/>
                </a:rPr>
                <a:t>Julio 5</a:t>
              </a:r>
            </a:p>
            <a:p>
              <a:pPr algn="ctr" eaLnBrk="1" hangingPunct="1">
                <a:defRPr/>
              </a:pPr>
              <a:r>
                <a:rPr lang="es-MX" sz="1500" kern="0" dirty="0" smtClean="0">
                  <a:solidFill>
                    <a:sysClr val="windowText" lastClr="000000"/>
                  </a:solidFill>
                  <a:latin typeface="Arial Narrow" pitchFamily="34" charset="0"/>
                </a:rPr>
                <a:t>Se crea COFEPRIS</a:t>
              </a:r>
            </a:p>
          </p:txBody>
        </p:sp>
        <p:sp>
          <p:nvSpPr>
            <p:cNvPr id="14" name="13 Flecha abajo"/>
            <p:cNvSpPr/>
            <p:nvPr/>
          </p:nvSpPr>
          <p:spPr>
            <a:xfrm>
              <a:off x="3825680" y="4887739"/>
              <a:ext cx="693764" cy="362012"/>
            </a:xfrm>
            <a:prstGeom prst="down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s-MX" kern="0">
                <a:solidFill>
                  <a:sysClr val="window" lastClr="FFFFFF"/>
                </a:solidFill>
                <a:latin typeface="Arial Narrow" pitchFamily="34" charset="0"/>
              </a:endParaRPr>
            </a:p>
          </p:txBody>
        </p:sp>
        <p:sp>
          <p:nvSpPr>
            <p:cNvPr id="15" name="16 CuadroTexto"/>
            <p:cNvSpPr txBox="1">
              <a:spLocks noChangeArrowheads="1"/>
            </p:cNvSpPr>
            <p:nvPr/>
          </p:nvSpPr>
          <p:spPr bwMode="auto">
            <a:xfrm>
              <a:off x="3519110" y="5314450"/>
              <a:ext cx="1378833" cy="784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defRPr/>
              </a:pPr>
              <a:r>
                <a:rPr lang="es-MX" sz="1500" kern="0" dirty="0" smtClean="0">
                  <a:solidFill>
                    <a:sysClr val="windowText" lastClr="000000"/>
                  </a:solidFill>
                  <a:latin typeface="Arial Narrow" pitchFamily="34" charset="0"/>
                </a:rPr>
                <a:t>Reforma a la Ley General de Salud</a:t>
              </a:r>
            </a:p>
          </p:txBody>
        </p:sp>
        <p:sp>
          <p:nvSpPr>
            <p:cNvPr id="16" name="15 Flecha abajo"/>
            <p:cNvSpPr/>
            <p:nvPr/>
          </p:nvSpPr>
          <p:spPr>
            <a:xfrm>
              <a:off x="5605385" y="4887739"/>
              <a:ext cx="693763" cy="362012"/>
            </a:xfrm>
            <a:prstGeom prst="down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s-MX" kern="0">
                <a:solidFill>
                  <a:sysClr val="window" lastClr="FFFFFF"/>
                </a:solidFill>
                <a:latin typeface="Arial Narrow" pitchFamily="34" charset="0"/>
              </a:endParaRPr>
            </a:p>
          </p:txBody>
        </p:sp>
        <p:sp>
          <p:nvSpPr>
            <p:cNvPr id="17" name="19 CuadroTexto"/>
            <p:cNvSpPr txBox="1">
              <a:spLocks noChangeArrowheads="1"/>
            </p:cNvSpPr>
            <p:nvPr/>
          </p:nvSpPr>
          <p:spPr bwMode="auto">
            <a:xfrm>
              <a:off x="7008239" y="4361087"/>
              <a:ext cx="6936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s-MX" kern="0" smtClean="0">
                  <a:solidFill>
                    <a:sysClr val="windowText" lastClr="000000"/>
                  </a:solidFill>
                  <a:latin typeface="Arial Narrow" pitchFamily="34" charset="0"/>
                </a:rPr>
                <a:t>2012</a:t>
              </a:r>
            </a:p>
          </p:txBody>
        </p:sp>
        <p:sp>
          <p:nvSpPr>
            <p:cNvPr id="18" name="17 Flecha abajo"/>
            <p:cNvSpPr/>
            <p:nvPr/>
          </p:nvSpPr>
          <p:spPr>
            <a:xfrm>
              <a:off x="7019850" y="4880418"/>
              <a:ext cx="693764" cy="362012"/>
            </a:xfrm>
            <a:prstGeom prst="down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s-MX" kern="0">
                <a:solidFill>
                  <a:sysClr val="window" lastClr="FFFFFF"/>
                </a:solidFill>
                <a:latin typeface="Arial Narrow" pitchFamily="34" charset="0"/>
              </a:endParaRPr>
            </a:p>
          </p:txBody>
        </p:sp>
        <p:sp>
          <p:nvSpPr>
            <p:cNvPr id="19" name="21 CuadroTexto"/>
            <p:cNvSpPr txBox="1">
              <a:spLocks noChangeArrowheads="1"/>
            </p:cNvSpPr>
            <p:nvPr/>
          </p:nvSpPr>
          <p:spPr bwMode="auto">
            <a:xfrm>
              <a:off x="6602905" y="5223627"/>
              <a:ext cx="1378833" cy="1246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defRPr/>
              </a:pPr>
              <a:r>
                <a:rPr lang="es-MX" sz="1500" kern="0" dirty="0" smtClean="0">
                  <a:solidFill>
                    <a:sysClr val="windowText" lastClr="000000"/>
                  </a:solidFill>
                  <a:latin typeface="Arial Narrow" pitchFamily="34" charset="0"/>
                </a:rPr>
                <a:t>OPS reconoce a COFEPRIS como ARN  de Referencia Regional</a:t>
              </a:r>
            </a:p>
          </p:txBody>
        </p:sp>
        <p:sp>
          <p:nvSpPr>
            <p:cNvPr id="20" name="19 Rectángulo"/>
            <p:cNvSpPr/>
            <p:nvPr/>
          </p:nvSpPr>
          <p:spPr>
            <a:xfrm>
              <a:off x="252084" y="4319316"/>
              <a:ext cx="1939998" cy="379477"/>
            </a:xfrm>
            <a:prstGeom prst="rect">
              <a:avLst/>
            </a:prstGeom>
            <a:solidFill>
              <a:sysClr val="window" lastClr="FFFFFF">
                <a:lumMod val="65000"/>
              </a:sysClr>
            </a:solidFill>
            <a:ln w="9525" cap="flat" cmpd="sng" algn="ctr">
              <a:solidFill>
                <a:sysClr val="window" lastClr="FFFFFF">
                  <a:lumMod val="50000"/>
                </a:sysClr>
              </a:solidFill>
              <a:prstDash val="solid"/>
            </a:ln>
            <a:effectLst>
              <a:outerShdw blurRad="40000" dist="23000" dir="5400000" rotWithShape="0">
                <a:srgbClr val="000000">
                  <a:alpha val="35000"/>
                </a:srgbClr>
              </a:outerShdw>
            </a:effectLst>
          </p:spPr>
          <p:txBody>
            <a:bodyPr anchor="ctr"/>
            <a:lstStyle/>
            <a:p>
              <a:pPr algn="ctr">
                <a:defRPr/>
              </a:pPr>
              <a:endParaRPr lang="es-MX" kern="0">
                <a:solidFill>
                  <a:sysClr val="window" lastClr="FFFFFF"/>
                </a:solidFill>
                <a:latin typeface="Arial Narrow" pitchFamily="34" charset="0"/>
              </a:endParaRPr>
            </a:p>
          </p:txBody>
        </p:sp>
        <p:sp>
          <p:nvSpPr>
            <p:cNvPr id="21" name="4 CuadroTexto"/>
            <p:cNvSpPr txBox="1">
              <a:spLocks noChangeArrowheads="1"/>
            </p:cNvSpPr>
            <p:nvPr/>
          </p:nvSpPr>
          <p:spPr bwMode="auto">
            <a:xfrm>
              <a:off x="252242" y="4340066"/>
              <a:ext cx="6936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s-MX" kern="0" dirty="0" smtClean="0">
                  <a:solidFill>
                    <a:sysClr val="windowText" lastClr="000000"/>
                  </a:solidFill>
                  <a:latin typeface="Arial Narrow" pitchFamily="34" charset="0"/>
                </a:rPr>
                <a:t>1920</a:t>
              </a:r>
            </a:p>
          </p:txBody>
        </p:sp>
        <p:sp>
          <p:nvSpPr>
            <p:cNvPr id="22" name="21 Abrir corchete"/>
            <p:cNvSpPr/>
            <p:nvPr/>
          </p:nvSpPr>
          <p:spPr>
            <a:xfrm rot="5400000">
              <a:off x="2102373" y="2311837"/>
              <a:ext cx="166717" cy="3867295"/>
            </a:xfrm>
            <a:prstGeom prst="leftBracket">
              <a:avLst/>
            </a:prstGeom>
            <a:solidFill>
              <a:srgbClr val="FF0000"/>
            </a:solidFill>
            <a:ln w="25400" cap="flat" cmpd="sng" algn="ctr">
              <a:solidFill>
                <a:srgbClr val="FF0000"/>
              </a:solidFill>
              <a:prstDash val="solid"/>
            </a:ln>
            <a:effectLst>
              <a:outerShdw blurRad="40000" dist="20000" dir="5400000" rotWithShape="0">
                <a:srgbClr val="000000">
                  <a:alpha val="38000"/>
                </a:srgbClr>
              </a:outerShdw>
            </a:effectLst>
          </p:spPr>
          <p:txBody>
            <a:bodyPr anchor="ctr"/>
            <a:lstStyle/>
            <a:p>
              <a:pPr algn="ctr">
                <a:defRPr/>
              </a:pPr>
              <a:endParaRPr lang="es-MX" kern="0">
                <a:solidFill>
                  <a:sysClr val="windowText" lastClr="000000"/>
                </a:solidFill>
                <a:latin typeface="Arial Narrow" pitchFamily="34" charset="0"/>
              </a:endParaRPr>
            </a:p>
          </p:txBody>
        </p:sp>
        <p:sp>
          <p:nvSpPr>
            <p:cNvPr id="23" name="22 Abrir corchete"/>
            <p:cNvSpPr/>
            <p:nvPr/>
          </p:nvSpPr>
          <p:spPr>
            <a:xfrm rot="5400000">
              <a:off x="5024276" y="3341369"/>
              <a:ext cx="161953" cy="1803468"/>
            </a:xfrm>
            <a:prstGeom prst="leftBracket">
              <a:avLst/>
            </a:prstGeom>
            <a:solidFill>
              <a:srgbClr val="FFFF00"/>
            </a:solidFill>
            <a:ln w="25400" cap="flat" cmpd="sng" algn="ctr">
              <a:solidFill>
                <a:srgbClr val="FFFF00"/>
              </a:solidFill>
              <a:prstDash val="solid"/>
            </a:ln>
            <a:effectLst>
              <a:outerShdw blurRad="40000" dist="20000" dir="5400000" rotWithShape="0">
                <a:srgbClr val="000000">
                  <a:alpha val="38000"/>
                </a:srgbClr>
              </a:outerShdw>
            </a:effectLst>
          </p:spPr>
          <p:txBody>
            <a:bodyPr anchor="ctr"/>
            <a:lstStyle/>
            <a:p>
              <a:pPr algn="ctr">
                <a:defRPr/>
              </a:pPr>
              <a:endParaRPr lang="es-MX" kern="0">
                <a:solidFill>
                  <a:sysClr val="windowText" lastClr="000000"/>
                </a:solidFill>
                <a:latin typeface="Arial Narrow" pitchFamily="34" charset="0"/>
              </a:endParaRPr>
            </a:p>
          </p:txBody>
        </p:sp>
        <p:sp>
          <p:nvSpPr>
            <p:cNvPr id="24" name="28 CuadroTexto"/>
            <p:cNvSpPr txBox="1">
              <a:spLocks noChangeArrowheads="1"/>
            </p:cNvSpPr>
            <p:nvPr/>
          </p:nvSpPr>
          <p:spPr bwMode="auto">
            <a:xfrm>
              <a:off x="8153897" y="4371593"/>
              <a:ext cx="6936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s-MX" kern="0" smtClean="0">
                  <a:solidFill>
                    <a:sysClr val="windowText" lastClr="000000"/>
                  </a:solidFill>
                  <a:latin typeface="Arial Narrow" pitchFamily="34" charset="0"/>
                </a:rPr>
                <a:t>2014</a:t>
              </a:r>
            </a:p>
          </p:txBody>
        </p:sp>
        <p:sp>
          <p:nvSpPr>
            <p:cNvPr id="25" name="24 Flecha abajo"/>
            <p:cNvSpPr/>
            <p:nvPr/>
          </p:nvSpPr>
          <p:spPr>
            <a:xfrm>
              <a:off x="8166068" y="4880418"/>
              <a:ext cx="693764" cy="362012"/>
            </a:xfrm>
            <a:prstGeom prst="down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s-MX" kern="0">
                <a:solidFill>
                  <a:sysClr val="window" lastClr="FFFFFF"/>
                </a:solidFill>
                <a:latin typeface="Arial Narrow" pitchFamily="34" charset="0"/>
              </a:endParaRPr>
            </a:p>
          </p:txBody>
        </p:sp>
        <p:sp>
          <p:nvSpPr>
            <p:cNvPr id="26" name="30 CuadroTexto"/>
            <p:cNvSpPr txBox="1">
              <a:spLocks noChangeArrowheads="1"/>
            </p:cNvSpPr>
            <p:nvPr/>
          </p:nvSpPr>
          <p:spPr bwMode="auto">
            <a:xfrm>
              <a:off x="7827087" y="5234878"/>
              <a:ext cx="1378833" cy="1015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eaLnBrk="1" hangingPunct="1">
                <a:defRPr/>
              </a:pPr>
              <a:r>
                <a:rPr lang="es-MX" sz="1500" kern="0" dirty="0" smtClean="0">
                  <a:solidFill>
                    <a:sysClr val="windowText" lastClr="000000"/>
                  </a:solidFill>
                  <a:latin typeface="Arial Narrow" pitchFamily="34" charset="0"/>
                </a:rPr>
                <a:t>OMS declara a COFEPRIS como una ARN funcional</a:t>
              </a:r>
            </a:p>
          </p:txBody>
        </p:sp>
        <p:sp>
          <p:nvSpPr>
            <p:cNvPr id="27" name="26 Abrir corchete"/>
            <p:cNvSpPr/>
            <p:nvPr/>
          </p:nvSpPr>
          <p:spPr>
            <a:xfrm rot="5400000">
              <a:off x="6996819" y="3256435"/>
              <a:ext cx="157190" cy="1968574"/>
            </a:xfrm>
            <a:prstGeom prst="leftBracket">
              <a:avLst/>
            </a:prstGeom>
            <a:solidFill>
              <a:srgbClr val="92D050"/>
            </a:solidFill>
            <a:ln w="25400" cap="flat" cmpd="sng" algn="ctr">
              <a:solidFill>
                <a:srgbClr val="9BBB59"/>
              </a:solidFill>
              <a:prstDash val="solid"/>
            </a:ln>
            <a:effectLst>
              <a:outerShdw blurRad="40000" dist="20000" dir="5400000" rotWithShape="0">
                <a:srgbClr val="000000">
                  <a:alpha val="38000"/>
                </a:srgbClr>
              </a:outerShdw>
            </a:effectLst>
          </p:spPr>
          <p:txBody>
            <a:bodyPr anchor="ctr"/>
            <a:lstStyle/>
            <a:p>
              <a:pPr algn="ctr">
                <a:defRPr/>
              </a:pPr>
              <a:endParaRPr lang="es-MX" kern="0">
                <a:solidFill>
                  <a:srgbClr val="1F497D">
                    <a:lumMod val="40000"/>
                    <a:lumOff val="60000"/>
                  </a:srgbClr>
                </a:solidFill>
                <a:latin typeface="Arial Narrow" pitchFamily="34" charset="0"/>
              </a:endParaRPr>
            </a:p>
          </p:txBody>
        </p:sp>
      </p:grpSp>
      <p:sp>
        <p:nvSpPr>
          <p:cNvPr id="28" name="24 CuadroTexto"/>
          <p:cNvSpPr txBox="1">
            <a:spLocks noChangeArrowheads="1"/>
          </p:cNvSpPr>
          <p:nvPr/>
        </p:nvSpPr>
        <p:spPr bwMode="auto">
          <a:xfrm>
            <a:off x="6601594" y="1847999"/>
            <a:ext cx="2074862" cy="1208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r>
              <a:rPr lang="es-MX" sz="1450" kern="0" dirty="0">
                <a:solidFill>
                  <a:sysClr val="windowText" lastClr="000000"/>
                </a:solidFill>
                <a:latin typeface="Arial Narrow" pitchFamily="34" charset="0"/>
              </a:rPr>
              <a:t>Mercado interno con sólo dos tipos de </a:t>
            </a:r>
            <a:r>
              <a:rPr lang="es-MX" sz="1450" kern="0" dirty="0" smtClean="0">
                <a:solidFill>
                  <a:sysClr val="windowText" lastClr="000000"/>
                </a:solidFill>
                <a:latin typeface="Arial Narrow" pitchFamily="34" charset="0"/>
              </a:rPr>
              <a:t>medicamentos: </a:t>
            </a:r>
          </a:p>
          <a:p>
            <a:pPr marL="342900" indent="-342900" eaLnBrk="1" hangingPunct="1">
              <a:buFontTx/>
              <a:buAutoNum type="arabicPeriod"/>
              <a:defRPr/>
            </a:pPr>
            <a:r>
              <a:rPr lang="es-MX" sz="1450" b="1" kern="0" dirty="0" smtClean="0">
                <a:solidFill>
                  <a:sysClr val="windowText" lastClr="000000"/>
                </a:solidFill>
                <a:latin typeface="Arial Narrow" pitchFamily="34" charset="0"/>
              </a:rPr>
              <a:t>Medicamentos Innovadores</a:t>
            </a:r>
          </a:p>
          <a:p>
            <a:pPr marL="342900" indent="-342900" eaLnBrk="1" hangingPunct="1">
              <a:buFontTx/>
              <a:buAutoNum type="arabicPeriod"/>
              <a:defRPr/>
            </a:pPr>
            <a:r>
              <a:rPr lang="es-MX" sz="1450" b="1" kern="0" dirty="0" smtClean="0">
                <a:solidFill>
                  <a:sysClr val="windowText" lastClr="000000"/>
                </a:solidFill>
                <a:latin typeface="Arial Narrow" pitchFamily="34" charset="0"/>
              </a:rPr>
              <a:t>Genéricos</a:t>
            </a:r>
          </a:p>
        </p:txBody>
      </p:sp>
      <p:sp>
        <p:nvSpPr>
          <p:cNvPr id="29" name="28 CuadroTexto"/>
          <p:cNvSpPr txBox="1"/>
          <p:nvPr/>
        </p:nvSpPr>
        <p:spPr>
          <a:xfrm>
            <a:off x="5099037" y="5566881"/>
            <a:ext cx="1633203" cy="1246495"/>
          </a:xfrm>
          <a:prstGeom prst="rect">
            <a:avLst/>
          </a:prstGeom>
          <a:noFill/>
        </p:spPr>
        <p:txBody>
          <a:bodyPr wrap="square" rtlCol="0">
            <a:spAutoFit/>
          </a:bodyPr>
          <a:lstStyle/>
          <a:p>
            <a:pPr algn="ctr"/>
            <a:r>
              <a:rPr lang="es-MX" sz="1500" dirty="0" smtClean="0">
                <a:solidFill>
                  <a:prstClr val="black"/>
                </a:solidFill>
                <a:latin typeface="Arial Narrow" pitchFamily="34" charset="0"/>
              </a:rPr>
              <a:t>Implementación de la Reforma a la LGS sobre Renovación de Registros Sanitarios</a:t>
            </a:r>
            <a:endParaRPr lang="es-MX" sz="1500" dirty="0">
              <a:solidFill>
                <a:prstClr val="black"/>
              </a:solidFill>
              <a:latin typeface="Arial Narrow" pitchFamily="34" charset="0"/>
            </a:endParaRPr>
          </a:p>
        </p:txBody>
      </p:sp>
      <p:sp>
        <p:nvSpPr>
          <p:cNvPr id="31" name="30 Flecha abajo"/>
          <p:cNvSpPr/>
          <p:nvPr/>
        </p:nvSpPr>
        <p:spPr bwMode="auto">
          <a:xfrm rot="10800000">
            <a:off x="1358064" y="4077072"/>
            <a:ext cx="693737" cy="361950"/>
          </a:xfrm>
          <a:prstGeom prst="down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a:defRPr/>
            </a:pPr>
            <a:endParaRPr lang="es-MX" kern="0">
              <a:solidFill>
                <a:sysClr val="window" lastClr="FFFFFF"/>
              </a:solidFill>
              <a:latin typeface="Arial Narrow" pitchFamily="34" charset="0"/>
            </a:endParaRPr>
          </a:p>
        </p:txBody>
      </p:sp>
      <p:sp>
        <p:nvSpPr>
          <p:cNvPr id="32" name="22 CuadroTexto"/>
          <p:cNvSpPr txBox="1">
            <a:spLocks noChangeArrowheads="1"/>
          </p:cNvSpPr>
          <p:nvPr/>
        </p:nvSpPr>
        <p:spPr bwMode="auto">
          <a:xfrm>
            <a:off x="161302" y="2636912"/>
            <a:ext cx="3834634"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just" eaLnBrk="1" hangingPunct="1">
              <a:defRPr/>
            </a:pPr>
            <a:r>
              <a:rPr lang="es-MX" sz="1450" kern="0" dirty="0" smtClean="0">
                <a:solidFill>
                  <a:sysClr val="windowText" lastClr="000000"/>
                </a:solidFill>
                <a:latin typeface="Arial Narrow" pitchFamily="34" charset="0"/>
              </a:rPr>
              <a:t>La LGS contempló a la </a:t>
            </a:r>
            <a:r>
              <a:rPr lang="es-MX" sz="1450" b="1" kern="0" dirty="0" smtClean="0">
                <a:solidFill>
                  <a:sysClr val="windowText" lastClr="000000"/>
                </a:solidFill>
                <a:latin typeface="Arial Narrow" pitchFamily="34" charset="0"/>
              </a:rPr>
              <a:t>Subsecretaría de Regulación y Fomento Sanitario</a:t>
            </a:r>
            <a:r>
              <a:rPr lang="es-MX" sz="1450" kern="0" dirty="0" smtClean="0">
                <a:solidFill>
                  <a:sysClr val="windowText" lastClr="000000"/>
                </a:solidFill>
                <a:latin typeface="Arial Narrow" pitchFamily="34" charset="0"/>
              </a:rPr>
              <a:t>, como la encargada de:</a:t>
            </a:r>
          </a:p>
          <a:p>
            <a:pPr marL="342900" indent="-342900" algn="just" eaLnBrk="1" hangingPunct="1">
              <a:buFont typeface="+mj-lt"/>
              <a:buAutoNum type="arabicPeriod"/>
              <a:defRPr/>
            </a:pPr>
            <a:r>
              <a:rPr lang="es-MX" sz="1450" kern="0" dirty="0" smtClean="0">
                <a:solidFill>
                  <a:sysClr val="windowText" lastClr="000000"/>
                </a:solidFill>
                <a:latin typeface="Arial Narrow" pitchFamily="34" charset="0"/>
              </a:rPr>
              <a:t>Regular medicamentos y tecnologías de la salud; </a:t>
            </a:r>
          </a:p>
          <a:p>
            <a:pPr marL="342900" indent="-342900" algn="just" eaLnBrk="1" hangingPunct="1">
              <a:buFont typeface="+mj-lt"/>
              <a:buAutoNum type="arabicPeriod"/>
              <a:defRPr/>
            </a:pPr>
            <a:r>
              <a:rPr lang="es-MX" sz="1450" kern="0" dirty="0" smtClean="0">
                <a:solidFill>
                  <a:sysClr val="windowText" lastClr="000000"/>
                </a:solidFill>
                <a:latin typeface="Arial Narrow" pitchFamily="34" charset="0"/>
              </a:rPr>
              <a:t>Control sanitario de productos y servicios;</a:t>
            </a:r>
          </a:p>
          <a:p>
            <a:pPr marL="342900" indent="-342900" algn="just" eaLnBrk="1" hangingPunct="1">
              <a:buFont typeface="+mj-lt"/>
              <a:buAutoNum type="arabicPeriod"/>
              <a:defRPr/>
            </a:pPr>
            <a:r>
              <a:rPr lang="es-MX" sz="1450" kern="0" dirty="0" smtClean="0">
                <a:solidFill>
                  <a:sysClr val="windowText" lastClr="000000"/>
                </a:solidFill>
                <a:latin typeface="Arial Narrow" pitchFamily="34" charset="0"/>
              </a:rPr>
              <a:t>El laboratorio nacional;</a:t>
            </a:r>
          </a:p>
          <a:p>
            <a:pPr marL="342900" indent="-342900" algn="just" eaLnBrk="1" hangingPunct="1">
              <a:buFont typeface="+mj-lt"/>
              <a:buAutoNum type="arabicPeriod"/>
              <a:defRPr/>
            </a:pPr>
            <a:r>
              <a:rPr lang="es-MX" sz="1450" kern="0" dirty="0" smtClean="0">
                <a:solidFill>
                  <a:sysClr val="windowText" lastClr="000000"/>
                </a:solidFill>
                <a:latin typeface="Arial Narrow" pitchFamily="34" charset="0"/>
              </a:rPr>
              <a:t>La dirección de control sanitario de publicidad. </a:t>
            </a:r>
          </a:p>
        </p:txBody>
      </p:sp>
    </p:spTree>
    <p:extLst>
      <p:ext uri="{BB962C8B-B14F-4D97-AF65-F5344CB8AC3E}">
        <p14:creationId xmlns:p14="http://schemas.microsoft.com/office/powerpoint/2010/main" val="937670993"/>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07504" y="1124744"/>
            <a:ext cx="892899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MX"/>
            </a:defPPr>
            <a:lvl1pPr marL="285750" indent="-285750" algn="just" fontAlgn="base">
              <a:spcBef>
                <a:spcPct val="0"/>
              </a:spcBef>
              <a:spcAft>
                <a:spcPct val="0"/>
              </a:spcAft>
              <a:buFont typeface="Arial" charset="0"/>
              <a:buChar char="•"/>
              <a:defRPr>
                <a:solidFill>
                  <a:srgbClr val="000000"/>
                </a:solidFill>
                <a:latin typeface="Arial Narrow" pitchFamily="34" charset="0"/>
                <a:cs typeface="Arial" charset="0"/>
              </a:defRPr>
            </a:lvl1pPr>
          </a:lstStyle>
          <a:p>
            <a:pPr marL="0" indent="0">
              <a:buNone/>
            </a:pPr>
            <a:r>
              <a:rPr lang="en-US" b="1" dirty="0" err="1"/>
              <a:t>Eje</a:t>
            </a:r>
            <a:r>
              <a:rPr lang="en-US" b="1" dirty="0"/>
              <a:t> 3. </a:t>
            </a:r>
            <a:r>
              <a:rPr lang="en-US" b="1" dirty="0" err="1"/>
              <a:t>Eliminación</a:t>
            </a:r>
            <a:r>
              <a:rPr lang="en-US" b="1" dirty="0"/>
              <a:t> de </a:t>
            </a:r>
            <a:r>
              <a:rPr lang="en-US" b="1" dirty="0" err="1"/>
              <a:t>barreras</a:t>
            </a:r>
            <a:r>
              <a:rPr lang="en-US" b="1" dirty="0"/>
              <a:t> de </a:t>
            </a:r>
            <a:r>
              <a:rPr lang="en-US" b="1" dirty="0" err="1"/>
              <a:t>entrada</a:t>
            </a:r>
            <a:r>
              <a:rPr lang="en-US" b="1" dirty="0"/>
              <a:t> al </a:t>
            </a:r>
            <a:r>
              <a:rPr lang="en-US" b="1" dirty="0" err="1"/>
              <a:t>mercado</a:t>
            </a:r>
            <a:r>
              <a:rPr lang="en-US" b="1" dirty="0"/>
              <a:t> </a:t>
            </a:r>
            <a:r>
              <a:rPr lang="en-US" b="1" dirty="0" err="1" smtClean="0"/>
              <a:t>farmacéutico</a:t>
            </a:r>
            <a:endParaRPr lang="es-MX" dirty="0" smtClean="0"/>
          </a:p>
          <a:p>
            <a:pPr marL="0" indent="0">
              <a:buNone/>
            </a:pPr>
            <a:endParaRPr lang="es-MX" sz="1000" dirty="0" smtClean="0"/>
          </a:p>
          <a:p>
            <a:r>
              <a:rPr lang="es-MX" dirty="0" smtClean="0"/>
              <a:t>La </a:t>
            </a:r>
            <a:r>
              <a:rPr lang="es-MX" dirty="0"/>
              <a:t>emisión de los </a:t>
            </a:r>
            <a:r>
              <a:rPr lang="es-MX" b="1" dirty="0" smtClean="0"/>
              <a:t>23,449 </a:t>
            </a:r>
            <a:r>
              <a:rPr lang="es-MX" dirty="0" smtClean="0"/>
              <a:t>registros </a:t>
            </a:r>
            <a:r>
              <a:rPr lang="es-MX" dirty="0"/>
              <a:t>de insumos para la salud entre marzo del 2011 y </a:t>
            </a:r>
            <a:r>
              <a:rPr lang="es-MX" dirty="0" smtClean="0"/>
              <a:t>enero del 2015, representa </a:t>
            </a:r>
            <a:r>
              <a:rPr lang="es-MX" dirty="0"/>
              <a:t>un incremento del </a:t>
            </a:r>
            <a:r>
              <a:rPr lang="es-MX" b="1" dirty="0" smtClean="0"/>
              <a:t>15,327%</a:t>
            </a:r>
            <a:r>
              <a:rPr lang="es-MX" dirty="0" smtClean="0"/>
              <a:t> </a:t>
            </a:r>
            <a:r>
              <a:rPr lang="es-MX" dirty="0"/>
              <a:t>respecto a 2010. </a:t>
            </a:r>
            <a:r>
              <a:rPr lang="es-MX" dirty="0" smtClean="0"/>
              <a:t>El </a:t>
            </a:r>
            <a:r>
              <a:rPr lang="es-MX" dirty="0"/>
              <a:t>avance es el siguiente</a:t>
            </a:r>
            <a:r>
              <a:rPr lang="es-MX" dirty="0" smtClean="0"/>
              <a:t>:</a:t>
            </a:r>
            <a:endParaRPr lang="es-MX" dirty="0"/>
          </a:p>
        </p:txBody>
      </p:sp>
      <p:sp>
        <p:nvSpPr>
          <p:cNvPr id="7" name="1 Título"/>
          <p:cNvSpPr txBox="1">
            <a:spLocks/>
          </p:cNvSpPr>
          <p:nvPr/>
        </p:nvSpPr>
        <p:spPr>
          <a:xfrm>
            <a:off x="0" y="6211669"/>
            <a:ext cx="90364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MX"/>
            </a:defPPr>
            <a:lvl1pPr marL="285750" indent="-285750" algn="just" fontAlgn="base">
              <a:spcBef>
                <a:spcPct val="0"/>
              </a:spcBef>
              <a:spcAft>
                <a:spcPct val="0"/>
              </a:spcAft>
              <a:buFont typeface="Arial" charset="0"/>
              <a:buChar char="•"/>
              <a:defRPr>
                <a:solidFill>
                  <a:srgbClr val="000000"/>
                </a:solidFill>
                <a:latin typeface="Arial Narrow" pitchFamily="34" charset="0"/>
                <a:cs typeface="Arial" charset="0"/>
              </a:defRPr>
            </a:lvl1pPr>
          </a:lstStyle>
          <a:p>
            <a:r>
              <a:rPr lang="es-MX" dirty="0"/>
              <a:t>Durante el periodo de junio 2012 </a:t>
            </a:r>
            <a:r>
              <a:rPr lang="es-MX" dirty="0" smtClean="0"/>
              <a:t>a enero de 2015, </a:t>
            </a:r>
            <a:r>
              <a:rPr lang="es-MX" dirty="0"/>
              <a:t>se han liberado</a:t>
            </a:r>
            <a:r>
              <a:rPr lang="es-MX" b="1" dirty="0"/>
              <a:t> </a:t>
            </a:r>
            <a:r>
              <a:rPr lang="es-MX" b="1" dirty="0" smtClean="0"/>
              <a:t>13,203 </a:t>
            </a:r>
            <a:r>
              <a:rPr lang="es-MX" dirty="0" smtClean="0"/>
              <a:t>registros</a:t>
            </a:r>
            <a:r>
              <a:rPr lang="es-MX" dirty="0"/>
              <a:t>. Esto </a:t>
            </a:r>
            <a:r>
              <a:rPr lang="es-MX" dirty="0" smtClean="0"/>
              <a:t>es </a:t>
            </a:r>
            <a:r>
              <a:rPr lang="es-MX" b="1" dirty="0" smtClean="0"/>
              <a:t>413 </a:t>
            </a:r>
            <a:r>
              <a:rPr lang="es-MX" dirty="0" smtClean="0"/>
              <a:t>registros </a:t>
            </a:r>
            <a:r>
              <a:rPr lang="es-MX" dirty="0"/>
              <a:t>cada mes,</a:t>
            </a:r>
            <a:r>
              <a:rPr lang="es-MX" b="1" dirty="0"/>
              <a:t> </a:t>
            </a:r>
            <a:r>
              <a:rPr lang="es-MX" b="1" dirty="0" smtClean="0">
                <a:solidFill>
                  <a:prstClr val="black"/>
                </a:solidFill>
              </a:rPr>
              <a:t>272% </a:t>
            </a:r>
            <a:r>
              <a:rPr lang="es-MX" dirty="0" smtClean="0"/>
              <a:t>más </a:t>
            </a:r>
            <a:r>
              <a:rPr lang="es-MX" dirty="0"/>
              <a:t>de lo que se </a:t>
            </a:r>
            <a:r>
              <a:rPr lang="es-MX" dirty="0" smtClean="0"/>
              <a:t>liberó </a:t>
            </a:r>
            <a:r>
              <a:rPr lang="es-MX" dirty="0"/>
              <a:t>en todo 2010</a:t>
            </a:r>
            <a:r>
              <a:rPr lang="es-MX" dirty="0" smtClean="0"/>
              <a:t>.</a:t>
            </a:r>
            <a:endParaRPr lang="es-MX" dirty="0"/>
          </a:p>
        </p:txBody>
      </p:sp>
      <p:graphicFrame>
        <p:nvGraphicFramePr>
          <p:cNvPr id="8" name="2 Gráfico"/>
          <p:cNvGraphicFramePr>
            <a:graphicFrameLocks/>
          </p:cNvGraphicFramePr>
          <p:nvPr>
            <p:extLst>
              <p:ext uri="{D42A27DB-BD31-4B8C-83A1-F6EECF244321}">
                <p14:modId xmlns:p14="http://schemas.microsoft.com/office/powerpoint/2010/main" val="2391431209"/>
              </p:ext>
            </p:extLst>
          </p:nvPr>
        </p:nvGraphicFramePr>
        <p:xfrm>
          <a:off x="371475" y="2276872"/>
          <a:ext cx="8401050" cy="40460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08818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44824"/>
            <a:ext cx="8712968" cy="3960440"/>
          </a:xfrm>
        </p:spPr>
        <p:txBody>
          <a:bodyPr/>
          <a:lstStyle/>
          <a:p>
            <a:pPr algn="just"/>
            <a:r>
              <a:rPr lang="en-US" sz="2400" b="1" dirty="0" smtClean="0">
                <a:latin typeface="Arial Narrow" pitchFamily="34" charset="0"/>
              </a:rPr>
              <a:t>El </a:t>
            </a:r>
            <a:r>
              <a:rPr lang="en-US" sz="2400" b="1" dirty="0" err="1" smtClean="0">
                <a:latin typeface="Arial Narrow" pitchFamily="34" charset="0"/>
              </a:rPr>
              <a:t>acceso</a:t>
            </a:r>
            <a:r>
              <a:rPr lang="en-US" sz="2400" b="1" dirty="0" smtClean="0">
                <a:latin typeface="Arial Narrow" pitchFamily="34" charset="0"/>
              </a:rPr>
              <a:t> </a:t>
            </a:r>
            <a:r>
              <a:rPr lang="en-US" sz="2400" b="1" dirty="0" err="1" smtClean="0">
                <a:latin typeface="Arial Narrow" pitchFamily="34" charset="0"/>
              </a:rPr>
              <a:t>efectivo</a:t>
            </a:r>
            <a:r>
              <a:rPr lang="en-US" sz="2400" b="1" dirty="0" smtClean="0">
                <a:latin typeface="Arial Narrow" pitchFamily="34" charset="0"/>
              </a:rPr>
              <a:t> a </a:t>
            </a:r>
            <a:r>
              <a:rPr lang="en-US" sz="2400" b="1" dirty="0" err="1" smtClean="0">
                <a:latin typeface="Arial Narrow" pitchFamily="34" charset="0"/>
              </a:rPr>
              <a:t>medicamentos</a:t>
            </a:r>
            <a:r>
              <a:rPr lang="en-US" sz="2400" dirty="0" smtClean="0">
                <a:latin typeface="Arial Narrow" pitchFamily="34" charset="0"/>
              </a:rPr>
              <a:t>:</a:t>
            </a:r>
          </a:p>
          <a:p>
            <a:pPr algn="just"/>
            <a:endParaRPr lang="en-US" sz="2400" dirty="0" smtClean="0">
              <a:latin typeface="Arial Narrow" pitchFamily="34" charset="0"/>
            </a:endParaRPr>
          </a:p>
          <a:p>
            <a:pPr marL="857250" lvl="1" indent="-457200" algn="just">
              <a:spcAft>
                <a:spcPts val="1200"/>
              </a:spcAft>
              <a:buFont typeface="+mj-lt"/>
              <a:buAutoNum type="alphaLcParenR"/>
            </a:pPr>
            <a:r>
              <a:rPr lang="en-US" sz="2400" b="1" dirty="0" err="1" smtClean="0">
                <a:latin typeface="Arial Narrow" pitchFamily="34" charset="0"/>
              </a:rPr>
              <a:t>Política</a:t>
            </a:r>
            <a:r>
              <a:rPr lang="en-US" sz="2400" b="1" dirty="0" smtClean="0">
                <a:latin typeface="Arial Narrow" pitchFamily="34" charset="0"/>
              </a:rPr>
              <a:t> de </a:t>
            </a:r>
            <a:r>
              <a:rPr lang="en-US" sz="2400" b="1" dirty="0" err="1" smtClean="0">
                <a:latin typeface="Arial Narrow" pitchFamily="34" charset="0"/>
              </a:rPr>
              <a:t>introducción</a:t>
            </a:r>
            <a:r>
              <a:rPr lang="en-US" sz="2400" b="1" dirty="0" smtClean="0">
                <a:latin typeface="Arial Narrow" pitchFamily="34" charset="0"/>
              </a:rPr>
              <a:t> de </a:t>
            </a:r>
            <a:r>
              <a:rPr lang="en-US" sz="2400" b="1" dirty="0" err="1" smtClean="0">
                <a:latin typeface="Arial Narrow" pitchFamily="34" charset="0"/>
              </a:rPr>
              <a:t>genéricos</a:t>
            </a:r>
            <a:r>
              <a:rPr lang="en-US" sz="2400" b="1" dirty="0" smtClean="0">
                <a:latin typeface="Arial Narrow" pitchFamily="34" charset="0"/>
              </a:rPr>
              <a:t> al </a:t>
            </a:r>
            <a:r>
              <a:rPr lang="en-US" sz="2400" b="1" dirty="0" err="1" smtClean="0">
                <a:latin typeface="Arial Narrow" pitchFamily="34" charset="0"/>
              </a:rPr>
              <a:t>mercado</a:t>
            </a:r>
            <a:r>
              <a:rPr lang="en-US" sz="2400" b="1" dirty="0" smtClean="0">
                <a:latin typeface="Arial Narrow" pitchFamily="34" charset="0"/>
              </a:rPr>
              <a:t>. </a:t>
            </a:r>
          </a:p>
          <a:p>
            <a:pPr marL="1314450" lvl="2" indent="-514350" algn="just">
              <a:spcAft>
                <a:spcPts val="1200"/>
              </a:spcAft>
              <a:buFont typeface="+mj-lt"/>
              <a:buAutoNum type="romanLcPeriod"/>
            </a:pPr>
            <a:r>
              <a:rPr lang="en-US" dirty="0" smtClean="0">
                <a:latin typeface="Arial Narrow" pitchFamily="34" charset="0"/>
              </a:rPr>
              <a:t>E</a:t>
            </a:r>
            <a:r>
              <a:rPr lang="es-ES" dirty="0" smtClean="0">
                <a:latin typeface="Arial Narrow" pitchFamily="34" charset="0"/>
              </a:rPr>
              <a:t>l </a:t>
            </a:r>
            <a:r>
              <a:rPr lang="es-ES" dirty="0">
                <a:latin typeface="Arial Narrow" pitchFamily="34" charset="0"/>
              </a:rPr>
              <a:t>proceso de renovación de registros </a:t>
            </a:r>
            <a:r>
              <a:rPr lang="es-ES" dirty="0" smtClean="0">
                <a:latin typeface="Arial Narrow" pitchFamily="34" charset="0"/>
              </a:rPr>
              <a:t>sanitarios garantiza </a:t>
            </a:r>
            <a:r>
              <a:rPr lang="es-ES" dirty="0">
                <a:latin typeface="Arial Narrow" pitchFamily="34" charset="0"/>
              </a:rPr>
              <a:t>medicamentos genéricos que cumplan con los criterios de </a:t>
            </a:r>
            <a:r>
              <a:rPr lang="es-ES" b="1" dirty="0" err="1">
                <a:latin typeface="Arial Narrow" pitchFamily="34" charset="0"/>
              </a:rPr>
              <a:t>bioequivalencia</a:t>
            </a:r>
            <a:r>
              <a:rPr lang="es-ES" dirty="0">
                <a:latin typeface="Arial Narrow" pitchFamily="34" charset="0"/>
              </a:rPr>
              <a:t> y </a:t>
            </a:r>
            <a:r>
              <a:rPr lang="es-ES" b="1" dirty="0">
                <a:latin typeface="Arial Narrow" pitchFamily="34" charset="0"/>
              </a:rPr>
              <a:t>biodisponibilidad</a:t>
            </a:r>
            <a:r>
              <a:rPr lang="es-ES" dirty="0">
                <a:latin typeface="Arial Narrow" pitchFamily="34" charset="0"/>
              </a:rPr>
              <a:t> con lo que se </a:t>
            </a:r>
            <a:r>
              <a:rPr lang="es-ES" dirty="0" smtClean="0">
                <a:latin typeface="Arial Narrow" pitchFamily="34" charset="0"/>
              </a:rPr>
              <a:t>asegura misma </a:t>
            </a:r>
            <a:r>
              <a:rPr lang="es-ES" dirty="0">
                <a:latin typeface="Arial Narrow" pitchFamily="34" charset="0"/>
              </a:rPr>
              <a:t>eficacia, seguridad  y calidad</a:t>
            </a:r>
            <a:r>
              <a:rPr lang="es-ES" dirty="0" smtClean="0">
                <a:latin typeface="Arial Narrow" pitchFamily="34" charset="0"/>
              </a:rPr>
              <a:t>.</a:t>
            </a:r>
          </a:p>
          <a:p>
            <a:pPr marL="1257300" lvl="2" indent="-457200" algn="just">
              <a:spcAft>
                <a:spcPts val="1200"/>
              </a:spcAft>
              <a:buFont typeface="+mj-lt"/>
              <a:buAutoNum type="romanLcPeriod"/>
            </a:pPr>
            <a:r>
              <a:rPr lang="es-ES" dirty="0" smtClean="0">
                <a:latin typeface="Arial Narrow" pitchFamily="34" charset="0"/>
              </a:rPr>
              <a:t>Reduce el </a:t>
            </a:r>
            <a:r>
              <a:rPr lang="es-ES" b="1" dirty="0" smtClean="0">
                <a:latin typeface="Arial Narrow" pitchFamily="34" charset="0"/>
              </a:rPr>
              <a:t>gasto de bolsillo </a:t>
            </a:r>
            <a:r>
              <a:rPr lang="es-ES" dirty="0" smtClean="0">
                <a:latin typeface="Arial Narrow" pitchFamily="34" charset="0"/>
              </a:rPr>
              <a:t>de la población para adquirir los medicamentos. </a:t>
            </a:r>
            <a:endParaRPr lang="en-US" dirty="0" smtClean="0">
              <a:latin typeface="Arial Narrow" pitchFamily="34" charset="0"/>
            </a:endParaRPr>
          </a:p>
        </p:txBody>
      </p:sp>
      <p:sp>
        <p:nvSpPr>
          <p:cNvPr id="4" name="Slide Number Placeholder 3"/>
          <p:cNvSpPr>
            <a:spLocks noGrp="1"/>
          </p:cNvSpPr>
          <p:nvPr>
            <p:ph type="sldNum" sz="quarter" idx="12"/>
          </p:nvPr>
        </p:nvSpPr>
        <p:spPr/>
        <p:txBody>
          <a:bodyPr/>
          <a:lstStyle/>
          <a:p>
            <a:pPr>
              <a:defRPr/>
            </a:pPr>
            <a:fld id="{44D178F7-158D-4603-AFCC-B1382755969E}" type="slidenum">
              <a:rPr lang="es-ES" smtClean="0">
                <a:solidFill>
                  <a:prstClr val="black"/>
                </a:solidFill>
              </a:rPr>
              <a:pPr>
                <a:defRPr/>
              </a:pPr>
              <a:t>8</a:t>
            </a:fld>
            <a:endParaRPr lang="es-ES">
              <a:solidFill>
                <a:prstClr val="black"/>
              </a:solidFill>
            </a:endParaRPr>
          </a:p>
        </p:txBody>
      </p:sp>
      <p:sp>
        <p:nvSpPr>
          <p:cNvPr id="2" name="1 Rectángulo"/>
          <p:cNvSpPr/>
          <p:nvPr/>
        </p:nvSpPr>
        <p:spPr>
          <a:xfrm>
            <a:off x="179512" y="1196752"/>
            <a:ext cx="8424936" cy="461665"/>
          </a:xfrm>
          <a:prstGeom prst="rect">
            <a:avLst/>
          </a:prstGeom>
        </p:spPr>
        <p:txBody>
          <a:bodyPr wrap="square">
            <a:spAutoFit/>
          </a:bodyPr>
          <a:lstStyle/>
          <a:p>
            <a:pPr algn="just">
              <a:spcAft>
                <a:spcPts val="600"/>
              </a:spcAft>
            </a:pPr>
            <a:r>
              <a:rPr lang="en-US" sz="2400" b="1" dirty="0" err="1" smtClean="0">
                <a:latin typeface="Arial Narrow" pitchFamily="34" charset="0"/>
              </a:rPr>
              <a:t>Eje</a:t>
            </a:r>
            <a:r>
              <a:rPr lang="en-US" sz="2400" b="1" dirty="0" smtClean="0">
                <a:latin typeface="Arial Narrow" pitchFamily="34" charset="0"/>
              </a:rPr>
              <a:t> 3. </a:t>
            </a:r>
            <a:r>
              <a:rPr lang="en-US" sz="2400" b="1" dirty="0" err="1" smtClean="0">
                <a:latin typeface="Arial Narrow" pitchFamily="34" charset="0"/>
              </a:rPr>
              <a:t>Eliminación</a:t>
            </a:r>
            <a:r>
              <a:rPr lang="en-US" sz="2400" b="1" dirty="0" smtClean="0">
                <a:latin typeface="Arial Narrow" pitchFamily="34" charset="0"/>
              </a:rPr>
              <a:t> de </a:t>
            </a:r>
            <a:r>
              <a:rPr lang="en-US" sz="2400" b="1" dirty="0" err="1" smtClean="0">
                <a:latin typeface="Arial Narrow" pitchFamily="34" charset="0"/>
              </a:rPr>
              <a:t>barreras</a:t>
            </a:r>
            <a:r>
              <a:rPr lang="en-US" sz="2400" b="1" dirty="0" smtClean="0">
                <a:latin typeface="Arial Narrow" pitchFamily="34" charset="0"/>
              </a:rPr>
              <a:t> de </a:t>
            </a:r>
            <a:r>
              <a:rPr lang="en-US" sz="2400" b="1" dirty="0" err="1" smtClean="0">
                <a:latin typeface="Arial Narrow" pitchFamily="34" charset="0"/>
              </a:rPr>
              <a:t>entrada</a:t>
            </a:r>
            <a:r>
              <a:rPr lang="en-US" sz="2400" b="1" dirty="0" smtClean="0">
                <a:latin typeface="Arial Narrow" pitchFamily="34" charset="0"/>
              </a:rPr>
              <a:t> al </a:t>
            </a:r>
            <a:r>
              <a:rPr lang="en-US" sz="2400" b="1" dirty="0" err="1" smtClean="0">
                <a:latin typeface="Arial Narrow" pitchFamily="34" charset="0"/>
              </a:rPr>
              <a:t>mercado</a:t>
            </a:r>
            <a:r>
              <a:rPr lang="en-US" sz="2400" b="1" dirty="0" smtClean="0">
                <a:latin typeface="Arial Narrow" pitchFamily="34" charset="0"/>
              </a:rPr>
              <a:t> </a:t>
            </a:r>
            <a:r>
              <a:rPr lang="en-US" sz="2400" b="1" dirty="0" err="1" smtClean="0">
                <a:latin typeface="Arial Narrow" pitchFamily="34" charset="0"/>
              </a:rPr>
              <a:t>farmacéutico</a:t>
            </a:r>
            <a:endParaRPr lang="en-US" sz="2400" b="1" dirty="0" smtClean="0">
              <a:latin typeface="Arial Narrow" pitchFamily="34" charset="0"/>
            </a:endParaRPr>
          </a:p>
        </p:txBody>
      </p:sp>
    </p:spTree>
    <p:extLst>
      <p:ext uri="{BB962C8B-B14F-4D97-AF65-F5344CB8AC3E}">
        <p14:creationId xmlns:p14="http://schemas.microsoft.com/office/powerpoint/2010/main" val="601407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052736"/>
            <a:ext cx="8712968" cy="3024336"/>
          </a:xfrm>
        </p:spPr>
        <p:txBody>
          <a:bodyPr>
            <a:noAutofit/>
          </a:bodyPr>
          <a:lstStyle/>
          <a:p>
            <a:pPr marL="0" indent="0" algn="just">
              <a:buNone/>
            </a:pPr>
            <a:r>
              <a:rPr lang="es-MX" sz="2000" b="1" dirty="0" smtClean="0">
                <a:latin typeface="Arial Narrow" pitchFamily="34" charset="0"/>
              </a:rPr>
              <a:t>Eje 3. Eliminación de barreras:</a:t>
            </a:r>
          </a:p>
          <a:p>
            <a:pPr marL="0" indent="0" algn="just">
              <a:buNone/>
            </a:pPr>
            <a:r>
              <a:rPr lang="es-MX" sz="2000" b="1" dirty="0" smtClean="0">
                <a:latin typeface="Arial Narrow" pitchFamily="34" charset="0"/>
              </a:rPr>
              <a:t>Estrategia de Liberación de Genéricos para el Ahorro de las Familias Mexicanas</a:t>
            </a:r>
          </a:p>
          <a:p>
            <a:pPr marL="0" indent="0" algn="just">
              <a:buNone/>
            </a:pPr>
            <a:endParaRPr lang="es-MX" sz="1000" dirty="0" smtClean="0">
              <a:latin typeface="Arial Narrow" pitchFamily="34" charset="0"/>
            </a:endParaRPr>
          </a:p>
          <a:p>
            <a:pPr algn="just"/>
            <a:r>
              <a:rPr lang="es-MX" sz="1800" dirty="0" smtClean="0">
                <a:latin typeface="Arial Narrow" pitchFamily="34" charset="0"/>
              </a:rPr>
              <a:t>Desde octubre de 2011, se han liberado </a:t>
            </a:r>
            <a:r>
              <a:rPr lang="es-MX" sz="1800" b="1" dirty="0" smtClean="0">
                <a:latin typeface="Arial Narrow" pitchFamily="34" charset="0"/>
              </a:rPr>
              <a:t>31 sustancias activas</a:t>
            </a:r>
            <a:r>
              <a:rPr lang="es-MX" sz="1800" dirty="0" smtClean="0">
                <a:latin typeface="Arial Narrow" pitchFamily="34" charset="0"/>
              </a:rPr>
              <a:t> que corresponden a </a:t>
            </a:r>
            <a:r>
              <a:rPr lang="es-MX" sz="1800" b="1" dirty="0" smtClean="0">
                <a:latin typeface="Arial Narrow" pitchFamily="34" charset="0"/>
              </a:rPr>
              <a:t>340 nuevos registros de medicamentos genéricos</a:t>
            </a:r>
            <a:r>
              <a:rPr lang="es-MX" sz="1800" dirty="0" smtClean="0">
                <a:latin typeface="Arial Narrow" pitchFamily="34" charset="0"/>
              </a:rPr>
              <a:t> que atienden el </a:t>
            </a:r>
            <a:r>
              <a:rPr lang="es-MX" sz="1800" b="1" dirty="0" smtClean="0">
                <a:latin typeface="Arial Narrow" pitchFamily="34" charset="0"/>
              </a:rPr>
              <a:t>71%</a:t>
            </a:r>
            <a:r>
              <a:rPr lang="es-MX" sz="1800" dirty="0" smtClean="0">
                <a:latin typeface="Arial Narrow" pitchFamily="34" charset="0"/>
              </a:rPr>
              <a:t> de las causas de </a:t>
            </a:r>
            <a:r>
              <a:rPr lang="es-MX" sz="1800" b="1" dirty="0" smtClean="0">
                <a:latin typeface="Arial Narrow" pitchFamily="34" charset="0"/>
              </a:rPr>
              <a:t>mortalidad</a:t>
            </a:r>
            <a:r>
              <a:rPr lang="es-MX" sz="1800" dirty="0" smtClean="0">
                <a:latin typeface="Arial Narrow" pitchFamily="34" charset="0"/>
              </a:rPr>
              <a:t> en la población mexicana. </a:t>
            </a:r>
          </a:p>
          <a:p>
            <a:pPr marL="0" indent="0" algn="just">
              <a:buNone/>
            </a:pPr>
            <a:endParaRPr lang="es-MX" sz="1000" dirty="0" smtClean="0">
              <a:latin typeface="Arial Narrow" pitchFamily="34" charset="0"/>
            </a:endParaRPr>
          </a:p>
          <a:p>
            <a:pPr marL="285750" indent="-285750" algn="just"/>
            <a:r>
              <a:rPr lang="es-MX" sz="1800" dirty="0">
                <a:solidFill>
                  <a:prstClr val="black"/>
                </a:solidFill>
                <a:latin typeface="Arial Narrow" pitchFamily="34" charset="0"/>
              </a:rPr>
              <a:t>De esta forma, la </a:t>
            </a:r>
            <a:r>
              <a:rPr lang="es-MX" sz="1800" dirty="0" smtClean="0">
                <a:solidFill>
                  <a:prstClr val="black"/>
                </a:solidFill>
                <a:latin typeface="Arial Narrow" pitchFamily="34" charset="0"/>
              </a:rPr>
              <a:t>Política de </a:t>
            </a:r>
            <a:r>
              <a:rPr lang="es-MX" sz="1800" dirty="0">
                <a:solidFill>
                  <a:prstClr val="black"/>
                </a:solidFill>
                <a:latin typeface="Arial Narrow" pitchFamily="34" charset="0"/>
              </a:rPr>
              <a:t>Genéricos </a:t>
            </a:r>
            <a:r>
              <a:rPr lang="es-MX" sz="1800" dirty="0" smtClean="0">
                <a:solidFill>
                  <a:prstClr val="black"/>
                </a:solidFill>
                <a:latin typeface="Arial Narrow" pitchFamily="34" charset="0"/>
              </a:rPr>
              <a:t>del Gobierno de la República ha </a:t>
            </a:r>
            <a:r>
              <a:rPr lang="es-MX" sz="1800" dirty="0">
                <a:solidFill>
                  <a:prstClr val="black"/>
                </a:solidFill>
                <a:latin typeface="Arial Narrow" pitchFamily="34" charset="0"/>
              </a:rPr>
              <a:t>permitido una reducción promedio del </a:t>
            </a:r>
            <a:r>
              <a:rPr lang="es-MX" sz="1800" b="1" dirty="0">
                <a:solidFill>
                  <a:prstClr val="black"/>
                </a:solidFill>
                <a:latin typeface="Arial Narrow" pitchFamily="34" charset="0"/>
              </a:rPr>
              <a:t>61% </a:t>
            </a:r>
            <a:r>
              <a:rPr lang="es-MX" sz="1800" dirty="0">
                <a:solidFill>
                  <a:prstClr val="black"/>
                </a:solidFill>
                <a:latin typeface="Arial Narrow" pitchFamily="34" charset="0"/>
              </a:rPr>
              <a:t>en los precios de los medicamentos, lo que representa un ahorro promedio de </a:t>
            </a:r>
            <a:r>
              <a:rPr lang="es-MX" sz="1800" b="1" dirty="0">
                <a:solidFill>
                  <a:prstClr val="black"/>
                </a:solidFill>
                <a:latin typeface="Arial Narrow" pitchFamily="34" charset="0"/>
              </a:rPr>
              <a:t>1,047 pesos</a:t>
            </a:r>
            <a:r>
              <a:rPr lang="es-MX" sz="1800" dirty="0">
                <a:solidFill>
                  <a:prstClr val="black"/>
                </a:solidFill>
                <a:latin typeface="Arial Narrow" pitchFamily="34" charset="0"/>
              </a:rPr>
              <a:t> para el consumidor. </a:t>
            </a:r>
          </a:p>
          <a:p>
            <a:pPr algn="just"/>
            <a:endParaRPr lang="es-MX" sz="1800" dirty="0" smtClean="0">
              <a:latin typeface="Arial Narrow" pitchFamily="34" charset="0"/>
            </a:endParaRPr>
          </a:p>
        </p:txBody>
      </p:sp>
      <p:sp>
        <p:nvSpPr>
          <p:cNvPr id="4" name="3 Marcador de número de diapositiva"/>
          <p:cNvSpPr>
            <a:spLocks noGrp="1"/>
          </p:cNvSpPr>
          <p:nvPr>
            <p:ph type="sldNum" sz="quarter" idx="12"/>
          </p:nvPr>
        </p:nvSpPr>
        <p:spPr>
          <a:xfrm>
            <a:off x="6948264" y="6525344"/>
            <a:ext cx="2169535" cy="297916"/>
          </a:xfrm>
        </p:spPr>
        <p:txBody>
          <a:bodyPr/>
          <a:lstStyle/>
          <a:p>
            <a:pPr>
              <a:defRPr/>
            </a:pPr>
            <a:fld id="{44D178F7-158D-4603-AFCC-B1382755969E}" type="slidenum">
              <a:rPr lang="es-ES" smtClean="0">
                <a:solidFill>
                  <a:prstClr val="black"/>
                </a:solidFill>
              </a:rPr>
              <a:pPr>
                <a:defRPr/>
              </a:pPr>
              <a:t>9</a:t>
            </a:fld>
            <a:endParaRPr lang="es-ES" dirty="0">
              <a:solidFill>
                <a:prstClr val="black"/>
              </a:solidFill>
            </a:endParaRPr>
          </a:p>
        </p:txBody>
      </p:sp>
      <p:graphicFrame>
        <p:nvGraphicFramePr>
          <p:cNvPr id="5" name="4 Tabla"/>
          <p:cNvGraphicFramePr>
            <a:graphicFrameLocks noGrp="1"/>
          </p:cNvGraphicFramePr>
          <p:nvPr>
            <p:extLst>
              <p:ext uri="{D42A27DB-BD31-4B8C-83A1-F6EECF244321}">
                <p14:modId xmlns:p14="http://schemas.microsoft.com/office/powerpoint/2010/main" val="1862193712"/>
              </p:ext>
            </p:extLst>
          </p:nvPr>
        </p:nvGraphicFramePr>
        <p:xfrm>
          <a:off x="395536" y="3933056"/>
          <a:ext cx="8568952" cy="2164043"/>
        </p:xfrm>
        <a:graphic>
          <a:graphicData uri="http://schemas.openxmlformats.org/drawingml/2006/table">
            <a:tbl>
              <a:tblPr firstRow="1" bandRow="1">
                <a:tableStyleId>{D7AC3CCA-C797-4891-BE02-D94E43425B78}</a:tableStyleId>
              </a:tblPr>
              <a:tblGrid>
                <a:gridCol w="1161453"/>
                <a:gridCol w="1235121"/>
                <a:gridCol w="1635874"/>
                <a:gridCol w="1774817"/>
                <a:gridCol w="1609559"/>
                <a:gridCol w="1152128"/>
              </a:tblGrid>
              <a:tr h="1152128">
                <a:tc>
                  <a:txBody>
                    <a:bodyPr/>
                    <a:lstStyle/>
                    <a:p>
                      <a:pPr algn="ctr"/>
                      <a:r>
                        <a:rPr lang="es-MX" sz="1600" dirty="0" smtClean="0">
                          <a:latin typeface="Arial Narrow" pitchFamily="34" charset="0"/>
                        </a:rPr>
                        <a:t>Número de paquetes</a:t>
                      </a:r>
                      <a:endParaRPr lang="es-MX" sz="1600" dirty="0">
                        <a:latin typeface="Arial Narrow" pitchFamily="34" charset="0"/>
                      </a:endParaRPr>
                    </a:p>
                  </a:txBody>
                  <a:tcPr anchor="ctr"/>
                </a:tc>
                <a:tc>
                  <a:txBody>
                    <a:bodyPr/>
                    <a:lstStyle/>
                    <a:p>
                      <a:pPr algn="ctr"/>
                      <a:r>
                        <a:rPr lang="es-MX" sz="1600" dirty="0" smtClean="0">
                          <a:latin typeface="Arial Narrow" pitchFamily="34" charset="0"/>
                        </a:rPr>
                        <a:t>Sustancias</a:t>
                      </a:r>
                      <a:r>
                        <a:rPr lang="es-MX" sz="1600" baseline="0" dirty="0" smtClean="0">
                          <a:latin typeface="Arial Narrow" pitchFamily="34" charset="0"/>
                        </a:rPr>
                        <a:t> liberadas</a:t>
                      </a:r>
                      <a:endParaRPr lang="es-MX" sz="1600" dirty="0">
                        <a:latin typeface="Arial Narrow" pitchFamily="34" charset="0"/>
                      </a:endParaRPr>
                    </a:p>
                  </a:txBody>
                  <a:tcPr anchor="ctr"/>
                </a:tc>
                <a:tc>
                  <a:txBody>
                    <a:bodyPr/>
                    <a:lstStyle/>
                    <a:p>
                      <a:pPr algn="ctr"/>
                      <a:r>
                        <a:rPr lang="es-MX" sz="1600" dirty="0" smtClean="0">
                          <a:latin typeface="Arial Narrow" pitchFamily="34" charset="0"/>
                        </a:rPr>
                        <a:t>Nuevas opciones de medicamentos</a:t>
                      </a:r>
                      <a:endParaRPr lang="es-MX" sz="1600" dirty="0">
                        <a:latin typeface="Arial Narrow" pitchFamily="34" charset="0"/>
                      </a:endParaRPr>
                    </a:p>
                  </a:txBody>
                  <a:tcPr anchor="ctr"/>
                </a:tc>
                <a:tc>
                  <a:txBody>
                    <a:bodyPr/>
                    <a:lstStyle/>
                    <a:p>
                      <a:pPr algn="ctr">
                        <a:spcAft>
                          <a:spcPts val="0"/>
                        </a:spcAft>
                      </a:pPr>
                      <a:r>
                        <a:rPr lang="es-ES" sz="1600" b="1" dirty="0" smtClean="0">
                          <a:latin typeface="Arial Narrow" pitchFamily="34" charset="0"/>
                          <a:ea typeface="Times New Roman"/>
                        </a:rPr>
                        <a:t>Ahorros</a:t>
                      </a:r>
                      <a:r>
                        <a:rPr lang="es-ES" sz="1600" b="1" baseline="0" dirty="0" smtClean="0">
                          <a:latin typeface="Arial Narrow" pitchFamily="34" charset="0"/>
                          <a:ea typeface="Times New Roman"/>
                        </a:rPr>
                        <a:t> acumulados (millones de pesos)</a:t>
                      </a:r>
                      <a:endParaRPr lang="es-ES" sz="1600" b="1" dirty="0">
                        <a:latin typeface="Arial Narrow" pitchFamily="34" charset="0"/>
                        <a:ea typeface="Times New Roman"/>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b="1" baseline="0" dirty="0" smtClean="0">
                          <a:latin typeface="Arial Narrow" pitchFamily="34" charset="0"/>
                          <a:ea typeface="Times New Roman"/>
                        </a:rPr>
                        <a:t>Causas de mortalidad atendidas (%) </a:t>
                      </a:r>
                      <a:r>
                        <a:rPr lang="es-ES" sz="1600" b="1" dirty="0" smtClean="0">
                          <a:latin typeface="Arial Narrow" pitchFamily="34" charset="0"/>
                          <a:ea typeface="Times New Roman"/>
                        </a:rPr>
                        <a:t>del total de muertes</a:t>
                      </a:r>
                    </a:p>
                  </a:txBody>
                  <a:tcPr anchor="ctr"/>
                </a:tc>
                <a:tc>
                  <a:txBody>
                    <a:bodyPr/>
                    <a:lstStyle/>
                    <a:p>
                      <a:pPr algn="ctr"/>
                      <a:r>
                        <a:rPr lang="es-MX" sz="1600" dirty="0" smtClean="0">
                          <a:latin typeface="Arial Narrow" pitchFamily="34" charset="0"/>
                        </a:rPr>
                        <a:t>Pacientes</a:t>
                      </a:r>
                      <a:r>
                        <a:rPr lang="es-MX" sz="1600" baseline="0" dirty="0" smtClean="0">
                          <a:latin typeface="Arial Narrow" pitchFamily="34" charset="0"/>
                        </a:rPr>
                        <a:t> adicionales</a:t>
                      </a:r>
                      <a:endParaRPr lang="es-MX" sz="1600" dirty="0">
                        <a:latin typeface="Arial Narrow" pitchFamily="34" charset="0"/>
                      </a:endParaRPr>
                    </a:p>
                  </a:txBody>
                  <a:tcPr anchor="ctr"/>
                </a:tc>
              </a:tr>
              <a:tr h="1011915">
                <a:tc>
                  <a:txBody>
                    <a:bodyPr/>
                    <a:lstStyle/>
                    <a:p>
                      <a:pPr algn="ctr"/>
                      <a:r>
                        <a:rPr lang="es-MX" sz="1600" b="1" dirty="0" smtClean="0">
                          <a:latin typeface="Arial Narrow" pitchFamily="34" charset="0"/>
                        </a:rPr>
                        <a:t>11</a:t>
                      </a:r>
                      <a:endParaRPr lang="es-MX" sz="1600" b="1" dirty="0">
                        <a:latin typeface="Arial Narrow" pitchFamily="34" charset="0"/>
                      </a:endParaRPr>
                    </a:p>
                  </a:txBody>
                  <a:tcPr anchor="ctr"/>
                </a:tc>
                <a:tc>
                  <a:txBody>
                    <a:bodyPr/>
                    <a:lstStyle/>
                    <a:p>
                      <a:pPr algn="ctr"/>
                      <a:r>
                        <a:rPr lang="es-MX" sz="1600" b="1" dirty="0" smtClean="0">
                          <a:latin typeface="Arial Narrow" pitchFamily="34" charset="0"/>
                        </a:rPr>
                        <a:t>31</a:t>
                      </a:r>
                      <a:endParaRPr lang="es-MX" sz="1600" b="1" dirty="0">
                        <a:latin typeface="Arial Narrow" pitchFamily="34" charset="0"/>
                      </a:endParaRPr>
                    </a:p>
                  </a:txBody>
                  <a:tcPr anchor="ctr"/>
                </a:tc>
                <a:tc>
                  <a:txBody>
                    <a:bodyPr/>
                    <a:lstStyle/>
                    <a:p>
                      <a:pPr algn="ctr"/>
                      <a:r>
                        <a:rPr lang="es-MX" sz="1600" b="1" dirty="0" smtClean="0">
                          <a:latin typeface="Arial Narrow" pitchFamily="34" charset="0"/>
                        </a:rPr>
                        <a:t>340</a:t>
                      </a:r>
                      <a:endParaRPr lang="es-MX" sz="1600" b="1" dirty="0">
                        <a:latin typeface="Arial Narrow" pitchFamily="34" charset="0"/>
                      </a:endParaRPr>
                    </a:p>
                  </a:txBody>
                  <a:tcPr anchor="ctr"/>
                </a:tc>
                <a:tc>
                  <a:txBody>
                    <a:bodyPr/>
                    <a:lstStyle/>
                    <a:p>
                      <a:pPr algn="ctr"/>
                      <a:r>
                        <a:rPr lang="es-MX" sz="1600" b="1" dirty="0" smtClean="0">
                          <a:latin typeface="Arial Narrow" pitchFamily="34" charset="0"/>
                        </a:rPr>
                        <a:t>19,926</a:t>
                      </a:r>
                      <a:endParaRPr lang="es-MX" sz="1600" b="1" dirty="0">
                        <a:latin typeface="Arial Narrow" pitchFamily="34" charset="0"/>
                      </a:endParaRPr>
                    </a:p>
                  </a:txBody>
                  <a:tcPr anchor="ctr"/>
                </a:tc>
                <a:tc>
                  <a:txBody>
                    <a:bodyPr/>
                    <a:lstStyle/>
                    <a:p>
                      <a:pPr algn="ctr"/>
                      <a:r>
                        <a:rPr lang="es-MX" sz="1600" b="1" dirty="0" smtClean="0">
                          <a:latin typeface="Arial Narrow" pitchFamily="34" charset="0"/>
                        </a:rPr>
                        <a:t>71%</a:t>
                      </a:r>
                      <a:endParaRPr lang="es-MX" sz="1600" b="1" dirty="0">
                        <a:latin typeface="Arial Narrow" pitchFamily="34" charset="0"/>
                      </a:endParaRPr>
                    </a:p>
                  </a:txBody>
                  <a:tcPr anchor="ctr"/>
                </a:tc>
                <a:tc>
                  <a:txBody>
                    <a:bodyPr/>
                    <a:lstStyle/>
                    <a:p>
                      <a:pPr algn="ctr"/>
                      <a:r>
                        <a:rPr lang="es-MX" sz="1600" b="1" dirty="0" smtClean="0">
                          <a:latin typeface="Arial Narrow" pitchFamily="34" charset="0"/>
                        </a:rPr>
                        <a:t>1,124,922</a:t>
                      </a:r>
                      <a:endParaRPr lang="es-MX" sz="1600" b="1" dirty="0">
                        <a:latin typeface="Arial Narrow" pitchFamily="34" charset="0"/>
                      </a:endParaRPr>
                    </a:p>
                  </a:txBody>
                  <a:tcPr anchor="ctr"/>
                </a:tc>
              </a:tr>
            </a:tbl>
          </a:graphicData>
        </a:graphic>
      </p:graphicFrame>
      <p:sp>
        <p:nvSpPr>
          <p:cNvPr id="6" name="2 Marcador de contenido"/>
          <p:cNvSpPr txBox="1">
            <a:spLocks/>
          </p:cNvSpPr>
          <p:nvPr/>
        </p:nvSpPr>
        <p:spPr bwMode="auto">
          <a:xfrm>
            <a:off x="179512" y="6093296"/>
            <a:ext cx="8784976"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285750" indent="-285750" algn="just">
              <a:buFont typeface="Arial" pitchFamily="34" charset="0"/>
              <a:buChar char="•"/>
            </a:pPr>
            <a:r>
              <a:rPr lang="es-MX" sz="1800" dirty="0">
                <a:solidFill>
                  <a:prstClr val="black"/>
                </a:solidFill>
                <a:latin typeface="Arial Narrow" pitchFamily="34" charset="0"/>
                <a:ea typeface="ＭＳ Ｐゴシック" pitchFamily="34" charset="-128"/>
              </a:rPr>
              <a:t>No se tiene registro internacional de una estrategia de liberación de genéricos en tales </a:t>
            </a:r>
            <a:r>
              <a:rPr lang="es-MX" sz="1800" dirty="0" smtClean="0">
                <a:solidFill>
                  <a:prstClr val="black"/>
                </a:solidFill>
                <a:latin typeface="Arial Narrow" pitchFamily="34" charset="0"/>
                <a:ea typeface="ＭＳ Ｐゴシック" pitchFamily="34" charset="-128"/>
              </a:rPr>
              <a:t>órdenes </a:t>
            </a:r>
            <a:r>
              <a:rPr lang="es-MX" sz="1800" dirty="0">
                <a:solidFill>
                  <a:prstClr val="black"/>
                </a:solidFill>
                <a:latin typeface="Arial Narrow" pitchFamily="34" charset="0"/>
                <a:ea typeface="ＭＳ Ｐゴシック" pitchFamily="34" charset="-128"/>
              </a:rPr>
              <a:t>de magnitud y en tan reducido periodo</a:t>
            </a:r>
            <a:r>
              <a:rPr lang="es-MX" sz="1800" dirty="0" smtClean="0">
                <a:solidFill>
                  <a:prstClr val="black"/>
                </a:solidFill>
                <a:latin typeface="Arial Narrow" pitchFamily="34" charset="0"/>
                <a:ea typeface="ＭＳ Ｐゴシック" pitchFamily="34" charset="-128"/>
              </a:rPr>
              <a:t>.</a:t>
            </a:r>
            <a:endParaRPr lang="es-MX" sz="1800" dirty="0" smtClean="0">
              <a:solidFill>
                <a:prstClr val="black"/>
              </a:solidFill>
              <a:latin typeface="Arial Narrow" pitchFamily="34" charset="0"/>
            </a:endParaRPr>
          </a:p>
        </p:txBody>
      </p:sp>
    </p:spTree>
    <p:extLst>
      <p:ext uri="{BB962C8B-B14F-4D97-AF65-F5344CB8AC3E}">
        <p14:creationId xmlns:p14="http://schemas.microsoft.com/office/powerpoint/2010/main" val="1731949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1460</TotalTime>
  <Words>3882</Words>
  <Application>Microsoft Office PowerPoint</Application>
  <PresentationFormat>Presentación en pantalla (4:3)</PresentationFormat>
  <Paragraphs>589</Paragraphs>
  <Slides>28</Slides>
  <Notes>18</Notes>
  <HiddenSlides>0</HiddenSlides>
  <MMClips>0</MMClips>
  <ScaleCrop>false</ScaleCrop>
  <HeadingPairs>
    <vt:vector size="6" baseType="variant">
      <vt:variant>
        <vt:lpstr>Tema</vt:lpstr>
      </vt:variant>
      <vt:variant>
        <vt:i4>3</vt:i4>
      </vt:variant>
      <vt:variant>
        <vt:lpstr>Servidores OLE incrustados</vt:lpstr>
      </vt:variant>
      <vt:variant>
        <vt:i4>1</vt:i4>
      </vt:variant>
      <vt:variant>
        <vt:lpstr>Títulos de diapositiva</vt:lpstr>
      </vt:variant>
      <vt:variant>
        <vt:i4>28</vt:i4>
      </vt:variant>
    </vt:vector>
  </HeadingPairs>
  <TitlesOfParts>
    <vt:vector size="32" baseType="lpstr">
      <vt:lpstr>1_Tema de Office</vt:lpstr>
      <vt:lpstr>2_Tema de Office</vt:lpstr>
      <vt:lpstr>3_Tema de Office</vt:lpstr>
      <vt:lpstr>Gráfico de Microsoft Excel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Del seguimiento de mercado a las sustancias activas liberadas ya circulando, se encontró que la reducción promedio en precios de los genéricos fue de 61%, lo que representa $1,047 pesos de ahorro (promedio) al particular. </vt:lpstr>
      <vt:lpstr>Presentación de PowerPoint</vt:lpstr>
      <vt:lpstr>En las licitaciones públicas del IMSS de las sustancias activas ya liberadas, la reducción promedio en los precios de los medicamentos fue de $440, es decir, una disminución promedio de 60%.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Javier Alcantar Toledo</dc:creator>
  <cp:lastModifiedBy>Javier Alcantar Toledo</cp:lastModifiedBy>
  <cp:revision>79</cp:revision>
  <cp:lastPrinted>2015-02-11T17:22:00Z</cp:lastPrinted>
  <dcterms:created xsi:type="dcterms:W3CDTF">2015-02-09T17:05:15Z</dcterms:created>
  <dcterms:modified xsi:type="dcterms:W3CDTF">2015-02-11T17:24:17Z</dcterms:modified>
</cp:coreProperties>
</file>