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3" r:id="rId3"/>
    <p:sldId id="329" r:id="rId4"/>
    <p:sldId id="297" r:id="rId5"/>
    <p:sldId id="300" r:id="rId6"/>
    <p:sldId id="301" r:id="rId7"/>
    <p:sldId id="302" r:id="rId8"/>
    <p:sldId id="270" r:id="rId9"/>
    <p:sldId id="272" r:id="rId10"/>
    <p:sldId id="315" r:id="rId11"/>
    <p:sldId id="323" r:id="rId12"/>
    <p:sldId id="305" r:id="rId13"/>
    <p:sldId id="256" r:id="rId14"/>
    <p:sldId id="308" r:id="rId15"/>
    <p:sldId id="326" r:id="rId16"/>
    <p:sldId id="325" r:id="rId17"/>
    <p:sldId id="309" r:id="rId18"/>
    <p:sldId id="261" r:id="rId19"/>
    <p:sldId id="328" r:id="rId20"/>
    <p:sldId id="314" r:id="rId21"/>
    <p:sldId id="286" r:id="rId22"/>
    <p:sldId id="285" r:id="rId23"/>
    <p:sldId id="303" r:id="rId24"/>
    <p:sldId id="266" r:id="rId25"/>
    <p:sldId id="281" r:id="rId26"/>
    <p:sldId id="267" r:id="rId27"/>
    <p:sldId id="275" r:id="rId28"/>
    <p:sldId id="320" r:id="rId29"/>
    <p:sldId id="262" r:id="rId30"/>
    <p:sldId id="318" r:id="rId31"/>
    <p:sldId id="319" r:id="rId32"/>
    <p:sldId id="321" r:id="rId33"/>
  </p:sldIdLst>
  <p:sldSz cx="12190413" cy="6859588"/>
  <p:notesSz cx="6858000" cy="9144000"/>
  <p:defaultTextStyle>
    <a:defPPr>
      <a:defRPr lang="es-MX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777" autoAdjust="0"/>
  </p:normalViewPr>
  <p:slideViewPr>
    <p:cSldViewPr>
      <p:cViewPr varScale="1">
        <p:scale>
          <a:sx n="70" d="100"/>
          <a:sy n="70" d="100"/>
        </p:scale>
        <p:origin x="-714" y="-96"/>
      </p:cViewPr>
      <p:guideLst>
        <p:guide orient="horz" pos="2161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59297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74708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2115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029" y="-4764"/>
            <a:ext cx="5014259" cy="6864352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022" y="1380391"/>
            <a:ext cx="8573507" cy="2616805"/>
          </a:xfrm>
        </p:spPr>
        <p:txBody>
          <a:bodyPr anchor="b">
            <a:normAutofit/>
          </a:bodyPr>
          <a:lstStyle>
            <a:lvl1pPr algn="r">
              <a:defRPr sz="71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4791" y="3997192"/>
            <a:ext cx="6986736" cy="1388856"/>
          </a:xfrm>
        </p:spPr>
        <p:txBody>
          <a:bodyPr anchor="t">
            <a:normAutofit/>
          </a:bodyPr>
          <a:lstStyle>
            <a:lvl1pPr marL="0" indent="0" algn="r">
              <a:buNone/>
              <a:defRPr sz="2500">
                <a:solidFill>
                  <a:schemeClr val="tx1"/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1720" y="5884641"/>
            <a:ext cx="4323481" cy="365210"/>
          </a:xfr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65217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434" y="5868493"/>
            <a:ext cx="551095" cy="365210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554561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1947" y="2667616"/>
            <a:ext cx="8929584" cy="2110871"/>
          </a:xfrm>
        </p:spPr>
        <p:txBody>
          <a:bodyPr anchor="b"/>
          <a:lstStyle>
            <a:lvl1pPr algn="r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1944" y="4778487"/>
            <a:ext cx="8929586" cy="860599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85964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1" y="685962"/>
            <a:ext cx="10017409" cy="175300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122" y="2667620"/>
            <a:ext cx="4894417" cy="3124924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106" y="2667618"/>
            <a:ext cx="4894419" cy="3124923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81199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1949" y="2659149"/>
            <a:ext cx="4606588" cy="576395"/>
          </a:xfrm>
        </p:spPr>
        <p:txBody>
          <a:bodyPr anchor="b">
            <a:noAutofit/>
          </a:bodyPr>
          <a:lstStyle>
            <a:lvl1pPr marL="0" indent="0">
              <a:buNone/>
              <a:defRPr sz="3300" b="0">
                <a:solidFill>
                  <a:schemeClr val="accent1">
                    <a:lumMod val="75000"/>
                  </a:schemeClr>
                </a:solidFill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117" y="3336109"/>
            <a:ext cx="4894419" cy="2456431"/>
          </a:xfrm>
        </p:spPr>
        <p:txBody>
          <a:bodyPr anchor="t"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9594" y="2667618"/>
            <a:ext cx="4621936" cy="576395"/>
          </a:xfrm>
        </p:spPr>
        <p:txBody>
          <a:bodyPr anchor="b">
            <a:noAutofit/>
          </a:bodyPr>
          <a:lstStyle>
            <a:lvl1pPr marL="0" indent="0">
              <a:buNone/>
              <a:defRPr sz="3300" b="0">
                <a:solidFill>
                  <a:schemeClr val="accent1">
                    <a:lumMod val="75000"/>
                  </a:schemeClr>
                </a:solidFill>
              </a:defRPr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106" y="3336109"/>
            <a:ext cx="4894419" cy="2456431"/>
          </a:xfrm>
        </p:spPr>
        <p:txBody>
          <a:bodyPr anchor="t">
            <a:normAutofit/>
          </a:bodyPr>
          <a:lstStyle>
            <a:lvl1pPr>
              <a:defRPr sz="2100"/>
            </a:lvl1pPr>
            <a:lvl2pPr>
              <a:defRPr sz="19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6385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79377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80863"/>
      </p:ext>
    </p:extLst>
  </p:cSld>
  <p:clrMapOvr>
    <a:masterClrMapping/>
  </p:clrMapOvr>
  <p:transition spd="med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1" y="1600570"/>
            <a:ext cx="3548659" cy="1371918"/>
          </a:xfrm>
        </p:spPr>
        <p:txBody>
          <a:bodyPr anchor="b">
            <a:normAutofit/>
          </a:bodyPr>
          <a:lstStyle>
            <a:lvl1pPr algn="ctr">
              <a:defRPr sz="29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351" y="685961"/>
            <a:ext cx="6240178" cy="5106583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121" y="2972488"/>
            <a:ext cx="3548659" cy="1829223"/>
          </a:xfrm>
        </p:spPr>
        <p:txBody>
          <a:bodyPr>
            <a:normAutofit/>
          </a:bodyPr>
          <a:lstStyle>
            <a:lvl1pPr marL="0" indent="0" algn="ctr">
              <a:buNone/>
              <a:defRPr sz="19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77165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12738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533" y="1753005"/>
            <a:ext cx="5425452" cy="1371918"/>
          </a:xfrm>
        </p:spPr>
        <p:txBody>
          <a:bodyPr anchor="b">
            <a:normAutofit/>
          </a:bodyPr>
          <a:lstStyle>
            <a:lvl1pPr algn="ctr">
              <a:defRPr sz="33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3695" y="914612"/>
            <a:ext cx="3280548" cy="4573059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4251" indent="0">
              <a:buNone/>
              <a:defRPr sz="1900"/>
            </a:lvl2pPr>
            <a:lvl3pPr marL="1088502" indent="0">
              <a:buNone/>
              <a:defRPr sz="1900"/>
            </a:lvl3pPr>
            <a:lvl4pPr marL="1632753" indent="0">
              <a:buNone/>
              <a:defRPr sz="1900"/>
            </a:lvl4pPr>
            <a:lvl5pPr marL="2177004" indent="0">
              <a:buNone/>
              <a:defRPr sz="1900"/>
            </a:lvl5pPr>
            <a:lvl6pPr marL="2721254" indent="0">
              <a:buNone/>
              <a:defRPr sz="1900"/>
            </a:lvl6pPr>
            <a:lvl7pPr marL="3265505" indent="0">
              <a:buNone/>
              <a:defRPr sz="1900"/>
            </a:lvl7pPr>
            <a:lvl8pPr marL="3809756" indent="0">
              <a:buNone/>
              <a:defRPr sz="1900"/>
            </a:lvl8pPr>
            <a:lvl9pPr marL="4354007" indent="0">
              <a:buNone/>
              <a:defRPr sz="19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533" y="3124923"/>
            <a:ext cx="5425452" cy="1829223"/>
          </a:xfrm>
        </p:spPr>
        <p:txBody>
          <a:bodyPr>
            <a:normAutofit/>
          </a:bodyPr>
          <a:lstStyle>
            <a:lvl1pPr marL="0" indent="0" algn="ctr">
              <a:buNone/>
              <a:defRPr sz="21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07977"/>
      </p:ext>
    </p:extLst>
  </p:cSld>
  <p:clrMapOvr>
    <a:masterClrMapping/>
  </p:clrMapOvr>
  <p:transition spd="med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1" y="4733961"/>
            <a:ext cx="10017407" cy="566869"/>
          </a:xfrm>
        </p:spPr>
        <p:txBody>
          <a:bodyPr anchor="b">
            <a:normAutofit/>
          </a:bodyPr>
          <a:lstStyle>
            <a:lvl1pPr algn="ctr">
              <a:defRPr sz="29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5702" y="932328"/>
            <a:ext cx="8224873" cy="316570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00"/>
            </a:lvl1pPr>
            <a:lvl2pPr marL="544251" indent="0">
              <a:buNone/>
              <a:defRPr sz="1900"/>
            </a:lvl2pPr>
            <a:lvl3pPr marL="1088502" indent="0">
              <a:buNone/>
              <a:defRPr sz="1900"/>
            </a:lvl3pPr>
            <a:lvl4pPr marL="1632753" indent="0">
              <a:buNone/>
              <a:defRPr sz="1900"/>
            </a:lvl4pPr>
            <a:lvl5pPr marL="2177004" indent="0">
              <a:buNone/>
              <a:defRPr sz="1900"/>
            </a:lvl5pPr>
            <a:lvl6pPr marL="2721254" indent="0">
              <a:buNone/>
              <a:defRPr sz="1900"/>
            </a:lvl6pPr>
            <a:lvl7pPr marL="3265505" indent="0">
              <a:buNone/>
              <a:defRPr sz="1900"/>
            </a:lvl7pPr>
            <a:lvl8pPr marL="3809756" indent="0">
              <a:buNone/>
              <a:defRPr sz="1900"/>
            </a:lvl8pPr>
            <a:lvl9pPr marL="4354007" indent="0">
              <a:buNone/>
              <a:defRPr sz="19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121" y="5300830"/>
            <a:ext cx="10017407" cy="493826"/>
          </a:xfrm>
        </p:spPr>
        <p:txBody>
          <a:bodyPr>
            <a:normAutofit/>
          </a:bodyPr>
          <a:lstStyle>
            <a:lvl1pPr marL="0" indent="0" algn="ctr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272030"/>
      </p:ext>
    </p:extLst>
  </p:cSld>
  <p:clrMapOvr>
    <a:masterClrMapping/>
  </p:clrMapOvr>
  <p:transition spd="med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2" y="685959"/>
            <a:ext cx="10017407" cy="3048706"/>
          </a:xfrm>
        </p:spPr>
        <p:txBody>
          <a:bodyPr anchor="ctr">
            <a:normAutofit/>
          </a:bodyPr>
          <a:lstStyle>
            <a:lvl1pPr algn="ctr">
              <a:defRPr sz="3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21" y="4344406"/>
            <a:ext cx="10017409" cy="1448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2412"/>
      </p:ext>
    </p:extLst>
  </p:cSld>
  <p:clrMapOvr>
    <a:masterClrMapping/>
  </p:clrMapOvr>
  <p:transition spd="med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04" y="863223"/>
            <a:ext cx="609521" cy="584911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44251"/>
            <a:r>
              <a:rPr lang="en-US" sz="95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07" y="2820052"/>
            <a:ext cx="609521" cy="584911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44251"/>
            <a:r>
              <a:rPr lang="en-US" sz="95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960"/>
            <a:ext cx="8988842" cy="2743834"/>
          </a:xfrm>
        </p:spPr>
        <p:txBody>
          <a:bodyPr anchor="ctr">
            <a:normAutofit/>
          </a:bodyPr>
          <a:lstStyle>
            <a:lvl1pPr algn="ctr">
              <a:defRPr sz="38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497" y="3429793"/>
            <a:ext cx="8531704" cy="381088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100"/>
            </a:lvl1pPr>
            <a:lvl2pPr marL="544251" indent="0">
              <a:buFontTx/>
              <a:buNone/>
              <a:defRPr/>
            </a:lvl2pPr>
            <a:lvl3pPr marL="1088502" indent="0">
              <a:buFontTx/>
              <a:buNone/>
              <a:defRPr/>
            </a:lvl3pPr>
            <a:lvl4pPr marL="1632753" indent="0">
              <a:buFontTx/>
              <a:buNone/>
              <a:defRPr/>
            </a:lvl4pPr>
            <a:lvl5pPr marL="2177004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21" y="4344406"/>
            <a:ext cx="10017407" cy="14481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67049"/>
      </p:ext>
    </p:extLst>
  </p:cSld>
  <p:clrMapOvr>
    <a:masterClrMapping/>
  </p:clrMapOvr>
  <p:transition spd="med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3309347"/>
            <a:ext cx="10017405" cy="1469140"/>
          </a:xfrm>
        </p:spPr>
        <p:txBody>
          <a:bodyPr anchor="b">
            <a:normAutofit/>
          </a:bodyPr>
          <a:lstStyle>
            <a:lvl1pPr algn="r">
              <a:defRPr sz="3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21" y="4778487"/>
            <a:ext cx="10017407" cy="860599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903185"/>
      </p:ext>
    </p:extLst>
  </p:cSld>
  <p:clrMapOvr>
    <a:masterClrMapping/>
  </p:clrMapOvr>
  <p:transition spd="med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404" y="863223"/>
            <a:ext cx="609521" cy="584911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544251"/>
            <a:r>
              <a:rPr lang="en-US" sz="95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007" y="2820052"/>
            <a:ext cx="609521" cy="584911"/>
          </a:xfrm>
          <a:prstGeom prst="rect">
            <a:avLst/>
          </a:prstGeom>
        </p:spPr>
        <p:txBody>
          <a:bodyPr vert="horz" lIns="108850" tIns="54425" rIns="108850" bIns="54425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544251"/>
            <a:r>
              <a:rPr lang="en-US" sz="95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926" y="685960"/>
            <a:ext cx="8988842" cy="2743834"/>
          </a:xfrm>
        </p:spPr>
        <p:txBody>
          <a:bodyPr anchor="ctr">
            <a:normAutofit/>
          </a:bodyPr>
          <a:lstStyle>
            <a:lvl1pPr algn="ctr">
              <a:defRPr sz="38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122" y="3887100"/>
            <a:ext cx="10017407" cy="889206"/>
          </a:xfrm>
        </p:spPr>
        <p:txBody>
          <a:bodyPr vert="horz" lIns="108850" tIns="54425" rIns="108850" bIns="54425" rtlCol="0" anchor="b">
            <a:normAutofit/>
          </a:bodyPr>
          <a:lstStyle>
            <a:lvl1pPr algn="r">
              <a:buNone/>
              <a:defRPr lang="en-US" sz="29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21" y="4776306"/>
            <a:ext cx="10017407" cy="1016235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2462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120" y="685962"/>
            <a:ext cx="10017408" cy="2727957"/>
          </a:xfrm>
        </p:spPr>
        <p:txBody>
          <a:bodyPr vert="horz" lIns="108850" tIns="54425" rIns="108850" bIns="54425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121" y="3506012"/>
            <a:ext cx="10017409" cy="838394"/>
          </a:xfrm>
        </p:spPr>
        <p:txBody>
          <a:bodyPr vert="horz" lIns="108850" tIns="54425" rIns="108850" bIns="54425" rtlCol="0" anchor="b">
            <a:normAutofit/>
          </a:bodyPr>
          <a:lstStyle>
            <a:lvl1pPr>
              <a:buNone/>
              <a:defRPr lang="en-US" sz="33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21" y="4344406"/>
            <a:ext cx="10017409" cy="1448135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99809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25002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1391" y="685959"/>
            <a:ext cx="1770139" cy="510658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121" y="685959"/>
            <a:ext cx="8018699" cy="5106582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/>
                </a:solidFill>
              </a:rPr>
              <a:pPr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371119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7334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54511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247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848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177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9559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1701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EAA9C-A7CC-480D-89E3-88AE06C80438}" type="datetimeFigureOut">
              <a:rPr lang="es-MX" smtClean="0"/>
              <a:pPr/>
              <a:t>31/08/2015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63E8C-1B69-4625-AE6B-A443515B4AB0}" type="slidenum">
              <a:rPr lang="es-MX" smtClean="0"/>
              <a:pPr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8177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792" y="4"/>
            <a:ext cx="2436496" cy="6859589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121" y="685962"/>
            <a:ext cx="10017409" cy="1753005"/>
          </a:xfrm>
          <a:prstGeom prst="rect">
            <a:avLst/>
          </a:prstGeom>
          <a:effectLst/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120" y="2667620"/>
            <a:ext cx="10017409" cy="3124924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1389" y="5884641"/>
            <a:ext cx="1142851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544251"/>
            <a:fld id="{B61BEF0D-F0BB-DE4B-95CE-6DB70DBA9567}" type="datetimeFigureOut">
              <a:rPr lang="en-US" smtClean="0">
                <a:solidFill>
                  <a:prstClr val="black"/>
                </a:solidFill>
              </a:rPr>
              <a:pPr defTabSz="544251"/>
              <a:t>8/31/2015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1947" y="5884641"/>
            <a:ext cx="7083255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54425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0434" y="5884641"/>
            <a:ext cx="551095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2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544251"/>
            <a:fld id="{D57F1E4F-1CFF-5643-939E-217C01CDF565}" type="slidenum">
              <a:rPr lang="en-US" smtClean="0">
                <a:solidFill>
                  <a:prstClr val="black"/>
                </a:solidFill>
              </a:rPr>
              <a:pPr defTabSz="544251"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med">
    <p:pull/>
  </p:transition>
  <p:txStyles>
    <p:titleStyle>
      <a:lvl1pPr algn="ctr" defTabSz="544251" rtl="0" eaLnBrk="1" latinLnBrk="0" hangingPunct="1">
        <a:spcBef>
          <a:spcPct val="0"/>
        </a:spcBef>
        <a:buNone/>
        <a:defRPr sz="48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0157" indent="-340157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84408" indent="-340157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428659" indent="-340157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836847" indent="-204094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9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381098" indent="-204094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993380" indent="-272125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537631" indent="-272125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4081882" indent="-272125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626132" indent="-272125" algn="l" defTabSz="544251" rtl="0" eaLnBrk="1" latinLnBrk="0" hangingPunct="1">
        <a:spcBef>
          <a:spcPct val="20000"/>
        </a:spcBef>
        <a:spcAft>
          <a:spcPts val="714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7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544251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1965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7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5.png"/><Relationship Id="rId7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14961" y="1557153"/>
            <a:ext cx="8573507" cy="261680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ALIANZA DE MÉDICOS MEXICANOS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14792" y="4465846"/>
            <a:ext cx="6986736" cy="1017929"/>
          </a:xfrm>
        </p:spPr>
        <p:txBody>
          <a:bodyPr>
            <a:normAutofit fontScale="55000" lnSpcReduction="2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300" b="1" dirty="0"/>
              <a:t>Dr. Felipe Mota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300" dirty="0"/>
              <a:t>Decano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300" dirty="0"/>
              <a:t>Coordinador del Equipo de Cuidados Paliativos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MX" sz="3300" dirty="0"/>
              <a:t>Del Hospital Infantil de México Federico Gómez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206205" y="530773"/>
            <a:ext cx="6193086" cy="848577"/>
          </a:xfrm>
          <a:prstGeom prst="rect">
            <a:avLst/>
          </a:prstGeom>
          <a:solidFill>
            <a:schemeClr val="tx1"/>
          </a:solidFill>
        </p:spPr>
        <p:txBody>
          <a:bodyPr wrap="square" lIns="108850" tIns="54425" rIns="108850" bIns="54425" rtlCol="0">
            <a:spAutoFit/>
          </a:bodyPr>
          <a:lstStyle/>
          <a:p>
            <a:pPr algn="ctr" defTabSz="544251"/>
            <a:r>
              <a:rPr lang="es-MX" sz="2400" b="1" dirty="0">
                <a:solidFill>
                  <a:schemeClr val="bg1"/>
                </a:solidFill>
              </a:rPr>
              <a:t>“Reflexiones por el cincuentenario </a:t>
            </a:r>
          </a:p>
          <a:p>
            <a:pPr algn="ctr" defTabSz="544251"/>
            <a:r>
              <a:rPr lang="es-MX" sz="2400" b="1" dirty="0">
                <a:solidFill>
                  <a:schemeClr val="bg1"/>
                </a:solidFill>
              </a:rPr>
              <a:t>del movimiento médico 1964-1965”</a:t>
            </a:r>
            <a:endParaRPr lang="es-MX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418" name="AutoShape 2" descr="Haga clic en Opciones"/>
          <p:cNvSpPr>
            <a:spLocks noChangeAspect="1" noChangeArrowheads="1"/>
          </p:cNvSpPr>
          <p:nvPr/>
        </p:nvSpPr>
        <p:spPr bwMode="auto">
          <a:xfrm>
            <a:off x="155555" y="-144496"/>
            <a:ext cx="304760" cy="304872"/>
          </a:xfrm>
          <a:prstGeom prst="rect">
            <a:avLst/>
          </a:prstGeom>
          <a:noFill/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/>
          <a:p>
            <a:pPr defTabSz="544251"/>
            <a:endParaRPr lang="es-MX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702" y="5305587"/>
            <a:ext cx="915304" cy="115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84" y="197244"/>
            <a:ext cx="2101061" cy="172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9772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96" y="619730"/>
            <a:ext cx="6903469" cy="57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3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9" y="136913"/>
            <a:ext cx="11642502" cy="626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159282" y="6368546"/>
            <a:ext cx="7379543" cy="556189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2900" b="1" dirty="0"/>
              <a:t>VIVIENDA, ALIMENTACIÓN, HIGIENE, SUELDOS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31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4" y="195117"/>
            <a:ext cx="11995366" cy="646935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43320" y="620832"/>
            <a:ext cx="10687115" cy="1587240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Asamblea Constitutiva</a:t>
            </a:r>
          </a:p>
          <a:p>
            <a:r>
              <a:rPr lang="es-MX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ALIANZA DE MEDICOS MEXICANOS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3623009" y="5734584"/>
            <a:ext cx="4319474" cy="910132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5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MANIFIESTO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1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11305" y="765498"/>
            <a:ext cx="7428146" cy="10947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6400" b="1" dirty="0">
                <a:latin typeface="Arial" pitchFamily="34" charset="0"/>
                <a:cs typeface="Arial" pitchFamily="34" charset="0"/>
              </a:rPr>
              <a:t>MANIFIESTO AMM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911306" y="2161404"/>
            <a:ext cx="9217161" cy="4220718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 marL="340157" indent="-340157">
              <a:lnSpc>
                <a:spcPct val="103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s-MX" sz="2900" b="1" dirty="0">
                <a:latin typeface="Arial" pitchFamily="34" charset="0"/>
                <a:cs typeface="Arial" pitchFamily="34" charset="0"/>
              </a:rPr>
              <a:t>ASPIRACIONES Y POSTULADOS </a:t>
            </a:r>
          </a:p>
          <a:p>
            <a:pPr marL="884408" lvl="1" indent="-340157">
              <a:lnSpc>
                <a:spcPct val="103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s-MX" sz="2900" dirty="0">
                <a:latin typeface="Arial" pitchFamily="34" charset="0"/>
                <a:cs typeface="Arial" pitchFamily="34" charset="0"/>
              </a:rPr>
              <a:t>MEDICO-SOCIALES Y PROFESIONALES</a:t>
            </a:r>
          </a:p>
          <a:p>
            <a:pPr marL="340157" indent="-340157">
              <a:lnSpc>
                <a:spcPct val="103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s-MX" sz="2900" b="1" dirty="0">
                <a:latin typeface="Arial" pitchFamily="34" charset="0"/>
                <a:cs typeface="Arial" pitchFamily="34" charset="0"/>
              </a:rPr>
              <a:t>OBJETIVOS Y FINALIDADES</a:t>
            </a:r>
          </a:p>
          <a:p>
            <a:pPr marL="884408" lvl="1" indent="-340157">
              <a:lnSpc>
                <a:spcPct val="103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s-MX" sz="2900" dirty="0">
                <a:latin typeface="Arial" pitchFamily="34" charset="0"/>
                <a:cs typeface="Arial" pitchFamily="34" charset="0"/>
              </a:rPr>
              <a:t>MEJORAMIENTO PROFESIONAL Y CULTURAL</a:t>
            </a:r>
          </a:p>
          <a:p>
            <a:pPr marL="340157" indent="-340157">
              <a:lnSpc>
                <a:spcPct val="103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s-MX" sz="2900" b="1" dirty="0">
                <a:latin typeface="Arial" pitchFamily="34" charset="0"/>
                <a:cs typeface="Arial" pitchFamily="34" charset="0"/>
              </a:rPr>
              <a:t>MEJORAR LA CALIDAD DE LA ATENCIÓN</a:t>
            </a:r>
          </a:p>
          <a:p>
            <a:pPr marL="340157" indent="-340157">
              <a:lnSpc>
                <a:spcPct val="103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s-MX" sz="2900" b="1" dirty="0">
                <a:latin typeface="Arial" pitchFamily="34" charset="0"/>
                <a:cs typeface="Arial" pitchFamily="34" charset="0"/>
              </a:rPr>
              <a:t>UNIDAD MÉDICA NACIONAL</a:t>
            </a:r>
          </a:p>
          <a:p>
            <a:pPr marL="340157" indent="-340157">
              <a:lnSpc>
                <a:spcPct val="103000"/>
              </a:lnSpc>
              <a:spcAft>
                <a:spcPts val="1200"/>
              </a:spcAft>
              <a:buFont typeface="Wingdings" pitchFamily="2" charset="2"/>
              <a:buChar char="Ø"/>
            </a:pPr>
            <a:r>
              <a:rPr lang="es-MX" sz="2900" b="1" dirty="0">
                <a:latin typeface="Arial" pitchFamily="34" charset="0"/>
                <a:cs typeface="Arial" pitchFamily="34" charset="0"/>
              </a:rPr>
              <a:t>CONSEJO DIRECTIVO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860656" y="251414"/>
            <a:ext cx="10453590" cy="433078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“POR LA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SALUD DEL PUEBLO Y EL PROGRESO DE LA MEDICINA EN MÉXICO”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919069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909514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182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otos mov med 64-65 (1)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24" y="476783"/>
            <a:ext cx="11149174" cy="590602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846734" y="5950074"/>
            <a:ext cx="2440540" cy="4154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b="1" dirty="0" smtClean="0"/>
              <a:t>20 de enero de 1965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26132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fotos mov med 64-65 (1)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24" y="476783"/>
            <a:ext cx="11149174" cy="5906023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4503287" y="4910176"/>
            <a:ext cx="6632479" cy="1903994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>
              <a:lnSpc>
                <a:spcPct val="80000"/>
              </a:lnSpc>
              <a:buFont typeface="+mj-lt"/>
              <a:buAutoNum type="arabicParenR"/>
            </a:pPr>
            <a:r>
              <a:rPr lang="es-MX" sz="2900" b="1" dirty="0">
                <a:solidFill>
                  <a:prstClr val="black"/>
                </a:solidFill>
              </a:rPr>
              <a:t>Médicos cesados</a:t>
            </a:r>
          </a:p>
          <a:p>
            <a:pPr>
              <a:lnSpc>
                <a:spcPct val="80000"/>
              </a:lnSpc>
              <a:buFont typeface="+mj-lt"/>
              <a:buAutoNum type="arabicParenR"/>
            </a:pPr>
            <a:r>
              <a:rPr lang="es-MX" sz="2900" b="1" dirty="0">
                <a:solidFill>
                  <a:prstClr val="black"/>
                </a:solidFill>
              </a:rPr>
              <a:t>Plazas de base</a:t>
            </a:r>
          </a:p>
          <a:p>
            <a:pPr>
              <a:lnSpc>
                <a:spcPct val="80000"/>
              </a:lnSpc>
              <a:buFont typeface="+mj-lt"/>
              <a:buAutoNum type="arabicParenR"/>
            </a:pPr>
            <a:r>
              <a:rPr lang="es-MX" sz="2900" b="1" dirty="0">
                <a:solidFill>
                  <a:prstClr val="black"/>
                </a:solidFill>
              </a:rPr>
              <a:t>Planes de enseñanza</a:t>
            </a:r>
          </a:p>
          <a:p>
            <a:pPr>
              <a:lnSpc>
                <a:spcPct val="80000"/>
              </a:lnSpc>
              <a:buFont typeface="+mj-lt"/>
              <a:buAutoNum type="arabicParenR"/>
            </a:pPr>
            <a:r>
              <a:rPr lang="es-MX" sz="2900" b="1" dirty="0">
                <a:solidFill>
                  <a:prstClr val="black"/>
                </a:solidFill>
              </a:rPr>
              <a:t>Problemas de cada hospital</a:t>
            </a:r>
          </a:p>
          <a:p>
            <a:pPr>
              <a:lnSpc>
                <a:spcPct val="80000"/>
              </a:lnSpc>
              <a:buFont typeface="+mj-lt"/>
              <a:buAutoNum type="arabicParenR"/>
            </a:pPr>
            <a:r>
              <a:rPr lang="es-MX" sz="2900" b="1" dirty="0">
                <a:solidFill>
                  <a:prstClr val="black"/>
                </a:solidFill>
              </a:rPr>
              <a:t>Contrato–beca con aumento de salarios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846734" y="5950074"/>
            <a:ext cx="2440540" cy="415498"/>
          </a:xfrm>
          <a:prstGeom prst="rect">
            <a:avLst/>
          </a:prstGeom>
          <a:solidFill>
            <a:srgbClr val="DDDDDD"/>
          </a:solidFill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chemeClr val="bg1">
                    <a:lumMod val="85000"/>
                  </a:schemeClr>
                </a:solidFill>
              </a:rPr>
              <a:t>20 de enero de 1965</a:t>
            </a:r>
            <a:endParaRPr lang="es-MX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4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54" y="404758"/>
            <a:ext cx="11625942" cy="5995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27313" y="5590535"/>
            <a:ext cx="2821500" cy="694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3800" b="1" dirty="0">
                <a:latin typeface="Arial" pitchFamily="34" charset="0"/>
                <a:cs typeface="Arial" pitchFamily="34" charset="0"/>
              </a:rPr>
              <a:t>BRIGADAS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5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fotos mov med 64-65 (1)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3559" y="84637"/>
            <a:ext cx="5737536" cy="6694450"/>
          </a:xfrm>
          <a:prstGeom prst="rect">
            <a:avLst/>
          </a:prstGeom>
          <a:noFill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52" y="3501819"/>
            <a:ext cx="5714256" cy="285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65" y="222003"/>
            <a:ext cx="4156659" cy="320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LIANZA\DIAPOS\fotos mov med 64-65 (1)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790" y="332734"/>
            <a:ext cx="11826834" cy="619253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04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LIBRO LA REVOLUCION DE LAS BATAS BLANCAS\FOTO LIB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9227" y="44634"/>
            <a:ext cx="7066183" cy="6764168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770361" y="1278103"/>
            <a:ext cx="3433013" cy="207968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2400" b="1" dirty="0"/>
              <a:t>FECHA  DE CADA PARO</a:t>
            </a:r>
          </a:p>
          <a:p>
            <a:pPr marL="408188" indent="-408188">
              <a:spcAft>
                <a:spcPts val="600"/>
              </a:spcAft>
              <a:buFont typeface="+mj-lt"/>
              <a:buAutoNum type="arabicPeriod"/>
            </a:pPr>
            <a:r>
              <a:rPr lang="es-MX" dirty="0" smtClean="0"/>
              <a:t>26.11.64 – 20.12.64 (26d)</a:t>
            </a:r>
          </a:p>
          <a:p>
            <a:pPr marL="408188" indent="-408188">
              <a:spcAft>
                <a:spcPts val="600"/>
              </a:spcAft>
              <a:buFont typeface="+mj-lt"/>
              <a:buAutoNum type="arabicPeriod"/>
            </a:pPr>
            <a:r>
              <a:rPr lang="es-MX" dirty="0" smtClean="0"/>
              <a:t>13 a 30 Enero 1965  (11d)</a:t>
            </a:r>
          </a:p>
          <a:p>
            <a:pPr marL="408188" indent="-408188">
              <a:spcAft>
                <a:spcPts val="600"/>
              </a:spcAft>
              <a:buFont typeface="+mj-lt"/>
              <a:buAutoNum type="arabicPeriod"/>
            </a:pPr>
            <a:r>
              <a:rPr lang="es-MX" dirty="0" smtClean="0"/>
              <a:t>20.04 a 03.06 1965  (43d)</a:t>
            </a:r>
          </a:p>
          <a:p>
            <a:pPr marL="408188" indent="-408188">
              <a:spcAft>
                <a:spcPts val="600"/>
              </a:spcAft>
              <a:buFont typeface="+mj-lt"/>
              <a:buAutoNum type="arabicPeriod"/>
            </a:pPr>
            <a:r>
              <a:rPr lang="es-MX" dirty="0" smtClean="0"/>
              <a:t>14.08 a 06.09 1965  (28d)</a:t>
            </a:r>
            <a:endParaRPr lang="es-MX" dirty="0"/>
          </a:p>
        </p:txBody>
      </p:sp>
      <p:sp>
        <p:nvSpPr>
          <p:cNvPr id="3" name="2 CuadroTexto"/>
          <p:cNvSpPr txBox="1"/>
          <p:nvPr/>
        </p:nvSpPr>
        <p:spPr>
          <a:xfrm>
            <a:off x="719947" y="3548864"/>
            <a:ext cx="3545928" cy="2110782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s-MX" sz="2400" b="1" dirty="0"/>
              <a:t>1ª Entrevista presidencial:</a:t>
            </a:r>
          </a:p>
          <a:p>
            <a:pPr algn="ctr">
              <a:lnSpc>
                <a:spcPct val="80000"/>
              </a:lnSpc>
            </a:pPr>
            <a:r>
              <a:rPr lang="es-MX" sz="2400" dirty="0"/>
              <a:t>8 de Diciembre 1964</a:t>
            </a:r>
          </a:p>
          <a:p>
            <a:pPr algn="ctr">
              <a:lnSpc>
                <a:spcPct val="80000"/>
              </a:lnSpc>
            </a:pPr>
            <a:endParaRPr lang="es-MX" sz="2400" dirty="0"/>
          </a:p>
          <a:p>
            <a:pPr algn="ctr">
              <a:lnSpc>
                <a:spcPct val="80000"/>
              </a:lnSpc>
            </a:pPr>
            <a:r>
              <a:rPr lang="es-MX" sz="2400" b="1" dirty="0"/>
              <a:t>2ª Entrevista presidencial:</a:t>
            </a:r>
          </a:p>
          <a:p>
            <a:pPr algn="ctr">
              <a:lnSpc>
                <a:spcPct val="80000"/>
              </a:lnSpc>
            </a:pPr>
            <a:r>
              <a:rPr lang="es-MX" dirty="0" smtClean="0"/>
              <a:t>20 de Enero de 1965</a:t>
            </a:r>
          </a:p>
          <a:p>
            <a:pPr algn="ctr">
              <a:lnSpc>
                <a:spcPct val="80000"/>
              </a:lnSpc>
            </a:pPr>
            <a:r>
              <a:rPr lang="es-MX" sz="2400" b="1" dirty="0"/>
              <a:t>3ª Entrevista presidencial</a:t>
            </a:r>
          </a:p>
          <a:p>
            <a:pPr algn="ctr">
              <a:lnSpc>
                <a:spcPct val="80000"/>
              </a:lnSpc>
            </a:pPr>
            <a:r>
              <a:rPr lang="es-MX" dirty="0" smtClean="0"/>
              <a:t>23 de junio de 1965</a:t>
            </a:r>
            <a:endParaRPr lang="es-MX" dirty="0"/>
          </a:p>
        </p:txBody>
      </p:sp>
      <p:sp>
        <p:nvSpPr>
          <p:cNvPr id="4" name="3 CuadroTexto"/>
          <p:cNvSpPr txBox="1"/>
          <p:nvPr/>
        </p:nvSpPr>
        <p:spPr>
          <a:xfrm>
            <a:off x="475043" y="5806058"/>
            <a:ext cx="4125702" cy="7562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pPr algn="ctr"/>
            <a:r>
              <a:rPr lang="es-MX" b="1" dirty="0" smtClean="0">
                <a:latin typeface="Arial" pitchFamily="34" charset="0"/>
                <a:cs typeface="Arial" pitchFamily="34" charset="0"/>
              </a:rPr>
              <a:t>18.01.65</a:t>
            </a:r>
            <a:r>
              <a:rPr lang="es-MX" b="1" dirty="0" smtClean="0"/>
              <a:t>-01.09.65</a:t>
            </a:r>
          </a:p>
          <a:p>
            <a:pPr algn="ctr"/>
            <a:r>
              <a:rPr lang="es-MX" b="1" dirty="0" smtClean="0"/>
              <a:t>ALIANZA DE MÉDICOS MEXICANOS</a:t>
            </a:r>
            <a:endParaRPr lang="es-MX" b="1" dirty="0"/>
          </a:p>
        </p:txBody>
      </p:sp>
      <p:sp>
        <p:nvSpPr>
          <p:cNvPr id="5" name="4 Triángulo isósceles"/>
          <p:cNvSpPr/>
          <p:nvPr/>
        </p:nvSpPr>
        <p:spPr>
          <a:xfrm>
            <a:off x="2255280" y="4221882"/>
            <a:ext cx="479991" cy="2233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s-MX" dirty="0"/>
          </a:p>
        </p:txBody>
      </p:sp>
      <p:sp>
        <p:nvSpPr>
          <p:cNvPr id="9" name="8 Triángulo isósceles"/>
          <p:cNvSpPr/>
          <p:nvPr/>
        </p:nvSpPr>
        <p:spPr>
          <a:xfrm>
            <a:off x="718671" y="5869081"/>
            <a:ext cx="479991" cy="22333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s-MX" dirty="0"/>
          </a:p>
        </p:txBody>
      </p:sp>
      <p:sp>
        <p:nvSpPr>
          <p:cNvPr id="8" name="7 CuadroTexto"/>
          <p:cNvSpPr txBox="1"/>
          <p:nvPr/>
        </p:nvSpPr>
        <p:spPr>
          <a:xfrm>
            <a:off x="488950" y="260709"/>
            <a:ext cx="4077485" cy="7562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pPr algn="ctr"/>
            <a:r>
              <a:rPr lang="es-MX" b="1" dirty="0" smtClean="0">
                <a:cs typeface="Arial" pitchFamily="34" charset="0"/>
              </a:rPr>
              <a:t>Asociación de  Médicos </a:t>
            </a:r>
            <a:r>
              <a:rPr lang="es-MX" b="1" dirty="0">
                <a:cs typeface="Arial" pitchFamily="34" charset="0"/>
              </a:rPr>
              <a:t>M</a:t>
            </a:r>
            <a:r>
              <a:rPr lang="es-MX" b="1" dirty="0" smtClean="0">
                <a:cs typeface="Arial" pitchFamily="34" charset="0"/>
              </a:rPr>
              <a:t>exicanos</a:t>
            </a:r>
          </a:p>
          <a:p>
            <a:pPr algn="ctr"/>
            <a:r>
              <a:rPr lang="es-MX" b="1" dirty="0" smtClean="0">
                <a:cs typeface="Arial" pitchFamily="34" charset="0"/>
              </a:rPr>
              <a:t>Residentes  e Internos (AMMRI)</a:t>
            </a:r>
            <a:endParaRPr lang="es-MX" b="1" dirty="0">
              <a:cs typeface="Arial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836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347062"/>
            <a:ext cx="4972306" cy="315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6" y="4032087"/>
            <a:ext cx="5057776" cy="259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3573810"/>
            <a:ext cx="4972306" cy="305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18543" y="477466"/>
            <a:ext cx="597587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MX" sz="2400" b="1" dirty="0">
                <a:latin typeface="Arial" pitchFamily="34" charset="0"/>
                <a:cs typeface="Arial" pitchFamily="34" charset="0"/>
              </a:rPr>
              <a:t>MUCHAS </a:t>
            </a:r>
            <a:r>
              <a:rPr lang="es-MX" sz="2400" b="1" dirty="0" smtClean="0">
                <a:latin typeface="Arial" pitchFamily="34" charset="0"/>
                <a:cs typeface="Arial" pitchFamily="34" charset="0"/>
              </a:rPr>
              <a:t>GENERACIONES NO </a:t>
            </a:r>
            <a:r>
              <a:rPr lang="es-MX" sz="2400" b="1" dirty="0">
                <a:latin typeface="Arial" pitchFamily="34" charset="0"/>
                <a:cs typeface="Arial" pitchFamily="34" charset="0"/>
              </a:rPr>
              <a:t>SABEN </a:t>
            </a:r>
            <a:endParaRPr lang="es-MX" sz="2400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QUE EXISTIÓ UN MOVIMIENTO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MÉDICO </a:t>
            </a:r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Y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UNA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ALIANZA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DE MÉDICOS MEXICANOS. </a:t>
            </a:r>
          </a:p>
          <a:p>
            <a:pPr>
              <a:spcAft>
                <a:spcPts val="1200"/>
              </a:spcAft>
            </a:pPr>
            <a:r>
              <a:rPr lang="es-MX" b="1" dirty="0">
                <a:latin typeface="Arial" pitchFamily="34" charset="0"/>
                <a:cs typeface="Arial" pitchFamily="34" charset="0"/>
              </a:rPr>
              <a:t>YA SEA PORQUE NO LES TOCO VIVIRLA </a:t>
            </a:r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PERO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MAS BIEN </a:t>
            </a:r>
            <a:endParaRPr lang="es-MX" b="1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PORQUE </a:t>
            </a:r>
            <a:r>
              <a:rPr lang="es-MX" sz="2800" b="1" dirty="0">
                <a:latin typeface="Arial" pitchFamily="34" charset="0"/>
                <a:cs typeface="Arial" pitchFamily="34" charset="0"/>
              </a:rPr>
              <a:t>NADIE HABLA DE </a:t>
            </a:r>
            <a:r>
              <a:rPr lang="es-MX" sz="2800" b="1" dirty="0" smtClean="0">
                <a:latin typeface="Arial" pitchFamily="34" charset="0"/>
                <a:cs typeface="Arial" pitchFamily="34" charset="0"/>
              </a:rPr>
              <a:t>ELLO</a:t>
            </a:r>
            <a:endParaRPr lang="es-MX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6580" y="1211658"/>
            <a:ext cx="937901" cy="1138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289" y="347062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94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5" y="836906"/>
            <a:ext cx="5879888" cy="410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54076" y="5275135"/>
            <a:ext cx="11309025" cy="12179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r>
              <a:rPr lang="es-MX" sz="2400" b="1" dirty="0">
                <a:latin typeface="Arial" pitchFamily="34" charset="0"/>
                <a:cs typeface="Arial" pitchFamily="34" charset="0"/>
              </a:rPr>
              <a:t>Dr. Ismael Cosío Villegas (1902-85)</a:t>
            </a:r>
          </a:p>
          <a:p>
            <a:r>
              <a:rPr lang="es-MX" sz="2400" dirty="0">
                <a:latin typeface="Arial" pitchFamily="34" charset="0"/>
                <a:cs typeface="Arial" pitchFamily="34" charset="0"/>
              </a:rPr>
              <a:t>Se declara en favor del movimiento médico. </a:t>
            </a:r>
          </a:p>
          <a:p>
            <a:r>
              <a:rPr lang="es-MX" sz="2400" dirty="0">
                <a:latin typeface="Arial" pitchFamily="34" charset="0"/>
                <a:cs typeface="Arial" pitchFamily="34" charset="0"/>
              </a:rPr>
              <a:t>En </a:t>
            </a:r>
            <a:r>
              <a:rPr lang="es-MX" sz="2400" dirty="0">
                <a:latin typeface="Arial" pitchFamily="34" charset="0"/>
                <a:cs typeface="Arial" pitchFamily="34" charset="0"/>
                <a:hlinkClick r:id="rId3" tooltip="1965"/>
              </a:rPr>
              <a:t>1965</a:t>
            </a:r>
            <a:r>
              <a:rPr lang="es-MX" sz="2400" dirty="0">
                <a:latin typeface="Arial" pitchFamily="34" charset="0"/>
                <a:cs typeface="Arial" pitchFamily="34" charset="0"/>
              </a:rPr>
              <a:t> renuncia al cargo de director del Sanatorio de Huipulco. 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859243" y="220049"/>
            <a:ext cx="10453590" cy="433078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“POR LA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SALUD DEL PUEBLO Y EL PROGRESO DE LA MEDICINA EN MÉXICO”</a:t>
            </a:r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644460" y="4111123"/>
            <a:ext cx="4716185" cy="1064020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 algn="ctr"/>
            <a:r>
              <a:rPr lang="es-MX" sz="1900" b="1" dirty="0">
                <a:latin typeface="Arial" panose="020B0604020202020204" pitchFamily="34" charset="0"/>
                <a:cs typeface="Arial" panose="020B0604020202020204" pitchFamily="34" charset="0"/>
              </a:rPr>
              <a:t>INSTITUTO NACIONAL</a:t>
            </a:r>
          </a:p>
          <a:p>
            <a:pPr algn="ctr"/>
            <a:r>
              <a:rPr lang="es-MX" sz="1900" b="1" dirty="0">
                <a:latin typeface="Arial" panose="020B0604020202020204" pitchFamily="34" charset="0"/>
                <a:cs typeface="Arial" panose="020B0604020202020204" pitchFamily="34" charset="0"/>
              </a:rPr>
              <a:t>DE ENFERMEDADES RESPIRATORIAS</a:t>
            </a:r>
          </a:p>
          <a:p>
            <a:pPr algn="ctr"/>
            <a:r>
              <a:rPr lang="es-MX" sz="2400" b="1" dirty="0">
                <a:latin typeface="Arial" panose="020B0604020202020204" pitchFamily="34" charset="0"/>
                <a:cs typeface="Arial" panose="020B0604020202020204" pitchFamily="34" charset="0"/>
              </a:rPr>
              <a:t>“Dr. Ismael Cosío Villegas”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869095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859540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71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72" y="153506"/>
            <a:ext cx="11647778" cy="6554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56216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56120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259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7" y="188684"/>
            <a:ext cx="11519780" cy="587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5045559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5036004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9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fotos mov med 64-65 (0)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052" y="1125004"/>
            <a:ext cx="11956310" cy="489767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fotos mov med 64-65 (1)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13" y="476783"/>
            <a:ext cx="11149174" cy="5906023"/>
          </a:xfrm>
          <a:prstGeom prst="rect">
            <a:avLst/>
          </a:prstGeom>
          <a:noFill/>
        </p:spPr>
      </p:pic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086936"/>
              </p:ext>
            </p:extLst>
          </p:nvPr>
        </p:nvGraphicFramePr>
        <p:xfrm>
          <a:off x="4047438" y="5074550"/>
          <a:ext cx="5023713" cy="1285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779"/>
                <a:gridCol w="1631969"/>
                <a:gridCol w="1823965"/>
              </a:tblGrid>
              <a:tr h="370926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PUESTO</a:t>
                      </a:r>
                      <a:endParaRPr lang="es-MX" sz="1800" dirty="0"/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ACTUAL  $</a:t>
                      </a:r>
                      <a:endParaRPr lang="es-MX" sz="1800" dirty="0"/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OTORGADO</a:t>
                      </a:r>
                      <a:endParaRPr lang="es-MX" sz="1800" dirty="0"/>
                    </a:p>
                  </a:txBody>
                  <a:tcPr marL="121904" marR="121904" marT="45731" marB="45731"/>
                </a:tc>
              </a:tr>
              <a:tr h="914612">
                <a:tc>
                  <a:txBody>
                    <a:bodyPr/>
                    <a:lstStyle/>
                    <a:p>
                      <a:r>
                        <a:rPr lang="es-MX" sz="1800" dirty="0" smtClean="0"/>
                        <a:t>MÉDICO</a:t>
                      </a:r>
                      <a:endParaRPr lang="es-MX" sz="1800" dirty="0"/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dirty="0" smtClean="0"/>
                        <a:t> $600</a:t>
                      </a:r>
                    </a:p>
                    <a:p>
                      <a:pPr algn="r"/>
                      <a:r>
                        <a:rPr lang="es-MX" sz="1800" dirty="0" smtClean="0"/>
                        <a:t>A</a:t>
                      </a:r>
                    </a:p>
                    <a:p>
                      <a:pPr algn="r"/>
                      <a:r>
                        <a:rPr lang="es-MX" sz="1800" dirty="0" smtClean="0"/>
                        <a:t>$1,200</a:t>
                      </a:r>
                      <a:endParaRPr lang="es-MX" sz="1800" dirty="0"/>
                    </a:p>
                  </a:txBody>
                  <a:tcPr marL="121904" marR="121904" marT="45731" marB="45731"/>
                </a:tc>
                <a:tc>
                  <a:txBody>
                    <a:bodyPr/>
                    <a:lstStyle/>
                    <a:p>
                      <a:pPr algn="r"/>
                      <a:r>
                        <a:rPr lang="es-MX" sz="1800" b="0" dirty="0" smtClean="0"/>
                        <a:t> $12,000</a:t>
                      </a:r>
                    </a:p>
                    <a:p>
                      <a:pPr algn="r"/>
                      <a:r>
                        <a:rPr lang="es-MX" sz="1800" dirty="0" smtClean="0"/>
                        <a:t>($1,500 Hora/mes)</a:t>
                      </a:r>
                      <a:endParaRPr lang="es-MX" sz="1800" dirty="0"/>
                    </a:p>
                  </a:txBody>
                  <a:tcPr marL="121904" marR="121904" marT="45731" marB="45731"/>
                </a:tc>
              </a:tr>
            </a:tbl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2073125" y="5664301"/>
            <a:ext cx="1715748" cy="756244"/>
          </a:xfrm>
          <a:prstGeom prst="rect">
            <a:avLst/>
          </a:prstGeom>
          <a:solidFill>
            <a:schemeClr val="bg1"/>
          </a:solidFill>
        </p:spPr>
        <p:txBody>
          <a:bodyPr wrap="none" lIns="108850" tIns="54425" rIns="108850" bIns="54425" rtlCol="0">
            <a:spAutoFit/>
          </a:bodyPr>
          <a:lstStyle/>
          <a:p>
            <a:pPr algn="ctr"/>
            <a:r>
              <a:rPr lang="es-MX" b="1" dirty="0" smtClean="0"/>
              <a:t>3ª. Entrevista</a:t>
            </a:r>
          </a:p>
          <a:p>
            <a:pPr algn="ctr"/>
            <a:r>
              <a:rPr lang="es-MX" dirty="0" smtClean="0"/>
              <a:t>23.06.65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9299184" y="5664301"/>
            <a:ext cx="1172010" cy="756244"/>
          </a:xfrm>
          <a:prstGeom prst="rect">
            <a:avLst/>
          </a:prstGeom>
          <a:solidFill>
            <a:schemeClr val="bg1"/>
          </a:solidFill>
        </p:spPr>
        <p:txBody>
          <a:bodyPr wrap="none" lIns="108850" tIns="54425" rIns="108850" bIns="54425" rtlCol="0">
            <a:spAutoFit/>
          </a:bodyPr>
          <a:lstStyle/>
          <a:p>
            <a:pPr algn="ctr"/>
            <a:r>
              <a:rPr lang="es-MX" b="1" dirty="0" smtClean="0"/>
              <a:t>Acuerdo</a:t>
            </a:r>
          </a:p>
          <a:p>
            <a:pPr algn="ctr"/>
            <a:r>
              <a:rPr lang="es-MX" dirty="0" smtClean="0"/>
              <a:t>09.07.65</a:t>
            </a:r>
            <a:endParaRPr lang="es-MX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638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fotos mov med 64-65 (0)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2776"/>
            <a:ext cx="11798464" cy="4728849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1066956" y="5878633"/>
            <a:ext cx="9708770" cy="4330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PERSECUCIONES		CESES			LISTA NEGRA</a:t>
            </a:r>
            <a:endParaRPr lang="es-MX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fotos mov med 64-65 (0)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342" y="147200"/>
            <a:ext cx="11960664" cy="6523704"/>
          </a:xfrm>
          <a:prstGeom prst="rect">
            <a:avLst/>
          </a:prstGeom>
          <a:noFill/>
        </p:spPr>
      </p:pic>
      <p:sp>
        <p:nvSpPr>
          <p:cNvPr id="2" name="1 CuadroTexto"/>
          <p:cNvSpPr txBox="1"/>
          <p:nvPr/>
        </p:nvSpPr>
        <p:spPr>
          <a:xfrm>
            <a:off x="3185942" y="548807"/>
            <a:ext cx="5053265" cy="148977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pPr>
              <a:spcAft>
                <a:spcPts val="714"/>
              </a:spcAft>
            </a:pPr>
            <a:r>
              <a:rPr lang="es-MX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«ENEMIGOS DEL GOBIERNO»</a:t>
            </a:r>
          </a:p>
          <a:p>
            <a:pPr>
              <a:spcAft>
                <a:spcPts val="714"/>
              </a:spcAft>
            </a:pPr>
            <a:r>
              <a:rPr lang="es-MX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DESCONFIANZA EN LIDERES</a:t>
            </a:r>
          </a:p>
          <a:p>
            <a:pPr>
              <a:spcAft>
                <a:spcPts val="714"/>
              </a:spcAft>
            </a:pPr>
            <a:r>
              <a:rPr lang="es-MX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FALTA DE APOYO GREMIAL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01" y="729041"/>
            <a:ext cx="3311260" cy="104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fotos mov med 64-65 (1)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321" y="2565498"/>
            <a:ext cx="4242110" cy="1737700"/>
          </a:xfrm>
          <a:prstGeom prst="rect">
            <a:avLst/>
          </a:prstGeom>
          <a:noFill/>
        </p:spPr>
      </p:pic>
      <p:pic>
        <p:nvPicPr>
          <p:cNvPr id="8" name="Picture 2" descr="F:\fotos mov med 64-65 (0)\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685" y="4579364"/>
            <a:ext cx="4285261" cy="209154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903140" y="333450"/>
            <a:ext cx="6360418" cy="694688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3800" b="1" dirty="0"/>
              <a:t>SERVICIO PRECARIO DE SALUD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226602" y="1125538"/>
            <a:ext cx="9735154" cy="2649070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es-MX" sz="3300" b="1" dirty="0"/>
              <a:t>PÉRDIDA DE CONFIANZA Y DE AUTORIDAD MORAL</a:t>
            </a:r>
          </a:p>
          <a:p>
            <a:pPr lvl="1">
              <a:buFont typeface="Wingdings" pitchFamily="2" charset="2"/>
              <a:buChar char="Ø"/>
            </a:pPr>
            <a:r>
              <a:rPr lang="es-MX" sz="3300" dirty="0"/>
              <a:t>CONSULTAS DE 15 MINUTOS</a:t>
            </a:r>
          </a:p>
          <a:p>
            <a:pPr lvl="1">
              <a:buFont typeface="Wingdings" pitchFamily="2" charset="2"/>
              <a:buChar char="Ø"/>
            </a:pPr>
            <a:r>
              <a:rPr lang="es-MX" sz="3300" dirty="0"/>
              <a:t>SATURACIÓN DE TIEMPOS QUIRÚRGICOS Y DE</a:t>
            </a:r>
          </a:p>
          <a:p>
            <a:pPr lvl="1">
              <a:buFont typeface="Wingdings" pitchFamily="2" charset="2"/>
              <a:buChar char="Ø"/>
            </a:pPr>
            <a:r>
              <a:rPr lang="es-MX" sz="3300" dirty="0"/>
              <a:t>PROCEDIMIENTOS DE DIAGNÓSTICO</a:t>
            </a:r>
          </a:p>
          <a:p>
            <a:pPr lvl="1">
              <a:buFont typeface="Wingdings" pitchFamily="2" charset="2"/>
              <a:buChar char="Ø"/>
            </a:pPr>
            <a:r>
              <a:rPr lang="es-MX" sz="3300" dirty="0"/>
              <a:t>ESCASES Y ENCARECIMIENTO DE MEDICAMENTOS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4" y="285551"/>
            <a:ext cx="610094" cy="74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549891" y="3861842"/>
            <a:ext cx="7081046" cy="27567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endParaRPr lang="es-MX" sz="8600" dirty="0"/>
          </a:p>
          <a:p>
            <a:pPr algn="ctr"/>
            <a:r>
              <a:rPr lang="es-MX" sz="8600" dirty="0"/>
              <a:t>REFORMA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77" y="4016875"/>
            <a:ext cx="1353022" cy="123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099673" y="3416043"/>
            <a:ext cx="3064451" cy="32600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ALCOHOLISMO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DROGADICCIÓN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CONTAMINACIÓN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VIALIDAD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SEXUALIDAD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PSICONEUROSIS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VIOLENCIA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s-MX" sz="2600" b="1" dirty="0">
                <a:latin typeface="Arial" pitchFamily="34" charset="0"/>
                <a:cs typeface="Arial" pitchFamily="34" charset="0"/>
              </a:rPr>
              <a:t>SUICIDIO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487295" y="3790220"/>
            <a:ext cx="3901525" cy="23259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s-MX" sz="4800" b="1" dirty="0"/>
              <a:t>PROBLEMAS </a:t>
            </a:r>
          </a:p>
          <a:p>
            <a:pPr algn="ctr"/>
            <a:r>
              <a:rPr lang="es-MX" sz="4800" b="1" dirty="0"/>
              <a:t>MÉDICOS Y NO CARCEL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42525" y="400689"/>
            <a:ext cx="7081046" cy="27567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endParaRPr lang="es-MX" sz="8600" dirty="0"/>
          </a:p>
          <a:p>
            <a:pPr algn="ctr"/>
            <a:r>
              <a:rPr lang="es-MX" sz="8600" dirty="0"/>
              <a:t>REFORMA</a:t>
            </a:r>
          </a:p>
        </p:txBody>
      </p:sp>
      <p:sp>
        <p:nvSpPr>
          <p:cNvPr id="9" name="8 Flecha derecha"/>
          <p:cNvSpPr/>
          <p:nvPr/>
        </p:nvSpPr>
        <p:spPr>
          <a:xfrm>
            <a:off x="5400218" y="4577267"/>
            <a:ext cx="1679781" cy="4847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rtlCol="0" anchor="ctr"/>
          <a:lstStyle/>
          <a:p>
            <a:pPr algn="ctr"/>
            <a:endParaRPr lang="es-MX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83" y="488058"/>
            <a:ext cx="1353022" cy="123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984" y="285551"/>
            <a:ext cx="610094" cy="74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34" y="188684"/>
            <a:ext cx="11753908" cy="495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92352" y="5592276"/>
            <a:ext cx="9971406" cy="771633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4300" b="1" dirty="0"/>
              <a:t>JURAMENTO HIPOCRÁTICO HUMANITARIO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986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906" y="333450"/>
            <a:ext cx="4854308" cy="266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61" y="477501"/>
            <a:ext cx="4037860" cy="244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7" y="3070388"/>
            <a:ext cx="3933699" cy="2774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684" y="3574561"/>
            <a:ext cx="3644426" cy="1667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695253" y="5831450"/>
            <a:ext cx="4678482" cy="6946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3800" b="1" dirty="0">
                <a:latin typeface="Arial" pitchFamily="34" charset="0"/>
                <a:cs typeface="Arial" pitchFamily="34" charset="0"/>
              </a:rPr>
              <a:t>CORPORATIVISMO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397" y="4654931"/>
            <a:ext cx="1231740" cy="91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789" y="3296636"/>
            <a:ext cx="1714406" cy="1286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82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61875" y="189434"/>
            <a:ext cx="7081046" cy="275679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algn="ctr"/>
            <a:endParaRPr lang="es-MX" sz="8600" dirty="0"/>
          </a:p>
          <a:p>
            <a:pPr algn="ctr"/>
            <a:r>
              <a:rPr lang="es-MX" sz="8600" dirty="0"/>
              <a:t>REFORMA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525993" y="3141762"/>
            <a:ext cx="9119826" cy="3054309"/>
          </a:xfrm>
          <a:prstGeom prst="rect">
            <a:avLst/>
          </a:prstGeom>
          <a:noFill/>
          <a:ln w="7620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lIns="108850" tIns="54425" rIns="108850" bIns="54425" rtlCol="0">
            <a:spAutoFit/>
          </a:bodyPr>
          <a:lstStyle/>
          <a:p>
            <a:pPr indent="-544251">
              <a:spcAft>
                <a:spcPts val="714"/>
              </a:spcAft>
              <a:buFont typeface="Wingdings" pitchFamily="2" charset="2"/>
              <a:buChar char="ü"/>
            </a:pPr>
            <a:r>
              <a:rPr lang="es-MX" sz="2400" b="1" dirty="0"/>
              <a:t> CONSEJOS DE ESPECIALIDADES</a:t>
            </a:r>
          </a:p>
          <a:p>
            <a:pPr indent="-544251">
              <a:spcAft>
                <a:spcPts val="714"/>
              </a:spcAft>
              <a:buFont typeface="Wingdings" pitchFamily="2" charset="2"/>
              <a:buChar char="ü"/>
            </a:pPr>
            <a:r>
              <a:rPr lang="es-MX" sz="2400" b="1" dirty="0"/>
              <a:t> COMITÉ DE ETICA Y TRANSPARENCIA EN LA </a:t>
            </a:r>
            <a:r>
              <a:rPr lang="es-MX" sz="2400" b="1" dirty="0" smtClean="0"/>
              <a:t>RELACIÓN MÉDICO-INDUSTRIA</a:t>
            </a:r>
            <a:endParaRPr lang="es-MX" sz="2400" b="1" dirty="0"/>
          </a:p>
          <a:p>
            <a:pPr indent="-544251">
              <a:spcAft>
                <a:spcPts val="714"/>
              </a:spcAft>
              <a:buFont typeface="Wingdings" pitchFamily="2" charset="2"/>
              <a:buChar char="ü"/>
            </a:pPr>
            <a:r>
              <a:rPr lang="es-MX" sz="2400" b="1" dirty="0"/>
              <a:t> COORDINAR ACCIONES DE LOS SERVICIOS DE SALUD</a:t>
            </a:r>
          </a:p>
          <a:p>
            <a:pPr indent="-544251">
              <a:spcAft>
                <a:spcPts val="714"/>
              </a:spcAft>
              <a:buFont typeface="Wingdings" pitchFamily="2" charset="2"/>
              <a:buChar char="ü"/>
            </a:pPr>
            <a:r>
              <a:rPr lang="es-MX" sz="2400" b="1" dirty="0"/>
              <a:t> REFERENCIAS Y CONTRA-REFERENCIAS EFECTIVAS</a:t>
            </a:r>
          </a:p>
          <a:p>
            <a:pPr indent="-544251">
              <a:spcAft>
                <a:spcPts val="714"/>
              </a:spcAft>
              <a:buFont typeface="Wingdings" pitchFamily="2" charset="2"/>
              <a:buChar char="ü"/>
            </a:pPr>
            <a:r>
              <a:rPr lang="es-MX" sz="2400" b="1" dirty="0"/>
              <a:t> APOYO DE INSTITUCIONES PRIVADAS AL SEGURO </a:t>
            </a:r>
            <a:r>
              <a:rPr lang="es-MX" sz="2400" b="1" dirty="0" smtClean="0"/>
              <a:t>POPULAR </a:t>
            </a:r>
            <a:r>
              <a:rPr lang="es-MX" sz="2400" b="1" dirty="0"/>
              <a:t>Y </a:t>
            </a:r>
            <a:r>
              <a:rPr lang="es-MX" sz="2400" b="1" dirty="0" smtClean="0"/>
              <a:t>DERECHOHABIENTES NO ATENDIDOS</a:t>
            </a:r>
            <a:endParaRPr lang="es-MX" sz="24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859243" y="6310114"/>
            <a:ext cx="10453590" cy="43307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lIns="108850" tIns="54425" rIns="108850" bIns="54425" rtlCol="0">
            <a:spAutoFit/>
          </a:bodyPr>
          <a:lstStyle/>
          <a:p>
            <a:r>
              <a:rPr lang="es-MX" b="1" dirty="0" smtClean="0">
                <a:latin typeface="Arial" pitchFamily="34" charset="0"/>
                <a:cs typeface="Arial" pitchFamily="34" charset="0"/>
              </a:rPr>
              <a:t>“POR LA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SALUD DEL PUEBLO Y EL PROGRESO DE LA MEDICINA EN MÉXICO”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77" y="405458"/>
            <a:ext cx="1353022" cy="123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2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21" y="485403"/>
            <a:ext cx="11881760" cy="589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23639" y="298454"/>
            <a:ext cx="11226663" cy="6324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MX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AGRADEZCO SU ATENCIÓN, </a:t>
            </a:r>
          </a:p>
          <a:p>
            <a:pPr algn="ctr">
              <a:lnSpc>
                <a:spcPct val="150000"/>
              </a:lnSpc>
            </a:pPr>
            <a:r>
              <a:rPr lang="es-MX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COMENTARIOS Y SUGERENCIAS</a:t>
            </a:r>
          </a:p>
          <a:p>
            <a:pPr algn="ctr">
              <a:lnSpc>
                <a:spcPct val="150000"/>
              </a:lnSpc>
            </a:pPr>
            <a:endParaRPr lang="es-MX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endParaRPr lang="es-MX" sz="5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s-MX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 PEDIR POSADA</a:t>
            </a:r>
            <a:endParaRPr lang="es-MX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997" y="5577001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42" y="5526924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8093410" y="6362377"/>
            <a:ext cx="4050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«La posada» Diego Rivera. Acervo cultural del HIMFG</a:t>
            </a:r>
            <a:endParaRPr lang="es-MX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26" y="333450"/>
            <a:ext cx="2304254" cy="210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06574" y="2636767"/>
            <a:ext cx="4195858" cy="84857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s-MX" sz="2400" b="1" dirty="0">
                <a:latin typeface="Arial" pitchFamily="34" charset="0"/>
                <a:cs typeface="Arial" pitchFamily="34" charset="0"/>
              </a:rPr>
              <a:t>ORGANO CONSULTIVO </a:t>
            </a:r>
          </a:p>
          <a:p>
            <a:pPr algn="ctr"/>
            <a:r>
              <a:rPr lang="es-MX" sz="2400" b="1" dirty="0">
                <a:latin typeface="Arial" pitchFamily="34" charset="0"/>
                <a:cs typeface="Arial" pitchFamily="34" charset="0"/>
              </a:rPr>
              <a:t>DEL GOBIERNO FEDERAL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966" y="4725939"/>
            <a:ext cx="147644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30" y="4293890"/>
            <a:ext cx="2010738" cy="202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917" y="1917626"/>
            <a:ext cx="6206961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4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446" y="620832"/>
            <a:ext cx="9489671" cy="3743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69350" y="5014338"/>
            <a:ext cx="9519808" cy="1002465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 algn="ctr"/>
            <a:r>
              <a:rPr lang="es-MX" sz="2900" b="1" dirty="0">
                <a:latin typeface="Arial" pitchFamily="34" charset="0"/>
                <a:cs typeface="Arial" pitchFamily="34" charset="0"/>
              </a:rPr>
              <a:t>HOSPITAL INFANTIL DE MEXICO FEDERICO GÓMEZ</a:t>
            </a:r>
          </a:p>
          <a:p>
            <a:pPr algn="ctr"/>
            <a:r>
              <a:rPr lang="es-MX" sz="2900" b="1" dirty="0">
                <a:latin typeface="Arial" pitchFamily="34" charset="0"/>
                <a:cs typeface="Arial" pitchFamily="34" charset="0"/>
              </a:rPr>
              <a:t>PRIMER INSTITUTO NACIONAL DE SALUD. 1943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732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9400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4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6" y="126995"/>
            <a:ext cx="11477149" cy="582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438216" y="5950658"/>
            <a:ext cx="4960946" cy="848577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algn="ctr"/>
            <a:r>
              <a:rPr lang="es-MX" sz="4800" b="1" dirty="0">
                <a:latin typeface="Arial" pitchFamily="34" charset="0"/>
                <a:cs typeface="Arial" pitchFamily="34" charset="0"/>
              </a:rPr>
              <a:t>$ 390.00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716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384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33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fotos mov med 64-65 (0)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77" y="355388"/>
            <a:ext cx="11951260" cy="6355657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7631177" y="908931"/>
            <a:ext cx="3124467" cy="910132"/>
          </a:xfrm>
          <a:prstGeom prst="rect">
            <a:avLst/>
          </a:prstGeom>
          <a:solidFill>
            <a:schemeClr val="bg1"/>
          </a:solidFill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5200" dirty="0"/>
              <a:t>EL ORIGEN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44" y="56216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12" y="56120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fotos mov med 64-65 (0)\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4" y="116659"/>
            <a:ext cx="6222005" cy="340196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8" y="3610506"/>
            <a:ext cx="6107442" cy="314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079953" y="2061326"/>
            <a:ext cx="4103902" cy="1002465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pPr algn="ctr"/>
            <a:r>
              <a:rPr lang="es-MX" sz="2900" dirty="0">
                <a:latin typeface="Arial" pitchFamily="34" charset="0"/>
                <a:cs typeface="Arial" pitchFamily="34" charset="0"/>
              </a:rPr>
              <a:t>8 de diciembre de 1964</a:t>
            </a:r>
          </a:p>
          <a:p>
            <a:pPr algn="ctr"/>
            <a:r>
              <a:rPr lang="es-MX" sz="2900" dirty="0">
                <a:latin typeface="Arial" pitchFamily="34" charset="0"/>
                <a:cs typeface="Arial" pitchFamily="34" charset="0"/>
              </a:rPr>
              <a:t>PALACIO NACIONAL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7343183" y="4510165"/>
            <a:ext cx="3372933" cy="910132"/>
          </a:xfrm>
          <a:prstGeom prst="rect">
            <a:avLst/>
          </a:prstGeom>
          <a:noFill/>
        </p:spPr>
        <p:txBody>
          <a:bodyPr wrap="none" lIns="108850" tIns="54425" rIns="108850" bIns="54425" rtlCol="0">
            <a:spAutoFit/>
          </a:bodyPr>
          <a:lstStyle/>
          <a:p>
            <a:r>
              <a:rPr lang="es-MX" sz="5200" dirty="0">
                <a:latin typeface="Arial" pitchFamily="34" charset="0"/>
                <a:cs typeface="Arial" pitchFamily="34" charset="0"/>
              </a:rPr>
              <a:t>A.M.M.R.I.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700" y="221023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368" y="211468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1" y="332734"/>
            <a:ext cx="2783947" cy="342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07" y="332733"/>
            <a:ext cx="5134790" cy="207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11" y="3893170"/>
            <a:ext cx="3259148" cy="198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607" y="548807"/>
            <a:ext cx="2921590" cy="133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39" y="2637449"/>
            <a:ext cx="7534862" cy="3529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08" y="5693631"/>
            <a:ext cx="686114" cy="83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376" y="5684076"/>
            <a:ext cx="906366" cy="82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18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10966</TotalTime>
  <Words>454</Words>
  <Application>Microsoft Office PowerPoint</Application>
  <PresentationFormat>Personalizado</PresentationFormat>
  <Paragraphs>119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33" baseType="lpstr">
      <vt:lpstr>Tema de Office</vt:lpstr>
      <vt:lpstr>Parallax</vt:lpstr>
      <vt:lpstr>ALIANZA DE MÉDICOS MEXICANOS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GERARDO</dc:creator>
  <cp:lastModifiedBy>GERARDO</cp:lastModifiedBy>
  <cp:revision>276</cp:revision>
  <dcterms:created xsi:type="dcterms:W3CDTF">2015-08-05T00:53:11Z</dcterms:created>
  <dcterms:modified xsi:type="dcterms:W3CDTF">2015-09-01T01:19:48Z</dcterms:modified>
</cp:coreProperties>
</file>