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2" r:id="rId3"/>
    <p:sldId id="257" r:id="rId4"/>
    <p:sldId id="258" r:id="rId5"/>
    <p:sldId id="286" r:id="rId6"/>
    <p:sldId id="259" r:id="rId7"/>
    <p:sldId id="260" r:id="rId8"/>
    <p:sldId id="264" r:id="rId9"/>
    <p:sldId id="262" r:id="rId10"/>
    <p:sldId id="288" r:id="rId11"/>
    <p:sldId id="289" r:id="rId12"/>
    <p:sldId id="292" r:id="rId13"/>
    <p:sldId id="270" r:id="rId14"/>
    <p:sldId id="284" r:id="rId15"/>
    <p:sldId id="294" r:id="rId16"/>
    <p:sldId id="268" r:id="rId17"/>
    <p:sldId id="272" r:id="rId18"/>
    <p:sldId id="271" r:id="rId19"/>
    <p:sldId id="265" r:id="rId20"/>
    <p:sldId id="266" r:id="rId21"/>
    <p:sldId id="303" r:id="rId22"/>
    <p:sldId id="267" r:id="rId23"/>
    <p:sldId id="300" r:id="rId24"/>
    <p:sldId id="261" r:id="rId25"/>
    <p:sldId id="299" r:id="rId26"/>
    <p:sldId id="263" r:id="rId27"/>
    <p:sldId id="296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AEF88-1D67-4098-B9EA-C5150F976767}" type="datetimeFigureOut">
              <a:rPr lang="es-MX" smtClean="0"/>
              <a:pPr/>
              <a:t>01/09/2015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97652-594A-420D-B90A-082254C25958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30A57-2A04-4034-AC18-83DF278D99B8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5029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30A57-2A04-4034-AC18-83DF278D99B8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325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B871-2D5F-48B0-9381-47ABBC77F55D}" type="datetimeFigureOut">
              <a:rPr lang="es-MX" smtClean="0"/>
              <a:pPr/>
              <a:t>01/09/2015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118-6589-4B6D-B3F2-82775DFD70C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B871-2D5F-48B0-9381-47ABBC77F55D}" type="datetimeFigureOut">
              <a:rPr lang="es-MX" smtClean="0"/>
              <a:pPr/>
              <a:t>01/09/2015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118-6589-4B6D-B3F2-82775DFD70C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B871-2D5F-48B0-9381-47ABBC77F55D}" type="datetimeFigureOut">
              <a:rPr lang="es-MX" smtClean="0"/>
              <a:pPr/>
              <a:t>01/09/2015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118-6589-4B6D-B3F2-82775DFD70C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B871-2D5F-48B0-9381-47ABBC77F55D}" type="datetimeFigureOut">
              <a:rPr lang="es-MX" smtClean="0"/>
              <a:pPr/>
              <a:t>01/09/2015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118-6589-4B6D-B3F2-82775DFD70C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B871-2D5F-48B0-9381-47ABBC77F55D}" type="datetimeFigureOut">
              <a:rPr lang="es-MX" smtClean="0"/>
              <a:pPr/>
              <a:t>01/09/2015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118-6589-4B6D-B3F2-82775DFD70C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B871-2D5F-48B0-9381-47ABBC77F55D}" type="datetimeFigureOut">
              <a:rPr lang="es-MX" smtClean="0"/>
              <a:pPr/>
              <a:t>01/09/2015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118-6589-4B6D-B3F2-82775DFD70C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B871-2D5F-48B0-9381-47ABBC77F55D}" type="datetimeFigureOut">
              <a:rPr lang="es-MX" smtClean="0"/>
              <a:pPr/>
              <a:t>01/09/2015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118-6589-4B6D-B3F2-82775DFD70C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B871-2D5F-48B0-9381-47ABBC77F55D}" type="datetimeFigureOut">
              <a:rPr lang="es-MX" smtClean="0"/>
              <a:pPr/>
              <a:t>01/09/2015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118-6589-4B6D-B3F2-82775DFD70C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B871-2D5F-48B0-9381-47ABBC77F55D}" type="datetimeFigureOut">
              <a:rPr lang="es-MX" smtClean="0"/>
              <a:pPr/>
              <a:t>01/09/2015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118-6589-4B6D-B3F2-82775DFD70C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B871-2D5F-48B0-9381-47ABBC77F55D}" type="datetimeFigureOut">
              <a:rPr lang="es-MX" smtClean="0"/>
              <a:pPr/>
              <a:t>01/09/2015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118-6589-4B6D-B3F2-82775DFD70C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B871-2D5F-48B0-9381-47ABBC77F55D}" type="datetimeFigureOut">
              <a:rPr lang="es-MX" smtClean="0"/>
              <a:pPr/>
              <a:t>01/09/2015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118-6589-4B6D-B3F2-82775DFD70C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B871-2D5F-48B0-9381-47ABBC77F55D}" type="datetimeFigureOut">
              <a:rPr lang="es-MX" smtClean="0"/>
              <a:pPr/>
              <a:t>01/09/2015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84118-6589-4B6D-B3F2-82775DFD70CB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LA LITERATURA RELACIONADA CON EL MOVIMIENTO MÉDICO</a:t>
            </a:r>
            <a:endParaRPr lang="es-MX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Dr. César Gutiérrez Samperio</a:t>
            </a:r>
            <a:endParaRPr lang="es-MX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osgrado\Mis documentos\Mis imágenes\Mov. Me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550" y="41275"/>
            <a:ext cx="4659313" cy="677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Posgrado\Mis documentos\Mis imágenes\Mov. Me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8770"/>
            <a:ext cx="8878597" cy="6679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osgrado\Mis documentos\Mis imágenes\Mov. M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620688"/>
            <a:ext cx="865359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PRENSA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 smtClean="0"/>
              <a:t>La Prensa, </a:t>
            </a:r>
            <a:r>
              <a:rPr lang="es-MX" b="1" dirty="0" smtClean="0">
                <a:solidFill>
                  <a:srgbClr val="FF0000"/>
                </a:solidFill>
              </a:rPr>
              <a:t>agosto 23 </a:t>
            </a:r>
            <a:r>
              <a:rPr lang="es-MX" b="1" dirty="0" smtClean="0"/>
              <a:t>de 1965. 54 Sociedades Médicas acordes con hacer huelga.</a:t>
            </a:r>
          </a:p>
          <a:p>
            <a:r>
              <a:rPr lang="es-MX" b="1" dirty="0" smtClean="0"/>
              <a:t>La Prensa, </a:t>
            </a:r>
            <a:r>
              <a:rPr lang="es-MX" b="1" dirty="0" smtClean="0">
                <a:solidFill>
                  <a:srgbClr val="FF0000"/>
                </a:solidFill>
              </a:rPr>
              <a:t>agosto  28</a:t>
            </a:r>
            <a:r>
              <a:rPr lang="es-MX" b="1" dirty="0" smtClean="0"/>
              <a:t> de 1965. Granaderos ocupan hospitales. </a:t>
            </a:r>
          </a:p>
          <a:p>
            <a:r>
              <a:rPr lang="es-MX" b="1" dirty="0" smtClean="0"/>
              <a:t>El Universal, </a:t>
            </a:r>
            <a:r>
              <a:rPr lang="es-MX" b="1" dirty="0" smtClean="0">
                <a:solidFill>
                  <a:srgbClr val="FF0000"/>
                </a:solidFill>
              </a:rPr>
              <a:t>agosto 27 </a:t>
            </a:r>
            <a:r>
              <a:rPr lang="es-MX" b="1" dirty="0" smtClean="0"/>
              <a:t>de 1965. Sacan a los paristas del 20 de noviembre.</a:t>
            </a:r>
          </a:p>
          <a:p>
            <a:r>
              <a:rPr lang="es-MX" b="1" dirty="0" smtClean="0"/>
              <a:t> El Universal</a:t>
            </a:r>
            <a:r>
              <a:rPr lang="es-MX" b="1" dirty="0" smtClean="0">
                <a:solidFill>
                  <a:srgbClr val="FF0000"/>
                </a:solidFill>
              </a:rPr>
              <a:t>, agosto 30 </a:t>
            </a:r>
            <a:r>
              <a:rPr lang="es-MX" b="1" dirty="0" smtClean="0"/>
              <a:t>de 1965. Panorama General del Problema originado por los Paros Médicos.</a:t>
            </a:r>
            <a:endParaRPr lang="es-MX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Posgrado\Mis documentos\Mis imágenes\Mov. Me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13" y="332656"/>
            <a:ext cx="8864175" cy="6137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osgrado\Mis documentos\Mis imágenes\Mov. Me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52759"/>
            <a:ext cx="5146469" cy="6910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PRENSA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 smtClean="0"/>
              <a:t>Novedades, </a:t>
            </a:r>
            <a:r>
              <a:rPr lang="es-MX" b="1" dirty="0" smtClean="0">
                <a:solidFill>
                  <a:srgbClr val="FF0000"/>
                </a:solidFill>
              </a:rPr>
              <a:t>septiembre 1</a:t>
            </a:r>
            <a:r>
              <a:rPr lang="es-MX" b="1" dirty="0" smtClean="0"/>
              <a:t> 1965. Se manifiesta  la </a:t>
            </a:r>
            <a:r>
              <a:rPr lang="es-MX" b="1" dirty="0" smtClean="0">
                <a:solidFill>
                  <a:srgbClr val="FF0000"/>
                </a:solidFill>
              </a:rPr>
              <a:t>CTM </a:t>
            </a:r>
            <a:r>
              <a:rPr lang="es-MX" b="1" dirty="0" smtClean="0"/>
              <a:t>contra el Movimiento Médico.</a:t>
            </a:r>
          </a:p>
          <a:p>
            <a:r>
              <a:rPr lang="es-MX" b="1" dirty="0" smtClean="0"/>
              <a:t>El Día </a:t>
            </a:r>
            <a:r>
              <a:rPr lang="es-MX" b="1" dirty="0" smtClean="0">
                <a:solidFill>
                  <a:srgbClr val="FF0000"/>
                </a:solidFill>
              </a:rPr>
              <a:t>septiembre 2</a:t>
            </a:r>
            <a:r>
              <a:rPr lang="es-MX" b="1" dirty="0" smtClean="0"/>
              <a:t> de 1965. Primer informe de Gobierno. El problema médico.</a:t>
            </a:r>
          </a:p>
          <a:p>
            <a:r>
              <a:rPr lang="es-MX" b="1" dirty="0" smtClean="0"/>
              <a:t>La Prensa, </a:t>
            </a:r>
            <a:r>
              <a:rPr lang="es-MX" b="1" dirty="0" smtClean="0">
                <a:solidFill>
                  <a:srgbClr val="FF0000"/>
                </a:solidFill>
              </a:rPr>
              <a:t>septiembre 7 </a:t>
            </a:r>
            <a:r>
              <a:rPr lang="es-MX" b="1" dirty="0" smtClean="0"/>
              <a:t>de 1965</a:t>
            </a:r>
            <a:r>
              <a:rPr lang="es-MX" b="1" dirty="0" smtClean="0">
                <a:solidFill>
                  <a:srgbClr val="FF0000"/>
                </a:solidFill>
              </a:rPr>
              <a:t>. Manifiesto </a:t>
            </a:r>
            <a:r>
              <a:rPr lang="es-MX" b="1" dirty="0" smtClean="0"/>
              <a:t>de la Alianza de Médicos Mexicanos, fechado el 3 de septiembre de 1965.</a:t>
            </a:r>
          </a:p>
          <a:p>
            <a:r>
              <a:rPr lang="es-MX" b="1" dirty="0" smtClean="0"/>
              <a:t>Las Noticias Monterrey N.L.  </a:t>
            </a:r>
            <a:r>
              <a:rPr lang="es-MX" b="1" dirty="0" smtClean="0">
                <a:solidFill>
                  <a:srgbClr val="FF0000"/>
                </a:solidFill>
              </a:rPr>
              <a:t>Octubre 6, </a:t>
            </a:r>
            <a:r>
              <a:rPr lang="es-MX" b="1" dirty="0" smtClean="0"/>
              <a:t>1965. Huyen de México Treviño Zapata y Socios.</a:t>
            </a:r>
            <a:endParaRPr lang="es-MX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EDITORIALES. 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Teissier</a:t>
            </a:r>
            <a:r>
              <a:rPr lang="es-MX" b="1" dirty="0" smtClean="0">
                <a:solidFill>
                  <a:srgbClr val="FF0000"/>
                </a:solidFill>
              </a:rPr>
              <a:t> EJ. </a:t>
            </a:r>
            <a:r>
              <a:rPr lang="es-MX" b="1" dirty="0" smtClean="0"/>
              <a:t>De domingo a domingo. Los médicos. Novedades, mayo 30 de 1965.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Díaz </a:t>
            </a:r>
            <a:r>
              <a:rPr lang="es-MX" b="1" dirty="0" err="1" smtClean="0">
                <a:solidFill>
                  <a:srgbClr val="FF0000"/>
                </a:solidFill>
              </a:rPr>
              <a:t>Ruanova</a:t>
            </a:r>
            <a:r>
              <a:rPr lang="es-MX" b="1" dirty="0" smtClean="0"/>
              <a:t>. Mentiras disfrazadas. El Universal. Junio 3 de 1965. 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Medina-Valdez G.</a:t>
            </a:r>
            <a:r>
              <a:rPr lang="es-MX" b="1" dirty="0" smtClean="0"/>
              <a:t> El problema médico y la conspiración oficial. La autoridad cumple el 80 constitucional con burlas, mentiras….  y granaderos. La Nación, </a:t>
            </a:r>
            <a:r>
              <a:rPr lang="es-MX" b="1" dirty="0" smtClean="0">
                <a:solidFill>
                  <a:srgbClr val="FF0000"/>
                </a:solidFill>
              </a:rPr>
              <a:t>septiembre 15</a:t>
            </a:r>
            <a:r>
              <a:rPr lang="es-MX" b="1" dirty="0" smtClean="0"/>
              <a:t>, 1965.</a:t>
            </a:r>
            <a:endParaRPr lang="es-MX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REVISTAS.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“</a:t>
            </a:r>
            <a:r>
              <a:rPr lang="es-MX" b="1" dirty="0" smtClean="0">
                <a:solidFill>
                  <a:srgbClr val="FF0000"/>
                </a:solidFill>
              </a:rPr>
              <a:t>Política” </a:t>
            </a:r>
            <a:r>
              <a:rPr lang="es-MX" b="1" dirty="0" smtClean="0"/>
              <a:t>noviembre 4 de 1965. El día del médico. Las palabras y los hechos.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“La medicina y el hombre” </a:t>
            </a:r>
            <a:r>
              <a:rPr lang="es-MX" b="1" dirty="0" smtClean="0"/>
              <a:t>diciembre- febrero 1965-1966. La verdad del movimiento médico.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Treviño- Zapata N. </a:t>
            </a:r>
            <a:r>
              <a:rPr lang="es-MX" b="1" dirty="0" smtClean="0"/>
              <a:t>Panorama de la medicina en México. </a:t>
            </a:r>
            <a:r>
              <a:rPr lang="es-MX" b="1" dirty="0" err="1" smtClean="0"/>
              <a:t>Gac</a:t>
            </a:r>
            <a:r>
              <a:rPr lang="es-MX" b="1" dirty="0" smtClean="0"/>
              <a:t> </a:t>
            </a:r>
            <a:r>
              <a:rPr lang="es-MX" b="1" dirty="0" err="1" smtClean="0"/>
              <a:t>Med</a:t>
            </a:r>
            <a:r>
              <a:rPr lang="es-MX" b="1" dirty="0" smtClean="0"/>
              <a:t> </a:t>
            </a:r>
            <a:r>
              <a:rPr lang="es-MX" b="1" dirty="0" err="1" smtClean="0"/>
              <a:t>Mex</a:t>
            </a:r>
            <a:r>
              <a:rPr lang="es-MX" b="1" dirty="0" smtClean="0"/>
              <a:t>, 1986;122:187-192. ZN. 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Casas- Patiño D, </a:t>
            </a:r>
            <a:r>
              <a:rPr lang="es-MX" b="1" dirty="0" err="1" smtClean="0">
                <a:solidFill>
                  <a:srgbClr val="FF0000"/>
                </a:solidFill>
              </a:rPr>
              <a:t>Resendiz</a:t>
            </a:r>
            <a:r>
              <a:rPr lang="es-MX" b="1" dirty="0" smtClean="0">
                <a:solidFill>
                  <a:srgbClr val="FF0000"/>
                </a:solidFill>
              </a:rPr>
              <a:t> RS, Casas I. </a:t>
            </a:r>
            <a:r>
              <a:rPr lang="es-MX" b="1" dirty="0" smtClean="0"/>
              <a:t>Reseña cronológica del movimiento médico 1964-1965. Bol </a:t>
            </a:r>
            <a:r>
              <a:rPr lang="es-MX" b="1" dirty="0" err="1" smtClean="0"/>
              <a:t>Mex</a:t>
            </a:r>
            <a:r>
              <a:rPr lang="es-MX" b="1" dirty="0" smtClean="0"/>
              <a:t> </a:t>
            </a:r>
            <a:r>
              <a:rPr lang="es-MX" b="1" dirty="0" err="1" smtClean="0"/>
              <a:t>His</a:t>
            </a:r>
            <a:r>
              <a:rPr lang="es-MX" b="1" dirty="0" smtClean="0"/>
              <a:t> Fil </a:t>
            </a:r>
            <a:r>
              <a:rPr lang="es-MX" b="1" dirty="0" err="1" smtClean="0"/>
              <a:t>Med</a:t>
            </a:r>
            <a:r>
              <a:rPr lang="es-MX" b="1" dirty="0" smtClean="0"/>
              <a:t> 2009;12:9-13.</a:t>
            </a:r>
            <a:endParaRPr lang="es-MX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BOLETIN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Boletín de la Alianza de Médicos Mexicanos. No 1, marzo 15 1965. </a:t>
            </a:r>
          </a:p>
          <a:p>
            <a:r>
              <a:rPr lang="es-MX" b="1" dirty="0" smtClean="0"/>
              <a:t>Informe de actividades de la AMMRI  y AMM. </a:t>
            </a:r>
            <a:r>
              <a:rPr lang="es-MX" b="1" dirty="0" smtClean="0">
                <a:solidFill>
                  <a:srgbClr val="FF0000"/>
                </a:solidFill>
              </a:rPr>
              <a:t>“Por la Salud del Pueblo, la Unidad Médica y el Progreso de la Medicina en México”</a:t>
            </a:r>
            <a:r>
              <a:rPr lang="es-MX" b="1" dirty="0" smtClean="0"/>
              <a:t> Instalación de comisiones de la AMM. 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Acuerdo Presidencial , </a:t>
            </a:r>
            <a:r>
              <a:rPr lang="es-MX" b="1" dirty="0" smtClean="0"/>
              <a:t>Lic. Gustavo Díaz Ordaz del 19 de febrero de 1965.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No 2, </a:t>
            </a:r>
            <a:r>
              <a:rPr lang="es-MX" b="1" dirty="0" smtClean="0"/>
              <a:t>marzo 30 de 1965.  Consejo Provisional de Gobierno.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LITERATURA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Lo escrito</a:t>
            </a:r>
            <a:r>
              <a:rPr lang="es-MX" b="1" dirty="0" smtClean="0"/>
              <a:t> en relación a un personaje, grupo social, lugar o acontecimiento.</a:t>
            </a:r>
          </a:p>
          <a:p>
            <a:r>
              <a:rPr lang="es-MX" b="1" dirty="0" smtClean="0"/>
              <a:t>Como descripción, reseña, análisis o ensayo.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 Publicados en: </a:t>
            </a:r>
            <a:r>
              <a:rPr lang="es-MX" b="1" dirty="0" smtClean="0"/>
              <a:t>periódicos, revistas o libros.</a:t>
            </a:r>
          </a:p>
          <a:p>
            <a:r>
              <a:rPr lang="es-MX" b="1" dirty="0" smtClean="0"/>
              <a:t>Independientemente de su  </a:t>
            </a:r>
            <a:r>
              <a:rPr lang="es-MX" b="1" dirty="0" smtClean="0">
                <a:solidFill>
                  <a:srgbClr val="FF0000"/>
                </a:solidFill>
              </a:rPr>
              <a:t>estructura gramatical o calidad estética.</a:t>
            </a:r>
          </a:p>
          <a:p>
            <a:r>
              <a:rPr lang="es-MX" b="1" dirty="0" smtClean="0"/>
              <a:t>Deja constancia de los hechos. 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BOLETIN 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No 8 , </a:t>
            </a:r>
            <a:r>
              <a:rPr lang="es-MX" b="1" dirty="0" smtClean="0"/>
              <a:t>agosto 21 de 1965. Carta al Presidente de la República. No se ha cumplido el acuerdo presidencial. Estado del Movimiento Médico, llamado a la reflexión y cordura de todas las partes.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No 10. </a:t>
            </a:r>
            <a:r>
              <a:rPr lang="es-MX" b="1" dirty="0" smtClean="0"/>
              <a:t>diciembre 15 de 1965</a:t>
            </a:r>
            <a:r>
              <a:rPr lang="es-MX" b="1" dirty="0" smtClean="0"/>
              <a:t>. Manifiesto  al Presidente Represalias contra </a:t>
            </a:r>
            <a:r>
              <a:rPr lang="es-MX" b="1" dirty="0" smtClean="0"/>
              <a:t>miembros de la </a:t>
            </a:r>
            <a:r>
              <a:rPr lang="es-MX" b="1" dirty="0" smtClean="0"/>
              <a:t>República de AMMRI </a:t>
            </a:r>
            <a:r>
              <a:rPr lang="es-MX" b="1" dirty="0" smtClean="0"/>
              <a:t>y AMM</a:t>
            </a:r>
          </a:p>
          <a:p>
            <a:pPr>
              <a:buNone/>
            </a:pPr>
            <a:r>
              <a:rPr lang="es-MX" b="1" dirty="0" smtClean="0"/>
              <a:t>	</a:t>
            </a:r>
            <a:r>
              <a:rPr lang="es-MX" b="1" dirty="0" smtClean="0">
                <a:solidFill>
                  <a:srgbClr val="FF0000"/>
                </a:solidFill>
              </a:rPr>
              <a:t>Ortega RA. </a:t>
            </a:r>
            <a:r>
              <a:rPr lang="es-MX" b="1" dirty="0" smtClean="0"/>
              <a:t>“Mensaje de un médico encarcelado”.</a:t>
            </a:r>
            <a:endParaRPr lang="es-MX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BOLETIN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No 12</a:t>
            </a:r>
            <a:r>
              <a:rPr lang="es-MX" b="1" dirty="0" smtClean="0"/>
              <a:t>, marzo 1 de 1966. Primer aniversario de la AMMRI. 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Ceremonia</a:t>
            </a:r>
            <a:r>
              <a:rPr lang="es-MX" b="1" dirty="0" smtClean="0"/>
              <a:t> del 26 de noviembre de 1965, Escuela de Medicina de Santo  Domingo.</a:t>
            </a:r>
          </a:p>
          <a:p>
            <a:r>
              <a:rPr lang="es-MX" b="1" dirty="0" smtClean="0"/>
              <a:t> </a:t>
            </a:r>
            <a:r>
              <a:rPr lang="es-MX" b="1" dirty="0" smtClean="0">
                <a:solidFill>
                  <a:srgbClr val="FF0000"/>
                </a:solidFill>
              </a:rPr>
              <a:t>Palabras </a:t>
            </a:r>
            <a:r>
              <a:rPr lang="es-MX" b="1" dirty="0" smtClean="0"/>
              <a:t>de Dr. </a:t>
            </a:r>
            <a:r>
              <a:rPr lang="es-MX" b="1" dirty="0" smtClean="0"/>
              <a:t>Roberto </a:t>
            </a:r>
            <a:r>
              <a:rPr lang="es-MX" b="1" dirty="0" smtClean="0"/>
              <a:t>Pedroza Montes de Oca y Dr. Víctor Manuel Calderón </a:t>
            </a:r>
            <a:r>
              <a:rPr lang="es-MX" b="1" dirty="0" err="1" smtClean="0"/>
              <a:t>Calderón</a:t>
            </a:r>
            <a:r>
              <a:rPr lang="es-MX" b="1" dirty="0" smtClean="0"/>
              <a:t>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Discurso. </a:t>
            </a:r>
            <a:r>
              <a:rPr lang="es-MX" b="1" dirty="0" smtClean="0"/>
              <a:t>Maestro  Dr. Don Ismael Cosío Villegas</a:t>
            </a:r>
            <a:endParaRPr lang="es-MX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BOLETIN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No. 15. </a:t>
            </a:r>
            <a:r>
              <a:rPr lang="es-MX" b="1" dirty="0" smtClean="0"/>
              <a:t>Abril 15 de  1966 (Última publicación) Balance de las actividades de la AMMRI y AMM</a:t>
            </a:r>
            <a:r>
              <a:rPr lang="es-MX" b="1" dirty="0" smtClean="0"/>
              <a:t>.  </a:t>
            </a:r>
            <a:r>
              <a:rPr lang="es-MX" b="1" dirty="0" smtClean="0"/>
              <a:t>Continuas represiones, ceses y lista negra de médicos.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Ceremonias:</a:t>
            </a:r>
            <a:r>
              <a:rPr lang="es-MX" b="1" dirty="0" smtClean="0"/>
              <a:t> Escuela de Medicina de Santo </a:t>
            </a:r>
            <a:r>
              <a:rPr lang="es-MX" b="1" dirty="0" smtClean="0"/>
              <a:t>Domingo, </a:t>
            </a:r>
            <a:r>
              <a:rPr lang="es-MX" b="1" dirty="0" smtClean="0"/>
              <a:t>18 enero 1966. Aniversario AMM.</a:t>
            </a:r>
          </a:p>
          <a:p>
            <a:r>
              <a:rPr lang="es-MX" b="1" dirty="0" smtClean="0"/>
              <a:t>Elaboración del </a:t>
            </a:r>
            <a:r>
              <a:rPr lang="es-MX" b="1" dirty="0" smtClean="0">
                <a:solidFill>
                  <a:srgbClr val="FF0000"/>
                </a:solidFill>
              </a:rPr>
              <a:t>“Documento Epilogar del Movimiento Médico</a:t>
            </a:r>
            <a:r>
              <a:rPr lang="es-MX" b="1" dirty="0" smtClean="0">
                <a:solidFill>
                  <a:srgbClr val="FF0000"/>
                </a:solidFill>
              </a:rPr>
              <a:t>” </a:t>
            </a:r>
            <a:r>
              <a:rPr lang="es-MX" b="1" dirty="0" smtClean="0"/>
              <a:t>Palabras del Dr. </a:t>
            </a:r>
            <a:r>
              <a:rPr lang="es-MX" b="1" dirty="0" err="1" smtClean="0"/>
              <a:t>Raoul</a:t>
            </a:r>
            <a:r>
              <a:rPr lang="es-MX" b="1" dirty="0" smtClean="0"/>
              <a:t> </a:t>
            </a:r>
            <a:r>
              <a:rPr lang="es-MX" b="1" dirty="0" err="1" smtClean="0"/>
              <a:t>Fournier</a:t>
            </a:r>
            <a:r>
              <a:rPr lang="es-MX" b="1" dirty="0" smtClean="0"/>
              <a:t> Villada y Dr. Pedro Ramos.</a:t>
            </a:r>
            <a:endParaRPr lang="es-MX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 CISEN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Dirección General de Seguridad.  </a:t>
            </a:r>
            <a:r>
              <a:rPr lang="es-MX" b="1" dirty="0" smtClean="0"/>
              <a:t>Informe sobre: Asociación Mexicana de Médicos Residentes e Internos. (documento desclasificado). Archivo General de la Nación. Archivo de Seguridad Nacional. </a:t>
            </a:r>
            <a:r>
              <a:rPr lang="es-MX" b="1" dirty="0" err="1" smtClean="0">
                <a:solidFill>
                  <a:srgbClr val="FF0000"/>
                </a:solidFill>
              </a:rPr>
              <a:t>Galeria</a:t>
            </a:r>
            <a:r>
              <a:rPr lang="es-MX" b="1" dirty="0" smtClean="0">
                <a:solidFill>
                  <a:srgbClr val="FF0000"/>
                </a:solidFill>
              </a:rPr>
              <a:t> 1,Vol. 50-1954, Exp1,f.168-173</a:t>
            </a:r>
            <a:r>
              <a:rPr lang="es-MX" b="1" dirty="0" smtClean="0"/>
              <a:t>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Dirección General de Seguridad</a:t>
            </a:r>
            <a:r>
              <a:rPr lang="es-MX" b="1" dirty="0" smtClean="0"/>
              <a:t>. </a:t>
            </a:r>
            <a:r>
              <a:rPr lang="es-MX" b="1" dirty="0" err="1" smtClean="0"/>
              <a:t>Memorandum</a:t>
            </a:r>
            <a:r>
              <a:rPr lang="es-MX" b="1" dirty="0" smtClean="0"/>
              <a:t>, 8 dic. 1964 (documento desclasificado). Archivo General de la Nación. Archivo de Seguridad Nacional. </a:t>
            </a:r>
            <a:r>
              <a:rPr lang="es-MX" b="1" dirty="0" err="1" smtClean="0">
                <a:solidFill>
                  <a:srgbClr val="FF0000"/>
                </a:solidFill>
              </a:rPr>
              <a:t>Galeria</a:t>
            </a:r>
            <a:r>
              <a:rPr lang="es-MX" b="1" dirty="0" smtClean="0">
                <a:solidFill>
                  <a:srgbClr val="FF0000"/>
                </a:solidFill>
              </a:rPr>
              <a:t> 1,f 192-195.</a:t>
            </a:r>
            <a:endParaRPr lang="es-MX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LIBROS 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Norberto Treviño Zapata.</a:t>
            </a:r>
            <a:r>
              <a:rPr lang="es-MX" b="1" dirty="0" smtClean="0"/>
              <a:t> El movimiento médico en México 1964-1965. Crónica documental y reflexiones.  Ed. Facultad de Medicina, UNAM,  México 1989. 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Norberto Treviño Zapata. </a:t>
            </a:r>
            <a:r>
              <a:rPr lang="es-MX" b="1" dirty="0" smtClean="0"/>
              <a:t>El movimiento médico en México 1964-1965. Crónica documental y reflexiones (versión extractada)  </a:t>
            </a:r>
            <a:r>
              <a:rPr lang="es-MX" b="1" dirty="0" err="1" smtClean="0"/>
              <a:t>Gac</a:t>
            </a:r>
            <a:r>
              <a:rPr lang="es-MX" b="1" dirty="0" smtClean="0"/>
              <a:t> </a:t>
            </a:r>
            <a:r>
              <a:rPr lang="es-MX" b="1" dirty="0" err="1" smtClean="0"/>
              <a:t>Med</a:t>
            </a:r>
            <a:r>
              <a:rPr lang="es-MX" b="1" dirty="0" smtClean="0"/>
              <a:t> </a:t>
            </a:r>
            <a:r>
              <a:rPr lang="es-MX" b="1" dirty="0" err="1" smtClean="0"/>
              <a:t>Mex</a:t>
            </a:r>
            <a:r>
              <a:rPr lang="es-MX" b="1" dirty="0" smtClean="0"/>
              <a:t> 1986;122:39-47.</a:t>
            </a:r>
            <a:endParaRPr lang="es-MX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47" y="188640"/>
            <a:ext cx="437616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foto d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660696"/>
            <a:ext cx="3600399" cy="53605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LIBROS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Ricardo  Pozas </a:t>
            </a:r>
            <a:r>
              <a:rPr lang="es-MX" b="1" dirty="0" err="1" smtClean="0">
                <a:solidFill>
                  <a:srgbClr val="FF0000"/>
                </a:solidFill>
              </a:rPr>
              <a:t>Horcasitas</a:t>
            </a:r>
            <a:r>
              <a:rPr lang="es-MX" b="1" dirty="0" smtClean="0">
                <a:solidFill>
                  <a:srgbClr val="FF0000"/>
                </a:solidFill>
              </a:rPr>
              <a:t>. </a:t>
            </a:r>
            <a:r>
              <a:rPr lang="es-MX" b="1" dirty="0" smtClean="0"/>
              <a:t>Democracia en blanco. Ed. Siglo XXI, México 1993.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Alfredo Rustrían </a:t>
            </a:r>
            <a:r>
              <a:rPr lang="es-MX" b="1" dirty="0" err="1" smtClean="0">
                <a:solidFill>
                  <a:srgbClr val="FF0000"/>
                </a:solidFill>
              </a:rPr>
              <a:t>Azamar</a:t>
            </a:r>
            <a:r>
              <a:rPr lang="es-MX" b="1" dirty="0" smtClean="0">
                <a:solidFill>
                  <a:srgbClr val="FF0000"/>
                </a:solidFill>
              </a:rPr>
              <a:t>. </a:t>
            </a:r>
            <a:r>
              <a:rPr lang="es-MX" b="1" dirty="0" smtClean="0"/>
              <a:t>La democracia de batas blancas. Movimiento médico 1964-1964, Edición personal, México, 2011.  (versión electrónica).</a:t>
            </a:r>
          </a:p>
          <a:p>
            <a:pPr>
              <a:buNone/>
            </a:pPr>
            <a:r>
              <a:rPr lang="es-MX" b="1" dirty="0" smtClean="0"/>
              <a:t>	Prologo del </a:t>
            </a:r>
            <a:r>
              <a:rPr lang="es-MX" b="1" dirty="0" smtClean="0">
                <a:solidFill>
                  <a:srgbClr val="FF0000"/>
                </a:solidFill>
              </a:rPr>
              <a:t>Dr. Octavio Rivas Solís.</a:t>
            </a:r>
            <a:endParaRPr lang="es-MX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EL MOVIMIENTO MÉDICO 1964-1965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¿Qué pasa medio siglo después?</a:t>
            </a:r>
          </a:p>
          <a:p>
            <a:r>
              <a:rPr lang="es-MX" b="1" dirty="0" smtClean="0"/>
              <a:t>¿Volverán los médicos a estar unidos, cómo hace 50 años?</a:t>
            </a:r>
          </a:p>
          <a:p>
            <a:r>
              <a:rPr lang="es-MX" b="1" dirty="0" smtClean="0"/>
              <a:t>Problemas del cambio de la medicina privada a la medicina social y a la medicina gerencial.</a:t>
            </a:r>
          </a:p>
          <a:p>
            <a:pPr>
              <a:buNone/>
            </a:pPr>
            <a:r>
              <a:rPr lang="es-MX" b="1" dirty="0" smtClean="0"/>
              <a:t>	</a:t>
            </a:r>
            <a:r>
              <a:rPr lang="es-MX" b="1" dirty="0" smtClean="0">
                <a:solidFill>
                  <a:srgbClr val="FF0000"/>
                </a:solidFill>
              </a:rPr>
              <a:t> ¿ Qué deben hacer los médicos?  </a:t>
            </a:r>
            <a:r>
              <a:rPr lang="es-MX" b="1" dirty="0" smtClean="0"/>
              <a:t>ante:  la globalización, crisis de las instituciones de salud y deshumanización de la profesión. </a:t>
            </a:r>
            <a:endParaRPr lang="es-MX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LITERATURA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Medios masivos de comunicación</a:t>
            </a:r>
            <a:r>
              <a:rPr lang="es-MX" b="1" dirty="0" smtClean="0"/>
              <a:t>, periódicos y revistas. 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Revistas. </a:t>
            </a:r>
            <a:r>
              <a:rPr lang="es-MX" b="1" dirty="0" smtClean="0"/>
              <a:t>Publicaciones médicas periódicas, revistas  de ciencias sociales.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Boletín </a:t>
            </a:r>
            <a:r>
              <a:rPr lang="es-MX" b="1" dirty="0" smtClean="0"/>
              <a:t>de la Alianza de Médicos Mexicanos.</a:t>
            </a:r>
          </a:p>
          <a:p>
            <a:r>
              <a:rPr lang="es-MX" b="1" dirty="0" smtClean="0"/>
              <a:t>Archivos del Centro de Investigación y Seguridad Nacional </a:t>
            </a:r>
            <a:r>
              <a:rPr lang="es-MX" b="1" dirty="0" smtClean="0">
                <a:solidFill>
                  <a:srgbClr val="FF0000"/>
                </a:solidFill>
              </a:rPr>
              <a:t>(CISEN).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LIBROS. </a:t>
            </a:r>
            <a:endParaRPr lang="es-MX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PRENSA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AMMRI: </a:t>
            </a:r>
            <a:r>
              <a:rPr lang="es-MX" b="1" dirty="0" smtClean="0"/>
              <a:t>Carta abierta al Sr. Lic. Gustavo Díaz Ordaz, Presidente Constitucional de los Estados Unidos Mexicanos y a la opinión pública. </a:t>
            </a:r>
            <a:r>
              <a:rPr lang="es-MX" b="1" dirty="0" err="1" smtClean="0"/>
              <a:t>Excelsior</a:t>
            </a:r>
            <a:r>
              <a:rPr lang="es-MX" b="1" dirty="0" smtClean="0"/>
              <a:t>, 6 de diciembre de 1964.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AMMRI .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MX" b="1" dirty="0" smtClean="0"/>
              <a:t>archa, manifestación en el zócalo y entrevista con el Presidente, Lic. Gustavo Díaz Ordaz, 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smtClean="0"/>
              <a:t>9  y 10 de diciembre (Todos los diarios)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osgrado\Mis documentos\Mis imágenes\Entrevista Presid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3844"/>
            <a:ext cx="8716896" cy="65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PRENSA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Prado-</a:t>
            </a:r>
            <a:r>
              <a:rPr lang="es-MX" b="1" dirty="0" err="1" smtClean="0">
                <a:solidFill>
                  <a:srgbClr val="FF0000"/>
                </a:solidFill>
              </a:rPr>
              <a:t>Vertiz</a:t>
            </a:r>
            <a:r>
              <a:rPr lang="es-MX" b="1" dirty="0" smtClean="0">
                <a:solidFill>
                  <a:srgbClr val="FF0000"/>
                </a:solidFill>
              </a:rPr>
              <a:t> A, Mota HF, Mendoza F I, De la Torre J.</a:t>
            </a:r>
            <a:r>
              <a:rPr lang="es-MX" b="1" dirty="0" smtClean="0"/>
              <a:t> La realidad de los sucesos médicos actuales. Boletín Clínico del Hospital Infantil. 15 de diciembre de 1964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Asociación Médica del Hospital Infantil. </a:t>
            </a:r>
            <a:r>
              <a:rPr lang="es-MX" b="1" dirty="0" smtClean="0"/>
              <a:t>A la opinión pública. La realidad de los sucesos médicos actuales. Últimas Noticias, 15 de enero de 1965.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PRENSA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Novelo Sergio. </a:t>
            </a:r>
            <a:r>
              <a:rPr lang="es-MX" b="1" dirty="0" smtClean="0"/>
              <a:t>Postura de la Federación Médica del D.F. ante el Movimiento Médico. </a:t>
            </a:r>
            <a:r>
              <a:rPr lang="es-MX" b="1" dirty="0" err="1" smtClean="0"/>
              <a:t>Excelsior</a:t>
            </a:r>
            <a:r>
              <a:rPr lang="es-MX" b="1" dirty="0" smtClean="0"/>
              <a:t>, 10 de diciembre de 1964.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Dr. y Diputado Everardo </a:t>
            </a:r>
            <a:r>
              <a:rPr lang="es-MX" b="1" dirty="0" err="1" smtClean="0">
                <a:solidFill>
                  <a:srgbClr val="FF0000"/>
                </a:solidFill>
              </a:rPr>
              <a:t>Gamiz</a:t>
            </a:r>
            <a:r>
              <a:rPr lang="es-MX" b="1" dirty="0" smtClean="0">
                <a:solidFill>
                  <a:srgbClr val="FF0000"/>
                </a:solidFill>
              </a:rPr>
              <a:t> Fernández </a:t>
            </a:r>
            <a:r>
              <a:rPr lang="es-MX" b="1" dirty="0" smtClean="0"/>
              <a:t>(Secretario General del Sindicato de Trabajadores del Distrito Federal) </a:t>
            </a:r>
          </a:p>
          <a:p>
            <a:pPr>
              <a:buNone/>
            </a:pPr>
            <a:r>
              <a:rPr lang="es-MX" b="1" dirty="0" smtClean="0"/>
              <a:t>	A la opinión pública. </a:t>
            </a:r>
            <a:r>
              <a:rPr lang="es-MX" b="1" dirty="0" err="1" smtClean="0"/>
              <a:t>Excelsior</a:t>
            </a:r>
            <a:r>
              <a:rPr lang="es-MX" b="1" dirty="0" smtClean="0"/>
              <a:t> 25 de diciembre de 1964.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PRENSA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Sociedad Médica del Hospital General de México.</a:t>
            </a:r>
            <a:r>
              <a:rPr lang="es-MX" b="1" dirty="0" smtClean="0"/>
              <a:t>  A las autoridades del país. A miembros de la Asociación Mexicana de Médicos Residentes e Internos A.C. A la opinión pública. Últimas Noticias, 24 de diciembre de 1964.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Federación Obrera Revolucionaria. </a:t>
            </a:r>
            <a:r>
              <a:rPr lang="es-MX" b="1" dirty="0" smtClean="0"/>
              <a:t>Habla la FOR por el problema de los médicos y el Seguro Social.  El Día, 30 de diciembre de 1964.</a:t>
            </a:r>
            <a:endParaRPr lang="es-MX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PRENSA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Excelsior</a:t>
            </a:r>
            <a:r>
              <a:rPr lang="es-MX" b="1" dirty="0" smtClean="0">
                <a:solidFill>
                  <a:srgbClr val="FF0000"/>
                </a:solidFill>
              </a:rPr>
              <a:t>, Novedades, La Prensa, Últimas noticias, El día, La Nación: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Ataques</a:t>
            </a:r>
            <a:r>
              <a:rPr lang="es-MX" b="1" dirty="0" smtClean="0"/>
              <a:t> anónimos a los médicos, de las Autoridades de Salud, empresarios  y sindicatos 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Cartas abiertas </a:t>
            </a:r>
            <a:r>
              <a:rPr lang="es-MX" b="1" dirty="0" smtClean="0"/>
              <a:t>de AMMRI y AMM informativas, acepta y </a:t>
            </a:r>
            <a:r>
              <a:rPr lang="es-MX" b="1" dirty="0" smtClean="0"/>
              <a:t>agradece el </a:t>
            </a:r>
            <a:r>
              <a:rPr lang="es-MX" b="1" dirty="0" smtClean="0"/>
              <a:t>acuerdo presidencial.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Seguridad Social (SNTSS) </a:t>
            </a:r>
            <a:r>
              <a:rPr lang="es-MX" b="1" dirty="0" smtClean="0"/>
              <a:t>Aumento de sueldo a los médicos legitima conquista sindical.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26 de mayo. </a:t>
            </a:r>
            <a:r>
              <a:rPr lang="es-MX" b="1" dirty="0" smtClean="0"/>
              <a:t>Marcha silenciosa y manifestación en el zócalo (todos los diarios)</a:t>
            </a:r>
            <a:endParaRPr lang="es-MX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1184</Words>
  <Application>Microsoft Office PowerPoint</Application>
  <PresentationFormat>On-screen Show (4:3)</PresentationFormat>
  <Paragraphs>87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LA LITERATURA RELACIONADA CON EL MOVIMIENTO MÉDICO</vt:lpstr>
      <vt:lpstr>LITERATURA</vt:lpstr>
      <vt:lpstr>LITERATURA</vt:lpstr>
      <vt:lpstr>PRENSA</vt:lpstr>
      <vt:lpstr>Slide 5</vt:lpstr>
      <vt:lpstr>PRENSA</vt:lpstr>
      <vt:lpstr>PRENSA</vt:lpstr>
      <vt:lpstr>PRENSA</vt:lpstr>
      <vt:lpstr>PRENSA</vt:lpstr>
      <vt:lpstr>Slide 10</vt:lpstr>
      <vt:lpstr>Slide 11</vt:lpstr>
      <vt:lpstr>Slide 12</vt:lpstr>
      <vt:lpstr>PRENSA</vt:lpstr>
      <vt:lpstr>Slide 14</vt:lpstr>
      <vt:lpstr>Slide 15</vt:lpstr>
      <vt:lpstr>PRENSA</vt:lpstr>
      <vt:lpstr>EDITORIALES. </vt:lpstr>
      <vt:lpstr>REVISTAS.</vt:lpstr>
      <vt:lpstr>BOLETIN</vt:lpstr>
      <vt:lpstr>BOLETIN </vt:lpstr>
      <vt:lpstr>BOLETIN</vt:lpstr>
      <vt:lpstr>BOLETIN</vt:lpstr>
      <vt:lpstr> CISEN</vt:lpstr>
      <vt:lpstr>LIBROS </vt:lpstr>
      <vt:lpstr>Slide 25</vt:lpstr>
      <vt:lpstr>LIBROS</vt:lpstr>
      <vt:lpstr>EL MOVIMIENTO MÉDICO 1964-1965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LITERATURA RELACIONADA CON EL MOVIMIENTO MÉDICO</dc:title>
  <dc:creator>Cesar</dc:creator>
  <cp:lastModifiedBy>Cesar</cp:lastModifiedBy>
  <cp:revision>41</cp:revision>
  <dcterms:created xsi:type="dcterms:W3CDTF">2015-04-22T23:59:48Z</dcterms:created>
  <dcterms:modified xsi:type="dcterms:W3CDTF">2015-09-01T19:22:57Z</dcterms:modified>
</cp:coreProperties>
</file>