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296" r:id="rId4"/>
    <p:sldId id="298" r:id="rId5"/>
    <p:sldId id="301" r:id="rId6"/>
    <p:sldId id="299" r:id="rId7"/>
    <p:sldId id="300" r:id="rId8"/>
    <p:sldId id="305" r:id="rId9"/>
    <p:sldId id="302" r:id="rId10"/>
    <p:sldId id="304" r:id="rId11"/>
    <p:sldId id="297" r:id="rId12"/>
    <p:sldId id="306" r:id="rId1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pos="3048">
          <p15:clr>
            <a:srgbClr val="A4A3A4"/>
          </p15:clr>
        </p15:guide>
        <p15:guide id="5" pos="29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1020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4494" autoAdjust="0"/>
  </p:normalViewPr>
  <p:slideViewPr>
    <p:cSldViewPr snapToGrid="0" showGuides="1">
      <p:cViewPr varScale="1">
        <p:scale>
          <a:sx n="74" d="100"/>
          <a:sy n="74" d="100"/>
        </p:scale>
        <p:origin x="1224" y="72"/>
      </p:cViewPr>
      <p:guideLst>
        <p:guide orient="horz" pos="2160"/>
        <p:guide pos="2880"/>
        <p:guide orient="horz" pos="1977"/>
        <p:guide pos="3048"/>
        <p:guide pos="29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paldo%2028.01.2015\Amputaciones%20dat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paldo%2028.01.2015\Amputaciones%20dat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paldo%2028.01.2015\Amputaciones%20dat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paldo%2028.01.2015\Medici&#243;n%20de%20Factores%20de%20Riesgo\Lesiones%20no%20intencionales\Amputacion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paldo%2028.01.2015\Amputaciones%20dat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Causa!$A$12:$A$17</c:f>
              <c:strCache>
                <c:ptCount val="6"/>
                <c:pt idx="0">
                  <c:v>Exposición a fuerzas mecanicas</c:v>
                </c:pt>
                <c:pt idx="1">
                  <c:v>Otros accidentes</c:v>
                </c:pt>
                <c:pt idx="2">
                  <c:v>Transporte motorizado y no motorizado </c:v>
                </c:pt>
                <c:pt idx="3">
                  <c:v>Caidas</c:v>
                </c:pt>
                <c:pt idx="4">
                  <c:v>Quemaduras</c:v>
                </c:pt>
                <c:pt idx="5">
                  <c:v>Contacto animal</c:v>
                </c:pt>
              </c:strCache>
            </c:strRef>
          </c:cat>
          <c:val>
            <c:numRef>
              <c:f>Causa!$B$12:$B$17</c:f>
              <c:numCache>
                <c:formatCode>General</c:formatCode>
                <c:ptCount val="6"/>
                <c:pt idx="0">
                  <c:v>802</c:v>
                </c:pt>
                <c:pt idx="1">
                  <c:v>391</c:v>
                </c:pt>
                <c:pt idx="2">
                  <c:v>198</c:v>
                </c:pt>
                <c:pt idx="3">
                  <c:v>157</c:v>
                </c:pt>
                <c:pt idx="4" formatCode="#,##0">
                  <c:v>24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Edad!$A$24</c:f>
              <c:strCache>
                <c:ptCount val="1"/>
                <c:pt idx="0">
                  <c:v>Caidas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Edad!$B$23:$I$23</c:f>
              <c:strCache>
                <c:ptCount val="8"/>
                <c:pt idx="0">
                  <c:v>&lt; 5</c:v>
                </c:pt>
                <c:pt idx="1">
                  <c:v>5 - 9</c:v>
                </c:pt>
                <c:pt idx="2">
                  <c:v>10 - 19</c:v>
                </c:pt>
                <c:pt idx="3">
                  <c:v>20 - 29 </c:v>
                </c:pt>
                <c:pt idx="4">
                  <c:v>30 - 44 </c:v>
                </c:pt>
                <c:pt idx="5">
                  <c:v>45 - 59 </c:v>
                </c:pt>
                <c:pt idx="6">
                  <c:v>60 - 69 </c:v>
                </c:pt>
                <c:pt idx="7">
                  <c:v>&gt; 69</c:v>
                </c:pt>
              </c:strCache>
            </c:strRef>
          </c:cat>
          <c:val>
            <c:numRef>
              <c:f>Edad!$B$24:$I$24</c:f>
              <c:numCache>
                <c:formatCode>0.00</c:formatCode>
                <c:ptCount val="8"/>
                <c:pt idx="0">
                  <c:v>10</c:v>
                </c:pt>
                <c:pt idx="1">
                  <c:v>8</c:v>
                </c:pt>
                <c:pt idx="2">
                  <c:v>25</c:v>
                </c:pt>
                <c:pt idx="3">
                  <c:v>19</c:v>
                </c:pt>
                <c:pt idx="4">
                  <c:v>43</c:v>
                </c:pt>
                <c:pt idx="5">
                  <c:v>30</c:v>
                </c:pt>
                <c:pt idx="6">
                  <c:v>14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Edad!$A$25</c:f>
              <c:strCache>
                <c:ptCount val="1"/>
                <c:pt idx="0">
                  <c:v>Quemaduras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Edad!$B$23:$I$23</c:f>
              <c:strCache>
                <c:ptCount val="8"/>
                <c:pt idx="0">
                  <c:v>&lt; 5</c:v>
                </c:pt>
                <c:pt idx="1">
                  <c:v>5 - 9</c:v>
                </c:pt>
                <c:pt idx="2">
                  <c:v>10 - 19</c:v>
                </c:pt>
                <c:pt idx="3">
                  <c:v>20 - 29 </c:v>
                </c:pt>
                <c:pt idx="4">
                  <c:v>30 - 44 </c:v>
                </c:pt>
                <c:pt idx="5">
                  <c:v>45 - 59 </c:v>
                </c:pt>
                <c:pt idx="6">
                  <c:v>60 - 69 </c:v>
                </c:pt>
                <c:pt idx="7">
                  <c:v>&gt; 69</c:v>
                </c:pt>
              </c:strCache>
            </c:strRef>
          </c:cat>
          <c:val>
            <c:numRef>
              <c:f>Edad!$B$25:$I$25</c:f>
              <c:numCache>
                <c:formatCode>0.00</c:formatCode>
                <c:ptCount val="8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11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Edad!$A$26</c:f>
              <c:strCache>
                <c:ptCount val="1"/>
                <c:pt idx="0">
                  <c:v>Transporte motorizado y no motorizado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Edad!$B$23:$I$23</c:f>
              <c:strCache>
                <c:ptCount val="8"/>
                <c:pt idx="0">
                  <c:v>&lt; 5</c:v>
                </c:pt>
                <c:pt idx="1">
                  <c:v>5 - 9</c:v>
                </c:pt>
                <c:pt idx="2">
                  <c:v>10 - 19</c:v>
                </c:pt>
                <c:pt idx="3">
                  <c:v>20 - 29 </c:v>
                </c:pt>
                <c:pt idx="4">
                  <c:v>30 - 44 </c:v>
                </c:pt>
                <c:pt idx="5">
                  <c:v>45 - 59 </c:v>
                </c:pt>
                <c:pt idx="6">
                  <c:v>60 - 69 </c:v>
                </c:pt>
                <c:pt idx="7">
                  <c:v>&gt; 69</c:v>
                </c:pt>
              </c:strCache>
            </c:strRef>
          </c:cat>
          <c:val>
            <c:numRef>
              <c:f>Edad!$B$26:$I$26</c:f>
              <c:numCache>
                <c:formatCode>0.00</c:formatCode>
                <c:ptCount val="8"/>
                <c:pt idx="0">
                  <c:v>11</c:v>
                </c:pt>
                <c:pt idx="1">
                  <c:v>8</c:v>
                </c:pt>
                <c:pt idx="2">
                  <c:v>42</c:v>
                </c:pt>
                <c:pt idx="3">
                  <c:v>43</c:v>
                </c:pt>
                <c:pt idx="4">
                  <c:v>51</c:v>
                </c:pt>
                <c:pt idx="5">
                  <c:v>22</c:v>
                </c:pt>
                <c:pt idx="6">
                  <c:v>11</c:v>
                </c:pt>
                <c:pt idx="7">
                  <c:v>10</c:v>
                </c:pt>
              </c:numCache>
            </c:numRef>
          </c:val>
        </c:ser>
        <c:ser>
          <c:idx val="3"/>
          <c:order val="3"/>
          <c:tx>
            <c:strRef>
              <c:f>Edad!$A$27</c:f>
              <c:strCache>
                <c:ptCount val="1"/>
                <c:pt idx="0">
                  <c:v>Exposición a fuerzas mecanicas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Edad!$B$23:$I$23</c:f>
              <c:strCache>
                <c:ptCount val="8"/>
                <c:pt idx="0">
                  <c:v>&lt; 5</c:v>
                </c:pt>
                <c:pt idx="1">
                  <c:v>5 - 9</c:v>
                </c:pt>
                <c:pt idx="2">
                  <c:v>10 - 19</c:v>
                </c:pt>
                <c:pt idx="3">
                  <c:v>20 - 29 </c:v>
                </c:pt>
                <c:pt idx="4">
                  <c:v>30 - 44 </c:v>
                </c:pt>
                <c:pt idx="5">
                  <c:v>45 - 59 </c:v>
                </c:pt>
                <c:pt idx="6">
                  <c:v>60 - 69 </c:v>
                </c:pt>
                <c:pt idx="7">
                  <c:v>&gt; 69</c:v>
                </c:pt>
              </c:strCache>
            </c:strRef>
          </c:cat>
          <c:val>
            <c:numRef>
              <c:f>Edad!$B$27:$I$27</c:f>
              <c:numCache>
                <c:formatCode>0.00</c:formatCode>
                <c:ptCount val="8"/>
                <c:pt idx="0">
                  <c:v>171</c:v>
                </c:pt>
                <c:pt idx="1">
                  <c:v>48</c:v>
                </c:pt>
                <c:pt idx="2">
                  <c:v>145</c:v>
                </c:pt>
                <c:pt idx="3">
                  <c:v>125</c:v>
                </c:pt>
                <c:pt idx="4">
                  <c:v>149</c:v>
                </c:pt>
                <c:pt idx="5">
                  <c:v>106</c:v>
                </c:pt>
                <c:pt idx="6">
                  <c:v>34</c:v>
                </c:pt>
                <c:pt idx="7">
                  <c:v>24</c:v>
                </c:pt>
              </c:numCache>
            </c:numRef>
          </c:val>
        </c:ser>
        <c:ser>
          <c:idx val="4"/>
          <c:order val="4"/>
          <c:tx>
            <c:strRef>
              <c:f>Edad!$A$28</c:f>
              <c:strCache>
                <c:ptCount val="1"/>
                <c:pt idx="0">
                  <c:v>Contacto animal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Edad!$B$23:$I$23</c:f>
              <c:strCache>
                <c:ptCount val="8"/>
                <c:pt idx="0">
                  <c:v>&lt; 5</c:v>
                </c:pt>
                <c:pt idx="1">
                  <c:v>5 - 9</c:v>
                </c:pt>
                <c:pt idx="2">
                  <c:v>10 - 19</c:v>
                </c:pt>
                <c:pt idx="3">
                  <c:v>20 - 29 </c:v>
                </c:pt>
                <c:pt idx="4">
                  <c:v>30 - 44 </c:v>
                </c:pt>
                <c:pt idx="5">
                  <c:v>45 - 59 </c:v>
                </c:pt>
                <c:pt idx="6">
                  <c:v>60 - 69 </c:v>
                </c:pt>
                <c:pt idx="7">
                  <c:v>&gt; 69</c:v>
                </c:pt>
              </c:strCache>
            </c:strRef>
          </c:cat>
          <c:val>
            <c:numRef>
              <c:f>Edad!$B$28:$I$28</c:f>
              <c:numCache>
                <c:formatCode>0.00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ser>
          <c:idx val="5"/>
          <c:order val="5"/>
          <c:tx>
            <c:strRef>
              <c:f>Edad!$A$29</c:f>
              <c:strCache>
                <c:ptCount val="1"/>
                <c:pt idx="0">
                  <c:v>Otros accidentes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Edad!$B$23:$I$23</c:f>
              <c:strCache>
                <c:ptCount val="8"/>
                <c:pt idx="0">
                  <c:v>&lt; 5</c:v>
                </c:pt>
                <c:pt idx="1">
                  <c:v>5 - 9</c:v>
                </c:pt>
                <c:pt idx="2">
                  <c:v>10 - 19</c:v>
                </c:pt>
                <c:pt idx="3">
                  <c:v>20 - 29 </c:v>
                </c:pt>
                <c:pt idx="4">
                  <c:v>30 - 44 </c:v>
                </c:pt>
                <c:pt idx="5">
                  <c:v>45 - 59 </c:v>
                </c:pt>
                <c:pt idx="6">
                  <c:v>60 - 69 </c:v>
                </c:pt>
                <c:pt idx="7">
                  <c:v>&gt; 69</c:v>
                </c:pt>
              </c:strCache>
            </c:strRef>
          </c:cat>
          <c:val>
            <c:numRef>
              <c:f>Edad!$B$29:$I$29</c:f>
              <c:numCache>
                <c:formatCode>0.00</c:formatCode>
                <c:ptCount val="8"/>
                <c:pt idx="0">
                  <c:v>48</c:v>
                </c:pt>
                <c:pt idx="1">
                  <c:v>27</c:v>
                </c:pt>
                <c:pt idx="2">
                  <c:v>61</c:v>
                </c:pt>
                <c:pt idx="3">
                  <c:v>73</c:v>
                </c:pt>
                <c:pt idx="4">
                  <c:v>78</c:v>
                </c:pt>
                <c:pt idx="5">
                  <c:v>60</c:v>
                </c:pt>
                <c:pt idx="6">
                  <c:v>22</c:v>
                </c:pt>
                <c:pt idx="7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2279528"/>
        <c:axId val="402288152"/>
      </c:barChart>
      <c:catAx>
        <c:axId val="40227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02288152"/>
        <c:crosses val="autoZero"/>
        <c:auto val="1"/>
        <c:lblAlgn val="ctr"/>
        <c:lblOffset val="100"/>
        <c:noMultiLvlLbl val="0"/>
      </c:catAx>
      <c:valAx>
        <c:axId val="402288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Egresos hospitalarios</a:t>
                </a:r>
                <a:endParaRPr lang="es-MX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02279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Lugar!$C$1</c:f>
              <c:strCache>
                <c:ptCount val="1"/>
                <c:pt idx="0">
                  <c:v>Total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Lugar!$B$2:$B$6</c:f>
              <c:strCache>
                <c:ptCount val="5"/>
                <c:pt idx="0">
                  <c:v>No especificado</c:v>
                </c:pt>
                <c:pt idx="1">
                  <c:v>Casa</c:v>
                </c:pt>
                <c:pt idx="2">
                  <c:v>Via pública</c:v>
                </c:pt>
                <c:pt idx="3">
                  <c:v>Trabajo</c:v>
                </c:pt>
                <c:pt idx="4">
                  <c:v>Escuela</c:v>
                </c:pt>
              </c:strCache>
            </c:strRef>
          </c:cat>
          <c:val>
            <c:numRef>
              <c:f>Lugar!$C$2:$C$6</c:f>
              <c:numCache>
                <c:formatCode>General</c:formatCode>
                <c:ptCount val="5"/>
                <c:pt idx="0">
                  <c:v>814</c:v>
                </c:pt>
                <c:pt idx="1">
                  <c:v>427</c:v>
                </c:pt>
                <c:pt idx="2">
                  <c:v>215</c:v>
                </c:pt>
                <c:pt idx="3">
                  <c:v>123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Hoja4!$B$2</c:f>
              <c:strCache>
                <c:ptCount val="1"/>
                <c:pt idx="0">
                  <c:v>Total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Hoja4!$C$1:$D$1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Hoja4!$C$2:$D$2</c:f>
              <c:numCache>
                <c:formatCode>General</c:formatCode>
                <c:ptCount val="2"/>
                <c:pt idx="0">
                  <c:v>384</c:v>
                </c:pt>
                <c:pt idx="1">
                  <c:v>1211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2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2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2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2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2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Entidad!$D$2:$D$11</c:f>
              <c:strCache>
                <c:ptCount val="10"/>
                <c:pt idx="0">
                  <c:v>Distrito federal</c:v>
                </c:pt>
                <c:pt idx="1">
                  <c:v>Guanajuato</c:v>
                </c:pt>
                <c:pt idx="2">
                  <c:v>Jalisco</c:v>
                </c:pt>
                <c:pt idx="3">
                  <c:v>Veracruz</c:v>
                </c:pt>
                <c:pt idx="4">
                  <c:v>Chiapas</c:v>
                </c:pt>
                <c:pt idx="5">
                  <c:v>Chihuahua</c:v>
                </c:pt>
                <c:pt idx="6">
                  <c:v>Puebla</c:v>
                </c:pt>
                <c:pt idx="7">
                  <c:v>México</c:v>
                </c:pt>
                <c:pt idx="8">
                  <c:v>Hidalgo</c:v>
                </c:pt>
                <c:pt idx="9">
                  <c:v>Resto</c:v>
                </c:pt>
              </c:strCache>
            </c:strRef>
          </c:cat>
          <c:val>
            <c:numRef>
              <c:f>Entidad!$E$2:$E$11</c:f>
              <c:numCache>
                <c:formatCode>General</c:formatCode>
                <c:ptCount val="10"/>
                <c:pt idx="0">
                  <c:v>162</c:v>
                </c:pt>
                <c:pt idx="1">
                  <c:v>116</c:v>
                </c:pt>
                <c:pt idx="2">
                  <c:v>109</c:v>
                </c:pt>
                <c:pt idx="3">
                  <c:v>107</c:v>
                </c:pt>
                <c:pt idx="4">
                  <c:v>105</c:v>
                </c:pt>
                <c:pt idx="5">
                  <c:v>88</c:v>
                </c:pt>
                <c:pt idx="6">
                  <c:v>81</c:v>
                </c:pt>
                <c:pt idx="7">
                  <c:v>72</c:v>
                </c:pt>
                <c:pt idx="8">
                  <c:v>66</c:v>
                </c:pt>
                <c:pt idx="9">
                  <c:v>689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3578A-D563-F74D-969C-12C555CFC92E}" type="datetimeFigureOut">
              <a:rPr lang="es-ES" smtClean="0"/>
              <a:t>04/03/2015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91FB6-0A1A-CA47-B0DD-1DA749266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0160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ECD87-82DC-455A-BEA8-17BF0921B0A5}" type="datetimeFigureOut">
              <a:rPr lang="es-MX" smtClean="0"/>
              <a:t>04/03/2015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63A02-AA6D-4DF4-92EC-1DF417F860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60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519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8896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0905525-8591-457A-9026-53C616E70A51}" type="datetimeFigureOut">
              <a:rPr lang="es-MX" smtClean="0"/>
              <a:t>04/03/2015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67E84C0-BF95-40EB-8827-08B98AE27F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304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-1" y="1165001"/>
            <a:ext cx="9144001" cy="5698100"/>
            <a:chOff x="-1" y="1283855"/>
            <a:chExt cx="9144001" cy="5579246"/>
          </a:xfrm>
        </p:grpSpPr>
        <p:cxnSp>
          <p:nvCxnSpPr>
            <p:cNvPr id="8" name="Conector recto 7"/>
            <p:cNvCxnSpPr/>
            <p:nvPr/>
          </p:nvCxnSpPr>
          <p:spPr>
            <a:xfrm>
              <a:off x="0" y="12838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0" y="13582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0" y="14326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0" y="15070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0" y="15814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0" y="16558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0" y="17301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0" y="18045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0" y="18789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>
              <a:off x="0" y="19533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0" y="20277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0" y="21021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0" y="21765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0" y="22509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0" y="23253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0" y="23997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0" y="24740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0" y="25484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/>
          </p:nvCxnSpPr>
          <p:spPr>
            <a:xfrm>
              <a:off x="0" y="26228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/>
          </p:nvCxnSpPr>
          <p:spPr>
            <a:xfrm>
              <a:off x="0" y="26972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/>
          </p:nvCxnSpPr>
          <p:spPr>
            <a:xfrm>
              <a:off x="0" y="27716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/>
          </p:nvCxnSpPr>
          <p:spPr>
            <a:xfrm>
              <a:off x="0" y="28460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/>
          </p:nvCxnSpPr>
          <p:spPr>
            <a:xfrm>
              <a:off x="0" y="29204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>
              <a:off x="0" y="29948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/>
          </p:nvCxnSpPr>
          <p:spPr>
            <a:xfrm>
              <a:off x="0" y="30692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/>
          </p:nvCxnSpPr>
          <p:spPr>
            <a:xfrm>
              <a:off x="0" y="31436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/>
          </p:nvCxnSpPr>
          <p:spPr>
            <a:xfrm>
              <a:off x="0" y="32179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/>
          </p:nvCxnSpPr>
          <p:spPr>
            <a:xfrm>
              <a:off x="0" y="32923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>
              <a:off x="0" y="33667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/>
          </p:nvCxnSpPr>
          <p:spPr>
            <a:xfrm>
              <a:off x="0" y="34411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>
              <a:off x="0" y="35155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/>
          </p:nvCxnSpPr>
          <p:spPr>
            <a:xfrm>
              <a:off x="0" y="35899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-1" y="36643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-1" y="37387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>
              <a:off x="-1" y="38131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>
              <a:off x="-1" y="38875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/>
          </p:nvCxnSpPr>
          <p:spPr>
            <a:xfrm>
              <a:off x="-1" y="39618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/>
          </p:nvCxnSpPr>
          <p:spPr>
            <a:xfrm>
              <a:off x="-1" y="40362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/>
          </p:nvCxnSpPr>
          <p:spPr>
            <a:xfrm>
              <a:off x="-1" y="41106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-1" y="41850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-1" y="42594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/>
            <p:cNvCxnSpPr/>
            <p:nvPr/>
          </p:nvCxnSpPr>
          <p:spPr>
            <a:xfrm>
              <a:off x="-1" y="43338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/>
            <p:cNvCxnSpPr/>
            <p:nvPr/>
          </p:nvCxnSpPr>
          <p:spPr>
            <a:xfrm>
              <a:off x="-1" y="44082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-1" y="44826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>
              <a:off x="-1" y="45570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-1" y="46314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-1" y="47057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>
              <a:off x="-1" y="47801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>
              <a:off x="-1" y="48545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>
              <a:off x="-1" y="49289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-1" y="50033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-1" y="50777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-1" y="51521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/>
          </p:nvCxnSpPr>
          <p:spPr>
            <a:xfrm>
              <a:off x="-1" y="52265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/>
          </p:nvCxnSpPr>
          <p:spPr>
            <a:xfrm>
              <a:off x="-1" y="53009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/>
          </p:nvCxnSpPr>
          <p:spPr>
            <a:xfrm>
              <a:off x="-1" y="53753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/>
            <p:cNvCxnSpPr/>
            <p:nvPr/>
          </p:nvCxnSpPr>
          <p:spPr>
            <a:xfrm>
              <a:off x="-1" y="54496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-1" y="55240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-1" y="55984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>
              <a:off x="-1" y="56728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/>
            <p:cNvCxnSpPr/>
            <p:nvPr/>
          </p:nvCxnSpPr>
          <p:spPr>
            <a:xfrm>
              <a:off x="-1" y="57472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/>
            <p:cNvCxnSpPr/>
            <p:nvPr/>
          </p:nvCxnSpPr>
          <p:spPr>
            <a:xfrm>
              <a:off x="-1" y="58216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>
              <a:off x="-1" y="58960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>
              <a:off x="-1" y="59704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-1" y="60448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-1" y="61192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>
              <a:off x="-1" y="61935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-1" y="62679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/>
            <p:cNvCxnSpPr/>
            <p:nvPr/>
          </p:nvCxnSpPr>
          <p:spPr>
            <a:xfrm>
              <a:off x="-1" y="63423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/>
            <p:cNvCxnSpPr/>
            <p:nvPr/>
          </p:nvCxnSpPr>
          <p:spPr>
            <a:xfrm>
              <a:off x="-1" y="64167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7"/>
            <p:cNvCxnSpPr/>
            <p:nvPr/>
          </p:nvCxnSpPr>
          <p:spPr>
            <a:xfrm>
              <a:off x="-1" y="64911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/>
            <p:cNvCxnSpPr/>
            <p:nvPr/>
          </p:nvCxnSpPr>
          <p:spPr>
            <a:xfrm>
              <a:off x="-1" y="65655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/>
            <p:cNvCxnSpPr/>
            <p:nvPr/>
          </p:nvCxnSpPr>
          <p:spPr>
            <a:xfrm>
              <a:off x="-1" y="66399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/>
            <p:cNvCxnSpPr/>
            <p:nvPr/>
          </p:nvCxnSpPr>
          <p:spPr>
            <a:xfrm>
              <a:off x="-1" y="67143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/>
            <p:cNvCxnSpPr/>
            <p:nvPr/>
          </p:nvCxnSpPr>
          <p:spPr>
            <a:xfrm>
              <a:off x="-1" y="67887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/>
            <p:cNvCxnSpPr/>
            <p:nvPr/>
          </p:nvCxnSpPr>
          <p:spPr>
            <a:xfrm>
              <a:off x="-1" y="6863101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5" name="Imagen 8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63" y="163095"/>
            <a:ext cx="2389637" cy="722377"/>
          </a:xfrm>
          <a:prstGeom prst="rect">
            <a:avLst/>
          </a:prstGeom>
        </p:spPr>
      </p:pic>
      <p:cxnSp>
        <p:nvCxnSpPr>
          <p:cNvPr id="86" name="Conector recto 85"/>
          <p:cNvCxnSpPr/>
          <p:nvPr userDrawn="1"/>
        </p:nvCxnSpPr>
        <p:spPr>
          <a:xfrm>
            <a:off x="0" y="1025236"/>
            <a:ext cx="1976582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 userDrawn="1"/>
        </p:nvCxnSpPr>
        <p:spPr>
          <a:xfrm>
            <a:off x="2974109" y="1025236"/>
            <a:ext cx="616989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38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des.com.mx/pie-diabeticosituacion-actual-en-mexico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ud180.com/salud-z/amputacion-de-extremidades-inferiore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741" y="164338"/>
            <a:ext cx="2674517" cy="808495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0" y="1163781"/>
            <a:ext cx="3777673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5366331" y="1163781"/>
            <a:ext cx="377767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ángulo 78"/>
          <p:cNvSpPr/>
          <p:nvPr/>
        </p:nvSpPr>
        <p:spPr>
          <a:xfrm>
            <a:off x="-1" y="6576291"/>
            <a:ext cx="9144000" cy="28681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96" name="Grupo 95"/>
          <p:cNvGrpSpPr/>
          <p:nvPr/>
        </p:nvGrpSpPr>
        <p:grpSpPr>
          <a:xfrm>
            <a:off x="-3" y="1283855"/>
            <a:ext cx="9144001" cy="5579246"/>
            <a:chOff x="-1" y="1283855"/>
            <a:chExt cx="9144001" cy="5579246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0" y="12838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0" y="13582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0" y="14326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0" y="15070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0" y="15814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0" y="16558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0" y="17301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0" y="18045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0" y="18789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0" y="19533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0" y="20277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0" y="21021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0" y="21765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0" y="22509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0" y="23253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0" y="23997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/>
          </p:nvCxnSpPr>
          <p:spPr>
            <a:xfrm>
              <a:off x="0" y="24740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/>
          </p:nvCxnSpPr>
          <p:spPr>
            <a:xfrm>
              <a:off x="0" y="25484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/>
          </p:nvCxnSpPr>
          <p:spPr>
            <a:xfrm>
              <a:off x="0" y="26228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/>
          </p:nvCxnSpPr>
          <p:spPr>
            <a:xfrm>
              <a:off x="0" y="26972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>
              <a:off x="0" y="27716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/>
          </p:nvCxnSpPr>
          <p:spPr>
            <a:xfrm>
              <a:off x="0" y="28460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/>
          </p:nvCxnSpPr>
          <p:spPr>
            <a:xfrm>
              <a:off x="0" y="29204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/>
          </p:nvCxnSpPr>
          <p:spPr>
            <a:xfrm>
              <a:off x="0" y="29948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/>
          </p:nvCxnSpPr>
          <p:spPr>
            <a:xfrm>
              <a:off x="0" y="30692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>
              <a:off x="0" y="31436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/>
          </p:nvCxnSpPr>
          <p:spPr>
            <a:xfrm>
              <a:off x="0" y="32179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>
              <a:off x="0" y="32923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/>
          </p:nvCxnSpPr>
          <p:spPr>
            <a:xfrm>
              <a:off x="0" y="33667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0" y="34411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0" y="35155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>
              <a:off x="0" y="35899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>
              <a:off x="-1" y="36643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/>
          </p:nvCxnSpPr>
          <p:spPr>
            <a:xfrm>
              <a:off x="-1" y="37387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/>
          </p:nvCxnSpPr>
          <p:spPr>
            <a:xfrm>
              <a:off x="-1" y="38131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/>
          </p:nvCxnSpPr>
          <p:spPr>
            <a:xfrm>
              <a:off x="-1" y="38875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-1" y="39618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-1" y="40362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/>
            <p:cNvCxnSpPr/>
            <p:nvPr/>
          </p:nvCxnSpPr>
          <p:spPr>
            <a:xfrm>
              <a:off x="-1" y="41106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/>
            <p:cNvCxnSpPr/>
            <p:nvPr/>
          </p:nvCxnSpPr>
          <p:spPr>
            <a:xfrm>
              <a:off x="-1" y="41850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-1" y="42594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>
              <a:off x="-1" y="43338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-1" y="44082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-1" y="44826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>
              <a:off x="-1" y="45570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>
              <a:off x="-1" y="46314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>
              <a:off x="-1" y="47057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-1" y="47801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-1" y="48545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-1" y="49289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/>
          </p:nvCxnSpPr>
          <p:spPr>
            <a:xfrm>
              <a:off x="-1" y="50033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/>
          </p:nvCxnSpPr>
          <p:spPr>
            <a:xfrm>
              <a:off x="-1" y="50777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/>
          </p:nvCxnSpPr>
          <p:spPr>
            <a:xfrm>
              <a:off x="-1" y="51521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/>
            <p:cNvCxnSpPr/>
            <p:nvPr/>
          </p:nvCxnSpPr>
          <p:spPr>
            <a:xfrm>
              <a:off x="-1" y="52265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-1" y="53009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-1" y="53753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>
              <a:off x="-1" y="54496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/>
            <p:cNvCxnSpPr/>
            <p:nvPr/>
          </p:nvCxnSpPr>
          <p:spPr>
            <a:xfrm>
              <a:off x="-1" y="55240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/>
            <p:cNvCxnSpPr/>
            <p:nvPr/>
          </p:nvCxnSpPr>
          <p:spPr>
            <a:xfrm>
              <a:off x="-1" y="55984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>
              <a:off x="-1" y="56728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>
              <a:off x="-1" y="57472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-1" y="58216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-1" y="58960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>
              <a:off x="-1" y="59704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-1" y="60448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/>
            <p:cNvCxnSpPr/>
            <p:nvPr/>
          </p:nvCxnSpPr>
          <p:spPr>
            <a:xfrm>
              <a:off x="-1" y="61192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/>
            <p:cNvCxnSpPr/>
            <p:nvPr/>
          </p:nvCxnSpPr>
          <p:spPr>
            <a:xfrm>
              <a:off x="-1" y="61935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/>
            <p:cNvCxnSpPr/>
            <p:nvPr/>
          </p:nvCxnSpPr>
          <p:spPr>
            <a:xfrm>
              <a:off x="-1" y="62679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/>
            <p:cNvCxnSpPr/>
            <p:nvPr/>
          </p:nvCxnSpPr>
          <p:spPr>
            <a:xfrm>
              <a:off x="-1" y="63423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/>
            <p:cNvCxnSpPr/>
            <p:nvPr/>
          </p:nvCxnSpPr>
          <p:spPr>
            <a:xfrm>
              <a:off x="-1" y="64167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recto 85"/>
            <p:cNvCxnSpPr/>
            <p:nvPr/>
          </p:nvCxnSpPr>
          <p:spPr>
            <a:xfrm>
              <a:off x="-1" y="64911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recto 86"/>
            <p:cNvCxnSpPr/>
            <p:nvPr/>
          </p:nvCxnSpPr>
          <p:spPr>
            <a:xfrm>
              <a:off x="-1" y="65655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87"/>
            <p:cNvCxnSpPr/>
            <p:nvPr/>
          </p:nvCxnSpPr>
          <p:spPr>
            <a:xfrm>
              <a:off x="-1" y="66399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/>
            <p:cNvCxnSpPr/>
            <p:nvPr/>
          </p:nvCxnSpPr>
          <p:spPr>
            <a:xfrm>
              <a:off x="-1" y="67143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cto 89"/>
            <p:cNvCxnSpPr/>
            <p:nvPr/>
          </p:nvCxnSpPr>
          <p:spPr>
            <a:xfrm>
              <a:off x="-1" y="67887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cto 90"/>
            <p:cNvCxnSpPr/>
            <p:nvPr/>
          </p:nvCxnSpPr>
          <p:spPr>
            <a:xfrm>
              <a:off x="-1" y="6863101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CuadroTexto 92"/>
          <p:cNvSpPr txBox="1"/>
          <p:nvPr/>
        </p:nvSpPr>
        <p:spPr>
          <a:xfrm>
            <a:off x="-1" y="5570315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Marzo, 2015</a:t>
            </a:r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1 CuadroTexto"/>
          <p:cNvSpPr txBox="1"/>
          <p:nvPr/>
        </p:nvSpPr>
        <p:spPr>
          <a:xfrm>
            <a:off x="-3" y="367958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Epidemiología de las amputaciones en México</a:t>
            </a:r>
            <a:endParaRPr lang="es-MX" sz="36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62" y="231758"/>
            <a:ext cx="1991229" cy="714913"/>
          </a:xfrm>
          <a:prstGeom prst="rect">
            <a:avLst/>
          </a:prstGeom>
        </p:spPr>
      </p:pic>
      <p:sp>
        <p:nvSpPr>
          <p:cNvPr id="92" name="CuadroTexto 91"/>
          <p:cNvSpPr txBox="1"/>
          <p:nvPr/>
        </p:nvSpPr>
        <p:spPr>
          <a:xfrm>
            <a:off x="6948264" y="5701417"/>
            <a:ext cx="1862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Dra. Martha </a:t>
            </a:r>
            <a:r>
              <a:rPr lang="es-MX" dirty="0" err="1" smtClean="0"/>
              <a:t>Híjar</a:t>
            </a:r>
            <a:endParaRPr lang="es-MX" dirty="0" smtClean="0"/>
          </a:p>
          <a:p>
            <a:r>
              <a:rPr lang="es-MX" dirty="0" smtClean="0"/>
              <a:t>Secretaria Técnica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604607" y="2027755"/>
            <a:ext cx="6162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i="1" dirty="0" smtClean="0">
                <a:solidFill>
                  <a:schemeClr val="accent1">
                    <a:lumMod val="50000"/>
                  </a:schemeClr>
                </a:solidFill>
              </a:rPr>
              <a:t>ACADEMIA NACIONAL DE MEDICINA</a:t>
            </a:r>
          </a:p>
          <a:p>
            <a:pPr algn="ctr"/>
            <a:r>
              <a:rPr lang="es-MX" sz="2400" b="1" i="1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2400" b="1" i="1" smtClean="0">
                <a:solidFill>
                  <a:schemeClr val="accent1">
                    <a:lumMod val="50000"/>
                  </a:schemeClr>
                </a:solidFill>
              </a:rPr>
              <a:t>LOS </a:t>
            </a:r>
            <a:r>
              <a:rPr lang="es-MX" sz="2400" b="1" i="1" dirty="0" smtClean="0">
                <a:solidFill>
                  <a:schemeClr val="accent1">
                    <a:lumMod val="50000"/>
                  </a:schemeClr>
                </a:solidFill>
              </a:rPr>
              <a:t>AMPUTADOS:  UN RETO PARA EL ESTADO</a:t>
            </a:r>
            <a:endParaRPr lang="es-MX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39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4698" y="1455313"/>
            <a:ext cx="844854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3B3B3B"/>
                </a:solidFill>
                <a:latin typeface="Open Sans"/>
              </a:rPr>
              <a:t>Se calcula que el costo directo de una amputación asociada al pie diabético está entre los 30,000 y los 60,000 </a:t>
            </a:r>
            <a:r>
              <a:rPr lang="es-MX" sz="2800" dirty="0" smtClean="0">
                <a:solidFill>
                  <a:srgbClr val="3B3B3B"/>
                </a:solidFill>
                <a:latin typeface="Open Sans"/>
              </a:rPr>
              <a:t>USD</a:t>
            </a:r>
          </a:p>
          <a:p>
            <a:endParaRPr lang="es-MX" sz="2800" dirty="0" smtClean="0"/>
          </a:p>
          <a:p>
            <a:r>
              <a:rPr lang="es-MX" sz="2800" dirty="0" smtClean="0"/>
              <a:t>El </a:t>
            </a:r>
            <a:r>
              <a:rPr lang="es-MX" sz="2800" dirty="0"/>
              <a:t>90% de las amputaciones comienza con una úlcera en el </a:t>
            </a:r>
            <a:r>
              <a:rPr lang="es-MX" sz="2800" dirty="0" smtClean="0"/>
              <a:t>pie</a:t>
            </a:r>
          </a:p>
          <a:p>
            <a:endParaRPr lang="es-MX" sz="2800" dirty="0"/>
          </a:p>
          <a:p>
            <a:r>
              <a:rPr lang="es-MX" sz="2800" dirty="0" smtClean="0"/>
              <a:t>el </a:t>
            </a:r>
            <a:r>
              <a:rPr lang="es-MX" sz="2800" dirty="0"/>
              <a:t>costo </a:t>
            </a:r>
            <a:r>
              <a:rPr lang="es-MX" sz="2800" dirty="0" smtClean="0"/>
              <a:t>de </a:t>
            </a:r>
            <a:r>
              <a:rPr lang="es-MX" sz="2800" dirty="0"/>
              <a:t>las amputaciones de </a:t>
            </a:r>
            <a:r>
              <a:rPr lang="es-MX" sz="2800" dirty="0" smtClean="0"/>
              <a:t>mano está en alrededor de 30,000 USD </a:t>
            </a:r>
            <a:r>
              <a:rPr lang="es-MX" sz="2800" dirty="0" err="1" smtClean="0"/>
              <a:t>Dlls</a:t>
            </a:r>
            <a:r>
              <a:rPr lang="es-MX" sz="2800" dirty="0" smtClean="0"/>
              <a:t>**</a:t>
            </a:r>
          </a:p>
          <a:p>
            <a:endParaRPr lang="es-MX" sz="2800" dirty="0" smtClean="0"/>
          </a:p>
          <a:p>
            <a:r>
              <a:rPr lang="es-MX" sz="2800" dirty="0" smtClean="0"/>
              <a:t>Nota: No incluyen prótesis</a:t>
            </a:r>
          </a:p>
          <a:p>
            <a:endParaRPr lang="es-MX" sz="2800" dirty="0"/>
          </a:p>
          <a:p>
            <a:endParaRPr lang="es-MX" sz="2800" dirty="0"/>
          </a:p>
          <a:p>
            <a:endParaRPr lang="es-MX" sz="2800" dirty="0"/>
          </a:p>
          <a:p>
            <a:endParaRPr lang="es-MX" sz="2800" dirty="0"/>
          </a:p>
        </p:txBody>
      </p:sp>
      <p:sp>
        <p:nvSpPr>
          <p:cNvPr id="3" name="Rectángulo 2"/>
          <p:cNvSpPr/>
          <p:nvPr/>
        </p:nvSpPr>
        <p:spPr>
          <a:xfrm>
            <a:off x="64392" y="6209646"/>
            <a:ext cx="8899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www.lides.com.mx/pie-diabeticosituacion-actual-en-mexico/</a:t>
            </a:r>
            <a:r>
              <a:rPr lang="es-MX" dirty="0" smtClean="0"/>
              <a:t> Nov. 2013</a:t>
            </a:r>
          </a:p>
          <a:p>
            <a:r>
              <a:rPr lang="es-MX" dirty="0" smtClean="0"/>
              <a:t>**Castañeda-</a:t>
            </a:r>
            <a:r>
              <a:rPr lang="es-MX" dirty="0" err="1" smtClean="0"/>
              <a:t>Borrayo</a:t>
            </a:r>
            <a:r>
              <a:rPr lang="es-MX" dirty="0" smtClean="0"/>
              <a:t> </a:t>
            </a:r>
            <a:r>
              <a:rPr lang="es-MX" dirty="0"/>
              <a:t>Y </a:t>
            </a:r>
            <a:r>
              <a:rPr lang="es-MX" dirty="0" err="1"/>
              <a:t>y</a:t>
            </a:r>
            <a:r>
              <a:rPr lang="es-MX" dirty="0"/>
              <a:t> Cols. </a:t>
            </a:r>
            <a:r>
              <a:rPr lang="es-MX" dirty="0" err="1"/>
              <a:t>Rev</a:t>
            </a:r>
            <a:r>
              <a:rPr lang="es-MX" dirty="0"/>
              <a:t> </a:t>
            </a:r>
            <a:r>
              <a:rPr lang="es-MX" dirty="0" err="1"/>
              <a:t>Med</a:t>
            </a:r>
            <a:r>
              <a:rPr lang="es-MX" dirty="0"/>
              <a:t> </a:t>
            </a:r>
            <a:r>
              <a:rPr lang="es-MX" dirty="0" err="1"/>
              <a:t>Inst</a:t>
            </a:r>
            <a:r>
              <a:rPr lang="es-MX" dirty="0"/>
              <a:t> </a:t>
            </a:r>
            <a:r>
              <a:rPr lang="es-MX" dirty="0" err="1"/>
              <a:t>Mex</a:t>
            </a:r>
            <a:r>
              <a:rPr lang="es-MX" dirty="0"/>
              <a:t> Seguro </a:t>
            </a:r>
            <a:r>
              <a:rPr lang="es-MX" dirty="0" err="1"/>
              <a:t>Soc</a:t>
            </a:r>
            <a:r>
              <a:rPr lang="es-MX" dirty="0"/>
              <a:t> 2010; 48 (4): </a:t>
            </a:r>
            <a:r>
              <a:rPr lang="es-MX" dirty="0" smtClean="0"/>
              <a:t>367-375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468968" y="360608"/>
            <a:ext cx="3052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i="1" dirty="0" smtClean="0">
                <a:solidFill>
                  <a:srgbClr val="7030A0"/>
                </a:solidFill>
              </a:rPr>
              <a:t>Cuanto cuestan? </a:t>
            </a:r>
            <a:endParaRPr lang="es-MX" sz="32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7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881093" y="193183"/>
            <a:ext cx="3135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i="1" dirty="0" smtClean="0">
                <a:solidFill>
                  <a:schemeClr val="accent1">
                    <a:lumMod val="75000"/>
                  </a:schemeClr>
                </a:solidFill>
              </a:rPr>
              <a:t>CONCLUSIONES</a:t>
            </a:r>
            <a:endParaRPr lang="es-MX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637" y="1102002"/>
            <a:ext cx="892492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MX" sz="2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roblema </a:t>
            </a: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DIFERENTE DEPENDIENDO DE LA </a:t>
            </a:r>
            <a:r>
              <a:rPr lang="es-MX" sz="2200" b="1" i="1" kern="1200" dirty="0" smtClean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CAUSA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TERMINA CON LA </a:t>
            </a:r>
            <a:r>
              <a:rPr lang="es-MX" sz="2200" b="1" i="1" kern="1200" dirty="0" smtClean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CIRUGÍA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PRÓTESIS y REHABILITACIÓN </a:t>
            </a:r>
            <a:r>
              <a:rPr lang="es-MX" sz="2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accesibles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b="1" i="1" kern="1200" dirty="0" smtClean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MEJORAR </a:t>
            </a: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SISTEMAS DE </a:t>
            </a:r>
            <a:r>
              <a:rPr lang="es-MX" sz="2200" b="1" i="1" kern="1200" dirty="0" smtClean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sz="2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conómico</a:t>
            </a:r>
            <a:r>
              <a:rPr lang="es-MX" sz="2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social y laboral, </a:t>
            </a: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</a:t>
            </a:r>
            <a:r>
              <a:rPr lang="es-MX" sz="2200" b="1" i="1" kern="12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Estimaciones de </a:t>
            </a: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COSTOS DE LA AMPUTACIÓN</a:t>
            </a:r>
            <a:r>
              <a:rPr lang="es-MX" sz="2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sz="2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discapacidad y Rehabilitación </a:t>
            </a:r>
            <a:endParaRPr lang="es-MX" sz="2200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EVALUACIÓN ECONÓMICA </a:t>
            </a:r>
            <a:r>
              <a:rPr lang="es-MX" sz="2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permitan evaluar el costo-efectividad, costo-utilidad o costo-beneficio de las </a:t>
            </a:r>
            <a:r>
              <a:rPr lang="es-MX" sz="2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intervenciones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MX" sz="2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sz="2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Programas </a:t>
            </a:r>
            <a:r>
              <a:rPr lang="es-MX" sz="2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preventivos de </a:t>
            </a:r>
            <a:r>
              <a:rPr lang="es-MX" sz="2200" b="1" i="1" kern="12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AMPUTACIONES TRAUMÁTICAS</a:t>
            </a:r>
            <a:endParaRPr lang="es-MX" sz="2200" i="1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155324" y="1738648"/>
            <a:ext cx="2200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/>
              <a:t>GRACIAS</a:t>
            </a:r>
            <a:endParaRPr lang="es-MX" sz="4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537138" y="4700790"/>
            <a:ext cx="3832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/>
              <a:t>www.conapra.gob.mx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8173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910" y="2369713"/>
            <a:ext cx="3163910" cy="11934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Amputaciones traumáticas (accidentes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15910" y="4241443"/>
            <a:ext cx="3163910" cy="115480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Amputaciones por enfermedades vasculares (Diabetes, </a:t>
            </a:r>
            <a:r>
              <a:rPr lang="es-MX" sz="2000" b="1" dirty="0" err="1"/>
              <a:t>H</a:t>
            </a:r>
            <a:r>
              <a:rPr lang="es-MX" sz="2000" b="1" dirty="0" err="1" smtClean="0"/>
              <a:t>ipertensión,etc</a:t>
            </a:r>
            <a:r>
              <a:rPr lang="es-MX" sz="2000" b="1" dirty="0" smtClean="0"/>
              <a:t>)</a:t>
            </a:r>
            <a:endParaRPr lang="es-MX" sz="2000" b="1" dirty="0"/>
          </a:p>
        </p:txBody>
      </p:sp>
      <p:sp>
        <p:nvSpPr>
          <p:cNvPr id="5" name="Rectángulo 4"/>
          <p:cNvSpPr/>
          <p:nvPr/>
        </p:nvSpPr>
        <p:spPr>
          <a:xfrm>
            <a:off x="115910" y="5984385"/>
            <a:ext cx="3163910" cy="5924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Amputaciones por cáncer y congénitas</a:t>
            </a:r>
            <a:endParaRPr lang="es-MX" sz="2000" b="1" dirty="0"/>
          </a:p>
        </p:txBody>
      </p:sp>
      <p:cxnSp>
        <p:nvCxnSpPr>
          <p:cNvPr id="7" name="Conector recto de flecha 6"/>
          <p:cNvCxnSpPr>
            <a:stCxn id="2" idx="3"/>
          </p:cNvCxnSpPr>
          <p:nvPr/>
        </p:nvCxnSpPr>
        <p:spPr>
          <a:xfrm flipV="1">
            <a:off x="3279820" y="2959856"/>
            <a:ext cx="1794456" cy="657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3284113" y="4840310"/>
            <a:ext cx="1794456" cy="2148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279820" y="6293474"/>
            <a:ext cx="1794456" cy="2148"/>
          </a:xfrm>
          <a:prstGeom prst="straightConnector1">
            <a:avLst/>
          </a:prstGeom>
          <a:ln w="762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381999" y="2972735"/>
            <a:ext cx="15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Proceso agudo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322751" y="4829572"/>
            <a:ext cx="16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Proceso crónico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335627" y="6239742"/>
            <a:ext cx="1707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Malformaciones</a:t>
            </a:r>
            <a:endParaRPr lang="es-MX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5782615" y="1648494"/>
            <a:ext cx="3026535" cy="5795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AMPUTACIÓN</a:t>
            </a:r>
            <a:endParaRPr lang="es-MX" dirty="0"/>
          </a:p>
        </p:txBody>
      </p:sp>
      <p:sp>
        <p:nvSpPr>
          <p:cNvPr id="14" name="Flecha abajo 13"/>
          <p:cNvSpPr/>
          <p:nvPr/>
        </p:nvSpPr>
        <p:spPr>
          <a:xfrm>
            <a:off x="6851561" y="1081825"/>
            <a:ext cx="888642" cy="489397"/>
          </a:xfrm>
          <a:prstGeom prst="downArrow">
            <a:avLst/>
          </a:prstGeom>
          <a:solidFill>
            <a:schemeClr val="accent2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uadroTexto 14"/>
          <p:cNvSpPr txBox="1"/>
          <p:nvPr/>
        </p:nvSpPr>
        <p:spPr>
          <a:xfrm>
            <a:off x="2945735" y="164867"/>
            <a:ext cx="6050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i="1" dirty="0" smtClean="0">
                <a:solidFill>
                  <a:schemeClr val="accent1">
                    <a:lumMod val="75000"/>
                  </a:schemeClr>
                </a:solidFill>
              </a:rPr>
              <a:t>CAUSAS MAS FRECUENTES DE AMPUTACIONES </a:t>
            </a:r>
          </a:p>
          <a:p>
            <a:pPr algn="ctr"/>
            <a:r>
              <a:rPr lang="es-MX" sz="2400" i="1" dirty="0" smtClean="0">
                <a:solidFill>
                  <a:schemeClr val="accent1">
                    <a:lumMod val="75000"/>
                  </a:schemeClr>
                </a:solidFill>
              </a:rPr>
              <a:t>EN MÉXICO. 2013</a:t>
            </a:r>
            <a:endParaRPr lang="es-MX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112913" y="2356830"/>
            <a:ext cx="40310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CORTO PERIODO DE LATENCIA,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EVENTO INESPERADO,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NO ACEPTACIÓN, DEPRESIÓN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RECHAZO SOCIAL,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GASTOS CATASTRÓFICOS (CIRUGÍA, REHABILITACIÓN, TRASLADOS)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121500" y="4218479"/>
            <a:ext cx="40310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LARGO PERIODO DE LATENCIA,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EFECTO ESPERADO DE UNA ENFERMEDAD CONOCIDA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RECHAZO SOCIAL,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GASTOS CATASTRÓFICOS (CIRUGÍA, REHABILITACIÓN, TRASLADOS)</a:t>
            </a:r>
            <a:endParaRPr lang="es-MX" dirty="0"/>
          </a:p>
        </p:txBody>
      </p:sp>
      <p:sp>
        <p:nvSpPr>
          <p:cNvPr id="20" name="CuadroTexto 19"/>
          <p:cNvSpPr txBox="1"/>
          <p:nvPr/>
        </p:nvSpPr>
        <p:spPr>
          <a:xfrm>
            <a:off x="5130083" y="6128055"/>
            <a:ext cx="314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REEMPLAZO OPORTUNO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3904459" y="2551891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/>
              <a:t>16%</a:t>
            </a:r>
            <a:endParaRPr lang="es-MX" sz="28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3940938" y="4367954"/>
            <a:ext cx="110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81%</a:t>
            </a:r>
            <a:endParaRPr lang="es-MX" sz="2800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3976419" y="5844546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3</a:t>
            </a:r>
            <a:r>
              <a:rPr lang="es-MX" sz="2800" b="1" dirty="0" smtClean="0"/>
              <a:t>%</a:t>
            </a:r>
            <a:endParaRPr lang="es-MX" sz="2800" b="1" dirty="0"/>
          </a:p>
        </p:txBody>
      </p:sp>
      <p:sp>
        <p:nvSpPr>
          <p:cNvPr id="23" name="Rectángulo 22"/>
          <p:cNvSpPr/>
          <p:nvPr/>
        </p:nvSpPr>
        <p:spPr>
          <a:xfrm>
            <a:off x="185670" y="6673403"/>
            <a:ext cx="61882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dirty="0"/>
              <a:t>Fuente: Sistema Automatizado de Egresos Hospitalarios Procedimientos médicos 2013, Secretaria de Salud</a:t>
            </a:r>
          </a:p>
        </p:txBody>
      </p:sp>
    </p:spTree>
    <p:extLst>
      <p:ext uri="{BB962C8B-B14F-4D97-AF65-F5344CB8AC3E}">
        <p14:creationId xmlns:p14="http://schemas.microsoft.com/office/powerpoint/2010/main" val="171641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757" y="14165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sólo </a:t>
            </a:r>
            <a:r>
              <a:rPr lang="es-MX" sz="2800" b="1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MX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cada </a:t>
            </a:r>
            <a:r>
              <a:rPr lang="es-MX" sz="2800" b="1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s-MX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personas con miembros amputados </a:t>
            </a:r>
            <a:r>
              <a:rPr lang="es-MX" sz="2800" b="1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rehabilita </a:t>
            </a:r>
            <a:r>
              <a:rPr lang="es-MX" sz="2800" b="1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 smtClean="0">
              <a:solidFill>
                <a:srgbClr val="66666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s-MX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nicamente </a:t>
            </a:r>
            <a:r>
              <a:rPr lang="es-MX" sz="2800" b="1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30%  </a:t>
            </a:r>
            <a:r>
              <a:rPr lang="es-MX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rehabilitados </a:t>
            </a:r>
            <a:r>
              <a:rPr lang="es-MX" sz="2800" b="1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sabe usar </a:t>
            </a:r>
            <a:r>
              <a:rPr lang="es-MX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adecuadamente </a:t>
            </a:r>
            <a:r>
              <a:rPr lang="es-MX" dirty="0" smtClean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 prótesis</a:t>
            </a:r>
            <a:endParaRPr lang="es-MX" b="1" dirty="0">
              <a:solidFill>
                <a:srgbClr val="666666"/>
              </a:solidFill>
              <a:latin typeface="inheri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b="1" dirty="0" smtClean="0">
              <a:solidFill>
                <a:srgbClr val="666666"/>
              </a:solidFill>
              <a:latin typeface="inheri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54546" y="4048026"/>
            <a:ext cx="8615965" cy="16742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fontAlgn="base">
              <a:lnSpc>
                <a:spcPct val="150000"/>
              </a:lnSpc>
            </a:pPr>
            <a:r>
              <a:rPr lang="es-MX" sz="2400" b="1" dirty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De </a:t>
            </a:r>
            <a:r>
              <a:rPr lang="es-MX" sz="2400" b="1" dirty="0" smtClean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75,000*  </a:t>
            </a:r>
            <a:r>
              <a:rPr lang="es-MX" sz="2400" b="1" dirty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amputados s</a:t>
            </a:r>
            <a:r>
              <a:rPr lang="es-MX" sz="2400" b="1" dirty="0" smtClean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ólo </a:t>
            </a:r>
            <a:r>
              <a:rPr lang="es-MX" sz="2400" b="1" dirty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 rehabilitan 7,500</a:t>
            </a:r>
          </a:p>
          <a:p>
            <a:pPr lvl="1" fontAlgn="base">
              <a:lnSpc>
                <a:spcPct val="150000"/>
              </a:lnSpc>
            </a:pPr>
            <a:r>
              <a:rPr lang="es-MX" sz="2400" b="1" dirty="0" smtClean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67,500  </a:t>
            </a:r>
            <a:r>
              <a:rPr lang="es-MX" sz="2400" b="1" dirty="0">
                <a:solidFill>
                  <a:srgbClr val="666666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no llegan a utilizar una prótesis y 5,250 no la saben utilizar + </a:t>
            </a:r>
            <a:r>
              <a:rPr lang="es-MX" sz="2400" b="1" dirty="0">
                <a:solidFill>
                  <a:srgbClr val="6666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Alto costo de las prótesis</a:t>
            </a:r>
            <a:endParaRPr lang="es-MX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592381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Fuentes: </a:t>
            </a:r>
            <a:r>
              <a:rPr lang="es-MX" i="1" dirty="0" smtClean="0">
                <a:hlinkClick r:id="rId2"/>
              </a:rPr>
              <a:t>www.salud180.com/salud-z/</a:t>
            </a:r>
            <a:r>
              <a:rPr lang="es-MX" b="1" i="1" dirty="0" smtClean="0">
                <a:hlinkClick r:id="rId2"/>
              </a:rPr>
              <a:t>amputacion</a:t>
            </a:r>
            <a:r>
              <a:rPr lang="es-MX" i="1" dirty="0" smtClean="0">
                <a:hlinkClick r:id="rId2"/>
              </a:rPr>
              <a:t>-de-extremidades-inferiores</a:t>
            </a:r>
            <a:endParaRPr lang="es-MX" i="1" dirty="0" smtClean="0"/>
          </a:p>
          <a:p>
            <a:r>
              <a:rPr lang="es-MX" dirty="0" smtClean="0"/>
              <a:t>Entrevista Milenio 08/01/2014 Dr. Onésimo </a:t>
            </a:r>
            <a:r>
              <a:rPr lang="es-MX" dirty="0"/>
              <a:t>Zaldívar Reyna, jefe del Servicio de </a:t>
            </a:r>
            <a:r>
              <a:rPr lang="es-MX" dirty="0" smtClean="0"/>
              <a:t>Angiología</a:t>
            </a:r>
          </a:p>
          <a:p>
            <a:r>
              <a:rPr lang="es-MX" dirty="0" smtClean="0"/>
              <a:t> </a:t>
            </a:r>
            <a:r>
              <a:rPr lang="es-MX" dirty="0"/>
              <a:t>Hospital Juárez de México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335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3180" y="6396747"/>
            <a:ext cx="755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Sistema Automatizado de Egresos Hospitalarios 2013, Secretaria de Salud</a:t>
            </a:r>
            <a:endParaRPr lang="es-MX" sz="1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73179" y="5600700"/>
            <a:ext cx="8721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5" name="Gráfic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875884"/>
              </p:ext>
            </p:extLst>
          </p:nvPr>
        </p:nvGraphicFramePr>
        <p:xfrm>
          <a:off x="173179" y="1408418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2820474" y="92179"/>
            <a:ext cx="63235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Frecuencia </a:t>
            </a:r>
            <a:r>
              <a:rPr lang="es-MX" sz="2600" i="1" dirty="0">
                <a:solidFill>
                  <a:schemeClr val="accent1">
                    <a:lumMod val="75000"/>
                  </a:schemeClr>
                </a:solidFill>
              </a:rPr>
              <a:t>de las amputaciones </a:t>
            </a:r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según la causa externa </a:t>
            </a:r>
            <a:r>
              <a:rPr lang="es-MX" sz="2600" i="1" dirty="0">
                <a:solidFill>
                  <a:schemeClr val="accent1">
                    <a:lumMod val="75000"/>
                  </a:schemeClr>
                </a:solidFill>
              </a:rPr>
              <a:t>de accidente</a:t>
            </a:r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, México </a:t>
            </a:r>
            <a:r>
              <a:rPr lang="es-MX" sz="2600" i="1" dirty="0">
                <a:solidFill>
                  <a:schemeClr val="accent1">
                    <a:lumMod val="75000"/>
                  </a:schemeClr>
                </a:solidFill>
              </a:rPr>
              <a:t>2013.</a:t>
            </a:r>
          </a:p>
        </p:txBody>
      </p:sp>
    </p:spTree>
    <p:extLst>
      <p:ext uri="{BB962C8B-B14F-4D97-AF65-F5344CB8AC3E}">
        <p14:creationId xmlns:p14="http://schemas.microsoft.com/office/powerpoint/2010/main" val="5979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6307" y="6269397"/>
            <a:ext cx="755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Sistema Automatizado de Egresos Hospitalarios 2013, Secretaria de Salud</a:t>
            </a:r>
            <a:endParaRPr lang="es-MX" sz="1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846231" y="0"/>
            <a:ext cx="62977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i="1" dirty="0" smtClean="0">
                <a:solidFill>
                  <a:schemeClr val="accent1">
                    <a:lumMod val="75000"/>
                  </a:schemeClr>
                </a:solidFill>
              </a:rPr>
              <a:t>Frecuencia de amputaciones traumáticas según grupo de edad </a:t>
            </a:r>
          </a:p>
          <a:p>
            <a:pPr algn="ctr"/>
            <a:endParaRPr lang="es-MX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MX" sz="2400" i="1" dirty="0" smtClean="0">
                <a:solidFill>
                  <a:schemeClr val="accent1">
                    <a:lumMod val="75000"/>
                  </a:schemeClr>
                </a:solidFill>
              </a:rPr>
              <a:t>México  2013.</a:t>
            </a:r>
            <a:endParaRPr lang="es-MX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Gráfic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49480"/>
              </p:ext>
            </p:extLst>
          </p:nvPr>
        </p:nvGraphicFramePr>
        <p:xfrm>
          <a:off x="404643" y="1247662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7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4744" y="6345381"/>
            <a:ext cx="755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Sistema Automatizado de Egresos Hospitalarios 2013, Secretaria de Salud</a:t>
            </a:r>
            <a:endParaRPr lang="es-MX" sz="1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136677" y="175451"/>
            <a:ext cx="60073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Frecuencia de amputaciones traumáticas</a:t>
            </a:r>
          </a:p>
          <a:p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según lugar de ocurrencia del evento. </a:t>
            </a:r>
          </a:p>
          <a:p>
            <a:pPr algn="ctr"/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México 2013.</a:t>
            </a:r>
            <a:endParaRPr lang="es-MX" sz="2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481975"/>
              </p:ext>
            </p:extLst>
          </p:nvPr>
        </p:nvGraphicFramePr>
        <p:xfrm>
          <a:off x="352315" y="1418179"/>
          <a:ext cx="7876800" cy="472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53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14744" y="6345381"/>
            <a:ext cx="755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Sistema Automatizado de Egresos Hospitalarios 2013, Secretaria de Salud</a:t>
            </a:r>
            <a:endParaRPr lang="es-MX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654247" y="117667"/>
            <a:ext cx="872143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Distribución de las amputaciones traumáticas </a:t>
            </a:r>
          </a:p>
          <a:p>
            <a:pPr algn="ctr"/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según sexo México 2013.</a:t>
            </a:r>
            <a:endParaRPr lang="es-MX" sz="2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Gráfic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237035"/>
              </p:ext>
            </p:extLst>
          </p:nvPr>
        </p:nvGraphicFramePr>
        <p:xfrm>
          <a:off x="596526" y="1140219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46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02925"/>
              </p:ext>
            </p:extLst>
          </p:nvPr>
        </p:nvGraphicFramePr>
        <p:xfrm>
          <a:off x="180304" y="1753273"/>
          <a:ext cx="6014434" cy="3968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14434"/>
              </a:tblGrid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3200" u="none" strike="noStrike" dirty="0">
                          <a:effectLst/>
                        </a:rPr>
                        <a:t>Amputaciones de: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8792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>
                          <a:effectLst/>
                        </a:rPr>
                        <a:t>brazo y/o antebrazo?</a:t>
                      </a:r>
                      <a:endParaRPr lang="es-MX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8792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>
                          <a:effectLst/>
                        </a:rPr>
                        <a:t>mano y/o dedos de la mano?</a:t>
                      </a:r>
                      <a:endParaRPr lang="es-MX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8792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>
                          <a:effectLst/>
                        </a:rPr>
                        <a:t>muslo y/o pierna?</a:t>
                      </a:r>
                      <a:endParaRPr lang="es-MX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8792">
                <a:tc>
                  <a:txBody>
                    <a:bodyPr/>
                    <a:lstStyle/>
                    <a:p>
                      <a:pPr algn="l" fontAlgn="ctr"/>
                      <a:r>
                        <a:rPr lang="es-MX" sz="3200" u="none" strike="noStrike">
                          <a:effectLst/>
                        </a:rPr>
                        <a:t>pie (tobillo) y/o dedos del pie?</a:t>
                      </a:r>
                      <a:endParaRPr lang="es-MX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532">
                <a:tc>
                  <a:txBody>
                    <a:bodyPr/>
                    <a:lstStyle/>
                    <a:p>
                      <a:pPr algn="l" fontAlgn="ctr"/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8792">
                <a:tc>
                  <a:txBody>
                    <a:bodyPr/>
                    <a:lstStyle/>
                    <a:p>
                      <a:pPr algn="r" fontAlgn="ctr"/>
                      <a:r>
                        <a:rPr lang="es-MX" sz="3200" u="none" strike="noStrike" dirty="0">
                          <a:effectLst/>
                        </a:rPr>
                        <a:t>Total de individuos con alguna </a:t>
                      </a:r>
                      <a:r>
                        <a:rPr lang="es-MX" sz="3200" u="none" strike="noStrike" dirty="0" err="1" smtClean="0">
                          <a:effectLst/>
                        </a:rPr>
                        <a:t>amputación:traumática</a:t>
                      </a:r>
                      <a:endParaRPr lang="es-MX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42574"/>
              </p:ext>
            </p:extLst>
          </p:nvPr>
        </p:nvGraphicFramePr>
        <p:xfrm>
          <a:off x="6244195" y="1790162"/>
          <a:ext cx="1277066" cy="3837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7066"/>
              </a:tblGrid>
              <a:tr h="51309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u="none" strike="noStrike" dirty="0">
                          <a:effectLst/>
                        </a:rPr>
                        <a:t>N</a:t>
                      </a:r>
                      <a:endParaRPr lang="es-MX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461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u="none" strike="noStrike">
                          <a:effectLst/>
                        </a:rPr>
                        <a:t>3,066</a:t>
                      </a:r>
                      <a:endParaRPr lang="es-MX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624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u="none" strike="noStrike" dirty="0">
                          <a:effectLst/>
                        </a:rPr>
                        <a:t>12,155</a:t>
                      </a:r>
                      <a:endParaRPr lang="es-MX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939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u="none" strike="noStrike">
                          <a:effectLst/>
                        </a:rPr>
                        <a:t>470</a:t>
                      </a:r>
                      <a:endParaRPr lang="es-MX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178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800" u="none" strike="noStrike">
                          <a:effectLst/>
                        </a:rPr>
                        <a:t>1,185</a:t>
                      </a:r>
                      <a:endParaRPr lang="es-MX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9890">
                <a:tc>
                  <a:txBody>
                    <a:bodyPr/>
                    <a:lstStyle/>
                    <a:p>
                      <a:pPr algn="ctr" fontAlgn="ctr"/>
                      <a:endParaRPr lang="es-MX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44331">
                <a:tc>
                  <a:txBody>
                    <a:bodyPr/>
                    <a:lstStyle/>
                    <a:p>
                      <a:pPr algn="ctr" fontAlgn="ctr"/>
                      <a:endParaRPr lang="es-MX" sz="2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s-MX" sz="2800" u="none" strike="noStrike" dirty="0" smtClean="0">
                          <a:effectLst/>
                        </a:rPr>
                        <a:t>14,472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354169" y="6134190"/>
            <a:ext cx="7630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Calibri" panose="020F0502020204030204" pitchFamily="34" charset="0"/>
              </a:rPr>
              <a:t>Fuente: </a:t>
            </a:r>
            <a:r>
              <a:rPr lang="es-MX" dirty="0">
                <a:solidFill>
                  <a:srgbClr val="000000"/>
                </a:solidFill>
                <a:latin typeface="Calibri" panose="020F0502020204030204" pitchFamily="34" charset="0"/>
              </a:rPr>
              <a:t>cálculos propios de la Encuesta Nacional de Salud y Nutrición de 2012,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271233" y="193183"/>
            <a:ext cx="554337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600" b="1" i="1" dirty="0" smtClean="0">
                <a:solidFill>
                  <a:srgbClr val="7030A0"/>
                </a:solidFill>
              </a:rPr>
              <a:t>Amputaciones traumáticas según sitio </a:t>
            </a:r>
          </a:p>
          <a:p>
            <a:r>
              <a:rPr lang="es-MX" sz="2600" b="1" i="1" dirty="0" smtClean="0">
                <a:solidFill>
                  <a:srgbClr val="7030A0"/>
                </a:solidFill>
              </a:rPr>
              <a:t>anatómico afectado. México 2012</a:t>
            </a:r>
            <a:endParaRPr lang="es-MX" sz="2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3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4742" y="6581001"/>
            <a:ext cx="755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Sistema Automatizado de Egresos Hospitalarios 2013, Secretaria de Salud</a:t>
            </a:r>
            <a:endParaRPr lang="es-MX" sz="1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657176" y="0"/>
            <a:ext cx="872143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Frecuencia de las amputaciones traumáticas </a:t>
            </a:r>
          </a:p>
          <a:p>
            <a:pPr algn="ctr"/>
            <a:r>
              <a:rPr lang="es-MX" sz="2600" i="1" dirty="0" smtClean="0">
                <a:solidFill>
                  <a:schemeClr val="accent1">
                    <a:lumMod val="75000"/>
                  </a:schemeClr>
                </a:solidFill>
              </a:rPr>
              <a:t>según entidad federativa, México 2013.</a:t>
            </a:r>
            <a:endParaRPr lang="es-MX" sz="2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Gráfic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428336"/>
              </p:ext>
            </p:extLst>
          </p:nvPr>
        </p:nvGraphicFramePr>
        <p:xfrm>
          <a:off x="214742" y="1716842"/>
          <a:ext cx="7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80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3856</TotalTime>
  <Words>529</Words>
  <Application>Microsoft Office PowerPoint</Application>
  <PresentationFormat>Presentación en pantalla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inherit</vt:lpstr>
      <vt:lpstr>Open Sans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jllanos</dc:creator>
  <cp:lastModifiedBy>Hijar</cp:lastModifiedBy>
  <cp:revision>194</cp:revision>
  <cp:lastPrinted>2015-03-04T22:10:52Z</cp:lastPrinted>
  <dcterms:created xsi:type="dcterms:W3CDTF">2014-02-26T23:49:11Z</dcterms:created>
  <dcterms:modified xsi:type="dcterms:W3CDTF">2015-03-04T22:10:57Z</dcterms:modified>
</cp:coreProperties>
</file>