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9"/>
  </p:notesMasterIdLst>
  <p:handoutMasterIdLst>
    <p:handoutMasterId r:id="rId40"/>
  </p:handoutMasterIdLst>
  <p:sldIdLst>
    <p:sldId id="294" r:id="rId2"/>
    <p:sldId id="298" r:id="rId3"/>
    <p:sldId id="299" r:id="rId4"/>
    <p:sldId id="300" r:id="rId5"/>
    <p:sldId id="322" r:id="rId6"/>
    <p:sldId id="303" r:id="rId7"/>
    <p:sldId id="337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3" r:id="rId16"/>
    <p:sldId id="334" r:id="rId17"/>
    <p:sldId id="335" r:id="rId18"/>
    <p:sldId id="302" r:id="rId19"/>
    <p:sldId id="304" r:id="rId20"/>
    <p:sldId id="319" r:id="rId21"/>
    <p:sldId id="305" r:id="rId22"/>
    <p:sldId id="306" r:id="rId23"/>
    <p:sldId id="307" r:id="rId24"/>
    <p:sldId id="308" r:id="rId25"/>
    <p:sldId id="310" r:id="rId26"/>
    <p:sldId id="336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20" r:id="rId35"/>
    <p:sldId id="321" r:id="rId36"/>
    <p:sldId id="318" r:id="rId37"/>
    <p:sldId id="297" r:id="rId38"/>
  </p:sldIdLst>
  <p:sldSz cx="9144000" cy="6858000" type="letter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  <a:srgbClr val="1B5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4" autoAdjust="0"/>
    <p:restoredTop sz="95072" autoAdjust="0"/>
  </p:normalViewPr>
  <p:slideViewPr>
    <p:cSldViewPr snapToGrid="0">
      <p:cViewPr varScale="1">
        <p:scale>
          <a:sx n="48" d="100"/>
          <a:sy n="4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 smtClean="0">
                <a:solidFill>
                  <a:srgbClr val="FF0000"/>
                </a:solidFill>
              </a:rPr>
              <a:t>Egresos Hospitalarios por Causa de Amputación </a:t>
            </a:r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 smtClean="0">
                <a:solidFill>
                  <a:srgbClr val="FF0000"/>
                </a:solidFill>
              </a:rPr>
              <a:t>2004-2013</a:t>
            </a:r>
            <a:endParaRPr lang="es-MX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5106</c:v>
                </c:pt>
                <c:pt idx="1">
                  <c:v>4971</c:v>
                </c:pt>
                <c:pt idx="2">
                  <c:v>5221</c:v>
                </c:pt>
                <c:pt idx="3">
                  <c:v>5347</c:v>
                </c:pt>
                <c:pt idx="4">
                  <c:v>5632</c:v>
                </c:pt>
                <c:pt idx="5">
                  <c:v>5697</c:v>
                </c:pt>
                <c:pt idx="6">
                  <c:v>5721</c:v>
                </c:pt>
                <c:pt idx="7">
                  <c:v>6040</c:v>
                </c:pt>
                <c:pt idx="8">
                  <c:v>6294</c:v>
                </c:pt>
                <c:pt idx="9">
                  <c:v>5850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3184"/>
        <c:axId val="22174720"/>
      </c:barChart>
      <c:catAx>
        <c:axId val="221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74720"/>
        <c:crosses val="autoZero"/>
        <c:auto val="1"/>
        <c:lblAlgn val="ctr"/>
        <c:lblOffset val="100"/>
        <c:noMultiLvlLbl val="0"/>
      </c:catAx>
      <c:valAx>
        <c:axId val="2217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C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7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FF0000"/>
                </a:solidFill>
              </a:rPr>
              <a:t>Egresos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Hospitalarios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por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Grupo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 </a:t>
            </a:r>
            <a:r>
              <a:rPr lang="en-US" b="1" dirty="0" err="1" smtClean="0">
                <a:solidFill>
                  <a:srgbClr val="FF0000"/>
                </a:solidFill>
              </a:rPr>
              <a:t>Edad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FF0000"/>
                </a:solidFill>
              </a:rPr>
              <a:t>2004-2013</a:t>
            </a:r>
            <a:endParaRPr lang="en-US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6"/>
                <c:pt idx="0">
                  <c:v>menor 1 año</c:v>
                </c:pt>
                <c:pt idx="1">
                  <c:v>1 a 4 años</c:v>
                </c:pt>
                <c:pt idx="2">
                  <c:v>5 a 14 años</c:v>
                </c:pt>
                <c:pt idx="3">
                  <c:v>15 a 44</c:v>
                </c:pt>
                <c:pt idx="4">
                  <c:v>45 a 64 años</c:v>
                </c:pt>
                <c:pt idx="5">
                  <c:v>65 y más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30</c:v>
                </c:pt>
                <c:pt idx="1">
                  <c:v>357</c:v>
                </c:pt>
                <c:pt idx="2">
                  <c:v>393</c:v>
                </c:pt>
                <c:pt idx="3">
                  <c:v>2002</c:v>
                </c:pt>
                <c:pt idx="4">
                  <c:v>1771</c:v>
                </c:pt>
                <c:pt idx="5">
                  <c:v>1337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076288"/>
        <c:axId val="86634880"/>
      </c:barChart>
      <c:catAx>
        <c:axId val="240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6634880"/>
        <c:crosses val="autoZero"/>
        <c:auto val="1"/>
        <c:lblAlgn val="ctr"/>
        <c:lblOffset val="100"/>
        <c:noMultiLvlLbl val="0"/>
      </c:catAx>
      <c:valAx>
        <c:axId val="8663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rgbClr val="FF0000"/>
                </a:solidFill>
              </a:rPr>
              <a:t>Egresos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</a:rPr>
              <a:t>ospitalarios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Causa </a:t>
            </a:r>
            <a:r>
              <a:rPr lang="en-US" dirty="0">
                <a:solidFill>
                  <a:srgbClr val="FF0000"/>
                </a:solidFill>
              </a:rPr>
              <a:t>de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mputación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rgbClr val="FF0000"/>
                </a:solidFill>
              </a:rPr>
              <a:t>según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nstitución</a:t>
            </a:r>
            <a:r>
              <a:rPr lang="en-US" dirty="0">
                <a:solidFill>
                  <a:srgbClr val="FF0000"/>
                </a:solidFill>
              </a:rPr>
              <a:t>, 2013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Salud</c:v>
                </c:pt>
                <c:pt idx="1">
                  <c:v>IMSS</c:v>
                </c:pt>
                <c:pt idx="2">
                  <c:v>IMSS Ops</c:v>
                </c:pt>
                <c:pt idx="3">
                  <c:v>ISSSTE</c:v>
                </c:pt>
                <c:pt idx="4">
                  <c:v>PEMEX</c:v>
                </c:pt>
                <c:pt idx="5">
                  <c:v>SEMAR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2059</c:v>
                </c:pt>
                <c:pt idx="1">
                  <c:v>3415</c:v>
                </c:pt>
                <c:pt idx="2">
                  <c:v>145</c:v>
                </c:pt>
                <c:pt idx="3">
                  <c:v>168</c:v>
                </c:pt>
                <c:pt idx="4">
                  <c:v>46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97856"/>
        <c:axId val="22699392"/>
      </c:barChart>
      <c:catAx>
        <c:axId val="226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699392"/>
        <c:crosses val="autoZero"/>
        <c:auto val="1"/>
        <c:lblAlgn val="ctr"/>
        <c:lblOffset val="100"/>
        <c:noMultiLvlLbl val="0"/>
      </c:catAx>
      <c:valAx>
        <c:axId val="226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6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 b="1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37012-22C5-4775-83B5-3AF5C3794201}" type="doc">
      <dgm:prSet loTypeId="urn:microsoft.com/office/officeart/2005/8/layout/radial4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3A8E449A-360B-4EC0-B503-55433507B822}">
      <dgm:prSet phldrT="[Texto]" custT="1"/>
      <dgm:spPr/>
      <dgm:t>
        <a:bodyPr/>
        <a:lstStyle/>
        <a:p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Paciente</a:t>
          </a:r>
          <a:endParaRPr lang="es-MX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53537B-85BD-41AC-9867-2CDEB10DB4CB}" type="parTrans" cxnId="{20F05A4E-F25C-4172-8776-0D7887A0125F}">
      <dgm:prSet/>
      <dgm:spPr/>
      <dgm:t>
        <a:bodyPr/>
        <a:lstStyle/>
        <a:p>
          <a:endParaRPr lang="es-MX" sz="2000" b="1"/>
        </a:p>
      </dgm:t>
    </dgm:pt>
    <dgm:pt modelId="{D3721017-DD0A-49C7-9243-9EB48C8E9056}" type="sibTrans" cxnId="{20F05A4E-F25C-4172-8776-0D7887A0125F}">
      <dgm:prSet/>
      <dgm:spPr/>
      <dgm:t>
        <a:bodyPr/>
        <a:lstStyle/>
        <a:p>
          <a:endParaRPr lang="es-MX" sz="2000" b="1"/>
        </a:p>
      </dgm:t>
    </dgm:pt>
    <dgm:pt modelId="{7D657683-54EB-477A-9324-7C06BB91E707}">
      <dgm:prSet phldrT="[Texto]" custT="1"/>
      <dgm:spPr/>
      <dgm:t>
        <a:bodyPr/>
        <a:lstStyle/>
        <a:p>
          <a:r>
            <a:rPr lang="es-MX" sz="1200" b="1" dirty="0" smtClean="0"/>
            <a:t>Trabajo Social</a:t>
          </a:r>
          <a:endParaRPr lang="es-MX" sz="1200" b="1" dirty="0"/>
        </a:p>
      </dgm:t>
    </dgm:pt>
    <dgm:pt modelId="{D7C96B0E-CB3C-4471-A2D1-AACB1FD18AA1}" type="parTrans" cxnId="{538DDDB0-4DC1-4599-925D-2667908C02F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600" b="1"/>
        </a:p>
      </dgm:t>
    </dgm:pt>
    <dgm:pt modelId="{7A65B87C-B0BF-4242-B10B-D9E95A5B8C2D}" type="sibTrans" cxnId="{538DDDB0-4DC1-4599-925D-2667908C02FD}">
      <dgm:prSet/>
      <dgm:spPr/>
      <dgm:t>
        <a:bodyPr/>
        <a:lstStyle/>
        <a:p>
          <a:endParaRPr lang="es-MX" sz="2000" b="1"/>
        </a:p>
      </dgm:t>
    </dgm:pt>
    <dgm:pt modelId="{6F3FE023-E7EA-4607-9217-125F7BBA2A12}">
      <dgm:prSet phldrT="[Texto]" custT="1"/>
      <dgm:spPr/>
      <dgm:t>
        <a:bodyPr/>
        <a:lstStyle/>
        <a:p>
          <a:r>
            <a:rPr lang="es-MX" sz="1100" b="1" dirty="0" smtClean="0"/>
            <a:t>Especialidades quirúrgicas</a:t>
          </a:r>
          <a:endParaRPr lang="es-MX" sz="1100" b="1" dirty="0"/>
        </a:p>
      </dgm:t>
    </dgm:pt>
    <dgm:pt modelId="{AB91370C-1ABA-442A-B32A-60E721567FB3}" type="parTrans" cxnId="{78C73442-7122-475F-AFA0-9B9D3B39F28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600" b="1"/>
        </a:p>
      </dgm:t>
    </dgm:pt>
    <dgm:pt modelId="{AC61D5ED-B3E6-4C39-97E8-C2D03205F6D6}" type="sibTrans" cxnId="{78C73442-7122-475F-AFA0-9B9D3B39F282}">
      <dgm:prSet/>
      <dgm:spPr/>
      <dgm:t>
        <a:bodyPr/>
        <a:lstStyle/>
        <a:p>
          <a:endParaRPr lang="es-MX" sz="2000" b="1"/>
        </a:p>
      </dgm:t>
    </dgm:pt>
    <dgm:pt modelId="{66311F8C-6DA7-4C31-B649-D3A87FD91C65}">
      <dgm:prSet phldrT="[Texto]" custT="1"/>
      <dgm:spPr/>
      <dgm:t>
        <a:bodyPr/>
        <a:lstStyle/>
        <a:p>
          <a:r>
            <a:rPr lang="es-MX" sz="1200" b="1" dirty="0" smtClean="0"/>
            <a:t>Terapia Física</a:t>
          </a:r>
          <a:endParaRPr lang="es-MX" sz="1200" b="1" dirty="0"/>
        </a:p>
      </dgm:t>
    </dgm:pt>
    <dgm:pt modelId="{9B024BA2-12FA-4C5B-A4A7-B8C617C20FD5}" type="parTrans" cxnId="{12E7223F-DCC0-4CE7-8AA3-953D6AC0316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600" b="1"/>
        </a:p>
      </dgm:t>
    </dgm:pt>
    <dgm:pt modelId="{EEEB1152-20B9-4FE6-8250-C44EACFA1A86}" type="sibTrans" cxnId="{12E7223F-DCC0-4CE7-8AA3-953D6AC0316B}">
      <dgm:prSet/>
      <dgm:spPr/>
      <dgm:t>
        <a:bodyPr/>
        <a:lstStyle/>
        <a:p>
          <a:endParaRPr lang="es-MX" sz="2000" b="1"/>
        </a:p>
      </dgm:t>
    </dgm:pt>
    <dgm:pt modelId="{D44ED47F-1AC0-4649-BEC4-AFBADB9A9FC3}">
      <dgm:prSet phldrT="[Texto]" custT="1"/>
      <dgm:spPr/>
      <dgm:t>
        <a:bodyPr/>
        <a:lstStyle/>
        <a:p>
          <a:r>
            <a:rPr lang="es-MX" sz="1400" b="1" dirty="0" smtClean="0"/>
            <a:t>T</a:t>
          </a:r>
          <a:r>
            <a:rPr lang="es-MX" sz="1000" b="1" dirty="0" smtClean="0"/>
            <a:t>erapia Ocupacional</a:t>
          </a:r>
          <a:endParaRPr lang="es-MX" sz="1400" b="1" dirty="0"/>
        </a:p>
      </dgm:t>
    </dgm:pt>
    <dgm:pt modelId="{9F844A9E-41E4-4909-8B8E-35F120DF2E35}" type="parTrans" cxnId="{C5967DE0-CC9C-4B9F-A67E-8916DB97D1B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600" b="1"/>
        </a:p>
      </dgm:t>
    </dgm:pt>
    <dgm:pt modelId="{AE4F898A-E9C9-4371-AE8A-4BD6335AF84E}" type="sibTrans" cxnId="{C5967DE0-CC9C-4B9F-A67E-8916DB97D1B5}">
      <dgm:prSet/>
      <dgm:spPr/>
      <dgm:t>
        <a:bodyPr/>
        <a:lstStyle/>
        <a:p>
          <a:endParaRPr lang="es-MX" sz="2000" b="1"/>
        </a:p>
      </dgm:t>
    </dgm:pt>
    <dgm:pt modelId="{E7E69326-89BE-48DB-9E99-57282A956354}">
      <dgm:prSet phldrT="[Texto]" custT="1"/>
      <dgm:spPr/>
      <dgm:t>
        <a:bodyPr/>
        <a:lstStyle/>
        <a:p>
          <a:r>
            <a:rPr lang="es-MX" sz="1200" b="1" dirty="0" smtClean="0"/>
            <a:t>Psicología</a:t>
          </a:r>
          <a:endParaRPr lang="es-MX" sz="900" b="1" dirty="0"/>
        </a:p>
      </dgm:t>
    </dgm:pt>
    <dgm:pt modelId="{D27F0743-19F9-41AE-805E-F707D8017B1C}" type="parTrans" cxnId="{AE40D316-16E0-484C-8610-CB29860840A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600" b="1"/>
        </a:p>
      </dgm:t>
    </dgm:pt>
    <dgm:pt modelId="{04F684B6-C207-43B4-9DBF-96789242FF29}" type="sibTrans" cxnId="{AE40D316-16E0-484C-8610-CB29860840A4}">
      <dgm:prSet/>
      <dgm:spPr/>
      <dgm:t>
        <a:bodyPr/>
        <a:lstStyle/>
        <a:p>
          <a:endParaRPr lang="es-MX" sz="2000" b="1"/>
        </a:p>
      </dgm:t>
    </dgm:pt>
    <dgm:pt modelId="{B5BD825D-2AE3-4DB0-886D-77C227E6470C}">
      <dgm:prSet phldrT="[Texto]" custT="1"/>
      <dgm:spPr/>
      <dgm:t>
        <a:bodyPr/>
        <a:lstStyle/>
        <a:p>
          <a:r>
            <a:rPr lang="es-MX" sz="1200" b="1" dirty="0" err="1" smtClean="0"/>
            <a:t>Protesista</a:t>
          </a:r>
          <a:endParaRPr lang="es-MX" sz="1400" b="1" dirty="0"/>
        </a:p>
      </dgm:t>
    </dgm:pt>
    <dgm:pt modelId="{7B48610C-B445-4F3F-9727-0255D827BE64}" type="parTrans" cxnId="{2E255A15-DD87-4E2A-80A8-4F11A094F77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600" b="1"/>
        </a:p>
      </dgm:t>
    </dgm:pt>
    <dgm:pt modelId="{A7FEBA66-5449-42F6-9D82-6FF5A4AABCE4}" type="sibTrans" cxnId="{2E255A15-DD87-4E2A-80A8-4F11A094F779}">
      <dgm:prSet/>
      <dgm:spPr/>
      <dgm:t>
        <a:bodyPr/>
        <a:lstStyle/>
        <a:p>
          <a:endParaRPr lang="es-MX" sz="2000" b="1"/>
        </a:p>
      </dgm:t>
    </dgm:pt>
    <dgm:pt modelId="{551C3563-9701-418F-A058-BA3039106342}">
      <dgm:prSet phldrT="[Texto]" custT="1"/>
      <dgm:spPr/>
      <dgm:t>
        <a:bodyPr/>
        <a:lstStyle/>
        <a:p>
          <a:r>
            <a:rPr lang="es-MX" sz="1100" b="1" dirty="0" smtClean="0"/>
            <a:t>Ingeniería Biomédica</a:t>
          </a:r>
          <a:endParaRPr lang="es-MX" sz="1100" b="1" dirty="0"/>
        </a:p>
      </dgm:t>
    </dgm:pt>
    <dgm:pt modelId="{56157979-C833-4DE9-9238-E02C219B62F2}" type="parTrans" cxnId="{24932A08-DCDD-4447-998C-83CA474323B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600" b="1"/>
        </a:p>
      </dgm:t>
    </dgm:pt>
    <dgm:pt modelId="{586CACF3-748C-4531-9D0F-8D8D9AA9A35A}" type="sibTrans" cxnId="{24932A08-DCDD-4447-998C-83CA474323B9}">
      <dgm:prSet/>
      <dgm:spPr/>
      <dgm:t>
        <a:bodyPr/>
        <a:lstStyle/>
        <a:p>
          <a:endParaRPr lang="es-MX" sz="2000" b="1"/>
        </a:p>
      </dgm:t>
    </dgm:pt>
    <dgm:pt modelId="{BD4BF017-6A5F-4D70-A426-64E40AC91568}">
      <dgm:prSet phldrT="[Texto]" custT="1"/>
      <dgm:spPr/>
      <dgm:t>
        <a:bodyPr/>
        <a:lstStyle/>
        <a:p>
          <a:r>
            <a:rPr lang="es-MX" sz="1100" b="1" dirty="0" smtClean="0"/>
            <a:t>Enfermería</a:t>
          </a:r>
          <a:endParaRPr lang="es-MX" sz="1100" b="1" dirty="0"/>
        </a:p>
      </dgm:t>
    </dgm:pt>
    <dgm:pt modelId="{1064CA13-800B-4211-A187-7C09C0E37E5D}" type="parTrans" cxnId="{ED42925A-0588-463A-98F7-7AB053AC980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600" b="1"/>
        </a:p>
      </dgm:t>
    </dgm:pt>
    <dgm:pt modelId="{921D694F-A45A-48D9-AE58-6FE3A06EEFAB}" type="sibTrans" cxnId="{ED42925A-0588-463A-98F7-7AB053AC980C}">
      <dgm:prSet/>
      <dgm:spPr/>
      <dgm:t>
        <a:bodyPr/>
        <a:lstStyle/>
        <a:p>
          <a:endParaRPr lang="es-MX" sz="2000" b="1"/>
        </a:p>
      </dgm:t>
    </dgm:pt>
    <dgm:pt modelId="{997BE153-534B-4EC5-86C5-CFDA6B8F0978}" type="pres">
      <dgm:prSet presAssocID="{49137012-22C5-4775-83B5-3AF5C37942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54E55C-481A-4E42-85D8-7D4E58B6B120}" type="pres">
      <dgm:prSet presAssocID="{3A8E449A-360B-4EC0-B503-55433507B822}" presName="centerShape" presStyleLbl="node0" presStyleIdx="0" presStyleCnt="1" custScaleX="90300" custScaleY="78280"/>
      <dgm:spPr/>
      <dgm:t>
        <a:bodyPr/>
        <a:lstStyle/>
        <a:p>
          <a:endParaRPr lang="es-MX"/>
        </a:p>
      </dgm:t>
    </dgm:pt>
    <dgm:pt modelId="{A63DD940-551A-4A28-89CC-0BBDA477D5EF}" type="pres">
      <dgm:prSet presAssocID="{D7C96B0E-CB3C-4471-A2D1-AACB1FD18AA1}" presName="parTrans" presStyleLbl="bgSibTrans2D1" presStyleIdx="0" presStyleCnt="8"/>
      <dgm:spPr/>
      <dgm:t>
        <a:bodyPr/>
        <a:lstStyle/>
        <a:p>
          <a:endParaRPr lang="es-MX"/>
        </a:p>
      </dgm:t>
    </dgm:pt>
    <dgm:pt modelId="{4FE43B84-82C1-4F2A-83CA-C001D8062EA8}" type="pres">
      <dgm:prSet presAssocID="{7D657683-54EB-477A-9324-7C06BB91E70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3380EC-220A-4B75-991E-79A4576FA73E}" type="pres">
      <dgm:prSet presAssocID="{1064CA13-800B-4211-A187-7C09C0E37E5D}" presName="parTrans" presStyleLbl="bgSibTrans2D1" presStyleIdx="1" presStyleCnt="8"/>
      <dgm:spPr/>
      <dgm:t>
        <a:bodyPr/>
        <a:lstStyle/>
        <a:p>
          <a:endParaRPr lang="es-MX"/>
        </a:p>
      </dgm:t>
    </dgm:pt>
    <dgm:pt modelId="{656D45D5-379A-4EE9-826A-646FAF35B7AF}" type="pres">
      <dgm:prSet presAssocID="{BD4BF017-6A5F-4D70-A426-64E40AC91568}" presName="node" presStyleLbl="node1" presStyleIdx="1" presStyleCnt="8" custRadScaleRad="104631" custRadScaleInc="6639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120758-12A8-4F34-AEB4-536AE372ADDC}" type="pres">
      <dgm:prSet presAssocID="{AB91370C-1ABA-442A-B32A-60E721567FB3}" presName="parTrans" presStyleLbl="bgSibTrans2D1" presStyleIdx="2" presStyleCnt="8"/>
      <dgm:spPr/>
      <dgm:t>
        <a:bodyPr/>
        <a:lstStyle/>
        <a:p>
          <a:endParaRPr lang="es-MX"/>
        </a:p>
      </dgm:t>
    </dgm:pt>
    <dgm:pt modelId="{9564E35D-41D7-4DC0-909B-18E6FC747A02}" type="pres">
      <dgm:prSet presAssocID="{6F3FE023-E7EA-4607-9217-125F7BBA2A12}" presName="node" presStyleLbl="node1" presStyleIdx="2" presStyleCnt="8" custScaleX="144271" custRadScaleRad="100296" custRadScaleInc="867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81A8EC-FD41-4E24-B259-059A4C7ED508}" type="pres">
      <dgm:prSet presAssocID="{9B024BA2-12FA-4C5B-A4A7-B8C617C20FD5}" presName="parTrans" presStyleLbl="bgSibTrans2D1" presStyleIdx="3" presStyleCnt="8"/>
      <dgm:spPr/>
      <dgm:t>
        <a:bodyPr/>
        <a:lstStyle/>
        <a:p>
          <a:endParaRPr lang="es-MX"/>
        </a:p>
      </dgm:t>
    </dgm:pt>
    <dgm:pt modelId="{B3A76CBE-7FC0-49F1-BDCA-4AC44CBFBBF1}" type="pres">
      <dgm:prSet presAssocID="{66311F8C-6DA7-4C31-B649-D3A87FD91C65}" presName="node" presStyleLbl="node1" presStyleIdx="3" presStyleCnt="8" custRadScaleRad="114791" custRadScaleInc="-1465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A034E6-A97A-4E1F-9B14-A33F19F1AE73}" type="pres">
      <dgm:prSet presAssocID="{56157979-C833-4DE9-9238-E02C219B62F2}" presName="parTrans" presStyleLbl="bgSibTrans2D1" presStyleIdx="4" presStyleCnt="8"/>
      <dgm:spPr/>
      <dgm:t>
        <a:bodyPr/>
        <a:lstStyle/>
        <a:p>
          <a:endParaRPr lang="es-MX"/>
        </a:p>
      </dgm:t>
    </dgm:pt>
    <dgm:pt modelId="{BD62C308-A8CA-468E-8DAF-2A48D02AAF4C}" type="pres">
      <dgm:prSet presAssocID="{551C3563-9701-418F-A058-BA303910634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BDB938-979D-48CE-B550-5CD34B4A2906}" type="pres">
      <dgm:prSet presAssocID="{7B48610C-B445-4F3F-9727-0255D827BE64}" presName="parTrans" presStyleLbl="bgSibTrans2D1" presStyleIdx="5" presStyleCnt="8"/>
      <dgm:spPr/>
      <dgm:t>
        <a:bodyPr/>
        <a:lstStyle/>
        <a:p>
          <a:endParaRPr lang="es-MX"/>
        </a:p>
      </dgm:t>
    </dgm:pt>
    <dgm:pt modelId="{CFCC7283-9FC0-44BB-B697-421302965D40}" type="pres">
      <dgm:prSet presAssocID="{B5BD825D-2AE3-4DB0-886D-77C227E6470C}" presName="node" presStyleLbl="node1" presStyleIdx="5" presStyleCnt="8" custRadScaleRad="105455" custRadScaleInc="92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473AD0-BE35-4592-A849-8FD5D42E2724}" type="pres">
      <dgm:prSet presAssocID="{D27F0743-19F9-41AE-805E-F707D8017B1C}" presName="parTrans" presStyleLbl="bgSibTrans2D1" presStyleIdx="6" presStyleCnt="8"/>
      <dgm:spPr/>
      <dgm:t>
        <a:bodyPr/>
        <a:lstStyle/>
        <a:p>
          <a:endParaRPr lang="es-MX"/>
        </a:p>
      </dgm:t>
    </dgm:pt>
    <dgm:pt modelId="{761293B2-5229-4F92-914B-C17F99E9E4A1}" type="pres">
      <dgm:prSet presAssocID="{E7E69326-89BE-48DB-9E99-57282A956354}" presName="node" presStyleLbl="node1" presStyleIdx="6" presStyleCnt="8" custRadScaleRad="98629" custRadScaleInc="-134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541E0D-9F34-4A3F-8AC7-5044511DCCB7}" type="pres">
      <dgm:prSet presAssocID="{9F844A9E-41E4-4909-8B8E-35F120DF2E35}" presName="parTrans" presStyleLbl="bgSibTrans2D1" presStyleIdx="7" presStyleCnt="8"/>
      <dgm:spPr/>
      <dgm:t>
        <a:bodyPr/>
        <a:lstStyle/>
        <a:p>
          <a:endParaRPr lang="es-MX"/>
        </a:p>
      </dgm:t>
    </dgm:pt>
    <dgm:pt modelId="{04029AF8-E4E6-456D-9901-62C41ADA4718}" type="pres">
      <dgm:prSet presAssocID="{D44ED47F-1AC0-4649-BEC4-AFBADB9A9FC3}" presName="node" presStyleLbl="node1" presStyleIdx="7" presStyleCnt="8" custRadScaleRad="112804" custRadScaleInc="-7112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3285AE6-53E7-4EF9-8FDC-AC75C9C62F32}" type="presOf" srcId="{3A8E449A-360B-4EC0-B503-55433507B822}" destId="{5754E55C-481A-4E42-85D8-7D4E58B6B120}" srcOrd="0" destOrd="0" presId="urn:microsoft.com/office/officeart/2005/8/layout/radial4"/>
    <dgm:cxn modelId="{96F1A067-8A3C-4F13-A494-8BB73C29ABCA}" type="presOf" srcId="{B5BD825D-2AE3-4DB0-886D-77C227E6470C}" destId="{CFCC7283-9FC0-44BB-B697-421302965D40}" srcOrd="0" destOrd="0" presId="urn:microsoft.com/office/officeart/2005/8/layout/radial4"/>
    <dgm:cxn modelId="{ED42925A-0588-463A-98F7-7AB053AC980C}" srcId="{3A8E449A-360B-4EC0-B503-55433507B822}" destId="{BD4BF017-6A5F-4D70-A426-64E40AC91568}" srcOrd="1" destOrd="0" parTransId="{1064CA13-800B-4211-A187-7C09C0E37E5D}" sibTransId="{921D694F-A45A-48D9-AE58-6FE3A06EEFAB}"/>
    <dgm:cxn modelId="{538DDDB0-4DC1-4599-925D-2667908C02FD}" srcId="{3A8E449A-360B-4EC0-B503-55433507B822}" destId="{7D657683-54EB-477A-9324-7C06BB91E707}" srcOrd="0" destOrd="0" parTransId="{D7C96B0E-CB3C-4471-A2D1-AACB1FD18AA1}" sibTransId="{7A65B87C-B0BF-4242-B10B-D9E95A5B8C2D}"/>
    <dgm:cxn modelId="{513007BD-FB8F-489A-BC89-2FFE2642D803}" type="presOf" srcId="{AB91370C-1ABA-442A-B32A-60E721567FB3}" destId="{90120758-12A8-4F34-AEB4-536AE372ADDC}" srcOrd="0" destOrd="0" presId="urn:microsoft.com/office/officeart/2005/8/layout/radial4"/>
    <dgm:cxn modelId="{C5967DE0-CC9C-4B9F-A67E-8916DB97D1B5}" srcId="{3A8E449A-360B-4EC0-B503-55433507B822}" destId="{D44ED47F-1AC0-4649-BEC4-AFBADB9A9FC3}" srcOrd="7" destOrd="0" parTransId="{9F844A9E-41E4-4909-8B8E-35F120DF2E35}" sibTransId="{AE4F898A-E9C9-4371-AE8A-4BD6335AF84E}"/>
    <dgm:cxn modelId="{24932A08-DCDD-4447-998C-83CA474323B9}" srcId="{3A8E449A-360B-4EC0-B503-55433507B822}" destId="{551C3563-9701-418F-A058-BA3039106342}" srcOrd="4" destOrd="0" parTransId="{56157979-C833-4DE9-9238-E02C219B62F2}" sibTransId="{586CACF3-748C-4531-9D0F-8D8D9AA9A35A}"/>
    <dgm:cxn modelId="{07511187-8FB1-4D2E-A539-5AEB1C1D1597}" type="presOf" srcId="{6F3FE023-E7EA-4607-9217-125F7BBA2A12}" destId="{9564E35D-41D7-4DC0-909B-18E6FC747A02}" srcOrd="0" destOrd="0" presId="urn:microsoft.com/office/officeart/2005/8/layout/radial4"/>
    <dgm:cxn modelId="{9426D4F4-79C8-4F92-AE81-886DC3B2134D}" type="presOf" srcId="{66311F8C-6DA7-4C31-B649-D3A87FD91C65}" destId="{B3A76CBE-7FC0-49F1-BDCA-4AC44CBFBBF1}" srcOrd="0" destOrd="0" presId="urn:microsoft.com/office/officeart/2005/8/layout/radial4"/>
    <dgm:cxn modelId="{BEE3A6DA-9201-4662-B4F8-C598675C3351}" type="presOf" srcId="{7D657683-54EB-477A-9324-7C06BB91E707}" destId="{4FE43B84-82C1-4F2A-83CA-C001D8062EA8}" srcOrd="0" destOrd="0" presId="urn:microsoft.com/office/officeart/2005/8/layout/radial4"/>
    <dgm:cxn modelId="{353273F7-9E8B-4D2B-A883-FB23B56B32A4}" type="presOf" srcId="{D27F0743-19F9-41AE-805E-F707D8017B1C}" destId="{67473AD0-BE35-4592-A849-8FD5D42E2724}" srcOrd="0" destOrd="0" presId="urn:microsoft.com/office/officeart/2005/8/layout/radial4"/>
    <dgm:cxn modelId="{90211770-F2AE-4EEC-9678-E7D393F58572}" type="presOf" srcId="{E7E69326-89BE-48DB-9E99-57282A956354}" destId="{761293B2-5229-4F92-914B-C17F99E9E4A1}" srcOrd="0" destOrd="0" presId="urn:microsoft.com/office/officeart/2005/8/layout/radial4"/>
    <dgm:cxn modelId="{D003382B-A8AD-4726-BDCF-9B919B6EEFC4}" type="presOf" srcId="{9F844A9E-41E4-4909-8B8E-35F120DF2E35}" destId="{7F541E0D-9F34-4A3F-8AC7-5044511DCCB7}" srcOrd="0" destOrd="0" presId="urn:microsoft.com/office/officeart/2005/8/layout/radial4"/>
    <dgm:cxn modelId="{61EB4225-D407-4721-8060-BB26B16BBE3C}" type="presOf" srcId="{56157979-C833-4DE9-9238-E02C219B62F2}" destId="{35A034E6-A97A-4E1F-9B14-A33F19F1AE73}" srcOrd="0" destOrd="0" presId="urn:microsoft.com/office/officeart/2005/8/layout/radial4"/>
    <dgm:cxn modelId="{E2DEE11D-2649-471F-ACFB-E8607F4D8C46}" type="presOf" srcId="{BD4BF017-6A5F-4D70-A426-64E40AC91568}" destId="{656D45D5-379A-4EE9-826A-646FAF35B7AF}" srcOrd="0" destOrd="0" presId="urn:microsoft.com/office/officeart/2005/8/layout/radial4"/>
    <dgm:cxn modelId="{FC277CDB-6DD2-40FE-B5E8-F3A487F96CB3}" type="presOf" srcId="{49137012-22C5-4775-83B5-3AF5C3794201}" destId="{997BE153-534B-4EC5-86C5-CFDA6B8F0978}" srcOrd="0" destOrd="0" presId="urn:microsoft.com/office/officeart/2005/8/layout/radial4"/>
    <dgm:cxn modelId="{7480F360-D063-49C8-8E31-19D0391826C4}" type="presOf" srcId="{9B024BA2-12FA-4C5B-A4A7-B8C617C20FD5}" destId="{5D81A8EC-FD41-4E24-B259-059A4C7ED508}" srcOrd="0" destOrd="0" presId="urn:microsoft.com/office/officeart/2005/8/layout/radial4"/>
    <dgm:cxn modelId="{D27A1984-3994-495F-ACDB-65BDF9829961}" type="presOf" srcId="{7B48610C-B445-4F3F-9727-0255D827BE64}" destId="{87BDB938-979D-48CE-B550-5CD34B4A2906}" srcOrd="0" destOrd="0" presId="urn:microsoft.com/office/officeart/2005/8/layout/radial4"/>
    <dgm:cxn modelId="{78C73442-7122-475F-AFA0-9B9D3B39F282}" srcId="{3A8E449A-360B-4EC0-B503-55433507B822}" destId="{6F3FE023-E7EA-4607-9217-125F7BBA2A12}" srcOrd="2" destOrd="0" parTransId="{AB91370C-1ABA-442A-B32A-60E721567FB3}" sibTransId="{AC61D5ED-B3E6-4C39-97E8-C2D03205F6D6}"/>
    <dgm:cxn modelId="{02CC901C-56A6-4A07-8718-7A010722F071}" type="presOf" srcId="{551C3563-9701-418F-A058-BA3039106342}" destId="{BD62C308-A8CA-468E-8DAF-2A48D02AAF4C}" srcOrd="0" destOrd="0" presId="urn:microsoft.com/office/officeart/2005/8/layout/radial4"/>
    <dgm:cxn modelId="{20F05A4E-F25C-4172-8776-0D7887A0125F}" srcId="{49137012-22C5-4775-83B5-3AF5C3794201}" destId="{3A8E449A-360B-4EC0-B503-55433507B822}" srcOrd="0" destOrd="0" parTransId="{4153537B-85BD-41AC-9867-2CDEB10DB4CB}" sibTransId="{D3721017-DD0A-49C7-9243-9EB48C8E9056}"/>
    <dgm:cxn modelId="{4F300B77-42AF-4BB8-8AC7-4BD86C92A08D}" type="presOf" srcId="{D7C96B0E-CB3C-4471-A2D1-AACB1FD18AA1}" destId="{A63DD940-551A-4A28-89CC-0BBDA477D5EF}" srcOrd="0" destOrd="0" presId="urn:microsoft.com/office/officeart/2005/8/layout/radial4"/>
    <dgm:cxn modelId="{B030C2BA-8F47-4436-B221-79809E98F677}" type="presOf" srcId="{1064CA13-800B-4211-A187-7C09C0E37E5D}" destId="{F33380EC-220A-4B75-991E-79A4576FA73E}" srcOrd="0" destOrd="0" presId="urn:microsoft.com/office/officeart/2005/8/layout/radial4"/>
    <dgm:cxn modelId="{12E7223F-DCC0-4CE7-8AA3-953D6AC0316B}" srcId="{3A8E449A-360B-4EC0-B503-55433507B822}" destId="{66311F8C-6DA7-4C31-B649-D3A87FD91C65}" srcOrd="3" destOrd="0" parTransId="{9B024BA2-12FA-4C5B-A4A7-B8C617C20FD5}" sibTransId="{EEEB1152-20B9-4FE6-8250-C44EACFA1A86}"/>
    <dgm:cxn modelId="{AE40D316-16E0-484C-8610-CB29860840A4}" srcId="{3A8E449A-360B-4EC0-B503-55433507B822}" destId="{E7E69326-89BE-48DB-9E99-57282A956354}" srcOrd="6" destOrd="0" parTransId="{D27F0743-19F9-41AE-805E-F707D8017B1C}" sibTransId="{04F684B6-C207-43B4-9DBF-96789242FF29}"/>
    <dgm:cxn modelId="{1B6BC3E8-4068-4969-A63E-CB04AC1B6308}" type="presOf" srcId="{D44ED47F-1AC0-4649-BEC4-AFBADB9A9FC3}" destId="{04029AF8-E4E6-456D-9901-62C41ADA4718}" srcOrd="0" destOrd="0" presId="urn:microsoft.com/office/officeart/2005/8/layout/radial4"/>
    <dgm:cxn modelId="{2E255A15-DD87-4E2A-80A8-4F11A094F779}" srcId="{3A8E449A-360B-4EC0-B503-55433507B822}" destId="{B5BD825D-2AE3-4DB0-886D-77C227E6470C}" srcOrd="5" destOrd="0" parTransId="{7B48610C-B445-4F3F-9727-0255D827BE64}" sibTransId="{A7FEBA66-5449-42F6-9D82-6FF5A4AABCE4}"/>
    <dgm:cxn modelId="{54A3953A-C15C-4D62-A77C-E89D04112AD2}" type="presParOf" srcId="{997BE153-534B-4EC5-86C5-CFDA6B8F0978}" destId="{5754E55C-481A-4E42-85D8-7D4E58B6B120}" srcOrd="0" destOrd="0" presId="urn:microsoft.com/office/officeart/2005/8/layout/radial4"/>
    <dgm:cxn modelId="{B8F7D7CC-C932-43A2-8706-4D2B5F1E7A34}" type="presParOf" srcId="{997BE153-534B-4EC5-86C5-CFDA6B8F0978}" destId="{A63DD940-551A-4A28-89CC-0BBDA477D5EF}" srcOrd="1" destOrd="0" presId="urn:microsoft.com/office/officeart/2005/8/layout/radial4"/>
    <dgm:cxn modelId="{7A91A108-4AF5-4EA3-95F2-1AEF6B60C115}" type="presParOf" srcId="{997BE153-534B-4EC5-86C5-CFDA6B8F0978}" destId="{4FE43B84-82C1-4F2A-83CA-C001D8062EA8}" srcOrd="2" destOrd="0" presId="urn:microsoft.com/office/officeart/2005/8/layout/radial4"/>
    <dgm:cxn modelId="{09087DD0-A977-42D1-8143-4A10DC083F2E}" type="presParOf" srcId="{997BE153-534B-4EC5-86C5-CFDA6B8F0978}" destId="{F33380EC-220A-4B75-991E-79A4576FA73E}" srcOrd="3" destOrd="0" presId="urn:microsoft.com/office/officeart/2005/8/layout/radial4"/>
    <dgm:cxn modelId="{DC53F927-0850-4598-AC87-68A1E789916B}" type="presParOf" srcId="{997BE153-534B-4EC5-86C5-CFDA6B8F0978}" destId="{656D45D5-379A-4EE9-826A-646FAF35B7AF}" srcOrd="4" destOrd="0" presId="urn:microsoft.com/office/officeart/2005/8/layout/radial4"/>
    <dgm:cxn modelId="{A3A7FBEC-843A-4268-82E0-BADFCC1B9F51}" type="presParOf" srcId="{997BE153-534B-4EC5-86C5-CFDA6B8F0978}" destId="{90120758-12A8-4F34-AEB4-536AE372ADDC}" srcOrd="5" destOrd="0" presId="urn:microsoft.com/office/officeart/2005/8/layout/radial4"/>
    <dgm:cxn modelId="{2246A7FA-4ED0-4AF6-962F-11B52FB027D8}" type="presParOf" srcId="{997BE153-534B-4EC5-86C5-CFDA6B8F0978}" destId="{9564E35D-41D7-4DC0-909B-18E6FC747A02}" srcOrd="6" destOrd="0" presId="urn:microsoft.com/office/officeart/2005/8/layout/radial4"/>
    <dgm:cxn modelId="{02C1EF4E-BB87-4834-97DF-46F8131B6725}" type="presParOf" srcId="{997BE153-534B-4EC5-86C5-CFDA6B8F0978}" destId="{5D81A8EC-FD41-4E24-B259-059A4C7ED508}" srcOrd="7" destOrd="0" presId="urn:microsoft.com/office/officeart/2005/8/layout/radial4"/>
    <dgm:cxn modelId="{C421ED37-D64C-442C-B29A-77C766E85E71}" type="presParOf" srcId="{997BE153-534B-4EC5-86C5-CFDA6B8F0978}" destId="{B3A76CBE-7FC0-49F1-BDCA-4AC44CBFBBF1}" srcOrd="8" destOrd="0" presId="urn:microsoft.com/office/officeart/2005/8/layout/radial4"/>
    <dgm:cxn modelId="{AC2CB98D-0741-4457-8997-4D2414E1B820}" type="presParOf" srcId="{997BE153-534B-4EC5-86C5-CFDA6B8F0978}" destId="{35A034E6-A97A-4E1F-9B14-A33F19F1AE73}" srcOrd="9" destOrd="0" presId="urn:microsoft.com/office/officeart/2005/8/layout/radial4"/>
    <dgm:cxn modelId="{0D848D1D-7329-4193-A445-6FBCC25D4DE8}" type="presParOf" srcId="{997BE153-534B-4EC5-86C5-CFDA6B8F0978}" destId="{BD62C308-A8CA-468E-8DAF-2A48D02AAF4C}" srcOrd="10" destOrd="0" presId="urn:microsoft.com/office/officeart/2005/8/layout/radial4"/>
    <dgm:cxn modelId="{9691B05D-8C42-47A7-92C4-3B7C87497E43}" type="presParOf" srcId="{997BE153-534B-4EC5-86C5-CFDA6B8F0978}" destId="{87BDB938-979D-48CE-B550-5CD34B4A2906}" srcOrd="11" destOrd="0" presId="urn:microsoft.com/office/officeart/2005/8/layout/radial4"/>
    <dgm:cxn modelId="{25D24060-522E-4C45-B651-DCC3B8420B66}" type="presParOf" srcId="{997BE153-534B-4EC5-86C5-CFDA6B8F0978}" destId="{CFCC7283-9FC0-44BB-B697-421302965D40}" srcOrd="12" destOrd="0" presId="urn:microsoft.com/office/officeart/2005/8/layout/radial4"/>
    <dgm:cxn modelId="{9BF910BB-0046-421D-81E5-1B145F17E53A}" type="presParOf" srcId="{997BE153-534B-4EC5-86C5-CFDA6B8F0978}" destId="{67473AD0-BE35-4592-A849-8FD5D42E2724}" srcOrd="13" destOrd="0" presId="urn:microsoft.com/office/officeart/2005/8/layout/radial4"/>
    <dgm:cxn modelId="{2E4CF67A-8AA4-4C39-A23E-F57AA856CE6D}" type="presParOf" srcId="{997BE153-534B-4EC5-86C5-CFDA6B8F0978}" destId="{761293B2-5229-4F92-914B-C17F99E9E4A1}" srcOrd="14" destOrd="0" presId="urn:microsoft.com/office/officeart/2005/8/layout/radial4"/>
    <dgm:cxn modelId="{FA3B20C0-922D-4D3D-AC6B-9772A0819B3B}" type="presParOf" srcId="{997BE153-534B-4EC5-86C5-CFDA6B8F0978}" destId="{7F541E0D-9F34-4A3F-8AC7-5044511DCCB7}" srcOrd="15" destOrd="0" presId="urn:microsoft.com/office/officeart/2005/8/layout/radial4"/>
    <dgm:cxn modelId="{E105016D-15CC-4BA8-9B66-0FB593C61202}" type="presParOf" srcId="{997BE153-534B-4EC5-86C5-CFDA6B8F0978}" destId="{04029AF8-E4E6-456D-9901-62C41ADA4718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C0213-66FE-41C5-BB6D-B863F891334D}" type="doc">
      <dgm:prSet loTypeId="urn:microsoft.com/office/officeart/2005/8/layout/StepDownProcess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262EA5A-15A1-4231-9884-514710A5A46F}">
      <dgm:prSet/>
      <dgm:spPr/>
      <dgm:t>
        <a:bodyPr/>
        <a:lstStyle/>
        <a:p>
          <a:pPr rtl="0"/>
          <a:r>
            <a:rPr lang="es-MX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Alineación estática y dinámica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78CD5-6922-4C8B-BF90-3DBFD1DC6DFF}" type="parTrans" cxnId="{D374B5AD-1301-4010-A42E-E8D44FC78D13}">
      <dgm:prSet/>
      <dgm:spPr/>
      <dgm:t>
        <a:bodyPr/>
        <a:lstStyle/>
        <a:p>
          <a:endParaRPr lang="en-US"/>
        </a:p>
      </dgm:t>
    </dgm:pt>
    <dgm:pt modelId="{8C639BDD-1C6D-4C69-BF87-F0FE7599FC2B}" type="sibTrans" cxnId="{D374B5AD-1301-4010-A42E-E8D44FC78D13}">
      <dgm:prSet/>
      <dgm:spPr/>
      <dgm:t>
        <a:bodyPr/>
        <a:lstStyle/>
        <a:p>
          <a:endParaRPr lang="en-US"/>
        </a:p>
      </dgm:t>
    </dgm:pt>
    <dgm:pt modelId="{7ECD5430-8FAB-422C-A76B-0F672FD125F4}">
      <dgm:prSet/>
      <dgm:spPr/>
      <dgm:t>
        <a:bodyPr/>
        <a:lstStyle/>
        <a:p>
          <a:pPr rtl="0"/>
          <a:r>
            <a:rPr lang="es-MX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Terminado de la prótesis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747043-42A0-4468-B764-442F6000480B}" type="parTrans" cxnId="{34F887F1-4EEB-481B-B6FE-521B949C2B52}">
      <dgm:prSet/>
      <dgm:spPr/>
      <dgm:t>
        <a:bodyPr/>
        <a:lstStyle/>
        <a:p>
          <a:endParaRPr lang="en-US"/>
        </a:p>
      </dgm:t>
    </dgm:pt>
    <dgm:pt modelId="{19DB918D-8296-4C51-9AA0-F1E33099A561}" type="sibTrans" cxnId="{34F887F1-4EEB-481B-B6FE-521B949C2B52}">
      <dgm:prSet/>
      <dgm:spPr/>
      <dgm:t>
        <a:bodyPr/>
        <a:lstStyle/>
        <a:p>
          <a:endParaRPr lang="en-US"/>
        </a:p>
      </dgm:t>
    </dgm:pt>
    <dgm:pt modelId="{E403F2BC-44F2-45C1-8747-709D18391CD8}">
      <dgm:prSet/>
      <dgm:spPr/>
      <dgm:t>
        <a:bodyPr/>
        <a:lstStyle/>
        <a:p>
          <a:pPr rtl="0"/>
          <a:r>
            <a:rPr lang="es-MX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Reparaciones menores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C6FBEF-51DF-4BA8-9161-10CF1E4305E8}" type="parTrans" cxnId="{66D03CE1-7941-4523-A083-AEFFAE962093}">
      <dgm:prSet/>
      <dgm:spPr/>
      <dgm:t>
        <a:bodyPr/>
        <a:lstStyle/>
        <a:p>
          <a:endParaRPr lang="en-US"/>
        </a:p>
      </dgm:t>
    </dgm:pt>
    <dgm:pt modelId="{974145DD-FD39-4785-94B7-140DFF95D346}" type="sibTrans" cxnId="{66D03CE1-7941-4523-A083-AEFFAE962093}">
      <dgm:prSet/>
      <dgm:spPr/>
      <dgm:t>
        <a:bodyPr/>
        <a:lstStyle/>
        <a:p>
          <a:endParaRPr lang="en-US"/>
        </a:p>
      </dgm:t>
    </dgm:pt>
    <dgm:pt modelId="{12F2B86A-C9CA-4C5A-8656-87EB71539CE1}">
      <dgm:prSet custT="1"/>
      <dgm:spPr/>
      <dgm:t>
        <a:bodyPr/>
        <a:lstStyle/>
        <a:p>
          <a:pPr rtl="0"/>
          <a:r>
            <a:rPr lang="es-MX" sz="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 de </a:t>
          </a:r>
          <a:r>
            <a:rPr lang="es-MX" sz="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Medidas</a:t>
          </a:r>
          <a:endParaRPr lang="en-US" sz="8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EE5C8-C191-4D25-B8CA-087D0F9E4626}" type="parTrans" cxnId="{225583E5-E412-417E-AF4A-A2301D8EE348}">
      <dgm:prSet/>
      <dgm:spPr/>
      <dgm:t>
        <a:bodyPr/>
        <a:lstStyle/>
        <a:p>
          <a:endParaRPr lang="en-US"/>
        </a:p>
      </dgm:t>
    </dgm:pt>
    <dgm:pt modelId="{8108256F-958F-43B1-AE9A-3B8092AE549D}" type="sibTrans" cxnId="{225583E5-E412-417E-AF4A-A2301D8EE348}">
      <dgm:prSet/>
      <dgm:spPr/>
      <dgm:t>
        <a:bodyPr/>
        <a:lstStyle/>
        <a:p>
          <a:endParaRPr lang="en-US"/>
        </a:p>
      </dgm:t>
    </dgm:pt>
    <dgm:pt modelId="{213A6472-AD01-4E1F-B3A5-7199DC005999}">
      <dgm:prSet custT="1"/>
      <dgm:spPr/>
      <dgm:t>
        <a:bodyPr/>
        <a:lstStyle/>
        <a:p>
          <a:pPr rtl="0"/>
          <a:r>
            <a:rPr lang="es-MX" sz="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Fabricación del socket de prueba</a:t>
          </a:r>
          <a:endParaRPr lang="en-US" sz="8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9F39CB-EA4F-4794-B7CA-85AEDE08209F}" type="parTrans" cxnId="{A1DE8B73-8C37-4085-93D4-F7D85D0D18B9}">
      <dgm:prSet/>
      <dgm:spPr/>
      <dgm:t>
        <a:bodyPr/>
        <a:lstStyle/>
        <a:p>
          <a:endParaRPr lang="en-US"/>
        </a:p>
      </dgm:t>
    </dgm:pt>
    <dgm:pt modelId="{39A81267-EB58-416D-B156-C6A44C1FD0B0}" type="sibTrans" cxnId="{A1DE8B73-8C37-4085-93D4-F7D85D0D18B9}">
      <dgm:prSet/>
      <dgm:spPr/>
      <dgm:t>
        <a:bodyPr/>
        <a:lstStyle/>
        <a:p>
          <a:endParaRPr lang="en-US"/>
        </a:p>
      </dgm:t>
    </dgm:pt>
    <dgm:pt modelId="{821758B5-DA87-4B11-B93D-1BDD02EDC263}">
      <dgm:prSet/>
      <dgm:spPr/>
      <dgm:t>
        <a:bodyPr/>
        <a:lstStyle/>
        <a:p>
          <a:pPr rtl="0"/>
          <a:r>
            <a:rPr lang="es-MX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Fabricación del socket definitivo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3FAD6D-2657-47D6-B189-632B7A8FD6EA}" type="parTrans" cxnId="{B30161B2-3191-4550-9826-9986F5D19DC0}">
      <dgm:prSet/>
      <dgm:spPr/>
      <dgm:t>
        <a:bodyPr/>
        <a:lstStyle/>
        <a:p>
          <a:endParaRPr lang="en-US"/>
        </a:p>
      </dgm:t>
    </dgm:pt>
    <dgm:pt modelId="{A12070B2-8B8F-47C2-B01A-A5E475FBAC2E}" type="sibTrans" cxnId="{B30161B2-3191-4550-9826-9986F5D19DC0}">
      <dgm:prSet/>
      <dgm:spPr/>
      <dgm:t>
        <a:bodyPr/>
        <a:lstStyle/>
        <a:p>
          <a:endParaRPr lang="en-US"/>
        </a:p>
      </dgm:t>
    </dgm:pt>
    <dgm:pt modelId="{EE0F6BAA-6416-42EC-AA17-162203AB73FB}" type="pres">
      <dgm:prSet presAssocID="{868C0213-66FE-41C5-BB6D-B863F891334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7D72A6B-6A7D-445F-9CBF-174A1AE00087}" type="pres">
      <dgm:prSet presAssocID="{12F2B86A-C9CA-4C5A-8656-87EB71539CE1}" presName="composite" presStyleCnt="0"/>
      <dgm:spPr/>
    </dgm:pt>
    <dgm:pt modelId="{C63B1BB8-667F-4ECE-B425-977EFF4817CE}" type="pres">
      <dgm:prSet presAssocID="{12F2B86A-C9CA-4C5A-8656-87EB71539CE1}" presName="bentUpArrow1" presStyleLbl="alignImgPlace1" presStyleIdx="0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8AFF4EC0-3450-4D17-AEF9-7636AF214033}" type="pres">
      <dgm:prSet presAssocID="{12F2B86A-C9CA-4C5A-8656-87EB71539CE1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88CAB-D691-42C3-A41E-C8837796825A}" type="pres">
      <dgm:prSet presAssocID="{12F2B86A-C9CA-4C5A-8656-87EB71539CE1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FA8B6B7-7064-4746-A459-2F7980FACBE9}" type="pres">
      <dgm:prSet presAssocID="{8108256F-958F-43B1-AE9A-3B8092AE549D}" presName="sibTrans" presStyleCnt="0"/>
      <dgm:spPr/>
    </dgm:pt>
    <dgm:pt modelId="{B1E5A528-543D-4FF2-A222-9E60B4C94107}" type="pres">
      <dgm:prSet presAssocID="{213A6472-AD01-4E1F-B3A5-7199DC005999}" presName="composite" presStyleCnt="0"/>
      <dgm:spPr/>
    </dgm:pt>
    <dgm:pt modelId="{BB5D3CF0-B0D0-4463-812F-FA4B27475DD0}" type="pres">
      <dgm:prSet presAssocID="{213A6472-AD01-4E1F-B3A5-7199DC005999}" presName="bentUpArrow1" presStyleLbl="alignImgPlace1" presStyleIdx="1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5996BC30-7169-4111-BDF4-88D5E6F8CCCD}" type="pres">
      <dgm:prSet presAssocID="{213A6472-AD01-4E1F-B3A5-7199DC005999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F122C-A374-46F2-B86B-5B04C1F7C9C6}" type="pres">
      <dgm:prSet presAssocID="{213A6472-AD01-4E1F-B3A5-7199DC005999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C189685-7339-4624-8E08-90EBF9F24964}" type="pres">
      <dgm:prSet presAssocID="{39A81267-EB58-416D-B156-C6A44C1FD0B0}" presName="sibTrans" presStyleCnt="0"/>
      <dgm:spPr/>
    </dgm:pt>
    <dgm:pt modelId="{407393E8-A7C6-44D4-96EC-4FE061826251}" type="pres">
      <dgm:prSet presAssocID="{821758B5-DA87-4B11-B93D-1BDD02EDC263}" presName="composite" presStyleCnt="0"/>
      <dgm:spPr/>
    </dgm:pt>
    <dgm:pt modelId="{6308CE46-9144-482E-B196-D47D17FEAB27}" type="pres">
      <dgm:prSet presAssocID="{821758B5-DA87-4B11-B93D-1BDD02EDC263}" presName="bentUpArrow1" presStyleLbl="alignImgPlace1" presStyleIdx="2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B3F43E88-DE77-4470-8FD5-452383CFF09E}" type="pres">
      <dgm:prSet presAssocID="{821758B5-DA87-4B11-B93D-1BDD02EDC263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EAB94-09E5-40F4-BFE2-08B6A89C1351}" type="pres">
      <dgm:prSet presAssocID="{821758B5-DA87-4B11-B93D-1BDD02EDC263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C6D9F80-1921-4D1E-BD19-65CCA2D8A175}" type="pres">
      <dgm:prSet presAssocID="{A12070B2-8B8F-47C2-B01A-A5E475FBAC2E}" presName="sibTrans" presStyleCnt="0"/>
      <dgm:spPr/>
    </dgm:pt>
    <dgm:pt modelId="{C3E7171B-9611-4B73-977B-6AF88E68732C}" type="pres">
      <dgm:prSet presAssocID="{5262EA5A-15A1-4231-9884-514710A5A46F}" presName="composite" presStyleCnt="0"/>
      <dgm:spPr/>
    </dgm:pt>
    <dgm:pt modelId="{548BE0C3-5A3D-4300-8E2D-D30C2BEC5EEA}" type="pres">
      <dgm:prSet presAssocID="{5262EA5A-15A1-4231-9884-514710A5A46F}" presName="bentUpArrow1" presStyleLbl="alignImgPlace1" presStyleIdx="3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5CBB5A32-BE8B-498A-AB57-75F22330F77C}" type="pres">
      <dgm:prSet presAssocID="{5262EA5A-15A1-4231-9884-514710A5A46F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DEB6C-E93F-4318-84F5-DD99861BF909}" type="pres">
      <dgm:prSet presAssocID="{5262EA5A-15A1-4231-9884-514710A5A46F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3AD386C-F5D0-4D13-ABEA-67AA80A930AE}" type="pres">
      <dgm:prSet presAssocID="{8C639BDD-1C6D-4C69-BF87-F0FE7599FC2B}" presName="sibTrans" presStyleCnt="0"/>
      <dgm:spPr/>
    </dgm:pt>
    <dgm:pt modelId="{E6ED51C1-6E3E-4C8B-8AAE-FFC69D9877E0}" type="pres">
      <dgm:prSet presAssocID="{7ECD5430-8FAB-422C-A76B-0F672FD125F4}" presName="composite" presStyleCnt="0"/>
      <dgm:spPr/>
    </dgm:pt>
    <dgm:pt modelId="{1272A008-EA40-4A8F-8BD0-1E37C495AEA3}" type="pres">
      <dgm:prSet presAssocID="{7ECD5430-8FAB-422C-A76B-0F672FD125F4}" presName="bentUpArrow1" presStyleLbl="alignImgPlace1" presStyleIdx="4" presStyleCnt="5"/>
      <dgm:spPr/>
      <dgm:t>
        <a:bodyPr/>
        <a:lstStyle/>
        <a:p>
          <a:endParaRPr lang="es-MX"/>
        </a:p>
      </dgm:t>
    </dgm:pt>
    <dgm:pt modelId="{E8D23193-F73E-4695-99A4-8412887CF52F}" type="pres">
      <dgm:prSet presAssocID="{7ECD5430-8FAB-422C-A76B-0F672FD125F4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7A468-3549-4BE2-A38F-09CE165725C9}" type="pres">
      <dgm:prSet presAssocID="{7ECD5430-8FAB-422C-A76B-0F672FD125F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A8BAACB-F2BE-4AC0-B88D-393D6978290F}" type="pres">
      <dgm:prSet presAssocID="{19DB918D-8296-4C51-9AA0-F1E33099A561}" presName="sibTrans" presStyleCnt="0"/>
      <dgm:spPr/>
    </dgm:pt>
    <dgm:pt modelId="{3A560AD4-C424-4931-BFDF-C4492306A734}" type="pres">
      <dgm:prSet presAssocID="{E403F2BC-44F2-45C1-8747-709D18391CD8}" presName="composite" presStyleCnt="0"/>
      <dgm:spPr/>
    </dgm:pt>
    <dgm:pt modelId="{0E092308-91ED-43F3-A0AB-AE35F19F3F08}" type="pres">
      <dgm:prSet presAssocID="{E403F2BC-44F2-45C1-8747-709D18391CD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CF651-D306-4539-B1AE-2ADED9A7569B}" type="presOf" srcId="{5262EA5A-15A1-4231-9884-514710A5A46F}" destId="{5CBB5A32-BE8B-498A-AB57-75F22330F77C}" srcOrd="0" destOrd="0" presId="urn:microsoft.com/office/officeart/2005/8/layout/StepDownProcess"/>
    <dgm:cxn modelId="{D374B5AD-1301-4010-A42E-E8D44FC78D13}" srcId="{868C0213-66FE-41C5-BB6D-B863F891334D}" destId="{5262EA5A-15A1-4231-9884-514710A5A46F}" srcOrd="3" destOrd="0" parTransId="{08878CD5-6922-4C8B-BF90-3DBFD1DC6DFF}" sibTransId="{8C639BDD-1C6D-4C69-BF87-F0FE7599FC2B}"/>
    <dgm:cxn modelId="{5BC51B83-8147-420B-93B1-C81A6F926470}" type="presOf" srcId="{868C0213-66FE-41C5-BB6D-B863F891334D}" destId="{EE0F6BAA-6416-42EC-AA17-162203AB73FB}" srcOrd="0" destOrd="0" presId="urn:microsoft.com/office/officeart/2005/8/layout/StepDownProcess"/>
    <dgm:cxn modelId="{B30161B2-3191-4550-9826-9986F5D19DC0}" srcId="{868C0213-66FE-41C5-BB6D-B863F891334D}" destId="{821758B5-DA87-4B11-B93D-1BDD02EDC263}" srcOrd="2" destOrd="0" parTransId="{113FAD6D-2657-47D6-B189-632B7A8FD6EA}" sibTransId="{A12070B2-8B8F-47C2-B01A-A5E475FBAC2E}"/>
    <dgm:cxn modelId="{0A8FCAE8-9C06-430D-AECF-B2C25D75A630}" type="presOf" srcId="{E403F2BC-44F2-45C1-8747-709D18391CD8}" destId="{0E092308-91ED-43F3-A0AB-AE35F19F3F08}" srcOrd="0" destOrd="0" presId="urn:microsoft.com/office/officeart/2005/8/layout/StepDownProcess"/>
    <dgm:cxn modelId="{CA51CDB9-F645-4C02-8531-5F523AFA0819}" type="presOf" srcId="{213A6472-AD01-4E1F-B3A5-7199DC005999}" destId="{5996BC30-7169-4111-BDF4-88D5E6F8CCCD}" srcOrd="0" destOrd="0" presId="urn:microsoft.com/office/officeart/2005/8/layout/StepDownProcess"/>
    <dgm:cxn modelId="{34F887F1-4EEB-481B-B6FE-521B949C2B52}" srcId="{868C0213-66FE-41C5-BB6D-B863F891334D}" destId="{7ECD5430-8FAB-422C-A76B-0F672FD125F4}" srcOrd="4" destOrd="0" parTransId="{6D747043-42A0-4468-B764-442F6000480B}" sibTransId="{19DB918D-8296-4C51-9AA0-F1E33099A561}"/>
    <dgm:cxn modelId="{4AA970AC-6AC8-439A-B8E4-4609BC09F8C7}" type="presOf" srcId="{7ECD5430-8FAB-422C-A76B-0F672FD125F4}" destId="{E8D23193-F73E-4695-99A4-8412887CF52F}" srcOrd="0" destOrd="0" presId="urn:microsoft.com/office/officeart/2005/8/layout/StepDownProcess"/>
    <dgm:cxn modelId="{225583E5-E412-417E-AF4A-A2301D8EE348}" srcId="{868C0213-66FE-41C5-BB6D-B863F891334D}" destId="{12F2B86A-C9CA-4C5A-8656-87EB71539CE1}" srcOrd="0" destOrd="0" parTransId="{607EE5C8-C191-4D25-B8CA-087D0F9E4626}" sibTransId="{8108256F-958F-43B1-AE9A-3B8092AE549D}"/>
    <dgm:cxn modelId="{E74ECC82-6E39-405C-BF2C-F7FE85B581B7}" type="presOf" srcId="{821758B5-DA87-4B11-B93D-1BDD02EDC263}" destId="{B3F43E88-DE77-4470-8FD5-452383CFF09E}" srcOrd="0" destOrd="0" presId="urn:microsoft.com/office/officeart/2005/8/layout/StepDownProcess"/>
    <dgm:cxn modelId="{66D03CE1-7941-4523-A083-AEFFAE962093}" srcId="{868C0213-66FE-41C5-BB6D-B863F891334D}" destId="{E403F2BC-44F2-45C1-8747-709D18391CD8}" srcOrd="5" destOrd="0" parTransId="{91C6FBEF-51DF-4BA8-9161-10CF1E4305E8}" sibTransId="{974145DD-FD39-4785-94B7-140DFF95D346}"/>
    <dgm:cxn modelId="{A1DE8B73-8C37-4085-93D4-F7D85D0D18B9}" srcId="{868C0213-66FE-41C5-BB6D-B863F891334D}" destId="{213A6472-AD01-4E1F-B3A5-7199DC005999}" srcOrd="1" destOrd="0" parTransId="{209F39CB-EA4F-4794-B7CA-85AEDE08209F}" sibTransId="{39A81267-EB58-416D-B156-C6A44C1FD0B0}"/>
    <dgm:cxn modelId="{E3851C06-098D-4D34-BBE9-33925DC3F514}" type="presOf" srcId="{12F2B86A-C9CA-4C5A-8656-87EB71539CE1}" destId="{8AFF4EC0-3450-4D17-AEF9-7636AF214033}" srcOrd="0" destOrd="0" presId="urn:microsoft.com/office/officeart/2005/8/layout/StepDownProcess"/>
    <dgm:cxn modelId="{7F243448-91F0-4818-ACE1-7042EF2DFAD6}" type="presParOf" srcId="{EE0F6BAA-6416-42EC-AA17-162203AB73FB}" destId="{37D72A6B-6A7D-445F-9CBF-174A1AE00087}" srcOrd="0" destOrd="0" presId="urn:microsoft.com/office/officeart/2005/8/layout/StepDownProcess"/>
    <dgm:cxn modelId="{8F48D8C5-EB7C-4073-8340-180E9E787EE1}" type="presParOf" srcId="{37D72A6B-6A7D-445F-9CBF-174A1AE00087}" destId="{C63B1BB8-667F-4ECE-B425-977EFF4817CE}" srcOrd="0" destOrd="0" presId="urn:microsoft.com/office/officeart/2005/8/layout/StepDownProcess"/>
    <dgm:cxn modelId="{D747BA29-769C-4671-8B36-AA9D39461F2B}" type="presParOf" srcId="{37D72A6B-6A7D-445F-9CBF-174A1AE00087}" destId="{8AFF4EC0-3450-4D17-AEF9-7636AF214033}" srcOrd="1" destOrd="0" presId="urn:microsoft.com/office/officeart/2005/8/layout/StepDownProcess"/>
    <dgm:cxn modelId="{A1035B16-4B10-4335-B245-786595241A7B}" type="presParOf" srcId="{37D72A6B-6A7D-445F-9CBF-174A1AE00087}" destId="{C4088CAB-D691-42C3-A41E-C8837796825A}" srcOrd="2" destOrd="0" presId="urn:microsoft.com/office/officeart/2005/8/layout/StepDownProcess"/>
    <dgm:cxn modelId="{373935EF-1D5A-474E-9345-918C650CA5AE}" type="presParOf" srcId="{EE0F6BAA-6416-42EC-AA17-162203AB73FB}" destId="{EFA8B6B7-7064-4746-A459-2F7980FACBE9}" srcOrd="1" destOrd="0" presId="urn:microsoft.com/office/officeart/2005/8/layout/StepDownProcess"/>
    <dgm:cxn modelId="{E1497169-8BC8-4713-9BD8-E43172EDB267}" type="presParOf" srcId="{EE0F6BAA-6416-42EC-AA17-162203AB73FB}" destId="{B1E5A528-543D-4FF2-A222-9E60B4C94107}" srcOrd="2" destOrd="0" presId="urn:microsoft.com/office/officeart/2005/8/layout/StepDownProcess"/>
    <dgm:cxn modelId="{1087C027-2FC6-45A4-9853-8B026205E604}" type="presParOf" srcId="{B1E5A528-543D-4FF2-A222-9E60B4C94107}" destId="{BB5D3CF0-B0D0-4463-812F-FA4B27475DD0}" srcOrd="0" destOrd="0" presId="urn:microsoft.com/office/officeart/2005/8/layout/StepDownProcess"/>
    <dgm:cxn modelId="{66EF5D56-5873-4CCA-8B26-4D4192FE1D90}" type="presParOf" srcId="{B1E5A528-543D-4FF2-A222-9E60B4C94107}" destId="{5996BC30-7169-4111-BDF4-88D5E6F8CCCD}" srcOrd="1" destOrd="0" presId="urn:microsoft.com/office/officeart/2005/8/layout/StepDownProcess"/>
    <dgm:cxn modelId="{B2F00967-E34A-4C68-9662-37AC52ABE39D}" type="presParOf" srcId="{B1E5A528-543D-4FF2-A222-9E60B4C94107}" destId="{EAFF122C-A374-46F2-B86B-5B04C1F7C9C6}" srcOrd="2" destOrd="0" presId="urn:microsoft.com/office/officeart/2005/8/layout/StepDownProcess"/>
    <dgm:cxn modelId="{5092744B-3F24-4941-9CF3-62625DE4CF46}" type="presParOf" srcId="{EE0F6BAA-6416-42EC-AA17-162203AB73FB}" destId="{BC189685-7339-4624-8E08-90EBF9F24964}" srcOrd="3" destOrd="0" presId="urn:microsoft.com/office/officeart/2005/8/layout/StepDownProcess"/>
    <dgm:cxn modelId="{61CA18CC-0187-4026-B13E-BC3CB473D403}" type="presParOf" srcId="{EE0F6BAA-6416-42EC-AA17-162203AB73FB}" destId="{407393E8-A7C6-44D4-96EC-4FE061826251}" srcOrd="4" destOrd="0" presId="urn:microsoft.com/office/officeart/2005/8/layout/StepDownProcess"/>
    <dgm:cxn modelId="{555B412A-9CB0-4BFC-8BFF-B674ABF0C03D}" type="presParOf" srcId="{407393E8-A7C6-44D4-96EC-4FE061826251}" destId="{6308CE46-9144-482E-B196-D47D17FEAB27}" srcOrd="0" destOrd="0" presId="urn:microsoft.com/office/officeart/2005/8/layout/StepDownProcess"/>
    <dgm:cxn modelId="{F0FD11FE-8479-41EC-BE19-6E944BDA8965}" type="presParOf" srcId="{407393E8-A7C6-44D4-96EC-4FE061826251}" destId="{B3F43E88-DE77-4470-8FD5-452383CFF09E}" srcOrd="1" destOrd="0" presId="urn:microsoft.com/office/officeart/2005/8/layout/StepDownProcess"/>
    <dgm:cxn modelId="{060AD61D-8707-4D5F-BAC6-095F92EC32CB}" type="presParOf" srcId="{407393E8-A7C6-44D4-96EC-4FE061826251}" destId="{400EAB94-09E5-40F4-BFE2-08B6A89C1351}" srcOrd="2" destOrd="0" presId="urn:microsoft.com/office/officeart/2005/8/layout/StepDownProcess"/>
    <dgm:cxn modelId="{0FE955EA-742A-49B9-9B0D-003EEAF3723C}" type="presParOf" srcId="{EE0F6BAA-6416-42EC-AA17-162203AB73FB}" destId="{AC6D9F80-1921-4D1E-BD19-65CCA2D8A175}" srcOrd="5" destOrd="0" presId="urn:microsoft.com/office/officeart/2005/8/layout/StepDownProcess"/>
    <dgm:cxn modelId="{D3987DD8-227C-4754-B34F-4C3ECFF367AA}" type="presParOf" srcId="{EE0F6BAA-6416-42EC-AA17-162203AB73FB}" destId="{C3E7171B-9611-4B73-977B-6AF88E68732C}" srcOrd="6" destOrd="0" presId="urn:microsoft.com/office/officeart/2005/8/layout/StepDownProcess"/>
    <dgm:cxn modelId="{E432ABD0-ED78-47AC-99E4-81F60201294F}" type="presParOf" srcId="{C3E7171B-9611-4B73-977B-6AF88E68732C}" destId="{548BE0C3-5A3D-4300-8E2D-D30C2BEC5EEA}" srcOrd="0" destOrd="0" presId="urn:microsoft.com/office/officeart/2005/8/layout/StepDownProcess"/>
    <dgm:cxn modelId="{F18D4F47-73D7-4CDF-BC1E-AA5B47C45CAD}" type="presParOf" srcId="{C3E7171B-9611-4B73-977B-6AF88E68732C}" destId="{5CBB5A32-BE8B-498A-AB57-75F22330F77C}" srcOrd="1" destOrd="0" presId="urn:microsoft.com/office/officeart/2005/8/layout/StepDownProcess"/>
    <dgm:cxn modelId="{7FAB1ED0-F2B5-4DC3-AFD6-4E5A040ACF71}" type="presParOf" srcId="{C3E7171B-9611-4B73-977B-6AF88E68732C}" destId="{91BDEB6C-E93F-4318-84F5-DD99861BF909}" srcOrd="2" destOrd="0" presId="urn:microsoft.com/office/officeart/2005/8/layout/StepDownProcess"/>
    <dgm:cxn modelId="{1339C62A-5ED1-4B9D-AEE3-C1251FC82E76}" type="presParOf" srcId="{EE0F6BAA-6416-42EC-AA17-162203AB73FB}" destId="{A3AD386C-F5D0-4D13-ABEA-67AA80A930AE}" srcOrd="7" destOrd="0" presId="urn:microsoft.com/office/officeart/2005/8/layout/StepDownProcess"/>
    <dgm:cxn modelId="{BFC4D33E-69E7-416A-93CA-3D7B490793C1}" type="presParOf" srcId="{EE0F6BAA-6416-42EC-AA17-162203AB73FB}" destId="{E6ED51C1-6E3E-4C8B-8AAE-FFC69D9877E0}" srcOrd="8" destOrd="0" presId="urn:microsoft.com/office/officeart/2005/8/layout/StepDownProcess"/>
    <dgm:cxn modelId="{F9AF2308-CF77-42A2-82F9-354165C1FC76}" type="presParOf" srcId="{E6ED51C1-6E3E-4C8B-8AAE-FFC69D9877E0}" destId="{1272A008-EA40-4A8F-8BD0-1E37C495AEA3}" srcOrd="0" destOrd="0" presId="urn:microsoft.com/office/officeart/2005/8/layout/StepDownProcess"/>
    <dgm:cxn modelId="{F3A48E45-F9AE-4303-B31F-6F4781FE68F6}" type="presParOf" srcId="{E6ED51C1-6E3E-4C8B-8AAE-FFC69D9877E0}" destId="{E8D23193-F73E-4695-99A4-8412887CF52F}" srcOrd="1" destOrd="0" presId="urn:microsoft.com/office/officeart/2005/8/layout/StepDownProcess"/>
    <dgm:cxn modelId="{BE1CCEE9-BD9B-4C8C-9085-33586E8FEE03}" type="presParOf" srcId="{E6ED51C1-6E3E-4C8B-8AAE-FFC69D9877E0}" destId="{C8D7A468-3549-4BE2-A38F-09CE165725C9}" srcOrd="2" destOrd="0" presId="urn:microsoft.com/office/officeart/2005/8/layout/StepDownProcess"/>
    <dgm:cxn modelId="{D21B522D-4AFC-4FC5-A820-5239CACBEBD5}" type="presParOf" srcId="{EE0F6BAA-6416-42EC-AA17-162203AB73FB}" destId="{AA8BAACB-F2BE-4AC0-B88D-393D6978290F}" srcOrd="9" destOrd="0" presId="urn:microsoft.com/office/officeart/2005/8/layout/StepDownProcess"/>
    <dgm:cxn modelId="{4B136AD0-1C93-4DAA-808D-33E9B9E5CB30}" type="presParOf" srcId="{EE0F6BAA-6416-42EC-AA17-162203AB73FB}" destId="{3A560AD4-C424-4931-BFDF-C4492306A734}" srcOrd="10" destOrd="0" presId="urn:microsoft.com/office/officeart/2005/8/layout/StepDownProcess"/>
    <dgm:cxn modelId="{5231B53F-100D-44A4-B0D7-514BAE4D11B3}" type="presParOf" srcId="{3A560AD4-C424-4931-BFDF-C4492306A734}" destId="{0E092308-91ED-43F3-A0AB-AE35F19F3F0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1ADD0-4F58-42A2-BE22-EA67C34F9A17}" type="datetimeFigureOut">
              <a:rPr lang="es-MX" smtClean="0"/>
              <a:pPr/>
              <a:t>03/03/2015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E0AA5-6AE5-4A47-8A19-6A1052284BB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894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C399D-B250-4FE8-A36E-A6BAEA0DDF6A}" type="datetimeFigureOut">
              <a:rPr lang="es-MX" smtClean="0"/>
              <a:pPr/>
              <a:t>03/03/2015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9297-D5DB-4DC0-978B-079FF6D702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663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5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13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7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14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50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15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16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26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17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00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FF16-0709-4FE5-AFDC-1D59973EDB9A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851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9297-D5DB-4DC0-978B-079FF6D7020A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598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E4B3D-7314-4E0B-BFDD-5CE2F2616E16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0D7E8C-DCF1-4954-818C-F026E8B711EE}" type="slidenum">
              <a:rPr lang="es-ES" altLang="en-US" sz="1200" b="0" smtClean="0"/>
              <a:pPr eaLnBrk="1" hangingPunct="1"/>
              <a:t>34</a:t>
            </a:fld>
            <a:endParaRPr lang="es-E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314223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9297-D5DB-4DC0-978B-079FF6D7020A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783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4609F-1688-41A7-9083-58FDBB3E24DC}" type="slidenum">
              <a:rPr lang="es-E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68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FOTO DEL INR CON EL NOMBRE DEL DR IBARRA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37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2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9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INSTITUTO</a:t>
            </a:r>
            <a:r>
              <a:rPr lang="es-ES" baseline="0" dirty="0" smtClean="0"/>
              <a:t> MEXICANO DE REHABILITACION</a:t>
            </a:r>
            <a:endParaRPr lang="es-ES" dirty="0" smtClean="0"/>
          </a:p>
          <a:p>
            <a:r>
              <a:rPr lang="es-ES" dirty="0" smtClean="0"/>
              <a:t>DR. L FUE DIRECTOR DEL CR DEL SISTEMA MUSCULOESQUELETICO NO. 5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9297-D5DB-4DC0-978B-079FF6D7020A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19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INSTITUTO</a:t>
            </a:r>
            <a:r>
              <a:rPr lang="es-ES" baseline="0" dirty="0" smtClean="0"/>
              <a:t> MEXICANO DE REHABILITACION</a:t>
            </a:r>
            <a:endParaRPr lang="es-ES" dirty="0" smtClean="0"/>
          </a:p>
          <a:p>
            <a:r>
              <a:rPr lang="es-ES" dirty="0" smtClean="0"/>
              <a:t>DR. L FUE DIRECTOR DEL CR DEL SISTEMA MUSCULOESQUELETICO NO. 5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9297-D5DB-4DC0-978B-079FF6D7020A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19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0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0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45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ACFBB-5D7C-4097-BAD9-4B614265B86E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9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8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9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4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8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6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3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6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7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7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B7DAE0F-BF27-BD40-9E09-9A1A8A07465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9A366D4-AF95-0043-B9EB-72045A909C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5.jpeg"/><Relationship Id="rId4" Type="http://schemas.openxmlformats.org/officeDocument/2006/relationships/image" Target="../media/image13.jpeg"/><Relationship Id="rId9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0.png"/><Relationship Id="rId5" Type="http://schemas.openxmlformats.org/officeDocument/2006/relationships/image" Target="../media/image2.gif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3.jpeg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Relationship Id="rId1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emf"/><Relationship Id="rId12" Type="http://schemas.openxmlformats.org/officeDocument/2006/relationships/image" Target="../media/image2.gif"/><Relationship Id="rId2" Type="http://schemas.openxmlformats.org/officeDocument/2006/relationships/video" Target="file:///C:\Users\Perla\Desktop\amputados\FOTOS%20AMPUTADOS\DSCF3790.AVI" TargetMode="External"/><Relationship Id="rId1" Type="http://schemas.microsoft.com/office/2007/relationships/media" Target="file:///C:\Users\Perla\Desktop\amputados\FOTOS%20AMPUTADOS\DSCF3790.AVI" TargetMode="External"/><Relationship Id="rId6" Type="http://schemas.openxmlformats.org/officeDocument/2006/relationships/image" Target="../media/image31.jpeg"/><Relationship Id="rId11" Type="http://schemas.openxmlformats.org/officeDocument/2006/relationships/image" Target="../media/image3.jpeg"/><Relationship Id="rId5" Type="http://schemas.openxmlformats.org/officeDocument/2006/relationships/image" Target="../media/image30.jpeg"/><Relationship Id="rId10" Type="http://schemas.openxmlformats.org/officeDocument/2006/relationships/image" Target="../media/image1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12" Type="http://schemas.openxmlformats.org/officeDocument/2006/relationships/image" Target="../media/image1.png"/><Relationship Id="rId2" Type="http://schemas.openxmlformats.org/officeDocument/2006/relationships/video" Target="file:///C:\Users\Irma\Dropbox\sesion%2001-08-2014%20ceniaq\Marcha%201.avi" TargetMode="External"/><Relationship Id="rId1" Type="http://schemas.microsoft.com/office/2007/relationships/media" Target="file:///C:\Users\Irma\Dropbox\sesion%2001-08-2014%20ceniaq\Marcha%201.avi" TargetMode="Externa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5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3.jpeg"/><Relationship Id="rId5" Type="http://schemas.openxmlformats.org/officeDocument/2006/relationships/image" Target="../media/image45.jpeg"/><Relationship Id="rId10" Type="http://schemas.openxmlformats.org/officeDocument/2006/relationships/image" Target="../media/image1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2.gif"/><Relationship Id="rId5" Type="http://schemas.openxmlformats.org/officeDocument/2006/relationships/image" Target="../media/image53.jpeg"/><Relationship Id="rId10" Type="http://schemas.openxmlformats.org/officeDocument/2006/relationships/image" Target="../media/image3.jpeg"/><Relationship Id="rId4" Type="http://schemas.openxmlformats.org/officeDocument/2006/relationships/image" Target="../media/image52.jpeg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8.png"/><Relationship Id="rId7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0.jpeg"/><Relationship Id="rId10" Type="http://schemas.openxmlformats.org/officeDocument/2006/relationships/image" Target="../media/image61.png"/><Relationship Id="rId4" Type="http://schemas.openxmlformats.org/officeDocument/2006/relationships/image" Target="../media/image59.jpeg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12" Type="http://schemas.openxmlformats.org/officeDocument/2006/relationships/image" Target="../media/image66.jpeg"/><Relationship Id="rId17" Type="http://schemas.openxmlformats.org/officeDocument/2006/relationships/image" Target="../media/image71.jpeg"/><Relationship Id="rId2" Type="http://schemas.openxmlformats.org/officeDocument/2006/relationships/video" Target="file:///C:\Documents%20and%20Settings\rperez\Mis%20documentos\sesi&#243;n%2025%20de%20abril%202014\IMG_2635.wmv" TargetMode="External"/><Relationship Id="rId16" Type="http://schemas.openxmlformats.org/officeDocument/2006/relationships/image" Target="../media/image70.jpeg"/><Relationship Id="rId1" Type="http://schemas.microsoft.com/office/2007/relationships/media" Target="file:///C:\Documents%20and%20Settings\rperez\Mis%20documentos\sesi&#243;n%2025%20de%20abril%202014\IMG_2635.wmv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5.jpeg"/><Relationship Id="rId5" Type="http://schemas.openxmlformats.org/officeDocument/2006/relationships/image" Target="../media/image63.pn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62.png"/><Relationship Id="rId9" Type="http://schemas.openxmlformats.org/officeDocument/2006/relationships/image" Target="../media/image5.jpeg"/><Relationship Id="rId1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3.jpeg"/><Relationship Id="rId5" Type="http://schemas.openxmlformats.org/officeDocument/2006/relationships/image" Target="../media/image74.png"/><Relationship Id="rId10" Type="http://schemas.openxmlformats.org/officeDocument/2006/relationships/image" Target="../media/image1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3.jpe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11" Type="http://schemas.openxmlformats.org/officeDocument/2006/relationships/image" Target="../media/image87.jpeg"/><Relationship Id="rId5" Type="http://schemas.openxmlformats.org/officeDocument/2006/relationships/image" Target="../media/image81.emf"/><Relationship Id="rId15" Type="http://schemas.openxmlformats.org/officeDocument/2006/relationships/image" Target="../media/image5.jpe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jpeg"/><Relationship Id="rId1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6" name="Grupo 95"/>
          <p:cNvGrpSpPr>
            <a:grpSpLocks/>
          </p:cNvGrpSpPr>
          <p:nvPr/>
        </p:nvGrpSpPr>
        <p:grpSpPr bwMode="auto">
          <a:xfrm>
            <a:off x="446212" y="1444452"/>
            <a:ext cx="8135813" cy="1097727"/>
            <a:chOff x="-1" y="1283855"/>
            <a:chExt cx="9144001" cy="5579246"/>
          </a:xfrm>
        </p:grpSpPr>
        <p:cxnSp>
          <p:nvCxnSpPr>
            <p:cNvPr id="6" name="Conector recto 5"/>
            <p:cNvCxnSpPr/>
            <p:nvPr/>
          </p:nvCxnSpPr>
          <p:spPr>
            <a:xfrm>
              <a:off x="-1" y="128385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-1" y="135847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-1" y="143310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-1" y="150772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-1" y="158075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-1" y="165538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-1" y="1730004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-1" y="180462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-1" y="187924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-1" y="195387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-1" y="202849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-1" y="210153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-1" y="21761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-1" y="225077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-1" y="232539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-1" y="240002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-1" y="247464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-1" y="254926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-1" y="2622302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-1" y="269692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-1" y="277154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-1" y="284617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-1" y="292079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-1" y="299541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-1" y="3068452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-1" y="3143074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-1" y="321769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-1" y="329232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>
              <a:off x="-1" y="336694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-1" y="34415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-1" y="351618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-1" y="3589224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-1" y="366384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-1" y="3738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-1" y="3813092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-1" y="38877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-1" y="396233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-1" y="403696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-1" y="410999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-1" y="418461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-1" y="425924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-1" y="433386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-1" y="440848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-1" y="448310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-1" y="4557732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-1" y="463076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/>
            <p:nvPr/>
          </p:nvCxnSpPr>
          <p:spPr>
            <a:xfrm>
              <a:off x="-1" y="47053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-1" y="478001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-1" y="485463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-1" y="492925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-1" y="500388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>
              <a:off x="-1" y="5078504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-1" y="515153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-1" y="5226162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-1" y="530078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-1" y="537540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>
              <a:off x="-1" y="545003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-1" y="55246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-1" y="559768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-1" y="567231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-1" y="5746934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-1" y="582155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-1" y="589617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-1" y="59708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-1" y="604542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-1" y="611846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-1" y="619308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-1" y="626770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/>
            <p:nvPr/>
          </p:nvCxnSpPr>
          <p:spPr>
            <a:xfrm>
              <a:off x="-1" y="634232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/>
            <p:cNvCxnSpPr/>
            <p:nvPr/>
          </p:nvCxnSpPr>
          <p:spPr>
            <a:xfrm>
              <a:off x="-1" y="641695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-1" y="649157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>
              <a:off x="-1" y="656619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/>
            <p:cNvCxnSpPr/>
            <p:nvPr/>
          </p:nvCxnSpPr>
          <p:spPr>
            <a:xfrm>
              <a:off x="-1" y="6639232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/>
            <p:cNvCxnSpPr/>
            <p:nvPr/>
          </p:nvCxnSpPr>
          <p:spPr>
            <a:xfrm>
              <a:off x="-1" y="671385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/>
            <p:cNvCxnSpPr/>
            <p:nvPr/>
          </p:nvCxnSpPr>
          <p:spPr>
            <a:xfrm>
              <a:off x="-1" y="67884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/>
            <p:cNvCxnSpPr/>
            <p:nvPr/>
          </p:nvCxnSpPr>
          <p:spPr>
            <a:xfrm>
              <a:off x="-1" y="686310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sp>
        <p:nvSpPr>
          <p:cNvPr id="93" name="CuadroTexto 92"/>
          <p:cNvSpPr txBox="1"/>
          <p:nvPr/>
        </p:nvSpPr>
        <p:spPr>
          <a:xfrm>
            <a:off x="408863" y="1313990"/>
            <a:ext cx="833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AMPUTADOS.</a:t>
            </a:r>
          </a:p>
          <a:p>
            <a:pPr algn="ctr"/>
            <a:r>
              <a:rPr lang="es-MX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RETO PARA EL ESTADO</a:t>
            </a:r>
            <a:endParaRPr lang="es-MX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uiaprimerosauxilios.com/wp-content/uploads/2011/12/prevencion-de-accidentes-en-amputados-medidas-de-segurid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99" y="2882291"/>
            <a:ext cx="5151426" cy="319643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391420"/>
              </p:ext>
            </p:extLst>
          </p:nvPr>
        </p:nvGraphicFramePr>
        <p:xfrm>
          <a:off x="482139" y="156682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482811" y="6267353"/>
            <a:ext cx="677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SSA.DGIS Cubos de Información Dinámica. Morbilidad Hospitalaria 2004-2013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2950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22219" y="1779853"/>
            <a:ext cx="70076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Amputaciones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vasculares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82%. 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Tasa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100 000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personas: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En  1988 de 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38.3 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En 1996 aumentó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46.1 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extremidad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inferior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97 % 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25.8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fueron por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arriba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rodilla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27.6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por debajo de la 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rodilla 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42.8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tuvo otros niveles de amputación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uadroTexto 10"/>
          <p:cNvSpPr txBox="1"/>
          <p:nvPr/>
        </p:nvSpPr>
        <p:spPr>
          <a:xfrm>
            <a:off x="1482811" y="6234103"/>
            <a:ext cx="677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SSA.DGIS Cubos de Información Dinámica. Morbilidad Hospitalaria 2004-2013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0189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93911" y="1808760"/>
            <a:ext cx="7268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del paciente</a:t>
            </a:r>
          </a:p>
          <a:p>
            <a:pPr marL="285750" indent="-285750" algn="ctr"/>
            <a:endParaRPr lang="es-MX" sz="32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Función musculo esquelética.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 la marcha.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y manejo psicológico.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y manejo vocacional.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Aspectos sociales y familiares.</a:t>
            </a:r>
            <a:endParaRPr lang="es-MX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691487" y="1389863"/>
            <a:ext cx="780411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Multidisciplinario</a:t>
            </a:r>
          </a:p>
          <a:p>
            <a:pPr algn="ctr"/>
            <a:endParaRPr lang="es-MX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Médico Especialista en Rehabilitación.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Terapista Físico.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Terapista Ocupacional.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err="1" smtClean="0"/>
              <a:t>Protesista</a:t>
            </a:r>
            <a:endParaRPr lang="es-MX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Psicólogo.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Trabajador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Orientador Vocacional.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53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107112" y="1509131"/>
            <a:ext cx="68897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del Paciente</a:t>
            </a:r>
          </a:p>
          <a:p>
            <a:endParaRPr lang="es-MX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 Operatorio.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 Operatorio.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 Protésico.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s-MX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rotésico. </a:t>
            </a:r>
          </a:p>
          <a:p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2507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841112" y="1509131"/>
            <a:ext cx="745497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PSICOLÓGICOS </a:t>
            </a:r>
          </a:p>
          <a:p>
            <a:endParaRPr lang="es-MX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Adaptación.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Concientización.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Funcional vs Cosmético.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Imagen Corporal.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 Fantasma.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92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8862" y="1663679"/>
            <a:ext cx="83262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ADAPTARSE A LA TRAGEDIA</a:t>
            </a:r>
          </a:p>
          <a:p>
            <a:endParaRPr lang="es-MX" sz="4000" dirty="0"/>
          </a:p>
          <a:p>
            <a:pPr algn="ctr"/>
            <a:r>
              <a:rPr lang="es-MX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 PROBLEMA DE REHABILITACIÓN </a:t>
            </a:r>
            <a:r>
              <a:rPr lang="es-MX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PSICO</a:t>
            </a:r>
            <a:r>
              <a:rPr lang="es-MX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-SOCIAL.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49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08862" y="1390186"/>
            <a:ext cx="83262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 Socio Emocionales</a:t>
            </a:r>
          </a:p>
          <a:p>
            <a:pPr algn="ctr"/>
            <a:endParaRPr lang="es-MX" sz="40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El que ayuda, y el que es ayudado.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El observador, o el que es observado.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Del independiente con el dependiente.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El que rechaza, o el que es rechazado.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 smtClean="0"/>
              <a:t>El que compadece, o el que es compadecido.</a:t>
            </a:r>
            <a:endParaRPr lang="es-MX" sz="3600" dirty="0"/>
          </a:p>
        </p:txBody>
      </p:sp>
      <p:pic>
        <p:nvPicPr>
          <p:cNvPr id="3" name="Picture 2" descr="C:\Program Files\Microsoft Office\MEDIA\CAGCAT10\j0293238.wmf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053685" y="5840730"/>
            <a:ext cx="673805" cy="497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9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591672"/>
            <a:ext cx="8020811" cy="3196952"/>
          </a:xfrm>
        </p:spPr>
        <p:txBody>
          <a:bodyPr>
            <a:noAutofit/>
          </a:bodyPr>
          <a:lstStyle/>
          <a:p>
            <a:r>
              <a:rPr lang="es-ES_tradnl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discapacidad secundaria  a una amputación depende de la localización, el nivel de amputación y el número de amputaciones, influida además por la causa que originó la amputación y el estado general de salud del paciente así como por los factores sociales y económicos del mismo.</a:t>
            </a:r>
            <a:endParaRPr lang="es-MX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MX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6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29300" y="1595651"/>
            <a:ext cx="595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Discapacidad en Amputados</a:t>
            </a:r>
            <a:endParaRPr lang="es-MX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Marcador de texto"/>
          <p:cNvSpPr>
            <a:spLocks noGrp="1"/>
          </p:cNvSpPr>
          <p:nvPr>
            <p:ph type="body" idx="1"/>
          </p:nvPr>
        </p:nvSpPr>
        <p:spPr>
          <a:xfrm>
            <a:off x="609603" y="1709289"/>
            <a:ext cx="8109857" cy="639762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Rehabilitación de Amputados </a:t>
            </a:r>
          </a:p>
          <a:p>
            <a:pPr algn="ctr"/>
            <a:r>
              <a:rPr lang="es-MX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(2013-2014)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20486" y="2751817"/>
            <a:ext cx="4040188" cy="26583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Pacientes amputados</a:t>
            </a:r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705 pacientes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Primera vez 386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Masculinos 507 (72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%) 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 prótesis 372 (53%)</a:t>
            </a:r>
          </a:p>
          <a:p>
            <a:pPr lvl="1">
              <a:buFont typeface="Arial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21 Marcador de contenido"/>
          <p:cNvSpPr>
            <a:spLocks noGrp="1"/>
          </p:cNvSpPr>
          <p:nvPr>
            <p:ph sz="quarter" idx="4"/>
          </p:nvPr>
        </p:nvSpPr>
        <p:spPr>
          <a:xfrm>
            <a:off x="4677682" y="3383190"/>
            <a:ext cx="4041775" cy="2832554"/>
          </a:xfrm>
        </p:spPr>
        <p:txBody>
          <a:bodyPr/>
          <a:lstStyle/>
          <a:p>
            <a:pPr algn="ctr">
              <a:buNone/>
            </a:pPr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Amputaciones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818 amputaciones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Amputaciones múltiples en 99 pacientes  (14%)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Miembros pélvicos 697  (85%)</a:t>
            </a:r>
          </a:p>
          <a:p>
            <a:endParaRPr lang="es-MX" dirty="0"/>
          </a:p>
        </p:txBody>
      </p:sp>
      <p:grpSp>
        <p:nvGrpSpPr>
          <p:cNvPr id="5" name="12 Grupo"/>
          <p:cNvGrpSpPr/>
          <p:nvPr/>
        </p:nvGrpSpPr>
        <p:grpSpPr>
          <a:xfrm>
            <a:off x="971600" y="1628800"/>
            <a:ext cx="559769" cy="660956"/>
            <a:chOff x="1115616" y="1755631"/>
            <a:chExt cx="559769" cy="660956"/>
          </a:xfrm>
        </p:grpSpPr>
        <p:pic>
          <p:nvPicPr>
            <p:cNvPr id="11" name="10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476" y="1755631"/>
              <a:ext cx="440196" cy="377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11 CuadroTexto"/>
            <p:cNvSpPr txBox="1"/>
            <p:nvPr/>
          </p:nvSpPr>
          <p:spPr>
            <a:xfrm>
              <a:off x="1115616" y="2078033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INR</a:t>
              </a:r>
              <a:endPara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4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533400" y="6041571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Registros del Servicio de Rehabilitación Amputados, INR</a:t>
            </a:r>
            <a:endParaRPr lang="es-MX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269400" cy="2304256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MX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MANEJO DE LOS AMPUTADOS AYER Y HOY</a:t>
            </a:r>
            <a:endParaRPr lang="es-MX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0" y="3717482"/>
            <a:ext cx="9144000" cy="1653208"/>
          </a:xfrm>
        </p:spPr>
        <p:txBody>
          <a:bodyPr>
            <a:noAutofit/>
          </a:bodyPr>
          <a:lstStyle/>
          <a:p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Leobardo C. Ruiz Pérez</a:t>
            </a:r>
          </a:p>
          <a:p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Secretario del Consejo de Salubridad General 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MX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Dra. Irma Espinosa Jove</a:t>
            </a:r>
          </a:p>
          <a:p>
            <a:pPr>
              <a:spcBef>
                <a:spcPts val="0"/>
              </a:spcBef>
            </a:pP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Jefe de Servicio de Rehabilitación de Amputados, </a:t>
            </a:r>
          </a:p>
          <a:p>
            <a:pPr>
              <a:spcBef>
                <a:spcPts val="0"/>
              </a:spcBef>
            </a:pP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Instituto Nacional de Rehabilitación</a:t>
            </a:r>
          </a:p>
          <a:p>
            <a:pPr>
              <a:spcBef>
                <a:spcPts val="0"/>
              </a:spcBef>
            </a:pP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Luis Guillermo Ibarra </a:t>
            </a:r>
            <a:r>
              <a:rPr lang="es-MX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Ibarra</a:t>
            </a:r>
            <a:endParaRPr lang="es-MX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6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73624"/>
            <a:ext cx="8229600" cy="408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800" b="1" dirty="0" smtClean="0">
                <a:solidFill>
                  <a:srgbClr val="C00000"/>
                </a:solidFill>
              </a:rPr>
              <a:t>Amputaciones por nivel. </a:t>
            </a:r>
            <a:endParaRPr lang="es-MX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02181"/>
              </p:ext>
            </p:extLst>
          </p:nvPr>
        </p:nvGraphicFramePr>
        <p:xfrm>
          <a:off x="928057" y="1937649"/>
          <a:ext cx="7272808" cy="42981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323675"/>
                <a:gridCol w="1460450"/>
                <a:gridCol w="1488683"/>
              </a:tblGrid>
              <a:tr h="477575">
                <a:tc>
                  <a:txBody>
                    <a:bodyPr/>
                    <a:lstStyle/>
                    <a:p>
                      <a:r>
                        <a:rPr lang="es-MX" dirty="0" smtClean="0"/>
                        <a:t>Nivel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Núm.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477575">
                <a:tc>
                  <a:txBody>
                    <a:bodyPr/>
                    <a:lstStyle/>
                    <a:p>
                      <a:r>
                        <a:rPr lang="es-MX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Interescapulotorácica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0.5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7575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Desarticulación de hombro</a:t>
                      </a:r>
                      <a:endParaRPr lang="es-MX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0.7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7575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Transhumeral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33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4.0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7575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Desarticulación de codo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0.2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7575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Transradial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52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6.4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7575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Desarticulación</a:t>
                      </a:r>
                      <a:r>
                        <a:rPr lang="es-MX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de muñeca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0.7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7575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Parcial</a:t>
                      </a:r>
                      <a:r>
                        <a:rPr lang="es-MX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de mano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2.2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75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121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4878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2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33400" y="629194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Registros del Servicio de Rehabilitación Amputados, INR</a:t>
            </a:r>
            <a:endParaRPr lang="es-MX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69572"/>
            <a:ext cx="8229600" cy="408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800" b="1" dirty="0" smtClean="0">
                <a:solidFill>
                  <a:srgbClr val="C00000"/>
                </a:solidFill>
              </a:rPr>
              <a:t>Amputaciones por nivel. </a:t>
            </a:r>
            <a:endParaRPr lang="es-MX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02181"/>
              </p:ext>
            </p:extLst>
          </p:nvPr>
        </p:nvGraphicFramePr>
        <p:xfrm>
          <a:off x="1367432" y="2097977"/>
          <a:ext cx="6916605" cy="385650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1913"/>
                <a:gridCol w="1388921"/>
                <a:gridCol w="1415771"/>
              </a:tblGrid>
              <a:tr h="428501">
                <a:tc>
                  <a:txBody>
                    <a:bodyPr/>
                    <a:lstStyle/>
                    <a:p>
                      <a:r>
                        <a:rPr lang="es-MX" dirty="0" smtClean="0"/>
                        <a:t>Nivel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Núm.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428501">
                <a:tc>
                  <a:txBody>
                    <a:bodyPr/>
                    <a:lstStyle/>
                    <a:p>
                      <a:r>
                        <a:rPr lang="es-MX" dirty="0" smtClean="0"/>
                        <a:t>Desarticulación de cadera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37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  <a:endParaRPr lang="es-MX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501">
                <a:tc>
                  <a:txBody>
                    <a:bodyPr/>
                    <a:lstStyle/>
                    <a:p>
                      <a:r>
                        <a:rPr lang="es-MX" b="1" dirty="0" smtClean="0"/>
                        <a:t>Transfemoral</a:t>
                      </a:r>
                      <a:endParaRPr lang="es-MX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387</a:t>
                      </a:r>
                      <a:endParaRPr lang="es-MX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47.3</a:t>
                      </a:r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501">
                <a:tc>
                  <a:txBody>
                    <a:bodyPr/>
                    <a:lstStyle/>
                    <a:p>
                      <a:r>
                        <a:rPr lang="es-MX" dirty="0" smtClean="0"/>
                        <a:t>Desarticulación de rodilla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s-MX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501">
                <a:tc>
                  <a:txBody>
                    <a:bodyPr/>
                    <a:lstStyle/>
                    <a:p>
                      <a:r>
                        <a:rPr lang="es-MX" b="1" dirty="0" smtClean="0"/>
                        <a:t>Transtibial</a:t>
                      </a:r>
                      <a:endParaRPr lang="es-MX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193</a:t>
                      </a:r>
                      <a:endParaRPr lang="es-MX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23.6</a:t>
                      </a:r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501">
                <a:tc>
                  <a:txBody>
                    <a:bodyPr/>
                    <a:lstStyle/>
                    <a:p>
                      <a:r>
                        <a:rPr lang="es-MX" dirty="0" smtClean="0"/>
                        <a:t>Desarticulación</a:t>
                      </a:r>
                      <a:r>
                        <a:rPr lang="es-MX" baseline="0" dirty="0" smtClean="0"/>
                        <a:t> de tobillo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s-MX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501">
                <a:tc>
                  <a:txBody>
                    <a:bodyPr/>
                    <a:lstStyle/>
                    <a:p>
                      <a:r>
                        <a:rPr lang="es-MX" dirty="0" smtClean="0"/>
                        <a:t>Parcial de pie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70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  <a:endParaRPr lang="es-MX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8501">
                <a:tc>
                  <a:txBody>
                    <a:bodyPr/>
                    <a:lstStyle/>
                    <a:p>
                      <a:r>
                        <a:rPr lang="es-MX" dirty="0" smtClean="0"/>
                        <a:t>Hipoplasia de fémur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es-MX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r>
                        <a:rPr lang="es-MX" b="1" dirty="0" smtClean="0"/>
                        <a:t>Total</a:t>
                      </a:r>
                      <a:endParaRPr lang="es-MX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697</a:t>
                      </a:r>
                      <a:endParaRPr lang="es-MX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s-MX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4624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2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33400" y="6041571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Registros del Servicio de Rehabilitación Amputados, INR</a:t>
            </a:r>
            <a:endParaRPr lang="es-MX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4477" y="1391539"/>
            <a:ext cx="8229600" cy="36332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800" b="1" dirty="0" smtClean="0">
                <a:solidFill>
                  <a:srgbClr val="C00000"/>
                </a:solidFill>
              </a:rPr>
              <a:t>Amputaciones por causa. </a:t>
            </a:r>
            <a:endParaRPr lang="es-MX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02181"/>
              </p:ext>
            </p:extLst>
          </p:nvPr>
        </p:nvGraphicFramePr>
        <p:xfrm>
          <a:off x="1230086" y="1927737"/>
          <a:ext cx="7014322" cy="415736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70005"/>
                <a:gridCol w="1408544"/>
                <a:gridCol w="1435773"/>
              </a:tblGrid>
              <a:tr h="441770">
                <a:tc>
                  <a:txBody>
                    <a:bodyPr/>
                    <a:lstStyle/>
                    <a:p>
                      <a:r>
                        <a:rPr lang="es-MX" dirty="0" smtClean="0"/>
                        <a:t>Nivel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Núm.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44177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Traumática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261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37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75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Metabólica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233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33</a:t>
                      </a:r>
                      <a:endParaRPr lang="es-MX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75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Tumoral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87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75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48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75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Infección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42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1770">
                <a:tc>
                  <a:txBody>
                    <a:bodyPr/>
                    <a:lstStyle/>
                    <a:p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Congénita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33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1770">
                <a:tc>
                  <a:txBody>
                    <a:bodyPr/>
                    <a:lstStyle/>
                    <a:p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 especificada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0.1</a:t>
                      </a:r>
                      <a:endParaRPr lang="es-MX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4878"/>
            <a:ext cx="46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2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33400" y="618308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Registros del Servicio de Rehabilitación Amputados, INR</a:t>
            </a:r>
            <a:endParaRPr lang="es-MX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14932" y="2552924"/>
            <a:ext cx="6598784" cy="3412976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Tiempo de envío en pacientes amputados que nunca han utilizado una prótesis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Promedio 13 meses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Intervalo 1-180 meses</a:t>
            </a:r>
          </a:p>
          <a:p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78% no han recibido rehabilitación</a:t>
            </a:r>
          </a:p>
          <a:p>
            <a:pPr>
              <a:buNone/>
            </a:pPr>
            <a:endParaRPr lang="es-MX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10 Grupo"/>
          <p:cNvGrpSpPr/>
          <p:nvPr/>
        </p:nvGrpSpPr>
        <p:grpSpPr>
          <a:xfrm>
            <a:off x="971600" y="1747214"/>
            <a:ext cx="559769" cy="660956"/>
            <a:chOff x="1115616" y="1755631"/>
            <a:chExt cx="559769" cy="660956"/>
          </a:xfrm>
        </p:grpSpPr>
        <p:pic>
          <p:nvPicPr>
            <p:cNvPr id="12" name="11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476" y="1755631"/>
              <a:ext cx="440196" cy="377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12 CuadroTexto"/>
            <p:cNvSpPr txBox="1"/>
            <p:nvPr/>
          </p:nvSpPr>
          <p:spPr>
            <a:xfrm>
              <a:off x="1115616" y="2078033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INR</a:t>
              </a:r>
              <a:endPara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4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936182" y="5769421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Registros del Servicio de Rehabilitación Amputados, INR</a:t>
            </a:r>
            <a:endParaRPr lang="es-MX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Elipse"/>
          <p:cNvSpPr/>
          <p:nvPr/>
        </p:nvSpPr>
        <p:spPr>
          <a:xfrm>
            <a:off x="1691680" y="1340767"/>
            <a:ext cx="6853606" cy="50273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 rot="16200000">
            <a:off x="-1404664" y="3140968"/>
            <a:ext cx="4536504" cy="1080120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</a:rPr>
              <a:t>Rehabilitación del paciente amputado</a:t>
            </a:r>
            <a:endParaRPr lang="es-MX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2555776" y="2564904"/>
          <a:ext cx="5216624" cy="322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3707904" y="1844824"/>
            <a:ext cx="2803935" cy="5693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3851920" y="1988840"/>
            <a:ext cx="2543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 de Rehabilitación</a:t>
            </a:r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6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338133">
            <a:off x="3287404" y="4860339"/>
            <a:ext cx="1368152" cy="62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/>
          <p:cNvSpPr/>
          <p:nvPr/>
        </p:nvSpPr>
        <p:spPr>
          <a:xfrm>
            <a:off x="3496087" y="4006361"/>
            <a:ext cx="875004" cy="707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9422081">
            <a:off x="3301997" y="3015869"/>
            <a:ext cx="875004" cy="738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Modelo de atención</a:t>
            </a:r>
            <a:endParaRPr lang="es-MX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767186" y="2660651"/>
            <a:ext cx="2868710" cy="2794704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56 Forma libre"/>
          <p:cNvSpPr/>
          <p:nvPr/>
        </p:nvSpPr>
        <p:spPr>
          <a:xfrm>
            <a:off x="3940629" y="1844824"/>
            <a:ext cx="1643742" cy="1355576"/>
          </a:xfrm>
          <a:custGeom>
            <a:avLst/>
            <a:gdLst>
              <a:gd name="connsiteX0" fmla="*/ 0 w 1279970"/>
              <a:gd name="connsiteY0" fmla="*/ 639985 h 1279970"/>
              <a:gd name="connsiteX1" fmla="*/ 187448 w 1279970"/>
              <a:gd name="connsiteY1" fmla="*/ 187447 h 1279970"/>
              <a:gd name="connsiteX2" fmla="*/ 639986 w 1279970"/>
              <a:gd name="connsiteY2" fmla="*/ 0 h 1279970"/>
              <a:gd name="connsiteX3" fmla="*/ 1092524 w 1279970"/>
              <a:gd name="connsiteY3" fmla="*/ 187448 h 1279970"/>
              <a:gd name="connsiteX4" fmla="*/ 1279971 w 1279970"/>
              <a:gd name="connsiteY4" fmla="*/ 639986 h 1279970"/>
              <a:gd name="connsiteX5" fmla="*/ 1092524 w 1279970"/>
              <a:gd name="connsiteY5" fmla="*/ 1092524 h 1279970"/>
              <a:gd name="connsiteX6" fmla="*/ 639986 w 1279970"/>
              <a:gd name="connsiteY6" fmla="*/ 1279971 h 1279970"/>
              <a:gd name="connsiteX7" fmla="*/ 187448 w 1279970"/>
              <a:gd name="connsiteY7" fmla="*/ 1092523 h 1279970"/>
              <a:gd name="connsiteX8" fmla="*/ 1 w 1279970"/>
              <a:gd name="connsiteY8" fmla="*/ 639985 h 1279970"/>
              <a:gd name="connsiteX9" fmla="*/ 0 w 1279970"/>
              <a:gd name="connsiteY9" fmla="*/ 639985 h 127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9970" h="1279970">
                <a:moveTo>
                  <a:pt x="0" y="639985"/>
                </a:moveTo>
                <a:cubicBezTo>
                  <a:pt x="0" y="470250"/>
                  <a:pt x="67427" y="307468"/>
                  <a:pt x="187448" y="187447"/>
                </a:cubicBezTo>
                <a:cubicBezTo>
                  <a:pt x="307469" y="67427"/>
                  <a:pt x="470252" y="0"/>
                  <a:pt x="639986" y="0"/>
                </a:cubicBezTo>
                <a:cubicBezTo>
                  <a:pt x="809721" y="0"/>
                  <a:pt x="972503" y="67427"/>
                  <a:pt x="1092524" y="187448"/>
                </a:cubicBezTo>
                <a:cubicBezTo>
                  <a:pt x="1212544" y="307469"/>
                  <a:pt x="1279971" y="470252"/>
                  <a:pt x="1279971" y="639986"/>
                </a:cubicBezTo>
                <a:cubicBezTo>
                  <a:pt x="1279971" y="809721"/>
                  <a:pt x="1212544" y="972503"/>
                  <a:pt x="1092524" y="1092524"/>
                </a:cubicBezTo>
                <a:cubicBezTo>
                  <a:pt x="972503" y="1212544"/>
                  <a:pt x="809721" y="1279971"/>
                  <a:pt x="639986" y="1279971"/>
                </a:cubicBezTo>
                <a:cubicBezTo>
                  <a:pt x="470251" y="1279971"/>
                  <a:pt x="307469" y="1212544"/>
                  <a:pt x="187448" y="1092523"/>
                </a:cubicBezTo>
                <a:cubicBezTo>
                  <a:pt x="67428" y="972502"/>
                  <a:pt x="1" y="809720"/>
                  <a:pt x="1" y="639985"/>
                </a:cubicBezTo>
                <a:lnTo>
                  <a:pt x="0" y="6399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807679"/>
              <a:satOff val="-7995"/>
              <a:lumOff val="3072"/>
              <a:alphaOff val="0"/>
            </a:schemeClr>
          </a:fillRef>
          <a:effectRef idx="2">
            <a:schemeClr val="accent4">
              <a:hueOff val="6807679"/>
              <a:satOff val="-7995"/>
              <a:lumOff val="307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337" tIns="196337" rIns="196337" bIns="19633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 Medicina de Rehabilitación</a:t>
            </a:r>
            <a:endParaRPr lang="es-MX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Forma libre"/>
          <p:cNvSpPr/>
          <p:nvPr/>
        </p:nvSpPr>
        <p:spPr>
          <a:xfrm>
            <a:off x="5724128" y="2060848"/>
            <a:ext cx="2138096" cy="1150120"/>
          </a:xfrm>
          <a:custGeom>
            <a:avLst/>
            <a:gdLst>
              <a:gd name="connsiteX0" fmla="*/ 0 w 1919955"/>
              <a:gd name="connsiteY0" fmla="*/ 0 h 1279970"/>
              <a:gd name="connsiteX1" fmla="*/ 1919955 w 1919955"/>
              <a:gd name="connsiteY1" fmla="*/ 0 h 1279970"/>
              <a:gd name="connsiteX2" fmla="*/ 1919955 w 1919955"/>
              <a:gd name="connsiteY2" fmla="*/ 1279970 h 1279970"/>
              <a:gd name="connsiteX3" fmla="*/ 0 w 1919955"/>
              <a:gd name="connsiteY3" fmla="*/ 1279970 h 1279970"/>
              <a:gd name="connsiteX4" fmla="*/ 0 w 1919955"/>
              <a:gd name="connsiteY4" fmla="*/ 0 h 127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955" h="1279970">
                <a:moveTo>
                  <a:pt x="0" y="0"/>
                </a:moveTo>
                <a:lnTo>
                  <a:pt x="1919955" y="0"/>
                </a:lnTo>
                <a:lnTo>
                  <a:pt x="1919955" y="1279970"/>
                </a:lnTo>
                <a:lnTo>
                  <a:pt x="0" y="12799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Interrogatorio</a:t>
            </a:r>
            <a:endParaRPr lang="es-MX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Exploración física</a:t>
            </a:r>
            <a:endParaRPr lang="es-MX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58 Forma libre"/>
          <p:cNvSpPr/>
          <p:nvPr/>
        </p:nvSpPr>
        <p:spPr>
          <a:xfrm>
            <a:off x="4045660" y="3429000"/>
            <a:ext cx="1545804" cy="1372076"/>
          </a:xfrm>
          <a:custGeom>
            <a:avLst/>
            <a:gdLst>
              <a:gd name="connsiteX0" fmla="*/ 0 w 1279970"/>
              <a:gd name="connsiteY0" fmla="*/ 639985 h 1279970"/>
              <a:gd name="connsiteX1" fmla="*/ 187448 w 1279970"/>
              <a:gd name="connsiteY1" fmla="*/ 187447 h 1279970"/>
              <a:gd name="connsiteX2" fmla="*/ 639986 w 1279970"/>
              <a:gd name="connsiteY2" fmla="*/ 0 h 1279970"/>
              <a:gd name="connsiteX3" fmla="*/ 1092524 w 1279970"/>
              <a:gd name="connsiteY3" fmla="*/ 187448 h 1279970"/>
              <a:gd name="connsiteX4" fmla="*/ 1279971 w 1279970"/>
              <a:gd name="connsiteY4" fmla="*/ 639986 h 1279970"/>
              <a:gd name="connsiteX5" fmla="*/ 1092524 w 1279970"/>
              <a:gd name="connsiteY5" fmla="*/ 1092524 h 1279970"/>
              <a:gd name="connsiteX6" fmla="*/ 639986 w 1279970"/>
              <a:gd name="connsiteY6" fmla="*/ 1279971 h 1279970"/>
              <a:gd name="connsiteX7" fmla="*/ 187448 w 1279970"/>
              <a:gd name="connsiteY7" fmla="*/ 1092523 h 1279970"/>
              <a:gd name="connsiteX8" fmla="*/ 1 w 1279970"/>
              <a:gd name="connsiteY8" fmla="*/ 639985 h 1279970"/>
              <a:gd name="connsiteX9" fmla="*/ 0 w 1279970"/>
              <a:gd name="connsiteY9" fmla="*/ 639985 h 127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9970" h="1279970">
                <a:moveTo>
                  <a:pt x="0" y="639985"/>
                </a:moveTo>
                <a:cubicBezTo>
                  <a:pt x="0" y="470250"/>
                  <a:pt x="67427" y="307468"/>
                  <a:pt x="187448" y="187447"/>
                </a:cubicBezTo>
                <a:cubicBezTo>
                  <a:pt x="307469" y="67427"/>
                  <a:pt x="470252" y="0"/>
                  <a:pt x="639986" y="0"/>
                </a:cubicBezTo>
                <a:cubicBezTo>
                  <a:pt x="809721" y="0"/>
                  <a:pt x="972503" y="67427"/>
                  <a:pt x="1092524" y="187448"/>
                </a:cubicBezTo>
                <a:cubicBezTo>
                  <a:pt x="1212544" y="307469"/>
                  <a:pt x="1279971" y="470252"/>
                  <a:pt x="1279971" y="639986"/>
                </a:cubicBezTo>
                <a:cubicBezTo>
                  <a:pt x="1279971" y="809721"/>
                  <a:pt x="1212544" y="972503"/>
                  <a:pt x="1092524" y="1092524"/>
                </a:cubicBezTo>
                <a:cubicBezTo>
                  <a:pt x="972503" y="1212544"/>
                  <a:pt x="809721" y="1279971"/>
                  <a:pt x="639986" y="1279971"/>
                </a:cubicBezTo>
                <a:cubicBezTo>
                  <a:pt x="470251" y="1279971"/>
                  <a:pt x="307469" y="1212544"/>
                  <a:pt x="187448" y="1092523"/>
                </a:cubicBezTo>
                <a:cubicBezTo>
                  <a:pt x="67428" y="972502"/>
                  <a:pt x="1" y="809720"/>
                  <a:pt x="1" y="639985"/>
                </a:cubicBezTo>
                <a:lnTo>
                  <a:pt x="0" y="6399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3615358"/>
              <a:satOff val="-15991"/>
              <a:lumOff val="6144"/>
              <a:alphaOff val="0"/>
            </a:schemeClr>
          </a:fillRef>
          <a:effectRef idx="2">
            <a:schemeClr val="accent4">
              <a:hueOff val="13615358"/>
              <a:satOff val="-15991"/>
              <a:lumOff val="61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337" tIns="196337" rIns="196337" bIns="19633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 Integral</a:t>
            </a:r>
            <a:endParaRPr lang="es-MX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Forma libre"/>
          <p:cNvSpPr/>
          <p:nvPr/>
        </p:nvSpPr>
        <p:spPr>
          <a:xfrm>
            <a:off x="5720522" y="3550372"/>
            <a:ext cx="3171958" cy="1150120"/>
          </a:xfrm>
          <a:custGeom>
            <a:avLst/>
            <a:gdLst>
              <a:gd name="connsiteX0" fmla="*/ 0 w 1919955"/>
              <a:gd name="connsiteY0" fmla="*/ 0 h 1279970"/>
              <a:gd name="connsiteX1" fmla="*/ 1919955 w 1919955"/>
              <a:gd name="connsiteY1" fmla="*/ 0 h 1279970"/>
              <a:gd name="connsiteX2" fmla="*/ 1919955 w 1919955"/>
              <a:gd name="connsiteY2" fmla="*/ 1279970 h 1279970"/>
              <a:gd name="connsiteX3" fmla="*/ 0 w 1919955"/>
              <a:gd name="connsiteY3" fmla="*/ 1279970 h 1279970"/>
              <a:gd name="connsiteX4" fmla="*/ 0 w 1919955"/>
              <a:gd name="connsiteY4" fmla="*/ 0 h 127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955" h="1279970">
                <a:moveTo>
                  <a:pt x="0" y="0"/>
                </a:moveTo>
                <a:lnTo>
                  <a:pt x="1919955" y="0"/>
                </a:lnTo>
                <a:lnTo>
                  <a:pt x="1919955" y="1279970"/>
                </a:lnTo>
                <a:lnTo>
                  <a:pt x="0" y="12799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Estudios complementarios</a:t>
            </a:r>
            <a:endParaRPr lang="es-MX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Interconsultas</a:t>
            </a:r>
            <a:endParaRPr lang="es-MX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Psicología</a:t>
            </a:r>
            <a:endParaRPr lang="es-MX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Rehabilitación Cardiaca</a:t>
            </a:r>
            <a:endParaRPr lang="es-MX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61 Forma libre"/>
          <p:cNvSpPr/>
          <p:nvPr/>
        </p:nvSpPr>
        <p:spPr>
          <a:xfrm>
            <a:off x="3910294" y="5013176"/>
            <a:ext cx="1597810" cy="1372610"/>
          </a:xfrm>
          <a:custGeom>
            <a:avLst/>
            <a:gdLst>
              <a:gd name="connsiteX0" fmla="*/ 0 w 1320967"/>
              <a:gd name="connsiteY0" fmla="*/ 639985 h 1279970"/>
              <a:gd name="connsiteX1" fmla="*/ 200871 w 1320967"/>
              <a:gd name="connsiteY1" fmla="*/ 180371 h 1279970"/>
              <a:gd name="connsiteX2" fmla="*/ 660485 w 1320967"/>
              <a:gd name="connsiteY2" fmla="*/ 1 h 1279970"/>
              <a:gd name="connsiteX3" fmla="*/ 1120099 w 1320967"/>
              <a:gd name="connsiteY3" fmla="*/ 180373 h 1279970"/>
              <a:gd name="connsiteX4" fmla="*/ 1320968 w 1320967"/>
              <a:gd name="connsiteY4" fmla="*/ 639987 h 1279970"/>
              <a:gd name="connsiteX5" fmla="*/ 1120098 w 1320967"/>
              <a:gd name="connsiteY5" fmla="*/ 1099601 h 1279970"/>
              <a:gd name="connsiteX6" fmla="*/ 660484 w 1320967"/>
              <a:gd name="connsiteY6" fmla="*/ 1279972 h 1279970"/>
              <a:gd name="connsiteX7" fmla="*/ 200870 w 1320967"/>
              <a:gd name="connsiteY7" fmla="*/ 1099600 h 1279970"/>
              <a:gd name="connsiteX8" fmla="*/ 0 w 1320967"/>
              <a:gd name="connsiteY8" fmla="*/ 639986 h 1279970"/>
              <a:gd name="connsiteX9" fmla="*/ 0 w 1320967"/>
              <a:gd name="connsiteY9" fmla="*/ 639985 h 127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0967" h="1279970">
                <a:moveTo>
                  <a:pt x="0" y="639985"/>
                </a:moveTo>
                <a:cubicBezTo>
                  <a:pt x="0" y="466752"/>
                  <a:pt x="72476" y="300919"/>
                  <a:pt x="200871" y="180371"/>
                </a:cubicBezTo>
                <a:cubicBezTo>
                  <a:pt x="324084" y="64688"/>
                  <a:pt x="488919" y="0"/>
                  <a:pt x="660485" y="1"/>
                </a:cubicBezTo>
                <a:cubicBezTo>
                  <a:pt x="832052" y="1"/>
                  <a:pt x="996886" y="64689"/>
                  <a:pt x="1120099" y="180373"/>
                </a:cubicBezTo>
                <a:cubicBezTo>
                  <a:pt x="1248493" y="300921"/>
                  <a:pt x="1320969" y="466755"/>
                  <a:pt x="1320968" y="639987"/>
                </a:cubicBezTo>
                <a:cubicBezTo>
                  <a:pt x="1320968" y="813220"/>
                  <a:pt x="1248492" y="979053"/>
                  <a:pt x="1120098" y="1099601"/>
                </a:cubicBezTo>
                <a:cubicBezTo>
                  <a:pt x="996885" y="1215284"/>
                  <a:pt x="832051" y="1279972"/>
                  <a:pt x="660484" y="1279972"/>
                </a:cubicBezTo>
                <a:cubicBezTo>
                  <a:pt x="488917" y="1279972"/>
                  <a:pt x="324083" y="1215284"/>
                  <a:pt x="200870" y="1099600"/>
                </a:cubicBezTo>
                <a:cubicBezTo>
                  <a:pt x="72476" y="979052"/>
                  <a:pt x="0" y="813219"/>
                  <a:pt x="0" y="639986"/>
                </a:cubicBezTo>
                <a:lnTo>
                  <a:pt x="0" y="6399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0423036"/>
              <a:satOff val="-23986"/>
              <a:lumOff val="9216"/>
              <a:alphaOff val="0"/>
            </a:schemeClr>
          </a:fillRef>
          <a:effectRef idx="2">
            <a:schemeClr val="accent4">
              <a:hueOff val="20423036"/>
              <a:satOff val="-23986"/>
              <a:lumOff val="9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341" tIns="196337" rIns="202341" bIns="19633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 tratamiento pre-protésico</a:t>
            </a:r>
            <a:endParaRPr lang="es-MX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66 Forma libre"/>
          <p:cNvSpPr/>
          <p:nvPr/>
        </p:nvSpPr>
        <p:spPr>
          <a:xfrm>
            <a:off x="5605780" y="4801884"/>
            <a:ext cx="2206580" cy="1150120"/>
          </a:xfrm>
          <a:custGeom>
            <a:avLst/>
            <a:gdLst>
              <a:gd name="connsiteX0" fmla="*/ 0 w 1981451"/>
              <a:gd name="connsiteY0" fmla="*/ 0 h 1279970"/>
              <a:gd name="connsiteX1" fmla="*/ 1981451 w 1981451"/>
              <a:gd name="connsiteY1" fmla="*/ 0 h 1279970"/>
              <a:gd name="connsiteX2" fmla="*/ 1981451 w 1981451"/>
              <a:gd name="connsiteY2" fmla="*/ 1279970 h 1279970"/>
              <a:gd name="connsiteX3" fmla="*/ 0 w 1981451"/>
              <a:gd name="connsiteY3" fmla="*/ 1279970 h 1279970"/>
              <a:gd name="connsiteX4" fmla="*/ 0 w 1981451"/>
              <a:gd name="connsiteY4" fmla="*/ 0 h 127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451" h="1279970">
                <a:moveTo>
                  <a:pt x="0" y="0"/>
                </a:moveTo>
                <a:lnTo>
                  <a:pt x="1981451" y="0"/>
                </a:lnTo>
                <a:lnTo>
                  <a:pt x="1981451" y="1279970"/>
                </a:lnTo>
                <a:lnTo>
                  <a:pt x="0" y="12799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Terapia física</a:t>
            </a:r>
            <a:endParaRPr lang="es-MX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Terapia ocupacional</a:t>
            </a:r>
            <a:endParaRPr lang="es-MX" sz="16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476740" y="1611936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 externa:</a:t>
            </a:r>
          </a:p>
          <a:p>
            <a:pP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Valoración</a:t>
            </a:r>
          </a:p>
          <a:p>
            <a:pP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Rehabilitación pre-protésica</a:t>
            </a: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0" name="69 Imagen" descr="IMG_1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87372" y="5113381"/>
            <a:ext cx="631840" cy="714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70 Imagen" descr="IMG_1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6152" y="5854809"/>
            <a:ext cx="714279" cy="53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71 Imagen" descr="IMG_1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3571" y="5779446"/>
            <a:ext cx="771218" cy="57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37" y="5742276"/>
            <a:ext cx="791749" cy="59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24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Prescripción de Prótesis</a:t>
            </a:r>
            <a:endParaRPr lang="es-MX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24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/>
          <a:srcRect b="9965"/>
          <a:stretch>
            <a:fillRect/>
          </a:stretch>
        </p:blipFill>
        <p:spPr bwMode="auto">
          <a:xfrm>
            <a:off x="5089144" y="3326341"/>
            <a:ext cx="3171825" cy="26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n 4"/>
          <p:cNvPicPr>
            <a:picLocks noChangeAspect="1"/>
          </p:cNvPicPr>
          <p:nvPr/>
        </p:nvPicPr>
        <p:blipFill>
          <a:blip r:embed="rId8" cstate="print"/>
          <a:srcRect l="8253"/>
          <a:stretch>
            <a:fillRect/>
          </a:stretch>
        </p:blipFill>
        <p:spPr>
          <a:xfrm>
            <a:off x="1722692" y="2156604"/>
            <a:ext cx="1834422" cy="2043207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2" y="1368669"/>
            <a:ext cx="1258345" cy="29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4479" r="3674" b="2290"/>
          <a:stretch>
            <a:fillRect/>
          </a:stretch>
        </p:blipFill>
        <p:spPr bwMode="auto">
          <a:xfrm>
            <a:off x="6426268" y="1897546"/>
            <a:ext cx="1682562" cy="10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/>
          <a:srcRect t="11615" b="7735"/>
          <a:stretch>
            <a:fillRect/>
          </a:stretch>
        </p:blipFill>
        <p:spPr bwMode="auto">
          <a:xfrm>
            <a:off x="4055221" y="2053087"/>
            <a:ext cx="1668711" cy="16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" descr="C:\Users\Nita\Desktop\amputados\imagenes\20131011_10423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99454" y="4620172"/>
            <a:ext cx="2483768" cy="1397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56788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Modelo de atención</a:t>
            </a:r>
            <a:endParaRPr lang="es-MX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67046" y="2402468"/>
            <a:ext cx="2200501" cy="290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0" dirty="0" smtClean="0"/>
              <a:t>Vigilancia médica</a:t>
            </a:r>
            <a:endParaRPr lang="es-MX" sz="1400" b="0" dirty="0"/>
          </a:p>
        </p:txBody>
      </p:sp>
      <p:sp>
        <p:nvSpPr>
          <p:cNvPr id="6" name="5 CuadroTexto"/>
          <p:cNvSpPr txBox="1"/>
          <p:nvPr/>
        </p:nvSpPr>
        <p:spPr>
          <a:xfrm>
            <a:off x="5641776" y="1705804"/>
            <a:ext cx="22005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0" dirty="0" smtClean="0"/>
              <a:t>Terapia </a:t>
            </a:r>
            <a:r>
              <a:rPr lang="es-MX" sz="1400" dirty="0" smtClean="0"/>
              <a:t>física</a:t>
            </a:r>
          </a:p>
          <a:p>
            <a:r>
              <a:rPr lang="es-MX" sz="1400" b="0" dirty="0" smtClean="0"/>
              <a:t>Terapia ocupacional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393304" y="2207728"/>
            <a:ext cx="187220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0" dirty="0" smtClean="0"/>
              <a:t>Fabricación de prótesis:</a:t>
            </a:r>
          </a:p>
          <a:p>
            <a:r>
              <a:rPr lang="es-MX" sz="1400" b="0" dirty="0" smtClean="0"/>
              <a:t>Ingeniería Biomédica</a:t>
            </a:r>
          </a:p>
          <a:p>
            <a:r>
              <a:rPr lang="es-MX" sz="1400" b="0" dirty="0" err="1" smtClean="0"/>
              <a:t>Protesista</a:t>
            </a:r>
            <a:r>
              <a:rPr lang="es-MX" sz="1400" b="0" dirty="0" smtClean="0"/>
              <a:t> </a:t>
            </a:r>
            <a:endParaRPr lang="es-MX" sz="1400" b="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41776" y="2927294"/>
            <a:ext cx="2768372" cy="290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0" dirty="0" smtClean="0"/>
              <a:t>Cuidados de enfermería</a:t>
            </a:r>
            <a:endParaRPr lang="es-MX" sz="1400" b="0" dirty="0"/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436175" y="2361237"/>
            <a:ext cx="120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Hospital</a:t>
            </a: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" name="36 Conector recto de flecha"/>
          <p:cNvCxnSpPr>
            <a:endCxn id="6" idx="1"/>
          </p:cNvCxnSpPr>
          <p:nvPr/>
        </p:nvCxnSpPr>
        <p:spPr>
          <a:xfrm flipV="1">
            <a:off x="3275856" y="1967414"/>
            <a:ext cx="2365920" cy="53047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7" idx="3"/>
            <a:endCxn id="5" idx="1"/>
          </p:cNvCxnSpPr>
          <p:nvPr/>
        </p:nvCxnSpPr>
        <p:spPr>
          <a:xfrm flipV="1">
            <a:off x="3265512" y="2547838"/>
            <a:ext cx="2401534" cy="13694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endCxn id="12" idx="1"/>
          </p:cNvCxnSpPr>
          <p:nvPr/>
        </p:nvCxnSpPr>
        <p:spPr>
          <a:xfrm>
            <a:off x="3275856" y="2857932"/>
            <a:ext cx="2365920" cy="2147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Flecha abajo"/>
          <p:cNvSpPr/>
          <p:nvPr/>
        </p:nvSpPr>
        <p:spPr>
          <a:xfrm>
            <a:off x="1547664" y="1561788"/>
            <a:ext cx="1277710" cy="40813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32" name="31 CuadroTexto"/>
          <p:cNvSpPr txBox="1"/>
          <p:nvPr/>
        </p:nvSpPr>
        <p:spPr>
          <a:xfrm>
            <a:off x="3707904" y="3073956"/>
            <a:ext cx="107615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0" dirty="0" smtClean="0"/>
              <a:t>Nutrición</a:t>
            </a:r>
            <a:endParaRPr lang="es-MX" sz="1400" b="0" dirty="0"/>
          </a:p>
        </p:txBody>
      </p:sp>
      <p:cxnSp>
        <p:nvCxnSpPr>
          <p:cNvPr id="45" name="44 Conector recto de flecha"/>
          <p:cNvCxnSpPr>
            <a:endCxn id="32" idx="1"/>
          </p:cNvCxnSpPr>
          <p:nvPr/>
        </p:nvCxnSpPr>
        <p:spPr>
          <a:xfrm>
            <a:off x="3275856" y="3001948"/>
            <a:ext cx="432048" cy="22589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0943454"/>
              </p:ext>
            </p:extLst>
          </p:nvPr>
        </p:nvGraphicFramePr>
        <p:xfrm>
          <a:off x="745231" y="3317364"/>
          <a:ext cx="5614653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Picture 20" descr="C:\Users\MacBookAir GR\Desktop\Fotos Don Bosco\IMG_19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" y="3506004"/>
            <a:ext cx="720080" cy="96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:\Users\MacBookAir GR\Desktop\Fotos Don Bosco\IMG_19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60380" y="3578012"/>
            <a:ext cx="648718" cy="86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0" descr="DSC03628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1564072" y="4442108"/>
            <a:ext cx="638453" cy="95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5386" y="5450220"/>
            <a:ext cx="70160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 descr="I:\CATALOGO\DSCN065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7004" y="4528767"/>
            <a:ext cx="637084" cy="849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97760" y="5260637"/>
            <a:ext cx="790117" cy="105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58 Imagen" descr="IMG_230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72200" y="3722027"/>
            <a:ext cx="2037947" cy="152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n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18382"/>
            <a:ext cx="8229600" cy="1143000"/>
          </a:xfrm>
        </p:spPr>
        <p:txBody>
          <a:bodyPr/>
          <a:lstStyle/>
          <a:p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Modelo de atención</a:t>
            </a:r>
            <a:endParaRPr lang="es-MX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7 Grupo"/>
          <p:cNvGrpSpPr/>
          <p:nvPr/>
        </p:nvGrpSpPr>
        <p:grpSpPr>
          <a:xfrm>
            <a:off x="395536" y="4797152"/>
            <a:ext cx="8285079" cy="1296144"/>
            <a:chOff x="679409" y="5229200"/>
            <a:chExt cx="8285079" cy="12961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sp>
          <p:nvSpPr>
            <p:cNvPr id="11" name="10 CuadroTexto"/>
            <p:cNvSpPr txBox="1"/>
            <p:nvPr/>
          </p:nvSpPr>
          <p:spPr>
            <a:xfrm>
              <a:off x="1647002" y="5774146"/>
              <a:ext cx="2626404" cy="7386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400" b="0" dirty="0" smtClean="0"/>
                <a:t>Entrenamiento protésico:</a:t>
              </a:r>
            </a:p>
            <a:p>
              <a:r>
                <a:rPr lang="es-MX" sz="1400" b="0" dirty="0" smtClean="0"/>
                <a:t>Terapia física</a:t>
              </a:r>
            </a:p>
            <a:p>
              <a:r>
                <a:rPr lang="es-MX" sz="1400" b="0" dirty="0" smtClean="0"/>
                <a:t>Terapia ocupacional</a:t>
              </a:r>
              <a:endParaRPr lang="es-MX" sz="1400" b="0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716016" y="5949280"/>
              <a:ext cx="1490662" cy="2907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400" b="0" dirty="0" smtClean="0"/>
                <a:t>Seguimiento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 rot="16200000">
              <a:off x="372534" y="5536847"/>
              <a:ext cx="1198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Consulta externa</a:t>
              </a:r>
              <a:endParaRPr lang="es-MX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>
              <a:off x="4273406" y="6093296"/>
              <a:ext cx="417107" cy="0"/>
            </a:xfrm>
            <a:prstGeom prst="straightConnector1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50 Flecha abajo"/>
            <p:cNvSpPr/>
            <p:nvPr/>
          </p:nvSpPr>
          <p:spPr>
            <a:xfrm>
              <a:off x="2924712" y="5297993"/>
              <a:ext cx="1277710" cy="408131"/>
            </a:xfrm>
            <a:prstGeom prst="downArrow">
              <a:avLst/>
            </a:prstGeom>
            <a:solidFill>
              <a:srgbClr val="FFCC99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6444207" y="5301208"/>
              <a:ext cx="2508617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400" b="0" dirty="0" smtClean="0"/>
                <a:t>Medicina de Rehabilitación</a:t>
              </a:r>
              <a:endParaRPr lang="es-MX" sz="1400" b="0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6444208" y="5733256"/>
              <a:ext cx="2520280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400" b="0" dirty="0" smtClean="0"/>
                <a:t>Laboratorio órtesis y prótesis</a:t>
              </a:r>
              <a:endParaRPr lang="es-MX" sz="1400" b="0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6444208" y="6165304"/>
              <a:ext cx="2508617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400" b="0" dirty="0" smtClean="0"/>
                <a:t>Áreas de tratamiento</a:t>
              </a:r>
              <a:endParaRPr lang="es-MX" sz="1400" b="0" dirty="0"/>
            </a:p>
          </p:txBody>
        </p:sp>
        <p:sp>
          <p:nvSpPr>
            <p:cNvPr id="55" name="54 Abrir llave"/>
            <p:cNvSpPr/>
            <p:nvPr/>
          </p:nvSpPr>
          <p:spPr>
            <a:xfrm>
              <a:off x="6228184" y="5229200"/>
              <a:ext cx="288032" cy="1296144"/>
            </a:xfrm>
            <a:prstGeom prst="leftBrace">
              <a:avLst>
                <a:gd name="adj1" fmla="val 8333"/>
                <a:gd name="adj2" fmla="val 66967"/>
              </a:avLst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0" name="39 Imagen" descr="domingo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99778" y="2981328"/>
            <a:ext cx="1563813" cy="10597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Irma\Pictures\Mis imágenes1\FOTOS NUEVAS\WP_000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7555" y="2811693"/>
            <a:ext cx="1111052" cy="148140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Irma\Documents\4 USB negro  amputados\Sesion general 08-13\IMG_1612.JPG"/>
          <p:cNvPicPr>
            <a:picLocks noChangeAspect="1" noChangeArrowheads="1"/>
          </p:cNvPicPr>
          <p:nvPr/>
        </p:nvPicPr>
        <p:blipFill>
          <a:blip r:embed="rId6" cstate="print"/>
          <a:srcRect l="34053" t="8657" b="9838"/>
          <a:stretch>
            <a:fillRect/>
          </a:stretch>
        </p:blipFill>
        <p:spPr bwMode="auto">
          <a:xfrm rot="5400000">
            <a:off x="5962695" y="2470353"/>
            <a:ext cx="1533043" cy="114608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9" y="2348880"/>
            <a:ext cx="876005" cy="15857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7" name="26 Elipse"/>
          <p:cNvSpPr/>
          <p:nvPr/>
        </p:nvSpPr>
        <p:spPr>
          <a:xfrm>
            <a:off x="2029948" y="2924944"/>
            <a:ext cx="144000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DSCF3790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843808" y="2564904"/>
            <a:ext cx="1536170" cy="11521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0" name="29 Imagen" descr="DSC027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2852936"/>
            <a:ext cx="1113588" cy="1484784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25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Elipse"/>
          <p:cNvSpPr/>
          <p:nvPr/>
        </p:nvSpPr>
        <p:spPr>
          <a:xfrm>
            <a:off x="5426376" y="3099116"/>
            <a:ext cx="144000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101953"/>
            <a:ext cx="1752600" cy="99899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</a:rPr>
              <a:t>Casos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9274" y="1977214"/>
            <a:ext cx="2414668" cy="1397361"/>
          </a:xfrm>
        </p:spPr>
        <p:txBody>
          <a:bodyPr/>
          <a:lstStyle/>
          <a:p>
            <a:r>
              <a:rPr lang="es-MX" sz="1800" dirty="0" smtClean="0"/>
              <a:t>Masculino </a:t>
            </a:r>
          </a:p>
          <a:p>
            <a:r>
              <a:rPr lang="es-MX" sz="1800" dirty="0" smtClean="0"/>
              <a:t>22 años</a:t>
            </a:r>
          </a:p>
          <a:p>
            <a:r>
              <a:rPr lang="es-MX" sz="1800" dirty="0" smtClean="0"/>
              <a:t>Quemadura por corriente eléctrica</a:t>
            </a:r>
            <a:endParaRPr lang="es-MX" sz="1800" dirty="0"/>
          </a:p>
        </p:txBody>
      </p:sp>
      <p:pic>
        <p:nvPicPr>
          <p:cNvPr id="4" name="3 Imagen" descr="segio davi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1658" y="3591403"/>
            <a:ext cx="1427922" cy="106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sergio davi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628340"/>
            <a:ext cx="1484705" cy="111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IMG_27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5212516"/>
            <a:ext cx="1399704" cy="104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IMG_27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5140508"/>
            <a:ext cx="163218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Sergio T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32647" y="1927786"/>
            <a:ext cx="113649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sergio david5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07966" y="3201347"/>
            <a:ext cx="138499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Marcha 1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072742" y="4348110"/>
            <a:ext cx="1474051" cy="196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IMG_27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3735221" y="2082145"/>
            <a:ext cx="1456105" cy="109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3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6419850" y="2286000"/>
            <a:ext cx="146050" cy="4571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 redondeado"/>
          <p:cNvSpPr/>
          <p:nvPr/>
        </p:nvSpPr>
        <p:spPr>
          <a:xfrm>
            <a:off x="7994650" y="3441700"/>
            <a:ext cx="209550" cy="635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0647" y="2567057"/>
            <a:ext cx="7309852" cy="36618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Encuesta Mundial de Salud (OMS, 2002-2004)</a:t>
            </a:r>
          </a:p>
          <a:p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Realizada en 59 países representando al 64%  de la población mundial</a:t>
            </a:r>
          </a:p>
          <a:p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Prevalencia de  discapacidad en  el </a:t>
            </a:r>
            <a:r>
              <a:rPr 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15.6%</a:t>
            </a:r>
            <a:r>
              <a:rPr lang="es-MX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 mayores de 18 años (2004)</a:t>
            </a:r>
          </a:p>
          <a:p>
            <a:pPr algn="r">
              <a:buNone/>
            </a:pPr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buNone/>
            </a:pPr>
            <a:r>
              <a:rPr lang="es-MX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Informe Mundial sobre la Discapacidad, OMS, 2011 </a:t>
            </a:r>
            <a:endParaRPr lang="es-MX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MX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86009" y="1417772"/>
            <a:ext cx="2980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Discapacidad</a:t>
            </a: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2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2315" y="1417637"/>
            <a:ext cx="2209799" cy="105342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</a:rPr>
              <a:t>Casos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0519" y="1876736"/>
            <a:ext cx="2530624" cy="1486949"/>
          </a:xfrm>
        </p:spPr>
        <p:txBody>
          <a:bodyPr/>
          <a:lstStyle/>
          <a:p>
            <a:r>
              <a:rPr lang="es-MX" sz="2000" dirty="0" smtClean="0"/>
              <a:t>Masculino </a:t>
            </a:r>
          </a:p>
          <a:p>
            <a:r>
              <a:rPr lang="es-MX" sz="2000" dirty="0" smtClean="0"/>
              <a:t>27 años </a:t>
            </a:r>
          </a:p>
          <a:p>
            <a:r>
              <a:rPr lang="es-MX" sz="2000" dirty="0" smtClean="0"/>
              <a:t>Amputación traumática</a:t>
            </a:r>
          </a:p>
          <a:p>
            <a:pPr>
              <a:buNone/>
            </a:pPr>
            <a:endParaRPr lang="es-MX" sz="2000" dirty="0"/>
          </a:p>
        </p:txBody>
      </p:sp>
      <p:pic>
        <p:nvPicPr>
          <p:cNvPr id="4" name="3 Imagen" descr="IMG_0058.JPG"/>
          <p:cNvPicPr>
            <a:picLocks noChangeAspect="1"/>
          </p:cNvPicPr>
          <p:nvPr/>
        </p:nvPicPr>
        <p:blipFill>
          <a:blip r:embed="rId3" cstate="print"/>
          <a:srcRect t="19980" r="4742"/>
          <a:stretch>
            <a:fillRect/>
          </a:stretch>
        </p:blipFill>
        <p:spPr>
          <a:xfrm>
            <a:off x="633331" y="3662671"/>
            <a:ext cx="1721494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IMG_0059.JPG"/>
          <p:cNvPicPr>
            <a:picLocks noChangeAspect="1"/>
          </p:cNvPicPr>
          <p:nvPr/>
        </p:nvPicPr>
        <p:blipFill>
          <a:blip r:embed="rId4" cstate="print"/>
          <a:srcRect t="9563" r="14286" b="4368"/>
          <a:stretch>
            <a:fillRect/>
          </a:stretch>
        </p:blipFill>
        <p:spPr>
          <a:xfrm>
            <a:off x="3228121" y="2932516"/>
            <a:ext cx="1512168" cy="1134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IMG_0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264" y="4953000"/>
            <a:ext cx="1648288" cy="1231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IMG_0236.JPG"/>
          <p:cNvPicPr>
            <a:picLocks noChangeAspect="1"/>
          </p:cNvPicPr>
          <p:nvPr/>
        </p:nvPicPr>
        <p:blipFill>
          <a:blip r:embed="rId6" cstate="print"/>
          <a:srcRect l="49340" t="29482" r="4610" b="4184"/>
          <a:stretch>
            <a:fillRect/>
          </a:stretch>
        </p:blipFill>
        <p:spPr>
          <a:xfrm>
            <a:off x="3410347" y="4234543"/>
            <a:ext cx="1216702" cy="2076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 descr="IMG_02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026717" y="4646691"/>
            <a:ext cx="1656184" cy="123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Imagen" descr="IMG_02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725144"/>
            <a:ext cx="1584176" cy="1183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9 Imagen" descr="IMG_02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6237" y="1560172"/>
            <a:ext cx="1883320" cy="2521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2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6426200" y="1981200"/>
            <a:ext cx="311150" cy="88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1886" y="1450295"/>
            <a:ext cx="3897086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Casos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1932" y="1273629"/>
            <a:ext cx="3154896" cy="1525892"/>
          </a:xfrm>
        </p:spPr>
        <p:txBody>
          <a:bodyPr/>
          <a:lstStyle/>
          <a:p>
            <a:r>
              <a:rPr lang="es-MX" sz="2000" dirty="0" smtClean="0"/>
              <a:t>Femenino</a:t>
            </a:r>
          </a:p>
          <a:p>
            <a:r>
              <a:rPr lang="es-MX" sz="2000" dirty="0" smtClean="0"/>
              <a:t>34 años</a:t>
            </a:r>
          </a:p>
          <a:p>
            <a:r>
              <a:rPr lang="es-MX" sz="2000" dirty="0" smtClean="0"/>
              <a:t>Antecedente de mielomeningocele.</a:t>
            </a:r>
            <a:endParaRPr lang="es-MX" sz="2000" dirty="0"/>
          </a:p>
        </p:txBody>
      </p:sp>
      <p:pic>
        <p:nvPicPr>
          <p:cNvPr id="4" name="3 Imagen" descr="ap column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2029" y="2833979"/>
            <a:ext cx="1299127" cy="1579621"/>
          </a:xfrm>
          <a:prstGeom prst="rect">
            <a:avLst/>
          </a:prstGeom>
        </p:spPr>
      </p:pic>
      <p:pic>
        <p:nvPicPr>
          <p:cNvPr id="5" name="4 Imagen" descr="IMG_1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24944"/>
            <a:ext cx="2151765" cy="1613824"/>
          </a:xfrm>
          <a:prstGeom prst="rect">
            <a:avLst/>
          </a:prstGeom>
        </p:spPr>
      </p:pic>
      <p:pic>
        <p:nvPicPr>
          <p:cNvPr id="6" name="5 Imagen" descr="IMG_1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131017" y="2787896"/>
            <a:ext cx="1647621" cy="1235716"/>
          </a:xfrm>
          <a:prstGeom prst="rect">
            <a:avLst/>
          </a:prstGeom>
        </p:spPr>
      </p:pic>
      <p:pic>
        <p:nvPicPr>
          <p:cNvPr id="7" name="6 Imagen" descr="DSC027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8172" y="3341914"/>
            <a:ext cx="1114246" cy="1485661"/>
          </a:xfrm>
          <a:prstGeom prst="rect">
            <a:avLst/>
          </a:prstGeom>
        </p:spPr>
      </p:pic>
      <p:pic>
        <p:nvPicPr>
          <p:cNvPr id="8" name="7 Imagen" descr="DSC027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2285" y="4583426"/>
            <a:ext cx="1163233" cy="155097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97152"/>
            <a:ext cx="1951765" cy="1463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57192"/>
            <a:ext cx="1715653" cy="1286740"/>
          </a:xfrm>
          <a:prstGeom prst="rect">
            <a:avLst/>
          </a:prstGeom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2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7892143" y="2754086"/>
            <a:ext cx="216000" cy="7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 redondeado"/>
          <p:cNvSpPr/>
          <p:nvPr/>
        </p:nvSpPr>
        <p:spPr>
          <a:xfrm>
            <a:off x="5029203" y="5323114"/>
            <a:ext cx="144000" cy="3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 redondeado"/>
          <p:cNvSpPr/>
          <p:nvPr/>
        </p:nvSpPr>
        <p:spPr>
          <a:xfrm>
            <a:off x="5584303" y="5388490"/>
            <a:ext cx="144000" cy="3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27912" y="1415140"/>
            <a:ext cx="3080659" cy="772887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</a:rPr>
              <a:t>Casos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123" y="1455508"/>
            <a:ext cx="2602632" cy="1396751"/>
          </a:xfrm>
        </p:spPr>
        <p:txBody>
          <a:bodyPr>
            <a:normAutofit fontScale="92500"/>
          </a:bodyPr>
          <a:lstStyle/>
          <a:p>
            <a:r>
              <a:rPr lang="es-MX" sz="1800" dirty="0" smtClean="0"/>
              <a:t>Masculino</a:t>
            </a:r>
          </a:p>
          <a:p>
            <a:r>
              <a:rPr lang="es-MX" sz="1800" dirty="0" smtClean="0"/>
              <a:t>40 años</a:t>
            </a:r>
          </a:p>
          <a:p>
            <a:r>
              <a:rPr lang="es-MX" sz="1800" dirty="0" smtClean="0"/>
              <a:t>Antecedente de lesión medular completa T4</a:t>
            </a:r>
            <a:endParaRPr lang="es-MX" sz="1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326" y="4819284"/>
            <a:ext cx="1662650" cy="1197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 l="17953" r="10564" b="13495"/>
          <a:stretch>
            <a:fillRect/>
          </a:stretch>
        </p:blipFill>
        <p:spPr bwMode="auto">
          <a:xfrm>
            <a:off x="547058" y="3064768"/>
            <a:ext cx="158417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Marcador de contenido 3" descr="20131126 b.jpeg"/>
          <p:cNvPicPr>
            <a:picLocks noChangeAspect="1"/>
          </p:cNvPicPr>
          <p:nvPr/>
        </p:nvPicPr>
        <p:blipFill>
          <a:blip r:embed="rId4" cstate="print"/>
          <a:srcRect t="15627" b="15627"/>
          <a:stretch>
            <a:fillRect/>
          </a:stretch>
        </p:blipFill>
        <p:spPr bwMode="auto">
          <a:xfrm>
            <a:off x="3493742" y="2177936"/>
            <a:ext cx="2278166" cy="1252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Marcador de contenido 6" descr="la foto 5.JPG"/>
          <p:cNvPicPr>
            <a:picLocks noChangeAspect="1"/>
          </p:cNvPicPr>
          <p:nvPr/>
        </p:nvPicPr>
        <p:blipFill>
          <a:blip r:embed="rId5" cstate="print"/>
          <a:srcRect t="16537" b="16537"/>
          <a:stretch>
            <a:fillRect/>
          </a:stretch>
        </p:blipFill>
        <p:spPr>
          <a:xfrm>
            <a:off x="3787698" y="4189416"/>
            <a:ext cx="1615575" cy="1441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20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:\DON JULIO\02-asiento jay silla quickie recortad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5223" y="3000318"/>
            <a:ext cx="1654629" cy="16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DON JULIO\07-abril escrabado 3 correccion angulo as-resp recorta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367" y="4004461"/>
            <a:ext cx="1578430" cy="164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9899" y="3932454"/>
            <a:ext cx="1526435" cy="178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9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8 Grupo"/>
          <p:cNvGrpSpPr/>
          <p:nvPr/>
        </p:nvGrpSpPr>
        <p:grpSpPr>
          <a:xfrm>
            <a:off x="284980" y="1400284"/>
            <a:ext cx="1401812" cy="1944216"/>
            <a:chOff x="255588" y="3749675"/>
            <a:chExt cx="4710112" cy="5018088"/>
          </a:xfrm>
        </p:grpSpPr>
        <p:pic>
          <p:nvPicPr>
            <p:cNvPr id="15" name="Picture 2" descr="C:\Users\MacBookPro GR\Desktop\imágenes cadera\im5.JPG"/>
            <p:cNvPicPr>
              <a:picLocks noChangeAspect="1" noChangeArrowheads="1"/>
            </p:cNvPicPr>
            <p:nvPr/>
          </p:nvPicPr>
          <p:blipFill>
            <a:blip r:embed="rId10" cstate="print"/>
            <a:srcRect l="25488" r="32384" b="1082"/>
            <a:stretch>
              <a:fillRect/>
            </a:stretch>
          </p:blipFill>
          <p:spPr bwMode="auto">
            <a:xfrm>
              <a:off x="255588" y="3749675"/>
              <a:ext cx="2355850" cy="45259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4" descr="C:\Users\MacBookPro GR\Pictures\Caso clínico\IMG_2564.JPG"/>
            <p:cNvPicPr>
              <a:picLocks noChangeAspect="1" noChangeArrowheads="1"/>
            </p:cNvPicPr>
            <p:nvPr/>
          </p:nvPicPr>
          <p:blipFill>
            <a:blip r:embed="rId11" cstate="print"/>
            <a:srcRect l="2106" t="9558" r="2808" b="5919"/>
            <a:stretch>
              <a:fillRect/>
            </a:stretch>
          </p:blipFill>
          <p:spPr bwMode="auto">
            <a:xfrm>
              <a:off x="2047875" y="6823075"/>
              <a:ext cx="2917825" cy="1944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2" descr="C:\Users\MacBookPro GR\Pictures\Caso clínico\IMG_2569.JPG"/>
            <p:cNvPicPr>
              <a:picLocks noChangeAspect="1" noChangeArrowheads="1"/>
            </p:cNvPicPr>
            <p:nvPr/>
          </p:nvPicPr>
          <p:blipFill>
            <a:blip r:embed="rId12" cstate="print"/>
            <a:srcRect l="23851" t="-1172" r="20255" b="18604"/>
            <a:stretch>
              <a:fillRect/>
            </a:stretch>
          </p:blipFill>
          <p:spPr bwMode="auto">
            <a:xfrm>
              <a:off x="3327400" y="4718050"/>
              <a:ext cx="1144588" cy="20018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8" name="Straight Arrow Connector 8"/>
            <p:cNvCxnSpPr>
              <a:cxnSpLocks noChangeShapeType="1"/>
            </p:cNvCxnSpPr>
            <p:nvPr/>
          </p:nvCxnSpPr>
          <p:spPr bwMode="auto">
            <a:xfrm>
              <a:off x="1279525" y="6013450"/>
              <a:ext cx="2227263" cy="911225"/>
            </a:xfrm>
            <a:prstGeom prst="straightConnector1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arrow" w="med" len="med"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19" name="Straight Arrow Connector 23"/>
            <p:cNvCxnSpPr>
              <a:cxnSpLocks noChangeShapeType="1"/>
            </p:cNvCxnSpPr>
            <p:nvPr/>
          </p:nvCxnSpPr>
          <p:spPr bwMode="auto">
            <a:xfrm>
              <a:off x="1497013" y="4373563"/>
              <a:ext cx="2227262" cy="912812"/>
            </a:xfrm>
            <a:prstGeom prst="straightConnector1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arrow" w="med" len="med"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20" name="Straight Arrow Connector 24"/>
            <p:cNvCxnSpPr>
              <a:cxnSpLocks noChangeShapeType="1"/>
            </p:cNvCxnSpPr>
            <p:nvPr/>
          </p:nvCxnSpPr>
          <p:spPr bwMode="auto">
            <a:xfrm>
              <a:off x="1393825" y="7642225"/>
              <a:ext cx="1114425" cy="455613"/>
            </a:xfrm>
            <a:prstGeom prst="straightConnector1">
              <a:avLst/>
            </a:prstGeom>
            <a:noFill/>
            <a:ln w="22225">
              <a:solidFill>
                <a:srgbClr val="00B050"/>
              </a:solidFill>
              <a:round/>
              <a:headEnd/>
              <a:tailEnd type="arrow" w="med" len="med"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</p:grpSp>
      <p:pic>
        <p:nvPicPr>
          <p:cNvPr id="21" name="Picture 4" descr="C:\Users\MacBookPro GR\Pictures\Caso clínico\IMG_258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55512" y="1643704"/>
            <a:ext cx="1690473" cy="126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G_2635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 cstate="print"/>
          <a:srcRect b="10315"/>
          <a:stretch>
            <a:fillRect/>
          </a:stretch>
        </p:blipFill>
        <p:spPr bwMode="auto">
          <a:xfrm>
            <a:off x="4651589" y="1540826"/>
            <a:ext cx="1210074" cy="19293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3" descr="C:\Users\MacBookPro GR\Pictures\Caso clínico\IMG_271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262286" y="1605172"/>
            <a:ext cx="1102175" cy="14687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r="19533"/>
          <a:stretch/>
        </p:blipFill>
        <p:spPr>
          <a:xfrm>
            <a:off x="4787218" y="4310037"/>
            <a:ext cx="1593133" cy="157728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4"/>
          <a:stretch/>
        </p:blipFill>
        <p:spPr>
          <a:xfrm>
            <a:off x="6737925" y="3470168"/>
            <a:ext cx="1892862" cy="201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9999"/>
          <a:stretch>
            <a:fillRect/>
          </a:stretch>
        </p:blipFill>
        <p:spPr bwMode="auto">
          <a:xfrm>
            <a:off x="673396" y="3377222"/>
            <a:ext cx="1569062" cy="23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4" descr="EXPLOSIVO copi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26666"/>
          <a:stretch>
            <a:fillRect/>
          </a:stretch>
        </p:blipFill>
        <p:spPr bwMode="auto">
          <a:xfrm>
            <a:off x="2209800" y="3276502"/>
            <a:ext cx="1643743" cy="240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01" y="1839686"/>
            <a:ext cx="1581056" cy="16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71" y="2002971"/>
            <a:ext cx="1032794" cy="13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90" y="4702629"/>
            <a:ext cx="1284558" cy="14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6825342" y="3995056"/>
            <a:ext cx="1748221" cy="970457"/>
            <a:chOff x="4486564" y="408708"/>
            <a:chExt cx="7097605" cy="3742871"/>
          </a:xfrm>
        </p:grpSpPr>
        <p:pic>
          <p:nvPicPr>
            <p:cNvPr id="15" name="Imagen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564" y="408708"/>
              <a:ext cx="2381826" cy="374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8368" y="408708"/>
              <a:ext cx="4705801" cy="374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>
          <a:xfrm>
            <a:off x="5678580" y="2849109"/>
            <a:ext cx="3303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>
            <a:off x="7173686" y="3341914"/>
            <a:ext cx="1084192" cy="1143000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Arc 19"/>
          <p:cNvSpPr/>
          <p:nvPr/>
        </p:nvSpPr>
        <p:spPr>
          <a:xfrm rot="5400000">
            <a:off x="6275615" y="4567600"/>
            <a:ext cx="1084192" cy="1143000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712030" y="5268686"/>
            <a:ext cx="1045027" cy="1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36776" y="1336221"/>
            <a:ext cx="3614737" cy="1570264"/>
          </a:xfrm>
        </p:spPr>
        <p:txBody>
          <a:bodyPr>
            <a:normAutofit fontScale="90000"/>
          </a:bodyPr>
          <a:lstStyle/>
          <a:p>
            <a:r>
              <a:rPr lang="es-MX" altLang="en-US" sz="1800" dirty="0">
                <a:cs typeface="Arial" charset="0"/>
              </a:rPr>
              <a:t>SOCKET AJUSTABLE PARA MUÑON CON CAMBIO DE VOLUMEN EN AMPUTACION </a:t>
            </a:r>
            <a:r>
              <a:rPr lang="es-MX" altLang="en-US" sz="1800" dirty="0" smtClean="0">
                <a:cs typeface="Arial" charset="0"/>
              </a:rPr>
              <a:t>TRANSFEMORAL</a:t>
            </a:r>
            <a:r>
              <a:rPr lang="es-MX" altLang="en-US" sz="1600" dirty="0" smtClean="0">
                <a:cs typeface="Arial" charset="0"/>
              </a:rPr>
              <a:t/>
            </a:r>
            <a:br>
              <a:rPr lang="es-MX" altLang="en-US" sz="1600" dirty="0" smtClean="0">
                <a:cs typeface="Arial" charset="0"/>
              </a:rPr>
            </a:br>
            <a:r>
              <a:rPr lang="es-MX" altLang="en-US" sz="1600" dirty="0" smtClean="0">
                <a:cs typeface="Arial" charset="0"/>
              </a:rPr>
              <a:t/>
            </a:r>
            <a:br>
              <a:rPr lang="es-MX" altLang="en-US" sz="1600" dirty="0" smtClean="0">
                <a:cs typeface="Arial" charset="0"/>
              </a:rPr>
            </a:b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Ing. Felipe Mendoza Cruz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MX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CONACyT</a:t>
            </a: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Salud-2007-01-0737)</a:t>
            </a:r>
            <a:b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CA" altLang="en-US" sz="1600" dirty="0" smtClean="0"/>
          </a:p>
        </p:txBody>
      </p:sp>
      <p:pic>
        <p:nvPicPr>
          <p:cNvPr id="18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9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B9A62-1AC5-40D7-A651-9936C3387FCE}" type="slidenum">
              <a:rPr lang="es-ES" altLang="en-US"/>
              <a:pPr>
                <a:defRPr/>
              </a:pPr>
              <a:t>35</a:t>
            </a:fld>
            <a:endParaRPr lang="es-ES" altLang="en-US"/>
          </a:p>
        </p:txBody>
      </p:sp>
      <p:sp>
        <p:nvSpPr>
          <p:cNvPr id="22533" name="Picture 5"/>
          <p:cNvSpPr>
            <a:spLocks noChangeAspect="1" noChangeArrowheads="1"/>
          </p:cNvSpPr>
          <p:nvPr/>
        </p:nvSpPr>
        <p:spPr bwMode="auto">
          <a:xfrm>
            <a:off x="4716463" y="3357563"/>
            <a:ext cx="41767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2253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142" y="4312487"/>
            <a:ext cx="1524681" cy="1656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596" y="2810558"/>
            <a:ext cx="1606107" cy="1674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996" y="3476102"/>
            <a:ext cx="2363416" cy="89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8450" y="2177874"/>
            <a:ext cx="2232936" cy="8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6180" y="2212016"/>
            <a:ext cx="903514" cy="7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725800" y="3496455"/>
            <a:ext cx="923210" cy="768931"/>
          </a:xfrm>
        </p:spPr>
      </p:pic>
      <p:pic>
        <p:nvPicPr>
          <p:cNvPr id="15" name="0 Ima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0088" y="4920339"/>
            <a:ext cx="1346483" cy="58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4297" y="4811487"/>
            <a:ext cx="1328589" cy="7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5"/>
          <p:cNvPicPr>
            <a:picLocks noChangeAspect="1" noChangeArrowheads="1"/>
          </p:cNvPicPr>
          <p:nvPr/>
        </p:nvPicPr>
        <p:blipFill>
          <a:blip r:embed="rId11" cstate="print"/>
          <a:srcRect t="6955" b="9888"/>
          <a:stretch>
            <a:fillRect/>
          </a:stretch>
        </p:blipFill>
        <p:spPr bwMode="auto">
          <a:xfrm>
            <a:off x="4763291" y="4669868"/>
            <a:ext cx="908166" cy="100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478972" y="1397913"/>
            <a:ext cx="34834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+mj-lt"/>
              </a:rPr>
              <a:t>PRÓTESIS PARA AMPUTACIÓN PARCIAL DE PIE</a:t>
            </a:r>
          </a:p>
          <a:p>
            <a:pPr algn="ctr"/>
            <a:r>
              <a:rPr lang="es-ES" sz="1600" dirty="0" smtClean="0">
                <a:latin typeface="+mj-lt"/>
              </a:rPr>
              <a:t/>
            </a:r>
            <a:br>
              <a:rPr lang="es-ES" sz="1600" dirty="0" smtClean="0">
                <a:latin typeface="+mj-lt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D. en I.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Michelín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Álvarez Camacho</a:t>
            </a:r>
          </a:p>
          <a:p>
            <a:pPr algn="ctr"/>
            <a:r>
              <a:rPr lang="es-MX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CONACyT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-Salud </a:t>
            </a:r>
            <a:r>
              <a:rPr lang="es-MX" sz="1200" dirty="0" smtClean="0"/>
              <a:t>2007-C01-70981</a:t>
            </a:r>
          </a:p>
          <a:p>
            <a:pPr algn="ctr"/>
            <a:endParaRPr lang="es-MX" sz="1600" dirty="0"/>
          </a:p>
        </p:txBody>
      </p:sp>
      <p:pic>
        <p:nvPicPr>
          <p:cNvPr id="21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22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/>
          <a:lstStyle/>
          <a:p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Retos: Rehabilitación</a:t>
            </a:r>
            <a:endParaRPr lang="es-MX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37728"/>
              </p:ext>
            </p:extLst>
          </p:nvPr>
        </p:nvGraphicFramePr>
        <p:xfrm>
          <a:off x="1077702" y="2564904"/>
          <a:ext cx="7201774" cy="267211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54342"/>
                <a:gridCol w="4947432"/>
              </a:tblGrid>
              <a:tr h="1444052">
                <a:tc>
                  <a:txBody>
                    <a:bodyPr/>
                    <a:lstStyle/>
                    <a:p>
                      <a:r>
                        <a:rPr lang="es-MX" b="1" dirty="0" smtClean="0"/>
                        <a:t>Primer nivel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Prevención de deficiencias</a:t>
                      </a:r>
                      <a:r>
                        <a:rPr lang="es-MX" b="1" baseline="0" dirty="0" smtClean="0"/>
                        <a:t> y limitaciones:</a:t>
                      </a:r>
                    </a:p>
                    <a:p>
                      <a:r>
                        <a:rPr lang="es-MX" b="1" baseline="0" dirty="0" smtClean="0"/>
                        <a:t>Educación postural</a:t>
                      </a:r>
                    </a:p>
                    <a:p>
                      <a:r>
                        <a:rPr lang="es-MX" b="1" baseline="0" dirty="0" smtClean="0"/>
                        <a:t>Movilidad articular y fuerza muscular</a:t>
                      </a:r>
                    </a:p>
                    <a:p>
                      <a:r>
                        <a:rPr lang="es-MX" b="1" baseline="0" dirty="0" smtClean="0"/>
                        <a:t>Manejo temprano del muñón</a:t>
                      </a:r>
                    </a:p>
                  </a:txBody>
                  <a:tcPr/>
                </a:tc>
              </a:tr>
              <a:tr h="450495">
                <a:tc>
                  <a:txBody>
                    <a:bodyPr/>
                    <a:lstStyle/>
                    <a:p>
                      <a:r>
                        <a:rPr lang="es-MX" b="1" dirty="0" smtClean="0"/>
                        <a:t>Segundo nivel</a:t>
                      </a:r>
                      <a:endParaRPr lang="es-MX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Tratamiento</a:t>
                      </a:r>
                      <a:r>
                        <a:rPr lang="es-MX" b="1" baseline="0" dirty="0" smtClean="0"/>
                        <a:t> pre-protésico</a:t>
                      </a:r>
                      <a:endParaRPr lang="es-MX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77567">
                <a:tc>
                  <a:txBody>
                    <a:bodyPr/>
                    <a:lstStyle/>
                    <a:p>
                      <a:r>
                        <a:rPr lang="es-MX" b="1" dirty="0" smtClean="0"/>
                        <a:t>Tercer nivel</a:t>
                      </a:r>
                      <a:endParaRPr lang="es-MX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Prescripción</a:t>
                      </a:r>
                      <a:r>
                        <a:rPr lang="es-MX" b="1" baseline="0" dirty="0" smtClean="0"/>
                        <a:t> de prótesis</a:t>
                      </a:r>
                      <a:endParaRPr lang="es-MX" b="1" dirty="0" smtClean="0"/>
                    </a:p>
                    <a:p>
                      <a:r>
                        <a:rPr lang="es-MX" b="1" dirty="0" smtClean="0"/>
                        <a:t>Entrenamiento </a:t>
                      </a:r>
                      <a:r>
                        <a:rPr lang="es-MX" b="1" baseline="0" dirty="0" smtClean="0"/>
                        <a:t>protésico.</a:t>
                      </a:r>
                      <a:endParaRPr lang="es-MX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2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alud.gob.mx/ssa_app/noticias/imagenes/13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5" y="1399712"/>
            <a:ext cx="4920800" cy="21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88" y="3129536"/>
            <a:ext cx="4157924" cy="259870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7966" y="4553632"/>
            <a:ext cx="356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!!GRACIAS¡¡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0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015189"/>
            <a:ext cx="8229600" cy="464915"/>
          </a:xfrm>
        </p:spPr>
        <p:txBody>
          <a:bodyPr/>
          <a:lstStyle/>
          <a:p>
            <a:pPr algn="r">
              <a:buNone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 Sectorial de Salud 2013-2018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9993" y="2192282"/>
            <a:ext cx="4320479" cy="338437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247669" y="2063346"/>
            <a:ext cx="4248473" cy="40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En México </a:t>
            </a:r>
            <a:r>
              <a:rPr kumimoji="0" lang="es-MX" sz="19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5.1%</a:t>
            </a:r>
            <a:r>
              <a:rPr kumimoji="0" lang="es-MX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 de la población  presenta algún</a:t>
            </a:r>
            <a:r>
              <a:rPr kumimoji="0" lang="es-MX" sz="19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 tipo de discapacidad (INEGI 2010).</a:t>
            </a:r>
          </a:p>
          <a:p>
            <a:pPr algn="ctr"/>
            <a:endParaRPr lang="es-MX" sz="1900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/>
            <a:r>
              <a:rPr lang="es-MX" sz="19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“Las mejores medidas contra la discapacidad son la promoción de estilos de vida saludables, la</a:t>
            </a:r>
          </a:p>
          <a:p>
            <a:pPr algn="ctr"/>
            <a:r>
              <a:rPr lang="es-MX" sz="19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prevención de accidentes y enfermedades, así como una pronta intervención médica resolutiva para</a:t>
            </a:r>
          </a:p>
          <a:p>
            <a:pPr algn="ctr"/>
            <a:r>
              <a:rPr lang="es-MX" sz="19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reducir la aparición de complicaciones que generen secuelas”.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25310" y="1412776"/>
            <a:ext cx="27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Discapacidad</a:t>
            </a: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4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89212" y="1687550"/>
            <a:ext cx="7649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Rehabilitación</a:t>
            </a:r>
          </a:p>
          <a:p>
            <a:pPr algn="ctr"/>
            <a:endParaRPr lang="es-MX" sz="3600" dirty="0" smtClean="0">
              <a:solidFill>
                <a:srgbClr val="FF0000"/>
              </a:solidFill>
            </a:endParaRPr>
          </a:p>
          <a:p>
            <a:pPr algn="just"/>
            <a:r>
              <a:rPr lang="es-MX" sz="3200" b="1" dirty="0" smtClean="0"/>
              <a:t>“La rehabilitación de las personas crónicamente enfermas o discapacitadas, no es solo una serie de técnicas restauradoras; es una filosofía de responsabilidad médica.”</a:t>
            </a:r>
          </a:p>
          <a:p>
            <a:pPr algn="r"/>
            <a:endParaRPr lang="es-MX" sz="1400" b="1" dirty="0" smtClean="0">
              <a:solidFill>
                <a:srgbClr val="FF0000"/>
              </a:solidFill>
            </a:endParaRPr>
          </a:p>
          <a:p>
            <a:pPr algn="r"/>
            <a:endParaRPr lang="es-MX" sz="1400" dirty="0">
              <a:solidFill>
                <a:srgbClr val="FF0000"/>
              </a:solidFill>
            </a:endParaRPr>
          </a:p>
          <a:p>
            <a:pPr algn="r"/>
            <a:endParaRPr lang="es-MX" sz="1400" dirty="0">
              <a:solidFill>
                <a:srgbClr val="FF0000"/>
              </a:solidFill>
            </a:endParaRPr>
          </a:p>
          <a:p>
            <a:pPr algn="r"/>
            <a:r>
              <a:rPr lang="es-MX" sz="1400" b="1" dirty="0" smtClean="0"/>
              <a:t>HOWARD A. RUSK.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15201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388" y="1224467"/>
            <a:ext cx="3537857" cy="955449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  <a:endParaRPr lang="es-MX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31589"/>
            <a:ext cx="8229600" cy="3592286"/>
          </a:xfrm>
        </p:spPr>
        <p:txBody>
          <a:bodyPr>
            <a:normAutofit lnSpcReduction="10000"/>
          </a:bodyPr>
          <a:lstStyle/>
          <a:p>
            <a:r>
              <a:rPr lang="es-MX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1958: Instituto Mexicano de Rehabilitación</a:t>
            </a:r>
          </a:p>
          <a:p>
            <a:r>
              <a:rPr lang="es-MX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1955:  Centro de Rehabilitación del Sistema Músculo-Esquelético (Centro no. 5, para inválidos del sistema músculo esquelético)</a:t>
            </a:r>
          </a:p>
          <a:p>
            <a:r>
              <a:rPr lang="es-MX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1976: Se denominó</a:t>
            </a: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Instituto Nacional de Medicina de Rehabilitación.</a:t>
            </a:r>
          </a:p>
          <a:p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1959: Clínica de Amputados en el Hospital Colonia de Ferrocarriles Nacionales de México (84 camas para rehabilitación)</a:t>
            </a:r>
          </a:p>
          <a:p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1997: Centro Nacional de Rehabilitación</a:t>
            </a:r>
          </a:p>
          <a:p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2005: Instituto Nacional de Rehabilitación</a:t>
            </a:r>
          </a:p>
          <a:p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2010: Rehabilitación hospitalaria del paciente amputado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5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19388" y="1224467"/>
            <a:ext cx="3537857" cy="955449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  <a:endParaRPr lang="es-MX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Marcador de contenido" descr="IMDER.frabric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7615" y="2232025"/>
            <a:ext cx="5388770" cy="3592513"/>
          </a:xfrm>
        </p:spPr>
      </p:pic>
      <p:pic>
        <p:nvPicPr>
          <p:cNvPr id="4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5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495487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17381790"/>
              </p:ext>
            </p:extLst>
          </p:nvPr>
        </p:nvGraphicFramePr>
        <p:xfrm>
          <a:off x="1096137" y="1608453"/>
          <a:ext cx="70392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363867" y="6187311"/>
            <a:ext cx="677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SSA.DGIS Cubos de Información Dinámica. Morbilidad Hospitalaria 2004-2013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1964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2" y="133885"/>
            <a:ext cx="2790909" cy="852978"/>
          </a:xfrm>
          <a:prstGeom prst="rect">
            <a:avLst/>
          </a:prstGeom>
        </p:spPr>
      </p:pic>
      <p:pic>
        <p:nvPicPr>
          <p:cNvPr id="1026" name="Picture 2" descr="http://www.brandsoftheworld.com/sites/default/files/styles/logo-thumbnail/public/0015/7781/bran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4979" r="18367" b="14068"/>
          <a:stretch/>
        </p:blipFill>
        <p:spPr bwMode="auto">
          <a:xfrm>
            <a:off x="8177557" y="73211"/>
            <a:ext cx="768124" cy="10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cacionyculturaaz.com/wp-content/uploads/2013/02/logo_an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95" y="129112"/>
            <a:ext cx="870337" cy="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9wHkhDyhJgQ/Uj3VjQSSMwI/AAAAAAAAOv8/2eEDznt0zcU/s1600/Descargar+Pack+Gratis+Fondo+Dia+San+Patricio+%252857%25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7499" r="-145" b="46122"/>
          <a:stretch/>
        </p:blipFill>
        <p:spPr bwMode="auto">
          <a:xfrm>
            <a:off x="0" y="6505574"/>
            <a:ext cx="91440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Marcador de conteni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965041"/>
              </p:ext>
            </p:extLst>
          </p:nvPr>
        </p:nvGraphicFramePr>
        <p:xfrm>
          <a:off x="836337" y="1457566"/>
          <a:ext cx="7341220" cy="452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482811" y="6253221"/>
            <a:ext cx="6771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SSA.DGIS Cubos de Información Dinámica. Morbilidad Hospitalaria 2004-2013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5302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12952</TotalTime>
  <Words>1093</Words>
  <Application>Microsoft Office PowerPoint</Application>
  <PresentationFormat>Carta (216 x 279 mm)</PresentationFormat>
  <Paragraphs>318</Paragraphs>
  <Slides>37</Slides>
  <Notes>21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3_Tema de Office</vt:lpstr>
      <vt:lpstr>Presentación de PowerPoint</vt:lpstr>
      <vt:lpstr>MANEJO DE LOS AMPUTADOS AYER Y HOY</vt:lpstr>
      <vt:lpstr>Presentación de PowerPoint</vt:lpstr>
      <vt:lpstr>Presentación de PowerPoint</vt:lpstr>
      <vt:lpstr>Presentación de PowerPoint</vt:lpstr>
      <vt:lpstr>Antecedentes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Rehabilitación del paciente amputado</vt:lpstr>
      <vt:lpstr>       Modelo de atención</vt:lpstr>
      <vt:lpstr>       Prescripción de Prótesis</vt:lpstr>
      <vt:lpstr>       Modelo de atención</vt:lpstr>
      <vt:lpstr>       Modelo de atención</vt:lpstr>
      <vt:lpstr>Casos</vt:lpstr>
      <vt:lpstr>Casos</vt:lpstr>
      <vt:lpstr>Casos</vt:lpstr>
      <vt:lpstr>Casos</vt:lpstr>
      <vt:lpstr>Presentación de PowerPoint</vt:lpstr>
      <vt:lpstr>SOCKET AJUSTABLE PARA MUÑON CON CAMBIO DE VOLUMEN EN AMPUTACION TRANSFEMORAL  Ing. Felipe Mendoza Cruz (CONACyT Salud-2007-01-0737) </vt:lpstr>
      <vt:lpstr>Presentación de PowerPoint</vt:lpstr>
      <vt:lpstr>Retos: Rehabilitación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García</dc:creator>
  <cp:lastModifiedBy>Irma</cp:lastModifiedBy>
  <cp:revision>252</cp:revision>
  <cp:lastPrinted>2014-09-25T19:10:01Z</cp:lastPrinted>
  <dcterms:created xsi:type="dcterms:W3CDTF">2013-10-11T01:27:18Z</dcterms:created>
  <dcterms:modified xsi:type="dcterms:W3CDTF">2015-03-04T03:25:04Z</dcterms:modified>
</cp:coreProperties>
</file>