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65" r:id="rId4"/>
    <p:sldId id="273" r:id="rId5"/>
    <p:sldId id="262" r:id="rId6"/>
    <p:sldId id="275" r:id="rId7"/>
    <p:sldId id="266" r:id="rId8"/>
    <p:sldId id="263" r:id="rId9"/>
    <p:sldId id="271" r:id="rId10"/>
    <p:sldId id="270" r:id="rId11"/>
    <p:sldId id="272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>
      <p:cViewPr varScale="1">
        <p:scale>
          <a:sx n="125" d="100"/>
          <a:sy n="125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E2BB-E0C5-8940-889F-CB89BBDA6D0E}" type="datetimeFigureOut">
              <a:rPr lang="es-ES" smtClean="0"/>
              <a:t>03/03/15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7A6A2-F348-B94E-9DA6-511A198E2AA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64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restitución</a:t>
            </a:r>
            <a:r>
              <a:rPr lang="es-ES" baseline="0" dirty="0" smtClean="0"/>
              <a:t> funcional</a:t>
            </a:r>
            <a:r>
              <a:rPr lang="es-ES" dirty="0" smtClean="0"/>
              <a:t> a las personas que carecen</a:t>
            </a:r>
            <a:r>
              <a:rPr lang="es-ES" baseline="0" dirty="0" smtClean="0"/>
              <a:t> de una extremidad avanzó lentamente desde que se inició sistemáticamente en 1960. Los cambio tecnológicos sustantivos están fundamentados en los termoplásticos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A6A2-F348-B94E-9DA6-511A198E2A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405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introducción de las fibras de carbono para hacer las cuencas o sóquet mas ligeros y resistentes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A6A2-F348-B94E-9DA6-511A198E2A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94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El avance tecnológico ha permitido pasar</a:t>
            </a:r>
            <a:r>
              <a:rPr lang="es-ES" baseline="0" dirty="0" smtClean="0"/>
              <a:t> de la colocación de una prótesis comercial convencional, a la fabricación y adaptación de un elemento artificial seleccionado para cada paciente de acuerdo a su edad, peso, altura, padecimiento, actividad laboral y actividad recreativa o deportiva.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A6A2-F348-B94E-9DA6-511A198E2AA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414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Osteintegraci</a:t>
            </a:r>
            <a:r>
              <a:rPr lang="es-ES" dirty="0" err="1" smtClean="0"/>
              <a:t>ón</a:t>
            </a:r>
            <a:r>
              <a:rPr lang="es-ES" dirty="0" smtClean="0"/>
              <a:t>: uso generalizado en</a:t>
            </a:r>
            <a:r>
              <a:rPr lang="es-ES" baseline="0" dirty="0" smtClean="0"/>
              <a:t> odontología, fijación de prótesis a hueso en cráneo, cara, mano.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A6A2-F348-B94E-9DA6-511A198E2AA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724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Desventajas del socket sobre el muñ</a:t>
            </a:r>
            <a:r>
              <a:rPr lang="es-ES" dirty="0" smtClean="0"/>
              <a:t>ón:</a:t>
            </a:r>
            <a:r>
              <a:rPr lang="es-ES" baseline="0" dirty="0" smtClean="0"/>
              <a:t> sudoración(72%), zonas dolorosa por contacto(66%), limitación del arco de movimiento, dolor al estar sentado(44%), modificación frecuente y horaria del volumen del muñón.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A6A2-F348-B94E-9DA6-511A198E2AA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663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</a:t>
            </a:r>
            <a:r>
              <a:rPr lang="es-ES" dirty="0" smtClean="0"/>
              <a:t>ótesis </a:t>
            </a:r>
            <a:r>
              <a:rPr lang="es-ES" dirty="0" err="1" smtClean="0"/>
              <a:t>transfemorales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A6A2-F348-B94E-9DA6-511A198E2AA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8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</a:t>
            </a:r>
            <a:r>
              <a:rPr lang="es-ES" dirty="0" smtClean="0"/>
              <a:t>ótesis </a:t>
            </a:r>
            <a:r>
              <a:rPr lang="es-ES" dirty="0" err="1" smtClean="0"/>
              <a:t>transradiales</a:t>
            </a:r>
            <a:r>
              <a:rPr lang="es-ES" dirty="0" smtClean="0"/>
              <a:t> y </a:t>
            </a:r>
            <a:r>
              <a:rPr lang="es-ES" dirty="0" err="1" smtClean="0"/>
              <a:t>transhumerales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A6A2-F348-B94E-9DA6-511A198E2AA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67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No podemos dejar 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mancionar</a:t>
            </a:r>
            <a:r>
              <a:rPr lang="es-ES" baseline="0" dirty="0" smtClean="0"/>
              <a:t> los </a:t>
            </a:r>
            <a:r>
              <a:rPr lang="es-ES" baseline="0" dirty="0" err="1" smtClean="0"/>
              <a:t>transplantes</a:t>
            </a:r>
            <a:r>
              <a:rPr lang="es-ES" baseline="0" dirty="0" smtClean="0"/>
              <a:t> de extremidades de los cuales se ha escuchado mucho cunado son efectuado y poco sobre la evoluci</a:t>
            </a:r>
            <a:r>
              <a:rPr lang="es-ES" baseline="0" dirty="0" smtClean="0"/>
              <a:t>ón de dichos casos y los resultados disponibles en la literatura.</a:t>
            </a:r>
          </a:p>
          <a:p>
            <a:r>
              <a:rPr lang="es-ES" baseline="0" dirty="0" smtClean="0"/>
              <a:t>Conocemos de 70 </a:t>
            </a:r>
            <a:r>
              <a:rPr lang="es-ES" baseline="0" dirty="0" err="1" smtClean="0"/>
              <a:t>transplantes</a:t>
            </a:r>
            <a:r>
              <a:rPr lang="es-ES" baseline="0" dirty="0" smtClean="0"/>
              <a:t> que se han efectuado en el mundo. Contraindicaciones: unilaterales, disminuye la expectativa de vida, rechazo y su tratamiento. </a:t>
            </a:r>
            <a:r>
              <a:rPr lang="es-ES" baseline="0" dirty="0" err="1" smtClean="0"/>
              <a:t>Cosoto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elevado.Se</a:t>
            </a:r>
            <a:r>
              <a:rPr lang="es-ES" baseline="0" dirty="0" smtClean="0"/>
              <a:t> justifica para TR en bilaterales.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A6A2-F348-B94E-9DA6-511A198E2AA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30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03/03/15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9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03/03/15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2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03/03/15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03/03/15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03/03/15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03/03/15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6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03/03/15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03/03/15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03/03/15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5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03/03/15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9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2F4-FD52-4C0A-8F95-6353CB7B6D1A}" type="datetimeFigureOut">
              <a:rPr lang="en-US" smtClean="0"/>
              <a:t>03/03/15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688C-9866-461F-8CBE-DC797F0A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2F4-FD52-4C0A-8F95-6353CB7B6D1A}" type="datetimeFigureOut">
              <a:rPr lang="en-US" smtClean="0"/>
              <a:t>03/03/15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688C-9866-461F-8CBE-DC797F0AB9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dirty="0" smtClean="0">
                <a:solidFill>
                  <a:srgbClr val="FFC000"/>
                </a:solidFill>
              </a:rPr>
              <a:t>ACADEMIA NACIONAL DE MEDICINA DE MÉXICO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208912" cy="230425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b="1" dirty="0" smtClean="0">
                <a:solidFill>
                  <a:schemeClr val="tx1"/>
                </a:solidFill>
              </a:rPr>
              <a:t>FUTURO DE LA TECNOLOGIA PARA BENEFICIO DE LOS AMPUTADOS                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57192"/>
            <a:ext cx="127542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671852" y="5621724"/>
            <a:ext cx="336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Dr. Eduardo Vázquez Vela Sánchez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8067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7" y="6231795"/>
            <a:ext cx="2833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Material cortesía del Dr. Max Ortiz-Catalán</a:t>
            </a:r>
            <a:endParaRPr lang="en-US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" y="188640"/>
            <a:ext cx="9143999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8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276990" y="6381328"/>
            <a:ext cx="2833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</a:rPr>
              <a:t>Material cortesía del Dr. Max Ortiz-Catalán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6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ACTIVACIÓN ELÉCTRICA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476" y="1916832"/>
            <a:ext cx="493561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2400" dirty="0" smtClean="0"/>
              <a:t>Control mioeléctrico con electrodos superficiales  </a:t>
            </a:r>
          </a:p>
          <a:p>
            <a:pPr>
              <a:lnSpc>
                <a:spcPct val="150000"/>
              </a:lnSpc>
            </a:pPr>
            <a:r>
              <a:rPr lang="es-MX" sz="2400" dirty="0" smtClean="0"/>
              <a:t>Limitado a músculos superficiales</a:t>
            </a:r>
          </a:p>
          <a:p>
            <a:pPr>
              <a:lnSpc>
                <a:spcPct val="150000"/>
              </a:lnSpc>
            </a:pPr>
            <a:r>
              <a:rPr lang="es-MX" sz="2400" dirty="0" smtClean="0"/>
              <a:t>Interferencias eléctricas</a:t>
            </a:r>
          </a:p>
          <a:p>
            <a:pPr>
              <a:lnSpc>
                <a:spcPct val="150000"/>
              </a:lnSpc>
            </a:pPr>
            <a:r>
              <a:rPr lang="es-MX" sz="2400" dirty="0" smtClean="0"/>
              <a:t>Artefactos por movimiento</a:t>
            </a:r>
          </a:p>
          <a:p>
            <a:pPr>
              <a:lnSpc>
                <a:spcPct val="150000"/>
              </a:lnSpc>
            </a:pPr>
            <a:r>
              <a:rPr lang="es-MX" sz="2400" dirty="0" smtClean="0"/>
              <a:t>Condiciones ambientales</a:t>
            </a:r>
            <a:endParaRPr lang="en-US" sz="2400" dirty="0"/>
          </a:p>
        </p:txBody>
      </p:sp>
      <p:pic>
        <p:nvPicPr>
          <p:cNvPr id="2050" name="Picture 2" descr="C:\Users\Arturo\Desktop\IMG_0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744888" cy="29430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926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ELECTRODOS IMPLANTADOS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289067"/>
            <a:ext cx="4968552" cy="376847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60000"/>
              </a:lnSpc>
            </a:pPr>
            <a:endParaRPr lang="es-MX" sz="1800" dirty="0" smtClean="0"/>
          </a:p>
          <a:p>
            <a:pPr>
              <a:lnSpc>
                <a:spcPct val="160000"/>
              </a:lnSpc>
            </a:pPr>
            <a:r>
              <a:rPr lang="es-MX" sz="1800" dirty="0" smtClean="0"/>
              <a:t>Incorpora el envío de señal al implante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MX" sz="1800" dirty="0" smtClean="0"/>
              <a:t>       osteointegrado</a:t>
            </a:r>
          </a:p>
          <a:p>
            <a:pPr>
              <a:lnSpc>
                <a:spcPct val="160000"/>
              </a:lnSpc>
            </a:pPr>
            <a:r>
              <a:rPr lang="es-MX" sz="1800" dirty="0" smtClean="0"/>
              <a:t>Comunicación bidireccional con la extremidad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MX" sz="1800" dirty="0" smtClean="0"/>
              <a:t>       artificial </a:t>
            </a:r>
            <a:endParaRPr lang="en-US" sz="1800" dirty="0"/>
          </a:p>
          <a:p>
            <a:pPr>
              <a:lnSpc>
                <a:spcPct val="160000"/>
              </a:lnSpc>
            </a:pPr>
            <a:r>
              <a:rPr lang="es-MX" sz="1800" dirty="0" smtClean="0"/>
              <a:t>Electrodos: percutáneos</a:t>
            </a:r>
          </a:p>
          <a:p>
            <a:pPr>
              <a:lnSpc>
                <a:spcPct val="160000"/>
              </a:lnSpc>
            </a:pPr>
            <a:r>
              <a:rPr lang="es-MX" sz="1800" dirty="0" smtClean="0"/>
              <a:t>Mecanismos de retroalimentación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89066"/>
            <a:ext cx="4139952" cy="3768477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3 CuadroTexto"/>
          <p:cNvSpPr txBox="1"/>
          <p:nvPr/>
        </p:nvSpPr>
        <p:spPr>
          <a:xfrm>
            <a:off x="611560" y="141277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NEUROPROSTHETICS An </a:t>
            </a:r>
            <a:r>
              <a:rPr lang="en-US" sz="1400" dirty="0" err="1"/>
              <a:t>osseointegrated</a:t>
            </a:r>
            <a:r>
              <a:rPr lang="en-US" sz="1400" dirty="0"/>
              <a:t> human-machine </a:t>
            </a:r>
            <a:r>
              <a:rPr lang="en-US" sz="1400" dirty="0" smtClean="0"/>
              <a:t>gateway for </a:t>
            </a:r>
            <a:r>
              <a:rPr lang="en-US" sz="1400" dirty="0"/>
              <a:t>long-term sensory feedback and motor </a:t>
            </a:r>
            <a:r>
              <a:rPr lang="en-US" sz="1400" dirty="0" smtClean="0"/>
              <a:t>control of </a:t>
            </a:r>
            <a:r>
              <a:rPr lang="en-US" sz="1400" dirty="0"/>
              <a:t>artificial limbs</a:t>
            </a:r>
          </a:p>
          <a:p>
            <a:r>
              <a:rPr lang="en-US" sz="1200" dirty="0"/>
              <a:t>Max Ortiz-Catalan,1,2* Bo Håkansson,1 Rickard Brånemark2</a:t>
            </a:r>
          </a:p>
        </p:txBody>
      </p:sp>
    </p:spTree>
    <p:extLst>
      <p:ext uri="{BB962C8B-B14F-4D97-AF65-F5344CB8AC3E}">
        <p14:creationId xmlns:p14="http://schemas.microsoft.com/office/powerpoint/2010/main" val="403965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597096"/>
            <a:ext cx="9144000" cy="746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652120" y="6453336"/>
            <a:ext cx="2904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Material cortesía del Dr. Max  Ortiz-Catalán </a:t>
            </a:r>
            <a:endParaRPr lang="en-US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07880" y="147989"/>
            <a:ext cx="2103879" cy="7386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 smtClean="0"/>
              <a:t>Movimiento </a:t>
            </a:r>
            <a:r>
              <a:rPr lang="en-US" sz="1400" dirty="0" err="1" smtClean="0"/>
              <a:t>restringido</a:t>
            </a:r>
            <a:endParaRPr lang="en-US" sz="14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Control </a:t>
            </a:r>
            <a:r>
              <a:rPr lang="en-US" sz="1400" dirty="0" err="1" smtClean="0"/>
              <a:t>limitado</a:t>
            </a:r>
            <a:r>
              <a:rPr lang="en-US" sz="1400" dirty="0" smtClean="0"/>
              <a:t> </a:t>
            </a:r>
            <a:endParaRPr lang="es-MX" sz="14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44926" y="1543773"/>
            <a:ext cx="1358064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1400" dirty="0" smtClean="0"/>
              <a:t>Suspensión  del </a:t>
            </a:r>
          </a:p>
          <a:p>
            <a:r>
              <a:rPr lang="es-MX" sz="1400" dirty="0" smtClean="0"/>
              <a:t>sóquet</a:t>
            </a:r>
            <a:endParaRPr lang="en-U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83768" y="1644426"/>
            <a:ext cx="1008112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100" dirty="0" smtClean="0"/>
              <a:t>Electrodos de</a:t>
            </a:r>
          </a:p>
          <a:p>
            <a:r>
              <a:rPr lang="es-MX" sz="1100" dirty="0" smtClean="0"/>
              <a:t>superficie</a:t>
            </a:r>
            <a:endParaRPr lang="en-US" sz="11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076056" y="127303"/>
            <a:ext cx="2174057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 smtClean="0"/>
              <a:t>Movimiento ilimitado.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/>
              <a:t> </a:t>
            </a:r>
            <a:r>
              <a:rPr lang="es-MX" sz="1400" dirty="0" smtClean="0"/>
              <a:t>Mejor control</a:t>
            </a:r>
          </a:p>
          <a:p>
            <a:endParaRPr lang="en-U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88023" y="1554708"/>
            <a:ext cx="1681273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dirty="0" smtClean="0"/>
              <a:t>Fijación  la prótesis</a:t>
            </a:r>
          </a:p>
          <a:p>
            <a:r>
              <a:rPr lang="es-MX" sz="1400" dirty="0"/>
              <a:t>a</a:t>
            </a:r>
            <a:r>
              <a:rPr lang="es-MX" sz="1400" dirty="0" smtClean="0"/>
              <a:t>l hueso</a:t>
            </a:r>
            <a:endParaRPr lang="en-US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04344" y="1620290"/>
            <a:ext cx="1206895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dirty="0" smtClean="0"/>
              <a:t>Electrodos </a:t>
            </a:r>
          </a:p>
          <a:p>
            <a:r>
              <a:rPr lang="es-MX" sz="1400" dirty="0" smtClean="0"/>
              <a:t>implantados</a:t>
            </a:r>
            <a:endParaRPr lang="en-US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469297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PRÓTESIS INMEDIATA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060848"/>
            <a:ext cx="4349431" cy="1800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2400" dirty="0" smtClean="0"/>
              <a:t>Terapia </a:t>
            </a:r>
            <a:r>
              <a:rPr lang="es-MX" sz="2400" dirty="0" smtClean="0"/>
              <a:t>pre-protésica</a:t>
            </a:r>
          </a:p>
          <a:p>
            <a:pPr marL="0">
              <a:spcBef>
                <a:spcPts val="0"/>
              </a:spcBef>
            </a:pPr>
            <a:r>
              <a:rPr lang="es-MX" sz="2400" dirty="0"/>
              <a:t>Y</a:t>
            </a:r>
            <a:r>
              <a:rPr lang="es-MX" sz="2400" dirty="0" smtClean="0"/>
              <a:t>eso </a:t>
            </a:r>
            <a:r>
              <a:rPr lang="es-MX" sz="2400" dirty="0" smtClean="0"/>
              <a:t>elástico </a:t>
            </a:r>
            <a:endParaRPr lang="es-MX" sz="2400" dirty="0"/>
          </a:p>
          <a:p>
            <a:pPr marL="0">
              <a:spcBef>
                <a:spcPts val="0"/>
              </a:spcBef>
            </a:pPr>
            <a:r>
              <a:rPr lang="es-MX" sz="2400" dirty="0" smtClean="0"/>
              <a:t>S</a:t>
            </a:r>
            <a:r>
              <a:rPr lang="es-MX" sz="2400" dirty="0" smtClean="0"/>
              <a:t>ocket de </a:t>
            </a:r>
            <a:r>
              <a:rPr lang="es-MX" sz="2400" dirty="0" smtClean="0"/>
              <a:t>entrenamiento</a:t>
            </a:r>
            <a:endParaRPr lang="es-MX" sz="2400" dirty="0"/>
          </a:p>
          <a:p>
            <a:pPr marL="0">
              <a:spcBef>
                <a:spcPts val="0"/>
              </a:spcBef>
            </a:pPr>
            <a:r>
              <a:rPr lang="es-MX" sz="2400" dirty="0" smtClean="0"/>
              <a:t>Deambulación a las 48 </a:t>
            </a:r>
            <a:r>
              <a:rPr lang="es-MX" sz="2400" dirty="0" err="1" smtClean="0"/>
              <a:t>hrs</a:t>
            </a:r>
            <a:endParaRPr lang="en-U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499992" y="4221088"/>
            <a:ext cx="4427943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Rehabilitación inmediata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Menos dolor post operatorio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Disminución del dolor fantasma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Imagen corporal</a:t>
            </a:r>
            <a:endParaRPr lang="en-U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627784" y="1412776"/>
            <a:ext cx="3752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aseline="30000" dirty="0" smtClean="0"/>
              <a:t>I.M.D.E.R. iap </a:t>
            </a:r>
            <a:r>
              <a:rPr lang="es-MX" sz="5400" baseline="30000" dirty="0" smtClean="0"/>
              <a:t>1960</a:t>
            </a:r>
            <a:endParaRPr lang="es-MX" sz="5400" baseline="30000" dirty="0"/>
          </a:p>
        </p:txBody>
      </p:sp>
    </p:spTree>
    <p:extLst>
      <p:ext uri="{BB962C8B-B14F-4D97-AF65-F5344CB8AC3E}">
        <p14:creationId xmlns:p14="http://schemas.microsoft.com/office/powerpoint/2010/main" val="36302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AVANCES TECNOLÓGICOS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8283" y="5085184"/>
            <a:ext cx="8208912" cy="14401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400" dirty="0" smtClean="0"/>
              <a:t>Cuenca (sóquet)  termoplástico </a:t>
            </a:r>
          </a:p>
        </p:txBody>
      </p:sp>
      <p:pic>
        <p:nvPicPr>
          <p:cNvPr id="1028" name="Picture 4" descr="C:\Users\Arturo\Desktop\LOGOTIPO-CRI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4206"/>
            <a:ext cx="20162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rturo\Desktop\IMG_05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54206"/>
            <a:ext cx="3265469" cy="346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328025" cy="1335087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384955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rturo\Desktop\LOGOTIPO-CRIM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4302"/>
            <a:ext cx="1872208" cy="171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rturo\Pictures\3-8-2012\IMG_08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67" y="2420888"/>
            <a:ext cx="3406122" cy="41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5086" y="5733256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FIBRA DE CARBONO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387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turo\Desktop\IMG_07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600400" cy="287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turo\Desktop\IMG_07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1417"/>
            <a:ext cx="3767606" cy="26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rturo\Desktop\IMG_07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36" y="3914473"/>
            <a:ext cx="36724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74382" y="404664"/>
            <a:ext cx="3497945" cy="280076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4400" dirty="0" smtClean="0"/>
              <a:t>      </a:t>
            </a:r>
            <a:r>
              <a:rPr lang="es-MX" sz="4400" dirty="0" smtClean="0">
                <a:solidFill>
                  <a:schemeClr val="tx1"/>
                </a:solidFill>
              </a:rPr>
              <a:t>PIES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4400" dirty="0" smtClean="0"/>
              <a:t>RÍGIDOS</a:t>
            </a:r>
            <a:endParaRPr lang="es-MX" sz="44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4400" dirty="0" smtClean="0"/>
              <a:t>DINÁMICOS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4400" dirty="0" smtClean="0"/>
              <a:t>TOBILLO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17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67590" y="260090"/>
            <a:ext cx="4106074" cy="31393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4400" dirty="0" smtClean="0">
                <a:latin typeface="+mj-lt"/>
              </a:rPr>
              <a:t>     </a:t>
            </a:r>
            <a:r>
              <a:rPr lang="es-MX" sz="4400" dirty="0" smtClean="0">
                <a:solidFill>
                  <a:schemeClr val="tx1"/>
                </a:solidFill>
                <a:latin typeface="+mj-lt"/>
              </a:rPr>
              <a:t>RODILLAS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4400" dirty="0" smtClean="0">
                <a:latin typeface="+mj-lt"/>
              </a:rPr>
              <a:t>ESTABILIDAD 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4400" dirty="0" smtClean="0">
                <a:latin typeface="+mj-lt"/>
              </a:rPr>
              <a:t>RESPUESTA</a:t>
            </a:r>
            <a:endParaRPr lang="en-US" sz="4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90" y="295162"/>
            <a:ext cx="3816424" cy="306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7" y="3704199"/>
            <a:ext cx="4106074" cy="303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90" y="3689805"/>
            <a:ext cx="3696782" cy="303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640548" y="3667157"/>
            <a:ext cx="254024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400" dirty="0" smtClean="0"/>
              <a:t>COMPUTARIZADAS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09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AVANCES TECNOLÓGICOS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806988"/>
            <a:ext cx="4211960" cy="964704"/>
          </a:xfrm>
          <a:prstGeom prst="rightArrow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dirty="0" smtClean="0"/>
              <a:t>Prescindir del sóquet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5292080" y="3034682"/>
            <a:ext cx="32403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Osteointegración</a:t>
            </a:r>
            <a:endParaRPr lang="es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4365104"/>
            <a:ext cx="3374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Activación</a:t>
            </a:r>
            <a:r>
              <a:rPr lang="es-MX" dirty="0" smtClean="0"/>
              <a:t> </a:t>
            </a:r>
            <a:r>
              <a:rPr lang="es-MX" sz="3200" dirty="0" smtClean="0"/>
              <a:t>eléctrica</a:t>
            </a:r>
            <a:endParaRPr lang="en-US" sz="3200" dirty="0"/>
          </a:p>
        </p:txBody>
      </p:sp>
      <p:sp>
        <p:nvSpPr>
          <p:cNvPr id="5" name="4 Flecha derecha"/>
          <p:cNvSpPr/>
          <p:nvPr/>
        </p:nvSpPr>
        <p:spPr>
          <a:xfrm>
            <a:off x="4165097" y="44652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Flecha derecha"/>
          <p:cNvSpPr/>
          <p:nvPr/>
        </p:nvSpPr>
        <p:spPr>
          <a:xfrm>
            <a:off x="4165097" y="31348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292080" y="4415175"/>
            <a:ext cx="3412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Electrodos internos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477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4" grpId="0"/>
      <p:bldP spid="5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OSTEOINTEGRACIÓN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742702"/>
            <a:ext cx="8229600" cy="35569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dirty="0" smtClean="0"/>
              <a:t>1990 Prótesis osteointegradas 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1990-2008  cien pacientes</a:t>
            </a:r>
          </a:p>
          <a:p>
            <a:pPr>
              <a:lnSpc>
                <a:spcPct val="150000"/>
              </a:lnSpc>
            </a:pPr>
            <a:r>
              <a:rPr lang="es-MX" dirty="0"/>
              <a:t>T</a:t>
            </a:r>
            <a:r>
              <a:rPr lang="es-MX" dirty="0" smtClean="0"/>
              <a:t>rauma (67%) o tumores (12%)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Resultados: Buenos 92%</a:t>
            </a: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5940152" y="627322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1463104"/>
            <a:ext cx="7523213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Journal </a:t>
            </a:r>
            <a:r>
              <a:rPr lang="en-US" sz="1200" dirty="0"/>
              <a:t>of Rehabilitation Research &amp; </a:t>
            </a:r>
            <a:r>
              <a:rPr lang="en-US" sz="1200" dirty="0" smtClean="0"/>
              <a:t>Development Volume </a:t>
            </a:r>
            <a:r>
              <a:rPr lang="en-US" sz="1200" dirty="0"/>
              <a:t>46, Number 3, </a:t>
            </a:r>
            <a:r>
              <a:rPr lang="en-US" sz="1200" dirty="0" smtClean="0"/>
              <a:t>2009 Pages </a:t>
            </a:r>
            <a:r>
              <a:rPr lang="en-US" sz="1200" dirty="0"/>
              <a:t>331–344</a:t>
            </a:r>
          </a:p>
          <a:p>
            <a:r>
              <a:rPr lang="en-US" sz="1200" dirty="0" smtClean="0"/>
              <a:t>Kerstin </a:t>
            </a:r>
            <a:r>
              <a:rPr lang="en-US" sz="1200" dirty="0" err="1"/>
              <a:t>Hagberg</a:t>
            </a:r>
            <a:r>
              <a:rPr lang="en-US" sz="1200" dirty="0"/>
              <a:t>, RPT, PhD;1–2* Rickard </a:t>
            </a:r>
            <a:r>
              <a:rPr lang="en-US" sz="1200" dirty="0" err="1"/>
              <a:t>Brånemark</a:t>
            </a:r>
            <a:r>
              <a:rPr lang="en-US" sz="1200" dirty="0"/>
              <a:t>, MD, PhD1</a:t>
            </a:r>
          </a:p>
          <a:p>
            <a:r>
              <a:rPr lang="en-US" sz="1200" dirty="0"/>
              <a:t>1Centre of </a:t>
            </a:r>
            <a:r>
              <a:rPr lang="en-US" sz="1200" dirty="0" err="1"/>
              <a:t>Orthopaedic</a:t>
            </a:r>
            <a:r>
              <a:rPr lang="en-US" sz="1200" dirty="0"/>
              <a:t> </a:t>
            </a:r>
            <a:r>
              <a:rPr lang="en-US" sz="1200" dirty="0" err="1"/>
              <a:t>Osseointegration</a:t>
            </a:r>
            <a:r>
              <a:rPr lang="en-US" sz="1200" dirty="0"/>
              <a:t>, Department of </a:t>
            </a:r>
            <a:r>
              <a:rPr lang="en-US" sz="1200" dirty="0" err="1"/>
              <a:t>Orthopaedics</a:t>
            </a:r>
            <a:r>
              <a:rPr lang="en-US" sz="1200" dirty="0"/>
              <a:t>, </a:t>
            </a:r>
            <a:r>
              <a:rPr lang="en-US" sz="1200" dirty="0" err="1"/>
              <a:t>Sahlgrenska</a:t>
            </a:r>
            <a:r>
              <a:rPr lang="en-US" sz="1200" dirty="0"/>
              <a:t> University Hospital, University of</a:t>
            </a:r>
          </a:p>
          <a:p>
            <a:r>
              <a:rPr lang="en-US" sz="1200" dirty="0"/>
              <a:t>Gothenburg, Gothenburg, Sweden; 2Department of Prosthetics and Orthotics, </a:t>
            </a:r>
            <a:r>
              <a:rPr lang="en-US" sz="1200" dirty="0" err="1"/>
              <a:t>Sahlgrenska</a:t>
            </a:r>
            <a:r>
              <a:rPr lang="en-US" sz="1200" dirty="0"/>
              <a:t> University Hospital,</a:t>
            </a:r>
          </a:p>
          <a:p>
            <a:r>
              <a:rPr lang="en-US" sz="1200" dirty="0"/>
              <a:t>University of Gothenburg, Gothenburg, Sweden</a:t>
            </a:r>
          </a:p>
        </p:txBody>
      </p:sp>
    </p:spTree>
    <p:extLst>
      <p:ext uri="{BB962C8B-B14F-4D97-AF65-F5344CB8AC3E}">
        <p14:creationId xmlns:p14="http://schemas.microsoft.com/office/powerpoint/2010/main" val="37762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8" y="116632"/>
            <a:ext cx="828092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6299126"/>
            <a:ext cx="2904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Material  cortesía del Dr. Max  Ortiz-Catalán</a:t>
            </a:r>
            <a:endParaRPr lang="en-US" sz="1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478119"/>
            <a:ext cx="231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IMPLANTE AL HUESO</a:t>
            </a:r>
          </a:p>
          <a:p>
            <a:r>
              <a:rPr lang="es-MX" b="1" dirty="0" smtClean="0"/>
              <a:t>             Titanio</a:t>
            </a:r>
            <a:endParaRPr lang="en-US" b="1" dirty="0"/>
          </a:p>
        </p:txBody>
      </p:sp>
      <p:sp>
        <p:nvSpPr>
          <p:cNvPr id="5" name="4 Flecha derecha"/>
          <p:cNvSpPr/>
          <p:nvPr/>
        </p:nvSpPr>
        <p:spPr>
          <a:xfrm>
            <a:off x="2582629" y="1541627"/>
            <a:ext cx="744209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3923928" y="836712"/>
            <a:ext cx="101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smtClean="0"/>
              <a:t>ESTOMA</a:t>
            </a:r>
            <a:endParaRPr lang="en-U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067944" y="2492896"/>
            <a:ext cx="106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FIJACION</a:t>
            </a:r>
            <a:endParaRPr lang="en-US" b="1" dirty="0"/>
          </a:p>
        </p:txBody>
      </p:sp>
      <p:sp>
        <p:nvSpPr>
          <p:cNvPr id="9" name="8 Flecha arriba"/>
          <p:cNvSpPr/>
          <p:nvPr/>
        </p:nvSpPr>
        <p:spPr>
          <a:xfrm>
            <a:off x="4388137" y="1916831"/>
            <a:ext cx="173185" cy="603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Flecha curvada hacia la izquierda"/>
          <p:cNvSpPr/>
          <p:nvPr/>
        </p:nvSpPr>
        <p:spPr>
          <a:xfrm>
            <a:off x="4260196" y="1162093"/>
            <a:ext cx="225148" cy="6498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99992" y="188640"/>
            <a:ext cx="408323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3600" dirty="0" smtClean="0"/>
              <a:t>OSTEOINTEGRACIÓN</a:t>
            </a:r>
            <a:endParaRPr lang="en-US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246528" y="850682"/>
            <a:ext cx="217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Bone Joint J 2014;96-B:106–13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576</Words>
  <Application>Microsoft Macintosh PowerPoint</Application>
  <PresentationFormat>Presentación en pantalla (4:3)</PresentationFormat>
  <Paragraphs>96</Paragraphs>
  <Slides>14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ACADEMIA NACIONAL DE MEDICINA DE MÉXICO</vt:lpstr>
      <vt:lpstr>PRÓTESIS INMEDIATA</vt:lpstr>
      <vt:lpstr>AVANCES TECNOLÓGICOS</vt:lpstr>
      <vt:lpstr>Presentación de PowerPoint</vt:lpstr>
      <vt:lpstr>Presentación de PowerPoint</vt:lpstr>
      <vt:lpstr>Presentación de PowerPoint</vt:lpstr>
      <vt:lpstr>AVANCES TECNOLÓGICOS</vt:lpstr>
      <vt:lpstr>OSTEOINTEGRACIÓN</vt:lpstr>
      <vt:lpstr>Presentación de PowerPoint</vt:lpstr>
      <vt:lpstr>Presentación de PowerPoint</vt:lpstr>
      <vt:lpstr>Presentación de PowerPoint</vt:lpstr>
      <vt:lpstr>ACTIVACIÓN ELÉCTRICA</vt:lpstr>
      <vt:lpstr>ELECTRODOS IMPLANTADOS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</dc:creator>
  <cp:lastModifiedBy>Eduardo Vazquez Vela</cp:lastModifiedBy>
  <cp:revision>81</cp:revision>
  <dcterms:created xsi:type="dcterms:W3CDTF">2015-02-10T18:20:14Z</dcterms:created>
  <dcterms:modified xsi:type="dcterms:W3CDTF">2015-03-03T23:00:31Z</dcterms:modified>
</cp:coreProperties>
</file>