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76" r:id="rId10"/>
    <p:sldId id="280" r:id="rId11"/>
    <p:sldId id="281" r:id="rId12"/>
    <p:sldId id="282" r:id="rId13"/>
    <p:sldId id="283" r:id="rId14"/>
    <p:sldId id="289" r:id="rId15"/>
    <p:sldId id="284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D7EC"/>
    <a:srgbClr val="FFFFFF"/>
    <a:srgbClr val="FFCC66"/>
    <a:srgbClr val="DCCAB2"/>
    <a:srgbClr val="FFFF99"/>
    <a:srgbClr val="F0C31C"/>
    <a:srgbClr val="F3F38D"/>
    <a:srgbClr val="FFFFCC"/>
    <a:srgbClr val="F8DA6C"/>
    <a:srgbClr val="FFD3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EFEC16-DFF7-4D8C-BB6F-E6FB042C2097}" type="datetimeFigureOut">
              <a:rPr lang="es-MX" smtClean="0"/>
              <a:pPr/>
              <a:t>23/08/2015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14590B-AE1D-4D26-9B56-EB9B031CEAC3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-24"/>
            <a:ext cx="9144000" cy="6786610"/>
            <a:chOff x="0" y="71414"/>
            <a:chExt cx="9144000" cy="6786610"/>
          </a:xfrm>
        </p:grpSpPr>
        <p:sp>
          <p:nvSpPr>
            <p:cNvPr id="2" name="1 Rectángulo"/>
            <p:cNvSpPr/>
            <p:nvPr/>
          </p:nvSpPr>
          <p:spPr>
            <a:xfrm>
              <a:off x="0" y="71438"/>
              <a:ext cx="9144000" cy="678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MX" b="1" dirty="0" smtClean="0"/>
                <a:t>Esta extraordinaria fotografía de un embrión en su saco amniótico intacto, la tomó, tras una cirugía que fue requerida debida a un embarazo ectópico (en la trompa de Falopio), el médico y fotógrafo Robert Wolfe en la Universidad de Minnesota, E.U.A. en 1972 </a:t>
              </a:r>
              <a:endParaRPr lang="es-MX" b="1" dirty="0"/>
            </a:p>
          </p:txBody>
        </p:sp>
        <p:pic>
          <p:nvPicPr>
            <p:cNvPr id="3" name="2 Imagen" descr="tear drop baby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71414"/>
              <a:ext cx="4571999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4071934" y="2059536"/>
              <a:ext cx="47800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3600" b="1" dirty="0" smtClean="0">
                  <a:solidFill>
                    <a:srgbClr val="0066FF"/>
                  </a:solidFill>
                  <a:latin typeface="+mj-lt"/>
                </a:rPr>
                <a:t>6 semanas de embarazo</a:t>
              </a:r>
              <a:endParaRPr lang="es-MX" sz="3600" b="1" dirty="0">
                <a:solidFill>
                  <a:srgbClr val="0066FF"/>
                </a:solidFill>
                <a:latin typeface="+mj-lt"/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357158" y="4919032"/>
              <a:ext cx="828680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400" dirty="0" smtClean="0">
                  <a:latin typeface="Arial" pitchFamily="34" charset="0"/>
                  <a:cs typeface="Arial" pitchFamily="34" charset="0"/>
                </a:rPr>
                <a:t>Esta extraordinaria fotografía de un embrión en su saco amniótico intacto, la tomó, tras una cirugía que fue requerida debida a un embarazo ectópico (en la trompa de Falopio), el médico y fotógrafo Robert Wolfe en la Universidad de Minnesota, E.U.A. en 1972 </a:t>
              </a:r>
              <a:endParaRPr lang="es-MX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14282" y="1214422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i="1" dirty="0" smtClean="0">
                <a:latin typeface="+mj-lt"/>
              </a:rPr>
              <a:t>“La salud reproductiva es el bienestar físico, mental y social y no solo la ausencia de enfermedad o el deterioro de todos los aspectos relacionados con el sistema reproductivo y sus funciones y procesos. Por lo tanto, la salud reproductiva significa que los individuos sean capaces de tener una vida sexual satisfactoria  y segura y  que tengan la</a:t>
            </a:r>
          </a:p>
          <a:p>
            <a:pPr algn="just"/>
            <a:r>
              <a:rPr lang="es-MX" sz="3600" i="1" dirty="0" smtClean="0">
                <a:latin typeface="+mj-lt"/>
              </a:rPr>
              <a:t>capacidad de reproducirse  con el derecho de</a:t>
            </a:r>
            <a:endParaRPr lang="es-MX" sz="3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1065331"/>
            <a:ext cx="85011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i="1" dirty="0" smtClean="0">
                <a:latin typeface="+mj-lt"/>
              </a:rPr>
              <a:t>decidir el momento y la frecuencia de su realización. Implícito en esta misma condición está el derecho del hombre y la mujer de ser informados y de tener acceso a métodos de planificación familiar de su elección, seguros, económicos y aceptables, así como cualquier otro método de su elección para la regulación de la fertilidad que   no   estén   contra   la    ley    y   que    le </a:t>
            </a:r>
            <a:endParaRPr lang="es-MX" sz="3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314" y="1214422"/>
            <a:ext cx="8643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i="1" dirty="0" smtClean="0">
                <a:latin typeface="+mj-lt"/>
              </a:rPr>
              <a:t>proporcionen el derecho a acceder a los más</a:t>
            </a:r>
          </a:p>
          <a:p>
            <a:pPr algn="just"/>
            <a:r>
              <a:rPr lang="es-MX" sz="3600" i="1" dirty="0" smtClean="0">
                <a:latin typeface="+mj-lt"/>
              </a:rPr>
              <a:t>adecuados servicios de atención a la salud que le permitan a la mujer tener un embarazo y parto seguros y así poder proporcionar a las parejas la posibilidad de tener un hijo saludable. En la misma línea de definición de la salud reproductiva, la atención a la misma se define como la gran variedad de métodos, técnicas y servicios que </a:t>
            </a:r>
            <a:endParaRPr lang="es-MX" sz="3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285860"/>
            <a:ext cx="8072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i="1" dirty="0" smtClean="0">
                <a:latin typeface="+mj-lt"/>
              </a:rPr>
              <a:t>contribuyan al bienestar en salud reproductiva para resolver sus problemas.</a:t>
            </a:r>
          </a:p>
          <a:p>
            <a:pPr algn="just"/>
            <a:r>
              <a:rPr lang="es-MX" sz="3600" i="1" dirty="0" smtClean="0">
                <a:latin typeface="+mj-lt"/>
              </a:rPr>
              <a:t>También se incluye la salud sexual cuyo propósito es la mejoría de la calidad de vida y las relaciones personales y no solo es aconsejar sobre los aspectos relacionados con la reproducción y sobre las enfermedades que son sexualmente transmitidas”.</a:t>
            </a:r>
            <a:endParaRPr lang="es-MX" sz="3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5721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218" name="Picture 2" descr="C:\Documents and Settings\Usuario\Mis documentos\DR. CARLOS GUAL CASTRO\2015 ACANALME\Imágenes000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-24"/>
            <a:ext cx="5190837" cy="685802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-142876" y="0"/>
            <a:ext cx="1928794" cy="7215214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7143768" y="0"/>
            <a:ext cx="2000232" cy="7224690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6858016" y="0"/>
            <a:ext cx="285752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428604"/>
            <a:ext cx="85011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+mj-lt"/>
              </a:rPr>
              <a:t>Premio Dr. Gregorio Pérez Palacios</a:t>
            </a:r>
          </a:p>
          <a:p>
            <a:pPr algn="ctr"/>
            <a:r>
              <a:rPr lang="es-MX" sz="3200" b="1" dirty="0" smtClean="0">
                <a:latin typeface="+mj-lt"/>
              </a:rPr>
              <a:t>Áreas  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800" dirty="0" smtClean="0">
                <a:latin typeface="+mj-lt"/>
              </a:rPr>
              <a:t>Planificación familiar y desarrollo de métodos anticonceptivos.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800" dirty="0" smtClean="0">
                <a:latin typeface="+mj-lt"/>
              </a:rPr>
              <a:t>Salud sexual y reproductiva de las y los adolescentes.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800" dirty="0" smtClean="0">
                <a:latin typeface="+mj-lt"/>
              </a:rPr>
              <a:t>Infecciones de transmisión sexual.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800" dirty="0" smtClean="0">
                <a:latin typeface="+mj-lt"/>
              </a:rPr>
              <a:t>Salud perinatal, incluyendo embarazo, parto y puerperio.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800" dirty="0" smtClean="0">
                <a:latin typeface="+mj-lt"/>
              </a:rPr>
              <a:t>Salud de la mujer durante la peri y </a:t>
            </a:r>
            <a:r>
              <a:rPr lang="es-MX" sz="2800" dirty="0" err="1" smtClean="0">
                <a:latin typeface="+mj-lt"/>
              </a:rPr>
              <a:t>postmenopausia</a:t>
            </a:r>
            <a:r>
              <a:rPr lang="es-MX" sz="2800" dirty="0" smtClean="0">
                <a:latin typeface="+mj-lt"/>
              </a:rPr>
              <a:t>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800" dirty="0" smtClean="0">
                <a:latin typeface="+mj-lt"/>
              </a:rPr>
              <a:t>Infertilidad y reproducción asistida.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800" dirty="0" smtClean="0">
                <a:latin typeface="+mj-lt"/>
              </a:rPr>
              <a:t>Defectos al nacimiento y genómica en reproducción humana.</a:t>
            </a:r>
          </a:p>
          <a:p>
            <a:pPr marL="265113" indent="-265113" algn="just">
              <a:buFont typeface="Arial" pitchFamily="34" charset="0"/>
              <a:buChar char="•"/>
            </a:pPr>
            <a:r>
              <a:rPr lang="es-MX" sz="2800" dirty="0" smtClean="0">
                <a:latin typeface="+mj-lt"/>
              </a:rPr>
              <a:t>Prevención, diagnóstico y manejo oportuno de los cánceres, mamario, cérvico uterino y ovárico.</a:t>
            </a:r>
            <a:endParaRPr lang="es-MX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472" y="910313"/>
            <a:ext cx="80724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arenR"/>
            </a:pPr>
            <a:r>
              <a:rPr lang="es-MX" sz="4800" dirty="0" smtClean="0">
                <a:latin typeface="+mj-lt"/>
              </a:rPr>
              <a:t> </a:t>
            </a:r>
            <a:r>
              <a:rPr lang="es-MX" sz="4800" i="1" u="sng" dirty="0" smtClean="0">
                <a:latin typeface="+mj-lt"/>
              </a:rPr>
              <a:t>Mujeres en edad fértil.</a:t>
            </a:r>
            <a:r>
              <a:rPr lang="es-MX" sz="4800" i="1" dirty="0" smtClean="0">
                <a:latin typeface="+mj-lt"/>
              </a:rPr>
              <a:t> </a:t>
            </a:r>
            <a:r>
              <a:rPr lang="es-MX" sz="3200" i="1" dirty="0" smtClean="0">
                <a:latin typeface="+mj-lt"/>
              </a:rPr>
              <a:t> </a:t>
            </a:r>
            <a:r>
              <a:rPr lang="es-MX" sz="3600" dirty="0" smtClean="0">
                <a:latin typeface="+mj-lt"/>
              </a:rPr>
              <a:t>Desde el inicio de la pubertad hasta la aparición de la menopausia.</a:t>
            </a:r>
          </a:p>
          <a:p>
            <a:pPr marL="914400" indent="-914400">
              <a:buFont typeface="+mj-lt"/>
              <a:buAutoNum type="arabicParenR"/>
            </a:pPr>
            <a:endParaRPr lang="es-MX" sz="3600" dirty="0" smtClean="0">
              <a:latin typeface="+mj-lt"/>
            </a:endParaRPr>
          </a:p>
          <a:p>
            <a:pPr marL="914400" indent="-914400">
              <a:buFont typeface="+mj-lt"/>
              <a:buAutoNum type="arabicParenR"/>
            </a:pPr>
            <a:r>
              <a:rPr lang="es-MX" sz="4800" i="1" u="sng" dirty="0" smtClean="0">
                <a:latin typeface="+mj-lt"/>
              </a:rPr>
              <a:t>Ovulación.</a:t>
            </a:r>
            <a:r>
              <a:rPr lang="es-MX" sz="4800" dirty="0" smtClean="0">
                <a:latin typeface="+mj-lt"/>
              </a:rPr>
              <a:t> </a:t>
            </a:r>
            <a:r>
              <a:rPr lang="es-MX" sz="3600" dirty="0" smtClean="0">
                <a:latin typeface="+mj-lt"/>
              </a:rPr>
              <a:t>Es el fenómeno, en  virtud del cual, el folículo de </a:t>
            </a:r>
            <a:r>
              <a:rPr lang="es-MX" sz="3600" dirty="0" err="1" smtClean="0">
                <a:latin typeface="+mj-lt"/>
              </a:rPr>
              <a:t>Graaf</a:t>
            </a:r>
            <a:r>
              <a:rPr lang="es-MX" sz="3600" dirty="0" smtClean="0">
                <a:latin typeface="+mj-lt"/>
              </a:rPr>
              <a:t> una vez maduro, se rompe y expulsa de su cavidad al óvulo o célula germinal.</a:t>
            </a:r>
            <a:endParaRPr lang="es-MX" sz="32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6" y="1571612"/>
            <a:ext cx="8858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/>
            <a:r>
              <a:rPr lang="es-MX" sz="4800" dirty="0" smtClean="0">
                <a:latin typeface="+mj-lt"/>
              </a:rPr>
              <a:t>3)</a:t>
            </a:r>
            <a:r>
              <a:rPr lang="es-MX" sz="4800" i="1" dirty="0" smtClean="0">
                <a:latin typeface="+mj-lt"/>
              </a:rPr>
              <a:t> </a:t>
            </a:r>
            <a:r>
              <a:rPr lang="es-MX" sz="4800" i="1" u="sng" dirty="0" smtClean="0">
                <a:latin typeface="+mj-lt"/>
              </a:rPr>
              <a:t>Fecundación o Fertilización</a:t>
            </a:r>
            <a:r>
              <a:rPr lang="es-MX" sz="4000" i="1" u="sng" dirty="0" smtClean="0">
                <a:latin typeface="+mj-lt"/>
              </a:rPr>
              <a:t>.</a:t>
            </a:r>
            <a:r>
              <a:rPr lang="es-MX" sz="4000" dirty="0" smtClean="0">
                <a:latin typeface="+mj-lt"/>
              </a:rPr>
              <a:t> </a:t>
            </a:r>
          </a:p>
          <a:p>
            <a:pPr marL="633413" algn="just"/>
            <a:r>
              <a:rPr lang="es-MX" sz="4000" dirty="0" smtClean="0">
                <a:latin typeface="+mj-lt"/>
              </a:rPr>
              <a:t>En su sentido obstétrico, significa la unión de los gametos femenino (óvulo) y masculino (espermatozoide), generalmente en la trompa de Falopio de la mujer, 5 a 7 días después de la ovulación.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596" y="2071678"/>
            <a:ext cx="81439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/>
            <a:r>
              <a:rPr lang="es-MX" sz="4800" dirty="0" smtClean="0">
                <a:latin typeface="+mj-lt"/>
              </a:rPr>
              <a:t>4) </a:t>
            </a:r>
            <a:r>
              <a:rPr lang="es-MX" sz="4800" i="1" u="sng" dirty="0" smtClean="0">
                <a:latin typeface="+mj-lt"/>
              </a:rPr>
              <a:t>Pre-embrión</a:t>
            </a:r>
            <a:r>
              <a:rPr lang="es-MX" sz="4800" dirty="0" smtClean="0">
                <a:latin typeface="+mj-lt"/>
              </a:rPr>
              <a:t>.</a:t>
            </a:r>
            <a:r>
              <a:rPr lang="es-MX" sz="3600" dirty="0" smtClean="0">
                <a:latin typeface="+mj-lt"/>
              </a:rPr>
              <a:t> A partir de la fecundación o fertilización y la subsecuente división celular hasta la formación del blastocisto.</a:t>
            </a:r>
            <a:endParaRPr lang="es-MX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90" y="714356"/>
            <a:ext cx="80724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 algn="just"/>
            <a:r>
              <a:rPr lang="es-MX" sz="4800" dirty="0" smtClean="0">
                <a:latin typeface="+mj-lt"/>
              </a:rPr>
              <a:t>5) </a:t>
            </a:r>
            <a:r>
              <a:rPr lang="es-MX" sz="4800" i="1" u="sng" dirty="0" smtClean="0">
                <a:latin typeface="+mj-lt"/>
              </a:rPr>
              <a:t>Implantación</a:t>
            </a:r>
            <a:r>
              <a:rPr lang="es-MX" sz="4800" i="1" dirty="0" smtClean="0">
                <a:latin typeface="+mj-lt"/>
              </a:rPr>
              <a:t> o </a:t>
            </a:r>
            <a:r>
              <a:rPr lang="es-MX" sz="4800" i="1" u="sng" dirty="0" smtClean="0">
                <a:latin typeface="+mj-lt"/>
              </a:rPr>
              <a:t>concepción</a:t>
            </a:r>
            <a:r>
              <a:rPr lang="es-MX" sz="4800" i="1" dirty="0" smtClean="0">
                <a:latin typeface="+mj-lt"/>
              </a:rPr>
              <a:t>. </a:t>
            </a:r>
          </a:p>
          <a:p>
            <a:pPr marL="530225" algn="just"/>
            <a:r>
              <a:rPr lang="es-MX" sz="3600" dirty="0" smtClean="0">
                <a:latin typeface="+mj-lt"/>
              </a:rPr>
              <a:t>Se refiere a la implantación del blastocisto en el endometrio uterino, aproximadamente a los 8 a 9 días después de la ovulación y que es el resultado de la fertilización del óvulo y su subsecuente división celular, que al implantarse permite precisar con exactitud el inicio del embarazo o concepción. </a:t>
            </a:r>
            <a:endParaRPr lang="es-MX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1488594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5225" indent="-1165225" algn="just">
              <a:tabLst>
                <a:tab pos="265113" algn="l"/>
                <a:tab pos="530225" algn="l"/>
                <a:tab pos="811213" algn="l"/>
                <a:tab pos="987425" algn="l"/>
              </a:tabLst>
            </a:pPr>
            <a:r>
              <a:rPr lang="es-MX" sz="4800" dirty="0" smtClean="0">
                <a:latin typeface="+mj-lt"/>
              </a:rPr>
              <a:t>6) </a:t>
            </a:r>
            <a:r>
              <a:rPr lang="es-MX" sz="4800" i="1" u="sng" dirty="0" smtClean="0">
                <a:latin typeface="+mj-lt"/>
              </a:rPr>
              <a:t>Embrión.</a:t>
            </a:r>
            <a:r>
              <a:rPr lang="es-MX" sz="4800" i="1" dirty="0" smtClean="0">
                <a:latin typeface="+mj-lt"/>
              </a:rPr>
              <a:t> </a:t>
            </a:r>
            <a:r>
              <a:rPr lang="es-MX" sz="3600" dirty="0" smtClean="0">
                <a:latin typeface="+mj-lt"/>
              </a:rPr>
              <a:t>El producto de la implantación del blastocisto y su sinciciotrofoblasto en el endometrio uterino, alrededor de 4 a 6 días después de la fertilización, hasta el final de la décimo-segunda semana de la implantación o </a:t>
            </a:r>
            <a:r>
              <a:rPr lang="es-MX" sz="3600" i="1" u="sng" dirty="0" smtClean="0">
                <a:latin typeface="+mj-lt"/>
              </a:rPr>
              <a:t>concepción.</a:t>
            </a:r>
            <a:endParaRPr lang="es-MX" sz="3600" i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1953648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 algn="just"/>
            <a:r>
              <a:rPr lang="es-MX" sz="4800" dirty="0" smtClean="0">
                <a:latin typeface="+mj-lt"/>
              </a:rPr>
              <a:t>7) </a:t>
            </a:r>
            <a:r>
              <a:rPr lang="es-MX" sz="4800" i="1" u="sng" dirty="0" smtClean="0">
                <a:latin typeface="+mj-lt"/>
              </a:rPr>
              <a:t>Feto.</a:t>
            </a:r>
            <a:r>
              <a:rPr lang="es-MX" sz="4800" dirty="0" smtClean="0">
                <a:latin typeface="+mj-lt"/>
              </a:rPr>
              <a:t> </a:t>
            </a:r>
            <a:r>
              <a:rPr lang="es-MX" sz="3600" dirty="0" smtClean="0">
                <a:latin typeface="+mj-lt"/>
              </a:rPr>
              <a:t>El producto del desarrollo del embrión implantado en el útero, a partir de la décima-tercera semana de la </a:t>
            </a:r>
            <a:r>
              <a:rPr lang="es-MX" sz="3600" i="1" u="sng" dirty="0" smtClean="0">
                <a:latin typeface="+mj-lt"/>
              </a:rPr>
              <a:t>concepción</a:t>
            </a:r>
            <a:r>
              <a:rPr lang="es-MX" sz="3600" dirty="0" smtClean="0">
                <a:latin typeface="+mj-lt"/>
              </a:rPr>
              <a:t>, hasta su expulsión o extracción.</a:t>
            </a:r>
            <a:endParaRPr lang="es-MX" sz="4800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1071546"/>
            <a:ext cx="87154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8138" indent="-708025" algn="just" defTabSz="884238">
              <a:tabLst>
                <a:tab pos="442913" algn="l"/>
              </a:tabLst>
            </a:pPr>
            <a:r>
              <a:rPr lang="es-MX" sz="4800" dirty="0" smtClean="0">
                <a:latin typeface="+mj-lt"/>
              </a:rPr>
              <a:t>8)  </a:t>
            </a:r>
            <a:r>
              <a:rPr lang="es-MX" sz="4800" i="1" u="sng" dirty="0" smtClean="0">
                <a:latin typeface="+mj-lt"/>
              </a:rPr>
              <a:t>Embarazo</a:t>
            </a:r>
            <a:r>
              <a:rPr lang="es-MX" sz="4800" i="1" dirty="0" smtClean="0">
                <a:latin typeface="+mj-lt"/>
              </a:rPr>
              <a:t>. </a:t>
            </a:r>
          </a:p>
          <a:p>
            <a:pPr marL="1608138" indent="-1165225" algn="just" defTabSz="884238">
              <a:tabLst>
                <a:tab pos="442913" algn="l"/>
                <a:tab pos="1608138" algn="l"/>
              </a:tabLst>
            </a:pPr>
            <a:r>
              <a:rPr lang="es-MX" sz="4800" i="1" dirty="0" smtClean="0">
                <a:latin typeface="+mj-lt"/>
              </a:rPr>
              <a:t>        </a:t>
            </a:r>
            <a:r>
              <a:rPr lang="es-MX" sz="3600" dirty="0" smtClean="0">
                <a:latin typeface="+mj-lt"/>
              </a:rPr>
              <a:t>Es el período comprendido entre la implantación del blastocisto o inicio de la </a:t>
            </a:r>
            <a:r>
              <a:rPr lang="es-MX" sz="3600" i="1" u="sng" dirty="0" smtClean="0">
                <a:latin typeface="+mj-lt"/>
              </a:rPr>
              <a:t>concepción</a:t>
            </a:r>
            <a:r>
              <a:rPr lang="es-MX" sz="3600" dirty="0" smtClean="0">
                <a:latin typeface="+mj-lt"/>
              </a:rPr>
              <a:t>, 8 a 9 días después de la ovulación, hasta la expulsión o extracción del feto y sus anexos (placenta y cordón umbilical).</a:t>
            </a:r>
            <a:endParaRPr lang="es-MX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 rot="10800000">
            <a:off x="6857984" y="0"/>
            <a:ext cx="2286016" cy="6858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4572000" y="0"/>
            <a:ext cx="785818" cy="6858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386" name="Picture 2" descr="C:\Documents and Settings\Usuario\Mis documentos\DR. CARLOS GUAL CASTRO\2015 ACANALME\LIBRO ESSPAÑOL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0"/>
            <a:ext cx="4071966" cy="6929462"/>
          </a:xfrm>
          <a:prstGeom prst="rect">
            <a:avLst/>
          </a:prstGeom>
          <a:noFill/>
        </p:spPr>
      </p:pic>
      <p:pic>
        <p:nvPicPr>
          <p:cNvPr id="7" name="Picture 2" descr="C:\Documents and Settings\Usuario\Mis documentos\DR. CARLOS GUAL CASTRO\2015 ACANALME\Imágenes00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9053"/>
            <a:ext cx="4643030" cy="6877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Intermedio">
      <a:dk1>
        <a:sysClr val="windowText" lastClr="000000"/>
      </a:dk1>
      <a:lt1>
        <a:sysClr val="window" lastClr="F0F0F0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739</Words>
  <Application>Microsoft Office PowerPoint</Application>
  <PresentationFormat>Presentación en pantalla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Pavilion</dc:creator>
  <cp:lastModifiedBy>Pavilion</cp:lastModifiedBy>
  <cp:revision>85</cp:revision>
  <dcterms:created xsi:type="dcterms:W3CDTF">2015-08-11T13:08:30Z</dcterms:created>
  <dcterms:modified xsi:type="dcterms:W3CDTF">2015-08-24T01:57:58Z</dcterms:modified>
</cp:coreProperties>
</file>