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77" r:id="rId3"/>
    <p:sldId id="279" r:id="rId4"/>
    <p:sldId id="266" r:id="rId5"/>
    <p:sldId id="261" r:id="rId6"/>
    <p:sldId id="264" r:id="rId7"/>
    <p:sldId id="265" r:id="rId8"/>
    <p:sldId id="267" r:id="rId9"/>
    <p:sldId id="262" r:id="rId10"/>
    <p:sldId id="268" r:id="rId11"/>
    <p:sldId id="276" r:id="rId12"/>
    <p:sldId id="270" r:id="rId13"/>
    <p:sldId id="271" r:id="rId14"/>
    <p:sldId id="269" r:id="rId15"/>
    <p:sldId id="285" r:id="rId16"/>
    <p:sldId id="286" r:id="rId17"/>
    <p:sldId id="272" r:id="rId18"/>
    <p:sldId id="273" r:id="rId19"/>
    <p:sldId id="274" r:id="rId20"/>
    <p:sldId id="256" r:id="rId21"/>
    <p:sldId id="258" r:id="rId22"/>
    <p:sldId id="257" r:id="rId23"/>
    <p:sldId id="259" r:id="rId24"/>
    <p:sldId id="260" r:id="rId25"/>
    <p:sldId id="280" r:id="rId26"/>
    <p:sldId id="282" r:id="rId27"/>
    <p:sldId id="283" r:id="rId2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49" d="100"/>
          <a:sy n="49" d="100"/>
        </p:scale>
        <p:origin x="501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6F7A-CAB4-427D-B2A4-E7FF3DCDC03B}" type="datetimeFigureOut">
              <a:rPr lang="es-MX" smtClean="0"/>
              <a:t>06/10/2015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FA5B-D03D-4353-886F-A86F4EBF8E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862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6F7A-CAB4-427D-B2A4-E7FF3DCDC03B}" type="datetimeFigureOut">
              <a:rPr lang="es-MX" smtClean="0"/>
              <a:t>06/10/2015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FA5B-D03D-4353-886F-A86F4EBF8E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7922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6F7A-CAB4-427D-B2A4-E7FF3DCDC03B}" type="datetimeFigureOut">
              <a:rPr lang="es-MX" smtClean="0"/>
              <a:t>06/10/2015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FA5B-D03D-4353-886F-A86F4EBF8E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4407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6F7A-CAB4-427D-B2A4-E7FF3DCDC03B}" type="datetimeFigureOut">
              <a:rPr lang="es-MX" smtClean="0"/>
              <a:t>06/10/2015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FA5B-D03D-4353-886F-A86F4EBF8E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7292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6F7A-CAB4-427D-B2A4-E7FF3DCDC03B}" type="datetimeFigureOut">
              <a:rPr lang="es-MX" smtClean="0"/>
              <a:t>06/10/2015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FA5B-D03D-4353-886F-A86F4EBF8E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1508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6F7A-CAB4-427D-B2A4-E7FF3DCDC03B}" type="datetimeFigureOut">
              <a:rPr lang="es-MX" smtClean="0"/>
              <a:t>06/10/2015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FA5B-D03D-4353-886F-A86F4EBF8E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7066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6F7A-CAB4-427D-B2A4-E7FF3DCDC03B}" type="datetimeFigureOut">
              <a:rPr lang="es-MX" smtClean="0"/>
              <a:t>06/10/2015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FA5B-D03D-4353-886F-A86F4EBF8E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8896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6F7A-CAB4-427D-B2A4-E7FF3DCDC03B}" type="datetimeFigureOut">
              <a:rPr lang="es-MX" smtClean="0"/>
              <a:t>06/10/2015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FA5B-D03D-4353-886F-A86F4EBF8E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7696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6F7A-CAB4-427D-B2A4-E7FF3DCDC03B}" type="datetimeFigureOut">
              <a:rPr lang="es-MX" smtClean="0"/>
              <a:t>06/10/2015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FA5B-D03D-4353-886F-A86F4EBF8E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2866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6F7A-CAB4-427D-B2A4-E7FF3DCDC03B}" type="datetimeFigureOut">
              <a:rPr lang="es-MX" smtClean="0"/>
              <a:t>06/10/2015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FA5B-D03D-4353-886F-A86F4EBF8E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0982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6F7A-CAB4-427D-B2A4-E7FF3DCDC03B}" type="datetimeFigureOut">
              <a:rPr lang="es-MX" smtClean="0"/>
              <a:t>06/10/2015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FA5B-D03D-4353-886F-A86F4EBF8E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6737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86F7A-CAB4-427D-B2A4-E7FF3DCDC03B}" type="datetimeFigureOut">
              <a:rPr lang="es-MX" smtClean="0"/>
              <a:t>06/10/2015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AFA5B-D03D-4353-886F-A86F4EBF8E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7985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26723" y="480338"/>
            <a:ext cx="9144000" cy="2387600"/>
          </a:xfrm>
        </p:spPr>
        <p:txBody>
          <a:bodyPr>
            <a:normAutofit/>
          </a:bodyPr>
          <a:lstStyle/>
          <a:p>
            <a:r>
              <a:rPr lang="es-MX" b="1" dirty="0"/>
              <a:t>CÉLULAS TRONCALES</a:t>
            </a:r>
            <a:br>
              <a:rPr lang="es-MX" b="1" dirty="0"/>
            </a:br>
            <a:r>
              <a:rPr lang="es-MX" b="1" dirty="0"/>
              <a:t>OBTENCIÓN </a:t>
            </a:r>
            <a:r>
              <a:rPr lang="es-MX" b="1" dirty="0" smtClean="0"/>
              <a:t>Y APLICACIONES </a:t>
            </a:r>
            <a:endParaRPr lang="es-MX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s-MX" sz="3600" b="1" dirty="0" smtClean="0"/>
              <a:t>ACADEMIA NACIONAL DE MEDICINA</a:t>
            </a:r>
          </a:p>
          <a:p>
            <a:endParaRPr lang="es-MX" sz="3200" dirty="0" smtClean="0"/>
          </a:p>
          <a:p>
            <a:r>
              <a:rPr lang="es-MX" sz="3200" dirty="0" smtClean="0"/>
              <a:t>DR. FABIO SALAMANCA GÓMEZ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3491622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smtClean="0"/>
              <a:t>INFARTO CEREBRAL TRATADO CON TRANSPLANTE DE CÉLULAS TRONCALES HEMATOPOYÉTICAS</a:t>
            </a:r>
            <a:endParaRPr lang="es-MX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4170" y="1575881"/>
            <a:ext cx="8336604" cy="512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007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3779" y="1284051"/>
            <a:ext cx="10060021" cy="5437762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REPROGRAMACIÓN DE CÉLULAS SOMÁTICAS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023644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1105"/>
          </a:xfrm>
        </p:spPr>
        <p:txBody>
          <a:bodyPr>
            <a:normAutofit/>
          </a:bodyPr>
          <a:lstStyle/>
          <a:p>
            <a:pPr algn="ctr"/>
            <a:r>
              <a:rPr lang="es-MX" sz="4000" b="1" dirty="0" smtClean="0"/>
              <a:t>DIFERENCIACIÓN Y EXPANSIÓN DE CÉLULAS </a:t>
            </a:r>
            <a:r>
              <a:rPr lang="es-MX" sz="4000" b="1" dirty="0" err="1" smtClean="0"/>
              <a:t>iPS</a:t>
            </a:r>
            <a:endParaRPr lang="es-MX" sz="4000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4868" y="1060315"/>
            <a:ext cx="9610928" cy="554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96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3011"/>
          </a:xfrm>
        </p:spPr>
        <p:txBody>
          <a:bodyPr/>
          <a:lstStyle/>
          <a:p>
            <a:r>
              <a:rPr lang="es-MX" b="1" dirty="0" smtClean="0"/>
              <a:t>REPROGRAMACIÓN DE CÉLULAS SOMÁTICAS</a:t>
            </a:r>
            <a:endParaRPr lang="es-MX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0434" y="1215957"/>
            <a:ext cx="9105089" cy="545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776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7382" y="0"/>
            <a:ext cx="10515600" cy="987020"/>
          </a:xfrm>
        </p:spPr>
        <p:txBody>
          <a:bodyPr>
            <a:normAutofit/>
          </a:bodyPr>
          <a:lstStyle/>
          <a:p>
            <a:pPr algn="ctr"/>
            <a:r>
              <a:rPr lang="es-MX" sz="4000" b="1" dirty="0" err="1"/>
              <a:t>i</a:t>
            </a:r>
            <a:r>
              <a:rPr lang="es-MX" sz="4000" b="1" dirty="0" err="1" smtClean="0"/>
              <a:t>PSC</a:t>
            </a:r>
            <a:r>
              <a:rPr lang="es-MX" sz="4000" b="1" dirty="0" smtClean="0"/>
              <a:t> en Medicina Regenerativa</a:t>
            </a:r>
            <a:endParaRPr lang="es-MX" sz="40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49813" y="987020"/>
            <a:ext cx="8472791" cy="5676427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s-MX" sz="3300" b="1" dirty="0" smtClean="0"/>
              <a:t>    </a:t>
            </a:r>
            <a:r>
              <a:rPr lang="es-MX" sz="6000" b="1" dirty="0" smtClean="0"/>
              <a:t>OBTENCIÓN:</a:t>
            </a:r>
            <a:r>
              <a:rPr lang="es-MX" sz="6000" dirty="0" smtClean="0"/>
              <a:t>	</a:t>
            </a:r>
            <a:r>
              <a:rPr lang="es-MX" sz="6000" dirty="0"/>
              <a:t> </a:t>
            </a:r>
            <a:r>
              <a:rPr lang="es-MX" sz="6000" dirty="0" smtClean="0"/>
              <a:t>     		</a:t>
            </a:r>
            <a:r>
              <a:rPr lang="es-MX" sz="6000" b="1" dirty="0" smtClean="0"/>
              <a:t>VENTAJA:</a:t>
            </a:r>
            <a:r>
              <a:rPr lang="es-MX" sz="6000" dirty="0"/>
              <a:t> </a:t>
            </a:r>
            <a:r>
              <a:rPr lang="es-MX" sz="6000" b="1" dirty="0"/>
              <a:t>PACIENTE </a:t>
            </a:r>
            <a:r>
              <a:rPr lang="es-MX" sz="6000" b="1" dirty="0" smtClean="0"/>
              <a:t>ESPECÍFICA</a:t>
            </a:r>
            <a:r>
              <a:rPr lang="es-MX" sz="6000" dirty="0" smtClean="0"/>
              <a:t>	</a:t>
            </a:r>
            <a:endParaRPr lang="es-MX" sz="6000" b="1" dirty="0" smtClean="0"/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dirty="0" smtClean="0"/>
              <a:t>    </a:t>
            </a:r>
            <a:r>
              <a:rPr lang="es-MX" sz="4000" dirty="0" smtClean="0"/>
              <a:t> </a:t>
            </a:r>
            <a:r>
              <a:rPr lang="es-MX" sz="5900" b="1" dirty="0" smtClean="0"/>
              <a:t>RETROVIRUS					</a:t>
            </a:r>
          </a:p>
          <a:p>
            <a:pPr marL="0" indent="0">
              <a:buNone/>
            </a:pPr>
            <a:r>
              <a:rPr lang="es-MX" sz="5900" b="1" dirty="0" smtClean="0"/>
              <a:t>      PLÁSMIDOS</a:t>
            </a:r>
          </a:p>
          <a:p>
            <a:pPr marL="0" indent="0">
              <a:buNone/>
            </a:pPr>
            <a:r>
              <a:rPr lang="es-MX" sz="5900" b="1" dirty="0" smtClean="0"/>
              <a:t>      </a:t>
            </a:r>
            <a:r>
              <a:rPr lang="es-MX" sz="5900" b="1" dirty="0" err="1" smtClean="0"/>
              <a:t>miRNAs</a:t>
            </a:r>
            <a:endParaRPr lang="es-MX" sz="5900" b="1" dirty="0" smtClean="0"/>
          </a:p>
          <a:p>
            <a:pPr marL="0" indent="0">
              <a:buNone/>
            </a:pPr>
            <a:r>
              <a:rPr lang="es-MX" sz="5900" b="1" dirty="0"/>
              <a:t> </a:t>
            </a:r>
            <a:r>
              <a:rPr lang="es-MX" sz="5900" b="1" dirty="0" smtClean="0"/>
              <a:t>     PROTEÍNAS.- HISTONAS (ACETILACIÓN, METILACIÓN)</a:t>
            </a:r>
          </a:p>
          <a:p>
            <a:pPr marL="0" indent="0">
              <a:buNone/>
            </a:pPr>
            <a:r>
              <a:rPr lang="es-MX" sz="5900" b="1" dirty="0" smtClean="0"/>
              <a:t>CÉLULAS MESENQUIMALES DE MÉDULA ÓSEA</a:t>
            </a:r>
          </a:p>
          <a:p>
            <a:pPr marL="0" indent="0">
              <a:buNone/>
            </a:pPr>
            <a:r>
              <a:rPr lang="es-MX" sz="5900" b="1" dirty="0" smtClean="0"/>
              <a:t>TEJIDO ADIPOSO</a:t>
            </a:r>
          </a:p>
          <a:p>
            <a:pPr marL="0" indent="0">
              <a:buNone/>
            </a:pPr>
            <a:r>
              <a:rPr lang="es-MX" sz="5900" b="1" dirty="0" smtClean="0"/>
              <a:t>GELATINA DE WHARTON</a:t>
            </a:r>
          </a:p>
          <a:p>
            <a:pPr marL="0" indent="0">
              <a:buNone/>
            </a:pPr>
            <a:r>
              <a:rPr lang="es-MX" sz="5900" b="1" dirty="0" smtClean="0"/>
              <a:t>PULPA DENTAL</a:t>
            </a:r>
          </a:p>
          <a:p>
            <a:pPr marL="0" indent="0">
              <a:buNone/>
            </a:pPr>
            <a:r>
              <a:rPr lang="es-MX" sz="5900" b="1" dirty="0" smtClean="0"/>
              <a:t>CÉLULAS GERMINALES (ESPERMATOGONIAS)</a:t>
            </a:r>
          </a:p>
          <a:p>
            <a:pPr marL="0" indent="0">
              <a:buNone/>
            </a:pPr>
            <a:r>
              <a:rPr lang="es-MX" sz="5900" b="1" dirty="0" smtClean="0"/>
              <a:t>MICRONANOESTRUCTURAS EN SUSPENSIÓN</a:t>
            </a:r>
          </a:p>
          <a:p>
            <a:pPr marL="0" indent="0">
              <a:buNone/>
            </a:pPr>
            <a:r>
              <a:rPr lang="es-MX" sz="5900" b="1" dirty="0" smtClean="0"/>
              <a:t>SECRETOMA: TERAPIA LIBRE DE CÉLULAS (FACTORES DE CRECIMIENTO, CITOCINAS,QUIMIOCINAS)</a:t>
            </a:r>
          </a:p>
          <a:p>
            <a:pPr marL="0" indent="0">
              <a:buNone/>
            </a:pPr>
            <a:r>
              <a:rPr lang="es-MX" sz="5900" b="1" dirty="0" smtClean="0"/>
              <a:t>DIFERENCIACIÓN DE ÓRGANOS</a:t>
            </a:r>
          </a:p>
          <a:p>
            <a:pPr marL="0" indent="0">
              <a:buNone/>
            </a:pP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3274116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 smtClean="0"/>
              <a:t>PARÁMETROS A CONSIDERAR</a:t>
            </a: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09735" y="1971540"/>
            <a:ext cx="8309043" cy="4351338"/>
          </a:xfrm>
        </p:spPr>
        <p:txBody>
          <a:bodyPr/>
          <a:lstStyle/>
          <a:p>
            <a:r>
              <a:rPr lang="es-MX" sz="3200" b="1" dirty="0" smtClean="0"/>
              <a:t>NÚMERO DE CÉLULAS TRASPLANTADAS</a:t>
            </a:r>
          </a:p>
          <a:p>
            <a:endParaRPr lang="es-MX" sz="3200" b="1" dirty="0" smtClean="0"/>
          </a:p>
          <a:p>
            <a:r>
              <a:rPr lang="es-MX" sz="3200" b="1" dirty="0" smtClean="0"/>
              <a:t>TIEMPO DE LA INYECCIÓN DE LAS CÉLULAS</a:t>
            </a:r>
          </a:p>
          <a:p>
            <a:endParaRPr lang="es-MX" sz="3200" b="1" dirty="0" smtClean="0"/>
          </a:p>
          <a:p>
            <a:r>
              <a:rPr lang="es-MX" sz="3200" b="1" dirty="0" smtClean="0"/>
              <a:t>NÚMERO DE DOSIS APLICADAS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06740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 smtClean="0"/>
              <a:t>DIFICULTADES Y RIESGOS</a:t>
            </a: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22962" y="2020179"/>
            <a:ext cx="9406646" cy="4351338"/>
          </a:xfrm>
        </p:spPr>
        <p:txBody>
          <a:bodyPr/>
          <a:lstStyle/>
          <a:p>
            <a:r>
              <a:rPr lang="es-MX" sz="3200" b="1" dirty="0" smtClean="0"/>
              <a:t>EFICIENCIA BAJA</a:t>
            </a:r>
          </a:p>
          <a:p>
            <a:endParaRPr lang="es-MX" sz="3200" b="1" dirty="0" smtClean="0"/>
          </a:p>
          <a:p>
            <a:r>
              <a:rPr lang="es-MX" sz="3200" b="1" dirty="0" smtClean="0"/>
              <a:t>AUMENTAR LA EXPANSIÓN PARA ENSAYOS CLÍNICOS</a:t>
            </a:r>
          </a:p>
          <a:p>
            <a:endParaRPr lang="es-MX" sz="3200" b="1" dirty="0"/>
          </a:p>
          <a:p>
            <a:r>
              <a:rPr lang="es-MX" sz="3200" b="1" dirty="0" smtClean="0"/>
              <a:t>RIESGO DE MALIGNIZACIÓN</a:t>
            </a:r>
          </a:p>
          <a:p>
            <a:pPr marL="0" indent="0">
              <a:buNone/>
            </a:pPr>
            <a:r>
              <a:rPr lang="es-MX" sz="3200" b="1" dirty="0" smtClean="0"/>
              <a:t>   	GEN DE LA TIMIDIN-QUINASA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49843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b="1" dirty="0" smtClean="0"/>
              <a:t>CÉLULAS TRONCALES Y MEDICINA REGENERATIVA</a:t>
            </a:r>
            <a:endParaRPr lang="es-MX" sz="40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MX" sz="3600" b="1" dirty="0" smtClean="0"/>
              <a:t>MEDICINA REGENERATIVA</a:t>
            </a:r>
          </a:p>
          <a:p>
            <a:endParaRPr lang="es-MX" b="1" dirty="0" smtClean="0"/>
          </a:p>
          <a:p>
            <a:pPr marL="0" indent="0" algn="ctr">
              <a:buNone/>
            </a:pPr>
            <a:r>
              <a:rPr lang="es-MX" b="1" dirty="0"/>
              <a:t> </a:t>
            </a:r>
            <a:r>
              <a:rPr lang="es-MX" b="1" dirty="0" smtClean="0"/>
              <a:t>   </a:t>
            </a:r>
            <a:r>
              <a:rPr lang="es-MX" sz="3600" b="1" dirty="0" smtClean="0"/>
              <a:t>MEJORAR LA SALUD Y LA CALIDAD DE VIDA RETAURANDO, </a:t>
            </a:r>
            <a:r>
              <a:rPr lang="es-MX" sz="3600" b="1" dirty="0" smtClean="0"/>
              <a:t>MANTENIENDO </a:t>
            </a:r>
            <a:r>
              <a:rPr lang="es-MX" sz="3600" b="1" dirty="0" smtClean="0"/>
              <a:t>O INCREMENTANDO EL TEJIDO Y EL FUNCIONAMIENTO DE LOS ÓRGANOS</a:t>
            </a:r>
          </a:p>
          <a:p>
            <a:pPr marL="0" indent="0">
              <a:buNone/>
            </a:pP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656919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1825625"/>
            <a:ext cx="9982199" cy="4351338"/>
          </a:xfrm>
        </p:spPr>
        <p:txBody>
          <a:bodyPr/>
          <a:lstStyle/>
          <a:p>
            <a:pPr marL="0" indent="0">
              <a:buNone/>
            </a:pPr>
            <a:r>
              <a:rPr lang="es-MX" sz="3600" b="1" dirty="0" smtClean="0"/>
              <a:t>		ENSAYOS CLÍNICOS CONTROLADOS</a:t>
            </a:r>
          </a:p>
          <a:p>
            <a:pPr marL="0" indent="0">
              <a:buNone/>
            </a:pPr>
            <a:endParaRPr lang="es-MX" sz="3600" b="1" dirty="0" smtClean="0"/>
          </a:p>
          <a:p>
            <a:pPr marL="0" indent="0">
              <a:buNone/>
            </a:pPr>
            <a:r>
              <a:rPr lang="es-MX" sz="3600" b="1" dirty="0" smtClean="0"/>
              <a:t>			</a:t>
            </a:r>
            <a:r>
              <a:rPr lang="es-MX" sz="3600" b="1" dirty="0" smtClean="0"/>
              <a:t>      ASIA </a:t>
            </a:r>
            <a:r>
              <a:rPr lang="es-MX" sz="3600" b="1" dirty="0" smtClean="0"/>
              <a:t>40 POR CIENTO</a:t>
            </a:r>
            <a:endParaRPr lang="es-MX" sz="3600" b="1" dirty="0"/>
          </a:p>
          <a:p>
            <a:pPr marL="0" indent="0">
              <a:buNone/>
            </a:pPr>
            <a:r>
              <a:rPr lang="es-MX" sz="3600" b="1" dirty="0" smtClean="0"/>
              <a:t>MÁS DE 3,000     </a:t>
            </a:r>
            <a:r>
              <a:rPr lang="es-MX" sz="3600" b="1" dirty="0" smtClean="0"/>
              <a:t> EUROPA </a:t>
            </a:r>
            <a:r>
              <a:rPr lang="es-MX" sz="3600" b="1" dirty="0" smtClean="0"/>
              <a:t>30 POR CIENTO</a:t>
            </a:r>
          </a:p>
          <a:p>
            <a:pPr marL="0" indent="0">
              <a:buNone/>
            </a:pPr>
            <a:r>
              <a:rPr lang="es-MX" sz="3600" b="1" dirty="0" smtClean="0"/>
              <a:t>			</a:t>
            </a:r>
            <a:r>
              <a:rPr lang="es-MX" sz="3600" b="1" dirty="0" smtClean="0"/>
              <a:t>     ESTADOS </a:t>
            </a:r>
            <a:r>
              <a:rPr lang="es-MX" sz="3600" b="1" dirty="0" smtClean="0"/>
              <a:t>UNIDOS 25 POR CIENTO</a:t>
            </a:r>
          </a:p>
          <a:p>
            <a:pPr marL="0" indent="0">
              <a:buNone/>
            </a:pPr>
            <a:r>
              <a:rPr lang="es-MX" sz="3600" b="1" dirty="0" smtClean="0"/>
              <a:t>			</a:t>
            </a:r>
            <a:r>
              <a:rPr lang="es-MX" sz="3600" b="1" dirty="0" smtClean="0"/>
              <a:t>     OTROS </a:t>
            </a:r>
            <a:r>
              <a:rPr lang="es-MX" sz="3600" b="1" dirty="0" smtClean="0"/>
              <a:t>5 POR CIENTO</a:t>
            </a: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b="1" dirty="0" smtClean="0"/>
              <a:t>CÉLULAS TRONCALES Y MEDICINA REGENERATIVA</a:t>
            </a:r>
            <a:endParaRPr lang="es-MX" sz="4000" b="1" dirty="0"/>
          </a:p>
        </p:txBody>
      </p:sp>
    </p:spTree>
    <p:extLst>
      <p:ext uri="{BB962C8B-B14F-4D97-AF65-F5344CB8AC3E}">
        <p14:creationId xmlns:p14="http://schemas.microsoft.com/office/powerpoint/2010/main" val="926694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15957" y="1183598"/>
            <a:ext cx="9756844" cy="526583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MX" b="1" dirty="0" smtClean="0"/>
              <a:t>              		</a:t>
            </a:r>
            <a:r>
              <a:rPr lang="es-MX" sz="3800" b="1" dirty="0" smtClean="0"/>
              <a:t>APLICACIONES:</a:t>
            </a:r>
          </a:p>
          <a:p>
            <a:pPr marL="0" indent="0">
              <a:buNone/>
            </a:pPr>
            <a:r>
              <a:rPr lang="es-MX" dirty="0" smtClean="0"/>
              <a:t>ENFERMEDADES CARDIOVASCULARES: INSUFICIENCIA CARDIACA, 			ATEROESCLEROSIS, SÍNDROME QT PROLONGADO</a:t>
            </a:r>
          </a:p>
          <a:p>
            <a:pPr marL="0" indent="0">
              <a:buNone/>
            </a:pPr>
            <a:r>
              <a:rPr lang="es-MX" dirty="0" smtClean="0"/>
              <a:t>ENFERMEDAD VASCULAR CEREBRAL</a:t>
            </a:r>
          </a:p>
          <a:p>
            <a:pPr marL="0" indent="0">
              <a:buNone/>
            </a:pPr>
            <a:r>
              <a:rPr lang="es-MX" dirty="0" smtClean="0"/>
              <a:t>ENFERMEDADES NEURODEGENERATIVAS: ESCLEROSIS LATERAL 			AMIOTRÓFICA, ALZHEIMER, PARKINSON, ATAXIA, </a:t>
            </a:r>
          </a:p>
          <a:p>
            <a:pPr marL="0" indent="0">
              <a:buNone/>
            </a:pPr>
            <a:r>
              <a:rPr lang="es-MX" dirty="0"/>
              <a:t>	</a:t>
            </a:r>
            <a:r>
              <a:rPr lang="es-MX" dirty="0" smtClean="0"/>
              <a:t>LESIONES MEDULARES</a:t>
            </a:r>
          </a:p>
          <a:p>
            <a:pPr marL="0" indent="0">
              <a:buNone/>
            </a:pPr>
            <a:r>
              <a:rPr lang="es-MX" dirty="0" smtClean="0"/>
              <a:t>ENFERMEDADES ONCOHEMATOLÓGICAS</a:t>
            </a:r>
          </a:p>
          <a:p>
            <a:pPr marL="0" indent="0">
              <a:buNone/>
            </a:pPr>
            <a:r>
              <a:rPr lang="es-MX" dirty="0" smtClean="0"/>
              <a:t>ENFERMEDADES OSTEOARTICULARES</a:t>
            </a:r>
          </a:p>
          <a:p>
            <a:pPr marL="0" indent="0">
              <a:buNone/>
            </a:pPr>
            <a:r>
              <a:rPr lang="es-MX" dirty="0" smtClean="0"/>
              <a:t>ENFERMEDADES AUTOINFLAMATORIAS</a:t>
            </a:r>
          </a:p>
          <a:p>
            <a:pPr marL="0" indent="0">
              <a:buNone/>
            </a:pPr>
            <a:r>
              <a:rPr lang="es-MX" dirty="0" smtClean="0"/>
              <a:t>ENFERMEDADES HEPÁTICAS</a:t>
            </a:r>
          </a:p>
          <a:p>
            <a:pPr marL="0" indent="0">
              <a:buNone/>
            </a:pPr>
            <a:r>
              <a:rPr lang="es-MX" dirty="0" smtClean="0"/>
              <a:t>DEGENERACIÓN DE LA RETINA</a:t>
            </a:r>
          </a:p>
          <a:p>
            <a:pPr marL="0" indent="0">
              <a:buNone/>
            </a:pPr>
            <a:r>
              <a:rPr lang="es-MX" dirty="0" smtClean="0"/>
              <a:t>ANEMIA DE CÉLULAS FALCIFORMES, TALASEMIAS</a:t>
            </a:r>
          </a:p>
          <a:p>
            <a:pPr marL="0" indent="0">
              <a:buNone/>
            </a:pPr>
            <a:r>
              <a:rPr lang="es-MX" b="1" dirty="0" smtClean="0"/>
              <a:t>TAMIZ PARA APLICACIÓN DE FÁRMACOS</a:t>
            </a:r>
            <a:endParaRPr lang="es-MX" b="1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8458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000" b="1" dirty="0" smtClean="0">
                <a:latin typeface="+mn-lt"/>
              </a:rPr>
              <a:t>CÉLULAS TRONCALES Y MEDICINA REGENERATIVA</a:t>
            </a:r>
            <a:endParaRPr lang="es-MX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993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232" y="0"/>
            <a:ext cx="59039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1705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577614"/>
            <a:ext cx="9144000" cy="1105271"/>
          </a:xfrm>
        </p:spPr>
        <p:txBody>
          <a:bodyPr>
            <a:normAutofit/>
          </a:bodyPr>
          <a:lstStyle/>
          <a:p>
            <a:r>
              <a:rPr lang="es-MX" sz="4000" b="1" dirty="0" smtClean="0"/>
              <a:t>ÉTICA.- CÉLULAS TRONCALES</a:t>
            </a:r>
            <a:endParaRPr lang="es-MX" sz="2000" b="1" dirty="0" smtClean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2347169"/>
            <a:ext cx="9144000" cy="2652847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MX" sz="3600" b="1" dirty="0"/>
              <a:t>É</a:t>
            </a:r>
            <a:r>
              <a:rPr lang="es-MX" sz="3600" b="1" dirty="0" smtClean="0"/>
              <a:t>TICA NATURAL: OBSERVACIONAL</a:t>
            </a:r>
            <a:br>
              <a:rPr lang="es-MX" sz="3600" b="1" dirty="0" smtClean="0"/>
            </a:br>
            <a:endParaRPr lang="es-MX" sz="3600" b="1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MX" sz="3600" b="1" dirty="0" smtClean="0"/>
              <a:t>TRANSFUSIÓN: QUIMERA HUMANO-HUMANO</a:t>
            </a:r>
            <a:br>
              <a:rPr lang="es-MX" sz="3600" b="1" dirty="0" smtClean="0"/>
            </a:br>
            <a:endParaRPr lang="es-MX" sz="3600" b="1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MX" sz="3600" b="1" dirty="0" smtClean="0"/>
              <a:t>TRANSPLANTE DE CÉLULAS TRONCALES: QUIMERA HUMANO-HUMANO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61374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 smtClean="0"/>
              <a:t>ÉTICA.- CÉLULAS TRONCALES</a:t>
            </a: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09345" y="1825625"/>
            <a:ext cx="9544455" cy="4351338"/>
          </a:xfrm>
        </p:spPr>
        <p:txBody>
          <a:bodyPr/>
          <a:lstStyle/>
          <a:p>
            <a:pPr marL="0" indent="0">
              <a:buNone/>
            </a:pPr>
            <a:r>
              <a:rPr lang="es-MX" sz="3600" b="1" dirty="0" smtClean="0"/>
              <a:t>    RESPETO A LA PERSONA:</a:t>
            </a:r>
          </a:p>
          <a:p>
            <a:r>
              <a:rPr lang="es-MX" sz="3600" b="1" dirty="0" smtClean="0"/>
              <a:t>AUTONOMÍA</a:t>
            </a:r>
          </a:p>
          <a:p>
            <a:r>
              <a:rPr lang="es-MX" sz="3600" b="1" dirty="0" smtClean="0"/>
              <a:t>CONSENTIMIENTO INFORMADO</a:t>
            </a:r>
          </a:p>
          <a:p>
            <a:r>
              <a:rPr lang="es-MX" sz="3600" b="1" dirty="0" smtClean="0"/>
              <a:t>REGLA DE LOS CATORCE DÍAS</a:t>
            </a:r>
          </a:p>
          <a:p>
            <a:pPr marL="0" indent="0">
              <a:buNone/>
            </a:pPr>
            <a:r>
              <a:rPr lang="es-MX" sz="3600" b="1" dirty="0" smtClean="0"/>
              <a:t>         FORMACIÓN DE LA LÍNEA PRIMITIVA</a:t>
            </a:r>
          </a:p>
          <a:p>
            <a:r>
              <a:rPr lang="es-MX" sz="3600" b="1" dirty="0"/>
              <a:t> </a:t>
            </a:r>
            <a:r>
              <a:rPr lang="es-MX" sz="3600" b="1" dirty="0" smtClean="0"/>
              <a:t>PREIMPLANTACIÓN  (5-7 DÍAS)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40647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 smtClean="0"/>
              <a:t>ÉTICA.- CÉLULAS TRONCALES</a:t>
            </a: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08178" y="1825625"/>
            <a:ext cx="9145621" cy="4351338"/>
          </a:xfrm>
        </p:spPr>
        <p:txBody>
          <a:bodyPr>
            <a:normAutofit/>
          </a:bodyPr>
          <a:lstStyle/>
          <a:p>
            <a:r>
              <a:rPr lang="es-MX" sz="3600" b="1" dirty="0" smtClean="0"/>
              <a:t>VULNERABILIDAD DEL SER HUMANO</a:t>
            </a:r>
          </a:p>
          <a:p>
            <a:r>
              <a:rPr lang="es-MX" sz="3600" b="1" dirty="0" smtClean="0"/>
              <a:t>INCREMENTAR CONOCIMIENTO CIENTÍFICO</a:t>
            </a:r>
          </a:p>
          <a:p>
            <a:r>
              <a:rPr lang="es-MX" sz="3600" b="1" dirty="0" smtClean="0"/>
              <a:t>DISMINUCIÓN DE LA VULNERABILIDAD</a:t>
            </a:r>
          </a:p>
          <a:p>
            <a:r>
              <a:rPr lang="es-MX" sz="3600" b="1" dirty="0" smtClean="0"/>
              <a:t>BIENESTAR DE LA HUMANIDAD</a:t>
            </a:r>
          </a:p>
          <a:p>
            <a:r>
              <a:rPr lang="es-MX" sz="3600" b="1" dirty="0" smtClean="0"/>
              <a:t>VALOR MORAL DE LA INVESTIGACIÓN CIENTÍFICA</a:t>
            </a:r>
          </a:p>
          <a:p>
            <a:r>
              <a:rPr lang="es-MX" sz="3600" b="1" dirty="0" smtClean="0"/>
              <a:t>PROTECCIÓN DE LOS SERES HUMANOS</a:t>
            </a:r>
            <a:endParaRPr lang="es-MX" sz="3600" b="1" dirty="0"/>
          </a:p>
        </p:txBody>
      </p:sp>
    </p:spTree>
    <p:extLst>
      <p:ext uri="{BB962C8B-B14F-4D97-AF65-F5344CB8AC3E}">
        <p14:creationId xmlns:p14="http://schemas.microsoft.com/office/powerpoint/2010/main" val="28599464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 smtClean="0"/>
              <a:t>ÉTICA.- CÉLULAS TRONCALES</a:t>
            </a: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dirty="0" smtClean="0"/>
              <a:t>                 </a:t>
            </a:r>
            <a:r>
              <a:rPr lang="es-MX" sz="3600" b="1" dirty="0" smtClean="0"/>
              <a:t>CATEGORÍAS PERMISIBLES DE INVESTIGACIÓN</a:t>
            </a:r>
          </a:p>
          <a:p>
            <a:endParaRPr lang="es-MX" sz="3600" b="1" dirty="0" smtClean="0"/>
          </a:p>
          <a:p>
            <a:r>
              <a:rPr lang="es-MX" sz="3600" b="1" dirty="0" smtClean="0"/>
              <a:t>      ESTUDIOS IN VITRO CON CÉLULAS TRONCALES </a:t>
            </a:r>
            <a:r>
              <a:rPr lang="es-MX" sz="3600" b="1" dirty="0" smtClean="0"/>
              <a:t>	PLURIPOTENTES</a:t>
            </a:r>
            <a:endParaRPr lang="es-MX" sz="3600" b="1" dirty="0"/>
          </a:p>
          <a:p>
            <a:r>
              <a:rPr lang="es-MX" sz="3600" b="1" dirty="0" smtClean="0"/>
              <a:t>      OBTENCIÓN DE NUEVAS LÍNEAS HUMANAS </a:t>
            </a:r>
            <a:r>
              <a:rPr lang="es-MX" sz="3600" b="1" dirty="0" smtClean="0"/>
              <a:t>	PLURIPOTENTES</a:t>
            </a:r>
            <a:endParaRPr lang="es-MX" sz="3600" b="1" dirty="0" smtClean="0"/>
          </a:p>
          <a:p>
            <a:r>
              <a:rPr lang="es-MX" sz="3600" b="1" dirty="0"/>
              <a:t> </a:t>
            </a:r>
            <a:r>
              <a:rPr lang="es-MX" sz="3600" b="1" dirty="0" smtClean="0"/>
              <a:t>      APLICACIÓN CLÍNICA DE CÉLULAS TRONCALES EN </a:t>
            </a:r>
            <a:r>
              <a:rPr lang="es-MX" sz="3600" b="1" dirty="0" smtClean="0"/>
              <a:t>	HUMANOS</a:t>
            </a:r>
            <a:endParaRPr lang="es-MX" sz="3600" b="1" dirty="0" smtClean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432886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90600" y="1843088"/>
            <a:ext cx="1006975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3600" b="1" dirty="0" smtClean="0"/>
              <a:t>CATEGORÍAS NO PERMISIBLES DE INVESTIGACIÓN</a:t>
            </a:r>
          </a:p>
          <a:p>
            <a:pPr marL="0" indent="0" algn="ctr">
              <a:buNone/>
            </a:pPr>
            <a:endParaRPr lang="es-MX" sz="3600" b="1" dirty="0"/>
          </a:p>
          <a:p>
            <a:r>
              <a:rPr lang="es-MX" sz="3600" b="1" dirty="0" smtClean="0"/>
              <a:t>CULTIVO DE EMBRIONES POSTERIOR A 14 DÍAS</a:t>
            </a:r>
          </a:p>
          <a:p>
            <a:r>
              <a:rPr lang="es-MX" sz="3600" b="1" dirty="0" smtClean="0"/>
              <a:t>IMPLANTACIÓN DE CÉLULAS TRONCALES PLURIPOTENTES EN ÚTERO HUMANO O </a:t>
            </a:r>
            <a:endParaRPr lang="es-MX" sz="3600" b="1" dirty="0" smtClean="0"/>
          </a:p>
          <a:p>
            <a:pPr marL="0" indent="0">
              <a:buNone/>
            </a:pPr>
            <a:r>
              <a:rPr lang="es-MX" sz="3600" b="1" dirty="0"/>
              <a:t> </a:t>
            </a:r>
            <a:r>
              <a:rPr lang="es-MX" sz="3600" b="1" dirty="0" smtClean="0"/>
              <a:t> </a:t>
            </a:r>
            <a:r>
              <a:rPr lang="es-MX" sz="3600" b="1" dirty="0" smtClean="0"/>
              <a:t>DE </a:t>
            </a:r>
            <a:r>
              <a:rPr lang="es-MX" sz="3600" b="1" dirty="0" smtClean="0"/>
              <a:t>PRIMATES NO HUMANOS</a:t>
            </a:r>
          </a:p>
          <a:p>
            <a:r>
              <a:rPr lang="es-MX" sz="3600" b="1" dirty="0" smtClean="0"/>
              <a:t>IMPLANTAR QUIMERAS EN CÉLULAS GAMÉTICAS</a:t>
            </a:r>
            <a:endParaRPr lang="es-MX" sz="3600" b="1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 smtClean="0"/>
              <a:t>ÉTICA.- CÉLULAS TRONCALES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40951602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6860" y="437745"/>
            <a:ext cx="5807411" cy="604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4079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40493" y="5958530"/>
            <a:ext cx="3863501" cy="753555"/>
          </a:xfrm>
        </p:spPr>
        <p:txBody>
          <a:bodyPr>
            <a:normAutofit/>
          </a:bodyPr>
          <a:lstStyle/>
          <a:p>
            <a:r>
              <a:rPr lang="es-MX" sz="2400" b="1" dirty="0" smtClean="0">
                <a:latin typeface="+mn-lt"/>
              </a:rPr>
              <a:t>NATURE 2015:523:520-522</a:t>
            </a:r>
            <a:endParaRPr lang="es-MX" sz="2400" b="1" dirty="0">
              <a:latin typeface="+mn-lt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8451" y="214008"/>
            <a:ext cx="7286017" cy="586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1055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631" y="476655"/>
            <a:ext cx="8706254" cy="6196519"/>
          </a:xfrm>
        </p:spPr>
      </p:pic>
    </p:spTree>
    <p:extLst>
      <p:ext uri="{BB962C8B-B14F-4D97-AF65-F5344CB8AC3E}">
        <p14:creationId xmlns:p14="http://schemas.microsoft.com/office/powerpoint/2010/main" val="1025774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6" y="188914"/>
            <a:ext cx="4824413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514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09484"/>
            <a:ext cx="10515600" cy="685462"/>
          </a:xfrm>
        </p:spPr>
        <p:txBody>
          <a:bodyPr>
            <a:normAutofit/>
          </a:bodyPr>
          <a:lstStyle/>
          <a:p>
            <a:pPr algn="ctr"/>
            <a:r>
              <a:rPr lang="es-MX" sz="4000" b="1" dirty="0" smtClean="0"/>
              <a:t>CÉLULAS TRONCALES</a:t>
            </a:r>
            <a:endParaRPr lang="es-MX" sz="40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894946"/>
            <a:ext cx="10515600" cy="5126375"/>
          </a:xfrm>
        </p:spPr>
        <p:txBody>
          <a:bodyPr>
            <a:noAutofit/>
          </a:bodyPr>
          <a:lstStyle/>
          <a:p>
            <a:r>
              <a:rPr lang="es-MX" sz="3200" b="1" dirty="0" smtClean="0"/>
              <a:t>TOTIPOTENTES: ORIGINAN LAS TRES CAPAS EMBRIONARIAS Y MEMBRANAS EXTRAEMBRIONARIAS Y PLACENTA</a:t>
            </a:r>
          </a:p>
          <a:p>
            <a:r>
              <a:rPr lang="es-MX" sz="3200" b="1" dirty="0" smtClean="0"/>
              <a:t>PLURIPOTENTES: ORIGINAN CÉLULAS DE LAS TRES CAPAS Y CÉLULAS GERMINALES</a:t>
            </a:r>
          </a:p>
          <a:p>
            <a:r>
              <a:rPr lang="es-MX" sz="3200" b="1" dirty="0" smtClean="0"/>
              <a:t>MULTIPOTENTES MÁS RESTRINGIDAS: SE DIFERENCIAS EN CÉLULAS RELACIONADAS CON EL TEJIDO O EL ÓRGANO QUE LAS ORIGINÓ DE UNA DE LAS TRES CAPAS EMBRIONARIAS</a:t>
            </a:r>
          </a:p>
          <a:p>
            <a:pPr marL="0" indent="0">
              <a:buNone/>
            </a:pPr>
            <a:r>
              <a:rPr lang="es-MX" sz="3200" b="1" dirty="0" smtClean="0"/>
              <a:t>         CÉLULAS TRONCALES HEMATOPOYÉTICAS</a:t>
            </a:r>
          </a:p>
          <a:p>
            <a:pPr marL="0" indent="0">
              <a:buNone/>
            </a:pPr>
            <a:r>
              <a:rPr lang="es-MX" sz="3200" b="1" dirty="0"/>
              <a:t> </a:t>
            </a:r>
            <a:r>
              <a:rPr lang="es-MX" sz="3200" b="1" dirty="0" smtClean="0"/>
              <a:t>         CÉLULAS DEL CORDÓN UMBILICAL</a:t>
            </a:r>
          </a:p>
          <a:p>
            <a:r>
              <a:rPr lang="es-MX" sz="3200" b="1" dirty="0" err="1"/>
              <a:t>i</a:t>
            </a:r>
            <a:r>
              <a:rPr lang="es-MX" sz="3200" b="1" dirty="0" err="1" smtClean="0"/>
              <a:t>PS</a:t>
            </a:r>
            <a:r>
              <a:rPr lang="es-MX" sz="3200" b="1" dirty="0" smtClean="0"/>
              <a:t>: CÉLULAS SOMÁTICAS REPROGRAMADAS USANDO FACTORES DE TRANSCRIPCIÓN: Oct4, Sox2, Klf4, c-</a:t>
            </a:r>
            <a:r>
              <a:rPr lang="es-MX" sz="3200" b="1" dirty="0" err="1" smtClean="0"/>
              <a:t>Myc</a:t>
            </a:r>
            <a:endParaRPr lang="es-MX" sz="3200" b="1" dirty="0"/>
          </a:p>
        </p:txBody>
      </p:sp>
    </p:spTree>
    <p:extLst>
      <p:ext uri="{BB962C8B-B14F-4D97-AF65-F5344CB8AC3E}">
        <p14:creationId xmlns:p14="http://schemas.microsoft.com/office/powerpoint/2010/main" val="2382417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7013" y="379379"/>
            <a:ext cx="6780178" cy="634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078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4051" y="554478"/>
            <a:ext cx="9406647" cy="578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00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0433" y="612843"/>
            <a:ext cx="9163456" cy="582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360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 smtClean="0"/>
              <a:t>CÉLULAS TRONCALES</a:t>
            </a: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03570" y="1488332"/>
            <a:ext cx="10184860" cy="463999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MX" b="1" dirty="0" smtClean="0"/>
              <a:t>                           </a:t>
            </a:r>
            <a:r>
              <a:rPr lang="es-MX" sz="3900" b="1" dirty="0" smtClean="0"/>
              <a:t>TEJIDO HEMATOPOYÉTICO</a:t>
            </a:r>
          </a:p>
          <a:p>
            <a:pPr marL="0" indent="0">
              <a:buNone/>
            </a:pPr>
            <a:r>
              <a:rPr lang="es-MX" b="1" dirty="0" smtClean="0"/>
              <a:t>      </a:t>
            </a:r>
          </a:p>
          <a:p>
            <a:pPr marL="0" indent="0">
              <a:buNone/>
            </a:pPr>
            <a:r>
              <a:rPr lang="es-MX" b="1" dirty="0" smtClean="0"/>
              <a:t>   </a:t>
            </a:r>
            <a:r>
              <a:rPr lang="es-MX" sz="3500" b="1" dirty="0" smtClean="0"/>
              <a:t>  CÉLULAS TRONCALES HEMATOPOYÉTICAS: GLÓBULOS </a:t>
            </a:r>
            <a:r>
              <a:rPr lang="es-MX" sz="3500" b="1" dirty="0" smtClean="0"/>
              <a:t>	ROJOS, GLÓBULOS </a:t>
            </a:r>
            <a:r>
              <a:rPr lang="es-MX" sz="3500" b="1" dirty="0" smtClean="0"/>
              <a:t>BLANCOS, PLAQUETAS</a:t>
            </a:r>
          </a:p>
          <a:p>
            <a:pPr marL="0" indent="0">
              <a:buNone/>
            </a:pPr>
            <a:r>
              <a:rPr lang="es-MX" sz="3500" b="1" dirty="0" smtClean="0"/>
              <a:t>     CÉLULAS TRONCALES EPITELIALES: ANGIOBLASTOS</a:t>
            </a:r>
          </a:p>
          <a:p>
            <a:pPr marL="0" indent="0">
              <a:buNone/>
            </a:pPr>
            <a:r>
              <a:rPr lang="es-MX" sz="3500" b="1" dirty="0" smtClean="0"/>
              <a:t>     CÉLULAS TRONCALES MESENQUIMALES:</a:t>
            </a:r>
          </a:p>
          <a:p>
            <a:pPr marL="0" indent="0">
              <a:buNone/>
            </a:pPr>
            <a:r>
              <a:rPr lang="es-MX" sz="3500" b="1" dirty="0"/>
              <a:t> </a:t>
            </a:r>
            <a:r>
              <a:rPr lang="es-MX" sz="3500" b="1" dirty="0" smtClean="0"/>
              <a:t>          ADIPOCITOS</a:t>
            </a:r>
          </a:p>
          <a:p>
            <a:pPr marL="0" indent="0">
              <a:buNone/>
            </a:pPr>
            <a:r>
              <a:rPr lang="es-MX" sz="3500" b="1" dirty="0"/>
              <a:t> </a:t>
            </a:r>
            <a:r>
              <a:rPr lang="es-MX" sz="3500" b="1" dirty="0" smtClean="0"/>
              <a:t>          CONDROCITOS</a:t>
            </a:r>
          </a:p>
          <a:p>
            <a:pPr marL="0" indent="0">
              <a:buNone/>
            </a:pPr>
            <a:r>
              <a:rPr lang="es-MX" sz="3500" b="1" dirty="0"/>
              <a:t>	</a:t>
            </a:r>
            <a:r>
              <a:rPr lang="es-MX" sz="3500" b="1" dirty="0" smtClean="0"/>
              <a:t>OSTEOCITOS</a:t>
            </a:r>
          </a:p>
          <a:p>
            <a:pPr marL="0" indent="0">
              <a:buNone/>
            </a:pPr>
            <a:r>
              <a:rPr lang="es-MX" sz="3500" b="1" dirty="0"/>
              <a:t>	</a:t>
            </a:r>
            <a:r>
              <a:rPr lang="es-MX" sz="3500" b="1" dirty="0" smtClean="0"/>
              <a:t>CÉLULAS MUSCULARES</a:t>
            </a:r>
            <a:endParaRPr lang="es-MX" sz="3500" b="1" dirty="0"/>
          </a:p>
        </p:txBody>
      </p:sp>
    </p:spTree>
    <p:extLst>
      <p:ext uri="{BB962C8B-B14F-4D97-AF65-F5344CB8AC3E}">
        <p14:creationId xmlns:p14="http://schemas.microsoft.com/office/powerpoint/2010/main" val="3305552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3661" y="243191"/>
            <a:ext cx="10992254" cy="609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1301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323</Words>
  <Application>Microsoft Office PowerPoint</Application>
  <PresentationFormat>Panorámica</PresentationFormat>
  <Paragraphs>109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Tema de Office</vt:lpstr>
      <vt:lpstr>CÉLULAS TRONCALES OBTENCIÓN Y APLICACIONES </vt:lpstr>
      <vt:lpstr>Presentación de PowerPoint</vt:lpstr>
      <vt:lpstr>Presentación de PowerPoint</vt:lpstr>
      <vt:lpstr>CÉLULAS TRONCALES</vt:lpstr>
      <vt:lpstr>Presentación de PowerPoint</vt:lpstr>
      <vt:lpstr>Presentación de PowerPoint</vt:lpstr>
      <vt:lpstr>Presentación de PowerPoint</vt:lpstr>
      <vt:lpstr>CÉLULAS TRONCALES</vt:lpstr>
      <vt:lpstr>Presentación de PowerPoint</vt:lpstr>
      <vt:lpstr>INFARTO CEREBRAL TRATADO CON TRANSPLANTE DE CÉLULAS TRONCALES HEMATOPOYÉTICAS</vt:lpstr>
      <vt:lpstr>REPROGRAMACIÓN DE CÉLULAS SOMÁTICAS</vt:lpstr>
      <vt:lpstr>DIFERENCIACIÓN Y EXPANSIÓN DE CÉLULAS iPS</vt:lpstr>
      <vt:lpstr>REPROGRAMACIÓN DE CÉLULAS SOMÁTICAS</vt:lpstr>
      <vt:lpstr>iPSC en Medicina Regenerativa</vt:lpstr>
      <vt:lpstr>PARÁMETROS A CONSIDERAR</vt:lpstr>
      <vt:lpstr>DIFICULTADES Y RIESGOS</vt:lpstr>
      <vt:lpstr>CÉLULAS TRONCALES Y MEDICINA REGENERATIVA</vt:lpstr>
      <vt:lpstr>CÉLULAS TRONCALES Y MEDICINA REGENERATIVA</vt:lpstr>
      <vt:lpstr>CÉLULAS TRONCALES Y MEDICINA REGENERATIVA</vt:lpstr>
      <vt:lpstr>ÉTICA.- CÉLULAS TRONCALES</vt:lpstr>
      <vt:lpstr>ÉTICA.- CÉLULAS TRONCALES</vt:lpstr>
      <vt:lpstr>ÉTICA.- CÉLULAS TRONCALES</vt:lpstr>
      <vt:lpstr>ÉTICA.- CÉLULAS TRONCALES</vt:lpstr>
      <vt:lpstr> </vt:lpstr>
      <vt:lpstr>Presentación de PowerPoint</vt:lpstr>
      <vt:lpstr>NATURE 2015:523:520-522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ÉTICA DE CÉLULAS TRONCALES</dc:title>
  <dc:creator>Fabio Salamanca-Gomez</dc:creator>
  <cp:lastModifiedBy>Fabio Salamanca-Gomez</cp:lastModifiedBy>
  <cp:revision>32</cp:revision>
  <dcterms:created xsi:type="dcterms:W3CDTF">2015-10-04T21:36:24Z</dcterms:created>
  <dcterms:modified xsi:type="dcterms:W3CDTF">2015-10-06T22:24:43Z</dcterms:modified>
</cp:coreProperties>
</file>