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9" r:id="rId4"/>
    <p:sldId id="260" r:id="rId5"/>
    <p:sldId id="261" r:id="rId6"/>
    <p:sldId id="306" r:id="rId7"/>
    <p:sldId id="274" r:id="rId8"/>
    <p:sldId id="305" r:id="rId9"/>
    <p:sldId id="308" r:id="rId10"/>
    <p:sldId id="309" r:id="rId11"/>
    <p:sldId id="304" r:id="rId12"/>
    <p:sldId id="307" r:id="rId13"/>
    <p:sldId id="273" r:id="rId14"/>
    <p:sldId id="299" r:id="rId15"/>
    <p:sldId id="268" r:id="rId16"/>
    <p:sldId id="269" r:id="rId17"/>
    <p:sldId id="301" r:id="rId18"/>
    <p:sldId id="271" r:id="rId19"/>
    <p:sldId id="272" r:id="rId20"/>
    <p:sldId id="270" r:id="rId21"/>
    <p:sldId id="296" r:id="rId22"/>
    <p:sldId id="287" r:id="rId23"/>
    <p:sldId id="288" r:id="rId24"/>
    <p:sldId id="289" r:id="rId25"/>
    <p:sldId id="295" r:id="rId26"/>
    <p:sldId id="284" r:id="rId27"/>
    <p:sldId id="303" r:id="rId28"/>
    <p:sldId id="298" r:id="rId29"/>
    <p:sldId id="282" r:id="rId30"/>
    <p:sldId id="310" r:id="rId31"/>
    <p:sldId id="302" r:id="rId3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A33BD-4AC8-174F-A348-D61A7B2FB011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4473-E83E-E34F-88A8-21E79DC16EC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EFADB-7CEB-E247-B559-8911E202DABA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D79CC-614C-8449-97AC-E2BA176E0866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C88D0-31B0-644C-913D-AEEEB0AF228B}" type="slidenum">
              <a:rPr lang="en-US"/>
              <a:pPr/>
              <a:t>19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12298-FFF1-C941-8F5C-E61170CAF8EC}" type="slidenum">
              <a:rPr lang="en-US"/>
              <a:pPr/>
              <a:t>20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8B3AE-C421-A641-99AC-505F8B915DBA}" type="slidenum">
              <a:rPr lang="en-US"/>
              <a:pPr/>
              <a:t>29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B4473-E83E-E34F-88A8-21E79DC16EC9}" type="slidenum">
              <a:rPr lang="es-ES_tradnl" smtClean="0"/>
              <a:pPr/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262E-CD7D-3941-8623-D79F8667E603}" type="slidenum">
              <a:rPr lang="en-US"/>
              <a:pPr/>
              <a:t>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9BCAD-26E8-244D-BD60-F9AAF87E70FC}" type="slidenum">
              <a:rPr lang="en-US"/>
              <a:pPr/>
              <a:t>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52D-E791-3540-8B3B-88D845C1A08D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B1F7D-594B-E248-8BC7-985B2691727D}" type="slidenum">
              <a:rPr lang="en-US"/>
              <a:pPr/>
              <a:t>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B4473-E83E-E34F-88A8-21E79DC16EC9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0531A-A4F8-C540-A311-69E2E6BC1F57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BBDF3-43CC-C44A-B989-F965ABB7E2CC}" type="slidenum">
              <a:rPr lang="en-US"/>
              <a:pPr/>
              <a:t>15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6C924-1E95-3E4C-89F9-09C36BC27575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6E6CE71-D573-9844-9CE2-E82BB1F1B9E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68FD5B3-53E5-EF41-AB08-48074E0F114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5CC863D-0FAB-224A-B97C-1CB7474FD61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E3DE-DD46-9248-B476-AFB2AE71CCF9}" type="datetimeFigureOut">
              <a:rPr lang="es-ES_tradnl" smtClean="0"/>
              <a:pPr/>
              <a:t>10/6/15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9C95-F17E-8347-91D7-2844E5C4EC27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9695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Tratamiento Moderno del </a:t>
            </a:r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" altLang="ja-JP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</a:t>
            </a:r>
            <a:r>
              <a:rPr lang="es-ES" altLang="ja-JP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Renal</a:t>
            </a:r>
            <a:br>
              <a:rPr lang="es-ES" altLang="ja-JP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</a:br>
            <a:r>
              <a:rPr lang="es-ES" altLang="ja-JP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Conceptos Actuales</a:t>
            </a:r>
            <a:endParaRPr lang="es-MX" sz="4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62075"/>
            <a:ext cx="6400800" cy="1295400"/>
          </a:xfrm>
        </p:spPr>
        <p:txBody>
          <a:bodyPr/>
          <a:lstStyle/>
          <a:p>
            <a:r>
              <a:rPr lang="es-ES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Dr. Guillermo Feria Bernal</a:t>
            </a:r>
          </a:p>
          <a:p>
            <a:endParaRPr lang="es-ES" sz="2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s-ES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Departamento de Urología</a:t>
            </a:r>
            <a:endParaRPr lang="es-MX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5990166"/>
            <a:ext cx="746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Instituto Nacional de Ciencias Médicas y Nutrición “Salvador Zubirán”</a:t>
            </a:r>
            <a:endParaRPr lang="es-MX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Imagen 5" descr="Captura de pantalla 2013-10-23 a la(s) 09.28.53.png"/>
          <p:cNvPicPr>
            <a:picLocks noChangeAspect="1"/>
          </p:cNvPicPr>
          <p:nvPr/>
        </p:nvPicPr>
        <p:blipFill>
          <a:blip r:embed="rId3"/>
          <a:srcRect l="7428" r="10232"/>
          <a:stretch>
            <a:fillRect/>
          </a:stretch>
        </p:blipFill>
        <p:spPr>
          <a:xfrm>
            <a:off x="685800" y="444944"/>
            <a:ext cx="1641047" cy="169924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Imagen 7" descr="Captura de pantalla 2014-04-30 a la(s) 12.54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884" y="477932"/>
            <a:ext cx="1668222" cy="168850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_tradnl" altLang="ja-JP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20797"/>
            <a:ext cx="8229600" cy="3611591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Richard PO et al</a:t>
            </a:r>
          </a:p>
          <a:p>
            <a:pPr>
              <a:buFontTx/>
              <a:buNone/>
            </a:pP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</a:p>
          <a:p>
            <a:pPr>
              <a:buFontTx/>
              <a:buNone/>
            </a:pPr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			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Concordancia reporte histopatológico entre</a:t>
            </a:r>
          </a:p>
          <a:p>
            <a:pPr>
              <a:buFontTx/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 biopsia y pieza definitiva</a:t>
            </a:r>
          </a:p>
          <a:p>
            <a:pPr>
              <a:buFontTx/>
              <a:buNone/>
            </a:pPr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		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Histología                 93%</a:t>
            </a:r>
          </a:p>
          <a:p>
            <a:pPr>
              <a:buFontTx/>
              <a:buNone/>
            </a:pPr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		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Grado nuclear           94%</a:t>
            </a:r>
            <a:endParaRPr lang="es-ES_tradnl" sz="20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482217" y="5830279"/>
            <a:ext cx="168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Eur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2015; in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press</a:t>
            </a:r>
            <a:endParaRPr lang="es-ES_tradnl" sz="12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4-29 a la(s) 12.23.24.png"/>
          <p:cNvPicPr>
            <a:picLocks noChangeAspect="1"/>
          </p:cNvPicPr>
          <p:nvPr/>
        </p:nvPicPr>
        <p:blipFill>
          <a:blip r:embed="rId2"/>
          <a:srcRect l="2176" t="8636" r="7661" b="33382"/>
          <a:stretch>
            <a:fillRect/>
          </a:stretch>
        </p:blipFill>
        <p:spPr>
          <a:xfrm>
            <a:off x="1642327" y="2053379"/>
            <a:ext cx="6178471" cy="3578983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820517" y="684460"/>
            <a:ext cx="3762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Manejo Cáncer Renal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72350" y="6259096"/>
            <a:ext cx="233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Cancer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11: 162-72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53505" y="4873686"/>
            <a:ext cx="1641178" cy="6514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4014042" y="2155360"/>
            <a:ext cx="1325654" cy="6443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192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Masas renales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cT1a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5660" y="1563116"/>
            <a:ext cx="6996128" cy="5074704"/>
          </a:xfrm>
        </p:spPr>
        <p:txBody>
          <a:bodyPr/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Manejo Terapéutico</a:t>
            </a:r>
          </a:p>
          <a:p>
            <a:pPr lvl="1"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Vigilancia activa</a:t>
            </a:r>
          </a:p>
          <a:p>
            <a:pPr lvl="1"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Procedimientos “preservadores de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nefronas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lvl="1"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Mínima invasión</a:t>
            </a:r>
          </a:p>
          <a:p>
            <a:pPr lvl="2"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Crioterapia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Micro-ondas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HIFU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RFA</a:t>
            </a:r>
          </a:p>
          <a:p>
            <a:pPr lvl="2"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CyberKnife</a:t>
            </a: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2"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Nefrectomía Parcial (abierta, </a:t>
            </a:r>
            <a:r>
              <a:rPr lang="es-ES_tradnl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lap</a:t>
            </a: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/ robot)</a:t>
            </a:r>
          </a:p>
          <a:p>
            <a:pPr lvl="2"/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_tradnl" altLang="ja-JP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_tradnl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66" y="1887253"/>
            <a:ext cx="67818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s-ES_tradnl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Vigilancia</a:t>
            </a: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Activa</a:t>
            </a:r>
          </a:p>
          <a:p>
            <a:pPr>
              <a:lnSpc>
                <a:spcPct val="90000"/>
              </a:lnSpc>
              <a:buNone/>
            </a:pPr>
            <a:r>
              <a:rPr lang="es-ES_tradnl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</a:t>
            </a:r>
            <a:r>
              <a:rPr lang="es-ES_tradnl" altLang="ja-JP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Tumores </a:t>
            </a:r>
            <a:r>
              <a:rPr lang="es-ES_tradnl" altLang="ja-JP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pT1a</a:t>
            </a:r>
            <a:r>
              <a:rPr lang="es-ES_tradnl" altLang="ja-JP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(</a:t>
            </a:r>
            <a:r>
              <a:rPr lang="es-ES_tradnl" altLang="ja-JP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≤</a:t>
            </a:r>
            <a:r>
              <a:rPr lang="es-ES_tradnl" altLang="ja-JP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4 cm) </a:t>
            </a:r>
          </a:p>
          <a:p>
            <a:pPr>
              <a:lnSpc>
                <a:spcPct val="90000"/>
              </a:lnSpc>
              <a:buNone/>
            </a:pPr>
            <a:endParaRPr lang="es-ES_tradnl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None/>
            </a:pPr>
            <a:r>
              <a:rPr lang="es-ES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Chawla SN </a:t>
            </a:r>
            <a:endParaRPr lang="es-ES_tradnl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2000" dirty="0">
                <a:solidFill>
                  <a:srgbClr val="FFFFFF"/>
                </a:solidFill>
                <a:latin typeface="Times New Roman"/>
                <a:ea typeface="ＭＳ Ｐゴシック" pitchFamily="-102" charset="-128"/>
                <a:cs typeface="Times New Roman"/>
              </a:rPr>
              <a:t>      </a:t>
            </a:r>
            <a:r>
              <a:rPr lang="es-ES_tradnl" altLang="ja-JP" sz="2000" dirty="0" smtClean="0">
                <a:solidFill>
                  <a:srgbClr val="FFFFFF"/>
                </a:solidFill>
                <a:latin typeface="Times New Roman"/>
                <a:ea typeface="ＭＳ Ｐゴシック" pitchFamily="-102" charset="-128"/>
                <a:cs typeface="Times New Roman"/>
              </a:rPr>
              <a:t> 			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66 Pacientes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</a:t>
            </a:r>
            <a:r>
              <a:rPr lang="es-ES_tradnl" altLang="ja-JP" sz="18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Velocidad de crecimiento 0.28 cm / año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	Sobrevida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cáncer específica a 5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años   95%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		        Desarrollaron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metástasis en 3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años         1%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18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Otros </a:t>
            </a:r>
            <a:r>
              <a:rPr lang="es-ES_tradnl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Posibles candidatos:   </a:t>
            </a:r>
            <a:r>
              <a:rPr lang="es-ES_tradnl" sz="200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Pacientes añosos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448983" y="6172200"/>
            <a:ext cx="1608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dirty="0" smtClean="0">
                <a:solidFill>
                  <a:srgbClr val="FFFFCC"/>
                </a:solidFill>
              </a:rPr>
              <a:t> </a:t>
            </a:r>
            <a:r>
              <a:rPr lang="es-ES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</a:t>
            </a:r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Urol 2006; 175: 425</a:t>
            </a:r>
          </a:p>
          <a:p>
            <a:endParaRPr lang="es-ES_tradnl" sz="12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Vigilancia Activa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cT1a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Imagen 5" descr="Captura de pantalla 2015-04-27 a la(s) 12.50.15.png"/>
          <p:cNvPicPr>
            <a:picLocks noChangeAspect="1"/>
          </p:cNvPicPr>
          <p:nvPr/>
        </p:nvPicPr>
        <p:blipFill>
          <a:blip r:embed="rId2"/>
          <a:srcRect l="1329" r="2062" b="3251"/>
          <a:stretch>
            <a:fillRect/>
          </a:stretch>
        </p:blipFill>
        <p:spPr>
          <a:xfrm>
            <a:off x="964914" y="1935081"/>
            <a:ext cx="7471895" cy="341397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754372" y="6168386"/>
            <a:ext cx="1714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Int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J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2015: in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press</a:t>
            </a:r>
            <a:endParaRPr lang="es-ES_tradnl" sz="1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4222529" y="2257644"/>
            <a:ext cx="692757" cy="2919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4915286" y="2248373"/>
            <a:ext cx="656169" cy="2919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3476365" y="2266915"/>
            <a:ext cx="746164" cy="2919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32951" y="5636585"/>
            <a:ext cx="3170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Vel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Crecimiento      0.1-0.4 cm/año</a:t>
            </a:r>
          </a:p>
          <a:p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Progresión a </a:t>
            </a:r>
            <a:r>
              <a:rPr lang="es-ES_tradnl" sz="1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Mt’s</a:t>
            </a:r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0.0-5.7%</a:t>
            </a:r>
            <a:endParaRPr lang="es-ES_tradnl" sz="1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750" y="965137"/>
            <a:ext cx="6875614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Mínima invasión en Cáncer </a:t>
            </a:r>
            <a:r>
              <a:rPr lang="es-ES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Renal</a:t>
            </a:r>
            <a:r>
              <a:rPr lang="es-ES" sz="3600" dirty="0">
                <a:solidFill>
                  <a:srgbClr val="FFFFCC"/>
                </a:solidFill>
              </a:rPr>
              <a:t/>
            </a:r>
            <a:br>
              <a:rPr lang="es-ES" sz="3600" dirty="0">
                <a:solidFill>
                  <a:srgbClr val="FFFFCC"/>
                </a:solidFill>
              </a:rPr>
            </a:br>
            <a:endParaRPr lang="es-MX" sz="3600" dirty="0">
              <a:solidFill>
                <a:srgbClr val="FFFFCC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497453"/>
            <a:ext cx="7399496" cy="20556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Crio-ablación</a:t>
            </a:r>
          </a:p>
          <a:p>
            <a:pPr>
              <a:lnSpc>
                <a:spcPct val="90000"/>
              </a:lnSpc>
              <a:buNone/>
            </a:pPr>
            <a:endParaRPr lang="es-ES" sz="2857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s-ES" sz="2162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Percutánea / Laparoscópica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0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ES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MX" sz="1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308725" y="6240463"/>
            <a:ext cx="2152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 Endourol 2005; 19 (6): 654-57</a:t>
            </a:r>
            <a:endParaRPr lang="es-MX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4759" name="Picture 7" descr="Imagen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714" t="3228" r="4138" b="3199"/>
          <a:stretch>
            <a:fillRect/>
          </a:stretch>
        </p:blipFill>
        <p:spPr>
          <a:xfrm>
            <a:off x="4816321" y="2284282"/>
            <a:ext cx="3645054" cy="3125426"/>
          </a:xfr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Imagen 5" descr="Captura de pantalla 2015-04-30 a la(s) 10.22.47.png"/>
          <p:cNvPicPr>
            <a:picLocks noChangeAspect="1"/>
          </p:cNvPicPr>
          <p:nvPr/>
        </p:nvPicPr>
        <p:blipFill>
          <a:blip r:embed="rId4"/>
          <a:srcRect r="6262"/>
          <a:stretch>
            <a:fillRect/>
          </a:stretch>
        </p:blipFill>
        <p:spPr>
          <a:xfrm>
            <a:off x="618844" y="546968"/>
            <a:ext cx="1884139" cy="223795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682"/>
            <a:ext cx="8218488" cy="792163"/>
          </a:xfrm>
        </p:spPr>
        <p:txBody>
          <a:bodyPr/>
          <a:lstStyle/>
          <a:p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Crio-ablación renal</a:t>
            </a:r>
            <a:endParaRPr lang="es-MX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4664" name="Group 88"/>
          <p:cNvGraphicFramePr>
            <a:graphicFrameLocks noGrp="1"/>
          </p:cNvGraphicFramePr>
          <p:nvPr>
            <p:ph type="tbl" idx="1"/>
          </p:nvPr>
        </p:nvGraphicFramePr>
        <p:xfrm>
          <a:off x="348012" y="1321230"/>
          <a:ext cx="8569325" cy="4785997"/>
        </p:xfrm>
        <a:graphic>
          <a:graphicData uri="http://schemas.openxmlformats.org/drawingml/2006/table">
            <a:tbl>
              <a:tbl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1960563"/>
                <a:gridCol w="1122362"/>
                <a:gridCol w="1498600"/>
                <a:gridCol w="1951038"/>
                <a:gridCol w="203676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Autor (año)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No.Ptes.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Seguimiento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(meses)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V</a:t>
                      </a:r>
                      <a:r>
                        <a:rPr kumimoji="0" lang="es-E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  <a:ea typeface="ＭＳ Ｐゴシック" pitchFamily="-102" charset="-128"/>
                          <a:cs typeface="ＭＳ Ｐゴシック" pitchFamily="-102" charset="-128"/>
                        </a:rPr>
                        <a:t>í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a Acceso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Observaciones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Uchida (1995)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2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Perc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02" charset="0"/>
                        </a:rPr>
                        <a:t>-</a:t>
                      </a:r>
                      <a:endParaRPr kumimoji="0" lang="es-MX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Rodríguez (2000)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7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14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 Abierta 4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Sin recurrencia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Shingleton &amp; Sewell (2001)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22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9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Perc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 pte. re-tx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Lee (2003)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20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14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Sin recurrencia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Nadler (2003)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15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15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 falla al tx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Moon (2004)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16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9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Sin recurrencia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Cestari (2004)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37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20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 recurrencia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1 masa contralateral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Gill (2005)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56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36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Lap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pitchFamily="-102" charset="0"/>
                        </a:rPr>
                        <a:t>4 ptes. CCR bilat con mets.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pitchFamily="-10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3" name="Line 77"/>
          <p:cNvSpPr>
            <a:spLocks noChangeShapeType="1"/>
          </p:cNvSpPr>
          <p:nvPr/>
        </p:nvSpPr>
        <p:spPr bwMode="auto">
          <a:xfrm flipV="1">
            <a:off x="533400" y="1880070"/>
            <a:ext cx="80772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4654" name="Line 78"/>
          <p:cNvSpPr>
            <a:spLocks noChangeShapeType="1"/>
          </p:cNvSpPr>
          <p:nvPr/>
        </p:nvSpPr>
        <p:spPr bwMode="auto">
          <a:xfrm flipH="1">
            <a:off x="2331808" y="1528763"/>
            <a:ext cx="15875" cy="4872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6762750" y="6477000"/>
            <a:ext cx="215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rgbClr val="FFFFCC"/>
                </a:solidFill>
              </a:rPr>
              <a:t> </a:t>
            </a:r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 Endourol 2005;19 (6): 654-57</a:t>
            </a:r>
            <a:endParaRPr lang="es-MX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34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Crio-ablación masas renales </a:t>
            </a:r>
            <a:endParaRPr lang="es-ES_tradnl" sz="3200" dirty="0"/>
          </a:p>
        </p:txBody>
      </p:sp>
      <p:pic>
        <p:nvPicPr>
          <p:cNvPr id="4" name="Imagen 3" descr="Captura de pantalla 2015-04-28 a la(s) 12.30.07.png"/>
          <p:cNvPicPr>
            <a:picLocks noChangeAspect="1"/>
          </p:cNvPicPr>
          <p:nvPr/>
        </p:nvPicPr>
        <p:blipFill>
          <a:blip r:embed="rId2"/>
          <a:srcRect l="2213" t="5756" r="2604" b="2838"/>
          <a:stretch>
            <a:fillRect/>
          </a:stretch>
        </p:blipFill>
        <p:spPr>
          <a:xfrm>
            <a:off x="1566970" y="1090858"/>
            <a:ext cx="5904941" cy="471464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6375031" y="1401870"/>
            <a:ext cx="560804" cy="31171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036882" y="6300322"/>
            <a:ext cx="2523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Zargar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H et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al.Eur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2015: in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press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6149" y="6094147"/>
            <a:ext cx="36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Falla al tratamiento: 1.5% al 13%</a:t>
            </a:r>
            <a:endParaRPr lang="es-ES_tradnl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119073"/>
            <a:ext cx="8229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" altLang="ja-JP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352789"/>
            <a:ext cx="8208963" cy="51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2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Ablaci</a:t>
            </a:r>
            <a:r>
              <a:rPr lang="es-MX" altLang="ja-JP" sz="2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ón Térmica con Micro-ondas</a:t>
            </a:r>
          </a:p>
          <a:p>
            <a:pPr marL="342900" indent="-342900">
              <a:spcBef>
                <a:spcPct val="20000"/>
              </a:spcBef>
            </a:pPr>
            <a:r>
              <a:rPr lang="es-MX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MX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s-MX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Este método es útil para controlar sangrado parenquimatoso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Empleado tanto en cirug</a:t>
            </a:r>
            <a:r>
              <a:rPr lang="es-MX" altLang="ja-JP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ía</a:t>
            </a:r>
            <a:r>
              <a:rPr lang="es-MX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abierta como en laparoscopía</a:t>
            </a:r>
          </a:p>
          <a:p>
            <a:pPr marL="342900" indent="-342900">
              <a:spcBef>
                <a:spcPct val="20000"/>
              </a:spcBef>
            </a:pPr>
            <a:endParaRPr lang="es-MX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MX" sz="2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Terai y col.</a:t>
            </a:r>
          </a:p>
          <a:p>
            <a:pPr marL="342900" indent="-342900">
              <a:spcBef>
                <a:spcPct val="20000"/>
              </a:spcBef>
            </a:pPr>
            <a:r>
              <a:rPr lang="es-MX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Pacientes 19                                              Tumores       1.1 – 4.5 cm</a:t>
            </a:r>
          </a:p>
          <a:p>
            <a:pPr marL="342900" indent="-342900"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Tiempo operatorio  240 min                   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Sangrado       mínimo           15 ptes</a:t>
            </a:r>
          </a:p>
          <a:p>
            <a:pPr marL="342900" indent="-342900"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                                                                 100 – 400 ml     4 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ptes</a:t>
            </a:r>
          </a:p>
          <a:p>
            <a:pPr marL="342900" indent="-342900">
              <a:spcBef>
                <a:spcPct val="20000"/>
              </a:spcBef>
            </a:pPr>
            <a:endParaRPr lang="es-MX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endParaRPr lang="es-MX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1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MX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Complicaciones: fístula urinaria, fístula a-v, pérdida “casi” total de la función renal</a:t>
            </a:r>
            <a:endParaRPr lang="es-MX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Seguimiento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: 19 meses, sin recurrencias ni metástasis</a:t>
            </a:r>
          </a:p>
          <a:p>
            <a:pPr marL="342900" indent="-342900">
              <a:spcBef>
                <a:spcPct val="20000"/>
              </a:spcBef>
            </a:pPr>
            <a:endParaRPr lang="es-ES" sz="1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532563" y="6248400"/>
            <a:ext cx="1864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MX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Eur Urol 2004; 45:744-748</a:t>
            </a:r>
            <a:endParaRPr lang="es-ES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8313" y="5572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" altLang="ja-JP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7200" y="1960074"/>
            <a:ext cx="5772150" cy="42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HIFU</a:t>
            </a:r>
            <a:endParaRPr lang="es-MX" sz="2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1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latin typeface="Times New Roman"/>
                <a:cs typeface="Times New Roman"/>
              </a:rPr>
              <a:t>      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Método menos invasivo para ablación tumoral renal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</a:t>
            </a:r>
            <a:r>
              <a:rPr lang="es-MX" sz="160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Energía generada extracorpórea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Control con US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Induce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termo-necrosis bien delimitada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No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hay acceso a tejido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(grado </a:t>
            </a: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y estadio 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patol</a:t>
            </a:r>
            <a:r>
              <a:rPr lang="es-MX" altLang="ja-JP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ó</a:t>
            </a:r>
            <a:r>
              <a:rPr lang="es-MX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gico)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MX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Aún pendiente: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600" dirty="0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</a:t>
            </a:r>
            <a:r>
              <a:rPr lang="es-MX" sz="1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visualización </a:t>
            </a: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y control de la lesión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</a:t>
            </a:r>
            <a:r>
              <a:rPr lang="es-MX" sz="1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evidenciar </a:t>
            </a: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 ablación completa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</a:t>
            </a:r>
            <a:r>
              <a:rPr lang="es-MX" sz="1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reducción </a:t>
            </a: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de los efectos adversos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s-MX" sz="1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</a:t>
            </a:r>
            <a:r>
              <a:rPr lang="es-MX" sz="1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ES" sz="1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22988" y="6132513"/>
            <a:ext cx="1903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BJU Int 2006; 97: 456 - 460</a:t>
            </a:r>
          </a:p>
        </p:txBody>
      </p:sp>
      <p:pic>
        <p:nvPicPr>
          <p:cNvPr id="29702" name="Picture 6" descr="Imagen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205038"/>
            <a:ext cx="2919412" cy="35052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RCC</a:t>
            </a:r>
            <a:br>
              <a:rPr lang="es-ES_tradnl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Introducción</a:t>
            </a:r>
            <a:endParaRPr lang="es-ES_tradnl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77700" y="1785242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sz="2400" dirty="0" smtClean="0">
                <a:latin typeface="Times New Roman"/>
                <a:cs typeface="Times New Roman"/>
              </a:rPr>
              <a:t>				</a:t>
            </a:r>
            <a:r>
              <a:rPr lang="es-ES_tradnl" sz="24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“Es el más letal de los tumores urológicos”</a:t>
            </a:r>
          </a:p>
          <a:p>
            <a:pPr>
              <a:buNone/>
            </a:pPr>
            <a:endParaRPr lang="es-ES_tradnl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endParaRPr lang="es-ES_tradnl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          </a:t>
            </a:r>
            <a:r>
              <a:rPr lang="es-ES_tradnl" sz="2824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Mundial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	</a:t>
            </a: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143 000 nuevos casos</a:t>
            </a: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</a:t>
            </a: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              3-4% neoplasias malignas en adultos</a:t>
            </a: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	     25% de presencia de metástasis al momento del </a:t>
            </a:r>
            <a:r>
              <a:rPr lang="es-ES_tradnl" sz="1882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Dx</a:t>
            </a:r>
            <a:endParaRPr lang="es-ES_tradnl" sz="1882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		           </a:t>
            </a:r>
            <a:r>
              <a:rPr lang="es-ES_tradnl" sz="1882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40% mueren</a:t>
            </a: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		           </a:t>
            </a:r>
            <a:r>
              <a:rPr lang="es-ES_tradnl" sz="1882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≈</a:t>
            </a: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4% de origen familiar</a:t>
            </a:r>
          </a:p>
          <a:p>
            <a:pPr>
              <a:buNone/>
            </a:pPr>
            <a:endParaRPr lang="es-ES_tradnl" sz="1882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82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endParaRPr lang="es-ES_tradnl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-272155" y="105106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8" name="Imagen 7" descr="Captura de pantalla 2015-04-24 a la(s) 10.50.3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7000" y="2689759"/>
            <a:ext cx="6723767" cy="742416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47" y="702983"/>
            <a:ext cx="8229600" cy="674201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Mínima invasión en Cáncer Renal</a:t>
            </a:r>
            <a:br>
              <a:rPr lang="es-ES" sz="3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" sz="3600" dirty="0" smtClean="0">
                <a:solidFill>
                  <a:srgbClr val="FFFFCC"/>
                </a:solidFill>
              </a:rPr>
              <a:t/>
            </a:r>
            <a:br>
              <a:rPr lang="es-ES" sz="3600" dirty="0" smtClean="0">
                <a:solidFill>
                  <a:srgbClr val="FFFFCC"/>
                </a:solidFill>
              </a:rPr>
            </a:br>
            <a:endParaRPr lang="es-MX" sz="3600" dirty="0">
              <a:solidFill>
                <a:srgbClr val="FFFFCC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8025" y="2057400"/>
            <a:ext cx="4016375" cy="1438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s-ES" sz="20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>
                <a:solidFill>
                  <a:srgbClr val="FFFFFF"/>
                </a:solidFill>
                <a:latin typeface="Times New Roman"/>
                <a:cs typeface="Times New Roman"/>
              </a:rPr>
              <a:t>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endParaRPr lang="es-MX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708025" y="2501043"/>
            <a:ext cx="40163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altLang="ja-JP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r>
              <a:rPr lang="es-ES" altLang="ja-JP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</a:p>
          <a:p>
            <a:r>
              <a:rPr lang="es-ES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Ahuja </a:t>
            </a:r>
            <a:r>
              <a:rPr lang="es-ES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con </a:t>
            </a:r>
            <a:r>
              <a:rPr lang="es-ES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electródos</a:t>
            </a:r>
            <a:endParaRPr lang="es-ES" sz="1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s-ES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ES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Se introduce al tumor por vía</a:t>
            </a:r>
            <a:endParaRPr lang="es-ES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s-ES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ES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percut</a:t>
            </a:r>
            <a:r>
              <a:rPr lang="es-ES" altLang="ja-JP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</a:t>
            </a:r>
            <a:r>
              <a:rPr lang="es-ES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nea o laparoscópica</a:t>
            </a:r>
          </a:p>
          <a:p>
            <a:endParaRPr lang="es-ES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s-ES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endParaRPr lang="es-ES" sz="1600" dirty="0" smtClean="0">
              <a:solidFill>
                <a:schemeClr val="bg1"/>
              </a:solidFill>
            </a:endParaRPr>
          </a:p>
          <a:p>
            <a:endParaRPr lang="es-MX" sz="1600" dirty="0">
              <a:solidFill>
                <a:schemeClr val="bg1"/>
              </a:solidFill>
            </a:endParaRPr>
          </a:p>
        </p:txBody>
      </p:sp>
      <p:pic>
        <p:nvPicPr>
          <p:cNvPr id="76807" name="Picture 7" descr="Imagen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87" t="2954" r="3331" b="3136"/>
          <a:stretch>
            <a:fillRect/>
          </a:stretch>
        </p:blipFill>
        <p:spPr>
          <a:xfrm>
            <a:off x="4724400" y="2300799"/>
            <a:ext cx="3827869" cy="3925337"/>
          </a:xfrm>
          <a:noFill/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748391" y="1377184"/>
            <a:ext cx="573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Ablación por Radio-Frecuencia (ARF)</a:t>
            </a:r>
            <a:endParaRPr lang="es-ES_tradnl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41433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Cáncer </a:t>
            </a:r>
            <a:r>
              <a:rPr lang="es-E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Renal</a:t>
            </a:r>
            <a:r>
              <a:rPr lang="es-ES" sz="3600" dirty="0" smtClean="0">
                <a:solidFill>
                  <a:srgbClr val="FFFFCC"/>
                </a:solidFill>
                <a:latin typeface="Times New Roman"/>
                <a:cs typeface="Times New Roman"/>
              </a:rPr>
              <a:t/>
            </a:r>
            <a:br>
              <a:rPr lang="es-ES" sz="3600" dirty="0" smtClean="0">
                <a:solidFill>
                  <a:srgbClr val="FFFFCC"/>
                </a:solidFill>
                <a:latin typeface="Times New Roman"/>
                <a:cs typeface="Times New Roman"/>
              </a:rPr>
            </a:br>
            <a:r>
              <a:rPr lang="es-ES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Ablación por Radiofrecuencia (ARF)</a:t>
            </a:r>
            <a:endParaRPr lang="es-MX" sz="28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5333" t="4430" r="3374" b="3340"/>
          <a:stretch>
            <a:fillRect/>
          </a:stretch>
        </p:blipFill>
        <p:spPr>
          <a:xfrm>
            <a:off x="5580063" y="4221163"/>
            <a:ext cx="2663825" cy="2016125"/>
          </a:xfrm>
          <a:noFill/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5058" t="4498" r="4169" b="3339"/>
          <a:stretch>
            <a:fillRect/>
          </a:stretch>
        </p:blipFill>
        <p:spPr>
          <a:xfrm>
            <a:off x="5621298" y="1861169"/>
            <a:ext cx="2592387" cy="2016125"/>
          </a:xfrm>
          <a:noFill/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162845" y="2787319"/>
            <a:ext cx="3784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Energ</a:t>
            </a:r>
            <a:r>
              <a:rPr lang="es-ES" altLang="ja-JP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ía eléctrica de alta frecuencia</a:t>
            </a:r>
          </a:p>
          <a:p>
            <a:r>
              <a:rPr lang="es-ES" altLang="ja-JP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que produce desnaturalizació de </a:t>
            </a:r>
          </a:p>
          <a:p>
            <a:r>
              <a:rPr lang="es-ES" altLang="ja-JP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proteínas celulares  y desintegración </a:t>
            </a:r>
          </a:p>
          <a:p>
            <a:r>
              <a:rPr lang="es-ES" altLang="ja-JP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de  su membrana 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0019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22444" b="18889"/>
          <a:stretch>
            <a:fillRect/>
          </a:stretch>
        </p:blipFill>
        <p:spPr>
          <a:xfrm>
            <a:off x="762000" y="1737361"/>
            <a:ext cx="3886200" cy="3493770"/>
          </a:xfrm>
        </p:spPr>
      </p:pic>
      <p:pic>
        <p:nvPicPr>
          <p:cNvPr id="28675" name="Picture 7" descr="I0018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22478" b="18732"/>
          <a:stretch>
            <a:fillRect/>
          </a:stretch>
        </p:blipFill>
        <p:spPr>
          <a:xfrm>
            <a:off x="4648200" y="1744980"/>
            <a:ext cx="3505200" cy="3467100"/>
          </a:xfrm>
        </p:spPr>
      </p:pic>
      <p:sp>
        <p:nvSpPr>
          <p:cNvPr id="4" name="CuadroTexto 3"/>
          <p:cNvSpPr txBox="1"/>
          <p:nvPr/>
        </p:nvSpPr>
        <p:spPr>
          <a:xfrm>
            <a:off x="4131797" y="808158"/>
            <a:ext cx="982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ARF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39036" y="5475660"/>
            <a:ext cx="241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-tratamiento</a:t>
            </a:r>
            <a:endParaRPr lang="es-ES_tradnl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0004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25252" b="24243"/>
          <a:stretch>
            <a:fillRect/>
          </a:stretch>
        </p:blipFill>
        <p:spPr>
          <a:xfrm>
            <a:off x="609600" y="1594486"/>
            <a:ext cx="3962400" cy="3251834"/>
          </a:xfrm>
        </p:spPr>
      </p:pic>
      <p:pic>
        <p:nvPicPr>
          <p:cNvPr id="29699" name="Picture 7" descr="I0005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26711" b="23825"/>
          <a:stretch>
            <a:fillRect/>
          </a:stretch>
        </p:blipFill>
        <p:spPr>
          <a:xfrm>
            <a:off x="4572000" y="1634491"/>
            <a:ext cx="4114800" cy="3211830"/>
          </a:xfrm>
        </p:spPr>
      </p:pic>
      <p:sp>
        <p:nvSpPr>
          <p:cNvPr id="4" name="CuadroTexto 3"/>
          <p:cNvSpPr txBox="1"/>
          <p:nvPr/>
        </p:nvSpPr>
        <p:spPr>
          <a:xfrm>
            <a:off x="4074083" y="799893"/>
            <a:ext cx="9829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ARF</a:t>
            </a:r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051447" y="5426181"/>
            <a:ext cx="304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Durante el tratamiento</a:t>
            </a:r>
            <a:endParaRPr lang="es-ES_tradnl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ntras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587853"/>
            <a:ext cx="3733800" cy="3890010"/>
          </a:xfrm>
        </p:spPr>
      </p:pic>
      <p:pic>
        <p:nvPicPr>
          <p:cNvPr id="30723" name="Picture 7" descr="I0028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4347"/>
            <a:ext cx="3581400" cy="3859530"/>
          </a:xfrm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38200" y="2011680"/>
            <a:ext cx="762000" cy="27432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0" y="2011680"/>
            <a:ext cx="914400" cy="27432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74075" y="568944"/>
            <a:ext cx="9829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ARF</a:t>
            </a:r>
          </a:p>
          <a:p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3389571" y="5772518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10 Meses post 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Tx</a:t>
            </a:r>
            <a:endParaRPr lang="es-ES_tradn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03" y="334325"/>
            <a:ext cx="8229600" cy="1143000"/>
          </a:xfrm>
        </p:spPr>
        <p:txBody>
          <a:bodyPr/>
          <a:lstStyle/>
          <a:p>
            <a:r>
              <a:rPr lang="es-ES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ARF</a:t>
            </a:r>
            <a:endParaRPr lang="es-MX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7716" name="Group 68"/>
          <p:cNvGraphicFramePr>
            <a:graphicFrameLocks noGrp="1"/>
          </p:cNvGraphicFramePr>
          <p:nvPr>
            <p:ph type="tbl" idx="1"/>
          </p:nvPr>
        </p:nvGraphicFramePr>
        <p:xfrm>
          <a:off x="379362" y="1716328"/>
          <a:ext cx="8675688" cy="453866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97013"/>
                <a:gridCol w="1025525"/>
                <a:gridCol w="1022350"/>
                <a:gridCol w="1341437"/>
                <a:gridCol w="1497013"/>
                <a:gridCol w="2292350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 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Autor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Número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Tamaño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% ablación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Seguimiento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(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meses)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Complicaciones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Mc. Dougal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20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3.2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95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55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 hematoma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Merkle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18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5.3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89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16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ND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Gervais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42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3.2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86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13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3 hemorragias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 estenosis ureteral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Su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35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2.2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94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9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8 hematomas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 daño hepático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Pavlovich</a:t>
                      </a:r>
                      <a:endParaRPr kumimoji="0" lang="es-MX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24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2.4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100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2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 charset="0"/>
                        </a:rPr>
                        <a:t>Sin complicaciones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571260" y="2378395"/>
            <a:ext cx="806330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7713" name="Line 65"/>
          <p:cNvSpPr>
            <a:spLocks noChangeShapeType="1"/>
          </p:cNvSpPr>
          <p:nvPr/>
        </p:nvSpPr>
        <p:spPr bwMode="auto">
          <a:xfrm flipH="1">
            <a:off x="1725263" y="1989138"/>
            <a:ext cx="0" cy="39565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4197787" y="2378395"/>
            <a:ext cx="914400" cy="36745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4" name="Group 88"/>
          <p:cNvGraphicFramePr>
            <a:graphicFrameLocks noGrp="1"/>
          </p:cNvGraphicFramePr>
          <p:nvPr>
            <p:ph type="tbl" idx="1"/>
          </p:nvPr>
        </p:nvGraphicFramePr>
        <p:xfrm>
          <a:off x="685800" y="2003901"/>
          <a:ext cx="7783998" cy="3532500"/>
        </p:xfrm>
        <a:graphic>
          <a:graphicData uri="http://schemas.openxmlformats.org/drawingml/2006/table">
            <a:tbl>
              <a:tbl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922389"/>
                <a:gridCol w="1022644"/>
                <a:gridCol w="2287242"/>
                <a:gridCol w="2060575"/>
                <a:gridCol w="1491148"/>
              </a:tblGrid>
              <a:tr h="1039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Paciente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Edad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años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Enf. 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Asociadas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Tamaño de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lesión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cm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Seguimiento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meses</a:t>
                      </a:r>
                      <a:endParaRPr kumimoji="0" lang="es-MX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1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84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DM2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3.0 x 3.0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2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50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Ca Próstata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3.0 x 4.0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78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Ca Colon IIB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3.0 x 3.0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22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4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86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HAP severa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Quiste complejo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3.0 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x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4.0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18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5</a:t>
                      </a: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76</a:t>
                      </a:r>
                    </a:p>
                  </a:txBody>
                  <a:tcPr marT="60960" marB="6096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IRCT, HTAS, DM</a:t>
                      </a: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2.5  x 3.0</a:t>
                      </a:r>
                      <a:endParaRPr kumimoji="0" lang="es-MX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Times New Roman"/>
                        <a:ea typeface="ＭＳ Ｐゴシック" pitchFamily="26" charset="-128"/>
                        <a:cs typeface="Times New Roman"/>
                      </a:endParaRP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Times New Roman"/>
                          <a:ea typeface="ＭＳ Ｐゴシック" pitchFamily="26" charset="-128"/>
                          <a:cs typeface="Times New Roman"/>
                        </a:rPr>
                        <a:t>6</a:t>
                      </a:r>
                    </a:p>
                  </a:txBody>
                  <a:tcPr marT="60960" marB="609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9" name="Rectangle 83"/>
          <p:cNvSpPr>
            <a:spLocks noGrp="1" noChangeArrowheads="1"/>
          </p:cNvSpPr>
          <p:nvPr>
            <p:ph type="title"/>
          </p:nvPr>
        </p:nvSpPr>
        <p:spPr>
          <a:xfrm>
            <a:off x="457200" y="461826"/>
            <a:ext cx="8229600" cy="15413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556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ARF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Experiencia en el INCMNSZ</a:t>
            </a:r>
          </a:p>
        </p:txBody>
      </p:sp>
      <p:pic>
        <p:nvPicPr>
          <p:cNvPr id="4" name="Imagen 3" descr="Captura de pantalla 2014-07-14 a la(s) 11.18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7" y="264922"/>
            <a:ext cx="840196" cy="81047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90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Mínima Invasión </a:t>
            </a:r>
            <a:r>
              <a:rPr lang="es-ES_tradnl" sz="3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CaR</a:t>
            </a:r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b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s-ES_tradnl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07452"/>
            <a:ext cx="8229600" cy="1121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			</a:t>
            </a:r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CyberKnife</a:t>
            </a: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Imagen 3" descr="Captura de pantalla 2015-04-28 a la(s) 13.28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4" y="1883479"/>
            <a:ext cx="6599355" cy="451421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595763" y="587973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630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Cáncer Renal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559748" y="1499853"/>
            <a:ext cx="7320588" cy="4792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CyberKnife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s-ES_tradnl" sz="24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Radiocirugía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40 </a:t>
            </a:r>
            <a:r>
              <a:rPr lang="es-ES_tradnl" sz="1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ptes</a:t>
            </a: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Mediana de edad 64 años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45  tumores: 	   11 CCT      		29 CCR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      tamaño:         42 cm        		 3.7 cm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98% control tumoral en 9 meses de seguimiento</a:t>
            </a: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        38 tumores con reducción tumoral cuantificable</a:t>
            </a:r>
          </a:p>
          <a:p>
            <a:pPr>
              <a:buNone/>
            </a:pPr>
            <a:r>
              <a:rPr lang="es-ES_tradnl" sz="2353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19 de ellos con remisión completa</a:t>
            </a:r>
          </a:p>
          <a:p>
            <a:pPr>
              <a:buNone/>
            </a:pPr>
            <a:endParaRPr lang="es-ES_tradnl" sz="1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Función renal estable en todos los casos</a:t>
            </a:r>
            <a:endParaRPr lang="es-ES_tradnl" sz="1800" dirty="0"/>
          </a:p>
        </p:txBody>
      </p:sp>
      <p:sp>
        <p:nvSpPr>
          <p:cNvPr id="6" name="Rectángulo 5"/>
          <p:cNvSpPr/>
          <p:nvPr/>
        </p:nvSpPr>
        <p:spPr>
          <a:xfrm>
            <a:off x="2286000" y="1984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79757" y="6202098"/>
            <a:ext cx="188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J.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2015;193 (3): 771-5</a:t>
            </a:r>
            <a:endParaRPr lang="es-ES_tradnl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57200" y="103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Mínima invasión en Cáncer </a:t>
            </a:r>
            <a:r>
              <a:rPr lang="es-ES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Renal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85010" y="1412290"/>
            <a:ext cx="8229600" cy="57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Conclusiones:</a:t>
            </a:r>
          </a:p>
          <a:p>
            <a:pPr marL="342900" indent="-342900">
              <a:spcBef>
                <a:spcPct val="20000"/>
              </a:spcBef>
            </a:pPr>
            <a:endParaRPr lang="es-MX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sz="2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La biopsia renal debe realizarse en todos los pacientes, quizá con excepción 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  de aquellos con  comorbilidades importantes, enfermos añosos y en quienes el 	resultado no modificaría el abordaje terapéutico</a:t>
            </a:r>
          </a:p>
          <a:p>
            <a:pPr marL="342900" indent="-342900">
              <a:spcBef>
                <a:spcPct val="20000"/>
              </a:spcBef>
            </a:pPr>
            <a:endParaRPr lang="es-MX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Vigilancia activa en aquellos pacientes con “biopsia favorable y baja velocidad 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de crecimiento”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		Debido a la alta frecuencia de falla al tratamiento con crioablasión no debe 	ofrecese a pacientes con pocas comorbilidades y buena esperanza de vida</a:t>
            </a:r>
          </a:p>
          <a:p>
            <a:pPr marL="342900" indent="-342900">
              <a:spcBef>
                <a:spcPct val="20000"/>
              </a:spcBef>
            </a:pPr>
            <a:endParaRPr lang="es-MX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</a:pP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	Los procedimientos mínimamente invasivos están reservados solo para aquellos 	pacientes 	</a:t>
            </a:r>
            <a:r>
              <a:rPr lang="es-MX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con “alto riesgo quirúrgico”</a:t>
            </a:r>
          </a:p>
          <a:p>
            <a:pPr marL="342900" indent="-342900">
              <a:spcBef>
                <a:spcPct val="20000"/>
              </a:spcBef>
            </a:pPr>
            <a:r>
              <a:rPr lang="es-MX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s-MX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78663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Registro Histopatol</a:t>
            </a:r>
            <a:r>
              <a:rPr lang="es-ES_tradnl" altLang="ja-JP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ó</a:t>
            </a:r>
            <a:r>
              <a:rPr lang="es-ES_tradnl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gico de Neopl</a:t>
            </a:r>
            <a:r>
              <a:rPr lang="es-ES_tradnl" altLang="ja-JP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asias Malignas  </a:t>
            </a:r>
            <a:br>
              <a:rPr lang="es-ES_tradnl" altLang="ja-JP" sz="2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</a:br>
            <a:r>
              <a:rPr lang="es-ES_tradnl" altLang="ja-JP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Compendio Mortalidad / Morbilidad </a:t>
            </a:r>
            <a:endParaRPr lang="es-ES_tradnl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11102" y="2113488"/>
            <a:ext cx="6561791" cy="45951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s-ES_tradnl" sz="2595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México</a:t>
            </a:r>
          </a:p>
          <a:p>
            <a:pPr>
              <a:lnSpc>
                <a:spcPct val="90000"/>
              </a:lnSpc>
              <a:buNone/>
            </a:pPr>
            <a:endParaRPr lang="es-ES_tradnl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Total </a:t>
            </a:r>
            <a:r>
              <a:rPr lang="es-ES_tradnl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de Tumores Malignos       110,084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	 </a:t>
            </a:r>
            <a:r>
              <a:rPr lang="es-ES_tradnl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_tradnl" altLang="ja-JP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 1588 (1.44%)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2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</a:t>
            </a:r>
            <a:r>
              <a:rPr lang="es-ES_tradnl" altLang="ja-JP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Hombres         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874 (2.29% de 38193 tumores)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Mujeres           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714 (0.99% de 71901 tumores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Mortalidad     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1476 (2.48% del total de tumores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20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_tradnl" altLang="ja-JP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                                                 </a:t>
            </a:r>
            <a:r>
              <a:rPr lang="es-ES_tradnl" altLang="ja-JP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Secretaría </a:t>
            </a:r>
            <a:r>
              <a:rPr lang="es-ES_tradnl" altLang="ja-JP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de </a:t>
            </a:r>
            <a:r>
              <a:rPr lang="es-ES_tradnl" altLang="ja-JP" sz="16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Salud. México</a:t>
            </a:r>
            <a:r>
              <a:rPr lang="es-ES_tradnl" altLang="ja-JP" sz="1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, 2003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ja-JP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                                                                    </a:t>
            </a:r>
            <a:endParaRPr lang="es-ES_tradnl" sz="20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111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Manejo Mínima Invasión </a:t>
            </a:r>
            <a:r>
              <a:rPr lang="es-ES_tradnl" sz="28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</a:t>
            </a: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Renal </a:t>
            </a:r>
            <a:b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s-ES_tradnl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Imagen 3" descr="Captura de pantalla 2015-04-28 a la(s) 12.30.28.png"/>
          <p:cNvPicPr>
            <a:picLocks noChangeAspect="1"/>
          </p:cNvPicPr>
          <p:nvPr/>
        </p:nvPicPr>
        <p:blipFill>
          <a:blip r:embed="rId3"/>
          <a:srcRect l="2737" t="5892" r="4472" b="2041"/>
          <a:stretch>
            <a:fillRect/>
          </a:stretch>
        </p:blipFill>
        <p:spPr>
          <a:xfrm>
            <a:off x="1822621" y="1251214"/>
            <a:ext cx="5434855" cy="46871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020413" y="6415770"/>
            <a:ext cx="3125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Zargar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H et al.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Eur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2015: in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press</a:t>
            </a:r>
            <a:endParaRPr lang="es-ES_tradnl" sz="1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6078132" y="1590428"/>
            <a:ext cx="420603" cy="33150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915431" y="5995173"/>
            <a:ext cx="1790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CE: eficacia clínica</a:t>
            </a:r>
            <a:endParaRPr lang="es-ES_tradnl" sz="1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Flecha izquierda 8"/>
          <p:cNvSpPr/>
          <p:nvPr/>
        </p:nvSpPr>
        <p:spPr>
          <a:xfrm>
            <a:off x="7257476" y="4246950"/>
            <a:ext cx="437092" cy="148437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7661588" y="412324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NP:1.9%</a:t>
            </a:r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75172" y="1581157"/>
            <a:ext cx="472786" cy="33150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Cáncer Renal</a:t>
            </a:r>
            <a:endParaRPr lang="es-ES_tradnl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77000" cy="2971800"/>
          </a:xfrm>
        </p:spPr>
        <p:txBody>
          <a:bodyPr/>
          <a:lstStyle/>
          <a:p>
            <a:r>
              <a:rPr lang="es-ES_tradnl" sz="2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s-ES_tradnl" sz="240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El desarrollo tecnol</a:t>
            </a:r>
            <a:r>
              <a:rPr lang="es-ES_tradnl" altLang="ja-JP" sz="240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ógico en cuanto a Imagen ha permitido incrementar la frecuencia de detección de masas renales en forma incidental en pacientes totalmente asintomáticos, típicamente pequeñas y de bajo grado”</a:t>
            </a:r>
          </a:p>
          <a:p>
            <a:endParaRPr lang="es-ES_tradnl" altLang="ja-JP" sz="24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r>
              <a:rPr lang="es-ES_tradnl" altLang="ja-JP" sz="240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De 7 % al 48 - 66%</a:t>
            </a:r>
            <a:endParaRPr lang="es-ES_tradnl" sz="2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Levinson A y col. J. Urol 2008; 180:499-504</a:t>
            </a:r>
          </a:p>
          <a:p>
            <a:r>
              <a:rPr lang="es-ES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Kunkle D y col. J. Urol 2008; 179:1227-1234</a:t>
            </a:r>
            <a:endParaRPr lang="es-MX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7718"/>
            <a:ext cx="8218488" cy="1081088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Cáncer Renal</a:t>
            </a:r>
            <a:r>
              <a:rPr lang="es-ES" sz="3600" dirty="0">
                <a:solidFill>
                  <a:srgbClr val="FFFFCC"/>
                </a:solidFill>
              </a:rPr>
              <a:t/>
            </a:r>
            <a:br>
              <a:rPr lang="es-ES" sz="3600" dirty="0">
                <a:solidFill>
                  <a:srgbClr val="FFFFCC"/>
                </a:solidFill>
              </a:rPr>
            </a:br>
            <a:endParaRPr lang="es-MX" sz="3200" dirty="0">
              <a:solidFill>
                <a:srgbClr val="FFFF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3384" y="1650126"/>
            <a:ext cx="6322505" cy="5763499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s-ES" sz="3429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Opciones </a:t>
            </a:r>
            <a:r>
              <a:rPr lang="es-ES" sz="3429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Terap</a:t>
            </a:r>
            <a:r>
              <a:rPr lang="es-ES" altLang="ja-JP" sz="3429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éuticas</a:t>
            </a:r>
          </a:p>
          <a:p>
            <a:pPr>
              <a:buFontTx/>
              <a:buNone/>
            </a:pPr>
            <a:endParaRPr lang="es-ES" altLang="ja-JP" sz="2857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buFontTx/>
              <a:buNone/>
            </a:pPr>
            <a:endParaRPr lang="es-ES" altLang="ja-JP" sz="2162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buNone/>
            </a:pPr>
            <a:r>
              <a:rPr lang="es-ES" altLang="ja-JP" sz="2162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</a:t>
            </a: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Vigilancia Activa</a:t>
            </a:r>
          </a:p>
          <a:p>
            <a:pPr>
              <a:buNone/>
            </a:pPr>
            <a:endParaRPr lang="es-ES" sz="256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Cirugía preservadora de nefronas</a:t>
            </a: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Mínima invasión </a:t>
            </a: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(criocirugía, ARF)</a:t>
            </a: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Laparoscópica o abierta</a:t>
            </a: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		(enucleación simple, nefrectomía parcial)</a:t>
            </a:r>
          </a:p>
          <a:p>
            <a:pPr>
              <a:buNone/>
            </a:pPr>
            <a:endParaRPr lang="es-ES" sz="256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" sz="256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Nefrectomía </a:t>
            </a:r>
            <a:r>
              <a:rPr lang="es-ES" sz="256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radical   “est</a:t>
            </a:r>
            <a:r>
              <a:rPr lang="es-ES" altLang="ja-JP" sz="256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</a:t>
            </a:r>
            <a:r>
              <a:rPr lang="es-ES" sz="256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ndar de oro</a:t>
            </a:r>
            <a:r>
              <a:rPr lang="es-ES" sz="256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>
              <a:buNone/>
            </a:pPr>
            <a:endParaRPr lang="es-ES" sz="2560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" sz="256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Nefrectomía “citoreductiva”</a:t>
            </a:r>
          </a:p>
          <a:p>
            <a:pPr>
              <a:buNone/>
            </a:pPr>
            <a:endParaRPr lang="es-ES" sz="256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" sz="256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Terapia blanco</a:t>
            </a:r>
          </a:p>
          <a:p>
            <a:pPr>
              <a:lnSpc>
                <a:spcPct val="65000"/>
              </a:lnSpc>
              <a:buFontTx/>
              <a:buNone/>
            </a:pPr>
            <a:endParaRPr lang="es-ES" sz="256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FontTx/>
              <a:buNone/>
            </a:pPr>
            <a:r>
              <a:rPr lang="es-ES" sz="2560" i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s-ES" sz="256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ES" sz="256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FontTx/>
              <a:buNone/>
            </a:pPr>
            <a:endParaRPr lang="es-ES" sz="2000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" sz="20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FontTx/>
              <a:buNone/>
            </a:pPr>
            <a:r>
              <a:rPr lang="es-ES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s-ES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FontTx/>
              <a:buNone/>
            </a:pPr>
            <a:r>
              <a:rPr lang="es-ES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    </a:t>
            </a:r>
          </a:p>
          <a:p>
            <a:endParaRPr lang="es-MX" sz="20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62551" y="2428923"/>
            <a:ext cx="3188987" cy="12700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Manejo del Cáncer Renal</a:t>
            </a:r>
            <a:endParaRPr lang="es-ES_tradnl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238" y="1787778"/>
            <a:ext cx="7935746" cy="4525963"/>
          </a:xfrm>
        </p:spPr>
        <p:txBody>
          <a:bodyPr/>
          <a:lstStyle/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Biopsias de masas renales</a:t>
            </a:r>
          </a:p>
          <a:p>
            <a:pPr>
              <a:buNone/>
            </a:pPr>
            <a:endParaRPr lang="es-ES_tradnl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28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Motivos que limitan el realizarlas en forma rutinaria</a:t>
            </a:r>
          </a:p>
          <a:p>
            <a:pPr>
              <a:buNone/>
            </a:pPr>
            <a:r>
              <a:rPr lang="es-ES_tradnl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</a:t>
            </a: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Sangrado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Siembra de células malignas		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Falsos negativos</a:t>
            </a:r>
          </a:p>
          <a:p>
            <a:pPr>
              <a:buNone/>
            </a:pPr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Falta de contribución de un resultado positivo para normar conducta</a:t>
            </a:r>
          </a:p>
          <a:p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14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_tradnl" altLang="ja-JP" sz="3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_tradnl" sz="3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3429" y="1645515"/>
            <a:ext cx="6705600" cy="4672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Biopsias de masas renales (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cT1a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  <a:p>
            <a:pPr>
              <a:buNone/>
            </a:pPr>
            <a:endParaRPr lang="es-ES_tradnl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buNone/>
            </a:pP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  <a:r>
              <a:rPr lang="es-ES_tradnl" sz="20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Kunkle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 A y </a:t>
            </a:r>
            <a:r>
              <a:rPr lang="es-ES_tradnl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col*</a:t>
            </a:r>
          </a:p>
          <a:p>
            <a:pPr>
              <a:buFontTx/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			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Meta</a:t>
            </a: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-análisis  1980 - 2006</a:t>
            </a:r>
          </a:p>
          <a:p>
            <a:pPr>
              <a:buFontTx/>
              <a:buNone/>
            </a:pP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	99 series de 87 </a:t>
            </a: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Instituciones</a:t>
            </a:r>
          </a:p>
          <a:p>
            <a:pPr>
              <a:buFontTx/>
              <a:buNone/>
            </a:pP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        6471 </a:t>
            </a: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casos </a:t>
            </a:r>
          </a:p>
          <a:p>
            <a:pPr>
              <a:buFontTx/>
              <a:buNone/>
            </a:pP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Tamaño </a:t>
            </a: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promedio  3.26 cm</a:t>
            </a:r>
          </a:p>
          <a:p>
            <a:pPr>
              <a:buFontTx/>
              <a:buNone/>
            </a:pPr>
            <a:r>
              <a:rPr lang="es-ES_tradnl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     </a:t>
            </a:r>
            <a:r>
              <a:rPr lang="es-ES_tradnl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		Patolog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ía     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CCR                         79.7%</a:t>
            </a:r>
          </a:p>
          <a:p>
            <a:pPr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          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	     Benignos                 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12.2%</a:t>
            </a:r>
          </a:p>
          <a:p>
            <a:pPr>
              <a:buFontTx/>
              <a:buNone/>
            </a:pP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                        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          No </a:t>
            </a:r>
            <a:r>
              <a:rPr lang="es-ES_tradnl" altLang="ja-JP" sz="18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Determinados       8.1</a:t>
            </a:r>
            <a:r>
              <a:rPr lang="es-ES_tradnl" altLang="ja-JP" sz="18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%</a:t>
            </a:r>
          </a:p>
          <a:p>
            <a:pPr>
              <a:buFontTx/>
              <a:buNone/>
            </a:pPr>
            <a:endParaRPr lang="es-ES_tradnl" altLang="ja-JP" sz="1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buFontTx/>
              <a:buNone/>
            </a:pPr>
            <a:endParaRPr lang="es-ES_tradnl" sz="16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504057" y="6004475"/>
            <a:ext cx="1843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*J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s-ES_tradnl" sz="1200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. 2008;179: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1227</a:t>
            </a:r>
          </a:p>
          <a:p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s-ES_tradnl" sz="12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2586" y="494768"/>
            <a:ext cx="37625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Manejo Cáncer Renal</a:t>
            </a:r>
          </a:p>
          <a:p>
            <a:endParaRPr lang="es-ES_tradnl" dirty="0"/>
          </a:p>
        </p:txBody>
      </p:sp>
      <p:pic>
        <p:nvPicPr>
          <p:cNvPr id="3" name="Imagen 2" descr="Captura de pantalla 2015-04-29 a la(s) 12.23.44.png"/>
          <p:cNvPicPr>
            <a:picLocks noChangeAspect="1"/>
          </p:cNvPicPr>
          <p:nvPr/>
        </p:nvPicPr>
        <p:blipFill>
          <a:blip r:embed="rId3"/>
          <a:srcRect l="3030" t="12095" r="2553"/>
          <a:stretch>
            <a:fillRect/>
          </a:stretch>
        </p:blipFill>
        <p:spPr>
          <a:xfrm>
            <a:off x="766985" y="2523417"/>
            <a:ext cx="7579108" cy="3116551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010195" y="1735904"/>
            <a:ext cx="28556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Biopsias de masas renales</a:t>
            </a:r>
          </a:p>
          <a:p>
            <a:r>
              <a:rPr lang="es-ES_tradnl" sz="1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       Series con &gt; de 100 casos</a:t>
            </a:r>
            <a:endParaRPr lang="es-ES_tradnl" sz="1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66756" y="6127153"/>
            <a:ext cx="233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Cancer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Biol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12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Med</a:t>
            </a:r>
            <a:r>
              <a:rPr lang="es-ES_tradnl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11: 162-72</a:t>
            </a:r>
          </a:p>
          <a:p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s-ES_tradnl" altLang="ja-JP" sz="3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áncer Renal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5405" y="1946574"/>
            <a:ext cx="7154917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National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Observational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Registry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on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the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Practices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of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</a:p>
          <a:p>
            <a:pPr>
              <a:buFontTx/>
              <a:buNone/>
            </a:pP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Haemostasis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in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Partial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  <a:r>
              <a:rPr lang="es-ES_tradnl" sz="24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Nephrectomy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</a:t>
            </a:r>
          </a:p>
          <a:p>
            <a:pPr>
              <a:buFontTx/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(NEPHRON) </a:t>
            </a:r>
          </a:p>
          <a:p>
            <a:pPr>
              <a:buFontTx/>
              <a:buNone/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Francia</a:t>
            </a:r>
          </a:p>
          <a:p>
            <a:pPr>
              <a:buFontTx/>
              <a:buNone/>
            </a:pPr>
            <a:endParaRPr lang="es-ES_tradnl" sz="2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buFontTx/>
              <a:buNone/>
            </a:pPr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				       </a:t>
            </a:r>
            <a:r>
              <a:rPr lang="es-ES_tradnl" sz="2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Precisión en </a:t>
            </a:r>
            <a:r>
              <a:rPr lang="es-ES_tradnl" sz="2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Bx</a:t>
            </a:r>
            <a:r>
              <a:rPr lang="es-ES_tradnl" sz="2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pitchFamily="-102" charset="-128"/>
                <a:cs typeface="Times New Roman"/>
              </a:rPr>
              <a:t> 88.2% </a:t>
            </a:r>
          </a:p>
          <a:p>
            <a:pPr>
              <a:buFontTx/>
              <a:buNone/>
            </a:pPr>
            <a:endParaRPr lang="es-ES_tradnl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ea typeface="ＭＳ Ｐゴシック" pitchFamily="-102" charset="-128"/>
              <a:cs typeface="Times New Roman"/>
            </a:endParaRPr>
          </a:p>
          <a:p>
            <a:pPr>
              <a:buFontTx/>
              <a:buNone/>
            </a:pPr>
            <a:endParaRPr lang="es-ES_tradnl" sz="1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s-ES_tradnl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92556" y="5929217"/>
            <a:ext cx="1907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World J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Urol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2014; </a:t>
            </a:r>
            <a:r>
              <a:rPr lang="es-ES_tradnl" sz="1200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oct</a:t>
            </a:r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23</a:t>
            </a:r>
          </a:p>
          <a:p>
            <a:r>
              <a:rPr lang="es-ES_tradnl" sz="12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s-ES_tradnl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1565</Words>
  <Application>Microsoft Macintosh PowerPoint</Application>
  <PresentationFormat>Presentación en pantalla (4:3)</PresentationFormat>
  <Paragraphs>385</Paragraphs>
  <Slides>31</Slides>
  <Notes>14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Tratamiento Moderno del Cáncer Renal Conceptos Actuales</vt:lpstr>
      <vt:lpstr>RCC Introducción</vt:lpstr>
      <vt:lpstr>Registro Histopatológico de Neoplasias Malignas   Compendio Mortalidad / Morbilidad </vt:lpstr>
      <vt:lpstr>Cáncer Renal</vt:lpstr>
      <vt:lpstr>Cáncer Renal </vt:lpstr>
      <vt:lpstr>Manejo del Cáncer Renal</vt:lpstr>
      <vt:lpstr>Cáncer Renal</vt:lpstr>
      <vt:lpstr>Diapositiva 8</vt:lpstr>
      <vt:lpstr>Cáncer Renal</vt:lpstr>
      <vt:lpstr>Cáncer Renal</vt:lpstr>
      <vt:lpstr>Diapositiva 11</vt:lpstr>
      <vt:lpstr>Masas renales cT1a</vt:lpstr>
      <vt:lpstr>Cáncer Renal</vt:lpstr>
      <vt:lpstr>Vigilancia Activa cT1a</vt:lpstr>
      <vt:lpstr>Mínima invasión en Cáncer Renal </vt:lpstr>
      <vt:lpstr>Crio-ablación renal</vt:lpstr>
      <vt:lpstr>Crio-ablación masas renales </vt:lpstr>
      <vt:lpstr>Diapositiva 18</vt:lpstr>
      <vt:lpstr>Diapositiva 19</vt:lpstr>
      <vt:lpstr>Mínima invasión en Cáncer Renal  </vt:lpstr>
      <vt:lpstr>Cáncer Renal Ablación por Radiofrecuencia (ARF)</vt:lpstr>
      <vt:lpstr>Diapositiva 22</vt:lpstr>
      <vt:lpstr>Diapositiva 23</vt:lpstr>
      <vt:lpstr>Diapositiva 24</vt:lpstr>
      <vt:lpstr>ARF</vt:lpstr>
      <vt:lpstr>ARF  Experiencia en el INCMNSZ</vt:lpstr>
      <vt:lpstr>Mínima Invasión CaR  </vt:lpstr>
      <vt:lpstr>Cáncer Renal</vt:lpstr>
      <vt:lpstr>Diapositiva 29</vt:lpstr>
      <vt:lpstr>Diapositiva 30</vt:lpstr>
      <vt:lpstr>Manejo Mínima Invasión Ca Renal  </vt:lpstr>
    </vt:vector>
  </TitlesOfParts>
  <Company>INCMNSZ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RCC Introducción</dc:title>
  <dc:creator>Guillermo Feria</dc:creator>
  <cp:lastModifiedBy>Guillermo Feria</cp:lastModifiedBy>
  <cp:revision>171</cp:revision>
  <dcterms:created xsi:type="dcterms:W3CDTF">2015-06-10T17:52:37Z</dcterms:created>
  <dcterms:modified xsi:type="dcterms:W3CDTF">2015-06-10T17:52:51Z</dcterms:modified>
</cp:coreProperties>
</file>