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30"/>
  </p:notesMasterIdLst>
  <p:sldIdLst>
    <p:sldId id="256" r:id="rId2"/>
    <p:sldId id="259" r:id="rId3"/>
    <p:sldId id="339" r:id="rId4"/>
    <p:sldId id="365" r:id="rId5"/>
    <p:sldId id="341" r:id="rId6"/>
    <p:sldId id="366" r:id="rId7"/>
    <p:sldId id="363" r:id="rId8"/>
    <p:sldId id="367" r:id="rId9"/>
    <p:sldId id="360" r:id="rId10"/>
    <p:sldId id="368" r:id="rId11"/>
    <p:sldId id="369" r:id="rId12"/>
    <p:sldId id="330" r:id="rId13"/>
    <p:sldId id="364" r:id="rId14"/>
    <p:sldId id="361" r:id="rId15"/>
    <p:sldId id="358" r:id="rId16"/>
    <p:sldId id="370" r:id="rId17"/>
    <p:sldId id="372" r:id="rId18"/>
    <p:sldId id="331" r:id="rId19"/>
    <p:sldId id="371" r:id="rId20"/>
    <p:sldId id="373" r:id="rId21"/>
    <p:sldId id="362" r:id="rId22"/>
    <p:sldId id="376" r:id="rId23"/>
    <p:sldId id="377" r:id="rId24"/>
    <p:sldId id="332" r:id="rId25"/>
    <p:sldId id="333" r:id="rId26"/>
    <p:sldId id="334" r:id="rId27"/>
    <p:sldId id="338" r:id="rId28"/>
    <p:sldId id="375" r:id="rId2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900CC"/>
    <a:srgbClr val="660033"/>
    <a:srgbClr val="003366"/>
    <a:srgbClr val="FFFF00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296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5B8D88-E72F-4016-A1F7-76DCAD793F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1" charset="0"/>
        <a:ea typeface="ＭＳ Ｐゴシック" pitchFamily="3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1" charset="0"/>
        <a:ea typeface="ＭＳ Ｐゴシック" pitchFamily="3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1" charset="0"/>
        <a:ea typeface="ＭＳ Ｐゴシック" pitchFamily="3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1" charset="0"/>
        <a:ea typeface="ＭＳ Ｐゴシック" pitchFamily="3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1" charset="0"/>
        <a:ea typeface="ＭＳ Ｐゴシック" pitchFamily="3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265472-107A-4324-BC97-9CB09DA1F854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693CB-4548-4231-AB80-196823633F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3FE11-123F-4527-B281-1FEDE2F7F47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0EB5C-242F-4D60-8950-D99AB2A8CAD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BF0EE-16B5-4FCF-8C88-CC6C972D595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CD354-E62A-4D72-8309-780E37427A9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72DD8-3FB4-4252-A505-A95E8D01D65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9EA38-8B99-42F3-8BB4-E7F3ED95B38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0A1A2-CB09-4F62-A2DC-84572D8427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C295E-5430-49EC-950F-80A3CE6BB56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354E3-69E6-437C-B481-362483454A5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D6A30-5DCA-41D7-8982-C00DCD3E5E6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146DEB7-1DA3-4862-B4B8-8040C1B740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8316416" y="992535"/>
            <a:ext cx="565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200" b="1" dirty="0">
                <a:latin typeface="Arial Narrow" pitchFamily="34" charset="0"/>
              </a:rPr>
              <a:t>INNSZ</a:t>
            </a:r>
          </a:p>
        </p:txBody>
      </p:sp>
      <p:pic>
        <p:nvPicPr>
          <p:cNvPr id="1032" name="Picture 9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8103393" y="47625"/>
            <a:ext cx="1005111" cy="100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educacionyculturaaz.com/wp-content/uploads/2013/02/logo_anm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07504" y="80628"/>
            <a:ext cx="972108" cy="972108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1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1" charset="0"/>
          <a:ea typeface="ＭＳ Ｐゴシック" pitchFamily="3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1" charset="0"/>
          <a:ea typeface="ＭＳ Ｐゴシック" pitchFamily="3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1" charset="0"/>
          <a:ea typeface="ＭＳ Ｐゴシック" pitchFamily="3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1" charset="0"/>
          <a:ea typeface="ＭＳ Ｐゴシック" pitchFamily="3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1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1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816932"/>
            <a:ext cx="8640960" cy="1143000"/>
          </a:xfrm>
        </p:spPr>
        <p:txBody>
          <a:bodyPr/>
          <a:lstStyle/>
          <a:p>
            <a:pPr eaLnBrk="1" hangingPunct="1"/>
            <a:r>
              <a:rPr lang="es-ES" dirty="0" smtClean="0">
                <a:solidFill>
                  <a:schemeClr val="tx1"/>
                </a:solidFill>
              </a:rPr>
              <a:t>Cirugía </a:t>
            </a:r>
            <a:r>
              <a:rPr lang="es-ES" dirty="0" err="1" smtClean="0">
                <a:solidFill>
                  <a:schemeClr val="tx1"/>
                </a:solidFill>
              </a:rPr>
              <a:t>citorreductiva</a:t>
            </a:r>
            <a:r>
              <a:rPr lang="es-ES" dirty="0" smtClean="0">
                <a:solidFill>
                  <a:schemeClr val="tx1"/>
                </a:solidFill>
              </a:rPr>
              <a:t> en 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enfermedad avanzada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556" y="5121188"/>
            <a:ext cx="7992887" cy="1392560"/>
          </a:xfrm>
        </p:spPr>
        <p:txBody>
          <a:bodyPr/>
          <a:lstStyle/>
          <a:p>
            <a:pPr eaLnBrk="1" hangingPunct="1"/>
            <a:r>
              <a:rPr lang="es-ES_tradnl" dirty="0" smtClean="0"/>
              <a:t>Francisco Rodríguez-Covarrubias</a:t>
            </a:r>
          </a:p>
          <a:p>
            <a:pPr eaLnBrk="1" hangingPunct="1"/>
            <a:r>
              <a:rPr lang="es-ES_tradnl" sz="2000" dirty="0" smtClean="0"/>
              <a:t>Departamento de Urología</a:t>
            </a:r>
          </a:p>
          <a:p>
            <a:pPr eaLnBrk="1" hangingPunct="1"/>
            <a:r>
              <a:rPr lang="es-ES_tradnl" sz="2000" dirty="0" smtClean="0"/>
              <a:t>Instituto Nacional de Ciencias Médicas y Nutrición Salvador </a:t>
            </a:r>
            <a:r>
              <a:rPr lang="es-ES_tradnl" sz="2000" dirty="0" err="1" smtClean="0"/>
              <a:t>Zubirán</a:t>
            </a:r>
            <a:endParaRPr lang="es-ES_tradnl" sz="20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07604" y="152636"/>
            <a:ext cx="71287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kern="0" dirty="0" smtClean="0">
                <a:latin typeface="+mj-lt"/>
                <a:cs typeface="+mj-cs"/>
              </a:rPr>
              <a:t>Simposio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1" charset="-128"/>
                <a:cs typeface="+mj-cs"/>
              </a:rPr>
              <a:t>Manejo</a:t>
            </a:r>
            <a:r>
              <a:rPr kumimoji="0" lang="es-E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1" charset="-128"/>
                <a:cs typeface="+mj-cs"/>
              </a:rPr>
              <a:t> moderno del cáncer renal: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kern="0" baseline="0" dirty="0" smtClean="0">
                <a:latin typeface="+mj-lt"/>
                <a:cs typeface="+mj-cs"/>
              </a:rPr>
              <a:t>Conceptos</a:t>
            </a:r>
            <a:r>
              <a:rPr lang="es-ES" sz="2800" b="1" kern="0" dirty="0" smtClean="0">
                <a:latin typeface="+mj-lt"/>
                <a:cs typeface="+mj-cs"/>
              </a:rPr>
              <a:t> actuales</a:t>
            </a:r>
            <a:endParaRPr kumimoji="0" lang="es-ES" sz="4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31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Factores pronósticos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s-MX" sz="2800" dirty="0" smtClean="0"/>
              <a:t>La supervivencia global en pacientes con CCR </a:t>
            </a:r>
            <a:r>
              <a:rPr lang="es-MX" sz="2800" dirty="0" err="1" smtClean="0"/>
              <a:t>metastásico</a:t>
            </a:r>
            <a:r>
              <a:rPr lang="es-MX" sz="2800" dirty="0" smtClean="0"/>
              <a:t> tratados con terapia blanco depende de:</a:t>
            </a:r>
          </a:p>
          <a:p>
            <a:pPr lvl="3" eaLnBrk="1" hangingPunct="1"/>
            <a:endParaRPr lang="es-MX" sz="1600" dirty="0" smtClean="0"/>
          </a:p>
          <a:p>
            <a:pPr lvl="1" eaLnBrk="1" hangingPunct="1"/>
            <a:r>
              <a:rPr lang="es-MX" sz="2400" dirty="0" smtClean="0"/>
              <a:t>Estado de desempeño (</a:t>
            </a:r>
            <a:r>
              <a:rPr lang="es-MX" sz="2400" dirty="0" err="1" smtClean="0"/>
              <a:t>Karnofsky</a:t>
            </a:r>
            <a:r>
              <a:rPr lang="es-MX" sz="2400" dirty="0" smtClean="0"/>
              <a:t>) &lt;80%</a:t>
            </a:r>
          </a:p>
          <a:p>
            <a:pPr lvl="1" eaLnBrk="1" hangingPunct="1"/>
            <a:r>
              <a:rPr lang="es-MX" sz="2400" dirty="0" err="1" smtClean="0"/>
              <a:t>Neutrofilia</a:t>
            </a:r>
            <a:endParaRPr lang="es-MX" sz="2400" dirty="0" smtClean="0"/>
          </a:p>
          <a:p>
            <a:pPr lvl="1" eaLnBrk="1" hangingPunct="1"/>
            <a:r>
              <a:rPr lang="es-MX" sz="2400" dirty="0" err="1" smtClean="0"/>
              <a:t>Hipercalcemia</a:t>
            </a:r>
            <a:endParaRPr lang="es-MX" sz="2400" dirty="0" smtClean="0"/>
          </a:p>
          <a:p>
            <a:pPr lvl="1" eaLnBrk="1" hangingPunct="1"/>
            <a:r>
              <a:rPr lang="es-MX" sz="2400" dirty="0" smtClean="0"/>
              <a:t>Anemia</a:t>
            </a:r>
          </a:p>
          <a:p>
            <a:pPr lvl="1" eaLnBrk="1" hangingPunct="1"/>
            <a:r>
              <a:rPr lang="es-MX" sz="2400" dirty="0" err="1" smtClean="0"/>
              <a:t>Trombocitosis</a:t>
            </a:r>
            <a:endParaRPr lang="es-MX" sz="2400" dirty="0" smtClean="0"/>
          </a:p>
          <a:p>
            <a:pPr lvl="1" eaLnBrk="1" hangingPunct="1"/>
            <a:r>
              <a:rPr lang="es-MX" sz="2400" dirty="0" smtClean="0"/>
              <a:t>Tiempo entre el </a:t>
            </a:r>
            <a:r>
              <a:rPr lang="es-MX" sz="2400" dirty="0" err="1" smtClean="0"/>
              <a:t>Dx</a:t>
            </a:r>
            <a:r>
              <a:rPr lang="es-MX" sz="2400" dirty="0" smtClean="0"/>
              <a:t> y el inicio de </a:t>
            </a:r>
            <a:r>
              <a:rPr lang="es-MX" sz="2400" dirty="0" err="1" smtClean="0"/>
              <a:t>Tx</a:t>
            </a:r>
            <a:endParaRPr lang="es-MX" sz="24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3815916" y="6381328"/>
            <a:ext cx="4196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/>
              <a:t>Heng</a:t>
            </a:r>
            <a:r>
              <a:rPr lang="es-MX" sz="1600" dirty="0" smtClean="0"/>
              <a:t> DYC et al. </a:t>
            </a:r>
            <a:r>
              <a:rPr lang="es-MX" sz="1600" i="1" dirty="0" smtClean="0"/>
              <a:t>J </a:t>
            </a:r>
            <a:r>
              <a:rPr lang="es-MX" sz="1600" i="1" dirty="0" err="1" smtClean="0"/>
              <a:t>Clin</a:t>
            </a:r>
            <a:r>
              <a:rPr lang="es-MX" sz="1600" i="1" dirty="0" smtClean="0"/>
              <a:t> </a:t>
            </a:r>
            <a:r>
              <a:rPr lang="es-MX" sz="1600" i="1" dirty="0" err="1" smtClean="0"/>
              <a:t>Oncol</a:t>
            </a:r>
            <a:r>
              <a:rPr lang="es-MX" sz="1600" dirty="0" smtClean="0"/>
              <a:t> 2009;27:5794</a:t>
            </a:r>
            <a:endParaRPr lang="es-MX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251520" y="2672916"/>
            <a:ext cx="7772400" cy="1500187"/>
          </a:xfrm>
        </p:spPr>
        <p:txBody>
          <a:bodyPr anchor="ctr"/>
          <a:lstStyle/>
          <a:p>
            <a:r>
              <a:rPr lang="es-MX" sz="4000" dirty="0" smtClean="0"/>
              <a:t>Panorama</a:t>
            </a:r>
            <a:endParaRPr lang="es-MX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Situación actual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MX" sz="2800" dirty="0" smtClean="0"/>
              <a:t>Los ensayos prospectivos fase III para determinar si la NC es benéfica en la era de la terapia blanco están en proceso</a:t>
            </a:r>
          </a:p>
          <a:p>
            <a:pPr lvl="2" eaLnBrk="1" hangingPunct="1"/>
            <a:endParaRPr lang="es-MX" sz="2000" dirty="0" smtClean="0"/>
          </a:p>
          <a:p>
            <a:pPr eaLnBrk="1" hangingPunct="1"/>
            <a:r>
              <a:rPr lang="es-MX" sz="2800" dirty="0" smtClean="0"/>
              <a:t>Por el momento, solo es posible identificar a aquellos pacientes con enfermedad </a:t>
            </a:r>
            <a:r>
              <a:rPr lang="es-MX" sz="2800" dirty="0" err="1" smtClean="0"/>
              <a:t>metastásica</a:t>
            </a:r>
            <a:r>
              <a:rPr lang="es-MX" sz="2800" dirty="0" smtClean="0"/>
              <a:t> que se beneficiarán de cirugía en base a estudios </a:t>
            </a:r>
            <a:r>
              <a:rPr lang="es-MX" sz="2800" b="1" i="1" dirty="0" smtClean="0"/>
              <a:t>retrospectivos</a:t>
            </a:r>
            <a:endParaRPr lang="es-MX" sz="2800" i="1" dirty="0" smtClean="0"/>
          </a:p>
          <a:p>
            <a:pPr lvl="2" eaLnBrk="1" hangingPunct="1"/>
            <a:endParaRPr lang="es-MX" sz="2000" dirty="0" smtClean="0"/>
          </a:p>
          <a:p>
            <a:pPr eaLnBrk="1" hangingPunct="1"/>
            <a:r>
              <a:rPr lang="es-MX" sz="2800" dirty="0" smtClean="0"/>
              <a:t>No olvidar la morbilidad que se puede generar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 smtClean="0"/>
              <a:t>Estudios fase III en proceso</a:t>
            </a:r>
            <a:endParaRPr lang="es-MX" sz="4000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4667" y="1412776"/>
            <a:ext cx="657369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80628"/>
            <a:ext cx="7772400" cy="1470025"/>
          </a:xfrm>
        </p:spPr>
        <p:txBody>
          <a:bodyPr/>
          <a:lstStyle/>
          <a:p>
            <a:r>
              <a:rPr lang="es-MX" dirty="0" smtClean="0"/>
              <a:t>Opciones de manejo</a:t>
            </a:r>
            <a:endParaRPr lang="es-MX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00" y="2234927"/>
            <a:ext cx="8970906" cy="238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396426" y="6381328"/>
            <a:ext cx="4978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/>
              <a:t>Crispen PL and </a:t>
            </a:r>
            <a:r>
              <a:rPr lang="es-MX" sz="1600" dirty="0" err="1" smtClean="0"/>
              <a:t>Blute</a:t>
            </a:r>
            <a:r>
              <a:rPr lang="es-MX" sz="1600" dirty="0" smtClean="0"/>
              <a:t> ML. </a:t>
            </a:r>
            <a:r>
              <a:rPr lang="es-MX" sz="1600" i="1" dirty="0" err="1" smtClean="0"/>
              <a:t>Curr</a:t>
            </a:r>
            <a:r>
              <a:rPr lang="es-MX" sz="1600" i="1" dirty="0" smtClean="0"/>
              <a:t> </a:t>
            </a:r>
            <a:r>
              <a:rPr lang="es-MX" sz="1600" i="1" dirty="0" err="1" smtClean="0"/>
              <a:t>Urol</a:t>
            </a:r>
            <a:r>
              <a:rPr lang="es-MX" sz="1600" i="1" dirty="0" smtClean="0"/>
              <a:t> </a:t>
            </a:r>
            <a:r>
              <a:rPr lang="es-MX" sz="1600" i="1" dirty="0" err="1" smtClean="0"/>
              <a:t>Rep</a:t>
            </a:r>
            <a:r>
              <a:rPr lang="es-MX" sz="1600" dirty="0" smtClean="0"/>
              <a:t> 2012;13:38</a:t>
            </a:r>
            <a:endParaRPr lang="es-MX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4000" dirty="0" smtClean="0"/>
              <a:t>Cirugía </a:t>
            </a:r>
            <a:r>
              <a:rPr lang="es-ES_tradnl" sz="4000" dirty="0" err="1" smtClean="0"/>
              <a:t>citorreductiva</a:t>
            </a:r>
            <a:r>
              <a:rPr lang="es-ES_tradnl" sz="4000" dirty="0" smtClean="0"/>
              <a:t> </a:t>
            </a:r>
            <a:br>
              <a:rPr lang="es-ES_tradnl" sz="4000" dirty="0" smtClean="0"/>
            </a:br>
            <a:r>
              <a:rPr lang="es-ES_tradnl" sz="4000" dirty="0" smtClean="0"/>
              <a:t>seguida de terapia blanco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sz="2800" dirty="0" smtClean="0"/>
          </a:p>
          <a:p>
            <a:pPr eaLnBrk="1" hangingPunct="1"/>
            <a:r>
              <a:rPr lang="es-MX" sz="2800" dirty="0" smtClean="0"/>
              <a:t>La mayoría de los participantes en los ensayos clínicos en los que se evaluó la eficacia de la terapia blanco (</a:t>
            </a:r>
            <a:r>
              <a:rPr lang="es-MX" sz="2800" dirty="0" err="1" smtClean="0"/>
              <a:t>sunitinib</a:t>
            </a:r>
            <a:r>
              <a:rPr lang="es-MX" sz="2800" dirty="0" smtClean="0"/>
              <a:t>, </a:t>
            </a:r>
            <a:r>
              <a:rPr lang="es-MX" sz="2800" dirty="0" err="1" smtClean="0"/>
              <a:t>sorafenib</a:t>
            </a:r>
            <a:r>
              <a:rPr lang="es-MX" sz="2800" dirty="0" smtClean="0"/>
              <a:t>, </a:t>
            </a:r>
            <a:r>
              <a:rPr lang="es-MX" sz="2800" dirty="0" err="1" smtClean="0"/>
              <a:t>bevacizumab</a:t>
            </a:r>
            <a:r>
              <a:rPr lang="es-MX" sz="2800" dirty="0" smtClean="0"/>
              <a:t>, etc.) habían sido tratados previamente con NC</a:t>
            </a:r>
          </a:p>
          <a:p>
            <a:pPr eaLnBrk="1" hangingPunct="1"/>
            <a:endParaRPr lang="es-MX" sz="2800" dirty="0" smtClean="0"/>
          </a:p>
          <a:p>
            <a:pPr eaLnBrk="1" hangingPunct="1"/>
            <a:r>
              <a:rPr lang="es-MX" sz="2800" dirty="0" smtClean="0"/>
              <a:t>Por esta razón, sigue siendo parte del manejo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4000" dirty="0" smtClean="0"/>
              <a:t>Cirugía </a:t>
            </a:r>
            <a:r>
              <a:rPr lang="es-ES_tradnl" sz="4000" dirty="0" err="1" smtClean="0"/>
              <a:t>citorreductiva</a:t>
            </a:r>
            <a:r>
              <a:rPr lang="es-ES_tradnl" sz="4000" dirty="0" smtClean="0"/>
              <a:t> </a:t>
            </a:r>
            <a:br>
              <a:rPr lang="es-ES_tradnl" sz="4000" dirty="0" smtClean="0"/>
            </a:br>
            <a:r>
              <a:rPr lang="es-ES_tradnl" sz="4000" dirty="0" smtClean="0"/>
              <a:t>seguida de terapia blanco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None/>
            </a:pPr>
            <a:r>
              <a:rPr lang="es-MX" sz="2800" dirty="0" smtClean="0"/>
              <a:t>En un estudio retrospectivo:</a:t>
            </a:r>
          </a:p>
          <a:p>
            <a:pPr eaLnBrk="1" hangingPunct="1"/>
            <a:r>
              <a:rPr lang="es-MX" sz="2800" dirty="0" smtClean="0"/>
              <a:t>Mejoría de 9.4 meses de supervivencia en pacientes operados vs. no operados (p&lt;0.01)</a:t>
            </a:r>
          </a:p>
          <a:p>
            <a:pPr lvl="3" eaLnBrk="1" hangingPunct="1"/>
            <a:endParaRPr lang="es-MX" sz="1600" dirty="0" smtClean="0"/>
          </a:p>
          <a:p>
            <a:pPr eaLnBrk="1" hangingPunct="1"/>
            <a:r>
              <a:rPr lang="es-MX" sz="2800" dirty="0" smtClean="0"/>
              <a:t>En el análisis </a:t>
            </a:r>
            <a:r>
              <a:rPr lang="es-MX" sz="2800" dirty="0" err="1" smtClean="0"/>
              <a:t>multivariado</a:t>
            </a:r>
            <a:r>
              <a:rPr lang="es-MX" sz="2800" dirty="0" smtClean="0"/>
              <a:t>, se mantuvo como factor de buen pronóstico (HR 0.68, 95% IC 0.46-0.99)</a:t>
            </a:r>
          </a:p>
          <a:p>
            <a:pPr lvl="3" eaLnBrk="1" hangingPunct="1"/>
            <a:endParaRPr lang="es-MX" sz="1600" dirty="0" smtClean="0"/>
          </a:p>
          <a:p>
            <a:pPr eaLnBrk="1" hangingPunct="1"/>
            <a:r>
              <a:rPr lang="es-MX" sz="2800" dirty="0" smtClean="0"/>
              <a:t>Poco beneficio con pobre estado de desempeño (</a:t>
            </a:r>
            <a:r>
              <a:rPr lang="es-MX" sz="2800" dirty="0" err="1" smtClean="0"/>
              <a:t>Karnofsky</a:t>
            </a:r>
            <a:r>
              <a:rPr lang="es-MX" sz="2800" dirty="0" smtClean="0"/>
              <a:t>, ECOG)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574684" y="6381328"/>
            <a:ext cx="359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/>
              <a:t>Choueiri</a:t>
            </a:r>
            <a:r>
              <a:rPr lang="es-MX" sz="1600" dirty="0" smtClean="0"/>
              <a:t> TK et al. </a:t>
            </a:r>
            <a:r>
              <a:rPr lang="es-MX" sz="1600" i="1" dirty="0" smtClean="0"/>
              <a:t>J </a:t>
            </a:r>
            <a:r>
              <a:rPr lang="es-MX" sz="1600" i="1" dirty="0" err="1" smtClean="0"/>
              <a:t>Urol</a:t>
            </a:r>
            <a:r>
              <a:rPr lang="es-MX" sz="1600" i="1" dirty="0" smtClean="0"/>
              <a:t> </a:t>
            </a:r>
            <a:r>
              <a:rPr lang="es-MX" sz="1600" dirty="0" smtClean="0"/>
              <a:t> 2011;185:60</a:t>
            </a:r>
            <a:endParaRPr lang="es-MX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4000" dirty="0" smtClean="0"/>
              <a:t>Cirugía </a:t>
            </a:r>
            <a:r>
              <a:rPr lang="es-ES_tradnl" sz="4000" dirty="0" err="1" smtClean="0"/>
              <a:t>citorreductiva</a:t>
            </a:r>
            <a:r>
              <a:rPr lang="es-ES_tradnl" sz="4000" dirty="0" smtClean="0"/>
              <a:t> </a:t>
            </a:r>
            <a:br>
              <a:rPr lang="es-ES_tradnl" sz="4000" dirty="0" smtClean="0"/>
            </a:br>
            <a:r>
              <a:rPr lang="es-ES_tradnl" sz="4000" dirty="0" smtClean="0"/>
              <a:t>seguida de terapia blanco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08" y="1880828"/>
            <a:ext cx="4248472" cy="4525963"/>
          </a:xfrm>
          <a:noFill/>
        </p:spPr>
        <p:txBody>
          <a:bodyPr/>
          <a:lstStyle/>
          <a:p>
            <a:pPr eaLnBrk="1" hangingPunct="1">
              <a:buNone/>
            </a:pPr>
            <a:r>
              <a:rPr lang="es-MX" sz="2400" dirty="0" smtClean="0"/>
              <a:t>Factores adversos</a:t>
            </a:r>
          </a:p>
          <a:p>
            <a:pPr lvl="2" eaLnBrk="1" hangingPunct="1"/>
            <a:endParaRPr lang="es-MX" sz="1600" dirty="0" smtClean="0"/>
          </a:p>
          <a:p>
            <a:pPr eaLnBrk="1" hangingPunct="1"/>
            <a:r>
              <a:rPr lang="es-MX" sz="2400" dirty="0" smtClean="0"/>
              <a:t>Albúmina baja</a:t>
            </a:r>
          </a:p>
          <a:p>
            <a:pPr eaLnBrk="1" hangingPunct="1"/>
            <a:r>
              <a:rPr lang="es-MX" sz="2400" dirty="0" smtClean="0"/>
              <a:t>DHL elevada</a:t>
            </a:r>
          </a:p>
          <a:p>
            <a:pPr eaLnBrk="1" hangingPunct="1"/>
            <a:r>
              <a:rPr lang="es-MX" sz="2400" dirty="0" smtClean="0"/>
              <a:t>Estadio cT3 o cT4</a:t>
            </a:r>
          </a:p>
          <a:p>
            <a:pPr eaLnBrk="1" hangingPunct="1"/>
            <a:r>
              <a:rPr lang="es-MX" sz="2400" dirty="0" smtClean="0"/>
              <a:t>Metástasis sintomáticas</a:t>
            </a:r>
          </a:p>
          <a:p>
            <a:pPr eaLnBrk="1" hangingPunct="1"/>
            <a:r>
              <a:rPr lang="es-MX" sz="2400" dirty="0" smtClean="0"/>
              <a:t>Metástasis hepáticas</a:t>
            </a:r>
          </a:p>
          <a:p>
            <a:pPr eaLnBrk="1" hangingPunct="1"/>
            <a:r>
              <a:rPr lang="es-MX" sz="2400" dirty="0" err="1" smtClean="0"/>
              <a:t>Linfadenopatía</a:t>
            </a:r>
            <a:r>
              <a:rPr lang="es-MX" sz="2400" dirty="0" smtClean="0"/>
              <a:t> retroperitoneal </a:t>
            </a:r>
          </a:p>
          <a:p>
            <a:pPr eaLnBrk="1" hangingPunct="1">
              <a:buNone/>
            </a:pPr>
            <a:r>
              <a:rPr lang="es-MX" sz="2400" dirty="0" smtClean="0"/>
              <a:t>	o </a:t>
            </a:r>
            <a:r>
              <a:rPr lang="es-MX" sz="2400" dirty="0" err="1" smtClean="0"/>
              <a:t>supradiafragmática</a:t>
            </a:r>
            <a:endParaRPr lang="es-MX" sz="2400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4574684" y="6381328"/>
            <a:ext cx="3577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/>
              <a:t>Culp</a:t>
            </a:r>
            <a:r>
              <a:rPr lang="es-MX" sz="1600" dirty="0" smtClean="0"/>
              <a:t> SH et al. </a:t>
            </a:r>
            <a:r>
              <a:rPr lang="es-MX" sz="1600" i="1" dirty="0" err="1" smtClean="0"/>
              <a:t>Cancer</a:t>
            </a:r>
            <a:r>
              <a:rPr lang="es-MX" sz="1600" i="1" dirty="0" smtClean="0"/>
              <a:t> </a:t>
            </a:r>
            <a:r>
              <a:rPr lang="es-MX" sz="1600" dirty="0" smtClean="0"/>
              <a:t>2010;116:3378</a:t>
            </a:r>
            <a:endParaRPr lang="es-MX" sz="1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44008" y="1639341"/>
            <a:ext cx="4248472" cy="45259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MX" sz="12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400" kern="0" dirty="0" smtClean="0">
                <a:latin typeface="+mn-lt"/>
              </a:rPr>
              <a:t>Los pacientes con múltiples factores tienen un elevado riesgo de mortalidad quirúrgica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1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1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400" kern="0" dirty="0" smtClean="0">
                <a:latin typeface="+mn-lt"/>
              </a:rPr>
              <a:t>En aquellos con 4 factores o más, la NC no fue mejor que la terapia sistémica sola</a:t>
            </a:r>
            <a:endParaRPr kumimoji="0" lang="es-MX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1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4000" dirty="0" smtClean="0"/>
              <a:t>Cirugía </a:t>
            </a:r>
            <a:r>
              <a:rPr lang="es-ES_tradnl" sz="4000" dirty="0" err="1" smtClean="0"/>
              <a:t>citorreductiva</a:t>
            </a:r>
            <a:r>
              <a:rPr lang="es-ES_tradnl" sz="4000" dirty="0" smtClean="0"/>
              <a:t> con </a:t>
            </a:r>
            <a:r>
              <a:rPr lang="es-ES_tradnl" sz="4000" dirty="0" err="1" smtClean="0"/>
              <a:t>Metastasectomía</a:t>
            </a:r>
            <a:r>
              <a:rPr lang="es-ES_tradnl" sz="4000" dirty="0" smtClean="0"/>
              <a:t> completa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MX" sz="2800" dirty="0" smtClean="0"/>
              <a:t>Puede ser considerada y realizada en casos seleccionados después de una revisión multidisciplinaria</a:t>
            </a:r>
          </a:p>
          <a:p>
            <a:pPr lvl="1" eaLnBrk="1" hangingPunct="1"/>
            <a:endParaRPr lang="es-MX" sz="2400" dirty="0" smtClean="0"/>
          </a:p>
          <a:p>
            <a:pPr eaLnBrk="1" hangingPunct="1"/>
            <a:r>
              <a:rPr lang="es-MX" sz="2800" dirty="0" smtClean="0"/>
              <a:t>De preferencia, lesiones solitarias o accesibles a nivel local, pulmonar o abdominal</a:t>
            </a:r>
          </a:p>
          <a:p>
            <a:pPr eaLnBrk="1" hangingPunct="1"/>
            <a:endParaRPr lang="es-MX" sz="2800" dirty="0" smtClean="0"/>
          </a:p>
          <a:p>
            <a:pPr eaLnBrk="1" hangingPunct="1"/>
            <a:r>
              <a:rPr lang="es-MX" sz="2800" dirty="0" smtClean="0"/>
              <a:t>Cuando es factible, </a:t>
            </a:r>
            <a:r>
              <a:rPr lang="es-MX" sz="2800" dirty="0" smtClean="0"/>
              <a:t>la supervivencia </a:t>
            </a:r>
            <a:r>
              <a:rPr lang="es-MX" sz="2800" dirty="0" smtClean="0"/>
              <a:t>a 5 años:</a:t>
            </a:r>
          </a:p>
          <a:p>
            <a:pPr lvl="1" eaLnBrk="1" hangingPunct="1"/>
            <a:r>
              <a:rPr lang="es-MX" sz="2400" dirty="0" smtClean="0"/>
              <a:t>30-60% resección completa vs.</a:t>
            </a:r>
          </a:p>
          <a:p>
            <a:pPr lvl="1" eaLnBrk="1" hangingPunct="1"/>
            <a:r>
              <a:rPr lang="es-MX" sz="2400" dirty="0" smtClean="0"/>
              <a:t>10-14% resección incompleta de metástasis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4000" dirty="0" smtClean="0"/>
              <a:t>Cirugía </a:t>
            </a:r>
            <a:r>
              <a:rPr lang="es-ES_tradnl" sz="4000" dirty="0" err="1" smtClean="0"/>
              <a:t>citorreductiva</a:t>
            </a:r>
            <a:r>
              <a:rPr lang="es-ES_tradnl" sz="4000" dirty="0" smtClean="0"/>
              <a:t> con </a:t>
            </a:r>
            <a:r>
              <a:rPr lang="es-ES_tradnl" sz="4000" dirty="0" err="1" smtClean="0"/>
              <a:t>Metastasectomía</a:t>
            </a:r>
            <a:r>
              <a:rPr lang="es-ES_tradnl" sz="4000" dirty="0" smtClean="0"/>
              <a:t> completa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MX" sz="2800" dirty="0" smtClean="0"/>
              <a:t>La interrogante:</a:t>
            </a:r>
          </a:p>
          <a:p>
            <a:pPr eaLnBrk="1" hangingPunct="1">
              <a:buNone/>
            </a:pPr>
            <a:r>
              <a:rPr lang="es-MX" sz="2800" dirty="0" smtClean="0"/>
              <a:t>	¿Existe beneficio en agregar terapia blanco adyuvante después de NC y extirpación completa de metástasis?</a:t>
            </a:r>
          </a:p>
          <a:p>
            <a:pPr lvl="3" eaLnBrk="1" hangingPunct="1"/>
            <a:endParaRPr lang="es-MX" sz="1600" dirty="0" smtClean="0"/>
          </a:p>
          <a:p>
            <a:pPr eaLnBrk="1" hangingPunct="1"/>
            <a:r>
              <a:rPr lang="es-MX" sz="2800" dirty="0" smtClean="0"/>
              <a:t>No hay estudios prospectivos que lo evalúen</a:t>
            </a:r>
          </a:p>
          <a:p>
            <a:pPr lvl="3" eaLnBrk="1" hangingPunct="1"/>
            <a:endParaRPr lang="es-MX" sz="1600" dirty="0" smtClean="0"/>
          </a:p>
          <a:p>
            <a:pPr eaLnBrk="1" hangingPunct="1"/>
            <a:r>
              <a:rPr lang="es-MX" sz="2800" dirty="0" smtClean="0"/>
              <a:t>Pocos pacientes tienen el perfil clínico necesario para </a:t>
            </a:r>
            <a:r>
              <a:rPr lang="es-MX" sz="2800" dirty="0" smtClean="0"/>
              <a:t>tolerar </a:t>
            </a:r>
            <a:r>
              <a:rPr lang="es-MX" sz="2800" dirty="0" smtClean="0"/>
              <a:t>múltiples cirugías y recibir terapia sistémica sin </a:t>
            </a:r>
            <a:r>
              <a:rPr lang="es-MX" sz="2800" dirty="0" smtClean="0"/>
              <a:t>consecuencias</a:t>
            </a:r>
            <a:endParaRPr lang="es-MX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Epidemiología</a:t>
            </a:r>
            <a:endParaRPr lang="es-E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z="2800" dirty="0" smtClean="0"/>
              <a:t>A pesar de que en las últimas décadas se ha incrementado el número de tumores renales identificados en etapas tempranas:</a:t>
            </a:r>
          </a:p>
          <a:p>
            <a:pPr lvl="3" eaLnBrk="1" hangingPunct="1"/>
            <a:endParaRPr lang="es-MX" sz="1600" dirty="0" smtClean="0"/>
          </a:p>
          <a:p>
            <a:pPr lvl="1" eaLnBrk="1" hangingPunct="1"/>
            <a:r>
              <a:rPr lang="es-MX" sz="2400" dirty="0" smtClean="0"/>
              <a:t>~25-30% de los pacientes tienen metástasis al diagnóstico inicial</a:t>
            </a:r>
          </a:p>
          <a:p>
            <a:pPr lvl="4" eaLnBrk="1" hangingPunct="1"/>
            <a:endParaRPr lang="es-MX" sz="1600" dirty="0" smtClean="0"/>
          </a:p>
          <a:p>
            <a:pPr lvl="1" eaLnBrk="1" hangingPunct="1"/>
            <a:r>
              <a:rPr lang="es-MX" sz="2400" dirty="0" smtClean="0"/>
              <a:t>~30% desarrollarán enfermedad recurrente o </a:t>
            </a:r>
            <a:r>
              <a:rPr lang="es-MX" sz="2400" dirty="0" err="1" smtClean="0"/>
              <a:t>metastásica</a:t>
            </a:r>
            <a:r>
              <a:rPr lang="es-MX" sz="2400" dirty="0" smtClean="0"/>
              <a:t> después del tratamiento radical de una enfermedad originalmente localizada</a:t>
            </a:r>
            <a:endParaRPr lang="es-ES" sz="2400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3347864" y="6381328"/>
            <a:ext cx="5122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/>
              <a:t>Puente VJ et al. </a:t>
            </a:r>
            <a:r>
              <a:rPr lang="es-MX" sz="1600" i="1" dirty="0" err="1" smtClean="0"/>
              <a:t>Curr</a:t>
            </a:r>
            <a:r>
              <a:rPr lang="es-MX" sz="1600" i="1" dirty="0" smtClean="0"/>
              <a:t> </a:t>
            </a:r>
            <a:r>
              <a:rPr lang="es-MX" sz="1600" i="1" dirty="0" err="1" smtClean="0"/>
              <a:t>Treat</a:t>
            </a:r>
            <a:r>
              <a:rPr lang="es-MX" sz="1600" i="1" dirty="0" smtClean="0"/>
              <a:t> </a:t>
            </a:r>
            <a:r>
              <a:rPr lang="es-MX" sz="1600" i="1" dirty="0" err="1" smtClean="0"/>
              <a:t>Options</a:t>
            </a:r>
            <a:r>
              <a:rPr lang="es-MX" sz="1600" i="1" dirty="0" smtClean="0"/>
              <a:t> </a:t>
            </a:r>
            <a:r>
              <a:rPr lang="es-MX" sz="1600" i="1" dirty="0" err="1" smtClean="0"/>
              <a:t>Oncol</a:t>
            </a:r>
            <a:r>
              <a:rPr lang="es-MX" sz="1600" dirty="0" smtClean="0"/>
              <a:t> 2015;16:13</a:t>
            </a:r>
            <a:endParaRPr lang="es-MX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4000" dirty="0" smtClean="0"/>
              <a:t>Terapia blanco seguida </a:t>
            </a:r>
            <a:br>
              <a:rPr lang="es-ES_tradnl" sz="4000" dirty="0" smtClean="0"/>
            </a:br>
            <a:r>
              <a:rPr lang="es-ES_tradnl" sz="4000" dirty="0" smtClean="0"/>
              <a:t>de Cirugía </a:t>
            </a:r>
            <a:r>
              <a:rPr lang="es-ES_tradnl" sz="4000" dirty="0" err="1" smtClean="0"/>
              <a:t>citorreductiva</a:t>
            </a:r>
            <a:endParaRPr lang="es-ES_tradnl" sz="40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MX" sz="2400" dirty="0" smtClean="0"/>
              <a:t>Hasta el momento no </a:t>
            </a:r>
            <a:r>
              <a:rPr lang="es-MX" sz="2400" dirty="0" smtClean="0"/>
              <a:t>existen resultados de ensayos </a:t>
            </a:r>
            <a:r>
              <a:rPr lang="es-MX" sz="2400" dirty="0" smtClean="0"/>
              <a:t>clínicos</a:t>
            </a:r>
          </a:p>
          <a:p>
            <a:pPr lvl="3" eaLnBrk="1" hangingPunct="1"/>
            <a:endParaRPr lang="es-MX" sz="1400" dirty="0" smtClean="0"/>
          </a:p>
          <a:p>
            <a:pPr eaLnBrk="1" hangingPunct="1"/>
            <a:r>
              <a:rPr lang="es-MX" sz="2400" dirty="0" smtClean="0"/>
              <a:t>Mayor frecuencia de complicaciones en herida quirúrgica</a:t>
            </a:r>
          </a:p>
          <a:p>
            <a:pPr lvl="3" eaLnBrk="1" hangingPunct="1"/>
            <a:endParaRPr lang="es-MX" sz="1400" dirty="0" smtClean="0"/>
          </a:p>
          <a:p>
            <a:pPr eaLnBrk="1" hangingPunct="1"/>
            <a:r>
              <a:rPr lang="es-MX" sz="2400" dirty="0" smtClean="0"/>
              <a:t>No incrementa el riesgo global de complicaciones ni de alto grado (</a:t>
            </a:r>
            <a:r>
              <a:rPr lang="es-MX" sz="2400" dirty="0" err="1" smtClean="0"/>
              <a:t>Clavien-Dindo</a:t>
            </a:r>
            <a:r>
              <a:rPr lang="es-MX" sz="2400" dirty="0" smtClean="0"/>
              <a:t> </a:t>
            </a:r>
            <a:r>
              <a:rPr lang="es-MX" sz="2400" dirty="0" smtClean="0"/>
              <a:t>&gt; 3)</a:t>
            </a:r>
          </a:p>
          <a:p>
            <a:pPr eaLnBrk="1" hangingPunct="1"/>
            <a:endParaRPr lang="es-MX" sz="1000" dirty="0" smtClean="0"/>
          </a:p>
          <a:p>
            <a:pPr eaLnBrk="1" hangingPunct="1"/>
            <a:r>
              <a:rPr lang="es-MX" sz="2400" dirty="0" smtClean="0"/>
              <a:t>La respuesta en los primeros 60 días de tratamiento, de acuerdo a la reducción del tumor primario, parece ser un factor determinante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574684" y="6381328"/>
            <a:ext cx="3704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/>
              <a:t>Chapin</a:t>
            </a:r>
            <a:r>
              <a:rPr lang="es-MX" sz="1600" dirty="0" smtClean="0"/>
              <a:t> BF et al. </a:t>
            </a:r>
            <a:r>
              <a:rPr lang="es-MX" sz="1600" i="1" dirty="0" err="1" smtClean="0"/>
              <a:t>Eur</a:t>
            </a:r>
            <a:r>
              <a:rPr lang="es-MX" sz="1600" i="1" dirty="0" smtClean="0"/>
              <a:t> </a:t>
            </a:r>
            <a:r>
              <a:rPr lang="es-MX" sz="1600" i="1" dirty="0" err="1" smtClean="0"/>
              <a:t>Urol</a:t>
            </a:r>
            <a:r>
              <a:rPr lang="es-MX" sz="1600" i="1" dirty="0" smtClean="0"/>
              <a:t> </a:t>
            </a:r>
            <a:r>
              <a:rPr lang="es-MX" sz="1600" dirty="0" smtClean="0"/>
              <a:t> 2011;60:964</a:t>
            </a:r>
            <a:endParaRPr lang="es-MX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51520" y="1802134"/>
          <a:ext cx="8604956" cy="45791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02478"/>
                <a:gridCol w="4302478"/>
              </a:tblGrid>
              <a:tr h="555834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Ventajas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Desventajas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35643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Reduce la carga tumoral y limita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</a:rPr>
                        <a:t> la agresividad de la cirugía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Incremento en la morbilidad quirúrgica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</a:rPr>
                        <a:t> e interferencia con la cicatrización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35643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Permite paliar las complicaciones locales derivadas del tumor primario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Progresión rápida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</a:rPr>
                        <a:t> de la enfermedad en la fase posoperatoria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35643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Puede mejorar la respuesta terapéutica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No se recomienda retrasar la cirugía en pacientes con trombo tumoral que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</a:rPr>
                        <a:t> tengan un buen estado funcional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35643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Interrumpe el enriquecimiento del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</a:rPr>
                        <a:t> microambiente que promueve la </a:t>
                      </a:r>
                      <a:r>
                        <a:rPr lang="es-MX" baseline="0" dirty="0" err="1" smtClean="0">
                          <a:solidFill>
                            <a:schemeClr val="tx1"/>
                          </a:solidFill>
                        </a:rPr>
                        <a:t>angiogénesis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</a:rPr>
                        <a:t> y proliferación celular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810429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Identificación de pacientes con enfermedad refractaria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</a:rPr>
                        <a:t> que no se beneficiarán de cirugía </a:t>
                      </a:r>
                      <a:r>
                        <a:rPr lang="es-MX" baseline="0" dirty="0" err="1" smtClean="0">
                          <a:solidFill>
                            <a:schemeClr val="tx1"/>
                          </a:solidFill>
                        </a:rPr>
                        <a:t>citorreductiva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6856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31" charset="-128"/>
                <a:cs typeface="+mj-cs"/>
              </a:rPr>
              <a:t>Terapia blanco seguida </a:t>
            </a:r>
            <a:br>
              <a:rPr kumimoji="0" lang="es-ES_tradnl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31" charset="-128"/>
                <a:cs typeface="+mj-cs"/>
              </a:rPr>
            </a:br>
            <a:r>
              <a:rPr kumimoji="0" lang="es-ES_tradnl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31" charset="-128"/>
                <a:cs typeface="+mj-cs"/>
              </a:rPr>
              <a:t>de Cirugía </a:t>
            </a:r>
            <a:r>
              <a:rPr kumimoji="0" lang="es-ES_tradnl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31" charset="-128"/>
                <a:cs typeface="+mj-cs"/>
              </a:rPr>
              <a:t>citorreductiva</a:t>
            </a:r>
            <a:endParaRPr kumimoji="0" lang="es-ES_tradnl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31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 smtClean="0"/>
              <a:t>Estudios fase III en proceso</a:t>
            </a:r>
            <a:endParaRPr lang="es-MX" sz="4000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4667" y="1412776"/>
            <a:ext cx="657369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4860032" y="4833156"/>
            <a:ext cx="2880320" cy="8640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Terapia sistémica sola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MX" sz="2400" dirty="0" smtClean="0"/>
              <a:t>Inhibidores de TK, VEGF, </a:t>
            </a:r>
            <a:r>
              <a:rPr lang="es-MX" sz="2400" dirty="0" err="1" smtClean="0"/>
              <a:t>mTOR</a:t>
            </a:r>
            <a:endParaRPr lang="es-MX" sz="2400" dirty="0" smtClean="0"/>
          </a:p>
          <a:p>
            <a:pPr eaLnBrk="1" hangingPunct="1"/>
            <a:r>
              <a:rPr lang="es-MX" sz="2400" dirty="0" smtClean="0"/>
              <a:t>Indicada </a:t>
            </a:r>
            <a:r>
              <a:rPr lang="es-MX" sz="2400" dirty="0" smtClean="0"/>
              <a:t>en pacientes con:</a:t>
            </a:r>
          </a:p>
          <a:p>
            <a:pPr lvl="1" eaLnBrk="1" hangingPunct="1"/>
            <a:r>
              <a:rPr lang="es-MX" sz="2000" dirty="0" smtClean="0"/>
              <a:t>Pobre estado de desempeño</a:t>
            </a:r>
          </a:p>
          <a:p>
            <a:pPr lvl="1" eaLnBrk="1" hangingPunct="1"/>
            <a:r>
              <a:rPr lang="es-MX" sz="2000" dirty="0" smtClean="0"/>
              <a:t>Alto riesgo quirúrgico por </a:t>
            </a:r>
            <a:r>
              <a:rPr lang="es-MX" sz="2000" dirty="0" err="1" smtClean="0"/>
              <a:t>comorbilidades</a:t>
            </a:r>
            <a:endParaRPr lang="es-MX" sz="2000" dirty="0" smtClean="0"/>
          </a:p>
          <a:p>
            <a:pPr lvl="1" eaLnBrk="1" hangingPunct="1"/>
            <a:r>
              <a:rPr lang="es-MX" sz="2000" dirty="0" smtClean="0"/>
              <a:t>Múltiples factores adversos</a:t>
            </a:r>
          </a:p>
          <a:p>
            <a:pPr lvl="1" eaLnBrk="1" hangingPunct="1"/>
            <a:r>
              <a:rPr lang="es-MX" sz="2000" dirty="0" smtClean="0"/>
              <a:t>Estirpe histológica diferente</a:t>
            </a:r>
          </a:p>
          <a:p>
            <a:pPr lvl="3" eaLnBrk="1" hangingPunct="1"/>
            <a:endParaRPr lang="es-MX" sz="1400" dirty="0" smtClean="0"/>
          </a:p>
          <a:p>
            <a:pPr eaLnBrk="1" hangingPunct="1"/>
            <a:r>
              <a:rPr lang="es-MX" sz="2400" dirty="0" smtClean="0"/>
              <a:t>Las recomendaciones con evidencia nivel 1 son para el subtipo convencional (células claras)</a:t>
            </a:r>
          </a:p>
          <a:p>
            <a:pPr eaLnBrk="1" hangingPunct="1"/>
            <a:r>
              <a:rPr lang="es-MX" sz="2400" dirty="0" smtClean="0"/>
              <a:t>Para otros subtipos histológicos se recomienda dar </a:t>
            </a:r>
            <a:r>
              <a:rPr lang="es-MX" sz="2400" dirty="0" err="1" smtClean="0"/>
              <a:t>Tx</a:t>
            </a:r>
            <a:r>
              <a:rPr lang="es-MX" sz="2400" dirty="0" smtClean="0"/>
              <a:t> dentro de protocolos de investigación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396426" y="6381328"/>
            <a:ext cx="4978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/>
              <a:t>Crispen PL and </a:t>
            </a:r>
            <a:r>
              <a:rPr lang="es-MX" sz="1600" dirty="0" err="1" smtClean="0"/>
              <a:t>Blute</a:t>
            </a:r>
            <a:r>
              <a:rPr lang="es-MX" sz="1600" dirty="0" smtClean="0"/>
              <a:t> ML. </a:t>
            </a:r>
            <a:r>
              <a:rPr lang="es-MX" sz="1600" i="1" dirty="0" err="1" smtClean="0"/>
              <a:t>Curr</a:t>
            </a:r>
            <a:r>
              <a:rPr lang="es-MX" sz="1600" i="1" dirty="0" smtClean="0"/>
              <a:t> </a:t>
            </a:r>
            <a:r>
              <a:rPr lang="es-MX" sz="1600" i="1" dirty="0" err="1" smtClean="0"/>
              <a:t>Urol</a:t>
            </a:r>
            <a:r>
              <a:rPr lang="es-MX" sz="1600" i="1" dirty="0" smtClean="0"/>
              <a:t> </a:t>
            </a:r>
            <a:r>
              <a:rPr lang="es-MX" sz="1600" i="1" dirty="0" err="1" smtClean="0"/>
              <a:t>Rep</a:t>
            </a:r>
            <a:r>
              <a:rPr lang="es-MX" sz="1600" dirty="0" smtClean="0"/>
              <a:t> 2012;13:38</a:t>
            </a:r>
            <a:endParaRPr lang="es-MX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Terapia sistémica sola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MX" sz="2800" dirty="0" smtClean="0"/>
              <a:t>Respuesta clínica global 60%-70%</a:t>
            </a:r>
          </a:p>
          <a:p>
            <a:pPr lvl="1" eaLnBrk="1" hangingPunct="1"/>
            <a:r>
              <a:rPr lang="es-MX" sz="2400" dirty="0" smtClean="0"/>
              <a:t>Respuesta parcial</a:t>
            </a:r>
          </a:p>
          <a:p>
            <a:pPr lvl="1" eaLnBrk="1" hangingPunct="1"/>
            <a:r>
              <a:rPr lang="es-MX" sz="2400" dirty="0" smtClean="0"/>
              <a:t>Enfermedad estable</a:t>
            </a:r>
          </a:p>
          <a:p>
            <a:pPr lvl="1" eaLnBrk="1" hangingPunct="1"/>
            <a:endParaRPr lang="es-MX" sz="2400" dirty="0" smtClean="0"/>
          </a:p>
          <a:p>
            <a:pPr eaLnBrk="1" hangingPunct="1"/>
            <a:r>
              <a:rPr lang="es-MX" sz="2800" dirty="0" smtClean="0"/>
              <a:t>Mediana supervivencia: 10.5 </a:t>
            </a:r>
            <a:r>
              <a:rPr lang="es-MX" sz="2800" dirty="0" smtClean="0"/>
              <a:t>meses</a:t>
            </a:r>
          </a:p>
          <a:p>
            <a:pPr lvl="2" eaLnBrk="1" hangingPunct="1"/>
            <a:endParaRPr lang="es-MX" sz="2000" dirty="0" smtClean="0"/>
          </a:p>
          <a:p>
            <a:pPr eaLnBrk="1" hangingPunct="1"/>
            <a:r>
              <a:rPr lang="es-MX" sz="2800" dirty="0" smtClean="0"/>
              <a:t>Supervivencia global a 2 años: 10%</a:t>
            </a:r>
          </a:p>
          <a:p>
            <a:pPr lvl="2" eaLnBrk="1" hangingPunct="1"/>
            <a:endParaRPr lang="es-MX" sz="1600" dirty="0" smtClean="0"/>
          </a:p>
          <a:p>
            <a:pPr eaLnBrk="1" hangingPunct="1">
              <a:buNone/>
            </a:pPr>
            <a:r>
              <a:rPr lang="es-MX" sz="2000" dirty="0" smtClean="0"/>
              <a:t>Estas cifras p</a:t>
            </a:r>
            <a:r>
              <a:rPr lang="es-MX" sz="2000" dirty="0" smtClean="0"/>
              <a:t>ueden </a:t>
            </a:r>
            <a:r>
              <a:rPr lang="es-MX" sz="2000" dirty="0" smtClean="0"/>
              <a:t>diferir de acuerdo al grupo de riesgo</a:t>
            </a:r>
            <a:r>
              <a:rPr lang="es-MX" dirty="0" smtClean="0"/>
              <a:t> </a:t>
            </a:r>
          </a:p>
          <a:p>
            <a:pPr eaLnBrk="1" hangingPunct="1">
              <a:buNone/>
            </a:pPr>
            <a:endParaRPr lang="es-MX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3491880" y="6381328"/>
            <a:ext cx="4089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/>
              <a:t>Dutcher</a:t>
            </a:r>
            <a:r>
              <a:rPr lang="es-MX" sz="1600" dirty="0" smtClean="0"/>
              <a:t> JP. </a:t>
            </a:r>
            <a:r>
              <a:rPr lang="es-MX" sz="1600" dirty="0" err="1" smtClean="0"/>
              <a:t>Ther</a:t>
            </a:r>
            <a:r>
              <a:rPr lang="es-MX" sz="1600" dirty="0" smtClean="0"/>
              <a:t> </a:t>
            </a:r>
            <a:r>
              <a:rPr lang="es-MX" sz="1600" dirty="0" err="1" smtClean="0"/>
              <a:t>Adv</a:t>
            </a:r>
            <a:r>
              <a:rPr lang="es-MX" sz="1600" dirty="0" smtClean="0"/>
              <a:t> </a:t>
            </a:r>
            <a:r>
              <a:rPr lang="es-MX" sz="1600" dirty="0" err="1" smtClean="0"/>
              <a:t>Urol</a:t>
            </a:r>
            <a:r>
              <a:rPr lang="es-MX" sz="1600" dirty="0" smtClean="0"/>
              <a:t> 2013; 5:338-353</a:t>
            </a:r>
            <a:endParaRPr lang="es-MX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8012" y="1179544"/>
            <a:ext cx="7264408" cy="534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3 CuadroTexto"/>
          <p:cNvSpPr txBox="1">
            <a:spLocks noChangeArrowheads="1"/>
          </p:cNvSpPr>
          <p:nvPr/>
        </p:nvSpPr>
        <p:spPr bwMode="auto">
          <a:xfrm>
            <a:off x="4140200" y="6489700"/>
            <a:ext cx="4679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dirty="0" err="1"/>
              <a:t>Escudier</a:t>
            </a:r>
            <a:r>
              <a:rPr lang="es-MX" sz="1600" dirty="0"/>
              <a:t> B. et al. Ann </a:t>
            </a:r>
            <a:r>
              <a:rPr lang="es-MX" sz="1600" dirty="0" err="1"/>
              <a:t>Oncol</a:t>
            </a:r>
            <a:r>
              <a:rPr lang="es-MX" sz="1600" dirty="0"/>
              <a:t> 2012; 23 (S7): 65-71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CuadroTexto"/>
          <p:cNvSpPr txBox="1">
            <a:spLocks noChangeArrowheads="1"/>
          </p:cNvSpPr>
          <p:nvPr/>
        </p:nvSpPr>
        <p:spPr bwMode="auto">
          <a:xfrm>
            <a:off x="4140200" y="6489700"/>
            <a:ext cx="4679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dirty="0" err="1"/>
              <a:t>Escudier</a:t>
            </a:r>
            <a:r>
              <a:rPr lang="es-MX" sz="1600" dirty="0"/>
              <a:t> B. et al. Ann </a:t>
            </a:r>
            <a:r>
              <a:rPr lang="es-MX" sz="1600" dirty="0" err="1"/>
              <a:t>Oncol</a:t>
            </a:r>
            <a:r>
              <a:rPr lang="es-MX" sz="1600" dirty="0"/>
              <a:t> 2012; 23 (S7): 65-71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636" y="656692"/>
            <a:ext cx="6516724" cy="57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Conclusiones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MX" sz="2400" dirty="0" smtClean="0"/>
              <a:t>El manejo de la enfermedad </a:t>
            </a:r>
            <a:r>
              <a:rPr lang="es-MX" sz="2400" dirty="0" err="1" smtClean="0"/>
              <a:t>metastásica</a:t>
            </a:r>
            <a:r>
              <a:rPr lang="es-MX" sz="2400" dirty="0" smtClean="0"/>
              <a:t> es </a:t>
            </a:r>
            <a:r>
              <a:rPr lang="es-MX" sz="2400" dirty="0" smtClean="0"/>
              <a:t>complejo</a:t>
            </a:r>
          </a:p>
          <a:p>
            <a:pPr eaLnBrk="1" hangingPunct="1"/>
            <a:endParaRPr lang="es-MX" sz="2400" dirty="0" smtClean="0"/>
          </a:p>
          <a:p>
            <a:pPr eaLnBrk="1" hangingPunct="1"/>
            <a:r>
              <a:rPr lang="es-MX" sz="2400" dirty="0" smtClean="0"/>
              <a:t>De preferencia realizarse en centros </a:t>
            </a:r>
            <a:r>
              <a:rPr lang="es-MX" sz="2400" smtClean="0"/>
              <a:t>de referencia</a:t>
            </a:r>
            <a:endParaRPr lang="es-MX" sz="2400" dirty="0" smtClean="0"/>
          </a:p>
          <a:p>
            <a:pPr lvl="2" eaLnBrk="1" hangingPunct="1"/>
            <a:endParaRPr lang="es-MX" sz="1800" dirty="0" smtClean="0"/>
          </a:p>
          <a:p>
            <a:pPr eaLnBrk="1" hangingPunct="1"/>
            <a:r>
              <a:rPr lang="es-MX" sz="2400" dirty="0" smtClean="0"/>
              <a:t>Dependiendo de las condiciones clínicas, este grupo de pacientes tiene mayor riesgo de toxicidad farmacológica y morbilidad quirúrgica</a:t>
            </a:r>
          </a:p>
          <a:p>
            <a:pPr lvl="1" eaLnBrk="1" hangingPunct="1"/>
            <a:endParaRPr lang="es-MX" sz="2000" dirty="0" smtClean="0"/>
          </a:p>
          <a:p>
            <a:pPr eaLnBrk="1" hangingPunct="1"/>
            <a:r>
              <a:rPr lang="es-MX" sz="2400" dirty="0" smtClean="0"/>
              <a:t>En nuestro país, los costos asociados al tratamiento sistémico son elevados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Conclusiones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MX" sz="2400" dirty="0" smtClean="0"/>
              <a:t>Si técnicamente es factible, el paciente tiene pocos factores adversos y buen estado de desempeño, el tratamiento quirúrgico podría mejorar la supervivencia</a:t>
            </a:r>
          </a:p>
          <a:p>
            <a:pPr lvl="2" eaLnBrk="1" hangingPunct="1"/>
            <a:endParaRPr lang="es-MX" sz="1800" dirty="0" smtClean="0"/>
          </a:p>
          <a:p>
            <a:pPr eaLnBrk="1" hangingPunct="1"/>
            <a:r>
              <a:rPr lang="es-MX" sz="2400" dirty="0" smtClean="0"/>
              <a:t>En este contexto, se recomienda:</a:t>
            </a:r>
          </a:p>
          <a:p>
            <a:pPr lvl="1" eaLnBrk="1" hangingPunct="1"/>
            <a:r>
              <a:rPr lang="es-MX" sz="2000" dirty="0" smtClean="0"/>
              <a:t>NC en combinación con:</a:t>
            </a:r>
          </a:p>
          <a:p>
            <a:pPr lvl="2" eaLnBrk="1" hangingPunct="1"/>
            <a:r>
              <a:rPr lang="es-MX" sz="1800" dirty="0" smtClean="0"/>
              <a:t>Resección completa de metástasis</a:t>
            </a:r>
          </a:p>
          <a:p>
            <a:pPr lvl="2" eaLnBrk="1" hangingPunct="1"/>
            <a:r>
              <a:rPr lang="es-MX" sz="1800" dirty="0" smtClean="0"/>
              <a:t>Terapia sistémica (antes o después de </a:t>
            </a:r>
            <a:r>
              <a:rPr lang="es-MX" sz="1800" dirty="0" err="1" smtClean="0"/>
              <a:t>Qx</a:t>
            </a:r>
            <a:r>
              <a:rPr lang="es-MX" sz="1800" dirty="0" smtClean="0"/>
              <a:t>)</a:t>
            </a:r>
          </a:p>
          <a:p>
            <a:pPr lvl="1" eaLnBrk="1" hangingPunct="1"/>
            <a:r>
              <a:rPr lang="es-MX" sz="2000" dirty="0" smtClean="0"/>
              <a:t>Terapia blanco sola</a:t>
            </a:r>
          </a:p>
          <a:p>
            <a:pPr lvl="2" eaLnBrk="1" hangingPunct="1"/>
            <a:endParaRPr lang="es-MX" sz="1800" dirty="0" smtClean="0"/>
          </a:p>
          <a:p>
            <a:pPr eaLnBrk="1" hangingPunct="1"/>
            <a:r>
              <a:rPr lang="es-MX" sz="2400" dirty="0" smtClean="0"/>
              <a:t>La NC sola no está recomendada</a:t>
            </a:r>
          </a:p>
          <a:p>
            <a:pPr lvl="1" eaLnBrk="1" hangingPunct="1"/>
            <a:endParaRPr lang="es-MX" sz="2000" dirty="0" smtClean="0"/>
          </a:p>
          <a:p>
            <a:pPr eaLnBrk="1" hangingPunct="1"/>
            <a:endParaRPr lang="es-MX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 smtClean="0"/>
              <a:t>Epidemiología</a:t>
            </a:r>
            <a:endParaRPr lang="es-E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s-MX" sz="2800" dirty="0" smtClean="0"/>
              <a:t>Existe un riesgo elevado de recurrencia en enfermedad avanzada:</a:t>
            </a:r>
          </a:p>
          <a:p>
            <a:pPr eaLnBrk="1" hangingPunct="1">
              <a:buFontTx/>
              <a:buNone/>
            </a:pPr>
            <a:endParaRPr lang="es-MX" sz="2800" dirty="0" smtClean="0"/>
          </a:p>
          <a:p>
            <a:pPr lvl="1" eaLnBrk="1" hangingPunct="1"/>
            <a:r>
              <a:rPr lang="es-MX" sz="2400" dirty="0" smtClean="0"/>
              <a:t>Supervivencia libre de enfermedad a 5 años: 60%</a:t>
            </a:r>
          </a:p>
          <a:p>
            <a:pPr lvl="1" eaLnBrk="1" hangingPunct="1"/>
            <a:r>
              <a:rPr lang="es-MX" sz="2400" dirty="0" smtClean="0"/>
              <a:t>Tiempo medio a la recurrencia: 6.8 años</a:t>
            </a:r>
          </a:p>
          <a:p>
            <a:pPr lvl="1" eaLnBrk="1" hangingPunct="1"/>
            <a:r>
              <a:rPr lang="es-MX" sz="2400" dirty="0" smtClean="0"/>
              <a:t>Probabilidad de progresión: 20-30%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0" y="5715000"/>
            <a:ext cx="35814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500"/>
          </a:p>
        </p:txBody>
      </p:sp>
      <p:sp>
        <p:nvSpPr>
          <p:cNvPr id="6" name="5 CuadroTexto"/>
          <p:cNvSpPr txBox="1"/>
          <p:nvPr/>
        </p:nvSpPr>
        <p:spPr>
          <a:xfrm>
            <a:off x="3347864" y="6381328"/>
            <a:ext cx="5122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/>
              <a:t>Puente VJ et al. </a:t>
            </a:r>
            <a:r>
              <a:rPr lang="es-MX" sz="1600" i="1" dirty="0" err="1" smtClean="0"/>
              <a:t>Curr</a:t>
            </a:r>
            <a:r>
              <a:rPr lang="es-MX" sz="1600" i="1" dirty="0" smtClean="0"/>
              <a:t> </a:t>
            </a:r>
            <a:r>
              <a:rPr lang="es-MX" sz="1600" i="1" dirty="0" err="1" smtClean="0"/>
              <a:t>Treat</a:t>
            </a:r>
            <a:r>
              <a:rPr lang="es-MX" sz="1600" i="1" dirty="0" smtClean="0"/>
              <a:t> </a:t>
            </a:r>
            <a:r>
              <a:rPr lang="es-MX" sz="1600" i="1" dirty="0" err="1" smtClean="0"/>
              <a:t>Options</a:t>
            </a:r>
            <a:r>
              <a:rPr lang="es-MX" sz="1600" i="1" dirty="0" smtClean="0"/>
              <a:t> </a:t>
            </a:r>
            <a:r>
              <a:rPr lang="es-MX" sz="1600" i="1" dirty="0" err="1" smtClean="0"/>
              <a:t>Oncol</a:t>
            </a:r>
            <a:r>
              <a:rPr lang="es-MX" sz="1600" dirty="0" smtClean="0"/>
              <a:t> 2015;16:13</a:t>
            </a:r>
            <a:endParaRPr lang="es-MX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 smtClean="0"/>
              <a:t>Epidemiología</a:t>
            </a:r>
            <a:endParaRPr lang="es-ES" dirty="0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0" y="5715000"/>
            <a:ext cx="35814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50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971601" y="2312878"/>
          <a:ext cx="7164794" cy="4212466"/>
        </p:xfrm>
        <a:graphic>
          <a:graphicData uri="http://schemas.openxmlformats.org/drawingml/2006/table">
            <a:tbl>
              <a:tblPr/>
              <a:tblGrid>
                <a:gridCol w="1166554"/>
                <a:gridCol w="1311472"/>
                <a:gridCol w="1171692"/>
                <a:gridCol w="1171692"/>
                <a:gridCol w="1171692"/>
                <a:gridCol w="1171692"/>
              </a:tblGrid>
              <a:tr h="116916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ESTADIO</a:t>
                      </a:r>
                      <a:r>
                        <a:rPr lang="es-MX" sz="2000" b="0" baseline="0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CLÍNICO</a:t>
                      </a:r>
                      <a:r>
                        <a:rPr lang="es-MX" sz="2000" b="0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2000" b="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 </a:t>
                      </a:r>
                      <a:r>
                        <a:rPr lang="es-MX" sz="2000" b="0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508 </a:t>
                      </a:r>
                      <a:r>
                        <a:rPr lang="es-MX" sz="2000" b="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PACIENTES CON </a:t>
                      </a:r>
                      <a:r>
                        <a:rPr lang="es-MX" sz="2000" b="0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CCR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OPERADOS EN EL</a:t>
                      </a:r>
                      <a:r>
                        <a:rPr lang="es-MX" sz="20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21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INNSZ</a:t>
                      </a:r>
                      <a:endParaRPr lang="es-MX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35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</a:t>
                      </a:r>
                      <a:endParaRPr lang="es-MX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336550" algn="ctr"/>
                        </a:tabLst>
                      </a:pPr>
                      <a:r>
                        <a:rPr lang="es-MX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	ETAPA I</a:t>
                      </a:r>
                      <a:endParaRPr lang="es-MX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ETAPA II</a:t>
                      </a:r>
                      <a:endParaRPr lang="es-MX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ETAPA III</a:t>
                      </a:r>
                      <a:endParaRPr lang="es-MX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ETAPA IV</a:t>
                      </a:r>
                      <a:endParaRPr lang="es-MX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MX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</a:tr>
              <a:tr h="501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1980-1988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39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</a:tr>
              <a:tr h="501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1989-1997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latin typeface="+mn-lt"/>
                          <a:ea typeface="Calibri"/>
                          <a:cs typeface="Times New Roman"/>
                        </a:rPr>
                        <a:t>103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</a:tr>
              <a:tr h="501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1998-2006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63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35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149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</a:tr>
              <a:tr h="501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2007-2014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105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43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217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</a:tr>
              <a:tr h="501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TOTAL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latin typeface="+mn-lt"/>
                          <a:ea typeface="Calibri"/>
                          <a:cs typeface="Times New Roman"/>
                        </a:rPr>
                        <a:t>206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118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117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67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508</a:t>
                      </a:r>
                      <a:endParaRPr lang="es-MX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63588" y="1556792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/>
              <a:t>En nuestro Instituto:</a:t>
            </a:r>
            <a:endParaRPr 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 smtClean="0"/>
              <a:t>Epidemiología</a:t>
            </a:r>
            <a:endParaRPr lang="es-ES" dirty="0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0" y="5715000"/>
            <a:ext cx="35814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50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971601" y="2312878"/>
          <a:ext cx="7164794" cy="4212466"/>
        </p:xfrm>
        <a:graphic>
          <a:graphicData uri="http://schemas.openxmlformats.org/drawingml/2006/table">
            <a:tbl>
              <a:tblPr/>
              <a:tblGrid>
                <a:gridCol w="1166554"/>
                <a:gridCol w="1311472"/>
                <a:gridCol w="1171692"/>
                <a:gridCol w="1171692"/>
                <a:gridCol w="1171692"/>
                <a:gridCol w="1171692"/>
              </a:tblGrid>
              <a:tr h="116916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ESTADIO</a:t>
                      </a:r>
                      <a:r>
                        <a:rPr lang="es-MX" sz="2000" b="0" baseline="0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CLÍNICO</a:t>
                      </a:r>
                      <a:r>
                        <a:rPr lang="es-MX" sz="2000" b="0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2000" b="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 </a:t>
                      </a:r>
                      <a:r>
                        <a:rPr lang="es-MX" sz="2000" b="0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508 </a:t>
                      </a:r>
                      <a:r>
                        <a:rPr lang="es-MX" sz="2000" b="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PACIENTES CON </a:t>
                      </a:r>
                      <a:r>
                        <a:rPr lang="es-MX" sz="2000" b="0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CCR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OPERADOS EN EL</a:t>
                      </a:r>
                      <a:r>
                        <a:rPr lang="es-MX" sz="20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21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INNSZ</a:t>
                      </a:r>
                      <a:endParaRPr lang="es-MX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35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</a:t>
                      </a:r>
                      <a:endParaRPr lang="es-MX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336550" algn="ctr"/>
                        </a:tabLst>
                      </a:pPr>
                      <a:r>
                        <a:rPr lang="es-MX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	ETAPA I</a:t>
                      </a:r>
                      <a:endParaRPr lang="es-MX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ETAPA II</a:t>
                      </a:r>
                      <a:endParaRPr lang="es-MX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ETAPA III</a:t>
                      </a:r>
                      <a:endParaRPr lang="es-MX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ETAPA IV</a:t>
                      </a:r>
                      <a:endParaRPr lang="es-MX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MX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</a:tr>
              <a:tr h="501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1980-1988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39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</a:tr>
              <a:tr h="501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1989-1997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latin typeface="+mn-lt"/>
                          <a:ea typeface="Calibri"/>
                          <a:cs typeface="Times New Roman"/>
                        </a:rPr>
                        <a:t>103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</a:tr>
              <a:tr h="501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1998-2006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63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35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149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</a:tr>
              <a:tr h="501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2007-2014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105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43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217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</a:tr>
              <a:tr h="501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TOTAL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latin typeface="+mn-lt"/>
                          <a:ea typeface="Calibri"/>
                          <a:cs typeface="Times New Roman"/>
                        </a:rPr>
                        <a:t>206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118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117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67</a:t>
                      </a:r>
                      <a:endParaRPr lang="es-MX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508</a:t>
                      </a:r>
                      <a:endParaRPr lang="es-MX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63588" y="1556792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/>
              <a:t>En nuestro Instituto:</a:t>
            </a:r>
            <a:endParaRPr lang="es-MX" sz="24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5832140" y="3501008"/>
            <a:ext cx="1116124" cy="30243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251520" y="2672916"/>
            <a:ext cx="7772400" cy="1500187"/>
          </a:xfrm>
        </p:spPr>
        <p:txBody>
          <a:bodyPr anchor="ctr"/>
          <a:lstStyle/>
          <a:p>
            <a:r>
              <a:rPr lang="es-MX" sz="4000" dirty="0" smtClean="0"/>
              <a:t>Tratamiento, antecedentes</a:t>
            </a:r>
            <a:endParaRPr lang="es-MX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4000" dirty="0" smtClean="0"/>
              <a:t>Cirugía </a:t>
            </a:r>
            <a:r>
              <a:rPr lang="es-ES_tradnl" sz="4000" dirty="0" err="1" smtClean="0"/>
              <a:t>citorreductiva</a:t>
            </a:r>
            <a:r>
              <a:rPr lang="es-ES_tradnl" sz="4000" dirty="0" smtClean="0"/>
              <a:t> con inmunoterapia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MX" sz="2400" dirty="0" smtClean="0"/>
              <a:t>En la era de la </a:t>
            </a:r>
            <a:r>
              <a:rPr lang="es-MX" sz="2400" dirty="0" err="1" smtClean="0"/>
              <a:t>citocinas</a:t>
            </a:r>
            <a:r>
              <a:rPr lang="es-MX" sz="2400" dirty="0" smtClean="0"/>
              <a:t> (IL-2, IFN) se recomendaba que todos los pacientes con buen estado funcional fueran a nefrectomía </a:t>
            </a:r>
            <a:r>
              <a:rPr lang="es-MX" sz="2400" dirty="0" err="1" smtClean="0"/>
              <a:t>citorreductiva</a:t>
            </a:r>
            <a:r>
              <a:rPr lang="es-MX" sz="2400" dirty="0" smtClean="0"/>
              <a:t> </a:t>
            </a:r>
            <a:r>
              <a:rPr lang="es-MX" sz="2400" dirty="0" smtClean="0"/>
              <a:t>(NC)</a:t>
            </a:r>
          </a:p>
          <a:p>
            <a:pPr lvl="2" eaLnBrk="1" hangingPunct="1"/>
            <a:endParaRPr lang="es-MX" sz="1800" dirty="0" smtClean="0"/>
          </a:p>
          <a:p>
            <a:pPr eaLnBrk="1" hangingPunct="1"/>
            <a:r>
              <a:rPr lang="es-MX" sz="2400" dirty="0" smtClean="0"/>
              <a:t>Existen 2 ensayos clínicos controlados (SWOG y EORTC) que demostraron ~ 31% de reducción en el riesgo de mortalidad en el grupo de NC en comparación con pacientes no operados</a:t>
            </a:r>
          </a:p>
          <a:p>
            <a:pPr lvl="2" eaLnBrk="1" hangingPunct="1"/>
            <a:endParaRPr lang="es-MX" sz="1800" dirty="0" smtClean="0"/>
          </a:p>
          <a:p>
            <a:pPr eaLnBrk="1" hangingPunct="1"/>
            <a:r>
              <a:rPr lang="es-MX" sz="2400" dirty="0" smtClean="0"/>
              <a:t>No se recomendaba en pacientes con pobre estado de desempeño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714459" y="6201308"/>
            <a:ext cx="4653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/>
              <a:t>Flanigan</a:t>
            </a:r>
            <a:r>
              <a:rPr lang="es-MX" sz="1600" dirty="0" smtClean="0"/>
              <a:t> RC et al. </a:t>
            </a:r>
            <a:r>
              <a:rPr lang="es-MX" sz="1600" i="1" dirty="0" smtClean="0"/>
              <a:t>N </a:t>
            </a:r>
            <a:r>
              <a:rPr lang="es-MX" sz="1600" i="1" dirty="0" err="1" smtClean="0"/>
              <a:t>Engl</a:t>
            </a:r>
            <a:r>
              <a:rPr lang="es-MX" sz="1600" i="1" dirty="0" smtClean="0"/>
              <a:t> J </a:t>
            </a:r>
            <a:r>
              <a:rPr lang="es-MX" sz="1600" i="1" dirty="0" err="1" smtClean="0"/>
              <a:t>Med</a:t>
            </a:r>
            <a:r>
              <a:rPr lang="es-MX" sz="1600" dirty="0" smtClean="0"/>
              <a:t> 2001;345:1655</a:t>
            </a:r>
          </a:p>
          <a:p>
            <a:r>
              <a:rPr lang="es-MX" sz="1600" dirty="0" err="1" smtClean="0"/>
              <a:t>Mickisch</a:t>
            </a:r>
            <a:r>
              <a:rPr lang="es-MX" sz="1600" dirty="0" smtClean="0"/>
              <a:t> GH et al. </a:t>
            </a:r>
            <a:r>
              <a:rPr lang="es-MX" sz="1600" i="1" dirty="0" err="1" smtClean="0"/>
              <a:t>Lancet</a:t>
            </a:r>
            <a:r>
              <a:rPr lang="es-MX" sz="1600" dirty="0" smtClean="0"/>
              <a:t> 2001;358:966</a:t>
            </a:r>
            <a:endParaRPr lang="es-MX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251520" y="2672916"/>
            <a:ext cx="7772400" cy="1500187"/>
          </a:xfrm>
        </p:spPr>
        <p:txBody>
          <a:bodyPr anchor="ctr"/>
          <a:lstStyle/>
          <a:p>
            <a:r>
              <a:rPr lang="es-MX" sz="4000" dirty="0" smtClean="0"/>
              <a:t>Limitantes actuales para la NC</a:t>
            </a:r>
            <a:endParaRPr lang="es-MX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Pronóstico reservado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s-MX" sz="2400" dirty="0" smtClean="0"/>
              <a:t>En general, el pronóstico de los pacientes con enfermedad </a:t>
            </a:r>
            <a:r>
              <a:rPr lang="es-MX" sz="2400" dirty="0" err="1" smtClean="0"/>
              <a:t>metastásica</a:t>
            </a:r>
            <a:r>
              <a:rPr lang="es-MX" sz="2400" dirty="0" smtClean="0"/>
              <a:t> es pobre</a:t>
            </a:r>
          </a:p>
          <a:p>
            <a:pPr eaLnBrk="1" hangingPunct="1">
              <a:buFontTx/>
              <a:buNone/>
            </a:pPr>
            <a:endParaRPr lang="es-MX" sz="2400" dirty="0" smtClean="0"/>
          </a:p>
          <a:p>
            <a:pPr eaLnBrk="1" hangingPunct="1">
              <a:buFontTx/>
              <a:buNone/>
            </a:pPr>
            <a:r>
              <a:rPr lang="es-MX" sz="2400" dirty="0" smtClean="0"/>
              <a:t>Pocas opciones de tratamiento</a:t>
            </a:r>
          </a:p>
          <a:p>
            <a:pPr eaLnBrk="1" hangingPunct="1">
              <a:buFontTx/>
              <a:buNone/>
            </a:pPr>
            <a:endParaRPr lang="es-MX" sz="2400" dirty="0" smtClean="0"/>
          </a:p>
          <a:p>
            <a:pPr eaLnBrk="1" hangingPunct="1">
              <a:buFontTx/>
              <a:buNone/>
            </a:pPr>
            <a:r>
              <a:rPr lang="es-MX" sz="2400" dirty="0" smtClean="0"/>
              <a:t>Alto riesgo de toxicidad farmacológica y/o morbilidad quirúrgica</a:t>
            </a:r>
          </a:p>
          <a:p>
            <a:pPr eaLnBrk="1" hangingPunct="1">
              <a:buFontTx/>
              <a:buNone/>
            </a:pPr>
            <a:endParaRPr lang="es-MX" sz="2400" dirty="0" smtClean="0"/>
          </a:p>
          <a:p>
            <a:pPr eaLnBrk="1" hangingPunct="1">
              <a:buFontTx/>
              <a:buNone/>
            </a:pPr>
            <a:r>
              <a:rPr lang="es-MX" sz="2400" dirty="0" smtClean="0"/>
              <a:t>La respuesta a terapia blanco sola pareciera ser mejor que a la inmunoterapia sola</a:t>
            </a:r>
          </a:p>
          <a:p>
            <a:pPr algn="ctr" eaLnBrk="1" hangingPunct="1">
              <a:buFontTx/>
              <a:buNone/>
            </a:pPr>
            <a:r>
              <a:rPr lang="es-MX" sz="2400" dirty="0" smtClean="0"/>
              <a:t>¿En la actualidad se justifica realizar una NC?</a:t>
            </a:r>
            <a:endParaRPr lang="es-MX" sz="2000" dirty="0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0" y="5715000"/>
            <a:ext cx="35814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">
  <a:themeElements>
    <a:clrScheme name="">
      <a:dk1>
        <a:srgbClr val="C0C0C0"/>
      </a:dk1>
      <a:lt1>
        <a:srgbClr val="FFFFFF"/>
      </a:lt1>
      <a:dk2>
        <a:srgbClr val="3366CC"/>
      </a:dk2>
      <a:lt2>
        <a:srgbClr val="CCECFF"/>
      </a:lt2>
      <a:accent1>
        <a:srgbClr val="FF3399"/>
      </a:accent1>
      <a:accent2>
        <a:srgbClr val="99CCFF"/>
      </a:accent2>
      <a:accent3>
        <a:srgbClr val="ADB8E2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00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Office\Templates\powerbacks_perspectives1\free_perspectives1\perspectives1\100.pot</Template>
  <TotalTime>3039</TotalTime>
  <Words>1154</Words>
  <Application>Microsoft Office PowerPoint</Application>
  <PresentationFormat>Presentación en pantalla (4:3)</PresentationFormat>
  <Paragraphs>248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100</vt:lpstr>
      <vt:lpstr>Cirugía citorreductiva en  enfermedad avanzada</vt:lpstr>
      <vt:lpstr>Epidemiología</vt:lpstr>
      <vt:lpstr>Epidemiología</vt:lpstr>
      <vt:lpstr>Epidemiología</vt:lpstr>
      <vt:lpstr>Epidemiología</vt:lpstr>
      <vt:lpstr>Diapositiva 6</vt:lpstr>
      <vt:lpstr>Cirugía citorreductiva con inmunoterapia</vt:lpstr>
      <vt:lpstr>Diapositiva 8</vt:lpstr>
      <vt:lpstr>Pronóstico reservado</vt:lpstr>
      <vt:lpstr>Factores pronósticos</vt:lpstr>
      <vt:lpstr>Diapositiva 11</vt:lpstr>
      <vt:lpstr>Situación actual</vt:lpstr>
      <vt:lpstr>Estudios fase III en proceso</vt:lpstr>
      <vt:lpstr>Opciones de manejo</vt:lpstr>
      <vt:lpstr>Cirugía citorreductiva  seguida de terapia blanco</vt:lpstr>
      <vt:lpstr>Cirugía citorreductiva  seguida de terapia blanco</vt:lpstr>
      <vt:lpstr>Cirugía citorreductiva  seguida de terapia blanco</vt:lpstr>
      <vt:lpstr>Cirugía citorreductiva con Metastasectomía completa</vt:lpstr>
      <vt:lpstr>Cirugía citorreductiva con Metastasectomía completa</vt:lpstr>
      <vt:lpstr>Terapia blanco seguida  de Cirugía citorreductiva</vt:lpstr>
      <vt:lpstr>Diapositiva 21</vt:lpstr>
      <vt:lpstr>Estudios fase III en proceso</vt:lpstr>
      <vt:lpstr>Terapia sistémica sola</vt:lpstr>
      <vt:lpstr>Terapia sistémica sola</vt:lpstr>
      <vt:lpstr>Diapositiva 25</vt:lpstr>
      <vt:lpstr>Diapositiva 26</vt:lpstr>
      <vt:lpstr>Conclusiones</vt:lpstr>
      <vt:lpstr>Conclusiones</vt:lpstr>
    </vt:vector>
  </TitlesOfParts>
  <Company>innsz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Estudios Diagnósticos Invasivos en Uropatía Obstructiva por Hiperplasia Prostática</dc:title>
  <dc:creator>carlos mendez</dc:creator>
  <cp:lastModifiedBy>Francisco</cp:lastModifiedBy>
  <cp:revision>162</cp:revision>
  <dcterms:created xsi:type="dcterms:W3CDTF">2007-09-05T03:43:50Z</dcterms:created>
  <dcterms:modified xsi:type="dcterms:W3CDTF">2015-06-10T21:39:15Z</dcterms:modified>
</cp:coreProperties>
</file>