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323" r:id="rId4"/>
    <p:sldId id="306" r:id="rId5"/>
    <p:sldId id="307" r:id="rId6"/>
    <p:sldId id="310" r:id="rId7"/>
    <p:sldId id="311" r:id="rId8"/>
    <p:sldId id="324" r:id="rId9"/>
    <p:sldId id="296" r:id="rId10"/>
    <p:sldId id="261" r:id="rId11"/>
    <p:sldId id="305" r:id="rId12"/>
    <p:sldId id="325" r:id="rId13"/>
    <p:sldId id="295" r:id="rId14"/>
    <p:sldId id="262" r:id="rId15"/>
    <p:sldId id="263" r:id="rId16"/>
    <p:sldId id="294" r:id="rId17"/>
    <p:sldId id="301" r:id="rId18"/>
    <p:sldId id="264" r:id="rId19"/>
    <p:sldId id="265" r:id="rId20"/>
    <p:sldId id="266" r:id="rId21"/>
    <p:sldId id="308" r:id="rId22"/>
    <p:sldId id="309" r:id="rId23"/>
    <p:sldId id="267" r:id="rId24"/>
    <p:sldId id="322" r:id="rId25"/>
    <p:sldId id="277" r:id="rId26"/>
    <p:sldId id="278" r:id="rId27"/>
    <p:sldId id="268" r:id="rId28"/>
    <p:sldId id="269" r:id="rId29"/>
    <p:sldId id="270" r:id="rId30"/>
    <p:sldId id="303" r:id="rId31"/>
    <p:sldId id="302" r:id="rId32"/>
    <p:sldId id="271" r:id="rId33"/>
    <p:sldId id="272" r:id="rId34"/>
    <p:sldId id="273" r:id="rId35"/>
    <p:sldId id="276" r:id="rId36"/>
    <p:sldId id="274" r:id="rId37"/>
    <p:sldId id="275" r:id="rId38"/>
    <p:sldId id="304" r:id="rId39"/>
    <p:sldId id="280" r:id="rId40"/>
    <p:sldId id="281" r:id="rId41"/>
    <p:sldId id="282" r:id="rId42"/>
    <p:sldId id="283" r:id="rId43"/>
    <p:sldId id="285" r:id="rId44"/>
    <p:sldId id="286" r:id="rId45"/>
    <p:sldId id="287" r:id="rId46"/>
    <p:sldId id="284" r:id="rId47"/>
    <p:sldId id="288" r:id="rId48"/>
    <p:sldId id="289" r:id="rId49"/>
    <p:sldId id="290" r:id="rId50"/>
    <p:sldId id="292" r:id="rId51"/>
    <p:sldId id="291" r:id="rId52"/>
    <p:sldId id="312" r:id="rId53"/>
    <p:sldId id="313" r:id="rId54"/>
    <p:sldId id="314" r:id="rId55"/>
    <p:sldId id="316" r:id="rId56"/>
    <p:sldId id="318" r:id="rId57"/>
    <p:sldId id="319" r:id="rId58"/>
    <p:sldId id="320" r:id="rId59"/>
    <p:sldId id="321" r:id="rId60"/>
    <p:sldId id="315" r:id="rId61"/>
    <p:sldId id="293" r:id="rId62"/>
    <p:sldId id="300" r:id="rId63"/>
    <p:sldId id="260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2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C08A1-CC42-E049-B734-28CBDECFDF09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EB4CC-DE2B-CB42-B723-E1517763F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Similar to the RN alert notification, the patient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s physician will receive an alert icon on their Rounds List.  This icon informs the physician to any sepsis alerts fired and encourages follow-up as needed.  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2E7038-C660-9F40-88B2-BC648105B7A2}" type="slidenum">
              <a:rPr lang="en-US"/>
              <a:pPr eaLnBrk="1" hangingPunct="1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Individualized patient reports indicate both the positive and negative compliance with any patient entering into our severe sepsis bundle.  Alert specifics and a brief synopsis helps to clarify where further opportunities may exist.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F7B4E6-6B6C-9F4D-8DF4-8D3269274AB0}" type="slidenum">
              <a:rPr lang="en-US"/>
              <a:pPr eaLnBrk="1" hangingPunct="1"/>
              <a:t>58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2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37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38136"/>
            <a:ext cx="7772400" cy="751925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C031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1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48071" y="194023"/>
            <a:ext cx="4316542" cy="52664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369000" y="193252"/>
            <a:ext cx="3670188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rgbClr val="C03137"/>
                </a:solidFill>
              </a:defRPr>
            </a:lvl1pPr>
            <a:lvl2pPr marL="0" indent="0" algn="l">
              <a:buFontTx/>
              <a:buNone/>
              <a:defRPr sz="2500" baseline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0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5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8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9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7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1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3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E8539-F419-FF43-83B0-94E5221A3232}" type="datetimeFigureOut">
              <a:rPr lang="en-US" smtClean="0"/>
              <a:t>13/05/15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545FF-4866-BC4C-8A10-148B34D2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7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Sepsis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 </a:t>
            </a:r>
            <a:r>
              <a:rPr lang="en-US" dirty="0" err="1" smtClean="0"/>
              <a:t>Detener</a:t>
            </a:r>
            <a:r>
              <a:rPr lang="en-US" dirty="0" smtClean="0"/>
              <a:t> la Sepsis, </a:t>
            </a:r>
            <a:r>
              <a:rPr lang="en-US" dirty="0" err="1" smtClean="0"/>
              <a:t>Salva</a:t>
            </a:r>
            <a:r>
              <a:rPr lang="en-US" dirty="0" smtClean="0"/>
              <a:t> </a:t>
            </a:r>
            <a:r>
              <a:rPr lang="en-US" dirty="0" err="1" smtClean="0"/>
              <a:t>Vidas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err="1" smtClean="0"/>
              <a:t>Propuestas</a:t>
            </a:r>
            <a:r>
              <a:rPr lang="en-US" dirty="0" smtClean="0"/>
              <a:t> y </a:t>
            </a:r>
            <a:r>
              <a:rPr lang="en-US" dirty="0" err="1" smtClean="0"/>
              <a:t>Acciones</a:t>
            </a:r>
            <a:r>
              <a:rPr lang="en-US" dirty="0" smtClean="0"/>
              <a:t> a </a:t>
            </a:r>
            <a:r>
              <a:rPr lang="en-US" dirty="0" err="1" smtClean="0"/>
              <a:t>Seguir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78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Dr. </a:t>
            </a:r>
            <a:r>
              <a:rPr lang="en-US" dirty="0" err="1" smtClean="0">
                <a:solidFill>
                  <a:schemeClr val="tx2"/>
                </a:solidFill>
              </a:rPr>
              <a:t>Raúl</a:t>
            </a:r>
            <a:r>
              <a:rPr lang="en-US" dirty="0" smtClean="0">
                <a:solidFill>
                  <a:schemeClr val="tx2"/>
                </a:solidFill>
              </a:rPr>
              <a:t> Carrillo </a:t>
            </a:r>
            <a:r>
              <a:rPr lang="en-US" dirty="0" err="1" smtClean="0">
                <a:solidFill>
                  <a:schemeClr val="tx2"/>
                </a:solidFill>
              </a:rPr>
              <a:t>Esper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err="1" smtClean="0">
                <a:solidFill>
                  <a:schemeClr val="tx2"/>
                </a:solidFill>
              </a:rPr>
              <a:t>Fundación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Clínica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Médica</a:t>
            </a:r>
            <a:r>
              <a:rPr lang="en-US" dirty="0" smtClean="0">
                <a:solidFill>
                  <a:schemeClr val="tx2"/>
                </a:solidFill>
              </a:rPr>
              <a:t> Sur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Captura de pantalla 2014-09-04 a la(s) 18.2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033" y="0"/>
            <a:ext cx="1896800" cy="1867393"/>
          </a:xfrm>
          <a:prstGeom prst="rect">
            <a:avLst/>
          </a:prstGeom>
        </p:spPr>
      </p:pic>
      <p:pic>
        <p:nvPicPr>
          <p:cNvPr id="6" name="Picture 5" descr="Captura de pantalla 2015-05-11 a la(s) 14.1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24122" cy="21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Sepsis</a:t>
            </a:r>
            <a:endParaRPr lang="en-US" dirty="0"/>
          </a:p>
        </p:txBody>
      </p:sp>
      <p:pic>
        <p:nvPicPr>
          <p:cNvPr id="4" name="Picture 3" descr="Captura de pantalla 2014-09-04 a la(s) 17.1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417638"/>
            <a:ext cx="814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4-09-05 a la(s) 16.52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0" y="999785"/>
            <a:ext cx="4073576" cy="5303671"/>
          </a:xfrm>
          <a:prstGeom prst="rect">
            <a:avLst/>
          </a:prstGeom>
        </p:spPr>
      </p:pic>
      <p:pic>
        <p:nvPicPr>
          <p:cNvPr id="5" name="Picture 4" descr="Captura de pantalla 2014-09-05 a la(s) 16.5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54" y="1128302"/>
            <a:ext cx="33909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27053" r="6250" b="27473"/>
          <a:stretch/>
        </p:blipFill>
        <p:spPr bwMode="auto">
          <a:xfrm>
            <a:off x="323528" y="2117558"/>
            <a:ext cx="8494296" cy="2598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s-MX" sz="4800" dirty="0" smtClean="0">
                <a:latin typeface="Impact" pitchFamily="34" charset="0"/>
              </a:rPr>
              <a:t>¿QUÉ RESULTA VERDADERAMENTE </a:t>
            </a:r>
            <a:r>
              <a:rPr lang="es-MX" sz="4800" dirty="0" smtClean="0">
                <a:solidFill>
                  <a:srgbClr val="FF0000"/>
                </a:solidFill>
                <a:latin typeface="Impact" pitchFamily="34" charset="0"/>
              </a:rPr>
              <a:t>ALARMANTE</a:t>
            </a:r>
            <a:r>
              <a:rPr lang="es-MX" sz="4800" dirty="0" smtClean="0">
                <a:latin typeface="Impact" pitchFamily="34" charset="0"/>
              </a:rPr>
              <a:t>?</a:t>
            </a:r>
            <a:endParaRPr lang="es-MX" sz="4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81975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motivo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5 a la(s) 13.1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039679"/>
            <a:ext cx="3124200" cy="1333500"/>
          </a:xfrm>
          <a:prstGeom prst="rect">
            <a:avLst/>
          </a:prstGeom>
        </p:spPr>
      </p:pic>
      <p:pic>
        <p:nvPicPr>
          <p:cNvPr id="5" name="Picture 4" descr="Captura de pantalla 2014-09-05 a la(s) 13.1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75" y="4799425"/>
            <a:ext cx="2363675" cy="2000033"/>
          </a:xfrm>
          <a:prstGeom prst="rect">
            <a:avLst/>
          </a:prstGeom>
        </p:spPr>
      </p:pic>
      <p:pic>
        <p:nvPicPr>
          <p:cNvPr id="6" name="Picture 5" descr="Captura de pantalla 2014-09-05 a la(s) 13.14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43" y="846138"/>
            <a:ext cx="6845300" cy="3238500"/>
          </a:xfrm>
          <a:prstGeom prst="rect">
            <a:avLst/>
          </a:prstGeom>
        </p:spPr>
      </p:pic>
      <p:pic>
        <p:nvPicPr>
          <p:cNvPr id="7" name="Picture 6" descr="Captura de pantalla 2014-09-04 a la(s) 18.21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19" y="5039679"/>
            <a:ext cx="1724781" cy="1698040"/>
          </a:xfrm>
          <a:prstGeom prst="rect">
            <a:avLst/>
          </a:prstGeom>
        </p:spPr>
      </p:pic>
      <p:pic>
        <p:nvPicPr>
          <p:cNvPr id="8" name="Picture 7" descr="Captura de pantalla 2015-05-11 a la(s) 14.15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81658"/>
            <a:ext cx="1850570" cy="18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2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Sepsis</a:t>
            </a:r>
            <a:endParaRPr lang="en-US" dirty="0"/>
          </a:p>
        </p:txBody>
      </p:sp>
      <p:pic>
        <p:nvPicPr>
          <p:cNvPr id="4" name="Picture 3" descr="Captura de pantalla 2014-09-04 a la(s) 17.1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140700" cy="5207000"/>
          </a:xfrm>
          <a:prstGeom prst="rect">
            <a:avLst/>
          </a:prstGeom>
        </p:spPr>
      </p:pic>
      <p:pic>
        <p:nvPicPr>
          <p:cNvPr id="3" name="Picture 2" descr="Captura de pantalla 2014-09-05 a la(s) 13.07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5" y="1417638"/>
            <a:ext cx="2325124" cy="20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Sepsis</a:t>
            </a:r>
            <a:endParaRPr lang="en-US" dirty="0"/>
          </a:p>
        </p:txBody>
      </p:sp>
      <p:pic>
        <p:nvPicPr>
          <p:cNvPr id="4" name="Picture 3" descr="Captura de pantalla 2014-09-04 a la(s) 17.17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4833"/>
            <a:ext cx="8051800" cy="5308600"/>
          </a:xfrm>
          <a:prstGeom prst="rect">
            <a:avLst/>
          </a:prstGeom>
        </p:spPr>
      </p:pic>
      <p:pic>
        <p:nvPicPr>
          <p:cNvPr id="5" name="Picture 4" descr="Captura de pantalla 2014-09-04 a la(s) 18.2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7274"/>
            <a:ext cx="3118811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4-09-05 a la(s) 16.1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19"/>
            <a:ext cx="9144000" cy="651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0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4-09-05 a la(s) 16.1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168"/>
            <a:ext cx="9144000" cy="57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6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Sepsis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Fisiopatología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Captura de pantalla 2014-09-04 a la(s) 17.1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4" y="1761368"/>
            <a:ext cx="80518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Sepsis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Fisiopatología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Captura de pantalla 2014-09-04 a la(s) 17.2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4068"/>
            <a:ext cx="80772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6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4-09-04 a la(s) 17.07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426"/>
            <a:ext cx="7874000" cy="49403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Sepsis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Fisiopatología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Captura de pantalla 2014-09-04 a la(s) 17.21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905000"/>
            <a:ext cx="81661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9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4.4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0"/>
            <a:ext cx="912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4.5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7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 La </a:t>
            </a:r>
            <a:r>
              <a:rPr lang="en-US" dirty="0" err="1" smtClean="0"/>
              <a:t>Realidad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4" name="Picture 3" descr="Captura de pantalla 2014-09-04 a la(s) 17.2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1153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7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6.4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9" y="417799"/>
            <a:ext cx="8721465" cy="1816100"/>
          </a:xfrm>
          <a:prstGeom prst="rect">
            <a:avLst/>
          </a:prstGeom>
        </p:spPr>
      </p:pic>
      <p:pic>
        <p:nvPicPr>
          <p:cNvPr id="5" name="Picture 4" descr="Captura de pantalla 2015-05-11 a la(s) 16.44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212"/>
            <a:ext cx="3753779" cy="3098800"/>
          </a:xfrm>
          <a:prstGeom prst="rect">
            <a:avLst/>
          </a:prstGeom>
        </p:spPr>
      </p:pic>
      <p:pic>
        <p:nvPicPr>
          <p:cNvPr id="6" name="Picture 5" descr="Captura de pantalla 2015-05-11 a la(s) 16.4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11" y="2233899"/>
            <a:ext cx="3137486" cy="1985756"/>
          </a:xfrm>
          <a:prstGeom prst="rect">
            <a:avLst/>
          </a:prstGeom>
        </p:spPr>
      </p:pic>
      <p:pic>
        <p:nvPicPr>
          <p:cNvPr id="7" name="Picture 6" descr="Captura de pantalla 2015-05-11 a la(s) 16.46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11" y="4390094"/>
            <a:ext cx="3137486" cy="20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5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Debemos</a:t>
            </a:r>
            <a:r>
              <a:rPr lang="en-US" dirty="0" smtClean="0"/>
              <a:t> </a:t>
            </a:r>
            <a:r>
              <a:rPr lang="en-US" dirty="0" err="1" smtClean="0"/>
              <a:t>recordar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7.47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303"/>
            <a:ext cx="9144000" cy="51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5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Debemos</a:t>
            </a:r>
            <a:r>
              <a:rPr lang="en-US" dirty="0" smtClean="0"/>
              <a:t> </a:t>
            </a:r>
            <a:r>
              <a:rPr lang="en-US" dirty="0" err="1" smtClean="0"/>
              <a:t>Recordar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7.4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91"/>
            <a:ext cx="8978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Desconocida</a:t>
            </a:r>
            <a:r>
              <a:rPr lang="en-US" dirty="0" smtClean="0"/>
              <a:t> y/o </a:t>
            </a:r>
            <a:r>
              <a:rPr lang="en-US" dirty="0" err="1" smtClean="0"/>
              <a:t>subestimada</a:t>
            </a:r>
            <a:endParaRPr lang="en-US" dirty="0"/>
          </a:p>
        </p:txBody>
      </p:sp>
      <p:pic>
        <p:nvPicPr>
          <p:cNvPr id="4" name="Picture 3" descr="Captura de pantalla 2014-09-04 a la(s) 17.2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1" y="1705904"/>
            <a:ext cx="8128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7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Tiempo</a:t>
            </a:r>
            <a:endParaRPr lang="en-US" dirty="0"/>
          </a:p>
        </p:txBody>
      </p:sp>
      <p:pic>
        <p:nvPicPr>
          <p:cNvPr id="4" name="Picture 3" descr="Captura de pantalla 2014-09-04 a la(s) 17.2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" y="1545449"/>
            <a:ext cx="8077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Sabia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dirty="0" err="1" smtClean="0"/>
              <a:t>irtud</a:t>
            </a:r>
            <a:r>
              <a:rPr lang="en-US" dirty="0" smtClean="0"/>
              <a:t> la de </a:t>
            </a:r>
            <a:r>
              <a:rPr lang="en-US" dirty="0" err="1" smtClean="0"/>
              <a:t>Perder</a:t>
            </a:r>
            <a:r>
              <a:rPr lang="en-US" dirty="0" smtClean="0"/>
              <a:t> el </a:t>
            </a:r>
            <a:r>
              <a:rPr lang="en-US" dirty="0" err="1" smtClean="0"/>
              <a:t>Tiempo</a:t>
            </a:r>
            <a:endParaRPr lang="en-US" dirty="0"/>
          </a:p>
        </p:txBody>
      </p:sp>
      <p:pic>
        <p:nvPicPr>
          <p:cNvPr id="3" name="Picture 2" descr="Captura de pantalla 2014-09-05 a la(s) 13.3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7" y="1203349"/>
            <a:ext cx="7277100" cy="5473700"/>
          </a:xfrm>
          <a:prstGeom prst="rect">
            <a:avLst/>
          </a:prstGeom>
        </p:spPr>
      </p:pic>
      <p:pic>
        <p:nvPicPr>
          <p:cNvPr id="4" name="Picture 3" descr="Captura de pantalla 2014-09-05 a la(s) 17.0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93" y="4865668"/>
            <a:ext cx="2384980" cy="19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8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25790" r="6250" b="30842"/>
          <a:stretch/>
        </p:blipFill>
        <p:spPr bwMode="auto">
          <a:xfrm>
            <a:off x="323528" y="2204864"/>
            <a:ext cx="8494296" cy="2478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2545" r="8306" b="21579"/>
          <a:stretch/>
        </p:blipFill>
        <p:spPr bwMode="auto">
          <a:xfrm>
            <a:off x="323528" y="1832338"/>
            <a:ext cx="8494296" cy="3262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8632" r="6469" b="17368"/>
          <a:stretch/>
        </p:blipFill>
        <p:spPr bwMode="auto">
          <a:xfrm>
            <a:off x="323528" y="1636294"/>
            <a:ext cx="8494296" cy="365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6218148"/>
            <a:ext cx="849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latin typeface="Arial" pitchFamily="34" charset="0"/>
                <a:cs typeface="Arial" pitchFamily="34" charset="0"/>
              </a:rPr>
              <a:t>Kissoon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N,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Carcillo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JA, Espinosa V, et al.: World Federation of Pediatric Intensive Care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Critical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Care Societies: Global Sepsis Initiative.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Crit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Care Med, 12:494-503, 2011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92516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Definitivamente</a:t>
            </a:r>
            <a:endParaRPr lang="en-US" dirty="0"/>
          </a:p>
        </p:txBody>
      </p:sp>
      <p:pic>
        <p:nvPicPr>
          <p:cNvPr id="4" name="Picture 3" descr="Captura de pantalla 2014-09-05 a la(s) 16.25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15" y="1601610"/>
            <a:ext cx="4000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2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sepsis</a:t>
            </a:r>
            <a:endParaRPr lang="en-US" dirty="0"/>
          </a:p>
        </p:txBody>
      </p:sp>
      <p:pic>
        <p:nvPicPr>
          <p:cNvPr id="4" name="Picture 3" descr="Captura de pantalla 2014-09-05 a la(s) 16.2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9" y="1417638"/>
            <a:ext cx="7543800" cy="5029200"/>
          </a:xfrm>
          <a:prstGeom prst="rect">
            <a:avLst/>
          </a:prstGeom>
        </p:spPr>
      </p:pic>
      <p:pic>
        <p:nvPicPr>
          <p:cNvPr id="5" name="Picture 4" descr="Captura de pantalla 2014-09-05 a la(s) 16.23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95" y="5116382"/>
            <a:ext cx="1803118" cy="13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1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Sepsis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Dependiente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Captura de pantalla 2014-09-04 a la(s) 17.33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417638"/>
            <a:ext cx="81788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6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Sepsis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Dependiente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Captura de pantalla 2014-09-04 a la(s) 17.4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3" y="1753071"/>
            <a:ext cx="7659305" cy="48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Meta…</a:t>
            </a:r>
            <a:endParaRPr lang="en-US" dirty="0"/>
          </a:p>
        </p:txBody>
      </p:sp>
      <p:pic>
        <p:nvPicPr>
          <p:cNvPr id="4" name="Picture 3" descr="Captura de pantalla 2014-09-04 a la(s) 17.4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7657"/>
            <a:ext cx="81026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Camino a </a:t>
            </a:r>
            <a:r>
              <a:rPr lang="en-US" dirty="0" err="1" smtClean="0"/>
              <a:t>seguir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3" name="Picture 2" descr="Captura de pantalla 2014-09-05 a la(s) 13.3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24" y="1688205"/>
            <a:ext cx="56388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128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Identificación</a:t>
            </a:r>
            <a:r>
              <a:rPr lang="en-US" dirty="0" smtClean="0"/>
              <a:t> y </a:t>
            </a:r>
            <a:r>
              <a:rPr lang="en-US" dirty="0" err="1" smtClean="0"/>
              <a:t>Manejo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7.4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8" y="1198529"/>
            <a:ext cx="8685972" cy="5395189"/>
          </a:xfrm>
          <a:prstGeom prst="rect">
            <a:avLst/>
          </a:prstGeom>
        </p:spPr>
      </p:pic>
      <p:pic>
        <p:nvPicPr>
          <p:cNvPr id="3" name="Picture 2" descr="Captura de pantalla 2014-09-05 a la(s) 16.30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9" y="1198529"/>
            <a:ext cx="646318" cy="6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Optimizar</a:t>
            </a:r>
            <a:r>
              <a:rPr lang="en-US" dirty="0" smtClean="0"/>
              <a:t> con lo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contamos</a:t>
            </a:r>
            <a:endParaRPr lang="en-US" dirty="0"/>
          </a:p>
        </p:txBody>
      </p:sp>
      <p:pic>
        <p:nvPicPr>
          <p:cNvPr id="4" name="Picture 3" descr="Captura de pantalla 2014-09-04 a la(s) 17.4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604"/>
            <a:ext cx="9144000" cy="54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 </a:t>
            </a:r>
            <a:r>
              <a:rPr lang="en-US" dirty="0" err="1" smtClean="0"/>
              <a:t>Conoce</a:t>
            </a:r>
            <a:r>
              <a:rPr lang="en-US" dirty="0" smtClean="0"/>
              <a:t> a la Sepsis !</a:t>
            </a:r>
            <a:endParaRPr lang="en-US" dirty="0"/>
          </a:p>
        </p:txBody>
      </p:sp>
      <p:pic>
        <p:nvPicPr>
          <p:cNvPr id="4" name="Picture 3" descr="Captura de pantalla 2014-09-05 a la(s) 16.3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7" y="1707779"/>
            <a:ext cx="73025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0105" y="5305228"/>
            <a:ext cx="4238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CON LA “A”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4696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Detectar</a:t>
            </a:r>
            <a:r>
              <a:rPr lang="en-US" dirty="0" smtClean="0"/>
              <a:t> </a:t>
            </a:r>
            <a:r>
              <a:rPr lang="en-US" dirty="0" err="1" smtClean="0"/>
              <a:t>signos</a:t>
            </a:r>
            <a:r>
              <a:rPr lang="en-US" dirty="0" smtClean="0"/>
              <a:t> de </a:t>
            </a:r>
            <a:r>
              <a:rPr lang="en-US" dirty="0" smtClean="0">
                <a:solidFill>
                  <a:srgbClr val="FF0000"/>
                </a:solidFill>
              </a:rPr>
              <a:t>ALARMA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aptura de pantalla 2014-09-04 a la(s) 17.5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16178" cy="52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7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4.2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93"/>
            <a:ext cx="9144000" cy="2570305"/>
          </a:xfrm>
          <a:prstGeom prst="rect">
            <a:avLst/>
          </a:prstGeom>
        </p:spPr>
      </p:pic>
      <p:pic>
        <p:nvPicPr>
          <p:cNvPr id="5" name="Picture 4" descr="Captura de pantalla 2015-05-11 a la(s) 14.24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15" y="2834574"/>
            <a:ext cx="4863693" cy="34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situacional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7.5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774"/>
            <a:ext cx="9144000" cy="51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4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situacional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7.55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0" y="1824626"/>
            <a:ext cx="8404480" cy="48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situacional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7.56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298"/>
            <a:ext cx="8240406" cy="51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1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ANTIBIOTICO</a:t>
            </a:r>
            <a:r>
              <a:rPr lang="en-US" dirty="0" smtClean="0"/>
              <a:t> y control del </a:t>
            </a:r>
            <a:r>
              <a:rPr lang="en-US" dirty="0" smtClean="0">
                <a:solidFill>
                  <a:srgbClr val="FF0000"/>
                </a:solidFill>
              </a:rPr>
              <a:t>FOCO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aptura de pantalla 2014-09-04 a la(s) 17.5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2515"/>
            <a:ext cx="8229600" cy="49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0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la </a:t>
            </a:r>
            <a:r>
              <a:rPr lang="en-US" dirty="0" err="1" smtClean="0"/>
              <a:t>primera</a:t>
            </a:r>
            <a:r>
              <a:rPr lang="en-US" dirty="0" smtClean="0"/>
              <a:t> </a:t>
            </a:r>
            <a:r>
              <a:rPr lang="en-US" dirty="0" err="1" smtClean="0"/>
              <a:t>hora</a:t>
            </a:r>
            <a:endParaRPr lang="en-US" dirty="0"/>
          </a:p>
        </p:txBody>
      </p:sp>
      <p:pic>
        <p:nvPicPr>
          <p:cNvPr id="4" name="Picture 3" descr="Captura de pantalla 2014-09-04 a la(s) 18.0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4" y="1417638"/>
            <a:ext cx="8720762" cy="51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AGUA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aptura de pantalla 2014-09-04 a la(s) 18.01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299"/>
            <a:ext cx="8229600" cy="46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8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AVISAR</a:t>
            </a:r>
            <a:r>
              <a:rPr lang="en-US" dirty="0" smtClean="0"/>
              <a:t> a la UTI</a:t>
            </a:r>
            <a:endParaRPr lang="en-US" dirty="0"/>
          </a:p>
        </p:txBody>
      </p:sp>
      <p:pic>
        <p:nvPicPr>
          <p:cNvPr id="4" name="Picture 3" descr="Captura de pantalla 2014-09-04 a la(s) 17.5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7" y="1717294"/>
            <a:ext cx="8686800" cy="51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4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Tomar</a:t>
            </a:r>
            <a:r>
              <a:rPr lang="en-US" dirty="0" smtClean="0"/>
              <a:t> en </a:t>
            </a:r>
            <a:r>
              <a:rPr lang="en-US" dirty="0" err="1" smtClean="0"/>
              <a:t>cuenta</a:t>
            </a:r>
            <a:r>
              <a:rPr lang="en-US" dirty="0" smtClean="0"/>
              <a:t> la </a:t>
            </a:r>
            <a:r>
              <a:rPr lang="en-US" dirty="0" smtClean="0">
                <a:solidFill>
                  <a:srgbClr val="FF0000"/>
                </a:solidFill>
              </a:rPr>
              <a:t>“A”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aptura de pantalla 2014-09-04 a la(s) 18.0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0" y="1805050"/>
            <a:ext cx="8213950" cy="48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5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o…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demasiado</a:t>
            </a:r>
            <a:r>
              <a:rPr lang="en-US" dirty="0" smtClean="0"/>
              <a:t> </a:t>
            </a:r>
            <a:r>
              <a:rPr lang="en-US" dirty="0" err="1" smtClean="0"/>
              <a:t>tarde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8.04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6523"/>
            <a:ext cx="8490542" cy="50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Detener</a:t>
            </a:r>
            <a:r>
              <a:rPr lang="en-US" dirty="0" smtClean="0"/>
              <a:t> la sepsis, </a:t>
            </a:r>
            <a:r>
              <a:rPr lang="en-US" dirty="0" err="1" smtClean="0"/>
              <a:t>salva</a:t>
            </a:r>
            <a:r>
              <a:rPr lang="en-US" dirty="0" smtClean="0"/>
              <a:t> </a:t>
            </a:r>
            <a:r>
              <a:rPr lang="en-US" dirty="0" err="1" smtClean="0"/>
              <a:t>vidas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 descr="Captura de pantalla 2014-09-04 a la(s) 18.0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" y="1270083"/>
            <a:ext cx="8356745" cy="52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4.4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4" y="666318"/>
            <a:ext cx="8356600" cy="54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9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Dinamismo</a:t>
            </a:r>
            <a:endParaRPr lang="en-US" dirty="0"/>
          </a:p>
        </p:txBody>
      </p:sp>
      <p:pic>
        <p:nvPicPr>
          <p:cNvPr id="4" name="Picture 3" descr="Captura de pantalla 2014-09-04 a la(s) 18.1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417638"/>
            <a:ext cx="9093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88"/>
            <a:ext cx="8229600" cy="1143000"/>
          </a:xfrm>
        </p:spPr>
        <p:txBody>
          <a:bodyPr/>
          <a:lstStyle/>
          <a:p>
            <a:r>
              <a:rPr lang="en-US" dirty="0" err="1" smtClean="0"/>
              <a:t>Detener</a:t>
            </a:r>
            <a:r>
              <a:rPr lang="en-US" dirty="0" smtClean="0"/>
              <a:t> la Sepsis, </a:t>
            </a:r>
            <a:r>
              <a:rPr lang="en-US" dirty="0" err="1" smtClean="0"/>
              <a:t>salva</a:t>
            </a:r>
            <a:r>
              <a:rPr lang="en-US" dirty="0" smtClean="0"/>
              <a:t> </a:t>
            </a:r>
            <a:r>
              <a:rPr lang="en-US" dirty="0" err="1" smtClean="0"/>
              <a:t>vidas</a:t>
            </a:r>
            <a:endParaRPr lang="en-US" dirty="0"/>
          </a:p>
        </p:txBody>
      </p:sp>
      <p:pic>
        <p:nvPicPr>
          <p:cNvPr id="4" name="Picture 3" descr="Captura de pantalla 2014-09-04 a la(s) 18.0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4" y="1149598"/>
            <a:ext cx="89789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Funciona</a:t>
            </a:r>
            <a:r>
              <a:rPr lang="en-US" dirty="0" smtClean="0"/>
              <a:t> ???</a:t>
            </a:r>
            <a:endParaRPr lang="en-US" dirty="0"/>
          </a:p>
        </p:txBody>
      </p:sp>
      <p:pic>
        <p:nvPicPr>
          <p:cNvPr id="4" name="Picture 3" descr="Captura de pantalla 2015-05-11 a la(s) 15.0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834"/>
            <a:ext cx="9144000" cy="25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5.0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546"/>
            <a:ext cx="8826500" cy="43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5.1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56"/>
            <a:ext cx="9144000" cy="66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5.3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718"/>
            <a:ext cx="9144000" cy="49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5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sis task vi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" b="24359"/>
          <a:stretch>
            <a:fillRect/>
          </a:stretch>
        </p:blipFill>
        <p:spPr bwMode="auto">
          <a:xfrm>
            <a:off x="3810000" y="2130425"/>
            <a:ext cx="5029200" cy="3449638"/>
          </a:xfrm>
          <a:prstGeom prst="rect">
            <a:avLst/>
          </a:prstGeom>
          <a:solidFill>
            <a:srgbClr val="EDEDED"/>
          </a:solidFill>
          <a:ln w="190500" cap="rnd">
            <a:solidFill>
              <a:srgbClr val="FFFFFF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0999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2846" y="192886"/>
            <a:ext cx="786765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+mj-lt"/>
                <a:ea typeface="ＭＳ Ｐゴシック" pitchFamily="96" charset="-128"/>
                <a:cs typeface="+mn-cs"/>
              </a:rPr>
              <a:t>ALERTA ELECTRÓNICA</a:t>
            </a:r>
            <a:endParaRPr lang="en-US" sz="3200" b="1" dirty="0">
              <a:solidFill>
                <a:srgbClr val="C00000"/>
              </a:solidFill>
              <a:latin typeface="+mj-lt"/>
              <a:ea typeface="ＭＳ Ｐゴシック" pitchFamily="96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" y="3016663"/>
            <a:ext cx="3171825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 err="1" smtClean="0">
                <a:ea typeface="ＭＳ Ｐゴシック" pitchFamily="96" charset="-128"/>
              </a:rPr>
              <a:t>Activación</a:t>
            </a:r>
            <a:r>
              <a:rPr lang="en-US" b="1" dirty="0" smtClean="0">
                <a:ea typeface="ＭＳ Ｐゴシック" pitchFamily="96" charset="-128"/>
              </a:rPr>
              <a:t> de la </a:t>
            </a:r>
            <a:r>
              <a:rPr lang="en-US" b="1" dirty="0" err="1" smtClean="0">
                <a:ea typeface="ＭＳ Ｐゴシック" pitchFamily="96" charset="-128"/>
              </a:rPr>
              <a:t>Alerta</a:t>
            </a:r>
            <a:endParaRPr lang="en-US" b="1" dirty="0" smtClean="0">
              <a:ea typeface="ＭＳ Ｐゴシック" pitchFamily="96" charset="-128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 err="1" smtClean="0">
                <a:ea typeface="ＭＳ Ｐゴシック" pitchFamily="96" charset="-128"/>
              </a:rPr>
              <a:t>Notificación</a:t>
            </a:r>
            <a:r>
              <a:rPr lang="en-US" b="1" dirty="0" smtClean="0">
                <a:ea typeface="ＭＳ Ｐゴシック" pitchFamily="96" charset="-128"/>
              </a:rPr>
              <a:t> al </a:t>
            </a:r>
            <a:r>
              <a:rPr lang="en-US" b="1" dirty="0" err="1" smtClean="0">
                <a:ea typeface="ＭＳ Ｐゴシック" pitchFamily="96" charset="-128"/>
              </a:rPr>
              <a:t>Médico</a:t>
            </a:r>
            <a:endParaRPr lang="en-US" b="1" dirty="0">
              <a:ea typeface="ＭＳ Ｐゴシック" pitchFamily="96" charset="-128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ea typeface="ＭＳ Ｐゴシック" pitchFamily="96" charset="-128"/>
              </a:rPr>
              <a:t>Se </a:t>
            </a:r>
            <a:r>
              <a:rPr lang="en-US" b="1" dirty="0" err="1" smtClean="0">
                <a:ea typeface="ＭＳ Ｐゴシック" pitchFamily="96" charset="-128"/>
              </a:rPr>
              <a:t>activa</a:t>
            </a:r>
            <a:r>
              <a:rPr lang="en-US" b="1" dirty="0" smtClean="0">
                <a:ea typeface="ＭＳ Ｐゴシック" pitchFamily="96" charset="-128"/>
              </a:rPr>
              <a:t> el </a:t>
            </a:r>
            <a:r>
              <a:rPr lang="en-US" b="1" dirty="0" err="1" smtClean="0">
                <a:ea typeface="ＭＳ Ｐゴシック" pitchFamily="96" charset="-128"/>
              </a:rPr>
              <a:t>código</a:t>
            </a:r>
            <a:endParaRPr lang="en-US" b="1" dirty="0" smtClean="0">
              <a:ea typeface="ＭＳ Ｐゴシック" pitchFamily="96" charset="-128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 err="1" smtClean="0">
                <a:ea typeface="ＭＳ Ｐゴシック" pitchFamily="96" charset="-128"/>
              </a:rPr>
              <a:t>Traslado</a:t>
            </a:r>
            <a:r>
              <a:rPr lang="en-US" b="1" dirty="0" smtClean="0">
                <a:ea typeface="ＭＳ Ｐゴシック" pitchFamily="96" charset="-128"/>
              </a:rPr>
              <a:t>, </a:t>
            </a:r>
            <a:r>
              <a:rPr lang="en-US" b="1" dirty="0" err="1" smtClean="0">
                <a:ea typeface="ＭＳ Ｐゴシック" pitchFamily="96" charset="-128"/>
              </a:rPr>
              <a:t>monitoreo</a:t>
            </a:r>
            <a:r>
              <a:rPr lang="en-US" b="1" dirty="0" smtClean="0">
                <a:ea typeface="ＭＳ Ｐゴシック" pitchFamily="96" charset="-128"/>
              </a:rPr>
              <a:t> y </a:t>
            </a:r>
            <a:r>
              <a:rPr lang="en-US" b="1" dirty="0" err="1" smtClean="0">
                <a:ea typeface="ＭＳ Ｐゴシック" pitchFamily="96" charset="-128"/>
              </a:rPr>
              <a:t>acciones</a:t>
            </a:r>
            <a:r>
              <a:rPr lang="en-US" b="1" dirty="0" smtClean="0">
                <a:ea typeface="ＭＳ Ｐゴシック" pitchFamily="96" charset="-128"/>
              </a:rPr>
              <a:t> a </a:t>
            </a:r>
            <a:r>
              <a:rPr lang="en-US" b="1" dirty="0" err="1" smtClean="0">
                <a:ea typeface="ＭＳ Ｐゴシック" pitchFamily="96" charset="-128"/>
              </a:rPr>
              <a:t>seguir</a:t>
            </a:r>
            <a:endParaRPr lang="en-US" b="1" dirty="0">
              <a:ea typeface="ＭＳ Ｐゴシック" pitchFamily="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29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592633" y="177134"/>
            <a:ext cx="8229600" cy="444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C03137"/>
                </a:solidFill>
                <a:latin typeface="+mj-lt"/>
                <a:ea typeface="ＭＳ Ｐゴシック" pitchFamily="96" charset="-128"/>
                <a:cs typeface="Helvetica" charset="0"/>
              </a:rPr>
              <a:t>ALERTA ELECTRONICA</a:t>
            </a:r>
          </a:p>
        </p:txBody>
      </p:sp>
      <p:sp>
        <p:nvSpPr>
          <p:cNvPr id="41987" name="Title 1"/>
          <p:cNvSpPr txBox="1">
            <a:spLocks/>
          </p:cNvSpPr>
          <p:nvPr/>
        </p:nvSpPr>
        <p:spPr bwMode="auto">
          <a:xfrm>
            <a:off x="444500" y="1193800"/>
            <a:ext cx="8229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3200" baseline="6000" dirty="0">
              <a:solidFill>
                <a:srgbClr val="C03137"/>
              </a:solidFill>
              <a:latin typeface="Calibri" charset="0"/>
              <a:cs typeface="Helvetica" charset="0"/>
            </a:endParaRP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709738"/>
            <a:ext cx="6943725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4302125" y="3511550"/>
            <a:ext cx="1193800" cy="400050"/>
          </a:xfrm>
          <a:prstGeom prst="left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D1403C"/>
              </a:gs>
              <a:gs pos="100000">
                <a:srgbClr val="FF9A99"/>
              </a:gs>
            </a:gsLst>
            <a:lin ang="162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6082" name="Picture 1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911600"/>
            <a:ext cx="4438650" cy="1438275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>
            <a:spLocks noChangeArrowheads="1"/>
          </p:cNvSpPr>
          <p:nvPr/>
        </p:nvSpPr>
        <p:spPr bwMode="auto">
          <a:xfrm>
            <a:off x="6305550" y="2990850"/>
            <a:ext cx="666750" cy="1595438"/>
          </a:xfrm>
          <a:prstGeom prst="down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D1403C"/>
              </a:gs>
              <a:gs pos="100000">
                <a:srgbClr val="FF9A99"/>
              </a:gs>
            </a:gsLst>
            <a:lin ang="162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823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5"/>
          <p:cNvGrpSpPr>
            <a:grpSpLocks/>
          </p:cNvGrpSpPr>
          <p:nvPr/>
        </p:nvGrpSpPr>
        <p:grpSpPr bwMode="auto">
          <a:xfrm>
            <a:off x="331788" y="1204913"/>
            <a:ext cx="7888287" cy="4564062"/>
            <a:chOff x="331787" y="1204913"/>
            <a:chExt cx="7888288" cy="4564062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7" y="1204913"/>
              <a:ext cx="7888288" cy="456406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5" name="Rounded Rectangle 4"/>
            <p:cNvSpPr/>
            <p:nvPr/>
          </p:nvSpPr>
          <p:spPr>
            <a:xfrm>
              <a:off x="536574" y="1908175"/>
              <a:ext cx="1905000" cy="1143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919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:\Documents and Settings\pmurphy\Desktop\sepsis yearl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116013"/>
            <a:ext cx="68961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4.56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20000"/>
          </a:xfrm>
          <a:prstGeom prst="rect">
            <a:avLst/>
          </a:prstGeom>
        </p:spPr>
      </p:pic>
      <p:pic>
        <p:nvPicPr>
          <p:cNvPr id="5" name="Picture 4" descr="Captura de pantalla 2015-05-11 a la(s) 14.57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42" y="2663840"/>
            <a:ext cx="6118566" cy="393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9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13793" r="68138" b="14115"/>
          <a:stretch/>
        </p:blipFill>
        <p:spPr bwMode="auto">
          <a:xfrm>
            <a:off x="150769" y="272032"/>
            <a:ext cx="4241762" cy="618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495800" y="485522"/>
            <a:ext cx="4648200" cy="564064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BIOLOGIA MOLECULAR</a:t>
            </a:r>
          </a:p>
          <a:p>
            <a:r>
              <a:rPr lang="en-US" dirty="0" smtClean="0"/>
              <a:t>COMPORTAMIENTO CLINICO</a:t>
            </a:r>
          </a:p>
          <a:p>
            <a:r>
              <a:rPr lang="en-US" dirty="0" smtClean="0"/>
              <a:t>DIAGNOSTICO</a:t>
            </a:r>
          </a:p>
          <a:p>
            <a:r>
              <a:rPr lang="en-US" dirty="0" smtClean="0"/>
              <a:t>CODIGO ALERTA</a:t>
            </a:r>
            <a:endParaRPr lang="en-US" dirty="0" smtClean="0"/>
          </a:p>
          <a:p>
            <a:r>
              <a:rPr lang="en-US" dirty="0" smtClean="0"/>
              <a:t>MANEJO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“ </a:t>
            </a:r>
            <a:r>
              <a:rPr lang="en-US" dirty="0" err="1" smtClean="0"/>
              <a:t>Campaña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incrementar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la </a:t>
            </a:r>
            <a:r>
              <a:rPr lang="en-US" dirty="0" err="1" smtClean="0"/>
              <a:t>Sobrevida</a:t>
            </a:r>
            <a:r>
              <a:rPr lang="en-US" dirty="0" smtClean="0"/>
              <a:t> en Sepsis “ </a:t>
            </a:r>
          </a:p>
          <a:p>
            <a:r>
              <a:rPr lang="en-US" dirty="0" smtClean="0"/>
              <a:t>CONCIENTIZAR </a:t>
            </a:r>
            <a:endParaRPr lang="en-US" dirty="0" smtClean="0"/>
          </a:p>
          <a:p>
            <a:r>
              <a:rPr lang="en-US" dirty="0" smtClean="0"/>
              <a:t>DIFUSI</a:t>
            </a:r>
            <a:r>
              <a:rPr lang="en-US" dirty="0" smtClean="0"/>
              <a:t>ÓN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en-US" dirty="0" smtClean="0"/>
              <a:t>RECURSOS</a:t>
            </a:r>
          </a:p>
          <a:p>
            <a:r>
              <a:rPr lang="en-US" b="1" dirty="0" smtClean="0"/>
              <a:t>PROBLEMA DE SALUD PUBLICA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497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DETENER LA SEPSIS, SALVA VIDAS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Captura de pantalla 2014-09-04 a la(s) 18.2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92" y="2032933"/>
            <a:ext cx="3219403" cy="3169490"/>
          </a:xfrm>
          <a:prstGeom prst="rect">
            <a:avLst/>
          </a:prstGeom>
        </p:spPr>
      </p:pic>
      <p:pic>
        <p:nvPicPr>
          <p:cNvPr id="7" name="Picture 6" descr="Captura de pantalla 2015-05-11 a la(s) 14.15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32934"/>
            <a:ext cx="3160113" cy="31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4-09-05 a la(s) 13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507"/>
            <a:ext cx="9144000" cy="50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Sepsis</a:t>
            </a:r>
            <a:endParaRPr lang="en-US" dirty="0"/>
          </a:p>
        </p:txBody>
      </p:sp>
      <p:pic>
        <p:nvPicPr>
          <p:cNvPr id="4" name="Picture 3" descr="Captura de pantalla 2014-09-04 a la(s) 17.13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2615"/>
            <a:ext cx="79883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5-11 a la(s) 14.5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555"/>
            <a:ext cx="9144000" cy="2234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4440" y="3596636"/>
            <a:ext cx="4836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MORTALIDAD 40%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5665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31685" r="6250" b="21578"/>
          <a:stretch/>
        </p:blipFill>
        <p:spPr bwMode="auto">
          <a:xfrm>
            <a:off x="251520" y="2054134"/>
            <a:ext cx="8566484" cy="2671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5930696"/>
            <a:ext cx="8566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Arial" pitchFamily="34" charset="0"/>
                <a:cs typeface="Arial" pitchFamily="34" charset="0"/>
              </a:rPr>
              <a:t>Sepsis: Hall MJ, Williams SN,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DeFrances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CJ,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Golosinskiy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A.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Inpatient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care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septicemia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sepsis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challenge for patients and hospitals. NCHS data brief, no 62. Hyattsville, MD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National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Center for Health Statistics. 2011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07701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 Y la </a:t>
            </a:r>
            <a:r>
              <a:rPr lang="en-US" dirty="0" err="1" smtClean="0"/>
              <a:t>Inversión</a:t>
            </a:r>
            <a:r>
              <a:rPr lang="en-US" dirty="0" smtClean="0"/>
              <a:t>?..</a:t>
            </a:r>
            <a:br>
              <a:rPr lang="en-US" dirty="0" smtClean="0"/>
            </a:br>
            <a:r>
              <a:rPr lang="en-US" dirty="0" err="1" smtClean="0"/>
              <a:t>Mínima</a:t>
            </a:r>
            <a:endParaRPr lang="en-US" dirty="0"/>
          </a:p>
        </p:txBody>
      </p:sp>
      <p:pic>
        <p:nvPicPr>
          <p:cNvPr id="4" name="Picture 3" descr="Captura de pantalla 2014-09-05 a la(s) 13.1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9545"/>
            <a:ext cx="8229600" cy="37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368</Words>
  <Application>Microsoft Macintosh PowerPoint</Application>
  <PresentationFormat>On-screen Show (4:3)</PresentationFormat>
  <Paragraphs>69</Paragraphs>
  <Slides>63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Sepsis  “ Detener la Sepsis, Salva Vidas” Propuestas y Acciones a Seguir</vt:lpstr>
      <vt:lpstr>Sepsis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 Y la Inversión?.. Mínima</vt:lpstr>
      <vt:lpstr>Sepsis</vt:lpstr>
      <vt:lpstr>PowerPoint Presentation</vt:lpstr>
      <vt:lpstr>¿QUÉ RESULTA VERDADERAMENTE ALARMANTE?</vt:lpstr>
      <vt:lpstr>Por este motivo…</vt:lpstr>
      <vt:lpstr>Sepsis</vt:lpstr>
      <vt:lpstr>Sepsis</vt:lpstr>
      <vt:lpstr>PowerPoint Presentation</vt:lpstr>
      <vt:lpstr>PowerPoint Presentation</vt:lpstr>
      <vt:lpstr>Sepsis (Fisiopatología)</vt:lpstr>
      <vt:lpstr>Sepsis (Fisiopatología)</vt:lpstr>
      <vt:lpstr>Sepsis (Fisiopatología)</vt:lpstr>
      <vt:lpstr>PowerPoint Presentation</vt:lpstr>
      <vt:lpstr>PowerPoint Presentation</vt:lpstr>
      <vt:lpstr>¡ La Realidad !</vt:lpstr>
      <vt:lpstr>PowerPoint Presentation</vt:lpstr>
      <vt:lpstr>Debemos recordar…</vt:lpstr>
      <vt:lpstr>Debemos Recordar…</vt:lpstr>
      <vt:lpstr>Desconocida y/o subestimada</vt:lpstr>
      <vt:lpstr>Tiempo</vt:lpstr>
      <vt:lpstr>Sabia Virtud la de Perder el Tiempo</vt:lpstr>
      <vt:lpstr>Definitivamente</vt:lpstr>
      <vt:lpstr>En sepsis</vt:lpstr>
      <vt:lpstr>Sepsis (Tiempo Dependiente)</vt:lpstr>
      <vt:lpstr>Sepsis (Tiempo Dependiente)</vt:lpstr>
      <vt:lpstr>La Meta…</vt:lpstr>
      <vt:lpstr>El Camino a seguir…</vt:lpstr>
      <vt:lpstr>Identificación y Manejo…</vt:lpstr>
      <vt:lpstr>Optimizar con lo que contamos</vt:lpstr>
      <vt:lpstr>¡ Conoce a la Sepsis !</vt:lpstr>
      <vt:lpstr>Detectar signos de ALARMA</vt:lpstr>
      <vt:lpstr>ANALISIS situacional…</vt:lpstr>
      <vt:lpstr>ANALISIS situacional…</vt:lpstr>
      <vt:lpstr>ANALISIS situacional…</vt:lpstr>
      <vt:lpstr>ANTIBIOTICO y control del FOCO</vt:lpstr>
      <vt:lpstr>En la primera hora</vt:lpstr>
      <vt:lpstr>AGUA</vt:lpstr>
      <vt:lpstr>AVISAR a la UTI</vt:lpstr>
      <vt:lpstr>Tomar en cuenta la “A”</vt:lpstr>
      <vt:lpstr>o… puede ser demasiado tarde…</vt:lpstr>
      <vt:lpstr>Detener la sepsis, salva vidas…</vt:lpstr>
      <vt:lpstr>Dinamismo</vt:lpstr>
      <vt:lpstr>Detener la Sepsis, salva vidas</vt:lpstr>
      <vt:lpstr>Funciona ???</vt:lpstr>
      <vt:lpstr>PowerPoint Presentation</vt:lpstr>
      <vt:lpstr>PowerPoint Presentation</vt:lpstr>
      <vt:lpstr>PowerPoint Presentation</vt:lpstr>
      <vt:lpstr>PowerPoint Presentation</vt:lpstr>
      <vt:lpstr>ALERTA ELECTRONICA</vt:lpstr>
      <vt:lpstr>PowerPoint Presentation</vt:lpstr>
      <vt:lpstr>PowerPoint Presentation</vt:lpstr>
      <vt:lpstr>PowerPoint Presentation</vt:lpstr>
      <vt:lpstr>DETENER LA SEPSIS, SALVA VIDAS</vt:lpstr>
      <vt:lpstr>PowerPoint Presentation</vt:lpstr>
      <vt:lpstr>Sepsis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Sepsis “ Detener la Sepsis, Salva Vidas”</dc:title>
  <dc:creator>Raúl Carrillo</dc:creator>
  <cp:lastModifiedBy>Raúl Carrillo</cp:lastModifiedBy>
  <cp:revision>79</cp:revision>
  <dcterms:created xsi:type="dcterms:W3CDTF">2014-09-04T22:05:52Z</dcterms:created>
  <dcterms:modified xsi:type="dcterms:W3CDTF">2015-05-13T21:13:52Z</dcterms:modified>
</cp:coreProperties>
</file>