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264" r:id="rId3"/>
    <p:sldId id="256" r:id="rId4"/>
    <p:sldId id="269" r:id="rId5"/>
    <p:sldId id="258" r:id="rId6"/>
    <p:sldId id="260" r:id="rId7"/>
    <p:sldId id="259" r:id="rId8"/>
    <p:sldId id="263" r:id="rId9"/>
    <p:sldId id="261" r:id="rId10"/>
    <p:sldId id="262" r:id="rId11"/>
    <p:sldId id="265" r:id="rId12"/>
    <p:sldId id="268" r:id="rId13"/>
    <p:sldId id="266" r:id="rId14"/>
    <p:sldId id="267" r:id="rId15"/>
  </p:sldIdLst>
  <p:sldSz cx="9144000" cy="6858000" type="screen4x3"/>
  <p:notesSz cx="6858000" cy="9144000"/>
  <p:defaultTextStyle>
    <a:defPPr>
      <a:defRPr lang="es-E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2241" autoAdjust="0"/>
  </p:normalViewPr>
  <p:slideViewPr>
    <p:cSldViewPr snapToGrid="0" snapToObjects="1">
      <p:cViewPr varScale="1">
        <p:scale>
          <a:sx n="97" d="100"/>
          <a:sy n="97" d="100"/>
        </p:scale>
        <p:origin x="-1872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printerSettings" Target="printerSettings/printerSettings1.bin"/><Relationship Id="rId17" Type="http://schemas.openxmlformats.org/officeDocument/2006/relationships/presProps" Target="presProps.xml"/><Relationship Id="rId18" Type="http://schemas.openxmlformats.org/officeDocument/2006/relationships/viewProps" Target="viewProps.xml"/><Relationship Id="rId1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image" Target="../media/image8.png"/><Relationship Id="rId2" Type="http://schemas.openxmlformats.org/officeDocument/2006/relationships/oleObject" Target="file:///C:\Users\MARIADOL\Desktop\usb%20sept%202012\ICOPA%20MEXICO\Symposia%20with%20invited%20speakers%2008-2014.xlsx" TargetMode="External"/><Relationship Id="rId3" Type="http://schemas.openxmlformats.org/officeDocument/2006/relationships/chartUserShapes" Target="../drawings/drawing1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MARIADOL\Desktop\usb%20sept%202012\ICOPA%20MEXICO\Symposia%20with%20invited%20speakers%2008-2014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MARIADOL\Desktop\usb%20sept%202012\ICOPA%20MEXICO\Symposia%20with%20invited%20speakers%2008-2014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MARIADOL\Desktop\usb%20sept%202012\ICOPA%20MEXICO\Base%20Original%20(220714)%20Base%20referencia.xls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MARIADOL\Desktop\usb%20sept%202012\ICOPA%20MEXICO\Base%20Original%20(220714)%20Base%20referencia.xls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MARIADOL\Desktop\usb%20sept%202012\ICOPA%20MEXICO\Base%20Original%20(220714)%20Base%20referencia.xls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76458981409473"/>
          <c:y val="0.0293948820501426"/>
          <c:w val="0.647082037181054"/>
          <c:h val="0.941210235899715"/>
        </c:manualLayout>
      </c:layout>
      <c:pieChart>
        <c:varyColors val="1"/>
        <c:ser>
          <c:idx val="0"/>
          <c:order val="0"/>
          <c:explosion val="10"/>
          <c:dPt>
            <c:idx val="0"/>
            <c:bubble3D val="0"/>
            <c:explosion val="9"/>
            <c:spPr>
              <a:solidFill>
                <a:srgbClr val="002060"/>
              </a:solidFill>
            </c:spPr>
          </c:dPt>
          <c:dPt>
            <c:idx val="4"/>
            <c:bubble3D val="0"/>
            <c:spPr>
              <a:solidFill>
                <a:srgbClr val="FF0000"/>
              </a:solidFill>
            </c:spPr>
          </c:dPt>
          <c:dPt>
            <c:idx val="7"/>
            <c:bubble3D val="0"/>
            <c:spPr>
              <a:solidFill>
                <a:srgbClr val="FF3399"/>
              </a:solidFill>
            </c:spPr>
          </c:dPt>
          <c:dPt>
            <c:idx val="8"/>
            <c:bubble3D val="0"/>
            <c:spPr>
              <a:solidFill>
                <a:srgbClr val="00FFCC"/>
              </a:solidFill>
            </c:spPr>
          </c:dPt>
          <c:dPt>
            <c:idx val="9"/>
            <c:bubble3D val="0"/>
            <c:spPr>
              <a:solidFill>
                <a:srgbClr val="66FF33"/>
              </a:solidFill>
            </c:spPr>
          </c:dPt>
          <c:dPt>
            <c:idx val="10"/>
            <c:bubble3D val="0"/>
            <c:spPr>
              <a:solidFill>
                <a:srgbClr val="FF9900"/>
              </a:solidFill>
            </c:spPr>
          </c:dPt>
          <c:dPt>
            <c:idx val="11"/>
            <c:bubble3D val="0"/>
            <c:spPr>
              <a:solidFill>
                <a:srgbClr val="FFFF00"/>
              </a:solidFill>
            </c:spPr>
          </c:dPt>
          <c:dPt>
            <c:idx val="12"/>
            <c:bubble3D val="0"/>
            <c:spPr>
              <a:solidFill>
                <a:srgbClr val="009999"/>
              </a:solidFill>
            </c:spPr>
          </c:dPt>
          <c:dPt>
            <c:idx val="13"/>
            <c:bubble3D val="0"/>
            <c:spPr>
              <a:solidFill>
                <a:schemeClr val="tx1">
                  <a:lumMod val="95000"/>
                  <a:lumOff val="5000"/>
                </a:schemeClr>
              </a:solidFill>
            </c:spPr>
          </c:dPt>
          <c:dPt>
            <c:idx val="14"/>
            <c:bubble3D val="0"/>
            <c:spPr>
              <a:solidFill>
                <a:schemeClr val="accent2">
                  <a:lumMod val="40000"/>
                  <a:lumOff val="60000"/>
                </a:schemeClr>
              </a:solidFill>
            </c:spPr>
          </c:dPt>
          <c:dPt>
            <c:idx val="15"/>
            <c:bubble3D val="0"/>
            <c:spPr>
              <a:solidFill>
                <a:schemeClr val="bg2">
                  <a:lumMod val="50000"/>
                </a:schemeClr>
              </a:solidFill>
            </c:spPr>
          </c:dPt>
          <c:dPt>
            <c:idx val="16"/>
            <c:bubble3D val="0"/>
            <c:spPr>
              <a:solidFill>
                <a:schemeClr val="accent3">
                  <a:lumMod val="40000"/>
                  <a:lumOff val="60000"/>
                </a:schemeClr>
              </a:solidFill>
            </c:spPr>
          </c:dPt>
          <c:dPt>
            <c:idx val="18"/>
            <c:bubble3D val="0"/>
            <c:spPr>
              <a:solidFill>
                <a:srgbClr val="FF3300"/>
              </a:solidFill>
            </c:spPr>
          </c:dPt>
          <c:dPt>
            <c:idx val="19"/>
            <c:bubble3D val="0"/>
            <c:spPr>
              <a:solidFill>
                <a:srgbClr val="CCFF33"/>
              </a:solidFill>
            </c:spPr>
          </c:dPt>
          <c:dPt>
            <c:idx val="22"/>
            <c:bubble3D val="0"/>
            <c:spPr>
              <a:solidFill>
                <a:srgbClr val="FF99FF"/>
              </a:solidFill>
            </c:spPr>
          </c:dPt>
          <c:dPt>
            <c:idx val="46"/>
            <c:bubble3D val="0"/>
            <c:spPr>
              <a:blipFill>
                <a:blip xmlns:r="http://schemas.openxmlformats.org/officeDocument/2006/relationships" r:embed="rId1"/>
                <a:stretch>
                  <a:fillRect/>
                </a:stretch>
              </a:blipFill>
            </c:spPr>
          </c:dPt>
          <c:cat>
            <c:strRef>
              <c:f>Graphs!$E$4:$E$50</c:f>
              <c:strCache>
                <c:ptCount val="45"/>
                <c:pt idx="0">
                  <c:v>USA</c:v>
                </c:pt>
                <c:pt idx="1">
                  <c:v>Mexico</c:v>
                </c:pt>
                <c:pt idx="2">
                  <c:v>Brazil</c:v>
                </c:pt>
                <c:pt idx="3">
                  <c:v>UK</c:v>
                </c:pt>
                <c:pt idx="4">
                  <c:v>Australia</c:v>
                </c:pt>
                <c:pt idx="5">
                  <c:v>Canada</c:v>
                </c:pt>
                <c:pt idx="6">
                  <c:v>Colombia</c:v>
                </c:pt>
                <c:pt idx="7">
                  <c:v>Spain</c:v>
                </c:pt>
                <c:pt idx="8">
                  <c:v>Germany</c:v>
                </c:pt>
                <c:pt idx="9">
                  <c:v>Switzerland</c:v>
                </c:pt>
                <c:pt idx="10">
                  <c:v>Argentina</c:v>
                </c:pt>
                <c:pt idx="11">
                  <c:v>Japan</c:v>
                </c:pt>
                <c:pt idx="12">
                  <c:v>France</c:v>
                </c:pt>
                <c:pt idx="13">
                  <c:v>India</c:v>
                </c:pt>
                <c:pt idx="14">
                  <c:v>Italy</c:v>
                </c:pt>
                <c:pt idx="15">
                  <c:v>Belgium</c:v>
                </c:pt>
                <c:pt idx="16">
                  <c:v>Thailand</c:v>
                </c:pt>
                <c:pt idx="17">
                  <c:v>Netherlands</c:v>
                </c:pt>
                <c:pt idx="18">
                  <c:v>Czech Republic</c:v>
                </c:pt>
                <c:pt idx="19">
                  <c:v>Israel</c:v>
                </c:pt>
                <c:pt idx="20">
                  <c:v>China</c:v>
                </c:pt>
                <c:pt idx="21">
                  <c:v>Austria</c:v>
                </c:pt>
                <c:pt idx="22">
                  <c:v>Denmark</c:v>
                </c:pt>
                <c:pt idx="23">
                  <c:v>New Zealand</c:v>
                </c:pt>
                <c:pt idx="24">
                  <c:v>Peru</c:v>
                </c:pt>
                <c:pt idx="25">
                  <c:v>Chile</c:v>
                </c:pt>
                <c:pt idx="26">
                  <c:v>Serbia</c:v>
                </c:pt>
                <c:pt idx="27">
                  <c:v>Paraguay</c:v>
                </c:pt>
                <c:pt idx="28">
                  <c:v>Cuba</c:v>
                </c:pt>
                <c:pt idx="29">
                  <c:v>Ireland</c:v>
                </c:pt>
                <c:pt idx="30">
                  <c:v>Kenya</c:v>
                </c:pt>
                <c:pt idx="31">
                  <c:v>Korea</c:v>
                </c:pt>
                <c:pt idx="32">
                  <c:v>Sweden</c:v>
                </c:pt>
                <c:pt idx="33">
                  <c:v>Venezuela</c:v>
                </c:pt>
                <c:pt idx="34">
                  <c:v>Guatemala</c:v>
                </c:pt>
                <c:pt idx="35">
                  <c:v>Honduras</c:v>
                </c:pt>
                <c:pt idx="36">
                  <c:v>Luxemburg</c:v>
                </c:pt>
                <c:pt idx="37">
                  <c:v>Phillipines</c:v>
                </c:pt>
                <c:pt idx="38">
                  <c:v>Portugal</c:v>
                </c:pt>
                <c:pt idx="39">
                  <c:v>Puerto Rico</c:v>
                </c:pt>
                <c:pt idx="40">
                  <c:v>Romania</c:v>
                </c:pt>
                <c:pt idx="41">
                  <c:v>Singapour</c:v>
                </c:pt>
                <c:pt idx="42">
                  <c:v>South Africa</c:v>
                </c:pt>
                <c:pt idx="43">
                  <c:v>Tanzania</c:v>
                </c:pt>
                <c:pt idx="44">
                  <c:v>Uruguay</c:v>
                </c:pt>
              </c:strCache>
            </c:strRef>
          </c:cat>
          <c:val>
            <c:numRef>
              <c:f>Graphs!$F$4:$F$50</c:f>
              <c:numCache>
                <c:formatCode>General</c:formatCode>
                <c:ptCount val="47"/>
                <c:pt idx="0">
                  <c:v>110.0</c:v>
                </c:pt>
                <c:pt idx="1">
                  <c:v>59.0</c:v>
                </c:pt>
                <c:pt idx="2">
                  <c:v>37.0</c:v>
                </c:pt>
                <c:pt idx="3">
                  <c:v>35.0</c:v>
                </c:pt>
                <c:pt idx="4">
                  <c:v>31.0</c:v>
                </c:pt>
                <c:pt idx="5">
                  <c:v>18.0</c:v>
                </c:pt>
                <c:pt idx="6">
                  <c:v>18.0</c:v>
                </c:pt>
                <c:pt idx="7">
                  <c:v>16.0</c:v>
                </c:pt>
                <c:pt idx="8">
                  <c:v>16.0</c:v>
                </c:pt>
                <c:pt idx="9">
                  <c:v>14.0</c:v>
                </c:pt>
                <c:pt idx="10">
                  <c:v>13.0</c:v>
                </c:pt>
                <c:pt idx="11">
                  <c:v>13.0</c:v>
                </c:pt>
                <c:pt idx="12">
                  <c:v>12.0</c:v>
                </c:pt>
                <c:pt idx="13">
                  <c:v>9.0</c:v>
                </c:pt>
                <c:pt idx="14">
                  <c:v>9.0</c:v>
                </c:pt>
                <c:pt idx="15">
                  <c:v>7.0</c:v>
                </c:pt>
                <c:pt idx="16">
                  <c:v>7.0</c:v>
                </c:pt>
                <c:pt idx="17">
                  <c:v>6.0</c:v>
                </c:pt>
                <c:pt idx="18">
                  <c:v>5.0</c:v>
                </c:pt>
                <c:pt idx="19">
                  <c:v>5.0</c:v>
                </c:pt>
                <c:pt idx="20">
                  <c:v>4.0</c:v>
                </c:pt>
                <c:pt idx="21">
                  <c:v>4.0</c:v>
                </c:pt>
                <c:pt idx="22">
                  <c:v>4.0</c:v>
                </c:pt>
                <c:pt idx="23">
                  <c:v>4.0</c:v>
                </c:pt>
                <c:pt idx="24">
                  <c:v>4.0</c:v>
                </c:pt>
                <c:pt idx="25">
                  <c:v>3.0</c:v>
                </c:pt>
                <c:pt idx="26">
                  <c:v>3.0</c:v>
                </c:pt>
                <c:pt idx="27">
                  <c:v>3.0</c:v>
                </c:pt>
                <c:pt idx="28">
                  <c:v>2.0</c:v>
                </c:pt>
                <c:pt idx="29">
                  <c:v>2.0</c:v>
                </c:pt>
                <c:pt idx="30">
                  <c:v>2.0</c:v>
                </c:pt>
                <c:pt idx="31">
                  <c:v>2.0</c:v>
                </c:pt>
                <c:pt idx="32">
                  <c:v>2.0</c:v>
                </c:pt>
                <c:pt idx="33">
                  <c:v>2.0</c:v>
                </c:pt>
                <c:pt idx="34">
                  <c:v>1.0</c:v>
                </c:pt>
                <c:pt idx="35">
                  <c:v>1.0</c:v>
                </c:pt>
                <c:pt idx="36">
                  <c:v>1.0</c:v>
                </c:pt>
                <c:pt idx="37">
                  <c:v>1.0</c:v>
                </c:pt>
                <c:pt idx="38">
                  <c:v>1.0</c:v>
                </c:pt>
                <c:pt idx="39">
                  <c:v>1.0</c:v>
                </c:pt>
                <c:pt idx="40">
                  <c:v>1.0</c:v>
                </c:pt>
                <c:pt idx="41">
                  <c:v>1.0</c:v>
                </c:pt>
                <c:pt idx="42">
                  <c:v>1.0</c:v>
                </c:pt>
                <c:pt idx="43">
                  <c:v>1.0</c:v>
                </c:pt>
                <c:pt idx="44">
                  <c:v>1.0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 w="25400">
          <a:noFill/>
        </a:ln>
      </c:spPr>
    </c:plotArea>
    <c:plotVisOnly val="1"/>
    <c:dispBlanksAs val="gap"/>
    <c:showDLblsOverMax val="0"/>
  </c:chart>
  <c:spPr>
    <a:ln>
      <a:noFill/>
    </a:ln>
  </c:spPr>
  <c:txPr>
    <a:bodyPr/>
    <a:lstStyle/>
    <a:p>
      <a:pPr>
        <a:defRPr sz="800"/>
      </a:pPr>
      <a:endParaRPr lang="es-ES"/>
    </a:p>
  </c:txPr>
  <c:externalData r:id="rId2">
    <c:autoUpdate val="0"/>
  </c:externalData>
  <c:userShapes r:id="rId3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0305555555555556"/>
          <c:y val="0.0509259259259259"/>
          <c:w val="0.953500462314223"/>
          <c:h val="0.949073976765344"/>
        </c:manualLayout>
      </c:layout>
      <c:pie3DChart>
        <c:varyColors val="1"/>
        <c:ser>
          <c:idx val="0"/>
          <c:order val="0"/>
          <c:dPt>
            <c:idx val="1"/>
            <c:bubble3D val="0"/>
            <c:spPr>
              <a:solidFill>
                <a:srgbClr val="FFFF00"/>
              </a:solidFill>
            </c:spPr>
          </c:dPt>
          <c:dPt>
            <c:idx val="2"/>
            <c:bubble3D val="0"/>
            <c:spPr>
              <a:solidFill>
                <a:srgbClr val="FF0000"/>
              </a:solidFill>
            </c:spPr>
          </c:dPt>
          <c:dPt>
            <c:idx val="4"/>
            <c:bubble3D val="0"/>
            <c:spPr>
              <a:solidFill>
                <a:srgbClr val="FFC000"/>
              </a:solidFill>
            </c:spPr>
          </c:dPt>
          <c:cat>
            <c:strRef>
              <c:f>Graphs!$J$5:$J$9</c:f>
              <c:strCache>
                <c:ptCount val="5"/>
                <c:pt idx="0">
                  <c:v>America</c:v>
                </c:pt>
                <c:pt idx="1">
                  <c:v>Europe</c:v>
                </c:pt>
                <c:pt idx="2">
                  <c:v>Asia</c:v>
                </c:pt>
                <c:pt idx="3">
                  <c:v>Oceania</c:v>
                </c:pt>
                <c:pt idx="4">
                  <c:v>Africa</c:v>
                </c:pt>
              </c:strCache>
            </c:strRef>
          </c:cat>
          <c:val>
            <c:numRef>
              <c:f>Graphs!$K$5:$K$9</c:f>
              <c:numCache>
                <c:formatCode>0%</c:formatCode>
                <c:ptCount val="5"/>
                <c:pt idx="0">
                  <c:v>0.552631578947368</c:v>
                </c:pt>
                <c:pt idx="1">
                  <c:v>0.281376518218624</c:v>
                </c:pt>
                <c:pt idx="2">
                  <c:v>0.0890688259109313</c:v>
                </c:pt>
                <c:pt idx="3">
                  <c:v>0.0688259109311741</c:v>
                </c:pt>
                <c:pt idx="4">
                  <c:v>0.00809716599190283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ln>
          <a:noFill/>
        </a:ln>
      </c:spPr>
    </c:plotArea>
    <c:plotVisOnly val="1"/>
    <c:dispBlanksAs val="gap"/>
    <c:showDLblsOverMax val="0"/>
  </c:chart>
  <c:spPr>
    <a:ln>
      <a:noFill/>
    </a:ln>
  </c:spPr>
  <c:txPr>
    <a:bodyPr/>
    <a:lstStyle/>
    <a:p>
      <a:pPr>
        <a:defRPr sz="1600"/>
      </a:pPr>
      <a:endParaRPr lang="es-E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0651021414287301"/>
          <c:y val="0.0939109218744815"/>
          <c:w val="0.911381952931156"/>
          <c:h val="0.748742203247258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rgbClr val="002060"/>
            </a:solidFill>
          </c:spPr>
          <c:invertIfNegative val="0"/>
          <c:cat>
            <c:strRef>
              <c:f>Graphs!$C$4:$C$28</c:f>
              <c:strCache>
                <c:ptCount val="25"/>
                <c:pt idx="0">
                  <c:v>Control</c:v>
                </c:pt>
                <c:pt idx="1">
                  <c:v>Immunology</c:v>
                </c:pt>
                <c:pt idx="2">
                  <c:v>Vaccine</c:v>
                </c:pt>
                <c:pt idx="3">
                  <c:v>Drugs</c:v>
                </c:pt>
                <c:pt idx="4">
                  <c:v>Epidemiology</c:v>
                </c:pt>
                <c:pt idx="5">
                  <c:v>Mol Biology</c:v>
                </c:pt>
                <c:pt idx="6">
                  <c:v>Cell Biology</c:v>
                </c:pt>
                <c:pt idx="7">
                  <c:v>Clinics</c:v>
                </c:pt>
                <c:pt idx="8">
                  <c:v>Vectors</c:v>
                </c:pt>
                <c:pt idx="9">
                  <c:v>Genetics</c:v>
                </c:pt>
                <c:pt idx="10">
                  <c:v>Diagnostics</c:v>
                </c:pt>
                <c:pt idx="11">
                  <c:v>Biochemistry</c:v>
                </c:pt>
                <c:pt idx="12">
                  <c:v>Any</c:v>
                </c:pt>
                <c:pt idx="13">
                  <c:v>Diversity</c:v>
                </c:pt>
                <c:pt idx="14">
                  <c:v>Ecology</c:v>
                </c:pt>
                <c:pt idx="15">
                  <c:v>Journals</c:v>
                </c:pt>
                <c:pt idx="16">
                  <c:v>Public Health</c:v>
                </c:pt>
                <c:pt idx="17">
                  <c:v>Geography</c:v>
                </c:pt>
                <c:pt idx="18">
                  <c:v>Pathology</c:v>
                </c:pt>
                <c:pt idx="19">
                  <c:v>Aquaculture</c:v>
                </c:pt>
                <c:pt idx="20">
                  <c:v>Evolution</c:v>
                </c:pt>
                <c:pt idx="21">
                  <c:v>Malacology</c:v>
                </c:pt>
                <c:pt idx="22">
                  <c:v>NTD</c:v>
                </c:pt>
                <c:pt idx="23">
                  <c:v>Teaching</c:v>
                </c:pt>
                <c:pt idx="24">
                  <c:v>Zoonoses</c:v>
                </c:pt>
              </c:strCache>
            </c:strRef>
          </c:cat>
          <c:val>
            <c:numRef>
              <c:f>Graphs!$D$4:$D$28</c:f>
              <c:numCache>
                <c:formatCode>General</c:formatCode>
                <c:ptCount val="25"/>
                <c:pt idx="0">
                  <c:v>68.0</c:v>
                </c:pt>
                <c:pt idx="1">
                  <c:v>54.0</c:v>
                </c:pt>
                <c:pt idx="2">
                  <c:v>47.0</c:v>
                </c:pt>
                <c:pt idx="3">
                  <c:v>41.0</c:v>
                </c:pt>
                <c:pt idx="4">
                  <c:v>41.0</c:v>
                </c:pt>
                <c:pt idx="5">
                  <c:v>41.0</c:v>
                </c:pt>
                <c:pt idx="6">
                  <c:v>38.0</c:v>
                </c:pt>
                <c:pt idx="7">
                  <c:v>27.0</c:v>
                </c:pt>
                <c:pt idx="8">
                  <c:v>25.0</c:v>
                </c:pt>
                <c:pt idx="9">
                  <c:v>20.0</c:v>
                </c:pt>
                <c:pt idx="10">
                  <c:v>12.0</c:v>
                </c:pt>
                <c:pt idx="11">
                  <c:v>11.0</c:v>
                </c:pt>
                <c:pt idx="12">
                  <c:v>8.0</c:v>
                </c:pt>
                <c:pt idx="13">
                  <c:v>8.0</c:v>
                </c:pt>
                <c:pt idx="14">
                  <c:v>8.0</c:v>
                </c:pt>
                <c:pt idx="15">
                  <c:v>8.0</c:v>
                </c:pt>
                <c:pt idx="16">
                  <c:v>8.0</c:v>
                </c:pt>
                <c:pt idx="17">
                  <c:v>7.0</c:v>
                </c:pt>
                <c:pt idx="18">
                  <c:v>5.0</c:v>
                </c:pt>
                <c:pt idx="19">
                  <c:v>4.0</c:v>
                </c:pt>
                <c:pt idx="20">
                  <c:v>4.0</c:v>
                </c:pt>
                <c:pt idx="21">
                  <c:v>4.0</c:v>
                </c:pt>
                <c:pt idx="22">
                  <c:v>4.0</c:v>
                </c:pt>
                <c:pt idx="23">
                  <c:v>4.0</c:v>
                </c:pt>
                <c:pt idx="24">
                  <c:v>4.0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10"/>
        <c:axId val="-2092432968"/>
        <c:axId val="2091228088"/>
      </c:barChart>
      <c:catAx>
        <c:axId val="-2092432968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b="1">
                <a:solidFill>
                  <a:srgbClr val="FF0066"/>
                </a:solidFill>
              </a:defRPr>
            </a:pPr>
            <a:endParaRPr lang="es-ES"/>
          </a:p>
        </c:txPr>
        <c:crossAx val="2091228088"/>
        <c:crosses val="autoZero"/>
        <c:auto val="1"/>
        <c:lblAlgn val="ctr"/>
        <c:lblOffset val="100"/>
        <c:noMultiLvlLbl val="0"/>
      </c:catAx>
      <c:valAx>
        <c:axId val="2091228088"/>
        <c:scaling>
          <c:orientation val="minMax"/>
          <c:max val="70.0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b="1">
                <a:solidFill>
                  <a:srgbClr val="FF0066"/>
                </a:solidFill>
              </a:defRPr>
            </a:pPr>
            <a:endParaRPr lang="es-ES"/>
          </a:p>
        </c:txPr>
        <c:crossAx val="-2092432968"/>
        <c:crosses val="autoZero"/>
        <c:crossBetween val="between"/>
      </c:valAx>
    </c:plotArea>
    <c:plotVisOnly val="1"/>
    <c:dispBlanksAs val="gap"/>
    <c:showDLblsOverMax val="0"/>
  </c:chart>
  <c:spPr>
    <a:ln>
      <a:noFill/>
    </a:ln>
  </c:spPr>
  <c:txPr>
    <a:bodyPr/>
    <a:lstStyle/>
    <a:p>
      <a:pPr>
        <a:defRPr sz="1200"/>
      </a:pPr>
      <a:endParaRPr lang="es-ES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pieChart>
        <c:varyColors val="1"/>
        <c:ser>
          <c:idx val="0"/>
          <c:order val="0"/>
          <c:spPr>
            <a:ln>
              <a:solidFill>
                <a:schemeClr val="tx1"/>
              </a:solidFill>
            </a:ln>
          </c:spPr>
          <c:dPt>
            <c:idx val="0"/>
            <c:bubble3D val="0"/>
            <c:spPr>
              <a:solidFill>
                <a:srgbClr val="FF0000"/>
              </a:solidFill>
              <a:ln>
                <a:solidFill>
                  <a:schemeClr val="tx1"/>
                </a:solidFill>
              </a:ln>
            </c:spPr>
          </c:dPt>
          <c:dPt>
            <c:idx val="1"/>
            <c:bubble3D val="0"/>
            <c:spPr>
              <a:solidFill>
                <a:srgbClr val="FFFF00"/>
              </a:solidFill>
              <a:ln>
                <a:solidFill>
                  <a:schemeClr val="tx1"/>
                </a:solidFill>
              </a:ln>
            </c:spPr>
          </c:dPt>
          <c:dPt>
            <c:idx val="2"/>
            <c:bubble3D val="0"/>
            <c:spPr>
              <a:solidFill>
                <a:srgbClr val="33CC33"/>
              </a:solidFill>
              <a:ln>
                <a:solidFill>
                  <a:schemeClr val="tx1"/>
                </a:solidFill>
              </a:ln>
            </c:spPr>
          </c:dPt>
          <c:dPt>
            <c:idx val="4"/>
            <c:bubble3D val="0"/>
            <c:spPr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chemeClr val="tx1"/>
                </a:solidFill>
              </a:ln>
            </c:spPr>
          </c:dPt>
          <c:dPt>
            <c:idx val="7"/>
            <c:bubble3D val="0"/>
            <c:spPr>
              <a:solidFill>
                <a:schemeClr val="accent2">
                  <a:lumMod val="40000"/>
                  <a:lumOff val="60000"/>
                </a:schemeClr>
              </a:solidFill>
              <a:ln>
                <a:solidFill>
                  <a:schemeClr val="tx1"/>
                </a:solidFill>
              </a:ln>
            </c:spPr>
          </c:dPt>
          <c:dPt>
            <c:idx val="8"/>
            <c:bubble3D val="0"/>
            <c:spPr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tx1"/>
                </a:solidFill>
              </a:ln>
            </c:spPr>
          </c:dPt>
          <c:dPt>
            <c:idx val="9"/>
            <c:bubble3D val="0"/>
            <c:spPr>
              <a:solidFill>
                <a:schemeClr val="bg1"/>
              </a:solidFill>
              <a:ln>
                <a:solidFill>
                  <a:schemeClr val="tx1"/>
                </a:solidFill>
              </a:ln>
            </c:spPr>
          </c:dPt>
          <c:dPt>
            <c:idx val="11"/>
            <c:bubble3D val="0"/>
            <c:spPr>
              <a:solidFill>
                <a:schemeClr val="tx1">
                  <a:lumMod val="50000"/>
                  <a:lumOff val="50000"/>
                </a:schemeClr>
              </a:solidFill>
              <a:ln>
                <a:solidFill>
                  <a:schemeClr val="tx1"/>
                </a:solidFill>
              </a:ln>
            </c:spPr>
          </c:dPt>
          <c:dPt>
            <c:idx val="12"/>
            <c:bubble3D val="0"/>
            <c:spPr>
              <a:solidFill>
                <a:srgbClr val="FF6600"/>
              </a:solidFill>
              <a:ln>
                <a:solidFill>
                  <a:schemeClr val="tx1"/>
                </a:solidFill>
              </a:ln>
            </c:spPr>
          </c:dPt>
          <c:dPt>
            <c:idx val="15"/>
            <c:bubble3D val="0"/>
            <c:spPr>
              <a:solidFill>
                <a:srgbClr val="FF3399"/>
              </a:solidFill>
              <a:ln>
                <a:solidFill>
                  <a:schemeClr val="tx1"/>
                </a:solidFill>
              </a:ln>
            </c:spPr>
          </c:dPt>
          <c:dPt>
            <c:idx val="18"/>
            <c:bubble3D val="0"/>
            <c:spPr>
              <a:solidFill>
                <a:srgbClr val="9900CC"/>
              </a:solidFill>
              <a:ln>
                <a:solidFill>
                  <a:schemeClr val="tx1"/>
                </a:solidFill>
              </a:ln>
            </c:spPr>
          </c:dPt>
          <c:dPt>
            <c:idx val="20"/>
            <c:bubble3D val="0"/>
            <c:spPr>
              <a:solidFill>
                <a:srgbClr val="00FFCC"/>
              </a:solidFill>
              <a:ln>
                <a:solidFill>
                  <a:schemeClr val="tx1"/>
                </a:solidFill>
              </a:ln>
            </c:spPr>
          </c:dPt>
          <c:dPt>
            <c:idx val="21"/>
            <c:bubble3D val="0"/>
            <c:spPr>
              <a:solidFill>
                <a:schemeClr val="tx1">
                  <a:lumMod val="65000"/>
                  <a:lumOff val="35000"/>
                </a:schemeClr>
              </a:solidFill>
              <a:ln>
                <a:solidFill>
                  <a:schemeClr val="tx1"/>
                </a:solidFill>
              </a:ln>
            </c:spPr>
          </c:dPt>
          <c:cat>
            <c:strRef>
              <c:f>Sheet1!$E$3:$E$65</c:f>
              <c:strCache>
                <c:ptCount val="63"/>
                <c:pt idx="0">
                  <c:v>Mexico</c:v>
                </c:pt>
                <c:pt idx="1">
                  <c:v>Brazil</c:v>
                </c:pt>
                <c:pt idx="2">
                  <c:v>Colombia</c:v>
                </c:pt>
                <c:pt idx="3">
                  <c:v>Nigeria</c:v>
                </c:pt>
                <c:pt idx="4">
                  <c:v>India</c:v>
                </c:pt>
                <c:pt idx="5">
                  <c:v>Argentina</c:v>
                </c:pt>
                <c:pt idx="6">
                  <c:v>Japan</c:v>
                </c:pt>
                <c:pt idx="7">
                  <c:v>Spain</c:v>
                </c:pt>
                <c:pt idx="8">
                  <c:v>Peru</c:v>
                </c:pt>
                <c:pt idx="9">
                  <c:v>China</c:v>
                </c:pt>
                <c:pt idx="10">
                  <c:v>Korea</c:v>
                </c:pt>
                <c:pt idx="11">
                  <c:v>Egypt</c:v>
                </c:pt>
                <c:pt idx="12">
                  <c:v>Iran</c:v>
                </c:pt>
                <c:pt idx="13">
                  <c:v>Czech Republic</c:v>
                </c:pt>
                <c:pt idx="14">
                  <c:v>Chile</c:v>
                </c:pt>
                <c:pt idx="15">
                  <c:v>USA</c:v>
                </c:pt>
                <c:pt idx="16">
                  <c:v>UK</c:v>
                </c:pt>
                <c:pt idx="17">
                  <c:v>Venezuela</c:v>
                </c:pt>
                <c:pt idx="18">
                  <c:v>Italy</c:v>
                </c:pt>
                <c:pt idx="19">
                  <c:v>Poland</c:v>
                </c:pt>
                <c:pt idx="20">
                  <c:v>Paraguay</c:v>
                </c:pt>
                <c:pt idx="21">
                  <c:v>Turkey</c:v>
                </c:pt>
                <c:pt idx="22">
                  <c:v>Belgium</c:v>
                </c:pt>
                <c:pt idx="23">
                  <c:v>Germany</c:v>
                </c:pt>
                <c:pt idx="24">
                  <c:v>Pakistan</c:v>
                </c:pt>
                <c:pt idx="25">
                  <c:v>Kenya</c:v>
                </c:pt>
                <c:pt idx="26">
                  <c:v>Ecuador</c:v>
                </c:pt>
                <c:pt idx="27">
                  <c:v>France</c:v>
                </c:pt>
                <c:pt idx="28">
                  <c:v>Russia</c:v>
                </c:pt>
                <c:pt idx="29">
                  <c:v>Canada</c:v>
                </c:pt>
                <c:pt idx="30">
                  <c:v>Australia</c:v>
                </c:pt>
                <c:pt idx="31">
                  <c:v>Tanzania</c:v>
                </c:pt>
                <c:pt idx="32">
                  <c:v>Taiwan</c:v>
                </c:pt>
                <c:pt idx="33">
                  <c:v>Slovakia</c:v>
                </c:pt>
                <c:pt idx="34">
                  <c:v>Ghana</c:v>
                </c:pt>
                <c:pt idx="35">
                  <c:v>Ethiopia</c:v>
                </c:pt>
                <c:pt idx="36">
                  <c:v>Uruguay</c:v>
                </c:pt>
                <c:pt idx="37">
                  <c:v>Ukrania</c:v>
                </c:pt>
                <c:pt idx="38">
                  <c:v>Thailand</c:v>
                </c:pt>
                <c:pt idx="39">
                  <c:v>Switzerland</c:v>
                </c:pt>
                <c:pt idx="40">
                  <c:v>Sudan</c:v>
                </c:pt>
                <c:pt idx="41">
                  <c:v>Sri Lanka</c:v>
                </c:pt>
                <c:pt idx="42">
                  <c:v>South Africa</c:v>
                </c:pt>
                <c:pt idx="43">
                  <c:v>Indonesia</c:v>
                </c:pt>
                <c:pt idx="44">
                  <c:v>Guatemala</c:v>
                </c:pt>
                <c:pt idx="45">
                  <c:v>Alger</c:v>
                </c:pt>
                <c:pt idx="46">
                  <c:v>Tunisia</c:v>
                </c:pt>
                <c:pt idx="47">
                  <c:v>Singapore</c:v>
                </c:pt>
                <c:pt idx="48">
                  <c:v>Saudi arabia</c:v>
                </c:pt>
                <c:pt idx="49">
                  <c:v>Romania</c:v>
                </c:pt>
                <c:pt idx="50">
                  <c:v>Portugal</c:v>
                </c:pt>
                <c:pt idx="51">
                  <c:v>Panama</c:v>
                </c:pt>
                <c:pt idx="52">
                  <c:v>Nicaragua</c:v>
                </c:pt>
                <c:pt idx="53">
                  <c:v>Lybia</c:v>
                </c:pt>
                <c:pt idx="54">
                  <c:v>Hungary</c:v>
                </c:pt>
                <c:pt idx="55">
                  <c:v>Georgia</c:v>
                </c:pt>
                <c:pt idx="56">
                  <c:v>Denmark</c:v>
                </c:pt>
                <c:pt idx="57">
                  <c:v>Cuba</c:v>
                </c:pt>
                <c:pt idx="58">
                  <c:v>Congo</c:v>
                </c:pt>
                <c:pt idx="59">
                  <c:v>Cameroon</c:v>
                </c:pt>
                <c:pt idx="60">
                  <c:v>Bolivia</c:v>
                </c:pt>
                <c:pt idx="61">
                  <c:v>Beliaghata</c:v>
                </c:pt>
                <c:pt idx="62">
                  <c:v>Armenia</c:v>
                </c:pt>
              </c:strCache>
            </c:strRef>
          </c:cat>
          <c:val>
            <c:numRef>
              <c:f>Sheet1!$F$3:$F$65</c:f>
              <c:numCache>
                <c:formatCode>General</c:formatCode>
                <c:ptCount val="63"/>
                <c:pt idx="0">
                  <c:v>361.0</c:v>
                </c:pt>
                <c:pt idx="1">
                  <c:v>178.0</c:v>
                </c:pt>
                <c:pt idx="2">
                  <c:v>56.0</c:v>
                </c:pt>
                <c:pt idx="3">
                  <c:v>27.0</c:v>
                </c:pt>
                <c:pt idx="4">
                  <c:v>27.0</c:v>
                </c:pt>
                <c:pt idx="5">
                  <c:v>24.0</c:v>
                </c:pt>
                <c:pt idx="6">
                  <c:v>23.0</c:v>
                </c:pt>
                <c:pt idx="7">
                  <c:v>21.0</c:v>
                </c:pt>
                <c:pt idx="8">
                  <c:v>20.0</c:v>
                </c:pt>
                <c:pt idx="9">
                  <c:v>19.0</c:v>
                </c:pt>
                <c:pt idx="10">
                  <c:v>18.0</c:v>
                </c:pt>
                <c:pt idx="11">
                  <c:v>17.0</c:v>
                </c:pt>
                <c:pt idx="12">
                  <c:v>15.0</c:v>
                </c:pt>
                <c:pt idx="13">
                  <c:v>15.0</c:v>
                </c:pt>
                <c:pt idx="14">
                  <c:v>15.0</c:v>
                </c:pt>
                <c:pt idx="15">
                  <c:v>12.0</c:v>
                </c:pt>
                <c:pt idx="16">
                  <c:v>12.0</c:v>
                </c:pt>
                <c:pt idx="17">
                  <c:v>11.0</c:v>
                </c:pt>
                <c:pt idx="18">
                  <c:v>11.0</c:v>
                </c:pt>
                <c:pt idx="19">
                  <c:v>9.0</c:v>
                </c:pt>
                <c:pt idx="20">
                  <c:v>9.0</c:v>
                </c:pt>
                <c:pt idx="21">
                  <c:v>8.0</c:v>
                </c:pt>
                <c:pt idx="22">
                  <c:v>8.0</c:v>
                </c:pt>
                <c:pt idx="23">
                  <c:v>7.0</c:v>
                </c:pt>
                <c:pt idx="24">
                  <c:v>6.0</c:v>
                </c:pt>
                <c:pt idx="25">
                  <c:v>6.0</c:v>
                </c:pt>
                <c:pt idx="26">
                  <c:v>6.0</c:v>
                </c:pt>
                <c:pt idx="27">
                  <c:v>5.0</c:v>
                </c:pt>
                <c:pt idx="28">
                  <c:v>4.0</c:v>
                </c:pt>
                <c:pt idx="29">
                  <c:v>4.0</c:v>
                </c:pt>
                <c:pt idx="30">
                  <c:v>4.0</c:v>
                </c:pt>
                <c:pt idx="31">
                  <c:v>3.0</c:v>
                </c:pt>
                <c:pt idx="32">
                  <c:v>3.0</c:v>
                </c:pt>
                <c:pt idx="33">
                  <c:v>3.0</c:v>
                </c:pt>
                <c:pt idx="34">
                  <c:v>3.0</c:v>
                </c:pt>
                <c:pt idx="35">
                  <c:v>3.0</c:v>
                </c:pt>
                <c:pt idx="36">
                  <c:v>2.0</c:v>
                </c:pt>
                <c:pt idx="37">
                  <c:v>2.0</c:v>
                </c:pt>
                <c:pt idx="38">
                  <c:v>2.0</c:v>
                </c:pt>
                <c:pt idx="39">
                  <c:v>2.0</c:v>
                </c:pt>
                <c:pt idx="40">
                  <c:v>2.0</c:v>
                </c:pt>
                <c:pt idx="41">
                  <c:v>2.0</c:v>
                </c:pt>
                <c:pt idx="42">
                  <c:v>2.0</c:v>
                </c:pt>
                <c:pt idx="43">
                  <c:v>2.0</c:v>
                </c:pt>
                <c:pt idx="44">
                  <c:v>2.0</c:v>
                </c:pt>
                <c:pt idx="45">
                  <c:v>2.0</c:v>
                </c:pt>
                <c:pt idx="46">
                  <c:v>1.0</c:v>
                </c:pt>
                <c:pt idx="47">
                  <c:v>1.0</c:v>
                </c:pt>
                <c:pt idx="48">
                  <c:v>1.0</c:v>
                </c:pt>
                <c:pt idx="49">
                  <c:v>1.0</c:v>
                </c:pt>
                <c:pt idx="50">
                  <c:v>1.0</c:v>
                </c:pt>
                <c:pt idx="51">
                  <c:v>1.0</c:v>
                </c:pt>
                <c:pt idx="52">
                  <c:v>1.0</c:v>
                </c:pt>
                <c:pt idx="53">
                  <c:v>1.0</c:v>
                </c:pt>
                <c:pt idx="54">
                  <c:v>1.0</c:v>
                </c:pt>
                <c:pt idx="55">
                  <c:v>1.0</c:v>
                </c:pt>
                <c:pt idx="56">
                  <c:v>1.0</c:v>
                </c:pt>
                <c:pt idx="57">
                  <c:v>1.0</c:v>
                </c:pt>
                <c:pt idx="58">
                  <c:v>1.0</c:v>
                </c:pt>
                <c:pt idx="59">
                  <c:v>1.0</c:v>
                </c:pt>
                <c:pt idx="60">
                  <c:v>1.0</c:v>
                </c:pt>
                <c:pt idx="61">
                  <c:v>1.0</c:v>
                </c:pt>
                <c:pt idx="62">
                  <c:v>1.0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spPr>
    <a:ln>
      <a:noFill/>
    </a:ln>
  </c:sp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/>
      <c:pie3DChart>
        <c:varyColors val="1"/>
        <c:ser>
          <c:idx val="0"/>
          <c:order val="0"/>
          <c:dPt>
            <c:idx val="0"/>
            <c:bubble3D val="0"/>
            <c:spPr>
              <a:solidFill>
                <a:srgbClr val="00B0F0"/>
              </a:solidFill>
            </c:spPr>
          </c:dPt>
          <c:dPt>
            <c:idx val="1"/>
            <c:bubble3D val="0"/>
            <c:spPr>
              <a:solidFill>
                <a:srgbClr val="008000"/>
              </a:solidFill>
            </c:spPr>
          </c:dPt>
          <c:dPt>
            <c:idx val="2"/>
            <c:bubble3D val="0"/>
            <c:spPr>
              <a:solidFill>
                <a:schemeClr val="accent4">
                  <a:lumMod val="75000"/>
                </a:schemeClr>
              </a:solidFill>
            </c:spPr>
          </c:dPt>
          <c:dPt>
            <c:idx val="3"/>
            <c:bubble3D val="0"/>
            <c:spPr>
              <a:solidFill>
                <a:srgbClr val="FF0000"/>
              </a:solidFill>
            </c:spPr>
          </c:dPt>
          <c:dPt>
            <c:idx val="4"/>
            <c:bubble3D val="0"/>
            <c:spPr>
              <a:solidFill>
                <a:srgbClr val="FFFF00"/>
              </a:solidFill>
            </c:spPr>
          </c:dPt>
          <c:cat>
            <c:strRef>
              <c:f>Sheet1!$J$4:$J$8</c:f>
              <c:strCache>
                <c:ptCount val="5"/>
                <c:pt idx="0">
                  <c:v>America</c:v>
                </c:pt>
                <c:pt idx="1">
                  <c:v>Europe</c:v>
                </c:pt>
                <c:pt idx="2">
                  <c:v>Asia</c:v>
                </c:pt>
                <c:pt idx="3">
                  <c:v>Oceania</c:v>
                </c:pt>
                <c:pt idx="4">
                  <c:v>Africa</c:v>
                </c:pt>
              </c:strCache>
            </c:strRef>
          </c:cat>
          <c:val>
            <c:numRef>
              <c:f>Sheet1!$K$4:$K$8</c:f>
              <c:numCache>
                <c:formatCode>0%</c:formatCode>
                <c:ptCount val="5"/>
                <c:pt idx="0">
                  <c:v>0.253968253968254</c:v>
                </c:pt>
                <c:pt idx="1">
                  <c:v>0.26984126984127</c:v>
                </c:pt>
                <c:pt idx="2">
                  <c:v>0.26984126984127</c:v>
                </c:pt>
                <c:pt idx="3">
                  <c:v>0.0158730158730159</c:v>
                </c:pt>
                <c:pt idx="4">
                  <c:v>0.190476190476191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gap"/>
    <c:showDLblsOverMax val="0"/>
  </c:chart>
  <c:spPr>
    <a:ln>
      <a:noFill/>
    </a:ln>
  </c:sp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pie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spPr>
    <a:ln>
      <a:noFill/>
    </a:ln>
  </c:spPr>
  <c:externalData r:id="rId1">
    <c:autoUpdate val="0"/>
  </c:externalData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0.19243</cdr:x>
      <cdr:y>0.45382</cdr:y>
    </cdr:from>
    <cdr:to>
      <cdr:x>0.3541</cdr:x>
      <cdr:y>0.5816</cdr:y>
    </cdr:to>
    <cdr:sp macro="" textlink="">
      <cdr:nvSpPr>
        <cdr:cNvPr id="3" name="TextBox 1"/>
        <cdr:cNvSpPr txBox="1"/>
      </cdr:nvSpPr>
      <cdr:spPr>
        <a:xfrm xmlns:a="http://schemas.openxmlformats.org/drawingml/2006/main" rot="316590">
          <a:off x="1330208" y="2156797"/>
          <a:ext cx="1117587" cy="60727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s-MX" sz="1400" b="1" dirty="0" err="1">
              <a:solidFill>
                <a:srgbClr val="002060"/>
              </a:solidFill>
            </a:rPr>
            <a:t>Japan</a:t>
          </a:r>
          <a:endParaRPr lang="es-MX" sz="1400" b="1" dirty="0">
            <a:solidFill>
              <a:srgbClr val="002060"/>
            </a:solidFill>
          </a:endParaRPr>
        </a:p>
      </cdr:txBody>
    </cdr:sp>
  </cdr:relSizeAnchor>
  <cdr:relSizeAnchor xmlns:cdr="http://schemas.openxmlformats.org/drawingml/2006/chartDrawing">
    <cdr:from>
      <cdr:x>0.53125</cdr:x>
      <cdr:y>0.77236</cdr:y>
    </cdr:from>
    <cdr:to>
      <cdr:x>0.62459</cdr:x>
      <cdr:y>0.90014</cdr:y>
    </cdr:to>
    <cdr:sp macro="" textlink="">
      <cdr:nvSpPr>
        <cdr:cNvPr id="5" name="TextBox 1"/>
        <cdr:cNvSpPr txBox="1"/>
      </cdr:nvSpPr>
      <cdr:spPr>
        <a:xfrm xmlns:a="http://schemas.openxmlformats.org/drawingml/2006/main">
          <a:off x="3672408" y="3670667"/>
          <a:ext cx="645238" cy="60727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s-MX" sz="2000" b="1" dirty="0">
              <a:solidFill>
                <a:schemeClr val="accent3">
                  <a:lumMod val="40000"/>
                  <a:lumOff val="60000"/>
                </a:schemeClr>
              </a:solidFill>
            </a:rPr>
            <a:t>UK</a:t>
          </a:r>
        </a:p>
      </cdr:txBody>
    </cdr:sp>
  </cdr:relSizeAnchor>
  <cdr:relSizeAnchor xmlns:cdr="http://schemas.openxmlformats.org/drawingml/2006/chartDrawing">
    <cdr:from>
      <cdr:x>0.43498</cdr:x>
      <cdr:y>0.78013</cdr:y>
    </cdr:from>
    <cdr:to>
      <cdr:x>0.51165</cdr:x>
      <cdr:y>0.93569</cdr:y>
    </cdr:to>
    <cdr:sp macro="" textlink="">
      <cdr:nvSpPr>
        <cdr:cNvPr id="6" name="TextBox 1"/>
        <cdr:cNvSpPr txBox="1"/>
      </cdr:nvSpPr>
      <cdr:spPr>
        <a:xfrm xmlns:a="http://schemas.openxmlformats.org/drawingml/2006/main" rot="16740178">
          <a:off x="2902257" y="3812233"/>
          <a:ext cx="739304" cy="53000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s-MX" sz="1800" b="1" dirty="0">
              <a:solidFill>
                <a:schemeClr val="accent3">
                  <a:lumMod val="40000"/>
                  <a:lumOff val="60000"/>
                </a:schemeClr>
              </a:solidFill>
            </a:rPr>
            <a:t>Australia</a:t>
          </a:r>
        </a:p>
      </cdr:txBody>
    </cdr:sp>
  </cdr:relSizeAnchor>
  <cdr:relSizeAnchor xmlns:cdr="http://schemas.openxmlformats.org/drawingml/2006/chartDrawing">
    <cdr:from>
      <cdr:x>0.36167</cdr:x>
      <cdr:y>0.775</cdr:y>
    </cdr:from>
    <cdr:to>
      <cdr:x>0.43833</cdr:x>
      <cdr:y>0.93056</cdr:y>
    </cdr:to>
    <cdr:sp macro="" textlink="">
      <cdr:nvSpPr>
        <cdr:cNvPr id="7" name="TextBox 1"/>
        <cdr:cNvSpPr txBox="1"/>
      </cdr:nvSpPr>
      <cdr:spPr>
        <a:xfrm xmlns:a="http://schemas.openxmlformats.org/drawingml/2006/main" rot="17707898">
          <a:off x="1615441" y="2164080"/>
          <a:ext cx="426720" cy="35052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s-MX" sz="1800" b="1">
              <a:solidFill>
                <a:schemeClr val="accent3">
                  <a:lumMod val="40000"/>
                  <a:lumOff val="60000"/>
                </a:schemeClr>
              </a:solidFill>
            </a:rPr>
            <a:t>Canada</a:t>
          </a:r>
        </a:p>
      </cdr:txBody>
    </cdr:sp>
  </cdr:relSizeAnchor>
  <cdr:relSizeAnchor xmlns:cdr="http://schemas.openxmlformats.org/drawingml/2006/chartDrawing">
    <cdr:from>
      <cdr:x>0.24076</cdr:x>
      <cdr:y>0.63213</cdr:y>
    </cdr:from>
    <cdr:to>
      <cdr:x>0.33409</cdr:x>
      <cdr:y>0.69775</cdr:y>
    </cdr:to>
    <cdr:sp macro="" textlink="">
      <cdr:nvSpPr>
        <cdr:cNvPr id="8" name="TextBox 1"/>
        <cdr:cNvSpPr txBox="1"/>
      </cdr:nvSpPr>
      <cdr:spPr>
        <a:xfrm xmlns:a="http://schemas.openxmlformats.org/drawingml/2006/main" rot="19758454">
          <a:off x="1664341" y="3004233"/>
          <a:ext cx="645169" cy="31186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s-MX" sz="1400" b="1" dirty="0" err="1">
              <a:solidFill>
                <a:srgbClr val="002060"/>
              </a:solidFill>
            </a:rPr>
            <a:t>Germany</a:t>
          </a:r>
          <a:endParaRPr lang="es-MX" sz="1400" b="1" dirty="0">
            <a:solidFill>
              <a:srgbClr val="002060"/>
            </a:solidFill>
          </a:endParaRPr>
        </a:p>
      </cdr:txBody>
    </cdr:sp>
  </cdr:relSizeAnchor>
  <cdr:relSizeAnchor xmlns:cdr="http://schemas.openxmlformats.org/drawingml/2006/chartDrawing">
    <cdr:from>
      <cdr:x>0.275</cdr:x>
      <cdr:y>0.68333</cdr:y>
    </cdr:from>
    <cdr:to>
      <cdr:x>0.36833</cdr:x>
      <cdr:y>0.81111</cdr:y>
    </cdr:to>
    <cdr:sp macro="" textlink="">
      <cdr:nvSpPr>
        <cdr:cNvPr id="9" name="TextBox 1"/>
        <cdr:cNvSpPr txBox="1"/>
      </cdr:nvSpPr>
      <cdr:spPr>
        <a:xfrm xmlns:a="http://schemas.openxmlformats.org/drawingml/2006/main" rot="19067828">
          <a:off x="1257300" y="1874520"/>
          <a:ext cx="426720" cy="35052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s-MX" sz="1400" b="1" dirty="0" err="1">
              <a:solidFill>
                <a:schemeClr val="bg1"/>
              </a:solidFill>
            </a:rPr>
            <a:t>Spain</a:t>
          </a:r>
          <a:endParaRPr lang="es-MX" sz="1400" b="1" dirty="0">
            <a:solidFill>
              <a:schemeClr val="bg1"/>
            </a:solidFill>
          </a:endParaRPr>
        </a:p>
      </cdr:txBody>
    </cdr:sp>
  </cdr:relSizeAnchor>
  <cdr:relSizeAnchor xmlns:cdr="http://schemas.openxmlformats.org/drawingml/2006/chartDrawing">
    <cdr:from>
      <cdr:x>0.30506</cdr:x>
      <cdr:y>0.72967</cdr:y>
    </cdr:from>
    <cdr:to>
      <cdr:x>0.38173</cdr:x>
      <cdr:y>0.88523</cdr:y>
    </cdr:to>
    <cdr:sp macro="" textlink="">
      <cdr:nvSpPr>
        <cdr:cNvPr id="10" name="TextBox 1"/>
        <cdr:cNvSpPr txBox="1"/>
      </cdr:nvSpPr>
      <cdr:spPr>
        <a:xfrm xmlns:a="http://schemas.openxmlformats.org/drawingml/2006/main" rot="18531519">
          <a:off x="2004149" y="3572447"/>
          <a:ext cx="739303" cy="53000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s-MX" sz="1600" b="1" dirty="0">
              <a:solidFill>
                <a:schemeClr val="accent3">
                  <a:lumMod val="40000"/>
                  <a:lumOff val="60000"/>
                </a:schemeClr>
              </a:solidFill>
            </a:rPr>
            <a:t>Colombia</a:t>
          </a:r>
        </a:p>
      </cdr:txBody>
    </cdr:sp>
  </cdr:relSizeAnchor>
  <cdr:relSizeAnchor xmlns:cdr="http://schemas.openxmlformats.org/drawingml/2006/chartDrawing">
    <cdr:from>
      <cdr:x>0.19818</cdr:x>
      <cdr:y>0.3355</cdr:y>
    </cdr:from>
    <cdr:to>
      <cdr:x>0.29484</cdr:x>
      <cdr:y>0.46327</cdr:y>
    </cdr:to>
    <cdr:sp macro="" textlink="">
      <cdr:nvSpPr>
        <cdr:cNvPr id="15" name="TextBox 1"/>
        <cdr:cNvSpPr txBox="1"/>
      </cdr:nvSpPr>
      <cdr:spPr>
        <a:xfrm xmlns:a="http://schemas.openxmlformats.org/drawingml/2006/main" rot="1014389">
          <a:off x="1369999" y="1594463"/>
          <a:ext cx="668188" cy="60723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s-MX" sz="1200" b="1" dirty="0">
              <a:solidFill>
                <a:schemeClr val="bg1"/>
              </a:solidFill>
            </a:rPr>
            <a:t>India</a:t>
          </a:r>
        </a:p>
      </cdr:txBody>
    </cdr:sp>
  </cdr:relSizeAnchor>
  <cdr:relSizeAnchor xmlns:cdr="http://schemas.openxmlformats.org/drawingml/2006/chartDrawing">
    <cdr:from>
      <cdr:x>0.58333</cdr:x>
      <cdr:y>0.22691</cdr:y>
    </cdr:from>
    <cdr:to>
      <cdr:x>0.68</cdr:x>
      <cdr:y>0.35468</cdr:y>
    </cdr:to>
    <cdr:sp macro="" textlink="">
      <cdr:nvSpPr>
        <cdr:cNvPr id="17" name="TextBox 1"/>
        <cdr:cNvSpPr txBox="1"/>
      </cdr:nvSpPr>
      <cdr:spPr>
        <a:xfrm xmlns:a="http://schemas.openxmlformats.org/drawingml/2006/main">
          <a:off x="4032448" y="1078379"/>
          <a:ext cx="668258" cy="60723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s-MX" sz="2400" b="1" dirty="0">
              <a:solidFill>
                <a:schemeClr val="bg1"/>
              </a:solidFill>
            </a:rPr>
            <a:t>USA</a:t>
          </a:r>
        </a:p>
      </cdr:txBody>
    </cdr:sp>
  </cdr:relSizeAnchor>
  <cdr:relSizeAnchor xmlns:cdr="http://schemas.openxmlformats.org/drawingml/2006/chartDrawing">
    <cdr:from>
      <cdr:x>0.62006</cdr:x>
      <cdr:y>0.66814</cdr:y>
    </cdr:from>
    <cdr:to>
      <cdr:x>0.69672</cdr:x>
      <cdr:y>0.82369</cdr:y>
    </cdr:to>
    <cdr:sp macro="" textlink="">
      <cdr:nvSpPr>
        <cdr:cNvPr id="19" name="TextBox 1"/>
        <cdr:cNvSpPr txBox="1"/>
      </cdr:nvSpPr>
      <cdr:spPr>
        <a:xfrm xmlns:a="http://schemas.openxmlformats.org/drawingml/2006/main" rot="2781836">
          <a:off x="4181665" y="3279997"/>
          <a:ext cx="739256" cy="52993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s-MX" sz="2000" b="1" dirty="0" err="1">
              <a:solidFill>
                <a:schemeClr val="accent3">
                  <a:lumMod val="40000"/>
                  <a:lumOff val="60000"/>
                </a:schemeClr>
              </a:solidFill>
            </a:rPr>
            <a:t>Brazil</a:t>
          </a:r>
          <a:endParaRPr lang="es-MX" sz="2000" b="1" dirty="0">
            <a:solidFill>
              <a:schemeClr val="accent3">
                <a:lumMod val="40000"/>
                <a:lumOff val="60000"/>
              </a:schemeClr>
            </a:solidFill>
          </a:endParaRPr>
        </a:p>
      </cdr:txBody>
    </cdr:sp>
  </cdr:relSizeAnchor>
  <cdr:relSizeAnchor xmlns:cdr="http://schemas.openxmlformats.org/drawingml/2006/chartDrawing">
    <cdr:from>
      <cdr:x>0.20911</cdr:x>
      <cdr:y>0.5783</cdr:y>
    </cdr:from>
    <cdr:to>
      <cdr:x>0.30245</cdr:x>
      <cdr:y>0.70608</cdr:y>
    </cdr:to>
    <cdr:sp macro="" textlink="">
      <cdr:nvSpPr>
        <cdr:cNvPr id="26" name="TextBox 1"/>
        <cdr:cNvSpPr txBox="1"/>
      </cdr:nvSpPr>
      <cdr:spPr>
        <a:xfrm xmlns:a="http://schemas.openxmlformats.org/drawingml/2006/main" rot="20532239">
          <a:off x="1445515" y="2748369"/>
          <a:ext cx="645238" cy="60727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s-MX" sz="1400" b="1" dirty="0" err="1">
              <a:solidFill>
                <a:srgbClr val="002060"/>
              </a:solidFill>
            </a:rPr>
            <a:t>Switzerland</a:t>
          </a:r>
          <a:endParaRPr lang="es-MX" sz="1400" b="1" dirty="0">
            <a:solidFill>
              <a:srgbClr val="002060"/>
            </a:solidFill>
          </a:endParaRPr>
        </a:p>
      </cdr:txBody>
    </cdr:sp>
  </cdr:relSizeAnchor>
  <cdr:relSizeAnchor xmlns:cdr="http://schemas.openxmlformats.org/drawingml/2006/chartDrawing">
    <cdr:from>
      <cdr:x>0.193</cdr:x>
      <cdr:y>0.50857</cdr:y>
    </cdr:from>
    <cdr:to>
      <cdr:x>0.28634</cdr:x>
      <cdr:y>0.63635</cdr:y>
    </cdr:to>
    <cdr:sp macro="" textlink="">
      <cdr:nvSpPr>
        <cdr:cNvPr id="27" name="TextBox 1"/>
        <cdr:cNvSpPr txBox="1"/>
      </cdr:nvSpPr>
      <cdr:spPr>
        <a:xfrm xmlns:a="http://schemas.openxmlformats.org/drawingml/2006/main" rot="21134884">
          <a:off x="1334152" y="2417006"/>
          <a:ext cx="645238" cy="60727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s-MX" sz="1400" b="1" dirty="0">
              <a:solidFill>
                <a:srgbClr val="002060"/>
              </a:solidFill>
            </a:rPr>
            <a:t>Argentina</a:t>
          </a:r>
        </a:p>
      </cdr:txBody>
    </cdr:sp>
  </cdr:relSizeAnchor>
  <cdr:relSizeAnchor xmlns:cdr="http://schemas.openxmlformats.org/drawingml/2006/chartDrawing">
    <cdr:from>
      <cdr:x>0.65478</cdr:x>
      <cdr:y>0.51432</cdr:y>
    </cdr:from>
    <cdr:to>
      <cdr:x>0.75144</cdr:x>
      <cdr:y>0.64209</cdr:y>
    </cdr:to>
    <cdr:sp macro="" textlink="">
      <cdr:nvSpPr>
        <cdr:cNvPr id="28" name="TextBox 1"/>
        <cdr:cNvSpPr txBox="1"/>
      </cdr:nvSpPr>
      <cdr:spPr>
        <a:xfrm xmlns:a="http://schemas.openxmlformats.org/drawingml/2006/main" rot="812926">
          <a:off x="4526328" y="2444343"/>
          <a:ext cx="668188" cy="60723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s-MX" sz="2000" b="1" dirty="0" err="1">
              <a:solidFill>
                <a:schemeClr val="bg1"/>
              </a:solidFill>
            </a:rPr>
            <a:t>Mexico</a:t>
          </a:r>
          <a:endParaRPr lang="es-MX" sz="2000" b="1" dirty="0">
            <a:solidFill>
              <a:schemeClr val="bg1"/>
            </a:solidFill>
          </a:endParaRPr>
        </a:p>
      </cdr:txBody>
    </cdr:sp>
  </cdr:relSizeAnchor>
  <cdr:relSizeAnchor xmlns:cdr="http://schemas.openxmlformats.org/drawingml/2006/chartDrawing">
    <cdr:from>
      <cdr:x>0.1863</cdr:x>
      <cdr:y>0.39477</cdr:y>
    </cdr:from>
    <cdr:to>
      <cdr:x>0.34797</cdr:x>
      <cdr:y>0.52255</cdr:y>
    </cdr:to>
    <cdr:sp macro="" textlink="">
      <cdr:nvSpPr>
        <cdr:cNvPr id="29" name="TextBox 1"/>
        <cdr:cNvSpPr txBox="1"/>
      </cdr:nvSpPr>
      <cdr:spPr>
        <a:xfrm xmlns:a="http://schemas.openxmlformats.org/drawingml/2006/main" rot="680112">
          <a:off x="1287872" y="1876134"/>
          <a:ext cx="1117588" cy="60727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s-MX" sz="1400" b="1" dirty="0">
              <a:solidFill>
                <a:sysClr val="windowText" lastClr="000000"/>
              </a:solidFill>
            </a:rPr>
            <a:t>France</a:t>
          </a:r>
        </a:p>
      </cdr:txBody>
    </cdr:sp>
  </cdr:relSizeAnchor>
  <cdr:relSizeAnchor xmlns:cdr="http://schemas.openxmlformats.org/drawingml/2006/chartDrawing">
    <cdr:from>
      <cdr:x>0.18824</cdr:x>
      <cdr:y>0.30663</cdr:y>
    </cdr:from>
    <cdr:to>
      <cdr:x>0.3499</cdr:x>
      <cdr:y>0.43441</cdr:y>
    </cdr:to>
    <cdr:sp macro="" textlink="">
      <cdr:nvSpPr>
        <cdr:cNvPr id="31" name="TextBox 1"/>
        <cdr:cNvSpPr txBox="1"/>
      </cdr:nvSpPr>
      <cdr:spPr>
        <a:xfrm xmlns:a="http://schemas.openxmlformats.org/drawingml/2006/main" rot="1743302">
          <a:off x="1301281" y="1457285"/>
          <a:ext cx="1117518" cy="60727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s-MX" sz="1200" b="1" dirty="0" err="1">
              <a:solidFill>
                <a:sysClr val="windowText" lastClr="000000"/>
              </a:solidFill>
            </a:rPr>
            <a:t>Italy</a:t>
          </a:r>
          <a:endParaRPr lang="es-MX" sz="1200" b="1" dirty="0">
            <a:solidFill>
              <a:sysClr val="windowText" lastClr="000000"/>
            </a:solidFill>
          </a:endParaRPr>
        </a:p>
      </cdr:txBody>
    </cdr:sp>
  </cdr:relSizeAnchor>
  <cdr:relSizeAnchor xmlns:cdr="http://schemas.openxmlformats.org/drawingml/2006/chartDrawing">
    <cdr:from>
      <cdr:x>0.19662</cdr:x>
      <cdr:y>0.27326</cdr:y>
    </cdr:from>
    <cdr:to>
      <cdr:x>0.35828</cdr:x>
      <cdr:y>0.40104</cdr:y>
    </cdr:to>
    <cdr:sp macro="" textlink="">
      <cdr:nvSpPr>
        <cdr:cNvPr id="32" name="TextBox 1"/>
        <cdr:cNvSpPr txBox="1"/>
      </cdr:nvSpPr>
      <cdr:spPr>
        <a:xfrm xmlns:a="http://schemas.openxmlformats.org/drawingml/2006/main" rot="2056319">
          <a:off x="1359207" y="1298692"/>
          <a:ext cx="1117518" cy="60727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s-MX" sz="1050" b="1" dirty="0" err="1">
              <a:solidFill>
                <a:sysClr val="windowText" lastClr="000000"/>
              </a:solidFill>
            </a:rPr>
            <a:t>Belgium</a:t>
          </a:r>
          <a:endParaRPr lang="es-MX" sz="1050" b="1" dirty="0">
            <a:solidFill>
              <a:sysClr val="windowText" lastClr="000000"/>
            </a:solidFill>
          </a:endParaRPr>
        </a:p>
      </cdr:txBody>
    </cdr:sp>
  </cdr:relSizeAnchor>
  <cdr:relSizeAnchor xmlns:cdr="http://schemas.openxmlformats.org/drawingml/2006/chartDrawing">
    <cdr:from>
      <cdr:x>0.21639</cdr:x>
      <cdr:y>0.246</cdr:y>
    </cdr:from>
    <cdr:to>
      <cdr:x>0.37805</cdr:x>
      <cdr:y>0.31379</cdr:y>
    </cdr:to>
    <cdr:sp macro="" textlink="">
      <cdr:nvSpPr>
        <cdr:cNvPr id="33" name="TextBox 1"/>
        <cdr:cNvSpPr txBox="1"/>
      </cdr:nvSpPr>
      <cdr:spPr>
        <a:xfrm xmlns:a="http://schemas.openxmlformats.org/drawingml/2006/main" rot="2231898">
          <a:off x="1495877" y="1169134"/>
          <a:ext cx="1117518" cy="32217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s-MX" sz="900" b="1" dirty="0" err="1">
              <a:solidFill>
                <a:sysClr val="windowText" lastClr="000000"/>
              </a:solidFill>
            </a:rPr>
            <a:t>Thailand</a:t>
          </a:r>
          <a:endParaRPr lang="es-MX" sz="900" b="1" dirty="0">
            <a:solidFill>
              <a:sysClr val="windowText" lastClr="000000"/>
            </a:solidFill>
          </a:endParaRPr>
        </a:p>
      </cdr:txBody>
    </cdr:sp>
  </cdr:relSizeAnchor>
  <cdr:relSizeAnchor xmlns:cdr="http://schemas.openxmlformats.org/drawingml/2006/chartDrawing">
    <cdr:from>
      <cdr:x>0.22978</cdr:x>
      <cdr:y>0.22463</cdr:y>
    </cdr:from>
    <cdr:to>
      <cdr:x>0.39144</cdr:x>
      <cdr:y>0.27594</cdr:y>
    </cdr:to>
    <cdr:sp macro="" textlink="">
      <cdr:nvSpPr>
        <cdr:cNvPr id="34" name="TextBox 1"/>
        <cdr:cNvSpPr txBox="1"/>
      </cdr:nvSpPr>
      <cdr:spPr>
        <a:xfrm xmlns:a="http://schemas.openxmlformats.org/drawingml/2006/main" rot="2589428">
          <a:off x="1588423" y="1067550"/>
          <a:ext cx="1117518" cy="24384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s-MX" sz="900" b="1" dirty="0" err="1">
              <a:solidFill>
                <a:schemeClr val="tx1"/>
              </a:solidFill>
            </a:rPr>
            <a:t>Netherlands</a:t>
          </a:r>
          <a:endParaRPr lang="es-MX" sz="900" b="1" dirty="0">
            <a:solidFill>
              <a:schemeClr val="tx1"/>
            </a:solidFill>
          </a:endParaRPr>
        </a:p>
      </cdr:txBody>
    </cdr:sp>
  </cdr:relSizeAnchor>
  <cdr:relSizeAnchor xmlns:cdr="http://schemas.openxmlformats.org/drawingml/2006/chartDrawing">
    <cdr:from>
      <cdr:x>0.31074</cdr:x>
      <cdr:y>0.12107</cdr:y>
    </cdr:from>
    <cdr:to>
      <cdr:x>0.34204</cdr:x>
      <cdr:y>0.35622</cdr:y>
    </cdr:to>
    <cdr:sp macro="" textlink="">
      <cdr:nvSpPr>
        <cdr:cNvPr id="35" name="TextBox 1"/>
        <cdr:cNvSpPr txBox="1"/>
      </cdr:nvSpPr>
      <cdr:spPr>
        <a:xfrm xmlns:a="http://schemas.openxmlformats.org/drawingml/2006/main" rot="2862093">
          <a:off x="1697506" y="1025979"/>
          <a:ext cx="1117518" cy="21638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s-MX" sz="800" b="1" dirty="0" err="1">
              <a:solidFill>
                <a:sysClr val="windowText" lastClr="000000"/>
              </a:solidFill>
            </a:rPr>
            <a:t>Czech</a:t>
          </a:r>
          <a:r>
            <a:rPr lang="es-MX" sz="800" b="1" dirty="0">
              <a:solidFill>
                <a:sysClr val="windowText" lastClr="000000"/>
              </a:solidFill>
            </a:rPr>
            <a:t> </a:t>
          </a:r>
          <a:r>
            <a:rPr lang="es-MX" sz="800" b="1" dirty="0" err="1">
              <a:solidFill>
                <a:sysClr val="windowText" lastClr="000000"/>
              </a:solidFill>
            </a:rPr>
            <a:t>Rep</a:t>
          </a:r>
          <a:endParaRPr lang="es-MX" sz="800" b="1" dirty="0">
            <a:solidFill>
              <a:sysClr val="windowText" lastClr="000000"/>
            </a:solidFill>
          </a:endParaRPr>
        </a:p>
      </cdr:txBody>
    </cdr:sp>
  </cdr:relSizeAnchor>
  <cdr:relSizeAnchor xmlns:cdr="http://schemas.openxmlformats.org/drawingml/2006/chartDrawing">
    <cdr:from>
      <cdr:x>0.33967</cdr:x>
      <cdr:y>0.09996</cdr:y>
    </cdr:from>
    <cdr:to>
      <cdr:x>0.36699</cdr:x>
      <cdr:y>0.3694</cdr:y>
    </cdr:to>
    <cdr:sp macro="" textlink="">
      <cdr:nvSpPr>
        <cdr:cNvPr id="36" name="TextBox 1"/>
        <cdr:cNvSpPr txBox="1"/>
      </cdr:nvSpPr>
      <cdr:spPr>
        <a:xfrm xmlns:a="http://schemas.openxmlformats.org/drawingml/2006/main" rot="2882490">
          <a:off x="1802248" y="1020887"/>
          <a:ext cx="1280521" cy="18885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s-MX" sz="900" b="1" dirty="0">
              <a:solidFill>
                <a:sysClr val="windowText" lastClr="000000"/>
              </a:solidFill>
            </a:rPr>
            <a:t>Israel</a:t>
          </a:r>
        </a:p>
      </cdr:txBody>
    </cdr:sp>
  </cdr:relSizeAnchor>
  <cdr:relSizeAnchor xmlns:cdr="http://schemas.openxmlformats.org/drawingml/2006/chartDrawing">
    <cdr:from>
      <cdr:x>0.32054</cdr:x>
      <cdr:y>0.10589</cdr:y>
    </cdr:from>
    <cdr:to>
      <cdr:x>0.34301</cdr:x>
      <cdr:y>0.20736</cdr:y>
    </cdr:to>
    <cdr:sp macro="" textlink="">
      <cdr:nvSpPr>
        <cdr:cNvPr id="37" name="TextBox 1"/>
        <cdr:cNvSpPr txBox="1"/>
      </cdr:nvSpPr>
      <cdr:spPr>
        <a:xfrm xmlns:a="http://schemas.openxmlformats.org/drawingml/2006/main" rot="3223502">
          <a:off x="2052368" y="666738"/>
          <a:ext cx="482235" cy="15528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s-MX" sz="900" b="1" dirty="0">
              <a:solidFill>
                <a:sysClr val="windowText" lastClr="000000"/>
              </a:solidFill>
            </a:rPr>
            <a:t>China</a:t>
          </a:r>
        </a:p>
      </cdr:txBody>
    </cdr:sp>
  </cdr:relSizeAnchor>
  <cdr:relSizeAnchor xmlns:cdr="http://schemas.openxmlformats.org/drawingml/2006/chartDrawing">
    <cdr:from>
      <cdr:x>0.20833</cdr:x>
      <cdr:y>0.10606</cdr:y>
    </cdr:from>
    <cdr:to>
      <cdr:x>0.27808</cdr:x>
      <cdr:y>0.13636</cdr:y>
    </cdr:to>
    <cdr:sp macro="" textlink="">
      <cdr:nvSpPr>
        <cdr:cNvPr id="38" name="TextBox 1"/>
        <cdr:cNvSpPr txBox="1"/>
      </cdr:nvSpPr>
      <cdr:spPr>
        <a:xfrm xmlns:a="http://schemas.openxmlformats.org/drawingml/2006/main">
          <a:off x="1440160" y="504056"/>
          <a:ext cx="482166" cy="14401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s-MX" sz="1000" b="1" dirty="0">
              <a:solidFill>
                <a:sysClr val="windowText" lastClr="000000"/>
              </a:solidFill>
            </a:rPr>
            <a:t>Austria</a:t>
          </a:r>
        </a:p>
      </cdr:txBody>
    </cdr:sp>
  </cdr:relSizeAnchor>
  <cdr:relSizeAnchor xmlns:cdr="http://schemas.openxmlformats.org/drawingml/2006/chartDrawing">
    <cdr:from>
      <cdr:x>0.1875</cdr:x>
      <cdr:y>0.06061</cdr:y>
    </cdr:from>
    <cdr:to>
      <cdr:x>0.25725</cdr:x>
      <cdr:y>0.11349</cdr:y>
    </cdr:to>
    <cdr:sp macro="" textlink="">
      <cdr:nvSpPr>
        <cdr:cNvPr id="39" name="TextBox 1"/>
        <cdr:cNvSpPr txBox="1"/>
      </cdr:nvSpPr>
      <cdr:spPr>
        <a:xfrm xmlns:a="http://schemas.openxmlformats.org/drawingml/2006/main">
          <a:off x="1296144" y="288032"/>
          <a:ext cx="482166" cy="25130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s-MX" sz="900" b="1" dirty="0" err="1">
              <a:solidFill>
                <a:sysClr val="windowText" lastClr="000000"/>
              </a:solidFill>
            </a:rPr>
            <a:t>Denmark</a:t>
          </a:r>
          <a:endParaRPr lang="es-MX" sz="900" b="1" dirty="0">
            <a:solidFill>
              <a:sysClr val="windowText" lastClr="000000"/>
            </a:solidFill>
          </a:endParaRPr>
        </a:p>
      </cdr:txBody>
    </cdr:sp>
  </cdr:relSizeAnchor>
  <cdr:relSizeAnchor xmlns:cdr="http://schemas.openxmlformats.org/drawingml/2006/chartDrawing">
    <cdr:from>
      <cdr:x>0.15774</cdr:x>
      <cdr:y>0.00827</cdr:y>
    </cdr:from>
    <cdr:to>
      <cdr:x>0.22749</cdr:x>
      <cdr:y>0.04545</cdr:y>
    </cdr:to>
    <cdr:sp macro="" textlink="">
      <cdr:nvSpPr>
        <cdr:cNvPr id="40" name="TextBox 1"/>
        <cdr:cNvSpPr txBox="1"/>
      </cdr:nvSpPr>
      <cdr:spPr>
        <a:xfrm xmlns:a="http://schemas.openxmlformats.org/drawingml/2006/main">
          <a:off x="1090420" y="39303"/>
          <a:ext cx="482166" cy="17672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s-MX" sz="900" b="1" dirty="0">
              <a:solidFill>
                <a:sysClr val="windowText" lastClr="000000"/>
              </a:solidFill>
            </a:rPr>
            <a:t>New </a:t>
          </a:r>
          <a:r>
            <a:rPr lang="es-MX" sz="900" b="1" dirty="0" err="1">
              <a:solidFill>
                <a:sysClr val="windowText" lastClr="000000"/>
              </a:solidFill>
            </a:rPr>
            <a:t>Zeland</a:t>
          </a:r>
          <a:endParaRPr lang="es-MX" sz="900" b="1" dirty="0">
            <a:solidFill>
              <a:sysClr val="windowText" lastClr="000000"/>
            </a:solidFill>
          </a:endParaRPr>
        </a:p>
      </cdr:txBody>
    </cdr:sp>
  </cdr:relSizeAnchor>
  <cdr:relSizeAnchor xmlns:cdr="http://schemas.openxmlformats.org/drawingml/2006/chartDrawing">
    <cdr:from>
      <cdr:x>0.27083</cdr:x>
      <cdr:y>0.10873</cdr:y>
    </cdr:from>
    <cdr:to>
      <cdr:x>0.32292</cdr:x>
      <cdr:y>0.12121</cdr:y>
    </cdr:to>
    <cdr:sp macro="" textlink="">
      <cdr:nvSpPr>
        <cdr:cNvPr id="47" name="Elbow Connector 46"/>
        <cdr:cNvSpPr/>
      </cdr:nvSpPr>
      <cdr:spPr>
        <a:xfrm xmlns:a="http://schemas.openxmlformats.org/drawingml/2006/main" flipV="1">
          <a:off x="1872208" y="516756"/>
          <a:ext cx="360040" cy="59308"/>
        </a:xfrm>
        <a:prstGeom xmlns:a="http://schemas.openxmlformats.org/drawingml/2006/main" prst="bentConnector3">
          <a:avLst>
            <a:gd name="adj1" fmla="val 50000"/>
          </a:avLst>
        </a:prstGeom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s-MX"/>
        </a:p>
      </cdr:txBody>
    </cdr:sp>
  </cdr:relSizeAnchor>
  <cdr:relSizeAnchor xmlns:cdr="http://schemas.openxmlformats.org/drawingml/2006/chartDrawing">
    <cdr:from>
      <cdr:x>0.27083</cdr:x>
      <cdr:y>0.08129</cdr:y>
    </cdr:from>
    <cdr:to>
      <cdr:x>0.33333</cdr:x>
      <cdr:y>0.09091</cdr:y>
    </cdr:to>
    <cdr:sp macro="" textlink="">
      <cdr:nvSpPr>
        <cdr:cNvPr id="49" name="Elbow Connector 48"/>
        <cdr:cNvSpPr/>
      </cdr:nvSpPr>
      <cdr:spPr>
        <a:xfrm xmlns:a="http://schemas.openxmlformats.org/drawingml/2006/main" rot="10800000">
          <a:off x="1872207" y="386328"/>
          <a:ext cx="432047" cy="45719"/>
        </a:xfrm>
        <a:prstGeom xmlns:a="http://schemas.openxmlformats.org/drawingml/2006/main" prst="bentConnector3">
          <a:avLst>
            <a:gd name="adj1" fmla="val 50000"/>
          </a:avLst>
        </a:prstGeom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s-MX"/>
        </a:p>
      </cdr:txBody>
    </cdr:sp>
  </cdr:relSizeAnchor>
  <cdr:relSizeAnchor xmlns:cdr="http://schemas.openxmlformats.org/drawingml/2006/chartDrawing">
    <cdr:from>
      <cdr:x>0.26042</cdr:x>
      <cdr:y>0.04509</cdr:y>
    </cdr:from>
    <cdr:to>
      <cdr:x>0.35417</cdr:x>
      <cdr:y>0.09054</cdr:y>
    </cdr:to>
    <cdr:sp macro="" textlink="">
      <cdr:nvSpPr>
        <cdr:cNvPr id="55" name="Straight Connector 54"/>
        <cdr:cNvSpPr/>
      </cdr:nvSpPr>
      <cdr:spPr>
        <a:xfrm xmlns:a="http://schemas.openxmlformats.org/drawingml/2006/main" flipH="1" flipV="1">
          <a:off x="1800200" y="214283"/>
          <a:ext cx="648072" cy="216024"/>
        </a:xfrm>
        <a:prstGeom xmlns:a="http://schemas.openxmlformats.org/drawingml/2006/main" prst="line">
          <a:avLst/>
        </a:prstGeom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s-MX"/>
        </a:p>
      </cdr:txBody>
    </cdr:sp>
  </cdr:relSizeAnchor>
  <cdr:relSizeAnchor xmlns:cdr="http://schemas.openxmlformats.org/drawingml/2006/chartDrawing">
    <cdr:from>
      <cdr:x>0.2137</cdr:x>
      <cdr:y>0</cdr:y>
    </cdr:from>
    <cdr:to>
      <cdr:x>0.369</cdr:x>
      <cdr:y>0.06913</cdr:y>
    </cdr:to>
    <cdr:sp macro="" textlink="">
      <cdr:nvSpPr>
        <cdr:cNvPr id="30" name="Straight Connector 54"/>
        <cdr:cNvSpPr/>
      </cdr:nvSpPr>
      <cdr:spPr>
        <a:xfrm xmlns:a="http://schemas.openxmlformats.org/drawingml/2006/main" flipH="1" flipV="1">
          <a:off x="1477278" y="0"/>
          <a:ext cx="1073543" cy="328560"/>
        </a:xfrm>
        <a:prstGeom xmlns:a="http://schemas.openxmlformats.org/drawingml/2006/main" prst="line">
          <a:avLst/>
        </a:prstGeom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es-MX"/>
        </a:p>
      </cdr:txBody>
    </cdr:sp>
  </cdr:relSizeAnchor>
  <cdr:relSizeAnchor xmlns:cdr="http://schemas.openxmlformats.org/drawingml/2006/chartDrawing">
    <cdr:from>
      <cdr:x>0.49368</cdr:x>
      <cdr:y>0</cdr:y>
    </cdr:from>
    <cdr:to>
      <cdr:x>0.64908</cdr:x>
      <cdr:y>0.0405</cdr:y>
    </cdr:to>
    <cdr:sp macro="" textlink="">
      <cdr:nvSpPr>
        <cdr:cNvPr id="41" name="Straight Connector 54"/>
        <cdr:cNvSpPr/>
      </cdr:nvSpPr>
      <cdr:spPr>
        <a:xfrm xmlns:a="http://schemas.openxmlformats.org/drawingml/2006/main" flipH="1">
          <a:off x="3412679" y="0"/>
          <a:ext cx="1074288" cy="192496"/>
        </a:xfrm>
        <a:prstGeom xmlns:a="http://schemas.openxmlformats.org/drawingml/2006/main" prst="line">
          <a:avLst/>
        </a:prstGeom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es-MX"/>
        </a:p>
      </cdr:txBody>
    </cdr:sp>
  </cdr:relSizeAnchor>
</c:userShap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77939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Logo ANM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8695" y="147136"/>
            <a:ext cx="1425376" cy="1425376"/>
          </a:xfrm>
          <a:prstGeom prst="rect">
            <a:avLst/>
          </a:prstGeom>
        </p:spPr>
      </p:pic>
      <p:pic>
        <p:nvPicPr>
          <p:cNvPr id="8" name="Imagen 7"/>
          <p:cNvPicPr/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65" y="144072"/>
            <a:ext cx="1358611" cy="142537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297968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4" Type="http://schemas.openxmlformats.org/officeDocument/2006/relationships/image" Target="../media/image13.emf"/><Relationship Id="rId5" Type="http://schemas.openxmlformats.org/officeDocument/2006/relationships/image" Target="../media/image14.emf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emf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image" Target="../media/image16.jpeg"/><Relationship Id="rId5" Type="http://schemas.microsoft.com/office/2007/relationships/hdphoto" Target="../media/hdphoto2.wdp"/><Relationship Id="rId6" Type="http://schemas.openxmlformats.org/officeDocument/2006/relationships/image" Target="../media/image17.png"/><Relationship Id="rId7" Type="http://schemas.openxmlformats.org/officeDocument/2006/relationships/image" Target="../media/image18.jp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9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0.jpg"/><Relationship Id="rId3" Type="http://schemas.openxmlformats.org/officeDocument/2006/relationships/image" Target="../media/image21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jpg"/><Relationship Id="rId3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chart" Target="../charts/chart1.xml"/><Relationship Id="rId3" Type="http://schemas.openxmlformats.org/officeDocument/2006/relationships/chart" Target="../charts/char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chart" Target="../charts/char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4" Type="http://schemas.openxmlformats.org/officeDocument/2006/relationships/chart" Target="../charts/chart6.xml"/><Relationship Id="rId1" Type="http://schemas.openxmlformats.org/officeDocument/2006/relationships/slideLayout" Target="../slideLayouts/slideLayout1.xml"/><Relationship Id="rId2" Type="http://schemas.openxmlformats.org/officeDocument/2006/relationships/chart" Target="../charts/char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205765" y="2053870"/>
            <a:ext cx="8533856" cy="175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3600" b="1" dirty="0" smtClean="0"/>
              <a:t>XIII Congreso Internacional de Parasitología </a:t>
            </a:r>
          </a:p>
          <a:p>
            <a:r>
              <a:rPr lang="es-ES" sz="3600" b="1" dirty="0" smtClean="0"/>
              <a:t>ICOPA, agosto 10-15, 2014</a:t>
            </a:r>
          </a:p>
          <a:p>
            <a:r>
              <a:rPr lang="es-ES" sz="3600" b="1" dirty="0" smtClean="0"/>
              <a:t>Hotel Camino Real, Polanco, DF</a:t>
            </a:r>
            <a:endParaRPr lang="es-ES" sz="3600" b="1" dirty="0"/>
          </a:p>
        </p:txBody>
      </p:sp>
      <p:sp>
        <p:nvSpPr>
          <p:cNvPr id="6" name="CuadroTexto 5"/>
          <p:cNvSpPr txBox="1"/>
          <p:nvPr/>
        </p:nvSpPr>
        <p:spPr>
          <a:xfrm>
            <a:off x="2011004" y="216559"/>
            <a:ext cx="486873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800" b="1" dirty="0" smtClean="0">
                <a:solidFill>
                  <a:srgbClr val="E46C0A"/>
                </a:solidFill>
              </a:rPr>
              <a:t>Lo novedoso en parasitología</a:t>
            </a:r>
            <a:endParaRPr lang="es-ES" sz="4800" b="1" dirty="0">
              <a:solidFill>
                <a:srgbClr val="E46C0A"/>
              </a:solidFill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131935" y="3912034"/>
            <a:ext cx="8932453" cy="32316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400" b="1" dirty="0" smtClean="0">
                <a:solidFill>
                  <a:schemeClr val="accent6">
                    <a:lumMod val="75000"/>
                  </a:schemeClr>
                </a:solidFill>
              </a:rPr>
              <a:t>1354 asistentes de 81 países</a:t>
            </a:r>
          </a:p>
          <a:p>
            <a:r>
              <a:rPr lang="es-ES" sz="3200" b="1" dirty="0" smtClean="0">
                <a:solidFill>
                  <a:schemeClr val="accent6">
                    <a:lumMod val="75000"/>
                  </a:schemeClr>
                </a:solidFill>
              </a:rPr>
              <a:t>296 estudiantes recibieron beca de inscripción</a:t>
            </a:r>
          </a:p>
          <a:p>
            <a:r>
              <a:rPr lang="es-ES" sz="3200" b="1" dirty="0" smtClean="0">
                <a:solidFill>
                  <a:schemeClr val="accent6">
                    <a:lumMod val="75000"/>
                  </a:schemeClr>
                </a:solidFill>
              </a:rPr>
              <a:t>464 ponentes de simposios no pagaron inscripción</a:t>
            </a:r>
          </a:p>
          <a:p>
            <a:r>
              <a:rPr lang="es-ES" sz="3200" b="1" dirty="0" smtClean="0">
                <a:solidFill>
                  <a:schemeClr val="accent6">
                    <a:lumMod val="75000"/>
                  </a:schemeClr>
                </a:solidFill>
              </a:rPr>
              <a:t>y tuvieron 3 noches de hotel y desayunos gratuitos</a:t>
            </a:r>
          </a:p>
          <a:p>
            <a:r>
              <a:rPr lang="es-ES" sz="3200" b="1" dirty="0" smtClean="0">
                <a:solidFill>
                  <a:schemeClr val="accent6">
                    <a:lumMod val="75000"/>
                  </a:schemeClr>
                </a:solidFill>
              </a:rPr>
              <a:t>Los </a:t>
            </a:r>
            <a:r>
              <a:rPr lang="es-ES" sz="3200" b="1" dirty="0">
                <a:solidFill>
                  <a:schemeClr val="accent6">
                    <a:lumMod val="75000"/>
                  </a:schemeClr>
                </a:solidFill>
              </a:rPr>
              <a:t>4 días se distribuyó comida para todos</a:t>
            </a:r>
          </a:p>
          <a:p>
            <a:endParaRPr lang="es-ES" sz="3200" b="1" dirty="0" smtClean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32391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7836" y="1484784"/>
            <a:ext cx="8001000" cy="5286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1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6512" y="1412776"/>
            <a:ext cx="9649072" cy="4752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4988" y="1414276"/>
            <a:ext cx="9649072" cy="4752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4" cstate="print"/>
          <a:srcRect r="95566"/>
          <a:stretch>
            <a:fillRect/>
          </a:stretch>
        </p:blipFill>
        <p:spPr bwMode="auto">
          <a:xfrm>
            <a:off x="8555020" y="1052736"/>
            <a:ext cx="374621" cy="62847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7" name="TextBox 22"/>
          <p:cNvSpPr txBox="1"/>
          <p:nvPr/>
        </p:nvSpPr>
        <p:spPr>
          <a:xfrm>
            <a:off x="5724128" y="2780928"/>
            <a:ext cx="13324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800" b="1" dirty="0" smtClean="0">
                <a:solidFill>
                  <a:srgbClr val="00B050"/>
                </a:solidFill>
              </a:rPr>
              <a:t>N=1020</a:t>
            </a:r>
            <a:endParaRPr lang="es-MX" sz="2800" b="1" dirty="0">
              <a:solidFill>
                <a:srgbClr val="00B050"/>
              </a:solidFill>
            </a:endParaRPr>
          </a:p>
        </p:txBody>
      </p:sp>
      <p:pic>
        <p:nvPicPr>
          <p:cNvPr id="19" name="Picture 7"/>
          <p:cNvPicPr>
            <a:picLocks noChangeAspect="1" noChangeArrowheads="1"/>
          </p:cNvPicPr>
          <p:nvPr/>
        </p:nvPicPr>
        <p:blipFill>
          <a:blip r:embed="rId5" cstate="print"/>
          <a:srcRect t="95362"/>
          <a:stretch>
            <a:fillRect/>
          </a:stretch>
        </p:blipFill>
        <p:spPr bwMode="auto">
          <a:xfrm>
            <a:off x="611560" y="1268760"/>
            <a:ext cx="8856984" cy="4201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3" name="CuadroTexto 22"/>
          <p:cNvSpPr txBox="1"/>
          <p:nvPr/>
        </p:nvSpPr>
        <p:spPr>
          <a:xfrm>
            <a:off x="1442498" y="0"/>
            <a:ext cx="60009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000" b="1" dirty="0" smtClean="0">
                <a:solidFill>
                  <a:srgbClr val="FF6600"/>
                </a:solidFill>
              </a:rPr>
              <a:t>Presentaciones en cartel por tema y por parásito</a:t>
            </a:r>
            <a:endParaRPr lang="es-ES" sz="4000" b="1" dirty="0"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33748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2014-08-11 10.24.11-2.jpg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521"/>
          <a:stretch/>
        </p:blipFill>
        <p:spPr>
          <a:xfrm>
            <a:off x="4679957" y="3690819"/>
            <a:ext cx="4464043" cy="3129692"/>
          </a:xfrm>
          <a:prstGeom prst="rect">
            <a:avLst/>
          </a:prstGeom>
        </p:spPr>
      </p:pic>
      <p:pic>
        <p:nvPicPr>
          <p:cNvPr id="5" name="Imagen 4" descr="Narro y árboles.JPG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733"/>
          <a:stretch/>
        </p:blipFill>
        <p:spPr>
          <a:xfrm rot="10800000">
            <a:off x="118130" y="154290"/>
            <a:ext cx="4285903" cy="3304731"/>
          </a:xfrm>
          <a:prstGeom prst="rect">
            <a:avLst/>
          </a:prstGeom>
        </p:spPr>
      </p:pic>
      <p:sp>
        <p:nvSpPr>
          <p:cNvPr id="6" name="CuadroTexto 5"/>
          <p:cNvSpPr txBox="1"/>
          <p:nvPr/>
        </p:nvSpPr>
        <p:spPr>
          <a:xfrm>
            <a:off x="4344964" y="409277"/>
            <a:ext cx="2344143" cy="2554545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algn="ctr"/>
            <a:r>
              <a:rPr lang="es-ES" sz="3200" b="1" dirty="0" smtClean="0">
                <a:solidFill>
                  <a:srgbClr val="FF6600"/>
                </a:solidFill>
              </a:rPr>
              <a:t>Árboles electrónicos con carteles de trabajos libres</a:t>
            </a:r>
            <a:endParaRPr lang="es-ES" sz="3200" b="1" dirty="0">
              <a:solidFill>
                <a:srgbClr val="FF6600"/>
              </a:solidFill>
            </a:endParaRPr>
          </a:p>
        </p:txBody>
      </p:sp>
      <p:pic>
        <p:nvPicPr>
          <p:cNvPr id="7" name="Imagen 6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9107" y="80452"/>
            <a:ext cx="2279177" cy="3483387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Imagen 8" descr="IMG_9948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9195" y="3563839"/>
            <a:ext cx="2164318" cy="3253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6657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0" y="1488783"/>
            <a:ext cx="8936271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charset="2"/>
              <a:buChar char="Ø"/>
            </a:pPr>
            <a:r>
              <a:rPr lang="es-ES" sz="4400" dirty="0"/>
              <a:t> </a:t>
            </a:r>
            <a:r>
              <a:rPr lang="es-ES" sz="4400" dirty="0" smtClean="0"/>
              <a:t>El mejor congreso de parasitología:</a:t>
            </a:r>
          </a:p>
          <a:p>
            <a:pPr marL="571500" indent="-571500">
              <a:buFont typeface="Wingdings" charset="2"/>
              <a:buChar char="ü"/>
            </a:pPr>
            <a:r>
              <a:rPr lang="es-ES" sz="4000" dirty="0" smtClean="0">
                <a:latin typeface="Arial"/>
                <a:cs typeface="Arial"/>
              </a:rPr>
              <a:t>Muy alta calidad de ponentes</a:t>
            </a:r>
          </a:p>
          <a:p>
            <a:pPr marL="571500" indent="-571500">
              <a:buFont typeface="Wingdings" charset="2"/>
              <a:buChar char="ü"/>
            </a:pPr>
            <a:r>
              <a:rPr lang="es-ES" sz="4000" dirty="0" smtClean="0">
                <a:latin typeface="Arial"/>
                <a:cs typeface="Arial"/>
              </a:rPr>
              <a:t>Espacio para muchas parasitosis</a:t>
            </a:r>
          </a:p>
          <a:p>
            <a:pPr marL="571500" indent="-571500">
              <a:buFont typeface="Wingdings" charset="2"/>
              <a:buChar char="ü"/>
            </a:pPr>
            <a:r>
              <a:rPr lang="es-ES" sz="4000" dirty="0">
                <a:latin typeface="Arial"/>
                <a:cs typeface="Arial"/>
              </a:rPr>
              <a:t>Espacio para múltiples </a:t>
            </a:r>
            <a:r>
              <a:rPr lang="es-ES" sz="4000" dirty="0" smtClean="0">
                <a:latin typeface="Arial"/>
                <a:cs typeface="Arial"/>
              </a:rPr>
              <a:t>temas</a:t>
            </a:r>
          </a:p>
          <a:p>
            <a:pPr marL="571500" indent="-571500">
              <a:buFont typeface="Wingdings" charset="2"/>
              <a:buChar char="ü"/>
            </a:pPr>
            <a:r>
              <a:rPr lang="es-ES" sz="4000" dirty="0" smtClean="0">
                <a:latin typeface="Arial"/>
                <a:cs typeface="Arial"/>
              </a:rPr>
              <a:t>Gran diversidad de asistentes</a:t>
            </a:r>
          </a:p>
          <a:p>
            <a:pPr marL="571500" indent="-571500">
              <a:buFont typeface="Wingdings" charset="2"/>
              <a:buChar char="ü"/>
            </a:pPr>
            <a:r>
              <a:rPr lang="es-ES" sz="4000" dirty="0" smtClean="0">
                <a:latin typeface="Arial"/>
                <a:cs typeface="Arial"/>
              </a:rPr>
              <a:t>Tecnología moderna para carteles</a:t>
            </a:r>
          </a:p>
          <a:p>
            <a:pPr marL="571500" indent="-571500">
              <a:buFont typeface="Wingdings" charset="2"/>
              <a:buChar char="ü"/>
            </a:pPr>
            <a:r>
              <a:rPr lang="es-ES" sz="4000" dirty="0" smtClean="0">
                <a:latin typeface="Arial"/>
                <a:cs typeface="Arial"/>
              </a:rPr>
              <a:t>Sistema electrónico </a:t>
            </a:r>
            <a:r>
              <a:rPr lang="es-ES" sz="4000" dirty="0">
                <a:latin typeface="Arial"/>
                <a:cs typeface="Arial"/>
              </a:rPr>
              <a:t>(App</a:t>
            </a:r>
            <a:r>
              <a:rPr lang="es-ES" sz="4000" dirty="0" smtClean="0">
                <a:latin typeface="Arial"/>
                <a:cs typeface="Arial"/>
              </a:rPr>
              <a:t>) para el programa, las constancias y notas</a:t>
            </a:r>
            <a:endParaRPr lang="es-ES" sz="4000" dirty="0">
              <a:latin typeface="Arial"/>
              <a:cs typeface="Arial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2260727" y="323670"/>
            <a:ext cx="444524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6000" dirty="0" smtClean="0">
                <a:solidFill>
                  <a:srgbClr val="FF6600"/>
                </a:solidFill>
                <a:latin typeface="Arial"/>
                <a:cs typeface="Arial"/>
              </a:rPr>
              <a:t>Anotaciones</a:t>
            </a:r>
            <a:endParaRPr lang="es-ES" sz="6000" dirty="0">
              <a:solidFill>
                <a:srgbClr val="FF66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590738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38" b="9229"/>
          <a:stretch/>
        </p:blipFill>
        <p:spPr bwMode="auto">
          <a:xfrm>
            <a:off x="2031898" y="212296"/>
            <a:ext cx="5277396" cy="645372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ángulo 2"/>
          <p:cNvSpPr/>
          <p:nvPr/>
        </p:nvSpPr>
        <p:spPr>
          <a:xfrm>
            <a:off x="3922900" y="3534608"/>
            <a:ext cx="3256508" cy="440120"/>
          </a:xfrm>
          <a:prstGeom prst="rect">
            <a:avLst/>
          </a:prstGeom>
          <a:noFill/>
          <a:ln w="38100" cmpd="sng">
            <a:solidFill>
              <a:srgbClr val="FF66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212221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308"/>
          <a:stretch/>
        </p:blipFill>
        <p:spPr bwMode="auto">
          <a:xfrm>
            <a:off x="997828" y="3550481"/>
            <a:ext cx="7062505" cy="324272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Imagen 2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2" t="6454" r="14866" b="14256"/>
          <a:stretch/>
        </p:blipFill>
        <p:spPr>
          <a:xfrm>
            <a:off x="1969728" y="64790"/>
            <a:ext cx="5002067" cy="3446817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4995319" y="16987"/>
            <a:ext cx="203722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 smtClean="0">
                <a:solidFill>
                  <a:srgbClr val="0000FF"/>
                </a:solidFill>
                <a:latin typeface="Arial"/>
                <a:cs typeface="Arial"/>
              </a:rPr>
              <a:t>Comité organizador</a:t>
            </a:r>
            <a:endParaRPr lang="es-ES" sz="2400" b="1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5118214" y="3683649"/>
            <a:ext cx="288359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200" b="1" dirty="0" smtClean="0">
                <a:solidFill>
                  <a:srgbClr val="660066"/>
                </a:solidFill>
                <a:latin typeface="Arial"/>
                <a:cs typeface="Arial"/>
              </a:rPr>
              <a:t>Inauguración</a:t>
            </a:r>
            <a:endParaRPr lang="es-ES" sz="3200" b="1" dirty="0">
              <a:solidFill>
                <a:srgbClr val="660066"/>
              </a:solidFill>
              <a:latin typeface="Arial"/>
              <a:cs typeface="Arial"/>
            </a:endParaRPr>
          </a:p>
        </p:txBody>
      </p:sp>
      <p:sp>
        <p:nvSpPr>
          <p:cNvPr id="6" name="CuadroTexto 5"/>
          <p:cNvSpPr txBox="1"/>
          <p:nvPr/>
        </p:nvSpPr>
        <p:spPr>
          <a:xfrm rot="3299884">
            <a:off x="6265436" y="2325011"/>
            <a:ext cx="36739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400" b="1" dirty="0" smtClean="0">
                <a:solidFill>
                  <a:srgbClr val="FF6600"/>
                </a:solidFill>
                <a:latin typeface="Arial"/>
                <a:cs typeface="Arial"/>
              </a:rPr>
              <a:t>Muchas gracias a todos</a:t>
            </a:r>
            <a:endParaRPr lang="es-ES" sz="2400" b="1" dirty="0">
              <a:solidFill>
                <a:srgbClr val="FF66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166663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0626"/>
            <a:ext cx="9144000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1 Rectángulo"/>
          <p:cNvSpPr>
            <a:spLocks noChangeArrowheads="1"/>
          </p:cNvSpPr>
          <p:nvPr/>
        </p:nvSpPr>
        <p:spPr bwMode="auto">
          <a:xfrm>
            <a:off x="-323145" y="71210"/>
            <a:ext cx="9144001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lvl="1" algn="ctr"/>
            <a:r>
              <a:rPr lang="es-MX" sz="4000" b="1" dirty="0" smtClean="0">
                <a:solidFill>
                  <a:srgbClr val="FF6600"/>
                </a:solidFill>
                <a:latin typeface="Trebuchet MS" charset="0"/>
                <a:cs typeface="Trebuchet MS" charset="0"/>
              </a:rPr>
              <a:t>Años y áreas en las que </a:t>
            </a:r>
          </a:p>
          <a:p>
            <a:pPr lvl="1" algn="ctr"/>
            <a:r>
              <a:rPr lang="es-MX" sz="4000" b="1" dirty="0" smtClean="0">
                <a:solidFill>
                  <a:srgbClr val="FF6600"/>
                </a:solidFill>
                <a:latin typeface="Trebuchet MS" charset="0"/>
                <a:cs typeface="Trebuchet MS" charset="0"/>
              </a:rPr>
              <a:t>se ha realizado el ICOPA</a:t>
            </a:r>
            <a:endParaRPr lang="es-MX" sz="4000" b="1" dirty="0">
              <a:solidFill>
                <a:srgbClr val="FF6600"/>
              </a:solidFill>
              <a:latin typeface="Trebuchet MS" charset="0"/>
              <a:cs typeface="Trebuchet MS" charset="0"/>
            </a:endParaRPr>
          </a:p>
        </p:txBody>
      </p:sp>
      <p:sp>
        <p:nvSpPr>
          <p:cNvPr id="4" name="1 Rectángulo"/>
          <p:cNvSpPr>
            <a:spLocks noChangeArrowheads="1"/>
          </p:cNvSpPr>
          <p:nvPr/>
        </p:nvSpPr>
        <p:spPr bwMode="auto">
          <a:xfrm>
            <a:off x="-36688" y="3019425"/>
            <a:ext cx="1584678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lvl="1"/>
            <a:r>
              <a:rPr lang="en-US" sz="3000" b="1">
                <a:solidFill>
                  <a:schemeClr val="bg1"/>
                </a:solidFill>
                <a:latin typeface="Trebuchet MS" charset="0"/>
                <a:cs typeface="Trebuchet MS" charset="0"/>
              </a:rPr>
              <a:t>2014</a:t>
            </a:r>
          </a:p>
        </p:txBody>
      </p:sp>
      <p:sp>
        <p:nvSpPr>
          <p:cNvPr id="5" name="1 Rectángulo"/>
          <p:cNvSpPr>
            <a:spLocks noChangeArrowheads="1"/>
          </p:cNvSpPr>
          <p:nvPr/>
        </p:nvSpPr>
        <p:spPr bwMode="auto">
          <a:xfrm>
            <a:off x="-36689" y="3568700"/>
            <a:ext cx="2953456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lvl="1"/>
            <a:r>
              <a:rPr lang="en-US" sz="1300" b="1">
                <a:solidFill>
                  <a:schemeClr val="bg1"/>
                </a:solidFill>
                <a:latin typeface="Trebuchet MS" charset="0"/>
                <a:cs typeface="Trebuchet MS" charset="0"/>
              </a:rPr>
              <a:t>www.icopa2014.org</a:t>
            </a:r>
          </a:p>
        </p:txBody>
      </p:sp>
    </p:spTree>
    <p:extLst>
      <p:ext uri="{BB962C8B-B14F-4D97-AF65-F5344CB8AC3E}">
        <p14:creationId xmlns:p14="http://schemas.microsoft.com/office/powerpoint/2010/main" val="28129399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l="32372" t="62283" r="7115" b="8715"/>
          <a:stretch/>
        </p:blipFill>
        <p:spPr bwMode="auto">
          <a:xfrm>
            <a:off x="1239680" y="5233923"/>
            <a:ext cx="6408712" cy="1440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 rotWithShape="1">
          <a:blip r:embed="rId3" cstate="print"/>
          <a:srcRect l="32372" t="35430" r="7100" b="34778"/>
          <a:stretch/>
        </p:blipFill>
        <p:spPr bwMode="auto">
          <a:xfrm>
            <a:off x="1152306" y="3359172"/>
            <a:ext cx="6480966" cy="14802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l="32372" t="27555" r="5924" b="40481"/>
          <a:stretch/>
        </p:blipFill>
        <p:spPr bwMode="auto">
          <a:xfrm>
            <a:off x="1167672" y="1279327"/>
            <a:ext cx="6606848" cy="1588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12"/>
          <p:cNvSpPr/>
          <p:nvPr/>
        </p:nvSpPr>
        <p:spPr>
          <a:xfrm>
            <a:off x="1419132" y="0"/>
            <a:ext cx="5999170" cy="4320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solidFill>
                <a:srgbClr val="FF0000"/>
              </a:solidFill>
            </a:endParaRPr>
          </a:p>
        </p:txBody>
      </p:sp>
      <p:sp>
        <p:nvSpPr>
          <p:cNvPr id="14" name="TextBox 4"/>
          <p:cNvSpPr txBox="1"/>
          <p:nvPr/>
        </p:nvSpPr>
        <p:spPr>
          <a:xfrm>
            <a:off x="1293800" y="924255"/>
            <a:ext cx="1306768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s-MX" b="1" dirty="0" err="1" smtClean="0">
                <a:solidFill>
                  <a:srgbClr val="FF0000"/>
                </a:solidFill>
              </a:rPr>
              <a:t>Gad</a:t>
            </a:r>
            <a:r>
              <a:rPr lang="es-MX" b="1" dirty="0" smtClean="0">
                <a:solidFill>
                  <a:srgbClr val="FF0000"/>
                </a:solidFill>
              </a:rPr>
              <a:t> </a:t>
            </a:r>
            <a:r>
              <a:rPr lang="es-MX" b="1" dirty="0" err="1" smtClean="0">
                <a:solidFill>
                  <a:srgbClr val="FF0000"/>
                </a:solidFill>
              </a:rPr>
              <a:t>Baneth</a:t>
            </a:r>
            <a:endParaRPr lang="es-MX" b="1" dirty="0">
              <a:solidFill>
                <a:srgbClr val="FF0000"/>
              </a:solidFill>
            </a:endParaRPr>
          </a:p>
        </p:txBody>
      </p:sp>
      <p:sp>
        <p:nvSpPr>
          <p:cNvPr id="15" name="TextBox 5"/>
          <p:cNvSpPr txBox="1"/>
          <p:nvPr/>
        </p:nvSpPr>
        <p:spPr>
          <a:xfrm>
            <a:off x="2658969" y="924255"/>
            <a:ext cx="1941685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s-MX" b="1" dirty="0" smtClean="0">
                <a:solidFill>
                  <a:srgbClr val="FF0000"/>
                </a:solidFill>
              </a:rPr>
              <a:t>Frank </a:t>
            </a:r>
            <a:r>
              <a:rPr lang="es-MX" b="1" dirty="0" err="1" smtClean="0">
                <a:solidFill>
                  <a:srgbClr val="FF0000"/>
                </a:solidFill>
              </a:rPr>
              <a:t>Brombacher</a:t>
            </a:r>
            <a:endParaRPr lang="es-MX" b="1" dirty="0">
              <a:solidFill>
                <a:srgbClr val="FF0000"/>
              </a:solidFill>
            </a:endParaRPr>
          </a:p>
        </p:txBody>
      </p:sp>
      <p:sp>
        <p:nvSpPr>
          <p:cNvPr id="16" name="TextBox 6"/>
          <p:cNvSpPr txBox="1"/>
          <p:nvPr/>
        </p:nvSpPr>
        <p:spPr>
          <a:xfrm>
            <a:off x="4518546" y="924255"/>
            <a:ext cx="1865254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s-MX" b="1" dirty="0" smtClean="0">
                <a:solidFill>
                  <a:srgbClr val="FF0000"/>
                </a:solidFill>
              </a:rPr>
              <a:t>Ricardo </a:t>
            </a:r>
            <a:r>
              <a:rPr lang="es-MX" b="1" dirty="0" err="1" smtClean="0">
                <a:solidFill>
                  <a:srgbClr val="FF0000"/>
                </a:solidFill>
              </a:rPr>
              <a:t>Gazzinelli</a:t>
            </a:r>
            <a:endParaRPr lang="es-MX" b="1" dirty="0">
              <a:solidFill>
                <a:srgbClr val="FF0000"/>
              </a:solidFill>
            </a:endParaRPr>
          </a:p>
        </p:txBody>
      </p:sp>
      <p:sp>
        <p:nvSpPr>
          <p:cNvPr id="17" name="TextBox 7"/>
          <p:cNvSpPr txBox="1"/>
          <p:nvPr/>
        </p:nvSpPr>
        <p:spPr>
          <a:xfrm>
            <a:off x="6454968" y="924255"/>
            <a:ext cx="1256883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s-MX" b="1" dirty="0" smtClean="0">
                <a:solidFill>
                  <a:srgbClr val="FF0000"/>
                </a:solidFill>
              </a:rPr>
              <a:t>Felipe </a:t>
            </a:r>
            <a:r>
              <a:rPr lang="es-MX" b="1" dirty="0" err="1" smtClean="0">
                <a:solidFill>
                  <a:srgbClr val="FF0000"/>
                </a:solidFill>
              </a:rPr>
              <a:t>Guhl</a:t>
            </a:r>
            <a:endParaRPr lang="es-MX" b="1" dirty="0">
              <a:solidFill>
                <a:srgbClr val="FF0000"/>
              </a:solidFill>
            </a:endParaRPr>
          </a:p>
        </p:txBody>
      </p:sp>
      <p:sp>
        <p:nvSpPr>
          <p:cNvPr id="18" name="Rectangle 13"/>
          <p:cNvSpPr/>
          <p:nvPr/>
        </p:nvSpPr>
        <p:spPr>
          <a:xfrm>
            <a:off x="399304" y="4742354"/>
            <a:ext cx="7272808" cy="4320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solidFill>
                <a:srgbClr val="FF0000"/>
              </a:solidFill>
            </a:endParaRPr>
          </a:p>
        </p:txBody>
      </p:sp>
      <p:sp>
        <p:nvSpPr>
          <p:cNvPr id="19" name="TextBox 14"/>
          <p:cNvSpPr txBox="1"/>
          <p:nvPr/>
        </p:nvSpPr>
        <p:spPr>
          <a:xfrm>
            <a:off x="1300239" y="4958297"/>
            <a:ext cx="1485215" cy="3385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s-MX" sz="1600" b="1" dirty="0" smtClean="0">
                <a:solidFill>
                  <a:srgbClr val="FF0000"/>
                </a:solidFill>
              </a:rPr>
              <a:t>Thomas </a:t>
            </a:r>
            <a:r>
              <a:rPr lang="es-MX" sz="1600" b="1" dirty="0" err="1" smtClean="0">
                <a:solidFill>
                  <a:srgbClr val="FF0000"/>
                </a:solidFill>
              </a:rPr>
              <a:t>Ritchie</a:t>
            </a:r>
            <a:endParaRPr lang="es-MX" sz="1600" b="1" dirty="0">
              <a:solidFill>
                <a:srgbClr val="FF0000"/>
              </a:solidFill>
            </a:endParaRPr>
          </a:p>
        </p:txBody>
      </p:sp>
      <p:sp>
        <p:nvSpPr>
          <p:cNvPr id="20" name="TextBox 15"/>
          <p:cNvSpPr txBox="1"/>
          <p:nvPr/>
        </p:nvSpPr>
        <p:spPr>
          <a:xfrm>
            <a:off x="3063445" y="4958510"/>
            <a:ext cx="1162178" cy="3385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s-MX" sz="1600" b="1" dirty="0" smtClean="0">
                <a:solidFill>
                  <a:srgbClr val="FF0000"/>
                </a:solidFill>
              </a:rPr>
              <a:t>Peter </a:t>
            </a:r>
            <a:r>
              <a:rPr lang="es-MX" sz="1600" b="1" dirty="0" err="1" smtClean="0">
                <a:solidFill>
                  <a:srgbClr val="FF0000"/>
                </a:solidFill>
              </a:rPr>
              <a:t>Hotez</a:t>
            </a:r>
            <a:endParaRPr lang="es-MX" sz="1600" b="1" dirty="0">
              <a:solidFill>
                <a:srgbClr val="FF0000"/>
              </a:solidFill>
            </a:endParaRPr>
          </a:p>
        </p:txBody>
      </p:sp>
      <p:sp>
        <p:nvSpPr>
          <p:cNvPr id="21" name="TextBox 16"/>
          <p:cNvSpPr txBox="1"/>
          <p:nvPr/>
        </p:nvSpPr>
        <p:spPr>
          <a:xfrm>
            <a:off x="4595407" y="4958723"/>
            <a:ext cx="1487780" cy="3385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s-MX" sz="1600" b="1" dirty="0" smtClean="0">
                <a:solidFill>
                  <a:srgbClr val="FF0000"/>
                </a:solidFill>
              </a:rPr>
              <a:t>Sara </a:t>
            </a:r>
            <a:r>
              <a:rPr lang="es-MX" sz="1600" b="1" dirty="0" err="1" smtClean="0">
                <a:solidFill>
                  <a:srgbClr val="FF0000"/>
                </a:solidFill>
              </a:rPr>
              <a:t>Lustigman</a:t>
            </a:r>
            <a:endParaRPr lang="es-MX" sz="1600" b="1" dirty="0">
              <a:solidFill>
                <a:srgbClr val="FF0000"/>
              </a:solidFill>
            </a:endParaRPr>
          </a:p>
        </p:txBody>
      </p:sp>
      <p:sp>
        <p:nvSpPr>
          <p:cNvPr id="22" name="TextBox 17"/>
          <p:cNvSpPr txBox="1"/>
          <p:nvPr/>
        </p:nvSpPr>
        <p:spPr>
          <a:xfrm>
            <a:off x="6201908" y="4985919"/>
            <a:ext cx="1478290" cy="3385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s-MX" sz="1600" b="1" dirty="0" smtClean="0">
                <a:solidFill>
                  <a:srgbClr val="FF0000"/>
                </a:solidFill>
              </a:rPr>
              <a:t>Don Mc </a:t>
            </a:r>
            <a:r>
              <a:rPr lang="es-MX" sz="1600" b="1" dirty="0" err="1" smtClean="0">
                <a:solidFill>
                  <a:srgbClr val="FF0000"/>
                </a:solidFill>
              </a:rPr>
              <a:t>Manus</a:t>
            </a:r>
            <a:endParaRPr lang="es-MX" sz="1600" b="1" dirty="0">
              <a:solidFill>
                <a:srgbClr val="FF0000"/>
              </a:solidFill>
            </a:endParaRPr>
          </a:p>
        </p:txBody>
      </p:sp>
      <p:sp>
        <p:nvSpPr>
          <p:cNvPr id="24" name="Rectangle 19"/>
          <p:cNvSpPr/>
          <p:nvPr/>
        </p:nvSpPr>
        <p:spPr>
          <a:xfrm>
            <a:off x="446602" y="6546485"/>
            <a:ext cx="7272808" cy="1891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>
              <a:solidFill>
                <a:srgbClr val="FF0000"/>
              </a:solidFill>
            </a:endParaRPr>
          </a:p>
        </p:txBody>
      </p:sp>
      <p:sp>
        <p:nvSpPr>
          <p:cNvPr id="26" name="TextBox 8"/>
          <p:cNvSpPr txBox="1"/>
          <p:nvPr/>
        </p:nvSpPr>
        <p:spPr>
          <a:xfrm>
            <a:off x="1023656" y="3038344"/>
            <a:ext cx="1720086" cy="3724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s-MX" sz="1600" b="1" dirty="0" err="1" smtClean="0">
                <a:solidFill>
                  <a:srgbClr val="FF0000"/>
                </a:solidFill>
              </a:rPr>
              <a:t>Tomoyoshi</a:t>
            </a:r>
            <a:r>
              <a:rPr lang="es-MX" sz="1600" b="1" dirty="0" smtClean="0">
                <a:solidFill>
                  <a:srgbClr val="FF0000"/>
                </a:solidFill>
              </a:rPr>
              <a:t> </a:t>
            </a:r>
            <a:r>
              <a:rPr lang="es-MX" sz="1600" b="1" dirty="0" err="1" smtClean="0">
                <a:solidFill>
                  <a:srgbClr val="FF0000"/>
                </a:solidFill>
              </a:rPr>
              <a:t>Nozaki</a:t>
            </a:r>
            <a:endParaRPr lang="es-MX" sz="1600" b="1" dirty="0">
              <a:solidFill>
                <a:srgbClr val="FF0000"/>
              </a:solidFill>
            </a:endParaRPr>
          </a:p>
        </p:txBody>
      </p:sp>
      <p:sp>
        <p:nvSpPr>
          <p:cNvPr id="27" name="TextBox 9"/>
          <p:cNvSpPr txBox="1"/>
          <p:nvPr/>
        </p:nvSpPr>
        <p:spPr>
          <a:xfrm>
            <a:off x="2706457" y="3038344"/>
            <a:ext cx="1919693" cy="3385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s-MX" sz="1600" b="1" dirty="0" smtClean="0">
                <a:solidFill>
                  <a:srgbClr val="FF0000"/>
                </a:solidFill>
              </a:rPr>
              <a:t>Manuel E. </a:t>
            </a:r>
            <a:r>
              <a:rPr lang="es-MX" sz="1600" b="1" dirty="0" err="1" smtClean="0">
                <a:solidFill>
                  <a:srgbClr val="FF0000"/>
                </a:solidFill>
              </a:rPr>
              <a:t>Patarroyo</a:t>
            </a:r>
            <a:endParaRPr lang="es-MX" sz="1600" b="1" dirty="0">
              <a:solidFill>
                <a:srgbClr val="FF0000"/>
              </a:solidFill>
            </a:endParaRPr>
          </a:p>
        </p:txBody>
      </p:sp>
      <p:sp>
        <p:nvSpPr>
          <p:cNvPr id="28" name="TextBox 10"/>
          <p:cNvSpPr txBox="1"/>
          <p:nvPr/>
        </p:nvSpPr>
        <p:spPr>
          <a:xfrm>
            <a:off x="4581765" y="3046379"/>
            <a:ext cx="1481046" cy="3385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s-MX" sz="1600" b="1" dirty="0" smtClean="0">
                <a:solidFill>
                  <a:srgbClr val="FF0000"/>
                </a:solidFill>
              </a:rPr>
              <a:t>Bernard </a:t>
            </a:r>
            <a:r>
              <a:rPr lang="es-MX" sz="1600" b="1" dirty="0" err="1" smtClean="0">
                <a:solidFill>
                  <a:srgbClr val="FF0000"/>
                </a:solidFill>
              </a:rPr>
              <a:t>Pecoul</a:t>
            </a:r>
            <a:endParaRPr lang="es-MX" sz="1600" b="1" dirty="0">
              <a:solidFill>
                <a:srgbClr val="FF0000"/>
              </a:solidFill>
            </a:endParaRPr>
          </a:p>
        </p:txBody>
      </p:sp>
      <p:sp>
        <p:nvSpPr>
          <p:cNvPr id="29" name="TextBox 11"/>
          <p:cNvSpPr txBox="1"/>
          <p:nvPr/>
        </p:nvSpPr>
        <p:spPr>
          <a:xfrm>
            <a:off x="6272332" y="3046379"/>
            <a:ext cx="1347933" cy="3385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s-MX" sz="1600" b="1" dirty="0" smtClean="0">
                <a:solidFill>
                  <a:srgbClr val="FF0000"/>
                </a:solidFill>
              </a:rPr>
              <a:t>Robert </a:t>
            </a:r>
            <a:r>
              <a:rPr lang="es-MX" sz="1600" b="1" dirty="0" err="1" smtClean="0">
                <a:solidFill>
                  <a:srgbClr val="FF0000"/>
                </a:solidFill>
              </a:rPr>
              <a:t>Poulin</a:t>
            </a:r>
            <a:endParaRPr lang="es-MX" sz="1600" b="1" dirty="0">
              <a:solidFill>
                <a:srgbClr val="FF0000"/>
              </a:solidFill>
            </a:endParaRPr>
          </a:p>
        </p:txBody>
      </p:sp>
      <p:sp>
        <p:nvSpPr>
          <p:cNvPr id="31" name="TextBox 23"/>
          <p:cNvSpPr txBox="1"/>
          <p:nvPr/>
        </p:nvSpPr>
        <p:spPr>
          <a:xfrm>
            <a:off x="5953182" y="6606293"/>
            <a:ext cx="20287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400" b="1" dirty="0" smtClean="0">
                <a:solidFill>
                  <a:srgbClr val="0000CC"/>
                </a:solidFill>
              </a:rPr>
              <a:t>Australia, esquistosoma</a:t>
            </a:r>
            <a:endParaRPr lang="es-MX" sz="1400" b="1" dirty="0">
              <a:solidFill>
                <a:srgbClr val="0000CC"/>
              </a:solidFill>
            </a:endParaRPr>
          </a:p>
        </p:txBody>
      </p:sp>
      <p:sp>
        <p:nvSpPr>
          <p:cNvPr id="32" name="TextBox 24"/>
          <p:cNvSpPr txBox="1"/>
          <p:nvPr/>
        </p:nvSpPr>
        <p:spPr>
          <a:xfrm>
            <a:off x="4610472" y="6591176"/>
            <a:ext cx="134271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400" b="1" dirty="0" smtClean="0">
                <a:solidFill>
                  <a:srgbClr val="0000CC"/>
                </a:solidFill>
              </a:rPr>
              <a:t>EUA, oncocerca</a:t>
            </a:r>
            <a:endParaRPr lang="es-MX" sz="1400" b="1" dirty="0">
              <a:solidFill>
                <a:srgbClr val="0000CC"/>
              </a:solidFill>
            </a:endParaRPr>
          </a:p>
        </p:txBody>
      </p:sp>
      <p:sp>
        <p:nvSpPr>
          <p:cNvPr id="33" name="TextBox 25"/>
          <p:cNvSpPr txBox="1"/>
          <p:nvPr/>
        </p:nvSpPr>
        <p:spPr>
          <a:xfrm>
            <a:off x="2910413" y="6582246"/>
            <a:ext cx="16081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400" b="1" dirty="0" smtClean="0">
                <a:solidFill>
                  <a:srgbClr val="0000CC"/>
                </a:solidFill>
              </a:rPr>
              <a:t>EUA, geohelmintos</a:t>
            </a:r>
            <a:endParaRPr lang="es-MX" sz="1400" b="1" dirty="0">
              <a:solidFill>
                <a:srgbClr val="0000CC"/>
              </a:solidFill>
            </a:endParaRPr>
          </a:p>
        </p:txBody>
      </p:sp>
      <p:sp>
        <p:nvSpPr>
          <p:cNvPr id="34" name="TextBox 26"/>
          <p:cNvSpPr txBox="1"/>
          <p:nvPr/>
        </p:nvSpPr>
        <p:spPr>
          <a:xfrm>
            <a:off x="1540149" y="6589277"/>
            <a:ext cx="11490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400" b="1" dirty="0" smtClean="0">
                <a:solidFill>
                  <a:srgbClr val="0000CC"/>
                </a:solidFill>
              </a:rPr>
              <a:t>EUA, malaria</a:t>
            </a:r>
            <a:endParaRPr lang="es-MX" sz="1400" b="1" dirty="0">
              <a:solidFill>
                <a:srgbClr val="0000CC"/>
              </a:solidFill>
            </a:endParaRPr>
          </a:p>
        </p:txBody>
      </p:sp>
      <p:sp>
        <p:nvSpPr>
          <p:cNvPr id="35" name="TextBox 27"/>
          <p:cNvSpPr txBox="1"/>
          <p:nvPr/>
        </p:nvSpPr>
        <p:spPr>
          <a:xfrm>
            <a:off x="6060188" y="4792599"/>
            <a:ext cx="16722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400" b="1" dirty="0" smtClean="0">
                <a:solidFill>
                  <a:srgbClr val="0000CC"/>
                </a:solidFill>
              </a:rPr>
              <a:t>Nva Zelandia, peces</a:t>
            </a:r>
            <a:endParaRPr lang="es-MX" sz="1400" b="1" dirty="0">
              <a:solidFill>
                <a:srgbClr val="0000CC"/>
              </a:solidFill>
            </a:endParaRPr>
          </a:p>
        </p:txBody>
      </p:sp>
      <p:sp>
        <p:nvSpPr>
          <p:cNvPr id="36" name="TextBox 28"/>
          <p:cNvSpPr txBox="1"/>
          <p:nvPr/>
        </p:nvSpPr>
        <p:spPr>
          <a:xfrm>
            <a:off x="4736568" y="4792599"/>
            <a:ext cx="10455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400" b="1" dirty="0" smtClean="0">
                <a:solidFill>
                  <a:srgbClr val="0000CC"/>
                </a:solidFill>
              </a:rPr>
              <a:t>Suiza, DNDi</a:t>
            </a:r>
            <a:endParaRPr lang="es-MX" sz="1400" b="1" dirty="0">
              <a:solidFill>
                <a:srgbClr val="0000CC"/>
              </a:solidFill>
            </a:endParaRPr>
          </a:p>
        </p:txBody>
      </p:sp>
      <p:sp>
        <p:nvSpPr>
          <p:cNvPr id="37" name="TextBox 29"/>
          <p:cNvSpPr txBox="1"/>
          <p:nvPr/>
        </p:nvSpPr>
        <p:spPr>
          <a:xfrm>
            <a:off x="2944014" y="4801334"/>
            <a:ext cx="15427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400" b="1" dirty="0" smtClean="0">
                <a:solidFill>
                  <a:srgbClr val="0000CC"/>
                </a:solidFill>
              </a:rPr>
              <a:t>Colombia, malaria</a:t>
            </a:r>
            <a:endParaRPr lang="es-MX" sz="1400" b="1" dirty="0">
              <a:solidFill>
                <a:srgbClr val="0000CC"/>
              </a:solidFill>
            </a:endParaRPr>
          </a:p>
        </p:txBody>
      </p:sp>
      <p:sp>
        <p:nvSpPr>
          <p:cNvPr id="38" name="TextBox 30"/>
          <p:cNvSpPr txBox="1"/>
          <p:nvPr/>
        </p:nvSpPr>
        <p:spPr>
          <a:xfrm>
            <a:off x="1357549" y="4788830"/>
            <a:ext cx="12490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400" b="1" dirty="0" smtClean="0">
                <a:solidFill>
                  <a:srgbClr val="0000CC"/>
                </a:solidFill>
              </a:rPr>
              <a:t>Japon, amibas</a:t>
            </a:r>
            <a:endParaRPr lang="es-MX" sz="1400" b="1" dirty="0">
              <a:solidFill>
                <a:srgbClr val="0000CC"/>
              </a:solidFill>
            </a:endParaRPr>
          </a:p>
        </p:txBody>
      </p:sp>
      <p:sp>
        <p:nvSpPr>
          <p:cNvPr id="39" name="TextBox 31"/>
          <p:cNvSpPr txBox="1"/>
          <p:nvPr/>
        </p:nvSpPr>
        <p:spPr>
          <a:xfrm>
            <a:off x="1357549" y="2889484"/>
            <a:ext cx="14798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400" b="1" dirty="0" smtClean="0">
                <a:solidFill>
                  <a:srgbClr val="0000CC"/>
                </a:solidFill>
              </a:rPr>
              <a:t>Israel, garrapatas</a:t>
            </a:r>
            <a:endParaRPr lang="es-MX" sz="1400" b="1" dirty="0">
              <a:solidFill>
                <a:srgbClr val="0000CC"/>
              </a:solidFill>
            </a:endParaRPr>
          </a:p>
        </p:txBody>
      </p:sp>
      <p:sp>
        <p:nvSpPr>
          <p:cNvPr id="40" name="TextBox 32"/>
          <p:cNvSpPr txBox="1"/>
          <p:nvPr/>
        </p:nvSpPr>
        <p:spPr>
          <a:xfrm>
            <a:off x="2754355" y="2877318"/>
            <a:ext cx="18835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400" b="1" dirty="0" smtClean="0">
                <a:solidFill>
                  <a:srgbClr val="0000CC"/>
                </a:solidFill>
              </a:rPr>
              <a:t>Sud Africa, leishmania</a:t>
            </a:r>
            <a:endParaRPr lang="es-MX" sz="1400" b="1" dirty="0">
              <a:solidFill>
                <a:srgbClr val="0000CC"/>
              </a:solidFill>
            </a:endParaRPr>
          </a:p>
        </p:txBody>
      </p:sp>
      <p:sp>
        <p:nvSpPr>
          <p:cNvPr id="41" name="TextBox 33"/>
          <p:cNvSpPr txBox="1"/>
          <p:nvPr/>
        </p:nvSpPr>
        <p:spPr>
          <a:xfrm>
            <a:off x="4554559" y="2877318"/>
            <a:ext cx="15575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400" b="1" dirty="0" smtClean="0">
                <a:solidFill>
                  <a:srgbClr val="0000CC"/>
                </a:solidFill>
              </a:rPr>
              <a:t>Brasil, toxoplasma</a:t>
            </a:r>
            <a:endParaRPr lang="es-MX" sz="1400" b="1" dirty="0">
              <a:solidFill>
                <a:srgbClr val="0000CC"/>
              </a:solidFill>
            </a:endParaRPr>
          </a:p>
        </p:txBody>
      </p:sp>
      <p:sp>
        <p:nvSpPr>
          <p:cNvPr id="42" name="TextBox 34"/>
          <p:cNvSpPr txBox="1"/>
          <p:nvPr/>
        </p:nvSpPr>
        <p:spPr>
          <a:xfrm>
            <a:off x="6217028" y="2889484"/>
            <a:ext cx="15055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400" b="1" dirty="0" smtClean="0">
                <a:solidFill>
                  <a:srgbClr val="0000CC"/>
                </a:solidFill>
              </a:rPr>
              <a:t>Colombia, Chagas</a:t>
            </a:r>
            <a:endParaRPr lang="es-MX" sz="1400" b="1" dirty="0">
              <a:solidFill>
                <a:srgbClr val="0000CC"/>
              </a:solidFill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2137037" y="-60395"/>
            <a:ext cx="448712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600" b="1" dirty="0" smtClean="0">
                <a:solidFill>
                  <a:srgbClr val="FF6600"/>
                </a:solidFill>
              </a:rPr>
              <a:t>Conferencistas plenarios</a:t>
            </a:r>
          </a:p>
          <a:p>
            <a:pPr algn="ctr"/>
            <a:r>
              <a:rPr lang="es-ES" sz="2600" b="1" dirty="0" smtClean="0">
                <a:solidFill>
                  <a:srgbClr val="FF6600"/>
                </a:solidFill>
              </a:rPr>
              <a:t>Con reconocimiento mundial</a:t>
            </a:r>
            <a:endParaRPr lang="es-ES" sz="2600" b="1" dirty="0"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60815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/>
          <p:cNvSpPr txBox="1"/>
          <p:nvPr/>
        </p:nvSpPr>
        <p:spPr>
          <a:xfrm>
            <a:off x="1494788" y="182742"/>
            <a:ext cx="582041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400" b="1" dirty="0" smtClean="0">
                <a:solidFill>
                  <a:srgbClr val="FF6600"/>
                </a:solidFill>
              </a:rPr>
              <a:t>Publicaci</a:t>
            </a:r>
            <a:r>
              <a:rPr lang="es-ES" sz="4400" b="1" dirty="0" smtClean="0">
                <a:solidFill>
                  <a:srgbClr val="FF6600"/>
                </a:solidFill>
              </a:rPr>
              <a:t>ón de las c</a:t>
            </a:r>
            <a:r>
              <a:rPr lang="es-ES" sz="4400" b="1" dirty="0" smtClean="0">
                <a:solidFill>
                  <a:srgbClr val="FF6600"/>
                </a:solidFill>
              </a:rPr>
              <a:t>onferencias plenarias</a:t>
            </a:r>
            <a:endParaRPr lang="es-ES" sz="4400" b="1" dirty="0" smtClean="0">
              <a:solidFill>
                <a:srgbClr val="FF6600"/>
              </a:solidFill>
            </a:endParaRPr>
          </a:p>
        </p:txBody>
      </p:sp>
      <p:pic>
        <p:nvPicPr>
          <p:cNvPr id="3" name="Imagen 2" descr="IJP ICOPA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3"/>
          <a:stretch/>
        </p:blipFill>
        <p:spPr>
          <a:xfrm>
            <a:off x="75511" y="1688664"/>
            <a:ext cx="3585391" cy="5049812"/>
          </a:xfrm>
          <a:prstGeom prst="rect">
            <a:avLst/>
          </a:prstGeom>
        </p:spPr>
      </p:pic>
      <p:pic>
        <p:nvPicPr>
          <p:cNvPr id="4" name="Imagen 3" descr="2015-04-15 17.13.57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05" t="5728" r="9217" b="13509"/>
          <a:stretch/>
        </p:blipFill>
        <p:spPr>
          <a:xfrm>
            <a:off x="3729627" y="2239080"/>
            <a:ext cx="5330903" cy="3915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8235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12"/>
          <p:cNvGraphicFramePr/>
          <p:nvPr>
            <p:extLst>
              <p:ext uri="{D42A27DB-BD31-4B8C-83A1-F6EECF244321}">
                <p14:modId xmlns:p14="http://schemas.microsoft.com/office/powerpoint/2010/main" val="2661426562"/>
              </p:ext>
            </p:extLst>
          </p:nvPr>
        </p:nvGraphicFramePr>
        <p:xfrm>
          <a:off x="1666994" y="2105472"/>
          <a:ext cx="6912768" cy="47525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extBox 21"/>
          <p:cNvSpPr txBox="1"/>
          <p:nvPr/>
        </p:nvSpPr>
        <p:spPr>
          <a:xfrm>
            <a:off x="2637682" y="1551474"/>
            <a:ext cx="3888432" cy="55399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s-MX" sz="1000" b="1" dirty="0" err="1" smtClean="0"/>
              <a:t>Peru</a:t>
            </a:r>
            <a:r>
              <a:rPr lang="es-MX" sz="1000" b="1" dirty="0" smtClean="0"/>
              <a:t>, Chile, Serbia, Paraguay, Cuba, </a:t>
            </a:r>
            <a:r>
              <a:rPr lang="es-MX" sz="1000" b="1" dirty="0" err="1" smtClean="0"/>
              <a:t>Ireland</a:t>
            </a:r>
            <a:r>
              <a:rPr lang="es-MX" sz="1000" b="1" dirty="0" smtClean="0"/>
              <a:t>, </a:t>
            </a:r>
            <a:r>
              <a:rPr lang="es-MX" sz="1000" b="1" dirty="0" err="1" smtClean="0"/>
              <a:t>Kenya</a:t>
            </a:r>
            <a:r>
              <a:rPr lang="es-MX" sz="1000" b="1" dirty="0" smtClean="0"/>
              <a:t>. </a:t>
            </a:r>
            <a:r>
              <a:rPr lang="es-MX" sz="1000" b="1" dirty="0" err="1" smtClean="0"/>
              <a:t>Korea</a:t>
            </a:r>
            <a:r>
              <a:rPr lang="es-MX" sz="1000" b="1" dirty="0" smtClean="0"/>
              <a:t>, </a:t>
            </a:r>
            <a:r>
              <a:rPr lang="es-MX" sz="1000" b="1" dirty="0" err="1" smtClean="0"/>
              <a:t>Sweden</a:t>
            </a:r>
            <a:r>
              <a:rPr lang="es-MX" sz="1000" b="1" dirty="0" smtClean="0"/>
              <a:t>, Venezuela, Guatemala, Honduras, </a:t>
            </a:r>
            <a:r>
              <a:rPr lang="es-MX" sz="1000" b="1" dirty="0" err="1" smtClean="0"/>
              <a:t>Luxemburg</a:t>
            </a:r>
            <a:r>
              <a:rPr lang="es-MX" sz="1000" b="1" dirty="0" smtClean="0"/>
              <a:t>, </a:t>
            </a:r>
            <a:r>
              <a:rPr lang="es-MX" sz="1000" b="1" dirty="0" err="1" smtClean="0"/>
              <a:t>Phillipines</a:t>
            </a:r>
            <a:r>
              <a:rPr lang="es-MX" sz="1000" b="1" dirty="0" smtClean="0"/>
              <a:t>, Portugal, Puerto Rico, Romania, </a:t>
            </a:r>
            <a:r>
              <a:rPr lang="es-MX" sz="1000" b="1" dirty="0" err="1" smtClean="0"/>
              <a:t>Singapour</a:t>
            </a:r>
            <a:r>
              <a:rPr lang="es-MX" sz="1000" b="1" dirty="0" smtClean="0"/>
              <a:t>, South </a:t>
            </a:r>
            <a:r>
              <a:rPr lang="es-MX" sz="1000" b="1" dirty="0" err="1" smtClean="0"/>
              <a:t>Africa</a:t>
            </a:r>
            <a:r>
              <a:rPr lang="es-MX" sz="1000" b="1" dirty="0" smtClean="0"/>
              <a:t>, Tanzania,  Uruguay</a:t>
            </a:r>
            <a:endParaRPr lang="es-MX" sz="1000" b="1" dirty="0"/>
          </a:p>
        </p:txBody>
      </p:sp>
      <p:sp>
        <p:nvSpPr>
          <p:cNvPr id="5" name="CuadroTexto 4"/>
          <p:cNvSpPr txBox="1"/>
          <p:nvPr/>
        </p:nvSpPr>
        <p:spPr>
          <a:xfrm>
            <a:off x="7208603" y="2430850"/>
            <a:ext cx="1874917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3200" b="1" dirty="0" smtClean="0"/>
              <a:t>501 ponentes de 45 países</a:t>
            </a:r>
          </a:p>
          <a:p>
            <a:pPr algn="r"/>
            <a:r>
              <a:rPr lang="es-ES" sz="3200" b="1" dirty="0" smtClean="0"/>
              <a:t>en </a:t>
            </a:r>
            <a:r>
              <a:rPr lang="es-ES" sz="3200" b="1" dirty="0"/>
              <a:t>127 simposios</a:t>
            </a:r>
          </a:p>
          <a:p>
            <a:pPr algn="r"/>
            <a:endParaRPr lang="es-ES" sz="3200" b="1" dirty="0"/>
          </a:p>
        </p:txBody>
      </p:sp>
      <p:grpSp>
        <p:nvGrpSpPr>
          <p:cNvPr id="6" name="Group 13"/>
          <p:cNvGrpSpPr/>
          <p:nvPr/>
        </p:nvGrpSpPr>
        <p:grpSpPr>
          <a:xfrm>
            <a:off x="-45361" y="4428614"/>
            <a:ext cx="2949055" cy="2161413"/>
            <a:chOff x="4499992" y="3131079"/>
            <a:chExt cx="4464496" cy="3034225"/>
          </a:xfrm>
        </p:grpSpPr>
        <p:graphicFrame>
          <p:nvGraphicFramePr>
            <p:cNvPr id="7" name="Chart 3"/>
            <p:cNvGraphicFramePr/>
            <p:nvPr/>
          </p:nvGraphicFramePr>
          <p:xfrm>
            <a:off x="4499992" y="3501008"/>
            <a:ext cx="4464496" cy="2664296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8" name="TextBox 1"/>
            <p:cNvSpPr txBox="1"/>
            <p:nvPr/>
          </p:nvSpPr>
          <p:spPr>
            <a:xfrm>
              <a:off x="7092280" y="4293096"/>
              <a:ext cx="1080120" cy="648072"/>
            </a:xfrm>
            <a:prstGeom prst="rect">
              <a:avLst/>
            </a:prstGeom>
          </p:spPr>
          <p:txBody>
            <a:bodyPr wrap="none" rtlCol="0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s-MX" sz="1800" b="1" dirty="0" err="1" smtClean="0">
                  <a:solidFill>
                    <a:schemeClr val="accent5">
                      <a:lumMod val="20000"/>
                      <a:lumOff val="80000"/>
                    </a:schemeClr>
                  </a:solidFill>
                </a:rPr>
                <a:t>America</a:t>
              </a:r>
              <a:endParaRPr lang="es-MX" sz="1800" b="1" dirty="0">
                <a:solidFill>
                  <a:schemeClr val="accent5">
                    <a:lumMod val="20000"/>
                    <a:lumOff val="80000"/>
                  </a:schemeClr>
                </a:solidFill>
              </a:endParaRPr>
            </a:p>
          </p:txBody>
        </p:sp>
        <p:sp>
          <p:nvSpPr>
            <p:cNvPr id="9" name="TextBox 1"/>
            <p:cNvSpPr txBox="1"/>
            <p:nvPr/>
          </p:nvSpPr>
          <p:spPr>
            <a:xfrm>
              <a:off x="4932040" y="4365104"/>
              <a:ext cx="1080120" cy="648072"/>
            </a:xfrm>
            <a:prstGeom prst="rect">
              <a:avLst/>
            </a:prstGeom>
          </p:spPr>
          <p:txBody>
            <a:bodyPr wrap="none" rtlCol="0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s-MX" sz="1800" b="1" dirty="0" err="1" smtClean="0"/>
                <a:t>Europe</a:t>
              </a:r>
              <a:endParaRPr lang="es-MX" sz="1800" b="1" dirty="0"/>
            </a:p>
          </p:txBody>
        </p:sp>
        <p:sp>
          <p:nvSpPr>
            <p:cNvPr id="10" name="TextBox 1"/>
            <p:cNvSpPr txBox="1"/>
            <p:nvPr/>
          </p:nvSpPr>
          <p:spPr>
            <a:xfrm>
              <a:off x="5514650" y="3781270"/>
              <a:ext cx="1080120" cy="648072"/>
            </a:xfrm>
            <a:prstGeom prst="rect">
              <a:avLst/>
            </a:prstGeom>
          </p:spPr>
          <p:txBody>
            <a:bodyPr wrap="none" rtlCol="0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s-MX" sz="1400" b="1" dirty="0" smtClean="0">
                  <a:solidFill>
                    <a:schemeClr val="accent5">
                      <a:lumMod val="20000"/>
                      <a:lumOff val="80000"/>
                    </a:schemeClr>
                  </a:solidFill>
                </a:rPr>
                <a:t>Asia</a:t>
              </a:r>
              <a:endParaRPr lang="es-MX" sz="1400" b="1" dirty="0">
                <a:solidFill>
                  <a:schemeClr val="accent5">
                    <a:lumMod val="20000"/>
                    <a:lumOff val="80000"/>
                  </a:schemeClr>
                </a:solidFill>
              </a:endParaRPr>
            </a:p>
          </p:txBody>
        </p:sp>
        <p:sp>
          <p:nvSpPr>
            <p:cNvPr id="11" name="TextBox 1"/>
            <p:cNvSpPr txBox="1"/>
            <p:nvPr/>
          </p:nvSpPr>
          <p:spPr>
            <a:xfrm>
              <a:off x="5626420" y="3255468"/>
              <a:ext cx="1080120" cy="648071"/>
            </a:xfrm>
            <a:prstGeom prst="rect">
              <a:avLst/>
            </a:prstGeom>
          </p:spPr>
          <p:txBody>
            <a:bodyPr wrap="none" rtlCol="0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s-MX" sz="1400" b="1" dirty="0" err="1" smtClean="0">
                  <a:solidFill>
                    <a:srgbClr val="6E558D"/>
                  </a:solidFill>
                </a:rPr>
                <a:t>Ocenia</a:t>
              </a:r>
              <a:endParaRPr lang="es-MX" sz="1400" b="1" dirty="0">
                <a:solidFill>
                  <a:srgbClr val="6E558D"/>
                </a:solidFill>
              </a:endParaRPr>
            </a:p>
          </p:txBody>
        </p:sp>
        <p:sp>
          <p:nvSpPr>
            <p:cNvPr id="12" name="TextBox 1"/>
            <p:cNvSpPr txBox="1"/>
            <p:nvPr/>
          </p:nvSpPr>
          <p:spPr>
            <a:xfrm>
              <a:off x="6427843" y="3131079"/>
              <a:ext cx="936104" cy="432048"/>
            </a:xfrm>
            <a:prstGeom prst="rect">
              <a:avLst/>
            </a:prstGeom>
          </p:spPr>
          <p:txBody>
            <a:bodyPr wrap="none" rtlCol="0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s-MX" sz="1400" b="1" dirty="0" err="1" smtClean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Africa</a:t>
              </a:r>
              <a:endParaRPr lang="es-MX" sz="14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13" name="TextBox 9"/>
          <p:cNvSpPr txBox="1"/>
          <p:nvPr/>
        </p:nvSpPr>
        <p:spPr>
          <a:xfrm>
            <a:off x="171800" y="1782029"/>
            <a:ext cx="2465881" cy="267765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MX" sz="2400" b="1" dirty="0" smtClean="0"/>
              <a:t>En promedio los ponentes tienen </a:t>
            </a:r>
          </a:p>
          <a:p>
            <a:pPr algn="ctr"/>
            <a:r>
              <a:rPr lang="es-MX" sz="2400" b="1" dirty="0" smtClean="0"/>
              <a:t>Indice </a:t>
            </a:r>
            <a:r>
              <a:rPr lang="es-MX" sz="2400" b="1" i="1" dirty="0" smtClean="0"/>
              <a:t>h </a:t>
            </a:r>
            <a:r>
              <a:rPr lang="es-MX" sz="2400" b="1" dirty="0" smtClean="0"/>
              <a:t>de 21 y </a:t>
            </a:r>
          </a:p>
          <a:p>
            <a:pPr algn="ctr"/>
            <a:r>
              <a:rPr lang="es-MX" sz="2400" b="1" dirty="0" smtClean="0"/>
              <a:t>34</a:t>
            </a:r>
            <a:r>
              <a:rPr lang="es-MX" sz="2400" b="1" dirty="0"/>
              <a:t> </a:t>
            </a:r>
            <a:r>
              <a:rPr lang="es-MX" sz="2400" b="1" dirty="0" smtClean="0"/>
              <a:t>artículos publicados </a:t>
            </a:r>
            <a:r>
              <a:rPr lang="es-MX" sz="2400" b="1" dirty="0"/>
              <a:t>desde </a:t>
            </a:r>
            <a:r>
              <a:rPr lang="es-MX" sz="2400" b="1" dirty="0" smtClean="0"/>
              <a:t>2010 según Scopus</a:t>
            </a:r>
            <a:endParaRPr lang="es-MX" sz="2400" b="1" dirty="0"/>
          </a:p>
        </p:txBody>
      </p:sp>
      <p:sp>
        <p:nvSpPr>
          <p:cNvPr id="14" name="CuadroTexto 13"/>
          <p:cNvSpPr txBox="1"/>
          <p:nvPr/>
        </p:nvSpPr>
        <p:spPr>
          <a:xfrm>
            <a:off x="1504680" y="347719"/>
            <a:ext cx="591099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4400" b="1" dirty="0" smtClean="0">
                <a:solidFill>
                  <a:srgbClr val="FF6600"/>
                </a:solidFill>
              </a:rPr>
              <a:t>Simposios por invitación</a:t>
            </a:r>
            <a:endParaRPr lang="es-ES" sz="4400" b="1" dirty="0"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44513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3"/>
          <p:cNvGraphicFramePr/>
          <p:nvPr>
            <p:extLst>
              <p:ext uri="{D42A27DB-BD31-4B8C-83A1-F6EECF244321}">
                <p14:modId xmlns:p14="http://schemas.microsoft.com/office/powerpoint/2010/main" val="1195331338"/>
              </p:ext>
            </p:extLst>
          </p:nvPr>
        </p:nvGraphicFramePr>
        <p:xfrm>
          <a:off x="323528" y="1313384"/>
          <a:ext cx="8640960" cy="554461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CuadroTexto 2"/>
          <p:cNvSpPr txBox="1"/>
          <p:nvPr/>
        </p:nvSpPr>
        <p:spPr>
          <a:xfrm>
            <a:off x="2205406" y="370044"/>
            <a:ext cx="486522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800" b="1" dirty="0" smtClean="0">
                <a:solidFill>
                  <a:srgbClr val="FF6600"/>
                </a:solidFill>
              </a:rPr>
              <a:t>Presentaciones por </a:t>
            </a:r>
            <a:r>
              <a:rPr lang="es-ES" sz="4800" b="1" dirty="0">
                <a:solidFill>
                  <a:srgbClr val="FF6600"/>
                </a:solidFill>
              </a:rPr>
              <a:t>tema en simposios</a:t>
            </a:r>
          </a:p>
        </p:txBody>
      </p:sp>
    </p:spTree>
    <p:extLst>
      <p:ext uri="{BB962C8B-B14F-4D97-AF65-F5344CB8AC3E}">
        <p14:creationId xmlns:p14="http://schemas.microsoft.com/office/powerpoint/2010/main" val="6230136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 cstate="print"/>
          <a:srcRect t="7754" r="2443" b="2250"/>
          <a:stretch/>
        </p:blipFill>
        <p:spPr bwMode="auto">
          <a:xfrm>
            <a:off x="251520" y="1747902"/>
            <a:ext cx="8019283" cy="4964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Rectángulo 3"/>
          <p:cNvSpPr/>
          <p:nvPr/>
        </p:nvSpPr>
        <p:spPr>
          <a:xfrm>
            <a:off x="1898583" y="1634728"/>
            <a:ext cx="5356265" cy="123233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CuadroTexto 4"/>
          <p:cNvSpPr txBox="1"/>
          <p:nvPr/>
        </p:nvSpPr>
        <p:spPr>
          <a:xfrm>
            <a:off x="2205406" y="370044"/>
            <a:ext cx="486522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800" b="1" dirty="0">
                <a:solidFill>
                  <a:srgbClr val="FF6600"/>
                </a:solidFill>
              </a:rPr>
              <a:t>P</a:t>
            </a:r>
            <a:r>
              <a:rPr lang="es-ES" sz="4800" b="1" dirty="0" smtClean="0">
                <a:solidFill>
                  <a:srgbClr val="FF6600"/>
                </a:solidFill>
              </a:rPr>
              <a:t>resentaciones por </a:t>
            </a:r>
            <a:r>
              <a:rPr lang="es-ES" sz="4800" b="1" dirty="0">
                <a:solidFill>
                  <a:srgbClr val="FF6600"/>
                </a:solidFill>
              </a:rPr>
              <a:t>parásito en simposios</a:t>
            </a:r>
          </a:p>
        </p:txBody>
      </p:sp>
    </p:spTree>
    <p:extLst>
      <p:ext uri="{BB962C8B-B14F-4D97-AF65-F5344CB8AC3E}">
        <p14:creationId xmlns:p14="http://schemas.microsoft.com/office/powerpoint/2010/main" val="28394595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hart 2"/>
          <p:cNvGraphicFramePr/>
          <p:nvPr>
            <p:extLst>
              <p:ext uri="{D42A27DB-BD31-4B8C-83A1-F6EECF244321}">
                <p14:modId xmlns:p14="http://schemas.microsoft.com/office/powerpoint/2010/main" val="3613902137"/>
              </p:ext>
            </p:extLst>
          </p:nvPr>
        </p:nvGraphicFramePr>
        <p:xfrm>
          <a:off x="2483768" y="1844824"/>
          <a:ext cx="8352928" cy="49685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" name="TextBox 4"/>
          <p:cNvSpPr txBox="1"/>
          <p:nvPr/>
        </p:nvSpPr>
        <p:spPr>
          <a:xfrm>
            <a:off x="7236296" y="3501008"/>
            <a:ext cx="12689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800" b="1" dirty="0" err="1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Mexico</a:t>
            </a:r>
            <a:endParaRPr lang="es-MX" sz="2800" b="1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4" name="TextBox 5"/>
          <p:cNvSpPr txBox="1"/>
          <p:nvPr/>
        </p:nvSpPr>
        <p:spPr>
          <a:xfrm>
            <a:off x="6660232" y="5229200"/>
            <a:ext cx="10039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800" b="1" dirty="0" err="1" smtClean="0"/>
              <a:t>Brazil</a:t>
            </a:r>
            <a:endParaRPr lang="es-MX" sz="2800" b="1" dirty="0"/>
          </a:p>
        </p:txBody>
      </p:sp>
      <p:sp>
        <p:nvSpPr>
          <p:cNvPr id="5" name="TextBox 6"/>
          <p:cNvSpPr txBox="1"/>
          <p:nvPr/>
        </p:nvSpPr>
        <p:spPr>
          <a:xfrm>
            <a:off x="5717881" y="1337016"/>
            <a:ext cx="19467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3600" b="1" dirty="0" smtClean="0">
                <a:solidFill>
                  <a:srgbClr val="002060"/>
                </a:solidFill>
              </a:rPr>
              <a:t>63 países</a:t>
            </a:r>
          </a:p>
        </p:txBody>
      </p:sp>
      <p:sp>
        <p:nvSpPr>
          <p:cNvPr id="6" name="TextBox 7"/>
          <p:cNvSpPr txBox="1"/>
          <p:nvPr/>
        </p:nvSpPr>
        <p:spPr>
          <a:xfrm rot="17381938">
            <a:off x="5397554" y="5551000"/>
            <a:ext cx="13965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400" b="1" dirty="0" smtClean="0"/>
              <a:t>Colombia</a:t>
            </a:r>
            <a:endParaRPr lang="es-MX" sz="2400" b="1" dirty="0"/>
          </a:p>
        </p:txBody>
      </p:sp>
      <p:sp>
        <p:nvSpPr>
          <p:cNvPr id="7" name="TextBox 8"/>
          <p:cNvSpPr txBox="1"/>
          <p:nvPr/>
        </p:nvSpPr>
        <p:spPr>
          <a:xfrm rot="18668987">
            <a:off x="5030829" y="5564853"/>
            <a:ext cx="10966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400" b="1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Nigeria</a:t>
            </a:r>
            <a:endParaRPr lang="es-MX" sz="2400" b="1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8" name="TextBox 9"/>
          <p:cNvSpPr txBox="1"/>
          <p:nvPr/>
        </p:nvSpPr>
        <p:spPr>
          <a:xfrm rot="19033328">
            <a:off x="4846474" y="5402949"/>
            <a:ext cx="8242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400" b="1" dirty="0" smtClean="0"/>
              <a:t>India</a:t>
            </a:r>
            <a:endParaRPr lang="es-MX" sz="2400" b="1" dirty="0"/>
          </a:p>
        </p:txBody>
      </p:sp>
      <p:sp>
        <p:nvSpPr>
          <p:cNvPr id="9" name="TextBox 10"/>
          <p:cNvSpPr txBox="1"/>
          <p:nvPr/>
        </p:nvSpPr>
        <p:spPr>
          <a:xfrm rot="19452154">
            <a:off x="4567026" y="5118529"/>
            <a:ext cx="12280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000" b="1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Argentina</a:t>
            </a:r>
            <a:endParaRPr lang="es-MX" sz="2000" b="1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0" name="TextBox 11"/>
          <p:cNvSpPr txBox="1"/>
          <p:nvPr/>
        </p:nvSpPr>
        <p:spPr>
          <a:xfrm rot="19740880">
            <a:off x="4540015" y="4952310"/>
            <a:ext cx="7986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000" b="1" dirty="0" err="1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Japan</a:t>
            </a:r>
            <a:endParaRPr lang="es-MX" sz="2000" b="1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1" name="TextBox 12"/>
          <p:cNvSpPr txBox="1"/>
          <p:nvPr/>
        </p:nvSpPr>
        <p:spPr>
          <a:xfrm rot="20552639">
            <a:off x="4398226" y="4722608"/>
            <a:ext cx="77136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000" b="1" dirty="0" err="1" smtClean="0"/>
              <a:t>Spain</a:t>
            </a:r>
            <a:endParaRPr lang="es-MX" sz="2000" b="1" dirty="0"/>
          </a:p>
        </p:txBody>
      </p:sp>
      <p:sp>
        <p:nvSpPr>
          <p:cNvPr id="12" name="TextBox 13"/>
          <p:cNvSpPr txBox="1"/>
          <p:nvPr/>
        </p:nvSpPr>
        <p:spPr>
          <a:xfrm rot="20552639">
            <a:off x="4335856" y="4506584"/>
            <a:ext cx="6758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000" b="1" dirty="0" err="1" smtClean="0"/>
              <a:t>Peru</a:t>
            </a:r>
            <a:endParaRPr lang="es-MX" sz="2000" b="1" dirty="0"/>
          </a:p>
        </p:txBody>
      </p:sp>
      <p:sp>
        <p:nvSpPr>
          <p:cNvPr id="13" name="TextBox 15"/>
          <p:cNvSpPr txBox="1"/>
          <p:nvPr/>
        </p:nvSpPr>
        <p:spPr>
          <a:xfrm rot="21283642">
            <a:off x="4273466" y="4269817"/>
            <a:ext cx="7857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000" b="1" dirty="0" smtClean="0"/>
              <a:t>China</a:t>
            </a:r>
            <a:endParaRPr lang="es-MX" sz="2000" b="1" dirty="0"/>
          </a:p>
        </p:txBody>
      </p:sp>
      <p:sp>
        <p:nvSpPr>
          <p:cNvPr id="14" name="TextBox 16"/>
          <p:cNvSpPr txBox="1"/>
          <p:nvPr/>
        </p:nvSpPr>
        <p:spPr>
          <a:xfrm>
            <a:off x="4271605" y="4025218"/>
            <a:ext cx="8044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000" b="1" dirty="0" err="1" smtClean="0"/>
              <a:t>Korea</a:t>
            </a:r>
            <a:endParaRPr lang="es-MX" sz="2000" b="1" dirty="0"/>
          </a:p>
        </p:txBody>
      </p:sp>
      <p:grpSp>
        <p:nvGrpSpPr>
          <p:cNvPr id="15" name="Group 21"/>
          <p:cNvGrpSpPr/>
          <p:nvPr/>
        </p:nvGrpSpPr>
        <p:grpSpPr>
          <a:xfrm>
            <a:off x="66277" y="1628800"/>
            <a:ext cx="4320480" cy="2880320"/>
            <a:chOff x="0" y="1196752"/>
            <a:chExt cx="4499992" cy="2924944"/>
          </a:xfrm>
        </p:grpSpPr>
        <p:graphicFrame>
          <p:nvGraphicFramePr>
            <p:cNvPr id="16" name="Chart 1"/>
            <p:cNvGraphicFramePr/>
            <p:nvPr/>
          </p:nvGraphicFramePr>
          <p:xfrm>
            <a:off x="0" y="1196752"/>
            <a:ext cx="4499992" cy="2924944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17" name="TextBox 17"/>
            <p:cNvSpPr txBox="1"/>
            <p:nvPr/>
          </p:nvSpPr>
          <p:spPr>
            <a:xfrm>
              <a:off x="2376264" y="1700808"/>
              <a:ext cx="1445595" cy="4286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MX" b="1" dirty="0" err="1" smtClean="0"/>
                <a:t>America</a:t>
              </a:r>
              <a:r>
                <a:rPr lang="es-MX" b="1" dirty="0" smtClean="0"/>
                <a:t> 16</a:t>
              </a:r>
              <a:endParaRPr lang="es-MX" b="1" dirty="0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2448272" y="2564904"/>
              <a:ext cx="1317059" cy="4286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MX" b="1" dirty="0" err="1" smtClean="0">
                  <a:solidFill>
                    <a:schemeClr val="bg1"/>
                  </a:solidFill>
                </a:rPr>
                <a:t>Europe</a:t>
              </a:r>
              <a:r>
                <a:rPr lang="es-MX" b="1" dirty="0" smtClean="0">
                  <a:solidFill>
                    <a:schemeClr val="bg1"/>
                  </a:solidFill>
                </a:rPr>
                <a:t> 17</a:t>
              </a:r>
              <a:endParaRPr lang="es-MX" b="1" dirty="0">
                <a:solidFill>
                  <a:schemeClr val="bg1"/>
                </a:solidFill>
              </a:endParaRPr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792088" y="2492896"/>
              <a:ext cx="1000424" cy="4286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MX" b="1" dirty="0" smtClean="0">
                  <a:solidFill>
                    <a:schemeClr val="bg1"/>
                  </a:solidFill>
                </a:rPr>
                <a:t>Asia 17</a:t>
              </a:r>
              <a:endParaRPr lang="es-MX" b="1" dirty="0">
                <a:solidFill>
                  <a:schemeClr val="bg1"/>
                </a:solidFill>
              </a:endParaRPr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1152128" y="1556792"/>
              <a:ext cx="1122047" cy="42863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MX" b="1" dirty="0" smtClean="0">
                  <a:solidFill>
                    <a:srgbClr val="FF6600"/>
                  </a:solidFill>
                </a:rPr>
                <a:t>Africa12</a:t>
              </a:r>
              <a:endParaRPr lang="es-MX" b="1" dirty="0">
                <a:solidFill>
                  <a:srgbClr val="FF6600"/>
                </a:solidFill>
              </a:endParaRPr>
            </a:p>
          </p:txBody>
        </p:sp>
      </p:grpSp>
      <p:sp>
        <p:nvSpPr>
          <p:cNvPr id="21" name="TextBox 22"/>
          <p:cNvSpPr txBox="1"/>
          <p:nvPr/>
        </p:nvSpPr>
        <p:spPr>
          <a:xfrm rot="19199850">
            <a:off x="-13357" y="1858318"/>
            <a:ext cx="11288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dirty="0" err="1" smtClean="0">
                <a:solidFill>
                  <a:srgbClr val="FF0000"/>
                </a:solidFill>
              </a:rPr>
              <a:t>Oceania</a:t>
            </a:r>
            <a:r>
              <a:rPr lang="es-MX" b="1" dirty="0" smtClean="0">
                <a:solidFill>
                  <a:srgbClr val="FF0000"/>
                </a:solidFill>
              </a:rPr>
              <a:t> 1</a:t>
            </a:r>
            <a:endParaRPr lang="es-MX" b="1" dirty="0">
              <a:solidFill>
                <a:srgbClr val="FF0000"/>
              </a:solidFill>
            </a:endParaRPr>
          </a:p>
        </p:txBody>
      </p:sp>
      <p:sp>
        <p:nvSpPr>
          <p:cNvPr id="22" name="TextBox 23"/>
          <p:cNvSpPr txBox="1"/>
          <p:nvPr/>
        </p:nvSpPr>
        <p:spPr>
          <a:xfrm rot="439719">
            <a:off x="4328009" y="3828629"/>
            <a:ext cx="7175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b="1" dirty="0" err="1" smtClean="0">
                <a:solidFill>
                  <a:schemeClr val="bg1"/>
                </a:solidFill>
              </a:rPr>
              <a:t>Egypt</a:t>
            </a:r>
            <a:endParaRPr lang="es-MX" b="1" dirty="0">
              <a:solidFill>
                <a:schemeClr val="bg1"/>
              </a:solidFill>
            </a:endParaRPr>
          </a:p>
        </p:txBody>
      </p:sp>
      <p:sp>
        <p:nvSpPr>
          <p:cNvPr id="23" name="TextBox 24"/>
          <p:cNvSpPr txBox="1"/>
          <p:nvPr/>
        </p:nvSpPr>
        <p:spPr>
          <a:xfrm rot="750094">
            <a:off x="4367580" y="3598303"/>
            <a:ext cx="60382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000" b="1" dirty="0" err="1" smtClean="0"/>
              <a:t>Iran</a:t>
            </a:r>
            <a:endParaRPr lang="es-MX" sz="2000" b="1" dirty="0"/>
          </a:p>
        </p:txBody>
      </p:sp>
      <p:sp>
        <p:nvSpPr>
          <p:cNvPr id="24" name="TextBox 25"/>
          <p:cNvSpPr txBox="1"/>
          <p:nvPr/>
        </p:nvSpPr>
        <p:spPr>
          <a:xfrm rot="1112915">
            <a:off x="4406289" y="3543005"/>
            <a:ext cx="1038544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300" b="1" dirty="0" err="1" smtClean="0">
                <a:solidFill>
                  <a:srgbClr val="FFFF00"/>
                </a:solidFill>
              </a:rPr>
              <a:t>Czech</a:t>
            </a:r>
            <a:r>
              <a:rPr lang="es-MX" sz="1300" b="1" dirty="0" smtClean="0">
                <a:solidFill>
                  <a:srgbClr val="FFFF00"/>
                </a:solidFill>
              </a:rPr>
              <a:t> </a:t>
            </a:r>
            <a:r>
              <a:rPr lang="es-MX" sz="1300" b="1" dirty="0" err="1" smtClean="0">
                <a:solidFill>
                  <a:srgbClr val="FFFF00"/>
                </a:solidFill>
              </a:rPr>
              <a:t>Rep</a:t>
            </a:r>
            <a:endParaRPr lang="es-MX" sz="1300" b="1" dirty="0">
              <a:solidFill>
                <a:srgbClr val="FFFF00"/>
              </a:solidFill>
            </a:endParaRPr>
          </a:p>
        </p:txBody>
      </p:sp>
      <p:sp>
        <p:nvSpPr>
          <p:cNvPr id="25" name="TextBox 26"/>
          <p:cNvSpPr txBox="1"/>
          <p:nvPr/>
        </p:nvSpPr>
        <p:spPr>
          <a:xfrm rot="1574343">
            <a:off x="4474811" y="3396993"/>
            <a:ext cx="10385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b="1" dirty="0" smtClean="0"/>
              <a:t>Chile</a:t>
            </a:r>
            <a:endParaRPr lang="es-MX" sz="1400" b="1" dirty="0"/>
          </a:p>
        </p:txBody>
      </p:sp>
      <p:sp>
        <p:nvSpPr>
          <p:cNvPr id="26" name="TextBox 27"/>
          <p:cNvSpPr txBox="1"/>
          <p:nvPr/>
        </p:nvSpPr>
        <p:spPr>
          <a:xfrm rot="1766821">
            <a:off x="4552408" y="3265266"/>
            <a:ext cx="10385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b="1" dirty="0" smtClean="0">
                <a:solidFill>
                  <a:schemeClr val="bg1"/>
                </a:solidFill>
              </a:rPr>
              <a:t>US</a:t>
            </a:r>
            <a:endParaRPr lang="es-MX" sz="1400" b="1" dirty="0">
              <a:solidFill>
                <a:schemeClr val="bg1"/>
              </a:solidFill>
            </a:endParaRPr>
          </a:p>
        </p:txBody>
      </p:sp>
      <p:sp>
        <p:nvSpPr>
          <p:cNvPr id="27" name="TextBox 28"/>
          <p:cNvSpPr txBox="1"/>
          <p:nvPr/>
        </p:nvSpPr>
        <p:spPr>
          <a:xfrm rot="1999413">
            <a:off x="4631242" y="3145490"/>
            <a:ext cx="10385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b="1" dirty="0" smtClean="0"/>
              <a:t>UK</a:t>
            </a:r>
            <a:endParaRPr lang="es-MX" sz="1400" b="1" dirty="0"/>
          </a:p>
        </p:txBody>
      </p:sp>
      <p:sp>
        <p:nvSpPr>
          <p:cNvPr id="28" name="TextBox 29"/>
          <p:cNvSpPr txBox="1"/>
          <p:nvPr/>
        </p:nvSpPr>
        <p:spPr>
          <a:xfrm rot="2328774">
            <a:off x="4694046" y="3027706"/>
            <a:ext cx="10385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400" b="1" dirty="0" smtClean="0"/>
              <a:t>Venezuela </a:t>
            </a:r>
            <a:endParaRPr lang="es-MX" sz="1400" b="1" dirty="0"/>
          </a:p>
        </p:txBody>
      </p:sp>
      <p:sp>
        <p:nvSpPr>
          <p:cNvPr id="29" name="TextBox 30"/>
          <p:cNvSpPr txBox="1"/>
          <p:nvPr/>
        </p:nvSpPr>
        <p:spPr>
          <a:xfrm rot="2561990">
            <a:off x="4789769" y="2950878"/>
            <a:ext cx="103854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100" b="1" dirty="0" err="1" smtClean="0">
                <a:solidFill>
                  <a:schemeClr val="bg1"/>
                </a:solidFill>
              </a:rPr>
              <a:t>Italy</a:t>
            </a:r>
            <a:endParaRPr lang="es-MX" sz="1100" b="1" dirty="0">
              <a:solidFill>
                <a:schemeClr val="bg1"/>
              </a:solidFill>
            </a:endParaRPr>
          </a:p>
        </p:txBody>
      </p:sp>
      <p:sp>
        <p:nvSpPr>
          <p:cNvPr id="30" name="TextBox 31"/>
          <p:cNvSpPr txBox="1"/>
          <p:nvPr/>
        </p:nvSpPr>
        <p:spPr>
          <a:xfrm rot="2608892">
            <a:off x="4867843" y="2863793"/>
            <a:ext cx="103854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050" b="1" dirty="0" err="1" smtClean="0">
                <a:solidFill>
                  <a:schemeClr val="bg1"/>
                </a:solidFill>
              </a:rPr>
              <a:t>Poland</a:t>
            </a:r>
            <a:endParaRPr lang="es-MX" sz="1100" b="1" dirty="0">
              <a:solidFill>
                <a:schemeClr val="bg1"/>
              </a:solidFill>
            </a:endParaRPr>
          </a:p>
        </p:txBody>
      </p:sp>
      <p:sp>
        <p:nvSpPr>
          <p:cNvPr id="31" name="TextBox 32"/>
          <p:cNvSpPr txBox="1"/>
          <p:nvPr/>
        </p:nvSpPr>
        <p:spPr>
          <a:xfrm rot="2919320">
            <a:off x="4937920" y="2790085"/>
            <a:ext cx="103854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sz="1050" b="1" dirty="0" smtClean="0"/>
              <a:t>Paraguay</a:t>
            </a:r>
            <a:endParaRPr lang="es-MX" sz="1100" b="1" dirty="0"/>
          </a:p>
        </p:txBody>
      </p:sp>
      <p:graphicFrame>
        <p:nvGraphicFramePr>
          <p:cNvPr id="32" name="Chart 2"/>
          <p:cNvGraphicFramePr/>
          <p:nvPr>
            <p:extLst>
              <p:ext uri="{D42A27DB-BD31-4B8C-83A1-F6EECF244321}">
                <p14:modId xmlns:p14="http://schemas.microsoft.com/office/powerpoint/2010/main" val="1718193739"/>
              </p:ext>
            </p:extLst>
          </p:nvPr>
        </p:nvGraphicFramePr>
        <p:xfrm>
          <a:off x="2060284" y="2220910"/>
          <a:ext cx="8352928" cy="49685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3" name="CuadroTexto 32"/>
          <p:cNvSpPr txBox="1"/>
          <p:nvPr/>
        </p:nvSpPr>
        <p:spPr>
          <a:xfrm>
            <a:off x="1379632" y="353943"/>
            <a:ext cx="62269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000" b="1" dirty="0" smtClean="0">
                <a:solidFill>
                  <a:srgbClr val="FF6600"/>
                </a:solidFill>
              </a:rPr>
              <a:t>Presentaciones orales libres</a:t>
            </a:r>
            <a:endParaRPr lang="es-ES" sz="4000" b="1" dirty="0">
              <a:solidFill>
                <a:srgbClr val="FF6600"/>
              </a:solidFill>
            </a:endParaRPr>
          </a:p>
        </p:txBody>
      </p:sp>
      <p:sp>
        <p:nvSpPr>
          <p:cNvPr id="34" name="CuadroTexto 33"/>
          <p:cNvSpPr txBox="1"/>
          <p:nvPr/>
        </p:nvSpPr>
        <p:spPr>
          <a:xfrm>
            <a:off x="247072" y="4435591"/>
            <a:ext cx="400531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000" b="1" dirty="0" smtClean="0"/>
              <a:t>40 sesiones con 8 presentaciones en cada una</a:t>
            </a:r>
            <a:endParaRPr lang="es-ES" sz="4000" b="1" dirty="0"/>
          </a:p>
        </p:txBody>
      </p:sp>
    </p:spTree>
    <p:extLst>
      <p:ext uri="{BB962C8B-B14F-4D97-AF65-F5344CB8AC3E}">
        <p14:creationId xmlns:p14="http://schemas.microsoft.com/office/powerpoint/2010/main" val="33135529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654" y="1685680"/>
            <a:ext cx="7644625" cy="5172320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1379632" y="0"/>
            <a:ext cx="622698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4000" b="1" dirty="0" smtClean="0">
                <a:solidFill>
                  <a:srgbClr val="FF6600"/>
                </a:solidFill>
              </a:rPr>
              <a:t>Presentaciones orales libres por tema y por parásito</a:t>
            </a:r>
            <a:endParaRPr lang="es-ES" sz="4000" b="1" dirty="0">
              <a:solidFill>
                <a:srgbClr val="FF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04895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15860</TotalTime>
  <Words>380</Words>
  <Application>Microsoft Macintosh PowerPoint</Application>
  <PresentationFormat>Presentación en pantalla (4:3)</PresentationFormat>
  <Paragraphs>122</Paragraphs>
  <Slides>14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14</vt:i4>
      </vt:variant>
    </vt:vector>
  </HeadingPairs>
  <TitlesOfParts>
    <vt:vector size="15" baseType="lpstr"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Test</dc:creator>
  <cp:lastModifiedBy>Test</cp:lastModifiedBy>
  <cp:revision>41</cp:revision>
  <dcterms:created xsi:type="dcterms:W3CDTF">2015-03-02T19:12:20Z</dcterms:created>
  <dcterms:modified xsi:type="dcterms:W3CDTF">2015-04-15T22:20:43Z</dcterms:modified>
</cp:coreProperties>
</file>