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82" r:id="rId2"/>
    <p:sldId id="261" r:id="rId3"/>
    <p:sldId id="275" r:id="rId4"/>
    <p:sldId id="271" r:id="rId5"/>
    <p:sldId id="276" r:id="rId6"/>
    <p:sldId id="265" r:id="rId7"/>
    <p:sldId id="277" r:id="rId8"/>
    <p:sldId id="278" r:id="rId9"/>
    <p:sldId id="281" r:id="rId10"/>
    <p:sldId id="280" r:id="rId11"/>
    <p:sldId id="279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8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A1CFD-B77E-4DED-AC47-C709C250450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CD751-A727-48A9-AFF0-59A4F8CFF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8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F7A2-0EF7-43B0-BF32-9E93038A205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D552-C704-4BBB-8FFE-884D211DE2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107504" y="0"/>
            <a:ext cx="9036496" cy="6674818"/>
            <a:chOff x="-1" y="0"/>
            <a:chExt cx="9036496" cy="6674818"/>
          </a:xfrm>
        </p:grpSpPr>
        <p:pic>
          <p:nvPicPr>
            <p:cNvPr id="9" name="8 Imagen" descr="063 Ciclo de voda Leishmani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H="1" flipV="1">
              <a:off x="-1" y="2909884"/>
              <a:ext cx="2844824" cy="3764934"/>
            </a:xfrm>
            <a:prstGeom prst="rect">
              <a:avLst/>
            </a:prstGeom>
          </p:spPr>
        </p:pic>
        <p:grpSp>
          <p:nvGrpSpPr>
            <p:cNvPr id="10" name="9 Grupo"/>
            <p:cNvGrpSpPr/>
            <p:nvPr/>
          </p:nvGrpSpPr>
          <p:grpSpPr>
            <a:xfrm>
              <a:off x="6228183" y="3066826"/>
              <a:ext cx="2736306" cy="3602534"/>
              <a:chOff x="3281754" y="-1229488"/>
              <a:chExt cx="5592245" cy="7694636"/>
            </a:xfrm>
          </p:grpSpPr>
          <p:grpSp>
            <p:nvGrpSpPr>
              <p:cNvPr id="11" name="13 Grupo"/>
              <p:cNvGrpSpPr/>
              <p:nvPr/>
            </p:nvGrpSpPr>
            <p:grpSpPr>
              <a:xfrm>
                <a:off x="3281754" y="-1229488"/>
                <a:ext cx="5592245" cy="7475070"/>
                <a:chOff x="3281754" y="-1229488"/>
                <a:chExt cx="5592245" cy="7475070"/>
              </a:xfrm>
            </p:grpSpPr>
            <p:grpSp>
              <p:nvGrpSpPr>
                <p:cNvPr id="15" name="7 Grupo"/>
                <p:cNvGrpSpPr/>
                <p:nvPr/>
              </p:nvGrpSpPr>
              <p:grpSpPr>
                <a:xfrm>
                  <a:off x="3281758" y="-1229488"/>
                  <a:ext cx="5592241" cy="7475070"/>
                  <a:chOff x="3281758" y="-1229488"/>
                  <a:chExt cx="5592241" cy="7475070"/>
                </a:xfrm>
              </p:grpSpPr>
              <p:pic>
                <p:nvPicPr>
                  <p:cNvPr id="18" name="4 Imagen" descr="Trypanosoma cruzi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281758" y="-809997"/>
                    <a:ext cx="5592241" cy="7055579"/>
                  </a:xfrm>
                  <a:prstGeom prst="rect">
                    <a:avLst/>
                  </a:prstGeom>
                </p:spPr>
              </p:pic>
              <p:sp>
                <p:nvSpPr>
                  <p:cNvPr id="19" name="18 CuadroTexto"/>
                  <p:cNvSpPr txBox="1"/>
                  <p:nvPr/>
                </p:nvSpPr>
                <p:spPr>
                  <a:xfrm>
                    <a:off x="4488685" y="-1229488"/>
                    <a:ext cx="3031140" cy="92033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100" i="1" dirty="0" err="1" smtClean="0"/>
                      <a:t>Trypanosoma</a:t>
                    </a:r>
                    <a:r>
                      <a:rPr lang="es-MX" sz="1100" i="1" dirty="0" smtClean="0"/>
                      <a:t> </a:t>
                    </a:r>
                    <a:r>
                      <a:rPr lang="es-MX" sz="1100" i="1" dirty="0" err="1" smtClean="0"/>
                      <a:t>cruzi</a:t>
                    </a:r>
                    <a:endParaRPr lang="es-MX" sz="1100" i="1" dirty="0" smtClean="0"/>
                  </a:p>
                  <a:p>
                    <a:pPr algn="ctr"/>
                    <a:r>
                      <a:rPr lang="es-MX" sz="1100" dirty="0" smtClean="0"/>
                      <a:t>CICLO DE VIDA</a:t>
                    </a:r>
                    <a:endParaRPr lang="en-US" sz="1100" dirty="0"/>
                  </a:p>
                </p:txBody>
              </p:sp>
            </p:grpSp>
            <p:pic>
              <p:nvPicPr>
                <p:cNvPr id="16" name="15 Imagen" descr="063 Ciclo de voda Leishmania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1630" t="1104" r="85455" b="83896"/>
                <a:stretch>
                  <a:fillRect/>
                </a:stretch>
              </p:blipFill>
              <p:spPr>
                <a:xfrm>
                  <a:off x="3281754" y="-917327"/>
                  <a:ext cx="810439" cy="1009127"/>
                </a:xfrm>
                <a:prstGeom prst="rect">
                  <a:avLst/>
                </a:prstGeom>
              </p:spPr>
            </p:pic>
          </p:grpSp>
          <p:pic>
            <p:nvPicPr>
              <p:cNvPr id="12" name="11 Imagen" descr="063 Ciclo de voda Leishmania.jpg"/>
              <p:cNvPicPr>
                <a:picLocks noChangeAspect="1"/>
              </p:cNvPicPr>
              <p:nvPr/>
            </p:nvPicPr>
            <p:blipFill>
              <a:blip r:embed="rId2" cstate="print"/>
              <a:srcRect t="94854"/>
              <a:stretch>
                <a:fillRect/>
              </a:stretch>
            </p:blipFill>
            <p:spPr>
              <a:xfrm>
                <a:off x="4917606" y="6168732"/>
                <a:ext cx="3902866" cy="296416"/>
              </a:xfrm>
              <a:prstGeom prst="rect">
                <a:avLst/>
              </a:prstGeom>
            </p:spPr>
          </p:pic>
        </p:grpSp>
        <p:grpSp>
          <p:nvGrpSpPr>
            <p:cNvPr id="8" name="7 Grupo"/>
            <p:cNvGrpSpPr/>
            <p:nvPr/>
          </p:nvGrpSpPr>
          <p:grpSpPr>
            <a:xfrm>
              <a:off x="0" y="0"/>
              <a:ext cx="9036495" cy="3189169"/>
              <a:chOff x="1" y="0"/>
              <a:chExt cx="9036495" cy="3189169"/>
            </a:xfrm>
          </p:grpSpPr>
          <p:pic>
            <p:nvPicPr>
              <p:cNvPr id="13" name="Picture 4" descr="C:\Documents and Settings\Administrador\Escritorio\Icono presentación Leishmania 2.t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72400" y="44626"/>
                <a:ext cx="864096" cy="810090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Documents and Settings\Administrador\Escritorio\Icono presentación Leishmania 1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" y="0"/>
                <a:ext cx="938191" cy="854716"/>
              </a:xfrm>
              <a:prstGeom prst="rect">
                <a:avLst/>
              </a:prstGeom>
              <a:noFill/>
            </p:spPr>
          </p:pic>
          <p:grpSp>
            <p:nvGrpSpPr>
              <p:cNvPr id="6" name="5 Grupo"/>
              <p:cNvGrpSpPr/>
              <p:nvPr/>
            </p:nvGrpSpPr>
            <p:grpSpPr>
              <a:xfrm>
                <a:off x="1331640" y="620688"/>
                <a:ext cx="6408712" cy="1354217"/>
                <a:chOff x="1331640" y="966212"/>
                <a:chExt cx="6408712" cy="1354217"/>
              </a:xfrm>
            </p:grpSpPr>
            <p:sp>
              <p:nvSpPr>
                <p:cNvPr id="2" name="1 CuadroTexto"/>
                <p:cNvSpPr txBox="1"/>
                <p:nvPr/>
              </p:nvSpPr>
              <p:spPr>
                <a:xfrm>
                  <a:off x="1331640" y="966212"/>
                  <a:ext cx="6408712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00" b="1" dirty="0" smtClean="0"/>
                    <a:t>PATRICIA TALAMÁS ROHANA</a:t>
                  </a:r>
                </a:p>
                <a:p>
                  <a:pPr algn="ctr"/>
                  <a:r>
                    <a:rPr lang="es-MX" sz="2000" b="1" dirty="0" smtClean="0"/>
                    <a:t>DEPARTAMENTO DE INFECTÓMICA Y                     PATOGÉNESIS MOLECULAR</a:t>
                  </a:r>
                </a:p>
                <a:p>
                  <a:pPr algn="ctr"/>
                  <a:r>
                    <a:rPr lang="es-MX" sz="2000" b="1" dirty="0" smtClean="0"/>
                    <a:t>CINVESTAV-IPN</a:t>
                  </a:r>
                  <a:endParaRPr lang="es-MX" sz="2000" b="1" dirty="0"/>
                </a:p>
              </p:txBody>
            </p:sp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</a:extLst>
                </a:blip>
                <a:srcRect l="44357" t="24510" r="46753" b="878"/>
                <a:stretch/>
              </p:blipFill>
              <p:spPr bwMode="auto">
                <a:xfrm>
                  <a:off x="1488929" y="966212"/>
                  <a:ext cx="846556" cy="11275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4" name="3 CuadroTexto"/>
              <p:cNvSpPr txBox="1"/>
              <p:nvPr/>
            </p:nvSpPr>
            <p:spPr>
              <a:xfrm>
                <a:off x="1331640" y="1988840"/>
                <a:ext cx="6408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3600" b="1" dirty="0" smtClean="0"/>
                  <a:t>LEISHMANIASIS   Y ENFERMEDAD DE CHAGAS</a:t>
                </a:r>
                <a:endParaRPr lang="es-MX" sz="3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20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" y="0"/>
            <a:ext cx="9108503" cy="6525344"/>
            <a:chOff x="1" y="0"/>
            <a:chExt cx="9108503" cy="6525344"/>
          </a:xfrm>
        </p:grpSpPr>
        <p:grpSp>
          <p:nvGrpSpPr>
            <p:cNvPr id="6" name="5 Grupo"/>
            <p:cNvGrpSpPr/>
            <p:nvPr/>
          </p:nvGrpSpPr>
          <p:grpSpPr>
            <a:xfrm>
              <a:off x="395536" y="1399048"/>
              <a:ext cx="7632848" cy="2317984"/>
              <a:chOff x="323528" y="894992"/>
              <a:chExt cx="7632848" cy="2317984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63" t="22785" r="24740" b="16298"/>
              <a:stretch/>
            </p:blipFill>
            <p:spPr bwMode="auto">
              <a:xfrm>
                <a:off x="323528" y="894992"/>
                <a:ext cx="3600400" cy="231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2 Rectángulo"/>
              <p:cNvSpPr/>
              <p:nvPr/>
            </p:nvSpPr>
            <p:spPr>
              <a:xfrm>
                <a:off x="3995936" y="1283276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Algoritmo </a:t>
                </a: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alto </a:t>
                </a: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rendimiento para la cuantificación de la infección por </a:t>
                </a:r>
                <a:r>
                  <a:rPr lang="es-MX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Trypanosoma</a:t>
                </a:r>
                <a:r>
                  <a:rPr lang="es-MX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6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cruzi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s-MX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 basa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 tinción de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DNA </a:t>
                </a: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 solo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canal de imágenes.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72008" y="3736561"/>
              <a:ext cx="9036496" cy="2788783"/>
              <a:chOff x="72008" y="3736561"/>
              <a:chExt cx="9036496" cy="2788783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75" t="40308" r="27316" b="8114"/>
              <a:stretch/>
            </p:blipFill>
            <p:spPr bwMode="auto">
              <a:xfrm>
                <a:off x="3923928" y="3736561"/>
                <a:ext cx="5184576" cy="2788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3 Rectángulo"/>
              <p:cNvSpPr/>
              <p:nvPr/>
            </p:nvSpPr>
            <p:spPr>
              <a:xfrm>
                <a:off x="72008" y="3861048"/>
                <a:ext cx="4572000" cy="25853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El algoritmo emite parámetros </a:t>
                </a:r>
                <a:r>
                  <a:rPr lang="es-MX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estadísticos:</a:t>
                </a:r>
                <a:endParaRPr lang="es-MX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de células, </a:t>
                </a:r>
                <a:endParaRPr lang="es-MX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células </a:t>
                </a: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infectadas,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de parásitos por </a:t>
                </a: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imagen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s-MX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No. de 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parásitos por célula infectada, </a:t>
                </a:r>
                <a:endParaRPr lang="es-MX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MX" sz="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Tasa de infección (No. células infectadas </a:t>
                </a:r>
                <a:r>
                  <a:rPr lang="es-MX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s-MX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No. </a:t>
                </a:r>
                <a:r>
                  <a:rPr lang="es-MX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de células). </a:t>
                </a:r>
              </a:p>
            </p:txBody>
          </p:sp>
        </p:grpSp>
        <p:sp>
          <p:nvSpPr>
            <p:cNvPr id="5" name="4 CuadroTexto"/>
            <p:cNvSpPr txBox="1"/>
            <p:nvPr/>
          </p:nvSpPr>
          <p:spPr>
            <a:xfrm>
              <a:off x="1259632" y="766445"/>
              <a:ext cx="655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Algoritmo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basado</a:t>
              </a:r>
              <a:r>
                <a:rPr lang="en-US" b="1" dirty="0" smtClean="0"/>
                <a:t> en </a:t>
              </a:r>
              <a:r>
                <a:rPr lang="en-US" b="1" dirty="0" err="1" smtClean="0"/>
                <a:t>imágenes</a:t>
              </a:r>
              <a:r>
                <a:rPr lang="en-US" b="1" dirty="0" smtClean="0"/>
                <a:t> para la </a:t>
              </a:r>
              <a:r>
                <a:rPr lang="en-US" b="1" dirty="0" err="1" smtClean="0"/>
                <a:t>cuantificación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precisa</a:t>
              </a:r>
              <a:r>
                <a:rPr lang="en-US" b="1" dirty="0" smtClean="0"/>
                <a:t> de la </a:t>
              </a:r>
              <a:r>
                <a:rPr lang="en-US" b="1" dirty="0" err="1" smtClean="0"/>
                <a:t>actividad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antiparasitaria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fármacos</a:t>
              </a:r>
              <a:r>
                <a:rPr lang="en-US" b="1" dirty="0" smtClean="0"/>
                <a:t> contra </a:t>
              </a:r>
              <a:r>
                <a:rPr lang="en-US" b="1" i="1" dirty="0" err="1" smtClean="0"/>
                <a:t>Trypanosoma</a:t>
              </a:r>
              <a:r>
                <a:rPr lang="en-US" b="1" i="1" dirty="0" smtClean="0"/>
                <a:t> </a:t>
              </a:r>
              <a:r>
                <a:rPr lang="en-US" b="1" i="1" dirty="0" err="1"/>
                <a:t>cruzi</a:t>
              </a:r>
              <a:endParaRPr lang="es-MX" b="1" i="1" dirty="0"/>
            </a:p>
          </p:txBody>
        </p:sp>
        <p:pic>
          <p:nvPicPr>
            <p:cNvPr id="9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6376" y="44625"/>
              <a:ext cx="1080120" cy="1012613"/>
            </a:xfrm>
            <a:prstGeom prst="rect">
              <a:avLst/>
            </a:prstGeom>
            <a:noFill/>
          </p:spPr>
        </p:pic>
        <p:pic>
          <p:nvPicPr>
            <p:cNvPr id="10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0"/>
              <a:ext cx="1187624" cy="1081955"/>
            </a:xfrm>
            <a:prstGeom prst="rect">
              <a:avLst/>
            </a:prstGeom>
            <a:noFill/>
          </p:spPr>
        </p:pic>
        <p:grpSp>
          <p:nvGrpSpPr>
            <p:cNvPr id="11" name="10 Grupo"/>
            <p:cNvGrpSpPr/>
            <p:nvPr/>
          </p:nvGrpSpPr>
          <p:grpSpPr>
            <a:xfrm>
              <a:off x="2627784" y="44625"/>
              <a:ext cx="4104456" cy="720080"/>
              <a:chOff x="692981" y="2233202"/>
              <a:chExt cx="1483739" cy="1007099"/>
            </a:xfrm>
          </p:grpSpPr>
          <p:sp>
            <p:nvSpPr>
              <p:cNvPr id="12" name="11 Elipse"/>
              <p:cNvSpPr/>
              <p:nvPr/>
            </p:nvSpPr>
            <p:spPr>
              <a:xfrm>
                <a:off x="692981" y="2233202"/>
                <a:ext cx="1483739" cy="100709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ipse 4"/>
              <p:cNvSpPr/>
              <p:nvPr/>
            </p:nvSpPr>
            <p:spPr>
              <a:xfrm>
                <a:off x="910270" y="2380688"/>
                <a:ext cx="1049161" cy="7121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b="1" dirty="0" smtClean="0"/>
                  <a:t>Biología Celular/</a:t>
                </a:r>
                <a:r>
                  <a:rPr lang="es-MX" b="1" kern="1200" dirty="0" smtClean="0"/>
                  <a:t>Bioquímica/ Farmacología  </a:t>
                </a:r>
                <a:endParaRPr lang="en-US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74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" y="-36195"/>
            <a:ext cx="9036495" cy="6633547"/>
            <a:chOff x="1" y="-36195"/>
            <a:chExt cx="9036495" cy="6633547"/>
          </a:xfrm>
        </p:grpSpPr>
        <p:grpSp>
          <p:nvGrpSpPr>
            <p:cNvPr id="2" name="1 Grupo"/>
            <p:cNvGrpSpPr/>
            <p:nvPr/>
          </p:nvGrpSpPr>
          <p:grpSpPr>
            <a:xfrm>
              <a:off x="1403648" y="0"/>
              <a:ext cx="4032448" cy="936104"/>
              <a:chOff x="692981" y="2233202"/>
              <a:chExt cx="1483739" cy="1007099"/>
            </a:xfrm>
          </p:grpSpPr>
          <p:sp>
            <p:nvSpPr>
              <p:cNvPr id="3" name="2 Elipse"/>
              <p:cNvSpPr/>
              <p:nvPr/>
            </p:nvSpPr>
            <p:spPr>
              <a:xfrm>
                <a:off x="692981" y="2233202"/>
                <a:ext cx="1483739" cy="100709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Elipse 4"/>
              <p:cNvSpPr/>
              <p:nvPr/>
            </p:nvSpPr>
            <p:spPr>
              <a:xfrm>
                <a:off x="910270" y="2380688"/>
                <a:ext cx="1049161" cy="7121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b="1" kern="1200" dirty="0" smtClean="0"/>
                  <a:t>Bioquímica/ Farmacología  </a:t>
                </a:r>
                <a:endParaRPr lang="en-US" b="1" kern="1200" dirty="0"/>
              </a:p>
            </p:txBody>
          </p:sp>
        </p:grpSp>
        <p:sp>
          <p:nvSpPr>
            <p:cNvPr id="5" name="4 CuadroTexto"/>
            <p:cNvSpPr txBox="1"/>
            <p:nvPr/>
          </p:nvSpPr>
          <p:spPr>
            <a:xfrm>
              <a:off x="72008" y="1124744"/>
              <a:ext cx="5148064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DESCUBRIMIENTO DE FÁRMACOS PARA LA</a:t>
              </a:r>
            </a:p>
            <a:p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Enfermedad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Chagas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ECh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):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Hacia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nueva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era</a:t>
              </a:r>
            </a:p>
            <a:p>
              <a:endParaRPr lang="en-US" sz="1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Drugs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for Neglected Diseases </a:t>
              </a:r>
              <a:r>
                <a:rPr lang="en-US" sz="1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initiative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DND</a:t>
              </a:r>
              <a:r>
                <a:rPr lang="en-US" sz="14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Perfil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ideal para un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fármaco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contra la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ECh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Útil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tratar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aguda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la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crónica</a:t>
              </a:r>
              <a:endPara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contra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todas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cepas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especies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Trypanosoma</a:t>
              </a:r>
              <a:endParaRPr lang="en-US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Fármaco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los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existentes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con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eficacia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menor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benznidazol</a:t>
              </a:r>
              <a:endPara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Fácil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aplicar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administración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oral, 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Dosis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única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diaria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(no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30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días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requiera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hospitalización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1"/>
              <a:endPara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bajo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costo</a:t>
              </a:r>
              <a:endPara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Adaptado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uso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aplicación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tropicales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vida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media de 3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años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</a:t>
              </a:r>
              <a:r>
                <a:rPr lang="en-US" sz="1600" b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almacén</a:t>
              </a:r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7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6376" y="44625"/>
              <a:ext cx="1080120" cy="1012613"/>
            </a:xfrm>
            <a:prstGeom prst="rect">
              <a:avLst/>
            </a:prstGeom>
            <a:noFill/>
          </p:spPr>
        </p:pic>
        <p:pic>
          <p:nvPicPr>
            <p:cNvPr id="8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1187624" cy="1081955"/>
            </a:xfrm>
            <a:prstGeom prst="rect">
              <a:avLst/>
            </a:prstGeom>
            <a:noFill/>
          </p:spPr>
        </p:pic>
        <p:sp>
          <p:nvSpPr>
            <p:cNvPr id="9" name="8 CuadroTexto"/>
            <p:cNvSpPr txBox="1"/>
            <p:nvPr/>
          </p:nvSpPr>
          <p:spPr>
            <a:xfrm>
              <a:off x="5364088" y="-36195"/>
              <a:ext cx="3528392" cy="6633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dirty="0" smtClean="0"/>
            </a:p>
            <a:p>
              <a:r>
                <a:rPr lang="es-MX" dirty="0" smtClean="0"/>
                <a:t>En la actualidad:</a:t>
              </a:r>
            </a:p>
            <a:p>
              <a:pPr algn="just"/>
              <a:r>
                <a:rPr lang="es-MX" sz="1400" b="1" dirty="0" err="1" smtClean="0"/>
                <a:t>DND</a:t>
              </a:r>
              <a:r>
                <a:rPr lang="es-MX" sz="1400" b="1" i="1" dirty="0" err="1" smtClean="0"/>
                <a:t>i</a:t>
              </a:r>
              <a:r>
                <a:rPr lang="es-MX" sz="1400" b="1" i="1" dirty="0" smtClean="0"/>
                <a:t> </a:t>
              </a:r>
              <a:r>
                <a:rPr lang="es-MX" sz="1400" dirty="0" smtClean="0"/>
                <a:t>en conjunto con </a:t>
              </a:r>
              <a:r>
                <a:rPr lang="es-MX" sz="1400" b="1" dirty="0" smtClean="0"/>
                <a:t>LAFEPE </a:t>
              </a:r>
              <a:r>
                <a:rPr lang="es-MX" sz="1400" dirty="0" smtClean="0"/>
                <a:t>(</a:t>
              </a:r>
              <a:r>
                <a:rPr lang="es-MX" sz="1400" dirty="0" err="1" smtClean="0"/>
                <a:t>Lab</a:t>
              </a:r>
              <a:r>
                <a:rPr lang="es-MX" sz="1400" dirty="0" smtClean="0"/>
                <a:t>. Farmacéutico en Pernambuco, Brasil), desarrollaron una </a:t>
              </a:r>
              <a:r>
                <a:rPr lang="es-MX" sz="1400" b="1" dirty="0" smtClean="0"/>
                <a:t>fórmula adecuada para niños</a:t>
              </a:r>
              <a:r>
                <a:rPr lang="es-MX" sz="1400" dirty="0" smtClean="0"/>
                <a:t> hasta 2 años de edad.</a:t>
              </a:r>
            </a:p>
            <a:p>
              <a:endParaRPr lang="es-MX" sz="1400" i="1" dirty="0" smtClean="0"/>
            </a:p>
            <a:p>
              <a:pPr algn="just"/>
              <a:r>
                <a:rPr lang="es-MX" sz="1400" b="1" dirty="0" err="1" smtClean="0"/>
                <a:t>DND</a:t>
              </a:r>
              <a:r>
                <a:rPr lang="es-MX" sz="1400" b="1" i="1" dirty="0" err="1" smtClean="0"/>
                <a:t>i</a:t>
              </a:r>
              <a:r>
                <a:rPr lang="es-MX" sz="1400" b="1" i="1" dirty="0" smtClean="0"/>
                <a:t> </a:t>
              </a:r>
              <a:r>
                <a:rPr lang="es-MX" sz="1400" dirty="0" smtClean="0"/>
                <a:t>lanzó un acuerdo de colaboración junto con </a:t>
              </a:r>
              <a:r>
                <a:rPr lang="es-MX" sz="1400" b="1" dirty="0" smtClean="0"/>
                <a:t>MUNDO SANO (ARGENTINA) </a:t>
              </a:r>
              <a:r>
                <a:rPr lang="es-MX" sz="1400" dirty="0" smtClean="0"/>
                <a:t>para la </a:t>
              </a:r>
              <a:r>
                <a:rPr lang="es-MX" sz="1400" b="1" dirty="0" smtClean="0"/>
                <a:t>producción del fármaco </a:t>
              </a:r>
              <a:r>
                <a:rPr lang="es-MX" sz="1400" dirty="0" smtClean="0"/>
                <a:t>y para facilitar el </a:t>
              </a:r>
              <a:r>
                <a:rPr lang="es-MX" sz="1400" b="1" dirty="0" smtClean="0"/>
                <a:t>acceso de los pacientes al tratamiento </a:t>
              </a:r>
              <a:r>
                <a:rPr lang="es-MX" sz="1400" dirty="0" smtClean="0"/>
                <a:t>(sólo 1% de los individuos infectados recibe tratamiento) y para asegurar asequibilidad y accesibilidad.</a:t>
              </a:r>
            </a:p>
            <a:p>
              <a:endParaRPr lang="es-MX" sz="1400" i="1" dirty="0" smtClean="0"/>
            </a:p>
            <a:p>
              <a:r>
                <a:rPr lang="es-MX" sz="1400" dirty="0" smtClean="0"/>
                <a:t>La </a:t>
              </a:r>
              <a:r>
                <a:rPr lang="es-MX" sz="1400" b="1" dirty="0" smtClean="0"/>
                <a:t>Coalición para el Control Global de la </a:t>
              </a:r>
              <a:r>
                <a:rPr lang="es-MX" sz="1400" b="1" dirty="0" err="1" smtClean="0"/>
                <a:t>Enf</a:t>
              </a:r>
              <a:r>
                <a:rPr lang="es-MX" sz="1400" b="1" dirty="0" smtClean="0"/>
                <a:t>. de </a:t>
              </a:r>
              <a:r>
                <a:rPr lang="es-MX" sz="1400" b="1" dirty="0" err="1" smtClean="0"/>
                <a:t>Chagas</a:t>
              </a:r>
              <a:r>
                <a:rPr lang="es-MX" sz="1400" b="1" dirty="0" smtClean="0"/>
                <a:t> </a:t>
              </a:r>
              <a:r>
                <a:rPr lang="es-MX" sz="1400" dirty="0" smtClean="0"/>
                <a:t> ha conjuntado a:</a:t>
              </a:r>
            </a:p>
            <a:p>
              <a:pPr algn="just"/>
              <a:r>
                <a:rPr lang="es-MX" sz="1400" b="1" dirty="0" err="1" smtClean="0"/>
                <a:t>DND</a:t>
              </a:r>
              <a:r>
                <a:rPr lang="es-MX" sz="1400" b="1" i="1" dirty="0" err="1" smtClean="0"/>
                <a:t>i</a:t>
              </a:r>
              <a:r>
                <a:rPr lang="es-MX" sz="1400" i="1" dirty="0" smtClean="0"/>
                <a:t>, </a:t>
              </a:r>
              <a:r>
                <a:rPr lang="es-MX" sz="1400" b="1" dirty="0" smtClean="0"/>
                <a:t>Sabin </a:t>
              </a:r>
              <a:r>
                <a:rPr lang="es-MX" sz="1400" b="1" dirty="0" err="1" smtClean="0"/>
                <a:t>Vaccine</a:t>
              </a:r>
              <a:r>
                <a:rPr lang="es-MX" sz="1400" b="1" dirty="0" smtClean="0"/>
                <a:t> </a:t>
              </a:r>
              <a:r>
                <a:rPr lang="es-MX" sz="1400" b="1" dirty="0" err="1" smtClean="0"/>
                <a:t>Institute</a:t>
              </a:r>
              <a:r>
                <a:rPr lang="es-MX" sz="1400" dirty="0" smtClean="0"/>
                <a:t>, </a:t>
              </a:r>
              <a:r>
                <a:rPr lang="es-MX" sz="1400" b="1" dirty="0" smtClean="0"/>
                <a:t>Texas </a:t>
              </a:r>
              <a:r>
                <a:rPr lang="es-MX" sz="1400" b="1" dirty="0" err="1" smtClean="0"/>
                <a:t>Children’s</a:t>
              </a:r>
              <a:r>
                <a:rPr lang="es-MX" sz="1400" b="1" dirty="0" smtClean="0"/>
                <a:t> Hospital</a:t>
              </a:r>
              <a:r>
                <a:rPr lang="es-MX" sz="1400" dirty="0" smtClean="0"/>
                <a:t> (Center </a:t>
              </a:r>
              <a:r>
                <a:rPr lang="es-MX" sz="1400" dirty="0" err="1" smtClean="0"/>
                <a:t>for</a:t>
              </a:r>
              <a:r>
                <a:rPr lang="es-MX" sz="1400" dirty="0" smtClean="0"/>
                <a:t> </a:t>
              </a:r>
              <a:r>
                <a:rPr lang="es-MX" sz="1400" dirty="0" err="1" smtClean="0"/>
                <a:t>vaccine</a:t>
              </a:r>
              <a:r>
                <a:rPr lang="es-MX" sz="1400" dirty="0" smtClean="0"/>
                <a:t> </a:t>
              </a:r>
              <a:r>
                <a:rPr lang="es-MX" sz="1400" dirty="0" err="1" smtClean="0"/>
                <a:t>developmetn</a:t>
              </a:r>
              <a:r>
                <a:rPr lang="es-MX" sz="1400" dirty="0" smtClean="0"/>
                <a:t>), </a:t>
              </a:r>
              <a:r>
                <a:rPr lang="es-MX" sz="1400" b="1" dirty="0" err="1" smtClean="0"/>
                <a:t>National</a:t>
              </a:r>
              <a:r>
                <a:rPr lang="es-MX" sz="1400" b="1" dirty="0" smtClean="0"/>
                <a:t> </a:t>
              </a:r>
              <a:r>
                <a:rPr lang="es-MX" sz="1400" b="1" dirty="0" err="1" smtClean="0"/>
                <a:t>School</a:t>
              </a:r>
              <a:r>
                <a:rPr lang="es-MX" sz="1400" b="1" dirty="0" smtClean="0"/>
                <a:t> of Tropical Medicine</a:t>
              </a:r>
              <a:r>
                <a:rPr lang="es-MX" sz="1400" dirty="0" smtClean="0"/>
                <a:t> at </a:t>
              </a:r>
              <a:r>
                <a:rPr lang="es-MX" sz="1400" dirty="0" err="1" smtClean="0"/>
                <a:t>Baylor</a:t>
              </a:r>
              <a:r>
                <a:rPr lang="es-MX" sz="1400" dirty="0" smtClean="0"/>
                <a:t> </a:t>
              </a:r>
              <a:r>
                <a:rPr lang="es-MX" sz="1400" dirty="0" err="1" smtClean="0"/>
                <a:t>College</a:t>
              </a:r>
              <a:r>
                <a:rPr lang="es-MX" sz="1400" dirty="0" smtClean="0"/>
                <a:t> of Medicine, </a:t>
              </a:r>
              <a:r>
                <a:rPr lang="es-MX" sz="1400" b="1" dirty="0" smtClean="0"/>
                <a:t>Mundo Sano</a:t>
              </a:r>
              <a:r>
                <a:rPr lang="es-MX" sz="1400" dirty="0" smtClean="0"/>
                <a:t> (Argentina), </a:t>
              </a:r>
              <a:r>
                <a:rPr lang="es-MX" sz="1400" b="1" dirty="0" err="1" smtClean="0"/>
                <a:t>ISGlobal</a:t>
              </a:r>
              <a:r>
                <a:rPr lang="es-MX" sz="1400" dirty="0" smtClean="0"/>
                <a:t> (España), </a:t>
              </a:r>
              <a:r>
                <a:rPr lang="es-MX" sz="1400" b="1" dirty="0" smtClean="0"/>
                <a:t>FINDECHAGAS</a:t>
              </a:r>
              <a:r>
                <a:rPr lang="es-MX" sz="1400" dirty="0" smtClean="0"/>
                <a:t>, </a:t>
              </a:r>
              <a:r>
                <a:rPr lang="es-MX" sz="1400" b="1" dirty="0" smtClean="0"/>
                <a:t>CEADES</a:t>
              </a:r>
              <a:r>
                <a:rPr lang="es-MX" sz="1400" dirty="0" smtClean="0"/>
                <a:t> (Bolivia), </a:t>
              </a:r>
              <a:r>
                <a:rPr lang="es-MX" sz="1400" b="1" dirty="0" smtClean="0"/>
                <a:t>Instituto para la Salud</a:t>
              </a:r>
              <a:r>
                <a:rPr lang="es-MX" sz="1400" dirty="0" smtClean="0"/>
                <a:t> de la Fundación Carlos </a:t>
              </a:r>
              <a:r>
                <a:rPr lang="es-MX" sz="1400" dirty="0" err="1" smtClean="0"/>
                <a:t>Slim</a:t>
              </a:r>
              <a:r>
                <a:rPr lang="es-MX" sz="1400" dirty="0" smtClean="0"/>
                <a:t> (México) para </a:t>
              </a:r>
              <a:r>
                <a:rPr lang="es-MX" sz="1400" b="1" dirty="0" smtClean="0"/>
                <a:t>potenciar las herramientas para la </a:t>
              </a:r>
              <a:r>
                <a:rPr lang="es-MX" sz="1400" b="1" dirty="0" err="1" smtClean="0"/>
                <a:t>slaud</a:t>
              </a:r>
              <a:r>
                <a:rPr lang="es-MX" sz="1400" b="1" dirty="0" smtClean="0"/>
                <a:t> y los tratamientos</a:t>
              </a:r>
              <a:r>
                <a:rPr lang="es-MX" sz="1400" dirty="0" smtClean="0"/>
                <a:t>, apoyar la </a:t>
              </a:r>
              <a:r>
                <a:rPr lang="es-MX" sz="1400" b="1" dirty="0" smtClean="0"/>
                <a:t>prevención  integral del vector</a:t>
              </a:r>
              <a:r>
                <a:rPr lang="es-MX" sz="1400" dirty="0" smtClean="0"/>
                <a:t> y expandir los esfuerzos globales para estimular la </a:t>
              </a:r>
              <a:r>
                <a:rPr lang="es-MX" sz="1400" b="1" dirty="0" smtClean="0"/>
                <a:t>innovación para nuevos tratamientos y medidas de control</a:t>
              </a:r>
              <a:r>
                <a:rPr lang="es-MX" sz="1400" dirty="0" smtClean="0"/>
                <a:t> de la </a:t>
              </a:r>
              <a:r>
                <a:rPr lang="es-MX" sz="1400" dirty="0" err="1" smtClean="0"/>
                <a:t>Ech</a:t>
              </a:r>
              <a:r>
                <a:rPr lang="es-MX" sz="1400" dirty="0" smtClean="0"/>
                <a:t>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994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Administrador\Escritorio\Icono presentación Leishmania 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8191" cy="854716"/>
          </a:xfrm>
          <a:prstGeom prst="rect">
            <a:avLst/>
          </a:prstGeom>
          <a:noFill/>
        </p:spPr>
      </p:pic>
      <p:pic>
        <p:nvPicPr>
          <p:cNvPr id="17" name="Picture 4" descr="C:\Documents and Settings\Administrador\Escritorio\Icono presentación Leishmania 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6"/>
            <a:ext cx="864096" cy="81009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195736" y="184482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/>
              <a:t>Muchas gracias por su atención!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1" y="-19654"/>
            <a:ext cx="9036495" cy="6722119"/>
            <a:chOff x="1" y="-19654"/>
            <a:chExt cx="9036495" cy="67221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" t="9934" r="59022" b="72308"/>
            <a:stretch/>
          </p:blipFill>
          <p:spPr bwMode="auto">
            <a:xfrm>
              <a:off x="772303" y="432746"/>
              <a:ext cx="4191404" cy="111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27 CuadroTexto"/>
            <p:cNvSpPr txBox="1"/>
            <p:nvPr/>
          </p:nvSpPr>
          <p:spPr>
            <a:xfrm>
              <a:off x="1115616" y="-19654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dirty="0" smtClean="0"/>
                <a:t>LEISHMANIASIS</a:t>
              </a:r>
              <a:endParaRPr lang="en-US" sz="3200" dirty="0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251521" y="1773397"/>
              <a:ext cx="2304255" cy="4895963"/>
              <a:chOff x="6516217" y="1701388"/>
              <a:chExt cx="2304255" cy="4895963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82" t="15000" r="48210" b="6250"/>
              <a:stretch/>
            </p:blipFill>
            <p:spPr bwMode="auto">
              <a:xfrm>
                <a:off x="6539125" y="1701388"/>
                <a:ext cx="2281347" cy="4836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16 CuadroTexto"/>
              <p:cNvSpPr txBox="1"/>
              <p:nvPr/>
            </p:nvSpPr>
            <p:spPr>
              <a:xfrm>
                <a:off x="6804248" y="2132856"/>
                <a:ext cx="1061589" cy="123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 err="1" smtClean="0"/>
                  <a:t>Estibogluconato</a:t>
                </a:r>
                <a:r>
                  <a:rPr lang="es-MX" sz="800" b="1" dirty="0" smtClean="0"/>
                  <a:t> de sodio</a:t>
                </a:r>
                <a:endParaRPr lang="es-MX" sz="800" b="1" dirty="0"/>
              </a:p>
            </p:txBody>
          </p:sp>
          <p:sp>
            <p:nvSpPr>
              <p:cNvPr id="18" name="17 CuadroTexto"/>
              <p:cNvSpPr txBox="1"/>
              <p:nvPr/>
            </p:nvSpPr>
            <p:spPr>
              <a:xfrm>
                <a:off x="7308305" y="3069540"/>
                <a:ext cx="917573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 err="1" smtClean="0"/>
                  <a:t>Anfotericina</a:t>
                </a:r>
                <a:r>
                  <a:rPr lang="es-MX" sz="800" b="1" dirty="0" smtClean="0"/>
                  <a:t> B</a:t>
                </a:r>
                <a:endParaRPr lang="es-MX" sz="800" b="1" dirty="0"/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7030312" y="3747176"/>
                <a:ext cx="68767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 err="1" smtClean="0"/>
                  <a:t>Miltefosina</a:t>
                </a:r>
                <a:endParaRPr lang="es-MX" sz="800" b="1" dirty="0"/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6876256" y="4956953"/>
                <a:ext cx="72008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600" b="1" dirty="0" err="1" smtClean="0"/>
                  <a:t>Paramomicina</a:t>
                </a:r>
                <a:endParaRPr lang="es-MX" sz="600" b="1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6516217" y="5659468"/>
                <a:ext cx="720080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 err="1" smtClean="0"/>
                  <a:t>Sitamaquina</a:t>
                </a:r>
                <a:endParaRPr lang="es-MX" sz="800" b="1" dirty="0"/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6679774" y="6416490"/>
                <a:ext cx="1061589" cy="1808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b="1" dirty="0" err="1" smtClean="0"/>
                  <a:t>Pentamidina</a:t>
                </a:r>
                <a:endParaRPr lang="es-MX" sz="800" b="1" dirty="0"/>
              </a:p>
            </p:txBody>
          </p:sp>
        </p:grpSp>
        <p:sp>
          <p:nvSpPr>
            <p:cNvPr id="23" name="22 CuadroTexto"/>
            <p:cNvSpPr txBox="1"/>
            <p:nvPr/>
          </p:nvSpPr>
          <p:spPr>
            <a:xfrm>
              <a:off x="5652120" y="1336700"/>
              <a:ext cx="30963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 smtClean="0">
                  <a:solidFill>
                    <a:srgbClr val="00B050"/>
                  </a:solidFill>
                </a:rPr>
                <a:t>DIAGNÓSTICO DIFERENCIAL PARA LA LEISHMANIASIS CUTÁNEA: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Piquetes de araña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Úlceras traumáticas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Infecciones bacterianas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Granuloma por cuerpo extraño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Infecciones </a:t>
              </a:r>
              <a:r>
                <a:rPr lang="es-MX" sz="1400" dirty="0" err="1" smtClean="0"/>
                <a:t>micobacterianas</a:t>
              </a:r>
              <a:r>
                <a:rPr lang="es-MX" sz="1400" dirty="0" smtClean="0"/>
                <a:t> atípicas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err="1" smtClean="0"/>
                <a:t>Esporotricosis</a:t>
              </a:r>
              <a:endParaRPr lang="es-MX" sz="14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s-MX" sz="1400" dirty="0" smtClean="0"/>
                <a:t>Cáncer</a:t>
              </a:r>
              <a:endParaRPr lang="es-MX" dirty="0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131840" y="3717032"/>
              <a:ext cx="4608512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PARASITOSIS EMERGENTES EN INDIVIDUOS INMUNOCOMPROMETIDOS:</a:t>
              </a:r>
            </a:p>
            <a:p>
              <a:r>
                <a:rPr lang="en-US" sz="1400" dirty="0" smtClean="0"/>
                <a:t>VIH/SIDA,</a:t>
              </a:r>
            </a:p>
            <a:p>
              <a:r>
                <a:rPr lang="en-US" sz="1400" dirty="0" smtClean="0"/>
                <a:t>TRASPLANTES</a:t>
              </a:r>
            </a:p>
            <a:p>
              <a:r>
                <a:rPr lang="en-US" sz="1400" dirty="0" smtClean="0"/>
                <a:t>QUIMIOTERAPIA</a:t>
              </a:r>
            </a:p>
            <a:p>
              <a:r>
                <a:rPr lang="en-US" sz="1400" dirty="0" smtClean="0"/>
                <a:t>MALNUTRICIÓN</a:t>
              </a:r>
            </a:p>
            <a:p>
              <a:r>
                <a:rPr lang="en-US" sz="1400" dirty="0" smtClean="0"/>
                <a:t>OTROS</a:t>
              </a:r>
            </a:p>
            <a:p>
              <a:r>
                <a:rPr lang="en-US" sz="1600" b="1" dirty="0" smtClean="0"/>
                <a:t>EJEMPLOS:</a:t>
              </a:r>
            </a:p>
            <a:p>
              <a:r>
                <a:rPr lang="en-US" sz="1400" b="1" i="1" dirty="0" err="1" smtClean="0"/>
                <a:t>Trypanosoma</a:t>
              </a:r>
              <a:r>
                <a:rPr lang="en-US" sz="1400" b="1" i="1" dirty="0" smtClean="0"/>
                <a:t> </a:t>
              </a:r>
              <a:r>
                <a:rPr lang="en-US" sz="1400" b="1" i="1" dirty="0" err="1"/>
                <a:t>cruzi</a:t>
              </a:r>
              <a:r>
                <a:rPr lang="en-US" sz="1400" b="1" i="1" dirty="0"/>
                <a:t> </a:t>
              </a:r>
              <a:r>
                <a:rPr lang="en-US" sz="1400" b="1" i="1" dirty="0" smtClean="0"/>
                <a:t> </a:t>
              </a:r>
              <a:r>
                <a:rPr lang="en-US" sz="1400" i="1" dirty="0" smtClean="0"/>
                <a:t>y Toxoplasma </a:t>
              </a:r>
              <a:r>
                <a:rPr lang="en-US" sz="1400" dirty="0" err="1" smtClean="0"/>
                <a:t>en</a:t>
              </a:r>
              <a:r>
                <a:rPr lang="en-US" sz="1400" dirty="0" smtClean="0"/>
                <a:t> el SNC de </a:t>
              </a:r>
              <a:r>
                <a:rPr lang="en-US" sz="1400" dirty="0" err="1" smtClean="0"/>
                <a:t>pacientes</a:t>
              </a:r>
              <a:r>
                <a:rPr lang="en-US" sz="1400" dirty="0" smtClean="0"/>
                <a:t> con VIH/SIDA</a:t>
              </a:r>
            </a:p>
            <a:p>
              <a:r>
                <a:rPr lang="en-US" sz="1400" dirty="0" err="1" smtClean="0"/>
                <a:t>Microsporidiasis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diseminada</a:t>
              </a:r>
              <a:endParaRPr lang="en-US" sz="1400" dirty="0" smtClean="0"/>
            </a:p>
            <a:p>
              <a:r>
                <a:rPr lang="en-US" sz="1400" b="1" dirty="0" err="1" smtClean="0"/>
                <a:t>Leishmaniasis</a:t>
              </a:r>
              <a:r>
                <a:rPr lang="en-US" sz="1400" b="1" dirty="0" smtClean="0"/>
                <a:t> visceral</a:t>
              </a:r>
              <a:r>
                <a:rPr lang="en-US" sz="1400" dirty="0" smtClean="0"/>
                <a:t>  </a:t>
              </a:r>
            </a:p>
            <a:p>
              <a:r>
                <a:rPr lang="en-US" sz="1400" dirty="0" err="1" smtClean="0"/>
                <a:t>Amibas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vida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libre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recipientes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trasplante</a:t>
              </a:r>
              <a:endParaRPr lang="es-MX" sz="1400" dirty="0"/>
            </a:p>
          </p:txBody>
        </p:sp>
        <p:pic>
          <p:nvPicPr>
            <p:cNvPr id="25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0"/>
              <a:ext cx="938191" cy="854716"/>
            </a:xfrm>
            <a:prstGeom prst="rect">
              <a:avLst/>
            </a:prstGeom>
            <a:noFill/>
          </p:spPr>
        </p:pic>
        <p:pic>
          <p:nvPicPr>
            <p:cNvPr id="26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72400" y="44626"/>
              <a:ext cx="864096" cy="810090"/>
            </a:xfrm>
            <a:prstGeom prst="rect">
              <a:avLst/>
            </a:prstGeom>
            <a:noFill/>
          </p:spPr>
        </p:pic>
        <p:grpSp>
          <p:nvGrpSpPr>
            <p:cNvPr id="27" name="26 Grupo"/>
            <p:cNvGrpSpPr/>
            <p:nvPr/>
          </p:nvGrpSpPr>
          <p:grpSpPr>
            <a:xfrm>
              <a:off x="4922498" y="22816"/>
              <a:ext cx="3274616" cy="875870"/>
              <a:chOff x="4825776" y="158743"/>
              <a:chExt cx="3274616" cy="875870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4825776" y="158743"/>
                <a:ext cx="1797385" cy="875870"/>
                <a:chOff x="4177423" y="2122723"/>
                <a:chExt cx="1633978" cy="1228057"/>
              </a:xfrm>
            </p:grpSpPr>
            <p:sp>
              <p:nvSpPr>
                <p:cNvPr id="13" name="12 Elipse"/>
                <p:cNvSpPr/>
                <p:nvPr/>
              </p:nvSpPr>
              <p:spPr>
                <a:xfrm>
                  <a:off x="4177423" y="2122723"/>
                  <a:ext cx="1633978" cy="122805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Elipse 4"/>
                <p:cNvSpPr/>
                <p:nvPr/>
              </p:nvSpPr>
              <p:spPr>
                <a:xfrm>
                  <a:off x="4416714" y="2302568"/>
                  <a:ext cx="1155396" cy="8683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b="1" kern="1200" dirty="0" smtClean="0"/>
                    <a:t>Tratamiento</a:t>
                  </a:r>
                  <a:endParaRPr lang="en-US" b="1" kern="1200" dirty="0"/>
                </a:p>
              </p:txBody>
            </p:sp>
          </p:grpSp>
          <p:grpSp>
            <p:nvGrpSpPr>
              <p:cNvPr id="10" name="9 Grupo"/>
              <p:cNvGrpSpPr/>
              <p:nvPr/>
            </p:nvGrpSpPr>
            <p:grpSpPr>
              <a:xfrm>
                <a:off x="6399851" y="158743"/>
                <a:ext cx="1700541" cy="873074"/>
                <a:chOff x="3926568" y="688766"/>
                <a:chExt cx="1430675" cy="1007099"/>
              </a:xfrm>
            </p:grpSpPr>
            <p:sp>
              <p:nvSpPr>
                <p:cNvPr id="11" name="10 Elipse"/>
                <p:cNvSpPr/>
                <p:nvPr/>
              </p:nvSpPr>
              <p:spPr>
                <a:xfrm>
                  <a:off x="3926568" y="688766"/>
                  <a:ext cx="1430675" cy="1007099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Elipse 4"/>
                <p:cNvSpPr/>
                <p:nvPr/>
              </p:nvSpPr>
              <p:spPr>
                <a:xfrm>
                  <a:off x="4136086" y="836252"/>
                  <a:ext cx="1011639" cy="7121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b="1" kern="1200" dirty="0" smtClean="0"/>
                    <a:t>Diagnóstico</a:t>
                  </a:r>
                  <a:endParaRPr lang="en-US" b="1" kern="1200" dirty="0"/>
                </a:p>
              </p:txBody>
            </p:sp>
          </p:grpSp>
        </p:grpSp>
        <p:sp>
          <p:nvSpPr>
            <p:cNvPr id="2" name="1 Rectángulo"/>
            <p:cNvSpPr/>
            <p:nvPr/>
          </p:nvSpPr>
          <p:spPr>
            <a:xfrm>
              <a:off x="2123728" y="1556792"/>
              <a:ext cx="309634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La WHO </a:t>
              </a:r>
              <a:r>
                <a:rPr lang="en-US" b="1" dirty="0" err="1" smtClean="0"/>
                <a:t>considera</a:t>
              </a:r>
              <a:r>
                <a:rPr lang="en-US" b="1" dirty="0" smtClean="0"/>
                <a:t> al </a:t>
              </a:r>
              <a:r>
                <a:rPr lang="en-US" b="1" dirty="0" err="1" smtClean="0"/>
                <a:t>Antimonio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pentavalente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como</a:t>
              </a:r>
              <a:r>
                <a:rPr lang="en-US" b="1" dirty="0" smtClean="0"/>
                <a:t> el </a:t>
              </a:r>
              <a:r>
                <a:rPr lang="en-US" b="1" dirty="0" err="1" smtClean="0"/>
                <a:t>tratamiento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estándar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s-MX" b="1" dirty="0" smtClean="0"/>
                <a:t>GLUCANTIME®  Y PENTOSTAM®</a:t>
              </a:r>
              <a:endParaRPr lang="es-MX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-36511" y="0"/>
            <a:ext cx="9145016" cy="6525344"/>
            <a:chOff x="-36511" y="0"/>
            <a:chExt cx="9145016" cy="6525344"/>
          </a:xfrm>
        </p:grpSpPr>
        <p:grpSp>
          <p:nvGrpSpPr>
            <p:cNvPr id="10" name="9 Grupo"/>
            <p:cNvGrpSpPr/>
            <p:nvPr/>
          </p:nvGrpSpPr>
          <p:grpSpPr>
            <a:xfrm>
              <a:off x="2018444" y="168739"/>
              <a:ext cx="6730020" cy="5276485"/>
              <a:chOff x="1259632" y="991776"/>
              <a:chExt cx="6760368" cy="5248468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1259632" y="991776"/>
                <a:ext cx="6760368" cy="5248468"/>
                <a:chOff x="1259632" y="991776"/>
                <a:chExt cx="6760368" cy="5248468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85" r="47454" b="17116"/>
                <a:stretch/>
              </p:blipFill>
              <p:spPr bwMode="auto">
                <a:xfrm>
                  <a:off x="1547663" y="1155770"/>
                  <a:ext cx="6336035" cy="5084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2 CuadroTexto"/>
                <p:cNvSpPr txBox="1"/>
                <p:nvPr/>
              </p:nvSpPr>
              <p:spPr>
                <a:xfrm>
                  <a:off x="1259632" y="5805264"/>
                  <a:ext cx="6624736" cy="3077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sz="1400" b="1" dirty="0" smtClean="0"/>
                    <a:t>ÓXIDO NÍTRICO					ARGINASA	</a:t>
                  </a:r>
                  <a:endParaRPr lang="es-MX" sz="1400" b="1" dirty="0"/>
                </a:p>
              </p:txBody>
            </p:sp>
            <p:sp>
              <p:nvSpPr>
                <p:cNvPr id="4" name="3 CuadroTexto"/>
                <p:cNvSpPr txBox="1"/>
                <p:nvPr/>
              </p:nvSpPr>
              <p:spPr>
                <a:xfrm>
                  <a:off x="1331640" y="991776"/>
                  <a:ext cx="122413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b="1" dirty="0" smtClean="0"/>
                    <a:t>Curación</a:t>
                  </a:r>
                  <a:endParaRPr lang="es-MX" b="1" dirty="0"/>
                </a:p>
              </p:txBody>
            </p:sp>
            <p:sp>
              <p:nvSpPr>
                <p:cNvPr id="6" name="5 CuadroTexto"/>
                <p:cNvSpPr txBox="1"/>
                <p:nvPr/>
              </p:nvSpPr>
              <p:spPr>
                <a:xfrm>
                  <a:off x="6588224" y="991776"/>
                  <a:ext cx="143177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b="1" dirty="0" smtClean="0"/>
                    <a:t>No- Curación</a:t>
                  </a:r>
                  <a:endParaRPr lang="es-MX" b="1" dirty="0"/>
                </a:p>
              </p:txBody>
            </p:sp>
          </p:grpSp>
          <p:sp>
            <p:nvSpPr>
              <p:cNvPr id="7" name="6 Rectángulo"/>
              <p:cNvSpPr/>
              <p:nvPr/>
            </p:nvSpPr>
            <p:spPr>
              <a:xfrm>
                <a:off x="1259632" y="5805264"/>
                <a:ext cx="1296144" cy="30777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7 Elipse"/>
              <p:cNvSpPr/>
              <p:nvPr/>
            </p:nvSpPr>
            <p:spPr>
              <a:xfrm>
                <a:off x="1703872" y="3068960"/>
                <a:ext cx="1008112" cy="86409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8 Rectángulo"/>
              <p:cNvSpPr/>
              <p:nvPr/>
            </p:nvSpPr>
            <p:spPr>
              <a:xfrm>
                <a:off x="2555776" y="1484784"/>
                <a:ext cx="648072" cy="7920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12" name="1 Grupo"/>
            <p:cNvGrpSpPr/>
            <p:nvPr/>
          </p:nvGrpSpPr>
          <p:grpSpPr>
            <a:xfrm>
              <a:off x="40769" y="1053749"/>
              <a:ext cx="2191543" cy="1007099"/>
              <a:chOff x="3174477" y="3471744"/>
              <a:chExt cx="1664463" cy="1007099"/>
            </a:xfrm>
          </p:grpSpPr>
          <p:sp>
            <p:nvSpPr>
              <p:cNvPr id="13" name="2 Elipse"/>
              <p:cNvSpPr/>
              <p:nvPr/>
            </p:nvSpPr>
            <p:spPr>
              <a:xfrm>
                <a:off x="3174477" y="3471744"/>
                <a:ext cx="1664463" cy="1007099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Elipse 4"/>
              <p:cNvSpPr/>
              <p:nvPr/>
            </p:nvSpPr>
            <p:spPr>
              <a:xfrm>
                <a:off x="3418232" y="3619230"/>
                <a:ext cx="1176953" cy="7121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2000" b="1" kern="1200" dirty="0" smtClean="0"/>
                  <a:t>Inmunología</a:t>
                </a:r>
                <a:endParaRPr lang="en-US" sz="2000" b="1" kern="1200" dirty="0"/>
              </a:p>
            </p:txBody>
          </p:sp>
        </p:grpSp>
        <p:sp>
          <p:nvSpPr>
            <p:cNvPr id="15" name="14 CuadroTexto"/>
            <p:cNvSpPr txBox="1"/>
            <p:nvPr/>
          </p:nvSpPr>
          <p:spPr>
            <a:xfrm>
              <a:off x="251521" y="5602014"/>
              <a:ext cx="8856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Mecanismos que influyen en la expansión de diferentes subpoblaciones de linfocitos TCD4+ como parte de la respuesta inmune adaptativa posterior a la infección por </a:t>
              </a:r>
              <a:r>
                <a:rPr lang="es-MX" b="1" i="1" dirty="0" smtClean="0"/>
                <a:t>L. </a:t>
              </a:r>
              <a:r>
                <a:rPr lang="es-MX" b="1" i="1" dirty="0" err="1" smtClean="0"/>
                <a:t>major</a:t>
              </a:r>
              <a:r>
                <a:rPr lang="es-MX" b="1" i="1" dirty="0" smtClean="0"/>
                <a:t>               </a:t>
              </a:r>
              <a:r>
                <a:rPr lang="es-MX" b="1" dirty="0" smtClean="0"/>
                <a:t> y su papel en determinar el desarrollo o la curación de la enfermedad</a:t>
              </a:r>
              <a:endParaRPr lang="es-MX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-36511" y="2276872"/>
              <a:ext cx="234169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La </a:t>
              </a:r>
              <a:r>
                <a:rPr lang="es-MX" dirty="0" err="1" smtClean="0"/>
                <a:t>inmunobiología</a:t>
              </a:r>
              <a:r>
                <a:rPr lang="es-MX" dirty="0" smtClean="0"/>
                <a:t> de la infección es un </a:t>
              </a:r>
            </a:p>
            <a:p>
              <a:pPr algn="ctr"/>
              <a:r>
                <a:rPr lang="es-MX" dirty="0" smtClean="0"/>
                <a:t>laberinto de vías interconectadas, más que una dicotomía rígida entre Th1 y Th2 como se</a:t>
              </a:r>
            </a:p>
            <a:p>
              <a:pPr algn="ctr"/>
              <a:r>
                <a:rPr lang="es-MX" dirty="0" smtClean="0"/>
                <a:t>propuso originalmente</a:t>
              </a:r>
              <a:endParaRPr lang="es-MX" dirty="0"/>
            </a:p>
          </p:txBody>
        </p:sp>
        <p:pic>
          <p:nvPicPr>
            <p:cNvPr id="16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938191" cy="854716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31" y="60263"/>
              <a:ext cx="858837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1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" y="0"/>
            <a:ext cx="9036495" cy="6741368"/>
            <a:chOff x="1" y="0"/>
            <a:chExt cx="9036495" cy="6741368"/>
          </a:xfrm>
        </p:grpSpPr>
        <p:sp>
          <p:nvSpPr>
            <p:cNvPr id="5" name="4 CuadroTexto"/>
            <p:cNvSpPr txBox="1"/>
            <p:nvPr/>
          </p:nvSpPr>
          <p:spPr>
            <a:xfrm>
              <a:off x="1907705" y="303039"/>
              <a:ext cx="48245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ELABORACIÓN DE VACUNAS (1)</a:t>
              </a:r>
            </a:p>
            <a:p>
              <a:pPr algn="ctr"/>
              <a:r>
                <a:rPr lang="en-US" b="1" dirty="0" err="1" smtClean="0"/>
                <a:t>Ciencia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básica</a:t>
              </a:r>
              <a:r>
                <a:rPr lang="en-US" b="1" dirty="0" smtClean="0"/>
                <a:t>           </a:t>
              </a:r>
              <a:r>
                <a:rPr lang="en-US" b="1" dirty="0" err="1" smtClean="0"/>
                <a:t>Medicina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traslacional</a:t>
              </a:r>
              <a:r>
                <a:rPr lang="es-MX" b="1" dirty="0" smtClean="0"/>
                <a:t> </a:t>
              </a:r>
              <a:endParaRPr lang="en-US" b="1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07504" y="1416833"/>
              <a:ext cx="8928992" cy="5324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Inmunidad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hacia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las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proteínas</a:t>
              </a:r>
              <a:r>
                <a:rPr lang="en-US" b="1" dirty="0" smtClean="0"/>
                <a:t> de saliva de la </a:t>
              </a:r>
              <a:r>
                <a:rPr lang="en-US" b="1" dirty="0" err="1" smtClean="0"/>
                <a:t>mosca</a:t>
              </a:r>
              <a:r>
                <a:rPr lang="en-US" b="1" dirty="0" smtClean="0"/>
                <a:t> :</a:t>
              </a:r>
            </a:p>
            <a:p>
              <a:r>
                <a:rPr lang="en-US" b="1" dirty="0" smtClean="0"/>
                <a:t> 		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Nanogramos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proteínas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salivales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causan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desequilibrio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la homeostasis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incluyendo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</a:p>
            <a:p>
              <a:r>
                <a:rPr lang="en-US" dirty="0"/>
                <a:t>	</a:t>
              </a:r>
              <a:r>
                <a:rPr lang="en-US" dirty="0" err="1" smtClean="0"/>
                <a:t>Vasoconstricción</a:t>
              </a:r>
              <a:r>
                <a:rPr lang="en-US" dirty="0" smtClean="0"/>
                <a:t>,</a:t>
              </a:r>
            </a:p>
            <a:p>
              <a:r>
                <a:rPr lang="en-US" dirty="0"/>
                <a:t>	</a:t>
              </a:r>
              <a:r>
                <a:rPr lang="en-US" dirty="0" smtClean="0"/>
                <a:t> </a:t>
              </a:r>
              <a:r>
                <a:rPr lang="en-US" dirty="0" err="1" smtClean="0"/>
                <a:t>Agregación</a:t>
              </a:r>
              <a:r>
                <a:rPr lang="en-US" dirty="0" smtClean="0"/>
                <a:t> </a:t>
              </a:r>
              <a:r>
                <a:rPr lang="en-US" dirty="0" err="1" smtClean="0"/>
                <a:t>plaquetaria</a:t>
              </a:r>
              <a:endParaRPr lang="en-US" dirty="0" smtClean="0"/>
            </a:p>
            <a:p>
              <a:r>
                <a:rPr lang="en-US" dirty="0"/>
                <a:t>	</a:t>
              </a:r>
              <a:r>
                <a:rPr lang="en-US" dirty="0" smtClean="0"/>
                <a:t> </a:t>
              </a:r>
              <a:r>
                <a:rPr lang="en-US" dirty="0" err="1" smtClean="0"/>
                <a:t>Cascada</a:t>
              </a:r>
              <a:r>
                <a:rPr lang="en-US" dirty="0" smtClean="0"/>
                <a:t> de la </a:t>
              </a:r>
              <a:r>
                <a:rPr lang="en-US" dirty="0" err="1" smtClean="0"/>
                <a:t>coagulación</a:t>
              </a: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Inducen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respuestas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protectoras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inmunidad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humoral y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celular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endParaRPr lang="en-US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La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protección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correlaciona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con el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desarrollo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inmunidad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tipo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tardío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(DTH)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mediada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por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Th1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hacia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las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moléculas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de la saliva con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una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respuesta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inmune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sólida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específica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contra </a:t>
              </a:r>
              <a:r>
                <a:rPr lang="en-US" b="1" i="1" dirty="0" err="1" smtClean="0">
                  <a:solidFill>
                    <a:schemeClr val="tx2">
                      <a:lumMod val="75000"/>
                    </a:schemeClr>
                  </a:solidFill>
                </a:rPr>
                <a:t>Leishmania</a:t>
              </a:r>
              <a:endParaRPr lang="en-US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/>
              <a:endParaRPr lang="es-MX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Enfoques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multidisciplinarios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para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conocer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las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bases del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efecto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protector y para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identificar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a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las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proteínas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tx2">
                      <a:lumMod val="75000"/>
                    </a:schemeClr>
                  </a:solidFill>
                </a:rPr>
                <a:t>responsables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:</a:t>
              </a:r>
            </a:p>
            <a:p>
              <a:pPr lvl="2"/>
              <a:r>
                <a:rPr lang="en-US" dirty="0" err="1" smtClean="0"/>
                <a:t>Genómica</a:t>
              </a:r>
              <a:r>
                <a:rPr lang="en-US" dirty="0" smtClean="0"/>
                <a:t>, Proteómica y </a:t>
              </a:r>
              <a:r>
                <a:rPr lang="en-US" dirty="0" err="1" smtClean="0"/>
                <a:t>Transcriptómica</a:t>
              </a:r>
              <a:endParaRPr lang="en-US" dirty="0" smtClean="0"/>
            </a:p>
            <a:p>
              <a:pPr lvl="2"/>
              <a:r>
                <a:rPr lang="en-US" dirty="0" err="1" smtClean="0"/>
                <a:t>Bioquímica</a:t>
              </a:r>
              <a:r>
                <a:rPr lang="en-US" dirty="0" smtClean="0"/>
                <a:t>, </a:t>
              </a:r>
              <a:r>
                <a:rPr lang="en-US" dirty="0" err="1" smtClean="0"/>
                <a:t>Inmunología</a:t>
              </a:r>
              <a:r>
                <a:rPr lang="en-US" dirty="0" smtClean="0"/>
                <a:t> y </a:t>
              </a:r>
              <a:r>
                <a:rPr lang="en-US" dirty="0" err="1" smtClean="0"/>
                <a:t>Biología</a:t>
              </a:r>
              <a:r>
                <a:rPr lang="en-US" dirty="0" smtClean="0"/>
                <a:t> </a:t>
              </a:r>
              <a:r>
                <a:rPr lang="en-US" dirty="0" err="1" smtClean="0"/>
                <a:t>celular</a:t>
              </a:r>
              <a:endParaRPr lang="en-US" dirty="0" smtClean="0"/>
            </a:p>
            <a:p>
              <a:pPr lvl="2"/>
              <a:endParaRPr lang="en-US" dirty="0" smtClean="0"/>
            </a:p>
            <a:p>
              <a:pPr marL="285750" indent="-285750"/>
              <a:endParaRPr lang="es-MX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9" name="8 Conector recto de flecha"/>
            <p:cNvCxnSpPr/>
            <p:nvPr/>
          </p:nvCxnSpPr>
          <p:spPr>
            <a:xfrm>
              <a:off x="3757332" y="871649"/>
              <a:ext cx="4320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38191" cy="854716"/>
            </a:xfrm>
            <a:prstGeom prst="rect">
              <a:avLst/>
            </a:prstGeom>
            <a:noFill/>
          </p:spPr>
        </p:pic>
        <p:pic>
          <p:nvPicPr>
            <p:cNvPr id="7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0" y="44626"/>
              <a:ext cx="864096" cy="8100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" y="0"/>
            <a:ext cx="9180511" cy="5968450"/>
            <a:chOff x="1" y="0"/>
            <a:chExt cx="9180511" cy="5968450"/>
          </a:xfrm>
        </p:grpSpPr>
        <p:sp>
          <p:nvSpPr>
            <p:cNvPr id="15" name="14 CuadroTexto"/>
            <p:cNvSpPr txBox="1"/>
            <p:nvPr/>
          </p:nvSpPr>
          <p:spPr>
            <a:xfrm>
              <a:off x="1331640" y="332656"/>
              <a:ext cx="5688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ELABORACIÓN DE VACUNAS (2) IDENTIFICACIÓN DE NUEVOS ADYUVANTES</a:t>
              </a:r>
              <a:endParaRPr lang="es-MX" sz="2400" b="1" i="1" dirty="0"/>
            </a:p>
          </p:txBody>
        </p:sp>
        <p:pic>
          <p:nvPicPr>
            <p:cNvPr id="5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38191" cy="854716"/>
            </a:xfrm>
            <a:prstGeom prst="rect">
              <a:avLst/>
            </a:prstGeom>
            <a:noFill/>
          </p:spPr>
        </p:pic>
        <p:pic>
          <p:nvPicPr>
            <p:cNvPr id="6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0" y="44626"/>
              <a:ext cx="864096" cy="810090"/>
            </a:xfrm>
            <a:prstGeom prst="rect">
              <a:avLst/>
            </a:prstGeom>
            <a:noFill/>
          </p:spPr>
        </p:pic>
        <p:grpSp>
          <p:nvGrpSpPr>
            <p:cNvPr id="3" name="2 Grupo"/>
            <p:cNvGrpSpPr/>
            <p:nvPr/>
          </p:nvGrpSpPr>
          <p:grpSpPr>
            <a:xfrm>
              <a:off x="7236296" y="932820"/>
              <a:ext cx="1944216" cy="2409849"/>
              <a:chOff x="2178424" y="2380129"/>
              <a:chExt cx="2460811" cy="302559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43" t="32536" r="64344" b="26103"/>
              <a:stretch/>
            </p:blipFill>
            <p:spPr bwMode="auto">
              <a:xfrm>
                <a:off x="2178424" y="2380129"/>
                <a:ext cx="2460811" cy="302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1 Rectángulo"/>
              <p:cNvSpPr/>
              <p:nvPr/>
            </p:nvSpPr>
            <p:spPr>
              <a:xfrm>
                <a:off x="2771800" y="2564904"/>
                <a:ext cx="144016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323528" y="1628800"/>
              <a:ext cx="8568952" cy="4339650"/>
              <a:chOff x="323528" y="1628800"/>
              <a:chExt cx="8568952" cy="4339650"/>
            </a:xfrm>
          </p:grpSpPr>
          <p:sp>
            <p:nvSpPr>
              <p:cNvPr id="9" name="8 Rectángulo"/>
              <p:cNvSpPr/>
              <p:nvPr/>
            </p:nvSpPr>
            <p:spPr>
              <a:xfrm>
                <a:off x="323528" y="1628800"/>
                <a:ext cx="856895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b="1" dirty="0" err="1" smtClean="0"/>
                  <a:t>Antígenos</a:t>
                </a:r>
                <a:r>
                  <a:rPr lang="en-US" b="1" dirty="0" smtClean="0"/>
                  <a:t>           </a:t>
                </a:r>
                <a:r>
                  <a:rPr lang="en-US" b="1" dirty="0" err="1" smtClean="0"/>
                  <a:t>Inmunógenos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eficaces</a:t>
                </a:r>
                <a:r>
                  <a:rPr lang="en-US" b="1" dirty="0" smtClean="0"/>
                  <a:t>: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Naturaleza</a:t>
                </a:r>
                <a:r>
                  <a:rPr lang="en-US" dirty="0" smtClean="0"/>
                  <a:t> de la </a:t>
                </a:r>
                <a:r>
                  <a:rPr lang="en-US" dirty="0" err="1" smtClean="0"/>
                  <a:t>respuesta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inmune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deseada</a:t>
                </a:r>
                <a:endParaRPr lang="en-US" dirty="0" smtClean="0"/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Selección</a:t>
                </a:r>
                <a:r>
                  <a:rPr lang="en-US" dirty="0" smtClean="0"/>
                  <a:t> de la </a:t>
                </a:r>
                <a:r>
                  <a:rPr lang="en-US" dirty="0" err="1" smtClean="0"/>
                  <a:t>plataforma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administración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adecuada</a:t>
                </a:r>
                <a:r>
                  <a:rPr lang="en-US" dirty="0" smtClean="0"/>
                  <a:t>  </a:t>
                </a:r>
              </a:p>
              <a:p>
                <a:pPr marL="171450" indent="-171450" algn="just">
                  <a:buFont typeface="Courier New" panose="02070309020205020404" pitchFamily="49" charset="0"/>
                  <a:buChar char="o"/>
                </a:pPr>
                <a:endParaRPr lang="en-US" sz="800" dirty="0"/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b="1" dirty="0" err="1" smtClean="0"/>
                  <a:t>Identificación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adyuvantes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capaces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inducir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respuestas</a:t>
                </a:r>
                <a:r>
                  <a:rPr lang="en-US" b="1" dirty="0" smtClean="0"/>
                  <a:t> de </a:t>
                </a:r>
                <a:r>
                  <a:rPr lang="en-US" b="1" dirty="0" err="1" smtClean="0"/>
                  <a:t>tipo</a:t>
                </a:r>
                <a:r>
                  <a:rPr lang="en-US" b="1" dirty="0" smtClean="0"/>
                  <a:t> Th1 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Uso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agonoistas</a:t>
                </a:r>
                <a:r>
                  <a:rPr lang="en-US" dirty="0" smtClean="0"/>
                  <a:t> de los </a:t>
                </a:r>
                <a:r>
                  <a:rPr lang="en-US" dirty="0" err="1" smtClean="0"/>
                  <a:t>receptores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tipo</a:t>
                </a:r>
                <a:r>
                  <a:rPr lang="en-US" dirty="0" smtClean="0"/>
                  <a:t> Toll (TLR) 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Impacto</a:t>
                </a:r>
                <a:r>
                  <a:rPr lang="en-US" dirty="0" smtClean="0"/>
                  <a:t> favorable </a:t>
                </a:r>
                <a:r>
                  <a:rPr lang="en-US" dirty="0" err="1" smtClean="0"/>
                  <a:t>en</a:t>
                </a:r>
                <a:r>
                  <a:rPr lang="en-US" dirty="0" smtClean="0"/>
                  <a:t> el </a:t>
                </a:r>
                <a:r>
                  <a:rPr lang="en-US" dirty="0" err="1" smtClean="0"/>
                  <a:t>desarrollo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vacunas</a:t>
                </a:r>
                <a:r>
                  <a:rPr lang="en-US" dirty="0" smtClean="0"/>
                  <a:t> contra </a:t>
                </a:r>
                <a:r>
                  <a:rPr lang="en-US" i="1" dirty="0" err="1" smtClean="0"/>
                  <a:t>Leishmania</a:t>
                </a:r>
                <a:endParaRPr lang="en-US" i="1" dirty="0" smtClean="0"/>
              </a:p>
              <a:p>
                <a:pPr marL="171450" indent="-171450" algn="just">
                  <a:buFont typeface="Courier New" panose="02070309020205020404" pitchFamily="49" charset="0"/>
                  <a:buChar char="o"/>
                </a:pPr>
                <a:endParaRPr lang="en-US" sz="800" dirty="0" smtClean="0"/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b="1" dirty="0" err="1" smtClean="0"/>
                  <a:t>Monofosforil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Lípido</a:t>
                </a:r>
                <a:r>
                  <a:rPr lang="en-US" b="1" dirty="0" smtClean="0"/>
                  <a:t> </a:t>
                </a:r>
                <a:r>
                  <a:rPr lang="en-US" b="1" dirty="0"/>
                  <a:t>A (MPL), </a:t>
                </a:r>
                <a:r>
                  <a:rPr lang="en-US" b="1" dirty="0" err="1" smtClean="0"/>
                  <a:t>agonista</a:t>
                </a:r>
                <a:r>
                  <a:rPr lang="en-US" b="1" dirty="0" smtClean="0"/>
                  <a:t> de TLR4 </a:t>
                </a:r>
                <a:r>
                  <a:rPr lang="en-US" b="1" dirty="0" err="1" smtClean="0"/>
                  <a:t>derivado</a:t>
                </a:r>
                <a:r>
                  <a:rPr lang="en-US" b="1" dirty="0" smtClean="0"/>
                  <a:t> de la pared </a:t>
                </a:r>
                <a:r>
                  <a:rPr lang="en-US" b="1" dirty="0" err="1" smtClean="0"/>
                  <a:t>celular</a:t>
                </a:r>
                <a:r>
                  <a:rPr lang="en-US" b="1" dirty="0" smtClean="0"/>
                  <a:t> de </a:t>
                </a:r>
                <a:r>
                  <a:rPr lang="en-US" b="1" i="1" dirty="0" smtClean="0"/>
                  <a:t>Salmonella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Utilizado</a:t>
                </a:r>
                <a:r>
                  <a:rPr lang="en-US" dirty="0" smtClean="0"/>
                  <a:t> con </a:t>
                </a:r>
                <a:r>
                  <a:rPr lang="en-US" dirty="0" err="1" smtClean="0"/>
                  <a:t>éxito</a:t>
                </a:r>
                <a:r>
                  <a:rPr lang="en-US" dirty="0" smtClean="0"/>
                  <a:t> en la </a:t>
                </a:r>
                <a:r>
                  <a:rPr lang="en-US" dirty="0" err="1" smtClean="0"/>
                  <a:t>vacuna</a:t>
                </a:r>
                <a:r>
                  <a:rPr lang="en-US" dirty="0" smtClean="0"/>
                  <a:t> contra la hepatitis B y el virus del </a:t>
                </a:r>
                <a:r>
                  <a:rPr lang="en-US" dirty="0" err="1" smtClean="0"/>
                  <a:t>papiloma</a:t>
                </a:r>
                <a:endParaRPr lang="en-US" dirty="0" smtClean="0"/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Único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agonista</a:t>
                </a:r>
                <a:r>
                  <a:rPr lang="en-US" dirty="0" smtClean="0"/>
                  <a:t> de TLRs </a:t>
                </a:r>
                <a:r>
                  <a:rPr lang="en-US" dirty="0" err="1" smtClean="0"/>
                  <a:t>aprobado</a:t>
                </a:r>
                <a:r>
                  <a:rPr lang="en-US" dirty="0" smtClean="0"/>
                  <a:t> para </a:t>
                </a:r>
                <a:r>
                  <a:rPr lang="en-US" dirty="0" err="1" smtClean="0"/>
                  <a:t>su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aplicación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</a:t>
                </a:r>
                <a:r>
                  <a:rPr lang="en-US" dirty="0" smtClean="0"/>
                  <a:t> la </a:t>
                </a:r>
                <a:r>
                  <a:rPr lang="en-US" dirty="0" err="1" smtClean="0"/>
                  <a:t>elaboración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vacunas</a:t>
                </a:r>
                <a:endParaRPr lang="en-US" dirty="0" smtClean="0"/>
              </a:p>
              <a:p>
                <a:pPr marL="171450" indent="-171450" algn="just">
                  <a:buFont typeface="Courier New" panose="02070309020205020404" pitchFamily="49" charset="0"/>
                  <a:buChar char="o"/>
                </a:pPr>
                <a:endParaRPr lang="en-US" sz="800" dirty="0"/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b="1" dirty="0" err="1" smtClean="0"/>
                  <a:t>Glucopiranosil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Lípido</a:t>
                </a:r>
                <a:r>
                  <a:rPr lang="en-US" b="1" dirty="0" smtClean="0"/>
                  <a:t> A (GLA), </a:t>
                </a:r>
                <a:r>
                  <a:rPr lang="en-US" b="1" dirty="0" err="1" smtClean="0"/>
                  <a:t>agonista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sintético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nuevo</a:t>
                </a:r>
                <a:endParaRPr lang="en-US" b="1" dirty="0" smtClean="0"/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err="1" smtClean="0"/>
                  <a:t>Molécula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altamente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pura</a:t>
                </a:r>
                <a:r>
                  <a:rPr lang="en-US" dirty="0" smtClean="0"/>
                  <a:t> y con mayor </a:t>
                </a:r>
                <a:r>
                  <a:rPr lang="en-US" dirty="0" err="1" smtClean="0"/>
                  <a:t>potencia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que</a:t>
                </a:r>
                <a:r>
                  <a:rPr lang="en-US" dirty="0" smtClean="0"/>
                  <a:t> el MPL. 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GLA </a:t>
                </a:r>
                <a:r>
                  <a:rPr lang="en-US" dirty="0" err="1" smtClean="0"/>
                  <a:t>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eficaz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modelos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profilaxia</a:t>
                </a:r>
                <a:r>
                  <a:rPr lang="en-US" dirty="0" smtClean="0"/>
                  <a:t> y </a:t>
                </a:r>
                <a:r>
                  <a:rPr lang="en-US" dirty="0" err="1" smtClean="0"/>
                  <a:t>terapéuticos</a:t>
                </a:r>
                <a:r>
                  <a:rPr lang="en-US" dirty="0" smtClean="0"/>
                  <a:t> de la </a:t>
                </a:r>
                <a:r>
                  <a:rPr lang="en-US" dirty="0" err="1" smtClean="0"/>
                  <a:t>leishmaniasis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cutánea</a:t>
                </a:r>
                <a:r>
                  <a:rPr lang="en-US" dirty="0" smtClean="0"/>
                  <a:t>. </a:t>
                </a:r>
              </a:p>
              <a:p>
                <a:pPr marL="742950" lvl="1" indent="-285750" algn="just"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Se </a:t>
                </a:r>
                <a:r>
                  <a:rPr lang="en-US" dirty="0" err="1" smtClean="0"/>
                  <a:t>puede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sintetizar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grandes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cantidades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patente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proceso</a:t>
                </a:r>
                <a:r>
                  <a:rPr lang="en-US" dirty="0" smtClean="0"/>
                  <a:t>. </a:t>
                </a:r>
                <a:endParaRPr lang="es-MX" dirty="0"/>
              </a:p>
            </p:txBody>
          </p:sp>
          <p:cxnSp>
            <p:nvCxnSpPr>
              <p:cNvPr id="10" name="9 Conector recto de flecha"/>
              <p:cNvCxnSpPr/>
              <p:nvPr/>
            </p:nvCxnSpPr>
            <p:spPr>
              <a:xfrm>
                <a:off x="1711642" y="1844824"/>
                <a:ext cx="4572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04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" y="0"/>
            <a:ext cx="9108503" cy="6824995"/>
            <a:chOff x="1" y="0"/>
            <a:chExt cx="9108503" cy="6824995"/>
          </a:xfrm>
        </p:grpSpPr>
        <p:sp>
          <p:nvSpPr>
            <p:cNvPr id="12" name="11 CuadroTexto"/>
            <p:cNvSpPr txBox="1"/>
            <p:nvPr/>
          </p:nvSpPr>
          <p:spPr>
            <a:xfrm>
              <a:off x="395536" y="4149080"/>
              <a:ext cx="8352928" cy="2675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/>
                <a:t>En </a:t>
              </a:r>
              <a:r>
                <a:rPr lang="es-MX" b="1" i="1" dirty="0" err="1" smtClean="0"/>
                <a:t>Leishmania</a:t>
              </a:r>
              <a:r>
                <a:rPr lang="es-MX" dirty="0" smtClean="0"/>
                <a:t>: </a:t>
              </a:r>
            </a:p>
            <a:p>
              <a:endParaRPr lang="es-MX" sz="800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MX" dirty="0" smtClean="0"/>
                <a:t>Cambios en la temperatura incrementan la producción de </a:t>
              </a:r>
              <a:r>
                <a:rPr lang="es-MX" dirty="0" err="1" smtClean="0"/>
                <a:t>exososomas</a:t>
              </a:r>
              <a:r>
                <a:rPr lang="es-MX" dirty="0" smtClean="0"/>
                <a:t> con enriquecimiento de la </a:t>
              </a:r>
              <a:r>
                <a:rPr lang="es-MX" b="1" dirty="0" smtClean="0">
                  <a:solidFill>
                    <a:srgbClr val="FF0000"/>
                  </a:solidFill>
                </a:rPr>
                <a:t>proteasa de superficie GP63</a:t>
              </a:r>
              <a:r>
                <a:rPr lang="es-MX" dirty="0" smtClean="0"/>
                <a:t>, un factor de virulencia</a:t>
              </a:r>
            </a:p>
            <a:p>
              <a:endParaRPr lang="es-MX" sz="800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MX" dirty="0" smtClean="0"/>
                <a:t>Los </a:t>
              </a:r>
              <a:r>
                <a:rPr lang="es-MX" b="1" dirty="0" err="1" smtClean="0">
                  <a:solidFill>
                    <a:srgbClr val="FF0000"/>
                  </a:solidFill>
                </a:rPr>
                <a:t>exosomas</a:t>
              </a:r>
              <a:r>
                <a:rPr lang="es-MX" dirty="0" smtClean="0">
                  <a:solidFill>
                    <a:srgbClr val="FF0000"/>
                  </a:solidFill>
                </a:rPr>
                <a:t> </a:t>
              </a:r>
              <a:r>
                <a:rPr lang="es-MX" dirty="0" smtClean="0"/>
                <a:t>modulan la señalización y en consecuencia las funciones de los macrófagos</a:t>
              </a:r>
            </a:p>
            <a:p>
              <a:endParaRPr lang="es-MX" sz="800" dirty="0" smtClean="0"/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s-MX" dirty="0" smtClean="0"/>
                <a:t>La </a:t>
              </a:r>
              <a:r>
                <a:rPr lang="es-MX" b="1" dirty="0" smtClean="0">
                  <a:solidFill>
                    <a:srgbClr val="FF0000"/>
                  </a:solidFill>
                </a:rPr>
                <a:t>GP63</a:t>
              </a:r>
              <a:r>
                <a:rPr lang="es-MX" dirty="0" smtClean="0"/>
                <a:t> degrada a las proteínas </a:t>
              </a:r>
              <a:r>
                <a:rPr lang="es-MX" dirty="0" err="1" smtClean="0"/>
                <a:t>SNAREs</a:t>
              </a:r>
              <a:r>
                <a:rPr lang="es-MX" dirty="0" smtClean="0"/>
                <a:t>, involucradas en tráfico vesicular y a las </a:t>
              </a:r>
              <a:r>
                <a:rPr lang="es-MX" dirty="0" err="1" smtClean="0"/>
                <a:t>sinaptotagminas</a:t>
              </a:r>
              <a:r>
                <a:rPr lang="es-MX" dirty="0" smtClean="0"/>
                <a:t> que modulan las funciones del </a:t>
              </a:r>
              <a:r>
                <a:rPr lang="es-MX" dirty="0" err="1" smtClean="0"/>
                <a:t>fagosoma</a:t>
              </a:r>
              <a:r>
                <a:rPr lang="es-MX" dirty="0" smtClean="0"/>
                <a:t>, incluida la presentación cruzada de </a:t>
              </a:r>
              <a:r>
                <a:rPr lang="es-MX" dirty="0" err="1" smtClean="0"/>
                <a:t>antíngenos</a:t>
              </a:r>
              <a:r>
                <a:rPr lang="es-MX" dirty="0" smtClean="0"/>
                <a:t> y la producción de </a:t>
              </a:r>
              <a:r>
                <a:rPr lang="es-MX" dirty="0" err="1" smtClean="0"/>
                <a:t>citocinas</a:t>
              </a:r>
              <a:endParaRPr lang="es-MX" dirty="0"/>
            </a:p>
          </p:txBody>
        </p:sp>
        <p:grpSp>
          <p:nvGrpSpPr>
            <p:cNvPr id="4" name="3 Grupo"/>
            <p:cNvGrpSpPr/>
            <p:nvPr/>
          </p:nvGrpSpPr>
          <p:grpSpPr>
            <a:xfrm>
              <a:off x="1" y="0"/>
              <a:ext cx="9108503" cy="4164591"/>
              <a:chOff x="1" y="0"/>
              <a:chExt cx="9108503" cy="4164591"/>
            </a:xfrm>
          </p:grpSpPr>
          <p:sp>
            <p:nvSpPr>
              <p:cNvPr id="10" name="9 CuadroTexto"/>
              <p:cNvSpPr txBox="1"/>
              <p:nvPr/>
            </p:nvSpPr>
            <p:spPr>
              <a:xfrm>
                <a:off x="4064262" y="476672"/>
                <a:ext cx="5044242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/>
                  <a:t>EXOSOMAS</a:t>
                </a:r>
                <a:r>
                  <a:rPr lang="es-MX" dirty="0" smtClean="0"/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MX" dirty="0" smtClean="0"/>
                  <a:t>Vesículas derivadas de las células con diámetros de 30 a 100 </a:t>
                </a:r>
                <a:r>
                  <a:rPr lang="es-MX" dirty="0" err="1" smtClean="0"/>
                  <a:t>nm</a:t>
                </a:r>
                <a:r>
                  <a:rPr lang="es-MX" dirty="0" smtClean="0"/>
                  <a:t>  </a:t>
                </a:r>
              </a:p>
              <a:p>
                <a:endParaRPr lang="es-MX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MX" dirty="0" smtClean="0"/>
                  <a:t>Presentes en fluidos biológicos (sangre, orina y medio de cultivo de células)</a:t>
                </a:r>
              </a:p>
              <a:p>
                <a:endParaRPr lang="es-MX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MX" dirty="0" smtClean="0"/>
                  <a:t>Poseen funciones especializadas  (coagulación, señalización intercelular, manejo de desechos)</a:t>
                </a:r>
              </a:p>
              <a:p>
                <a:endParaRPr lang="es-MX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s-MX" dirty="0" smtClean="0"/>
                  <a:t>Potencial de aplicaciones clínicas (pronóstico, tratamientos, </a:t>
                </a:r>
                <a:r>
                  <a:rPr lang="es-MX" dirty="0" err="1" smtClean="0"/>
                  <a:t>biomarcadores</a:t>
                </a:r>
                <a:r>
                  <a:rPr lang="es-MX" dirty="0" smtClean="0"/>
                  <a:t>)</a:t>
                </a:r>
                <a:endParaRPr lang="es-MX" dirty="0"/>
              </a:p>
            </p:txBody>
          </p:sp>
          <p:pic>
            <p:nvPicPr>
              <p:cNvPr id="11" name="Picture 5" descr="C:\Documents and Settings\Administrador\Escritorio\Icono presentación Leishmania 1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0"/>
                <a:ext cx="938191" cy="854716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C:\Documents and Settings\Administrador\Escritorio\Icono presentación Leishmania 2.t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72400" y="44626"/>
                <a:ext cx="864096" cy="810090"/>
              </a:xfrm>
              <a:prstGeom prst="rect">
                <a:avLst/>
              </a:prstGeom>
              <a:noFill/>
            </p:spPr>
          </p:pic>
          <p:grpSp>
            <p:nvGrpSpPr>
              <p:cNvPr id="3" name="2 Grupo"/>
              <p:cNvGrpSpPr/>
              <p:nvPr/>
            </p:nvGrpSpPr>
            <p:grpSpPr>
              <a:xfrm>
                <a:off x="287573" y="903110"/>
                <a:ext cx="3407976" cy="3231216"/>
                <a:chOff x="287573" y="903110"/>
                <a:chExt cx="3407976" cy="3231216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328" t="25667" r="33836" b="17667"/>
                <a:stretch/>
              </p:blipFill>
              <p:spPr bwMode="auto">
                <a:xfrm>
                  <a:off x="287573" y="903110"/>
                  <a:ext cx="3407976" cy="3208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12 CuadroTexto"/>
                <p:cNvSpPr txBox="1"/>
                <p:nvPr/>
              </p:nvSpPr>
              <p:spPr>
                <a:xfrm>
                  <a:off x="539037" y="1628800"/>
                  <a:ext cx="504571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 smtClean="0"/>
                    <a:t>GP63</a:t>
                  </a:r>
                  <a:endParaRPr lang="es-MX" sz="1100" b="1" dirty="0"/>
                </a:p>
              </p:txBody>
            </p:sp>
            <p:sp>
              <p:nvSpPr>
                <p:cNvPr id="2" name="1 Rectángulo"/>
                <p:cNvSpPr/>
                <p:nvPr/>
              </p:nvSpPr>
              <p:spPr>
                <a:xfrm>
                  <a:off x="314467" y="948845"/>
                  <a:ext cx="900051" cy="3185481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6" name="5 Grupo"/>
              <p:cNvGrpSpPr/>
              <p:nvPr/>
            </p:nvGrpSpPr>
            <p:grpSpPr>
              <a:xfrm>
                <a:off x="2121682" y="45637"/>
                <a:ext cx="1870572" cy="1007099"/>
                <a:chOff x="1665447" y="3471744"/>
                <a:chExt cx="1514214" cy="1007099"/>
              </a:xfrm>
            </p:grpSpPr>
            <p:sp>
              <p:nvSpPr>
                <p:cNvPr id="7" name="6 Elipse"/>
                <p:cNvSpPr/>
                <p:nvPr/>
              </p:nvSpPr>
              <p:spPr>
                <a:xfrm>
                  <a:off x="1665447" y="3471744"/>
                  <a:ext cx="1514214" cy="10070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8" name="Elipse 4"/>
                <p:cNvSpPr/>
                <p:nvPr/>
              </p:nvSpPr>
              <p:spPr>
                <a:xfrm>
                  <a:off x="1887199" y="3619230"/>
                  <a:ext cx="1070710" cy="7121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2000" b="1" kern="1200" dirty="0" smtClean="0"/>
                    <a:t>Biología</a:t>
                  </a:r>
                  <a:endParaRPr lang="en-US" sz="2000" b="1" kern="1200" dirty="0"/>
                </a:p>
              </p:txBody>
            </p:sp>
          </p:grpSp>
          <p:sp>
            <p:nvSpPr>
              <p:cNvPr id="14" name="13 CuadroTexto"/>
              <p:cNvSpPr txBox="1"/>
              <p:nvPr/>
            </p:nvSpPr>
            <p:spPr>
              <a:xfrm>
                <a:off x="3275856" y="3518260"/>
                <a:ext cx="4968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/>
                  <a:t>Moléculas ancladas a la membrana plasmática por residuos GPI (</a:t>
                </a:r>
                <a:r>
                  <a:rPr lang="es-MX" b="1" i="1" dirty="0" err="1" smtClean="0"/>
                  <a:t>Glicosil-fosfatidil-inositol</a:t>
                </a:r>
                <a:r>
                  <a:rPr lang="es-MX" b="1" dirty="0" smtClean="0"/>
                  <a:t>)</a:t>
                </a:r>
                <a:endParaRPr lang="es-MX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366302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/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América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Latina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entre 8 y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infectadas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forma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crónica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 entre 25 y 90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encuentran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adquirir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ctr">
              <a:buFont typeface="Arial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personas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infectadas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 Parasitaria Emergente, representa un problema de Salud Pública.</a:t>
            </a:r>
          </a:p>
          <a:p>
            <a:pPr algn="ctr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la tercera enfermedad tropical en importancia médica después de malaria y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esquistosomosis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043608" y="56272"/>
            <a:ext cx="3024336" cy="980728"/>
            <a:chOff x="2364549" y="1427"/>
            <a:chExt cx="1700165" cy="1007099"/>
          </a:xfrm>
        </p:grpSpPr>
        <p:sp>
          <p:nvSpPr>
            <p:cNvPr id="10" name="9 Elipse"/>
            <p:cNvSpPr/>
            <p:nvPr/>
          </p:nvSpPr>
          <p:spPr>
            <a:xfrm>
              <a:off x="2364549" y="1427"/>
              <a:ext cx="1700165" cy="10070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2613533" y="195441"/>
              <a:ext cx="1202197" cy="712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b="1" kern="1200" dirty="0" smtClean="0"/>
                <a:t>ENFERMEDAD DE CHAGAS</a:t>
              </a:r>
              <a:endParaRPr lang="en-US" sz="2400" b="1" kern="12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32236" r="13616" b="27128"/>
          <a:stretch/>
        </p:blipFill>
        <p:spPr bwMode="auto">
          <a:xfrm>
            <a:off x="179511" y="1198420"/>
            <a:ext cx="419971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14 Grupo"/>
          <p:cNvGrpSpPr/>
          <p:nvPr/>
        </p:nvGrpSpPr>
        <p:grpSpPr>
          <a:xfrm>
            <a:off x="4217429" y="220806"/>
            <a:ext cx="4531035" cy="3290654"/>
            <a:chOff x="3635896" y="220806"/>
            <a:chExt cx="4531035" cy="32906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003" y="1677219"/>
              <a:ext cx="2050961" cy="1823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345461" y="-56710"/>
              <a:ext cx="1457283" cy="2012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5818996" y="1268760"/>
              <a:ext cx="2347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Triatoma </a:t>
              </a:r>
              <a:r>
                <a:rPr lang="es-MX" sz="16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dimidiata</a:t>
              </a:r>
              <a:endParaRPr lang="es-MX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635896" y="2926685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Tripomastigote</a:t>
              </a:r>
              <a:r>
                <a:rPr lang="es-MX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  <a:r>
                <a:rPr lang="es-MX" sz="16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Trypanosoma</a:t>
              </a:r>
              <a:r>
                <a:rPr lang="es-MX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16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cruzi</a:t>
              </a:r>
              <a:endParaRPr lang="es-MX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4" descr="C:\Documents and Settings\Administrador\Escritorio\Icono presentación Leishmania 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44626"/>
            <a:ext cx="864096" cy="810090"/>
          </a:xfrm>
          <a:prstGeom prst="rect">
            <a:avLst/>
          </a:prstGeom>
          <a:noFill/>
        </p:spPr>
      </p:pic>
      <p:pic>
        <p:nvPicPr>
          <p:cNvPr id="14" name="Picture 5" descr="C:\Documents and Settings\Administrador\Escritorio\Icono presentación Leishmania 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827583" cy="753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2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" y="0"/>
            <a:ext cx="9036495" cy="6207115"/>
            <a:chOff x="1" y="0"/>
            <a:chExt cx="9036495" cy="6207115"/>
          </a:xfrm>
        </p:grpSpPr>
        <p:sp>
          <p:nvSpPr>
            <p:cNvPr id="8" name="7 Rectángulo"/>
            <p:cNvSpPr/>
            <p:nvPr/>
          </p:nvSpPr>
          <p:spPr>
            <a:xfrm>
              <a:off x="323528" y="1467356"/>
              <a:ext cx="8568952" cy="47397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FÁRMACOS DISPONIBLES: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Benznidazol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(BZ)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y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Nifurtimox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(NFX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lvl="1" algn="just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El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tratamiento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se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considera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eficaz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sólo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para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formas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agudas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</a:t>
              </a:r>
            </a:p>
            <a:p>
              <a:pPr lvl="1" algn="just"/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Enfermedad</a:t>
              </a:r>
              <a:r>
                <a:rPr lang="en-US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Chagas</a:t>
              </a:r>
              <a:endParaRPr 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just"/>
              <a:endParaRPr lang="en-US" sz="1600" dirty="0" smtClean="0">
                <a:latin typeface="Arial" pitchFamily="34" charset="0"/>
                <a:cs typeface="Arial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s-MX" sz="1600" b="1" dirty="0" smtClean="0">
                  <a:latin typeface="Arial" pitchFamily="34" charset="0"/>
                  <a:cs typeface="Arial" pitchFamily="34" charset="0"/>
                </a:rPr>
                <a:t>HALLAZGOS RECIENTES QUE EXPLICAN LAS FALLAS EN EL TRATAMIENTO:</a:t>
              </a:r>
              <a:r>
                <a:rPr lang="es-MX" sz="16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s-MX" sz="1600" dirty="0">
                <a:latin typeface="Arial" pitchFamily="34" charset="0"/>
                <a:cs typeface="Arial" pitchFamily="34" charset="0"/>
              </a:endParaRPr>
            </a:p>
            <a:p>
              <a:pPr lvl="1" algn="just">
                <a:buFont typeface="Arial" pitchFamily="34" charset="0"/>
                <a:buChar char="•"/>
              </a:pPr>
              <a:r>
                <a:rPr lang="en-US" b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Diferencias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en la </a:t>
              </a:r>
              <a:r>
                <a:rPr lang="en-US" b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sensibilidad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a los </a:t>
              </a:r>
              <a:r>
                <a:rPr lang="en-US" b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fármacos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entre </a:t>
              </a:r>
              <a:r>
                <a:rPr lang="en-US" b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las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cepas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b="1" i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b="1" i="1" dirty="0" err="1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cruzi</a:t>
              </a:r>
              <a:endParaRPr lang="en-US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 lvl="1" algn="just"/>
              <a:endParaRPr lang="en-US" sz="800" b="1" i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 lvl="1" algn="just">
                <a:buFont typeface="Arial" pitchFamily="34" charset="0"/>
                <a:buChar char="•"/>
              </a:pPr>
              <a:r>
                <a:rPr lang="es-MX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s-MX" b="1" dirty="0" smtClean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xistencia de un transportador denominado ABCG</a:t>
              </a:r>
            </a:p>
            <a:p>
              <a:pPr lvl="1" algn="just">
                <a:buFont typeface="Arial" pitchFamily="34" charset="0"/>
                <a:buChar char="•"/>
              </a:pPr>
              <a:endParaRPr lang="es-MX" sz="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  <a:p>
              <a:pPr lvl="1" algn="just">
                <a:buFont typeface="Arial" pitchFamily="34" charset="0"/>
                <a:buChar char="•"/>
              </a:pPr>
              <a:r>
                <a:rPr lang="en-US" b="1" dirty="0" err="1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Competencia</a:t>
              </a:r>
              <a:r>
                <a:rPr lang="en-US" b="1" dirty="0" smtClean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inmunitaria</a:t>
              </a:r>
              <a:r>
                <a:rPr lang="en-U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</a:t>
              </a:r>
              <a:r>
                <a:rPr lang="en-U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factor </a:t>
              </a:r>
              <a:r>
                <a:rPr lang="en-US" b="1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relevante</a:t>
              </a:r>
              <a:r>
                <a:rPr lang="en-U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la </a:t>
              </a:r>
              <a:r>
                <a:rPr lang="en-US" b="1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eficacia</a:t>
              </a:r>
              <a:r>
                <a:rPr lang="en-U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b="1" dirty="0" err="1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tratamiento</a:t>
              </a:r>
              <a:r>
                <a:rPr lang="en-U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s-MX" sz="16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just"/>
              <a:endParaRPr lang="es-MX" sz="1600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s-MX" sz="1600" b="1" dirty="0" smtClean="0">
                  <a:solidFill>
                    <a:srgbClr val="231F2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BIOMARCADORES POTENCIALES PARA EL SEGUIMIENTO DE LA RESPUESTA A TRATAMIENTO:</a:t>
              </a:r>
            </a:p>
            <a:p>
              <a:pPr lvl="1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Fragmentos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trombina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endógena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y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protrombina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lvl="1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Apolipoproteina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A-I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madura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humana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(28</a:t>
              </a:r>
              <a:r>
                <a:rPr lang="en-US" sz="1600" b="1" dirty="0" smtClean="0">
                  <a:solidFill>
                    <a:srgbClr val="00B050"/>
                  </a:solidFill>
                  <a:ea typeface="Calibri" pitchFamily="34" charset="0"/>
                  <a:cs typeface="Arial" pitchFamily="34" charset="0"/>
                </a:rPr>
                <a:t>·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1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kDa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) y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sus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fragmentos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(24</a:t>
              </a:r>
              <a:r>
                <a:rPr lang="en-US" sz="1600" b="1" dirty="0" smtClean="0">
                  <a:solidFill>
                    <a:srgbClr val="00B050"/>
                  </a:solidFill>
                  <a:ea typeface="Calibri" pitchFamily="34" charset="0"/>
                  <a:cs typeface="Arial" pitchFamily="34" charset="0"/>
                </a:rPr>
                <a:t>·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7, 13</a:t>
              </a:r>
              <a:r>
                <a:rPr lang="en-US" sz="1600" b="1" dirty="0" smtClean="0">
                  <a:solidFill>
                    <a:srgbClr val="00B050"/>
                  </a:solidFill>
                  <a:ea typeface="Calibri" pitchFamily="34" charset="0"/>
                  <a:cs typeface="Arial" pitchFamily="34" charset="0"/>
                </a:rPr>
                <a:t>·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6 and 9</a:t>
              </a:r>
              <a:r>
                <a:rPr lang="en-US" sz="1600" b="1" dirty="0" smtClean="0">
                  <a:solidFill>
                    <a:srgbClr val="00B050"/>
                  </a:solidFill>
                  <a:ea typeface="Calibri" pitchFamily="34" charset="0"/>
                  <a:cs typeface="Arial" pitchFamily="34" charset="0"/>
                </a:rPr>
                <a:t>·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3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kDa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) </a:t>
              </a:r>
            </a:p>
            <a:p>
              <a:pPr lvl="1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Fragmentos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fibronectina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humana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(28</a:t>
              </a:r>
              <a:r>
                <a:rPr lang="en-US" sz="1600" b="1" dirty="0" smtClean="0">
                  <a:solidFill>
                    <a:srgbClr val="00B050"/>
                  </a:solidFill>
                  <a:ea typeface="Calibri" pitchFamily="34" charset="0"/>
                  <a:cs typeface="Arial" pitchFamily="34" charset="0"/>
                </a:rPr>
                <a:t>·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9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kDa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)</a:t>
              </a:r>
            </a:p>
            <a:p>
              <a:pPr lvl="1" algn="just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16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Glucoproteinas</a:t>
              </a:r>
              <a:r>
                <a:rPr lang="es-MX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sintéticas que contienen el </a:t>
              </a:r>
              <a:r>
                <a:rPr lang="es-MX" sz="16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glucotopo</a:t>
              </a:r>
              <a:r>
                <a:rPr lang="es-MX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Galα</a:t>
              </a:r>
              <a:r>
                <a:rPr lang="en-US" sz="16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(1,3)</a:t>
              </a:r>
              <a:r>
                <a:rPr lang="en-US" sz="16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Galβ</a:t>
              </a:r>
              <a:endPara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56376" y="44625"/>
              <a:ext cx="1080120" cy="1012613"/>
            </a:xfrm>
            <a:prstGeom prst="rect">
              <a:avLst/>
            </a:prstGeom>
            <a:noFill/>
          </p:spPr>
        </p:pic>
        <p:grpSp>
          <p:nvGrpSpPr>
            <p:cNvPr id="15" name="14 Grupo"/>
            <p:cNvGrpSpPr/>
            <p:nvPr/>
          </p:nvGrpSpPr>
          <p:grpSpPr>
            <a:xfrm>
              <a:off x="2003453" y="188640"/>
              <a:ext cx="4800795" cy="1228057"/>
              <a:chOff x="1835696" y="188640"/>
              <a:chExt cx="4800795" cy="1228057"/>
            </a:xfrm>
          </p:grpSpPr>
          <p:grpSp>
            <p:nvGrpSpPr>
              <p:cNvPr id="10" name="9 Grupo"/>
              <p:cNvGrpSpPr/>
              <p:nvPr/>
            </p:nvGrpSpPr>
            <p:grpSpPr>
              <a:xfrm>
                <a:off x="4139952" y="188640"/>
                <a:ext cx="2496539" cy="1224136"/>
                <a:chOff x="3926568" y="688766"/>
                <a:chExt cx="1430675" cy="1007099"/>
              </a:xfrm>
            </p:grpSpPr>
            <p:sp>
              <p:nvSpPr>
                <p:cNvPr id="11" name="10 Elipse"/>
                <p:cNvSpPr/>
                <p:nvPr/>
              </p:nvSpPr>
              <p:spPr>
                <a:xfrm>
                  <a:off x="3926568" y="688766"/>
                  <a:ext cx="1430675" cy="10070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Elipse 4"/>
                <p:cNvSpPr/>
                <p:nvPr/>
              </p:nvSpPr>
              <p:spPr>
                <a:xfrm>
                  <a:off x="4136086" y="836252"/>
                  <a:ext cx="1011639" cy="71212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b="1" kern="1200" dirty="0" smtClean="0"/>
                    <a:t>Diagnóstico</a:t>
                  </a:r>
                  <a:endParaRPr lang="en-US" b="1" kern="1200" dirty="0"/>
                </a:p>
              </p:txBody>
            </p:sp>
          </p:grpSp>
          <p:grpSp>
            <p:nvGrpSpPr>
              <p:cNvPr id="4" name="3 Grupo"/>
              <p:cNvGrpSpPr/>
              <p:nvPr/>
            </p:nvGrpSpPr>
            <p:grpSpPr>
              <a:xfrm>
                <a:off x="1835696" y="188640"/>
                <a:ext cx="2638714" cy="1228057"/>
                <a:chOff x="4177423" y="2122723"/>
                <a:chExt cx="1633978" cy="1228057"/>
              </a:xfrm>
            </p:grpSpPr>
            <p:sp>
              <p:nvSpPr>
                <p:cNvPr id="5" name="4 Elipse"/>
                <p:cNvSpPr/>
                <p:nvPr/>
              </p:nvSpPr>
              <p:spPr>
                <a:xfrm>
                  <a:off x="4177423" y="2122723"/>
                  <a:ext cx="1633978" cy="1228057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6" name="Elipse 4"/>
                <p:cNvSpPr/>
                <p:nvPr/>
              </p:nvSpPr>
              <p:spPr>
                <a:xfrm>
                  <a:off x="4416714" y="2302568"/>
                  <a:ext cx="1155396" cy="86836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7780" tIns="17780" rIns="17780" bIns="1778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b="1" kern="1200" dirty="0" smtClean="0"/>
                    <a:t>Tratamiento</a:t>
                  </a:r>
                  <a:endParaRPr lang="en-US" b="1" kern="1200" dirty="0"/>
                </a:p>
              </p:txBody>
            </p:sp>
          </p:grpSp>
        </p:grpSp>
        <p:pic>
          <p:nvPicPr>
            <p:cNvPr id="14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1187624" cy="10819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99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0"/>
            <a:ext cx="9036496" cy="6495147"/>
            <a:chOff x="0" y="0"/>
            <a:chExt cx="9036496" cy="6495147"/>
          </a:xfrm>
        </p:grpSpPr>
        <p:pic>
          <p:nvPicPr>
            <p:cNvPr id="2" name="6 Marcador de contenido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0" r="19197"/>
            <a:stretch/>
          </p:blipFill>
          <p:spPr>
            <a:xfrm>
              <a:off x="971600" y="764704"/>
              <a:ext cx="4905836" cy="4905836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4788024" y="683985"/>
              <a:ext cx="3240360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s-MX" sz="1600" b="1" dirty="0" smtClean="0"/>
                <a:t>I. INDUCCIÓN DE CÉLULAS TCD8+ EN LA INMUNIDAD CONTRA </a:t>
              </a:r>
              <a:r>
                <a:rPr lang="es-MX" sz="1600" b="1" i="1" dirty="0" smtClean="0"/>
                <a:t>T. cruzi </a:t>
              </a:r>
              <a:endParaRPr lang="es-MX" sz="1600" b="1" dirty="0" smtClean="0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5724128" y="3212976"/>
              <a:ext cx="3024336" cy="86177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s-MX" sz="1600" b="1" dirty="0" smtClean="0"/>
                <a:t>II. INDUCCIÓN DE CÉLULAS Th17 ANTÍGENO ESPECÍFICAS PARA </a:t>
              </a:r>
            </a:p>
            <a:p>
              <a:pPr algn="ctr" fontAlgn="base"/>
              <a:r>
                <a:rPr lang="es-MX" sz="1600" b="1" dirty="0" smtClean="0"/>
                <a:t>TRANS-SIALIDASA</a:t>
              </a:r>
              <a:r>
                <a:rPr lang="es-MX" dirty="0" smtClean="0"/>
                <a:t> </a:t>
              </a:r>
            </a:p>
          </p:txBody>
        </p:sp>
        <p:sp>
          <p:nvSpPr>
            <p:cNvPr id="5" name="4 Rectángulo"/>
            <p:cNvSpPr/>
            <p:nvPr/>
          </p:nvSpPr>
          <p:spPr>
            <a:xfrm>
              <a:off x="395536" y="5622339"/>
              <a:ext cx="3456384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es-MX" sz="1600" b="1" dirty="0" smtClean="0"/>
                <a:t>III. VACUNAS DE DNA CON PLÁSMIDOS ADYUVANTES QUE CODIFICAN PARA IL-12 Y GM-CSF </a:t>
              </a:r>
            </a:p>
          </p:txBody>
        </p:sp>
        <p:sp>
          <p:nvSpPr>
            <p:cNvPr id="6" name="5 Elipse"/>
            <p:cNvSpPr/>
            <p:nvPr/>
          </p:nvSpPr>
          <p:spPr>
            <a:xfrm>
              <a:off x="1691680" y="98628"/>
              <a:ext cx="2376264" cy="7380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VACUNAS</a:t>
              </a:r>
              <a:endParaRPr lang="es-MX" sz="16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5940152" y="1253078"/>
              <a:ext cx="26632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es-MX" sz="1600" b="1" dirty="0" smtClean="0"/>
                <a:t>Resultado:</a:t>
              </a:r>
              <a:r>
                <a:rPr lang="es-MX" sz="1600" dirty="0" smtClean="0"/>
                <a:t> </a:t>
              </a:r>
            </a:p>
            <a:p>
              <a:pPr marL="285750" indent="-285750" algn="ctr" fontAlgn="base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Control de la infección</a:t>
              </a:r>
            </a:p>
            <a:p>
              <a:pPr marL="285750" indent="-285750" algn="ctr" fontAlgn="base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Reducción de los síntomas y de la transmisión de la enfermedad.  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5492618" y="4068361"/>
              <a:ext cx="34638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b="1" dirty="0" smtClean="0"/>
                <a:t>Resultado</a:t>
              </a:r>
              <a:r>
                <a:rPr lang="es-MX" sz="1600" b="1" smtClean="0"/>
                <a:t>:</a:t>
              </a:r>
              <a:r>
                <a:rPr lang="es-MX" sz="1600" smtClean="0"/>
                <a:t> </a:t>
              </a:r>
              <a:r>
                <a:rPr lang="es-MX" sz="1600" smtClean="0"/>
                <a:t>Efecto </a:t>
              </a:r>
              <a:r>
                <a:rPr lang="es-MX" sz="1600" dirty="0" smtClean="0"/>
                <a:t>protector vía ROS mediada por </a:t>
              </a:r>
              <a:r>
                <a:rPr lang="es-MX" sz="1600" b="1" dirty="0" smtClean="0"/>
                <a:t>IL-17</a:t>
              </a:r>
              <a:r>
                <a:rPr lang="es-MX" sz="1600" dirty="0" smtClean="0"/>
                <a:t>.</a:t>
              </a:r>
              <a:endParaRPr lang="es-MX" sz="1600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851920" y="4894709"/>
              <a:ext cx="489654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b="1" dirty="0" smtClean="0"/>
                <a:t>Resultado</a:t>
              </a:r>
              <a:r>
                <a:rPr lang="es-MX" dirty="0" smtClean="0"/>
                <a:t>: </a:t>
              </a:r>
              <a:r>
                <a:rPr lang="es-MX" sz="1600" dirty="0" smtClean="0"/>
                <a:t>Disminución significativa de: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 </a:t>
              </a:r>
              <a:r>
                <a:rPr lang="es-MX" sz="1600" dirty="0" err="1" smtClean="0"/>
                <a:t>Parasitemia</a:t>
              </a:r>
              <a:r>
                <a:rPr lang="es-MX" sz="1600" dirty="0" smtClean="0"/>
                <a:t> en sangre, </a:t>
              </a:r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Nidos de amastigotes en tejido cardiaco, </a:t>
              </a:r>
              <a:endParaRPr lang="es-MX" sz="1600" dirty="0"/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Transmisión del parásito hacia los triatominos</a:t>
              </a:r>
              <a:r>
                <a:rPr lang="es-MX" sz="1600" dirty="0"/>
                <a:t>,</a:t>
              </a:r>
              <a:endParaRPr lang="es-MX" sz="1600" dirty="0" smtClean="0"/>
            </a:p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s-MX" sz="1600" dirty="0" smtClean="0"/>
                <a:t>Anormalidades electrocardiográficas y las alteraciones en el miocardio </a:t>
              </a:r>
              <a:endParaRPr lang="es-MX" sz="1600" dirty="0"/>
            </a:p>
          </p:txBody>
        </p:sp>
        <p:pic>
          <p:nvPicPr>
            <p:cNvPr id="10" name="Picture 4" descr="C:\Documents and Settings\Administrador\Escritorio\Icono presentación Leishmania 2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72400" y="44626"/>
              <a:ext cx="864096" cy="810090"/>
            </a:xfrm>
            <a:prstGeom prst="rect">
              <a:avLst/>
            </a:prstGeom>
            <a:noFill/>
          </p:spPr>
        </p:pic>
        <p:pic>
          <p:nvPicPr>
            <p:cNvPr id="11" name="Picture 5" descr="C:\Documents and Settings\Administrador\Escritorio\Icono presentación Leishmania 1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43608" cy="950753"/>
            </a:xfrm>
            <a:prstGeom prst="rect">
              <a:avLst/>
            </a:prstGeom>
            <a:noFill/>
          </p:spPr>
        </p:pic>
        <p:sp>
          <p:nvSpPr>
            <p:cNvPr id="12" name="11 CuadroTexto"/>
            <p:cNvSpPr txBox="1"/>
            <p:nvPr/>
          </p:nvSpPr>
          <p:spPr>
            <a:xfrm>
              <a:off x="1979712" y="5203322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IgG2</a:t>
              </a:r>
              <a:endParaRPr lang="es-MX" sz="16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970572" y="5190304"/>
              <a:ext cx="57606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IgG1</a:t>
              </a:r>
              <a:endParaRPr lang="es-MX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34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1133</Words>
  <Application>Microsoft Office PowerPoint</Application>
  <PresentationFormat>Presentación en pantalla (4:3)</PresentationFormat>
  <Paragraphs>186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Elena</dc:creator>
  <cp:lastModifiedBy>Patricia</cp:lastModifiedBy>
  <cp:revision>74</cp:revision>
  <dcterms:created xsi:type="dcterms:W3CDTF">2015-04-07T22:10:52Z</dcterms:created>
  <dcterms:modified xsi:type="dcterms:W3CDTF">2015-04-15T20:45:25Z</dcterms:modified>
</cp:coreProperties>
</file>