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75" r:id="rId3"/>
    <p:sldId id="277" r:id="rId4"/>
    <p:sldId id="278" r:id="rId5"/>
    <p:sldId id="266" r:id="rId6"/>
    <p:sldId id="260" r:id="rId7"/>
    <p:sldId id="281" r:id="rId8"/>
    <p:sldId id="280" r:id="rId9"/>
    <p:sldId id="257" r:id="rId10"/>
    <p:sldId id="268" r:id="rId11"/>
    <p:sldId id="269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4A00"/>
    <a:srgbClr val="47FF4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4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0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5B0D0-61EC-4940-82D6-D34BA77AED7A}" type="datetimeFigureOut">
              <a:rPr lang="es-ES" smtClean="0"/>
              <a:t>09/04/15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4F8BD-B06B-2340-A48B-1650E2F003C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39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4F8BD-B06B-2340-A48B-1650E2F003C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7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4F8BD-B06B-2340-A48B-1650E2F003C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1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9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 AN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77" y="99347"/>
            <a:ext cx="1425376" cy="1425376"/>
          </a:xfrm>
          <a:prstGeom prst="rect">
            <a:avLst/>
          </a:prstGeom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2" y="122863"/>
            <a:ext cx="1484480" cy="142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6534" y="2486306"/>
            <a:ext cx="7708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dirty="0"/>
              <a:t>Helmintos y geohelmintos</a:t>
            </a:r>
            <a:r>
              <a:rPr lang="es-ES_tradnl" sz="5400" dirty="0"/>
              <a:t> </a:t>
            </a:r>
            <a:endParaRPr lang="es-ES" sz="5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625468" y="4384282"/>
            <a:ext cx="44481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>
                <a:latin typeface="Arial"/>
                <a:cs typeface="Arial"/>
              </a:rPr>
              <a:t>Ana Flisser</a:t>
            </a:r>
          </a:p>
          <a:p>
            <a:pPr algn="ctr"/>
            <a:r>
              <a:rPr lang="es-ES" sz="4000" b="1" dirty="0" smtClean="0">
                <a:latin typeface="Arial"/>
                <a:cs typeface="Arial"/>
              </a:rPr>
              <a:t>UNAM</a:t>
            </a:r>
          </a:p>
          <a:p>
            <a:pPr algn="ctr"/>
            <a:r>
              <a:rPr lang="es-ES" sz="4000" b="1" dirty="0" err="1" smtClean="0">
                <a:latin typeface="Arial"/>
                <a:cs typeface="Arial"/>
              </a:rPr>
              <a:t>flisser@unam.mx</a:t>
            </a:r>
            <a:endParaRPr lang="es-ES" sz="4000" b="1" dirty="0"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98700" y="372204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Arial"/>
                <a:cs typeface="Arial"/>
              </a:rPr>
              <a:t>Lo novedoso en parasitología</a:t>
            </a:r>
            <a:endParaRPr lang="es-E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51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63989" y="410086"/>
            <a:ext cx="523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Simposio</a:t>
            </a:r>
            <a:r>
              <a:rPr lang="es-ES" sz="2800" b="1" dirty="0" smtClean="0">
                <a:latin typeface="Arial"/>
                <a:cs typeface="Arial"/>
              </a:rPr>
              <a:t>: </a:t>
            </a:r>
            <a:r>
              <a:rPr lang="es-ES" sz="2800" b="1" dirty="0" err="1">
                <a:latin typeface="Arial"/>
                <a:cs typeface="Arial"/>
              </a:rPr>
              <a:t>Worm</a:t>
            </a:r>
            <a:r>
              <a:rPr lang="es-ES" sz="2800" b="1" dirty="0">
                <a:latin typeface="Arial"/>
                <a:cs typeface="Arial"/>
              </a:rPr>
              <a:t> control in </a:t>
            </a:r>
            <a:r>
              <a:rPr lang="es-ES" sz="2800" b="1" dirty="0" err="1">
                <a:latin typeface="Arial"/>
                <a:cs typeface="Arial"/>
              </a:rPr>
              <a:t>veterinary</a:t>
            </a:r>
            <a:r>
              <a:rPr lang="es-ES" sz="2800" b="1" dirty="0">
                <a:latin typeface="Arial"/>
                <a:cs typeface="Arial"/>
              </a:rPr>
              <a:t> medicine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3672" y="1753013"/>
            <a:ext cx="9040328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antihelmíntico dirigido y específico en rumiantes parasitados en vez de tx masivo 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más de un antiparasitario de nueva generación 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es-MX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Seleccionar ovinos resistentes, ya que algunas razas </a:t>
            </a:r>
            <a:r>
              <a:rPr lang="es-MX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tienen </a:t>
            </a:r>
            <a:r>
              <a:rPr lang="es-MX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alelos de resistencia a </a:t>
            </a:r>
            <a:r>
              <a:rPr lang="es-MX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nemátodos gastrointesinales</a:t>
            </a:r>
            <a:endParaRPr lang="es-MX" sz="2400" dirty="0">
              <a:solidFill>
                <a:srgbClr val="FF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Hacer estudios del genoma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 para identificar y bloquear genes de resistencia a fármacos 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ejemplo las P-glicoproteínas y el citocromo P450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sintasa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 en resistencia a fármacos</a:t>
            </a:r>
            <a:endParaRPr lang="es-MX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3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63989" y="189800"/>
            <a:ext cx="523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Simposio</a:t>
            </a:r>
            <a:r>
              <a:rPr lang="es-ES" sz="2800" b="1" dirty="0" smtClean="0">
                <a:latin typeface="Arial"/>
                <a:cs typeface="Arial"/>
              </a:rPr>
              <a:t>: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Alternative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control of gastrointestinal 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(GI)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nematodes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in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ruminants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1625850"/>
            <a:ext cx="9198591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potreros e introducción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una especie de rumiante es útil para el control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Haemonchus contortus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ovinos pero no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útil contra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Trichostrongylus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Teladorsagia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orrajes con taninos son útiles en el control de los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 aunque no se conoce su mecanismo de acción y cuales forrajes son mejores para el control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dministración de suplementos con proteínas que no son alteradas durante la fermentación ruminal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(harina de pescado) reduce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cargas parasitarias hasta en un 50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s-MX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Otras: selección </a:t>
            </a:r>
            <a:r>
              <a:rPr lang="es-MX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 razas y animales con resistencia genética natural, control biológico y </a:t>
            </a:r>
            <a:r>
              <a:rPr lang="es-MX" sz="24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vacunación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6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4143827" y="1034361"/>
            <a:ext cx="0" cy="58236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0" y="3719022"/>
            <a:ext cx="35793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Campaña en </a:t>
            </a:r>
            <a:r>
              <a:rPr lang="es-ES" sz="2000" b="1" dirty="0" smtClean="0">
                <a:solidFill>
                  <a:schemeClr val="accent6"/>
                </a:solidFill>
                <a:latin typeface="Arial"/>
                <a:cs typeface="Arial"/>
              </a:rPr>
              <a:t>45 pueblos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 </a:t>
            </a:r>
            <a:r>
              <a:rPr lang="es-ES" sz="2000" dirty="0" err="1" smtClean="0">
                <a:solidFill>
                  <a:srgbClr val="000000"/>
                </a:solidFill>
                <a:latin typeface="Arial"/>
                <a:cs typeface="Arial"/>
              </a:rPr>
              <a:t>Zanzibar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 basada en 3 puntos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err="1" smtClean="0">
                <a:solidFill>
                  <a:srgbClr val="000000"/>
                </a:solidFill>
                <a:latin typeface="Arial"/>
                <a:cs typeface="Arial"/>
              </a:rPr>
              <a:t>Tx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masivo con </a:t>
            </a:r>
            <a:r>
              <a:rPr lang="es-ES" sz="2000" dirty="0" err="1" smtClean="0">
                <a:solidFill>
                  <a:srgbClr val="000000"/>
                </a:solidFill>
                <a:latin typeface="Arial"/>
                <a:cs typeface="Arial"/>
              </a:rPr>
              <a:t>pzq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 a humanos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Educación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de la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población, colocación de urinales y sitios seguros de juego para niños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Control de caracoles con            </a:t>
            </a:r>
            <a:r>
              <a:rPr lang="es-ES" sz="2000" dirty="0" err="1" smtClean="0">
                <a:solidFill>
                  <a:srgbClr val="000000"/>
                </a:solidFill>
                <a:latin typeface="Arial"/>
                <a:cs typeface="Arial"/>
              </a:rPr>
              <a:t>niclosamida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 en el agua   </a:t>
            </a:r>
            <a:r>
              <a:rPr lang="es-ES" sz="2000" dirty="0" smtClean="0">
                <a:latin typeface="Arial"/>
                <a:cs typeface="Arial"/>
              </a:rPr>
              <a:t>	</a:t>
            </a:r>
            <a:endParaRPr lang="es-ES" sz="2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6599" y="1522092"/>
            <a:ext cx="3927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79646"/>
                </a:solidFill>
                <a:latin typeface="Arial"/>
                <a:cs typeface="Arial"/>
              </a:rPr>
              <a:t>Administración masiva de </a:t>
            </a:r>
            <a:r>
              <a:rPr lang="es-ES" sz="2000" b="1" dirty="0">
                <a:solidFill>
                  <a:srgbClr val="F79646"/>
                </a:solidFill>
                <a:latin typeface="Arial"/>
                <a:cs typeface="Arial"/>
              </a:rPr>
              <a:t>praziquantel </a:t>
            </a:r>
            <a:r>
              <a:rPr lang="es-ES" sz="2000" b="1" dirty="0" smtClean="0">
                <a:solidFill>
                  <a:srgbClr val="F79646"/>
                </a:solidFill>
                <a:latin typeface="Arial"/>
                <a:cs typeface="Arial"/>
              </a:rPr>
              <a:t>en África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Objetivo: 100 </a:t>
            </a:r>
            <a:r>
              <a:rPr lang="es-ES" sz="2000" dirty="0">
                <a:latin typeface="Arial"/>
                <a:cs typeface="Arial"/>
              </a:rPr>
              <a:t>millones de personas al </a:t>
            </a:r>
            <a:r>
              <a:rPr lang="es-ES" sz="2000" dirty="0" smtClean="0">
                <a:latin typeface="Arial"/>
                <a:cs typeface="Arial"/>
              </a:rPr>
              <a:t>año 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Financiamiento: </a:t>
            </a:r>
            <a:r>
              <a:rPr lang="es-ES" sz="2000" dirty="0">
                <a:latin typeface="Arial"/>
                <a:cs typeface="Arial"/>
              </a:rPr>
              <a:t>EUA, </a:t>
            </a:r>
            <a:r>
              <a:rPr lang="es-ES" sz="2000" dirty="0" smtClean="0">
                <a:latin typeface="Arial"/>
                <a:cs typeface="Arial"/>
              </a:rPr>
              <a:t>Reino Unido, ENDFUND y B&amp;MGF</a:t>
            </a:r>
            <a:r>
              <a:rPr lang="es-ES" sz="2000" i="1" dirty="0" smtClean="0">
                <a:latin typeface="Arial"/>
                <a:cs typeface="Arial"/>
              </a:rPr>
              <a:t>              </a:t>
            </a:r>
            <a:endParaRPr lang="en-U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517342" y="1346558"/>
            <a:ext cx="3171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Consorcio para la Investigación y Evaluación Operacional (SCORE) diseñó una prueba rápida para </a:t>
            </a:r>
            <a:r>
              <a:rPr lang="es-ES" b="1" dirty="0">
                <a:solidFill>
                  <a:srgbClr val="F79646"/>
                </a:solidFill>
                <a:latin typeface="Arial"/>
                <a:cs typeface="Arial"/>
              </a:rPr>
              <a:t>detectar </a:t>
            </a:r>
            <a:r>
              <a:rPr lang="es-ES" b="1" dirty="0" smtClean="0">
                <a:solidFill>
                  <a:srgbClr val="F79646"/>
                </a:solidFill>
                <a:latin typeface="Arial"/>
                <a:cs typeface="Arial"/>
              </a:rPr>
              <a:t>Ag de </a:t>
            </a:r>
            <a:r>
              <a:rPr lang="es-ES" b="1" dirty="0" err="1">
                <a:solidFill>
                  <a:srgbClr val="F79646"/>
                </a:solidFill>
                <a:latin typeface="Arial"/>
                <a:cs typeface="Arial"/>
              </a:rPr>
              <a:t>esquistosoma</a:t>
            </a:r>
            <a:r>
              <a:rPr lang="es-ES" b="1" dirty="0">
                <a:solidFill>
                  <a:srgbClr val="F79646"/>
                </a:solidFill>
                <a:latin typeface="Arial"/>
                <a:cs typeface="Arial"/>
              </a:rPr>
              <a:t> en </a:t>
            </a:r>
            <a:r>
              <a:rPr lang="es-ES" b="1" dirty="0" smtClean="0">
                <a:solidFill>
                  <a:srgbClr val="F79646"/>
                </a:solidFill>
                <a:latin typeface="Arial"/>
                <a:cs typeface="Arial"/>
              </a:rPr>
              <a:t>orina </a:t>
            </a:r>
            <a:r>
              <a:rPr lang="es-ES" dirty="0" smtClean="0">
                <a:latin typeface="Arial"/>
                <a:cs typeface="Arial"/>
              </a:rPr>
              <a:t>con la que evalúa </a:t>
            </a:r>
            <a:r>
              <a:rPr lang="es-ES" dirty="0">
                <a:latin typeface="Arial"/>
                <a:cs typeface="Arial"/>
              </a:rPr>
              <a:t>la eficacia de </a:t>
            </a:r>
            <a:r>
              <a:rPr lang="es-ES" dirty="0" err="1" smtClean="0">
                <a:latin typeface="Arial"/>
                <a:cs typeface="Arial"/>
              </a:rPr>
              <a:t>tx</a:t>
            </a:r>
            <a:r>
              <a:rPr lang="es-ES" dirty="0" smtClean="0">
                <a:latin typeface="Arial"/>
                <a:cs typeface="Arial"/>
              </a:rPr>
              <a:t> masivo con </a:t>
            </a:r>
            <a:r>
              <a:rPr lang="es-ES" dirty="0" err="1" smtClean="0">
                <a:latin typeface="Arial"/>
                <a:cs typeface="Arial"/>
              </a:rPr>
              <a:t>pzq</a:t>
            </a:r>
            <a:endParaRPr lang="es-ES" dirty="0" smtClean="0"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06271" y="3949365"/>
            <a:ext cx="3071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/>
                <a:cs typeface="Arial"/>
              </a:rPr>
              <a:t>Uso de </a:t>
            </a:r>
            <a:r>
              <a:rPr lang="es-ES" sz="2000" b="1" dirty="0">
                <a:solidFill>
                  <a:srgbClr val="F79646"/>
                </a:solidFill>
                <a:latin typeface="Arial"/>
                <a:cs typeface="Arial"/>
              </a:rPr>
              <a:t>vacunas</a:t>
            </a:r>
            <a:r>
              <a:rPr lang="es-ES" sz="2000" dirty="0">
                <a:solidFill>
                  <a:srgbClr val="F79646"/>
                </a:solidFill>
                <a:latin typeface="Arial"/>
                <a:cs typeface="Arial"/>
              </a:rPr>
              <a:t> </a:t>
            </a:r>
            <a:r>
              <a:rPr lang="es-ES" sz="2000" dirty="0">
                <a:latin typeface="Arial"/>
                <a:cs typeface="Arial"/>
              </a:rPr>
              <a:t>de </a:t>
            </a:r>
            <a:endParaRPr lang="es-ES" sz="2000" dirty="0" smtClean="0">
              <a:latin typeface="Arial"/>
              <a:cs typeface="Arial"/>
            </a:endParaRPr>
          </a:p>
          <a:p>
            <a:r>
              <a:rPr lang="es-ES" sz="2000" dirty="0" smtClean="0">
                <a:latin typeface="Arial"/>
                <a:cs typeface="Arial"/>
              </a:rPr>
              <a:t>DNA </a:t>
            </a:r>
            <a:r>
              <a:rPr lang="es-ES" sz="2000" dirty="0">
                <a:latin typeface="Arial"/>
                <a:cs typeface="Arial"/>
              </a:rPr>
              <a:t>(Sj23/</a:t>
            </a:r>
            <a:r>
              <a:rPr lang="es-ES" sz="2000" dirty="0" err="1">
                <a:latin typeface="Arial"/>
                <a:cs typeface="Arial"/>
              </a:rPr>
              <a:t>SjTPI</a:t>
            </a:r>
            <a:r>
              <a:rPr lang="es-ES" sz="2000" dirty="0">
                <a:latin typeface="Arial"/>
                <a:cs typeface="Arial"/>
              </a:rPr>
              <a:t>) </a:t>
            </a:r>
            <a:r>
              <a:rPr lang="es-ES" sz="2000" dirty="0" smtClean="0">
                <a:latin typeface="Arial"/>
                <a:cs typeface="Arial"/>
              </a:rPr>
              <a:t>en búfalos (principales transmisores en China y </a:t>
            </a:r>
            <a:r>
              <a:rPr lang="es-ES" sz="2000" dirty="0">
                <a:latin typeface="Arial"/>
                <a:cs typeface="Arial"/>
              </a:rPr>
              <a:t>el Sur de </a:t>
            </a:r>
            <a:r>
              <a:rPr lang="es-ES" sz="2000" dirty="0" smtClean="0">
                <a:latin typeface="Arial"/>
                <a:cs typeface="Arial"/>
              </a:rPr>
              <a:t>Asia). </a:t>
            </a:r>
            <a:r>
              <a:rPr lang="es-ES" sz="2000" dirty="0">
                <a:latin typeface="Arial"/>
                <a:cs typeface="Arial"/>
              </a:rPr>
              <a:t>Se </a:t>
            </a:r>
            <a:r>
              <a:rPr lang="es-ES" sz="2000" dirty="0" smtClean="0">
                <a:latin typeface="Arial"/>
                <a:cs typeface="Arial"/>
              </a:rPr>
              <a:t>dieron 2 dosis y se obtuvo 57</a:t>
            </a:r>
            <a:r>
              <a:rPr lang="es-ES" sz="2000" dirty="0">
                <a:latin typeface="Arial"/>
                <a:cs typeface="Arial"/>
              </a:rPr>
              <a:t>% </a:t>
            </a:r>
            <a:r>
              <a:rPr lang="es-ES" sz="2000" dirty="0" smtClean="0">
                <a:latin typeface="Arial"/>
                <a:cs typeface="Arial"/>
              </a:rPr>
              <a:t>de protección</a:t>
            </a:r>
            <a:endParaRPr lang="en-U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836720" y="80254"/>
            <a:ext cx="519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Simposio</a:t>
            </a:r>
            <a:r>
              <a:rPr lang="es-ES" sz="2800" b="1" dirty="0" smtClean="0">
                <a:latin typeface="Arial"/>
                <a:cs typeface="Arial"/>
              </a:rPr>
              <a:t>: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Integrated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control of 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schistosomiasis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887218" y="1322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 descr="esquistoso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5" r="7722" b="11855"/>
          <a:stretch/>
        </p:blipFill>
        <p:spPr>
          <a:xfrm rot="16200000">
            <a:off x="2860006" y="4321294"/>
            <a:ext cx="3163580" cy="1959037"/>
          </a:xfrm>
          <a:prstGeom prst="rect">
            <a:avLst/>
          </a:prstGeom>
        </p:spPr>
      </p:pic>
      <p:pic>
        <p:nvPicPr>
          <p:cNvPr id="16" name="Imagen 15" descr="Captura de pantalla 2015-04-05 a la(s) 18.18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8983" r="20579" b="54442"/>
          <a:stretch/>
        </p:blipFill>
        <p:spPr>
          <a:xfrm rot="5400000">
            <a:off x="7185736" y="2039800"/>
            <a:ext cx="2118170" cy="1111996"/>
          </a:xfrm>
          <a:prstGeom prst="rect">
            <a:avLst/>
          </a:prstGeom>
        </p:spPr>
      </p:pic>
      <p:pic>
        <p:nvPicPr>
          <p:cNvPr id="2" name="Imagen 1" descr="Biomphalari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3"/>
          <a:stretch/>
        </p:blipFill>
        <p:spPr>
          <a:xfrm>
            <a:off x="4836359" y="5132878"/>
            <a:ext cx="1169911" cy="1749725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>
            <a:off x="0" y="3694374"/>
            <a:ext cx="9144000" cy="1282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6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/>
          <p:cNvCxnSpPr>
            <a:stCxn id="14" idx="0"/>
            <a:endCxn id="17" idx="2"/>
          </p:cNvCxnSpPr>
          <p:nvPr/>
        </p:nvCxnSpPr>
        <p:spPr>
          <a:xfrm>
            <a:off x="4585811" y="1558929"/>
            <a:ext cx="0" cy="525520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0" y="4014218"/>
            <a:ext cx="9144000" cy="2702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08095" y="4271213"/>
            <a:ext cx="3388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latin typeface="Arial"/>
                <a:cs typeface="Arial"/>
              </a:rPr>
              <a:t>Control de cisticercosis en África sub-Sahariana</a:t>
            </a:r>
            <a:r>
              <a:rPr lang="es-ES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lang="es-E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lang="es-ES" dirty="0" smtClean="0">
                <a:latin typeface="Arial"/>
                <a:cs typeface="Arial"/>
              </a:rPr>
              <a:t>Educación </a:t>
            </a:r>
            <a:r>
              <a:rPr lang="es-ES" dirty="0">
                <a:latin typeface="Arial"/>
                <a:cs typeface="Arial"/>
              </a:rPr>
              <a:t>para la salud y para la crianza de </a:t>
            </a:r>
            <a:r>
              <a:rPr lang="es-ES" dirty="0" smtClean="0">
                <a:latin typeface="Arial"/>
                <a:cs typeface="Arial"/>
              </a:rPr>
              <a:t>cerdos.</a:t>
            </a:r>
          </a:p>
          <a:p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s-ES" dirty="0" smtClean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r>
              <a:rPr lang="es-ES" dirty="0" smtClean="0">
                <a:latin typeface="Arial"/>
                <a:cs typeface="Arial"/>
              </a:rPr>
              <a:t>Tx </a:t>
            </a:r>
            <a:r>
              <a:rPr lang="es-ES" dirty="0">
                <a:latin typeface="Arial"/>
                <a:cs typeface="Arial"/>
              </a:rPr>
              <a:t>bianual de </a:t>
            </a:r>
            <a:r>
              <a:rPr lang="es-ES" dirty="0" smtClean="0">
                <a:latin typeface="Arial"/>
                <a:cs typeface="Arial"/>
              </a:rPr>
              <a:t>teniosis</a:t>
            </a:r>
          </a:p>
          <a:p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Con estas dos medidas combinadas se puede 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lograr la 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eliminación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8094" y="1621006"/>
            <a:ext cx="3388676" cy="23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0000FF"/>
                </a:solidFill>
                <a:latin typeface="Arial"/>
                <a:cs typeface="Arial"/>
              </a:rPr>
              <a:t>Control de cisticercosis humana en México: 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latin typeface="Arial"/>
                <a:cs typeface="Arial"/>
              </a:rPr>
              <a:t>1. Difusión </a:t>
            </a:r>
            <a:r>
              <a:rPr lang="es-ES" dirty="0">
                <a:latin typeface="Arial"/>
                <a:cs typeface="Arial"/>
              </a:rPr>
              <a:t>de </a:t>
            </a:r>
            <a:r>
              <a:rPr lang="es-ES" dirty="0" smtClean="0">
                <a:latin typeface="Arial"/>
                <a:cs typeface="Arial"/>
              </a:rPr>
              <a:t>información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latin typeface="Arial"/>
                <a:cs typeface="Arial"/>
              </a:rPr>
              <a:t>2. Programa </a:t>
            </a:r>
            <a:r>
              <a:rPr lang="es-ES" dirty="0">
                <a:latin typeface="Arial"/>
                <a:cs typeface="Arial"/>
              </a:rPr>
              <a:t>Nacional de Control y </a:t>
            </a:r>
            <a:r>
              <a:rPr lang="es-ES" dirty="0" smtClean="0">
                <a:latin typeface="Arial"/>
                <a:cs typeface="Arial"/>
              </a:rPr>
              <a:t>Prevención 1994-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latin typeface="Arial"/>
                <a:cs typeface="Arial"/>
              </a:rPr>
              <a:t>3. Mejores </a:t>
            </a:r>
            <a:r>
              <a:rPr lang="es-ES" dirty="0">
                <a:latin typeface="Arial"/>
                <a:cs typeface="Arial"/>
              </a:rPr>
              <a:t>condiciones de </a:t>
            </a:r>
            <a:r>
              <a:rPr lang="es-ES" dirty="0" smtClean="0">
                <a:latin typeface="Arial"/>
                <a:cs typeface="Arial"/>
              </a:rPr>
              <a:t>vida de los mexicanos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latin typeface="Arial"/>
                <a:cs typeface="Arial"/>
              </a:rPr>
              <a:t>Se logró que ya no sea un p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roblema de salud pública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28110" y="1621006"/>
            <a:ext cx="3506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latin typeface="Arial"/>
                <a:cs typeface="Arial"/>
              </a:rPr>
              <a:t>Eliminación </a:t>
            </a:r>
            <a:r>
              <a:rPr lang="es-ES" b="1" dirty="0">
                <a:solidFill>
                  <a:srgbClr val="0000FF"/>
                </a:solidFill>
                <a:latin typeface="Arial"/>
                <a:cs typeface="Arial"/>
              </a:rPr>
              <a:t>focal de cisticercosis en </a:t>
            </a:r>
            <a:r>
              <a:rPr lang="es-ES" b="1" dirty="0" smtClean="0">
                <a:solidFill>
                  <a:srgbClr val="0000FF"/>
                </a:solidFill>
                <a:latin typeface="Arial"/>
                <a:cs typeface="Arial"/>
              </a:rPr>
              <a:t>Perú</a:t>
            </a:r>
            <a:r>
              <a:rPr lang="es-ES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lang="es-E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s-ES" dirty="0" smtClean="0">
                <a:latin typeface="Arial"/>
                <a:cs typeface="Arial"/>
              </a:rPr>
              <a:t>1.Tx cestocida para humanos</a:t>
            </a:r>
            <a:endParaRPr lang="es-ES" dirty="0">
              <a:latin typeface="Arial"/>
              <a:cs typeface="Arial"/>
            </a:endParaRPr>
          </a:p>
          <a:p>
            <a:r>
              <a:rPr lang="es-ES" dirty="0" smtClean="0">
                <a:latin typeface="Arial"/>
                <a:cs typeface="Arial"/>
              </a:rPr>
              <a:t>2</a:t>
            </a:r>
            <a:r>
              <a:rPr lang="es-ES" dirty="0">
                <a:latin typeface="Arial"/>
                <a:cs typeface="Arial"/>
              </a:rPr>
              <a:t>. Educación para la </a:t>
            </a:r>
            <a:r>
              <a:rPr lang="es-ES" dirty="0" smtClean="0">
                <a:latin typeface="Arial"/>
                <a:cs typeface="Arial"/>
              </a:rPr>
              <a:t>salud </a:t>
            </a:r>
            <a:r>
              <a:rPr lang="es-ES" dirty="0">
                <a:latin typeface="Arial"/>
                <a:cs typeface="Arial"/>
              </a:rPr>
              <a:t>3.Vacunacion de </a:t>
            </a:r>
            <a:r>
              <a:rPr lang="es-ES" dirty="0" smtClean="0">
                <a:latin typeface="Arial"/>
                <a:cs typeface="Arial"/>
              </a:rPr>
              <a:t>cerdos</a:t>
            </a:r>
          </a:p>
          <a:p>
            <a:r>
              <a:rPr lang="es-ES" dirty="0" smtClean="0">
                <a:latin typeface="Arial"/>
                <a:cs typeface="Arial"/>
              </a:rPr>
              <a:t>4. </a:t>
            </a:r>
            <a:r>
              <a:rPr lang="es-ES" dirty="0" err="1">
                <a:latin typeface="Arial"/>
                <a:cs typeface="Arial"/>
              </a:rPr>
              <a:t>Tx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smtClean="0">
                <a:latin typeface="Arial"/>
                <a:cs typeface="Arial"/>
              </a:rPr>
              <a:t>con </a:t>
            </a:r>
            <a:r>
              <a:rPr lang="es-ES" dirty="0" err="1">
                <a:latin typeface="Arial"/>
                <a:cs typeface="Arial"/>
              </a:rPr>
              <a:t>o</a:t>
            </a:r>
            <a:r>
              <a:rPr lang="es-ES" dirty="0" err="1" smtClean="0">
                <a:latin typeface="Arial"/>
                <a:cs typeface="Arial"/>
              </a:rPr>
              <a:t>xfendazol</a:t>
            </a:r>
            <a:r>
              <a:rPr lang="es-ES" dirty="0" smtClean="0">
                <a:latin typeface="Arial"/>
                <a:cs typeface="Arial"/>
              </a:rPr>
              <a:t> a cerdos</a:t>
            </a:r>
          </a:p>
          <a:p>
            <a:r>
              <a:rPr lang="es-ES" dirty="0" smtClean="0">
                <a:latin typeface="Arial"/>
                <a:cs typeface="Arial"/>
              </a:rPr>
              <a:t>5. Apoyo a enfermos con NCC 6. Diagnóstico adecuado	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5628110" y="4055135"/>
            <a:ext cx="3506917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dirty="0" smtClean="0">
                <a:latin typeface="Arial"/>
                <a:cs typeface="Arial"/>
              </a:rPr>
              <a:t>Recomendaciones: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latin typeface="Arial"/>
                <a:cs typeface="Arial"/>
              </a:rPr>
              <a:t>1. Se </a:t>
            </a:r>
            <a:r>
              <a:rPr lang="es-ES" dirty="0">
                <a:latin typeface="Arial"/>
                <a:cs typeface="Arial"/>
              </a:rPr>
              <a:t>requieren </a:t>
            </a:r>
            <a:r>
              <a:rPr lang="es-ES" dirty="0">
                <a:solidFill>
                  <a:srgbClr val="0000FF"/>
                </a:solidFill>
                <a:latin typeface="Arial"/>
                <a:cs typeface="Arial"/>
              </a:rPr>
              <a:t>métodos </a:t>
            </a:r>
            <a:endParaRPr lang="es-E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innovadores </a:t>
            </a:r>
            <a:r>
              <a:rPr lang="es-ES" dirty="0">
                <a:solidFill>
                  <a:srgbClr val="0000FF"/>
                </a:solidFill>
                <a:latin typeface="Arial"/>
                <a:cs typeface="Arial"/>
              </a:rPr>
              <a:t>de </a:t>
            </a:r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reclutamiento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latin typeface="Arial"/>
                <a:cs typeface="Arial"/>
              </a:rPr>
              <a:t>de </a:t>
            </a:r>
            <a:r>
              <a:rPr lang="es-ES" dirty="0">
                <a:latin typeface="Arial"/>
                <a:cs typeface="Arial"/>
              </a:rPr>
              <a:t>comunidades para </a:t>
            </a:r>
            <a:r>
              <a:rPr lang="es-ES" dirty="0" smtClean="0">
                <a:latin typeface="Arial"/>
                <a:cs typeface="Arial"/>
              </a:rPr>
              <a:t>asegurar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latin typeface="Arial"/>
                <a:cs typeface="Arial"/>
              </a:rPr>
              <a:t>la </a:t>
            </a:r>
            <a:r>
              <a:rPr lang="es-ES" dirty="0">
                <a:latin typeface="Arial"/>
                <a:cs typeface="Arial"/>
              </a:rPr>
              <a:t>efectividad y sustentabilidad </a:t>
            </a:r>
            <a:r>
              <a:rPr lang="es-ES" dirty="0" smtClean="0">
                <a:latin typeface="Arial"/>
                <a:cs typeface="Arial"/>
              </a:rPr>
              <a:t>de los </a:t>
            </a:r>
            <a:r>
              <a:rPr lang="es-ES" dirty="0">
                <a:latin typeface="Arial"/>
                <a:cs typeface="Arial"/>
              </a:rPr>
              <a:t>esfuerzos de </a:t>
            </a:r>
            <a:r>
              <a:rPr lang="es-ES" dirty="0" smtClean="0">
                <a:latin typeface="Arial"/>
                <a:cs typeface="Arial"/>
              </a:rPr>
              <a:t>control</a:t>
            </a:r>
            <a:endParaRPr lang="es-ES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2. Es fundamenta</a:t>
            </a:r>
            <a:r>
              <a:rPr lang="es-ES" dirty="0" smtClean="0">
                <a:solidFill>
                  <a:srgbClr val="0070C0"/>
                </a:solidFill>
                <a:latin typeface="Arial"/>
                <a:cs typeface="Arial"/>
              </a:rPr>
              <a:t>l </a:t>
            </a:r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incorporar  educación </a:t>
            </a:r>
            <a:r>
              <a:rPr lang="es-ES" dirty="0">
                <a:solidFill>
                  <a:srgbClr val="0000FF"/>
                </a:solidFill>
                <a:latin typeface="Arial"/>
                <a:cs typeface="Arial"/>
              </a:rPr>
              <a:t>para la salud </a:t>
            </a:r>
            <a:r>
              <a:rPr lang="es-ES" dirty="0">
                <a:latin typeface="Arial"/>
                <a:cs typeface="Arial"/>
              </a:rPr>
              <a:t>en </a:t>
            </a:r>
            <a:r>
              <a:rPr lang="es-ES" dirty="0" smtClean="0">
                <a:latin typeface="Arial"/>
                <a:cs typeface="Arial"/>
              </a:rPr>
              <a:t>programas de control 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latin typeface="Arial"/>
                <a:cs typeface="Arial"/>
              </a:rPr>
              <a:t>3. En 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zonas endémicas </a:t>
            </a:r>
            <a:r>
              <a:rPr lang="es-ES" dirty="0" smtClean="0">
                <a:latin typeface="Arial"/>
                <a:cs typeface="Arial"/>
              </a:rPr>
              <a:t>se recomienda utilizar </a:t>
            </a:r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intervenciones combinadas</a:t>
            </a:r>
            <a:endParaRPr lang="es-E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4" name="Imagen 13" descr="Captura de pantalla 2015-04-05 a la(s) 23.31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3" t="47818" r="32684" b="36538"/>
          <a:stretch/>
        </p:blipFill>
        <p:spPr>
          <a:xfrm>
            <a:off x="3543512" y="1558929"/>
            <a:ext cx="2084598" cy="13026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2" descr="Scan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32845" r="16124" b="18782"/>
          <a:stretch>
            <a:fillRect/>
          </a:stretch>
        </p:blipFill>
        <p:spPr bwMode="auto">
          <a:xfrm>
            <a:off x="3668684" y="4417945"/>
            <a:ext cx="1834253" cy="120058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991583" y="138093"/>
            <a:ext cx="4866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Simposio: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State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of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the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art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for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the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control of </a:t>
            </a:r>
            <a:r>
              <a:rPr lang="es-ES" sz="2800" b="1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Taenia </a:t>
            </a:r>
            <a:r>
              <a:rPr lang="es-ES" sz="2800" b="1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solium 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cysticercosis</a:t>
            </a:r>
            <a:endParaRPr lang="es-ES" sz="2800" b="1" dirty="0">
              <a:latin typeface="Arial"/>
              <a:cs typeface="Arial"/>
            </a:endParaRPr>
          </a:p>
        </p:txBody>
      </p:sp>
      <p:pic>
        <p:nvPicPr>
          <p:cNvPr id="16" name="Picture 2" descr="taen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>
            <a:fillRect/>
          </a:stretch>
        </p:blipFill>
        <p:spPr bwMode="auto">
          <a:xfrm>
            <a:off x="3659643" y="3058102"/>
            <a:ext cx="1852335" cy="11985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SC0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39" y="5757240"/>
            <a:ext cx="1585343" cy="10568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>
            <a:stCxn id="15" idx="2"/>
          </p:cNvCxnSpPr>
          <p:nvPr/>
        </p:nvCxnSpPr>
        <p:spPr>
          <a:xfrm>
            <a:off x="4554361" y="1121127"/>
            <a:ext cx="12572" cy="5736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0" y="39228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-887218" y="1322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513845" y="167020"/>
            <a:ext cx="608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Simposio</a:t>
            </a:r>
            <a:r>
              <a:rPr lang="es-ES" sz="2800" b="1" dirty="0" smtClean="0">
                <a:latin typeface="Arial"/>
                <a:cs typeface="Arial"/>
              </a:rPr>
              <a:t>: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Epidemiology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and control of alveolar 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echinococcosis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1526717"/>
            <a:ext cx="45669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rial"/>
                <a:cs typeface="Arial"/>
              </a:rPr>
              <a:t>Aumento de </a:t>
            </a:r>
            <a:r>
              <a:rPr lang="es-ES" dirty="0" smtClean="0">
                <a:solidFill>
                  <a:srgbClr val="FF0000"/>
                </a:solidFill>
                <a:latin typeface="Arial"/>
                <a:cs typeface="Arial"/>
              </a:rPr>
              <a:t>equinococosis debido a:</a:t>
            </a:r>
            <a:endParaRPr lang="es-E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En </a:t>
            </a:r>
            <a:r>
              <a:rPr lang="es-ES" dirty="0">
                <a:latin typeface="Arial"/>
                <a:cs typeface="Arial"/>
              </a:rPr>
              <a:t>Asia </a:t>
            </a:r>
            <a:r>
              <a:rPr lang="es-ES" dirty="0" smtClean="0">
                <a:latin typeface="Arial"/>
                <a:cs typeface="Arial"/>
              </a:rPr>
              <a:t>central: caída en la economía al desaparecer la </a:t>
            </a:r>
            <a:r>
              <a:rPr lang="es-ES" dirty="0">
                <a:latin typeface="Arial"/>
                <a:cs typeface="Arial"/>
              </a:rPr>
              <a:t>URSS </a:t>
            </a:r>
            <a:endParaRPr lang="es-MX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En Europa </a:t>
            </a:r>
            <a:r>
              <a:rPr lang="es-ES" dirty="0" smtClean="0">
                <a:latin typeface="Arial"/>
                <a:cs typeface="Arial"/>
              </a:rPr>
              <a:t>occidental: </a:t>
            </a:r>
            <a:r>
              <a:rPr lang="es-ES" dirty="0">
                <a:latin typeface="Arial"/>
                <a:cs typeface="Arial"/>
              </a:rPr>
              <a:t>aumento en la población de zorros </a:t>
            </a:r>
            <a:endParaRPr lang="es-MX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MX" dirty="0" smtClean="0">
                <a:latin typeface="Arial"/>
                <a:cs typeface="Arial"/>
              </a:rPr>
              <a:t>É</a:t>
            </a:r>
            <a:r>
              <a:rPr lang="es-ES" dirty="0" err="1" smtClean="0">
                <a:latin typeface="Arial"/>
                <a:cs typeface="Arial"/>
              </a:rPr>
              <a:t>xito</a:t>
            </a:r>
            <a:r>
              <a:rPr lang="es-ES" dirty="0" smtClean="0">
                <a:latin typeface="Arial"/>
                <a:cs typeface="Arial"/>
              </a:rPr>
              <a:t> </a:t>
            </a:r>
            <a:r>
              <a:rPr lang="es-ES" dirty="0">
                <a:latin typeface="Arial"/>
                <a:cs typeface="Arial"/>
              </a:rPr>
              <a:t>de vacunación contra </a:t>
            </a:r>
            <a:r>
              <a:rPr lang="es-ES" dirty="0" smtClean="0">
                <a:latin typeface="Arial"/>
                <a:cs typeface="Arial"/>
              </a:rPr>
              <a:t>rabia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En </a:t>
            </a:r>
            <a:r>
              <a:rPr lang="es-ES" dirty="0">
                <a:latin typeface="Arial"/>
                <a:cs typeface="Arial"/>
              </a:rPr>
              <a:t>Canadá </a:t>
            </a:r>
            <a:r>
              <a:rPr lang="es-ES" dirty="0" smtClean="0">
                <a:latin typeface="Arial"/>
                <a:cs typeface="Arial"/>
              </a:rPr>
              <a:t>por coyotes urbanos</a:t>
            </a:r>
            <a:endParaRPr lang="es-MX" dirty="0">
              <a:latin typeface="Arial"/>
              <a:cs typeface="Arial"/>
            </a:endParaRPr>
          </a:p>
        </p:txBody>
      </p:sp>
      <p:pic>
        <p:nvPicPr>
          <p:cNvPr id="18" name="Imagen 17" descr="zorro y muj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3" y="4872194"/>
            <a:ext cx="2691636" cy="188816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920" y="3511135"/>
            <a:ext cx="2046881" cy="823353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608410" y="1486187"/>
            <a:ext cx="4336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% 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de zorros infectados en 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2006 y 59% en 2013 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en Holanda 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y 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Bélgica, por lo que </a:t>
            </a:r>
            <a:r>
              <a:rPr lang="es-MX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ay que conocer la dinámica de infección en límites 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lang="es-ES" dirty="0" smtClean="0">
                <a:solidFill>
                  <a:srgbClr val="000000"/>
                </a:solidFill>
                <a:latin typeface="Arial"/>
                <a:cs typeface="Arial"/>
              </a:rPr>
              <a:t>Europa</a:t>
            </a:r>
            <a:r>
              <a:rPr lang="es-ES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FF0000"/>
                </a:solidFill>
                <a:latin typeface="Arial"/>
                <a:cs typeface="Arial"/>
              </a:rPr>
              <a:t>Recientemente se vi</a:t>
            </a:r>
            <a:r>
              <a:rPr lang="es-ES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dirty="0" smtClean="0">
                <a:solidFill>
                  <a:srgbClr val="FF0000"/>
                </a:solidFill>
                <a:latin typeface="Arial"/>
                <a:cs typeface="Arial"/>
              </a:rPr>
              <a:t> el primer caso en </a:t>
            </a:r>
            <a:r>
              <a:rPr lang="es-ES" dirty="0">
                <a:solidFill>
                  <a:srgbClr val="FF0000"/>
                </a:solidFill>
                <a:latin typeface="Arial"/>
                <a:cs typeface="Arial"/>
              </a:rPr>
              <a:t>humanos </a:t>
            </a:r>
            <a:r>
              <a:rPr lang="es-ES" dirty="0" smtClean="0">
                <a:solidFill>
                  <a:srgbClr val="FF0000"/>
                </a:solidFill>
                <a:latin typeface="Arial"/>
                <a:cs typeface="Arial"/>
              </a:rPr>
              <a:t>en Suiza </a:t>
            </a:r>
            <a:endParaRPr lang="es-MX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201845" y="4054022"/>
            <a:ext cx="2602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Debido a que</a:t>
            </a:r>
            <a:r>
              <a:rPr lang="es-ES" i="1" dirty="0" smtClean="0">
                <a:latin typeface="Arial"/>
                <a:cs typeface="Arial"/>
              </a:rPr>
              <a:t> E</a:t>
            </a:r>
            <a:r>
              <a:rPr lang="es-ES" i="1" dirty="0">
                <a:latin typeface="Arial"/>
                <a:cs typeface="Arial"/>
              </a:rPr>
              <a:t>. </a:t>
            </a:r>
            <a:r>
              <a:rPr lang="es-ES" i="1" dirty="0" err="1">
                <a:latin typeface="Arial"/>
                <a:cs typeface="Arial"/>
              </a:rPr>
              <a:t>multilocularis</a:t>
            </a:r>
            <a:r>
              <a:rPr lang="es-ES" i="1" dirty="0">
                <a:latin typeface="Arial"/>
                <a:cs typeface="Arial"/>
              </a:rPr>
              <a:t> </a:t>
            </a:r>
            <a:r>
              <a:rPr lang="es-ES" dirty="0">
                <a:latin typeface="Arial"/>
                <a:cs typeface="Arial"/>
              </a:rPr>
              <a:t>tiene </a:t>
            </a:r>
            <a:r>
              <a:rPr lang="es-ES" dirty="0">
                <a:solidFill>
                  <a:srgbClr val="FF0000"/>
                </a:solidFill>
                <a:latin typeface="Arial"/>
                <a:cs typeface="Arial"/>
              </a:rPr>
              <a:t>gran plasticidad a diferentes medios y hospederos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smtClean="0">
                <a:latin typeface="Arial"/>
                <a:cs typeface="Arial"/>
              </a:rPr>
              <a:t>es necesario que el </a:t>
            </a:r>
            <a:r>
              <a:rPr lang="es-ES" dirty="0">
                <a:latin typeface="Arial"/>
                <a:cs typeface="Arial"/>
              </a:rPr>
              <a:t>control s</a:t>
            </a:r>
            <a:r>
              <a:rPr lang="es-ES" dirty="0" smtClean="0">
                <a:latin typeface="Arial"/>
                <a:cs typeface="Arial"/>
              </a:rPr>
              <a:t>e adapte a las condiciones              locales</a:t>
            </a:r>
            <a:endParaRPr lang="es-MX" dirty="0">
              <a:latin typeface="Arial"/>
              <a:cs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0" y="4040512"/>
            <a:ext cx="3295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En </a:t>
            </a:r>
            <a:r>
              <a:rPr lang="es-ES" dirty="0">
                <a:solidFill>
                  <a:srgbClr val="FF0000"/>
                </a:solidFill>
                <a:latin typeface="Arial"/>
                <a:cs typeface="Arial"/>
              </a:rPr>
              <a:t>Mongolia</a:t>
            </a:r>
            <a:r>
              <a:rPr lang="es-ES" dirty="0">
                <a:latin typeface="Arial"/>
                <a:cs typeface="Arial"/>
              </a:rPr>
              <a:t> h</a:t>
            </a:r>
            <a:r>
              <a:rPr lang="es-ES" dirty="0" smtClean="0">
                <a:latin typeface="Arial"/>
                <a:cs typeface="Arial"/>
              </a:rPr>
              <a:t>ay 5 </a:t>
            </a:r>
            <a:r>
              <a:rPr lang="es-ES" dirty="0">
                <a:latin typeface="Arial"/>
                <a:cs typeface="Arial"/>
              </a:rPr>
              <a:t>casos </a:t>
            </a:r>
            <a:r>
              <a:rPr lang="es-ES" dirty="0" smtClean="0">
                <a:latin typeface="Arial"/>
                <a:cs typeface="Arial"/>
              </a:rPr>
              <a:t>de </a:t>
            </a:r>
            <a:r>
              <a:rPr lang="es-ES" dirty="0">
                <a:latin typeface="Arial"/>
                <a:cs typeface="Arial"/>
              </a:rPr>
              <a:t>equinococosis alveolar </a:t>
            </a:r>
            <a:endParaRPr lang="es-MX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El genotipo </a:t>
            </a:r>
            <a:r>
              <a:rPr lang="es-ES" dirty="0" smtClean="0">
                <a:latin typeface="Arial"/>
                <a:cs typeface="Arial"/>
              </a:rPr>
              <a:t>mongol es </a:t>
            </a:r>
            <a:r>
              <a:rPr lang="es-ES" dirty="0">
                <a:latin typeface="Arial"/>
                <a:cs typeface="Arial"/>
              </a:rPr>
              <a:t>una variación </a:t>
            </a:r>
            <a:r>
              <a:rPr lang="es-ES" dirty="0" err="1" smtClean="0">
                <a:latin typeface="Arial"/>
                <a:cs typeface="Arial"/>
              </a:rPr>
              <a:t>intraespecífica</a:t>
            </a:r>
            <a:r>
              <a:rPr lang="es-ES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De 3 casos, 2 </a:t>
            </a:r>
            <a:r>
              <a:rPr lang="es-ES" dirty="0">
                <a:latin typeface="Arial"/>
                <a:cs typeface="Arial"/>
              </a:rPr>
              <a:t>son genotipo mongol y uno asiático</a:t>
            </a:r>
            <a:endParaRPr lang="es-MX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Los hospederos definitivos son el lobo y el zorro</a:t>
            </a: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creen Shot 2015-04-08 at 1.3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3" y="1944900"/>
            <a:ext cx="5730947" cy="47099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01901" y="215641"/>
            <a:ext cx="406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Simposio: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Inflammatory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diseases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and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helminths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7886" y="2107020"/>
            <a:ext cx="3375139" cy="448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Estudios con helmintos</a:t>
            </a:r>
            <a:r>
              <a:rPr lang="es-ES" sz="2000" i="1" dirty="0">
                <a:latin typeface="Arial"/>
                <a:cs typeface="Arial"/>
              </a:rPr>
              <a:t>: </a:t>
            </a:r>
            <a:r>
              <a:rPr lang="es-ES" sz="2000" i="1" dirty="0" err="1">
                <a:latin typeface="Arial"/>
                <a:cs typeface="Arial"/>
              </a:rPr>
              <a:t>Fasciola</a:t>
            </a:r>
            <a:r>
              <a:rPr lang="es-ES" sz="2000" i="1" dirty="0">
                <a:latin typeface="Arial"/>
                <a:cs typeface="Arial"/>
              </a:rPr>
              <a:t> </a:t>
            </a:r>
            <a:r>
              <a:rPr lang="es-ES" sz="2000" i="1" dirty="0" err="1">
                <a:latin typeface="Arial"/>
                <a:cs typeface="Arial"/>
              </a:rPr>
              <a:t>hepatica</a:t>
            </a:r>
            <a:r>
              <a:rPr lang="es-ES" sz="2000" i="1" dirty="0">
                <a:latin typeface="Arial"/>
                <a:cs typeface="Arial"/>
              </a:rPr>
              <a:t>, </a:t>
            </a:r>
            <a:r>
              <a:rPr lang="es-ES" sz="2000" i="1" dirty="0" err="1">
                <a:latin typeface="Arial"/>
                <a:cs typeface="Arial"/>
              </a:rPr>
              <a:t>Acanthocheilonema</a:t>
            </a:r>
            <a:r>
              <a:rPr lang="es-ES" sz="2000" i="1" dirty="0">
                <a:latin typeface="Arial"/>
                <a:cs typeface="Arial"/>
              </a:rPr>
              <a:t> </a:t>
            </a:r>
            <a:r>
              <a:rPr lang="es-ES" sz="2000" i="1" dirty="0" smtClean="0">
                <a:latin typeface="Arial"/>
                <a:cs typeface="Arial"/>
              </a:rPr>
              <a:t>vitae </a:t>
            </a:r>
            <a:r>
              <a:rPr lang="es-ES" sz="2000" i="1" dirty="0">
                <a:latin typeface="Arial"/>
                <a:cs typeface="Arial"/>
              </a:rPr>
              <a:t>Taenia </a:t>
            </a:r>
            <a:r>
              <a:rPr lang="es-ES" sz="2000" i="1" dirty="0" err="1">
                <a:latin typeface="Arial"/>
                <a:cs typeface="Arial"/>
              </a:rPr>
              <a:t>crassiceps</a:t>
            </a:r>
            <a:r>
              <a:rPr lang="es-ES" sz="2000" i="1" dirty="0">
                <a:latin typeface="Arial"/>
                <a:cs typeface="Arial"/>
              </a:rPr>
              <a:t>, </a:t>
            </a:r>
            <a:r>
              <a:rPr lang="es-ES" sz="2000" i="1" dirty="0" err="1" smtClean="0">
                <a:latin typeface="Arial"/>
                <a:cs typeface="Arial"/>
              </a:rPr>
              <a:t>Hymenolepis</a:t>
            </a:r>
            <a:r>
              <a:rPr lang="es-ES" sz="2000" i="1" dirty="0" smtClean="0">
                <a:latin typeface="Arial"/>
                <a:cs typeface="Arial"/>
              </a:rPr>
              <a:t> </a:t>
            </a:r>
            <a:r>
              <a:rPr lang="es-ES" sz="2000" i="1" dirty="0">
                <a:latin typeface="Arial"/>
                <a:cs typeface="Arial"/>
              </a:rPr>
              <a:t>diminuta, </a:t>
            </a:r>
            <a:r>
              <a:rPr lang="es-ES" sz="2000" i="1" dirty="0" err="1">
                <a:latin typeface="Arial"/>
                <a:cs typeface="Arial"/>
              </a:rPr>
              <a:t>Schistosoma</a:t>
            </a:r>
            <a:r>
              <a:rPr lang="es-ES" sz="2000" i="1" dirty="0">
                <a:latin typeface="Arial"/>
                <a:cs typeface="Arial"/>
              </a:rPr>
              <a:t> </a:t>
            </a:r>
            <a:r>
              <a:rPr lang="es-ES" sz="2000" i="1" dirty="0" err="1">
                <a:latin typeface="Arial"/>
                <a:cs typeface="Arial"/>
              </a:rPr>
              <a:t>mansoni</a:t>
            </a:r>
            <a:endParaRPr lang="es-ES" sz="2000" i="1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Para tratamiento humano  de enfermedad celiaca, asma, colitis, alergia, autoinmunidad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Posible tratamiento en choque séptico, rechazo de trasplantes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708110" y="1697334"/>
            <a:ext cx="37155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Ensayo clínico en humanos (enfermedad celiaca)</a:t>
            </a:r>
            <a:endParaRPr lang="es-ES_tradnl" sz="1600" b="1" u="sng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81998" y="4267574"/>
            <a:ext cx="979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Huevos/g</a:t>
            </a:r>
            <a:endParaRPr lang="es-E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76223" y="5366618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Eosinófilos</a:t>
            </a:r>
            <a:endParaRPr lang="es-ES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885654" y="5331664"/>
            <a:ext cx="1299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Hemoglobina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625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2738" y="121335"/>
            <a:ext cx="5746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Simposio</a:t>
            </a:r>
            <a:r>
              <a:rPr lang="es-ES" sz="2800" b="1" dirty="0" smtClean="0">
                <a:latin typeface="Arial"/>
                <a:cs typeface="Arial"/>
              </a:rPr>
              <a:t>: </a:t>
            </a:r>
            <a:r>
              <a:rPr lang="es-ES" sz="2800" b="1" dirty="0" err="1" smtClean="0">
                <a:latin typeface="Arial"/>
                <a:cs typeface="Arial"/>
              </a:rPr>
              <a:t>Helminths</a:t>
            </a:r>
            <a:r>
              <a:rPr lang="es-ES" sz="2800" b="1" dirty="0" smtClean="0">
                <a:latin typeface="Arial"/>
                <a:cs typeface="Arial"/>
              </a:rPr>
              <a:t> </a:t>
            </a:r>
            <a:r>
              <a:rPr lang="es-ES" sz="2800" b="1" dirty="0">
                <a:latin typeface="Arial"/>
                <a:cs typeface="Arial"/>
              </a:rPr>
              <a:t>and </a:t>
            </a:r>
            <a:r>
              <a:rPr lang="es-ES" sz="2800" b="1" dirty="0" err="1">
                <a:latin typeface="Arial"/>
                <a:cs typeface="Arial"/>
              </a:rPr>
              <a:t>helminth</a:t>
            </a:r>
            <a:r>
              <a:rPr lang="es-ES" sz="2800" b="1" dirty="0">
                <a:latin typeface="Arial"/>
                <a:cs typeface="Arial"/>
              </a:rPr>
              <a:t> </a:t>
            </a:r>
            <a:r>
              <a:rPr lang="es-ES" sz="2800" b="1" dirty="0" err="1">
                <a:latin typeface="Arial"/>
                <a:cs typeface="Arial"/>
              </a:rPr>
              <a:t>products</a:t>
            </a:r>
            <a:r>
              <a:rPr lang="es-ES" sz="2800" b="1" dirty="0">
                <a:latin typeface="Arial"/>
                <a:cs typeface="Arial"/>
              </a:rPr>
              <a:t> </a:t>
            </a:r>
            <a:r>
              <a:rPr lang="es-ES" sz="2800" b="1" dirty="0" err="1">
                <a:latin typeface="Arial"/>
                <a:cs typeface="Arial"/>
              </a:rPr>
              <a:t>for</a:t>
            </a:r>
            <a:r>
              <a:rPr lang="es-ES" sz="2800" b="1" dirty="0">
                <a:latin typeface="Arial"/>
                <a:cs typeface="Arial"/>
              </a:rPr>
              <a:t> </a:t>
            </a:r>
            <a:r>
              <a:rPr lang="es-ES" sz="2800" b="1" dirty="0" err="1">
                <a:latin typeface="Arial"/>
                <a:cs typeface="Arial"/>
              </a:rPr>
              <a:t>treatment</a:t>
            </a:r>
            <a:r>
              <a:rPr lang="es-ES" sz="2800" b="1" dirty="0">
                <a:latin typeface="Arial"/>
                <a:cs typeface="Arial"/>
              </a:rPr>
              <a:t> of </a:t>
            </a:r>
            <a:r>
              <a:rPr lang="es-ES" sz="2800" b="1" dirty="0" err="1">
                <a:latin typeface="Arial"/>
                <a:cs typeface="Arial"/>
              </a:rPr>
              <a:t>inflammatory</a:t>
            </a:r>
            <a:r>
              <a:rPr lang="es-ES" sz="2800" b="1" dirty="0">
                <a:latin typeface="Arial"/>
                <a:cs typeface="Arial"/>
              </a:rPr>
              <a:t> </a:t>
            </a:r>
            <a:r>
              <a:rPr lang="es-ES" sz="2800" b="1" dirty="0" err="1">
                <a:latin typeface="Arial"/>
                <a:cs typeface="Arial"/>
              </a:rPr>
              <a:t>diseases</a:t>
            </a:r>
            <a:endParaRPr lang="es-ES" sz="2800" b="1" dirty="0">
              <a:latin typeface="Arial"/>
              <a:cs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7" y="3861800"/>
            <a:ext cx="2832137" cy="301375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3"/>
          <a:srcRect t="72691" r="29438"/>
          <a:stretch/>
        </p:blipFill>
        <p:spPr>
          <a:xfrm>
            <a:off x="4046182" y="4509425"/>
            <a:ext cx="4518420" cy="1758164"/>
          </a:xfrm>
          <a:prstGeom prst="rect">
            <a:avLst/>
          </a:prstGeom>
          <a:ln>
            <a:noFill/>
          </a:ln>
        </p:spPr>
      </p:pic>
      <p:sp>
        <p:nvSpPr>
          <p:cNvPr id="10" name="TextBox 6"/>
          <p:cNvSpPr txBox="1"/>
          <p:nvPr/>
        </p:nvSpPr>
        <p:spPr>
          <a:xfrm>
            <a:off x="3867597" y="3724618"/>
            <a:ext cx="5019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u="sng" dirty="0" smtClean="0">
                <a:solidFill>
                  <a:srgbClr val="953735"/>
                </a:solidFill>
                <a:latin typeface="Arial"/>
                <a:cs typeface="Arial"/>
              </a:rPr>
              <a:t>Productos de excreción-secreción de </a:t>
            </a:r>
            <a:r>
              <a:rPr lang="es-ES_tradnl" sz="1600" b="1" i="1" u="sng" dirty="0" smtClean="0">
                <a:solidFill>
                  <a:srgbClr val="953735"/>
                </a:solidFill>
                <a:latin typeface="Arial"/>
                <a:cs typeface="Arial"/>
              </a:rPr>
              <a:t>F. </a:t>
            </a:r>
            <a:r>
              <a:rPr lang="en-US" sz="1600" b="1" i="1" u="sng" dirty="0">
                <a:solidFill>
                  <a:srgbClr val="953735"/>
                </a:solidFill>
                <a:latin typeface="Arial"/>
                <a:cs typeface="Arial"/>
              </a:rPr>
              <a:t>h</a:t>
            </a:r>
            <a:r>
              <a:rPr lang="es-ES_tradnl" sz="1600" b="1" i="1" u="sng" dirty="0" err="1" smtClean="0">
                <a:solidFill>
                  <a:srgbClr val="953735"/>
                </a:solidFill>
                <a:latin typeface="Arial"/>
                <a:cs typeface="Arial"/>
              </a:rPr>
              <a:t>epatica</a:t>
            </a:r>
            <a:r>
              <a:rPr lang="es-ES_tradnl" sz="1600" b="1" u="sng" dirty="0" smtClean="0">
                <a:solidFill>
                  <a:srgbClr val="953735"/>
                </a:solidFill>
                <a:latin typeface="Arial"/>
                <a:cs typeface="Arial"/>
              </a:rPr>
              <a:t> inducen macrófagos alternativamente activados</a:t>
            </a:r>
            <a:endParaRPr lang="es-ES_tradnl" sz="1600" b="1" u="sng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-1587" y="3256320"/>
            <a:ext cx="4163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ES</a:t>
            </a:r>
            <a:r>
              <a:rPr lang="es-ES_tradnl" sz="1600" b="1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lang="es-ES_tradnl" sz="16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62, </a:t>
            </a:r>
            <a:r>
              <a:rPr lang="es-ES_tradnl" sz="1600" b="1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glicoprote</a:t>
            </a:r>
            <a:r>
              <a:rPr lang="es-ES_tradnl" sz="16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ína con </a:t>
            </a:r>
            <a:r>
              <a:rPr lang="es-ES_tradnl" sz="1600" b="1" u="sng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fosforilcolina</a:t>
            </a:r>
            <a:r>
              <a:rPr lang="es-ES_tradnl" sz="16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 la filaria </a:t>
            </a:r>
            <a:r>
              <a:rPr lang="es-ES_tradnl" sz="1600" b="1" i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A. </a:t>
            </a:r>
            <a:r>
              <a:rPr lang="es-ES_tradnl" sz="1600" b="1" i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lang="es-ES_tradnl" sz="1600" b="1" i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itae </a:t>
            </a:r>
            <a:r>
              <a:rPr lang="es-ES_tradnl" sz="16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inhibe el asma</a:t>
            </a:r>
            <a:endParaRPr lang="es-ES_tradnl" sz="1600" b="1" u="sng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08097" y="1712347"/>
            <a:ext cx="8904165" cy="1323439"/>
          </a:xfrm>
          <a:prstGeom prst="rect">
            <a:avLst/>
          </a:prstGeom>
          <a:ln w="31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s-ES" sz="2000" dirty="0">
                <a:latin typeface="Arial"/>
                <a:cs typeface="Arial"/>
              </a:rPr>
              <a:t>Diseño de análogos de glicoproteínas reguladoras para uso terapéutico</a:t>
            </a:r>
          </a:p>
          <a:p>
            <a:pPr marL="342900" indent="-342900"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Diferentes </a:t>
            </a:r>
            <a:r>
              <a:rPr lang="es-ES" sz="2000" dirty="0">
                <a:latin typeface="Arial"/>
                <a:cs typeface="Arial"/>
              </a:rPr>
              <a:t>mecanismos de acción: </a:t>
            </a:r>
            <a:r>
              <a:rPr lang="es-ES" sz="2000" dirty="0">
                <a:latin typeface="Arial"/>
                <a:cs typeface="Arial"/>
              </a:rPr>
              <a:t>macrófagos alternativamente </a:t>
            </a:r>
            <a:r>
              <a:rPr lang="es-ES" sz="2000" dirty="0" smtClean="0">
                <a:latin typeface="Arial"/>
                <a:cs typeface="Arial"/>
              </a:rPr>
              <a:t>activados </a:t>
            </a:r>
            <a:r>
              <a:rPr lang="es-ES" sz="2000" dirty="0">
                <a:latin typeface="Arial"/>
                <a:cs typeface="Arial"/>
              </a:rPr>
              <a:t>inducción </a:t>
            </a:r>
            <a:r>
              <a:rPr lang="es-ES" sz="2000" dirty="0">
                <a:latin typeface="Arial"/>
                <a:cs typeface="Arial"/>
              </a:rPr>
              <a:t>de T </a:t>
            </a:r>
            <a:r>
              <a:rPr lang="es-ES" sz="2000" dirty="0" err="1">
                <a:latin typeface="Arial"/>
                <a:cs typeface="Arial"/>
              </a:rPr>
              <a:t>regs</a:t>
            </a:r>
            <a:r>
              <a:rPr lang="es-ES" sz="2000" dirty="0">
                <a:latin typeface="Arial"/>
                <a:cs typeface="Arial"/>
              </a:rPr>
              <a:t>, B </a:t>
            </a:r>
            <a:r>
              <a:rPr lang="es-ES" sz="2000" dirty="0" err="1">
                <a:latin typeface="Arial"/>
                <a:cs typeface="Arial"/>
              </a:rPr>
              <a:t>regs</a:t>
            </a:r>
            <a:r>
              <a:rPr lang="es-ES" sz="2000" dirty="0">
                <a:latin typeface="Arial"/>
                <a:cs typeface="Arial"/>
              </a:rPr>
              <a:t>, </a:t>
            </a:r>
            <a:r>
              <a:rPr lang="es-ES" sz="2000" dirty="0" smtClean="0">
                <a:latin typeface="Arial"/>
                <a:cs typeface="Arial"/>
              </a:rPr>
              <a:t>células </a:t>
            </a:r>
            <a:r>
              <a:rPr lang="es-ES" sz="2000" dirty="0">
                <a:latin typeface="Arial"/>
                <a:cs typeface="Arial"/>
              </a:rPr>
              <a:t>dendríticas </a:t>
            </a:r>
            <a:r>
              <a:rPr lang="es-ES" sz="2000" dirty="0" err="1">
                <a:latin typeface="Arial"/>
                <a:cs typeface="Arial"/>
              </a:rPr>
              <a:t>tolerogénicas</a:t>
            </a:r>
            <a:endParaRPr lang="es-ES" sz="2000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Estudios para </a:t>
            </a:r>
            <a:r>
              <a:rPr lang="es-ES" sz="2000" dirty="0">
                <a:latin typeface="Arial"/>
                <a:cs typeface="Arial"/>
              </a:rPr>
              <a:t>dilucidar vías de señalización de células dendríticas</a:t>
            </a:r>
          </a:p>
        </p:txBody>
      </p:sp>
      <p:sp>
        <p:nvSpPr>
          <p:cNvPr id="14" name="Rectangle 12"/>
          <p:cNvSpPr/>
          <p:nvPr/>
        </p:nvSpPr>
        <p:spPr>
          <a:xfrm>
            <a:off x="680888" y="4101869"/>
            <a:ext cx="2832136" cy="545562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7282772" y="4438470"/>
            <a:ext cx="95932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atin typeface="Arial"/>
                <a:cs typeface="Arial"/>
              </a:rPr>
              <a:t>Relma</a:t>
            </a:r>
            <a:endParaRPr lang="es-E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19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4554361" y="1322022"/>
            <a:ext cx="0" cy="5218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>
            <a:off x="179378" y="4087912"/>
            <a:ext cx="87141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-887218" y="1322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25700" y="154753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Simposio</a:t>
            </a:r>
            <a:r>
              <a:rPr lang="es-ES" sz="2800" b="1" dirty="0" smtClean="0">
                <a:latin typeface="Arial"/>
                <a:cs typeface="Arial"/>
              </a:rPr>
              <a:t>: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Vaccines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against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helminths</a:t>
            </a:r>
            <a:endParaRPr lang="es-ES" sz="2800" b="1" dirty="0">
              <a:latin typeface="Arial"/>
              <a:cs typeface="Arial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179378" y="1568826"/>
            <a:ext cx="4176722" cy="2279274"/>
            <a:chOff x="1539825" y="2192025"/>
            <a:chExt cx="3366875" cy="2279274"/>
          </a:xfrm>
        </p:grpSpPr>
        <p:sp>
          <p:nvSpPr>
            <p:cNvPr id="19" name="Rectángulo 18"/>
            <p:cNvSpPr/>
            <p:nvPr/>
          </p:nvSpPr>
          <p:spPr>
            <a:xfrm>
              <a:off x="1645104" y="2200275"/>
              <a:ext cx="2481038" cy="15324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1539825" y="2192025"/>
              <a:ext cx="3366875" cy="227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just"/>
              <a:r>
                <a:rPr lang="es-ES" dirty="0" smtClean="0">
                  <a:solidFill>
                    <a:srgbClr val="0000FF"/>
                  </a:solidFill>
                  <a:latin typeface="Arial"/>
                  <a:cs typeface="Arial"/>
                </a:rPr>
                <a:t>Estudio de </a:t>
              </a:r>
              <a:r>
                <a:rPr lang="es-ES" dirty="0" err="1" smtClean="0">
                  <a:solidFill>
                    <a:srgbClr val="0000FF"/>
                  </a:solidFill>
                  <a:latin typeface="Arial"/>
                  <a:cs typeface="Arial"/>
                </a:rPr>
                <a:t>vaccin</a:t>
              </a:r>
              <a:r>
                <a:rPr lang="es-ES" dirty="0" err="1" smtClean="0">
                  <a:solidFill>
                    <a:srgbClr val="0000FF"/>
                  </a:solidFill>
                  <a:latin typeface="Arial"/>
                  <a:cs typeface="Arial"/>
                </a:rPr>
                <a:t>ómica</a:t>
              </a:r>
              <a:r>
                <a:rPr lang="es-ES" dirty="0">
                  <a:latin typeface="Arial"/>
                  <a:cs typeface="Arial"/>
                </a:rPr>
                <a:t>:</a:t>
              </a:r>
              <a:r>
                <a:rPr lang="es-ES" dirty="0" smtClean="0">
                  <a:latin typeface="Arial"/>
                  <a:cs typeface="Arial"/>
                </a:rPr>
                <a:t> con </a:t>
              </a:r>
              <a:r>
                <a:rPr lang="es-ES" dirty="0" err="1" smtClean="0">
                  <a:latin typeface="Arial"/>
                  <a:cs typeface="Arial"/>
                </a:rPr>
                <a:t>microarreglos</a:t>
              </a:r>
              <a:r>
                <a:rPr lang="es-ES" dirty="0" smtClean="0">
                  <a:latin typeface="Arial"/>
                  <a:cs typeface="Arial"/>
                </a:rPr>
                <a:t> de prote</a:t>
              </a:r>
              <a:r>
                <a:rPr lang="es-ES" dirty="0" smtClean="0">
                  <a:latin typeface="Arial"/>
                  <a:cs typeface="Arial"/>
                </a:rPr>
                <a:t>í</a:t>
              </a:r>
              <a:r>
                <a:rPr lang="es-ES" dirty="0" smtClean="0">
                  <a:latin typeface="Arial"/>
                  <a:cs typeface="Arial"/>
                </a:rPr>
                <a:t>nas de </a:t>
              </a:r>
              <a:r>
                <a:rPr lang="es-ES" i="1" dirty="0" err="1" smtClean="0">
                  <a:latin typeface="Arial"/>
                  <a:cs typeface="Arial"/>
                </a:rPr>
                <a:t>Schistosoma</a:t>
              </a:r>
              <a:r>
                <a:rPr lang="es-ES" dirty="0" smtClean="0">
                  <a:latin typeface="Arial"/>
                  <a:cs typeface="Arial"/>
                </a:rPr>
                <a:t> enfrentados a sueros de gente protegida se identificaron ant</a:t>
              </a:r>
              <a:r>
                <a:rPr lang="es-ES" dirty="0" smtClean="0">
                  <a:latin typeface="Arial"/>
                  <a:cs typeface="Arial"/>
                </a:rPr>
                <a:t>ígenos nuevos del tegumento útiles para </a:t>
              </a:r>
              <a:r>
                <a:rPr lang="es-ES" dirty="0">
                  <a:latin typeface="Arial"/>
                  <a:cs typeface="Arial"/>
                </a:rPr>
                <a:t>v</a:t>
              </a:r>
              <a:r>
                <a:rPr lang="es-ES" dirty="0" smtClean="0">
                  <a:latin typeface="Arial"/>
                  <a:cs typeface="Arial"/>
                </a:rPr>
                <a:t>acunar y en gente </a:t>
              </a:r>
              <a:r>
                <a:rPr lang="es-ES" dirty="0" smtClean="0">
                  <a:latin typeface="Arial"/>
                  <a:cs typeface="Arial"/>
                </a:rPr>
                <a:t>con infecci</a:t>
              </a:r>
              <a:r>
                <a:rPr lang="es-ES" dirty="0" smtClean="0">
                  <a:latin typeface="Arial"/>
                  <a:cs typeface="Arial"/>
                </a:rPr>
                <a:t>ó</a:t>
              </a:r>
              <a:r>
                <a:rPr lang="es-ES" dirty="0" smtClean="0">
                  <a:latin typeface="Arial"/>
                  <a:cs typeface="Arial"/>
                </a:rPr>
                <a:t>n cr</a:t>
              </a:r>
              <a:r>
                <a:rPr lang="es-ES" dirty="0" smtClean="0">
                  <a:latin typeface="Arial"/>
                  <a:cs typeface="Arial"/>
                </a:rPr>
                <a:t>ónica </a:t>
              </a:r>
              <a:r>
                <a:rPr lang="es-ES" kern="1200" dirty="0" smtClean="0">
                  <a:latin typeface="Arial"/>
                  <a:cs typeface="Arial"/>
                </a:rPr>
                <a:t>Identificaron los que inducen respuesta de hipersensibilidad tipo </a:t>
              </a:r>
              <a:r>
                <a:rPr lang="es-ES" kern="1200" dirty="0" err="1" smtClean="0">
                  <a:latin typeface="Arial"/>
                  <a:cs typeface="Arial"/>
                </a:rPr>
                <a:t>IgE</a:t>
              </a:r>
              <a:endParaRPr lang="es-ES" kern="1200" dirty="0">
                <a:latin typeface="Arial"/>
                <a:cs typeface="Arial"/>
              </a:endParaRPr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120123" y="4331021"/>
            <a:ext cx="4235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Utilizaci</a:t>
            </a:r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ón de </a:t>
            </a:r>
            <a:r>
              <a:rPr lang="es-ES" dirty="0" err="1" smtClean="0">
                <a:solidFill>
                  <a:srgbClr val="0000FF"/>
                </a:solidFill>
                <a:latin typeface="Arial"/>
                <a:cs typeface="Arial"/>
              </a:rPr>
              <a:t>bioppaning</a:t>
            </a:r>
            <a:r>
              <a:rPr lang="es-ES" dirty="0" smtClean="0">
                <a:latin typeface="Arial"/>
                <a:cs typeface="Arial"/>
              </a:rPr>
              <a:t>: se usó una biblioteca de fagos</a:t>
            </a:r>
            <a:r>
              <a:rPr lang="es-ES" dirty="0" smtClean="0">
                <a:latin typeface="Arial"/>
                <a:cs typeface="Arial"/>
              </a:rPr>
              <a:t>, se identificaron clonas que son </a:t>
            </a:r>
            <a:r>
              <a:rPr lang="es-ES" dirty="0" err="1" smtClean="0">
                <a:latin typeface="Arial"/>
                <a:cs typeface="Arial"/>
              </a:rPr>
              <a:t>mimotopos</a:t>
            </a:r>
            <a:r>
              <a:rPr lang="es-ES" dirty="0" smtClean="0">
                <a:latin typeface="Arial"/>
                <a:cs typeface="Arial"/>
              </a:rPr>
              <a:t> de </a:t>
            </a:r>
            <a:r>
              <a:rPr lang="es-ES" dirty="0" smtClean="0">
                <a:latin typeface="Arial"/>
                <a:cs typeface="Arial"/>
              </a:rPr>
              <a:t>P</a:t>
            </a:r>
            <a:r>
              <a:rPr lang="es-ES" dirty="0" smtClean="0">
                <a:latin typeface="Arial"/>
                <a:cs typeface="Arial"/>
              </a:rPr>
              <a:t>AB1, que es un </a:t>
            </a:r>
            <a:r>
              <a:rPr lang="es-ES" dirty="0" err="1" smtClean="0">
                <a:latin typeface="Arial"/>
                <a:cs typeface="Arial"/>
              </a:rPr>
              <a:t>epítopo</a:t>
            </a:r>
            <a:r>
              <a:rPr lang="es-ES" dirty="0" smtClean="0">
                <a:latin typeface="Arial"/>
                <a:cs typeface="Arial"/>
              </a:rPr>
              <a:t> del ant</a:t>
            </a:r>
            <a:r>
              <a:rPr lang="es-ES" dirty="0" smtClean="0">
                <a:latin typeface="Arial"/>
                <a:cs typeface="Arial"/>
              </a:rPr>
              <a:t>ígeno </a:t>
            </a:r>
            <a:r>
              <a:rPr lang="es-ES" dirty="0" err="1" smtClean="0">
                <a:latin typeface="Arial"/>
                <a:cs typeface="Arial"/>
              </a:rPr>
              <a:t>CarLA</a:t>
            </a:r>
            <a:r>
              <a:rPr lang="es-ES" dirty="0" smtClean="0">
                <a:latin typeface="Arial"/>
                <a:cs typeface="Arial"/>
              </a:rPr>
              <a:t> de la cutícula de varios nemátodos. Se probaron contra IgA de la saliva de ganado, 2 fueron positivas y se están usando para ensayos de vacunación</a:t>
            </a:r>
            <a:endParaRPr lang="es-ES" dirty="0">
              <a:latin typeface="Arial"/>
              <a:cs typeface="Arial"/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4752157" y="1691354"/>
            <a:ext cx="4141419" cy="1950896"/>
            <a:chOff x="1645104" y="1994977"/>
            <a:chExt cx="3103661" cy="1950896"/>
          </a:xfrm>
        </p:grpSpPr>
        <p:sp>
          <p:nvSpPr>
            <p:cNvPr id="23" name="Rectángulo 22"/>
            <p:cNvSpPr/>
            <p:nvPr/>
          </p:nvSpPr>
          <p:spPr>
            <a:xfrm>
              <a:off x="1645104" y="2200275"/>
              <a:ext cx="2481038" cy="15324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1654622" y="1994977"/>
              <a:ext cx="3094143" cy="1950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just"/>
              <a:r>
                <a:rPr lang="es-ES" dirty="0" smtClean="0">
                  <a:solidFill>
                    <a:srgbClr val="0000FF"/>
                  </a:solidFill>
                  <a:latin typeface="Arial"/>
                  <a:cs typeface="Arial"/>
                </a:rPr>
                <a:t>Inmunizaci</a:t>
              </a:r>
              <a:r>
                <a:rPr lang="es-ES" dirty="0" smtClean="0">
                  <a:solidFill>
                    <a:srgbClr val="0000FF"/>
                  </a:solidFill>
                  <a:latin typeface="Arial"/>
                  <a:cs typeface="Arial"/>
                </a:rPr>
                <a:t>ón experimental en ratones</a:t>
              </a:r>
              <a:r>
                <a:rPr lang="es-ES" dirty="0" smtClean="0">
                  <a:latin typeface="Arial"/>
                  <a:cs typeface="Arial"/>
                </a:rPr>
                <a:t>: la p</a:t>
              </a:r>
              <a:r>
                <a:rPr lang="es-ES" dirty="0" smtClean="0">
                  <a:latin typeface="Arial"/>
                  <a:cs typeface="Arial"/>
                </a:rPr>
                <a:t>rote</a:t>
              </a:r>
              <a:r>
                <a:rPr lang="es-ES" dirty="0" smtClean="0">
                  <a:latin typeface="Arial"/>
                  <a:cs typeface="Arial"/>
                </a:rPr>
                <a:t>ína recombinante de </a:t>
              </a:r>
              <a:r>
                <a:rPr lang="es-ES" i="1" dirty="0" err="1" smtClean="0">
                  <a:latin typeface="Arial"/>
                  <a:cs typeface="Arial"/>
                </a:rPr>
                <a:t>Trichinella</a:t>
              </a:r>
              <a:r>
                <a:rPr lang="es-ES" dirty="0" smtClean="0">
                  <a:latin typeface="Arial"/>
                  <a:cs typeface="Arial"/>
                </a:rPr>
                <a:t> unida a </a:t>
              </a:r>
              <a:r>
                <a:rPr lang="es-ES" dirty="0" err="1" smtClean="0">
                  <a:latin typeface="Arial"/>
                  <a:cs typeface="Arial"/>
                </a:rPr>
                <a:t>lumazina-</a:t>
              </a:r>
              <a:r>
                <a:rPr lang="es-ES" dirty="0" err="1" smtClean="0">
                  <a:latin typeface="Arial"/>
                  <a:cs typeface="Arial"/>
                </a:rPr>
                <a:t>sintetasa</a:t>
              </a:r>
              <a:r>
                <a:rPr lang="es-ES" dirty="0" smtClean="0">
                  <a:latin typeface="Arial"/>
                  <a:cs typeface="Arial"/>
                </a:rPr>
                <a:t> (TS</a:t>
              </a:r>
              <a:r>
                <a:rPr lang="es-ES" dirty="0" smtClean="0">
                  <a:latin typeface="Arial"/>
                  <a:cs typeface="Arial"/>
                </a:rPr>
                <a:t>L</a:t>
              </a:r>
              <a:r>
                <a:rPr lang="es-ES" dirty="0">
                  <a:latin typeface="Arial"/>
                  <a:cs typeface="Arial"/>
                </a:rPr>
                <a:t>-1/</a:t>
              </a:r>
              <a:r>
                <a:rPr lang="es-ES" dirty="0" smtClean="0">
                  <a:latin typeface="Arial"/>
                  <a:cs typeface="Arial"/>
                </a:rPr>
                <a:t>LS) como adyuvante activ</a:t>
              </a:r>
              <a:r>
                <a:rPr lang="es-ES" dirty="0" smtClean="0">
                  <a:latin typeface="Arial"/>
                  <a:cs typeface="Arial"/>
                </a:rPr>
                <a:t>ó una </a:t>
              </a:r>
              <a:r>
                <a:rPr lang="es-ES" dirty="0" smtClean="0">
                  <a:latin typeface="Arial"/>
                  <a:cs typeface="Arial"/>
                </a:rPr>
                <a:t>respuesta tipo Th2, aument</a:t>
              </a:r>
              <a:r>
                <a:rPr lang="es-ES" dirty="0" smtClean="0">
                  <a:latin typeface="Arial"/>
                  <a:cs typeface="Arial"/>
                </a:rPr>
                <a:t>aron los</a:t>
              </a:r>
              <a:r>
                <a:rPr lang="es-ES" dirty="0" smtClean="0">
                  <a:latin typeface="Arial"/>
                  <a:cs typeface="Arial"/>
                </a:rPr>
                <a:t> macr</a:t>
              </a:r>
              <a:r>
                <a:rPr lang="es-ES" dirty="0" smtClean="0">
                  <a:latin typeface="Arial"/>
                  <a:cs typeface="Arial"/>
                </a:rPr>
                <a:t>ófagos alternativamente activados y se</a:t>
              </a:r>
              <a:r>
                <a:rPr lang="es-MX" dirty="0" smtClean="0">
                  <a:latin typeface="Arial"/>
                  <a:cs typeface="Arial"/>
                </a:rPr>
                <a:t> logró </a:t>
              </a:r>
              <a:r>
                <a:rPr lang="es-ES" dirty="0" smtClean="0">
                  <a:latin typeface="Arial"/>
                  <a:cs typeface="Arial"/>
                </a:rPr>
                <a:t>eliminar a las </a:t>
              </a:r>
              <a:r>
                <a:rPr lang="es-ES" dirty="0" err="1" smtClean="0">
                  <a:latin typeface="Arial"/>
                  <a:cs typeface="Arial"/>
                </a:rPr>
                <a:t>triquinelas</a:t>
              </a:r>
              <a:r>
                <a:rPr lang="es-ES" dirty="0" smtClean="0">
                  <a:latin typeface="Arial"/>
                  <a:cs typeface="Arial"/>
                </a:rPr>
                <a:t> adultas. Esta es una buena alternativa</a:t>
              </a:r>
              <a:r>
                <a:rPr lang="es-ES" dirty="0" smtClean="0">
                  <a:latin typeface="Arial"/>
                  <a:cs typeface="Arial"/>
                </a:rPr>
                <a:t> para control</a:t>
              </a:r>
              <a:endParaRPr lang="es-MX" dirty="0">
                <a:latin typeface="Arial"/>
                <a:cs typeface="Arial"/>
              </a:endParaRP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4781193" y="4331342"/>
            <a:ext cx="4112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roteasas de </a:t>
            </a:r>
            <a:r>
              <a:rPr lang="es-ES" i="1" dirty="0" err="1" smtClean="0">
                <a:solidFill>
                  <a:srgbClr val="0000FF"/>
                </a:solidFill>
                <a:latin typeface="Arial"/>
                <a:cs typeface="Arial"/>
              </a:rPr>
              <a:t>Haemonchus</a:t>
            </a:r>
            <a:r>
              <a:rPr lang="es-ES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" i="1" dirty="0" err="1" smtClean="0">
                <a:solidFill>
                  <a:srgbClr val="0000FF"/>
                </a:solidFill>
                <a:latin typeface="Arial"/>
                <a:cs typeface="Arial"/>
              </a:rPr>
              <a:t>contortus</a:t>
            </a:r>
            <a:r>
              <a:rPr lang="es-ES" i="1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lang="es-E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" dirty="0" smtClean="0">
                <a:latin typeface="Arial"/>
                <a:cs typeface="Arial"/>
              </a:rPr>
              <a:t>en la superficie del intestino del parásito son blancos ideales para vacunación, sin embargo es necesario que sean funcionales y para esto se están investigando sistemas de expresión en eucariontes como el </a:t>
            </a:r>
            <a:r>
              <a:rPr lang="es-ES" dirty="0" err="1" smtClean="0">
                <a:latin typeface="Arial"/>
                <a:cs typeface="Arial"/>
              </a:rPr>
              <a:t>nem</a:t>
            </a:r>
            <a:r>
              <a:rPr lang="es-ES" dirty="0" err="1" smtClean="0">
                <a:latin typeface="Arial"/>
                <a:cs typeface="Arial"/>
              </a:rPr>
              <a:t>á</a:t>
            </a:r>
            <a:r>
              <a:rPr lang="es-ES" dirty="0" err="1" smtClean="0">
                <a:latin typeface="Arial"/>
                <a:cs typeface="Arial"/>
              </a:rPr>
              <a:t>todo</a:t>
            </a:r>
            <a:r>
              <a:rPr lang="es-ES" dirty="0" smtClean="0">
                <a:latin typeface="Arial"/>
                <a:cs typeface="Arial"/>
              </a:rPr>
              <a:t> de vida libre </a:t>
            </a:r>
            <a:r>
              <a:rPr lang="es-ES" i="1" dirty="0" smtClean="0">
                <a:latin typeface="Arial"/>
                <a:cs typeface="Arial"/>
              </a:rPr>
              <a:t>C. </a:t>
            </a:r>
            <a:r>
              <a:rPr lang="es-ES" i="1" dirty="0" err="1" smtClean="0">
                <a:latin typeface="Arial"/>
                <a:cs typeface="Arial"/>
              </a:rPr>
              <a:t>elegans</a:t>
            </a: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7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0937" y="174280"/>
            <a:ext cx="543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Simposio: Modern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approaches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on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neurology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of human cysticercosis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604" y="5537359"/>
            <a:ext cx="886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Recomendaciones:</a:t>
            </a:r>
            <a:endParaRPr lang="es-MX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es-ES" dirty="0">
                <a:latin typeface="Arial"/>
                <a:cs typeface="Arial"/>
              </a:rPr>
              <a:t>Hacer </a:t>
            </a:r>
            <a:r>
              <a:rPr lang="es-ES" dirty="0" smtClean="0">
                <a:latin typeface="Arial"/>
                <a:cs typeface="Arial"/>
              </a:rPr>
              <a:t>estudio </a:t>
            </a:r>
            <a:r>
              <a:rPr lang="es-ES" dirty="0" err="1" smtClean="0">
                <a:latin typeface="Arial"/>
                <a:cs typeface="Arial"/>
              </a:rPr>
              <a:t>neuro</a:t>
            </a:r>
            <a:r>
              <a:rPr lang="es-ES" dirty="0">
                <a:latin typeface="Arial"/>
                <a:cs typeface="Arial"/>
              </a:rPr>
              <a:t>-</a:t>
            </a:r>
            <a:r>
              <a:rPr lang="es-ES" dirty="0" smtClean="0">
                <a:latin typeface="Arial"/>
                <a:cs typeface="Arial"/>
              </a:rPr>
              <a:t>otológico </a:t>
            </a:r>
            <a:r>
              <a:rPr lang="es-ES" dirty="0">
                <a:latin typeface="Arial"/>
                <a:cs typeface="Arial"/>
              </a:rPr>
              <a:t>en </a:t>
            </a:r>
            <a:r>
              <a:rPr lang="es-ES" dirty="0" smtClean="0">
                <a:latin typeface="Arial"/>
                <a:cs typeface="Arial"/>
              </a:rPr>
              <a:t>cisticercosis </a:t>
            </a:r>
            <a:r>
              <a:rPr lang="es-ES" dirty="0" err="1" smtClean="0">
                <a:latin typeface="Arial"/>
                <a:cs typeface="Arial"/>
              </a:rPr>
              <a:t>subaracnoid</a:t>
            </a:r>
            <a:r>
              <a:rPr lang="es-ES" dirty="0" err="1">
                <a:latin typeface="Arial"/>
                <a:cs typeface="Arial"/>
              </a:rPr>
              <a:t>e</a:t>
            </a:r>
            <a:r>
              <a:rPr lang="es-ES" dirty="0" err="1" smtClean="0">
                <a:latin typeface="Arial"/>
                <a:cs typeface="Arial"/>
              </a:rPr>
              <a:t>a</a:t>
            </a:r>
            <a:r>
              <a:rPr lang="es-ES" dirty="0" smtClean="0">
                <a:latin typeface="Arial"/>
                <a:cs typeface="Arial"/>
              </a:rPr>
              <a:t> </a:t>
            </a:r>
            <a:r>
              <a:rPr lang="es-ES" dirty="0">
                <a:latin typeface="Arial"/>
                <a:cs typeface="Arial"/>
              </a:rPr>
              <a:t>y </a:t>
            </a:r>
            <a:r>
              <a:rPr lang="es-ES" dirty="0" smtClean="0">
                <a:latin typeface="Arial"/>
                <a:cs typeface="Arial"/>
              </a:rPr>
              <a:t>ventricular.  </a:t>
            </a:r>
          </a:p>
          <a:p>
            <a:pPr marL="342900" indent="-342900">
              <a:buFont typeface="Wingdings" charset="2"/>
              <a:buChar char="ü"/>
            </a:pPr>
            <a:r>
              <a:rPr lang="es-ES" dirty="0" smtClean="0">
                <a:latin typeface="Arial"/>
                <a:cs typeface="Arial"/>
              </a:rPr>
              <a:t>Usar </a:t>
            </a:r>
            <a:r>
              <a:rPr lang="es-ES" dirty="0">
                <a:latin typeface="Arial"/>
                <a:cs typeface="Arial"/>
              </a:rPr>
              <a:t>fármacos </a:t>
            </a:r>
            <a:r>
              <a:rPr lang="es-ES" dirty="0" smtClean="0">
                <a:latin typeface="Arial"/>
                <a:cs typeface="Arial"/>
              </a:rPr>
              <a:t>para controlar reacciones </a:t>
            </a:r>
            <a:r>
              <a:rPr lang="es-ES" dirty="0">
                <a:latin typeface="Arial"/>
                <a:cs typeface="Arial"/>
              </a:rPr>
              <a:t>inmunológicas e </a:t>
            </a:r>
            <a:r>
              <a:rPr lang="es-ES" dirty="0" smtClean="0">
                <a:latin typeface="Arial"/>
                <a:cs typeface="Arial"/>
              </a:rPr>
              <a:t>inflamatorias y AED</a:t>
            </a:r>
          </a:p>
          <a:p>
            <a:pPr marL="342900" indent="-342900">
              <a:buFont typeface="Wingdings" charset="2"/>
              <a:buChar char="ü"/>
            </a:pPr>
            <a:r>
              <a:rPr lang="es-ES" dirty="0" smtClean="0">
                <a:latin typeface="Arial"/>
                <a:cs typeface="Arial"/>
              </a:rPr>
              <a:t> AED </a:t>
            </a:r>
            <a:r>
              <a:rPr lang="es-ES" dirty="0">
                <a:latin typeface="Arial"/>
                <a:cs typeface="Arial"/>
              </a:rPr>
              <a:t>por </a:t>
            </a:r>
            <a:r>
              <a:rPr lang="es-ES" dirty="0" smtClean="0">
                <a:latin typeface="Arial"/>
                <a:cs typeface="Arial"/>
              </a:rPr>
              <a:t>tiempo variable, </a:t>
            </a:r>
            <a:r>
              <a:rPr lang="es-ES" dirty="0">
                <a:latin typeface="Arial"/>
                <a:cs typeface="Arial"/>
              </a:rPr>
              <a:t>incluso </a:t>
            </a:r>
            <a:r>
              <a:rPr lang="es-ES" dirty="0" smtClean="0">
                <a:latin typeface="Arial"/>
                <a:cs typeface="Arial"/>
              </a:rPr>
              <a:t>largo </a:t>
            </a:r>
            <a:r>
              <a:rPr lang="es-ES" dirty="0">
                <a:latin typeface="Arial"/>
                <a:cs typeface="Arial"/>
              </a:rPr>
              <a:t>hasta la resolución </a:t>
            </a:r>
            <a:r>
              <a:rPr lang="es-ES" dirty="0" smtClean="0">
                <a:latin typeface="Arial"/>
                <a:cs typeface="Arial"/>
              </a:rPr>
              <a:t>total en imagen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94745" y="4018903"/>
            <a:ext cx="5923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/>
              <a:t>El edema </a:t>
            </a:r>
            <a:r>
              <a:rPr lang="es-ES" dirty="0" err="1"/>
              <a:t>perilesional</a:t>
            </a:r>
            <a:r>
              <a:rPr lang="es-ES" dirty="0"/>
              <a:t> se asocia a NCC con calcificaciones, convulsiones, anticuerpos, extravasación de contraste en imagen, aumento de marcadores de inflamación, eliminación abrupta de esteroides o extracción de cisticercos</a:t>
            </a:r>
          </a:p>
        </p:txBody>
      </p:sp>
      <p:sp>
        <p:nvSpPr>
          <p:cNvPr id="14" name="Medio marco 13"/>
          <p:cNvSpPr/>
          <p:nvPr/>
        </p:nvSpPr>
        <p:spPr>
          <a:xfrm>
            <a:off x="256465" y="1708920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292833" y="1949686"/>
            <a:ext cx="3955945" cy="1532493"/>
            <a:chOff x="1645104" y="2200275"/>
            <a:chExt cx="2964662" cy="1532493"/>
          </a:xfrm>
        </p:grpSpPr>
        <p:sp>
          <p:nvSpPr>
            <p:cNvPr id="23" name="Rectángulo 22"/>
            <p:cNvSpPr/>
            <p:nvPr/>
          </p:nvSpPr>
          <p:spPr>
            <a:xfrm>
              <a:off x="1645104" y="2200275"/>
              <a:ext cx="2481038" cy="15324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1645104" y="2200275"/>
              <a:ext cx="2964662" cy="1532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/>
                <a:t>En 43 pacientes consecutivos con NCC </a:t>
              </a:r>
              <a:r>
                <a:rPr lang="es-ES" kern="1200" dirty="0" err="1" smtClean="0"/>
                <a:t>extraparenquimatosa</a:t>
              </a:r>
              <a:r>
                <a:rPr lang="es-ES" kern="1200" dirty="0" smtClean="0"/>
                <a:t> se hicieron pruebas </a:t>
              </a:r>
              <a:r>
                <a:rPr lang="es-ES" kern="1200" dirty="0" err="1" smtClean="0"/>
                <a:t>neuro</a:t>
              </a:r>
              <a:r>
                <a:rPr lang="es-ES" kern="1200" dirty="0" smtClean="0"/>
                <a:t>-otológicas, audiometría, </a:t>
              </a:r>
              <a:r>
                <a:rPr lang="es-ES" kern="1200" dirty="0" err="1" smtClean="0"/>
                <a:t>electrosintagmografia</a:t>
              </a:r>
              <a:r>
                <a:rPr lang="es-ES" kern="1200" dirty="0" smtClean="0"/>
                <a:t> y resonancia magnética; 95% con datos </a:t>
              </a:r>
              <a:r>
                <a:rPr lang="es-ES" kern="1200" dirty="0" err="1" smtClean="0"/>
                <a:t>neuro</a:t>
              </a:r>
              <a:r>
                <a:rPr lang="es-ES" kern="1200" dirty="0" smtClean="0"/>
                <a:t>-otológicos, 76% mareos, 71% </a:t>
              </a:r>
              <a:r>
                <a:rPr lang="es-ES" kern="1200" dirty="0" err="1" smtClean="0"/>
                <a:t>tinnitus</a:t>
              </a:r>
              <a:r>
                <a:rPr lang="es-ES" kern="1200" dirty="0" smtClean="0"/>
                <a:t>, 53% perdida de audición</a:t>
              </a:r>
              <a:endParaRPr lang="es-ES" kern="1200" dirty="0"/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184604" y="3770742"/>
            <a:ext cx="1232450" cy="160323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Medio marco 25"/>
          <p:cNvSpPr/>
          <p:nvPr/>
        </p:nvSpPr>
        <p:spPr>
          <a:xfrm>
            <a:off x="1594745" y="3917827"/>
            <a:ext cx="504000" cy="504000"/>
          </a:xfrm>
          <a:prstGeom prst="halfFrame">
            <a:avLst>
              <a:gd name="adj1" fmla="val 18444"/>
              <a:gd name="adj2" fmla="val 2174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811480" y="1802086"/>
            <a:ext cx="411238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/>
              <a:t>El pronóstico de convulsiones en NCC es variable; la recurrencia es común con lesiones persistentes que se controlan fácilmente con 1 a 2 AED (drogas antiepilépticas); granuloma único tiene recurrencia es baja, no así múltiples</a:t>
            </a:r>
          </a:p>
        </p:txBody>
      </p:sp>
      <p:sp>
        <p:nvSpPr>
          <p:cNvPr id="40" name="Medio marco 39"/>
          <p:cNvSpPr/>
          <p:nvPr/>
        </p:nvSpPr>
        <p:spPr>
          <a:xfrm rot="5400000">
            <a:off x="3719513" y="1713020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Medio marco 40"/>
          <p:cNvSpPr/>
          <p:nvPr/>
        </p:nvSpPr>
        <p:spPr>
          <a:xfrm rot="10800000">
            <a:off x="3720278" y="3039648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2" name="Medio marco 41"/>
          <p:cNvSpPr/>
          <p:nvPr/>
        </p:nvSpPr>
        <p:spPr>
          <a:xfrm rot="16200000">
            <a:off x="257231" y="3040412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Medio marco 42"/>
          <p:cNvSpPr/>
          <p:nvPr/>
        </p:nvSpPr>
        <p:spPr>
          <a:xfrm>
            <a:off x="4811480" y="1708920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Medio marco 43"/>
          <p:cNvSpPr/>
          <p:nvPr/>
        </p:nvSpPr>
        <p:spPr>
          <a:xfrm rot="5400000">
            <a:off x="8344725" y="1699509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Medio marco 44"/>
          <p:cNvSpPr/>
          <p:nvPr/>
        </p:nvSpPr>
        <p:spPr>
          <a:xfrm rot="10800000">
            <a:off x="8345490" y="3044664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6" name="Medio marco 45"/>
          <p:cNvSpPr/>
          <p:nvPr/>
        </p:nvSpPr>
        <p:spPr>
          <a:xfrm rot="16200000">
            <a:off x="4812245" y="3043899"/>
            <a:ext cx="596870" cy="595341"/>
          </a:xfrm>
          <a:prstGeom prst="halfFrame">
            <a:avLst>
              <a:gd name="adj1" fmla="val 18444"/>
              <a:gd name="adj2" fmla="val 16839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7" name="Medio marco 46"/>
          <p:cNvSpPr/>
          <p:nvPr/>
        </p:nvSpPr>
        <p:spPr>
          <a:xfrm rot="16200000">
            <a:off x="1594745" y="4883761"/>
            <a:ext cx="504000" cy="504000"/>
          </a:xfrm>
          <a:prstGeom prst="halfFrame">
            <a:avLst>
              <a:gd name="adj1" fmla="val 18444"/>
              <a:gd name="adj2" fmla="val 2174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8" name="Medio marco 47"/>
          <p:cNvSpPr/>
          <p:nvPr/>
        </p:nvSpPr>
        <p:spPr>
          <a:xfrm rot="10800000">
            <a:off x="7014127" y="4822176"/>
            <a:ext cx="504000" cy="504000"/>
          </a:xfrm>
          <a:prstGeom prst="halfFrame">
            <a:avLst>
              <a:gd name="adj1" fmla="val 18444"/>
              <a:gd name="adj2" fmla="val 2174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9" name="Medio marco 48"/>
          <p:cNvSpPr/>
          <p:nvPr/>
        </p:nvSpPr>
        <p:spPr>
          <a:xfrm rot="5400000">
            <a:off x="7014127" y="3911811"/>
            <a:ext cx="504000" cy="504000"/>
          </a:xfrm>
          <a:prstGeom prst="halfFrame">
            <a:avLst>
              <a:gd name="adj1" fmla="val 18444"/>
              <a:gd name="adj2" fmla="val 2174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Picture 4" descr="Explorar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6029" b="2899"/>
          <a:stretch>
            <a:fillRect/>
          </a:stretch>
        </p:blipFill>
        <p:spPr bwMode="auto">
          <a:xfrm>
            <a:off x="7842047" y="3770742"/>
            <a:ext cx="1212149" cy="16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69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6195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En Iquitos</a:t>
            </a:r>
            <a:r>
              <a:rPr lang="es-ES" sz="2000" dirty="0">
                <a:latin typeface="Arial"/>
                <a:cs typeface="Arial"/>
              </a:rPr>
              <a:t>, </a:t>
            </a:r>
            <a:r>
              <a:rPr lang="es-ES" sz="2000" dirty="0" smtClean="0">
                <a:latin typeface="Arial"/>
                <a:cs typeface="Arial"/>
              </a:rPr>
              <a:t>Perú se dio </a:t>
            </a:r>
            <a:r>
              <a:rPr lang="es-ES" sz="2000" dirty="0" err="1" smtClean="0">
                <a:latin typeface="Arial"/>
                <a:cs typeface="Arial"/>
              </a:rPr>
              <a:t>tx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>
                <a:latin typeface="Arial"/>
                <a:cs typeface="Arial"/>
              </a:rPr>
              <a:t>vs </a:t>
            </a:r>
            <a:r>
              <a:rPr lang="es-ES" sz="2000" dirty="0" err="1" smtClean="0">
                <a:latin typeface="Arial"/>
                <a:cs typeface="Arial"/>
              </a:rPr>
              <a:t>geohelmintos</a:t>
            </a:r>
            <a:r>
              <a:rPr lang="es-ES" sz="2000" dirty="0">
                <a:latin typeface="Arial"/>
                <a:cs typeface="Arial"/>
              </a:rPr>
              <a:t> </a:t>
            </a:r>
            <a:r>
              <a:rPr lang="es-ES" sz="2000" dirty="0" smtClean="0">
                <a:latin typeface="Arial"/>
                <a:cs typeface="Arial"/>
              </a:rPr>
              <a:t>a </a:t>
            </a:r>
            <a:r>
              <a:rPr lang="es-ES" sz="2000" dirty="0">
                <a:latin typeface="Arial"/>
                <a:cs typeface="Arial"/>
              </a:rPr>
              <a:t>1760 niños de 12 </a:t>
            </a:r>
            <a:r>
              <a:rPr lang="es-ES" sz="2000" dirty="0" smtClean="0">
                <a:latin typeface="Arial"/>
                <a:cs typeface="Arial"/>
              </a:rPr>
              <a:t>meses</a:t>
            </a:r>
          </a:p>
          <a:p>
            <a:pPr marL="342900" indent="-342900"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Se </a:t>
            </a:r>
            <a:r>
              <a:rPr lang="es-ES" sz="2000" dirty="0" smtClean="0">
                <a:latin typeface="Arial"/>
                <a:cs typeface="Arial"/>
              </a:rPr>
              <a:t>us</a:t>
            </a:r>
            <a:r>
              <a:rPr lang="es-ES" sz="2000" dirty="0" smtClean="0">
                <a:latin typeface="Arial"/>
                <a:cs typeface="Arial"/>
              </a:rPr>
              <a:t>ó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 err="1" smtClean="0">
                <a:latin typeface="Arial"/>
                <a:cs typeface="Arial"/>
              </a:rPr>
              <a:t>albendazol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>
                <a:latin typeface="Arial"/>
                <a:cs typeface="Arial"/>
              </a:rPr>
              <a:t>500 </a:t>
            </a:r>
            <a:r>
              <a:rPr lang="es-ES" sz="2000" dirty="0" smtClean="0">
                <a:latin typeface="Arial"/>
                <a:cs typeface="Arial"/>
              </a:rPr>
              <a:t>mg </a:t>
            </a:r>
            <a:r>
              <a:rPr lang="es-ES" sz="2000" dirty="0">
                <a:latin typeface="Arial"/>
                <a:cs typeface="Arial"/>
              </a:rPr>
              <a:t>dosis única o </a:t>
            </a:r>
            <a:r>
              <a:rPr lang="es-ES" sz="2000" dirty="0" smtClean="0">
                <a:latin typeface="Arial"/>
                <a:cs typeface="Arial"/>
              </a:rPr>
              <a:t>placebo </a:t>
            </a:r>
            <a:r>
              <a:rPr lang="es-ES" sz="2000" dirty="0">
                <a:latin typeface="Arial"/>
                <a:cs typeface="Arial"/>
              </a:rPr>
              <a:t>a los 12 y/o 18 meses</a:t>
            </a:r>
            <a:endParaRPr lang="es-MX" sz="2000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es-ES" sz="2000" dirty="0" smtClean="0">
                <a:latin typeface="Arial"/>
                <a:cs typeface="Arial"/>
              </a:rPr>
              <a:t>Hubo aumento </a:t>
            </a:r>
            <a:r>
              <a:rPr lang="es-ES" sz="2000" dirty="0">
                <a:latin typeface="Arial"/>
                <a:cs typeface="Arial"/>
              </a:rPr>
              <a:t>significativo de peso en niños tratados a los 12 meses</a:t>
            </a:r>
            <a:endParaRPr lang="es-MX" sz="2000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es-ES" sz="2000" dirty="0">
                <a:latin typeface="Arial"/>
                <a:cs typeface="Arial"/>
              </a:rPr>
              <a:t>12% prevalencia a los 12 meses; 40% prevalencia a los 24 </a:t>
            </a:r>
            <a:r>
              <a:rPr lang="es-ES" sz="2000" dirty="0" smtClean="0">
                <a:latin typeface="Arial"/>
                <a:cs typeface="Arial"/>
              </a:rPr>
              <a:t>meses</a:t>
            </a:r>
            <a:endParaRPr lang="es-ES" sz="2000" dirty="0">
              <a:latin typeface="Arial"/>
              <a:cs typeface="Arial"/>
            </a:endParaRPr>
          </a:p>
        </p:txBody>
      </p:sp>
      <p:pic>
        <p:nvPicPr>
          <p:cNvPr id="4" name="Imagen 3" descr="Captura de pantalla 2015-04-04 a la(s) 14.2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8" y="3355010"/>
            <a:ext cx="7195609" cy="20472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5318" y="2917331"/>
            <a:ext cx="71956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 smtClean="0">
                <a:solidFill>
                  <a:srgbClr val="3366FF"/>
                </a:solidFill>
                <a:latin typeface="Arial"/>
                <a:cs typeface="Arial"/>
              </a:rPr>
              <a:t>La temperatura afecta el desarrollo de huevos de </a:t>
            </a:r>
            <a:r>
              <a:rPr lang="es-ES" sz="1700" dirty="0" err="1" smtClean="0">
                <a:solidFill>
                  <a:srgbClr val="3366FF"/>
                </a:solidFill>
                <a:latin typeface="Arial"/>
                <a:cs typeface="Arial"/>
              </a:rPr>
              <a:t>Ascaris</a:t>
            </a:r>
            <a:r>
              <a:rPr lang="es-ES" sz="17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s-ES" sz="1700" i="1" dirty="0" smtClean="0">
                <a:solidFill>
                  <a:srgbClr val="3366FF"/>
                </a:solidFill>
                <a:latin typeface="Arial"/>
                <a:cs typeface="Arial"/>
              </a:rPr>
              <a:t>in vitro</a:t>
            </a:r>
            <a:endParaRPr lang="es-ES" sz="1700" i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387593"/>
            <a:ext cx="904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La Organización Mundial de la Salud recomienda </a:t>
            </a:r>
            <a:r>
              <a:rPr lang="es-ES" sz="2000" dirty="0" err="1" smtClean="0">
                <a:solidFill>
                  <a:srgbClr val="000000"/>
                </a:solidFill>
                <a:latin typeface="Arial"/>
                <a:cs typeface="Arial"/>
              </a:rPr>
              <a:t>tx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 preventivo: en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2012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se dio a 240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millones de escolares y 78 millones de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preescolares en el mundo</a:t>
            </a:r>
            <a:endParaRPr lang="es-MX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En escuelas y otros conductos con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apoyo fuerte de donación de fármacos</a:t>
            </a:r>
            <a:endParaRPr lang="es-MX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El </a:t>
            </a:r>
            <a:r>
              <a:rPr lang="es-ES" sz="2000" dirty="0" err="1" smtClean="0">
                <a:solidFill>
                  <a:srgbClr val="000000"/>
                </a:solidFill>
                <a:latin typeface="Arial"/>
                <a:cs typeface="Arial"/>
              </a:rPr>
              <a:t>tx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 preventivo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es limitado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en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/>
              </a:rPr>
              <a:t>mujeres en edad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reproductiva,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/>
              </a:rPr>
              <a:t>no hay datos</a:t>
            </a:r>
            <a:endParaRPr lang="es-E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74971" y="458321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5ºC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44040" y="462464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35ºC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962399" y="4621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25ºC</a:t>
            </a:r>
            <a:endParaRPr lang="es-ES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67350" y="123959"/>
            <a:ext cx="5999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/>
                <a:cs typeface="Arial"/>
              </a:rPr>
              <a:t>Simposio: New </a:t>
            </a:r>
            <a:r>
              <a:rPr lang="es-ES" sz="2800" b="1" dirty="0" err="1" smtClean="0">
                <a:latin typeface="Arial"/>
                <a:cs typeface="Arial"/>
              </a:rPr>
              <a:t>insights</a:t>
            </a:r>
            <a:r>
              <a:rPr lang="es-ES" sz="2800" b="1" dirty="0" smtClean="0">
                <a:latin typeface="Arial"/>
                <a:cs typeface="Arial"/>
              </a:rPr>
              <a:t> </a:t>
            </a:r>
            <a:r>
              <a:rPr lang="es-ES" sz="2800" b="1" dirty="0" err="1" smtClean="0">
                <a:latin typeface="Arial"/>
                <a:cs typeface="Arial"/>
              </a:rPr>
              <a:t>on</a:t>
            </a:r>
            <a:r>
              <a:rPr lang="es-ES" sz="2800" b="1" dirty="0" smtClean="0">
                <a:latin typeface="Arial"/>
                <a:cs typeface="Arial"/>
              </a:rPr>
              <a:t> </a:t>
            </a:r>
            <a:r>
              <a:rPr lang="es-ES" sz="2800" b="1" dirty="0" err="1" smtClean="0">
                <a:latin typeface="Arial"/>
                <a:cs typeface="Arial"/>
              </a:rPr>
              <a:t>mass</a:t>
            </a:r>
            <a:r>
              <a:rPr lang="es-ES" sz="2800" b="1" dirty="0" smtClean="0">
                <a:latin typeface="Arial"/>
                <a:cs typeface="Arial"/>
              </a:rPr>
              <a:t> </a:t>
            </a:r>
            <a:r>
              <a:rPr lang="es-ES" sz="2800" b="1" dirty="0" err="1" smtClean="0">
                <a:latin typeface="Arial"/>
                <a:cs typeface="Arial"/>
              </a:rPr>
              <a:t>treatment</a:t>
            </a:r>
            <a:r>
              <a:rPr lang="es-ES" sz="2800" b="1" dirty="0" smtClean="0">
                <a:latin typeface="Arial"/>
                <a:cs typeface="Arial"/>
              </a:rPr>
              <a:t> (</a:t>
            </a:r>
            <a:r>
              <a:rPr lang="es-ES" sz="2800" b="1" dirty="0" err="1" smtClean="0">
                <a:latin typeface="Arial"/>
                <a:cs typeface="Arial"/>
              </a:rPr>
              <a:t>tx</a:t>
            </a:r>
            <a:r>
              <a:rPr lang="es-ES" sz="2800" b="1" dirty="0" smtClean="0">
                <a:latin typeface="Arial"/>
                <a:cs typeface="Arial"/>
              </a:rPr>
              <a:t>) </a:t>
            </a:r>
            <a:r>
              <a:rPr lang="es-ES" sz="2800" b="1" dirty="0" err="1" smtClean="0">
                <a:latin typeface="Arial"/>
                <a:cs typeface="Arial"/>
              </a:rPr>
              <a:t>against</a:t>
            </a:r>
            <a:r>
              <a:rPr lang="es-ES" sz="2800" b="1" dirty="0" smtClean="0">
                <a:latin typeface="Arial"/>
                <a:cs typeface="Arial"/>
              </a:rPr>
              <a:t> </a:t>
            </a:r>
            <a:r>
              <a:rPr lang="es-ES" sz="2800" b="1" dirty="0" err="1" smtClean="0">
                <a:latin typeface="Arial"/>
                <a:cs typeface="Arial"/>
              </a:rPr>
              <a:t>geohelminths</a:t>
            </a:r>
            <a:endParaRPr lang="es-E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23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12511</TotalTime>
  <Words>1309</Words>
  <Application>Microsoft Macintosh PowerPoint</Application>
  <PresentationFormat>Presentación en pantalla (4:3)</PresentationFormat>
  <Paragraphs>105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Test</dc:creator>
  <cp:lastModifiedBy>Test</cp:lastModifiedBy>
  <cp:revision>135</cp:revision>
  <dcterms:created xsi:type="dcterms:W3CDTF">2015-03-02T19:12:20Z</dcterms:created>
  <dcterms:modified xsi:type="dcterms:W3CDTF">2015-04-14T23:24:20Z</dcterms:modified>
</cp:coreProperties>
</file>