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2" r:id="rId3"/>
    <p:sldId id="273" r:id="rId4"/>
    <p:sldId id="266" r:id="rId5"/>
    <p:sldId id="257" r:id="rId6"/>
    <p:sldId id="275" r:id="rId7"/>
    <p:sldId id="276" r:id="rId8"/>
    <p:sldId id="294" r:id="rId9"/>
    <p:sldId id="295" r:id="rId10"/>
    <p:sldId id="292" r:id="rId11"/>
    <p:sldId id="274" r:id="rId12"/>
    <p:sldId id="293" r:id="rId13"/>
    <p:sldId id="260" r:id="rId14"/>
    <p:sldId id="281" r:id="rId15"/>
    <p:sldId id="282" r:id="rId16"/>
    <p:sldId id="284" r:id="rId17"/>
    <p:sldId id="296" r:id="rId18"/>
    <p:sldId id="297" r:id="rId19"/>
    <p:sldId id="298" r:id="rId20"/>
    <p:sldId id="263" r:id="rId21"/>
    <p:sldId id="262" r:id="rId22"/>
    <p:sldId id="264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3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84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8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17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1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0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23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32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56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74B1-39A3-4CC3-854C-F89482C54CAB}" type="datetimeFigureOut">
              <a:rPr lang="es-MX" smtClean="0"/>
              <a:pPr/>
              <a:t>15/04/2015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79B5-F3F4-493C-A2A3-43AC31D78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45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5644" y="2108885"/>
            <a:ext cx="83959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Ómica y Parásitos en ICOPA XIII</a:t>
            </a:r>
          </a:p>
          <a:p>
            <a:pPr algn="ctr"/>
            <a:r>
              <a:rPr lang="es-MX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referencia a </a:t>
            </a:r>
            <a:r>
              <a:rPr lang="es-MX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 solium</a:t>
            </a:r>
            <a:endParaRPr lang="es-MX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11612" y="4349578"/>
            <a:ext cx="5075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Juan Pedro </a:t>
            </a:r>
            <a:r>
              <a:rPr lang="es-MX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Laclette</a:t>
            </a:r>
            <a:endParaRPr lang="es-MX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Investigaciones Biomédicas</a:t>
            </a:r>
          </a:p>
          <a:p>
            <a:pPr algn="ctr"/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Nacional Autónoma de México</a:t>
            </a:r>
            <a:endParaRPr lang="es-MX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7" y="261258"/>
            <a:ext cx="999375" cy="1036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92" y="170705"/>
            <a:ext cx="1056733" cy="10567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50940" y="5758249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Abril 2015</a:t>
            </a:r>
            <a:endParaRPr lang="es-MX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29080"/>
              </p:ext>
            </p:extLst>
          </p:nvPr>
        </p:nvGraphicFramePr>
        <p:xfrm>
          <a:off x="2912553" y="979542"/>
          <a:ext cx="4962820" cy="575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Hoja de cálculo" r:id="rId4" imgW="11188700" imgH="15773400" progId="Excel.Sheet.12">
                  <p:embed/>
                </p:oleObj>
              </mc:Choice>
              <mc:Fallback>
                <p:oleObj name="Hoja de cálculo" r:id="rId4" imgW="11188700" imgH="15773400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553" y="979542"/>
                        <a:ext cx="4962820" cy="575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17416" y="130537"/>
            <a:ext cx="1131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Genomas de gusanos redondos (</a:t>
            </a:r>
            <a:r>
              <a:rPr lang="es-MX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Nematoda</a:t>
            </a: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la base de datos del NCBI (61)</a:t>
            </a:r>
            <a:endParaRPr lang="es-MX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4106016" y="107348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Maquinaria Biológica del Parásito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4171946" y="5974831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Métodos de Diagnóstico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7860241" y="1777313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Identificación de</a:t>
            </a:r>
          </a:p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Nuevos Fármacos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32218" y="189852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Relación Huésped-Parásito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7556322" y="5609984"/>
            <a:ext cx="392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Entender su Adaptación Evolutiva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10 Conector recto de flecha"/>
          <p:cNvCxnSpPr/>
          <p:nvPr/>
        </p:nvCxnSpPr>
        <p:spPr>
          <a:xfrm flipV="1">
            <a:off x="5597977" y="1711958"/>
            <a:ext cx="14129" cy="657666"/>
          </a:xfrm>
          <a:prstGeom prst="straightConnector1">
            <a:avLst/>
          </a:prstGeom>
          <a:noFill/>
          <a:ln w="57150">
            <a:solidFill>
              <a:srgbClr val="800000"/>
            </a:solidFill>
            <a:prstDash val="solid"/>
            <a:tailEnd type="arrow"/>
          </a:ln>
          <a:effectLst/>
        </p:spPr>
      </p:cxnSp>
      <p:cxnSp>
        <p:nvCxnSpPr>
          <p:cNvPr id="10" name="11 Conector recto de flecha"/>
          <p:cNvCxnSpPr/>
          <p:nvPr/>
        </p:nvCxnSpPr>
        <p:spPr>
          <a:xfrm flipV="1">
            <a:off x="7916362" y="2513640"/>
            <a:ext cx="216024" cy="576064"/>
          </a:xfrm>
          <a:prstGeom prst="straightConnector1">
            <a:avLst/>
          </a:prstGeom>
          <a:noFill/>
          <a:ln w="57150">
            <a:solidFill>
              <a:srgbClr val="800000"/>
            </a:solidFill>
            <a:prstDash val="solid"/>
            <a:tailEnd type="arrow"/>
          </a:ln>
          <a:effectLst/>
        </p:spPr>
      </p:cxnSp>
      <p:cxnSp>
        <p:nvCxnSpPr>
          <p:cNvPr id="11" name="12 Conector recto de flecha"/>
          <p:cNvCxnSpPr/>
          <p:nvPr/>
        </p:nvCxnSpPr>
        <p:spPr>
          <a:xfrm>
            <a:off x="5468090" y="5288555"/>
            <a:ext cx="0" cy="506095"/>
          </a:xfrm>
          <a:prstGeom prst="straightConnector1">
            <a:avLst/>
          </a:prstGeom>
          <a:noFill/>
          <a:ln w="57150">
            <a:solidFill>
              <a:srgbClr val="800000"/>
            </a:solidFill>
            <a:prstDash val="solid"/>
            <a:tailEnd type="arrow"/>
          </a:ln>
          <a:effectLst/>
        </p:spPr>
      </p:cxnSp>
      <p:cxnSp>
        <p:nvCxnSpPr>
          <p:cNvPr id="12" name="13 Conector recto de flecha"/>
          <p:cNvCxnSpPr/>
          <p:nvPr/>
        </p:nvCxnSpPr>
        <p:spPr>
          <a:xfrm>
            <a:off x="6980258" y="5033920"/>
            <a:ext cx="432048" cy="432048"/>
          </a:xfrm>
          <a:prstGeom prst="straightConnector1">
            <a:avLst/>
          </a:prstGeom>
          <a:noFill/>
          <a:ln w="57150">
            <a:solidFill>
              <a:srgbClr val="800000"/>
            </a:solidFill>
            <a:prstDash val="solid"/>
            <a:tailEnd type="arrow"/>
          </a:ln>
          <a:effectLst/>
        </p:spPr>
      </p:cxnSp>
      <p:cxnSp>
        <p:nvCxnSpPr>
          <p:cNvPr id="13" name="14 Conector recto de flecha"/>
          <p:cNvCxnSpPr/>
          <p:nvPr/>
        </p:nvCxnSpPr>
        <p:spPr>
          <a:xfrm flipH="1">
            <a:off x="3091826" y="4690579"/>
            <a:ext cx="432049" cy="487357"/>
          </a:xfrm>
          <a:prstGeom prst="straightConnector1">
            <a:avLst/>
          </a:prstGeom>
          <a:noFill/>
          <a:ln w="57150">
            <a:solidFill>
              <a:srgbClr val="800000"/>
            </a:solidFill>
            <a:prstDash val="solid"/>
            <a:tailEnd type="arrow"/>
          </a:ln>
          <a:effectLst/>
        </p:spPr>
      </p:cxnSp>
      <p:sp>
        <p:nvSpPr>
          <p:cNvPr id="14" name="15 CuadroTexto"/>
          <p:cNvSpPr txBox="1"/>
          <p:nvPr/>
        </p:nvSpPr>
        <p:spPr>
          <a:xfrm>
            <a:off x="7592083" y="4356481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Transfección</a:t>
            </a:r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 </a:t>
            </a:r>
          </a:p>
          <a:p>
            <a:pPr algn="ctr"/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Manipulación de Genes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1289597" y="44624"/>
            <a:ext cx="7653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Perspectivas en la </a:t>
            </a:r>
            <a:r>
              <a:rPr lang="es-MX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Ómica</a:t>
            </a:r>
            <a:r>
              <a:rPr lang="es-MX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Parásitos</a:t>
            </a:r>
            <a:endParaRPr lang="es-MX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4" y="620688"/>
            <a:ext cx="8101497" cy="8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8 CuadroTexto"/>
          <p:cNvSpPr txBox="1"/>
          <p:nvPr/>
        </p:nvSpPr>
        <p:spPr>
          <a:xfrm>
            <a:off x="1363169" y="5285029"/>
            <a:ext cx="246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Moléculas  </a:t>
            </a:r>
          </a:p>
          <a:p>
            <a:pPr algn="ctr"/>
            <a:r>
              <a:rPr lang="es-MX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Inmunomoduladoras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8105">
            <a:off x="2525756" y="3244836"/>
            <a:ext cx="560387" cy="6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9440">
            <a:off x="8049678" y="3812686"/>
            <a:ext cx="560387" cy="6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3311">
            <a:off x="2956595" y="2212707"/>
            <a:ext cx="493713" cy="8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 CuadroTexto"/>
          <p:cNvSpPr txBox="1"/>
          <p:nvPr/>
        </p:nvSpPr>
        <p:spPr>
          <a:xfrm>
            <a:off x="1427064" y="3495444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Vacunas</a:t>
            </a:r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3 Elipse"/>
          <p:cNvSpPr/>
          <p:nvPr/>
        </p:nvSpPr>
        <p:spPr>
          <a:xfrm>
            <a:off x="3235842" y="2585648"/>
            <a:ext cx="4641753" cy="230425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MX" sz="32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Genoma, </a:t>
            </a:r>
            <a:r>
              <a:rPr lang="es-MX" sz="3200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Transcriptoma</a:t>
            </a:r>
            <a:r>
              <a:rPr lang="es-MX" sz="32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3200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Proteoma</a:t>
            </a:r>
            <a:r>
              <a:rPr lang="es-MX" sz="32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de Parásito</a:t>
            </a:r>
            <a:endParaRPr lang="es-MX" sz="3200" b="1" i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19" t="11731" r="5058" b="13770"/>
          <a:stretch/>
        </p:blipFill>
        <p:spPr>
          <a:xfrm>
            <a:off x="1194486" y="551935"/>
            <a:ext cx="8863913" cy="41353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06378" y="5494637"/>
            <a:ext cx="507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496, 57–63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(04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2013)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6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295" t="8945" r="19831" b="3723"/>
          <a:stretch/>
        </p:blipFill>
        <p:spPr>
          <a:xfrm>
            <a:off x="2042985" y="535460"/>
            <a:ext cx="7858897" cy="62394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42985" y="0"/>
            <a:ext cx="812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0070C0"/>
                </a:solidFill>
              </a:rPr>
              <a:t>ESTs</a:t>
            </a:r>
            <a:r>
              <a:rPr lang="es-MX" sz="2400" dirty="0" smtClean="0">
                <a:solidFill>
                  <a:srgbClr val="0070C0"/>
                </a:solidFill>
              </a:rPr>
              <a:t> de </a:t>
            </a:r>
            <a:r>
              <a:rPr lang="es-MX" sz="2400" i="1" dirty="0" smtClean="0">
                <a:solidFill>
                  <a:srgbClr val="0070C0"/>
                </a:solidFill>
              </a:rPr>
              <a:t>Taenia solium </a:t>
            </a:r>
            <a:r>
              <a:rPr lang="es-MX" sz="2400" dirty="0" smtClean="0">
                <a:solidFill>
                  <a:srgbClr val="0070C0"/>
                </a:solidFill>
              </a:rPr>
              <a:t>reportadas en la base de datos del NCBI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ul Bobes\AppData\Local\Microsoft\Windows\Temporary Internet Files\Content.Outlook\W2X8DT64\biological_process Level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2" y="2177259"/>
            <a:ext cx="10012405" cy="44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CuadroTexto"/>
          <p:cNvSpPr txBox="1"/>
          <p:nvPr/>
        </p:nvSpPr>
        <p:spPr>
          <a:xfrm>
            <a:off x="1907704" y="188640"/>
            <a:ext cx="614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Identificación de los procesos biológicos (1)</a:t>
            </a:r>
            <a:endParaRPr lang="es-MX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3469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676289" y="1626853"/>
            <a:ext cx="252028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Gene </a:t>
            </a:r>
            <a:r>
              <a:rPr lang="es-MX" b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Ontology</a:t>
            </a:r>
            <a:endParaRPr lang="es-MX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ul Bobes\AppData\Local\Microsoft\Windows\Temporary Internet Files\Content.Outlook\W2X8DT64\molecular_function Level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4" y="1911838"/>
            <a:ext cx="10404254" cy="45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5" y="159558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870660" y="388307"/>
            <a:ext cx="693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Identificación de los procesos moleculares (2)</a:t>
            </a:r>
            <a:endParaRPr lang="es-MX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24" y="945371"/>
            <a:ext cx="73469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05802" y="1480718"/>
            <a:ext cx="252028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Gene </a:t>
            </a:r>
            <a:r>
              <a:rPr lang="es-MX" b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Ontology</a:t>
            </a:r>
            <a:endParaRPr lang="es-MX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9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57" y="1048003"/>
            <a:ext cx="9438962" cy="57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 CuadroTexto"/>
          <p:cNvSpPr txBox="1"/>
          <p:nvPr/>
        </p:nvSpPr>
        <p:spPr>
          <a:xfrm>
            <a:off x="960267" y="316180"/>
            <a:ext cx="920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Vías Metabólicas identificadas (KEGG) en </a:t>
            </a:r>
            <a:r>
              <a:rPr lang="es-MX" sz="2800" i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Taenia</a:t>
            </a:r>
            <a:r>
              <a:rPr lang="es-MX" sz="2800" i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es-MX" sz="2800" i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6035" y="370701"/>
            <a:ext cx="103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Trabajos directamente relacionados al estudio de Genoma de Parásitos.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7833" y="1377421"/>
            <a:ext cx="111457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Mechanism of attenuation in </a:t>
            </a:r>
            <a:r>
              <a:rPr lang="en-US" i="1" dirty="0" err="1"/>
              <a:t>Babesia</a:t>
            </a:r>
            <a:r>
              <a:rPr lang="en-US" dirty="0"/>
              <a:t> vaccine through </a:t>
            </a:r>
            <a:r>
              <a:rPr lang="en-US" dirty="0" smtClean="0"/>
              <a:t>genomic and transcriptomic analyses.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err="1"/>
              <a:t>Blastocystis</a:t>
            </a:r>
            <a:r>
              <a:rPr lang="en-US" dirty="0"/>
              <a:t> – A Parasite Associated with Gastrointestinal Health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Neglected Tropical Diseases: Emerging </a:t>
            </a:r>
            <a:r>
              <a:rPr lang="en-US" dirty="0" err="1"/>
              <a:t>Trematodiases</a:t>
            </a:r>
            <a:r>
              <a:rPr lang="en-US" dirty="0"/>
              <a:t> in India: the </a:t>
            </a:r>
            <a:r>
              <a:rPr lang="en-US" dirty="0" smtClean="0"/>
              <a:t>present scenario.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Discovery </a:t>
            </a:r>
            <a:r>
              <a:rPr lang="en-US" dirty="0"/>
              <a:t>and animal </a:t>
            </a:r>
            <a:r>
              <a:rPr lang="en-US" dirty="0" smtClean="0"/>
              <a:t>studies </a:t>
            </a:r>
            <a:r>
              <a:rPr lang="en-US" dirty="0"/>
              <a:t>of new </a:t>
            </a:r>
            <a:r>
              <a:rPr lang="en-US" dirty="0" err="1"/>
              <a:t>antigiardiasis</a:t>
            </a:r>
            <a:r>
              <a:rPr lang="en-US" dirty="0"/>
              <a:t> </a:t>
            </a:r>
            <a:r>
              <a:rPr lang="en-US" dirty="0" smtClean="0"/>
              <a:t>drugs.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Characterization of the complete mitochondrial genome of </a:t>
            </a:r>
            <a:r>
              <a:rPr lang="en-US" i="1" dirty="0" err="1"/>
              <a:t>Setaria</a:t>
            </a:r>
            <a:r>
              <a:rPr lang="en-US" i="1" dirty="0"/>
              <a:t> </a:t>
            </a:r>
            <a:r>
              <a:rPr lang="en-US" i="1" dirty="0" err="1"/>
              <a:t>digitata</a:t>
            </a:r>
            <a:r>
              <a:rPr lang="en-US" i="1" dirty="0"/>
              <a:t> </a:t>
            </a:r>
            <a:r>
              <a:rPr lang="en-US" dirty="0"/>
              <a:t>from water buffalo in </a:t>
            </a:r>
            <a:r>
              <a:rPr lang="en-US" dirty="0" smtClean="0"/>
              <a:t>China.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Transgenesis</a:t>
            </a:r>
            <a:r>
              <a:rPr lang="en-US" dirty="0"/>
              <a:t> and functional genomics of </a:t>
            </a:r>
            <a:r>
              <a:rPr lang="en-US" dirty="0" err="1"/>
              <a:t>schistosomes</a:t>
            </a:r>
            <a:r>
              <a:rPr lang="en-US" dirty="0"/>
              <a:t> mediated by mammalian </a:t>
            </a:r>
            <a:r>
              <a:rPr lang="en-US" dirty="0" smtClean="0"/>
              <a:t>retroviruses.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Genomics of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colombian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strain of </a:t>
            </a:r>
            <a:r>
              <a:rPr lang="en-US" i="1" dirty="0" err="1" smtClean="0"/>
              <a:t>Leishmania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Viannia</a:t>
            </a:r>
            <a:r>
              <a:rPr lang="en-US" dirty="0"/>
              <a:t>) </a:t>
            </a:r>
            <a:r>
              <a:rPr lang="en-US" i="1" dirty="0" err="1" smtClean="0"/>
              <a:t>panamensis</a:t>
            </a:r>
            <a:r>
              <a:rPr lang="en-US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web-based analysis platform for comparative functional genomics and proteomics in </a:t>
            </a:r>
            <a:r>
              <a:rPr lang="en-US" dirty="0" smtClean="0"/>
              <a:t>eukaryotic pathogens</a:t>
            </a:r>
            <a:r>
              <a:rPr lang="en-US" dirty="0"/>
              <a:t>: </a:t>
            </a:r>
            <a:r>
              <a:rPr lang="en-US" i="1" dirty="0" err="1"/>
              <a:t>Trichomonas</a:t>
            </a:r>
            <a:r>
              <a:rPr lang="en-US" i="1" dirty="0"/>
              <a:t> </a:t>
            </a:r>
            <a:r>
              <a:rPr lang="en-US" i="1" dirty="0" err="1"/>
              <a:t>vaginalis</a:t>
            </a:r>
            <a:r>
              <a:rPr lang="en-US" i="1" dirty="0"/>
              <a:t> </a:t>
            </a:r>
            <a:r>
              <a:rPr lang="en-US" dirty="0"/>
              <a:t>as an </a:t>
            </a:r>
            <a:r>
              <a:rPr lang="en-US" dirty="0" smtClean="0"/>
              <a:t>example.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helminth genomes have taught us about parasite evolution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genome of the </a:t>
            </a:r>
            <a:r>
              <a:rPr lang="en-US" dirty="0" err="1"/>
              <a:t>sparganosis</a:t>
            </a:r>
            <a:r>
              <a:rPr lang="en-US" dirty="0"/>
              <a:t> tapeworm </a:t>
            </a:r>
            <a:r>
              <a:rPr lang="en-US" i="1" dirty="0" err="1"/>
              <a:t>Spirometra</a:t>
            </a:r>
            <a:r>
              <a:rPr lang="en-US" i="1" dirty="0"/>
              <a:t> </a:t>
            </a:r>
            <a:r>
              <a:rPr lang="en-US" i="1" dirty="0" err="1"/>
              <a:t>erinaceieuropaei</a:t>
            </a:r>
            <a:r>
              <a:rPr lang="en-US" i="1" dirty="0"/>
              <a:t> </a:t>
            </a:r>
            <a:r>
              <a:rPr lang="en-US" dirty="0"/>
              <a:t>isolated from the biopsy of a migrating brain lesion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whipworm genome and dual-species </a:t>
            </a:r>
            <a:r>
              <a:rPr lang="en-US" dirty="0" err="1"/>
              <a:t>transcriptomics</a:t>
            </a:r>
            <a:r>
              <a:rPr lang="en-US" dirty="0"/>
              <a:t> of an intimate </a:t>
            </a:r>
            <a:r>
              <a:rPr lang="en-US" dirty="0" smtClean="0"/>
              <a:t>host-pathogen interaction.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Comparative genetics: a lens through which to clarify the genomes, the transmission history, and the reproductive biology of </a:t>
            </a:r>
            <a:r>
              <a:rPr lang="en-US" i="1" dirty="0"/>
              <a:t>Trichinella spp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genomics to find targets for a malaria elimination </a:t>
            </a:r>
            <a:r>
              <a:rPr lang="en-US" dirty="0" smtClean="0"/>
              <a:t>agenda.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Current perspectives on comparative genomics of three human </a:t>
            </a:r>
            <a:r>
              <a:rPr lang="en-US" i="1" dirty="0"/>
              <a:t>Taenia</a:t>
            </a:r>
            <a:r>
              <a:rPr lang="en-US" dirty="0"/>
              <a:t> </a:t>
            </a:r>
            <a:r>
              <a:rPr lang="en-US" dirty="0" smtClean="0"/>
              <a:t>tapeworms: </a:t>
            </a:r>
            <a:r>
              <a:rPr lang="en-US" i="1" dirty="0" smtClean="0"/>
              <a:t>Taenia </a:t>
            </a:r>
            <a:r>
              <a:rPr lang="en-US" i="1" dirty="0"/>
              <a:t>solium</a:t>
            </a:r>
            <a:r>
              <a:rPr lang="en-US" dirty="0"/>
              <a:t>, </a:t>
            </a:r>
            <a:r>
              <a:rPr lang="en-US" i="1" dirty="0"/>
              <a:t>T. </a:t>
            </a:r>
            <a:r>
              <a:rPr lang="en-US" i="1" dirty="0" err="1"/>
              <a:t>saginata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T. </a:t>
            </a:r>
            <a:r>
              <a:rPr lang="en-US" i="1" dirty="0" err="1" smtClean="0"/>
              <a:t>asiatica</a:t>
            </a:r>
            <a:r>
              <a:rPr lang="en-US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 err="1"/>
              <a:t>proteogenomic</a:t>
            </a:r>
            <a:r>
              <a:rPr lang="en-US" dirty="0"/>
              <a:t> approach to investigating snail-</a:t>
            </a:r>
            <a:r>
              <a:rPr lang="en-US" dirty="0" err="1"/>
              <a:t>schistosome</a:t>
            </a:r>
            <a:r>
              <a:rPr lang="en-US" dirty="0"/>
              <a:t> </a:t>
            </a:r>
            <a:r>
              <a:rPr lang="en-US" dirty="0" smtClean="0"/>
              <a:t>interactions.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2818957" y="138670"/>
            <a:ext cx="4675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ICOPA XIII, México, Agosto 2014</a:t>
            </a:r>
          </a:p>
        </p:txBody>
      </p:sp>
    </p:spTree>
    <p:extLst>
      <p:ext uri="{BB962C8B-B14F-4D97-AF65-F5344CB8AC3E}">
        <p14:creationId xmlns:p14="http://schemas.microsoft.com/office/powerpoint/2010/main" val="28821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940" y="878526"/>
            <a:ext cx="10008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dirty="0"/>
              <a:t>An integrated multi-omics approach for studying </a:t>
            </a:r>
            <a:r>
              <a:rPr lang="en-US" dirty="0" smtClean="0"/>
              <a:t>helminth infections.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Pan-</a:t>
            </a:r>
            <a:r>
              <a:rPr lang="en-US" dirty="0" err="1"/>
              <a:t>Nematoda</a:t>
            </a:r>
            <a:r>
              <a:rPr lang="en-US" dirty="0"/>
              <a:t> comparative genomics with emphasis on </a:t>
            </a:r>
            <a:r>
              <a:rPr lang="en-US" i="1" dirty="0" err="1" smtClean="0"/>
              <a:t>Trichocephalida</a:t>
            </a:r>
            <a:r>
              <a:rPr lang="en-US" dirty="0" smtClean="0"/>
              <a:t> species.</a:t>
            </a:r>
            <a:endParaRPr lang="en-US" dirty="0"/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Inter and intra species comparative genomics of </a:t>
            </a:r>
            <a:r>
              <a:rPr lang="en-US" i="1" dirty="0" err="1" smtClean="0"/>
              <a:t>Entamoeba</a:t>
            </a:r>
            <a:r>
              <a:rPr lang="en-US" i="1" dirty="0" smtClean="0"/>
              <a:t>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i="1" dirty="0" err="1"/>
              <a:t>Schistosome</a:t>
            </a:r>
            <a:r>
              <a:rPr lang="en-US" i="1" dirty="0"/>
              <a:t> </a:t>
            </a:r>
            <a:r>
              <a:rPr lang="en-US" dirty="0" err="1"/>
              <a:t>exome</a:t>
            </a:r>
            <a:r>
              <a:rPr lang="en-US" dirty="0"/>
              <a:t> </a:t>
            </a:r>
            <a:r>
              <a:rPr lang="en-US" dirty="0" smtClean="0"/>
              <a:t>sequencing.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Comparative genomics of parasitic worms. </a:t>
            </a:r>
            <a:r>
              <a:rPr lang="en-US" dirty="0" smtClean="0"/>
              <a:t>The </a:t>
            </a:r>
            <a:r>
              <a:rPr lang="en-US" dirty="0"/>
              <a:t>Helminth Genome </a:t>
            </a:r>
            <a:r>
              <a:rPr lang="en-US" dirty="0" smtClean="0"/>
              <a:t>Initiative.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A bird’s eye view on </a:t>
            </a:r>
            <a:r>
              <a:rPr lang="en-US" i="1" dirty="0" err="1"/>
              <a:t>Trichomonas</a:t>
            </a:r>
            <a:r>
              <a:rPr lang="en-US" i="1" dirty="0"/>
              <a:t> </a:t>
            </a:r>
            <a:r>
              <a:rPr lang="en-US" i="1" dirty="0" err="1"/>
              <a:t>vaginalis</a:t>
            </a:r>
            <a:r>
              <a:rPr lang="en-US" i="1" dirty="0"/>
              <a:t> </a:t>
            </a:r>
            <a:r>
              <a:rPr lang="en-US" dirty="0"/>
              <a:t>vast annotated proteome</a:t>
            </a:r>
            <a:endParaRPr lang="en-US" dirty="0" smtClean="0"/>
          </a:p>
          <a:p>
            <a:pPr marL="342900" indent="-342900">
              <a:buFont typeface="+mj-lt"/>
              <a:buAutoNum type="arabicPeriod" startAt="16"/>
            </a:pPr>
            <a:endParaRPr lang="es-MX" i="1" dirty="0"/>
          </a:p>
        </p:txBody>
      </p:sp>
      <p:sp>
        <p:nvSpPr>
          <p:cNvPr id="3" name="Rectángulo 2"/>
          <p:cNvSpPr/>
          <p:nvPr/>
        </p:nvSpPr>
        <p:spPr>
          <a:xfrm>
            <a:off x="3704665" y="179858"/>
            <a:ext cx="4675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ICOPA XIII, México, Agosto 2014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8940" y="3146854"/>
            <a:ext cx="10857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Biological functionality and immunogenicity of proteins </a:t>
            </a:r>
            <a:r>
              <a:rPr lang="en-US" dirty="0" err="1"/>
              <a:t>prohibitin</a:t>
            </a:r>
            <a:r>
              <a:rPr lang="en-US" dirty="0"/>
              <a:t> 1 and 2 </a:t>
            </a:r>
            <a:r>
              <a:rPr lang="en-US" dirty="0" smtClean="0"/>
              <a:t>in </a:t>
            </a:r>
            <a:r>
              <a:rPr lang="en-US" i="1" dirty="0" err="1" smtClean="0"/>
              <a:t>Leishmania</a:t>
            </a:r>
            <a:r>
              <a:rPr lang="en-US" i="1" dirty="0" smtClean="0"/>
              <a:t> major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Proteomics of the </a:t>
            </a:r>
            <a:r>
              <a:rPr lang="en-US" i="1" dirty="0"/>
              <a:t>Taenia solium </a:t>
            </a:r>
            <a:r>
              <a:rPr lang="en-US" dirty="0"/>
              <a:t>cysticerci in the skeletal muscle and in </a:t>
            </a:r>
            <a:r>
              <a:rPr lang="en-US" dirty="0" smtClean="0"/>
              <a:t>the central </a:t>
            </a:r>
            <a:r>
              <a:rPr lang="en-US" dirty="0"/>
              <a:t>nervous system of naturally infected pigs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web-based analysis platform for comparative functional genomics </a:t>
            </a:r>
            <a:r>
              <a:rPr lang="en-US" dirty="0" smtClean="0"/>
              <a:t>and proteomics </a:t>
            </a:r>
            <a:r>
              <a:rPr lang="en-US" dirty="0"/>
              <a:t>in eukaryotic pathogens: </a:t>
            </a:r>
            <a:r>
              <a:rPr lang="en-US" i="1" dirty="0" err="1"/>
              <a:t>Trichomonas</a:t>
            </a:r>
            <a:r>
              <a:rPr lang="en-US" i="1" dirty="0"/>
              <a:t> </a:t>
            </a:r>
            <a:r>
              <a:rPr lang="en-US" i="1" dirty="0" err="1"/>
              <a:t>vaginalis</a:t>
            </a:r>
            <a:r>
              <a:rPr lang="en-US" i="1" dirty="0"/>
              <a:t> </a:t>
            </a:r>
            <a:r>
              <a:rPr lang="en-US" dirty="0"/>
              <a:t>as an </a:t>
            </a:r>
            <a:r>
              <a:rPr lang="en-US" dirty="0" smtClean="0"/>
              <a:t>example.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Expression </a:t>
            </a:r>
            <a:r>
              <a:rPr lang="en-US" dirty="0"/>
              <a:t>of recombinant </a:t>
            </a:r>
            <a:r>
              <a:rPr lang="en-US" i="1" dirty="0"/>
              <a:t>Trypanosome</a:t>
            </a:r>
            <a:r>
              <a:rPr lang="en-US" dirty="0"/>
              <a:t> antigens in </a:t>
            </a:r>
            <a:r>
              <a:rPr lang="en-US" i="1" dirty="0" err="1" smtClean="0"/>
              <a:t>Leishmania</a:t>
            </a:r>
            <a:r>
              <a:rPr lang="en-US" i="1" dirty="0" smtClean="0"/>
              <a:t> </a:t>
            </a:r>
            <a:r>
              <a:rPr lang="en-US" i="1" dirty="0" err="1" smtClean="0"/>
              <a:t>tarentolae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Determining the </a:t>
            </a:r>
            <a:r>
              <a:rPr lang="en-US" i="1" dirty="0"/>
              <a:t>Plasmodium </a:t>
            </a:r>
            <a:r>
              <a:rPr lang="en-US" i="1" dirty="0" err="1"/>
              <a:t>vivax</a:t>
            </a:r>
            <a:r>
              <a:rPr lang="en-US" i="1" dirty="0"/>
              <a:t> </a:t>
            </a:r>
            <a:r>
              <a:rPr lang="en-US" dirty="0"/>
              <a:t>blood stage protein </a:t>
            </a:r>
            <a:r>
              <a:rPr lang="en-US" dirty="0" smtClean="0"/>
              <a:t>repertoire.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Virulence factors in wild strain: proteomic map and expression of </a:t>
            </a:r>
            <a:r>
              <a:rPr lang="en-US" dirty="0" err="1"/>
              <a:t>peroxiredoxins</a:t>
            </a:r>
            <a:r>
              <a:rPr lang="en-US" dirty="0"/>
              <a:t> in </a:t>
            </a:r>
            <a:r>
              <a:rPr lang="en-US" dirty="0" smtClean="0"/>
              <a:t>strain of </a:t>
            </a:r>
            <a:r>
              <a:rPr lang="en-US" i="1" dirty="0" err="1"/>
              <a:t>Trypanosoma</a:t>
            </a:r>
            <a:r>
              <a:rPr lang="en-US" i="1" dirty="0"/>
              <a:t> </a:t>
            </a:r>
            <a:r>
              <a:rPr lang="en-US" i="1" dirty="0" err="1"/>
              <a:t>cruzi</a:t>
            </a:r>
            <a:r>
              <a:rPr lang="en-US" i="1" dirty="0"/>
              <a:t> </a:t>
            </a:r>
            <a:r>
              <a:rPr lang="en-US" dirty="0"/>
              <a:t>from the State of Rio de Janeiro, </a:t>
            </a:r>
            <a:r>
              <a:rPr lang="en-US" dirty="0" smtClean="0"/>
              <a:t>Brazil.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Comparison of extraction methods for the mass spectrometry analysis </a:t>
            </a:r>
            <a:r>
              <a:rPr lang="en-US" dirty="0" smtClean="0"/>
              <a:t>of </a:t>
            </a:r>
            <a:r>
              <a:rPr lang="en-US" i="1" dirty="0" smtClean="0"/>
              <a:t>Schistosoma mansoni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antioxidant response is involved in resistance of </a:t>
            </a:r>
            <a:r>
              <a:rPr lang="en-US" i="1" dirty="0"/>
              <a:t>Giardia </a:t>
            </a:r>
            <a:r>
              <a:rPr lang="en-US" i="1" dirty="0" err="1"/>
              <a:t>duodenalis</a:t>
            </a:r>
            <a:r>
              <a:rPr lang="en-US" i="1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albendazole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Identification of Novel Diagnostic Serum Biomarkers for Parasitic Diseases </a:t>
            </a:r>
            <a:r>
              <a:rPr lang="en-US" dirty="0" smtClean="0"/>
              <a:t>by Mass </a:t>
            </a:r>
            <a:r>
              <a:rPr lang="en-US" dirty="0"/>
              <a:t>Spectrometry </a:t>
            </a:r>
            <a:r>
              <a:rPr lang="en-US" dirty="0" smtClean="0"/>
              <a:t>Profiling.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Proteomic analysis of a virulent, genotype A, canine strain of </a:t>
            </a:r>
            <a:r>
              <a:rPr lang="en-US" i="1" dirty="0"/>
              <a:t>Giardia </a:t>
            </a:r>
            <a:r>
              <a:rPr lang="en-US" i="1" dirty="0" err="1" smtClean="0"/>
              <a:t>duodenalis</a:t>
            </a:r>
            <a:r>
              <a:rPr lang="en-US" i="1" dirty="0" smtClean="0"/>
              <a:t>.</a:t>
            </a:r>
            <a:endParaRPr lang="es-MX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9556" y="2659021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Proteómica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27224" y="181402"/>
            <a:ext cx="11368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presentaron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ICOPA XIII 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 la genómica de </a:t>
            </a:r>
            <a:r>
              <a:rPr lang="es-MX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Nemátodos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Tremátodos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s-MX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769" t="10463" r="17234" b="4370"/>
          <a:stretch/>
        </p:blipFill>
        <p:spPr>
          <a:xfrm>
            <a:off x="2356023" y="988540"/>
            <a:ext cx="7825946" cy="576808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938954" y="3641971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>
            <a:off x="7147170" y="6490679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51" y="591066"/>
            <a:ext cx="8961897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914" t="8876" r="11545" b="3780"/>
          <a:stretch/>
        </p:blipFill>
        <p:spPr>
          <a:xfrm>
            <a:off x="1153296" y="1145058"/>
            <a:ext cx="8987481" cy="56947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5643" y="202355"/>
            <a:ext cx="10320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para caracterizar 50 parásitos helmintos</a:t>
            </a:r>
            <a:endParaRPr lang="es-MX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7393354" y="5056556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4"/>
          <p:cNvSpPr/>
          <p:nvPr/>
        </p:nvSpPr>
        <p:spPr>
          <a:xfrm>
            <a:off x="851877" y="1273910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397" t="9446" r="25805" b="4142"/>
          <a:stretch/>
        </p:blipFill>
        <p:spPr>
          <a:xfrm>
            <a:off x="354226" y="1062892"/>
            <a:ext cx="4903983" cy="48848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930" t="9522" r="25796" b="7625"/>
          <a:stretch/>
        </p:blipFill>
        <p:spPr>
          <a:xfrm>
            <a:off x="5337908" y="992659"/>
            <a:ext cx="5330091" cy="50414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9729" y="453081"/>
            <a:ext cx="1000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 de genomas de parásitos, bacterias y virus patógenos del ser humano</a:t>
            </a:r>
            <a:endParaRPr lang="es-MX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619630" y="2102341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665" t="9241" r="11722" b="9105"/>
          <a:stretch/>
        </p:blipFill>
        <p:spPr>
          <a:xfrm>
            <a:off x="1079156" y="988541"/>
            <a:ext cx="9687698" cy="5807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73644" y="197708"/>
            <a:ext cx="494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 Datos del Sanger Institute</a:t>
            </a:r>
            <a:endParaRPr lang="es-MX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079156" y="5541109"/>
            <a:ext cx="429846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" t="9000" r="226" b="24656"/>
          <a:stretch/>
        </p:blipFill>
        <p:spPr>
          <a:xfrm>
            <a:off x="1954566" y="1008461"/>
            <a:ext cx="7298849" cy="27299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8444" r="872" b="4564"/>
          <a:stretch/>
        </p:blipFill>
        <p:spPr>
          <a:xfrm>
            <a:off x="3657600" y="3738444"/>
            <a:ext cx="6319407" cy="31195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9729" y="453081"/>
            <a:ext cx="7989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esfuerzo similar en parásitos protistas patógenos del ser humano</a:t>
            </a:r>
            <a:endParaRPr lang="es-MX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3988" y="1315166"/>
            <a:ext cx="8969537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manera de resumen</a:t>
            </a:r>
          </a:p>
          <a:p>
            <a:endParaRPr lang="es-MX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Vivimos en una era de grandes descubrimientos </a:t>
            </a:r>
          </a:p>
          <a:p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 los enfoques integrales moleculares (òmicas) de los seres </a:t>
            </a:r>
          </a:p>
          <a:p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vivos.</a:t>
            </a:r>
          </a:p>
          <a:p>
            <a:pPr marL="342900" indent="-342900">
              <a:buFont typeface="Arial"/>
              <a:buChar char="•"/>
            </a:pP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organismos parásitos no son la excepción al respecto; se encuentran en desarrollo importantes iniciativas de ómica comparada. ICOPA XIII fue un foro donde se analizaron estas iniciativas</a:t>
            </a:r>
          </a:p>
          <a:p>
            <a:pPr marL="342900" indent="-342900">
              <a:buFont typeface="Arial"/>
              <a:buChar char="•"/>
            </a:pPr>
            <a:r>
              <a:rPr lang="es-MX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 esperarse una serie de nuevas aportaciones en el diagnóstico, tratamiento y prevención de varias enfermedades parasitarias. </a:t>
            </a:r>
          </a:p>
          <a:p>
            <a:pPr marL="342900" indent="-342900">
              <a:buFont typeface="Arial"/>
              <a:buChar char="•"/>
            </a:pPr>
            <a:endParaRPr lang="es-MX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s-MX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7" y="261258"/>
            <a:ext cx="999375" cy="1036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92" y="170705"/>
            <a:ext cx="1056733" cy="10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6744" y="2108885"/>
            <a:ext cx="2473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MX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7" y="261258"/>
            <a:ext cx="999375" cy="1036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92" y="170705"/>
            <a:ext cx="1056733" cy="10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9766" y="1117187"/>
            <a:ext cx="9909996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enoma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(constituido por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DNA),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el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conjunto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genes. </a:t>
            </a:r>
          </a:p>
          <a:p>
            <a:pPr algn="just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Transcriptoma,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el conjunto de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RNA mensajeros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esos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genes. </a:t>
            </a:r>
            <a:endParaRPr lang="es-MX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Proteoma,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el conjunto de todas las proteínas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que se expresan en un momento en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 tipo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celular o en un organismo. </a:t>
            </a:r>
            <a:endParaRPr lang="es-MX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Metaboloma,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 el conjunto de los </a:t>
            </a:r>
            <a:r>
              <a:rPr lang="es-MX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metabolitos en un tipo </a:t>
            </a:r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celular o en un organismo; estos metabolitos pueden tener una diversa naturaleza química.</a:t>
            </a:r>
            <a:endParaRPr lang="es-MX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81347" y="268886"/>
            <a:ext cx="8398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¿Cómo se definen? (ejemplos)</a:t>
            </a:r>
            <a:endParaRPr lang="es-MX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9029" y="1523413"/>
            <a:ext cx="10337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fechas:</a:t>
            </a:r>
          </a:p>
          <a:p>
            <a:pPr algn="just">
              <a:buFont typeface="Arial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1985 Primera iniciativa para secuenciar los 3,200 millones de nucleótidos del genoma humano. </a:t>
            </a:r>
          </a:p>
          <a:p>
            <a:pPr algn="just">
              <a:buFont typeface="Arial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1990 se inició el Proyecto del Genoma Humano, Este Proyecto contó con la participación de universidades de los EUA, Reino Unido, Francia, Alemania, China y Japón, etc.</a:t>
            </a:r>
          </a:p>
          <a:p>
            <a:pPr algn="just">
              <a:buFont typeface="Arial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2003 se reporta el primer borrador del Genoma Humano</a:t>
            </a:r>
          </a:p>
          <a:p>
            <a:pPr algn="just">
              <a:buFont typeface="Arial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 se han reportado más de 240 genomas de eucariotes y más de mil genomas bacterianos.</a:t>
            </a:r>
          </a:p>
          <a:p>
            <a:pPr algn="just">
              <a:buFont typeface="Arial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2015 el costo actual para secuenciar el genoma propio, para cualquiera de nosotros, es de alrededor de 11,000 USD; se estima que pronto el costo se vuelva más accesible.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1830" y="268886"/>
            <a:ext cx="1051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 PGH desató una revolución </a:t>
            </a:r>
          </a:p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Científico-Tecnológica </a:t>
            </a:r>
            <a:endParaRPr lang="es-MX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40" t="16776" r="19864" b="15070"/>
          <a:stretch/>
        </p:blipFill>
        <p:spPr>
          <a:xfrm>
            <a:off x="1614618" y="955589"/>
            <a:ext cx="9127525" cy="56624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1830" y="268886"/>
            <a:ext cx="1051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Una revolución Científico-Tecnológica en curso </a:t>
            </a:r>
            <a:endParaRPr lang="es-MX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93960"/>
              </p:ext>
            </p:extLst>
          </p:nvPr>
        </p:nvGraphicFramePr>
        <p:xfrm>
          <a:off x="1265616" y="937530"/>
          <a:ext cx="9072606" cy="209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303"/>
                <a:gridCol w="4536303"/>
              </a:tblGrid>
              <a:tr h="433145">
                <a:tc>
                  <a:txBody>
                    <a:bodyPr/>
                    <a:lstStyle/>
                    <a:p>
                      <a:r>
                        <a:rPr lang="es-MX" dirty="0" smtClean="0"/>
                        <a:t>Palabra</a:t>
                      </a:r>
                      <a:r>
                        <a:rPr lang="es-MX" baseline="0" dirty="0" smtClean="0"/>
                        <a:t> clave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Número de artículos en </a:t>
                      </a:r>
                      <a:r>
                        <a:rPr lang="es-MX" dirty="0" err="1" smtClean="0"/>
                        <a:t>PubMed</a:t>
                      </a:r>
                      <a:endParaRPr lang="es-MX" dirty="0"/>
                    </a:p>
                  </a:txBody>
                  <a:tcPr/>
                </a:tc>
              </a:tr>
              <a:tr h="433145">
                <a:tc>
                  <a:txBody>
                    <a:bodyPr/>
                    <a:lstStyle/>
                    <a:p>
                      <a:r>
                        <a:rPr lang="es-MX" dirty="0" err="1" smtClean="0">
                          <a:solidFill>
                            <a:srgbClr val="FF0000"/>
                          </a:solidFill>
                        </a:rPr>
                        <a:t>Genomic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1 097 374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4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Genomic  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y </a:t>
                      </a: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Medicine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370 456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4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Genomic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y Analysis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097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Genomic y Parasite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543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1830" y="268886"/>
            <a:ext cx="11098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 revolución científica se refleja en las publicaciones</a:t>
            </a:r>
            <a:endParaRPr lang="es-MX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22" t="18305" r="19839" b="41995"/>
          <a:stretch/>
        </p:blipFill>
        <p:spPr>
          <a:xfrm>
            <a:off x="617838" y="3390333"/>
            <a:ext cx="9160476" cy="33080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58728" y="3434358"/>
            <a:ext cx="572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Acumulado de los proyectos de genomas en </a:t>
            </a:r>
            <a:r>
              <a:rPr lang="es-ES_tradnl" dirty="0" err="1" smtClean="0"/>
              <a:t>eucariotes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3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0" y="874493"/>
            <a:ext cx="8544770" cy="570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28" y="664012"/>
            <a:ext cx="6996912" cy="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5 Rectángulo"/>
          <p:cNvSpPr/>
          <p:nvPr/>
        </p:nvSpPr>
        <p:spPr>
          <a:xfrm>
            <a:off x="43879" y="6383069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Pareek</a:t>
            </a:r>
            <a:r>
              <a:rPr lang="en-US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et al., J </a:t>
            </a:r>
            <a:r>
              <a:rPr lang="en-US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Appl</a:t>
            </a:r>
            <a:r>
              <a:rPr lang="en-US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Genet. </a:t>
            </a:r>
            <a:r>
              <a:rPr lang="en-US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2011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88436" y="146637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MX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evolución tecnológica en la secuenciación del ADN </a:t>
            </a:r>
            <a:endParaRPr lang="es-ES" sz="24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96" y="2369795"/>
            <a:ext cx="770413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87059" y="2009432"/>
            <a:ext cx="802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Plataforma       Producción        Longitud     Calidad         Costos                  Aplicaciones                               Posibles Fuentes de error</a:t>
            </a:r>
            <a:endParaRPr kumimoji="0" lang="es-ES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7507" y="733340"/>
            <a:ext cx="954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Comparación costo/eficiencia entre diferentes plataformas de secuenciación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03235"/>
              </p:ext>
            </p:extLst>
          </p:nvPr>
        </p:nvGraphicFramePr>
        <p:xfrm>
          <a:off x="5877107" y="1111214"/>
          <a:ext cx="4307584" cy="565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Hoja de cálculo" r:id="rId4" imgW="8096154" imgH="12963510" progId="Excel.Sheet.12">
                  <p:embed/>
                </p:oleObj>
              </mc:Choice>
              <mc:Fallback>
                <p:oleObj name="Hoja de cálculo" r:id="rId4" imgW="8096154" imgH="12963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7107" y="1111214"/>
                        <a:ext cx="4307584" cy="565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65214" y="205847"/>
            <a:ext cx="81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revolución ciientífico-tecnológica también llegó a la Parasitología:</a:t>
            </a:r>
          </a:p>
          <a:p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Genomas de </a:t>
            </a:r>
            <a:r>
              <a:rPr lang="es-MX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rotistas en </a:t>
            </a:r>
            <a:r>
              <a:rPr lang="es-MX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base de datos del 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NCBI (167)</a:t>
            </a:r>
            <a:endParaRPr lang="es-MX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67206"/>
              </p:ext>
            </p:extLst>
          </p:nvPr>
        </p:nvGraphicFramePr>
        <p:xfrm>
          <a:off x="1799713" y="1058299"/>
          <a:ext cx="3391633" cy="568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Hoja de cálculo" r:id="rId7" imgW="8429498" imgH="19249920" progId="Excel.Sheet.12">
                  <p:embed/>
                </p:oleObj>
              </mc:Choice>
              <mc:Fallback>
                <p:oleObj name="Hoja de cálculo" r:id="rId7" imgW="8429498" imgH="19249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9713" y="1058299"/>
                        <a:ext cx="3391633" cy="5686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7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1014</Words>
  <Application>Microsoft Office PowerPoint</Application>
  <PresentationFormat>Panorámica</PresentationFormat>
  <Paragraphs>114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Arabic Typesetting</vt:lpstr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de Investigaciones Biomédicas, UNAM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Raul Bobes</dc:creator>
  <cp:lastModifiedBy>CEP</cp:lastModifiedBy>
  <cp:revision>44</cp:revision>
  <dcterms:created xsi:type="dcterms:W3CDTF">2015-04-12T17:00:38Z</dcterms:created>
  <dcterms:modified xsi:type="dcterms:W3CDTF">2015-04-15T22:37:13Z</dcterms:modified>
</cp:coreProperties>
</file>