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58" r:id="rId3"/>
    <p:sldId id="259" r:id="rId4"/>
    <p:sldId id="260" r:id="rId5"/>
    <p:sldId id="265" r:id="rId6"/>
    <p:sldId id="271" r:id="rId7"/>
    <p:sldId id="261" r:id="rId8"/>
    <p:sldId id="262" r:id="rId9"/>
    <p:sldId id="263" r:id="rId10"/>
    <p:sldId id="264" r:id="rId11"/>
    <p:sldId id="266" r:id="rId12"/>
    <p:sldId id="267" r:id="rId13"/>
    <p:sldId id="268" r:id="rId14"/>
    <p:sldId id="269" r:id="rId15"/>
    <p:sldId id="270"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74" d="100"/>
          <a:sy n="74" d="100"/>
        </p:scale>
        <p:origin x="-354" y="-90"/>
      </p:cViewPr>
      <p:guideLst>
        <p:guide orient="horz" pos="2160"/>
        <p:guide pos="2880"/>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89738C-B2E8-4B53-A5B5-D2A936530D42}" type="datetimeFigureOut">
              <a:rPr lang="es-MX" smtClean="0"/>
              <a:t>15/07/2015</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5C3662-49D1-4A60-B736-D9417EB6B848}" type="slidenum">
              <a:rPr lang="es-MX" smtClean="0"/>
              <a:t>‹Nº›</a:t>
            </a:fld>
            <a:endParaRPr lang="es-MX"/>
          </a:p>
        </p:txBody>
      </p:sp>
    </p:spTree>
    <p:extLst>
      <p:ext uri="{BB962C8B-B14F-4D97-AF65-F5344CB8AC3E}">
        <p14:creationId xmlns:p14="http://schemas.microsoft.com/office/powerpoint/2010/main" val="2887573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D55C3662-49D1-4A60-B736-D9417EB6B848}" type="slidenum">
              <a:rPr lang="es-MX" smtClean="0"/>
              <a:t>1</a:t>
            </a:fld>
            <a:endParaRPr lang="es-MX"/>
          </a:p>
        </p:txBody>
      </p:sp>
    </p:spTree>
    <p:extLst>
      <p:ext uri="{BB962C8B-B14F-4D97-AF65-F5344CB8AC3E}">
        <p14:creationId xmlns:p14="http://schemas.microsoft.com/office/powerpoint/2010/main" val="41184207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C5F64998-B6B5-4BFE-B8D3-AFECD3507DE9}" type="slidenum">
              <a:rPr lang="es-MX" smtClean="0">
                <a:solidFill>
                  <a:prstClr val="black"/>
                </a:solidFill>
              </a:rPr>
              <a:pPr/>
              <a:t>10</a:t>
            </a:fld>
            <a:endParaRPr lang="es-MX">
              <a:solidFill>
                <a:prstClr val="black"/>
              </a:solidFill>
            </a:endParaRPr>
          </a:p>
        </p:txBody>
      </p:sp>
    </p:spTree>
    <p:extLst>
      <p:ext uri="{BB962C8B-B14F-4D97-AF65-F5344CB8AC3E}">
        <p14:creationId xmlns:p14="http://schemas.microsoft.com/office/powerpoint/2010/main" val="15711200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C5F64998-B6B5-4BFE-B8D3-AFECD3507DE9}" type="slidenum">
              <a:rPr lang="es-MX" smtClean="0">
                <a:solidFill>
                  <a:prstClr val="black"/>
                </a:solidFill>
              </a:rPr>
              <a:pPr/>
              <a:t>11</a:t>
            </a:fld>
            <a:endParaRPr lang="es-MX">
              <a:solidFill>
                <a:prstClr val="black"/>
              </a:solidFill>
            </a:endParaRPr>
          </a:p>
        </p:txBody>
      </p:sp>
    </p:spTree>
    <p:extLst>
      <p:ext uri="{BB962C8B-B14F-4D97-AF65-F5344CB8AC3E}">
        <p14:creationId xmlns:p14="http://schemas.microsoft.com/office/powerpoint/2010/main" val="8917350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C5F64998-B6B5-4BFE-B8D3-AFECD3507DE9}" type="slidenum">
              <a:rPr lang="es-MX" smtClean="0">
                <a:solidFill>
                  <a:prstClr val="black"/>
                </a:solidFill>
              </a:rPr>
              <a:pPr/>
              <a:t>12</a:t>
            </a:fld>
            <a:endParaRPr lang="es-MX">
              <a:solidFill>
                <a:prstClr val="black"/>
              </a:solidFill>
            </a:endParaRPr>
          </a:p>
        </p:txBody>
      </p:sp>
    </p:spTree>
    <p:extLst>
      <p:ext uri="{BB962C8B-B14F-4D97-AF65-F5344CB8AC3E}">
        <p14:creationId xmlns:p14="http://schemas.microsoft.com/office/powerpoint/2010/main" val="37253495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C5F64998-B6B5-4BFE-B8D3-AFECD3507DE9}" type="slidenum">
              <a:rPr lang="es-MX" smtClean="0">
                <a:solidFill>
                  <a:prstClr val="black"/>
                </a:solidFill>
              </a:rPr>
              <a:pPr/>
              <a:t>13</a:t>
            </a:fld>
            <a:endParaRPr lang="es-MX">
              <a:solidFill>
                <a:prstClr val="black"/>
              </a:solidFill>
            </a:endParaRPr>
          </a:p>
        </p:txBody>
      </p:sp>
    </p:spTree>
    <p:extLst>
      <p:ext uri="{BB962C8B-B14F-4D97-AF65-F5344CB8AC3E}">
        <p14:creationId xmlns:p14="http://schemas.microsoft.com/office/powerpoint/2010/main" val="32061780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C5F64998-B6B5-4BFE-B8D3-AFECD3507DE9}" type="slidenum">
              <a:rPr lang="es-MX" smtClean="0">
                <a:solidFill>
                  <a:prstClr val="black"/>
                </a:solidFill>
              </a:rPr>
              <a:pPr/>
              <a:t>14</a:t>
            </a:fld>
            <a:endParaRPr lang="es-MX">
              <a:solidFill>
                <a:prstClr val="black"/>
              </a:solidFill>
            </a:endParaRPr>
          </a:p>
        </p:txBody>
      </p:sp>
    </p:spTree>
    <p:extLst>
      <p:ext uri="{BB962C8B-B14F-4D97-AF65-F5344CB8AC3E}">
        <p14:creationId xmlns:p14="http://schemas.microsoft.com/office/powerpoint/2010/main" val="34100930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C5F64998-B6B5-4BFE-B8D3-AFECD3507DE9}" type="slidenum">
              <a:rPr lang="es-MX" smtClean="0">
                <a:solidFill>
                  <a:prstClr val="black"/>
                </a:solidFill>
              </a:rPr>
              <a:pPr/>
              <a:t>15</a:t>
            </a:fld>
            <a:endParaRPr lang="es-MX">
              <a:solidFill>
                <a:prstClr val="black"/>
              </a:solidFill>
            </a:endParaRPr>
          </a:p>
        </p:txBody>
      </p:sp>
    </p:spTree>
    <p:extLst>
      <p:ext uri="{BB962C8B-B14F-4D97-AF65-F5344CB8AC3E}">
        <p14:creationId xmlns:p14="http://schemas.microsoft.com/office/powerpoint/2010/main" val="1145290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C5F64998-B6B5-4BFE-B8D3-AFECD3507DE9}" type="slidenum">
              <a:rPr lang="es-MX" smtClean="0">
                <a:solidFill>
                  <a:prstClr val="black"/>
                </a:solidFill>
              </a:rPr>
              <a:pPr/>
              <a:t>2</a:t>
            </a:fld>
            <a:endParaRPr lang="es-MX">
              <a:solidFill>
                <a:prstClr val="black"/>
              </a:solidFill>
            </a:endParaRPr>
          </a:p>
        </p:txBody>
      </p:sp>
    </p:spTree>
    <p:extLst>
      <p:ext uri="{BB962C8B-B14F-4D97-AF65-F5344CB8AC3E}">
        <p14:creationId xmlns:p14="http://schemas.microsoft.com/office/powerpoint/2010/main" val="3028064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C5F64998-B6B5-4BFE-B8D3-AFECD3507DE9}" type="slidenum">
              <a:rPr lang="es-MX" smtClean="0">
                <a:solidFill>
                  <a:prstClr val="black"/>
                </a:solidFill>
              </a:rPr>
              <a:pPr/>
              <a:t>3</a:t>
            </a:fld>
            <a:endParaRPr lang="es-MX">
              <a:solidFill>
                <a:prstClr val="black"/>
              </a:solidFill>
            </a:endParaRPr>
          </a:p>
        </p:txBody>
      </p:sp>
    </p:spTree>
    <p:extLst>
      <p:ext uri="{BB962C8B-B14F-4D97-AF65-F5344CB8AC3E}">
        <p14:creationId xmlns:p14="http://schemas.microsoft.com/office/powerpoint/2010/main" val="1018255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C5F64998-B6B5-4BFE-B8D3-AFECD3507DE9}" type="slidenum">
              <a:rPr lang="es-MX" smtClean="0">
                <a:solidFill>
                  <a:prstClr val="black"/>
                </a:solidFill>
              </a:rPr>
              <a:pPr/>
              <a:t>4</a:t>
            </a:fld>
            <a:endParaRPr lang="es-MX">
              <a:solidFill>
                <a:prstClr val="black"/>
              </a:solidFill>
            </a:endParaRPr>
          </a:p>
        </p:txBody>
      </p:sp>
    </p:spTree>
    <p:extLst>
      <p:ext uri="{BB962C8B-B14F-4D97-AF65-F5344CB8AC3E}">
        <p14:creationId xmlns:p14="http://schemas.microsoft.com/office/powerpoint/2010/main" val="3349221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C5F64998-B6B5-4BFE-B8D3-AFECD3507DE9}" type="slidenum">
              <a:rPr lang="es-MX" smtClean="0">
                <a:solidFill>
                  <a:prstClr val="black"/>
                </a:solidFill>
              </a:rPr>
              <a:pPr/>
              <a:t>5</a:t>
            </a:fld>
            <a:endParaRPr lang="es-MX">
              <a:solidFill>
                <a:prstClr val="black"/>
              </a:solidFill>
            </a:endParaRPr>
          </a:p>
        </p:txBody>
      </p:sp>
    </p:spTree>
    <p:extLst>
      <p:ext uri="{BB962C8B-B14F-4D97-AF65-F5344CB8AC3E}">
        <p14:creationId xmlns:p14="http://schemas.microsoft.com/office/powerpoint/2010/main" val="191612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C5F64998-B6B5-4BFE-B8D3-AFECD3507DE9}" type="slidenum">
              <a:rPr lang="es-MX" smtClean="0">
                <a:solidFill>
                  <a:prstClr val="black"/>
                </a:solidFill>
              </a:rPr>
              <a:pPr/>
              <a:t>6</a:t>
            </a:fld>
            <a:endParaRPr lang="es-MX">
              <a:solidFill>
                <a:prstClr val="black"/>
              </a:solidFill>
            </a:endParaRPr>
          </a:p>
        </p:txBody>
      </p:sp>
    </p:spTree>
    <p:extLst>
      <p:ext uri="{BB962C8B-B14F-4D97-AF65-F5344CB8AC3E}">
        <p14:creationId xmlns:p14="http://schemas.microsoft.com/office/powerpoint/2010/main" val="522405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C5F64998-B6B5-4BFE-B8D3-AFECD3507DE9}" type="slidenum">
              <a:rPr lang="es-MX" smtClean="0">
                <a:solidFill>
                  <a:prstClr val="black"/>
                </a:solidFill>
              </a:rPr>
              <a:pPr/>
              <a:t>7</a:t>
            </a:fld>
            <a:endParaRPr lang="es-MX">
              <a:solidFill>
                <a:prstClr val="black"/>
              </a:solidFill>
            </a:endParaRPr>
          </a:p>
        </p:txBody>
      </p:sp>
    </p:spTree>
    <p:extLst>
      <p:ext uri="{BB962C8B-B14F-4D97-AF65-F5344CB8AC3E}">
        <p14:creationId xmlns:p14="http://schemas.microsoft.com/office/powerpoint/2010/main" val="1947326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C5F64998-B6B5-4BFE-B8D3-AFECD3507DE9}" type="slidenum">
              <a:rPr lang="es-MX" smtClean="0">
                <a:solidFill>
                  <a:prstClr val="black"/>
                </a:solidFill>
              </a:rPr>
              <a:pPr/>
              <a:t>8</a:t>
            </a:fld>
            <a:endParaRPr lang="es-MX">
              <a:solidFill>
                <a:prstClr val="black"/>
              </a:solidFill>
            </a:endParaRPr>
          </a:p>
        </p:txBody>
      </p:sp>
    </p:spTree>
    <p:extLst>
      <p:ext uri="{BB962C8B-B14F-4D97-AF65-F5344CB8AC3E}">
        <p14:creationId xmlns:p14="http://schemas.microsoft.com/office/powerpoint/2010/main" val="3974068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C5F64998-B6B5-4BFE-B8D3-AFECD3507DE9}" type="slidenum">
              <a:rPr lang="es-MX" smtClean="0">
                <a:solidFill>
                  <a:prstClr val="black"/>
                </a:solidFill>
              </a:rPr>
              <a:pPr/>
              <a:t>9</a:t>
            </a:fld>
            <a:endParaRPr lang="es-MX">
              <a:solidFill>
                <a:prstClr val="black"/>
              </a:solidFill>
            </a:endParaRPr>
          </a:p>
        </p:txBody>
      </p:sp>
    </p:spTree>
    <p:extLst>
      <p:ext uri="{BB962C8B-B14F-4D97-AF65-F5344CB8AC3E}">
        <p14:creationId xmlns:p14="http://schemas.microsoft.com/office/powerpoint/2010/main" val="957061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5791773-589A-4DD2-AE7F-C00625CEF4B4}" type="datetime1">
              <a:rPr lang="es-MX" smtClean="0"/>
              <a:t>15/07/2015</a:t>
            </a:fld>
            <a:endParaRPr lang="es-MX"/>
          </a:p>
        </p:txBody>
      </p:sp>
      <p:sp>
        <p:nvSpPr>
          <p:cNvPr id="5" name="Footer Placeholder 4"/>
          <p:cNvSpPr>
            <a:spLocks noGrp="1"/>
          </p:cNvSpPr>
          <p:nvPr>
            <p:ph type="ftr" sz="quarter" idx="11"/>
          </p:nvPr>
        </p:nvSpPr>
        <p:spPr/>
        <p:txBody>
          <a:bodyPr/>
          <a:lstStyle/>
          <a:p>
            <a:r>
              <a:rPr lang="es-MX" smtClean="0"/>
              <a:t>Simposio: Retos del Uso de Células Troncales / Avances de la Norma para disposición de Células Troncales</a:t>
            </a:r>
            <a:endParaRPr lang="es-MX"/>
          </a:p>
        </p:txBody>
      </p:sp>
      <p:sp>
        <p:nvSpPr>
          <p:cNvPr id="6" name="Slide Number Placeholder 5"/>
          <p:cNvSpPr>
            <a:spLocks noGrp="1"/>
          </p:cNvSpPr>
          <p:nvPr>
            <p:ph type="sldNum" sz="quarter" idx="12"/>
          </p:nvPr>
        </p:nvSpPr>
        <p:spPr/>
        <p:txBody>
          <a:bodyPr/>
          <a:lstStyle/>
          <a:p>
            <a:fld id="{166792E2-BB4A-4EE7-B775-A3243463BDE6}" type="slidenum">
              <a:rPr lang="es-MX" smtClean="0"/>
              <a:t>‹Nº›</a:t>
            </a:fld>
            <a:endParaRPr lang="es-MX"/>
          </a:p>
        </p:txBody>
      </p:sp>
    </p:spTree>
    <p:extLst>
      <p:ext uri="{BB962C8B-B14F-4D97-AF65-F5344CB8AC3E}">
        <p14:creationId xmlns:p14="http://schemas.microsoft.com/office/powerpoint/2010/main" val="3500034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A0A864D-9A0B-489D-B959-45F680135470}" type="datetime1">
              <a:rPr lang="es-MX" smtClean="0"/>
              <a:t>15/07/2015</a:t>
            </a:fld>
            <a:endParaRPr lang="es-MX"/>
          </a:p>
        </p:txBody>
      </p:sp>
      <p:sp>
        <p:nvSpPr>
          <p:cNvPr id="5" name="Footer Placeholder 4"/>
          <p:cNvSpPr>
            <a:spLocks noGrp="1"/>
          </p:cNvSpPr>
          <p:nvPr>
            <p:ph type="ftr" sz="quarter" idx="11"/>
          </p:nvPr>
        </p:nvSpPr>
        <p:spPr/>
        <p:txBody>
          <a:bodyPr/>
          <a:lstStyle/>
          <a:p>
            <a:r>
              <a:rPr lang="es-MX" smtClean="0"/>
              <a:t>Simposio: Retos del Uso de Células Troncales / Avances de la Norma para disposición de Células Troncales</a:t>
            </a:r>
            <a:endParaRPr lang="es-MX"/>
          </a:p>
        </p:txBody>
      </p:sp>
      <p:sp>
        <p:nvSpPr>
          <p:cNvPr id="6" name="Slide Number Placeholder 5"/>
          <p:cNvSpPr>
            <a:spLocks noGrp="1"/>
          </p:cNvSpPr>
          <p:nvPr>
            <p:ph type="sldNum" sz="quarter" idx="12"/>
          </p:nvPr>
        </p:nvSpPr>
        <p:spPr/>
        <p:txBody>
          <a:bodyPr/>
          <a:lstStyle/>
          <a:p>
            <a:fld id="{166792E2-BB4A-4EE7-B775-A3243463BDE6}" type="slidenum">
              <a:rPr lang="es-MX" smtClean="0"/>
              <a:t>‹Nº›</a:t>
            </a:fld>
            <a:endParaRPr lang="es-MX"/>
          </a:p>
        </p:txBody>
      </p:sp>
    </p:spTree>
    <p:extLst>
      <p:ext uri="{BB962C8B-B14F-4D97-AF65-F5344CB8AC3E}">
        <p14:creationId xmlns:p14="http://schemas.microsoft.com/office/powerpoint/2010/main" val="838144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048BBB0-BF5D-4E2D-BCF0-89EE50D90433}" type="datetime1">
              <a:rPr lang="es-MX" smtClean="0"/>
              <a:t>15/07/2015</a:t>
            </a:fld>
            <a:endParaRPr lang="es-MX"/>
          </a:p>
        </p:txBody>
      </p:sp>
      <p:sp>
        <p:nvSpPr>
          <p:cNvPr id="5" name="Footer Placeholder 4"/>
          <p:cNvSpPr>
            <a:spLocks noGrp="1"/>
          </p:cNvSpPr>
          <p:nvPr>
            <p:ph type="ftr" sz="quarter" idx="11"/>
          </p:nvPr>
        </p:nvSpPr>
        <p:spPr/>
        <p:txBody>
          <a:bodyPr/>
          <a:lstStyle/>
          <a:p>
            <a:r>
              <a:rPr lang="es-MX" smtClean="0"/>
              <a:t>Simposio: Retos del Uso de Células Troncales / Avances de la Norma para disposición de Células Troncales</a:t>
            </a:r>
            <a:endParaRPr lang="es-MX"/>
          </a:p>
        </p:txBody>
      </p:sp>
      <p:sp>
        <p:nvSpPr>
          <p:cNvPr id="6" name="Slide Number Placeholder 5"/>
          <p:cNvSpPr>
            <a:spLocks noGrp="1"/>
          </p:cNvSpPr>
          <p:nvPr>
            <p:ph type="sldNum" sz="quarter" idx="12"/>
          </p:nvPr>
        </p:nvSpPr>
        <p:spPr/>
        <p:txBody>
          <a:bodyPr/>
          <a:lstStyle/>
          <a:p>
            <a:fld id="{166792E2-BB4A-4EE7-B775-A3243463BDE6}" type="slidenum">
              <a:rPr lang="es-MX" smtClean="0"/>
              <a:t>‹Nº›</a:t>
            </a:fld>
            <a:endParaRPr lang="es-MX"/>
          </a:p>
        </p:txBody>
      </p:sp>
    </p:spTree>
    <p:extLst>
      <p:ext uri="{BB962C8B-B14F-4D97-AF65-F5344CB8AC3E}">
        <p14:creationId xmlns:p14="http://schemas.microsoft.com/office/powerpoint/2010/main" val="4157974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86962EC-0096-478F-9F3F-BBC415A6BCFE}" type="datetime1">
              <a:rPr lang="es-MX" smtClean="0"/>
              <a:t>15/07/2015</a:t>
            </a:fld>
            <a:endParaRPr lang="es-MX"/>
          </a:p>
        </p:txBody>
      </p:sp>
      <p:sp>
        <p:nvSpPr>
          <p:cNvPr id="5" name="Footer Placeholder 4"/>
          <p:cNvSpPr>
            <a:spLocks noGrp="1"/>
          </p:cNvSpPr>
          <p:nvPr>
            <p:ph type="ftr" sz="quarter" idx="11"/>
          </p:nvPr>
        </p:nvSpPr>
        <p:spPr/>
        <p:txBody>
          <a:bodyPr/>
          <a:lstStyle/>
          <a:p>
            <a:r>
              <a:rPr lang="es-MX" smtClean="0"/>
              <a:t>Simposio: Retos del Uso de Células Troncales / Avances de la Norma para disposición de Células Troncales</a:t>
            </a:r>
            <a:endParaRPr lang="es-MX"/>
          </a:p>
        </p:txBody>
      </p:sp>
      <p:sp>
        <p:nvSpPr>
          <p:cNvPr id="6" name="Slide Number Placeholder 5"/>
          <p:cNvSpPr>
            <a:spLocks noGrp="1"/>
          </p:cNvSpPr>
          <p:nvPr>
            <p:ph type="sldNum" sz="quarter" idx="12"/>
          </p:nvPr>
        </p:nvSpPr>
        <p:spPr/>
        <p:txBody>
          <a:bodyPr/>
          <a:lstStyle/>
          <a:p>
            <a:fld id="{166792E2-BB4A-4EE7-B775-A3243463BDE6}" type="slidenum">
              <a:rPr lang="es-MX" smtClean="0"/>
              <a:t>‹Nº›</a:t>
            </a:fld>
            <a:endParaRPr lang="es-MX"/>
          </a:p>
        </p:txBody>
      </p:sp>
    </p:spTree>
    <p:extLst>
      <p:ext uri="{BB962C8B-B14F-4D97-AF65-F5344CB8AC3E}">
        <p14:creationId xmlns:p14="http://schemas.microsoft.com/office/powerpoint/2010/main" val="1094210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D594D0E-2059-4688-8FCB-97A67180A53B}" type="datetime1">
              <a:rPr lang="es-MX" smtClean="0"/>
              <a:t>15/07/2015</a:t>
            </a:fld>
            <a:endParaRPr lang="es-MX"/>
          </a:p>
        </p:txBody>
      </p:sp>
      <p:sp>
        <p:nvSpPr>
          <p:cNvPr id="5" name="Footer Placeholder 4"/>
          <p:cNvSpPr>
            <a:spLocks noGrp="1"/>
          </p:cNvSpPr>
          <p:nvPr>
            <p:ph type="ftr" sz="quarter" idx="11"/>
          </p:nvPr>
        </p:nvSpPr>
        <p:spPr/>
        <p:txBody>
          <a:bodyPr/>
          <a:lstStyle/>
          <a:p>
            <a:r>
              <a:rPr lang="es-MX" smtClean="0"/>
              <a:t>Simposio: Retos del Uso de Células Troncales / Avances de la Norma para disposición de Células Troncales</a:t>
            </a:r>
            <a:endParaRPr lang="es-MX"/>
          </a:p>
        </p:txBody>
      </p:sp>
      <p:sp>
        <p:nvSpPr>
          <p:cNvPr id="6" name="Slide Number Placeholder 5"/>
          <p:cNvSpPr>
            <a:spLocks noGrp="1"/>
          </p:cNvSpPr>
          <p:nvPr>
            <p:ph type="sldNum" sz="quarter" idx="12"/>
          </p:nvPr>
        </p:nvSpPr>
        <p:spPr/>
        <p:txBody>
          <a:bodyPr/>
          <a:lstStyle/>
          <a:p>
            <a:fld id="{166792E2-BB4A-4EE7-B775-A3243463BDE6}" type="slidenum">
              <a:rPr lang="es-MX" smtClean="0"/>
              <a:t>‹Nº›</a:t>
            </a:fld>
            <a:endParaRPr lang="es-MX"/>
          </a:p>
        </p:txBody>
      </p:sp>
    </p:spTree>
    <p:extLst>
      <p:ext uri="{BB962C8B-B14F-4D97-AF65-F5344CB8AC3E}">
        <p14:creationId xmlns:p14="http://schemas.microsoft.com/office/powerpoint/2010/main" val="2083252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F28EFDC7-BB15-4A0F-A97E-32A8659B2BAE}" type="datetime1">
              <a:rPr lang="es-MX" smtClean="0"/>
              <a:t>15/07/2015</a:t>
            </a:fld>
            <a:endParaRPr lang="es-MX"/>
          </a:p>
        </p:txBody>
      </p:sp>
      <p:sp>
        <p:nvSpPr>
          <p:cNvPr id="6" name="Footer Placeholder 5"/>
          <p:cNvSpPr>
            <a:spLocks noGrp="1"/>
          </p:cNvSpPr>
          <p:nvPr>
            <p:ph type="ftr" sz="quarter" idx="11"/>
          </p:nvPr>
        </p:nvSpPr>
        <p:spPr/>
        <p:txBody>
          <a:bodyPr/>
          <a:lstStyle/>
          <a:p>
            <a:r>
              <a:rPr lang="es-MX" smtClean="0"/>
              <a:t>Simposio: Retos del Uso de Células Troncales / Avances de la Norma para disposición de Células Troncales</a:t>
            </a:r>
            <a:endParaRPr lang="es-MX"/>
          </a:p>
        </p:txBody>
      </p:sp>
      <p:sp>
        <p:nvSpPr>
          <p:cNvPr id="7" name="Slide Number Placeholder 6"/>
          <p:cNvSpPr>
            <a:spLocks noGrp="1"/>
          </p:cNvSpPr>
          <p:nvPr>
            <p:ph type="sldNum" sz="quarter" idx="12"/>
          </p:nvPr>
        </p:nvSpPr>
        <p:spPr/>
        <p:txBody>
          <a:bodyPr/>
          <a:lstStyle/>
          <a:p>
            <a:fld id="{166792E2-BB4A-4EE7-B775-A3243463BDE6}" type="slidenum">
              <a:rPr lang="es-MX" smtClean="0"/>
              <a:t>‹Nº›</a:t>
            </a:fld>
            <a:endParaRPr lang="es-MX"/>
          </a:p>
        </p:txBody>
      </p:sp>
    </p:spTree>
    <p:extLst>
      <p:ext uri="{BB962C8B-B14F-4D97-AF65-F5344CB8AC3E}">
        <p14:creationId xmlns:p14="http://schemas.microsoft.com/office/powerpoint/2010/main" val="3516342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CC68565-CAE9-4C64-90C9-B3231327AFD9}" type="datetime1">
              <a:rPr lang="es-MX" smtClean="0"/>
              <a:t>15/07/2015</a:t>
            </a:fld>
            <a:endParaRPr lang="es-MX"/>
          </a:p>
        </p:txBody>
      </p:sp>
      <p:sp>
        <p:nvSpPr>
          <p:cNvPr id="8" name="Footer Placeholder 7"/>
          <p:cNvSpPr>
            <a:spLocks noGrp="1"/>
          </p:cNvSpPr>
          <p:nvPr>
            <p:ph type="ftr" sz="quarter" idx="11"/>
          </p:nvPr>
        </p:nvSpPr>
        <p:spPr/>
        <p:txBody>
          <a:bodyPr/>
          <a:lstStyle/>
          <a:p>
            <a:r>
              <a:rPr lang="es-MX" smtClean="0"/>
              <a:t>Simposio: Retos del Uso de Células Troncales / Avances de la Norma para disposición de Células Troncales</a:t>
            </a:r>
            <a:endParaRPr lang="es-MX"/>
          </a:p>
        </p:txBody>
      </p:sp>
      <p:sp>
        <p:nvSpPr>
          <p:cNvPr id="9" name="Slide Number Placeholder 8"/>
          <p:cNvSpPr>
            <a:spLocks noGrp="1"/>
          </p:cNvSpPr>
          <p:nvPr>
            <p:ph type="sldNum" sz="quarter" idx="12"/>
          </p:nvPr>
        </p:nvSpPr>
        <p:spPr/>
        <p:txBody>
          <a:bodyPr/>
          <a:lstStyle/>
          <a:p>
            <a:fld id="{166792E2-BB4A-4EE7-B775-A3243463BDE6}" type="slidenum">
              <a:rPr lang="es-MX" smtClean="0"/>
              <a:t>‹Nº›</a:t>
            </a:fld>
            <a:endParaRPr lang="es-MX"/>
          </a:p>
        </p:txBody>
      </p:sp>
    </p:spTree>
    <p:extLst>
      <p:ext uri="{BB962C8B-B14F-4D97-AF65-F5344CB8AC3E}">
        <p14:creationId xmlns:p14="http://schemas.microsoft.com/office/powerpoint/2010/main" val="285345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F4BFED7-E1A4-4FF6-88EF-270B21F1494D}" type="datetime1">
              <a:rPr lang="es-MX" smtClean="0"/>
              <a:t>15/07/2015</a:t>
            </a:fld>
            <a:endParaRPr lang="es-MX"/>
          </a:p>
        </p:txBody>
      </p:sp>
      <p:sp>
        <p:nvSpPr>
          <p:cNvPr id="4" name="Footer Placeholder 3"/>
          <p:cNvSpPr>
            <a:spLocks noGrp="1"/>
          </p:cNvSpPr>
          <p:nvPr>
            <p:ph type="ftr" sz="quarter" idx="11"/>
          </p:nvPr>
        </p:nvSpPr>
        <p:spPr/>
        <p:txBody>
          <a:bodyPr/>
          <a:lstStyle/>
          <a:p>
            <a:r>
              <a:rPr lang="es-MX" smtClean="0"/>
              <a:t>Simposio: Retos del Uso de Células Troncales / Avances de la Norma para disposición de Células Troncales</a:t>
            </a:r>
            <a:endParaRPr lang="es-MX"/>
          </a:p>
        </p:txBody>
      </p:sp>
      <p:sp>
        <p:nvSpPr>
          <p:cNvPr id="5" name="Slide Number Placeholder 4"/>
          <p:cNvSpPr>
            <a:spLocks noGrp="1"/>
          </p:cNvSpPr>
          <p:nvPr>
            <p:ph type="sldNum" sz="quarter" idx="12"/>
          </p:nvPr>
        </p:nvSpPr>
        <p:spPr/>
        <p:txBody>
          <a:bodyPr/>
          <a:lstStyle/>
          <a:p>
            <a:fld id="{166792E2-BB4A-4EE7-B775-A3243463BDE6}" type="slidenum">
              <a:rPr lang="es-MX" smtClean="0"/>
              <a:t>‹Nº›</a:t>
            </a:fld>
            <a:endParaRPr lang="es-MX"/>
          </a:p>
        </p:txBody>
      </p:sp>
    </p:spTree>
    <p:extLst>
      <p:ext uri="{BB962C8B-B14F-4D97-AF65-F5344CB8AC3E}">
        <p14:creationId xmlns:p14="http://schemas.microsoft.com/office/powerpoint/2010/main" val="1281202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D7B89C-915A-4C6E-A02E-4328CCDBDE4A}" type="datetime1">
              <a:rPr lang="es-MX" smtClean="0"/>
              <a:t>15/07/2015</a:t>
            </a:fld>
            <a:endParaRPr lang="es-MX"/>
          </a:p>
        </p:txBody>
      </p:sp>
      <p:sp>
        <p:nvSpPr>
          <p:cNvPr id="3" name="Footer Placeholder 2"/>
          <p:cNvSpPr>
            <a:spLocks noGrp="1"/>
          </p:cNvSpPr>
          <p:nvPr>
            <p:ph type="ftr" sz="quarter" idx="11"/>
          </p:nvPr>
        </p:nvSpPr>
        <p:spPr/>
        <p:txBody>
          <a:bodyPr/>
          <a:lstStyle/>
          <a:p>
            <a:r>
              <a:rPr lang="es-MX" smtClean="0"/>
              <a:t>Simposio: Retos del Uso de Células Troncales / Avances de la Norma para disposición de Células Troncales</a:t>
            </a:r>
            <a:endParaRPr lang="es-MX"/>
          </a:p>
        </p:txBody>
      </p:sp>
      <p:sp>
        <p:nvSpPr>
          <p:cNvPr id="4" name="Slide Number Placeholder 3"/>
          <p:cNvSpPr>
            <a:spLocks noGrp="1"/>
          </p:cNvSpPr>
          <p:nvPr>
            <p:ph type="sldNum" sz="quarter" idx="12"/>
          </p:nvPr>
        </p:nvSpPr>
        <p:spPr/>
        <p:txBody>
          <a:bodyPr/>
          <a:lstStyle/>
          <a:p>
            <a:fld id="{166792E2-BB4A-4EE7-B775-A3243463BDE6}" type="slidenum">
              <a:rPr lang="es-MX" smtClean="0"/>
              <a:t>‹Nº›</a:t>
            </a:fld>
            <a:endParaRPr lang="es-MX"/>
          </a:p>
        </p:txBody>
      </p:sp>
    </p:spTree>
    <p:extLst>
      <p:ext uri="{BB962C8B-B14F-4D97-AF65-F5344CB8AC3E}">
        <p14:creationId xmlns:p14="http://schemas.microsoft.com/office/powerpoint/2010/main" val="3629695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6DC27AE-5DF6-44E4-A010-6B6E37324627}" type="datetime1">
              <a:rPr lang="es-MX" smtClean="0"/>
              <a:t>15/07/2015</a:t>
            </a:fld>
            <a:endParaRPr lang="es-MX"/>
          </a:p>
        </p:txBody>
      </p:sp>
      <p:sp>
        <p:nvSpPr>
          <p:cNvPr id="6" name="Footer Placeholder 5"/>
          <p:cNvSpPr>
            <a:spLocks noGrp="1"/>
          </p:cNvSpPr>
          <p:nvPr>
            <p:ph type="ftr" sz="quarter" idx="11"/>
          </p:nvPr>
        </p:nvSpPr>
        <p:spPr/>
        <p:txBody>
          <a:bodyPr/>
          <a:lstStyle/>
          <a:p>
            <a:r>
              <a:rPr lang="es-MX" smtClean="0"/>
              <a:t>Simposio: Retos del Uso de Células Troncales / Avances de la Norma para disposición de Células Troncales</a:t>
            </a:r>
            <a:endParaRPr lang="es-MX"/>
          </a:p>
        </p:txBody>
      </p:sp>
      <p:sp>
        <p:nvSpPr>
          <p:cNvPr id="7" name="Slide Number Placeholder 6"/>
          <p:cNvSpPr>
            <a:spLocks noGrp="1"/>
          </p:cNvSpPr>
          <p:nvPr>
            <p:ph type="sldNum" sz="quarter" idx="12"/>
          </p:nvPr>
        </p:nvSpPr>
        <p:spPr/>
        <p:txBody>
          <a:bodyPr/>
          <a:lstStyle/>
          <a:p>
            <a:fld id="{166792E2-BB4A-4EE7-B775-A3243463BDE6}" type="slidenum">
              <a:rPr lang="es-MX" smtClean="0"/>
              <a:t>‹Nº›</a:t>
            </a:fld>
            <a:endParaRPr lang="es-MX"/>
          </a:p>
        </p:txBody>
      </p:sp>
    </p:spTree>
    <p:extLst>
      <p:ext uri="{BB962C8B-B14F-4D97-AF65-F5344CB8AC3E}">
        <p14:creationId xmlns:p14="http://schemas.microsoft.com/office/powerpoint/2010/main" val="3155596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0DEB257-7A28-41C2-8FCC-4D6804942D73}" type="datetime1">
              <a:rPr lang="es-MX" smtClean="0"/>
              <a:t>15/07/2015</a:t>
            </a:fld>
            <a:endParaRPr lang="es-MX"/>
          </a:p>
        </p:txBody>
      </p:sp>
      <p:sp>
        <p:nvSpPr>
          <p:cNvPr id="6" name="Footer Placeholder 5"/>
          <p:cNvSpPr>
            <a:spLocks noGrp="1"/>
          </p:cNvSpPr>
          <p:nvPr>
            <p:ph type="ftr" sz="quarter" idx="11"/>
          </p:nvPr>
        </p:nvSpPr>
        <p:spPr/>
        <p:txBody>
          <a:bodyPr/>
          <a:lstStyle/>
          <a:p>
            <a:r>
              <a:rPr lang="es-MX" smtClean="0"/>
              <a:t>Simposio: Retos del Uso de Células Troncales / Avances de la Norma para disposición de Células Troncales</a:t>
            </a:r>
            <a:endParaRPr lang="es-MX"/>
          </a:p>
        </p:txBody>
      </p:sp>
      <p:sp>
        <p:nvSpPr>
          <p:cNvPr id="7" name="Slide Number Placeholder 6"/>
          <p:cNvSpPr>
            <a:spLocks noGrp="1"/>
          </p:cNvSpPr>
          <p:nvPr>
            <p:ph type="sldNum" sz="quarter" idx="12"/>
          </p:nvPr>
        </p:nvSpPr>
        <p:spPr/>
        <p:txBody>
          <a:bodyPr/>
          <a:lstStyle/>
          <a:p>
            <a:fld id="{166792E2-BB4A-4EE7-B775-A3243463BDE6}" type="slidenum">
              <a:rPr lang="es-MX" smtClean="0"/>
              <a:t>‹Nº›</a:t>
            </a:fld>
            <a:endParaRPr lang="es-MX"/>
          </a:p>
        </p:txBody>
      </p:sp>
    </p:spTree>
    <p:extLst>
      <p:ext uri="{BB962C8B-B14F-4D97-AF65-F5344CB8AC3E}">
        <p14:creationId xmlns:p14="http://schemas.microsoft.com/office/powerpoint/2010/main" val="1223003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2F8AA1-615F-41BB-9A62-9AFC7F7C11F8}" type="datetime1">
              <a:rPr lang="es-MX" smtClean="0"/>
              <a:t>15/07/2015</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MX" smtClean="0"/>
              <a:t>Simposio: Retos del Uso de Células Troncales / Avances de la Norma para disposición de Células Troncales</a:t>
            </a:r>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6792E2-BB4A-4EE7-B775-A3243463BDE6}" type="slidenum">
              <a:rPr lang="es-MX" smtClean="0"/>
              <a:t>‹Nº›</a:t>
            </a:fld>
            <a:endParaRPr lang="es-MX"/>
          </a:p>
        </p:txBody>
      </p:sp>
    </p:spTree>
    <p:extLst>
      <p:ext uri="{BB962C8B-B14F-4D97-AF65-F5344CB8AC3E}">
        <p14:creationId xmlns:p14="http://schemas.microsoft.com/office/powerpoint/2010/main" val="1634029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10" descr="C:\Users\usuario\Documents\MARCELA2012\DIRECCION GENERAL\Imagenes CNTS\CNTS\ssa201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474" y="178012"/>
            <a:ext cx="3071067" cy="108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Imagen 4"/>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34031" y="221861"/>
            <a:ext cx="1094154" cy="104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Imagen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45357" y="345222"/>
            <a:ext cx="2783689" cy="918428"/>
          </a:xfrm>
          <a:prstGeom prst="rect">
            <a:avLst/>
          </a:prstGeom>
        </p:spPr>
      </p:pic>
      <p:sp>
        <p:nvSpPr>
          <p:cNvPr id="3" name="CuadroTexto 2"/>
          <p:cNvSpPr txBox="1"/>
          <p:nvPr/>
        </p:nvSpPr>
        <p:spPr>
          <a:xfrm>
            <a:off x="1834715" y="2236119"/>
            <a:ext cx="5416060" cy="707886"/>
          </a:xfrm>
          <a:prstGeom prst="rect">
            <a:avLst/>
          </a:prstGeom>
          <a:noFill/>
        </p:spPr>
        <p:txBody>
          <a:bodyPr wrap="square" rtlCol="0">
            <a:spAutoFit/>
          </a:bodyPr>
          <a:lstStyle/>
          <a:p>
            <a:pPr algn="ctr"/>
            <a:r>
              <a:rPr lang="es-MX" sz="2000" b="1" dirty="0" smtClean="0">
                <a:latin typeface="Soberana Titular" panose="02000000000000000000" pitchFamily="50" charset="0"/>
              </a:rPr>
              <a:t>Simposio:</a:t>
            </a:r>
            <a:r>
              <a:rPr lang="es-MX" sz="2000" b="1" dirty="0">
                <a:latin typeface="Soberana Titular" panose="02000000000000000000" pitchFamily="50" charset="0"/>
              </a:rPr>
              <a:t/>
            </a:r>
            <a:br>
              <a:rPr lang="es-MX" sz="2000" b="1" dirty="0">
                <a:latin typeface="Soberana Titular" panose="02000000000000000000" pitchFamily="50" charset="0"/>
              </a:rPr>
            </a:br>
            <a:r>
              <a:rPr lang="es-MX" sz="2000" b="1" dirty="0">
                <a:latin typeface="Soberana Titular" panose="02000000000000000000" pitchFamily="50" charset="0"/>
              </a:rPr>
              <a:t>R</a:t>
            </a:r>
            <a:r>
              <a:rPr lang="es-MX" sz="2000" b="1" dirty="0" smtClean="0">
                <a:latin typeface="Soberana Titular" panose="02000000000000000000" pitchFamily="50" charset="0"/>
              </a:rPr>
              <a:t>etos </a:t>
            </a:r>
            <a:r>
              <a:rPr lang="es-MX" sz="2000" b="1" dirty="0">
                <a:latin typeface="Soberana Titular" panose="02000000000000000000" pitchFamily="50" charset="0"/>
              </a:rPr>
              <a:t>del uso de células </a:t>
            </a:r>
            <a:r>
              <a:rPr lang="es-MX" sz="2000" b="1" dirty="0" smtClean="0">
                <a:latin typeface="Soberana Titular" panose="02000000000000000000" pitchFamily="50" charset="0"/>
              </a:rPr>
              <a:t>troncales</a:t>
            </a:r>
            <a:endParaRPr lang="es-MX" sz="2000" b="1" dirty="0">
              <a:latin typeface="Soberana Titular" panose="02000000000000000000" pitchFamily="50" charset="0"/>
            </a:endParaRPr>
          </a:p>
        </p:txBody>
      </p:sp>
      <p:sp>
        <p:nvSpPr>
          <p:cNvPr id="4" name="Rectángulo 3"/>
          <p:cNvSpPr/>
          <p:nvPr/>
        </p:nvSpPr>
        <p:spPr>
          <a:xfrm>
            <a:off x="1830601" y="3696070"/>
            <a:ext cx="5314461" cy="954107"/>
          </a:xfrm>
          <a:prstGeom prst="rect">
            <a:avLst/>
          </a:prstGeom>
        </p:spPr>
        <p:txBody>
          <a:bodyPr wrap="square">
            <a:spAutoFit/>
          </a:bodyPr>
          <a:lstStyle/>
          <a:p>
            <a:pPr algn="ctr"/>
            <a:r>
              <a:rPr lang="es-MX" sz="2800" dirty="0">
                <a:latin typeface="Soberana Texto" panose="02000000000000000000" pitchFamily="50" charset="0"/>
              </a:rPr>
              <a:t>Avances de la norma para disposición de células troncales</a:t>
            </a:r>
          </a:p>
        </p:txBody>
      </p:sp>
      <p:sp>
        <p:nvSpPr>
          <p:cNvPr id="5" name="CuadroTexto 4"/>
          <p:cNvSpPr txBox="1"/>
          <p:nvPr/>
        </p:nvSpPr>
        <p:spPr>
          <a:xfrm>
            <a:off x="547080" y="5894687"/>
            <a:ext cx="3953711" cy="338554"/>
          </a:xfrm>
          <a:prstGeom prst="rect">
            <a:avLst/>
          </a:prstGeom>
          <a:noFill/>
        </p:spPr>
        <p:txBody>
          <a:bodyPr wrap="none" rtlCol="0">
            <a:spAutoFit/>
          </a:bodyPr>
          <a:lstStyle/>
          <a:p>
            <a:r>
              <a:rPr lang="es-MX" sz="1600" dirty="0" smtClean="0">
                <a:latin typeface="Soberana Titular" panose="02000000000000000000" pitchFamily="50" charset="0"/>
              </a:rPr>
              <a:t>México, D. F. a 15 de Julio de 2015</a:t>
            </a:r>
            <a:endParaRPr lang="es-MX" sz="1600" dirty="0">
              <a:latin typeface="Soberana Titular" panose="02000000000000000000" pitchFamily="50" charset="0"/>
            </a:endParaRPr>
          </a:p>
        </p:txBody>
      </p:sp>
      <p:sp>
        <p:nvSpPr>
          <p:cNvPr id="6" name="CuadroTexto 5"/>
          <p:cNvSpPr txBox="1"/>
          <p:nvPr/>
        </p:nvSpPr>
        <p:spPr>
          <a:xfrm>
            <a:off x="5530496" y="5710021"/>
            <a:ext cx="3440557" cy="584775"/>
          </a:xfrm>
          <a:prstGeom prst="rect">
            <a:avLst/>
          </a:prstGeom>
          <a:noFill/>
        </p:spPr>
        <p:txBody>
          <a:bodyPr wrap="none" rtlCol="0">
            <a:spAutoFit/>
          </a:bodyPr>
          <a:lstStyle/>
          <a:p>
            <a:r>
              <a:rPr lang="es-MX" sz="1600" dirty="0" smtClean="0">
                <a:latin typeface="Soberana Titular" panose="02000000000000000000" pitchFamily="50" charset="0"/>
              </a:rPr>
              <a:t>Dr. Omar Sánchez Ramírez</a:t>
            </a:r>
          </a:p>
          <a:p>
            <a:r>
              <a:rPr lang="es-MX" sz="1600" dirty="0" smtClean="0">
                <a:latin typeface="Soberana Titular" panose="02000000000000000000" pitchFamily="50" charset="0"/>
              </a:rPr>
              <a:t>Director de Normalización</a:t>
            </a:r>
            <a:endParaRPr lang="es-MX" sz="1600" dirty="0">
              <a:latin typeface="Soberana Titular" panose="02000000000000000000" pitchFamily="50" charset="0"/>
            </a:endParaRPr>
          </a:p>
        </p:txBody>
      </p:sp>
      <p:sp>
        <p:nvSpPr>
          <p:cNvPr id="7" name="Marcador de pie de página 6"/>
          <p:cNvSpPr>
            <a:spLocks noGrp="1"/>
          </p:cNvSpPr>
          <p:nvPr>
            <p:ph type="ftr" sz="quarter" idx="11"/>
          </p:nvPr>
        </p:nvSpPr>
        <p:spPr/>
        <p:txBody>
          <a:bodyPr/>
          <a:lstStyle/>
          <a:p>
            <a:r>
              <a:rPr lang="es-MX" smtClean="0"/>
              <a:t>Simposio: Retos del Uso de Células Troncales / Avances de la Norma para disposición de Células Troncales</a:t>
            </a:r>
            <a:endParaRPr lang="es-MX"/>
          </a:p>
        </p:txBody>
      </p:sp>
    </p:spTree>
    <p:extLst>
      <p:ext uri="{BB962C8B-B14F-4D97-AF65-F5344CB8AC3E}">
        <p14:creationId xmlns:p14="http://schemas.microsoft.com/office/powerpoint/2010/main" val="5756599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CuadroTexto"/>
          <p:cNvSpPr txBox="1"/>
          <p:nvPr/>
        </p:nvSpPr>
        <p:spPr>
          <a:xfrm>
            <a:off x="1143000" y="919283"/>
            <a:ext cx="6858000" cy="623248"/>
          </a:xfrm>
          <a:prstGeom prst="rect">
            <a:avLst/>
          </a:prstGeom>
          <a:solidFill>
            <a:schemeClr val="bg1"/>
          </a:solidFill>
        </p:spPr>
        <p:txBody>
          <a:bodyPr wrap="square" rtlCol="0">
            <a:spAutoFit/>
          </a:bodyPr>
          <a:lstStyle/>
          <a:p>
            <a:endParaRPr lang="es-MX" sz="1350" dirty="0">
              <a:solidFill>
                <a:prstClr val="black"/>
              </a:solidFill>
            </a:endParaRPr>
          </a:p>
          <a:p>
            <a:endParaRPr lang="es-MX" sz="750" dirty="0">
              <a:solidFill>
                <a:prstClr val="black"/>
              </a:solidFill>
            </a:endParaRPr>
          </a:p>
          <a:p>
            <a:endParaRPr lang="es-MX" sz="1350" dirty="0">
              <a:solidFill>
                <a:prstClr val="black"/>
              </a:solidFill>
            </a:endParaRPr>
          </a:p>
        </p:txBody>
      </p:sp>
      <p:grpSp>
        <p:nvGrpSpPr>
          <p:cNvPr id="11" name="10 Grupo"/>
          <p:cNvGrpSpPr/>
          <p:nvPr/>
        </p:nvGrpSpPr>
        <p:grpSpPr>
          <a:xfrm>
            <a:off x="6249788" y="919283"/>
            <a:ext cx="1673172" cy="407178"/>
            <a:chOff x="6763331" y="82710"/>
            <a:chExt cx="2230896" cy="542904"/>
          </a:xfrm>
        </p:grpSpPr>
        <p:sp>
          <p:nvSpPr>
            <p:cNvPr id="9" name="3 Rectángulo"/>
            <p:cNvSpPr/>
            <p:nvPr/>
          </p:nvSpPr>
          <p:spPr>
            <a:xfrm>
              <a:off x="7345380" y="130555"/>
              <a:ext cx="1648847" cy="456840"/>
            </a:xfrm>
            <a:prstGeom prst="rect">
              <a:avLst/>
            </a:prstGeom>
            <a:solidFill>
              <a:sysClr val="window" lastClr="FFFFFF"/>
            </a:solidFill>
            <a:ln w="25400" cap="flat" cmpd="sng" algn="ctr">
              <a:no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ct val="115000"/>
                </a:lnSpc>
                <a:spcAft>
                  <a:spcPts val="750"/>
                </a:spcAft>
                <a:defRPr/>
              </a:pPr>
              <a:r>
                <a:rPr lang="es-MX" sz="600" b="1" kern="0" dirty="0">
                  <a:solidFill>
                    <a:prstClr val="white">
                      <a:lumMod val="50000"/>
                    </a:prstClr>
                  </a:solidFill>
                  <a:latin typeface="Soberana Sans"/>
                  <a:ea typeface="Calibri"/>
                  <a:cs typeface="Times New Roman"/>
                </a:rPr>
                <a:t>CENTRO NACIONAL DE LA TRANSFUSIÓN SANGUÍNEA</a:t>
              </a:r>
              <a:endParaRPr lang="es-MX" sz="600" kern="0" dirty="0">
                <a:solidFill>
                  <a:prstClr val="white">
                    <a:lumMod val="50000"/>
                  </a:prstClr>
                </a:solidFill>
                <a:ea typeface="Calibri"/>
                <a:cs typeface="Times New Roman"/>
              </a:endParaRPr>
            </a:p>
          </p:txBody>
        </p:sp>
        <p:pic>
          <p:nvPicPr>
            <p:cNvPr id="8" name="0 Imagen"/>
            <p:cNvPicPr/>
            <p:nvPr/>
          </p:nvPicPr>
          <p:blipFill>
            <a:blip r:embed="rId3" cstate="print">
              <a:extLst>
                <a:ext uri="{28A0092B-C50C-407E-A947-70E740481C1C}">
                  <a14:useLocalDpi xmlns:a14="http://schemas.microsoft.com/office/drawing/2010/main" val="0"/>
                </a:ext>
              </a:extLst>
            </a:blip>
            <a:stretch>
              <a:fillRect/>
            </a:stretch>
          </p:blipFill>
          <p:spPr>
            <a:xfrm>
              <a:off x="6763331" y="82710"/>
              <a:ext cx="608761" cy="542904"/>
            </a:xfrm>
            <a:prstGeom prst="rect">
              <a:avLst/>
            </a:prstGeom>
          </p:spPr>
        </p:pic>
      </p:gr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6477" y="865583"/>
            <a:ext cx="1689143" cy="530906"/>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11 Grupo"/>
          <p:cNvGrpSpPr/>
          <p:nvPr/>
        </p:nvGrpSpPr>
        <p:grpSpPr>
          <a:xfrm>
            <a:off x="1146476" y="1423124"/>
            <a:ext cx="6858000" cy="43737"/>
            <a:chOff x="0" y="6810571"/>
            <a:chExt cx="9144000" cy="58316"/>
          </a:xfrm>
        </p:grpSpPr>
        <p:sp>
          <p:nvSpPr>
            <p:cNvPr id="13" name="12 Rectángulo"/>
            <p:cNvSpPr/>
            <p:nvPr/>
          </p:nvSpPr>
          <p:spPr>
            <a:xfrm>
              <a:off x="0" y="6810571"/>
              <a:ext cx="3851920" cy="58316"/>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sp>
          <p:nvSpPr>
            <p:cNvPr id="14" name="13 Rectángulo"/>
            <p:cNvSpPr/>
            <p:nvPr/>
          </p:nvSpPr>
          <p:spPr>
            <a:xfrm>
              <a:off x="5292080" y="6810571"/>
              <a:ext cx="3851920" cy="5831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grpSp>
      <p:sp>
        <p:nvSpPr>
          <p:cNvPr id="2" name="CuadroTexto 1"/>
          <p:cNvSpPr txBox="1"/>
          <p:nvPr/>
        </p:nvSpPr>
        <p:spPr>
          <a:xfrm>
            <a:off x="1539631" y="1671250"/>
            <a:ext cx="5369169" cy="400110"/>
          </a:xfrm>
          <a:custGeom>
            <a:avLst/>
            <a:gdLst>
              <a:gd name="connsiteX0" fmla="*/ 0 w 6309948"/>
              <a:gd name="connsiteY0" fmla="*/ 0 h 6401753"/>
              <a:gd name="connsiteX1" fmla="*/ 6309948 w 6309948"/>
              <a:gd name="connsiteY1" fmla="*/ 0 h 6401753"/>
              <a:gd name="connsiteX2" fmla="*/ 6309948 w 6309948"/>
              <a:gd name="connsiteY2" fmla="*/ 6401753 h 6401753"/>
              <a:gd name="connsiteX3" fmla="*/ 0 w 6309948"/>
              <a:gd name="connsiteY3" fmla="*/ 6401753 h 6401753"/>
              <a:gd name="connsiteX4" fmla="*/ 0 w 6309948"/>
              <a:gd name="connsiteY4" fmla="*/ 0 h 6401753"/>
              <a:gd name="connsiteX0" fmla="*/ 130012 w 6309948"/>
              <a:gd name="connsiteY0" fmla="*/ 0 h 6669453"/>
              <a:gd name="connsiteX1" fmla="*/ 6309948 w 6309948"/>
              <a:gd name="connsiteY1" fmla="*/ 267700 h 6669453"/>
              <a:gd name="connsiteX2" fmla="*/ 6309948 w 6309948"/>
              <a:gd name="connsiteY2" fmla="*/ 6669453 h 6669453"/>
              <a:gd name="connsiteX3" fmla="*/ 0 w 6309948"/>
              <a:gd name="connsiteY3" fmla="*/ 6669453 h 6669453"/>
              <a:gd name="connsiteX4" fmla="*/ 130012 w 6309948"/>
              <a:gd name="connsiteY4" fmla="*/ 0 h 66694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09948" h="6669453">
                <a:moveTo>
                  <a:pt x="130012" y="0"/>
                </a:moveTo>
                <a:lnTo>
                  <a:pt x="6309948" y="267700"/>
                </a:lnTo>
                <a:lnTo>
                  <a:pt x="6309948" y="6669453"/>
                </a:lnTo>
                <a:lnTo>
                  <a:pt x="0" y="6669453"/>
                </a:lnTo>
                <a:lnTo>
                  <a:pt x="130012" y="0"/>
                </a:lnTo>
                <a:close/>
              </a:path>
            </a:pathLst>
          </a:custGeom>
          <a:noFill/>
        </p:spPr>
        <p:txBody>
          <a:bodyPr wrap="square" rtlCol="0">
            <a:spAutoFit/>
          </a:bodyPr>
          <a:lstStyle/>
          <a:p>
            <a:pPr algn="ctr"/>
            <a:r>
              <a:rPr lang="es-MX" sz="2000" b="1" dirty="0">
                <a:latin typeface="Soberana Titular" panose="02000000000000000000" pitchFamily="50" charset="0"/>
                <a:cs typeface="Arial" panose="020B0604020202020204" pitchFamily="34" charset="0"/>
              </a:rPr>
              <a:t>Consentimiento Informado</a:t>
            </a:r>
          </a:p>
        </p:txBody>
      </p:sp>
      <p:sp>
        <p:nvSpPr>
          <p:cNvPr id="3" name="Rectángulo 2"/>
          <p:cNvSpPr/>
          <p:nvPr/>
        </p:nvSpPr>
        <p:spPr>
          <a:xfrm>
            <a:off x="726832" y="2063384"/>
            <a:ext cx="7854460" cy="3046988"/>
          </a:xfrm>
          <a:prstGeom prst="rect">
            <a:avLst/>
          </a:prstGeom>
          <a:ln>
            <a:solidFill>
              <a:srgbClr val="FF0000"/>
            </a:solidFill>
          </a:ln>
        </p:spPr>
        <p:txBody>
          <a:bodyPr wrap="square">
            <a:spAutoFit/>
          </a:bodyPr>
          <a:lstStyle/>
          <a:p>
            <a:pPr marL="214313" indent="-214313">
              <a:spcBef>
                <a:spcPts val="600"/>
              </a:spcBef>
              <a:spcAft>
                <a:spcPts val="600"/>
              </a:spcAft>
              <a:buFont typeface="Arial" panose="020B0604020202020204" pitchFamily="34" charset="0"/>
              <a:buChar char="•"/>
            </a:pPr>
            <a:r>
              <a:rPr lang="es-MX" dirty="0">
                <a:latin typeface="Calibri" panose="020F0502020204030204" pitchFamily="34" charset="0"/>
              </a:rPr>
              <a:t>A </a:t>
            </a:r>
            <a:r>
              <a:rPr lang="es-MX" dirty="0" smtClean="0">
                <a:latin typeface="Calibri" panose="020F0502020204030204" pitchFamily="34" charset="0"/>
              </a:rPr>
              <a:t>donante </a:t>
            </a:r>
            <a:r>
              <a:rPr lang="es-MX" dirty="0">
                <a:latin typeface="Calibri" panose="020F0502020204030204" pitchFamily="34" charset="0"/>
              </a:rPr>
              <a:t>o disponente potencial de células troncales, </a:t>
            </a:r>
            <a:r>
              <a:rPr lang="es-MX" dirty="0" smtClean="0">
                <a:latin typeface="Calibri" panose="020F0502020204030204" pitchFamily="34" charset="0"/>
              </a:rPr>
              <a:t>usuarios </a:t>
            </a:r>
            <a:r>
              <a:rPr lang="es-MX" dirty="0">
                <a:latin typeface="Calibri" panose="020F0502020204030204" pitchFamily="34" charset="0"/>
              </a:rPr>
              <a:t>de los servicios de criopreservación, </a:t>
            </a:r>
            <a:r>
              <a:rPr lang="es-MX" dirty="0" smtClean="0">
                <a:latin typeface="Calibri" panose="020F0502020204030204" pitchFamily="34" charset="0"/>
              </a:rPr>
              <a:t>previa información con </a:t>
            </a:r>
            <a:r>
              <a:rPr lang="es-MX" dirty="0">
                <a:latin typeface="Calibri" panose="020F0502020204030204" pitchFamily="34" charset="0"/>
              </a:rPr>
              <a:t>respecto a riesgos y beneficios, </a:t>
            </a:r>
            <a:r>
              <a:rPr lang="es-MX" b="1" i="1" dirty="0" smtClean="0">
                <a:latin typeface="Calibri" panose="020F0502020204030204" pitchFamily="34" charset="0"/>
              </a:rPr>
              <a:t>apegada </a:t>
            </a:r>
            <a:r>
              <a:rPr lang="es-MX" b="1" i="1" dirty="0">
                <a:latin typeface="Calibri" panose="020F0502020204030204" pitchFamily="34" charset="0"/>
              </a:rPr>
              <a:t>a estricto </a:t>
            </a:r>
            <a:r>
              <a:rPr lang="es-MX" dirty="0">
                <a:latin typeface="Calibri" panose="020F0502020204030204" pitchFamily="34" charset="0"/>
              </a:rPr>
              <a:t>rigor </a:t>
            </a:r>
            <a:r>
              <a:rPr lang="es-MX" dirty="0" smtClean="0">
                <a:latin typeface="Calibri" panose="020F0502020204030204" pitchFamily="34" charset="0"/>
              </a:rPr>
              <a:t>científico</a:t>
            </a:r>
            <a:r>
              <a:rPr lang="es-MX" dirty="0">
                <a:latin typeface="Calibri" panose="020F0502020204030204" pitchFamily="34" charset="0"/>
              </a:rPr>
              <a:t>.</a:t>
            </a:r>
          </a:p>
          <a:p>
            <a:pPr marL="214313" indent="-214313">
              <a:spcBef>
                <a:spcPts val="600"/>
              </a:spcBef>
              <a:spcAft>
                <a:spcPts val="600"/>
              </a:spcAft>
              <a:buFont typeface="Arial" panose="020B0604020202020204" pitchFamily="34" charset="0"/>
              <a:buChar char="•"/>
            </a:pPr>
            <a:r>
              <a:rPr lang="es-MX" dirty="0">
                <a:latin typeface="Calibri" panose="020F0502020204030204" pitchFamily="34" charset="0"/>
              </a:rPr>
              <a:t>La </a:t>
            </a:r>
            <a:r>
              <a:rPr lang="es-MX" dirty="0" smtClean="0">
                <a:latin typeface="Calibri" panose="020F0502020204030204" pitchFamily="34" charset="0"/>
              </a:rPr>
              <a:t>información, al Centro </a:t>
            </a:r>
            <a:r>
              <a:rPr lang="es-MX" dirty="0">
                <a:latin typeface="Calibri" panose="020F0502020204030204" pitchFamily="34" charset="0"/>
              </a:rPr>
              <a:t>Nacional de la Transfusión Sanguínea </a:t>
            </a:r>
            <a:endParaRPr lang="es-MX" dirty="0" smtClean="0">
              <a:latin typeface="Calibri" panose="020F0502020204030204" pitchFamily="34" charset="0"/>
            </a:endParaRPr>
          </a:p>
          <a:p>
            <a:pPr marL="214313" indent="-214313">
              <a:spcBef>
                <a:spcPts val="600"/>
              </a:spcBef>
              <a:spcAft>
                <a:spcPts val="600"/>
              </a:spcAft>
              <a:buFont typeface="Arial" panose="020B0604020202020204" pitchFamily="34" charset="0"/>
              <a:buChar char="•"/>
            </a:pPr>
            <a:r>
              <a:rPr lang="es-MX" dirty="0">
                <a:latin typeface="Calibri" panose="020F0502020204030204" pitchFamily="34" charset="0"/>
              </a:rPr>
              <a:t>D</a:t>
            </a:r>
            <a:r>
              <a:rPr lang="es-MX" dirty="0" smtClean="0">
                <a:latin typeface="Calibri" panose="020F0502020204030204" pitchFamily="34" charset="0"/>
              </a:rPr>
              <a:t>onantes </a:t>
            </a:r>
            <a:r>
              <a:rPr lang="es-MX" dirty="0">
                <a:latin typeface="Calibri" panose="020F0502020204030204" pitchFamily="34" charset="0"/>
              </a:rPr>
              <a:t>menores de edad, se requerirá para la donación, el consentimiento expreso del disponente secundario.</a:t>
            </a:r>
          </a:p>
          <a:p>
            <a:pPr marL="214313" indent="-214313">
              <a:spcBef>
                <a:spcPts val="600"/>
              </a:spcBef>
              <a:spcAft>
                <a:spcPts val="600"/>
              </a:spcAft>
              <a:buFont typeface="Arial" panose="020B0604020202020204" pitchFamily="34" charset="0"/>
              <a:buChar char="•"/>
            </a:pPr>
            <a:r>
              <a:rPr lang="es-MX" dirty="0" smtClean="0">
                <a:latin typeface="Calibri" panose="020F0502020204030204" pitchFamily="34" charset="0"/>
              </a:rPr>
              <a:t>Receptores de trasplantes menores de edad o incapaces el receptor no pueda expresar su voluntad para recibir el trasplante, el acto deberá </a:t>
            </a:r>
            <a:r>
              <a:rPr lang="es-MX" dirty="0">
                <a:latin typeface="Calibri" panose="020F0502020204030204" pitchFamily="34" charset="0"/>
              </a:rPr>
              <a:t>ser consentido por el disponente secundario. </a:t>
            </a:r>
          </a:p>
        </p:txBody>
      </p:sp>
      <p:sp>
        <p:nvSpPr>
          <p:cNvPr id="4" name="Marcador de pie de página 3"/>
          <p:cNvSpPr>
            <a:spLocks noGrp="1"/>
          </p:cNvSpPr>
          <p:nvPr>
            <p:ph type="ftr" sz="quarter" idx="11"/>
          </p:nvPr>
        </p:nvSpPr>
        <p:spPr/>
        <p:txBody>
          <a:bodyPr/>
          <a:lstStyle/>
          <a:p>
            <a:r>
              <a:rPr lang="es-MX" smtClean="0"/>
              <a:t>Simposio: Retos del Uso de Células Troncales / Avances de la Norma para disposición de Células Troncales</a:t>
            </a:r>
            <a:endParaRPr lang="es-MX"/>
          </a:p>
        </p:txBody>
      </p:sp>
    </p:spTree>
    <p:extLst>
      <p:ext uri="{BB962C8B-B14F-4D97-AF65-F5344CB8AC3E}">
        <p14:creationId xmlns:p14="http://schemas.microsoft.com/office/powerpoint/2010/main" val="16929282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CuadroTexto"/>
          <p:cNvSpPr txBox="1"/>
          <p:nvPr/>
        </p:nvSpPr>
        <p:spPr>
          <a:xfrm>
            <a:off x="1143000" y="919283"/>
            <a:ext cx="6858000" cy="623248"/>
          </a:xfrm>
          <a:prstGeom prst="rect">
            <a:avLst/>
          </a:prstGeom>
          <a:solidFill>
            <a:schemeClr val="bg1"/>
          </a:solidFill>
        </p:spPr>
        <p:txBody>
          <a:bodyPr wrap="square" rtlCol="0">
            <a:spAutoFit/>
          </a:bodyPr>
          <a:lstStyle/>
          <a:p>
            <a:endParaRPr lang="es-MX" sz="1350" dirty="0">
              <a:solidFill>
                <a:prstClr val="black"/>
              </a:solidFill>
            </a:endParaRPr>
          </a:p>
          <a:p>
            <a:endParaRPr lang="es-MX" sz="750" dirty="0">
              <a:solidFill>
                <a:prstClr val="black"/>
              </a:solidFill>
            </a:endParaRPr>
          </a:p>
          <a:p>
            <a:endParaRPr lang="es-MX" sz="1350" dirty="0">
              <a:solidFill>
                <a:prstClr val="black"/>
              </a:solidFill>
            </a:endParaRPr>
          </a:p>
        </p:txBody>
      </p:sp>
      <p:grpSp>
        <p:nvGrpSpPr>
          <p:cNvPr id="11" name="10 Grupo"/>
          <p:cNvGrpSpPr/>
          <p:nvPr/>
        </p:nvGrpSpPr>
        <p:grpSpPr>
          <a:xfrm>
            <a:off x="6249788" y="919283"/>
            <a:ext cx="1673172" cy="407178"/>
            <a:chOff x="6763331" y="82710"/>
            <a:chExt cx="2230896" cy="542904"/>
          </a:xfrm>
        </p:grpSpPr>
        <p:sp>
          <p:nvSpPr>
            <p:cNvPr id="9" name="3 Rectángulo"/>
            <p:cNvSpPr/>
            <p:nvPr/>
          </p:nvSpPr>
          <p:spPr>
            <a:xfrm>
              <a:off x="7345380" y="130555"/>
              <a:ext cx="1648847" cy="456840"/>
            </a:xfrm>
            <a:prstGeom prst="rect">
              <a:avLst/>
            </a:prstGeom>
            <a:solidFill>
              <a:sysClr val="window" lastClr="FFFFFF"/>
            </a:solidFill>
            <a:ln w="25400" cap="flat" cmpd="sng" algn="ctr">
              <a:no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ct val="115000"/>
                </a:lnSpc>
                <a:spcAft>
                  <a:spcPts val="750"/>
                </a:spcAft>
                <a:defRPr/>
              </a:pPr>
              <a:r>
                <a:rPr lang="es-MX" sz="600" b="1" kern="0" dirty="0">
                  <a:solidFill>
                    <a:prstClr val="white">
                      <a:lumMod val="50000"/>
                    </a:prstClr>
                  </a:solidFill>
                  <a:latin typeface="Soberana Sans"/>
                  <a:ea typeface="Calibri"/>
                  <a:cs typeface="Times New Roman"/>
                </a:rPr>
                <a:t>CENTRO NACIONAL DE LA TRANSFUSIÓN SANGUÍNEA</a:t>
              </a:r>
              <a:endParaRPr lang="es-MX" sz="600" kern="0" dirty="0">
                <a:solidFill>
                  <a:prstClr val="white">
                    <a:lumMod val="50000"/>
                  </a:prstClr>
                </a:solidFill>
                <a:ea typeface="Calibri"/>
                <a:cs typeface="Times New Roman"/>
              </a:endParaRPr>
            </a:p>
          </p:txBody>
        </p:sp>
        <p:pic>
          <p:nvPicPr>
            <p:cNvPr id="8" name="0 Imagen"/>
            <p:cNvPicPr/>
            <p:nvPr/>
          </p:nvPicPr>
          <p:blipFill>
            <a:blip r:embed="rId3" cstate="print">
              <a:extLst>
                <a:ext uri="{28A0092B-C50C-407E-A947-70E740481C1C}">
                  <a14:useLocalDpi xmlns:a14="http://schemas.microsoft.com/office/drawing/2010/main" val="0"/>
                </a:ext>
              </a:extLst>
            </a:blip>
            <a:stretch>
              <a:fillRect/>
            </a:stretch>
          </p:blipFill>
          <p:spPr>
            <a:xfrm>
              <a:off x="6763331" y="82710"/>
              <a:ext cx="608761" cy="542904"/>
            </a:xfrm>
            <a:prstGeom prst="rect">
              <a:avLst/>
            </a:prstGeom>
          </p:spPr>
        </p:pic>
      </p:gr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6477" y="865583"/>
            <a:ext cx="1689143" cy="530906"/>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11 Grupo"/>
          <p:cNvGrpSpPr/>
          <p:nvPr/>
        </p:nvGrpSpPr>
        <p:grpSpPr>
          <a:xfrm>
            <a:off x="1146476" y="1423124"/>
            <a:ext cx="6858000" cy="43737"/>
            <a:chOff x="0" y="6810571"/>
            <a:chExt cx="9144000" cy="58316"/>
          </a:xfrm>
        </p:grpSpPr>
        <p:sp>
          <p:nvSpPr>
            <p:cNvPr id="13" name="12 Rectángulo"/>
            <p:cNvSpPr/>
            <p:nvPr/>
          </p:nvSpPr>
          <p:spPr>
            <a:xfrm>
              <a:off x="0" y="6810571"/>
              <a:ext cx="3851920" cy="58316"/>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sp>
          <p:nvSpPr>
            <p:cNvPr id="14" name="13 Rectángulo"/>
            <p:cNvSpPr/>
            <p:nvPr/>
          </p:nvSpPr>
          <p:spPr>
            <a:xfrm>
              <a:off x="5292080" y="6810571"/>
              <a:ext cx="3851920" cy="5831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grpSp>
      <p:sp>
        <p:nvSpPr>
          <p:cNvPr id="2" name="CuadroTexto 1"/>
          <p:cNvSpPr txBox="1"/>
          <p:nvPr/>
        </p:nvSpPr>
        <p:spPr>
          <a:xfrm>
            <a:off x="2623056" y="1671250"/>
            <a:ext cx="4083304" cy="646331"/>
          </a:xfrm>
          <a:custGeom>
            <a:avLst/>
            <a:gdLst>
              <a:gd name="connsiteX0" fmla="*/ 0 w 6309948"/>
              <a:gd name="connsiteY0" fmla="*/ 0 h 6401753"/>
              <a:gd name="connsiteX1" fmla="*/ 6309948 w 6309948"/>
              <a:gd name="connsiteY1" fmla="*/ 0 h 6401753"/>
              <a:gd name="connsiteX2" fmla="*/ 6309948 w 6309948"/>
              <a:gd name="connsiteY2" fmla="*/ 6401753 h 6401753"/>
              <a:gd name="connsiteX3" fmla="*/ 0 w 6309948"/>
              <a:gd name="connsiteY3" fmla="*/ 6401753 h 6401753"/>
              <a:gd name="connsiteX4" fmla="*/ 0 w 6309948"/>
              <a:gd name="connsiteY4" fmla="*/ 0 h 6401753"/>
              <a:gd name="connsiteX0" fmla="*/ 130012 w 6309948"/>
              <a:gd name="connsiteY0" fmla="*/ 0 h 6669453"/>
              <a:gd name="connsiteX1" fmla="*/ 6309948 w 6309948"/>
              <a:gd name="connsiteY1" fmla="*/ 267700 h 6669453"/>
              <a:gd name="connsiteX2" fmla="*/ 6309948 w 6309948"/>
              <a:gd name="connsiteY2" fmla="*/ 6669453 h 6669453"/>
              <a:gd name="connsiteX3" fmla="*/ 0 w 6309948"/>
              <a:gd name="connsiteY3" fmla="*/ 6669453 h 6669453"/>
              <a:gd name="connsiteX4" fmla="*/ 130012 w 6309948"/>
              <a:gd name="connsiteY4" fmla="*/ 0 h 66694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09948" h="6669453">
                <a:moveTo>
                  <a:pt x="130012" y="0"/>
                </a:moveTo>
                <a:lnTo>
                  <a:pt x="6309948" y="267700"/>
                </a:lnTo>
                <a:lnTo>
                  <a:pt x="6309948" y="6669453"/>
                </a:lnTo>
                <a:lnTo>
                  <a:pt x="0" y="6669453"/>
                </a:lnTo>
                <a:lnTo>
                  <a:pt x="130012" y="0"/>
                </a:lnTo>
                <a:close/>
              </a:path>
            </a:pathLst>
          </a:custGeom>
          <a:noFill/>
        </p:spPr>
        <p:txBody>
          <a:bodyPr wrap="square" rtlCol="0">
            <a:spAutoFit/>
          </a:bodyPr>
          <a:lstStyle/>
          <a:p>
            <a:pPr algn="just"/>
            <a:endParaRPr lang="es-MX" sz="900" dirty="0">
              <a:solidFill>
                <a:srgbClr val="002060"/>
              </a:solidFill>
              <a:latin typeface="Soberana Texto" panose="02000000000000000000" pitchFamily="50" charset="0"/>
            </a:endParaRPr>
          </a:p>
          <a:p>
            <a:pPr algn="just"/>
            <a:endParaRPr lang="es-MX" sz="900" dirty="0">
              <a:solidFill>
                <a:srgbClr val="002060"/>
              </a:solidFill>
              <a:latin typeface="Soberana Texto" panose="02000000000000000000" pitchFamily="50" charset="0"/>
            </a:endParaRPr>
          </a:p>
          <a:p>
            <a:pPr algn="just"/>
            <a:endParaRPr lang="es-MX" sz="900" dirty="0">
              <a:solidFill>
                <a:srgbClr val="002060"/>
              </a:solidFill>
              <a:latin typeface="Soberana Texto" panose="02000000000000000000" pitchFamily="50" charset="0"/>
            </a:endParaRPr>
          </a:p>
          <a:p>
            <a:pPr algn="just"/>
            <a:endParaRPr lang="es-MX" sz="900" dirty="0">
              <a:solidFill>
                <a:srgbClr val="002060"/>
              </a:solidFill>
              <a:latin typeface="Soberana Texto" panose="02000000000000000000" pitchFamily="50" charset="0"/>
            </a:endParaRPr>
          </a:p>
        </p:txBody>
      </p:sp>
      <p:sp>
        <p:nvSpPr>
          <p:cNvPr id="3" name="CuadroTexto 2"/>
          <p:cNvSpPr txBox="1"/>
          <p:nvPr/>
        </p:nvSpPr>
        <p:spPr>
          <a:xfrm>
            <a:off x="1143000" y="2429058"/>
            <a:ext cx="6858000" cy="2454518"/>
          </a:xfrm>
          <a:prstGeom prst="rect">
            <a:avLst/>
          </a:prstGeom>
          <a:noFill/>
          <a:ln>
            <a:solidFill>
              <a:srgbClr val="FF0000"/>
            </a:solidFill>
          </a:ln>
        </p:spPr>
        <p:txBody>
          <a:bodyPr wrap="square" rtlCol="0">
            <a:spAutoFit/>
          </a:bodyPr>
          <a:lstStyle/>
          <a:p>
            <a:pPr marL="214313" indent="-214313">
              <a:buFont typeface="Arial" panose="020B0604020202020204" pitchFamily="34" charset="0"/>
              <a:buChar char="•"/>
            </a:pPr>
            <a:r>
              <a:rPr lang="es-MX" sz="2000" dirty="0"/>
              <a:t>P</a:t>
            </a:r>
            <a:r>
              <a:rPr lang="es-MX" sz="2000" dirty="0" smtClean="0"/>
              <a:t>rohibido </a:t>
            </a:r>
            <a:r>
              <a:rPr lang="es-MX" sz="2000" dirty="0"/>
              <a:t>el uso terapéutico de células troncales no hematopoyéticas; </a:t>
            </a:r>
            <a:r>
              <a:rPr lang="es-MX" sz="2000" dirty="0" smtClean="0"/>
              <a:t>únicamente </a:t>
            </a:r>
            <a:r>
              <a:rPr lang="es-MX" sz="2000" dirty="0"/>
              <a:t>está permitido para fines de investigación. </a:t>
            </a:r>
            <a:endParaRPr lang="es-MX" sz="2000" dirty="0" smtClean="0"/>
          </a:p>
          <a:p>
            <a:pPr marL="214313" indent="-214313">
              <a:buFont typeface="Arial" panose="020B0604020202020204" pitchFamily="34" charset="0"/>
              <a:buChar char="•"/>
            </a:pPr>
            <a:r>
              <a:rPr lang="es-MX" sz="2000" dirty="0" smtClean="0"/>
              <a:t>Evidencia </a:t>
            </a:r>
            <a:r>
              <a:rPr lang="es-MX" sz="2000" dirty="0"/>
              <a:t>científica sustentable, </a:t>
            </a:r>
            <a:r>
              <a:rPr lang="es-MX" sz="2000" dirty="0" smtClean="0"/>
              <a:t>se podrá </a:t>
            </a:r>
            <a:r>
              <a:rPr lang="es-MX" sz="2000" dirty="0"/>
              <a:t>otorgar la autorización para su uso terapéutico cuando se </a:t>
            </a:r>
            <a:r>
              <a:rPr lang="es-MX" sz="2000" dirty="0" smtClean="0"/>
              <a:t>determinen </a:t>
            </a:r>
            <a:r>
              <a:rPr lang="es-MX" sz="2000" dirty="0"/>
              <a:t>previamente las bases y modalidades que requiere su disposición, procesamiento, distribución y control.</a:t>
            </a:r>
          </a:p>
          <a:p>
            <a:endParaRPr lang="es-MX" sz="1350" dirty="0"/>
          </a:p>
        </p:txBody>
      </p:sp>
      <p:sp>
        <p:nvSpPr>
          <p:cNvPr id="4" name="CuadroTexto 3"/>
          <p:cNvSpPr txBox="1"/>
          <p:nvPr/>
        </p:nvSpPr>
        <p:spPr>
          <a:xfrm>
            <a:off x="1769212" y="1873248"/>
            <a:ext cx="5964133" cy="400110"/>
          </a:xfrm>
          <a:prstGeom prst="rect">
            <a:avLst/>
          </a:prstGeom>
          <a:noFill/>
        </p:spPr>
        <p:txBody>
          <a:bodyPr wrap="none" rtlCol="0">
            <a:spAutoFit/>
          </a:bodyPr>
          <a:lstStyle/>
          <a:p>
            <a:pPr algn="ctr"/>
            <a:r>
              <a:rPr lang="es-MX" sz="2000" dirty="0" smtClean="0">
                <a:latin typeface="Soberana Titular" panose="02000000000000000000" pitchFamily="50" charset="0"/>
              </a:rPr>
              <a:t>Células Troncales no hematopoyéticas</a:t>
            </a:r>
            <a:endParaRPr lang="es-MX" sz="2000" dirty="0">
              <a:latin typeface="Soberana Titular" panose="02000000000000000000" pitchFamily="50" charset="0"/>
            </a:endParaRPr>
          </a:p>
        </p:txBody>
      </p:sp>
      <p:sp>
        <p:nvSpPr>
          <p:cNvPr id="5" name="Marcador de pie de página 4"/>
          <p:cNvSpPr>
            <a:spLocks noGrp="1"/>
          </p:cNvSpPr>
          <p:nvPr>
            <p:ph type="ftr" sz="quarter" idx="11"/>
          </p:nvPr>
        </p:nvSpPr>
        <p:spPr/>
        <p:txBody>
          <a:bodyPr/>
          <a:lstStyle/>
          <a:p>
            <a:r>
              <a:rPr lang="es-MX" smtClean="0"/>
              <a:t>Simposio: Retos del Uso de Células Troncales / Avances de la Norma para disposición de Células Troncales</a:t>
            </a:r>
            <a:endParaRPr lang="es-MX"/>
          </a:p>
        </p:txBody>
      </p:sp>
    </p:spTree>
    <p:extLst>
      <p:ext uri="{BB962C8B-B14F-4D97-AF65-F5344CB8AC3E}">
        <p14:creationId xmlns:p14="http://schemas.microsoft.com/office/powerpoint/2010/main" val="18977662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10 Grupo"/>
          <p:cNvGrpSpPr/>
          <p:nvPr/>
        </p:nvGrpSpPr>
        <p:grpSpPr>
          <a:xfrm>
            <a:off x="6132224" y="254407"/>
            <a:ext cx="1693206" cy="414746"/>
            <a:chOff x="6606579" y="-803792"/>
            <a:chExt cx="2257608" cy="552995"/>
          </a:xfrm>
        </p:grpSpPr>
        <p:sp>
          <p:nvSpPr>
            <p:cNvPr id="9" name="3 Rectángulo"/>
            <p:cNvSpPr/>
            <p:nvPr/>
          </p:nvSpPr>
          <p:spPr>
            <a:xfrm>
              <a:off x="7215340" y="-803792"/>
              <a:ext cx="1648847" cy="456840"/>
            </a:xfrm>
            <a:prstGeom prst="rect">
              <a:avLst/>
            </a:prstGeom>
            <a:solidFill>
              <a:sysClr val="window" lastClr="FFFFFF"/>
            </a:solidFill>
            <a:ln w="25400" cap="flat" cmpd="sng" algn="ctr">
              <a:no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ct val="115000"/>
                </a:lnSpc>
                <a:spcAft>
                  <a:spcPts val="750"/>
                </a:spcAft>
                <a:defRPr/>
              </a:pPr>
              <a:r>
                <a:rPr lang="es-MX" sz="600" b="1" kern="0" dirty="0">
                  <a:solidFill>
                    <a:prstClr val="white">
                      <a:lumMod val="50000"/>
                    </a:prstClr>
                  </a:solidFill>
                  <a:latin typeface="Soberana Sans"/>
                  <a:ea typeface="Calibri"/>
                  <a:cs typeface="Times New Roman"/>
                </a:rPr>
                <a:t>CENTRO NACIONAL DE LA TRANSFUSIÓN SANGUÍNEA</a:t>
              </a:r>
              <a:endParaRPr lang="es-MX" sz="600" kern="0" dirty="0">
                <a:solidFill>
                  <a:prstClr val="white">
                    <a:lumMod val="50000"/>
                  </a:prstClr>
                </a:solidFill>
                <a:ea typeface="Calibri"/>
                <a:cs typeface="Times New Roman"/>
              </a:endParaRPr>
            </a:p>
          </p:txBody>
        </p:sp>
        <p:pic>
          <p:nvPicPr>
            <p:cNvPr id="8" name="0 Imagen"/>
            <p:cNvPicPr/>
            <p:nvPr/>
          </p:nvPicPr>
          <p:blipFill>
            <a:blip r:embed="rId3" cstate="print">
              <a:extLst>
                <a:ext uri="{28A0092B-C50C-407E-A947-70E740481C1C}">
                  <a14:useLocalDpi xmlns:a14="http://schemas.microsoft.com/office/drawing/2010/main" val="0"/>
                </a:ext>
              </a:extLst>
            </a:blip>
            <a:stretch>
              <a:fillRect/>
            </a:stretch>
          </p:blipFill>
          <p:spPr>
            <a:xfrm>
              <a:off x="6606579" y="-793701"/>
              <a:ext cx="608761" cy="542904"/>
            </a:xfrm>
            <a:prstGeom prst="rect">
              <a:avLst/>
            </a:prstGeom>
          </p:spPr>
        </p:pic>
      </p:gr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4835" y="136457"/>
            <a:ext cx="1689143" cy="530906"/>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11 Grupo"/>
          <p:cNvGrpSpPr/>
          <p:nvPr/>
        </p:nvGrpSpPr>
        <p:grpSpPr>
          <a:xfrm>
            <a:off x="1134835" y="886824"/>
            <a:ext cx="6866165" cy="87474"/>
            <a:chOff x="-15521" y="6095504"/>
            <a:chExt cx="9154886" cy="116632"/>
          </a:xfrm>
        </p:grpSpPr>
        <p:sp>
          <p:nvSpPr>
            <p:cNvPr id="13" name="12 Rectángulo"/>
            <p:cNvSpPr/>
            <p:nvPr/>
          </p:nvSpPr>
          <p:spPr>
            <a:xfrm>
              <a:off x="-15521" y="6153820"/>
              <a:ext cx="3851920" cy="58316"/>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sp>
          <p:nvSpPr>
            <p:cNvPr id="14" name="13 Rectángulo"/>
            <p:cNvSpPr/>
            <p:nvPr/>
          </p:nvSpPr>
          <p:spPr>
            <a:xfrm>
              <a:off x="5287445" y="6095504"/>
              <a:ext cx="3851920" cy="5831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grpSp>
      <p:sp>
        <p:nvSpPr>
          <p:cNvPr id="2" name="CuadroTexto 1"/>
          <p:cNvSpPr txBox="1"/>
          <p:nvPr/>
        </p:nvSpPr>
        <p:spPr>
          <a:xfrm>
            <a:off x="2579305" y="1090355"/>
            <a:ext cx="4083304" cy="400110"/>
          </a:xfrm>
          <a:custGeom>
            <a:avLst/>
            <a:gdLst>
              <a:gd name="connsiteX0" fmla="*/ 0 w 6309948"/>
              <a:gd name="connsiteY0" fmla="*/ 0 h 6401753"/>
              <a:gd name="connsiteX1" fmla="*/ 6309948 w 6309948"/>
              <a:gd name="connsiteY1" fmla="*/ 0 h 6401753"/>
              <a:gd name="connsiteX2" fmla="*/ 6309948 w 6309948"/>
              <a:gd name="connsiteY2" fmla="*/ 6401753 h 6401753"/>
              <a:gd name="connsiteX3" fmla="*/ 0 w 6309948"/>
              <a:gd name="connsiteY3" fmla="*/ 6401753 h 6401753"/>
              <a:gd name="connsiteX4" fmla="*/ 0 w 6309948"/>
              <a:gd name="connsiteY4" fmla="*/ 0 h 6401753"/>
              <a:gd name="connsiteX0" fmla="*/ 130012 w 6309948"/>
              <a:gd name="connsiteY0" fmla="*/ 0 h 6669453"/>
              <a:gd name="connsiteX1" fmla="*/ 6309948 w 6309948"/>
              <a:gd name="connsiteY1" fmla="*/ 267700 h 6669453"/>
              <a:gd name="connsiteX2" fmla="*/ 6309948 w 6309948"/>
              <a:gd name="connsiteY2" fmla="*/ 6669453 h 6669453"/>
              <a:gd name="connsiteX3" fmla="*/ 0 w 6309948"/>
              <a:gd name="connsiteY3" fmla="*/ 6669453 h 6669453"/>
              <a:gd name="connsiteX4" fmla="*/ 130012 w 6309948"/>
              <a:gd name="connsiteY4" fmla="*/ 0 h 66694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09948" h="6669453">
                <a:moveTo>
                  <a:pt x="130012" y="0"/>
                </a:moveTo>
                <a:lnTo>
                  <a:pt x="6309948" y="267700"/>
                </a:lnTo>
                <a:lnTo>
                  <a:pt x="6309948" y="6669453"/>
                </a:lnTo>
                <a:lnTo>
                  <a:pt x="0" y="6669453"/>
                </a:lnTo>
                <a:lnTo>
                  <a:pt x="130012" y="0"/>
                </a:lnTo>
                <a:close/>
              </a:path>
            </a:pathLst>
          </a:custGeom>
          <a:noFill/>
        </p:spPr>
        <p:txBody>
          <a:bodyPr wrap="square" rtlCol="0">
            <a:spAutoFit/>
          </a:bodyPr>
          <a:lstStyle/>
          <a:p>
            <a:pPr algn="ctr"/>
            <a:r>
              <a:rPr lang="es-MX" sz="2000" dirty="0">
                <a:latin typeface="Soberana Titular" panose="02000000000000000000" pitchFamily="50" charset="0"/>
              </a:rPr>
              <a:t>Investigación con células troncales</a:t>
            </a:r>
            <a:endParaRPr lang="es-MX" sz="1200" dirty="0">
              <a:latin typeface="Soberana Titular" panose="02000000000000000000" pitchFamily="50" charset="0"/>
            </a:endParaRPr>
          </a:p>
        </p:txBody>
      </p:sp>
      <p:sp>
        <p:nvSpPr>
          <p:cNvPr id="3" name="CuadroTexto 2"/>
          <p:cNvSpPr txBox="1"/>
          <p:nvPr/>
        </p:nvSpPr>
        <p:spPr>
          <a:xfrm>
            <a:off x="783053" y="1850305"/>
            <a:ext cx="7675808" cy="3395801"/>
          </a:xfrm>
          <a:prstGeom prst="rect">
            <a:avLst/>
          </a:prstGeom>
          <a:noFill/>
          <a:ln>
            <a:solidFill>
              <a:srgbClr val="FF0000"/>
            </a:solidFill>
          </a:ln>
        </p:spPr>
        <p:txBody>
          <a:bodyPr wrap="square" rtlCol="0">
            <a:spAutoFit/>
          </a:bodyPr>
          <a:lstStyle/>
          <a:p>
            <a:pPr marL="214313" indent="-214313">
              <a:spcBef>
                <a:spcPts val="450"/>
              </a:spcBef>
              <a:buFont typeface="Arial" panose="020B0604020202020204" pitchFamily="34" charset="0"/>
              <a:buChar char="•"/>
            </a:pPr>
            <a:r>
              <a:rPr lang="es-ES_tradnl" dirty="0"/>
              <a:t>C</a:t>
            </a:r>
            <a:r>
              <a:rPr lang="es-ES_tradnl" dirty="0" smtClean="0"/>
              <a:t>entros </a:t>
            </a:r>
            <a:r>
              <a:rPr lang="es-ES_tradnl" dirty="0"/>
              <a:t>o unidades de medicina regenerativa así como los establecimientos que cuenten con licencia sanitaria </a:t>
            </a:r>
            <a:r>
              <a:rPr lang="es-ES_tradnl" dirty="0" smtClean="0"/>
              <a:t>podrán </a:t>
            </a:r>
            <a:r>
              <a:rPr lang="es-ES_tradnl" dirty="0"/>
              <a:t>llevar a cabo actividades de investigación </a:t>
            </a:r>
            <a:r>
              <a:rPr lang="es-ES_tradnl" dirty="0" smtClean="0"/>
              <a:t>aplicada</a:t>
            </a:r>
            <a:r>
              <a:rPr lang="es-ES_tradnl" dirty="0"/>
              <a:t>.</a:t>
            </a:r>
            <a:endParaRPr lang="es-MX" dirty="0"/>
          </a:p>
          <a:p>
            <a:pPr marL="214313" indent="-214313">
              <a:spcBef>
                <a:spcPts val="450"/>
              </a:spcBef>
              <a:buFont typeface="Arial" panose="020B0604020202020204" pitchFamily="34" charset="0"/>
              <a:buChar char="•"/>
            </a:pPr>
            <a:r>
              <a:rPr lang="es-ES_tradnl" dirty="0"/>
              <a:t>A</a:t>
            </a:r>
            <a:r>
              <a:rPr lang="es-ES_tradnl" dirty="0" smtClean="0"/>
              <a:t>viso </a:t>
            </a:r>
            <a:r>
              <a:rPr lang="es-ES_tradnl" dirty="0"/>
              <a:t>de responsable sanitario </a:t>
            </a:r>
            <a:r>
              <a:rPr lang="es-ES_tradnl" dirty="0" smtClean="0"/>
              <a:t>vigente, </a:t>
            </a:r>
            <a:r>
              <a:rPr lang="es-ES_tradnl" dirty="0"/>
              <a:t>recayendo dicha responsabilidad en el director del establecimiento o en su inmediato inferior.  </a:t>
            </a:r>
            <a:endParaRPr lang="es-MX" dirty="0"/>
          </a:p>
          <a:p>
            <a:pPr marL="214313" indent="-214313">
              <a:spcBef>
                <a:spcPts val="450"/>
              </a:spcBef>
              <a:buFont typeface="Arial" panose="020B0604020202020204" pitchFamily="34" charset="0"/>
              <a:buChar char="•"/>
            </a:pPr>
            <a:r>
              <a:rPr lang="es-ES_tradnl" dirty="0"/>
              <a:t>P</a:t>
            </a:r>
            <a:r>
              <a:rPr lang="es-ES_tradnl" dirty="0" smtClean="0"/>
              <a:t>rotocolo </a:t>
            </a:r>
            <a:r>
              <a:rPr lang="es-ES_tradnl" dirty="0"/>
              <a:t>de </a:t>
            </a:r>
            <a:r>
              <a:rPr lang="es-ES_tradnl" dirty="0" smtClean="0"/>
              <a:t>investigación aprobado por comité </a:t>
            </a:r>
            <a:r>
              <a:rPr lang="es-ES_tradnl" dirty="0"/>
              <a:t>de ética en investigación </a:t>
            </a:r>
            <a:r>
              <a:rPr lang="es-ES_tradnl" dirty="0" smtClean="0"/>
              <a:t>del establecimiento. </a:t>
            </a:r>
            <a:endParaRPr lang="es-MX" dirty="0"/>
          </a:p>
          <a:p>
            <a:pPr marL="214313" indent="-214313">
              <a:spcBef>
                <a:spcPts val="450"/>
              </a:spcBef>
              <a:buFont typeface="Arial" panose="020B0604020202020204" pitchFamily="34" charset="0"/>
              <a:buChar char="•"/>
            </a:pPr>
            <a:r>
              <a:rPr lang="es-ES_tradnl" dirty="0" smtClean="0"/>
              <a:t> </a:t>
            </a:r>
            <a:r>
              <a:rPr lang="es-ES_tradnl" dirty="0"/>
              <a:t>R</a:t>
            </a:r>
            <a:r>
              <a:rPr lang="es-ES_tradnl" dirty="0" smtClean="0"/>
              <a:t>egistro </a:t>
            </a:r>
            <a:r>
              <a:rPr lang="es-ES_tradnl" dirty="0"/>
              <a:t>y dictamen favorable de la Secretaría de </a:t>
            </a:r>
            <a:r>
              <a:rPr lang="es-ES_tradnl" dirty="0" smtClean="0"/>
              <a:t>Salud.</a:t>
            </a:r>
            <a:endParaRPr lang="es-ES_tradnl" dirty="0"/>
          </a:p>
          <a:p>
            <a:pPr marL="214313" indent="-214313">
              <a:spcBef>
                <a:spcPts val="450"/>
              </a:spcBef>
              <a:buFont typeface="Arial" panose="020B0604020202020204" pitchFamily="34" charset="0"/>
              <a:buChar char="•"/>
            </a:pPr>
            <a:r>
              <a:rPr lang="es-ES_tradnl" dirty="0"/>
              <a:t>E</a:t>
            </a:r>
            <a:r>
              <a:rPr lang="es-ES_tradnl" dirty="0" smtClean="0"/>
              <a:t>xpertos </a:t>
            </a:r>
            <a:r>
              <a:rPr lang="es-ES_tradnl" dirty="0"/>
              <a:t>en la materia, certificados </a:t>
            </a:r>
            <a:r>
              <a:rPr lang="es-ES_tradnl" dirty="0" smtClean="0"/>
              <a:t>especialidades  </a:t>
            </a:r>
            <a:r>
              <a:rPr lang="es-ES_tradnl" dirty="0"/>
              <a:t>médicas </a:t>
            </a:r>
            <a:r>
              <a:rPr lang="es-ES_tradnl" dirty="0" smtClean="0"/>
              <a:t>en el </a:t>
            </a:r>
            <a:r>
              <a:rPr lang="es-ES_tradnl" dirty="0"/>
              <a:t>área a desarrollar o ser miembros activos del </a:t>
            </a:r>
            <a:r>
              <a:rPr lang="es-ES_tradnl" dirty="0" smtClean="0"/>
              <a:t>SNI, </a:t>
            </a:r>
            <a:r>
              <a:rPr lang="es-ES_tradnl" dirty="0"/>
              <a:t>con publicaciones relacionadas con el tema de interés</a:t>
            </a:r>
            <a:r>
              <a:rPr lang="es-ES_tradnl" dirty="0" smtClean="0"/>
              <a:t>.</a:t>
            </a:r>
          </a:p>
        </p:txBody>
      </p:sp>
      <p:sp>
        <p:nvSpPr>
          <p:cNvPr id="4" name="Marcador de pie de página 3"/>
          <p:cNvSpPr>
            <a:spLocks noGrp="1"/>
          </p:cNvSpPr>
          <p:nvPr>
            <p:ph type="ftr" sz="quarter" idx="11"/>
          </p:nvPr>
        </p:nvSpPr>
        <p:spPr/>
        <p:txBody>
          <a:bodyPr/>
          <a:lstStyle/>
          <a:p>
            <a:r>
              <a:rPr lang="es-MX" smtClean="0"/>
              <a:t>Simposio: Retos del Uso de Células Troncales / Avances de la Norma para disposición de Células Troncales</a:t>
            </a:r>
            <a:endParaRPr lang="es-MX"/>
          </a:p>
        </p:txBody>
      </p:sp>
    </p:spTree>
    <p:extLst>
      <p:ext uri="{BB962C8B-B14F-4D97-AF65-F5344CB8AC3E}">
        <p14:creationId xmlns:p14="http://schemas.microsoft.com/office/powerpoint/2010/main" val="19297218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10 Grupo"/>
          <p:cNvGrpSpPr/>
          <p:nvPr/>
        </p:nvGrpSpPr>
        <p:grpSpPr>
          <a:xfrm>
            <a:off x="6158299" y="338299"/>
            <a:ext cx="1693206" cy="502590"/>
            <a:chOff x="6763331" y="-66546"/>
            <a:chExt cx="2257608" cy="670120"/>
          </a:xfrm>
        </p:grpSpPr>
        <p:sp>
          <p:nvSpPr>
            <p:cNvPr id="9" name="3 Rectángulo"/>
            <p:cNvSpPr/>
            <p:nvPr/>
          </p:nvSpPr>
          <p:spPr>
            <a:xfrm>
              <a:off x="7372092" y="-66546"/>
              <a:ext cx="1648847" cy="456840"/>
            </a:xfrm>
            <a:prstGeom prst="rect">
              <a:avLst/>
            </a:prstGeom>
            <a:solidFill>
              <a:sysClr val="window" lastClr="FFFFFF"/>
            </a:solidFill>
            <a:ln w="25400" cap="flat" cmpd="sng" algn="ctr">
              <a:no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ct val="115000"/>
                </a:lnSpc>
                <a:spcAft>
                  <a:spcPts val="750"/>
                </a:spcAft>
                <a:defRPr/>
              </a:pPr>
              <a:r>
                <a:rPr lang="es-MX" sz="600" b="1" kern="0" dirty="0">
                  <a:solidFill>
                    <a:prstClr val="white">
                      <a:lumMod val="50000"/>
                    </a:prstClr>
                  </a:solidFill>
                  <a:latin typeface="Soberana Sans"/>
                  <a:ea typeface="Calibri"/>
                  <a:cs typeface="Times New Roman"/>
                </a:rPr>
                <a:t>CENTRO NACIONAL DE LA TRANSFUSIÓN SANGUÍNEA</a:t>
              </a:r>
              <a:endParaRPr lang="es-MX" sz="600" kern="0" dirty="0">
                <a:solidFill>
                  <a:prstClr val="white">
                    <a:lumMod val="50000"/>
                  </a:prstClr>
                </a:solidFill>
                <a:ea typeface="Calibri"/>
                <a:cs typeface="Times New Roman"/>
              </a:endParaRPr>
            </a:p>
          </p:txBody>
        </p:sp>
        <p:pic>
          <p:nvPicPr>
            <p:cNvPr id="8" name="0 Imagen"/>
            <p:cNvPicPr/>
            <p:nvPr/>
          </p:nvPicPr>
          <p:blipFill>
            <a:blip r:embed="rId3" cstate="print">
              <a:extLst>
                <a:ext uri="{28A0092B-C50C-407E-A947-70E740481C1C}">
                  <a14:useLocalDpi xmlns:a14="http://schemas.microsoft.com/office/drawing/2010/main" val="0"/>
                </a:ext>
              </a:extLst>
            </a:blip>
            <a:stretch>
              <a:fillRect/>
            </a:stretch>
          </p:blipFill>
          <p:spPr>
            <a:xfrm>
              <a:off x="6763331" y="-63622"/>
              <a:ext cx="608761" cy="667196"/>
            </a:xfrm>
            <a:prstGeom prst="rect">
              <a:avLst/>
            </a:prstGeom>
          </p:spPr>
        </p:pic>
      </p:gr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273538"/>
            <a:ext cx="1895188" cy="595667"/>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11 Grupo"/>
          <p:cNvGrpSpPr/>
          <p:nvPr/>
        </p:nvGrpSpPr>
        <p:grpSpPr>
          <a:xfrm>
            <a:off x="1151165" y="890968"/>
            <a:ext cx="6858000" cy="43737"/>
            <a:chOff x="0" y="6810571"/>
            <a:chExt cx="9144000" cy="58316"/>
          </a:xfrm>
        </p:grpSpPr>
        <p:sp>
          <p:nvSpPr>
            <p:cNvPr id="13" name="12 Rectángulo"/>
            <p:cNvSpPr/>
            <p:nvPr/>
          </p:nvSpPr>
          <p:spPr>
            <a:xfrm>
              <a:off x="0" y="6810571"/>
              <a:ext cx="3851920" cy="58316"/>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sp>
          <p:nvSpPr>
            <p:cNvPr id="14" name="13 Rectángulo"/>
            <p:cNvSpPr/>
            <p:nvPr/>
          </p:nvSpPr>
          <p:spPr>
            <a:xfrm>
              <a:off x="5292080" y="6810571"/>
              <a:ext cx="3851920" cy="5831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grpSp>
      <p:sp>
        <p:nvSpPr>
          <p:cNvPr id="2" name="CuadroTexto 1"/>
          <p:cNvSpPr txBox="1"/>
          <p:nvPr/>
        </p:nvSpPr>
        <p:spPr>
          <a:xfrm>
            <a:off x="2098783" y="1301691"/>
            <a:ext cx="4626619" cy="400110"/>
          </a:xfrm>
          <a:custGeom>
            <a:avLst/>
            <a:gdLst>
              <a:gd name="connsiteX0" fmla="*/ 0 w 6309948"/>
              <a:gd name="connsiteY0" fmla="*/ 0 h 6401753"/>
              <a:gd name="connsiteX1" fmla="*/ 6309948 w 6309948"/>
              <a:gd name="connsiteY1" fmla="*/ 0 h 6401753"/>
              <a:gd name="connsiteX2" fmla="*/ 6309948 w 6309948"/>
              <a:gd name="connsiteY2" fmla="*/ 6401753 h 6401753"/>
              <a:gd name="connsiteX3" fmla="*/ 0 w 6309948"/>
              <a:gd name="connsiteY3" fmla="*/ 6401753 h 6401753"/>
              <a:gd name="connsiteX4" fmla="*/ 0 w 6309948"/>
              <a:gd name="connsiteY4" fmla="*/ 0 h 6401753"/>
              <a:gd name="connsiteX0" fmla="*/ 130012 w 6309948"/>
              <a:gd name="connsiteY0" fmla="*/ 0 h 6669453"/>
              <a:gd name="connsiteX1" fmla="*/ 6309948 w 6309948"/>
              <a:gd name="connsiteY1" fmla="*/ 267700 h 6669453"/>
              <a:gd name="connsiteX2" fmla="*/ 6309948 w 6309948"/>
              <a:gd name="connsiteY2" fmla="*/ 6669453 h 6669453"/>
              <a:gd name="connsiteX3" fmla="*/ 0 w 6309948"/>
              <a:gd name="connsiteY3" fmla="*/ 6669453 h 6669453"/>
              <a:gd name="connsiteX4" fmla="*/ 130012 w 6309948"/>
              <a:gd name="connsiteY4" fmla="*/ 0 h 66694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09948" h="6669453">
                <a:moveTo>
                  <a:pt x="130012" y="0"/>
                </a:moveTo>
                <a:lnTo>
                  <a:pt x="6309948" y="267700"/>
                </a:lnTo>
                <a:lnTo>
                  <a:pt x="6309948" y="6669453"/>
                </a:lnTo>
                <a:lnTo>
                  <a:pt x="0" y="6669453"/>
                </a:lnTo>
                <a:lnTo>
                  <a:pt x="130012" y="0"/>
                </a:lnTo>
                <a:close/>
              </a:path>
            </a:pathLst>
          </a:custGeom>
          <a:noFill/>
        </p:spPr>
        <p:txBody>
          <a:bodyPr wrap="square" rtlCol="0">
            <a:spAutoFit/>
          </a:bodyPr>
          <a:lstStyle/>
          <a:p>
            <a:pPr lvl="0" algn="ctr"/>
            <a:r>
              <a:rPr lang="es-ES_tradnl" sz="2000" b="1" dirty="0">
                <a:solidFill>
                  <a:prstClr val="black"/>
                </a:solidFill>
                <a:latin typeface="Soberana Titular" panose="02000000000000000000" pitchFamily="50" charset="0"/>
              </a:rPr>
              <a:t>Características Investigador principal</a:t>
            </a:r>
            <a:r>
              <a:rPr lang="es-ES_tradnl" sz="1400" dirty="0">
                <a:solidFill>
                  <a:prstClr val="black"/>
                </a:solidFill>
                <a:latin typeface="Soberana Titular" panose="02000000000000000000" pitchFamily="50" charset="0"/>
              </a:rPr>
              <a:t>:</a:t>
            </a:r>
            <a:endParaRPr lang="es-MX" sz="1400" dirty="0">
              <a:solidFill>
                <a:prstClr val="black"/>
              </a:solidFill>
              <a:latin typeface="Soberana Titular" panose="02000000000000000000" pitchFamily="50" charset="0"/>
            </a:endParaRPr>
          </a:p>
        </p:txBody>
      </p:sp>
      <p:sp>
        <p:nvSpPr>
          <p:cNvPr id="3" name="CuadroTexto 2"/>
          <p:cNvSpPr txBox="1"/>
          <p:nvPr/>
        </p:nvSpPr>
        <p:spPr>
          <a:xfrm>
            <a:off x="1151165" y="2113167"/>
            <a:ext cx="6866165" cy="3831818"/>
          </a:xfrm>
          <a:prstGeom prst="rect">
            <a:avLst/>
          </a:prstGeom>
          <a:noFill/>
          <a:ln>
            <a:solidFill>
              <a:srgbClr val="FF0000"/>
            </a:solidFill>
          </a:ln>
        </p:spPr>
        <p:txBody>
          <a:bodyPr wrap="square" rtlCol="0">
            <a:spAutoFit/>
          </a:bodyPr>
          <a:lstStyle/>
          <a:p>
            <a:pPr marL="214313" indent="-214313">
              <a:lnSpc>
                <a:spcPct val="150000"/>
              </a:lnSpc>
              <a:buFont typeface="Arial" panose="020B0604020202020204" pitchFamily="34" charset="0"/>
              <a:buChar char="•"/>
            </a:pPr>
            <a:r>
              <a:rPr lang="es-ES_tradnl" dirty="0" smtClean="0"/>
              <a:t> Profesional </a:t>
            </a:r>
            <a:r>
              <a:rPr lang="es-ES_tradnl" dirty="0"/>
              <a:t>médico </a:t>
            </a:r>
            <a:r>
              <a:rPr lang="es-ES_tradnl" dirty="0" smtClean="0"/>
              <a:t>con </a:t>
            </a:r>
            <a:r>
              <a:rPr lang="es-ES_tradnl" dirty="0"/>
              <a:t>posgrado y </a:t>
            </a:r>
            <a:r>
              <a:rPr lang="es-ES_tradnl" dirty="0" smtClean="0"/>
              <a:t>experiencia </a:t>
            </a:r>
            <a:r>
              <a:rPr lang="es-ES_tradnl" dirty="0"/>
              <a:t>comprobable en el campo de la investigación que desarrollará. </a:t>
            </a:r>
            <a:endParaRPr lang="es-MX" dirty="0"/>
          </a:p>
          <a:p>
            <a:pPr marL="214313" indent="-214313">
              <a:lnSpc>
                <a:spcPct val="150000"/>
              </a:lnSpc>
              <a:buFont typeface="Arial" panose="020B0604020202020204" pitchFamily="34" charset="0"/>
              <a:buChar char="•"/>
            </a:pPr>
            <a:r>
              <a:rPr lang="es-ES_tradnl" dirty="0"/>
              <a:t>C</a:t>
            </a:r>
            <a:r>
              <a:rPr lang="es-ES_tradnl" dirty="0" smtClean="0"/>
              <a:t>on </a:t>
            </a:r>
            <a:r>
              <a:rPr lang="es-ES_tradnl" dirty="0"/>
              <a:t>cédulas </a:t>
            </a:r>
            <a:r>
              <a:rPr lang="es-ES_tradnl" dirty="0" smtClean="0"/>
              <a:t>profesionales </a:t>
            </a:r>
            <a:r>
              <a:rPr lang="es-ES_tradnl" dirty="0"/>
              <a:t>en México o apostilladas. </a:t>
            </a:r>
            <a:endParaRPr lang="es-MX" dirty="0"/>
          </a:p>
          <a:p>
            <a:pPr marL="214313" indent="-214313">
              <a:lnSpc>
                <a:spcPct val="150000"/>
              </a:lnSpc>
              <a:buFont typeface="Arial" panose="020B0604020202020204" pitchFamily="34" charset="0"/>
              <a:buChar char="•"/>
            </a:pPr>
            <a:r>
              <a:rPr lang="es-ES_tradnl" dirty="0"/>
              <a:t>E</a:t>
            </a:r>
            <a:r>
              <a:rPr lang="es-ES_tradnl" dirty="0" smtClean="0"/>
              <a:t>xperiencia </a:t>
            </a:r>
            <a:r>
              <a:rPr lang="es-ES_tradnl" dirty="0"/>
              <a:t>demostrable en investigación a través </a:t>
            </a:r>
            <a:r>
              <a:rPr lang="es-ES_tradnl" dirty="0" smtClean="0"/>
              <a:t>de </a:t>
            </a:r>
            <a:r>
              <a:rPr lang="es-ES_tradnl" dirty="0"/>
              <a:t>nombramiento emitido por institución de salud o instituciones de educación superior.</a:t>
            </a:r>
            <a:endParaRPr lang="es-MX" dirty="0"/>
          </a:p>
          <a:p>
            <a:pPr marL="214313" indent="-214313">
              <a:lnSpc>
                <a:spcPct val="150000"/>
              </a:lnSpc>
              <a:buFont typeface="Arial" panose="020B0604020202020204" pitchFamily="34" charset="0"/>
              <a:buChar char="•"/>
            </a:pPr>
            <a:r>
              <a:rPr lang="es-ES_tradnl" dirty="0"/>
              <a:t>E</a:t>
            </a:r>
            <a:r>
              <a:rPr lang="es-ES_tradnl" dirty="0" smtClean="0"/>
              <a:t>xperiencia </a:t>
            </a:r>
            <a:r>
              <a:rPr lang="es-ES_tradnl" dirty="0"/>
              <a:t>e idoneidad comprobable de su preparación en procedimientos semejantes a los que se pretenden desarrollar, a través de publicación de artículos con rigor científico en materia. </a:t>
            </a:r>
            <a:endParaRPr lang="es-MX" dirty="0"/>
          </a:p>
        </p:txBody>
      </p:sp>
      <p:sp>
        <p:nvSpPr>
          <p:cNvPr id="4" name="Marcador de pie de página 3"/>
          <p:cNvSpPr>
            <a:spLocks noGrp="1"/>
          </p:cNvSpPr>
          <p:nvPr>
            <p:ph type="ftr" sz="quarter" idx="11"/>
          </p:nvPr>
        </p:nvSpPr>
        <p:spPr/>
        <p:txBody>
          <a:bodyPr/>
          <a:lstStyle/>
          <a:p>
            <a:r>
              <a:rPr lang="es-MX" smtClean="0"/>
              <a:t>Simposio: Retos del Uso de Células Troncales / Avances de la Norma para disposición de Células Troncales</a:t>
            </a:r>
            <a:endParaRPr lang="es-MX"/>
          </a:p>
        </p:txBody>
      </p:sp>
    </p:spTree>
    <p:extLst>
      <p:ext uri="{BB962C8B-B14F-4D97-AF65-F5344CB8AC3E}">
        <p14:creationId xmlns:p14="http://schemas.microsoft.com/office/powerpoint/2010/main" val="15949170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10 Grupo"/>
          <p:cNvGrpSpPr/>
          <p:nvPr/>
        </p:nvGrpSpPr>
        <p:grpSpPr>
          <a:xfrm>
            <a:off x="6430092" y="164277"/>
            <a:ext cx="1673172" cy="407178"/>
            <a:chOff x="6763331" y="82710"/>
            <a:chExt cx="2230896" cy="542904"/>
          </a:xfrm>
        </p:grpSpPr>
        <p:sp>
          <p:nvSpPr>
            <p:cNvPr id="9" name="3 Rectángulo"/>
            <p:cNvSpPr/>
            <p:nvPr/>
          </p:nvSpPr>
          <p:spPr>
            <a:xfrm>
              <a:off x="7345380" y="130555"/>
              <a:ext cx="1648847" cy="456840"/>
            </a:xfrm>
            <a:prstGeom prst="rect">
              <a:avLst/>
            </a:prstGeom>
            <a:solidFill>
              <a:sysClr val="window" lastClr="FFFFFF"/>
            </a:solidFill>
            <a:ln w="25400" cap="flat" cmpd="sng" algn="ctr">
              <a:no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ct val="115000"/>
                </a:lnSpc>
                <a:spcAft>
                  <a:spcPts val="750"/>
                </a:spcAft>
                <a:defRPr/>
              </a:pPr>
              <a:r>
                <a:rPr lang="es-MX" sz="600" b="1" kern="0" dirty="0">
                  <a:solidFill>
                    <a:prstClr val="white">
                      <a:lumMod val="50000"/>
                    </a:prstClr>
                  </a:solidFill>
                  <a:latin typeface="Soberana Sans"/>
                  <a:ea typeface="Calibri"/>
                  <a:cs typeface="Times New Roman"/>
                </a:rPr>
                <a:t>CENTRO NACIONAL DE LA TRANSFUSIÓN SANGUÍNEA</a:t>
              </a:r>
              <a:endParaRPr lang="es-MX" sz="600" kern="0" dirty="0">
                <a:solidFill>
                  <a:prstClr val="white">
                    <a:lumMod val="50000"/>
                  </a:prstClr>
                </a:solidFill>
                <a:ea typeface="Calibri"/>
                <a:cs typeface="Times New Roman"/>
              </a:endParaRPr>
            </a:p>
          </p:txBody>
        </p:sp>
        <p:pic>
          <p:nvPicPr>
            <p:cNvPr id="8" name="0 Imagen"/>
            <p:cNvPicPr/>
            <p:nvPr/>
          </p:nvPicPr>
          <p:blipFill>
            <a:blip r:embed="rId3" cstate="print">
              <a:extLst>
                <a:ext uri="{28A0092B-C50C-407E-A947-70E740481C1C}">
                  <a14:useLocalDpi xmlns:a14="http://schemas.microsoft.com/office/drawing/2010/main" val="0"/>
                </a:ext>
              </a:extLst>
            </a:blip>
            <a:stretch>
              <a:fillRect/>
            </a:stretch>
          </p:blipFill>
          <p:spPr>
            <a:xfrm>
              <a:off x="6763331" y="82710"/>
              <a:ext cx="608761" cy="542904"/>
            </a:xfrm>
            <a:prstGeom prst="rect">
              <a:avLst/>
            </a:prstGeom>
          </p:spPr>
        </p:pic>
      </p:gr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446" y="136457"/>
            <a:ext cx="1689143" cy="530906"/>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11 Grupo"/>
          <p:cNvGrpSpPr/>
          <p:nvPr/>
        </p:nvGrpSpPr>
        <p:grpSpPr>
          <a:xfrm>
            <a:off x="1043446" y="838351"/>
            <a:ext cx="6858000" cy="43737"/>
            <a:chOff x="0" y="6810571"/>
            <a:chExt cx="9144000" cy="58316"/>
          </a:xfrm>
        </p:grpSpPr>
        <p:sp>
          <p:nvSpPr>
            <p:cNvPr id="13" name="12 Rectángulo"/>
            <p:cNvSpPr/>
            <p:nvPr/>
          </p:nvSpPr>
          <p:spPr>
            <a:xfrm>
              <a:off x="0" y="6810571"/>
              <a:ext cx="3851920" cy="58316"/>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sp>
          <p:nvSpPr>
            <p:cNvPr id="14" name="13 Rectángulo"/>
            <p:cNvSpPr/>
            <p:nvPr/>
          </p:nvSpPr>
          <p:spPr>
            <a:xfrm>
              <a:off x="5292080" y="6810571"/>
              <a:ext cx="3851920" cy="5831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grpSp>
      <p:sp>
        <p:nvSpPr>
          <p:cNvPr id="2" name="CuadroTexto 1"/>
          <p:cNvSpPr txBox="1"/>
          <p:nvPr/>
        </p:nvSpPr>
        <p:spPr>
          <a:xfrm>
            <a:off x="2208727" y="998339"/>
            <a:ext cx="4726546" cy="369332"/>
          </a:xfrm>
          <a:custGeom>
            <a:avLst/>
            <a:gdLst>
              <a:gd name="connsiteX0" fmla="*/ 0 w 6309948"/>
              <a:gd name="connsiteY0" fmla="*/ 0 h 6401753"/>
              <a:gd name="connsiteX1" fmla="*/ 6309948 w 6309948"/>
              <a:gd name="connsiteY1" fmla="*/ 0 h 6401753"/>
              <a:gd name="connsiteX2" fmla="*/ 6309948 w 6309948"/>
              <a:gd name="connsiteY2" fmla="*/ 6401753 h 6401753"/>
              <a:gd name="connsiteX3" fmla="*/ 0 w 6309948"/>
              <a:gd name="connsiteY3" fmla="*/ 6401753 h 6401753"/>
              <a:gd name="connsiteX4" fmla="*/ 0 w 6309948"/>
              <a:gd name="connsiteY4" fmla="*/ 0 h 6401753"/>
              <a:gd name="connsiteX0" fmla="*/ 130012 w 6309948"/>
              <a:gd name="connsiteY0" fmla="*/ 0 h 6669453"/>
              <a:gd name="connsiteX1" fmla="*/ 6309948 w 6309948"/>
              <a:gd name="connsiteY1" fmla="*/ 267700 h 6669453"/>
              <a:gd name="connsiteX2" fmla="*/ 6309948 w 6309948"/>
              <a:gd name="connsiteY2" fmla="*/ 6669453 h 6669453"/>
              <a:gd name="connsiteX3" fmla="*/ 0 w 6309948"/>
              <a:gd name="connsiteY3" fmla="*/ 6669453 h 6669453"/>
              <a:gd name="connsiteX4" fmla="*/ 130012 w 6309948"/>
              <a:gd name="connsiteY4" fmla="*/ 0 h 66694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09948" h="6669453">
                <a:moveTo>
                  <a:pt x="130012" y="0"/>
                </a:moveTo>
                <a:lnTo>
                  <a:pt x="6309948" y="267700"/>
                </a:lnTo>
                <a:lnTo>
                  <a:pt x="6309948" y="6669453"/>
                </a:lnTo>
                <a:lnTo>
                  <a:pt x="0" y="6669453"/>
                </a:lnTo>
                <a:lnTo>
                  <a:pt x="130012" y="0"/>
                </a:lnTo>
                <a:close/>
              </a:path>
            </a:pathLst>
          </a:custGeom>
          <a:noFill/>
        </p:spPr>
        <p:txBody>
          <a:bodyPr wrap="square" rtlCol="0">
            <a:spAutoFit/>
          </a:bodyPr>
          <a:lstStyle/>
          <a:p>
            <a:pPr lvl="0" algn="ctr"/>
            <a:r>
              <a:rPr lang="es-ES_tradnl" b="1" dirty="0">
                <a:solidFill>
                  <a:prstClr val="black"/>
                </a:solidFill>
                <a:latin typeface="Soberana Titular" panose="02000000000000000000" pitchFamily="50" charset="0"/>
              </a:rPr>
              <a:t>Características </a:t>
            </a:r>
            <a:r>
              <a:rPr lang="es-ES_tradnl" b="1" dirty="0" smtClean="0">
                <a:solidFill>
                  <a:prstClr val="black"/>
                </a:solidFill>
                <a:latin typeface="Soberana Titular" panose="02000000000000000000" pitchFamily="50" charset="0"/>
              </a:rPr>
              <a:t>requeridas de células en estudio </a:t>
            </a:r>
            <a:endParaRPr lang="es-MX" b="1" dirty="0">
              <a:solidFill>
                <a:prstClr val="black"/>
              </a:solidFill>
              <a:latin typeface="Soberana Titular" panose="02000000000000000000" pitchFamily="50" charset="0"/>
            </a:endParaRPr>
          </a:p>
        </p:txBody>
      </p:sp>
      <p:sp>
        <p:nvSpPr>
          <p:cNvPr id="3" name="CuadroTexto 2"/>
          <p:cNvSpPr txBox="1"/>
          <p:nvPr/>
        </p:nvSpPr>
        <p:spPr>
          <a:xfrm>
            <a:off x="649008" y="1653624"/>
            <a:ext cx="8062174" cy="4593565"/>
          </a:xfrm>
          <a:prstGeom prst="rect">
            <a:avLst/>
          </a:prstGeom>
          <a:noFill/>
          <a:ln>
            <a:solidFill>
              <a:srgbClr val="FF0000"/>
            </a:solidFill>
          </a:ln>
        </p:spPr>
        <p:txBody>
          <a:bodyPr wrap="square" rtlCol="0">
            <a:spAutoFit/>
          </a:bodyPr>
          <a:lstStyle/>
          <a:p>
            <a:r>
              <a:rPr lang="es-ES_tradnl" dirty="0" smtClean="0"/>
              <a:t>Demostrar </a:t>
            </a:r>
            <a:r>
              <a:rPr lang="es-ES_tradnl" dirty="0"/>
              <a:t>la identidad de las células troncales con las que se pretende investigar como mínimo a través de:</a:t>
            </a:r>
            <a:endParaRPr lang="es-MX" dirty="0"/>
          </a:p>
          <a:p>
            <a:pPr marL="557213" lvl="1" indent="-214313">
              <a:lnSpc>
                <a:spcPct val="150000"/>
              </a:lnSpc>
              <a:buFont typeface="Arial" panose="020B0604020202020204" pitchFamily="34" charset="0"/>
              <a:buChar char="•"/>
            </a:pPr>
            <a:r>
              <a:rPr lang="es-ES_tradnl" dirty="0" smtClean="0"/>
              <a:t>Evaluación </a:t>
            </a:r>
            <a:r>
              <a:rPr lang="es-ES_tradnl" dirty="0"/>
              <a:t>genotípica.</a:t>
            </a:r>
            <a:endParaRPr lang="es-MX" dirty="0"/>
          </a:p>
          <a:p>
            <a:pPr marL="557213" lvl="1" indent="-214313">
              <a:lnSpc>
                <a:spcPct val="150000"/>
              </a:lnSpc>
              <a:buFont typeface="Arial" panose="020B0604020202020204" pitchFamily="34" charset="0"/>
              <a:buChar char="•"/>
            </a:pPr>
            <a:r>
              <a:rPr lang="es-ES_tradnl" dirty="0"/>
              <a:t>Evaluación fenotípica: la expresión o ausencia </a:t>
            </a:r>
            <a:r>
              <a:rPr lang="es-ES_tradnl" dirty="0" smtClean="0"/>
              <a:t>de marcadores. </a:t>
            </a:r>
            <a:endParaRPr lang="es-MX" dirty="0"/>
          </a:p>
          <a:p>
            <a:pPr marL="557213" lvl="1" indent="-214313">
              <a:lnSpc>
                <a:spcPct val="150000"/>
              </a:lnSpc>
              <a:buFont typeface="Arial" panose="020B0604020202020204" pitchFamily="34" charset="0"/>
              <a:buChar char="•"/>
            </a:pPr>
            <a:r>
              <a:rPr lang="es-ES_tradnl" dirty="0"/>
              <a:t>Clonalidad.</a:t>
            </a:r>
            <a:endParaRPr lang="es-MX" dirty="0"/>
          </a:p>
          <a:p>
            <a:pPr marL="557213" lvl="1" indent="-214313">
              <a:lnSpc>
                <a:spcPct val="150000"/>
              </a:lnSpc>
              <a:buFont typeface="Arial" panose="020B0604020202020204" pitchFamily="34" charset="0"/>
              <a:buChar char="•"/>
            </a:pPr>
            <a:r>
              <a:rPr lang="es-ES_tradnl" dirty="0" smtClean="0"/>
              <a:t>Auto-renovación</a:t>
            </a:r>
            <a:r>
              <a:rPr lang="es-ES_tradnl" dirty="0"/>
              <a:t>. </a:t>
            </a:r>
            <a:endParaRPr lang="es-MX" dirty="0"/>
          </a:p>
          <a:p>
            <a:pPr marL="557213" lvl="1" indent="-214313">
              <a:lnSpc>
                <a:spcPct val="150000"/>
              </a:lnSpc>
              <a:buFont typeface="Arial" panose="020B0604020202020204" pitchFamily="34" charset="0"/>
              <a:buChar char="•"/>
            </a:pPr>
            <a:r>
              <a:rPr lang="es-ES_tradnl" dirty="0"/>
              <a:t> </a:t>
            </a:r>
            <a:r>
              <a:rPr lang="es-ES_tradnl" dirty="0" err="1"/>
              <a:t>Multipotente</a:t>
            </a:r>
            <a:r>
              <a:rPr lang="es-ES_tradnl" dirty="0"/>
              <a:t> somática. </a:t>
            </a:r>
            <a:endParaRPr lang="es-MX" dirty="0"/>
          </a:p>
          <a:p>
            <a:pPr marL="557213" lvl="1" indent="-214313">
              <a:lnSpc>
                <a:spcPct val="150000"/>
              </a:lnSpc>
              <a:buFont typeface="Arial" panose="020B0604020202020204" pitchFamily="34" charset="0"/>
              <a:buChar char="•"/>
            </a:pPr>
            <a:r>
              <a:rPr lang="es-ES_tradnl" dirty="0"/>
              <a:t>Generación de diferentes linajes celulares. </a:t>
            </a:r>
            <a:endParaRPr lang="es-MX" dirty="0"/>
          </a:p>
          <a:p>
            <a:pPr marL="557213" lvl="1" indent="-214313">
              <a:lnSpc>
                <a:spcPct val="150000"/>
              </a:lnSpc>
              <a:buFont typeface="Arial" panose="020B0604020202020204" pitchFamily="34" charset="0"/>
              <a:buChar char="•"/>
            </a:pPr>
            <a:r>
              <a:rPr lang="es-ES_tradnl" dirty="0"/>
              <a:t>Perfil fenotípico de poblaciones celulares no deseadas. </a:t>
            </a:r>
            <a:endParaRPr lang="es-MX" dirty="0"/>
          </a:p>
          <a:p>
            <a:pPr marL="557213" lvl="1" indent="-214313">
              <a:lnSpc>
                <a:spcPct val="150000"/>
              </a:lnSpc>
              <a:buFont typeface="Arial" panose="020B0604020202020204" pitchFamily="34" charset="0"/>
              <a:buChar char="•"/>
            </a:pPr>
            <a:r>
              <a:rPr lang="es-ES_tradnl" dirty="0"/>
              <a:t>C</a:t>
            </a:r>
            <a:r>
              <a:rPr lang="es-ES_tradnl" dirty="0" smtClean="0"/>
              <a:t>onsiderar </a:t>
            </a:r>
            <a:r>
              <a:rPr lang="es-ES_tradnl" dirty="0"/>
              <a:t>la </a:t>
            </a:r>
            <a:r>
              <a:rPr lang="es-ES_tradnl" dirty="0" err="1"/>
              <a:t>tumorogenicidad</a:t>
            </a:r>
            <a:r>
              <a:rPr lang="es-ES_tradnl" dirty="0"/>
              <a:t> de las células troncales empleadas</a:t>
            </a:r>
            <a:r>
              <a:rPr lang="es-ES_tradnl" dirty="0" smtClean="0"/>
              <a:t>.</a:t>
            </a:r>
          </a:p>
          <a:p>
            <a:pPr marL="557213" lvl="1" indent="-214313">
              <a:lnSpc>
                <a:spcPct val="150000"/>
              </a:lnSpc>
              <a:buFont typeface="Arial" panose="020B0604020202020204" pitchFamily="34" charset="0"/>
              <a:buChar char="•"/>
            </a:pPr>
            <a:r>
              <a:rPr lang="es-ES_tradnl" dirty="0" smtClean="0"/>
              <a:t>Siembra de células troncales en sitios diferentes al objetivo. </a:t>
            </a:r>
            <a:endParaRPr lang="es-MX" dirty="0"/>
          </a:p>
          <a:p>
            <a:endParaRPr lang="es-MX" sz="1350" dirty="0"/>
          </a:p>
        </p:txBody>
      </p:sp>
      <p:sp>
        <p:nvSpPr>
          <p:cNvPr id="4" name="Marcador de pie de página 3"/>
          <p:cNvSpPr>
            <a:spLocks noGrp="1"/>
          </p:cNvSpPr>
          <p:nvPr>
            <p:ph type="ftr" sz="quarter" idx="11"/>
          </p:nvPr>
        </p:nvSpPr>
        <p:spPr/>
        <p:txBody>
          <a:bodyPr/>
          <a:lstStyle/>
          <a:p>
            <a:r>
              <a:rPr lang="es-MX" smtClean="0"/>
              <a:t>Simposio: Retos del Uso de Células Troncales / Avances de la Norma para disposición de Células Troncales</a:t>
            </a:r>
            <a:endParaRPr lang="es-MX"/>
          </a:p>
        </p:txBody>
      </p:sp>
    </p:spTree>
    <p:extLst>
      <p:ext uri="{BB962C8B-B14F-4D97-AF65-F5344CB8AC3E}">
        <p14:creationId xmlns:p14="http://schemas.microsoft.com/office/powerpoint/2010/main" val="9834308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10 Grupo"/>
          <p:cNvGrpSpPr/>
          <p:nvPr/>
        </p:nvGrpSpPr>
        <p:grpSpPr>
          <a:xfrm>
            <a:off x="6307794" y="366417"/>
            <a:ext cx="1693206" cy="407178"/>
            <a:chOff x="6736619" y="-197723"/>
            <a:chExt cx="2257608" cy="542904"/>
          </a:xfrm>
        </p:grpSpPr>
        <p:sp>
          <p:nvSpPr>
            <p:cNvPr id="9" name="3 Rectángulo"/>
            <p:cNvSpPr/>
            <p:nvPr/>
          </p:nvSpPr>
          <p:spPr>
            <a:xfrm>
              <a:off x="7345380" y="-111659"/>
              <a:ext cx="1648847" cy="456840"/>
            </a:xfrm>
            <a:prstGeom prst="rect">
              <a:avLst/>
            </a:prstGeom>
            <a:solidFill>
              <a:sysClr val="window" lastClr="FFFFFF"/>
            </a:solidFill>
            <a:ln w="25400" cap="flat" cmpd="sng" algn="ctr">
              <a:no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ct val="115000"/>
                </a:lnSpc>
                <a:spcAft>
                  <a:spcPts val="750"/>
                </a:spcAft>
                <a:defRPr/>
              </a:pPr>
              <a:r>
                <a:rPr lang="es-MX" sz="600" b="1" kern="0" dirty="0">
                  <a:solidFill>
                    <a:prstClr val="white">
                      <a:lumMod val="50000"/>
                    </a:prstClr>
                  </a:solidFill>
                  <a:latin typeface="Soberana Sans"/>
                  <a:ea typeface="Calibri"/>
                  <a:cs typeface="Times New Roman"/>
                </a:rPr>
                <a:t>CENTRO NACIONAL DE LA TRANSFUSIÓN SANGUÍNEA</a:t>
              </a:r>
              <a:endParaRPr lang="es-MX" sz="600" kern="0" dirty="0">
                <a:solidFill>
                  <a:prstClr val="white">
                    <a:lumMod val="50000"/>
                  </a:prstClr>
                </a:solidFill>
                <a:ea typeface="Calibri"/>
                <a:cs typeface="Times New Roman"/>
              </a:endParaRPr>
            </a:p>
          </p:txBody>
        </p:sp>
        <p:pic>
          <p:nvPicPr>
            <p:cNvPr id="8" name="0 Imagen"/>
            <p:cNvPicPr/>
            <p:nvPr/>
          </p:nvPicPr>
          <p:blipFill>
            <a:blip r:embed="rId3" cstate="print">
              <a:extLst>
                <a:ext uri="{28A0092B-C50C-407E-A947-70E740481C1C}">
                  <a14:useLocalDpi xmlns:a14="http://schemas.microsoft.com/office/drawing/2010/main" val="0"/>
                </a:ext>
              </a:extLst>
            </a:blip>
            <a:stretch>
              <a:fillRect/>
            </a:stretch>
          </p:blipFill>
          <p:spPr>
            <a:xfrm>
              <a:off x="6736619" y="-197723"/>
              <a:ext cx="608761" cy="542904"/>
            </a:xfrm>
            <a:prstGeom prst="rect">
              <a:avLst/>
            </a:prstGeom>
          </p:spPr>
        </p:pic>
      </p:gr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247785"/>
            <a:ext cx="1689143" cy="530906"/>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11 Grupo"/>
          <p:cNvGrpSpPr/>
          <p:nvPr/>
        </p:nvGrpSpPr>
        <p:grpSpPr>
          <a:xfrm>
            <a:off x="1201183" y="976067"/>
            <a:ext cx="6858000" cy="43737"/>
            <a:chOff x="0" y="6810571"/>
            <a:chExt cx="9144000" cy="58316"/>
          </a:xfrm>
        </p:grpSpPr>
        <p:sp>
          <p:nvSpPr>
            <p:cNvPr id="13" name="12 Rectángulo"/>
            <p:cNvSpPr/>
            <p:nvPr/>
          </p:nvSpPr>
          <p:spPr>
            <a:xfrm>
              <a:off x="0" y="6810571"/>
              <a:ext cx="3851920" cy="58316"/>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sp>
          <p:nvSpPr>
            <p:cNvPr id="14" name="13 Rectángulo"/>
            <p:cNvSpPr/>
            <p:nvPr/>
          </p:nvSpPr>
          <p:spPr>
            <a:xfrm>
              <a:off x="5292080" y="6810571"/>
              <a:ext cx="3851920" cy="5831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grpSp>
      <p:sp>
        <p:nvSpPr>
          <p:cNvPr id="2" name="CuadroTexto 1"/>
          <p:cNvSpPr txBox="1"/>
          <p:nvPr/>
        </p:nvSpPr>
        <p:spPr>
          <a:xfrm>
            <a:off x="969108" y="1191943"/>
            <a:ext cx="6861907" cy="461665"/>
          </a:xfrm>
          <a:custGeom>
            <a:avLst/>
            <a:gdLst>
              <a:gd name="connsiteX0" fmla="*/ 0 w 6309948"/>
              <a:gd name="connsiteY0" fmla="*/ 0 h 6401753"/>
              <a:gd name="connsiteX1" fmla="*/ 6309948 w 6309948"/>
              <a:gd name="connsiteY1" fmla="*/ 0 h 6401753"/>
              <a:gd name="connsiteX2" fmla="*/ 6309948 w 6309948"/>
              <a:gd name="connsiteY2" fmla="*/ 6401753 h 6401753"/>
              <a:gd name="connsiteX3" fmla="*/ 0 w 6309948"/>
              <a:gd name="connsiteY3" fmla="*/ 6401753 h 6401753"/>
              <a:gd name="connsiteX4" fmla="*/ 0 w 6309948"/>
              <a:gd name="connsiteY4" fmla="*/ 0 h 6401753"/>
              <a:gd name="connsiteX0" fmla="*/ 130012 w 6309948"/>
              <a:gd name="connsiteY0" fmla="*/ 0 h 6669453"/>
              <a:gd name="connsiteX1" fmla="*/ 6309948 w 6309948"/>
              <a:gd name="connsiteY1" fmla="*/ 267700 h 6669453"/>
              <a:gd name="connsiteX2" fmla="*/ 6309948 w 6309948"/>
              <a:gd name="connsiteY2" fmla="*/ 6669453 h 6669453"/>
              <a:gd name="connsiteX3" fmla="*/ 0 w 6309948"/>
              <a:gd name="connsiteY3" fmla="*/ 6669453 h 6669453"/>
              <a:gd name="connsiteX4" fmla="*/ 130012 w 6309948"/>
              <a:gd name="connsiteY4" fmla="*/ 0 h 66694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09948" h="6669453">
                <a:moveTo>
                  <a:pt x="130012" y="0"/>
                </a:moveTo>
                <a:lnTo>
                  <a:pt x="6309948" y="267700"/>
                </a:lnTo>
                <a:lnTo>
                  <a:pt x="6309948" y="6669453"/>
                </a:lnTo>
                <a:lnTo>
                  <a:pt x="0" y="6669453"/>
                </a:lnTo>
                <a:lnTo>
                  <a:pt x="130012" y="0"/>
                </a:lnTo>
                <a:close/>
              </a:path>
            </a:pathLst>
          </a:custGeom>
          <a:noFill/>
        </p:spPr>
        <p:txBody>
          <a:bodyPr wrap="square" rtlCol="0">
            <a:spAutoFit/>
          </a:bodyPr>
          <a:lstStyle/>
          <a:p>
            <a:pPr lvl="1" algn="ctr"/>
            <a:r>
              <a:rPr lang="es-MX" sz="2400" dirty="0">
                <a:solidFill>
                  <a:prstClr val="black"/>
                </a:solidFill>
                <a:latin typeface="Soberana Texto" panose="02000000000000000000" pitchFamily="50" charset="0"/>
              </a:rPr>
              <a:t>Difusión no científica y publicidad engañosa</a:t>
            </a:r>
          </a:p>
        </p:txBody>
      </p:sp>
      <p:sp>
        <p:nvSpPr>
          <p:cNvPr id="3" name="CuadroTexto 2"/>
          <p:cNvSpPr txBox="1"/>
          <p:nvPr/>
        </p:nvSpPr>
        <p:spPr>
          <a:xfrm>
            <a:off x="1201183" y="1853651"/>
            <a:ext cx="6866165" cy="3477875"/>
          </a:xfrm>
          <a:prstGeom prst="rect">
            <a:avLst/>
          </a:prstGeom>
          <a:noFill/>
          <a:ln>
            <a:solidFill>
              <a:srgbClr val="FF0000"/>
            </a:solidFill>
          </a:ln>
        </p:spPr>
        <p:txBody>
          <a:bodyPr wrap="square" rtlCol="0">
            <a:spAutoFit/>
          </a:bodyPr>
          <a:lstStyle/>
          <a:p>
            <a:pPr marL="285750" indent="-285750">
              <a:buFont typeface="Arial" panose="020B0604020202020204" pitchFamily="34" charset="0"/>
              <a:buChar char="•"/>
            </a:pPr>
            <a:r>
              <a:rPr lang="es-MX" sz="1350" dirty="0">
                <a:latin typeface="Soberana Texto" panose="02000000000000000000" pitchFamily="50" charset="0"/>
              </a:rPr>
              <a:t> </a:t>
            </a:r>
            <a:r>
              <a:rPr lang="es-MX" sz="2000" dirty="0"/>
              <a:t>No podrá llevarse a cabo difusión relacionada con el uso terapéutico de la medicina regenerativa o la terapia celular, cuya eficacia no haya sido comprobada científicamente o que se encuentre en fase de investigación.</a:t>
            </a:r>
          </a:p>
          <a:p>
            <a:r>
              <a:rPr lang="es-MX" sz="2000" dirty="0"/>
              <a:t> </a:t>
            </a:r>
          </a:p>
          <a:p>
            <a:pPr marL="285750" indent="-285750">
              <a:buFont typeface="Arial" panose="020B0604020202020204" pitchFamily="34" charset="0"/>
              <a:buChar char="•"/>
            </a:pPr>
            <a:r>
              <a:rPr lang="es-MX" sz="2000" dirty="0"/>
              <a:t>Los bancos de células troncales hematopoyéticas o de cualquier otro tipo que realicen publicidad con respecto a los servicios de almacenamiento de dichas células para uso autólogo eventual, deberán incluir en el contrato un apartado que indique que </a:t>
            </a:r>
            <a:r>
              <a:rPr lang="es-MX" sz="2000" i="1" dirty="0"/>
              <a:t>su uso terapéutico no está demostrado y que se encuentra aún en fase de investigación.</a:t>
            </a:r>
          </a:p>
        </p:txBody>
      </p:sp>
      <p:sp>
        <p:nvSpPr>
          <p:cNvPr id="4" name="Marcador de pie de página 3"/>
          <p:cNvSpPr>
            <a:spLocks noGrp="1"/>
          </p:cNvSpPr>
          <p:nvPr>
            <p:ph type="ftr" sz="quarter" idx="11"/>
          </p:nvPr>
        </p:nvSpPr>
        <p:spPr/>
        <p:txBody>
          <a:bodyPr/>
          <a:lstStyle/>
          <a:p>
            <a:r>
              <a:rPr lang="es-MX" smtClean="0"/>
              <a:t>Simposio: Retos del Uso de Células Troncales / Avances de la Norma para disposición de Células Troncales</a:t>
            </a:r>
            <a:endParaRPr lang="es-MX"/>
          </a:p>
        </p:txBody>
      </p:sp>
    </p:spTree>
    <p:extLst>
      <p:ext uri="{BB962C8B-B14F-4D97-AF65-F5344CB8AC3E}">
        <p14:creationId xmlns:p14="http://schemas.microsoft.com/office/powerpoint/2010/main" val="1002393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CuadroTexto"/>
          <p:cNvSpPr txBox="1"/>
          <p:nvPr/>
        </p:nvSpPr>
        <p:spPr>
          <a:xfrm>
            <a:off x="1146476" y="231606"/>
            <a:ext cx="6858000" cy="623248"/>
          </a:xfrm>
          <a:prstGeom prst="rect">
            <a:avLst/>
          </a:prstGeom>
          <a:solidFill>
            <a:schemeClr val="bg1"/>
          </a:solidFill>
        </p:spPr>
        <p:txBody>
          <a:bodyPr wrap="square" rtlCol="0">
            <a:spAutoFit/>
          </a:bodyPr>
          <a:lstStyle/>
          <a:p>
            <a:endParaRPr lang="es-MX" sz="1350" dirty="0">
              <a:solidFill>
                <a:prstClr val="black"/>
              </a:solidFill>
            </a:endParaRPr>
          </a:p>
          <a:p>
            <a:endParaRPr lang="es-MX" sz="750" dirty="0">
              <a:solidFill>
                <a:prstClr val="black"/>
              </a:solidFill>
            </a:endParaRPr>
          </a:p>
          <a:p>
            <a:endParaRPr lang="es-MX" sz="1350" dirty="0">
              <a:solidFill>
                <a:prstClr val="black"/>
              </a:solidFill>
            </a:endParaRPr>
          </a:p>
        </p:txBody>
      </p:sp>
      <p:grpSp>
        <p:nvGrpSpPr>
          <p:cNvPr id="11" name="10 Grupo"/>
          <p:cNvGrpSpPr/>
          <p:nvPr/>
        </p:nvGrpSpPr>
        <p:grpSpPr>
          <a:xfrm>
            <a:off x="6331304" y="136052"/>
            <a:ext cx="1673172" cy="407178"/>
            <a:chOff x="6763331" y="82710"/>
            <a:chExt cx="2230896" cy="542904"/>
          </a:xfrm>
        </p:grpSpPr>
        <p:sp>
          <p:nvSpPr>
            <p:cNvPr id="9" name="3 Rectángulo"/>
            <p:cNvSpPr/>
            <p:nvPr/>
          </p:nvSpPr>
          <p:spPr>
            <a:xfrm>
              <a:off x="7345380" y="130555"/>
              <a:ext cx="1648847" cy="456840"/>
            </a:xfrm>
            <a:prstGeom prst="rect">
              <a:avLst/>
            </a:prstGeom>
            <a:solidFill>
              <a:sysClr val="window" lastClr="FFFFFF"/>
            </a:solidFill>
            <a:ln w="25400" cap="flat" cmpd="sng" algn="ctr">
              <a:no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ct val="115000"/>
                </a:lnSpc>
                <a:spcAft>
                  <a:spcPts val="750"/>
                </a:spcAft>
                <a:defRPr/>
              </a:pPr>
              <a:r>
                <a:rPr lang="es-MX" sz="600" b="1" kern="0" dirty="0">
                  <a:solidFill>
                    <a:prstClr val="white">
                      <a:lumMod val="50000"/>
                    </a:prstClr>
                  </a:solidFill>
                  <a:latin typeface="Soberana Sans"/>
                  <a:ea typeface="Calibri"/>
                  <a:cs typeface="Times New Roman"/>
                </a:rPr>
                <a:t>CENTRO NACIONAL DE LA TRANSFUSIÓN SANGUÍNEA</a:t>
              </a:r>
              <a:endParaRPr lang="es-MX" sz="600" kern="0" dirty="0">
                <a:solidFill>
                  <a:prstClr val="white">
                    <a:lumMod val="50000"/>
                  </a:prstClr>
                </a:solidFill>
                <a:ea typeface="Calibri"/>
                <a:cs typeface="Times New Roman"/>
              </a:endParaRPr>
            </a:p>
          </p:txBody>
        </p:sp>
        <p:pic>
          <p:nvPicPr>
            <p:cNvPr id="8" name="0 Imagen"/>
            <p:cNvPicPr/>
            <p:nvPr/>
          </p:nvPicPr>
          <p:blipFill>
            <a:blip r:embed="rId3" cstate="print">
              <a:extLst>
                <a:ext uri="{28A0092B-C50C-407E-A947-70E740481C1C}">
                  <a14:useLocalDpi xmlns:a14="http://schemas.microsoft.com/office/drawing/2010/main" val="0"/>
                </a:ext>
              </a:extLst>
            </a:blip>
            <a:stretch>
              <a:fillRect/>
            </a:stretch>
          </p:blipFill>
          <p:spPr>
            <a:xfrm>
              <a:off x="6763331" y="82710"/>
              <a:ext cx="608761" cy="542904"/>
            </a:xfrm>
            <a:prstGeom prst="rect">
              <a:avLst/>
            </a:prstGeom>
          </p:spPr>
        </p:pic>
      </p:gr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6476" y="114197"/>
            <a:ext cx="1689143" cy="530906"/>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11 Grupo"/>
          <p:cNvGrpSpPr/>
          <p:nvPr/>
        </p:nvGrpSpPr>
        <p:grpSpPr>
          <a:xfrm>
            <a:off x="1193367" y="728110"/>
            <a:ext cx="6858000" cy="43737"/>
            <a:chOff x="0" y="6810571"/>
            <a:chExt cx="9144000" cy="58316"/>
          </a:xfrm>
        </p:grpSpPr>
        <p:sp>
          <p:nvSpPr>
            <p:cNvPr id="13" name="12 Rectángulo"/>
            <p:cNvSpPr/>
            <p:nvPr/>
          </p:nvSpPr>
          <p:spPr>
            <a:xfrm>
              <a:off x="0" y="6810571"/>
              <a:ext cx="3851920" cy="58316"/>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sp>
          <p:nvSpPr>
            <p:cNvPr id="14" name="13 Rectángulo"/>
            <p:cNvSpPr/>
            <p:nvPr/>
          </p:nvSpPr>
          <p:spPr>
            <a:xfrm>
              <a:off x="5292080" y="6810571"/>
              <a:ext cx="3851920" cy="5831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grpSp>
      <p:sp>
        <p:nvSpPr>
          <p:cNvPr id="16" name="2 Marcador de contenido"/>
          <p:cNvSpPr>
            <a:spLocks noGrp="1"/>
          </p:cNvSpPr>
          <p:nvPr>
            <p:ph idx="4294967295"/>
          </p:nvPr>
        </p:nvSpPr>
        <p:spPr>
          <a:xfrm>
            <a:off x="1889370" y="891521"/>
            <a:ext cx="5831681" cy="500171"/>
          </a:xfrm>
          <a:ln>
            <a:noFill/>
          </a:ln>
        </p:spPr>
        <p:txBody>
          <a:bodyPr numCol="1">
            <a:noAutofit/>
          </a:bodyPr>
          <a:lstStyle/>
          <a:p>
            <a:pPr marL="0" indent="0" algn="ctr">
              <a:spcBef>
                <a:spcPts val="0"/>
              </a:spcBef>
              <a:buNone/>
            </a:pPr>
            <a:r>
              <a:rPr lang="es-MX" sz="2400" dirty="0" smtClean="0">
                <a:ea typeface="Andralis ND OsF" pitchFamily="50" charset="0"/>
              </a:rPr>
              <a:t>Conformación del Grupo de trabajo</a:t>
            </a:r>
          </a:p>
          <a:p>
            <a:pPr marL="0" indent="0" algn="ctr">
              <a:spcBef>
                <a:spcPts val="0"/>
              </a:spcBef>
              <a:buNone/>
            </a:pPr>
            <a:r>
              <a:rPr lang="es-MX" sz="2400" dirty="0" smtClean="0">
                <a:ea typeface="Andralis ND OsF" pitchFamily="50" charset="0"/>
              </a:rPr>
              <a:t>Instituciones participantes</a:t>
            </a:r>
          </a:p>
          <a:p>
            <a:pPr marL="0" indent="0" algn="ctr">
              <a:spcBef>
                <a:spcPts val="0"/>
              </a:spcBef>
              <a:buNone/>
            </a:pPr>
            <a:endParaRPr lang="es-MX" sz="2400" b="1" dirty="0">
              <a:solidFill>
                <a:srgbClr val="002060"/>
              </a:solidFill>
              <a:ea typeface="Andralis ND OsF" pitchFamily="50" charset="0"/>
            </a:endParaRPr>
          </a:p>
        </p:txBody>
      </p:sp>
      <p:graphicFrame>
        <p:nvGraphicFramePr>
          <p:cNvPr id="3" name="Tabla 2"/>
          <p:cNvGraphicFramePr>
            <a:graphicFrameLocks noGrp="1"/>
          </p:cNvGraphicFramePr>
          <p:nvPr>
            <p:extLst>
              <p:ext uri="{D42A27DB-BD31-4B8C-83A1-F6EECF244321}">
                <p14:modId xmlns:p14="http://schemas.microsoft.com/office/powerpoint/2010/main" val="2928419429"/>
              </p:ext>
            </p:extLst>
          </p:nvPr>
        </p:nvGraphicFramePr>
        <p:xfrm>
          <a:off x="773723" y="2044100"/>
          <a:ext cx="3462215" cy="4312251"/>
        </p:xfrm>
        <a:graphic>
          <a:graphicData uri="http://schemas.openxmlformats.org/drawingml/2006/table">
            <a:tbl>
              <a:tblPr firstRow="1" firstCol="1" bandRow="1">
                <a:tableStyleId>{5940675A-B579-460E-94D1-54222C63F5DA}</a:tableStyleId>
              </a:tblPr>
              <a:tblGrid>
                <a:gridCol w="229235"/>
                <a:gridCol w="1421257"/>
                <a:gridCol w="1811723"/>
              </a:tblGrid>
              <a:tr h="1043930">
                <a:tc>
                  <a:txBody>
                    <a:bodyPr/>
                    <a:lstStyle/>
                    <a:p>
                      <a:pPr>
                        <a:lnSpc>
                          <a:spcPct val="106000"/>
                        </a:lnSpc>
                        <a:spcAft>
                          <a:spcPts val="0"/>
                        </a:spcAft>
                      </a:pPr>
                      <a:r>
                        <a:rPr lang="es-MX" sz="1200" b="1" kern="1200" dirty="0">
                          <a:effectLst/>
                          <a:latin typeface="Calibri" panose="020F0502020204030204" pitchFamily="34" charset="0"/>
                        </a:rPr>
                        <a:t>1</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tc>
                <a:tc>
                  <a:txBody>
                    <a:bodyPr/>
                    <a:lstStyle/>
                    <a:p>
                      <a:pPr algn="l">
                        <a:lnSpc>
                          <a:spcPct val="106000"/>
                        </a:lnSpc>
                        <a:spcAft>
                          <a:spcPts val="0"/>
                        </a:spcAft>
                      </a:pPr>
                      <a:r>
                        <a:rPr lang="es-MX" sz="1200" b="1" kern="1200" dirty="0">
                          <a:effectLst/>
                          <a:latin typeface="Calibri" panose="020F0502020204030204" pitchFamily="34" charset="0"/>
                        </a:rPr>
                        <a:t>Instituto Nacional de Pediatría</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tc>
                <a:tc>
                  <a:txBody>
                    <a:bodyPr/>
                    <a:lstStyle/>
                    <a:p>
                      <a:pPr algn="l">
                        <a:lnSpc>
                          <a:spcPct val="106000"/>
                        </a:lnSpc>
                        <a:spcAft>
                          <a:spcPts val="0"/>
                        </a:spcAft>
                      </a:pPr>
                      <a:r>
                        <a:rPr lang="pt-BR" sz="1200" b="1" kern="1200" dirty="0">
                          <a:effectLst/>
                          <a:latin typeface="Calibri" panose="020F0502020204030204" pitchFamily="34" charset="0"/>
                        </a:rPr>
                        <a:t>Dr. Alberto </a:t>
                      </a:r>
                      <a:r>
                        <a:rPr lang="pt-BR" sz="1200" b="1" kern="1200" dirty="0" err="1">
                          <a:effectLst/>
                          <a:latin typeface="Calibri" panose="020F0502020204030204" pitchFamily="34" charset="0"/>
                        </a:rPr>
                        <a:t>Olaya</a:t>
                      </a:r>
                      <a:r>
                        <a:rPr lang="pt-BR" sz="1200" b="1" kern="1200" dirty="0">
                          <a:effectLst/>
                          <a:latin typeface="Calibri" panose="020F0502020204030204" pitchFamily="34" charset="0"/>
                        </a:rPr>
                        <a:t> </a:t>
                      </a:r>
                      <a:r>
                        <a:rPr lang="pt-BR" sz="1200" b="1" kern="1200" dirty="0" smtClean="0">
                          <a:effectLst/>
                          <a:latin typeface="Calibri" panose="020F0502020204030204" pitchFamily="34" charset="0"/>
                        </a:rPr>
                        <a:t>Vargas </a:t>
                      </a:r>
                    </a:p>
                    <a:p>
                      <a:pPr algn="l">
                        <a:lnSpc>
                          <a:spcPct val="106000"/>
                        </a:lnSpc>
                        <a:spcAft>
                          <a:spcPts val="0"/>
                        </a:spcAft>
                      </a:pPr>
                      <a:r>
                        <a:rPr lang="pt-BR" sz="1200" b="1" kern="1200" dirty="0" smtClean="0">
                          <a:effectLst/>
                          <a:latin typeface="Calibri" panose="020F0502020204030204" pitchFamily="34" charset="0"/>
                        </a:rPr>
                        <a:t>Dra</a:t>
                      </a:r>
                      <a:r>
                        <a:rPr lang="pt-BR" sz="1200" b="1" kern="1200" dirty="0">
                          <a:effectLst/>
                          <a:latin typeface="Calibri" panose="020F0502020204030204" pitchFamily="34" charset="0"/>
                        </a:rPr>
                        <a:t>. </a:t>
                      </a:r>
                      <a:r>
                        <a:rPr lang="es-MX" sz="1200" b="1" kern="1200" dirty="0">
                          <a:effectLst/>
                          <a:latin typeface="Calibri" panose="020F0502020204030204" pitchFamily="34" charset="0"/>
                        </a:rPr>
                        <a:t>Margarita Leticia Medina </a:t>
                      </a:r>
                      <a:r>
                        <a:rPr lang="es-MX" sz="1200" b="1" kern="1200" dirty="0" smtClean="0">
                          <a:effectLst/>
                          <a:latin typeface="Calibri" panose="020F0502020204030204" pitchFamily="34" charset="0"/>
                        </a:rPr>
                        <a:t>Macías</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tc>
              </a:tr>
              <a:tr h="927754">
                <a:tc>
                  <a:txBody>
                    <a:bodyPr/>
                    <a:lstStyle/>
                    <a:p>
                      <a:pPr>
                        <a:lnSpc>
                          <a:spcPct val="106000"/>
                        </a:lnSpc>
                        <a:spcAft>
                          <a:spcPts val="0"/>
                        </a:spcAft>
                      </a:pPr>
                      <a:r>
                        <a:rPr lang="es-MX" sz="1200" b="1" kern="1200" dirty="0">
                          <a:effectLst/>
                          <a:latin typeface="Calibri" panose="020F0502020204030204" pitchFamily="34" charset="0"/>
                        </a:rPr>
                        <a:t>2</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0"/>
                        </a:spcAft>
                      </a:pPr>
                      <a:r>
                        <a:rPr lang="es-MX" sz="1200" b="1" kern="1200" dirty="0">
                          <a:effectLst/>
                          <a:latin typeface="Calibri" panose="020F0502020204030204" pitchFamily="34" charset="0"/>
                        </a:rPr>
                        <a:t>Instituto Nacional de Ciencias Médicas y Nutrición “Salvador Zubirán”</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0"/>
                        </a:spcAft>
                      </a:pPr>
                      <a:r>
                        <a:rPr lang="es-MX" sz="1200" b="1" kern="1200" dirty="0">
                          <a:effectLst/>
                          <a:latin typeface="Calibri" panose="020F0502020204030204" pitchFamily="34" charset="0"/>
                        </a:rPr>
                        <a:t>Dr. Eucario León </a:t>
                      </a:r>
                      <a:r>
                        <a:rPr lang="es-MX" sz="1200" b="1" kern="1200" dirty="0" smtClean="0">
                          <a:effectLst/>
                          <a:latin typeface="Calibri" panose="020F0502020204030204" pitchFamily="34" charset="0"/>
                        </a:rPr>
                        <a:t>Rodríguez</a:t>
                      </a:r>
                    </a:p>
                    <a:p>
                      <a:pPr algn="l">
                        <a:lnSpc>
                          <a:spcPct val="106000"/>
                        </a:lnSpc>
                        <a:spcAft>
                          <a:spcPts val="0"/>
                        </a:spcAft>
                      </a:pPr>
                      <a:r>
                        <a:rPr lang="es-MX" sz="1200" b="1" kern="1200" dirty="0" smtClean="0">
                          <a:effectLst/>
                          <a:latin typeface="Calibri" panose="020F0502020204030204" pitchFamily="34" charset="0"/>
                        </a:rPr>
                        <a:t> </a:t>
                      </a:r>
                      <a:r>
                        <a:rPr lang="es-MX" sz="1200" b="1" kern="1200" dirty="0">
                          <a:effectLst/>
                          <a:latin typeface="Calibri" panose="020F0502020204030204" pitchFamily="34" charset="0"/>
                        </a:rPr>
                        <a:t>Dra. Patricia Guzmán </a:t>
                      </a:r>
                      <a:r>
                        <a:rPr lang="es-MX" sz="1200" b="1" kern="1200" dirty="0" smtClean="0">
                          <a:effectLst/>
                          <a:latin typeface="Calibri" panose="020F0502020204030204" pitchFamily="34" charset="0"/>
                        </a:rPr>
                        <a:t>Uribe</a:t>
                      </a:r>
                    </a:p>
                    <a:p>
                      <a:pPr algn="l">
                        <a:lnSpc>
                          <a:spcPct val="106000"/>
                        </a:lnSpc>
                        <a:spcAft>
                          <a:spcPts val="0"/>
                        </a:spcAft>
                      </a:pPr>
                      <a:r>
                        <a:rPr lang="es-MX" sz="1200" b="1" kern="1200" dirty="0" smtClean="0">
                          <a:effectLst/>
                          <a:latin typeface="Calibri" panose="020F0502020204030204" pitchFamily="34" charset="0"/>
                        </a:rPr>
                        <a:t>Dra</a:t>
                      </a:r>
                      <a:r>
                        <a:rPr lang="es-MX" sz="1200" b="1" kern="1200" dirty="0">
                          <a:effectLst/>
                          <a:latin typeface="Calibri" panose="020F0502020204030204" pitchFamily="34" charset="0"/>
                        </a:rPr>
                        <a:t>. Mónica M. Rivera F.</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r>
              <a:tr h="469506">
                <a:tc>
                  <a:txBody>
                    <a:bodyPr/>
                    <a:lstStyle/>
                    <a:p>
                      <a:pPr>
                        <a:lnSpc>
                          <a:spcPct val="106000"/>
                        </a:lnSpc>
                        <a:spcAft>
                          <a:spcPts val="0"/>
                        </a:spcAft>
                      </a:pPr>
                      <a:r>
                        <a:rPr lang="es-MX" sz="1200" b="1" kern="1200" dirty="0">
                          <a:effectLst/>
                          <a:latin typeface="Calibri" panose="020F0502020204030204" pitchFamily="34" charset="0"/>
                        </a:rPr>
                        <a:t>3</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800"/>
                        </a:spcAft>
                      </a:pPr>
                      <a:r>
                        <a:rPr lang="es-MX" sz="1200" b="1" kern="1200" dirty="0">
                          <a:effectLst/>
                          <a:latin typeface="Calibri" panose="020F0502020204030204" pitchFamily="34" charset="0"/>
                        </a:rPr>
                        <a:t>Instituto Nacional de Cancerología</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800"/>
                        </a:spcAft>
                      </a:pPr>
                      <a:r>
                        <a:rPr lang="es-MX" sz="1200" b="1" kern="1200" dirty="0">
                          <a:effectLst/>
                          <a:latin typeface="Calibri" panose="020F0502020204030204" pitchFamily="34" charset="0"/>
                        </a:rPr>
                        <a:t>Dr. Alejandro García </a:t>
                      </a:r>
                      <a:r>
                        <a:rPr lang="es-MX" sz="1200" b="1" kern="1200" dirty="0" err="1" smtClean="0">
                          <a:effectLst/>
                          <a:latin typeface="Calibri" panose="020F0502020204030204" pitchFamily="34" charset="0"/>
                        </a:rPr>
                        <a:t>Carrancá</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r>
              <a:tr h="698629">
                <a:tc>
                  <a:txBody>
                    <a:bodyPr/>
                    <a:lstStyle/>
                    <a:p>
                      <a:pPr>
                        <a:lnSpc>
                          <a:spcPct val="106000"/>
                        </a:lnSpc>
                        <a:spcAft>
                          <a:spcPts val="0"/>
                        </a:spcAft>
                      </a:pPr>
                      <a:r>
                        <a:rPr lang="es-MX" sz="1200" b="1" kern="1200" dirty="0">
                          <a:effectLst/>
                          <a:latin typeface="Calibri" panose="020F0502020204030204" pitchFamily="34" charset="0"/>
                        </a:rPr>
                        <a:t>4</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800"/>
                        </a:spcAft>
                      </a:pPr>
                      <a:r>
                        <a:rPr lang="es-MX" sz="1200" b="1" kern="1200" dirty="0">
                          <a:effectLst/>
                          <a:latin typeface="Calibri" panose="020F0502020204030204" pitchFamily="34" charset="0"/>
                        </a:rPr>
                        <a:t>Instituto Nacional de Rehabilitación </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0"/>
                        </a:spcAft>
                      </a:pPr>
                      <a:r>
                        <a:rPr lang="es-MX" sz="1200" b="1" kern="1200" dirty="0">
                          <a:effectLst/>
                          <a:latin typeface="Calibri" panose="020F0502020204030204" pitchFamily="34" charset="0"/>
                        </a:rPr>
                        <a:t>Dra. María Cristina </a:t>
                      </a:r>
                      <a:r>
                        <a:rPr lang="es-MX" sz="1200" b="1" kern="1200" dirty="0" err="1">
                          <a:effectLst/>
                          <a:latin typeface="Calibri" panose="020F0502020204030204" pitchFamily="34" charset="0"/>
                        </a:rPr>
                        <a:t>Velasquillo</a:t>
                      </a:r>
                      <a:r>
                        <a:rPr lang="es-MX" sz="1200" b="1" kern="1200" dirty="0">
                          <a:effectLst/>
                          <a:latin typeface="Calibri" panose="020F0502020204030204" pitchFamily="34" charset="0"/>
                        </a:rPr>
                        <a:t> </a:t>
                      </a:r>
                      <a:r>
                        <a:rPr lang="es-MX" sz="1200" b="1" kern="1200" dirty="0" smtClean="0">
                          <a:effectLst/>
                          <a:latin typeface="Calibri" panose="020F0502020204030204" pitchFamily="34" charset="0"/>
                        </a:rPr>
                        <a:t>Martínez</a:t>
                      </a:r>
                    </a:p>
                    <a:p>
                      <a:pPr algn="l">
                        <a:lnSpc>
                          <a:spcPct val="106000"/>
                        </a:lnSpc>
                        <a:spcAft>
                          <a:spcPts val="0"/>
                        </a:spcAft>
                      </a:pPr>
                      <a:r>
                        <a:rPr lang="es-MX" sz="1200" b="1" kern="1200" dirty="0" smtClean="0">
                          <a:effectLst/>
                          <a:latin typeface="Calibri" panose="020F0502020204030204" pitchFamily="34" charset="0"/>
                        </a:rPr>
                        <a:t>Dr</a:t>
                      </a:r>
                      <a:r>
                        <a:rPr lang="es-MX" sz="1200" b="1" kern="1200" dirty="0">
                          <a:effectLst/>
                          <a:latin typeface="Calibri" panose="020F0502020204030204" pitchFamily="34" charset="0"/>
                        </a:rPr>
                        <a:t>. Julio Granados </a:t>
                      </a:r>
                      <a:r>
                        <a:rPr lang="es-MX" sz="1200" b="1" kern="1200" dirty="0" smtClean="0">
                          <a:effectLst/>
                          <a:latin typeface="Calibri" panose="020F0502020204030204" pitchFamily="34" charset="0"/>
                        </a:rPr>
                        <a:t>Montiel</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r>
              <a:tr h="485735">
                <a:tc>
                  <a:txBody>
                    <a:bodyPr/>
                    <a:lstStyle/>
                    <a:p>
                      <a:pPr>
                        <a:lnSpc>
                          <a:spcPct val="106000"/>
                        </a:lnSpc>
                        <a:spcAft>
                          <a:spcPts val="0"/>
                        </a:spcAft>
                      </a:pPr>
                      <a:r>
                        <a:rPr lang="es-MX" sz="1200" b="1" kern="1200" dirty="0">
                          <a:effectLst/>
                          <a:latin typeface="Calibri" panose="020F0502020204030204" pitchFamily="34" charset="0"/>
                        </a:rPr>
                        <a:t>5</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800"/>
                        </a:spcAft>
                      </a:pPr>
                      <a:r>
                        <a:rPr lang="es-MX" sz="1200" b="1" kern="1200" dirty="0">
                          <a:effectLst/>
                          <a:latin typeface="Calibri" panose="020F0502020204030204" pitchFamily="34" charset="0"/>
                        </a:rPr>
                        <a:t>Instituto Nacional de Perinatología</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0"/>
                        </a:spcAft>
                      </a:pPr>
                      <a:r>
                        <a:rPr lang="pt-BR" sz="1200" b="1" kern="1200" dirty="0">
                          <a:effectLst/>
                          <a:latin typeface="Calibri" panose="020F0502020204030204" pitchFamily="34" charset="0"/>
                        </a:rPr>
                        <a:t>Dr. Arturo </a:t>
                      </a:r>
                      <a:r>
                        <a:rPr lang="pt-BR" sz="1200" b="1" kern="1200" dirty="0" err="1">
                          <a:effectLst/>
                          <a:latin typeface="Calibri" panose="020F0502020204030204" pitchFamily="34" charset="0"/>
                        </a:rPr>
                        <a:t>Cérbulo</a:t>
                      </a:r>
                      <a:r>
                        <a:rPr lang="pt-BR" sz="1200" b="1" kern="1200" dirty="0">
                          <a:effectLst/>
                          <a:latin typeface="Calibri" panose="020F0502020204030204" pitchFamily="34" charset="0"/>
                        </a:rPr>
                        <a:t> </a:t>
                      </a:r>
                      <a:r>
                        <a:rPr lang="pt-BR" sz="1200" b="1" kern="1200" dirty="0" err="1" smtClean="0">
                          <a:effectLst/>
                          <a:latin typeface="Calibri" panose="020F0502020204030204" pitchFamily="34" charset="0"/>
                        </a:rPr>
                        <a:t>Vázquez</a:t>
                      </a:r>
                      <a:endParaRPr lang="pt-BR" sz="1200" b="1" kern="1200" dirty="0" smtClean="0">
                        <a:effectLst/>
                        <a:latin typeface="Calibri" panose="020F0502020204030204" pitchFamily="34" charset="0"/>
                      </a:endParaRPr>
                    </a:p>
                    <a:p>
                      <a:pPr algn="l">
                        <a:lnSpc>
                          <a:spcPct val="106000"/>
                        </a:lnSpc>
                        <a:spcAft>
                          <a:spcPts val="0"/>
                        </a:spcAft>
                      </a:pPr>
                      <a:r>
                        <a:rPr lang="pt-BR" sz="1200" b="1" kern="1200" dirty="0" smtClean="0">
                          <a:effectLst/>
                          <a:latin typeface="Calibri" panose="020F0502020204030204" pitchFamily="34" charset="0"/>
                        </a:rPr>
                        <a:t>Dra</a:t>
                      </a:r>
                      <a:r>
                        <a:rPr lang="pt-BR" sz="1200" b="1" kern="1200" dirty="0">
                          <a:effectLst/>
                          <a:latin typeface="Calibri" panose="020F0502020204030204" pitchFamily="34" charset="0"/>
                        </a:rPr>
                        <a:t>. </a:t>
                      </a:r>
                      <a:r>
                        <a:rPr lang="es-MX" sz="1200" b="1" kern="1200" dirty="0" err="1">
                          <a:effectLst/>
                          <a:latin typeface="Calibri" panose="020F0502020204030204" pitchFamily="34" charset="0"/>
                        </a:rPr>
                        <a:t>Anayansi</a:t>
                      </a:r>
                      <a:r>
                        <a:rPr lang="es-MX" sz="1200" b="1" kern="1200" dirty="0">
                          <a:effectLst/>
                          <a:latin typeface="Calibri" panose="020F0502020204030204" pitchFamily="34" charset="0"/>
                        </a:rPr>
                        <a:t> </a:t>
                      </a:r>
                      <a:r>
                        <a:rPr lang="es-MX" sz="1200" b="1" kern="1200" dirty="0" smtClean="0">
                          <a:effectLst/>
                          <a:latin typeface="Calibri" panose="020F0502020204030204" pitchFamily="34" charset="0"/>
                        </a:rPr>
                        <a:t>Molina.</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r>
              <a:tr h="686697">
                <a:tc>
                  <a:txBody>
                    <a:bodyPr/>
                    <a:lstStyle/>
                    <a:p>
                      <a:pPr>
                        <a:lnSpc>
                          <a:spcPct val="106000"/>
                        </a:lnSpc>
                        <a:spcAft>
                          <a:spcPts val="0"/>
                        </a:spcAft>
                      </a:pPr>
                      <a:r>
                        <a:rPr lang="es-MX" sz="1200" b="1" kern="1200" dirty="0">
                          <a:effectLst/>
                          <a:latin typeface="Calibri" panose="020F0502020204030204" pitchFamily="34" charset="0"/>
                        </a:rPr>
                        <a:t>6</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0"/>
                        </a:spcAft>
                      </a:pPr>
                      <a:r>
                        <a:rPr lang="es-MX" sz="1200" b="1" kern="1200" dirty="0">
                          <a:effectLst/>
                          <a:latin typeface="Calibri" panose="020F0502020204030204" pitchFamily="34" charset="0"/>
                        </a:rPr>
                        <a:t>Hospital Infantil de México </a:t>
                      </a:r>
                      <a:endParaRPr lang="es-MX" sz="1200" b="1" kern="1200" dirty="0" smtClean="0">
                        <a:effectLst/>
                        <a:latin typeface="Calibri" panose="020F0502020204030204" pitchFamily="34" charset="0"/>
                      </a:endParaRPr>
                    </a:p>
                    <a:p>
                      <a:pPr algn="l">
                        <a:lnSpc>
                          <a:spcPct val="106000"/>
                        </a:lnSpc>
                        <a:spcAft>
                          <a:spcPts val="0"/>
                        </a:spcAft>
                      </a:pPr>
                      <a:r>
                        <a:rPr lang="es-MX" sz="1200" b="1" kern="1200" dirty="0" smtClean="0">
                          <a:effectLst/>
                          <a:latin typeface="Calibri" panose="020F0502020204030204" pitchFamily="34" charset="0"/>
                        </a:rPr>
                        <a:t>“</a:t>
                      </a:r>
                      <a:r>
                        <a:rPr lang="es-MX" sz="1200" b="1" kern="1200" dirty="0">
                          <a:effectLst/>
                          <a:latin typeface="Calibri" panose="020F0502020204030204" pitchFamily="34" charset="0"/>
                        </a:rPr>
                        <a:t>Federico Gómez”</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0"/>
                        </a:spcAft>
                      </a:pPr>
                      <a:r>
                        <a:rPr lang="es-MX" sz="1200" b="1" kern="1200" dirty="0">
                          <a:effectLst/>
                          <a:latin typeface="Calibri" panose="020F0502020204030204" pitchFamily="34" charset="0"/>
                        </a:rPr>
                        <a:t>Dra. Atlántida Raya </a:t>
                      </a:r>
                      <a:r>
                        <a:rPr lang="es-MX" sz="1200" b="1" kern="1200" dirty="0" smtClean="0">
                          <a:effectLst/>
                          <a:latin typeface="Calibri" panose="020F0502020204030204" pitchFamily="34" charset="0"/>
                        </a:rPr>
                        <a:t>Rivera</a:t>
                      </a:r>
                    </a:p>
                    <a:p>
                      <a:pPr algn="l">
                        <a:lnSpc>
                          <a:spcPct val="106000"/>
                        </a:lnSpc>
                        <a:spcAft>
                          <a:spcPts val="0"/>
                        </a:spcAft>
                      </a:pPr>
                      <a:r>
                        <a:rPr lang="es-MX" sz="1200" b="1" kern="1200" dirty="0" smtClean="0">
                          <a:effectLst/>
                          <a:latin typeface="Calibri" panose="020F0502020204030204" pitchFamily="34" charset="0"/>
                        </a:rPr>
                        <a:t>Dr</a:t>
                      </a:r>
                      <a:r>
                        <a:rPr lang="es-MX" sz="1200" b="1" kern="1200" dirty="0">
                          <a:effectLst/>
                          <a:latin typeface="Calibri" panose="020F0502020204030204" pitchFamily="34" charset="0"/>
                        </a:rPr>
                        <a:t>. Félix Gaytán </a:t>
                      </a:r>
                      <a:r>
                        <a:rPr lang="es-MX" sz="1200" b="1" kern="1200" dirty="0" smtClean="0">
                          <a:effectLst/>
                          <a:latin typeface="Calibri" panose="020F0502020204030204" pitchFamily="34" charset="0"/>
                        </a:rPr>
                        <a:t>Morales.</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r>
            </a:tbl>
          </a:graphicData>
        </a:graphic>
      </p:graphicFrame>
      <p:sp>
        <p:nvSpPr>
          <p:cNvPr id="4" name="Rectángulo 3"/>
          <p:cNvSpPr/>
          <p:nvPr/>
        </p:nvSpPr>
        <p:spPr>
          <a:xfrm>
            <a:off x="3565955" y="1608005"/>
            <a:ext cx="2012089" cy="369332"/>
          </a:xfrm>
          <a:prstGeom prst="rect">
            <a:avLst/>
          </a:prstGeom>
        </p:spPr>
        <p:txBody>
          <a:bodyPr wrap="none">
            <a:spAutoFit/>
          </a:bodyPr>
          <a:lstStyle/>
          <a:p>
            <a:pPr algn="ctr"/>
            <a:r>
              <a:rPr lang="es-MX" b="1" dirty="0">
                <a:ea typeface="Andralis ND OsF" pitchFamily="50" charset="0"/>
              </a:rPr>
              <a:t>Secretaría de Salud</a:t>
            </a:r>
          </a:p>
        </p:txBody>
      </p:sp>
      <p:sp>
        <p:nvSpPr>
          <p:cNvPr id="5" name="Marcador de pie de página 4"/>
          <p:cNvSpPr>
            <a:spLocks noGrp="1"/>
          </p:cNvSpPr>
          <p:nvPr>
            <p:ph type="ftr" sz="quarter" idx="11"/>
          </p:nvPr>
        </p:nvSpPr>
        <p:spPr>
          <a:xfrm>
            <a:off x="2414953" y="6356351"/>
            <a:ext cx="4251569" cy="365125"/>
          </a:xfrm>
        </p:spPr>
        <p:txBody>
          <a:bodyPr/>
          <a:lstStyle/>
          <a:p>
            <a:r>
              <a:rPr lang="es-MX" dirty="0" smtClean="0"/>
              <a:t>Simposio: Retos del Uso de Células Troncales / Avances de la Norma para disposición de Células Troncales</a:t>
            </a:r>
            <a:endParaRPr lang="es-MX" dirty="0"/>
          </a:p>
        </p:txBody>
      </p:sp>
      <p:graphicFrame>
        <p:nvGraphicFramePr>
          <p:cNvPr id="17" name="Tabla 16"/>
          <p:cNvGraphicFramePr>
            <a:graphicFrameLocks noGrp="1"/>
          </p:cNvGraphicFramePr>
          <p:nvPr>
            <p:extLst>
              <p:ext uri="{D42A27DB-BD31-4B8C-83A1-F6EECF244321}">
                <p14:modId xmlns:p14="http://schemas.microsoft.com/office/powerpoint/2010/main" val="1072421145"/>
              </p:ext>
            </p:extLst>
          </p:nvPr>
        </p:nvGraphicFramePr>
        <p:xfrm>
          <a:off x="4415692" y="2044101"/>
          <a:ext cx="4056186" cy="4303943"/>
        </p:xfrm>
        <a:graphic>
          <a:graphicData uri="http://schemas.openxmlformats.org/drawingml/2006/table">
            <a:tbl>
              <a:tblPr firstRow="1" firstCol="1" bandRow="1"/>
              <a:tblGrid>
                <a:gridCol w="359885"/>
                <a:gridCol w="1822056"/>
                <a:gridCol w="1874245"/>
              </a:tblGrid>
              <a:tr h="465664">
                <a:tc>
                  <a:txBody>
                    <a:bodyPr/>
                    <a:lstStyle/>
                    <a:p>
                      <a:pPr>
                        <a:lnSpc>
                          <a:spcPct val="107000"/>
                        </a:lnSpc>
                        <a:spcAft>
                          <a:spcPts val="0"/>
                        </a:spcAft>
                      </a:pPr>
                      <a:r>
                        <a:rPr lang="es-MX" sz="1200" b="1" dirty="0">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200" b="1" dirty="0">
                          <a:effectLst/>
                          <a:latin typeface="Calibri" panose="020F0502020204030204" pitchFamily="34" charset="0"/>
                          <a:ea typeface="Calibri" panose="020F0502020204030204" pitchFamily="34" charset="0"/>
                          <a:cs typeface="Times New Roman" panose="02020603050405020304" pitchFamily="18" charset="0"/>
                        </a:rPr>
                        <a:t>Hospital General de México </a:t>
                      </a:r>
                    </a:p>
                    <a:p>
                      <a:pPr>
                        <a:lnSpc>
                          <a:spcPct val="107000"/>
                        </a:lnSpc>
                        <a:spcAft>
                          <a:spcPts val="0"/>
                        </a:spcAft>
                      </a:pPr>
                      <a:r>
                        <a:rPr lang="es-MX" sz="1200" b="1" dirty="0">
                          <a:effectLst/>
                          <a:latin typeface="Calibri" panose="020F0502020204030204" pitchFamily="34" charset="0"/>
                          <a:ea typeface="Calibri" panose="020F0502020204030204" pitchFamily="34" charset="0"/>
                          <a:cs typeface="Times New Roman" panose="02020603050405020304" pitchFamily="18" charset="0"/>
                        </a:rPr>
                        <a:t>“Eduardo Liceaga”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200" b="1">
                          <a:effectLst/>
                          <a:latin typeface="Calibri" panose="020F0502020204030204" pitchFamily="34" charset="0"/>
                          <a:ea typeface="Calibri" panose="020F0502020204030204" pitchFamily="34" charset="0"/>
                          <a:cs typeface="Times New Roman" panose="02020603050405020304" pitchFamily="18" charset="0"/>
                        </a:rPr>
                        <a:t>Dr. Rubén Argüero Sánchez.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1326">
                <a:tc>
                  <a:txBody>
                    <a:bodyPr/>
                    <a:lstStyle/>
                    <a:p>
                      <a:pPr>
                        <a:lnSpc>
                          <a:spcPct val="107000"/>
                        </a:lnSpc>
                        <a:spcAft>
                          <a:spcPts val="0"/>
                        </a:spcAft>
                      </a:pPr>
                      <a:r>
                        <a:rPr lang="es-MX" sz="1200" b="1">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200" b="1" dirty="0">
                          <a:effectLst/>
                          <a:latin typeface="Calibri" panose="020F0502020204030204" pitchFamily="34" charset="0"/>
                          <a:ea typeface="Calibri" panose="020F0502020204030204" pitchFamily="34" charset="0"/>
                          <a:cs typeface="Times New Roman" panose="02020603050405020304" pitchFamily="18" charset="0"/>
                        </a:rPr>
                        <a:t>Comisión Federal para la Protección</a:t>
                      </a:r>
                    </a:p>
                    <a:p>
                      <a:pPr>
                        <a:lnSpc>
                          <a:spcPct val="107000"/>
                        </a:lnSpc>
                        <a:spcAft>
                          <a:spcPts val="0"/>
                        </a:spcAft>
                      </a:pPr>
                      <a:r>
                        <a:rPr lang="es-MX" sz="1200" b="1" dirty="0">
                          <a:effectLst/>
                          <a:latin typeface="Calibri" panose="020F0502020204030204" pitchFamily="34" charset="0"/>
                          <a:ea typeface="Calibri" panose="020F0502020204030204" pitchFamily="34" charset="0"/>
                          <a:cs typeface="Times New Roman" panose="02020603050405020304" pitchFamily="18" charset="0"/>
                        </a:rPr>
                        <a:t> contra Riesgos Sanitarios (COFEPRIS)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200" b="1">
                          <a:effectLst/>
                          <a:latin typeface="Calibri" panose="020F0502020204030204" pitchFamily="34" charset="0"/>
                          <a:ea typeface="Calibri" panose="020F0502020204030204" pitchFamily="34" charset="0"/>
                          <a:cs typeface="Times New Roman" panose="02020603050405020304" pitchFamily="18" charset="0"/>
                        </a:rPr>
                        <a:t>Dr. Álvaro Herrera Huerta; </a:t>
                      </a:r>
                    </a:p>
                    <a:p>
                      <a:pPr>
                        <a:lnSpc>
                          <a:spcPct val="107000"/>
                        </a:lnSpc>
                        <a:spcAft>
                          <a:spcPts val="0"/>
                        </a:spcAft>
                      </a:pPr>
                      <a:r>
                        <a:rPr lang="es-MX" sz="1200" b="1">
                          <a:effectLst/>
                          <a:latin typeface="Calibri" panose="020F0502020204030204" pitchFamily="34" charset="0"/>
                          <a:ea typeface="Calibri" panose="020F0502020204030204" pitchFamily="34" charset="0"/>
                          <a:cs typeface="Times New Roman" panose="02020603050405020304" pitchFamily="18" charset="0"/>
                        </a:rPr>
                        <a:t>Dra. Esenbekia Y. Torres Guzmán; </a:t>
                      </a:r>
                    </a:p>
                    <a:p>
                      <a:pPr>
                        <a:lnSpc>
                          <a:spcPct val="107000"/>
                        </a:lnSpc>
                        <a:spcAft>
                          <a:spcPts val="0"/>
                        </a:spcAft>
                      </a:pPr>
                      <a:r>
                        <a:rPr lang="es-MX" sz="1200" b="1">
                          <a:effectLst/>
                          <a:latin typeface="Calibri" panose="020F0502020204030204" pitchFamily="34" charset="0"/>
                          <a:ea typeface="Calibri" panose="020F0502020204030204" pitchFamily="34" charset="0"/>
                          <a:cs typeface="Times New Roman" panose="02020603050405020304" pitchFamily="18" charset="0"/>
                        </a:rPr>
                        <a:t>QFB Nidia Coyote Estrada.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8495">
                <a:tc>
                  <a:txBody>
                    <a:bodyPr/>
                    <a:lstStyle/>
                    <a:p>
                      <a:pPr>
                        <a:lnSpc>
                          <a:spcPct val="107000"/>
                        </a:lnSpc>
                        <a:spcAft>
                          <a:spcPts val="0"/>
                        </a:spcAft>
                      </a:pPr>
                      <a:r>
                        <a:rPr lang="es-MX" sz="1200" b="1">
                          <a:effectLst/>
                          <a:latin typeface="Calibri" panose="020F0502020204030204" pitchFamily="34" charset="0"/>
                          <a:ea typeface="Calibri" panose="020F0502020204030204" pitchFamily="34" charset="0"/>
                          <a:cs typeface="Times New Roman" panose="02020603050405020304" pitchFamily="18" charset="0"/>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200" b="1" dirty="0">
                          <a:effectLst/>
                          <a:latin typeface="Calibri" panose="020F0502020204030204" pitchFamily="34" charset="0"/>
                          <a:ea typeface="Calibri" panose="020F0502020204030204" pitchFamily="34" charset="0"/>
                          <a:cs typeface="Times New Roman" panose="02020603050405020304" pitchFamily="18" charset="0"/>
                        </a:rPr>
                        <a:t>Centro Nacional de la Transfusión</a:t>
                      </a:r>
                    </a:p>
                    <a:p>
                      <a:pPr>
                        <a:lnSpc>
                          <a:spcPct val="107000"/>
                        </a:lnSpc>
                        <a:spcAft>
                          <a:spcPts val="0"/>
                        </a:spcAft>
                      </a:pPr>
                      <a:r>
                        <a:rPr lang="es-MX" sz="1200" b="1" dirty="0">
                          <a:effectLst/>
                          <a:latin typeface="Calibri" panose="020F0502020204030204" pitchFamily="34" charset="0"/>
                          <a:ea typeface="Calibri" panose="020F0502020204030204" pitchFamily="34" charset="0"/>
                          <a:cs typeface="Times New Roman" panose="02020603050405020304" pitchFamily="18" charset="0"/>
                        </a:rPr>
                        <a:t> Sanguínea (CNTS)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200" b="1" dirty="0">
                          <a:effectLst/>
                          <a:latin typeface="Calibri" panose="020F0502020204030204" pitchFamily="34" charset="0"/>
                          <a:ea typeface="Calibri" panose="020F0502020204030204" pitchFamily="34" charset="0"/>
                          <a:cs typeface="Times New Roman" panose="02020603050405020304" pitchFamily="18" charset="0"/>
                        </a:rPr>
                        <a:t>Dr. Omar Sánchez Ramírez</a:t>
                      </a:r>
                      <a:r>
                        <a:rPr lang="es-MX" sz="1200" b="1" dirty="0" smtClean="0">
                          <a:effectLst/>
                          <a:latin typeface="Calibri" panose="020F0502020204030204" pitchFamily="34" charset="0"/>
                          <a:ea typeface="Calibri" panose="020F0502020204030204" pitchFamily="34" charset="0"/>
                          <a:cs typeface="Times New Roman" panose="02020603050405020304" pitchFamily="18" charset="0"/>
                        </a:rPr>
                        <a:t>. (Coordinador)</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8495">
                <a:tc>
                  <a:txBody>
                    <a:bodyPr/>
                    <a:lstStyle/>
                    <a:p>
                      <a:pPr>
                        <a:lnSpc>
                          <a:spcPct val="107000"/>
                        </a:lnSpc>
                        <a:spcAft>
                          <a:spcPts val="0"/>
                        </a:spcAft>
                      </a:pPr>
                      <a:r>
                        <a:rPr lang="es-MX" sz="1200" b="1">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200" b="1" dirty="0">
                          <a:effectLst/>
                          <a:latin typeface="Calibri" panose="020F0502020204030204" pitchFamily="34" charset="0"/>
                          <a:ea typeface="Calibri" panose="020F0502020204030204" pitchFamily="34" charset="0"/>
                          <a:cs typeface="Times New Roman" panose="02020603050405020304" pitchFamily="18" charset="0"/>
                        </a:rPr>
                        <a:t>Centro Nacional de Trasplantes </a:t>
                      </a:r>
                    </a:p>
                    <a:p>
                      <a:pPr>
                        <a:lnSpc>
                          <a:spcPct val="107000"/>
                        </a:lnSpc>
                        <a:spcAft>
                          <a:spcPts val="0"/>
                        </a:spcAft>
                      </a:pPr>
                      <a:r>
                        <a:rPr lang="es-MX" sz="1200" b="1" dirty="0">
                          <a:effectLst/>
                          <a:latin typeface="Calibri" panose="020F0502020204030204" pitchFamily="34" charset="0"/>
                          <a:ea typeface="Calibri" panose="020F0502020204030204" pitchFamily="34" charset="0"/>
                          <a:cs typeface="Times New Roman" panose="02020603050405020304" pitchFamily="18" charset="0"/>
                        </a:rPr>
                        <a:t>(CENATRA)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200" b="1">
                          <a:effectLst/>
                          <a:latin typeface="Calibri" panose="020F0502020204030204" pitchFamily="34" charset="0"/>
                          <a:ea typeface="Calibri" panose="020F0502020204030204" pitchFamily="34" charset="0"/>
                          <a:cs typeface="Times New Roman" panose="02020603050405020304" pitchFamily="18" charset="0"/>
                        </a:rPr>
                        <a:t>Dr. Salvador Aburto Morales; </a:t>
                      </a:r>
                    </a:p>
                    <a:p>
                      <a:pPr>
                        <a:lnSpc>
                          <a:spcPct val="107000"/>
                        </a:lnSpc>
                        <a:spcAft>
                          <a:spcPts val="0"/>
                        </a:spcAft>
                      </a:pPr>
                      <a:r>
                        <a:rPr lang="es-MX" sz="1200" b="1">
                          <a:effectLst/>
                          <a:latin typeface="Calibri" panose="020F0502020204030204" pitchFamily="34" charset="0"/>
                          <a:ea typeface="Calibri" panose="020F0502020204030204" pitchFamily="34" charset="0"/>
                          <a:cs typeface="Times New Roman" panose="02020603050405020304" pitchFamily="18" charset="0"/>
                        </a:rPr>
                        <a:t>Dr. Enrique Martínez Gutiérrez.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5678">
                <a:tc>
                  <a:txBody>
                    <a:bodyPr/>
                    <a:lstStyle/>
                    <a:p>
                      <a:pPr>
                        <a:lnSpc>
                          <a:spcPct val="107000"/>
                        </a:lnSpc>
                        <a:spcAft>
                          <a:spcPts val="0"/>
                        </a:spcAft>
                      </a:pPr>
                      <a:r>
                        <a:rPr lang="es-MX" sz="1200" b="1">
                          <a:effectLst/>
                          <a:latin typeface="Calibri" panose="020F0502020204030204" pitchFamily="34" charset="0"/>
                          <a:ea typeface="Calibri" panose="020F0502020204030204" pitchFamily="34" charset="0"/>
                          <a:cs typeface="Times New Roman" panose="02020603050405020304" pitchFamily="18" charset="0"/>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200" b="1" dirty="0">
                          <a:effectLst/>
                          <a:latin typeface="Calibri" panose="020F0502020204030204" pitchFamily="34" charset="0"/>
                          <a:ea typeface="Calibri" panose="020F0502020204030204" pitchFamily="34" charset="0"/>
                          <a:cs typeface="Times New Roman" panose="02020603050405020304" pitchFamily="18" charset="0"/>
                        </a:rPr>
                        <a:t>Centro Nacional de Excelencia </a:t>
                      </a:r>
                    </a:p>
                    <a:p>
                      <a:pPr>
                        <a:lnSpc>
                          <a:spcPct val="107000"/>
                        </a:lnSpc>
                        <a:spcAft>
                          <a:spcPts val="0"/>
                        </a:spcAft>
                      </a:pPr>
                      <a:r>
                        <a:rPr lang="es-MX" sz="1200" b="1" dirty="0">
                          <a:effectLst/>
                          <a:latin typeface="Calibri" panose="020F0502020204030204" pitchFamily="34" charset="0"/>
                          <a:ea typeface="Calibri" panose="020F0502020204030204" pitchFamily="34" charset="0"/>
                          <a:cs typeface="Times New Roman" panose="02020603050405020304" pitchFamily="18" charset="0"/>
                        </a:rPr>
                        <a:t>Tecnológica (CENETEC)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200" b="1" dirty="0">
                          <a:effectLst/>
                          <a:latin typeface="Calibri" panose="020F0502020204030204" pitchFamily="34" charset="0"/>
                          <a:ea typeface="Calibri" panose="020F0502020204030204" pitchFamily="34" charset="0"/>
                          <a:cs typeface="Times New Roman" panose="02020603050405020304" pitchFamily="18" charset="0"/>
                        </a:rPr>
                        <a:t>Dra. Yesenia Ortiz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8495">
                <a:tc>
                  <a:txBody>
                    <a:bodyPr/>
                    <a:lstStyle/>
                    <a:p>
                      <a:pPr>
                        <a:lnSpc>
                          <a:spcPct val="107000"/>
                        </a:lnSpc>
                        <a:spcAft>
                          <a:spcPts val="0"/>
                        </a:spcAft>
                      </a:pPr>
                      <a:r>
                        <a:rPr lang="es-MX" sz="1200" b="1">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200" b="1" dirty="0">
                          <a:effectLst/>
                          <a:latin typeface="Calibri" panose="020F0502020204030204" pitchFamily="34" charset="0"/>
                          <a:ea typeface="Calibri" panose="020F0502020204030204" pitchFamily="34" charset="0"/>
                          <a:cs typeface="Times New Roman" panose="02020603050405020304" pitchFamily="18" charset="0"/>
                        </a:rPr>
                        <a:t>Dirección General de Educación y</a:t>
                      </a:r>
                    </a:p>
                    <a:p>
                      <a:pPr>
                        <a:lnSpc>
                          <a:spcPct val="107000"/>
                        </a:lnSpc>
                        <a:spcAft>
                          <a:spcPts val="0"/>
                        </a:spcAft>
                      </a:pPr>
                      <a:r>
                        <a:rPr lang="es-MX" sz="1200" b="1" dirty="0">
                          <a:effectLst/>
                          <a:latin typeface="Calibri" panose="020F0502020204030204" pitchFamily="34" charset="0"/>
                          <a:ea typeface="Calibri" panose="020F0502020204030204" pitchFamily="34" charset="0"/>
                          <a:cs typeface="Times New Roman" panose="02020603050405020304" pitchFamily="18" charset="0"/>
                        </a:rPr>
                        <a:t> Calidad en Salud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200" b="1" dirty="0">
                          <a:effectLst/>
                          <a:latin typeface="Calibri" panose="020F0502020204030204" pitchFamily="34" charset="0"/>
                          <a:ea typeface="Calibri" panose="020F0502020204030204" pitchFamily="34" charset="0"/>
                          <a:cs typeface="Times New Roman" panose="02020603050405020304" pitchFamily="18" charset="0"/>
                        </a:rPr>
                        <a:t>Lic. Gabriel Chisco Zaragoza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92720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CuadroTexto"/>
          <p:cNvSpPr txBox="1"/>
          <p:nvPr/>
        </p:nvSpPr>
        <p:spPr>
          <a:xfrm>
            <a:off x="1208999" y="885915"/>
            <a:ext cx="7154983" cy="623248"/>
          </a:xfrm>
          <a:prstGeom prst="rect">
            <a:avLst/>
          </a:prstGeom>
          <a:solidFill>
            <a:schemeClr val="bg1"/>
          </a:solidFill>
        </p:spPr>
        <p:txBody>
          <a:bodyPr wrap="square" rtlCol="0">
            <a:spAutoFit/>
          </a:bodyPr>
          <a:lstStyle/>
          <a:p>
            <a:endParaRPr lang="es-MX" sz="1350" dirty="0">
              <a:solidFill>
                <a:prstClr val="black"/>
              </a:solidFill>
            </a:endParaRPr>
          </a:p>
          <a:p>
            <a:endParaRPr lang="es-MX" sz="750" dirty="0">
              <a:solidFill>
                <a:prstClr val="black"/>
              </a:solidFill>
            </a:endParaRPr>
          </a:p>
          <a:p>
            <a:endParaRPr lang="es-MX" sz="1350" dirty="0">
              <a:solidFill>
                <a:prstClr val="black"/>
              </a:solidFill>
            </a:endParaRPr>
          </a:p>
        </p:txBody>
      </p:sp>
      <p:grpSp>
        <p:nvGrpSpPr>
          <p:cNvPr id="11" name="10 Grupo"/>
          <p:cNvGrpSpPr/>
          <p:nvPr/>
        </p:nvGrpSpPr>
        <p:grpSpPr>
          <a:xfrm>
            <a:off x="6327828" y="282713"/>
            <a:ext cx="1673172" cy="407178"/>
            <a:chOff x="6763331" y="82710"/>
            <a:chExt cx="2230896" cy="542904"/>
          </a:xfrm>
        </p:grpSpPr>
        <p:sp>
          <p:nvSpPr>
            <p:cNvPr id="9" name="3 Rectángulo"/>
            <p:cNvSpPr/>
            <p:nvPr/>
          </p:nvSpPr>
          <p:spPr>
            <a:xfrm>
              <a:off x="7345380" y="130555"/>
              <a:ext cx="1648847" cy="456840"/>
            </a:xfrm>
            <a:prstGeom prst="rect">
              <a:avLst/>
            </a:prstGeom>
            <a:solidFill>
              <a:sysClr val="window" lastClr="FFFFFF"/>
            </a:solidFill>
            <a:ln w="25400" cap="flat" cmpd="sng" algn="ctr">
              <a:no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ct val="115000"/>
                </a:lnSpc>
                <a:spcAft>
                  <a:spcPts val="750"/>
                </a:spcAft>
                <a:defRPr/>
              </a:pPr>
              <a:r>
                <a:rPr lang="es-MX" sz="600" b="1" kern="0" dirty="0">
                  <a:solidFill>
                    <a:prstClr val="white">
                      <a:lumMod val="50000"/>
                    </a:prstClr>
                  </a:solidFill>
                  <a:latin typeface="Soberana Sans"/>
                  <a:ea typeface="Calibri"/>
                  <a:cs typeface="Times New Roman"/>
                </a:rPr>
                <a:t>CENTRO NACIONAL DE LA TRANSFUSIÓN SANGUÍNEA</a:t>
              </a:r>
              <a:endParaRPr lang="es-MX" sz="600" kern="0" dirty="0">
                <a:solidFill>
                  <a:prstClr val="white">
                    <a:lumMod val="50000"/>
                  </a:prstClr>
                </a:solidFill>
                <a:ea typeface="Calibri"/>
                <a:cs typeface="Times New Roman"/>
              </a:endParaRPr>
            </a:p>
          </p:txBody>
        </p:sp>
        <p:pic>
          <p:nvPicPr>
            <p:cNvPr id="8" name="0 Imagen"/>
            <p:cNvPicPr/>
            <p:nvPr/>
          </p:nvPicPr>
          <p:blipFill>
            <a:blip r:embed="rId3" cstate="print">
              <a:extLst>
                <a:ext uri="{28A0092B-C50C-407E-A947-70E740481C1C}">
                  <a14:useLocalDpi xmlns:a14="http://schemas.microsoft.com/office/drawing/2010/main" val="0"/>
                </a:ext>
              </a:extLst>
            </a:blip>
            <a:stretch>
              <a:fillRect/>
            </a:stretch>
          </p:blipFill>
          <p:spPr>
            <a:xfrm>
              <a:off x="6763331" y="82710"/>
              <a:ext cx="608761" cy="542904"/>
            </a:xfrm>
            <a:prstGeom prst="rect">
              <a:avLst/>
            </a:prstGeom>
          </p:spPr>
        </p:pic>
      </p:gr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220849"/>
            <a:ext cx="1689143" cy="530906"/>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11 Grupo"/>
          <p:cNvGrpSpPr/>
          <p:nvPr/>
        </p:nvGrpSpPr>
        <p:grpSpPr>
          <a:xfrm>
            <a:off x="1208999" y="885915"/>
            <a:ext cx="6858000" cy="43737"/>
            <a:chOff x="0" y="6810571"/>
            <a:chExt cx="9144000" cy="58316"/>
          </a:xfrm>
        </p:grpSpPr>
        <p:sp>
          <p:nvSpPr>
            <p:cNvPr id="13" name="12 Rectángulo"/>
            <p:cNvSpPr/>
            <p:nvPr/>
          </p:nvSpPr>
          <p:spPr>
            <a:xfrm>
              <a:off x="0" y="6810571"/>
              <a:ext cx="3851920" cy="58316"/>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sp>
          <p:nvSpPr>
            <p:cNvPr id="14" name="13 Rectángulo"/>
            <p:cNvSpPr/>
            <p:nvPr/>
          </p:nvSpPr>
          <p:spPr>
            <a:xfrm>
              <a:off x="5292080" y="6810571"/>
              <a:ext cx="3851920" cy="5831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grpSp>
      <p:graphicFrame>
        <p:nvGraphicFramePr>
          <p:cNvPr id="2" name="Tabla 1"/>
          <p:cNvGraphicFramePr>
            <a:graphicFrameLocks noGrp="1"/>
          </p:cNvGraphicFramePr>
          <p:nvPr>
            <p:extLst>
              <p:ext uri="{D42A27DB-BD31-4B8C-83A1-F6EECF244321}">
                <p14:modId xmlns:p14="http://schemas.microsoft.com/office/powerpoint/2010/main" val="828710858"/>
              </p:ext>
            </p:extLst>
          </p:nvPr>
        </p:nvGraphicFramePr>
        <p:xfrm>
          <a:off x="633046" y="1102342"/>
          <a:ext cx="3860799" cy="4921943"/>
        </p:xfrm>
        <a:graphic>
          <a:graphicData uri="http://schemas.openxmlformats.org/drawingml/2006/table">
            <a:tbl>
              <a:tblPr firstRow="1" firstCol="1" bandRow="1">
                <a:tableStyleId>{5940675A-B579-460E-94D1-54222C63F5DA}</a:tableStyleId>
              </a:tblPr>
              <a:tblGrid>
                <a:gridCol w="255625"/>
                <a:gridCol w="1584879"/>
                <a:gridCol w="2020295"/>
              </a:tblGrid>
              <a:tr h="271125">
                <a:tc gridSpan="3">
                  <a:txBody>
                    <a:bodyPr/>
                    <a:lstStyle/>
                    <a:p>
                      <a:pPr algn="ctr">
                        <a:lnSpc>
                          <a:spcPct val="106000"/>
                        </a:lnSpc>
                        <a:spcAft>
                          <a:spcPts val="800"/>
                        </a:spcAft>
                      </a:pPr>
                      <a:r>
                        <a:rPr lang="es-MX" sz="1400" b="1" kern="1200" dirty="0">
                          <a:effectLst/>
                        </a:rPr>
                        <a:t>Instituto Mexicano del Seguro Social</a:t>
                      </a:r>
                      <a:endParaRPr lang="es-MX"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s-MX"/>
                    </a:p>
                  </a:txBody>
                  <a:tcPr/>
                </a:tc>
                <a:tc hMerge="1">
                  <a:txBody>
                    <a:bodyPr/>
                    <a:lstStyle/>
                    <a:p>
                      <a:endParaRPr lang="es-MX"/>
                    </a:p>
                  </a:txBody>
                  <a:tcPr/>
                </a:tc>
              </a:tr>
              <a:tr h="588740">
                <a:tc>
                  <a:txBody>
                    <a:bodyPr/>
                    <a:lstStyle/>
                    <a:p>
                      <a:pPr>
                        <a:lnSpc>
                          <a:spcPct val="106000"/>
                        </a:lnSpc>
                        <a:spcAft>
                          <a:spcPts val="0"/>
                        </a:spcAft>
                      </a:pPr>
                      <a:r>
                        <a:rPr lang="es-MX" sz="900" kern="1200" dirty="0">
                          <a:effectLst/>
                        </a:rPr>
                        <a:t>13</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a:lnSpc>
                          <a:spcPct val="106000"/>
                        </a:lnSpc>
                        <a:spcAft>
                          <a:spcPts val="0"/>
                        </a:spcAft>
                      </a:pPr>
                      <a:r>
                        <a:rPr lang="es-MX" sz="1200" kern="1200" dirty="0">
                          <a:effectLst/>
                        </a:rPr>
                        <a:t>UMAE Hospital de Especialidades, Centro Médico Nacional “La Raza”</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a:lnSpc>
                          <a:spcPct val="106000"/>
                        </a:lnSpc>
                        <a:spcAft>
                          <a:spcPts val="0"/>
                        </a:spcAft>
                      </a:pPr>
                      <a:r>
                        <a:rPr lang="es-MX" sz="1200" kern="1200" dirty="0">
                          <a:effectLst/>
                        </a:rPr>
                        <a:t>Dra. María Guadalupe Rodríguez </a:t>
                      </a:r>
                      <a:r>
                        <a:rPr lang="es-MX" sz="1200" kern="1200" dirty="0" smtClean="0">
                          <a:effectLst/>
                        </a:rPr>
                        <a:t>González.</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lnT w="12700" cap="flat" cmpd="sng" algn="ctr">
                      <a:solidFill>
                        <a:schemeClr val="tx1"/>
                      </a:solidFill>
                      <a:prstDash val="solid"/>
                      <a:round/>
                      <a:headEnd type="none" w="med" len="med"/>
                      <a:tailEnd type="none" w="med" len="med"/>
                    </a:lnT>
                  </a:tcPr>
                </a:tc>
              </a:tr>
              <a:tr h="588740">
                <a:tc>
                  <a:txBody>
                    <a:bodyPr/>
                    <a:lstStyle/>
                    <a:p>
                      <a:pPr>
                        <a:lnSpc>
                          <a:spcPct val="106000"/>
                        </a:lnSpc>
                        <a:spcAft>
                          <a:spcPts val="0"/>
                        </a:spcAft>
                      </a:pPr>
                      <a:r>
                        <a:rPr lang="es-MX" sz="900" kern="1200" dirty="0">
                          <a:effectLst/>
                        </a:rPr>
                        <a:t>14</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0"/>
                        </a:spcAft>
                      </a:pPr>
                      <a:r>
                        <a:rPr lang="es-MX" sz="1200" kern="1200" dirty="0">
                          <a:effectLst/>
                        </a:rPr>
                        <a:t>UMAE Hospital de </a:t>
                      </a:r>
                      <a:r>
                        <a:rPr lang="es-MX" sz="1200" kern="1200" dirty="0" smtClean="0">
                          <a:effectLst/>
                        </a:rPr>
                        <a:t>Oncología</a:t>
                      </a:r>
                    </a:p>
                    <a:p>
                      <a:pPr algn="l">
                        <a:lnSpc>
                          <a:spcPct val="106000"/>
                        </a:lnSpc>
                        <a:spcAft>
                          <a:spcPts val="0"/>
                        </a:spcAft>
                      </a:pPr>
                      <a:r>
                        <a:rPr lang="es-MX" sz="1200" kern="1200" dirty="0" smtClean="0">
                          <a:effectLst/>
                        </a:rPr>
                        <a:t>Centro </a:t>
                      </a:r>
                      <a:r>
                        <a:rPr lang="es-MX" sz="1200" kern="1200" dirty="0">
                          <a:effectLst/>
                        </a:rPr>
                        <a:t>Médico Nacional “Siglo XXI”</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800"/>
                        </a:spcAft>
                      </a:pPr>
                      <a:r>
                        <a:rPr lang="es-MX" sz="1200" kern="1200" dirty="0">
                          <a:effectLst/>
                        </a:rPr>
                        <a:t>Dr. Héctor </a:t>
                      </a:r>
                      <a:r>
                        <a:rPr lang="es-MX" sz="1200" kern="1200" dirty="0" err="1">
                          <a:effectLst/>
                        </a:rPr>
                        <a:t>Mayani</a:t>
                      </a:r>
                      <a:r>
                        <a:rPr lang="es-MX" sz="1200" kern="1200" dirty="0">
                          <a:effectLst/>
                        </a:rPr>
                        <a:t> Viveros</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r>
              <a:tr h="588740">
                <a:tc>
                  <a:txBody>
                    <a:bodyPr/>
                    <a:lstStyle/>
                    <a:p>
                      <a:pPr>
                        <a:lnSpc>
                          <a:spcPct val="106000"/>
                        </a:lnSpc>
                        <a:spcAft>
                          <a:spcPts val="0"/>
                        </a:spcAft>
                      </a:pPr>
                      <a:r>
                        <a:rPr lang="es-MX" sz="900" kern="1200" dirty="0">
                          <a:effectLst/>
                        </a:rPr>
                        <a:t>15</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lnB w="12700" cap="flat" cmpd="sng" algn="ctr">
                      <a:solidFill>
                        <a:schemeClr val="tx1"/>
                      </a:solidFill>
                      <a:prstDash val="solid"/>
                      <a:round/>
                      <a:headEnd type="none" w="med" len="med"/>
                      <a:tailEnd type="none" w="med" len="med"/>
                    </a:lnB>
                  </a:tcPr>
                </a:tc>
                <a:tc>
                  <a:txBody>
                    <a:bodyPr/>
                    <a:lstStyle/>
                    <a:p>
                      <a:pPr algn="l">
                        <a:lnSpc>
                          <a:spcPct val="106000"/>
                        </a:lnSpc>
                        <a:spcAft>
                          <a:spcPts val="0"/>
                        </a:spcAft>
                      </a:pPr>
                      <a:r>
                        <a:rPr lang="es-MX" sz="1200" kern="1200" dirty="0">
                          <a:effectLst/>
                        </a:rPr>
                        <a:t>Banco Central de Sangre, </a:t>
                      </a:r>
                      <a:endParaRPr lang="es-MX" sz="1200" kern="1200" dirty="0" smtClean="0">
                        <a:effectLst/>
                      </a:endParaRPr>
                    </a:p>
                    <a:p>
                      <a:pPr algn="l">
                        <a:lnSpc>
                          <a:spcPct val="106000"/>
                        </a:lnSpc>
                        <a:spcAft>
                          <a:spcPts val="0"/>
                        </a:spcAft>
                      </a:pPr>
                      <a:r>
                        <a:rPr lang="es-MX" sz="1200" kern="1200" dirty="0" smtClean="0">
                          <a:effectLst/>
                        </a:rPr>
                        <a:t>Centro </a:t>
                      </a:r>
                      <a:r>
                        <a:rPr lang="es-MX" sz="1200" kern="1200" dirty="0">
                          <a:effectLst/>
                        </a:rPr>
                        <a:t>Médico Nacional “La Raza”</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lnB w="12700" cap="flat" cmpd="sng" algn="ctr">
                      <a:solidFill>
                        <a:schemeClr val="tx1"/>
                      </a:solidFill>
                      <a:prstDash val="solid"/>
                      <a:round/>
                      <a:headEnd type="none" w="med" len="med"/>
                      <a:tailEnd type="none" w="med" len="med"/>
                    </a:lnB>
                  </a:tcPr>
                </a:tc>
                <a:tc>
                  <a:txBody>
                    <a:bodyPr/>
                    <a:lstStyle/>
                    <a:p>
                      <a:pPr algn="l">
                        <a:lnSpc>
                          <a:spcPct val="106000"/>
                        </a:lnSpc>
                        <a:spcAft>
                          <a:spcPts val="0"/>
                        </a:spcAft>
                      </a:pPr>
                      <a:r>
                        <a:rPr lang="es-MX" sz="1200" kern="1200" dirty="0">
                          <a:effectLst/>
                        </a:rPr>
                        <a:t>Dr. Ángel Guerra </a:t>
                      </a:r>
                      <a:r>
                        <a:rPr lang="es-MX" sz="1200" kern="1200" dirty="0" smtClean="0">
                          <a:effectLst/>
                        </a:rPr>
                        <a:t>Márquez</a:t>
                      </a:r>
                    </a:p>
                    <a:p>
                      <a:pPr algn="l">
                        <a:lnSpc>
                          <a:spcPct val="106000"/>
                        </a:lnSpc>
                        <a:spcAft>
                          <a:spcPts val="0"/>
                        </a:spcAft>
                      </a:pPr>
                      <a:r>
                        <a:rPr lang="es-MX" sz="1200" kern="1200" dirty="0" smtClean="0">
                          <a:effectLst/>
                        </a:rPr>
                        <a:t>Dra</a:t>
                      </a:r>
                      <a:r>
                        <a:rPr lang="es-MX" sz="1200" kern="1200" dirty="0">
                          <a:effectLst/>
                        </a:rPr>
                        <a:t>. Karina </a:t>
                      </a:r>
                      <a:r>
                        <a:rPr lang="es-MX" sz="1200" kern="1200" dirty="0" err="1" smtClean="0">
                          <a:effectLst/>
                        </a:rPr>
                        <a:t>Peñaflor</a:t>
                      </a:r>
                      <a:r>
                        <a:rPr lang="es-MX" sz="1200" kern="1200" dirty="0" smtClean="0">
                          <a:effectLst/>
                        </a:rPr>
                        <a:t>.</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lnB w="12700" cap="flat" cmpd="sng" algn="ctr">
                      <a:solidFill>
                        <a:schemeClr val="tx1"/>
                      </a:solidFill>
                      <a:prstDash val="solid"/>
                      <a:round/>
                      <a:headEnd type="none" w="med" len="med"/>
                      <a:tailEnd type="none" w="med" len="med"/>
                    </a:lnB>
                  </a:tcPr>
                </a:tc>
              </a:tr>
              <a:tr h="297942">
                <a:tc gridSpan="3">
                  <a:txBody>
                    <a:bodyPr/>
                    <a:lstStyle/>
                    <a:p>
                      <a:pPr algn="ctr">
                        <a:lnSpc>
                          <a:spcPct val="106000"/>
                        </a:lnSpc>
                        <a:spcAft>
                          <a:spcPts val="0"/>
                        </a:spcAft>
                      </a:pPr>
                      <a:r>
                        <a:rPr lang="es-MX" sz="1400" b="1" kern="1200" dirty="0">
                          <a:effectLst/>
                        </a:rPr>
                        <a:t>Instituto de Seguridad y Servicios Sociales de los Trabajadores del Estado</a:t>
                      </a:r>
                      <a:endParaRPr lang="es-MX"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s-MX"/>
                    </a:p>
                  </a:txBody>
                  <a:tcPr/>
                </a:tc>
                <a:tc hMerge="1">
                  <a:txBody>
                    <a:bodyPr/>
                    <a:lstStyle/>
                    <a:p>
                      <a:endParaRPr lang="es-MX"/>
                    </a:p>
                  </a:txBody>
                  <a:tcPr/>
                </a:tc>
              </a:tr>
              <a:tr h="485014">
                <a:tc>
                  <a:txBody>
                    <a:bodyPr/>
                    <a:lstStyle/>
                    <a:p>
                      <a:pPr>
                        <a:lnSpc>
                          <a:spcPct val="106000"/>
                        </a:lnSpc>
                        <a:spcAft>
                          <a:spcPts val="0"/>
                        </a:spcAft>
                      </a:pPr>
                      <a:r>
                        <a:rPr lang="es-MX" sz="900" kern="1200" dirty="0">
                          <a:effectLst/>
                        </a:rPr>
                        <a:t>16</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6000"/>
                        </a:lnSpc>
                        <a:spcAft>
                          <a:spcPts val="0"/>
                        </a:spcAft>
                      </a:pPr>
                      <a:r>
                        <a:rPr lang="es-MX" sz="1200" kern="1200" dirty="0">
                          <a:effectLst/>
                        </a:rPr>
                        <a:t>Centro Médico </a:t>
                      </a:r>
                      <a:r>
                        <a:rPr lang="es-MX" sz="1200" kern="1200" dirty="0" smtClean="0">
                          <a:effectLst/>
                        </a:rPr>
                        <a:t>Nacional</a:t>
                      </a:r>
                    </a:p>
                    <a:p>
                      <a:pPr algn="l">
                        <a:lnSpc>
                          <a:spcPct val="106000"/>
                        </a:lnSpc>
                        <a:spcAft>
                          <a:spcPts val="0"/>
                        </a:spcAft>
                      </a:pPr>
                      <a:r>
                        <a:rPr lang="es-MX" sz="1200" kern="1200" dirty="0" smtClean="0">
                          <a:effectLst/>
                        </a:rPr>
                        <a:t> </a:t>
                      </a:r>
                      <a:r>
                        <a:rPr lang="es-MX" sz="1200" kern="1200" dirty="0">
                          <a:effectLst/>
                        </a:rPr>
                        <a:t>“20 de Noviembre”</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6000"/>
                        </a:lnSpc>
                        <a:spcAft>
                          <a:spcPts val="0"/>
                        </a:spcAft>
                      </a:pPr>
                      <a:r>
                        <a:rPr lang="es-MX" sz="1200" kern="1200" dirty="0">
                          <a:effectLst/>
                        </a:rPr>
                        <a:t>Dr. José de Diego Flores </a:t>
                      </a:r>
                      <a:r>
                        <a:rPr lang="es-MX" sz="1200" kern="1200" dirty="0" smtClean="0">
                          <a:effectLst/>
                        </a:rPr>
                        <a:t>Chapa</a:t>
                      </a:r>
                    </a:p>
                    <a:p>
                      <a:pPr algn="l">
                        <a:lnSpc>
                          <a:spcPct val="106000"/>
                        </a:lnSpc>
                        <a:spcAft>
                          <a:spcPts val="0"/>
                        </a:spcAft>
                      </a:pPr>
                      <a:r>
                        <a:rPr lang="es-MX" sz="1200" kern="1200" dirty="0" smtClean="0">
                          <a:effectLst/>
                        </a:rPr>
                        <a:t> </a:t>
                      </a:r>
                      <a:r>
                        <a:rPr lang="es-MX" sz="1200" kern="1200" dirty="0">
                          <a:effectLst/>
                        </a:rPr>
                        <a:t>Dra. Luz Victoria Flores </a:t>
                      </a:r>
                      <a:r>
                        <a:rPr lang="es-MX" sz="1200" kern="1200" dirty="0" smtClean="0">
                          <a:effectLst/>
                        </a:rPr>
                        <a:t>Villegas.</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1125">
                <a:tc gridSpan="3">
                  <a:txBody>
                    <a:bodyPr/>
                    <a:lstStyle/>
                    <a:p>
                      <a:pPr algn="ctr">
                        <a:lnSpc>
                          <a:spcPct val="106000"/>
                        </a:lnSpc>
                        <a:spcAft>
                          <a:spcPts val="0"/>
                        </a:spcAft>
                      </a:pPr>
                      <a:r>
                        <a:rPr lang="es-MX" sz="1400" b="1" kern="1200" dirty="0" smtClean="0">
                          <a:effectLst/>
                        </a:rPr>
                        <a:t>Universidad Nacional Autónoma de México</a:t>
                      </a:r>
                      <a:endParaRPr lang="es-MX"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s-MX"/>
                    </a:p>
                  </a:txBody>
                  <a:tcPr/>
                </a:tc>
                <a:tc hMerge="1">
                  <a:txBody>
                    <a:bodyPr/>
                    <a:lstStyle/>
                    <a:p>
                      <a:endParaRPr lang="es-MX"/>
                    </a:p>
                  </a:txBody>
                  <a:tcPr/>
                </a:tc>
              </a:tr>
              <a:tr h="473291">
                <a:tc>
                  <a:txBody>
                    <a:bodyPr/>
                    <a:lstStyle/>
                    <a:p>
                      <a:pPr>
                        <a:lnSpc>
                          <a:spcPct val="106000"/>
                        </a:lnSpc>
                        <a:spcAft>
                          <a:spcPts val="0"/>
                        </a:spcAft>
                      </a:pPr>
                      <a:r>
                        <a:rPr lang="es-MX" sz="900" kern="1200" dirty="0">
                          <a:effectLst/>
                        </a:rPr>
                        <a:t>17</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lnT w="12700" cap="flat" cmpd="sng" algn="ctr">
                      <a:solidFill>
                        <a:schemeClr val="tx1"/>
                      </a:solidFill>
                      <a:prstDash val="solid"/>
                      <a:round/>
                      <a:headEnd type="none" w="med" len="med"/>
                      <a:tailEnd type="none" w="med" len="med"/>
                    </a:lnT>
                  </a:tcPr>
                </a:tc>
                <a:tc>
                  <a:txBody>
                    <a:bodyPr/>
                    <a:lstStyle/>
                    <a:p>
                      <a:pPr algn="l">
                        <a:lnSpc>
                          <a:spcPct val="106000"/>
                        </a:lnSpc>
                        <a:spcAft>
                          <a:spcPts val="0"/>
                        </a:spcAft>
                      </a:pPr>
                      <a:r>
                        <a:rPr lang="es-MX" sz="1200" kern="1200" dirty="0">
                          <a:effectLst/>
                        </a:rPr>
                        <a:t>Instituto de Investigaciones Jurídicas</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lnT w="12700" cap="flat" cmpd="sng" algn="ctr">
                      <a:solidFill>
                        <a:schemeClr val="tx1"/>
                      </a:solidFill>
                      <a:prstDash val="solid"/>
                      <a:round/>
                      <a:headEnd type="none" w="med" len="med"/>
                      <a:tailEnd type="none" w="med" len="med"/>
                    </a:lnT>
                  </a:tcPr>
                </a:tc>
                <a:tc>
                  <a:txBody>
                    <a:bodyPr/>
                    <a:lstStyle/>
                    <a:p>
                      <a:pPr algn="l">
                        <a:lnSpc>
                          <a:spcPct val="106000"/>
                        </a:lnSpc>
                        <a:spcAft>
                          <a:spcPts val="0"/>
                        </a:spcAft>
                      </a:pPr>
                      <a:r>
                        <a:rPr lang="pt-BR" sz="1200" kern="1200" dirty="0">
                          <a:effectLst/>
                        </a:rPr>
                        <a:t>Dra. Ingrid </a:t>
                      </a:r>
                      <a:r>
                        <a:rPr lang="pt-BR" sz="1200" kern="1200" dirty="0" err="1">
                          <a:effectLst/>
                        </a:rPr>
                        <a:t>Brena</a:t>
                      </a:r>
                      <a:r>
                        <a:rPr lang="pt-BR" sz="1200" kern="1200" dirty="0">
                          <a:effectLst/>
                        </a:rPr>
                        <a:t> </a:t>
                      </a:r>
                      <a:r>
                        <a:rPr lang="pt-BR" sz="1200" kern="1200" dirty="0" smtClean="0">
                          <a:effectLst/>
                        </a:rPr>
                        <a:t>Sesma</a:t>
                      </a:r>
                    </a:p>
                    <a:p>
                      <a:pPr algn="l">
                        <a:lnSpc>
                          <a:spcPct val="106000"/>
                        </a:lnSpc>
                        <a:spcAft>
                          <a:spcPts val="0"/>
                        </a:spcAft>
                      </a:pPr>
                      <a:r>
                        <a:rPr lang="pt-BR" sz="1200" kern="1200" dirty="0" smtClean="0">
                          <a:effectLst/>
                        </a:rPr>
                        <a:t> </a:t>
                      </a:r>
                      <a:r>
                        <a:rPr lang="pt-BR" sz="1200" kern="1200" dirty="0">
                          <a:effectLst/>
                        </a:rPr>
                        <a:t>Dra. </a:t>
                      </a:r>
                      <a:r>
                        <a:rPr lang="es-MX" sz="1200" kern="1200" dirty="0">
                          <a:effectLst/>
                        </a:rPr>
                        <a:t>María de Jesús Medina </a:t>
                      </a:r>
                      <a:r>
                        <a:rPr lang="es-MX" sz="1200" kern="1200" dirty="0" smtClean="0">
                          <a:effectLst/>
                        </a:rPr>
                        <a:t>Arellano.</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lnT w="12700" cap="flat" cmpd="sng" algn="ctr">
                      <a:solidFill>
                        <a:schemeClr val="tx1"/>
                      </a:solidFill>
                      <a:prstDash val="solid"/>
                      <a:round/>
                      <a:headEnd type="none" w="med" len="med"/>
                      <a:tailEnd type="none" w="med" len="med"/>
                    </a:lnT>
                  </a:tcPr>
                </a:tc>
              </a:tr>
              <a:tr h="297942">
                <a:tc>
                  <a:txBody>
                    <a:bodyPr/>
                    <a:lstStyle/>
                    <a:p>
                      <a:pPr>
                        <a:lnSpc>
                          <a:spcPct val="106000"/>
                        </a:lnSpc>
                        <a:spcAft>
                          <a:spcPts val="0"/>
                        </a:spcAft>
                      </a:pPr>
                      <a:r>
                        <a:rPr lang="es-MX" sz="900" kern="1200" dirty="0">
                          <a:effectLst/>
                        </a:rPr>
                        <a:t>18</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0"/>
                        </a:spcAft>
                      </a:pPr>
                      <a:r>
                        <a:rPr lang="es-MX" sz="1200" kern="1200" dirty="0">
                          <a:effectLst/>
                        </a:rPr>
                        <a:t>Instituto de Fisiología Celular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800"/>
                        </a:spcAft>
                      </a:pPr>
                      <a:r>
                        <a:rPr lang="es-MX" sz="1200" kern="1200" dirty="0">
                          <a:effectLst/>
                        </a:rPr>
                        <a:t>Dra. Diana Escalante </a:t>
                      </a:r>
                      <a:r>
                        <a:rPr lang="es-MX" sz="1200" kern="1200" dirty="0" smtClean="0">
                          <a:effectLst/>
                        </a:rPr>
                        <a:t>Alcalde.</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r>
            </a:tbl>
          </a:graphicData>
        </a:graphic>
      </p:graphicFrame>
      <p:graphicFrame>
        <p:nvGraphicFramePr>
          <p:cNvPr id="16" name="Tabla 15"/>
          <p:cNvGraphicFramePr>
            <a:graphicFrameLocks noGrp="1"/>
          </p:cNvGraphicFramePr>
          <p:nvPr>
            <p:extLst>
              <p:ext uri="{D42A27DB-BD31-4B8C-83A1-F6EECF244321}">
                <p14:modId xmlns:p14="http://schemas.microsoft.com/office/powerpoint/2010/main" val="3181914482"/>
              </p:ext>
            </p:extLst>
          </p:nvPr>
        </p:nvGraphicFramePr>
        <p:xfrm>
          <a:off x="4700954" y="1134094"/>
          <a:ext cx="3731846" cy="4043840"/>
        </p:xfrm>
        <a:graphic>
          <a:graphicData uri="http://schemas.openxmlformats.org/drawingml/2006/table">
            <a:tbl>
              <a:tblPr firstRow="1" firstCol="1" bandRow="1">
                <a:tableStyleId>{5940675A-B579-460E-94D1-54222C63F5DA}</a:tableStyleId>
              </a:tblPr>
              <a:tblGrid>
                <a:gridCol w="247088"/>
                <a:gridCol w="1531942"/>
                <a:gridCol w="1952816"/>
              </a:tblGrid>
              <a:tr h="260518">
                <a:tc gridSpan="3">
                  <a:txBody>
                    <a:bodyPr/>
                    <a:lstStyle/>
                    <a:p>
                      <a:pPr algn="ctr">
                        <a:lnSpc>
                          <a:spcPct val="106000"/>
                        </a:lnSpc>
                        <a:spcAft>
                          <a:spcPts val="800"/>
                        </a:spcAft>
                      </a:pPr>
                      <a:r>
                        <a:rPr lang="es-MX" sz="1400" b="1" kern="1200" dirty="0">
                          <a:effectLst/>
                        </a:rPr>
                        <a:t>Establecimientos privados</a:t>
                      </a:r>
                      <a:endParaRPr lang="es-MX"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s-MX"/>
                    </a:p>
                  </a:txBody>
                  <a:tcPr/>
                </a:tc>
                <a:tc hMerge="1">
                  <a:txBody>
                    <a:bodyPr/>
                    <a:lstStyle/>
                    <a:p>
                      <a:endParaRPr lang="es-MX"/>
                    </a:p>
                  </a:txBody>
                  <a:tcPr/>
                </a:tc>
              </a:tr>
              <a:tr h="577424">
                <a:tc>
                  <a:txBody>
                    <a:bodyPr/>
                    <a:lstStyle/>
                    <a:p>
                      <a:pPr>
                        <a:lnSpc>
                          <a:spcPct val="106000"/>
                        </a:lnSpc>
                        <a:spcAft>
                          <a:spcPts val="0"/>
                        </a:spcAft>
                      </a:pPr>
                      <a:r>
                        <a:rPr lang="es-MX" sz="900" kern="1200" dirty="0">
                          <a:effectLst/>
                        </a:rPr>
                        <a:t>19</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lnT w="12700" cap="flat" cmpd="sng" algn="ctr">
                      <a:solidFill>
                        <a:schemeClr val="tx1"/>
                      </a:solidFill>
                      <a:prstDash val="solid"/>
                      <a:round/>
                      <a:headEnd type="none" w="med" len="med"/>
                      <a:tailEnd type="none" w="med" len="med"/>
                    </a:lnT>
                  </a:tcPr>
                </a:tc>
                <a:tc>
                  <a:txBody>
                    <a:bodyPr/>
                    <a:lstStyle/>
                    <a:p>
                      <a:pPr algn="l">
                        <a:lnSpc>
                          <a:spcPct val="106000"/>
                        </a:lnSpc>
                        <a:spcAft>
                          <a:spcPts val="0"/>
                        </a:spcAft>
                      </a:pPr>
                      <a:r>
                        <a:rPr lang="es-MX" sz="1200" kern="1200" dirty="0">
                          <a:effectLst/>
                        </a:rPr>
                        <a:t>Sociedad de Beneficencia Española, Hospital </a:t>
                      </a:r>
                      <a:r>
                        <a:rPr lang="es-MX" sz="1200" kern="1200" dirty="0" smtClean="0">
                          <a:effectLst/>
                        </a:rPr>
                        <a:t>Español, México, D. F.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lnT w="12700" cap="flat" cmpd="sng" algn="ctr">
                      <a:solidFill>
                        <a:schemeClr val="tx1"/>
                      </a:solidFill>
                      <a:prstDash val="solid"/>
                      <a:round/>
                      <a:headEnd type="none" w="med" len="med"/>
                      <a:tailEnd type="none" w="med" len="med"/>
                    </a:lnT>
                  </a:tcPr>
                </a:tc>
                <a:tc>
                  <a:txBody>
                    <a:bodyPr/>
                    <a:lstStyle/>
                    <a:p>
                      <a:pPr algn="l">
                        <a:lnSpc>
                          <a:spcPct val="106000"/>
                        </a:lnSpc>
                        <a:spcAft>
                          <a:spcPts val="800"/>
                        </a:spcAft>
                      </a:pPr>
                      <a:r>
                        <a:rPr lang="es-MX" sz="1200" kern="1200" dirty="0">
                          <a:effectLst/>
                        </a:rPr>
                        <a:t>Dr. Víctor Salinas </a:t>
                      </a:r>
                      <a:r>
                        <a:rPr lang="es-MX" sz="1200" kern="1200" dirty="0" smtClean="0">
                          <a:effectLst/>
                        </a:rPr>
                        <a:t>Rojas</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lnT w="12700" cap="flat" cmpd="sng" algn="ctr">
                      <a:solidFill>
                        <a:schemeClr val="tx1"/>
                      </a:solidFill>
                      <a:prstDash val="solid"/>
                      <a:round/>
                      <a:headEnd type="none" w="med" len="med"/>
                      <a:tailEnd type="none" w="med" len="med"/>
                    </a:lnT>
                  </a:tcPr>
                </a:tc>
              </a:tr>
              <a:tr h="362953">
                <a:tc>
                  <a:txBody>
                    <a:bodyPr/>
                    <a:lstStyle/>
                    <a:p>
                      <a:pPr>
                        <a:lnSpc>
                          <a:spcPct val="106000"/>
                        </a:lnSpc>
                        <a:spcAft>
                          <a:spcPts val="0"/>
                        </a:spcAft>
                      </a:pPr>
                      <a:r>
                        <a:rPr lang="es-MX" sz="900" kern="1200">
                          <a:effectLst/>
                        </a:rPr>
                        <a:t>20</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0"/>
                        </a:spcAft>
                      </a:pPr>
                      <a:r>
                        <a:rPr lang="es-MX" sz="1200" kern="1200" dirty="0">
                          <a:effectLst/>
                        </a:rPr>
                        <a:t>Clínica </a:t>
                      </a:r>
                      <a:r>
                        <a:rPr lang="es-MX" sz="1200" kern="1200" dirty="0" smtClean="0">
                          <a:effectLst/>
                        </a:rPr>
                        <a:t>Ruiz</a:t>
                      </a:r>
                    </a:p>
                    <a:p>
                      <a:pPr algn="l">
                        <a:lnSpc>
                          <a:spcPct val="106000"/>
                        </a:lnSpc>
                        <a:spcAft>
                          <a:spcPts val="0"/>
                        </a:spcAft>
                      </a:pPr>
                      <a:r>
                        <a:rPr lang="es-MX" sz="1200" kern="1200" dirty="0" smtClean="0">
                          <a:effectLst/>
                        </a:rPr>
                        <a:t>Puebla, Puebla</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800"/>
                        </a:spcAft>
                      </a:pPr>
                      <a:r>
                        <a:rPr lang="es-MX" sz="1200" kern="1200" dirty="0">
                          <a:effectLst/>
                        </a:rPr>
                        <a:t>Dr. Guillermo Ruiz </a:t>
                      </a:r>
                      <a:r>
                        <a:rPr lang="es-MX" sz="1200" kern="1200" dirty="0" smtClean="0">
                          <a:effectLst/>
                        </a:rPr>
                        <a:t>Argüelles</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r>
              <a:tr h="360302">
                <a:tc>
                  <a:txBody>
                    <a:bodyPr/>
                    <a:lstStyle/>
                    <a:p>
                      <a:pPr>
                        <a:lnSpc>
                          <a:spcPct val="106000"/>
                        </a:lnSpc>
                        <a:spcAft>
                          <a:spcPts val="0"/>
                        </a:spcAft>
                      </a:pPr>
                      <a:r>
                        <a:rPr lang="es-MX" sz="900" kern="1200" dirty="0">
                          <a:effectLst/>
                        </a:rPr>
                        <a:t>21</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0"/>
                        </a:spcAft>
                      </a:pPr>
                      <a:r>
                        <a:rPr lang="pt-BR" sz="1200" kern="1200" dirty="0" err="1">
                          <a:effectLst/>
                        </a:rPr>
                        <a:t>Abalat</a:t>
                      </a:r>
                      <a:r>
                        <a:rPr lang="pt-BR" sz="1200" kern="1200" dirty="0">
                          <a:effectLst/>
                        </a:rPr>
                        <a:t>, S. A. de C. V</a:t>
                      </a:r>
                      <a:r>
                        <a:rPr lang="pt-BR" sz="1200" kern="1200" dirty="0" smtClean="0">
                          <a:effectLst/>
                        </a:rPr>
                        <a:t>.</a:t>
                      </a:r>
                    </a:p>
                    <a:p>
                      <a:pPr algn="l">
                        <a:lnSpc>
                          <a:spcPct val="106000"/>
                        </a:lnSpc>
                        <a:spcAft>
                          <a:spcPts val="0"/>
                        </a:spcAft>
                      </a:pPr>
                      <a:r>
                        <a:rPr lang="pt-BR" sz="1200" kern="1200" dirty="0" smtClean="0">
                          <a:effectLst/>
                          <a:latin typeface="Calibri" panose="020F0502020204030204" pitchFamily="34" charset="0"/>
                          <a:ea typeface="Calibri" panose="020F0502020204030204" pitchFamily="34" charset="0"/>
                          <a:cs typeface="Times New Roman" panose="02020603050405020304" pitchFamily="18" charset="0"/>
                        </a:rPr>
                        <a:t>México, D. F.</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800"/>
                        </a:spcAft>
                      </a:pPr>
                      <a:r>
                        <a:rPr lang="es-MX" sz="1200" kern="1200" dirty="0">
                          <a:effectLst/>
                        </a:rPr>
                        <a:t>Químico Mario Abad </a:t>
                      </a:r>
                      <a:r>
                        <a:rPr lang="es-MX" sz="1200" kern="1200" dirty="0" smtClean="0">
                          <a:effectLst/>
                        </a:rPr>
                        <a:t>Moreno</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r>
              <a:tr h="536134">
                <a:tc>
                  <a:txBody>
                    <a:bodyPr/>
                    <a:lstStyle/>
                    <a:p>
                      <a:pPr>
                        <a:lnSpc>
                          <a:spcPct val="106000"/>
                        </a:lnSpc>
                        <a:spcAft>
                          <a:spcPts val="0"/>
                        </a:spcAft>
                      </a:pPr>
                      <a:r>
                        <a:rPr lang="en-US" sz="900" kern="1200" dirty="0">
                          <a:effectLst/>
                        </a:rPr>
                        <a:t>22</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0"/>
                        </a:spcAft>
                      </a:pPr>
                      <a:r>
                        <a:rPr lang="en-US" sz="1200" kern="1200" dirty="0" err="1" smtClean="0">
                          <a:effectLst/>
                        </a:rPr>
                        <a:t>Cryo</a:t>
                      </a:r>
                      <a:r>
                        <a:rPr lang="en-US" sz="1200" kern="1200" dirty="0" smtClean="0">
                          <a:effectLst/>
                        </a:rPr>
                        <a:t>-Cell de</a:t>
                      </a:r>
                      <a:r>
                        <a:rPr lang="en-US" sz="1200" kern="1200" baseline="0" dirty="0" smtClean="0">
                          <a:effectLst/>
                        </a:rPr>
                        <a:t> México, S.A. de C.V.</a:t>
                      </a:r>
                    </a:p>
                    <a:p>
                      <a:pPr algn="l">
                        <a:lnSpc>
                          <a:spcPct val="106000"/>
                        </a:lnSpc>
                        <a:spcAft>
                          <a:spcPts val="0"/>
                        </a:spcAft>
                      </a:pPr>
                      <a:r>
                        <a:rPr lang="en-US" sz="1200" kern="1200" baseline="0" dirty="0" smtClean="0">
                          <a:effectLst/>
                          <a:latin typeface="Calibri" panose="020F0502020204030204" pitchFamily="34" charset="0"/>
                          <a:ea typeface="Calibri" panose="020F0502020204030204" pitchFamily="34" charset="0"/>
                          <a:cs typeface="Times New Roman" panose="02020603050405020304" pitchFamily="18" charset="0"/>
                        </a:rPr>
                        <a:t>Guadalajara, Jalisco</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0"/>
                        </a:spcAft>
                      </a:pPr>
                      <a:r>
                        <a:rPr lang="pt-BR" sz="1200" kern="1200" dirty="0">
                          <a:effectLst/>
                        </a:rPr>
                        <a:t>Dra. Ana </a:t>
                      </a:r>
                      <a:r>
                        <a:rPr lang="pt-BR" sz="1200" kern="1200" dirty="0" err="1" smtClean="0">
                          <a:effectLst/>
                        </a:rPr>
                        <a:t>Luisa</a:t>
                      </a:r>
                      <a:r>
                        <a:rPr lang="pt-BR" sz="1200" kern="1200" dirty="0" smtClean="0">
                          <a:effectLst/>
                        </a:rPr>
                        <a:t> Camacho</a:t>
                      </a:r>
                    </a:p>
                    <a:p>
                      <a:pPr algn="l">
                        <a:lnSpc>
                          <a:spcPct val="106000"/>
                        </a:lnSpc>
                        <a:spcAft>
                          <a:spcPts val="0"/>
                        </a:spcAft>
                      </a:pPr>
                      <a:r>
                        <a:rPr lang="pt-BR" sz="1200" kern="1200" dirty="0" smtClean="0">
                          <a:effectLst/>
                        </a:rPr>
                        <a:t>Lic</a:t>
                      </a:r>
                      <a:r>
                        <a:rPr lang="pt-BR" sz="1200" kern="1200" dirty="0">
                          <a:effectLst/>
                        </a:rPr>
                        <a:t>. Eduardo Sánchez </a:t>
                      </a:r>
                      <a:r>
                        <a:rPr lang="pt-BR" sz="1200" kern="1200" dirty="0" smtClean="0">
                          <a:effectLst/>
                        </a:rPr>
                        <a:t>Ortiz.</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r>
              <a:tr h="376912">
                <a:tc>
                  <a:txBody>
                    <a:bodyPr/>
                    <a:lstStyle/>
                    <a:p>
                      <a:pPr>
                        <a:lnSpc>
                          <a:spcPct val="106000"/>
                        </a:lnSpc>
                        <a:spcAft>
                          <a:spcPts val="0"/>
                        </a:spcAft>
                      </a:pPr>
                      <a:r>
                        <a:rPr lang="en-US" sz="900" kern="1200" dirty="0">
                          <a:effectLst/>
                        </a:rPr>
                        <a:t>23</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0"/>
                        </a:spcAft>
                      </a:pPr>
                      <a:r>
                        <a:rPr lang="en-US" sz="1200" kern="1200" dirty="0">
                          <a:effectLst/>
                        </a:rPr>
                        <a:t>Banco de Cordon </a:t>
                      </a:r>
                      <a:r>
                        <a:rPr lang="en-US" sz="1200" kern="1200" dirty="0" smtClean="0">
                          <a:effectLst/>
                        </a:rPr>
                        <a:t>Umbilical</a:t>
                      </a:r>
                    </a:p>
                    <a:p>
                      <a:pPr algn="l">
                        <a:lnSpc>
                          <a:spcPct val="106000"/>
                        </a:lnSpc>
                        <a:spcAft>
                          <a:spcPts val="0"/>
                        </a:spcAft>
                      </a:pPr>
                      <a:r>
                        <a:rPr lang="es-MX" sz="1200" kern="1200" dirty="0" smtClean="0">
                          <a:effectLst/>
                        </a:rPr>
                        <a:t>México, D. F.</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800"/>
                        </a:spcAft>
                      </a:pPr>
                      <a:r>
                        <a:rPr lang="es-MX" sz="1200" kern="1200" dirty="0">
                          <a:effectLst/>
                        </a:rPr>
                        <a:t>Bióloga Norma A. Sosa </a:t>
                      </a:r>
                      <a:r>
                        <a:rPr lang="es-MX" sz="1200" kern="1200" dirty="0" smtClean="0">
                          <a:effectLst/>
                        </a:rPr>
                        <a:t>Hernández</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r>
              <a:tr h="586307">
                <a:tc>
                  <a:txBody>
                    <a:bodyPr/>
                    <a:lstStyle/>
                    <a:p>
                      <a:pPr>
                        <a:lnSpc>
                          <a:spcPct val="106000"/>
                        </a:lnSpc>
                        <a:spcAft>
                          <a:spcPts val="0"/>
                        </a:spcAft>
                      </a:pPr>
                      <a:r>
                        <a:rPr lang="es-MX" sz="900" kern="1200" dirty="0">
                          <a:effectLst/>
                        </a:rPr>
                        <a:t>24</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0"/>
                        </a:spcAft>
                      </a:pPr>
                      <a:r>
                        <a:rPr lang="es-MX" sz="1200" kern="1200" dirty="0">
                          <a:effectLst/>
                        </a:rPr>
                        <a:t>Store a </a:t>
                      </a:r>
                      <a:r>
                        <a:rPr lang="es-MX" sz="1200" kern="1200" dirty="0" err="1" smtClean="0">
                          <a:effectLst/>
                        </a:rPr>
                        <a:t>Cell</a:t>
                      </a:r>
                      <a:r>
                        <a:rPr lang="es-MX" sz="1200" kern="1200" dirty="0" smtClean="0">
                          <a:effectLst/>
                        </a:rPr>
                        <a:t>, </a:t>
                      </a:r>
                      <a:r>
                        <a:rPr lang="es-MX" sz="1200" kern="1200" dirty="0" err="1" smtClean="0">
                          <a:effectLst/>
                        </a:rPr>
                        <a:t>banking</a:t>
                      </a:r>
                      <a:r>
                        <a:rPr lang="es-MX" sz="1200" kern="1200" dirty="0" smtClean="0">
                          <a:effectLst/>
                        </a:rPr>
                        <a:t> </a:t>
                      </a:r>
                      <a:r>
                        <a:rPr lang="es-MX" sz="1200" kern="1200" dirty="0" err="1" smtClean="0">
                          <a:effectLst/>
                        </a:rPr>
                        <a:t>health</a:t>
                      </a:r>
                      <a:endParaRPr lang="es-MX" sz="1200" kern="1200" dirty="0" smtClean="0">
                        <a:effectLst/>
                      </a:endParaRPr>
                    </a:p>
                    <a:p>
                      <a:pPr algn="l">
                        <a:lnSpc>
                          <a:spcPct val="106000"/>
                        </a:lnSpc>
                        <a:spcAft>
                          <a:spcPts val="0"/>
                        </a:spcAft>
                      </a:pPr>
                      <a:r>
                        <a:rPr lang="es-MX" sz="1200" kern="1200" dirty="0" smtClean="0">
                          <a:effectLst/>
                          <a:latin typeface="Calibri" panose="020F0502020204030204" pitchFamily="34" charset="0"/>
                          <a:ea typeface="Calibri" panose="020F0502020204030204" pitchFamily="34" charset="0"/>
                          <a:cs typeface="Times New Roman" panose="02020603050405020304" pitchFamily="18" charset="0"/>
                        </a:rPr>
                        <a:t>México, D. F.</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0"/>
                        </a:spcAft>
                      </a:pPr>
                      <a:r>
                        <a:rPr lang="es-MX" sz="1200" kern="1200" dirty="0">
                          <a:effectLst/>
                        </a:rPr>
                        <a:t>Dra. María Fernanda </a:t>
                      </a:r>
                      <a:r>
                        <a:rPr lang="es-MX" sz="1200" kern="1200" dirty="0" smtClean="0">
                          <a:effectLst/>
                        </a:rPr>
                        <a:t>Villareal</a:t>
                      </a:r>
                    </a:p>
                    <a:p>
                      <a:pPr algn="l">
                        <a:lnSpc>
                          <a:spcPct val="106000"/>
                        </a:lnSpc>
                        <a:spcAft>
                          <a:spcPts val="0"/>
                        </a:spcAft>
                      </a:pPr>
                      <a:r>
                        <a:rPr lang="es-MX" sz="1200" kern="1200" dirty="0" smtClean="0">
                          <a:effectLst/>
                        </a:rPr>
                        <a:t>Juan </a:t>
                      </a:r>
                      <a:r>
                        <a:rPr lang="es-MX" sz="1200" kern="1200" dirty="0">
                          <a:effectLst/>
                        </a:rPr>
                        <a:t>Carlos López </a:t>
                      </a:r>
                      <a:r>
                        <a:rPr lang="es-MX" sz="1200" kern="1200" dirty="0" smtClean="0">
                          <a:effectLst/>
                        </a:rPr>
                        <a:t>Noriega</a:t>
                      </a:r>
                    </a:p>
                    <a:p>
                      <a:pPr algn="l">
                        <a:lnSpc>
                          <a:spcPct val="106000"/>
                        </a:lnSpc>
                        <a:spcAft>
                          <a:spcPts val="0"/>
                        </a:spcAft>
                      </a:pPr>
                      <a:r>
                        <a:rPr lang="es-MX" sz="1200" kern="1200" dirty="0" smtClean="0">
                          <a:effectLst/>
                        </a:rPr>
                        <a:t>Claudia </a:t>
                      </a:r>
                      <a:r>
                        <a:rPr lang="es-MX" sz="1200" kern="1200" dirty="0">
                          <a:effectLst/>
                        </a:rPr>
                        <a:t>Pérez Cordero</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r>
              <a:tr h="444743">
                <a:tc>
                  <a:txBody>
                    <a:bodyPr/>
                    <a:lstStyle/>
                    <a:p>
                      <a:pPr>
                        <a:lnSpc>
                          <a:spcPct val="106000"/>
                        </a:lnSpc>
                        <a:spcAft>
                          <a:spcPts val="0"/>
                        </a:spcAft>
                      </a:pPr>
                      <a:r>
                        <a:rPr lang="es-MX" sz="900" kern="1200" dirty="0">
                          <a:effectLst/>
                        </a:rPr>
                        <a:t>25</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0"/>
                        </a:spcAft>
                      </a:pPr>
                      <a:r>
                        <a:rPr lang="es-MX" sz="1200" kern="1200" dirty="0">
                          <a:effectLst/>
                        </a:rPr>
                        <a:t>Instituto de Medicina Regenerativa</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c>
                  <a:txBody>
                    <a:bodyPr/>
                    <a:lstStyle/>
                    <a:p>
                      <a:pPr algn="l">
                        <a:lnSpc>
                          <a:spcPct val="106000"/>
                        </a:lnSpc>
                        <a:spcAft>
                          <a:spcPts val="0"/>
                        </a:spcAft>
                      </a:pPr>
                      <a:r>
                        <a:rPr lang="es-MX" sz="1200" kern="1200" dirty="0">
                          <a:effectLst/>
                        </a:rPr>
                        <a:t>Dr. </a:t>
                      </a:r>
                      <a:r>
                        <a:rPr lang="es-MX" sz="1200" kern="1200" dirty="0" smtClean="0">
                          <a:effectLst/>
                        </a:rPr>
                        <a:t>José Javier </a:t>
                      </a:r>
                      <a:r>
                        <a:rPr lang="es-MX" sz="1200" kern="1200" dirty="0">
                          <a:effectLst/>
                        </a:rPr>
                        <a:t>López </a:t>
                      </a:r>
                      <a:r>
                        <a:rPr lang="es-MX" sz="1200" kern="1200" dirty="0" smtClean="0">
                          <a:effectLst/>
                        </a:rPr>
                        <a:t>González</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70" marR="26670" marT="7144" marB="0" anchor="ctr" anchorCtr="1"/>
                </a:tc>
              </a:tr>
            </a:tbl>
          </a:graphicData>
        </a:graphic>
      </p:graphicFrame>
      <p:sp>
        <p:nvSpPr>
          <p:cNvPr id="3" name="Marcador de pie de página 2"/>
          <p:cNvSpPr>
            <a:spLocks noGrp="1"/>
          </p:cNvSpPr>
          <p:nvPr>
            <p:ph type="ftr" sz="quarter" idx="11"/>
          </p:nvPr>
        </p:nvSpPr>
        <p:spPr>
          <a:xfrm>
            <a:off x="2485292" y="6356351"/>
            <a:ext cx="4064000" cy="365125"/>
          </a:xfrm>
        </p:spPr>
        <p:txBody>
          <a:bodyPr/>
          <a:lstStyle/>
          <a:p>
            <a:r>
              <a:rPr lang="es-MX" dirty="0" smtClean="0"/>
              <a:t>Simposio: Retos del Uso de Células Troncales / Avances de la Norma para disposición de Células Troncales</a:t>
            </a:r>
            <a:endParaRPr lang="es-MX" dirty="0"/>
          </a:p>
        </p:txBody>
      </p:sp>
    </p:spTree>
    <p:extLst>
      <p:ext uri="{BB962C8B-B14F-4D97-AF65-F5344CB8AC3E}">
        <p14:creationId xmlns:p14="http://schemas.microsoft.com/office/powerpoint/2010/main" val="993788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CuadroTexto"/>
          <p:cNvSpPr txBox="1"/>
          <p:nvPr/>
        </p:nvSpPr>
        <p:spPr>
          <a:xfrm>
            <a:off x="1143000" y="919283"/>
            <a:ext cx="6858000" cy="623248"/>
          </a:xfrm>
          <a:prstGeom prst="rect">
            <a:avLst/>
          </a:prstGeom>
          <a:solidFill>
            <a:schemeClr val="bg1"/>
          </a:solidFill>
        </p:spPr>
        <p:txBody>
          <a:bodyPr wrap="square" rtlCol="0">
            <a:spAutoFit/>
          </a:bodyPr>
          <a:lstStyle/>
          <a:p>
            <a:endParaRPr lang="es-MX" sz="1350" dirty="0">
              <a:solidFill>
                <a:prstClr val="black"/>
              </a:solidFill>
            </a:endParaRPr>
          </a:p>
          <a:p>
            <a:endParaRPr lang="es-MX" sz="750" dirty="0">
              <a:solidFill>
                <a:prstClr val="black"/>
              </a:solidFill>
            </a:endParaRPr>
          </a:p>
          <a:p>
            <a:endParaRPr lang="es-MX" sz="1350" dirty="0">
              <a:solidFill>
                <a:prstClr val="black"/>
              </a:solidFill>
            </a:endParaRPr>
          </a:p>
        </p:txBody>
      </p:sp>
      <p:grpSp>
        <p:nvGrpSpPr>
          <p:cNvPr id="11" name="10 Grupo"/>
          <p:cNvGrpSpPr/>
          <p:nvPr/>
        </p:nvGrpSpPr>
        <p:grpSpPr>
          <a:xfrm>
            <a:off x="6241972" y="214223"/>
            <a:ext cx="1673172" cy="407178"/>
            <a:chOff x="6763331" y="82710"/>
            <a:chExt cx="2230896" cy="542904"/>
          </a:xfrm>
        </p:grpSpPr>
        <p:sp>
          <p:nvSpPr>
            <p:cNvPr id="9" name="3 Rectángulo"/>
            <p:cNvSpPr/>
            <p:nvPr/>
          </p:nvSpPr>
          <p:spPr>
            <a:xfrm>
              <a:off x="7345380" y="130555"/>
              <a:ext cx="1648847" cy="456840"/>
            </a:xfrm>
            <a:prstGeom prst="rect">
              <a:avLst/>
            </a:prstGeom>
            <a:solidFill>
              <a:sysClr val="window" lastClr="FFFFFF"/>
            </a:solidFill>
            <a:ln w="25400" cap="flat" cmpd="sng" algn="ctr">
              <a:no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ct val="115000"/>
                </a:lnSpc>
                <a:spcAft>
                  <a:spcPts val="750"/>
                </a:spcAft>
                <a:defRPr/>
              </a:pPr>
              <a:r>
                <a:rPr lang="es-MX" sz="600" b="1" kern="0" dirty="0">
                  <a:solidFill>
                    <a:prstClr val="white">
                      <a:lumMod val="50000"/>
                    </a:prstClr>
                  </a:solidFill>
                  <a:latin typeface="Soberana Sans"/>
                  <a:ea typeface="Calibri"/>
                  <a:cs typeface="Times New Roman"/>
                </a:rPr>
                <a:t>CENTRO NACIONAL DE LA TRANSFUSIÓN SANGUÍNEA</a:t>
              </a:r>
              <a:endParaRPr lang="es-MX" sz="600" kern="0" dirty="0">
                <a:solidFill>
                  <a:prstClr val="white">
                    <a:lumMod val="50000"/>
                  </a:prstClr>
                </a:solidFill>
                <a:ea typeface="Calibri"/>
                <a:cs typeface="Times New Roman"/>
              </a:endParaRPr>
            </a:p>
          </p:txBody>
        </p:sp>
        <p:pic>
          <p:nvPicPr>
            <p:cNvPr id="8" name="0 Imagen"/>
            <p:cNvPicPr/>
            <p:nvPr/>
          </p:nvPicPr>
          <p:blipFill>
            <a:blip r:embed="rId3" cstate="print">
              <a:extLst>
                <a:ext uri="{28A0092B-C50C-407E-A947-70E740481C1C}">
                  <a14:useLocalDpi xmlns:a14="http://schemas.microsoft.com/office/drawing/2010/main" val="0"/>
                </a:ext>
              </a:extLst>
            </a:blip>
            <a:stretch>
              <a:fillRect/>
            </a:stretch>
          </p:blipFill>
          <p:spPr>
            <a:xfrm>
              <a:off x="6763331" y="82710"/>
              <a:ext cx="608761" cy="542904"/>
            </a:xfrm>
            <a:prstGeom prst="rect">
              <a:avLst/>
            </a:prstGeom>
          </p:spPr>
        </p:pic>
      </p:gr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214223"/>
            <a:ext cx="1689143" cy="530906"/>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11 Grupo"/>
          <p:cNvGrpSpPr/>
          <p:nvPr/>
        </p:nvGrpSpPr>
        <p:grpSpPr>
          <a:xfrm>
            <a:off x="1174262" y="744438"/>
            <a:ext cx="6858000" cy="43737"/>
            <a:chOff x="0" y="6810571"/>
            <a:chExt cx="9144000" cy="58316"/>
          </a:xfrm>
        </p:grpSpPr>
        <p:sp>
          <p:nvSpPr>
            <p:cNvPr id="13" name="12 Rectángulo"/>
            <p:cNvSpPr/>
            <p:nvPr/>
          </p:nvSpPr>
          <p:spPr>
            <a:xfrm>
              <a:off x="0" y="6810571"/>
              <a:ext cx="3851920" cy="58316"/>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sp>
          <p:nvSpPr>
            <p:cNvPr id="14" name="13 Rectángulo"/>
            <p:cNvSpPr/>
            <p:nvPr/>
          </p:nvSpPr>
          <p:spPr>
            <a:xfrm>
              <a:off x="5292080" y="6810571"/>
              <a:ext cx="3851920" cy="5831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grpSp>
      <p:sp>
        <p:nvSpPr>
          <p:cNvPr id="4" name="CuadroTexto 3"/>
          <p:cNvSpPr txBox="1"/>
          <p:nvPr/>
        </p:nvSpPr>
        <p:spPr>
          <a:xfrm>
            <a:off x="1813169" y="1000074"/>
            <a:ext cx="5345723" cy="461665"/>
          </a:xfrm>
          <a:prstGeom prst="rect">
            <a:avLst/>
          </a:prstGeom>
          <a:noFill/>
        </p:spPr>
        <p:txBody>
          <a:bodyPr wrap="square" rtlCol="0">
            <a:spAutoFit/>
          </a:bodyPr>
          <a:lstStyle/>
          <a:p>
            <a:pPr algn="ctr"/>
            <a:r>
              <a:rPr lang="es-MX" sz="2400" b="1" dirty="0">
                <a:latin typeface="Soberana Texto" panose="02000000000000000000" pitchFamily="50" charset="0"/>
              </a:rPr>
              <a:t>Índice del </a:t>
            </a:r>
            <a:r>
              <a:rPr lang="es-MX" sz="2400" b="1" dirty="0" smtClean="0">
                <a:latin typeface="Soberana Texto" panose="02000000000000000000" pitchFamily="50" charset="0"/>
              </a:rPr>
              <a:t>Anteproyecto de </a:t>
            </a:r>
            <a:r>
              <a:rPr lang="es-MX" sz="2400" b="1" dirty="0">
                <a:latin typeface="Soberana Texto" panose="02000000000000000000" pitchFamily="50" charset="0"/>
              </a:rPr>
              <a:t>la Norma</a:t>
            </a:r>
            <a:endParaRPr lang="es-MX" sz="2400" b="1" dirty="0"/>
          </a:p>
        </p:txBody>
      </p:sp>
      <p:sp>
        <p:nvSpPr>
          <p:cNvPr id="2" name="Marcador de pie de página 1"/>
          <p:cNvSpPr>
            <a:spLocks noGrp="1"/>
          </p:cNvSpPr>
          <p:nvPr>
            <p:ph type="ftr" sz="quarter" idx="11"/>
          </p:nvPr>
        </p:nvSpPr>
        <p:spPr>
          <a:xfrm>
            <a:off x="1461477" y="6356351"/>
            <a:ext cx="5697415" cy="365125"/>
          </a:xfrm>
        </p:spPr>
        <p:txBody>
          <a:bodyPr/>
          <a:lstStyle/>
          <a:p>
            <a:r>
              <a:rPr lang="es-MX" dirty="0" smtClean="0"/>
              <a:t>Simposio: Retos del Uso de Células Troncales / Avances de la Norma para disposición de Células Troncales</a:t>
            </a:r>
            <a:endParaRPr lang="es-MX" dirty="0"/>
          </a:p>
        </p:txBody>
      </p:sp>
      <p:graphicFrame>
        <p:nvGraphicFramePr>
          <p:cNvPr id="5" name="Tabla 4"/>
          <p:cNvGraphicFramePr>
            <a:graphicFrameLocks noGrp="1"/>
          </p:cNvGraphicFramePr>
          <p:nvPr>
            <p:extLst>
              <p:ext uri="{D42A27DB-BD31-4B8C-83A1-F6EECF244321}">
                <p14:modId xmlns:p14="http://schemas.microsoft.com/office/powerpoint/2010/main" val="1206923284"/>
              </p:ext>
            </p:extLst>
          </p:nvPr>
        </p:nvGraphicFramePr>
        <p:xfrm>
          <a:off x="328247" y="1542531"/>
          <a:ext cx="3985846" cy="4754880"/>
        </p:xfrm>
        <a:graphic>
          <a:graphicData uri="http://schemas.openxmlformats.org/drawingml/2006/table">
            <a:tbl>
              <a:tblPr firstRow="1" bandRow="1">
                <a:tableStyleId>{5940675A-B579-460E-94D1-54222C63F5DA}</a:tableStyleId>
              </a:tblPr>
              <a:tblGrid>
                <a:gridCol w="457462"/>
                <a:gridCol w="3528384"/>
              </a:tblGrid>
              <a:tr h="294084">
                <a:tc>
                  <a:txBody>
                    <a:bodyPr/>
                    <a:lstStyle/>
                    <a:p>
                      <a:r>
                        <a:rPr lang="es-MX" sz="1600" dirty="0" smtClean="0">
                          <a:latin typeface="Calibri" panose="020F0502020204030204" pitchFamily="34" charset="0"/>
                        </a:rPr>
                        <a:t>1</a:t>
                      </a:r>
                      <a:endParaRPr lang="es-MX" sz="1600" dirty="0">
                        <a:latin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600" b="1" dirty="0" smtClean="0">
                          <a:latin typeface="+mn-lt"/>
                        </a:rPr>
                        <a:t>Objetivo y campo de aplicación</a:t>
                      </a:r>
                    </a:p>
                  </a:txBody>
                  <a:tcPr/>
                </a:tc>
              </a:tr>
              <a:tr h="273539">
                <a:tc>
                  <a:txBody>
                    <a:bodyPr/>
                    <a:lstStyle/>
                    <a:p>
                      <a:r>
                        <a:rPr lang="es-MX" sz="1600" dirty="0" smtClean="0">
                          <a:latin typeface="Calibri" panose="020F0502020204030204" pitchFamily="34" charset="0"/>
                        </a:rPr>
                        <a:t>2</a:t>
                      </a:r>
                      <a:endParaRPr lang="es-MX" sz="1600" dirty="0">
                        <a:latin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600" b="0" dirty="0" smtClean="0">
                          <a:latin typeface="+mn-lt"/>
                        </a:rPr>
                        <a:t>Referencias normativas</a:t>
                      </a:r>
                    </a:p>
                  </a:txBody>
                  <a:tcPr/>
                </a:tc>
              </a:tr>
              <a:tr h="280573">
                <a:tc>
                  <a:txBody>
                    <a:bodyPr/>
                    <a:lstStyle/>
                    <a:p>
                      <a:r>
                        <a:rPr lang="es-MX" sz="1600" dirty="0" smtClean="0">
                          <a:latin typeface="Calibri" panose="020F0502020204030204" pitchFamily="34" charset="0"/>
                        </a:rPr>
                        <a:t>3</a:t>
                      </a:r>
                      <a:endParaRPr lang="es-MX" sz="1600" dirty="0">
                        <a:latin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600" b="1" dirty="0" smtClean="0">
                          <a:latin typeface="+mn-lt"/>
                        </a:rPr>
                        <a:t>Definiciones, terminología, símbolos y abreviaturas</a:t>
                      </a:r>
                    </a:p>
                  </a:txBody>
                  <a:tcPr/>
                </a:tc>
              </a:tr>
              <a:tr h="320430">
                <a:tc>
                  <a:txBody>
                    <a:bodyPr/>
                    <a:lstStyle/>
                    <a:p>
                      <a:r>
                        <a:rPr lang="es-MX" sz="1600" dirty="0" smtClean="0">
                          <a:latin typeface="Calibri" panose="020F0502020204030204" pitchFamily="34" charset="0"/>
                        </a:rPr>
                        <a:t>4</a:t>
                      </a:r>
                      <a:endParaRPr lang="es-MX" sz="1600" dirty="0">
                        <a:latin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600" b="1" dirty="0" smtClean="0">
                          <a:latin typeface="+mn-lt"/>
                        </a:rPr>
                        <a:t>Disposiciones generales</a:t>
                      </a:r>
                    </a:p>
                  </a:txBody>
                  <a:tcPr/>
                </a:tc>
              </a:tr>
              <a:tr h="304800">
                <a:tc>
                  <a:txBody>
                    <a:bodyPr/>
                    <a:lstStyle/>
                    <a:p>
                      <a:r>
                        <a:rPr lang="es-MX" sz="1600" dirty="0" smtClean="0">
                          <a:latin typeface="Calibri" panose="020F0502020204030204" pitchFamily="34" charset="0"/>
                        </a:rPr>
                        <a:t>5</a:t>
                      </a:r>
                      <a:endParaRPr lang="es-MX" sz="1600" dirty="0">
                        <a:latin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600" b="1" dirty="0" smtClean="0">
                          <a:latin typeface="+mn-lt"/>
                        </a:rPr>
                        <a:t>Responsables sanitarios y personal</a:t>
                      </a:r>
                    </a:p>
                  </a:txBody>
                  <a:tcPr/>
                </a:tc>
              </a:tr>
              <a:tr h="265724">
                <a:tc>
                  <a:txBody>
                    <a:bodyPr/>
                    <a:lstStyle/>
                    <a:p>
                      <a:r>
                        <a:rPr lang="es-MX" sz="1600" dirty="0" smtClean="0">
                          <a:latin typeface="Calibri" panose="020F0502020204030204" pitchFamily="34" charset="0"/>
                        </a:rPr>
                        <a:t>6</a:t>
                      </a:r>
                      <a:endParaRPr lang="es-MX" sz="1600" dirty="0">
                        <a:latin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600" dirty="0" smtClean="0">
                          <a:latin typeface="+mn-lt"/>
                        </a:rPr>
                        <a:t>Instalaciones y equipo</a:t>
                      </a:r>
                    </a:p>
                  </a:txBody>
                  <a:tcPr/>
                </a:tc>
              </a:tr>
              <a:tr h="289169">
                <a:tc>
                  <a:txBody>
                    <a:bodyPr/>
                    <a:lstStyle/>
                    <a:p>
                      <a:r>
                        <a:rPr lang="es-MX" sz="1600" dirty="0" smtClean="0">
                          <a:latin typeface="Calibri" panose="020F0502020204030204" pitchFamily="34" charset="0"/>
                        </a:rPr>
                        <a:t>7</a:t>
                      </a:r>
                      <a:endParaRPr lang="es-MX" sz="1600" dirty="0">
                        <a:latin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600" b="1" dirty="0" smtClean="0">
                          <a:latin typeface="+mn-lt"/>
                        </a:rPr>
                        <a:t>Información y consentimiento informado y expreso</a:t>
                      </a:r>
                    </a:p>
                  </a:txBody>
                  <a:tcPr/>
                </a:tc>
              </a:tr>
              <a:tr h="289169">
                <a:tc>
                  <a:txBody>
                    <a:bodyPr/>
                    <a:lstStyle/>
                    <a:p>
                      <a:r>
                        <a:rPr lang="es-MX" sz="1600" dirty="0" smtClean="0">
                          <a:latin typeface="Calibri" panose="020F0502020204030204" pitchFamily="34" charset="0"/>
                        </a:rPr>
                        <a:t>8</a:t>
                      </a:r>
                      <a:endParaRPr lang="es-MX" sz="1600" dirty="0">
                        <a:latin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600" dirty="0" smtClean="0">
                          <a:latin typeface="+mn-lt"/>
                        </a:rPr>
                        <a:t>Selección de donantes</a:t>
                      </a:r>
                    </a:p>
                  </a:txBody>
                  <a:tcPr/>
                </a:tc>
              </a:tr>
              <a:tr h="234462">
                <a:tc>
                  <a:txBody>
                    <a:bodyPr/>
                    <a:lstStyle/>
                    <a:p>
                      <a:r>
                        <a:rPr lang="es-MX" sz="1600" dirty="0" smtClean="0">
                          <a:latin typeface="Calibri" panose="020F0502020204030204" pitchFamily="34" charset="0"/>
                        </a:rPr>
                        <a:t>9</a:t>
                      </a:r>
                      <a:endParaRPr lang="es-MX" sz="1600" dirty="0">
                        <a:latin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600" dirty="0" smtClean="0">
                          <a:latin typeface="+mn-lt"/>
                        </a:rPr>
                        <a:t>Colecta</a:t>
                      </a:r>
                    </a:p>
                  </a:txBody>
                  <a:tcPr/>
                </a:tc>
              </a:tr>
              <a:tr h="240909">
                <a:tc>
                  <a:txBody>
                    <a:bodyPr/>
                    <a:lstStyle/>
                    <a:p>
                      <a:r>
                        <a:rPr lang="es-MX" sz="1600" dirty="0" smtClean="0">
                          <a:latin typeface="Calibri" panose="020F0502020204030204" pitchFamily="34" charset="0"/>
                        </a:rPr>
                        <a:t>10</a:t>
                      </a:r>
                      <a:endParaRPr lang="es-MX" sz="1600" dirty="0">
                        <a:latin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600" dirty="0" smtClean="0">
                          <a:latin typeface="+mn-lt"/>
                        </a:rPr>
                        <a:t>Procesamiento</a:t>
                      </a:r>
                    </a:p>
                  </a:txBody>
                  <a:tcPr/>
                </a:tc>
              </a:tr>
              <a:tr h="270803">
                <a:tc>
                  <a:txBody>
                    <a:bodyPr/>
                    <a:lstStyle/>
                    <a:p>
                      <a:r>
                        <a:rPr lang="es-MX" sz="1600" dirty="0" smtClean="0">
                          <a:latin typeface="Calibri" panose="020F0502020204030204" pitchFamily="34" charset="0"/>
                        </a:rPr>
                        <a:t>11</a:t>
                      </a:r>
                      <a:endParaRPr lang="es-MX" sz="1600" dirty="0">
                        <a:latin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600" dirty="0" smtClean="0">
                          <a:latin typeface="+mn-lt"/>
                        </a:rPr>
                        <a:t>Determinaciones analíticas</a:t>
                      </a:r>
                    </a:p>
                  </a:txBody>
                  <a:tcPr/>
                </a:tc>
              </a:tr>
              <a:tr h="363911">
                <a:tc>
                  <a:txBody>
                    <a:bodyPr/>
                    <a:lstStyle/>
                    <a:p>
                      <a:r>
                        <a:rPr lang="es-MX" sz="1600" dirty="0" smtClean="0">
                          <a:latin typeface="Calibri" panose="020F0502020204030204" pitchFamily="34" charset="0"/>
                        </a:rPr>
                        <a:t>12</a:t>
                      </a:r>
                      <a:endParaRPr lang="es-MX" sz="1600" dirty="0">
                        <a:latin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600" dirty="0" smtClean="0">
                          <a:latin typeface="+mn-lt"/>
                        </a:rPr>
                        <a:t>Identificación de las unidades y las muestras</a:t>
                      </a:r>
                    </a:p>
                  </a:txBody>
                  <a:tcPr/>
                </a:tc>
              </a:tr>
            </a:tbl>
          </a:graphicData>
        </a:graphic>
      </p:graphicFrame>
      <p:graphicFrame>
        <p:nvGraphicFramePr>
          <p:cNvPr id="17" name="Tabla 16"/>
          <p:cNvGraphicFramePr>
            <a:graphicFrameLocks noGrp="1"/>
          </p:cNvGraphicFramePr>
          <p:nvPr>
            <p:extLst>
              <p:ext uri="{D42A27DB-BD31-4B8C-83A1-F6EECF244321}">
                <p14:modId xmlns:p14="http://schemas.microsoft.com/office/powerpoint/2010/main" val="879072876"/>
              </p:ext>
            </p:extLst>
          </p:nvPr>
        </p:nvGraphicFramePr>
        <p:xfrm>
          <a:off x="4572000" y="1542528"/>
          <a:ext cx="4103077" cy="4813822"/>
        </p:xfrm>
        <a:graphic>
          <a:graphicData uri="http://schemas.openxmlformats.org/drawingml/2006/table">
            <a:tbl>
              <a:tblPr firstRow="1" bandRow="1">
                <a:tableStyleId>{5940675A-B579-460E-94D1-54222C63F5DA}</a:tableStyleId>
              </a:tblPr>
              <a:tblGrid>
                <a:gridCol w="515815"/>
                <a:gridCol w="3587262"/>
              </a:tblGrid>
              <a:tr h="357784">
                <a:tc>
                  <a:txBody>
                    <a:bodyPr/>
                    <a:lstStyle/>
                    <a:p>
                      <a:r>
                        <a:rPr lang="es-MX" sz="1600" dirty="0" smtClean="0">
                          <a:latin typeface="+mn-lt"/>
                        </a:rPr>
                        <a:t>13</a:t>
                      </a:r>
                      <a:endParaRPr lang="es-MX" sz="16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600" dirty="0" smtClean="0">
                          <a:solidFill>
                            <a:prstClr val="black"/>
                          </a:solidFill>
                          <a:latin typeface="+mn-lt"/>
                        </a:rPr>
                        <a:t>Almacenamiento</a:t>
                      </a:r>
                    </a:p>
                  </a:txBody>
                  <a:tcPr/>
                </a:tc>
              </a:tr>
              <a:tr h="357784">
                <a:tc>
                  <a:txBody>
                    <a:bodyPr/>
                    <a:lstStyle/>
                    <a:p>
                      <a:r>
                        <a:rPr lang="es-MX" sz="1600" dirty="0" smtClean="0">
                          <a:latin typeface="+mn-lt"/>
                        </a:rPr>
                        <a:t>14</a:t>
                      </a:r>
                      <a:endParaRPr lang="es-MX" sz="16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600" dirty="0" smtClean="0">
                          <a:solidFill>
                            <a:prstClr val="black"/>
                          </a:solidFill>
                          <a:latin typeface="+mn-lt"/>
                        </a:rPr>
                        <a:t>Registro de unidades</a:t>
                      </a:r>
                    </a:p>
                  </a:txBody>
                  <a:tcPr/>
                </a:tc>
              </a:tr>
              <a:tr h="357784">
                <a:tc>
                  <a:txBody>
                    <a:bodyPr/>
                    <a:lstStyle/>
                    <a:p>
                      <a:r>
                        <a:rPr lang="es-MX" sz="1600" dirty="0" smtClean="0">
                          <a:latin typeface="+mn-lt"/>
                        </a:rPr>
                        <a:t>15</a:t>
                      </a:r>
                      <a:endParaRPr lang="es-MX" sz="16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600" dirty="0" smtClean="0">
                          <a:solidFill>
                            <a:prstClr val="black"/>
                          </a:solidFill>
                          <a:latin typeface="+mn-lt"/>
                        </a:rPr>
                        <a:t>Solicitud y reserva de unidades</a:t>
                      </a:r>
                    </a:p>
                  </a:txBody>
                  <a:tcPr/>
                </a:tc>
              </a:tr>
              <a:tr h="357784">
                <a:tc>
                  <a:txBody>
                    <a:bodyPr/>
                    <a:lstStyle/>
                    <a:p>
                      <a:r>
                        <a:rPr lang="es-MX" sz="1600" dirty="0" smtClean="0">
                          <a:latin typeface="+mn-lt"/>
                        </a:rPr>
                        <a:t>16</a:t>
                      </a:r>
                      <a:endParaRPr lang="es-MX" sz="16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600" dirty="0" smtClean="0">
                          <a:solidFill>
                            <a:prstClr val="black"/>
                          </a:solidFill>
                          <a:latin typeface="+mn-lt"/>
                        </a:rPr>
                        <a:t>Distribución</a:t>
                      </a:r>
                    </a:p>
                  </a:txBody>
                  <a:tcPr/>
                </a:tc>
              </a:tr>
              <a:tr h="357784">
                <a:tc>
                  <a:txBody>
                    <a:bodyPr/>
                    <a:lstStyle/>
                    <a:p>
                      <a:r>
                        <a:rPr lang="es-MX" sz="1600" dirty="0" smtClean="0">
                          <a:latin typeface="+mn-lt"/>
                        </a:rPr>
                        <a:t>17</a:t>
                      </a:r>
                      <a:endParaRPr lang="es-MX" sz="16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600" dirty="0" smtClean="0">
                          <a:solidFill>
                            <a:prstClr val="black"/>
                          </a:solidFill>
                          <a:latin typeface="+mn-lt"/>
                        </a:rPr>
                        <a:t>Transporte</a:t>
                      </a:r>
                    </a:p>
                  </a:txBody>
                  <a:tcPr/>
                </a:tc>
              </a:tr>
              <a:tr h="617991">
                <a:tc>
                  <a:txBody>
                    <a:bodyPr/>
                    <a:lstStyle/>
                    <a:p>
                      <a:r>
                        <a:rPr lang="es-MX" sz="1600" dirty="0" smtClean="0">
                          <a:latin typeface="+mn-lt"/>
                        </a:rPr>
                        <a:t>18</a:t>
                      </a:r>
                      <a:endParaRPr lang="es-MX" sz="16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600" dirty="0" smtClean="0">
                          <a:solidFill>
                            <a:prstClr val="black"/>
                          </a:solidFill>
                          <a:latin typeface="+mn-lt"/>
                        </a:rPr>
                        <a:t>Recepción de células troncales para uso terapéutico</a:t>
                      </a:r>
                    </a:p>
                  </a:txBody>
                  <a:tcPr/>
                </a:tc>
              </a:tr>
              <a:tr h="357784">
                <a:tc>
                  <a:txBody>
                    <a:bodyPr/>
                    <a:lstStyle/>
                    <a:p>
                      <a:r>
                        <a:rPr lang="es-MX" sz="1600" dirty="0" smtClean="0">
                          <a:latin typeface="+mn-lt"/>
                        </a:rPr>
                        <a:t>19</a:t>
                      </a:r>
                      <a:endParaRPr lang="es-MX" sz="16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600" dirty="0" smtClean="0">
                          <a:solidFill>
                            <a:prstClr val="black"/>
                          </a:solidFill>
                          <a:latin typeface="+mn-lt"/>
                        </a:rPr>
                        <a:t>Destino final de unidades</a:t>
                      </a:r>
                    </a:p>
                  </a:txBody>
                  <a:tcPr/>
                </a:tc>
              </a:tr>
              <a:tr h="357784">
                <a:tc>
                  <a:txBody>
                    <a:bodyPr/>
                    <a:lstStyle/>
                    <a:p>
                      <a:r>
                        <a:rPr lang="es-MX" sz="1600" dirty="0" smtClean="0">
                          <a:latin typeface="+mn-lt"/>
                        </a:rPr>
                        <a:t>20</a:t>
                      </a:r>
                      <a:endParaRPr lang="es-MX" sz="16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600" b="1" dirty="0" smtClean="0">
                          <a:solidFill>
                            <a:prstClr val="black"/>
                          </a:solidFill>
                          <a:latin typeface="+mn-lt"/>
                        </a:rPr>
                        <a:t>Investigación</a:t>
                      </a:r>
                    </a:p>
                  </a:txBody>
                  <a:tcPr/>
                </a:tc>
              </a:tr>
              <a:tr h="357784">
                <a:tc>
                  <a:txBody>
                    <a:bodyPr/>
                    <a:lstStyle/>
                    <a:p>
                      <a:r>
                        <a:rPr lang="es-MX" sz="1600" dirty="0" smtClean="0">
                          <a:latin typeface="+mn-lt"/>
                        </a:rPr>
                        <a:t>21</a:t>
                      </a:r>
                      <a:endParaRPr lang="es-MX" sz="16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600" b="1" dirty="0" smtClean="0">
                          <a:solidFill>
                            <a:prstClr val="black"/>
                          </a:solidFill>
                          <a:latin typeface="+mn-lt"/>
                        </a:rPr>
                        <a:t>Sistema Gestión de Calidad</a:t>
                      </a:r>
                    </a:p>
                  </a:txBody>
                  <a:tcPr/>
                </a:tc>
              </a:tr>
              <a:tr h="357784">
                <a:tc>
                  <a:txBody>
                    <a:bodyPr/>
                    <a:lstStyle/>
                    <a:p>
                      <a:r>
                        <a:rPr lang="es-MX" sz="1600" dirty="0" smtClean="0">
                          <a:latin typeface="+mn-lt"/>
                        </a:rPr>
                        <a:t>22</a:t>
                      </a:r>
                      <a:endParaRPr lang="es-MX" sz="16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600" dirty="0" smtClean="0">
                          <a:solidFill>
                            <a:prstClr val="black"/>
                          </a:solidFill>
                          <a:latin typeface="+mn-lt"/>
                        </a:rPr>
                        <a:t>Sistema Nacional de Biovigilancia</a:t>
                      </a:r>
                    </a:p>
                  </a:txBody>
                  <a:tcPr/>
                </a:tc>
              </a:tr>
              <a:tr h="617991">
                <a:tc>
                  <a:txBody>
                    <a:bodyPr/>
                    <a:lstStyle/>
                    <a:p>
                      <a:r>
                        <a:rPr lang="es-MX" sz="1600" dirty="0" smtClean="0">
                          <a:latin typeface="+mn-lt"/>
                        </a:rPr>
                        <a:t>23</a:t>
                      </a:r>
                      <a:endParaRPr lang="es-MX" sz="16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600" b="1" dirty="0" smtClean="0">
                          <a:solidFill>
                            <a:prstClr val="black"/>
                          </a:solidFill>
                          <a:latin typeface="+mn-lt"/>
                        </a:rPr>
                        <a:t>Concordancia con normas internacionales y mexicanas</a:t>
                      </a:r>
                    </a:p>
                  </a:txBody>
                  <a:tcPr/>
                </a:tc>
              </a:tr>
              <a:tr h="357784">
                <a:tc>
                  <a:txBody>
                    <a:bodyPr/>
                    <a:lstStyle/>
                    <a:p>
                      <a:r>
                        <a:rPr lang="es-MX" sz="1600" dirty="0" smtClean="0">
                          <a:latin typeface="+mn-lt"/>
                        </a:rPr>
                        <a:t>24</a:t>
                      </a:r>
                      <a:endParaRPr lang="es-MX" sz="16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600" dirty="0" smtClean="0">
                          <a:solidFill>
                            <a:prstClr val="black"/>
                          </a:solidFill>
                          <a:latin typeface="+mn-lt"/>
                        </a:rPr>
                        <a:t>Referencias</a:t>
                      </a:r>
                    </a:p>
                  </a:txBody>
                  <a:tcPr/>
                </a:tc>
              </a:tr>
            </a:tbl>
          </a:graphicData>
        </a:graphic>
      </p:graphicFrame>
    </p:spTree>
    <p:extLst>
      <p:ext uri="{BB962C8B-B14F-4D97-AF65-F5344CB8AC3E}">
        <p14:creationId xmlns:p14="http://schemas.microsoft.com/office/powerpoint/2010/main" val="26961497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10 Grupo"/>
          <p:cNvGrpSpPr/>
          <p:nvPr/>
        </p:nvGrpSpPr>
        <p:grpSpPr>
          <a:xfrm>
            <a:off x="6257603" y="219415"/>
            <a:ext cx="1673172" cy="407178"/>
            <a:chOff x="6763331" y="82710"/>
            <a:chExt cx="2230896" cy="542904"/>
          </a:xfrm>
        </p:grpSpPr>
        <p:sp>
          <p:nvSpPr>
            <p:cNvPr id="9" name="3 Rectángulo"/>
            <p:cNvSpPr/>
            <p:nvPr/>
          </p:nvSpPr>
          <p:spPr>
            <a:xfrm>
              <a:off x="7345380" y="130555"/>
              <a:ext cx="1648847" cy="456840"/>
            </a:xfrm>
            <a:prstGeom prst="rect">
              <a:avLst/>
            </a:prstGeom>
            <a:solidFill>
              <a:sysClr val="window" lastClr="FFFFFF"/>
            </a:solidFill>
            <a:ln w="25400" cap="flat" cmpd="sng" algn="ctr">
              <a:no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ct val="115000"/>
                </a:lnSpc>
                <a:spcAft>
                  <a:spcPts val="750"/>
                </a:spcAft>
                <a:defRPr/>
              </a:pPr>
              <a:r>
                <a:rPr lang="es-MX" sz="600" b="1" kern="0" dirty="0">
                  <a:solidFill>
                    <a:prstClr val="white">
                      <a:lumMod val="50000"/>
                    </a:prstClr>
                  </a:solidFill>
                  <a:latin typeface="Soberana Sans"/>
                  <a:ea typeface="Calibri"/>
                  <a:cs typeface="Times New Roman"/>
                </a:rPr>
                <a:t>CENTRO NACIONAL DE LA TRANSFUSIÓN SANGUÍNEA</a:t>
              </a:r>
              <a:endParaRPr lang="es-MX" sz="600" kern="0" dirty="0">
                <a:solidFill>
                  <a:prstClr val="white">
                    <a:lumMod val="50000"/>
                  </a:prstClr>
                </a:solidFill>
                <a:ea typeface="Calibri"/>
                <a:cs typeface="Times New Roman"/>
              </a:endParaRPr>
            </a:p>
          </p:txBody>
        </p:sp>
        <p:pic>
          <p:nvPicPr>
            <p:cNvPr id="8" name="0 Imagen"/>
            <p:cNvPicPr/>
            <p:nvPr/>
          </p:nvPicPr>
          <p:blipFill>
            <a:blip r:embed="rId3" cstate="print">
              <a:extLst>
                <a:ext uri="{28A0092B-C50C-407E-A947-70E740481C1C}">
                  <a14:useLocalDpi xmlns:a14="http://schemas.microsoft.com/office/drawing/2010/main" val="0"/>
                </a:ext>
              </a:extLst>
            </a:blip>
            <a:stretch>
              <a:fillRect/>
            </a:stretch>
          </p:blipFill>
          <p:spPr>
            <a:xfrm>
              <a:off x="6763331" y="82710"/>
              <a:ext cx="608761" cy="542904"/>
            </a:xfrm>
            <a:prstGeom prst="rect">
              <a:avLst/>
            </a:prstGeom>
          </p:spPr>
        </p:pic>
      </p:gr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9554" y="157551"/>
            <a:ext cx="1689143" cy="530906"/>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11 Grupo"/>
          <p:cNvGrpSpPr/>
          <p:nvPr/>
        </p:nvGrpSpPr>
        <p:grpSpPr>
          <a:xfrm>
            <a:off x="1201614" y="771065"/>
            <a:ext cx="6858000" cy="43737"/>
            <a:chOff x="0" y="6810571"/>
            <a:chExt cx="9144000" cy="58316"/>
          </a:xfrm>
        </p:grpSpPr>
        <p:sp>
          <p:nvSpPr>
            <p:cNvPr id="13" name="12 Rectángulo"/>
            <p:cNvSpPr/>
            <p:nvPr/>
          </p:nvSpPr>
          <p:spPr>
            <a:xfrm>
              <a:off x="0" y="6810571"/>
              <a:ext cx="3851920" cy="58316"/>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sp>
          <p:nvSpPr>
            <p:cNvPr id="14" name="13 Rectángulo"/>
            <p:cNvSpPr/>
            <p:nvPr/>
          </p:nvSpPr>
          <p:spPr>
            <a:xfrm>
              <a:off x="5292080" y="6810571"/>
              <a:ext cx="3851920" cy="5831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grpSp>
      <p:sp>
        <p:nvSpPr>
          <p:cNvPr id="4" name="Marcador de pie de página 3"/>
          <p:cNvSpPr>
            <a:spLocks noGrp="1"/>
          </p:cNvSpPr>
          <p:nvPr>
            <p:ph type="ftr" sz="quarter" idx="11"/>
          </p:nvPr>
        </p:nvSpPr>
        <p:spPr/>
        <p:txBody>
          <a:bodyPr/>
          <a:lstStyle/>
          <a:p>
            <a:r>
              <a:rPr lang="es-MX" smtClean="0"/>
              <a:t>Simposio: Retos del Uso de Células Troncales / Avances de la Norma para disposición de Células Troncales</a:t>
            </a:r>
            <a:endParaRPr lang="es-MX"/>
          </a:p>
        </p:txBody>
      </p:sp>
      <p:sp>
        <p:nvSpPr>
          <p:cNvPr id="2" name="Rectángulo 1"/>
          <p:cNvSpPr/>
          <p:nvPr/>
        </p:nvSpPr>
        <p:spPr>
          <a:xfrm>
            <a:off x="859692" y="1311845"/>
            <a:ext cx="7541845" cy="4964885"/>
          </a:xfrm>
          <a:prstGeom prst="rect">
            <a:avLst/>
          </a:prstGeom>
          <a:ln>
            <a:solidFill>
              <a:srgbClr val="FF0000"/>
            </a:solidFill>
          </a:ln>
        </p:spPr>
        <p:txBody>
          <a:bodyPr wrap="square">
            <a:spAutoFit/>
          </a:bodyPr>
          <a:lstStyle/>
          <a:p>
            <a:pPr marL="171450" indent="-171450">
              <a:lnSpc>
                <a:spcPct val="107000"/>
              </a:lnSpc>
              <a:spcBef>
                <a:spcPts val="600"/>
              </a:spcBef>
              <a:spcAft>
                <a:spcPts val="600"/>
              </a:spcAft>
              <a:buSzPts val="1100"/>
              <a:buFont typeface="Wingdings" panose="05000000000000000000" pitchFamily="2" charset="2"/>
              <a:buChar char="§"/>
              <a:tabLst>
                <a:tab pos="457200" algn="l"/>
              </a:tabLst>
            </a:pPr>
            <a:r>
              <a:rPr lang="es-ES_tradnl" sz="1600" b="1" dirty="0">
                <a:latin typeface="Soberana Texto" panose="02000000000000000000" pitchFamily="50" charset="0"/>
                <a:ea typeface="MS Mincho" panose="02020609040205080304" pitchFamily="49" charset="-128"/>
                <a:cs typeface="Times New Roman" panose="02020603050405020304" pitchFamily="18" charset="0"/>
              </a:rPr>
              <a:t>Célula troncal</a:t>
            </a:r>
            <a:r>
              <a:rPr lang="es-ES_tradnl" sz="1400" b="1" dirty="0">
                <a:latin typeface="Soberana Texto" panose="02000000000000000000" pitchFamily="50" charset="0"/>
                <a:ea typeface="MS Mincho" panose="02020609040205080304" pitchFamily="49" charset="-128"/>
                <a:cs typeface="Times New Roman" panose="02020603050405020304" pitchFamily="18" charset="0"/>
              </a:rPr>
              <a:t>:</a:t>
            </a:r>
            <a:r>
              <a:rPr lang="es-ES_tradnl" sz="1400" dirty="0">
                <a:latin typeface="Soberana Texto" panose="02000000000000000000" pitchFamily="50" charset="0"/>
                <a:ea typeface="MS Mincho" panose="02020609040205080304" pitchFamily="49" charset="-128"/>
                <a:cs typeface="Times New Roman" panose="02020603050405020304" pitchFamily="18" charset="0"/>
              </a:rPr>
              <a:t> tipo celular primitivo e indiferenciado, capaz de auto-replicarse y de producir múltiples tipos celulares a través de su proliferación y diferenciación.</a:t>
            </a:r>
            <a:endParaRPr lang="es-MX" sz="1400" dirty="0">
              <a:latin typeface="Soberana Texto" panose="02000000000000000000" pitchFamily="50" charset="0"/>
              <a:ea typeface="Calibri" panose="020F0502020204030204" pitchFamily="34" charset="0"/>
              <a:cs typeface="Times New Roman" panose="02020603050405020304" pitchFamily="18" charset="0"/>
            </a:endParaRPr>
          </a:p>
          <a:p>
            <a:pPr marL="171450" indent="-171450">
              <a:lnSpc>
                <a:spcPct val="107000"/>
              </a:lnSpc>
              <a:spcBef>
                <a:spcPts val="600"/>
              </a:spcBef>
              <a:spcAft>
                <a:spcPts val="600"/>
              </a:spcAft>
              <a:buSzPts val="1100"/>
              <a:buFont typeface="Wingdings" panose="05000000000000000000" pitchFamily="2" charset="2"/>
              <a:buChar char="§"/>
              <a:tabLst>
                <a:tab pos="457200" algn="l"/>
              </a:tabLst>
            </a:pPr>
            <a:r>
              <a:rPr lang="es-ES_tradnl" sz="1600" b="1" dirty="0">
                <a:latin typeface="Soberana Texto" panose="02000000000000000000" pitchFamily="50" charset="0"/>
                <a:ea typeface="MS Mincho" panose="02020609040205080304" pitchFamily="49" charset="-128"/>
                <a:cs typeface="Times New Roman" panose="02020603050405020304" pitchFamily="18" charset="0"/>
              </a:rPr>
              <a:t>Célula troncal hematopoyética</a:t>
            </a:r>
            <a:r>
              <a:rPr lang="es-ES_tradnl" sz="1600" dirty="0">
                <a:latin typeface="Soberana Texto" panose="02000000000000000000" pitchFamily="50" charset="0"/>
                <a:ea typeface="MS Mincho" panose="02020609040205080304" pitchFamily="49" charset="-128"/>
                <a:cs typeface="Times New Roman" panose="02020603050405020304" pitchFamily="18" charset="0"/>
              </a:rPr>
              <a:t>: </a:t>
            </a:r>
            <a:r>
              <a:rPr lang="es-ES_tradnl" sz="1400" dirty="0">
                <a:latin typeface="Soberana Texto" panose="02000000000000000000" pitchFamily="50" charset="0"/>
                <a:ea typeface="MS Mincho" panose="02020609040205080304" pitchFamily="49" charset="-128"/>
                <a:cs typeface="Times New Roman" panose="02020603050405020304" pitchFamily="18" charset="0"/>
              </a:rPr>
              <a:t>entidad morfológica inmadura e indiferenciada, capaz de auto-replicarse y de generar los distintos tipos de células sanguíneas.</a:t>
            </a:r>
            <a:endParaRPr lang="es-MX" sz="1400" dirty="0">
              <a:latin typeface="Soberana Texto" panose="02000000000000000000" pitchFamily="50" charset="0"/>
              <a:ea typeface="Calibri" panose="020F0502020204030204" pitchFamily="34" charset="0"/>
              <a:cs typeface="Times New Roman" panose="02020603050405020304" pitchFamily="18" charset="0"/>
            </a:endParaRPr>
          </a:p>
          <a:p>
            <a:pPr marL="171450" indent="-171450">
              <a:lnSpc>
                <a:spcPct val="107000"/>
              </a:lnSpc>
              <a:spcBef>
                <a:spcPts val="600"/>
              </a:spcBef>
              <a:spcAft>
                <a:spcPts val="600"/>
              </a:spcAft>
              <a:buSzPts val="1100"/>
              <a:buFont typeface="Wingdings" panose="05000000000000000000" pitchFamily="2" charset="2"/>
              <a:buChar char="§"/>
              <a:tabLst>
                <a:tab pos="457200" algn="l"/>
              </a:tabLst>
            </a:pPr>
            <a:r>
              <a:rPr lang="es-ES_tradnl" sz="1600" b="1" dirty="0">
                <a:latin typeface="Soberana Texto" panose="02000000000000000000" pitchFamily="50" charset="0"/>
                <a:ea typeface="MS Mincho" panose="02020609040205080304" pitchFamily="49" charset="-128"/>
                <a:cs typeface="Times New Roman" panose="02020603050405020304" pitchFamily="18" charset="0"/>
              </a:rPr>
              <a:t>Célula progenitora hematopoyética</a:t>
            </a:r>
            <a:r>
              <a:rPr lang="es-ES_tradnl" sz="1600" dirty="0">
                <a:latin typeface="Soberana Texto" panose="02000000000000000000" pitchFamily="50" charset="0"/>
                <a:ea typeface="MS Mincho" panose="02020609040205080304" pitchFamily="49" charset="-128"/>
                <a:cs typeface="Times New Roman" panose="02020603050405020304" pitchFamily="18" charset="0"/>
              </a:rPr>
              <a:t>: </a:t>
            </a:r>
            <a:r>
              <a:rPr lang="es-ES_tradnl" sz="1400" dirty="0">
                <a:latin typeface="Soberana Texto" panose="02000000000000000000" pitchFamily="50" charset="0"/>
                <a:ea typeface="MS Mincho" panose="02020609040205080304" pitchFamily="49" charset="-128"/>
                <a:cs typeface="Times New Roman" panose="02020603050405020304" pitchFamily="18" charset="0"/>
              </a:rPr>
              <a:t>entidad morfológica inmadura, incapaz de auto-replicarse, pero con alta actividad proliferativa y con la capacidad de generar células sanguíneas precursoras y maduras. Su potencial de diferenciación puede ser múltiple o puede estar limitado a un solo linaje.</a:t>
            </a:r>
          </a:p>
          <a:p>
            <a:pPr marL="171450" indent="-171450">
              <a:lnSpc>
                <a:spcPct val="107000"/>
              </a:lnSpc>
              <a:spcBef>
                <a:spcPts val="600"/>
              </a:spcBef>
              <a:spcAft>
                <a:spcPts val="600"/>
              </a:spcAft>
              <a:buSzPts val="1100"/>
              <a:buFont typeface="Wingdings" panose="05000000000000000000" pitchFamily="2" charset="2"/>
              <a:buChar char="§"/>
              <a:tabLst>
                <a:tab pos="540385" algn="l"/>
              </a:tabLst>
            </a:pPr>
            <a:r>
              <a:rPr lang="es-ES_tradnl" sz="1400" b="1" dirty="0">
                <a:latin typeface="Soberana Texto" panose="02000000000000000000" pitchFamily="50" charset="0"/>
                <a:ea typeface="MS Mincho" panose="02020609040205080304" pitchFamily="49" charset="-128"/>
                <a:cs typeface="Times New Roman" panose="02020603050405020304" pitchFamily="18" charset="0"/>
              </a:rPr>
              <a:t> </a:t>
            </a:r>
            <a:r>
              <a:rPr lang="es-ES_tradnl" sz="1600" b="1" dirty="0">
                <a:latin typeface="Soberana Texto" panose="02000000000000000000" pitchFamily="50" charset="0"/>
                <a:ea typeface="MS Mincho" panose="02020609040205080304" pitchFamily="49" charset="-128"/>
                <a:cs typeface="Times New Roman" panose="02020603050405020304" pitchFamily="18" charset="0"/>
              </a:rPr>
              <a:t>Donante voluntario y altruista: </a:t>
            </a:r>
            <a:r>
              <a:rPr lang="es-ES_tradnl" sz="1400" dirty="0">
                <a:latin typeface="Soberana Texto" panose="02000000000000000000" pitchFamily="50" charset="0"/>
                <a:ea typeface="MS Mincho" panose="02020609040205080304" pitchFamily="49" charset="-128"/>
                <a:cs typeface="Times New Roman" panose="02020603050405020304" pitchFamily="18" charset="0"/>
              </a:rPr>
              <a:t>la persona que proporcione células troncales y progenitoras para uso terapéutico y/o de investigación, motivada     exclusivamente por sentimientos humanitarios y de solidaridad y sin esperar retribución alguna a cambio. En esta categoría se incluye a la madre que consiente la utilización de la sangre placentaria.</a:t>
            </a:r>
            <a:r>
              <a:rPr lang="es-ES_tradnl" sz="1400" b="1" dirty="0">
                <a:latin typeface="Soberana Texto" panose="02000000000000000000" pitchFamily="50" charset="0"/>
                <a:ea typeface="MS Mincho" panose="02020609040205080304" pitchFamily="49" charset="-128"/>
                <a:cs typeface="Arial" panose="020B0604020202020204" pitchFamily="34" charset="0"/>
              </a:rPr>
              <a:t> </a:t>
            </a:r>
          </a:p>
          <a:p>
            <a:pPr marL="171450" indent="-171450">
              <a:lnSpc>
                <a:spcPct val="107000"/>
              </a:lnSpc>
              <a:spcBef>
                <a:spcPts val="600"/>
              </a:spcBef>
              <a:spcAft>
                <a:spcPts val="600"/>
              </a:spcAft>
              <a:buSzPts val="1100"/>
              <a:buFont typeface="Wingdings" panose="05000000000000000000" pitchFamily="2" charset="2"/>
              <a:buChar char="§"/>
              <a:tabLst>
                <a:tab pos="540385" algn="l"/>
              </a:tabLst>
            </a:pPr>
            <a:r>
              <a:rPr lang="es-ES_tradnl" sz="1600" b="1" dirty="0">
                <a:latin typeface="Soberana Texto" panose="02000000000000000000" pitchFamily="50" charset="0"/>
                <a:ea typeface="MS Mincho" panose="02020609040205080304" pitchFamily="49" charset="-128"/>
                <a:cs typeface="Arial" panose="020B0604020202020204" pitchFamily="34" charset="0"/>
              </a:rPr>
              <a:t>Uso autólogo eventual: </a:t>
            </a:r>
            <a:r>
              <a:rPr lang="es-ES_tradnl" sz="1400" dirty="0">
                <a:latin typeface="Soberana Texto" panose="02000000000000000000" pitchFamily="50" charset="0"/>
                <a:ea typeface="MS Mincho" panose="02020609040205080304" pitchFamily="49" charset="-128"/>
                <a:cs typeface="Arial" panose="020B0604020202020204" pitchFamily="34" charset="0"/>
              </a:rPr>
              <a:t>cuando</a:t>
            </a:r>
            <a:r>
              <a:rPr lang="es-ES_tradnl" sz="1400" b="1" dirty="0">
                <a:latin typeface="Soberana Texto" panose="02000000000000000000" pitchFamily="50" charset="0"/>
                <a:ea typeface="MS Mincho" panose="02020609040205080304" pitchFamily="49" charset="-128"/>
                <a:cs typeface="Arial" panose="020B0604020202020204" pitchFamily="34" charset="0"/>
              </a:rPr>
              <a:t> </a:t>
            </a:r>
            <a:r>
              <a:rPr lang="es-ES_tradnl" sz="1400" dirty="0">
                <a:latin typeface="Soberana Texto" panose="02000000000000000000" pitchFamily="50" charset="0"/>
                <a:ea typeface="MS Mincho" panose="02020609040205080304" pitchFamily="49" charset="-128"/>
                <a:cs typeface="Arial" panose="020B0604020202020204" pitchFamily="34" charset="0"/>
              </a:rPr>
              <a:t>las células y/o tejidos son obtenidos con la finalidad de ser preservados para su aplicación hipotética futura en la misma persona, sin que exista una indicación médica establecida en el momento de la obtención e inicio de la preservación.</a:t>
            </a:r>
            <a:r>
              <a:rPr lang="es-ES_tradnl" sz="1400" b="1" dirty="0">
                <a:latin typeface="Soberana Texto" panose="02000000000000000000" pitchFamily="50" charset="0"/>
                <a:ea typeface="MS Mincho" panose="02020609040205080304" pitchFamily="49" charset="-128"/>
                <a:cs typeface="Arial" panose="020B0604020202020204" pitchFamily="34" charset="0"/>
              </a:rPr>
              <a:t> </a:t>
            </a:r>
            <a:endParaRPr lang="es-MX" sz="1400" dirty="0">
              <a:latin typeface="Soberana Texto" panose="02000000000000000000" pitchFamily="50" charset="0"/>
              <a:ea typeface="Calibri" panose="020F0502020204030204" pitchFamily="34" charset="0"/>
              <a:cs typeface="Arial" panose="020B0604020202020204" pitchFamily="34" charset="0"/>
            </a:endParaRPr>
          </a:p>
          <a:p>
            <a:pPr marL="171450" lvl="2" indent="-171450">
              <a:lnSpc>
                <a:spcPct val="107000"/>
              </a:lnSpc>
              <a:spcBef>
                <a:spcPts val="600"/>
              </a:spcBef>
              <a:spcAft>
                <a:spcPts val="600"/>
              </a:spcAft>
              <a:buSzPts val="1100"/>
              <a:buFont typeface="Wingdings" panose="05000000000000000000" pitchFamily="2" charset="2"/>
              <a:buChar char="§"/>
              <a:tabLst>
                <a:tab pos="540385" algn="l"/>
              </a:tabLst>
            </a:pPr>
            <a:r>
              <a:rPr lang="es-ES_tradnl" sz="1400" b="1" dirty="0">
                <a:latin typeface="Soberana Texto" panose="02000000000000000000" pitchFamily="50" charset="0"/>
                <a:ea typeface="MS Mincho" panose="02020609040205080304" pitchFamily="49" charset="-128"/>
                <a:cs typeface="Times New Roman" panose="02020603050405020304" pitchFamily="18" charset="0"/>
              </a:rPr>
              <a:t> </a:t>
            </a:r>
            <a:r>
              <a:rPr lang="es-ES_tradnl" sz="1600" b="1" dirty="0">
                <a:latin typeface="Soberana Texto" panose="02000000000000000000" pitchFamily="50" charset="0"/>
                <a:ea typeface="MS Mincho" panose="02020609040205080304" pitchFamily="49" charset="-128"/>
                <a:cs typeface="Times New Roman" panose="02020603050405020304" pitchFamily="18" charset="0"/>
              </a:rPr>
              <a:t>Usuario(a) de servicios de criopreservación: </a:t>
            </a:r>
            <a:r>
              <a:rPr lang="es-ES_tradnl" sz="1400" dirty="0">
                <a:latin typeface="Soberana Texto" panose="02000000000000000000" pitchFamily="50" charset="0"/>
                <a:ea typeface="MS Mincho" panose="02020609040205080304" pitchFamily="49" charset="-128"/>
                <a:cs typeface="Times New Roman" panose="02020603050405020304" pitchFamily="18" charset="0"/>
              </a:rPr>
              <a:t>contratante de los servicios privados para la guarda y depósito celular.</a:t>
            </a:r>
            <a:r>
              <a:rPr lang="es-ES_tradnl" sz="1400" b="1" dirty="0">
                <a:latin typeface="Soberana Texto" panose="02000000000000000000" pitchFamily="50" charset="0"/>
              </a:rPr>
              <a:t> </a:t>
            </a:r>
          </a:p>
        </p:txBody>
      </p:sp>
      <p:sp>
        <p:nvSpPr>
          <p:cNvPr id="5" name="CuadroTexto 4"/>
          <p:cNvSpPr txBox="1"/>
          <p:nvPr/>
        </p:nvSpPr>
        <p:spPr>
          <a:xfrm>
            <a:off x="3767015" y="918900"/>
            <a:ext cx="1893969" cy="461665"/>
          </a:xfrm>
          <a:prstGeom prst="rect">
            <a:avLst/>
          </a:prstGeom>
          <a:noFill/>
        </p:spPr>
        <p:txBody>
          <a:bodyPr wrap="square" rtlCol="0">
            <a:spAutoFit/>
          </a:bodyPr>
          <a:lstStyle/>
          <a:p>
            <a:r>
              <a:rPr lang="es-MX" sz="2400" b="1" dirty="0" smtClean="0"/>
              <a:t>Definiciones</a:t>
            </a:r>
            <a:endParaRPr lang="es-MX" sz="2400" b="1" dirty="0"/>
          </a:p>
        </p:txBody>
      </p:sp>
    </p:spTree>
    <p:extLst>
      <p:ext uri="{BB962C8B-B14F-4D97-AF65-F5344CB8AC3E}">
        <p14:creationId xmlns:p14="http://schemas.microsoft.com/office/powerpoint/2010/main" val="2250227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10 Grupo"/>
          <p:cNvGrpSpPr/>
          <p:nvPr/>
        </p:nvGrpSpPr>
        <p:grpSpPr>
          <a:xfrm>
            <a:off x="6249789" y="248079"/>
            <a:ext cx="1673172" cy="407178"/>
            <a:chOff x="6763331" y="82710"/>
            <a:chExt cx="2230896" cy="542904"/>
          </a:xfrm>
        </p:grpSpPr>
        <p:sp>
          <p:nvSpPr>
            <p:cNvPr id="9" name="3 Rectángulo"/>
            <p:cNvSpPr/>
            <p:nvPr/>
          </p:nvSpPr>
          <p:spPr>
            <a:xfrm>
              <a:off x="7345380" y="130555"/>
              <a:ext cx="1648847" cy="456840"/>
            </a:xfrm>
            <a:prstGeom prst="rect">
              <a:avLst/>
            </a:prstGeom>
            <a:solidFill>
              <a:sysClr val="window" lastClr="FFFFFF"/>
            </a:solidFill>
            <a:ln w="25400" cap="flat" cmpd="sng" algn="ctr">
              <a:no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ct val="115000"/>
                </a:lnSpc>
                <a:spcAft>
                  <a:spcPts val="750"/>
                </a:spcAft>
                <a:defRPr/>
              </a:pPr>
              <a:r>
                <a:rPr lang="es-MX" sz="600" b="1" kern="0" dirty="0">
                  <a:solidFill>
                    <a:prstClr val="white">
                      <a:lumMod val="50000"/>
                    </a:prstClr>
                  </a:solidFill>
                  <a:latin typeface="Soberana Sans"/>
                  <a:ea typeface="Calibri"/>
                  <a:cs typeface="Times New Roman"/>
                </a:rPr>
                <a:t>CENTRO NACIONAL DE LA TRANSFUSIÓN SANGUÍNEA</a:t>
              </a:r>
              <a:endParaRPr lang="es-MX" sz="600" kern="0" dirty="0">
                <a:solidFill>
                  <a:prstClr val="white">
                    <a:lumMod val="50000"/>
                  </a:prstClr>
                </a:solidFill>
                <a:ea typeface="Calibri"/>
                <a:cs typeface="Times New Roman"/>
              </a:endParaRPr>
            </a:p>
          </p:txBody>
        </p:sp>
        <p:pic>
          <p:nvPicPr>
            <p:cNvPr id="8" name="0 Imagen"/>
            <p:cNvPicPr/>
            <p:nvPr/>
          </p:nvPicPr>
          <p:blipFill>
            <a:blip r:embed="rId3" cstate="print">
              <a:extLst>
                <a:ext uri="{28A0092B-C50C-407E-A947-70E740481C1C}">
                  <a14:useLocalDpi xmlns:a14="http://schemas.microsoft.com/office/drawing/2010/main" val="0"/>
                </a:ext>
              </a:extLst>
            </a:blip>
            <a:stretch>
              <a:fillRect/>
            </a:stretch>
          </p:blipFill>
          <p:spPr>
            <a:xfrm>
              <a:off x="6763331" y="82710"/>
              <a:ext cx="608761" cy="542904"/>
            </a:xfrm>
            <a:prstGeom prst="rect">
              <a:avLst/>
            </a:prstGeom>
          </p:spPr>
        </p:pic>
      </p:gr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7707" y="186215"/>
            <a:ext cx="1689143" cy="530906"/>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11 Grupo"/>
          <p:cNvGrpSpPr/>
          <p:nvPr/>
        </p:nvGrpSpPr>
        <p:grpSpPr>
          <a:xfrm>
            <a:off x="1205522" y="776461"/>
            <a:ext cx="6858000" cy="43737"/>
            <a:chOff x="0" y="6810571"/>
            <a:chExt cx="9144000" cy="58316"/>
          </a:xfrm>
        </p:grpSpPr>
        <p:sp>
          <p:nvSpPr>
            <p:cNvPr id="13" name="12 Rectángulo"/>
            <p:cNvSpPr/>
            <p:nvPr/>
          </p:nvSpPr>
          <p:spPr>
            <a:xfrm>
              <a:off x="0" y="6810571"/>
              <a:ext cx="3851920" cy="58316"/>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sp>
          <p:nvSpPr>
            <p:cNvPr id="14" name="13 Rectángulo"/>
            <p:cNvSpPr/>
            <p:nvPr/>
          </p:nvSpPr>
          <p:spPr>
            <a:xfrm>
              <a:off x="5292080" y="6810571"/>
              <a:ext cx="3851920" cy="5831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grpSp>
      <p:sp>
        <p:nvSpPr>
          <p:cNvPr id="3" name="Rectángulo 2"/>
          <p:cNvSpPr/>
          <p:nvPr/>
        </p:nvSpPr>
        <p:spPr>
          <a:xfrm>
            <a:off x="531446" y="1360157"/>
            <a:ext cx="8206153" cy="4648196"/>
          </a:xfrm>
          <a:prstGeom prst="rect">
            <a:avLst/>
          </a:prstGeom>
          <a:ln>
            <a:solidFill>
              <a:srgbClr val="FF0000"/>
            </a:solidFill>
          </a:ln>
        </p:spPr>
        <p:txBody>
          <a:bodyPr wrap="square">
            <a:spAutoFit/>
          </a:bodyPr>
          <a:lstStyle/>
          <a:p>
            <a:pPr marL="128588" lvl="2" indent="-128588">
              <a:lnSpc>
                <a:spcPct val="107000"/>
              </a:lnSpc>
              <a:spcBef>
                <a:spcPts val="600"/>
              </a:spcBef>
              <a:spcAft>
                <a:spcPts val="600"/>
              </a:spcAft>
              <a:buSzPts val="1100"/>
              <a:buFont typeface="Wingdings" panose="05000000000000000000" pitchFamily="2" charset="2"/>
              <a:buChar char="§"/>
              <a:tabLst>
                <a:tab pos="405289" algn="l"/>
              </a:tabLst>
            </a:pPr>
            <a:r>
              <a:rPr lang="es-ES_tradnl" sz="1600" b="1" dirty="0">
                <a:latin typeface="Soberana Texto" panose="02000000000000000000" pitchFamily="50" charset="0"/>
              </a:rPr>
              <a:t>Trazabilidad</a:t>
            </a:r>
            <a:r>
              <a:rPr lang="es-ES_tradnl" sz="1600" dirty="0">
                <a:latin typeface="Soberana Texto" panose="02000000000000000000" pitchFamily="50" charset="0"/>
              </a:rPr>
              <a:t>, a la capacidad de localizar e identificar los órganos, tejidos y células o sus componentes, en cualquier momento, desde la obtención o extracción hasta su uso terapéutico, de investigación, o bien, su destino final.</a:t>
            </a:r>
            <a:endParaRPr lang="es-MX" sz="1600" dirty="0">
              <a:latin typeface="Soberana Texto" panose="02000000000000000000" pitchFamily="50" charset="0"/>
            </a:endParaRPr>
          </a:p>
          <a:p>
            <a:pPr marL="128588" lvl="2" indent="-128588">
              <a:lnSpc>
                <a:spcPct val="107000"/>
              </a:lnSpc>
              <a:spcBef>
                <a:spcPts val="600"/>
              </a:spcBef>
              <a:spcAft>
                <a:spcPts val="600"/>
              </a:spcAft>
              <a:buSzPts val="1100"/>
              <a:buFont typeface="Wingdings" panose="05000000000000000000" pitchFamily="2" charset="2"/>
              <a:buChar char="§"/>
              <a:tabLst>
                <a:tab pos="342900" algn="l"/>
              </a:tabLst>
            </a:pPr>
            <a:r>
              <a:rPr lang="es-MX" sz="1600" b="1" dirty="0">
                <a:latin typeface="Soberana Texto" panose="02000000000000000000" pitchFamily="50" charset="0"/>
                <a:ea typeface="MS Mincho" panose="02020609040205080304" pitchFamily="49" charset="-128"/>
                <a:cs typeface="Times New Roman" panose="02020603050405020304" pitchFamily="18" charset="0"/>
              </a:rPr>
              <a:t>Registro Nacional de Sangre y Células Troncales</a:t>
            </a:r>
            <a:r>
              <a:rPr lang="es-MX" sz="1600" dirty="0">
                <a:latin typeface="Soberana Texto" panose="02000000000000000000" pitchFamily="50" charset="0"/>
                <a:ea typeface="MS Mincho" panose="02020609040205080304" pitchFamily="49" charset="-128"/>
                <a:cs typeface="Times New Roman" panose="02020603050405020304" pitchFamily="18" charset="0"/>
              </a:rPr>
              <a:t>.- Base de datos que compila la información relacionada con la disposición de sangre, hemocomponentes y células troncales. Este registro forma parte del Sistema Nacional de Biovigilancia. </a:t>
            </a:r>
          </a:p>
          <a:p>
            <a:pPr marL="128588" indent="-128588">
              <a:lnSpc>
                <a:spcPct val="107000"/>
              </a:lnSpc>
              <a:spcBef>
                <a:spcPts val="600"/>
              </a:spcBef>
              <a:spcAft>
                <a:spcPts val="600"/>
              </a:spcAft>
              <a:buSzPts val="1100"/>
              <a:buFont typeface="Wingdings" panose="05000000000000000000" pitchFamily="2" charset="2"/>
              <a:buChar char="§"/>
              <a:tabLst>
                <a:tab pos="342900" algn="l"/>
              </a:tabLst>
            </a:pPr>
            <a:r>
              <a:rPr lang="es-MX" sz="1600" b="1" dirty="0">
                <a:latin typeface="Soberana Texto" panose="02000000000000000000" pitchFamily="50" charset="0"/>
                <a:ea typeface="MS Mincho" panose="02020609040205080304" pitchFamily="49" charset="-128"/>
                <a:cs typeface="Times New Roman" panose="02020603050405020304" pitchFamily="18" charset="0"/>
              </a:rPr>
              <a:t> </a:t>
            </a:r>
            <a:r>
              <a:rPr lang="es-ES_tradnl" sz="1600" b="1" dirty="0">
                <a:latin typeface="Soberana Texto" panose="02000000000000000000" pitchFamily="50" charset="0"/>
                <a:ea typeface="MS Mincho" panose="02020609040205080304" pitchFamily="49" charset="-128"/>
                <a:cs typeface="Times New Roman" panose="02020603050405020304" pitchFamily="18" charset="0"/>
              </a:rPr>
              <a:t>Registro de donantes alogénicos potenciales: </a:t>
            </a:r>
            <a:r>
              <a:rPr lang="es-ES_tradnl" sz="1600" dirty="0">
                <a:latin typeface="Soberana Texto" panose="02000000000000000000" pitchFamily="50" charset="0"/>
                <a:ea typeface="MS Mincho" panose="02020609040205080304" pitchFamily="49" charset="-128"/>
                <a:cs typeface="Times New Roman" panose="02020603050405020304" pitchFamily="18" charset="0"/>
              </a:rPr>
              <a:t>registro de donantes rechazados por incompatibilidad con su potencial receptor, pero susceptibles de ser donantes de un receptor compatible.  </a:t>
            </a:r>
            <a:r>
              <a:rPr lang="es-MX" sz="1600" dirty="0">
                <a:latin typeface="Soberana Texto" panose="02000000000000000000" pitchFamily="50" charset="0"/>
                <a:ea typeface="MS Mincho" panose="02020609040205080304" pitchFamily="49" charset="-128"/>
                <a:cs typeface="Times New Roman" panose="02020603050405020304" pitchFamily="18" charset="0"/>
              </a:rPr>
              <a:t>Este registro forma parte del Sistema Nacional de Biovigilancia.</a:t>
            </a:r>
          </a:p>
          <a:p>
            <a:pPr marL="128588" indent="-128588">
              <a:lnSpc>
                <a:spcPct val="107000"/>
              </a:lnSpc>
              <a:spcBef>
                <a:spcPts val="600"/>
              </a:spcBef>
              <a:spcAft>
                <a:spcPts val="600"/>
              </a:spcAft>
              <a:buSzPts val="1100"/>
              <a:buFont typeface="Wingdings" panose="05000000000000000000" pitchFamily="2" charset="2"/>
              <a:buChar char="§"/>
              <a:tabLst>
                <a:tab pos="342900" algn="l"/>
              </a:tabLst>
            </a:pPr>
            <a:r>
              <a:rPr lang="es-ES_tradnl" sz="1600" b="1" dirty="0">
                <a:latin typeface="Soberana Texto" panose="02000000000000000000" pitchFamily="50" charset="0"/>
                <a:ea typeface="MS Mincho" panose="02020609040205080304" pitchFamily="49" charset="-128"/>
                <a:cs typeface="Times New Roman" panose="02020603050405020304" pitchFamily="18" charset="0"/>
              </a:rPr>
              <a:t> Registro de unidades de células troncales: </a:t>
            </a:r>
            <a:r>
              <a:rPr lang="es-ES_tradnl" sz="1600" dirty="0">
                <a:latin typeface="Soberana Texto" panose="02000000000000000000" pitchFamily="50" charset="0"/>
                <a:ea typeface="MS Mincho" panose="02020609040205080304" pitchFamily="49" charset="-128"/>
                <a:cs typeface="Times New Roman" panose="02020603050405020304" pitchFamily="18" charset="0"/>
              </a:rPr>
              <a:t>listado de unidades colectadas al interior de un establecimiento con licencia de disposición de células troncales. </a:t>
            </a:r>
            <a:r>
              <a:rPr lang="es-MX" sz="1600" dirty="0">
                <a:latin typeface="Soberana Texto" panose="02000000000000000000" pitchFamily="50" charset="0"/>
                <a:ea typeface="MS Mincho" panose="02020609040205080304" pitchFamily="49" charset="-128"/>
                <a:cs typeface="Times New Roman" panose="02020603050405020304" pitchFamily="18" charset="0"/>
              </a:rPr>
              <a:t>Este registro forma parte del Sistema Nacional de Biovigilancia.</a:t>
            </a:r>
          </a:p>
          <a:p>
            <a:pPr marL="128588" indent="-128588">
              <a:lnSpc>
                <a:spcPct val="107000"/>
              </a:lnSpc>
              <a:spcBef>
                <a:spcPts val="600"/>
              </a:spcBef>
              <a:spcAft>
                <a:spcPts val="600"/>
              </a:spcAft>
              <a:buSzPts val="1100"/>
              <a:buFont typeface="Wingdings" panose="05000000000000000000" pitchFamily="2" charset="2"/>
              <a:buChar char="§"/>
              <a:tabLst>
                <a:tab pos="405289" algn="l"/>
              </a:tabLst>
            </a:pPr>
            <a:r>
              <a:rPr lang="es-ES_tradnl" sz="1600" b="1" dirty="0">
                <a:latin typeface="Soberana Texto" panose="02000000000000000000" pitchFamily="50" charset="0"/>
                <a:ea typeface="MS Mincho" panose="02020609040205080304" pitchFamily="49" charset="-128"/>
                <a:cs typeface="Times New Roman" panose="02020603050405020304" pitchFamily="18" charset="0"/>
              </a:rPr>
              <a:t>Unidad de Medicina Regenerativa.  </a:t>
            </a:r>
            <a:r>
              <a:rPr lang="es-ES_tradnl" sz="1600" dirty="0">
                <a:latin typeface="Soberana Texto" panose="02000000000000000000" pitchFamily="50" charset="0"/>
                <a:ea typeface="MS Mincho" panose="02020609040205080304" pitchFamily="49" charset="-128"/>
                <a:cs typeface="Times New Roman" panose="02020603050405020304" pitchFamily="18" charset="0"/>
              </a:rPr>
              <a:t>Establecimiento que lleva a cabo actividades de investigación con el objetivo de reparar, sustituir o regenerar células, tejidos u órganos para restaurar la función alterada por cualquier causa.</a:t>
            </a:r>
            <a:r>
              <a:rPr lang="es-MX" sz="1600" dirty="0">
                <a:latin typeface="Soberana Texto" panose="02000000000000000000" pitchFamily="50" charset="0"/>
                <a:ea typeface="MS Mincho" panose="02020609040205080304" pitchFamily="49" charset="-128"/>
                <a:cs typeface="Times New Roman" panose="02020603050405020304" pitchFamily="18" charset="0"/>
              </a:rPr>
              <a:t>  </a:t>
            </a:r>
          </a:p>
        </p:txBody>
      </p:sp>
      <p:sp>
        <p:nvSpPr>
          <p:cNvPr id="4" name="Marcador de pie de página 3"/>
          <p:cNvSpPr>
            <a:spLocks noGrp="1"/>
          </p:cNvSpPr>
          <p:nvPr>
            <p:ph type="ftr" sz="quarter" idx="11"/>
          </p:nvPr>
        </p:nvSpPr>
        <p:spPr/>
        <p:txBody>
          <a:bodyPr/>
          <a:lstStyle/>
          <a:p>
            <a:r>
              <a:rPr lang="es-MX" smtClean="0"/>
              <a:t>Simposio: Retos del Uso de Células Troncales / Avances de la Norma para disposición de Células Troncales</a:t>
            </a:r>
            <a:endParaRPr lang="es-MX"/>
          </a:p>
        </p:txBody>
      </p:sp>
      <p:sp>
        <p:nvSpPr>
          <p:cNvPr id="2" name="CuadroTexto 1"/>
          <p:cNvSpPr txBox="1"/>
          <p:nvPr/>
        </p:nvSpPr>
        <p:spPr>
          <a:xfrm>
            <a:off x="3770959" y="900341"/>
            <a:ext cx="1982594" cy="461665"/>
          </a:xfrm>
          <a:prstGeom prst="rect">
            <a:avLst/>
          </a:prstGeom>
          <a:noFill/>
        </p:spPr>
        <p:txBody>
          <a:bodyPr wrap="none" rtlCol="0">
            <a:spAutoFit/>
          </a:bodyPr>
          <a:lstStyle/>
          <a:p>
            <a:r>
              <a:rPr lang="es-MX" sz="2400" b="1" dirty="0" smtClean="0"/>
              <a:t>Definiciones 2</a:t>
            </a:r>
            <a:endParaRPr lang="es-MX" sz="2400" b="1" dirty="0"/>
          </a:p>
        </p:txBody>
      </p:sp>
    </p:spTree>
    <p:extLst>
      <p:ext uri="{BB962C8B-B14F-4D97-AF65-F5344CB8AC3E}">
        <p14:creationId xmlns:p14="http://schemas.microsoft.com/office/powerpoint/2010/main" val="37056655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10 Grupo"/>
          <p:cNvGrpSpPr/>
          <p:nvPr/>
        </p:nvGrpSpPr>
        <p:grpSpPr>
          <a:xfrm>
            <a:off x="6327828" y="227173"/>
            <a:ext cx="1673172" cy="407178"/>
            <a:chOff x="6763331" y="82710"/>
            <a:chExt cx="2230896" cy="542904"/>
          </a:xfrm>
        </p:grpSpPr>
        <p:sp>
          <p:nvSpPr>
            <p:cNvPr id="9" name="3 Rectángulo"/>
            <p:cNvSpPr/>
            <p:nvPr/>
          </p:nvSpPr>
          <p:spPr>
            <a:xfrm>
              <a:off x="7345380" y="130555"/>
              <a:ext cx="1648847" cy="456840"/>
            </a:xfrm>
            <a:prstGeom prst="rect">
              <a:avLst/>
            </a:prstGeom>
            <a:solidFill>
              <a:sysClr val="window" lastClr="FFFFFF"/>
            </a:solidFill>
            <a:ln w="25400" cap="flat" cmpd="sng" algn="ctr">
              <a:no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ct val="115000"/>
                </a:lnSpc>
                <a:spcAft>
                  <a:spcPts val="750"/>
                </a:spcAft>
                <a:defRPr/>
              </a:pPr>
              <a:r>
                <a:rPr lang="es-MX" sz="600" b="1" kern="0" dirty="0">
                  <a:solidFill>
                    <a:prstClr val="white">
                      <a:lumMod val="50000"/>
                    </a:prstClr>
                  </a:solidFill>
                  <a:latin typeface="Soberana Sans"/>
                  <a:ea typeface="Calibri"/>
                  <a:cs typeface="Times New Roman"/>
                </a:rPr>
                <a:t>CENTRO NACIONAL DE LA TRANSFUSIÓN SANGUÍNEA</a:t>
              </a:r>
              <a:endParaRPr lang="es-MX" sz="600" kern="0" dirty="0">
                <a:solidFill>
                  <a:prstClr val="white">
                    <a:lumMod val="50000"/>
                  </a:prstClr>
                </a:solidFill>
                <a:ea typeface="Calibri"/>
                <a:cs typeface="Times New Roman"/>
              </a:endParaRPr>
            </a:p>
          </p:txBody>
        </p:sp>
        <p:pic>
          <p:nvPicPr>
            <p:cNvPr id="8" name="0 Imagen"/>
            <p:cNvPicPr/>
            <p:nvPr/>
          </p:nvPicPr>
          <p:blipFill>
            <a:blip r:embed="rId3" cstate="print">
              <a:extLst>
                <a:ext uri="{28A0092B-C50C-407E-A947-70E740481C1C}">
                  <a14:useLocalDpi xmlns:a14="http://schemas.microsoft.com/office/drawing/2010/main" val="0"/>
                </a:ext>
              </a:extLst>
            </a:blip>
            <a:stretch>
              <a:fillRect/>
            </a:stretch>
          </p:blipFill>
          <p:spPr>
            <a:xfrm>
              <a:off x="6763331" y="82710"/>
              <a:ext cx="608761" cy="542904"/>
            </a:xfrm>
            <a:prstGeom prst="rect">
              <a:avLst/>
            </a:prstGeom>
          </p:spPr>
        </p:pic>
      </p:gr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4021" y="137092"/>
            <a:ext cx="1689143" cy="530906"/>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11 Grupo"/>
          <p:cNvGrpSpPr/>
          <p:nvPr/>
        </p:nvGrpSpPr>
        <p:grpSpPr>
          <a:xfrm>
            <a:off x="1289538" y="753312"/>
            <a:ext cx="6858000" cy="43737"/>
            <a:chOff x="0" y="6810571"/>
            <a:chExt cx="9144000" cy="58316"/>
          </a:xfrm>
        </p:grpSpPr>
        <p:sp>
          <p:nvSpPr>
            <p:cNvPr id="13" name="12 Rectángulo"/>
            <p:cNvSpPr/>
            <p:nvPr/>
          </p:nvSpPr>
          <p:spPr>
            <a:xfrm>
              <a:off x="0" y="6810571"/>
              <a:ext cx="3851920" cy="58316"/>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sp>
          <p:nvSpPr>
            <p:cNvPr id="14" name="13 Rectángulo"/>
            <p:cNvSpPr/>
            <p:nvPr/>
          </p:nvSpPr>
          <p:spPr>
            <a:xfrm>
              <a:off x="5292080" y="6810571"/>
              <a:ext cx="3851920" cy="5831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grpSp>
      <p:sp>
        <p:nvSpPr>
          <p:cNvPr id="2" name="CuadroTexto 1"/>
          <p:cNvSpPr txBox="1"/>
          <p:nvPr/>
        </p:nvSpPr>
        <p:spPr>
          <a:xfrm>
            <a:off x="1785815" y="796632"/>
            <a:ext cx="5572369" cy="969496"/>
          </a:xfrm>
          <a:custGeom>
            <a:avLst/>
            <a:gdLst>
              <a:gd name="connsiteX0" fmla="*/ 0 w 6309948"/>
              <a:gd name="connsiteY0" fmla="*/ 0 h 6401753"/>
              <a:gd name="connsiteX1" fmla="*/ 6309948 w 6309948"/>
              <a:gd name="connsiteY1" fmla="*/ 0 h 6401753"/>
              <a:gd name="connsiteX2" fmla="*/ 6309948 w 6309948"/>
              <a:gd name="connsiteY2" fmla="*/ 6401753 h 6401753"/>
              <a:gd name="connsiteX3" fmla="*/ 0 w 6309948"/>
              <a:gd name="connsiteY3" fmla="*/ 6401753 h 6401753"/>
              <a:gd name="connsiteX4" fmla="*/ 0 w 6309948"/>
              <a:gd name="connsiteY4" fmla="*/ 0 h 6401753"/>
              <a:gd name="connsiteX0" fmla="*/ 130012 w 6309948"/>
              <a:gd name="connsiteY0" fmla="*/ 0 h 6669453"/>
              <a:gd name="connsiteX1" fmla="*/ 6309948 w 6309948"/>
              <a:gd name="connsiteY1" fmla="*/ 267700 h 6669453"/>
              <a:gd name="connsiteX2" fmla="*/ 6309948 w 6309948"/>
              <a:gd name="connsiteY2" fmla="*/ 6669453 h 6669453"/>
              <a:gd name="connsiteX3" fmla="*/ 0 w 6309948"/>
              <a:gd name="connsiteY3" fmla="*/ 6669453 h 6669453"/>
              <a:gd name="connsiteX4" fmla="*/ 130012 w 6309948"/>
              <a:gd name="connsiteY4" fmla="*/ 0 h 66694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09948" h="6669453">
                <a:moveTo>
                  <a:pt x="130012" y="0"/>
                </a:moveTo>
                <a:lnTo>
                  <a:pt x="6309948" y="267700"/>
                </a:lnTo>
                <a:lnTo>
                  <a:pt x="6309948" y="6669453"/>
                </a:lnTo>
                <a:lnTo>
                  <a:pt x="0" y="6669453"/>
                </a:lnTo>
                <a:lnTo>
                  <a:pt x="130012" y="0"/>
                </a:lnTo>
                <a:close/>
              </a:path>
            </a:pathLst>
          </a:custGeom>
          <a:noFill/>
        </p:spPr>
        <p:txBody>
          <a:bodyPr wrap="square" rtlCol="0">
            <a:spAutoFit/>
          </a:bodyPr>
          <a:lstStyle/>
          <a:p>
            <a:pPr algn="just"/>
            <a:endParaRPr lang="es-MX" sz="900" b="1" dirty="0">
              <a:solidFill>
                <a:srgbClr val="002060"/>
              </a:solidFill>
              <a:latin typeface="Soberana Texto" panose="02000000000000000000" pitchFamily="50" charset="0"/>
            </a:endParaRPr>
          </a:p>
          <a:p>
            <a:pPr algn="ctr"/>
            <a:r>
              <a:rPr lang="es-MX" sz="2400" dirty="0">
                <a:latin typeface="Soberana Texto" panose="02000000000000000000" pitchFamily="50" charset="0"/>
                <a:cs typeface="Arial" panose="020B0604020202020204" pitchFamily="34" charset="0"/>
              </a:rPr>
              <a:t>Establecimientos </a:t>
            </a:r>
            <a:r>
              <a:rPr lang="es-MX" sz="2400" dirty="0" smtClean="0">
                <a:latin typeface="Soberana Texto" panose="02000000000000000000" pitchFamily="50" charset="0"/>
                <a:cs typeface="Arial" panose="020B0604020202020204" pitchFamily="34" charset="0"/>
              </a:rPr>
              <a:t>que  </a:t>
            </a:r>
            <a:r>
              <a:rPr lang="es-MX" sz="2400" dirty="0">
                <a:latin typeface="Soberana Texto" panose="02000000000000000000" pitchFamily="50" charset="0"/>
                <a:cs typeface="Arial" panose="020B0604020202020204" pitchFamily="34" charset="0"/>
              </a:rPr>
              <a:t>requieren licencia sanitaria</a:t>
            </a:r>
          </a:p>
        </p:txBody>
      </p:sp>
      <p:sp>
        <p:nvSpPr>
          <p:cNvPr id="3" name="Rectángulo 2"/>
          <p:cNvSpPr/>
          <p:nvPr/>
        </p:nvSpPr>
        <p:spPr>
          <a:xfrm>
            <a:off x="566614" y="1832745"/>
            <a:ext cx="8010770" cy="2859244"/>
          </a:xfrm>
          <a:prstGeom prst="rect">
            <a:avLst/>
          </a:prstGeom>
          <a:ln>
            <a:solidFill>
              <a:srgbClr val="FF0000"/>
            </a:solidFill>
          </a:ln>
        </p:spPr>
        <p:txBody>
          <a:bodyPr wrap="square">
            <a:spAutoFit/>
          </a:bodyPr>
          <a:lstStyle/>
          <a:p>
            <a:pPr marL="285750" indent="-285750" algn="just">
              <a:lnSpc>
                <a:spcPct val="107000"/>
              </a:lnSpc>
              <a:spcBef>
                <a:spcPts val="600"/>
              </a:spcBef>
              <a:buFont typeface="Arial" panose="020B0604020202020204" pitchFamily="34" charset="0"/>
              <a:buChar char="•"/>
            </a:pPr>
            <a:r>
              <a:rPr lang="es-MX" sz="2000" dirty="0">
                <a:ea typeface="Times New Roman" panose="02020603050405020304" pitchFamily="18" charset="0"/>
                <a:cs typeface="Times New Roman" panose="02020603050405020304" pitchFamily="18" charset="0"/>
              </a:rPr>
              <a:t>Coleccionan sangre placentaria procedente de cordón umbilical.</a:t>
            </a:r>
            <a:endParaRPr lang="es-MX" sz="2000" dirty="0">
              <a:ea typeface="Calibri" panose="020F0502020204030204" pitchFamily="34" charset="0"/>
              <a:cs typeface="Times New Roman" panose="02020603050405020304" pitchFamily="18" charset="0"/>
            </a:endParaRPr>
          </a:p>
          <a:p>
            <a:pPr marL="285750" indent="-285750" algn="just">
              <a:lnSpc>
                <a:spcPct val="107000"/>
              </a:lnSpc>
              <a:spcBef>
                <a:spcPts val="600"/>
              </a:spcBef>
              <a:buFont typeface="Arial" panose="020B0604020202020204" pitchFamily="34" charset="0"/>
              <a:buChar char="•"/>
            </a:pPr>
            <a:r>
              <a:rPr lang="es-MX" sz="2000" dirty="0" smtClean="0">
                <a:ea typeface="Times New Roman" panose="02020603050405020304" pitchFamily="18" charset="0"/>
                <a:cs typeface="Times New Roman" panose="02020603050405020304" pitchFamily="18" charset="0"/>
              </a:rPr>
              <a:t>Los </a:t>
            </a:r>
            <a:r>
              <a:rPr lang="es-MX" sz="2000" dirty="0">
                <a:ea typeface="Times New Roman" panose="02020603050405020304" pitchFamily="18" charset="0"/>
                <a:cs typeface="Times New Roman" panose="02020603050405020304" pitchFamily="18" charset="0"/>
              </a:rPr>
              <a:t>bancos de células troncales hematopoyéticas.</a:t>
            </a:r>
            <a:endParaRPr lang="es-MX" sz="2000" dirty="0">
              <a:ea typeface="Calibri" panose="020F0502020204030204" pitchFamily="34" charset="0"/>
              <a:cs typeface="Times New Roman" panose="02020603050405020304" pitchFamily="18" charset="0"/>
            </a:endParaRPr>
          </a:p>
          <a:p>
            <a:pPr marL="214313" indent="-214313" algn="just">
              <a:lnSpc>
                <a:spcPct val="107000"/>
              </a:lnSpc>
              <a:spcBef>
                <a:spcPts val="600"/>
              </a:spcBef>
              <a:buFont typeface="Arial" panose="020B0604020202020204" pitchFamily="34" charset="0"/>
              <a:buChar char="•"/>
            </a:pPr>
            <a:r>
              <a:rPr lang="es-MX" sz="2000" dirty="0" smtClean="0">
                <a:ea typeface="Times New Roman" panose="02020603050405020304" pitchFamily="18" charset="0"/>
                <a:cs typeface="Times New Roman" panose="02020603050405020304" pitchFamily="18" charset="0"/>
              </a:rPr>
              <a:t>Coleccionan mediante aféresis y aspirado medular.</a:t>
            </a:r>
            <a:endParaRPr lang="es-MX" sz="2000" dirty="0">
              <a:ea typeface="Calibri" panose="020F0502020204030204" pitchFamily="34" charset="0"/>
              <a:cs typeface="Times New Roman" panose="02020603050405020304" pitchFamily="18" charset="0"/>
            </a:endParaRPr>
          </a:p>
          <a:p>
            <a:pPr marL="214313" indent="-214313" algn="just">
              <a:lnSpc>
                <a:spcPct val="107000"/>
              </a:lnSpc>
              <a:spcBef>
                <a:spcPts val="600"/>
              </a:spcBef>
              <a:buFont typeface="Arial" panose="020B0604020202020204" pitchFamily="34" charset="0"/>
              <a:buChar char="•"/>
            </a:pPr>
            <a:r>
              <a:rPr lang="es-MX" sz="2000" dirty="0" smtClean="0">
                <a:ea typeface="Times New Roman" panose="02020603050405020304" pitchFamily="18" charset="0"/>
                <a:cs typeface="Times New Roman" panose="02020603050405020304" pitchFamily="18" charset="0"/>
              </a:rPr>
              <a:t>Trasplantan troncales hematopoyéticas.</a:t>
            </a:r>
            <a:endParaRPr lang="es-MX" sz="2000" dirty="0">
              <a:ea typeface="Calibri" panose="020F0502020204030204" pitchFamily="34" charset="0"/>
              <a:cs typeface="Times New Roman" panose="02020603050405020304" pitchFamily="18" charset="0"/>
            </a:endParaRPr>
          </a:p>
          <a:p>
            <a:pPr marL="214313" indent="-214313" algn="just">
              <a:lnSpc>
                <a:spcPct val="107000"/>
              </a:lnSpc>
              <a:spcBef>
                <a:spcPts val="600"/>
              </a:spcBef>
              <a:buFont typeface="Arial" panose="020B0604020202020204" pitchFamily="34" charset="0"/>
              <a:buChar char="•"/>
            </a:pPr>
            <a:r>
              <a:rPr lang="es-MX" sz="2000" dirty="0" smtClean="0">
                <a:ea typeface="Times New Roman" panose="02020603050405020304" pitchFamily="18" charset="0"/>
                <a:cs typeface="Times New Roman" panose="02020603050405020304" pitchFamily="18" charset="0"/>
              </a:rPr>
              <a:t>Coleccionan pulpa dental.</a:t>
            </a:r>
          </a:p>
          <a:p>
            <a:pPr marL="214313" indent="-214313" algn="just">
              <a:lnSpc>
                <a:spcPct val="107000"/>
              </a:lnSpc>
              <a:spcBef>
                <a:spcPts val="600"/>
              </a:spcBef>
              <a:buFont typeface="Arial" panose="020B0604020202020204" pitchFamily="34" charset="0"/>
              <a:buChar char="•"/>
            </a:pPr>
            <a:r>
              <a:rPr lang="es-MX" sz="2000" dirty="0" smtClean="0">
                <a:ea typeface="Times New Roman" panose="02020603050405020304" pitchFamily="18" charset="0"/>
                <a:cs typeface="Times New Roman" panose="02020603050405020304" pitchFamily="18" charset="0"/>
              </a:rPr>
              <a:t>Investigación </a:t>
            </a:r>
            <a:r>
              <a:rPr lang="es-MX" sz="2000" dirty="0">
                <a:ea typeface="Times New Roman" panose="02020603050405020304" pitchFamily="18" charset="0"/>
                <a:cs typeface="Times New Roman" panose="02020603050405020304" pitchFamily="18" charset="0"/>
              </a:rPr>
              <a:t>con </a:t>
            </a:r>
            <a:r>
              <a:rPr lang="es-MX" sz="2000" dirty="0" smtClean="0">
                <a:ea typeface="Times New Roman" panose="02020603050405020304" pitchFamily="18" charset="0"/>
                <a:cs typeface="Times New Roman" panose="02020603050405020304" pitchFamily="18" charset="0"/>
              </a:rPr>
              <a:t>troncales; </a:t>
            </a:r>
            <a:r>
              <a:rPr lang="es-MX" sz="2000" dirty="0">
                <a:ea typeface="Times New Roman" panose="02020603050405020304" pitchFamily="18" charset="0"/>
                <a:cs typeface="Times New Roman" panose="02020603050405020304" pitchFamily="18" charset="0"/>
              </a:rPr>
              <a:t>las unidades de medicina regenerativa. </a:t>
            </a:r>
            <a:endParaRPr lang="es-MX" sz="2000" dirty="0">
              <a:ea typeface="Calibri" panose="020F0502020204030204" pitchFamily="34" charset="0"/>
              <a:cs typeface="Times New Roman" panose="02020603050405020304" pitchFamily="18" charset="0"/>
            </a:endParaRPr>
          </a:p>
          <a:p>
            <a:pPr marL="214313" indent="-214313" algn="just">
              <a:lnSpc>
                <a:spcPct val="107000"/>
              </a:lnSpc>
              <a:spcBef>
                <a:spcPts val="600"/>
              </a:spcBef>
              <a:buFont typeface="Arial" panose="020B0604020202020204" pitchFamily="34" charset="0"/>
              <a:buChar char="•"/>
            </a:pPr>
            <a:r>
              <a:rPr lang="es-MX" sz="2000" dirty="0">
                <a:ea typeface="Times New Roman" panose="02020603050405020304" pitchFamily="18" charset="0"/>
                <a:cs typeface="Times New Roman" panose="02020603050405020304" pitchFamily="18" charset="0"/>
              </a:rPr>
              <a:t>Cualquier otro que determine la Secretaría de Salud.</a:t>
            </a:r>
            <a:endParaRPr lang="es-MX" sz="2000" dirty="0">
              <a:ea typeface="Calibri" panose="020F0502020204030204" pitchFamily="34" charset="0"/>
              <a:cs typeface="Times New Roman" panose="02020603050405020304" pitchFamily="18" charset="0"/>
            </a:endParaRPr>
          </a:p>
        </p:txBody>
      </p:sp>
      <p:sp>
        <p:nvSpPr>
          <p:cNvPr id="4" name="Marcador de pie de página 3"/>
          <p:cNvSpPr>
            <a:spLocks noGrp="1"/>
          </p:cNvSpPr>
          <p:nvPr>
            <p:ph type="ftr" sz="quarter" idx="11"/>
          </p:nvPr>
        </p:nvSpPr>
        <p:spPr/>
        <p:txBody>
          <a:bodyPr/>
          <a:lstStyle/>
          <a:p>
            <a:r>
              <a:rPr lang="es-MX" smtClean="0"/>
              <a:t>Simposio: Retos del Uso de Células Troncales / Avances de la Norma para disposición de Células Troncales</a:t>
            </a:r>
            <a:endParaRPr lang="es-MX"/>
          </a:p>
        </p:txBody>
      </p:sp>
    </p:spTree>
    <p:extLst>
      <p:ext uri="{BB962C8B-B14F-4D97-AF65-F5344CB8AC3E}">
        <p14:creationId xmlns:p14="http://schemas.microsoft.com/office/powerpoint/2010/main" val="539905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CuadroTexto"/>
          <p:cNvSpPr txBox="1"/>
          <p:nvPr/>
        </p:nvSpPr>
        <p:spPr>
          <a:xfrm>
            <a:off x="1047376" y="422110"/>
            <a:ext cx="6858000" cy="623248"/>
          </a:xfrm>
          <a:prstGeom prst="rect">
            <a:avLst/>
          </a:prstGeom>
          <a:solidFill>
            <a:schemeClr val="bg1"/>
          </a:solidFill>
        </p:spPr>
        <p:txBody>
          <a:bodyPr wrap="square" rtlCol="0">
            <a:spAutoFit/>
          </a:bodyPr>
          <a:lstStyle/>
          <a:p>
            <a:endParaRPr lang="es-MX" sz="1350" dirty="0">
              <a:solidFill>
                <a:prstClr val="black"/>
              </a:solidFill>
            </a:endParaRPr>
          </a:p>
          <a:p>
            <a:endParaRPr lang="es-MX" sz="750" dirty="0">
              <a:solidFill>
                <a:prstClr val="black"/>
              </a:solidFill>
            </a:endParaRPr>
          </a:p>
          <a:p>
            <a:endParaRPr lang="es-MX" sz="1350" dirty="0">
              <a:solidFill>
                <a:prstClr val="black"/>
              </a:solidFill>
            </a:endParaRPr>
          </a:p>
        </p:txBody>
      </p:sp>
      <p:grpSp>
        <p:nvGrpSpPr>
          <p:cNvPr id="11" name="10 Grupo"/>
          <p:cNvGrpSpPr/>
          <p:nvPr/>
        </p:nvGrpSpPr>
        <p:grpSpPr>
          <a:xfrm>
            <a:off x="6160477" y="272511"/>
            <a:ext cx="1744899" cy="553264"/>
            <a:chOff x="6763331" y="82710"/>
            <a:chExt cx="2230896" cy="542904"/>
          </a:xfrm>
        </p:grpSpPr>
        <p:sp>
          <p:nvSpPr>
            <p:cNvPr id="9" name="3 Rectángulo"/>
            <p:cNvSpPr/>
            <p:nvPr/>
          </p:nvSpPr>
          <p:spPr>
            <a:xfrm>
              <a:off x="7345380" y="130555"/>
              <a:ext cx="1648847" cy="456840"/>
            </a:xfrm>
            <a:prstGeom prst="rect">
              <a:avLst/>
            </a:prstGeom>
            <a:solidFill>
              <a:sysClr val="window" lastClr="FFFFFF"/>
            </a:solidFill>
            <a:ln w="25400" cap="flat" cmpd="sng" algn="ctr">
              <a:no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ct val="115000"/>
                </a:lnSpc>
                <a:spcAft>
                  <a:spcPts val="750"/>
                </a:spcAft>
                <a:defRPr/>
              </a:pPr>
              <a:r>
                <a:rPr lang="es-MX" sz="600" b="1" kern="0" dirty="0">
                  <a:solidFill>
                    <a:prstClr val="white">
                      <a:lumMod val="50000"/>
                    </a:prstClr>
                  </a:solidFill>
                  <a:latin typeface="Soberana Sans"/>
                  <a:ea typeface="Calibri"/>
                  <a:cs typeface="Times New Roman"/>
                </a:rPr>
                <a:t>CENTRO NACIONAL DE LA TRANSFUSIÓN SANGUÍNEA</a:t>
              </a:r>
              <a:endParaRPr lang="es-MX" sz="600" kern="0" dirty="0">
                <a:solidFill>
                  <a:prstClr val="white">
                    <a:lumMod val="50000"/>
                  </a:prstClr>
                </a:solidFill>
                <a:ea typeface="Calibri"/>
                <a:cs typeface="Times New Roman"/>
              </a:endParaRPr>
            </a:p>
          </p:txBody>
        </p:sp>
        <p:pic>
          <p:nvPicPr>
            <p:cNvPr id="8" name="0 Imagen"/>
            <p:cNvPicPr/>
            <p:nvPr/>
          </p:nvPicPr>
          <p:blipFill>
            <a:blip r:embed="rId3" cstate="print">
              <a:extLst>
                <a:ext uri="{28A0092B-C50C-407E-A947-70E740481C1C}">
                  <a14:useLocalDpi xmlns:a14="http://schemas.microsoft.com/office/drawing/2010/main" val="0"/>
                </a:ext>
              </a:extLst>
            </a:blip>
            <a:stretch>
              <a:fillRect/>
            </a:stretch>
          </p:blipFill>
          <p:spPr>
            <a:xfrm>
              <a:off x="6763331" y="82710"/>
              <a:ext cx="608761" cy="542904"/>
            </a:xfrm>
            <a:prstGeom prst="rect">
              <a:avLst/>
            </a:prstGeom>
          </p:spPr>
        </p:pic>
      </p:gr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6009" y="231194"/>
            <a:ext cx="1982942" cy="623248"/>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11 Grupo"/>
          <p:cNvGrpSpPr/>
          <p:nvPr/>
        </p:nvGrpSpPr>
        <p:grpSpPr>
          <a:xfrm>
            <a:off x="1178169" y="908860"/>
            <a:ext cx="6858000" cy="43737"/>
            <a:chOff x="0" y="6810571"/>
            <a:chExt cx="9144000" cy="58316"/>
          </a:xfrm>
        </p:grpSpPr>
        <p:sp>
          <p:nvSpPr>
            <p:cNvPr id="13" name="12 Rectángulo"/>
            <p:cNvSpPr/>
            <p:nvPr/>
          </p:nvSpPr>
          <p:spPr>
            <a:xfrm>
              <a:off x="0" y="6810571"/>
              <a:ext cx="3851920" cy="58316"/>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sp>
          <p:nvSpPr>
            <p:cNvPr id="14" name="13 Rectángulo"/>
            <p:cNvSpPr/>
            <p:nvPr/>
          </p:nvSpPr>
          <p:spPr>
            <a:xfrm>
              <a:off x="5292080" y="6810571"/>
              <a:ext cx="3851920" cy="5831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grpSp>
      <p:sp>
        <p:nvSpPr>
          <p:cNvPr id="7" name="CuadroTexto 6"/>
          <p:cNvSpPr txBox="1"/>
          <p:nvPr/>
        </p:nvSpPr>
        <p:spPr>
          <a:xfrm>
            <a:off x="875324" y="1833336"/>
            <a:ext cx="7612184" cy="3477875"/>
          </a:xfrm>
          <a:prstGeom prst="rect">
            <a:avLst/>
          </a:prstGeom>
          <a:noFill/>
          <a:ln>
            <a:solidFill>
              <a:srgbClr val="002060"/>
            </a:solidFill>
          </a:ln>
        </p:spPr>
        <p:txBody>
          <a:bodyPr wrap="square" rtlCol="0">
            <a:spAutoFit/>
          </a:bodyPr>
          <a:lstStyle/>
          <a:p>
            <a:pPr marL="214313" indent="-214313">
              <a:spcBef>
                <a:spcPts val="600"/>
              </a:spcBef>
              <a:buFont typeface="Arial" panose="020B0604020202020204" pitchFamily="34" charset="0"/>
              <a:buChar char="•"/>
            </a:pPr>
            <a:r>
              <a:rPr lang="es-MX" dirty="0"/>
              <a:t>R</a:t>
            </a:r>
            <a:r>
              <a:rPr lang="es-MX" dirty="0" smtClean="0"/>
              <a:t>esponsable sanitario.</a:t>
            </a:r>
            <a:endParaRPr lang="es-MX" dirty="0"/>
          </a:p>
          <a:p>
            <a:pPr marL="214313" indent="-214313">
              <a:spcBef>
                <a:spcPts val="600"/>
              </a:spcBef>
              <a:buFont typeface="Arial" panose="020B0604020202020204" pitchFamily="34" charset="0"/>
              <a:buChar char="•"/>
            </a:pPr>
            <a:r>
              <a:rPr lang="es-MX" dirty="0"/>
              <a:t>Estructura orgánica y </a:t>
            </a:r>
            <a:r>
              <a:rPr lang="es-MX" dirty="0" smtClean="0"/>
              <a:t>funcional. </a:t>
            </a:r>
          </a:p>
          <a:p>
            <a:pPr marL="214313" indent="-214313">
              <a:spcBef>
                <a:spcPts val="600"/>
              </a:spcBef>
              <a:buFont typeface="Arial" panose="020B0604020202020204" pitchFamily="34" charset="0"/>
              <a:buChar char="•"/>
            </a:pPr>
            <a:r>
              <a:rPr lang="es-MX" dirty="0" smtClean="0"/>
              <a:t>Personal </a:t>
            </a:r>
            <a:r>
              <a:rPr lang="es-MX" dirty="0"/>
              <a:t>profesional, técnico </a:t>
            </a:r>
            <a:r>
              <a:rPr lang="es-MX" dirty="0" smtClean="0"/>
              <a:t>con adiestramiento y capacitación. </a:t>
            </a:r>
            <a:endParaRPr lang="es-MX" dirty="0"/>
          </a:p>
          <a:p>
            <a:pPr marL="171450" indent="-171450">
              <a:spcBef>
                <a:spcPts val="600"/>
              </a:spcBef>
              <a:buFont typeface="Arial" panose="020B0604020202020204" pitchFamily="34" charset="0"/>
              <a:buChar char="•"/>
            </a:pPr>
            <a:r>
              <a:rPr lang="es-MX" dirty="0" smtClean="0"/>
              <a:t> Programas </a:t>
            </a:r>
            <a:r>
              <a:rPr lang="es-MX" dirty="0"/>
              <a:t>de trabajo y enseñanza para </a:t>
            </a:r>
            <a:r>
              <a:rPr lang="es-MX" dirty="0" smtClean="0"/>
              <a:t>actualización</a:t>
            </a:r>
            <a:r>
              <a:rPr lang="es-MX" dirty="0"/>
              <a:t>, entrenamiento y evaluación de </a:t>
            </a:r>
            <a:r>
              <a:rPr lang="es-MX" dirty="0" smtClean="0"/>
              <a:t>personal.</a:t>
            </a:r>
          </a:p>
          <a:p>
            <a:pPr marL="171450" indent="-171450">
              <a:spcBef>
                <a:spcPts val="600"/>
              </a:spcBef>
              <a:buFont typeface="Arial" panose="020B0604020202020204" pitchFamily="34" charset="0"/>
              <a:buChar char="•"/>
            </a:pPr>
            <a:r>
              <a:rPr lang="es-MX" dirty="0"/>
              <a:t> </a:t>
            </a:r>
            <a:r>
              <a:rPr lang="es-MX" dirty="0" smtClean="0"/>
              <a:t>Mecanismos </a:t>
            </a:r>
            <a:r>
              <a:rPr lang="es-MX" dirty="0"/>
              <a:t>para </a:t>
            </a:r>
            <a:r>
              <a:rPr lang="es-MX" dirty="0" smtClean="0"/>
              <a:t>minimizar riesgos </a:t>
            </a:r>
            <a:r>
              <a:rPr lang="es-MX" dirty="0"/>
              <a:t>a la salud y optimizar la </a:t>
            </a:r>
            <a:r>
              <a:rPr lang="es-MX" dirty="0" smtClean="0"/>
              <a:t>seguridad.</a:t>
            </a:r>
            <a:endParaRPr lang="es-MX" dirty="0"/>
          </a:p>
          <a:p>
            <a:pPr marL="214313" indent="-214313">
              <a:spcBef>
                <a:spcPts val="600"/>
              </a:spcBef>
              <a:buFont typeface="Arial" panose="020B0604020202020204" pitchFamily="34" charset="0"/>
              <a:buChar char="•"/>
            </a:pPr>
            <a:r>
              <a:rPr lang="es-MX" dirty="0"/>
              <a:t>Registro Nacional de Células </a:t>
            </a:r>
            <a:r>
              <a:rPr lang="es-MX" dirty="0" smtClean="0"/>
              <a:t>Troncales (Sistema </a:t>
            </a:r>
            <a:r>
              <a:rPr lang="es-MX" dirty="0"/>
              <a:t>Nacional de Biovigilancia del </a:t>
            </a:r>
            <a:r>
              <a:rPr lang="es-MX" dirty="0" smtClean="0"/>
              <a:t>CNTS</a:t>
            </a:r>
            <a:r>
              <a:rPr lang="es-MX" dirty="0"/>
              <a:t>)</a:t>
            </a:r>
          </a:p>
          <a:p>
            <a:pPr marL="214313" indent="-214313">
              <a:spcBef>
                <a:spcPts val="600"/>
              </a:spcBef>
              <a:buFont typeface="Arial" panose="020B0604020202020204" pitchFamily="34" charset="0"/>
              <a:buChar char="•"/>
            </a:pPr>
            <a:r>
              <a:rPr lang="es-MX" dirty="0"/>
              <a:t>Laboratorio de </a:t>
            </a:r>
            <a:r>
              <a:rPr lang="es-MX" dirty="0" smtClean="0"/>
              <a:t>histocompatibilidad, cuando así se requiera.</a:t>
            </a:r>
            <a:endParaRPr lang="es-MX" dirty="0"/>
          </a:p>
          <a:p>
            <a:pPr marL="214313" indent="-214313">
              <a:spcBef>
                <a:spcPts val="600"/>
              </a:spcBef>
              <a:buFont typeface="Arial" panose="020B0604020202020204" pitchFamily="34" charset="0"/>
              <a:buChar char="•"/>
            </a:pPr>
            <a:r>
              <a:rPr lang="es-MX" dirty="0"/>
              <a:t>S</a:t>
            </a:r>
            <a:r>
              <a:rPr lang="es-MX" dirty="0" smtClean="0"/>
              <a:t>ubcomité de trasplantes específico </a:t>
            </a:r>
            <a:r>
              <a:rPr lang="es-MX" dirty="0"/>
              <a:t>en la materia. </a:t>
            </a:r>
            <a:endParaRPr lang="es-MX" dirty="0" smtClean="0"/>
          </a:p>
        </p:txBody>
      </p:sp>
      <p:sp>
        <p:nvSpPr>
          <p:cNvPr id="18" name="Rectángulo 17"/>
          <p:cNvSpPr/>
          <p:nvPr/>
        </p:nvSpPr>
        <p:spPr>
          <a:xfrm>
            <a:off x="1248508" y="1177737"/>
            <a:ext cx="6787661" cy="646331"/>
          </a:xfrm>
          <a:prstGeom prst="rect">
            <a:avLst/>
          </a:prstGeom>
        </p:spPr>
        <p:txBody>
          <a:bodyPr wrap="square">
            <a:spAutoFit/>
          </a:bodyPr>
          <a:lstStyle/>
          <a:p>
            <a:pPr algn="ctr"/>
            <a:r>
              <a:rPr lang="es-MX" b="1" dirty="0">
                <a:latin typeface="Soberana Titular" panose="02000000000000000000" pitchFamily="50" charset="0"/>
              </a:rPr>
              <a:t>Requisitos generales</a:t>
            </a:r>
          </a:p>
          <a:p>
            <a:pPr algn="ctr"/>
            <a:r>
              <a:rPr lang="es-MX" b="1" dirty="0" smtClean="0">
                <a:latin typeface="Soberana Titular" panose="02000000000000000000" pitchFamily="50" charset="0"/>
              </a:rPr>
              <a:t>establecimientos</a:t>
            </a:r>
            <a:endParaRPr lang="es-MX" b="1" dirty="0">
              <a:latin typeface="Soberana Titular" panose="02000000000000000000" pitchFamily="50" charset="0"/>
            </a:endParaRPr>
          </a:p>
        </p:txBody>
      </p:sp>
      <p:sp>
        <p:nvSpPr>
          <p:cNvPr id="2" name="Marcador de pie de página 1"/>
          <p:cNvSpPr>
            <a:spLocks noGrp="1"/>
          </p:cNvSpPr>
          <p:nvPr>
            <p:ph type="ftr" sz="quarter" idx="11"/>
          </p:nvPr>
        </p:nvSpPr>
        <p:spPr/>
        <p:txBody>
          <a:bodyPr/>
          <a:lstStyle/>
          <a:p>
            <a:r>
              <a:rPr lang="es-MX" smtClean="0"/>
              <a:t>Simposio: Retos del Uso de Células Troncales / Avances de la Norma para disposición de Células Troncales</a:t>
            </a:r>
            <a:endParaRPr lang="es-MX"/>
          </a:p>
        </p:txBody>
      </p:sp>
    </p:spTree>
    <p:extLst>
      <p:ext uri="{BB962C8B-B14F-4D97-AF65-F5344CB8AC3E}">
        <p14:creationId xmlns:p14="http://schemas.microsoft.com/office/powerpoint/2010/main" val="36307243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CuadroTexto"/>
          <p:cNvSpPr txBox="1"/>
          <p:nvPr/>
        </p:nvSpPr>
        <p:spPr>
          <a:xfrm>
            <a:off x="1143000" y="919283"/>
            <a:ext cx="6858000" cy="623248"/>
          </a:xfrm>
          <a:prstGeom prst="rect">
            <a:avLst/>
          </a:prstGeom>
          <a:solidFill>
            <a:schemeClr val="bg1"/>
          </a:solidFill>
        </p:spPr>
        <p:txBody>
          <a:bodyPr wrap="square" rtlCol="0">
            <a:spAutoFit/>
          </a:bodyPr>
          <a:lstStyle/>
          <a:p>
            <a:endParaRPr lang="es-MX" sz="1350" dirty="0">
              <a:solidFill>
                <a:prstClr val="black"/>
              </a:solidFill>
            </a:endParaRPr>
          </a:p>
          <a:p>
            <a:endParaRPr lang="es-MX" sz="750" dirty="0">
              <a:solidFill>
                <a:prstClr val="black"/>
              </a:solidFill>
            </a:endParaRPr>
          </a:p>
          <a:p>
            <a:endParaRPr lang="es-MX" sz="1350" dirty="0">
              <a:solidFill>
                <a:prstClr val="black"/>
              </a:solidFill>
            </a:endParaRPr>
          </a:p>
        </p:txBody>
      </p:sp>
      <p:grpSp>
        <p:nvGrpSpPr>
          <p:cNvPr id="11" name="10 Grupo"/>
          <p:cNvGrpSpPr/>
          <p:nvPr/>
        </p:nvGrpSpPr>
        <p:grpSpPr>
          <a:xfrm>
            <a:off x="6249788" y="919283"/>
            <a:ext cx="1673172" cy="407178"/>
            <a:chOff x="6763331" y="82710"/>
            <a:chExt cx="2230896" cy="542904"/>
          </a:xfrm>
        </p:grpSpPr>
        <p:sp>
          <p:nvSpPr>
            <p:cNvPr id="9" name="3 Rectángulo"/>
            <p:cNvSpPr/>
            <p:nvPr/>
          </p:nvSpPr>
          <p:spPr>
            <a:xfrm>
              <a:off x="7345380" y="130555"/>
              <a:ext cx="1648847" cy="456840"/>
            </a:xfrm>
            <a:prstGeom prst="rect">
              <a:avLst/>
            </a:prstGeom>
            <a:solidFill>
              <a:sysClr val="window" lastClr="FFFFFF"/>
            </a:solidFill>
            <a:ln w="25400" cap="flat" cmpd="sng" algn="ctr">
              <a:no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ct val="115000"/>
                </a:lnSpc>
                <a:spcAft>
                  <a:spcPts val="750"/>
                </a:spcAft>
                <a:defRPr/>
              </a:pPr>
              <a:r>
                <a:rPr lang="es-MX" sz="600" b="1" kern="0" dirty="0">
                  <a:solidFill>
                    <a:prstClr val="white">
                      <a:lumMod val="50000"/>
                    </a:prstClr>
                  </a:solidFill>
                  <a:latin typeface="Soberana Sans"/>
                  <a:ea typeface="Calibri"/>
                  <a:cs typeface="Times New Roman"/>
                </a:rPr>
                <a:t>CENTRO NACIONAL DE LA TRANSFUSIÓN SANGUÍNEA</a:t>
              </a:r>
              <a:endParaRPr lang="es-MX" sz="600" kern="0" dirty="0">
                <a:solidFill>
                  <a:prstClr val="white">
                    <a:lumMod val="50000"/>
                  </a:prstClr>
                </a:solidFill>
                <a:ea typeface="Calibri"/>
                <a:cs typeface="Times New Roman"/>
              </a:endParaRPr>
            </a:p>
          </p:txBody>
        </p:sp>
        <p:pic>
          <p:nvPicPr>
            <p:cNvPr id="8" name="0 Imagen"/>
            <p:cNvPicPr/>
            <p:nvPr/>
          </p:nvPicPr>
          <p:blipFill>
            <a:blip r:embed="rId3" cstate="print">
              <a:extLst>
                <a:ext uri="{28A0092B-C50C-407E-A947-70E740481C1C}">
                  <a14:useLocalDpi xmlns:a14="http://schemas.microsoft.com/office/drawing/2010/main" val="0"/>
                </a:ext>
              </a:extLst>
            </a:blip>
            <a:stretch>
              <a:fillRect/>
            </a:stretch>
          </p:blipFill>
          <p:spPr>
            <a:xfrm>
              <a:off x="6763331" y="82710"/>
              <a:ext cx="608761" cy="542904"/>
            </a:xfrm>
            <a:prstGeom prst="rect">
              <a:avLst/>
            </a:prstGeom>
          </p:spPr>
        </p:pic>
      </p:gr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6477" y="865583"/>
            <a:ext cx="1689143" cy="530906"/>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11 Grupo"/>
          <p:cNvGrpSpPr/>
          <p:nvPr/>
        </p:nvGrpSpPr>
        <p:grpSpPr>
          <a:xfrm>
            <a:off x="1146476" y="1423124"/>
            <a:ext cx="6858000" cy="43737"/>
            <a:chOff x="0" y="6810571"/>
            <a:chExt cx="9144000" cy="58316"/>
          </a:xfrm>
        </p:grpSpPr>
        <p:sp>
          <p:nvSpPr>
            <p:cNvPr id="13" name="12 Rectángulo"/>
            <p:cNvSpPr/>
            <p:nvPr/>
          </p:nvSpPr>
          <p:spPr>
            <a:xfrm>
              <a:off x="0" y="6810571"/>
              <a:ext cx="3851920" cy="58316"/>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sp>
          <p:nvSpPr>
            <p:cNvPr id="14" name="13 Rectángulo"/>
            <p:cNvSpPr/>
            <p:nvPr/>
          </p:nvSpPr>
          <p:spPr>
            <a:xfrm>
              <a:off x="5292080" y="6810571"/>
              <a:ext cx="3851920" cy="5831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solidFill>
                  <a:prstClr val="white"/>
                </a:solidFill>
              </a:endParaRPr>
            </a:p>
          </p:txBody>
        </p:sp>
      </p:grpSp>
      <p:sp>
        <p:nvSpPr>
          <p:cNvPr id="2" name="CuadroTexto 1"/>
          <p:cNvSpPr txBox="1"/>
          <p:nvPr/>
        </p:nvSpPr>
        <p:spPr>
          <a:xfrm>
            <a:off x="2353425" y="1637868"/>
            <a:ext cx="4083304" cy="400110"/>
          </a:xfrm>
          <a:custGeom>
            <a:avLst/>
            <a:gdLst>
              <a:gd name="connsiteX0" fmla="*/ 0 w 6309948"/>
              <a:gd name="connsiteY0" fmla="*/ 0 h 6401753"/>
              <a:gd name="connsiteX1" fmla="*/ 6309948 w 6309948"/>
              <a:gd name="connsiteY1" fmla="*/ 0 h 6401753"/>
              <a:gd name="connsiteX2" fmla="*/ 6309948 w 6309948"/>
              <a:gd name="connsiteY2" fmla="*/ 6401753 h 6401753"/>
              <a:gd name="connsiteX3" fmla="*/ 0 w 6309948"/>
              <a:gd name="connsiteY3" fmla="*/ 6401753 h 6401753"/>
              <a:gd name="connsiteX4" fmla="*/ 0 w 6309948"/>
              <a:gd name="connsiteY4" fmla="*/ 0 h 6401753"/>
              <a:gd name="connsiteX0" fmla="*/ 130012 w 6309948"/>
              <a:gd name="connsiteY0" fmla="*/ 0 h 6669453"/>
              <a:gd name="connsiteX1" fmla="*/ 6309948 w 6309948"/>
              <a:gd name="connsiteY1" fmla="*/ 267700 h 6669453"/>
              <a:gd name="connsiteX2" fmla="*/ 6309948 w 6309948"/>
              <a:gd name="connsiteY2" fmla="*/ 6669453 h 6669453"/>
              <a:gd name="connsiteX3" fmla="*/ 0 w 6309948"/>
              <a:gd name="connsiteY3" fmla="*/ 6669453 h 6669453"/>
              <a:gd name="connsiteX4" fmla="*/ 130012 w 6309948"/>
              <a:gd name="connsiteY4" fmla="*/ 0 h 66694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09948" h="6669453">
                <a:moveTo>
                  <a:pt x="130012" y="0"/>
                </a:moveTo>
                <a:lnTo>
                  <a:pt x="6309948" y="267700"/>
                </a:lnTo>
                <a:lnTo>
                  <a:pt x="6309948" y="6669453"/>
                </a:lnTo>
                <a:lnTo>
                  <a:pt x="0" y="6669453"/>
                </a:lnTo>
                <a:lnTo>
                  <a:pt x="130012" y="0"/>
                </a:lnTo>
                <a:close/>
              </a:path>
            </a:pathLst>
          </a:custGeom>
          <a:noFill/>
        </p:spPr>
        <p:txBody>
          <a:bodyPr wrap="square" rtlCol="0">
            <a:spAutoFit/>
          </a:bodyPr>
          <a:lstStyle/>
          <a:p>
            <a:pPr algn="ctr"/>
            <a:r>
              <a:rPr lang="es-MX" sz="2000" b="1" dirty="0">
                <a:latin typeface="Soberana Titular" panose="02000000000000000000" pitchFamily="50" charset="0"/>
                <a:cs typeface="Arial" panose="020B0604020202020204" pitchFamily="34" charset="0"/>
              </a:rPr>
              <a:t>Responsables Sanitarios </a:t>
            </a:r>
            <a:endParaRPr lang="es-MX" sz="1200" dirty="0">
              <a:solidFill>
                <a:srgbClr val="002060"/>
              </a:solidFill>
              <a:latin typeface="Soberana Titular" panose="02000000000000000000" pitchFamily="50" charset="0"/>
            </a:endParaRPr>
          </a:p>
        </p:txBody>
      </p:sp>
      <p:sp>
        <p:nvSpPr>
          <p:cNvPr id="3" name="Rectángulo 2"/>
          <p:cNvSpPr/>
          <p:nvPr/>
        </p:nvSpPr>
        <p:spPr>
          <a:xfrm>
            <a:off x="797168" y="2131052"/>
            <a:ext cx="7510585" cy="3298339"/>
          </a:xfrm>
          <a:prstGeom prst="rect">
            <a:avLst/>
          </a:prstGeom>
          <a:ln>
            <a:solidFill>
              <a:srgbClr val="002060"/>
            </a:solidFill>
          </a:ln>
        </p:spPr>
        <p:txBody>
          <a:bodyPr wrap="square">
            <a:spAutoFit/>
          </a:bodyPr>
          <a:lstStyle/>
          <a:p>
            <a:pPr marL="252000" indent="-214313">
              <a:spcBef>
                <a:spcPts val="450"/>
              </a:spcBef>
              <a:spcAft>
                <a:spcPts val="1200"/>
              </a:spcAft>
              <a:buFont typeface="Arial" panose="020B0604020202020204" pitchFamily="34" charset="0"/>
              <a:buChar char="•"/>
            </a:pPr>
            <a:r>
              <a:rPr lang="es-MX" b="1" dirty="0"/>
              <a:t>Banco de células troncales </a:t>
            </a:r>
            <a:r>
              <a:rPr lang="es-MX" b="1" dirty="0" smtClean="0"/>
              <a:t>hematopoyéticas.</a:t>
            </a:r>
            <a:r>
              <a:rPr lang="es-MX" dirty="0" smtClean="0"/>
              <a:t> </a:t>
            </a:r>
            <a:r>
              <a:rPr lang="es-MX" dirty="0"/>
              <a:t>E</a:t>
            </a:r>
            <a:r>
              <a:rPr lang="es-MX" dirty="0" smtClean="0"/>
              <a:t>specialista </a:t>
            </a:r>
            <a:r>
              <a:rPr lang="es-MX" dirty="0"/>
              <a:t>en hematología, patología clínica o inmunología; con certificación vigente otorgada por el consejo mexicano de la especialidad correspondiente, o </a:t>
            </a:r>
            <a:r>
              <a:rPr lang="es-MX" dirty="0" smtClean="0"/>
              <a:t>profesional </a:t>
            </a:r>
            <a:r>
              <a:rPr lang="es-MX" dirty="0"/>
              <a:t>de la salud con maestría en inmunología, inmunogenética o en áreas técnicas relacionadas.</a:t>
            </a:r>
          </a:p>
          <a:p>
            <a:pPr marL="252000" indent="-214313">
              <a:spcBef>
                <a:spcPts val="450"/>
              </a:spcBef>
              <a:spcAft>
                <a:spcPts val="1200"/>
              </a:spcAft>
              <a:buFont typeface="Arial" panose="020B0604020202020204" pitchFamily="34" charset="0"/>
              <a:buChar char="•"/>
            </a:pPr>
            <a:r>
              <a:rPr lang="es-MX" b="1" dirty="0"/>
              <a:t>T</a:t>
            </a:r>
            <a:r>
              <a:rPr lang="es-MX" b="1" dirty="0" smtClean="0"/>
              <a:t>rasplantes </a:t>
            </a:r>
            <a:r>
              <a:rPr lang="es-MX" b="1" dirty="0"/>
              <a:t>de células troncales hematopoyéticas</a:t>
            </a:r>
            <a:r>
              <a:rPr lang="es-MX" dirty="0"/>
              <a:t>, </a:t>
            </a:r>
            <a:r>
              <a:rPr lang="es-MX" dirty="0" smtClean="0"/>
              <a:t>Director </a:t>
            </a:r>
            <a:r>
              <a:rPr lang="es-MX" dirty="0"/>
              <a:t>General del </a:t>
            </a:r>
            <a:r>
              <a:rPr lang="es-MX" dirty="0" smtClean="0"/>
              <a:t>establecimiento, quien presidirá </a:t>
            </a:r>
            <a:r>
              <a:rPr lang="es-MX" dirty="0"/>
              <a:t>el Comité Interno de Trasplantes. </a:t>
            </a:r>
          </a:p>
          <a:p>
            <a:pPr marL="252000" indent="-214313">
              <a:spcBef>
                <a:spcPts val="450"/>
              </a:spcBef>
              <a:spcAft>
                <a:spcPts val="1200"/>
              </a:spcAft>
              <a:buFont typeface="Arial" panose="020B0604020202020204" pitchFamily="34" charset="0"/>
              <a:buChar char="•"/>
            </a:pPr>
            <a:r>
              <a:rPr lang="es-MX" dirty="0"/>
              <a:t>En colectas de: </a:t>
            </a:r>
            <a:r>
              <a:rPr lang="es-MX" b="1" dirty="0"/>
              <a:t>sangre placentaria procedente de cordón umbilical, de aspirado medular, o de sangre periférica </a:t>
            </a:r>
            <a:r>
              <a:rPr lang="es-MX" dirty="0" smtClean="0"/>
              <a:t>Director </a:t>
            </a:r>
            <a:r>
              <a:rPr lang="es-MX" dirty="0"/>
              <a:t>General del establecimiento médico o su inmediato inferior que sea </a:t>
            </a:r>
            <a:r>
              <a:rPr lang="es-MX" dirty="0" smtClean="0"/>
              <a:t>médico. </a:t>
            </a:r>
            <a:endParaRPr lang="es-MX" dirty="0"/>
          </a:p>
        </p:txBody>
      </p:sp>
      <p:sp>
        <p:nvSpPr>
          <p:cNvPr id="4" name="Marcador de pie de página 3"/>
          <p:cNvSpPr>
            <a:spLocks noGrp="1"/>
          </p:cNvSpPr>
          <p:nvPr>
            <p:ph type="ftr" sz="quarter" idx="11"/>
          </p:nvPr>
        </p:nvSpPr>
        <p:spPr/>
        <p:txBody>
          <a:bodyPr/>
          <a:lstStyle/>
          <a:p>
            <a:r>
              <a:rPr lang="es-MX" smtClean="0"/>
              <a:t>Simposio: Retos del Uso de Células Troncales / Avances de la Norma para disposición de Células Troncales</a:t>
            </a:r>
            <a:endParaRPr lang="es-MX"/>
          </a:p>
        </p:txBody>
      </p:sp>
    </p:spTree>
    <p:extLst>
      <p:ext uri="{BB962C8B-B14F-4D97-AF65-F5344CB8AC3E}">
        <p14:creationId xmlns:p14="http://schemas.microsoft.com/office/powerpoint/2010/main" val="90755218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437</TotalTime>
  <Words>1947</Words>
  <Application>Microsoft Office PowerPoint</Application>
  <PresentationFormat>Presentación en pantalla (4:3)</PresentationFormat>
  <Paragraphs>289</Paragraphs>
  <Slides>15</Slides>
  <Notes>15</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Marcela Camacho González</dc:creator>
  <cp:lastModifiedBy>Academia Nal. de Med</cp:lastModifiedBy>
  <cp:revision>50</cp:revision>
  <dcterms:created xsi:type="dcterms:W3CDTF">2015-07-13T20:56:09Z</dcterms:created>
  <dcterms:modified xsi:type="dcterms:W3CDTF">2015-07-15T23:53:30Z</dcterms:modified>
</cp:coreProperties>
</file>