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58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9" r:id="rId35"/>
    <p:sldId id="301" r:id="rId36"/>
    <p:sldId id="300" r:id="rId37"/>
    <p:sldId id="306" r:id="rId38"/>
    <p:sldId id="302" r:id="rId39"/>
    <p:sldId id="308" r:id="rId40"/>
    <p:sldId id="309" r:id="rId41"/>
    <p:sldId id="310" r:id="rId42"/>
    <p:sldId id="313" r:id="rId43"/>
    <p:sldId id="314" r:id="rId44"/>
    <p:sldId id="315" r:id="rId45"/>
    <p:sldId id="320" r:id="rId46"/>
    <p:sldId id="321" r:id="rId47"/>
    <p:sldId id="322" r:id="rId48"/>
    <p:sldId id="324" r:id="rId4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44426-2DA2-4004-BDF6-DFBA5058AE8B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78CD-A070-49A9-A9E7-C908A47A89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2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407A6-616D-459F-8F05-1D81BD89DAAC}" type="slidenum">
              <a:rPr lang="es-ES" altLang="es-MX" sz="1200" smtClean="0"/>
              <a:pPr eaLnBrk="1" hangingPunct="1"/>
              <a:t>1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84650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5F8EB5-C335-4F13-B1AE-6ADCEEB33869}" type="slidenum">
              <a:rPr lang="es-MX" altLang="es-MX" sz="1200" smtClean="0"/>
              <a:pPr eaLnBrk="1" hangingPunct="1"/>
              <a:t>10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51790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C4290D-F769-425F-BD95-55D7E250DFF6}" type="slidenum">
              <a:rPr lang="es-ES" altLang="es-MX" sz="1200" smtClean="0"/>
              <a:pPr eaLnBrk="1" hangingPunct="1"/>
              <a:t>11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63907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D921DA-0A19-49DA-818F-AC0D2BE152F2}" type="slidenum">
              <a:rPr lang="es-ES" altLang="es-MX" sz="1200" smtClean="0"/>
              <a:pPr eaLnBrk="1" hangingPunct="1"/>
              <a:t>12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110440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323142-12CD-48E8-8991-E4FDE89D8FA4}" type="slidenum">
              <a:rPr lang="es-ES" altLang="es-MX" sz="1200" smtClean="0"/>
              <a:pPr eaLnBrk="1" hangingPunct="1"/>
              <a:t>13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56089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A6CC43-4E0A-456E-834A-58FE32CBDEA8}" type="slidenum">
              <a:rPr lang="es-ES" altLang="es-MX" sz="1200" smtClean="0"/>
              <a:pPr eaLnBrk="1" hangingPunct="1"/>
              <a:t>14</a:t>
            </a:fld>
            <a:endParaRPr lang="es-ES" altLang="es-MX" sz="1200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67213"/>
            <a:ext cx="5032375" cy="4065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42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712788"/>
            <a:ext cx="4567238" cy="34258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54757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6D9EE-0899-4EC2-AACC-E51953CF179E}" type="slidenum">
              <a:rPr lang="es-ES" altLang="es-MX" sz="1200" smtClean="0"/>
              <a:pPr eaLnBrk="1" hangingPunct="1"/>
              <a:t>15</a:t>
            </a:fld>
            <a:endParaRPr lang="es-ES" altLang="es-MX" sz="1200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67213"/>
            <a:ext cx="5032375" cy="4065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52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712788"/>
            <a:ext cx="4567238" cy="34258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97666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5B0FC0-77FC-4DB8-BC16-FF11B41077BB}" type="slidenum">
              <a:rPr lang="es-ES" altLang="es-MX" sz="1200" smtClean="0"/>
              <a:pPr eaLnBrk="1" hangingPunct="1"/>
              <a:t>16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462473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E94DC9-2DDD-4C0B-8B6A-C3F1B030D4CE}" type="slidenum">
              <a:rPr lang="es-ES" altLang="es-MX" sz="1200" smtClean="0"/>
              <a:pPr eaLnBrk="1" hangingPunct="1"/>
              <a:t>17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128987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A4FE85-446E-47F3-8038-7BB430619471}" type="slidenum">
              <a:rPr lang="es-ES" altLang="es-MX" sz="1200" smtClean="0"/>
              <a:pPr eaLnBrk="1" hangingPunct="1"/>
              <a:t>18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211712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5D77D9-1B66-47B3-A182-55B669C0ED97}" type="slidenum">
              <a:rPr lang="es-ES" altLang="es-MX" sz="1200" smtClean="0"/>
              <a:pPr eaLnBrk="1" hangingPunct="1"/>
              <a:t>19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401405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273A72-E740-42EE-9407-13280EB3AD51}" type="slidenum">
              <a:rPr lang="es-ES" altLang="es-MX" sz="1200" smtClean="0"/>
              <a:pPr eaLnBrk="1" hangingPunct="1"/>
              <a:t>2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561503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CB57E8-1E9F-4635-B3B1-8B60F0F17DDB}" type="slidenum">
              <a:rPr lang="es-ES" altLang="es-MX" sz="1200" smtClean="0"/>
              <a:pPr eaLnBrk="1" hangingPunct="1"/>
              <a:t>20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79654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0EC452-1C51-48D9-BF52-852EF2FBEF3C}" type="slidenum">
              <a:rPr lang="es-ES" altLang="es-MX" sz="1200" smtClean="0"/>
              <a:pPr eaLnBrk="1" hangingPunct="1"/>
              <a:t>21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4084001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17B88A-A0F9-42F3-9897-0E918B788075}" type="slidenum">
              <a:rPr lang="es-ES" altLang="es-MX" sz="1200" smtClean="0"/>
              <a:pPr eaLnBrk="1" hangingPunct="1"/>
              <a:t>22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797232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128BD6-D68A-480C-B7BE-1CBC16931654}" type="slidenum">
              <a:rPr lang="es-ES" altLang="es-MX" sz="1200" smtClean="0"/>
              <a:pPr eaLnBrk="1" hangingPunct="1"/>
              <a:t>23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648904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82F3B-FA1E-434D-94FD-A0A45C1AF886}" type="slidenum">
              <a:rPr lang="es-ES" altLang="es-MX" sz="1200" smtClean="0"/>
              <a:pPr eaLnBrk="1" hangingPunct="1"/>
              <a:t>24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634612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E12505-6A67-4E16-9EF3-23F7E71A21A4}" type="slidenum">
              <a:rPr lang="es-ES" altLang="es-MX" sz="1200" smtClean="0"/>
              <a:pPr eaLnBrk="1" hangingPunct="1"/>
              <a:t>25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668452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0FA4D3-01FA-4F17-8B89-B7B9A32CEA8E}" type="slidenum">
              <a:rPr lang="es-ES" altLang="es-MX" sz="1200" smtClean="0"/>
              <a:pPr eaLnBrk="1" hangingPunct="1"/>
              <a:t>26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20884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4F15F-06CC-4B44-80C2-29EAA90D7294}" type="slidenum">
              <a:rPr lang="es-ES" altLang="es-MX" sz="1200" smtClean="0"/>
              <a:pPr eaLnBrk="1" hangingPunct="1"/>
              <a:t>27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69380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4734F1-7479-40A9-8C2B-4DFC053EA07F}" type="slidenum">
              <a:rPr lang="es-ES" altLang="es-MX" sz="1200" smtClean="0"/>
              <a:pPr eaLnBrk="1" hangingPunct="1"/>
              <a:t>28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312198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954FE9-FF84-4F3B-AC91-0E258E80AB8F}" type="slidenum">
              <a:rPr lang="es-ES" altLang="es-MX" sz="1200" smtClean="0"/>
              <a:pPr eaLnBrk="1" hangingPunct="1"/>
              <a:t>29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41753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7613E-D855-4BE5-B7D1-DDAE1EA66037}" type="slidenum">
              <a:rPr lang="es-ES" altLang="es-MX" sz="1200" smtClean="0"/>
              <a:pPr eaLnBrk="1" hangingPunct="1"/>
              <a:t>3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596469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2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FA5F4D-1335-48C4-8362-D611B136B4A4}" type="slidenum">
              <a:rPr lang="es-ES" altLang="es-MX" sz="1200" smtClean="0"/>
              <a:pPr eaLnBrk="1" hangingPunct="1"/>
              <a:t>30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345609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36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063FE-4A6F-46D6-AD3A-96D716519092}" type="slidenum">
              <a:rPr lang="es-ES" altLang="es-MX" sz="1200" smtClean="0"/>
              <a:pPr eaLnBrk="1" hangingPunct="1"/>
              <a:t>31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4141075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4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2FD2BC-F12F-473C-817F-E5C443B2C2B5}" type="slidenum">
              <a:rPr lang="es-ES" altLang="es-MX" sz="1200" smtClean="0"/>
              <a:pPr eaLnBrk="1" hangingPunct="1"/>
              <a:t>32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567314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57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8EDEA9-CE1F-4A7E-A8E2-FF501CE30F93}" type="slidenum">
              <a:rPr lang="es-ES" altLang="es-MX" sz="1200" smtClean="0"/>
              <a:pPr eaLnBrk="1" hangingPunct="1"/>
              <a:t>33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783518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77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3B1B43-8835-4F1D-9A6E-874C0384249A}" type="slidenum">
              <a:rPr lang="es-ES" altLang="es-MX" sz="1200" smtClean="0"/>
              <a:pPr eaLnBrk="1" hangingPunct="1"/>
              <a:t>34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623920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B3B68C-CB64-4374-B3A0-026F45B150FD}" type="slidenum">
              <a:rPr lang="es-ES" altLang="es-MX" sz="1200" smtClean="0"/>
              <a:pPr eaLnBrk="1" hangingPunct="1"/>
              <a:t>35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7711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F076BF-79A9-4AE2-B737-3D87DE05E360}" type="slidenum">
              <a:rPr lang="es-ES" altLang="es-MX" sz="1200" smtClean="0"/>
              <a:pPr eaLnBrk="1" hangingPunct="1"/>
              <a:t>36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6889434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9F7BF-B38B-45FE-9AFA-E8ECBB64DF84}" type="slidenum">
              <a:rPr lang="es-ES" altLang="es-MX" sz="1200" smtClean="0"/>
              <a:pPr eaLnBrk="1" hangingPunct="1"/>
              <a:t>37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439678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208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F15386-C0F0-4A2C-813D-D528D2714267}" type="slidenum">
              <a:rPr lang="es-ES" altLang="es-MX" sz="1200" smtClean="0"/>
              <a:pPr eaLnBrk="1" hangingPunct="1"/>
              <a:t>38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577427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269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3B95BC-7F00-4E11-B734-2D8F318A742C}" type="slidenum">
              <a:rPr lang="es-ES" altLang="es-MX" sz="1200" smtClean="0"/>
              <a:pPr eaLnBrk="1" hangingPunct="1"/>
              <a:t>39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35183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94717F-473B-4CC0-ACC6-499362B4D688}" type="slidenum">
              <a:rPr lang="es-ES" altLang="es-MX" sz="1200" smtClean="0"/>
              <a:pPr eaLnBrk="1" hangingPunct="1"/>
              <a:t>4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193298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280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BA889B-27C3-46EC-8D0B-D99280880945}" type="slidenum">
              <a:rPr lang="es-MX" altLang="es-MX" sz="1200" smtClean="0"/>
              <a:pPr eaLnBrk="1" hangingPunct="1"/>
              <a:t>40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460222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290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8D26D5-8817-492C-AB35-082F35B4CE0E}" type="slidenum">
              <a:rPr lang="es-MX" altLang="es-MX" sz="1200" smtClean="0"/>
              <a:pPr eaLnBrk="1" hangingPunct="1"/>
              <a:t>41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5421964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32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943E3C-65C7-4191-8FCE-9D5973D60302}" type="slidenum">
              <a:rPr lang="es-MX" altLang="es-MX" sz="1200" smtClean="0"/>
              <a:pPr eaLnBrk="1" hangingPunct="1"/>
              <a:t>42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2444109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1E7FDB-C152-46DB-B818-458AC3B734E4}" type="slidenum">
              <a:rPr lang="es-MX" altLang="es-MX" sz="1200" smtClean="0"/>
              <a:pPr eaLnBrk="1" hangingPunct="1"/>
              <a:t>43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4901965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34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F6F587-8D48-4CE2-B6A1-D880986033AE}" type="slidenum">
              <a:rPr lang="es-ES" altLang="es-MX" sz="1200" smtClean="0"/>
              <a:pPr eaLnBrk="1" hangingPunct="1"/>
              <a:t>44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062948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39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585967-A898-49B0-9187-46F9403AAA05}" type="slidenum">
              <a:rPr lang="es-ES" altLang="es-MX" sz="1200" smtClean="0"/>
              <a:pPr eaLnBrk="1" hangingPunct="1"/>
              <a:t>45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5145561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40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FD5E1B-7D83-48D3-B798-DB02FD0FBABA}" type="slidenum">
              <a:rPr lang="es-ES" altLang="es-MX" sz="1200" smtClean="0"/>
              <a:pPr eaLnBrk="1" hangingPunct="1"/>
              <a:t>46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8502387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41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15685-877E-488A-9BFB-0F6187212015}" type="slidenum">
              <a:rPr lang="es-ES" altLang="es-MX" sz="1200" smtClean="0"/>
              <a:pPr eaLnBrk="1" hangingPunct="1"/>
              <a:t>47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40944439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43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484C64-809A-4C5F-961C-F219302BABEC}" type="slidenum">
              <a:rPr lang="es-ES" altLang="es-MX" sz="1200" smtClean="0"/>
              <a:pPr eaLnBrk="1" hangingPunct="1"/>
              <a:t>48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27358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90D58-2AEF-4A0B-AACC-DA96E76687C8}" type="slidenum">
              <a:rPr lang="es-ES" altLang="es-MX" sz="1200" smtClean="0"/>
              <a:pPr eaLnBrk="1" hangingPunct="1"/>
              <a:t>5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08919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549267-D44B-479A-B9A5-07D1EB219EFE}" type="slidenum">
              <a:rPr lang="es-ES" altLang="es-MX" sz="1200" smtClean="0"/>
              <a:pPr eaLnBrk="1" hangingPunct="1"/>
              <a:t>6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7521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7A9544-8038-4689-BDE2-0A0CD8E9E6C3}" type="slidenum">
              <a:rPr lang="es-ES" altLang="es-MX" sz="1200" smtClean="0"/>
              <a:pPr eaLnBrk="1" hangingPunct="1"/>
              <a:t>7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9269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BD19BB-27BA-4B0E-B09F-7464A967CFD3}" type="slidenum">
              <a:rPr lang="es-ES" altLang="es-MX" sz="1200" smtClean="0"/>
              <a:pPr eaLnBrk="1" hangingPunct="1"/>
              <a:t>8</a:t>
            </a:fld>
            <a:endParaRPr lang="es-ES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59805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B35351-8B7E-41E3-B080-5D54C6C9D88B}" type="slidenum">
              <a:rPr lang="es-MX" altLang="es-MX" sz="1200" smtClean="0"/>
              <a:pPr eaLnBrk="1" hangingPunct="1"/>
              <a:t>9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04027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B73C-13B3-47EC-9391-F81982B02C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289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F3DD-9D2D-4144-B438-2CD727C70C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87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8F3D54-1037-4A7A-9859-6BD5A06A4505}" type="datetimeFigureOut">
              <a:rPr lang="es-MX" smtClean="0"/>
              <a:t>16/06/2015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E9A8FB-CEA8-432B-AF88-883CDC71A4B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.jpg"/><Relationship Id="rId5" Type="http://schemas.openxmlformats.org/officeDocument/2006/relationships/image" Target="../media/image25.em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5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audio" Target="../media/audio2.wav"/><Relationship Id="rId9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3.jpg"/><Relationship Id="rId4" Type="http://schemas.openxmlformats.org/officeDocument/2006/relationships/image" Target="../media/image51.jpeg"/><Relationship Id="rId9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.jpg"/><Relationship Id="rId5" Type="http://schemas.openxmlformats.org/officeDocument/2006/relationships/image" Target="../media/image60.jpeg"/><Relationship Id="rId10" Type="http://schemas.openxmlformats.org/officeDocument/2006/relationships/image" Target="../media/image58.emf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2.jpe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5.jpeg"/><Relationship Id="rId11" Type="http://schemas.openxmlformats.org/officeDocument/2006/relationships/image" Target="../media/image67.jpeg"/><Relationship Id="rId5" Type="http://schemas.openxmlformats.org/officeDocument/2006/relationships/image" Target="../media/image64.jpeg"/><Relationship Id="rId10" Type="http://schemas.openxmlformats.org/officeDocument/2006/relationships/image" Target="../media/image5.jpeg"/><Relationship Id="rId4" Type="http://schemas.openxmlformats.org/officeDocument/2006/relationships/image" Target="../media/image15.jpeg"/><Relationship Id="rId9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4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5788" y="2052315"/>
            <a:ext cx="7772400" cy="1736725"/>
          </a:xfrm>
        </p:spPr>
        <p:txBody>
          <a:bodyPr/>
          <a:lstStyle/>
          <a:p>
            <a:pPr marL="182880" indent="0" algn="ctr" eaLnBrk="1" hangingPunct="1">
              <a:buNone/>
            </a:pPr>
            <a:r>
              <a:rPr lang="es-ES" alt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QUIRÚRGICO DE LA FALLA CARDIOPULMONAR TERMINAL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1392" y="3861668"/>
            <a:ext cx="4658840" cy="1079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altLang="es-MX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TRASPLANTE DE CORAZÓN</a:t>
            </a:r>
            <a:endParaRPr lang="es-ES" altLang="es-MX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9688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051721" y="5016078"/>
            <a:ext cx="4653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Dr. Guillermo Careaga Reyna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Cirujano Cardiotorácico.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 General. UMAE, Hospital General “Dr. Gaudencio González Garza” del Centro Médico Nacional “La Raza”, IMSS. México DF</a:t>
            </a:r>
            <a:r>
              <a:rPr lang="es-MX" sz="1600" b="1" dirty="0"/>
              <a:t>.</a:t>
            </a:r>
            <a:endParaRPr lang="es-ES" sz="1600" b="1" dirty="0"/>
          </a:p>
        </p:txBody>
      </p:sp>
      <p:sp>
        <p:nvSpPr>
          <p:cNvPr id="14342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14343" name="Picture 21" descr="logo_b_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12954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8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65625"/>
            <a:ext cx="2305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92832"/>
            <a:ext cx="15144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549176" y="558354"/>
            <a:ext cx="5399088" cy="710406"/>
          </a:xfrm>
        </p:spPr>
        <p:txBody>
          <a:bodyPr/>
          <a:lstStyle/>
          <a:p>
            <a:pPr marL="164592" indent="0" algn="ctr" eaLnBrk="1" fontAlgn="auto" hangingPunct="1">
              <a:spcAft>
                <a:spcPts val="0"/>
              </a:spcAft>
              <a:buNone/>
              <a:defRPr/>
            </a:pPr>
            <a:r>
              <a:rPr lang="es-MX" sz="3600" dirty="0" smtClean="0">
                <a:solidFill>
                  <a:srgbClr val="002060"/>
                </a:solidFill>
              </a:rPr>
              <a:t>Trasplante de Corazón</a:t>
            </a:r>
            <a:endParaRPr lang="es-MX" sz="2800" dirty="0" smtClean="0">
              <a:solidFill>
                <a:schemeClr val="accent1">
                  <a:tint val="83000"/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850" y="2708275"/>
            <a:ext cx="5976938" cy="331311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Primer trasplante de corazón en el mundo:</a:t>
            </a:r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latin typeface="Arial" pitchFamily="34" charset="0"/>
              <a:cs typeface="Arial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Donador: </a:t>
            </a:r>
            <a:r>
              <a:rPr lang="es-MX" sz="2600" dirty="0" smtClean="0">
                <a:latin typeface="Arial" pitchFamily="34" charset="0"/>
                <a:cs typeface="Arial" pitchFamily="34" charset="0"/>
              </a:rPr>
              <a:t>Denise </a:t>
            </a:r>
            <a:r>
              <a:rPr lang="es-MX" sz="2600" dirty="0" err="1" smtClean="0">
                <a:latin typeface="Arial" pitchFamily="34" charset="0"/>
                <a:cs typeface="Arial" pitchFamily="34" charset="0"/>
              </a:rPr>
              <a:t>Darvall</a:t>
            </a:r>
            <a:r>
              <a:rPr lang="es-MX" sz="2600" dirty="0" smtClean="0">
                <a:latin typeface="Arial" pitchFamily="34" charset="0"/>
                <a:cs typeface="Arial" pitchFamily="34" charset="0"/>
              </a:rPr>
              <a:t> (25 años),</a:t>
            </a:r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atropellada con muerte encefálica</a:t>
            </a:r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latin typeface="Arial" pitchFamily="34" charset="0"/>
              <a:cs typeface="Arial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Receptor: </a:t>
            </a:r>
            <a:r>
              <a:rPr lang="es-MX" sz="2600" dirty="0" err="1" smtClean="0">
                <a:latin typeface="Arial" pitchFamily="34" charset="0"/>
                <a:cs typeface="Arial" pitchFamily="34" charset="0"/>
              </a:rPr>
              <a:t>Luois</a:t>
            </a:r>
            <a:r>
              <a:rPr lang="es-MX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600" dirty="0" err="1" smtClean="0">
                <a:latin typeface="Arial" pitchFamily="34" charset="0"/>
                <a:cs typeface="Arial" pitchFamily="34" charset="0"/>
              </a:rPr>
              <a:t>Washkansky</a:t>
            </a:r>
            <a:r>
              <a:rPr lang="es-MX" sz="2600" dirty="0" smtClean="0">
                <a:latin typeface="Arial" pitchFamily="34" charset="0"/>
                <a:cs typeface="Arial" pitchFamily="34" charset="0"/>
              </a:rPr>
              <a:t>, CMI</a:t>
            </a:r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dirty="0" smtClean="0">
              <a:latin typeface="Arial" pitchFamily="34" charset="0"/>
              <a:cs typeface="Arial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Falleció el 21 de diciembre de 1967.</a:t>
            </a:r>
          </a:p>
          <a:p>
            <a:pPr marL="448056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8 Rectángulo"/>
          <p:cNvSpPr>
            <a:spLocks noChangeArrowheads="1"/>
          </p:cNvSpPr>
          <p:nvPr/>
        </p:nvSpPr>
        <p:spPr bwMode="auto">
          <a:xfrm>
            <a:off x="4537075" y="6207125"/>
            <a:ext cx="4427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200" b="1">
                <a:solidFill>
                  <a:srgbClr val="00B050"/>
                </a:solidFill>
              </a:rPr>
              <a:t>Careaga G, Argüero R. En Argüero R y cols. Trasplante de Corazón, Pulmón y Corazón-Pulmón. 1995</a:t>
            </a:r>
          </a:p>
        </p:txBody>
      </p:sp>
      <p:pic>
        <p:nvPicPr>
          <p:cNvPr id="26629" name="9 Imagen" descr="LI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63825"/>
            <a:ext cx="2376488" cy="3213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412033" y="1556792"/>
            <a:ext cx="3744143" cy="52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kern="0" dirty="0">
                <a:solidFill>
                  <a:srgbClr val="000000"/>
                </a:solidFill>
                <a:latin typeface="EurekaSans-MediumCaps"/>
                <a:ea typeface="+mj-ea"/>
                <a:cs typeface="+mj-cs"/>
              </a:rPr>
              <a:t>Aspectos </a:t>
            </a:r>
            <a:r>
              <a:rPr lang="es-MX" sz="2800" b="1" kern="0" dirty="0" smtClean="0">
                <a:solidFill>
                  <a:srgbClr val="000000"/>
                </a:solidFill>
                <a:latin typeface="EurekaSans-MediumCaps"/>
                <a:ea typeface="+mj-ea"/>
                <a:cs typeface="+mj-cs"/>
              </a:rPr>
              <a:t>Históricos. </a:t>
            </a:r>
            <a:endParaRPr lang="es-MX" dirty="0"/>
          </a:p>
        </p:txBody>
      </p:sp>
      <p:pic>
        <p:nvPicPr>
          <p:cNvPr id="26631" name="8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762" y="488975"/>
            <a:ext cx="6408614" cy="11398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de Corazón</a:t>
            </a:r>
            <a:r>
              <a:rPr lang="es-MX" altLang="es-MX" dirty="0" smtClean="0">
                <a:solidFill>
                  <a:srgbClr val="FFFF05"/>
                </a:solidFill>
              </a:rPr>
              <a:t/>
            </a:r>
            <a:br>
              <a:rPr lang="es-MX" altLang="es-MX" dirty="0" smtClean="0">
                <a:solidFill>
                  <a:srgbClr val="FFFF05"/>
                </a:solidFill>
              </a:rPr>
            </a:br>
            <a:r>
              <a:rPr lang="es-MX" altLang="es-MX" dirty="0" smtClean="0">
                <a:solidFill>
                  <a:srgbClr val="FFFF05"/>
                </a:solidFill>
              </a:rPr>
              <a:t> </a:t>
            </a:r>
            <a:r>
              <a:rPr lang="es-MX" altLang="es-MX" sz="2800" dirty="0" smtClean="0">
                <a:effectLst/>
              </a:rPr>
              <a:t>Aspectos </a:t>
            </a:r>
            <a:r>
              <a:rPr lang="es-MX" altLang="es-MX" sz="2800" dirty="0" smtClean="0">
                <a:effectLst/>
              </a:rPr>
              <a:t>Históricos.</a:t>
            </a:r>
            <a:r>
              <a:rPr lang="es-MX" altLang="es-MX" dirty="0" smtClean="0"/>
              <a:t> </a:t>
            </a:r>
            <a:endParaRPr lang="es-ES" altLang="es-MX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29" y="1988840"/>
            <a:ext cx="8712943" cy="1161127"/>
          </a:xfrm>
        </p:spPr>
        <p:txBody>
          <a:bodyPr>
            <a:normAutofit/>
          </a:bodyPr>
          <a:lstStyle/>
          <a:p>
            <a:pPr marL="45720" indent="0" eaLnBrk="1" hangingPunct="1">
              <a:buNone/>
            </a:pPr>
            <a:r>
              <a:rPr lang="es-MX" altLang="es-MX" sz="2400" b="1" dirty="0" smtClean="0">
                <a:latin typeface="Arial" charset="0"/>
              </a:rPr>
              <a:t>Con el trasplante de corazón se modificó completamente el pronóstico de la cardiopatía terminal.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71563" y="6039123"/>
            <a:ext cx="68929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600" b="1" dirty="0" err="1">
                <a:solidFill>
                  <a:srgbClr val="00B050"/>
                </a:solidFill>
              </a:rPr>
              <a:t>Mudge</a:t>
            </a:r>
            <a:r>
              <a:rPr lang="es-MX" altLang="es-MX" sz="1600" b="1" dirty="0">
                <a:solidFill>
                  <a:srgbClr val="00B050"/>
                </a:solidFill>
              </a:rPr>
              <a:t> GH y cols. J Am </a:t>
            </a:r>
            <a:r>
              <a:rPr lang="es-MX" altLang="es-MX" sz="1600" b="1" dirty="0" err="1">
                <a:solidFill>
                  <a:srgbClr val="00B050"/>
                </a:solidFill>
              </a:rPr>
              <a:t>Coll</a:t>
            </a:r>
            <a:r>
              <a:rPr lang="es-MX" altLang="es-MX" sz="1600" b="1" dirty="0">
                <a:solidFill>
                  <a:srgbClr val="00B050"/>
                </a:solidFill>
              </a:rPr>
              <a:t> </a:t>
            </a:r>
            <a:r>
              <a:rPr lang="es-MX" altLang="es-MX" sz="1600" b="1" dirty="0" err="1">
                <a:solidFill>
                  <a:srgbClr val="00B050"/>
                </a:solidFill>
              </a:rPr>
              <a:t>Cardiol</a:t>
            </a:r>
            <a:r>
              <a:rPr lang="es-MX" altLang="es-MX" sz="1600" b="1" dirty="0">
                <a:solidFill>
                  <a:srgbClr val="00B050"/>
                </a:solidFill>
              </a:rPr>
              <a:t> 1993; 22: 21-31.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600" b="1" dirty="0">
                <a:solidFill>
                  <a:srgbClr val="00B050"/>
                </a:solidFill>
              </a:rPr>
              <a:t>Van Meter CH y cols. J </a:t>
            </a:r>
            <a:r>
              <a:rPr lang="es-MX" altLang="es-MX" sz="1600" b="1" dirty="0" err="1">
                <a:solidFill>
                  <a:srgbClr val="00B050"/>
                </a:solidFill>
              </a:rPr>
              <a:t>Thorac</a:t>
            </a:r>
            <a:r>
              <a:rPr lang="es-MX" altLang="es-MX" sz="1600" b="1" dirty="0">
                <a:solidFill>
                  <a:srgbClr val="00B050"/>
                </a:solidFill>
              </a:rPr>
              <a:t> </a:t>
            </a:r>
            <a:r>
              <a:rPr lang="es-MX" altLang="es-MX" sz="1600" b="1" dirty="0" err="1">
                <a:solidFill>
                  <a:srgbClr val="00B050"/>
                </a:solidFill>
              </a:rPr>
              <a:t>Cardiovasc</a:t>
            </a:r>
            <a:r>
              <a:rPr lang="es-MX" altLang="es-MX" sz="1600" b="1" dirty="0">
                <a:solidFill>
                  <a:srgbClr val="00B050"/>
                </a:solidFill>
              </a:rPr>
              <a:t> </a:t>
            </a:r>
            <a:r>
              <a:rPr lang="es-MX" altLang="es-MX" sz="1600" b="1" dirty="0" err="1">
                <a:solidFill>
                  <a:srgbClr val="00B050"/>
                </a:solidFill>
              </a:rPr>
              <a:t>Surg</a:t>
            </a:r>
            <a:r>
              <a:rPr lang="es-MX" altLang="es-MX" sz="1600" b="1" dirty="0">
                <a:solidFill>
                  <a:srgbClr val="00B050"/>
                </a:solidFill>
              </a:rPr>
              <a:t> 1995; 110: 1442-1448.</a:t>
            </a:r>
            <a:endParaRPr lang="es-ES" altLang="es-MX" sz="1600" b="1" dirty="0">
              <a:solidFill>
                <a:srgbClr val="00B050"/>
              </a:solidFill>
            </a:endParaRPr>
          </a:p>
        </p:txBody>
      </p:sp>
      <p:pic>
        <p:nvPicPr>
          <p:cNvPr id="27653" name="Picture 6" descr="LO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96952"/>
            <a:ext cx="3815753" cy="2451824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6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59284" y="348332"/>
            <a:ext cx="67691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3600" b="1" dirty="0" smtClean="0">
                <a:solidFill>
                  <a:srgbClr val="002060"/>
                </a:solidFill>
              </a:rPr>
              <a:t>Trasplante de Corazón</a:t>
            </a:r>
            <a:endParaRPr lang="es-MX" altLang="es-MX" sz="36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s-MX" altLang="es-MX" sz="2400" b="1" dirty="0"/>
              <a:t>Aspectos </a:t>
            </a:r>
            <a:r>
              <a:rPr lang="es-MX" altLang="es-MX" sz="2400" b="1" dirty="0" smtClean="0"/>
              <a:t>Históricos.</a:t>
            </a:r>
            <a:endParaRPr lang="es-MX" altLang="es-MX" sz="2400" b="1" dirty="0">
              <a:solidFill>
                <a:srgbClr val="FFFF05"/>
              </a:solidFill>
            </a:endParaRPr>
          </a:p>
          <a:p>
            <a:pPr algn="ctr" eaLnBrk="1" hangingPunct="1"/>
            <a:endParaRPr lang="es-MX" altLang="es-MX" sz="2400" b="1" dirty="0">
              <a:solidFill>
                <a:srgbClr val="FFFF05"/>
              </a:solidFill>
            </a:endParaRPr>
          </a:p>
          <a:p>
            <a:pPr algn="ctr" eaLnBrk="1" hangingPunct="1"/>
            <a:r>
              <a:rPr lang="es-MX" altLang="es-MX" sz="2000" b="1" dirty="0">
                <a:solidFill>
                  <a:srgbClr val="FF5050"/>
                </a:solidFill>
              </a:rPr>
              <a:t>PRIMER CASO DE TRASPLANTE DE CORAZON EN MEXICO</a:t>
            </a:r>
            <a:endParaRPr lang="es-ES" altLang="es-MX" sz="2000" b="1" dirty="0">
              <a:solidFill>
                <a:srgbClr val="FF505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392613" y="5929313"/>
            <a:ext cx="4037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Argüero R, Castaño R, Portilla E, Sánchez O, </a:t>
            </a:r>
          </a:p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Molinar F.  Rev Med IMSS (Mex) 1989;26:109.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9800" y="2514600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400" b="1">
                <a:solidFill>
                  <a:srgbClr val="7030A0"/>
                </a:solidFill>
              </a:rPr>
              <a:t>JULIO 21, 1988</a:t>
            </a:r>
            <a:endParaRPr lang="es-ES" altLang="es-MX" sz="2400" b="1">
              <a:solidFill>
                <a:srgbClr val="7030A0"/>
              </a:solidFill>
            </a:endParaRPr>
          </a:p>
        </p:txBody>
      </p:sp>
      <p:pic>
        <p:nvPicPr>
          <p:cNvPr id="9221" name="Picture 5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214688"/>
            <a:ext cx="3505200" cy="245586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sotw9_temp0"/>
          <p:cNvPicPr>
            <a:picLocks noChangeAspect="1" noChangeArrowheads="1"/>
          </p:cNvPicPr>
          <p:nvPr/>
        </p:nvPicPr>
        <p:blipFill>
          <a:blip r:embed="rId4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/>
          <a:stretch>
            <a:fillRect/>
          </a:stretch>
        </p:blipFill>
        <p:spPr bwMode="auto">
          <a:xfrm>
            <a:off x="285750" y="2714625"/>
            <a:ext cx="3810000" cy="25019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7 Imagen" descr="IMG_03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sotw9_temp0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" b="6340"/>
          <a:stretch>
            <a:fillRect/>
          </a:stretch>
        </p:blipFill>
        <p:spPr bwMode="auto">
          <a:xfrm>
            <a:off x="4095526" y="3068638"/>
            <a:ext cx="2852738" cy="1822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481638" y="2384425"/>
            <a:ext cx="3122612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EQUIPO PARTICIPANTE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47663" y="2209800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CIRUJANO EN JEFE: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68300" y="3530600"/>
            <a:ext cx="35409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 dirty="0">
                <a:latin typeface="Corbel" pitchFamily="34" charset="0"/>
              </a:rPr>
              <a:t>DR. SALVADOR MIYAMOTO </a:t>
            </a:r>
            <a:r>
              <a:rPr lang="es-MX" altLang="es-MX" sz="1600" b="1" dirty="0" smtClean="0">
                <a:latin typeface="Corbel" pitchFamily="34" charset="0"/>
              </a:rPr>
              <a:t>CHONG †</a:t>
            </a:r>
            <a:endParaRPr lang="es-MX" altLang="es-MX" sz="1600" b="1" dirty="0">
              <a:latin typeface="Corbel" pitchFamily="34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385763" y="313848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CIRUJANO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395288" y="4035425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MEDICOS RESIDENTES: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376238" y="4495800"/>
            <a:ext cx="4267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400" b="1">
                <a:latin typeface="Corbel" pitchFamily="34" charset="0"/>
              </a:rPr>
              <a:t>DR. FERMIN RAMIREZ OROZCO †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sz="1400" b="1">
                <a:latin typeface="Corbel" pitchFamily="34" charset="0"/>
              </a:rPr>
              <a:t>DR. GUILLERMO CAREAGA REYNA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sz="1400">
                <a:latin typeface="Corbel" pitchFamily="34" charset="0"/>
              </a:rPr>
              <a:t>DR. GUILLERMO CARRILLO CHIRINOS</a:t>
            </a:r>
            <a:endParaRPr lang="es-ES" altLang="es-MX" sz="1400">
              <a:latin typeface="Corbe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MX" altLang="es-MX" sz="1400">
                <a:latin typeface="Corbel" pitchFamily="34" charset="0"/>
              </a:rPr>
              <a:t>DR. VICTOR JAIME ANZALDO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sz="1400">
                <a:latin typeface="Corbel" pitchFamily="34" charset="0"/>
              </a:rPr>
              <a:t>DR. RICARDO GONZALEZ FISHER  (Hosp. ABC)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sz="1400">
                <a:latin typeface="Corbel" pitchFamily="34" charset="0"/>
              </a:rPr>
              <a:t>DR.   GERARDO COSSIO MENDEZ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373063" y="2624138"/>
            <a:ext cx="427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2000" b="1">
                <a:latin typeface="Corbel" pitchFamily="34" charset="0"/>
              </a:rPr>
              <a:t>DR. RUBEN ARGÜERO SANCHEZ</a:t>
            </a:r>
            <a:endParaRPr lang="es-ES" altLang="es-MX" sz="2000" b="1">
              <a:latin typeface="Corbe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195513" y="1341438"/>
            <a:ext cx="4679950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spc="-1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PRIMER TRASPLANTE CARDIACO</a:t>
            </a:r>
            <a:br>
              <a:rPr lang="es-MX" sz="2000" b="1" spc="-1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s-MX" sz="2000" b="1" spc="-1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EN MEXICO</a:t>
            </a:r>
            <a:endParaRPr lang="es-MX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266" y="476027"/>
            <a:ext cx="5761038" cy="7207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smtClean="0">
                <a:solidFill>
                  <a:srgbClr val="002060"/>
                </a:solidFill>
              </a:rPr>
              <a:t>Trasplante de Corazón</a:t>
            </a:r>
            <a:endParaRPr lang="es-ES" altLang="es-MX" sz="3600" smtClean="0"/>
          </a:p>
        </p:txBody>
      </p:sp>
      <p:pic>
        <p:nvPicPr>
          <p:cNvPr id="29708" name="13 Imagen" descr="IMG_00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9448"/>
          <a:stretch>
            <a:fillRect/>
          </a:stretch>
        </p:blipFill>
        <p:spPr bwMode="auto">
          <a:xfrm>
            <a:off x="6408738" y="5091113"/>
            <a:ext cx="2339975" cy="1506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13 Imagen" descr="IMG_03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 autoUpdateAnimBg="0"/>
      <p:bldP spid="138245" grpId="0" autoUpdateAnimBg="0"/>
      <p:bldP spid="1382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04800" y="288925"/>
            <a:ext cx="85344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es-MX" sz="6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5" y="493713"/>
            <a:ext cx="6192838" cy="1006475"/>
          </a:xfrm>
        </p:spPr>
        <p:txBody>
          <a:bodyPr lIns="90488" tIns="44450" rIns="90488" bIns="44450"/>
          <a:lstStyle/>
          <a:p>
            <a:pPr marL="182880" indent="0" algn="ctr" eaLnBrk="1" hangingPunct="1">
              <a:lnSpc>
                <a:spcPct val="85000"/>
              </a:lnSpc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de Corazón</a:t>
            </a:r>
            <a:r>
              <a:rPr lang="en-US" altLang="es-MX" sz="3600" dirty="0" smtClean="0">
                <a:solidFill>
                  <a:srgbClr val="002060"/>
                </a:solidFill>
              </a:rPr>
              <a:t> </a:t>
            </a:r>
            <a:r>
              <a:rPr lang="en-US" altLang="es-MX" sz="3600" dirty="0" smtClean="0">
                <a:solidFill>
                  <a:srgbClr val="FFFF05"/>
                </a:solidFill>
              </a:rPr>
              <a:t/>
            </a:r>
            <a:br>
              <a:rPr lang="en-US" altLang="es-MX" sz="3600" dirty="0" smtClean="0">
                <a:solidFill>
                  <a:srgbClr val="FFFF05"/>
                </a:solidFill>
              </a:rPr>
            </a:br>
            <a:r>
              <a:rPr lang="en-US" altLang="es-MX" sz="2000" dirty="0" smtClean="0">
                <a:solidFill>
                  <a:srgbClr val="FFFF05"/>
                </a:solidFill>
              </a:rPr>
              <a:t> </a:t>
            </a:r>
            <a:r>
              <a:rPr lang="es-MX" altLang="es-MX" sz="2400" dirty="0" smtClean="0"/>
              <a:t>Aspectos </a:t>
            </a:r>
            <a:r>
              <a:rPr lang="es-MX" altLang="es-MX" sz="2400" dirty="0" smtClean="0"/>
              <a:t>Históricos.</a:t>
            </a:r>
            <a:r>
              <a:rPr lang="es-MX" altLang="es-MX" sz="4800" dirty="0" smtClean="0"/>
              <a:t> </a:t>
            </a:r>
            <a:r>
              <a:rPr lang="es-MX" altLang="es-MX" sz="4800" dirty="0" smtClean="0"/>
              <a:t/>
            </a:r>
            <a:br>
              <a:rPr lang="es-MX" altLang="es-MX" sz="4800" dirty="0" smtClean="0"/>
            </a:br>
            <a:r>
              <a:rPr lang="en-US" altLang="es-MX" sz="2000" dirty="0" smtClean="0">
                <a:solidFill>
                  <a:srgbClr val="FFFF05"/>
                </a:solidFill>
              </a:rPr>
              <a:t/>
            </a:r>
            <a:br>
              <a:rPr lang="en-US" altLang="es-MX" sz="2000" dirty="0" smtClean="0">
                <a:solidFill>
                  <a:srgbClr val="FFFF05"/>
                </a:solidFill>
              </a:rPr>
            </a:br>
            <a:r>
              <a:rPr lang="en-US" altLang="es-MX" sz="2000" dirty="0" smtClean="0"/>
              <a:t>DISTRIBUCION DE RECEPTORES POR GRUPO ETARIO (1/1982-6/2003)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 rot="-5400000">
            <a:off x="275432" y="4320381"/>
            <a:ext cx="2025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% of Tr</a:t>
            </a:r>
            <a:r>
              <a:rPr lang="en-US" b="1"/>
              <a:t>a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nsplants</a:t>
            </a:r>
            <a:endParaRPr lang="en-US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31913" y="2808288"/>
          <a:ext cx="5832475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hart" r:id="rId4" imgW="6858000" imgH="4572034" progId="MSGraph.Chart.8">
                  <p:embed followColorScheme="full"/>
                </p:oleObj>
              </mc:Choice>
              <mc:Fallback>
                <p:oleObj name="Chart" r:id="rId4" imgW="6858000" imgH="457203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808288"/>
                        <a:ext cx="5832475" cy="353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051300" y="6357938"/>
            <a:ext cx="4306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MX" sz="1600" b="1">
                <a:solidFill>
                  <a:srgbClr val="00B050"/>
                </a:solidFill>
              </a:rPr>
              <a:t>J Heart Lung Transplant 2004; 23: 796-803</a:t>
            </a:r>
            <a:r>
              <a:rPr lang="en-US" altLang="es-MX" sz="1600" b="1">
                <a:solidFill>
                  <a:srgbClr val="00FF00"/>
                </a:solidFill>
              </a:rPr>
              <a:t>.</a:t>
            </a:r>
            <a:endParaRPr lang="es-ES" altLang="es-MX" sz="1600" b="1">
              <a:solidFill>
                <a:srgbClr val="00FF00"/>
              </a:solidFill>
            </a:endParaRPr>
          </a:p>
        </p:txBody>
      </p:sp>
      <p:pic>
        <p:nvPicPr>
          <p:cNvPr id="3079" name="7 Imagen" descr="IMG_03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46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7950" y="976313"/>
          <a:ext cx="4537075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Gráfico" r:id="rId4" imgW="5191041" imgH="3400521" progId="MSGraph.Chart.8">
                  <p:embed followColorScheme="full"/>
                </p:oleObj>
              </mc:Choice>
              <mc:Fallback>
                <p:oleObj name="Gráfico" r:id="rId4" imgW="5191041" imgH="34005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976313"/>
                        <a:ext cx="4537075" cy="295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271463" y="304800"/>
            <a:ext cx="85344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es-MX" sz="6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30474" y="392113"/>
            <a:ext cx="5897439" cy="1092200"/>
          </a:xfrm>
        </p:spPr>
        <p:txBody>
          <a:bodyPr lIns="90488" tIns="44450" rIns="90488" bIns="44450"/>
          <a:lstStyle/>
          <a:p>
            <a:pPr marL="182880" indent="0" algn="ctr" eaLnBrk="1" hangingPunct="1">
              <a:lnSpc>
                <a:spcPct val="85000"/>
              </a:lnSpc>
              <a:buNone/>
            </a:pPr>
            <a:r>
              <a:rPr lang="es-MX" altLang="es-MX" sz="3600" smtClean="0">
                <a:solidFill>
                  <a:srgbClr val="002060"/>
                </a:solidFill>
              </a:rPr>
              <a:t>Trasplante de Corazón</a:t>
            </a:r>
            <a:r>
              <a:rPr lang="en-US" altLang="es-MX" sz="3600" smtClean="0">
                <a:solidFill>
                  <a:srgbClr val="002060"/>
                </a:solidFill>
              </a:rPr>
              <a:t> </a:t>
            </a:r>
            <a:r>
              <a:rPr lang="en-US" altLang="es-MX" sz="2000" smtClean="0"/>
              <a:t/>
            </a:r>
            <a:br>
              <a:rPr lang="en-US" altLang="es-MX" sz="2000" smtClean="0"/>
            </a:br>
            <a:r>
              <a:rPr lang="en-US" altLang="es-MX" sz="2000" smtClean="0"/>
              <a:t>ETIOLOGIA</a:t>
            </a:r>
            <a:r>
              <a:rPr lang="en-US" altLang="es-MX" smtClean="0"/>
              <a:t> </a:t>
            </a: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14313" y="4143375"/>
          <a:ext cx="8072437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Gráfico" r:id="rId6" imgW="6096000" imgH="1486006" progId="MSGraph.Chart.8">
                  <p:embed followColorScheme="full"/>
                </p:oleObj>
              </mc:Choice>
              <mc:Fallback>
                <p:oleObj name="Gráfico" r:id="rId6" imgW="6096000" imgH="148600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143375"/>
                        <a:ext cx="8072437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86359"/>
              </p:ext>
            </p:extLst>
          </p:nvPr>
        </p:nvGraphicFramePr>
        <p:xfrm>
          <a:off x="4427538" y="928688"/>
          <a:ext cx="4716462" cy="30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Chart" r:id="rId8" imgW="5181722" imgH="3391058" progId="MSGraph.Chart.8">
                  <p:embed followColorScheme="full"/>
                </p:oleObj>
              </mc:Choice>
              <mc:Fallback>
                <p:oleObj name="Chart" r:id="rId8" imgW="5181722" imgH="33910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928688"/>
                        <a:ext cx="4716462" cy="307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071938" y="6357938"/>
            <a:ext cx="4306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MX" sz="1600" b="1">
                <a:solidFill>
                  <a:srgbClr val="00B050"/>
                </a:solidFill>
              </a:rPr>
              <a:t>J Heart Lung Transplant 2004; 23: 796-803.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4104" name="8 Imagen" descr="IMG_031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2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8283" y="493837"/>
            <a:ext cx="5688013" cy="77492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smtClean="0">
                <a:solidFill>
                  <a:srgbClr val="002060"/>
                </a:solidFill>
              </a:rPr>
              <a:t>Trasplante de Corazón</a:t>
            </a:r>
            <a:endParaRPr lang="es-ES" altLang="es-MX" sz="3600" smtClean="0">
              <a:solidFill>
                <a:srgbClr val="00206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844675"/>
            <a:ext cx="8074025" cy="42783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altLang="es-MX" sz="2400" b="1" smtClean="0">
                <a:latin typeface="Arial" charset="0"/>
              </a:rPr>
              <a:t>EVALUACION DE RECEPTORES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altLang="es-MX" sz="2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MX" altLang="es-MX" sz="2400" smtClean="0">
                <a:latin typeface="Arial" charset="0"/>
              </a:rPr>
              <a:t>Historia clínica y exploración física completas.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smtClean="0">
                <a:latin typeface="Arial" charset="0"/>
              </a:rPr>
              <a:t>BHC, plaquetas.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smtClean="0">
                <a:latin typeface="Arial" charset="0"/>
              </a:rPr>
              <a:t>QS, depuración de creatinina en orina de 24 h.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smtClean="0">
                <a:latin typeface="Arial" charset="0"/>
              </a:rPr>
              <a:t>PFH.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smtClean="0">
                <a:latin typeface="Arial" charset="0"/>
              </a:rPr>
              <a:t>EGO.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smtClean="0">
                <a:latin typeface="Arial" charset="0"/>
              </a:rPr>
              <a:t>Estudios específicos: PFR, Ecocardiograma, cateterismo cardiaco derecho e izquierdo, medicina nuclear, etc.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smtClean="0">
                <a:latin typeface="Arial" charset="0"/>
              </a:rPr>
              <a:t>Evaluación dietética y nutricional.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smtClean="0">
                <a:latin typeface="Arial" charset="0"/>
              </a:rPr>
              <a:t>Evaluación psicológica.</a:t>
            </a:r>
            <a:endParaRPr lang="es-ES" altLang="es-MX" sz="2400" smtClean="0">
              <a:latin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143250" y="6332538"/>
            <a:ext cx="520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Mudge GH y cols. J Am Coll Cardiol 1993; 22: 21-31.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31749" name="5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758" y="565845"/>
            <a:ext cx="5697538" cy="70291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smtClean="0">
                <a:solidFill>
                  <a:srgbClr val="002060"/>
                </a:solidFill>
              </a:rPr>
              <a:t>Trasplante de Corazón</a:t>
            </a:r>
            <a:endParaRPr lang="es-ES" altLang="es-MX" sz="3600" smtClean="0">
              <a:solidFill>
                <a:srgbClr val="00206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2281238"/>
            <a:ext cx="7715250" cy="3595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altLang="es-MX" sz="2800" b="1" smtClean="0">
                <a:solidFill>
                  <a:srgbClr val="FF5050"/>
                </a:solidFill>
                <a:latin typeface="Arial" charset="0"/>
              </a:rPr>
              <a:t>INDICACIONES ACEPTADAS</a:t>
            </a:r>
            <a:r>
              <a:rPr lang="es-MX" altLang="es-MX" sz="2800" smtClean="0">
                <a:solidFill>
                  <a:srgbClr val="FF5050"/>
                </a:solidFill>
                <a:latin typeface="Arial" charset="0"/>
              </a:rPr>
              <a:t>:</a:t>
            </a:r>
          </a:p>
          <a:p>
            <a:pPr eaLnBrk="1" hangingPunct="1"/>
            <a:r>
              <a:rPr lang="es-MX" altLang="es-MX" sz="2800" smtClean="0">
                <a:latin typeface="Arial" charset="0"/>
              </a:rPr>
              <a:t>VO</a:t>
            </a:r>
            <a:r>
              <a:rPr lang="es-MX" altLang="es-MX" sz="2800" baseline="-25000" smtClean="0">
                <a:latin typeface="Arial" charset="0"/>
              </a:rPr>
              <a:t>2</a:t>
            </a:r>
            <a:r>
              <a:rPr lang="es-MX" altLang="es-MX" sz="2800" smtClean="0">
                <a:latin typeface="Arial" charset="0"/>
              </a:rPr>
              <a:t> max &lt; 10 ml/kg/min.</a:t>
            </a:r>
          </a:p>
          <a:p>
            <a:pPr eaLnBrk="1" hangingPunct="1"/>
            <a:r>
              <a:rPr lang="es-MX" altLang="es-MX" sz="2800" smtClean="0">
                <a:latin typeface="Arial" charset="0"/>
              </a:rPr>
              <a:t>Isquemia severa con limitación de la actividad rutinaria no susceptible de ICP o RVM.</a:t>
            </a:r>
          </a:p>
          <a:p>
            <a:pPr eaLnBrk="1" hangingPunct="1"/>
            <a:r>
              <a:rPr lang="es-MX" altLang="es-MX" sz="2800" smtClean="0">
                <a:latin typeface="Arial" charset="0"/>
              </a:rPr>
              <a:t>Arritmias ventriculares refractarias a todas las modalidades terapéuticas aceptadas.</a:t>
            </a:r>
            <a:endParaRPr lang="es-ES" altLang="es-MX" sz="2800" smtClean="0">
              <a:latin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113088" y="6072188"/>
            <a:ext cx="5245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Mudge GH y cols. J Am Coll Cardiol 1993; 22: 21-31.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32773" name="5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688" y="565845"/>
            <a:ext cx="5689600" cy="70291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smtClean="0">
                <a:solidFill>
                  <a:srgbClr val="002060"/>
                </a:solidFill>
              </a:rPr>
              <a:t>Trasplante de Corazón</a:t>
            </a:r>
            <a:endParaRPr lang="es-ES" altLang="es-MX" sz="3600" smtClean="0">
              <a:solidFill>
                <a:srgbClr val="00206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1116013" y="2176463"/>
            <a:ext cx="6480175" cy="32686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MX" altLang="es-MX" sz="2800" b="1" smtClean="0">
                <a:latin typeface="Arial" charset="0"/>
              </a:rPr>
              <a:t>INDICACIONES INADECUADAS</a:t>
            </a:r>
            <a:r>
              <a:rPr lang="es-MX" altLang="es-MX" sz="2800" smtClean="0">
                <a:latin typeface="Arial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s-MX" altLang="es-MX" sz="2800" smtClean="0">
              <a:latin typeface="Arial" charset="0"/>
            </a:endParaRPr>
          </a:p>
          <a:p>
            <a:pPr eaLnBrk="1" hangingPunct="1"/>
            <a:r>
              <a:rPr lang="es-MX" altLang="es-MX" sz="2800" smtClean="0">
                <a:latin typeface="Arial" charset="0"/>
              </a:rPr>
              <a:t>Fracción de expulsión &lt;20%.</a:t>
            </a:r>
          </a:p>
          <a:p>
            <a:pPr eaLnBrk="1" hangingPunct="1"/>
            <a:r>
              <a:rPr lang="es-MX" altLang="es-MX" sz="2800" smtClean="0">
                <a:latin typeface="Arial" charset="0"/>
              </a:rPr>
              <a:t>Clase III o IV de NYHA.</a:t>
            </a:r>
          </a:p>
          <a:p>
            <a:pPr eaLnBrk="1" hangingPunct="1"/>
            <a:r>
              <a:rPr lang="es-MX" altLang="es-MX" sz="2800" smtClean="0">
                <a:latin typeface="Arial" charset="0"/>
              </a:rPr>
              <a:t>Arritmias ventriculares previas.</a:t>
            </a:r>
          </a:p>
          <a:p>
            <a:pPr eaLnBrk="1" hangingPunct="1"/>
            <a:r>
              <a:rPr lang="es-MX" altLang="es-MX" sz="2800" smtClean="0">
                <a:latin typeface="Arial" charset="0"/>
              </a:rPr>
              <a:t>VO</a:t>
            </a:r>
            <a:r>
              <a:rPr lang="es-MX" altLang="es-MX" sz="2800" baseline="-25000" smtClean="0">
                <a:latin typeface="Arial" charset="0"/>
              </a:rPr>
              <a:t>2</a:t>
            </a:r>
            <a:r>
              <a:rPr lang="es-MX" altLang="es-MX" sz="2800" smtClean="0">
                <a:latin typeface="Arial" charset="0"/>
              </a:rPr>
              <a:t> max &gt; 15 ml/kg/min sin otra indicación.</a:t>
            </a:r>
            <a:endParaRPr lang="es-ES" altLang="es-MX" sz="2800" smtClean="0">
              <a:latin typeface="Arial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13088" y="6019800"/>
            <a:ext cx="5245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Mudge GH y cols. J Am Coll Cardiol 1993; 22: 21-31.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34821" name="5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547962" y="335558"/>
            <a:ext cx="55275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es-MX" sz="3600" b="1" dirty="0">
                <a:solidFill>
                  <a:srgbClr val="002060"/>
                </a:solidFill>
              </a:rPr>
              <a:t>Trasplante </a:t>
            </a:r>
            <a:r>
              <a:rPr lang="es-MX" sz="3600" b="1" dirty="0" smtClean="0">
                <a:solidFill>
                  <a:srgbClr val="002060"/>
                </a:solidFill>
              </a:rPr>
              <a:t>de Corazón</a:t>
            </a:r>
            <a:endParaRPr lang="es-ES_tradn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s-ES_tradnl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LOGISTICA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95288" y="2159000"/>
            <a:ext cx="1800225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600" b="1"/>
              <a:t>DETECCION DE POTENCIAL RECEPTOR</a:t>
            </a:r>
            <a:endParaRPr lang="es-ES" altLang="es-MX" sz="1600" b="1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6013450" y="4119563"/>
            <a:ext cx="2519363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ACEPTADO</a:t>
            </a:r>
            <a:endParaRPr lang="es-ES" altLang="es-MX" sz="1400" b="1"/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3348038" y="2181225"/>
            <a:ext cx="1692275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EVALUACION CLINICA INTEGRAL</a:t>
            </a:r>
            <a:endParaRPr lang="es-ES" altLang="es-MX" sz="1400" b="1"/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6300788" y="1773238"/>
            <a:ext cx="2233612" cy="1381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PRESENTACION EN SESION DE COMITÉ DE TRASPLANTES / CLINICA DE INSUFICIENCIA CARDIACA</a:t>
            </a:r>
            <a:endParaRPr lang="es-ES" altLang="es-MX" sz="1400" b="1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1738313" y="3903663"/>
            <a:ext cx="2185987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RECHAZADO</a:t>
            </a:r>
            <a:endParaRPr lang="es-ES" altLang="es-MX" sz="1400" b="1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1331913" y="5300663"/>
            <a:ext cx="295275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OTRAS OPCIONES DE TRATAMIENTO DE INSUFICIENCIA CARDIACA</a:t>
            </a:r>
            <a:endParaRPr lang="es-ES" altLang="es-MX" sz="1400" b="1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5795963" y="5300663"/>
            <a:ext cx="2952750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INSCRIPCION EN LA BASE DE DATOS DEL CENATRA</a:t>
            </a:r>
            <a:endParaRPr lang="es-ES" altLang="es-MX" sz="1400" b="1"/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4427538" y="6021388"/>
            <a:ext cx="4214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200" b="1">
                <a:solidFill>
                  <a:srgbClr val="00B050"/>
                </a:solidFill>
              </a:rPr>
              <a:t>Argüero R, Careaga G. En Argüero R y cols. Trasplante  de Corazón, Pulmón y Corazón-Pulmón. 1995</a:t>
            </a:r>
          </a:p>
          <a:p>
            <a:pPr eaLnBrk="1" hangingPunct="1"/>
            <a:r>
              <a:rPr lang="es-MX" altLang="es-MX" sz="1200" b="1">
                <a:solidFill>
                  <a:srgbClr val="00B050"/>
                </a:solidFill>
              </a:rPr>
              <a:t>Careaga G y cols. Rev Inv Clin 2011; 63 (supl1): 85-90.</a:t>
            </a:r>
          </a:p>
        </p:txBody>
      </p:sp>
      <p:sp>
        <p:nvSpPr>
          <p:cNvPr id="35851" name="AutoShape 14"/>
          <p:cNvSpPr>
            <a:spLocks noChangeArrowheads="1"/>
          </p:cNvSpPr>
          <p:nvPr/>
        </p:nvSpPr>
        <p:spPr bwMode="auto">
          <a:xfrm>
            <a:off x="2268538" y="2420938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35852" name="AutoShape 19"/>
          <p:cNvSpPr>
            <a:spLocks noChangeArrowheads="1"/>
          </p:cNvSpPr>
          <p:nvPr/>
        </p:nvSpPr>
        <p:spPr bwMode="auto">
          <a:xfrm rot="5400000">
            <a:off x="2555876" y="4581525"/>
            <a:ext cx="576262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35853" name="AutoShape 20"/>
          <p:cNvSpPr>
            <a:spLocks noChangeArrowheads="1"/>
          </p:cNvSpPr>
          <p:nvPr/>
        </p:nvSpPr>
        <p:spPr bwMode="auto">
          <a:xfrm rot="5400000">
            <a:off x="7019131" y="4725194"/>
            <a:ext cx="503238" cy="361950"/>
          </a:xfrm>
          <a:prstGeom prst="rightArrow">
            <a:avLst>
              <a:gd name="adj1" fmla="val 50000"/>
              <a:gd name="adj2" fmla="val 34759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35854" name="AutoShape 21"/>
          <p:cNvSpPr>
            <a:spLocks noChangeArrowheads="1"/>
          </p:cNvSpPr>
          <p:nvPr/>
        </p:nvSpPr>
        <p:spPr bwMode="auto">
          <a:xfrm>
            <a:off x="5219700" y="2420938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35855" name="AutoShape 22"/>
          <p:cNvSpPr>
            <a:spLocks noChangeArrowheads="1"/>
          </p:cNvSpPr>
          <p:nvPr/>
        </p:nvSpPr>
        <p:spPr bwMode="auto">
          <a:xfrm rot="9396134">
            <a:off x="3935413" y="3214688"/>
            <a:ext cx="2016125" cy="287337"/>
          </a:xfrm>
          <a:prstGeom prst="rightArrow">
            <a:avLst>
              <a:gd name="adj1" fmla="val 50000"/>
              <a:gd name="adj2" fmla="val 175415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35856" name="AutoShape 23"/>
          <p:cNvSpPr>
            <a:spLocks noChangeArrowheads="1"/>
          </p:cNvSpPr>
          <p:nvPr/>
        </p:nvSpPr>
        <p:spPr bwMode="auto">
          <a:xfrm rot="5278360">
            <a:off x="6909594" y="3459957"/>
            <a:ext cx="720725" cy="363537"/>
          </a:xfrm>
          <a:prstGeom prst="rightArrow">
            <a:avLst>
              <a:gd name="adj1" fmla="val 50000"/>
              <a:gd name="adj2" fmla="val 49563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35857" name="17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utoUpdateAnimBg="0"/>
      <p:bldP spid="174083" grpId="0" animBg="1" autoUpdateAnimBg="0"/>
      <p:bldP spid="174084" grpId="0" animBg="1" autoUpdateAnimBg="0"/>
      <p:bldP spid="174085" grpId="0" animBg="1" autoUpdateAnimBg="0"/>
      <p:bldP spid="174086" grpId="0" animBg="1" autoUpdateAnimBg="0"/>
      <p:bldP spid="174087" grpId="0" animBg="1" autoUpdateAnimBg="0"/>
      <p:bldP spid="174088" grpId="0" animBg="1" autoUpdateAnimBg="0"/>
      <p:bldP spid="174090" grpId="0" animBg="1" autoUpdateAnimBg="0"/>
      <p:bldP spid="1740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820" y="565845"/>
            <a:ext cx="5905500" cy="70291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de Corazón</a:t>
            </a:r>
            <a:endParaRPr lang="es-ES" altLang="es-MX" sz="3600" dirty="0" smtClean="0">
              <a:solidFill>
                <a:srgbClr val="FFFF05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56792"/>
            <a:ext cx="6264696" cy="339531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MX" altLang="es-MX" sz="2800" b="1" dirty="0" smtClean="0">
                <a:solidFill>
                  <a:srgbClr val="FF5050"/>
                </a:solidFill>
              </a:rPr>
              <a:t>HISTORIA</a:t>
            </a:r>
            <a:r>
              <a:rPr lang="es-MX" altLang="es-MX" sz="2800" dirty="0" smtClean="0">
                <a:solidFill>
                  <a:srgbClr val="FF5050"/>
                </a:solidFill>
              </a:rPr>
              <a:t>:</a:t>
            </a:r>
          </a:p>
          <a:p>
            <a:pPr eaLnBrk="1" hangingPunct="1"/>
            <a:r>
              <a:rPr lang="es-MX" altLang="es-MX" sz="2800" dirty="0" smtClean="0"/>
              <a:t>China (dinastía </a:t>
            </a:r>
            <a:r>
              <a:rPr lang="es-MX" altLang="es-MX" sz="2800" dirty="0" err="1" smtClean="0"/>
              <a:t>Chow</a:t>
            </a:r>
            <a:r>
              <a:rPr lang="es-MX" altLang="es-MX" sz="2800" dirty="0" smtClean="0"/>
              <a:t>: 1121-249 AC</a:t>
            </a:r>
            <a:r>
              <a:rPr lang="es-MX" altLang="es-MX" sz="2800" dirty="0" smtClean="0"/>
              <a:t>): </a:t>
            </a:r>
            <a:r>
              <a:rPr lang="es-MX" altLang="es-MX" sz="2800" dirty="0" err="1" smtClean="0"/>
              <a:t>Pien</a:t>
            </a:r>
            <a:r>
              <a:rPr lang="es-MX" altLang="es-MX" sz="2800" dirty="0" smtClean="0"/>
              <a:t> </a:t>
            </a:r>
            <a:r>
              <a:rPr lang="es-MX" altLang="es-MX" sz="2800" dirty="0" err="1" smtClean="0"/>
              <a:t>Ch’iao</a:t>
            </a:r>
            <a:r>
              <a:rPr lang="es-MX" altLang="es-MX" sz="2800" dirty="0"/>
              <a:t> </a:t>
            </a:r>
            <a:r>
              <a:rPr lang="es-MX" altLang="es-MX" sz="2800" dirty="0" err="1" smtClean="0"/>
              <a:t>descibe</a:t>
            </a:r>
            <a:r>
              <a:rPr lang="es-MX" altLang="es-MX" sz="2800" dirty="0" smtClean="0"/>
              <a:t> </a:t>
            </a:r>
            <a:r>
              <a:rPr lang="es-MX" altLang="es-MX" sz="2800" dirty="0" smtClean="0"/>
              <a:t>intercambio de corazones para igualar fuerzas entre dos combatientes</a:t>
            </a:r>
            <a:r>
              <a:rPr lang="es-MX" altLang="es-MX" sz="2800" dirty="0" smtClean="0"/>
              <a:t>.</a:t>
            </a:r>
          </a:p>
          <a:p>
            <a:pPr eaLnBrk="1" hangingPunct="1"/>
            <a:r>
              <a:rPr lang="es-MX" altLang="es-MX" sz="2800" dirty="0" smtClean="0"/>
              <a:t>México: ofrenda a los dioses</a:t>
            </a:r>
            <a:endParaRPr lang="es-MX" altLang="es-MX" sz="2800" dirty="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420907" y="6084585"/>
            <a:ext cx="561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600" b="1" dirty="0">
                <a:solidFill>
                  <a:srgbClr val="00B050"/>
                </a:solidFill>
              </a:rPr>
              <a:t>Careaga G, </a:t>
            </a:r>
            <a:r>
              <a:rPr lang="es-MX" altLang="es-MX" sz="16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600" b="1" dirty="0">
                <a:solidFill>
                  <a:srgbClr val="00B050"/>
                </a:solidFill>
              </a:rPr>
              <a:t> R. En </a:t>
            </a:r>
            <a:r>
              <a:rPr lang="es-MX" altLang="es-MX" sz="16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600" b="1" dirty="0">
                <a:solidFill>
                  <a:srgbClr val="00B050"/>
                </a:solidFill>
              </a:rPr>
              <a:t> R y cols. Trasplante de Corazón, Pulmón y Corazón-Pulmón. 1995.</a:t>
            </a:r>
            <a:endParaRPr lang="es-ES" altLang="es-MX" sz="1600" b="1" dirty="0">
              <a:solidFill>
                <a:srgbClr val="00B050"/>
              </a:solidFill>
            </a:endParaRPr>
          </a:p>
        </p:txBody>
      </p:sp>
      <p:pic>
        <p:nvPicPr>
          <p:cNvPr id="15365" name="Picture 6" descr="T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81911"/>
            <a:ext cx="1949350" cy="2395361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6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lum bright="24000" contrast="6000"/>
          </a:blip>
          <a:srcRect t="1648" r="5556" b="3114"/>
          <a:stretch>
            <a:fillRect/>
          </a:stretch>
        </p:blipFill>
        <p:spPr bwMode="auto">
          <a:xfrm>
            <a:off x="467544" y="4689549"/>
            <a:ext cx="2593323" cy="17637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47961" y="438924"/>
            <a:ext cx="60483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eaLnBrk="0" hangingPunct="0">
              <a:defRPr/>
            </a:pPr>
            <a:r>
              <a:rPr lang="es-MX" sz="3600" b="1" dirty="0">
                <a:solidFill>
                  <a:srgbClr val="002060"/>
                </a:solidFill>
              </a:rPr>
              <a:t>Trasplante </a:t>
            </a:r>
            <a:r>
              <a:rPr lang="es-MX" sz="3600" b="1" dirty="0" smtClean="0">
                <a:solidFill>
                  <a:srgbClr val="002060"/>
                </a:solidFill>
              </a:rPr>
              <a:t>de Corazón</a:t>
            </a:r>
            <a:endParaRPr lang="es-ES_tradn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s-ES_tradnl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LIMITACIONES EN LA DONACIÓN DE ÓRGANOS  ANÁLISIS DE CINCO AÑOS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619250" y="2335213"/>
          <a:ext cx="5976938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Gráfico" r:id="rId4" imgW="7419857" imgH="5095918" progId="MSGraph.Chart.8">
                  <p:embed followColorScheme="full"/>
                </p:oleObj>
              </mc:Choice>
              <mc:Fallback>
                <p:oleObj name="Gráfico" r:id="rId4" imgW="7419857" imgH="50959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335213"/>
                        <a:ext cx="5976938" cy="368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76400" y="2133600"/>
            <a:ext cx="1905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000" b="1"/>
              <a:t>TCE</a:t>
            </a:r>
          </a:p>
          <a:p>
            <a:pPr algn="ctr" eaLnBrk="1" hangingPunct="1"/>
            <a:r>
              <a:rPr lang="es-MX" altLang="es-MX" sz="1000" b="1"/>
              <a:t> (CONTUSION / CAIDA)   </a:t>
            </a:r>
          </a:p>
          <a:p>
            <a:pPr algn="ctr" eaLnBrk="1" hangingPunct="1"/>
            <a:r>
              <a:rPr lang="es-MX" altLang="es-MX" sz="1000" b="1"/>
              <a:t>24</a:t>
            </a:r>
            <a:endParaRPr lang="es-ES" altLang="es-MX" sz="1000" b="1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43200" y="3124200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chemeClr val="bg2"/>
                </a:solidFill>
              </a:rPr>
              <a:t>22.6%</a:t>
            </a:r>
            <a:endParaRPr lang="es-ES" altLang="es-MX" sz="1600" b="1">
              <a:solidFill>
                <a:schemeClr val="bg2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0" y="2286000"/>
            <a:ext cx="1692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000" b="1"/>
              <a:t>TCE</a:t>
            </a:r>
          </a:p>
          <a:p>
            <a:pPr algn="ctr" eaLnBrk="1" hangingPunct="1"/>
            <a:r>
              <a:rPr lang="es-MX" altLang="es-MX" sz="1000" b="1"/>
              <a:t>(ATROPELLADOS)</a:t>
            </a:r>
          </a:p>
          <a:p>
            <a:pPr algn="ctr" eaLnBrk="1" hangingPunct="1"/>
            <a:r>
              <a:rPr lang="es-MX" altLang="es-MX" sz="1000" b="1"/>
              <a:t>30</a:t>
            </a:r>
            <a:endParaRPr lang="es-ES" altLang="es-MX" sz="1000" b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24400" y="2971800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chemeClr val="bg2"/>
                </a:solidFill>
              </a:rPr>
              <a:t>28.3%</a:t>
            </a:r>
            <a:endParaRPr lang="es-ES" altLang="es-MX" sz="1600" b="1">
              <a:solidFill>
                <a:schemeClr val="bg2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366838" y="4859338"/>
            <a:ext cx="825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000" b="1"/>
              <a:t>HPPAF EN</a:t>
            </a:r>
          </a:p>
          <a:p>
            <a:pPr algn="ctr" eaLnBrk="1" hangingPunct="1"/>
            <a:r>
              <a:rPr lang="es-MX" altLang="es-MX" sz="1000" b="1"/>
              <a:t>CABEZA</a:t>
            </a:r>
          </a:p>
          <a:p>
            <a:pPr algn="ctr" eaLnBrk="1" hangingPunct="1"/>
            <a:r>
              <a:rPr lang="es-MX" altLang="es-MX" sz="1000" b="1"/>
              <a:t>18</a:t>
            </a:r>
            <a:endParaRPr lang="es-ES" altLang="es-MX" sz="1000" b="1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590800" y="4114800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chemeClr val="bg2"/>
                </a:solidFill>
              </a:rPr>
              <a:t>17.0%</a:t>
            </a:r>
            <a:endParaRPr lang="es-ES" altLang="es-MX" sz="1600" b="1">
              <a:solidFill>
                <a:schemeClr val="bg2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117850" y="5880100"/>
            <a:ext cx="954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000" b="1"/>
              <a:t>ANEURISMA</a:t>
            </a:r>
          </a:p>
          <a:p>
            <a:pPr algn="ctr" eaLnBrk="1" hangingPunct="1"/>
            <a:r>
              <a:rPr lang="es-MX" altLang="es-MX" sz="1000" b="1"/>
              <a:t>CEREBRAL</a:t>
            </a:r>
          </a:p>
          <a:p>
            <a:pPr algn="ctr" eaLnBrk="1" hangingPunct="1"/>
            <a:r>
              <a:rPr lang="es-MX" altLang="es-MX" sz="1000" b="1"/>
              <a:t>9</a:t>
            </a:r>
            <a:endParaRPr lang="es-ES" altLang="es-MX" sz="1000" b="1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05200" y="47244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chemeClr val="bg2"/>
                </a:solidFill>
              </a:rPr>
              <a:t>8.5%</a:t>
            </a:r>
            <a:endParaRPr lang="es-ES" altLang="es-MX" sz="1600" b="1">
              <a:solidFill>
                <a:schemeClr val="bg2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953000" y="5638800"/>
            <a:ext cx="1074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000" b="1"/>
              <a:t>TUMOR (SNC) </a:t>
            </a:r>
          </a:p>
          <a:p>
            <a:pPr algn="ctr" eaLnBrk="1" hangingPunct="1"/>
            <a:r>
              <a:rPr lang="es-MX" altLang="es-MX" sz="1000" b="1"/>
              <a:t>OTROS</a:t>
            </a:r>
          </a:p>
          <a:p>
            <a:pPr algn="ctr" eaLnBrk="1" hangingPunct="1"/>
            <a:r>
              <a:rPr lang="es-MX" altLang="es-MX" sz="1000" b="1"/>
              <a:t>12</a:t>
            </a:r>
            <a:endParaRPr lang="es-ES" altLang="es-MX" sz="1000" b="1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419600" y="4724400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chemeClr val="bg2"/>
                </a:solidFill>
              </a:rPr>
              <a:t>11.3%</a:t>
            </a:r>
            <a:endParaRPr lang="es-ES" altLang="es-MX" sz="1600" b="1">
              <a:solidFill>
                <a:schemeClr val="bg2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24600" y="4495800"/>
            <a:ext cx="1630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000" b="1"/>
              <a:t>BLOQUEO AV DE III</a:t>
            </a:r>
          </a:p>
          <a:p>
            <a:pPr algn="ctr" eaLnBrk="1" hangingPunct="1"/>
            <a:r>
              <a:rPr lang="es-MX" altLang="es-MX" sz="1000" b="1"/>
              <a:t>GRADO, HEMOFILIA,</a:t>
            </a:r>
          </a:p>
          <a:p>
            <a:pPr algn="ctr" eaLnBrk="1" hangingPunct="1"/>
            <a:r>
              <a:rPr lang="es-MX" altLang="es-MX" sz="1000" b="1"/>
              <a:t>HTA, ENCEFALOPATIA,</a:t>
            </a:r>
          </a:p>
          <a:p>
            <a:pPr algn="ctr" eaLnBrk="1" hangingPunct="1"/>
            <a:r>
              <a:rPr lang="es-MX" altLang="es-MX" sz="1000" b="1"/>
              <a:t>ANOXIA</a:t>
            </a:r>
          </a:p>
          <a:p>
            <a:pPr algn="ctr" eaLnBrk="1" hangingPunct="1"/>
            <a:r>
              <a:rPr lang="es-MX" altLang="es-MX" sz="1000" b="1"/>
              <a:t>13</a:t>
            </a:r>
          </a:p>
          <a:p>
            <a:pPr algn="ctr" eaLnBrk="1" hangingPunct="1"/>
            <a:endParaRPr lang="es-ES" altLang="es-MX" sz="1000" b="1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0" y="4191000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chemeClr val="bg2"/>
                </a:solidFill>
              </a:rPr>
              <a:t>12.3%</a:t>
            </a:r>
            <a:endParaRPr lang="es-ES" altLang="es-MX" sz="1600" b="1">
              <a:solidFill>
                <a:schemeClr val="bg2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572000" y="6262688"/>
            <a:ext cx="4037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Argüero R, Castaño R, Careaga G ,Garrido M.</a:t>
            </a:r>
          </a:p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Rev Med IMSS (Mex) 1995;33:207-211.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1438" y="5715000"/>
            <a:ext cx="2857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CAUSA DE LA PÉRDIDA DE VIDA</a:t>
            </a:r>
          </a:p>
        </p:txBody>
      </p:sp>
      <p:pic>
        <p:nvPicPr>
          <p:cNvPr id="5138" name="18 Imagen" descr="IMG_03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OleChart spid="11267" grpId="0"/>
      <p:bldP spid="11268" grpId="0" autoUpdateAnimBg="0"/>
      <p:bldP spid="11269" grpId="0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  <p:bldP spid="11276" grpId="0" autoUpdateAnimBg="0"/>
      <p:bldP spid="11277" grpId="0" autoUpdateAnimBg="0"/>
      <p:bldP spid="11278" grpId="0" autoUpdateAnimBg="0"/>
      <p:bldP spid="11279" grpId="0" autoUpdateAnimBg="0"/>
      <p:bldP spid="11280" grpId="0" autoUpdateAnimBg="0"/>
      <p:bldP spid="1128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7925" y="1701800"/>
            <a:ext cx="6346825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solidFill>
                  <a:srgbClr val="FF5050"/>
                </a:solidFill>
                <a:latin typeface="Arial" charset="0"/>
              </a:rPr>
              <a:t>CARACTERISTICAS DEL DONADOR.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481638" y="6361113"/>
            <a:ext cx="348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>
                <a:solidFill>
                  <a:srgbClr val="00FF00"/>
                </a:solidFill>
              </a:rPr>
              <a:t>Saucedo J, Zetina H, Careaga G. 2013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2987675" y="2571750"/>
            <a:ext cx="597693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MX" sz="2000" b="1" dirty="0"/>
              <a:t>1 de enero de 2012 a 30 de septiembre de 2013: 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b="1" dirty="0"/>
              <a:t> </a:t>
            </a:r>
            <a:r>
              <a:rPr lang="es-MX" sz="2000" dirty="0"/>
              <a:t>34 donadores (26 varones, 9 mujeres).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Edad: 23.4±9.8 años (rango: 5-46 años).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Dos malformaciones AV (5.88%). 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32 TCE (94.12%)</a:t>
            </a: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88950"/>
            <a:ext cx="5761037" cy="923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/>
          </a:p>
        </p:txBody>
      </p:sp>
      <p:pic>
        <p:nvPicPr>
          <p:cNvPr id="36870" name="7 Imagen" descr="13277098803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2095500" cy="2819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7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8283" y="548382"/>
            <a:ext cx="5688013" cy="64837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8424862" cy="3671887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s-MX" altLang="es-MX" sz="2400" b="1" dirty="0" smtClean="0">
                <a:latin typeface="Arial" charset="0"/>
              </a:rPr>
              <a:t>CRITERIOS DE SELECCIÓN DEL DONADOR.</a:t>
            </a:r>
            <a:endParaRPr lang="es-MX" altLang="es-MX" sz="2800" b="1" dirty="0" smtClean="0">
              <a:latin typeface="Arial" charset="0"/>
            </a:endParaRPr>
          </a:p>
          <a:p>
            <a:pPr eaLnBrk="1" hangingPunct="1"/>
            <a:r>
              <a:rPr lang="es-MX" altLang="es-MX" sz="2400" dirty="0" smtClean="0">
                <a:latin typeface="Arial" charset="0"/>
              </a:rPr>
              <a:t>Pérdida de vida con base en lineamientos de la Ley General de Salud.</a:t>
            </a:r>
          </a:p>
          <a:p>
            <a:pPr eaLnBrk="1" hangingPunct="1"/>
            <a:r>
              <a:rPr lang="es-MX" altLang="es-MX" sz="2400" dirty="0" smtClean="0">
                <a:latin typeface="Arial" charset="0"/>
              </a:rPr>
              <a:t>EEG plano.</a:t>
            </a:r>
          </a:p>
          <a:p>
            <a:pPr eaLnBrk="1" hangingPunct="1"/>
            <a:r>
              <a:rPr lang="es-MX" altLang="es-MX" sz="2400" dirty="0" smtClean="0">
                <a:latin typeface="Arial" charset="0"/>
              </a:rPr>
              <a:t>Exámenes básicos de laboratorio y gabinete, ECG. Grupo y Rh</a:t>
            </a:r>
          </a:p>
          <a:p>
            <a:pPr eaLnBrk="1" hangingPunct="1"/>
            <a:r>
              <a:rPr lang="es-MX" altLang="es-MX" sz="2400" dirty="0" smtClean="0">
                <a:latin typeface="Arial" charset="0"/>
              </a:rPr>
              <a:t>&lt;55 años de edad</a:t>
            </a:r>
            <a:r>
              <a:rPr lang="es-MX" altLang="es-MX" sz="2400" dirty="0" smtClean="0">
                <a:latin typeface="Arial" charset="0"/>
              </a:rPr>
              <a:t>.</a:t>
            </a:r>
          </a:p>
          <a:p>
            <a:r>
              <a:rPr lang="es-MX" altLang="es-MX" sz="2400" dirty="0">
                <a:latin typeface="Arial" charset="0"/>
                <a:cs typeface="Arial" charset="0"/>
              </a:rPr>
              <a:t>Discrepancia donador-receptor &lt;20% SC</a:t>
            </a:r>
            <a:r>
              <a:rPr lang="es-MX" altLang="es-MX" sz="2400" dirty="0" smtClean="0">
                <a:latin typeface="Arial" charset="0"/>
                <a:cs typeface="Arial" charset="0"/>
              </a:rPr>
              <a:t>.</a:t>
            </a:r>
            <a:endParaRPr lang="es-MX" altLang="es-MX" sz="2400" dirty="0" smtClean="0">
              <a:latin typeface="Arial" charset="0"/>
            </a:endParaRPr>
          </a:p>
          <a:p>
            <a:pPr eaLnBrk="1" hangingPunct="1"/>
            <a:r>
              <a:rPr lang="es-MX" altLang="es-MX" sz="2400" dirty="0" smtClean="0">
                <a:latin typeface="Arial" charset="0"/>
              </a:rPr>
              <a:t>Evaluación </a:t>
            </a:r>
            <a:r>
              <a:rPr lang="es-MX" altLang="es-MX" sz="2400" dirty="0" err="1" smtClean="0">
                <a:latin typeface="Arial" charset="0"/>
              </a:rPr>
              <a:t>ecocardiográfica</a:t>
            </a:r>
            <a:r>
              <a:rPr lang="es-MX" altLang="es-MX" sz="2400" dirty="0" smtClean="0">
                <a:latin typeface="Arial" charset="0"/>
              </a:rPr>
              <a:t> pared de VI &gt;13 mm Hg, anomalías estructurales</a:t>
            </a:r>
            <a:endParaRPr lang="es-ES" altLang="es-MX" sz="2400" dirty="0" smtClean="0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916238" y="5300663"/>
            <a:ext cx="5441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Kouchoukos NT y cols, eds. Kirklin / Barrat-Boyes Cardiac Surgery 3rd Ed. Chapter 49, Heart Failure. Churchill-Livingstone, USA. 2003, pp. 1724-1777.</a:t>
            </a:r>
          </a:p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Careaga G y cols. Rev Inv Clin 2011; 63 (supl1): 85-90.</a:t>
            </a:r>
          </a:p>
          <a:p>
            <a:pPr eaLnBrk="1" hangingPunct="1"/>
            <a:r>
              <a:rPr lang="en-US" altLang="es-MX" sz="1600" b="1">
                <a:solidFill>
                  <a:srgbClr val="00B050"/>
                </a:solidFill>
              </a:rPr>
              <a:t>Zaroff JG y cols. Circulation 2002; 106: 836-841</a:t>
            </a:r>
          </a:p>
        </p:txBody>
      </p:sp>
      <p:pic>
        <p:nvPicPr>
          <p:cNvPr id="37893" name="5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8283" y="637853"/>
            <a:ext cx="5688013" cy="63090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8424862" cy="35290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latin typeface="Arial" charset="0"/>
              </a:rPr>
              <a:t>CRITERIOS DE SELECCIÓN DEL DONADOR.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400" smtClean="0">
                <a:latin typeface="Arial" charset="0"/>
              </a:rPr>
              <a:t>Coronariografía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>
                <a:latin typeface="Arial" charset="0"/>
              </a:rPr>
              <a:t>Varones entre 35-45 años o mujeres entre 35 y 50 años: uso de cocaína o ≥ 3 farctores de riesgo cardiovascular (HTA, diabetes, tabaquismo, dislipidemia o antecedentes familiares de cardiopatía isquémica).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>
                <a:latin typeface="Arial" charset="0"/>
              </a:rPr>
              <a:t>Varones de 46 a 55 años o mujeres de 51 a 55 años: se recomienda coronariografía.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>
                <a:latin typeface="Arial" charset="0"/>
              </a:rPr>
              <a:t>Mayores de 55 años: coronariografía fuertemente recomendada.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400" smtClean="0">
              <a:latin typeface="Arial" charset="0"/>
              <a:cs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928938" y="5319713"/>
            <a:ext cx="571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Zaroff JG y cols. Circulation 2002; 106: 836-841.</a:t>
            </a:r>
          </a:p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Careaga G y cols. Rev Inv Clin 2011; 63 (supl1): 85-90.</a:t>
            </a:r>
          </a:p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Pasque MK. J Thorac Cardiovasc Surg 2010; 139: 13-17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38917" name="5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5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692052" y="335558"/>
            <a:ext cx="52562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es-MX" sz="3600" b="1" dirty="0">
                <a:solidFill>
                  <a:srgbClr val="002060"/>
                </a:solidFill>
              </a:rPr>
              <a:t>Trasplante </a:t>
            </a:r>
            <a:r>
              <a:rPr lang="es-MX" sz="3600" b="1" dirty="0" smtClean="0">
                <a:solidFill>
                  <a:srgbClr val="002060"/>
                </a:solidFill>
              </a:rPr>
              <a:t>de Corazón</a:t>
            </a:r>
            <a:endParaRPr lang="es-ES_tradn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s-ES_tradnl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LOGISTICA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1800225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600" b="1"/>
              <a:t>DETECCION DE POTENCIAL DONADOR</a:t>
            </a:r>
            <a:endParaRPr lang="es-ES" altLang="es-MX" sz="1600" b="1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6300788" y="3933825"/>
            <a:ext cx="2519362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COORDINADOR CLINICO TRASPLANTES</a:t>
            </a:r>
            <a:endParaRPr lang="es-ES" altLang="es-MX" sz="1400" b="1"/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276600" y="1916113"/>
            <a:ext cx="1584325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COORDINADOR HOSPITALARIO (UNIDAD DONADORA)</a:t>
            </a:r>
            <a:endParaRPr lang="es-ES" altLang="es-MX" sz="1400" b="1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6659563" y="1916113"/>
            <a:ext cx="2233612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COORDINADOR HOSPITALARIO (UNIDAD RECEPTORA)</a:t>
            </a:r>
            <a:endParaRPr lang="es-ES" altLang="es-MX" sz="1400" b="1"/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1331913" y="3789363"/>
            <a:ext cx="2185987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COORDINADOR QUIRURGICO TRASPLANTES</a:t>
            </a:r>
            <a:endParaRPr lang="es-ES" altLang="es-MX" sz="1400" b="1"/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971550" y="5565775"/>
            <a:ext cx="295275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PREPARACION DE EQUIPOS DE PROCURACION Y DE IMPLANTE</a:t>
            </a:r>
            <a:endParaRPr lang="es-ES" altLang="es-MX" sz="1400" b="1"/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5364163" y="5157788"/>
            <a:ext cx="3708400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/>
              <a:t>SELECCIÓN DE RECEPTOR POR  PRIORIDAD, COMPATIBILIDAD ABO Y ANTROPOMETRICA. UBICACIÓN GEOGRAFICA / TIEMPO.</a:t>
            </a:r>
            <a:endParaRPr lang="es-ES" altLang="es-MX" sz="1400" b="1"/>
          </a:p>
        </p:txBody>
      </p:sp>
      <p:sp>
        <p:nvSpPr>
          <p:cNvPr id="165904" name="Text Box 16"/>
          <p:cNvSpPr txBox="1">
            <a:spLocks noChangeArrowheads="1"/>
          </p:cNvSpPr>
          <p:nvPr/>
        </p:nvSpPr>
        <p:spPr bwMode="auto">
          <a:xfrm>
            <a:off x="4572000" y="6092825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200" b="1">
                <a:solidFill>
                  <a:srgbClr val="00B050"/>
                </a:solidFill>
              </a:rPr>
              <a:t>Argüero R, Careaga G. En Argüero R y cols. Trasplante </a:t>
            </a:r>
          </a:p>
          <a:p>
            <a:pPr eaLnBrk="1" hangingPunct="1"/>
            <a:r>
              <a:rPr lang="es-MX" altLang="es-MX" sz="1200" b="1">
                <a:solidFill>
                  <a:srgbClr val="00B050"/>
                </a:solidFill>
              </a:rPr>
              <a:t>de Corazón, Pulmón y Corazón-Pulmón. 1995 </a:t>
            </a:r>
          </a:p>
          <a:p>
            <a:pPr eaLnBrk="1" hangingPunct="1"/>
            <a:r>
              <a:rPr lang="es-MX" altLang="es-MX" sz="1200" b="1">
                <a:solidFill>
                  <a:srgbClr val="00B050"/>
                </a:solidFill>
              </a:rPr>
              <a:t>Careaga G y cols. Rev Inv Clin 2011; 63 (supl1): 85-90.</a:t>
            </a:r>
          </a:p>
        </p:txBody>
      </p:sp>
      <p:sp>
        <p:nvSpPr>
          <p:cNvPr id="40971" name="AutoShape 20"/>
          <p:cNvSpPr>
            <a:spLocks noChangeArrowheads="1"/>
          </p:cNvSpPr>
          <p:nvPr/>
        </p:nvSpPr>
        <p:spPr bwMode="auto">
          <a:xfrm>
            <a:off x="2266950" y="2205038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40972" name="AutoShape 23"/>
          <p:cNvSpPr>
            <a:spLocks noChangeArrowheads="1"/>
          </p:cNvSpPr>
          <p:nvPr/>
        </p:nvSpPr>
        <p:spPr bwMode="auto">
          <a:xfrm>
            <a:off x="5003800" y="2206625"/>
            <a:ext cx="1584325" cy="358775"/>
          </a:xfrm>
          <a:prstGeom prst="leftRightArrow">
            <a:avLst>
              <a:gd name="adj1" fmla="val 50000"/>
              <a:gd name="adj2" fmla="val 88319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40973" name="AutoShape 24"/>
          <p:cNvSpPr>
            <a:spLocks noChangeArrowheads="1"/>
          </p:cNvSpPr>
          <p:nvPr/>
        </p:nvSpPr>
        <p:spPr bwMode="auto">
          <a:xfrm>
            <a:off x="3995738" y="4005263"/>
            <a:ext cx="1871662" cy="360362"/>
          </a:xfrm>
          <a:prstGeom prst="leftRightArrow">
            <a:avLst>
              <a:gd name="adj1" fmla="val 50000"/>
              <a:gd name="adj2" fmla="val 103877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40974" name="AutoShape 25"/>
          <p:cNvSpPr>
            <a:spLocks noChangeArrowheads="1"/>
          </p:cNvSpPr>
          <p:nvPr/>
        </p:nvSpPr>
        <p:spPr bwMode="auto">
          <a:xfrm rot="5400000">
            <a:off x="7254875" y="3014663"/>
            <a:ext cx="863600" cy="53975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40975" name="AutoShape 26"/>
          <p:cNvSpPr>
            <a:spLocks noChangeArrowheads="1"/>
          </p:cNvSpPr>
          <p:nvPr/>
        </p:nvSpPr>
        <p:spPr bwMode="auto">
          <a:xfrm rot="-1162570">
            <a:off x="3635375" y="3068638"/>
            <a:ext cx="2657475" cy="358775"/>
          </a:xfrm>
          <a:prstGeom prst="leftRightArrow">
            <a:avLst>
              <a:gd name="adj1" fmla="val 50000"/>
              <a:gd name="adj2" fmla="val 148142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40976" name="AutoShape 27"/>
          <p:cNvSpPr>
            <a:spLocks noChangeArrowheads="1"/>
          </p:cNvSpPr>
          <p:nvPr/>
        </p:nvSpPr>
        <p:spPr bwMode="auto">
          <a:xfrm rot="5400000">
            <a:off x="2124076" y="4797425"/>
            <a:ext cx="576262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40977" name="AutoShape 28"/>
          <p:cNvSpPr>
            <a:spLocks noChangeArrowheads="1"/>
          </p:cNvSpPr>
          <p:nvPr/>
        </p:nvSpPr>
        <p:spPr bwMode="auto">
          <a:xfrm rot="5400000">
            <a:off x="7163594" y="4652169"/>
            <a:ext cx="503238" cy="361950"/>
          </a:xfrm>
          <a:prstGeom prst="rightArrow">
            <a:avLst>
              <a:gd name="adj1" fmla="val 50000"/>
              <a:gd name="adj2" fmla="val 34759"/>
            </a:avLst>
          </a:prstGeom>
          <a:solidFill>
            <a:srgbClr val="FFF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65917" name="Text Box 29"/>
          <p:cNvSpPr txBox="1">
            <a:spLocks noChangeArrowheads="1"/>
          </p:cNvSpPr>
          <p:nvPr/>
        </p:nvSpPr>
        <p:spPr bwMode="auto">
          <a:xfrm>
            <a:off x="5219700" y="1844675"/>
            <a:ext cx="1081088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400" b="1">
                <a:solidFill>
                  <a:schemeClr val="tx2"/>
                </a:solidFill>
              </a:rPr>
              <a:t>CENATRA</a:t>
            </a:r>
            <a:endParaRPr lang="es-ES" altLang="es-MX" sz="1400" b="1">
              <a:solidFill>
                <a:schemeClr val="tx2"/>
              </a:solidFill>
            </a:endParaRPr>
          </a:p>
        </p:txBody>
      </p:sp>
      <p:pic>
        <p:nvPicPr>
          <p:cNvPr id="40979" name="19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2" grpId="0" animBg="1" autoUpdateAnimBg="0"/>
      <p:bldP spid="165893" grpId="0" animBg="1" autoUpdateAnimBg="0"/>
      <p:bldP spid="165894" grpId="0" animBg="1" autoUpdateAnimBg="0"/>
      <p:bldP spid="165895" grpId="0" animBg="1" autoUpdateAnimBg="0"/>
      <p:bldP spid="165896" grpId="0" animBg="1" autoUpdateAnimBg="0"/>
      <p:bldP spid="165898" grpId="0" animBg="1" autoUpdateAnimBg="0"/>
      <p:bldP spid="165900" grpId="0" animBg="1" autoUpdateAnimBg="0"/>
      <p:bldP spid="165904" grpId="0" autoUpdateAnimBg="0"/>
      <p:bldP spid="16591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47936"/>
            <a:ext cx="5267325" cy="64881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2021" y="1484314"/>
            <a:ext cx="5194275" cy="3556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dirty="0" smtClean="0">
                <a:solidFill>
                  <a:srgbClr val="FF5050"/>
                </a:solidFill>
                <a:latin typeface="Arial" charset="0"/>
              </a:rPr>
              <a:t>PROCEDIMIENTO </a:t>
            </a:r>
            <a:r>
              <a:rPr lang="es-MX" altLang="es-MX" sz="2400" b="1" dirty="0" smtClean="0">
                <a:solidFill>
                  <a:srgbClr val="FF5050"/>
                </a:solidFill>
                <a:latin typeface="Arial" charset="0"/>
              </a:rPr>
              <a:t>EN EL DONADOR.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627785" y="5356373"/>
            <a:ext cx="62653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400" b="1" dirty="0">
                <a:solidFill>
                  <a:srgbClr val="00B050"/>
                </a:solidFill>
              </a:rPr>
              <a:t> R, Careaga G. En </a:t>
            </a:r>
            <a:r>
              <a:rPr lang="es-MX" altLang="es-MX" sz="14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400" b="1" dirty="0">
                <a:solidFill>
                  <a:srgbClr val="00B050"/>
                </a:solidFill>
              </a:rPr>
              <a:t> R y cols. Trasplante </a:t>
            </a:r>
          </a:p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de Corazón, Pulmón y Corazón-Pulmón. 1995 </a:t>
            </a:r>
          </a:p>
          <a:p>
            <a:pPr eaLnBrk="1" hangingPunct="1"/>
            <a:r>
              <a:rPr lang="en-US" altLang="es-MX" sz="1400" b="1" dirty="0" err="1">
                <a:solidFill>
                  <a:srgbClr val="00B050"/>
                </a:solidFill>
              </a:rPr>
              <a:t>Griepp</a:t>
            </a:r>
            <a:r>
              <a:rPr lang="en-US" altLang="es-MX" sz="1400" b="1" dirty="0">
                <a:solidFill>
                  <a:srgbClr val="00B050"/>
                </a:solidFill>
              </a:rPr>
              <a:t> RB y </a:t>
            </a:r>
            <a:r>
              <a:rPr lang="en-US" altLang="es-MX" sz="1400" b="1" dirty="0" err="1">
                <a:solidFill>
                  <a:srgbClr val="00B050"/>
                </a:solidFill>
              </a:rPr>
              <a:t>cols.Surg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Gynecol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Obstet</a:t>
            </a:r>
            <a:r>
              <a:rPr lang="en-US" altLang="es-MX" sz="1400" b="1" dirty="0">
                <a:solidFill>
                  <a:srgbClr val="00B050"/>
                </a:solidFill>
              </a:rPr>
              <a:t> 1971; 133: 792-798.</a:t>
            </a:r>
            <a:endParaRPr lang="es-ES" altLang="es-MX" sz="14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es-MX" sz="1400" b="1" dirty="0">
                <a:solidFill>
                  <a:srgbClr val="00B050"/>
                </a:solidFill>
              </a:rPr>
              <a:t>Baldwin JC y cols. J Am </a:t>
            </a:r>
            <a:r>
              <a:rPr lang="en-US" altLang="es-MX" sz="1400" b="1" dirty="0" err="1">
                <a:solidFill>
                  <a:srgbClr val="00B050"/>
                </a:solidFill>
              </a:rPr>
              <a:t>Coll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Cardiol</a:t>
            </a:r>
            <a:r>
              <a:rPr lang="en-US" altLang="es-MX" sz="1400" b="1" dirty="0">
                <a:solidFill>
                  <a:srgbClr val="00B050"/>
                </a:solidFill>
              </a:rPr>
              <a:t> 1993; 22: 15-20.</a:t>
            </a:r>
          </a:p>
          <a:p>
            <a:pPr eaLnBrk="1" hangingPunct="1"/>
            <a:r>
              <a:rPr lang="en-US" altLang="es-MX" sz="1400" b="1" dirty="0" err="1">
                <a:solidFill>
                  <a:srgbClr val="00B050"/>
                </a:solidFill>
              </a:rPr>
              <a:t>Pasque</a:t>
            </a:r>
            <a:r>
              <a:rPr lang="en-US" altLang="es-MX" sz="1400" b="1" dirty="0">
                <a:solidFill>
                  <a:srgbClr val="00B050"/>
                </a:solidFill>
              </a:rPr>
              <a:t> MK. J </a:t>
            </a:r>
            <a:r>
              <a:rPr lang="en-US" altLang="es-MX" sz="1400" b="1" dirty="0" err="1">
                <a:solidFill>
                  <a:srgbClr val="00B050"/>
                </a:solidFill>
              </a:rPr>
              <a:t>Thorac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Cardiovasc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Surg</a:t>
            </a:r>
            <a:r>
              <a:rPr lang="en-US" altLang="es-MX" sz="1400" b="1" dirty="0">
                <a:solidFill>
                  <a:srgbClr val="00B050"/>
                </a:solidFill>
              </a:rPr>
              <a:t> 2010; 139: 13-17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/>
            <a:r>
              <a:rPr lang="en-US" altLang="es-MX" sz="1400" b="1" dirty="0" err="1" smtClean="0">
                <a:solidFill>
                  <a:srgbClr val="00B050"/>
                </a:solidFill>
              </a:rPr>
              <a:t>Careaga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 G, </a:t>
            </a:r>
            <a:r>
              <a:rPr lang="en-US" altLang="es-MX" sz="1400" b="1" dirty="0" err="1" smtClean="0">
                <a:solidFill>
                  <a:srgbClr val="00B050"/>
                </a:solidFill>
              </a:rPr>
              <a:t>Zetina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 H. </a:t>
            </a:r>
            <a:r>
              <a:rPr lang="en-US" altLang="es-MX" sz="1400" b="1" dirty="0" err="1" smtClean="0">
                <a:solidFill>
                  <a:srgbClr val="00B050"/>
                </a:solidFill>
              </a:rPr>
              <a:t>Trasplante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 de </a:t>
            </a:r>
            <a:r>
              <a:rPr lang="en-US" altLang="es-MX" sz="1400" b="1" dirty="0" err="1" smtClean="0">
                <a:solidFill>
                  <a:srgbClr val="00B050"/>
                </a:solidFill>
              </a:rPr>
              <a:t>orgaos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 smtClean="0">
                <a:solidFill>
                  <a:srgbClr val="00B050"/>
                </a:solidFill>
              </a:rPr>
              <a:t>Toracicos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 smtClean="0">
                <a:solidFill>
                  <a:srgbClr val="00B050"/>
                </a:solidFill>
              </a:rPr>
              <a:t>en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 México. 2014</a:t>
            </a:r>
            <a:endParaRPr lang="es-ES" altLang="es-MX" sz="1400" b="1" dirty="0">
              <a:solidFill>
                <a:srgbClr val="00B050"/>
              </a:solidFill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4213225" y="2668588"/>
            <a:ext cx="467995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MX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Evaluación Primaria: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MX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Grupo médico tratante.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Determinación de pérdida de vida.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Evaluación de potencial donador.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Aviso a grupos de trasplante por los canales establecidos.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s-MX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90" name="Picture 12" descr="Escanear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57438"/>
            <a:ext cx="3573463" cy="23574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7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27398"/>
            <a:ext cx="5267325" cy="7413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1546225"/>
            <a:ext cx="3852863" cy="442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solidFill>
                  <a:srgbClr val="FF0000"/>
                </a:solidFill>
                <a:latin typeface="Arial" charset="0"/>
              </a:rPr>
              <a:t>Evaluación Secundaria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678808" y="5301208"/>
            <a:ext cx="435768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1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100" b="1" dirty="0">
                <a:solidFill>
                  <a:srgbClr val="00B050"/>
                </a:solidFill>
              </a:rPr>
              <a:t> R, Careaga G. En </a:t>
            </a:r>
            <a:r>
              <a:rPr lang="es-MX" altLang="es-MX" sz="11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100" b="1" dirty="0">
                <a:solidFill>
                  <a:srgbClr val="00B050"/>
                </a:solidFill>
              </a:rPr>
              <a:t> R y cols.</a:t>
            </a:r>
          </a:p>
          <a:p>
            <a:pPr eaLnBrk="1" hangingPunct="1"/>
            <a:r>
              <a:rPr lang="es-MX" altLang="es-MX" sz="1100" b="1" dirty="0">
                <a:solidFill>
                  <a:srgbClr val="00B050"/>
                </a:solidFill>
              </a:rPr>
              <a:t>Trasplante  de Corazón, Pulmón y Corazón </a:t>
            </a:r>
            <a:r>
              <a:rPr lang="es-MX" altLang="es-MX" sz="1100" b="1" dirty="0" smtClean="0">
                <a:solidFill>
                  <a:srgbClr val="00B050"/>
                </a:solidFill>
              </a:rPr>
              <a:t>Pulmón. 1995 </a:t>
            </a:r>
            <a:endParaRPr lang="es-MX" altLang="es-MX" sz="11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es-MX" sz="1100" b="1" dirty="0" err="1">
                <a:solidFill>
                  <a:srgbClr val="00B050"/>
                </a:solidFill>
              </a:rPr>
              <a:t>Griepp</a:t>
            </a:r>
            <a:r>
              <a:rPr lang="en-US" altLang="es-MX" sz="1100" b="1" dirty="0">
                <a:solidFill>
                  <a:srgbClr val="00B050"/>
                </a:solidFill>
              </a:rPr>
              <a:t> RB y </a:t>
            </a:r>
            <a:r>
              <a:rPr lang="en-US" altLang="es-MX" sz="1100" b="1" dirty="0" err="1">
                <a:solidFill>
                  <a:srgbClr val="00B050"/>
                </a:solidFill>
              </a:rPr>
              <a:t>cols.Surg</a:t>
            </a:r>
            <a:r>
              <a:rPr lang="en-US" altLang="es-MX" sz="1100" b="1" dirty="0">
                <a:solidFill>
                  <a:srgbClr val="00B050"/>
                </a:solidFill>
              </a:rPr>
              <a:t> </a:t>
            </a:r>
            <a:r>
              <a:rPr lang="en-US" altLang="es-MX" sz="1100" b="1" dirty="0" err="1">
                <a:solidFill>
                  <a:srgbClr val="00B050"/>
                </a:solidFill>
              </a:rPr>
              <a:t>Gynecol</a:t>
            </a:r>
            <a:r>
              <a:rPr lang="en-US" altLang="es-MX" sz="1100" b="1" dirty="0">
                <a:solidFill>
                  <a:srgbClr val="00B050"/>
                </a:solidFill>
              </a:rPr>
              <a:t> </a:t>
            </a:r>
            <a:r>
              <a:rPr lang="en-US" altLang="es-MX" sz="1100" b="1" dirty="0" err="1">
                <a:solidFill>
                  <a:srgbClr val="00B050"/>
                </a:solidFill>
              </a:rPr>
              <a:t>Obstet</a:t>
            </a:r>
            <a:r>
              <a:rPr lang="en-US" altLang="es-MX" sz="1100" b="1" dirty="0">
                <a:solidFill>
                  <a:srgbClr val="00B050"/>
                </a:solidFill>
              </a:rPr>
              <a:t> 1971; 133: 792</a:t>
            </a:r>
            <a:r>
              <a:rPr lang="en-US" altLang="es-MX" sz="1100" b="1" dirty="0" smtClean="0">
                <a:solidFill>
                  <a:srgbClr val="00B050"/>
                </a:solidFill>
              </a:rPr>
              <a:t>´-798</a:t>
            </a:r>
            <a:r>
              <a:rPr lang="en-US" altLang="es-MX" sz="1100" b="1" dirty="0">
                <a:solidFill>
                  <a:srgbClr val="00B050"/>
                </a:solidFill>
              </a:rPr>
              <a:t>.</a:t>
            </a:r>
            <a:endParaRPr lang="es-ES" altLang="es-MX" sz="11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es-MX" sz="1100" b="1" dirty="0">
                <a:solidFill>
                  <a:srgbClr val="00B050"/>
                </a:solidFill>
              </a:rPr>
              <a:t>Baldwin JC y cols. J Am </a:t>
            </a:r>
            <a:r>
              <a:rPr lang="en-US" altLang="es-MX" sz="1100" b="1" dirty="0" err="1">
                <a:solidFill>
                  <a:srgbClr val="00B050"/>
                </a:solidFill>
              </a:rPr>
              <a:t>Coll</a:t>
            </a:r>
            <a:r>
              <a:rPr lang="en-US" altLang="es-MX" sz="1100" b="1" dirty="0">
                <a:solidFill>
                  <a:srgbClr val="00B050"/>
                </a:solidFill>
              </a:rPr>
              <a:t> </a:t>
            </a:r>
            <a:r>
              <a:rPr lang="en-US" altLang="es-MX" sz="1100" b="1" dirty="0" err="1">
                <a:solidFill>
                  <a:srgbClr val="00B050"/>
                </a:solidFill>
              </a:rPr>
              <a:t>Cardiol</a:t>
            </a:r>
            <a:r>
              <a:rPr lang="en-US" altLang="es-MX" sz="1100" b="1" dirty="0">
                <a:solidFill>
                  <a:srgbClr val="00B050"/>
                </a:solidFill>
              </a:rPr>
              <a:t> 1993; 22: 15 -20.</a:t>
            </a:r>
          </a:p>
          <a:p>
            <a:pPr eaLnBrk="1" hangingPunct="1"/>
            <a:r>
              <a:rPr lang="en-US" altLang="es-MX" sz="1100" b="1" dirty="0" err="1">
                <a:solidFill>
                  <a:srgbClr val="00B050"/>
                </a:solidFill>
              </a:rPr>
              <a:t>Pasque</a:t>
            </a:r>
            <a:r>
              <a:rPr lang="en-US" altLang="es-MX" sz="1100" b="1" dirty="0">
                <a:solidFill>
                  <a:srgbClr val="00B050"/>
                </a:solidFill>
              </a:rPr>
              <a:t> MK. J </a:t>
            </a:r>
            <a:r>
              <a:rPr lang="en-US" altLang="es-MX" sz="1100" b="1" dirty="0" err="1">
                <a:solidFill>
                  <a:srgbClr val="00B050"/>
                </a:solidFill>
              </a:rPr>
              <a:t>Thorac</a:t>
            </a:r>
            <a:r>
              <a:rPr lang="en-US" altLang="es-MX" sz="1100" b="1" dirty="0">
                <a:solidFill>
                  <a:srgbClr val="00B050"/>
                </a:solidFill>
              </a:rPr>
              <a:t> </a:t>
            </a:r>
            <a:r>
              <a:rPr lang="en-US" altLang="es-MX" sz="1100" b="1" dirty="0" err="1">
                <a:solidFill>
                  <a:srgbClr val="00B050"/>
                </a:solidFill>
              </a:rPr>
              <a:t>Cardiovasc</a:t>
            </a:r>
            <a:r>
              <a:rPr lang="en-US" altLang="es-MX" sz="1100" b="1" dirty="0">
                <a:solidFill>
                  <a:srgbClr val="00B050"/>
                </a:solidFill>
              </a:rPr>
              <a:t> </a:t>
            </a:r>
            <a:r>
              <a:rPr lang="en-US" altLang="es-MX" sz="1100" b="1" dirty="0" err="1">
                <a:solidFill>
                  <a:srgbClr val="00B050"/>
                </a:solidFill>
              </a:rPr>
              <a:t>Surg</a:t>
            </a:r>
            <a:r>
              <a:rPr lang="en-US" altLang="es-MX" sz="1100" b="1" dirty="0">
                <a:solidFill>
                  <a:srgbClr val="00B050"/>
                </a:solidFill>
              </a:rPr>
              <a:t> 2010; 139: </a:t>
            </a:r>
            <a:r>
              <a:rPr lang="en-US" altLang="es-MX" sz="1100" b="1" dirty="0" smtClean="0">
                <a:solidFill>
                  <a:srgbClr val="00B050"/>
                </a:solidFill>
              </a:rPr>
              <a:t>13-17</a:t>
            </a:r>
            <a:r>
              <a:rPr lang="en-US" altLang="es-MX" sz="1100" b="1" dirty="0">
                <a:solidFill>
                  <a:srgbClr val="00B050"/>
                </a:solidFill>
              </a:rPr>
              <a:t>.</a:t>
            </a:r>
            <a:endParaRPr lang="es-ES" altLang="es-MX" sz="1100" b="1" dirty="0">
              <a:solidFill>
                <a:srgbClr val="00B050"/>
              </a:solidFill>
            </a:endParaRPr>
          </a:p>
          <a:p>
            <a:pPr eaLnBrk="1" hangingPunct="1"/>
            <a:r>
              <a:rPr lang="es-MX" altLang="es-MX" sz="1100" b="1" dirty="0">
                <a:solidFill>
                  <a:srgbClr val="00B050"/>
                </a:solidFill>
              </a:rPr>
              <a:t>Careaga G, Zetina H. </a:t>
            </a:r>
            <a:r>
              <a:rPr lang="en-US" altLang="es-MX" sz="1100" b="1" dirty="0" err="1" smtClean="0">
                <a:solidFill>
                  <a:srgbClr val="00B050"/>
                </a:solidFill>
              </a:rPr>
              <a:t>Tras</a:t>
            </a:r>
            <a:r>
              <a:rPr lang="en-US" altLang="es-MX" sz="1100" b="1" dirty="0" err="1" smtClean="0">
                <a:solidFill>
                  <a:srgbClr val="00B050"/>
                </a:solidFill>
              </a:rPr>
              <a:t>plante</a:t>
            </a:r>
            <a:r>
              <a:rPr lang="en-US" altLang="es-MX" sz="1100" b="1" dirty="0" smtClean="0">
                <a:solidFill>
                  <a:srgbClr val="00B050"/>
                </a:solidFill>
              </a:rPr>
              <a:t> de </a:t>
            </a:r>
            <a:r>
              <a:rPr lang="en-US" altLang="es-MX" sz="1100" b="1" dirty="0" err="1" smtClean="0">
                <a:solidFill>
                  <a:srgbClr val="00B050"/>
                </a:solidFill>
              </a:rPr>
              <a:t>Organos</a:t>
            </a:r>
            <a:r>
              <a:rPr lang="en-US" altLang="es-MX" sz="1100" b="1" dirty="0">
                <a:solidFill>
                  <a:srgbClr val="00B050"/>
                </a:solidFill>
              </a:rPr>
              <a:t> </a:t>
            </a:r>
            <a:r>
              <a:rPr lang="en-US" altLang="es-MX" sz="1100" b="1" dirty="0" err="1" smtClean="0">
                <a:solidFill>
                  <a:srgbClr val="00B050"/>
                </a:solidFill>
              </a:rPr>
              <a:t>Torácicos</a:t>
            </a:r>
            <a:r>
              <a:rPr lang="en-US" altLang="es-MX" sz="1100" b="1" dirty="0" smtClean="0">
                <a:solidFill>
                  <a:srgbClr val="00B050"/>
                </a:solidFill>
              </a:rPr>
              <a:t> </a:t>
            </a:r>
            <a:r>
              <a:rPr lang="en-US" altLang="es-MX" sz="1100" b="1" dirty="0" err="1" smtClean="0">
                <a:solidFill>
                  <a:srgbClr val="00B050"/>
                </a:solidFill>
              </a:rPr>
              <a:t>en</a:t>
            </a:r>
            <a:endParaRPr lang="en-US" altLang="es-MX" sz="11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es-MX" sz="1100" b="1" dirty="0" smtClean="0">
                <a:solidFill>
                  <a:srgbClr val="00B050"/>
                </a:solidFill>
              </a:rPr>
              <a:t>México. 2014</a:t>
            </a:r>
            <a:endParaRPr lang="es-ES" altLang="es-MX" sz="1100" b="1" dirty="0">
              <a:solidFill>
                <a:srgbClr val="00B050"/>
              </a:solidFill>
            </a:endParaRPr>
          </a:p>
        </p:txBody>
      </p:sp>
      <p:pic>
        <p:nvPicPr>
          <p:cNvPr id="43013" name="Picture 244" descr="E:\2009-10-01\HOSPINFECTO200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6075"/>
            <a:ext cx="3795713" cy="4908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219700" y="2205038"/>
            <a:ext cx="3529013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es-MX" sz="2000" dirty="0"/>
              <a:t>Grupo de trasplantes.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Criterios de evaluación por órganos.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Logística.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Evaluación de estabilidad hemodinámica</a:t>
            </a:r>
          </a:p>
        </p:txBody>
      </p:sp>
      <p:pic>
        <p:nvPicPr>
          <p:cNvPr id="43015" name="8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47936"/>
            <a:ext cx="5267325" cy="64881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9363" y="1412875"/>
            <a:ext cx="6346825" cy="792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solidFill>
                  <a:srgbClr val="FF5050"/>
                </a:solidFill>
                <a:latin typeface="Arial" charset="0"/>
              </a:rPr>
              <a:t>PROCEDIMIENTO QUIRURGICO EN EL DONADOR.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357563" y="5084763"/>
            <a:ext cx="50307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400" b="1" dirty="0">
                <a:solidFill>
                  <a:srgbClr val="00B050"/>
                </a:solidFill>
              </a:rPr>
              <a:t> R, Careaga G. En </a:t>
            </a:r>
            <a:r>
              <a:rPr lang="es-MX" altLang="es-MX" sz="14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400" b="1" dirty="0">
                <a:solidFill>
                  <a:srgbClr val="00B050"/>
                </a:solidFill>
              </a:rPr>
              <a:t> R y cols. Trasplante </a:t>
            </a:r>
          </a:p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de Corazón, Pulmón y Corazón-Pulmón. 1995 </a:t>
            </a:r>
          </a:p>
          <a:p>
            <a:pPr eaLnBrk="1" hangingPunct="1"/>
            <a:r>
              <a:rPr lang="en-US" altLang="es-MX" sz="1400" b="1" dirty="0">
                <a:solidFill>
                  <a:srgbClr val="00B050"/>
                </a:solidFill>
              </a:rPr>
              <a:t>Baldwin JC y cols. J Am </a:t>
            </a:r>
            <a:r>
              <a:rPr lang="en-US" altLang="es-MX" sz="1400" b="1" dirty="0" err="1">
                <a:solidFill>
                  <a:srgbClr val="00B050"/>
                </a:solidFill>
              </a:rPr>
              <a:t>Coll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Cardiol</a:t>
            </a:r>
            <a:r>
              <a:rPr lang="en-US" altLang="es-MX" sz="1400" b="1" dirty="0">
                <a:solidFill>
                  <a:srgbClr val="00B050"/>
                </a:solidFill>
              </a:rPr>
              <a:t> 1993; 22: 15-20.</a:t>
            </a:r>
          </a:p>
          <a:p>
            <a:pPr eaLnBrk="1" hangingPunct="1"/>
            <a:r>
              <a:rPr lang="en-US" altLang="es-MX" sz="1400" b="1" dirty="0" err="1">
                <a:solidFill>
                  <a:srgbClr val="00B050"/>
                </a:solidFill>
              </a:rPr>
              <a:t>Zaroff</a:t>
            </a:r>
            <a:r>
              <a:rPr lang="en-US" altLang="es-MX" sz="1400" b="1" dirty="0">
                <a:solidFill>
                  <a:srgbClr val="00B050"/>
                </a:solidFill>
              </a:rPr>
              <a:t> JG y cols. Circulation 2002; 106: 836-841</a:t>
            </a:r>
          </a:p>
          <a:p>
            <a:pPr eaLnBrk="1" hangingPunct="1"/>
            <a:r>
              <a:rPr lang="en-US" altLang="es-MX" sz="1400" b="1" dirty="0" err="1">
                <a:solidFill>
                  <a:srgbClr val="00B050"/>
                </a:solidFill>
              </a:rPr>
              <a:t>Pasque</a:t>
            </a:r>
            <a:r>
              <a:rPr lang="en-US" altLang="es-MX" sz="1400" b="1" dirty="0">
                <a:solidFill>
                  <a:srgbClr val="00B050"/>
                </a:solidFill>
              </a:rPr>
              <a:t> MK. J </a:t>
            </a:r>
            <a:r>
              <a:rPr lang="en-US" altLang="es-MX" sz="1400" b="1" dirty="0" err="1">
                <a:solidFill>
                  <a:srgbClr val="00B050"/>
                </a:solidFill>
              </a:rPr>
              <a:t>Thorac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Cardiovasc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Surg</a:t>
            </a:r>
            <a:r>
              <a:rPr lang="en-US" altLang="es-MX" sz="1400" b="1" dirty="0">
                <a:solidFill>
                  <a:srgbClr val="00B050"/>
                </a:solidFill>
              </a:rPr>
              <a:t> 2010; 139: 13-17.</a:t>
            </a:r>
          </a:p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Inv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Clin</a:t>
            </a:r>
            <a:r>
              <a:rPr lang="es-MX" altLang="es-MX" sz="1400" b="1" dirty="0">
                <a:solidFill>
                  <a:srgbClr val="00B050"/>
                </a:solidFill>
              </a:rPr>
              <a:t> 2011; 63 (supl1): 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85-90.</a:t>
            </a:r>
            <a:endParaRPr lang="es-MX" altLang="es-MX" sz="1400" dirty="0"/>
          </a:p>
          <a:p>
            <a:pPr eaLnBrk="1" hangingPunct="1"/>
            <a:r>
              <a:rPr lang="es-MX" altLang="es-MX" sz="1400" b="1" dirty="0" smtClean="0">
                <a:solidFill>
                  <a:srgbClr val="00B050"/>
                </a:solidFill>
              </a:rPr>
              <a:t>Zetina H y cols. </a:t>
            </a:r>
            <a:r>
              <a:rPr lang="es-MX" sz="1400" b="1" dirty="0" err="1">
                <a:solidFill>
                  <a:srgbClr val="00B050"/>
                </a:solidFill>
              </a:rPr>
              <a:t>Cir</a:t>
            </a:r>
            <a:r>
              <a:rPr lang="es-MX" sz="1400" b="1" dirty="0">
                <a:solidFill>
                  <a:srgbClr val="00B050"/>
                </a:solidFill>
              </a:rPr>
              <a:t> </a:t>
            </a:r>
            <a:r>
              <a:rPr lang="es-MX" sz="1400" b="1" dirty="0" err="1">
                <a:solidFill>
                  <a:srgbClr val="00B050"/>
                </a:solidFill>
              </a:rPr>
              <a:t>Cir</a:t>
            </a:r>
            <a:r>
              <a:rPr lang="es-MX" sz="1400" b="1" dirty="0">
                <a:solidFill>
                  <a:srgbClr val="00B050"/>
                </a:solidFill>
              </a:rPr>
              <a:t> 2012; 80: </a:t>
            </a:r>
            <a:r>
              <a:rPr lang="es-MX" sz="1400" b="1" dirty="0" smtClean="0">
                <a:solidFill>
                  <a:srgbClr val="00B050"/>
                </a:solidFill>
              </a:rPr>
              <a:t>573-577</a:t>
            </a:r>
            <a:endParaRPr lang="es-MX" altLang="es-MX" sz="1400" b="1" dirty="0">
              <a:solidFill>
                <a:srgbClr val="00B050"/>
              </a:solidFill>
            </a:endParaRP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395288" y="2205038"/>
            <a:ext cx="81375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MX" sz="2000" b="1" dirty="0"/>
              <a:t>Evaluación Secundaria- Cuidado Intensivo del donador </a:t>
            </a:r>
            <a:r>
              <a:rPr lang="es-MX" sz="2000" dirty="0"/>
              <a:t>≥  2 horas</a:t>
            </a:r>
            <a:r>
              <a:rPr lang="es-MX" sz="2000" b="1" dirty="0" smtClean="0"/>
              <a:t>: incluso con “rescate hormonal” si es necesario </a:t>
            </a:r>
            <a:endParaRPr lang="es-MX" sz="2000" b="1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b="1" dirty="0"/>
              <a:t> </a:t>
            </a:r>
            <a:r>
              <a:rPr lang="es-MX" sz="2000" dirty="0"/>
              <a:t>PVC: 6-10 mm Hg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pH: 7.40-7.45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PO</a:t>
            </a:r>
            <a:r>
              <a:rPr lang="es-MX" sz="1800" baseline="-25000" dirty="0"/>
              <a:t>2</a:t>
            </a:r>
            <a:r>
              <a:rPr lang="es-MX" sz="2000" dirty="0"/>
              <a:t> &gt;80 mm Hg/Saturación de oxígeno &gt;95%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PCO</a:t>
            </a:r>
            <a:r>
              <a:rPr lang="es-MX" sz="2000" baseline="-25000" dirty="0"/>
              <a:t>2</a:t>
            </a:r>
            <a:r>
              <a:rPr lang="es-MX" sz="2000" dirty="0"/>
              <a:t> 30-35 mm Hg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 err="1"/>
              <a:t>Hb</a:t>
            </a:r>
            <a:r>
              <a:rPr lang="es-MX" sz="2000" dirty="0"/>
              <a:t> ≥ 10 g/</a:t>
            </a:r>
            <a:r>
              <a:rPr lang="es-MX" sz="2000" dirty="0" err="1"/>
              <a:t>dL</a:t>
            </a:r>
            <a:r>
              <a:rPr lang="es-MX" sz="2000" dirty="0"/>
              <a:t> / </a:t>
            </a:r>
            <a:r>
              <a:rPr lang="es-MX" sz="2000" dirty="0" err="1"/>
              <a:t>Hto</a:t>
            </a:r>
            <a:r>
              <a:rPr lang="es-MX" sz="2000" dirty="0"/>
              <a:t> ≥ 30%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PAM ≥ 60 mm Hg</a:t>
            </a:r>
          </a:p>
        </p:txBody>
      </p:sp>
      <p:pic>
        <p:nvPicPr>
          <p:cNvPr id="44038" name="6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47936"/>
            <a:ext cx="5267325" cy="64881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7925" y="1701800"/>
            <a:ext cx="6346825" cy="86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solidFill>
                  <a:srgbClr val="FF5050"/>
                </a:solidFill>
                <a:latin typeface="Arial" charset="0"/>
              </a:rPr>
              <a:t>PROCEDIMIENTO QUIRURGICO EN EL DONADOR.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286125" y="5072063"/>
            <a:ext cx="528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Argüero R, Careaga G. En Argüero R y cols. Trasplante </a:t>
            </a:r>
          </a:p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de Corazón, Pulmón y Corazón-Pulmón. 1995 </a:t>
            </a:r>
          </a:p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Griepp RB y cols.Surg Gynecol Obstet 1971; 133: 792-798.</a:t>
            </a:r>
            <a:endParaRPr lang="es-ES" altLang="es-MX" sz="1400" b="1">
              <a:solidFill>
                <a:srgbClr val="00B050"/>
              </a:solidFill>
            </a:endParaRPr>
          </a:p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Baldwin JC y cols. J Am Coll Cardiol 1993; 22: 15-20.</a:t>
            </a:r>
          </a:p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Careaga G y cols. </a:t>
            </a:r>
            <a:r>
              <a:rPr lang="es-ES" altLang="es-MX" sz="1400" b="1">
                <a:solidFill>
                  <a:srgbClr val="00B050"/>
                </a:solidFill>
              </a:rPr>
              <a:t>Rev Mex Cardiol 2008; 19:149–151.</a:t>
            </a:r>
          </a:p>
          <a:p>
            <a:pPr eaLnBrk="1" hangingPunct="1"/>
            <a:r>
              <a:rPr lang="es-ES" altLang="es-MX" sz="1400" b="1">
                <a:solidFill>
                  <a:srgbClr val="00B050"/>
                </a:solidFill>
              </a:rPr>
              <a:t>Pasque MK. J Thorac Cardiovasc Surg 2010; 139:13-17.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995738" y="2571750"/>
            <a:ext cx="49688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MX" sz="2000" b="1" dirty="0"/>
              <a:t>Evaluación Terciaria: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b="1" dirty="0"/>
              <a:t> </a:t>
            </a:r>
            <a:r>
              <a:rPr lang="es-MX" sz="2000" dirty="0"/>
              <a:t>Equipo quirúrgico de procuración.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</a:t>
            </a:r>
            <a:r>
              <a:rPr lang="es-MX" sz="2000" dirty="0" err="1"/>
              <a:t>Transoperatorio</a:t>
            </a:r>
            <a:r>
              <a:rPr lang="es-MX" sz="2000" dirty="0"/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Revisión directa de los órganos.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dirty="0"/>
              <a:t> Se confirma y realiza procuración o se descarta.</a:t>
            </a:r>
          </a:p>
        </p:txBody>
      </p:sp>
      <p:pic>
        <p:nvPicPr>
          <p:cNvPr id="45062" name="Picture 12" descr="Escanear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4"/>
          <a:stretch>
            <a:fillRect/>
          </a:stretch>
        </p:blipFill>
        <p:spPr bwMode="auto">
          <a:xfrm>
            <a:off x="179388" y="2500313"/>
            <a:ext cx="3455987" cy="21828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7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47936"/>
            <a:ext cx="5267325" cy="64881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3463" y="1412875"/>
            <a:ext cx="6346825" cy="1108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solidFill>
                  <a:srgbClr val="FF5050"/>
                </a:solidFill>
                <a:latin typeface="Arial" charset="0"/>
              </a:rPr>
              <a:t>PROCEDIMIENTO QUIRURGICO EN EL DONADOR.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214688" y="5429250"/>
            <a:ext cx="5143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Argüero R, Careaga G. En Argüero R y cols. Trasplante de</a:t>
            </a:r>
          </a:p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Corazón, Pulmón y Corazón-Pulmón. 1995 </a:t>
            </a:r>
          </a:p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Griepp RB y cols.Surg Gynecol Obstet 1971; 133: 792-798.</a:t>
            </a:r>
            <a:endParaRPr lang="es-ES" altLang="es-MX" sz="1400" b="1">
              <a:solidFill>
                <a:srgbClr val="00B050"/>
              </a:solidFill>
            </a:endParaRPr>
          </a:p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Baldwin JC y cols. J Am Coll Cardiol 1993; 22: 15-20.</a:t>
            </a:r>
          </a:p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Careaga G y cols. </a:t>
            </a:r>
            <a:r>
              <a:rPr lang="es-ES" altLang="es-MX" sz="1400" b="1">
                <a:solidFill>
                  <a:srgbClr val="00B050"/>
                </a:solidFill>
              </a:rPr>
              <a:t>Rev Mex Cardiol 2008; 19:149–151.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684213" y="2205038"/>
            <a:ext cx="8064500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MX" sz="2000" b="1" dirty="0"/>
              <a:t>Evaluación Terciaria</a:t>
            </a:r>
            <a:r>
              <a:rPr lang="es-ES" b="1" dirty="0"/>
              <a:t> </a:t>
            </a:r>
            <a:r>
              <a:rPr lang="es-ES" sz="2000" b="1" dirty="0"/>
              <a:t>del 1 de enero de 1993 al 31 de diciembre del 2007.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 b="1" dirty="0">
                <a:solidFill>
                  <a:srgbClr val="7030A0"/>
                </a:solidFill>
                <a:effectLst/>
              </a:rPr>
              <a:t>23 evaluaciones</a:t>
            </a:r>
            <a:r>
              <a:rPr lang="es-ES" sz="1800" dirty="0">
                <a:solidFill>
                  <a:srgbClr val="7030A0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 b="1" dirty="0"/>
              <a:t>Revisión de: pericardio, estructuras adyacentes y corazón.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 b="1" dirty="0"/>
              <a:t>Palpación del corazón, en especial los trayectos de las arterias coronarias </a:t>
            </a:r>
            <a:r>
              <a:rPr lang="es-ES" sz="1800" b="1" dirty="0" err="1"/>
              <a:t>epicárdicas</a:t>
            </a:r>
            <a:r>
              <a:rPr lang="es-ES" sz="1800" b="1" dirty="0"/>
              <a:t> para detectar zonas endurecidas por placas de ateroma </a:t>
            </a:r>
            <a:r>
              <a:rPr lang="es-ES" sz="1800" b="1" dirty="0" err="1"/>
              <a:t>intracoronario</a:t>
            </a:r>
            <a:r>
              <a:rPr lang="es-ES" sz="1800" b="1" dirty="0"/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 b="1" dirty="0"/>
              <a:t>Revisión de ambas cavidades pleurales mediante inspección y palpación. </a:t>
            </a:r>
            <a:endParaRPr lang="es-MX" sz="1800" b="1" dirty="0"/>
          </a:p>
        </p:txBody>
      </p:sp>
      <p:pic>
        <p:nvPicPr>
          <p:cNvPr id="46086" name="Picture 12" descr="Escanear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"/>
          <a:stretch>
            <a:fillRect/>
          </a:stretch>
        </p:blipFill>
        <p:spPr bwMode="auto">
          <a:xfrm>
            <a:off x="642938" y="5157788"/>
            <a:ext cx="2279650" cy="14589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7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587723"/>
            <a:ext cx="5429250" cy="68103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smtClean="0">
                <a:solidFill>
                  <a:srgbClr val="002060"/>
                </a:solidFill>
              </a:rPr>
              <a:t>Trasplante de Corazón</a:t>
            </a:r>
            <a:endParaRPr lang="es-ES" altLang="es-MX" sz="3600" smtClean="0">
              <a:solidFill>
                <a:srgbClr val="00206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68775" y="5711825"/>
            <a:ext cx="4518025" cy="4191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altLang="es-MX" sz="1600" b="1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altLang="es-MX" sz="1600" b="1" smtClean="0">
              <a:solidFill>
                <a:srgbClr val="00FFFF"/>
              </a:solidFill>
            </a:endParaRPr>
          </a:p>
        </p:txBody>
      </p:sp>
      <p:pic>
        <p:nvPicPr>
          <p:cNvPr id="18436" name="Picture 4" descr="DC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6" y="1772816"/>
            <a:ext cx="3733800" cy="28844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286250" y="5072063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Phibbs B. The Human Heart, 1997.</a:t>
            </a:r>
          </a:p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Careaga G y cols, 2002.</a:t>
            </a:r>
          </a:p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Kouchoukos NT y cols. Eds. Kirklin/Barrat-Boyes Cardiac Surgery 3rd. Ed. Chapter 2, Hypothermic circulatory arrest and cardiopulmonary  bypass. Churchill Livingstone Inc. USA. 2003, pp. 66-130.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pic>
        <p:nvPicPr>
          <p:cNvPr id="18438" name="Picture 6" descr="DCP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000250"/>
            <a:ext cx="1444625" cy="1981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Medicina extracorpórea 0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928938"/>
            <a:ext cx="2438400" cy="1828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9 Imagen" descr="IMG_03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Medicina extracorpórea 0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5184"/>
            <a:ext cx="1295400" cy="9715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Medicina extracorpórea 09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5184"/>
            <a:ext cx="1296564" cy="97242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75928"/>
            <a:ext cx="5267325" cy="64881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3463" y="1412875"/>
            <a:ext cx="6346825" cy="1108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solidFill>
                  <a:srgbClr val="FF5050"/>
                </a:solidFill>
                <a:latin typeface="Arial" charset="0"/>
              </a:rPr>
              <a:t>PROCEDIMIENTO QUIRURGICO EN EL DONADOR.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71875" y="6357938"/>
            <a:ext cx="4752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Careaga G y cols. </a:t>
            </a:r>
            <a:r>
              <a:rPr lang="es-ES" altLang="es-MX" sz="1400" b="1">
                <a:solidFill>
                  <a:srgbClr val="00B050"/>
                </a:solidFill>
              </a:rPr>
              <a:t>Rev Mex Cardiol 2008; 19:149–151.</a:t>
            </a:r>
            <a:r>
              <a:rPr lang="es-ES" altLang="es-MX" sz="1400">
                <a:solidFill>
                  <a:srgbClr val="00B050"/>
                </a:solidFill>
              </a:rPr>
              <a:t> 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684213" y="2419350"/>
            <a:ext cx="79914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MX" sz="2000" b="1" dirty="0"/>
              <a:t>Evaluación Terciaria</a:t>
            </a:r>
            <a:r>
              <a:rPr lang="es-ES" sz="2000" b="1" dirty="0"/>
              <a:t> del 1 de enero de 1993 al 31 de diciembre del 2007.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rgbClr val="7030A0"/>
                </a:solidFill>
              </a:rPr>
              <a:t>23 evaluaciones</a:t>
            </a:r>
            <a:r>
              <a:rPr lang="es-ES" sz="2000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MX" sz="2000" b="1" dirty="0">
                <a:solidFill>
                  <a:srgbClr val="C00000"/>
                </a:solidFill>
              </a:rPr>
              <a:t>Tres </a:t>
            </a:r>
            <a:r>
              <a:rPr lang="es-MX" sz="2000" b="1" dirty="0"/>
              <a:t>casos descartados en ese momento: tumor </a:t>
            </a:r>
            <a:r>
              <a:rPr lang="es-MX" sz="2000" b="1" dirty="0" err="1"/>
              <a:t>hiliar</a:t>
            </a:r>
            <a:r>
              <a:rPr lang="es-MX" sz="2000" b="1" dirty="0"/>
              <a:t>, infiltrado hemorrágico, discrepancia donador-receptor.</a:t>
            </a:r>
          </a:p>
        </p:txBody>
      </p:sp>
      <p:pic>
        <p:nvPicPr>
          <p:cNvPr id="47110" name="Picture 12" descr="B04-1184-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214813"/>
            <a:ext cx="2587625" cy="2057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7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03920"/>
            <a:ext cx="5267325" cy="72082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3463" y="1412875"/>
            <a:ext cx="6346825" cy="1108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solidFill>
                  <a:srgbClr val="FF5050"/>
                </a:solidFill>
                <a:latin typeface="Arial" charset="0"/>
              </a:rPr>
              <a:t>PROCEDIMIENTO QUIRURGICO EN EL DONADOR.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289300" y="5214938"/>
            <a:ext cx="52117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Argüero R, Careaga G. En Argüero R y cols. Trasplante de</a:t>
            </a:r>
          </a:p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Corazón, Pulmón y Corazón-Pulmón. 1995 </a:t>
            </a:r>
          </a:p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Casavilla y cols. Transplantation 1995; 59:197</a:t>
            </a:r>
            <a:endParaRPr lang="es-ES" altLang="es-MX" sz="1400" b="1">
              <a:solidFill>
                <a:srgbClr val="00B050"/>
              </a:solidFill>
            </a:endParaRPr>
          </a:p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Baldwin JC y cols. J Am Coll Cardiol 1993; 22: 15-20.</a:t>
            </a:r>
          </a:p>
          <a:p>
            <a:pPr eaLnBrk="1" hangingPunct="1"/>
            <a:r>
              <a:rPr lang="en-US" altLang="es-MX" sz="1400" b="1">
                <a:solidFill>
                  <a:srgbClr val="00B050"/>
                </a:solidFill>
              </a:rPr>
              <a:t>Pasque MK. J Thorac Cardiovasc Surg 2010;139:13-17.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2857500" y="2214563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b="1" dirty="0"/>
              <a:t> Abordaje quirúrgico: </a:t>
            </a:r>
            <a:r>
              <a:rPr lang="es-MX" sz="2000" b="1" dirty="0" err="1"/>
              <a:t>Toraco</a:t>
            </a:r>
            <a:r>
              <a:rPr lang="es-MX" sz="2000" b="1" dirty="0"/>
              <a:t>-laparotomía longitudinal media</a:t>
            </a:r>
            <a:endParaRPr lang="es-MX" sz="2000" dirty="0"/>
          </a:p>
        </p:txBody>
      </p:sp>
      <p:pic>
        <p:nvPicPr>
          <p:cNvPr id="48134" name="Picture 12" descr="CASAVILLA-TRANSPLANTATION1995-59-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2165350" cy="26638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13" descr="Imagen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71813"/>
            <a:ext cx="2592388" cy="19446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8 Imagen" descr="IMG_03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61038"/>
            <a:ext cx="5267325" cy="63571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3463" y="1412875"/>
            <a:ext cx="6346825" cy="1108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solidFill>
                  <a:srgbClr val="FF5050"/>
                </a:solidFill>
                <a:latin typeface="Arial" charset="0"/>
              </a:rPr>
              <a:t>PROCEDIMIENTO QUIRURGICO EN EL DONADOR.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571750" y="5286375"/>
            <a:ext cx="57880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600" b="1">
                <a:solidFill>
                  <a:srgbClr val="00B050"/>
                </a:solidFill>
              </a:rPr>
              <a:t>Argüero R, Careaga G. En Argüero R y cols. Trasplante de Corazón, Pulmón y Corazón-Pulmón. 1995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s-MX" sz="1600" b="1">
                <a:solidFill>
                  <a:srgbClr val="00B050"/>
                </a:solidFill>
              </a:rPr>
              <a:t>Casavilla y cols. Transplantation 1995; 59:197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s-MX" sz="1600" b="1">
                <a:solidFill>
                  <a:srgbClr val="00B050"/>
                </a:solidFill>
              </a:rPr>
              <a:t>Pasque MK. J Thorac Cardiovasc Surg 2010; 139: 13-17.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987824" y="2286000"/>
            <a:ext cx="5760639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MX" sz="2000" b="1" dirty="0"/>
              <a:t>Se completa disección abdominal y se administra heparina (9000 </a:t>
            </a:r>
            <a:r>
              <a:rPr lang="es-MX" sz="2000" b="1" dirty="0" err="1"/>
              <a:t>ui</a:t>
            </a:r>
            <a:r>
              <a:rPr lang="es-MX" sz="2000" b="1" dirty="0"/>
              <a:t>/m</a:t>
            </a:r>
            <a:r>
              <a:rPr lang="es-MX" sz="2000" b="1" baseline="30000" dirty="0"/>
              <a:t>2</a:t>
            </a:r>
            <a:r>
              <a:rPr lang="es-MX" sz="2000" b="1" dirty="0"/>
              <a:t>).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b="1" dirty="0"/>
              <a:t> De presentarse inestabilidad hemodinámica, se procede de inmediato a la extracción de los órganos torácicos.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000" b="1" dirty="0"/>
              <a:t> Se </a:t>
            </a:r>
            <a:r>
              <a:rPr lang="es-MX" sz="2000" b="1" dirty="0" err="1"/>
              <a:t>canulan</a:t>
            </a:r>
            <a:r>
              <a:rPr lang="es-MX" sz="2000" b="1" dirty="0"/>
              <a:t> grandes vasos en abdomen para administrar solución preservadora de órganos</a:t>
            </a:r>
          </a:p>
        </p:txBody>
      </p:sp>
      <p:pic>
        <p:nvPicPr>
          <p:cNvPr id="49158" name="Picture 12" descr="Escanear0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t="6175" r="30441" b="15439"/>
          <a:stretch>
            <a:fillRect/>
          </a:stretch>
        </p:blipFill>
        <p:spPr bwMode="auto">
          <a:xfrm>
            <a:off x="323528" y="2368550"/>
            <a:ext cx="2144712" cy="250031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7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75928"/>
            <a:ext cx="5267325" cy="72082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3463" y="1412875"/>
            <a:ext cx="6346825" cy="1108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smtClean="0">
                <a:solidFill>
                  <a:srgbClr val="FF5050"/>
                </a:solidFill>
                <a:latin typeface="Arial" charset="0"/>
              </a:rPr>
              <a:t>PROCEDIMIENTO QUIRURGICO EN EL DONADOR.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143250" y="5357813"/>
            <a:ext cx="5211763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4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400" b="1" dirty="0">
                <a:solidFill>
                  <a:srgbClr val="00B050"/>
                </a:solidFill>
              </a:rPr>
              <a:t> R, Careaga G. En </a:t>
            </a:r>
            <a:r>
              <a:rPr lang="es-MX" altLang="es-MX" sz="14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400" b="1" dirty="0">
                <a:solidFill>
                  <a:srgbClr val="00B050"/>
                </a:solidFill>
              </a:rPr>
              <a:t> R y cols. Trasplante de Corazón, Pulmón y Corazón-Pulmón. 1995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400" b="1" dirty="0" err="1">
                <a:solidFill>
                  <a:srgbClr val="00B050"/>
                </a:solidFill>
              </a:rPr>
              <a:t>Argüero</a:t>
            </a:r>
            <a:r>
              <a:rPr lang="es-MX" altLang="es-MX" sz="1400" b="1" dirty="0">
                <a:solidFill>
                  <a:srgbClr val="00B050"/>
                </a:solidFill>
              </a:rPr>
              <a:t>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Cir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Gral</a:t>
            </a:r>
            <a:r>
              <a:rPr lang="es-MX" altLang="es-MX" sz="1400" b="1" dirty="0">
                <a:solidFill>
                  <a:srgbClr val="00B050"/>
                </a:solidFill>
              </a:rPr>
              <a:t> 1995;17:34.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400" b="1" dirty="0">
                <a:solidFill>
                  <a:srgbClr val="00B050"/>
                </a:solidFill>
              </a:rPr>
              <a:t>Pasque MK. J </a:t>
            </a:r>
            <a:r>
              <a:rPr lang="es-MX" altLang="es-MX" sz="1400" b="1" dirty="0" err="1">
                <a:solidFill>
                  <a:srgbClr val="00B050"/>
                </a:solidFill>
              </a:rPr>
              <a:t>Thorac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Cardiovasc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Surg</a:t>
            </a:r>
            <a:r>
              <a:rPr lang="es-MX" altLang="es-MX" sz="1400" b="1" dirty="0">
                <a:solidFill>
                  <a:srgbClr val="00B050"/>
                </a:solidFill>
              </a:rPr>
              <a:t> 2010: 139: 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13-17.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400" b="1" dirty="0" smtClean="0">
                <a:solidFill>
                  <a:srgbClr val="00B050"/>
                </a:solidFill>
              </a:rPr>
              <a:t>Careaga </a:t>
            </a:r>
            <a:r>
              <a:rPr lang="es-MX" altLang="es-MX" sz="1400" b="1" dirty="0">
                <a:solidFill>
                  <a:srgbClr val="00B050"/>
                </a:solidFill>
              </a:rPr>
              <a:t>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Invest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Clin</a:t>
            </a:r>
            <a:r>
              <a:rPr lang="es-MX" altLang="es-MX" sz="1400" b="1" dirty="0">
                <a:solidFill>
                  <a:srgbClr val="00B050"/>
                </a:solidFill>
              </a:rPr>
              <a:t> 2005; 57: 344-349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.</a:t>
            </a:r>
            <a:endParaRPr lang="es-MX" altLang="es-MX" sz="1400" b="1" dirty="0" smtClean="0">
              <a:solidFill>
                <a:srgbClr val="00B050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s-ES" altLang="es-MX" sz="1400" b="1" dirty="0">
              <a:solidFill>
                <a:srgbClr val="00B050"/>
              </a:solidFill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071813" y="2214563"/>
            <a:ext cx="5638800" cy="353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MX" sz="2400" b="1" dirty="0"/>
              <a:t>Procuración de órganos torácicos.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s-MX" sz="2000" b="1" dirty="0" smtClean="0"/>
              <a:t>Puede </a:t>
            </a:r>
            <a:r>
              <a:rPr lang="es-MX" sz="2000" b="1" dirty="0"/>
              <a:t>ser en bloque cardiopulmonar: </a:t>
            </a:r>
            <a:r>
              <a:rPr lang="es-MX" sz="2000" b="1" dirty="0"/>
              <a:t>u</a:t>
            </a:r>
            <a:r>
              <a:rPr lang="es-MX" sz="2000" b="1" dirty="0" smtClean="0"/>
              <a:t>n </a:t>
            </a:r>
            <a:r>
              <a:rPr lang="es-MX" sz="2000" b="1" dirty="0"/>
              <a:t>receptor de </a:t>
            </a:r>
            <a:r>
              <a:rPr lang="es-MX" sz="2000" b="1" dirty="0" smtClean="0"/>
              <a:t>bloque.</a:t>
            </a:r>
            <a:endParaRPr lang="es-MX" sz="2000" b="1" dirty="0"/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s-MX" sz="2000" b="1" dirty="0" smtClean="0"/>
              <a:t>Tres </a:t>
            </a:r>
            <a:r>
              <a:rPr lang="es-MX" sz="2000" b="1" dirty="0"/>
              <a:t>receptores: </a:t>
            </a:r>
            <a:r>
              <a:rPr lang="es-MX" sz="2000" b="1" dirty="0"/>
              <a:t>dos </a:t>
            </a:r>
            <a:r>
              <a:rPr lang="es-MX" sz="2000" b="1" dirty="0" smtClean="0"/>
              <a:t>de pulmón uno </a:t>
            </a:r>
            <a:r>
              <a:rPr lang="es-MX" sz="2000" b="1" dirty="0"/>
              <a:t>de </a:t>
            </a:r>
            <a:r>
              <a:rPr lang="es-MX" sz="2000" b="1" dirty="0" smtClean="0"/>
              <a:t>corazón.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s-MX" sz="2000" b="1" dirty="0"/>
              <a:t>S</a:t>
            </a:r>
            <a:r>
              <a:rPr lang="es-MX" sz="2000" b="1" dirty="0" smtClean="0"/>
              <a:t>olo </a:t>
            </a:r>
            <a:r>
              <a:rPr lang="es-MX" sz="2000" b="1" dirty="0"/>
              <a:t>corazón (mayoría de las </a:t>
            </a:r>
            <a:r>
              <a:rPr lang="es-MX" sz="2000" b="1" dirty="0" smtClean="0"/>
              <a:t>veces). Tiempo </a:t>
            </a:r>
            <a:r>
              <a:rPr lang="es-MX" sz="2000" b="1" dirty="0"/>
              <a:t>de isquemia máximo </a:t>
            </a:r>
            <a:r>
              <a:rPr lang="es-MX" sz="2000" b="1" dirty="0" smtClean="0"/>
              <a:t>aceptable con </a:t>
            </a:r>
            <a:r>
              <a:rPr lang="es-MX" sz="2000" b="1" dirty="0"/>
              <a:t>protección miocárdica </a:t>
            </a:r>
            <a:r>
              <a:rPr lang="es-MX" sz="2000" b="1" dirty="0" smtClean="0"/>
              <a:t>adecuada (HTK</a:t>
            </a:r>
            <a:r>
              <a:rPr lang="es-MX" sz="2000" b="1" dirty="0"/>
              <a:t>): 6 h.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s-MX" sz="2000" b="1" dirty="0"/>
          </a:p>
        </p:txBody>
      </p:sp>
      <p:pic>
        <p:nvPicPr>
          <p:cNvPr id="50182" name="Picture 12" descr="Escanear0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7689" r="10147" b="12303"/>
          <a:stretch>
            <a:fillRect/>
          </a:stretch>
        </p:blipFill>
        <p:spPr bwMode="auto">
          <a:xfrm>
            <a:off x="179512" y="1916832"/>
            <a:ext cx="1951474" cy="132647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13" descr="Escanear0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9" t="7689" r="16235" b="19992"/>
          <a:stretch>
            <a:fillRect/>
          </a:stretch>
        </p:blipFill>
        <p:spPr bwMode="auto">
          <a:xfrm>
            <a:off x="1386036" y="3501008"/>
            <a:ext cx="1431311" cy="151216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8 Imagen" descr="IMG_03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FIGURA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1578" r="3914" b="3944"/>
          <a:stretch>
            <a:fillRect/>
          </a:stretch>
        </p:blipFill>
        <p:spPr bwMode="auto">
          <a:xfrm>
            <a:off x="323851" y="5229200"/>
            <a:ext cx="1871886" cy="131896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188" y="565845"/>
            <a:ext cx="5338762" cy="63090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00200"/>
            <a:ext cx="4609281" cy="38449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dirty="0" smtClean="0">
                <a:solidFill>
                  <a:srgbClr val="FF5050"/>
                </a:solidFill>
                <a:latin typeface="Arial" charset="0"/>
              </a:rPr>
              <a:t>PROCEDIMIENTO QUIRURGICO EN EL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400" b="1" dirty="0" smtClean="0">
                <a:solidFill>
                  <a:srgbClr val="FF5050"/>
                </a:solidFill>
                <a:latin typeface="Arial" charset="0"/>
              </a:rPr>
              <a:t>DONADOR: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>
                <a:latin typeface="Arial" charset="0"/>
              </a:rPr>
              <a:t>Pinzamiento de la aorta ascendente, e inyección de la solución de preservación (HTK), </a:t>
            </a:r>
            <a:r>
              <a:rPr lang="es-MX" altLang="es-MX" sz="2400" dirty="0" smtClean="0">
                <a:latin typeface="Arial" charset="0"/>
              </a:rPr>
              <a:t>30 cc/kg, 110 mm Hg, y </a:t>
            </a:r>
            <a:r>
              <a:rPr lang="es-MX" altLang="es-MX" sz="2400" dirty="0" smtClean="0">
                <a:latin typeface="Arial" charset="0"/>
              </a:rPr>
              <a:t>extracción del corazón.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>
                <a:latin typeface="Arial" charset="0"/>
              </a:rPr>
              <a:t>Transporte en solución de preservación a 4°C</a:t>
            </a:r>
            <a:endParaRPr lang="es-MX" altLang="es-MX" sz="2400" dirty="0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916238" y="5370513"/>
            <a:ext cx="5943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400" b="1">
                <a:solidFill>
                  <a:srgbClr val="00B050"/>
                </a:solidFill>
              </a:rPr>
              <a:t>Argüero R, Careaga G. En Argüero R y cols. Trasplante de Corazón, Pulmón y Corazón-Pulmón. 1995.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400" b="1">
                <a:solidFill>
                  <a:srgbClr val="00B050"/>
                </a:solidFill>
              </a:rPr>
              <a:t>Careaga G y cols. Arch Med Res 2001; 32: 296.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400" b="1">
                <a:solidFill>
                  <a:srgbClr val="00B050"/>
                </a:solidFill>
              </a:rPr>
              <a:t>Zaroff JG y cols. Circulation 2002; 106: 836-841.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400" b="1">
                <a:solidFill>
                  <a:srgbClr val="00B050"/>
                </a:solidFill>
              </a:rPr>
              <a:t>Pasque MK. J Thorac Cardiovasc Surg 2010; 139: 13-17.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pic>
        <p:nvPicPr>
          <p:cNvPr id="52229" name="Picture 5" descr="Imagen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3168650" cy="23764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6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5" y="524670"/>
            <a:ext cx="4978400" cy="60007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203996"/>
            <a:ext cx="5256262" cy="30972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MX" alt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Tiempo promedio de isquemia: 3 horas (rango:1-5 h)</a:t>
            </a:r>
          </a:p>
          <a:p>
            <a:pPr>
              <a:lnSpc>
                <a:spcPct val="90000"/>
              </a:lnSpc>
            </a:pPr>
            <a:r>
              <a:rPr lang="es-MX" alt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Preservación actual (1999-2008): Solución de </a:t>
            </a:r>
            <a:r>
              <a:rPr lang="es-MX" altLang="es-MX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Bretschneider</a:t>
            </a:r>
            <a:r>
              <a:rPr lang="es-MX" alt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altLang="es-MX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Fibrilación </a:t>
            </a:r>
            <a:r>
              <a:rPr lang="es-MX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ventricular a la reperfusión:</a:t>
            </a:r>
            <a:r>
              <a:rPr lang="es-MX" altLang="es-MX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</a:t>
            </a:r>
            <a:r>
              <a:rPr lang="es-MX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% de los casos en que se utilizó solución de </a:t>
            </a:r>
            <a:r>
              <a:rPr lang="es-MX" alt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Bretshneider</a:t>
            </a:r>
            <a:r>
              <a:rPr lang="es-MX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y en el</a:t>
            </a:r>
            <a:r>
              <a:rPr lang="es-MX" altLang="es-MX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r>
              <a:rPr lang="es-MX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% de los corazones preservados con solución de St. Thomas modificada</a:t>
            </a:r>
            <a:r>
              <a:rPr lang="es-MX" alt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altLang="es-MX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Menor requerimiento de apoyo inotrópico </a:t>
            </a:r>
            <a:r>
              <a:rPr lang="es-MX" altLang="es-MX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perioperatorio</a:t>
            </a:r>
            <a:r>
              <a:rPr lang="es-MX" alt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Extubación</a:t>
            </a:r>
            <a:r>
              <a:rPr lang="es-MX" alt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más temprana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Menor estancia en Terapia Posquirúrgica.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619250" y="1447800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2400" b="1">
                <a:solidFill>
                  <a:schemeClr val="tx2"/>
                </a:solidFill>
              </a:rPr>
              <a:t>Enero de 1989 - Febrero del 2007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143250" y="6135688"/>
            <a:ext cx="51911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rgbClr val="00B050"/>
                </a:solidFill>
                <a:cs typeface="Times New Roman" pitchFamily="18" charset="0"/>
              </a:rPr>
              <a:t>Argüero R y cols. Rev Med IMSS 2000; 38: 57-8.</a:t>
            </a:r>
            <a:endParaRPr lang="es-ES" altLang="es-MX" sz="1600" b="1">
              <a:solidFill>
                <a:srgbClr val="00B05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MX" altLang="es-MX" sz="1600" b="1">
                <a:solidFill>
                  <a:srgbClr val="00B050"/>
                </a:solidFill>
              </a:rPr>
              <a:t>Careaga G y cols. Rev Invest Clin 2005; 57: 344-349.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54278" name="Picture 7" descr="msoC67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r="3261" b="5664"/>
          <a:stretch>
            <a:fillRect/>
          </a:stretch>
        </p:blipFill>
        <p:spPr bwMode="auto">
          <a:xfrm>
            <a:off x="5867400" y="4114800"/>
            <a:ext cx="2590800" cy="1592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msotw9_temp0"/>
          <p:cNvPicPr preferRelativeResize="0">
            <a:picLocks noChangeAspect="1" noChangeArrowheads="1"/>
          </p:cNvPicPr>
          <p:nvPr/>
        </p:nvPicPr>
        <p:blipFill>
          <a:blip r:embed="rId6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1219200" cy="1117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msotw9_temp0"/>
          <p:cNvPicPr preferRelativeResize="0">
            <a:picLocks noChangeAspect="1" noChangeArrowheads="1"/>
          </p:cNvPicPr>
          <p:nvPr/>
        </p:nvPicPr>
        <p:blipFill>
          <a:blip r:embed="rId7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 bwMode="auto">
          <a:xfrm>
            <a:off x="7543800" y="2476500"/>
            <a:ext cx="1063625" cy="11811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9 Imagen" descr="IMG_031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48953"/>
            <a:ext cx="5041900" cy="6477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2492375"/>
            <a:ext cx="5401295" cy="32400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MX" altLang="es-MX" sz="2400" dirty="0" smtClean="0"/>
              <a:t>Produce diferencias significativas en:</a:t>
            </a:r>
          </a:p>
          <a:p>
            <a:pPr eaLnBrk="1" hangingPunct="1"/>
            <a:r>
              <a:rPr lang="es-MX" altLang="es-MX" sz="2400" dirty="0" smtClean="0"/>
              <a:t>Incidencia de arritmias.</a:t>
            </a:r>
          </a:p>
          <a:p>
            <a:pPr eaLnBrk="1" hangingPunct="1"/>
            <a:r>
              <a:rPr lang="es-MX" altLang="es-MX" sz="2400" dirty="0" smtClean="0"/>
              <a:t>Dependencia de marcapaso.</a:t>
            </a:r>
          </a:p>
          <a:p>
            <a:pPr eaLnBrk="1" hangingPunct="1"/>
            <a:r>
              <a:rPr lang="es-MX" altLang="es-MX" sz="2400" dirty="0" smtClean="0"/>
              <a:t>La FE es mejor en los primeros 7 días de PO.</a:t>
            </a:r>
          </a:p>
          <a:p>
            <a:pPr eaLnBrk="1" hangingPunct="1"/>
            <a:r>
              <a:rPr lang="es-MX" altLang="es-MX" sz="2400" dirty="0" smtClean="0"/>
              <a:t>Insuficiencia mitral o </a:t>
            </a:r>
            <a:r>
              <a:rPr lang="es-MX" altLang="es-MX" sz="2400" dirty="0" err="1" smtClean="0"/>
              <a:t>tricuspídea</a:t>
            </a:r>
            <a:r>
              <a:rPr lang="es-MX" altLang="es-MX" sz="2400" dirty="0" smtClean="0"/>
              <a:t>.</a:t>
            </a:r>
          </a:p>
          <a:p>
            <a:pPr eaLnBrk="1" hangingPunct="1"/>
            <a:endParaRPr lang="es-ES" altLang="es-MX" sz="2400" dirty="0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587625" y="6072188"/>
            <a:ext cx="584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600" b="1">
                <a:solidFill>
                  <a:srgbClr val="00B050"/>
                </a:solidFill>
              </a:rPr>
              <a:t>El Gamel y cols. J Thorac Cardiovasc Surg 1995; 109: 721</a:t>
            </a:r>
            <a:r>
              <a:rPr lang="es-MX" altLang="es-MX" b="1">
                <a:solidFill>
                  <a:srgbClr val="66FF33"/>
                </a:solidFill>
              </a:rPr>
              <a:t>.</a:t>
            </a:r>
            <a:endParaRPr lang="es-ES" altLang="es-MX" b="1">
              <a:solidFill>
                <a:srgbClr val="66FF33"/>
              </a:solidFill>
            </a:endParaRPr>
          </a:p>
        </p:txBody>
      </p:sp>
      <p:pic>
        <p:nvPicPr>
          <p:cNvPr id="53253" name="Picture 23" descr="Imagen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928938"/>
            <a:ext cx="3171825" cy="237966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28"/>
          <p:cNvSpPr>
            <a:spLocks noChangeArrowheads="1"/>
          </p:cNvSpPr>
          <p:nvPr/>
        </p:nvSpPr>
        <p:spPr bwMode="auto">
          <a:xfrm>
            <a:off x="1331913" y="1700213"/>
            <a:ext cx="691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2400" b="1">
                <a:solidFill>
                  <a:srgbClr val="FF5050"/>
                </a:solidFill>
              </a:rPr>
              <a:t>Whytenshawe: anastomosis bicaval.</a:t>
            </a:r>
          </a:p>
        </p:txBody>
      </p:sp>
      <p:pic>
        <p:nvPicPr>
          <p:cNvPr id="53255" name="7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8730" y="499840"/>
            <a:ext cx="5543550" cy="69691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400" smtClean="0">
                <a:latin typeface="Arial" charset="0"/>
              </a:rPr>
              <a:t>Receptor con atresia de VCSD y persistencia de VCSI.</a:t>
            </a:r>
          </a:p>
          <a:p>
            <a:pPr eaLnBrk="1" hangingPunct="1"/>
            <a:endParaRPr lang="es-MX" altLang="es-MX" sz="2400" smtClean="0">
              <a:latin typeface="Arial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786063" y="6376988"/>
            <a:ext cx="5545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s-MX" altLang="es-MX" sz="1600" b="1">
                <a:solidFill>
                  <a:srgbClr val="00B050"/>
                </a:solidFill>
              </a:rPr>
              <a:t>Argüero R y cols. J Cardiovasc Surg 1997; 38: 403-405.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59397" name="Picture 5" descr="CAVAIZ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1813"/>
            <a:ext cx="2790825" cy="2643187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CAVAIZQ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28875"/>
            <a:ext cx="3252788" cy="3322638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7 Imagen" descr="IMG_03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548382"/>
            <a:ext cx="5000625" cy="5763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16100"/>
            <a:ext cx="5256213" cy="2549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altLang="es-MX" smtClean="0">
                <a:solidFill>
                  <a:srgbClr val="FF6600"/>
                </a:solidFill>
                <a:latin typeface="Arial" charset="0"/>
              </a:rPr>
              <a:t>Sobrevida postrasplante:</a:t>
            </a:r>
          </a:p>
          <a:p>
            <a:pPr eaLnBrk="1" hangingPunct="1"/>
            <a:r>
              <a:rPr lang="es-MX" altLang="es-MX" sz="2800" smtClean="0">
                <a:latin typeface="Arial" charset="0"/>
              </a:rPr>
              <a:t>1 año: 85%</a:t>
            </a:r>
          </a:p>
          <a:p>
            <a:pPr eaLnBrk="1" hangingPunct="1"/>
            <a:r>
              <a:rPr lang="es-MX" altLang="es-MX" sz="2800" smtClean="0">
                <a:latin typeface="Arial" charset="0"/>
              </a:rPr>
              <a:t>5 años: 75-80%</a:t>
            </a:r>
          </a:p>
          <a:p>
            <a:pPr eaLnBrk="1" hangingPunct="1"/>
            <a:r>
              <a:rPr lang="es-MX" altLang="es-MX" sz="2800" smtClean="0">
                <a:latin typeface="Arial" charset="0"/>
              </a:rPr>
              <a:t>Mortalidad intrahospitalaria inmediata: &lt;5%.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647950" y="6272213"/>
            <a:ext cx="578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800" b="1">
                <a:solidFill>
                  <a:srgbClr val="00B050"/>
                </a:solidFill>
              </a:rPr>
              <a:t>Young JB y cols. J Am Coll Cardiol 1993; 22: 31-41</a:t>
            </a:r>
            <a:r>
              <a:rPr lang="es-MX" altLang="es-MX" sz="2000" b="1">
                <a:solidFill>
                  <a:srgbClr val="66FF33"/>
                </a:solidFill>
              </a:rPr>
              <a:t>.</a:t>
            </a:r>
            <a:endParaRPr lang="es-ES" altLang="es-MX" sz="2000" b="1">
              <a:solidFill>
                <a:srgbClr val="66FF33"/>
              </a:solidFill>
            </a:endParaRPr>
          </a:p>
        </p:txBody>
      </p:sp>
      <p:pic>
        <p:nvPicPr>
          <p:cNvPr id="55301" name="Picture 18" descr="Cardiomeg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1188"/>
            <a:ext cx="2447925" cy="18367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19" descr="Set17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37063"/>
            <a:ext cx="2400300" cy="18002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7 Imagen" descr="IMG_03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477391"/>
            <a:ext cx="5143500" cy="64735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60419" name="Rectangle 118"/>
          <p:cNvSpPr>
            <a:spLocks noChangeArrowheads="1"/>
          </p:cNvSpPr>
          <p:nvPr/>
        </p:nvSpPr>
        <p:spPr bwMode="auto">
          <a:xfrm>
            <a:off x="5580112" y="6164263"/>
            <a:ext cx="2752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altLang="es-MX" sz="1600" b="1" dirty="0">
                <a:solidFill>
                  <a:srgbClr val="00B050"/>
                </a:solidFill>
              </a:rPr>
              <a:t>Careaga G , Zetina H. </a:t>
            </a:r>
            <a:r>
              <a:rPr lang="es-MX" altLang="es-MX" sz="1600" b="1" dirty="0" smtClean="0">
                <a:solidFill>
                  <a:srgbClr val="00B050"/>
                </a:solidFill>
              </a:rPr>
              <a:t>2015</a:t>
            </a:r>
            <a:endParaRPr lang="es-MX" altLang="es-MX" sz="1600" b="1" dirty="0">
              <a:solidFill>
                <a:srgbClr val="00B050"/>
              </a:solidFill>
            </a:endParaRPr>
          </a:p>
        </p:txBody>
      </p:sp>
      <p:sp>
        <p:nvSpPr>
          <p:cNvPr id="60420" name="5 Marcador de contenido"/>
          <p:cNvSpPr>
            <a:spLocks noGrp="1"/>
          </p:cNvSpPr>
          <p:nvPr>
            <p:ph sz="half" idx="4294967295"/>
          </p:nvPr>
        </p:nvSpPr>
        <p:spPr>
          <a:xfrm>
            <a:off x="35496" y="1556792"/>
            <a:ext cx="8713787" cy="43203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s-MX" altLang="es-MX" b="1" dirty="0" smtClean="0"/>
              <a:t>UMAE, Hospital General “Dr. Gaudencio González Garza”, </a:t>
            </a:r>
            <a:r>
              <a:rPr lang="es-MX" altLang="es-MX" b="1" dirty="0" smtClean="0"/>
              <a:t>CMN </a:t>
            </a:r>
            <a:r>
              <a:rPr lang="es-MX" altLang="es-MX" b="1" dirty="0" smtClean="0"/>
              <a:t>“La </a:t>
            </a:r>
            <a:r>
              <a:rPr lang="es-MX" altLang="es-MX" b="1" dirty="0" smtClean="0"/>
              <a:t>Raza”</a:t>
            </a:r>
            <a:r>
              <a:rPr lang="es-MX" altLang="es-MX" b="1" dirty="0"/>
              <a:t> </a:t>
            </a:r>
            <a:r>
              <a:rPr lang="es-MX" altLang="es-MX" dirty="0" smtClean="0"/>
              <a:t>1988-2015</a:t>
            </a:r>
            <a:r>
              <a:rPr lang="es-MX" altLang="es-MX" dirty="0"/>
              <a:t>. </a:t>
            </a:r>
            <a:endParaRPr lang="es-MX" altLang="es-MX" dirty="0" smtClean="0"/>
          </a:p>
          <a:p>
            <a:pPr algn="ctr">
              <a:buNone/>
            </a:pPr>
            <a:r>
              <a:rPr lang="es-MX" altLang="es-MX" dirty="0" smtClean="0"/>
              <a:t>                                              133 </a:t>
            </a:r>
            <a:r>
              <a:rPr lang="es-MX" altLang="es-MX" dirty="0"/>
              <a:t>trasplantes de órganos torácicos</a:t>
            </a:r>
          </a:p>
          <a:p>
            <a:pPr algn="ctr">
              <a:buFontTx/>
              <a:buNone/>
            </a:pPr>
            <a:endParaRPr lang="es-MX" altLang="es-MX" dirty="0" smtClean="0"/>
          </a:p>
          <a:p>
            <a:pPr algn="ctr">
              <a:buFontTx/>
              <a:buNone/>
            </a:pPr>
            <a:endParaRPr lang="es-MX" altLang="es-MX" dirty="0" smtClean="0"/>
          </a:p>
          <a:p>
            <a:pPr algn="ctr">
              <a:buFontTx/>
              <a:buNone/>
            </a:pPr>
            <a:endParaRPr lang="es-MX" altLang="es-MX" dirty="0"/>
          </a:p>
          <a:p>
            <a:pPr algn="ctr">
              <a:buFontTx/>
              <a:buNone/>
            </a:pPr>
            <a:endParaRPr lang="es-MX" altLang="es-MX" dirty="0" smtClean="0"/>
          </a:p>
          <a:p>
            <a:r>
              <a:rPr lang="es-MX" altLang="es-MX" dirty="0" smtClean="0"/>
              <a:t>127 </a:t>
            </a:r>
            <a:r>
              <a:rPr lang="es-MX" altLang="es-MX" dirty="0" smtClean="0"/>
              <a:t>de corazón.                                     </a:t>
            </a:r>
          </a:p>
          <a:p>
            <a:r>
              <a:rPr lang="es-MX" altLang="es-MX" dirty="0" smtClean="0"/>
              <a:t>3 de pulmón.                               </a:t>
            </a:r>
          </a:p>
          <a:p>
            <a:r>
              <a:rPr lang="es-MX" altLang="es-MX" dirty="0" smtClean="0"/>
              <a:t>3 corazón-riñón</a:t>
            </a:r>
          </a:p>
        </p:txBody>
      </p:sp>
      <p:pic>
        <p:nvPicPr>
          <p:cNvPr id="60421" name="9 Imagen" descr="DSC003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12095"/>
            <a:ext cx="1873250" cy="1404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10 Imagen" descr="IMG_0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t="18898" r="19489"/>
          <a:stretch>
            <a:fillRect/>
          </a:stretch>
        </p:blipFill>
        <p:spPr bwMode="auto">
          <a:xfrm>
            <a:off x="2411760" y="4581128"/>
            <a:ext cx="1806575" cy="180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7 Imagen" descr="IMG_000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18424" r="31045"/>
          <a:stretch/>
        </p:blipFill>
        <p:spPr bwMode="auto">
          <a:xfrm>
            <a:off x="2411760" y="2684046"/>
            <a:ext cx="1472046" cy="153704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8 Imagen" descr="IMG_031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5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313272"/>
              </p:ext>
            </p:extLst>
          </p:nvPr>
        </p:nvGraphicFramePr>
        <p:xfrm>
          <a:off x="4500537" y="3068960"/>
          <a:ext cx="4463951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Worksheet" r:id="rId8" imgW="10020270" imgH="5752942" progId="Excel.Sheet.8">
                  <p:embed/>
                </p:oleObj>
              </mc:Choice>
              <mc:Fallback>
                <p:oleObj name="Worksheet" r:id="rId8" imgW="10020270" imgH="575294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37" y="3068960"/>
                        <a:ext cx="4463951" cy="252028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2500313"/>
            <a:ext cx="5146675" cy="14255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s-MX" altLang="es-MX" smtClean="0"/>
              <a:t>Preservación de órganos</a:t>
            </a:r>
          </a:p>
          <a:p>
            <a:pPr eaLnBrk="1" hangingPunct="1">
              <a:lnSpc>
                <a:spcPct val="170000"/>
              </a:lnSpc>
            </a:pPr>
            <a:r>
              <a:rPr lang="es-MX" altLang="es-MX" smtClean="0"/>
              <a:t>Protección miocárdica</a:t>
            </a:r>
            <a:endParaRPr lang="es-ES" altLang="es-MX" smtClean="0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547813" y="548680"/>
            <a:ext cx="5761037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s-MX" sz="3600" dirty="0" smtClean="0">
                <a:solidFill>
                  <a:srgbClr val="002060"/>
                </a:solidFill>
              </a:rPr>
              <a:t>Trasplante de Corazón</a:t>
            </a:r>
            <a:endParaRPr lang="es-ES" sz="3600" dirty="0">
              <a:solidFill>
                <a:srgbClr val="002060"/>
              </a:solidFill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428875" y="1714500"/>
            <a:ext cx="397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400" b="1">
                <a:solidFill>
                  <a:schemeClr val="tx2"/>
                </a:solidFill>
              </a:rPr>
              <a:t>ISQUEMIA REPERFUSION</a:t>
            </a:r>
            <a:endParaRPr lang="es-ES" altLang="es-MX" sz="2400" b="1">
              <a:solidFill>
                <a:schemeClr val="tx2"/>
              </a:solidFill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2643188" y="5603875"/>
            <a:ext cx="5765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Careaga G y cols. Rev Inst Nal Enf Resp Mex. 1997;10:245</a:t>
            </a:r>
          </a:p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Careaga G y cols. Eur Surg Res 1995;27:269-76</a:t>
            </a:r>
          </a:p>
          <a:p>
            <a:pPr eaLnBrk="1" hangingPunct="1"/>
            <a:r>
              <a:rPr lang="es-MX" altLang="es-MX" sz="1600" b="1">
                <a:solidFill>
                  <a:srgbClr val="00B050"/>
                </a:solidFill>
              </a:rPr>
              <a:t>Careaga G y cols. Arch Med Res 2001; 32:296.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168966" name="Picture 6" descr="mso4E8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r="4602" b="5664"/>
          <a:stretch>
            <a:fillRect/>
          </a:stretch>
        </p:blipFill>
        <p:spPr bwMode="auto">
          <a:xfrm>
            <a:off x="4572000" y="2357438"/>
            <a:ext cx="3733800" cy="24336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7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Medicina extracorpórea 0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4" y="4044693"/>
            <a:ext cx="1867374" cy="14005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548829"/>
            <a:ext cx="5255791" cy="647923"/>
          </a:xfrm>
        </p:spPr>
        <p:txBody>
          <a:bodyPr rtlCol="0"/>
          <a:lstStyle/>
          <a:p>
            <a:pPr marL="164592" indent="0" algn="ctr" fontAlgn="auto">
              <a:spcAft>
                <a:spcPts val="0"/>
              </a:spcAft>
              <a:buNone/>
              <a:defRPr/>
            </a:pPr>
            <a:r>
              <a:rPr lang="es-MX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Trasplante </a:t>
            </a:r>
            <a:r>
              <a:rPr lang="es-MX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Corazón</a:t>
            </a:r>
            <a:endParaRPr lang="es-MX" sz="3600" dirty="0" smtClean="0">
              <a:solidFill>
                <a:schemeClr val="tx2">
                  <a:satMod val="2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4294967295"/>
          </p:nvPr>
        </p:nvSpPr>
        <p:spPr>
          <a:xfrm>
            <a:off x="395288" y="2060575"/>
            <a:ext cx="5329237" cy="302418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11480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Trasplante de corazón:</a:t>
            </a:r>
          </a:p>
          <a:p>
            <a:pPr marL="411480" indent="-384048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15-10-10 /31-01-12</a:t>
            </a:r>
          </a:p>
          <a:p>
            <a:pPr marL="411480" indent="-384048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17 casos (un corazón-riñón)</a:t>
            </a:r>
          </a:p>
          <a:p>
            <a:pPr marL="411480" indent="-384048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Trece procuraciones a distancia </a:t>
            </a:r>
          </a:p>
          <a:p>
            <a:pPr marL="411480" indent="-384048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(fuera de la ciudad).</a:t>
            </a:r>
          </a:p>
          <a:p>
            <a:pPr marL="411480" indent="-384048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2011: Diez trasplantes realizados en un solo centro hospitalario</a:t>
            </a:r>
          </a:p>
          <a:p>
            <a:pPr marL="411480" indent="-384048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1-31/01/12: Cinco casos. Sobrevida 100% (01-01-12 a 22-10-12: 16 casos)</a:t>
            </a:r>
          </a:p>
          <a:p>
            <a:pPr marL="411480" indent="-384048" fontAlgn="auto">
              <a:spcAft>
                <a:spcPts val="0"/>
              </a:spcAft>
              <a:buFont typeface="Wingdings"/>
              <a:buChar char=""/>
              <a:defRPr/>
            </a:pPr>
            <a:endParaRPr lang="es-MX" dirty="0" smtClean="0"/>
          </a:p>
        </p:txBody>
      </p:sp>
      <p:sp>
        <p:nvSpPr>
          <p:cNvPr id="61444" name="3 Rectángulo"/>
          <p:cNvSpPr>
            <a:spLocks noChangeArrowheads="1"/>
          </p:cNvSpPr>
          <p:nvPr/>
        </p:nvSpPr>
        <p:spPr bwMode="auto">
          <a:xfrm>
            <a:off x="5069876" y="6330806"/>
            <a:ext cx="38226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600" b="1" dirty="0">
                <a:solidFill>
                  <a:srgbClr val="00B050"/>
                </a:solidFill>
                <a:latin typeface="Calibri" pitchFamily="34" charset="0"/>
              </a:rPr>
              <a:t>Careaga G y cols. </a:t>
            </a:r>
            <a:r>
              <a:rPr lang="es-MX" altLang="es-MX" sz="1600" b="1" dirty="0" err="1">
                <a:solidFill>
                  <a:srgbClr val="00B050"/>
                </a:solidFill>
                <a:latin typeface="Calibri" pitchFamily="34" charset="0"/>
              </a:rPr>
              <a:t>Cir</a:t>
            </a:r>
            <a:r>
              <a:rPr lang="es-MX" altLang="es-MX" sz="16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s-MX" altLang="es-MX" sz="1600" b="1" dirty="0" err="1" smtClean="0">
                <a:solidFill>
                  <a:srgbClr val="00B050"/>
                </a:solidFill>
                <a:latin typeface="Calibri" pitchFamily="34" charset="0"/>
              </a:rPr>
              <a:t>Cir</a:t>
            </a:r>
            <a:r>
              <a:rPr lang="es-MX" altLang="es-MX" sz="16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s-MX" altLang="es-MX" sz="1600" b="1" dirty="0" smtClean="0">
                <a:solidFill>
                  <a:srgbClr val="00B050"/>
                </a:solidFill>
                <a:latin typeface="Calibri" pitchFamily="34" charset="0"/>
              </a:rPr>
              <a:t>2012</a:t>
            </a:r>
            <a:r>
              <a:rPr lang="es-MX" altLang="es-MX" sz="1600" b="1" dirty="0">
                <a:solidFill>
                  <a:srgbClr val="00B050"/>
                </a:solidFill>
                <a:latin typeface="Calibri" pitchFamily="34" charset="0"/>
              </a:rPr>
              <a:t>; </a:t>
            </a:r>
            <a:r>
              <a:rPr lang="es-MX" altLang="es-MX" sz="1600" b="1" dirty="0" smtClean="0">
                <a:solidFill>
                  <a:srgbClr val="00B050"/>
                </a:solidFill>
                <a:latin typeface="Calibri" pitchFamily="34" charset="0"/>
              </a:rPr>
              <a:t>80: 424-428</a:t>
            </a:r>
            <a:r>
              <a:rPr lang="es-MX" altLang="es-MX" sz="1600" b="1" dirty="0">
                <a:solidFill>
                  <a:srgbClr val="00B05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61445" name="11 Imagen" descr="12072011816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788"/>
            <a:ext cx="2016125" cy="1512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5 Imagen" descr="TIJUANA-CMR201011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232025" cy="1673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8 Rectángulo"/>
          <p:cNvSpPr>
            <a:spLocks noChangeArrowheads="1"/>
          </p:cNvSpPr>
          <p:nvPr/>
        </p:nvSpPr>
        <p:spPr bwMode="auto">
          <a:xfrm>
            <a:off x="7019925" y="3860800"/>
            <a:ext cx="20161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chemeClr val="accent1"/>
                </a:solidFill>
              </a:rPr>
              <a:t>Sin precedente en la Medicina Mexicana</a:t>
            </a:r>
            <a:endParaRPr lang="es-MX" altLang="es-MX" sz="2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12 Llamada de flecha a la derecha"/>
          <p:cNvSpPr/>
          <p:nvPr/>
        </p:nvSpPr>
        <p:spPr>
          <a:xfrm>
            <a:off x="468313" y="3716338"/>
            <a:ext cx="6551612" cy="1223962"/>
          </a:xfrm>
          <a:prstGeom prst="rightArrowCallout">
            <a:avLst>
              <a:gd name="adj1" fmla="val 20231"/>
              <a:gd name="adj2" fmla="val 17699"/>
              <a:gd name="adj3" fmla="val 73887"/>
              <a:gd name="adj4" fmla="val 7932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61449" name="8 Imagen" descr="TIJUANA-CMR2010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788"/>
            <a:ext cx="2016125" cy="1512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10 Imagen" descr="IMG_03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512763"/>
            <a:ext cx="5257378" cy="755650"/>
          </a:xfrm>
        </p:spPr>
        <p:txBody>
          <a:bodyPr rtlCol="0"/>
          <a:lstStyle/>
          <a:p>
            <a:pPr marL="164592" indent="0" algn="ctr" fontAlgn="auto">
              <a:spcAft>
                <a:spcPts val="0"/>
              </a:spcAft>
              <a:buNone/>
              <a:defRPr/>
            </a:pPr>
            <a:r>
              <a:rPr lang="es-MX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Trasplante </a:t>
            </a:r>
            <a:r>
              <a:rPr lang="es-MX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Corazón</a:t>
            </a:r>
            <a:endParaRPr lang="es-MX" sz="3600" dirty="0" smtClean="0">
              <a:solidFill>
                <a:schemeClr val="tx2">
                  <a:satMod val="2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2 Marcador de contenido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497887" cy="14398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s-MX" altLang="es-MX" sz="1800" b="1" smtClean="0">
                <a:latin typeface="Arial" charset="0"/>
                <a:cs typeface="Arial" charset="0"/>
              </a:rPr>
              <a:t>Trasplante de corazón</a:t>
            </a:r>
          </a:p>
          <a:p>
            <a:r>
              <a:rPr lang="es-MX" altLang="es-MX" sz="1800" smtClean="0">
                <a:latin typeface="Arial" charset="0"/>
                <a:cs typeface="Arial" charset="0"/>
              </a:rPr>
              <a:t>01-02-11 /31-01-12</a:t>
            </a:r>
          </a:p>
          <a:p>
            <a:r>
              <a:rPr lang="es-MX" altLang="es-MX" sz="1800" smtClean="0">
                <a:latin typeface="Arial" charset="0"/>
                <a:cs typeface="Arial" charset="0"/>
              </a:rPr>
              <a:t>14 casos (un corazón-riñón)</a:t>
            </a:r>
          </a:p>
          <a:p>
            <a:r>
              <a:rPr lang="es-MX" altLang="es-MX" sz="1800" b="1" smtClean="0">
                <a:latin typeface="Arial" charset="0"/>
                <a:cs typeface="Arial" charset="0"/>
              </a:rPr>
              <a:t>Doce procuraciones a distancia (fuera de la ciudad).</a:t>
            </a:r>
          </a:p>
          <a:p>
            <a:endParaRPr lang="es-MX" altLang="es-MX" sz="2400" b="1" smtClean="0">
              <a:latin typeface="Arial" charset="0"/>
              <a:cs typeface="Arial" charset="0"/>
            </a:endParaRPr>
          </a:p>
        </p:txBody>
      </p:sp>
      <p:sp>
        <p:nvSpPr>
          <p:cNvPr id="62468" name="3 Rectángulo"/>
          <p:cNvSpPr>
            <a:spLocks noChangeArrowheads="1"/>
          </p:cNvSpPr>
          <p:nvPr/>
        </p:nvSpPr>
        <p:spPr bwMode="auto">
          <a:xfrm>
            <a:off x="5147369" y="6330806"/>
            <a:ext cx="3817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600" b="1" dirty="0">
                <a:solidFill>
                  <a:srgbClr val="00B050"/>
                </a:solidFill>
                <a:latin typeface="Calibri" pitchFamily="34" charset="0"/>
              </a:rPr>
              <a:t>Careaga G y cols. </a:t>
            </a:r>
            <a:r>
              <a:rPr lang="es-MX" altLang="es-MX" sz="1600" b="1" dirty="0" err="1">
                <a:solidFill>
                  <a:srgbClr val="00B050"/>
                </a:solidFill>
                <a:latin typeface="Calibri" pitchFamily="34" charset="0"/>
              </a:rPr>
              <a:t>Cir</a:t>
            </a:r>
            <a:r>
              <a:rPr lang="es-MX" altLang="es-MX" sz="16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s-MX" altLang="es-MX" sz="1600" b="1" dirty="0" err="1" smtClean="0">
                <a:solidFill>
                  <a:srgbClr val="00B050"/>
                </a:solidFill>
                <a:latin typeface="Calibri" pitchFamily="34" charset="0"/>
              </a:rPr>
              <a:t>Cir</a:t>
            </a:r>
            <a:r>
              <a:rPr lang="es-MX" altLang="es-MX" sz="16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s-MX" altLang="es-MX" sz="1600" b="1" dirty="0" smtClean="0">
                <a:solidFill>
                  <a:srgbClr val="00B050"/>
                </a:solidFill>
                <a:latin typeface="Calibri" pitchFamily="34" charset="0"/>
              </a:rPr>
              <a:t>2012</a:t>
            </a:r>
            <a:r>
              <a:rPr lang="es-MX" altLang="es-MX" sz="1600" b="1" dirty="0">
                <a:solidFill>
                  <a:srgbClr val="00B050"/>
                </a:solidFill>
                <a:latin typeface="Calibri" pitchFamily="34" charset="0"/>
              </a:rPr>
              <a:t>; 80: 424-428.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79388" y="3076575"/>
          <a:ext cx="8640763" cy="2944815"/>
        </p:xfrm>
        <a:graphic>
          <a:graphicData uri="http://schemas.openxmlformats.org/drawingml/2006/table">
            <a:tbl>
              <a:tblPr/>
              <a:tblGrid>
                <a:gridCol w="1373249"/>
                <a:gridCol w="1412082"/>
                <a:gridCol w="2871232"/>
                <a:gridCol w="1501514"/>
                <a:gridCol w="1482686"/>
              </a:tblGrid>
              <a:tr h="42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Número progresivo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Fecha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Procedencia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Tiempo de isquemia (minutos)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Distancia (kilómetros)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05-Abr-11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Morelia, </a:t>
                      </a:r>
                      <a:r>
                        <a:rPr lang="es-MX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Mich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224.6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05-Jul-11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Morelia, Mich.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243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224.6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13-Jul-11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Puebla, Pue.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215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96.4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27-Jul-11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León, Gto.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244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12-Ago-11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Guanajuato, Gto.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284.6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01-Sep-11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Monterrey, NL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726.1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s-MX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20-Oct-11</a:t>
                      </a:r>
                      <a:endParaRPr lang="es-MX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Tijuana, BC</a:t>
                      </a:r>
                      <a:endParaRPr lang="es-MX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309</a:t>
                      </a:r>
                      <a:endParaRPr lang="es-MX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2319</a:t>
                      </a:r>
                      <a:endParaRPr lang="es-MX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01-Dic-11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Naucalpan, Edo. </a:t>
                      </a:r>
                      <a:r>
                        <a:rPr lang="es-MX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Méx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174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22.5*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28-Dic-11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Pachuca, Hgo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177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93.65*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10-Ene-12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Monterrey,</a:t>
                      </a: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NL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726.1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11-Ene-12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León, Gto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199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341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28-Ene-12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León,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Gto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183</a:t>
                      </a:r>
                      <a:endParaRPr lang="es-MX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341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2538" name="6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2275" y="512763"/>
            <a:ext cx="5256213" cy="64135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MX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Trasplante </a:t>
            </a:r>
            <a:r>
              <a:rPr lang="es-MX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Corazón</a:t>
            </a:r>
            <a:endParaRPr lang="es-MX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8196" name="4 Marcador de contenido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50144"/>
            <a:ext cx="3024336" cy="2055120"/>
          </a:xfrm>
          <a:prstGeom prst="rect">
            <a:avLst/>
          </a:prstGeom>
        </p:spPr>
      </p:pic>
      <p:sp>
        <p:nvSpPr>
          <p:cNvPr id="8197" name="8 Rectángulo"/>
          <p:cNvSpPr>
            <a:spLocks noChangeArrowheads="1"/>
          </p:cNvSpPr>
          <p:nvPr/>
        </p:nvSpPr>
        <p:spPr bwMode="auto">
          <a:xfrm>
            <a:off x="6257925" y="6330950"/>
            <a:ext cx="270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600" b="1">
                <a:solidFill>
                  <a:srgbClr val="00FF00"/>
                </a:solidFill>
              </a:rPr>
              <a:t>Zetina H, Careaga G. 2013</a:t>
            </a:r>
          </a:p>
        </p:txBody>
      </p:sp>
      <p:pic>
        <p:nvPicPr>
          <p:cNvPr id="8198" name="5 Marcador de contenido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t="24495" r="27440" b="26456"/>
          <a:stretch>
            <a:fillRect/>
          </a:stretch>
        </p:blipFill>
        <p:spPr>
          <a:xfrm>
            <a:off x="2268539" y="5293459"/>
            <a:ext cx="1204912" cy="1377216"/>
          </a:xfrm>
          <a:prstGeom prst="rect">
            <a:avLst/>
          </a:prstGeom>
        </p:spPr>
      </p:pic>
      <p:sp>
        <p:nvSpPr>
          <p:cNvPr id="8199" name="9 Rectángulo"/>
          <p:cNvSpPr>
            <a:spLocks noChangeArrowheads="1"/>
          </p:cNvSpPr>
          <p:nvPr/>
        </p:nvSpPr>
        <p:spPr bwMode="auto">
          <a:xfrm>
            <a:off x="468313" y="6042025"/>
            <a:ext cx="2286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600" b="1"/>
              <a:t>Abril, 2012</a:t>
            </a:r>
          </a:p>
        </p:txBody>
      </p:sp>
      <p:sp>
        <p:nvSpPr>
          <p:cNvPr id="8200" name="10 Rectángulo"/>
          <p:cNvSpPr>
            <a:spLocks noChangeArrowheads="1"/>
          </p:cNvSpPr>
          <p:nvPr/>
        </p:nvSpPr>
        <p:spPr bwMode="auto">
          <a:xfrm>
            <a:off x="5364088" y="5825579"/>
            <a:ext cx="151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600" b="1" dirty="0"/>
              <a:t>Febrero, 2013</a:t>
            </a:r>
          </a:p>
        </p:txBody>
      </p:sp>
      <p:graphicFrame>
        <p:nvGraphicFramePr>
          <p:cNvPr id="8194" name="14 Marcador de conteni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99928"/>
              </p:ext>
            </p:extLst>
          </p:nvPr>
        </p:nvGraphicFramePr>
        <p:xfrm>
          <a:off x="611189" y="2016979"/>
          <a:ext cx="2736676" cy="2707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Gráfico" r:id="rId6" imgW="4143392" imgH="4629285" progId="Excel.Chart.8">
                  <p:embed/>
                </p:oleObj>
              </mc:Choice>
              <mc:Fallback>
                <p:oleObj name="Gráfico" r:id="rId6" imgW="4143392" imgH="462928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9" y="2016979"/>
                        <a:ext cx="2736676" cy="2707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10 Imagen" descr="IMG_031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7 Marcador de contenido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7039638"/>
              </p:ext>
            </p:extLst>
          </p:nvPr>
        </p:nvGraphicFramePr>
        <p:xfrm>
          <a:off x="3851920" y="1268760"/>
          <a:ext cx="3094881" cy="230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Gráfico" r:id="rId9" imgW="5391184" imgH="4591185" progId="Excel.Chart.8">
                  <p:embed/>
                </p:oleObj>
              </mc:Choice>
              <mc:Fallback>
                <p:oleObj name="Gráfico" r:id="rId9" imgW="5391184" imgH="459118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268760"/>
                        <a:ext cx="3094881" cy="23027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5364088" y="1556792"/>
            <a:ext cx="865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94.3 %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512763"/>
            <a:ext cx="5257378" cy="755650"/>
          </a:xfrm>
        </p:spPr>
        <p:txBody>
          <a:bodyPr rtlCol="0"/>
          <a:lstStyle/>
          <a:p>
            <a:pPr marL="164592" indent="0" algn="ctr" fontAlgn="auto">
              <a:spcAft>
                <a:spcPts val="0"/>
              </a:spcAft>
              <a:buNone/>
              <a:defRPr/>
            </a:pPr>
            <a:r>
              <a:rPr lang="es-MX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Trasplante de Corazón</a:t>
            </a:r>
            <a:endParaRPr lang="es-MX" sz="3600" dirty="0" smtClean="0">
              <a:solidFill>
                <a:schemeClr val="tx2">
                  <a:satMod val="2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2 Marcador de contenido"/>
          <p:cNvSpPr>
            <a:spLocks noGrp="1"/>
          </p:cNvSpPr>
          <p:nvPr>
            <p:ph idx="4294967295"/>
          </p:nvPr>
        </p:nvSpPr>
        <p:spPr>
          <a:xfrm>
            <a:off x="395288" y="1628775"/>
            <a:ext cx="8497887" cy="17287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s-MX" altLang="es-MX" sz="1800" b="1" smtClean="0">
                <a:latin typeface="Arial" charset="0"/>
                <a:cs typeface="Arial" charset="0"/>
              </a:rPr>
              <a:t>Trasplante de corazón</a:t>
            </a:r>
          </a:p>
          <a:p>
            <a:r>
              <a:rPr lang="es-MX" altLang="es-MX" sz="1800" smtClean="0">
                <a:latin typeface="Arial" charset="0"/>
                <a:cs typeface="Arial" charset="0"/>
              </a:rPr>
              <a:t>01-01-12 /31-12-12</a:t>
            </a:r>
          </a:p>
          <a:p>
            <a:r>
              <a:rPr lang="es-MX" altLang="es-MX" sz="1800" smtClean="0">
                <a:latin typeface="Arial" charset="0"/>
                <a:cs typeface="Arial" charset="0"/>
              </a:rPr>
              <a:t>19 casos (un corazón-riñón)</a:t>
            </a:r>
          </a:p>
          <a:p>
            <a:r>
              <a:rPr lang="es-MX" altLang="es-MX" sz="1800" b="1" smtClean="0">
                <a:latin typeface="Arial" charset="0"/>
                <a:cs typeface="Arial" charset="0"/>
              </a:rPr>
              <a:t>16procuraciones a distancia (fuera de la ciudad).</a:t>
            </a:r>
          </a:p>
          <a:p>
            <a:r>
              <a:rPr lang="es-MX" altLang="es-MX" sz="1800" b="1" smtClean="0">
                <a:latin typeface="Arial" charset="0"/>
                <a:cs typeface="Arial" charset="0"/>
              </a:rPr>
              <a:t>No hay precedente en la Medicina Nacional.</a:t>
            </a:r>
          </a:p>
          <a:p>
            <a:endParaRPr lang="es-MX" altLang="es-MX" sz="2400" b="1" smtClean="0">
              <a:latin typeface="Arial" charset="0"/>
              <a:cs typeface="Arial" charset="0"/>
            </a:endParaRPr>
          </a:p>
        </p:txBody>
      </p:sp>
      <p:sp>
        <p:nvSpPr>
          <p:cNvPr id="64516" name="3 Rectángulo"/>
          <p:cNvSpPr>
            <a:spLocks noChangeArrowheads="1"/>
          </p:cNvSpPr>
          <p:nvPr/>
        </p:nvSpPr>
        <p:spPr bwMode="auto">
          <a:xfrm>
            <a:off x="6227763" y="6113463"/>
            <a:ext cx="2160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600" b="1">
                <a:solidFill>
                  <a:srgbClr val="00B050"/>
                </a:solidFill>
                <a:latin typeface="Calibri" pitchFamily="34" charset="0"/>
              </a:rPr>
              <a:t>Careaga G y cols. 2013</a:t>
            </a:r>
          </a:p>
        </p:txBody>
      </p:sp>
      <p:pic>
        <p:nvPicPr>
          <p:cNvPr id="64517" name="5 Imagen" descr="IMG_20130215_133329_5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4238"/>
            <a:ext cx="5256212" cy="29575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6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3865"/>
          <a:stretch/>
        </p:blipFill>
        <p:spPr>
          <a:xfrm rot="5400000">
            <a:off x="6016242" y="2812603"/>
            <a:ext cx="3102129" cy="20306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405383"/>
            <a:ext cx="5143500" cy="64735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15844" name="Group 13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48054860"/>
              </p:ext>
            </p:extLst>
          </p:nvPr>
        </p:nvGraphicFramePr>
        <p:xfrm>
          <a:off x="250825" y="1844675"/>
          <a:ext cx="8713789" cy="3889376"/>
        </p:xfrm>
        <a:graphic>
          <a:graphicData uri="http://schemas.openxmlformats.org/drawingml/2006/table">
            <a:tbl>
              <a:tblPr/>
              <a:tblGrid>
                <a:gridCol w="2178142"/>
                <a:gridCol w="2179363"/>
                <a:gridCol w="2178142"/>
                <a:gridCol w="2178142"/>
              </a:tblGrid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Variable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ISHLT (01-01-2003 A 01-01-2004)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UMAE IMSS (12 AÑOS)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UMAE IMSS (2 AÑOS)</a:t>
                      </a: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Género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Masculino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1578 (73.7%)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(81.2%)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(65.5%)</a:t>
                      </a: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Femenino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562 (26.3%)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(18.7%)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(34.5%)</a:t>
                      </a: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Etiología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Cardiomiopatía dilatada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949 (44.3%)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(68.7%)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(62%)</a:t>
                      </a: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Cardiomiopatía isquémica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881 (41.2%)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(18.7%)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(34.5%)</a:t>
                      </a: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Cardiopatías congénitas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 (7.4%)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(12.5%)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(3.5%)</a:t>
                      </a: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Sobrevida a 1 año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6954 (86.1%)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(81.2%)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(82.7%)</a:t>
                      </a:r>
                    </a:p>
                  </a:txBody>
                  <a:tcPr marL="91447" marR="9144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81" name="Rectangle 118"/>
          <p:cNvSpPr>
            <a:spLocks noChangeArrowheads="1"/>
          </p:cNvSpPr>
          <p:nvPr/>
        </p:nvSpPr>
        <p:spPr bwMode="auto">
          <a:xfrm>
            <a:off x="3800475" y="6021388"/>
            <a:ext cx="4587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altLang="es-MX" sz="1400" b="1">
                <a:solidFill>
                  <a:srgbClr val="00B050"/>
                </a:solidFill>
              </a:rPr>
              <a:t>Careaga G y cols. Rev Invest Clin 2005; 57: 344-349.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altLang="es-MX" sz="1400" b="1">
                <a:solidFill>
                  <a:srgbClr val="00B050"/>
                </a:solidFill>
              </a:rPr>
              <a:t>ISHLT 01-01-2003 A 30-09-2004.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altLang="es-MX" sz="1400" b="1">
                <a:solidFill>
                  <a:srgbClr val="00B050"/>
                </a:solidFill>
              </a:rPr>
              <a:t>Careaga G y cols. 2013.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pic>
        <p:nvPicPr>
          <p:cNvPr id="65582" name="5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36215"/>
            <a:ext cx="5105400" cy="68852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MX" altLang="es-MX" sz="1800" b="1" smtClean="0"/>
          </a:p>
          <a:p>
            <a:pPr eaLnBrk="1" hangingPunct="1">
              <a:buFont typeface="Wingdings" pitchFamily="2" charset="2"/>
              <a:buNone/>
            </a:pPr>
            <a:endParaRPr lang="es-ES" altLang="es-MX" sz="2000" b="1" smtClean="0"/>
          </a:p>
        </p:txBody>
      </p:sp>
      <p:pic>
        <p:nvPicPr>
          <p:cNvPr id="23557" name="Picture 5" descr="mso97AC3"/>
          <p:cNvPicPr>
            <a:picLocks noChangeAspect="1" noChangeArrowheads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3391" b="7730"/>
          <a:stretch>
            <a:fillRect/>
          </a:stretch>
        </p:blipFill>
        <p:spPr bwMode="auto">
          <a:xfrm>
            <a:off x="6763072" y="3501008"/>
            <a:ext cx="2057400" cy="13509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msoFEF8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 r="16473" b="7457"/>
          <a:stretch>
            <a:fillRect/>
          </a:stretch>
        </p:blipFill>
        <p:spPr bwMode="auto">
          <a:xfrm>
            <a:off x="6775648" y="1961009"/>
            <a:ext cx="1828800" cy="13239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sotw9_temp0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" b="7143"/>
          <a:stretch>
            <a:fillRect/>
          </a:stretch>
        </p:blipFill>
        <p:spPr bwMode="auto">
          <a:xfrm>
            <a:off x="449935" y="1647033"/>
            <a:ext cx="1524000" cy="9667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594802" y="5085184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800" b="1" dirty="0"/>
              <a:t>Soporte circulatorio </a:t>
            </a:r>
            <a:endParaRPr lang="es-MX" altLang="es-MX" sz="1800" b="1" dirty="0" smtClean="0"/>
          </a:p>
          <a:p>
            <a:pPr algn="ctr" eaLnBrk="1" hangingPunct="1"/>
            <a:r>
              <a:rPr lang="es-MX" altLang="es-MX" sz="1800" b="1" dirty="0" smtClean="0"/>
              <a:t>mecánico</a:t>
            </a:r>
            <a:endParaRPr lang="es-MX" altLang="es-MX" sz="1800" b="1" dirty="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505327" y="1519957"/>
            <a:ext cx="2243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000" b="1" dirty="0" err="1"/>
              <a:t>Cardiomioplastía</a:t>
            </a:r>
            <a:endParaRPr lang="es-ES" altLang="es-MX" sz="2000" b="1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52400" y="2671763"/>
            <a:ext cx="2228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2000" b="1"/>
              <a:t>Ventriculectomía</a:t>
            </a:r>
          </a:p>
        </p:txBody>
      </p:sp>
      <p:graphicFrame>
        <p:nvGraphicFramePr>
          <p:cNvPr id="92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34037"/>
              </p:ext>
            </p:extLst>
          </p:nvPr>
        </p:nvGraphicFramePr>
        <p:xfrm>
          <a:off x="2915816" y="1340768"/>
          <a:ext cx="1152128" cy="170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Fotografía de Photo Editor" r:id="rId7" imgW="5047619" imgH="7478169" progId="MSPhotoEd.3">
                  <p:embed/>
                </p:oleObj>
              </mc:Choice>
              <mc:Fallback>
                <p:oleObj name="Fotografía de Photo Editor" r:id="rId7" imgW="5047619" imgH="747816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340768"/>
                        <a:ext cx="1152128" cy="170535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3491880" y="3140968"/>
            <a:ext cx="1579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000" b="1" dirty="0"/>
              <a:t>Bibliografía</a:t>
            </a:r>
            <a:endParaRPr lang="es-ES" altLang="es-MX" sz="2000" b="1" dirty="0"/>
          </a:p>
        </p:txBody>
      </p:sp>
      <p:pic>
        <p:nvPicPr>
          <p:cNvPr id="9229" name="Picture 14" descr="RV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6" y="3429000"/>
            <a:ext cx="1320800" cy="1752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62786" y="5373216"/>
            <a:ext cx="249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000" b="1" dirty="0"/>
              <a:t>Revascularización </a:t>
            </a:r>
            <a:endParaRPr lang="es-MX" altLang="es-MX" sz="2000" b="1" dirty="0" smtClean="0"/>
          </a:p>
          <a:p>
            <a:pPr algn="ctr" eaLnBrk="1" hangingPunct="1"/>
            <a:r>
              <a:rPr lang="es-MX" altLang="es-MX" sz="2000" b="1" dirty="0" smtClean="0"/>
              <a:t>miocárdica</a:t>
            </a:r>
            <a:endParaRPr lang="es-ES" altLang="es-MX" sz="2000" b="1" dirty="0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4265613" y="6119813"/>
            <a:ext cx="459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Argüero R, Careaga G. Rev Med IMSS 1996; 34: 415.</a:t>
            </a:r>
          </a:p>
          <a:p>
            <a:pPr eaLnBrk="1" hangingPunct="1"/>
            <a:r>
              <a:rPr lang="es-MX" altLang="es-MX" sz="1400" b="1">
                <a:solidFill>
                  <a:srgbClr val="00B050"/>
                </a:solidFill>
              </a:rPr>
              <a:t>Salazar D y cols. Cir Ciruj 2003; 71:279.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pic>
        <p:nvPicPr>
          <p:cNvPr id="9232" name="16 Imagen" descr="IMG_031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6" t="5614" r="5053" b="4414"/>
          <a:stretch/>
        </p:blipFill>
        <p:spPr>
          <a:xfrm>
            <a:off x="4499992" y="1340768"/>
            <a:ext cx="1166485" cy="17154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483768" y="3717032"/>
            <a:ext cx="3934577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 dirty="0">
                <a:solidFill>
                  <a:srgbClr val="00B0F0"/>
                </a:solidFill>
              </a:rPr>
              <a:t>Novedades. </a:t>
            </a:r>
          </a:p>
          <a:p>
            <a:pPr eaLnBrk="1" hangingPunct="1">
              <a:buFontTx/>
              <a:buChar char="•"/>
            </a:pPr>
            <a:r>
              <a:rPr lang="es-MX" altLang="es-MX" sz="1600" b="1" dirty="0"/>
              <a:t> Incremento en la </a:t>
            </a:r>
            <a:r>
              <a:rPr lang="es-MX" altLang="es-MX" sz="1600" b="1" dirty="0" smtClean="0"/>
              <a:t>detección y fuente </a:t>
            </a:r>
            <a:r>
              <a:rPr lang="es-MX" altLang="es-MX" sz="1600" b="1" dirty="0"/>
              <a:t>de </a:t>
            </a:r>
            <a:r>
              <a:rPr lang="es-MX" altLang="es-MX" sz="1600" b="1" dirty="0" smtClean="0"/>
              <a:t>potenciales </a:t>
            </a:r>
            <a:r>
              <a:rPr lang="es-MX" altLang="es-MX" sz="1600" b="1" dirty="0"/>
              <a:t>donadores:70</a:t>
            </a:r>
            <a:r>
              <a:rPr lang="es-MX" altLang="es-MX" sz="1600" b="1" dirty="0" smtClean="0"/>
              <a:t>%.</a:t>
            </a:r>
            <a:endParaRPr lang="es-MX" altLang="es-MX" sz="1600" b="1" dirty="0"/>
          </a:p>
          <a:p>
            <a:pPr eaLnBrk="1" hangingPunct="1">
              <a:buFontTx/>
              <a:buChar char="•"/>
            </a:pPr>
            <a:r>
              <a:rPr lang="es-MX" altLang="es-MX" sz="1600" b="1" dirty="0"/>
              <a:t> Se mantiene la proporción </a:t>
            </a:r>
            <a:r>
              <a:rPr lang="es-MX" altLang="es-MX" sz="1600" b="1" dirty="0" smtClean="0"/>
              <a:t>de donadores </a:t>
            </a:r>
            <a:r>
              <a:rPr lang="es-MX" altLang="es-MX" sz="1600" b="1" dirty="0"/>
              <a:t>efectivos: complicaciones, cuidado de los donadores (enero-junio 2010: 12 potenciales donadores, todos descartados en la evaluación primaria).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76672"/>
            <a:ext cx="4968875" cy="7254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r>
              <a:rPr lang="es-MX" altLang="es-MX" sz="3200" dirty="0" smtClean="0">
                <a:solidFill>
                  <a:srgbClr val="002060"/>
                </a:solidFill>
              </a:rPr>
              <a:t> </a:t>
            </a:r>
            <a:r>
              <a:rPr lang="es-MX" altLang="es-MX" sz="3200" dirty="0" smtClean="0">
                <a:solidFill>
                  <a:srgbClr val="FFFF05"/>
                </a:solidFill>
              </a:rPr>
              <a:t/>
            </a:r>
            <a:br>
              <a:rPr lang="es-MX" altLang="es-MX" sz="3200" dirty="0" smtClean="0">
                <a:solidFill>
                  <a:srgbClr val="FFFF05"/>
                </a:solidFill>
              </a:rPr>
            </a:br>
            <a:r>
              <a:rPr lang="es-MX" altLang="es-MX" sz="3200" dirty="0" smtClean="0">
                <a:solidFill>
                  <a:srgbClr val="FFFF05"/>
                </a:solidFill>
              </a:rPr>
              <a:t/>
            </a:r>
            <a:br>
              <a:rPr lang="es-MX" altLang="es-MX" sz="3200" dirty="0" smtClean="0">
                <a:solidFill>
                  <a:srgbClr val="FFFF05"/>
                </a:solidFill>
              </a:rPr>
            </a:br>
            <a:r>
              <a:rPr lang="es-MX" altLang="es-MX" sz="2400" dirty="0" smtClean="0">
                <a:solidFill>
                  <a:srgbClr val="FF5050"/>
                </a:solidFill>
                <a:effectLst/>
              </a:rPr>
              <a:t>REACCION DE RECHAZO</a:t>
            </a:r>
            <a:endParaRPr lang="es-ES" altLang="es-MX" sz="2400" dirty="0" smtClean="0">
              <a:solidFill>
                <a:srgbClr val="FF5050"/>
              </a:solidFill>
              <a:effectLst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495800" y="2656805"/>
            <a:ext cx="4495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5000"/>
              </a:lnSpc>
            </a:pPr>
            <a:r>
              <a:rPr lang="es-MX" altLang="es-MX" sz="2000" b="1" dirty="0"/>
              <a:t>MODELO EXPERIMENTAL DE </a:t>
            </a:r>
          </a:p>
          <a:p>
            <a:pPr eaLnBrk="1" hangingPunct="1">
              <a:lnSpc>
                <a:spcPct val="175000"/>
              </a:lnSpc>
            </a:pPr>
            <a:r>
              <a:rPr lang="es-MX" altLang="es-MX" sz="2000" b="1" dirty="0"/>
              <a:t>TRASPLANTE HETEROTOPICO</a:t>
            </a:r>
          </a:p>
          <a:p>
            <a:pPr eaLnBrk="1" hangingPunct="1">
              <a:lnSpc>
                <a:spcPct val="175000"/>
              </a:lnSpc>
            </a:pPr>
            <a:r>
              <a:rPr lang="es-MX" altLang="es-MX" sz="2000" b="1" dirty="0"/>
              <a:t>PARA EVALUAR EL EFECTO DE</a:t>
            </a:r>
          </a:p>
          <a:p>
            <a:pPr eaLnBrk="1" hangingPunct="1">
              <a:lnSpc>
                <a:spcPct val="175000"/>
              </a:lnSpc>
            </a:pPr>
            <a:r>
              <a:rPr lang="es-MX" altLang="es-MX" sz="2000" b="1" dirty="0"/>
              <a:t>TRES ESQUEMAS DIFERENTES DE</a:t>
            </a:r>
          </a:p>
          <a:p>
            <a:pPr eaLnBrk="1" hangingPunct="1">
              <a:lnSpc>
                <a:spcPct val="175000"/>
              </a:lnSpc>
            </a:pPr>
            <a:r>
              <a:rPr lang="es-MX" altLang="es-MX" sz="2000" b="1" dirty="0"/>
              <a:t>INMUNOSUPRESION CON </a:t>
            </a:r>
          </a:p>
          <a:p>
            <a:pPr eaLnBrk="1" hangingPunct="1">
              <a:lnSpc>
                <a:spcPct val="175000"/>
              </a:lnSpc>
            </a:pPr>
            <a:r>
              <a:rPr lang="es-MX" altLang="es-MX" sz="2000" b="1" dirty="0"/>
              <a:t>DEXTRAN 70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665538" y="6000750"/>
            <a:ext cx="4708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5000"/>
              </a:lnSpc>
            </a:pPr>
            <a:r>
              <a:rPr lang="es-MX" altLang="es-MX" sz="1400" b="1">
                <a:solidFill>
                  <a:srgbClr val="00B050"/>
                </a:solidFill>
              </a:rPr>
              <a:t>Careaga G. Argüero R. Arch Med Res 2000; 31: 37-41.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pic>
        <p:nvPicPr>
          <p:cNvPr id="10246" name="Picture 5" descr="msotw9_temp0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28850"/>
            <a:ext cx="1800225" cy="12001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428750" y="3738563"/>
          <a:ext cx="1782763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Fotografía de Photo Editor" r:id="rId5" imgW="4933333" imgH="7790476" progId="MSPhotoEd.3">
                  <p:embed/>
                </p:oleObj>
              </mc:Choice>
              <mc:Fallback>
                <p:oleObj name="Fotografía de Photo Editor" r:id="rId5" imgW="4933333" imgH="7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738563"/>
                        <a:ext cx="1782763" cy="264318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7 Imagen" descr="IMG_031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044" y="435894"/>
            <a:ext cx="5843587" cy="58486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es-MX" altLang="es-MX" sz="4000" b="1" smtClean="0"/>
              <a:t>CIENCIA</a:t>
            </a:r>
          </a:p>
          <a:p>
            <a:pPr algn="ctr" eaLnBrk="1" hangingPunct="1"/>
            <a:endParaRPr lang="es-MX" altLang="es-MX" b="1" smtClean="0"/>
          </a:p>
          <a:p>
            <a:pPr algn="ctr" eaLnBrk="1" hangingPunct="1"/>
            <a:r>
              <a:rPr lang="es-MX" altLang="es-MX" smtClean="0"/>
              <a:t>Técnica</a:t>
            </a:r>
          </a:p>
          <a:p>
            <a:pPr algn="ctr" eaLnBrk="1" hangingPunct="1">
              <a:buFont typeface="Wingdings" pitchFamily="2" charset="2"/>
              <a:buNone/>
            </a:pPr>
            <a:endParaRPr lang="es-MX" altLang="es-MX" smtClean="0"/>
          </a:p>
          <a:p>
            <a:pPr algn="ctr" eaLnBrk="1" hangingPunct="1"/>
            <a:r>
              <a:rPr lang="es-MX" altLang="es-MX" sz="2400" smtClean="0"/>
              <a:t>Mercadotecnia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altLang="es-MX" sz="2400" b="1" smtClean="0"/>
          </a:p>
        </p:txBody>
      </p:sp>
      <p:pic>
        <p:nvPicPr>
          <p:cNvPr id="70660" name="Picture 4" descr="P100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600200"/>
            <a:ext cx="2514600" cy="18859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P1000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2592388" cy="19446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4429125" y="5830888"/>
            <a:ext cx="39290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s-MX" altLang="es-MX" sz="1600" b="1">
                <a:solidFill>
                  <a:srgbClr val="00B050"/>
                </a:solidFill>
              </a:rPr>
              <a:t>Argüero R, Careaga G. Hitos en la Cirugía Cardiotorácica. 2003, pp. 1-18.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s-MX" altLang="es-MX" sz="1600" b="1">
                <a:solidFill>
                  <a:srgbClr val="00B050"/>
                </a:solidFill>
              </a:rPr>
              <a:t>Santillán P. 2003. </a:t>
            </a:r>
          </a:p>
        </p:txBody>
      </p:sp>
      <p:pic>
        <p:nvPicPr>
          <p:cNvPr id="70663" name="Picture 8" descr="VPM-PE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841750"/>
            <a:ext cx="1981200" cy="17208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8 Imagen" descr="IMG_03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" descr="15 aniversario T de C 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33613"/>
            <a:ext cx="2747962" cy="20589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431801"/>
            <a:ext cx="5000625" cy="69294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</a:rPr>
              <a:t>Trasplante </a:t>
            </a:r>
            <a:r>
              <a:rPr lang="es-MX" altLang="es-MX" sz="3600" dirty="0" smtClean="0">
                <a:solidFill>
                  <a:srgbClr val="002060"/>
                </a:solidFill>
              </a:rPr>
              <a:t>de Corazón</a:t>
            </a:r>
            <a:endParaRPr lang="es-ES" altLang="es-MX" sz="3600" dirty="0" smtClean="0">
              <a:solidFill>
                <a:srgbClr val="002060"/>
              </a:solidFill>
            </a:endParaRPr>
          </a:p>
        </p:txBody>
      </p:sp>
      <p:pic>
        <p:nvPicPr>
          <p:cNvPr id="72708" name="Picture 12" descr="Ho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70225"/>
            <a:ext cx="4721225" cy="33210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5 Imagen" descr="IMG_03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584448"/>
            <a:ext cx="5214938" cy="6123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smtClean="0">
                <a:solidFill>
                  <a:srgbClr val="002060"/>
                </a:solidFill>
              </a:rPr>
              <a:t>Trasplante de Corazón</a:t>
            </a:r>
            <a:r>
              <a:rPr lang="es-MX" altLang="es-MX" sz="3200" smtClean="0">
                <a:solidFill>
                  <a:srgbClr val="002060"/>
                </a:solidFill>
              </a:rPr>
              <a:t> </a:t>
            </a:r>
            <a:endParaRPr lang="es-ES" altLang="es-MX" sz="3200" smtClean="0">
              <a:solidFill>
                <a:srgbClr val="00206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46263"/>
            <a:ext cx="6408738" cy="37433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800" b="1" smtClean="0"/>
              <a:t>Objetivos del tratamiento</a:t>
            </a:r>
            <a:r>
              <a:rPr lang="es-MX" altLang="es-MX" sz="28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Prevención:</a:t>
            </a:r>
            <a:r>
              <a:rPr lang="es-MX" altLang="es-MX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smtClean="0"/>
              <a:t>En el control de enfermedades causantes de disfunción o insuficiencia cardiaca.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smtClean="0"/>
              <a:t>En la progresión de la falla cardiaca una vez establecida la disfunción miocárdica</a:t>
            </a:r>
            <a:r>
              <a:rPr lang="es-MX" altLang="es-MX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Morbilidad: mantener o mejorar la calidad de vida.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Mortalidad: incrementar la sobrevida.</a:t>
            </a:r>
            <a:endParaRPr lang="es-MX" altLang="es-MX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43125" y="5686425"/>
            <a:ext cx="6286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 altLang="es-MX" sz="1600" b="1">
                <a:solidFill>
                  <a:srgbClr val="00B050"/>
                </a:solidFill>
              </a:rPr>
              <a:t>Remme WJ y cols. Eur Heart J 2001; 22: 1527-1560.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 altLang="es-MX" sz="1600" b="1">
                <a:solidFill>
                  <a:srgbClr val="00B050"/>
                </a:solidFill>
              </a:rPr>
              <a:t>Kouchoukos NT, Blackstone EH, Doty DB, Hanley FL, Karp RB. Kirklin/Barrat-Boyes Cardiac Surgery 3rd ed. Chapter 49, Heart Failure. Churchill-Livingstone, USA. 2003, pp. 1724-1777. 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169989" name="Picture 5" descr="mso47C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3983" b="6033"/>
          <a:stretch>
            <a:fillRect/>
          </a:stretch>
        </p:blipFill>
        <p:spPr bwMode="auto">
          <a:xfrm>
            <a:off x="6770688" y="1844675"/>
            <a:ext cx="1916112" cy="2895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6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548382"/>
            <a:ext cx="5310188" cy="64837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smtClean="0">
                <a:solidFill>
                  <a:srgbClr val="002060"/>
                </a:solidFill>
              </a:rPr>
              <a:t>Trasplante de Corazón</a:t>
            </a:r>
            <a:r>
              <a:rPr lang="es-MX" altLang="es-MX" sz="3200" smtClean="0">
                <a:solidFill>
                  <a:srgbClr val="002060"/>
                </a:solidFill>
              </a:rPr>
              <a:t> </a:t>
            </a:r>
            <a:endParaRPr lang="es-ES" altLang="es-MX" sz="3200" smtClean="0">
              <a:solidFill>
                <a:srgbClr val="00206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556792"/>
            <a:ext cx="8077200" cy="33512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800" b="1" dirty="0" smtClean="0"/>
              <a:t>Opciones quirúrgicas</a:t>
            </a:r>
            <a:r>
              <a:rPr lang="es-MX" altLang="es-MX" sz="28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s-MX" sz="2800" dirty="0" smtClean="0"/>
              <a:t>Paliativas: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Revascularización miocárdica (con o sin DCP).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Marcapasos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Cirugía valvular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err="1" smtClean="0"/>
              <a:t>Ventriculectomía</a:t>
            </a:r>
            <a:r>
              <a:rPr lang="es-MX" altLang="es-MX" sz="2800" dirty="0"/>
              <a:t> </a:t>
            </a:r>
            <a:r>
              <a:rPr lang="es-MX" altLang="es-MX" sz="2800" dirty="0" smtClean="0"/>
              <a:t>/ </a:t>
            </a:r>
            <a:r>
              <a:rPr lang="es-MX" altLang="es-MX" sz="2800" dirty="0" err="1" smtClean="0"/>
              <a:t>Cardiomioplastía</a:t>
            </a:r>
            <a:endParaRPr lang="es-MX" altLang="es-MX" sz="2800" dirty="0" smtClean="0"/>
          </a:p>
          <a:p>
            <a:r>
              <a:rPr lang="es-MX" altLang="es-MX" sz="2800" dirty="0"/>
              <a:t>Balón </a:t>
            </a:r>
            <a:r>
              <a:rPr lang="es-MX" altLang="es-MX" sz="2800" dirty="0" err="1"/>
              <a:t>intraaórtico</a:t>
            </a:r>
            <a:r>
              <a:rPr lang="es-MX" altLang="es-MX" sz="2800" dirty="0"/>
              <a:t> de </a:t>
            </a:r>
            <a:r>
              <a:rPr lang="es-MX" altLang="es-MX" sz="2800" dirty="0" err="1"/>
              <a:t>contrapulsación</a:t>
            </a:r>
            <a:r>
              <a:rPr lang="es-MX" altLang="es-MX" sz="2800" dirty="0"/>
              <a:t>.</a:t>
            </a:r>
          </a:p>
          <a:p>
            <a:r>
              <a:rPr lang="es-MX" altLang="es-MX" sz="2800" dirty="0"/>
              <a:t>Sistemas de asistencia </a:t>
            </a:r>
            <a:r>
              <a:rPr lang="es-MX" altLang="es-MX" sz="2800" dirty="0" err="1"/>
              <a:t>univentricular</a:t>
            </a:r>
            <a:r>
              <a:rPr lang="es-MX" altLang="es-MX" sz="2800" dirty="0"/>
              <a:t> o </a:t>
            </a:r>
            <a:r>
              <a:rPr lang="es-MX" altLang="es-MX" sz="2800" dirty="0" err="1"/>
              <a:t>biventricular</a:t>
            </a:r>
            <a:r>
              <a:rPr lang="es-MX" altLang="es-MX" sz="28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s-ES" altLang="es-MX" sz="2800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86063" y="5500688"/>
            <a:ext cx="55721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 altLang="es-MX" sz="1400" b="1">
                <a:solidFill>
                  <a:srgbClr val="00B050"/>
                </a:solidFill>
              </a:rPr>
              <a:t>Remme WJ y cols. Eur Heart J 2001; 22: 1527-1560. Kouchoukos NT, Blackstone EH, Doty DB, Hanley FL, Karp RB. Kirklin/Barrat-Boyes Cardiac Surgery 3rd ed. Chapter 49, Heart Failure. Churchill-Livingstone, USA. 2003, pp. 1724-1777. </a:t>
            </a:r>
            <a:endParaRPr lang="es-ES" altLang="es-MX" sz="1400" b="1">
              <a:solidFill>
                <a:srgbClr val="00B050"/>
              </a:solidFill>
            </a:endParaRPr>
          </a:p>
        </p:txBody>
      </p:sp>
      <p:pic>
        <p:nvPicPr>
          <p:cNvPr id="21509" name="5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so97AC3"/>
          <p:cNvPicPr>
            <a:picLocks noChangeAspect="1" noChangeArrowheads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3391" b="7730"/>
          <a:stretch>
            <a:fillRect/>
          </a:stretch>
        </p:blipFill>
        <p:spPr bwMode="auto">
          <a:xfrm>
            <a:off x="251520" y="5268044"/>
            <a:ext cx="1911295" cy="12550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xplorar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7" y="2996952"/>
            <a:ext cx="2128779" cy="1214686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549399"/>
            <a:ext cx="5357813" cy="64735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smtClean="0">
                <a:solidFill>
                  <a:srgbClr val="002060"/>
                </a:solidFill>
              </a:rPr>
              <a:t>Trasplante de Corazón</a:t>
            </a:r>
            <a:endParaRPr lang="es-ES" altLang="es-MX" sz="3600" smtClean="0">
              <a:solidFill>
                <a:srgbClr val="00206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76500"/>
            <a:ext cx="6923088" cy="2628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MX" altLang="es-MX" sz="2800" b="1" smtClean="0"/>
              <a:t>Opciones quirúrgicas</a:t>
            </a:r>
            <a:r>
              <a:rPr lang="es-MX" altLang="es-MX" sz="280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altLang="es-MX" sz="2800" smtClean="0"/>
              <a:t>Sustitutivas:</a:t>
            </a:r>
          </a:p>
          <a:p>
            <a:pPr eaLnBrk="1" hangingPunct="1"/>
            <a:r>
              <a:rPr lang="es-MX" altLang="es-MX" sz="2800" smtClean="0"/>
              <a:t>Trasplante cardiaco ortotópico.</a:t>
            </a:r>
          </a:p>
          <a:p>
            <a:pPr eaLnBrk="1" hangingPunct="1"/>
            <a:r>
              <a:rPr lang="es-MX" altLang="es-MX" sz="2800" smtClean="0"/>
              <a:t>Trasplante de bloque cardiopulmonar.</a:t>
            </a:r>
          </a:p>
          <a:p>
            <a:pPr eaLnBrk="1" hangingPunct="1"/>
            <a:r>
              <a:rPr lang="es-MX" altLang="es-MX" sz="2800" smtClean="0"/>
              <a:t>Xenotrasplante.</a:t>
            </a:r>
            <a:endParaRPr lang="es-ES" altLang="es-MX" sz="28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214688" y="6000750"/>
            <a:ext cx="5240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 altLang="es-MX" sz="2000" b="1">
                <a:solidFill>
                  <a:srgbClr val="00B050"/>
                </a:solidFill>
                <a:latin typeface="Arial Narrow" pitchFamily="34" charset="0"/>
              </a:rPr>
              <a:t>Remme WJ y cols. Eur Heart J 2001; 22: 1527-1560.</a:t>
            </a:r>
            <a:endParaRPr lang="es-ES" altLang="es-MX" sz="2000" b="1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23557" name="5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48829"/>
            <a:ext cx="6192688" cy="71993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3600" dirty="0" smtClean="0">
                <a:solidFill>
                  <a:srgbClr val="002060"/>
                </a:solidFill>
                <a:effectLst/>
              </a:rPr>
              <a:t>Trasplante de Corazón</a:t>
            </a:r>
            <a:r>
              <a:rPr lang="es-MX" altLang="es-MX" sz="3600" dirty="0" smtClean="0">
                <a:solidFill>
                  <a:srgbClr val="FFFF05"/>
                </a:solidFill>
                <a:effectLst/>
              </a:rPr>
              <a:t/>
            </a:r>
            <a:br>
              <a:rPr lang="es-MX" altLang="es-MX" sz="3600" dirty="0" smtClean="0">
                <a:solidFill>
                  <a:srgbClr val="FFFF05"/>
                </a:solidFill>
                <a:effectLst/>
              </a:rPr>
            </a:br>
            <a:r>
              <a:rPr lang="es-MX" altLang="es-MX" dirty="0" smtClean="0">
                <a:solidFill>
                  <a:srgbClr val="FFFF05"/>
                </a:solidFill>
                <a:effectLst/>
              </a:rPr>
              <a:t> </a:t>
            </a:r>
            <a:r>
              <a:rPr lang="es-MX" altLang="es-MX" sz="2800" dirty="0" smtClean="0">
                <a:effectLst/>
              </a:rPr>
              <a:t>Aspectos </a:t>
            </a:r>
            <a:r>
              <a:rPr lang="es-MX" altLang="es-MX" sz="2800" dirty="0" smtClean="0">
                <a:effectLst/>
              </a:rPr>
              <a:t>Históricos.</a:t>
            </a:r>
            <a:r>
              <a:rPr lang="es-MX" altLang="es-MX" dirty="0" smtClean="0">
                <a:effectLst/>
              </a:rPr>
              <a:t> </a:t>
            </a:r>
            <a:endParaRPr lang="es-ES" altLang="es-MX" dirty="0" smtClean="0"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462213"/>
            <a:ext cx="7326312" cy="2466975"/>
          </a:xfrm>
        </p:spPr>
        <p:txBody>
          <a:bodyPr/>
          <a:lstStyle/>
          <a:p>
            <a:pPr marL="45720" indent="0" eaLnBrk="1" hangingPunct="1">
              <a:buNone/>
            </a:pPr>
            <a:r>
              <a:rPr lang="es-MX" altLang="es-MX" sz="2400" b="1" dirty="0" smtClean="0">
                <a:solidFill>
                  <a:srgbClr val="FF5050"/>
                </a:solidFill>
              </a:rPr>
              <a:t>MODELOS DE TRASPLANTE DE CORAZÓN  O  PULMON ENTRE 1958 Y 1966</a:t>
            </a:r>
          </a:p>
          <a:p>
            <a:pPr eaLnBrk="1" hangingPunct="1">
              <a:buFont typeface="Wingdings" pitchFamily="2" charset="2"/>
              <a:buNone/>
            </a:pPr>
            <a:endParaRPr lang="es-MX" altLang="es-MX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s-MX" altLang="es-MX" sz="2400" dirty="0" smtClean="0"/>
              <a:t>RUPERTO  PEREZ  MUÑOZ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altLang="es-MX" sz="2400" dirty="0" smtClean="0"/>
              <a:t>CARLOS R. PACHECO</a:t>
            </a:r>
            <a:endParaRPr lang="es-ES" altLang="es-MX" sz="2400" dirty="0" smtClean="0"/>
          </a:p>
          <a:p>
            <a:pPr eaLnBrk="1" hangingPunct="1"/>
            <a:endParaRPr lang="es-ES" altLang="es-MX" sz="24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00375" y="5286375"/>
            <a:ext cx="5334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600" b="1">
                <a:solidFill>
                  <a:srgbClr val="00B050"/>
                </a:solidFill>
              </a:rPr>
              <a:t>Pérez Muñoz R y cols.  Prensa Med Mex 1969; 27:183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sz="1600" b="1">
                <a:solidFill>
                  <a:srgbClr val="00B050"/>
                </a:solidFill>
              </a:rPr>
              <a:t>Pacheco CR y cols.  Rev Med IMSS 1964; 13: 66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sz="1600" b="1">
                <a:solidFill>
                  <a:srgbClr val="00B050"/>
                </a:solidFill>
              </a:rPr>
              <a:t>Careaga G, Argüero R. Ed. Salvat.1995. </a:t>
            </a:r>
            <a:endParaRPr lang="es-ES" altLang="es-MX" sz="1600" b="1">
              <a:solidFill>
                <a:srgbClr val="00B050"/>
              </a:solidFill>
            </a:endParaRPr>
          </a:p>
        </p:txBody>
      </p:sp>
      <p:pic>
        <p:nvPicPr>
          <p:cNvPr id="24581" name="5 Imagen" descr="IMG_0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548159" y="499839"/>
            <a:ext cx="5472113" cy="696913"/>
          </a:xfrm>
        </p:spPr>
        <p:txBody>
          <a:bodyPr/>
          <a:lstStyle/>
          <a:p>
            <a:pPr marL="164592" indent="0" algn="ctr" eaLnBrk="1" fontAlgn="auto" hangingPunct="1">
              <a:spcAft>
                <a:spcPts val="0"/>
              </a:spcAft>
              <a:buNone/>
              <a:defRPr/>
            </a:pPr>
            <a:r>
              <a:rPr lang="es-MX" sz="3600" dirty="0" smtClean="0">
                <a:solidFill>
                  <a:srgbClr val="002060"/>
                </a:solidFill>
              </a:rPr>
              <a:t>Trasplante de Corazón</a:t>
            </a:r>
            <a:endParaRPr lang="es-MX" sz="3600" dirty="0" smtClean="0">
              <a:solidFill>
                <a:schemeClr val="accent1">
                  <a:tint val="83000"/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idx="4294967295"/>
          </p:nvPr>
        </p:nvSpPr>
        <p:spPr>
          <a:xfrm>
            <a:off x="539750" y="2636838"/>
            <a:ext cx="5327650" cy="33845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s-MX" altLang="es-MX" sz="2600" b="1" smtClean="0">
                <a:latin typeface="Arial" charset="0"/>
                <a:cs typeface="Arial" charset="0"/>
              </a:rPr>
              <a:t>Primer trasplante de corazón en</a:t>
            </a:r>
          </a:p>
          <a:p>
            <a:pPr eaLnBrk="1" hangingPunct="1">
              <a:buFontTx/>
              <a:buNone/>
            </a:pPr>
            <a:r>
              <a:rPr lang="es-MX" altLang="es-MX" sz="2600" b="1" smtClean="0">
                <a:latin typeface="Arial" charset="0"/>
                <a:cs typeface="Arial" charset="0"/>
              </a:rPr>
              <a:t>el mundo:</a:t>
            </a:r>
          </a:p>
          <a:p>
            <a:pPr eaLnBrk="1" hangingPunct="1">
              <a:buFontTx/>
              <a:buNone/>
            </a:pPr>
            <a:r>
              <a:rPr lang="es-MX" altLang="es-MX" sz="2600" b="1" smtClean="0">
                <a:latin typeface="Arial" charset="0"/>
                <a:cs typeface="Arial" charset="0"/>
              </a:rPr>
              <a:t>2 de diciembre de 1967.</a:t>
            </a:r>
          </a:p>
          <a:p>
            <a:pPr eaLnBrk="1" hangingPunct="1">
              <a:buFontTx/>
              <a:buNone/>
            </a:pPr>
            <a:endParaRPr lang="es-MX" altLang="es-MX" sz="26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s-MX" altLang="es-MX" sz="2600" b="1" smtClean="0">
                <a:latin typeface="Arial" charset="0"/>
                <a:cs typeface="Arial" charset="0"/>
              </a:rPr>
              <a:t>Christian Barnard MD.</a:t>
            </a:r>
          </a:p>
          <a:p>
            <a:pPr eaLnBrk="1" hangingPunct="1">
              <a:buFontTx/>
              <a:buNone/>
            </a:pPr>
            <a:endParaRPr lang="es-MX" altLang="es-MX" sz="26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s-MX" altLang="es-MX" sz="2600" b="1" smtClean="0">
                <a:latin typeface="Arial" charset="0"/>
                <a:cs typeface="Arial" charset="0"/>
              </a:rPr>
              <a:t>Hospital: </a:t>
            </a:r>
            <a:r>
              <a:rPr lang="es-MX" altLang="es-MX" sz="2600" smtClean="0">
                <a:latin typeface="Arial" charset="0"/>
                <a:cs typeface="Arial" charset="0"/>
              </a:rPr>
              <a:t>Groote Schuur. Ciudad</a:t>
            </a:r>
          </a:p>
          <a:p>
            <a:pPr eaLnBrk="1" hangingPunct="1">
              <a:buFontTx/>
              <a:buNone/>
            </a:pPr>
            <a:r>
              <a:rPr lang="es-MX" altLang="es-MX" sz="2600" smtClean="0">
                <a:latin typeface="Arial" charset="0"/>
                <a:cs typeface="Arial" charset="0"/>
              </a:rPr>
              <a:t>del Cabo, Sudáfrica</a:t>
            </a:r>
          </a:p>
          <a:p>
            <a:pPr eaLnBrk="1" hangingPunct="1">
              <a:buFontTx/>
              <a:buNone/>
            </a:pPr>
            <a:endParaRPr lang="es-MX" altLang="es-MX" sz="2400" smtClean="0">
              <a:latin typeface="Arial" charset="0"/>
              <a:cs typeface="Arial" charset="0"/>
            </a:endParaRPr>
          </a:p>
        </p:txBody>
      </p:sp>
      <p:pic>
        <p:nvPicPr>
          <p:cNvPr id="25604" name="7 Imagen" descr="BARN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800" b="5598"/>
          <a:stretch>
            <a:fillRect/>
          </a:stretch>
        </p:blipFill>
        <p:spPr bwMode="auto">
          <a:xfrm>
            <a:off x="6102350" y="2692400"/>
            <a:ext cx="1925638" cy="289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8 Rectángulo"/>
          <p:cNvSpPr>
            <a:spLocks noChangeArrowheads="1"/>
          </p:cNvSpPr>
          <p:nvPr/>
        </p:nvSpPr>
        <p:spPr bwMode="auto">
          <a:xfrm>
            <a:off x="4679950" y="6237288"/>
            <a:ext cx="435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200" b="1">
                <a:solidFill>
                  <a:srgbClr val="00B050"/>
                </a:solidFill>
              </a:rPr>
              <a:t>Careaga G, Argüero R. En Argüero R y cols. Trasplante de Corazón, Pulmón y Corazón-Pulmón. 1995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83768" y="1628800"/>
            <a:ext cx="3744590" cy="52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800" b="1" kern="0" dirty="0">
                <a:solidFill>
                  <a:srgbClr val="000000"/>
                </a:solidFill>
                <a:latin typeface="EurekaSans-MediumCaps"/>
              </a:rPr>
              <a:t>Aspectos </a:t>
            </a:r>
            <a:r>
              <a:rPr lang="es-MX" sz="2800" b="1" kern="0" dirty="0" smtClean="0">
                <a:solidFill>
                  <a:srgbClr val="000000"/>
                </a:solidFill>
                <a:latin typeface="EurekaSans-MediumCaps"/>
              </a:rPr>
              <a:t>Históricos. </a:t>
            </a:r>
            <a:endParaRPr lang="es-MX" sz="2800" dirty="0"/>
          </a:p>
        </p:txBody>
      </p:sp>
      <p:pic>
        <p:nvPicPr>
          <p:cNvPr id="25607" name="8 Imagen" descr="IMG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2113"/>
            <a:ext cx="13509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9" y="404664"/>
            <a:ext cx="1001265" cy="10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269</TotalTime>
  <Words>3421</Words>
  <Application>Microsoft Office PowerPoint</Application>
  <PresentationFormat>Presentación en pantalla (4:3)</PresentationFormat>
  <Paragraphs>567</Paragraphs>
  <Slides>48</Slides>
  <Notes>48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48</vt:i4>
      </vt:variant>
    </vt:vector>
  </HeadingPairs>
  <TitlesOfParts>
    <vt:vector size="64" baseType="lpstr">
      <vt:lpstr>Arial</vt:lpstr>
      <vt:lpstr>Arial Narrow</vt:lpstr>
      <vt:lpstr>Calibri</vt:lpstr>
      <vt:lpstr>Century Gothic</vt:lpstr>
      <vt:lpstr>Corbel</vt:lpstr>
      <vt:lpstr>EurekaSans-MediumCaps</vt:lpstr>
      <vt:lpstr>Georgia</vt:lpstr>
      <vt:lpstr>Times New Roman</vt:lpstr>
      <vt:lpstr>Trebuchet MS</vt:lpstr>
      <vt:lpstr>Wingdings</vt:lpstr>
      <vt:lpstr>Transmisión de listas</vt:lpstr>
      <vt:lpstr>Chart</vt:lpstr>
      <vt:lpstr>Gráfico</vt:lpstr>
      <vt:lpstr>Microsoft Graph Chart</vt:lpstr>
      <vt:lpstr>Fotografía de Photo Editor</vt:lpstr>
      <vt:lpstr>Worksheet</vt:lpstr>
      <vt:lpstr>TRATAMIENTO QUIRÚRGICO DE LA FALLA CARDIOPULMONAR TERMINAL</vt:lpstr>
      <vt:lpstr>Trasplante de Corazón</vt:lpstr>
      <vt:lpstr>Trasplante de Corazón</vt:lpstr>
      <vt:lpstr>Presentación de PowerPoint</vt:lpstr>
      <vt:lpstr>Trasplante de Corazón </vt:lpstr>
      <vt:lpstr>Trasplante de Corazón </vt:lpstr>
      <vt:lpstr>Trasplante de Corazón</vt:lpstr>
      <vt:lpstr>Trasplante de Corazón  Aspectos Históricos. </vt:lpstr>
      <vt:lpstr>Trasplante de Corazón</vt:lpstr>
      <vt:lpstr>Trasplante de Corazón</vt:lpstr>
      <vt:lpstr>Trasplante de Corazón  Aspectos Históricos. </vt:lpstr>
      <vt:lpstr>Presentación de PowerPoint</vt:lpstr>
      <vt:lpstr>Trasplante de Corazón</vt:lpstr>
      <vt:lpstr>Trasplante de Corazón   Aspectos Históricos.   DISTRIBUCION DE RECEPTORES POR GRUPO ETARIO (1/1982-6/2003)</vt:lpstr>
      <vt:lpstr>Trasplante de Corazón  ETIOLOGIA </vt:lpstr>
      <vt:lpstr>Trasplante de Corazón</vt:lpstr>
      <vt:lpstr>Trasplante de Corazón</vt:lpstr>
      <vt:lpstr>Trasplante de Corazón</vt:lpstr>
      <vt:lpstr>Presentación de PowerPoint</vt:lpstr>
      <vt:lpstr>Presentación de PowerPoint</vt:lpstr>
      <vt:lpstr>Trasplante de Corazón</vt:lpstr>
      <vt:lpstr>Trasplante de Corazón</vt:lpstr>
      <vt:lpstr>Trasplante de Corazón</vt:lpstr>
      <vt:lpstr>Presentación de PowerPoint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</vt:lpstr>
      <vt:lpstr>Trasplante de Corazón   REACCION DE RECHAZO</vt:lpstr>
      <vt:lpstr>Trasplante de Corazón</vt:lpstr>
      <vt:lpstr>Trasplante de Corazón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 DIPLOMADO UNIVERSITARIO PARA LA FORMACIÓN DE COORDINADORES DE DONACIÓN DE ÓRGANOS CON FINES DE TRASPLANTE</dc:title>
  <dc:creator>Guillermo Careaga Reyna</dc:creator>
  <cp:lastModifiedBy>Guillermo Careaga Reyna</cp:lastModifiedBy>
  <cp:revision>28</cp:revision>
  <dcterms:created xsi:type="dcterms:W3CDTF">2015-02-19T02:24:14Z</dcterms:created>
  <dcterms:modified xsi:type="dcterms:W3CDTF">2015-06-17T01:45:30Z</dcterms:modified>
</cp:coreProperties>
</file>