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5" r:id="rId5"/>
    <p:sldId id="260" r:id="rId6"/>
    <p:sldId id="261" r:id="rId7"/>
    <p:sldId id="266" r:id="rId8"/>
    <p:sldId id="268" r:id="rId9"/>
    <p:sldId id="269" r:id="rId10"/>
    <p:sldId id="270" r:id="rId11"/>
    <p:sldId id="271" r:id="rId12"/>
    <p:sldId id="272" r:id="rId13"/>
    <p:sldId id="273" r:id="rId14"/>
    <p:sldId id="262" r:id="rId15"/>
    <p:sldId id="263"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3" d="100"/>
          <a:sy n="123" d="100"/>
        </p:scale>
        <p:origin x="-114" y="1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48025-FDA6-4D3F-8866-EA6843A80855}"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MX"/>
        </a:p>
      </dgm:t>
    </dgm:pt>
    <dgm:pt modelId="{0929BE70-3F50-46E7-A6C4-10F1EBE7549E}">
      <dgm:prSet phldrT="[Texto]" custT="1"/>
      <dgm:spPr/>
      <dgm:t>
        <a:bodyPr/>
        <a:lstStyle/>
        <a:p>
          <a:r>
            <a:rPr lang="es-MX" sz="1800" b="0" dirty="0" smtClean="0">
              <a:latin typeface="Arial Narrow" pitchFamily="34" charset="0"/>
            </a:rPr>
            <a:t>1. Complejidad en la emisión de recetarios</a:t>
          </a:r>
          <a:endParaRPr lang="es-MX" sz="1800" b="0" dirty="0">
            <a:latin typeface="Arial Narrow" pitchFamily="34" charset="0"/>
          </a:endParaRPr>
        </a:p>
      </dgm:t>
    </dgm:pt>
    <dgm:pt modelId="{4A4E8D55-680F-4148-9413-A15508457362}" type="parTrans" cxnId="{E366DF8B-D09E-42DC-8EB0-5B8CF55F092D}">
      <dgm:prSet/>
      <dgm:spPr/>
      <dgm:t>
        <a:bodyPr/>
        <a:lstStyle/>
        <a:p>
          <a:endParaRPr lang="es-MX" sz="1800" b="0">
            <a:latin typeface="Arial Narrow" pitchFamily="34" charset="0"/>
          </a:endParaRPr>
        </a:p>
      </dgm:t>
    </dgm:pt>
    <dgm:pt modelId="{BC73BFAC-F1C2-46D9-A997-D78961E19B98}" type="sibTrans" cxnId="{E366DF8B-D09E-42DC-8EB0-5B8CF55F092D}">
      <dgm:prSet/>
      <dgm:spPr/>
      <dgm:t>
        <a:bodyPr/>
        <a:lstStyle/>
        <a:p>
          <a:endParaRPr lang="es-MX" sz="1800" b="0">
            <a:latin typeface="Arial Narrow" pitchFamily="34" charset="0"/>
          </a:endParaRPr>
        </a:p>
      </dgm:t>
    </dgm:pt>
    <dgm:pt modelId="{8AE411B8-C1A1-4E4E-B5EB-5EFE8A835FEC}">
      <dgm:prSet phldrT="[Texto]" custT="1"/>
      <dgm:spPr/>
      <dgm:t>
        <a:bodyPr/>
        <a:lstStyle/>
        <a:p>
          <a:r>
            <a:rPr lang="es-MX" sz="1800" b="0" dirty="0" smtClean="0">
              <a:latin typeface="Arial Narrow" pitchFamily="34" charset="0"/>
            </a:rPr>
            <a:t>2. Dificultad logística de llevar libros de control físicos</a:t>
          </a:r>
          <a:endParaRPr lang="es-MX" sz="1800" b="0" dirty="0">
            <a:latin typeface="Arial Narrow" pitchFamily="34" charset="0"/>
          </a:endParaRPr>
        </a:p>
      </dgm:t>
    </dgm:pt>
    <dgm:pt modelId="{1252A3F7-CCAD-45B9-84AA-F1BB102CAE73}" type="parTrans" cxnId="{BD4CB365-6709-4156-B213-4B1F8A30DB3E}">
      <dgm:prSet/>
      <dgm:spPr/>
      <dgm:t>
        <a:bodyPr/>
        <a:lstStyle/>
        <a:p>
          <a:endParaRPr lang="es-MX" sz="1800" b="0">
            <a:latin typeface="Arial Narrow" pitchFamily="34" charset="0"/>
          </a:endParaRPr>
        </a:p>
      </dgm:t>
    </dgm:pt>
    <dgm:pt modelId="{485A14B6-A046-4EC3-B7E5-8AA73797460F}" type="sibTrans" cxnId="{BD4CB365-6709-4156-B213-4B1F8A30DB3E}">
      <dgm:prSet/>
      <dgm:spPr/>
      <dgm:t>
        <a:bodyPr/>
        <a:lstStyle/>
        <a:p>
          <a:endParaRPr lang="es-MX" sz="1800" b="0">
            <a:latin typeface="Arial Narrow" pitchFamily="34" charset="0"/>
          </a:endParaRPr>
        </a:p>
      </dgm:t>
    </dgm:pt>
    <dgm:pt modelId="{AFA58719-2289-43E4-A9E3-16A6E5FF8897}">
      <dgm:prSet phldrT="[Texto]" custT="1"/>
      <dgm:spPr/>
      <dgm:t>
        <a:bodyPr/>
        <a:lstStyle/>
        <a:p>
          <a:r>
            <a:rPr lang="es-MX" sz="1800" b="0" dirty="0" smtClean="0">
              <a:latin typeface="Arial Narrow" pitchFamily="34" charset="0"/>
            </a:rPr>
            <a:t>3. Riesgos para los médicos por datos personales</a:t>
          </a:r>
        </a:p>
      </dgm:t>
    </dgm:pt>
    <dgm:pt modelId="{1C2860C1-E597-4E3A-BF6A-4C21E8D0ABFD}" type="parTrans" cxnId="{A5D49FA6-0AA6-4214-98E4-137A033E3271}">
      <dgm:prSet/>
      <dgm:spPr/>
      <dgm:t>
        <a:bodyPr/>
        <a:lstStyle/>
        <a:p>
          <a:endParaRPr lang="es-MX" sz="1800" b="0">
            <a:latin typeface="Arial Narrow" pitchFamily="34" charset="0"/>
          </a:endParaRPr>
        </a:p>
      </dgm:t>
    </dgm:pt>
    <dgm:pt modelId="{680ADF90-4686-4DA9-9D41-6A3A1DFD67AC}" type="sibTrans" cxnId="{A5D49FA6-0AA6-4214-98E4-137A033E3271}">
      <dgm:prSet/>
      <dgm:spPr/>
      <dgm:t>
        <a:bodyPr/>
        <a:lstStyle/>
        <a:p>
          <a:endParaRPr lang="es-MX" sz="1800" b="0">
            <a:latin typeface="Arial Narrow" pitchFamily="34" charset="0"/>
          </a:endParaRPr>
        </a:p>
      </dgm:t>
    </dgm:pt>
    <dgm:pt modelId="{2A88BB1F-E9F4-4312-8A6D-8202196BF790}" type="pres">
      <dgm:prSet presAssocID="{86448025-FDA6-4D3F-8866-EA6843A80855}" presName="linear" presStyleCnt="0">
        <dgm:presLayoutVars>
          <dgm:dir/>
          <dgm:animLvl val="lvl"/>
          <dgm:resizeHandles val="exact"/>
        </dgm:presLayoutVars>
      </dgm:prSet>
      <dgm:spPr/>
      <dgm:t>
        <a:bodyPr/>
        <a:lstStyle/>
        <a:p>
          <a:endParaRPr lang="es-MX"/>
        </a:p>
      </dgm:t>
    </dgm:pt>
    <dgm:pt modelId="{BA53C64B-88A5-40B3-BE2D-AD06172DD57E}" type="pres">
      <dgm:prSet presAssocID="{0929BE70-3F50-46E7-A6C4-10F1EBE7549E}" presName="parentLin" presStyleCnt="0"/>
      <dgm:spPr/>
      <dgm:t>
        <a:bodyPr/>
        <a:lstStyle/>
        <a:p>
          <a:endParaRPr lang="es-MX"/>
        </a:p>
      </dgm:t>
    </dgm:pt>
    <dgm:pt modelId="{38ED9D97-6DF0-49AD-A50B-AA7319B20CE9}" type="pres">
      <dgm:prSet presAssocID="{0929BE70-3F50-46E7-A6C4-10F1EBE7549E}" presName="parentLeftMargin" presStyleLbl="node1" presStyleIdx="0" presStyleCnt="3"/>
      <dgm:spPr/>
      <dgm:t>
        <a:bodyPr/>
        <a:lstStyle/>
        <a:p>
          <a:endParaRPr lang="es-MX"/>
        </a:p>
      </dgm:t>
    </dgm:pt>
    <dgm:pt modelId="{BF43E9E2-DE99-4A8A-AD22-A1DC28D39748}" type="pres">
      <dgm:prSet presAssocID="{0929BE70-3F50-46E7-A6C4-10F1EBE7549E}" presName="parentText" presStyleLbl="node1" presStyleIdx="0" presStyleCnt="3" custLinFactNeighborX="-11242" custLinFactNeighborY="7194">
        <dgm:presLayoutVars>
          <dgm:chMax val="0"/>
          <dgm:bulletEnabled val="1"/>
        </dgm:presLayoutVars>
      </dgm:prSet>
      <dgm:spPr/>
      <dgm:t>
        <a:bodyPr/>
        <a:lstStyle/>
        <a:p>
          <a:endParaRPr lang="es-MX"/>
        </a:p>
      </dgm:t>
    </dgm:pt>
    <dgm:pt modelId="{32875B3F-F497-4959-A264-7451A92C0872}" type="pres">
      <dgm:prSet presAssocID="{0929BE70-3F50-46E7-A6C4-10F1EBE7549E}" presName="negativeSpace" presStyleCnt="0"/>
      <dgm:spPr/>
      <dgm:t>
        <a:bodyPr/>
        <a:lstStyle/>
        <a:p>
          <a:endParaRPr lang="es-MX"/>
        </a:p>
      </dgm:t>
    </dgm:pt>
    <dgm:pt modelId="{CBB6B6D2-C79F-4E8A-B7CB-4C20F3BC1275}" type="pres">
      <dgm:prSet presAssocID="{0929BE70-3F50-46E7-A6C4-10F1EBE7549E}" presName="childText" presStyleLbl="conFgAcc1" presStyleIdx="0" presStyleCnt="3">
        <dgm:presLayoutVars>
          <dgm:bulletEnabled val="1"/>
        </dgm:presLayoutVars>
      </dgm:prSet>
      <dgm:spPr/>
      <dgm:t>
        <a:bodyPr/>
        <a:lstStyle/>
        <a:p>
          <a:endParaRPr lang="es-MX"/>
        </a:p>
      </dgm:t>
    </dgm:pt>
    <dgm:pt modelId="{BEA6E08F-2974-46DE-9F37-2932A9FF03E0}" type="pres">
      <dgm:prSet presAssocID="{BC73BFAC-F1C2-46D9-A997-D78961E19B98}" presName="spaceBetweenRectangles" presStyleCnt="0"/>
      <dgm:spPr/>
      <dgm:t>
        <a:bodyPr/>
        <a:lstStyle/>
        <a:p>
          <a:endParaRPr lang="es-MX"/>
        </a:p>
      </dgm:t>
    </dgm:pt>
    <dgm:pt modelId="{EABF35CB-CCF4-442E-AC3D-3808DDBCC14D}" type="pres">
      <dgm:prSet presAssocID="{8AE411B8-C1A1-4E4E-B5EB-5EFE8A835FEC}" presName="parentLin" presStyleCnt="0"/>
      <dgm:spPr/>
      <dgm:t>
        <a:bodyPr/>
        <a:lstStyle/>
        <a:p>
          <a:endParaRPr lang="es-MX"/>
        </a:p>
      </dgm:t>
    </dgm:pt>
    <dgm:pt modelId="{F94384E0-9FCD-4CAC-AF0F-AA61FB45951F}" type="pres">
      <dgm:prSet presAssocID="{8AE411B8-C1A1-4E4E-B5EB-5EFE8A835FEC}" presName="parentLeftMargin" presStyleLbl="node1" presStyleIdx="0" presStyleCnt="3"/>
      <dgm:spPr/>
      <dgm:t>
        <a:bodyPr/>
        <a:lstStyle/>
        <a:p>
          <a:endParaRPr lang="es-MX"/>
        </a:p>
      </dgm:t>
    </dgm:pt>
    <dgm:pt modelId="{879EEEEB-062E-40C3-9E33-C3CDA4DD6828}" type="pres">
      <dgm:prSet presAssocID="{8AE411B8-C1A1-4E4E-B5EB-5EFE8A835FEC}" presName="parentText" presStyleLbl="node1" presStyleIdx="1" presStyleCnt="3">
        <dgm:presLayoutVars>
          <dgm:chMax val="0"/>
          <dgm:bulletEnabled val="1"/>
        </dgm:presLayoutVars>
      </dgm:prSet>
      <dgm:spPr/>
      <dgm:t>
        <a:bodyPr/>
        <a:lstStyle/>
        <a:p>
          <a:endParaRPr lang="es-MX"/>
        </a:p>
      </dgm:t>
    </dgm:pt>
    <dgm:pt modelId="{140C6C9F-ADA0-4B65-BAD3-8217CE9F65C9}" type="pres">
      <dgm:prSet presAssocID="{8AE411B8-C1A1-4E4E-B5EB-5EFE8A835FEC}" presName="negativeSpace" presStyleCnt="0"/>
      <dgm:spPr/>
      <dgm:t>
        <a:bodyPr/>
        <a:lstStyle/>
        <a:p>
          <a:endParaRPr lang="es-MX"/>
        </a:p>
      </dgm:t>
    </dgm:pt>
    <dgm:pt modelId="{C26DCBBE-5BE1-4BD6-976A-4D626309CDA1}" type="pres">
      <dgm:prSet presAssocID="{8AE411B8-C1A1-4E4E-B5EB-5EFE8A835FEC}" presName="childText" presStyleLbl="conFgAcc1" presStyleIdx="1" presStyleCnt="3">
        <dgm:presLayoutVars>
          <dgm:bulletEnabled val="1"/>
        </dgm:presLayoutVars>
      </dgm:prSet>
      <dgm:spPr/>
      <dgm:t>
        <a:bodyPr/>
        <a:lstStyle/>
        <a:p>
          <a:endParaRPr lang="es-MX"/>
        </a:p>
      </dgm:t>
    </dgm:pt>
    <dgm:pt modelId="{8E90816A-A864-435D-BE81-3E46587EAE0A}" type="pres">
      <dgm:prSet presAssocID="{485A14B6-A046-4EC3-B7E5-8AA73797460F}" presName="spaceBetweenRectangles" presStyleCnt="0"/>
      <dgm:spPr/>
      <dgm:t>
        <a:bodyPr/>
        <a:lstStyle/>
        <a:p>
          <a:endParaRPr lang="es-MX"/>
        </a:p>
      </dgm:t>
    </dgm:pt>
    <dgm:pt modelId="{E9C66D9C-F79F-49C7-BA5F-8C993D738E8E}" type="pres">
      <dgm:prSet presAssocID="{AFA58719-2289-43E4-A9E3-16A6E5FF8897}" presName="parentLin" presStyleCnt="0"/>
      <dgm:spPr/>
      <dgm:t>
        <a:bodyPr/>
        <a:lstStyle/>
        <a:p>
          <a:endParaRPr lang="es-MX"/>
        </a:p>
      </dgm:t>
    </dgm:pt>
    <dgm:pt modelId="{DBF0A908-AEB9-49A4-955D-C0212CDF0A88}" type="pres">
      <dgm:prSet presAssocID="{AFA58719-2289-43E4-A9E3-16A6E5FF8897}" presName="parentLeftMargin" presStyleLbl="node1" presStyleIdx="1" presStyleCnt="3"/>
      <dgm:spPr/>
      <dgm:t>
        <a:bodyPr/>
        <a:lstStyle/>
        <a:p>
          <a:endParaRPr lang="es-MX"/>
        </a:p>
      </dgm:t>
    </dgm:pt>
    <dgm:pt modelId="{AA6A4181-527D-45F8-B7DD-2B5D3D82F6FD}" type="pres">
      <dgm:prSet presAssocID="{AFA58719-2289-43E4-A9E3-16A6E5FF8897}" presName="parentText" presStyleLbl="node1" presStyleIdx="2" presStyleCnt="3">
        <dgm:presLayoutVars>
          <dgm:chMax val="0"/>
          <dgm:bulletEnabled val="1"/>
        </dgm:presLayoutVars>
      </dgm:prSet>
      <dgm:spPr/>
      <dgm:t>
        <a:bodyPr/>
        <a:lstStyle/>
        <a:p>
          <a:endParaRPr lang="es-MX"/>
        </a:p>
      </dgm:t>
    </dgm:pt>
    <dgm:pt modelId="{A86AACA5-9613-4F4D-99F7-35A4B10359AE}" type="pres">
      <dgm:prSet presAssocID="{AFA58719-2289-43E4-A9E3-16A6E5FF8897}" presName="negativeSpace" presStyleCnt="0"/>
      <dgm:spPr/>
      <dgm:t>
        <a:bodyPr/>
        <a:lstStyle/>
        <a:p>
          <a:endParaRPr lang="es-MX"/>
        </a:p>
      </dgm:t>
    </dgm:pt>
    <dgm:pt modelId="{3485B5B0-DB98-4E1E-A4D9-0E657B33F1E8}" type="pres">
      <dgm:prSet presAssocID="{AFA58719-2289-43E4-A9E3-16A6E5FF8897}" presName="childText" presStyleLbl="conFgAcc1" presStyleIdx="2" presStyleCnt="3">
        <dgm:presLayoutVars>
          <dgm:bulletEnabled val="1"/>
        </dgm:presLayoutVars>
      </dgm:prSet>
      <dgm:spPr/>
      <dgm:t>
        <a:bodyPr/>
        <a:lstStyle/>
        <a:p>
          <a:endParaRPr lang="es-MX"/>
        </a:p>
      </dgm:t>
    </dgm:pt>
  </dgm:ptLst>
  <dgm:cxnLst>
    <dgm:cxn modelId="{E366DF8B-D09E-42DC-8EB0-5B8CF55F092D}" srcId="{86448025-FDA6-4D3F-8866-EA6843A80855}" destId="{0929BE70-3F50-46E7-A6C4-10F1EBE7549E}" srcOrd="0" destOrd="0" parTransId="{4A4E8D55-680F-4148-9413-A15508457362}" sibTransId="{BC73BFAC-F1C2-46D9-A997-D78961E19B98}"/>
    <dgm:cxn modelId="{9B11DDCB-21D6-40D4-BEC1-43A67E2EF016}" type="presOf" srcId="{86448025-FDA6-4D3F-8866-EA6843A80855}" destId="{2A88BB1F-E9F4-4312-8A6D-8202196BF790}" srcOrd="0" destOrd="0" presId="urn:microsoft.com/office/officeart/2005/8/layout/list1"/>
    <dgm:cxn modelId="{98077F20-43FA-43C3-AEB8-6FDB24BA0D9C}" type="presOf" srcId="{0929BE70-3F50-46E7-A6C4-10F1EBE7549E}" destId="{38ED9D97-6DF0-49AD-A50B-AA7319B20CE9}" srcOrd="0" destOrd="0" presId="urn:microsoft.com/office/officeart/2005/8/layout/list1"/>
    <dgm:cxn modelId="{A1F74E7F-4AF1-483A-A8FE-FA716208978D}" type="presOf" srcId="{8AE411B8-C1A1-4E4E-B5EB-5EFE8A835FEC}" destId="{F94384E0-9FCD-4CAC-AF0F-AA61FB45951F}" srcOrd="0" destOrd="0" presId="urn:microsoft.com/office/officeart/2005/8/layout/list1"/>
    <dgm:cxn modelId="{9951DE1A-1FA6-4B3E-BBD8-3C8926E1C4C9}" type="presOf" srcId="{0929BE70-3F50-46E7-A6C4-10F1EBE7549E}" destId="{BF43E9E2-DE99-4A8A-AD22-A1DC28D39748}" srcOrd="1" destOrd="0" presId="urn:microsoft.com/office/officeart/2005/8/layout/list1"/>
    <dgm:cxn modelId="{B9CEE7E9-112D-401C-A279-CC4E978EB04C}" type="presOf" srcId="{AFA58719-2289-43E4-A9E3-16A6E5FF8897}" destId="{AA6A4181-527D-45F8-B7DD-2B5D3D82F6FD}" srcOrd="1" destOrd="0" presId="urn:microsoft.com/office/officeart/2005/8/layout/list1"/>
    <dgm:cxn modelId="{A5D49FA6-0AA6-4214-98E4-137A033E3271}" srcId="{86448025-FDA6-4D3F-8866-EA6843A80855}" destId="{AFA58719-2289-43E4-A9E3-16A6E5FF8897}" srcOrd="2" destOrd="0" parTransId="{1C2860C1-E597-4E3A-BF6A-4C21E8D0ABFD}" sibTransId="{680ADF90-4686-4DA9-9D41-6A3A1DFD67AC}"/>
    <dgm:cxn modelId="{EBD8BCD4-D978-46BB-978C-488A2C4B6122}" type="presOf" srcId="{AFA58719-2289-43E4-A9E3-16A6E5FF8897}" destId="{DBF0A908-AEB9-49A4-955D-C0212CDF0A88}" srcOrd="0" destOrd="0" presId="urn:microsoft.com/office/officeart/2005/8/layout/list1"/>
    <dgm:cxn modelId="{74D47890-9EAC-4C73-B940-650FBC479A6A}" type="presOf" srcId="{8AE411B8-C1A1-4E4E-B5EB-5EFE8A835FEC}" destId="{879EEEEB-062E-40C3-9E33-C3CDA4DD6828}" srcOrd="1" destOrd="0" presId="urn:microsoft.com/office/officeart/2005/8/layout/list1"/>
    <dgm:cxn modelId="{BD4CB365-6709-4156-B213-4B1F8A30DB3E}" srcId="{86448025-FDA6-4D3F-8866-EA6843A80855}" destId="{8AE411B8-C1A1-4E4E-B5EB-5EFE8A835FEC}" srcOrd="1" destOrd="0" parTransId="{1252A3F7-CCAD-45B9-84AA-F1BB102CAE73}" sibTransId="{485A14B6-A046-4EC3-B7E5-8AA73797460F}"/>
    <dgm:cxn modelId="{5048B32F-1845-45AC-BF8E-D9814F7BF965}" type="presParOf" srcId="{2A88BB1F-E9F4-4312-8A6D-8202196BF790}" destId="{BA53C64B-88A5-40B3-BE2D-AD06172DD57E}" srcOrd="0" destOrd="0" presId="urn:microsoft.com/office/officeart/2005/8/layout/list1"/>
    <dgm:cxn modelId="{ED6671C4-D407-48B8-B2B6-0161DBDC90F1}" type="presParOf" srcId="{BA53C64B-88A5-40B3-BE2D-AD06172DD57E}" destId="{38ED9D97-6DF0-49AD-A50B-AA7319B20CE9}" srcOrd="0" destOrd="0" presId="urn:microsoft.com/office/officeart/2005/8/layout/list1"/>
    <dgm:cxn modelId="{5A65C730-01BB-434A-845E-1670EC0F9082}" type="presParOf" srcId="{BA53C64B-88A5-40B3-BE2D-AD06172DD57E}" destId="{BF43E9E2-DE99-4A8A-AD22-A1DC28D39748}" srcOrd="1" destOrd="0" presId="urn:microsoft.com/office/officeart/2005/8/layout/list1"/>
    <dgm:cxn modelId="{CFC398CB-F1A1-4645-ADC5-2BFE0A0D946E}" type="presParOf" srcId="{2A88BB1F-E9F4-4312-8A6D-8202196BF790}" destId="{32875B3F-F497-4959-A264-7451A92C0872}" srcOrd="1" destOrd="0" presId="urn:microsoft.com/office/officeart/2005/8/layout/list1"/>
    <dgm:cxn modelId="{9C65C634-E893-406E-A148-870D1321F3B6}" type="presParOf" srcId="{2A88BB1F-E9F4-4312-8A6D-8202196BF790}" destId="{CBB6B6D2-C79F-4E8A-B7CB-4C20F3BC1275}" srcOrd="2" destOrd="0" presId="urn:microsoft.com/office/officeart/2005/8/layout/list1"/>
    <dgm:cxn modelId="{69F59D0B-E114-43D2-8227-EF6B6558FFE3}" type="presParOf" srcId="{2A88BB1F-E9F4-4312-8A6D-8202196BF790}" destId="{BEA6E08F-2974-46DE-9F37-2932A9FF03E0}" srcOrd="3" destOrd="0" presId="urn:microsoft.com/office/officeart/2005/8/layout/list1"/>
    <dgm:cxn modelId="{E0FE0031-5EB6-4CB4-BDED-870C8C8B5DAD}" type="presParOf" srcId="{2A88BB1F-E9F4-4312-8A6D-8202196BF790}" destId="{EABF35CB-CCF4-442E-AC3D-3808DDBCC14D}" srcOrd="4" destOrd="0" presId="urn:microsoft.com/office/officeart/2005/8/layout/list1"/>
    <dgm:cxn modelId="{185B1979-A1CB-4388-9248-E6C41D98E501}" type="presParOf" srcId="{EABF35CB-CCF4-442E-AC3D-3808DDBCC14D}" destId="{F94384E0-9FCD-4CAC-AF0F-AA61FB45951F}" srcOrd="0" destOrd="0" presId="urn:microsoft.com/office/officeart/2005/8/layout/list1"/>
    <dgm:cxn modelId="{D6399F00-E284-41E5-9149-8A4BE5203453}" type="presParOf" srcId="{EABF35CB-CCF4-442E-AC3D-3808DDBCC14D}" destId="{879EEEEB-062E-40C3-9E33-C3CDA4DD6828}" srcOrd="1" destOrd="0" presId="urn:microsoft.com/office/officeart/2005/8/layout/list1"/>
    <dgm:cxn modelId="{18699A74-9975-4E2E-A7AA-E77C4C5A9803}" type="presParOf" srcId="{2A88BB1F-E9F4-4312-8A6D-8202196BF790}" destId="{140C6C9F-ADA0-4B65-BAD3-8217CE9F65C9}" srcOrd="5" destOrd="0" presId="urn:microsoft.com/office/officeart/2005/8/layout/list1"/>
    <dgm:cxn modelId="{E6941FC4-811B-4A58-9592-C86FF3C205B6}" type="presParOf" srcId="{2A88BB1F-E9F4-4312-8A6D-8202196BF790}" destId="{C26DCBBE-5BE1-4BD6-976A-4D626309CDA1}" srcOrd="6" destOrd="0" presId="urn:microsoft.com/office/officeart/2005/8/layout/list1"/>
    <dgm:cxn modelId="{951FE13B-6091-4691-A463-23E8944C50C6}" type="presParOf" srcId="{2A88BB1F-E9F4-4312-8A6D-8202196BF790}" destId="{8E90816A-A864-435D-BE81-3E46587EAE0A}" srcOrd="7" destOrd="0" presId="urn:microsoft.com/office/officeart/2005/8/layout/list1"/>
    <dgm:cxn modelId="{25F51054-1E2B-4706-968E-3CDCEB047506}" type="presParOf" srcId="{2A88BB1F-E9F4-4312-8A6D-8202196BF790}" destId="{E9C66D9C-F79F-49C7-BA5F-8C993D738E8E}" srcOrd="8" destOrd="0" presId="urn:microsoft.com/office/officeart/2005/8/layout/list1"/>
    <dgm:cxn modelId="{47E90335-524A-4B3D-8F81-7998929D31C5}" type="presParOf" srcId="{E9C66D9C-F79F-49C7-BA5F-8C993D738E8E}" destId="{DBF0A908-AEB9-49A4-955D-C0212CDF0A88}" srcOrd="0" destOrd="0" presId="urn:microsoft.com/office/officeart/2005/8/layout/list1"/>
    <dgm:cxn modelId="{9F28AEDA-4044-40BC-B278-0028B42E4541}" type="presParOf" srcId="{E9C66D9C-F79F-49C7-BA5F-8C993D738E8E}" destId="{AA6A4181-527D-45F8-B7DD-2B5D3D82F6FD}" srcOrd="1" destOrd="0" presId="urn:microsoft.com/office/officeart/2005/8/layout/list1"/>
    <dgm:cxn modelId="{B9582833-28E3-46FB-B985-85D0C50AE703}" type="presParOf" srcId="{2A88BB1F-E9F4-4312-8A6D-8202196BF790}" destId="{A86AACA5-9613-4F4D-99F7-35A4B10359AE}" srcOrd="9" destOrd="0" presId="urn:microsoft.com/office/officeart/2005/8/layout/list1"/>
    <dgm:cxn modelId="{23999847-15A3-412D-9400-BACE455E01B8}" type="presParOf" srcId="{2A88BB1F-E9F4-4312-8A6D-8202196BF790}" destId="{3485B5B0-DB98-4E1E-A4D9-0E657B33F1E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CD898-77B5-440B-AEE7-88E8F6BB396F}" type="doc">
      <dgm:prSet loTypeId="urn:microsoft.com/office/officeart/2005/8/layout/chevron2" loCatId="process" qsTypeId="urn:microsoft.com/office/officeart/2005/8/quickstyle/simple4" qsCatId="simple" csTypeId="urn:microsoft.com/office/officeart/2005/8/colors/accent2_2" csCatId="accent2" phldr="1"/>
      <dgm:spPr/>
      <dgm:t>
        <a:bodyPr/>
        <a:lstStyle/>
        <a:p>
          <a:endParaRPr lang="es-MX"/>
        </a:p>
      </dgm:t>
    </dgm:pt>
    <dgm:pt modelId="{DBC632F0-C09E-4717-B690-77FE9E9249D3}">
      <dgm:prSet phldrT="[Texto]" custT="1"/>
      <dgm:spPr/>
      <dgm:t>
        <a:bodyPr/>
        <a:lstStyle/>
        <a:p>
          <a:r>
            <a:rPr lang="es-MX" sz="2000" dirty="0" smtClean="0">
              <a:latin typeface="Arial Narrow" pitchFamily="34" charset="0"/>
            </a:rPr>
            <a:t>1</a:t>
          </a:r>
          <a:endParaRPr lang="es-MX" sz="2000" dirty="0">
            <a:latin typeface="Arial Narrow" pitchFamily="34" charset="0"/>
          </a:endParaRPr>
        </a:p>
      </dgm:t>
    </dgm:pt>
    <dgm:pt modelId="{25414B2D-8D55-407C-8935-32BAED64FECC}" type="parTrans" cxnId="{73E1483A-BC95-4A57-A3D8-45C47F19A4C4}">
      <dgm:prSet/>
      <dgm:spPr/>
      <dgm:t>
        <a:bodyPr/>
        <a:lstStyle/>
        <a:p>
          <a:endParaRPr lang="es-MX" sz="2000">
            <a:latin typeface="Arial Narrow" pitchFamily="34" charset="0"/>
          </a:endParaRPr>
        </a:p>
      </dgm:t>
    </dgm:pt>
    <dgm:pt modelId="{7CA6034F-F06C-47C5-A14F-70ED2906A0BA}" type="sibTrans" cxnId="{73E1483A-BC95-4A57-A3D8-45C47F19A4C4}">
      <dgm:prSet/>
      <dgm:spPr/>
      <dgm:t>
        <a:bodyPr/>
        <a:lstStyle/>
        <a:p>
          <a:endParaRPr lang="es-MX" sz="2000">
            <a:latin typeface="Arial Narrow" pitchFamily="34" charset="0"/>
          </a:endParaRPr>
        </a:p>
      </dgm:t>
    </dgm:pt>
    <dgm:pt modelId="{A178F0C3-B572-487A-AC99-A7808DBCBE09}">
      <dgm:prSet phldrT="[Texto]" custT="1"/>
      <dgm:spPr>
        <a:noFill/>
      </dgm:spPr>
      <dgm:t>
        <a:bodyPr/>
        <a:lstStyle/>
        <a:p>
          <a:r>
            <a:rPr lang="es-MX" sz="2000" dirty="0" smtClean="0">
              <a:latin typeface="Arial Narrow" pitchFamily="34" charset="0"/>
            </a:rPr>
            <a:t>Libros de control y recetarios electrónicos</a:t>
          </a:r>
          <a:endParaRPr lang="es-MX" sz="2000" dirty="0">
            <a:latin typeface="Arial Narrow" pitchFamily="34" charset="0"/>
          </a:endParaRPr>
        </a:p>
      </dgm:t>
    </dgm:pt>
    <dgm:pt modelId="{32392E2C-6BC3-4A8A-8996-011AEBC9949A}" type="parTrans" cxnId="{A7FA434A-6751-4AF1-AEA5-EFF689EE15ED}">
      <dgm:prSet/>
      <dgm:spPr/>
      <dgm:t>
        <a:bodyPr/>
        <a:lstStyle/>
        <a:p>
          <a:endParaRPr lang="es-MX" sz="2000">
            <a:latin typeface="Arial Narrow" pitchFamily="34" charset="0"/>
          </a:endParaRPr>
        </a:p>
      </dgm:t>
    </dgm:pt>
    <dgm:pt modelId="{A307DF14-FE5E-467B-A607-99A7FB1CFAE2}" type="sibTrans" cxnId="{A7FA434A-6751-4AF1-AEA5-EFF689EE15ED}">
      <dgm:prSet/>
      <dgm:spPr/>
      <dgm:t>
        <a:bodyPr/>
        <a:lstStyle/>
        <a:p>
          <a:endParaRPr lang="es-MX" sz="2000">
            <a:latin typeface="Arial Narrow" pitchFamily="34" charset="0"/>
          </a:endParaRPr>
        </a:p>
      </dgm:t>
    </dgm:pt>
    <dgm:pt modelId="{7EED3BE0-603B-4731-B9C0-0155224CBDCF}">
      <dgm:prSet phldrT="[Texto]" custT="1"/>
      <dgm:spPr/>
      <dgm:t>
        <a:bodyPr/>
        <a:lstStyle/>
        <a:p>
          <a:r>
            <a:rPr lang="es-MX" sz="2000" dirty="0" smtClean="0">
              <a:latin typeface="Arial Narrow" pitchFamily="34" charset="0"/>
            </a:rPr>
            <a:t>2</a:t>
          </a:r>
          <a:endParaRPr lang="es-MX" sz="2000" dirty="0">
            <a:latin typeface="Arial Narrow" pitchFamily="34" charset="0"/>
          </a:endParaRPr>
        </a:p>
      </dgm:t>
    </dgm:pt>
    <dgm:pt modelId="{2664ADAE-BB0A-4038-B2F6-8C17496DF29D}" type="parTrans" cxnId="{794E54F2-54A5-4BB8-8DA2-A0ED4E544186}">
      <dgm:prSet/>
      <dgm:spPr/>
      <dgm:t>
        <a:bodyPr/>
        <a:lstStyle/>
        <a:p>
          <a:endParaRPr lang="es-MX" sz="2000">
            <a:latin typeface="Arial Narrow" pitchFamily="34" charset="0"/>
          </a:endParaRPr>
        </a:p>
      </dgm:t>
    </dgm:pt>
    <dgm:pt modelId="{44A5FC4E-6566-468C-AEC6-6085D6BBC772}" type="sibTrans" cxnId="{794E54F2-54A5-4BB8-8DA2-A0ED4E544186}">
      <dgm:prSet/>
      <dgm:spPr/>
      <dgm:t>
        <a:bodyPr/>
        <a:lstStyle/>
        <a:p>
          <a:endParaRPr lang="es-MX" sz="2000">
            <a:latin typeface="Arial Narrow" pitchFamily="34" charset="0"/>
          </a:endParaRPr>
        </a:p>
      </dgm:t>
    </dgm:pt>
    <dgm:pt modelId="{687F1AF4-1FA2-4F9E-AEED-110B7B940691}">
      <dgm:prSet phldrT="[Texto]" custT="1"/>
      <dgm:spPr>
        <a:noFill/>
      </dgm:spPr>
      <dgm:t>
        <a:bodyPr/>
        <a:lstStyle/>
        <a:p>
          <a:r>
            <a:rPr lang="es-MX" sz="2000" dirty="0" smtClean="0">
              <a:latin typeface="Arial Narrow" pitchFamily="34" charset="0"/>
            </a:rPr>
            <a:t>Otras medidas regulatorias.</a:t>
          </a:r>
          <a:endParaRPr lang="es-MX" sz="2000" dirty="0">
            <a:latin typeface="Arial Narrow" pitchFamily="34" charset="0"/>
          </a:endParaRPr>
        </a:p>
      </dgm:t>
    </dgm:pt>
    <dgm:pt modelId="{617C9899-5773-4262-AD1A-F3AFF62135F1}" type="parTrans" cxnId="{C4272C4C-9797-40D4-B570-BBC3EF4B6C63}">
      <dgm:prSet/>
      <dgm:spPr/>
      <dgm:t>
        <a:bodyPr/>
        <a:lstStyle/>
        <a:p>
          <a:endParaRPr lang="es-MX" sz="2000">
            <a:latin typeface="Arial Narrow" pitchFamily="34" charset="0"/>
          </a:endParaRPr>
        </a:p>
      </dgm:t>
    </dgm:pt>
    <dgm:pt modelId="{F383D036-0F15-41AD-96CB-ADC2C1B8B488}" type="sibTrans" cxnId="{C4272C4C-9797-40D4-B570-BBC3EF4B6C63}">
      <dgm:prSet/>
      <dgm:spPr/>
      <dgm:t>
        <a:bodyPr/>
        <a:lstStyle/>
        <a:p>
          <a:endParaRPr lang="es-MX" sz="2000">
            <a:latin typeface="Arial Narrow" pitchFamily="34" charset="0"/>
          </a:endParaRPr>
        </a:p>
      </dgm:t>
    </dgm:pt>
    <dgm:pt modelId="{72FD895C-9E90-4EDE-9168-30C50065B751}">
      <dgm:prSet phldrT="[Texto]" custT="1"/>
      <dgm:spPr/>
      <dgm:t>
        <a:bodyPr/>
        <a:lstStyle/>
        <a:p>
          <a:r>
            <a:rPr lang="es-MX" sz="2000" dirty="0" smtClean="0">
              <a:latin typeface="Arial Narrow" pitchFamily="34" charset="0"/>
            </a:rPr>
            <a:t>3</a:t>
          </a:r>
          <a:endParaRPr lang="es-MX" sz="2000" dirty="0">
            <a:latin typeface="Arial Narrow" pitchFamily="34" charset="0"/>
          </a:endParaRPr>
        </a:p>
      </dgm:t>
    </dgm:pt>
    <dgm:pt modelId="{9A1FA22B-712D-411A-A814-E3F680D5D488}" type="parTrans" cxnId="{604D5848-8EDC-4813-9559-B7B7CEBC0AE3}">
      <dgm:prSet/>
      <dgm:spPr/>
      <dgm:t>
        <a:bodyPr/>
        <a:lstStyle/>
        <a:p>
          <a:endParaRPr lang="es-MX" sz="2000">
            <a:latin typeface="Arial Narrow" pitchFamily="34" charset="0"/>
          </a:endParaRPr>
        </a:p>
      </dgm:t>
    </dgm:pt>
    <dgm:pt modelId="{26814FA6-BE39-4F91-81FB-11BF2B68B332}" type="sibTrans" cxnId="{604D5848-8EDC-4813-9559-B7B7CEBC0AE3}">
      <dgm:prSet/>
      <dgm:spPr/>
      <dgm:t>
        <a:bodyPr/>
        <a:lstStyle/>
        <a:p>
          <a:endParaRPr lang="es-MX" sz="2000">
            <a:latin typeface="Arial Narrow" pitchFamily="34" charset="0"/>
          </a:endParaRPr>
        </a:p>
      </dgm:t>
    </dgm:pt>
    <dgm:pt modelId="{B3FBD44D-4505-4E5B-9E9F-670CCB7D4A61}">
      <dgm:prSet phldrT="[Texto]" custT="1"/>
      <dgm:spPr>
        <a:noFill/>
      </dgm:spPr>
      <dgm:t>
        <a:bodyPr/>
        <a:lstStyle/>
        <a:p>
          <a:r>
            <a:rPr lang="es-MX" sz="2000" b="0" dirty="0" smtClean="0">
              <a:solidFill>
                <a:prstClr val="black"/>
              </a:solidFill>
              <a:latin typeface="Arial Narrow" pitchFamily="34" charset="0"/>
            </a:rPr>
            <a:t>Grupo Interinstitucional para el control del dolor y cuidados paliativos</a:t>
          </a:r>
          <a:endParaRPr lang="es-MX" sz="2000" b="0" dirty="0">
            <a:latin typeface="Arial Narrow" pitchFamily="34" charset="0"/>
          </a:endParaRPr>
        </a:p>
      </dgm:t>
    </dgm:pt>
    <dgm:pt modelId="{74C37298-5003-4999-B24B-E780D29CEC02}" type="parTrans" cxnId="{5E0D9D16-1670-4157-B67F-EA1AEC2C17AC}">
      <dgm:prSet/>
      <dgm:spPr/>
      <dgm:t>
        <a:bodyPr/>
        <a:lstStyle/>
        <a:p>
          <a:endParaRPr lang="es-MX" sz="2000">
            <a:latin typeface="Arial Narrow" pitchFamily="34" charset="0"/>
          </a:endParaRPr>
        </a:p>
      </dgm:t>
    </dgm:pt>
    <dgm:pt modelId="{5F42D11C-1700-4200-BB31-72F2BB75A167}" type="sibTrans" cxnId="{5E0D9D16-1670-4157-B67F-EA1AEC2C17AC}">
      <dgm:prSet/>
      <dgm:spPr/>
      <dgm:t>
        <a:bodyPr/>
        <a:lstStyle/>
        <a:p>
          <a:endParaRPr lang="es-MX" sz="2000">
            <a:latin typeface="Arial Narrow" pitchFamily="34" charset="0"/>
          </a:endParaRPr>
        </a:p>
      </dgm:t>
    </dgm:pt>
    <dgm:pt modelId="{C5BF7B0E-CADB-4BF4-AE9C-1F6FAE2E65BD}">
      <dgm:prSet phldrT="[Texto]" custT="1"/>
      <dgm:spPr>
        <a:noFill/>
      </dgm:spPr>
      <dgm:t>
        <a:bodyPr/>
        <a:lstStyle/>
        <a:p>
          <a:endParaRPr lang="es-MX" sz="2000" b="0" dirty="0">
            <a:latin typeface="Arial Narrow" pitchFamily="34" charset="0"/>
          </a:endParaRPr>
        </a:p>
      </dgm:t>
    </dgm:pt>
    <dgm:pt modelId="{AE593024-B70A-4E69-895E-9E4A7F3F2E03}" type="parTrans" cxnId="{73E063E5-1E39-4AD2-A17F-C98857174805}">
      <dgm:prSet/>
      <dgm:spPr/>
      <dgm:t>
        <a:bodyPr/>
        <a:lstStyle/>
        <a:p>
          <a:endParaRPr lang="es-MX"/>
        </a:p>
      </dgm:t>
    </dgm:pt>
    <dgm:pt modelId="{5A3D7603-0791-4EEE-BD6A-38752070EFBE}" type="sibTrans" cxnId="{73E063E5-1E39-4AD2-A17F-C98857174805}">
      <dgm:prSet/>
      <dgm:spPr/>
      <dgm:t>
        <a:bodyPr/>
        <a:lstStyle/>
        <a:p>
          <a:endParaRPr lang="es-MX"/>
        </a:p>
      </dgm:t>
    </dgm:pt>
    <dgm:pt modelId="{C62E0A8A-AF2F-4998-B24F-A7C7FBC9F82B}">
      <dgm:prSet phldrT="[Texto]" custT="1"/>
      <dgm:spPr>
        <a:noFill/>
      </dgm:spPr>
      <dgm:t>
        <a:bodyPr/>
        <a:lstStyle/>
        <a:p>
          <a:endParaRPr lang="es-MX" sz="2000" b="0" dirty="0">
            <a:latin typeface="Arial Narrow" pitchFamily="34" charset="0"/>
          </a:endParaRPr>
        </a:p>
      </dgm:t>
    </dgm:pt>
    <dgm:pt modelId="{35FDB121-1C3C-4231-9AEC-BE2C72B36FEB}" type="parTrans" cxnId="{AEAE5335-4988-485F-8D0F-B03D44CAAD47}">
      <dgm:prSet/>
      <dgm:spPr/>
      <dgm:t>
        <a:bodyPr/>
        <a:lstStyle/>
        <a:p>
          <a:endParaRPr lang="es-MX"/>
        </a:p>
      </dgm:t>
    </dgm:pt>
    <dgm:pt modelId="{E42E0611-C0B3-4277-9E27-812A56F8A780}" type="sibTrans" cxnId="{AEAE5335-4988-485F-8D0F-B03D44CAAD47}">
      <dgm:prSet/>
      <dgm:spPr/>
      <dgm:t>
        <a:bodyPr/>
        <a:lstStyle/>
        <a:p>
          <a:endParaRPr lang="es-MX"/>
        </a:p>
      </dgm:t>
    </dgm:pt>
    <dgm:pt modelId="{4D085043-D86B-4E43-B323-DD79E4F8BC62}" type="pres">
      <dgm:prSet presAssocID="{CE7CD898-77B5-440B-AEE7-88E8F6BB396F}" presName="linearFlow" presStyleCnt="0">
        <dgm:presLayoutVars>
          <dgm:dir/>
          <dgm:animLvl val="lvl"/>
          <dgm:resizeHandles val="exact"/>
        </dgm:presLayoutVars>
      </dgm:prSet>
      <dgm:spPr/>
      <dgm:t>
        <a:bodyPr/>
        <a:lstStyle/>
        <a:p>
          <a:endParaRPr lang="es-MX"/>
        </a:p>
      </dgm:t>
    </dgm:pt>
    <dgm:pt modelId="{61F2E0CD-37A0-48FA-8468-D447755F069D}" type="pres">
      <dgm:prSet presAssocID="{DBC632F0-C09E-4717-B690-77FE9E9249D3}" presName="composite" presStyleCnt="0"/>
      <dgm:spPr/>
    </dgm:pt>
    <dgm:pt modelId="{12F711E3-08D9-4AF2-962F-9D5C7339D7B5}" type="pres">
      <dgm:prSet presAssocID="{DBC632F0-C09E-4717-B690-77FE9E9249D3}" presName="parentText" presStyleLbl="alignNode1" presStyleIdx="0" presStyleCnt="3">
        <dgm:presLayoutVars>
          <dgm:chMax val="1"/>
          <dgm:bulletEnabled val="1"/>
        </dgm:presLayoutVars>
      </dgm:prSet>
      <dgm:spPr/>
      <dgm:t>
        <a:bodyPr/>
        <a:lstStyle/>
        <a:p>
          <a:endParaRPr lang="es-MX"/>
        </a:p>
      </dgm:t>
    </dgm:pt>
    <dgm:pt modelId="{8E51B86D-B66E-41F4-9EB5-6DB959676E53}" type="pres">
      <dgm:prSet presAssocID="{DBC632F0-C09E-4717-B690-77FE9E9249D3}" presName="descendantText" presStyleLbl="alignAcc1" presStyleIdx="0" presStyleCnt="3">
        <dgm:presLayoutVars>
          <dgm:bulletEnabled val="1"/>
        </dgm:presLayoutVars>
      </dgm:prSet>
      <dgm:spPr/>
      <dgm:t>
        <a:bodyPr/>
        <a:lstStyle/>
        <a:p>
          <a:endParaRPr lang="es-MX"/>
        </a:p>
      </dgm:t>
    </dgm:pt>
    <dgm:pt modelId="{68371E8E-E669-4371-AB7F-8A0D0E2BE395}" type="pres">
      <dgm:prSet presAssocID="{7CA6034F-F06C-47C5-A14F-70ED2906A0BA}" presName="sp" presStyleCnt="0"/>
      <dgm:spPr/>
    </dgm:pt>
    <dgm:pt modelId="{BF66D01D-39C2-40FA-8862-192FB9D1030A}" type="pres">
      <dgm:prSet presAssocID="{7EED3BE0-603B-4731-B9C0-0155224CBDCF}" presName="composite" presStyleCnt="0"/>
      <dgm:spPr/>
    </dgm:pt>
    <dgm:pt modelId="{316890B9-4250-4D26-9AA3-8EB6F29FBF7A}" type="pres">
      <dgm:prSet presAssocID="{7EED3BE0-603B-4731-B9C0-0155224CBDCF}" presName="parentText" presStyleLbl="alignNode1" presStyleIdx="1" presStyleCnt="3">
        <dgm:presLayoutVars>
          <dgm:chMax val="1"/>
          <dgm:bulletEnabled val="1"/>
        </dgm:presLayoutVars>
      </dgm:prSet>
      <dgm:spPr/>
      <dgm:t>
        <a:bodyPr/>
        <a:lstStyle/>
        <a:p>
          <a:endParaRPr lang="es-MX"/>
        </a:p>
      </dgm:t>
    </dgm:pt>
    <dgm:pt modelId="{89318712-6B8D-45C9-9EB8-FFBDB725CD73}" type="pres">
      <dgm:prSet presAssocID="{7EED3BE0-603B-4731-B9C0-0155224CBDCF}" presName="descendantText" presStyleLbl="alignAcc1" presStyleIdx="1" presStyleCnt="3">
        <dgm:presLayoutVars>
          <dgm:bulletEnabled val="1"/>
        </dgm:presLayoutVars>
      </dgm:prSet>
      <dgm:spPr/>
      <dgm:t>
        <a:bodyPr/>
        <a:lstStyle/>
        <a:p>
          <a:endParaRPr lang="es-MX"/>
        </a:p>
      </dgm:t>
    </dgm:pt>
    <dgm:pt modelId="{D0D62BB5-BACF-49F9-9487-7D5578862329}" type="pres">
      <dgm:prSet presAssocID="{44A5FC4E-6566-468C-AEC6-6085D6BBC772}" presName="sp" presStyleCnt="0"/>
      <dgm:spPr/>
    </dgm:pt>
    <dgm:pt modelId="{22391571-710F-452D-8517-EA8CA4071F56}" type="pres">
      <dgm:prSet presAssocID="{72FD895C-9E90-4EDE-9168-30C50065B751}" presName="composite" presStyleCnt="0"/>
      <dgm:spPr/>
    </dgm:pt>
    <dgm:pt modelId="{E74BA32E-8EA4-49BD-A684-413D1999BB62}" type="pres">
      <dgm:prSet presAssocID="{72FD895C-9E90-4EDE-9168-30C50065B751}" presName="parentText" presStyleLbl="alignNode1" presStyleIdx="2" presStyleCnt="3">
        <dgm:presLayoutVars>
          <dgm:chMax val="1"/>
          <dgm:bulletEnabled val="1"/>
        </dgm:presLayoutVars>
      </dgm:prSet>
      <dgm:spPr/>
      <dgm:t>
        <a:bodyPr/>
        <a:lstStyle/>
        <a:p>
          <a:endParaRPr lang="es-MX"/>
        </a:p>
      </dgm:t>
    </dgm:pt>
    <dgm:pt modelId="{836B595E-857F-4565-83CE-294D28061F1B}" type="pres">
      <dgm:prSet presAssocID="{72FD895C-9E90-4EDE-9168-30C50065B751}" presName="descendantText" presStyleLbl="alignAcc1" presStyleIdx="2" presStyleCnt="3" custLinFactNeighborY="-694">
        <dgm:presLayoutVars>
          <dgm:bulletEnabled val="1"/>
        </dgm:presLayoutVars>
      </dgm:prSet>
      <dgm:spPr/>
      <dgm:t>
        <a:bodyPr/>
        <a:lstStyle/>
        <a:p>
          <a:endParaRPr lang="es-MX"/>
        </a:p>
      </dgm:t>
    </dgm:pt>
  </dgm:ptLst>
  <dgm:cxnLst>
    <dgm:cxn modelId="{73E063E5-1E39-4AD2-A17F-C98857174805}" srcId="{72FD895C-9E90-4EDE-9168-30C50065B751}" destId="{C5BF7B0E-CADB-4BF4-AE9C-1F6FAE2E65BD}" srcOrd="2" destOrd="0" parTransId="{AE593024-B70A-4E69-895E-9E4A7F3F2E03}" sibTransId="{5A3D7603-0791-4EEE-BD6A-38752070EFBE}"/>
    <dgm:cxn modelId="{FD638764-381D-4488-B91A-DFF536974768}" type="presOf" srcId="{7EED3BE0-603B-4731-B9C0-0155224CBDCF}" destId="{316890B9-4250-4D26-9AA3-8EB6F29FBF7A}" srcOrd="0" destOrd="0" presId="urn:microsoft.com/office/officeart/2005/8/layout/chevron2"/>
    <dgm:cxn modelId="{AEAE5335-4988-485F-8D0F-B03D44CAAD47}" srcId="{72FD895C-9E90-4EDE-9168-30C50065B751}" destId="{C62E0A8A-AF2F-4998-B24F-A7C7FBC9F82B}" srcOrd="0" destOrd="0" parTransId="{35FDB121-1C3C-4231-9AEC-BE2C72B36FEB}" sibTransId="{E42E0611-C0B3-4277-9E27-812A56F8A780}"/>
    <dgm:cxn modelId="{DC355A93-D953-4882-AB3E-C852B807B6BB}" type="presOf" srcId="{72FD895C-9E90-4EDE-9168-30C50065B751}" destId="{E74BA32E-8EA4-49BD-A684-413D1999BB62}" srcOrd="0" destOrd="0" presId="urn:microsoft.com/office/officeart/2005/8/layout/chevron2"/>
    <dgm:cxn modelId="{132974EC-69D9-4F89-804E-B8AF76D07EEB}" type="presOf" srcId="{687F1AF4-1FA2-4F9E-AEED-110B7B940691}" destId="{89318712-6B8D-45C9-9EB8-FFBDB725CD73}" srcOrd="0" destOrd="0" presId="urn:microsoft.com/office/officeart/2005/8/layout/chevron2"/>
    <dgm:cxn modelId="{6F07CFAE-C218-468F-8578-98B8E18192C4}" type="presOf" srcId="{C5BF7B0E-CADB-4BF4-AE9C-1F6FAE2E65BD}" destId="{836B595E-857F-4565-83CE-294D28061F1B}" srcOrd="0" destOrd="2" presId="urn:microsoft.com/office/officeart/2005/8/layout/chevron2"/>
    <dgm:cxn modelId="{05F8672F-BC4C-4B0E-9103-E2564B0D361E}" type="presOf" srcId="{C62E0A8A-AF2F-4998-B24F-A7C7FBC9F82B}" destId="{836B595E-857F-4565-83CE-294D28061F1B}" srcOrd="0" destOrd="0" presId="urn:microsoft.com/office/officeart/2005/8/layout/chevron2"/>
    <dgm:cxn modelId="{794E54F2-54A5-4BB8-8DA2-A0ED4E544186}" srcId="{CE7CD898-77B5-440B-AEE7-88E8F6BB396F}" destId="{7EED3BE0-603B-4731-B9C0-0155224CBDCF}" srcOrd="1" destOrd="0" parTransId="{2664ADAE-BB0A-4038-B2F6-8C17496DF29D}" sibTransId="{44A5FC4E-6566-468C-AEC6-6085D6BBC772}"/>
    <dgm:cxn modelId="{73E1483A-BC95-4A57-A3D8-45C47F19A4C4}" srcId="{CE7CD898-77B5-440B-AEE7-88E8F6BB396F}" destId="{DBC632F0-C09E-4717-B690-77FE9E9249D3}" srcOrd="0" destOrd="0" parTransId="{25414B2D-8D55-407C-8935-32BAED64FECC}" sibTransId="{7CA6034F-F06C-47C5-A14F-70ED2906A0BA}"/>
    <dgm:cxn modelId="{3F3DD3BD-6B87-4D04-AD2C-7631C78A64FA}" type="presOf" srcId="{CE7CD898-77B5-440B-AEE7-88E8F6BB396F}" destId="{4D085043-D86B-4E43-B323-DD79E4F8BC62}" srcOrd="0" destOrd="0" presId="urn:microsoft.com/office/officeart/2005/8/layout/chevron2"/>
    <dgm:cxn modelId="{A7FA434A-6751-4AF1-AEA5-EFF689EE15ED}" srcId="{DBC632F0-C09E-4717-B690-77FE9E9249D3}" destId="{A178F0C3-B572-487A-AC99-A7808DBCBE09}" srcOrd="0" destOrd="0" parTransId="{32392E2C-6BC3-4A8A-8996-011AEBC9949A}" sibTransId="{A307DF14-FE5E-467B-A607-99A7FB1CFAE2}"/>
    <dgm:cxn modelId="{3496FD0C-B90A-4143-ABD8-53CF8F1F0350}" type="presOf" srcId="{A178F0C3-B572-487A-AC99-A7808DBCBE09}" destId="{8E51B86D-B66E-41F4-9EB5-6DB959676E53}" srcOrd="0" destOrd="0" presId="urn:microsoft.com/office/officeart/2005/8/layout/chevron2"/>
    <dgm:cxn modelId="{604D5848-8EDC-4813-9559-B7B7CEBC0AE3}" srcId="{CE7CD898-77B5-440B-AEE7-88E8F6BB396F}" destId="{72FD895C-9E90-4EDE-9168-30C50065B751}" srcOrd="2" destOrd="0" parTransId="{9A1FA22B-712D-411A-A814-E3F680D5D488}" sibTransId="{26814FA6-BE39-4F91-81FB-11BF2B68B332}"/>
    <dgm:cxn modelId="{C4272C4C-9797-40D4-B570-BBC3EF4B6C63}" srcId="{7EED3BE0-603B-4731-B9C0-0155224CBDCF}" destId="{687F1AF4-1FA2-4F9E-AEED-110B7B940691}" srcOrd="0" destOrd="0" parTransId="{617C9899-5773-4262-AD1A-F3AFF62135F1}" sibTransId="{F383D036-0F15-41AD-96CB-ADC2C1B8B488}"/>
    <dgm:cxn modelId="{5E0D9D16-1670-4157-B67F-EA1AEC2C17AC}" srcId="{72FD895C-9E90-4EDE-9168-30C50065B751}" destId="{B3FBD44D-4505-4E5B-9E9F-670CCB7D4A61}" srcOrd="1" destOrd="0" parTransId="{74C37298-5003-4999-B24B-E780D29CEC02}" sibTransId="{5F42D11C-1700-4200-BB31-72F2BB75A167}"/>
    <dgm:cxn modelId="{99CF5F9B-9433-4880-847E-7DBE134F2C86}" type="presOf" srcId="{B3FBD44D-4505-4E5B-9E9F-670CCB7D4A61}" destId="{836B595E-857F-4565-83CE-294D28061F1B}" srcOrd="0" destOrd="1" presId="urn:microsoft.com/office/officeart/2005/8/layout/chevron2"/>
    <dgm:cxn modelId="{B98CCC50-ABCD-430C-8443-7A9C7E3A6BA3}" type="presOf" srcId="{DBC632F0-C09E-4717-B690-77FE9E9249D3}" destId="{12F711E3-08D9-4AF2-962F-9D5C7339D7B5}" srcOrd="0" destOrd="0" presId="urn:microsoft.com/office/officeart/2005/8/layout/chevron2"/>
    <dgm:cxn modelId="{ABF86BAC-DB56-4AF3-A804-CDBF3F12F3E2}" type="presParOf" srcId="{4D085043-D86B-4E43-B323-DD79E4F8BC62}" destId="{61F2E0CD-37A0-48FA-8468-D447755F069D}" srcOrd="0" destOrd="0" presId="urn:microsoft.com/office/officeart/2005/8/layout/chevron2"/>
    <dgm:cxn modelId="{6522ED2C-AAA4-4993-B53B-7CAE45FB1D09}" type="presParOf" srcId="{61F2E0CD-37A0-48FA-8468-D447755F069D}" destId="{12F711E3-08D9-4AF2-962F-9D5C7339D7B5}" srcOrd="0" destOrd="0" presId="urn:microsoft.com/office/officeart/2005/8/layout/chevron2"/>
    <dgm:cxn modelId="{A30B7EBC-AF0F-4670-970E-CF8685E62521}" type="presParOf" srcId="{61F2E0CD-37A0-48FA-8468-D447755F069D}" destId="{8E51B86D-B66E-41F4-9EB5-6DB959676E53}" srcOrd="1" destOrd="0" presId="urn:microsoft.com/office/officeart/2005/8/layout/chevron2"/>
    <dgm:cxn modelId="{5B4ACA64-DB84-43B3-93B4-4EE2E5985291}" type="presParOf" srcId="{4D085043-D86B-4E43-B323-DD79E4F8BC62}" destId="{68371E8E-E669-4371-AB7F-8A0D0E2BE395}" srcOrd="1" destOrd="0" presId="urn:microsoft.com/office/officeart/2005/8/layout/chevron2"/>
    <dgm:cxn modelId="{CD1DA5B0-5EA4-4F04-AB18-28CA8C58EB69}" type="presParOf" srcId="{4D085043-D86B-4E43-B323-DD79E4F8BC62}" destId="{BF66D01D-39C2-40FA-8862-192FB9D1030A}" srcOrd="2" destOrd="0" presId="urn:microsoft.com/office/officeart/2005/8/layout/chevron2"/>
    <dgm:cxn modelId="{184B08F4-1D13-4873-9AB5-344AA47542CD}" type="presParOf" srcId="{BF66D01D-39C2-40FA-8862-192FB9D1030A}" destId="{316890B9-4250-4D26-9AA3-8EB6F29FBF7A}" srcOrd="0" destOrd="0" presId="urn:microsoft.com/office/officeart/2005/8/layout/chevron2"/>
    <dgm:cxn modelId="{76911882-B323-4687-A807-778C05497D6C}" type="presParOf" srcId="{BF66D01D-39C2-40FA-8862-192FB9D1030A}" destId="{89318712-6B8D-45C9-9EB8-FFBDB725CD73}" srcOrd="1" destOrd="0" presId="urn:microsoft.com/office/officeart/2005/8/layout/chevron2"/>
    <dgm:cxn modelId="{4B2871FC-687D-4E5E-8D08-E56251C400CB}" type="presParOf" srcId="{4D085043-D86B-4E43-B323-DD79E4F8BC62}" destId="{D0D62BB5-BACF-49F9-9487-7D5578862329}" srcOrd="3" destOrd="0" presId="urn:microsoft.com/office/officeart/2005/8/layout/chevron2"/>
    <dgm:cxn modelId="{DCD5AB0E-7832-404A-8D1F-F6D959BFDCF4}" type="presParOf" srcId="{4D085043-D86B-4E43-B323-DD79E4F8BC62}" destId="{22391571-710F-452D-8517-EA8CA4071F56}" srcOrd="4" destOrd="0" presId="urn:microsoft.com/office/officeart/2005/8/layout/chevron2"/>
    <dgm:cxn modelId="{FAB59D58-96A5-4D2A-8278-C43B83F031DD}" type="presParOf" srcId="{22391571-710F-452D-8517-EA8CA4071F56}" destId="{E74BA32E-8EA4-49BD-A684-413D1999BB62}" srcOrd="0" destOrd="0" presId="urn:microsoft.com/office/officeart/2005/8/layout/chevron2"/>
    <dgm:cxn modelId="{2C68BE6F-E209-4B29-860F-7683EC09DBFA}" type="presParOf" srcId="{22391571-710F-452D-8517-EA8CA4071F56}" destId="{836B595E-857F-4565-83CE-294D28061F1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6B6D2-C79F-4E8A-B7CB-4C20F3BC1275}">
      <dsp:nvSpPr>
        <dsp:cNvPr id="0" name=""/>
        <dsp:cNvSpPr/>
      </dsp:nvSpPr>
      <dsp:spPr>
        <a:xfrm>
          <a:off x="0" y="334513"/>
          <a:ext cx="9152251" cy="529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F43E9E2-DE99-4A8A-AD22-A1DC28D39748}">
      <dsp:nvSpPr>
        <dsp:cNvPr id="0" name=""/>
        <dsp:cNvSpPr/>
      </dsp:nvSpPr>
      <dsp:spPr>
        <a:xfrm>
          <a:off x="406167" y="69150"/>
          <a:ext cx="6406575" cy="619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2153" tIns="0" rIns="242153"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Narrow" pitchFamily="34" charset="0"/>
            </a:rPr>
            <a:t>1. Complejidad en la emisión de recetarios</a:t>
          </a:r>
          <a:endParaRPr lang="es-MX" sz="1800" b="0" kern="1200" dirty="0">
            <a:latin typeface="Arial Narrow" pitchFamily="34" charset="0"/>
          </a:endParaRPr>
        </a:p>
      </dsp:txBody>
      <dsp:txXfrm>
        <a:off x="436429" y="99412"/>
        <a:ext cx="6346051" cy="559396"/>
      </dsp:txXfrm>
    </dsp:sp>
    <dsp:sp modelId="{C26DCBBE-5BE1-4BD6-976A-4D626309CDA1}">
      <dsp:nvSpPr>
        <dsp:cNvPr id="0" name=""/>
        <dsp:cNvSpPr/>
      </dsp:nvSpPr>
      <dsp:spPr>
        <a:xfrm>
          <a:off x="0" y="1287073"/>
          <a:ext cx="9152251" cy="529200"/>
        </a:xfrm>
        <a:prstGeom prst="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9EEEEB-062E-40C3-9E33-C3CDA4DD6828}">
      <dsp:nvSpPr>
        <dsp:cNvPr id="0" name=""/>
        <dsp:cNvSpPr/>
      </dsp:nvSpPr>
      <dsp:spPr>
        <a:xfrm>
          <a:off x="457612" y="977113"/>
          <a:ext cx="6406575" cy="61992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2153" tIns="0" rIns="242153"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Narrow" pitchFamily="34" charset="0"/>
            </a:rPr>
            <a:t>2. Dificultad logística de llevar libros de control físicos</a:t>
          </a:r>
          <a:endParaRPr lang="es-MX" sz="1800" b="0" kern="1200" dirty="0">
            <a:latin typeface="Arial Narrow" pitchFamily="34" charset="0"/>
          </a:endParaRPr>
        </a:p>
      </dsp:txBody>
      <dsp:txXfrm>
        <a:off x="487874" y="1007375"/>
        <a:ext cx="6346051" cy="559396"/>
      </dsp:txXfrm>
    </dsp:sp>
    <dsp:sp modelId="{3485B5B0-DB98-4E1E-A4D9-0E657B33F1E8}">
      <dsp:nvSpPr>
        <dsp:cNvPr id="0" name=""/>
        <dsp:cNvSpPr/>
      </dsp:nvSpPr>
      <dsp:spPr>
        <a:xfrm>
          <a:off x="0" y="2239633"/>
          <a:ext cx="9152251" cy="5292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AA6A4181-527D-45F8-B7DD-2B5D3D82F6FD}">
      <dsp:nvSpPr>
        <dsp:cNvPr id="0" name=""/>
        <dsp:cNvSpPr/>
      </dsp:nvSpPr>
      <dsp:spPr>
        <a:xfrm>
          <a:off x="457612" y="1929673"/>
          <a:ext cx="6406575" cy="61992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2153" tIns="0" rIns="242153" bIns="0" numCol="1" spcCol="1270" anchor="ctr" anchorCtr="0">
          <a:noAutofit/>
        </a:bodyPr>
        <a:lstStyle/>
        <a:p>
          <a:pPr lvl="0" algn="l" defTabSz="800100">
            <a:lnSpc>
              <a:spcPct val="90000"/>
            </a:lnSpc>
            <a:spcBef>
              <a:spcPct val="0"/>
            </a:spcBef>
            <a:spcAft>
              <a:spcPct val="35000"/>
            </a:spcAft>
          </a:pPr>
          <a:r>
            <a:rPr lang="es-MX" sz="1800" b="0" kern="1200" dirty="0" smtClean="0">
              <a:latin typeface="Arial Narrow" pitchFamily="34" charset="0"/>
            </a:rPr>
            <a:t>3. Riesgos para los médicos por datos personales</a:t>
          </a:r>
        </a:p>
      </dsp:txBody>
      <dsp:txXfrm>
        <a:off x="487874" y="1959935"/>
        <a:ext cx="6346051"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711E3-08D9-4AF2-962F-9D5C7339D7B5}">
      <dsp:nvSpPr>
        <dsp:cNvPr id="0" name=""/>
        <dsp:cNvSpPr/>
      </dsp:nvSpPr>
      <dsp:spPr>
        <a:xfrm rot="5400000">
          <a:off x="-165763" y="167361"/>
          <a:ext cx="1105089" cy="77356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1</a:t>
          </a:r>
          <a:endParaRPr lang="es-MX" sz="2000" kern="1200" dirty="0">
            <a:latin typeface="Arial Narrow" pitchFamily="34" charset="0"/>
          </a:endParaRPr>
        </a:p>
      </dsp:txBody>
      <dsp:txXfrm rot="-5400000">
        <a:off x="1" y="388378"/>
        <a:ext cx="773562" cy="331527"/>
      </dsp:txXfrm>
    </dsp:sp>
    <dsp:sp modelId="{8E51B86D-B66E-41F4-9EB5-6DB959676E53}">
      <dsp:nvSpPr>
        <dsp:cNvPr id="0" name=""/>
        <dsp:cNvSpPr/>
      </dsp:nvSpPr>
      <dsp:spPr>
        <a:xfrm rot="5400000">
          <a:off x="4763702" y="-3988541"/>
          <a:ext cx="718308" cy="8698588"/>
        </a:xfrm>
        <a:prstGeom prst="round2SameRect">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smtClean="0">
              <a:latin typeface="Arial Narrow" pitchFamily="34" charset="0"/>
            </a:rPr>
            <a:t>Libros de control y recetarios electrónicos</a:t>
          </a:r>
          <a:endParaRPr lang="es-MX" sz="2000" kern="1200" dirty="0">
            <a:latin typeface="Arial Narrow" pitchFamily="34" charset="0"/>
          </a:endParaRPr>
        </a:p>
      </dsp:txBody>
      <dsp:txXfrm rot="-5400000">
        <a:off x="773563" y="36663"/>
        <a:ext cx="8663523" cy="648178"/>
      </dsp:txXfrm>
    </dsp:sp>
    <dsp:sp modelId="{316890B9-4250-4D26-9AA3-8EB6F29FBF7A}">
      <dsp:nvSpPr>
        <dsp:cNvPr id="0" name=""/>
        <dsp:cNvSpPr/>
      </dsp:nvSpPr>
      <dsp:spPr>
        <a:xfrm rot="5400000">
          <a:off x="-165763" y="1069154"/>
          <a:ext cx="1105089" cy="77356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2</a:t>
          </a:r>
          <a:endParaRPr lang="es-MX" sz="2000" kern="1200" dirty="0">
            <a:latin typeface="Arial Narrow" pitchFamily="34" charset="0"/>
          </a:endParaRPr>
        </a:p>
      </dsp:txBody>
      <dsp:txXfrm rot="-5400000">
        <a:off x="1" y="1290171"/>
        <a:ext cx="773562" cy="331527"/>
      </dsp:txXfrm>
    </dsp:sp>
    <dsp:sp modelId="{89318712-6B8D-45C9-9EB8-FFBDB725CD73}">
      <dsp:nvSpPr>
        <dsp:cNvPr id="0" name=""/>
        <dsp:cNvSpPr/>
      </dsp:nvSpPr>
      <dsp:spPr>
        <a:xfrm rot="5400000">
          <a:off x="4763702" y="-3086748"/>
          <a:ext cx="718308" cy="8698588"/>
        </a:xfrm>
        <a:prstGeom prst="round2SameRect">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MX" sz="2000" kern="1200" dirty="0" smtClean="0">
              <a:latin typeface="Arial Narrow" pitchFamily="34" charset="0"/>
            </a:rPr>
            <a:t>Otras medidas regulatorias.</a:t>
          </a:r>
          <a:endParaRPr lang="es-MX" sz="2000" kern="1200" dirty="0">
            <a:latin typeface="Arial Narrow" pitchFamily="34" charset="0"/>
          </a:endParaRPr>
        </a:p>
      </dsp:txBody>
      <dsp:txXfrm rot="-5400000">
        <a:off x="773563" y="938456"/>
        <a:ext cx="8663523" cy="648178"/>
      </dsp:txXfrm>
    </dsp:sp>
    <dsp:sp modelId="{E74BA32E-8EA4-49BD-A684-413D1999BB62}">
      <dsp:nvSpPr>
        <dsp:cNvPr id="0" name=""/>
        <dsp:cNvSpPr/>
      </dsp:nvSpPr>
      <dsp:spPr>
        <a:xfrm rot="5400000">
          <a:off x="-165763" y="1970947"/>
          <a:ext cx="1105089" cy="77356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Narrow" pitchFamily="34" charset="0"/>
            </a:rPr>
            <a:t>3</a:t>
          </a:r>
          <a:endParaRPr lang="es-MX" sz="2000" kern="1200" dirty="0">
            <a:latin typeface="Arial Narrow" pitchFamily="34" charset="0"/>
          </a:endParaRPr>
        </a:p>
      </dsp:txBody>
      <dsp:txXfrm rot="-5400000">
        <a:off x="1" y="2191964"/>
        <a:ext cx="773562" cy="331527"/>
      </dsp:txXfrm>
    </dsp:sp>
    <dsp:sp modelId="{836B595E-857F-4565-83CE-294D28061F1B}">
      <dsp:nvSpPr>
        <dsp:cNvPr id="0" name=""/>
        <dsp:cNvSpPr/>
      </dsp:nvSpPr>
      <dsp:spPr>
        <a:xfrm rot="5400000">
          <a:off x="4763702" y="-2189940"/>
          <a:ext cx="718308" cy="8698588"/>
        </a:xfrm>
        <a:prstGeom prst="round2SameRect">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s-MX" sz="2000" b="0" kern="1200" dirty="0">
            <a:latin typeface="Arial Narrow" pitchFamily="34" charset="0"/>
          </a:endParaRPr>
        </a:p>
        <a:p>
          <a:pPr marL="228600" lvl="1" indent="-228600" algn="l" defTabSz="889000">
            <a:lnSpc>
              <a:spcPct val="90000"/>
            </a:lnSpc>
            <a:spcBef>
              <a:spcPct val="0"/>
            </a:spcBef>
            <a:spcAft>
              <a:spcPct val="15000"/>
            </a:spcAft>
            <a:buChar char="••"/>
          </a:pPr>
          <a:r>
            <a:rPr lang="es-MX" sz="2000" b="0" kern="1200" dirty="0" smtClean="0">
              <a:solidFill>
                <a:prstClr val="black"/>
              </a:solidFill>
              <a:latin typeface="Arial Narrow" pitchFamily="34" charset="0"/>
            </a:rPr>
            <a:t>Grupo Interinstitucional para el control del dolor y cuidados paliativos</a:t>
          </a:r>
          <a:endParaRPr lang="es-MX" sz="2000" b="0" kern="1200" dirty="0">
            <a:latin typeface="Arial Narrow" pitchFamily="34" charset="0"/>
          </a:endParaRPr>
        </a:p>
        <a:p>
          <a:pPr marL="228600" lvl="1" indent="-228600" algn="l" defTabSz="889000">
            <a:lnSpc>
              <a:spcPct val="90000"/>
            </a:lnSpc>
            <a:spcBef>
              <a:spcPct val="0"/>
            </a:spcBef>
            <a:spcAft>
              <a:spcPct val="15000"/>
            </a:spcAft>
            <a:buChar char="••"/>
          </a:pPr>
          <a:endParaRPr lang="es-MX" sz="2000" b="0" kern="1200" dirty="0">
            <a:latin typeface="Arial Narrow" pitchFamily="34" charset="0"/>
          </a:endParaRPr>
        </a:p>
      </dsp:txBody>
      <dsp:txXfrm rot="-5400000">
        <a:off x="773563" y="1835264"/>
        <a:ext cx="8663523" cy="6481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4C6FDC09-18E0-4EC6-8006-857019C31068}" type="datetimeFigureOut">
              <a:rPr lang="en-US" smtClean="0"/>
              <a:t>2/18/2015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80919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C6FDC09-18E0-4EC6-8006-857019C31068}" type="datetimeFigureOut">
              <a:rPr lang="en-US" smtClean="0"/>
              <a:t>2/18/2015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2002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C6FDC09-18E0-4EC6-8006-857019C31068}" type="datetimeFigureOut">
              <a:rPr lang="en-US" smtClean="0"/>
              <a:t>2/18/2015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365690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C6FDC09-18E0-4EC6-8006-857019C31068}" type="datetimeFigureOut">
              <a:rPr lang="en-US" smtClean="0"/>
              <a:t>2/18/2015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281555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C6FDC09-18E0-4EC6-8006-857019C31068}" type="datetimeFigureOut">
              <a:rPr lang="en-US" smtClean="0"/>
              <a:t>2/18/2015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16172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4C6FDC09-18E0-4EC6-8006-857019C31068}" type="datetimeFigureOut">
              <a:rPr lang="en-US" smtClean="0"/>
              <a:t>2/18/2015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26441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4C6FDC09-18E0-4EC6-8006-857019C31068}" type="datetimeFigureOut">
              <a:rPr lang="en-US" smtClean="0"/>
              <a:t>2/18/2015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281985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4C6FDC09-18E0-4EC6-8006-857019C31068}" type="datetimeFigureOut">
              <a:rPr lang="en-US" smtClean="0"/>
              <a:t>2/18/2015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326275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C6FDC09-18E0-4EC6-8006-857019C31068}" type="datetimeFigureOut">
              <a:rPr lang="en-US" smtClean="0"/>
              <a:t>2/18/2015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17563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C6FDC09-18E0-4EC6-8006-857019C31068}" type="datetimeFigureOut">
              <a:rPr lang="en-US" smtClean="0"/>
              <a:t>2/18/2015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186345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C6FDC09-18E0-4EC6-8006-857019C31068}" type="datetimeFigureOut">
              <a:rPr lang="en-US" smtClean="0"/>
              <a:t>2/18/2015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128AE3F-577C-4964-BCF0-D02A66C47591}" type="slidenum">
              <a:rPr lang="en-US" smtClean="0"/>
              <a:t>‹Nº›</a:t>
            </a:fld>
            <a:endParaRPr lang="en-US"/>
          </a:p>
        </p:txBody>
      </p:sp>
    </p:spTree>
    <p:extLst>
      <p:ext uri="{BB962C8B-B14F-4D97-AF65-F5344CB8AC3E}">
        <p14:creationId xmlns:p14="http://schemas.microsoft.com/office/powerpoint/2010/main" val="153038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FDC09-18E0-4EC6-8006-857019C31068}" type="datetimeFigureOut">
              <a:rPr lang="en-US" smtClean="0"/>
              <a:t>2/18/2015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8AE3F-577C-4964-BCF0-D02A66C47591}" type="slidenum">
              <a:rPr lang="en-US" smtClean="0"/>
              <a:t>‹Nº›</a:t>
            </a:fld>
            <a:endParaRPr lang="en-US"/>
          </a:p>
        </p:txBody>
      </p:sp>
    </p:spTree>
    <p:extLst>
      <p:ext uri="{BB962C8B-B14F-4D97-AF65-F5344CB8AC3E}">
        <p14:creationId xmlns:p14="http://schemas.microsoft.com/office/powerpoint/2010/main" val="263624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dof.gob.mx/nota_detalle.php?codigo=5375019&amp;fecha=09/12/2014" TargetMode="External"/><Relationship Id="rId2" Type="http://schemas.openxmlformats.org/officeDocument/2006/relationships/hyperlink" Target="http://www.dof.gob.mx/nota_detalle.php?codigo=5377407&amp;fecha=26/12/2014"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om.mx/url?sa=i&amp;rct=j&amp;q=&amp;esrc=s&amp;frm=1&amp;source=images&amp;cd=&amp;cad=rja&amp;uact=8&amp;ved=0CAcQjRw&amp;url=http%3A%2F%2Fplenilunia.com%2Fseccion%2Fsalud-mental-2%2Fpage%2F2%2F&amp;ei=IerkVKuAA4mcgwSliYPwCQ&amp;bvm=bv.85970519,d.eXY&amp;psig=AFQjCNGpSRBY5xyUVY7hWLlPVFB1aH7ESQ&amp;ust=142437451464909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mx/url?sa=i&amp;rct=j&amp;q=&amp;esrc=s&amp;frm=1&amp;source=images&amp;cd=&amp;cad=rja&amp;uact=8&amp;ved=0CAcQjRw&amp;url=http%3A%2F%2Fplenilunia.com%2Ftema%2Fconsejo-de-salubridad-general%2Ffeed%2F&amp;ei=YfjkVOaHEYqqggSZjoCoAw&amp;bvm=bv.85970519,d.eXY&amp;psig=AFQjCNHA4uK3ntjW_s8UTdkJjaZ4rXAfyQ&amp;ust=1424376541084961"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89690" y="1355276"/>
            <a:ext cx="9144000" cy="2387600"/>
          </a:xfrm>
        </p:spPr>
        <p:txBody>
          <a:bodyPr>
            <a:normAutofit/>
          </a:bodyPr>
          <a:lstStyle/>
          <a:p>
            <a:r>
              <a:rPr lang="es-MX" dirty="0" smtClean="0"/>
              <a:t>Marco Legal Actual del uso clínico de los opioides</a:t>
            </a:r>
            <a:endParaRPr lang="es-MX" dirty="0"/>
          </a:p>
        </p:txBody>
      </p:sp>
      <p:sp>
        <p:nvSpPr>
          <p:cNvPr id="3" name="Subtítulo 2"/>
          <p:cNvSpPr>
            <a:spLocks noGrp="1"/>
          </p:cNvSpPr>
          <p:nvPr>
            <p:ph type="subTitle" idx="1"/>
          </p:nvPr>
        </p:nvSpPr>
        <p:spPr>
          <a:xfrm>
            <a:off x="1454989" y="4887373"/>
            <a:ext cx="9144000" cy="1655762"/>
          </a:xfrm>
        </p:spPr>
        <p:txBody>
          <a:bodyPr/>
          <a:lstStyle/>
          <a:p>
            <a:r>
              <a:rPr lang="es-MX" b="1" dirty="0" smtClean="0"/>
              <a:t>Dra. Silvia R. Allende Pérez</a:t>
            </a:r>
          </a:p>
          <a:p>
            <a:r>
              <a:rPr lang="es-MX" b="1" dirty="0" smtClean="0"/>
              <a:t>Jefe del Servicio de Cuidados Paliativos </a:t>
            </a:r>
          </a:p>
          <a:p>
            <a:r>
              <a:rPr lang="es-MX" b="1" dirty="0" smtClean="0"/>
              <a:t>Instituto Nacional de Cancerología</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1" y="106469"/>
            <a:ext cx="1523999" cy="523240"/>
          </a:xfrm>
          <a:prstGeom prst="rect">
            <a:avLst/>
          </a:prstGeom>
          <a:noFill/>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27" y="728932"/>
            <a:ext cx="879446" cy="88497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48" y="1690663"/>
            <a:ext cx="885825" cy="1333500"/>
          </a:xfrm>
          <a:prstGeom prst="rect">
            <a:avLst/>
          </a:prstGeom>
          <a:noFill/>
        </p:spPr>
      </p:pic>
      <p:cxnSp>
        <p:nvCxnSpPr>
          <p:cNvPr id="8" name="Conector recto 7"/>
          <p:cNvCxnSpPr/>
          <p:nvPr/>
        </p:nvCxnSpPr>
        <p:spPr>
          <a:xfrm flipV="1">
            <a:off x="1524000" y="4080289"/>
            <a:ext cx="9319404" cy="3450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984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6293" t="39003" r="29962" b="17437"/>
          <a:stretch/>
        </p:blipFill>
        <p:spPr bwMode="auto">
          <a:xfrm>
            <a:off x="3119669" y="2034407"/>
            <a:ext cx="6370403" cy="492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6"/>
          <p:cNvSpPr>
            <a:spLocks noChangeArrowheads="1"/>
          </p:cNvSpPr>
          <p:nvPr/>
        </p:nvSpPr>
        <p:spPr bwMode="auto">
          <a:xfrm>
            <a:off x="359922" y="1474192"/>
            <a:ext cx="1020800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tabLst>
                <a:tab pos="536575" algn="l"/>
              </a:tabLst>
            </a:pPr>
            <a:r>
              <a:rPr lang="es-MX" b="1" dirty="0" smtClean="0">
                <a:solidFill>
                  <a:prstClr val="black"/>
                </a:solidFill>
                <a:latin typeface="Arial Narrow" pitchFamily="34" charset="0"/>
                <a:cs typeface="Arial" pitchFamily="34" charset="0"/>
              </a:rPr>
              <a:t>1. </a:t>
            </a:r>
            <a:r>
              <a:rPr lang="es-MX" b="1" dirty="0">
                <a:solidFill>
                  <a:prstClr val="black"/>
                </a:solidFill>
                <a:latin typeface="Arial Narrow" pitchFamily="34" charset="0"/>
                <a:cs typeface="Arial" pitchFamily="34" charset="0"/>
              </a:rPr>
              <a:t>Libros de Control </a:t>
            </a:r>
            <a:r>
              <a:rPr lang="es-MX" b="1" dirty="0" smtClean="0">
                <a:solidFill>
                  <a:prstClr val="black"/>
                </a:solidFill>
                <a:latin typeface="Arial Narrow" pitchFamily="34" charset="0"/>
                <a:cs typeface="Arial" pitchFamily="34" charset="0"/>
              </a:rPr>
              <a:t> y Recetarios Electrónicos</a:t>
            </a:r>
            <a:endParaRPr lang="es-MX" b="1" dirty="0">
              <a:solidFill>
                <a:prstClr val="black"/>
              </a:solidFill>
              <a:latin typeface="Arial Narrow" pitchFamily="34" charset="0"/>
              <a:cs typeface="Arial" pitchFamily="34" charset="0"/>
            </a:endParaRPr>
          </a:p>
        </p:txBody>
      </p:sp>
      <p:sp>
        <p:nvSpPr>
          <p:cNvPr id="5" name="4 Rectángulo"/>
          <p:cNvSpPr/>
          <p:nvPr/>
        </p:nvSpPr>
        <p:spPr>
          <a:xfrm>
            <a:off x="431371" y="2012658"/>
            <a:ext cx="11329259" cy="400110"/>
          </a:xfrm>
          <a:prstGeom prst="rect">
            <a:avLst/>
          </a:prstGeom>
        </p:spPr>
        <p:txBody>
          <a:bodyPr wrap="square">
            <a:spAutoFit/>
          </a:bodyPr>
          <a:lstStyle/>
          <a:p>
            <a:pPr algn="just"/>
            <a:r>
              <a:rPr lang="es-ES" sz="2000" dirty="0" smtClean="0">
                <a:solidFill>
                  <a:prstClr val="black"/>
                </a:solidFill>
                <a:latin typeface="Arial Narrow"/>
                <a:cs typeface="Arial Narrow"/>
              </a:rPr>
              <a:t>La </a:t>
            </a:r>
            <a:r>
              <a:rPr lang="es-ES" sz="2000" dirty="0">
                <a:solidFill>
                  <a:prstClr val="black"/>
                </a:solidFill>
                <a:latin typeface="Arial Narrow"/>
                <a:cs typeface="Arial Narrow"/>
              </a:rPr>
              <a:t>COFEPRIS implementará las siguientes acciones durante los próximos 6 a 8 meses</a:t>
            </a:r>
            <a:r>
              <a:rPr lang="es-ES" sz="2000" dirty="0" smtClean="0">
                <a:solidFill>
                  <a:prstClr val="black"/>
                </a:solidFill>
                <a:latin typeface="Arial Narrow"/>
                <a:cs typeface="Arial Narrow"/>
              </a:rPr>
              <a:t>:</a:t>
            </a:r>
            <a:endParaRPr lang="es-ES" sz="2000" dirty="0">
              <a:solidFill>
                <a:prstClr val="black"/>
              </a:solidFill>
              <a:latin typeface="Arial Narrow"/>
              <a:cs typeface="Arial Narrow"/>
            </a:endParaRPr>
          </a:p>
        </p:txBody>
      </p:sp>
      <p:sp>
        <p:nvSpPr>
          <p:cNvPr id="6" name="5 Rectángulo"/>
          <p:cNvSpPr/>
          <p:nvPr/>
        </p:nvSpPr>
        <p:spPr>
          <a:xfrm>
            <a:off x="814441" y="2916824"/>
            <a:ext cx="359394" cy="40011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ES_tradnl" sz="2000" b="1" dirty="0" smtClean="0">
                <a:latin typeface="Arial Narrow" pitchFamily="34" charset="0"/>
              </a:rPr>
              <a:t>1</a:t>
            </a:r>
            <a:r>
              <a:rPr lang="es-ES_tradnl" sz="2000" dirty="0" smtClean="0">
                <a:latin typeface="Arial Narrow" pitchFamily="34" charset="0"/>
              </a:rPr>
              <a:t> </a:t>
            </a:r>
            <a:endParaRPr lang="es-MX" sz="2000" dirty="0"/>
          </a:p>
        </p:txBody>
      </p:sp>
      <p:sp>
        <p:nvSpPr>
          <p:cNvPr id="7" name="6 Rectángulo"/>
          <p:cNvSpPr/>
          <p:nvPr/>
        </p:nvSpPr>
        <p:spPr>
          <a:xfrm>
            <a:off x="1293634" y="2938003"/>
            <a:ext cx="9794921" cy="707886"/>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000" dirty="0">
                <a:solidFill>
                  <a:prstClr val="black"/>
                </a:solidFill>
                <a:latin typeface="Arial Narrow"/>
                <a:cs typeface="Arial Narrow"/>
              </a:rPr>
              <a:t>Se establecerá la opción de que los distribuidores y farmacias puedan llevar libros de control electrónicos.</a:t>
            </a:r>
          </a:p>
        </p:txBody>
      </p:sp>
      <p:sp>
        <p:nvSpPr>
          <p:cNvPr id="8" name="7 Rectángulo"/>
          <p:cNvSpPr/>
          <p:nvPr/>
        </p:nvSpPr>
        <p:spPr>
          <a:xfrm>
            <a:off x="814441" y="4169392"/>
            <a:ext cx="301686" cy="40011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ES_tradnl" sz="2000" b="1" dirty="0" smtClean="0">
                <a:latin typeface="Arial Narrow" pitchFamily="34" charset="0"/>
              </a:rPr>
              <a:t>2</a:t>
            </a:r>
            <a:endParaRPr lang="es-MX" sz="2000" dirty="0"/>
          </a:p>
        </p:txBody>
      </p:sp>
      <p:sp>
        <p:nvSpPr>
          <p:cNvPr id="9" name="8 Rectángulo"/>
          <p:cNvSpPr/>
          <p:nvPr/>
        </p:nvSpPr>
        <p:spPr>
          <a:xfrm>
            <a:off x="1216393" y="4169392"/>
            <a:ext cx="9794921" cy="400110"/>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000" dirty="0">
                <a:solidFill>
                  <a:prstClr val="black"/>
                </a:solidFill>
                <a:latin typeface="Arial Narrow"/>
                <a:cs typeface="Arial Narrow"/>
              </a:rPr>
              <a:t>Se establecerá la opción para que los médicos soliciten sus recetarios de manera electrónica.</a:t>
            </a:r>
          </a:p>
        </p:txBody>
      </p:sp>
      <p:sp>
        <p:nvSpPr>
          <p:cNvPr id="10" name="9 Rectángulo"/>
          <p:cNvSpPr/>
          <p:nvPr/>
        </p:nvSpPr>
        <p:spPr>
          <a:xfrm>
            <a:off x="843481" y="5408022"/>
            <a:ext cx="301686" cy="40011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ES_tradnl" sz="2000" b="1" dirty="0" smtClean="0">
                <a:latin typeface="Arial Narrow" pitchFamily="34" charset="0"/>
              </a:rPr>
              <a:t>3</a:t>
            </a:r>
            <a:endParaRPr lang="es-MX" sz="2000" dirty="0"/>
          </a:p>
        </p:txBody>
      </p:sp>
      <p:sp>
        <p:nvSpPr>
          <p:cNvPr id="11" name="10 Rectángulo"/>
          <p:cNvSpPr/>
          <p:nvPr/>
        </p:nvSpPr>
        <p:spPr>
          <a:xfrm>
            <a:off x="1249842" y="5412802"/>
            <a:ext cx="9794921" cy="707886"/>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000" dirty="0">
                <a:solidFill>
                  <a:prstClr val="black"/>
                </a:solidFill>
                <a:latin typeface="Arial Narrow"/>
                <a:cs typeface="Arial Narrow"/>
              </a:rPr>
              <a:t>Al tratarse de recetarios electrónicos, los datos del médico no aparecerán físicamente </a:t>
            </a:r>
            <a:r>
              <a:rPr lang="es-ES" sz="2000" dirty="0" smtClean="0">
                <a:solidFill>
                  <a:prstClr val="black"/>
                </a:solidFill>
                <a:latin typeface="Arial Narrow"/>
                <a:cs typeface="Arial Narrow"/>
              </a:rPr>
              <a:t>en </a:t>
            </a:r>
            <a:r>
              <a:rPr lang="es-ES" sz="2000" dirty="0">
                <a:solidFill>
                  <a:prstClr val="black"/>
                </a:solidFill>
                <a:latin typeface="Arial Narrow"/>
                <a:cs typeface="Arial Narrow"/>
              </a:rPr>
              <a:t>la receta, sino que estarán protegidos por el sistema que operará COFEPRIS.</a:t>
            </a:r>
          </a:p>
        </p:txBody>
      </p:sp>
      <p:pic>
        <p:nvPicPr>
          <p:cNvPr id="12"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512" y="1348411"/>
            <a:ext cx="1837950" cy="1371991"/>
          </a:xfrm>
          <a:prstGeom prst="rect">
            <a:avLst/>
          </a:prstGeom>
        </p:spPr>
      </p:pic>
      <p:sp>
        <p:nvSpPr>
          <p:cNvPr id="13" name="Título 1"/>
          <p:cNvSpPr txBox="1">
            <a:spLocks/>
          </p:cNvSpPr>
          <p:nvPr/>
        </p:nvSpPr>
        <p:spPr>
          <a:xfrm>
            <a:off x="776207" y="177273"/>
            <a:ext cx="10515600" cy="8743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smtClean="0"/>
              <a:t>Marco Legal Actual del uso clínico de los opioides:</a:t>
            </a:r>
            <a:br>
              <a:rPr lang="es-MX" sz="3200" b="1" dirty="0" smtClean="0"/>
            </a:br>
            <a:r>
              <a:rPr lang="es-MX" sz="2400" b="1" dirty="0" smtClean="0"/>
              <a:t>Acciones</a:t>
            </a:r>
            <a:endParaRPr lang="es-MX" sz="2400" b="1" dirty="0"/>
          </a:p>
        </p:txBody>
      </p:sp>
      <p:cxnSp>
        <p:nvCxnSpPr>
          <p:cNvPr id="14" name="Conector recto 4"/>
          <p:cNvCxnSpPr/>
          <p:nvPr/>
        </p:nvCxnSpPr>
        <p:spPr>
          <a:xfrm flipV="1">
            <a:off x="906964" y="1179622"/>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497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91376" y="3338064"/>
            <a:ext cx="9025003" cy="400110"/>
          </a:xfrm>
          <a:prstGeom prst="rect">
            <a:avLst/>
          </a:prstGeom>
          <a:noFill/>
          <a:ln>
            <a:solidFill>
              <a:schemeClr val="accent2"/>
            </a:solidFill>
          </a:ln>
        </p:spPr>
        <p:txBody>
          <a:bodyPr wrap="square" rtlCol="0">
            <a:spAutoFit/>
          </a:bodyPr>
          <a:lstStyle/>
          <a:p>
            <a:r>
              <a:rPr lang="es-MX" sz="2000" dirty="0" smtClean="0">
                <a:latin typeface="Arial Narrow" pitchFamily="34" charset="0"/>
              </a:rPr>
              <a:t>1. Reducir los tiempos de atención para la emisión de recetarios de 5 a 2 días.  </a:t>
            </a:r>
          </a:p>
        </p:txBody>
      </p:sp>
      <p:sp>
        <p:nvSpPr>
          <p:cNvPr id="3" name="2 CuadroTexto"/>
          <p:cNvSpPr txBox="1"/>
          <p:nvPr/>
        </p:nvSpPr>
        <p:spPr>
          <a:xfrm>
            <a:off x="1391477" y="4377298"/>
            <a:ext cx="9025003" cy="400110"/>
          </a:xfrm>
          <a:prstGeom prst="rect">
            <a:avLst/>
          </a:prstGeom>
          <a:noFill/>
          <a:ln>
            <a:solidFill>
              <a:schemeClr val="accent2"/>
            </a:solidFill>
          </a:ln>
        </p:spPr>
        <p:txBody>
          <a:bodyPr wrap="square" rtlCol="0">
            <a:spAutoFit/>
          </a:bodyPr>
          <a:lstStyle/>
          <a:p>
            <a:pPr lvl="0"/>
            <a:r>
              <a:rPr lang="es-MX" sz="2000" dirty="0" smtClean="0">
                <a:latin typeface="Arial Narrow" pitchFamily="34" charset="0"/>
              </a:rPr>
              <a:t>2. Ampliar el número de recetas </a:t>
            </a:r>
          </a:p>
        </p:txBody>
      </p:sp>
      <p:sp>
        <p:nvSpPr>
          <p:cNvPr id="4" name="3 CuadroTexto"/>
          <p:cNvSpPr txBox="1"/>
          <p:nvPr/>
        </p:nvSpPr>
        <p:spPr>
          <a:xfrm>
            <a:off x="1103445" y="2132856"/>
            <a:ext cx="9601067" cy="400110"/>
          </a:xfrm>
          <a:prstGeom prst="rect">
            <a:avLst/>
          </a:prstGeom>
          <a:noFill/>
        </p:spPr>
        <p:txBody>
          <a:bodyPr wrap="square" rtlCol="0">
            <a:spAutoFit/>
          </a:bodyPr>
          <a:lstStyle/>
          <a:p>
            <a:pPr algn="just"/>
            <a:r>
              <a:rPr lang="es-MX" sz="2000" dirty="0" smtClean="0">
                <a:latin typeface="Arial Narrow" pitchFamily="34" charset="0"/>
              </a:rPr>
              <a:t>De igual manera, la SSA a través de COFEPRIS realizará las siguientes modificaciones: </a:t>
            </a:r>
            <a:endParaRPr lang="es-MX" sz="2000" dirty="0">
              <a:latin typeface="Arial Narrow" pitchFamily="34" charset="0"/>
            </a:endParaRPr>
          </a:p>
        </p:txBody>
      </p:sp>
      <p:pic>
        <p:nvPicPr>
          <p:cNvPr id="5"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300894" y="1770154"/>
            <a:ext cx="1791897" cy="1343923"/>
          </a:xfrm>
          <a:prstGeom prst="rect">
            <a:avLst/>
          </a:prstGeom>
        </p:spPr>
      </p:pic>
      <p:sp>
        <p:nvSpPr>
          <p:cNvPr id="6" name="Título 1"/>
          <p:cNvSpPr txBox="1">
            <a:spLocks/>
          </p:cNvSpPr>
          <p:nvPr/>
        </p:nvSpPr>
        <p:spPr>
          <a:xfrm>
            <a:off x="776207" y="106417"/>
            <a:ext cx="10515600" cy="1079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smtClean="0"/>
              <a:t>Marco Legal Actual del uso clínico de los opioides:</a:t>
            </a:r>
            <a:br>
              <a:rPr lang="es-MX" sz="3200" b="1" smtClean="0"/>
            </a:br>
            <a:r>
              <a:rPr lang="es-MX" sz="2400" b="1" smtClean="0"/>
              <a:t>Acciones</a:t>
            </a:r>
            <a:endParaRPr lang="es-MX" sz="2400" b="1" dirty="0"/>
          </a:p>
        </p:txBody>
      </p:sp>
      <p:cxnSp>
        <p:nvCxnSpPr>
          <p:cNvPr id="7" name="Conector recto 4"/>
          <p:cNvCxnSpPr/>
          <p:nvPr/>
        </p:nvCxnSpPr>
        <p:spPr>
          <a:xfrm flipV="1">
            <a:off x="954657" y="1350103"/>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565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408767" y="1847870"/>
            <a:ext cx="1091604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536575" algn="l"/>
              </a:tabLst>
              <a:defRPr sz="2400">
                <a:solidFill>
                  <a:schemeClr val="tx1"/>
                </a:solidFill>
                <a:latin typeface="Calibri" pitchFamily="34" charset="0"/>
                <a:ea typeface="MS PGothic" pitchFamily="34" charset="-128"/>
              </a:defRPr>
            </a:lvl1pPr>
            <a:lvl2pPr marL="742950" indent="-285750">
              <a:tabLst>
                <a:tab pos="536575" algn="l"/>
              </a:tabLst>
              <a:defRPr sz="2400">
                <a:solidFill>
                  <a:schemeClr val="tx1"/>
                </a:solidFill>
                <a:latin typeface="Calibri" pitchFamily="34" charset="0"/>
                <a:ea typeface="MS PGothic" pitchFamily="34" charset="-128"/>
              </a:defRPr>
            </a:lvl2pPr>
            <a:lvl3pPr marL="1143000" indent="-228600">
              <a:tabLst>
                <a:tab pos="536575" algn="l"/>
              </a:tabLst>
              <a:defRPr sz="2400">
                <a:solidFill>
                  <a:schemeClr val="tx1"/>
                </a:solidFill>
                <a:latin typeface="Calibri" pitchFamily="34" charset="0"/>
                <a:ea typeface="MS PGothic" pitchFamily="34" charset="-128"/>
              </a:defRPr>
            </a:lvl3pPr>
            <a:lvl4pPr marL="1600200" indent="-228600">
              <a:tabLst>
                <a:tab pos="536575" algn="l"/>
              </a:tabLst>
              <a:defRPr sz="2400">
                <a:solidFill>
                  <a:schemeClr val="tx1"/>
                </a:solidFill>
                <a:latin typeface="Calibri" pitchFamily="34" charset="0"/>
                <a:ea typeface="MS PGothic" pitchFamily="34" charset="-128"/>
              </a:defRPr>
            </a:lvl4pPr>
            <a:lvl5pPr marL="2057400" indent="-228600">
              <a:tabLst>
                <a:tab pos="536575" algn="l"/>
              </a:tabLst>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9pPr>
          </a:lstStyle>
          <a:p>
            <a:pPr marL="0" indent="0" algn="just">
              <a:spcAft>
                <a:spcPts val="1200"/>
              </a:spcAft>
            </a:pPr>
            <a:r>
              <a:rPr lang="es-MX" altLang="ja-JP" dirty="0" smtClean="0">
                <a:latin typeface="Arial Narrow" pitchFamily="34" charset="0"/>
              </a:rPr>
              <a:t>Por instrucciones de la Secretaria de Salud, Dra. Mercedes Juan López, la COFEPRIS creó un Grupo de Trabajo de Acción Rápida para identificar y resolver el problema del desabasto de morfina en México. Dicho grupo de trabajo cuenta con los siguientes participantes:</a:t>
            </a:r>
          </a:p>
          <a:p>
            <a:pPr algn="just">
              <a:spcAft>
                <a:spcPts val="1200"/>
              </a:spcAft>
              <a:buFont typeface="Arial" pitchFamily="34" charset="0"/>
              <a:buChar char="•"/>
            </a:pPr>
            <a:r>
              <a:rPr lang="es-MX" altLang="ja-JP" dirty="0" smtClean="0">
                <a:latin typeface="Arial Narrow" pitchFamily="34" charset="0"/>
              </a:rPr>
              <a:t>La COFEPRIS</a:t>
            </a:r>
          </a:p>
          <a:p>
            <a:pPr algn="just">
              <a:spcAft>
                <a:spcPts val="1200"/>
              </a:spcAft>
              <a:buFont typeface="Arial" pitchFamily="34" charset="0"/>
              <a:buChar char="•"/>
            </a:pPr>
            <a:r>
              <a:rPr lang="es-MX" altLang="ja-JP" dirty="0" smtClean="0">
                <a:latin typeface="Arial Narrow" pitchFamily="34" charset="0"/>
              </a:rPr>
              <a:t>Laboratorios </a:t>
            </a:r>
            <a:r>
              <a:rPr lang="es-MX" altLang="ja-JP" dirty="0">
                <a:latin typeface="Arial Narrow" pitchFamily="34" charset="0"/>
              </a:rPr>
              <a:t>Productores de Morfina</a:t>
            </a:r>
          </a:p>
          <a:p>
            <a:pPr algn="just">
              <a:spcAft>
                <a:spcPts val="1200"/>
              </a:spcAft>
              <a:buFont typeface="Arial" pitchFamily="34" charset="0"/>
              <a:buChar char="•"/>
            </a:pPr>
            <a:r>
              <a:rPr lang="es-MX" altLang="ja-JP" dirty="0" smtClean="0">
                <a:latin typeface="Arial Narrow" pitchFamily="34" charset="0"/>
              </a:rPr>
              <a:t>Farmacias</a:t>
            </a:r>
          </a:p>
          <a:p>
            <a:pPr algn="just">
              <a:spcAft>
                <a:spcPts val="1200"/>
              </a:spcAft>
              <a:buFont typeface="Arial" pitchFamily="34" charset="0"/>
              <a:buChar char="•"/>
            </a:pPr>
            <a:r>
              <a:rPr lang="es-MX" altLang="ja-JP" dirty="0" smtClean="0">
                <a:latin typeface="Arial Narrow" pitchFamily="34" charset="0"/>
              </a:rPr>
              <a:t>Distribuidores de Medicamentos</a:t>
            </a:r>
          </a:p>
          <a:p>
            <a:pPr algn="just">
              <a:spcAft>
                <a:spcPts val="1200"/>
              </a:spcAft>
              <a:buFont typeface="Arial" pitchFamily="34" charset="0"/>
              <a:buChar char="•"/>
            </a:pPr>
            <a:r>
              <a:rPr lang="es-MX" altLang="ja-JP" dirty="0" smtClean="0">
                <a:latin typeface="Arial Narrow" pitchFamily="34" charset="0"/>
              </a:rPr>
              <a:t>Institutos Nacionales de Salud  (INCAN)</a:t>
            </a:r>
          </a:p>
          <a:p>
            <a:pPr algn="just">
              <a:spcAft>
                <a:spcPts val="1200"/>
              </a:spcAft>
              <a:buFont typeface="Arial" pitchFamily="34" charset="0"/>
              <a:buChar char="•"/>
            </a:pPr>
            <a:r>
              <a:rPr lang="es-MX" altLang="ja-JP" dirty="0" smtClean="0">
                <a:latin typeface="Arial Narrow" pitchFamily="34" charset="0"/>
              </a:rPr>
              <a:t>Academia</a:t>
            </a:r>
          </a:p>
        </p:txBody>
      </p:sp>
      <p:sp>
        <p:nvSpPr>
          <p:cNvPr id="3" name="Rectangle 6"/>
          <p:cNvSpPr>
            <a:spLocks noChangeArrowheads="1"/>
          </p:cNvSpPr>
          <p:nvPr/>
        </p:nvSpPr>
        <p:spPr bwMode="auto">
          <a:xfrm>
            <a:off x="408767" y="1265903"/>
            <a:ext cx="1020656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tabLst>
                <a:tab pos="536575" algn="l"/>
              </a:tabLst>
              <a:defRPr sz="2400">
                <a:solidFill>
                  <a:schemeClr val="tx1"/>
                </a:solidFill>
                <a:latin typeface="Calibri" pitchFamily="34" charset="0"/>
                <a:ea typeface="MS PGothic" pitchFamily="34" charset="-128"/>
              </a:defRPr>
            </a:lvl1pPr>
            <a:lvl2pPr marL="742950" indent="-285750">
              <a:tabLst>
                <a:tab pos="536575" algn="l"/>
              </a:tabLst>
              <a:defRPr sz="2400">
                <a:solidFill>
                  <a:schemeClr val="tx1"/>
                </a:solidFill>
                <a:latin typeface="Calibri" pitchFamily="34" charset="0"/>
                <a:ea typeface="MS PGothic" pitchFamily="34" charset="-128"/>
              </a:defRPr>
            </a:lvl2pPr>
            <a:lvl3pPr marL="1143000" indent="-228600">
              <a:tabLst>
                <a:tab pos="536575" algn="l"/>
              </a:tabLst>
              <a:defRPr sz="2400">
                <a:solidFill>
                  <a:schemeClr val="tx1"/>
                </a:solidFill>
                <a:latin typeface="Calibri" pitchFamily="34" charset="0"/>
                <a:ea typeface="MS PGothic" pitchFamily="34" charset="-128"/>
              </a:defRPr>
            </a:lvl3pPr>
            <a:lvl4pPr marL="1600200" indent="-228600">
              <a:tabLst>
                <a:tab pos="536575" algn="l"/>
              </a:tabLst>
              <a:defRPr sz="2400">
                <a:solidFill>
                  <a:schemeClr val="tx1"/>
                </a:solidFill>
                <a:latin typeface="Calibri" pitchFamily="34" charset="0"/>
                <a:ea typeface="MS PGothic" pitchFamily="34" charset="-128"/>
              </a:defRPr>
            </a:lvl4pPr>
            <a:lvl5pPr marL="2057400" indent="-228600">
              <a:tabLst>
                <a:tab pos="536575" algn="l"/>
              </a:tabLst>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9pPr>
          </a:lstStyle>
          <a:p>
            <a:pPr eaLnBrk="1" hangingPunct="1">
              <a:spcAft>
                <a:spcPts val="1200"/>
              </a:spcAft>
            </a:pPr>
            <a:r>
              <a:rPr lang="es-MX" altLang="es-MX" b="1" dirty="0" smtClean="0">
                <a:solidFill>
                  <a:srgbClr val="000000"/>
                </a:solidFill>
                <a:latin typeface="Arial Narrow" pitchFamily="34" charset="0"/>
                <a:cs typeface="Arial" pitchFamily="34" charset="0"/>
              </a:rPr>
              <a:t>Grupo Morfina</a:t>
            </a:r>
            <a:endParaRPr lang="es-MX" altLang="es-MX" b="1" dirty="0">
              <a:solidFill>
                <a:srgbClr val="000000"/>
              </a:solidFill>
              <a:latin typeface="Arial Narrow" pitchFamily="34" charset="0"/>
              <a:cs typeface="Arial" pitchFamily="34" charset="0"/>
            </a:endParaRPr>
          </a:p>
        </p:txBody>
      </p:sp>
      <p:pic>
        <p:nvPicPr>
          <p:cNvPr id="4"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163" y="3291902"/>
            <a:ext cx="2344390" cy="1908147"/>
          </a:xfrm>
          <a:prstGeom prst="rect">
            <a:avLst/>
          </a:prstGeom>
        </p:spPr>
      </p:pic>
      <p:pic>
        <p:nvPicPr>
          <p:cNvPr id="5" name="Imagen 3"/>
          <p:cNvPicPr>
            <a:picLocks noChangeAspect="1"/>
          </p:cNvPicPr>
          <p:nvPr/>
        </p:nvPicPr>
        <p:blipFill>
          <a:blip r:embed="rId3"/>
          <a:stretch>
            <a:fillRect/>
          </a:stretch>
        </p:blipFill>
        <p:spPr>
          <a:xfrm>
            <a:off x="7871681" y="3022167"/>
            <a:ext cx="3563652" cy="4355766"/>
          </a:xfrm>
          <a:prstGeom prst="rect">
            <a:avLst/>
          </a:prstGeom>
        </p:spPr>
      </p:pic>
      <p:sp>
        <p:nvSpPr>
          <p:cNvPr id="6" name="Título 1"/>
          <p:cNvSpPr txBox="1">
            <a:spLocks/>
          </p:cNvSpPr>
          <p:nvPr/>
        </p:nvSpPr>
        <p:spPr>
          <a:xfrm>
            <a:off x="776207" y="106418"/>
            <a:ext cx="10515600" cy="9435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smtClean="0"/>
              <a:t>Marco Legal Actual del uso clínico de los opioides:</a:t>
            </a:r>
            <a:br>
              <a:rPr lang="es-MX" sz="3200" b="1" dirty="0" smtClean="0"/>
            </a:br>
            <a:r>
              <a:rPr lang="es-MX" sz="2400" b="1" dirty="0" smtClean="0"/>
              <a:t>Acciones</a:t>
            </a:r>
            <a:endParaRPr lang="es-MX" sz="2400" b="1" dirty="0"/>
          </a:p>
        </p:txBody>
      </p:sp>
      <p:cxnSp>
        <p:nvCxnSpPr>
          <p:cNvPr id="7" name="Conector recto 4"/>
          <p:cNvCxnSpPr/>
          <p:nvPr/>
        </p:nvCxnSpPr>
        <p:spPr>
          <a:xfrm flipV="1">
            <a:off x="408767" y="1148630"/>
            <a:ext cx="11026566" cy="431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9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434593" y="2753189"/>
            <a:ext cx="109160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536575" algn="l"/>
              </a:tabLst>
              <a:defRPr sz="2400">
                <a:solidFill>
                  <a:schemeClr val="tx1"/>
                </a:solidFill>
                <a:latin typeface="Calibri" pitchFamily="34" charset="0"/>
                <a:ea typeface="MS PGothic" pitchFamily="34" charset="-128"/>
              </a:defRPr>
            </a:lvl1pPr>
            <a:lvl2pPr marL="742950" indent="-285750">
              <a:tabLst>
                <a:tab pos="536575" algn="l"/>
              </a:tabLst>
              <a:defRPr sz="2400">
                <a:solidFill>
                  <a:schemeClr val="tx1"/>
                </a:solidFill>
                <a:latin typeface="Calibri" pitchFamily="34" charset="0"/>
                <a:ea typeface="MS PGothic" pitchFamily="34" charset="-128"/>
              </a:defRPr>
            </a:lvl2pPr>
            <a:lvl3pPr marL="1143000" indent="-228600">
              <a:tabLst>
                <a:tab pos="536575" algn="l"/>
              </a:tabLst>
              <a:defRPr sz="2400">
                <a:solidFill>
                  <a:schemeClr val="tx1"/>
                </a:solidFill>
                <a:latin typeface="Calibri" pitchFamily="34" charset="0"/>
                <a:ea typeface="MS PGothic" pitchFamily="34" charset="-128"/>
              </a:defRPr>
            </a:lvl3pPr>
            <a:lvl4pPr marL="1600200" indent="-228600">
              <a:tabLst>
                <a:tab pos="536575" algn="l"/>
              </a:tabLst>
              <a:defRPr sz="2400">
                <a:solidFill>
                  <a:schemeClr val="tx1"/>
                </a:solidFill>
                <a:latin typeface="Calibri" pitchFamily="34" charset="0"/>
                <a:ea typeface="MS PGothic" pitchFamily="34" charset="-128"/>
              </a:defRPr>
            </a:lvl4pPr>
            <a:lvl5pPr marL="2057400" indent="-228600">
              <a:tabLst>
                <a:tab pos="536575" algn="l"/>
              </a:tabLst>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9pPr>
          </a:lstStyle>
          <a:p>
            <a:pPr marL="0" indent="0" algn="just">
              <a:spcAft>
                <a:spcPts val="1200"/>
              </a:spcAft>
            </a:pPr>
            <a:r>
              <a:rPr lang="es-MX" altLang="ja-JP" dirty="0" smtClean="0">
                <a:latin typeface="Arial Narrow" pitchFamily="34" charset="0"/>
              </a:rPr>
              <a:t>Este Grupo de Trabajo identificó dos problemas que explican principalmente el supuesto desabasto de morfina en México:</a:t>
            </a:r>
          </a:p>
        </p:txBody>
      </p:sp>
      <p:sp>
        <p:nvSpPr>
          <p:cNvPr id="3" name="Rectangle 6"/>
          <p:cNvSpPr>
            <a:spLocks noChangeArrowheads="1"/>
          </p:cNvSpPr>
          <p:nvPr/>
        </p:nvSpPr>
        <p:spPr bwMode="auto">
          <a:xfrm>
            <a:off x="434593" y="1967772"/>
            <a:ext cx="1020656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tabLst>
                <a:tab pos="536575" algn="l"/>
              </a:tabLst>
              <a:defRPr sz="2400">
                <a:solidFill>
                  <a:schemeClr val="tx1"/>
                </a:solidFill>
                <a:latin typeface="Calibri" pitchFamily="34" charset="0"/>
                <a:ea typeface="MS PGothic" pitchFamily="34" charset="-128"/>
              </a:defRPr>
            </a:lvl1pPr>
            <a:lvl2pPr marL="742950" indent="-285750">
              <a:tabLst>
                <a:tab pos="536575" algn="l"/>
              </a:tabLst>
              <a:defRPr sz="2400">
                <a:solidFill>
                  <a:schemeClr val="tx1"/>
                </a:solidFill>
                <a:latin typeface="Calibri" pitchFamily="34" charset="0"/>
                <a:ea typeface="MS PGothic" pitchFamily="34" charset="-128"/>
              </a:defRPr>
            </a:lvl2pPr>
            <a:lvl3pPr marL="1143000" indent="-228600">
              <a:tabLst>
                <a:tab pos="536575" algn="l"/>
              </a:tabLst>
              <a:defRPr sz="2400">
                <a:solidFill>
                  <a:schemeClr val="tx1"/>
                </a:solidFill>
                <a:latin typeface="Calibri" pitchFamily="34" charset="0"/>
                <a:ea typeface="MS PGothic" pitchFamily="34" charset="-128"/>
              </a:defRPr>
            </a:lvl3pPr>
            <a:lvl4pPr marL="1600200" indent="-228600">
              <a:tabLst>
                <a:tab pos="536575" algn="l"/>
              </a:tabLst>
              <a:defRPr sz="2400">
                <a:solidFill>
                  <a:schemeClr val="tx1"/>
                </a:solidFill>
                <a:latin typeface="Calibri" pitchFamily="34" charset="0"/>
                <a:ea typeface="MS PGothic" pitchFamily="34" charset="-128"/>
              </a:defRPr>
            </a:lvl4pPr>
            <a:lvl5pPr marL="2057400" indent="-228600">
              <a:tabLst>
                <a:tab pos="536575" algn="l"/>
              </a:tabLst>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536575" algn="l"/>
              </a:tabLst>
              <a:defRPr sz="2400">
                <a:solidFill>
                  <a:schemeClr val="tx1"/>
                </a:solidFill>
                <a:latin typeface="Calibri" pitchFamily="34" charset="0"/>
                <a:ea typeface="MS PGothic" pitchFamily="34" charset="-128"/>
              </a:defRPr>
            </a:lvl9pPr>
          </a:lstStyle>
          <a:p>
            <a:pPr eaLnBrk="1" hangingPunct="1">
              <a:spcAft>
                <a:spcPts val="1200"/>
              </a:spcAft>
            </a:pPr>
            <a:r>
              <a:rPr lang="es-MX" altLang="es-MX" b="1" dirty="0" smtClean="0">
                <a:solidFill>
                  <a:srgbClr val="000000"/>
                </a:solidFill>
                <a:latin typeface="Arial Narrow" pitchFamily="34" charset="0"/>
                <a:cs typeface="Arial" pitchFamily="34" charset="0"/>
              </a:rPr>
              <a:t>Grupo de Acción Rápida</a:t>
            </a:r>
            <a:endParaRPr lang="es-MX" altLang="es-MX" b="1" dirty="0">
              <a:solidFill>
                <a:srgbClr val="000000"/>
              </a:solidFill>
              <a:latin typeface="Arial Narrow" pitchFamily="34" charset="0"/>
              <a:cs typeface="Arial" pitchFamily="34" charset="0"/>
            </a:endParaRPr>
          </a:p>
        </p:txBody>
      </p:sp>
      <p:sp>
        <p:nvSpPr>
          <p:cNvPr id="5" name="4 CuadroTexto"/>
          <p:cNvSpPr txBox="1"/>
          <p:nvPr/>
        </p:nvSpPr>
        <p:spPr>
          <a:xfrm>
            <a:off x="464420" y="4799009"/>
            <a:ext cx="54600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latin typeface="Arial Narrow" pitchFamily="34" charset="0"/>
              </a:rPr>
              <a:t>2</a:t>
            </a:r>
          </a:p>
        </p:txBody>
      </p:sp>
      <p:sp>
        <p:nvSpPr>
          <p:cNvPr id="6" name="5 Rectángulo"/>
          <p:cNvSpPr/>
          <p:nvPr/>
        </p:nvSpPr>
        <p:spPr>
          <a:xfrm>
            <a:off x="1192431" y="4820496"/>
            <a:ext cx="973715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400" dirty="0" smtClean="0">
                <a:latin typeface="Arial Narrow" pitchFamily="34" charset="0"/>
              </a:rPr>
              <a:t>Falta de capacitación para la prescripción, dispensación y consumo de morfina </a:t>
            </a:r>
            <a:endParaRPr lang="es-MX" sz="2400" dirty="0">
              <a:latin typeface="Arial Narrow" pitchFamily="34" charset="0"/>
            </a:endParaRPr>
          </a:p>
        </p:txBody>
      </p:sp>
      <p:sp>
        <p:nvSpPr>
          <p:cNvPr id="7" name="6 CuadroTexto"/>
          <p:cNvSpPr txBox="1"/>
          <p:nvPr/>
        </p:nvSpPr>
        <p:spPr>
          <a:xfrm>
            <a:off x="494476" y="3927427"/>
            <a:ext cx="54600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a:latin typeface="Arial Narrow" pitchFamily="34" charset="0"/>
              </a:rPr>
              <a:t>1</a:t>
            </a:r>
          </a:p>
        </p:txBody>
      </p:sp>
      <p:sp>
        <p:nvSpPr>
          <p:cNvPr id="8" name="7 Rectángulo"/>
          <p:cNvSpPr/>
          <p:nvPr/>
        </p:nvSpPr>
        <p:spPr>
          <a:xfrm>
            <a:off x="1192431" y="3751931"/>
            <a:ext cx="97371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400" dirty="0">
                <a:latin typeface="Arial Narrow" pitchFamily="34" charset="0"/>
              </a:rPr>
              <a:t>Fallas </a:t>
            </a:r>
            <a:r>
              <a:rPr lang="es-MX" sz="2400" dirty="0" smtClean="0">
                <a:latin typeface="Arial Narrow" pitchFamily="34" charset="0"/>
              </a:rPr>
              <a:t>de mercado: fallas de </a:t>
            </a:r>
            <a:r>
              <a:rPr lang="es-MX" sz="2400" dirty="0">
                <a:latin typeface="Arial Narrow" pitchFamily="34" charset="0"/>
              </a:rPr>
              <a:t>información y coordinación entre </a:t>
            </a:r>
            <a:r>
              <a:rPr lang="es-MX" sz="2400" dirty="0" smtClean="0">
                <a:latin typeface="Arial Narrow" pitchFamily="34" charset="0"/>
              </a:rPr>
              <a:t>productores, distribuidores y dispensadores </a:t>
            </a:r>
            <a:r>
              <a:rPr lang="es-MX" sz="2400" dirty="0">
                <a:latin typeface="Arial Narrow" pitchFamily="34" charset="0"/>
              </a:rPr>
              <a:t>de morfina.</a:t>
            </a:r>
          </a:p>
        </p:txBody>
      </p:sp>
      <p:sp>
        <p:nvSpPr>
          <p:cNvPr id="9" name="Título 1"/>
          <p:cNvSpPr txBox="1">
            <a:spLocks/>
          </p:cNvSpPr>
          <p:nvPr/>
        </p:nvSpPr>
        <p:spPr>
          <a:xfrm>
            <a:off x="737424" y="160648"/>
            <a:ext cx="10515600" cy="10869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smtClean="0"/>
              <a:t>Marco Legal Actual del uso clínico de los opioides:</a:t>
            </a:r>
            <a:br>
              <a:rPr lang="es-MX" sz="3200" b="1" dirty="0" smtClean="0"/>
            </a:br>
            <a:r>
              <a:rPr lang="es-MX" sz="2400" b="1" dirty="0" smtClean="0"/>
              <a:t>Acciones</a:t>
            </a:r>
            <a:endParaRPr lang="es-MX" sz="2400" b="1" dirty="0"/>
          </a:p>
        </p:txBody>
      </p:sp>
      <p:cxnSp>
        <p:nvCxnSpPr>
          <p:cNvPr id="10" name="Conector recto 4"/>
          <p:cNvCxnSpPr/>
          <p:nvPr/>
        </p:nvCxnSpPr>
        <p:spPr>
          <a:xfrm flipV="1">
            <a:off x="954657" y="1350103"/>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4098" name="Picture 2" descr="Resultado de imagen para cofepris GRUPO MORF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8511" y="1450598"/>
            <a:ext cx="2052126" cy="130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9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0451" y="1968284"/>
            <a:ext cx="9119461" cy="4208678"/>
          </a:xfrm>
        </p:spPr>
        <p:txBody>
          <a:bodyPr>
            <a:normAutofit fontScale="92500"/>
          </a:bodyPr>
          <a:lstStyle/>
          <a:p>
            <a:pPr algn="just"/>
            <a:r>
              <a:rPr lang="es-MX" dirty="0"/>
              <a:t>E</a:t>
            </a:r>
            <a:r>
              <a:rPr lang="es-MX" dirty="0" smtClean="0"/>
              <a:t>l </a:t>
            </a:r>
            <a:r>
              <a:rPr lang="es-MX" dirty="0"/>
              <a:t>Instituto Mexicano del Seguro Social, anunció </a:t>
            </a:r>
            <a:r>
              <a:rPr lang="es-MX" dirty="0" smtClean="0"/>
              <a:t>recientemente </a:t>
            </a:r>
            <a:r>
              <a:rPr lang="es-MX" dirty="0" smtClean="0"/>
              <a:t>su </a:t>
            </a:r>
            <a:r>
              <a:rPr lang="es-MX" dirty="0"/>
              <a:t>intención de fortalecer la disponibilidad de los cuidados paliativos dentro de </a:t>
            </a:r>
            <a:r>
              <a:rPr lang="es-MX" dirty="0" smtClean="0"/>
              <a:t>su sistema</a:t>
            </a:r>
            <a:r>
              <a:rPr lang="es-MX" dirty="0" smtClean="0"/>
              <a:t>.</a:t>
            </a:r>
          </a:p>
          <a:p>
            <a:pPr algn="just"/>
            <a:endParaRPr lang="es-MX" dirty="0" smtClean="0"/>
          </a:p>
          <a:p>
            <a:pPr algn="just"/>
            <a:r>
              <a:rPr lang="es-MX" dirty="0" smtClean="0"/>
              <a:t>En diciembre de 2014 se publica la NOM de Cuidados Paliativos</a:t>
            </a:r>
            <a:endParaRPr lang="es-MX" dirty="0" smtClean="0"/>
          </a:p>
          <a:p>
            <a:pPr algn="just"/>
            <a:endParaRPr lang="es-MX" dirty="0" smtClean="0"/>
          </a:p>
          <a:p>
            <a:pPr algn="just"/>
            <a:r>
              <a:rPr lang="es-MX" dirty="0"/>
              <a:t>E</a:t>
            </a:r>
            <a:r>
              <a:rPr lang="es-MX" dirty="0" smtClean="0"/>
              <a:t>l Consejo </a:t>
            </a:r>
            <a:r>
              <a:rPr lang="es-MX" dirty="0"/>
              <a:t>de Salubridad </a:t>
            </a:r>
            <a:r>
              <a:rPr lang="es-MX" dirty="0" smtClean="0"/>
              <a:t>General publico en el mismo mes </a:t>
            </a:r>
            <a:r>
              <a:rPr lang="es-MX" dirty="0"/>
              <a:t>un acuerdo </a:t>
            </a:r>
            <a:r>
              <a:rPr lang="es-MX" dirty="0" smtClean="0"/>
              <a:t>entre distintos </a:t>
            </a:r>
            <a:r>
              <a:rPr lang="es-MX" dirty="0"/>
              <a:t>organismos gubernamentales </a:t>
            </a:r>
            <a:r>
              <a:rPr lang="es-MX" dirty="0" smtClean="0"/>
              <a:t>sobre la obligatoriedad de </a:t>
            </a:r>
            <a:r>
              <a:rPr lang="es-MX" dirty="0"/>
              <a:t>los cuidados paliativos y acceso a </a:t>
            </a:r>
            <a:r>
              <a:rPr lang="es-MX" dirty="0" smtClean="0"/>
              <a:t>opioides</a:t>
            </a:r>
            <a:endParaRPr lang="es-MX" dirty="0"/>
          </a:p>
          <a:p>
            <a:pPr algn="just"/>
            <a:endParaRPr lang="es-MX" dirty="0"/>
          </a:p>
        </p:txBody>
      </p:sp>
      <p:sp>
        <p:nvSpPr>
          <p:cNvPr id="4" name="Título 1"/>
          <p:cNvSpPr>
            <a:spLocks noGrp="1"/>
          </p:cNvSpPr>
          <p:nvPr>
            <p:ph type="title"/>
          </p:nvPr>
        </p:nvSpPr>
        <p:spPr>
          <a:xfrm>
            <a:off x="838200" y="341878"/>
            <a:ext cx="10515600" cy="766251"/>
          </a:xfrm>
        </p:spPr>
        <p:txBody>
          <a:bodyPr>
            <a:noAutofit/>
          </a:bodyPr>
          <a:lstStyle/>
          <a:p>
            <a:pPr algn="ctr"/>
            <a:r>
              <a:rPr lang="es-MX" sz="3200" b="1" dirty="0" smtClean="0"/>
              <a:t>Marco Legal Actual del uso clínico de los opioides</a:t>
            </a:r>
            <a:endParaRPr lang="es-MX" sz="3200" b="1" dirty="0"/>
          </a:p>
        </p:txBody>
      </p:sp>
      <p:cxnSp>
        <p:nvCxnSpPr>
          <p:cNvPr id="5" name="Conector recto 4"/>
          <p:cNvCxnSpPr/>
          <p:nvPr/>
        </p:nvCxnSpPr>
        <p:spPr>
          <a:xfrm flipV="1">
            <a:off x="954657" y="1086634"/>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7532336" y="6331059"/>
            <a:ext cx="4575291" cy="738664"/>
          </a:xfrm>
          <a:prstGeom prst="rect">
            <a:avLst/>
          </a:prstGeom>
          <a:noFill/>
        </p:spPr>
        <p:txBody>
          <a:bodyPr wrap="none" rtlCol="0">
            <a:spAutoFit/>
          </a:bodyPr>
          <a:lstStyle/>
          <a:p>
            <a:r>
              <a:rPr lang="es-MX" sz="1050" dirty="0">
                <a:hlinkClick r:id="rId2"/>
              </a:rPr>
              <a:t>http://</a:t>
            </a:r>
            <a:r>
              <a:rPr lang="es-MX" sz="1050" dirty="0" smtClean="0">
                <a:hlinkClick r:id="rId2"/>
              </a:rPr>
              <a:t>www.dof.gob.mx/nota_detalle.php?codigo=5377407&amp;fecha=26/12/2014</a:t>
            </a:r>
            <a:endParaRPr lang="es-MX" sz="1050" dirty="0" smtClean="0"/>
          </a:p>
          <a:p>
            <a:r>
              <a:rPr lang="es-MX" sz="1050" dirty="0">
                <a:hlinkClick r:id="rId3"/>
              </a:rPr>
              <a:t>http://</a:t>
            </a:r>
            <a:r>
              <a:rPr lang="es-MX" sz="1050" dirty="0" smtClean="0">
                <a:hlinkClick r:id="rId3"/>
              </a:rPr>
              <a:t>dof.gob.mx/nota_detalle.php?codigo=5375019&amp;fecha=09/12/2014</a:t>
            </a:r>
            <a:endParaRPr lang="es-MX" sz="1050" dirty="0" smtClean="0"/>
          </a:p>
          <a:p>
            <a:endParaRPr lang="es-MX" sz="1050" dirty="0" smtClean="0"/>
          </a:p>
          <a:p>
            <a:endParaRPr lang="es-MX" sz="1050" dirty="0"/>
          </a:p>
        </p:txBody>
      </p:sp>
      <p:pic>
        <p:nvPicPr>
          <p:cNvPr id="2050" name="Picture 2" descr="http://plenilunia.com/wp-content/uploads/2014/12/SALUD-20141205-CUIDADOS-PALIATIVOS-DSC_5042-300x2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1068" y="1610207"/>
            <a:ext cx="2210932" cy="147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07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r>
              <a:rPr lang="es-MX" dirty="0"/>
              <a:t>Estas medidas están en consonancia con las obligaciones que le corresponden a </a:t>
            </a:r>
            <a:r>
              <a:rPr lang="es-MX" dirty="0" smtClean="0"/>
              <a:t>México de </a:t>
            </a:r>
            <a:r>
              <a:rPr lang="es-MX" dirty="0"/>
              <a:t>conformidad con las normas internacionales de derechos humanos, que requieren </a:t>
            </a:r>
            <a:r>
              <a:rPr lang="es-MX" dirty="0" smtClean="0"/>
              <a:t>que tome </a:t>
            </a:r>
            <a:r>
              <a:rPr lang="es-MX" dirty="0"/>
              <a:t>medidas para eliminar las barreras que afrontan los pacientes que necesitan </a:t>
            </a:r>
            <a:r>
              <a:rPr lang="es-MX" dirty="0" smtClean="0"/>
              <a:t>acceso a </a:t>
            </a:r>
            <a:r>
              <a:rPr lang="es-MX" dirty="0"/>
              <a:t>los cuidados paliativos. </a:t>
            </a:r>
            <a:endParaRPr lang="es-MX" dirty="0" smtClean="0"/>
          </a:p>
          <a:p>
            <a:pPr marL="0" indent="0">
              <a:buNone/>
            </a:pPr>
            <a:endParaRPr lang="es-MX" dirty="0"/>
          </a:p>
          <a:p>
            <a:r>
              <a:rPr lang="es-MX" dirty="0"/>
              <a:t>Tanto el Comité Internacional de Derechos Económicos, Sociales y Culturales (CESCR), que México ratificó en 1981, como la prohibición de la tortura, los tratos crueles, inhumanos y degradantes contemplada en el Pacto Internacional de Derechos Civiles y Políticos (PIDCP), también ratificado en 1981, pueden entenderse como una obligación para que el gobierno de México actúe con prontitud para garantizar el acceso a los cuidados paliativos y los medicamentos para el dolor. </a:t>
            </a:r>
          </a:p>
        </p:txBody>
      </p:sp>
      <p:cxnSp>
        <p:nvCxnSpPr>
          <p:cNvPr id="5" name="Conector recto 4"/>
          <p:cNvCxnSpPr/>
          <p:nvPr/>
        </p:nvCxnSpPr>
        <p:spPr>
          <a:xfrm flipV="1">
            <a:off x="954657" y="1350103"/>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3210899" y="6519446"/>
            <a:ext cx="8947688" cy="338554"/>
          </a:xfrm>
          <a:prstGeom prst="rect">
            <a:avLst/>
          </a:prstGeom>
        </p:spPr>
        <p:txBody>
          <a:bodyPr wrap="square">
            <a:spAutoFit/>
          </a:bodyPr>
          <a:lstStyle/>
          <a:p>
            <a:pPr algn="r"/>
            <a:r>
              <a:rPr lang="en-US" sz="800" dirty="0">
                <a:latin typeface="Calibri" pitchFamily="34" charset="0"/>
              </a:rPr>
              <a:t>UN: Universal Declaration of Human Rights. UN Doc A/810. UN 1948.  70. Convention Against Torture and Other Cruel,  Inhuman or Degrading Treatment or Punishment: GA Res. 39/46, Annex. 39 UN GAOR Supp. No. 51 at </a:t>
            </a:r>
            <a:r>
              <a:rPr lang="es-MX" sz="800" dirty="0">
                <a:latin typeface="Calibri" pitchFamily="34" charset="0"/>
              </a:rPr>
              <a:t>197.</a:t>
            </a:r>
            <a:endParaRPr lang="es-MX" sz="800" dirty="0">
              <a:latin typeface="Calibri" pitchFamily="34" charset="0"/>
            </a:endParaRPr>
          </a:p>
        </p:txBody>
      </p:sp>
      <p:sp>
        <p:nvSpPr>
          <p:cNvPr id="7" name="Título 1"/>
          <p:cNvSpPr>
            <a:spLocks noGrp="1"/>
          </p:cNvSpPr>
          <p:nvPr>
            <p:ph type="title"/>
          </p:nvPr>
        </p:nvSpPr>
        <p:spPr>
          <a:xfrm>
            <a:off x="776207" y="106417"/>
            <a:ext cx="10515600" cy="1141197"/>
          </a:xfrm>
        </p:spPr>
        <p:txBody>
          <a:bodyPr>
            <a:noAutofit/>
          </a:bodyPr>
          <a:lstStyle/>
          <a:p>
            <a:pPr algn="ctr"/>
            <a:r>
              <a:rPr lang="es-MX" sz="3200" b="1" dirty="0" smtClean="0"/>
              <a:t>Marco Legal Actual del uso clínico de los opioides:</a:t>
            </a:r>
            <a:br>
              <a:rPr lang="es-MX" sz="3200" b="1" dirty="0" smtClean="0"/>
            </a:br>
            <a:r>
              <a:rPr lang="es-MX" sz="2400" b="1" dirty="0" smtClean="0"/>
              <a:t>Acciones</a:t>
            </a:r>
            <a:endParaRPr lang="es-MX" sz="2400" b="1" dirty="0"/>
          </a:p>
        </p:txBody>
      </p:sp>
    </p:spTree>
    <p:extLst>
      <p:ext uri="{BB962C8B-B14F-4D97-AF65-F5344CB8AC3E}">
        <p14:creationId xmlns:p14="http://schemas.microsoft.com/office/powerpoint/2010/main" val="1663934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contenido"/>
          <p:cNvSpPr>
            <a:spLocks noGrp="1"/>
          </p:cNvSpPr>
          <p:nvPr>
            <p:ph sz="half" idx="1"/>
          </p:nvPr>
        </p:nvSpPr>
        <p:spPr>
          <a:xfrm>
            <a:off x="5253865" y="1061889"/>
            <a:ext cx="5781129" cy="3958685"/>
          </a:xfrm>
        </p:spPr>
        <p:txBody>
          <a:bodyPr rtlCol="0">
            <a:noAutofit/>
          </a:bodyPr>
          <a:lstStyle/>
          <a:p>
            <a:pPr algn="just">
              <a:lnSpc>
                <a:spcPct val="100000"/>
              </a:lnSpc>
              <a:defRPr/>
            </a:pPr>
            <a:r>
              <a:rPr lang="es-MX" sz="2400" b="1" dirty="0">
                <a:solidFill>
                  <a:schemeClr val="accent5">
                    <a:lumMod val="75000"/>
                  </a:schemeClr>
                </a:solidFill>
              </a:rPr>
              <a:t>El derecho a no ser sometido a tortura, tratos crueles, inhumanos degradantes o castigos es un derecho humano fundamental. </a:t>
            </a:r>
          </a:p>
          <a:p>
            <a:pPr algn="just">
              <a:lnSpc>
                <a:spcPct val="100000"/>
              </a:lnSpc>
              <a:defRPr/>
            </a:pPr>
            <a:r>
              <a:rPr lang="es-MX" sz="2400" b="1" dirty="0">
                <a:solidFill>
                  <a:schemeClr val="accent5">
                    <a:lumMod val="75000"/>
                  </a:schemeClr>
                </a:solidFill>
              </a:rPr>
              <a:t>Este derecho crea una obligación positiva en los estados para proteger a las personas en su jurisdicción de la tortura, tratos crueles, inhumanos o degradantes y del castigo. </a:t>
            </a:r>
          </a:p>
          <a:p>
            <a:pPr algn="just">
              <a:lnSpc>
                <a:spcPct val="100000"/>
              </a:lnSpc>
              <a:defRPr/>
            </a:pPr>
            <a:r>
              <a:rPr lang="es-MX" sz="2400" b="1" dirty="0">
                <a:solidFill>
                  <a:schemeClr val="accent5">
                    <a:lumMod val="75000"/>
                  </a:schemeClr>
                </a:solidFill>
              </a:rPr>
              <a:t>El no acceso al alivio del dolor </a:t>
            </a:r>
            <a:r>
              <a:rPr lang="es-MX" sz="2400" b="1" dirty="0" smtClean="0">
                <a:solidFill>
                  <a:schemeClr val="accent5">
                    <a:lumMod val="75000"/>
                  </a:schemeClr>
                </a:solidFill>
              </a:rPr>
              <a:t> y cuidados paliativos amenaza </a:t>
            </a:r>
            <a:r>
              <a:rPr lang="es-MX" sz="2400" b="1" dirty="0">
                <a:solidFill>
                  <a:schemeClr val="accent5">
                    <a:lumMod val="75000"/>
                  </a:schemeClr>
                </a:solidFill>
              </a:rPr>
              <a:t>este derecho </a:t>
            </a:r>
            <a:r>
              <a:rPr lang="es-MX" sz="2400" b="1" dirty="0" smtClean="0">
                <a:solidFill>
                  <a:schemeClr val="accent5">
                    <a:lumMod val="75000"/>
                  </a:schemeClr>
                </a:solidFill>
              </a:rPr>
              <a:t>fundamental</a:t>
            </a:r>
            <a:endParaRPr lang="es-MX" sz="2400" b="1" dirty="0">
              <a:solidFill>
                <a:schemeClr val="accent5">
                  <a:lumMod val="75000"/>
                </a:schemeClr>
              </a:solidFill>
            </a:endParaRPr>
          </a:p>
        </p:txBody>
      </p:sp>
      <p:sp>
        <p:nvSpPr>
          <p:cNvPr id="48134" name="12 Rectángulo"/>
          <p:cNvSpPr>
            <a:spLocks noChangeArrowheads="1"/>
          </p:cNvSpPr>
          <p:nvPr/>
        </p:nvSpPr>
        <p:spPr bwMode="auto">
          <a:xfrm>
            <a:off x="0" y="6142753"/>
            <a:ext cx="8144430" cy="646331"/>
          </a:xfrm>
          <a:prstGeom prst="rect">
            <a:avLst/>
          </a:prstGeom>
          <a:noFill/>
          <a:ln w="9525">
            <a:noFill/>
            <a:miter lim="800000"/>
            <a:headEnd/>
            <a:tailEnd/>
          </a:ln>
        </p:spPr>
        <p:txBody>
          <a:bodyPr wrap="square">
            <a:spAutoFit/>
          </a:bodyPr>
          <a:lstStyle/>
          <a:p>
            <a:r>
              <a:rPr lang="en-US" sz="1200" dirty="0">
                <a:latin typeface="Calibri" pitchFamily="34" charset="0"/>
              </a:rPr>
              <a:t>UN: Universal Declaration of Human Rights. UN Doc A/810. UN 1948.  70. Convention Against Torture and Other Cruel,  Inhuman or Degrading Treatment or Punishment: GA Res. 39/46, Annex. 39 UN GAOR Supp. No. 51 at </a:t>
            </a:r>
            <a:r>
              <a:rPr lang="es-MX" sz="1200" dirty="0">
                <a:latin typeface="Calibri" pitchFamily="34" charset="0"/>
              </a:rPr>
              <a:t>197.</a:t>
            </a:r>
          </a:p>
          <a:p>
            <a:r>
              <a:rPr lang="es-MX" sz="1200" dirty="0">
                <a:latin typeface="Calibri" pitchFamily="34" charset="0"/>
              </a:rPr>
              <a:t>http://www.hrw.org/reports/2014/10/28/care-when-there-no-cure</a:t>
            </a:r>
          </a:p>
        </p:txBody>
      </p:sp>
      <p:sp>
        <p:nvSpPr>
          <p:cNvPr id="3" name="Título 2"/>
          <p:cNvSpPr>
            <a:spLocks noGrp="1"/>
          </p:cNvSpPr>
          <p:nvPr>
            <p:ph type="title"/>
          </p:nvPr>
        </p:nvSpPr>
        <p:spPr>
          <a:xfrm>
            <a:off x="2481338" y="91417"/>
            <a:ext cx="7778540" cy="693594"/>
          </a:xfrm>
        </p:spPr>
        <p:txBody>
          <a:bodyPr>
            <a:normAutofit/>
          </a:bodyPr>
          <a:lstStyle/>
          <a:p>
            <a:r>
              <a:rPr lang="es-MX" sz="3600" b="1" dirty="0"/>
              <a:t>Cuidar cuando Curar no es posible</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27" y="931653"/>
            <a:ext cx="4192492" cy="4933696"/>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306" y="5673306"/>
            <a:ext cx="1184694" cy="1184694"/>
          </a:xfrm>
          <a:prstGeom prst="rect">
            <a:avLst/>
          </a:prstGeom>
        </p:spPr>
      </p:pic>
      <p:cxnSp>
        <p:nvCxnSpPr>
          <p:cNvPr id="7" name="Conector recto 6"/>
          <p:cNvCxnSpPr/>
          <p:nvPr/>
        </p:nvCxnSpPr>
        <p:spPr>
          <a:xfrm flipV="1">
            <a:off x="954657" y="785011"/>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0324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Parafraseando a Milton……</a:t>
            </a:r>
            <a:endParaRPr lang="es-MX" dirty="0"/>
          </a:p>
        </p:txBody>
      </p:sp>
      <p:sp>
        <p:nvSpPr>
          <p:cNvPr id="5" name="Marcador de contenido 4"/>
          <p:cNvSpPr>
            <a:spLocks noGrp="1"/>
          </p:cNvSpPr>
          <p:nvPr>
            <p:ph idx="1"/>
          </p:nvPr>
        </p:nvSpPr>
        <p:spPr>
          <a:xfrm>
            <a:off x="954657" y="2369091"/>
            <a:ext cx="7083725" cy="3298465"/>
          </a:xfrm>
        </p:spPr>
        <p:txBody>
          <a:bodyPr>
            <a:noAutofit/>
          </a:bodyPr>
          <a:lstStyle/>
          <a:p>
            <a:pPr marL="0" indent="0">
              <a:buNone/>
            </a:pPr>
            <a:r>
              <a:rPr lang="es-MX" sz="3600" i="1" dirty="0" smtClean="0"/>
              <a:t>“El dolor es un acabado suplicio, el peor de todos los males”. </a:t>
            </a:r>
          </a:p>
          <a:p>
            <a:pPr marL="0" indent="0">
              <a:buNone/>
            </a:pPr>
            <a:r>
              <a:rPr lang="es-MX" sz="3600" i="1" dirty="0" smtClean="0"/>
              <a:t>Cuando es excesivo termina con toda paciencia…………….     Paciente, familia, sociedad, economía y país.</a:t>
            </a:r>
            <a:endParaRPr lang="es-MX" sz="3600" i="1" dirty="0"/>
          </a:p>
        </p:txBody>
      </p:sp>
      <p:cxnSp>
        <p:nvCxnSpPr>
          <p:cNvPr id="6" name="Conector recto 5"/>
          <p:cNvCxnSpPr/>
          <p:nvPr/>
        </p:nvCxnSpPr>
        <p:spPr>
          <a:xfrm flipV="1">
            <a:off x="954657" y="1388853"/>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382" y="2374542"/>
            <a:ext cx="3396951" cy="2849891"/>
          </a:xfrm>
          <a:prstGeom prst="rect">
            <a:avLst/>
          </a:prstGeom>
        </p:spPr>
      </p:pic>
    </p:spTree>
    <p:extLst>
      <p:ext uri="{BB962C8B-B14F-4D97-AF65-F5344CB8AC3E}">
        <p14:creationId xmlns:p14="http://schemas.microsoft.com/office/powerpoint/2010/main" val="2149027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550190" y="1627323"/>
            <a:ext cx="9632196" cy="4401518"/>
          </a:xfrm>
        </p:spPr>
        <p:txBody>
          <a:bodyPr>
            <a:normAutofit fontScale="77500" lnSpcReduction="20000"/>
          </a:bodyPr>
          <a:lstStyle/>
          <a:p>
            <a:pPr algn="just"/>
            <a:r>
              <a:rPr lang="es-MX" dirty="0"/>
              <a:t>En enero de 2009, México incorporó una sección sobre cuidados paliativos a su Ley General de Salud, que concede a las personas con una enfermedad terminal el derecho a recibir cuidados paliativos</a:t>
            </a:r>
          </a:p>
          <a:p>
            <a:pPr algn="just"/>
            <a:endParaRPr lang="es-MX" dirty="0"/>
          </a:p>
          <a:p>
            <a:pPr algn="just"/>
            <a:r>
              <a:rPr lang="es-MX" dirty="0"/>
              <a:t>Las disposiciones de cuidados paliativos en la ley son ambiciosas, ya que buscan la plena integración de los cuidados paliativos en los servicios de salud que existen en </a:t>
            </a:r>
            <a:r>
              <a:rPr lang="es-MX" dirty="0" smtClean="0"/>
              <a:t>México</a:t>
            </a:r>
          </a:p>
          <a:p>
            <a:pPr algn="just"/>
            <a:endParaRPr lang="es-MX" dirty="0"/>
          </a:p>
          <a:p>
            <a:pPr algn="just">
              <a:lnSpc>
                <a:spcPct val="100000"/>
              </a:lnSpc>
            </a:pPr>
            <a:r>
              <a:rPr lang="es-MX" dirty="0" smtClean="0"/>
              <a:t>Garantizar </a:t>
            </a:r>
            <a:r>
              <a:rPr lang="es-MX" dirty="0" smtClean="0"/>
              <a:t>una atención médica adecuada a enfermedades crónicas incurables y debilitantes con acceso a cuidados paliativos y medicamentos para el dolor es </a:t>
            </a:r>
            <a:r>
              <a:rPr lang="es-MX" dirty="0" smtClean="0"/>
              <a:t>esencial</a:t>
            </a:r>
          </a:p>
          <a:p>
            <a:pPr algn="just">
              <a:lnSpc>
                <a:spcPct val="100000"/>
              </a:lnSpc>
            </a:pPr>
            <a:endParaRPr lang="es-MX" sz="1000" dirty="0"/>
          </a:p>
          <a:p>
            <a:pPr algn="just">
              <a:lnSpc>
                <a:spcPct val="110000"/>
              </a:lnSpc>
            </a:pPr>
            <a:r>
              <a:rPr lang="es-MX" dirty="0" smtClean="0"/>
              <a:t>Los analgésicos opioides </a:t>
            </a:r>
            <a:r>
              <a:rPr lang="es-MX" dirty="0"/>
              <a:t>como la </a:t>
            </a:r>
            <a:r>
              <a:rPr lang="es-MX" dirty="0" smtClean="0"/>
              <a:t>morfina para </a:t>
            </a:r>
            <a:r>
              <a:rPr lang="es-MX" dirty="0" smtClean="0"/>
              <a:t>el dolor </a:t>
            </a:r>
            <a:r>
              <a:rPr lang="es-MX" dirty="0" smtClean="0"/>
              <a:t>crónico, </a:t>
            </a:r>
            <a:r>
              <a:rPr lang="es-MX" dirty="0" smtClean="0"/>
              <a:t>son prácticamente inaccesibles fuera de las capitales </a:t>
            </a:r>
            <a:r>
              <a:rPr lang="es-MX" dirty="0" smtClean="0"/>
              <a:t>estatales.</a:t>
            </a:r>
            <a:endParaRPr lang="es-MX" dirty="0" smtClean="0"/>
          </a:p>
        </p:txBody>
      </p:sp>
      <p:sp>
        <p:nvSpPr>
          <p:cNvPr id="6" name="Título 1"/>
          <p:cNvSpPr>
            <a:spLocks noGrp="1"/>
          </p:cNvSpPr>
          <p:nvPr>
            <p:ph type="title"/>
          </p:nvPr>
        </p:nvSpPr>
        <p:spPr>
          <a:xfrm>
            <a:off x="838200" y="241141"/>
            <a:ext cx="10515600" cy="595767"/>
          </a:xfrm>
        </p:spPr>
        <p:txBody>
          <a:bodyPr>
            <a:noAutofit/>
          </a:bodyPr>
          <a:lstStyle/>
          <a:p>
            <a:pPr algn="ctr"/>
            <a:r>
              <a:rPr lang="es-MX" sz="3200" b="1" dirty="0" smtClean="0"/>
              <a:t>Marco Legal Actual del uso clínico de los opioides:</a:t>
            </a:r>
            <a:br>
              <a:rPr lang="es-MX" sz="3200" b="1" dirty="0" smtClean="0"/>
            </a:br>
            <a:r>
              <a:rPr lang="es-MX" sz="2400" b="1" dirty="0" smtClean="0"/>
              <a:t>Hechos</a:t>
            </a:r>
            <a:endParaRPr lang="es-MX" sz="2400"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2386" y="1018936"/>
            <a:ext cx="1910169" cy="949350"/>
          </a:xfrm>
          <a:prstGeom prst="rect">
            <a:avLst/>
          </a:prstGeom>
        </p:spPr>
      </p:pic>
      <p:cxnSp>
        <p:nvCxnSpPr>
          <p:cNvPr id="9" name="Conector recto 8"/>
          <p:cNvCxnSpPr/>
          <p:nvPr/>
        </p:nvCxnSpPr>
        <p:spPr>
          <a:xfrm flipV="1">
            <a:off x="954657" y="975808"/>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216352" y="6494303"/>
            <a:ext cx="4248279" cy="253916"/>
          </a:xfrm>
          <a:prstGeom prst="rect">
            <a:avLst/>
          </a:prstGeom>
          <a:noFill/>
        </p:spPr>
        <p:txBody>
          <a:bodyPr wrap="none" rtlCol="0">
            <a:spAutoFit/>
          </a:bodyPr>
          <a:lstStyle/>
          <a:p>
            <a:r>
              <a:rPr lang="es-MX" sz="1050" dirty="0" smtClean="0"/>
              <a:t> </a:t>
            </a:r>
            <a:r>
              <a:rPr lang="es-MX" sz="1050" dirty="0"/>
              <a:t>http://www.calidad.salud.gob.mx/site/calidad/docs/dmp-paliar_00C.pdf</a:t>
            </a:r>
          </a:p>
        </p:txBody>
      </p:sp>
    </p:spTree>
    <p:extLst>
      <p:ext uri="{BB962C8B-B14F-4D97-AF65-F5344CB8AC3E}">
        <p14:creationId xmlns:p14="http://schemas.microsoft.com/office/powerpoint/2010/main" val="553696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717136"/>
            <a:ext cx="10597133" cy="4351338"/>
          </a:xfrm>
        </p:spPr>
        <p:txBody>
          <a:bodyPr>
            <a:normAutofit/>
          </a:bodyPr>
          <a:lstStyle/>
          <a:p>
            <a:pPr algn="just">
              <a:lnSpc>
                <a:spcPct val="110000"/>
              </a:lnSpc>
            </a:pPr>
            <a:r>
              <a:rPr lang="es-MX" dirty="0"/>
              <a:t>La falta de disponibilidad de analgésicos opioides se debe</a:t>
            </a:r>
          </a:p>
          <a:p>
            <a:pPr lvl="1" algn="just">
              <a:lnSpc>
                <a:spcPct val="110000"/>
              </a:lnSpc>
            </a:pPr>
            <a:r>
              <a:rPr lang="es-MX" sz="1700" dirty="0"/>
              <a:t>Falta de </a:t>
            </a:r>
            <a:r>
              <a:rPr lang="es-MX" sz="1700" dirty="0" smtClean="0"/>
              <a:t>formación del personal de la salud</a:t>
            </a:r>
            <a:endParaRPr lang="es-MX" sz="1700" dirty="0"/>
          </a:p>
          <a:p>
            <a:pPr lvl="1" algn="just">
              <a:lnSpc>
                <a:spcPct val="110000"/>
              </a:lnSpc>
            </a:pPr>
            <a:r>
              <a:rPr lang="es-MX" sz="1700" dirty="0"/>
              <a:t>Complejos requisitos de prescripción que desalientan a los médicos</a:t>
            </a:r>
          </a:p>
          <a:p>
            <a:pPr lvl="1" algn="just">
              <a:lnSpc>
                <a:spcPct val="110000"/>
              </a:lnSpc>
            </a:pPr>
            <a:r>
              <a:rPr lang="es-MX" sz="1700" dirty="0"/>
              <a:t>Obstáculos para obtener la licencia necesaria para recetar morfina y derivados</a:t>
            </a:r>
          </a:p>
          <a:p>
            <a:pPr lvl="1" algn="just">
              <a:lnSpc>
                <a:spcPct val="110000"/>
              </a:lnSpc>
            </a:pPr>
            <a:r>
              <a:rPr lang="es-MX" sz="1700" dirty="0"/>
              <a:t>Farmacias limitadas para almacenarlos. </a:t>
            </a:r>
          </a:p>
          <a:p>
            <a:pPr algn="just">
              <a:lnSpc>
                <a:spcPct val="120000"/>
              </a:lnSpc>
            </a:pPr>
            <a:r>
              <a:rPr lang="es-MX" dirty="0" smtClean="0"/>
              <a:t>La </a:t>
            </a:r>
            <a:r>
              <a:rPr lang="es-MX" dirty="0" smtClean="0"/>
              <a:t>Ley General de Salud de México exige que los médicos</a:t>
            </a:r>
          </a:p>
          <a:p>
            <a:pPr lvl="1" algn="just">
              <a:lnSpc>
                <a:spcPct val="120000"/>
              </a:lnSpc>
            </a:pPr>
            <a:r>
              <a:rPr lang="es-MX" sz="1900" dirty="0" smtClean="0"/>
              <a:t>Utilicen los formularios especiales para recetar medicamentos opioides</a:t>
            </a:r>
          </a:p>
          <a:p>
            <a:pPr lvl="1" algn="just">
              <a:lnSpc>
                <a:spcPct val="120000"/>
              </a:lnSpc>
            </a:pPr>
            <a:r>
              <a:rPr lang="es-MX" sz="1900" dirty="0" smtClean="0"/>
              <a:t>Etiquetas con código de barras (requisito inusual) </a:t>
            </a:r>
            <a:endParaRPr lang="es-MX" sz="1900" dirty="0" smtClean="0"/>
          </a:p>
          <a:p>
            <a:pPr lvl="1" algn="just">
              <a:lnSpc>
                <a:spcPct val="120000"/>
              </a:lnSpc>
            </a:pPr>
            <a:endParaRPr lang="es-MX" sz="1900" dirty="0" smtClean="0"/>
          </a:p>
          <a:p>
            <a:pPr marL="0" indent="0" algn="just">
              <a:lnSpc>
                <a:spcPct val="120000"/>
              </a:lnSpc>
              <a:buNone/>
            </a:pPr>
            <a:endParaRPr lang="en-US" dirty="0"/>
          </a:p>
        </p:txBody>
      </p:sp>
      <p:cxnSp>
        <p:nvCxnSpPr>
          <p:cNvPr id="4" name="Conector recto 3"/>
          <p:cNvCxnSpPr/>
          <p:nvPr/>
        </p:nvCxnSpPr>
        <p:spPr>
          <a:xfrm flipV="1">
            <a:off x="954657" y="1046871"/>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7662" y="1666067"/>
            <a:ext cx="2037629" cy="1443909"/>
          </a:xfrm>
          <a:prstGeom prst="rect">
            <a:avLst/>
          </a:prstGeom>
        </p:spPr>
      </p:pic>
      <p:pic>
        <p:nvPicPr>
          <p:cNvPr id="8"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7662" y="3952069"/>
            <a:ext cx="2066764" cy="1650568"/>
          </a:xfrm>
          <a:prstGeom prst="rect">
            <a:avLst/>
          </a:prstGeom>
        </p:spPr>
      </p:pic>
      <p:sp>
        <p:nvSpPr>
          <p:cNvPr id="9" name="8 CuadroTexto"/>
          <p:cNvSpPr txBox="1"/>
          <p:nvPr/>
        </p:nvSpPr>
        <p:spPr>
          <a:xfrm>
            <a:off x="216352" y="6494303"/>
            <a:ext cx="4248279" cy="253916"/>
          </a:xfrm>
          <a:prstGeom prst="rect">
            <a:avLst/>
          </a:prstGeom>
          <a:noFill/>
        </p:spPr>
        <p:txBody>
          <a:bodyPr wrap="none" rtlCol="0">
            <a:spAutoFit/>
          </a:bodyPr>
          <a:lstStyle/>
          <a:p>
            <a:r>
              <a:rPr lang="es-MX" sz="1050" dirty="0" smtClean="0"/>
              <a:t> </a:t>
            </a:r>
            <a:r>
              <a:rPr lang="es-MX" sz="1050" dirty="0"/>
              <a:t>http://www.calidad.salud.gob.mx/site/calidad/docs/dmp-paliar_00C.pdf</a:t>
            </a:r>
          </a:p>
        </p:txBody>
      </p:sp>
      <p:sp>
        <p:nvSpPr>
          <p:cNvPr id="10" name="Título 1"/>
          <p:cNvSpPr txBox="1">
            <a:spLocks/>
          </p:cNvSpPr>
          <p:nvPr/>
        </p:nvSpPr>
        <p:spPr>
          <a:xfrm>
            <a:off x="838200" y="241141"/>
            <a:ext cx="10515600" cy="595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smtClean="0"/>
              <a:t>Marco Legal Actual del uso clínico de los opioides:</a:t>
            </a:r>
            <a:br>
              <a:rPr lang="es-MX" sz="3200" b="1" smtClean="0"/>
            </a:br>
            <a:r>
              <a:rPr lang="es-MX" sz="2400" b="1" smtClean="0"/>
              <a:t>Hechos</a:t>
            </a:r>
            <a:endParaRPr lang="es-MX" sz="2400" b="1" dirty="0"/>
          </a:p>
        </p:txBody>
      </p:sp>
    </p:spTree>
    <p:extLst>
      <p:ext uri="{BB962C8B-B14F-4D97-AF65-F5344CB8AC3E}">
        <p14:creationId xmlns:p14="http://schemas.microsoft.com/office/powerpoint/2010/main" val="132736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9763" y="1538906"/>
            <a:ext cx="10623803" cy="4351338"/>
          </a:xfrm>
        </p:spPr>
        <p:txBody>
          <a:bodyPr>
            <a:normAutofit fontScale="92500" lnSpcReduction="10000"/>
          </a:bodyPr>
          <a:lstStyle/>
          <a:p>
            <a:pPr algn="just">
              <a:lnSpc>
                <a:spcPct val="120000"/>
              </a:lnSpc>
            </a:pPr>
            <a:r>
              <a:rPr lang="es-MX" dirty="0"/>
              <a:t>Actualmente, estas etiquetas con código de barras</a:t>
            </a:r>
          </a:p>
          <a:p>
            <a:pPr lvl="1" algn="just">
              <a:lnSpc>
                <a:spcPct val="120000"/>
              </a:lnSpc>
              <a:buFont typeface="Wingdings" pitchFamily="2" charset="2"/>
              <a:buChar char="ü"/>
            </a:pPr>
            <a:r>
              <a:rPr lang="es-MX" sz="1900" dirty="0" smtClean="0"/>
              <a:t>Sólo </a:t>
            </a:r>
            <a:r>
              <a:rPr lang="es-MX" sz="1900" dirty="0"/>
              <a:t>pueden obtenerse en un único lugar en cada estado mexicano</a:t>
            </a:r>
          </a:p>
          <a:p>
            <a:pPr lvl="1" algn="just">
              <a:lnSpc>
                <a:spcPct val="120000"/>
              </a:lnSpc>
              <a:buFont typeface="Wingdings" pitchFamily="2" charset="2"/>
              <a:buChar char="ü"/>
            </a:pPr>
            <a:r>
              <a:rPr lang="es-MX" sz="1900" dirty="0" smtClean="0"/>
              <a:t>Deben </a:t>
            </a:r>
            <a:r>
              <a:rPr lang="es-MX" sz="1900" dirty="0"/>
              <a:t>ser recogidas en persona, </a:t>
            </a:r>
          </a:p>
          <a:p>
            <a:pPr lvl="1" algn="just">
              <a:lnSpc>
                <a:spcPct val="120000"/>
              </a:lnSpc>
              <a:buFont typeface="Wingdings" pitchFamily="2" charset="2"/>
              <a:buChar char="ü"/>
            </a:pPr>
            <a:r>
              <a:rPr lang="es-MX" sz="1900" dirty="0"/>
              <a:t>Es un requisito muy complicado de cumplir. </a:t>
            </a:r>
          </a:p>
          <a:p>
            <a:pPr lvl="1" algn="just">
              <a:lnSpc>
                <a:spcPct val="120000"/>
              </a:lnSpc>
              <a:buFont typeface="Wingdings" pitchFamily="2" charset="2"/>
              <a:buChar char="ü"/>
            </a:pPr>
            <a:r>
              <a:rPr lang="es-MX" sz="1900" dirty="0"/>
              <a:t>Como consecuencia, la gran mayoría de los médicos, especialmente aquellos que viven fuera de las capitales de estado, carece de autorización para recetar estos medicamentos. </a:t>
            </a:r>
          </a:p>
          <a:p>
            <a:pPr lvl="1" algn="just">
              <a:lnSpc>
                <a:spcPct val="120000"/>
              </a:lnSpc>
              <a:buFont typeface="Wingdings" pitchFamily="2" charset="2"/>
              <a:buChar char="ü"/>
            </a:pPr>
            <a:r>
              <a:rPr lang="es-MX" sz="1900" dirty="0"/>
              <a:t>La normativa actual de dispensación de medicamentos obliga con frecuencia a las farmacias a negarse a entregar los medicamentos por motivos técnicos, forzando a los pacientes a regresar a sus médicos para conseguir recetas nuevas</a:t>
            </a:r>
            <a:r>
              <a:rPr lang="es-MX" sz="1900" dirty="0" smtClean="0"/>
              <a:t>.</a:t>
            </a:r>
            <a:endParaRPr lang="es-MX" sz="1900" dirty="0"/>
          </a:p>
          <a:p>
            <a:pPr algn="just">
              <a:lnSpc>
                <a:spcPct val="120000"/>
              </a:lnSpc>
            </a:pPr>
            <a:r>
              <a:rPr lang="es-MX" dirty="0"/>
              <a:t> El gobierno </a:t>
            </a:r>
            <a:r>
              <a:rPr lang="es-MX" dirty="0" smtClean="0"/>
              <a:t>debe garantizar </a:t>
            </a:r>
            <a:r>
              <a:rPr lang="es-MX" dirty="0"/>
              <a:t>que los médicos puedan acceder </a:t>
            </a:r>
            <a:r>
              <a:rPr lang="es-MX" dirty="0" smtClean="0"/>
              <a:t>más fácilmente </a:t>
            </a:r>
            <a:r>
              <a:rPr lang="es-MX" dirty="0"/>
              <a:t>a las etiquetas con código de barras</a:t>
            </a:r>
          </a:p>
          <a:p>
            <a:pPr algn="just"/>
            <a:endParaRPr lang="es-MX" sz="2400" dirty="0" smtClean="0"/>
          </a:p>
        </p:txBody>
      </p:sp>
      <p:cxnSp>
        <p:nvCxnSpPr>
          <p:cNvPr id="5" name="Conector recto 4"/>
          <p:cNvCxnSpPr/>
          <p:nvPr/>
        </p:nvCxnSpPr>
        <p:spPr>
          <a:xfrm flipV="1">
            <a:off x="981327" y="1047891"/>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5960" y="1288637"/>
            <a:ext cx="1826384" cy="1276921"/>
          </a:xfrm>
          <a:prstGeom prst="rect">
            <a:avLst/>
          </a:prstGeom>
        </p:spPr>
      </p:pic>
      <p:sp>
        <p:nvSpPr>
          <p:cNvPr id="7" name="Título 1"/>
          <p:cNvSpPr>
            <a:spLocks noGrp="1"/>
          </p:cNvSpPr>
          <p:nvPr>
            <p:ph type="title"/>
          </p:nvPr>
        </p:nvSpPr>
        <p:spPr>
          <a:xfrm>
            <a:off x="838200" y="241141"/>
            <a:ext cx="10515600" cy="595767"/>
          </a:xfrm>
        </p:spPr>
        <p:txBody>
          <a:bodyPr>
            <a:noAutofit/>
          </a:bodyPr>
          <a:lstStyle/>
          <a:p>
            <a:pPr algn="ctr"/>
            <a:r>
              <a:rPr lang="es-MX" sz="3200" b="1" dirty="0" smtClean="0"/>
              <a:t>Marco Legal Actual del uso clínico de los opioides:</a:t>
            </a:r>
            <a:br>
              <a:rPr lang="es-MX" sz="3200" b="1" dirty="0" smtClean="0"/>
            </a:br>
            <a:r>
              <a:rPr lang="es-MX" sz="2400" b="1" dirty="0" smtClean="0"/>
              <a:t>Hechos</a:t>
            </a:r>
            <a:endParaRPr lang="es-MX" sz="2400" b="1" dirty="0"/>
          </a:p>
        </p:txBody>
      </p:sp>
    </p:spTree>
    <p:extLst>
      <p:ext uri="{BB962C8B-B14F-4D97-AF65-F5344CB8AC3E}">
        <p14:creationId xmlns:p14="http://schemas.microsoft.com/office/powerpoint/2010/main" val="1528624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4657" y="2042601"/>
            <a:ext cx="10480676" cy="4351338"/>
          </a:xfrm>
        </p:spPr>
        <p:txBody>
          <a:bodyPr>
            <a:normAutofit fontScale="92500" lnSpcReduction="20000"/>
          </a:bodyPr>
          <a:lstStyle/>
          <a:p>
            <a:pPr algn="just"/>
            <a:r>
              <a:rPr lang="es-MX" dirty="0"/>
              <a:t>La ley requiere un cambio radical del statu </a:t>
            </a:r>
            <a:r>
              <a:rPr lang="es-MX" dirty="0" smtClean="0"/>
              <a:t>quo</a:t>
            </a:r>
            <a:r>
              <a:rPr lang="es-MX" dirty="0" smtClean="0"/>
              <a:t>.</a:t>
            </a:r>
          </a:p>
          <a:p>
            <a:pPr algn="just"/>
            <a:endParaRPr lang="es-MX" dirty="0" smtClean="0"/>
          </a:p>
          <a:p>
            <a:pPr algn="just"/>
            <a:r>
              <a:rPr lang="es-MX" dirty="0" smtClean="0"/>
              <a:t>Esto requiere </a:t>
            </a:r>
            <a:r>
              <a:rPr lang="es-MX" dirty="0"/>
              <a:t>el desarrollo de </a:t>
            </a:r>
            <a:r>
              <a:rPr lang="es-MX" dirty="0" smtClean="0"/>
              <a:t>una infraestructura </a:t>
            </a:r>
            <a:r>
              <a:rPr lang="es-MX" dirty="0"/>
              <a:t>dentro del sistema de salud </a:t>
            </a:r>
            <a:r>
              <a:rPr lang="es-MX" dirty="0" smtClean="0"/>
              <a:t>y cambios </a:t>
            </a:r>
            <a:r>
              <a:rPr lang="es-MX" dirty="0"/>
              <a:t>en la regulación sobre la administración de medicamentos y en </a:t>
            </a:r>
            <a:r>
              <a:rPr lang="es-MX" dirty="0" smtClean="0"/>
              <a:t>las políticas </a:t>
            </a:r>
            <a:r>
              <a:rPr lang="es-MX" dirty="0"/>
              <a:t>farmacéuticas para garantizar la disponibilidad y accesibilidad adecuada a </a:t>
            </a:r>
            <a:r>
              <a:rPr lang="es-MX" dirty="0" smtClean="0"/>
              <a:t>los analgésicos </a:t>
            </a:r>
            <a:r>
              <a:rPr lang="es-MX" dirty="0"/>
              <a:t>opioides. </a:t>
            </a:r>
            <a:endParaRPr lang="es-MX" dirty="0" smtClean="0"/>
          </a:p>
          <a:p>
            <a:pPr algn="just"/>
            <a:endParaRPr lang="es-MX" dirty="0" smtClean="0"/>
          </a:p>
          <a:p>
            <a:pPr lvl="1" algn="just">
              <a:buFont typeface="Wingdings" pitchFamily="2" charset="2"/>
              <a:buChar char="ü"/>
            </a:pPr>
            <a:r>
              <a:rPr lang="es-MX" dirty="0" smtClean="0"/>
              <a:t>En </a:t>
            </a:r>
            <a:r>
              <a:rPr lang="es-MX" dirty="0"/>
              <a:t>2013, la situación empezó a cambiar cuando tanto la sociedad civil </a:t>
            </a:r>
            <a:r>
              <a:rPr lang="es-MX" dirty="0" smtClean="0"/>
              <a:t>como el </a:t>
            </a:r>
            <a:r>
              <a:rPr lang="es-MX" dirty="0"/>
              <a:t>gobierno de México asumieron los cuidados paliativos como una prioridad. </a:t>
            </a:r>
            <a:endParaRPr lang="es-MX" dirty="0" smtClean="0"/>
          </a:p>
          <a:p>
            <a:pPr lvl="1" algn="just"/>
            <a:endParaRPr lang="es-MX" dirty="0"/>
          </a:p>
          <a:p>
            <a:pPr lvl="1" algn="just">
              <a:buFont typeface="Wingdings" pitchFamily="2" charset="2"/>
              <a:buChar char="ü"/>
            </a:pPr>
            <a:r>
              <a:rPr lang="es-MX" dirty="0"/>
              <a:t>Una serie de reuniones clave y un seminario internacional, organizado por la </a:t>
            </a:r>
            <a:r>
              <a:rPr lang="es-MX" dirty="0" smtClean="0"/>
              <a:t>FUNSALUD, </a:t>
            </a:r>
            <a:r>
              <a:rPr lang="es-MX" dirty="0"/>
              <a:t>la organización de cáncer de mama Tómatelo a Pecho y la Universidad Nacional Autónoma de México, sirvieron como catalizadores para una serie de iniciativas políticas importantes. </a:t>
            </a:r>
          </a:p>
          <a:p>
            <a:pPr algn="just"/>
            <a:endParaRPr lang="es-MX" dirty="0"/>
          </a:p>
        </p:txBody>
      </p:sp>
      <p:sp>
        <p:nvSpPr>
          <p:cNvPr id="4" name="Título 1"/>
          <p:cNvSpPr>
            <a:spLocks noGrp="1"/>
          </p:cNvSpPr>
          <p:nvPr>
            <p:ph type="title"/>
          </p:nvPr>
        </p:nvSpPr>
        <p:spPr>
          <a:xfrm>
            <a:off x="776207" y="106417"/>
            <a:ext cx="10515600" cy="1325563"/>
          </a:xfrm>
        </p:spPr>
        <p:txBody>
          <a:bodyPr>
            <a:noAutofit/>
          </a:bodyPr>
          <a:lstStyle/>
          <a:p>
            <a:pPr algn="ctr"/>
            <a:r>
              <a:rPr lang="es-MX" sz="3200" b="1" dirty="0" smtClean="0"/>
              <a:t>Marco Legal Actual del uso clínico de los opioides:</a:t>
            </a:r>
            <a:br>
              <a:rPr lang="es-MX" sz="3200" b="1" dirty="0" smtClean="0"/>
            </a:br>
            <a:r>
              <a:rPr lang="es-MX" sz="2400" b="1" dirty="0" smtClean="0"/>
              <a:t>Acciones</a:t>
            </a:r>
            <a:endParaRPr lang="es-MX" sz="2400" b="1" dirty="0"/>
          </a:p>
        </p:txBody>
      </p:sp>
      <p:cxnSp>
        <p:nvCxnSpPr>
          <p:cNvPr id="5" name="Conector recto 4"/>
          <p:cNvCxnSpPr/>
          <p:nvPr/>
        </p:nvCxnSpPr>
        <p:spPr>
          <a:xfrm flipV="1">
            <a:off x="954657" y="1122760"/>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156" y="1364699"/>
            <a:ext cx="2343599" cy="1396549"/>
          </a:xfrm>
          <a:prstGeom prst="rect">
            <a:avLst/>
          </a:prstGeom>
        </p:spPr>
      </p:pic>
    </p:spTree>
    <p:extLst>
      <p:ext uri="{BB962C8B-B14F-4D97-AF65-F5344CB8AC3E}">
        <p14:creationId xmlns:p14="http://schemas.microsoft.com/office/powerpoint/2010/main" val="2663361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2840" y="1848872"/>
            <a:ext cx="9965969" cy="4351338"/>
          </a:xfrm>
        </p:spPr>
        <p:txBody>
          <a:bodyPr>
            <a:normAutofit fontScale="70000" lnSpcReduction="20000"/>
          </a:bodyPr>
          <a:lstStyle/>
          <a:p>
            <a:pPr algn="just"/>
            <a:endParaRPr lang="es-MX" dirty="0" smtClean="0"/>
          </a:p>
          <a:p>
            <a:pPr algn="just"/>
            <a:r>
              <a:rPr lang="es-MX" dirty="0" smtClean="0"/>
              <a:t>En </a:t>
            </a:r>
            <a:r>
              <a:rPr lang="es-MX" dirty="0" smtClean="0"/>
              <a:t>noviembre de 2013, el presidente de México, Enrique Peña Nieto, firmó un reglamento que clarifica el contenido de una serie de disposiciones sobre cuidados paliativos en la Ley General de Salud</a:t>
            </a:r>
            <a:r>
              <a:rPr lang="es-MX" dirty="0" smtClean="0"/>
              <a:t>.</a:t>
            </a:r>
          </a:p>
          <a:p>
            <a:pPr marL="0" indent="0" algn="just">
              <a:buNone/>
            </a:pPr>
            <a:r>
              <a:rPr lang="es-MX" dirty="0" smtClean="0"/>
              <a:t> </a:t>
            </a:r>
            <a:endParaRPr lang="es-MX" dirty="0" smtClean="0"/>
          </a:p>
          <a:p>
            <a:pPr algn="just"/>
            <a:r>
              <a:rPr lang="es-MX" dirty="0" smtClean="0"/>
              <a:t>En marzo de 2014, la titular de la Secretaria de Salud, Mercedes Juan López, instó a su Secretaría a desarrollar una </a:t>
            </a:r>
            <a:r>
              <a:rPr lang="es-MX" i="1" dirty="0" smtClean="0"/>
              <a:t>Estrategia </a:t>
            </a:r>
            <a:r>
              <a:rPr lang="es-MX" i="1" dirty="0"/>
              <a:t>N</a:t>
            </a:r>
            <a:r>
              <a:rPr lang="es-MX" i="1" dirty="0" smtClean="0"/>
              <a:t>acional </a:t>
            </a:r>
            <a:r>
              <a:rPr lang="es-MX" i="1" dirty="0" smtClean="0"/>
              <a:t>de </a:t>
            </a:r>
            <a:r>
              <a:rPr lang="es-MX" i="1" dirty="0" smtClean="0"/>
              <a:t>Cuidados </a:t>
            </a:r>
            <a:r>
              <a:rPr lang="es-MX" i="1" dirty="0"/>
              <a:t>P</a:t>
            </a:r>
            <a:r>
              <a:rPr lang="es-MX" i="1" dirty="0" smtClean="0"/>
              <a:t>aliativos</a:t>
            </a:r>
            <a:r>
              <a:rPr lang="es-MX" i="1" dirty="0" smtClean="0"/>
              <a:t>. </a:t>
            </a:r>
            <a:endParaRPr lang="es-MX" i="1" dirty="0" smtClean="0"/>
          </a:p>
          <a:p>
            <a:pPr algn="just"/>
            <a:endParaRPr lang="es-MX" i="1" dirty="0" smtClean="0"/>
          </a:p>
          <a:p>
            <a:pPr algn="just"/>
            <a:r>
              <a:rPr lang="es-MX" dirty="0" smtClean="0"/>
              <a:t>En marzo de 2014, la Secretaría de Salud y la Comisión Federal para la Protección contra Riesgos Sanitarios (COFEPRIS), </a:t>
            </a:r>
            <a:r>
              <a:rPr lang="es-MX" dirty="0" smtClean="0"/>
              <a:t>anunciaron </a:t>
            </a:r>
            <a:r>
              <a:rPr lang="es-MX" dirty="0" smtClean="0"/>
              <a:t>reformas fundamentales en el sistema de prescripción y suministro de analgésicos fuertes, así como en el mantenimiento de registros. </a:t>
            </a:r>
            <a:endParaRPr lang="es-MX" dirty="0" smtClean="0"/>
          </a:p>
          <a:p>
            <a:pPr marL="0" indent="0" algn="just">
              <a:buNone/>
            </a:pPr>
            <a:endParaRPr lang="es-MX" dirty="0" smtClean="0"/>
          </a:p>
          <a:p>
            <a:pPr algn="just"/>
            <a:r>
              <a:rPr lang="es-MX" dirty="0" smtClean="0"/>
              <a:t>Ese mismo mes, la Comisión Nacional de Protección Social en Salud, que administra el </a:t>
            </a:r>
            <a:r>
              <a:rPr lang="es-MX" dirty="0" smtClean="0"/>
              <a:t>Seguro Popular</a:t>
            </a:r>
            <a:r>
              <a:rPr lang="es-MX" dirty="0" smtClean="0"/>
              <a:t>, introdujo una serie de intervenciones clave de cuidados paliativos a su plan.</a:t>
            </a:r>
          </a:p>
          <a:p>
            <a:pPr algn="just"/>
            <a:endParaRPr lang="en-US" dirty="0"/>
          </a:p>
        </p:txBody>
      </p:sp>
      <p:cxnSp>
        <p:nvCxnSpPr>
          <p:cNvPr id="4" name="Conector recto 3"/>
          <p:cNvCxnSpPr/>
          <p:nvPr/>
        </p:nvCxnSpPr>
        <p:spPr>
          <a:xfrm flipV="1">
            <a:off x="927083" y="1246066"/>
            <a:ext cx="10480676" cy="4312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ítulo 1"/>
          <p:cNvSpPr>
            <a:spLocks noGrp="1"/>
          </p:cNvSpPr>
          <p:nvPr>
            <p:ph type="title"/>
          </p:nvPr>
        </p:nvSpPr>
        <p:spPr>
          <a:xfrm>
            <a:off x="776207" y="106417"/>
            <a:ext cx="10515600" cy="1325563"/>
          </a:xfrm>
        </p:spPr>
        <p:txBody>
          <a:bodyPr>
            <a:noAutofit/>
          </a:bodyPr>
          <a:lstStyle/>
          <a:p>
            <a:pPr algn="ctr"/>
            <a:r>
              <a:rPr lang="es-MX" sz="3200" b="1" dirty="0" smtClean="0"/>
              <a:t>Marco Legal Actual del uso clínico de los opioides:</a:t>
            </a:r>
            <a:br>
              <a:rPr lang="es-MX" sz="3200" b="1" dirty="0" smtClean="0"/>
            </a:br>
            <a:r>
              <a:rPr lang="es-MX" sz="2400" b="1" dirty="0" smtClean="0"/>
              <a:t>Acciones</a:t>
            </a:r>
            <a:endParaRPr lang="es-MX" sz="2400" b="1" dirty="0"/>
          </a:p>
        </p:txBody>
      </p:sp>
      <p:pic>
        <p:nvPicPr>
          <p:cNvPr id="1026" name="Picture 2" descr="Resultado de imagen para DOF Ley Federal de cuidados palia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1633" y="1350248"/>
            <a:ext cx="1203992" cy="110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80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54657" y="1762144"/>
            <a:ext cx="9985109" cy="1200329"/>
          </a:xfrm>
          <a:prstGeom prst="rect">
            <a:avLst/>
          </a:prstGeom>
        </p:spPr>
        <p:txBody>
          <a:bodyPr wrap="square">
            <a:spAutoFit/>
          </a:bodyPr>
          <a:lstStyle/>
          <a:p>
            <a:pPr algn="just"/>
            <a:r>
              <a:rPr lang="es-ES_tradnl" dirty="0" smtClean="0">
                <a:solidFill>
                  <a:prstClr val="black"/>
                </a:solidFill>
                <a:latin typeface="Arial Narrow"/>
                <a:cs typeface="Arial Narrow"/>
              </a:rPr>
              <a:t>Si bien México se ubica como uno de los países de Latinoamérica con un consumo </a:t>
            </a:r>
            <a:r>
              <a:rPr lang="es-ES_tradnl" b="1" dirty="0" smtClean="0">
                <a:solidFill>
                  <a:prstClr val="black"/>
                </a:solidFill>
                <a:latin typeface="Arial Narrow"/>
                <a:cs typeface="Arial Narrow"/>
              </a:rPr>
              <a:t>por encima del promedio </a:t>
            </a:r>
            <a:r>
              <a:rPr lang="es-ES_tradnl" dirty="0" smtClean="0">
                <a:solidFill>
                  <a:prstClr val="black"/>
                </a:solidFill>
                <a:latin typeface="Arial Narrow"/>
                <a:cs typeface="Arial Narrow"/>
              </a:rPr>
              <a:t>en materia de opioides para el tratamiento del dolor, a </a:t>
            </a:r>
            <a:r>
              <a:rPr lang="es-ES_tradnl" dirty="0">
                <a:solidFill>
                  <a:prstClr val="black"/>
                </a:solidFill>
                <a:latin typeface="Arial Narrow"/>
                <a:cs typeface="Arial Narrow"/>
              </a:rPr>
              <a:t>partir </a:t>
            </a:r>
            <a:r>
              <a:rPr lang="es-ES_tradnl" dirty="0" smtClean="0">
                <a:solidFill>
                  <a:prstClr val="black"/>
                </a:solidFill>
                <a:latin typeface="Arial Narrow"/>
                <a:cs typeface="Arial Narrow"/>
              </a:rPr>
              <a:t>de </a:t>
            </a:r>
            <a:r>
              <a:rPr lang="es-ES_tradnl" dirty="0">
                <a:solidFill>
                  <a:prstClr val="black"/>
                </a:solidFill>
                <a:latin typeface="Arial Narrow"/>
                <a:cs typeface="Arial Narrow"/>
              </a:rPr>
              <a:t>diversas reuniones </a:t>
            </a:r>
            <a:r>
              <a:rPr lang="es-ES_tradnl" dirty="0" smtClean="0">
                <a:solidFill>
                  <a:prstClr val="black"/>
                </a:solidFill>
                <a:latin typeface="Arial Narrow"/>
                <a:cs typeface="Arial Narrow"/>
              </a:rPr>
              <a:t>de trabajo con la UNAM, el </a:t>
            </a:r>
            <a:r>
              <a:rPr lang="es-ES_tradnl" dirty="0" smtClean="0">
                <a:solidFill>
                  <a:prstClr val="black"/>
                </a:solidFill>
                <a:latin typeface="Arial Narrow"/>
                <a:cs typeface="Arial Narrow"/>
              </a:rPr>
              <a:t>INCAN, FUNSALUD </a:t>
            </a:r>
            <a:r>
              <a:rPr lang="es-ES_tradnl" dirty="0" smtClean="0">
                <a:solidFill>
                  <a:prstClr val="black"/>
                </a:solidFill>
                <a:latin typeface="Arial Narrow"/>
                <a:cs typeface="Arial Narrow"/>
              </a:rPr>
              <a:t>entre otras, </a:t>
            </a:r>
            <a:r>
              <a:rPr lang="es-ES_tradnl" dirty="0">
                <a:solidFill>
                  <a:prstClr val="black"/>
                </a:solidFill>
                <a:latin typeface="Arial Narrow"/>
                <a:cs typeface="Arial Narrow"/>
              </a:rPr>
              <a:t>el diagnóstico es que en el ámbito regulatorio, las afectaciones al acceso a este tipo de medicamentos se deben a</a:t>
            </a:r>
            <a:r>
              <a:rPr lang="es-ES_tradnl" dirty="0" smtClean="0">
                <a:solidFill>
                  <a:prstClr val="black"/>
                </a:solidFill>
                <a:latin typeface="Arial Narrow"/>
                <a:cs typeface="Arial Narrow"/>
              </a:rPr>
              <a:t>:</a:t>
            </a:r>
            <a:endParaRPr lang="es-MX" dirty="0" smtClean="0">
              <a:solidFill>
                <a:prstClr val="black"/>
              </a:solidFill>
              <a:latin typeface="Arial Narrow" pitchFamily="34" charset="0"/>
              <a:cs typeface="Arial" charset="0"/>
            </a:endParaRPr>
          </a:p>
        </p:txBody>
      </p:sp>
      <p:sp>
        <p:nvSpPr>
          <p:cNvPr id="5" name="2 Marcador de número de diapositiva"/>
          <p:cNvSpPr>
            <a:spLocks noGrp="1"/>
          </p:cNvSpPr>
          <p:nvPr>
            <p:ph type="sldNum" sz="quarter" idx="12"/>
          </p:nvPr>
        </p:nvSpPr>
        <p:spPr>
          <a:xfrm>
            <a:off x="8737600" y="6356351"/>
            <a:ext cx="2844800" cy="365125"/>
          </a:xfrm>
        </p:spPr>
        <p:txBody>
          <a:bodyPr/>
          <a:lstStyle/>
          <a:p>
            <a:fld id="{2F5BE55B-8488-4DAB-8665-BE62DB130025}" type="slidenum">
              <a:rPr lang="es-MX" smtClean="0">
                <a:solidFill>
                  <a:prstClr val="black">
                    <a:tint val="75000"/>
                  </a:prstClr>
                </a:solidFill>
              </a:rPr>
              <a:pPr/>
              <a:t>8</a:t>
            </a:fld>
            <a:endParaRPr lang="es-MX">
              <a:solidFill>
                <a:prstClr val="black">
                  <a:tint val="75000"/>
                </a:prstClr>
              </a:solidFill>
            </a:endParaRPr>
          </a:p>
        </p:txBody>
      </p:sp>
      <p:graphicFrame>
        <p:nvGraphicFramePr>
          <p:cNvPr id="6" name="5 Diagrama"/>
          <p:cNvGraphicFramePr/>
          <p:nvPr>
            <p:extLst>
              <p:ext uri="{D42A27DB-BD31-4B8C-83A1-F6EECF244321}">
                <p14:modId xmlns:p14="http://schemas.microsoft.com/office/powerpoint/2010/main" val="1625526084"/>
              </p:ext>
            </p:extLst>
          </p:nvPr>
        </p:nvGraphicFramePr>
        <p:xfrm>
          <a:off x="1787515" y="3068662"/>
          <a:ext cx="9152251" cy="279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776207" y="106418"/>
            <a:ext cx="10515600" cy="10404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smtClean="0"/>
              <a:t>Marco Legal Actual del uso clínico de los opioides:</a:t>
            </a:r>
            <a:br>
              <a:rPr lang="es-MX" sz="3200" b="1" smtClean="0"/>
            </a:br>
            <a:r>
              <a:rPr lang="es-MX" sz="2400" b="1" smtClean="0"/>
              <a:t>Acciones</a:t>
            </a:r>
            <a:endParaRPr lang="es-MX" sz="2400" b="1" dirty="0"/>
          </a:p>
        </p:txBody>
      </p:sp>
      <p:cxnSp>
        <p:nvCxnSpPr>
          <p:cNvPr id="8" name="Conector recto 4"/>
          <p:cNvCxnSpPr/>
          <p:nvPr/>
        </p:nvCxnSpPr>
        <p:spPr>
          <a:xfrm flipV="1">
            <a:off x="954657" y="1350103"/>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72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6293" t="39003" r="29962" b="17437"/>
          <a:stretch/>
        </p:blipFill>
        <p:spPr bwMode="auto">
          <a:xfrm>
            <a:off x="2755460" y="1538471"/>
            <a:ext cx="6370403" cy="492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729772" y="1684166"/>
            <a:ext cx="9985109" cy="400110"/>
          </a:xfrm>
          <a:prstGeom prst="rect">
            <a:avLst/>
          </a:prstGeom>
        </p:spPr>
        <p:txBody>
          <a:bodyPr wrap="square">
            <a:spAutoFit/>
          </a:bodyPr>
          <a:lstStyle/>
          <a:p>
            <a:pPr marL="342900" indent="-342900" algn="just">
              <a:buFont typeface="Arial" pitchFamily="34" charset="0"/>
              <a:buChar char="•"/>
            </a:pPr>
            <a:r>
              <a:rPr lang="es-ES" sz="2000" dirty="0">
                <a:solidFill>
                  <a:prstClr val="black"/>
                </a:solidFill>
                <a:latin typeface="Arial Narrow"/>
                <a:cs typeface="Arial Narrow"/>
              </a:rPr>
              <a:t>A partir de este diagnóstico</a:t>
            </a:r>
            <a:r>
              <a:rPr lang="es-ES" sz="2000" dirty="0" smtClean="0">
                <a:solidFill>
                  <a:prstClr val="black"/>
                </a:solidFill>
                <a:latin typeface="Arial Narrow"/>
                <a:cs typeface="Arial Narrow"/>
              </a:rPr>
              <a:t>, la SSA implementará las siguientes acciones:</a:t>
            </a:r>
            <a:endParaRPr lang="es-ES" sz="2000" dirty="0">
              <a:solidFill>
                <a:prstClr val="black"/>
              </a:solidFill>
              <a:latin typeface="Arial Narrow"/>
              <a:cs typeface="Arial Narrow"/>
            </a:endParaRPr>
          </a:p>
        </p:txBody>
      </p:sp>
      <p:graphicFrame>
        <p:nvGraphicFramePr>
          <p:cNvPr id="4" name="3 Diagrama"/>
          <p:cNvGraphicFramePr/>
          <p:nvPr>
            <p:extLst>
              <p:ext uri="{D42A27DB-BD31-4B8C-83A1-F6EECF244321}">
                <p14:modId xmlns:p14="http://schemas.microsoft.com/office/powerpoint/2010/main" val="1822470782"/>
              </p:ext>
            </p:extLst>
          </p:nvPr>
        </p:nvGraphicFramePr>
        <p:xfrm>
          <a:off x="986250" y="2282716"/>
          <a:ext cx="9472151" cy="291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776207" y="106418"/>
            <a:ext cx="10515600" cy="11799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smtClean="0"/>
              <a:t>Marco Legal Actual del uso clínico de los opioides:</a:t>
            </a:r>
            <a:br>
              <a:rPr lang="es-MX" sz="3200" b="1" smtClean="0"/>
            </a:br>
            <a:r>
              <a:rPr lang="es-MX" sz="2400" b="1" smtClean="0"/>
              <a:t>Acciones</a:t>
            </a:r>
            <a:endParaRPr lang="es-MX" sz="2400" b="1" dirty="0"/>
          </a:p>
        </p:txBody>
      </p:sp>
      <p:cxnSp>
        <p:nvCxnSpPr>
          <p:cNvPr id="6" name="Conector recto 4"/>
          <p:cNvCxnSpPr/>
          <p:nvPr/>
        </p:nvCxnSpPr>
        <p:spPr>
          <a:xfrm flipV="1">
            <a:off x="811131" y="1350103"/>
            <a:ext cx="10480676" cy="4312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8194" name="Picture 2" descr="http://plenilunia.com/wp-content/uploads/2014/06/SALUD-20140605-050614-CANIFARMA-03.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97874" y="5122191"/>
            <a:ext cx="3589828" cy="18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68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1502</Words>
  <Application>Microsoft Office PowerPoint</Application>
  <PresentationFormat>Personalizado</PresentationFormat>
  <Paragraphs>113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Marco Legal Actual del uso clínico de los opioides</vt:lpstr>
      <vt:lpstr>Parafraseando a Milton……</vt:lpstr>
      <vt:lpstr>Marco Legal Actual del uso clínico de los opioides: Hechos</vt:lpstr>
      <vt:lpstr>Presentación de PowerPoint</vt:lpstr>
      <vt:lpstr>Marco Legal Actual del uso clínico de los opioides: Hechos</vt:lpstr>
      <vt:lpstr>Marco Legal Actual del uso clínico de los opioides: Acciones</vt:lpstr>
      <vt:lpstr>Marco Legal Actual del uso clínico de los opioides: Acciones</vt:lpstr>
      <vt:lpstr>Presentación de PowerPoint</vt:lpstr>
      <vt:lpstr>Presentación de PowerPoint</vt:lpstr>
      <vt:lpstr>Presentación de PowerPoint</vt:lpstr>
      <vt:lpstr>Presentación de PowerPoint</vt:lpstr>
      <vt:lpstr>Presentación de PowerPoint</vt:lpstr>
      <vt:lpstr>Presentación de PowerPoint</vt:lpstr>
      <vt:lpstr>Marco Legal Actual del uso clínico de los opioides</vt:lpstr>
      <vt:lpstr>Marco Legal Actual del uso clínico de los opioides: Acciones</vt:lpstr>
      <vt:lpstr>Cuidar cuando Curar no es posible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Legal Actual del uso clinico de los opioides</dc:title>
  <dc:creator>Silvia Allende</dc:creator>
  <cp:lastModifiedBy>Silvia Allende Pérez</cp:lastModifiedBy>
  <cp:revision>41</cp:revision>
  <dcterms:created xsi:type="dcterms:W3CDTF">2015-02-18T02:48:30Z</dcterms:created>
  <dcterms:modified xsi:type="dcterms:W3CDTF">2015-02-18T21:16:54Z</dcterms:modified>
</cp:coreProperties>
</file>