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3" r:id="rId2"/>
    <p:sldId id="320" r:id="rId3"/>
    <p:sldId id="343" r:id="rId4"/>
    <p:sldId id="345" r:id="rId5"/>
    <p:sldId id="359" r:id="rId6"/>
    <p:sldId id="392" r:id="rId7"/>
    <p:sldId id="393" r:id="rId8"/>
    <p:sldId id="394" r:id="rId9"/>
    <p:sldId id="395" r:id="rId10"/>
    <p:sldId id="396" r:id="rId11"/>
    <p:sldId id="397" r:id="rId12"/>
    <p:sldId id="399" r:id="rId13"/>
    <p:sldId id="361" r:id="rId14"/>
    <p:sldId id="401" r:id="rId15"/>
    <p:sldId id="327" r:id="rId16"/>
    <p:sldId id="402" r:id="rId17"/>
    <p:sldId id="403" r:id="rId18"/>
    <p:sldId id="328" r:id="rId19"/>
    <p:sldId id="329" r:id="rId20"/>
    <p:sldId id="367" r:id="rId21"/>
    <p:sldId id="371" r:id="rId22"/>
    <p:sldId id="400" r:id="rId23"/>
    <p:sldId id="378" r:id="rId24"/>
    <p:sldId id="379" r:id="rId25"/>
    <p:sldId id="380" r:id="rId26"/>
    <p:sldId id="388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86F39-978E-47FE-8FC4-636A2BE1F2E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D1C142A1-874B-40BD-8BC0-25BC3CB628EB}">
      <dgm:prSet phldrT="[Texto]" custT="1"/>
      <dgm:spPr/>
      <dgm:t>
        <a:bodyPr/>
        <a:lstStyle/>
        <a:p>
          <a:r>
            <a:rPr lang="es-MX" sz="1800" b="1" dirty="0" smtClean="0">
              <a:solidFill>
                <a:srgbClr val="FFFF00"/>
              </a:solidFill>
            </a:rPr>
            <a:t>DIAGNOSTICO ONCOLOGICO</a:t>
          </a:r>
        </a:p>
        <a:p>
          <a:r>
            <a:rPr lang="es-MX" sz="1800" dirty="0" smtClean="0"/>
            <a:t>Dolor Agudo y Crónico</a:t>
          </a:r>
          <a:endParaRPr lang="es-MX" sz="1800" dirty="0"/>
        </a:p>
      </dgm:t>
    </dgm:pt>
    <dgm:pt modelId="{3F4DEF2D-60FB-489B-853C-274E5C3F858F}" type="parTrans" cxnId="{C50F9EBA-B5ED-4667-81B1-64A1C3DAF647}">
      <dgm:prSet/>
      <dgm:spPr/>
      <dgm:t>
        <a:bodyPr/>
        <a:lstStyle/>
        <a:p>
          <a:endParaRPr lang="es-MX"/>
        </a:p>
      </dgm:t>
    </dgm:pt>
    <dgm:pt modelId="{4CFACCE3-E178-455B-AE76-6E4FDCB2875B}" type="sibTrans" cxnId="{C50F9EBA-B5ED-4667-81B1-64A1C3DAF647}">
      <dgm:prSet/>
      <dgm:spPr/>
      <dgm:t>
        <a:bodyPr/>
        <a:lstStyle/>
        <a:p>
          <a:endParaRPr lang="es-MX"/>
        </a:p>
      </dgm:t>
    </dgm:pt>
    <dgm:pt modelId="{50CBC631-B169-49DC-8841-263B82AAC9DD}">
      <dgm:prSet phldrT="[Texto]" custT="1"/>
      <dgm:spPr/>
      <dgm:t>
        <a:bodyPr/>
        <a:lstStyle/>
        <a:p>
          <a:r>
            <a:rPr lang="es-MX" sz="1800" b="1" dirty="0" smtClean="0">
              <a:solidFill>
                <a:srgbClr val="FF0000"/>
              </a:solidFill>
            </a:rPr>
            <a:t>TRATAMIENTO ONCOLOOGICO CURATIVO Y EXPERIMENTAL </a:t>
          </a:r>
          <a:r>
            <a:rPr lang="es-MX" sz="1800" dirty="0" smtClean="0"/>
            <a:t>Dolor agudo y crónico</a:t>
          </a:r>
          <a:endParaRPr lang="es-MX" sz="1800" dirty="0"/>
        </a:p>
      </dgm:t>
    </dgm:pt>
    <dgm:pt modelId="{59DA2AEB-0F39-482B-940D-879BB11DA337}" type="parTrans" cxnId="{A0EADA4B-ED78-4655-BAB0-417DAEC60026}">
      <dgm:prSet/>
      <dgm:spPr/>
      <dgm:t>
        <a:bodyPr/>
        <a:lstStyle/>
        <a:p>
          <a:endParaRPr lang="es-MX"/>
        </a:p>
      </dgm:t>
    </dgm:pt>
    <dgm:pt modelId="{FA77EA3E-C6FB-4404-94D4-0D068153873C}" type="sibTrans" cxnId="{A0EADA4B-ED78-4655-BAB0-417DAEC60026}">
      <dgm:prSet/>
      <dgm:spPr/>
      <dgm:t>
        <a:bodyPr/>
        <a:lstStyle/>
        <a:p>
          <a:endParaRPr lang="es-MX"/>
        </a:p>
      </dgm:t>
    </dgm:pt>
    <dgm:pt modelId="{F5F83C71-28CD-44A2-A49B-887B22BA1766}">
      <dgm:prSet phldrT="[Texto]" custT="1"/>
      <dgm:spPr/>
      <dgm:t>
        <a:bodyPr/>
        <a:lstStyle/>
        <a:p>
          <a:r>
            <a:rPr lang="es-MX" sz="1600" b="1" dirty="0" smtClean="0"/>
            <a:t>TRATAMIENTO ONCOLOGICO AVANZADO Y TERMINAL</a:t>
          </a:r>
        </a:p>
        <a:p>
          <a:r>
            <a:rPr lang="es-MX" sz="1600" b="1" dirty="0" smtClean="0"/>
            <a:t>Dolor Total</a:t>
          </a:r>
        </a:p>
        <a:p>
          <a:r>
            <a:rPr lang="es-MX" sz="1600" b="1" dirty="0" smtClean="0"/>
            <a:t> </a:t>
          </a:r>
          <a:r>
            <a:rPr lang="es-MX" sz="1600" b="1" dirty="0" smtClean="0">
              <a:solidFill>
                <a:srgbClr val="FFFF00"/>
              </a:solidFill>
            </a:rPr>
            <a:t>6 meses de vida</a:t>
          </a:r>
          <a:endParaRPr lang="es-MX" sz="1600" b="1" dirty="0">
            <a:solidFill>
              <a:srgbClr val="FFFF00"/>
            </a:solidFill>
          </a:endParaRPr>
        </a:p>
      </dgm:t>
    </dgm:pt>
    <dgm:pt modelId="{6F2776DD-AB13-4E1B-A241-187E8ED25854}" type="parTrans" cxnId="{7047278B-880B-4B26-8E68-FE7CCF24A1A3}">
      <dgm:prSet/>
      <dgm:spPr/>
      <dgm:t>
        <a:bodyPr/>
        <a:lstStyle/>
        <a:p>
          <a:endParaRPr lang="es-MX"/>
        </a:p>
      </dgm:t>
    </dgm:pt>
    <dgm:pt modelId="{850BBE83-5054-43F8-99B2-731043479F6B}" type="sibTrans" cxnId="{7047278B-880B-4B26-8E68-FE7CCF24A1A3}">
      <dgm:prSet/>
      <dgm:spPr/>
      <dgm:t>
        <a:bodyPr/>
        <a:lstStyle/>
        <a:p>
          <a:endParaRPr lang="es-MX"/>
        </a:p>
      </dgm:t>
    </dgm:pt>
    <dgm:pt modelId="{3CC3F6A2-79F7-4791-A5AE-5DB73E9C0989}" type="pres">
      <dgm:prSet presAssocID="{68986F39-978E-47FE-8FC4-636A2BE1F2E4}" presName="CompostProcess" presStyleCnt="0">
        <dgm:presLayoutVars>
          <dgm:dir/>
          <dgm:resizeHandles val="exact"/>
        </dgm:presLayoutVars>
      </dgm:prSet>
      <dgm:spPr/>
    </dgm:pt>
    <dgm:pt modelId="{D4FD39BE-A980-461A-87A5-392595A63B8A}" type="pres">
      <dgm:prSet presAssocID="{68986F39-978E-47FE-8FC4-636A2BE1F2E4}" presName="arrow" presStyleLbl="bgShp" presStyleIdx="0" presStyleCnt="1"/>
      <dgm:spPr/>
    </dgm:pt>
    <dgm:pt modelId="{F6BA3FE0-FBB3-4327-B4B2-3E8E6D0655CA}" type="pres">
      <dgm:prSet presAssocID="{68986F39-978E-47FE-8FC4-636A2BE1F2E4}" presName="linearProcess" presStyleCnt="0"/>
      <dgm:spPr/>
    </dgm:pt>
    <dgm:pt modelId="{8DA2ECD3-1607-4F47-AF74-778215887E7E}" type="pres">
      <dgm:prSet presAssocID="{D1C142A1-874B-40BD-8BC0-25BC3CB628E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F5068E-C6D1-4642-9A67-1980244CDED2}" type="pres">
      <dgm:prSet presAssocID="{4CFACCE3-E178-455B-AE76-6E4FDCB2875B}" presName="sibTrans" presStyleCnt="0"/>
      <dgm:spPr/>
    </dgm:pt>
    <dgm:pt modelId="{B64CF657-7B57-4563-B45C-1419B62F570E}" type="pres">
      <dgm:prSet presAssocID="{50CBC631-B169-49DC-8841-263B82AAC9DD}" presName="textNode" presStyleLbl="node1" presStyleIdx="1" presStyleCnt="3" custLinFactNeighborX="-283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C83FB5-D641-4AAB-A3D7-89842E889089}" type="pres">
      <dgm:prSet presAssocID="{FA77EA3E-C6FB-4404-94D4-0D068153873C}" presName="sibTrans" presStyleCnt="0"/>
      <dgm:spPr/>
    </dgm:pt>
    <dgm:pt modelId="{17A9BB48-059C-4FEB-84DC-FDEF86CC1904}" type="pres">
      <dgm:prSet presAssocID="{F5F83C71-28CD-44A2-A49B-887B22BA17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0EADA4B-ED78-4655-BAB0-417DAEC60026}" srcId="{68986F39-978E-47FE-8FC4-636A2BE1F2E4}" destId="{50CBC631-B169-49DC-8841-263B82AAC9DD}" srcOrd="1" destOrd="0" parTransId="{59DA2AEB-0F39-482B-940D-879BB11DA337}" sibTransId="{FA77EA3E-C6FB-4404-94D4-0D068153873C}"/>
    <dgm:cxn modelId="{7047278B-880B-4B26-8E68-FE7CCF24A1A3}" srcId="{68986F39-978E-47FE-8FC4-636A2BE1F2E4}" destId="{F5F83C71-28CD-44A2-A49B-887B22BA1766}" srcOrd="2" destOrd="0" parTransId="{6F2776DD-AB13-4E1B-A241-187E8ED25854}" sibTransId="{850BBE83-5054-43F8-99B2-731043479F6B}"/>
    <dgm:cxn modelId="{5450F94C-DD11-410D-9CEE-F7951CAD5B88}" type="presOf" srcId="{D1C142A1-874B-40BD-8BC0-25BC3CB628EB}" destId="{8DA2ECD3-1607-4F47-AF74-778215887E7E}" srcOrd="0" destOrd="0" presId="urn:microsoft.com/office/officeart/2005/8/layout/hProcess9"/>
    <dgm:cxn modelId="{08F96CB0-48F1-4330-AD17-5E0B279BA894}" type="presOf" srcId="{68986F39-978E-47FE-8FC4-636A2BE1F2E4}" destId="{3CC3F6A2-79F7-4791-A5AE-5DB73E9C0989}" srcOrd="0" destOrd="0" presId="urn:microsoft.com/office/officeart/2005/8/layout/hProcess9"/>
    <dgm:cxn modelId="{7EF9A33F-2CF3-4DCE-A87B-893C25BB3423}" type="presOf" srcId="{50CBC631-B169-49DC-8841-263B82AAC9DD}" destId="{B64CF657-7B57-4563-B45C-1419B62F570E}" srcOrd="0" destOrd="0" presId="urn:microsoft.com/office/officeart/2005/8/layout/hProcess9"/>
    <dgm:cxn modelId="{7E44D916-1908-484B-ABD3-84342481A3A9}" type="presOf" srcId="{F5F83C71-28CD-44A2-A49B-887B22BA1766}" destId="{17A9BB48-059C-4FEB-84DC-FDEF86CC1904}" srcOrd="0" destOrd="0" presId="urn:microsoft.com/office/officeart/2005/8/layout/hProcess9"/>
    <dgm:cxn modelId="{C50F9EBA-B5ED-4667-81B1-64A1C3DAF647}" srcId="{68986F39-978E-47FE-8FC4-636A2BE1F2E4}" destId="{D1C142A1-874B-40BD-8BC0-25BC3CB628EB}" srcOrd="0" destOrd="0" parTransId="{3F4DEF2D-60FB-489B-853C-274E5C3F858F}" sibTransId="{4CFACCE3-E178-455B-AE76-6E4FDCB2875B}"/>
    <dgm:cxn modelId="{BD4CCD83-DF90-477D-8672-52D86A1F2EFF}" type="presParOf" srcId="{3CC3F6A2-79F7-4791-A5AE-5DB73E9C0989}" destId="{D4FD39BE-A980-461A-87A5-392595A63B8A}" srcOrd="0" destOrd="0" presId="urn:microsoft.com/office/officeart/2005/8/layout/hProcess9"/>
    <dgm:cxn modelId="{AB5B60DD-40EB-4459-BF50-C6F7483CA267}" type="presParOf" srcId="{3CC3F6A2-79F7-4791-A5AE-5DB73E9C0989}" destId="{F6BA3FE0-FBB3-4327-B4B2-3E8E6D0655CA}" srcOrd="1" destOrd="0" presId="urn:microsoft.com/office/officeart/2005/8/layout/hProcess9"/>
    <dgm:cxn modelId="{DF88663B-51D9-4169-B7D5-9B6AA0F02A24}" type="presParOf" srcId="{F6BA3FE0-FBB3-4327-B4B2-3E8E6D0655CA}" destId="{8DA2ECD3-1607-4F47-AF74-778215887E7E}" srcOrd="0" destOrd="0" presId="urn:microsoft.com/office/officeart/2005/8/layout/hProcess9"/>
    <dgm:cxn modelId="{0DAC79FB-4816-404F-B10B-CC7AA9E5D81B}" type="presParOf" srcId="{F6BA3FE0-FBB3-4327-B4B2-3E8E6D0655CA}" destId="{FFF5068E-C6D1-4642-9A67-1980244CDED2}" srcOrd="1" destOrd="0" presId="urn:microsoft.com/office/officeart/2005/8/layout/hProcess9"/>
    <dgm:cxn modelId="{509CF47A-5C9C-4252-AF39-FF5BE454D374}" type="presParOf" srcId="{F6BA3FE0-FBB3-4327-B4B2-3E8E6D0655CA}" destId="{B64CF657-7B57-4563-B45C-1419B62F570E}" srcOrd="2" destOrd="0" presId="urn:microsoft.com/office/officeart/2005/8/layout/hProcess9"/>
    <dgm:cxn modelId="{CBAF7A03-A2AB-425F-8319-066A6FB47310}" type="presParOf" srcId="{F6BA3FE0-FBB3-4327-B4B2-3E8E6D0655CA}" destId="{FBC83FB5-D641-4AAB-A3D7-89842E889089}" srcOrd="3" destOrd="0" presId="urn:microsoft.com/office/officeart/2005/8/layout/hProcess9"/>
    <dgm:cxn modelId="{76289635-B61B-40DE-B834-A66F970EE8C0}" type="presParOf" srcId="{F6BA3FE0-FBB3-4327-B4B2-3E8E6D0655CA}" destId="{17A9BB48-059C-4FEB-84DC-FDEF86CC190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D39BE-A980-461A-87A5-392595A63B8A}">
      <dsp:nvSpPr>
        <dsp:cNvPr id="0" name=""/>
        <dsp:cNvSpPr/>
      </dsp:nvSpPr>
      <dsp:spPr>
        <a:xfrm>
          <a:off x="490554" y="0"/>
          <a:ext cx="5559616" cy="41922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2ECD3-1607-4F47-AF74-778215887E7E}">
      <dsp:nvSpPr>
        <dsp:cNvPr id="0" name=""/>
        <dsp:cNvSpPr/>
      </dsp:nvSpPr>
      <dsp:spPr>
        <a:xfrm>
          <a:off x="2145" y="1257672"/>
          <a:ext cx="1996769" cy="1676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FFFF00"/>
              </a:solidFill>
            </a:rPr>
            <a:t>DIAGNOSTICO ONCOLOGICO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Dolor Agudo y Crónico</a:t>
          </a:r>
          <a:endParaRPr lang="es-MX" sz="1800" kern="1200" dirty="0"/>
        </a:p>
      </dsp:txBody>
      <dsp:txXfrm>
        <a:off x="84004" y="1339531"/>
        <a:ext cx="1833051" cy="1513178"/>
      </dsp:txXfrm>
    </dsp:sp>
    <dsp:sp modelId="{B64CF657-7B57-4563-B45C-1419B62F570E}">
      <dsp:nvSpPr>
        <dsp:cNvPr id="0" name=""/>
        <dsp:cNvSpPr/>
      </dsp:nvSpPr>
      <dsp:spPr>
        <a:xfrm>
          <a:off x="2271204" y="1279035"/>
          <a:ext cx="1996769" cy="16768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FF0000"/>
              </a:solidFill>
            </a:rPr>
            <a:t>TRATAMIENTO ONCOLOOGICO CURATIVO Y EXPERIMENTAL </a:t>
          </a:r>
          <a:r>
            <a:rPr lang="es-MX" sz="1800" kern="1200" dirty="0" smtClean="0"/>
            <a:t>Dolor agudo y crónico</a:t>
          </a:r>
          <a:endParaRPr lang="es-MX" sz="1800" kern="1200" dirty="0"/>
        </a:p>
      </dsp:txBody>
      <dsp:txXfrm>
        <a:off x="2353063" y="1360894"/>
        <a:ext cx="1833051" cy="1513178"/>
      </dsp:txXfrm>
    </dsp:sp>
    <dsp:sp modelId="{17A9BB48-059C-4FEB-84DC-FDEF86CC1904}">
      <dsp:nvSpPr>
        <dsp:cNvPr id="0" name=""/>
        <dsp:cNvSpPr/>
      </dsp:nvSpPr>
      <dsp:spPr>
        <a:xfrm>
          <a:off x="4541809" y="1257672"/>
          <a:ext cx="1996769" cy="16768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TRATAMIENTO ONCOLOGICO AVANZADO Y TERMINAL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Dolor Total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 </a:t>
          </a:r>
          <a:r>
            <a:rPr lang="es-MX" sz="1600" b="1" kern="1200" dirty="0" smtClean="0">
              <a:solidFill>
                <a:srgbClr val="FFFF00"/>
              </a:solidFill>
            </a:rPr>
            <a:t>6 meses de vida</a:t>
          </a:r>
          <a:endParaRPr lang="es-MX" sz="1600" b="1" kern="1200" dirty="0">
            <a:solidFill>
              <a:srgbClr val="FFFF00"/>
            </a:solidFill>
          </a:endParaRPr>
        </a:p>
      </dsp:txBody>
      <dsp:txXfrm>
        <a:off x="4623668" y="1339531"/>
        <a:ext cx="1833051" cy="151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4526-D839-A247-B3D7-43A00A9FDA2B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F9F5-5DFD-F94E-8D05-73155FCA5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68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837CAF4-B65E-4F72-99E1-04E190BBCE0A}" type="slidenum">
              <a:rPr kumimoji="0" lang="es-ES_tradnl" altLang="es-MX" smtClean="0"/>
              <a:pPr>
                <a:spcBef>
                  <a:spcPct val="0"/>
                </a:spcBef>
              </a:pPr>
              <a:t>2</a:t>
            </a:fld>
            <a:endParaRPr kumimoji="0" lang="es-ES_tradnl" altLang="es-MX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2672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4ADAC7-56DF-4B0F-B7A4-D479B5BC7E28}" type="slidenum">
              <a:rPr lang="es-MX" altLang="es-MX" sz="1200" smtClean="0"/>
              <a:pPr/>
              <a:t>21</a:t>
            </a:fld>
            <a:endParaRPr lang="es-MX" altLang="es-MX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D725F5-9DF5-41E6-8AD6-9A0A834803B4}" type="slidenum">
              <a:rPr lang="es-ES" altLang="es-MX" sz="1200" smtClean="0"/>
              <a:pPr/>
              <a:t>23</a:t>
            </a:fld>
            <a:endParaRPr lang="es-ES" altLang="es-MX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95C02E-8E0C-4002-884B-18AC89E26711}" type="slidenum">
              <a:rPr lang="es-MX" altLang="es-MX" sz="1200" smtClean="0"/>
              <a:pPr/>
              <a:t>24</a:t>
            </a:fld>
            <a:endParaRPr lang="es-MX" altLang="es-MX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A84C943-7CFE-45D1-950F-9E5B23126B05}" type="slidenum">
              <a:rPr kumimoji="0" lang="es-ES_tradnl" altLang="es-MX" smtClean="0"/>
              <a:pPr>
                <a:spcBef>
                  <a:spcPct val="0"/>
                </a:spcBef>
              </a:pPr>
              <a:t>5</a:t>
            </a:fld>
            <a:endParaRPr kumimoji="0" lang="es-ES_tradnl" altLang="es-MX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5B1814-3221-4D25-90F0-206D38D24BD4}" type="slidenum">
              <a:rPr lang="es-ES" altLang="es-MX" sz="1200" smtClean="0"/>
              <a:pPr/>
              <a:t>14</a:t>
            </a:fld>
            <a:endParaRPr lang="es-ES" altLang="es-MX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17EBEF-F0C3-423A-B339-AB3C1696DBC7}" type="slidenum">
              <a:rPr lang="es-MX" altLang="es-MX" sz="1200" smtClean="0"/>
              <a:pPr/>
              <a:t>15</a:t>
            </a:fld>
            <a:endParaRPr lang="es-MX" altLang="es-MX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0B4CA6-C1CA-48AD-80E9-7F9DF1D6F272}" type="slidenum">
              <a:rPr lang="es-ES" altLang="es-MX" sz="1200" smtClean="0"/>
              <a:pPr/>
              <a:t>16</a:t>
            </a:fld>
            <a:endParaRPr lang="es-ES" altLang="es-MX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7FC0F1-547F-43F1-BF4E-DA5D82425DCC}" type="slidenum">
              <a:rPr lang="es-MX" altLang="es-MX" sz="1200" smtClean="0"/>
              <a:pPr/>
              <a:t>17</a:t>
            </a:fld>
            <a:endParaRPr lang="es-MX" altLang="es-MX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ABF407-EED2-491D-90D2-20172CE0E321}" type="slidenum">
              <a:rPr lang="es-MX" altLang="es-MX" sz="1200" smtClean="0"/>
              <a:pPr/>
              <a:t>18</a:t>
            </a:fld>
            <a:endParaRPr lang="es-MX" altLang="es-MX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A34A63-A3C5-42CA-970C-4FF3AF304CDC}" type="slidenum">
              <a:rPr lang="es-MX" altLang="es-MX" sz="1200" smtClean="0"/>
              <a:pPr/>
              <a:t>19</a:t>
            </a:fld>
            <a:endParaRPr lang="es-MX" altLang="es-MX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0082D7-89B0-4AE7-8BE3-3416B71F3ED3}" type="slidenum">
              <a:rPr lang="es-ES_tradnl" altLang="es-MX" sz="1200" smtClean="0"/>
              <a:pPr/>
              <a:t>20</a:t>
            </a:fld>
            <a:endParaRPr lang="es-ES_tradnl" altLang="es-MX" sz="1200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32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2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8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84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30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76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34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11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8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3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4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9566-17E8-4A9A-B054-322E4F926297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1C4D-4C8C-48F4-83AF-086D1DBBC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77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www.google.com.mx/url?sa=i&amp;rct=j&amp;q=&amp;esrc=s&amp;frm=1&amp;source=images&amp;cd=&amp;cad=rja&amp;uact=8&amp;docid=QVly88aItnxCXM&amp;tbnid=82tFhtAhgzXk-M:&amp;ved=0CAUQjRw&amp;url=http://www.adnpolitico.com/gobierno/2011/11/30/la-ciencia-ha-sido-olvidada-critica-de-la-fuente&amp;ei=4A1pU4mdK46cyATA3ILYBw&amp;bvm=bv.66111022,d.aWw&amp;psig=AFQjCNGKu7_Px6nudjqypfetLOLC6b82bg&amp;ust=1399477003708703" TargetMode="External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7.jpe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frm=1&amp;source=images&amp;cd=&amp;cad=rja&amp;uact=8&amp;docid=_okmiGWaN-CLeM&amp;tbnid=GBJwZAYERJgr6M:&amp;ved=0CAUQjRw&amp;url=http://www.cisidat.org.mx/institutions/incan.html&amp;ei=YwtpU-e8HqWRygH9vYC4BA&amp;bvm=bv.65788261,d.aWc&amp;psig=AFQjCNE6kHLUpn58e6Ij88zRIbUYQW3GoA&amp;ust=1399479517363516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google.com.mx/url?sa=i&amp;rct=j&amp;q=&amp;esrc=s&amp;frm=1&amp;source=images&amp;cd=&amp;cad=rja&amp;uact=8&amp;docid=fuVO_csAuxxBBM&amp;tbnid=0eMakJR21NOK1M:&amp;ved=0CAUQjRw&amp;url=http://www.incan.edu.mx/investigacion/home1.htm&amp;ei=ywtpU77kIcibygHg6oFg&amp;bvm=bv.65788261,d.aWc&amp;psig=AFQjCNE6kHLUpn58e6Ij88zRIbUYQW3GoA&amp;ust=139947951736351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t="33428" r="48055" b="6803"/>
          <a:stretch/>
        </p:blipFill>
        <p:spPr bwMode="auto">
          <a:xfrm>
            <a:off x="467544" y="836711"/>
            <a:ext cx="8136904" cy="549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40873" r="40988" b="47420"/>
          <a:stretch/>
        </p:blipFill>
        <p:spPr bwMode="auto">
          <a:xfrm>
            <a:off x="0" y="0"/>
            <a:ext cx="885818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71307" r="35199" b="22064"/>
          <a:stretch/>
        </p:blipFill>
        <p:spPr bwMode="auto">
          <a:xfrm>
            <a:off x="3419872" y="6328467"/>
            <a:ext cx="5707927" cy="4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Z:\newtek\_backgrounds_1.02\Ryan\Power Point Templates\De Vinci Presentation\Backround_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 Título"/>
          <p:cNvSpPr>
            <a:spLocks noGrp="1"/>
          </p:cNvSpPr>
          <p:nvPr>
            <p:ph type="title"/>
          </p:nvPr>
        </p:nvSpPr>
        <p:spPr>
          <a:xfrm>
            <a:off x="0" y="44450"/>
            <a:ext cx="9118600" cy="1143000"/>
          </a:xfrm>
        </p:spPr>
        <p:txBody>
          <a:bodyPr/>
          <a:lstStyle/>
          <a:p>
            <a:r>
              <a:rPr lang="es-MX" altLang="es-MX" smtClean="0"/>
              <a:t>1987</a:t>
            </a:r>
          </a:p>
        </p:txBody>
      </p:sp>
      <p:sp>
        <p:nvSpPr>
          <p:cNvPr id="36868" name="2 Marcador de contenido"/>
          <p:cNvSpPr>
            <a:spLocks noGrp="1"/>
          </p:cNvSpPr>
          <p:nvPr>
            <p:ph sz="half" idx="1"/>
          </p:nvPr>
        </p:nvSpPr>
        <p:spPr>
          <a:xfrm>
            <a:off x="-36513" y="1292225"/>
            <a:ext cx="5545138" cy="35052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s-MX" altLang="es-MX" smtClean="0">
                <a:latin typeface="Tekton"/>
              </a:rPr>
              <a:t>México seguía invirtiendo recursos para la restauración del terremoto de 1985.</a:t>
            </a:r>
          </a:p>
          <a:p>
            <a:pPr marL="0" indent="0">
              <a:buFont typeface="Wingdings" pitchFamily="2" charset="2"/>
              <a:buNone/>
            </a:pPr>
            <a:endParaRPr lang="es-MX" altLang="es-MX" smtClean="0">
              <a:latin typeface="Tekton"/>
            </a:endParaRPr>
          </a:p>
          <a:p>
            <a:pPr marL="0" indent="0">
              <a:buFont typeface="Wingdings" pitchFamily="2" charset="2"/>
              <a:buNone/>
            </a:pPr>
            <a:endParaRPr lang="es-MX" altLang="es-MX" smtClean="0">
              <a:latin typeface="Tekton"/>
            </a:endParaRPr>
          </a:p>
          <a:p>
            <a:pPr marL="0" indent="0">
              <a:buFont typeface="Wingdings" pitchFamily="2" charset="2"/>
              <a:buNone/>
            </a:pPr>
            <a:endParaRPr lang="es-MX" altLang="es-MX" smtClean="0">
              <a:latin typeface="Tekton"/>
            </a:endParaRPr>
          </a:p>
          <a:p>
            <a:pPr marL="0" indent="0">
              <a:buFont typeface="Wingdings" pitchFamily="2" charset="2"/>
              <a:buNone/>
            </a:pPr>
            <a:r>
              <a:rPr lang="es-MX" altLang="es-MX" smtClean="0">
                <a:latin typeface="Tekton"/>
              </a:rPr>
              <a:t>Cáncer de Mama en México:</a:t>
            </a:r>
          </a:p>
          <a:p>
            <a:pPr marL="0" indent="0">
              <a:buFont typeface="Wingdings" pitchFamily="2" charset="2"/>
              <a:buNone/>
            </a:pPr>
            <a:r>
              <a:rPr lang="es-MX" altLang="es-MX" smtClean="0">
                <a:latin typeface="Tekton"/>
              </a:rPr>
              <a:t> Alta prevalencia</a:t>
            </a:r>
          </a:p>
          <a:p>
            <a:pPr marL="0" indent="0">
              <a:buFont typeface="Wingdings" pitchFamily="2" charset="2"/>
              <a:buNone/>
            </a:pPr>
            <a:r>
              <a:rPr lang="es-MX" altLang="es-MX" smtClean="0">
                <a:latin typeface="Tekton"/>
              </a:rPr>
              <a:t> Estadios avanzados</a:t>
            </a:r>
          </a:p>
          <a:p>
            <a:pPr marL="0" indent="0">
              <a:buFont typeface="Wingdings" pitchFamily="2" charset="2"/>
              <a:buNone/>
            </a:pPr>
            <a:r>
              <a:rPr lang="es-MX" altLang="es-MX" smtClean="0">
                <a:latin typeface="Tekton"/>
              </a:rPr>
              <a:t> Limitadas opciones terapéuticas </a:t>
            </a:r>
          </a:p>
        </p:txBody>
      </p:sp>
      <p:pic>
        <p:nvPicPr>
          <p:cNvPr id="36869" name="Picture 4" descr="http://www.vozdemichoacan.com.mx/wp-content/uploads/2012/09/terremo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125538"/>
            <a:ext cx="37941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://imagens.ituwe.com.br/imagens/doencas/ca-m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9"/>
          <a:stretch>
            <a:fillRect/>
          </a:stretch>
        </p:blipFill>
        <p:spPr bwMode="auto">
          <a:xfrm>
            <a:off x="5324475" y="3443288"/>
            <a:ext cx="3810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188" y="1124744"/>
            <a:ext cx="7213600" cy="4819650"/>
          </a:xfrm>
        </p:spPr>
      </p:pic>
    </p:spTree>
    <p:extLst>
      <p:ext uri="{BB962C8B-B14F-4D97-AF65-F5344CB8AC3E}">
        <p14:creationId xmlns:p14="http://schemas.microsoft.com/office/powerpoint/2010/main" val="16167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Z:\newtek\_backgrounds_1.02\Ryan\Power Point Templates\De Vinci Presentation\Backround_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1 Título"/>
          <p:cNvSpPr>
            <a:spLocks noGrp="1"/>
          </p:cNvSpPr>
          <p:nvPr>
            <p:ph type="title"/>
          </p:nvPr>
        </p:nvSpPr>
        <p:spPr>
          <a:xfrm>
            <a:off x="400050" y="404813"/>
            <a:ext cx="7772400" cy="1143000"/>
          </a:xfrm>
        </p:spPr>
        <p:txBody>
          <a:bodyPr/>
          <a:lstStyle/>
          <a:p>
            <a:r>
              <a:rPr lang="es-MX" altLang="es-MX" smtClean="0"/>
              <a:t>Antecedentes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68313" y="3860800"/>
            <a:ext cx="8351837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6 CuadroTexto"/>
          <p:cNvSpPr txBox="1">
            <a:spLocks noChangeArrowheads="1"/>
          </p:cNvSpPr>
          <p:nvPr/>
        </p:nvSpPr>
        <p:spPr bwMode="auto">
          <a:xfrm>
            <a:off x="107950" y="424180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>
                <a:latin typeface="Times New Roman" pitchFamily="18" charset="0"/>
              </a:rPr>
              <a:t>1983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68313" y="3840163"/>
            <a:ext cx="0" cy="4016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10 CuadroTexto"/>
          <p:cNvSpPr txBox="1">
            <a:spLocks noChangeArrowheads="1"/>
          </p:cNvSpPr>
          <p:nvPr/>
        </p:nvSpPr>
        <p:spPr bwMode="auto">
          <a:xfrm>
            <a:off x="34925" y="1988840"/>
            <a:ext cx="9650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2000" dirty="0">
                <a:latin typeface="Times New Roman" pitchFamily="18" charset="0"/>
              </a:rPr>
              <a:t>30 Nov 1988 primera dosis de morfina administrada en el país para el alivio del dolor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2000" dirty="0">
                <a:latin typeface="Times New Roman" pitchFamily="18" charset="0"/>
              </a:rPr>
              <a:t>en el </a:t>
            </a:r>
            <a:r>
              <a:rPr kumimoji="0" lang="es-MX" altLang="es-MX" sz="2000" dirty="0" err="1">
                <a:latin typeface="Times New Roman" pitchFamily="18" charset="0"/>
              </a:rPr>
              <a:t>INCan</a:t>
            </a:r>
            <a:r>
              <a:rPr kumimoji="0" lang="es-MX" altLang="es-MX" sz="2000" dirty="0">
                <a:latin typeface="Times New Roman" pitchFamily="18" charset="0"/>
              </a:rPr>
              <a:t>.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755650" y="3860800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11 CuadroTexto"/>
          <p:cNvSpPr txBox="1">
            <a:spLocks noChangeArrowheads="1"/>
          </p:cNvSpPr>
          <p:nvPr/>
        </p:nvSpPr>
        <p:spPr bwMode="auto">
          <a:xfrm>
            <a:off x="468313" y="395446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>
                <a:latin typeface="Times New Roman" pitchFamily="18" charset="0"/>
              </a:rPr>
              <a:t>1984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042988" y="3860800"/>
            <a:ext cx="0" cy="4032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12 CuadroTexto"/>
          <p:cNvSpPr txBox="1">
            <a:spLocks noChangeArrowheads="1"/>
          </p:cNvSpPr>
          <p:nvPr/>
        </p:nvSpPr>
        <p:spPr bwMode="auto">
          <a:xfrm>
            <a:off x="755650" y="424180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>
                <a:latin typeface="Times New Roman" pitchFamily="18" charset="0"/>
              </a:rPr>
              <a:t>1985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1331913" y="3860800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14 CuadroTexto"/>
          <p:cNvSpPr txBox="1">
            <a:spLocks noChangeArrowheads="1"/>
          </p:cNvSpPr>
          <p:nvPr/>
        </p:nvSpPr>
        <p:spPr bwMode="auto">
          <a:xfrm>
            <a:off x="1042988" y="3954463"/>
            <a:ext cx="649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>
                <a:latin typeface="Times New Roman" pitchFamily="18" charset="0"/>
              </a:rPr>
              <a:t>1986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1619250" y="3860800"/>
            <a:ext cx="0" cy="4032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7" name="16 CuadroTexto"/>
          <p:cNvSpPr txBox="1">
            <a:spLocks noChangeArrowheads="1"/>
          </p:cNvSpPr>
          <p:nvPr/>
        </p:nvSpPr>
        <p:spPr bwMode="auto">
          <a:xfrm>
            <a:off x="1258888" y="4241800"/>
            <a:ext cx="649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>
                <a:latin typeface="Times New Roman" pitchFamily="18" charset="0"/>
              </a:rPr>
              <a:t>1987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1835150" y="3860800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9" name="18 CuadroTexto"/>
          <p:cNvSpPr txBox="1">
            <a:spLocks noChangeArrowheads="1"/>
          </p:cNvSpPr>
          <p:nvPr/>
        </p:nvSpPr>
        <p:spPr bwMode="auto">
          <a:xfrm>
            <a:off x="1547813" y="393382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>
                <a:latin typeface="Times New Roman" pitchFamily="18" charset="0"/>
              </a:rPr>
              <a:t>1988</a:t>
            </a:r>
          </a:p>
        </p:txBody>
      </p:sp>
      <p:pic>
        <p:nvPicPr>
          <p:cNvPr id="20" name="Picture 4" descr="C:\Users\docencia\AppData\Local\Microsoft\Windows\Temporary Internet Files\Low\Content.IE5\S3C2DZ6K\2011-03-30%2012.03.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"/>
          <a:stretch>
            <a:fillRect/>
          </a:stretch>
        </p:blipFill>
        <p:spPr bwMode="auto">
          <a:xfrm>
            <a:off x="5389563" y="1628775"/>
            <a:ext cx="371951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53970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/>
              <a:t>Ricardo Plancarte MD, administra la primera dosis de morfina oral para el dolor de cáncer en México, OMS-Programa alivio del dolor en cáncer. Noviembre 30, 1988. </a:t>
            </a:r>
          </a:p>
        </p:txBody>
      </p:sp>
    </p:spTree>
    <p:extLst>
      <p:ext uri="{BB962C8B-B14F-4D97-AF65-F5344CB8AC3E}">
        <p14:creationId xmlns:p14="http://schemas.microsoft.com/office/powerpoint/2010/main" val="15630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 txBox="1">
            <a:spLocks/>
          </p:cNvSpPr>
          <p:nvPr/>
        </p:nvSpPr>
        <p:spPr bwMode="auto">
          <a:xfrm>
            <a:off x="400050" y="-263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MX" altLang="es-MX" sz="4400">
                <a:latin typeface="Tahoma" pitchFamily="34" charset="0"/>
              </a:rPr>
              <a:t>Antecedentes</a:t>
            </a:r>
          </a:p>
        </p:txBody>
      </p:sp>
      <p:grpSp>
        <p:nvGrpSpPr>
          <p:cNvPr id="8195" name="10 Grupo"/>
          <p:cNvGrpSpPr>
            <a:grpSpLocks/>
          </p:cNvGrpSpPr>
          <p:nvPr/>
        </p:nvGrpSpPr>
        <p:grpSpPr bwMode="auto">
          <a:xfrm>
            <a:off x="-11113" y="781050"/>
            <a:ext cx="1558926" cy="2043113"/>
            <a:chOff x="86258" y="1532244"/>
            <a:chExt cx="1712479" cy="2042993"/>
          </a:xfrm>
        </p:grpSpPr>
        <p:sp>
          <p:nvSpPr>
            <p:cNvPr id="12" name="11 Rectángulo redondeado"/>
            <p:cNvSpPr/>
            <p:nvPr/>
          </p:nvSpPr>
          <p:spPr>
            <a:xfrm>
              <a:off x="110673" y="1532244"/>
              <a:ext cx="1688064" cy="20429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86258" y="1614789"/>
              <a:ext cx="1522397" cy="1877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1983   Inicia Clínica Dolor </a:t>
              </a:r>
              <a:r>
                <a:rPr lang="es-MX" sz="1700" b="1" dirty="0" err="1">
                  <a:solidFill>
                    <a:schemeClr val="tx1"/>
                  </a:solidFill>
                </a:rPr>
                <a:t>INCan</a:t>
              </a:r>
              <a:endParaRPr lang="es-MX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96" name="13 Grupo"/>
          <p:cNvGrpSpPr>
            <a:grpSpLocks/>
          </p:cNvGrpSpPr>
          <p:nvPr/>
        </p:nvGrpSpPr>
        <p:grpSpPr bwMode="auto">
          <a:xfrm>
            <a:off x="1527175" y="620713"/>
            <a:ext cx="1558925" cy="2041525"/>
            <a:chOff x="1776190" y="1532244"/>
            <a:chExt cx="1687933" cy="2042993"/>
          </a:xfrm>
        </p:grpSpPr>
        <p:sp>
          <p:nvSpPr>
            <p:cNvPr id="15" name="14 Rectángulo redondeado"/>
            <p:cNvSpPr/>
            <p:nvPr/>
          </p:nvSpPr>
          <p:spPr>
            <a:xfrm>
              <a:off x="1776190" y="1532244"/>
              <a:ext cx="1687933" cy="20429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54727"/>
                <a:satOff val="-358"/>
                <a:lumOff val="6139"/>
                <a:alphaOff val="0"/>
              </a:schemeClr>
            </a:fillRef>
            <a:effectRef idx="0">
              <a:schemeClr val="accent3">
                <a:shade val="80000"/>
                <a:hueOff val="54727"/>
                <a:satOff val="-358"/>
                <a:lumOff val="61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858696" y="1614853"/>
              <a:ext cx="1522921" cy="1877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1985 -1988   Inicia Trámite OMS- </a:t>
              </a:r>
              <a:r>
                <a:rPr lang="es-MX" sz="1700" b="1" dirty="0" err="1">
                  <a:solidFill>
                    <a:schemeClr val="tx1"/>
                  </a:solidFill>
                </a:rPr>
                <a:t>INCan</a:t>
              </a:r>
              <a:endParaRPr lang="es-MX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97" name="16 Grupo"/>
          <p:cNvGrpSpPr>
            <a:grpSpLocks/>
          </p:cNvGrpSpPr>
          <p:nvPr/>
        </p:nvGrpSpPr>
        <p:grpSpPr bwMode="auto">
          <a:xfrm>
            <a:off x="3086100" y="730250"/>
            <a:ext cx="1622425" cy="2041525"/>
            <a:chOff x="3548521" y="1532244"/>
            <a:chExt cx="1687933" cy="2042993"/>
          </a:xfrm>
        </p:grpSpPr>
        <p:sp>
          <p:nvSpPr>
            <p:cNvPr id="18" name="17 Rectángulo redondeado"/>
            <p:cNvSpPr/>
            <p:nvPr/>
          </p:nvSpPr>
          <p:spPr>
            <a:xfrm>
              <a:off x="3548521" y="1532244"/>
              <a:ext cx="1687933" cy="20429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fillRef>
            <a:effectRef idx="0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3631101" y="1614853"/>
              <a:ext cx="1522773" cy="1877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1987-1990  Cursos Anuales de Capacitación para Uso Adecuado de Opioides</a:t>
              </a:r>
            </a:p>
          </p:txBody>
        </p:sp>
      </p:grpSp>
      <p:grpSp>
        <p:nvGrpSpPr>
          <p:cNvPr id="8198" name="19 Grupo"/>
          <p:cNvGrpSpPr>
            <a:grpSpLocks/>
          </p:cNvGrpSpPr>
          <p:nvPr/>
        </p:nvGrpSpPr>
        <p:grpSpPr bwMode="auto">
          <a:xfrm>
            <a:off x="4605338" y="639763"/>
            <a:ext cx="1606550" cy="2043112"/>
            <a:chOff x="5320851" y="1532244"/>
            <a:chExt cx="1687933" cy="2042993"/>
          </a:xfrm>
        </p:grpSpPr>
        <p:sp>
          <p:nvSpPr>
            <p:cNvPr id="21" name="20 Rectángulo redondeado"/>
            <p:cNvSpPr/>
            <p:nvPr/>
          </p:nvSpPr>
          <p:spPr>
            <a:xfrm>
              <a:off x="5320851" y="1532244"/>
              <a:ext cx="1687933" cy="20429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64180"/>
                <a:satOff val="-1073"/>
                <a:lumOff val="18416"/>
                <a:alphaOff val="0"/>
              </a:schemeClr>
            </a:fillRef>
            <a:effectRef idx="0">
              <a:schemeClr val="accent3">
                <a:shade val="80000"/>
                <a:hueOff val="164180"/>
                <a:satOff val="-1073"/>
                <a:lumOff val="18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5402578" y="1614789"/>
              <a:ext cx="1524477" cy="1877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30 Noviembre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1988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Primera Dosis Morfina en México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108115" y="597886"/>
            <a:ext cx="1527160" cy="2042993"/>
            <a:chOff x="7093181" y="1532244"/>
            <a:chExt cx="1687933" cy="2042993"/>
          </a:xfrm>
          <a:solidFill>
            <a:schemeClr val="accent3">
              <a:lumMod val="75000"/>
            </a:schemeClr>
          </a:solidFill>
        </p:grpSpPr>
        <p:sp>
          <p:nvSpPr>
            <p:cNvPr id="24" name="23 Rectángulo redondeado"/>
            <p:cNvSpPr/>
            <p:nvPr/>
          </p:nvSpPr>
          <p:spPr>
            <a:xfrm>
              <a:off x="7093181" y="1532244"/>
              <a:ext cx="1687933" cy="204299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218907"/>
                <a:satOff val="-1431"/>
                <a:lumOff val="24554"/>
                <a:alphaOff val="0"/>
              </a:schemeClr>
            </a:fillRef>
            <a:effectRef idx="0">
              <a:schemeClr val="accent3">
                <a:shade val="80000"/>
                <a:hueOff val="218907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7175579" y="1614642"/>
              <a:ext cx="1523137" cy="18781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6 julio 1990  Firma del Convenio Programa Alivio del Dolor en Cáncer OMS-</a:t>
              </a:r>
              <a:r>
                <a:rPr lang="es-MX" sz="1700" b="1" dirty="0" err="1">
                  <a:solidFill>
                    <a:schemeClr val="tx1"/>
                  </a:solidFill>
                </a:rPr>
                <a:t>Incan</a:t>
              </a:r>
              <a:endParaRPr lang="es-MX" sz="1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25 Flecha derecha"/>
          <p:cNvSpPr/>
          <p:nvPr/>
        </p:nvSpPr>
        <p:spPr>
          <a:xfrm>
            <a:off x="-36513" y="3273425"/>
            <a:ext cx="9251951" cy="6223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t="3658" r="17120" b="7520"/>
          <a:stretch>
            <a:fillRect/>
          </a:stretch>
        </p:blipFill>
        <p:spPr bwMode="auto">
          <a:xfrm>
            <a:off x="-36513" y="3584575"/>
            <a:ext cx="4422776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2" descr="C:\Users\DELL\Pictures\2012-10-30 foto3\foto3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1" t="36864" b="28410"/>
          <a:stretch>
            <a:fillRect/>
          </a:stretch>
        </p:blipFill>
        <p:spPr bwMode="auto">
          <a:xfrm>
            <a:off x="4787900" y="3584575"/>
            <a:ext cx="434816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5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75" y="2708275"/>
            <a:ext cx="6630988" cy="4171950"/>
          </a:xfrm>
        </p:spPr>
      </p:pic>
      <p:pic>
        <p:nvPicPr>
          <p:cNvPr id="30" name="Picture 4" descr="C:\Users\docencia\AppData\Local\Microsoft\Windows\Temporary Internet Files\Low\Content.IE5\S3C2DZ6K\2011-03-30%2012.03.4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"/>
          <a:stretch>
            <a:fillRect/>
          </a:stretch>
        </p:blipFill>
        <p:spPr bwMode="auto">
          <a:xfrm>
            <a:off x="96838" y="1641475"/>
            <a:ext cx="371951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30 Objeto"/>
          <p:cNvGraphicFramePr>
            <a:graphicFrameLocks noChangeAspect="1"/>
          </p:cNvGraphicFramePr>
          <p:nvPr/>
        </p:nvGraphicFramePr>
        <p:xfrm>
          <a:off x="312738" y="2741613"/>
          <a:ext cx="3433762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Fotografía de Photo Editor" r:id="rId7" imgW="3962953" imgH="4885714" progId="MSPhotoEd.3">
                  <p:embed/>
                </p:oleObj>
              </mc:Choice>
              <mc:Fallback>
                <p:oleObj name="Fotografía de Photo Editor" r:id="rId7" imgW="3962953" imgH="48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2741613"/>
                        <a:ext cx="3433762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31 Objeto"/>
          <p:cNvGraphicFramePr>
            <a:graphicFrameLocks noChangeAspect="1"/>
          </p:cNvGraphicFramePr>
          <p:nvPr/>
        </p:nvGraphicFramePr>
        <p:xfrm>
          <a:off x="3135313" y="2741613"/>
          <a:ext cx="33877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Fotografía de Photo Editor" r:id="rId9" imgW="4352381" imgH="5125165" progId="MSPhotoEd.3">
                  <p:embed/>
                </p:oleObj>
              </mc:Choice>
              <mc:Fallback>
                <p:oleObj name="Fotografía de Photo Editor" r:id="rId9" imgW="4352381" imgH="51251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2741613"/>
                        <a:ext cx="3387725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32 Objeto"/>
          <p:cNvGraphicFramePr>
            <a:graphicFrameLocks noChangeAspect="1"/>
          </p:cNvGraphicFramePr>
          <p:nvPr/>
        </p:nvGraphicFramePr>
        <p:xfrm>
          <a:off x="5819775" y="2741613"/>
          <a:ext cx="3325813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Fotografía de Photo Editor" r:id="rId11" imgW="4428571" imgH="5125165" progId="MSPhotoEd.3">
                  <p:embed/>
                </p:oleObj>
              </mc:Choice>
              <mc:Fallback>
                <p:oleObj name="Fotografía de Photo Editor" r:id="rId11" imgW="4428571" imgH="51251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2741613"/>
                        <a:ext cx="3325813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8" name="36 Grupo"/>
          <p:cNvGrpSpPr>
            <a:grpSpLocks/>
          </p:cNvGrpSpPr>
          <p:nvPr/>
        </p:nvGrpSpPr>
        <p:grpSpPr bwMode="auto">
          <a:xfrm>
            <a:off x="7561263" y="620713"/>
            <a:ext cx="1604962" cy="2041525"/>
            <a:chOff x="5320851" y="1532244"/>
            <a:chExt cx="1687933" cy="2042993"/>
          </a:xfrm>
        </p:grpSpPr>
        <p:sp>
          <p:nvSpPr>
            <p:cNvPr id="38" name="37 Rectángulo redondeado"/>
            <p:cNvSpPr/>
            <p:nvPr/>
          </p:nvSpPr>
          <p:spPr>
            <a:xfrm>
              <a:off x="5320851" y="1532244"/>
              <a:ext cx="1687933" cy="204299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64180"/>
                <a:satOff val="-1073"/>
                <a:lumOff val="18416"/>
                <a:alphaOff val="0"/>
              </a:schemeClr>
            </a:fillRef>
            <a:effectRef idx="0">
              <a:schemeClr val="accent3">
                <a:shade val="80000"/>
                <a:hueOff val="164180"/>
                <a:satOff val="-1073"/>
                <a:lumOff val="18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5402659" y="1614853"/>
              <a:ext cx="1524316" cy="1877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1994-2000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Consolidación de Acceso a Fármacos</a:t>
              </a:r>
            </a:p>
          </p:txBody>
        </p:sp>
      </p:grpSp>
      <p:pic>
        <p:nvPicPr>
          <p:cNvPr id="34" name="Picture 2" descr="http://static.adnpolitico.com/media/2011/12/01/juan-ramn-de-la-fuent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/>
          <a:stretch>
            <a:fillRect/>
          </a:stretch>
        </p:blipFill>
        <p:spPr bwMode="auto">
          <a:xfrm>
            <a:off x="4214813" y="2741613"/>
            <a:ext cx="49339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t="6250" r="20636" b="11932"/>
          <a:stretch>
            <a:fillRect/>
          </a:stretch>
        </p:blipFill>
        <p:spPr bwMode="auto">
          <a:xfrm>
            <a:off x="96838" y="563563"/>
            <a:ext cx="5064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3400" b="1" dirty="0" smtClean="0">
                <a:solidFill>
                  <a:schemeClr val="accent2"/>
                </a:solidFill>
              </a:rPr>
              <a:t>Escalera Analg</a:t>
            </a:r>
            <a:r>
              <a:rPr lang="es-MX" altLang="es-MX" sz="3400" b="1" dirty="0" smtClean="0">
                <a:solidFill>
                  <a:schemeClr val="accent2"/>
                </a:solidFill>
                <a:latin typeface="Arial" pitchFamily="34" charset="0"/>
              </a:rPr>
              <a:t>é</a:t>
            </a:r>
            <a:r>
              <a:rPr lang="es-MX" altLang="es-MX" sz="3400" b="1" dirty="0" smtClean="0">
                <a:solidFill>
                  <a:schemeClr val="accent2"/>
                </a:solidFill>
              </a:rPr>
              <a:t>sica de la OMS</a:t>
            </a:r>
            <a:endParaRPr lang="es-ES" altLang="es-MX" sz="3400" b="1" dirty="0" smtClean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28800" y="4876800"/>
            <a:ext cx="5767388" cy="12192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MX" altLang="es-MX" sz="2400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71800" y="3657600"/>
            <a:ext cx="4624388" cy="12192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MX" altLang="es-MX" sz="2400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33800" y="1981200"/>
            <a:ext cx="3862388" cy="1676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MX" altLang="es-MX" sz="2400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52600" y="5105400"/>
            <a:ext cx="373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AINE´s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Coadyuvantes</a:t>
            </a:r>
            <a:endParaRPr kumimoji="0" lang="es-ES" altLang="es-MX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87675" y="3716338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Opioides débiles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AINE´s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Coadyuvantes</a:t>
            </a:r>
            <a:endParaRPr kumimoji="0" lang="es-ES" altLang="es-MX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86200" y="2057400"/>
            <a:ext cx="281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Opioides potentes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AINE´s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chemeClr val="bg1"/>
                </a:solidFill>
                <a:latin typeface="Arial" pitchFamily="34" charset="0"/>
              </a:rPr>
              <a:t>Coadyuvantes</a:t>
            </a:r>
            <a:endParaRPr kumimoji="0" lang="es-ES" altLang="es-MX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3400" y="4038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rgbClr val="FF0000"/>
                </a:solidFill>
                <a:latin typeface="Arial" pitchFamily="34" charset="0"/>
              </a:rPr>
              <a:t>Dolor persistente o que incrementa</a:t>
            </a:r>
            <a:endParaRPr kumimoji="0" lang="es-ES" altLang="es-MX" sz="20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447800" y="25908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000" b="1">
                <a:solidFill>
                  <a:srgbClr val="FF0000"/>
                </a:solidFill>
                <a:latin typeface="Arial" pitchFamily="34" charset="0"/>
              </a:rPr>
              <a:t>Dolor persistente o que incrementa</a:t>
            </a:r>
            <a:endParaRPr kumimoji="0" lang="es-ES" altLang="es-MX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8243888" y="1989138"/>
            <a:ext cx="0" cy="388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8600" y="5334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MX" altLang="es-MX" sz="2400" b="1">
                <a:latin typeface="Arial" pitchFamily="34" charset="0"/>
              </a:rPr>
              <a:t>DOLOR</a:t>
            </a:r>
            <a:endParaRPr kumimoji="0" lang="es-ES" altLang="es-MX" sz="2400" b="1">
              <a:latin typeface="Arial" pitchFamily="34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0" y="4953000"/>
            <a:ext cx="1828800" cy="1219200"/>
          </a:xfrm>
          <a:prstGeom prst="irregularSeal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MX" altLang="es-MX" sz="2400">
              <a:latin typeface="Times New Roman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148263" y="4508500"/>
            <a:ext cx="2879725" cy="1014413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ES_tradnl" altLang="es-MX" sz="2400" b="1">
                <a:solidFill>
                  <a:srgbClr val="FF0000"/>
                </a:solidFill>
                <a:latin typeface="Arial" pitchFamily="34" charset="0"/>
              </a:rPr>
              <a:t>COMBINACIONES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ES_tradnl" altLang="es-MX" sz="2400" b="1">
                <a:solidFill>
                  <a:srgbClr val="FF0000"/>
                </a:solidFill>
                <a:latin typeface="Arial" pitchFamily="34" charset="0"/>
              </a:rPr>
              <a:t>ANALGESICAS</a:t>
            </a:r>
            <a:endParaRPr kumimoji="0" lang="es-ES" altLang="es-MX" sz="2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619250" y="116632"/>
            <a:ext cx="561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ES_tradnl" altLang="es-MX" b="1" dirty="0">
                <a:solidFill>
                  <a:srgbClr val="669900"/>
                </a:solidFill>
                <a:latin typeface="Arial" pitchFamily="34" charset="0"/>
              </a:rPr>
              <a:t>Analgesia Multimodal</a:t>
            </a:r>
            <a:endParaRPr kumimoji="0" lang="es-ES" altLang="es-MX" b="1" dirty="0">
              <a:solidFill>
                <a:srgbClr val="6699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26035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1" lang="es-ES_tradnl" altLang="es-MX" sz="4400" b="1"/>
              <a:t>CUIDADOS PALIATIVOS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92275" y="65532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1400" b="1"/>
              <a:t>Incan/RP</a:t>
            </a:r>
            <a:r>
              <a:rPr lang="es-MX" altLang="es-MX" sz="1400" b="1">
                <a:solidFill>
                  <a:schemeClr val="bg1"/>
                </a:solidFill>
              </a:rPr>
              <a:t>S</a:t>
            </a:r>
            <a:endParaRPr lang="es-ES" altLang="es-MX" sz="1400" b="1">
              <a:solidFill>
                <a:schemeClr val="bg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562600" y="21336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ASTENIA</a:t>
            </a: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endParaRPr kumimoji="1" lang="es-MX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ANOREXIA</a:t>
            </a: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None/>
              <a:defRPr/>
            </a:pPr>
            <a:endParaRPr kumimoji="1" lang="es-MX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DOLOR</a:t>
            </a: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None/>
              <a:defRPr/>
            </a:pPr>
            <a:endParaRPr kumimoji="1" lang="es-MX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PERDIDA DE PESO</a:t>
            </a: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None/>
              <a:defRPr/>
            </a:pPr>
            <a:endParaRPr kumimoji="1" lang="es-MX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ANSIEDAD</a:t>
            </a: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None/>
              <a:defRPr/>
            </a:pPr>
            <a:endParaRPr kumimoji="1" lang="es-MX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DEPRESIION</a:t>
            </a: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endParaRPr kumimoji="1" lang="es-MX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ESTREÑIMIENTO</a:t>
            </a: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None/>
              <a:defRPr/>
            </a:pPr>
            <a:endParaRPr kumimoji="1" lang="es-MX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q"/>
              <a:defRPr/>
            </a:pPr>
            <a:r>
              <a:rPr kumimoji="1"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CONFUSION</a:t>
            </a:r>
            <a:endParaRPr kumimoji="1" lang="es-E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848600" y="21336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91%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None/>
            </a:pPr>
            <a:endParaRPr kumimoji="1" lang="es-MX" altLang="es-MX" sz="1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85%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None/>
            </a:pPr>
            <a:endParaRPr kumimoji="1" lang="es-MX" altLang="es-MX" sz="1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82%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None/>
            </a:pPr>
            <a:endParaRPr kumimoji="1" lang="es-MX" altLang="es-MX" sz="1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79%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None/>
            </a:pPr>
            <a:endParaRPr kumimoji="1" lang="es-MX" altLang="es-MX" sz="1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69%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endParaRPr kumimoji="1" lang="es-MX" altLang="es-MX" sz="1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65%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endParaRPr kumimoji="1" lang="es-MX" altLang="es-MX" sz="1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63%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endParaRPr kumimoji="1" lang="es-MX" altLang="es-MX" sz="14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buSzPct val="90000"/>
              <a:buFont typeface="Monotype Sorts" pitchFamily="2" charset="2"/>
              <a:buChar char="F"/>
            </a:pPr>
            <a:r>
              <a:rPr kumimoji="1" lang="es-MX" altLang="es-MX" sz="1400" b="1">
                <a:solidFill>
                  <a:schemeClr val="bg1"/>
                </a:solidFill>
              </a:rPr>
              <a:t>22%</a:t>
            </a:r>
            <a:endParaRPr kumimoji="1" lang="es-ES" altLang="es-MX" sz="1400" b="1">
              <a:solidFill>
                <a:schemeClr val="bg1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16463" y="6461125"/>
            <a:ext cx="4032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1000" b="1"/>
              <a:t>Gómez-Batiste X. Soc. Esp. De Oncología Med. 1991:54</a:t>
            </a:r>
            <a:endParaRPr lang="es-ES" altLang="es-MX" sz="1000" b="1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334000" y="9906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s-MX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stleT"/>
              </a:rPr>
              <a:t>URGENCIAS EN ONCOLOGIA</a:t>
            </a:r>
            <a:r>
              <a:rPr kumimoji="1"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stleT"/>
              </a:rPr>
              <a:t/>
            </a:r>
            <a:br>
              <a:rPr kumimoji="1"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stleT"/>
              </a:rPr>
            </a:br>
            <a:r>
              <a:rPr kumimoji="1" lang="es-MX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stleT"/>
              </a:rPr>
              <a:t>Principales Causas en Europa</a:t>
            </a:r>
            <a:endParaRPr kumimoji="1" lang="es-ES" sz="1600" b="1" i="1" dirty="0">
              <a:effectLst>
                <a:outerShdw blurRad="38100" dist="38100" dir="2700000" algn="tl">
                  <a:srgbClr val="000000"/>
                </a:outerShdw>
              </a:effectLst>
              <a:latin typeface="CastleT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066800"/>
            <a:ext cx="487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600" b="1"/>
              <a:t>SINTOMAS MAS FRECUENTES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600" b="1"/>
              <a:t>CUIDADOS PALIATIVOS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600" b="1"/>
              <a:t>2001 ----- </a:t>
            </a:r>
            <a:r>
              <a:rPr lang="es-MX" altLang="es-MX" b="1"/>
              <a:t>1,390  PACIENTES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50825" y="2060575"/>
            <a:ext cx="4953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DOLOR				47.2%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NAUSEA Y VOMITO			24.3%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CAQUEXIA		  	  9.0%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DEBILIDAD		  	  5.2%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ESCARAS Y FISTULAS	  	  3.1%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INS. RESPIRATORIA			  4.6%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EDO. DE CONCIENCIA	  	  2.0%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OTROS				  4.6%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s-MX" altLang="es-MX" sz="1400" b="1"/>
              <a:t>TOTAL					 100%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600200" y="6580188"/>
            <a:ext cx="28813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es-MX" altLang="es-MX" sz="1400" b="1"/>
          </a:p>
        </p:txBody>
      </p:sp>
    </p:spTree>
    <p:extLst>
      <p:ext uri="{BB962C8B-B14F-4D97-AF65-F5344CB8AC3E}">
        <p14:creationId xmlns:p14="http://schemas.microsoft.com/office/powerpoint/2010/main" val="732412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000" smtClean="0"/>
              <a:t>Eficacia de la escalera de la OMS</a:t>
            </a:r>
            <a:endParaRPr lang="en-US" altLang="es-MX" sz="4000" smtClean="0"/>
          </a:p>
        </p:txBody>
      </p:sp>
      <p:sp>
        <p:nvSpPr>
          <p:cNvPr id="16387" name="AutoShape 11"/>
          <p:cNvSpPr>
            <a:spLocks noChangeArrowheads="1"/>
          </p:cNvSpPr>
          <p:nvPr/>
        </p:nvSpPr>
        <p:spPr bwMode="auto">
          <a:xfrm>
            <a:off x="0" y="5834063"/>
            <a:ext cx="8820150" cy="1023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s-MX" sz="2400">
                <a:solidFill>
                  <a:srgbClr val="800080"/>
                </a:solidFill>
                <a:latin typeface="Arial Rounded MT Bold" pitchFamily="34" charset="0"/>
              </a:rPr>
              <a:t>Zech, D.F. et al. 1995. Validation of World Health Organization Guidelines for cancer pain relief: a 10-year prospective study. Pain 63: 65–76.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428750" y="1000125"/>
            <a:ext cx="7391400" cy="5257800"/>
          </a:xfrm>
          <a:noFill/>
        </p:spPr>
        <p:txBody>
          <a:bodyPr/>
          <a:lstStyle/>
          <a:p>
            <a:r>
              <a:rPr lang="es-MX" altLang="es-MX" smtClean="0"/>
              <a:t>En un estudio prospectivo a 10 años con 2118 pacientes con cáncer:</a:t>
            </a:r>
          </a:p>
          <a:p>
            <a:pPr lvl="1"/>
            <a:r>
              <a:rPr lang="es-MX" altLang="es-MX" smtClean="0"/>
              <a:t>76% de los pacientes están satisfechos con medicamentos sistémicos.</a:t>
            </a:r>
          </a:p>
          <a:p>
            <a:r>
              <a:rPr lang="es-MX" altLang="es-MX" smtClean="0"/>
              <a:t>Quiere decir que:</a:t>
            </a:r>
          </a:p>
          <a:p>
            <a:pPr lvl="1"/>
            <a:r>
              <a:rPr lang="es-MX" altLang="es-MX" smtClean="0"/>
              <a:t>24% de los pacientes no están satisfechos.</a:t>
            </a:r>
            <a:endParaRPr lang="en-US" altLang="es-MX" smtClean="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 rot="-1268839">
            <a:off x="2124075" y="2133600"/>
            <a:ext cx="3944938" cy="823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4800" dirty="0">
                <a:solidFill>
                  <a:srgbClr val="FFFF00"/>
                </a:solidFill>
                <a:latin typeface="Times New Roman" pitchFamily="18" charset="0"/>
              </a:rPr>
              <a:t>LO BUENO…</a:t>
            </a:r>
            <a:endParaRPr kumimoji="0" lang="en-US" altLang="es-MX" sz="4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 rot="-1268839">
            <a:off x="2555875" y="4117975"/>
            <a:ext cx="3611563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4800">
                <a:latin typeface="Times New Roman" pitchFamily="18" charset="0"/>
              </a:rPr>
              <a:t>LO MALO…</a:t>
            </a:r>
            <a:endParaRPr kumimoji="0" lang="en-US" altLang="es-MX" sz="4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build="p"/>
      <p:bldP spid="6157" grpId="0" animBg="1"/>
      <p:bldP spid="6158" grpId="0" animBg="1"/>
      <p:bldP spid="61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Objetivos</a:t>
            </a:r>
            <a:endParaRPr lang="es-ES" altLang="es-MX" smtClean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MX" sz="2800" smtClean="0"/>
              <a:t>Lograr un nivel de control del dolor que sea aceptable para el paciente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MX" sz="2800" smtClean="0"/>
              <a:t>Evaluar el dolor y la eficacia del tratamiento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MX" sz="2800" smtClean="0"/>
              <a:t>Estar consciente de los componentes del dolor total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MX" sz="2800" smtClean="0"/>
              <a:t>Aliviar el dolor por la noche, en reposo y al movimiento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MX" sz="2800" smtClean="0"/>
              <a:t>Proporcionar a los pacientes y sus cuidadores un máximo de información sobre el uso de drogas para aliviar el dolor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MX" sz="2800" smtClean="0"/>
              <a:t>Apoyar y alentar los cuidadores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708400" y="6092825"/>
            <a:ext cx="475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altLang="es-MX">
                <a:latin typeface="Arial" pitchFamily="34" charset="0"/>
              </a:rPr>
              <a:t>Quigley C. BMJ 2005;331:825–9</a:t>
            </a:r>
          </a:p>
        </p:txBody>
      </p:sp>
    </p:spTree>
    <p:extLst>
      <p:ext uri="{BB962C8B-B14F-4D97-AF65-F5344CB8AC3E}">
        <p14:creationId xmlns:p14="http://schemas.microsoft.com/office/powerpoint/2010/main" val="3391290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¿Cómo se controla el dolor en la actualidad ?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571500" y="1849438"/>
            <a:ext cx="8229600" cy="4937125"/>
          </a:xfrm>
        </p:spPr>
        <p:txBody>
          <a:bodyPr/>
          <a:lstStyle/>
          <a:p>
            <a:pPr algn="just" eaLnBrk="1" hangingPunct="1"/>
            <a:r>
              <a:rPr lang="es-MX" altLang="es-MX" smtClean="0">
                <a:latin typeface="Arial" pitchFamily="34" charset="0"/>
                <a:cs typeface="Arial" pitchFamily="34" charset="0"/>
              </a:rPr>
              <a:t>Alrededor del 70% al 80% de los pacientes con dolor por cáncer, se controlan de forma farmacológica</a:t>
            </a:r>
          </a:p>
          <a:p>
            <a:pPr algn="just" eaLnBrk="1" hangingPunct="1"/>
            <a:endParaRPr lang="es-MX" altLang="es-MX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s-MX" altLang="es-MX" smtClean="0">
                <a:latin typeface="Arial" pitchFamily="34" charset="0"/>
                <a:cs typeface="Arial" pitchFamily="34" charset="0"/>
              </a:rPr>
              <a:t>Del 20% al 30% requieren de otra terapia, sin que exista una regla absoluta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43000" y="6072188"/>
            <a:ext cx="800100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 Practice 2007; 7: 221-229</a:t>
            </a:r>
          </a:p>
          <a:p>
            <a:pPr algn="r">
              <a:defRPr/>
            </a:pP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R. Plancarte Sanchez, Ma. Cristina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Arrieta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G.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intervencionista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dolor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cáncer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Alivio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Dolor y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cuidados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Paliativos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Pacientes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cáncer</a:t>
            </a: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. 2004 ,267-280.Edit McGraw-Hill</a:t>
            </a:r>
            <a:r>
              <a:rPr lang="en-US" sz="11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Opiáceos</a:t>
            </a:r>
            <a:endParaRPr lang="en-US" altLang="es-MX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s-MX" altLang="es-MX" dirty="0" smtClean="0"/>
              <a:t>Los opiáceos son el pilar del control del dolor por cáncer.</a:t>
            </a:r>
          </a:p>
          <a:p>
            <a:r>
              <a:rPr lang="es-MX" altLang="es-MX" dirty="0" smtClean="0"/>
              <a:t>En algunos pacientes los efectos indeseables de los opiáceos impide que aprovechen al máximo sus beneficios y lleva a sufrimiento inútil.</a:t>
            </a:r>
            <a:endParaRPr lang="en-US" altLang="es-MX" dirty="0" smtClean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15900" y="5500688"/>
            <a:ext cx="8820150" cy="1023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s-MX" sz="2400">
                <a:solidFill>
                  <a:srgbClr val="800080"/>
                </a:solidFill>
                <a:latin typeface="Arial Rounded MT Bold" pitchFamily="34" charset="0"/>
              </a:rPr>
              <a:t>Committee, W.E. 1990. Cancer pain relief and palliative care. In World Health Organ. Tech.Rep. Ser., W.H. Organization, Editor. 1–75.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23850" y="4429125"/>
            <a:ext cx="8820150" cy="10175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s-MX" sz="2400">
                <a:solidFill>
                  <a:srgbClr val="800080"/>
                </a:solidFill>
                <a:latin typeface="Arial Rounded MT Bold" pitchFamily="34" charset="0"/>
              </a:rPr>
              <a:t>Cherny, N.I. &amp; K.M. Foley. 1997. Nonopioid and opioid analgesic pharmacotherapy of cancer pain. Otolaryngol. Clin. North Am. 30: 279–306.</a:t>
            </a:r>
          </a:p>
        </p:txBody>
      </p:sp>
    </p:spTree>
    <p:extLst>
      <p:ext uri="{BB962C8B-B14F-4D97-AF65-F5344CB8AC3E}">
        <p14:creationId xmlns:p14="http://schemas.microsoft.com/office/powerpoint/2010/main" val="14971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Consecuencias</a:t>
            </a:r>
            <a:endParaRPr lang="en-US" altLang="es-MX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s-MX" smtClean="0"/>
              <a:t>Los efectos secundarios del manejo médico pueden atenuar severamente el efecto analgésico de los medicamentos o reducir la adherencia al tratamiento.</a:t>
            </a:r>
          </a:p>
          <a:p>
            <a:r>
              <a:rPr lang="es-MX" altLang="es-MX" smtClean="0"/>
              <a:t>La escalada de las dosis puede resultar ineficiente o ser efectiva a costa de efectos adversos intolerables.</a:t>
            </a:r>
            <a:endParaRPr lang="en-US" altLang="es-MX" smtClean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98438" y="5694363"/>
            <a:ext cx="8855075" cy="1260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s-MX" sz="2400">
                <a:solidFill>
                  <a:srgbClr val="800080"/>
                </a:solidFill>
                <a:latin typeface="Arial Rounded MT Bold" pitchFamily="34" charset="0"/>
              </a:rPr>
              <a:t>Meuser, T. et al. 2001. Symptoms during cancer pain </a:t>
            </a:r>
            <a:r>
              <a:rPr kumimoji="0" lang="en-US" altLang="es-MX" sz="2000">
                <a:solidFill>
                  <a:srgbClr val="800080"/>
                </a:solidFill>
                <a:latin typeface="Arial Rounded MT Bold" pitchFamily="34" charset="0"/>
              </a:rPr>
              <a:t>treatment following WHO-guidelines: a longitudinal follow-up study of symptom prevalence, severity and etiology. Pain 93: 247–157</a:t>
            </a:r>
            <a:r>
              <a:rPr kumimoji="0" lang="en-US" altLang="es-MX" sz="2400">
                <a:solidFill>
                  <a:srgbClr val="800080"/>
                </a:solidFill>
                <a:latin typeface="Arial Rounded MT Bold" pitchFamily="34" charset="0"/>
              </a:rPr>
              <a:t>.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15900" y="5286375"/>
            <a:ext cx="8820150" cy="879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s-MX" sz="2000">
                <a:solidFill>
                  <a:srgbClr val="800080"/>
                </a:solidFill>
                <a:latin typeface="Arial Rounded MT Bold" pitchFamily="34" charset="0"/>
              </a:rPr>
              <a:t>Christo PJ, Mazloomdoost D. Interventional pain treatments for cancer pain. Ann N Y Acad Sci. 2008 Sep;1138:299-328</a:t>
            </a:r>
          </a:p>
        </p:txBody>
      </p:sp>
    </p:spTree>
    <p:extLst>
      <p:ext uri="{BB962C8B-B14F-4D97-AF65-F5344CB8AC3E}">
        <p14:creationId xmlns:p14="http://schemas.microsoft.com/office/powerpoint/2010/main" val="11610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6858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s-ES_tradnl" altLang="es-MX" sz="2400"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0050" y="2603500"/>
            <a:ext cx="82978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0" lang="es-ES_tradnl" altLang="es-MX" sz="2800" i="1">
                <a:solidFill>
                  <a:schemeClr val="tx2"/>
                </a:solidFill>
                <a:latin typeface="Arial" pitchFamily="34" charset="0"/>
              </a:rPr>
              <a:t>“... Prevenir, detectar y curar, aliviar el dolor...”</a:t>
            </a:r>
          </a:p>
          <a:p>
            <a:pPr eaLnBrk="1" hangingPunct="1">
              <a:spcBef>
                <a:spcPct val="80000"/>
              </a:spcBef>
              <a:buClrTx/>
              <a:buSzTx/>
              <a:buFontTx/>
              <a:buNone/>
            </a:pPr>
            <a:r>
              <a:rPr kumimoji="0" lang="es-ES_tradnl" altLang="es-MX" sz="2800" b="1" i="1">
                <a:solidFill>
                  <a:srgbClr val="39EA1C"/>
                </a:solidFill>
                <a:latin typeface="Arial" pitchFamily="34" charset="0"/>
              </a:rPr>
              <a:t>P</a:t>
            </a:r>
            <a:r>
              <a:rPr kumimoji="0" lang="es-ES_tradnl" altLang="es-MX" sz="2800" i="1">
                <a:solidFill>
                  <a:srgbClr val="39EA1C"/>
                </a:solidFill>
                <a:latin typeface="Arial" pitchFamily="34" charset="0"/>
              </a:rPr>
              <a:t>rograma de </a:t>
            </a:r>
            <a:r>
              <a:rPr kumimoji="0" lang="es-ES_tradnl" altLang="es-MX" sz="2800" b="1" i="1">
                <a:solidFill>
                  <a:srgbClr val="39EA1C"/>
                </a:solidFill>
                <a:latin typeface="Arial" pitchFamily="34" charset="0"/>
              </a:rPr>
              <a:t>L</a:t>
            </a:r>
            <a:r>
              <a:rPr kumimoji="0" lang="es-ES_tradnl" altLang="es-MX" sz="2800" i="1">
                <a:solidFill>
                  <a:srgbClr val="39EA1C"/>
                </a:solidFill>
                <a:latin typeface="Arial" pitchFamily="34" charset="0"/>
              </a:rPr>
              <a:t>ucha </a:t>
            </a:r>
            <a:r>
              <a:rPr kumimoji="0" lang="es-ES_tradnl" altLang="es-MX" sz="2800" b="1" i="1">
                <a:solidFill>
                  <a:srgbClr val="39EA1C"/>
                </a:solidFill>
                <a:latin typeface="Arial" pitchFamily="34" charset="0"/>
              </a:rPr>
              <a:t>C</a:t>
            </a:r>
            <a:r>
              <a:rPr kumimoji="0" lang="es-ES_tradnl" altLang="es-MX" sz="2800" i="1">
                <a:solidFill>
                  <a:srgbClr val="39EA1C"/>
                </a:solidFill>
                <a:latin typeface="Arial" pitchFamily="34" charset="0"/>
              </a:rPr>
              <a:t>ontra el </a:t>
            </a:r>
            <a:r>
              <a:rPr kumimoji="0" lang="es-ES_tradnl" altLang="es-MX" sz="2800" b="1" i="1">
                <a:solidFill>
                  <a:srgbClr val="39EA1C"/>
                </a:solidFill>
                <a:latin typeface="Arial" pitchFamily="34" charset="0"/>
              </a:rPr>
              <a:t>C</a:t>
            </a:r>
            <a:r>
              <a:rPr kumimoji="0" lang="es-ES_tradnl" altLang="es-MX" sz="2800" i="1">
                <a:solidFill>
                  <a:srgbClr val="39EA1C"/>
                </a:solidFill>
                <a:latin typeface="Arial" pitchFamily="34" charset="0"/>
              </a:rPr>
              <a:t>áncer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0" lang="es-ES_tradnl" altLang="es-MX" sz="2800" b="1" i="1">
                <a:solidFill>
                  <a:srgbClr val="39EA1C"/>
                </a:solidFill>
                <a:latin typeface="Arial" pitchFamily="34" charset="0"/>
              </a:rPr>
              <a:t>O</a:t>
            </a:r>
            <a:r>
              <a:rPr kumimoji="0" lang="es-ES_tradnl" altLang="es-MX" sz="2800" i="1">
                <a:solidFill>
                  <a:srgbClr val="39EA1C"/>
                </a:solidFill>
                <a:latin typeface="Arial" pitchFamily="34" charset="0"/>
              </a:rPr>
              <a:t>rganización </a:t>
            </a:r>
            <a:r>
              <a:rPr kumimoji="0" lang="es-ES_tradnl" altLang="es-MX" sz="2800" b="1" i="1">
                <a:solidFill>
                  <a:srgbClr val="39EA1C"/>
                </a:solidFill>
                <a:latin typeface="Arial" pitchFamily="34" charset="0"/>
              </a:rPr>
              <a:t>M</a:t>
            </a:r>
            <a:r>
              <a:rPr kumimoji="0" lang="es-ES_tradnl" altLang="es-MX" sz="2800" i="1">
                <a:solidFill>
                  <a:srgbClr val="39EA1C"/>
                </a:solidFill>
                <a:latin typeface="Arial" pitchFamily="34" charset="0"/>
              </a:rPr>
              <a:t>undial de la </a:t>
            </a:r>
            <a:r>
              <a:rPr kumimoji="0" lang="es-ES_tradnl" altLang="es-MX" sz="2800" b="1" i="1">
                <a:solidFill>
                  <a:srgbClr val="39EA1C"/>
                </a:solidFill>
                <a:latin typeface="Arial" pitchFamily="34" charset="0"/>
              </a:rPr>
              <a:t>S</a:t>
            </a:r>
            <a:r>
              <a:rPr kumimoji="0" lang="es-ES_tradnl" altLang="es-MX" sz="2800" i="1">
                <a:solidFill>
                  <a:srgbClr val="39EA1C"/>
                </a:solidFill>
                <a:latin typeface="Arial" pitchFamily="34" charset="0"/>
              </a:rPr>
              <a:t>alud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689350" y="830263"/>
            <a:ext cx="1828800" cy="1638300"/>
            <a:chOff x="2064" y="0"/>
            <a:chExt cx="1593" cy="1464"/>
          </a:xfrm>
        </p:grpSpPr>
        <p:sp>
          <p:nvSpPr>
            <p:cNvPr id="4103" name="Oval 5"/>
            <p:cNvSpPr>
              <a:spLocks noChangeArrowheads="1"/>
            </p:cNvSpPr>
            <p:nvPr/>
          </p:nvSpPr>
          <p:spPr bwMode="auto">
            <a:xfrm>
              <a:off x="2064" y="0"/>
              <a:ext cx="1593" cy="1464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82F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1F3D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s-MX" altLang="es-MX" sz="2400"/>
            </a:p>
          </p:txBody>
        </p:sp>
        <p:grpSp>
          <p:nvGrpSpPr>
            <p:cNvPr id="4104" name="Group 6"/>
            <p:cNvGrpSpPr>
              <a:grpSpLocks/>
            </p:cNvGrpSpPr>
            <p:nvPr/>
          </p:nvGrpSpPr>
          <p:grpSpPr bwMode="auto">
            <a:xfrm>
              <a:off x="2334" y="336"/>
              <a:ext cx="1026" cy="864"/>
              <a:chOff x="2448" y="1140"/>
              <a:chExt cx="912" cy="864"/>
            </a:xfrm>
          </p:grpSpPr>
          <p:sp>
            <p:nvSpPr>
              <p:cNvPr id="4105" name="Oval 7"/>
              <p:cNvSpPr>
                <a:spLocks noChangeArrowheads="1"/>
              </p:cNvSpPr>
              <p:nvPr/>
            </p:nvSpPr>
            <p:spPr bwMode="auto">
              <a:xfrm>
                <a:off x="2629" y="1452"/>
                <a:ext cx="551" cy="55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s-MX" altLang="es-MX" sz="2400"/>
              </a:p>
            </p:txBody>
          </p:sp>
          <p:sp>
            <p:nvSpPr>
              <p:cNvPr id="4106" name="Oval 8"/>
              <p:cNvSpPr>
                <a:spLocks noChangeArrowheads="1"/>
              </p:cNvSpPr>
              <p:nvPr/>
            </p:nvSpPr>
            <p:spPr bwMode="auto">
              <a:xfrm>
                <a:off x="2448" y="1140"/>
                <a:ext cx="552" cy="552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s-MX" altLang="es-MX" sz="2400"/>
              </a:p>
            </p:txBody>
          </p:sp>
          <p:sp>
            <p:nvSpPr>
              <p:cNvPr id="4107" name="Oval 9"/>
              <p:cNvSpPr>
                <a:spLocks noChangeArrowheads="1"/>
              </p:cNvSpPr>
              <p:nvPr/>
            </p:nvSpPr>
            <p:spPr bwMode="auto">
              <a:xfrm>
                <a:off x="2808" y="1140"/>
                <a:ext cx="552" cy="55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C605F"/>
                  </a:buClr>
                  <a:buSzPct val="7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s-MX" altLang="es-MX" sz="2400"/>
              </a:p>
            </p:txBody>
          </p:sp>
        </p:grpSp>
      </p:grp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720850" y="39688"/>
            <a:ext cx="57737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s-MX" sz="4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leT" pitchFamily="34" charset="0"/>
              </a:rPr>
              <a:t>DOLOR EN CANCER</a:t>
            </a:r>
            <a:br>
              <a:rPr kumimoji="1" lang="es-MX" sz="4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leT" pitchFamily="34" charset="0"/>
              </a:rPr>
            </a:br>
            <a:endParaRPr kumimoji="1" lang="es-ES" sz="41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stleT" pitchFamily="34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2219325" y="4475163"/>
            <a:ext cx="58674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MX" sz="2000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Prioridades de la OMS </a:t>
            </a:r>
          </a:p>
          <a:p>
            <a:pPr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s-MX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Prevención primaria</a:t>
            </a:r>
          </a:p>
          <a:p>
            <a:pPr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s-MX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Detección primaria</a:t>
            </a:r>
          </a:p>
          <a:p>
            <a:pPr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s-MX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Tratamiento efectivo</a:t>
            </a:r>
          </a:p>
          <a:p>
            <a:pPr>
              <a:spcBef>
                <a:spcPct val="20000"/>
              </a:spcBef>
              <a:buClr>
                <a:srgbClr val="00FF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s-MX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Manejo de los síntomas físicos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kumimoji="1" lang="es-MX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                        </a:t>
            </a:r>
            <a:r>
              <a:rPr kumimoji="1" lang="es-MX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Stjernswärd J. The Clinical J. of Pain 1985;1:95</a:t>
            </a:r>
            <a:endParaRPr kumimoji="1" lang="es-ES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224463" y="838200"/>
            <a:ext cx="3235969" cy="2133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1F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20738" y="838200"/>
            <a:ext cx="2874962" cy="2133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1F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89000" y="3352800"/>
            <a:ext cx="7180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s-ES_tradnl" altLang="es-MX" sz="1600" b="1">
                <a:solidFill>
                  <a:schemeClr val="tx2"/>
                </a:solidFill>
                <a:latin typeface="Arial" pitchFamily="34" charset="0"/>
              </a:rPr>
              <a:t>Requerimientos Posológicos Diarios con Morfina Oral de Liberación Controlada </a:t>
            </a:r>
          </a:p>
          <a:p>
            <a:pPr eaLnBrk="1" hangingPunct="1"/>
            <a:r>
              <a:rPr lang="es-ES_tradnl" altLang="es-MX" sz="1600" b="1">
                <a:solidFill>
                  <a:schemeClr val="tx2"/>
                </a:solidFill>
                <a:latin typeface="Arial" pitchFamily="34" charset="0"/>
              </a:rPr>
              <a:t>(M.O. de L.C.)</a:t>
            </a:r>
            <a:endParaRPr lang="es-ES_tradnl" altLang="es-MX" sz="2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57450" y="3906838"/>
            <a:ext cx="5054600" cy="1828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2276475" y="5735638"/>
            <a:ext cx="5235575" cy="96837"/>
          </a:xfrm>
          <a:custGeom>
            <a:avLst/>
            <a:gdLst>
              <a:gd name="T0" fmla="*/ 0 w 4547"/>
              <a:gd name="T1" fmla="*/ 2147483647 h 114"/>
              <a:gd name="T2" fmla="*/ 2147483647 w 4547"/>
              <a:gd name="T3" fmla="*/ 0 h 114"/>
              <a:gd name="T4" fmla="*/ 2147483647 w 4547"/>
              <a:gd name="T5" fmla="*/ 0 h 114"/>
              <a:gd name="T6" fmla="*/ 2147483647 w 4547"/>
              <a:gd name="T7" fmla="*/ 2147483647 h 114"/>
              <a:gd name="T8" fmla="*/ 0 w 4547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47"/>
              <a:gd name="T16" fmla="*/ 0 h 114"/>
              <a:gd name="T17" fmla="*/ 4547 w 454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47" h="114">
                <a:moveTo>
                  <a:pt x="0" y="114"/>
                </a:moveTo>
                <a:lnTo>
                  <a:pt x="156" y="0"/>
                </a:lnTo>
                <a:lnTo>
                  <a:pt x="4547" y="0"/>
                </a:lnTo>
                <a:lnTo>
                  <a:pt x="4391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276475" y="3906838"/>
            <a:ext cx="180975" cy="1925637"/>
          </a:xfrm>
          <a:custGeom>
            <a:avLst/>
            <a:gdLst>
              <a:gd name="T0" fmla="*/ 0 w 156"/>
              <a:gd name="T1" fmla="*/ 2147483647 h 2268"/>
              <a:gd name="T2" fmla="*/ 0 w 156"/>
              <a:gd name="T3" fmla="*/ 2147483647 h 2268"/>
              <a:gd name="T4" fmla="*/ 2147483647 w 156"/>
              <a:gd name="T5" fmla="*/ 0 h 2268"/>
              <a:gd name="T6" fmla="*/ 2147483647 w 156"/>
              <a:gd name="T7" fmla="*/ 2147483647 h 2268"/>
              <a:gd name="T8" fmla="*/ 0 w 156"/>
              <a:gd name="T9" fmla="*/ 2147483647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268"/>
              <a:gd name="T17" fmla="*/ 156 w 156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268">
                <a:moveTo>
                  <a:pt x="0" y="2268"/>
                </a:moveTo>
                <a:lnTo>
                  <a:pt x="0" y="114"/>
                </a:lnTo>
                <a:lnTo>
                  <a:pt x="156" y="0"/>
                </a:lnTo>
                <a:lnTo>
                  <a:pt x="156" y="2154"/>
                </a:lnTo>
                <a:lnTo>
                  <a:pt x="0" y="226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457450" y="3906838"/>
            <a:ext cx="505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2276475" y="5735638"/>
            <a:ext cx="5235575" cy="96837"/>
          </a:xfrm>
          <a:custGeom>
            <a:avLst/>
            <a:gdLst>
              <a:gd name="T0" fmla="*/ 0 w 758"/>
              <a:gd name="T1" fmla="*/ 2147483647 h 19"/>
              <a:gd name="T2" fmla="*/ 2147483647 w 758"/>
              <a:gd name="T3" fmla="*/ 0 h 19"/>
              <a:gd name="T4" fmla="*/ 2147483647 w 758"/>
              <a:gd name="T5" fmla="*/ 0 h 19"/>
              <a:gd name="T6" fmla="*/ 0 60000 65536"/>
              <a:gd name="T7" fmla="*/ 0 60000 65536"/>
              <a:gd name="T8" fmla="*/ 0 60000 65536"/>
              <a:gd name="T9" fmla="*/ 0 w 758"/>
              <a:gd name="T10" fmla="*/ 0 h 19"/>
              <a:gd name="T11" fmla="*/ 758 w 75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19">
                <a:moveTo>
                  <a:pt x="0" y="19"/>
                </a:moveTo>
                <a:lnTo>
                  <a:pt x="26" y="0"/>
                </a:lnTo>
                <a:lnTo>
                  <a:pt x="758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2276475" y="5735638"/>
            <a:ext cx="5235575" cy="96837"/>
          </a:xfrm>
          <a:custGeom>
            <a:avLst/>
            <a:gdLst>
              <a:gd name="T0" fmla="*/ 2147483647 w 4547"/>
              <a:gd name="T1" fmla="*/ 0 h 114"/>
              <a:gd name="T2" fmla="*/ 2147483647 w 4547"/>
              <a:gd name="T3" fmla="*/ 2147483647 h 114"/>
              <a:gd name="T4" fmla="*/ 0 w 4547"/>
              <a:gd name="T5" fmla="*/ 2147483647 h 114"/>
              <a:gd name="T6" fmla="*/ 2147483647 w 4547"/>
              <a:gd name="T7" fmla="*/ 0 h 114"/>
              <a:gd name="T8" fmla="*/ 2147483647 w 4547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47"/>
              <a:gd name="T16" fmla="*/ 0 h 114"/>
              <a:gd name="T17" fmla="*/ 4547 w 454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47" h="114">
                <a:moveTo>
                  <a:pt x="4547" y="0"/>
                </a:moveTo>
                <a:lnTo>
                  <a:pt x="4391" y="114"/>
                </a:lnTo>
                <a:lnTo>
                  <a:pt x="0" y="114"/>
                </a:lnTo>
                <a:lnTo>
                  <a:pt x="156" y="0"/>
                </a:lnTo>
                <a:lnTo>
                  <a:pt x="4547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2276475" y="3906838"/>
            <a:ext cx="180975" cy="1925637"/>
          </a:xfrm>
          <a:custGeom>
            <a:avLst/>
            <a:gdLst>
              <a:gd name="T0" fmla="*/ 0 w 156"/>
              <a:gd name="T1" fmla="*/ 2147483647 h 2268"/>
              <a:gd name="T2" fmla="*/ 0 w 156"/>
              <a:gd name="T3" fmla="*/ 2147483647 h 2268"/>
              <a:gd name="T4" fmla="*/ 2147483647 w 156"/>
              <a:gd name="T5" fmla="*/ 0 h 2268"/>
              <a:gd name="T6" fmla="*/ 2147483647 w 156"/>
              <a:gd name="T7" fmla="*/ 2147483647 h 2268"/>
              <a:gd name="T8" fmla="*/ 0 w 156"/>
              <a:gd name="T9" fmla="*/ 2147483647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268"/>
              <a:gd name="T17" fmla="*/ 156 w 156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268">
                <a:moveTo>
                  <a:pt x="0" y="2268"/>
                </a:moveTo>
                <a:lnTo>
                  <a:pt x="0" y="114"/>
                </a:lnTo>
                <a:lnTo>
                  <a:pt x="156" y="0"/>
                </a:lnTo>
                <a:lnTo>
                  <a:pt x="156" y="2154"/>
                </a:lnTo>
                <a:lnTo>
                  <a:pt x="0" y="2268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63800" y="4518025"/>
            <a:ext cx="896938" cy="1314450"/>
          </a:xfrm>
          <a:prstGeom prst="rect">
            <a:avLst/>
          </a:prstGeom>
          <a:gradFill rotWithShape="0">
            <a:gsLst>
              <a:gs pos="0">
                <a:srgbClr val="009999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27450" y="4206875"/>
            <a:ext cx="898525" cy="16256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991100" y="5189538"/>
            <a:ext cx="896938" cy="64293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254750" y="5408613"/>
            <a:ext cx="900113" cy="423862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2276475" y="4003675"/>
            <a:ext cx="1588" cy="1828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2241550" y="5832475"/>
            <a:ext cx="349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2241550" y="5465763"/>
            <a:ext cx="349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2241550" y="5099050"/>
            <a:ext cx="349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2241550" y="4737100"/>
            <a:ext cx="349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2241550" y="4370388"/>
            <a:ext cx="349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2241550" y="4003675"/>
            <a:ext cx="349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06551" name="Rectangle 23"/>
          <p:cNvSpPr>
            <a:spLocks noChangeArrowheads="1"/>
          </p:cNvSpPr>
          <p:nvPr/>
        </p:nvSpPr>
        <p:spPr bwMode="auto">
          <a:xfrm>
            <a:off x="2125663" y="5754688"/>
            <a:ext cx="63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s-ES_tradnl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52" name="Rectangle 24"/>
          <p:cNvSpPr>
            <a:spLocks noChangeArrowheads="1"/>
          </p:cNvSpPr>
          <p:nvPr/>
        </p:nvSpPr>
        <p:spPr bwMode="auto">
          <a:xfrm>
            <a:off x="2035175" y="5389563"/>
            <a:ext cx="1285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es-ES_tradnl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53" name="Rectangle 25"/>
          <p:cNvSpPr>
            <a:spLocks noChangeArrowheads="1"/>
          </p:cNvSpPr>
          <p:nvPr/>
        </p:nvSpPr>
        <p:spPr bwMode="auto">
          <a:xfrm>
            <a:off x="2035175" y="5022850"/>
            <a:ext cx="1285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  <a:endParaRPr lang="es-ES_tradnl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54" name="Rectangle 26"/>
          <p:cNvSpPr>
            <a:spLocks noChangeArrowheads="1"/>
          </p:cNvSpPr>
          <p:nvPr/>
        </p:nvSpPr>
        <p:spPr bwMode="auto">
          <a:xfrm>
            <a:off x="2035175" y="4660900"/>
            <a:ext cx="1285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endParaRPr lang="es-ES_tradnl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55" name="Rectangle 27"/>
          <p:cNvSpPr>
            <a:spLocks noChangeArrowheads="1"/>
          </p:cNvSpPr>
          <p:nvPr/>
        </p:nvSpPr>
        <p:spPr bwMode="auto">
          <a:xfrm>
            <a:off x="2035175" y="4292600"/>
            <a:ext cx="1285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</a:t>
            </a:r>
            <a:endParaRPr lang="es-ES_tradnl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56" name="Rectangle 28"/>
          <p:cNvSpPr>
            <a:spLocks noChangeArrowheads="1"/>
          </p:cNvSpPr>
          <p:nvPr/>
        </p:nvSpPr>
        <p:spPr bwMode="auto">
          <a:xfrm>
            <a:off x="1946275" y="3927475"/>
            <a:ext cx="192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endParaRPr lang="es-ES_tradnl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57" name="Rectangle 29"/>
          <p:cNvSpPr>
            <a:spLocks noChangeArrowheads="1"/>
          </p:cNvSpPr>
          <p:nvPr/>
        </p:nvSpPr>
        <p:spPr bwMode="auto">
          <a:xfrm rot="-5400000">
            <a:off x="810419" y="4744244"/>
            <a:ext cx="19129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Número de Pacientes</a:t>
            </a:r>
          </a:p>
        </p:txBody>
      </p:sp>
      <p:sp>
        <p:nvSpPr>
          <p:cNvPr id="406558" name="Rectangle 30"/>
          <p:cNvSpPr>
            <a:spLocks noChangeArrowheads="1"/>
          </p:cNvSpPr>
          <p:nvPr/>
        </p:nvSpPr>
        <p:spPr bwMode="auto">
          <a:xfrm>
            <a:off x="2241550" y="6067425"/>
            <a:ext cx="5100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Rangos de Posología Diaria de M.O. de L.C. (mg)</a:t>
            </a:r>
          </a:p>
        </p:txBody>
      </p:sp>
      <p:sp>
        <p:nvSpPr>
          <p:cNvPr id="406559" name="Rectangle 31"/>
          <p:cNvSpPr>
            <a:spLocks noChangeArrowheads="1"/>
          </p:cNvSpPr>
          <p:nvPr/>
        </p:nvSpPr>
        <p:spPr bwMode="auto">
          <a:xfrm>
            <a:off x="5219700" y="6484938"/>
            <a:ext cx="39243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Kaikp RF et al: </a:t>
            </a:r>
            <a:r>
              <a:rPr lang="es-ES_tradnl" sz="1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Cancer </a:t>
            </a:r>
            <a:r>
              <a:rPr lang="es-ES_tradnl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1989;63:2350.</a:t>
            </a:r>
            <a:endParaRPr lang="es-ES_tradnl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3578225" y="58451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06561" name="Rectangle 33"/>
          <p:cNvSpPr>
            <a:spLocks noChangeArrowheads="1"/>
          </p:cNvSpPr>
          <p:nvPr/>
        </p:nvSpPr>
        <p:spPr bwMode="auto">
          <a:xfrm>
            <a:off x="2428875" y="5813425"/>
            <a:ext cx="908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60-90</a:t>
            </a: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4818063" y="58451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6084888" y="58451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7308850" y="58451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06565" name="Rectangle 37"/>
          <p:cNvSpPr>
            <a:spLocks noChangeArrowheads="1"/>
          </p:cNvSpPr>
          <p:nvPr/>
        </p:nvSpPr>
        <p:spPr bwMode="auto">
          <a:xfrm>
            <a:off x="3697288" y="5813425"/>
            <a:ext cx="906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120-240</a:t>
            </a:r>
          </a:p>
        </p:txBody>
      </p:sp>
      <p:sp>
        <p:nvSpPr>
          <p:cNvPr id="406566" name="Rectangle 38"/>
          <p:cNvSpPr>
            <a:spLocks noChangeArrowheads="1"/>
          </p:cNvSpPr>
          <p:nvPr/>
        </p:nvSpPr>
        <p:spPr bwMode="auto">
          <a:xfrm>
            <a:off x="4992688" y="5813425"/>
            <a:ext cx="908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270-480</a:t>
            </a:r>
          </a:p>
        </p:txBody>
      </p:sp>
      <p:sp>
        <p:nvSpPr>
          <p:cNvPr id="406567" name="Rectangle 39"/>
          <p:cNvSpPr>
            <a:spLocks noChangeArrowheads="1"/>
          </p:cNvSpPr>
          <p:nvPr/>
        </p:nvSpPr>
        <p:spPr bwMode="auto">
          <a:xfrm>
            <a:off x="6261100" y="5813425"/>
            <a:ext cx="908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&gt; 480</a:t>
            </a:r>
          </a:p>
        </p:txBody>
      </p:sp>
      <p:sp>
        <p:nvSpPr>
          <p:cNvPr id="406568" name="Rectangle 40"/>
          <p:cNvSpPr>
            <a:spLocks noChangeArrowheads="1"/>
          </p:cNvSpPr>
          <p:nvPr/>
        </p:nvSpPr>
        <p:spPr bwMode="auto">
          <a:xfrm>
            <a:off x="1693863" y="0"/>
            <a:ext cx="5359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MX" sz="2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leT" pitchFamily="34" charset="0"/>
              </a:rPr>
              <a:t>DOLOR EN CANCER</a:t>
            </a:r>
            <a:endParaRPr kumimoji="1" lang="es-ES" sz="25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stleT" pitchFamily="34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957263" y="381000"/>
            <a:ext cx="6908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s-ES_tradnl" altLang="es-MX" b="1">
                <a:solidFill>
                  <a:schemeClr val="tx2"/>
                </a:solidFill>
                <a:latin typeface="Arial" pitchFamily="34" charset="0"/>
              </a:rPr>
              <a:t>Opioides - Dosis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820738" y="914400"/>
            <a:ext cx="7639694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 eaLnBrk="1" hangingPunct="1">
              <a:spcBef>
                <a:spcPct val="100000"/>
              </a:spcBef>
              <a:buFontTx/>
              <a:buChar char="•"/>
              <a:tabLst>
                <a:tab pos="5524500" algn="l"/>
              </a:tabLst>
            </a:pP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>D. de inicio 	</a:t>
            </a:r>
            <a:r>
              <a:rPr lang="es-ES_tradnl" altLang="es-MX" sz="1400" b="1" dirty="0" err="1">
                <a:solidFill>
                  <a:schemeClr val="bg2"/>
                </a:solidFill>
                <a:latin typeface="Arial" pitchFamily="34" charset="0"/>
              </a:rPr>
              <a:t>E</a:t>
            </a:r>
            <a:r>
              <a:rPr lang="es-ES_tradnl" altLang="es-MX" sz="1400" b="1" dirty="0" err="1" smtClean="0">
                <a:solidFill>
                  <a:schemeClr val="bg2"/>
                </a:solidFill>
                <a:latin typeface="Arial" pitchFamily="34" charset="0"/>
              </a:rPr>
              <a:t>quianalgésica</a:t>
            </a: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/>
            </a:r>
            <a:b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</a:b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>recomendada</a:t>
            </a:r>
          </a:p>
          <a:p>
            <a:pPr marL="476250" indent="-476250" eaLnBrk="1" hangingPunct="1">
              <a:spcBef>
                <a:spcPct val="100000"/>
              </a:spcBef>
              <a:buFontTx/>
              <a:buChar char="•"/>
              <a:tabLst>
                <a:tab pos="5524500" algn="l"/>
              </a:tabLst>
            </a:pP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>D. Optima	la determina el </a:t>
            </a:r>
            <a:b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</a:b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s-ES_tradnl" altLang="es-MX" sz="1400" b="1" dirty="0" smtClean="0">
                <a:solidFill>
                  <a:schemeClr val="bg2"/>
                </a:solidFill>
                <a:latin typeface="Arial" pitchFamily="34" charset="0"/>
              </a:rPr>
              <a:t>	tratamiento</a:t>
            </a:r>
            <a:endParaRPr lang="es-ES_tradnl" altLang="es-MX" sz="1400" b="1" dirty="0">
              <a:solidFill>
                <a:schemeClr val="bg2"/>
              </a:solidFill>
              <a:latin typeface="Arial" pitchFamily="34" charset="0"/>
            </a:endParaRPr>
          </a:p>
          <a:p>
            <a:pPr marL="476250" indent="-476250" eaLnBrk="1" hangingPunct="1">
              <a:spcBef>
                <a:spcPct val="100000"/>
              </a:spcBef>
              <a:buFontTx/>
              <a:buChar char="•"/>
              <a:tabLst>
                <a:tab pos="5524500" algn="l"/>
              </a:tabLst>
            </a:pP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>D. </a:t>
            </a:r>
            <a:r>
              <a:rPr lang="es-ES_tradnl" altLang="es-MX" sz="1400" b="1" dirty="0" smtClean="0">
                <a:solidFill>
                  <a:schemeClr val="bg2"/>
                </a:solidFill>
                <a:latin typeface="Arial" pitchFamily="34" charset="0"/>
              </a:rPr>
              <a:t>Individualizada	regla</a:t>
            </a: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>, no la excepción</a:t>
            </a:r>
          </a:p>
          <a:p>
            <a:pPr marL="476250" indent="-476250" eaLnBrk="1" hangingPunct="1">
              <a:spcBef>
                <a:spcPct val="100000"/>
              </a:spcBef>
              <a:buFontTx/>
              <a:buChar char="•"/>
              <a:tabLst>
                <a:tab pos="5524500" algn="l"/>
              </a:tabLst>
            </a:pPr>
            <a:r>
              <a:rPr lang="es-ES_tradnl" altLang="es-MX" sz="1400" b="1" dirty="0">
                <a:solidFill>
                  <a:schemeClr val="bg2"/>
                </a:solidFill>
                <a:latin typeface="Arial" pitchFamily="34" charset="0"/>
              </a:rPr>
              <a:t>Dependencia	poco frecuente</a:t>
            </a: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>
            <a:off x="4078288" y="914400"/>
            <a:ext cx="881062" cy="257175"/>
          </a:xfrm>
          <a:prstGeom prst="rightArrow">
            <a:avLst>
              <a:gd name="adj1" fmla="val 50000"/>
              <a:gd name="adj2" fmla="val 178116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84" name="AutoShape 44"/>
          <p:cNvSpPr>
            <a:spLocks noChangeArrowheads="1"/>
          </p:cNvSpPr>
          <p:nvPr/>
        </p:nvSpPr>
        <p:spPr bwMode="auto">
          <a:xfrm>
            <a:off x="4078288" y="1524000"/>
            <a:ext cx="881062" cy="257175"/>
          </a:xfrm>
          <a:prstGeom prst="rightArrow">
            <a:avLst>
              <a:gd name="adj1" fmla="val 50000"/>
              <a:gd name="adj2" fmla="val 178116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85" name="AutoShape 45"/>
          <p:cNvSpPr>
            <a:spLocks noChangeArrowheads="1"/>
          </p:cNvSpPr>
          <p:nvPr/>
        </p:nvSpPr>
        <p:spPr bwMode="auto">
          <a:xfrm>
            <a:off x="4078288" y="2133600"/>
            <a:ext cx="881062" cy="257175"/>
          </a:xfrm>
          <a:prstGeom prst="rightArrow">
            <a:avLst>
              <a:gd name="adj1" fmla="val 50000"/>
              <a:gd name="adj2" fmla="val 178116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  <p:sp>
        <p:nvSpPr>
          <p:cNvPr id="10286" name="AutoShape 46"/>
          <p:cNvSpPr>
            <a:spLocks noChangeArrowheads="1"/>
          </p:cNvSpPr>
          <p:nvPr/>
        </p:nvSpPr>
        <p:spPr bwMode="auto">
          <a:xfrm>
            <a:off x="4078288" y="2638425"/>
            <a:ext cx="881062" cy="257175"/>
          </a:xfrm>
          <a:prstGeom prst="rightArrow">
            <a:avLst>
              <a:gd name="adj1" fmla="val 50000"/>
              <a:gd name="adj2" fmla="val 178116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MX" altLang="es-MX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Opiáceos</a:t>
            </a:r>
            <a:endParaRPr lang="en-US" altLang="es-MX" smtClean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814388" y="1609725"/>
            <a:ext cx="2379662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MX" altLang="es-MX" sz="2800"/>
              <a:t>estreñimiento</a:t>
            </a:r>
            <a:endParaRPr lang="en-US" altLang="es-MX" sz="280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42950" y="3068638"/>
            <a:ext cx="2557463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MX" altLang="es-MX" sz="2800"/>
              <a:t>náusea/vómito</a:t>
            </a:r>
            <a:endParaRPr lang="en-US" altLang="es-MX" sz="2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092325" y="4508500"/>
            <a:ext cx="1111250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MX" altLang="es-MX" sz="2800"/>
              <a:t>fatiga</a:t>
            </a:r>
            <a:endParaRPr lang="en-US" altLang="es-MX" sz="280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203575" y="1916113"/>
            <a:ext cx="288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276600" y="3357563"/>
            <a:ext cx="288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276600" y="4797425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6084888" y="1341438"/>
            <a:ext cx="2071687" cy="1047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MX" altLang="es-MX" sz="2800"/>
              <a:t>ablandador</a:t>
            </a:r>
          </a:p>
          <a:p>
            <a:pPr algn="ctr"/>
            <a:r>
              <a:rPr lang="es-MX" altLang="es-MX" sz="2800"/>
              <a:t>de heces</a:t>
            </a:r>
            <a:endParaRPr lang="en-US" altLang="es-MX" sz="280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6146800" y="3087688"/>
            <a:ext cx="2239963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MX" altLang="es-MX" sz="2800"/>
              <a:t>antieméticos</a:t>
            </a:r>
            <a:endParaRPr lang="en-US" altLang="es-MX" sz="280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5894388" y="4508500"/>
            <a:ext cx="3071812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MX" altLang="es-MX" sz="2800"/>
              <a:t>psicoestimulantes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123950" y="5643563"/>
            <a:ext cx="2079625" cy="1047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 typeface="Wingdings 3" pitchFamily="18" charset="2"/>
              <a:buChar char="&amp;"/>
            </a:pPr>
            <a:r>
              <a:rPr lang="es-MX" altLang="es-MX" sz="2800">
                <a:sym typeface="Wingdings 3" pitchFamily="18" charset="2"/>
              </a:rPr>
              <a:t> síntomas</a:t>
            </a:r>
          </a:p>
          <a:p>
            <a:pPr algn="ctr">
              <a:buFont typeface="Wingdings 3" pitchFamily="18" charset="2"/>
              <a:buNone/>
            </a:pPr>
            <a:r>
              <a:rPr lang="es-MX" altLang="es-MX" sz="2800"/>
              <a:t>depresivos</a:t>
            </a:r>
            <a:endParaRPr lang="en-US" altLang="es-MX" sz="280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3276600" y="6216650"/>
            <a:ext cx="2838450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6173788" y="5856288"/>
            <a:ext cx="2538412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MX" altLang="es-MX" sz="2800"/>
              <a:t>antidepresivos</a:t>
            </a:r>
          </a:p>
        </p:txBody>
      </p:sp>
    </p:spTree>
    <p:extLst>
      <p:ext uri="{BB962C8B-B14F-4D97-AF65-F5344CB8AC3E}">
        <p14:creationId xmlns:p14="http://schemas.microsoft.com/office/powerpoint/2010/main" val="40404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44049191"/>
              </p:ext>
            </p:extLst>
          </p:nvPr>
        </p:nvGraphicFramePr>
        <p:xfrm>
          <a:off x="1115615" y="1397000"/>
          <a:ext cx="6540725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circular"/>
          <p:cNvSpPr/>
          <p:nvPr/>
        </p:nvSpPr>
        <p:spPr>
          <a:xfrm>
            <a:off x="899592" y="960284"/>
            <a:ext cx="4849078" cy="345324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>
            <a:off x="5935122" y="4437111"/>
            <a:ext cx="1810258" cy="965643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79657" y="1778372"/>
            <a:ext cx="2088948" cy="66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Servicio de Clínica del Dolor</a:t>
            </a:r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748670" y="54274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Servicio de Cuidados </a:t>
            </a:r>
          </a:p>
          <a:p>
            <a:pPr algn="ctr"/>
            <a:r>
              <a:rPr lang="es-MX" sz="1600" dirty="0" smtClean="0"/>
              <a:t>Paliativos</a:t>
            </a:r>
          </a:p>
          <a:p>
            <a:pPr algn="ctr"/>
            <a:endParaRPr lang="es-MX" sz="1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6093" y="218538"/>
            <a:ext cx="946257" cy="834198"/>
          </a:xfrm>
          <a:prstGeom prst="ellips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466583" y="6432595"/>
            <a:ext cx="362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smtClean="0"/>
              <a:t>Dra. Silvia Allende Pérez, INCAN, Programa de Atención</a:t>
            </a:r>
          </a:p>
          <a:p>
            <a:pPr algn="r"/>
            <a:r>
              <a:rPr lang="es-MX" sz="1200" dirty="0" smtClean="0"/>
              <a:t> y Cuidados en Oncología 2014</a:t>
            </a:r>
            <a:endParaRPr lang="es-MX" sz="1200" dirty="0"/>
          </a:p>
        </p:txBody>
      </p:sp>
      <p:sp>
        <p:nvSpPr>
          <p:cNvPr id="5" name="AutoShape 2" descr="data:image/jpeg;base64,/9j/4AAQSkZJRgABAQAAAQABAAD/2wCEAAkGBhMGBRUQEBQWERUVFRoZGBgUGBcYFhofHhYYIB0cFRwXJzIqIyUvGRkhHzAsJDMpOCwsIyo9QTwrQSY1LCsBCQoKDgsNGQ4OGSokHiU1NTQwNCwsNSwsNTEwMCksNS80LDUpLy01NS41LjU0LjU1NSo0MDUxLjUvNTQ0NTUsNP/AABEIAFIAOwMBIgACEQEDEQH/xAAbAAACAwEBAQAAAAAAAAAAAAAABgQFBwEDAv/EADoQAAIBAwMDAgIGBgsAAAAAAAECAwAEEQUSIQYxQRNRInEUIzJhgZEHFVJzocEkMzU2QlNikqK08P/EABgBAAMBAQAAAAAAAAAAAAAAAAABAwIE/8QAJBEAAgIBAwMFAQAAAAAAAAAAAAECEQMSITFBYeETIiNR8AT/2gAMAwEAAhEDEQA/ANwrlFFABS/1jrb6HYrInP1kS4zgfHKqkn5A9qYKTv0l/wBiL++t/wDspVcKUppMT4HI96M1w96KkM7mgdq5XR2oA5RRVDrXVH0S7+j26rLPxu3Ntii3djM3ufCjLGtRi5OkBfUlfpKuFbRgAynE1vnkcf0lO/tUSS1bV4kkmle7DSBHTLxRJlyhxDGcnbIMNvJ45xVTr+j/AEHQiHtoYFdrQMEjVSW+kgSIxH2l7YJ966sWNRmt+pls1RJRKMqQw+45r6rP59BTT7hy1uYS00axSWhaAhZZFGX9M7cpu28g5xnzU2x6jm0uBZJC15bMMrIU2XKrz8ZQcSLgZyuDjnFSeK1cWOxzro7V42t0l9arJGwdGGVZTkEHyDXsO1QGU3U2rNp1mscOPXmbZFu7LwS0jf6VUFj8seaWtL0P6aTAuTFlt7kiQS5PMpdeUuA4zg9hgeK+NWvnvOorqXssBW2jYxySqoZQ8zER/eAnOB4Pem7p+wXT9GQJjkA5CKgORxhU4HHgV0v44dzPIXgTQ9JklVTkLudlXLtgcscdzgUm9XalBqPTSyW0yzqZ7diwcN3uY+D7fI4rQLlzFaswGSATj8KzXXL63uemRcWTLFJPJAszQBEmBaZVZXYDcCMkc+aMG8k+6Bmgwr6NztViwJJIJzjueKqtc6eJkWeAtuiGFjDlVxzwhAJXJxnHJUY8169N6bJo00kBle4jGDG8pDSgeVZ/8WD2J/lV7Ub0S2YxE6e1L9U6lkDFvNMYnA+xHP8Atx4+ykjZG3w2P2qfB2pL1mwmF1cRxIzqYt0Y3qsUTAF1cITln9ZQewA/PLTpGoDVNGinHaSNX/3KD/OqZd0pAhDbVH0u3kMcpiL310GCgMT9cdp5B4C47Y71okZ3RA5zwOfwpK9CTT+rLuFVRjMUng9XJQAhUmJC8nDENjjv3Hem7T5fVtBnAZfhIXtkewyce+DRmp00CPLWLGTUbD04pmtiTy6BS+PZd3A581mOqwFLZ1tJpEukmjjuMQobhwZQPVkbbyNp3AjgYrXKzrrwvPbzxTYhT1IT6rSCNGjLruTcDuDYyMY5yMVv+eXur95Ey06V6Vnsr8yT3tzOkcjCNHZdjDGFZ8DJPJ/hTjULRbY2ejRxli+1QAx5JHjP4VNqE5OTtjRXazetaekEXcXlRTzghdw3H8qhdB/3Gtv3fHyycfwxVN1Zfi9u/qipMKNIuXb4nGRH6YXKn63apzyCaa9E079VaFDB/lxInz2qAT+dba046+/IdSD1Tpb3lqs0ABngYsgOMOCMPGc+GXj54PiqHp7UxZ3EQtlZ4JFICAD1PV3MZDNnkOowGzgeB4p4NL2rdNuL43NkyxSt/WI2fSlwOC2OVcDs68++aITTWmQMu7S9S+h3RsGHY48EHBB9jkYpK/SLphmkBSJp2naFBGM7MrJu3MVGVAHJzwarXmbR7qFcnTzGGys+dkjE7s/SFyjDcAPi2nDv71d2XUFy0hw8cqek2xg0TbpNi43lDgAuWx91VjB45akK7G6CMQWyqBgKAMeBgV5SzLdRSIj4ZRhthBdCRkcHzg5GaSLvqRjcFZ54GUgARBt8pJ2Fsx2+SwwXQduwPmvTTen59VKnD2qBBG074W8lQcBQq8J8IALNlvuXNT9KlcmOw0bSBqGumNGLxRSiS4k4USSqcxx4TCkqfjcgfa2jnFPw7VFsLCPS7FYYVCIgwqjsP/d8+akjtWMk9TBHaKKKmM+XUMuCMj76rZulbO4k3PaW7H3aGMn8yK5RTUmuAJlpp0WnriGNIh7IqqP+IqTRRQ3YBRRRSA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01600" y="-388938"/>
            <a:ext cx="5905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9" name="Picture 5" descr="http://www.incan.edu.mx/investigacion/imagenes/Copia%20de%20LOGOTIPO%20DE%20CANCEROLOGIA%20COL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637"/>
            <a:ext cx="1014016" cy="13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9 CuadroTexto"/>
          <p:cNvSpPr txBox="1"/>
          <p:nvPr/>
        </p:nvSpPr>
        <p:spPr>
          <a:xfrm>
            <a:off x="6266459" y="1244769"/>
            <a:ext cx="1829633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Control de síntomas </a:t>
            </a:r>
          </a:p>
          <a:p>
            <a:r>
              <a:rPr lang="es-MX" sz="1200" b="1" dirty="0" smtClean="0">
                <a:solidFill>
                  <a:schemeClr val="bg1"/>
                </a:solidFill>
              </a:rPr>
              <a:t>Físicos</a:t>
            </a:r>
          </a:p>
          <a:p>
            <a:r>
              <a:rPr lang="es-MX" sz="1200" b="1" dirty="0" smtClean="0">
                <a:solidFill>
                  <a:schemeClr val="bg1"/>
                </a:solidFill>
              </a:rPr>
              <a:t>Psicosociales</a:t>
            </a:r>
          </a:p>
          <a:p>
            <a:r>
              <a:rPr lang="es-MX" sz="1200" b="1" dirty="0" smtClean="0">
                <a:solidFill>
                  <a:schemeClr val="bg1"/>
                </a:solidFill>
              </a:rPr>
              <a:t>Espirituales</a:t>
            </a:r>
          </a:p>
          <a:p>
            <a:r>
              <a:rPr lang="es-MX" sz="1200" b="1" dirty="0" smtClean="0">
                <a:solidFill>
                  <a:schemeClr val="bg1"/>
                </a:solidFill>
              </a:rPr>
              <a:t>Calidad de Muerte</a:t>
            </a:r>
          </a:p>
          <a:p>
            <a:r>
              <a:rPr lang="es-MX" sz="1200" b="1" dirty="0" smtClean="0">
                <a:solidFill>
                  <a:schemeClr val="bg1"/>
                </a:solidFill>
              </a:rPr>
              <a:t>Primer nivel de Atención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8" y="4561047"/>
            <a:ext cx="4059564" cy="21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537470" y="36954"/>
            <a:ext cx="4302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Modelo </a:t>
            </a:r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INCan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Titulación Opioides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MX" dirty="0" smtClean="0"/>
              <a:t>Dosis 		    Efecto </a:t>
            </a:r>
          </a:p>
          <a:p>
            <a:pPr>
              <a:defRPr/>
            </a:pPr>
            <a:r>
              <a:rPr lang="es-MX" dirty="0" smtClean="0"/>
              <a:t>Iniciar con dosis bajas (geriátricos/falla renal)</a:t>
            </a:r>
          </a:p>
          <a:p>
            <a:pPr>
              <a:defRPr/>
            </a:pPr>
            <a:r>
              <a:rPr lang="es-MX" dirty="0" smtClean="0"/>
              <a:t>Prescribir cada 6 u 8 horas</a:t>
            </a:r>
          </a:p>
          <a:p>
            <a:pPr>
              <a:defRPr/>
            </a:pPr>
            <a:r>
              <a:rPr lang="es-MX" dirty="0" smtClean="0"/>
              <a:t>Usar dosis de rescate en dolor </a:t>
            </a:r>
            <a:r>
              <a:rPr lang="es-MX" dirty="0" err="1" smtClean="0"/>
              <a:t>irruptivo</a:t>
            </a:r>
            <a:r>
              <a:rPr lang="es-MX" dirty="0" smtClean="0"/>
              <a:t> </a:t>
            </a:r>
          </a:p>
          <a:p>
            <a:pPr>
              <a:defRPr/>
            </a:pPr>
            <a:r>
              <a:rPr lang="es-MX" dirty="0" smtClean="0"/>
              <a:t>En caso de no lograr alivio del dolor aumentar 30-50% y aumentar la dosis de rescate. </a:t>
            </a:r>
          </a:p>
          <a:p>
            <a:pPr>
              <a:defRPr/>
            </a:pPr>
            <a:r>
              <a:rPr lang="es-MX" dirty="0" smtClean="0"/>
              <a:t>Dar dosis de rescate en cualquier actividad que aumente el dolor</a:t>
            </a:r>
          </a:p>
          <a:p>
            <a:pPr>
              <a:defRPr/>
            </a:pPr>
            <a:r>
              <a:rPr lang="es-MX" dirty="0" smtClean="0"/>
              <a:t>Dosis de rescate hasta cada hora</a:t>
            </a:r>
            <a:endParaRPr lang="es-MX" dirty="0"/>
          </a:p>
        </p:txBody>
      </p:sp>
      <p:sp>
        <p:nvSpPr>
          <p:cNvPr id="4" name="3 Flecha a la derecha con bandas"/>
          <p:cNvSpPr/>
          <p:nvPr/>
        </p:nvSpPr>
        <p:spPr>
          <a:xfrm>
            <a:off x="1763688" y="1700808"/>
            <a:ext cx="1785938" cy="285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708400" y="6092825"/>
            <a:ext cx="475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ES" altLang="es-MX" sz="2400">
                <a:latin typeface="Times New Roman" pitchFamily="18" charset="0"/>
              </a:rPr>
              <a:t>Quigley C. BMJ 2005;331:825–9</a:t>
            </a:r>
          </a:p>
        </p:txBody>
      </p:sp>
    </p:spTree>
    <p:extLst>
      <p:ext uri="{BB962C8B-B14F-4D97-AF65-F5344CB8AC3E}">
        <p14:creationId xmlns:p14="http://schemas.microsoft.com/office/powerpoint/2010/main" val="2086544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35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35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35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1350"/>
                            </p:stCondLst>
                            <p:childTnLst>
                              <p:par>
                                <p:cTn id="4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-171450"/>
            <a:ext cx="7967663" cy="1600200"/>
          </a:xfrm>
        </p:spPr>
        <p:txBody>
          <a:bodyPr/>
          <a:lstStyle/>
          <a:p>
            <a:r>
              <a:rPr lang="es-MX" altLang="es-MX" smtClean="0"/>
              <a:t>Principios De Tratamiento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MX" sz="2800" smtClean="0"/>
              <a:t>Previene el inicio del dolor</a:t>
            </a:r>
          </a:p>
          <a:p>
            <a:pPr lvl="1"/>
            <a:r>
              <a:rPr lang="es-MX" altLang="es-MX" sz="2400" smtClean="0"/>
              <a:t>No administrar </a:t>
            </a:r>
            <a:r>
              <a:rPr lang="es-MX" altLang="es-MX" sz="2400" i="1" smtClean="0"/>
              <a:t>por razón necesaria</a:t>
            </a:r>
            <a:endParaRPr lang="es-MX" altLang="es-MX" sz="2400" smtClean="0"/>
          </a:p>
          <a:p>
            <a:r>
              <a:rPr lang="es-MX" altLang="es-MX" sz="2800" smtClean="0"/>
              <a:t>Administración sencilla</a:t>
            </a:r>
          </a:p>
          <a:p>
            <a:pPr lvl="1"/>
            <a:r>
              <a:rPr lang="es-MX" altLang="es-MX" sz="2400" smtClean="0"/>
              <a:t>Por el paciente y familia</a:t>
            </a:r>
          </a:p>
          <a:p>
            <a:pPr lvl="1"/>
            <a:r>
              <a:rPr lang="es-MX" altLang="es-MX" sz="2400" smtClean="0"/>
              <a:t>Vía oral </a:t>
            </a:r>
          </a:p>
          <a:p>
            <a:r>
              <a:rPr lang="es-MX" altLang="es-MX" sz="2800" smtClean="0"/>
              <a:t>Individualizada</a:t>
            </a:r>
          </a:p>
          <a:p>
            <a:pPr lvl="1"/>
            <a:r>
              <a:rPr lang="es-MX" altLang="es-MX" sz="2400" smtClean="0"/>
              <a:t>Necesidades de cada paciente</a:t>
            </a:r>
          </a:p>
          <a:p>
            <a:pPr lvl="1"/>
            <a:r>
              <a:rPr lang="es-MX" altLang="es-MX" sz="2400" smtClean="0"/>
              <a:t>Estado de la enfermedad</a:t>
            </a:r>
          </a:p>
        </p:txBody>
      </p:sp>
    </p:spTree>
    <p:extLst>
      <p:ext uri="{BB962C8B-B14F-4D97-AF65-F5344CB8AC3E}">
        <p14:creationId xmlns:p14="http://schemas.microsoft.com/office/powerpoint/2010/main" val="1287124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-171450"/>
            <a:ext cx="7759700" cy="1600200"/>
          </a:xfrm>
        </p:spPr>
        <p:txBody>
          <a:bodyPr/>
          <a:lstStyle/>
          <a:p>
            <a:r>
              <a:rPr lang="es-ES" altLang="es-MX" smtClean="0"/>
              <a:t>Principios De 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6375" y="1268413"/>
            <a:ext cx="7391400" cy="5257800"/>
          </a:xfrm>
        </p:spPr>
        <p:txBody>
          <a:bodyPr/>
          <a:lstStyle/>
          <a:p>
            <a:r>
              <a:rPr lang="es-ES" altLang="es-MX" sz="3600" smtClean="0"/>
              <a:t>Efectos Secundarios</a:t>
            </a:r>
          </a:p>
          <a:p>
            <a:pPr lvl="1"/>
            <a:r>
              <a:rPr lang="es-ES" altLang="es-MX" sz="3200" smtClean="0"/>
              <a:t>Anticipar</a:t>
            </a:r>
          </a:p>
          <a:p>
            <a:pPr lvl="1"/>
            <a:r>
              <a:rPr lang="es-ES" altLang="es-MX" sz="3200" smtClean="0"/>
              <a:t>Prevenir</a:t>
            </a:r>
          </a:p>
          <a:p>
            <a:pPr lvl="1"/>
            <a:r>
              <a:rPr lang="es-ES" altLang="es-MX" sz="3200" smtClean="0"/>
              <a:t>Tratar</a:t>
            </a:r>
          </a:p>
          <a:p>
            <a:r>
              <a:rPr lang="es-ES" altLang="es-MX" sz="3600" smtClean="0"/>
              <a:t>Interacciones farmacológicas</a:t>
            </a:r>
          </a:p>
          <a:p>
            <a:pPr lvl="1"/>
            <a:r>
              <a:rPr lang="es-ES" altLang="es-MX" sz="3200" smtClean="0"/>
              <a:t>Farmaco-Farmaco</a:t>
            </a:r>
          </a:p>
          <a:p>
            <a:pPr lvl="1"/>
            <a:r>
              <a:rPr lang="es-ES" altLang="es-MX" sz="3200" smtClean="0"/>
              <a:t>Farmaco-Enfermedad</a:t>
            </a:r>
          </a:p>
        </p:txBody>
      </p:sp>
    </p:spTree>
    <p:extLst>
      <p:ext uri="{BB962C8B-B14F-4D97-AF65-F5344CB8AC3E}">
        <p14:creationId xmlns:p14="http://schemas.microsoft.com/office/powerpoint/2010/main" val="867530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85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 smtClean="0"/>
              <a:t>Reto 1. Acceso a Opioides</a:t>
            </a:r>
          </a:p>
          <a:p>
            <a:pPr marL="0" indent="0">
              <a:buNone/>
            </a:pPr>
            <a:r>
              <a:rPr lang="es-MX" dirty="0" smtClean="0"/>
              <a:t>México </a:t>
            </a:r>
            <a:r>
              <a:rPr lang="es-MX" dirty="0"/>
              <a:t>tienen un reto para hacer accesibles los opioides a todos los pacientes con dolor </a:t>
            </a:r>
            <a:r>
              <a:rPr lang="es-MX" dirty="0" smtClean="0"/>
              <a:t>severo</a:t>
            </a:r>
          </a:p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En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el contexto de los cuidados paliativos el propósito de estos es aliviar el sufrimiento e incluso si la administración de narcóticos pudiera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predisponer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la muerte del paciente es éticamente aceptable administrar el tratamiento. </a:t>
            </a:r>
            <a:endParaRPr lang="es-MX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22413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MX" sz="2000" b="0" cap="none" spc="600" dirty="0" smtClean="0">
                <a:solidFill>
                  <a:srgbClr val="FFC000"/>
                </a:solidFill>
              </a:rPr>
              <a:t>MITOS,REALIDADES Y NECESIDADES DEL USO CLINICO DE LA MORFINA </a:t>
            </a:r>
            <a:endParaRPr lang="es-MX" sz="2000" b="0" cap="none" spc="600" dirty="0">
              <a:solidFill>
                <a:srgbClr val="FFC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552728" cy="36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6250145"/>
            <a:ext cx="662473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MX" altLang="es-MX" sz="1600" b="1" dirty="0" err="1">
                <a:solidFill>
                  <a:srgbClr val="006600"/>
                </a:solidFill>
                <a:latin typeface="Arial" pitchFamily="34" charset="0"/>
              </a:rPr>
              <a:t>Acad</a:t>
            </a:r>
            <a:r>
              <a:rPr lang="es-MX" altLang="es-MX" sz="1600" b="1" dirty="0">
                <a:solidFill>
                  <a:srgbClr val="006600"/>
                </a:solidFill>
                <a:latin typeface="Arial" pitchFamily="34" charset="0"/>
              </a:rPr>
              <a:t>. FIPP. Dr. Ricardo Plancarte Sánchez</a:t>
            </a:r>
          </a:p>
          <a:p>
            <a:pPr>
              <a:lnSpc>
                <a:spcPct val="90000"/>
              </a:lnSpc>
            </a:pPr>
            <a:r>
              <a:rPr lang="es-MX" altLang="es-MX" b="1" dirty="0">
                <a:solidFill>
                  <a:srgbClr val="006600"/>
                </a:solidFill>
                <a:latin typeface="Arial" pitchFamily="34" charset="0"/>
              </a:rPr>
              <a:t>Prof. UNAM Clínica del Dolor y Cuidados Paliativos - </a:t>
            </a:r>
            <a:r>
              <a:rPr lang="es-MX" altLang="es-MX" b="1" dirty="0" err="1">
                <a:solidFill>
                  <a:srgbClr val="006600"/>
                </a:solidFill>
                <a:latin typeface="Arial" pitchFamily="34" charset="0"/>
              </a:rPr>
              <a:t>INCan</a:t>
            </a:r>
            <a:endParaRPr lang="es-MX" altLang="es-MX" b="1" dirty="0">
              <a:solidFill>
                <a:srgbClr val="0066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80"/>
            <a:ext cx="7206382" cy="13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497441" cy="466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 Título"/>
          <p:cNvSpPr txBox="1">
            <a:spLocks/>
          </p:cNvSpPr>
          <p:nvPr/>
        </p:nvSpPr>
        <p:spPr>
          <a:xfrm>
            <a:off x="1475656" y="1353794"/>
            <a:ext cx="6264696" cy="61206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/>
              <a:t>Simposio Retos En Bioética</a:t>
            </a:r>
            <a:br>
              <a:rPr lang="es-MX" sz="1800" dirty="0" smtClean="0"/>
            </a:br>
            <a:r>
              <a:rPr lang="es-MX" sz="2000" spc="600" dirty="0" smtClean="0"/>
              <a:t>Dolor Y Cuidados Paliativos</a:t>
            </a:r>
            <a:endParaRPr lang="es-MX" sz="1400" spc="600" dirty="0"/>
          </a:p>
        </p:txBody>
      </p:sp>
      <p:sp>
        <p:nvSpPr>
          <p:cNvPr id="2" name="1 Rectángulo"/>
          <p:cNvSpPr/>
          <p:nvPr/>
        </p:nvSpPr>
        <p:spPr>
          <a:xfrm>
            <a:off x="395536" y="2136339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El 70% de los enfermos con cáncer  o VIH presentan dolor  crónico  y es una de las causas más frecuentes de sufrimiento y de la calidad de vida.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El alivio del dolor es un imperativo moral, un derecho humano fundamental y una obligación de los sistemas de salud. No dar el tratamiento adecuado para el manejo del dolor violase violan los principios de beneficencia y no maleficencia.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Los Estados tienen la obligación de proteger a las personas de la tortura y de tratos crueles degradantes o inhumanos.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07504" y="6021288"/>
            <a:ext cx="49863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International Covenant on Economic, Social and Cultural Rights </a:t>
            </a:r>
            <a:r>
              <a:rPr lang="en-US" sz="1100" i="1" dirty="0" smtClean="0"/>
              <a:t>GA Res. 2200A (XXI). 21 U.N. GAOR Supp. No. 16 at 49. U.N. Doc. </a:t>
            </a:r>
            <a:r>
              <a:rPr lang="es-MX" sz="1100" i="1" dirty="0" smtClean="0"/>
              <a:t>A/6316. 993 U.N.T.S. 3. art. 11</a:t>
            </a:r>
            <a:r>
              <a:rPr lang="es-MX" sz="1100" dirty="0" smtClean="0"/>
              <a:t> 1966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8062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76400" y="152400"/>
            <a:ext cx="5791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MX" sz="2400" b="1" i="1" u="sng">
                <a:solidFill>
                  <a:schemeClr val="hlink"/>
                </a:solidFill>
                <a:latin typeface="Arial" pitchFamily="34" charset="0"/>
              </a:rPr>
              <a:t>Síndromes Dolorosos en Pacientes con Cáncer</a:t>
            </a:r>
          </a:p>
        </p:txBody>
      </p:sp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3276600" y="838200"/>
          <a:ext cx="23622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Gráfico" r:id="rId4" imgW="8153487" imgH="4114800" progId="MSGraph.Chart.8">
                  <p:embed followColorScheme="full"/>
                </p:oleObj>
              </mc:Choice>
              <mc:Fallback>
                <p:oleObj name="Gráfico" r:id="rId4" imgW="815348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22902" r="23135"/>
                      <a:stretch>
                        <a:fillRect/>
                      </a:stretch>
                    </p:blipFill>
                    <p:spPr bwMode="auto">
                      <a:xfrm>
                        <a:off x="3276600" y="838200"/>
                        <a:ext cx="23622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116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Dolor causado </a:t>
            </a:r>
          </a:p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por cáncer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019800" y="2057400"/>
            <a:ext cx="164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Dolor causado por </a:t>
            </a:r>
          </a:p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terapia oncológica 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019800" y="762000"/>
            <a:ext cx="1235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Dolor por otras </a:t>
            </a:r>
          </a:p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causas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76800" y="1508125"/>
            <a:ext cx="674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MX" sz="1000" b="1">
                <a:solidFill>
                  <a:schemeClr val="bg2"/>
                </a:solidFill>
              </a:rPr>
              <a:t>&lt; 10 %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24400" y="1951038"/>
            <a:ext cx="534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MX" sz="1000" b="1">
                <a:solidFill>
                  <a:schemeClr val="bg2"/>
                </a:solidFill>
              </a:rPr>
              <a:t>25 %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38600" y="1270000"/>
            <a:ext cx="674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MX" sz="1000" b="1">
                <a:solidFill>
                  <a:schemeClr val="bg2"/>
                </a:solidFill>
              </a:rPr>
              <a:t>&gt; 65 %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114800" y="2819400"/>
            <a:ext cx="46513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buClr>
                <a:srgbClr val="FFCC66"/>
              </a:buClr>
              <a:buSzPct val="85000"/>
              <a:buFont typeface="Monotype Sorts" pitchFamily="2" charset="2"/>
              <a:buNone/>
            </a:pPr>
            <a:r>
              <a:rPr lang="es-ES_tradnl" altLang="es-MX" sz="800" b="1"/>
              <a:t>Foley K M: In Bonica JJ, Ventafridda V (eds): Advances in Pain Research an Therapy</a:t>
            </a:r>
          </a:p>
          <a:p>
            <a:pPr algn="r">
              <a:buClr>
                <a:srgbClr val="FFCC66"/>
              </a:buClr>
              <a:buSzPct val="85000"/>
              <a:buFont typeface="Monotype Sorts" pitchFamily="2" charset="2"/>
              <a:buNone/>
            </a:pPr>
            <a:r>
              <a:rPr lang="es-ES_tradnl" altLang="es-MX" sz="800" b="1"/>
              <a:t>New York, Raven Press, 1979 vol. 2, p 60; Kanner RM, Foley KM: Ann NY Acad. Sci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09600" y="3143250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MX" sz="2400" b="1" i="1" u="sng">
                <a:solidFill>
                  <a:schemeClr val="hlink"/>
                </a:solidFill>
                <a:latin typeface="Arial" pitchFamily="34" charset="0"/>
              </a:rPr>
              <a:t>Prevalencia de Dolor por Cáncer en Estados Unidos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381000" y="3840163"/>
            <a:ext cx="1214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1986 Estimados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2401888" y="38862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Etapa intermedia</a:t>
            </a:r>
          </a:p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1,513,00 pacientes</a:t>
            </a:r>
          </a:p>
        </p:txBody>
      </p:sp>
      <p:graphicFrame>
        <p:nvGraphicFramePr>
          <p:cNvPr id="6158" name="Object 3"/>
          <p:cNvGraphicFramePr>
            <a:graphicFrameLocks noChangeAspect="1"/>
          </p:cNvGraphicFramePr>
          <p:nvPr/>
        </p:nvGraphicFramePr>
        <p:xfrm>
          <a:off x="1066800" y="4267200"/>
          <a:ext cx="23622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Gráfico" r:id="rId6" imgW="8153487" imgH="4114800" progId="MSGraph.Chart.8">
                  <p:embed followColorScheme="full"/>
                </p:oleObj>
              </mc:Choice>
              <mc:Fallback>
                <p:oleObj name="Gráfico" r:id="rId6" imgW="815348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22902" r="23135"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23622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385888" y="4845050"/>
            <a:ext cx="747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MX" sz="1600" b="1">
                <a:solidFill>
                  <a:schemeClr val="bg2"/>
                </a:solidFill>
              </a:rPr>
              <a:t>51 %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339725" y="5943600"/>
            <a:ext cx="847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Con dolor</a:t>
            </a:r>
          </a:p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772,000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7097713" y="3835400"/>
            <a:ext cx="1335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Etapa intermedia</a:t>
            </a:r>
          </a:p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478,000 pacientes</a:t>
            </a:r>
          </a:p>
        </p:txBody>
      </p:sp>
      <p:graphicFrame>
        <p:nvGraphicFramePr>
          <p:cNvPr id="6162" name="Object 4"/>
          <p:cNvGraphicFramePr>
            <a:graphicFrameLocks noChangeAspect="1"/>
          </p:cNvGraphicFramePr>
          <p:nvPr/>
        </p:nvGraphicFramePr>
        <p:xfrm>
          <a:off x="5257800" y="4267200"/>
          <a:ext cx="24384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Gráfico" r:id="rId8" imgW="8153487" imgH="4114800" progId="MSGraph.Chart.8">
                  <p:embed followColorScheme="full"/>
                </p:oleObj>
              </mc:Choice>
              <mc:Fallback>
                <p:oleObj name="Gráfico" r:id="rId8" imgW="815348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22902" r="23135"/>
                      <a:stretch>
                        <a:fillRect/>
                      </a:stretch>
                    </p:blipFill>
                    <p:spPr bwMode="auto">
                      <a:xfrm>
                        <a:off x="5257800" y="4267200"/>
                        <a:ext cx="24384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7923213" y="5943600"/>
            <a:ext cx="846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Con dolor</a:t>
            </a:r>
          </a:p>
          <a:p>
            <a:pPr>
              <a:defRPr/>
            </a:pP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354,000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791200" y="4768850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MX" sz="1600" b="1">
                <a:solidFill>
                  <a:schemeClr val="bg2"/>
                </a:solidFill>
              </a:rPr>
              <a:t>74 %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066800" y="6556375"/>
            <a:ext cx="7591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buClr>
                <a:srgbClr val="FFCC66"/>
              </a:buClr>
              <a:buSzPct val="85000"/>
              <a:buFont typeface="Monotype Sorts" pitchFamily="2" charset="2"/>
              <a:buNone/>
            </a:pPr>
            <a:r>
              <a:rPr lang="es-ES_tradnl" altLang="es-MX" sz="900" b="1"/>
              <a:t>Bonica JJ (ed): The Management of Pain, ed. 2 Philadelphia; Lea &amp; Febiger, 1990, vol. 1, p. 403</a:t>
            </a:r>
          </a:p>
        </p:txBody>
      </p:sp>
    </p:spTree>
    <p:extLst>
      <p:ext uri="{BB962C8B-B14F-4D97-AF65-F5344CB8AC3E}">
        <p14:creationId xmlns:p14="http://schemas.microsoft.com/office/powerpoint/2010/main" val="11460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:\newtek\_backgrounds_1.02\Ryan\Power Point Templates\De Vinci Presentation\Backround_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1 Título"/>
          <p:cNvSpPr>
            <a:spLocks noGrp="1"/>
          </p:cNvSpPr>
          <p:nvPr>
            <p:ph type="title"/>
          </p:nvPr>
        </p:nvSpPr>
        <p:spPr>
          <a:xfrm>
            <a:off x="400050" y="404813"/>
            <a:ext cx="7772400" cy="1143000"/>
          </a:xfrm>
        </p:spPr>
        <p:txBody>
          <a:bodyPr/>
          <a:lstStyle/>
          <a:p>
            <a:r>
              <a:rPr lang="es-MX" altLang="es-MX" smtClean="0"/>
              <a:t>Antecedentes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68313" y="2636912"/>
            <a:ext cx="8351837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6 CuadroTexto"/>
          <p:cNvSpPr txBox="1">
            <a:spLocks noChangeArrowheads="1"/>
          </p:cNvSpPr>
          <p:nvPr/>
        </p:nvSpPr>
        <p:spPr bwMode="auto">
          <a:xfrm>
            <a:off x="107950" y="306896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1983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68313" y="2636912"/>
            <a:ext cx="0" cy="4016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10 CuadroTexto"/>
          <p:cNvSpPr txBox="1">
            <a:spLocks noChangeArrowheads="1"/>
          </p:cNvSpPr>
          <p:nvPr/>
        </p:nvSpPr>
        <p:spPr bwMode="auto">
          <a:xfrm>
            <a:off x="323850" y="1484784"/>
            <a:ext cx="8640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2000" dirty="0">
                <a:latin typeface="Times New Roman" pitchFamily="18" charset="0"/>
              </a:rPr>
              <a:t>1985-86 Se realiza ante la OMS los requerimientos para la </a:t>
            </a:r>
            <a:r>
              <a:rPr kumimoji="0" lang="es-MX" altLang="es-MX" sz="2000" dirty="0" smtClean="0">
                <a:latin typeface="Times New Roman" pitchFamily="18" charset="0"/>
              </a:rPr>
              <a:t>implementación en México </a:t>
            </a:r>
            <a:r>
              <a:rPr kumimoji="0" lang="es-MX" altLang="es-MX" sz="2000" dirty="0">
                <a:latin typeface="Times New Roman" pitchFamily="18" charset="0"/>
              </a:rPr>
              <a:t>del </a:t>
            </a:r>
            <a:r>
              <a:rPr kumimoji="0" lang="es-MX" altLang="es-MX" sz="2000" b="1" dirty="0" smtClean="0">
                <a:latin typeface="Times New Roman" pitchFamily="18" charset="0"/>
              </a:rPr>
              <a:t>" </a:t>
            </a:r>
            <a:r>
              <a:rPr kumimoji="0" lang="es-MX" altLang="es-MX" sz="2000" dirty="0" smtClean="0">
                <a:latin typeface="Times New Roman" pitchFamily="18" charset="0"/>
              </a:rPr>
              <a:t>P</a:t>
            </a:r>
            <a:r>
              <a:rPr kumimoji="0" lang="es-MX" altLang="es-MX" sz="2000" b="1" dirty="0" smtClean="0">
                <a:latin typeface="Times New Roman" pitchFamily="18" charset="0"/>
              </a:rPr>
              <a:t>rograma </a:t>
            </a:r>
            <a:r>
              <a:rPr kumimoji="0" lang="es-MX" altLang="es-MX" sz="2000" b="1" dirty="0">
                <a:latin typeface="Times New Roman" pitchFamily="18" charset="0"/>
              </a:rPr>
              <a:t>mundial para el alivio del dolor </a:t>
            </a:r>
            <a:r>
              <a:rPr kumimoji="0" lang="es-MX" altLang="es-MX" sz="2000" b="1" dirty="0" smtClean="0">
                <a:latin typeface="Times New Roman" pitchFamily="18" charset="0"/>
              </a:rPr>
              <a:t>por Cáncer "</a:t>
            </a:r>
            <a:endParaRPr kumimoji="0" lang="es-MX" altLang="es-MX" sz="20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2000" dirty="0">
                <a:latin typeface="Times New Roman" pitchFamily="18" charset="0"/>
              </a:rPr>
              <a:t>La OMS publica la escalera analgésica para el alivio del dolor por cáncer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755650" y="2636912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11 CuadroTexto"/>
          <p:cNvSpPr txBox="1">
            <a:spLocks noChangeArrowheads="1"/>
          </p:cNvSpPr>
          <p:nvPr/>
        </p:nvSpPr>
        <p:spPr bwMode="auto">
          <a:xfrm>
            <a:off x="468313" y="2780928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1984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042988" y="2636912"/>
            <a:ext cx="0" cy="4032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12 CuadroTexto"/>
          <p:cNvSpPr txBox="1">
            <a:spLocks noChangeArrowheads="1"/>
          </p:cNvSpPr>
          <p:nvPr/>
        </p:nvSpPr>
        <p:spPr bwMode="auto">
          <a:xfrm>
            <a:off x="755650" y="306896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1985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1403350" y="2636912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14 CuadroTexto"/>
          <p:cNvSpPr txBox="1">
            <a:spLocks noChangeArrowheads="1"/>
          </p:cNvSpPr>
          <p:nvPr/>
        </p:nvSpPr>
        <p:spPr bwMode="auto">
          <a:xfrm>
            <a:off x="1116013" y="2708920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1986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55045" r="15099"/>
          <a:stretch>
            <a:fillRect/>
          </a:stretch>
        </p:blipFill>
        <p:spPr bwMode="auto">
          <a:xfrm>
            <a:off x="34925" y="3408685"/>
            <a:ext cx="9012238" cy="347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:\newtek\_backgrounds_1.02\Ryan\Power Point Templates\De Vinci Presentation\Backround_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1 Título"/>
          <p:cNvSpPr>
            <a:spLocks noGrp="1"/>
          </p:cNvSpPr>
          <p:nvPr>
            <p:ph type="title"/>
          </p:nvPr>
        </p:nvSpPr>
        <p:spPr>
          <a:xfrm>
            <a:off x="400050" y="-171400"/>
            <a:ext cx="7772400" cy="1143000"/>
          </a:xfrm>
        </p:spPr>
        <p:txBody>
          <a:bodyPr/>
          <a:lstStyle/>
          <a:p>
            <a:r>
              <a:rPr lang="es-MX" altLang="es-MX" dirty="0" smtClean="0"/>
              <a:t>Antecedentes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68313" y="1844824"/>
            <a:ext cx="8351837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6 CuadroTexto"/>
          <p:cNvSpPr txBox="1">
            <a:spLocks noChangeArrowheads="1"/>
          </p:cNvSpPr>
          <p:nvPr/>
        </p:nvSpPr>
        <p:spPr bwMode="auto">
          <a:xfrm>
            <a:off x="107950" y="2276872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1983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68313" y="1916832"/>
            <a:ext cx="0" cy="4016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10 CuadroTexto"/>
          <p:cNvSpPr txBox="1">
            <a:spLocks noChangeArrowheads="1"/>
          </p:cNvSpPr>
          <p:nvPr/>
        </p:nvSpPr>
        <p:spPr bwMode="auto">
          <a:xfrm>
            <a:off x="-36513" y="1340768"/>
            <a:ext cx="94678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2000" dirty="0">
                <a:latin typeface="Times New Roman" pitchFamily="18" charset="0"/>
              </a:rPr>
              <a:t>Requisición ante la OMS para el abasto y distribución de morfina para fines terapéuticos.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755650" y="1916832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11 CuadroTexto"/>
          <p:cNvSpPr txBox="1">
            <a:spLocks noChangeArrowheads="1"/>
          </p:cNvSpPr>
          <p:nvPr/>
        </p:nvSpPr>
        <p:spPr bwMode="auto">
          <a:xfrm>
            <a:off x="468313" y="201074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1984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042988" y="1844824"/>
            <a:ext cx="0" cy="4032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3" name="12 CuadroTexto"/>
          <p:cNvSpPr txBox="1">
            <a:spLocks noChangeArrowheads="1"/>
          </p:cNvSpPr>
          <p:nvPr/>
        </p:nvSpPr>
        <p:spPr bwMode="auto">
          <a:xfrm>
            <a:off x="755650" y="2204864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1985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1331913" y="1895748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5" name="14 CuadroTexto"/>
          <p:cNvSpPr txBox="1">
            <a:spLocks noChangeArrowheads="1"/>
          </p:cNvSpPr>
          <p:nvPr/>
        </p:nvSpPr>
        <p:spPr bwMode="auto">
          <a:xfrm>
            <a:off x="1042988" y="1988840"/>
            <a:ext cx="649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>
                <a:latin typeface="Times New Roman" pitchFamily="18" charset="0"/>
              </a:rPr>
              <a:t>1986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1619250" y="1844824"/>
            <a:ext cx="0" cy="4032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16 CuadroTexto"/>
          <p:cNvSpPr txBox="1">
            <a:spLocks noChangeArrowheads="1"/>
          </p:cNvSpPr>
          <p:nvPr/>
        </p:nvSpPr>
        <p:spPr bwMode="auto">
          <a:xfrm>
            <a:off x="1330425" y="2276872"/>
            <a:ext cx="649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1987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39055" y="2358008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r>
              <a:rPr lang="es-ES_tradnl" altLang="es-MX" b="1" i="1" dirty="0">
                <a:latin typeface="Arial" pitchFamily="34" charset="0"/>
              </a:rPr>
              <a:t>Prevalencia del Dolor por Cáncer en Población de Nuevo Ingreso en el Instituto Nacional de Cancerología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43038" y="3436218"/>
            <a:ext cx="6772275" cy="35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dirty="0">
                <a:latin typeface="Arial" pitchFamily="34" charset="0"/>
              </a:rPr>
              <a:t>129 pacientes externos de nuevo ingreso al I.N.C.</a:t>
            </a:r>
          </a:p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dirty="0">
                <a:latin typeface="Arial" pitchFamily="34" charset="0"/>
              </a:rPr>
              <a:t>52 % no tenía dolor</a:t>
            </a:r>
            <a:br>
              <a:rPr lang="es-ES_tradnl" altLang="es-MX" sz="1400" dirty="0">
                <a:latin typeface="Arial" pitchFamily="34" charset="0"/>
              </a:rPr>
            </a:br>
            <a:endParaRPr lang="es-ES_tradnl" altLang="es-MX" sz="1400" dirty="0">
              <a:latin typeface="Arial" pitchFamily="34" charset="0"/>
            </a:endParaRPr>
          </a:p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b="1" dirty="0">
                <a:solidFill>
                  <a:srgbClr val="C00000"/>
                </a:solidFill>
                <a:latin typeface="Arial" pitchFamily="34" charset="0"/>
              </a:rPr>
              <a:t>47 % Dolor por Cáncer 	33 %</a:t>
            </a:r>
            <a:br>
              <a:rPr lang="es-ES_tradnl" altLang="es-MX" sz="1400" b="1" dirty="0">
                <a:solidFill>
                  <a:srgbClr val="C00000"/>
                </a:solidFill>
                <a:latin typeface="Arial" pitchFamily="34" charset="0"/>
              </a:rPr>
            </a:br>
            <a:r>
              <a:rPr lang="es-ES_tradnl" altLang="es-MX" sz="1400" dirty="0">
                <a:latin typeface="Arial" pitchFamily="34" charset="0"/>
              </a:rPr>
              <a:t>Otro tipo de dolor	14 %</a:t>
            </a:r>
          </a:p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dirty="0">
                <a:latin typeface="Arial" pitchFamily="34" charset="0"/>
              </a:rPr>
              <a:t>Sexo	80 % femenino </a:t>
            </a:r>
            <a:br>
              <a:rPr lang="es-ES_tradnl" altLang="es-MX" sz="1400" dirty="0">
                <a:latin typeface="Arial" pitchFamily="34" charset="0"/>
              </a:rPr>
            </a:br>
            <a:r>
              <a:rPr lang="es-ES_tradnl" altLang="es-MX" sz="1400" dirty="0">
                <a:latin typeface="Arial" pitchFamily="34" charset="0"/>
              </a:rPr>
              <a:t>	20 % masculino </a:t>
            </a:r>
          </a:p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dirty="0">
                <a:latin typeface="Arial" pitchFamily="34" charset="0"/>
              </a:rPr>
              <a:t>Edades	19 - 47 años</a:t>
            </a:r>
          </a:p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dirty="0">
                <a:latin typeface="Arial" pitchFamily="34" charset="0"/>
              </a:rPr>
              <a:t>Escolaridad:	46 % analfabetas</a:t>
            </a:r>
            <a:br>
              <a:rPr lang="es-ES_tradnl" altLang="es-MX" sz="1400" dirty="0">
                <a:latin typeface="Arial" pitchFamily="34" charset="0"/>
              </a:rPr>
            </a:br>
            <a:r>
              <a:rPr lang="es-ES_tradnl" altLang="es-MX" sz="1400" dirty="0">
                <a:latin typeface="Arial" pitchFamily="34" charset="0"/>
              </a:rPr>
              <a:t> 	  5 % educación superior</a:t>
            </a:r>
          </a:p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dirty="0">
                <a:latin typeface="Arial" pitchFamily="34" charset="0"/>
              </a:rPr>
              <a:t>Diagnósticos Ca Cu.	29 %</a:t>
            </a:r>
          </a:p>
          <a:p>
            <a:pPr marL="476250" indent="-476250" eaLnBrk="1" hangingPunct="1">
              <a:spcBef>
                <a:spcPct val="20000"/>
              </a:spcBef>
              <a:buFontTx/>
              <a:buChar char="•"/>
              <a:tabLst>
                <a:tab pos="3333750" algn="l"/>
              </a:tabLst>
            </a:pPr>
            <a:r>
              <a:rPr lang="es-ES_tradnl" altLang="es-MX" sz="1400" dirty="0">
                <a:latin typeface="Arial" pitchFamily="34" charset="0"/>
              </a:rPr>
              <a:t>Más frecuentes Mama	19 %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5853" y="6521451"/>
            <a:ext cx="82915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CC66"/>
              </a:buClr>
              <a:buSzPct val="85000"/>
              <a:buFont typeface="Monotype Sorts" pitchFamily="2" charset="2"/>
              <a:buNone/>
            </a:pPr>
            <a:r>
              <a:rPr kumimoji="1" lang="es-ES_tradnl" altLang="es-MX" sz="1200" b="1" dirty="0" smtClean="0">
                <a:latin typeface="Tahoma" pitchFamily="34" charset="0"/>
              </a:rPr>
              <a:t>J. </a:t>
            </a:r>
            <a:r>
              <a:rPr kumimoji="1" lang="es-ES_tradnl" altLang="es-MX" sz="1200" b="1" dirty="0">
                <a:latin typeface="Tahoma" pitchFamily="34" charset="0"/>
              </a:rPr>
              <a:t>Ann </a:t>
            </a:r>
            <a:r>
              <a:rPr kumimoji="1" lang="es-ES_tradnl" altLang="es-MX" sz="1200" b="1" dirty="0" err="1" smtClean="0">
                <a:latin typeface="Tahoma" pitchFamily="34" charset="0"/>
              </a:rPr>
              <a:t>Pain</a:t>
            </a:r>
            <a:r>
              <a:rPr kumimoji="1" lang="es-ES_tradnl" altLang="es-MX" sz="1200" b="1" dirty="0" smtClean="0">
                <a:latin typeface="Tahoma" pitchFamily="34" charset="0"/>
              </a:rPr>
              <a:t> </a:t>
            </a:r>
            <a:r>
              <a:rPr kumimoji="1" lang="es-ES_tradnl" altLang="es-MX" sz="1200" b="1" dirty="0">
                <a:latin typeface="Tahoma" pitchFamily="34" charset="0"/>
              </a:rPr>
              <a:t>and </a:t>
            </a:r>
            <a:r>
              <a:rPr kumimoji="1" lang="es-ES_tradnl" altLang="es-MX" sz="1200" b="1" dirty="0" err="1">
                <a:latin typeface="Tahoma" pitchFamily="34" charset="0"/>
              </a:rPr>
              <a:t>Symp</a:t>
            </a:r>
            <a:r>
              <a:rPr kumimoji="1" lang="es-ES_tradnl" altLang="es-MX" sz="1200" b="1" dirty="0">
                <a:latin typeface="Tahoma" pitchFamily="34" charset="0"/>
              </a:rPr>
              <a:t>. </a:t>
            </a:r>
            <a:r>
              <a:rPr kumimoji="1" lang="es-ES_tradnl" altLang="es-MX" sz="1200" b="1" dirty="0" err="1">
                <a:latin typeface="Tahoma" pitchFamily="34" charset="0"/>
              </a:rPr>
              <a:t>Magement</a:t>
            </a:r>
            <a:r>
              <a:rPr kumimoji="1" lang="es-ES_tradnl" altLang="es-MX" sz="1200" b="1" dirty="0">
                <a:latin typeface="Tahoma" pitchFamily="34" charset="0"/>
              </a:rPr>
              <a:t>. Romero J. Plancarte R., Allende S. Vol. 3 No. 3 Sumer 1988. S: 28; 72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39750" y="767606"/>
            <a:ext cx="7675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MX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DOLOR EN CANCER : MEXICO </a:t>
            </a:r>
            <a:r>
              <a:rPr kumimoji="1" lang="es-MX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kumimoji="1" lang="es-MX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kumimoji="1" lang="es-E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:\newtek\_backgrounds_1.02\Ryan\Power Point Templates\De Vinci Presentation\Backround_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1 Título"/>
          <p:cNvSpPr>
            <a:spLocks noGrp="1"/>
          </p:cNvSpPr>
          <p:nvPr>
            <p:ph type="title"/>
          </p:nvPr>
        </p:nvSpPr>
        <p:spPr>
          <a:xfrm>
            <a:off x="400050" y="404813"/>
            <a:ext cx="7772400" cy="1143000"/>
          </a:xfrm>
        </p:spPr>
        <p:txBody>
          <a:bodyPr/>
          <a:lstStyle/>
          <a:p>
            <a:r>
              <a:rPr lang="es-MX" altLang="es-MX" smtClean="0"/>
              <a:t>Antecedentes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68313" y="2636912"/>
            <a:ext cx="8351837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6 CuadroTexto"/>
          <p:cNvSpPr txBox="1">
            <a:spLocks noChangeArrowheads="1"/>
          </p:cNvSpPr>
          <p:nvPr/>
        </p:nvSpPr>
        <p:spPr bwMode="auto">
          <a:xfrm>
            <a:off x="107950" y="306896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1983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68313" y="2708920"/>
            <a:ext cx="0" cy="4016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10 CuadroTexto"/>
          <p:cNvSpPr txBox="1">
            <a:spLocks noChangeArrowheads="1"/>
          </p:cNvSpPr>
          <p:nvPr/>
        </p:nvSpPr>
        <p:spPr bwMode="auto">
          <a:xfrm>
            <a:off x="178172" y="1268760"/>
            <a:ext cx="8780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2000" dirty="0">
                <a:latin typeface="Times New Roman" pitchFamily="18" charset="0"/>
              </a:rPr>
              <a:t>1987-1990 Cursos anuales a nivel nacional </a:t>
            </a:r>
            <a:r>
              <a:rPr kumimoji="0" lang="es-MX" altLang="es-MX" sz="2000" dirty="0" smtClean="0">
                <a:latin typeface="Times New Roman" pitchFamily="18" charset="0"/>
              </a:rPr>
              <a:t>con invitados Internacionales para la </a:t>
            </a:r>
            <a:r>
              <a:rPr kumimoji="0" lang="es-MX" altLang="es-MX" sz="2000" dirty="0">
                <a:latin typeface="Times New Roman" pitchFamily="18" charset="0"/>
              </a:rPr>
              <a:t>capacitación </a:t>
            </a:r>
            <a:r>
              <a:rPr kumimoji="0" lang="es-MX" altLang="es-MX" sz="2000" dirty="0" smtClean="0">
                <a:latin typeface="Times New Roman" pitchFamily="18" charset="0"/>
              </a:rPr>
              <a:t>en </a:t>
            </a:r>
            <a:r>
              <a:rPr kumimoji="0" lang="es-MX" altLang="es-MX" sz="2000" dirty="0" smtClean="0">
                <a:latin typeface="Times New Roman" pitchFamily="18" charset="0"/>
              </a:rPr>
              <a:t> </a:t>
            </a:r>
            <a:r>
              <a:rPr kumimoji="0" lang="es-MX" altLang="es-MX" sz="2000" dirty="0">
                <a:latin typeface="Times New Roman" pitchFamily="18" charset="0"/>
              </a:rPr>
              <a:t>el uso adecuado </a:t>
            </a:r>
            <a:r>
              <a:rPr kumimoji="0" lang="es-MX" altLang="es-MX" sz="2000" dirty="0" smtClean="0">
                <a:latin typeface="Times New Roman" pitchFamily="18" charset="0"/>
              </a:rPr>
              <a:t>de </a:t>
            </a:r>
            <a:r>
              <a:rPr kumimoji="0" lang="es-MX" altLang="es-MX" sz="2000" dirty="0">
                <a:latin typeface="Times New Roman" pitchFamily="18" charset="0"/>
              </a:rPr>
              <a:t>opioides en dolor por cáncer 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693882" y="2708920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11 CuadroTexto"/>
          <p:cNvSpPr txBox="1">
            <a:spLocks noChangeArrowheads="1"/>
          </p:cNvSpPr>
          <p:nvPr/>
        </p:nvSpPr>
        <p:spPr bwMode="auto">
          <a:xfrm>
            <a:off x="468313" y="2780928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1984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042988" y="2636912"/>
            <a:ext cx="0" cy="4032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12 CuadroTexto"/>
          <p:cNvSpPr txBox="1">
            <a:spLocks noChangeArrowheads="1"/>
          </p:cNvSpPr>
          <p:nvPr/>
        </p:nvSpPr>
        <p:spPr bwMode="auto">
          <a:xfrm>
            <a:off x="755650" y="3017267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1985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1331913" y="2708920"/>
            <a:ext cx="0" cy="165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14 CuadroTexto"/>
          <p:cNvSpPr txBox="1">
            <a:spLocks noChangeArrowheads="1"/>
          </p:cNvSpPr>
          <p:nvPr/>
        </p:nvSpPr>
        <p:spPr bwMode="auto">
          <a:xfrm>
            <a:off x="1042988" y="2780928"/>
            <a:ext cx="649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1986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1619250" y="2636912"/>
            <a:ext cx="0" cy="4032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1" name="16 CuadroTexto"/>
          <p:cNvSpPr txBox="1">
            <a:spLocks noChangeArrowheads="1"/>
          </p:cNvSpPr>
          <p:nvPr/>
        </p:nvSpPr>
        <p:spPr bwMode="auto">
          <a:xfrm>
            <a:off x="1258888" y="2996952"/>
            <a:ext cx="649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MX" sz="1600" dirty="0">
                <a:latin typeface="Times New Roman" pitchFamily="18" charset="0"/>
              </a:rPr>
              <a:t>1987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t="3658" r="17120" b="7520"/>
          <a:stretch>
            <a:fillRect/>
          </a:stretch>
        </p:blipFill>
        <p:spPr bwMode="auto">
          <a:xfrm>
            <a:off x="3275856" y="2996952"/>
            <a:ext cx="5682407" cy="388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:\newtek\_backgrounds_1.02\Ryan\Power Point Templates\De Vinci Presentation\Backround_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C:\Users\DELL\Pictures\2012-10-30 foto4\foto4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b="65276"/>
          <a:stretch>
            <a:fillRect/>
          </a:stretch>
        </p:blipFill>
        <p:spPr bwMode="auto">
          <a:xfrm>
            <a:off x="0" y="4286250"/>
            <a:ext cx="39830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/>
        </p:nvSpPr>
        <p:spPr>
          <a:xfrm>
            <a:off x="457200" y="260350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/>
              <a:t>Primer curso de manejo de </a:t>
            </a:r>
            <a:r>
              <a:rPr lang="es-MX" dirty="0" err="1" smtClean="0"/>
              <a:t>opioides</a:t>
            </a:r>
            <a:r>
              <a:rPr lang="es-MX" dirty="0" smtClean="0"/>
              <a:t> de OMS (</a:t>
            </a:r>
            <a:r>
              <a:rPr lang="es-MX" dirty="0" err="1" smtClean="0"/>
              <a:t>Haidrick</a:t>
            </a:r>
            <a:r>
              <a:rPr lang="es-MX" dirty="0" smtClean="0"/>
              <a:t> &amp; </a:t>
            </a:r>
            <a:r>
              <a:rPr lang="es-MX" dirty="0" err="1" smtClean="0"/>
              <a:t>Bruera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35845" name="Picture 2" descr="C:\Users\DELL\Pictures\2012-10-30 foto3\foto3 001.jpg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24023" b="65276"/>
          <a:stretch>
            <a:fillRect/>
          </a:stretch>
        </p:blipFill>
        <p:spPr bwMode="auto">
          <a:xfrm>
            <a:off x="179388" y="1700213"/>
            <a:ext cx="38036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:\Users\DELL\Pictures\2012-10-30 foto3\foto3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1" t="36864" b="28410"/>
          <a:stretch>
            <a:fillRect/>
          </a:stretch>
        </p:blipFill>
        <p:spPr bwMode="auto">
          <a:xfrm>
            <a:off x="4787900" y="2290763"/>
            <a:ext cx="4348163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1423</Words>
  <Application>Microsoft Office PowerPoint</Application>
  <PresentationFormat>Presentación en pantalla (4:3)</PresentationFormat>
  <Paragraphs>297</Paragraphs>
  <Slides>26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Tema de Office</vt:lpstr>
      <vt:lpstr>Gráfico</vt:lpstr>
      <vt:lpstr>Fotografía de Photo Editor</vt:lpstr>
      <vt:lpstr>Presentación de PowerPoint</vt:lpstr>
      <vt:lpstr>Presentación de PowerPoint</vt:lpstr>
      <vt:lpstr>MITOS,REALIDADES Y NECESIDADES DEL USO CLINICO DE LA MORFINA </vt:lpstr>
      <vt:lpstr>Presentación de PowerPoint</vt:lpstr>
      <vt:lpstr>Presentación de PowerPoint</vt:lpstr>
      <vt:lpstr>Antecedentes</vt:lpstr>
      <vt:lpstr>Antecedentes</vt:lpstr>
      <vt:lpstr>Antecedentes</vt:lpstr>
      <vt:lpstr>Presentación de PowerPoint</vt:lpstr>
      <vt:lpstr>1987</vt:lpstr>
      <vt:lpstr>Antecedentes</vt:lpstr>
      <vt:lpstr>Presentación de PowerPoint</vt:lpstr>
      <vt:lpstr>Escalera Analgésica de la OMS</vt:lpstr>
      <vt:lpstr>Presentación de PowerPoint</vt:lpstr>
      <vt:lpstr>Eficacia de la escalera de la OMS</vt:lpstr>
      <vt:lpstr>Objetivos</vt:lpstr>
      <vt:lpstr>¿Cómo se controla el dolor en la actualidad ?</vt:lpstr>
      <vt:lpstr>Opiáceos</vt:lpstr>
      <vt:lpstr>Consecuencias</vt:lpstr>
      <vt:lpstr>Presentación de PowerPoint</vt:lpstr>
      <vt:lpstr>Opiáceos</vt:lpstr>
      <vt:lpstr>Presentación de PowerPoint</vt:lpstr>
      <vt:lpstr>Titulación Opioides</vt:lpstr>
      <vt:lpstr>Principios De Tratamiento</vt:lpstr>
      <vt:lpstr>Principios De Tratamiento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MANEJO DEL DOLOR CON LA CIENCIA Y TECNICA DISPONIBLES</dc:title>
  <dc:creator>clinica del dolor</dc:creator>
  <cp:lastModifiedBy>Dr. Ricardo Plancarte Sanchez</cp:lastModifiedBy>
  <cp:revision>39</cp:revision>
  <dcterms:created xsi:type="dcterms:W3CDTF">2014-04-30T15:21:48Z</dcterms:created>
  <dcterms:modified xsi:type="dcterms:W3CDTF">2015-02-18T17:26:59Z</dcterms:modified>
</cp:coreProperties>
</file>