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36" r:id="rId3"/>
    <p:sldId id="332" r:id="rId4"/>
    <p:sldId id="272" r:id="rId5"/>
    <p:sldId id="298" r:id="rId6"/>
    <p:sldId id="334" r:id="rId7"/>
    <p:sldId id="307" r:id="rId8"/>
    <p:sldId id="308" r:id="rId9"/>
    <p:sldId id="281" r:id="rId10"/>
    <p:sldId id="309" r:id="rId11"/>
    <p:sldId id="311" r:id="rId12"/>
    <p:sldId id="310" r:id="rId13"/>
    <p:sldId id="313" r:id="rId14"/>
    <p:sldId id="315" r:id="rId15"/>
    <p:sldId id="320" r:id="rId16"/>
    <p:sldId id="323" r:id="rId17"/>
    <p:sldId id="335" r:id="rId18"/>
    <p:sldId id="326" r:id="rId19"/>
    <p:sldId id="325" r:id="rId20"/>
    <p:sldId id="324" r:id="rId21"/>
    <p:sldId id="277" r:id="rId22"/>
    <p:sldId id="299" r:id="rId23"/>
    <p:sldId id="276" r:id="rId24"/>
    <p:sldId id="300" r:id="rId25"/>
    <p:sldId id="301" r:id="rId26"/>
    <p:sldId id="302" r:id="rId27"/>
    <p:sldId id="303" r:id="rId28"/>
    <p:sldId id="304" r:id="rId29"/>
    <p:sldId id="305" r:id="rId30"/>
    <p:sldId id="290" r:id="rId31"/>
    <p:sldId id="327" r:id="rId32"/>
    <p:sldId id="328" r:id="rId33"/>
    <p:sldId id="329" r:id="rId34"/>
    <p:sldId id="297" r:id="rId35"/>
    <p:sldId id="331" r:id="rId36"/>
  </p:sldIdLst>
  <p:sldSz cx="9144000" cy="6858000" type="screen4x3"/>
  <p:notesSz cx="6858000" cy="9144000"/>
  <p:defaultTextStyle>
    <a:defPPr>
      <a:defRPr lang="es-E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CCFF"/>
    <a:srgbClr val="FFFFFF"/>
    <a:srgbClr val="CCFFFF"/>
    <a:srgbClr val="00CC99"/>
    <a:srgbClr val="406626"/>
    <a:srgbClr val="000099"/>
    <a:srgbClr val="CCFFCC"/>
    <a:srgbClr val="C9EE76"/>
    <a:srgbClr val="598F3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6" autoAdjust="0"/>
    <p:restoredTop sz="94660"/>
  </p:normalViewPr>
  <p:slideViewPr>
    <p:cSldViewPr snapToGrid="0">
      <p:cViewPr>
        <p:scale>
          <a:sx n="60" d="100"/>
          <a:sy n="60" d="100"/>
        </p:scale>
        <p:origin x="-1218" y="-3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0F857-D830-41ED-A962-13BB924EEA0D}" type="datetimeFigureOut">
              <a:rPr lang="es-MX" smtClean="0"/>
              <a:pPr/>
              <a:t>20/05/2015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923D66-6F1C-49C3-8F97-52EC17FF2F74}"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copus.com/source/sourceInfo.url?sourceId=15510&amp;origin=recordpa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Particularmente en</a:t>
            </a:r>
            <a:r>
              <a:rPr lang="es-MX" baseline="0" dirty="0" smtClean="0"/>
              <a:t> los primeros dos años de vida (30%) </a:t>
            </a:r>
            <a:endParaRPr lang="es-MX" dirty="0"/>
          </a:p>
        </p:txBody>
      </p:sp>
      <p:sp>
        <p:nvSpPr>
          <p:cNvPr id="4" name="Marcador de número de diapositiva 3"/>
          <p:cNvSpPr>
            <a:spLocks noGrp="1"/>
          </p:cNvSpPr>
          <p:nvPr>
            <p:ph type="sldNum" sz="quarter" idx="10"/>
          </p:nvPr>
        </p:nvSpPr>
        <p:spPr/>
        <p:txBody>
          <a:bodyPr/>
          <a:lstStyle/>
          <a:p>
            <a:fld id="{2257FEEB-6FF8-4C1A-B449-5E8C25089ADE}" type="slidenum">
              <a:rPr lang="es-MX" smtClean="0"/>
              <a:pPr/>
              <a:t>3</a:t>
            </a:fld>
            <a:endParaRPr lang="es-MX"/>
          </a:p>
        </p:txBody>
      </p:sp>
    </p:spTree>
    <p:extLst>
      <p:ext uri="{BB962C8B-B14F-4D97-AF65-F5344CB8AC3E}">
        <p14:creationId xmlns:p14="http://schemas.microsoft.com/office/powerpoint/2010/main" xmlns="" val="52853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843A4EE-ECFA-4135-BAAD-8FB4864C1047}" type="slidenum">
              <a:rPr lang="es-ES" smtClean="0"/>
              <a:pPr/>
              <a:t>4</a:t>
            </a:fld>
            <a:endParaRPr lang="es-E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BDC0F-1B74-4B35-B3CB-15CF9424BA01}" type="slidenum">
              <a:rPr lang="es-ES">
                <a:solidFill>
                  <a:prstClr val="black"/>
                </a:solidFill>
              </a:rPr>
              <a:pPr/>
              <a:t>5</a:t>
            </a:fld>
            <a:endParaRPr lang="es-ES">
              <a:solidFill>
                <a:prstClr val="black"/>
              </a:solidFill>
            </a:endParaRPr>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s-MX"/>
              <a:t>Aunque hoy día no se tiene una definición como tal de ERTAFAR, la definición que permitió catalogar al grupo de estudio es la siguiente</a:t>
            </a:r>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b="1" dirty="0" err="1" smtClean="0">
                <a:hlinkClick r:id="rId3" tooltip="Go to the information page for this source"/>
              </a:rPr>
              <a:t>Epilepsia</a:t>
            </a:r>
            <a:r>
              <a:rPr lang="en-US" dirty="0" smtClean="0"/>
              <a:t/>
            </a:r>
            <a:br>
              <a:rPr lang="en-US" dirty="0" smtClean="0"/>
            </a:br>
            <a:r>
              <a:rPr lang="en-US" dirty="0" smtClean="0"/>
              <a:t>Volume 52, Issue SUPPL. 3, May 2011, Pages 26-32</a:t>
            </a:r>
            <a:r>
              <a:rPr lang="en-US" b="1" dirty="0" smtClean="0"/>
              <a:t> </a:t>
            </a:r>
            <a:endParaRPr lang="es-ES" dirty="0"/>
          </a:p>
        </p:txBody>
      </p:sp>
      <p:sp>
        <p:nvSpPr>
          <p:cNvPr id="4" name="3 Marcador de número de diapositiva"/>
          <p:cNvSpPr>
            <a:spLocks noGrp="1"/>
          </p:cNvSpPr>
          <p:nvPr>
            <p:ph type="sldNum" sz="quarter" idx="10"/>
          </p:nvPr>
        </p:nvSpPr>
        <p:spPr/>
        <p:txBody>
          <a:bodyPr/>
          <a:lstStyle/>
          <a:p>
            <a:fld id="{70AED7FC-C9F0-4A75-8F73-730367665C68}" type="slidenum">
              <a:rPr lang="es-MX" smtClean="0"/>
              <a:pPr/>
              <a:t>12</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1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33CA5D-F90A-4AF1-9C30-7C2687400A51}" type="slidenum">
              <a:rPr lang="es-MX" smtClean="0">
                <a:latin typeface="Arial" pitchFamily="34" charset="0"/>
                <a:cs typeface="Arial" pitchFamily="34" charset="0"/>
              </a:rPr>
              <a:pPr/>
              <a:t>19</a:t>
            </a:fld>
            <a:endParaRPr lang="es-MX"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4E8DC-6C2A-4556-A704-5BC09D96490A}" type="slidenum">
              <a:rPr lang="es-ES">
                <a:solidFill>
                  <a:prstClr val="black"/>
                </a:solidFill>
              </a:rPr>
              <a:pPr/>
              <a:t>22</a:t>
            </a:fld>
            <a:endParaRPr lang="es-ES">
              <a:solidFill>
                <a:prstClr val="black"/>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s-MX" dirty="0"/>
              <a:t>Figura 2. Representación esquemática de las hipótesis de los mecanismos de </a:t>
            </a:r>
            <a:r>
              <a:rPr lang="es-MX" dirty="0" err="1"/>
              <a:t>refractoriedad</a:t>
            </a:r>
            <a:r>
              <a:rPr lang="es-MX" dirty="0"/>
              <a:t> en ELT (basados en Remy S. y Beck H. 2006). A y B) hipótesis de los blancos terapéuticas. A) el fármaco (ligando) es reconocido por su receptor (blanco) permitiendo el acoplamiento correcto entre ambos. B) el receptor a sufrido modificaciones estructurales en el sitio de unión del ligando (fármaco) lo cual a pesar de ser reconocido no se genera el acoplamiento correcto bloqueando el efecto terapéutico esperado. C) hipótesis del transportador </a:t>
            </a:r>
            <a:r>
              <a:rPr lang="es-MX" dirty="0" err="1"/>
              <a:t>multi</a:t>
            </a:r>
            <a:r>
              <a:rPr lang="es-MX" dirty="0"/>
              <a:t>-fármacos. La BBB es una barrera selectiva que solo permite el paso de sustancias altamente </a:t>
            </a:r>
            <a:r>
              <a:rPr lang="es-MX" dirty="0" err="1"/>
              <a:t>lipofílicas</a:t>
            </a:r>
            <a:r>
              <a:rPr lang="es-MX" dirty="0"/>
              <a:t> (como muchos antiepilépticos) por difusión simple al interior del cerebro (flechas continuas). Como un mecanismo de defensa, la BBB expresa proteínas </a:t>
            </a:r>
            <a:r>
              <a:rPr lang="es-MX" dirty="0" err="1"/>
              <a:t>MDT’s</a:t>
            </a:r>
            <a:r>
              <a:rPr lang="es-MX" dirty="0"/>
              <a:t> como son </a:t>
            </a:r>
            <a:r>
              <a:rPr lang="es-MX" dirty="0" err="1"/>
              <a:t>glicoproteina</a:t>
            </a:r>
            <a:r>
              <a:rPr lang="es-MX" dirty="0"/>
              <a:t> P y </a:t>
            </a:r>
            <a:r>
              <a:rPr lang="es-MX" dirty="0" err="1"/>
              <a:t>MRP’s</a:t>
            </a:r>
            <a:r>
              <a:rPr lang="es-MX" dirty="0"/>
              <a:t> que se expresan en las células endoteliales y actúan como bombas de eflujo, recogiendo el fármaco del espacio intersticial para introducirlo de nuevo al torrente sanguíneo (flechas discontinuas) controlando así la concentración de sustancias en el cerebro. En el cerebro </a:t>
            </a:r>
            <a:r>
              <a:rPr lang="es-MX" dirty="0" err="1"/>
              <a:t>epileptogénico</a:t>
            </a:r>
            <a:r>
              <a:rPr lang="es-MX" dirty="0"/>
              <a:t> con </a:t>
            </a:r>
            <a:r>
              <a:rPr lang="es-MX" dirty="0" err="1"/>
              <a:t>refractoriedad</a:t>
            </a:r>
            <a:r>
              <a:rPr lang="es-MX" dirty="0"/>
              <a:t>, se observa mayor presencia de </a:t>
            </a:r>
            <a:r>
              <a:rPr lang="es-MX" dirty="0" err="1"/>
              <a:t>MDT’s</a:t>
            </a:r>
            <a:r>
              <a:rPr lang="es-MX" dirty="0"/>
              <a:t> en las células endoteliales lo cual evita que el fármaco llegue a su blanco </a:t>
            </a:r>
            <a:r>
              <a:rPr lang="es-MX" dirty="0" err="1"/>
              <a:t>terapeutico</a:t>
            </a:r>
            <a:r>
              <a:rPr lang="es-MX" dirty="0"/>
              <a:t> generando la </a:t>
            </a:r>
            <a:r>
              <a:rPr lang="es-MX" dirty="0" err="1"/>
              <a:t>refractoriedad</a:t>
            </a:r>
            <a:r>
              <a:rPr lang="es-MX" dirty="0"/>
              <a:t> en el paciente. </a:t>
            </a:r>
          </a:p>
          <a:p>
            <a:r>
              <a:rPr lang="es-MX" dirty="0"/>
              <a:t>BBB: barrera hematoencefálica; </a:t>
            </a:r>
            <a:r>
              <a:rPr lang="es-MX" dirty="0" err="1"/>
              <a:t>MDT’s</a:t>
            </a:r>
            <a:r>
              <a:rPr lang="es-MX" dirty="0"/>
              <a:t>: transportadores de </a:t>
            </a:r>
            <a:r>
              <a:rPr lang="es-MX" dirty="0" err="1"/>
              <a:t>multi</a:t>
            </a:r>
            <a:r>
              <a:rPr lang="es-MX" dirty="0"/>
              <a:t>-fármacos; </a:t>
            </a:r>
            <a:r>
              <a:rPr lang="es-MX" dirty="0" err="1"/>
              <a:t>MRP’s</a:t>
            </a:r>
            <a:r>
              <a:rPr lang="es-MX" dirty="0"/>
              <a:t>: proteínas asociadas a la resistencia a </a:t>
            </a:r>
            <a:r>
              <a:rPr lang="es-MX" dirty="0" err="1"/>
              <a:t>multi</a:t>
            </a:r>
            <a:r>
              <a:rPr lang="es-MX" dirty="0"/>
              <a:t>-fármacos, </a:t>
            </a:r>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B7193C3-27C2-45A6-9478-24FFCACFC437}" type="slidenum">
              <a:rPr lang="es-ES" smtClean="0"/>
              <a:pPr/>
              <a:t>23</a:t>
            </a:fld>
            <a:endParaRPr 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userDrawn="1"/>
        </p:nvSpPr>
        <p:spPr>
          <a:xfrm>
            <a:off x="5181600" y="406400"/>
            <a:ext cx="3670300" cy="558800"/>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 name="2 CuadroTexto"/>
          <p:cNvSpPr txBox="1"/>
          <p:nvPr userDrawn="1"/>
        </p:nvSpPr>
        <p:spPr>
          <a:xfrm>
            <a:off x="5207000" y="431800"/>
            <a:ext cx="3689350" cy="523875"/>
          </a:xfrm>
          <a:prstGeom prst="rect">
            <a:avLst/>
          </a:prstGeom>
          <a:noFill/>
        </p:spPr>
        <p:txBody>
          <a:bodyPr wrap="none">
            <a:spAutoFit/>
          </a:bodyPr>
          <a:lstStyle/>
          <a:p>
            <a:pPr algn="ctr">
              <a:defRPr/>
            </a:pPr>
            <a:r>
              <a:rPr lang="es-MX" sz="1400" spc="300">
                <a:solidFill>
                  <a:srgbClr val="406626"/>
                </a:solidFill>
              </a:rPr>
              <a:t>Coordinación de Investigación</a:t>
            </a:r>
          </a:p>
          <a:p>
            <a:pPr algn="ctr">
              <a:defRPr/>
            </a:pPr>
            <a:r>
              <a:rPr lang="es-MX" sz="1400" spc="300">
                <a:solidFill>
                  <a:srgbClr val="406626"/>
                </a:solidFill>
              </a:rPr>
              <a:t>en Salud</a:t>
            </a:r>
            <a:endParaRPr lang="es-ES" sz="1400" spc="300">
              <a:solidFill>
                <a:srgbClr val="40662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Picture 7" descr="Fondo presentaciones"/>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Line 8"/>
          <p:cNvSpPr>
            <a:spLocks noChangeShapeType="1"/>
          </p:cNvSpPr>
          <p:nvPr userDrawn="1"/>
        </p:nvSpPr>
        <p:spPr bwMode="auto">
          <a:xfrm>
            <a:off x="227013" y="693738"/>
            <a:ext cx="4870450" cy="0"/>
          </a:xfrm>
          <a:prstGeom prst="line">
            <a:avLst/>
          </a:prstGeom>
          <a:noFill/>
          <a:ln w="9525">
            <a:solidFill>
              <a:srgbClr val="689339"/>
            </a:solidFill>
            <a:round/>
            <a:headEnd/>
            <a:tailEnd/>
          </a:ln>
        </p:spPr>
        <p:txBody>
          <a:bodyPr/>
          <a:lstStyle/>
          <a:p>
            <a:pPr>
              <a:defRPr/>
            </a:pPr>
            <a:endParaRPr lang="es-ES"/>
          </a:p>
        </p:txBody>
      </p:sp>
      <p:sp>
        <p:nvSpPr>
          <p:cNvPr id="3" name="Line 9"/>
          <p:cNvSpPr>
            <a:spLocks noChangeShapeType="1"/>
          </p:cNvSpPr>
          <p:nvPr userDrawn="1"/>
        </p:nvSpPr>
        <p:spPr bwMode="auto">
          <a:xfrm>
            <a:off x="269875" y="6646863"/>
            <a:ext cx="8321675" cy="0"/>
          </a:xfrm>
          <a:prstGeom prst="line">
            <a:avLst/>
          </a:prstGeom>
          <a:noFill/>
          <a:ln w="12700">
            <a:solidFill>
              <a:srgbClr val="689339"/>
            </a:solidFill>
            <a:round/>
            <a:headEnd/>
            <a:tailEnd/>
          </a:ln>
          <a:effectLst/>
        </p:spPr>
        <p:txBody>
          <a:bodyPr/>
          <a:lstStyle/>
          <a:p>
            <a:pPr>
              <a:defRPr/>
            </a:pPr>
            <a:endParaRPr lang="es-ES" sz="1800"/>
          </a:p>
        </p:txBody>
      </p:sp>
      <p:sp>
        <p:nvSpPr>
          <p:cNvPr id="1034" name="Text Box 10"/>
          <p:cNvSpPr txBox="1">
            <a:spLocks noChangeArrowheads="1"/>
          </p:cNvSpPr>
          <p:nvPr userDrawn="1"/>
        </p:nvSpPr>
        <p:spPr bwMode="auto">
          <a:xfrm>
            <a:off x="5318125" y="401638"/>
            <a:ext cx="3409950" cy="533400"/>
          </a:xfrm>
          <a:prstGeom prst="rect">
            <a:avLst/>
          </a:prstGeom>
          <a:noFill/>
          <a:ln w="9525">
            <a:noFill/>
            <a:miter lim="800000"/>
            <a:headEnd/>
            <a:tailEnd/>
          </a:ln>
          <a:effectLst/>
        </p:spPr>
        <p:txBody>
          <a:bodyPr wrap="none">
            <a:spAutoFit/>
          </a:bodyPr>
          <a:lstStyle/>
          <a:p>
            <a:pPr algn="ctr">
              <a:lnSpc>
                <a:spcPct val="90000"/>
              </a:lnSpc>
              <a:defRPr/>
            </a:pPr>
            <a:r>
              <a:rPr lang="es-MX">
                <a:solidFill>
                  <a:srgbClr val="406626"/>
                </a:solidFill>
              </a:rPr>
              <a:t>Unidad de Educación, Investigación</a:t>
            </a:r>
          </a:p>
          <a:p>
            <a:pPr algn="ctr">
              <a:lnSpc>
                <a:spcPct val="90000"/>
              </a:lnSpc>
              <a:defRPr/>
            </a:pPr>
            <a:r>
              <a:rPr lang="es-MX">
                <a:solidFill>
                  <a:srgbClr val="406626"/>
                </a:solidFill>
              </a:rPr>
              <a:t>y Políticas de Salud</a:t>
            </a:r>
            <a:endParaRPr lang="es-ES">
              <a:solidFill>
                <a:srgbClr val="406626"/>
              </a:solidFill>
            </a:endParaRPr>
          </a:p>
        </p:txBody>
      </p:sp>
      <p:sp>
        <p:nvSpPr>
          <p:cNvPr id="1037" name="Line 13"/>
          <p:cNvSpPr>
            <a:spLocks noChangeShapeType="1"/>
          </p:cNvSpPr>
          <p:nvPr userDrawn="1"/>
        </p:nvSpPr>
        <p:spPr bwMode="auto">
          <a:xfrm>
            <a:off x="5145088" y="369888"/>
            <a:ext cx="3744912" cy="0"/>
          </a:xfrm>
          <a:prstGeom prst="line">
            <a:avLst/>
          </a:prstGeom>
          <a:noFill/>
          <a:ln w="9525">
            <a:solidFill>
              <a:srgbClr val="689339"/>
            </a:solidFill>
            <a:round/>
            <a:headEnd/>
            <a:tailEnd/>
          </a:ln>
        </p:spPr>
        <p:txBody>
          <a:bodyPr/>
          <a:lstStyle/>
          <a:p>
            <a:pPr>
              <a:defRPr/>
            </a:pPr>
            <a:endParaRPr lang="es-ES"/>
          </a:p>
        </p:txBody>
      </p:sp>
      <p:sp>
        <p:nvSpPr>
          <p:cNvPr id="1038" name="Line 14"/>
          <p:cNvSpPr>
            <a:spLocks noChangeShapeType="1"/>
          </p:cNvSpPr>
          <p:nvPr userDrawn="1"/>
        </p:nvSpPr>
        <p:spPr bwMode="auto">
          <a:xfrm>
            <a:off x="5145088" y="989013"/>
            <a:ext cx="3744912" cy="0"/>
          </a:xfrm>
          <a:prstGeom prst="line">
            <a:avLst/>
          </a:prstGeom>
          <a:noFill/>
          <a:ln w="9525">
            <a:solidFill>
              <a:srgbClr val="689339"/>
            </a:solidFill>
            <a:round/>
            <a:headEnd/>
            <a:tailEnd/>
          </a:ln>
        </p:spPr>
        <p:txBody>
          <a:bodyPr/>
          <a:lstStyle/>
          <a:p>
            <a:pPr>
              <a:defRPr/>
            </a:pPr>
            <a:endParaRPr lang="es-ES"/>
          </a:p>
        </p:txBody>
      </p:sp>
      <p:sp>
        <p:nvSpPr>
          <p:cNvPr id="1039" name="Line 15"/>
          <p:cNvSpPr>
            <a:spLocks noChangeShapeType="1"/>
          </p:cNvSpPr>
          <p:nvPr userDrawn="1"/>
        </p:nvSpPr>
        <p:spPr bwMode="auto">
          <a:xfrm>
            <a:off x="5149850" y="374650"/>
            <a:ext cx="0" cy="608013"/>
          </a:xfrm>
          <a:prstGeom prst="line">
            <a:avLst/>
          </a:prstGeom>
          <a:noFill/>
          <a:ln w="9525">
            <a:solidFill>
              <a:srgbClr val="689339"/>
            </a:solidFill>
            <a:round/>
            <a:headEnd/>
            <a:tailEnd/>
          </a:ln>
        </p:spPr>
        <p:txBody>
          <a:bodyPr/>
          <a:lstStyle/>
          <a:p>
            <a:pPr>
              <a:defRPr/>
            </a:pPr>
            <a:endParaRPr lang="es-ES"/>
          </a:p>
        </p:txBody>
      </p:sp>
      <p:sp>
        <p:nvSpPr>
          <p:cNvPr id="1042" name="Line 18"/>
          <p:cNvSpPr>
            <a:spLocks noChangeShapeType="1"/>
          </p:cNvSpPr>
          <p:nvPr userDrawn="1"/>
        </p:nvSpPr>
        <p:spPr bwMode="auto">
          <a:xfrm>
            <a:off x="5095875" y="412750"/>
            <a:ext cx="0" cy="595313"/>
          </a:xfrm>
          <a:prstGeom prst="line">
            <a:avLst/>
          </a:prstGeom>
          <a:noFill/>
          <a:ln w="12700">
            <a:solidFill>
              <a:srgbClr val="689339"/>
            </a:solidFill>
            <a:round/>
            <a:headEnd/>
            <a:tailEnd/>
          </a:ln>
          <a:effectLst/>
        </p:spPr>
        <p:txBody>
          <a:bodyPr/>
          <a:lstStyle/>
          <a:p>
            <a:pPr>
              <a:defRPr/>
            </a:pPr>
            <a:endParaRPr lang="es-ES" sz="1800"/>
          </a:p>
        </p:txBody>
      </p:sp>
      <p:sp>
        <p:nvSpPr>
          <p:cNvPr id="1041" name="Text Box 17"/>
          <p:cNvSpPr txBox="1">
            <a:spLocks noChangeArrowheads="1"/>
          </p:cNvSpPr>
          <p:nvPr userDrawn="1"/>
        </p:nvSpPr>
        <p:spPr bwMode="auto">
          <a:xfrm>
            <a:off x="630238" y="733425"/>
            <a:ext cx="3371850" cy="298450"/>
          </a:xfrm>
          <a:prstGeom prst="rect">
            <a:avLst/>
          </a:prstGeom>
          <a:noFill/>
          <a:ln w="9525" algn="ctr">
            <a:noFill/>
            <a:miter lim="800000"/>
            <a:headEnd/>
            <a:tailEnd/>
          </a:ln>
          <a:effectLst/>
        </p:spPr>
        <p:txBody>
          <a:bodyPr wrap="none">
            <a:spAutoFit/>
          </a:bodyPr>
          <a:lstStyle/>
          <a:p>
            <a:pPr>
              <a:lnSpc>
                <a:spcPct val="90000"/>
              </a:lnSpc>
              <a:defRPr/>
            </a:pPr>
            <a:r>
              <a:rPr lang="es-MX" sz="1500" b="1">
                <a:solidFill>
                  <a:srgbClr val="406626"/>
                </a:solidFill>
              </a:rPr>
              <a:t>Dirección de Prestaciones Médicas</a:t>
            </a:r>
            <a:endParaRPr lang="es-ES" sz="1500" b="1">
              <a:solidFill>
                <a:srgbClr val="406626"/>
              </a:solidFill>
            </a:endParaRPr>
          </a:p>
        </p:txBody>
      </p:sp>
      <p:sp>
        <p:nvSpPr>
          <p:cNvPr id="4" name="Line 18"/>
          <p:cNvSpPr>
            <a:spLocks noChangeShapeType="1"/>
          </p:cNvSpPr>
          <p:nvPr userDrawn="1"/>
        </p:nvSpPr>
        <p:spPr bwMode="auto">
          <a:xfrm>
            <a:off x="8594725" y="6486525"/>
            <a:ext cx="0" cy="260350"/>
          </a:xfrm>
          <a:prstGeom prst="line">
            <a:avLst/>
          </a:prstGeom>
          <a:noFill/>
          <a:ln w="12700">
            <a:solidFill>
              <a:srgbClr val="689339"/>
            </a:solidFill>
            <a:round/>
            <a:headEnd/>
            <a:tailEnd/>
          </a:ln>
          <a:effectLst/>
        </p:spPr>
        <p:txBody>
          <a:bodyPr/>
          <a:lstStyle/>
          <a:p>
            <a:pPr>
              <a:defRPr/>
            </a:pPr>
            <a:endParaRPr lang="es-ES"/>
          </a:p>
        </p:txBody>
      </p:sp>
      <p:sp>
        <p:nvSpPr>
          <p:cNvPr id="1044" name="Oval 20"/>
          <p:cNvSpPr>
            <a:spLocks noChangeArrowheads="1"/>
          </p:cNvSpPr>
          <p:nvPr userDrawn="1"/>
        </p:nvSpPr>
        <p:spPr bwMode="auto">
          <a:xfrm>
            <a:off x="211138" y="6604000"/>
            <a:ext cx="88900" cy="88900"/>
          </a:xfrm>
          <a:prstGeom prst="ellipse">
            <a:avLst/>
          </a:prstGeom>
          <a:solidFill>
            <a:srgbClr val="406626"/>
          </a:solidFill>
          <a:ln w="9525">
            <a:solidFill>
              <a:srgbClr val="406626"/>
            </a:solidFill>
            <a:round/>
            <a:headEnd/>
            <a:tailEnd/>
          </a:ln>
          <a:effectLst/>
        </p:spPr>
        <p:txBody>
          <a:bodyPr wrap="none" anchor="ctr"/>
          <a:lstStyle/>
          <a:p>
            <a:pPr>
              <a:defRPr/>
            </a:pPr>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31"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hyperlink" Target="http://upload.wikimedia.org/wikipedia/commons/3/35/Carbamazepine.svg" TargetMode="External"/><Relationship Id="rId4" Type="http://schemas.openxmlformats.org/officeDocument/2006/relationships/image" Target="../media/image6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frontiersin.org/Epilepsy" TargetMode="External"/><Relationship Id="rId2" Type="http://schemas.openxmlformats.org/officeDocument/2006/relationships/hyperlink" Target="http://www.frontiersin.org/Neurology" TargetMode="External"/><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3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504825" y="1937895"/>
            <a:ext cx="7157216" cy="2973122"/>
          </a:xfrm>
          <a:prstGeom prst="rect">
            <a:avLst/>
          </a:prstGeom>
          <a:noFill/>
          <a:ln w="9525">
            <a:noFill/>
            <a:miter lim="800000"/>
            <a:headEnd/>
            <a:tailEnd/>
          </a:ln>
          <a:effectLst>
            <a:outerShdw dist="17961" dir="2700000" algn="ctr" rotWithShape="0">
              <a:schemeClr val="accent1"/>
            </a:outerShdw>
          </a:effectLst>
        </p:spPr>
        <p:txBody>
          <a:bodyPr wrap="square">
            <a:spAutoFit/>
          </a:bodyPr>
          <a:lstStyle/>
          <a:p>
            <a:pPr algn="ctr">
              <a:lnSpc>
                <a:spcPct val="120000"/>
              </a:lnSpc>
              <a:defRPr/>
            </a:pPr>
            <a:endParaRPr lang="es-MX" sz="2600" b="1" dirty="0" smtClean="0">
              <a:solidFill>
                <a:srgbClr val="000066"/>
              </a:solidFill>
            </a:endParaRPr>
          </a:p>
          <a:p>
            <a:pPr algn="ctr">
              <a:lnSpc>
                <a:spcPct val="120000"/>
              </a:lnSpc>
              <a:defRPr/>
            </a:pPr>
            <a:r>
              <a:rPr lang="es-MX" sz="2600" b="1" dirty="0" smtClean="0">
                <a:solidFill>
                  <a:srgbClr val="000066"/>
                </a:solidFill>
              </a:rPr>
              <a:t>Un Enfoque Multidisciplinario en el Estudio de la Epilepsia </a:t>
            </a:r>
            <a:r>
              <a:rPr lang="es-MX" sz="2600" b="1" dirty="0" err="1" smtClean="0">
                <a:solidFill>
                  <a:srgbClr val="000066"/>
                </a:solidFill>
              </a:rPr>
              <a:t>Farmacorresistente</a:t>
            </a:r>
            <a:r>
              <a:rPr lang="es-MX" sz="2600" b="1" dirty="0" smtClean="0">
                <a:solidFill>
                  <a:srgbClr val="000066"/>
                </a:solidFill>
              </a:rPr>
              <a:t> Pediátrica</a:t>
            </a:r>
            <a:endParaRPr lang="es-MX" sz="2600" b="1" dirty="0" smtClean="0">
              <a:solidFill>
                <a:srgbClr val="000066"/>
              </a:solidFill>
            </a:endParaRPr>
          </a:p>
          <a:p>
            <a:pPr algn="ctr">
              <a:lnSpc>
                <a:spcPct val="120000"/>
              </a:lnSpc>
              <a:defRPr/>
            </a:pPr>
            <a:r>
              <a:rPr lang="es-MX" sz="2600" b="1" dirty="0" smtClean="0">
                <a:solidFill>
                  <a:srgbClr val="000066"/>
                </a:solidFill>
              </a:rPr>
              <a:t>Dra</a:t>
            </a:r>
            <a:r>
              <a:rPr lang="es-MX" sz="2600" b="1" dirty="0" smtClean="0">
                <a:solidFill>
                  <a:srgbClr val="000066"/>
                </a:solidFill>
              </a:rPr>
              <a:t>. Sandra Orozco </a:t>
            </a:r>
            <a:r>
              <a:rPr lang="es-MX" sz="2600" b="1" dirty="0" smtClean="0">
                <a:solidFill>
                  <a:srgbClr val="000066"/>
                </a:solidFill>
              </a:rPr>
              <a:t>Suárez</a:t>
            </a:r>
            <a:endParaRPr lang="es-MX" sz="2400" b="1" dirty="0">
              <a:solidFill>
                <a:srgbClr val="000066"/>
              </a:solidFill>
            </a:endParaRPr>
          </a:p>
          <a:p>
            <a:pPr>
              <a:lnSpc>
                <a:spcPct val="120000"/>
              </a:lnSpc>
              <a:defRPr/>
            </a:pPr>
            <a:r>
              <a:rPr lang="es-MX" sz="2600" b="1" dirty="0">
                <a:solidFill>
                  <a:srgbClr val="000066"/>
                </a:solidFill>
              </a:rPr>
              <a:t> </a:t>
            </a:r>
            <a:endParaRPr lang="es-ES" sz="2600" b="1" dirty="0">
              <a:solidFill>
                <a:srgbClr val="000066"/>
              </a:solidFill>
            </a:endParaRPr>
          </a:p>
        </p:txBody>
      </p:sp>
      <p:sp>
        <p:nvSpPr>
          <p:cNvPr id="3075" name="Line 25"/>
          <p:cNvSpPr>
            <a:spLocks noChangeShapeType="1"/>
          </p:cNvSpPr>
          <p:nvPr/>
        </p:nvSpPr>
        <p:spPr bwMode="auto">
          <a:xfrm flipV="1">
            <a:off x="628650" y="1789186"/>
            <a:ext cx="4667250" cy="63500"/>
          </a:xfrm>
          <a:prstGeom prst="line">
            <a:avLst/>
          </a:prstGeom>
          <a:noFill/>
          <a:ln w="3175">
            <a:solidFill>
              <a:srgbClr val="406626"/>
            </a:solidFill>
            <a:round/>
            <a:headEnd/>
            <a:tailEnd/>
          </a:ln>
        </p:spPr>
        <p:txBody>
          <a:bodyPr/>
          <a:lstStyle/>
          <a:p>
            <a:endParaRPr lang="es-ES"/>
          </a:p>
        </p:txBody>
      </p:sp>
      <p:sp>
        <p:nvSpPr>
          <p:cNvPr id="3077" name="6 CuadroTexto"/>
          <p:cNvSpPr txBox="1">
            <a:spLocks noChangeArrowheads="1"/>
          </p:cNvSpPr>
          <p:nvPr/>
        </p:nvSpPr>
        <p:spPr bwMode="auto">
          <a:xfrm>
            <a:off x="628650" y="942975"/>
            <a:ext cx="4241800" cy="523220"/>
          </a:xfrm>
          <a:prstGeom prst="rect">
            <a:avLst/>
          </a:prstGeom>
          <a:noFill/>
          <a:ln w="9525">
            <a:noFill/>
            <a:miter lim="800000"/>
            <a:headEnd/>
            <a:tailEnd/>
          </a:ln>
        </p:spPr>
        <p:txBody>
          <a:bodyPr>
            <a:spAutoFit/>
          </a:bodyPr>
          <a:lstStyle/>
          <a:p>
            <a:r>
              <a:rPr lang="es-MX" sz="1400" b="1" dirty="0">
                <a:solidFill>
                  <a:srgbClr val="406626"/>
                </a:solidFill>
              </a:rPr>
              <a:t>Unidad de </a:t>
            </a:r>
            <a:r>
              <a:rPr lang="es-MX" sz="1400" b="1" dirty="0" smtClean="0">
                <a:solidFill>
                  <a:srgbClr val="406626"/>
                </a:solidFill>
              </a:rPr>
              <a:t>Educación, Investigación y Políticas de Salud</a:t>
            </a:r>
            <a:endParaRPr lang="es-MX" sz="1400" b="1" dirty="0">
              <a:solidFill>
                <a:srgbClr val="406626"/>
              </a:solidFill>
            </a:endParaRPr>
          </a:p>
        </p:txBody>
      </p:sp>
      <p:pic>
        <p:nvPicPr>
          <p:cNvPr id="2" name="5 Imagen" descr="logo CIS 2008 transp.gif"/>
          <p:cNvPicPr>
            <a:picLocks noChangeAspect="1"/>
          </p:cNvPicPr>
          <p:nvPr/>
        </p:nvPicPr>
        <p:blipFill>
          <a:blip r:embed="rId2" cstate="print"/>
          <a:srcRect t="16912" b="31293"/>
          <a:stretch>
            <a:fillRect/>
          </a:stretch>
        </p:blipFill>
        <p:spPr bwMode="auto">
          <a:xfrm>
            <a:off x="5391697" y="4587766"/>
            <a:ext cx="4130675" cy="2270234"/>
          </a:xfrm>
          <a:prstGeom prst="rect">
            <a:avLst/>
          </a:prstGeom>
          <a:noFill/>
          <a:ln w="9525">
            <a:noFill/>
            <a:miter lim="800000"/>
            <a:headEnd/>
            <a:tailEnd/>
          </a:ln>
        </p:spPr>
      </p:pic>
      <p:sp>
        <p:nvSpPr>
          <p:cNvPr id="3080" name="Line 25"/>
          <p:cNvSpPr>
            <a:spLocks noChangeShapeType="1"/>
          </p:cNvSpPr>
          <p:nvPr/>
        </p:nvSpPr>
        <p:spPr bwMode="auto">
          <a:xfrm flipV="1">
            <a:off x="353218" y="4999481"/>
            <a:ext cx="4792663" cy="46037"/>
          </a:xfrm>
          <a:prstGeom prst="line">
            <a:avLst/>
          </a:prstGeom>
          <a:noFill/>
          <a:ln w="3175">
            <a:solidFill>
              <a:srgbClr val="406626"/>
            </a:solidFill>
            <a:round/>
            <a:headEnd/>
            <a:tailEnd/>
          </a:ln>
        </p:spPr>
        <p:txBody>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683568" y="332656"/>
            <a:ext cx="6984776" cy="27809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5903640" y="908720"/>
            <a:ext cx="3240360" cy="338554"/>
          </a:xfrm>
          <a:prstGeom prst="rect">
            <a:avLst/>
          </a:prstGeom>
          <a:noFill/>
        </p:spPr>
        <p:txBody>
          <a:bodyPr wrap="square" rtlCol="0">
            <a:spAutoFit/>
          </a:bodyPr>
          <a:lstStyle/>
          <a:p>
            <a:r>
              <a:rPr lang="en-US" dirty="0" err="1" smtClean="0">
                <a:solidFill>
                  <a:schemeClr val="bg1"/>
                </a:solidFill>
              </a:rPr>
              <a:t>Suero</a:t>
            </a:r>
            <a:endParaRPr lang="en-US" dirty="0">
              <a:solidFill>
                <a:schemeClr val="bg1"/>
              </a:solidFill>
            </a:endParaRPr>
          </a:p>
        </p:txBody>
      </p:sp>
      <p:sp>
        <p:nvSpPr>
          <p:cNvPr id="6" name="5 CuadroTexto"/>
          <p:cNvSpPr txBox="1"/>
          <p:nvPr/>
        </p:nvSpPr>
        <p:spPr>
          <a:xfrm>
            <a:off x="971600" y="3573016"/>
            <a:ext cx="4752528" cy="369332"/>
          </a:xfrm>
          <a:prstGeom prst="rect">
            <a:avLst/>
          </a:prstGeom>
          <a:noFill/>
        </p:spPr>
        <p:txBody>
          <a:bodyPr wrap="square" rtlCol="0">
            <a:spAutoFit/>
          </a:bodyPr>
          <a:lstStyle/>
          <a:p>
            <a:endParaRPr lang="en-US" dirty="0"/>
          </a:p>
        </p:txBody>
      </p:sp>
      <p:graphicFrame>
        <p:nvGraphicFramePr>
          <p:cNvPr id="7" name="6 Tabla"/>
          <p:cNvGraphicFramePr>
            <a:graphicFrameLocks noGrp="1"/>
          </p:cNvGraphicFramePr>
          <p:nvPr/>
        </p:nvGraphicFramePr>
        <p:xfrm>
          <a:off x="1619672" y="3068960"/>
          <a:ext cx="4572000" cy="336928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r>
                        <a:rPr lang="en-US" dirty="0" err="1" smtClean="0">
                          <a:solidFill>
                            <a:schemeClr val="tx1"/>
                          </a:solidFill>
                        </a:rPr>
                        <a:t>suero</a:t>
                      </a:r>
                      <a:endParaRPr lang="en-US" dirty="0">
                        <a:solidFill>
                          <a:schemeClr val="tx1"/>
                        </a:solidFill>
                      </a:endParaRPr>
                    </a:p>
                  </a:txBody>
                  <a:tcPr/>
                </a:tc>
                <a:tc>
                  <a:txBody>
                    <a:bodyPr/>
                    <a:lstStyle/>
                    <a:p>
                      <a:r>
                        <a:rPr lang="en-US" dirty="0" smtClean="0">
                          <a:solidFill>
                            <a:schemeClr val="tx1"/>
                          </a:solidFill>
                        </a:rPr>
                        <a:t>LCR</a:t>
                      </a:r>
                      <a:endParaRPr lang="en-US" dirty="0">
                        <a:solidFill>
                          <a:schemeClr val="tx1"/>
                        </a:solidFill>
                      </a:endParaRPr>
                    </a:p>
                  </a:txBody>
                  <a:tcPr/>
                </a:tc>
                <a:tc>
                  <a:txBody>
                    <a:bodyPr/>
                    <a:lstStyle/>
                    <a:p>
                      <a:r>
                        <a:rPr kumimoji="0" lang="en-US" sz="1800" b="1" kern="1200" baseline="0" dirty="0" err="1" smtClean="0">
                          <a:solidFill>
                            <a:schemeClr val="tx1"/>
                          </a:solidFill>
                          <a:latin typeface="+mn-lt"/>
                          <a:ea typeface="+mn-ea"/>
                          <a:cs typeface="+mn-cs"/>
                        </a:rPr>
                        <a:t>Albumina</a:t>
                      </a:r>
                      <a:r>
                        <a:rPr kumimoji="0" lang="en-US" sz="1800" b="1" kern="1200" baseline="0" dirty="0" smtClean="0">
                          <a:solidFill>
                            <a:schemeClr val="tx1"/>
                          </a:solidFill>
                          <a:latin typeface="+mn-lt"/>
                          <a:ea typeface="+mn-ea"/>
                          <a:cs typeface="+mn-cs"/>
                        </a:rPr>
                        <a:t>-LCR</a:t>
                      </a:r>
                      <a:endParaRPr lang="en-US" dirty="0">
                        <a:solidFill>
                          <a:schemeClr val="tx1"/>
                        </a:solidFill>
                      </a:endParaRPr>
                    </a:p>
                  </a:txBody>
                  <a:tcPr/>
                </a:tc>
              </a:tr>
              <a:tr h="370840">
                <a:tc>
                  <a:txBody>
                    <a:bodyPr/>
                    <a:lstStyle/>
                    <a:p>
                      <a:pPr algn="r" fontAlgn="b"/>
                      <a:r>
                        <a:rPr lang="es-ES" sz="1100" b="0" i="0" u="none" strike="noStrike" dirty="0">
                          <a:solidFill>
                            <a:schemeClr val="tx1"/>
                          </a:solidFill>
                          <a:latin typeface="Calibri"/>
                        </a:rPr>
                        <a:t>1900</a:t>
                      </a:r>
                    </a:p>
                  </a:txBody>
                  <a:tcPr marL="9525" marR="9525" marT="9525" marB="0" anchor="b"/>
                </a:tc>
                <a:tc>
                  <a:txBody>
                    <a:bodyPr/>
                    <a:lstStyle/>
                    <a:p>
                      <a:pPr algn="r" fontAlgn="b"/>
                      <a:r>
                        <a:rPr lang="es-ES" sz="1100" b="0" i="0" u="none" strike="noStrike" dirty="0">
                          <a:solidFill>
                            <a:schemeClr val="tx1"/>
                          </a:solidFill>
                          <a:latin typeface="Calibri"/>
                        </a:rPr>
                        <a:t>342</a:t>
                      </a:r>
                    </a:p>
                  </a:txBody>
                  <a:tcPr marL="9525" marR="9525" marT="9525" marB="0" anchor="b"/>
                </a:tc>
                <a:tc>
                  <a:txBody>
                    <a:bodyPr/>
                    <a:lstStyle/>
                    <a:p>
                      <a:pPr algn="r" fontAlgn="b"/>
                      <a:r>
                        <a:rPr lang="es-ES" sz="1100" b="0" i="0" u="none" strike="noStrike" dirty="0">
                          <a:solidFill>
                            <a:schemeClr val="tx1"/>
                          </a:solidFill>
                          <a:latin typeface="Calibri"/>
                        </a:rPr>
                        <a:t>5.55555556</a:t>
                      </a:r>
                    </a:p>
                  </a:txBody>
                  <a:tcPr marL="9525" marR="9525" marT="9525" marB="0" anchor="b"/>
                </a:tc>
              </a:tr>
              <a:tr h="370840">
                <a:tc>
                  <a:txBody>
                    <a:bodyPr/>
                    <a:lstStyle/>
                    <a:p>
                      <a:pPr algn="r" fontAlgn="b"/>
                      <a:r>
                        <a:rPr lang="es-ES" sz="1100" b="0" i="0" u="none" strike="noStrike">
                          <a:solidFill>
                            <a:schemeClr val="tx1"/>
                          </a:solidFill>
                          <a:latin typeface="Calibri"/>
                        </a:rPr>
                        <a:t>1900</a:t>
                      </a:r>
                    </a:p>
                  </a:txBody>
                  <a:tcPr marL="9525" marR="9525" marT="9525" marB="0" anchor="b"/>
                </a:tc>
                <a:tc>
                  <a:txBody>
                    <a:bodyPr/>
                    <a:lstStyle/>
                    <a:p>
                      <a:pPr algn="r" fontAlgn="b"/>
                      <a:r>
                        <a:rPr lang="es-ES" sz="1100" b="0" i="0" u="none" strike="noStrike">
                          <a:solidFill>
                            <a:schemeClr val="tx1"/>
                          </a:solidFill>
                          <a:latin typeface="Calibri"/>
                        </a:rPr>
                        <a:t>230</a:t>
                      </a:r>
                    </a:p>
                  </a:txBody>
                  <a:tcPr marL="9525" marR="9525" marT="9525" marB="0" anchor="b"/>
                </a:tc>
                <a:tc>
                  <a:txBody>
                    <a:bodyPr/>
                    <a:lstStyle/>
                    <a:p>
                      <a:pPr algn="r" fontAlgn="b"/>
                      <a:r>
                        <a:rPr lang="es-ES" sz="1100" b="0" i="0" u="none" strike="noStrike" dirty="0">
                          <a:solidFill>
                            <a:schemeClr val="tx1"/>
                          </a:solidFill>
                          <a:latin typeface="Calibri"/>
                        </a:rPr>
                        <a:t>8.26086957</a:t>
                      </a:r>
                    </a:p>
                  </a:txBody>
                  <a:tcPr marL="9525" marR="9525" marT="9525" marB="0" anchor="b"/>
                </a:tc>
              </a:tr>
              <a:tr h="504160">
                <a:tc>
                  <a:txBody>
                    <a:bodyPr/>
                    <a:lstStyle/>
                    <a:p>
                      <a:pPr algn="r" fontAlgn="b"/>
                      <a:r>
                        <a:rPr lang="es-ES" sz="1100" b="0" i="0" u="none" strike="noStrike">
                          <a:solidFill>
                            <a:schemeClr val="tx1"/>
                          </a:solidFill>
                          <a:latin typeface="Calibri"/>
                        </a:rPr>
                        <a:t>1900</a:t>
                      </a:r>
                    </a:p>
                  </a:txBody>
                  <a:tcPr marL="9525" marR="9525" marT="9525" marB="0" anchor="b"/>
                </a:tc>
                <a:tc>
                  <a:txBody>
                    <a:bodyPr/>
                    <a:lstStyle/>
                    <a:p>
                      <a:pPr algn="r" fontAlgn="b"/>
                      <a:r>
                        <a:rPr lang="es-ES" sz="1100" b="0" i="0" u="none" strike="noStrike" dirty="0">
                          <a:solidFill>
                            <a:schemeClr val="tx1"/>
                          </a:solidFill>
                          <a:latin typeface="Calibri"/>
                        </a:rPr>
                        <a:t>520</a:t>
                      </a:r>
                    </a:p>
                  </a:txBody>
                  <a:tcPr marL="9525" marR="9525" marT="9525" marB="0" anchor="b"/>
                </a:tc>
                <a:tc>
                  <a:txBody>
                    <a:bodyPr/>
                    <a:lstStyle/>
                    <a:p>
                      <a:pPr algn="r" fontAlgn="b"/>
                      <a:r>
                        <a:rPr lang="es-ES" sz="1100" b="0" i="0" u="none" strike="noStrike" dirty="0">
                          <a:solidFill>
                            <a:schemeClr val="tx1"/>
                          </a:solidFill>
                          <a:latin typeface="Calibri"/>
                        </a:rPr>
                        <a:t>3.65384615</a:t>
                      </a:r>
                    </a:p>
                  </a:txBody>
                  <a:tcPr marL="9525" marR="9525" marT="9525" marB="0" anchor="b"/>
                </a:tc>
              </a:tr>
              <a:tr h="370840">
                <a:tc>
                  <a:txBody>
                    <a:bodyPr/>
                    <a:lstStyle/>
                    <a:p>
                      <a:pPr algn="r" fontAlgn="b"/>
                      <a:r>
                        <a:rPr lang="es-ES" sz="1100" b="0" i="0" u="none" strike="noStrike">
                          <a:solidFill>
                            <a:schemeClr val="tx1"/>
                          </a:solidFill>
                          <a:latin typeface="Calibri"/>
                        </a:rPr>
                        <a:t>1900</a:t>
                      </a:r>
                    </a:p>
                  </a:txBody>
                  <a:tcPr marL="9525" marR="9525" marT="9525" marB="0" anchor="b"/>
                </a:tc>
                <a:tc>
                  <a:txBody>
                    <a:bodyPr/>
                    <a:lstStyle/>
                    <a:p>
                      <a:pPr algn="r" fontAlgn="b"/>
                      <a:r>
                        <a:rPr lang="es-ES" sz="1100" b="0" i="0" u="none" strike="noStrike">
                          <a:solidFill>
                            <a:schemeClr val="tx1"/>
                          </a:solidFill>
                          <a:latin typeface="Calibri"/>
                        </a:rPr>
                        <a:t>350</a:t>
                      </a:r>
                    </a:p>
                  </a:txBody>
                  <a:tcPr marL="9525" marR="9525" marT="9525" marB="0" anchor="b"/>
                </a:tc>
                <a:tc>
                  <a:txBody>
                    <a:bodyPr/>
                    <a:lstStyle/>
                    <a:p>
                      <a:pPr algn="r" fontAlgn="b"/>
                      <a:r>
                        <a:rPr lang="es-ES" sz="1100" b="0" i="0" u="none" strike="noStrike" dirty="0">
                          <a:solidFill>
                            <a:schemeClr val="tx1"/>
                          </a:solidFill>
                          <a:latin typeface="Calibri"/>
                        </a:rPr>
                        <a:t>5.42857143</a:t>
                      </a:r>
                    </a:p>
                  </a:txBody>
                  <a:tcPr marL="9525" marR="9525" marT="9525" marB="0" anchor="b"/>
                </a:tc>
              </a:tr>
              <a:tr h="370840">
                <a:tc>
                  <a:txBody>
                    <a:bodyPr/>
                    <a:lstStyle/>
                    <a:p>
                      <a:pPr algn="r" fontAlgn="b"/>
                      <a:r>
                        <a:rPr lang="es-ES" sz="1100" b="0" i="0" u="none" strike="noStrike">
                          <a:solidFill>
                            <a:schemeClr val="tx1"/>
                          </a:solidFill>
                          <a:latin typeface="Calibri"/>
                        </a:rPr>
                        <a:t>1900</a:t>
                      </a:r>
                    </a:p>
                  </a:txBody>
                  <a:tcPr marL="9525" marR="9525" marT="9525" marB="0" anchor="b"/>
                </a:tc>
                <a:tc>
                  <a:txBody>
                    <a:bodyPr/>
                    <a:lstStyle/>
                    <a:p>
                      <a:pPr algn="r" fontAlgn="b"/>
                      <a:r>
                        <a:rPr lang="es-ES" sz="1100" b="0" i="0" u="none" strike="noStrike">
                          <a:solidFill>
                            <a:schemeClr val="tx1"/>
                          </a:solidFill>
                          <a:latin typeface="Calibri"/>
                        </a:rPr>
                        <a:t>600</a:t>
                      </a:r>
                    </a:p>
                  </a:txBody>
                  <a:tcPr marL="9525" marR="9525" marT="9525" marB="0" anchor="b"/>
                </a:tc>
                <a:tc>
                  <a:txBody>
                    <a:bodyPr/>
                    <a:lstStyle/>
                    <a:p>
                      <a:pPr algn="r" fontAlgn="b"/>
                      <a:r>
                        <a:rPr lang="es-ES" sz="1100" b="0" i="0" u="none" strike="noStrike">
                          <a:solidFill>
                            <a:schemeClr val="tx1"/>
                          </a:solidFill>
                          <a:latin typeface="Calibri"/>
                        </a:rPr>
                        <a:t>3.16666667</a:t>
                      </a:r>
                    </a:p>
                  </a:txBody>
                  <a:tcPr marL="9525" marR="9525" marT="9525" marB="0" anchor="b"/>
                </a:tc>
              </a:tr>
              <a:tr h="370840">
                <a:tc>
                  <a:txBody>
                    <a:bodyPr/>
                    <a:lstStyle/>
                    <a:p>
                      <a:pPr algn="r" fontAlgn="b"/>
                      <a:r>
                        <a:rPr lang="es-ES" sz="1100" b="0" i="0" u="none" strike="noStrike">
                          <a:solidFill>
                            <a:schemeClr val="tx1"/>
                          </a:solidFill>
                          <a:latin typeface="Calibri"/>
                        </a:rPr>
                        <a:t>1900</a:t>
                      </a:r>
                    </a:p>
                  </a:txBody>
                  <a:tcPr marL="9525" marR="9525" marT="9525" marB="0" anchor="b"/>
                </a:tc>
                <a:tc>
                  <a:txBody>
                    <a:bodyPr/>
                    <a:lstStyle/>
                    <a:p>
                      <a:pPr algn="r" fontAlgn="b"/>
                      <a:r>
                        <a:rPr lang="es-ES" sz="1100" b="0" i="0" u="none" strike="noStrike">
                          <a:solidFill>
                            <a:schemeClr val="tx1"/>
                          </a:solidFill>
                          <a:latin typeface="Calibri"/>
                        </a:rPr>
                        <a:t>450</a:t>
                      </a:r>
                    </a:p>
                  </a:txBody>
                  <a:tcPr marL="9525" marR="9525" marT="9525" marB="0" anchor="b"/>
                </a:tc>
                <a:tc>
                  <a:txBody>
                    <a:bodyPr/>
                    <a:lstStyle/>
                    <a:p>
                      <a:pPr algn="r" fontAlgn="b"/>
                      <a:r>
                        <a:rPr lang="es-ES" sz="1100" b="0" i="0" u="none" strike="noStrike" dirty="0">
                          <a:solidFill>
                            <a:schemeClr val="tx1"/>
                          </a:solidFill>
                          <a:latin typeface="Calibri"/>
                        </a:rPr>
                        <a:t>4.22222222</a:t>
                      </a:r>
                    </a:p>
                  </a:txBody>
                  <a:tcPr marL="9525" marR="9525" marT="9525" marB="0" anchor="b"/>
                </a:tc>
              </a:tr>
              <a:tr h="370840">
                <a:tc>
                  <a:txBody>
                    <a:bodyPr/>
                    <a:lstStyle/>
                    <a:p>
                      <a:pPr algn="r" fontAlgn="b"/>
                      <a:r>
                        <a:rPr lang="es-ES" sz="1100" b="0" i="0" u="none" strike="noStrike">
                          <a:solidFill>
                            <a:schemeClr val="tx1"/>
                          </a:solidFill>
                          <a:latin typeface="Calibri"/>
                        </a:rPr>
                        <a:t>1900</a:t>
                      </a:r>
                    </a:p>
                  </a:txBody>
                  <a:tcPr marL="9525" marR="9525" marT="9525" marB="0" anchor="b"/>
                </a:tc>
                <a:tc>
                  <a:txBody>
                    <a:bodyPr/>
                    <a:lstStyle/>
                    <a:p>
                      <a:pPr algn="r" fontAlgn="b"/>
                      <a:r>
                        <a:rPr lang="es-ES" sz="1100" b="0" i="0" u="none" strike="noStrike">
                          <a:solidFill>
                            <a:schemeClr val="tx1"/>
                          </a:solidFill>
                          <a:latin typeface="Calibri"/>
                        </a:rPr>
                        <a:t>320</a:t>
                      </a:r>
                    </a:p>
                  </a:txBody>
                  <a:tcPr marL="9525" marR="9525" marT="9525" marB="0" anchor="b"/>
                </a:tc>
                <a:tc>
                  <a:txBody>
                    <a:bodyPr/>
                    <a:lstStyle/>
                    <a:p>
                      <a:pPr algn="r" fontAlgn="b"/>
                      <a:r>
                        <a:rPr lang="es-ES" sz="1100" b="0" i="0" u="none" strike="noStrike" dirty="0">
                          <a:solidFill>
                            <a:schemeClr val="tx1"/>
                          </a:solidFill>
                          <a:latin typeface="Calibri"/>
                        </a:rPr>
                        <a:t>5.9375</a:t>
                      </a:r>
                    </a:p>
                  </a:txBody>
                  <a:tcPr marL="9525" marR="9525" marT="9525" marB="0" anchor="b"/>
                </a:tc>
              </a:tr>
            </a:tbl>
          </a:graphicData>
        </a:graphic>
      </p:graphicFrame>
      <p:grpSp>
        <p:nvGrpSpPr>
          <p:cNvPr id="2" name="9 Grupo"/>
          <p:cNvGrpSpPr/>
          <p:nvPr/>
        </p:nvGrpSpPr>
        <p:grpSpPr>
          <a:xfrm>
            <a:off x="755576" y="404664"/>
            <a:ext cx="6984776" cy="2088232"/>
            <a:chOff x="755576" y="404664"/>
            <a:chExt cx="6984776" cy="2088232"/>
          </a:xfrm>
        </p:grpSpPr>
        <p:pic>
          <p:nvPicPr>
            <p:cNvPr id="71682" name="Picture 2" descr="F:\HABANA\DRA SANDRA RASMUSSEN\ALB-NT3 DRA SANDRA.jpg"/>
            <p:cNvPicPr>
              <a:picLocks noChangeAspect="1" noChangeArrowheads="1"/>
            </p:cNvPicPr>
            <p:nvPr/>
          </p:nvPicPr>
          <p:blipFill>
            <a:blip r:embed="rId2" cstate="print">
              <a:lum bright="30000" contrast="10000"/>
            </a:blip>
            <a:srcRect t="26634" b="46732"/>
            <a:stretch>
              <a:fillRect/>
            </a:stretch>
          </p:blipFill>
          <p:spPr bwMode="auto">
            <a:xfrm>
              <a:off x="827584" y="692696"/>
              <a:ext cx="4824536" cy="936104"/>
            </a:xfrm>
            <a:prstGeom prst="rect">
              <a:avLst/>
            </a:prstGeom>
            <a:noFill/>
          </p:spPr>
        </p:pic>
        <p:grpSp>
          <p:nvGrpSpPr>
            <p:cNvPr id="3" name="8 Grupo"/>
            <p:cNvGrpSpPr/>
            <p:nvPr/>
          </p:nvGrpSpPr>
          <p:grpSpPr>
            <a:xfrm>
              <a:off x="755576" y="404664"/>
              <a:ext cx="6984776" cy="2088232"/>
              <a:chOff x="251520" y="764704"/>
              <a:chExt cx="6984776" cy="2088232"/>
            </a:xfrm>
          </p:grpSpPr>
          <p:pic>
            <p:nvPicPr>
              <p:cNvPr id="71683" name="Picture 3" descr="F:\HABANA\DRA SANDRA RASMUSSEN\ALB-NT3 DRA SANDRA 2.jpg"/>
              <p:cNvPicPr>
                <a:picLocks noChangeAspect="1" noChangeArrowheads="1"/>
              </p:cNvPicPr>
              <p:nvPr/>
            </p:nvPicPr>
            <p:blipFill>
              <a:blip r:embed="rId3" cstate="print">
                <a:lum bright="30000" contrast="10000"/>
              </a:blip>
              <a:srcRect t="27464" b="50000"/>
              <a:stretch>
                <a:fillRect/>
              </a:stretch>
            </p:blipFill>
            <p:spPr bwMode="auto">
              <a:xfrm>
                <a:off x="323528" y="2060848"/>
                <a:ext cx="4796408" cy="792088"/>
              </a:xfrm>
              <a:prstGeom prst="rect">
                <a:avLst/>
              </a:prstGeom>
              <a:noFill/>
            </p:spPr>
          </p:pic>
          <p:sp>
            <p:nvSpPr>
              <p:cNvPr id="5" name="4 CuadroTexto"/>
              <p:cNvSpPr txBox="1"/>
              <p:nvPr/>
            </p:nvSpPr>
            <p:spPr>
              <a:xfrm>
                <a:off x="5652120" y="2204864"/>
                <a:ext cx="1584176" cy="369332"/>
              </a:xfrm>
              <a:prstGeom prst="rect">
                <a:avLst/>
              </a:prstGeom>
              <a:noFill/>
            </p:spPr>
            <p:txBody>
              <a:bodyPr wrap="square" rtlCol="0">
                <a:spAutoFit/>
              </a:bodyPr>
              <a:lstStyle/>
              <a:p>
                <a:r>
                  <a:rPr lang="en-US" dirty="0" smtClean="0">
                    <a:solidFill>
                      <a:schemeClr val="bg1"/>
                    </a:solidFill>
                  </a:rPr>
                  <a:t>LCR</a:t>
                </a:r>
                <a:endParaRPr lang="en-US" dirty="0">
                  <a:solidFill>
                    <a:schemeClr val="bg1"/>
                  </a:solidFill>
                </a:endParaRPr>
              </a:p>
            </p:txBody>
          </p:sp>
          <p:sp>
            <p:nvSpPr>
              <p:cNvPr id="8" name="7 CuadroTexto"/>
              <p:cNvSpPr txBox="1"/>
              <p:nvPr/>
            </p:nvSpPr>
            <p:spPr>
              <a:xfrm>
                <a:off x="251520" y="764704"/>
                <a:ext cx="6336704" cy="369332"/>
              </a:xfrm>
              <a:prstGeom prst="rect">
                <a:avLst/>
              </a:prstGeom>
              <a:noFill/>
            </p:spPr>
            <p:txBody>
              <a:bodyPr wrap="square" rtlCol="0">
                <a:spAutoFit/>
              </a:bodyPr>
              <a:lstStyle/>
              <a:p>
                <a:r>
                  <a:rPr lang="en-US" dirty="0" smtClean="0">
                    <a:solidFill>
                      <a:schemeClr val="bg1"/>
                    </a:solidFill>
                  </a:rPr>
                  <a:t>   </a:t>
                </a:r>
                <a:endParaRPr lang="en-US" dirty="0">
                  <a:solidFill>
                    <a:schemeClr val="bg1"/>
                  </a:solidFill>
                </a:endParaRP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05175"/>
          <p:cNvPicPr>
            <a:picLocks noChangeAspect="1" noChangeArrowheads="1"/>
          </p:cNvPicPr>
          <p:nvPr/>
        </p:nvPicPr>
        <p:blipFill>
          <a:blip r:embed="rId2" cstate="print">
            <a:lum bright="6000" contrast="24000"/>
          </a:blip>
          <a:srcRect/>
          <a:stretch>
            <a:fillRect/>
          </a:stretch>
        </p:blipFill>
        <p:spPr bwMode="auto">
          <a:xfrm>
            <a:off x="4573588" y="404813"/>
            <a:ext cx="3743325" cy="2946400"/>
          </a:xfrm>
          <a:prstGeom prst="rect">
            <a:avLst/>
          </a:prstGeom>
          <a:noFill/>
          <a:ln w="9525">
            <a:noFill/>
            <a:miter lim="800000"/>
            <a:headEnd/>
            <a:tailEnd/>
          </a:ln>
        </p:spPr>
      </p:pic>
      <p:pic>
        <p:nvPicPr>
          <p:cNvPr id="19459" name="Picture 3" descr="DSC05182"/>
          <p:cNvPicPr>
            <a:picLocks noChangeAspect="1" noChangeArrowheads="1"/>
          </p:cNvPicPr>
          <p:nvPr/>
        </p:nvPicPr>
        <p:blipFill>
          <a:blip r:embed="rId3" cstate="print">
            <a:lum bright="-18000" contrast="18000"/>
          </a:blip>
          <a:srcRect/>
          <a:stretch>
            <a:fillRect/>
          </a:stretch>
        </p:blipFill>
        <p:spPr bwMode="auto">
          <a:xfrm>
            <a:off x="2771775" y="4005263"/>
            <a:ext cx="3024188" cy="2236787"/>
          </a:xfrm>
          <a:prstGeom prst="rect">
            <a:avLst/>
          </a:prstGeom>
          <a:noFill/>
          <a:ln w="9525">
            <a:noFill/>
            <a:miter lim="800000"/>
            <a:headEnd/>
            <a:tailEnd/>
          </a:ln>
        </p:spPr>
      </p:pic>
      <p:pic>
        <p:nvPicPr>
          <p:cNvPr id="19460" name="Picture 4" descr="DSC05193"/>
          <p:cNvPicPr>
            <a:picLocks noChangeAspect="1" noChangeArrowheads="1"/>
          </p:cNvPicPr>
          <p:nvPr/>
        </p:nvPicPr>
        <p:blipFill>
          <a:blip r:embed="rId4" cstate="print">
            <a:lum bright="12000"/>
          </a:blip>
          <a:srcRect/>
          <a:stretch>
            <a:fillRect/>
          </a:stretch>
        </p:blipFill>
        <p:spPr bwMode="auto">
          <a:xfrm>
            <a:off x="144463" y="4168775"/>
            <a:ext cx="2555875" cy="1865313"/>
          </a:xfrm>
          <a:prstGeom prst="rect">
            <a:avLst/>
          </a:prstGeom>
          <a:noFill/>
          <a:ln w="9525">
            <a:noFill/>
            <a:miter lim="800000"/>
            <a:headEnd/>
            <a:tailEnd/>
          </a:ln>
        </p:spPr>
      </p:pic>
      <p:pic>
        <p:nvPicPr>
          <p:cNvPr id="19461" name="Picture 5" descr="DSC05183"/>
          <p:cNvPicPr>
            <a:picLocks noChangeAspect="1" noChangeArrowheads="1"/>
          </p:cNvPicPr>
          <p:nvPr/>
        </p:nvPicPr>
        <p:blipFill>
          <a:blip r:embed="rId5" cstate="print"/>
          <a:srcRect/>
          <a:stretch>
            <a:fillRect/>
          </a:stretch>
        </p:blipFill>
        <p:spPr bwMode="auto">
          <a:xfrm>
            <a:off x="5867400" y="4005263"/>
            <a:ext cx="3024188" cy="2174875"/>
          </a:xfrm>
          <a:prstGeom prst="rect">
            <a:avLst/>
          </a:prstGeom>
          <a:noFill/>
          <a:ln w="9525">
            <a:noFill/>
            <a:miter lim="800000"/>
            <a:headEnd/>
            <a:tailEnd/>
          </a:ln>
        </p:spPr>
      </p:pic>
      <p:pic>
        <p:nvPicPr>
          <p:cNvPr id="19462" name="Picture 6" descr="DSC05176"/>
          <p:cNvPicPr>
            <a:picLocks noChangeAspect="1" noChangeArrowheads="1"/>
          </p:cNvPicPr>
          <p:nvPr/>
        </p:nvPicPr>
        <p:blipFill>
          <a:blip r:embed="rId6" cstate="print"/>
          <a:srcRect/>
          <a:stretch>
            <a:fillRect/>
          </a:stretch>
        </p:blipFill>
        <p:spPr bwMode="auto">
          <a:xfrm>
            <a:off x="395288" y="422275"/>
            <a:ext cx="3873500" cy="2905125"/>
          </a:xfrm>
          <a:prstGeom prst="rect">
            <a:avLst/>
          </a:prstGeom>
          <a:noFill/>
          <a:ln w="9525">
            <a:noFill/>
            <a:miter lim="800000"/>
            <a:headEnd/>
            <a:tailEnd/>
          </a:ln>
        </p:spPr>
      </p:pic>
      <p:sp>
        <p:nvSpPr>
          <p:cNvPr id="19463" name="Text Box 7"/>
          <p:cNvSpPr txBox="1">
            <a:spLocks noChangeArrowheads="1"/>
          </p:cNvSpPr>
          <p:nvPr/>
        </p:nvSpPr>
        <p:spPr bwMode="auto">
          <a:xfrm>
            <a:off x="5940425" y="4149725"/>
            <a:ext cx="863600" cy="244475"/>
          </a:xfrm>
          <a:prstGeom prst="rect">
            <a:avLst/>
          </a:prstGeom>
          <a:noFill/>
          <a:ln w="9525">
            <a:noFill/>
            <a:miter lim="800000"/>
            <a:headEnd/>
            <a:tailEnd/>
          </a:ln>
        </p:spPr>
        <p:txBody>
          <a:bodyPr>
            <a:spAutoFit/>
          </a:bodyPr>
          <a:lstStyle/>
          <a:p>
            <a:pPr>
              <a:spcBef>
                <a:spcPct val="50000"/>
              </a:spcBef>
            </a:pPr>
            <a:r>
              <a:rPr lang="es-MX" sz="1000"/>
              <a:t>C11-2007</a:t>
            </a:r>
            <a:endParaRPr lang="es-E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o"/>
          <p:cNvGrpSpPr/>
          <p:nvPr/>
        </p:nvGrpSpPr>
        <p:grpSpPr>
          <a:xfrm>
            <a:off x="411302" y="1080455"/>
            <a:ext cx="7920880" cy="4824536"/>
            <a:chOff x="9793313" y="7345413"/>
            <a:chExt cx="7704856" cy="5224646"/>
          </a:xfrm>
        </p:grpSpPr>
        <p:pic>
          <p:nvPicPr>
            <p:cNvPr id="7" name="Picture 3"/>
            <p:cNvPicPr>
              <a:picLocks noChangeAspect="1" noChangeArrowheads="1"/>
            </p:cNvPicPr>
            <p:nvPr/>
          </p:nvPicPr>
          <p:blipFill>
            <a:blip r:embed="rId3" cstate="print"/>
            <a:srcRect/>
            <a:stretch>
              <a:fillRect/>
            </a:stretch>
          </p:blipFill>
          <p:spPr bwMode="auto">
            <a:xfrm>
              <a:off x="13880833" y="7345413"/>
              <a:ext cx="3617336" cy="2215845"/>
            </a:xfrm>
            <a:prstGeom prst="rect">
              <a:avLst/>
            </a:prstGeom>
            <a:noFill/>
            <a:ln w="9525">
              <a:noFill/>
              <a:miter lim="800000"/>
              <a:headEnd/>
              <a:tailEnd/>
            </a:ln>
          </p:spPr>
        </p:pic>
        <p:pic>
          <p:nvPicPr>
            <p:cNvPr id="8" name="Picture 2" descr="C:\Documents and Settings\Administrador\Mis documentos\Casos Clínicos\Mauricio P. (Rasmussen)\RM 05-09-09\CIMG3151.JPG"/>
            <p:cNvPicPr>
              <a:picLocks noChangeAspect="1" noChangeArrowheads="1"/>
            </p:cNvPicPr>
            <p:nvPr/>
          </p:nvPicPr>
          <p:blipFill>
            <a:blip r:embed="rId4" cstate="print"/>
            <a:srcRect l="24055" t="4742" r="21109" b="3275"/>
            <a:stretch>
              <a:fillRect/>
            </a:stretch>
          </p:blipFill>
          <p:spPr bwMode="auto">
            <a:xfrm>
              <a:off x="10009337" y="7489429"/>
              <a:ext cx="1602064" cy="2139330"/>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l="34669" t="23898" r="21109" b="5347"/>
            <a:stretch>
              <a:fillRect/>
            </a:stretch>
          </p:blipFill>
          <p:spPr bwMode="auto">
            <a:xfrm>
              <a:off x="10063446" y="9721677"/>
              <a:ext cx="1602075" cy="2039393"/>
            </a:xfrm>
            <a:prstGeom prst="rect">
              <a:avLst/>
            </a:prstGeom>
            <a:noFill/>
            <a:ln w="9525">
              <a:noFill/>
              <a:miter lim="800000"/>
              <a:headEnd/>
              <a:tailEnd/>
            </a:ln>
          </p:spPr>
        </p:pic>
        <p:pic>
          <p:nvPicPr>
            <p:cNvPr id="10" name="Picture 3" descr="C:\Documents and Settings\Administrador\Mis documentos\Casos Clínicos\Mauricio P. (Rasmussen)\RM 05-09-09\CIMG3152.JPG"/>
            <p:cNvPicPr>
              <a:picLocks noChangeAspect="1" noChangeArrowheads="1"/>
            </p:cNvPicPr>
            <p:nvPr/>
          </p:nvPicPr>
          <p:blipFill>
            <a:blip r:embed="rId6" cstate="print"/>
            <a:srcRect l="19341" t="2385" r="20518" b="917"/>
            <a:stretch>
              <a:fillRect/>
            </a:stretch>
          </p:blipFill>
          <p:spPr bwMode="auto">
            <a:xfrm>
              <a:off x="11809537" y="7518116"/>
              <a:ext cx="1665250" cy="2131553"/>
            </a:xfrm>
            <a:prstGeom prst="rect">
              <a:avLst/>
            </a:prstGeom>
            <a:noFill/>
            <a:ln w="9525">
              <a:noFill/>
              <a:miter lim="800000"/>
              <a:headEnd/>
              <a:tailEnd/>
            </a:ln>
          </p:spPr>
        </p:pic>
        <p:pic>
          <p:nvPicPr>
            <p:cNvPr id="11" name="Picture 3"/>
            <p:cNvPicPr>
              <a:picLocks noChangeAspect="1" noChangeArrowheads="1"/>
            </p:cNvPicPr>
            <p:nvPr/>
          </p:nvPicPr>
          <p:blipFill>
            <a:blip r:embed="rId7" cstate="print"/>
            <a:srcRect t="5682" b="2771"/>
            <a:stretch>
              <a:fillRect/>
            </a:stretch>
          </p:blipFill>
          <p:spPr bwMode="auto">
            <a:xfrm>
              <a:off x="13825761" y="9721677"/>
              <a:ext cx="3656578" cy="2084255"/>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l="33492" t="23898" r="20518" b="5345"/>
            <a:stretch>
              <a:fillRect/>
            </a:stretch>
          </p:blipFill>
          <p:spPr bwMode="auto">
            <a:xfrm>
              <a:off x="11809537" y="9721677"/>
              <a:ext cx="1681361" cy="2059856"/>
            </a:xfrm>
            <a:prstGeom prst="rect">
              <a:avLst/>
            </a:prstGeom>
            <a:noFill/>
            <a:ln w="9525">
              <a:noFill/>
              <a:miter lim="800000"/>
              <a:headEnd/>
              <a:tailEnd/>
            </a:ln>
          </p:spPr>
        </p:pic>
        <p:sp>
          <p:nvSpPr>
            <p:cNvPr id="13" name="12 CuadroTexto"/>
            <p:cNvSpPr txBox="1"/>
            <p:nvPr/>
          </p:nvSpPr>
          <p:spPr>
            <a:xfrm>
              <a:off x="9793313" y="12169949"/>
              <a:ext cx="7272808" cy="400110"/>
            </a:xfrm>
            <a:prstGeom prst="rect">
              <a:avLst/>
            </a:prstGeom>
            <a:noFill/>
          </p:spPr>
          <p:txBody>
            <a:bodyPr wrap="square" rtlCol="0">
              <a:spAutoFit/>
            </a:bodyPr>
            <a:lstStyle/>
            <a:p>
              <a:endParaRPr lang="es-ES" sz="2000" dirty="0"/>
            </a:p>
          </p:txBody>
        </p:sp>
      </p:grpSp>
      <p:cxnSp>
        <p:nvCxnSpPr>
          <p:cNvPr id="15" name="14 Conector recto de flecha"/>
          <p:cNvCxnSpPr/>
          <p:nvPr/>
        </p:nvCxnSpPr>
        <p:spPr>
          <a:xfrm flipV="1">
            <a:off x="539552" y="3573016"/>
            <a:ext cx="358900" cy="69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187624" y="5229200"/>
            <a:ext cx="7272808" cy="307777"/>
          </a:xfrm>
          <a:prstGeom prst="rect">
            <a:avLst/>
          </a:prstGeom>
          <a:noFill/>
        </p:spPr>
        <p:txBody>
          <a:bodyPr wrap="square" rtlCol="0">
            <a:spAutoFit/>
          </a:bodyPr>
          <a:lstStyle/>
          <a:p>
            <a:endParaRPr lang="es-ES" sz="1400" dirty="0"/>
          </a:p>
        </p:txBody>
      </p:sp>
      <p:sp>
        <p:nvSpPr>
          <p:cNvPr id="21" name="20 CuadroTexto"/>
          <p:cNvSpPr txBox="1"/>
          <p:nvPr/>
        </p:nvSpPr>
        <p:spPr>
          <a:xfrm>
            <a:off x="1337095" y="741872"/>
            <a:ext cx="5822830" cy="338554"/>
          </a:xfrm>
          <a:prstGeom prst="rect">
            <a:avLst/>
          </a:prstGeom>
          <a:noFill/>
        </p:spPr>
        <p:txBody>
          <a:bodyPr wrap="square" rtlCol="0">
            <a:spAutoFit/>
          </a:bodyPr>
          <a:lstStyle/>
          <a:p>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32-supmen.jpg"/>
          <p:cNvPicPr>
            <a:picLocks noChangeAspect="1"/>
          </p:cNvPicPr>
          <p:nvPr/>
        </p:nvPicPr>
        <p:blipFill>
          <a:blip r:embed="rId2" cstate="print">
            <a:lum bright="-10000" contrast="23000"/>
          </a:blip>
          <a:stretch>
            <a:fillRect/>
          </a:stretch>
        </p:blipFill>
        <p:spPr>
          <a:xfrm>
            <a:off x="787108" y="458780"/>
            <a:ext cx="3437801" cy="2664296"/>
          </a:xfrm>
          <a:prstGeom prst="rect">
            <a:avLst/>
          </a:prstGeom>
        </p:spPr>
      </p:pic>
      <p:grpSp>
        <p:nvGrpSpPr>
          <p:cNvPr id="2" name="5 Grupo"/>
          <p:cNvGrpSpPr/>
          <p:nvPr/>
        </p:nvGrpSpPr>
        <p:grpSpPr>
          <a:xfrm>
            <a:off x="739811" y="3231930"/>
            <a:ext cx="3532645" cy="3115740"/>
            <a:chOff x="1619672" y="4998526"/>
            <a:chExt cx="2520280" cy="1859474"/>
          </a:xfrm>
        </p:grpSpPr>
        <p:pic>
          <p:nvPicPr>
            <p:cNvPr id="7" name="Picture 4" descr="E:\articulos2012\Nutritional neuroscience\albumina\c31-cc-2.jpg"/>
            <p:cNvPicPr>
              <a:picLocks noChangeAspect="1" noChangeArrowheads="1"/>
            </p:cNvPicPr>
            <p:nvPr/>
          </p:nvPicPr>
          <p:blipFill>
            <a:blip r:embed="rId3" cstate="print">
              <a:lum bright="14000" contrast="39000"/>
            </a:blip>
            <a:srcRect/>
            <a:stretch>
              <a:fillRect/>
            </a:stretch>
          </p:blipFill>
          <p:spPr bwMode="auto">
            <a:xfrm>
              <a:off x="1619672" y="4998526"/>
              <a:ext cx="2520280" cy="1859474"/>
            </a:xfrm>
            <a:prstGeom prst="rect">
              <a:avLst/>
            </a:prstGeom>
            <a:noFill/>
          </p:spPr>
        </p:pic>
        <p:cxnSp>
          <p:nvCxnSpPr>
            <p:cNvPr id="8" name="7 Conector recto"/>
            <p:cNvCxnSpPr/>
            <p:nvPr/>
          </p:nvCxnSpPr>
          <p:spPr>
            <a:xfrm>
              <a:off x="1763688" y="6741368"/>
              <a:ext cx="216024"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051720" y="6596390"/>
              <a:ext cx="648072" cy="261610"/>
            </a:xfrm>
            <a:prstGeom prst="rect">
              <a:avLst/>
            </a:prstGeom>
            <a:noFill/>
          </p:spPr>
          <p:txBody>
            <a:bodyPr wrap="square" rtlCol="0">
              <a:spAutoFit/>
            </a:bodyPr>
            <a:lstStyle/>
            <a:p>
              <a:r>
                <a:rPr lang="es-MX" sz="1050" dirty="0" smtClean="0"/>
                <a:t>20</a:t>
              </a:r>
              <a:r>
                <a:rPr lang="es-MX" sz="1050" dirty="0" smtClean="0">
                  <a:sym typeface="Symbol"/>
                </a:rPr>
                <a:t>m</a:t>
              </a:r>
              <a:endParaRPr lang="es-MX" sz="1050" dirty="0"/>
            </a:p>
          </p:txBody>
        </p:sp>
      </p:grpSp>
      <p:cxnSp>
        <p:nvCxnSpPr>
          <p:cNvPr id="12" name="11 Conector recto"/>
          <p:cNvCxnSpPr/>
          <p:nvPr/>
        </p:nvCxnSpPr>
        <p:spPr>
          <a:xfrm>
            <a:off x="7092280" y="2924944"/>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7587" name="Picture 3" descr="C:\Users\SANDRA OROZCO\Documents\Nutritional neuroscience\albumina\c32-1.jpg"/>
          <p:cNvPicPr>
            <a:picLocks noChangeAspect="1" noChangeArrowheads="1"/>
          </p:cNvPicPr>
          <p:nvPr/>
        </p:nvPicPr>
        <p:blipFill>
          <a:blip r:embed="rId4" cstate="print">
            <a:lum contrast="10000"/>
          </a:blip>
          <a:srcRect/>
          <a:stretch>
            <a:fillRect/>
          </a:stretch>
        </p:blipFill>
        <p:spPr bwMode="auto">
          <a:xfrm>
            <a:off x="4524702" y="337459"/>
            <a:ext cx="3815257" cy="2861443"/>
          </a:xfrm>
          <a:prstGeom prst="rect">
            <a:avLst/>
          </a:prstGeom>
          <a:noFill/>
        </p:spPr>
      </p:pic>
      <p:pic>
        <p:nvPicPr>
          <p:cNvPr id="16" name="Picture 6"/>
          <p:cNvPicPr>
            <a:picLocks noChangeAspect="1" noChangeArrowheads="1"/>
          </p:cNvPicPr>
          <p:nvPr/>
        </p:nvPicPr>
        <p:blipFill>
          <a:blip r:embed="rId5" cstate="print">
            <a:lum bright="-10000"/>
          </a:blip>
          <a:srcRect/>
          <a:stretch>
            <a:fillRect/>
          </a:stretch>
        </p:blipFill>
        <p:spPr bwMode="auto">
          <a:xfrm>
            <a:off x="4423292" y="3342290"/>
            <a:ext cx="3967968" cy="2975976"/>
          </a:xfrm>
          <a:prstGeom prst="rect">
            <a:avLst/>
          </a:prstGeom>
          <a:noFill/>
          <a:ln w="9525">
            <a:noFill/>
            <a:miter lim="800000"/>
            <a:headEnd/>
            <a:tailEnd/>
          </a:ln>
        </p:spPr>
      </p:pic>
      <p:sp>
        <p:nvSpPr>
          <p:cNvPr id="18" name="17 CuadroTexto"/>
          <p:cNvSpPr txBox="1"/>
          <p:nvPr/>
        </p:nvSpPr>
        <p:spPr>
          <a:xfrm>
            <a:off x="2780305" y="0"/>
            <a:ext cx="4752528" cy="369332"/>
          </a:xfrm>
          <a:prstGeom prst="rect">
            <a:avLst/>
          </a:prstGeom>
          <a:solidFill>
            <a:schemeClr val="accent1"/>
          </a:solidFill>
        </p:spPr>
        <p:txBody>
          <a:bodyPr wrap="square" rtlCol="0">
            <a:spAutoFit/>
          </a:bodyPr>
          <a:lstStyle/>
          <a:p>
            <a:r>
              <a:rPr lang="es-MX" sz="1800" b="1" dirty="0" err="1" smtClean="0"/>
              <a:t>Albumin</a:t>
            </a:r>
            <a:r>
              <a:rPr lang="es-MX" sz="1800" b="1" dirty="0" smtClean="0"/>
              <a:t> </a:t>
            </a:r>
            <a:r>
              <a:rPr lang="es-MX" sz="1800" b="1" dirty="0" err="1" smtClean="0"/>
              <a:t>extravassation</a:t>
            </a:r>
            <a:endParaRPr lang="es-MX"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5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2 Grupo"/>
          <p:cNvGrpSpPr/>
          <p:nvPr/>
        </p:nvGrpSpPr>
        <p:grpSpPr>
          <a:xfrm>
            <a:off x="4499992" y="404664"/>
            <a:ext cx="4051996" cy="3254368"/>
            <a:chOff x="4427771" y="1239997"/>
            <a:chExt cx="4051996" cy="3254368"/>
          </a:xfrm>
        </p:grpSpPr>
        <p:sp>
          <p:nvSpPr>
            <p:cNvPr id="4" name="Line 4"/>
            <p:cNvSpPr>
              <a:spLocks noChangeShapeType="1"/>
            </p:cNvSpPr>
            <p:nvPr/>
          </p:nvSpPr>
          <p:spPr bwMode="auto">
            <a:xfrm flipV="1">
              <a:off x="5724525" y="3068638"/>
              <a:ext cx="503238" cy="144462"/>
            </a:xfrm>
            <a:prstGeom prst="line">
              <a:avLst/>
            </a:prstGeom>
            <a:noFill/>
            <a:ln w="9525">
              <a:solidFill>
                <a:srgbClr val="FFFF00"/>
              </a:solidFill>
              <a:round/>
              <a:headEnd/>
              <a:tailEnd type="triangle" w="med" len="med"/>
            </a:ln>
          </p:spPr>
          <p:txBody>
            <a:bodyPr/>
            <a:lstStyle/>
            <a:p>
              <a:endParaRPr lang="es-ES"/>
            </a:p>
          </p:txBody>
        </p:sp>
        <p:pic>
          <p:nvPicPr>
            <p:cNvPr id="5" name="Picture 7"/>
            <p:cNvPicPr>
              <a:picLocks noChangeAspect="1" noChangeArrowheads="1"/>
            </p:cNvPicPr>
            <p:nvPr/>
          </p:nvPicPr>
          <p:blipFill>
            <a:blip r:embed="rId2" cstate="print">
              <a:lum bright="-6000" contrast="6000"/>
            </a:blip>
            <a:srcRect/>
            <a:stretch>
              <a:fillRect/>
            </a:stretch>
          </p:blipFill>
          <p:spPr bwMode="auto">
            <a:xfrm>
              <a:off x="4427771" y="1250831"/>
              <a:ext cx="2081241" cy="3243530"/>
            </a:xfrm>
            <a:prstGeom prst="rect">
              <a:avLst/>
            </a:prstGeom>
            <a:noFill/>
            <a:ln w="9525">
              <a:noFill/>
              <a:miter lim="800000"/>
              <a:headEnd/>
              <a:tailEnd/>
            </a:ln>
          </p:spPr>
        </p:pic>
        <p:pic>
          <p:nvPicPr>
            <p:cNvPr id="6" name="Picture 5" descr="15-focoCD8"/>
            <p:cNvPicPr>
              <a:picLocks noChangeAspect="1" noChangeArrowheads="1"/>
            </p:cNvPicPr>
            <p:nvPr/>
          </p:nvPicPr>
          <p:blipFill>
            <a:blip r:embed="rId3" cstate="print">
              <a:lum contrast="6000"/>
            </a:blip>
            <a:srcRect r="4480"/>
            <a:stretch>
              <a:fillRect/>
            </a:stretch>
          </p:blipFill>
          <p:spPr bwMode="auto">
            <a:xfrm>
              <a:off x="6535593" y="1250830"/>
              <a:ext cx="1935546" cy="1630393"/>
            </a:xfrm>
            <a:prstGeom prst="rect">
              <a:avLst/>
            </a:prstGeom>
            <a:noFill/>
            <a:ln w="9525">
              <a:noFill/>
              <a:miter lim="800000"/>
              <a:headEnd/>
              <a:tailEnd/>
            </a:ln>
          </p:spPr>
        </p:pic>
        <p:sp>
          <p:nvSpPr>
            <p:cNvPr id="7" name="6 Rectángulo"/>
            <p:cNvSpPr/>
            <p:nvPr/>
          </p:nvSpPr>
          <p:spPr>
            <a:xfrm>
              <a:off x="7695121" y="1239997"/>
              <a:ext cx="784646" cy="276999"/>
            </a:xfrm>
            <a:prstGeom prst="rect">
              <a:avLst/>
            </a:prstGeom>
          </p:spPr>
          <p:txBody>
            <a:bodyPr wrap="square">
              <a:spAutoFit/>
            </a:bodyPr>
            <a:lstStyle/>
            <a:p>
              <a:pPr>
                <a:spcBef>
                  <a:spcPct val="50000"/>
                </a:spcBef>
              </a:pPr>
              <a:r>
                <a:rPr lang="es-ES" sz="1200" b="1" dirty="0" smtClean="0">
                  <a:solidFill>
                    <a:schemeClr val="accent1"/>
                  </a:solidFill>
                </a:rPr>
                <a:t>CD4+</a:t>
              </a:r>
              <a:endParaRPr lang="es-ES" sz="1200" b="1" dirty="0">
                <a:solidFill>
                  <a:schemeClr val="accent1"/>
                </a:solidFill>
              </a:endParaRPr>
            </a:p>
          </p:txBody>
        </p:sp>
        <p:pic>
          <p:nvPicPr>
            <p:cNvPr id="8" name="Picture 2" descr="E:\caso 26\5celb,tcd8.jpg"/>
            <p:cNvPicPr>
              <a:picLocks noChangeAspect="1" noChangeArrowheads="1"/>
            </p:cNvPicPr>
            <p:nvPr/>
          </p:nvPicPr>
          <p:blipFill>
            <a:blip r:embed="rId4" cstate="print">
              <a:lum contrast="10000"/>
            </a:blip>
            <a:srcRect/>
            <a:stretch>
              <a:fillRect/>
            </a:stretch>
          </p:blipFill>
          <p:spPr bwMode="auto">
            <a:xfrm>
              <a:off x="6547216" y="2889545"/>
              <a:ext cx="1923920" cy="1604820"/>
            </a:xfrm>
            <a:prstGeom prst="rect">
              <a:avLst/>
            </a:prstGeom>
            <a:noFill/>
            <a:ln w="9525">
              <a:noFill/>
              <a:miter lim="800000"/>
              <a:headEnd/>
              <a:tailEnd/>
            </a:ln>
          </p:spPr>
        </p:pic>
        <p:cxnSp>
          <p:nvCxnSpPr>
            <p:cNvPr id="9" name="8 Conector recto"/>
            <p:cNvCxnSpPr/>
            <p:nvPr/>
          </p:nvCxnSpPr>
          <p:spPr>
            <a:xfrm flipV="1">
              <a:off x="8212347" y="2712933"/>
              <a:ext cx="148851" cy="130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7806906" y="2872597"/>
              <a:ext cx="603849" cy="500137"/>
            </a:xfrm>
            <a:prstGeom prst="rect">
              <a:avLst/>
            </a:prstGeom>
            <a:noFill/>
          </p:spPr>
          <p:txBody>
            <a:bodyPr wrap="square" rtlCol="0">
              <a:spAutoFit/>
            </a:bodyPr>
            <a:lstStyle/>
            <a:p>
              <a:r>
                <a:rPr lang="es-MX" sz="1050" dirty="0" smtClean="0">
                  <a:solidFill>
                    <a:schemeClr val="accent1"/>
                  </a:solidFill>
                </a:rPr>
                <a:t>CD8+</a:t>
              </a:r>
            </a:p>
            <a:p>
              <a:endParaRPr lang="es-MX" dirty="0"/>
            </a:p>
          </p:txBody>
        </p:sp>
        <p:sp>
          <p:nvSpPr>
            <p:cNvPr id="11" name="10 CuadroTexto"/>
            <p:cNvSpPr txBox="1"/>
            <p:nvPr/>
          </p:nvSpPr>
          <p:spPr>
            <a:xfrm>
              <a:off x="4528868" y="1319842"/>
              <a:ext cx="750526" cy="261610"/>
            </a:xfrm>
            <a:prstGeom prst="rect">
              <a:avLst/>
            </a:prstGeom>
            <a:noFill/>
          </p:spPr>
          <p:txBody>
            <a:bodyPr wrap="none" rtlCol="0">
              <a:spAutoFit/>
            </a:bodyPr>
            <a:lstStyle/>
            <a:p>
              <a:r>
                <a:rPr lang="es-MX" sz="1100" dirty="0" err="1" smtClean="0">
                  <a:solidFill>
                    <a:schemeClr val="accent1"/>
                  </a:solidFill>
                </a:rPr>
                <a:t>Microglia</a:t>
              </a:r>
              <a:endParaRPr lang="es-MX" sz="1100" dirty="0">
                <a:solidFill>
                  <a:schemeClr val="accent1"/>
                </a:solidFill>
              </a:endParaRPr>
            </a:p>
          </p:txBody>
        </p:sp>
      </p:grpSp>
      <p:sp>
        <p:nvSpPr>
          <p:cNvPr id="13" name="12 CuadroTexto"/>
          <p:cNvSpPr txBox="1"/>
          <p:nvPr/>
        </p:nvSpPr>
        <p:spPr>
          <a:xfrm>
            <a:off x="3203848" y="476672"/>
            <a:ext cx="495649" cy="369332"/>
          </a:xfrm>
          <a:prstGeom prst="rect">
            <a:avLst/>
          </a:prstGeom>
          <a:noFill/>
        </p:spPr>
        <p:txBody>
          <a:bodyPr wrap="none" rtlCol="0">
            <a:spAutoFit/>
          </a:bodyPr>
          <a:lstStyle/>
          <a:p>
            <a:r>
              <a:rPr lang="es-MX" dirty="0" smtClean="0"/>
              <a:t>RD</a:t>
            </a:r>
            <a:endParaRPr lang="es-MX" dirty="0"/>
          </a:p>
        </p:txBody>
      </p:sp>
      <p:pic>
        <p:nvPicPr>
          <p:cNvPr id="63491" name="Picture 3" descr="D:\Rasmussen1\2009-07-01 001\CIMG1192.JPG"/>
          <p:cNvPicPr>
            <a:picLocks noChangeAspect="1" noChangeArrowheads="1"/>
          </p:cNvPicPr>
          <p:nvPr/>
        </p:nvPicPr>
        <p:blipFill>
          <a:blip r:embed="rId5" cstate="print"/>
          <a:srcRect l="11812" t="5901" r="12589" b="3401"/>
          <a:stretch>
            <a:fillRect/>
          </a:stretch>
        </p:blipFill>
        <p:spPr bwMode="auto">
          <a:xfrm>
            <a:off x="539552" y="404664"/>
            <a:ext cx="2878020" cy="2589627"/>
          </a:xfrm>
          <a:prstGeom prst="rect">
            <a:avLst/>
          </a:prstGeom>
          <a:noFill/>
        </p:spPr>
      </p:pic>
      <p:pic>
        <p:nvPicPr>
          <p:cNvPr id="15" name="Picture 9" descr="s-10015-4"/>
          <p:cNvPicPr>
            <a:picLocks noChangeAspect="1" noChangeArrowheads="1"/>
          </p:cNvPicPr>
          <p:nvPr/>
        </p:nvPicPr>
        <p:blipFill>
          <a:blip r:embed="rId6" cstate="print">
            <a:lum bright="-10000"/>
          </a:blip>
          <a:srcRect/>
          <a:stretch>
            <a:fillRect/>
          </a:stretch>
        </p:blipFill>
        <p:spPr bwMode="auto">
          <a:xfrm>
            <a:off x="4427984" y="3730446"/>
            <a:ext cx="3096344" cy="2911529"/>
          </a:xfrm>
          <a:prstGeom prst="rect">
            <a:avLst/>
          </a:prstGeom>
          <a:noFill/>
          <a:ln w="9525">
            <a:noFill/>
            <a:miter lim="800000"/>
            <a:headEnd/>
            <a:tailEnd/>
          </a:ln>
        </p:spPr>
      </p:pic>
      <p:pic>
        <p:nvPicPr>
          <p:cNvPr id="20" name="5 Imagen" descr="logo CIS 2008 transp.gif"/>
          <p:cNvPicPr>
            <a:picLocks noChangeAspect="1"/>
          </p:cNvPicPr>
          <p:nvPr/>
        </p:nvPicPr>
        <p:blipFill>
          <a:blip r:embed="rId7" cstate="print"/>
          <a:srcRect l="8492" t="20046" r="6089" b="35597"/>
          <a:stretch>
            <a:fillRect/>
          </a:stretch>
        </p:blipFill>
        <p:spPr bwMode="auto">
          <a:xfrm>
            <a:off x="8108394" y="6237311"/>
            <a:ext cx="784085" cy="432047"/>
          </a:xfrm>
          <a:prstGeom prst="rect">
            <a:avLst/>
          </a:prstGeom>
          <a:noFill/>
          <a:ln w="9525">
            <a:noFill/>
            <a:miter lim="800000"/>
            <a:headEnd/>
            <a:tailEnd/>
          </a:ln>
        </p:spPr>
      </p:pic>
      <p:pic>
        <p:nvPicPr>
          <p:cNvPr id="68609" name="Picture 1" descr="F:\HABANA\neune28-02\DSCN9775.JPG"/>
          <p:cNvPicPr>
            <a:picLocks noChangeAspect="1" noChangeArrowheads="1"/>
          </p:cNvPicPr>
          <p:nvPr/>
        </p:nvPicPr>
        <p:blipFill>
          <a:blip r:embed="rId8" cstate="print">
            <a:lum bright="-10000" contrast="30000"/>
          </a:blip>
          <a:srcRect/>
          <a:stretch>
            <a:fillRect/>
          </a:stretch>
        </p:blipFill>
        <p:spPr bwMode="auto">
          <a:xfrm rot="5400000">
            <a:off x="165820" y="3514700"/>
            <a:ext cx="3699792" cy="2952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2" cstate="print"/>
          <a:srcRect t="1898" r="4762"/>
          <a:stretch>
            <a:fillRect/>
          </a:stretch>
        </p:blipFill>
        <p:spPr bwMode="auto">
          <a:xfrm>
            <a:off x="2972863" y="3704900"/>
            <a:ext cx="2647659" cy="2377938"/>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lum bright="-12000"/>
          </a:blip>
          <a:srcRect/>
          <a:stretch>
            <a:fillRect/>
          </a:stretch>
        </p:blipFill>
        <p:spPr bwMode="auto">
          <a:xfrm>
            <a:off x="5733076" y="3681466"/>
            <a:ext cx="3306908" cy="2372494"/>
          </a:xfrm>
          <a:prstGeom prst="rect">
            <a:avLst/>
          </a:prstGeom>
          <a:noFill/>
          <a:ln w="9525">
            <a:noFill/>
            <a:miter lim="800000"/>
            <a:headEnd/>
            <a:tailEnd/>
          </a:ln>
        </p:spPr>
      </p:pic>
      <p:pic>
        <p:nvPicPr>
          <p:cNvPr id="26" name="Picture 4" descr="21-1-2156"/>
          <p:cNvPicPr>
            <a:picLocks noChangeAspect="1" noChangeArrowheads="1"/>
          </p:cNvPicPr>
          <p:nvPr/>
        </p:nvPicPr>
        <p:blipFill>
          <a:blip r:embed="rId4" cstate="print">
            <a:lum bright="-18000" contrast="10000"/>
          </a:blip>
          <a:srcRect/>
          <a:stretch>
            <a:fillRect/>
          </a:stretch>
        </p:blipFill>
        <p:spPr bwMode="auto">
          <a:xfrm>
            <a:off x="2924691" y="630621"/>
            <a:ext cx="2735129" cy="2822027"/>
          </a:xfrm>
          <a:prstGeom prst="rect">
            <a:avLst/>
          </a:prstGeom>
          <a:noFill/>
          <a:ln w="9525">
            <a:noFill/>
            <a:miter lim="800000"/>
            <a:headEnd/>
            <a:tailEnd/>
          </a:ln>
        </p:spPr>
      </p:pic>
      <p:pic>
        <p:nvPicPr>
          <p:cNvPr id="24" name="Picture 9" descr="leptomeninges ME"/>
          <p:cNvPicPr>
            <a:picLocks noChangeAspect="1" noChangeArrowheads="1"/>
          </p:cNvPicPr>
          <p:nvPr/>
        </p:nvPicPr>
        <p:blipFill>
          <a:blip r:embed="rId5" cstate="print"/>
          <a:srcRect t="3947" r="59483" b="20504"/>
          <a:stretch>
            <a:fillRect/>
          </a:stretch>
        </p:blipFill>
        <p:spPr bwMode="auto">
          <a:xfrm>
            <a:off x="218956" y="587470"/>
            <a:ext cx="2632664" cy="2896709"/>
          </a:xfrm>
          <a:prstGeom prst="rect">
            <a:avLst/>
          </a:prstGeom>
          <a:noFill/>
          <a:ln w="9525">
            <a:noFill/>
            <a:miter lim="800000"/>
            <a:headEnd/>
            <a:tailEnd/>
          </a:ln>
        </p:spPr>
      </p:pic>
      <p:sp>
        <p:nvSpPr>
          <p:cNvPr id="19" name="18 CuadroTexto"/>
          <p:cNvSpPr txBox="1"/>
          <p:nvPr/>
        </p:nvSpPr>
        <p:spPr>
          <a:xfrm>
            <a:off x="5304287" y="646292"/>
            <a:ext cx="2932386" cy="338554"/>
          </a:xfrm>
          <a:prstGeom prst="rect">
            <a:avLst/>
          </a:prstGeom>
          <a:noFill/>
        </p:spPr>
        <p:txBody>
          <a:bodyPr wrap="square" rtlCol="0">
            <a:spAutoFit/>
          </a:bodyPr>
          <a:lstStyle/>
          <a:p>
            <a:r>
              <a:rPr lang="es-MX" b="1" dirty="0" smtClean="0"/>
              <a:t>REMOTA</a:t>
            </a:r>
            <a:endParaRPr lang="es-MX" b="1" dirty="0"/>
          </a:p>
        </p:txBody>
      </p:sp>
      <p:sp>
        <p:nvSpPr>
          <p:cNvPr id="20" name="19 CuadroTexto"/>
          <p:cNvSpPr txBox="1"/>
          <p:nvPr/>
        </p:nvSpPr>
        <p:spPr>
          <a:xfrm>
            <a:off x="4842599" y="3076110"/>
            <a:ext cx="1163782" cy="553998"/>
          </a:xfrm>
          <a:prstGeom prst="rect">
            <a:avLst/>
          </a:prstGeom>
          <a:noFill/>
        </p:spPr>
        <p:txBody>
          <a:bodyPr wrap="square" rtlCol="0">
            <a:spAutoFit/>
          </a:bodyPr>
          <a:lstStyle/>
          <a:p>
            <a:r>
              <a:rPr lang="es-ES" sz="1200" b="1" dirty="0" smtClean="0">
                <a:solidFill>
                  <a:schemeClr val="bg1"/>
                </a:solidFill>
              </a:rPr>
              <a:t>6000X</a:t>
            </a:r>
          </a:p>
          <a:p>
            <a:endParaRPr lang="es-MX" dirty="0"/>
          </a:p>
        </p:txBody>
      </p:sp>
      <p:pic>
        <p:nvPicPr>
          <p:cNvPr id="25" name="Picture 6" descr="leucocitosME"/>
          <p:cNvPicPr>
            <a:picLocks noChangeAspect="1" noChangeArrowheads="1"/>
          </p:cNvPicPr>
          <p:nvPr/>
        </p:nvPicPr>
        <p:blipFill>
          <a:blip r:embed="rId6" cstate="print"/>
          <a:srcRect l="963" t="8859"/>
          <a:stretch>
            <a:fillRect/>
          </a:stretch>
        </p:blipFill>
        <p:spPr bwMode="auto">
          <a:xfrm>
            <a:off x="154812" y="3673366"/>
            <a:ext cx="2761806" cy="2349061"/>
          </a:xfrm>
          <a:prstGeom prst="rect">
            <a:avLst/>
          </a:prstGeom>
          <a:noFill/>
          <a:ln w="9525">
            <a:noFill/>
            <a:miter lim="800000"/>
            <a:headEnd/>
            <a:tailEnd/>
          </a:ln>
        </p:spPr>
      </p:pic>
      <p:sp>
        <p:nvSpPr>
          <p:cNvPr id="28" name="27 CuadroTexto"/>
          <p:cNvSpPr txBox="1"/>
          <p:nvPr/>
        </p:nvSpPr>
        <p:spPr>
          <a:xfrm>
            <a:off x="1562100" y="2686050"/>
            <a:ext cx="604653" cy="338554"/>
          </a:xfrm>
          <a:prstGeom prst="rect">
            <a:avLst/>
          </a:prstGeom>
          <a:noFill/>
        </p:spPr>
        <p:txBody>
          <a:bodyPr wrap="none" rtlCol="0">
            <a:spAutoFit/>
          </a:bodyPr>
          <a:lstStyle/>
          <a:p>
            <a:r>
              <a:rPr lang="es-MX" dirty="0" smtClean="0"/>
              <a:t>EVR</a:t>
            </a:r>
            <a:endParaRPr lang="es-ES" dirty="0"/>
          </a:p>
        </p:txBody>
      </p:sp>
      <p:sp>
        <p:nvSpPr>
          <p:cNvPr id="9" name="8 CuadroTexto"/>
          <p:cNvSpPr txBox="1"/>
          <p:nvPr/>
        </p:nvSpPr>
        <p:spPr>
          <a:xfrm>
            <a:off x="4139952" y="0"/>
            <a:ext cx="795164" cy="707886"/>
          </a:xfrm>
          <a:prstGeom prst="rect">
            <a:avLst/>
          </a:prstGeom>
          <a:solidFill>
            <a:schemeClr val="accent2">
              <a:lumMod val="40000"/>
              <a:lumOff val="60000"/>
            </a:schemeClr>
          </a:solidFill>
        </p:spPr>
        <p:txBody>
          <a:bodyPr wrap="square" rtlCol="0">
            <a:spAutoFit/>
          </a:bodyPr>
          <a:lstStyle/>
          <a:p>
            <a:r>
              <a:rPr lang="es-MX" sz="2000" b="1" dirty="0" smtClean="0"/>
              <a:t>BBB/AD</a:t>
            </a:r>
            <a:endParaRPr lang="es-MX" sz="2000" b="1" dirty="0"/>
          </a:p>
        </p:txBody>
      </p:sp>
      <p:cxnSp>
        <p:nvCxnSpPr>
          <p:cNvPr id="11" name="10 Conector recto"/>
          <p:cNvCxnSpPr/>
          <p:nvPr/>
        </p:nvCxnSpPr>
        <p:spPr>
          <a:xfrm flipV="1">
            <a:off x="7431360" y="6434286"/>
            <a:ext cx="381000" cy="19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7200900" y="3124200"/>
            <a:ext cx="381000" cy="190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flipV="1">
            <a:off x="6012160" y="6165304"/>
            <a:ext cx="144016" cy="14401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7" cstate="print">
            <a:lum bright="-10000" contrast="6000"/>
          </a:blip>
          <a:srcRect l="5086" t="4713" r="1450"/>
          <a:stretch>
            <a:fillRect/>
          </a:stretch>
        </p:blipFill>
        <p:spPr bwMode="auto">
          <a:xfrm>
            <a:off x="5776960" y="618485"/>
            <a:ext cx="3162087" cy="2849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p:nvPr/>
        </p:nvGrpSpPr>
        <p:grpSpPr>
          <a:xfrm>
            <a:off x="287016" y="1434262"/>
            <a:ext cx="8856984" cy="5595138"/>
            <a:chOff x="251520" y="188640"/>
            <a:chExt cx="8856984" cy="5595138"/>
          </a:xfrm>
        </p:grpSpPr>
        <p:pic>
          <p:nvPicPr>
            <p:cNvPr id="1027" name="Picture 3"/>
            <p:cNvPicPr>
              <a:picLocks noChangeAspect="1" noChangeArrowheads="1"/>
            </p:cNvPicPr>
            <p:nvPr/>
          </p:nvPicPr>
          <p:blipFill>
            <a:blip r:embed="rId2" cstate="print"/>
            <a:srcRect t="12500"/>
            <a:stretch>
              <a:fillRect/>
            </a:stretch>
          </p:blipFill>
          <p:spPr bwMode="auto">
            <a:xfrm>
              <a:off x="2987824" y="620688"/>
              <a:ext cx="2996862" cy="187220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t="11739"/>
            <a:stretch>
              <a:fillRect/>
            </a:stretch>
          </p:blipFill>
          <p:spPr bwMode="auto">
            <a:xfrm>
              <a:off x="251520" y="692696"/>
              <a:ext cx="2592288" cy="1792529"/>
            </a:xfrm>
            <a:prstGeom prst="rect">
              <a:avLst/>
            </a:prstGeom>
            <a:noFill/>
            <a:ln w="9525">
              <a:noFill/>
              <a:miter lim="800000"/>
              <a:headEnd/>
              <a:tailEnd/>
            </a:ln>
          </p:spPr>
        </p:pic>
        <p:sp>
          <p:nvSpPr>
            <p:cNvPr id="9" name="8 CuadroTexto"/>
            <p:cNvSpPr txBox="1"/>
            <p:nvPr/>
          </p:nvSpPr>
          <p:spPr>
            <a:xfrm>
              <a:off x="6660232" y="2636912"/>
              <a:ext cx="1728192" cy="338554"/>
            </a:xfrm>
            <a:prstGeom prst="rect">
              <a:avLst/>
            </a:prstGeom>
            <a:noFill/>
          </p:spPr>
          <p:txBody>
            <a:bodyPr wrap="square" rtlCol="0">
              <a:spAutoFit/>
            </a:bodyPr>
            <a:lstStyle/>
            <a:p>
              <a:r>
                <a:rPr lang="es-MX" sz="1600" dirty="0" smtClean="0"/>
                <a:t>*p &lt;0.05</a:t>
              </a:r>
              <a:endParaRPr lang="es-MX" sz="1600" dirty="0"/>
            </a:p>
          </p:txBody>
        </p:sp>
        <p:pic>
          <p:nvPicPr>
            <p:cNvPr id="1031" name="Picture 7"/>
            <p:cNvPicPr>
              <a:picLocks noChangeAspect="1" noChangeArrowheads="1"/>
            </p:cNvPicPr>
            <p:nvPr/>
          </p:nvPicPr>
          <p:blipFill>
            <a:blip r:embed="rId4" cstate="print"/>
            <a:srcRect l="8934" t="13427"/>
            <a:stretch>
              <a:fillRect/>
            </a:stretch>
          </p:blipFill>
          <p:spPr bwMode="auto">
            <a:xfrm>
              <a:off x="6084168" y="620688"/>
              <a:ext cx="2736304" cy="1874842"/>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t="17396"/>
            <a:stretch>
              <a:fillRect/>
            </a:stretch>
          </p:blipFill>
          <p:spPr bwMode="auto">
            <a:xfrm>
              <a:off x="251520" y="3429000"/>
              <a:ext cx="2736251" cy="1800200"/>
            </a:xfrm>
            <a:prstGeom prst="rect">
              <a:avLst/>
            </a:prstGeom>
            <a:noFill/>
            <a:ln w="9525">
              <a:noFill/>
              <a:miter lim="800000"/>
              <a:headEnd/>
              <a:tailEnd/>
            </a:ln>
          </p:spPr>
        </p:pic>
        <p:sp>
          <p:nvSpPr>
            <p:cNvPr id="13" name="12 CuadroTexto"/>
            <p:cNvSpPr txBox="1"/>
            <p:nvPr/>
          </p:nvSpPr>
          <p:spPr>
            <a:xfrm>
              <a:off x="1115616" y="5445224"/>
              <a:ext cx="1296144" cy="338554"/>
            </a:xfrm>
            <a:prstGeom prst="rect">
              <a:avLst/>
            </a:prstGeom>
            <a:noFill/>
          </p:spPr>
          <p:txBody>
            <a:bodyPr wrap="square" rtlCol="0">
              <a:spAutoFit/>
            </a:bodyPr>
            <a:lstStyle/>
            <a:p>
              <a:r>
                <a:rPr lang="es-MX" sz="1600" dirty="0" smtClean="0"/>
                <a:t>** P &lt; 0.02</a:t>
              </a:r>
              <a:endParaRPr lang="es-MX" sz="1600" dirty="0"/>
            </a:p>
          </p:txBody>
        </p:sp>
        <p:sp>
          <p:nvSpPr>
            <p:cNvPr id="8" name="7 CuadroTexto"/>
            <p:cNvSpPr txBox="1"/>
            <p:nvPr/>
          </p:nvSpPr>
          <p:spPr>
            <a:xfrm>
              <a:off x="3059832" y="188640"/>
              <a:ext cx="3024336" cy="369332"/>
            </a:xfrm>
            <a:prstGeom prst="rect">
              <a:avLst/>
            </a:prstGeom>
            <a:noFill/>
          </p:spPr>
          <p:txBody>
            <a:bodyPr wrap="square" rtlCol="0">
              <a:spAutoFit/>
            </a:bodyPr>
            <a:lstStyle/>
            <a:p>
              <a:r>
                <a:rPr lang="es-MX" dirty="0" smtClean="0"/>
                <a:t>T  </a:t>
              </a:r>
              <a:r>
                <a:rPr lang="es-MX" dirty="0" err="1" smtClean="0"/>
                <a:t>Lmphocytes</a:t>
              </a:r>
              <a:endParaRPr lang="es-MX" dirty="0"/>
            </a:p>
          </p:txBody>
        </p:sp>
        <p:sp>
          <p:nvSpPr>
            <p:cNvPr id="10" name="9 CuadroTexto"/>
            <p:cNvSpPr txBox="1"/>
            <p:nvPr/>
          </p:nvSpPr>
          <p:spPr>
            <a:xfrm>
              <a:off x="6012160" y="332656"/>
              <a:ext cx="2664296" cy="369332"/>
            </a:xfrm>
            <a:prstGeom prst="rect">
              <a:avLst/>
            </a:prstGeom>
            <a:noFill/>
          </p:spPr>
          <p:txBody>
            <a:bodyPr wrap="square" rtlCol="0">
              <a:spAutoFit/>
            </a:bodyPr>
            <a:lstStyle/>
            <a:p>
              <a:r>
                <a:rPr lang="es-MX" dirty="0" smtClean="0"/>
                <a:t>CD4+</a:t>
              </a:r>
              <a:endParaRPr lang="es-MX" dirty="0"/>
            </a:p>
          </p:txBody>
        </p:sp>
        <p:sp>
          <p:nvSpPr>
            <p:cNvPr id="11" name="10 CuadroTexto"/>
            <p:cNvSpPr txBox="1"/>
            <p:nvPr/>
          </p:nvSpPr>
          <p:spPr>
            <a:xfrm>
              <a:off x="755576" y="2996952"/>
              <a:ext cx="1729961" cy="369332"/>
            </a:xfrm>
            <a:prstGeom prst="rect">
              <a:avLst/>
            </a:prstGeom>
            <a:noFill/>
          </p:spPr>
          <p:txBody>
            <a:bodyPr wrap="none" rtlCol="0">
              <a:spAutoFit/>
            </a:bodyPr>
            <a:lstStyle/>
            <a:p>
              <a:r>
                <a:rPr lang="es-MX" dirty="0" smtClean="0"/>
                <a:t>CD4/HLA- </a:t>
              </a:r>
              <a:r>
                <a:rPr lang="es-MX" dirty="0" err="1" smtClean="0"/>
                <a:t>Dr</a:t>
              </a:r>
              <a:r>
                <a:rPr lang="es-MX" dirty="0" smtClean="0"/>
                <a:t>+</a:t>
              </a:r>
              <a:endParaRPr lang="es-MX" dirty="0"/>
            </a:p>
          </p:txBody>
        </p:sp>
        <p:pic>
          <p:nvPicPr>
            <p:cNvPr id="12" name="Picture 2"/>
            <p:cNvPicPr>
              <a:picLocks noChangeAspect="1" noChangeArrowheads="1"/>
            </p:cNvPicPr>
            <p:nvPr/>
          </p:nvPicPr>
          <p:blipFill>
            <a:blip r:embed="rId6" cstate="print"/>
            <a:srcRect t="11283"/>
            <a:stretch>
              <a:fillRect/>
            </a:stretch>
          </p:blipFill>
          <p:spPr bwMode="auto">
            <a:xfrm>
              <a:off x="3275856" y="3429000"/>
              <a:ext cx="2841064" cy="1872208"/>
            </a:xfrm>
            <a:prstGeom prst="rect">
              <a:avLst/>
            </a:prstGeom>
            <a:noFill/>
            <a:ln w="9525">
              <a:noFill/>
              <a:miter lim="800000"/>
              <a:headEnd/>
              <a:tailEnd/>
            </a:ln>
          </p:spPr>
        </p:pic>
        <p:sp>
          <p:nvSpPr>
            <p:cNvPr id="14" name="13 CuadroTexto"/>
            <p:cNvSpPr txBox="1"/>
            <p:nvPr/>
          </p:nvSpPr>
          <p:spPr>
            <a:xfrm>
              <a:off x="3563888" y="3140968"/>
              <a:ext cx="2880320" cy="369332"/>
            </a:xfrm>
            <a:prstGeom prst="rect">
              <a:avLst/>
            </a:prstGeom>
            <a:noFill/>
          </p:spPr>
          <p:txBody>
            <a:bodyPr wrap="square" rtlCol="0">
              <a:spAutoFit/>
            </a:bodyPr>
            <a:lstStyle/>
            <a:p>
              <a:r>
                <a:rPr lang="es-MX" dirty="0" smtClean="0"/>
                <a:t>CD8+</a:t>
              </a:r>
              <a:endParaRPr lang="es-MX" dirty="0"/>
            </a:p>
          </p:txBody>
        </p:sp>
        <p:pic>
          <p:nvPicPr>
            <p:cNvPr id="15" name="Picture 3"/>
            <p:cNvPicPr>
              <a:picLocks noChangeAspect="1" noChangeArrowheads="1"/>
            </p:cNvPicPr>
            <p:nvPr/>
          </p:nvPicPr>
          <p:blipFill>
            <a:blip r:embed="rId7" cstate="print"/>
            <a:srcRect t="17990"/>
            <a:stretch>
              <a:fillRect/>
            </a:stretch>
          </p:blipFill>
          <p:spPr bwMode="auto">
            <a:xfrm>
              <a:off x="6264696" y="3429000"/>
              <a:ext cx="2843808" cy="1913480"/>
            </a:xfrm>
            <a:prstGeom prst="rect">
              <a:avLst/>
            </a:prstGeom>
            <a:noFill/>
            <a:ln w="9525">
              <a:noFill/>
              <a:miter lim="800000"/>
              <a:headEnd/>
              <a:tailEnd/>
            </a:ln>
          </p:spPr>
        </p:pic>
        <p:sp>
          <p:nvSpPr>
            <p:cNvPr id="16" name="15 CuadroTexto"/>
            <p:cNvSpPr txBox="1"/>
            <p:nvPr/>
          </p:nvSpPr>
          <p:spPr>
            <a:xfrm>
              <a:off x="6516216" y="3140968"/>
              <a:ext cx="2232248" cy="338554"/>
            </a:xfrm>
            <a:prstGeom prst="rect">
              <a:avLst/>
            </a:prstGeom>
            <a:noFill/>
          </p:spPr>
          <p:txBody>
            <a:bodyPr wrap="square" rtlCol="0">
              <a:spAutoFit/>
            </a:bodyPr>
            <a:lstStyle/>
            <a:p>
              <a:r>
                <a:rPr lang="es-MX" sz="1600" dirty="0" smtClean="0"/>
                <a:t>CD8+/HLA-</a:t>
              </a:r>
              <a:r>
                <a:rPr lang="es-MX" sz="1600" dirty="0" err="1" smtClean="0"/>
                <a:t>Dr</a:t>
              </a:r>
              <a:endParaRPr lang="es-MX" sz="16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p:nvPr/>
        </p:nvGrpSpPr>
        <p:grpSpPr>
          <a:xfrm>
            <a:off x="683568" y="3356992"/>
            <a:ext cx="7488831" cy="3312368"/>
            <a:chOff x="10675909" y="11041347"/>
            <a:chExt cx="13087280" cy="5528791"/>
          </a:xfrm>
        </p:grpSpPr>
        <p:grpSp>
          <p:nvGrpSpPr>
            <p:cNvPr id="3" name="32 Grupo"/>
            <p:cNvGrpSpPr/>
            <p:nvPr/>
          </p:nvGrpSpPr>
          <p:grpSpPr>
            <a:xfrm>
              <a:off x="10705971" y="11041347"/>
              <a:ext cx="13057218" cy="5528791"/>
              <a:chOff x="10561956" y="11041347"/>
              <a:chExt cx="13057218" cy="5528791"/>
            </a:xfrm>
          </p:grpSpPr>
          <p:pic>
            <p:nvPicPr>
              <p:cNvPr id="30" name="Picture 3" descr="F:\HABANA\neun,icad-27\DSCN9602.JPG"/>
              <p:cNvPicPr>
                <a:picLocks noChangeAspect="1" noChangeArrowheads="1"/>
              </p:cNvPicPr>
              <p:nvPr/>
            </p:nvPicPr>
            <p:blipFill>
              <a:blip r:embed="rId2" cstate="print">
                <a:lum bright="10000" contrast="20000"/>
              </a:blip>
              <a:srcRect t="5063"/>
              <a:stretch>
                <a:fillRect/>
              </a:stretch>
            </p:blipFill>
            <p:spPr bwMode="auto">
              <a:xfrm rot="16200000">
                <a:off x="9960681" y="11642622"/>
                <a:ext cx="5451023" cy="4248473"/>
              </a:xfrm>
              <a:prstGeom prst="rect">
                <a:avLst/>
              </a:prstGeom>
              <a:noFill/>
            </p:spPr>
          </p:pic>
          <p:pic>
            <p:nvPicPr>
              <p:cNvPr id="31" name="Picture 2" descr="F:\DCIM\101NIKON\DSCN9984.JPG"/>
              <p:cNvPicPr>
                <a:picLocks noChangeAspect="1" noChangeArrowheads="1"/>
              </p:cNvPicPr>
              <p:nvPr/>
            </p:nvPicPr>
            <p:blipFill>
              <a:blip r:embed="rId3" cstate="print"/>
              <a:srcRect/>
              <a:stretch>
                <a:fillRect/>
              </a:stretch>
            </p:blipFill>
            <p:spPr bwMode="auto">
              <a:xfrm rot="16200000">
                <a:off x="18878559" y="11821523"/>
                <a:ext cx="5520791" cy="3960439"/>
              </a:xfrm>
              <a:prstGeom prst="rect">
                <a:avLst/>
              </a:prstGeom>
              <a:noFill/>
            </p:spPr>
          </p:pic>
          <p:pic>
            <p:nvPicPr>
              <p:cNvPr id="32" name="Picture 2" descr="F:\Presentaciones sandra\Fotos nikon 2014\NEUN\DSCN0001.JPG"/>
              <p:cNvPicPr>
                <a:picLocks noChangeAspect="1" noChangeArrowheads="1"/>
              </p:cNvPicPr>
              <p:nvPr/>
            </p:nvPicPr>
            <p:blipFill>
              <a:blip r:embed="rId4" cstate="print"/>
              <a:srcRect/>
              <a:stretch>
                <a:fillRect/>
              </a:stretch>
            </p:blipFill>
            <p:spPr bwMode="auto">
              <a:xfrm rot="16200000">
                <a:off x="14590082" y="11789520"/>
                <a:ext cx="5528791" cy="4032445"/>
              </a:xfrm>
              <a:prstGeom prst="rect">
                <a:avLst/>
              </a:prstGeom>
              <a:noFill/>
            </p:spPr>
          </p:pic>
        </p:grpSp>
        <p:cxnSp>
          <p:nvCxnSpPr>
            <p:cNvPr id="19" name="18 Conector recto de flecha"/>
            <p:cNvCxnSpPr/>
            <p:nvPr/>
          </p:nvCxnSpPr>
          <p:spPr>
            <a:xfrm>
              <a:off x="11809859" y="12745716"/>
              <a:ext cx="50405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16346363" y="12817724"/>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10675909" y="11041347"/>
              <a:ext cx="597251" cy="667838"/>
            </a:xfrm>
            <a:prstGeom prst="rect">
              <a:avLst/>
            </a:prstGeom>
            <a:noFill/>
          </p:spPr>
          <p:txBody>
            <a:bodyPr wrap="none" rtlCol="0">
              <a:spAutoFit/>
            </a:bodyPr>
            <a:lstStyle/>
            <a:p>
              <a:r>
                <a:rPr lang="en-US" sz="2000" dirty="0" smtClean="0"/>
                <a:t>D</a:t>
              </a:r>
              <a:endParaRPr lang="en-US" sz="2000" dirty="0"/>
            </a:p>
          </p:txBody>
        </p:sp>
        <p:sp>
          <p:nvSpPr>
            <p:cNvPr id="22" name="21 CuadroTexto"/>
            <p:cNvSpPr txBox="1"/>
            <p:nvPr/>
          </p:nvSpPr>
          <p:spPr>
            <a:xfrm>
              <a:off x="15457800" y="11041347"/>
              <a:ext cx="648072" cy="667838"/>
            </a:xfrm>
            <a:prstGeom prst="rect">
              <a:avLst/>
            </a:prstGeom>
            <a:noFill/>
          </p:spPr>
          <p:txBody>
            <a:bodyPr wrap="square" rtlCol="0">
              <a:spAutoFit/>
            </a:bodyPr>
            <a:lstStyle/>
            <a:p>
              <a:r>
                <a:rPr lang="en-US" sz="2000" dirty="0" smtClean="0"/>
                <a:t>E</a:t>
              </a:r>
              <a:endParaRPr lang="en-US" sz="2000" dirty="0"/>
            </a:p>
          </p:txBody>
        </p:sp>
        <p:sp>
          <p:nvSpPr>
            <p:cNvPr id="23" name="22 CuadroTexto"/>
            <p:cNvSpPr txBox="1"/>
            <p:nvPr/>
          </p:nvSpPr>
          <p:spPr>
            <a:xfrm>
              <a:off x="19736335" y="11041347"/>
              <a:ext cx="720081" cy="667838"/>
            </a:xfrm>
            <a:prstGeom prst="rect">
              <a:avLst/>
            </a:prstGeom>
            <a:noFill/>
          </p:spPr>
          <p:txBody>
            <a:bodyPr wrap="square" rtlCol="0">
              <a:spAutoFit/>
            </a:bodyPr>
            <a:lstStyle/>
            <a:p>
              <a:r>
                <a:rPr lang="en-US" sz="2000" dirty="0" smtClean="0"/>
                <a:t>F</a:t>
              </a:r>
              <a:endParaRPr lang="en-US" sz="2000" dirty="0"/>
            </a:p>
          </p:txBody>
        </p:sp>
        <p:cxnSp>
          <p:nvCxnSpPr>
            <p:cNvPr id="24" name="23 Conector recto"/>
            <p:cNvCxnSpPr/>
            <p:nvPr/>
          </p:nvCxnSpPr>
          <p:spPr>
            <a:xfrm>
              <a:off x="20090779" y="16274108"/>
              <a:ext cx="5760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11017771" y="16202100"/>
              <a:ext cx="5760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5770299" y="16274108"/>
              <a:ext cx="5760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11665843" y="15986076"/>
              <a:ext cx="700833" cy="307777"/>
            </a:xfrm>
            <a:prstGeom prst="rect">
              <a:avLst/>
            </a:prstGeom>
            <a:noFill/>
          </p:spPr>
          <p:txBody>
            <a:bodyPr wrap="none" rtlCol="0">
              <a:spAutoFit/>
            </a:bodyPr>
            <a:lstStyle/>
            <a:p>
              <a:r>
                <a:rPr lang="en-US" sz="1400" b="1" dirty="0" smtClean="0"/>
                <a:t>200µm</a:t>
              </a:r>
              <a:endParaRPr lang="en-US" sz="1400" b="1" dirty="0"/>
            </a:p>
          </p:txBody>
        </p:sp>
        <p:sp>
          <p:nvSpPr>
            <p:cNvPr id="28" name="27 CuadroTexto"/>
            <p:cNvSpPr txBox="1"/>
            <p:nvPr/>
          </p:nvSpPr>
          <p:spPr>
            <a:xfrm>
              <a:off x="16418371" y="16058084"/>
              <a:ext cx="700833" cy="307777"/>
            </a:xfrm>
            <a:prstGeom prst="rect">
              <a:avLst/>
            </a:prstGeom>
            <a:noFill/>
          </p:spPr>
          <p:txBody>
            <a:bodyPr wrap="none" rtlCol="0">
              <a:spAutoFit/>
            </a:bodyPr>
            <a:lstStyle/>
            <a:p>
              <a:r>
                <a:rPr lang="en-US" sz="1400" b="1" dirty="0" smtClean="0"/>
                <a:t>200µm</a:t>
              </a:r>
              <a:endParaRPr lang="en-US" sz="1400" b="1" dirty="0"/>
            </a:p>
          </p:txBody>
        </p:sp>
        <p:sp>
          <p:nvSpPr>
            <p:cNvPr id="29" name="28 CuadroTexto"/>
            <p:cNvSpPr txBox="1"/>
            <p:nvPr/>
          </p:nvSpPr>
          <p:spPr>
            <a:xfrm>
              <a:off x="20738851" y="16058084"/>
              <a:ext cx="700833" cy="307777"/>
            </a:xfrm>
            <a:prstGeom prst="rect">
              <a:avLst/>
            </a:prstGeom>
            <a:noFill/>
          </p:spPr>
          <p:txBody>
            <a:bodyPr wrap="none" rtlCol="0">
              <a:spAutoFit/>
            </a:bodyPr>
            <a:lstStyle/>
            <a:p>
              <a:r>
                <a:rPr lang="en-US" sz="1400" b="1" dirty="0" smtClean="0"/>
                <a:t>200µm</a:t>
              </a:r>
              <a:endParaRPr lang="en-US" sz="1400" b="1" dirty="0"/>
            </a:p>
          </p:txBody>
        </p:sp>
      </p:grpSp>
      <p:grpSp>
        <p:nvGrpSpPr>
          <p:cNvPr id="4" name="32 Grupo"/>
          <p:cNvGrpSpPr/>
          <p:nvPr/>
        </p:nvGrpSpPr>
        <p:grpSpPr>
          <a:xfrm>
            <a:off x="755576" y="260648"/>
            <a:ext cx="7344816" cy="3023602"/>
            <a:chOff x="10945763" y="5976964"/>
            <a:chExt cx="12629574" cy="4739184"/>
          </a:xfrm>
        </p:grpSpPr>
        <p:pic>
          <p:nvPicPr>
            <p:cNvPr id="34" name="Picture 2" descr="Hemimegalencefali"/>
            <p:cNvPicPr>
              <a:picLocks noChangeAspect="1" noChangeArrowheads="1"/>
            </p:cNvPicPr>
            <p:nvPr/>
          </p:nvPicPr>
          <p:blipFill>
            <a:blip r:embed="rId5" cstate="print"/>
            <a:srcRect/>
            <a:stretch>
              <a:fillRect/>
            </a:stretch>
          </p:blipFill>
          <p:spPr bwMode="auto">
            <a:xfrm>
              <a:off x="19802747" y="6048972"/>
              <a:ext cx="3772590" cy="4481715"/>
            </a:xfrm>
            <a:prstGeom prst="rect">
              <a:avLst/>
            </a:prstGeom>
            <a:noFill/>
            <a:ln w="9525">
              <a:noFill/>
              <a:miter lim="800000"/>
              <a:headEnd/>
              <a:tailEnd/>
            </a:ln>
          </p:spPr>
        </p:pic>
        <p:pic>
          <p:nvPicPr>
            <p:cNvPr id="35" name="Picture 4" descr="Displasia1"/>
            <p:cNvPicPr>
              <a:picLocks noChangeAspect="1" noChangeArrowheads="1"/>
            </p:cNvPicPr>
            <p:nvPr/>
          </p:nvPicPr>
          <p:blipFill>
            <a:blip r:embed="rId6" cstate="print"/>
            <a:srcRect/>
            <a:stretch>
              <a:fillRect/>
            </a:stretch>
          </p:blipFill>
          <p:spPr bwMode="auto">
            <a:xfrm>
              <a:off x="15338251" y="5976964"/>
              <a:ext cx="4032448" cy="4608512"/>
            </a:xfrm>
            <a:prstGeom prst="rect">
              <a:avLst/>
            </a:prstGeom>
            <a:noFill/>
            <a:ln w="9525">
              <a:noFill/>
              <a:miter lim="800000"/>
              <a:headEnd/>
              <a:tailEnd/>
            </a:ln>
          </p:spPr>
        </p:pic>
        <p:pic>
          <p:nvPicPr>
            <p:cNvPr id="36" name="Picture 3" descr="Hememegalencefalia 1b"/>
            <p:cNvPicPr>
              <a:picLocks noChangeAspect="1" noChangeArrowheads="1"/>
            </p:cNvPicPr>
            <p:nvPr/>
          </p:nvPicPr>
          <p:blipFill>
            <a:blip r:embed="rId7" cstate="print"/>
            <a:srcRect l="13802" b="18782"/>
            <a:stretch>
              <a:fillRect/>
            </a:stretch>
          </p:blipFill>
          <p:spPr bwMode="auto">
            <a:xfrm>
              <a:off x="10945763" y="6012062"/>
              <a:ext cx="4104456" cy="4704086"/>
            </a:xfrm>
            <a:prstGeom prst="rect">
              <a:avLst/>
            </a:prstGeom>
            <a:noFill/>
            <a:ln w="9525">
              <a:noFill/>
              <a:miter lim="800000"/>
              <a:headEnd/>
              <a:tailEnd/>
            </a:ln>
          </p:spPr>
        </p:pic>
        <p:sp>
          <p:nvSpPr>
            <p:cNvPr id="37" name="36 CuadroTexto"/>
            <p:cNvSpPr txBox="1"/>
            <p:nvPr/>
          </p:nvSpPr>
          <p:spPr>
            <a:xfrm>
              <a:off x="11017771" y="10009412"/>
              <a:ext cx="573884" cy="627131"/>
            </a:xfrm>
            <a:prstGeom prst="rect">
              <a:avLst/>
            </a:prstGeom>
            <a:noFill/>
          </p:spPr>
          <p:txBody>
            <a:bodyPr wrap="none" rtlCol="0">
              <a:spAutoFit/>
            </a:bodyPr>
            <a:lstStyle/>
            <a:p>
              <a:r>
                <a:rPr lang="en-US" sz="2000" dirty="0" smtClean="0">
                  <a:solidFill>
                    <a:schemeClr val="bg1"/>
                  </a:solidFill>
                </a:rPr>
                <a:t>A</a:t>
              </a:r>
              <a:endParaRPr lang="en-US" sz="2000" dirty="0">
                <a:solidFill>
                  <a:schemeClr val="bg1"/>
                </a:solidFill>
              </a:endParaRPr>
            </a:p>
          </p:txBody>
        </p:sp>
        <p:sp>
          <p:nvSpPr>
            <p:cNvPr id="38" name="37 CuadroTexto"/>
            <p:cNvSpPr txBox="1"/>
            <p:nvPr/>
          </p:nvSpPr>
          <p:spPr>
            <a:xfrm>
              <a:off x="15527079" y="10040108"/>
              <a:ext cx="576064" cy="627131"/>
            </a:xfrm>
            <a:prstGeom prst="rect">
              <a:avLst/>
            </a:prstGeom>
            <a:noFill/>
          </p:spPr>
          <p:txBody>
            <a:bodyPr wrap="square" rtlCol="0">
              <a:spAutoFit/>
            </a:bodyPr>
            <a:lstStyle/>
            <a:p>
              <a:r>
                <a:rPr lang="en-US" sz="2000" dirty="0" smtClean="0">
                  <a:solidFill>
                    <a:schemeClr val="bg1"/>
                  </a:solidFill>
                </a:rPr>
                <a:t>B</a:t>
              </a:r>
              <a:endParaRPr lang="en-US" sz="2000" dirty="0">
                <a:solidFill>
                  <a:schemeClr val="bg1"/>
                </a:solidFill>
              </a:endParaRPr>
            </a:p>
          </p:txBody>
        </p:sp>
        <p:sp>
          <p:nvSpPr>
            <p:cNvPr id="39" name="38 CuadroTexto"/>
            <p:cNvSpPr txBox="1"/>
            <p:nvPr/>
          </p:nvSpPr>
          <p:spPr>
            <a:xfrm>
              <a:off x="19860756" y="9927243"/>
              <a:ext cx="551832" cy="627131"/>
            </a:xfrm>
            <a:prstGeom prst="rect">
              <a:avLst/>
            </a:prstGeom>
            <a:noFill/>
          </p:spPr>
          <p:txBody>
            <a:bodyPr wrap="none" rtlCol="0">
              <a:spAutoFit/>
            </a:bodyPr>
            <a:lstStyle/>
            <a:p>
              <a:r>
                <a:rPr lang="en-US" sz="2000" dirty="0" smtClean="0">
                  <a:solidFill>
                    <a:schemeClr val="bg1"/>
                  </a:solidFill>
                </a:rPr>
                <a:t>C</a:t>
              </a:r>
              <a:endParaRPr lang="en-US" sz="2000" dirty="0">
                <a:solidFill>
                  <a:schemeClr val="bg1"/>
                </a:solidFill>
              </a:endParaRPr>
            </a:p>
          </p:txBody>
        </p:sp>
      </p:grpSp>
      <p:sp>
        <p:nvSpPr>
          <p:cNvPr id="40" name="39 Rectángulo"/>
          <p:cNvSpPr/>
          <p:nvPr/>
        </p:nvSpPr>
        <p:spPr>
          <a:xfrm>
            <a:off x="2771800" y="3645024"/>
            <a:ext cx="773832" cy="3447098"/>
          </a:xfrm>
          <a:prstGeom prst="rect">
            <a:avLst/>
          </a:prstGeom>
        </p:spPr>
        <p:txBody>
          <a:bodyPr wrap="square">
            <a:spAutoFit/>
          </a:bodyPr>
          <a:lstStyle/>
          <a:p>
            <a:endParaRPr lang="en-US" b="1" dirty="0" smtClean="0"/>
          </a:p>
          <a:p>
            <a:r>
              <a:rPr lang="en-US" b="1" dirty="0" smtClean="0"/>
              <a:t>I</a:t>
            </a:r>
          </a:p>
          <a:p>
            <a:endParaRPr lang="en-US" b="1" dirty="0" smtClean="0"/>
          </a:p>
          <a:p>
            <a:r>
              <a:rPr lang="en-US" sz="1600" b="1" dirty="0" smtClean="0"/>
              <a:t>II</a:t>
            </a:r>
          </a:p>
          <a:p>
            <a:r>
              <a:rPr lang="en-US" sz="1600" b="1" dirty="0" smtClean="0"/>
              <a:t>III</a:t>
            </a:r>
          </a:p>
          <a:p>
            <a:endParaRPr lang="en-US" sz="1600" b="1" dirty="0" smtClean="0"/>
          </a:p>
          <a:p>
            <a:r>
              <a:rPr lang="en-US" sz="1600" b="1" dirty="0" smtClean="0"/>
              <a:t>IV</a:t>
            </a:r>
          </a:p>
          <a:p>
            <a:endParaRPr lang="en-US" sz="1600" b="1" dirty="0" smtClean="0"/>
          </a:p>
          <a:p>
            <a:r>
              <a:rPr lang="en-US" sz="1600" b="1" dirty="0" smtClean="0"/>
              <a:t>V</a:t>
            </a:r>
          </a:p>
          <a:p>
            <a:endParaRPr lang="en-US" sz="1600" b="1" dirty="0" smtClean="0"/>
          </a:p>
          <a:p>
            <a:r>
              <a:rPr lang="en-US" sz="1600" b="1" dirty="0" smtClean="0"/>
              <a:t>VI</a:t>
            </a:r>
            <a:endParaRPr lang="en-US" b="1" dirty="0" smtClean="0"/>
          </a:p>
          <a:p>
            <a:endParaRPr lang="en-US" dirty="0" smtClean="0"/>
          </a:p>
          <a:p>
            <a:endParaRPr lang="en-US" dirty="0"/>
          </a:p>
        </p:txBody>
      </p:sp>
      <p:sp>
        <p:nvSpPr>
          <p:cNvPr id="41" name="40 Rectángulo"/>
          <p:cNvSpPr/>
          <p:nvPr/>
        </p:nvSpPr>
        <p:spPr>
          <a:xfrm>
            <a:off x="1043608" y="3284984"/>
            <a:ext cx="1845377" cy="307777"/>
          </a:xfrm>
          <a:prstGeom prst="rect">
            <a:avLst/>
          </a:prstGeom>
        </p:spPr>
        <p:txBody>
          <a:bodyPr wrap="none">
            <a:spAutoFit/>
          </a:bodyPr>
          <a:lstStyle/>
          <a:p>
            <a:r>
              <a:rPr lang="en-US" sz="1400" dirty="0" smtClean="0"/>
              <a:t>DISPLASIA ILAE TIPO IB</a:t>
            </a:r>
            <a:endParaRPr lang="en-US" sz="1400" dirty="0"/>
          </a:p>
        </p:txBody>
      </p:sp>
      <p:sp>
        <p:nvSpPr>
          <p:cNvPr id="42" name="41 Rectángulo"/>
          <p:cNvSpPr/>
          <p:nvPr/>
        </p:nvSpPr>
        <p:spPr>
          <a:xfrm>
            <a:off x="7740352" y="3717032"/>
            <a:ext cx="504056" cy="2893100"/>
          </a:xfrm>
          <a:prstGeom prst="rect">
            <a:avLst/>
          </a:prstGeom>
        </p:spPr>
        <p:txBody>
          <a:bodyPr wrap="square">
            <a:spAutoFit/>
          </a:bodyPr>
          <a:lstStyle/>
          <a:p>
            <a:r>
              <a:rPr lang="en-US" sz="1400" b="1" dirty="0" smtClean="0"/>
              <a:t>I</a:t>
            </a:r>
          </a:p>
          <a:p>
            <a:endParaRPr lang="en-US" sz="1400" b="1" dirty="0" smtClean="0"/>
          </a:p>
          <a:p>
            <a:r>
              <a:rPr lang="en-US" sz="1400" b="1" dirty="0" smtClean="0"/>
              <a:t>II</a:t>
            </a:r>
          </a:p>
          <a:p>
            <a:r>
              <a:rPr lang="en-US" sz="1400" b="1" dirty="0" smtClean="0"/>
              <a:t>III</a:t>
            </a:r>
          </a:p>
          <a:p>
            <a:endParaRPr lang="en-US" sz="1400" b="1" dirty="0" smtClean="0"/>
          </a:p>
          <a:p>
            <a:endParaRPr lang="en-US" sz="1400" b="1" dirty="0" smtClean="0"/>
          </a:p>
          <a:p>
            <a:r>
              <a:rPr lang="en-US" sz="1400" b="1" dirty="0" smtClean="0"/>
              <a:t>IV</a:t>
            </a:r>
          </a:p>
          <a:p>
            <a:endParaRPr lang="en-US" sz="1400" b="1" dirty="0" smtClean="0"/>
          </a:p>
          <a:p>
            <a:endParaRPr lang="en-US" sz="1400" b="1" dirty="0" smtClean="0"/>
          </a:p>
          <a:p>
            <a:r>
              <a:rPr lang="en-US" sz="1400" b="1" dirty="0" smtClean="0"/>
              <a:t>V</a:t>
            </a:r>
          </a:p>
          <a:p>
            <a:endParaRPr lang="en-US" sz="1400" b="1" dirty="0" smtClean="0"/>
          </a:p>
          <a:p>
            <a:endParaRPr lang="en-US" sz="1400" b="1" dirty="0" smtClean="0"/>
          </a:p>
          <a:p>
            <a:r>
              <a:rPr lang="en-US" sz="1400" b="1" dirty="0" smtClean="0"/>
              <a:t>VI</a:t>
            </a:r>
          </a:p>
        </p:txBody>
      </p:sp>
      <p:sp>
        <p:nvSpPr>
          <p:cNvPr id="33" name="32 CuadroTexto"/>
          <p:cNvSpPr txBox="1"/>
          <p:nvPr/>
        </p:nvSpPr>
        <p:spPr>
          <a:xfrm>
            <a:off x="2459421" y="0"/>
            <a:ext cx="5184304" cy="338554"/>
          </a:xfrm>
          <a:prstGeom prst="rect">
            <a:avLst/>
          </a:prstGeom>
          <a:noFill/>
        </p:spPr>
        <p:txBody>
          <a:bodyPr wrap="none" rtlCol="0">
            <a:spAutoFit/>
          </a:bodyPr>
          <a:lstStyle/>
          <a:p>
            <a:r>
              <a:rPr lang="es-MX" dirty="0" smtClean="0"/>
              <a:t>MALFORMACIONES DEL DESARROLLO  CORTICAL</a:t>
            </a:r>
            <a:endParaRPr lang="es-MX"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2110204"/>
            <a:ext cx="8208912" cy="3046988"/>
          </a:xfrm>
          <a:prstGeom prst="rect">
            <a:avLst/>
          </a:prstGeom>
        </p:spPr>
        <p:txBody>
          <a:bodyPr wrap="square">
            <a:spAutoFit/>
          </a:bodyPr>
          <a:lstStyle/>
          <a:p>
            <a:pPr marL="457200" indent="-457200">
              <a:buAutoNum type="arabicPeriod"/>
            </a:pPr>
            <a:r>
              <a:rPr lang="es-MX" sz="2400" dirty="0" smtClean="0"/>
              <a:t>Confirmación </a:t>
            </a:r>
            <a:r>
              <a:rPr lang="es-MX" sz="2400" dirty="0"/>
              <a:t>molecular de un diagnóstico clínico reduciendo significativamente los procedimientos diagnósticos</a:t>
            </a:r>
            <a:r>
              <a:rPr lang="es-MX" sz="2400" dirty="0" smtClean="0"/>
              <a:t>.</a:t>
            </a:r>
          </a:p>
          <a:p>
            <a:pPr marL="457200" indent="-457200">
              <a:buFont typeface="+mj-lt"/>
              <a:buAutoNum type="arabicPeriod"/>
            </a:pPr>
            <a:endParaRPr lang="es-MX" sz="2400" dirty="0"/>
          </a:p>
          <a:p>
            <a:pPr marL="457200" indent="-457200">
              <a:buFont typeface="+mj-lt"/>
              <a:buAutoNum type="arabicPeriod"/>
            </a:pPr>
            <a:r>
              <a:rPr lang="es-MX" sz="2400" dirty="0" smtClean="0"/>
              <a:t>Optimización </a:t>
            </a:r>
            <a:r>
              <a:rPr lang="es-MX" sz="2400" dirty="0"/>
              <a:t>del tratamiento y el manejo clínico del paciente epiléptico en base al origen de su enfermedad</a:t>
            </a:r>
            <a:r>
              <a:rPr lang="es-MX" sz="2400" dirty="0" smtClean="0"/>
              <a:t>.</a:t>
            </a:r>
          </a:p>
          <a:p>
            <a:pPr marL="457200" indent="-457200">
              <a:buFont typeface="+mj-lt"/>
              <a:buAutoNum type="arabicPeriod"/>
            </a:pPr>
            <a:endParaRPr lang="es-MX" sz="2400" dirty="0"/>
          </a:p>
          <a:p>
            <a:pPr marL="457200" indent="-457200">
              <a:buFont typeface="+mj-lt"/>
              <a:buAutoNum type="arabicPeriod"/>
            </a:pPr>
            <a:r>
              <a:rPr lang="es-MX" sz="2400" dirty="0" smtClean="0"/>
              <a:t>Identificación </a:t>
            </a:r>
            <a:r>
              <a:rPr lang="es-MX" sz="2400" dirty="0"/>
              <a:t>de familias portadoras de mutaciones específicas a través del estudio de un miembro afecto.</a:t>
            </a:r>
            <a:endParaRPr lang="en-US" sz="2400" dirty="0"/>
          </a:p>
        </p:txBody>
      </p:sp>
      <p:sp>
        <p:nvSpPr>
          <p:cNvPr id="3" name="Text Box 5"/>
          <p:cNvSpPr txBox="1">
            <a:spLocks noChangeArrowheads="1"/>
          </p:cNvSpPr>
          <p:nvPr/>
        </p:nvSpPr>
        <p:spPr bwMode="auto">
          <a:xfrm>
            <a:off x="568378" y="327745"/>
            <a:ext cx="7848600" cy="982320"/>
          </a:xfrm>
          <a:prstGeom prst="rect">
            <a:avLst/>
          </a:prstGeom>
          <a:solidFill>
            <a:schemeClr val="tx1">
              <a:lumMod val="65000"/>
              <a:lumOff val="35000"/>
            </a:schemeClr>
          </a:solidFill>
          <a:ln w="12700" algn="ctr">
            <a:noFill/>
            <a:miter lim="800000"/>
            <a:headEnd/>
            <a:tailEnd/>
          </a:ln>
          <a:effectLst/>
        </p:spPr>
        <p:txBody>
          <a:bodyPr lIns="90488" tIns="44450" rIns="90488" bIns="44450">
            <a:spAutoFit/>
          </a:bodyPr>
          <a:lstStyle/>
          <a:p>
            <a:pPr algn="ctr"/>
            <a:r>
              <a:rPr lang="es-MX" sz="2900" dirty="0">
                <a:solidFill>
                  <a:schemeClr val="accent5">
                    <a:lumMod val="40000"/>
                    <a:lumOff val="60000"/>
                  </a:schemeClr>
                </a:solidFill>
                <a:effectLst>
                  <a:outerShdw blurRad="38100" dist="38100" dir="2700000" algn="tl">
                    <a:srgbClr val="000000">
                      <a:alpha val="43137"/>
                    </a:srgbClr>
                  </a:outerShdw>
                </a:effectLst>
              </a:rPr>
              <a:t>Indicaciones para la realización del </a:t>
            </a:r>
            <a:endParaRPr lang="es-MX" sz="2900" dirty="0" smtClean="0">
              <a:solidFill>
                <a:schemeClr val="accent5">
                  <a:lumMod val="40000"/>
                  <a:lumOff val="60000"/>
                </a:schemeClr>
              </a:solidFill>
              <a:effectLst>
                <a:outerShdw blurRad="38100" dist="38100" dir="2700000" algn="tl">
                  <a:srgbClr val="000000">
                    <a:alpha val="43137"/>
                  </a:srgbClr>
                </a:outerShdw>
              </a:effectLst>
            </a:endParaRPr>
          </a:p>
          <a:p>
            <a:pPr algn="ctr"/>
            <a:r>
              <a:rPr lang="es-MX" sz="2900" b="1" dirty="0" smtClean="0">
                <a:solidFill>
                  <a:schemeClr val="accent5">
                    <a:lumMod val="40000"/>
                    <a:lumOff val="60000"/>
                  </a:schemeClr>
                </a:solidFill>
                <a:effectLst>
                  <a:outerShdw blurRad="38100" dist="38100" dir="2700000" algn="tl">
                    <a:srgbClr val="000000">
                      <a:alpha val="43137"/>
                    </a:srgbClr>
                  </a:outerShdw>
                </a:effectLst>
              </a:rPr>
              <a:t>Estudio Genético</a:t>
            </a:r>
            <a:endParaRPr lang="es-MX" sz="2900" b="1" dirty="0">
              <a:solidFill>
                <a:schemeClr val="accent5">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124075" y="112713"/>
            <a:ext cx="1439863" cy="1155700"/>
          </a:xfrm>
          <a:prstGeom prst="rect">
            <a:avLst/>
          </a:prstGeom>
          <a:noFill/>
          <a:ln w="9525">
            <a:noFill/>
            <a:miter lim="800000"/>
            <a:headEnd/>
            <a:tailEnd/>
          </a:ln>
        </p:spPr>
      </p:pic>
      <p:grpSp>
        <p:nvGrpSpPr>
          <p:cNvPr id="2" name="49 Grupo"/>
          <p:cNvGrpSpPr/>
          <p:nvPr/>
        </p:nvGrpSpPr>
        <p:grpSpPr>
          <a:xfrm>
            <a:off x="2195736" y="620688"/>
            <a:ext cx="6697439" cy="5653177"/>
            <a:chOff x="539750" y="260350"/>
            <a:chExt cx="8353425" cy="6523601"/>
          </a:xfrm>
        </p:grpSpPr>
        <p:pic>
          <p:nvPicPr>
            <p:cNvPr id="2050" name="Picture 2"/>
            <p:cNvPicPr>
              <a:picLocks noChangeAspect="1" noChangeArrowheads="1"/>
            </p:cNvPicPr>
            <p:nvPr/>
          </p:nvPicPr>
          <p:blipFill>
            <a:blip r:embed="rId4" cstate="print"/>
            <a:srcRect/>
            <a:stretch>
              <a:fillRect/>
            </a:stretch>
          </p:blipFill>
          <p:spPr bwMode="auto">
            <a:xfrm>
              <a:off x="3924300" y="2363788"/>
              <a:ext cx="1584325" cy="16414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39750" y="2349500"/>
              <a:ext cx="1295400" cy="1079500"/>
            </a:xfrm>
            <a:prstGeom prst="rect">
              <a:avLst/>
            </a:prstGeom>
            <a:noFill/>
            <a:ln w="9525">
              <a:noFill/>
              <a:miter lim="800000"/>
              <a:headEnd/>
              <a:tailEnd/>
            </a:ln>
          </p:spPr>
        </p:pic>
        <p:pic>
          <p:nvPicPr>
            <p:cNvPr id="2053" name="Picture 7"/>
            <p:cNvPicPr>
              <a:picLocks noChangeAspect="1" noChangeArrowheads="1"/>
            </p:cNvPicPr>
            <p:nvPr/>
          </p:nvPicPr>
          <p:blipFill>
            <a:blip r:embed="rId6" cstate="print"/>
            <a:srcRect/>
            <a:stretch>
              <a:fillRect/>
            </a:stretch>
          </p:blipFill>
          <p:spPr bwMode="auto">
            <a:xfrm>
              <a:off x="971550" y="4616450"/>
              <a:ext cx="1038225" cy="900113"/>
            </a:xfrm>
            <a:prstGeom prst="rect">
              <a:avLst/>
            </a:prstGeom>
            <a:noFill/>
            <a:ln w="9525">
              <a:noFill/>
              <a:miter lim="800000"/>
              <a:headEnd/>
              <a:tailEnd/>
            </a:ln>
          </p:spPr>
        </p:pic>
        <p:sp>
          <p:nvSpPr>
            <p:cNvPr id="2054" name="7 CuadroTexto"/>
            <p:cNvSpPr txBox="1">
              <a:spLocks noChangeArrowheads="1"/>
            </p:cNvSpPr>
            <p:nvPr/>
          </p:nvSpPr>
          <p:spPr bwMode="auto">
            <a:xfrm>
              <a:off x="900113" y="5445125"/>
              <a:ext cx="1295400" cy="277813"/>
            </a:xfrm>
            <a:prstGeom prst="rect">
              <a:avLst/>
            </a:prstGeom>
            <a:noFill/>
            <a:ln w="9525">
              <a:noFill/>
              <a:miter lim="800000"/>
              <a:headEnd/>
              <a:tailEnd/>
            </a:ln>
          </p:spPr>
          <p:txBody>
            <a:bodyPr>
              <a:spAutoFit/>
            </a:bodyPr>
            <a:lstStyle/>
            <a:p>
              <a:pPr algn="ctr"/>
              <a:r>
                <a:rPr lang="es-ES" sz="1200"/>
                <a:t>Ácido valproíco</a:t>
              </a:r>
              <a:endParaRPr lang="es-MX" sz="1200"/>
            </a:p>
          </p:txBody>
        </p:sp>
        <p:sp>
          <p:nvSpPr>
            <p:cNvPr id="2055" name="8 CuadroTexto"/>
            <p:cNvSpPr txBox="1">
              <a:spLocks noChangeArrowheads="1"/>
            </p:cNvSpPr>
            <p:nvPr/>
          </p:nvSpPr>
          <p:spPr bwMode="auto">
            <a:xfrm>
              <a:off x="2411412" y="1125538"/>
              <a:ext cx="1223962" cy="319649"/>
            </a:xfrm>
            <a:prstGeom prst="rect">
              <a:avLst/>
            </a:prstGeom>
            <a:noFill/>
            <a:ln w="9525">
              <a:noFill/>
              <a:miter lim="800000"/>
              <a:headEnd/>
              <a:tailEnd/>
            </a:ln>
          </p:spPr>
          <p:txBody>
            <a:bodyPr wrap="square">
              <a:spAutoFit/>
            </a:bodyPr>
            <a:lstStyle/>
            <a:p>
              <a:pPr algn="ctr"/>
              <a:r>
                <a:rPr lang="es-ES" sz="1200" dirty="0" err="1"/>
                <a:t>Lamotrigina</a:t>
              </a:r>
              <a:endParaRPr lang="es-MX" sz="1200" dirty="0"/>
            </a:p>
          </p:txBody>
        </p:sp>
        <p:sp>
          <p:nvSpPr>
            <p:cNvPr id="2056" name="9 CuadroTexto"/>
            <p:cNvSpPr txBox="1">
              <a:spLocks noChangeArrowheads="1"/>
            </p:cNvSpPr>
            <p:nvPr/>
          </p:nvSpPr>
          <p:spPr bwMode="auto">
            <a:xfrm>
              <a:off x="684213" y="3338514"/>
              <a:ext cx="1150936" cy="319649"/>
            </a:xfrm>
            <a:prstGeom prst="rect">
              <a:avLst/>
            </a:prstGeom>
            <a:noFill/>
            <a:ln w="9525">
              <a:noFill/>
              <a:miter lim="800000"/>
              <a:headEnd/>
              <a:tailEnd/>
            </a:ln>
          </p:spPr>
          <p:txBody>
            <a:bodyPr wrap="square">
              <a:spAutoFit/>
            </a:bodyPr>
            <a:lstStyle/>
            <a:p>
              <a:pPr algn="ctr"/>
              <a:r>
                <a:rPr lang="es-ES" sz="1200" dirty="0" err="1"/>
                <a:t>Fenitoína</a:t>
              </a:r>
              <a:endParaRPr lang="es-MX" sz="1200" dirty="0"/>
            </a:p>
          </p:txBody>
        </p:sp>
        <p:pic>
          <p:nvPicPr>
            <p:cNvPr id="2057" name="Picture 8"/>
            <p:cNvPicPr>
              <a:picLocks noChangeAspect="1" noChangeArrowheads="1"/>
            </p:cNvPicPr>
            <p:nvPr/>
          </p:nvPicPr>
          <p:blipFill>
            <a:blip r:embed="rId7" cstate="print"/>
            <a:srcRect/>
            <a:stretch>
              <a:fillRect/>
            </a:stretch>
          </p:blipFill>
          <p:spPr bwMode="auto">
            <a:xfrm>
              <a:off x="7019924" y="4333468"/>
              <a:ext cx="1512889" cy="1189444"/>
            </a:xfrm>
            <a:prstGeom prst="rect">
              <a:avLst/>
            </a:prstGeom>
            <a:noFill/>
            <a:ln w="9525">
              <a:noFill/>
              <a:miter lim="800000"/>
              <a:headEnd/>
              <a:tailEnd/>
            </a:ln>
          </p:spPr>
        </p:pic>
        <p:sp>
          <p:nvSpPr>
            <p:cNvPr id="2058" name="11 CuadroTexto"/>
            <p:cNvSpPr txBox="1">
              <a:spLocks noChangeArrowheads="1"/>
            </p:cNvSpPr>
            <p:nvPr/>
          </p:nvSpPr>
          <p:spPr bwMode="auto">
            <a:xfrm>
              <a:off x="7307263" y="5445125"/>
              <a:ext cx="1446491" cy="320956"/>
            </a:xfrm>
            <a:prstGeom prst="rect">
              <a:avLst/>
            </a:prstGeom>
            <a:noFill/>
            <a:ln w="9525">
              <a:noFill/>
              <a:miter lim="800000"/>
              <a:headEnd/>
              <a:tailEnd/>
            </a:ln>
          </p:spPr>
          <p:txBody>
            <a:bodyPr wrap="square">
              <a:spAutoFit/>
            </a:bodyPr>
            <a:lstStyle/>
            <a:p>
              <a:pPr algn="ctr"/>
              <a:r>
                <a:rPr lang="es-ES" sz="1200" dirty="0" err="1"/>
                <a:t>Topiramato</a:t>
              </a:r>
              <a:endParaRPr lang="es-MX" sz="1200" dirty="0"/>
            </a:p>
          </p:txBody>
        </p:sp>
        <p:sp>
          <p:nvSpPr>
            <p:cNvPr id="2059" name="12 CuadroTexto"/>
            <p:cNvSpPr txBox="1">
              <a:spLocks noChangeArrowheads="1"/>
            </p:cNvSpPr>
            <p:nvPr/>
          </p:nvSpPr>
          <p:spPr bwMode="auto">
            <a:xfrm>
              <a:off x="5437188" y="1135063"/>
              <a:ext cx="2235066" cy="319649"/>
            </a:xfrm>
            <a:prstGeom prst="rect">
              <a:avLst/>
            </a:prstGeom>
            <a:noFill/>
            <a:ln w="9525">
              <a:noFill/>
              <a:miter lim="800000"/>
              <a:headEnd/>
              <a:tailEnd/>
            </a:ln>
          </p:spPr>
          <p:txBody>
            <a:bodyPr wrap="square">
              <a:spAutoFit/>
            </a:bodyPr>
            <a:lstStyle/>
            <a:p>
              <a:pPr algn="ctr"/>
              <a:r>
                <a:rPr lang="es-ES" sz="1200" dirty="0" err="1"/>
                <a:t>Carbamacepina</a:t>
              </a:r>
              <a:endParaRPr lang="es-MX" sz="1200" dirty="0"/>
            </a:p>
          </p:txBody>
        </p:sp>
        <p:pic>
          <p:nvPicPr>
            <p:cNvPr id="2060" name="Picture 9"/>
            <p:cNvPicPr>
              <a:picLocks noChangeAspect="1" noChangeArrowheads="1"/>
            </p:cNvPicPr>
            <p:nvPr/>
          </p:nvPicPr>
          <p:blipFill>
            <a:blip r:embed="rId8" cstate="print"/>
            <a:srcRect/>
            <a:stretch>
              <a:fillRect/>
            </a:stretch>
          </p:blipFill>
          <p:spPr bwMode="auto">
            <a:xfrm>
              <a:off x="4284663" y="5341938"/>
              <a:ext cx="1366837" cy="1182687"/>
            </a:xfrm>
            <a:prstGeom prst="rect">
              <a:avLst/>
            </a:prstGeom>
            <a:noFill/>
            <a:ln w="9525">
              <a:noFill/>
              <a:miter lim="800000"/>
              <a:headEnd/>
              <a:tailEnd/>
            </a:ln>
          </p:spPr>
        </p:pic>
        <p:sp>
          <p:nvSpPr>
            <p:cNvPr id="2061" name="14 CuadroTexto"/>
            <p:cNvSpPr txBox="1">
              <a:spLocks noChangeArrowheads="1"/>
            </p:cNvSpPr>
            <p:nvPr/>
          </p:nvSpPr>
          <p:spPr bwMode="auto">
            <a:xfrm>
              <a:off x="4498975" y="6464302"/>
              <a:ext cx="1895142" cy="319649"/>
            </a:xfrm>
            <a:prstGeom prst="rect">
              <a:avLst/>
            </a:prstGeom>
            <a:noFill/>
            <a:ln w="9525">
              <a:noFill/>
              <a:miter lim="800000"/>
              <a:headEnd/>
              <a:tailEnd/>
            </a:ln>
          </p:spPr>
          <p:txBody>
            <a:bodyPr wrap="square">
              <a:spAutoFit/>
            </a:bodyPr>
            <a:lstStyle/>
            <a:p>
              <a:pPr algn="ctr"/>
              <a:r>
                <a:rPr lang="es-ES" sz="1200" dirty="0"/>
                <a:t>Fenobarbital</a:t>
              </a:r>
              <a:endParaRPr lang="es-MX" sz="1200" dirty="0"/>
            </a:p>
          </p:txBody>
        </p:sp>
        <p:pic>
          <p:nvPicPr>
            <p:cNvPr id="2062" name="Picture 10"/>
            <p:cNvPicPr>
              <a:picLocks noChangeAspect="1" noChangeArrowheads="1"/>
            </p:cNvPicPr>
            <p:nvPr/>
          </p:nvPicPr>
          <p:blipFill>
            <a:blip r:embed="rId9" cstate="print"/>
            <a:srcRect/>
            <a:stretch>
              <a:fillRect/>
            </a:stretch>
          </p:blipFill>
          <p:spPr bwMode="auto">
            <a:xfrm>
              <a:off x="7510463" y="2263886"/>
              <a:ext cx="1202221" cy="949215"/>
            </a:xfrm>
            <a:prstGeom prst="rect">
              <a:avLst/>
            </a:prstGeom>
            <a:noFill/>
            <a:ln w="9525">
              <a:noFill/>
              <a:miter lim="800000"/>
              <a:headEnd/>
              <a:tailEnd/>
            </a:ln>
          </p:spPr>
        </p:pic>
        <p:sp>
          <p:nvSpPr>
            <p:cNvPr id="2063" name="16 CuadroTexto"/>
            <p:cNvSpPr txBox="1">
              <a:spLocks noChangeArrowheads="1"/>
            </p:cNvSpPr>
            <p:nvPr/>
          </p:nvSpPr>
          <p:spPr bwMode="auto">
            <a:xfrm>
              <a:off x="7219990" y="3284537"/>
              <a:ext cx="1673185" cy="319649"/>
            </a:xfrm>
            <a:prstGeom prst="rect">
              <a:avLst/>
            </a:prstGeom>
            <a:noFill/>
            <a:ln w="9525">
              <a:noFill/>
              <a:miter lim="800000"/>
              <a:headEnd/>
              <a:tailEnd/>
            </a:ln>
          </p:spPr>
          <p:txBody>
            <a:bodyPr wrap="square">
              <a:spAutoFit/>
            </a:bodyPr>
            <a:lstStyle/>
            <a:p>
              <a:pPr algn="ctr"/>
              <a:r>
                <a:rPr lang="es-ES" sz="1200" dirty="0" err="1"/>
                <a:t>Levetiracetam</a:t>
              </a:r>
              <a:endParaRPr lang="es-MX" sz="1200" dirty="0"/>
            </a:p>
          </p:txBody>
        </p:sp>
        <p:cxnSp>
          <p:nvCxnSpPr>
            <p:cNvPr id="19" name="18 Conector recto de flecha"/>
            <p:cNvCxnSpPr/>
            <p:nvPr/>
          </p:nvCxnSpPr>
          <p:spPr>
            <a:xfrm>
              <a:off x="3276600" y="1412875"/>
              <a:ext cx="863600"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flipH="1">
              <a:off x="5364163" y="1412875"/>
              <a:ext cx="792162" cy="1079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H="1">
              <a:off x="5508625" y="2997200"/>
              <a:ext cx="18716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1979613" y="2997200"/>
              <a:ext cx="19446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2124075" y="3573463"/>
              <a:ext cx="1800225" cy="1223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V="1">
              <a:off x="4932363" y="3933825"/>
              <a:ext cx="0" cy="1439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flipV="1">
              <a:off x="5508625" y="3573463"/>
              <a:ext cx="1727200" cy="1223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71" name="23 CuadroTexto"/>
            <p:cNvSpPr txBox="1">
              <a:spLocks noChangeArrowheads="1"/>
            </p:cNvSpPr>
            <p:nvPr/>
          </p:nvSpPr>
          <p:spPr bwMode="auto">
            <a:xfrm>
              <a:off x="5910738" y="1743074"/>
              <a:ext cx="942660" cy="532748"/>
            </a:xfrm>
            <a:prstGeom prst="rect">
              <a:avLst/>
            </a:prstGeom>
            <a:noFill/>
            <a:ln w="9525">
              <a:noFill/>
              <a:miter lim="800000"/>
              <a:headEnd/>
              <a:tailEnd/>
            </a:ln>
          </p:spPr>
          <p:txBody>
            <a:bodyPr wrap="square">
              <a:spAutoFit/>
            </a:bodyPr>
            <a:lstStyle/>
            <a:p>
              <a:r>
                <a:rPr lang="es-ES" sz="800" dirty="0"/>
                <a:t>CYP3A4</a:t>
              </a:r>
            </a:p>
            <a:p>
              <a:r>
                <a:rPr lang="es-ES" sz="800" dirty="0"/>
                <a:t>CYP2C19</a:t>
              </a:r>
            </a:p>
            <a:p>
              <a:r>
                <a:rPr lang="es-ES" sz="800" dirty="0"/>
                <a:t>CYP2D6</a:t>
              </a:r>
              <a:endParaRPr lang="es-MX" sz="800" dirty="0"/>
            </a:p>
          </p:txBody>
        </p:sp>
        <p:sp>
          <p:nvSpPr>
            <p:cNvPr id="2072" name="24 CuadroTexto"/>
            <p:cNvSpPr txBox="1">
              <a:spLocks noChangeArrowheads="1"/>
            </p:cNvSpPr>
            <p:nvPr/>
          </p:nvSpPr>
          <p:spPr bwMode="auto">
            <a:xfrm>
              <a:off x="2916238" y="4149725"/>
              <a:ext cx="792163" cy="390681"/>
            </a:xfrm>
            <a:prstGeom prst="rect">
              <a:avLst/>
            </a:prstGeom>
            <a:noFill/>
            <a:ln w="9525">
              <a:noFill/>
              <a:miter lim="800000"/>
              <a:headEnd/>
              <a:tailEnd/>
            </a:ln>
          </p:spPr>
          <p:txBody>
            <a:bodyPr wrap="square">
              <a:spAutoFit/>
            </a:bodyPr>
            <a:lstStyle/>
            <a:p>
              <a:r>
                <a:rPr lang="es-ES" sz="800" dirty="0"/>
                <a:t>CYP2C9</a:t>
              </a:r>
            </a:p>
            <a:p>
              <a:r>
                <a:rPr lang="es-ES" sz="800" dirty="0"/>
                <a:t>CYP2C19</a:t>
              </a:r>
            </a:p>
          </p:txBody>
        </p:sp>
        <p:sp>
          <p:nvSpPr>
            <p:cNvPr id="2073" name="25 CuadroTexto"/>
            <p:cNvSpPr txBox="1">
              <a:spLocks noChangeArrowheads="1"/>
            </p:cNvSpPr>
            <p:nvPr/>
          </p:nvSpPr>
          <p:spPr bwMode="auto">
            <a:xfrm>
              <a:off x="2603301" y="3000375"/>
              <a:ext cx="776814" cy="390681"/>
            </a:xfrm>
            <a:prstGeom prst="rect">
              <a:avLst/>
            </a:prstGeom>
            <a:noFill/>
            <a:ln w="9525">
              <a:noFill/>
              <a:miter lim="800000"/>
              <a:headEnd/>
              <a:tailEnd/>
            </a:ln>
          </p:spPr>
          <p:txBody>
            <a:bodyPr wrap="square">
              <a:spAutoFit/>
            </a:bodyPr>
            <a:lstStyle/>
            <a:p>
              <a:r>
                <a:rPr lang="es-ES" sz="800" dirty="0"/>
                <a:t>CYP2C9</a:t>
              </a:r>
            </a:p>
            <a:p>
              <a:r>
                <a:rPr lang="es-ES" sz="800" dirty="0"/>
                <a:t>CYP2C19</a:t>
              </a:r>
            </a:p>
          </p:txBody>
        </p:sp>
        <p:sp>
          <p:nvSpPr>
            <p:cNvPr id="2074" name="27 CuadroTexto"/>
            <p:cNvSpPr txBox="1">
              <a:spLocks noChangeArrowheads="1"/>
            </p:cNvSpPr>
            <p:nvPr/>
          </p:nvSpPr>
          <p:spPr bwMode="auto">
            <a:xfrm>
              <a:off x="4870539" y="4561044"/>
              <a:ext cx="792163" cy="390681"/>
            </a:xfrm>
            <a:prstGeom prst="rect">
              <a:avLst/>
            </a:prstGeom>
            <a:noFill/>
            <a:ln w="9525">
              <a:noFill/>
              <a:miter lim="800000"/>
              <a:headEnd/>
              <a:tailEnd/>
            </a:ln>
          </p:spPr>
          <p:txBody>
            <a:bodyPr wrap="square">
              <a:spAutoFit/>
            </a:bodyPr>
            <a:lstStyle/>
            <a:p>
              <a:r>
                <a:rPr lang="es-ES" sz="800" dirty="0"/>
                <a:t>CYP2C9</a:t>
              </a:r>
            </a:p>
            <a:p>
              <a:r>
                <a:rPr lang="es-ES" sz="800" dirty="0"/>
                <a:t>CYP2C19</a:t>
              </a:r>
            </a:p>
          </p:txBody>
        </p:sp>
        <p:sp>
          <p:nvSpPr>
            <p:cNvPr id="2075" name="29 CuadroTexto"/>
            <p:cNvSpPr txBox="1">
              <a:spLocks noChangeArrowheads="1"/>
            </p:cNvSpPr>
            <p:nvPr/>
          </p:nvSpPr>
          <p:spPr bwMode="auto">
            <a:xfrm>
              <a:off x="6443663" y="3794762"/>
              <a:ext cx="792161" cy="390681"/>
            </a:xfrm>
            <a:prstGeom prst="rect">
              <a:avLst/>
            </a:prstGeom>
            <a:noFill/>
            <a:ln w="9525">
              <a:noFill/>
              <a:miter lim="800000"/>
              <a:headEnd/>
              <a:tailEnd/>
            </a:ln>
          </p:spPr>
          <p:txBody>
            <a:bodyPr wrap="square">
              <a:spAutoFit/>
            </a:bodyPr>
            <a:lstStyle/>
            <a:p>
              <a:r>
                <a:rPr lang="es-ES" sz="800" dirty="0"/>
                <a:t>CYP2C9</a:t>
              </a:r>
            </a:p>
            <a:p>
              <a:r>
                <a:rPr lang="es-ES" sz="800" dirty="0"/>
                <a:t>CYP2C19</a:t>
              </a:r>
            </a:p>
          </p:txBody>
        </p:sp>
        <p:sp>
          <p:nvSpPr>
            <p:cNvPr id="2076" name="30 CuadroTexto"/>
            <p:cNvSpPr txBox="1">
              <a:spLocks noChangeArrowheads="1"/>
            </p:cNvSpPr>
            <p:nvPr/>
          </p:nvSpPr>
          <p:spPr bwMode="auto">
            <a:xfrm>
              <a:off x="3635375" y="1557338"/>
              <a:ext cx="863600" cy="532748"/>
            </a:xfrm>
            <a:prstGeom prst="rect">
              <a:avLst/>
            </a:prstGeom>
            <a:noFill/>
            <a:ln w="9525">
              <a:noFill/>
              <a:miter lim="800000"/>
              <a:headEnd/>
              <a:tailEnd/>
            </a:ln>
          </p:spPr>
          <p:txBody>
            <a:bodyPr wrap="square">
              <a:spAutoFit/>
            </a:bodyPr>
            <a:lstStyle/>
            <a:p>
              <a:r>
                <a:rPr lang="es-ES" sz="800" dirty="0"/>
                <a:t>CYP2C9</a:t>
              </a:r>
            </a:p>
            <a:p>
              <a:r>
                <a:rPr lang="es-ES" sz="800" dirty="0"/>
                <a:t>CYP2C19</a:t>
              </a:r>
            </a:p>
            <a:p>
              <a:r>
                <a:rPr lang="es-ES" sz="800" dirty="0"/>
                <a:t>CYP2D6</a:t>
              </a:r>
            </a:p>
          </p:txBody>
        </p:sp>
        <p:sp>
          <p:nvSpPr>
            <p:cNvPr id="2077" name="32 CuadroTexto"/>
            <p:cNvSpPr txBox="1">
              <a:spLocks noChangeArrowheads="1"/>
            </p:cNvSpPr>
            <p:nvPr/>
          </p:nvSpPr>
          <p:spPr bwMode="auto">
            <a:xfrm>
              <a:off x="6072186" y="2485090"/>
              <a:ext cx="947737" cy="532748"/>
            </a:xfrm>
            <a:prstGeom prst="rect">
              <a:avLst/>
            </a:prstGeom>
            <a:noFill/>
            <a:ln w="9525">
              <a:noFill/>
              <a:miter lim="800000"/>
              <a:headEnd/>
              <a:tailEnd/>
            </a:ln>
          </p:spPr>
          <p:txBody>
            <a:bodyPr wrap="square">
              <a:spAutoFit/>
            </a:bodyPr>
            <a:lstStyle/>
            <a:p>
              <a:r>
                <a:rPr lang="es-ES" sz="800" dirty="0"/>
                <a:t>CYP3A4</a:t>
              </a:r>
            </a:p>
            <a:p>
              <a:r>
                <a:rPr lang="es-ES" sz="800" dirty="0"/>
                <a:t>CYP2C19</a:t>
              </a:r>
            </a:p>
            <a:p>
              <a:r>
                <a:rPr lang="es-ES" sz="800" dirty="0"/>
                <a:t>CYP2D6</a:t>
              </a:r>
              <a:endParaRPr lang="es-MX" sz="800" dirty="0"/>
            </a:p>
          </p:txBody>
        </p:sp>
        <p:sp>
          <p:nvSpPr>
            <p:cNvPr id="35" name="34 Flecha curvada hacia la izquierda"/>
            <p:cNvSpPr/>
            <p:nvPr/>
          </p:nvSpPr>
          <p:spPr>
            <a:xfrm rot="-1740000">
              <a:off x="3419475" y="1482725"/>
              <a:ext cx="215900" cy="8715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079" name="35 CuadroTexto"/>
            <p:cNvSpPr txBox="1">
              <a:spLocks noChangeArrowheads="1"/>
            </p:cNvSpPr>
            <p:nvPr/>
          </p:nvSpPr>
          <p:spPr bwMode="auto">
            <a:xfrm>
              <a:off x="2603301" y="1700213"/>
              <a:ext cx="1105098" cy="390681"/>
            </a:xfrm>
            <a:prstGeom prst="rect">
              <a:avLst/>
            </a:prstGeom>
            <a:noFill/>
            <a:ln w="9525">
              <a:noFill/>
              <a:miter lim="800000"/>
              <a:headEnd/>
              <a:tailEnd/>
            </a:ln>
          </p:spPr>
          <p:txBody>
            <a:bodyPr wrap="square">
              <a:spAutoFit/>
            </a:bodyPr>
            <a:lstStyle/>
            <a:p>
              <a:r>
                <a:rPr lang="es-ES" sz="800" dirty="0" err="1"/>
                <a:t>Hidroxilación</a:t>
              </a:r>
              <a:endParaRPr lang="es-ES" sz="800" dirty="0"/>
            </a:p>
            <a:p>
              <a:r>
                <a:rPr lang="es-ES" sz="800" dirty="0" err="1"/>
                <a:t>Omegaoxidación</a:t>
              </a:r>
              <a:endParaRPr lang="es-MX" sz="800" dirty="0"/>
            </a:p>
          </p:txBody>
        </p:sp>
        <p:sp>
          <p:nvSpPr>
            <p:cNvPr id="2080" name="38 CuadroTexto"/>
            <p:cNvSpPr txBox="1">
              <a:spLocks noChangeArrowheads="1"/>
            </p:cNvSpPr>
            <p:nvPr/>
          </p:nvSpPr>
          <p:spPr bwMode="auto">
            <a:xfrm>
              <a:off x="6084888" y="3155950"/>
              <a:ext cx="1150936" cy="390681"/>
            </a:xfrm>
            <a:prstGeom prst="rect">
              <a:avLst/>
            </a:prstGeom>
            <a:noFill/>
            <a:ln w="9525">
              <a:noFill/>
              <a:miter lim="800000"/>
              <a:headEnd/>
              <a:tailEnd/>
            </a:ln>
          </p:spPr>
          <p:txBody>
            <a:bodyPr wrap="square">
              <a:spAutoFit/>
            </a:bodyPr>
            <a:lstStyle/>
            <a:p>
              <a:r>
                <a:rPr lang="es-ES" sz="800" dirty="0" err="1"/>
                <a:t>Hidroxilación</a:t>
              </a:r>
              <a:endParaRPr lang="es-ES" sz="800" dirty="0"/>
            </a:p>
            <a:p>
              <a:r>
                <a:rPr lang="es-ES" sz="800" dirty="0" err="1"/>
                <a:t>Omegaoxidación</a:t>
              </a:r>
              <a:endParaRPr lang="es-MX" sz="800" dirty="0"/>
            </a:p>
          </p:txBody>
        </p:sp>
        <p:sp>
          <p:nvSpPr>
            <p:cNvPr id="41" name="40 Flecha curvada hacia abajo"/>
            <p:cNvSpPr/>
            <p:nvPr/>
          </p:nvSpPr>
          <p:spPr>
            <a:xfrm flipH="1">
              <a:off x="6011863" y="2997200"/>
              <a:ext cx="1008062" cy="2159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42" name="41 Flecha curvada hacia la izquierda"/>
            <p:cNvSpPr/>
            <p:nvPr/>
          </p:nvSpPr>
          <p:spPr>
            <a:xfrm rot="2100000">
              <a:off x="5608638" y="1404938"/>
              <a:ext cx="234950" cy="8318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083" name="42 CuadroTexto"/>
            <p:cNvSpPr txBox="1">
              <a:spLocks noChangeArrowheads="1"/>
            </p:cNvSpPr>
            <p:nvPr/>
          </p:nvSpPr>
          <p:spPr bwMode="auto">
            <a:xfrm>
              <a:off x="4716463" y="1577974"/>
              <a:ext cx="1223962" cy="390681"/>
            </a:xfrm>
            <a:prstGeom prst="rect">
              <a:avLst/>
            </a:prstGeom>
            <a:noFill/>
            <a:ln w="9525">
              <a:noFill/>
              <a:miter lim="800000"/>
              <a:headEnd/>
              <a:tailEnd/>
            </a:ln>
          </p:spPr>
          <p:txBody>
            <a:bodyPr wrap="square">
              <a:spAutoFit/>
            </a:bodyPr>
            <a:lstStyle/>
            <a:p>
              <a:r>
                <a:rPr lang="es-ES" sz="800" dirty="0" err="1"/>
                <a:t>Hidroxilación</a:t>
              </a:r>
              <a:endParaRPr lang="es-ES" sz="800" dirty="0"/>
            </a:p>
            <a:p>
              <a:r>
                <a:rPr lang="es-ES" sz="800" dirty="0" err="1"/>
                <a:t>Omegaoxidación</a:t>
              </a:r>
              <a:endParaRPr lang="es-MX" sz="800" dirty="0"/>
            </a:p>
          </p:txBody>
        </p:sp>
        <p:sp>
          <p:nvSpPr>
            <p:cNvPr id="45" name="44 Flecha curvada hacia la izquierda"/>
            <p:cNvSpPr/>
            <p:nvPr/>
          </p:nvSpPr>
          <p:spPr>
            <a:xfrm rot="-3060000" flipV="1">
              <a:off x="6105525" y="3789363"/>
              <a:ext cx="287338" cy="10080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085" name="45 CuadroTexto"/>
            <p:cNvSpPr txBox="1">
              <a:spLocks noChangeArrowheads="1"/>
            </p:cNvSpPr>
            <p:nvPr/>
          </p:nvSpPr>
          <p:spPr bwMode="auto">
            <a:xfrm>
              <a:off x="5464207" y="4170363"/>
              <a:ext cx="1151732" cy="390681"/>
            </a:xfrm>
            <a:prstGeom prst="rect">
              <a:avLst/>
            </a:prstGeom>
            <a:noFill/>
            <a:ln w="9525">
              <a:noFill/>
              <a:miter lim="800000"/>
              <a:headEnd/>
              <a:tailEnd/>
            </a:ln>
          </p:spPr>
          <p:txBody>
            <a:bodyPr wrap="square">
              <a:spAutoFit/>
            </a:bodyPr>
            <a:lstStyle/>
            <a:p>
              <a:r>
                <a:rPr lang="es-ES" sz="800" dirty="0" err="1"/>
                <a:t>Hidroxilación</a:t>
              </a:r>
              <a:endParaRPr lang="es-ES" sz="800" dirty="0"/>
            </a:p>
            <a:p>
              <a:r>
                <a:rPr lang="es-ES" sz="800" dirty="0" err="1"/>
                <a:t>Omegaoxidación</a:t>
              </a:r>
              <a:endParaRPr lang="es-MX" sz="800" dirty="0"/>
            </a:p>
          </p:txBody>
        </p:sp>
        <p:sp>
          <p:nvSpPr>
            <p:cNvPr id="47" name="46 Flecha curvada hacia la izquierda"/>
            <p:cNvSpPr/>
            <p:nvPr/>
          </p:nvSpPr>
          <p:spPr>
            <a:xfrm flipV="1">
              <a:off x="4643438" y="4221163"/>
              <a:ext cx="288925" cy="10382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087" name="47 CuadroTexto"/>
            <p:cNvSpPr txBox="1">
              <a:spLocks noChangeArrowheads="1"/>
            </p:cNvSpPr>
            <p:nvPr/>
          </p:nvSpPr>
          <p:spPr bwMode="auto">
            <a:xfrm>
              <a:off x="3995738" y="4508500"/>
              <a:ext cx="1008062" cy="339725"/>
            </a:xfrm>
            <a:prstGeom prst="rect">
              <a:avLst/>
            </a:prstGeom>
            <a:noFill/>
            <a:ln w="9525">
              <a:noFill/>
              <a:miter lim="800000"/>
              <a:headEnd/>
              <a:tailEnd/>
            </a:ln>
          </p:spPr>
          <p:txBody>
            <a:bodyPr>
              <a:spAutoFit/>
            </a:bodyPr>
            <a:lstStyle/>
            <a:p>
              <a:r>
                <a:rPr lang="es-ES" sz="800"/>
                <a:t>Hidroxilación</a:t>
              </a:r>
            </a:p>
            <a:p>
              <a:r>
                <a:rPr lang="es-ES" sz="800"/>
                <a:t>Omegaoxidación</a:t>
              </a:r>
              <a:endParaRPr lang="es-MX" sz="800"/>
            </a:p>
          </p:txBody>
        </p:sp>
        <p:sp>
          <p:nvSpPr>
            <p:cNvPr id="49" name="48 Flecha curvada hacia arriba"/>
            <p:cNvSpPr/>
            <p:nvPr/>
          </p:nvSpPr>
          <p:spPr>
            <a:xfrm rot="-2160000">
              <a:off x="2481263" y="3925888"/>
              <a:ext cx="909637" cy="2889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089" name="49 CuadroTexto"/>
            <p:cNvSpPr txBox="1">
              <a:spLocks noChangeArrowheads="1"/>
            </p:cNvSpPr>
            <p:nvPr/>
          </p:nvSpPr>
          <p:spPr bwMode="auto">
            <a:xfrm>
              <a:off x="2009775" y="3795477"/>
              <a:ext cx="1122363" cy="390681"/>
            </a:xfrm>
            <a:prstGeom prst="rect">
              <a:avLst/>
            </a:prstGeom>
            <a:noFill/>
            <a:ln w="9525">
              <a:noFill/>
              <a:miter lim="800000"/>
              <a:headEnd/>
              <a:tailEnd/>
            </a:ln>
          </p:spPr>
          <p:txBody>
            <a:bodyPr wrap="square">
              <a:spAutoFit/>
            </a:bodyPr>
            <a:lstStyle/>
            <a:p>
              <a:r>
                <a:rPr lang="es-ES" sz="800" dirty="0" err="1"/>
                <a:t>Hidroxilación</a:t>
              </a:r>
              <a:endParaRPr lang="es-ES" sz="800" dirty="0"/>
            </a:p>
            <a:p>
              <a:r>
                <a:rPr lang="es-ES" sz="800" dirty="0" err="1"/>
                <a:t>Omegaoxidación</a:t>
              </a:r>
              <a:endParaRPr lang="es-MX" sz="800" dirty="0"/>
            </a:p>
          </p:txBody>
        </p:sp>
        <p:sp>
          <p:nvSpPr>
            <p:cNvPr id="51" name="50 Flecha curvada hacia la izquierda"/>
            <p:cNvSpPr/>
            <p:nvPr/>
          </p:nvSpPr>
          <p:spPr>
            <a:xfrm rot="5340000">
              <a:off x="2826544" y="2413794"/>
              <a:ext cx="231775" cy="9509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091" name="51 CuadroTexto"/>
            <p:cNvSpPr txBox="1">
              <a:spLocks noChangeArrowheads="1"/>
            </p:cNvSpPr>
            <p:nvPr/>
          </p:nvSpPr>
          <p:spPr bwMode="auto">
            <a:xfrm>
              <a:off x="2411413" y="2445617"/>
              <a:ext cx="1116012" cy="390681"/>
            </a:xfrm>
            <a:prstGeom prst="rect">
              <a:avLst/>
            </a:prstGeom>
            <a:noFill/>
            <a:ln w="9525">
              <a:noFill/>
              <a:miter lim="800000"/>
              <a:headEnd/>
              <a:tailEnd/>
            </a:ln>
          </p:spPr>
          <p:txBody>
            <a:bodyPr wrap="square">
              <a:spAutoFit/>
            </a:bodyPr>
            <a:lstStyle/>
            <a:p>
              <a:r>
                <a:rPr lang="es-ES" sz="800" dirty="0" err="1"/>
                <a:t>Hidroxilación</a:t>
              </a:r>
              <a:endParaRPr lang="es-ES" sz="800" dirty="0"/>
            </a:p>
            <a:p>
              <a:r>
                <a:rPr lang="es-ES" sz="800" dirty="0" err="1"/>
                <a:t>Omegaoxidación</a:t>
              </a:r>
              <a:endParaRPr lang="es-MX" sz="800" dirty="0"/>
            </a:p>
          </p:txBody>
        </p:sp>
        <p:pic>
          <p:nvPicPr>
            <p:cNvPr id="2092" name="Picture 46" descr="File:Carbamazepine.svg">
              <a:hlinkClick r:id="rId10"/>
            </p:cNvPr>
            <p:cNvPicPr>
              <a:picLocks noChangeAspect="1" noChangeArrowheads="1"/>
            </p:cNvPicPr>
            <p:nvPr/>
          </p:nvPicPr>
          <p:blipFill>
            <a:blip r:embed="rId11" cstate="print"/>
            <a:srcRect/>
            <a:stretch>
              <a:fillRect/>
            </a:stretch>
          </p:blipFill>
          <p:spPr bwMode="auto">
            <a:xfrm>
              <a:off x="5508625" y="260350"/>
              <a:ext cx="1335088" cy="976313"/>
            </a:xfrm>
            <a:prstGeom prst="rect">
              <a:avLst/>
            </a:prstGeom>
            <a:solidFill>
              <a:schemeClr val="accent1"/>
            </a:solidFill>
            <a:ln w="9525">
              <a:noFill/>
              <a:miter lim="800000"/>
              <a:headEnd/>
              <a:tailEnd/>
            </a:ln>
          </p:spPr>
        </p:pic>
      </p:grpSp>
      <p:sp>
        <p:nvSpPr>
          <p:cNvPr id="46" name="45 CuadroTexto"/>
          <p:cNvSpPr txBox="1"/>
          <p:nvPr/>
        </p:nvSpPr>
        <p:spPr>
          <a:xfrm>
            <a:off x="107504" y="1679897"/>
            <a:ext cx="2195736" cy="3693319"/>
          </a:xfrm>
          <a:prstGeom prst="rect">
            <a:avLst/>
          </a:prstGeom>
          <a:noFill/>
        </p:spPr>
        <p:txBody>
          <a:bodyPr wrap="square" rtlCol="0">
            <a:spAutoFit/>
          </a:bodyPr>
          <a:lstStyle/>
          <a:p>
            <a:r>
              <a:rPr lang="es-ES" dirty="0" smtClean="0"/>
              <a:t>Los  estudios de </a:t>
            </a:r>
            <a:r>
              <a:rPr lang="es-ES" dirty="0" err="1" smtClean="0"/>
              <a:t>farmacogenética</a:t>
            </a:r>
            <a:r>
              <a:rPr lang="es-ES" dirty="0" smtClean="0"/>
              <a:t> se realizan cuando hay  diferencias en las concentraciones de fármaco en suero y en la distribución de </a:t>
            </a:r>
            <a:r>
              <a:rPr lang="es-ES" dirty="0" err="1" smtClean="0"/>
              <a:t>metabolitos</a:t>
            </a:r>
            <a:r>
              <a:rPr lang="es-ES" dirty="0" smtClean="0"/>
              <a:t> de drogas examinados bioquímicamente en pacientes con diagnósticos idénticos</a:t>
            </a:r>
            <a:endParaRPr lang="es-MX"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DSC05093"/>
          <p:cNvPicPr>
            <a:picLocks noChangeAspect="1" noChangeArrowheads="1"/>
          </p:cNvPicPr>
          <p:nvPr/>
        </p:nvPicPr>
        <p:blipFill>
          <a:blip r:embed="rId2" cstate="print"/>
          <a:srcRect/>
          <a:stretch>
            <a:fillRect/>
          </a:stretch>
        </p:blipFill>
        <p:spPr bwMode="auto">
          <a:xfrm>
            <a:off x="395289" y="0"/>
            <a:ext cx="8383860" cy="5589240"/>
          </a:xfrm>
          <a:prstGeom prst="rect">
            <a:avLst/>
          </a:prstGeom>
          <a:noFill/>
          <a:ln w="9525">
            <a:noFill/>
            <a:miter lim="800000"/>
            <a:headEnd/>
            <a:tailEnd/>
          </a:ln>
        </p:spPr>
      </p:pic>
      <p:sp>
        <p:nvSpPr>
          <p:cNvPr id="60419" name="Rectangle 5"/>
          <p:cNvSpPr>
            <a:spLocks noGrp="1" noChangeArrowheads="1"/>
          </p:cNvSpPr>
          <p:nvPr>
            <p:ph type="ctrTitle"/>
          </p:nvPr>
        </p:nvSpPr>
        <p:spPr>
          <a:xfrm>
            <a:off x="1785918" y="0"/>
            <a:ext cx="6511925" cy="1484313"/>
          </a:xfrm>
          <a:solidFill>
            <a:schemeClr val="tx2">
              <a:lumMod val="50000"/>
            </a:schemeClr>
          </a:solidFill>
        </p:spPr>
        <p:txBody>
          <a:bodyPr/>
          <a:lstStyle/>
          <a:p>
            <a:pPr marL="484632" indent="0" eaLnBrk="1" fontAlgn="auto" hangingPunct="1">
              <a:spcAft>
                <a:spcPts val="0"/>
              </a:spcAft>
              <a:defRPr/>
            </a:pPr>
            <a:r>
              <a:rPr lang="en-US" sz="2400" b="1" i="1" dirty="0" err="1" smtClean="0">
                <a:solidFill>
                  <a:srgbClr val="00B050"/>
                </a:solidFill>
              </a:rPr>
              <a:t>Grupo</a:t>
            </a:r>
            <a:r>
              <a:rPr lang="en-US" sz="2400" b="1" i="1" dirty="0" smtClean="0">
                <a:solidFill>
                  <a:srgbClr val="00B050"/>
                </a:solidFill>
              </a:rPr>
              <a:t> </a:t>
            </a:r>
            <a:r>
              <a:rPr lang="en-US" sz="2400" b="1" i="1" dirty="0" err="1" smtClean="0">
                <a:solidFill>
                  <a:srgbClr val="00B050"/>
                </a:solidFill>
              </a:rPr>
              <a:t>Multidisciplinario</a:t>
            </a:r>
            <a:r>
              <a:rPr lang="en-US" sz="2400" b="1" i="1" dirty="0" smtClean="0">
                <a:solidFill>
                  <a:srgbClr val="00B050"/>
                </a:solidFill>
              </a:rPr>
              <a:t> Para el </a:t>
            </a:r>
            <a:r>
              <a:rPr lang="en-US" sz="2400" b="1" i="1" dirty="0" err="1" smtClean="0">
                <a:solidFill>
                  <a:srgbClr val="00B050"/>
                </a:solidFill>
              </a:rPr>
              <a:t>Estudio</a:t>
            </a:r>
            <a:r>
              <a:rPr lang="en-US" sz="2400" b="1" i="1" dirty="0" smtClean="0">
                <a:solidFill>
                  <a:srgbClr val="00B050"/>
                </a:solidFill>
              </a:rPr>
              <a:t> y </a:t>
            </a:r>
            <a:r>
              <a:rPr lang="en-US" sz="2400" b="1" i="1" dirty="0" err="1" smtClean="0">
                <a:solidFill>
                  <a:srgbClr val="00B050"/>
                </a:solidFill>
              </a:rPr>
              <a:t>Tratamiento</a:t>
            </a:r>
            <a:r>
              <a:rPr lang="en-US" sz="2400" b="1" i="1" dirty="0" smtClean="0">
                <a:solidFill>
                  <a:srgbClr val="00B050"/>
                </a:solidFill>
              </a:rPr>
              <a:t> de la </a:t>
            </a:r>
            <a:r>
              <a:rPr lang="en-US" sz="2400" b="1" i="1" dirty="0" err="1" smtClean="0">
                <a:solidFill>
                  <a:srgbClr val="00B050"/>
                </a:solidFill>
              </a:rPr>
              <a:t>Epilepsia</a:t>
            </a:r>
            <a:r>
              <a:rPr lang="en-US" sz="2400" b="1" i="1" dirty="0" smtClean="0">
                <a:solidFill>
                  <a:srgbClr val="00B050"/>
                </a:solidFill>
              </a:rPr>
              <a:t> </a:t>
            </a:r>
            <a:r>
              <a:rPr lang="en-US" sz="2400" b="1" i="1" dirty="0" err="1" smtClean="0">
                <a:solidFill>
                  <a:srgbClr val="00B050"/>
                </a:solidFill>
              </a:rPr>
              <a:t>Fármacorresistente</a:t>
            </a:r>
            <a:endParaRPr lang="en-US" sz="2400" b="1" i="1" dirty="0" smtClean="0">
              <a:solidFill>
                <a:srgbClr val="00B050"/>
              </a:solidFill>
            </a:endParaRPr>
          </a:p>
        </p:txBody>
      </p:sp>
      <p:sp>
        <p:nvSpPr>
          <p:cNvPr id="60420" name="Rectangle 6"/>
          <p:cNvSpPr>
            <a:spLocks noGrp="1" noChangeArrowheads="1"/>
          </p:cNvSpPr>
          <p:nvPr>
            <p:ph type="subTitle" idx="1"/>
          </p:nvPr>
        </p:nvSpPr>
        <p:spPr>
          <a:xfrm>
            <a:off x="323528" y="2636912"/>
            <a:ext cx="4464496" cy="2376264"/>
          </a:xfrm>
          <a:solidFill>
            <a:schemeClr val="tx2"/>
          </a:solidFill>
        </p:spPr>
        <p:txBody>
          <a:bodyPr>
            <a:noAutofit/>
          </a:bodyPr>
          <a:lstStyle/>
          <a:p>
            <a:pPr marL="304800" indent="-304800" algn="l" eaLnBrk="1" fontAlgn="auto" hangingPunct="1">
              <a:lnSpc>
                <a:spcPct val="80000"/>
              </a:lnSpc>
              <a:spcBef>
                <a:spcPct val="50000"/>
              </a:spcBef>
              <a:spcAft>
                <a:spcPts val="0"/>
              </a:spcAft>
              <a:buFontTx/>
              <a:buAutoNum type="arabicParenR"/>
              <a:defRPr/>
            </a:pPr>
            <a:r>
              <a:rPr lang="es-ES" sz="1200" dirty="0" smtClean="0">
                <a:solidFill>
                  <a:schemeClr val="bg1"/>
                </a:solidFill>
                <a:latin typeface="Arial" charset="0"/>
              </a:rPr>
              <a:t>Unidad de Investigación Médica en Enfermedades Neurológicas, Unidad de Investigación Médica en </a:t>
            </a:r>
            <a:r>
              <a:rPr lang="es-ES" sz="1200" dirty="0" err="1" smtClean="0">
                <a:solidFill>
                  <a:schemeClr val="bg1"/>
                </a:solidFill>
                <a:latin typeface="Arial" charset="0"/>
              </a:rPr>
              <a:t>Inmunobiologìa</a:t>
            </a:r>
            <a:r>
              <a:rPr lang="es-ES" sz="1200" dirty="0" smtClean="0">
                <a:solidFill>
                  <a:schemeClr val="bg1"/>
                </a:solidFill>
                <a:latin typeface="Arial" charset="0"/>
              </a:rPr>
              <a:t>, Hospital de Especialidades, Centro Médico Nacional Siglo XXI</a:t>
            </a:r>
          </a:p>
          <a:p>
            <a:pPr marL="304800" indent="-304800" algn="l" eaLnBrk="1" fontAlgn="auto" hangingPunct="1">
              <a:lnSpc>
                <a:spcPct val="80000"/>
              </a:lnSpc>
              <a:spcBef>
                <a:spcPct val="50000"/>
              </a:spcBef>
              <a:spcAft>
                <a:spcPts val="0"/>
              </a:spcAft>
              <a:buFontTx/>
              <a:buAutoNum type="arabicParenR"/>
              <a:defRPr/>
            </a:pPr>
            <a:r>
              <a:rPr lang="es-ES" sz="1200" dirty="0" smtClean="0">
                <a:solidFill>
                  <a:schemeClr val="bg1"/>
                </a:solidFill>
                <a:latin typeface="Arial" charset="0"/>
              </a:rPr>
              <a:t>Departamento de Neurocirugía, Departamento de Neurología, (3).Hospital de Pediatría, CMN. Siglo XXI</a:t>
            </a:r>
          </a:p>
          <a:p>
            <a:pPr marL="304800" indent="-304800" algn="l">
              <a:lnSpc>
                <a:spcPct val="80000"/>
              </a:lnSpc>
              <a:spcBef>
                <a:spcPct val="50000"/>
              </a:spcBef>
              <a:buFontTx/>
              <a:buAutoNum type="arabicParenR"/>
              <a:defRPr/>
            </a:pPr>
            <a:r>
              <a:rPr lang="es-ES" sz="1200" dirty="0" smtClean="0">
                <a:solidFill>
                  <a:schemeClr val="bg1"/>
                </a:solidFill>
                <a:latin typeface="Arial" charset="0"/>
              </a:rPr>
              <a:t> Departamento de Neurofisiología, Hospital de Pediatría, CMN. Siglo XXI</a:t>
            </a:r>
          </a:p>
          <a:p>
            <a:pPr marL="304800" indent="-304800" algn="l" eaLnBrk="1" fontAlgn="auto" hangingPunct="1">
              <a:lnSpc>
                <a:spcPct val="80000"/>
              </a:lnSpc>
              <a:spcBef>
                <a:spcPct val="50000"/>
              </a:spcBef>
              <a:spcAft>
                <a:spcPts val="0"/>
              </a:spcAft>
              <a:buFontTx/>
              <a:buAutoNum type="arabicParenR"/>
              <a:defRPr/>
            </a:pPr>
            <a:r>
              <a:rPr lang="es-ES" sz="1200" dirty="0" smtClean="0">
                <a:solidFill>
                  <a:schemeClr val="bg1"/>
                </a:solidFill>
                <a:latin typeface="Arial" charset="0"/>
              </a:rPr>
              <a:t>(4), Departamento de Psicología Hospital de Pediatría. Centro Médico Nacional Siglo XXI. </a:t>
            </a:r>
          </a:p>
          <a:p>
            <a:pPr marL="304800" indent="-304800" algn="l" eaLnBrk="1" fontAlgn="auto" hangingPunct="1">
              <a:lnSpc>
                <a:spcPct val="80000"/>
              </a:lnSpc>
              <a:spcBef>
                <a:spcPct val="50000"/>
              </a:spcBef>
              <a:spcAft>
                <a:spcPts val="0"/>
              </a:spcAft>
              <a:buFontTx/>
              <a:buAutoNum type="arabicParenR"/>
              <a:defRPr/>
            </a:pPr>
            <a:r>
              <a:rPr lang="es-ES" sz="1200" dirty="0" smtClean="0">
                <a:solidFill>
                  <a:schemeClr val="bg1"/>
                </a:solidFill>
                <a:latin typeface="Arial" charset="0"/>
              </a:rPr>
              <a:t>Departamento de Neurología Pediátrica, Hospital General, Centro Médico Nacional  “La Raza </a:t>
            </a:r>
          </a:p>
        </p:txBody>
      </p:sp>
      <p:pic>
        <p:nvPicPr>
          <p:cNvPr id="12292" name="Picture 7" descr="Imagen2"/>
          <p:cNvPicPr>
            <a:picLocks noChangeAspect="1" noChangeArrowheads="1"/>
          </p:cNvPicPr>
          <p:nvPr/>
        </p:nvPicPr>
        <p:blipFill>
          <a:blip r:embed="rId3" cstate="print"/>
          <a:srcRect l="3004" t="15887" r="82799" b="13075"/>
          <a:stretch>
            <a:fillRect/>
          </a:stretch>
        </p:blipFill>
        <p:spPr bwMode="auto">
          <a:xfrm>
            <a:off x="214313" y="15875"/>
            <a:ext cx="1547812" cy="1484313"/>
          </a:xfrm>
          <a:prstGeom prst="rect">
            <a:avLst/>
          </a:prstGeom>
          <a:noFill/>
          <a:ln w="9525">
            <a:noFill/>
            <a:miter lim="800000"/>
            <a:headEnd/>
            <a:tailEnd/>
          </a:ln>
        </p:spPr>
      </p:pic>
      <p:sp>
        <p:nvSpPr>
          <p:cNvPr id="66566" name="Text Box 8"/>
          <p:cNvSpPr txBox="1">
            <a:spLocks noChangeArrowheads="1"/>
          </p:cNvSpPr>
          <p:nvPr/>
        </p:nvSpPr>
        <p:spPr bwMode="auto">
          <a:xfrm>
            <a:off x="251520" y="5288340"/>
            <a:ext cx="6696744" cy="1169551"/>
          </a:xfrm>
          <a:prstGeom prst="rect">
            <a:avLst/>
          </a:prstGeom>
          <a:solidFill>
            <a:schemeClr val="bg2">
              <a:lumMod val="60000"/>
              <a:lumOff val="40000"/>
            </a:schemeClr>
          </a:solidFill>
          <a:ln w="9525">
            <a:solidFill>
              <a:schemeClr val="tx2">
                <a:lumMod val="50000"/>
              </a:schemeClr>
            </a:solidFill>
            <a:miter lim="800000"/>
            <a:headEnd/>
            <a:tailEnd/>
          </a:ln>
        </p:spPr>
        <p:txBody>
          <a:bodyPr wrap="square">
            <a:spAutoFit/>
          </a:bodyPr>
          <a:lstStyle/>
          <a:p>
            <a:pPr>
              <a:spcBef>
                <a:spcPct val="50000"/>
              </a:spcBef>
              <a:defRPr/>
            </a:pPr>
            <a:r>
              <a:rPr lang="es-ES" sz="1400" b="1" dirty="0">
                <a:solidFill>
                  <a:srgbClr val="000C07"/>
                </a:solidFill>
              </a:rPr>
              <a:t>Dra. Sandra Orozco- Suárez (1), </a:t>
            </a:r>
            <a:r>
              <a:rPr lang="es-ES" sz="1400" b="1" dirty="0" err="1">
                <a:solidFill>
                  <a:srgbClr val="000C07"/>
                </a:solidFill>
              </a:rPr>
              <a:t>Dario</a:t>
            </a:r>
            <a:r>
              <a:rPr lang="es-ES" sz="1400" b="1" dirty="0">
                <a:solidFill>
                  <a:srgbClr val="000C07"/>
                </a:solidFill>
              </a:rPr>
              <a:t> Rayo Mares </a:t>
            </a:r>
            <a:r>
              <a:rPr lang="es-ES" sz="1400" b="1" dirty="0" smtClean="0">
                <a:solidFill>
                  <a:srgbClr val="000C07"/>
                </a:solidFill>
              </a:rPr>
              <a:t>D, Dr. Gerardo Sánchez  Vaca </a:t>
            </a:r>
            <a:r>
              <a:rPr lang="es-ES" sz="1400" b="1" dirty="0">
                <a:solidFill>
                  <a:srgbClr val="000C07"/>
                </a:solidFill>
              </a:rPr>
              <a:t>(5) , Dr. Jaime </a:t>
            </a:r>
            <a:r>
              <a:rPr lang="es-ES" sz="1400" b="1" dirty="0" err="1">
                <a:solidFill>
                  <a:srgbClr val="000C07"/>
                </a:solidFill>
              </a:rPr>
              <a:t>Diegopérez</a:t>
            </a:r>
            <a:r>
              <a:rPr lang="es-ES" sz="1400" b="1" dirty="0">
                <a:solidFill>
                  <a:srgbClr val="000C07"/>
                </a:solidFill>
              </a:rPr>
              <a:t> Ramírez (2), Dra. Griselda Ramírez Reyes (2), </a:t>
            </a:r>
            <a:r>
              <a:rPr lang="es-ES" sz="1400" b="1" dirty="0" smtClean="0">
                <a:solidFill>
                  <a:srgbClr val="000C07"/>
                </a:solidFill>
              </a:rPr>
              <a:t> </a:t>
            </a:r>
            <a:r>
              <a:rPr lang="es-ES" sz="1400" b="1" dirty="0">
                <a:solidFill>
                  <a:srgbClr val="000C07"/>
                </a:solidFill>
              </a:rPr>
              <a:t>(3), Dra. María Inés Fraire Martínez (4), Dr. Rodolfo Cabrera (3). Dra. Justina Sosa Maldonado (6) Dr. Jaime Ruíz </a:t>
            </a:r>
            <a:r>
              <a:rPr lang="es-ES" sz="1400" b="1" dirty="0" err="1">
                <a:solidFill>
                  <a:srgbClr val="000C07"/>
                </a:solidFill>
              </a:rPr>
              <a:t>Chavez</a:t>
            </a:r>
            <a:r>
              <a:rPr lang="es-ES" sz="1400" b="1" dirty="0">
                <a:solidFill>
                  <a:srgbClr val="000C07"/>
                </a:solidFill>
              </a:rPr>
              <a:t>(6), Dr. Jefferson </a:t>
            </a:r>
            <a:r>
              <a:rPr lang="es-ES" sz="1400" b="1" dirty="0" err="1">
                <a:solidFill>
                  <a:srgbClr val="000C07"/>
                </a:solidFill>
              </a:rPr>
              <a:t>Proaño</a:t>
            </a:r>
            <a:r>
              <a:rPr lang="es-ES" sz="1400" b="1" dirty="0">
                <a:solidFill>
                  <a:srgbClr val="000C07"/>
                </a:solidFill>
              </a:rPr>
              <a:t> Narváez (1) Dra. Iris Feria Romero (1), Dra. Lourdes </a:t>
            </a:r>
            <a:r>
              <a:rPr lang="es-ES" sz="1400" b="1" dirty="0" err="1">
                <a:solidFill>
                  <a:srgbClr val="000C07"/>
                </a:solidFill>
              </a:rPr>
              <a:t>Arriaga</a:t>
            </a:r>
            <a:r>
              <a:rPr lang="es-ES" sz="1400" b="1" dirty="0">
                <a:solidFill>
                  <a:srgbClr val="000C07"/>
                </a:solidFill>
              </a:rPr>
              <a:t>(2)  Israel Grijalva Otero (</a:t>
            </a:r>
            <a:r>
              <a:rPr lang="es-ES" sz="1400" b="1" dirty="0" smtClean="0">
                <a:solidFill>
                  <a:srgbClr val="000C07"/>
                </a:solidFill>
              </a:rPr>
              <a:t>1*)</a:t>
            </a:r>
            <a:endParaRPr lang="es-MX" sz="1400" b="1" dirty="0">
              <a:solidFill>
                <a:srgbClr val="000C07"/>
              </a:solidFill>
            </a:endParaRPr>
          </a:p>
        </p:txBody>
      </p:sp>
      <p:pic>
        <p:nvPicPr>
          <p:cNvPr id="7" name="5 Imagen" descr="logo CIS 2008 transp.gif"/>
          <p:cNvPicPr>
            <a:picLocks noChangeAspect="1"/>
          </p:cNvPicPr>
          <p:nvPr/>
        </p:nvPicPr>
        <p:blipFill>
          <a:blip r:embed="rId4" cstate="print"/>
          <a:srcRect l="8492" t="20046" r="6089" b="35597"/>
          <a:stretch>
            <a:fillRect/>
          </a:stretch>
        </p:blipFill>
        <p:spPr bwMode="auto">
          <a:xfrm>
            <a:off x="7164288" y="5805264"/>
            <a:ext cx="1586845" cy="874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xmlns="" val="554805106"/>
              </p:ext>
            </p:extLst>
          </p:nvPr>
        </p:nvGraphicFramePr>
        <p:xfrm>
          <a:off x="1200302" y="1268760"/>
          <a:ext cx="7254262" cy="4747004"/>
        </p:xfrm>
        <a:graphic>
          <a:graphicData uri="http://schemas.openxmlformats.org/drawingml/2006/table">
            <a:tbl>
              <a:tblPr>
                <a:tableStyleId>{2A488322-F2BA-4B5B-9748-0D474271808F}</a:tableStyleId>
              </a:tblPr>
              <a:tblGrid>
                <a:gridCol w="1710428"/>
                <a:gridCol w="5543834"/>
              </a:tblGrid>
              <a:tr h="555762">
                <a:tc>
                  <a:txBody>
                    <a:bodyPr/>
                    <a:lstStyle/>
                    <a:p>
                      <a:pPr algn="l">
                        <a:lnSpc>
                          <a:spcPct val="150000"/>
                        </a:lnSpc>
                        <a:spcAft>
                          <a:spcPts val="0"/>
                        </a:spcAft>
                      </a:pPr>
                      <a:r>
                        <a:rPr lang="es-MX" sz="1200" noProof="0" dirty="0" smtClean="0"/>
                        <a:t>DROGA</a:t>
                      </a:r>
                      <a:r>
                        <a:rPr lang="es-MX" sz="1200" baseline="0" noProof="0" dirty="0" smtClean="0"/>
                        <a:t> ANTIEPILÉPTICA</a:t>
                      </a:r>
                      <a:endParaRPr lang="es-MX" sz="1200" noProof="0" dirty="0">
                        <a:latin typeface="+mn-lt"/>
                        <a:ea typeface="Calibri"/>
                        <a:cs typeface="Times New Roman"/>
                      </a:endParaRPr>
                    </a:p>
                  </a:txBody>
                  <a:tcPr marL="53709" marR="53709" marT="0"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lnSpc>
                          <a:spcPct val="150000"/>
                        </a:lnSpc>
                        <a:spcAft>
                          <a:spcPts val="0"/>
                        </a:spcAft>
                      </a:pPr>
                      <a:r>
                        <a:rPr lang="es-MX" sz="1200" noProof="0" dirty="0" smtClean="0"/>
                        <a:t>CYP450</a:t>
                      </a:r>
                      <a:endParaRPr lang="es-MX" sz="1200" noProof="0" dirty="0">
                        <a:latin typeface="+mn-lt"/>
                        <a:ea typeface="Calibri"/>
                        <a:cs typeface="Times New Roman"/>
                      </a:endParaRPr>
                    </a:p>
                  </a:txBody>
                  <a:tcPr marL="53709" marR="53709" marT="0" marB="0" anchor="ctr">
                    <a:lnB w="12700" cap="flat" cmpd="sng" algn="ctr">
                      <a:solidFill>
                        <a:schemeClr val="tx1"/>
                      </a:solidFill>
                      <a:prstDash val="solid"/>
                      <a:round/>
                      <a:headEnd type="none" w="med" len="med"/>
                      <a:tailEnd type="none" w="med" len="med"/>
                    </a:lnB>
                    <a:solidFill>
                      <a:schemeClr val="bg1">
                        <a:lumMod val="75000"/>
                      </a:schemeClr>
                    </a:solidFill>
                  </a:tcPr>
                </a:tc>
              </a:tr>
              <a:tr h="380342">
                <a:tc>
                  <a:txBody>
                    <a:bodyPr/>
                    <a:lstStyle/>
                    <a:p>
                      <a:pPr algn="l">
                        <a:lnSpc>
                          <a:spcPct val="150000"/>
                        </a:lnSpc>
                        <a:spcAft>
                          <a:spcPts val="0"/>
                        </a:spcAft>
                      </a:pPr>
                      <a:r>
                        <a:rPr lang="es-MX" sz="1200" noProof="0" dirty="0" smtClean="0"/>
                        <a:t>CARBAMAZEPINA</a:t>
                      </a:r>
                      <a:endParaRPr lang="es-MX" sz="1200" noProof="0" dirty="0">
                        <a:latin typeface="+mn-lt"/>
                        <a:ea typeface="Calibri"/>
                        <a:cs typeface="Times New Roman"/>
                      </a:endParaRPr>
                    </a:p>
                  </a:txBody>
                  <a:tcPr marL="53709" marR="53709" marT="0" marB="0" anchor="ctr">
                    <a:lnT w="12700" cap="flat" cmpd="sng" algn="ctr">
                      <a:solidFill>
                        <a:schemeClr val="tx1"/>
                      </a:solidFill>
                      <a:prstDash val="solid"/>
                      <a:round/>
                      <a:headEnd type="none" w="med" len="med"/>
                      <a:tailEnd type="none" w="med" len="med"/>
                    </a:lnT>
                  </a:tcPr>
                </a:tc>
                <a:tc>
                  <a:txBody>
                    <a:bodyPr/>
                    <a:lstStyle/>
                    <a:p>
                      <a:pPr algn="l">
                        <a:lnSpc>
                          <a:spcPct val="150000"/>
                        </a:lnSpc>
                        <a:spcAft>
                          <a:spcPts val="0"/>
                        </a:spcAft>
                      </a:pPr>
                      <a:r>
                        <a:rPr lang="es-MX" sz="1200" noProof="0" dirty="0" smtClean="0"/>
                        <a:t>CYP3A4,CYP1A2,CYP2A6,CYP2C8, CYP2C19, CYP2D6, UGT1A6, UBG2B</a:t>
                      </a:r>
                      <a:endParaRPr lang="es-MX" sz="1200" noProof="0" dirty="0">
                        <a:latin typeface="+mn-lt"/>
                        <a:ea typeface="Calibri"/>
                        <a:cs typeface="Times New Roman"/>
                      </a:endParaRPr>
                    </a:p>
                  </a:txBody>
                  <a:tcPr marL="53709" marR="53709" marT="0" marB="0" anchor="ctr">
                    <a:lnT w="12700" cap="flat" cmpd="sng" algn="ctr">
                      <a:solidFill>
                        <a:schemeClr val="tx1"/>
                      </a:solidFill>
                      <a:prstDash val="solid"/>
                      <a:round/>
                      <a:headEnd type="none" w="med" len="med"/>
                      <a:tailEnd type="none" w="med" len="med"/>
                    </a:lnT>
                  </a:tcPr>
                </a:tc>
              </a:tr>
              <a:tr h="400644">
                <a:tc>
                  <a:txBody>
                    <a:bodyPr/>
                    <a:lstStyle/>
                    <a:p>
                      <a:pPr algn="l">
                        <a:lnSpc>
                          <a:spcPct val="150000"/>
                        </a:lnSpc>
                        <a:spcAft>
                          <a:spcPts val="0"/>
                        </a:spcAft>
                      </a:pPr>
                      <a:r>
                        <a:rPr lang="es-MX" sz="1200" noProof="0" dirty="0" smtClean="0"/>
                        <a:t>ACIDO</a:t>
                      </a:r>
                      <a:r>
                        <a:rPr lang="es-MX" sz="1200" baseline="0" noProof="0" dirty="0" smtClean="0"/>
                        <a:t> </a:t>
                      </a:r>
                      <a:r>
                        <a:rPr lang="es-MX" sz="1200" noProof="0" dirty="0" smtClean="0"/>
                        <a:t>VALPROICO</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50% por UGT, CYP2C9, CYP2C19</a:t>
                      </a:r>
                      <a:endParaRPr lang="es-MX" sz="1200" noProof="0" dirty="0">
                        <a:latin typeface="+mn-lt"/>
                        <a:ea typeface="Calibri"/>
                        <a:cs typeface="Times New Roman"/>
                      </a:endParaRPr>
                    </a:p>
                  </a:txBody>
                  <a:tcPr marL="53709" marR="53709" marT="0" marB="0" anchor="ctr"/>
                </a:tc>
              </a:tr>
              <a:tr h="391444">
                <a:tc>
                  <a:txBody>
                    <a:bodyPr/>
                    <a:lstStyle/>
                    <a:p>
                      <a:pPr algn="l">
                        <a:lnSpc>
                          <a:spcPct val="150000"/>
                        </a:lnSpc>
                        <a:spcAft>
                          <a:spcPts val="0"/>
                        </a:spcAft>
                      </a:pPr>
                      <a:r>
                        <a:rPr lang="es-MX" sz="1200" noProof="0" dirty="0" smtClean="0"/>
                        <a:t>FENITOINA</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CYP2C9, CYP2C19, UGT</a:t>
                      </a:r>
                      <a:endParaRPr lang="es-MX" sz="1200" noProof="0" dirty="0">
                        <a:latin typeface="+mn-lt"/>
                        <a:ea typeface="Calibri"/>
                        <a:cs typeface="Times New Roman"/>
                      </a:endParaRPr>
                    </a:p>
                  </a:txBody>
                  <a:tcPr marL="53709" marR="53709" marT="0" marB="0" anchor="ctr"/>
                </a:tc>
              </a:tr>
              <a:tr h="348938">
                <a:tc>
                  <a:txBody>
                    <a:bodyPr/>
                    <a:lstStyle/>
                    <a:p>
                      <a:pPr algn="l">
                        <a:lnSpc>
                          <a:spcPct val="150000"/>
                        </a:lnSpc>
                        <a:spcAft>
                          <a:spcPts val="0"/>
                        </a:spcAft>
                      </a:pPr>
                      <a:r>
                        <a:rPr lang="es-MX" sz="1200" noProof="0" dirty="0" smtClean="0"/>
                        <a:t>FENOBARBITAL</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CYP2C9, CYP2C19</a:t>
                      </a:r>
                      <a:endParaRPr lang="es-MX" sz="1200" noProof="0" dirty="0">
                        <a:latin typeface="+mn-lt"/>
                        <a:ea typeface="Calibri"/>
                        <a:cs typeface="Times New Roman"/>
                      </a:endParaRPr>
                    </a:p>
                  </a:txBody>
                  <a:tcPr marL="53709" marR="53709" marT="0" marB="0" anchor="ctr"/>
                </a:tc>
              </a:tr>
              <a:tr h="359089">
                <a:tc>
                  <a:txBody>
                    <a:bodyPr/>
                    <a:lstStyle/>
                    <a:p>
                      <a:pPr algn="l">
                        <a:lnSpc>
                          <a:spcPct val="150000"/>
                        </a:lnSpc>
                        <a:spcAft>
                          <a:spcPts val="0"/>
                        </a:spcAft>
                      </a:pPr>
                      <a:r>
                        <a:rPr lang="es-MX" sz="1200" noProof="0" dirty="0" smtClean="0"/>
                        <a:t>PRIMIDONA</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CYP2C9, CYP2C19</a:t>
                      </a:r>
                      <a:endParaRPr lang="es-MX" sz="1200" noProof="0" dirty="0">
                        <a:latin typeface="+mn-lt"/>
                        <a:ea typeface="Calibri"/>
                        <a:cs typeface="Times New Roman"/>
                      </a:endParaRPr>
                    </a:p>
                  </a:txBody>
                  <a:tcPr marL="53709" marR="53709" marT="0" marB="0" anchor="ctr"/>
                </a:tc>
              </a:tr>
              <a:tr h="372093">
                <a:tc>
                  <a:txBody>
                    <a:bodyPr/>
                    <a:lstStyle/>
                    <a:p>
                      <a:pPr algn="l">
                        <a:lnSpc>
                          <a:spcPct val="150000"/>
                        </a:lnSpc>
                        <a:spcAft>
                          <a:spcPts val="0"/>
                        </a:spcAft>
                      </a:pPr>
                      <a:r>
                        <a:rPr lang="es-MX" sz="1200" noProof="0" dirty="0" smtClean="0"/>
                        <a:t>GABAPENTINA</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95% se</a:t>
                      </a:r>
                      <a:r>
                        <a:rPr lang="es-MX" sz="1200" baseline="0" noProof="0" dirty="0" smtClean="0"/>
                        <a:t> excreta por riñón sin cambios</a:t>
                      </a:r>
                      <a:r>
                        <a:rPr lang="es-MX" sz="1200" noProof="0" dirty="0" smtClean="0"/>
                        <a:t>, el resto por transaminasas y vitamina B6  </a:t>
                      </a:r>
                      <a:endParaRPr lang="es-MX" sz="1200" noProof="0" dirty="0">
                        <a:latin typeface="+mn-lt"/>
                        <a:ea typeface="Calibri"/>
                        <a:cs typeface="Times New Roman"/>
                      </a:endParaRPr>
                    </a:p>
                  </a:txBody>
                  <a:tcPr marL="53709" marR="53709" marT="0" marB="0" anchor="ctr"/>
                </a:tc>
              </a:tr>
              <a:tr h="360040">
                <a:tc>
                  <a:txBody>
                    <a:bodyPr/>
                    <a:lstStyle/>
                    <a:p>
                      <a:pPr algn="l">
                        <a:lnSpc>
                          <a:spcPct val="150000"/>
                        </a:lnSpc>
                        <a:spcAft>
                          <a:spcPts val="0"/>
                        </a:spcAft>
                      </a:pPr>
                      <a:r>
                        <a:rPr lang="es-MX" sz="1200" noProof="0" dirty="0" smtClean="0"/>
                        <a:t>TIAGABINA</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CYP3A4, UGT</a:t>
                      </a:r>
                      <a:endParaRPr lang="es-MX" sz="1200" noProof="0" dirty="0">
                        <a:latin typeface="+mn-lt"/>
                        <a:ea typeface="Calibri"/>
                        <a:cs typeface="Times New Roman"/>
                      </a:endParaRPr>
                    </a:p>
                  </a:txBody>
                  <a:tcPr marL="53709" marR="53709" marT="0" marB="0" anchor="ctr"/>
                </a:tc>
              </a:tr>
              <a:tr h="360040">
                <a:tc>
                  <a:txBody>
                    <a:bodyPr/>
                    <a:lstStyle/>
                    <a:p>
                      <a:pPr algn="l">
                        <a:lnSpc>
                          <a:spcPct val="150000"/>
                        </a:lnSpc>
                        <a:spcAft>
                          <a:spcPts val="0"/>
                        </a:spcAft>
                      </a:pPr>
                      <a:r>
                        <a:rPr lang="es-MX" sz="1200" noProof="0" dirty="0" smtClean="0"/>
                        <a:t>TOPIRAMATO</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80% se</a:t>
                      </a:r>
                      <a:r>
                        <a:rPr lang="es-MX" sz="1200" baseline="0" noProof="0" dirty="0" smtClean="0"/>
                        <a:t> excreta por riñón</a:t>
                      </a:r>
                      <a:r>
                        <a:rPr lang="es-MX" sz="1200" noProof="0" dirty="0" smtClean="0"/>
                        <a:t>, el resto por</a:t>
                      </a:r>
                      <a:r>
                        <a:rPr lang="es-MX" sz="1200" baseline="0" noProof="0" dirty="0" smtClean="0"/>
                        <a:t> </a:t>
                      </a:r>
                      <a:r>
                        <a:rPr lang="es-MX" sz="1200" noProof="0" dirty="0" smtClean="0"/>
                        <a:t>CYP2C9, CYP2C19</a:t>
                      </a:r>
                      <a:endParaRPr lang="es-MX" sz="1200" noProof="0" dirty="0">
                        <a:latin typeface="+mn-lt"/>
                        <a:ea typeface="Calibri"/>
                        <a:cs typeface="Times New Roman"/>
                      </a:endParaRPr>
                    </a:p>
                  </a:txBody>
                  <a:tcPr marL="53709" marR="53709" marT="0" marB="0" anchor="ctr"/>
                </a:tc>
              </a:tr>
              <a:tr h="360040">
                <a:tc>
                  <a:txBody>
                    <a:bodyPr/>
                    <a:lstStyle/>
                    <a:p>
                      <a:pPr algn="l">
                        <a:lnSpc>
                          <a:spcPct val="150000"/>
                        </a:lnSpc>
                        <a:spcAft>
                          <a:spcPts val="0"/>
                        </a:spcAft>
                      </a:pPr>
                      <a:r>
                        <a:rPr lang="es-MX" sz="1200" noProof="0" dirty="0" smtClean="0"/>
                        <a:t>FELBAMATO</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CYP2E1, CYP3A4, CYP2C19</a:t>
                      </a:r>
                      <a:endParaRPr lang="es-MX" sz="1200" noProof="0" dirty="0">
                        <a:latin typeface="+mn-lt"/>
                        <a:ea typeface="Calibri"/>
                        <a:cs typeface="Times New Roman"/>
                      </a:endParaRPr>
                    </a:p>
                  </a:txBody>
                  <a:tcPr marL="53709" marR="53709" marT="0" marB="0" anchor="ctr"/>
                </a:tc>
              </a:tr>
              <a:tr h="343777">
                <a:tc>
                  <a:txBody>
                    <a:bodyPr/>
                    <a:lstStyle/>
                    <a:p>
                      <a:pPr algn="l">
                        <a:lnSpc>
                          <a:spcPct val="150000"/>
                        </a:lnSpc>
                        <a:spcAft>
                          <a:spcPts val="0"/>
                        </a:spcAft>
                      </a:pPr>
                      <a:r>
                        <a:rPr lang="es-MX" sz="1200" noProof="0" dirty="0" smtClean="0"/>
                        <a:t>LAMOTRIGINA</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&gt; 70% por UGT1A4, 10% se</a:t>
                      </a:r>
                      <a:r>
                        <a:rPr lang="es-MX" sz="1200" baseline="0" noProof="0" dirty="0" smtClean="0"/>
                        <a:t> excreta sin cambios</a:t>
                      </a:r>
                      <a:endParaRPr lang="es-MX" sz="1200" noProof="0" dirty="0">
                        <a:latin typeface="+mn-lt"/>
                        <a:ea typeface="Calibri"/>
                        <a:cs typeface="Times New Roman"/>
                      </a:endParaRPr>
                    </a:p>
                  </a:txBody>
                  <a:tcPr marL="53709" marR="53709" marT="0" marB="0" anchor="ctr"/>
                </a:tc>
              </a:tr>
              <a:tr h="360040">
                <a:tc>
                  <a:txBody>
                    <a:bodyPr/>
                    <a:lstStyle/>
                    <a:p>
                      <a:pPr algn="l">
                        <a:lnSpc>
                          <a:spcPct val="150000"/>
                        </a:lnSpc>
                        <a:spcAft>
                          <a:spcPts val="0"/>
                        </a:spcAft>
                      </a:pPr>
                      <a:r>
                        <a:rPr lang="es-MX" sz="1200" noProof="0" dirty="0" smtClean="0"/>
                        <a:t>LEVITERACETAM</a:t>
                      </a:r>
                      <a:endParaRPr lang="es-MX" sz="1200" noProof="0" dirty="0">
                        <a:latin typeface="+mn-lt"/>
                        <a:ea typeface="Calibri"/>
                        <a:cs typeface="Times New Roman"/>
                      </a:endParaRPr>
                    </a:p>
                  </a:txBody>
                  <a:tcPr marL="53709" marR="53709" marT="0" marB="0" anchor="ctr"/>
                </a:tc>
                <a:tc>
                  <a:txBody>
                    <a:bodyPr/>
                    <a:lstStyle/>
                    <a:p>
                      <a:pPr algn="l">
                        <a:lnSpc>
                          <a:spcPct val="150000"/>
                        </a:lnSpc>
                        <a:spcAft>
                          <a:spcPts val="0"/>
                        </a:spcAft>
                      </a:pPr>
                      <a:r>
                        <a:rPr lang="es-MX" sz="1200" noProof="0" dirty="0" smtClean="0"/>
                        <a:t>60% se</a:t>
                      </a:r>
                      <a:r>
                        <a:rPr lang="es-MX" sz="1200" baseline="0" noProof="0" dirty="0" smtClean="0"/>
                        <a:t> excreta sin cambios</a:t>
                      </a:r>
                      <a:r>
                        <a:rPr lang="es-MX" sz="1200" noProof="0" dirty="0" smtClean="0"/>
                        <a:t>, 24% hidrólisis de </a:t>
                      </a:r>
                      <a:r>
                        <a:rPr lang="es-MX" sz="1200" noProof="0" dirty="0" err="1" smtClean="0"/>
                        <a:t>acetamida</a:t>
                      </a:r>
                      <a:r>
                        <a:rPr lang="es-MX" sz="1200" noProof="0" dirty="0" smtClean="0"/>
                        <a:t> y 2.5% por la vía de CYP450</a:t>
                      </a:r>
                      <a:endParaRPr lang="es-MX" sz="1200" noProof="0" dirty="0">
                        <a:latin typeface="+mn-lt"/>
                        <a:ea typeface="Calibri"/>
                        <a:cs typeface="Times New Roman"/>
                      </a:endParaRPr>
                    </a:p>
                  </a:txBody>
                  <a:tcPr marL="53709" marR="53709" marT="0" marB="0" anchor="ctr"/>
                </a:tc>
              </a:tr>
            </a:tbl>
          </a:graphicData>
        </a:graphic>
      </p:graphicFrame>
      <p:sp>
        <p:nvSpPr>
          <p:cNvPr id="4" name="3 CuadroTexto"/>
          <p:cNvSpPr txBox="1"/>
          <p:nvPr/>
        </p:nvSpPr>
        <p:spPr>
          <a:xfrm>
            <a:off x="1547664" y="404664"/>
            <a:ext cx="6264696" cy="369332"/>
          </a:xfrm>
          <a:prstGeom prst="rect">
            <a:avLst/>
          </a:prstGeom>
          <a:noFill/>
        </p:spPr>
        <p:txBody>
          <a:bodyPr wrap="square" rtlCol="0">
            <a:spAutoFit/>
          </a:bodyPr>
          <a:lstStyle/>
          <a:p>
            <a:r>
              <a:rPr lang="es-MX" dirty="0" smtClean="0"/>
              <a:t>  </a:t>
            </a:r>
            <a:endParaRPr lang="es-MX" dirty="0"/>
          </a:p>
        </p:txBody>
      </p:sp>
      <p:sp>
        <p:nvSpPr>
          <p:cNvPr id="5" name="Text Box 5"/>
          <p:cNvSpPr txBox="1">
            <a:spLocks noChangeArrowheads="1"/>
          </p:cNvSpPr>
          <p:nvPr/>
        </p:nvSpPr>
        <p:spPr bwMode="auto">
          <a:xfrm>
            <a:off x="610879" y="116632"/>
            <a:ext cx="7848600" cy="828432"/>
          </a:xfrm>
          <a:prstGeom prst="rect">
            <a:avLst/>
          </a:prstGeom>
          <a:solidFill>
            <a:schemeClr val="tx1">
              <a:lumMod val="65000"/>
              <a:lumOff val="35000"/>
            </a:schemeClr>
          </a:solidFill>
          <a:ln w="12700" algn="ctr">
            <a:noFill/>
            <a:miter lim="800000"/>
            <a:headEnd/>
            <a:tailEnd/>
          </a:ln>
          <a:effectLst/>
        </p:spPr>
        <p:txBody>
          <a:bodyPr lIns="90488" tIns="44450" rIns="90488" bIns="44450">
            <a:spAutoFit/>
          </a:bodyPr>
          <a:lstStyle/>
          <a:p>
            <a:pPr algn="ctr"/>
            <a:r>
              <a:rPr lang="es-MX" sz="2400" dirty="0">
                <a:solidFill>
                  <a:schemeClr val="accent5">
                    <a:lumMod val="40000"/>
                    <a:lumOff val="60000"/>
                  </a:schemeClr>
                </a:solidFill>
                <a:effectLst>
                  <a:outerShdw blurRad="38100" dist="38100" dir="2700000" algn="tl">
                    <a:srgbClr val="000000"/>
                  </a:outerShdw>
                </a:effectLst>
                <a:cs typeface="Tahoma" pitchFamily="34" charset="0"/>
              </a:rPr>
              <a:t>Variabilidad </a:t>
            </a:r>
            <a:r>
              <a:rPr lang="es-MX" sz="2400" dirty="0" smtClean="0">
                <a:solidFill>
                  <a:schemeClr val="accent5">
                    <a:lumMod val="40000"/>
                    <a:lumOff val="60000"/>
                  </a:schemeClr>
                </a:solidFill>
                <a:effectLst>
                  <a:outerShdw blurRad="38100" dist="38100" dir="2700000" algn="tl">
                    <a:srgbClr val="000000"/>
                  </a:outerShdw>
                </a:effectLst>
                <a:cs typeface="Tahoma" pitchFamily="34" charset="0"/>
              </a:rPr>
              <a:t>genética y su posible efecto en la respuesta </a:t>
            </a:r>
            <a:r>
              <a:rPr lang="es-MX" sz="2400" dirty="0">
                <a:solidFill>
                  <a:schemeClr val="accent5">
                    <a:lumMod val="40000"/>
                    <a:lumOff val="60000"/>
                  </a:schemeClr>
                </a:solidFill>
                <a:effectLst>
                  <a:outerShdw blurRad="38100" dist="38100" dir="2700000" algn="tl">
                    <a:srgbClr val="000000"/>
                  </a:outerShdw>
                </a:effectLst>
                <a:cs typeface="Tahoma" pitchFamily="34" charset="0"/>
              </a:rPr>
              <a:t>individual a los fármacos antiepilépticos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ctrTitle"/>
          </p:nvPr>
        </p:nvSpPr>
        <p:spPr>
          <a:xfrm>
            <a:off x="1928813" y="142875"/>
            <a:ext cx="5072062" cy="571500"/>
          </a:xfrm>
          <a:solidFill>
            <a:schemeClr val="accent1"/>
          </a:solidFill>
        </p:spPr>
        <p:txBody>
          <a:bodyPr/>
          <a:lstStyle/>
          <a:p>
            <a:r>
              <a:rPr lang="es-MX" sz="2800" dirty="0" smtClean="0"/>
              <a:t>ESTUDIOS GENETICOS</a:t>
            </a:r>
            <a:endParaRPr lang="es-MX" sz="2800" dirty="0" smtClean="0"/>
          </a:p>
        </p:txBody>
      </p:sp>
      <p:sp>
        <p:nvSpPr>
          <p:cNvPr id="13" name="12 Rectángulo"/>
          <p:cNvSpPr/>
          <p:nvPr/>
        </p:nvSpPr>
        <p:spPr bwMode="auto">
          <a:xfrm>
            <a:off x="71438" y="1428750"/>
            <a:ext cx="2357437" cy="285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just" eaLnBrk="0" hangingPunct="0">
              <a:spcBef>
                <a:spcPct val="20000"/>
              </a:spcBef>
              <a:defRPr/>
            </a:pPr>
            <a:r>
              <a:rPr lang="es-ES" kern="0" dirty="0">
                <a:latin typeface="Arial" pitchFamily="34" charset="0"/>
              </a:rPr>
              <a:t>Edad de 1 a l6 años.</a:t>
            </a:r>
            <a:endParaRPr lang="es-MX" kern="0" dirty="0">
              <a:latin typeface="Arial" pitchFamily="34" charset="0"/>
            </a:endParaRPr>
          </a:p>
        </p:txBody>
      </p:sp>
      <p:sp>
        <p:nvSpPr>
          <p:cNvPr id="15" name="14 Rectángulo"/>
          <p:cNvSpPr/>
          <p:nvPr/>
        </p:nvSpPr>
        <p:spPr bwMode="auto">
          <a:xfrm>
            <a:off x="71438" y="3860800"/>
            <a:ext cx="2214562" cy="3603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lnSpc>
                <a:spcPts val="1500"/>
              </a:lnSpc>
              <a:spcBef>
                <a:spcPct val="20000"/>
              </a:spcBef>
              <a:defRPr/>
            </a:pPr>
            <a:r>
              <a:rPr lang="es-ES" kern="0" dirty="0">
                <a:latin typeface="Arial" pitchFamily="34" charset="0"/>
              </a:rPr>
              <a:t>Padres biológicos</a:t>
            </a:r>
            <a:endParaRPr lang="es-MX" kern="0" dirty="0">
              <a:latin typeface="Arial" pitchFamily="34" charset="0"/>
            </a:endParaRPr>
          </a:p>
        </p:txBody>
      </p:sp>
      <p:sp>
        <p:nvSpPr>
          <p:cNvPr id="16" name="15 Rectángulo"/>
          <p:cNvSpPr/>
          <p:nvPr/>
        </p:nvSpPr>
        <p:spPr bwMode="auto">
          <a:xfrm>
            <a:off x="71438" y="2286000"/>
            <a:ext cx="2500312" cy="8572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lnSpc>
                <a:spcPts val="1500"/>
              </a:lnSpc>
              <a:spcBef>
                <a:spcPts val="0"/>
              </a:spcBef>
              <a:defRPr/>
            </a:pPr>
            <a:r>
              <a:rPr lang="es-ES" kern="0" dirty="0">
                <a:latin typeface="Arial" pitchFamily="34" charset="0"/>
              </a:rPr>
              <a:t>Diagnóstico de epilepsia parcial compleja refractaria y no refractaria. </a:t>
            </a:r>
            <a:endParaRPr lang="es-MX" kern="0" dirty="0">
              <a:latin typeface="Arial" pitchFamily="34" charset="0"/>
            </a:endParaRPr>
          </a:p>
        </p:txBody>
      </p:sp>
      <p:sp>
        <p:nvSpPr>
          <p:cNvPr id="11" name="10 Rectángulo"/>
          <p:cNvSpPr/>
          <p:nvPr/>
        </p:nvSpPr>
        <p:spPr bwMode="auto">
          <a:xfrm>
            <a:off x="71438" y="6072188"/>
            <a:ext cx="2143125" cy="5000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nSpc>
                <a:spcPts val="1500"/>
              </a:lnSpc>
              <a:defRPr/>
            </a:pPr>
            <a:r>
              <a:rPr lang="es-ES" kern="0" dirty="0">
                <a:latin typeface="Arial" pitchFamily="34" charset="0"/>
              </a:rPr>
              <a:t>Con exámenes de laboratorio </a:t>
            </a:r>
            <a:endParaRPr lang="es-MX" dirty="0">
              <a:latin typeface="Arial" pitchFamily="34" charset="0"/>
            </a:endParaRPr>
          </a:p>
        </p:txBody>
      </p:sp>
      <p:sp>
        <p:nvSpPr>
          <p:cNvPr id="12" name="11 Rectángulo"/>
          <p:cNvSpPr/>
          <p:nvPr/>
        </p:nvSpPr>
        <p:spPr bwMode="auto">
          <a:xfrm>
            <a:off x="71438" y="4857750"/>
            <a:ext cx="2214562" cy="71437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nSpc>
                <a:spcPts val="1500"/>
              </a:lnSpc>
              <a:defRPr/>
            </a:pPr>
            <a:r>
              <a:rPr lang="es-ES" kern="0" dirty="0">
                <a:latin typeface="Arial" pitchFamily="34" charset="0"/>
              </a:rPr>
              <a:t>Que acepten ingresar al proyecto</a:t>
            </a:r>
            <a:r>
              <a:rPr lang="es-ES" i="1" kern="0" dirty="0">
                <a:latin typeface="Arial" pitchFamily="34" charset="0"/>
              </a:rPr>
              <a:t> </a:t>
            </a:r>
            <a:r>
              <a:rPr lang="es-ES" kern="0" dirty="0">
                <a:latin typeface="Arial" pitchFamily="34" charset="0"/>
              </a:rPr>
              <a:t>ambos padres</a:t>
            </a:r>
            <a:r>
              <a:rPr lang="es-ES" i="1" kern="0" dirty="0">
                <a:latin typeface="Arial" pitchFamily="34" charset="0"/>
              </a:rPr>
              <a:t>.</a:t>
            </a:r>
            <a:endParaRPr lang="es-MX" dirty="0">
              <a:latin typeface="Arial" pitchFamily="34" charset="0"/>
            </a:endParaRPr>
          </a:p>
        </p:txBody>
      </p:sp>
      <p:sp>
        <p:nvSpPr>
          <p:cNvPr id="16393" name="13 Elipse"/>
          <p:cNvSpPr>
            <a:spLocks noChangeArrowheads="1"/>
          </p:cNvSpPr>
          <p:nvPr/>
        </p:nvSpPr>
        <p:spPr bwMode="auto">
          <a:xfrm>
            <a:off x="2695903" y="2071687"/>
            <a:ext cx="3957145" cy="3824615"/>
          </a:xfrm>
          <a:prstGeom prst="ellipse">
            <a:avLst/>
          </a:prstGeom>
          <a:solidFill>
            <a:schemeClr val="accent1"/>
          </a:solidFill>
          <a:ln w="9525" algn="ctr">
            <a:solidFill>
              <a:schemeClr val="tx1"/>
            </a:solidFill>
            <a:round/>
            <a:headEnd/>
            <a:tailEnd/>
          </a:ln>
        </p:spPr>
        <p:txBody>
          <a:bodyPr/>
          <a:lstStyle/>
          <a:p>
            <a:r>
              <a:rPr lang="es-ES" sz="2400" b="1" dirty="0"/>
              <a:t>Pacientes pediátricos con </a:t>
            </a:r>
            <a:r>
              <a:rPr lang="es-ES" sz="2400" b="1" dirty="0" smtClean="0"/>
              <a:t>epilepsia parcial compleja </a:t>
            </a:r>
            <a:endParaRPr lang="es-MX" sz="1800" b="1" dirty="0"/>
          </a:p>
        </p:txBody>
      </p:sp>
      <p:sp>
        <p:nvSpPr>
          <p:cNvPr id="18" name="17 Flecha a la derecha con bandas"/>
          <p:cNvSpPr/>
          <p:nvPr/>
        </p:nvSpPr>
        <p:spPr bwMode="auto">
          <a:xfrm rot="2040000">
            <a:off x="2486025" y="1571625"/>
            <a:ext cx="642938" cy="428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19" name="18 Flecha a la derecha con bandas"/>
          <p:cNvSpPr/>
          <p:nvPr/>
        </p:nvSpPr>
        <p:spPr bwMode="auto">
          <a:xfrm>
            <a:off x="2714625" y="2500313"/>
            <a:ext cx="571500" cy="428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20" name="19 Flecha a la derecha con bandas"/>
          <p:cNvSpPr/>
          <p:nvPr/>
        </p:nvSpPr>
        <p:spPr bwMode="auto">
          <a:xfrm>
            <a:off x="2428875" y="3786188"/>
            <a:ext cx="571500" cy="428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21" name="20 Flecha a la derecha con bandas"/>
          <p:cNvSpPr/>
          <p:nvPr/>
        </p:nvSpPr>
        <p:spPr bwMode="auto">
          <a:xfrm rot="-600000">
            <a:off x="2436813" y="5024438"/>
            <a:ext cx="681037" cy="347662"/>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22" name="21 Flecha a la derecha con bandas"/>
          <p:cNvSpPr/>
          <p:nvPr/>
        </p:nvSpPr>
        <p:spPr bwMode="auto">
          <a:xfrm rot="-1320000">
            <a:off x="2276475" y="6024563"/>
            <a:ext cx="642938" cy="428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16399" name="22 Rectángulo"/>
          <p:cNvSpPr>
            <a:spLocks noChangeArrowheads="1"/>
          </p:cNvSpPr>
          <p:nvPr/>
        </p:nvSpPr>
        <p:spPr bwMode="auto">
          <a:xfrm>
            <a:off x="6929438" y="1214438"/>
            <a:ext cx="2143125" cy="642937"/>
          </a:xfrm>
          <a:prstGeom prst="rect">
            <a:avLst/>
          </a:prstGeom>
          <a:solidFill>
            <a:schemeClr val="accent1"/>
          </a:solidFill>
          <a:ln w="9525" algn="ctr">
            <a:solidFill>
              <a:schemeClr val="tx1"/>
            </a:solidFill>
            <a:round/>
            <a:headEnd/>
            <a:tailEnd/>
          </a:ln>
        </p:spPr>
        <p:txBody>
          <a:bodyPr/>
          <a:lstStyle/>
          <a:p>
            <a:pPr>
              <a:lnSpc>
                <a:spcPts val="1500"/>
              </a:lnSpc>
            </a:pPr>
            <a:r>
              <a:rPr lang="es-ES"/>
              <a:t>Pacientes con patologías sanguíneas</a:t>
            </a:r>
            <a:endParaRPr lang="es-MX"/>
          </a:p>
        </p:txBody>
      </p:sp>
      <p:sp>
        <p:nvSpPr>
          <p:cNvPr id="16400" name="23 Rectángulo"/>
          <p:cNvSpPr>
            <a:spLocks noChangeArrowheads="1"/>
          </p:cNvSpPr>
          <p:nvPr/>
        </p:nvSpPr>
        <p:spPr bwMode="auto">
          <a:xfrm>
            <a:off x="7143750" y="2143125"/>
            <a:ext cx="1928813" cy="428625"/>
          </a:xfrm>
          <a:prstGeom prst="rect">
            <a:avLst/>
          </a:prstGeom>
          <a:solidFill>
            <a:schemeClr val="accent1"/>
          </a:solidFill>
          <a:ln w="9525" algn="ctr">
            <a:solidFill>
              <a:schemeClr val="tx1"/>
            </a:solidFill>
            <a:round/>
            <a:headEnd/>
            <a:tailEnd/>
          </a:ln>
        </p:spPr>
        <p:txBody>
          <a:bodyPr/>
          <a:lstStyle/>
          <a:p>
            <a:pPr>
              <a:lnSpc>
                <a:spcPts val="1500"/>
              </a:lnSpc>
            </a:pPr>
            <a:r>
              <a:rPr lang="es-ES"/>
              <a:t>Con anticoagulantes</a:t>
            </a:r>
            <a:endParaRPr lang="es-MX"/>
          </a:p>
        </p:txBody>
      </p:sp>
      <p:sp>
        <p:nvSpPr>
          <p:cNvPr id="16401" name="24 Rectángulo"/>
          <p:cNvSpPr>
            <a:spLocks noChangeArrowheads="1"/>
          </p:cNvSpPr>
          <p:nvPr/>
        </p:nvSpPr>
        <p:spPr bwMode="auto">
          <a:xfrm>
            <a:off x="7358063" y="3071813"/>
            <a:ext cx="1285875" cy="428625"/>
          </a:xfrm>
          <a:prstGeom prst="rect">
            <a:avLst/>
          </a:prstGeom>
          <a:solidFill>
            <a:schemeClr val="accent1"/>
          </a:solidFill>
          <a:ln w="9525" algn="ctr">
            <a:solidFill>
              <a:schemeClr val="tx1"/>
            </a:solidFill>
            <a:round/>
            <a:headEnd/>
            <a:tailEnd/>
          </a:ln>
        </p:spPr>
        <p:txBody>
          <a:bodyPr/>
          <a:lstStyle/>
          <a:p>
            <a:pPr>
              <a:lnSpc>
                <a:spcPts val="1500"/>
              </a:lnSpc>
            </a:pPr>
            <a:r>
              <a:rPr lang="es-ES"/>
              <a:t>Con daño hepático</a:t>
            </a:r>
            <a:endParaRPr lang="es-MX"/>
          </a:p>
        </p:txBody>
      </p:sp>
      <p:sp>
        <p:nvSpPr>
          <p:cNvPr id="16402" name="26 Rectángulo"/>
          <p:cNvSpPr>
            <a:spLocks noChangeArrowheads="1"/>
          </p:cNvSpPr>
          <p:nvPr/>
        </p:nvSpPr>
        <p:spPr bwMode="auto">
          <a:xfrm>
            <a:off x="7429500" y="4143375"/>
            <a:ext cx="1643063" cy="428625"/>
          </a:xfrm>
          <a:prstGeom prst="rect">
            <a:avLst/>
          </a:prstGeom>
          <a:solidFill>
            <a:schemeClr val="accent1"/>
          </a:solidFill>
          <a:ln w="9525" algn="ctr">
            <a:solidFill>
              <a:schemeClr val="tx1"/>
            </a:solidFill>
            <a:round/>
            <a:headEnd/>
            <a:tailEnd/>
          </a:ln>
        </p:spPr>
        <p:txBody>
          <a:bodyPr/>
          <a:lstStyle/>
          <a:p>
            <a:pPr>
              <a:lnSpc>
                <a:spcPts val="1500"/>
              </a:lnSpc>
            </a:pPr>
            <a:r>
              <a:rPr lang="es-ES"/>
              <a:t>Con crisis de patrón mixto</a:t>
            </a:r>
            <a:endParaRPr lang="es-MX"/>
          </a:p>
        </p:txBody>
      </p:sp>
      <p:sp>
        <p:nvSpPr>
          <p:cNvPr id="16403" name="27 Rectángulo"/>
          <p:cNvSpPr>
            <a:spLocks noChangeArrowheads="1"/>
          </p:cNvSpPr>
          <p:nvPr/>
        </p:nvSpPr>
        <p:spPr bwMode="auto">
          <a:xfrm>
            <a:off x="6715125" y="5143500"/>
            <a:ext cx="2357438" cy="642938"/>
          </a:xfrm>
          <a:prstGeom prst="rect">
            <a:avLst/>
          </a:prstGeom>
          <a:solidFill>
            <a:schemeClr val="accent1"/>
          </a:solidFill>
          <a:ln w="9525" algn="ctr">
            <a:solidFill>
              <a:schemeClr val="tx1"/>
            </a:solidFill>
            <a:round/>
            <a:headEnd/>
            <a:tailEnd/>
          </a:ln>
        </p:spPr>
        <p:txBody>
          <a:bodyPr/>
          <a:lstStyle/>
          <a:p>
            <a:pPr>
              <a:lnSpc>
                <a:spcPts val="1500"/>
              </a:lnSpc>
            </a:pPr>
            <a:r>
              <a:rPr lang="es-ES"/>
              <a:t>Todos aquellos que no aceptarán ingresar al protocolo.</a:t>
            </a:r>
            <a:endParaRPr lang="es-MX"/>
          </a:p>
        </p:txBody>
      </p:sp>
      <p:sp>
        <p:nvSpPr>
          <p:cNvPr id="29" name="28 Flecha a la derecha con bandas"/>
          <p:cNvSpPr/>
          <p:nvPr/>
        </p:nvSpPr>
        <p:spPr bwMode="auto">
          <a:xfrm rot="-1320000">
            <a:off x="3014663" y="5676900"/>
            <a:ext cx="642937" cy="428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34" name="33 Flecha a la derecha con bandas"/>
          <p:cNvSpPr/>
          <p:nvPr/>
        </p:nvSpPr>
        <p:spPr bwMode="auto">
          <a:xfrm rot="2040000">
            <a:off x="3149600" y="1928813"/>
            <a:ext cx="642938" cy="42862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latin typeface="Arial" pitchFamily="34" charset="0"/>
            </a:endParaRPr>
          </a:p>
        </p:txBody>
      </p:sp>
      <p:sp>
        <p:nvSpPr>
          <p:cNvPr id="16406" name="34 Flecha curvada hacia la derecha"/>
          <p:cNvSpPr>
            <a:spLocks noChangeArrowheads="1"/>
          </p:cNvSpPr>
          <p:nvPr/>
        </p:nvSpPr>
        <p:spPr bwMode="auto">
          <a:xfrm>
            <a:off x="5643563" y="1571625"/>
            <a:ext cx="1143000" cy="714375"/>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s-MX"/>
          </a:p>
        </p:txBody>
      </p:sp>
      <p:sp>
        <p:nvSpPr>
          <p:cNvPr id="16407" name="36 Flecha curvada hacia la derecha"/>
          <p:cNvSpPr>
            <a:spLocks noChangeArrowheads="1"/>
          </p:cNvSpPr>
          <p:nvPr/>
        </p:nvSpPr>
        <p:spPr bwMode="auto">
          <a:xfrm>
            <a:off x="6000750" y="2428875"/>
            <a:ext cx="1000125" cy="642938"/>
          </a:xfrm>
          <a:prstGeom prst="curvedRightArrow">
            <a:avLst>
              <a:gd name="adj1" fmla="val 25000"/>
              <a:gd name="adj2" fmla="val 50000"/>
              <a:gd name="adj3" fmla="val 24997"/>
            </a:avLst>
          </a:prstGeom>
          <a:solidFill>
            <a:schemeClr val="accent1"/>
          </a:solidFill>
          <a:ln w="9525" algn="ctr">
            <a:solidFill>
              <a:schemeClr val="tx1"/>
            </a:solidFill>
            <a:round/>
            <a:headEnd/>
            <a:tailEnd/>
          </a:ln>
        </p:spPr>
        <p:txBody>
          <a:bodyPr/>
          <a:lstStyle/>
          <a:p>
            <a:endParaRPr lang="es-MX"/>
          </a:p>
        </p:txBody>
      </p:sp>
      <p:sp>
        <p:nvSpPr>
          <p:cNvPr id="16408" name="37 Flecha curvada hacia la derecha"/>
          <p:cNvSpPr>
            <a:spLocks noChangeArrowheads="1"/>
          </p:cNvSpPr>
          <p:nvPr/>
        </p:nvSpPr>
        <p:spPr bwMode="auto">
          <a:xfrm>
            <a:off x="6215063" y="3214688"/>
            <a:ext cx="928687" cy="571500"/>
          </a:xfrm>
          <a:prstGeom prst="curvedRightArrow">
            <a:avLst>
              <a:gd name="adj1" fmla="val 25000"/>
              <a:gd name="adj2" fmla="val 50000"/>
              <a:gd name="adj3" fmla="val 24999"/>
            </a:avLst>
          </a:prstGeom>
          <a:solidFill>
            <a:schemeClr val="accent1"/>
          </a:solidFill>
          <a:ln w="9525" algn="ctr">
            <a:solidFill>
              <a:schemeClr val="tx1"/>
            </a:solidFill>
            <a:round/>
            <a:headEnd/>
            <a:tailEnd/>
          </a:ln>
        </p:spPr>
        <p:txBody>
          <a:bodyPr/>
          <a:lstStyle/>
          <a:p>
            <a:endParaRPr lang="es-MX"/>
          </a:p>
        </p:txBody>
      </p:sp>
      <p:sp>
        <p:nvSpPr>
          <p:cNvPr id="16409" name="39 Flecha curvada hacia la derecha"/>
          <p:cNvSpPr>
            <a:spLocks noChangeArrowheads="1"/>
          </p:cNvSpPr>
          <p:nvPr/>
        </p:nvSpPr>
        <p:spPr bwMode="auto">
          <a:xfrm>
            <a:off x="6000750" y="4286250"/>
            <a:ext cx="1285875" cy="642938"/>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s-MX"/>
          </a:p>
        </p:txBody>
      </p:sp>
      <p:sp>
        <p:nvSpPr>
          <p:cNvPr id="16410" name="40 Flecha curvada hacia la derecha"/>
          <p:cNvSpPr>
            <a:spLocks noChangeArrowheads="1"/>
          </p:cNvSpPr>
          <p:nvPr/>
        </p:nvSpPr>
        <p:spPr bwMode="auto">
          <a:xfrm rot="1020000">
            <a:off x="5710238" y="5175250"/>
            <a:ext cx="785812" cy="571500"/>
          </a:xfrm>
          <a:prstGeom prst="curvedRightArrow">
            <a:avLst>
              <a:gd name="adj1" fmla="val 25000"/>
              <a:gd name="adj2" fmla="val 50000"/>
              <a:gd name="adj3" fmla="val 24998"/>
            </a:avLst>
          </a:prstGeom>
          <a:solidFill>
            <a:schemeClr val="accent1"/>
          </a:solidFill>
          <a:ln w="9525" algn="ctr">
            <a:solidFill>
              <a:schemeClr val="tx1"/>
            </a:solidFill>
            <a:round/>
            <a:headEnd/>
            <a:tailEnd/>
          </a:ln>
        </p:spPr>
        <p:txBody>
          <a:bodyPr/>
          <a:lstStyle/>
          <a:p>
            <a:endParaRPr lang="es-MX"/>
          </a:p>
        </p:txBody>
      </p:sp>
      <p:sp>
        <p:nvSpPr>
          <p:cNvPr id="16411" name="41 Rectángulo"/>
          <p:cNvSpPr>
            <a:spLocks noChangeArrowheads="1"/>
          </p:cNvSpPr>
          <p:nvPr/>
        </p:nvSpPr>
        <p:spPr bwMode="auto">
          <a:xfrm>
            <a:off x="3857625" y="6215063"/>
            <a:ext cx="1571625" cy="571500"/>
          </a:xfrm>
          <a:prstGeom prst="rect">
            <a:avLst/>
          </a:prstGeom>
          <a:solidFill>
            <a:schemeClr val="accent1"/>
          </a:solidFill>
          <a:ln w="9525" algn="ctr">
            <a:solidFill>
              <a:schemeClr val="tx1"/>
            </a:solidFill>
            <a:round/>
            <a:headEnd/>
            <a:tailEnd/>
          </a:ln>
        </p:spPr>
        <p:txBody>
          <a:bodyPr/>
          <a:lstStyle/>
          <a:p>
            <a:pPr>
              <a:lnSpc>
                <a:spcPts val="1500"/>
              </a:lnSpc>
            </a:pPr>
            <a:r>
              <a:rPr lang="es-ES"/>
              <a:t>Cuando el paciente lo solicite</a:t>
            </a:r>
          </a:p>
        </p:txBody>
      </p:sp>
      <p:sp>
        <p:nvSpPr>
          <p:cNvPr id="16412" name="42 Rectángulo"/>
          <p:cNvSpPr>
            <a:spLocks noChangeArrowheads="1"/>
          </p:cNvSpPr>
          <p:nvPr/>
        </p:nvSpPr>
        <p:spPr bwMode="auto">
          <a:xfrm>
            <a:off x="3357563" y="785813"/>
            <a:ext cx="2428875" cy="571500"/>
          </a:xfrm>
          <a:prstGeom prst="rect">
            <a:avLst/>
          </a:prstGeom>
          <a:solidFill>
            <a:schemeClr val="accent1"/>
          </a:solidFill>
          <a:ln w="9525" algn="ctr">
            <a:solidFill>
              <a:schemeClr val="tx1"/>
            </a:solidFill>
            <a:round/>
            <a:headEnd/>
            <a:tailEnd/>
          </a:ln>
        </p:spPr>
        <p:txBody>
          <a:bodyPr/>
          <a:lstStyle/>
          <a:p>
            <a:pPr>
              <a:lnSpc>
                <a:spcPts val="1500"/>
              </a:lnSpc>
            </a:pPr>
            <a:r>
              <a:rPr lang="es-ES"/>
              <a:t>Paciente portador de epilepsia parcial asintomático.</a:t>
            </a:r>
            <a:endParaRPr lang="es-MX"/>
          </a:p>
        </p:txBody>
      </p:sp>
      <p:sp>
        <p:nvSpPr>
          <p:cNvPr id="16413" name="43 Flecha arriba"/>
          <p:cNvSpPr>
            <a:spLocks noChangeArrowheads="1"/>
          </p:cNvSpPr>
          <p:nvPr/>
        </p:nvSpPr>
        <p:spPr bwMode="auto">
          <a:xfrm>
            <a:off x="4357688" y="1428750"/>
            <a:ext cx="428625" cy="571500"/>
          </a:xfrm>
          <a:prstGeom prst="upArrow">
            <a:avLst>
              <a:gd name="adj1" fmla="val 50000"/>
              <a:gd name="adj2" fmla="val 50000"/>
            </a:avLst>
          </a:prstGeom>
          <a:solidFill>
            <a:schemeClr val="accent1"/>
          </a:solidFill>
          <a:ln w="9525" algn="ctr">
            <a:solidFill>
              <a:schemeClr val="tx1"/>
            </a:solidFill>
            <a:round/>
            <a:headEnd/>
            <a:tailEnd/>
          </a:ln>
        </p:spPr>
        <p:txBody>
          <a:bodyPr/>
          <a:lstStyle/>
          <a:p>
            <a:endParaRPr lang="es-MX"/>
          </a:p>
        </p:txBody>
      </p:sp>
      <p:sp>
        <p:nvSpPr>
          <p:cNvPr id="16414" name="44 Flecha abajo"/>
          <p:cNvSpPr>
            <a:spLocks noChangeArrowheads="1"/>
          </p:cNvSpPr>
          <p:nvPr/>
        </p:nvSpPr>
        <p:spPr bwMode="auto">
          <a:xfrm>
            <a:off x="4500563" y="5643563"/>
            <a:ext cx="357187" cy="500062"/>
          </a:xfrm>
          <a:prstGeom prst="downArrow">
            <a:avLst>
              <a:gd name="adj1" fmla="val 50000"/>
              <a:gd name="adj2" fmla="val 49998"/>
            </a:avLst>
          </a:prstGeom>
          <a:solidFill>
            <a:schemeClr val="accent1"/>
          </a:solidFill>
          <a:ln w="9525" algn="ctr">
            <a:solidFill>
              <a:schemeClr val="tx1"/>
            </a:solidFill>
            <a:round/>
            <a:headEnd/>
            <a:tailEnd/>
          </a:ln>
        </p:spPr>
        <p:txBody>
          <a:bodyPr/>
          <a:lstStyle/>
          <a:p>
            <a:endParaRPr lang="es-MX"/>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805637" y="6497638"/>
            <a:ext cx="3230414" cy="307777"/>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pPr>
            <a:r>
              <a:rPr lang="es-ES" sz="1400" i="1" dirty="0">
                <a:solidFill>
                  <a:schemeClr val="tx1">
                    <a:lumMod val="95000"/>
                    <a:lumOff val="5000"/>
                  </a:schemeClr>
                </a:solidFill>
                <a:latin typeface="Times New Roman" panose="02020603050405020304" pitchFamily="18" charset="0"/>
                <a:cs typeface="Times New Roman" panose="02020603050405020304" pitchFamily="18" charset="0"/>
              </a:rPr>
              <a:t>Basado en Remy S. y Beck H. </a:t>
            </a:r>
            <a:r>
              <a:rPr lang="es-ES" sz="1400" i="1" dirty="0" err="1">
                <a:solidFill>
                  <a:schemeClr val="tx1">
                    <a:lumMod val="95000"/>
                    <a:lumOff val="5000"/>
                  </a:schemeClr>
                </a:solidFill>
                <a:latin typeface="Times New Roman" panose="02020603050405020304" pitchFamily="18" charset="0"/>
                <a:cs typeface="Times New Roman" panose="02020603050405020304" pitchFamily="18" charset="0"/>
              </a:rPr>
              <a:t>Brain</a:t>
            </a:r>
            <a:r>
              <a:rPr lang="es-ES" sz="1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s-ES" sz="1400" i="1" dirty="0" smtClean="0">
                <a:solidFill>
                  <a:schemeClr val="tx1">
                    <a:lumMod val="95000"/>
                    <a:lumOff val="5000"/>
                  </a:schemeClr>
                </a:solidFill>
                <a:latin typeface="Times New Roman" panose="02020603050405020304" pitchFamily="18" charset="0"/>
                <a:cs typeface="Times New Roman" panose="02020603050405020304" pitchFamily="18" charset="0"/>
              </a:rPr>
              <a:t>2005</a:t>
            </a:r>
            <a:endParaRPr lang="es-ES" sz="14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970" name="Line 10"/>
          <p:cNvSpPr>
            <a:spLocks noChangeShapeType="1"/>
          </p:cNvSpPr>
          <p:nvPr/>
        </p:nvSpPr>
        <p:spPr bwMode="auto">
          <a:xfrm>
            <a:off x="107950" y="3410160"/>
            <a:ext cx="8928100" cy="0"/>
          </a:xfrm>
          <a:prstGeom prst="line">
            <a:avLst/>
          </a:prstGeom>
          <a:noFill/>
          <a:ln w="9525">
            <a:solidFill>
              <a:schemeClr val="tx1"/>
            </a:solidFill>
            <a:round/>
            <a:headEnd/>
            <a:tailEnd/>
          </a:ln>
          <a:effectLst/>
        </p:spPr>
        <p:txBody>
          <a:bodyPr wrap="none" anchor="ctr"/>
          <a:lstStyle/>
          <a:p>
            <a:pPr fontAlgn="base">
              <a:spcBef>
                <a:spcPct val="0"/>
              </a:spcBef>
              <a:spcAft>
                <a:spcPct val="0"/>
              </a:spcAft>
            </a:pPr>
            <a:endParaRPr lang="es-ES">
              <a:solidFill>
                <a:srgbClr val="FFFFFF"/>
              </a:solidFill>
              <a:latin typeface="Arial Unicode MS" pitchFamily="34" charset="-128"/>
            </a:endParaRPr>
          </a:p>
        </p:txBody>
      </p:sp>
      <p:sp>
        <p:nvSpPr>
          <p:cNvPr id="41051" name="Text Box 91"/>
          <p:cNvSpPr txBox="1">
            <a:spLocks noChangeArrowheads="1"/>
          </p:cNvSpPr>
          <p:nvPr/>
        </p:nvSpPr>
        <p:spPr bwMode="auto">
          <a:xfrm>
            <a:off x="395288" y="3501008"/>
            <a:ext cx="1081088" cy="36713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dirty="0">
                <a:solidFill>
                  <a:srgbClr val="FFFFFF"/>
                </a:solidFill>
              </a:rPr>
              <a:t>C</a:t>
            </a:r>
          </a:p>
        </p:txBody>
      </p:sp>
      <p:grpSp>
        <p:nvGrpSpPr>
          <p:cNvPr id="2" name="110 Grupo"/>
          <p:cNvGrpSpPr/>
          <p:nvPr/>
        </p:nvGrpSpPr>
        <p:grpSpPr>
          <a:xfrm>
            <a:off x="1692275" y="1700213"/>
            <a:ext cx="5761038" cy="1481117"/>
            <a:chOff x="1692275" y="1700213"/>
            <a:chExt cx="5761038" cy="1481117"/>
          </a:xfrm>
        </p:grpSpPr>
        <p:sp>
          <p:nvSpPr>
            <p:cNvPr id="40964" name="Freeform 4"/>
            <p:cNvSpPr>
              <a:spLocks/>
            </p:cNvSpPr>
            <p:nvPr/>
          </p:nvSpPr>
          <p:spPr bwMode="auto">
            <a:xfrm>
              <a:off x="6011863" y="2098782"/>
              <a:ext cx="792163" cy="1082548"/>
            </a:xfrm>
            <a:custGeom>
              <a:avLst/>
              <a:gdLst/>
              <a:ahLst/>
              <a:cxnLst>
                <a:cxn ang="0">
                  <a:pos x="19" y="785"/>
                </a:cxn>
                <a:cxn ang="0">
                  <a:pos x="24" y="701"/>
                </a:cxn>
                <a:cxn ang="0">
                  <a:pos x="161" y="620"/>
                </a:cxn>
                <a:cxn ang="0">
                  <a:pos x="171" y="562"/>
                </a:cxn>
                <a:cxn ang="0">
                  <a:pos x="155" y="369"/>
                </a:cxn>
                <a:cxn ang="0">
                  <a:pos x="244" y="246"/>
                </a:cxn>
                <a:cxn ang="0">
                  <a:pos x="174" y="188"/>
                </a:cxn>
                <a:cxn ang="0">
                  <a:pos x="11" y="109"/>
                </a:cxn>
                <a:cxn ang="0">
                  <a:pos x="110" y="48"/>
                </a:cxn>
                <a:cxn ang="0">
                  <a:pos x="247" y="12"/>
                </a:cxn>
                <a:cxn ang="0">
                  <a:pos x="333" y="107"/>
                </a:cxn>
                <a:cxn ang="0">
                  <a:pos x="346" y="315"/>
                </a:cxn>
                <a:cxn ang="0">
                  <a:pos x="447" y="308"/>
                </a:cxn>
                <a:cxn ang="0">
                  <a:pos x="493" y="325"/>
                </a:cxn>
                <a:cxn ang="0">
                  <a:pos x="480" y="520"/>
                </a:cxn>
                <a:cxn ang="0">
                  <a:pos x="397" y="570"/>
                </a:cxn>
                <a:cxn ang="0">
                  <a:pos x="338" y="573"/>
                </a:cxn>
                <a:cxn ang="0">
                  <a:pos x="296" y="648"/>
                </a:cxn>
                <a:cxn ang="0">
                  <a:pos x="261" y="792"/>
                </a:cxn>
                <a:cxn ang="0">
                  <a:pos x="171" y="853"/>
                </a:cxn>
                <a:cxn ang="0">
                  <a:pos x="65" y="838"/>
                </a:cxn>
                <a:cxn ang="0">
                  <a:pos x="19" y="785"/>
                </a:cxn>
              </a:cxnLst>
              <a:rect l="0" t="0" r="r" b="b"/>
              <a:pathLst>
                <a:path w="499" h="861">
                  <a:moveTo>
                    <a:pt x="19" y="785"/>
                  </a:moveTo>
                  <a:cubicBezTo>
                    <a:pt x="12" y="764"/>
                    <a:pt x="0" y="729"/>
                    <a:pt x="24" y="701"/>
                  </a:cubicBezTo>
                  <a:cubicBezTo>
                    <a:pt x="47" y="674"/>
                    <a:pt x="137" y="641"/>
                    <a:pt x="161" y="620"/>
                  </a:cubicBezTo>
                  <a:cubicBezTo>
                    <a:pt x="186" y="596"/>
                    <a:pt x="172" y="604"/>
                    <a:pt x="171" y="562"/>
                  </a:cubicBezTo>
                  <a:cubicBezTo>
                    <a:pt x="171" y="522"/>
                    <a:pt x="143" y="422"/>
                    <a:pt x="155" y="369"/>
                  </a:cubicBezTo>
                  <a:cubicBezTo>
                    <a:pt x="167" y="316"/>
                    <a:pt x="241" y="276"/>
                    <a:pt x="244" y="246"/>
                  </a:cubicBezTo>
                  <a:cubicBezTo>
                    <a:pt x="247" y="216"/>
                    <a:pt x="213" y="211"/>
                    <a:pt x="174" y="188"/>
                  </a:cubicBezTo>
                  <a:cubicBezTo>
                    <a:pt x="135" y="165"/>
                    <a:pt x="23" y="132"/>
                    <a:pt x="11" y="109"/>
                  </a:cubicBezTo>
                  <a:cubicBezTo>
                    <a:pt x="1" y="86"/>
                    <a:pt x="72" y="67"/>
                    <a:pt x="110" y="48"/>
                  </a:cubicBezTo>
                  <a:cubicBezTo>
                    <a:pt x="151" y="33"/>
                    <a:pt x="209" y="0"/>
                    <a:pt x="247" y="12"/>
                  </a:cubicBezTo>
                  <a:cubicBezTo>
                    <a:pt x="283" y="22"/>
                    <a:pt x="315" y="59"/>
                    <a:pt x="333" y="107"/>
                  </a:cubicBezTo>
                  <a:cubicBezTo>
                    <a:pt x="351" y="160"/>
                    <a:pt x="328" y="282"/>
                    <a:pt x="346" y="315"/>
                  </a:cubicBezTo>
                  <a:cubicBezTo>
                    <a:pt x="366" y="347"/>
                    <a:pt x="422" y="307"/>
                    <a:pt x="447" y="308"/>
                  </a:cubicBezTo>
                  <a:cubicBezTo>
                    <a:pt x="471" y="310"/>
                    <a:pt x="487" y="290"/>
                    <a:pt x="493" y="325"/>
                  </a:cubicBezTo>
                  <a:cubicBezTo>
                    <a:pt x="499" y="361"/>
                    <a:pt x="495" y="480"/>
                    <a:pt x="480" y="520"/>
                  </a:cubicBezTo>
                  <a:cubicBezTo>
                    <a:pt x="465" y="561"/>
                    <a:pt x="421" y="561"/>
                    <a:pt x="397" y="570"/>
                  </a:cubicBezTo>
                  <a:cubicBezTo>
                    <a:pt x="373" y="579"/>
                    <a:pt x="356" y="557"/>
                    <a:pt x="338" y="573"/>
                  </a:cubicBezTo>
                  <a:cubicBezTo>
                    <a:pt x="321" y="585"/>
                    <a:pt x="309" y="610"/>
                    <a:pt x="296" y="648"/>
                  </a:cubicBezTo>
                  <a:cubicBezTo>
                    <a:pt x="282" y="685"/>
                    <a:pt x="281" y="758"/>
                    <a:pt x="261" y="792"/>
                  </a:cubicBezTo>
                  <a:cubicBezTo>
                    <a:pt x="238" y="827"/>
                    <a:pt x="204" y="845"/>
                    <a:pt x="171" y="853"/>
                  </a:cubicBezTo>
                  <a:cubicBezTo>
                    <a:pt x="139" y="861"/>
                    <a:pt x="89" y="849"/>
                    <a:pt x="65" y="838"/>
                  </a:cubicBezTo>
                  <a:cubicBezTo>
                    <a:pt x="39" y="827"/>
                    <a:pt x="21" y="808"/>
                    <a:pt x="19" y="785"/>
                  </a:cubicBezTo>
                  <a:close/>
                </a:path>
              </a:pathLst>
            </a:custGeom>
            <a:gradFill rotWithShape="1">
              <a:gsLst>
                <a:gs pos="0">
                  <a:srgbClr val="CC66FF">
                    <a:alpha val="98000"/>
                  </a:srgbClr>
                </a:gs>
                <a:gs pos="50000">
                  <a:srgbClr val="FFCCFF">
                    <a:alpha val="92000"/>
                  </a:srgbClr>
                </a:gs>
                <a:gs pos="100000">
                  <a:srgbClr val="CC66FF">
                    <a:alpha val="98000"/>
                  </a:srgbClr>
                </a:gs>
              </a:gsLst>
              <a:lin ang="5400000" scaled="1"/>
            </a:gradFill>
            <a:ln w="9525" cap="flat" cmpd="sng">
              <a:prstDash val="solid"/>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CC66FF"/>
              </a:extrusionClr>
            </a:sp3d>
          </p:spPr>
          <p:txBody>
            <a:bodyPr wrap="none" anchor="ctr">
              <a:flatTx/>
            </a:bodyPr>
            <a:lstStyle/>
            <a:p>
              <a:pPr fontAlgn="base">
                <a:spcBef>
                  <a:spcPct val="0"/>
                </a:spcBef>
                <a:spcAft>
                  <a:spcPct val="0"/>
                </a:spcAft>
              </a:pPr>
              <a:endParaRPr lang="es-ES">
                <a:latin typeface="Arial Unicode MS" pitchFamily="34" charset="-128"/>
              </a:endParaRPr>
            </a:p>
          </p:txBody>
        </p:sp>
        <p:sp>
          <p:nvSpPr>
            <p:cNvPr id="40965" name="AutoShape 5"/>
            <p:cNvSpPr>
              <a:spLocks noChangeArrowheads="1"/>
            </p:cNvSpPr>
            <p:nvPr/>
          </p:nvSpPr>
          <p:spPr bwMode="auto">
            <a:xfrm rot="527150">
              <a:off x="5507038" y="2258461"/>
              <a:ext cx="757238" cy="823541"/>
            </a:xfrm>
            <a:prstGeom prst="flowChartConnector">
              <a:avLst/>
            </a:prstGeom>
            <a:solidFill>
              <a:srgbClr val="00FFFF"/>
            </a:solidFill>
            <a:ln w="9525" algn="ctr">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00FFFF"/>
              </a:extrusionClr>
            </a:sp3d>
          </p:spPr>
          <p:txBody>
            <a:bodyPr wrap="none" anchor="ctr">
              <a:flatTx/>
            </a:bodyPr>
            <a:lstStyle/>
            <a:p>
              <a:pPr fontAlgn="base">
                <a:spcBef>
                  <a:spcPct val="0"/>
                </a:spcBef>
                <a:spcAft>
                  <a:spcPct val="0"/>
                </a:spcAft>
              </a:pPr>
              <a:endParaRPr lang="es-ES">
                <a:latin typeface="Arial Unicode MS" pitchFamily="34" charset="-128"/>
              </a:endParaRPr>
            </a:p>
          </p:txBody>
        </p:sp>
        <p:sp>
          <p:nvSpPr>
            <p:cNvPr id="40966" name="Freeform 6"/>
            <p:cNvSpPr>
              <a:spLocks/>
            </p:cNvSpPr>
            <p:nvPr/>
          </p:nvSpPr>
          <p:spPr bwMode="auto">
            <a:xfrm>
              <a:off x="2843213" y="2042202"/>
              <a:ext cx="792163" cy="969389"/>
            </a:xfrm>
            <a:custGeom>
              <a:avLst/>
              <a:gdLst/>
              <a:ahLst/>
              <a:cxnLst>
                <a:cxn ang="0">
                  <a:pos x="23" y="664"/>
                </a:cxn>
                <a:cxn ang="0">
                  <a:pos x="103" y="610"/>
                </a:cxn>
                <a:cxn ang="0">
                  <a:pos x="146" y="489"/>
                </a:cxn>
                <a:cxn ang="0">
                  <a:pos x="153" y="312"/>
                </a:cxn>
                <a:cxn ang="0">
                  <a:pos x="115" y="139"/>
                </a:cxn>
                <a:cxn ang="0">
                  <a:pos x="5" y="62"/>
                </a:cxn>
                <a:cxn ang="0">
                  <a:pos x="85" y="37"/>
                </a:cxn>
                <a:cxn ang="0">
                  <a:pos x="197" y="11"/>
                </a:cxn>
                <a:cxn ang="0">
                  <a:pos x="281" y="103"/>
                </a:cxn>
                <a:cxn ang="0">
                  <a:pos x="313" y="289"/>
                </a:cxn>
                <a:cxn ang="0">
                  <a:pos x="397" y="289"/>
                </a:cxn>
                <a:cxn ang="0">
                  <a:pos x="478" y="292"/>
                </a:cxn>
                <a:cxn ang="0">
                  <a:pos x="483" y="491"/>
                </a:cxn>
                <a:cxn ang="0">
                  <a:pos x="380" y="522"/>
                </a:cxn>
                <a:cxn ang="0">
                  <a:pos x="330" y="522"/>
                </a:cxn>
                <a:cxn ang="0">
                  <a:pos x="301" y="588"/>
                </a:cxn>
                <a:cxn ang="0">
                  <a:pos x="284" y="715"/>
                </a:cxn>
                <a:cxn ang="0">
                  <a:pos x="212" y="766"/>
                </a:cxn>
                <a:cxn ang="0">
                  <a:pos x="120" y="746"/>
                </a:cxn>
                <a:cxn ang="0">
                  <a:pos x="23" y="664"/>
                </a:cxn>
              </a:cxnLst>
              <a:rect l="0" t="0" r="r" b="b"/>
              <a:pathLst>
                <a:path w="499" h="771">
                  <a:moveTo>
                    <a:pt x="23" y="664"/>
                  </a:moveTo>
                  <a:cubicBezTo>
                    <a:pt x="20" y="641"/>
                    <a:pt x="83" y="639"/>
                    <a:pt x="103" y="610"/>
                  </a:cubicBezTo>
                  <a:cubicBezTo>
                    <a:pt x="123" y="581"/>
                    <a:pt x="138" y="539"/>
                    <a:pt x="146" y="489"/>
                  </a:cubicBezTo>
                  <a:cubicBezTo>
                    <a:pt x="154" y="439"/>
                    <a:pt x="159" y="370"/>
                    <a:pt x="153" y="312"/>
                  </a:cubicBezTo>
                  <a:cubicBezTo>
                    <a:pt x="148" y="254"/>
                    <a:pt x="140" y="181"/>
                    <a:pt x="115" y="139"/>
                  </a:cubicBezTo>
                  <a:cubicBezTo>
                    <a:pt x="91" y="97"/>
                    <a:pt x="10" y="79"/>
                    <a:pt x="5" y="62"/>
                  </a:cubicBezTo>
                  <a:cubicBezTo>
                    <a:pt x="0" y="46"/>
                    <a:pt x="53" y="46"/>
                    <a:pt x="85" y="37"/>
                  </a:cubicBezTo>
                  <a:cubicBezTo>
                    <a:pt x="117" y="28"/>
                    <a:pt x="164" y="0"/>
                    <a:pt x="197" y="11"/>
                  </a:cubicBezTo>
                  <a:cubicBezTo>
                    <a:pt x="230" y="22"/>
                    <a:pt x="262" y="57"/>
                    <a:pt x="281" y="103"/>
                  </a:cubicBezTo>
                  <a:cubicBezTo>
                    <a:pt x="301" y="149"/>
                    <a:pt x="294" y="258"/>
                    <a:pt x="313" y="289"/>
                  </a:cubicBezTo>
                  <a:cubicBezTo>
                    <a:pt x="332" y="320"/>
                    <a:pt x="369" y="288"/>
                    <a:pt x="397" y="289"/>
                  </a:cubicBezTo>
                  <a:cubicBezTo>
                    <a:pt x="424" y="290"/>
                    <a:pt x="463" y="258"/>
                    <a:pt x="478" y="292"/>
                  </a:cubicBezTo>
                  <a:cubicBezTo>
                    <a:pt x="492" y="326"/>
                    <a:pt x="499" y="453"/>
                    <a:pt x="483" y="491"/>
                  </a:cubicBezTo>
                  <a:cubicBezTo>
                    <a:pt x="467" y="529"/>
                    <a:pt x="406" y="517"/>
                    <a:pt x="380" y="522"/>
                  </a:cubicBezTo>
                  <a:cubicBezTo>
                    <a:pt x="355" y="527"/>
                    <a:pt x="343" y="511"/>
                    <a:pt x="330" y="522"/>
                  </a:cubicBezTo>
                  <a:cubicBezTo>
                    <a:pt x="317" y="533"/>
                    <a:pt x="309" y="556"/>
                    <a:pt x="301" y="588"/>
                  </a:cubicBezTo>
                  <a:cubicBezTo>
                    <a:pt x="294" y="620"/>
                    <a:pt x="298" y="686"/>
                    <a:pt x="284" y="715"/>
                  </a:cubicBezTo>
                  <a:cubicBezTo>
                    <a:pt x="269" y="745"/>
                    <a:pt x="240" y="761"/>
                    <a:pt x="212" y="766"/>
                  </a:cubicBezTo>
                  <a:cubicBezTo>
                    <a:pt x="185" y="771"/>
                    <a:pt x="152" y="763"/>
                    <a:pt x="120" y="746"/>
                  </a:cubicBezTo>
                  <a:cubicBezTo>
                    <a:pt x="89" y="729"/>
                    <a:pt x="27" y="685"/>
                    <a:pt x="23" y="664"/>
                  </a:cubicBezTo>
                  <a:close/>
                </a:path>
              </a:pathLst>
            </a:custGeom>
            <a:gradFill rotWithShape="1">
              <a:gsLst>
                <a:gs pos="0">
                  <a:srgbClr val="CC66FF">
                    <a:alpha val="94000"/>
                  </a:srgbClr>
                </a:gs>
                <a:gs pos="50000">
                  <a:srgbClr val="FFCCFF">
                    <a:alpha val="92000"/>
                  </a:srgbClr>
                </a:gs>
                <a:gs pos="100000">
                  <a:srgbClr val="CC66FF">
                    <a:alpha val="94000"/>
                  </a:srgbClr>
                </a:gs>
              </a:gsLst>
              <a:lin ang="5400000" scaled="1"/>
            </a:gradFill>
            <a:ln w="9525" cap="flat" cmpd="sng">
              <a:prstDash val="solid"/>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CC66FF"/>
              </a:extrusionClr>
            </a:sp3d>
          </p:spPr>
          <p:txBody>
            <a:bodyPr wrap="none" anchor="ctr">
              <a:flatTx/>
            </a:bodyPr>
            <a:lstStyle/>
            <a:p>
              <a:pPr fontAlgn="base">
                <a:spcBef>
                  <a:spcPct val="0"/>
                </a:spcBef>
                <a:spcAft>
                  <a:spcPct val="0"/>
                </a:spcAft>
              </a:pPr>
              <a:endParaRPr lang="es-ES">
                <a:latin typeface="Arial Unicode MS" pitchFamily="34" charset="-128"/>
              </a:endParaRPr>
            </a:p>
          </p:txBody>
        </p:sp>
        <p:sp>
          <p:nvSpPr>
            <p:cNvPr id="40967" name="AutoShape 7"/>
            <p:cNvSpPr>
              <a:spLocks noChangeArrowheads="1"/>
            </p:cNvSpPr>
            <p:nvPr/>
          </p:nvSpPr>
          <p:spPr bwMode="auto">
            <a:xfrm rot="21020595">
              <a:off x="2338388" y="2133986"/>
              <a:ext cx="792163" cy="856231"/>
            </a:xfrm>
            <a:prstGeom prst="flowChartConnector">
              <a:avLst/>
            </a:prstGeom>
            <a:solidFill>
              <a:srgbClr val="00FFFF"/>
            </a:solidFill>
            <a:ln w="9525" algn="ctr">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00FFFF"/>
              </a:extrusionClr>
            </a:sp3d>
          </p:spPr>
          <p:txBody>
            <a:bodyPr wrap="none" anchor="ctr">
              <a:flatTx/>
            </a:bodyPr>
            <a:lstStyle/>
            <a:p>
              <a:pPr fontAlgn="base">
                <a:spcBef>
                  <a:spcPct val="0"/>
                </a:spcBef>
                <a:spcAft>
                  <a:spcPct val="0"/>
                </a:spcAft>
              </a:pPr>
              <a:endParaRPr lang="es-ES">
                <a:latin typeface="Arial Unicode MS" pitchFamily="34" charset="-128"/>
              </a:endParaRPr>
            </a:p>
          </p:txBody>
        </p:sp>
        <p:sp>
          <p:nvSpPr>
            <p:cNvPr id="40968" name="Text Box 8"/>
            <p:cNvSpPr txBox="1">
              <a:spLocks noChangeArrowheads="1"/>
            </p:cNvSpPr>
            <p:nvPr/>
          </p:nvSpPr>
          <p:spPr bwMode="auto">
            <a:xfrm>
              <a:off x="2051050" y="1700213"/>
              <a:ext cx="1081088" cy="36713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a:t>A</a:t>
              </a:r>
            </a:p>
          </p:txBody>
        </p:sp>
        <p:sp>
          <p:nvSpPr>
            <p:cNvPr id="40969" name="Text Box 9"/>
            <p:cNvSpPr txBox="1">
              <a:spLocks noChangeArrowheads="1"/>
            </p:cNvSpPr>
            <p:nvPr/>
          </p:nvSpPr>
          <p:spPr bwMode="auto">
            <a:xfrm>
              <a:off x="5434013" y="1700213"/>
              <a:ext cx="1081088" cy="36713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a:t>B</a:t>
              </a:r>
            </a:p>
          </p:txBody>
        </p:sp>
        <p:sp>
          <p:nvSpPr>
            <p:cNvPr id="41063" name="Text Box 103"/>
            <p:cNvSpPr txBox="1">
              <a:spLocks noChangeArrowheads="1"/>
            </p:cNvSpPr>
            <p:nvPr/>
          </p:nvSpPr>
          <p:spPr bwMode="auto">
            <a:xfrm>
              <a:off x="6804025" y="2498608"/>
              <a:ext cx="649288" cy="275352"/>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200"/>
                <a:t>Blanco</a:t>
              </a:r>
            </a:p>
          </p:txBody>
        </p:sp>
        <p:sp>
          <p:nvSpPr>
            <p:cNvPr id="41064" name="Text Box 104"/>
            <p:cNvSpPr txBox="1">
              <a:spLocks noChangeArrowheads="1"/>
            </p:cNvSpPr>
            <p:nvPr/>
          </p:nvSpPr>
          <p:spPr bwMode="auto">
            <a:xfrm>
              <a:off x="1692275" y="2098782"/>
              <a:ext cx="792163" cy="276999"/>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200"/>
                <a:t>Fármaco</a:t>
              </a:r>
            </a:p>
          </p:txBody>
        </p:sp>
      </p:grpSp>
      <p:grpSp>
        <p:nvGrpSpPr>
          <p:cNvPr id="3" name="111 Grupo"/>
          <p:cNvGrpSpPr/>
          <p:nvPr/>
        </p:nvGrpSpPr>
        <p:grpSpPr>
          <a:xfrm>
            <a:off x="1330325" y="3930247"/>
            <a:ext cx="6842126" cy="2598001"/>
            <a:chOff x="1330325" y="3930247"/>
            <a:chExt cx="6842126" cy="2598001"/>
          </a:xfrm>
        </p:grpSpPr>
        <p:sp>
          <p:nvSpPr>
            <p:cNvPr id="40971" name="Oval 11"/>
            <p:cNvSpPr>
              <a:spLocks noChangeArrowheads="1"/>
            </p:cNvSpPr>
            <p:nvPr/>
          </p:nvSpPr>
          <p:spPr bwMode="auto">
            <a:xfrm>
              <a:off x="1619250" y="4757560"/>
              <a:ext cx="1368425" cy="1025968"/>
            </a:xfrm>
            <a:prstGeom prst="ellipse">
              <a:avLst/>
            </a:prstGeom>
            <a:gradFill rotWithShape="1">
              <a:gsLst>
                <a:gs pos="0">
                  <a:srgbClr val="0000FF">
                    <a:alpha val="92000"/>
                  </a:srgbClr>
                </a:gs>
                <a:gs pos="50000">
                  <a:srgbClr val="FF0000">
                    <a:alpha val="89999"/>
                  </a:srgbClr>
                </a:gs>
                <a:gs pos="100000">
                  <a:srgbClr val="0000FF">
                    <a:alpha val="92000"/>
                  </a:srgbClr>
                </a:gs>
              </a:gsLst>
              <a:lin ang="18900000" scaled="1"/>
            </a:gradFill>
            <a:ln w="9525" algn="ctr">
              <a:solidFill>
                <a:schemeClr val="bg1"/>
              </a:solidFill>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2" name="Freeform 12"/>
            <p:cNvSpPr>
              <a:spLocks/>
            </p:cNvSpPr>
            <p:nvPr/>
          </p:nvSpPr>
          <p:spPr bwMode="auto">
            <a:xfrm>
              <a:off x="1836738" y="4586565"/>
              <a:ext cx="1177925" cy="411142"/>
            </a:xfrm>
            <a:custGeom>
              <a:avLst/>
              <a:gdLst/>
              <a:ahLst/>
              <a:cxnLst>
                <a:cxn ang="0">
                  <a:pos x="14" y="71"/>
                </a:cxn>
                <a:cxn ang="0">
                  <a:pos x="0" y="203"/>
                </a:cxn>
                <a:cxn ang="0">
                  <a:pos x="229" y="133"/>
                </a:cxn>
                <a:cxn ang="0">
                  <a:pos x="492" y="168"/>
                </a:cxn>
                <a:cxn ang="0">
                  <a:pos x="694" y="321"/>
                </a:cxn>
                <a:cxn ang="0">
                  <a:pos x="708" y="203"/>
                </a:cxn>
                <a:cxn ang="0">
                  <a:pos x="492" y="43"/>
                </a:cxn>
                <a:cxn ang="0">
                  <a:pos x="308" y="0"/>
                </a:cxn>
                <a:cxn ang="0">
                  <a:pos x="215" y="11"/>
                </a:cxn>
                <a:cxn ang="0">
                  <a:pos x="14" y="71"/>
                </a:cxn>
              </a:cxnLst>
              <a:rect l="0" t="0" r="r" b="b"/>
              <a:pathLst>
                <a:path w="742" h="327">
                  <a:moveTo>
                    <a:pt x="14" y="71"/>
                  </a:moveTo>
                  <a:cubicBezTo>
                    <a:pt x="14" y="105"/>
                    <a:pt x="0" y="169"/>
                    <a:pt x="0" y="203"/>
                  </a:cubicBezTo>
                  <a:cubicBezTo>
                    <a:pt x="35" y="222"/>
                    <a:pt x="147" y="139"/>
                    <a:pt x="229" y="133"/>
                  </a:cubicBezTo>
                  <a:cubicBezTo>
                    <a:pt x="311" y="127"/>
                    <a:pt x="415" y="137"/>
                    <a:pt x="492" y="168"/>
                  </a:cubicBezTo>
                  <a:cubicBezTo>
                    <a:pt x="569" y="179"/>
                    <a:pt x="648" y="319"/>
                    <a:pt x="694" y="321"/>
                  </a:cubicBezTo>
                  <a:cubicBezTo>
                    <a:pt x="730" y="327"/>
                    <a:pt x="742" y="249"/>
                    <a:pt x="708" y="203"/>
                  </a:cubicBezTo>
                  <a:cubicBezTo>
                    <a:pt x="708" y="150"/>
                    <a:pt x="626" y="66"/>
                    <a:pt x="492" y="43"/>
                  </a:cubicBezTo>
                  <a:cubicBezTo>
                    <a:pt x="435" y="34"/>
                    <a:pt x="308" y="0"/>
                    <a:pt x="308" y="0"/>
                  </a:cubicBezTo>
                  <a:cubicBezTo>
                    <a:pt x="277" y="3"/>
                    <a:pt x="237" y="3"/>
                    <a:pt x="215" y="11"/>
                  </a:cubicBezTo>
                  <a:cubicBezTo>
                    <a:pt x="179" y="24"/>
                    <a:pt x="14" y="122"/>
                    <a:pt x="14" y="71"/>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3" name="Freeform 13"/>
            <p:cNvSpPr>
              <a:spLocks/>
            </p:cNvSpPr>
            <p:nvPr/>
          </p:nvSpPr>
          <p:spPr bwMode="auto">
            <a:xfrm rot="10675402">
              <a:off x="1665288" y="5543382"/>
              <a:ext cx="1177925" cy="411142"/>
            </a:xfrm>
            <a:custGeom>
              <a:avLst/>
              <a:gdLst/>
              <a:ahLst/>
              <a:cxnLst>
                <a:cxn ang="0">
                  <a:pos x="14" y="71"/>
                </a:cxn>
                <a:cxn ang="0">
                  <a:pos x="0" y="203"/>
                </a:cxn>
                <a:cxn ang="0">
                  <a:pos x="229" y="133"/>
                </a:cxn>
                <a:cxn ang="0">
                  <a:pos x="492" y="168"/>
                </a:cxn>
                <a:cxn ang="0">
                  <a:pos x="694" y="321"/>
                </a:cxn>
                <a:cxn ang="0">
                  <a:pos x="708" y="203"/>
                </a:cxn>
                <a:cxn ang="0">
                  <a:pos x="492" y="43"/>
                </a:cxn>
                <a:cxn ang="0">
                  <a:pos x="308" y="0"/>
                </a:cxn>
                <a:cxn ang="0">
                  <a:pos x="215" y="11"/>
                </a:cxn>
                <a:cxn ang="0">
                  <a:pos x="14" y="71"/>
                </a:cxn>
              </a:cxnLst>
              <a:rect l="0" t="0" r="r" b="b"/>
              <a:pathLst>
                <a:path w="742" h="327">
                  <a:moveTo>
                    <a:pt x="14" y="71"/>
                  </a:moveTo>
                  <a:cubicBezTo>
                    <a:pt x="14" y="105"/>
                    <a:pt x="0" y="169"/>
                    <a:pt x="0" y="203"/>
                  </a:cubicBezTo>
                  <a:cubicBezTo>
                    <a:pt x="35" y="222"/>
                    <a:pt x="147" y="139"/>
                    <a:pt x="229" y="133"/>
                  </a:cubicBezTo>
                  <a:cubicBezTo>
                    <a:pt x="311" y="127"/>
                    <a:pt x="415" y="137"/>
                    <a:pt x="492" y="168"/>
                  </a:cubicBezTo>
                  <a:cubicBezTo>
                    <a:pt x="569" y="179"/>
                    <a:pt x="648" y="319"/>
                    <a:pt x="694" y="321"/>
                  </a:cubicBezTo>
                  <a:cubicBezTo>
                    <a:pt x="730" y="327"/>
                    <a:pt x="742" y="249"/>
                    <a:pt x="708" y="203"/>
                  </a:cubicBezTo>
                  <a:cubicBezTo>
                    <a:pt x="708" y="150"/>
                    <a:pt x="626" y="66"/>
                    <a:pt x="492" y="43"/>
                  </a:cubicBezTo>
                  <a:cubicBezTo>
                    <a:pt x="435" y="34"/>
                    <a:pt x="308" y="0"/>
                    <a:pt x="308" y="0"/>
                  </a:cubicBezTo>
                  <a:cubicBezTo>
                    <a:pt x="277" y="3"/>
                    <a:pt x="237" y="3"/>
                    <a:pt x="215" y="11"/>
                  </a:cubicBezTo>
                  <a:cubicBezTo>
                    <a:pt x="179" y="24"/>
                    <a:pt x="14" y="122"/>
                    <a:pt x="14" y="71"/>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4" name="Freeform 14"/>
            <p:cNvSpPr>
              <a:spLocks/>
            </p:cNvSpPr>
            <p:nvPr/>
          </p:nvSpPr>
          <p:spPr bwMode="auto">
            <a:xfrm>
              <a:off x="1390650" y="4703496"/>
              <a:ext cx="558800" cy="1124039"/>
            </a:xfrm>
            <a:custGeom>
              <a:avLst/>
              <a:gdLst/>
              <a:ahLst/>
              <a:cxnLst>
                <a:cxn ang="0">
                  <a:pos x="218" y="894"/>
                </a:cxn>
                <a:cxn ang="0">
                  <a:pos x="156" y="651"/>
                </a:cxn>
                <a:cxn ang="0">
                  <a:pos x="149" y="568"/>
                </a:cxn>
                <a:cxn ang="0">
                  <a:pos x="163" y="311"/>
                </a:cxn>
                <a:cxn ang="0">
                  <a:pos x="341" y="63"/>
                </a:cxn>
                <a:cxn ang="0">
                  <a:pos x="229" y="38"/>
                </a:cxn>
                <a:cxn ang="0">
                  <a:pos x="31" y="290"/>
                </a:cxn>
                <a:cxn ang="0">
                  <a:pos x="0" y="464"/>
                </a:cxn>
                <a:cxn ang="0">
                  <a:pos x="10" y="596"/>
                </a:cxn>
                <a:cxn ang="0">
                  <a:pos x="218" y="894"/>
                </a:cxn>
              </a:cxnLst>
              <a:rect l="0" t="0" r="r" b="b"/>
              <a:pathLst>
                <a:path w="352" h="894">
                  <a:moveTo>
                    <a:pt x="218" y="894"/>
                  </a:moveTo>
                  <a:cubicBezTo>
                    <a:pt x="238" y="857"/>
                    <a:pt x="165" y="748"/>
                    <a:pt x="156" y="651"/>
                  </a:cubicBezTo>
                  <a:cubicBezTo>
                    <a:pt x="145" y="597"/>
                    <a:pt x="148" y="625"/>
                    <a:pt x="149" y="568"/>
                  </a:cubicBezTo>
                  <a:cubicBezTo>
                    <a:pt x="150" y="511"/>
                    <a:pt x="131" y="395"/>
                    <a:pt x="163" y="311"/>
                  </a:cubicBezTo>
                  <a:cubicBezTo>
                    <a:pt x="180" y="227"/>
                    <a:pt x="330" y="108"/>
                    <a:pt x="341" y="63"/>
                  </a:cubicBezTo>
                  <a:cubicBezTo>
                    <a:pt x="352" y="18"/>
                    <a:pt x="281" y="0"/>
                    <a:pt x="229" y="38"/>
                  </a:cubicBezTo>
                  <a:cubicBezTo>
                    <a:pt x="177" y="34"/>
                    <a:pt x="63" y="145"/>
                    <a:pt x="31" y="290"/>
                  </a:cubicBezTo>
                  <a:cubicBezTo>
                    <a:pt x="17" y="352"/>
                    <a:pt x="0" y="464"/>
                    <a:pt x="0" y="464"/>
                  </a:cubicBezTo>
                  <a:cubicBezTo>
                    <a:pt x="0" y="498"/>
                    <a:pt x="4" y="572"/>
                    <a:pt x="10" y="596"/>
                  </a:cubicBezTo>
                  <a:cubicBezTo>
                    <a:pt x="46" y="668"/>
                    <a:pt x="193" y="880"/>
                    <a:pt x="218" y="894"/>
                  </a:cubicBezTo>
                  <a:close/>
                </a:path>
              </a:pathLst>
            </a:custGeom>
            <a:solidFill>
              <a:srgbClr val="3399FF"/>
            </a:solidFill>
            <a:ln w="9525" cap="flat" cmpd="sng">
              <a:solidFill>
                <a:schemeClr val="bg1"/>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5" name="Freeform 15"/>
            <p:cNvSpPr>
              <a:spLocks/>
            </p:cNvSpPr>
            <p:nvPr/>
          </p:nvSpPr>
          <p:spPr bwMode="auto">
            <a:xfrm>
              <a:off x="2800350" y="4841800"/>
              <a:ext cx="492125" cy="983220"/>
            </a:xfrm>
            <a:custGeom>
              <a:avLst/>
              <a:gdLst/>
              <a:ahLst/>
              <a:cxnLst>
                <a:cxn ang="0">
                  <a:pos x="149" y="0"/>
                </a:cxn>
                <a:cxn ang="0">
                  <a:pos x="101" y="118"/>
                </a:cxn>
                <a:cxn ang="0">
                  <a:pos x="87" y="173"/>
                </a:cxn>
                <a:cxn ang="0">
                  <a:pos x="121" y="243"/>
                </a:cxn>
                <a:cxn ang="0">
                  <a:pos x="108" y="493"/>
                </a:cxn>
                <a:cxn ang="0">
                  <a:pos x="10" y="645"/>
                </a:cxn>
                <a:cxn ang="0">
                  <a:pos x="45" y="756"/>
                </a:cxn>
                <a:cxn ang="0">
                  <a:pos x="267" y="490"/>
                </a:cxn>
                <a:cxn ang="0">
                  <a:pos x="310" y="306"/>
                </a:cxn>
                <a:cxn ang="0">
                  <a:pos x="260" y="187"/>
                </a:cxn>
                <a:cxn ang="0">
                  <a:pos x="239" y="90"/>
                </a:cxn>
                <a:cxn ang="0">
                  <a:pos x="149" y="0"/>
                </a:cxn>
              </a:cxnLst>
              <a:rect l="0" t="0" r="r" b="b"/>
              <a:pathLst>
                <a:path w="310" h="782">
                  <a:moveTo>
                    <a:pt x="149" y="0"/>
                  </a:moveTo>
                  <a:cubicBezTo>
                    <a:pt x="115" y="0"/>
                    <a:pt x="135" y="118"/>
                    <a:pt x="101" y="118"/>
                  </a:cubicBezTo>
                  <a:cubicBezTo>
                    <a:pt x="79" y="121"/>
                    <a:pt x="84" y="152"/>
                    <a:pt x="87" y="173"/>
                  </a:cubicBezTo>
                  <a:cubicBezTo>
                    <a:pt x="90" y="194"/>
                    <a:pt x="117" y="190"/>
                    <a:pt x="121" y="243"/>
                  </a:cubicBezTo>
                  <a:cubicBezTo>
                    <a:pt x="125" y="296"/>
                    <a:pt x="127" y="426"/>
                    <a:pt x="108" y="493"/>
                  </a:cubicBezTo>
                  <a:cubicBezTo>
                    <a:pt x="97" y="570"/>
                    <a:pt x="20" y="601"/>
                    <a:pt x="10" y="645"/>
                  </a:cubicBezTo>
                  <a:cubicBezTo>
                    <a:pt x="0" y="689"/>
                    <a:pt x="2" y="782"/>
                    <a:pt x="45" y="756"/>
                  </a:cubicBezTo>
                  <a:cubicBezTo>
                    <a:pt x="98" y="756"/>
                    <a:pt x="244" y="624"/>
                    <a:pt x="267" y="490"/>
                  </a:cubicBezTo>
                  <a:cubicBezTo>
                    <a:pt x="276" y="433"/>
                    <a:pt x="310" y="306"/>
                    <a:pt x="310" y="306"/>
                  </a:cubicBezTo>
                  <a:cubicBezTo>
                    <a:pt x="307" y="275"/>
                    <a:pt x="268" y="209"/>
                    <a:pt x="260" y="187"/>
                  </a:cubicBezTo>
                  <a:cubicBezTo>
                    <a:pt x="246" y="159"/>
                    <a:pt x="257" y="121"/>
                    <a:pt x="239" y="90"/>
                  </a:cubicBezTo>
                  <a:cubicBezTo>
                    <a:pt x="221" y="59"/>
                    <a:pt x="168" y="19"/>
                    <a:pt x="149" y="0"/>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6" name="Freeform 16"/>
            <p:cNvSpPr>
              <a:spLocks/>
            </p:cNvSpPr>
            <p:nvPr/>
          </p:nvSpPr>
          <p:spPr bwMode="auto">
            <a:xfrm rot="20232407">
              <a:off x="3130550" y="4242061"/>
              <a:ext cx="1008063" cy="1267373"/>
            </a:xfrm>
            <a:custGeom>
              <a:avLst/>
              <a:gdLst/>
              <a:ahLst/>
              <a:cxnLst>
                <a:cxn ang="0">
                  <a:pos x="1390" y="404"/>
                </a:cxn>
                <a:cxn ang="0">
                  <a:pos x="1564" y="362"/>
                </a:cxn>
                <a:cxn ang="0">
                  <a:pos x="1365" y="564"/>
                </a:cxn>
                <a:cxn ang="0">
                  <a:pos x="1205" y="872"/>
                </a:cxn>
                <a:cxn ang="0">
                  <a:pos x="1293" y="1119"/>
                </a:cxn>
                <a:cxn ang="0">
                  <a:pos x="1742" y="1395"/>
                </a:cxn>
                <a:cxn ang="0">
                  <a:pos x="1466" y="1763"/>
                </a:cxn>
                <a:cxn ang="0">
                  <a:pos x="1184" y="1689"/>
                </a:cxn>
                <a:cxn ang="0">
                  <a:pos x="1023" y="1719"/>
                </a:cxn>
                <a:cxn ang="0">
                  <a:pos x="938" y="1894"/>
                </a:cxn>
                <a:cxn ang="0">
                  <a:pos x="961" y="2178"/>
                </a:cxn>
                <a:cxn ang="0">
                  <a:pos x="981" y="2396"/>
                </a:cxn>
                <a:cxn ang="0">
                  <a:pos x="759" y="2090"/>
                </a:cxn>
                <a:cxn ang="0">
                  <a:pos x="606" y="2021"/>
                </a:cxn>
                <a:cxn ang="0">
                  <a:pos x="455" y="2062"/>
                </a:cxn>
                <a:cxn ang="0">
                  <a:pos x="287" y="2278"/>
                </a:cxn>
                <a:cxn ang="0">
                  <a:pos x="398" y="1806"/>
                </a:cxn>
                <a:cxn ang="0">
                  <a:pos x="407" y="1729"/>
                </a:cxn>
                <a:cxn ang="0">
                  <a:pos x="360" y="1630"/>
                </a:cxn>
                <a:cxn ang="0">
                  <a:pos x="33" y="1773"/>
                </a:cxn>
                <a:cxn ang="0">
                  <a:pos x="162" y="1473"/>
                </a:cxn>
                <a:cxn ang="0">
                  <a:pos x="225" y="1320"/>
                </a:cxn>
                <a:cxn ang="0">
                  <a:pos x="275" y="1052"/>
                </a:cxn>
                <a:cxn ang="0">
                  <a:pos x="174" y="771"/>
                </a:cxn>
                <a:cxn ang="0">
                  <a:pos x="37" y="557"/>
                </a:cxn>
                <a:cxn ang="0">
                  <a:pos x="369" y="650"/>
                </a:cxn>
                <a:cxn ang="0">
                  <a:pos x="636" y="644"/>
                </a:cxn>
                <a:cxn ang="0">
                  <a:pos x="737" y="483"/>
                </a:cxn>
                <a:cxn ang="0">
                  <a:pos x="787" y="22"/>
                </a:cxn>
                <a:cxn ang="0">
                  <a:pos x="925" y="349"/>
                </a:cxn>
                <a:cxn ang="0">
                  <a:pos x="1092" y="432"/>
                </a:cxn>
                <a:cxn ang="0">
                  <a:pos x="1390" y="404"/>
                </a:cxn>
              </a:cxnLst>
              <a:rect l="0" t="0" r="r" b="b"/>
              <a:pathLst>
                <a:path w="1771" h="2411">
                  <a:moveTo>
                    <a:pt x="1390" y="404"/>
                  </a:moveTo>
                  <a:cubicBezTo>
                    <a:pt x="1469" y="392"/>
                    <a:pt x="1568" y="335"/>
                    <a:pt x="1564" y="362"/>
                  </a:cubicBezTo>
                  <a:cubicBezTo>
                    <a:pt x="1560" y="389"/>
                    <a:pt x="1425" y="479"/>
                    <a:pt x="1365" y="564"/>
                  </a:cubicBezTo>
                  <a:cubicBezTo>
                    <a:pt x="1305" y="649"/>
                    <a:pt x="1217" y="780"/>
                    <a:pt x="1205" y="872"/>
                  </a:cubicBezTo>
                  <a:cubicBezTo>
                    <a:pt x="1193" y="964"/>
                    <a:pt x="1203" y="1032"/>
                    <a:pt x="1293" y="1119"/>
                  </a:cubicBezTo>
                  <a:cubicBezTo>
                    <a:pt x="1383" y="1206"/>
                    <a:pt x="1713" y="1288"/>
                    <a:pt x="1742" y="1395"/>
                  </a:cubicBezTo>
                  <a:cubicBezTo>
                    <a:pt x="1771" y="1502"/>
                    <a:pt x="1559" y="1714"/>
                    <a:pt x="1466" y="1763"/>
                  </a:cubicBezTo>
                  <a:cubicBezTo>
                    <a:pt x="1373" y="1812"/>
                    <a:pt x="1258" y="1696"/>
                    <a:pt x="1184" y="1689"/>
                  </a:cubicBezTo>
                  <a:cubicBezTo>
                    <a:pt x="1110" y="1682"/>
                    <a:pt x="1064" y="1685"/>
                    <a:pt x="1023" y="1719"/>
                  </a:cubicBezTo>
                  <a:cubicBezTo>
                    <a:pt x="982" y="1753"/>
                    <a:pt x="948" y="1818"/>
                    <a:pt x="938" y="1894"/>
                  </a:cubicBezTo>
                  <a:cubicBezTo>
                    <a:pt x="928" y="1970"/>
                    <a:pt x="954" y="2094"/>
                    <a:pt x="961" y="2178"/>
                  </a:cubicBezTo>
                  <a:cubicBezTo>
                    <a:pt x="968" y="2262"/>
                    <a:pt x="1015" y="2411"/>
                    <a:pt x="981" y="2396"/>
                  </a:cubicBezTo>
                  <a:cubicBezTo>
                    <a:pt x="947" y="2381"/>
                    <a:pt x="821" y="2152"/>
                    <a:pt x="759" y="2090"/>
                  </a:cubicBezTo>
                  <a:cubicBezTo>
                    <a:pt x="697" y="2028"/>
                    <a:pt x="657" y="2026"/>
                    <a:pt x="606" y="2021"/>
                  </a:cubicBezTo>
                  <a:cubicBezTo>
                    <a:pt x="555" y="2016"/>
                    <a:pt x="508" y="2019"/>
                    <a:pt x="455" y="2062"/>
                  </a:cubicBezTo>
                  <a:cubicBezTo>
                    <a:pt x="402" y="2105"/>
                    <a:pt x="296" y="2321"/>
                    <a:pt x="287" y="2278"/>
                  </a:cubicBezTo>
                  <a:cubicBezTo>
                    <a:pt x="278" y="2235"/>
                    <a:pt x="378" y="1897"/>
                    <a:pt x="398" y="1806"/>
                  </a:cubicBezTo>
                  <a:cubicBezTo>
                    <a:pt x="418" y="1715"/>
                    <a:pt x="413" y="1758"/>
                    <a:pt x="407" y="1729"/>
                  </a:cubicBezTo>
                  <a:cubicBezTo>
                    <a:pt x="401" y="1700"/>
                    <a:pt x="422" y="1623"/>
                    <a:pt x="360" y="1630"/>
                  </a:cubicBezTo>
                  <a:cubicBezTo>
                    <a:pt x="298" y="1637"/>
                    <a:pt x="66" y="1799"/>
                    <a:pt x="33" y="1773"/>
                  </a:cubicBezTo>
                  <a:cubicBezTo>
                    <a:pt x="0" y="1747"/>
                    <a:pt x="130" y="1548"/>
                    <a:pt x="162" y="1473"/>
                  </a:cubicBezTo>
                  <a:cubicBezTo>
                    <a:pt x="194" y="1398"/>
                    <a:pt x="206" y="1390"/>
                    <a:pt x="225" y="1320"/>
                  </a:cubicBezTo>
                  <a:cubicBezTo>
                    <a:pt x="244" y="1250"/>
                    <a:pt x="283" y="1143"/>
                    <a:pt x="275" y="1052"/>
                  </a:cubicBezTo>
                  <a:cubicBezTo>
                    <a:pt x="267" y="961"/>
                    <a:pt x="214" y="853"/>
                    <a:pt x="174" y="771"/>
                  </a:cubicBezTo>
                  <a:cubicBezTo>
                    <a:pt x="134" y="689"/>
                    <a:pt x="5" y="577"/>
                    <a:pt x="37" y="557"/>
                  </a:cubicBezTo>
                  <a:cubicBezTo>
                    <a:pt x="69" y="537"/>
                    <a:pt x="269" y="636"/>
                    <a:pt x="369" y="650"/>
                  </a:cubicBezTo>
                  <a:cubicBezTo>
                    <a:pt x="469" y="664"/>
                    <a:pt x="575" y="672"/>
                    <a:pt x="636" y="644"/>
                  </a:cubicBezTo>
                  <a:cubicBezTo>
                    <a:pt x="697" y="616"/>
                    <a:pt x="712" y="587"/>
                    <a:pt x="737" y="483"/>
                  </a:cubicBezTo>
                  <a:cubicBezTo>
                    <a:pt x="762" y="379"/>
                    <a:pt x="756" y="44"/>
                    <a:pt x="787" y="22"/>
                  </a:cubicBezTo>
                  <a:cubicBezTo>
                    <a:pt x="818" y="0"/>
                    <a:pt x="874" y="281"/>
                    <a:pt x="925" y="349"/>
                  </a:cubicBezTo>
                  <a:cubicBezTo>
                    <a:pt x="976" y="417"/>
                    <a:pt x="1015" y="423"/>
                    <a:pt x="1092" y="432"/>
                  </a:cubicBezTo>
                  <a:cubicBezTo>
                    <a:pt x="1169" y="441"/>
                    <a:pt x="1311" y="416"/>
                    <a:pt x="1390" y="404"/>
                  </a:cubicBezTo>
                  <a:close/>
                </a:path>
              </a:pathLst>
            </a:custGeom>
            <a:gradFill rotWithShape="1">
              <a:gsLst>
                <a:gs pos="0">
                  <a:srgbClr val="C0C0C0">
                    <a:alpha val="37000"/>
                  </a:srgbClr>
                </a:gs>
                <a:gs pos="100000">
                  <a:srgbClr val="4D4D4D"/>
                </a:gs>
              </a:gsLst>
              <a:path path="rect">
                <a:fillToRect l="50000" t="50000" r="50000" b="50000"/>
              </a:path>
            </a:gradFill>
            <a:ln w="9525" cap="flat" cmpd="sng">
              <a:noFill/>
              <a:prstDash val="solid"/>
              <a:round/>
              <a:headEnd type="none" w="med" len="med"/>
              <a:tailEnd type="none" w="med" len="me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7" name="Freeform 17"/>
            <p:cNvSpPr>
              <a:spLocks/>
            </p:cNvSpPr>
            <p:nvPr/>
          </p:nvSpPr>
          <p:spPr bwMode="auto">
            <a:xfrm>
              <a:off x="2039938" y="3930247"/>
              <a:ext cx="1127125" cy="724213"/>
            </a:xfrm>
            <a:custGeom>
              <a:avLst/>
              <a:gdLst/>
              <a:ahLst/>
              <a:cxnLst>
                <a:cxn ang="0">
                  <a:pos x="275" y="70"/>
                </a:cxn>
                <a:cxn ang="0">
                  <a:pos x="249" y="199"/>
                </a:cxn>
                <a:cxn ang="0">
                  <a:pos x="146" y="196"/>
                </a:cxn>
                <a:cxn ang="0">
                  <a:pos x="93" y="203"/>
                </a:cxn>
                <a:cxn ang="0">
                  <a:pos x="38" y="257"/>
                </a:cxn>
                <a:cxn ang="0">
                  <a:pos x="4" y="372"/>
                </a:cxn>
                <a:cxn ang="0">
                  <a:pos x="59" y="462"/>
                </a:cxn>
                <a:cxn ang="0">
                  <a:pos x="205" y="473"/>
                </a:cxn>
                <a:cxn ang="0">
                  <a:pos x="328" y="498"/>
                </a:cxn>
                <a:cxn ang="0">
                  <a:pos x="445" y="541"/>
                </a:cxn>
                <a:cxn ang="0">
                  <a:pos x="534" y="566"/>
                </a:cxn>
                <a:cxn ang="0">
                  <a:pos x="633" y="565"/>
                </a:cxn>
                <a:cxn ang="0">
                  <a:pos x="687" y="499"/>
                </a:cxn>
                <a:cxn ang="0">
                  <a:pos x="708" y="427"/>
                </a:cxn>
                <a:cxn ang="0">
                  <a:pos x="706" y="374"/>
                </a:cxn>
                <a:cxn ang="0">
                  <a:pos x="686" y="335"/>
                </a:cxn>
                <a:cxn ang="0">
                  <a:pos x="636" y="299"/>
                </a:cxn>
                <a:cxn ang="0">
                  <a:pos x="556" y="283"/>
                </a:cxn>
                <a:cxn ang="0">
                  <a:pos x="539" y="244"/>
                </a:cxn>
                <a:cxn ang="0">
                  <a:pos x="570" y="120"/>
                </a:cxn>
                <a:cxn ang="0">
                  <a:pos x="600" y="90"/>
                </a:cxn>
                <a:cxn ang="0">
                  <a:pos x="247" y="10"/>
                </a:cxn>
                <a:cxn ang="0">
                  <a:pos x="236" y="34"/>
                </a:cxn>
              </a:cxnLst>
              <a:rect l="0" t="0" r="r" b="b"/>
              <a:pathLst>
                <a:path w="710" h="576">
                  <a:moveTo>
                    <a:pt x="275" y="70"/>
                  </a:moveTo>
                  <a:cubicBezTo>
                    <a:pt x="270" y="91"/>
                    <a:pt x="269" y="179"/>
                    <a:pt x="249" y="199"/>
                  </a:cubicBezTo>
                  <a:cubicBezTo>
                    <a:pt x="228" y="220"/>
                    <a:pt x="172" y="195"/>
                    <a:pt x="146" y="196"/>
                  </a:cubicBezTo>
                  <a:cubicBezTo>
                    <a:pt x="120" y="197"/>
                    <a:pt x="111" y="193"/>
                    <a:pt x="93" y="203"/>
                  </a:cubicBezTo>
                  <a:cubicBezTo>
                    <a:pt x="76" y="213"/>
                    <a:pt x="54" y="230"/>
                    <a:pt x="38" y="257"/>
                  </a:cubicBezTo>
                  <a:cubicBezTo>
                    <a:pt x="24" y="286"/>
                    <a:pt x="0" y="338"/>
                    <a:pt x="4" y="372"/>
                  </a:cubicBezTo>
                  <a:cubicBezTo>
                    <a:pt x="7" y="405"/>
                    <a:pt x="26" y="445"/>
                    <a:pt x="59" y="462"/>
                  </a:cubicBezTo>
                  <a:cubicBezTo>
                    <a:pt x="92" y="479"/>
                    <a:pt x="160" y="467"/>
                    <a:pt x="205" y="473"/>
                  </a:cubicBezTo>
                  <a:cubicBezTo>
                    <a:pt x="250" y="479"/>
                    <a:pt x="288" y="487"/>
                    <a:pt x="328" y="498"/>
                  </a:cubicBezTo>
                  <a:cubicBezTo>
                    <a:pt x="368" y="509"/>
                    <a:pt x="411" y="531"/>
                    <a:pt x="445" y="541"/>
                  </a:cubicBezTo>
                  <a:cubicBezTo>
                    <a:pt x="479" y="553"/>
                    <a:pt x="503" y="562"/>
                    <a:pt x="534" y="566"/>
                  </a:cubicBezTo>
                  <a:cubicBezTo>
                    <a:pt x="566" y="570"/>
                    <a:pt x="608" y="576"/>
                    <a:pt x="633" y="565"/>
                  </a:cubicBezTo>
                  <a:cubicBezTo>
                    <a:pt x="659" y="555"/>
                    <a:pt x="674" y="522"/>
                    <a:pt x="687" y="499"/>
                  </a:cubicBezTo>
                  <a:cubicBezTo>
                    <a:pt x="699" y="476"/>
                    <a:pt x="704" y="448"/>
                    <a:pt x="708" y="427"/>
                  </a:cubicBezTo>
                  <a:cubicBezTo>
                    <a:pt x="710" y="406"/>
                    <a:pt x="709" y="389"/>
                    <a:pt x="706" y="374"/>
                  </a:cubicBezTo>
                  <a:cubicBezTo>
                    <a:pt x="702" y="359"/>
                    <a:pt x="697" y="348"/>
                    <a:pt x="686" y="335"/>
                  </a:cubicBezTo>
                  <a:cubicBezTo>
                    <a:pt x="674" y="322"/>
                    <a:pt x="658" y="308"/>
                    <a:pt x="636" y="299"/>
                  </a:cubicBezTo>
                  <a:cubicBezTo>
                    <a:pt x="615" y="290"/>
                    <a:pt x="571" y="293"/>
                    <a:pt x="556" y="283"/>
                  </a:cubicBezTo>
                  <a:cubicBezTo>
                    <a:pt x="539" y="274"/>
                    <a:pt x="536" y="272"/>
                    <a:pt x="539" y="244"/>
                  </a:cubicBezTo>
                  <a:cubicBezTo>
                    <a:pt x="541" y="217"/>
                    <a:pt x="559" y="146"/>
                    <a:pt x="570" y="120"/>
                  </a:cubicBezTo>
                  <a:cubicBezTo>
                    <a:pt x="580" y="95"/>
                    <a:pt x="654" y="108"/>
                    <a:pt x="600" y="90"/>
                  </a:cubicBezTo>
                  <a:cubicBezTo>
                    <a:pt x="546" y="71"/>
                    <a:pt x="308" y="20"/>
                    <a:pt x="247" y="10"/>
                  </a:cubicBezTo>
                  <a:cubicBezTo>
                    <a:pt x="187" y="0"/>
                    <a:pt x="238" y="28"/>
                    <a:pt x="236" y="34"/>
                  </a:cubicBezTo>
                </a:path>
              </a:pathLst>
            </a:custGeom>
            <a:gradFill rotWithShape="1">
              <a:gsLst>
                <a:gs pos="0">
                  <a:srgbClr val="00FF99">
                    <a:alpha val="73000"/>
                  </a:srgbClr>
                </a:gs>
                <a:gs pos="50000">
                  <a:schemeClr val="hlink">
                    <a:alpha val="86000"/>
                  </a:schemeClr>
                </a:gs>
                <a:gs pos="100000">
                  <a:srgbClr val="00FF99">
                    <a:alpha val="73000"/>
                  </a:srgbClr>
                </a:gs>
              </a:gsLst>
              <a:lin ang="5400000" scaled="1"/>
            </a:gradFill>
            <a:ln w="9525" cap="flat" cmpd="sng">
              <a:no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78" name="AutoShape 18"/>
            <p:cNvSpPr>
              <a:spLocks noChangeArrowheads="1"/>
            </p:cNvSpPr>
            <p:nvPr/>
          </p:nvSpPr>
          <p:spPr bwMode="auto">
            <a:xfrm rot="6559695">
              <a:off x="2544990" y="4440184"/>
              <a:ext cx="170995" cy="138113"/>
            </a:xfrm>
            <a:prstGeom prst="flowChartOnlineStorage">
              <a:avLst/>
            </a:prstGeom>
            <a:solidFill>
              <a:srgbClr val="CC66FF"/>
            </a:solidFill>
            <a:ln w="9525" algn="ctr">
              <a:no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nvGrpSpPr>
            <p:cNvPr id="4" name="Group 19"/>
            <p:cNvGrpSpPr>
              <a:grpSpLocks/>
            </p:cNvGrpSpPr>
            <p:nvPr/>
          </p:nvGrpSpPr>
          <p:grpSpPr bwMode="auto">
            <a:xfrm rot="16200000">
              <a:off x="1399234" y="5148828"/>
              <a:ext cx="222545" cy="360363"/>
              <a:chOff x="324" y="3256"/>
              <a:chExt cx="424" cy="655"/>
            </a:xfrm>
          </p:grpSpPr>
          <p:sp>
            <p:nvSpPr>
              <p:cNvPr id="40980" name="Freeform 20"/>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81" name="Freeform 21"/>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grpSp>
          <p:nvGrpSpPr>
            <p:cNvPr id="5" name="Group 22"/>
            <p:cNvGrpSpPr>
              <a:grpSpLocks/>
            </p:cNvGrpSpPr>
            <p:nvPr/>
          </p:nvGrpSpPr>
          <p:grpSpPr bwMode="auto">
            <a:xfrm rot="13069871">
              <a:off x="1827213" y="5656540"/>
              <a:ext cx="249238" cy="255235"/>
              <a:chOff x="324" y="3256"/>
              <a:chExt cx="424" cy="655"/>
            </a:xfrm>
          </p:grpSpPr>
          <p:sp>
            <p:nvSpPr>
              <p:cNvPr id="40983" name="Freeform 23"/>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84" name="Freeform 24"/>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grpSp>
          <p:nvGrpSpPr>
            <p:cNvPr id="6" name="Group 25"/>
            <p:cNvGrpSpPr>
              <a:grpSpLocks/>
            </p:cNvGrpSpPr>
            <p:nvPr/>
          </p:nvGrpSpPr>
          <p:grpSpPr bwMode="auto">
            <a:xfrm rot="17843965">
              <a:off x="1545119" y="4751517"/>
              <a:ext cx="221287" cy="360363"/>
              <a:chOff x="324" y="3256"/>
              <a:chExt cx="424" cy="655"/>
            </a:xfrm>
          </p:grpSpPr>
          <p:sp>
            <p:nvSpPr>
              <p:cNvPr id="40986" name="Freeform 26"/>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87" name="Freeform 27"/>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sp>
          <p:nvSpPr>
            <p:cNvPr id="40988" name="Oval 28"/>
            <p:cNvSpPr>
              <a:spLocks noChangeArrowheads="1"/>
            </p:cNvSpPr>
            <p:nvPr/>
          </p:nvSpPr>
          <p:spPr bwMode="auto">
            <a:xfrm>
              <a:off x="5651500" y="4825455"/>
              <a:ext cx="1368425" cy="1025968"/>
            </a:xfrm>
            <a:prstGeom prst="ellipse">
              <a:avLst/>
            </a:prstGeom>
            <a:gradFill rotWithShape="1">
              <a:gsLst>
                <a:gs pos="0">
                  <a:srgbClr val="0033CC">
                    <a:alpha val="89999"/>
                  </a:srgbClr>
                </a:gs>
                <a:gs pos="50000">
                  <a:srgbClr val="FF0000"/>
                </a:gs>
                <a:gs pos="100000">
                  <a:srgbClr val="0033CC">
                    <a:alpha val="89999"/>
                  </a:srgbClr>
                </a:gs>
              </a:gsLst>
              <a:lin ang="18900000" scaled="1"/>
            </a:gradFill>
            <a:ln w="9525" algn="ctr">
              <a:solidFill>
                <a:schemeClr val="bg1"/>
              </a:solidFill>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89" name="Freeform 29"/>
            <p:cNvSpPr>
              <a:spLocks/>
            </p:cNvSpPr>
            <p:nvPr/>
          </p:nvSpPr>
          <p:spPr bwMode="auto">
            <a:xfrm>
              <a:off x="5868988" y="4654460"/>
              <a:ext cx="1177925" cy="411142"/>
            </a:xfrm>
            <a:custGeom>
              <a:avLst/>
              <a:gdLst/>
              <a:ahLst/>
              <a:cxnLst>
                <a:cxn ang="0">
                  <a:pos x="14" y="71"/>
                </a:cxn>
                <a:cxn ang="0">
                  <a:pos x="0" y="203"/>
                </a:cxn>
                <a:cxn ang="0">
                  <a:pos x="229" y="133"/>
                </a:cxn>
                <a:cxn ang="0">
                  <a:pos x="492" y="168"/>
                </a:cxn>
                <a:cxn ang="0">
                  <a:pos x="694" y="321"/>
                </a:cxn>
                <a:cxn ang="0">
                  <a:pos x="708" y="203"/>
                </a:cxn>
                <a:cxn ang="0">
                  <a:pos x="492" y="43"/>
                </a:cxn>
                <a:cxn ang="0">
                  <a:pos x="308" y="0"/>
                </a:cxn>
                <a:cxn ang="0">
                  <a:pos x="215" y="11"/>
                </a:cxn>
                <a:cxn ang="0">
                  <a:pos x="14" y="71"/>
                </a:cxn>
              </a:cxnLst>
              <a:rect l="0" t="0" r="r" b="b"/>
              <a:pathLst>
                <a:path w="742" h="327">
                  <a:moveTo>
                    <a:pt x="14" y="71"/>
                  </a:moveTo>
                  <a:cubicBezTo>
                    <a:pt x="14" y="105"/>
                    <a:pt x="0" y="169"/>
                    <a:pt x="0" y="203"/>
                  </a:cubicBezTo>
                  <a:cubicBezTo>
                    <a:pt x="35" y="222"/>
                    <a:pt x="147" y="139"/>
                    <a:pt x="229" y="133"/>
                  </a:cubicBezTo>
                  <a:cubicBezTo>
                    <a:pt x="311" y="127"/>
                    <a:pt x="415" y="137"/>
                    <a:pt x="492" y="168"/>
                  </a:cubicBezTo>
                  <a:cubicBezTo>
                    <a:pt x="569" y="179"/>
                    <a:pt x="648" y="319"/>
                    <a:pt x="694" y="321"/>
                  </a:cubicBezTo>
                  <a:cubicBezTo>
                    <a:pt x="730" y="327"/>
                    <a:pt x="742" y="249"/>
                    <a:pt x="708" y="203"/>
                  </a:cubicBezTo>
                  <a:cubicBezTo>
                    <a:pt x="708" y="150"/>
                    <a:pt x="626" y="66"/>
                    <a:pt x="492" y="43"/>
                  </a:cubicBezTo>
                  <a:cubicBezTo>
                    <a:pt x="435" y="34"/>
                    <a:pt x="308" y="0"/>
                    <a:pt x="308" y="0"/>
                  </a:cubicBezTo>
                  <a:cubicBezTo>
                    <a:pt x="277" y="3"/>
                    <a:pt x="237" y="3"/>
                    <a:pt x="215" y="11"/>
                  </a:cubicBezTo>
                  <a:cubicBezTo>
                    <a:pt x="179" y="24"/>
                    <a:pt x="14" y="122"/>
                    <a:pt x="14" y="71"/>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0" name="Freeform 30"/>
            <p:cNvSpPr>
              <a:spLocks/>
            </p:cNvSpPr>
            <p:nvPr/>
          </p:nvSpPr>
          <p:spPr bwMode="auto">
            <a:xfrm rot="10675402">
              <a:off x="5697538" y="5611277"/>
              <a:ext cx="1177925" cy="411142"/>
            </a:xfrm>
            <a:custGeom>
              <a:avLst/>
              <a:gdLst/>
              <a:ahLst/>
              <a:cxnLst>
                <a:cxn ang="0">
                  <a:pos x="14" y="71"/>
                </a:cxn>
                <a:cxn ang="0">
                  <a:pos x="0" y="203"/>
                </a:cxn>
                <a:cxn ang="0">
                  <a:pos x="229" y="133"/>
                </a:cxn>
                <a:cxn ang="0">
                  <a:pos x="492" y="168"/>
                </a:cxn>
                <a:cxn ang="0">
                  <a:pos x="694" y="321"/>
                </a:cxn>
                <a:cxn ang="0">
                  <a:pos x="708" y="203"/>
                </a:cxn>
                <a:cxn ang="0">
                  <a:pos x="492" y="43"/>
                </a:cxn>
                <a:cxn ang="0">
                  <a:pos x="308" y="0"/>
                </a:cxn>
                <a:cxn ang="0">
                  <a:pos x="215" y="11"/>
                </a:cxn>
                <a:cxn ang="0">
                  <a:pos x="14" y="71"/>
                </a:cxn>
              </a:cxnLst>
              <a:rect l="0" t="0" r="r" b="b"/>
              <a:pathLst>
                <a:path w="742" h="327">
                  <a:moveTo>
                    <a:pt x="14" y="71"/>
                  </a:moveTo>
                  <a:cubicBezTo>
                    <a:pt x="14" y="105"/>
                    <a:pt x="0" y="169"/>
                    <a:pt x="0" y="203"/>
                  </a:cubicBezTo>
                  <a:cubicBezTo>
                    <a:pt x="35" y="222"/>
                    <a:pt x="147" y="139"/>
                    <a:pt x="229" y="133"/>
                  </a:cubicBezTo>
                  <a:cubicBezTo>
                    <a:pt x="311" y="127"/>
                    <a:pt x="415" y="137"/>
                    <a:pt x="492" y="168"/>
                  </a:cubicBezTo>
                  <a:cubicBezTo>
                    <a:pt x="569" y="179"/>
                    <a:pt x="648" y="319"/>
                    <a:pt x="694" y="321"/>
                  </a:cubicBezTo>
                  <a:cubicBezTo>
                    <a:pt x="730" y="327"/>
                    <a:pt x="742" y="249"/>
                    <a:pt x="708" y="203"/>
                  </a:cubicBezTo>
                  <a:cubicBezTo>
                    <a:pt x="708" y="150"/>
                    <a:pt x="626" y="66"/>
                    <a:pt x="492" y="43"/>
                  </a:cubicBezTo>
                  <a:cubicBezTo>
                    <a:pt x="435" y="34"/>
                    <a:pt x="308" y="0"/>
                    <a:pt x="308" y="0"/>
                  </a:cubicBezTo>
                  <a:cubicBezTo>
                    <a:pt x="277" y="3"/>
                    <a:pt x="237" y="3"/>
                    <a:pt x="215" y="11"/>
                  </a:cubicBezTo>
                  <a:cubicBezTo>
                    <a:pt x="179" y="24"/>
                    <a:pt x="14" y="122"/>
                    <a:pt x="14" y="71"/>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1" name="Freeform 31"/>
            <p:cNvSpPr>
              <a:spLocks/>
            </p:cNvSpPr>
            <p:nvPr/>
          </p:nvSpPr>
          <p:spPr bwMode="auto">
            <a:xfrm>
              <a:off x="5422900" y="4771391"/>
              <a:ext cx="558800" cy="1124039"/>
            </a:xfrm>
            <a:custGeom>
              <a:avLst/>
              <a:gdLst/>
              <a:ahLst/>
              <a:cxnLst>
                <a:cxn ang="0">
                  <a:pos x="218" y="894"/>
                </a:cxn>
                <a:cxn ang="0">
                  <a:pos x="156" y="651"/>
                </a:cxn>
                <a:cxn ang="0">
                  <a:pos x="149" y="568"/>
                </a:cxn>
                <a:cxn ang="0">
                  <a:pos x="163" y="311"/>
                </a:cxn>
                <a:cxn ang="0">
                  <a:pos x="341" y="63"/>
                </a:cxn>
                <a:cxn ang="0">
                  <a:pos x="229" y="38"/>
                </a:cxn>
                <a:cxn ang="0">
                  <a:pos x="31" y="290"/>
                </a:cxn>
                <a:cxn ang="0">
                  <a:pos x="0" y="464"/>
                </a:cxn>
                <a:cxn ang="0">
                  <a:pos x="10" y="596"/>
                </a:cxn>
                <a:cxn ang="0">
                  <a:pos x="218" y="894"/>
                </a:cxn>
              </a:cxnLst>
              <a:rect l="0" t="0" r="r" b="b"/>
              <a:pathLst>
                <a:path w="352" h="894">
                  <a:moveTo>
                    <a:pt x="218" y="894"/>
                  </a:moveTo>
                  <a:cubicBezTo>
                    <a:pt x="238" y="857"/>
                    <a:pt x="165" y="748"/>
                    <a:pt x="156" y="651"/>
                  </a:cubicBezTo>
                  <a:cubicBezTo>
                    <a:pt x="145" y="597"/>
                    <a:pt x="148" y="625"/>
                    <a:pt x="149" y="568"/>
                  </a:cubicBezTo>
                  <a:cubicBezTo>
                    <a:pt x="150" y="511"/>
                    <a:pt x="131" y="395"/>
                    <a:pt x="163" y="311"/>
                  </a:cubicBezTo>
                  <a:cubicBezTo>
                    <a:pt x="180" y="227"/>
                    <a:pt x="330" y="108"/>
                    <a:pt x="341" y="63"/>
                  </a:cubicBezTo>
                  <a:cubicBezTo>
                    <a:pt x="352" y="18"/>
                    <a:pt x="281" y="0"/>
                    <a:pt x="229" y="38"/>
                  </a:cubicBezTo>
                  <a:cubicBezTo>
                    <a:pt x="177" y="34"/>
                    <a:pt x="63" y="145"/>
                    <a:pt x="31" y="290"/>
                  </a:cubicBezTo>
                  <a:cubicBezTo>
                    <a:pt x="17" y="352"/>
                    <a:pt x="0" y="464"/>
                    <a:pt x="0" y="464"/>
                  </a:cubicBezTo>
                  <a:cubicBezTo>
                    <a:pt x="0" y="498"/>
                    <a:pt x="4" y="572"/>
                    <a:pt x="10" y="596"/>
                  </a:cubicBezTo>
                  <a:cubicBezTo>
                    <a:pt x="46" y="668"/>
                    <a:pt x="193" y="880"/>
                    <a:pt x="218" y="894"/>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2" name="Freeform 32"/>
            <p:cNvSpPr>
              <a:spLocks/>
            </p:cNvSpPr>
            <p:nvPr/>
          </p:nvSpPr>
          <p:spPr bwMode="auto">
            <a:xfrm>
              <a:off x="6832600" y="4909695"/>
              <a:ext cx="492125" cy="983220"/>
            </a:xfrm>
            <a:custGeom>
              <a:avLst/>
              <a:gdLst/>
              <a:ahLst/>
              <a:cxnLst>
                <a:cxn ang="0">
                  <a:pos x="149" y="0"/>
                </a:cxn>
                <a:cxn ang="0">
                  <a:pos x="101" y="118"/>
                </a:cxn>
                <a:cxn ang="0">
                  <a:pos x="87" y="173"/>
                </a:cxn>
                <a:cxn ang="0">
                  <a:pos x="121" y="243"/>
                </a:cxn>
                <a:cxn ang="0">
                  <a:pos x="108" y="493"/>
                </a:cxn>
                <a:cxn ang="0">
                  <a:pos x="10" y="645"/>
                </a:cxn>
                <a:cxn ang="0">
                  <a:pos x="45" y="756"/>
                </a:cxn>
                <a:cxn ang="0">
                  <a:pos x="267" y="490"/>
                </a:cxn>
                <a:cxn ang="0">
                  <a:pos x="310" y="306"/>
                </a:cxn>
                <a:cxn ang="0">
                  <a:pos x="260" y="187"/>
                </a:cxn>
                <a:cxn ang="0">
                  <a:pos x="239" y="90"/>
                </a:cxn>
                <a:cxn ang="0">
                  <a:pos x="149" y="0"/>
                </a:cxn>
              </a:cxnLst>
              <a:rect l="0" t="0" r="r" b="b"/>
              <a:pathLst>
                <a:path w="310" h="782">
                  <a:moveTo>
                    <a:pt x="149" y="0"/>
                  </a:moveTo>
                  <a:cubicBezTo>
                    <a:pt x="115" y="0"/>
                    <a:pt x="135" y="118"/>
                    <a:pt x="101" y="118"/>
                  </a:cubicBezTo>
                  <a:cubicBezTo>
                    <a:pt x="79" y="121"/>
                    <a:pt x="84" y="152"/>
                    <a:pt x="87" y="173"/>
                  </a:cubicBezTo>
                  <a:cubicBezTo>
                    <a:pt x="90" y="194"/>
                    <a:pt x="117" y="190"/>
                    <a:pt x="121" y="243"/>
                  </a:cubicBezTo>
                  <a:cubicBezTo>
                    <a:pt x="125" y="296"/>
                    <a:pt x="127" y="426"/>
                    <a:pt x="108" y="493"/>
                  </a:cubicBezTo>
                  <a:cubicBezTo>
                    <a:pt x="97" y="570"/>
                    <a:pt x="20" y="601"/>
                    <a:pt x="10" y="645"/>
                  </a:cubicBezTo>
                  <a:cubicBezTo>
                    <a:pt x="0" y="689"/>
                    <a:pt x="2" y="782"/>
                    <a:pt x="45" y="756"/>
                  </a:cubicBezTo>
                  <a:cubicBezTo>
                    <a:pt x="98" y="756"/>
                    <a:pt x="244" y="624"/>
                    <a:pt x="267" y="490"/>
                  </a:cubicBezTo>
                  <a:cubicBezTo>
                    <a:pt x="276" y="433"/>
                    <a:pt x="310" y="306"/>
                    <a:pt x="310" y="306"/>
                  </a:cubicBezTo>
                  <a:cubicBezTo>
                    <a:pt x="307" y="275"/>
                    <a:pt x="268" y="209"/>
                    <a:pt x="260" y="187"/>
                  </a:cubicBezTo>
                  <a:cubicBezTo>
                    <a:pt x="246" y="159"/>
                    <a:pt x="257" y="121"/>
                    <a:pt x="239" y="90"/>
                  </a:cubicBezTo>
                  <a:cubicBezTo>
                    <a:pt x="221" y="59"/>
                    <a:pt x="168" y="19"/>
                    <a:pt x="149" y="0"/>
                  </a:cubicBezTo>
                  <a:close/>
                </a:path>
              </a:pathLst>
            </a:custGeom>
            <a:solidFill>
              <a:srgbClr val="3399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3" name="Freeform 33"/>
            <p:cNvSpPr>
              <a:spLocks/>
            </p:cNvSpPr>
            <p:nvPr/>
          </p:nvSpPr>
          <p:spPr bwMode="auto">
            <a:xfrm rot="20232407">
              <a:off x="7164388" y="4255892"/>
              <a:ext cx="1008063" cy="1267373"/>
            </a:xfrm>
            <a:custGeom>
              <a:avLst/>
              <a:gdLst/>
              <a:ahLst/>
              <a:cxnLst>
                <a:cxn ang="0">
                  <a:pos x="1390" y="404"/>
                </a:cxn>
                <a:cxn ang="0">
                  <a:pos x="1564" y="362"/>
                </a:cxn>
                <a:cxn ang="0">
                  <a:pos x="1365" y="564"/>
                </a:cxn>
                <a:cxn ang="0">
                  <a:pos x="1205" y="872"/>
                </a:cxn>
                <a:cxn ang="0">
                  <a:pos x="1293" y="1119"/>
                </a:cxn>
                <a:cxn ang="0">
                  <a:pos x="1742" y="1395"/>
                </a:cxn>
                <a:cxn ang="0">
                  <a:pos x="1466" y="1763"/>
                </a:cxn>
                <a:cxn ang="0">
                  <a:pos x="1184" y="1689"/>
                </a:cxn>
                <a:cxn ang="0">
                  <a:pos x="1023" y="1719"/>
                </a:cxn>
                <a:cxn ang="0">
                  <a:pos x="938" y="1894"/>
                </a:cxn>
                <a:cxn ang="0">
                  <a:pos x="961" y="2178"/>
                </a:cxn>
                <a:cxn ang="0">
                  <a:pos x="981" y="2396"/>
                </a:cxn>
                <a:cxn ang="0">
                  <a:pos x="759" y="2090"/>
                </a:cxn>
                <a:cxn ang="0">
                  <a:pos x="606" y="2021"/>
                </a:cxn>
                <a:cxn ang="0">
                  <a:pos x="455" y="2062"/>
                </a:cxn>
                <a:cxn ang="0">
                  <a:pos x="287" y="2278"/>
                </a:cxn>
                <a:cxn ang="0">
                  <a:pos x="398" y="1806"/>
                </a:cxn>
                <a:cxn ang="0">
                  <a:pos x="407" y="1729"/>
                </a:cxn>
                <a:cxn ang="0">
                  <a:pos x="360" y="1630"/>
                </a:cxn>
                <a:cxn ang="0">
                  <a:pos x="33" y="1773"/>
                </a:cxn>
                <a:cxn ang="0">
                  <a:pos x="162" y="1473"/>
                </a:cxn>
                <a:cxn ang="0">
                  <a:pos x="225" y="1320"/>
                </a:cxn>
                <a:cxn ang="0">
                  <a:pos x="275" y="1052"/>
                </a:cxn>
                <a:cxn ang="0">
                  <a:pos x="174" y="771"/>
                </a:cxn>
                <a:cxn ang="0">
                  <a:pos x="37" y="557"/>
                </a:cxn>
                <a:cxn ang="0">
                  <a:pos x="369" y="650"/>
                </a:cxn>
                <a:cxn ang="0">
                  <a:pos x="636" y="644"/>
                </a:cxn>
                <a:cxn ang="0">
                  <a:pos x="737" y="483"/>
                </a:cxn>
                <a:cxn ang="0">
                  <a:pos x="787" y="22"/>
                </a:cxn>
                <a:cxn ang="0">
                  <a:pos x="925" y="349"/>
                </a:cxn>
                <a:cxn ang="0">
                  <a:pos x="1092" y="432"/>
                </a:cxn>
                <a:cxn ang="0">
                  <a:pos x="1390" y="404"/>
                </a:cxn>
              </a:cxnLst>
              <a:rect l="0" t="0" r="r" b="b"/>
              <a:pathLst>
                <a:path w="1771" h="2411">
                  <a:moveTo>
                    <a:pt x="1390" y="404"/>
                  </a:moveTo>
                  <a:cubicBezTo>
                    <a:pt x="1469" y="392"/>
                    <a:pt x="1568" y="335"/>
                    <a:pt x="1564" y="362"/>
                  </a:cubicBezTo>
                  <a:cubicBezTo>
                    <a:pt x="1560" y="389"/>
                    <a:pt x="1425" y="479"/>
                    <a:pt x="1365" y="564"/>
                  </a:cubicBezTo>
                  <a:cubicBezTo>
                    <a:pt x="1305" y="649"/>
                    <a:pt x="1217" y="780"/>
                    <a:pt x="1205" y="872"/>
                  </a:cubicBezTo>
                  <a:cubicBezTo>
                    <a:pt x="1193" y="964"/>
                    <a:pt x="1203" y="1032"/>
                    <a:pt x="1293" y="1119"/>
                  </a:cubicBezTo>
                  <a:cubicBezTo>
                    <a:pt x="1383" y="1206"/>
                    <a:pt x="1713" y="1288"/>
                    <a:pt x="1742" y="1395"/>
                  </a:cubicBezTo>
                  <a:cubicBezTo>
                    <a:pt x="1771" y="1502"/>
                    <a:pt x="1559" y="1714"/>
                    <a:pt x="1466" y="1763"/>
                  </a:cubicBezTo>
                  <a:cubicBezTo>
                    <a:pt x="1373" y="1812"/>
                    <a:pt x="1258" y="1696"/>
                    <a:pt x="1184" y="1689"/>
                  </a:cubicBezTo>
                  <a:cubicBezTo>
                    <a:pt x="1110" y="1682"/>
                    <a:pt x="1064" y="1685"/>
                    <a:pt x="1023" y="1719"/>
                  </a:cubicBezTo>
                  <a:cubicBezTo>
                    <a:pt x="982" y="1753"/>
                    <a:pt x="948" y="1818"/>
                    <a:pt x="938" y="1894"/>
                  </a:cubicBezTo>
                  <a:cubicBezTo>
                    <a:pt x="928" y="1970"/>
                    <a:pt x="954" y="2094"/>
                    <a:pt x="961" y="2178"/>
                  </a:cubicBezTo>
                  <a:cubicBezTo>
                    <a:pt x="968" y="2262"/>
                    <a:pt x="1015" y="2411"/>
                    <a:pt x="981" y="2396"/>
                  </a:cubicBezTo>
                  <a:cubicBezTo>
                    <a:pt x="947" y="2381"/>
                    <a:pt x="821" y="2152"/>
                    <a:pt x="759" y="2090"/>
                  </a:cubicBezTo>
                  <a:cubicBezTo>
                    <a:pt x="697" y="2028"/>
                    <a:pt x="657" y="2026"/>
                    <a:pt x="606" y="2021"/>
                  </a:cubicBezTo>
                  <a:cubicBezTo>
                    <a:pt x="555" y="2016"/>
                    <a:pt x="508" y="2019"/>
                    <a:pt x="455" y="2062"/>
                  </a:cubicBezTo>
                  <a:cubicBezTo>
                    <a:pt x="402" y="2105"/>
                    <a:pt x="296" y="2321"/>
                    <a:pt x="287" y="2278"/>
                  </a:cubicBezTo>
                  <a:cubicBezTo>
                    <a:pt x="278" y="2235"/>
                    <a:pt x="378" y="1897"/>
                    <a:pt x="398" y="1806"/>
                  </a:cubicBezTo>
                  <a:cubicBezTo>
                    <a:pt x="418" y="1715"/>
                    <a:pt x="413" y="1758"/>
                    <a:pt x="407" y="1729"/>
                  </a:cubicBezTo>
                  <a:cubicBezTo>
                    <a:pt x="401" y="1700"/>
                    <a:pt x="422" y="1623"/>
                    <a:pt x="360" y="1630"/>
                  </a:cubicBezTo>
                  <a:cubicBezTo>
                    <a:pt x="298" y="1637"/>
                    <a:pt x="66" y="1799"/>
                    <a:pt x="33" y="1773"/>
                  </a:cubicBezTo>
                  <a:cubicBezTo>
                    <a:pt x="0" y="1747"/>
                    <a:pt x="130" y="1548"/>
                    <a:pt x="162" y="1473"/>
                  </a:cubicBezTo>
                  <a:cubicBezTo>
                    <a:pt x="194" y="1398"/>
                    <a:pt x="206" y="1390"/>
                    <a:pt x="225" y="1320"/>
                  </a:cubicBezTo>
                  <a:cubicBezTo>
                    <a:pt x="244" y="1250"/>
                    <a:pt x="283" y="1143"/>
                    <a:pt x="275" y="1052"/>
                  </a:cubicBezTo>
                  <a:cubicBezTo>
                    <a:pt x="267" y="961"/>
                    <a:pt x="214" y="853"/>
                    <a:pt x="174" y="771"/>
                  </a:cubicBezTo>
                  <a:cubicBezTo>
                    <a:pt x="134" y="689"/>
                    <a:pt x="5" y="577"/>
                    <a:pt x="37" y="557"/>
                  </a:cubicBezTo>
                  <a:cubicBezTo>
                    <a:pt x="69" y="537"/>
                    <a:pt x="269" y="636"/>
                    <a:pt x="369" y="650"/>
                  </a:cubicBezTo>
                  <a:cubicBezTo>
                    <a:pt x="469" y="664"/>
                    <a:pt x="575" y="672"/>
                    <a:pt x="636" y="644"/>
                  </a:cubicBezTo>
                  <a:cubicBezTo>
                    <a:pt x="697" y="616"/>
                    <a:pt x="712" y="587"/>
                    <a:pt x="737" y="483"/>
                  </a:cubicBezTo>
                  <a:cubicBezTo>
                    <a:pt x="762" y="379"/>
                    <a:pt x="756" y="44"/>
                    <a:pt x="787" y="22"/>
                  </a:cubicBezTo>
                  <a:cubicBezTo>
                    <a:pt x="818" y="0"/>
                    <a:pt x="874" y="281"/>
                    <a:pt x="925" y="349"/>
                  </a:cubicBezTo>
                  <a:cubicBezTo>
                    <a:pt x="976" y="417"/>
                    <a:pt x="1015" y="423"/>
                    <a:pt x="1092" y="432"/>
                  </a:cubicBezTo>
                  <a:cubicBezTo>
                    <a:pt x="1169" y="441"/>
                    <a:pt x="1311" y="416"/>
                    <a:pt x="1390" y="404"/>
                  </a:cubicBezTo>
                  <a:close/>
                </a:path>
              </a:pathLst>
            </a:custGeom>
            <a:gradFill rotWithShape="1">
              <a:gsLst>
                <a:gs pos="0">
                  <a:srgbClr val="C0C0C0">
                    <a:alpha val="37000"/>
                  </a:srgbClr>
                </a:gs>
                <a:gs pos="100000">
                  <a:srgbClr val="4D4D4D"/>
                </a:gs>
              </a:gsLst>
              <a:path path="rect">
                <a:fillToRect l="50000" t="50000" r="50000" b="50000"/>
              </a:path>
            </a:gradFill>
            <a:ln w="9525" cap="flat" cmpd="sng">
              <a:noFill/>
              <a:prstDash val="solid"/>
              <a:round/>
              <a:headEnd type="none" w="med" len="med"/>
              <a:tailEnd type="none" w="med" len="me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4" name="Freeform 34"/>
            <p:cNvSpPr>
              <a:spLocks/>
            </p:cNvSpPr>
            <p:nvPr/>
          </p:nvSpPr>
          <p:spPr bwMode="auto">
            <a:xfrm>
              <a:off x="6072188" y="3980540"/>
              <a:ext cx="1127125" cy="724213"/>
            </a:xfrm>
            <a:custGeom>
              <a:avLst/>
              <a:gdLst/>
              <a:ahLst/>
              <a:cxnLst>
                <a:cxn ang="0">
                  <a:pos x="275" y="70"/>
                </a:cxn>
                <a:cxn ang="0">
                  <a:pos x="249" y="199"/>
                </a:cxn>
                <a:cxn ang="0">
                  <a:pos x="146" y="196"/>
                </a:cxn>
                <a:cxn ang="0">
                  <a:pos x="93" y="203"/>
                </a:cxn>
                <a:cxn ang="0">
                  <a:pos x="38" y="257"/>
                </a:cxn>
                <a:cxn ang="0">
                  <a:pos x="4" y="372"/>
                </a:cxn>
                <a:cxn ang="0">
                  <a:pos x="59" y="462"/>
                </a:cxn>
                <a:cxn ang="0">
                  <a:pos x="205" y="473"/>
                </a:cxn>
                <a:cxn ang="0">
                  <a:pos x="328" y="498"/>
                </a:cxn>
                <a:cxn ang="0">
                  <a:pos x="445" y="541"/>
                </a:cxn>
                <a:cxn ang="0">
                  <a:pos x="534" y="566"/>
                </a:cxn>
                <a:cxn ang="0">
                  <a:pos x="633" y="565"/>
                </a:cxn>
                <a:cxn ang="0">
                  <a:pos x="687" y="499"/>
                </a:cxn>
                <a:cxn ang="0">
                  <a:pos x="708" y="427"/>
                </a:cxn>
                <a:cxn ang="0">
                  <a:pos x="706" y="374"/>
                </a:cxn>
                <a:cxn ang="0">
                  <a:pos x="686" y="335"/>
                </a:cxn>
                <a:cxn ang="0">
                  <a:pos x="636" y="299"/>
                </a:cxn>
                <a:cxn ang="0">
                  <a:pos x="556" y="283"/>
                </a:cxn>
                <a:cxn ang="0">
                  <a:pos x="539" y="244"/>
                </a:cxn>
                <a:cxn ang="0">
                  <a:pos x="570" y="120"/>
                </a:cxn>
                <a:cxn ang="0">
                  <a:pos x="600" y="90"/>
                </a:cxn>
                <a:cxn ang="0">
                  <a:pos x="247" y="10"/>
                </a:cxn>
                <a:cxn ang="0">
                  <a:pos x="236" y="34"/>
                </a:cxn>
              </a:cxnLst>
              <a:rect l="0" t="0" r="r" b="b"/>
              <a:pathLst>
                <a:path w="710" h="576">
                  <a:moveTo>
                    <a:pt x="275" y="70"/>
                  </a:moveTo>
                  <a:cubicBezTo>
                    <a:pt x="270" y="91"/>
                    <a:pt x="269" y="179"/>
                    <a:pt x="249" y="199"/>
                  </a:cubicBezTo>
                  <a:cubicBezTo>
                    <a:pt x="228" y="220"/>
                    <a:pt x="172" y="195"/>
                    <a:pt x="146" y="196"/>
                  </a:cubicBezTo>
                  <a:cubicBezTo>
                    <a:pt x="120" y="197"/>
                    <a:pt x="111" y="193"/>
                    <a:pt x="93" y="203"/>
                  </a:cubicBezTo>
                  <a:cubicBezTo>
                    <a:pt x="76" y="213"/>
                    <a:pt x="54" y="230"/>
                    <a:pt x="38" y="257"/>
                  </a:cubicBezTo>
                  <a:cubicBezTo>
                    <a:pt x="24" y="286"/>
                    <a:pt x="0" y="338"/>
                    <a:pt x="4" y="372"/>
                  </a:cubicBezTo>
                  <a:cubicBezTo>
                    <a:pt x="7" y="405"/>
                    <a:pt x="26" y="445"/>
                    <a:pt x="59" y="462"/>
                  </a:cubicBezTo>
                  <a:cubicBezTo>
                    <a:pt x="92" y="479"/>
                    <a:pt x="160" y="467"/>
                    <a:pt x="205" y="473"/>
                  </a:cubicBezTo>
                  <a:cubicBezTo>
                    <a:pt x="250" y="479"/>
                    <a:pt x="288" y="487"/>
                    <a:pt x="328" y="498"/>
                  </a:cubicBezTo>
                  <a:cubicBezTo>
                    <a:pt x="368" y="509"/>
                    <a:pt x="411" y="531"/>
                    <a:pt x="445" y="541"/>
                  </a:cubicBezTo>
                  <a:cubicBezTo>
                    <a:pt x="479" y="553"/>
                    <a:pt x="503" y="562"/>
                    <a:pt x="534" y="566"/>
                  </a:cubicBezTo>
                  <a:cubicBezTo>
                    <a:pt x="566" y="570"/>
                    <a:pt x="608" y="576"/>
                    <a:pt x="633" y="565"/>
                  </a:cubicBezTo>
                  <a:cubicBezTo>
                    <a:pt x="659" y="555"/>
                    <a:pt x="674" y="522"/>
                    <a:pt x="687" y="499"/>
                  </a:cubicBezTo>
                  <a:cubicBezTo>
                    <a:pt x="699" y="476"/>
                    <a:pt x="704" y="448"/>
                    <a:pt x="708" y="427"/>
                  </a:cubicBezTo>
                  <a:cubicBezTo>
                    <a:pt x="710" y="406"/>
                    <a:pt x="709" y="389"/>
                    <a:pt x="706" y="374"/>
                  </a:cubicBezTo>
                  <a:cubicBezTo>
                    <a:pt x="702" y="359"/>
                    <a:pt x="697" y="348"/>
                    <a:pt x="686" y="335"/>
                  </a:cubicBezTo>
                  <a:cubicBezTo>
                    <a:pt x="674" y="322"/>
                    <a:pt x="658" y="308"/>
                    <a:pt x="636" y="299"/>
                  </a:cubicBezTo>
                  <a:cubicBezTo>
                    <a:pt x="615" y="290"/>
                    <a:pt x="571" y="293"/>
                    <a:pt x="556" y="283"/>
                  </a:cubicBezTo>
                  <a:cubicBezTo>
                    <a:pt x="539" y="274"/>
                    <a:pt x="536" y="272"/>
                    <a:pt x="539" y="244"/>
                  </a:cubicBezTo>
                  <a:cubicBezTo>
                    <a:pt x="541" y="217"/>
                    <a:pt x="559" y="146"/>
                    <a:pt x="570" y="120"/>
                  </a:cubicBezTo>
                  <a:cubicBezTo>
                    <a:pt x="580" y="95"/>
                    <a:pt x="654" y="108"/>
                    <a:pt x="600" y="90"/>
                  </a:cubicBezTo>
                  <a:cubicBezTo>
                    <a:pt x="546" y="71"/>
                    <a:pt x="308" y="20"/>
                    <a:pt x="247" y="10"/>
                  </a:cubicBezTo>
                  <a:cubicBezTo>
                    <a:pt x="187" y="0"/>
                    <a:pt x="238" y="28"/>
                    <a:pt x="236" y="34"/>
                  </a:cubicBezTo>
                </a:path>
              </a:pathLst>
            </a:custGeom>
            <a:gradFill rotWithShape="1">
              <a:gsLst>
                <a:gs pos="0">
                  <a:srgbClr val="00FF99">
                    <a:alpha val="67000"/>
                  </a:srgbClr>
                </a:gs>
                <a:gs pos="50000">
                  <a:schemeClr val="hlink">
                    <a:alpha val="86000"/>
                  </a:schemeClr>
                </a:gs>
                <a:gs pos="100000">
                  <a:srgbClr val="00FF99">
                    <a:alpha val="67000"/>
                  </a:srgbClr>
                </a:gs>
              </a:gsLst>
              <a:lin ang="5400000" scaled="1"/>
            </a:gradFill>
            <a:ln w="9525" cap="flat" cmpd="sng">
              <a:no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5" name="AutoShape 35"/>
            <p:cNvSpPr>
              <a:spLocks noChangeArrowheads="1"/>
            </p:cNvSpPr>
            <p:nvPr/>
          </p:nvSpPr>
          <p:spPr bwMode="auto">
            <a:xfrm rot="6407336">
              <a:off x="6575983" y="4499773"/>
              <a:ext cx="173509" cy="133350"/>
            </a:xfrm>
            <a:prstGeom prst="flowChartOnlineStorage">
              <a:avLst/>
            </a:prstGeom>
            <a:solidFill>
              <a:srgbClr val="CC66FF"/>
            </a:solidFill>
            <a:ln w="9525" algn="ctr">
              <a:no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nvGrpSpPr>
            <p:cNvPr id="7" name="Group 36"/>
            <p:cNvGrpSpPr>
              <a:grpSpLocks/>
            </p:cNvGrpSpPr>
            <p:nvPr/>
          </p:nvGrpSpPr>
          <p:grpSpPr bwMode="auto">
            <a:xfrm rot="17226548">
              <a:off x="5433071" y="5098536"/>
              <a:ext cx="222545" cy="360363"/>
              <a:chOff x="324" y="3256"/>
              <a:chExt cx="424" cy="655"/>
            </a:xfrm>
          </p:grpSpPr>
          <p:sp>
            <p:nvSpPr>
              <p:cNvPr id="40997" name="Freeform 37"/>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0998" name="Freeform 38"/>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grpSp>
          <p:nvGrpSpPr>
            <p:cNvPr id="8" name="Group 39"/>
            <p:cNvGrpSpPr>
              <a:grpSpLocks/>
            </p:cNvGrpSpPr>
            <p:nvPr/>
          </p:nvGrpSpPr>
          <p:grpSpPr bwMode="auto">
            <a:xfrm rot="14706119">
              <a:off x="5513907" y="5420408"/>
              <a:ext cx="197398" cy="360363"/>
              <a:chOff x="324" y="3256"/>
              <a:chExt cx="424" cy="655"/>
            </a:xfrm>
          </p:grpSpPr>
          <p:sp>
            <p:nvSpPr>
              <p:cNvPr id="41000" name="Freeform 40"/>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01" name="Freeform 41"/>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grpSp>
          <p:nvGrpSpPr>
            <p:cNvPr id="9" name="Group 42"/>
            <p:cNvGrpSpPr>
              <a:grpSpLocks/>
            </p:cNvGrpSpPr>
            <p:nvPr/>
          </p:nvGrpSpPr>
          <p:grpSpPr bwMode="auto">
            <a:xfrm rot="19286052">
              <a:off x="5580063" y="4825455"/>
              <a:ext cx="279400" cy="285410"/>
              <a:chOff x="324" y="3256"/>
              <a:chExt cx="424" cy="655"/>
            </a:xfrm>
          </p:grpSpPr>
          <p:sp>
            <p:nvSpPr>
              <p:cNvPr id="41003" name="Freeform 43"/>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04" name="Freeform 44"/>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grpSp>
          <p:nvGrpSpPr>
            <p:cNvPr id="10" name="Group 45"/>
            <p:cNvGrpSpPr>
              <a:grpSpLocks/>
            </p:cNvGrpSpPr>
            <p:nvPr/>
          </p:nvGrpSpPr>
          <p:grpSpPr bwMode="auto">
            <a:xfrm>
              <a:off x="6807200" y="5563499"/>
              <a:ext cx="460375" cy="207457"/>
              <a:chOff x="4243" y="3110"/>
              <a:chExt cx="290" cy="165"/>
            </a:xfrm>
          </p:grpSpPr>
          <p:sp>
            <p:nvSpPr>
              <p:cNvPr id="41006" name="Freeform 46"/>
              <p:cNvSpPr>
                <a:spLocks/>
              </p:cNvSpPr>
              <p:nvPr/>
            </p:nvSpPr>
            <p:spPr bwMode="auto">
              <a:xfrm rot="-35280754">
                <a:off x="4370" y="3035"/>
                <a:ext cx="87" cy="238"/>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07" name="Freeform 47"/>
              <p:cNvSpPr>
                <a:spLocks/>
              </p:cNvSpPr>
              <p:nvPr/>
            </p:nvSpPr>
            <p:spPr bwMode="auto">
              <a:xfrm rot="-35280754">
                <a:off x="4316" y="3111"/>
                <a:ext cx="91" cy="237"/>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sp>
          <p:nvSpPr>
            <p:cNvPr id="41008" name="AutoShape 48"/>
            <p:cNvSpPr>
              <a:spLocks noChangeArrowheads="1"/>
            </p:cNvSpPr>
            <p:nvPr/>
          </p:nvSpPr>
          <p:spPr bwMode="auto">
            <a:xfrm>
              <a:off x="2122488" y="5053029"/>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09" name="AutoShape 49"/>
            <p:cNvSpPr>
              <a:spLocks noChangeArrowheads="1"/>
            </p:cNvSpPr>
            <p:nvPr/>
          </p:nvSpPr>
          <p:spPr bwMode="auto">
            <a:xfrm rot="20926090">
              <a:off x="1985963" y="5655283"/>
              <a:ext cx="71438" cy="82983"/>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0" name="AutoShape 50"/>
            <p:cNvSpPr>
              <a:spLocks noChangeArrowheads="1"/>
            </p:cNvSpPr>
            <p:nvPr/>
          </p:nvSpPr>
          <p:spPr bwMode="auto">
            <a:xfrm>
              <a:off x="2482850" y="5338439"/>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1" name="AutoShape 51"/>
            <p:cNvSpPr>
              <a:spLocks noChangeArrowheads="1"/>
            </p:cNvSpPr>
            <p:nvPr/>
          </p:nvSpPr>
          <p:spPr bwMode="auto">
            <a:xfrm>
              <a:off x="2914650" y="482545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2" name="AutoShape 52"/>
            <p:cNvSpPr>
              <a:spLocks noChangeArrowheads="1"/>
            </p:cNvSpPr>
            <p:nvPr/>
          </p:nvSpPr>
          <p:spPr bwMode="auto">
            <a:xfrm>
              <a:off x="2554288" y="454004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3" name="AutoShape 53"/>
            <p:cNvSpPr>
              <a:spLocks noChangeArrowheads="1"/>
            </p:cNvSpPr>
            <p:nvPr/>
          </p:nvSpPr>
          <p:spPr bwMode="auto">
            <a:xfrm>
              <a:off x="2554288" y="5909260"/>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4" name="AutoShape 54"/>
            <p:cNvSpPr>
              <a:spLocks noChangeArrowheads="1"/>
            </p:cNvSpPr>
            <p:nvPr/>
          </p:nvSpPr>
          <p:spPr bwMode="auto">
            <a:xfrm>
              <a:off x="1403350" y="5281860"/>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5" name="AutoShape 55"/>
            <p:cNvSpPr>
              <a:spLocks noChangeArrowheads="1"/>
            </p:cNvSpPr>
            <p:nvPr/>
          </p:nvSpPr>
          <p:spPr bwMode="auto">
            <a:xfrm>
              <a:off x="1547813" y="454004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6" name="AutoShape 56"/>
            <p:cNvSpPr>
              <a:spLocks noChangeArrowheads="1"/>
            </p:cNvSpPr>
            <p:nvPr/>
          </p:nvSpPr>
          <p:spPr bwMode="auto">
            <a:xfrm>
              <a:off x="5435600" y="5224024"/>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7" name="AutoShape 57"/>
            <p:cNvSpPr>
              <a:spLocks noChangeArrowheads="1"/>
            </p:cNvSpPr>
            <p:nvPr/>
          </p:nvSpPr>
          <p:spPr bwMode="auto">
            <a:xfrm>
              <a:off x="6154738" y="5395018"/>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8" name="AutoShape 58"/>
            <p:cNvSpPr>
              <a:spLocks noChangeArrowheads="1"/>
            </p:cNvSpPr>
            <p:nvPr/>
          </p:nvSpPr>
          <p:spPr bwMode="auto">
            <a:xfrm>
              <a:off x="5794375" y="4996450"/>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19" name="AutoShape 59"/>
            <p:cNvSpPr>
              <a:spLocks noChangeArrowheads="1"/>
            </p:cNvSpPr>
            <p:nvPr/>
          </p:nvSpPr>
          <p:spPr bwMode="auto">
            <a:xfrm>
              <a:off x="1330325" y="482545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0" name="AutoShape 60"/>
            <p:cNvSpPr>
              <a:spLocks noChangeArrowheads="1"/>
            </p:cNvSpPr>
            <p:nvPr/>
          </p:nvSpPr>
          <p:spPr bwMode="auto">
            <a:xfrm>
              <a:off x="1906588" y="454004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1" name="AutoShape 61"/>
            <p:cNvSpPr>
              <a:spLocks noChangeArrowheads="1"/>
            </p:cNvSpPr>
            <p:nvPr/>
          </p:nvSpPr>
          <p:spPr bwMode="auto">
            <a:xfrm>
              <a:off x="3346450" y="5338439"/>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2" name="AutoShape 62"/>
            <p:cNvSpPr>
              <a:spLocks noChangeArrowheads="1"/>
            </p:cNvSpPr>
            <p:nvPr/>
          </p:nvSpPr>
          <p:spPr bwMode="auto">
            <a:xfrm>
              <a:off x="3130550" y="4596624"/>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3" name="Line 63"/>
            <p:cNvSpPr>
              <a:spLocks noChangeShapeType="1"/>
            </p:cNvSpPr>
            <p:nvPr/>
          </p:nvSpPr>
          <p:spPr bwMode="auto">
            <a:xfrm>
              <a:off x="1474788" y="4882034"/>
              <a:ext cx="504825" cy="170995"/>
            </a:xfrm>
            <a:prstGeom prst="line">
              <a:avLst/>
            </a:prstGeom>
            <a:noFill/>
            <a:ln w="28575" cap="rnd">
              <a:solidFill>
                <a:schemeClr val="tx1"/>
              </a:solidFill>
              <a:prstDash val="sysDot"/>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4" name="AutoShape 64"/>
            <p:cNvSpPr>
              <a:spLocks noChangeArrowheads="1"/>
            </p:cNvSpPr>
            <p:nvPr/>
          </p:nvSpPr>
          <p:spPr bwMode="auto">
            <a:xfrm>
              <a:off x="5938838" y="5338439"/>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5" name="AutoShape 65"/>
            <p:cNvSpPr>
              <a:spLocks noChangeArrowheads="1"/>
            </p:cNvSpPr>
            <p:nvPr/>
          </p:nvSpPr>
          <p:spPr bwMode="auto">
            <a:xfrm>
              <a:off x="6659563" y="5396276"/>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6" name="AutoShape 66"/>
            <p:cNvSpPr>
              <a:spLocks noChangeArrowheads="1"/>
            </p:cNvSpPr>
            <p:nvPr/>
          </p:nvSpPr>
          <p:spPr bwMode="auto">
            <a:xfrm>
              <a:off x="6443663" y="516744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7" name="AutoShape 67"/>
            <p:cNvSpPr>
              <a:spLocks noChangeArrowheads="1"/>
            </p:cNvSpPr>
            <p:nvPr/>
          </p:nvSpPr>
          <p:spPr bwMode="auto">
            <a:xfrm>
              <a:off x="6083300" y="5167445"/>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28" name="Line 68"/>
            <p:cNvSpPr>
              <a:spLocks noChangeShapeType="1"/>
            </p:cNvSpPr>
            <p:nvPr/>
          </p:nvSpPr>
          <p:spPr bwMode="auto">
            <a:xfrm>
              <a:off x="2698750" y="5395018"/>
              <a:ext cx="144463" cy="62740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cxnSp>
          <p:nvCxnSpPr>
            <p:cNvPr id="41029" name="AutoShape 69"/>
            <p:cNvCxnSpPr>
              <a:cxnSpLocks noChangeShapeType="1"/>
              <a:stCxn id="41025" idx="2"/>
            </p:cNvCxnSpPr>
            <p:nvPr/>
          </p:nvCxnSpPr>
          <p:spPr bwMode="auto">
            <a:xfrm rot="16200000" flipH="1">
              <a:off x="6846302" y="5339306"/>
              <a:ext cx="261521" cy="487363"/>
            </a:xfrm>
            <a:prstGeom prst="curvedConnector4">
              <a:avLst>
                <a:gd name="adj1" fmla="val 4329"/>
                <a:gd name="adj2" fmla="val 156028"/>
              </a:avLst>
            </a:prstGeom>
            <a:noFill/>
            <a:ln w="9525">
              <a:solidFill>
                <a:schemeClr val="tx1"/>
              </a:solidFill>
              <a:round/>
              <a:headEnd/>
              <a:tailEnd type="triangle" w="med" len="med"/>
            </a:ln>
            <a:effectLst/>
          </p:spPr>
        </p:cxnSp>
        <p:sp>
          <p:nvSpPr>
            <p:cNvPr id="41030" name="AutoShape 70"/>
            <p:cNvSpPr>
              <a:spLocks noChangeArrowheads="1"/>
            </p:cNvSpPr>
            <p:nvPr/>
          </p:nvSpPr>
          <p:spPr bwMode="auto">
            <a:xfrm>
              <a:off x="6011863" y="4596624"/>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cxnSp>
          <p:nvCxnSpPr>
            <p:cNvPr id="41031" name="AutoShape 71"/>
            <p:cNvCxnSpPr>
              <a:cxnSpLocks noChangeShapeType="1"/>
              <a:stCxn id="41030" idx="1"/>
            </p:cNvCxnSpPr>
            <p:nvPr/>
          </p:nvCxnSpPr>
          <p:spPr bwMode="auto">
            <a:xfrm rot="10800000" flipV="1">
              <a:off x="5629275" y="4625542"/>
              <a:ext cx="382588" cy="223802"/>
            </a:xfrm>
            <a:prstGeom prst="curvedConnector2">
              <a:avLst/>
            </a:prstGeom>
            <a:noFill/>
            <a:ln w="19050" cap="rnd">
              <a:solidFill>
                <a:schemeClr val="tx1"/>
              </a:solidFill>
              <a:prstDash val="sysDot"/>
              <a:round/>
              <a:headEnd/>
              <a:tailEnd type="triangle" w="med" len="med"/>
            </a:ln>
            <a:effectLst/>
          </p:spPr>
        </p:cxnSp>
        <p:sp>
          <p:nvSpPr>
            <p:cNvPr id="41032" name="Line 72"/>
            <p:cNvSpPr>
              <a:spLocks noChangeShapeType="1"/>
            </p:cNvSpPr>
            <p:nvPr/>
          </p:nvSpPr>
          <p:spPr bwMode="auto">
            <a:xfrm flipV="1">
              <a:off x="5364163" y="5452855"/>
              <a:ext cx="503238" cy="285410"/>
            </a:xfrm>
            <a:prstGeom prst="line">
              <a:avLst/>
            </a:prstGeom>
            <a:noFill/>
            <a:ln w="19050" cap="rnd">
              <a:solidFill>
                <a:schemeClr val="tx1"/>
              </a:solidFill>
              <a:prstDash val="sysDot"/>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33" name="Line 73"/>
            <p:cNvSpPr>
              <a:spLocks noChangeShapeType="1"/>
            </p:cNvSpPr>
            <p:nvPr/>
          </p:nvSpPr>
          <p:spPr bwMode="auto">
            <a:xfrm flipH="1" flipV="1">
              <a:off x="6804025" y="5509434"/>
              <a:ext cx="431800" cy="285410"/>
            </a:xfrm>
            <a:prstGeom prst="line">
              <a:avLst/>
            </a:prstGeom>
            <a:noFill/>
            <a:ln w="19050" cap="rnd">
              <a:solidFill>
                <a:schemeClr val="tx1"/>
              </a:solidFill>
              <a:prstDash val="sysDot"/>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grpSp>
          <p:nvGrpSpPr>
            <p:cNvPr id="11" name="Group 74"/>
            <p:cNvGrpSpPr>
              <a:grpSpLocks/>
            </p:cNvGrpSpPr>
            <p:nvPr/>
          </p:nvGrpSpPr>
          <p:grpSpPr bwMode="auto">
            <a:xfrm>
              <a:off x="6075363" y="5680429"/>
              <a:ext cx="249238" cy="399826"/>
              <a:chOff x="3782" y="3203"/>
              <a:chExt cx="157" cy="318"/>
            </a:xfrm>
          </p:grpSpPr>
          <p:grpSp>
            <p:nvGrpSpPr>
              <p:cNvPr id="12" name="Group 75"/>
              <p:cNvGrpSpPr>
                <a:grpSpLocks/>
              </p:cNvGrpSpPr>
              <p:nvPr/>
            </p:nvGrpSpPr>
            <p:grpSpPr bwMode="auto">
              <a:xfrm rot="-31804109">
                <a:off x="3782" y="3272"/>
                <a:ext cx="157" cy="203"/>
                <a:chOff x="324" y="3256"/>
                <a:chExt cx="424" cy="655"/>
              </a:xfrm>
            </p:grpSpPr>
            <p:sp>
              <p:nvSpPr>
                <p:cNvPr id="41036" name="Freeform 76"/>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37" name="Freeform 77"/>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sp>
            <p:nvSpPr>
              <p:cNvPr id="41038" name="AutoShape 78"/>
              <p:cNvSpPr>
                <a:spLocks noChangeArrowheads="1"/>
              </p:cNvSpPr>
              <p:nvPr/>
            </p:nvSpPr>
            <p:spPr bwMode="auto">
              <a:xfrm>
                <a:off x="3833" y="3294"/>
                <a:ext cx="91" cy="45"/>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39" name="Line 79"/>
              <p:cNvSpPr>
                <a:spLocks noChangeShapeType="1"/>
              </p:cNvSpPr>
              <p:nvPr/>
            </p:nvSpPr>
            <p:spPr bwMode="auto">
              <a:xfrm flipV="1">
                <a:off x="3833" y="3203"/>
                <a:ext cx="45" cy="318"/>
              </a:xfrm>
              <a:prstGeom prst="line">
                <a:avLst/>
              </a:prstGeom>
              <a:noFill/>
              <a:ln w="19050" cap="rnd">
                <a:solidFill>
                  <a:schemeClr val="tx1"/>
                </a:solidFill>
                <a:prstDash val="sysDot"/>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grpSp>
        <p:grpSp>
          <p:nvGrpSpPr>
            <p:cNvPr id="13" name="Group 80"/>
            <p:cNvGrpSpPr>
              <a:grpSpLocks/>
            </p:cNvGrpSpPr>
            <p:nvPr/>
          </p:nvGrpSpPr>
          <p:grpSpPr bwMode="auto">
            <a:xfrm rot="13677773">
              <a:off x="6668020" y="4615791"/>
              <a:ext cx="197398" cy="504825"/>
              <a:chOff x="3782" y="3203"/>
              <a:chExt cx="157" cy="318"/>
            </a:xfrm>
          </p:grpSpPr>
          <p:grpSp>
            <p:nvGrpSpPr>
              <p:cNvPr id="14" name="Group 81"/>
              <p:cNvGrpSpPr>
                <a:grpSpLocks/>
              </p:cNvGrpSpPr>
              <p:nvPr/>
            </p:nvGrpSpPr>
            <p:grpSpPr bwMode="auto">
              <a:xfrm rot="-31804109">
                <a:off x="3782" y="3272"/>
                <a:ext cx="157" cy="203"/>
                <a:chOff x="324" y="3256"/>
                <a:chExt cx="424" cy="655"/>
              </a:xfrm>
            </p:grpSpPr>
            <p:sp>
              <p:nvSpPr>
                <p:cNvPr id="41042" name="Freeform 82"/>
                <p:cNvSpPr>
                  <a:spLocks/>
                </p:cNvSpPr>
                <p:nvPr/>
              </p:nvSpPr>
              <p:spPr bwMode="auto">
                <a:xfrm>
                  <a:off x="324" y="3288"/>
                  <a:ext cx="206" cy="623"/>
                </a:xfrm>
                <a:custGeom>
                  <a:avLst/>
                  <a:gdLst/>
                  <a:ahLst/>
                  <a:cxnLst>
                    <a:cxn ang="0">
                      <a:pos x="141" y="25"/>
                    </a:cxn>
                    <a:cxn ang="0">
                      <a:pos x="197" y="151"/>
                    </a:cxn>
                    <a:cxn ang="0">
                      <a:pos x="152" y="287"/>
                    </a:cxn>
                    <a:cxn ang="0">
                      <a:pos x="169" y="404"/>
                    </a:cxn>
                    <a:cxn ang="0">
                      <a:pos x="203" y="494"/>
                    </a:cxn>
                    <a:cxn ang="0">
                      <a:pos x="152" y="605"/>
                    </a:cxn>
                    <a:cxn ang="0">
                      <a:pos x="61" y="605"/>
                    </a:cxn>
                    <a:cxn ang="0">
                      <a:pos x="16" y="514"/>
                    </a:cxn>
                    <a:cxn ang="0">
                      <a:pos x="2" y="411"/>
                    </a:cxn>
                    <a:cxn ang="0">
                      <a:pos x="16" y="287"/>
                    </a:cxn>
                    <a:cxn ang="0">
                      <a:pos x="2" y="157"/>
                    </a:cxn>
                    <a:cxn ang="0">
                      <a:pos x="30" y="32"/>
                    </a:cxn>
                    <a:cxn ang="0">
                      <a:pos x="99" y="4"/>
                    </a:cxn>
                    <a:cxn ang="0">
                      <a:pos x="141" y="25"/>
                    </a:cxn>
                  </a:cxnLst>
                  <a:rect l="0" t="0" r="r" b="b"/>
                  <a:pathLst>
                    <a:path w="206" h="623">
                      <a:moveTo>
                        <a:pt x="141" y="25"/>
                      </a:moveTo>
                      <a:cubicBezTo>
                        <a:pt x="157" y="50"/>
                        <a:pt x="195" y="107"/>
                        <a:pt x="197" y="151"/>
                      </a:cubicBezTo>
                      <a:cubicBezTo>
                        <a:pt x="199" y="195"/>
                        <a:pt x="157" y="245"/>
                        <a:pt x="152" y="287"/>
                      </a:cubicBezTo>
                      <a:cubicBezTo>
                        <a:pt x="147" y="329"/>
                        <a:pt x="161" y="370"/>
                        <a:pt x="169" y="404"/>
                      </a:cubicBezTo>
                      <a:cubicBezTo>
                        <a:pt x="177" y="438"/>
                        <a:pt x="206" y="461"/>
                        <a:pt x="203" y="494"/>
                      </a:cubicBezTo>
                      <a:cubicBezTo>
                        <a:pt x="200" y="527"/>
                        <a:pt x="176" y="587"/>
                        <a:pt x="152" y="605"/>
                      </a:cubicBezTo>
                      <a:cubicBezTo>
                        <a:pt x="128" y="623"/>
                        <a:pt x="84" y="620"/>
                        <a:pt x="61" y="605"/>
                      </a:cubicBezTo>
                      <a:cubicBezTo>
                        <a:pt x="38" y="590"/>
                        <a:pt x="26" y="546"/>
                        <a:pt x="16" y="514"/>
                      </a:cubicBezTo>
                      <a:cubicBezTo>
                        <a:pt x="6" y="482"/>
                        <a:pt x="2" y="449"/>
                        <a:pt x="2" y="411"/>
                      </a:cubicBezTo>
                      <a:cubicBezTo>
                        <a:pt x="2" y="373"/>
                        <a:pt x="16" y="329"/>
                        <a:pt x="16" y="287"/>
                      </a:cubicBezTo>
                      <a:cubicBezTo>
                        <a:pt x="16" y="245"/>
                        <a:pt x="0" y="199"/>
                        <a:pt x="2" y="157"/>
                      </a:cubicBezTo>
                      <a:cubicBezTo>
                        <a:pt x="4" y="115"/>
                        <a:pt x="14" y="58"/>
                        <a:pt x="30" y="32"/>
                      </a:cubicBezTo>
                      <a:cubicBezTo>
                        <a:pt x="46" y="6"/>
                        <a:pt x="81" y="5"/>
                        <a:pt x="99" y="4"/>
                      </a:cubicBezTo>
                      <a:cubicBezTo>
                        <a:pt x="117" y="3"/>
                        <a:pt x="125" y="0"/>
                        <a:pt x="141" y="25"/>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43" name="Freeform 83"/>
                <p:cNvSpPr>
                  <a:spLocks/>
                </p:cNvSpPr>
                <p:nvPr/>
              </p:nvSpPr>
              <p:spPr bwMode="auto">
                <a:xfrm>
                  <a:off x="534" y="3256"/>
                  <a:ext cx="214" cy="621"/>
                </a:xfrm>
                <a:custGeom>
                  <a:avLst/>
                  <a:gdLst/>
                  <a:ahLst/>
                  <a:cxnLst>
                    <a:cxn ang="0">
                      <a:pos x="82" y="597"/>
                    </a:cxn>
                    <a:cxn ang="0">
                      <a:pos x="36" y="471"/>
                    </a:cxn>
                    <a:cxn ang="0">
                      <a:pos x="56" y="336"/>
                    </a:cxn>
                    <a:cxn ang="0">
                      <a:pos x="48" y="201"/>
                    </a:cxn>
                    <a:cxn ang="0">
                      <a:pos x="2" y="117"/>
                    </a:cxn>
                    <a:cxn ang="0">
                      <a:pos x="38" y="19"/>
                    </a:cxn>
                    <a:cxn ang="0">
                      <a:pos x="129" y="14"/>
                    </a:cxn>
                    <a:cxn ang="0">
                      <a:pos x="179" y="102"/>
                    </a:cxn>
                    <a:cxn ang="0">
                      <a:pos x="182" y="148"/>
                    </a:cxn>
                    <a:cxn ang="0">
                      <a:pos x="192" y="329"/>
                    </a:cxn>
                    <a:cxn ang="0">
                      <a:pos x="213" y="458"/>
                    </a:cxn>
                    <a:cxn ang="0">
                      <a:pos x="193" y="584"/>
                    </a:cxn>
                    <a:cxn ang="0">
                      <a:pos x="125" y="616"/>
                    </a:cxn>
                    <a:cxn ang="0">
                      <a:pos x="82" y="597"/>
                    </a:cxn>
                  </a:cxnLst>
                  <a:rect l="0" t="0" r="r" b="b"/>
                  <a:pathLst>
                    <a:path w="214" h="621">
                      <a:moveTo>
                        <a:pt x="82" y="597"/>
                      </a:moveTo>
                      <a:cubicBezTo>
                        <a:pt x="67" y="573"/>
                        <a:pt x="40" y="514"/>
                        <a:pt x="36" y="471"/>
                      </a:cubicBezTo>
                      <a:cubicBezTo>
                        <a:pt x="32" y="428"/>
                        <a:pt x="54" y="381"/>
                        <a:pt x="56" y="336"/>
                      </a:cubicBezTo>
                      <a:cubicBezTo>
                        <a:pt x="58" y="291"/>
                        <a:pt x="57" y="237"/>
                        <a:pt x="48" y="201"/>
                      </a:cubicBezTo>
                      <a:cubicBezTo>
                        <a:pt x="39" y="165"/>
                        <a:pt x="4" y="147"/>
                        <a:pt x="2" y="117"/>
                      </a:cubicBezTo>
                      <a:cubicBezTo>
                        <a:pt x="0" y="87"/>
                        <a:pt x="17" y="36"/>
                        <a:pt x="38" y="19"/>
                      </a:cubicBezTo>
                      <a:cubicBezTo>
                        <a:pt x="59" y="2"/>
                        <a:pt x="105" y="0"/>
                        <a:pt x="129" y="14"/>
                      </a:cubicBezTo>
                      <a:cubicBezTo>
                        <a:pt x="153" y="27"/>
                        <a:pt x="171" y="79"/>
                        <a:pt x="179" y="102"/>
                      </a:cubicBezTo>
                      <a:cubicBezTo>
                        <a:pt x="187" y="125"/>
                        <a:pt x="179" y="110"/>
                        <a:pt x="182" y="148"/>
                      </a:cubicBezTo>
                      <a:cubicBezTo>
                        <a:pt x="184" y="186"/>
                        <a:pt x="187" y="277"/>
                        <a:pt x="192" y="329"/>
                      </a:cubicBezTo>
                      <a:cubicBezTo>
                        <a:pt x="197" y="380"/>
                        <a:pt x="213" y="416"/>
                        <a:pt x="213" y="458"/>
                      </a:cubicBezTo>
                      <a:cubicBezTo>
                        <a:pt x="214" y="500"/>
                        <a:pt x="207" y="557"/>
                        <a:pt x="193" y="584"/>
                      </a:cubicBezTo>
                      <a:cubicBezTo>
                        <a:pt x="178" y="611"/>
                        <a:pt x="143" y="614"/>
                        <a:pt x="125" y="616"/>
                      </a:cubicBezTo>
                      <a:cubicBezTo>
                        <a:pt x="107" y="618"/>
                        <a:pt x="100" y="621"/>
                        <a:pt x="82" y="597"/>
                      </a:cubicBezTo>
                      <a:close/>
                    </a:path>
                  </a:pathLst>
                </a:custGeom>
                <a:solidFill>
                  <a:srgbClr val="00FFFF"/>
                </a:solidFill>
                <a:ln w="9525" cap="flat" cmpd="sng">
                  <a:solidFill>
                    <a:schemeClr val="bg2"/>
                  </a:solidFill>
                  <a:prstDash val="solid"/>
                  <a:round/>
                  <a:headEnd/>
                  <a:tailEnd/>
                </a:ln>
                <a:effectLst/>
              </p:spPr>
              <p:txBody>
                <a:bodyPr wrap="none" anchor="ctr"/>
                <a:lstStyle/>
                <a:p>
                  <a:pPr fontAlgn="base">
                    <a:spcBef>
                      <a:spcPct val="0"/>
                    </a:spcBef>
                    <a:spcAft>
                      <a:spcPct val="0"/>
                    </a:spcAft>
                  </a:pPr>
                  <a:endParaRPr lang="es-ES">
                    <a:latin typeface="Arial Unicode MS" pitchFamily="34" charset="-128"/>
                  </a:endParaRPr>
                </a:p>
              </p:txBody>
            </p:sp>
          </p:grpSp>
          <p:sp>
            <p:nvSpPr>
              <p:cNvPr id="41044" name="AutoShape 84"/>
              <p:cNvSpPr>
                <a:spLocks noChangeArrowheads="1"/>
              </p:cNvSpPr>
              <p:nvPr/>
            </p:nvSpPr>
            <p:spPr bwMode="auto">
              <a:xfrm>
                <a:off x="3833" y="3294"/>
                <a:ext cx="91" cy="45"/>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45" name="Line 85"/>
              <p:cNvSpPr>
                <a:spLocks noChangeShapeType="1"/>
              </p:cNvSpPr>
              <p:nvPr/>
            </p:nvSpPr>
            <p:spPr bwMode="auto">
              <a:xfrm flipV="1">
                <a:off x="3833" y="3203"/>
                <a:ext cx="45" cy="318"/>
              </a:xfrm>
              <a:prstGeom prst="line">
                <a:avLst/>
              </a:prstGeom>
              <a:noFill/>
              <a:ln w="19050" cap="rnd">
                <a:solidFill>
                  <a:schemeClr val="tx1"/>
                </a:solidFill>
                <a:prstDash val="sysDot"/>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grpSp>
        <p:sp>
          <p:nvSpPr>
            <p:cNvPr id="41046" name="AutoShape 86"/>
            <p:cNvSpPr>
              <a:spLocks noChangeArrowheads="1"/>
            </p:cNvSpPr>
            <p:nvPr/>
          </p:nvSpPr>
          <p:spPr bwMode="auto">
            <a:xfrm>
              <a:off x="1835150" y="5395018"/>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cxnSp>
          <p:nvCxnSpPr>
            <p:cNvPr id="41047" name="AutoShape 87"/>
            <p:cNvCxnSpPr>
              <a:cxnSpLocks noChangeShapeType="1"/>
            </p:cNvCxnSpPr>
            <p:nvPr/>
          </p:nvCxnSpPr>
          <p:spPr bwMode="auto">
            <a:xfrm rot="16200000" flipV="1">
              <a:off x="1579880" y="5089050"/>
              <a:ext cx="62866" cy="560388"/>
            </a:xfrm>
            <a:prstGeom prst="curvedConnector4">
              <a:avLst>
                <a:gd name="adj1" fmla="val -248000"/>
                <a:gd name="adj2" fmla="val 122944"/>
              </a:avLst>
            </a:prstGeom>
            <a:noFill/>
            <a:ln w="9525">
              <a:solidFill>
                <a:schemeClr val="tx1"/>
              </a:solidFill>
              <a:round/>
              <a:headEnd/>
              <a:tailEnd type="triangle" w="med" len="med"/>
            </a:ln>
            <a:effectLst/>
          </p:spPr>
        </p:cxnSp>
        <p:cxnSp>
          <p:nvCxnSpPr>
            <p:cNvPr id="41048" name="AutoShape 88"/>
            <p:cNvCxnSpPr>
              <a:cxnSpLocks noChangeShapeType="1"/>
              <a:stCxn id="41013" idx="2"/>
            </p:cNvCxnSpPr>
            <p:nvPr/>
          </p:nvCxnSpPr>
          <p:spPr bwMode="auto">
            <a:xfrm rot="16200000" flipV="1">
              <a:off x="2226386" y="5564912"/>
              <a:ext cx="77953" cy="723900"/>
            </a:xfrm>
            <a:prstGeom prst="curvedConnector3">
              <a:avLst>
                <a:gd name="adj1" fmla="val -230644"/>
              </a:avLst>
            </a:prstGeom>
            <a:noFill/>
            <a:ln w="19050" cap="rnd">
              <a:solidFill>
                <a:schemeClr val="tx1"/>
              </a:solidFill>
              <a:prstDash val="sysDot"/>
              <a:round/>
              <a:headEnd/>
              <a:tailEnd type="triangle" w="med" len="med"/>
            </a:ln>
            <a:effectLst/>
          </p:spPr>
        </p:cxnSp>
        <p:sp>
          <p:nvSpPr>
            <p:cNvPr id="41049" name="AutoShape 89"/>
            <p:cNvSpPr>
              <a:spLocks noChangeArrowheads="1"/>
            </p:cNvSpPr>
            <p:nvPr/>
          </p:nvSpPr>
          <p:spPr bwMode="auto">
            <a:xfrm>
              <a:off x="6443663" y="5681686"/>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50" name="AutoShape 90"/>
            <p:cNvSpPr>
              <a:spLocks noChangeArrowheads="1"/>
            </p:cNvSpPr>
            <p:nvPr/>
          </p:nvSpPr>
          <p:spPr bwMode="auto">
            <a:xfrm>
              <a:off x="6227763" y="4939871"/>
              <a:ext cx="144463" cy="56579"/>
            </a:xfrm>
            <a:prstGeom prst="star8">
              <a:avLst>
                <a:gd name="adj" fmla="val 38250"/>
              </a:avLst>
            </a:prstGeom>
            <a:solidFill>
              <a:schemeClr val="hlink"/>
            </a:solidFill>
            <a:ln w="9525" algn="ctr">
              <a:solidFill>
                <a:schemeClr val="tx1"/>
              </a:solidFill>
              <a:miter lim="800000"/>
              <a:headEnd/>
              <a:tailEn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52" name="Text Box 92"/>
            <p:cNvSpPr txBox="1">
              <a:spLocks noChangeArrowheads="1"/>
            </p:cNvSpPr>
            <p:nvPr/>
          </p:nvSpPr>
          <p:spPr bwMode="auto">
            <a:xfrm>
              <a:off x="5507038" y="6251249"/>
              <a:ext cx="1871663" cy="276999"/>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200"/>
                <a:t>Refractario a tratamiento</a:t>
              </a:r>
            </a:p>
          </p:txBody>
        </p:sp>
        <p:sp>
          <p:nvSpPr>
            <p:cNvPr id="41053" name="Text Box 93"/>
            <p:cNvSpPr txBox="1">
              <a:spLocks noChangeArrowheads="1"/>
            </p:cNvSpPr>
            <p:nvPr/>
          </p:nvSpPr>
          <p:spPr bwMode="auto">
            <a:xfrm>
              <a:off x="1403350" y="6251249"/>
              <a:ext cx="1871663" cy="276999"/>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200"/>
                <a:t>Normal</a:t>
              </a:r>
            </a:p>
          </p:txBody>
        </p:sp>
        <p:sp>
          <p:nvSpPr>
            <p:cNvPr id="41054" name="Text Box 94"/>
            <p:cNvSpPr txBox="1">
              <a:spLocks noChangeArrowheads="1"/>
            </p:cNvSpPr>
            <p:nvPr/>
          </p:nvSpPr>
          <p:spPr bwMode="auto">
            <a:xfrm>
              <a:off x="2193925" y="4996450"/>
              <a:ext cx="720725" cy="365878"/>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900" dirty="0"/>
                <a:t>Torrente sanguíneo</a:t>
              </a:r>
            </a:p>
          </p:txBody>
        </p:sp>
        <p:sp>
          <p:nvSpPr>
            <p:cNvPr id="41055" name="Text Box 95"/>
            <p:cNvSpPr txBox="1">
              <a:spLocks noChangeArrowheads="1"/>
            </p:cNvSpPr>
            <p:nvPr/>
          </p:nvSpPr>
          <p:spPr bwMode="auto">
            <a:xfrm>
              <a:off x="3490913" y="4825455"/>
              <a:ext cx="431800" cy="228831"/>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900"/>
                <a:t>Glía</a:t>
              </a:r>
            </a:p>
          </p:txBody>
        </p:sp>
        <p:sp>
          <p:nvSpPr>
            <p:cNvPr id="41056" name="Text Box 96"/>
            <p:cNvSpPr txBox="1">
              <a:spLocks noChangeArrowheads="1"/>
            </p:cNvSpPr>
            <p:nvPr/>
          </p:nvSpPr>
          <p:spPr bwMode="auto">
            <a:xfrm>
              <a:off x="2266950" y="4141476"/>
              <a:ext cx="720725" cy="243919"/>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000" dirty="0"/>
                <a:t>Neurona</a:t>
              </a:r>
            </a:p>
          </p:txBody>
        </p:sp>
        <p:sp>
          <p:nvSpPr>
            <p:cNvPr id="41057" name="Text Box 97"/>
            <p:cNvSpPr txBox="1">
              <a:spLocks noChangeArrowheads="1"/>
            </p:cNvSpPr>
            <p:nvPr/>
          </p:nvSpPr>
          <p:spPr bwMode="auto">
            <a:xfrm>
              <a:off x="4572000" y="4996450"/>
              <a:ext cx="720725" cy="24517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000"/>
                <a:t>MDT’s</a:t>
              </a:r>
            </a:p>
          </p:txBody>
        </p:sp>
        <p:sp>
          <p:nvSpPr>
            <p:cNvPr id="41058" name="Text Box 98"/>
            <p:cNvSpPr txBox="1">
              <a:spLocks noChangeArrowheads="1"/>
            </p:cNvSpPr>
            <p:nvPr/>
          </p:nvSpPr>
          <p:spPr bwMode="auto">
            <a:xfrm rot="18029129">
              <a:off x="2649253" y="5170177"/>
              <a:ext cx="856231" cy="396875"/>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000"/>
                <a:t>Célula endotelial</a:t>
              </a:r>
            </a:p>
          </p:txBody>
        </p:sp>
        <p:sp>
          <p:nvSpPr>
            <p:cNvPr id="41059" name="Line 99"/>
            <p:cNvSpPr>
              <a:spLocks noChangeShapeType="1"/>
            </p:cNvSpPr>
            <p:nvPr/>
          </p:nvSpPr>
          <p:spPr bwMode="auto">
            <a:xfrm>
              <a:off x="5148263" y="5110865"/>
              <a:ext cx="215900" cy="56579"/>
            </a:xfrm>
            <a:prstGeom prst="line">
              <a:avLst/>
            </a:prstGeom>
            <a:noFill/>
            <a:ln w="9525">
              <a:solidFill>
                <a:srgbClr val="66FFFF"/>
              </a:solidFill>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sp>
          <p:nvSpPr>
            <p:cNvPr id="41060" name="Text Box 100"/>
            <p:cNvSpPr txBox="1">
              <a:spLocks noChangeArrowheads="1"/>
            </p:cNvSpPr>
            <p:nvPr/>
          </p:nvSpPr>
          <p:spPr bwMode="auto">
            <a:xfrm>
              <a:off x="1474788" y="4317500"/>
              <a:ext cx="720725" cy="245176"/>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000" dirty="0"/>
                <a:t>Fármaco</a:t>
              </a:r>
            </a:p>
          </p:txBody>
        </p:sp>
        <p:sp>
          <p:nvSpPr>
            <p:cNvPr id="41061" name="Text Box 101"/>
            <p:cNvSpPr txBox="1">
              <a:spLocks noChangeArrowheads="1"/>
            </p:cNvSpPr>
            <p:nvPr/>
          </p:nvSpPr>
          <p:spPr bwMode="auto">
            <a:xfrm>
              <a:off x="6299200" y="4346418"/>
              <a:ext cx="720725" cy="243919"/>
            </a:xfrm>
            <a:prstGeom prst="rect">
              <a:avLst/>
            </a:prstGeom>
            <a:noFill/>
            <a:ln w="9525" algn="ctr">
              <a:noFill/>
              <a:miter lim="800000"/>
              <a:headEnd/>
              <a:tailEnd/>
            </a:ln>
            <a:effectLst/>
          </p:spPr>
          <p:txBody>
            <a:bodyPr>
              <a:spAutoFit/>
            </a:bodyPr>
            <a:lstStyle/>
            <a:p>
              <a:pPr algn="ctr" fontAlgn="base">
                <a:spcBef>
                  <a:spcPct val="50000"/>
                </a:spcBef>
                <a:spcAft>
                  <a:spcPct val="0"/>
                </a:spcAft>
              </a:pPr>
              <a:r>
                <a:rPr lang="es-ES" sz="1000" dirty="0"/>
                <a:t>Receptor</a:t>
              </a:r>
            </a:p>
          </p:txBody>
        </p:sp>
        <p:sp>
          <p:nvSpPr>
            <p:cNvPr id="41062" name="Line 102"/>
            <p:cNvSpPr>
              <a:spLocks noChangeShapeType="1"/>
            </p:cNvSpPr>
            <p:nvPr/>
          </p:nvSpPr>
          <p:spPr bwMode="auto">
            <a:xfrm flipV="1">
              <a:off x="6370638" y="4654460"/>
              <a:ext cx="144463" cy="285410"/>
            </a:xfrm>
            <a:prstGeom prst="line">
              <a:avLst/>
            </a:prstGeom>
            <a:noFill/>
            <a:ln w="9525">
              <a:solidFill>
                <a:schemeClr val="tx1"/>
              </a:solidFill>
              <a:round/>
              <a:headEnd/>
              <a:tailEnd type="triangle" w="med" len="med"/>
            </a:ln>
            <a:effectLst/>
          </p:spPr>
          <p:txBody>
            <a:bodyPr wrap="none" anchor="ctr"/>
            <a:lstStyle/>
            <a:p>
              <a:pPr fontAlgn="base">
                <a:spcBef>
                  <a:spcPct val="0"/>
                </a:spcBef>
                <a:spcAft>
                  <a:spcPct val="0"/>
                </a:spcAft>
              </a:pPr>
              <a:endParaRPr lang="es-ES">
                <a:latin typeface="Arial Unicode MS" pitchFamily="34" charset="-128"/>
              </a:endParaRPr>
            </a:p>
          </p:txBody>
        </p:sp>
      </p:grpSp>
      <p:sp>
        <p:nvSpPr>
          <p:cNvPr id="41067" name="Text Box 107"/>
          <p:cNvSpPr txBox="1">
            <a:spLocks noChangeArrowheads="1"/>
          </p:cNvSpPr>
          <p:nvPr/>
        </p:nvSpPr>
        <p:spPr bwMode="auto">
          <a:xfrm>
            <a:off x="215900" y="598816"/>
            <a:ext cx="8928100" cy="584775"/>
          </a:xfrm>
          <a:prstGeom prst="rect">
            <a:avLst/>
          </a:prstGeom>
          <a:solidFill>
            <a:schemeClr val="accent1"/>
          </a:solidFill>
          <a:ln w="9525">
            <a:noFill/>
            <a:miter lim="800000"/>
            <a:headEnd/>
            <a:tailEnd/>
          </a:ln>
          <a:effectLst/>
        </p:spPr>
        <p:txBody>
          <a:bodyPr wrap="square">
            <a:spAutoFit/>
          </a:bodyPr>
          <a:lstStyle/>
          <a:p>
            <a:pPr algn="ctr" fontAlgn="base">
              <a:spcBef>
                <a:spcPct val="50000"/>
              </a:spcBef>
              <a:spcAft>
                <a:spcPct val="0"/>
              </a:spcAft>
            </a:pPr>
            <a:r>
              <a:rPr lang="es-ES" sz="3200" dirty="0">
                <a:latin typeface="Times New Roman" panose="02020603050405020304" pitchFamily="18" charset="0"/>
                <a:cs typeface="Times New Roman" panose="02020603050405020304" pitchFamily="18" charset="0"/>
              </a:rPr>
              <a:t>Hipótesis de los mecanismos de </a:t>
            </a:r>
            <a:r>
              <a:rPr lang="es-ES" sz="3200" dirty="0" smtClean="0">
                <a:latin typeface="Times New Roman" panose="02020603050405020304" pitchFamily="18" charset="0"/>
                <a:cs typeface="Times New Roman" panose="02020603050405020304" pitchFamily="18" charset="0"/>
              </a:rPr>
              <a:t>farmacorresistencia </a:t>
            </a:r>
            <a:endParaRPr lang="es-ES" sz="3200" dirty="0">
              <a:latin typeface="Times New Roman" panose="02020603050405020304" pitchFamily="18" charset="0"/>
              <a:cs typeface="Times New Roman" panose="02020603050405020304" pitchFamily="18" charset="0"/>
            </a:endParaRPr>
          </a:p>
        </p:txBody>
      </p:sp>
      <p:sp>
        <p:nvSpPr>
          <p:cNvPr id="108" name="107 CuadroTexto"/>
          <p:cNvSpPr txBox="1"/>
          <p:nvPr/>
        </p:nvSpPr>
        <p:spPr>
          <a:xfrm>
            <a:off x="1581761" y="1160968"/>
            <a:ext cx="5714323" cy="461665"/>
          </a:xfrm>
          <a:prstGeom prst="rect">
            <a:avLst/>
          </a:prstGeom>
          <a:noFill/>
        </p:spPr>
        <p:txBody>
          <a:bodyPr wrap="square" rtlCol="0">
            <a:spAutoFit/>
          </a:bodyPr>
          <a:lstStyle/>
          <a:p>
            <a:r>
              <a:rPr lang="es-ES" sz="2400" dirty="0" smtClean="0">
                <a:latin typeface="Times New Roman" panose="02020603050405020304" pitchFamily="18" charset="0"/>
                <a:cs typeface="Times New Roman" panose="02020603050405020304" pitchFamily="18" charset="0"/>
              </a:rPr>
              <a:t>Hipótesis de los blancos terapéuticos</a:t>
            </a:r>
            <a:endParaRPr lang="es-ES" sz="2400" dirty="0">
              <a:latin typeface="Times New Roman" panose="02020603050405020304" pitchFamily="18" charset="0"/>
              <a:cs typeface="Times New Roman" panose="02020603050405020304" pitchFamily="18" charset="0"/>
            </a:endParaRPr>
          </a:p>
        </p:txBody>
      </p:sp>
      <p:sp>
        <p:nvSpPr>
          <p:cNvPr id="110" name="109 CuadroTexto"/>
          <p:cNvSpPr txBox="1"/>
          <p:nvPr/>
        </p:nvSpPr>
        <p:spPr>
          <a:xfrm>
            <a:off x="1492424" y="3471391"/>
            <a:ext cx="5887888" cy="461665"/>
          </a:xfrm>
          <a:prstGeom prst="rect">
            <a:avLst/>
          </a:prstGeom>
          <a:noFill/>
        </p:spPr>
        <p:txBody>
          <a:bodyPr wrap="square" rtlCol="0">
            <a:spAutoFit/>
          </a:bodyPr>
          <a:lstStyle/>
          <a:p>
            <a:r>
              <a:rPr lang="es-ES" sz="2400" dirty="0" smtClean="0">
                <a:latin typeface="Times New Roman" panose="02020603050405020304" pitchFamily="18" charset="0"/>
                <a:cs typeface="Times New Roman" panose="02020603050405020304" pitchFamily="18" charset="0"/>
              </a:rPr>
              <a:t>Hipótesis de transportadores multifármacos</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163661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3"/>
          <p:cNvSpPr txBox="1">
            <a:spLocks noChangeArrowheads="1"/>
          </p:cNvSpPr>
          <p:nvPr/>
        </p:nvSpPr>
        <p:spPr bwMode="auto">
          <a:xfrm>
            <a:off x="5867400" y="6381750"/>
            <a:ext cx="2305050" cy="366713"/>
          </a:xfrm>
          <a:prstGeom prst="rect">
            <a:avLst/>
          </a:prstGeom>
          <a:noFill/>
          <a:ln w="9525" algn="ctr">
            <a:noFill/>
            <a:miter lim="800000"/>
            <a:headEnd/>
            <a:tailEnd/>
          </a:ln>
        </p:spPr>
        <p:txBody>
          <a:bodyPr>
            <a:spAutoFit/>
          </a:bodyPr>
          <a:lstStyle/>
          <a:p>
            <a:pPr>
              <a:spcBef>
                <a:spcPct val="50000"/>
              </a:spcBef>
            </a:pPr>
            <a:endParaRPr lang="es-ES"/>
          </a:p>
        </p:txBody>
      </p:sp>
      <p:sp>
        <p:nvSpPr>
          <p:cNvPr id="10243" name="Text Box 34"/>
          <p:cNvSpPr txBox="1">
            <a:spLocks noChangeArrowheads="1"/>
          </p:cNvSpPr>
          <p:nvPr/>
        </p:nvSpPr>
        <p:spPr bwMode="auto">
          <a:xfrm>
            <a:off x="5148263" y="6308725"/>
            <a:ext cx="3240087" cy="366713"/>
          </a:xfrm>
          <a:prstGeom prst="rect">
            <a:avLst/>
          </a:prstGeom>
          <a:noFill/>
          <a:ln w="9525" algn="ctr">
            <a:noFill/>
            <a:miter lim="800000"/>
            <a:headEnd/>
            <a:tailEnd/>
          </a:ln>
        </p:spPr>
        <p:txBody>
          <a:bodyPr>
            <a:spAutoFit/>
          </a:bodyPr>
          <a:lstStyle/>
          <a:p>
            <a:pPr>
              <a:spcBef>
                <a:spcPct val="50000"/>
              </a:spcBef>
            </a:pPr>
            <a:endParaRPr lang="es-ES"/>
          </a:p>
        </p:txBody>
      </p:sp>
      <p:cxnSp>
        <p:nvCxnSpPr>
          <p:cNvPr id="10244" name="55 Conector recto de flecha"/>
          <p:cNvCxnSpPr>
            <a:cxnSpLocks noChangeShapeType="1"/>
          </p:cNvCxnSpPr>
          <p:nvPr/>
        </p:nvCxnSpPr>
        <p:spPr bwMode="auto">
          <a:xfrm rot="5400000">
            <a:off x="6948488" y="3644900"/>
            <a:ext cx="287338" cy="1587"/>
          </a:xfrm>
          <a:prstGeom prst="straightConnector1">
            <a:avLst/>
          </a:prstGeom>
          <a:noFill/>
          <a:ln w="28575" algn="ctr">
            <a:solidFill>
              <a:schemeClr val="tx1"/>
            </a:solidFill>
            <a:round/>
            <a:headEnd/>
            <a:tailEnd type="arrow" w="med" len="med"/>
          </a:ln>
        </p:spPr>
      </p:cxnSp>
      <p:pic>
        <p:nvPicPr>
          <p:cNvPr id="10245" name="Picture 9"/>
          <p:cNvPicPr>
            <a:picLocks noChangeAspect="1" noChangeArrowheads="1"/>
          </p:cNvPicPr>
          <p:nvPr/>
        </p:nvPicPr>
        <p:blipFill>
          <a:blip r:embed="rId3" cstate="print"/>
          <a:srcRect/>
          <a:stretch>
            <a:fillRect/>
          </a:stretch>
        </p:blipFill>
        <p:spPr bwMode="auto">
          <a:xfrm>
            <a:off x="2266950" y="1287463"/>
            <a:ext cx="2419350" cy="647700"/>
          </a:xfrm>
          <a:prstGeom prst="rect">
            <a:avLst/>
          </a:prstGeom>
          <a:noFill/>
          <a:ln w="9525" algn="ctr">
            <a:noFill/>
            <a:miter lim="800000"/>
            <a:headEnd/>
            <a:tailEnd/>
          </a:ln>
        </p:spPr>
      </p:pic>
      <p:pic>
        <p:nvPicPr>
          <p:cNvPr id="10246" name="Picture 10"/>
          <p:cNvPicPr>
            <a:picLocks noChangeAspect="1" noChangeArrowheads="1"/>
          </p:cNvPicPr>
          <p:nvPr/>
        </p:nvPicPr>
        <p:blipFill>
          <a:blip r:embed="rId4" cstate="print"/>
          <a:srcRect/>
          <a:stretch>
            <a:fillRect/>
          </a:stretch>
        </p:blipFill>
        <p:spPr bwMode="auto">
          <a:xfrm>
            <a:off x="4911725" y="1287463"/>
            <a:ext cx="3836988" cy="488950"/>
          </a:xfrm>
          <a:prstGeom prst="rect">
            <a:avLst/>
          </a:prstGeom>
          <a:noFill/>
          <a:ln w="9525" algn="ctr">
            <a:noFill/>
            <a:miter lim="800000"/>
            <a:headEnd/>
            <a:tailEnd/>
          </a:ln>
        </p:spPr>
      </p:pic>
      <p:pic>
        <p:nvPicPr>
          <p:cNvPr id="10247" name="Picture 11"/>
          <p:cNvPicPr>
            <a:picLocks noChangeAspect="1" noChangeArrowheads="1"/>
          </p:cNvPicPr>
          <p:nvPr/>
        </p:nvPicPr>
        <p:blipFill>
          <a:blip r:embed="rId5" cstate="print"/>
          <a:srcRect/>
          <a:stretch>
            <a:fillRect/>
          </a:stretch>
        </p:blipFill>
        <p:spPr bwMode="auto">
          <a:xfrm>
            <a:off x="695325" y="1287463"/>
            <a:ext cx="1355725" cy="609600"/>
          </a:xfrm>
          <a:prstGeom prst="rect">
            <a:avLst/>
          </a:prstGeom>
          <a:noFill/>
          <a:ln w="9525" algn="ctr">
            <a:noFill/>
            <a:miter lim="800000"/>
            <a:headEnd/>
            <a:tailEnd/>
          </a:ln>
        </p:spPr>
      </p:pic>
      <p:pic>
        <p:nvPicPr>
          <p:cNvPr id="10248" name="Picture 12"/>
          <p:cNvPicPr>
            <a:picLocks noChangeAspect="1" noChangeArrowheads="1"/>
          </p:cNvPicPr>
          <p:nvPr/>
        </p:nvPicPr>
        <p:blipFill>
          <a:blip r:embed="rId6" cstate="print"/>
          <a:srcRect/>
          <a:stretch>
            <a:fillRect/>
          </a:stretch>
        </p:blipFill>
        <p:spPr bwMode="auto">
          <a:xfrm>
            <a:off x="6394450" y="1852613"/>
            <a:ext cx="1130300" cy="874712"/>
          </a:xfrm>
          <a:prstGeom prst="rect">
            <a:avLst/>
          </a:prstGeom>
          <a:noFill/>
          <a:ln w="9525" algn="ctr">
            <a:noFill/>
            <a:miter lim="800000"/>
            <a:headEnd/>
            <a:tailEnd/>
          </a:ln>
        </p:spPr>
      </p:pic>
      <p:pic>
        <p:nvPicPr>
          <p:cNvPr id="10249" name="Picture 13"/>
          <p:cNvPicPr>
            <a:picLocks noChangeAspect="1" noChangeArrowheads="1"/>
          </p:cNvPicPr>
          <p:nvPr/>
        </p:nvPicPr>
        <p:blipFill>
          <a:blip r:embed="rId7" cstate="print"/>
          <a:srcRect/>
          <a:stretch>
            <a:fillRect/>
          </a:stretch>
        </p:blipFill>
        <p:spPr bwMode="auto">
          <a:xfrm>
            <a:off x="2843213" y="2205038"/>
            <a:ext cx="1517650" cy="450850"/>
          </a:xfrm>
          <a:prstGeom prst="rect">
            <a:avLst/>
          </a:prstGeom>
          <a:noFill/>
          <a:ln w="9525" algn="ctr">
            <a:noFill/>
            <a:miter lim="800000"/>
            <a:headEnd/>
            <a:tailEnd/>
          </a:ln>
        </p:spPr>
      </p:pic>
      <p:pic>
        <p:nvPicPr>
          <p:cNvPr id="10250" name="Picture 16"/>
          <p:cNvPicPr>
            <a:picLocks noChangeAspect="1" noChangeArrowheads="1"/>
          </p:cNvPicPr>
          <p:nvPr/>
        </p:nvPicPr>
        <p:blipFill>
          <a:blip r:embed="rId8" cstate="print"/>
          <a:srcRect/>
          <a:stretch>
            <a:fillRect/>
          </a:stretch>
        </p:blipFill>
        <p:spPr bwMode="auto">
          <a:xfrm>
            <a:off x="827088" y="3886200"/>
            <a:ext cx="4824412" cy="766763"/>
          </a:xfrm>
          <a:prstGeom prst="rect">
            <a:avLst/>
          </a:prstGeom>
          <a:noFill/>
          <a:ln w="9525" algn="ctr">
            <a:noFill/>
            <a:miter lim="800000"/>
            <a:headEnd/>
            <a:tailEnd/>
          </a:ln>
        </p:spPr>
      </p:pic>
      <p:pic>
        <p:nvPicPr>
          <p:cNvPr id="10251" name="Picture 17"/>
          <p:cNvPicPr>
            <a:picLocks noChangeAspect="1" noChangeArrowheads="1"/>
          </p:cNvPicPr>
          <p:nvPr/>
        </p:nvPicPr>
        <p:blipFill>
          <a:blip r:embed="rId9" cstate="print"/>
          <a:srcRect/>
          <a:stretch>
            <a:fillRect/>
          </a:stretch>
        </p:blipFill>
        <p:spPr bwMode="auto">
          <a:xfrm>
            <a:off x="6437313" y="3852863"/>
            <a:ext cx="1231900" cy="747712"/>
          </a:xfrm>
          <a:prstGeom prst="rect">
            <a:avLst/>
          </a:prstGeom>
          <a:noFill/>
          <a:ln w="9525" algn="ctr">
            <a:noFill/>
            <a:miter lim="800000"/>
            <a:headEnd/>
            <a:tailEnd/>
          </a:ln>
        </p:spPr>
      </p:pic>
      <p:sp>
        <p:nvSpPr>
          <p:cNvPr id="10252" name="17 CuadroTexto"/>
          <p:cNvSpPr txBox="1">
            <a:spLocks noChangeArrowheads="1"/>
          </p:cNvSpPr>
          <p:nvPr/>
        </p:nvSpPr>
        <p:spPr bwMode="auto">
          <a:xfrm>
            <a:off x="323850" y="1071563"/>
            <a:ext cx="1944688" cy="307975"/>
          </a:xfrm>
          <a:prstGeom prst="rect">
            <a:avLst/>
          </a:prstGeom>
          <a:noFill/>
          <a:ln w="9525">
            <a:noFill/>
            <a:miter lim="800000"/>
            <a:headEnd/>
            <a:tailEnd/>
          </a:ln>
        </p:spPr>
        <p:txBody>
          <a:bodyPr>
            <a:spAutoFit/>
          </a:bodyPr>
          <a:lstStyle/>
          <a:p>
            <a:r>
              <a:rPr lang="es-ES" sz="1400"/>
              <a:t>Gen con mutaciones</a:t>
            </a:r>
            <a:endParaRPr lang="es-MX" sz="1400"/>
          </a:p>
        </p:txBody>
      </p:sp>
      <p:sp>
        <p:nvSpPr>
          <p:cNvPr id="10253" name="18 CuadroTexto"/>
          <p:cNvSpPr txBox="1">
            <a:spLocks noChangeArrowheads="1"/>
          </p:cNvSpPr>
          <p:nvPr/>
        </p:nvSpPr>
        <p:spPr bwMode="auto">
          <a:xfrm>
            <a:off x="2700338" y="1052513"/>
            <a:ext cx="1584325" cy="307975"/>
          </a:xfrm>
          <a:prstGeom prst="rect">
            <a:avLst/>
          </a:prstGeom>
          <a:noFill/>
          <a:ln w="9525">
            <a:noFill/>
            <a:miter lim="800000"/>
            <a:headEnd/>
            <a:tailEnd/>
          </a:ln>
        </p:spPr>
        <p:txBody>
          <a:bodyPr>
            <a:spAutoFit/>
          </a:bodyPr>
          <a:lstStyle/>
          <a:p>
            <a:r>
              <a:rPr lang="es-ES" sz="1400"/>
              <a:t>Gen Simple</a:t>
            </a:r>
            <a:endParaRPr lang="es-MX" sz="1400"/>
          </a:p>
        </p:txBody>
      </p:sp>
      <p:sp>
        <p:nvSpPr>
          <p:cNvPr id="10254" name="19 CuadroTexto"/>
          <p:cNvSpPr txBox="1">
            <a:spLocks noChangeArrowheads="1"/>
          </p:cNvSpPr>
          <p:nvPr/>
        </p:nvSpPr>
        <p:spPr bwMode="auto">
          <a:xfrm>
            <a:off x="5076825" y="1071563"/>
            <a:ext cx="3384550" cy="307975"/>
          </a:xfrm>
          <a:prstGeom prst="rect">
            <a:avLst/>
          </a:prstGeom>
          <a:noFill/>
          <a:ln w="9525">
            <a:noFill/>
            <a:miter lim="800000"/>
            <a:headEnd/>
            <a:tailEnd/>
          </a:ln>
        </p:spPr>
        <p:txBody>
          <a:bodyPr>
            <a:spAutoFit/>
          </a:bodyPr>
          <a:lstStyle/>
          <a:p>
            <a:r>
              <a:rPr lang="es-ES" sz="1400"/>
              <a:t>Sobre-expresión del gen</a:t>
            </a:r>
            <a:endParaRPr lang="es-MX" sz="1400"/>
          </a:p>
        </p:txBody>
      </p:sp>
      <p:cxnSp>
        <p:nvCxnSpPr>
          <p:cNvPr id="10255" name="21 Conector recto de flecha"/>
          <p:cNvCxnSpPr>
            <a:cxnSpLocks noChangeShapeType="1"/>
          </p:cNvCxnSpPr>
          <p:nvPr/>
        </p:nvCxnSpPr>
        <p:spPr bwMode="auto">
          <a:xfrm rot="5400000">
            <a:off x="936625" y="2547938"/>
            <a:ext cx="790575" cy="0"/>
          </a:xfrm>
          <a:prstGeom prst="straightConnector1">
            <a:avLst/>
          </a:prstGeom>
          <a:noFill/>
          <a:ln w="28575" algn="ctr">
            <a:solidFill>
              <a:schemeClr val="tx1"/>
            </a:solidFill>
            <a:round/>
            <a:headEnd/>
            <a:tailEnd type="arrow" w="med" len="med"/>
          </a:ln>
        </p:spPr>
      </p:cxnSp>
      <p:sp>
        <p:nvSpPr>
          <p:cNvPr id="10256" name="23 CuadroTexto"/>
          <p:cNvSpPr txBox="1">
            <a:spLocks noChangeArrowheads="1"/>
          </p:cNvSpPr>
          <p:nvPr/>
        </p:nvSpPr>
        <p:spPr bwMode="auto">
          <a:xfrm>
            <a:off x="827088" y="3016250"/>
            <a:ext cx="1081087" cy="307975"/>
          </a:xfrm>
          <a:prstGeom prst="rect">
            <a:avLst/>
          </a:prstGeom>
          <a:noFill/>
          <a:ln w="9525">
            <a:noFill/>
            <a:miter lim="800000"/>
            <a:headEnd/>
            <a:tailEnd/>
          </a:ln>
        </p:spPr>
        <p:txBody>
          <a:bodyPr>
            <a:spAutoFit/>
          </a:bodyPr>
          <a:lstStyle/>
          <a:p>
            <a:r>
              <a:rPr lang="es-ES" sz="1400"/>
              <a:t>Sin enzima</a:t>
            </a:r>
            <a:endParaRPr lang="es-MX" sz="1400"/>
          </a:p>
        </p:txBody>
      </p:sp>
      <p:sp>
        <p:nvSpPr>
          <p:cNvPr id="10257" name="24 CuadroTexto"/>
          <p:cNvSpPr txBox="1">
            <a:spLocks noChangeArrowheads="1"/>
          </p:cNvSpPr>
          <p:nvPr/>
        </p:nvSpPr>
        <p:spPr bwMode="auto">
          <a:xfrm>
            <a:off x="2051050" y="2997200"/>
            <a:ext cx="936625" cy="522288"/>
          </a:xfrm>
          <a:prstGeom prst="rect">
            <a:avLst/>
          </a:prstGeom>
          <a:noFill/>
          <a:ln w="9525">
            <a:noFill/>
            <a:miter lim="800000"/>
            <a:headEnd/>
            <a:tailEnd/>
          </a:ln>
        </p:spPr>
        <p:txBody>
          <a:bodyPr>
            <a:spAutoFit/>
          </a:bodyPr>
          <a:lstStyle/>
          <a:p>
            <a:r>
              <a:rPr lang="es-ES" sz="1400"/>
              <a:t>Enzima Inestable</a:t>
            </a:r>
            <a:endParaRPr lang="es-MX" sz="1400"/>
          </a:p>
        </p:txBody>
      </p:sp>
      <p:sp>
        <p:nvSpPr>
          <p:cNvPr id="10258" name="25 CuadroTexto"/>
          <p:cNvSpPr txBox="1">
            <a:spLocks noChangeArrowheads="1"/>
          </p:cNvSpPr>
          <p:nvPr/>
        </p:nvSpPr>
        <p:spPr bwMode="auto">
          <a:xfrm>
            <a:off x="3132138" y="3016250"/>
            <a:ext cx="1079500" cy="522288"/>
          </a:xfrm>
          <a:prstGeom prst="rect">
            <a:avLst/>
          </a:prstGeom>
          <a:noFill/>
          <a:ln w="9525">
            <a:noFill/>
            <a:miter lim="800000"/>
            <a:headEnd/>
            <a:tailEnd/>
          </a:ln>
        </p:spPr>
        <p:txBody>
          <a:bodyPr>
            <a:spAutoFit/>
          </a:bodyPr>
          <a:lstStyle/>
          <a:p>
            <a:r>
              <a:rPr lang="es-ES" sz="1400"/>
              <a:t>Enzima normal</a:t>
            </a:r>
            <a:endParaRPr lang="es-MX" sz="1400"/>
          </a:p>
        </p:txBody>
      </p:sp>
      <p:sp>
        <p:nvSpPr>
          <p:cNvPr id="10259" name="26 CuadroTexto"/>
          <p:cNvSpPr txBox="1">
            <a:spLocks noChangeArrowheads="1"/>
          </p:cNvSpPr>
          <p:nvPr/>
        </p:nvSpPr>
        <p:spPr bwMode="auto">
          <a:xfrm>
            <a:off x="4427538" y="2925763"/>
            <a:ext cx="1296987" cy="738187"/>
          </a:xfrm>
          <a:prstGeom prst="rect">
            <a:avLst/>
          </a:prstGeom>
          <a:noFill/>
          <a:ln w="9525">
            <a:noFill/>
            <a:miter lim="800000"/>
            <a:headEnd/>
            <a:tailEnd/>
          </a:ln>
        </p:spPr>
        <p:txBody>
          <a:bodyPr>
            <a:spAutoFit/>
          </a:bodyPr>
          <a:lstStyle/>
          <a:p>
            <a:r>
              <a:rPr lang="es-ES" sz="1400"/>
              <a:t>Alteración al substrato especifico</a:t>
            </a:r>
            <a:endParaRPr lang="es-MX" sz="1400"/>
          </a:p>
        </p:txBody>
      </p:sp>
      <p:sp>
        <p:nvSpPr>
          <p:cNvPr id="10260" name="27 CuadroTexto"/>
          <p:cNvSpPr txBox="1">
            <a:spLocks noChangeArrowheads="1"/>
          </p:cNvSpPr>
          <p:nvPr/>
        </p:nvSpPr>
        <p:spPr bwMode="auto">
          <a:xfrm>
            <a:off x="6372225" y="3016250"/>
            <a:ext cx="1439863" cy="522288"/>
          </a:xfrm>
          <a:prstGeom prst="rect">
            <a:avLst/>
          </a:prstGeom>
          <a:noFill/>
          <a:ln w="9525">
            <a:noFill/>
            <a:miter lim="800000"/>
            <a:headEnd/>
            <a:tailEnd/>
          </a:ln>
        </p:spPr>
        <p:txBody>
          <a:bodyPr>
            <a:spAutoFit/>
          </a:bodyPr>
          <a:lstStyle/>
          <a:p>
            <a:r>
              <a:rPr lang="es-ES" sz="1400"/>
              <a:t>Altos niveles de enzima</a:t>
            </a:r>
            <a:endParaRPr lang="es-MX" sz="1400"/>
          </a:p>
        </p:txBody>
      </p:sp>
      <p:sp>
        <p:nvSpPr>
          <p:cNvPr id="10261" name="28 CuadroTexto"/>
          <p:cNvSpPr txBox="1">
            <a:spLocks noChangeArrowheads="1"/>
          </p:cNvSpPr>
          <p:nvPr/>
        </p:nvSpPr>
        <p:spPr bwMode="auto">
          <a:xfrm>
            <a:off x="395288" y="4705350"/>
            <a:ext cx="1368425" cy="307975"/>
          </a:xfrm>
          <a:prstGeom prst="rect">
            <a:avLst/>
          </a:prstGeom>
          <a:noFill/>
          <a:ln w="9525">
            <a:noFill/>
            <a:miter lim="800000"/>
            <a:headEnd/>
            <a:tailEnd/>
          </a:ln>
        </p:spPr>
        <p:txBody>
          <a:bodyPr>
            <a:spAutoFit/>
          </a:bodyPr>
          <a:lstStyle/>
          <a:p>
            <a:r>
              <a:rPr lang="es-ES" sz="1400"/>
              <a:t>No metaboliza</a:t>
            </a:r>
            <a:endParaRPr lang="es-MX" sz="1400"/>
          </a:p>
        </p:txBody>
      </p:sp>
      <p:sp>
        <p:nvSpPr>
          <p:cNvPr id="10262" name="29 CuadroTexto"/>
          <p:cNvSpPr txBox="1">
            <a:spLocks noChangeArrowheads="1"/>
          </p:cNvSpPr>
          <p:nvPr/>
        </p:nvSpPr>
        <p:spPr bwMode="auto">
          <a:xfrm>
            <a:off x="1908175" y="4705350"/>
            <a:ext cx="1295400" cy="523875"/>
          </a:xfrm>
          <a:prstGeom prst="rect">
            <a:avLst/>
          </a:prstGeom>
          <a:noFill/>
          <a:ln w="9525">
            <a:noFill/>
            <a:miter lim="800000"/>
            <a:headEnd/>
            <a:tailEnd/>
          </a:ln>
        </p:spPr>
        <p:txBody>
          <a:bodyPr>
            <a:spAutoFit/>
          </a:bodyPr>
          <a:lstStyle/>
          <a:p>
            <a:r>
              <a:rPr lang="es-ES" sz="1400"/>
              <a:t>Reduce  su metabolismo</a:t>
            </a:r>
            <a:endParaRPr lang="es-MX" sz="1400"/>
          </a:p>
        </p:txBody>
      </p:sp>
      <p:sp>
        <p:nvSpPr>
          <p:cNvPr id="10263" name="30 CuadroTexto"/>
          <p:cNvSpPr txBox="1">
            <a:spLocks noChangeArrowheads="1"/>
          </p:cNvSpPr>
          <p:nvPr/>
        </p:nvSpPr>
        <p:spPr bwMode="auto">
          <a:xfrm>
            <a:off x="3132138" y="4705350"/>
            <a:ext cx="1223962" cy="523875"/>
          </a:xfrm>
          <a:prstGeom prst="rect">
            <a:avLst/>
          </a:prstGeom>
          <a:noFill/>
          <a:ln w="9525">
            <a:noFill/>
            <a:miter lim="800000"/>
            <a:headEnd/>
            <a:tailEnd/>
          </a:ln>
        </p:spPr>
        <p:txBody>
          <a:bodyPr>
            <a:spAutoFit/>
          </a:bodyPr>
          <a:lstStyle/>
          <a:p>
            <a:r>
              <a:rPr lang="es-ES" sz="1400"/>
              <a:t>Metabolismo normal</a:t>
            </a:r>
            <a:endParaRPr lang="es-MX" sz="1400"/>
          </a:p>
        </p:txBody>
      </p:sp>
      <p:sp>
        <p:nvSpPr>
          <p:cNvPr id="10264" name="31 CuadroTexto"/>
          <p:cNvSpPr txBox="1">
            <a:spLocks noChangeArrowheads="1"/>
          </p:cNvSpPr>
          <p:nvPr/>
        </p:nvSpPr>
        <p:spPr bwMode="auto">
          <a:xfrm>
            <a:off x="4356100" y="4705350"/>
            <a:ext cx="1512888" cy="523875"/>
          </a:xfrm>
          <a:prstGeom prst="rect">
            <a:avLst/>
          </a:prstGeom>
          <a:noFill/>
          <a:ln w="9525">
            <a:noFill/>
            <a:miter lim="800000"/>
            <a:headEnd/>
            <a:tailEnd/>
          </a:ln>
        </p:spPr>
        <p:txBody>
          <a:bodyPr>
            <a:spAutoFit/>
          </a:bodyPr>
          <a:lstStyle/>
          <a:p>
            <a:r>
              <a:rPr lang="es-ES" sz="1400"/>
              <a:t>Para otros metabolitos</a:t>
            </a:r>
            <a:endParaRPr lang="es-MX" sz="1400"/>
          </a:p>
        </p:txBody>
      </p:sp>
      <p:sp>
        <p:nvSpPr>
          <p:cNvPr id="10265" name="32 CuadroTexto"/>
          <p:cNvSpPr txBox="1">
            <a:spLocks noChangeArrowheads="1"/>
          </p:cNvSpPr>
          <p:nvPr/>
        </p:nvSpPr>
        <p:spPr bwMode="auto">
          <a:xfrm>
            <a:off x="6227763" y="4705350"/>
            <a:ext cx="1728787" cy="523875"/>
          </a:xfrm>
          <a:prstGeom prst="rect">
            <a:avLst/>
          </a:prstGeom>
          <a:noFill/>
          <a:ln w="9525">
            <a:noFill/>
            <a:miter lim="800000"/>
            <a:headEnd/>
            <a:tailEnd/>
          </a:ln>
        </p:spPr>
        <p:txBody>
          <a:bodyPr>
            <a:spAutoFit/>
          </a:bodyPr>
          <a:lstStyle/>
          <a:p>
            <a:r>
              <a:rPr lang="es-ES" sz="1400"/>
              <a:t>Incrementa el metabolismo</a:t>
            </a:r>
            <a:endParaRPr lang="es-MX" sz="1400"/>
          </a:p>
        </p:txBody>
      </p:sp>
      <p:cxnSp>
        <p:nvCxnSpPr>
          <p:cNvPr id="10266" name="34 Conector recto de flecha"/>
          <p:cNvCxnSpPr>
            <a:cxnSpLocks noChangeShapeType="1"/>
          </p:cNvCxnSpPr>
          <p:nvPr/>
        </p:nvCxnSpPr>
        <p:spPr bwMode="auto">
          <a:xfrm rot="5400000">
            <a:off x="1008063" y="3627438"/>
            <a:ext cx="503237" cy="1587"/>
          </a:xfrm>
          <a:prstGeom prst="straightConnector1">
            <a:avLst/>
          </a:prstGeom>
          <a:noFill/>
          <a:ln w="28575" algn="ctr">
            <a:solidFill>
              <a:schemeClr val="tx1"/>
            </a:solidFill>
            <a:round/>
            <a:headEnd/>
            <a:tailEnd type="arrow" w="med" len="med"/>
          </a:ln>
        </p:spPr>
      </p:cxnSp>
      <p:cxnSp>
        <p:nvCxnSpPr>
          <p:cNvPr id="10267" name="38 Conector recto de flecha"/>
          <p:cNvCxnSpPr>
            <a:cxnSpLocks noChangeShapeType="1"/>
            <a:endCxn id="10257" idx="0"/>
          </p:cNvCxnSpPr>
          <p:nvPr/>
        </p:nvCxnSpPr>
        <p:spPr bwMode="auto">
          <a:xfrm flipH="1">
            <a:off x="2519363" y="2708275"/>
            <a:ext cx="252412" cy="288925"/>
          </a:xfrm>
          <a:prstGeom prst="straightConnector1">
            <a:avLst/>
          </a:prstGeom>
          <a:noFill/>
          <a:ln w="28575" algn="ctr">
            <a:solidFill>
              <a:schemeClr val="tx1"/>
            </a:solidFill>
            <a:round/>
            <a:headEnd/>
            <a:tailEnd type="arrow" w="med" len="med"/>
          </a:ln>
        </p:spPr>
      </p:cxnSp>
      <p:cxnSp>
        <p:nvCxnSpPr>
          <p:cNvPr id="10268" name="48 Conector recto de flecha"/>
          <p:cNvCxnSpPr>
            <a:cxnSpLocks noChangeShapeType="1"/>
          </p:cNvCxnSpPr>
          <p:nvPr/>
        </p:nvCxnSpPr>
        <p:spPr bwMode="auto">
          <a:xfrm>
            <a:off x="4427538" y="2708275"/>
            <a:ext cx="360362" cy="234950"/>
          </a:xfrm>
          <a:prstGeom prst="straightConnector1">
            <a:avLst/>
          </a:prstGeom>
          <a:noFill/>
          <a:ln w="28575" algn="ctr">
            <a:solidFill>
              <a:schemeClr val="tx1"/>
            </a:solidFill>
            <a:round/>
            <a:headEnd/>
            <a:tailEnd type="arrow" w="med" len="med"/>
          </a:ln>
        </p:spPr>
      </p:cxnSp>
      <p:cxnSp>
        <p:nvCxnSpPr>
          <p:cNvPr id="10269" name="59 Conector recto de flecha"/>
          <p:cNvCxnSpPr>
            <a:cxnSpLocks noChangeShapeType="1"/>
          </p:cNvCxnSpPr>
          <p:nvPr/>
        </p:nvCxnSpPr>
        <p:spPr bwMode="auto">
          <a:xfrm flipH="1">
            <a:off x="2555875" y="3573463"/>
            <a:ext cx="0" cy="215900"/>
          </a:xfrm>
          <a:prstGeom prst="straightConnector1">
            <a:avLst/>
          </a:prstGeom>
          <a:noFill/>
          <a:ln w="28575" algn="ctr">
            <a:solidFill>
              <a:schemeClr val="tx1"/>
            </a:solidFill>
            <a:round/>
            <a:headEnd/>
            <a:tailEnd type="arrow" w="med" len="med"/>
          </a:ln>
        </p:spPr>
      </p:cxnSp>
      <p:cxnSp>
        <p:nvCxnSpPr>
          <p:cNvPr id="10270" name="65 Conector recto de flecha"/>
          <p:cNvCxnSpPr>
            <a:cxnSpLocks noChangeShapeType="1"/>
          </p:cNvCxnSpPr>
          <p:nvPr/>
        </p:nvCxnSpPr>
        <p:spPr bwMode="auto">
          <a:xfrm rot="5400000">
            <a:off x="6923088" y="4391025"/>
            <a:ext cx="341312" cy="1588"/>
          </a:xfrm>
          <a:prstGeom prst="straightConnector1">
            <a:avLst/>
          </a:prstGeom>
          <a:noFill/>
          <a:ln w="28575" algn="ctr">
            <a:solidFill>
              <a:schemeClr val="tx1"/>
            </a:solidFill>
            <a:round/>
            <a:headEnd/>
            <a:tailEnd type="arrow" w="med" len="med"/>
          </a:ln>
        </p:spPr>
      </p:cxnSp>
      <p:sp>
        <p:nvSpPr>
          <p:cNvPr id="10271" name="67 Rectángulo"/>
          <p:cNvSpPr>
            <a:spLocks noChangeArrowheads="1"/>
          </p:cNvSpPr>
          <p:nvPr/>
        </p:nvSpPr>
        <p:spPr bwMode="auto">
          <a:xfrm>
            <a:off x="6283325" y="6367463"/>
            <a:ext cx="2659063" cy="307975"/>
          </a:xfrm>
          <a:prstGeom prst="rect">
            <a:avLst/>
          </a:prstGeom>
          <a:noFill/>
          <a:ln w="9525">
            <a:noFill/>
            <a:miter lim="800000"/>
            <a:headEnd/>
            <a:tailEnd/>
          </a:ln>
        </p:spPr>
        <p:txBody>
          <a:bodyPr wrap="none">
            <a:spAutoFit/>
          </a:bodyPr>
          <a:lstStyle/>
          <a:p>
            <a:pPr>
              <a:spcBef>
                <a:spcPct val="50000"/>
              </a:spcBef>
            </a:pPr>
            <a:r>
              <a:rPr lang="es-ES" sz="1400"/>
              <a:t>(</a:t>
            </a:r>
            <a:r>
              <a:rPr lang="es-ES" sz="1400" i="1"/>
              <a:t>Magnus 1999,Casandra 2006</a:t>
            </a:r>
            <a:r>
              <a:rPr lang="es-ES" sz="1400"/>
              <a:t>)</a:t>
            </a:r>
          </a:p>
        </p:txBody>
      </p:sp>
      <p:cxnSp>
        <p:nvCxnSpPr>
          <p:cNvPr id="10272" name="46 Conector recto de flecha"/>
          <p:cNvCxnSpPr>
            <a:cxnSpLocks noChangeShapeType="1"/>
          </p:cNvCxnSpPr>
          <p:nvPr/>
        </p:nvCxnSpPr>
        <p:spPr bwMode="auto">
          <a:xfrm>
            <a:off x="3635375" y="2781300"/>
            <a:ext cx="0" cy="215900"/>
          </a:xfrm>
          <a:prstGeom prst="straightConnector1">
            <a:avLst/>
          </a:prstGeom>
          <a:noFill/>
          <a:ln w="28575" algn="ctr">
            <a:solidFill>
              <a:schemeClr val="tx1"/>
            </a:solidFill>
            <a:round/>
            <a:headEnd/>
            <a:tailEnd type="arrow" w="med" len="med"/>
          </a:ln>
        </p:spPr>
      </p:cxnSp>
      <p:cxnSp>
        <p:nvCxnSpPr>
          <p:cNvPr id="10273" name="59 Conector recto de flecha"/>
          <p:cNvCxnSpPr>
            <a:cxnSpLocks noChangeShapeType="1"/>
          </p:cNvCxnSpPr>
          <p:nvPr/>
        </p:nvCxnSpPr>
        <p:spPr bwMode="auto">
          <a:xfrm flipH="1">
            <a:off x="3635375" y="3573463"/>
            <a:ext cx="0" cy="215900"/>
          </a:xfrm>
          <a:prstGeom prst="straightConnector1">
            <a:avLst/>
          </a:prstGeom>
          <a:noFill/>
          <a:ln w="28575" algn="ctr">
            <a:solidFill>
              <a:schemeClr val="tx1"/>
            </a:solidFill>
            <a:round/>
            <a:headEnd/>
            <a:tailEnd type="arrow" w="med" len="med"/>
          </a:ln>
        </p:spPr>
      </p:cxnSp>
      <p:cxnSp>
        <p:nvCxnSpPr>
          <p:cNvPr id="10274" name="59 Conector recto de flecha"/>
          <p:cNvCxnSpPr>
            <a:cxnSpLocks noChangeShapeType="1"/>
          </p:cNvCxnSpPr>
          <p:nvPr/>
        </p:nvCxnSpPr>
        <p:spPr bwMode="auto">
          <a:xfrm flipH="1">
            <a:off x="5076825" y="3644900"/>
            <a:ext cx="0" cy="215900"/>
          </a:xfrm>
          <a:prstGeom prst="straightConnector1">
            <a:avLst/>
          </a:prstGeom>
          <a:noFill/>
          <a:ln w="28575" algn="ctr">
            <a:solidFill>
              <a:schemeClr val="tx1"/>
            </a:solidFill>
            <a:round/>
            <a:headEnd/>
            <a:tailEnd type="arrow" w="med" len="med"/>
          </a:ln>
        </p:spPr>
      </p:cxnSp>
      <p:cxnSp>
        <p:nvCxnSpPr>
          <p:cNvPr id="10275" name="59 Conector recto de flecha"/>
          <p:cNvCxnSpPr>
            <a:cxnSpLocks noChangeShapeType="1"/>
          </p:cNvCxnSpPr>
          <p:nvPr/>
        </p:nvCxnSpPr>
        <p:spPr bwMode="auto">
          <a:xfrm flipH="1">
            <a:off x="7092950" y="2852738"/>
            <a:ext cx="0" cy="215900"/>
          </a:xfrm>
          <a:prstGeom prst="straightConnector1">
            <a:avLst/>
          </a:prstGeom>
          <a:noFill/>
          <a:ln w="28575" algn="ctr">
            <a:solidFill>
              <a:schemeClr val="tx1"/>
            </a:solidFill>
            <a:round/>
            <a:headEnd/>
            <a:tailEnd type="arrow" w="med" len="med"/>
          </a:ln>
        </p:spPr>
      </p:cxnSp>
      <p:sp>
        <p:nvSpPr>
          <p:cNvPr id="37" name="Rectangle 2"/>
          <p:cNvSpPr txBox="1">
            <a:spLocks noChangeArrowheads="1"/>
          </p:cNvSpPr>
          <p:nvPr/>
        </p:nvSpPr>
        <p:spPr>
          <a:xfrm>
            <a:off x="536028" y="583051"/>
            <a:ext cx="4524703" cy="490537"/>
          </a:xfrm>
          <a:prstGeom prst="rect">
            <a:avLst/>
          </a:prstGeom>
          <a:solidFill>
            <a:schemeClr val="accent1"/>
          </a:solidFill>
        </p:spPr>
        <p:txBody>
          <a:bodyPr/>
          <a:lstStyle/>
          <a:p>
            <a:pPr>
              <a:defRPr/>
            </a:pPr>
            <a:r>
              <a:rPr lang="es-ES" sz="2400" b="1" kern="0" dirty="0">
                <a:solidFill>
                  <a:schemeClr val="tx2"/>
                </a:solidFill>
                <a:latin typeface="+mj-lt"/>
                <a:ea typeface="+mj-ea"/>
                <a:cs typeface="+mj-cs"/>
              </a:rPr>
              <a:t>VARIABILIDAD METABÓLICA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355724" cy="842938"/>
          </a:xfrm>
          <a:solidFill>
            <a:schemeClr val="accent1"/>
          </a:solidFill>
        </p:spPr>
        <p:txBody>
          <a:bodyPr>
            <a:noAutofit/>
          </a:bodyPr>
          <a:lstStyle/>
          <a:p>
            <a:pPr algn="just"/>
            <a:r>
              <a:rPr lang="es-MX" sz="2000" b="1" dirty="0">
                <a:solidFill>
                  <a:schemeClr val="tx1">
                    <a:lumMod val="95000"/>
                    <a:lumOff val="5000"/>
                  </a:schemeClr>
                </a:solidFill>
                <a:effectLst/>
                <a:latin typeface="Times New Roman"/>
                <a:ea typeface="Calibri"/>
              </a:rPr>
              <a:t>Datos clínicos de los pacientes con epilepsia parcial compleja farmacorresistentes y controlados.</a:t>
            </a:r>
            <a:endParaRPr lang="es-MX" sz="2000" b="1" dirty="0">
              <a:solidFill>
                <a:schemeClr val="tx1">
                  <a:lumMod val="95000"/>
                  <a:lumOff val="5000"/>
                </a:schemeClr>
              </a:solidFill>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776863247"/>
              </p:ext>
            </p:extLst>
          </p:nvPr>
        </p:nvGraphicFramePr>
        <p:xfrm>
          <a:off x="786400" y="1052736"/>
          <a:ext cx="7674032" cy="4857823"/>
        </p:xfrm>
        <a:graphic>
          <a:graphicData uri="http://schemas.openxmlformats.org/drawingml/2006/table">
            <a:tbl>
              <a:tblPr firstRow="1" firstCol="1" bandRow="1">
                <a:tableStyleId>{2D5ABB26-0587-4C30-8999-92F81FD0307C}</a:tableStyleId>
              </a:tblPr>
              <a:tblGrid>
                <a:gridCol w="2561464"/>
                <a:gridCol w="3237071"/>
                <a:gridCol w="1875497"/>
              </a:tblGrid>
              <a:tr h="234973">
                <a:tc>
                  <a:txBody>
                    <a:bodyPr/>
                    <a:lstStyle/>
                    <a:p>
                      <a:pPr algn="l">
                        <a:lnSpc>
                          <a:spcPct val="150000"/>
                        </a:lnSpc>
                        <a:spcAft>
                          <a:spcPts val="0"/>
                        </a:spcAft>
                      </a:pPr>
                      <a:r>
                        <a:rPr lang="es-MX" sz="1200" dirty="0">
                          <a:effectLst/>
                        </a:rPr>
                        <a:t>Datos clínicos </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s-MX" sz="1200" dirty="0">
                          <a:effectLst/>
                        </a:rPr>
                        <a:t>farmacorresistentes</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controlados</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Edad (años ± </a:t>
                      </a:r>
                      <a:r>
                        <a:rPr lang="es-MX" sz="1200" dirty="0" err="1">
                          <a:effectLst/>
                        </a:rPr>
                        <a:t>sd</a:t>
                      </a:r>
                      <a:r>
                        <a:rPr lang="es-MX" sz="1200" dirty="0">
                          <a:effectLst/>
                        </a:rPr>
                        <a:t>), rango</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10.23 ± 0.78 (1-15)</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10.53 ± 1.56 (1-15)</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Género (F/M)</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smtClean="0">
                          <a:effectLst/>
                        </a:rPr>
                        <a:t>14:8 </a:t>
                      </a:r>
                      <a:r>
                        <a:rPr lang="es-MX" sz="1200" baseline="0" dirty="0" smtClean="0">
                          <a:effectLst/>
                        </a:rPr>
                        <a:t> *</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3:4</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Inicio de las crisis (años ± </a:t>
                      </a:r>
                      <a:r>
                        <a:rPr lang="es-MX" sz="1200" dirty="0" err="1">
                          <a:effectLst/>
                        </a:rPr>
                        <a:t>sd</a:t>
                      </a:r>
                      <a:r>
                        <a:rPr lang="es-MX" sz="1200" dirty="0">
                          <a:effectLst/>
                        </a:rPr>
                        <a:t>), rango</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4.38 ± 0.81 (1-14</a:t>
                      </a:r>
                      <a:r>
                        <a:rPr lang="es-MX" sz="1200" dirty="0" smtClean="0">
                          <a:effectLst/>
                        </a:rPr>
                        <a:t>) </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4.57 ± 1.43 (2-10)</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Número de crisis/mes</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63.45 ± 27.76 (3-450)</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Años con crisis</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5.85 ± 0.84 (1-12)</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Tiempo controlados (años ± </a:t>
                      </a:r>
                      <a:r>
                        <a:rPr lang="es-MX" sz="1200" dirty="0" err="1">
                          <a:effectLst/>
                        </a:rPr>
                        <a:t>sd</a:t>
                      </a:r>
                      <a:r>
                        <a:rPr lang="es-MX" sz="1200" dirty="0">
                          <a:effectLst/>
                        </a:rPr>
                        <a:t>) rango</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1.9  ± 0.28 (0.6-2)</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n-US" sz="1200" dirty="0" smtClean="0">
                          <a:effectLst/>
                        </a:rPr>
                        <a:t>AVP </a:t>
                      </a:r>
                      <a:r>
                        <a:rPr lang="es-MX" sz="1200" dirty="0">
                          <a:effectLst/>
                        </a:rPr>
                        <a:t>dosis</a:t>
                      </a:r>
                      <a:r>
                        <a:rPr lang="en-US" sz="1200" dirty="0">
                          <a:effectLst/>
                        </a:rPr>
                        <a:t> mg/</a:t>
                      </a:r>
                      <a:r>
                        <a:rPr lang="es-MX" sz="1200" dirty="0">
                          <a:effectLst/>
                        </a:rPr>
                        <a:t>día</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598.0 ± 129.7</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814.3 ± 212.1</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smtClean="0">
                          <a:effectLst/>
                        </a:rPr>
                        <a:t>AVP </a:t>
                      </a:r>
                      <a:r>
                        <a:rPr lang="es-MX" sz="1200" dirty="0">
                          <a:effectLst/>
                        </a:rPr>
                        <a:t>concentración/saliva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0.57 ± 0.12</a:t>
                      </a:r>
                      <a:endParaRPr lang="es-MX" sz="1200" b="1"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200" dirty="0">
                          <a:effectLst/>
                        </a:rPr>
                        <a:t>1.68 ± 0.59</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34973">
                <a:tc>
                  <a:txBody>
                    <a:bodyPr/>
                    <a:lstStyle/>
                    <a:p>
                      <a:pPr algn="l">
                        <a:lnSpc>
                          <a:spcPct val="150000"/>
                        </a:lnSpc>
                        <a:spcAft>
                          <a:spcPts val="0"/>
                        </a:spcAft>
                      </a:pPr>
                      <a:r>
                        <a:rPr lang="es-MX" sz="1200" dirty="0" smtClean="0">
                          <a:effectLst/>
                        </a:rPr>
                        <a:t>AVP </a:t>
                      </a:r>
                      <a:r>
                        <a:rPr lang="es-MX" sz="1200" dirty="0">
                          <a:effectLst/>
                        </a:rPr>
                        <a:t>concentración /plasma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31.62 ± 8.03</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35.17 ± 18.04</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CBZ dosis mg/día</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900.0 ± 100.0</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600.0 ± 200.0</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CBZ concentración/saliva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   0.7244 ± 0.3232</a:t>
                      </a:r>
                      <a:endParaRPr lang="es-MX" sz="1200" b="1"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02870" indent="-102870" algn="ctr">
                        <a:lnSpc>
                          <a:spcPct val="150000"/>
                        </a:lnSpc>
                        <a:spcAft>
                          <a:spcPts val="0"/>
                        </a:spcAft>
                      </a:pPr>
                      <a:r>
                        <a:rPr lang="es-MX" sz="1200" dirty="0">
                          <a:effectLst/>
                        </a:rPr>
                        <a:t>1.017 ± 0.034</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34973">
                <a:tc>
                  <a:txBody>
                    <a:bodyPr/>
                    <a:lstStyle/>
                    <a:p>
                      <a:pPr algn="l">
                        <a:lnSpc>
                          <a:spcPct val="150000"/>
                        </a:lnSpc>
                        <a:spcAft>
                          <a:spcPts val="0"/>
                        </a:spcAft>
                      </a:pPr>
                      <a:r>
                        <a:rPr lang="es-MX" sz="1200" dirty="0">
                          <a:effectLst/>
                        </a:rPr>
                        <a:t>CBZ concentración /plasma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5.900 ± 0.156</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6.76 ± 0.29 </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PHT dosis</a:t>
                      </a:r>
                      <a:r>
                        <a:rPr lang="en-US" sz="1200" dirty="0">
                          <a:effectLst/>
                        </a:rPr>
                        <a:t> mg/</a:t>
                      </a:r>
                      <a:r>
                        <a:rPr lang="es-MX" sz="1200" dirty="0">
                          <a:effectLst/>
                        </a:rPr>
                        <a:t>día</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145.0 ± 55.00</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PHT concentración/saliva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0.9337 ± 0.06814</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PHT concentración/plasma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3.150 ± 1.750</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LEV dosis</a:t>
                      </a:r>
                      <a:r>
                        <a:rPr lang="en-US" sz="1200" dirty="0">
                          <a:effectLst/>
                        </a:rPr>
                        <a:t> mg/</a:t>
                      </a:r>
                      <a:r>
                        <a:rPr lang="es-MX" sz="1200" dirty="0">
                          <a:effectLst/>
                        </a:rPr>
                        <a:t>día</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1250 ± 322.7</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LEV concentración/saliva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1.661 ± 0.8825</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a:effectLst/>
                        </a:rPr>
                        <a:t> </a:t>
                      </a:r>
                      <a:endParaRPr lang="es-MX" sz="1200" b="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973">
                <a:tc>
                  <a:txBody>
                    <a:bodyPr/>
                    <a:lstStyle/>
                    <a:p>
                      <a:pPr algn="l">
                        <a:lnSpc>
                          <a:spcPct val="150000"/>
                        </a:lnSpc>
                        <a:spcAft>
                          <a:spcPts val="0"/>
                        </a:spcAft>
                      </a:pPr>
                      <a:r>
                        <a:rPr lang="es-MX" sz="1200" dirty="0">
                          <a:effectLst/>
                        </a:rPr>
                        <a:t>LEV concentración/plasma (mg)</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4.657± 0.5897</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MX" sz="1200" dirty="0">
                          <a:effectLst/>
                        </a:rPr>
                        <a:t> </a:t>
                      </a:r>
                      <a:endParaRPr lang="es-MX" sz="1200" b="0"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Rectángulo"/>
          <p:cNvSpPr/>
          <p:nvPr/>
        </p:nvSpPr>
        <p:spPr>
          <a:xfrm>
            <a:off x="22836" y="5949280"/>
            <a:ext cx="9144000" cy="523220"/>
          </a:xfrm>
          <a:prstGeom prst="rect">
            <a:avLst/>
          </a:prstGeom>
        </p:spPr>
        <p:txBody>
          <a:bodyPr wrap="square">
            <a:spAutoFit/>
          </a:bodyPr>
          <a:lstStyle/>
          <a:p>
            <a:r>
              <a:rPr lang="es-MX" sz="1400" dirty="0" smtClean="0">
                <a:latin typeface="Times New Roman" panose="02020603050405020304" pitchFamily="18" charset="0"/>
                <a:cs typeface="Times New Roman" panose="02020603050405020304" pitchFamily="18" charset="0"/>
              </a:rPr>
              <a:t>*p= 0.1 </a:t>
            </a:r>
          </a:p>
          <a:p>
            <a:r>
              <a:rPr lang="es-MX" sz="1400" dirty="0" smtClean="0">
                <a:latin typeface="Times New Roman" panose="02020603050405020304" pitchFamily="18" charset="0"/>
                <a:cs typeface="Times New Roman" panose="02020603050405020304" pitchFamily="18" charset="0"/>
              </a:rPr>
              <a:t>F</a:t>
            </a:r>
            <a:r>
              <a:rPr lang="es-MX" sz="1400" dirty="0">
                <a:latin typeface="Times New Roman" panose="02020603050405020304" pitchFamily="18" charset="0"/>
                <a:cs typeface="Times New Roman" panose="02020603050405020304" pitchFamily="18" charset="0"/>
              </a:rPr>
              <a:t>= femenino; M= masculino; </a:t>
            </a:r>
            <a:r>
              <a:rPr lang="es-MX" sz="1400" dirty="0" smtClean="0">
                <a:latin typeface="Times New Roman" panose="02020603050405020304" pitchFamily="18" charset="0"/>
                <a:cs typeface="Times New Roman" panose="02020603050405020304" pitchFamily="18" charset="0"/>
              </a:rPr>
              <a:t>AVP= </a:t>
            </a:r>
            <a:r>
              <a:rPr lang="es-MX" sz="1400" dirty="0">
                <a:latin typeface="Times New Roman" panose="02020603050405020304" pitchFamily="18" charset="0"/>
                <a:cs typeface="Times New Roman" panose="02020603050405020304" pitchFamily="18" charset="0"/>
              </a:rPr>
              <a:t>ácido valproíco; CBZ= carbamazepina; PHT= fenitoína; LEV= levetiracetam.</a:t>
            </a:r>
          </a:p>
        </p:txBody>
      </p:sp>
    </p:spTree>
    <p:extLst>
      <p:ext uri="{BB962C8B-B14F-4D97-AF65-F5344CB8AC3E}">
        <p14:creationId xmlns="" xmlns:p14="http://schemas.microsoft.com/office/powerpoint/2010/main" val="800495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506320"/>
          </a:xfrm>
          <a:solidFill>
            <a:schemeClr val="accent1"/>
          </a:solidFill>
        </p:spPr>
        <p:txBody>
          <a:bodyPr/>
          <a:lstStyle/>
          <a:p>
            <a:pPr algn="ctr"/>
            <a:r>
              <a:rPr lang="es-MX" sz="2800" dirty="0">
                <a:solidFill>
                  <a:schemeClr val="tx1">
                    <a:lumMod val="95000"/>
                    <a:lumOff val="5000"/>
                  </a:schemeClr>
                </a:solidFill>
                <a:latin typeface="Times New Roman" panose="02020603050405020304" pitchFamily="18" charset="0"/>
                <a:cs typeface="Times New Roman" panose="02020603050405020304" pitchFamily="18" charset="0"/>
              </a:rPr>
              <a:t> Polimorfismos del gen </a:t>
            </a:r>
            <a:r>
              <a:rPr lang="es-MX" sz="2800" dirty="0" smtClean="0">
                <a:solidFill>
                  <a:schemeClr val="tx1">
                    <a:lumMod val="95000"/>
                    <a:lumOff val="5000"/>
                  </a:schemeClr>
                </a:solidFill>
                <a:latin typeface="Times New Roman" panose="02020603050405020304" pitchFamily="18" charset="0"/>
                <a:cs typeface="Times New Roman" panose="02020603050405020304" pitchFamily="18" charset="0"/>
              </a:rPr>
              <a:t>ABCB1</a:t>
            </a:r>
            <a:endParaRPr lang="es-MX"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527373729"/>
              </p:ext>
            </p:extLst>
          </p:nvPr>
        </p:nvGraphicFramePr>
        <p:xfrm>
          <a:off x="467544" y="1844824"/>
          <a:ext cx="8229600" cy="2885509"/>
        </p:xfrm>
        <a:graphic>
          <a:graphicData uri="http://schemas.openxmlformats.org/drawingml/2006/table">
            <a:tbl>
              <a:tblPr firstRow="1" bandRow="1">
                <a:tableStyleId>{5C22544A-7EE6-4342-B048-85BDC9FD1C3A}</a:tableStyleId>
              </a:tblPr>
              <a:tblGrid>
                <a:gridCol w="2486985"/>
                <a:gridCol w="2328977"/>
                <a:gridCol w="1706819"/>
                <a:gridCol w="1706819"/>
              </a:tblGrid>
              <a:tr h="245418">
                <a:tc>
                  <a:txBody>
                    <a:bodyPr/>
                    <a:lstStyle/>
                    <a:p>
                      <a:pPr algn="ctr">
                        <a:lnSpc>
                          <a:spcPct val="115000"/>
                        </a:lnSpc>
                        <a:spcAft>
                          <a:spcPts val="0"/>
                        </a:spcAft>
                      </a:pPr>
                      <a:r>
                        <a:rPr lang="es-MX" sz="1600" dirty="0">
                          <a:solidFill>
                            <a:schemeClr val="tx1"/>
                          </a:solidFill>
                          <a:effectLst/>
                        </a:rPr>
                        <a:t>SNPs</a:t>
                      </a:r>
                      <a:endParaRPr lang="es-MX"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dirty="0">
                          <a:solidFill>
                            <a:schemeClr val="tx1"/>
                          </a:solidFill>
                          <a:effectLst/>
                        </a:rPr>
                        <a:t>Región</a:t>
                      </a:r>
                      <a:endParaRPr lang="es-MX"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dirty="0">
                          <a:solidFill>
                            <a:schemeClr val="tx1"/>
                          </a:solidFill>
                          <a:effectLst/>
                        </a:rPr>
                        <a:t>Presente</a:t>
                      </a:r>
                      <a:endParaRPr lang="es-MX" sz="16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a:solidFill>
                            <a:schemeClr val="tx1"/>
                          </a:solidFill>
                          <a:effectLst/>
                        </a:rPr>
                        <a:t>Ausente</a:t>
                      </a:r>
                      <a:endParaRPr lang="es-MX" sz="1600">
                        <a:solidFill>
                          <a:schemeClr val="tx1"/>
                        </a:solidFill>
                        <a:effectLst/>
                        <a:latin typeface="Calibri"/>
                        <a:ea typeface="Calibri"/>
                        <a:cs typeface="Times New Roman"/>
                      </a:endParaRPr>
                    </a:p>
                  </a:txBody>
                  <a:tcPr marL="68580" marR="68580" marT="0" marB="0"/>
                </a:tc>
              </a:tr>
              <a:tr h="262227">
                <a:tc>
                  <a:txBody>
                    <a:bodyPr/>
                    <a:lstStyle/>
                    <a:p>
                      <a:pPr algn="ctr">
                        <a:lnSpc>
                          <a:spcPct val="115000"/>
                        </a:lnSpc>
                        <a:spcAft>
                          <a:spcPts val="0"/>
                        </a:spcAft>
                      </a:pPr>
                      <a:r>
                        <a:rPr lang="es-ES" sz="1600" kern="1200" dirty="0">
                          <a:effectLst/>
                        </a:rPr>
                        <a:t>rs9282564</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a:solidFill>
                            <a:schemeClr val="tx1"/>
                          </a:solidFill>
                          <a:effectLst/>
                        </a:rPr>
                        <a:t>Exón 2</a:t>
                      </a:r>
                      <a:endParaRPr lang="es-MX" sz="1600">
                        <a:solidFill>
                          <a:schemeClr val="tx1"/>
                        </a:solidFill>
                        <a:effectLst/>
                        <a:latin typeface="Calibri"/>
                        <a:ea typeface="Calibri"/>
                        <a:cs typeface="Times New Roman"/>
                      </a:endParaRPr>
                    </a:p>
                  </a:txBody>
                  <a:tcPr marL="68580" marR="68580" marT="0" marB="0"/>
                </a:tc>
                <a:tc>
                  <a:txBody>
                    <a:bodyPr/>
                    <a:lstStyle/>
                    <a:p>
                      <a:pPr algn="l"/>
                      <a:endParaRPr lang="es-MX" sz="1600" dirty="0">
                        <a:solidFill>
                          <a:schemeClr val="tx1"/>
                        </a:solidFill>
                        <a:effectLst/>
                        <a:latin typeface="Calibri"/>
                      </a:endParaRPr>
                    </a:p>
                  </a:txBody>
                  <a:tcPr marL="68580" marR="68580" marT="0" marB="0"/>
                </a:tc>
                <a:tc>
                  <a:txBody>
                    <a:bodyPr/>
                    <a:lstStyle/>
                    <a:p>
                      <a:pPr algn="ctr">
                        <a:lnSpc>
                          <a:spcPct val="115000"/>
                        </a:lnSpc>
                        <a:spcAft>
                          <a:spcPts val="0"/>
                        </a:spcAft>
                      </a:pPr>
                      <a:r>
                        <a:rPr lang="es-ES" sz="1600" kern="1200">
                          <a:solidFill>
                            <a:schemeClr val="tx1"/>
                          </a:solidFill>
                          <a:effectLst/>
                        </a:rPr>
                        <a:t>X</a:t>
                      </a:r>
                      <a:endParaRPr lang="es-MX" sz="1600">
                        <a:solidFill>
                          <a:schemeClr val="tx1"/>
                        </a:solidFill>
                        <a:effectLst/>
                        <a:latin typeface="Calibri"/>
                        <a:ea typeface="Calibri"/>
                        <a:cs typeface="Times New Roman"/>
                      </a:endParaRPr>
                    </a:p>
                  </a:txBody>
                  <a:tcPr marL="68580" marR="68580" marT="0" marB="0"/>
                </a:tc>
              </a:tr>
              <a:tr h="241215">
                <a:tc>
                  <a:txBody>
                    <a:bodyPr/>
                    <a:lstStyle/>
                    <a:p>
                      <a:pPr algn="ctr">
                        <a:lnSpc>
                          <a:spcPct val="115000"/>
                        </a:lnSpc>
                        <a:spcAft>
                          <a:spcPts val="0"/>
                        </a:spcAft>
                      </a:pPr>
                      <a:r>
                        <a:rPr lang="es-ES" sz="1600" b="1" kern="1200" dirty="0">
                          <a:effectLst/>
                        </a:rPr>
                        <a:t>rs2229109</a:t>
                      </a:r>
                      <a:endParaRPr lang="es-MX"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kern="1200" dirty="0">
                          <a:effectLst/>
                        </a:rPr>
                        <a:t>Exón 11</a:t>
                      </a:r>
                      <a:endParaRPr lang="es-MX"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b="1" dirty="0">
                          <a:solidFill>
                            <a:srgbClr val="002060"/>
                          </a:solidFill>
                          <a:effectLst/>
                        </a:rPr>
                        <a:t>X</a:t>
                      </a:r>
                      <a:endParaRPr lang="es-MX" sz="1600" b="1" dirty="0">
                        <a:solidFill>
                          <a:srgbClr val="002060"/>
                        </a:solidFill>
                        <a:effectLst/>
                        <a:latin typeface="Calibri"/>
                        <a:ea typeface="Calibri"/>
                        <a:cs typeface="Times New Roman"/>
                      </a:endParaRPr>
                    </a:p>
                  </a:txBody>
                  <a:tcPr marL="68580" marR="68580" marT="0" marB="0"/>
                </a:tc>
                <a:tc>
                  <a:txBody>
                    <a:bodyPr/>
                    <a:lstStyle/>
                    <a:p>
                      <a:pPr algn="l"/>
                      <a:endParaRPr lang="es-MX" sz="1600">
                        <a:solidFill>
                          <a:schemeClr val="tx1"/>
                        </a:solidFill>
                        <a:effectLst/>
                        <a:latin typeface="Calibri"/>
                      </a:endParaRPr>
                    </a:p>
                  </a:txBody>
                  <a:tcPr marL="68580" marR="68580" marT="0" marB="0"/>
                </a:tc>
              </a:tr>
              <a:tr h="245418">
                <a:tc>
                  <a:txBody>
                    <a:bodyPr/>
                    <a:lstStyle/>
                    <a:p>
                      <a:pPr algn="ctr">
                        <a:lnSpc>
                          <a:spcPct val="115000"/>
                        </a:lnSpc>
                        <a:spcAft>
                          <a:spcPts val="0"/>
                        </a:spcAft>
                      </a:pPr>
                      <a:r>
                        <a:rPr lang="es-ES" sz="1600" b="1" kern="1200" dirty="0">
                          <a:effectLst/>
                        </a:rPr>
                        <a:t>rs1128503</a:t>
                      </a:r>
                      <a:endParaRPr lang="es-MX"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kern="1200">
                          <a:effectLst/>
                        </a:rPr>
                        <a:t>Exón 12</a:t>
                      </a:r>
                      <a:endParaRPr lang="es-MX"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kern="1200">
                          <a:solidFill>
                            <a:srgbClr val="002060"/>
                          </a:solidFill>
                          <a:effectLst/>
                        </a:rPr>
                        <a:t>X</a:t>
                      </a:r>
                      <a:endParaRPr lang="es-MX" sz="1600" b="1">
                        <a:solidFill>
                          <a:srgbClr val="002060"/>
                        </a:solidFill>
                        <a:effectLst/>
                        <a:latin typeface="Calibri"/>
                        <a:ea typeface="Calibri"/>
                        <a:cs typeface="Times New Roman"/>
                      </a:endParaRPr>
                    </a:p>
                  </a:txBody>
                  <a:tcPr marL="68580" marR="68580" marT="0" marB="0"/>
                </a:tc>
                <a:tc>
                  <a:txBody>
                    <a:bodyPr/>
                    <a:lstStyle/>
                    <a:p>
                      <a:pPr algn="l"/>
                      <a:endParaRPr lang="es-MX" sz="1600">
                        <a:solidFill>
                          <a:schemeClr val="tx1"/>
                        </a:solidFill>
                        <a:effectLst/>
                        <a:latin typeface="Calibri"/>
                      </a:endParaRPr>
                    </a:p>
                  </a:txBody>
                  <a:tcPr marL="68580" marR="68580" marT="0" marB="0"/>
                </a:tc>
              </a:tr>
              <a:tr h="236173">
                <a:tc>
                  <a:txBody>
                    <a:bodyPr/>
                    <a:lstStyle/>
                    <a:p>
                      <a:pPr algn="ctr">
                        <a:lnSpc>
                          <a:spcPct val="115000"/>
                        </a:lnSpc>
                        <a:spcAft>
                          <a:spcPts val="0"/>
                        </a:spcAft>
                      </a:pPr>
                      <a:r>
                        <a:rPr lang="es-MX" sz="1600" b="0" kern="1200">
                          <a:effectLst/>
                        </a:rPr>
                        <a:t>rs28381209</a:t>
                      </a:r>
                      <a:endParaRPr lang="es-MX" sz="1600" b="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0" kern="1200" dirty="0">
                          <a:effectLst/>
                        </a:rPr>
                        <a:t>Exón 14</a:t>
                      </a:r>
                      <a:endParaRPr lang="es-MX" sz="1600" b="0" dirty="0">
                        <a:effectLst/>
                        <a:latin typeface="Calibri"/>
                        <a:ea typeface="Calibri"/>
                        <a:cs typeface="Times New Roman"/>
                      </a:endParaRPr>
                    </a:p>
                  </a:txBody>
                  <a:tcPr marL="68580" marR="68580" marT="0" marB="0"/>
                </a:tc>
                <a:tc>
                  <a:txBody>
                    <a:bodyPr/>
                    <a:lstStyle/>
                    <a:p>
                      <a:pPr algn="l"/>
                      <a:endParaRPr lang="es-MX" sz="1600" b="1">
                        <a:solidFill>
                          <a:srgbClr val="002060"/>
                        </a:solidFill>
                        <a:effectLst/>
                        <a:latin typeface="Calibri"/>
                      </a:endParaRPr>
                    </a:p>
                  </a:txBody>
                  <a:tcPr marL="68580" marR="68580" marT="0" marB="0"/>
                </a:tc>
                <a:tc>
                  <a:txBody>
                    <a:bodyPr/>
                    <a:lstStyle/>
                    <a:p>
                      <a:pPr algn="ctr">
                        <a:lnSpc>
                          <a:spcPct val="115000"/>
                        </a:lnSpc>
                        <a:spcAft>
                          <a:spcPts val="0"/>
                        </a:spcAft>
                      </a:pPr>
                      <a:r>
                        <a:rPr lang="es-ES" sz="1600" kern="1200">
                          <a:solidFill>
                            <a:schemeClr val="tx1"/>
                          </a:solidFill>
                          <a:effectLst/>
                        </a:rPr>
                        <a:t>X</a:t>
                      </a:r>
                      <a:endParaRPr lang="es-MX" sz="1600">
                        <a:solidFill>
                          <a:schemeClr val="tx1"/>
                        </a:solidFill>
                        <a:effectLst/>
                        <a:latin typeface="Calibri"/>
                        <a:ea typeface="Calibri"/>
                        <a:cs typeface="Times New Roman"/>
                      </a:endParaRPr>
                    </a:p>
                  </a:txBody>
                  <a:tcPr marL="68580" marR="68580" marT="0" marB="0"/>
                </a:tc>
              </a:tr>
              <a:tr h="236173">
                <a:tc>
                  <a:txBody>
                    <a:bodyPr/>
                    <a:lstStyle/>
                    <a:p>
                      <a:pPr algn="ctr">
                        <a:lnSpc>
                          <a:spcPct val="115000"/>
                        </a:lnSpc>
                        <a:spcAft>
                          <a:spcPts val="0"/>
                        </a:spcAft>
                      </a:pPr>
                      <a:r>
                        <a:rPr lang="es-MX" sz="1600" b="1" kern="1200" dirty="0">
                          <a:effectLst/>
                        </a:rPr>
                        <a:t>rs2032582</a:t>
                      </a:r>
                      <a:endParaRPr lang="es-MX"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kern="1200">
                          <a:effectLst/>
                        </a:rPr>
                        <a:t>Exón 21</a:t>
                      </a:r>
                      <a:endParaRPr lang="es-MX"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b="1">
                          <a:solidFill>
                            <a:srgbClr val="002060"/>
                          </a:solidFill>
                          <a:effectLst/>
                        </a:rPr>
                        <a:t>X</a:t>
                      </a:r>
                      <a:endParaRPr lang="es-MX" sz="1600" b="1">
                        <a:solidFill>
                          <a:srgbClr val="00206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a:solidFill>
                            <a:schemeClr val="tx1"/>
                          </a:solidFill>
                          <a:effectLst/>
                        </a:rPr>
                        <a:t> </a:t>
                      </a:r>
                      <a:endParaRPr lang="es-MX" sz="1600">
                        <a:solidFill>
                          <a:schemeClr val="tx1"/>
                        </a:solidFill>
                        <a:effectLst/>
                        <a:latin typeface="Calibri"/>
                        <a:ea typeface="Calibri"/>
                        <a:cs typeface="Times New Roman"/>
                      </a:endParaRPr>
                    </a:p>
                  </a:txBody>
                  <a:tcPr marL="68580" marR="68580" marT="0" marB="0"/>
                </a:tc>
              </a:tr>
              <a:tr h="236173">
                <a:tc>
                  <a:txBody>
                    <a:bodyPr/>
                    <a:lstStyle/>
                    <a:p>
                      <a:pPr algn="ctr">
                        <a:lnSpc>
                          <a:spcPct val="115000"/>
                        </a:lnSpc>
                        <a:spcAft>
                          <a:spcPts val="0"/>
                        </a:spcAft>
                      </a:pPr>
                      <a:r>
                        <a:rPr lang="es-MX" sz="1600" b="1" kern="1200" dirty="0">
                          <a:effectLst/>
                        </a:rPr>
                        <a:t>rs1045642</a:t>
                      </a:r>
                      <a:endParaRPr lang="es-MX"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kern="1200">
                          <a:effectLst/>
                        </a:rPr>
                        <a:t>Exón 26</a:t>
                      </a:r>
                      <a:endParaRPr lang="es-MX" sz="1600" b="1">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b="1" dirty="0">
                          <a:solidFill>
                            <a:srgbClr val="002060"/>
                          </a:solidFill>
                          <a:effectLst/>
                        </a:rPr>
                        <a:t>X</a:t>
                      </a:r>
                      <a:endParaRPr lang="es-MX" sz="1600" b="1" dirty="0">
                        <a:solidFill>
                          <a:srgbClr val="00206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a:solidFill>
                            <a:schemeClr val="tx1"/>
                          </a:solidFill>
                          <a:effectLst/>
                        </a:rPr>
                        <a:t> </a:t>
                      </a:r>
                      <a:endParaRPr lang="es-MX" sz="1600">
                        <a:solidFill>
                          <a:schemeClr val="tx1"/>
                        </a:solidFill>
                        <a:effectLst/>
                        <a:latin typeface="Calibri"/>
                        <a:ea typeface="Calibri"/>
                        <a:cs typeface="Times New Roman"/>
                      </a:endParaRPr>
                    </a:p>
                  </a:txBody>
                  <a:tcPr marL="68580" marR="68580" marT="0" marB="0"/>
                </a:tc>
              </a:tr>
              <a:tr h="236173">
                <a:tc>
                  <a:txBody>
                    <a:bodyPr/>
                    <a:lstStyle/>
                    <a:p>
                      <a:pPr algn="ctr">
                        <a:lnSpc>
                          <a:spcPct val="115000"/>
                        </a:lnSpc>
                        <a:spcAft>
                          <a:spcPts val="0"/>
                        </a:spcAft>
                      </a:pPr>
                      <a:r>
                        <a:rPr lang="es-MX" sz="1600" kern="1200">
                          <a:effectLst/>
                        </a:rPr>
                        <a:t>rs28364274</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dirty="0">
                          <a:effectLst/>
                        </a:rPr>
                        <a:t>Exón 28</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a:effectLst/>
                        </a:rPr>
                        <a:t> </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a:solidFill>
                            <a:schemeClr val="tx1"/>
                          </a:solidFill>
                          <a:effectLst/>
                        </a:rPr>
                        <a:t>X</a:t>
                      </a:r>
                      <a:endParaRPr lang="es-MX" sz="1600">
                        <a:solidFill>
                          <a:schemeClr val="tx1"/>
                        </a:solidFill>
                        <a:effectLst/>
                        <a:latin typeface="Calibri"/>
                        <a:ea typeface="Calibri"/>
                        <a:cs typeface="Times New Roman"/>
                      </a:endParaRPr>
                    </a:p>
                  </a:txBody>
                  <a:tcPr marL="68580" marR="68580" marT="0" marB="0"/>
                </a:tc>
              </a:tr>
              <a:tr h="240375">
                <a:tc>
                  <a:txBody>
                    <a:bodyPr/>
                    <a:lstStyle/>
                    <a:p>
                      <a:pPr algn="ctr">
                        <a:lnSpc>
                          <a:spcPct val="115000"/>
                        </a:lnSpc>
                        <a:spcAft>
                          <a:spcPts val="0"/>
                        </a:spcAft>
                      </a:pPr>
                      <a:r>
                        <a:rPr lang="es-ES" sz="1600" kern="1200">
                          <a:effectLst/>
                        </a:rPr>
                        <a:t>rs2214102</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a:effectLst/>
                        </a:rPr>
                        <a:t>5’UTR</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b="1" kern="1200" dirty="0" smtClean="0">
                          <a:effectLst/>
                        </a:rPr>
                        <a:t> X</a:t>
                      </a:r>
                      <a:endParaRPr lang="es-MX" sz="1600" b="1" dirty="0">
                        <a:effectLst/>
                        <a:latin typeface="Calibri"/>
                        <a:ea typeface="Calibri"/>
                        <a:cs typeface="Times New Roman"/>
                      </a:endParaRPr>
                    </a:p>
                  </a:txBody>
                  <a:tcPr marL="68580" marR="68580" marT="0" marB="0"/>
                </a:tc>
                <a:tc>
                  <a:txBody>
                    <a:bodyPr/>
                    <a:lstStyle/>
                    <a:p>
                      <a:pPr algn="l"/>
                      <a:endParaRPr lang="es-MX" sz="1600">
                        <a:solidFill>
                          <a:schemeClr val="tx1"/>
                        </a:solidFill>
                        <a:effectLst/>
                        <a:latin typeface="Calibri"/>
                      </a:endParaRPr>
                    </a:p>
                  </a:txBody>
                  <a:tcPr marL="68580" marR="68580" marT="0" marB="0"/>
                </a:tc>
              </a:tr>
              <a:tr h="247099">
                <a:tc>
                  <a:txBody>
                    <a:bodyPr/>
                    <a:lstStyle/>
                    <a:p>
                      <a:pPr algn="ctr">
                        <a:lnSpc>
                          <a:spcPct val="115000"/>
                        </a:lnSpc>
                        <a:spcAft>
                          <a:spcPts val="0"/>
                        </a:spcAft>
                      </a:pPr>
                      <a:r>
                        <a:rPr lang="es-MX" sz="1600">
                          <a:effectLst/>
                        </a:rPr>
                        <a:t>rs2235047</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a:effectLst/>
                        </a:rPr>
                        <a:t>Intrónica</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b="1" dirty="0" smtClean="0">
                          <a:effectLst/>
                        </a:rPr>
                        <a:t>X</a:t>
                      </a:r>
                      <a:endParaRPr lang="es-MX" sz="1600" b="1" dirty="0">
                        <a:effectLst/>
                        <a:latin typeface="Calibri"/>
                        <a:ea typeface="Calibri"/>
                        <a:cs typeface="Times New Roman"/>
                      </a:endParaRPr>
                    </a:p>
                  </a:txBody>
                  <a:tcPr marL="68580" marR="68580" marT="0" marB="0"/>
                </a:tc>
                <a:tc>
                  <a:txBody>
                    <a:bodyPr/>
                    <a:lstStyle/>
                    <a:p>
                      <a:pPr algn="l"/>
                      <a:endParaRPr lang="es-MX" sz="1600" dirty="0">
                        <a:solidFill>
                          <a:schemeClr val="tx1"/>
                        </a:solidFill>
                        <a:effectLst/>
                        <a:latin typeface="Calibri"/>
                      </a:endParaRPr>
                    </a:p>
                  </a:txBody>
                  <a:tcPr marL="68580" marR="68580" marT="0" marB="0"/>
                </a:tc>
              </a:tr>
              <a:tr h="237854">
                <a:tc>
                  <a:txBody>
                    <a:bodyPr/>
                    <a:lstStyle/>
                    <a:p>
                      <a:pPr algn="ctr">
                        <a:lnSpc>
                          <a:spcPct val="115000"/>
                        </a:lnSpc>
                        <a:spcAft>
                          <a:spcPts val="0"/>
                        </a:spcAft>
                      </a:pPr>
                      <a:r>
                        <a:rPr lang="es-MX" sz="1600">
                          <a:effectLst/>
                        </a:rPr>
                        <a:t>rs2235048</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dirty="0">
                          <a:effectLst/>
                        </a:rPr>
                        <a:t>Intrónica </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b="1" dirty="0" smtClean="0">
                          <a:effectLst/>
                        </a:rPr>
                        <a:t>X</a:t>
                      </a:r>
                      <a:endParaRPr lang="es-MX" sz="1600" b="1" dirty="0">
                        <a:effectLst/>
                        <a:latin typeface="Calibri"/>
                        <a:ea typeface="Calibri"/>
                        <a:cs typeface="Times New Roman"/>
                      </a:endParaRPr>
                    </a:p>
                  </a:txBody>
                  <a:tcPr marL="68580" marR="68580" marT="0" marB="0"/>
                </a:tc>
                <a:tc>
                  <a:txBody>
                    <a:bodyPr/>
                    <a:lstStyle/>
                    <a:p>
                      <a:pPr algn="l"/>
                      <a:endParaRPr lang="es-MX" sz="1600" dirty="0">
                        <a:solidFill>
                          <a:schemeClr val="tx1"/>
                        </a:solidFill>
                        <a:effectLst/>
                        <a:latin typeface="Calibri"/>
                      </a:endParaRPr>
                    </a:p>
                  </a:txBody>
                  <a:tcPr marL="68580" marR="68580" marT="0" marB="0"/>
                </a:tc>
              </a:tr>
            </a:tbl>
          </a:graphicData>
        </a:graphic>
      </p:graphicFrame>
    </p:spTree>
    <p:extLst>
      <p:ext uri="{BB962C8B-B14F-4D97-AF65-F5344CB8AC3E}">
        <p14:creationId xmlns="" xmlns:p14="http://schemas.microsoft.com/office/powerpoint/2010/main" val="2499443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331076" y="511121"/>
            <a:ext cx="8229600" cy="778098"/>
          </a:xfrm>
          <a:solidFill>
            <a:schemeClr val="accent1"/>
          </a:solidFill>
        </p:spPr>
        <p:txBody>
          <a:bodyPr/>
          <a:lstStyle/>
          <a:p>
            <a:pPr algn="ctr"/>
            <a:r>
              <a:rPr lang="es-MX" sz="2800" dirty="0">
                <a:solidFill>
                  <a:schemeClr val="tx1">
                    <a:lumMod val="95000"/>
                    <a:lumOff val="5000"/>
                  </a:schemeClr>
                </a:solidFill>
                <a:latin typeface="Times New Roman" panose="02020603050405020304" pitchFamily="18" charset="0"/>
                <a:cs typeface="Times New Roman" panose="02020603050405020304" pitchFamily="18" charset="0"/>
              </a:rPr>
              <a:t>Frecuencias polimórficas del gen ABCB1</a:t>
            </a:r>
          </a:p>
        </p:txBody>
      </p:sp>
      <p:graphicFrame>
        <p:nvGraphicFramePr>
          <p:cNvPr id="9" name="8 Marcador de contenido"/>
          <p:cNvGraphicFramePr>
            <a:graphicFrameLocks noGrp="1"/>
          </p:cNvGraphicFramePr>
          <p:nvPr>
            <p:ph idx="1"/>
            <p:extLst>
              <p:ext uri="{D42A27DB-BD31-4B8C-83A1-F6EECF244321}">
                <p14:modId xmlns="" xmlns:p14="http://schemas.microsoft.com/office/powerpoint/2010/main" val="219248361"/>
              </p:ext>
            </p:extLst>
          </p:nvPr>
        </p:nvGraphicFramePr>
        <p:xfrm>
          <a:off x="179514" y="1599749"/>
          <a:ext cx="8784974" cy="4556281"/>
        </p:xfrm>
        <a:graphic>
          <a:graphicData uri="http://schemas.openxmlformats.org/drawingml/2006/table">
            <a:tbl>
              <a:tblPr firstRow="1" firstCol="1" bandRow="1">
                <a:tableStyleId>{5C22544A-7EE6-4342-B048-85BDC9FD1C3A}</a:tableStyleId>
              </a:tblPr>
              <a:tblGrid>
                <a:gridCol w="914453"/>
                <a:gridCol w="885745"/>
                <a:gridCol w="1152128"/>
                <a:gridCol w="1121150"/>
                <a:gridCol w="1496379"/>
                <a:gridCol w="910864"/>
                <a:gridCol w="1080120"/>
                <a:gridCol w="1224135"/>
              </a:tblGrid>
              <a:tr h="51676">
                <a:tc rowSpan="2">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Exón</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row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SNPs</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row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Nucleótido</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grid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Asociación proteíca</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hMerge="1">
                  <a:txBody>
                    <a:bodyPr/>
                    <a:lstStyle/>
                    <a:p>
                      <a:endParaRPr lang="es-MX"/>
                    </a:p>
                  </a:txBody>
                  <a:tcPr/>
                </a:tc>
                <a:tc rowSpan="2">
                  <a:txBody>
                    <a:bodyPr/>
                    <a:lstStyle/>
                    <a:p>
                      <a:pPr marL="287020" indent="-287020" algn="just">
                        <a:lnSpc>
                          <a:spcPct val="115000"/>
                        </a:lnSpc>
                        <a:spcAft>
                          <a:spcPts val="0"/>
                        </a:spcAft>
                      </a:pPr>
                      <a:r>
                        <a:rPr lang="es-ES" sz="1400" kern="1200">
                          <a:effectLst/>
                          <a:latin typeface="Times New Roman" panose="02020603050405020304" pitchFamily="18" charset="0"/>
                          <a:cs typeface="Times New Roman" panose="02020603050405020304" pitchFamily="18" charset="0"/>
                        </a:rPr>
                        <a:t>Frecuencia (%)</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rowSpan="2">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Heterocigoto</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rowSpan="2">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Homocigoto</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r>
              <a:tr h="277076">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Aminoácido</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Localización</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vMerge="1">
                  <a:txBody>
                    <a:bodyPr/>
                    <a:lstStyle/>
                    <a:p>
                      <a:endParaRPr lang="es-MX"/>
                    </a:p>
                  </a:txBody>
                  <a:tcPr/>
                </a:tc>
                <a:tc vMerge="1">
                  <a:txBody>
                    <a:bodyPr/>
                    <a:lstStyle/>
                    <a:p>
                      <a:endParaRPr lang="es-MX"/>
                    </a:p>
                  </a:txBody>
                  <a:tcPr/>
                </a:tc>
                <a:tc vMerge="1">
                  <a:txBody>
                    <a:bodyPr/>
                    <a:lstStyle/>
                    <a:p>
                      <a:endParaRPr lang="es-MX"/>
                    </a:p>
                  </a:txBody>
                  <a:tcPr/>
                </a:tc>
              </a:tr>
              <a:tr h="504056">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Exón 11</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1199</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G→A</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Ser→Asn</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400: sitio de unión;</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2° dominio</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citoplasmático</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9.09</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100</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r>
              <a:tr h="465060">
                <a:tc>
                  <a:txBody>
                    <a:bodyPr/>
                    <a:lstStyle/>
                    <a:p>
                      <a:pPr algn="ctr">
                        <a:lnSpc>
                          <a:spcPct val="115000"/>
                        </a:lnSpc>
                        <a:spcAft>
                          <a:spcPts val="0"/>
                        </a:spcAft>
                      </a:pPr>
                      <a:r>
                        <a:rPr lang="es-ES" sz="1400" b="1" kern="1200" dirty="0">
                          <a:effectLst/>
                          <a:latin typeface="Times New Roman" panose="02020603050405020304" pitchFamily="18" charset="0"/>
                          <a:cs typeface="Times New Roman" panose="02020603050405020304" pitchFamily="18" charset="0"/>
                        </a:rPr>
                        <a:t>Exón 12</a:t>
                      </a:r>
                      <a:endParaRPr lang="es-MX" sz="1400" b="1"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b="1" dirty="0">
                          <a:effectLst/>
                          <a:latin typeface="Times New Roman" panose="02020603050405020304" pitchFamily="18" charset="0"/>
                          <a:cs typeface="Times New Roman" panose="02020603050405020304" pitchFamily="18" charset="0"/>
                        </a:rPr>
                        <a:t>1236</a:t>
                      </a:r>
                      <a:endParaRPr lang="es-MX" sz="1400" b="1"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b="0" dirty="0">
                          <a:effectLst/>
                          <a:latin typeface="Times New Roman" panose="02020603050405020304" pitchFamily="18" charset="0"/>
                          <a:cs typeface="Times New Roman" panose="02020603050405020304" pitchFamily="18" charset="0"/>
                        </a:rPr>
                        <a:t>C→T</a:t>
                      </a:r>
                      <a:endParaRPr lang="es-MX" sz="1400" b="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b="0" dirty="0">
                          <a:effectLst/>
                          <a:latin typeface="Times New Roman" panose="02020603050405020304" pitchFamily="18" charset="0"/>
                          <a:cs typeface="Times New Roman" panose="02020603050405020304" pitchFamily="18" charset="0"/>
                        </a:rPr>
                        <a:t>Sinónimo</a:t>
                      </a:r>
                    </a:p>
                    <a:p>
                      <a:pPr algn="ctr">
                        <a:lnSpc>
                          <a:spcPct val="115000"/>
                        </a:lnSpc>
                        <a:spcAft>
                          <a:spcPts val="0"/>
                        </a:spcAft>
                      </a:pPr>
                      <a:r>
                        <a:rPr lang="es-MX" sz="1400" b="0" dirty="0" err="1">
                          <a:effectLst/>
                          <a:latin typeface="Times New Roman" panose="02020603050405020304" pitchFamily="18" charset="0"/>
                          <a:cs typeface="Times New Roman" panose="02020603050405020304" pitchFamily="18" charset="0"/>
                        </a:rPr>
                        <a:t>Gly→Gly</a:t>
                      </a:r>
                      <a:endParaRPr lang="es-MX" sz="1400" b="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b="0" dirty="0">
                          <a:effectLst/>
                          <a:latin typeface="Times New Roman" panose="02020603050405020304" pitchFamily="18" charset="0"/>
                          <a:cs typeface="Times New Roman" panose="02020603050405020304" pitchFamily="18" charset="0"/>
                        </a:rPr>
                        <a:t>412:  2º dominio Citoplasmático; cadena beta</a:t>
                      </a:r>
                      <a:endParaRPr lang="es-MX" sz="1400" b="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b="1"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b="1" dirty="0">
                          <a:effectLst/>
                          <a:latin typeface="Times New Roman" panose="02020603050405020304" pitchFamily="18" charset="0"/>
                          <a:cs typeface="Times New Roman" panose="02020603050405020304" pitchFamily="18" charset="0"/>
                        </a:rPr>
                        <a:t>     59.1</a:t>
                      </a:r>
                      <a:endParaRPr lang="es-MX" sz="1400" b="1"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b="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b="0" dirty="0">
                          <a:effectLst/>
                          <a:latin typeface="Times New Roman" panose="02020603050405020304" pitchFamily="18" charset="0"/>
                          <a:cs typeface="Times New Roman" panose="02020603050405020304" pitchFamily="18" charset="0"/>
                        </a:rPr>
                        <a:t>38.5</a:t>
                      </a:r>
                      <a:endParaRPr lang="es-MX" sz="1400" b="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b="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b="0" dirty="0">
                          <a:effectLst/>
                          <a:latin typeface="Times New Roman" panose="02020603050405020304" pitchFamily="18" charset="0"/>
                          <a:cs typeface="Times New Roman" panose="02020603050405020304" pitchFamily="18" charset="0"/>
                        </a:rPr>
                        <a:t>61.5</a:t>
                      </a:r>
                      <a:endParaRPr lang="es-MX" sz="1400" b="0" dirty="0">
                        <a:effectLst/>
                        <a:latin typeface="Times New Roman" panose="02020603050405020304" pitchFamily="18" charset="0"/>
                        <a:ea typeface="Calibri"/>
                        <a:cs typeface="Times New Roman" panose="02020603050405020304" pitchFamily="18" charset="0"/>
                      </a:endParaRPr>
                    </a:p>
                  </a:txBody>
                  <a:tcPr marL="20221" marR="20221" marT="0" marB="0"/>
                </a:tc>
              </a:tr>
              <a:tr h="576064">
                <a:tc>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Exón 21</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b="1" dirty="0">
                          <a:solidFill>
                            <a:schemeClr val="tx1">
                              <a:lumMod val="95000"/>
                              <a:lumOff val="5000"/>
                            </a:schemeClr>
                          </a:solidFill>
                          <a:effectLst/>
                          <a:latin typeface="Times New Roman" panose="02020603050405020304" pitchFamily="18" charset="0"/>
                          <a:cs typeface="Times New Roman" panose="02020603050405020304" pitchFamily="18" charset="0"/>
                        </a:rPr>
                        <a:t>2677</a:t>
                      </a:r>
                      <a:endParaRPr lang="es-MX" sz="1400" b="1"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T→G</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err="1">
                          <a:effectLst/>
                          <a:latin typeface="Times New Roman" panose="02020603050405020304" pitchFamily="18" charset="0"/>
                          <a:cs typeface="Times New Roman" panose="02020603050405020304" pitchFamily="18" charset="0"/>
                        </a:rPr>
                        <a:t>Ser→Ala</a:t>
                      </a:r>
                      <a:endParaRPr lang="es-MX"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893; 3er dominio citoplasmático; cadena alfa-hélice</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b="1" dirty="0">
                          <a:effectLst/>
                          <a:latin typeface="Times New Roman" panose="02020603050405020304" pitchFamily="18" charset="0"/>
                          <a:cs typeface="Times New Roman" panose="02020603050405020304" pitchFamily="18" charset="0"/>
                        </a:rPr>
                        <a:t>     59.1</a:t>
                      </a:r>
                      <a:endParaRPr lang="es-MX" sz="1400" b="1"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46.2</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53.8</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r>
              <a:tr h="360040">
                <a:tc>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Exón 26</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b="1" dirty="0">
                          <a:solidFill>
                            <a:schemeClr val="tx1">
                              <a:lumMod val="95000"/>
                              <a:lumOff val="5000"/>
                            </a:schemeClr>
                          </a:solidFill>
                          <a:effectLst/>
                          <a:latin typeface="Times New Roman" panose="02020603050405020304" pitchFamily="18" charset="0"/>
                          <a:cs typeface="Times New Roman" panose="02020603050405020304" pitchFamily="18" charset="0"/>
                        </a:rPr>
                        <a:t>3435</a:t>
                      </a:r>
                      <a:endParaRPr lang="es-MX" sz="1400" b="1" dirty="0">
                        <a:solidFill>
                          <a:schemeClr val="tx1">
                            <a:lumMod val="95000"/>
                            <a:lumOff val="5000"/>
                          </a:schemeClr>
                        </a:solidFill>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C→T</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Sinónimo</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Ile→Ile</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1145; </a:t>
                      </a:r>
                      <a:r>
                        <a:rPr lang="en-US" sz="1400" dirty="0">
                          <a:effectLst/>
                          <a:latin typeface="Times New Roman" panose="02020603050405020304" pitchFamily="18" charset="0"/>
                          <a:cs typeface="Times New Roman" panose="02020603050405020304" pitchFamily="18" charset="0"/>
                        </a:rPr>
                        <a:t>4º </a:t>
                      </a:r>
                      <a:r>
                        <a:rPr lang="es-MX" sz="1400" dirty="0">
                          <a:effectLst/>
                          <a:latin typeface="Times New Roman" panose="02020603050405020304" pitchFamily="18" charset="0"/>
                          <a:cs typeface="Times New Roman" panose="02020603050405020304" pitchFamily="18" charset="0"/>
                        </a:rPr>
                        <a:t>dominio citoplasmático</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r>
                        <a:rPr lang="es-MX" sz="1400" b="1" dirty="0">
                          <a:effectLst/>
                          <a:latin typeface="Times New Roman" panose="02020603050405020304" pitchFamily="18" charset="0"/>
                          <a:cs typeface="Times New Roman" panose="02020603050405020304" pitchFamily="18" charset="0"/>
                        </a:rPr>
                        <a:t>48.6</a:t>
                      </a:r>
                      <a:endParaRPr lang="es-MX" sz="1400" b="1"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46.2</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53.8</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r>
              <a:tr h="360040">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Intrón 26-exón 27</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rs2235047</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T→G</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Intrónica</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Intrón entre el exón 25 y 26</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18.18</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100</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r>
              <a:tr h="568434">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Intrón 26-exón 27</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rs2235048</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C→T</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intrónica</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Intrón entre el exón 25 y 26</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r>
                        <a:rPr lang="es-MX" sz="1400" b="1" dirty="0">
                          <a:effectLst/>
                          <a:latin typeface="Times New Roman" panose="02020603050405020304" pitchFamily="18" charset="0"/>
                          <a:cs typeface="Times New Roman" panose="02020603050405020304" pitchFamily="18" charset="0"/>
                        </a:rPr>
                        <a:t>40.9</a:t>
                      </a:r>
                      <a:endParaRPr lang="es-MX" sz="1400" b="1" dirty="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a:effectLst/>
                          <a:latin typeface="Times New Roman" panose="02020603050405020304" pitchFamily="18" charset="0"/>
                          <a:cs typeface="Times New Roman" panose="02020603050405020304" pitchFamily="18" charset="0"/>
                        </a:rPr>
                        <a:t>44.5</a:t>
                      </a:r>
                      <a:endParaRPr lang="es-MX" sz="1400">
                        <a:effectLst/>
                        <a:latin typeface="Times New Roman" panose="02020603050405020304" pitchFamily="18" charset="0"/>
                        <a:ea typeface="Calibri"/>
                        <a:cs typeface="Times New Roman" panose="02020603050405020304" pitchFamily="18" charset="0"/>
                      </a:endParaRPr>
                    </a:p>
                  </a:txBody>
                  <a:tcPr marL="20221" marR="20221" marT="0" marB="0"/>
                </a:tc>
                <a:tc>
                  <a:txBody>
                    <a:bodyPr/>
                    <a:lstStyle/>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s-MX" sz="1400" dirty="0">
                          <a:effectLst/>
                          <a:latin typeface="Times New Roman" panose="02020603050405020304" pitchFamily="18" charset="0"/>
                          <a:cs typeface="Times New Roman" panose="02020603050405020304" pitchFamily="18" charset="0"/>
                        </a:rPr>
                        <a:t>55.5</a:t>
                      </a:r>
                      <a:endParaRPr lang="es-MX" sz="1400" dirty="0">
                        <a:effectLst/>
                        <a:latin typeface="Times New Roman" panose="02020603050405020304" pitchFamily="18" charset="0"/>
                        <a:ea typeface="Calibri"/>
                        <a:cs typeface="Times New Roman" panose="02020603050405020304" pitchFamily="18" charset="0"/>
                      </a:endParaRPr>
                    </a:p>
                  </a:txBody>
                  <a:tcPr marL="20221" marR="20221" marT="0" marB="0"/>
                </a:tc>
              </a:tr>
            </a:tbl>
          </a:graphicData>
        </a:graphic>
      </p:graphicFrame>
      <p:sp>
        <p:nvSpPr>
          <p:cNvPr id="14" name="13 Rectángulo"/>
          <p:cNvSpPr/>
          <p:nvPr/>
        </p:nvSpPr>
        <p:spPr bwMode="auto">
          <a:xfrm>
            <a:off x="251520" y="2852936"/>
            <a:ext cx="6264696" cy="720080"/>
          </a:xfrm>
          <a:prstGeom prst="rect">
            <a:avLst/>
          </a:prstGeom>
          <a:noFill/>
          <a:ln w="9525" cap="flat" cmpd="sng" algn="ctr">
            <a:solidFill>
              <a:schemeClr val="accent2">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
        <p:nvSpPr>
          <p:cNvPr id="15" name="14 Rectángulo"/>
          <p:cNvSpPr/>
          <p:nvPr/>
        </p:nvSpPr>
        <p:spPr bwMode="auto">
          <a:xfrm>
            <a:off x="251520" y="3573016"/>
            <a:ext cx="6264696" cy="720080"/>
          </a:xfrm>
          <a:prstGeom prst="rect">
            <a:avLst/>
          </a:prstGeom>
          <a:noFill/>
          <a:ln w="9525" cap="flat" cmpd="sng" algn="ctr">
            <a:solidFill>
              <a:schemeClr val="accent2">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
        <p:nvSpPr>
          <p:cNvPr id="16" name="15 Rectángulo"/>
          <p:cNvSpPr/>
          <p:nvPr/>
        </p:nvSpPr>
        <p:spPr bwMode="auto">
          <a:xfrm>
            <a:off x="251520" y="4293096"/>
            <a:ext cx="6264696" cy="432048"/>
          </a:xfrm>
          <a:prstGeom prst="rect">
            <a:avLst/>
          </a:prstGeom>
          <a:noFill/>
          <a:ln w="9525" cap="flat" cmpd="sng" algn="ctr">
            <a:solidFill>
              <a:schemeClr val="accent2">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
        <p:nvSpPr>
          <p:cNvPr id="7" name="6 Rectángulo"/>
          <p:cNvSpPr/>
          <p:nvPr/>
        </p:nvSpPr>
        <p:spPr bwMode="auto">
          <a:xfrm>
            <a:off x="227170" y="5517232"/>
            <a:ext cx="6264696" cy="720080"/>
          </a:xfrm>
          <a:prstGeom prst="rect">
            <a:avLst/>
          </a:prstGeom>
          <a:noFill/>
          <a:ln w="9525" cap="flat" cmpd="sng" algn="ctr">
            <a:solidFill>
              <a:schemeClr val="accent2">
                <a:lumMod val="5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 xmlns:p14="http://schemas.microsoft.com/office/powerpoint/2010/main" val="30701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78328"/>
          </a:xfrm>
          <a:solidFill>
            <a:schemeClr val="accent1"/>
          </a:solidFill>
        </p:spPr>
        <p:txBody>
          <a:bodyPr/>
          <a:lstStyle/>
          <a:p>
            <a:pPr algn="ctr"/>
            <a:r>
              <a:rPr lang="es-MX" sz="2800" dirty="0">
                <a:solidFill>
                  <a:schemeClr val="tx1">
                    <a:lumMod val="95000"/>
                    <a:lumOff val="5000"/>
                  </a:schemeClr>
                </a:solidFill>
                <a:effectLst/>
                <a:latin typeface="Times New Roman" panose="02020603050405020304" pitchFamily="18" charset="0"/>
                <a:cs typeface="Times New Roman" panose="02020603050405020304" pitchFamily="18" charset="0"/>
              </a:rPr>
              <a:t>Polimorfismos del gen ABCC2</a:t>
            </a:r>
            <a:endParaRPr lang="es-MX"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 xmlns:p14="http://schemas.microsoft.com/office/powerpoint/2010/main" val="122459521"/>
              </p:ext>
            </p:extLst>
          </p:nvPr>
        </p:nvGraphicFramePr>
        <p:xfrm>
          <a:off x="323528" y="1700808"/>
          <a:ext cx="8496945" cy="3969221"/>
        </p:xfrm>
        <a:graphic>
          <a:graphicData uri="http://schemas.openxmlformats.org/drawingml/2006/table">
            <a:tbl>
              <a:tblPr firstRow="1" bandRow="1">
                <a:tableStyleId>{5C22544A-7EE6-4342-B048-85BDC9FD1C3A}</a:tableStyleId>
              </a:tblPr>
              <a:tblGrid>
                <a:gridCol w="2055282"/>
                <a:gridCol w="2469304"/>
                <a:gridCol w="2028142"/>
                <a:gridCol w="1944217"/>
              </a:tblGrid>
              <a:tr h="232026">
                <a:tc>
                  <a:txBody>
                    <a:bodyPr/>
                    <a:lstStyle/>
                    <a:p>
                      <a:pPr algn="ctr">
                        <a:lnSpc>
                          <a:spcPct val="115000"/>
                        </a:lnSpc>
                        <a:spcAft>
                          <a:spcPts val="0"/>
                        </a:spcAft>
                      </a:pPr>
                      <a:r>
                        <a:rPr lang="es-MX" sz="1600" dirty="0">
                          <a:effectLst/>
                        </a:rPr>
                        <a:t>SNPs</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dirty="0">
                          <a:effectLst/>
                        </a:rPr>
                        <a:t>Región</a:t>
                      </a:r>
                      <a:endParaRPr lang="es-MX"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kern="1200">
                          <a:effectLst/>
                        </a:rPr>
                        <a:t>Positivo</a:t>
                      </a:r>
                      <a:endParaRPr lang="es-MX"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600" dirty="0">
                          <a:effectLst/>
                        </a:rPr>
                        <a:t>Negativo</a:t>
                      </a:r>
                      <a:endParaRPr lang="es-MX" sz="1600" dirty="0">
                        <a:effectLst/>
                        <a:latin typeface="Calibri"/>
                        <a:ea typeface="Calibri"/>
                        <a:cs typeface="Times New Roman"/>
                      </a:endParaRPr>
                    </a:p>
                  </a:txBody>
                  <a:tcPr marL="68580" marR="68580" marT="0" marB="0"/>
                </a:tc>
              </a:tr>
              <a:tr h="287742">
                <a:tc>
                  <a:txBody>
                    <a:bodyPr/>
                    <a:lstStyle/>
                    <a:p>
                      <a:pPr algn="ctr">
                        <a:lnSpc>
                          <a:spcPct val="150000"/>
                        </a:lnSpc>
                        <a:spcAft>
                          <a:spcPts val="0"/>
                        </a:spcAft>
                      </a:pPr>
                      <a:r>
                        <a:rPr lang="es-MX" sz="1600" kern="1200">
                          <a:effectLst/>
                        </a:rPr>
                        <a:t>rs2273697</a:t>
                      </a:r>
                      <a:endParaRPr lang="es-MX"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dirty="0">
                          <a:effectLst/>
                        </a:rPr>
                        <a:t>Exón 10</a:t>
                      </a:r>
                      <a:endParaRPr lang="es-MX" sz="1600" dirty="0">
                        <a:effectLst/>
                        <a:latin typeface="Calibri"/>
                        <a:ea typeface="Calibri"/>
                        <a:cs typeface="Times New Roman"/>
                      </a:endParaRPr>
                    </a:p>
                  </a:txBody>
                  <a:tcPr marL="68580" marR="68580" marT="0" marB="0"/>
                </a:tc>
                <a:tc>
                  <a:txBody>
                    <a:bodyPr/>
                    <a:lstStyle/>
                    <a:p>
                      <a:pPr algn="l"/>
                      <a:endParaRPr lang="es-MX" sz="1600">
                        <a:effectLst/>
                        <a:latin typeface="Calibri"/>
                      </a:endParaRPr>
                    </a:p>
                  </a:txBody>
                  <a:tcPr marL="68580" marR="68580" marT="0" marB="0"/>
                </a:tc>
                <a:tc>
                  <a:txBody>
                    <a:bodyPr/>
                    <a:lstStyle/>
                    <a:p>
                      <a:pPr algn="ctr">
                        <a:lnSpc>
                          <a:spcPct val="150000"/>
                        </a:lnSpc>
                        <a:spcAft>
                          <a:spcPts val="0"/>
                        </a:spcAft>
                      </a:pPr>
                      <a:r>
                        <a:rPr lang="es-MX" sz="1600">
                          <a:effectLst/>
                        </a:rPr>
                        <a:t>X</a:t>
                      </a:r>
                      <a:endParaRPr lang="es-MX" sz="1600">
                        <a:effectLst/>
                        <a:latin typeface="Calibri"/>
                        <a:ea typeface="Calibri"/>
                        <a:cs typeface="Times New Roman"/>
                      </a:endParaRPr>
                    </a:p>
                  </a:txBody>
                  <a:tcPr marL="68580" marR="68580" marT="0" marB="0"/>
                </a:tc>
              </a:tr>
              <a:tr h="287742">
                <a:tc>
                  <a:txBody>
                    <a:bodyPr/>
                    <a:lstStyle/>
                    <a:p>
                      <a:pPr algn="ctr">
                        <a:lnSpc>
                          <a:spcPct val="150000"/>
                        </a:lnSpc>
                        <a:spcAft>
                          <a:spcPts val="0"/>
                        </a:spcAft>
                      </a:pPr>
                      <a:r>
                        <a:rPr lang="es-MX" sz="1600" kern="1200">
                          <a:effectLst/>
                        </a:rPr>
                        <a:t>rs8187692</a:t>
                      </a:r>
                      <a:endParaRPr lang="es-MX"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dirty="0">
                          <a:effectLst/>
                        </a:rPr>
                        <a:t>Exón 25</a:t>
                      </a:r>
                      <a:endParaRPr lang="es-MX" sz="1600" dirty="0">
                        <a:effectLst/>
                        <a:latin typeface="Calibri"/>
                        <a:ea typeface="Calibri"/>
                        <a:cs typeface="Times New Roman"/>
                      </a:endParaRPr>
                    </a:p>
                  </a:txBody>
                  <a:tcPr marL="68580" marR="68580" marT="0" marB="0"/>
                </a:tc>
                <a:tc>
                  <a:txBody>
                    <a:bodyPr/>
                    <a:lstStyle/>
                    <a:p>
                      <a:pPr algn="l"/>
                      <a:endParaRPr lang="es-MX" sz="1600">
                        <a:effectLst/>
                        <a:latin typeface="Calibri"/>
                      </a:endParaRPr>
                    </a:p>
                  </a:txBody>
                  <a:tcPr marL="68580" marR="68580" marT="0" marB="0"/>
                </a:tc>
                <a:tc>
                  <a:txBody>
                    <a:bodyPr/>
                    <a:lstStyle/>
                    <a:p>
                      <a:pPr algn="ctr">
                        <a:lnSpc>
                          <a:spcPct val="150000"/>
                        </a:lnSpc>
                        <a:spcAft>
                          <a:spcPts val="0"/>
                        </a:spcAft>
                      </a:pPr>
                      <a:r>
                        <a:rPr lang="es-MX" sz="1600">
                          <a:effectLst/>
                        </a:rPr>
                        <a:t>X</a:t>
                      </a:r>
                      <a:endParaRPr lang="es-MX" sz="1600">
                        <a:effectLst/>
                        <a:latin typeface="Calibri"/>
                        <a:ea typeface="Calibri"/>
                        <a:cs typeface="Times New Roman"/>
                      </a:endParaRPr>
                    </a:p>
                  </a:txBody>
                  <a:tcPr marL="68580" marR="68580" marT="0" marB="0"/>
                </a:tc>
              </a:tr>
              <a:tr h="287742">
                <a:tc>
                  <a:txBody>
                    <a:bodyPr/>
                    <a:lstStyle/>
                    <a:p>
                      <a:pPr algn="ctr">
                        <a:lnSpc>
                          <a:spcPct val="150000"/>
                        </a:lnSpc>
                        <a:spcAft>
                          <a:spcPts val="0"/>
                        </a:spcAft>
                      </a:pPr>
                      <a:r>
                        <a:rPr lang="es-MX" sz="1600" kern="1200">
                          <a:effectLst/>
                        </a:rPr>
                        <a:t>rs17222723</a:t>
                      </a:r>
                      <a:endParaRPr lang="es-MX"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a:effectLst/>
                        </a:rPr>
                        <a:t>Exón 25</a:t>
                      </a:r>
                      <a:endParaRPr lang="es-MX" sz="1600">
                        <a:effectLst/>
                        <a:latin typeface="Calibri"/>
                        <a:ea typeface="Calibri"/>
                        <a:cs typeface="Times New Roman"/>
                      </a:endParaRPr>
                    </a:p>
                  </a:txBody>
                  <a:tcPr marL="68580" marR="68580" marT="0" marB="0"/>
                </a:tc>
                <a:tc>
                  <a:txBody>
                    <a:bodyPr/>
                    <a:lstStyle/>
                    <a:p>
                      <a:pPr algn="l"/>
                      <a:endParaRPr lang="es-MX" sz="1600">
                        <a:effectLst/>
                        <a:latin typeface="Calibri"/>
                      </a:endParaRPr>
                    </a:p>
                  </a:txBody>
                  <a:tcPr marL="68580" marR="68580" marT="0" marB="0"/>
                </a:tc>
                <a:tc>
                  <a:txBody>
                    <a:bodyPr/>
                    <a:lstStyle/>
                    <a:p>
                      <a:pPr algn="ctr">
                        <a:lnSpc>
                          <a:spcPct val="150000"/>
                        </a:lnSpc>
                        <a:spcAft>
                          <a:spcPts val="0"/>
                        </a:spcAft>
                      </a:pPr>
                      <a:r>
                        <a:rPr lang="es-MX" sz="1600">
                          <a:effectLst/>
                        </a:rPr>
                        <a:t>X</a:t>
                      </a:r>
                      <a:endParaRPr lang="es-MX" sz="1600">
                        <a:effectLst/>
                        <a:latin typeface="Calibri"/>
                        <a:ea typeface="Calibri"/>
                        <a:cs typeface="Times New Roman"/>
                      </a:endParaRPr>
                    </a:p>
                  </a:txBody>
                  <a:tcPr marL="68580" marR="68580" marT="0" marB="0"/>
                </a:tc>
              </a:tr>
              <a:tr h="287742">
                <a:tc>
                  <a:txBody>
                    <a:bodyPr/>
                    <a:lstStyle/>
                    <a:p>
                      <a:pPr algn="ctr">
                        <a:lnSpc>
                          <a:spcPct val="150000"/>
                        </a:lnSpc>
                        <a:spcAft>
                          <a:spcPts val="0"/>
                        </a:spcAft>
                      </a:pPr>
                      <a:r>
                        <a:rPr lang="es-MX" sz="1600" b="1" kern="1200" dirty="0">
                          <a:effectLst/>
                        </a:rPr>
                        <a:t>rs3740066</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b="1" kern="1200" dirty="0">
                          <a:effectLst/>
                        </a:rPr>
                        <a:t>Exón 28</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X</a:t>
                      </a:r>
                      <a:endParaRPr lang="es-MX" sz="1600" b="1" dirty="0">
                        <a:effectLst/>
                        <a:latin typeface="Calibri"/>
                        <a:ea typeface="Calibri"/>
                        <a:cs typeface="Times New Roman"/>
                      </a:endParaRPr>
                    </a:p>
                  </a:txBody>
                  <a:tcPr marL="68580" marR="68580" marT="0" marB="0"/>
                </a:tc>
                <a:tc>
                  <a:txBody>
                    <a:bodyPr/>
                    <a:lstStyle/>
                    <a:p>
                      <a:pPr algn="l"/>
                      <a:endParaRPr lang="es-MX" sz="1600">
                        <a:effectLst/>
                        <a:latin typeface="Calibri"/>
                      </a:endParaRPr>
                    </a:p>
                  </a:txBody>
                  <a:tcPr marL="68580" marR="68580" marT="0" marB="0"/>
                </a:tc>
              </a:tr>
              <a:tr h="287742">
                <a:tc>
                  <a:txBody>
                    <a:bodyPr/>
                    <a:lstStyle/>
                    <a:p>
                      <a:pPr algn="ctr">
                        <a:lnSpc>
                          <a:spcPct val="150000"/>
                        </a:lnSpc>
                        <a:spcAft>
                          <a:spcPts val="0"/>
                        </a:spcAft>
                      </a:pPr>
                      <a:r>
                        <a:rPr lang="es-ES" sz="1600" kern="1200">
                          <a:effectLst/>
                        </a:rPr>
                        <a:t>rs7899457</a:t>
                      </a:r>
                      <a:endParaRPr lang="es-MX"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a:effectLst/>
                        </a:rPr>
                        <a:t>Exón 29</a:t>
                      </a:r>
                      <a:endParaRPr lang="es-MX"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a:effectLst/>
                        </a:rPr>
                        <a:t> </a:t>
                      </a:r>
                      <a:endParaRPr lang="es-MX" sz="160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a:effectLst/>
                        </a:rPr>
                        <a:t> </a:t>
                      </a:r>
                      <a:endParaRPr lang="es-MX" sz="1600">
                        <a:effectLst/>
                        <a:latin typeface="Calibri"/>
                        <a:ea typeface="Calibri"/>
                        <a:cs typeface="Times New Roman"/>
                      </a:endParaRPr>
                    </a:p>
                  </a:txBody>
                  <a:tcPr marL="68580" marR="68580" marT="0" marB="0"/>
                </a:tc>
              </a:tr>
              <a:tr h="336773">
                <a:tc>
                  <a:txBody>
                    <a:bodyPr/>
                    <a:lstStyle/>
                    <a:p>
                      <a:pPr algn="ctr">
                        <a:lnSpc>
                          <a:spcPct val="150000"/>
                        </a:lnSpc>
                        <a:spcAft>
                          <a:spcPts val="0"/>
                        </a:spcAft>
                      </a:pPr>
                      <a:r>
                        <a:rPr lang="es-MX" sz="1600" b="1" kern="1200" dirty="0">
                          <a:effectLst/>
                        </a:rPr>
                        <a:t>66744 T&gt;G </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b="1" kern="1200" dirty="0">
                          <a:effectLst/>
                        </a:rPr>
                        <a:t>Exón 28</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smtClean="0">
                          <a:effectLst/>
                        </a:rPr>
                        <a:t>X (no reportado)</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a:effectLst/>
                        </a:rPr>
                        <a:t> </a:t>
                      </a:r>
                      <a:endParaRPr lang="es-MX" sz="1600">
                        <a:effectLst/>
                        <a:latin typeface="Calibri"/>
                        <a:ea typeface="Calibri"/>
                        <a:cs typeface="Times New Roman"/>
                      </a:endParaRPr>
                    </a:p>
                  </a:txBody>
                  <a:tcPr marL="68580" marR="68580" marT="0" marB="0"/>
                </a:tc>
              </a:tr>
              <a:tr h="360040">
                <a:tc>
                  <a:txBody>
                    <a:bodyPr/>
                    <a:lstStyle/>
                    <a:p>
                      <a:pPr algn="ctr">
                        <a:lnSpc>
                          <a:spcPct val="150000"/>
                        </a:lnSpc>
                        <a:spcAft>
                          <a:spcPts val="0"/>
                        </a:spcAft>
                      </a:pPr>
                      <a:r>
                        <a:rPr lang="es-MX" sz="1600" b="1" kern="1200" dirty="0">
                          <a:effectLst/>
                        </a:rPr>
                        <a:t>68049 T&gt;A</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b="1" kern="1200" dirty="0">
                          <a:effectLst/>
                        </a:rPr>
                        <a:t>Exón 29</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X </a:t>
                      </a:r>
                      <a:r>
                        <a:rPr lang="es-MX" sz="1600" b="1" dirty="0" smtClean="0">
                          <a:effectLst/>
                        </a:rPr>
                        <a:t>(no reportado)</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600" kern="1200">
                          <a:effectLst/>
                        </a:rPr>
                        <a:t> </a:t>
                      </a:r>
                      <a:endParaRPr lang="es-MX" sz="1600">
                        <a:effectLst/>
                        <a:latin typeface="Calibri"/>
                        <a:ea typeface="Calibri"/>
                        <a:cs typeface="Times New Roman"/>
                      </a:endParaRPr>
                    </a:p>
                  </a:txBody>
                  <a:tcPr marL="68580" marR="68580" marT="0" marB="0"/>
                </a:tc>
              </a:tr>
              <a:tr h="360040">
                <a:tc>
                  <a:txBody>
                    <a:bodyPr/>
                    <a:lstStyle/>
                    <a:p>
                      <a:pPr algn="ctr">
                        <a:lnSpc>
                          <a:spcPct val="150000"/>
                        </a:lnSpc>
                        <a:spcAft>
                          <a:spcPts val="0"/>
                        </a:spcAft>
                      </a:pPr>
                      <a:r>
                        <a:rPr lang="es-MX" sz="1600" b="1">
                          <a:effectLst/>
                        </a:rPr>
                        <a:t>67967C&gt;A</a:t>
                      </a:r>
                      <a:endParaRPr lang="es-MX" sz="1600" b="1">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Exón 29</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X </a:t>
                      </a:r>
                      <a:r>
                        <a:rPr lang="es-MX" sz="1600" b="1" dirty="0" smtClean="0">
                          <a:effectLst/>
                        </a:rPr>
                        <a:t>(no reportado)</a:t>
                      </a:r>
                      <a:endParaRPr lang="es-MX" sz="1600" b="1" dirty="0">
                        <a:effectLst/>
                        <a:latin typeface="Calibri"/>
                        <a:ea typeface="Calibri"/>
                        <a:cs typeface="Times New Roman"/>
                      </a:endParaRPr>
                    </a:p>
                  </a:txBody>
                  <a:tcPr marL="68580" marR="68580" marT="0" marB="0"/>
                </a:tc>
                <a:tc>
                  <a:txBody>
                    <a:bodyPr/>
                    <a:lstStyle/>
                    <a:p>
                      <a:pPr algn="l"/>
                      <a:endParaRPr lang="es-MX" sz="1600">
                        <a:effectLst/>
                        <a:latin typeface="Calibri"/>
                      </a:endParaRPr>
                    </a:p>
                  </a:txBody>
                  <a:tcPr marL="68580" marR="68580" marT="0" marB="0"/>
                </a:tc>
              </a:tr>
              <a:tr h="288032">
                <a:tc>
                  <a:txBody>
                    <a:bodyPr/>
                    <a:lstStyle/>
                    <a:p>
                      <a:pPr algn="ctr">
                        <a:lnSpc>
                          <a:spcPct val="150000"/>
                        </a:lnSpc>
                        <a:spcAft>
                          <a:spcPts val="0"/>
                        </a:spcAft>
                      </a:pPr>
                      <a:r>
                        <a:rPr lang="es-MX" sz="1600" b="1">
                          <a:effectLst/>
                        </a:rPr>
                        <a:t>68072C&gt;A</a:t>
                      </a:r>
                      <a:endParaRPr lang="es-MX" sz="1600" b="1">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Exón 29</a:t>
                      </a:r>
                      <a:endParaRPr lang="es-MX" sz="1600" b="1"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X </a:t>
                      </a:r>
                      <a:r>
                        <a:rPr lang="es-MX" sz="1600" b="1" dirty="0" smtClean="0">
                          <a:effectLst/>
                        </a:rPr>
                        <a:t>(no reportado)</a:t>
                      </a:r>
                      <a:endParaRPr lang="es-MX" sz="1600" b="1" dirty="0">
                        <a:effectLst/>
                        <a:latin typeface="Calibri"/>
                        <a:ea typeface="Calibri"/>
                        <a:cs typeface="Times New Roman"/>
                      </a:endParaRPr>
                    </a:p>
                  </a:txBody>
                  <a:tcPr marL="68580" marR="68580" marT="0" marB="0"/>
                </a:tc>
                <a:tc>
                  <a:txBody>
                    <a:bodyPr/>
                    <a:lstStyle/>
                    <a:p>
                      <a:pPr algn="l"/>
                      <a:endParaRPr lang="es-MX" sz="1600">
                        <a:effectLst/>
                        <a:latin typeface="Calibri"/>
                      </a:endParaRPr>
                    </a:p>
                  </a:txBody>
                  <a:tcPr marL="68580" marR="68580" marT="0" marB="0"/>
                </a:tc>
              </a:tr>
              <a:tr h="286821">
                <a:tc>
                  <a:txBody>
                    <a:bodyPr/>
                    <a:lstStyle/>
                    <a:p>
                      <a:pPr algn="ctr">
                        <a:lnSpc>
                          <a:spcPct val="150000"/>
                        </a:lnSpc>
                        <a:spcAft>
                          <a:spcPts val="0"/>
                        </a:spcAft>
                      </a:pPr>
                      <a:r>
                        <a:rPr lang="es-MX" sz="1600" b="1">
                          <a:effectLst/>
                        </a:rPr>
                        <a:t>68088 G&gt;C</a:t>
                      </a:r>
                      <a:endParaRPr lang="es-MX" sz="1600" b="1">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a:effectLst/>
                        </a:rPr>
                        <a:t>Intrón entre el exón 29 y 30</a:t>
                      </a:r>
                      <a:endParaRPr lang="es-MX" sz="1600" b="1">
                        <a:effectLst/>
                        <a:latin typeface="Calibri"/>
                        <a:ea typeface="Calibri"/>
                        <a:cs typeface="Times New Roman"/>
                      </a:endParaRPr>
                    </a:p>
                  </a:txBody>
                  <a:tcPr marL="68580" marR="68580" marT="0" marB="0"/>
                </a:tc>
                <a:tc>
                  <a:txBody>
                    <a:bodyPr/>
                    <a:lstStyle/>
                    <a:p>
                      <a:pPr algn="ctr">
                        <a:lnSpc>
                          <a:spcPct val="150000"/>
                        </a:lnSpc>
                        <a:spcAft>
                          <a:spcPts val="0"/>
                        </a:spcAft>
                      </a:pPr>
                      <a:r>
                        <a:rPr lang="es-MX" sz="1600" b="1" dirty="0">
                          <a:effectLst/>
                        </a:rPr>
                        <a:t>X </a:t>
                      </a:r>
                      <a:r>
                        <a:rPr lang="es-MX" sz="1600" b="1" dirty="0" smtClean="0">
                          <a:effectLst/>
                        </a:rPr>
                        <a:t>(no reportado)</a:t>
                      </a:r>
                      <a:endParaRPr lang="es-MX" sz="1600" b="1" dirty="0">
                        <a:effectLst/>
                        <a:latin typeface="Calibri"/>
                        <a:ea typeface="Calibri"/>
                        <a:cs typeface="Times New Roman"/>
                      </a:endParaRPr>
                    </a:p>
                  </a:txBody>
                  <a:tcPr marL="68580" marR="68580" marT="0" marB="0"/>
                </a:tc>
                <a:tc>
                  <a:txBody>
                    <a:bodyPr/>
                    <a:lstStyle/>
                    <a:p>
                      <a:pPr algn="l"/>
                      <a:endParaRPr lang="es-MX" sz="1600" dirty="0">
                        <a:effectLst/>
                        <a:latin typeface="Calibri"/>
                      </a:endParaRPr>
                    </a:p>
                  </a:txBody>
                  <a:tcPr marL="68580" marR="68580" marT="0" marB="0"/>
                </a:tc>
              </a:tr>
            </a:tbl>
          </a:graphicData>
        </a:graphic>
      </p:graphicFrame>
    </p:spTree>
    <p:extLst>
      <p:ext uri="{BB962C8B-B14F-4D97-AF65-F5344CB8AC3E}">
        <p14:creationId xmlns="" xmlns:p14="http://schemas.microsoft.com/office/powerpoint/2010/main" val="93427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21480"/>
            <a:ext cx="9036496" cy="850106"/>
          </a:xfrm>
          <a:solidFill>
            <a:schemeClr val="accent1"/>
          </a:solidFill>
        </p:spPr>
        <p:txBody>
          <a:bodyPr>
            <a:noAutofit/>
          </a:bodyPr>
          <a:lstStyle/>
          <a:p>
            <a:pPr algn="just"/>
            <a:r>
              <a:rPr lang="es-MX" sz="2400" dirty="0">
                <a:solidFill>
                  <a:schemeClr val="tx1">
                    <a:lumMod val="95000"/>
                    <a:lumOff val="5000"/>
                  </a:schemeClr>
                </a:solidFill>
                <a:effectLst/>
                <a:latin typeface="Times New Roman" panose="02020603050405020304" pitchFamily="18" charset="0"/>
                <a:cs typeface="Times New Roman" panose="02020603050405020304" pitchFamily="18" charset="0"/>
              </a:rPr>
              <a:t>Cromatogramas que muestran los cambios encontrados en el gen ABCC2 en pacientes pediátricos mexicanos con epilepsia farmacorresistente. </a:t>
            </a:r>
            <a:endParaRPr lang="es-MX"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rotWithShape="1">
          <a:blip r:embed="rId2" cstate="print">
            <a:extLst>
              <a:ext uri="{28A0092B-C50C-407E-A947-70E740481C1C}">
                <a14:useLocalDpi xmlns="" xmlns:a14="http://schemas.microsoft.com/office/drawing/2010/main" val="0"/>
              </a:ext>
            </a:extLst>
          </a:blip>
          <a:srcRect b="58688"/>
          <a:stretch/>
        </p:blipFill>
        <p:spPr bwMode="auto">
          <a:xfrm>
            <a:off x="395536" y="1340768"/>
            <a:ext cx="8352928" cy="3528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5517232"/>
            <a:ext cx="8748464" cy="646331"/>
          </a:xfrm>
          <a:prstGeom prst="rect">
            <a:avLst/>
          </a:prstGeom>
          <a:noFill/>
        </p:spPr>
        <p:txBody>
          <a:bodyPr wrap="square" rtlCol="0">
            <a:spAutoFit/>
          </a:bodyPr>
          <a:lstStyle/>
          <a:p>
            <a:pPr algn="just"/>
            <a:r>
              <a:rPr lang="es-MX" dirty="0">
                <a:latin typeface="Times New Roman" panose="02020603050405020304" pitchFamily="18" charset="0"/>
                <a:cs typeface="Times New Roman" panose="02020603050405020304" pitchFamily="18" charset="0"/>
              </a:rPr>
              <a:t>A) Cambio 66744T&gt;G localizado en el exón 28. B) Cambio 67967 C&gt;A localizado en el exón 29. </a:t>
            </a:r>
          </a:p>
        </p:txBody>
      </p:sp>
    </p:spTree>
    <p:extLst>
      <p:ext uri="{BB962C8B-B14F-4D97-AF65-F5344CB8AC3E}">
        <p14:creationId xmlns="" xmlns:p14="http://schemas.microsoft.com/office/powerpoint/2010/main" val="362628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692696"/>
            <a:ext cx="8229600" cy="506320"/>
          </a:xfrm>
          <a:solidFill>
            <a:schemeClr val="accent1"/>
          </a:solidFill>
        </p:spPr>
        <p:txBody>
          <a:bodyPr/>
          <a:lstStyle/>
          <a:p>
            <a:pPr algn="ctr"/>
            <a:r>
              <a:rPr lang="es-MX" sz="2800" dirty="0">
                <a:solidFill>
                  <a:schemeClr val="tx1">
                    <a:lumMod val="95000"/>
                    <a:lumOff val="5000"/>
                  </a:schemeClr>
                </a:solidFill>
                <a:effectLst/>
                <a:latin typeface="Times New Roman" panose="02020603050405020304" pitchFamily="18" charset="0"/>
                <a:cs typeface="Times New Roman" panose="02020603050405020304" pitchFamily="18" charset="0"/>
              </a:rPr>
              <a:t>Frecuencias polimórficas del gen ABCC2</a:t>
            </a:r>
            <a:endParaRPr lang="es-MX"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10" name="9 Marcador de contenido"/>
          <p:cNvGraphicFramePr>
            <a:graphicFrameLocks noGrp="1"/>
          </p:cNvGraphicFramePr>
          <p:nvPr>
            <p:ph idx="1"/>
            <p:extLst>
              <p:ext uri="{D42A27DB-BD31-4B8C-83A1-F6EECF244321}">
                <p14:modId xmlns="" xmlns:p14="http://schemas.microsoft.com/office/powerpoint/2010/main" val="2558000437"/>
              </p:ext>
            </p:extLst>
          </p:nvPr>
        </p:nvGraphicFramePr>
        <p:xfrm>
          <a:off x="251521" y="1772813"/>
          <a:ext cx="8784974" cy="4152140"/>
        </p:xfrm>
        <a:graphic>
          <a:graphicData uri="http://schemas.openxmlformats.org/drawingml/2006/table">
            <a:tbl>
              <a:tblPr firstRow="1" firstCol="1" bandRow="1">
                <a:tableStyleId>{5C22544A-7EE6-4342-B048-85BDC9FD1C3A}</a:tableStyleId>
              </a:tblPr>
              <a:tblGrid>
                <a:gridCol w="885879"/>
                <a:gridCol w="626288"/>
                <a:gridCol w="1008112"/>
                <a:gridCol w="1080120"/>
                <a:gridCol w="1800200"/>
                <a:gridCol w="1080120"/>
                <a:gridCol w="1152128"/>
                <a:gridCol w="1152127"/>
              </a:tblGrid>
              <a:tr h="242570">
                <a:tc rowSpan="2">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Exón</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SNPs</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Nucleótido</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grid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Asociación proteica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endParaRPr lang="es-MX"/>
                    </a:p>
                  </a:txBody>
                  <a:tcPr/>
                </a:tc>
                <a:tc rowSpan="2">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Frecuencia</a:t>
                      </a:r>
                      <a:endParaRPr lang="es-MX"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 </a:t>
                      </a:r>
                      <a:endParaRPr lang="es-MX" sz="14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Heterocigoto</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rowSpan="2">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 </a:t>
                      </a:r>
                      <a:endParaRPr lang="es-MX" sz="14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Homocigoto</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r>
              <a:tr h="263654">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Aminoácido</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Localización</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vMerge="1">
                  <a:txBody>
                    <a:bodyPr/>
                    <a:lstStyle/>
                    <a:p>
                      <a:endParaRPr lang="es-MX"/>
                    </a:p>
                  </a:txBody>
                  <a:tcPr/>
                </a:tc>
                <a:tc vMerge="1">
                  <a:txBody>
                    <a:bodyPr/>
                    <a:lstStyle/>
                    <a:p>
                      <a:endParaRPr lang="es-MX"/>
                    </a:p>
                  </a:txBody>
                  <a:tcPr/>
                </a:tc>
                <a:tc vMerge="1">
                  <a:txBody>
                    <a:bodyPr/>
                    <a:lstStyle/>
                    <a:p>
                      <a:endParaRPr lang="es-MX"/>
                    </a:p>
                  </a:txBody>
                  <a:tcPr/>
                </a:tc>
              </a:tr>
              <a:tr h="587489">
                <a:tc>
                  <a:txBody>
                    <a:bodyPr/>
                    <a:lstStyle/>
                    <a:p>
                      <a:pPr algn="ctr">
                        <a:lnSpc>
                          <a:spcPct val="115000"/>
                        </a:lnSpc>
                        <a:spcAft>
                          <a:spcPts val="0"/>
                        </a:spcAft>
                      </a:pPr>
                      <a:r>
                        <a:rPr lang="es-ES" sz="1400" kern="1200" dirty="0">
                          <a:effectLst/>
                          <a:latin typeface="Times New Roman" panose="02020603050405020304" pitchFamily="18" charset="0"/>
                          <a:cs typeface="Times New Roman" panose="02020603050405020304" pitchFamily="18" charset="0"/>
                        </a:rPr>
                        <a:t>Exón 28</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66744</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T→G</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Ile → Ser </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1324; 4º dominio; región citoplasmática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b="1" dirty="0">
                          <a:effectLst/>
                          <a:latin typeface="Times New Roman" panose="02020603050405020304" pitchFamily="18" charset="0"/>
                          <a:cs typeface="Times New Roman" panose="02020603050405020304" pitchFamily="18" charset="0"/>
                        </a:rPr>
                        <a:t>22.7</a:t>
                      </a:r>
                      <a:endParaRPr lang="es-MX" sz="14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100</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r>
              <a:tr h="506224">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Exón 28</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66745</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C→T</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err="1">
                          <a:effectLst/>
                          <a:latin typeface="Times New Roman" panose="02020603050405020304" pitchFamily="18" charset="0"/>
                          <a:cs typeface="Times New Roman" panose="02020603050405020304" pitchFamily="18" charset="0"/>
                        </a:rPr>
                        <a:t>Ile</a:t>
                      </a:r>
                      <a:r>
                        <a:rPr lang="es-MX" sz="1400" dirty="0">
                          <a:effectLst/>
                          <a:latin typeface="Times New Roman" panose="02020603050405020304" pitchFamily="18" charset="0"/>
                          <a:cs typeface="Times New Roman" panose="02020603050405020304" pitchFamily="18" charset="0"/>
                        </a:rPr>
                        <a:t> →</a:t>
                      </a:r>
                      <a:r>
                        <a:rPr lang="es-MX" sz="1400" dirty="0" err="1">
                          <a:effectLst/>
                          <a:latin typeface="Times New Roman" panose="02020603050405020304" pitchFamily="18" charset="0"/>
                          <a:cs typeface="Times New Roman" panose="02020603050405020304" pitchFamily="18" charset="0"/>
                        </a:rPr>
                        <a:t>Ile</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1324; 4º dominio; región citoplasmática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b="1" dirty="0">
                          <a:effectLst/>
                          <a:latin typeface="Times New Roman" panose="02020603050405020304" pitchFamily="18" charset="0"/>
                          <a:cs typeface="Times New Roman" panose="02020603050405020304" pitchFamily="18" charset="0"/>
                        </a:rPr>
                        <a:t>4</a:t>
                      </a:r>
                      <a:r>
                        <a:rPr lang="es-MX" sz="1400" dirty="0">
                          <a:effectLst/>
                          <a:latin typeface="Times New Roman" panose="02020603050405020304" pitchFamily="18" charset="0"/>
                          <a:cs typeface="Times New Roman" panose="02020603050405020304" pitchFamily="18" charset="0"/>
                        </a:rPr>
                        <a:t>1</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66.7</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33.3</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r>
              <a:tr h="506224">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Exón </a:t>
                      </a:r>
                      <a:endParaRPr lang="es-MX" sz="14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29</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67967</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err="1">
                          <a:effectLst/>
                          <a:latin typeface="Times New Roman" panose="02020603050405020304" pitchFamily="18" charset="0"/>
                          <a:cs typeface="Times New Roman" panose="02020603050405020304" pitchFamily="18" charset="0"/>
                        </a:rPr>
                        <a:t>Ser→Ser</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1342; 4º dominio; región citoplasmática</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9.1</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100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r>
              <a:tr h="506224">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Exón</a:t>
                      </a:r>
                      <a:endParaRPr lang="es-MX" sz="14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29 </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68049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T→A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Leu→ His </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1373; 4º dominio; región citoplasmática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100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r>
              <a:tr h="506224">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Exón</a:t>
                      </a:r>
                      <a:endParaRPr lang="es-MX" sz="14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29 </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68072</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Pro→Thr</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1381; </a:t>
                      </a:r>
                      <a:r>
                        <a:rPr lang="en-US" sz="1400">
                          <a:effectLst/>
                          <a:latin typeface="Times New Roman" panose="02020603050405020304" pitchFamily="18" charset="0"/>
                          <a:cs typeface="Times New Roman" panose="02020603050405020304" pitchFamily="18" charset="0"/>
                        </a:rPr>
                        <a:t>4º </a:t>
                      </a:r>
                      <a:r>
                        <a:rPr lang="es-MX" sz="1400">
                          <a:effectLst/>
                          <a:latin typeface="Times New Roman" panose="02020603050405020304" pitchFamily="18" charset="0"/>
                          <a:cs typeface="Times New Roman" panose="02020603050405020304" pitchFamily="18" charset="0"/>
                        </a:rPr>
                        <a:t>dominio región citoplasmática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b="1" dirty="0">
                          <a:effectLst/>
                          <a:latin typeface="Times New Roman" panose="02020603050405020304" pitchFamily="18" charset="0"/>
                          <a:cs typeface="Times New Roman" panose="02020603050405020304" pitchFamily="18" charset="0"/>
                        </a:rPr>
                        <a:t>22.7</a:t>
                      </a:r>
                      <a:endParaRPr lang="es-MX" sz="1400" b="1"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100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r>
              <a:tr h="1033531">
                <a:tc>
                  <a:txBody>
                    <a:bodyPr/>
                    <a:lstStyle/>
                    <a:p>
                      <a:pPr algn="ctr">
                        <a:lnSpc>
                          <a:spcPct val="115000"/>
                        </a:lnSpc>
                        <a:spcAft>
                          <a:spcPts val="0"/>
                        </a:spcAft>
                      </a:pPr>
                      <a:r>
                        <a:rPr lang="es-ES" sz="1400" kern="1200">
                          <a:effectLst/>
                          <a:latin typeface="Times New Roman" panose="02020603050405020304" pitchFamily="18" charset="0"/>
                          <a:cs typeface="Times New Roman" panose="02020603050405020304" pitchFamily="18" charset="0"/>
                        </a:rPr>
                        <a:t>Intrón entre el exón 29 y 30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68088</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G→C</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intrónica</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Región intrónica entre el exón 29 y 30</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4.5</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 </a:t>
                      </a:r>
                      <a:endParaRPr lang="es-MX" sz="14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100</a:t>
                      </a:r>
                      <a:endParaRPr lang="es-MX" sz="14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13" name="12 Rectángulo"/>
          <p:cNvSpPr/>
          <p:nvPr/>
        </p:nvSpPr>
        <p:spPr bwMode="auto">
          <a:xfrm>
            <a:off x="323528" y="2852936"/>
            <a:ext cx="6192688" cy="432048"/>
          </a:xfrm>
          <a:prstGeom prst="rect">
            <a:avLst/>
          </a:prstGeom>
          <a:noFill/>
          <a:ln w="9525" cap="flat" cmpd="sng" algn="ctr">
            <a:solidFill>
              <a:schemeClr val="tx2">
                <a:lumMod val="1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
        <p:nvSpPr>
          <p:cNvPr id="14" name="13 Rectángulo"/>
          <p:cNvSpPr/>
          <p:nvPr/>
        </p:nvSpPr>
        <p:spPr bwMode="auto">
          <a:xfrm>
            <a:off x="323528" y="2276872"/>
            <a:ext cx="6192688" cy="576064"/>
          </a:xfrm>
          <a:prstGeom prst="rect">
            <a:avLst/>
          </a:prstGeom>
          <a:noFill/>
          <a:ln w="9525" cap="flat" cmpd="sng" algn="ctr">
            <a:solidFill>
              <a:schemeClr val="tx2">
                <a:lumMod val="1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
        <p:nvSpPr>
          <p:cNvPr id="15" name="14 Rectángulo"/>
          <p:cNvSpPr/>
          <p:nvPr/>
        </p:nvSpPr>
        <p:spPr bwMode="auto">
          <a:xfrm>
            <a:off x="323528" y="4365104"/>
            <a:ext cx="6192688" cy="576064"/>
          </a:xfrm>
          <a:prstGeom prst="rect">
            <a:avLst/>
          </a:prstGeom>
          <a:noFill/>
          <a:ln w="9525" cap="flat" cmpd="sng" algn="ctr">
            <a:solidFill>
              <a:schemeClr val="tx2">
                <a:lumMod val="10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MX" sz="1800" b="1" i="0" u="none" strike="noStrike" cap="none" normalizeH="0" baseline="0" smtClean="0">
              <a:ln>
                <a:noFill/>
              </a:ln>
              <a:solidFill>
                <a:schemeClr val="tx1"/>
              </a:solidFill>
              <a:effectLst/>
              <a:latin typeface="Garamond" pitchFamily="18" charset="0"/>
            </a:endParaRPr>
          </a:p>
        </p:txBody>
      </p:sp>
    </p:spTree>
    <p:extLst>
      <p:ext uri="{BB962C8B-B14F-4D97-AF65-F5344CB8AC3E}">
        <p14:creationId xmlns="" xmlns:p14="http://schemas.microsoft.com/office/powerpoint/2010/main" val="130051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30000" contrast="12000"/>
          </a:blip>
          <a:srcRect/>
          <a:stretch>
            <a:fillRect/>
          </a:stretch>
        </p:blipFill>
        <p:spPr bwMode="auto">
          <a:xfrm>
            <a:off x="4493173" y="1418897"/>
            <a:ext cx="3927859" cy="4953074"/>
          </a:xfrm>
          <a:prstGeom prst="rect">
            <a:avLst/>
          </a:prstGeom>
          <a:noFill/>
          <a:ln w="9525">
            <a:noFill/>
            <a:miter lim="800000"/>
            <a:headEnd/>
            <a:tailEnd/>
          </a:ln>
        </p:spPr>
      </p:pic>
      <p:sp>
        <p:nvSpPr>
          <p:cNvPr id="2" name="Título 1"/>
          <p:cNvSpPr>
            <a:spLocks noGrp="1"/>
          </p:cNvSpPr>
          <p:nvPr>
            <p:ph type="title"/>
          </p:nvPr>
        </p:nvSpPr>
        <p:spPr>
          <a:solidFill>
            <a:schemeClr val="accent1"/>
          </a:solidFill>
        </p:spPr>
        <p:txBody>
          <a:bodyPr/>
          <a:lstStyle/>
          <a:p>
            <a:r>
              <a:rPr lang="es-MX" dirty="0" smtClean="0"/>
              <a:t>Crisis convulsivas en neonatos e infantes</a:t>
            </a:r>
            <a:endParaRPr lang="es-MX" dirty="0"/>
          </a:p>
        </p:txBody>
      </p:sp>
      <p:sp>
        <p:nvSpPr>
          <p:cNvPr id="4" name="Marcador de contenido 3"/>
          <p:cNvSpPr>
            <a:spLocks noGrp="1"/>
          </p:cNvSpPr>
          <p:nvPr>
            <p:ph sz="half" idx="1"/>
          </p:nvPr>
        </p:nvSpPr>
        <p:spPr>
          <a:xfrm>
            <a:off x="409903" y="1401872"/>
            <a:ext cx="4038600" cy="4525963"/>
          </a:xfrm>
        </p:spPr>
        <p:txBody>
          <a:bodyPr>
            <a:normAutofit fontScale="70000" lnSpcReduction="20000"/>
          </a:bodyPr>
          <a:lstStyle/>
          <a:p>
            <a:pPr marL="0" indent="0">
              <a:buFont typeface="Wingdings" pitchFamily="2" charset="2"/>
              <a:buChar char="q"/>
            </a:pPr>
            <a:r>
              <a:rPr lang="es-MX" sz="2600" dirty="0" smtClean="0"/>
              <a:t>      </a:t>
            </a:r>
            <a:r>
              <a:rPr lang="es-MX" sz="2600" b="1" dirty="0" smtClean="0"/>
              <a:t>El </a:t>
            </a:r>
            <a:r>
              <a:rPr lang="es-MX" sz="2600" b="1" dirty="0" smtClean="0"/>
              <a:t>periodo neonatal es el periodo más vulnerable para desarrollar crisis epilépticas. </a:t>
            </a:r>
          </a:p>
          <a:p>
            <a:pPr marL="0" indent="0">
              <a:buFont typeface="Wingdings" pitchFamily="2" charset="2"/>
              <a:buChar char="q"/>
            </a:pPr>
            <a:r>
              <a:rPr lang="es-MX" b="1" dirty="0" smtClean="0"/>
              <a:t>     Este </a:t>
            </a:r>
            <a:r>
              <a:rPr lang="es-MX" b="1" dirty="0" smtClean="0"/>
              <a:t>riesgo es debido a la hiperexcitabilidad del cerebro neonato. </a:t>
            </a:r>
          </a:p>
          <a:p>
            <a:r>
              <a:rPr lang="es-MX" b="1" dirty="0" smtClean="0"/>
              <a:t>Prevalencia </a:t>
            </a:r>
            <a:r>
              <a:rPr lang="es-MX" b="1" dirty="0" smtClean="0"/>
              <a:t> </a:t>
            </a:r>
            <a:r>
              <a:rPr lang="es-MX" b="1" dirty="0" smtClean="0"/>
              <a:t>3.8-4.7 /1000</a:t>
            </a:r>
            <a:endParaRPr lang="es-MX" b="1" dirty="0" smtClean="0"/>
          </a:p>
          <a:p>
            <a:r>
              <a:rPr lang="es-MX" b="1" dirty="0" smtClean="0"/>
              <a:t>Incidencia 1.8 a 3.5 / </a:t>
            </a:r>
            <a:r>
              <a:rPr lang="es-MX" b="1" dirty="0" smtClean="0"/>
              <a:t>1000 HA </a:t>
            </a:r>
            <a:endParaRPr lang="es-MX" b="1" dirty="0" smtClean="0"/>
          </a:p>
          <a:p>
            <a:pPr marL="0" indent="0">
              <a:buNone/>
            </a:pPr>
            <a:r>
              <a:rPr lang="es-MX" b="1" dirty="0" smtClean="0"/>
              <a:t>Etiología </a:t>
            </a:r>
          </a:p>
          <a:p>
            <a:r>
              <a:rPr lang="es-MX" b="1" dirty="0" smtClean="0"/>
              <a:t>Encefalopatía isquémica o hipóxica (40% - 60%)</a:t>
            </a:r>
          </a:p>
          <a:p>
            <a:r>
              <a:rPr lang="es-MX" b="1" dirty="0" smtClean="0"/>
              <a:t>Hemorragia intracraneal (7% - 18%)</a:t>
            </a:r>
          </a:p>
          <a:p>
            <a:r>
              <a:rPr lang="es-MX" b="1" dirty="0" smtClean="0"/>
              <a:t>Malformaciones del desarrollo cortical (5% - 9</a:t>
            </a:r>
            <a:r>
              <a:rPr lang="es-MX" b="1" dirty="0" smtClean="0"/>
              <a:t>%)</a:t>
            </a:r>
          </a:p>
          <a:p>
            <a:r>
              <a:rPr lang="es-MX" b="1" dirty="0" err="1" smtClean="0"/>
              <a:t>Neuroinfecciones</a:t>
            </a:r>
            <a:endParaRPr lang="es-MX" b="1" dirty="0" smtClean="0"/>
          </a:p>
          <a:p>
            <a:endParaRPr lang="es-MX" dirty="0"/>
          </a:p>
        </p:txBody>
      </p:sp>
      <p:sp>
        <p:nvSpPr>
          <p:cNvPr id="3" name="Marcador de pie de página 2"/>
          <p:cNvSpPr>
            <a:spLocks noGrp="1"/>
          </p:cNvSpPr>
          <p:nvPr>
            <p:ph type="ftr" sz="quarter" idx="4294967295"/>
          </p:nvPr>
        </p:nvSpPr>
        <p:spPr>
          <a:xfrm>
            <a:off x="3028950" y="6356351"/>
            <a:ext cx="3086100" cy="365125"/>
          </a:xfrm>
          <a:prstGeom prst="rect">
            <a:avLst/>
          </a:prstGeom>
        </p:spPr>
        <p:txBody>
          <a:bodyPr/>
          <a:lstStyle/>
          <a:p>
            <a:endParaRPr lang="es-MX"/>
          </a:p>
        </p:txBody>
      </p:sp>
      <p:pic>
        <p:nvPicPr>
          <p:cNvPr id="7" name="Picture 2" descr="Full Size Image"/>
          <p:cNvPicPr>
            <a:picLocks noGrp="1" noChangeAspect="1" noChangeArrowheads="1"/>
          </p:cNvPicPr>
          <p:nvPr>
            <p:ph sz="half" idx="2"/>
          </p:nvPr>
        </p:nvPicPr>
        <p:blipFill>
          <a:blip r:embed="rId4" cstate="print"/>
          <a:srcRect/>
          <a:stretch>
            <a:fillRect/>
          </a:stretch>
        </p:blipFill>
        <p:spPr bwMode="auto">
          <a:xfrm>
            <a:off x="4906996" y="3909850"/>
            <a:ext cx="3867344" cy="1954922"/>
          </a:xfrm>
          <a:prstGeom prst="rect">
            <a:avLst/>
          </a:prstGeom>
          <a:noFill/>
          <a:ln w="9525">
            <a:noFill/>
            <a:miter lim="800000"/>
            <a:headEnd/>
            <a:tailEnd/>
          </a:ln>
        </p:spPr>
      </p:pic>
      <p:sp>
        <p:nvSpPr>
          <p:cNvPr id="8" name="7 CuadroTexto"/>
          <p:cNvSpPr txBox="1"/>
          <p:nvPr/>
        </p:nvSpPr>
        <p:spPr>
          <a:xfrm>
            <a:off x="5029200" y="1749972"/>
            <a:ext cx="3342290" cy="338554"/>
          </a:xfrm>
          <a:prstGeom prst="rect">
            <a:avLst/>
          </a:prstGeom>
          <a:noFill/>
        </p:spPr>
        <p:txBody>
          <a:bodyPr wrap="square" rtlCol="0">
            <a:spAutoFit/>
          </a:bodyPr>
          <a:lstStyle/>
          <a:p>
            <a:endParaRPr lang="es-MX" dirty="0"/>
          </a:p>
        </p:txBody>
      </p:sp>
      <p:sp>
        <p:nvSpPr>
          <p:cNvPr id="10" name="Text Box 7"/>
          <p:cNvSpPr txBox="1">
            <a:spLocks noChangeArrowheads="1"/>
          </p:cNvSpPr>
          <p:nvPr/>
        </p:nvSpPr>
        <p:spPr bwMode="auto">
          <a:xfrm>
            <a:off x="4713890" y="1595042"/>
            <a:ext cx="3957144" cy="1569660"/>
          </a:xfrm>
          <a:prstGeom prst="rect">
            <a:avLst/>
          </a:prstGeom>
          <a:noFill/>
          <a:ln w="9525">
            <a:noFill/>
            <a:miter lim="800000"/>
            <a:headEnd/>
            <a:tailEnd/>
          </a:ln>
          <a:effectLst/>
        </p:spPr>
        <p:txBody>
          <a:bodyPr wrap="square">
            <a:spAutoFit/>
          </a:bodyPr>
          <a:lstStyle/>
          <a:p>
            <a:pPr algn="ctr">
              <a:spcBef>
                <a:spcPct val="50000"/>
              </a:spcBef>
            </a:pPr>
            <a:r>
              <a:rPr lang="es-ES" b="1" dirty="0" smtClean="0"/>
              <a:t>Del </a:t>
            </a:r>
            <a:r>
              <a:rPr lang="es-ES" b="1" dirty="0" smtClean="0"/>
              <a:t>20-30</a:t>
            </a:r>
            <a:r>
              <a:rPr lang="es-ES" b="1" dirty="0" smtClean="0"/>
              <a:t>% de los </a:t>
            </a:r>
            <a:r>
              <a:rPr lang="es-ES" b="1" dirty="0" smtClean="0"/>
              <a:t>pacientes  </a:t>
            </a:r>
            <a:r>
              <a:rPr lang="es-ES" b="1" dirty="0" smtClean="0"/>
              <a:t>con epilepsia  que son  refractarios al tratamiento con fármacos antiepilépticos (FAE) ,generan  un costo  Institucional (IMSS) de $  2700 dólares/paciente </a:t>
            </a:r>
            <a:endParaRPr lang="es-ES" b="1" dirty="0"/>
          </a:p>
        </p:txBody>
      </p:sp>
    </p:spTree>
    <p:extLst>
      <p:ext uri="{BB962C8B-B14F-4D97-AF65-F5344CB8AC3E}">
        <p14:creationId xmlns:p14="http://schemas.microsoft.com/office/powerpoint/2010/main" xmlns="" val="210559647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539750" y="669925"/>
          <a:ext cx="7992887" cy="6143079"/>
        </p:xfrm>
        <a:graphic>
          <a:graphicData uri="http://schemas.openxmlformats.org/drawingml/2006/table">
            <a:tbl>
              <a:tblPr firstRow="1" bandRow="1">
                <a:tableStyleId>{21E4AEA4-8DFA-4A89-87EB-49C32662AFE0}</a:tableStyleId>
              </a:tblPr>
              <a:tblGrid>
                <a:gridCol w="663818"/>
                <a:gridCol w="600555"/>
                <a:gridCol w="939481"/>
                <a:gridCol w="1156284"/>
                <a:gridCol w="744120"/>
                <a:gridCol w="1152128"/>
                <a:gridCol w="777663"/>
                <a:gridCol w="860048"/>
                <a:gridCol w="1098790"/>
              </a:tblGrid>
              <a:tr h="418443">
                <a:tc>
                  <a:txBody>
                    <a:bodyPr/>
                    <a:lstStyle/>
                    <a:p>
                      <a:pPr algn="ctr"/>
                      <a:r>
                        <a:rPr lang="es-MX" sz="1100" dirty="0" smtClean="0">
                          <a:solidFill>
                            <a:schemeClr val="tx1"/>
                          </a:solidFill>
                        </a:rPr>
                        <a:t>GEN</a:t>
                      </a:r>
                      <a:endParaRPr lang="es-MX" sz="1100" b="0" dirty="0">
                        <a:solidFill>
                          <a:schemeClr val="tx1"/>
                        </a:solidFill>
                      </a:endParaRPr>
                    </a:p>
                  </a:txBody>
                  <a:tcPr/>
                </a:tc>
                <a:tc>
                  <a:txBody>
                    <a:bodyPr/>
                    <a:lstStyle/>
                    <a:p>
                      <a:pPr algn="ctr"/>
                      <a:r>
                        <a:rPr lang="es-MX" sz="1100" dirty="0" smtClean="0">
                          <a:solidFill>
                            <a:schemeClr val="tx1"/>
                          </a:solidFill>
                        </a:rPr>
                        <a:t>EXÓN</a:t>
                      </a:r>
                      <a:endParaRPr lang="es-MX" sz="1100" b="0" dirty="0">
                        <a:solidFill>
                          <a:schemeClr val="tx1"/>
                        </a:solidFill>
                      </a:endParaRPr>
                    </a:p>
                  </a:txBody>
                  <a:tcPr/>
                </a:tc>
                <a:tc>
                  <a:txBody>
                    <a:bodyPr/>
                    <a:lstStyle/>
                    <a:p>
                      <a:pPr algn="ctr"/>
                      <a:r>
                        <a:rPr lang="es-MX" sz="1100" dirty="0" smtClean="0">
                          <a:solidFill>
                            <a:schemeClr val="tx1"/>
                          </a:solidFill>
                        </a:rPr>
                        <a:t>SNP POSICIÓN</a:t>
                      </a:r>
                      <a:endParaRPr lang="es-MX" sz="1100" b="0" dirty="0">
                        <a:solidFill>
                          <a:schemeClr val="tx1"/>
                        </a:solidFill>
                      </a:endParaRPr>
                    </a:p>
                  </a:txBody>
                  <a:tcPr/>
                </a:tc>
                <a:tc>
                  <a:txBody>
                    <a:bodyPr/>
                    <a:lstStyle/>
                    <a:p>
                      <a:pPr algn="ctr"/>
                      <a:r>
                        <a:rPr lang="es-MX" sz="1100" dirty="0" smtClean="0">
                          <a:solidFill>
                            <a:schemeClr val="tx1"/>
                          </a:solidFill>
                        </a:rPr>
                        <a:t>SECUENCIA</a:t>
                      </a:r>
                      <a:endParaRPr lang="es-MX" sz="1100" b="0" dirty="0">
                        <a:solidFill>
                          <a:schemeClr val="tx1"/>
                        </a:solidFill>
                      </a:endParaRPr>
                    </a:p>
                  </a:txBody>
                  <a:tcPr/>
                </a:tc>
                <a:tc>
                  <a:txBody>
                    <a:bodyPr/>
                    <a:lstStyle/>
                    <a:p>
                      <a:pPr algn="ctr"/>
                      <a:r>
                        <a:rPr lang="es-ES" sz="1100" b="1" dirty="0" smtClean="0">
                          <a:solidFill>
                            <a:schemeClr val="tx1"/>
                          </a:solidFill>
                        </a:rPr>
                        <a:t>REGIÓN</a:t>
                      </a:r>
                      <a:endParaRPr lang="es-MX" sz="1100" b="1" dirty="0">
                        <a:solidFill>
                          <a:schemeClr val="tx1"/>
                        </a:solidFill>
                      </a:endParaRPr>
                    </a:p>
                  </a:txBody>
                  <a:tcPr/>
                </a:tc>
                <a:tc>
                  <a:txBody>
                    <a:bodyPr/>
                    <a:lstStyle/>
                    <a:p>
                      <a:pPr algn="ctr"/>
                      <a:r>
                        <a:rPr lang="es-MX" sz="1100" dirty="0" smtClean="0">
                          <a:solidFill>
                            <a:schemeClr val="tx1"/>
                          </a:solidFill>
                        </a:rPr>
                        <a:t>NO</a:t>
                      </a:r>
                      <a:r>
                        <a:rPr lang="es-MX" sz="1100" baseline="0" dirty="0" smtClean="0">
                          <a:solidFill>
                            <a:schemeClr val="tx1"/>
                          </a:solidFill>
                        </a:rPr>
                        <a:t> REP</a:t>
                      </a:r>
                      <a:r>
                        <a:rPr lang="es-MX" sz="1100" dirty="0" smtClean="0">
                          <a:solidFill>
                            <a:schemeClr val="tx1"/>
                          </a:solidFill>
                        </a:rPr>
                        <a:t>/</a:t>
                      </a:r>
                      <a:r>
                        <a:rPr lang="es-MX" sz="1100" baseline="0" dirty="0" smtClean="0">
                          <a:solidFill>
                            <a:schemeClr val="tx1"/>
                          </a:solidFill>
                        </a:rPr>
                        <a:t>REP</a:t>
                      </a:r>
                      <a:endParaRPr lang="es-MX" sz="1100" b="0" dirty="0">
                        <a:solidFill>
                          <a:schemeClr val="tx1"/>
                        </a:solidFill>
                      </a:endParaRPr>
                    </a:p>
                  </a:txBody>
                  <a:tcPr/>
                </a:tc>
                <a:tc>
                  <a:txBody>
                    <a:bodyPr/>
                    <a:lstStyle/>
                    <a:p>
                      <a:pPr algn="ctr"/>
                      <a:r>
                        <a:rPr lang="es-MX" sz="1100" dirty="0" smtClean="0">
                          <a:solidFill>
                            <a:schemeClr val="tx1"/>
                          </a:solidFill>
                        </a:rPr>
                        <a:t>CAMBIO</a:t>
                      </a:r>
                      <a:endParaRPr lang="es-MX" sz="1100" b="0" dirty="0">
                        <a:solidFill>
                          <a:schemeClr val="tx1"/>
                        </a:solidFill>
                      </a:endParaRPr>
                    </a:p>
                  </a:txBody>
                  <a:tcPr/>
                </a:tc>
                <a:tc>
                  <a:txBody>
                    <a:bodyPr/>
                    <a:lstStyle/>
                    <a:p>
                      <a:pPr algn="ctr"/>
                      <a:r>
                        <a:rPr lang="es-ES" sz="1100" b="0" dirty="0" err="1" smtClean="0">
                          <a:solidFill>
                            <a:schemeClr val="tx1"/>
                          </a:solidFill>
                        </a:rPr>
                        <a:t>rs</a:t>
                      </a:r>
                      <a:r>
                        <a:rPr lang="es-ES" sz="1100" b="0" baseline="0" dirty="0" smtClean="0">
                          <a:solidFill>
                            <a:schemeClr val="tx1"/>
                          </a:solidFill>
                        </a:rPr>
                        <a:t> </a:t>
                      </a:r>
                      <a:endParaRPr lang="es-MX" sz="1100" b="0" dirty="0">
                        <a:solidFill>
                          <a:schemeClr val="tx1"/>
                        </a:solidFill>
                      </a:endParaRPr>
                    </a:p>
                  </a:txBody>
                  <a:tcPr/>
                </a:tc>
                <a:tc>
                  <a:txBody>
                    <a:bodyPr/>
                    <a:lstStyle/>
                    <a:p>
                      <a:pPr algn="ctr"/>
                      <a:r>
                        <a:rPr lang="es-MX" sz="1100" dirty="0" smtClean="0">
                          <a:solidFill>
                            <a:schemeClr val="tx1"/>
                          </a:solidFill>
                        </a:rPr>
                        <a:t> ACTIVIDAD ENZIMATICA</a:t>
                      </a:r>
                      <a:endParaRPr lang="es-MX" sz="1100" b="0" dirty="0">
                        <a:solidFill>
                          <a:schemeClr val="tx1"/>
                        </a:solidFill>
                      </a:endParaRPr>
                    </a:p>
                  </a:txBody>
                  <a:tcPr/>
                </a:tc>
              </a:tr>
              <a:tr h="221400">
                <a:tc rowSpan="22">
                  <a:txBody>
                    <a:bodyPr/>
                    <a:lstStyle/>
                    <a:p>
                      <a:pPr algn="ctr"/>
                      <a:r>
                        <a:rPr lang="es-MX" sz="900" dirty="0" smtClean="0"/>
                        <a:t>CYP2D6</a:t>
                      </a:r>
                      <a:endParaRPr lang="es-MX" sz="900" dirty="0"/>
                    </a:p>
                  </a:txBody>
                  <a:tcPr anchor="ctr"/>
                </a:tc>
                <a:tc rowSpan="3">
                  <a:txBody>
                    <a:bodyPr/>
                    <a:lstStyle/>
                    <a:p>
                      <a:pPr algn="ctr"/>
                      <a:r>
                        <a:rPr lang="es-MX" sz="900" dirty="0" smtClean="0"/>
                        <a:t>1</a:t>
                      </a:r>
                      <a:endParaRPr lang="es-MX" sz="900" dirty="0"/>
                    </a:p>
                  </a:txBody>
                  <a:tcPr anchor="ctr"/>
                </a:tc>
                <a:tc>
                  <a:txBody>
                    <a:bodyPr/>
                    <a:lstStyle/>
                    <a:p>
                      <a:pPr algn="ctr"/>
                      <a:r>
                        <a:rPr lang="es-MX" sz="900" dirty="0" smtClean="0"/>
                        <a:t>C INS 1551</a:t>
                      </a:r>
                      <a:endParaRPr lang="es-MX" sz="900" dirty="0"/>
                    </a:p>
                  </a:txBody>
                  <a:tcPr anchor="ctr"/>
                </a:tc>
                <a:tc>
                  <a:txBody>
                    <a:bodyPr/>
                    <a:lstStyle/>
                    <a:p>
                      <a:pPr algn="ctr"/>
                      <a:r>
                        <a:rPr lang="es-ES" sz="900" dirty="0" smtClean="0"/>
                        <a:t>GCCTG</a:t>
                      </a:r>
                      <a:r>
                        <a:rPr lang="es-ES" sz="900" b="1" u="sng" dirty="0" smtClean="0"/>
                        <a:t>C</a:t>
                      </a:r>
                      <a:r>
                        <a:rPr lang="es-ES" sz="900" u="none" dirty="0" smtClean="0"/>
                        <a:t>GTCCT</a:t>
                      </a:r>
                      <a:endParaRPr lang="es-MX" sz="900" u="none" dirty="0"/>
                    </a:p>
                  </a:txBody>
                  <a:tcPr/>
                </a:tc>
                <a:tc>
                  <a:txBody>
                    <a:bodyPr/>
                    <a:lstStyle/>
                    <a:p>
                      <a:pPr algn="ctr"/>
                      <a:r>
                        <a:rPr lang="es-ES" sz="900" dirty="0" smtClean="0"/>
                        <a:t>INTRÓN</a:t>
                      </a:r>
                      <a:endParaRPr lang="es-MX" sz="900" dirty="0"/>
                    </a:p>
                  </a:txBody>
                  <a:tcPr/>
                </a:tc>
                <a:tc>
                  <a:txBody>
                    <a:bodyPr/>
                    <a:lstStyle/>
                    <a:p>
                      <a:pPr algn="ctr"/>
                      <a:r>
                        <a:rPr lang="es-ES" sz="900" dirty="0" smtClean="0"/>
                        <a:t>NO</a:t>
                      </a:r>
                      <a:r>
                        <a:rPr lang="es-ES" sz="900" baseline="0" dirty="0" smtClean="0"/>
                        <a:t> REPORTADO</a:t>
                      </a:r>
                      <a:endParaRPr lang="es-MX" sz="900" dirty="0"/>
                    </a:p>
                  </a:txBody>
                  <a:tcPr/>
                </a:tc>
                <a:tc>
                  <a:txBody>
                    <a:bodyPr/>
                    <a:lstStyle/>
                    <a:p>
                      <a:pPr algn="ctr"/>
                      <a:r>
                        <a:rPr lang="es-ES" sz="900" dirty="0" smtClean="0"/>
                        <a:t>¿?</a:t>
                      </a:r>
                      <a:endParaRPr lang="es-MX" sz="900" dirty="0"/>
                    </a:p>
                  </a:txBody>
                  <a:tcPr/>
                </a:tc>
                <a:tc>
                  <a:txBody>
                    <a:bodyPr/>
                    <a:lstStyle/>
                    <a:p>
                      <a:pPr algn="ctr"/>
                      <a:r>
                        <a:rPr lang="es-ES" sz="900" dirty="0" smtClean="0"/>
                        <a:t>---------------</a:t>
                      </a:r>
                      <a:endParaRPr lang="es-MX" sz="900" dirty="0"/>
                    </a:p>
                  </a:txBody>
                  <a:tcPr/>
                </a:tc>
                <a:tc>
                  <a:txBody>
                    <a:bodyPr/>
                    <a:lstStyle/>
                    <a:p>
                      <a:r>
                        <a:rPr lang="es-MX" sz="900" dirty="0" smtClean="0"/>
                        <a:t>-----------------------</a:t>
                      </a:r>
                      <a:endParaRPr lang="es-MX" sz="900" dirty="0"/>
                    </a:p>
                  </a:txBody>
                  <a:tcPr/>
                </a:tc>
              </a:tr>
              <a:tr h="229959">
                <a:tc vMerge="1">
                  <a:txBody>
                    <a:bodyPr/>
                    <a:lstStyle/>
                    <a:p>
                      <a:endParaRPr lang="es-MX" dirty="0"/>
                    </a:p>
                  </a:txBody>
                  <a:tcPr/>
                </a:tc>
                <a:tc vMerge="1">
                  <a:txBody>
                    <a:bodyPr/>
                    <a:lstStyle/>
                    <a:p>
                      <a:endParaRPr lang="es-MX"/>
                    </a:p>
                  </a:txBody>
                  <a:tcPr/>
                </a:tc>
                <a:tc>
                  <a:txBody>
                    <a:bodyPr/>
                    <a:lstStyle/>
                    <a:p>
                      <a:pPr algn="ctr"/>
                      <a:r>
                        <a:rPr lang="es-ES" sz="900" dirty="0" smtClean="0"/>
                        <a:t>C1719 T</a:t>
                      </a:r>
                      <a:endParaRPr lang="es-MX"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t>GCTAC</a:t>
                      </a:r>
                      <a:r>
                        <a:rPr lang="es-ES" sz="900" b="1" i="0" u="sng" dirty="0" smtClean="0"/>
                        <a:t>C</a:t>
                      </a:r>
                      <a:r>
                        <a:rPr lang="es-ES" sz="900" b="0" i="0" u="none" dirty="0" smtClean="0"/>
                        <a:t>CACCA</a:t>
                      </a:r>
                      <a:endParaRPr lang="es-MX" sz="900" b="1" i="0" u="sng" dirty="0" smtClean="0"/>
                    </a:p>
                  </a:txBody>
                  <a:tcPr/>
                </a:tc>
                <a:tc>
                  <a:txBody>
                    <a:bodyPr/>
                    <a:lstStyle/>
                    <a:p>
                      <a:pPr algn="ctr"/>
                      <a:r>
                        <a:rPr lang="es-ES" sz="900" dirty="0" smtClean="0"/>
                        <a:t>EXÓN</a:t>
                      </a:r>
                      <a:endParaRPr lang="es-MX" sz="900" dirty="0"/>
                    </a:p>
                  </a:txBody>
                  <a:tcPr/>
                </a:tc>
                <a:tc>
                  <a:txBody>
                    <a:bodyPr/>
                    <a:lstStyle/>
                    <a:p>
                      <a:pPr algn="ctr"/>
                      <a:r>
                        <a:rPr lang="es-ES" sz="900" dirty="0" smtClean="0"/>
                        <a:t>REPORTADO</a:t>
                      </a:r>
                      <a:endParaRPr lang="es-MX" sz="900" dirty="0"/>
                    </a:p>
                  </a:txBody>
                  <a:tcPr/>
                </a:tc>
                <a:tc>
                  <a:txBody>
                    <a:bodyPr/>
                    <a:lstStyle/>
                    <a:p>
                      <a:pPr algn="ctr"/>
                      <a:r>
                        <a:rPr lang="es-ES" sz="900" dirty="0" smtClean="0"/>
                        <a:t>P 34 S</a:t>
                      </a:r>
                      <a:endParaRPr lang="es-MX"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0" dirty="0" smtClean="0">
                          <a:solidFill>
                            <a:schemeClr val="tx1"/>
                          </a:solidFill>
                        </a:rPr>
                        <a:t>rs</a:t>
                      </a:r>
                      <a:r>
                        <a:rPr lang="es-ES" sz="900" b="0" baseline="0" dirty="0" smtClean="0">
                          <a:solidFill>
                            <a:schemeClr val="tx1"/>
                          </a:solidFill>
                        </a:rPr>
                        <a:t>1065852</a:t>
                      </a:r>
                      <a:endParaRPr lang="es-MX" sz="900" b="0" dirty="0" smtClean="0">
                        <a:solidFill>
                          <a:schemeClr val="tx1"/>
                        </a:solidFill>
                      </a:endParaRPr>
                    </a:p>
                  </a:txBody>
                  <a:tcPr/>
                </a:tc>
                <a:tc>
                  <a:txBody>
                    <a:bodyPr/>
                    <a:lstStyle/>
                    <a:p>
                      <a:pPr algn="ctr"/>
                      <a:r>
                        <a:rPr lang="es-MX" sz="900" dirty="0" smtClean="0"/>
                        <a:t>NULIFICA</a:t>
                      </a:r>
                      <a:endParaRPr lang="es-MX" sz="900" dirty="0"/>
                    </a:p>
                  </a:txBody>
                  <a:tcPr/>
                </a:tc>
              </a:tr>
              <a:tr h="221400">
                <a:tc vMerge="1">
                  <a:txBody>
                    <a:bodyPr/>
                    <a:lstStyle/>
                    <a:p>
                      <a:endParaRPr lang="es-MX"/>
                    </a:p>
                  </a:txBody>
                  <a:tcPr/>
                </a:tc>
                <a:tc vMerge="1">
                  <a:txBody>
                    <a:bodyPr/>
                    <a:lstStyle/>
                    <a:p>
                      <a:endParaRPr lang="es-MX"/>
                    </a:p>
                  </a:txBody>
                  <a:tcPr/>
                </a:tc>
                <a:tc>
                  <a:txBody>
                    <a:bodyPr/>
                    <a:lstStyle/>
                    <a:p>
                      <a:pPr algn="ctr"/>
                      <a:r>
                        <a:rPr lang="es-MX" sz="900" dirty="0" smtClean="0"/>
                        <a:t>C INS 1854</a:t>
                      </a:r>
                      <a:endParaRPr lang="es-MX" sz="900" dirty="0"/>
                    </a:p>
                  </a:txBody>
                  <a:tcPr anchor="ctr"/>
                </a:tc>
                <a:tc>
                  <a:txBody>
                    <a:bodyPr/>
                    <a:lstStyle/>
                    <a:p>
                      <a:pPr algn="ctr"/>
                      <a:r>
                        <a:rPr lang="es-ES" sz="900" dirty="0" smtClean="0"/>
                        <a:t>CAGAA</a:t>
                      </a:r>
                      <a:r>
                        <a:rPr lang="es-ES" sz="900" b="1" u="sng" dirty="0" smtClean="0"/>
                        <a:t>C</a:t>
                      </a:r>
                      <a:r>
                        <a:rPr lang="es-ES" sz="900" b="0" u="none" dirty="0" smtClean="0"/>
                        <a:t>GCAAA</a:t>
                      </a:r>
                      <a:endParaRPr lang="es-MX" sz="900" b="1" u="sng" dirty="0"/>
                    </a:p>
                  </a:txBody>
                  <a:tcPr/>
                </a:tc>
                <a:tc>
                  <a:txBody>
                    <a:bodyPr/>
                    <a:lstStyle/>
                    <a:p>
                      <a:pPr algn="ctr"/>
                      <a:r>
                        <a:rPr lang="es-ES" sz="900" b="1" dirty="0" smtClean="0"/>
                        <a:t>INTRÓN</a:t>
                      </a:r>
                      <a:endParaRPr lang="es-MX" sz="900" b="1"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1" dirty="0" smtClean="0"/>
                        <a:t>NO</a:t>
                      </a:r>
                      <a:r>
                        <a:rPr lang="es-ES" sz="900" b="1" baseline="0" dirty="0" smtClean="0"/>
                        <a:t> REPORTADO</a:t>
                      </a:r>
                      <a:endParaRPr lang="es-MX" sz="900" b="1" dirty="0" smtClean="0"/>
                    </a:p>
                  </a:txBody>
                  <a:tcPr>
                    <a:solidFill>
                      <a:srgbClr val="FFC000"/>
                    </a:solidFill>
                  </a:tcPr>
                </a:tc>
                <a:tc>
                  <a:txBody>
                    <a:bodyPr/>
                    <a:lstStyle/>
                    <a:p>
                      <a:pPr algn="ctr"/>
                      <a:r>
                        <a:rPr lang="es-ES" sz="900" b="1" dirty="0" smtClean="0"/>
                        <a:t>¿?</a:t>
                      </a:r>
                      <a:endParaRPr lang="es-MX" sz="900" b="1"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a:p>
                  </a:txBody>
                  <a:tcPr/>
                </a:tc>
                <a:tc rowSpan="7">
                  <a:txBody>
                    <a:bodyPr/>
                    <a:lstStyle/>
                    <a:p>
                      <a:pPr algn="ctr"/>
                      <a:r>
                        <a:rPr lang="es-MX" sz="900" dirty="0" smtClean="0"/>
                        <a:t>3</a:t>
                      </a:r>
                      <a:endParaRPr lang="es-MX" sz="900" dirty="0"/>
                    </a:p>
                  </a:txBody>
                  <a:tcPr anchor="ctr"/>
                </a:tc>
                <a:tc>
                  <a:txBody>
                    <a:bodyPr/>
                    <a:lstStyle/>
                    <a:p>
                      <a:pPr algn="ctr"/>
                      <a:r>
                        <a:rPr lang="es-MX" sz="900" dirty="0" smtClean="0"/>
                        <a:t>T INS 6605</a:t>
                      </a:r>
                      <a:endParaRPr lang="es-MX" sz="900" dirty="0"/>
                    </a:p>
                  </a:txBody>
                  <a:tcPr anchor="ctr"/>
                </a:tc>
                <a:tc>
                  <a:txBody>
                    <a:bodyPr/>
                    <a:lstStyle/>
                    <a:p>
                      <a:pPr algn="ctr"/>
                      <a:r>
                        <a:rPr lang="es-ES" sz="900" dirty="0" smtClean="0"/>
                        <a:t>CTGCG</a:t>
                      </a:r>
                      <a:r>
                        <a:rPr lang="es-ES" sz="900" b="1" u="sng" dirty="0" smtClean="0"/>
                        <a:t>T</a:t>
                      </a:r>
                      <a:r>
                        <a:rPr lang="es-ES" sz="900" b="0" u="none" dirty="0" smtClean="0"/>
                        <a:t>CGGAG</a:t>
                      </a:r>
                      <a:endParaRPr lang="es-MX" sz="900" b="1" u="sng" dirty="0"/>
                    </a:p>
                  </a:txBody>
                  <a:tcPr/>
                </a:tc>
                <a:tc>
                  <a:txBody>
                    <a:bodyPr/>
                    <a:lstStyle/>
                    <a:p>
                      <a:pPr algn="ctr"/>
                      <a:r>
                        <a:rPr lang="es-ES" sz="900" dirty="0" smtClean="0"/>
                        <a:t>INTRÓN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a:p>
                  </a:txBody>
                  <a:tcPr/>
                </a:tc>
                <a:tc vMerge="1">
                  <a:txBody>
                    <a:bodyPr/>
                    <a:lstStyle/>
                    <a:p>
                      <a:endParaRPr lang="es-MX" sz="900" dirty="0"/>
                    </a:p>
                  </a:txBody>
                  <a:tcPr/>
                </a:tc>
                <a:tc>
                  <a:txBody>
                    <a:bodyPr/>
                    <a:lstStyle/>
                    <a:p>
                      <a:pPr algn="ctr"/>
                      <a:r>
                        <a:rPr lang="es-MX" sz="900" dirty="0" smtClean="0"/>
                        <a:t>C INS 6606</a:t>
                      </a:r>
                      <a:endParaRPr lang="es-MX" sz="900" dirty="0"/>
                    </a:p>
                  </a:txBody>
                  <a:tcPr anchor="ctr"/>
                </a:tc>
                <a:tc>
                  <a:txBody>
                    <a:bodyPr/>
                    <a:lstStyle/>
                    <a:p>
                      <a:pPr algn="ctr"/>
                      <a:r>
                        <a:rPr lang="es-ES" sz="900" dirty="0" smtClean="0"/>
                        <a:t>TGCGT</a:t>
                      </a:r>
                      <a:r>
                        <a:rPr lang="es-ES" sz="900" b="1" u="sng" dirty="0" smtClean="0"/>
                        <a:t>C</a:t>
                      </a:r>
                      <a:r>
                        <a:rPr lang="es-ES" sz="900" b="0" u="none" dirty="0" smtClean="0"/>
                        <a:t>GGAGA</a:t>
                      </a:r>
                      <a:endParaRPr lang="es-MX" sz="900" b="0" u="none" dirty="0"/>
                    </a:p>
                  </a:txBody>
                  <a:tcPr/>
                </a:tc>
                <a:tc>
                  <a:txBody>
                    <a:bodyPr/>
                    <a:lstStyle/>
                    <a:p>
                      <a:pPr algn="ctr"/>
                      <a:r>
                        <a:rPr lang="es-ES" sz="900" dirty="0" smtClean="0"/>
                        <a:t>INTRÓN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a:p>
                  </a:txBody>
                  <a:tcPr/>
                </a:tc>
                <a:tc vMerge="1">
                  <a:txBody>
                    <a:bodyPr/>
                    <a:lstStyle/>
                    <a:p>
                      <a:endParaRPr lang="es-MX" sz="900"/>
                    </a:p>
                  </a:txBody>
                  <a:tcPr/>
                </a:tc>
                <a:tc>
                  <a:txBody>
                    <a:bodyPr/>
                    <a:lstStyle/>
                    <a:p>
                      <a:pPr algn="ctr"/>
                      <a:r>
                        <a:rPr lang="es-MX" sz="900" dirty="0" smtClean="0"/>
                        <a:t>C INS 6634</a:t>
                      </a:r>
                      <a:endParaRPr lang="es-MX" sz="900" dirty="0"/>
                    </a:p>
                  </a:txBody>
                  <a:tcPr anchor="ctr"/>
                </a:tc>
                <a:tc>
                  <a:txBody>
                    <a:bodyPr/>
                    <a:lstStyle/>
                    <a:p>
                      <a:pPr algn="ctr"/>
                      <a:r>
                        <a:rPr lang="es-ES" sz="900" dirty="0" smtClean="0"/>
                        <a:t>GGAGT</a:t>
                      </a:r>
                      <a:r>
                        <a:rPr lang="es-ES" sz="900" b="1" u="sng" dirty="0" smtClean="0"/>
                        <a:t>C</a:t>
                      </a:r>
                      <a:r>
                        <a:rPr lang="es-ES" sz="900" b="0" u="none" dirty="0" smtClean="0"/>
                        <a:t>GGGTG</a:t>
                      </a:r>
                      <a:endParaRPr lang="es-MX" sz="900" b="1" u="sng" dirty="0"/>
                    </a:p>
                  </a:txBody>
                  <a:tcPr/>
                </a:tc>
                <a:tc>
                  <a:txBody>
                    <a:bodyPr/>
                    <a:lstStyle/>
                    <a:p>
                      <a:pPr algn="ctr"/>
                      <a:r>
                        <a:rPr lang="es-ES" sz="900" dirty="0" smtClean="0"/>
                        <a:t>INTRÓN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dirty="0"/>
                    </a:p>
                  </a:txBody>
                  <a:tcPr/>
                </a:tc>
                <a:tc>
                  <a:txBody>
                    <a:bodyPr/>
                    <a:lstStyle/>
                    <a:p>
                      <a:pPr algn="ctr"/>
                      <a:r>
                        <a:rPr lang="es-MX" sz="900" dirty="0" smtClean="0"/>
                        <a:t>G/C 6752</a:t>
                      </a:r>
                      <a:endParaRPr lang="es-MX" sz="900" dirty="0"/>
                    </a:p>
                  </a:txBody>
                  <a:tcPr anchor="ctr"/>
                </a:tc>
                <a:tc>
                  <a:txBody>
                    <a:bodyPr/>
                    <a:lstStyle/>
                    <a:p>
                      <a:pPr algn="ctr"/>
                      <a:r>
                        <a:rPr lang="es-ES" sz="900" dirty="0" smtClean="0"/>
                        <a:t>TCCGT</a:t>
                      </a:r>
                      <a:r>
                        <a:rPr lang="es-ES" sz="900" b="1" u="sng" dirty="0" smtClean="0"/>
                        <a:t>G</a:t>
                      </a:r>
                      <a:r>
                        <a:rPr lang="es-ES" sz="900" b="0" u="none" dirty="0" smtClean="0"/>
                        <a:t>TCCAC</a:t>
                      </a:r>
                      <a:endParaRPr lang="es-MX" sz="900" b="1" u="sng" dirty="0"/>
                    </a:p>
                  </a:txBody>
                  <a:tcPr/>
                </a:tc>
                <a:tc>
                  <a:txBody>
                    <a:bodyPr/>
                    <a:lstStyle/>
                    <a:p>
                      <a:pPr algn="ctr"/>
                      <a:r>
                        <a:rPr lang="es-ES" sz="900" dirty="0" smtClean="0"/>
                        <a:t>EXÓN</a:t>
                      </a:r>
                      <a:endParaRPr lang="es-MX" sz="900" dirty="0"/>
                    </a:p>
                  </a:txBody>
                  <a:tcPr/>
                </a:tc>
                <a:tc>
                  <a:txBody>
                    <a:bodyPr/>
                    <a:lstStyle/>
                    <a:p>
                      <a:pPr algn="ctr"/>
                      <a:r>
                        <a:rPr lang="es-ES" sz="900" dirty="0" smtClean="0"/>
                        <a:t>REPORTADO</a:t>
                      </a:r>
                      <a:endParaRPr lang="es-MX" sz="900" dirty="0"/>
                    </a:p>
                  </a:txBody>
                  <a:tcPr/>
                </a:tc>
                <a:tc>
                  <a:txBody>
                    <a:bodyPr/>
                    <a:lstStyle/>
                    <a:p>
                      <a:pPr algn="ctr"/>
                      <a:r>
                        <a:rPr lang="es-ES" sz="900" dirty="0" smtClean="0"/>
                        <a:t>VAL</a:t>
                      </a:r>
                      <a:endParaRPr lang="es-MX" sz="900" dirty="0"/>
                    </a:p>
                  </a:txBody>
                  <a:tcPr/>
                </a:tc>
                <a:tc>
                  <a:txBody>
                    <a:bodyPr/>
                    <a:lstStyle/>
                    <a:p>
                      <a:pPr algn="ctr"/>
                      <a:r>
                        <a:rPr lang="es-ES" sz="900" dirty="0" smtClean="0"/>
                        <a:t>rs1058164</a:t>
                      </a:r>
                      <a:endParaRPr lang="es-MX" sz="900" dirty="0"/>
                    </a:p>
                  </a:txBody>
                  <a:tcPr/>
                </a:tc>
                <a:tc>
                  <a:txBody>
                    <a:bodyPr/>
                    <a:lstStyle/>
                    <a:p>
                      <a:pPr algn="ctr"/>
                      <a:r>
                        <a:rPr lang="es-MX" sz="900" dirty="0" smtClean="0"/>
                        <a:t>DISMINUYE</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C/G 6752</a:t>
                      </a:r>
                      <a:endParaRPr lang="es-MX" sz="900" dirty="0"/>
                    </a:p>
                  </a:txBody>
                  <a:tcPr anchor="ctr"/>
                </a:tc>
                <a:tc>
                  <a:txBody>
                    <a:bodyPr/>
                    <a:lstStyle/>
                    <a:p>
                      <a:pPr algn="ctr"/>
                      <a:r>
                        <a:rPr lang="es-ES" sz="900" dirty="0" smtClean="0"/>
                        <a:t>TCCGT</a:t>
                      </a:r>
                      <a:r>
                        <a:rPr lang="es-ES" sz="900" b="1" u="sng" dirty="0" smtClean="0"/>
                        <a:t>C</a:t>
                      </a:r>
                      <a:r>
                        <a:rPr lang="es-ES" sz="900" b="0" u="none" dirty="0" smtClean="0"/>
                        <a:t>TCCAC</a:t>
                      </a:r>
                      <a:endParaRPr lang="es-MX" sz="900" b="1" u="sng" dirty="0"/>
                    </a:p>
                  </a:txBody>
                  <a:tcPr/>
                </a:tc>
                <a:tc>
                  <a:txBody>
                    <a:bodyPr/>
                    <a:lstStyle/>
                    <a:p>
                      <a:pPr algn="ctr"/>
                      <a:r>
                        <a:rPr lang="es-ES" sz="900" dirty="0" smtClean="0"/>
                        <a:t>EXÓN</a:t>
                      </a:r>
                      <a:endParaRPr lang="es-MX" sz="900" dirty="0"/>
                    </a:p>
                  </a:txBody>
                  <a:tcPr/>
                </a:tc>
                <a:tc>
                  <a:txBody>
                    <a:bodyPr/>
                    <a:lstStyle/>
                    <a:p>
                      <a:pPr algn="ctr"/>
                      <a:r>
                        <a:rPr lang="es-ES" sz="900" dirty="0" smtClean="0"/>
                        <a:t>REPORTADO</a:t>
                      </a:r>
                      <a:endParaRPr lang="es-MX" sz="900" dirty="0"/>
                    </a:p>
                  </a:txBody>
                  <a:tcPr/>
                </a:tc>
                <a:tc>
                  <a:txBody>
                    <a:bodyPr/>
                    <a:lstStyle/>
                    <a:p>
                      <a:pPr algn="ctr"/>
                      <a:r>
                        <a:rPr lang="es-ES" sz="900" dirty="0" smtClean="0"/>
                        <a:t>VAL</a:t>
                      </a:r>
                      <a:endParaRPr lang="es-MX" sz="900" dirty="0"/>
                    </a:p>
                  </a:txBody>
                  <a:tcPr/>
                </a:tc>
                <a:tc>
                  <a:txBody>
                    <a:bodyPr/>
                    <a:lstStyle/>
                    <a:p>
                      <a:pPr algn="ctr"/>
                      <a:r>
                        <a:rPr lang="es-ES" sz="900" dirty="0" smtClean="0"/>
                        <a:t>rs1058164</a:t>
                      </a:r>
                      <a:endParaRPr lang="es-MX" sz="900" dirty="0"/>
                    </a:p>
                  </a:txBody>
                  <a:tcPr/>
                </a:tc>
                <a:tc>
                  <a:txBody>
                    <a:bodyPr/>
                    <a:lstStyle/>
                    <a:p>
                      <a:pPr algn="ctr"/>
                      <a:r>
                        <a:rPr lang="es-MX" sz="900" dirty="0" smtClean="0"/>
                        <a:t>DISMINUYE</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G/A 6937</a:t>
                      </a:r>
                      <a:endParaRPr lang="es-MX" sz="900" dirty="0"/>
                    </a:p>
                  </a:txBody>
                  <a:tcPr anchor="ctr"/>
                </a:tc>
                <a:tc>
                  <a:txBody>
                    <a:bodyPr/>
                    <a:lstStyle/>
                    <a:p>
                      <a:pPr algn="ctr"/>
                      <a:r>
                        <a:rPr lang="es-ES" sz="900" dirty="0" smtClean="0"/>
                        <a:t>CCCCA</a:t>
                      </a:r>
                      <a:r>
                        <a:rPr lang="es-ES" sz="900" b="1" u="sng" dirty="0" smtClean="0"/>
                        <a:t>G</a:t>
                      </a:r>
                      <a:r>
                        <a:rPr lang="es-ES" sz="900" b="0" u="none" dirty="0" smtClean="0"/>
                        <a:t>GAGGC</a:t>
                      </a:r>
                      <a:endParaRPr lang="es-MX" sz="900" b="1" u="sng" dirty="0"/>
                    </a:p>
                  </a:txBody>
                  <a:tcPr/>
                </a:tc>
                <a:tc>
                  <a:txBody>
                    <a:bodyPr/>
                    <a:lstStyle/>
                    <a:p>
                      <a:pPr algn="ctr"/>
                      <a:r>
                        <a:rPr lang="es-ES" sz="900" dirty="0" smtClean="0"/>
                        <a:t>INT-EX</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A/G 6937</a:t>
                      </a:r>
                      <a:endParaRPr lang="es-MX" sz="900" dirty="0"/>
                    </a:p>
                  </a:txBody>
                  <a:tcPr anchor="ctr"/>
                </a:tc>
                <a:tc>
                  <a:txBody>
                    <a:bodyPr/>
                    <a:lstStyle/>
                    <a:p>
                      <a:pPr algn="ctr"/>
                      <a:r>
                        <a:rPr lang="es-ES" sz="900" dirty="0" smtClean="0"/>
                        <a:t>CCCCA</a:t>
                      </a:r>
                      <a:r>
                        <a:rPr lang="es-ES" sz="900" b="1" u="sng" dirty="0" smtClean="0"/>
                        <a:t>A</a:t>
                      </a:r>
                      <a:r>
                        <a:rPr lang="es-ES" sz="900" b="0" u="none" dirty="0" smtClean="0"/>
                        <a:t>GAGGC</a:t>
                      </a:r>
                      <a:endParaRPr lang="es-MX" sz="900" b="1" u="sng" dirty="0"/>
                    </a:p>
                  </a:txBody>
                  <a:tcPr/>
                </a:tc>
                <a:tc>
                  <a:txBody>
                    <a:bodyPr/>
                    <a:lstStyle/>
                    <a:p>
                      <a:pPr algn="ctr"/>
                      <a:r>
                        <a:rPr lang="es-ES" sz="900" dirty="0" smtClean="0"/>
                        <a:t>EXÓN 4</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rowSpan="7">
                  <a:txBody>
                    <a:bodyPr/>
                    <a:lstStyle/>
                    <a:p>
                      <a:pPr algn="ctr"/>
                      <a:r>
                        <a:rPr lang="es-MX" sz="900" dirty="0" smtClean="0"/>
                        <a:t>5</a:t>
                      </a:r>
                      <a:endParaRPr lang="es-MX" sz="900" dirty="0"/>
                    </a:p>
                  </a:txBody>
                  <a:tcPr anchor="ctr"/>
                </a:tc>
                <a:tc>
                  <a:txBody>
                    <a:bodyPr/>
                    <a:lstStyle/>
                    <a:p>
                      <a:pPr algn="ctr"/>
                      <a:r>
                        <a:rPr lang="es-MX" sz="900" dirty="0" smtClean="0"/>
                        <a:t>C INS 7528</a:t>
                      </a:r>
                      <a:endParaRPr lang="es-MX" sz="900" dirty="0"/>
                    </a:p>
                  </a:txBody>
                  <a:tcPr anchor="ctr"/>
                </a:tc>
                <a:tc>
                  <a:txBody>
                    <a:bodyPr/>
                    <a:lstStyle/>
                    <a:p>
                      <a:pPr algn="ctr"/>
                      <a:r>
                        <a:rPr lang="es-ES" sz="900" dirty="0" smtClean="0"/>
                        <a:t>CTGGT</a:t>
                      </a:r>
                      <a:r>
                        <a:rPr lang="es-ES" sz="900" b="1" u="sng" dirty="0" smtClean="0"/>
                        <a:t>C</a:t>
                      </a:r>
                      <a:r>
                        <a:rPr lang="es-ES" sz="900" b="0" u="none" dirty="0" smtClean="0"/>
                        <a:t>GTAGG</a:t>
                      </a:r>
                      <a:endParaRPr lang="es-MX" sz="900" b="1" u="sng" dirty="0"/>
                    </a:p>
                  </a:txBody>
                  <a:tcPr/>
                </a:tc>
                <a:tc>
                  <a:txBody>
                    <a:bodyPr/>
                    <a:lstStyle/>
                    <a:p>
                      <a:pPr algn="ctr"/>
                      <a:r>
                        <a:rPr lang="es-ES" sz="900" dirty="0" smtClean="0"/>
                        <a:t>INTRÓN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A/G 7560</a:t>
                      </a:r>
                      <a:endParaRPr lang="es-MX" sz="900" dirty="0"/>
                    </a:p>
                  </a:txBody>
                  <a:tcPr anchor="ctr"/>
                </a:tc>
                <a:tc>
                  <a:txBody>
                    <a:bodyPr/>
                    <a:lstStyle/>
                    <a:p>
                      <a:pPr algn="ctr"/>
                      <a:r>
                        <a:rPr lang="es-ES" sz="900" dirty="0" smtClean="0"/>
                        <a:t>CCTGC</a:t>
                      </a:r>
                      <a:r>
                        <a:rPr lang="es-ES" sz="900" b="1" u="sng" dirty="0" smtClean="0"/>
                        <a:t>A</a:t>
                      </a:r>
                      <a:r>
                        <a:rPr lang="es-ES" sz="900" b="0" u="none" dirty="0" smtClean="0"/>
                        <a:t>TATCC</a:t>
                      </a:r>
                      <a:endParaRPr lang="es-MX" sz="900" b="1" u="sng" dirty="0"/>
                    </a:p>
                  </a:txBody>
                  <a:tcPr/>
                </a:tc>
                <a:tc>
                  <a:txBody>
                    <a:bodyPr/>
                    <a:lstStyle/>
                    <a:p>
                      <a:pPr algn="ctr"/>
                      <a:r>
                        <a:rPr lang="es-ES" sz="900" dirty="0" smtClean="0"/>
                        <a:t>EXÓN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G/A 7560</a:t>
                      </a:r>
                      <a:endParaRPr lang="es-MX" sz="900" dirty="0"/>
                    </a:p>
                  </a:txBody>
                  <a:tcPr anchor="ctr"/>
                </a:tc>
                <a:tc>
                  <a:txBody>
                    <a:bodyPr/>
                    <a:lstStyle/>
                    <a:p>
                      <a:pPr algn="ctr"/>
                      <a:r>
                        <a:rPr lang="es-ES" sz="900" dirty="0" smtClean="0"/>
                        <a:t>CCTGC</a:t>
                      </a:r>
                      <a:r>
                        <a:rPr lang="es-ES" sz="900" b="1" u="sng" dirty="0" smtClean="0"/>
                        <a:t>G</a:t>
                      </a:r>
                      <a:r>
                        <a:rPr lang="es-ES" sz="900" b="0" u="none" dirty="0" smtClean="0"/>
                        <a:t>TATCC</a:t>
                      </a:r>
                      <a:endParaRPr lang="es-MX" sz="900" b="1" u="sng" dirty="0"/>
                    </a:p>
                  </a:txBody>
                  <a:tcPr/>
                </a:tc>
                <a:tc>
                  <a:txBody>
                    <a:bodyPr/>
                    <a:lstStyle/>
                    <a:p>
                      <a:pPr algn="ctr"/>
                      <a:r>
                        <a:rPr lang="es-ES" sz="900" dirty="0" smtClean="0"/>
                        <a:t>EXÓN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G/C 7641</a:t>
                      </a:r>
                      <a:endParaRPr lang="es-MX" sz="900" dirty="0"/>
                    </a:p>
                  </a:txBody>
                  <a:tcPr anchor="ctr"/>
                </a:tc>
                <a:tc>
                  <a:txBody>
                    <a:bodyPr/>
                    <a:lstStyle/>
                    <a:p>
                      <a:pPr algn="ctr"/>
                      <a:r>
                        <a:rPr lang="es-ES" sz="900" dirty="0" smtClean="0"/>
                        <a:t>GCAC</a:t>
                      </a:r>
                      <a:r>
                        <a:rPr lang="es-ES" sz="900" dirty="0" smtClean="0">
                          <a:solidFill>
                            <a:srgbClr val="FF0000"/>
                          </a:solidFill>
                        </a:rPr>
                        <a:t>A</a:t>
                      </a:r>
                      <a:r>
                        <a:rPr lang="es-ES" sz="900" b="1" u="sng" dirty="0" smtClean="0"/>
                        <a:t>G</a:t>
                      </a:r>
                      <a:r>
                        <a:rPr lang="es-ES" sz="900" b="0" u="none" dirty="0" smtClean="0"/>
                        <a:t>GATGA</a:t>
                      </a:r>
                      <a:endParaRPr lang="es-MX" sz="900" b="1" u="sng" dirty="0"/>
                    </a:p>
                  </a:txBody>
                  <a:tcPr/>
                </a:tc>
                <a:tc>
                  <a:txBody>
                    <a:bodyPr/>
                    <a:lstStyle/>
                    <a:p>
                      <a:pPr algn="ctr"/>
                      <a:r>
                        <a:rPr lang="es-ES" sz="900" dirty="0" smtClean="0"/>
                        <a:t>EXÓN</a:t>
                      </a:r>
                      <a:endParaRPr lang="es-MX" sz="900" dirty="0"/>
                    </a:p>
                  </a:txBody>
                  <a:tcPr>
                    <a:solidFill>
                      <a:srgbClr val="FFC000"/>
                    </a:solidFill>
                  </a:tcPr>
                </a:tc>
                <a:tc>
                  <a:txBody>
                    <a:bodyPr/>
                    <a:lstStyle/>
                    <a:p>
                      <a:pPr algn="ctr"/>
                      <a:r>
                        <a:rPr lang="es-ES" sz="900" dirty="0" smtClean="0"/>
                        <a:t>NO</a:t>
                      </a:r>
                      <a:r>
                        <a:rPr lang="es-ES" sz="900" baseline="0" dirty="0" smtClean="0"/>
                        <a:t> REP </a:t>
                      </a:r>
                      <a:r>
                        <a:rPr lang="es-ES" sz="900" dirty="0" smtClean="0"/>
                        <a:t>Y DEL</a:t>
                      </a:r>
                      <a:r>
                        <a:rPr lang="es-ES" sz="900" baseline="0" dirty="0" smtClean="0"/>
                        <a:t> </a:t>
                      </a:r>
                      <a:r>
                        <a:rPr lang="es-ES" sz="900" b="1" baseline="0" dirty="0" smtClean="0">
                          <a:solidFill>
                            <a:srgbClr val="FF0000"/>
                          </a:solidFill>
                        </a:rPr>
                        <a:t>A</a:t>
                      </a:r>
                      <a:endParaRPr lang="es-MX" sz="900" b="1" dirty="0">
                        <a:solidFill>
                          <a:srgbClr val="FF0000"/>
                        </a:solidFill>
                      </a:endParaRPr>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dirty="0"/>
                    </a:p>
                  </a:txBody>
                  <a:tcPr/>
                </a:tc>
                <a:tc>
                  <a:txBody>
                    <a:bodyPr/>
                    <a:lstStyle/>
                    <a:p>
                      <a:pPr algn="ctr"/>
                      <a:r>
                        <a:rPr lang="es-MX" sz="900" dirty="0" smtClean="0"/>
                        <a:t>C/G 7641</a:t>
                      </a:r>
                      <a:endParaRPr lang="es-MX" sz="900" dirty="0"/>
                    </a:p>
                  </a:txBody>
                  <a:tcPr anchor="ctr"/>
                </a:tc>
                <a:tc>
                  <a:txBody>
                    <a:bodyPr/>
                    <a:lstStyle/>
                    <a:p>
                      <a:pPr algn="ctr"/>
                      <a:r>
                        <a:rPr lang="es-ES" sz="900" dirty="0" smtClean="0"/>
                        <a:t>GCAC</a:t>
                      </a:r>
                      <a:r>
                        <a:rPr lang="es-ES" sz="900" dirty="0" smtClean="0">
                          <a:solidFill>
                            <a:srgbClr val="FF0000"/>
                          </a:solidFill>
                        </a:rPr>
                        <a:t>A</a:t>
                      </a:r>
                      <a:r>
                        <a:rPr lang="es-ES" sz="900" b="1" u="sng" dirty="0" smtClean="0"/>
                        <a:t>C</a:t>
                      </a:r>
                      <a:r>
                        <a:rPr lang="es-ES" sz="900" b="0" u="none" dirty="0" smtClean="0"/>
                        <a:t>GATGA</a:t>
                      </a:r>
                      <a:endParaRPr lang="es-MX" sz="900" b="1" u="sng" dirty="0"/>
                    </a:p>
                  </a:txBody>
                  <a:tcPr/>
                </a:tc>
                <a:tc>
                  <a:txBody>
                    <a:bodyPr/>
                    <a:lstStyle/>
                    <a:p>
                      <a:pPr algn="ctr"/>
                      <a:r>
                        <a:rPr lang="es-ES" sz="900" dirty="0" smtClean="0"/>
                        <a:t>EXÓN</a:t>
                      </a:r>
                      <a:endParaRPr lang="es-MX" sz="900"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solidFill>
                            <a:schemeClr val="tx1"/>
                          </a:solidFill>
                        </a:rPr>
                        <a:t>NO</a:t>
                      </a:r>
                      <a:r>
                        <a:rPr lang="es-ES" sz="900" baseline="0" dirty="0" smtClean="0">
                          <a:solidFill>
                            <a:schemeClr val="tx1"/>
                          </a:solidFill>
                        </a:rPr>
                        <a:t> REP </a:t>
                      </a:r>
                      <a:r>
                        <a:rPr lang="es-ES" sz="900" dirty="0" smtClean="0">
                          <a:solidFill>
                            <a:schemeClr val="tx1"/>
                          </a:solidFill>
                        </a:rPr>
                        <a:t>Y DEL</a:t>
                      </a:r>
                      <a:r>
                        <a:rPr lang="es-ES" sz="900" baseline="0" dirty="0" smtClean="0">
                          <a:solidFill>
                            <a:schemeClr val="tx1"/>
                          </a:solidFill>
                        </a:rPr>
                        <a:t> </a:t>
                      </a:r>
                      <a:r>
                        <a:rPr lang="es-ES" sz="900" b="1" baseline="0" dirty="0" smtClean="0">
                          <a:solidFill>
                            <a:srgbClr val="FF0000"/>
                          </a:solidFill>
                        </a:rPr>
                        <a:t>A</a:t>
                      </a:r>
                      <a:endParaRPr lang="es-MX" sz="900" b="1" dirty="0" smtClean="0">
                        <a:solidFill>
                          <a:srgbClr val="FF0000"/>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solidFill>
                            <a:schemeClr val="tx1"/>
                          </a:solidFill>
                        </a:rPr>
                        <a:t>¿?</a:t>
                      </a:r>
                      <a:endParaRPr lang="es-MX" sz="900" dirty="0" smtClean="0">
                        <a:solidFill>
                          <a:schemeClr val="tx1"/>
                        </a:solidFill>
                      </a:endParaRPr>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A/C 7656</a:t>
                      </a:r>
                      <a:endParaRPr lang="es-MX" sz="900" dirty="0"/>
                    </a:p>
                  </a:txBody>
                  <a:tcPr anchor="ctr"/>
                </a:tc>
                <a:tc>
                  <a:txBody>
                    <a:bodyPr/>
                    <a:lstStyle/>
                    <a:p>
                      <a:pPr algn="ctr"/>
                      <a:r>
                        <a:rPr lang="es-ES" sz="900" dirty="0" smtClean="0"/>
                        <a:t>CACCC</a:t>
                      </a:r>
                      <a:r>
                        <a:rPr lang="es-ES" sz="900" b="1" u="sng" dirty="0" smtClean="0"/>
                        <a:t>A</a:t>
                      </a:r>
                      <a:r>
                        <a:rPr lang="es-ES" sz="900" b="0" u="none" dirty="0" smtClean="0"/>
                        <a:t>GCCCA</a:t>
                      </a:r>
                      <a:endParaRPr lang="es-MX" sz="900" b="1" u="sng" dirty="0"/>
                    </a:p>
                  </a:txBody>
                  <a:tcPr/>
                </a:tc>
                <a:tc>
                  <a:txBody>
                    <a:bodyPr/>
                    <a:lstStyle/>
                    <a:p>
                      <a:pPr algn="ctr"/>
                      <a:r>
                        <a:rPr lang="es-ES" sz="900" dirty="0" smtClean="0"/>
                        <a:t>EXÓN</a:t>
                      </a:r>
                      <a:endParaRPr lang="es-MX" sz="900" dirty="0"/>
                    </a:p>
                  </a:txBody>
                  <a:tcPr>
                    <a:solidFill>
                      <a:srgbClr val="FFC000"/>
                    </a:solidFill>
                  </a:tcPr>
                </a:tc>
                <a:tc>
                  <a:txBody>
                    <a:bodyPr/>
                    <a:lstStyle/>
                    <a:p>
                      <a:pPr algn="ctr"/>
                      <a:r>
                        <a:rPr lang="es-ES" sz="900" dirty="0" smtClean="0"/>
                        <a:t>NO REPORTADO</a:t>
                      </a:r>
                      <a:endParaRPr lang="es-MX" sz="900"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t>¿?</a:t>
                      </a:r>
                      <a:endParaRPr lang="es-MX" sz="900" dirty="0" smtClean="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tc>
                <a:tc vMerge="1">
                  <a:txBody>
                    <a:bodyPr/>
                    <a:lstStyle/>
                    <a:p>
                      <a:endParaRPr lang="es-MX" sz="900"/>
                    </a:p>
                  </a:txBody>
                  <a:tcPr/>
                </a:tc>
                <a:tc>
                  <a:txBody>
                    <a:bodyPr/>
                    <a:lstStyle/>
                    <a:p>
                      <a:pPr algn="ctr"/>
                      <a:r>
                        <a:rPr lang="es-MX" sz="900" dirty="0" smtClean="0"/>
                        <a:t>C/A 7657</a:t>
                      </a:r>
                      <a:endParaRPr lang="es-MX" sz="900" dirty="0"/>
                    </a:p>
                  </a:txBody>
                  <a:tcPr anchor="ctr"/>
                </a:tc>
                <a:tc>
                  <a:txBody>
                    <a:bodyPr/>
                    <a:lstStyle/>
                    <a:p>
                      <a:pPr algn="ctr"/>
                      <a:r>
                        <a:rPr lang="es-ES" sz="900" dirty="0" smtClean="0"/>
                        <a:t>CACCC</a:t>
                      </a:r>
                      <a:r>
                        <a:rPr lang="es-ES" sz="900" b="1" u="sng" dirty="0" smtClean="0"/>
                        <a:t>C</a:t>
                      </a:r>
                      <a:r>
                        <a:rPr lang="es-ES" sz="900" b="0" u="none" dirty="0" smtClean="0"/>
                        <a:t>GCCCA</a:t>
                      </a:r>
                      <a:endParaRPr lang="es-MX" sz="900" b="1" u="sng" dirty="0"/>
                    </a:p>
                  </a:txBody>
                  <a:tcPr/>
                </a:tc>
                <a:tc>
                  <a:txBody>
                    <a:bodyPr/>
                    <a:lstStyle/>
                    <a:p>
                      <a:pPr algn="ctr"/>
                      <a:r>
                        <a:rPr lang="es-ES" sz="900" dirty="0" smtClean="0"/>
                        <a:t>EXÓN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t>¿?</a:t>
                      </a:r>
                      <a:endParaRPr lang="es-MX" sz="900" dirty="0" smtClean="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nchor="ctr"/>
                </a:tc>
                <a:tc rowSpan="5">
                  <a:txBody>
                    <a:bodyPr/>
                    <a:lstStyle/>
                    <a:p>
                      <a:pPr algn="ctr"/>
                      <a:r>
                        <a:rPr lang="es-MX" sz="900" dirty="0" smtClean="0"/>
                        <a:t>6</a:t>
                      </a:r>
                      <a:endParaRPr lang="es-MX" sz="900" dirty="0"/>
                    </a:p>
                  </a:txBody>
                  <a:tcPr anchor="ctr"/>
                </a:tc>
                <a:tc>
                  <a:txBody>
                    <a:bodyPr/>
                    <a:lstStyle/>
                    <a:p>
                      <a:pPr algn="ctr"/>
                      <a:r>
                        <a:rPr lang="es-MX" sz="900" dirty="0" smtClean="0"/>
                        <a:t>C INS 7837</a:t>
                      </a:r>
                      <a:endParaRPr lang="es-MX" sz="900" dirty="0"/>
                    </a:p>
                  </a:txBody>
                  <a:tcPr anchor="ctr"/>
                </a:tc>
                <a:tc>
                  <a:txBody>
                    <a:bodyPr/>
                    <a:lstStyle/>
                    <a:p>
                      <a:pPr algn="ctr"/>
                      <a:r>
                        <a:rPr lang="es-ES" sz="900" dirty="0" smtClean="0"/>
                        <a:t>GTGCA</a:t>
                      </a:r>
                      <a:r>
                        <a:rPr lang="es-ES" sz="900" b="1" u="sng" dirty="0" smtClean="0"/>
                        <a:t>C</a:t>
                      </a:r>
                      <a:r>
                        <a:rPr lang="es-ES" sz="900" b="0" u="none" dirty="0" smtClean="0"/>
                        <a:t>GAATT</a:t>
                      </a:r>
                      <a:endParaRPr lang="es-MX" sz="900" b="1" u="sng" dirty="0"/>
                    </a:p>
                  </a:txBody>
                  <a:tcPr/>
                </a:tc>
                <a:tc>
                  <a:txBody>
                    <a:bodyPr/>
                    <a:lstStyle/>
                    <a:p>
                      <a:pPr algn="ctr"/>
                      <a:r>
                        <a:rPr lang="es-MX" sz="900" dirty="0" smtClean="0"/>
                        <a:t>INTRÓN</a:t>
                      </a:r>
                      <a:endParaRPr lang="es-MX" sz="900" dirty="0"/>
                    </a:p>
                  </a:txBody>
                  <a:tcPr>
                    <a:solidFill>
                      <a:srgbClr val="FFC000"/>
                    </a:solidFill>
                  </a:tcPr>
                </a:tc>
                <a:tc>
                  <a:txBody>
                    <a:bodyPr/>
                    <a:lstStyle/>
                    <a:p>
                      <a:pPr algn="ctr"/>
                      <a:r>
                        <a:rPr lang="es-ES" sz="900" dirty="0" smtClean="0"/>
                        <a:t>NO</a:t>
                      </a:r>
                      <a:r>
                        <a:rPr lang="es-ES" sz="900" baseline="0" dirty="0" smtClean="0"/>
                        <a:t> REPORTADO</a:t>
                      </a:r>
                      <a:endParaRPr lang="es-MX" sz="900" dirty="0"/>
                    </a:p>
                  </a:txBody>
                  <a:tcPr>
                    <a:solidFill>
                      <a:srgbClr val="FFC000"/>
                    </a:solidFill>
                  </a:tcPr>
                </a:tc>
                <a:tc>
                  <a:txBody>
                    <a:bodyPr/>
                    <a:lstStyle/>
                    <a:p>
                      <a:pPr algn="ctr"/>
                      <a:r>
                        <a:rPr lang="es-ES" sz="900" dirty="0" smtClean="0"/>
                        <a:t>¿?</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nchor="ctr"/>
                </a:tc>
                <a:tc vMerge="1">
                  <a:txBody>
                    <a:bodyPr/>
                    <a:lstStyle/>
                    <a:p>
                      <a:pPr algn="ctr"/>
                      <a:endParaRPr lang="es-MX" sz="900" dirty="0"/>
                    </a:p>
                  </a:txBody>
                  <a:tcPr anchor="ctr"/>
                </a:tc>
                <a:tc>
                  <a:txBody>
                    <a:bodyPr/>
                    <a:lstStyle/>
                    <a:p>
                      <a:pPr algn="ctr"/>
                      <a:r>
                        <a:rPr lang="es-MX" sz="900" dirty="0" smtClean="0"/>
                        <a:t>C 7941 T</a:t>
                      </a:r>
                      <a:endParaRPr lang="es-MX" sz="900" dirty="0"/>
                    </a:p>
                  </a:txBody>
                  <a:tcPr anchor="ctr"/>
                </a:tc>
                <a:tc>
                  <a:txBody>
                    <a:bodyPr/>
                    <a:lstStyle/>
                    <a:p>
                      <a:pPr algn="ctr"/>
                      <a:r>
                        <a:rPr lang="es-ES" sz="900" dirty="0" smtClean="0"/>
                        <a:t>ACCTG</a:t>
                      </a:r>
                      <a:r>
                        <a:rPr lang="es-ES" sz="900" b="1" u="sng" dirty="0" smtClean="0"/>
                        <a:t>C</a:t>
                      </a:r>
                      <a:r>
                        <a:rPr lang="es-ES" sz="900" b="0" u="none" dirty="0" smtClean="0"/>
                        <a:t>GCATA</a:t>
                      </a:r>
                      <a:endParaRPr lang="es-MX" sz="900" b="1" u="sng" dirty="0"/>
                    </a:p>
                  </a:txBody>
                  <a:tcPr/>
                </a:tc>
                <a:tc>
                  <a:txBody>
                    <a:bodyPr/>
                    <a:lstStyle/>
                    <a:p>
                      <a:pPr algn="ctr"/>
                      <a:r>
                        <a:rPr lang="es-MX" sz="900" dirty="0" smtClean="0"/>
                        <a:t>EXÓN</a:t>
                      </a:r>
                      <a:endParaRPr lang="es-MX" sz="900" dirty="0"/>
                    </a:p>
                  </a:txBody>
                  <a:tcPr>
                    <a:solidFill>
                      <a:srgbClr val="FFC000"/>
                    </a:solidFill>
                  </a:tcPr>
                </a:tc>
                <a:tc>
                  <a:txBody>
                    <a:bodyPr/>
                    <a:lstStyle/>
                    <a:p>
                      <a:pPr algn="ctr"/>
                      <a:r>
                        <a:rPr lang="es-ES" sz="900" dirty="0" smtClean="0"/>
                        <a:t>REPORTADO</a:t>
                      </a:r>
                      <a:endParaRPr lang="es-MX" sz="900" dirty="0"/>
                    </a:p>
                  </a:txBody>
                  <a:tcPr>
                    <a:solidFill>
                      <a:srgbClr val="FFC000"/>
                    </a:solidFill>
                  </a:tcPr>
                </a:tc>
                <a:tc>
                  <a:txBody>
                    <a:bodyPr/>
                    <a:lstStyle/>
                    <a:p>
                      <a:pPr algn="ctr"/>
                      <a:r>
                        <a:rPr lang="es-ES" sz="900" dirty="0" smtClean="0"/>
                        <a:t>R 296 C</a:t>
                      </a:r>
                      <a:endParaRPr lang="es-MX" sz="900" dirty="0"/>
                    </a:p>
                  </a:txBody>
                  <a:tcPr>
                    <a:solidFill>
                      <a:srgbClr val="FFC000"/>
                    </a:solidFill>
                  </a:tcPr>
                </a:tc>
                <a:tc>
                  <a:txBody>
                    <a:bodyPr/>
                    <a:lstStyle/>
                    <a:p>
                      <a:pPr algn="ctr"/>
                      <a:r>
                        <a:rPr lang="es-ES" sz="900" dirty="0" smtClean="0"/>
                        <a:t>---------------</a:t>
                      </a:r>
                      <a:endParaRPr lang="es-MX" sz="900" dirty="0"/>
                    </a:p>
                  </a:txBody>
                  <a:tcPr/>
                </a:tc>
                <a:tc>
                  <a:txBody>
                    <a:bodyPr/>
                    <a:lstStyle/>
                    <a:p>
                      <a:pPr algn="ctr"/>
                      <a:r>
                        <a:rPr lang="es-MX" sz="900" dirty="0" smtClean="0"/>
                        <a:t>----------------------</a:t>
                      </a:r>
                      <a:endParaRPr lang="es-MX" sz="900" dirty="0"/>
                    </a:p>
                  </a:txBody>
                  <a:tcPr/>
                </a:tc>
              </a:tr>
              <a:tr h="221400">
                <a:tc vMerge="1">
                  <a:txBody>
                    <a:bodyPr/>
                    <a:lstStyle/>
                    <a:p>
                      <a:endParaRPr lang="es-MX" sz="900" dirty="0"/>
                    </a:p>
                  </a:txBody>
                  <a:tcPr anchor="ctr"/>
                </a:tc>
                <a:tc vMerge="1">
                  <a:txBody>
                    <a:bodyPr/>
                    <a:lstStyle/>
                    <a:p>
                      <a:pPr algn="ctr"/>
                      <a:endParaRPr lang="es-MX" sz="900" dirty="0"/>
                    </a:p>
                  </a:txBody>
                  <a:tcPr anchor="ctr"/>
                </a:tc>
                <a:tc>
                  <a:txBody>
                    <a:bodyPr/>
                    <a:lstStyle/>
                    <a:p>
                      <a:pPr algn="ctr"/>
                      <a:r>
                        <a:rPr lang="es-MX" sz="900" dirty="0" smtClean="0"/>
                        <a:t>G 8041 C</a:t>
                      </a:r>
                      <a:endParaRPr lang="es-MX" sz="900" dirty="0"/>
                    </a:p>
                  </a:txBody>
                  <a:tcPr anchor="ctr"/>
                </a:tc>
                <a:tc>
                  <a:txBody>
                    <a:bodyPr/>
                    <a:lstStyle/>
                    <a:p>
                      <a:pPr algn="ctr"/>
                      <a:r>
                        <a:rPr lang="es-ES" sz="900" dirty="0" smtClean="0"/>
                        <a:t>GCAGC</a:t>
                      </a:r>
                      <a:r>
                        <a:rPr lang="es-ES" sz="900" b="1" u="sng" dirty="0" smtClean="0"/>
                        <a:t>G</a:t>
                      </a:r>
                      <a:r>
                        <a:rPr lang="es-ES" sz="900" b="0" u="none" dirty="0" smtClean="0"/>
                        <a:t>TGAGC</a:t>
                      </a:r>
                      <a:endParaRPr lang="es-MX" sz="900" b="1" u="sng" dirty="0"/>
                    </a:p>
                  </a:txBody>
                  <a:tcPr/>
                </a:tc>
                <a:tc>
                  <a:txBody>
                    <a:bodyPr/>
                    <a:lstStyle/>
                    <a:p>
                      <a:pPr algn="ctr"/>
                      <a:r>
                        <a:rPr lang="es-MX" sz="900" dirty="0" smtClean="0"/>
                        <a:t>EXÓN</a:t>
                      </a:r>
                      <a:endParaRPr lang="es-MX" sz="900" dirty="0"/>
                    </a:p>
                  </a:txBody>
                  <a:tcPr/>
                </a:tc>
                <a:tc>
                  <a:txBody>
                    <a:bodyPr/>
                    <a:lstStyle/>
                    <a:p>
                      <a:pPr algn="ctr"/>
                      <a:r>
                        <a:rPr lang="es-ES" sz="900" dirty="0" smtClean="0"/>
                        <a:t>REPORTADO</a:t>
                      </a:r>
                      <a:endParaRPr lang="es-MX" sz="900" dirty="0"/>
                    </a:p>
                  </a:txBody>
                  <a:tcPr/>
                </a:tc>
                <a:tc>
                  <a:txBody>
                    <a:bodyPr/>
                    <a:lstStyle/>
                    <a:p>
                      <a:pPr algn="ctr"/>
                      <a:r>
                        <a:rPr lang="es-ES" sz="900" dirty="0" smtClean="0"/>
                        <a:t>325 H</a:t>
                      </a:r>
                      <a:endParaRPr lang="es-MX" sz="900" dirty="0"/>
                    </a:p>
                  </a:txBody>
                  <a:tcPr/>
                </a:tc>
                <a:tc>
                  <a:txBody>
                    <a:bodyPr/>
                    <a:lstStyle/>
                    <a:p>
                      <a:pPr algn="ctr"/>
                      <a:r>
                        <a:rPr lang="es-ES" sz="900" dirty="0" smtClean="0"/>
                        <a:t>rs030418</a:t>
                      </a:r>
                      <a:endParaRPr lang="es-MX" sz="900" dirty="0"/>
                    </a:p>
                  </a:txBody>
                  <a:tcPr/>
                </a:tc>
                <a:tc>
                  <a:txBody>
                    <a:bodyPr/>
                    <a:lstStyle/>
                    <a:p>
                      <a:pPr algn="ctr"/>
                      <a:r>
                        <a:rPr lang="es-MX" sz="900" dirty="0" smtClean="0"/>
                        <a:t>DISMINUYE </a:t>
                      </a:r>
                      <a:endParaRPr lang="es-MX" sz="900" dirty="0"/>
                    </a:p>
                  </a:txBody>
                  <a:tcPr/>
                </a:tc>
              </a:tr>
              <a:tr h="221400">
                <a:tc vMerge="1">
                  <a:txBody>
                    <a:bodyPr/>
                    <a:lstStyle/>
                    <a:p>
                      <a:endParaRPr lang="es-MX" sz="900" dirty="0"/>
                    </a:p>
                  </a:txBody>
                  <a:tcPr anchor="ctr"/>
                </a:tc>
                <a:tc vMerge="1">
                  <a:txBody>
                    <a:bodyPr/>
                    <a:lstStyle/>
                    <a:p>
                      <a:pPr algn="ctr"/>
                      <a:endParaRPr lang="es-MX" sz="900" dirty="0"/>
                    </a:p>
                  </a:txBody>
                  <a:tcPr anchor="ctr"/>
                </a:tc>
                <a:tc>
                  <a:txBody>
                    <a:bodyPr/>
                    <a:lstStyle/>
                    <a:p>
                      <a:pPr algn="ctr"/>
                      <a:r>
                        <a:rPr lang="es-MX" sz="900" dirty="0" smtClean="0"/>
                        <a:t>G/A 8079</a:t>
                      </a:r>
                      <a:endParaRPr lang="es-MX" sz="900" dirty="0"/>
                    </a:p>
                  </a:txBody>
                  <a:tcPr anchor="ctr"/>
                </a:tc>
                <a:tc>
                  <a:txBody>
                    <a:bodyPr/>
                    <a:lstStyle/>
                    <a:p>
                      <a:pPr algn="ctr"/>
                      <a:r>
                        <a:rPr lang="es-ES" sz="900" dirty="0" smtClean="0"/>
                        <a:t>GGGAG</a:t>
                      </a:r>
                      <a:r>
                        <a:rPr lang="es-ES" sz="900" b="1" u="sng" dirty="0" smtClean="0"/>
                        <a:t>G</a:t>
                      </a:r>
                      <a:r>
                        <a:rPr lang="es-ES" sz="900" b="0" u="none" dirty="0" smtClean="0"/>
                        <a:t>AAGGG</a:t>
                      </a:r>
                      <a:endParaRPr lang="es-MX" sz="900" b="1" u="sng" dirty="0"/>
                    </a:p>
                  </a:txBody>
                  <a:tcPr/>
                </a:tc>
                <a:tc>
                  <a:txBody>
                    <a:bodyPr/>
                    <a:lstStyle/>
                    <a:p>
                      <a:pPr algn="ctr"/>
                      <a:r>
                        <a:rPr lang="es-MX" sz="900" dirty="0" smtClean="0"/>
                        <a:t>INTRÓN</a:t>
                      </a:r>
                      <a:endParaRPr lang="es-MX" sz="900" dirty="0"/>
                    </a:p>
                  </a:txBody>
                  <a:tcPr/>
                </a:tc>
                <a:tc>
                  <a:txBody>
                    <a:bodyPr/>
                    <a:lstStyle/>
                    <a:p>
                      <a:pPr algn="ctr"/>
                      <a:r>
                        <a:rPr lang="es-ES" sz="900" dirty="0" smtClean="0"/>
                        <a:t>REPORTADO</a:t>
                      </a:r>
                      <a:endParaRPr lang="es-MX" sz="900" dirty="0"/>
                    </a:p>
                  </a:txBody>
                  <a:tcPr/>
                </a:tc>
                <a:tc>
                  <a:txBody>
                    <a:bodyPr/>
                    <a:lstStyle/>
                    <a:p>
                      <a:pPr algn="ctr"/>
                      <a:r>
                        <a:rPr lang="es-ES" sz="900" dirty="0" smtClean="0"/>
                        <a:t>¿?</a:t>
                      </a:r>
                      <a:endParaRPr lang="es-MX" sz="900" dirty="0"/>
                    </a:p>
                  </a:txBody>
                  <a:tcPr/>
                </a:tc>
                <a:tc>
                  <a:txBody>
                    <a:bodyPr/>
                    <a:lstStyle/>
                    <a:p>
                      <a:pPr algn="ctr"/>
                      <a:r>
                        <a:rPr lang="es-ES" sz="900" dirty="0" smtClean="0"/>
                        <a:t>rs28371725</a:t>
                      </a:r>
                      <a:endParaRPr lang="es-MX" sz="900" dirty="0"/>
                    </a:p>
                  </a:txBody>
                  <a:tcPr/>
                </a:tc>
                <a:tc>
                  <a:txBody>
                    <a:bodyPr/>
                    <a:lstStyle/>
                    <a:p>
                      <a:pPr algn="ctr"/>
                      <a:r>
                        <a:rPr lang="es-MX" sz="900" dirty="0" smtClean="0"/>
                        <a:t>DISMINUYE</a:t>
                      </a:r>
                      <a:endParaRPr lang="es-MX" sz="900" dirty="0"/>
                    </a:p>
                  </a:txBody>
                  <a:tcPr/>
                </a:tc>
              </a:tr>
              <a:tr h="0">
                <a:tc vMerge="1">
                  <a:txBody>
                    <a:bodyPr/>
                    <a:lstStyle/>
                    <a:p>
                      <a:endParaRPr lang="es-MX" sz="900" dirty="0"/>
                    </a:p>
                  </a:txBody>
                  <a:tcPr anchor="ctr"/>
                </a:tc>
                <a:tc vMerge="1">
                  <a:txBody>
                    <a:bodyPr/>
                    <a:lstStyle/>
                    <a:p>
                      <a:pPr algn="ctr"/>
                      <a:endParaRPr lang="es-MX" sz="900" dirty="0"/>
                    </a:p>
                  </a:txBody>
                  <a:tcPr anchor="ctr"/>
                </a:tc>
                <a:tc>
                  <a:txBody>
                    <a:bodyPr/>
                    <a:lstStyle/>
                    <a:p>
                      <a:pPr algn="ctr"/>
                      <a:r>
                        <a:rPr lang="es-MX" sz="900" dirty="0" smtClean="0"/>
                        <a:t>A/G 8079</a:t>
                      </a:r>
                      <a:endParaRPr lang="es-MX" sz="900" dirty="0"/>
                    </a:p>
                  </a:txBody>
                  <a:tcPr anchor="ctr"/>
                </a:tc>
                <a:tc>
                  <a:txBody>
                    <a:bodyPr/>
                    <a:lstStyle/>
                    <a:p>
                      <a:pPr algn="ctr"/>
                      <a:r>
                        <a:rPr lang="es-ES" sz="900" dirty="0" smtClean="0"/>
                        <a:t>GGGAG</a:t>
                      </a:r>
                      <a:r>
                        <a:rPr lang="es-ES" sz="900" b="1" u="sng" dirty="0" smtClean="0"/>
                        <a:t>A</a:t>
                      </a:r>
                      <a:r>
                        <a:rPr lang="es-ES" sz="900" b="0" u="none" dirty="0" smtClean="0"/>
                        <a:t>AAGGG</a:t>
                      </a:r>
                      <a:endParaRPr lang="es-MX" sz="900" b="1" u="sng" dirty="0"/>
                    </a:p>
                  </a:txBody>
                  <a:tcPr/>
                </a:tc>
                <a:tc>
                  <a:txBody>
                    <a:bodyPr/>
                    <a:lstStyle/>
                    <a:p>
                      <a:pPr algn="ctr"/>
                      <a:r>
                        <a:rPr lang="es-MX" sz="900" dirty="0" smtClean="0"/>
                        <a:t>INTRÓN</a:t>
                      </a:r>
                      <a:endParaRPr lang="es-MX" sz="900" dirty="0"/>
                    </a:p>
                  </a:txBody>
                  <a:tcPr/>
                </a:tc>
                <a:tc>
                  <a:txBody>
                    <a:bodyPr/>
                    <a:lstStyle/>
                    <a:p>
                      <a:pPr algn="ctr"/>
                      <a:r>
                        <a:rPr lang="es-ES" sz="900" dirty="0" smtClean="0"/>
                        <a:t>REPORTADO</a:t>
                      </a:r>
                      <a:endParaRPr lang="es-MX" sz="900" dirty="0"/>
                    </a:p>
                  </a:txBody>
                  <a:tcPr/>
                </a:tc>
                <a:tc>
                  <a:txBody>
                    <a:bodyPr/>
                    <a:lstStyle/>
                    <a:p>
                      <a:pPr algn="ctr"/>
                      <a:r>
                        <a:rPr lang="es-ES" sz="900" smtClean="0"/>
                        <a:t>¿?</a:t>
                      </a:r>
                      <a:endParaRPr lang="es-MX" sz="900" dirty="0"/>
                    </a:p>
                  </a:txBody>
                  <a:tcPr/>
                </a:tc>
                <a:tc>
                  <a:txBody>
                    <a:bodyPr/>
                    <a:lstStyle/>
                    <a:p>
                      <a:pPr algn="ctr"/>
                      <a:r>
                        <a:rPr lang="es-ES" sz="900" dirty="0" smtClean="0"/>
                        <a:t>rs28371725</a:t>
                      </a:r>
                      <a:endParaRPr lang="es-MX" sz="900" dirty="0"/>
                    </a:p>
                  </a:txBody>
                  <a:tcPr/>
                </a:tc>
                <a:tc>
                  <a:txBody>
                    <a:bodyPr/>
                    <a:lstStyle/>
                    <a:p>
                      <a:pPr algn="ctr"/>
                      <a:r>
                        <a:rPr lang="es-MX" sz="900" dirty="0" smtClean="0"/>
                        <a:t>DISMINUYE</a:t>
                      </a:r>
                      <a:endParaRPr lang="es-MX" sz="900" dirty="0"/>
                    </a:p>
                  </a:txBody>
                  <a:tcPr/>
                </a:tc>
              </a:tr>
              <a:tr h="0">
                <a:tc rowSpan="3">
                  <a:txBody>
                    <a:bodyPr/>
                    <a:lstStyle/>
                    <a:p>
                      <a:pPr algn="ctr"/>
                      <a:r>
                        <a:rPr lang="es-MX" sz="900" dirty="0" smtClean="0"/>
                        <a:t>CYP2C9</a:t>
                      </a:r>
                      <a:endParaRPr lang="es-MX" sz="900" dirty="0"/>
                    </a:p>
                  </a:txBody>
                  <a:tcPr anchor="ctr"/>
                </a:tc>
                <a:tc rowSpan="3">
                  <a:txBody>
                    <a:bodyPr/>
                    <a:lstStyle/>
                    <a:p>
                      <a:pPr algn="ctr"/>
                      <a:r>
                        <a:rPr lang="es-MX" sz="900" dirty="0" smtClean="0"/>
                        <a:t>5</a:t>
                      </a:r>
                      <a:endParaRPr lang="es-MX" sz="900" dirty="0"/>
                    </a:p>
                  </a:txBody>
                  <a:tcPr anchor="ctr"/>
                </a:tc>
                <a:tc>
                  <a:txBody>
                    <a:bodyPr/>
                    <a:lstStyle/>
                    <a:p>
                      <a:pPr algn="ctr"/>
                      <a:r>
                        <a:rPr lang="es-MX" sz="900" dirty="0" smtClean="0"/>
                        <a:t>A DEL 24080</a:t>
                      </a:r>
                      <a:endParaRPr lang="es-MX"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t>TATTA</a:t>
                      </a:r>
                      <a:r>
                        <a:rPr lang="es-ES" sz="900" b="1" u="sng" dirty="0" smtClean="0"/>
                        <a:t>A</a:t>
                      </a:r>
                      <a:r>
                        <a:rPr lang="es-ES" sz="900" b="0" u="none" dirty="0" smtClean="0"/>
                        <a:t>ATGCT</a:t>
                      </a:r>
                      <a:endParaRPr lang="es-MX" sz="900" b="1" u="sng" dirty="0" smtClean="0"/>
                    </a:p>
                  </a:txBody>
                  <a:tcPr/>
                </a:tc>
                <a:tc>
                  <a:txBody>
                    <a:bodyPr/>
                    <a:lstStyle/>
                    <a:p>
                      <a:pPr algn="ctr"/>
                      <a:r>
                        <a:rPr lang="es-MX" sz="900" dirty="0" smtClean="0"/>
                        <a:t>INTRÓN</a:t>
                      </a:r>
                      <a:endParaRPr lang="es-MX" sz="900" dirty="0"/>
                    </a:p>
                  </a:txBody>
                  <a:tcPr>
                    <a:solidFill>
                      <a:srgbClr val="FFC000"/>
                    </a:solidFill>
                  </a:tcPr>
                </a:tc>
                <a:tc>
                  <a:txBody>
                    <a:bodyPr/>
                    <a:lstStyle/>
                    <a:p>
                      <a:pPr algn="ctr"/>
                      <a:r>
                        <a:rPr lang="es-MX" sz="900" dirty="0" smtClean="0"/>
                        <a:t>NO</a:t>
                      </a:r>
                      <a:r>
                        <a:rPr lang="es-MX" sz="900" baseline="0" dirty="0" smtClean="0"/>
                        <a:t> REPORTADO</a:t>
                      </a:r>
                      <a:endParaRPr lang="es-MX" sz="900" dirty="0"/>
                    </a:p>
                  </a:txBody>
                  <a:tcPr>
                    <a:solidFill>
                      <a:srgbClr val="FFC000"/>
                    </a:solidFill>
                  </a:tcPr>
                </a:tc>
                <a:tc>
                  <a:txBody>
                    <a:bodyPr/>
                    <a:lstStyle/>
                    <a:p>
                      <a:pPr algn="ctr"/>
                      <a:r>
                        <a:rPr lang="es-MX" sz="900" dirty="0" smtClean="0"/>
                        <a:t>¿?</a:t>
                      </a:r>
                      <a:endParaRPr lang="es-MX" sz="900" dirty="0"/>
                    </a:p>
                  </a:txBody>
                  <a:tcPr/>
                </a:tc>
                <a:tc>
                  <a:txBody>
                    <a:bodyPr/>
                    <a:lstStyle/>
                    <a:p>
                      <a:pPr algn="ctr"/>
                      <a:r>
                        <a:rPr lang="es-MX" sz="900" dirty="0" smtClean="0"/>
                        <a:t>---------------</a:t>
                      </a:r>
                      <a:endParaRPr lang="es-MX" sz="900" dirty="0"/>
                    </a:p>
                  </a:txBody>
                  <a:tcPr/>
                </a:tc>
                <a:tc>
                  <a:txBody>
                    <a:bodyPr/>
                    <a:lstStyle/>
                    <a:p>
                      <a:pPr algn="ctr"/>
                      <a:r>
                        <a:rPr lang="es-MX" sz="900" dirty="0" smtClean="0"/>
                        <a:t>-----------------------</a:t>
                      </a:r>
                      <a:endParaRPr lang="es-MX" sz="900" dirty="0"/>
                    </a:p>
                  </a:txBody>
                  <a:tcPr/>
                </a:tc>
              </a:tr>
              <a:tr h="0">
                <a:tc vMerge="1">
                  <a:txBody>
                    <a:bodyPr/>
                    <a:lstStyle/>
                    <a:p>
                      <a:pPr algn="ctr"/>
                      <a:endParaRPr lang="es-MX" sz="900" dirty="0"/>
                    </a:p>
                  </a:txBody>
                  <a:tcPr anchor="ctr"/>
                </a:tc>
                <a:tc vMerge="1">
                  <a:txBody>
                    <a:bodyPr/>
                    <a:lstStyle/>
                    <a:p>
                      <a:pPr algn="ctr"/>
                      <a:endParaRPr lang="es-MX" sz="900" dirty="0"/>
                    </a:p>
                  </a:txBody>
                  <a:tcPr anchor="ctr"/>
                </a:tc>
                <a:tc>
                  <a:txBody>
                    <a:bodyPr/>
                    <a:lstStyle/>
                    <a:p>
                      <a:pPr algn="ctr"/>
                      <a:r>
                        <a:rPr lang="es-MX" sz="900" dirty="0" smtClean="0"/>
                        <a:t>C INS 24091</a:t>
                      </a:r>
                      <a:endParaRPr lang="es-MX"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t>TTTTA</a:t>
                      </a:r>
                      <a:r>
                        <a:rPr lang="es-ES" sz="900" b="1" u="sng" dirty="0" smtClean="0"/>
                        <a:t>C</a:t>
                      </a:r>
                      <a:r>
                        <a:rPr lang="es-ES" sz="900" b="0" u="none" dirty="0" smtClean="0"/>
                        <a:t>TTTAA</a:t>
                      </a:r>
                      <a:endParaRPr lang="es-MX" sz="900" b="1" u="sng" dirty="0" smtClean="0"/>
                    </a:p>
                  </a:txBody>
                  <a:tcPr/>
                </a:tc>
                <a:tc>
                  <a:txBody>
                    <a:bodyPr/>
                    <a:lstStyle/>
                    <a:p>
                      <a:pPr algn="ctr"/>
                      <a:r>
                        <a:rPr lang="es-MX" sz="900" dirty="0" smtClean="0"/>
                        <a:t>INTRÓN</a:t>
                      </a:r>
                      <a:endParaRPr lang="es-MX" sz="900" dirty="0"/>
                    </a:p>
                  </a:txBody>
                  <a:tcPr>
                    <a:solidFill>
                      <a:srgbClr val="FFC000"/>
                    </a:solidFill>
                  </a:tcPr>
                </a:tc>
                <a:tc>
                  <a:txBody>
                    <a:bodyPr/>
                    <a:lstStyle/>
                    <a:p>
                      <a:pPr algn="ctr"/>
                      <a:r>
                        <a:rPr lang="es-MX" sz="900" dirty="0" smtClean="0"/>
                        <a:t>NO</a:t>
                      </a:r>
                      <a:r>
                        <a:rPr lang="es-MX" sz="900" baseline="0" dirty="0" smtClean="0"/>
                        <a:t> REPORTADO</a:t>
                      </a:r>
                      <a:endParaRPr lang="es-MX" sz="900" dirty="0"/>
                    </a:p>
                  </a:txBody>
                  <a:tcPr>
                    <a:solidFill>
                      <a:srgbClr val="FFC000"/>
                    </a:solidFill>
                  </a:tcPr>
                </a:tc>
                <a:tc>
                  <a:txBody>
                    <a:bodyPr/>
                    <a:lstStyle/>
                    <a:p>
                      <a:pPr algn="ctr"/>
                      <a:r>
                        <a:rPr lang="es-MX" sz="900" dirty="0" smtClean="0"/>
                        <a:t>¿?</a:t>
                      </a:r>
                      <a:endParaRPr lang="es-MX" sz="900" dirty="0"/>
                    </a:p>
                  </a:txBody>
                  <a:tcPr/>
                </a:tc>
                <a:tc>
                  <a:txBody>
                    <a:bodyPr/>
                    <a:lstStyle/>
                    <a:p>
                      <a:pPr algn="ctr"/>
                      <a:r>
                        <a:rPr lang="es-MX" sz="900" dirty="0" smtClean="0"/>
                        <a:t>---------------</a:t>
                      </a:r>
                      <a:endParaRPr lang="es-MX" sz="900" dirty="0"/>
                    </a:p>
                  </a:txBody>
                  <a:tcPr/>
                </a:tc>
                <a:tc>
                  <a:txBody>
                    <a:bodyPr/>
                    <a:lstStyle/>
                    <a:p>
                      <a:r>
                        <a:rPr lang="es-MX" sz="900" dirty="0" smtClean="0"/>
                        <a:t>------------------------</a:t>
                      </a:r>
                      <a:endParaRPr lang="es-MX" sz="900" dirty="0"/>
                    </a:p>
                  </a:txBody>
                  <a:tcPr/>
                </a:tc>
              </a:tr>
              <a:tr h="0">
                <a:tc vMerge="1">
                  <a:txBody>
                    <a:bodyPr/>
                    <a:lstStyle/>
                    <a:p>
                      <a:pPr algn="ctr"/>
                      <a:endParaRPr lang="es-MX" sz="900" dirty="0"/>
                    </a:p>
                  </a:txBody>
                  <a:tcPr anchor="ctr"/>
                </a:tc>
                <a:tc vMerge="1">
                  <a:txBody>
                    <a:bodyPr/>
                    <a:lstStyle/>
                    <a:p>
                      <a:pPr algn="ctr"/>
                      <a:endParaRPr lang="es-MX" sz="900" dirty="0"/>
                    </a:p>
                  </a:txBody>
                  <a:tcPr anchor="ctr"/>
                </a:tc>
                <a:tc>
                  <a:txBody>
                    <a:bodyPr/>
                    <a:lstStyle/>
                    <a:p>
                      <a:pPr algn="ctr"/>
                      <a:r>
                        <a:rPr lang="es-MX" sz="900" dirty="0" smtClean="0"/>
                        <a:t>A INS 24153</a:t>
                      </a:r>
                      <a:endParaRPr lang="es-MX" sz="9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dirty="0" smtClean="0"/>
                        <a:t>TTCCC</a:t>
                      </a:r>
                      <a:r>
                        <a:rPr lang="es-ES" sz="900" b="1" u="sng" dirty="0" smtClean="0"/>
                        <a:t>A</a:t>
                      </a:r>
                      <a:r>
                        <a:rPr lang="es-ES" sz="900" b="0" u="none" dirty="0" smtClean="0"/>
                        <a:t>GGGAA</a:t>
                      </a:r>
                      <a:endParaRPr lang="es-MX" sz="900" b="1" u="sng" dirty="0" smtClean="0"/>
                    </a:p>
                  </a:txBody>
                  <a:tcPr/>
                </a:tc>
                <a:tc>
                  <a:txBody>
                    <a:bodyPr/>
                    <a:lstStyle/>
                    <a:p>
                      <a:pPr algn="ctr"/>
                      <a:r>
                        <a:rPr lang="es-MX" sz="900" dirty="0" smtClean="0"/>
                        <a:t>EXÓN</a:t>
                      </a:r>
                      <a:endParaRPr lang="es-MX" sz="900" dirty="0"/>
                    </a:p>
                  </a:txBody>
                  <a:tcPr>
                    <a:solidFill>
                      <a:srgbClr val="FFC000"/>
                    </a:solidFill>
                  </a:tcPr>
                </a:tc>
                <a:tc>
                  <a:txBody>
                    <a:bodyPr/>
                    <a:lstStyle/>
                    <a:p>
                      <a:pPr algn="ctr"/>
                      <a:r>
                        <a:rPr lang="es-MX" sz="900" dirty="0" smtClean="0"/>
                        <a:t>NO</a:t>
                      </a:r>
                      <a:r>
                        <a:rPr lang="es-MX" sz="900" baseline="0" dirty="0" smtClean="0"/>
                        <a:t> REPORTADO</a:t>
                      </a:r>
                      <a:endParaRPr lang="es-MX" sz="900" dirty="0"/>
                    </a:p>
                  </a:txBody>
                  <a:tcPr>
                    <a:solidFill>
                      <a:srgbClr val="FFC000"/>
                    </a:solidFill>
                  </a:tcPr>
                </a:tc>
                <a:tc>
                  <a:txBody>
                    <a:bodyPr/>
                    <a:lstStyle/>
                    <a:p>
                      <a:pPr algn="ctr"/>
                      <a:r>
                        <a:rPr lang="es-MX" sz="900" dirty="0" smtClean="0"/>
                        <a:t>¿?</a:t>
                      </a:r>
                      <a:endParaRPr lang="es-MX" sz="900" dirty="0"/>
                    </a:p>
                  </a:txBody>
                  <a:tcPr/>
                </a:tc>
                <a:tc>
                  <a:txBody>
                    <a:bodyPr/>
                    <a:lstStyle/>
                    <a:p>
                      <a:pPr algn="ctr"/>
                      <a:r>
                        <a:rPr lang="es-MX" sz="900" dirty="0" smtClean="0"/>
                        <a:t>---------------</a:t>
                      </a:r>
                      <a:endParaRPr lang="es-MX" sz="900" dirty="0"/>
                    </a:p>
                  </a:txBody>
                  <a:tcPr/>
                </a:tc>
                <a:tc>
                  <a:txBody>
                    <a:bodyPr/>
                    <a:lstStyle/>
                    <a:p>
                      <a:r>
                        <a:rPr lang="es-MX" sz="900" dirty="0" smtClean="0"/>
                        <a:t>------------------------</a:t>
                      </a:r>
                      <a:endParaRPr lang="es-MX" sz="900" dirty="0"/>
                    </a:p>
                  </a:txBody>
                  <a:tcPr/>
                </a:tc>
              </a:tr>
            </a:tbl>
          </a:graphicData>
        </a:graphic>
      </p:graphicFrame>
      <p:sp>
        <p:nvSpPr>
          <p:cNvPr id="27879" name="4 CuadroTexto"/>
          <p:cNvSpPr txBox="1">
            <a:spLocks noChangeArrowheads="1"/>
          </p:cNvSpPr>
          <p:nvPr/>
        </p:nvSpPr>
        <p:spPr bwMode="auto">
          <a:xfrm>
            <a:off x="2209648" y="0"/>
            <a:ext cx="4537075" cy="400050"/>
          </a:xfrm>
          <a:prstGeom prst="rect">
            <a:avLst/>
          </a:prstGeom>
          <a:solidFill>
            <a:schemeClr val="bg1"/>
          </a:solidFill>
          <a:ln w="9525">
            <a:noFill/>
            <a:miter lim="800000"/>
            <a:headEnd/>
            <a:tailEnd/>
          </a:ln>
        </p:spPr>
        <p:txBody>
          <a:bodyPr>
            <a:spAutoFit/>
          </a:bodyPr>
          <a:lstStyle/>
          <a:p>
            <a:r>
              <a:rPr lang="es-MX" sz="2000" b="1" dirty="0" err="1"/>
              <a:t>SNIP´s</a:t>
            </a:r>
            <a:r>
              <a:rPr lang="es-MX" sz="2000" b="1" dirty="0"/>
              <a:t> </a:t>
            </a:r>
            <a:r>
              <a:rPr lang="es-MX" sz="2000" b="1" dirty="0" smtClean="0"/>
              <a:t>IDENTIFICADOS EN </a:t>
            </a:r>
            <a:r>
              <a:rPr lang="es-MX" sz="2000" b="1" dirty="0" err="1" smtClean="0"/>
              <a:t>CYPs</a:t>
            </a:r>
            <a:endParaRPr lang="es-MX"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124744"/>
            <a:ext cx="8136904" cy="5078313"/>
          </a:xfrm>
          <a:prstGeom prst="rect">
            <a:avLst/>
          </a:prstGeom>
          <a:noFill/>
        </p:spPr>
        <p:txBody>
          <a:bodyPr wrap="square" rtlCol="0">
            <a:spAutoFit/>
          </a:bodyPr>
          <a:lstStyle/>
          <a:p>
            <a:pPr marL="285750" indent="-285750">
              <a:buFont typeface="Wingdings" panose="05000000000000000000" pitchFamily="2" charset="2"/>
              <a:buChar char="q"/>
            </a:pPr>
            <a:r>
              <a:rPr lang="es-MX" dirty="0" smtClean="0"/>
              <a:t>La identificación de </a:t>
            </a:r>
            <a:r>
              <a:rPr lang="es-MX" dirty="0" err="1" smtClean="0"/>
              <a:t>biomarcadores</a:t>
            </a:r>
            <a:r>
              <a:rPr lang="es-MX" dirty="0" smtClean="0"/>
              <a:t>  genéticos permitirá individualizar a aquellos casos de </a:t>
            </a:r>
            <a:r>
              <a:rPr lang="es-MX" dirty="0" err="1" smtClean="0"/>
              <a:t>farmacorresistencia</a:t>
            </a:r>
            <a:r>
              <a:rPr lang="es-MX" dirty="0" smtClean="0"/>
              <a:t>, mediada por la sobreexpresión de transportadores de eflujo. Algunos de los marcadores tienen su base en el genotipo de los pacientes, mientras que otros en sus fenotipos, principalmente condicionados por fenómenos cinéticos sistémicos.</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Proporcionar un mejor seguimiento </a:t>
            </a:r>
            <a:r>
              <a:rPr lang="es-MX" dirty="0" err="1" smtClean="0"/>
              <a:t>farmacoterapéutico</a:t>
            </a:r>
            <a:r>
              <a:rPr lang="es-MX" dirty="0" smtClean="0"/>
              <a:t> de los pacientes en las concentraciones de fármaco en saliva, métodos utilizados desde hace muy largo tiempo (1991), y que recientemente fue estandarizado en nuestro laboratorio para pacientes mexicanos.</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Identificar en la población mexicana y latina las principales causas que generan la resistencia a tratamiento farmacológico, apoyado en las teorías: </a:t>
            </a:r>
          </a:p>
          <a:p>
            <a:pPr marL="342900" indent="-342900">
              <a:buFont typeface="+mj-lt"/>
              <a:buAutoNum type="arabicPeriod"/>
            </a:pPr>
            <a:r>
              <a:rPr lang="es-MX" dirty="0" smtClean="0"/>
              <a:t>La </a:t>
            </a:r>
            <a:r>
              <a:rPr lang="es-MX" dirty="0" err="1" smtClean="0"/>
              <a:t>farmacodinámica</a:t>
            </a:r>
            <a:r>
              <a:rPr lang="es-MX" dirty="0" smtClean="0"/>
              <a:t> que describe la resistencia a fármacos por la modificación de moléculas blanco como canal de sodio SCN1A y  GABABBR1 Y GABRB3;  y </a:t>
            </a:r>
          </a:p>
          <a:p>
            <a:pPr marL="342900" indent="-342900">
              <a:buFont typeface="+mj-lt"/>
              <a:buAutoNum type="arabicPeriod"/>
            </a:pPr>
            <a:r>
              <a:rPr lang="es-MX" dirty="0" smtClean="0"/>
              <a:t>La farmacocinética que se inclina por la sobreexpresión de moléculas transportadoras asociadas a la </a:t>
            </a:r>
            <a:r>
              <a:rPr lang="es-MX" dirty="0" err="1" smtClean="0"/>
              <a:t>farmacorresistencia</a:t>
            </a:r>
            <a:r>
              <a:rPr lang="es-MX" dirty="0" smtClean="0"/>
              <a:t> como las proteína </a:t>
            </a:r>
            <a:r>
              <a:rPr lang="es-MX" dirty="0" err="1" smtClean="0"/>
              <a:t>PgP</a:t>
            </a:r>
            <a:r>
              <a:rPr lang="es-MX" dirty="0" smtClean="0"/>
              <a:t> y MRP2. </a:t>
            </a:r>
          </a:p>
        </p:txBody>
      </p:sp>
      <p:sp>
        <p:nvSpPr>
          <p:cNvPr id="3" name="Text Box 5"/>
          <p:cNvSpPr txBox="1">
            <a:spLocks noChangeArrowheads="1"/>
          </p:cNvSpPr>
          <p:nvPr/>
        </p:nvSpPr>
        <p:spPr bwMode="auto">
          <a:xfrm>
            <a:off x="1475656" y="271260"/>
            <a:ext cx="6192688" cy="520655"/>
          </a:xfrm>
          <a:prstGeom prst="rect">
            <a:avLst/>
          </a:prstGeom>
          <a:solidFill>
            <a:schemeClr val="tx1">
              <a:lumMod val="65000"/>
              <a:lumOff val="35000"/>
            </a:schemeClr>
          </a:solidFill>
          <a:ln w="12700" algn="ctr">
            <a:noFill/>
            <a:miter lim="800000"/>
            <a:headEnd/>
            <a:tailEnd/>
          </a:ln>
          <a:effectLst/>
        </p:spPr>
        <p:txBody>
          <a:bodyPr wrap="square" lIns="90488" tIns="44450" rIns="90488" bIns="44450">
            <a:spAutoFit/>
          </a:bodyPr>
          <a:lstStyle/>
          <a:p>
            <a:pPr algn="ctr"/>
            <a:r>
              <a:rPr lang="es-ES" sz="2800" b="1" dirty="0" smtClean="0">
                <a:solidFill>
                  <a:schemeClr val="accent5">
                    <a:lumMod val="40000"/>
                    <a:lumOff val="60000"/>
                  </a:schemeClr>
                </a:solidFill>
              </a:rPr>
              <a:t>Metas</a:t>
            </a:r>
            <a:endParaRPr lang="es-MX" sz="2800"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86590" y="1502688"/>
            <a:ext cx="8280920" cy="3539430"/>
          </a:xfrm>
          <a:prstGeom prst="rect">
            <a:avLst/>
          </a:prstGeom>
          <a:noFill/>
        </p:spPr>
        <p:txBody>
          <a:bodyPr wrap="square" rtlCol="0">
            <a:spAutoFit/>
          </a:bodyPr>
          <a:lstStyle/>
          <a:p>
            <a:pPr marL="285750" indent="-285750">
              <a:buFont typeface="Wingdings" panose="05000000000000000000" pitchFamily="2" charset="2"/>
              <a:buChar char="q"/>
            </a:pPr>
            <a:r>
              <a:rPr lang="es-MX" dirty="0" smtClean="0"/>
              <a:t>Conocer la variabilidad metabólica de las drogas por su relación con los alelos de los citocromos P450 (CYP-450); CYP3A4, CYP2B6, CYP2C9, CYP2C19 y CYP2D6.</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Mejorar la infraestructura Institucional en lo que respecta a: implementar y fortalecer los laboratorios de la Unidad de investigación, así como los servicio de neurofisiología, neurocirugía y neurología, con tecnología de punta enfocada al servicio de la salud. </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r>
              <a:rPr lang="es-MX" dirty="0" smtClean="0"/>
              <a:t> Consolidar a jóvenes investigadores; seguir formando estudiantes a nivel de Maestría y Doctorado; e involucrar a estudiantes de la subespecialidad en neurología.</a:t>
            </a:r>
          </a:p>
          <a:p>
            <a:pPr marL="285750" indent="-285750">
              <a:buFont typeface="Wingdings" panose="05000000000000000000" pitchFamily="2" charset="2"/>
              <a:buChar char="q"/>
            </a:pPr>
            <a:endParaRPr lang="es-MX" dirty="0" smtClean="0"/>
          </a:p>
          <a:p>
            <a:pPr marL="285750" indent="-285750">
              <a:buFont typeface="Wingdings" panose="05000000000000000000" pitchFamily="2" charset="2"/>
              <a:buChar char="q"/>
            </a:pPr>
            <a:endParaRPr lang="es-MX" dirty="0"/>
          </a:p>
          <a:p>
            <a:pPr marL="285750" indent="-285750">
              <a:buFont typeface="Wingdings" panose="05000000000000000000" pitchFamily="2" charset="2"/>
              <a:buChar char="q"/>
            </a:pPr>
            <a:r>
              <a:rPr lang="es-MX" b="1" i="1" dirty="0" smtClean="0"/>
              <a:t>MEJORAR LA CALIDAD DE LA ATENCIÓN Y LA CALIDAD DE VIDA DE LOS PACIENTES Y AHORRAR RECURSOS A LARGO PLAZO PARA LA INSTITUCIÓN.</a:t>
            </a:r>
          </a:p>
          <a:p>
            <a:pPr marL="285750" indent="-285750">
              <a:buFont typeface="Wingdings" panose="05000000000000000000" pitchFamily="2" charset="2"/>
              <a:buChar char="q"/>
            </a:pPr>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284335"/>
            <a:ext cx="3924300" cy="2045418"/>
          </a:xfrm>
          <a:prstGeom prst="rect">
            <a:avLst/>
          </a:prstGeom>
          <a:noFill/>
          <a:ln w="9525">
            <a:noFill/>
            <a:miter lim="800000"/>
            <a:headEnd/>
            <a:tailEnd/>
          </a:ln>
          <a:effectLst/>
        </p:spPr>
        <p:txBody>
          <a:bodyPr vert="horz" wrap="square" lIns="0" tIns="0" rIns="0" bIns="4443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900" b="0" i="0" u="none" strike="noStrike" cap="none" normalizeH="0" baseline="0" dirty="0" smtClean="0">
                <a:ln>
                  <a:noFill/>
                </a:ln>
                <a:solidFill>
                  <a:srgbClr val="3E3D40"/>
                </a:solidFill>
                <a:effectLst/>
                <a:latin typeface="inherit"/>
                <a:cs typeface="Arial" pitchFamily="34" charset="0"/>
                <a:hlinkClick r:id="rId2"/>
              </a:rPr>
              <a:t>  </a:t>
            </a:r>
            <a:r>
              <a:rPr kumimoji="0" lang="es-MX" sz="8100" b="0" i="0" u="none" strike="noStrike" cap="none" normalizeH="0" baseline="0" dirty="0" smtClean="0">
                <a:ln>
                  <a:noFill/>
                </a:ln>
                <a:solidFill>
                  <a:srgbClr val="3E3D40"/>
                </a:solidFill>
                <a:effectLst/>
                <a:latin typeface="inherit"/>
                <a:cs typeface="Arial" pitchFamily="34" charset="0"/>
              </a:rPr>
              <a:t> </a:t>
            </a:r>
            <a:r>
              <a:rPr kumimoji="0" lang="es-MX" sz="900" b="0" i="0" u="none" strike="noStrike" cap="none" normalizeH="0" baseline="0" dirty="0" smtClean="0">
                <a:ln>
                  <a:noFill/>
                </a:ln>
                <a:solidFill>
                  <a:srgbClr val="3E3D40"/>
                </a:solidFill>
                <a:effectLst/>
                <a:latin typeface="inherit"/>
                <a:cs typeface="Arial" pitchFamily="34" charset="0"/>
              </a:rPr>
              <a:t>                                                                                                                                                                                                                                                                                          </a:t>
            </a:r>
            <a:endParaRPr kumimoji="0" lang="es-MX" sz="2200" b="0" i="0" u="sng" strike="noStrike" cap="none" normalizeH="0" baseline="0" dirty="0" smtClean="0">
              <a:ln>
                <a:noFill/>
              </a:ln>
              <a:solidFill>
                <a:srgbClr val="3E3D40"/>
              </a:solidFill>
              <a:effectLst/>
              <a:latin typeface="Georgia" pitchFamily="18" charset="0"/>
              <a:cs typeface="Arial" pitchFamily="34" charset="0"/>
              <a:hlinkClick r:id="rId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200" b="0" i="0" u="sng" strike="noStrike" cap="none" normalizeH="0" baseline="0" dirty="0" smtClean="0">
                <a:ln>
                  <a:noFill/>
                </a:ln>
                <a:solidFill>
                  <a:srgbClr val="3E3D40"/>
                </a:solidFill>
                <a:effectLst/>
                <a:latin typeface="Georgia" pitchFamily="18" charset="0"/>
                <a:cs typeface="Arial" pitchFamily="34" charset="0"/>
                <a:hlinkClick r:id="rId3"/>
              </a:rPr>
              <a:t>      </a:t>
            </a:r>
            <a:r>
              <a:rPr kumimoji="0" lang="es-MX" sz="2200" b="0" i="0" u="sng" strike="noStrike" cap="none" normalizeH="0" baseline="0" dirty="0" err="1" smtClean="0">
                <a:ln>
                  <a:noFill/>
                </a:ln>
                <a:solidFill>
                  <a:srgbClr val="3E3D40"/>
                </a:solidFill>
                <a:effectLst/>
                <a:latin typeface="Georgia" pitchFamily="18" charset="0"/>
                <a:cs typeface="Arial" pitchFamily="34" charset="0"/>
                <a:hlinkClick r:id="rId3"/>
              </a:rPr>
              <a:t>Epilepsy</a:t>
            </a:r>
            <a:r>
              <a:rPr kumimoji="0" lang="es-MX" sz="2200" b="0" i="0" u="sng" strike="noStrike" cap="none" normalizeH="0" baseline="0" dirty="0" smtClean="0">
                <a:ln>
                  <a:noFill/>
                </a:ln>
                <a:solidFill>
                  <a:srgbClr val="3E3D40"/>
                </a:solidFill>
                <a:effectLst/>
                <a:latin typeface="Georgia" pitchFamily="18" charset="0"/>
                <a:cs typeface="Arial" pitchFamily="34" charset="0"/>
                <a:hlinkClick r:id="rId3"/>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900" b="0" i="0" u="none" strike="noStrike" cap="none" normalizeH="0" baseline="0" dirty="0" smtClean="0">
              <a:ln>
                <a:noFill/>
              </a:ln>
              <a:solidFill>
                <a:srgbClr val="3E3D40"/>
              </a:solidFill>
              <a:effectLst/>
              <a:latin typeface="inherit"/>
              <a:cs typeface="Arial" pitchFamily="34" charset="0"/>
            </a:endParaRPr>
          </a:p>
        </p:txBody>
      </p:sp>
      <p:sp>
        <p:nvSpPr>
          <p:cNvPr id="33796" name="Rectangle 4"/>
          <p:cNvSpPr>
            <a:spLocks noChangeArrowheads="1"/>
          </p:cNvSpPr>
          <p:nvPr/>
        </p:nvSpPr>
        <p:spPr bwMode="auto">
          <a:xfrm>
            <a:off x="204952" y="311750"/>
            <a:ext cx="8734096" cy="4675611"/>
          </a:xfrm>
          <a:prstGeom prst="rect">
            <a:avLst/>
          </a:prstGeom>
          <a:solidFill>
            <a:srgbClr val="FFFFFF"/>
          </a:solidFill>
          <a:ln w="9525">
            <a:noFill/>
            <a:miter lim="800000"/>
            <a:headEnd/>
            <a:tailEnd/>
          </a:ln>
          <a:effectLst/>
        </p:spPr>
        <p:txBody>
          <a:bodyPr vert="horz" wrap="square" lIns="0" tIns="0" rIns="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900" b="0" i="0" u="none" strike="noStrike" cap="none" normalizeH="0" baseline="0" dirty="0" smtClean="0">
              <a:ln>
                <a:noFill/>
              </a:ln>
              <a:solidFill>
                <a:srgbClr val="3E3D40"/>
              </a:solidFill>
              <a:effectLst/>
              <a:latin typeface="inheri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rgbClr val="3E3D4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smtClean="0">
                <a:ln>
                  <a:noFill/>
                </a:ln>
                <a:solidFill>
                  <a:srgbClr val="3E3D40"/>
                </a:solidFill>
                <a:effectLst/>
                <a:latin typeface="Georgia" pitchFamily="18" charset="0"/>
                <a:cs typeface="Arial" pitchFamily="34" charset="0"/>
              </a:rPr>
              <a:t>Original </a:t>
            </a:r>
            <a:r>
              <a:rPr kumimoji="0" lang="es-MX" sz="1800" b="0" i="0" u="none" strike="noStrike" cap="none" normalizeH="0" baseline="0" dirty="0" err="1" smtClean="0">
                <a:ln>
                  <a:noFill/>
                </a:ln>
                <a:solidFill>
                  <a:srgbClr val="3E3D40"/>
                </a:solidFill>
                <a:effectLst/>
                <a:latin typeface="Georgia" pitchFamily="18" charset="0"/>
                <a:cs typeface="Arial" pitchFamily="34" charset="0"/>
              </a:rPr>
              <a:t>Research</a:t>
            </a:r>
            <a:r>
              <a:rPr kumimoji="0" lang="es-MX" sz="1800" b="0" i="0" u="none" strike="noStrike" cap="none" normalizeH="0" baseline="0" dirty="0" smtClean="0">
                <a:ln>
                  <a:noFill/>
                </a:ln>
                <a:solidFill>
                  <a:srgbClr val="3E3D40"/>
                </a:solidFill>
                <a:effectLst/>
                <a:latin typeface="Georgia" pitchFamily="18" charset="0"/>
                <a:cs typeface="Arial" pitchFamily="34" charset="0"/>
              </a:rPr>
              <a:t> ARTICLE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dirty="0" smtClean="0">
                <a:ln>
                  <a:noFill/>
                </a:ln>
                <a:solidFill>
                  <a:srgbClr val="3E3D40"/>
                </a:solidFill>
                <a:effectLst/>
                <a:latin typeface="inherit"/>
                <a:cs typeface="Arial" pitchFamily="34" charset="0"/>
              </a:rPr>
              <a:t>Front. </a:t>
            </a:r>
            <a:r>
              <a:rPr kumimoji="0" lang="es-MX" sz="900" b="0" i="0" u="none" strike="noStrike" cap="none" normalizeH="0" baseline="0" dirty="0" err="1" smtClean="0">
                <a:ln>
                  <a:noFill/>
                </a:ln>
                <a:solidFill>
                  <a:srgbClr val="3E3D40"/>
                </a:solidFill>
                <a:effectLst/>
                <a:latin typeface="inherit"/>
                <a:cs typeface="Arial" pitchFamily="34" charset="0"/>
              </a:rPr>
              <a:t>Neurol</a:t>
            </a:r>
            <a:r>
              <a:rPr kumimoji="0" lang="es-MX" sz="900" b="0" i="0" u="none" strike="noStrike" cap="none" normalizeH="0" baseline="0" dirty="0" smtClean="0">
                <a:ln>
                  <a:noFill/>
                </a:ln>
                <a:solidFill>
                  <a:srgbClr val="3E3D40"/>
                </a:solidFill>
                <a:effectLst/>
                <a:latin typeface="inherit"/>
                <a:cs typeface="Arial" pitchFamily="34" charset="0"/>
              </a:rPr>
              <a:t>., 09 </a:t>
            </a:r>
            <a:r>
              <a:rPr kumimoji="0" lang="es-MX" sz="900" b="0" i="0" u="none" strike="noStrike" cap="none" normalizeH="0" baseline="0" dirty="0" err="1" smtClean="0">
                <a:ln>
                  <a:noFill/>
                </a:ln>
                <a:solidFill>
                  <a:srgbClr val="3E3D40"/>
                </a:solidFill>
                <a:effectLst/>
                <a:latin typeface="inherit"/>
                <a:cs typeface="Arial" pitchFamily="34" charset="0"/>
              </a:rPr>
              <a:t>October</a:t>
            </a:r>
            <a:r>
              <a:rPr kumimoji="0" lang="es-MX" sz="900" b="0" i="0" u="none" strike="noStrike" cap="none" normalizeH="0" baseline="0" dirty="0" smtClean="0">
                <a:ln>
                  <a:noFill/>
                </a:ln>
                <a:solidFill>
                  <a:srgbClr val="3E3D40"/>
                </a:solidFill>
                <a:effectLst/>
                <a:latin typeface="inherit"/>
                <a:cs typeface="Arial" pitchFamily="34" charset="0"/>
              </a:rPr>
              <a:t> 2014 | </a:t>
            </a:r>
            <a:r>
              <a:rPr kumimoji="0" lang="es-MX" sz="900" b="0" i="0" u="none" strike="noStrike" cap="none" normalizeH="0" baseline="0" dirty="0" err="1" smtClean="0">
                <a:ln>
                  <a:noFill/>
                </a:ln>
                <a:solidFill>
                  <a:srgbClr val="3E3D40"/>
                </a:solidFill>
                <a:effectLst/>
                <a:latin typeface="inherit"/>
                <a:cs typeface="Arial" pitchFamily="34" charset="0"/>
              </a:rPr>
              <a:t>doi</a:t>
            </a:r>
            <a:r>
              <a:rPr kumimoji="0" lang="es-MX" sz="900" b="0" i="0" u="none" strike="noStrike" cap="none" normalizeH="0" baseline="0" dirty="0" smtClean="0">
                <a:ln>
                  <a:noFill/>
                </a:ln>
                <a:solidFill>
                  <a:srgbClr val="3E3D40"/>
                </a:solidFill>
                <a:effectLst/>
                <a:latin typeface="inherit"/>
                <a:cs typeface="Arial" pitchFamily="34" charset="0"/>
              </a:rPr>
              <a:t>: 10.3389/fneur.2014.00184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200" b="0" i="0" u="none" strike="noStrike" cap="none" normalizeH="0" baseline="0" dirty="0" smtClean="0">
              <a:ln>
                <a:noFill/>
              </a:ln>
              <a:solidFill>
                <a:srgbClr val="3E3D4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rgbClr val="3E3D40"/>
                </a:solidFill>
                <a:effectLst/>
                <a:latin typeface="Georgia" pitchFamily="18" charset="0"/>
                <a:cs typeface="Arial" pitchFamily="34" charset="0"/>
              </a:rPr>
              <a:t>MDR-1 and MRP2 gene </a:t>
            </a:r>
            <a:r>
              <a:rPr kumimoji="0" lang="es-MX" b="0" i="0" u="none" strike="noStrike" cap="none" normalizeH="0" baseline="0" dirty="0" err="1" smtClean="0">
                <a:ln>
                  <a:noFill/>
                </a:ln>
                <a:solidFill>
                  <a:srgbClr val="3E3D40"/>
                </a:solidFill>
                <a:effectLst/>
                <a:latin typeface="Georgia" pitchFamily="18" charset="0"/>
                <a:cs typeface="Arial" pitchFamily="34" charset="0"/>
              </a:rPr>
              <a:t>polymorphisms</a:t>
            </a:r>
            <a:r>
              <a:rPr kumimoji="0" lang="es-MX" b="0" i="0" u="none" strike="noStrike" cap="none" normalizeH="0" baseline="0" dirty="0" smtClean="0">
                <a:ln>
                  <a:noFill/>
                </a:ln>
                <a:solidFill>
                  <a:srgbClr val="3E3D40"/>
                </a:solidFill>
                <a:effectLst/>
                <a:latin typeface="Georgia" pitchFamily="18" charset="0"/>
                <a:cs typeface="Arial" pitchFamily="34" charset="0"/>
              </a:rPr>
              <a:t> in </a:t>
            </a:r>
            <a:r>
              <a:rPr kumimoji="0" lang="es-MX" b="0" i="0" u="none" strike="noStrike" cap="none" normalizeH="0" baseline="0" dirty="0" err="1" smtClean="0">
                <a:ln>
                  <a:noFill/>
                </a:ln>
                <a:solidFill>
                  <a:srgbClr val="3E3D40"/>
                </a:solidFill>
                <a:effectLst/>
                <a:latin typeface="Georgia" pitchFamily="18" charset="0"/>
                <a:cs typeface="Arial" pitchFamily="34" charset="0"/>
              </a:rPr>
              <a:t>Mexican</a:t>
            </a:r>
            <a:r>
              <a:rPr kumimoji="0" lang="es-MX" b="0" i="0" u="none" strike="noStrike" cap="none" normalizeH="0" baseline="0" dirty="0" smtClean="0">
                <a:ln>
                  <a:noFill/>
                </a:ln>
                <a:solidFill>
                  <a:srgbClr val="3E3D40"/>
                </a:solidFill>
                <a:effectLst/>
                <a:latin typeface="Georgia" pitchFamily="18" charset="0"/>
                <a:cs typeface="Arial" pitchFamily="34" charset="0"/>
              </a:rPr>
              <a:t> </a:t>
            </a:r>
            <a:r>
              <a:rPr kumimoji="0" lang="es-MX" b="0" i="0" u="none" strike="noStrike" cap="none" normalizeH="0" baseline="0" dirty="0" err="1" smtClean="0">
                <a:ln>
                  <a:noFill/>
                </a:ln>
                <a:solidFill>
                  <a:srgbClr val="3E3D40"/>
                </a:solidFill>
                <a:effectLst/>
                <a:latin typeface="Georgia" pitchFamily="18" charset="0"/>
                <a:cs typeface="Arial" pitchFamily="34" charset="0"/>
              </a:rPr>
              <a:t>epileptic</a:t>
            </a:r>
            <a:r>
              <a:rPr kumimoji="0" lang="es-MX" b="0" i="0" u="none" strike="noStrike" cap="none" normalizeH="0" baseline="0" dirty="0" smtClean="0">
                <a:ln>
                  <a:noFill/>
                </a:ln>
                <a:solidFill>
                  <a:srgbClr val="3E3D40"/>
                </a:solidFill>
                <a:effectLst/>
                <a:latin typeface="Georgia" pitchFamily="18" charset="0"/>
                <a:cs typeface="Arial" pitchFamily="34" charset="0"/>
              </a:rPr>
              <a:t> </a:t>
            </a:r>
            <a:r>
              <a:rPr kumimoji="0" lang="es-MX" b="0" i="0" u="none" strike="noStrike" cap="none" normalizeH="0" baseline="0" dirty="0" err="1" smtClean="0">
                <a:ln>
                  <a:noFill/>
                </a:ln>
                <a:solidFill>
                  <a:srgbClr val="3E3D40"/>
                </a:solidFill>
                <a:effectLst/>
                <a:latin typeface="Georgia" pitchFamily="18" charset="0"/>
                <a:cs typeface="Arial" pitchFamily="34" charset="0"/>
              </a:rPr>
              <a:t>pediatric</a:t>
            </a:r>
            <a:r>
              <a:rPr kumimoji="0" lang="es-MX" b="0" i="0" u="none" strike="noStrike" cap="none" normalizeH="0" baseline="0" dirty="0" smtClean="0">
                <a:ln>
                  <a:noFill/>
                </a:ln>
                <a:solidFill>
                  <a:srgbClr val="3E3D40"/>
                </a:solidFill>
                <a:effectLst/>
                <a:latin typeface="Georgia" pitchFamily="18" charset="0"/>
                <a:cs typeface="Arial" pitchFamily="34" charset="0"/>
              </a:rPr>
              <a:t> </a:t>
            </a:r>
            <a:r>
              <a:rPr kumimoji="0" lang="es-MX" b="0" i="0" u="none" strike="noStrike" cap="none" normalizeH="0" baseline="0" dirty="0" err="1" smtClean="0">
                <a:ln>
                  <a:noFill/>
                </a:ln>
                <a:solidFill>
                  <a:srgbClr val="3E3D40"/>
                </a:solidFill>
                <a:effectLst/>
                <a:latin typeface="Georgia" pitchFamily="18" charset="0"/>
                <a:cs typeface="Arial" pitchFamily="34" charset="0"/>
              </a:rPr>
              <a:t>patients</a:t>
            </a:r>
            <a:r>
              <a:rPr kumimoji="0" lang="es-MX" b="0" i="0" u="none" strike="noStrike" cap="none" normalizeH="0" baseline="0" dirty="0" smtClean="0">
                <a:ln>
                  <a:noFill/>
                </a:ln>
                <a:solidFill>
                  <a:srgbClr val="3E3D40"/>
                </a:solidFill>
                <a:effectLst/>
                <a:latin typeface="Georgia" pitchFamily="18" charset="0"/>
                <a:cs typeface="Arial" pitchFamily="34" charset="0"/>
              </a:rPr>
              <a:t> </a:t>
            </a:r>
            <a:r>
              <a:rPr kumimoji="0" lang="es-MX" b="0" i="0" u="none" strike="noStrike" cap="none" normalizeH="0" baseline="0" dirty="0" err="1" smtClean="0">
                <a:ln>
                  <a:noFill/>
                </a:ln>
                <a:solidFill>
                  <a:srgbClr val="3E3D40"/>
                </a:solidFill>
                <a:effectLst/>
                <a:latin typeface="Georgia" pitchFamily="18" charset="0"/>
                <a:cs typeface="Arial" pitchFamily="34" charset="0"/>
              </a:rPr>
              <a:t>with</a:t>
            </a:r>
            <a:r>
              <a:rPr kumimoji="0" lang="es-MX" b="0" i="0" u="none" strike="noStrike" cap="none" normalizeH="0" baseline="0" dirty="0" smtClean="0">
                <a:ln>
                  <a:noFill/>
                </a:ln>
                <a:solidFill>
                  <a:srgbClr val="3E3D40"/>
                </a:solidFill>
                <a:effectLst/>
                <a:latin typeface="Georgia" pitchFamily="18" charset="0"/>
                <a:cs typeface="Arial" pitchFamily="34" charset="0"/>
              </a:rPr>
              <a:t> </a:t>
            </a:r>
            <a:r>
              <a:rPr kumimoji="0" lang="es-MX" b="0" i="0" u="none" strike="noStrike" cap="none" normalizeH="0" baseline="0" dirty="0" err="1" smtClean="0">
                <a:ln>
                  <a:noFill/>
                </a:ln>
                <a:solidFill>
                  <a:srgbClr val="3E3D40"/>
                </a:solidFill>
                <a:effectLst/>
                <a:latin typeface="Georgia" pitchFamily="18" charset="0"/>
                <a:cs typeface="Arial" pitchFamily="34" charset="0"/>
              </a:rPr>
              <a:t>complex</a:t>
            </a:r>
            <a:r>
              <a:rPr kumimoji="0" lang="es-MX" b="0" i="0" u="none" strike="noStrike" cap="none" normalizeH="0" baseline="0" dirty="0" smtClean="0">
                <a:ln>
                  <a:noFill/>
                </a:ln>
                <a:solidFill>
                  <a:srgbClr val="3E3D40"/>
                </a:solidFill>
                <a:effectLst/>
                <a:latin typeface="Georgia" pitchFamily="18" charset="0"/>
                <a:cs typeface="Arial" pitchFamily="34" charset="0"/>
              </a:rPr>
              <a:t> </a:t>
            </a:r>
            <a:r>
              <a:rPr kumimoji="0" lang="es-MX" b="0" i="0" u="none" strike="noStrike" cap="none" normalizeH="0" baseline="0" dirty="0" err="1" smtClean="0">
                <a:ln>
                  <a:noFill/>
                </a:ln>
                <a:solidFill>
                  <a:srgbClr val="3E3D40"/>
                </a:solidFill>
                <a:effectLst/>
                <a:latin typeface="Georgia" pitchFamily="18" charset="0"/>
                <a:cs typeface="Arial" pitchFamily="34" charset="0"/>
              </a:rPr>
              <a:t>partial</a:t>
            </a:r>
            <a:endParaRPr kumimoji="0" lang="es-MX" b="0" i="0" u="none" strike="noStrike" cap="none" normalizeH="0" baseline="0" dirty="0" smtClean="0">
              <a:ln>
                <a:noFill/>
              </a:ln>
              <a:solidFill>
                <a:srgbClr val="3E3D4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dirty="0" smtClean="0">
              <a:solidFill>
                <a:srgbClr val="3E3D40"/>
              </a:solidFill>
              <a:latin typeface="Georgia" pitchFamily="18" charset="0"/>
              <a:cs typeface="Arial" pitchFamily="34" charset="0"/>
            </a:endParaRPr>
          </a:p>
          <a:p>
            <a:endParaRPr lang="es-MX" b="1" dirty="0" smtClean="0"/>
          </a:p>
          <a:p>
            <a:r>
              <a:rPr lang="en-US" b="1" dirty="0" smtClean="0"/>
              <a:t>Genetic polymorphisms associated with antiepileptic metabolism. </a:t>
            </a:r>
            <a:r>
              <a:rPr lang="es-MX" b="1" dirty="0" err="1" smtClean="0"/>
              <a:t>Frontiers</a:t>
            </a:r>
            <a:r>
              <a:rPr lang="es-MX" b="1" dirty="0" smtClean="0"/>
              <a:t> in </a:t>
            </a:r>
            <a:r>
              <a:rPr lang="es-MX" b="1" dirty="0" err="1" smtClean="0"/>
              <a:t>Bioscience</a:t>
            </a:r>
            <a:r>
              <a:rPr lang="es-MX" b="1" dirty="0" smtClean="0"/>
              <a:t> E6, 377-386, June 1, 2014]</a:t>
            </a:r>
          </a:p>
          <a:p>
            <a:endParaRPr kumimoji="0" lang="es-MX" b="0" i="0" u="none" strike="noStrike" cap="none" normalizeH="0" baseline="0" dirty="0" smtClean="0">
              <a:ln>
                <a:noFill/>
              </a:ln>
              <a:solidFill>
                <a:srgbClr val="3E3D4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200" dirty="0" smtClean="0">
              <a:solidFill>
                <a:srgbClr val="3E3D40"/>
              </a:solidFill>
              <a:latin typeface="Georgia" pitchFamily="18" charset="0"/>
              <a:cs typeface="Arial" pitchFamily="34" charset="0"/>
            </a:endParaRPr>
          </a:p>
          <a:p>
            <a:pPr lvl="0" eaLnBrk="0" fontAlgn="base" hangingPunct="0">
              <a:spcBef>
                <a:spcPct val="0"/>
              </a:spcBef>
              <a:spcAft>
                <a:spcPct val="0"/>
              </a:spcAft>
            </a:pPr>
            <a:r>
              <a:rPr lang="en-US" sz="1600" dirty="0" smtClean="0">
                <a:solidFill>
                  <a:srgbClr val="3E3D40"/>
                </a:solidFill>
                <a:latin typeface="Georgia" pitchFamily="18" charset="0"/>
                <a:cs typeface="Arial" pitchFamily="34" charset="0"/>
              </a:rPr>
              <a:t>Genetic variants of CYP2D6, CYP2C9, CYP2C19 and CYP3A4 and their relationship to antiepileptic drug concentrations in </a:t>
            </a:r>
            <a:r>
              <a:rPr lang="en-US" sz="1600" dirty="0" err="1" smtClean="0">
                <a:solidFill>
                  <a:srgbClr val="3E3D40"/>
                </a:solidFill>
                <a:latin typeface="Georgia" pitchFamily="18" charset="0"/>
                <a:cs typeface="Arial" pitchFamily="34" charset="0"/>
              </a:rPr>
              <a:t>pharmacoresistant</a:t>
            </a:r>
            <a:r>
              <a:rPr lang="en-US" sz="1600" dirty="0" smtClean="0">
                <a:solidFill>
                  <a:srgbClr val="3E3D40"/>
                </a:solidFill>
                <a:latin typeface="Georgia" pitchFamily="18" charset="0"/>
                <a:cs typeface="Arial" pitchFamily="34" charset="0"/>
              </a:rPr>
              <a:t> Mexican pediatric epilepsy patients.  </a:t>
            </a:r>
            <a:r>
              <a:rPr lang="es-MX" dirty="0" err="1" smtClean="0">
                <a:solidFill>
                  <a:srgbClr val="3E3D40"/>
                </a:solidFill>
                <a:latin typeface="Georgia" pitchFamily="18" charset="0"/>
                <a:cs typeface="Arial" pitchFamily="34" charset="0"/>
              </a:rPr>
              <a:t>frontiers</a:t>
            </a:r>
            <a:r>
              <a:rPr lang="es-MX" dirty="0" smtClean="0">
                <a:solidFill>
                  <a:srgbClr val="3E3D40"/>
                </a:solidFill>
                <a:latin typeface="Georgia" pitchFamily="18" charset="0"/>
                <a:cs typeface="Arial" pitchFamily="34" charset="0"/>
              </a:rPr>
              <a:t> in Molecular and </a:t>
            </a:r>
            <a:r>
              <a:rPr lang="es-MX" dirty="0" err="1" smtClean="0">
                <a:solidFill>
                  <a:srgbClr val="3E3D40"/>
                </a:solidFill>
                <a:latin typeface="Georgia" pitchFamily="18" charset="0"/>
                <a:cs typeface="Arial" pitchFamily="34" charset="0"/>
              </a:rPr>
              <a:t>cellular</a:t>
            </a:r>
            <a:r>
              <a:rPr lang="es-MX" dirty="0" smtClean="0">
                <a:solidFill>
                  <a:srgbClr val="3E3D40"/>
                </a:solidFill>
                <a:latin typeface="Georgia" pitchFamily="18" charset="0"/>
                <a:cs typeface="Arial" pitchFamily="34" charset="0"/>
              </a:rPr>
              <a:t> </a:t>
            </a:r>
            <a:r>
              <a:rPr lang="es-MX" dirty="0" err="1" smtClean="0">
                <a:solidFill>
                  <a:srgbClr val="3E3D40"/>
                </a:solidFill>
                <a:latin typeface="Georgia" pitchFamily="18" charset="0"/>
                <a:cs typeface="Arial" pitchFamily="34" charset="0"/>
              </a:rPr>
              <a:t>neuroscience</a:t>
            </a:r>
            <a:endParaRPr lang="es-MX" dirty="0" smtClean="0">
              <a:solidFill>
                <a:srgbClr val="3E3D40"/>
              </a:solidFill>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200" b="0" i="0" u="none" strike="noStrike" cap="none" normalizeH="0" baseline="0" dirty="0" smtClean="0">
              <a:ln>
                <a:noFill/>
              </a:ln>
              <a:solidFill>
                <a:srgbClr val="3E3D4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5" name="Picture 3" descr="http://www.frontiersin.org/files/Taxonomy/1451.JPEG">
            <a:hlinkClick r:id="rId2"/>
          </p:cNvPr>
          <p:cNvPicPr>
            <a:picLocks noChangeAspect="1" noChangeArrowheads="1"/>
          </p:cNvPicPr>
          <p:nvPr/>
        </p:nvPicPr>
        <p:blipFill>
          <a:blip r:embed="rId4" cstate="print"/>
          <a:srcRect/>
          <a:stretch>
            <a:fillRect/>
          </a:stretch>
        </p:blipFill>
        <p:spPr bwMode="auto">
          <a:xfrm>
            <a:off x="3779912" y="0"/>
            <a:ext cx="4932040" cy="703832"/>
          </a:xfrm>
          <a:prstGeom prst="rect">
            <a:avLst/>
          </a:prstGeom>
          <a:noFill/>
        </p:spPr>
      </p:pic>
      <p:sp>
        <p:nvSpPr>
          <p:cNvPr id="5" name="4 CuadroTexto"/>
          <p:cNvSpPr txBox="1"/>
          <p:nvPr/>
        </p:nvSpPr>
        <p:spPr>
          <a:xfrm>
            <a:off x="323528" y="4941168"/>
            <a:ext cx="8064896" cy="369332"/>
          </a:xfrm>
          <a:prstGeom prst="rect">
            <a:avLst/>
          </a:prstGeom>
          <a:noFill/>
        </p:spPr>
        <p:txBody>
          <a:bodyPr wrap="square" rtlCol="0">
            <a:spAutoFit/>
          </a:bodyPr>
          <a:lstStyle/>
          <a:p>
            <a:endParaRPr lang="es-MX" dirty="0"/>
          </a:p>
        </p:txBody>
      </p:sp>
      <p:sp>
        <p:nvSpPr>
          <p:cNvPr id="6" name="5 CuadroTexto"/>
          <p:cNvSpPr txBox="1"/>
          <p:nvPr/>
        </p:nvSpPr>
        <p:spPr>
          <a:xfrm>
            <a:off x="204952" y="4509120"/>
            <a:ext cx="8543512" cy="2185214"/>
          </a:xfrm>
          <a:prstGeom prst="rect">
            <a:avLst/>
          </a:prstGeom>
          <a:solidFill>
            <a:schemeClr val="accent1"/>
          </a:solidFill>
        </p:spPr>
        <p:txBody>
          <a:bodyPr wrap="square" rtlCol="0">
            <a:spAutoFit/>
          </a:bodyPr>
          <a:lstStyle/>
          <a:p>
            <a:r>
              <a:rPr lang="en-US" sz="1600" dirty="0" smtClean="0">
                <a:solidFill>
                  <a:srgbClr val="3E3D40"/>
                </a:solidFill>
                <a:latin typeface="Georgia" pitchFamily="18" charset="0"/>
                <a:cs typeface="Arial" pitchFamily="34" charset="0"/>
              </a:rPr>
              <a:t>Expression of   ABC transporter proteins and their relation with </a:t>
            </a:r>
            <a:r>
              <a:rPr lang="en-US" sz="1600" dirty="0" err="1" smtClean="0">
                <a:solidFill>
                  <a:srgbClr val="3E3D40"/>
                </a:solidFill>
                <a:latin typeface="Georgia" pitchFamily="18" charset="0"/>
                <a:cs typeface="Arial" pitchFamily="34" charset="0"/>
              </a:rPr>
              <a:t>inflamatory</a:t>
            </a:r>
            <a:r>
              <a:rPr lang="en-US" sz="1600" dirty="0" smtClean="0">
                <a:solidFill>
                  <a:srgbClr val="3E3D40"/>
                </a:solidFill>
                <a:latin typeface="Georgia" pitchFamily="18" charset="0"/>
                <a:cs typeface="Arial" pitchFamily="34" charset="0"/>
              </a:rPr>
              <a:t> processes in </a:t>
            </a:r>
            <a:r>
              <a:rPr lang="en-US" sz="1600" dirty="0" err="1" smtClean="0">
                <a:solidFill>
                  <a:srgbClr val="3E3D40"/>
                </a:solidFill>
                <a:latin typeface="Georgia" pitchFamily="18" charset="0"/>
                <a:cs typeface="Arial" pitchFamily="34" charset="0"/>
              </a:rPr>
              <a:t>rasmussen</a:t>
            </a:r>
            <a:r>
              <a:rPr lang="en-US" sz="1600" dirty="0" smtClean="0">
                <a:solidFill>
                  <a:srgbClr val="3E3D40"/>
                </a:solidFill>
                <a:latin typeface="Georgia" pitchFamily="18" charset="0"/>
                <a:cs typeface="Arial" pitchFamily="34" charset="0"/>
              </a:rPr>
              <a:t> encephalitis. </a:t>
            </a:r>
            <a:r>
              <a:rPr lang="es-ES" dirty="0" smtClean="0">
                <a:solidFill>
                  <a:srgbClr val="3E3D40"/>
                </a:solidFill>
                <a:latin typeface="Georgia" pitchFamily="18" charset="0"/>
                <a:cs typeface="Arial" pitchFamily="34" charset="0"/>
              </a:rPr>
              <a:t>1Orozco-Suárez S, 1Pérez-Camargo A., 1Alanis-Olvera Ma. 1Feria-Romero I.,2Diego-Pérez J.,3Rayo D., 4Fraire-Martinez Ma.I.,3 Sánchez-Vaca G., 1Grijalva </a:t>
            </a:r>
            <a:endParaRPr lang="es-MX" sz="1600" dirty="0" smtClean="0">
              <a:solidFill>
                <a:srgbClr val="3E3D40"/>
              </a:solidFill>
              <a:latin typeface="Georgia" pitchFamily="18" charset="0"/>
              <a:cs typeface="Arial" pitchFamily="34" charset="0"/>
            </a:endParaRPr>
          </a:p>
          <a:p>
            <a:endParaRPr lang="en-US" sz="1600" dirty="0" smtClean="0">
              <a:solidFill>
                <a:srgbClr val="3E3D40"/>
              </a:solidFill>
              <a:latin typeface="Georgia" pitchFamily="18" charset="0"/>
              <a:cs typeface="Arial" pitchFamily="34" charset="0"/>
            </a:endParaRPr>
          </a:p>
          <a:p>
            <a:r>
              <a:rPr lang="en-US" sz="1600" dirty="0" smtClean="0">
                <a:solidFill>
                  <a:srgbClr val="3E3D40"/>
                </a:solidFill>
                <a:latin typeface="Georgia" pitchFamily="18" charset="0"/>
                <a:cs typeface="Arial" pitchFamily="34" charset="0"/>
              </a:rPr>
              <a:t>Expression of </a:t>
            </a:r>
            <a:r>
              <a:rPr lang="en-US" sz="1600" dirty="0" err="1" smtClean="0">
                <a:solidFill>
                  <a:srgbClr val="3E3D40"/>
                </a:solidFill>
                <a:latin typeface="Georgia" pitchFamily="18" charset="0"/>
                <a:cs typeface="Arial" pitchFamily="34" charset="0"/>
              </a:rPr>
              <a:t>cation</a:t>
            </a:r>
            <a:r>
              <a:rPr lang="en-US" sz="1600" dirty="0" smtClean="0">
                <a:solidFill>
                  <a:srgbClr val="3E3D40"/>
                </a:solidFill>
                <a:latin typeface="Georgia" pitchFamily="18" charset="0"/>
                <a:cs typeface="Arial" pitchFamily="34" charset="0"/>
              </a:rPr>
              <a:t>-chloride co-transporters, NKCC1 and KCC2 in biopsies from patients with intractable epilepsy associated with malformations of cortical development.</a:t>
            </a:r>
            <a:endParaRPr lang="es-ES" sz="1600" dirty="0" smtClean="0">
              <a:solidFill>
                <a:srgbClr val="3E3D40"/>
              </a:solidFill>
              <a:latin typeface="Georgia" pitchFamily="18" charset="0"/>
              <a:cs typeface="Arial" pitchFamily="34" charset="0"/>
            </a:endParaRPr>
          </a:p>
          <a:p>
            <a:r>
              <a:rPr lang="es-ES" sz="1200" dirty="0" smtClean="0">
                <a:solidFill>
                  <a:srgbClr val="3E3D40"/>
                </a:solidFill>
                <a:latin typeface="Georgia" pitchFamily="18" charset="0"/>
                <a:cs typeface="Arial" pitchFamily="34" charset="0"/>
              </a:rPr>
              <a:t>1Orozco-Suárez S, 1Pérez-Camargo A., 1Alanis-Olvera Ma. 1Feria-Romero I.,2Diego-Pérez J.,3Rayo D., 4Fraire-Martinez Ma.I.,3 Sánchez-Vaca G., 1Grijalva I.</a:t>
            </a:r>
          </a:p>
          <a:p>
            <a:endParaRPr lang="es-MX" sz="1600" dirty="0"/>
          </a:p>
        </p:txBody>
      </p:sp>
      <p:sp>
        <p:nvSpPr>
          <p:cNvPr id="7" name="6 CuadroTexto"/>
          <p:cNvSpPr txBox="1"/>
          <p:nvPr/>
        </p:nvSpPr>
        <p:spPr>
          <a:xfrm>
            <a:off x="709448" y="283779"/>
            <a:ext cx="1821524" cy="400110"/>
          </a:xfrm>
          <a:prstGeom prst="rect">
            <a:avLst/>
          </a:prstGeom>
          <a:noFill/>
        </p:spPr>
        <p:txBody>
          <a:bodyPr wrap="none" rtlCol="0">
            <a:spAutoFit/>
          </a:bodyPr>
          <a:lstStyle/>
          <a:p>
            <a:r>
              <a:rPr lang="es-MX" sz="2000" b="1" dirty="0" smtClean="0"/>
              <a:t>PRODUCTOS</a:t>
            </a:r>
            <a:endParaRPr lang="es-MX" sz="2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NDRA OROZCO\Pictures\varias2011\100_1701.JPG"/>
          <p:cNvPicPr>
            <a:picLocks noChangeAspect="1" noChangeArrowheads="1"/>
          </p:cNvPicPr>
          <p:nvPr/>
        </p:nvPicPr>
        <p:blipFill>
          <a:blip r:embed="rId2" cstate="print"/>
          <a:srcRect/>
          <a:stretch>
            <a:fillRect/>
          </a:stretch>
        </p:blipFill>
        <p:spPr bwMode="auto">
          <a:xfrm>
            <a:off x="489070" y="3368230"/>
            <a:ext cx="2741672" cy="2056254"/>
          </a:xfrm>
          <a:prstGeom prst="rect">
            <a:avLst/>
          </a:prstGeom>
          <a:noFill/>
        </p:spPr>
      </p:pic>
      <p:sp>
        <p:nvSpPr>
          <p:cNvPr id="5" name="4 CuadroTexto"/>
          <p:cNvSpPr txBox="1"/>
          <p:nvPr/>
        </p:nvSpPr>
        <p:spPr>
          <a:xfrm>
            <a:off x="1237453" y="5565229"/>
            <a:ext cx="6724133" cy="1169551"/>
          </a:xfrm>
          <a:prstGeom prst="rect">
            <a:avLst/>
          </a:prstGeom>
          <a:solidFill>
            <a:srgbClr val="CCFFFF"/>
          </a:solidFill>
        </p:spPr>
        <p:txBody>
          <a:bodyPr wrap="square" rtlCol="0">
            <a:spAutoFit/>
          </a:bodyPr>
          <a:lstStyle/>
          <a:p>
            <a:pPr algn="ctr"/>
            <a:r>
              <a:rPr lang="es-MX" sz="1400" b="1" dirty="0" smtClean="0"/>
              <a:t>ESTUDIANTES, RESIDENTES, PERSONAL TECNICO Y  ADMINISTRATIVO DE LA UIEM Y DE LOS SERVICIOS DE NEUROLOGIA, NEUROFISIOLOGIA, NEUROCIRUGIA, SALUD MENTAL, E IMAGEN DEL HOSPITAL DE </a:t>
            </a:r>
            <a:r>
              <a:rPr lang="es-MX" sz="1400" b="1" dirty="0" smtClean="0"/>
              <a:t>PEDIATRIA, INSTITUTO NACIONAL DE NEUROLOGIA, CINVESTAV, CENTRO DE MOMNITOREO DE FARMACOS. URUGUAY</a:t>
            </a:r>
            <a:endParaRPr lang="es-MX" sz="1400" b="1" dirty="0"/>
          </a:p>
        </p:txBody>
      </p:sp>
      <p:pic>
        <p:nvPicPr>
          <p:cNvPr id="53251" name="Picture 3" descr="C:\Users\SANDRA OROZCO\AppData\Local\Microsoft\Windows\Temporary Internet Files\Content.IE5\YLL4RYKT\la foto 3.JPG"/>
          <p:cNvPicPr>
            <a:picLocks noChangeAspect="1" noChangeArrowheads="1"/>
          </p:cNvPicPr>
          <p:nvPr/>
        </p:nvPicPr>
        <p:blipFill>
          <a:blip r:embed="rId3" cstate="print"/>
          <a:srcRect t="22827" r="11233" b="24146"/>
          <a:stretch>
            <a:fillRect/>
          </a:stretch>
        </p:blipFill>
        <p:spPr bwMode="auto">
          <a:xfrm>
            <a:off x="2144109" y="1072056"/>
            <a:ext cx="5966055" cy="2004718"/>
          </a:xfrm>
          <a:prstGeom prst="rect">
            <a:avLst/>
          </a:prstGeom>
          <a:noFill/>
        </p:spPr>
      </p:pic>
      <p:sp>
        <p:nvSpPr>
          <p:cNvPr id="8" name="7 CuadroTexto"/>
          <p:cNvSpPr txBox="1"/>
          <p:nvPr/>
        </p:nvSpPr>
        <p:spPr>
          <a:xfrm rot="2436316">
            <a:off x="-174395" y="2297747"/>
            <a:ext cx="3029159" cy="584775"/>
          </a:xfrm>
          <a:prstGeom prst="rect">
            <a:avLst/>
          </a:prstGeom>
          <a:noFill/>
        </p:spPr>
        <p:txBody>
          <a:bodyPr wrap="square" rtlCol="0">
            <a:spAutoFit/>
          </a:bodyPr>
          <a:lstStyle/>
          <a:p>
            <a:r>
              <a:rPr lang="en-US" sz="3200" dirty="0" smtClean="0">
                <a:latin typeface="Cooper Black" pitchFamily="18" charset="0"/>
              </a:rPr>
              <a:t>GRACIAS</a:t>
            </a:r>
            <a:endParaRPr lang="en-US" sz="3200" dirty="0">
              <a:latin typeface="Cooper Black" pitchFamily="18" charset="0"/>
            </a:endParaRPr>
          </a:p>
        </p:txBody>
      </p:sp>
      <p:pic>
        <p:nvPicPr>
          <p:cNvPr id="6" name="Picture 1" descr="C:\Users\SANDRA OROZCO\AppData\Local\Microsoft\Windows\Temporary Internet Files\Content.IE5\DFM84N50\DSC01867.JPG"/>
          <p:cNvPicPr>
            <a:picLocks noChangeAspect="1" noChangeArrowheads="1"/>
          </p:cNvPicPr>
          <p:nvPr/>
        </p:nvPicPr>
        <p:blipFill>
          <a:blip r:embed="rId4" cstate="print"/>
          <a:srcRect/>
          <a:stretch>
            <a:fillRect/>
          </a:stretch>
        </p:blipFill>
        <p:spPr bwMode="auto">
          <a:xfrm>
            <a:off x="3358418" y="3375765"/>
            <a:ext cx="2963553" cy="1970976"/>
          </a:xfrm>
          <a:prstGeom prst="rect">
            <a:avLst/>
          </a:prstGeom>
          <a:noFill/>
        </p:spPr>
      </p:pic>
      <p:pic>
        <p:nvPicPr>
          <p:cNvPr id="7" name="Picture 2" descr="C:\Users\SANDRA\Pictures\2013-02-22 VIDEOS RATAS ak\VIDEOS RATAS ak 014.JPG"/>
          <p:cNvPicPr>
            <a:picLocks noChangeAspect="1" noChangeArrowheads="1"/>
          </p:cNvPicPr>
          <p:nvPr/>
        </p:nvPicPr>
        <p:blipFill>
          <a:blip r:embed="rId5" cstate="print"/>
          <a:srcRect/>
          <a:stretch>
            <a:fillRect/>
          </a:stretch>
        </p:blipFill>
        <p:spPr bwMode="auto">
          <a:xfrm>
            <a:off x="6464225" y="3362268"/>
            <a:ext cx="2579927" cy="193494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SANDRA\Pictures\CENA EXHACIENDA DE LOS MORALES-2010\P903019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202113" y="6521450"/>
            <a:ext cx="4870450" cy="265113"/>
          </a:xfrm>
          <a:prstGeom prst="rect">
            <a:avLst/>
          </a:prstGeom>
          <a:noFill/>
          <a:ln w="9525" algn="ctr">
            <a:noFill/>
            <a:miter lim="800000"/>
            <a:headEnd/>
            <a:tailEnd/>
          </a:ln>
        </p:spPr>
        <p:txBody>
          <a:bodyPr>
            <a:spAutoFit/>
          </a:bodyPr>
          <a:lstStyle/>
          <a:p>
            <a:pPr algn="l">
              <a:lnSpc>
                <a:spcPct val="80000"/>
              </a:lnSpc>
              <a:spcBef>
                <a:spcPct val="20000"/>
              </a:spcBef>
            </a:pPr>
            <a:r>
              <a:rPr lang="es-MX" sz="1400"/>
              <a:t>(</a:t>
            </a:r>
            <a:r>
              <a:rPr lang="es-MX" sz="1400" i="1"/>
              <a:t>Semah 1998, Regesta y Tanganelli, 1999, Sisodiya, 2002</a:t>
            </a:r>
            <a:r>
              <a:rPr lang="es-MX" sz="1400"/>
              <a:t>)</a:t>
            </a:r>
            <a:endParaRPr lang="es-ES"/>
          </a:p>
        </p:txBody>
      </p:sp>
      <p:sp>
        <p:nvSpPr>
          <p:cNvPr id="6147" name="5 Rectángulo"/>
          <p:cNvSpPr>
            <a:spLocks noChangeArrowheads="1"/>
          </p:cNvSpPr>
          <p:nvPr/>
        </p:nvSpPr>
        <p:spPr bwMode="auto">
          <a:xfrm>
            <a:off x="3429000" y="2786063"/>
            <a:ext cx="2752725" cy="890587"/>
          </a:xfrm>
          <a:prstGeom prst="rect">
            <a:avLst/>
          </a:prstGeom>
          <a:solidFill>
            <a:schemeClr val="accent1"/>
          </a:solidFill>
          <a:ln w="9525" algn="ctr">
            <a:solidFill>
              <a:schemeClr val="tx1"/>
            </a:solidFill>
            <a:round/>
            <a:headEnd/>
            <a:tailEnd/>
          </a:ln>
        </p:spPr>
        <p:txBody>
          <a:bodyPr/>
          <a:lstStyle/>
          <a:p>
            <a:r>
              <a:rPr lang="es-ES" sz="2800" b="1" dirty="0" smtClean="0"/>
              <a:t>EPILEPSIA REFRACTARIA </a:t>
            </a:r>
            <a:endParaRPr lang="es-MX" sz="2800" dirty="0"/>
          </a:p>
        </p:txBody>
      </p:sp>
      <p:sp>
        <p:nvSpPr>
          <p:cNvPr id="6148" name="6 Rectángulo"/>
          <p:cNvSpPr>
            <a:spLocks noChangeArrowheads="1"/>
          </p:cNvSpPr>
          <p:nvPr/>
        </p:nvSpPr>
        <p:spPr bwMode="auto">
          <a:xfrm>
            <a:off x="277376" y="1113934"/>
            <a:ext cx="2214562" cy="714375"/>
          </a:xfrm>
          <a:prstGeom prst="rect">
            <a:avLst/>
          </a:prstGeom>
          <a:solidFill>
            <a:schemeClr val="accent1"/>
          </a:solidFill>
          <a:ln w="9525" algn="ctr">
            <a:solidFill>
              <a:schemeClr val="tx1"/>
            </a:solidFill>
            <a:round/>
            <a:headEnd/>
            <a:tailEnd/>
          </a:ln>
        </p:spPr>
        <p:txBody>
          <a:bodyPr/>
          <a:lstStyle/>
          <a:p>
            <a:pPr>
              <a:lnSpc>
                <a:spcPct val="90000"/>
              </a:lnSpc>
            </a:pPr>
            <a:r>
              <a:rPr lang="es-ES" dirty="0"/>
              <a:t>Inicio temprano de las crisis</a:t>
            </a:r>
          </a:p>
        </p:txBody>
      </p:sp>
      <p:sp>
        <p:nvSpPr>
          <p:cNvPr id="6149" name="7 Rectángulo"/>
          <p:cNvSpPr>
            <a:spLocks noChangeArrowheads="1"/>
          </p:cNvSpPr>
          <p:nvPr/>
        </p:nvSpPr>
        <p:spPr bwMode="auto">
          <a:xfrm>
            <a:off x="341423" y="2751576"/>
            <a:ext cx="1643062" cy="1500187"/>
          </a:xfrm>
          <a:prstGeom prst="rect">
            <a:avLst/>
          </a:prstGeom>
          <a:solidFill>
            <a:schemeClr val="accent1"/>
          </a:solidFill>
          <a:ln w="9525" algn="ctr">
            <a:solidFill>
              <a:schemeClr val="tx1"/>
            </a:solidFill>
            <a:round/>
            <a:headEnd/>
            <a:tailEnd/>
          </a:ln>
        </p:spPr>
        <p:txBody>
          <a:bodyPr/>
          <a:lstStyle/>
          <a:p>
            <a:pPr>
              <a:lnSpc>
                <a:spcPct val="90000"/>
              </a:lnSpc>
            </a:pPr>
            <a:r>
              <a:rPr lang="es-ES" dirty="0"/>
              <a:t>Elevada frecuencia de crisis antes del inicio del tratamiento</a:t>
            </a:r>
          </a:p>
        </p:txBody>
      </p:sp>
      <p:sp>
        <p:nvSpPr>
          <p:cNvPr id="6150" name="8 Rectángulo"/>
          <p:cNvSpPr>
            <a:spLocks noChangeArrowheads="1"/>
          </p:cNvSpPr>
          <p:nvPr/>
        </p:nvSpPr>
        <p:spPr bwMode="auto">
          <a:xfrm>
            <a:off x="308906" y="5363232"/>
            <a:ext cx="1857375" cy="571500"/>
          </a:xfrm>
          <a:prstGeom prst="rect">
            <a:avLst/>
          </a:prstGeom>
          <a:solidFill>
            <a:schemeClr val="accent1"/>
          </a:solidFill>
          <a:ln w="9525" algn="ctr">
            <a:solidFill>
              <a:schemeClr val="tx1"/>
            </a:solidFill>
            <a:round/>
            <a:headEnd/>
            <a:tailEnd/>
          </a:ln>
        </p:spPr>
        <p:txBody>
          <a:bodyPr/>
          <a:lstStyle/>
          <a:p>
            <a:pPr>
              <a:lnSpc>
                <a:spcPct val="90000"/>
              </a:lnSpc>
            </a:pPr>
            <a:r>
              <a:rPr lang="es-ES"/>
              <a:t>Historia de crisis febriles</a:t>
            </a:r>
          </a:p>
        </p:txBody>
      </p:sp>
      <p:sp>
        <p:nvSpPr>
          <p:cNvPr id="6151" name="9 Rectángulo"/>
          <p:cNvSpPr>
            <a:spLocks noChangeArrowheads="1"/>
          </p:cNvSpPr>
          <p:nvPr/>
        </p:nvSpPr>
        <p:spPr bwMode="auto">
          <a:xfrm>
            <a:off x="380343" y="4403999"/>
            <a:ext cx="1785938" cy="571500"/>
          </a:xfrm>
          <a:prstGeom prst="rect">
            <a:avLst/>
          </a:prstGeom>
          <a:solidFill>
            <a:schemeClr val="accent1"/>
          </a:solidFill>
          <a:ln w="9525" algn="ctr">
            <a:solidFill>
              <a:schemeClr val="tx1"/>
            </a:solidFill>
            <a:round/>
            <a:headEnd/>
            <a:tailEnd/>
          </a:ln>
        </p:spPr>
        <p:txBody>
          <a:bodyPr/>
          <a:lstStyle/>
          <a:p>
            <a:pPr>
              <a:lnSpc>
                <a:spcPct val="90000"/>
              </a:lnSpc>
            </a:pPr>
            <a:r>
              <a:rPr lang="es-ES" dirty="0"/>
              <a:t>Tipo de crisis o epilepsia</a:t>
            </a:r>
          </a:p>
        </p:txBody>
      </p:sp>
      <p:sp>
        <p:nvSpPr>
          <p:cNvPr id="6152" name="10 Rectángulo"/>
          <p:cNvSpPr>
            <a:spLocks noChangeArrowheads="1"/>
          </p:cNvSpPr>
          <p:nvPr/>
        </p:nvSpPr>
        <p:spPr bwMode="auto">
          <a:xfrm>
            <a:off x="190172" y="1916496"/>
            <a:ext cx="2286000" cy="642938"/>
          </a:xfrm>
          <a:prstGeom prst="rect">
            <a:avLst/>
          </a:prstGeom>
          <a:solidFill>
            <a:schemeClr val="accent1"/>
          </a:solidFill>
          <a:ln w="9525" algn="ctr">
            <a:solidFill>
              <a:schemeClr val="tx1"/>
            </a:solidFill>
            <a:round/>
            <a:headEnd/>
            <a:tailEnd/>
          </a:ln>
        </p:spPr>
        <p:txBody>
          <a:bodyPr/>
          <a:lstStyle/>
          <a:p>
            <a:pPr>
              <a:lnSpc>
                <a:spcPct val="90000"/>
              </a:lnSpc>
            </a:pPr>
            <a:r>
              <a:rPr lang="es-ES" dirty="0"/>
              <a:t>Lesiones cerebrales estructurales </a:t>
            </a:r>
          </a:p>
        </p:txBody>
      </p:sp>
      <p:cxnSp>
        <p:nvCxnSpPr>
          <p:cNvPr id="6153" name="12 Conector recto de flecha"/>
          <p:cNvCxnSpPr>
            <a:cxnSpLocks noChangeShapeType="1"/>
          </p:cNvCxnSpPr>
          <p:nvPr/>
        </p:nvCxnSpPr>
        <p:spPr bwMode="auto">
          <a:xfrm>
            <a:off x="2571751" y="1400668"/>
            <a:ext cx="1428750" cy="1285875"/>
          </a:xfrm>
          <a:prstGeom prst="straightConnector1">
            <a:avLst/>
          </a:prstGeom>
          <a:noFill/>
          <a:ln w="9525" algn="ctr">
            <a:solidFill>
              <a:schemeClr val="tx1"/>
            </a:solidFill>
            <a:round/>
            <a:headEnd/>
            <a:tailEnd type="arrow" w="med" len="med"/>
          </a:ln>
        </p:spPr>
      </p:cxnSp>
      <p:cxnSp>
        <p:nvCxnSpPr>
          <p:cNvPr id="6154" name="14 Conector recto de flecha"/>
          <p:cNvCxnSpPr>
            <a:cxnSpLocks noChangeShapeType="1"/>
          </p:cNvCxnSpPr>
          <p:nvPr/>
        </p:nvCxnSpPr>
        <p:spPr bwMode="auto">
          <a:xfrm>
            <a:off x="2579140" y="2037201"/>
            <a:ext cx="928687" cy="642937"/>
          </a:xfrm>
          <a:prstGeom prst="straightConnector1">
            <a:avLst/>
          </a:prstGeom>
          <a:noFill/>
          <a:ln w="9525" algn="ctr">
            <a:solidFill>
              <a:schemeClr val="tx1"/>
            </a:solidFill>
            <a:round/>
            <a:headEnd/>
            <a:tailEnd type="arrow" w="med" len="med"/>
          </a:ln>
        </p:spPr>
      </p:cxnSp>
      <p:cxnSp>
        <p:nvCxnSpPr>
          <p:cNvPr id="6155" name="16 Conector recto de flecha"/>
          <p:cNvCxnSpPr>
            <a:cxnSpLocks noChangeShapeType="1"/>
          </p:cNvCxnSpPr>
          <p:nvPr/>
        </p:nvCxnSpPr>
        <p:spPr bwMode="auto">
          <a:xfrm flipV="1">
            <a:off x="2214563" y="3857625"/>
            <a:ext cx="1714500" cy="1428750"/>
          </a:xfrm>
          <a:prstGeom prst="straightConnector1">
            <a:avLst/>
          </a:prstGeom>
          <a:noFill/>
          <a:ln w="9525" algn="ctr">
            <a:solidFill>
              <a:schemeClr val="tx1"/>
            </a:solidFill>
            <a:round/>
            <a:headEnd/>
            <a:tailEnd type="arrow" w="med" len="med"/>
          </a:ln>
        </p:spPr>
      </p:cxnSp>
      <p:cxnSp>
        <p:nvCxnSpPr>
          <p:cNvPr id="6156" name="18 Conector recto de flecha"/>
          <p:cNvCxnSpPr>
            <a:cxnSpLocks noChangeShapeType="1"/>
          </p:cNvCxnSpPr>
          <p:nvPr/>
        </p:nvCxnSpPr>
        <p:spPr bwMode="auto">
          <a:xfrm flipV="1">
            <a:off x="2214563" y="3500438"/>
            <a:ext cx="1214437" cy="1000125"/>
          </a:xfrm>
          <a:prstGeom prst="straightConnector1">
            <a:avLst/>
          </a:prstGeom>
          <a:noFill/>
          <a:ln w="9525" algn="ctr">
            <a:solidFill>
              <a:schemeClr val="tx1"/>
            </a:solidFill>
            <a:round/>
            <a:headEnd/>
            <a:tailEnd type="arrow" w="med" len="med"/>
          </a:ln>
        </p:spPr>
      </p:cxnSp>
      <p:cxnSp>
        <p:nvCxnSpPr>
          <p:cNvPr id="6157" name="21 Conector recto de flecha"/>
          <p:cNvCxnSpPr>
            <a:cxnSpLocks noChangeShapeType="1"/>
          </p:cNvCxnSpPr>
          <p:nvPr/>
        </p:nvCxnSpPr>
        <p:spPr bwMode="auto">
          <a:xfrm flipV="1">
            <a:off x="2143125" y="3094968"/>
            <a:ext cx="1143000" cy="0"/>
          </a:xfrm>
          <a:prstGeom prst="straightConnector1">
            <a:avLst/>
          </a:prstGeom>
          <a:noFill/>
          <a:ln w="9525" algn="ctr">
            <a:solidFill>
              <a:schemeClr val="tx1"/>
            </a:solidFill>
            <a:round/>
            <a:headEnd/>
            <a:tailEnd type="arrow" w="med" len="med"/>
          </a:ln>
        </p:spPr>
      </p:cxnSp>
      <p:sp>
        <p:nvSpPr>
          <p:cNvPr id="6158" name="31 Rectángulo"/>
          <p:cNvSpPr>
            <a:spLocks noChangeArrowheads="1"/>
          </p:cNvSpPr>
          <p:nvPr/>
        </p:nvSpPr>
        <p:spPr bwMode="auto">
          <a:xfrm>
            <a:off x="6929438" y="71438"/>
            <a:ext cx="1928812" cy="1000125"/>
          </a:xfrm>
          <a:prstGeom prst="rect">
            <a:avLst/>
          </a:prstGeom>
          <a:solidFill>
            <a:schemeClr val="accent1"/>
          </a:solidFill>
          <a:ln w="9525" algn="ctr">
            <a:solidFill>
              <a:schemeClr val="tx1"/>
            </a:solidFill>
            <a:round/>
            <a:headEnd/>
            <a:tailEnd/>
          </a:ln>
        </p:spPr>
        <p:txBody>
          <a:bodyPr/>
          <a:lstStyle/>
          <a:p>
            <a:pPr>
              <a:lnSpc>
                <a:spcPct val="90000"/>
              </a:lnSpc>
            </a:pPr>
            <a:r>
              <a:rPr lang="es-MX"/>
              <a:t>Reorganización anormal de los circuitos neuronales</a:t>
            </a:r>
          </a:p>
        </p:txBody>
      </p:sp>
      <p:sp>
        <p:nvSpPr>
          <p:cNvPr id="6159" name="32 Rectángulo"/>
          <p:cNvSpPr>
            <a:spLocks noChangeArrowheads="1"/>
          </p:cNvSpPr>
          <p:nvPr/>
        </p:nvSpPr>
        <p:spPr bwMode="auto">
          <a:xfrm>
            <a:off x="7000875" y="1285875"/>
            <a:ext cx="2000250" cy="785813"/>
          </a:xfrm>
          <a:prstGeom prst="rect">
            <a:avLst/>
          </a:prstGeom>
          <a:solidFill>
            <a:schemeClr val="accent1">
              <a:lumMod val="85000"/>
            </a:schemeClr>
          </a:solidFill>
          <a:ln w="9525" algn="ctr">
            <a:solidFill>
              <a:schemeClr val="tx1"/>
            </a:solidFill>
            <a:round/>
            <a:headEnd/>
            <a:tailEnd/>
          </a:ln>
        </p:spPr>
        <p:txBody>
          <a:bodyPr/>
          <a:lstStyle/>
          <a:p>
            <a:pPr>
              <a:lnSpc>
                <a:spcPct val="90000"/>
              </a:lnSpc>
            </a:pPr>
            <a:r>
              <a:rPr lang="es-MX" dirty="0"/>
              <a:t>Alteración de los receptores neuronales</a:t>
            </a:r>
          </a:p>
        </p:txBody>
      </p:sp>
      <p:sp>
        <p:nvSpPr>
          <p:cNvPr id="6160" name="33 Rectángulo"/>
          <p:cNvSpPr>
            <a:spLocks noChangeArrowheads="1"/>
          </p:cNvSpPr>
          <p:nvPr/>
        </p:nvSpPr>
        <p:spPr bwMode="auto">
          <a:xfrm>
            <a:off x="6929438" y="2500313"/>
            <a:ext cx="2000250" cy="571500"/>
          </a:xfrm>
          <a:prstGeom prst="rect">
            <a:avLst/>
          </a:prstGeom>
          <a:solidFill>
            <a:schemeClr val="accent2"/>
          </a:solidFill>
          <a:ln w="9525" algn="ctr">
            <a:solidFill>
              <a:srgbClr val="000099"/>
            </a:solidFill>
            <a:round/>
            <a:headEnd/>
            <a:tailEnd/>
          </a:ln>
        </p:spPr>
        <p:txBody>
          <a:bodyPr/>
          <a:lstStyle/>
          <a:p>
            <a:pPr>
              <a:lnSpc>
                <a:spcPct val="90000"/>
              </a:lnSpc>
            </a:pPr>
            <a:r>
              <a:rPr lang="es-MX" b="1" dirty="0"/>
              <a:t>Patologías en los canales iónicos</a:t>
            </a:r>
          </a:p>
        </p:txBody>
      </p:sp>
      <p:sp>
        <p:nvSpPr>
          <p:cNvPr id="6161" name="34 Rectángulo"/>
          <p:cNvSpPr>
            <a:spLocks noChangeArrowheads="1"/>
          </p:cNvSpPr>
          <p:nvPr/>
        </p:nvSpPr>
        <p:spPr bwMode="auto">
          <a:xfrm>
            <a:off x="7215188" y="3429000"/>
            <a:ext cx="1714500" cy="571500"/>
          </a:xfrm>
          <a:prstGeom prst="rect">
            <a:avLst/>
          </a:prstGeom>
          <a:solidFill>
            <a:srgbClr val="FFFF00"/>
          </a:solidFill>
          <a:ln w="9525" algn="ctr">
            <a:solidFill>
              <a:schemeClr val="tx1"/>
            </a:solidFill>
            <a:round/>
            <a:headEnd/>
            <a:tailEnd/>
          </a:ln>
        </p:spPr>
        <p:txBody>
          <a:bodyPr/>
          <a:lstStyle/>
          <a:p>
            <a:pPr>
              <a:lnSpc>
                <a:spcPct val="90000"/>
              </a:lnSpc>
            </a:pPr>
            <a:r>
              <a:rPr lang="es-MX" b="1" dirty="0"/>
              <a:t>Autoinmunidad reactiva</a:t>
            </a:r>
          </a:p>
        </p:txBody>
      </p:sp>
      <p:sp>
        <p:nvSpPr>
          <p:cNvPr id="6162" name="35 Rectángulo"/>
          <p:cNvSpPr>
            <a:spLocks noChangeArrowheads="1"/>
          </p:cNvSpPr>
          <p:nvPr/>
        </p:nvSpPr>
        <p:spPr bwMode="auto">
          <a:xfrm>
            <a:off x="6715125" y="5429250"/>
            <a:ext cx="2357438" cy="857250"/>
          </a:xfrm>
          <a:prstGeom prst="rect">
            <a:avLst/>
          </a:prstGeom>
          <a:solidFill>
            <a:srgbClr val="CCFFCC"/>
          </a:solidFill>
          <a:ln w="9525" algn="ctr">
            <a:solidFill>
              <a:schemeClr val="tx1"/>
            </a:solidFill>
            <a:round/>
            <a:headEnd/>
            <a:tailEnd/>
          </a:ln>
        </p:spPr>
        <p:txBody>
          <a:bodyPr/>
          <a:lstStyle/>
          <a:p>
            <a:r>
              <a:rPr lang="es-MX" b="1" dirty="0"/>
              <a:t>Penetración alterada de los fármacos antiepilépticos</a:t>
            </a:r>
          </a:p>
        </p:txBody>
      </p:sp>
      <p:cxnSp>
        <p:nvCxnSpPr>
          <p:cNvPr id="6163" name="12 Conector recto de flecha"/>
          <p:cNvCxnSpPr>
            <a:cxnSpLocks noChangeShapeType="1"/>
          </p:cNvCxnSpPr>
          <p:nvPr/>
        </p:nvCxnSpPr>
        <p:spPr bwMode="auto">
          <a:xfrm rot="5400000">
            <a:off x="5214937" y="785813"/>
            <a:ext cx="1571625" cy="1428750"/>
          </a:xfrm>
          <a:prstGeom prst="straightConnector1">
            <a:avLst/>
          </a:prstGeom>
          <a:noFill/>
          <a:ln w="9525" algn="ctr">
            <a:solidFill>
              <a:schemeClr val="tx1"/>
            </a:solidFill>
            <a:round/>
            <a:headEnd/>
            <a:tailEnd type="arrow" w="med" len="med"/>
          </a:ln>
        </p:spPr>
      </p:cxnSp>
      <p:cxnSp>
        <p:nvCxnSpPr>
          <p:cNvPr id="6164" name="12 Conector recto de flecha"/>
          <p:cNvCxnSpPr>
            <a:cxnSpLocks noChangeShapeType="1"/>
          </p:cNvCxnSpPr>
          <p:nvPr/>
        </p:nvCxnSpPr>
        <p:spPr bwMode="auto">
          <a:xfrm rot="10800000" flipV="1">
            <a:off x="5643563" y="1714500"/>
            <a:ext cx="1143000" cy="857250"/>
          </a:xfrm>
          <a:prstGeom prst="straightConnector1">
            <a:avLst/>
          </a:prstGeom>
          <a:noFill/>
          <a:ln w="9525" algn="ctr">
            <a:solidFill>
              <a:schemeClr val="tx1"/>
            </a:solidFill>
            <a:round/>
            <a:headEnd/>
            <a:tailEnd type="arrow" w="med" len="med"/>
          </a:ln>
        </p:spPr>
      </p:cxnSp>
      <p:cxnSp>
        <p:nvCxnSpPr>
          <p:cNvPr id="6165" name="12 Conector recto de flecha"/>
          <p:cNvCxnSpPr>
            <a:cxnSpLocks noChangeShapeType="1"/>
          </p:cNvCxnSpPr>
          <p:nvPr/>
        </p:nvCxnSpPr>
        <p:spPr bwMode="auto">
          <a:xfrm rot="10800000" flipV="1">
            <a:off x="6391275" y="2859087"/>
            <a:ext cx="466726" cy="26987"/>
          </a:xfrm>
          <a:prstGeom prst="straightConnector1">
            <a:avLst/>
          </a:prstGeom>
          <a:noFill/>
          <a:ln w="9525" algn="ctr">
            <a:solidFill>
              <a:schemeClr val="tx1"/>
            </a:solidFill>
            <a:round/>
            <a:headEnd/>
            <a:tailEnd type="arrow" w="med" len="med"/>
          </a:ln>
        </p:spPr>
      </p:cxnSp>
      <p:cxnSp>
        <p:nvCxnSpPr>
          <p:cNvPr id="6166" name="12 Conector recto de flecha"/>
          <p:cNvCxnSpPr>
            <a:cxnSpLocks noChangeShapeType="1"/>
          </p:cNvCxnSpPr>
          <p:nvPr/>
        </p:nvCxnSpPr>
        <p:spPr bwMode="auto">
          <a:xfrm rot="10800000">
            <a:off x="6334126" y="3552825"/>
            <a:ext cx="666751" cy="233364"/>
          </a:xfrm>
          <a:prstGeom prst="straightConnector1">
            <a:avLst/>
          </a:prstGeom>
          <a:noFill/>
          <a:ln w="9525" algn="ctr">
            <a:solidFill>
              <a:schemeClr val="tx1"/>
            </a:solidFill>
            <a:round/>
            <a:headEnd/>
            <a:tailEnd type="arrow" w="med" len="med"/>
          </a:ln>
        </p:spPr>
      </p:cxnSp>
      <p:cxnSp>
        <p:nvCxnSpPr>
          <p:cNvPr id="6167" name="12 Conector recto de flecha"/>
          <p:cNvCxnSpPr>
            <a:cxnSpLocks noChangeShapeType="1"/>
          </p:cNvCxnSpPr>
          <p:nvPr/>
        </p:nvCxnSpPr>
        <p:spPr bwMode="auto">
          <a:xfrm rot="10800000">
            <a:off x="5429250" y="3714750"/>
            <a:ext cx="1357313" cy="1000125"/>
          </a:xfrm>
          <a:prstGeom prst="straightConnector1">
            <a:avLst/>
          </a:prstGeom>
          <a:noFill/>
          <a:ln w="9525" algn="ctr">
            <a:solidFill>
              <a:schemeClr val="tx1"/>
            </a:solidFill>
            <a:round/>
            <a:headEnd/>
            <a:tailEnd type="arrow" w="med" len="med"/>
          </a:ln>
        </p:spPr>
      </p:cxnSp>
      <p:cxnSp>
        <p:nvCxnSpPr>
          <p:cNvPr id="6168" name="12 Conector recto de flecha"/>
          <p:cNvCxnSpPr>
            <a:cxnSpLocks noChangeShapeType="1"/>
          </p:cNvCxnSpPr>
          <p:nvPr/>
        </p:nvCxnSpPr>
        <p:spPr bwMode="auto">
          <a:xfrm rot="16200000" flipV="1">
            <a:off x="5000625" y="4000500"/>
            <a:ext cx="1571625" cy="1571625"/>
          </a:xfrm>
          <a:prstGeom prst="straightConnector1">
            <a:avLst/>
          </a:prstGeom>
          <a:noFill/>
          <a:ln w="9525" algn="ctr">
            <a:solidFill>
              <a:schemeClr val="tx1"/>
            </a:solidFill>
            <a:round/>
            <a:headEnd/>
            <a:tailEnd type="arrow" w="med" len="med"/>
          </a:ln>
        </p:spPr>
      </p:cxnSp>
      <p:sp>
        <p:nvSpPr>
          <p:cNvPr id="6169" name="37 Rectángulo"/>
          <p:cNvSpPr>
            <a:spLocks noChangeArrowheads="1"/>
          </p:cNvSpPr>
          <p:nvPr/>
        </p:nvSpPr>
        <p:spPr bwMode="auto">
          <a:xfrm>
            <a:off x="6929438" y="4357688"/>
            <a:ext cx="2000250" cy="785812"/>
          </a:xfrm>
          <a:prstGeom prst="rect">
            <a:avLst/>
          </a:prstGeom>
          <a:solidFill>
            <a:schemeClr val="accent1">
              <a:lumMod val="85000"/>
            </a:schemeClr>
          </a:solidFill>
          <a:ln w="9525" algn="ctr">
            <a:solidFill>
              <a:schemeClr val="tx1"/>
            </a:solidFill>
            <a:round/>
            <a:headEnd/>
            <a:tailEnd/>
          </a:ln>
        </p:spPr>
        <p:txBody>
          <a:bodyPr/>
          <a:lstStyle/>
          <a:p>
            <a:pPr>
              <a:lnSpc>
                <a:spcPct val="90000"/>
              </a:lnSpc>
            </a:pPr>
            <a:r>
              <a:rPr lang="es-MX" b="1" dirty="0"/>
              <a:t>A</a:t>
            </a:r>
            <a:r>
              <a:rPr lang="es-MX" b="1" dirty="0">
                <a:cs typeface="Times New Roman" pitchFamily="18" charset="0"/>
              </a:rPr>
              <a:t>lteraciones a nivel barrera </a:t>
            </a:r>
            <a:r>
              <a:rPr lang="es-MX" b="1" dirty="0" err="1">
                <a:cs typeface="Times New Roman" pitchFamily="18" charset="0"/>
              </a:rPr>
              <a:t>hematoencefálica</a:t>
            </a:r>
            <a:r>
              <a:rPr lang="es-MX" b="1" dirty="0"/>
              <a:t>  </a:t>
            </a:r>
          </a:p>
        </p:txBody>
      </p:sp>
      <p:sp>
        <p:nvSpPr>
          <p:cNvPr id="6170" name="25 CuadroTexto"/>
          <p:cNvSpPr txBox="1">
            <a:spLocks noChangeArrowheads="1"/>
          </p:cNvSpPr>
          <p:nvPr/>
        </p:nvSpPr>
        <p:spPr bwMode="auto">
          <a:xfrm>
            <a:off x="3372134" y="726838"/>
            <a:ext cx="2590800" cy="523875"/>
          </a:xfrm>
          <a:prstGeom prst="rect">
            <a:avLst/>
          </a:prstGeom>
          <a:solidFill>
            <a:schemeClr val="accent2">
              <a:lumMod val="40000"/>
              <a:lumOff val="60000"/>
            </a:schemeClr>
          </a:solidFill>
          <a:ln w="9525">
            <a:noFill/>
            <a:miter lim="800000"/>
            <a:headEnd/>
            <a:tailEnd/>
          </a:ln>
        </p:spPr>
        <p:txBody>
          <a:bodyPr>
            <a:spAutoFit/>
          </a:bodyPr>
          <a:lstStyle/>
          <a:p>
            <a:r>
              <a:rPr lang="es-MX" sz="2800" b="1" dirty="0" smtClean="0"/>
              <a:t>CAUSAS</a:t>
            </a:r>
            <a:endParaRPr lang="es-MX" sz="2800" b="1" dirty="0"/>
          </a:p>
        </p:txBody>
      </p:sp>
      <p:sp>
        <p:nvSpPr>
          <p:cNvPr id="27" name="26 CuadroTexto"/>
          <p:cNvSpPr txBox="1"/>
          <p:nvPr/>
        </p:nvSpPr>
        <p:spPr>
          <a:xfrm>
            <a:off x="232011" y="6428096"/>
            <a:ext cx="4080681" cy="523220"/>
          </a:xfrm>
          <a:prstGeom prst="rect">
            <a:avLst/>
          </a:prstGeom>
          <a:noFill/>
        </p:spPr>
        <p:txBody>
          <a:bodyPr wrap="square" rtlCol="0">
            <a:spAutoFit/>
          </a:bodyPr>
          <a:lstStyle/>
          <a:p>
            <a:r>
              <a:rPr lang="es-MX" sz="1200" b="1" dirty="0" smtClean="0">
                <a:solidFill>
                  <a:srgbClr val="002060"/>
                </a:solidFill>
              </a:rPr>
              <a:t>UMAE Hospital de Especialidades, C.M.N. Siglo XXI</a:t>
            </a:r>
          </a:p>
          <a:p>
            <a:endParaRPr lang="es-MX"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970690" y="326019"/>
            <a:ext cx="7173310" cy="638944"/>
          </a:xfrm>
          <a:solidFill>
            <a:schemeClr val="accent1"/>
          </a:solidFill>
        </p:spPr>
        <p:txBody>
          <a:bodyPr>
            <a:normAutofit/>
          </a:bodyPr>
          <a:lstStyle/>
          <a:p>
            <a:pPr algn="ctr"/>
            <a:r>
              <a:rPr lang="es-ES" sz="3200" dirty="0">
                <a:solidFill>
                  <a:schemeClr val="tx1"/>
                </a:solidFill>
                <a:latin typeface="Times New Roman" panose="02020603050405020304" pitchFamily="18" charset="0"/>
                <a:cs typeface="Times New Roman" panose="02020603050405020304" pitchFamily="18" charset="0"/>
              </a:rPr>
              <a:t>Epilepsia f</a:t>
            </a:r>
            <a:r>
              <a:rPr lang="es-ES" sz="3200" dirty="0" smtClean="0">
                <a:solidFill>
                  <a:schemeClr val="tx1"/>
                </a:solidFill>
                <a:latin typeface="Times New Roman" panose="02020603050405020304" pitchFamily="18" charset="0"/>
                <a:cs typeface="Times New Roman" panose="02020603050405020304" pitchFamily="18" charset="0"/>
              </a:rPr>
              <a:t>armacorresistente</a:t>
            </a:r>
            <a:endParaRPr lang="es-ES" sz="3200" dirty="0">
              <a:solidFill>
                <a:schemeClr val="tx1"/>
              </a:solidFill>
              <a:latin typeface="Times New Roman" panose="02020603050405020304" pitchFamily="18" charset="0"/>
              <a:cs typeface="Times New Roman" panose="02020603050405020304" pitchFamily="18" charset="0"/>
            </a:endParaRPr>
          </a:p>
        </p:txBody>
      </p:sp>
      <p:sp>
        <p:nvSpPr>
          <p:cNvPr id="10243" name="Rectangle 3"/>
          <p:cNvSpPr>
            <a:spLocks noGrp="1" noChangeArrowheads="1"/>
          </p:cNvSpPr>
          <p:nvPr>
            <p:ph idx="1"/>
          </p:nvPr>
        </p:nvSpPr>
        <p:spPr>
          <a:xfrm>
            <a:off x="468313" y="1279832"/>
            <a:ext cx="8229600" cy="1296144"/>
          </a:xfrm>
          <a:noFill/>
        </p:spPr>
        <p:txBody>
          <a:bodyPr>
            <a:noAutofit/>
          </a:bodyPr>
          <a:lstStyle/>
          <a:p>
            <a:pPr marL="0" indent="0" algn="just">
              <a:buNone/>
            </a:pPr>
            <a:r>
              <a:rPr lang="es-MX" sz="2400" dirty="0" smtClean="0">
                <a:latin typeface="Times New Roman" panose="02020603050405020304" pitchFamily="18" charset="0"/>
                <a:cs typeface="Times New Roman" panose="02020603050405020304" pitchFamily="18" charset="0"/>
              </a:rPr>
              <a:t>Aquella </a:t>
            </a:r>
            <a:r>
              <a:rPr lang="es-MX" sz="2400" dirty="0">
                <a:latin typeface="Times New Roman" panose="02020603050405020304" pitchFamily="18" charset="0"/>
                <a:cs typeface="Times New Roman" panose="02020603050405020304" pitchFamily="18" charset="0"/>
              </a:rPr>
              <a:t>en </a:t>
            </a:r>
            <a:r>
              <a:rPr lang="es-MX" sz="2400" dirty="0" smtClean="0">
                <a:latin typeface="Times New Roman" panose="02020603050405020304" pitchFamily="18" charset="0"/>
                <a:cs typeface="Times New Roman" panose="02020603050405020304" pitchFamily="18" charset="0"/>
              </a:rPr>
              <a:t>la que </a:t>
            </a:r>
            <a:r>
              <a:rPr lang="es-MX" sz="2400" dirty="0">
                <a:latin typeface="Times New Roman" panose="02020603050405020304" pitchFamily="18" charset="0"/>
                <a:cs typeface="Times New Roman" panose="02020603050405020304" pitchFamily="18" charset="0"/>
              </a:rPr>
              <a:t>existe falla a dos regímenes terapéuticos (</a:t>
            </a:r>
            <a:r>
              <a:rPr lang="es-MX" sz="2400" dirty="0" smtClean="0">
                <a:latin typeface="Times New Roman" panose="02020603050405020304" pitchFamily="18" charset="0"/>
                <a:cs typeface="Times New Roman" panose="02020603050405020304" pitchFamily="18" charset="0"/>
              </a:rPr>
              <a:t>apropiados y </a:t>
            </a:r>
            <a:r>
              <a:rPr lang="es-MX" sz="2400" dirty="0">
                <a:latin typeface="Times New Roman" panose="02020603050405020304" pitchFamily="18" charset="0"/>
                <a:cs typeface="Times New Roman" panose="02020603050405020304" pitchFamily="18" charset="0"/>
              </a:rPr>
              <a:t>bien tolerados), ya sea como </a:t>
            </a:r>
            <a:r>
              <a:rPr lang="es-MX" sz="2400" dirty="0" smtClean="0">
                <a:latin typeface="Times New Roman" panose="02020603050405020304" pitchFamily="18" charset="0"/>
                <a:cs typeface="Times New Roman" panose="02020603050405020304" pitchFamily="18" charset="0"/>
              </a:rPr>
              <a:t>monoterapia o </a:t>
            </a:r>
            <a:r>
              <a:rPr lang="es-MX" sz="2400" dirty="0">
                <a:latin typeface="Times New Roman" panose="02020603050405020304" pitchFamily="18" charset="0"/>
                <a:cs typeface="Times New Roman" panose="02020603050405020304" pitchFamily="18" charset="0"/>
              </a:rPr>
              <a:t>en combinación para lograr la libertad de </a:t>
            </a:r>
            <a:r>
              <a:rPr lang="es-MX" sz="2400" dirty="0" smtClean="0">
                <a:latin typeface="Times New Roman" panose="02020603050405020304" pitchFamily="18" charset="0"/>
                <a:cs typeface="Times New Roman" panose="02020603050405020304" pitchFamily="18" charset="0"/>
              </a:rPr>
              <a:t>crisis sostenida.</a:t>
            </a:r>
          </a:p>
        </p:txBody>
      </p:sp>
      <p:sp>
        <p:nvSpPr>
          <p:cNvPr id="10244" name="Text Box 4"/>
          <p:cNvSpPr txBox="1">
            <a:spLocks noChangeArrowheads="1"/>
          </p:cNvSpPr>
          <p:nvPr/>
        </p:nvSpPr>
        <p:spPr bwMode="auto">
          <a:xfrm>
            <a:off x="5004048" y="6381750"/>
            <a:ext cx="3960565" cy="307777"/>
          </a:xfrm>
          <a:prstGeom prst="rect">
            <a:avLst/>
          </a:prstGeom>
          <a:noFill/>
          <a:ln w="9525">
            <a:noFill/>
            <a:miter lim="800000"/>
            <a:headEnd/>
            <a:tailEnd/>
          </a:ln>
          <a:effectLst/>
        </p:spPr>
        <p:txBody>
          <a:bodyPr wrap="square">
            <a:spAutoFit/>
          </a:bodyPr>
          <a:lstStyle/>
          <a:p>
            <a:pPr>
              <a:spcBef>
                <a:spcPct val="50000"/>
              </a:spcBef>
            </a:pPr>
            <a:r>
              <a:rPr lang="es-ES" sz="1400" i="1" dirty="0">
                <a:solidFill>
                  <a:prstClr val="black"/>
                </a:solidFill>
                <a:latin typeface="Times New Roman" panose="02020603050405020304" pitchFamily="18" charset="0"/>
                <a:cs typeface="Times New Roman" panose="02020603050405020304" pitchFamily="18" charset="0"/>
              </a:rPr>
              <a:t>ILAE, 2010  (</a:t>
            </a:r>
            <a:r>
              <a:rPr lang="es-MX" sz="1400" i="1" dirty="0">
                <a:solidFill>
                  <a:prstClr val="black"/>
                </a:solidFill>
                <a:latin typeface="Times New Roman" panose="02020603050405020304" pitchFamily="18" charset="0"/>
                <a:cs typeface="Times New Roman" panose="02020603050405020304" pitchFamily="18" charset="0"/>
              </a:rPr>
              <a:t>Patrick </a:t>
            </a:r>
            <a:r>
              <a:rPr lang="es-MX" sz="1400" i="1" dirty="0" err="1">
                <a:solidFill>
                  <a:prstClr val="black"/>
                </a:solidFill>
                <a:latin typeface="Times New Roman" panose="02020603050405020304" pitchFamily="18" charset="0"/>
                <a:cs typeface="Times New Roman" panose="02020603050405020304" pitchFamily="18" charset="0"/>
              </a:rPr>
              <a:t>Kwan</a:t>
            </a:r>
            <a:r>
              <a:rPr lang="es-MX" sz="1400" i="1" dirty="0">
                <a:solidFill>
                  <a:prstClr val="black"/>
                </a:solidFill>
                <a:latin typeface="Times New Roman" panose="02020603050405020304" pitchFamily="18" charset="0"/>
                <a:cs typeface="Times New Roman" panose="02020603050405020304" pitchFamily="18" charset="0"/>
              </a:rPr>
              <a:t> y col. Epilepsia,  2010).</a:t>
            </a:r>
            <a:r>
              <a:rPr lang="es-ES" sz="1400" i="1" dirty="0">
                <a:solidFill>
                  <a:prstClr val="black"/>
                </a:solidFill>
                <a:latin typeface="Times New Roman" panose="02020603050405020304" pitchFamily="18" charset="0"/>
                <a:cs typeface="Times New Roman" panose="02020603050405020304" pitchFamily="18" charset="0"/>
              </a:rPr>
              <a:t>  </a:t>
            </a:r>
          </a:p>
        </p:txBody>
      </p:sp>
      <p:grpSp>
        <p:nvGrpSpPr>
          <p:cNvPr id="2" name="2 Grupo"/>
          <p:cNvGrpSpPr/>
          <p:nvPr/>
        </p:nvGrpSpPr>
        <p:grpSpPr>
          <a:xfrm>
            <a:off x="1315875" y="2679515"/>
            <a:ext cx="6774633" cy="3815876"/>
            <a:chOff x="1284872" y="1452308"/>
            <a:chExt cx="6774633" cy="4319718"/>
          </a:xfrm>
        </p:grpSpPr>
        <p:grpSp>
          <p:nvGrpSpPr>
            <p:cNvPr id="3" name="46 Grupo"/>
            <p:cNvGrpSpPr/>
            <p:nvPr/>
          </p:nvGrpSpPr>
          <p:grpSpPr>
            <a:xfrm>
              <a:off x="1284872" y="1452308"/>
              <a:ext cx="6774633" cy="4319718"/>
              <a:chOff x="-699879" y="-92013"/>
              <a:chExt cx="6775197" cy="4319762"/>
            </a:xfrm>
          </p:grpSpPr>
          <p:cxnSp>
            <p:nvCxnSpPr>
              <p:cNvPr id="25" name="47 Conector recto de flecha"/>
              <p:cNvCxnSpPr/>
              <p:nvPr/>
            </p:nvCxnSpPr>
            <p:spPr>
              <a:xfrm flipV="1">
                <a:off x="3147772" y="2066772"/>
                <a:ext cx="914400" cy="491706"/>
              </a:xfrm>
              <a:prstGeom prst="straightConnector1">
                <a:avLst/>
              </a:prstGeom>
              <a:noFill/>
              <a:ln w="28575" cap="flat" cmpd="sng" algn="ctr">
                <a:solidFill>
                  <a:sysClr val="windowText" lastClr="000000">
                    <a:shade val="95000"/>
                    <a:satMod val="105000"/>
                  </a:sysClr>
                </a:solidFill>
                <a:prstDash val="solid"/>
                <a:tailEnd type="arrow"/>
              </a:ln>
              <a:effectLst/>
            </p:spPr>
          </p:cxnSp>
          <p:sp>
            <p:nvSpPr>
              <p:cNvPr id="26" name="48 Rectángulo"/>
              <p:cNvSpPr/>
              <p:nvPr/>
            </p:nvSpPr>
            <p:spPr>
              <a:xfrm>
                <a:off x="-693059" y="-92013"/>
                <a:ext cx="3231405" cy="746738"/>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b="1" dirty="0">
                    <a:effectLst/>
                    <a:latin typeface="Times New Roman"/>
                    <a:ea typeface="Calibri"/>
                    <a:cs typeface="Times New Roman"/>
                  </a:rPr>
                  <a:t>Pacientes categoría 1. Favorable al tratamiento actual del FAE</a:t>
                </a:r>
                <a:endParaRPr lang="es-MX" sz="2000" b="1" dirty="0">
                  <a:effectLst/>
                  <a:latin typeface="Calibri"/>
                  <a:ea typeface="Calibri"/>
                  <a:cs typeface="Times New Roman"/>
                </a:endParaRPr>
              </a:p>
            </p:txBody>
          </p:sp>
          <p:cxnSp>
            <p:nvCxnSpPr>
              <p:cNvPr id="27" name="49 Conector recto de flecha"/>
              <p:cNvCxnSpPr/>
              <p:nvPr/>
            </p:nvCxnSpPr>
            <p:spPr>
              <a:xfrm>
                <a:off x="2829754" y="559820"/>
                <a:ext cx="819150" cy="0"/>
              </a:xfrm>
              <a:prstGeom prst="straightConnector1">
                <a:avLst/>
              </a:prstGeom>
              <a:noFill/>
              <a:ln w="28575" cap="flat" cmpd="sng" algn="ctr">
                <a:solidFill>
                  <a:sysClr val="windowText" lastClr="000000">
                    <a:shade val="95000"/>
                    <a:satMod val="105000"/>
                  </a:sysClr>
                </a:solidFill>
                <a:prstDash val="solid"/>
                <a:tailEnd type="arrow"/>
              </a:ln>
              <a:effectLst/>
            </p:spPr>
          </p:cxnSp>
          <p:sp>
            <p:nvSpPr>
              <p:cNvPr id="28" name="50 Cuadro de texto"/>
              <p:cNvSpPr txBox="1"/>
              <p:nvPr/>
            </p:nvSpPr>
            <p:spPr>
              <a:xfrm>
                <a:off x="3045289" y="77638"/>
                <a:ext cx="508171" cy="366474"/>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400" b="1" dirty="0">
                    <a:effectLst/>
                    <a:latin typeface="Times New Roman"/>
                    <a:ea typeface="Calibri"/>
                    <a:cs typeface="Times New Roman"/>
                  </a:rPr>
                  <a:t>Si</a:t>
                </a:r>
                <a:endParaRPr lang="es-MX" b="1" dirty="0">
                  <a:effectLst/>
                  <a:latin typeface="Calibri"/>
                  <a:ea typeface="Calibri"/>
                  <a:cs typeface="Times New Roman"/>
                </a:endParaRPr>
              </a:p>
            </p:txBody>
          </p:sp>
          <p:sp>
            <p:nvSpPr>
              <p:cNvPr id="29" name="51 Cuadro de texto"/>
              <p:cNvSpPr txBox="1"/>
              <p:nvPr/>
            </p:nvSpPr>
            <p:spPr>
              <a:xfrm>
                <a:off x="3963113" y="279017"/>
                <a:ext cx="1845547" cy="777922"/>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MX" sz="1400" b="1" dirty="0">
                    <a:effectLst/>
                    <a:latin typeface="Times New Roman"/>
                    <a:ea typeface="Calibri"/>
                    <a:cs typeface="Times New Roman"/>
                  </a:rPr>
                  <a:t>Responde al tratamiento</a:t>
                </a:r>
                <a:endParaRPr lang="es-MX" b="1" dirty="0">
                  <a:effectLst/>
                  <a:latin typeface="Calibri"/>
                  <a:ea typeface="Calibri"/>
                  <a:cs typeface="Times New Roman"/>
                </a:endParaRPr>
              </a:p>
            </p:txBody>
          </p:sp>
          <p:cxnSp>
            <p:nvCxnSpPr>
              <p:cNvPr id="30" name="52 Conector recto de flecha"/>
              <p:cNvCxnSpPr/>
              <p:nvPr/>
            </p:nvCxnSpPr>
            <p:spPr>
              <a:xfrm flipH="1">
                <a:off x="1405538" y="612475"/>
                <a:ext cx="17819" cy="295669"/>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31" name="53 Cuadro de texto"/>
              <p:cNvSpPr txBox="1"/>
              <p:nvPr/>
            </p:nvSpPr>
            <p:spPr>
              <a:xfrm>
                <a:off x="1552755" y="693976"/>
                <a:ext cx="578058" cy="3235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200" b="1" dirty="0">
                    <a:effectLst/>
                    <a:latin typeface="Times New Roman"/>
                    <a:ea typeface="Calibri"/>
                    <a:cs typeface="Times New Roman"/>
                  </a:rPr>
                  <a:t>No</a:t>
                </a:r>
                <a:endParaRPr lang="es-MX" b="1" dirty="0">
                  <a:effectLst/>
                  <a:latin typeface="Calibri"/>
                  <a:ea typeface="Calibri"/>
                  <a:cs typeface="Times New Roman"/>
                </a:endParaRPr>
              </a:p>
            </p:txBody>
          </p:sp>
          <p:sp>
            <p:nvSpPr>
              <p:cNvPr id="32" name="54 Rectángulo"/>
              <p:cNvSpPr/>
              <p:nvPr/>
            </p:nvSpPr>
            <p:spPr>
              <a:xfrm>
                <a:off x="-693059" y="967703"/>
                <a:ext cx="3268853" cy="77434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b="1" dirty="0">
                    <a:effectLst/>
                    <a:latin typeface="Times New Roman"/>
                    <a:ea typeface="Calibri"/>
                    <a:cs typeface="Times New Roman"/>
                  </a:rPr>
                  <a:t>Pacientes actualmente con ≥2 </a:t>
                </a:r>
                <a:r>
                  <a:rPr lang="es-MX" b="1" dirty="0" err="1">
                    <a:effectLst/>
                    <a:latin typeface="Times New Roman"/>
                    <a:ea typeface="Calibri"/>
                    <a:cs typeface="Times New Roman"/>
                  </a:rPr>
                  <a:t>FAEs</a:t>
                </a:r>
                <a:r>
                  <a:rPr lang="es-MX" b="1" dirty="0">
                    <a:effectLst/>
                    <a:latin typeface="Times New Roman"/>
                    <a:ea typeface="Calibri"/>
                    <a:cs typeface="Times New Roman"/>
                  </a:rPr>
                  <a:t> y con categoría 2</a:t>
                </a:r>
                <a:endParaRPr lang="es-MX" sz="1800" b="1" dirty="0">
                  <a:effectLst/>
                  <a:latin typeface="Calibri"/>
                  <a:ea typeface="Calibri"/>
                  <a:cs typeface="Times New Roman"/>
                </a:endParaRPr>
              </a:p>
            </p:txBody>
          </p:sp>
          <p:cxnSp>
            <p:nvCxnSpPr>
              <p:cNvPr id="33" name="55 Conector recto de flecha"/>
              <p:cNvCxnSpPr/>
              <p:nvPr/>
            </p:nvCxnSpPr>
            <p:spPr>
              <a:xfrm>
                <a:off x="1423358" y="1751162"/>
                <a:ext cx="29481" cy="495533"/>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34" name="56 Conector recto de flecha"/>
              <p:cNvCxnSpPr/>
              <p:nvPr/>
            </p:nvCxnSpPr>
            <p:spPr>
              <a:xfrm>
                <a:off x="1414732" y="2941607"/>
                <a:ext cx="0" cy="551815"/>
              </a:xfrm>
              <a:prstGeom prst="straightConnector1">
                <a:avLst/>
              </a:prstGeom>
              <a:noFill/>
              <a:ln w="9525" cap="flat" cmpd="sng" algn="ctr">
                <a:solidFill>
                  <a:sysClr val="windowText" lastClr="000000">
                    <a:shade val="95000"/>
                    <a:satMod val="105000"/>
                  </a:sysClr>
                </a:solidFill>
                <a:prstDash val="solid"/>
                <a:tailEnd type="arrow"/>
              </a:ln>
              <a:effectLst/>
            </p:spPr>
          </p:cxnSp>
          <p:sp>
            <p:nvSpPr>
              <p:cNvPr id="35" name="57 Rectángulo"/>
              <p:cNvSpPr/>
              <p:nvPr/>
            </p:nvSpPr>
            <p:spPr>
              <a:xfrm>
                <a:off x="-699879" y="2271969"/>
                <a:ext cx="3603267" cy="88494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400" b="1" dirty="0">
                    <a:effectLst/>
                    <a:latin typeface="Times New Roman"/>
                    <a:ea typeface="Calibri"/>
                    <a:cs typeface="Times New Roman"/>
                  </a:rPr>
                  <a:t>Pacientes categoría 2 con 1 FAE (puede tener otro FAE y ser categoría 3), previamente con 1 FAE clasificado como categoría 2</a:t>
                </a:r>
                <a:endParaRPr lang="es-MX" sz="1800" b="1" dirty="0">
                  <a:effectLst/>
                  <a:latin typeface="Calibri"/>
                  <a:ea typeface="Calibri"/>
                  <a:cs typeface="Times New Roman"/>
                </a:endParaRPr>
              </a:p>
            </p:txBody>
          </p:sp>
          <p:sp>
            <p:nvSpPr>
              <p:cNvPr id="36" name="58 Cuadro de texto"/>
              <p:cNvSpPr txBox="1"/>
              <p:nvPr/>
            </p:nvSpPr>
            <p:spPr>
              <a:xfrm>
                <a:off x="1009291" y="3510950"/>
                <a:ext cx="1594528" cy="71679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200" b="1" dirty="0">
                    <a:effectLst/>
                    <a:latin typeface="Times New Roman"/>
                    <a:ea typeface="Calibri"/>
                    <a:cs typeface="Times New Roman"/>
                  </a:rPr>
                  <a:t>Indefinido</a:t>
                </a:r>
                <a:r>
                  <a:rPr lang="es-MX" sz="1000" b="1" dirty="0">
                    <a:effectLst/>
                    <a:latin typeface="Times New Roman"/>
                    <a:ea typeface="Calibri"/>
                    <a:cs typeface="Times New Roman"/>
                  </a:rPr>
                  <a:t> </a:t>
                </a:r>
                <a:endParaRPr lang="es-MX" sz="1100" b="1" dirty="0">
                  <a:effectLst/>
                  <a:latin typeface="Calibri"/>
                  <a:ea typeface="Calibri"/>
                  <a:cs typeface="Times New Roman"/>
                </a:endParaRPr>
              </a:p>
            </p:txBody>
          </p:sp>
          <p:sp>
            <p:nvSpPr>
              <p:cNvPr id="37" name="59 Cuadro de texto"/>
              <p:cNvSpPr txBox="1"/>
              <p:nvPr/>
            </p:nvSpPr>
            <p:spPr>
              <a:xfrm>
                <a:off x="1473630" y="3195935"/>
                <a:ext cx="439420" cy="2584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200" b="1" dirty="0">
                    <a:effectLst/>
                    <a:latin typeface="Times New Roman"/>
                    <a:ea typeface="Calibri"/>
                    <a:cs typeface="Times New Roman"/>
                  </a:rPr>
                  <a:t>No</a:t>
                </a:r>
                <a:endParaRPr lang="es-MX" b="1" dirty="0">
                  <a:effectLst/>
                  <a:latin typeface="Calibri"/>
                  <a:ea typeface="Calibri"/>
                  <a:cs typeface="Times New Roman"/>
                </a:endParaRPr>
              </a:p>
            </p:txBody>
          </p:sp>
          <p:sp>
            <p:nvSpPr>
              <p:cNvPr id="38" name="60 Cuadro de texto"/>
              <p:cNvSpPr txBox="1"/>
              <p:nvPr/>
            </p:nvSpPr>
            <p:spPr>
              <a:xfrm>
                <a:off x="1466491" y="1863306"/>
                <a:ext cx="439420" cy="25844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100" b="1" dirty="0">
                    <a:effectLst/>
                    <a:latin typeface="Times New Roman"/>
                    <a:ea typeface="Calibri"/>
                    <a:cs typeface="Times New Roman"/>
                  </a:rPr>
                  <a:t>No</a:t>
                </a:r>
                <a:endParaRPr lang="es-MX" sz="1400" b="1" dirty="0">
                  <a:effectLst/>
                  <a:latin typeface="Calibri"/>
                  <a:ea typeface="Calibri"/>
                  <a:cs typeface="Times New Roman"/>
                </a:endParaRPr>
              </a:p>
            </p:txBody>
          </p:sp>
          <p:cxnSp>
            <p:nvCxnSpPr>
              <p:cNvPr id="39" name="61 Conector recto de flecha"/>
              <p:cNvCxnSpPr/>
              <p:nvPr/>
            </p:nvCxnSpPr>
            <p:spPr>
              <a:xfrm>
                <a:off x="2863970" y="1466490"/>
                <a:ext cx="914520" cy="284947"/>
              </a:xfrm>
              <a:prstGeom prst="straightConnector1">
                <a:avLst/>
              </a:prstGeom>
              <a:noFill/>
              <a:ln w="28575" cap="flat" cmpd="sng" algn="ctr">
                <a:solidFill>
                  <a:sysClr val="windowText" lastClr="000000">
                    <a:shade val="95000"/>
                    <a:satMod val="105000"/>
                  </a:sysClr>
                </a:solidFill>
                <a:prstDash val="solid"/>
                <a:tailEnd type="arrow"/>
              </a:ln>
              <a:effectLst/>
            </p:spPr>
          </p:cxnSp>
          <p:sp>
            <p:nvSpPr>
              <p:cNvPr id="40" name="62 Cuadro de texto"/>
              <p:cNvSpPr txBox="1"/>
              <p:nvPr/>
            </p:nvSpPr>
            <p:spPr>
              <a:xfrm>
                <a:off x="4059864" y="1619836"/>
                <a:ext cx="2015454" cy="1027160"/>
              </a:xfrm>
              <a:prstGeom prst="rect">
                <a:avLst/>
              </a:prstGeom>
              <a:solidFill>
                <a:srgbClr val="FFC000"/>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800" b="1" i="1" dirty="0">
                    <a:effectLst/>
                    <a:latin typeface="Times New Roman"/>
                    <a:ea typeface="Calibri"/>
                    <a:cs typeface="Times New Roman"/>
                  </a:rPr>
                  <a:t>Paciente </a:t>
                </a:r>
                <a:r>
                  <a:rPr lang="es-MX" sz="1800" b="1" i="1" dirty="0" err="1">
                    <a:effectLst/>
                    <a:latin typeface="Times New Roman"/>
                    <a:ea typeface="Calibri"/>
                    <a:cs typeface="Times New Roman"/>
                  </a:rPr>
                  <a:t>farmacorresistente</a:t>
                </a:r>
                <a:r>
                  <a:rPr lang="es-MX" sz="1800" b="1" i="1" dirty="0">
                    <a:effectLst/>
                    <a:latin typeface="Times New Roman"/>
                    <a:ea typeface="Calibri"/>
                    <a:cs typeface="Times New Roman"/>
                  </a:rPr>
                  <a:t> </a:t>
                </a:r>
                <a:endParaRPr lang="es-MX" sz="2000" b="1" i="1" dirty="0">
                  <a:effectLst/>
                  <a:latin typeface="Calibri"/>
                  <a:ea typeface="Calibri"/>
                  <a:cs typeface="Times New Roman"/>
                </a:endParaRPr>
              </a:p>
            </p:txBody>
          </p:sp>
        </p:grpSp>
        <p:grpSp>
          <p:nvGrpSpPr>
            <p:cNvPr id="4" name="1 Grupo"/>
            <p:cNvGrpSpPr/>
            <p:nvPr/>
          </p:nvGrpSpPr>
          <p:grpSpPr>
            <a:xfrm>
              <a:off x="5176837" y="2806932"/>
              <a:ext cx="924946" cy="2001347"/>
              <a:chOff x="5176837" y="2806932"/>
              <a:chExt cx="924946" cy="2001347"/>
            </a:xfrm>
          </p:grpSpPr>
          <p:sp>
            <p:nvSpPr>
              <p:cNvPr id="23" name="244 Cuadro de texto"/>
              <p:cNvSpPr txBox="1"/>
              <p:nvPr/>
            </p:nvSpPr>
            <p:spPr>
              <a:xfrm>
                <a:off x="5176837" y="2806932"/>
                <a:ext cx="352425" cy="2578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400" b="1" dirty="0">
                    <a:effectLst/>
                    <a:latin typeface="Times New Roman"/>
                    <a:ea typeface="Calibri"/>
                    <a:cs typeface="Times New Roman"/>
                  </a:rPr>
                  <a:t>Si</a:t>
                </a:r>
                <a:endParaRPr lang="es-MX" sz="1800" b="1" dirty="0">
                  <a:effectLst/>
                  <a:latin typeface="Calibri"/>
                  <a:ea typeface="Calibri"/>
                  <a:cs typeface="Times New Roman"/>
                </a:endParaRPr>
              </a:p>
            </p:txBody>
          </p:sp>
          <p:sp>
            <p:nvSpPr>
              <p:cNvPr id="24" name="246 Cuadro de texto"/>
              <p:cNvSpPr txBox="1"/>
              <p:nvPr/>
            </p:nvSpPr>
            <p:spPr>
              <a:xfrm>
                <a:off x="5221287" y="4039869"/>
                <a:ext cx="880496" cy="7684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b="1" dirty="0">
                    <a:effectLst/>
                    <a:latin typeface="Times New Roman"/>
                    <a:ea typeface="Calibri"/>
                    <a:cs typeface="Times New Roman"/>
                  </a:rPr>
                  <a:t>Si</a:t>
                </a:r>
                <a:endParaRPr lang="es-MX" sz="2000" b="1" dirty="0">
                  <a:effectLst/>
                  <a:latin typeface="Calibri"/>
                  <a:ea typeface="Calibri"/>
                  <a:cs typeface="Times New Roman"/>
                </a:endParaRPr>
              </a:p>
            </p:txBody>
          </p:sp>
        </p:grpSp>
      </p:grpSp>
      <p:sp>
        <p:nvSpPr>
          <p:cNvPr id="44" name="43 CuadroTexto"/>
          <p:cNvSpPr txBox="1"/>
          <p:nvPr/>
        </p:nvSpPr>
        <p:spPr>
          <a:xfrm>
            <a:off x="189186" y="6273225"/>
            <a:ext cx="1671145" cy="584775"/>
          </a:xfrm>
          <a:prstGeom prst="rect">
            <a:avLst/>
          </a:prstGeom>
          <a:noFill/>
        </p:spPr>
        <p:txBody>
          <a:bodyPr wrap="square" rtlCol="0">
            <a:spAutoFit/>
          </a:bodyPr>
          <a:lstStyle/>
          <a:p>
            <a:r>
              <a:rPr lang="es-MX" dirty="0" smtClean="0"/>
              <a:t>ALGORITMO PARA ER</a:t>
            </a:r>
            <a:endParaRPr lang="es-MX" dirty="0"/>
          </a:p>
        </p:txBody>
      </p:sp>
    </p:spTree>
    <p:extLst>
      <p:ext uri="{BB962C8B-B14F-4D97-AF65-F5344CB8AC3E}">
        <p14:creationId xmlns="" xmlns:p14="http://schemas.microsoft.com/office/powerpoint/2010/main" val="1748660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99090" y="717067"/>
            <a:ext cx="6274676" cy="5570756"/>
          </a:xfrm>
          <a:prstGeom prst="rect">
            <a:avLst/>
          </a:prstGeom>
          <a:solidFill>
            <a:srgbClr val="CCCCFF"/>
          </a:solidFill>
        </p:spPr>
        <p:txBody>
          <a:bodyPr wrap="square">
            <a:spAutoFit/>
          </a:bodyPr>
          <a:lstStyle/>
          <a:p>
            <a:r>
              <a:rPr lang="es-MX" b="1" dirty="0" smtClean="0">
                <a:solidFill>
                  <a:srgbClr val="FF0000"/>
                </a:solidFill>
              </a:rPr>
              <a:t>FACTORES CLÍNICOS ASOCIADOS</a:t>
            </a:r>
          </a:p>
          <a:p>
            <a:r>
              <a:rPr lang="es-MX" b="1" dirty="0" smtClean="0">
                <a:solidFill>
                  <a:srgbClr val="FF0000"/>
                </a:solidFill>
              </a:rPr>
              <a:t>A EPILEPSIAS DE DIFÍCIL </a:t>
            </a:r>
            <a:r>
              <a:rPr lang="es-MX" b="1" dirty="0" smtClean="0">
                <a:solidFill>
                  <a:srgbClr val="FF0000"/>
                </a:solidFill>
              </a:rPr>
              <a:t>CONTROL</a:t>
            </a:r>
            <a:endParaRPr lang="es-MX" b="1" dirty="0" smtClean="0">
              <a:solidFill>
                <a:srgbClr val="FF0000"/>
              </a:solidFill>
            </a:endParaRPr>
          </a:p>
          <a:p>
            <a:r>
              <a:rPr lang="es-MX" b="1" dirty="0" smtClean="0"/>
              <a:t>– Inicio temprano de las crisis convulsivas (menos de 2,9 años).</a:t>
            </a:r>
          </a:p>
          <a:p>
            <a:r>
              <a:rPr lang="es-MX" b="1" dirty="0" smtClean="0"/>
              <a:t>– Crisis parciales simples.</a:t>
            </a:r>
          </a:p>
          <a:p>
            <a:r>
              <a:rPr lang="es-MX" b="1" dirty="0" smtClean="0"/>
              <a:t>– Crisis </a:t>
            </a:r>
            <a:r>
              <a:rPr lang="es-MX" b="1" dirty="0" err="1" smtClean="0"/>
              <a:t>mioclónicas</a:t>
            </a:r>
            <a:r>
              <a:rPr lang="es-MX" b="1" dirty="0" smtClean="0"/>
              <a:t>.</a:t>
            </a:r>
          </a:p>
          <a:p>
            <a:r>
              <a:rPr lang="es-MX" b="1" dirty="0" smtClean="0"/>
              <a:t>– Antecedentes de estados epilépticos.</a:t>
            </a:r>
          </a:p>
          <a:p>
            <a:r>
              <a:rPr lang="es-MX" b="1" dirty="0" smtClean="0"/>
              <a:t>– Etiología sintomática de las crisis epilépticas.</a:t>
            </a:r>
          </a:p>
          <a:p>
            <a:r>
              <a:rPr lang="es-MX" b="1" dirty="0" smtClean="0"/>
              <a:t>– Resonancia magnética cerebral anormal</a:t>
            </a:r>
            <a:r>
              <a:rPr lang="es-MX" b="1" dirty="0" smtClean="0"/>
              <a:t>.</a:t>
            </a:r>
          </a:p>
          <a:p>
            <a:endParaRPr lang="es-MX" b="1" dirty="0" smtClean="0"/>
          </a:p>
          <a:p>
            <a:endParaRPr lang="es-MX" b="1" dirty="0" smtClean="0">
              <a:solidFill>
                <a:srgbClr val="FF0000"/>
              </a:solidFill>
            </a:endParaRPr>
          </a:p>
          <a:p>
            <a:r>
              <a:rPr lang="es-MX" b="1" dirty="0" smtClean="0">
                <a:solidFill>
                  <a:srgbClr val="FF0000"/>
                </a:solidFill>
              </a:rPr>
              <a:t>FACTORES ELECTROENCEFALOGRÁFICOS</a:t>
            </a:r>
          </a:p>
          <a:p>
            <a:r>
              <a:rPr lang="es-MX" b="1" dirty="0" smtClean="0">
                <a:solidFill>
                  <a:srgbClr val="FF0000"/>
                </a:solidFill>
              </a:rPr>
              <a:t>ASOCIADOS A EPILEPSIAS DE DIFÍCIL CONTROL </a:t>
            </a:r>
          </a:p>
          <a:p>
            <a:r>
              <a:rPr lang="es-MX" b="1" dirty="0" smtClean="0"/>
              <a:t>– Ritmo de fondo anormal (incluye </a:t>
            </a:r>
            <a:r>
              <a:rPr lang="es-MX" b="1" dirty="0" err="1" smtClean="0"/>
              <a:t>lentificación</a:t>
            </a:r>
            <a:r>
              <a:rPr lang="es-MX" b="1" dirty="0" smtClean="0"/>
              <a:t> difusa, </a:t>
            </a:r>
            <a:r>
              <a:rPr lang="es-MX" b="1" dirty="0" smtClean="0"/>
              <a:t>asimetría </a:t>
            </a:r>
            <a:r>
              <a:rPr lang="es-MX" dirty="0" smtClean="0"/>
              <a:t>y </a:t>
            </a:r>
            <a:r>
              <a:rPr lang="es-MX" dirty="0" smtClean="0"/>
              <a:t>amplitud).</a:t>
            </a:r>
          </a:p>
          <a:p>
            <a:r>
              <a:rPr lang="es-MX" b="1" dirty="0" smtClean="0"/>
              <a:t>– Presencia de espigas y ondas de alto voltaje.</a:t>
            </a:r>
          </a:p>
          <a:p>
            <a:r>
              <a:rPr lang="es-MX" b="1" dirty="0" smtClean="0"/>
              <a:t>– Actividad espiga onda focal</a:t>
            </a:r>
            <a:r>
              <a:rPr lang="es-MX" b="1" dirty="0" smtClean="0"/>
              <a:t>.</a:t>
            </a:r>
          </a:p>
          <a:p>
            <a:endParaRPr lang="es-MX" b="1" dirty="0" smtClean="0"/>
          </a:p>
          <a:p>
            <a:r>
              <a:rPr lang="es-MX" sz="1800" b="1" dirty="0" smtClean="0">
                <a:solidFill>
                  <a:srgbClr val="000066"/>
                </a:solidFill>
              </a:rPr>
              <a:t>FACTORES ASOCIADOS A LA PROPIA EPILEPSIA</a:t>
            </a:r>
          </a:p>
          <a:p>
            <a:r>
              <a:rPr lang="es-MX" sz="1800" b="1" dirty="0" smtClean="0">
                <a:solidFill>
                  <a:srgbClr val="000066"/>
                </a:solidFill>
              </a:rPr>
              <a:t> </a:t>
            </a:r>
            <a:endParaRPr lang="es-MX" sz="1800" b="1" dirty="0" smtClean="0">
              <a:solidFill>
                <a:srgbClr val="000066"/>
              </a:solidFill>
            </a:endParaRPr>
          </a:p>
          <a:p>
            <a:r>
              <a:rPr lang="es-MX" sz="1800" b="1" dirty="0" smtClean="0">
                <a:solidFill>
                  <a:srgbClr val="000066"/>
                </a:solidFill>
              </a:rPr>
              <a:t>PREDETERMINACION GENETICA</a:t>
            </a: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428728" y="4286256"/>
            <a:ext cx="5572164" cy="369332"/>
          </a:xfrm>
          <a:prstGeom prst="rect">
            <a:avLst/>
          </a:prstGeom>
          <a:noFill/>
        </p:spPr>
        <p:txBody>
          <a:bodyPr wrap="square" rtlCol="0">
            <a:spAutoFit/>
          </a:bodyPr>
          <a:lstStyle/>
          <a:p>
            <a:endParaRPr lang="es-MX" dirty="0"/>
          </a:p>
        </p:txBody>
      </p:sp>
      <p:pic>
        <p:nvPicPr>
          <p:cNvPr id="2" name="Picture 5"/>
          <p:cNvPicPr>
            <a:picLocks noChangeAspect="1" noChangeArrowheads="1"/>
          </p:cNvPicPr>
          <p:nvPr/>
        </p:nvPicPr>
        <p:blipFill>
          <a:blip r:embed="rId2" cstate="print">
            <a:lum bright="-40000" contrast="30000"/>
          </a:blip>
          <a:srcRect r="18644" b="16410"/>
          <a:stretch>
            <a:fillRect/>
          </a:stretch>
        </p:blipFill>
        <p:spPr bwMode="auto">
          <a:xfrm>
            <a:off x="2270234" y="3409566"/>
            <a:ext cx="2260847" cy="1695635"/>
          </a:xfrm>
          <a:prstGeom prst="rect">
            <a:avLst/>
          </a:prstGeom>
          <a:noFill/>
          <a:ln w="9525">
            <a:noFill/>
            <a:miter lim="800000"/>
            <a:headEnd/>
            <a:tailEnd/>
          </a:ln>
        </p:spPr>
      </p:pic>
      <p:pic>
        <p:nvPicPr>
          <p:cNvPr id="3" name="Picture 6"/>
          <p:cNvPicPr>
            <a:picLocks noChangeAspect="1" noChangeArrowheads="1"/>
          </p:cNvPicPr>
          <p:nvPr/>
        </p:nvPicPr>
        <p:blipFill>
          <a:blip r:embed="rId3" cstate="print"/>
          <a:srcRect l="13262" r="40321" b="6384"/>
          <a:stretch>
            <a:fillRect/>
          </a:stretch>
        </p:blipFill>
        <p:spPr bwMode="auto">
          <a:xfrm>
            <a:off x="827584" y="3429001"/>
            <a:ext cx="1316526" cy="1664208"/>
          </a:xfrm>
          <a:prstGeom prst="rect">
            <a:avLst/>
          </a:prstGeom>
          <a:noFill/>
          <a:ln w="9525">
            <a:noFill/>
            <a:miter lim="800000"/>
            <a:headEnd/>
            <a:tailEnd/>
          </a:ln>
        </p:spPr>
      </p:pic>
      <p:sp>
        <p:nvSpPr>
          <p:cNvPr id="11" name="10 CuadroTexto"/>
          <p:cNvSpPr txBox="1"/>
          <p:nvPr/>
        </p:nvSpPr>
        <p:spPr>
          <a:xfrm>
            <a:off x="2555776" y="3356992"/>
            <a:ext cx="333746" cy="261610"/>
          </a:xfrm>
          <a:prstGeom prst="rect">
            <a:avLst/>
          </a:prstGeom>
          <a:noFill/>
        </p:spPr>
        <p:txBody>
          <a:bodyPr wrap="square" rtlCol="0">
            <a:spAutoFit/>
          </a:bodyPr>
          <a:lstStyle/>
          <a:p>
            <a:r>
              <a:rPr lang="es-MX" sz="1100" dirty="0" smtClean="0">
                <a:solidFill>
                  <a:schemeClr val="bg1"/>
                </a:solidFill>
              </a:rPr>
              <a:t>w</a:t>
            </a:r>
            <a:endParaRPr lang="es-MX" sz="1100" dirty="0">
              <a:solidFill>
                <a:schemeClr val="bg1"/>
              </a:solidFill>
            </a:endParaRPr>
          </a:p>
        </p:txBody>
      </p:sp>
      <p:pic>
        <p:nvPicPr>
          <p:cNvPr id="8" name="Picture 4"/>
          <p:cNvPicPr>
            <a:picLocks noChangeAspect="1" noChangeArrowheads="1"/>
          </p:cNvPicPr>
          <p:nvPr/>
        </p:nvPicPr>
        <p:blipFill>
          <a:blip r:embed="rId4" cstate="print">
            <a:lum bright="18000"/>
          </a:blip>
          <a:srcRect l="4961" r="7387" b="58725"/>
          <a:stretch>
            <a:fillRect/>
          </a:stretch>
        </p:blipFill>
        <p:spPr bwMode="auto">
          <a:xfrm>
            <a:off x="4603090" y="3365939"/>
            <a:ext cx="3115054" cy="622738"/>
          </a:xfrm>
          <a:prstGeom prst="rect">
            <a:avLst/>
          </a:prstGeom>
          <a:noFill/>
          <a:ln w="9525">
            <a:noFill/>
            <a:miter lim="800000"/>
            <a:headEnd/>
            <a:tailEnd/>
          </a:ln>
        </p:spPr>
      </p:pic>
      <p:grpSp>
        <p:nvGrpSpPr>
          <p:cNvPr id="4" name="Group 21"/>
          <p:cNvGrpSpPr>
            <a:grpSpLocks/>
          </p:cNvGrpSpPr>
          <p:nvPr/>
        </p:nvGrpSpPr>
        <p:grpSpPr bwMode="auto">
          <a:xfrm>
            <a:off x="755576" y="980728"/>
            <a:ext cx="3888432" cy="2103928"/>
            <a:chOff x="249" y="1253"/>
            <a:chExt cx="2539" cy="1825"/>
          </a:xfrm>
        </p:grpSpPr>
        <p:sp>
          <p:nvSpPr>
            <p:cNvPr id="12" name="Text Box 6"/>
            <p:cNvSpPr txBox="1">
              <a:spLocks noChangeArrowheads="1"/>
            </p:cNvSpPr>
            <p:nvPr/>
          </p:nvSpPr>
          <p:spPr bwMode="auto">
            <a:xfrm>
              <a:off x="612" y="1253"/>
              <a:ext cx="1995" cy="454"/>
            </a:xfrm>
            <a:prstGeom prst="rect">
              <a:avLst/>
            </a:prstGeom>
            <a:noFill/>
            <a:ln w="9525">
              <a:noFill/>
              <a:miter lim="800000"/>
              <a:headEnd/>
              <a:tailEnd/>
            </a:ln>
          </p:spPr>
          <p:txBody>
            <a:bodyPr>
              <a:spAutoFit/>
            </a:bodyPr>
            <a:lstStyle/>
            <a:p>
              <a:pPr>
                <a:spcBef>
                  <a:spcPct val="50000"/>
                </a:spcBef>
              </a:pPr>
              <a:r>
                <a:rPr lang="en-US" sz="1400" dirty="0" err="1"/>
                <a:t>Ionotropic</a:t>
              </a:r>
              <a:r>
                <a:rPr lang="en-US" sz="1400" dirty="0">
                  <a:solidFill>
                    <a:schemeClr val="bg1"/>
                  </a:solidFill>
                </a:rPr>
                <a:t> </a:t>
              </a:r>
              <a:r>
                <a:rPr lang="en-US" sz="1400" dirty="0"/>
                <a:t>Glutamate</a:t>
              </a:r>
              <a:r>
                <a:rPr lang="en-US" sz="1400" dirty="0">
                  <a:solidFill>
                    <a:schemeClr val="bg1"/>
                  </a:solidFill>
                </a:rPr>
                <a:t> </a:t>
              </a:r>
              <a:r>
                <a:rPr lang="en-US" sz="1400" dirty="0"/>
                <a:t>Receptors</a:t>
              </a:r>
            </a:p>
          </p:txBody>
        </p:sp>
        <p:sp>
          <p:nvSpPr>
            <p:cNvPr id="13" name="Line 7"/>
            <p:cNvSpPr>
              <a:spLocks noChangeShapeType="1"/>
            </p:cNvSpPr>
            <p:nvPr/>
          </p:nvSpPr>
          <p:spPr bwMode="auto">
            <a:xfrm>
              <a:off x="1383" y="1570"/>
              <a:ext cx="0" cy="545"/>
            </a:xfrm>
            <a:prstGeom prst="line">
              <a:avLst/>
            </a:prstGeom>
            <a:noFill/>
            <a:ln w="76200" cmpd="tri">
              <a:solidFill>
                <a:srgbClr val="9999FF"/>
              </a:solidFill>
              <a:round/>
              <a:headEnd/>
              <a:tailEnd/>
            </a:ln>
          </p:spPr>
          <p:txBody>
            <a:bodyPr/>
            <a:lstStyle/>
            <a:p>
              <a:endParaRPr lang="es-MX" sz="1600"/>
            </a:p>
          </p:txBody>
        </p:sp>
        <p:sp>
          <p:nvSpPr>
            <p:cNvPr id="14" name="Line 8"/>
            <p:cNvSpPr>
              <a:spLocks noChangeShapeType="1"/>
            </p:cNvSpPr>
            <p:nvPr/>
          </p:nvSpPr>
          <p:spPr bwMode="auto">
            <a:xfrm flipH="1">
              <a:off x="793" y="1888"/>
              <a:ext cx="545" cy="272"/>
            </a:xfrm>
            <a:prstGeom prst="line">
              <a:avLst/>
            </a:prstGeom>
            <a:noFill/>
            <a:ln w="76200" cmpd="tri">
              <a:solidFill>
                <a:srgbClr val="6699FF"/>
              </a:solidFill>
              <a:round/>
              <a:headEnd/>
              <a:tailEnd/>
            </a:ln>
          </p:spPr>
          <p:txBody>
            <a:bodyPr/>
            <a:lstStyle/>
            <a:p>
              <a:endParaRPr lang="es-MX" sz="1600"/>
            </a:p>
          </p:txBody>
        </p:sp>
        <p:sp>
          <p:nvSpPr>
            <p:cNvPr id="15" name="Line 9"/>
            <p:cNvSpPr>
              <a:spLocks noChangeShapeType="1"/>
            </p:cNvSpPr>
            <p:nvPr/>
          </p:nvSpPr>
          <p:spPr bwMode="auto">
            <a:xfrm>
              <a:off x="1384" y="1888"/>
              <a:ext cx="725" cy="227"/>
            </a:xfrm>
            <a:prstGeom prst="line">
              <a:avLst/>
            </a:prstGeom>
            <a:noFill/>
            <a:ln w="76200" cmpd="tri">
              <a:solidFill>
                <a:srgbClr val="6699FF"/>
              </a:solidFill>
              <a:round/>
              <a:headEnd/>
              <a:tailEnd/>
            </a:ln>
          </p:spPr>
          <p:txBody>
            <a:bodyPr/>
            <a:lstStyle/>
            <a:p>
              <a:endParaRPr lang="es-MX" sz="1600"/>
            </a:p>
          </p:txBody>
        </p:sp>
        <p:sp>
          <p:nvSpPr>
            <p:cNvPr id="16" name="Text Box 10"/>
            <p:cNvSpPr txBox="1">
              <a:spLocks noChangeArrowheads="1"/>
            </p:cNvSpPr>
            <p:nvPr/>
          </p:nvSpPr>
          <p:spPr bwMode="auto">
            <a:xfrm>
              <a:off x="657" y="2115"/>
              <a:ext cx="2131" cy="267"/>
            </a:xfrm>
            <a:prstGeom prst="rect">
              <a:avLst/>
            </a:prstGeom>
            <a:noFill/>
            <a:ln w="9525">
              <a:noFill/>
              <a:miter lim="800000"/>
              <a:headEnd/>
              <a:tailEnd/>
            </a:ln>
          </p:spPr>
          <p:txBody>
            <a:bodyPr>
              <a:spAutoFit/>
            </a:bodyPr>
            <a:lstStyle/>
            <a:p>
              <a:pPr>
                <a:spcBef>
                  <a:spcPct val="50000"/>
                </a:spcBef>
              </a:pPr>
              <a:r>
                <a:rPr lang="en-US" sz="1400"/>
                <a:t>NMDA     AMPA        KAINATO</a:t>
              </a:r>
            </a:p>
          </p:txBody>
        </p:sp>
        <p:sp>
          <p:nvSpPr>
            <p:cNvPr id="17" name="Line 11"/>
            <p:cNvSpPr>
              <a:spLocks noChangeShapeType="1"/>
            </p:cNvSpPr>
            <p:nvPr/>
          </p:nvSpPr>
          <p:spPr bwMode="auto">
            <a:xfrm>
              <a:off x="793" y="2341"/>
              <a:ext cx="0" cy="363"/>
            </a:xfrm>
            <a:prstGeom prst="line">
              <a:avLst/>
            </a:prstGeom>
            <a:noFill/>
            <a:ln w="57150">
              <a:solidFill>
                <a:srgbClr val="6699FF"/>
              </a:solidFill>
              <a:round/>
              <a:headEnd/>
              <a:tailEnd/>
            </a:ln>
          </p:spPr>
          <p:txBody>
            <a:bodyPr/>
            <a:lstStyle/>
            <a:p>
              <a:endParaRPr lang="es-MX" sz="1600"/>
            </a:p>
          </p:txBody>
        </p:sp>
        <p:sp>
          <p:nvSpPr>
            <p:cNvPr id="18" name="Line 12"/>
            <p:cNvSpPr>
              <a:spLocks noChangeShapeType="1"/>
            </p:cNvSpPr>
            <p:nvPr/>
          </p:nvSpPr>
          <p:spPr bwMode="auto">
            <a:xfrm flipH="1">
              <a:off x="476" y="2432"/>
              <a:ext cx="317" cy="227"/>
            </a:xfrm>
            <a:prstGeom prst="line">
              <a:avLst/>
            </a:prstGeom>
            <a:noFill/>
            <a:ln w="9525">
              <a:solidFill>
                <a:srgbClr val="6699FF"/>
              </a:solidFill>
              <a:round/>
              <a:headEnd/>
              <a:tailEnd/>
            </a:ln>
          </p:spPr>
          <p:txBody>
            <a:bodyPr/>
            <a:lstStyle/>
            <a:p>
              <a:endParaRPr lang="es-MX" sz="1600"/>
            </a:p>
          </p:txBody>
        </p:sp>
        <p:sp>
          <p:nvSpPr>
            <p:cNvPr id="19" name="Line 13"/>
            <p:cNvSpPr>
              <a:spLocks noChangeShapeType="1"/>
            </p:cNvSpPr>
            <p:nvPr/>
          </p:nvSpPr>
          <p:spPr bwMode="auto">
            <a:xfrm>
              <a:off x="793" y="2432"/>
              <a:ext cx="273" cy="227"/>
            </a:xfrm>
            <a:prstGeom prst="line">
              <a:avLst/>
            </a:prstGeom>
            <a:noFill/>
            <a:ln w="9525">
              <a:solidFill>
                <a:srgbClr val="6699FF"/>
              </a:solidFill>
              <a:round/>
              <a:headEnd/>
              <a:tailEnd/>
            </a:ln>
          </p:spPr>
          <p:txBody>
            <a:bodyPr/>
            <a:lstStyle/>
            <a:p>
              <a:endParaRPr lang="es-MX" sz="1600"/>
            </a:p>
          </p:txBody>
        </p:sp>
        <p:sp>
          <p:nvSpPr>
            <p:cNvPr id="20" name="Line 14"/>
            <p:cNvSpPr>
              <a:spLocks noChangeShapeType="1"/>
            </p:cNvSpPr>
            <p:nvPr/>
          </p:nvSpPr>
          <p:spPr bwMode="auto">
            <a:xfrm>
              <a:off x="1383" y="2296"/>
              <a:ext cx="0" cy="318"/>
            </a:xfrm>
            <a:prstGeom prst="line">
              <a:avLst/>
            </a:prstGeom>
            <a:noFill/>
            <a:ln w="76200" cmpd="tri">
              <a:solidFill>
                <a:srgbClr val="9999FF"/>
              </a:solidFill>
              <a:round/>
              <a:headEnd/>
              <a:tailEnd/>
            </a:ln>
          </p:spPr>
          <p:txBody>
            <a:bodyPr/>
            <a:lstStyle/>
            <a:p>
              <a:endParaRPr lang="es-MX" sz="1600"/>
            </a:p>
          </p:txBody>
        </p:sp>
        <p:sp>
          <p:nvSpPr>
            <p:cNvPr id="21" name="Line 15"/>
            <p:cNvSpPr>
              <a:spLocks noChangeShapeType="1"/>
            </p:cNvSpPr>
            <p:nvPr/>
          </p:nvSpPr>
          <p:spPr bwMode="auto">
            <a:xfrm>
              <a:off x="2109" y="2296"/>
              <a:ext cx="0" cy="182"/>
            </a:xfrm>
            <a:prstGeom prst="line">
              <a:avLst/>
            </a:prstGeom>
            <a:noFill/>
            <a:ln w="57150">
              <a:solidFill>
                <a:srgbClr val="6699FF"/>
              </a:solidFill>
              <a:round/>
              <a:headEnd/>
              <a:tailEnd/>
            </a:ln>
          </p:spPr>
          <p:txBody>
            <a:bodyPr/>
            <a:lstStyle/>
            <a:p>
              <a:endParaRPr lang="es-MX" sz="1600"/>
            </a:p>
          </p:txBody>
        </p:sp>
        <p:sp>
          <p:nvSpPr>
            <p:cNvPr id="22" name="Line 16"/>
            <p:cNvSpPr>
              <a:spLocks noChangeShapeType="1"/>
            </p:cNvSpPr>
            <p:nvPr/>
          </p:nvSpPr>
          <p:spPr bwMode="auto">
            <a:xfrm flipH="1">
              <a:off x="1927" y="2478"/>
              <a:ext cx="182" cy="181"/>
            </a:xfrm>
            <a:prstGeom prst="line">
              <a:avLst/>
            </a:prstGeom>
            <a:noFill/>
            <a:ln w="9525">
              <a:solidFill>
                <a:srgbClr val="6699FF"/>
              </a:solidFill>
              <a:round/>
              <a:headEnd/>
              <a:tailEnd/>
            </a:ln>
          </p:spPr>
          <p:txBody>
            <a:bodyPr/>
            <a:lstStyle/>
            <a:p>
              <a:endParaRPr lang="es-MX" sz="1600"/>
            </a:p>
          </p:txBody>
        </p:sp>
        <p:sp>
          <p:nvSpPr>
            <p:cNvPr id="23" name="Line 17"/>
            <p:cNvSpPr>
              <a:spLocks noChangeShapeType="1"/>
            </p:cNvSpPr>
            <p:nvPr/>
          </p:nvSpPr>
          <p:spPr bwMode="auto">
            <a:xfrm>
              <a:off x="2108" y="2478"/>
              <a:ext cx="273" cy="181"/>
            </a:xfrm>
            <a:prstGeom prst="line">
              <a:avLst/>
            </a:prstGeom>
            <a:noFill/>
            <a:ln w="9525">
              <a:solidFill>
                <a:srgbClr val="6699FF"/>
              </a:solidFill>
              <a:round/>
              <a:headEnd/>
              <a:tailEnd/>
            </a:ln>
          </p:spPr>
          <p:txBody>
            <a:bodyPr/>
            <a:lstStyle/>
            <a:p>
              <a:endParaRPr lang="es-MX" sz="1600"/>
            </a:p>
          </p:txBody>
        </p:sp>
        <p:sp>
          <p:nvSpPr>
            <p:cNvPr id="24" name="Text Box 20"/>
            <p:cNvSpPr txBox="1">
              <a:spLocks noChangeArrowheads="1"/>
            </p:cNvSpPr>
            <p:nvPr/>
          </p:nvSpPr>
          <p:spPr bwMode="auto">
            <a:xfrm>
              <a:off x="249" y="2704"/>
              <a:ext cx="2495" cy="374"/>
            </a:xfrm>
            <a:prstGeom prst="rect">
              <a:avLst/>
            </a:prstGeom>
            <a:noFill/>
            <a:ln w="9525">
              <a:noFill/>
              <a:miter lim="800000"/>
              <a:headEnd/>
              <a:tailEnd/>
            </a:ln>
          </p:spPr>
          <p:txBody>
            <a:bodyPr>
              <a:spAutoFit/>
            </a:bodyPr>
            <a:lstStyle/>
            <a:p>
              <a:pPr>
                <a:spcBef>
                  <a:spcPct val="50000"/>
                </a:spcBef>
              </a:pPr>
              <a:r>
                <a:rPr lang="en-US" sz="1100"/>
                <a:t>NR1  NR2A-D  NR3A   GluR1-4    GluR5-7      KA1,2</a:t>
              </a:r>
            </a:p>
          </p:txBody>
        </p:sp>
      </p:grpSp>
      <p:pic>
        <p:nvPicPr>
          <p:cNvPr id="25" name="Picture 4" descr="GluR2structure"/>
          <p:cNvPicPr>
            <a:picLocks noChangeAspect="1" noChangeArrowheads="1"/>
          </p:cNvPicPr>
          <p:nvPr/>
        </p:nvPicPr>
        <p:blipFill>
          <a:blip r:embed="rId5" cstate="print"/>
          <a:srcRect b="19371"/>
          <a:stretch>
            <a:fillRect/>
          </a:stretch>
        </p:blipFill>
        <p:spPr bwMode="auto">
          <a:xfrm>
            <a:off x="5724128" y="404664"/>
            <a:ext cx="2438400" cy="2808287"/>
          </a:xfrm>
          <a:prstGeom prst="rect">
            <a:avLst/>
          </a:prstGeom>
          <a:noFill/>
          <a:ln w="9525">
            <a:noFill/>
            <a:miter lim="800000"/>
            <a:headEnd/>
            <a:tailEnd/>
          </a:ln>
        </p:spPr>
      </p:pic>
      <p:pic>
        <p:nvPicPr>
          <p:cNvPr id="26" name="Picture 8"/>
          <p:cNvPicPr>
            <a:picLocks noChangeAspect="1" noChangeArrowheads="1"/>
          </p:cNvPicPr>
          <p:nvPr/>
        </p:nvPicPr>
        <p:blipFill>
          <a:blip r:embed="rId6" cstate="print">
            <a:lum bright="20000"/>
          </a:blip>
          <a:srcRect l="39122"/>
          <a:stretch>
            <a:fillRect/>
          </a:stretch>
        </p:blipFill>
        <p:spPr bwMode="auto">
          <a:xfrm>
            <a:off x="4668279" y="4110730"/>
            <a:ext cx="2016969" cy="1008063"/>
          </a:xfrm>
          <a:prstGeom prst="rect">
            <a:avLst/>
          </a:prstGeom>
          <a:noFill/>
          <a:ln w="9525">
            <a:noFill/>
            <a:miter lim="800000"/>
            <a:headEnd/>
            <a:tailEnd/>
          </a:ln>
        </p:spPr>
      </p:pic>
      <p:sp>
        <p:nvSpPr>
          <p:cNvPr id="28" name="27 CuadroTexto"/>
          <p:cNvSpPr txBox="1"/>
          <p:nvPr/>
        </p:nvSpPr>
        <p:spPr>
          <a:xfrm>
            <a:off x="1040524" y="5517930"/>
            <a:ext cx="3736428" cy="830997"/>
          </a:xfrm>
          <a:prstGeom prst="rect">
            <a:avLst/>
          </a:prstGeom>
          <a:noFill/>
        </p:spPr>
        <p:txBody>
          <a:bodyPr wrap="square" rtlCol="0">
            <a:spAutoFit/>
          </a:bodyPr>
          <a:lstStyle/>
          <a:p>
            <a:r>
              <a:rPr lang="en-US" dirty="0" smtClean="0"/>
              <a:t>ENCEFALITIS AUTOINMUNE</a:t>
            </a:r>
          </a:p>
          <a:p>
            <a:r>
              <a:rPr lang="en-US" dirty="0" smtClean="0"/>
              <a:t>ENCEFALITIS DE TIPO VIRAL</a:t>
            </a:r>
          </a:p>
          <a:p>
            <a:r>
              <a:rPr lang="en-US" dirty="0" smtClean="0"/>
              <a:t>SINDROME PARANEOPLASICO</a:t>
            </a:r>
            <a:endParaRPr lang="en-US" dirty="0"/>
          </a:p>
        </p:txBody>
      </p:sp>
      <p:cxnSp>
        <p:nvCxnSpPr>
          <p:cNvPr id="31" name="30 Conector recto"/>
          <p:cNvCxnSpPr/>
          <p:nvPr/>
        </p:nvCxnSpPr>
        <p:spPr>
          <a:xfrm>
            <a:off x="1135117" y="1986455"/>
            <a:ext cx="945931" cy="47297"/>
          </a:xfrm>
          <a:prstGeom prst="line">
            <a:avLst/>
          </a:prstGeom>
        </p:spPr>
        <p:style>
          <a:lnRef idx="1">
            <a:schemeClr val="accent1"/>
          </a:lnRef>
          <a:fillRef idx="0">
            <a:schemeClr val="accent1"/>
          </a:fillRef>
          <a:effectRef idx="0">
            <a:schemeClr val="accent1"/>
          </a:effectRef>
          <a:fontRef idx="minor">
            <a:schemeClr val="tx1"/>
          </a:fontRef>
        </p:style>
      </p:cxnSp>
      <p:sp>
        <p:nvSpPr>
          <p:cNvPr id="32" name="31 Elipse"/>
          <p:cNvSpPr/>
          <p:nvPr/>
        </p:nvSpPr>
        <p:spPr>
          <a:xfrm>
            <a:off x="1166648" y="1907628"/>
            <a:ext cx="882869" cy="567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32 Rectángulo"/>
          <p:cNvSpPr/>
          <p:nvPr/>
        </p:nvSpPr>
        <p:spPr>
          <a:xfrm>
            <a:off x="2049518" y="1876097"/>
            <a:ext cx="804042" cy="5517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28 CuadroTexto"/>
          <p:cNvSpPr txBox="1"/>
          <p:nvPr/>
        </p:nvSpPr>
        <p:spPr>
          <a:xfrm>
            <a:off x="3515710" y="599090"/>
            <a:ext cx="184731" cy="338554"/>
          </a:xfrm>
          <a:prstGeom prst="rect">
            <a:avLst/>
          </a:prstGeom>
          <a:noFill/>
        </p:spPr>
        <p:txBody>
          <a:bodyPr wrap="none" rtlCol="0">
            <a:spAutoFit/>
          </a:bodyPr>
          <a:lstStyle/>
          <a:p>
            <a:endParaRPr lang="es-MX" dirty="0"/>
          </a:p>
        </p:txBody>
      </p:sp>
      <p:sp>
        <p:nvSpPr>
          <p:cNvPr id="30" name="29 CuadroTexto"/>
          <p:cNvSpPr txBox="1"/>
          <p:nvPr/>
        </p:nvSpPr>
        <p:spPr>
          <a:xfrm>
            <a:off x="1434661" y="283780"/>
            <a:ext cx="2979683" cy="400110"/>
          </a:xfrm>
          <a:prstGeom prst="rect">
            <a:avLst/>
          </a:prstGeom>
          <a:solidFill>
            <a:srgbClr val="FFFFFF"/>
          </a:solidFill>
        </p:spPr>
        <p:txBody>
          <a:bodyPr wrap="square" rtlCol="0">
            <a:spAutoFit/>
          </a:bodyPr>
          <a:lstStyle/>
          <a:p>
            <a:r>
              <a:rPr lang="es-MX" sz="2000" b="1" dirty="0" smtClean="0"/>
              <a:t>DIAGNOSTICO</a:t>
            </a:r>
            <a:endParaRPr lang="es-MX"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a:stretch>
            <a:fillRect/>
          </a:stretch>
        </p:blipFill>
        <p:spPr bwMode="auto">
          <a:xfrm>
            <a:off x="6084168" y="116632"/>
            <a:ext cx="2381250" cy="2381250"/>
          </a:xfrm>
          <a:prstGeom prst="rect">
            <a:avLst/>
          </a:prstGeom>
          <a:noFill/>
          <a:ln w="9525">
            <a:noFill/>
            <a:miter lim="800000"/>
            <a:headEnd/>
            <a:tailEnd/>
          </a:ln>
        </p:spPr>
      </p:pic>
      <p:pic>
        <p:nvPicPr>
          <p:cNvPr id="2051" name="Picture 6"/>
          <p:cNvPicPr>
            <a:picLocks noChangeAspect="1" noChangeArrowheads="1"/>
          </p:cNvPicPr>
          <p:nvPr/>
        </p:nvPicPr>
        <p:blipFill>
          <a:blip r:embed="rId3" cstate="print"/>
          <a:srcRect/>
          <a:stretch>
            <a:fillRect/>
          </a:stretch>
        </p:blipFill>
        <p:spPr bwMode="auto">
          <a:xfrm>
            <a:off x="5940152" y="2996952"/>
            <a:ext cx="2592288" cy="2592288"/>
          </a:xfrm>
          <a:prstGeom prst="rect">
            <a:avLst/>
          </a:prstGeom>
          <a:noFill/>
          <a:ln w="9525">
            <a:noFill/>
            <a:miter lim="800000"/>
            <a:headEnd/>
            <a:tailEnd/>
          </a:ln>
        </p:spPr>
      </p:pic>
      <p:pic>
        <p:nvPicPr>
          <p:cNvPr id="2053" name="Picture 9"/>
          <p:cNvPicPr>
            <a:picLocks noChangeAspect="1" noChangeArrowheads="1"/>
          </p:cNvPicPr>
          <p:nvPr/>
        </p:nvPicPr>
        <p:blipFill>
          <a:blip r:embed="rId4" cstate="print"/>
          <a:srcRect/>
          <a:stretch>
            <a:fillRect/>
          </a:stretch>
        </p:blipFill>
        <p:spPr bwMode="auto">
          <a:xfrm>
            <a:off x="323528" y="3068960"/>
            <a:ext cx="2597274" cy="2597274"/>
          </a:xfrm>
          <a:prstGeom prst="rect">
            <a:avLst/>
          </a:prstGeom>
          <a:noFill/>
          <a:ln w="9525">
            <a:noFill/>
            <a:miter lim="800000"/>
            <a:headEnd/>
            <a:tailEnd/>
          </a:ln>
        </p:spPr>
      </p:pic>
      <p:pic>
        <p:nvPicPr>
          <p:cNvPr id="2054" name="Picture 10"/>
          <p:cNvPicPr>
            <a:picLocks noChangeAspect="1" noChangeArrowheads="1"/>
          </p:cNvPicPr>
          <p:nvPr/>
        </p:nvPicPr>
        <p:blipFill>
          <a:blip r:embed="rId5" cstate="print"/>
          <a:srcRect/>
          <a:stretch>
            <a:fillRect/>
          </a:stretch>
        </p:blipFill>
        <p:spPr bwMode="auto">
          <a:xfrm>
            <a:off x="3131840" y="3068960"/>
            <a:ext cx="2592288" cy="2592288"/>
          </a:xfrm>
          <a:prstGeom prst="rect">
            <a:avLst/>
          </a:prstGeom>
          <a:noFill/>
          <a:ln w="9525">
            <a:noFill/>
            <a:miter lim="800000"/>
            <a:headEnd/>
            <a:tailEnd/>
          </a:ln>
        </p:spPr>
      </p:pic>
      <p:grpSp>
        <p:nvGrpSpPr>
          <p:cNvPr id="2" name="9 Grupo"/>
          <p:cNvGrpSpPr/>
          <p:nvPr/>
        </p:nvGrpSpPr>
        <p:grpSpPr>
          <a:xfrm>
            <a:off x="323528" y="548680"/>
            <a:ext cx="2669282" cy="2448272"/>
            <a:chOff x="899592" y="548680"/>
            <a:chExt cx="2381250" cy="2381250"/>
          </a:xfrm>
        </p:grpSpPr>
        <p:pic>
          <p:nvPicPr>
            <p:cNvPr id="2052" name="Picture 8"/>
            <p:cNvPicPr>
              <a:picLocks noChangeAspect="1" noChangeArrowheads="1"/>
            </p:cNvPicPr>
            <p:nvPr/>
          </p:nvPicPr>
          <p:blipFill>
            <a:blip r:embed="rId6" cstate="print"/>
            <a:srcRect/>
            <a:stretch>
              <a:fillRect/>
            </a:stretch>
          </p:blipFill>
          <p:spPr bwMode="auto">
            <a:xfrm>
              <a:off x="899592" y="548680"/>
              <a:ext cx="2381250" cy="2381250"/>
            </a:xfrm>
            <a:prstGeom prst="rect">
              <a:avLst/>
            </a:prstGeom>
            <a:noFill/>
            <a:ln w="9525">
              <a:noFill/>
              <a:miter lim="800000"/>
              <a:headEnd/>
              <a:tailEnd/>
            </a:ln>
          </p:spPr>
        </p:pic>
        <p:sp>
          <p:nvSpPr>
            <p:cNvPr id="7" name="6 Elipse"/>
            <p:cNvSpPr/>
            <p:nvPr/>
          </p:nvSpPr>
          <p:spPr>
            <a:xfrm>
              <a:off x="1691680" y="2132856"/>
              <a:ext cx="864096" cy="360040"/>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 name="7 CuadroTexto"/>
          <p:cNvSpPr txBox="1"/>
          <p:nvPr/>
        </p:nvSpPr>
        <p:spPr>
          <a:xfrm flipH="1">
            <a:off x="1619672" y="1844824"/>
            <a:ext cx="1584176" cy="276999"/>
          </a:xfrm>
          <a:prstGeom prst="rect">
            <a:avLst/>
          </a:prstGeom>
          <a:noFill/>
        </p:spPr>
        <p:txBody>
          <a:bodyPr wrap="square" rtlCol="0">
            <a:spAutoFit/>
          </a:bodyPr>
          <a:lstStyle/>
          <a:p>
            <a:r>
              <a:rPr lang="es-ES" sz="1200" dirty="0" err="1" smtClean="0">
                <a:solidFill>
                  <a:schemeClr val="bg1"/>
                </a:solidFill>
              </a:rPr>
              <a:t>Lymphocytes</a:t>
            </a:r>
            <a:endParaRPr lang="es-MX" sz="1200" dirty="0">
              <a:solidFill>
                <a:schemeClr val="bg1"/>
              </a:solidFill>
            </a:endParaRPr>
          </a:p>
        </p:txBody>
      </p:sp>
      <p:pic>
        <p:nvPicPr>
          <p:cNvPr id="9" name="Picture 2" descr="Imagen Citómetro FACSanto"/>
          <p:cNvPicPr>
            <a:picLocks noChangeAspect="1" noChangeArrowheads="1"/>
          </p:cNvPicPr>
          <p:nvPr/>
        </p:nvPicPr>
        <p:blipFill>
          <a:blip r:embed="rId7" cstate="print"/>
          <a:srcRect/>
          <a:stretch>
            <a:fillRect/>
          </a:stretch>
        </p:blipFill>
        <p:spPr bwMode="auto">
          <a:xfrm>
            <a:off x="3419872" y="980728"/>
            <a:ext cx="2481174" cy="1656184"/>
          </a:xfrm>
          <a:prstGeom prst="rect">
            <a:avLst/>
          </a:prstGeom>
          <a:noFill/>
        </p:spPr>
      </p:pic>
      <p:sp>
        <p:nvSpPr>
          <p:cNvPr id="11" name="10 CuadroTexto"/>
          <p:cNvSpPr txBox="1"/>
          <p:nvPr/>
        </p:nvSpPr>
        <p:spPr>
          <a:xfrm>
            <a:off x="611560" y="5733256"/>
            <a:ext cx="7632848" cy="1015663"/>
          </a:xfrm>
          <a:prstGeom prst="rect">
            <a:avLst/>
          </a:prstGeom>
          <a:noFill/>
        </p:spPr>
        <p:txBody>
          <a:bodyPr wrap="square" rtlCol="0">
            <a:spAutoFit/>
          </a:bodyPr>
          <a:lstStyle/>
          <a:p>
            <a:r>
              <a:rPr lang="es-MX" sz="2000" dirty="0" smtClean="0"/>
              <a:t>La citometria de flujo ha permitido establecer la respuesta inmune a nivel del </a:t>
            </a:r>
            <a:r>
              <a:rPr lang="es-MX" sz="2000" dirty="0" smtClean="0"/>
              <a:t>SNC con una mayor sensibilidad, corroborado con el estudio </a:t>
            </a:r>
            <a:r>
              <a:rPr lang="es-MX" sz="2000" dirty="0" err="1" smtClean="0"/>
              <a:t>histopatologico</a:t>
            </a:r>
            <a:endParaRPr lang="es-MX"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2 Grupo"/>
          <p:cNvGrpSpPr/>
          <p:nvPr/>
        </p:nvGrpSpPr>
        <p:grpSpPr>
          <a:xfrm>
            <a:off x="683568" y="692696"/>
            <a:ext cx="8136904" cy="5976664"/>
            <a:chOff x="827584" y="548680"/>
            <a:chExt cx="7920880" cy="5832648"/>
          </a:xfrm>
          <a:solidFill>
            <a:schemeClr val="tx1"/>
          </a:solidFill>
        </p:grpSpPr>
        <p:pic>
          <p:nvPicPr>
            <p:cNvPr id="3" name="Picture 11"/>
            <p:cNvPicPr>
              <a:picLocks noChangeAspect="1" noChangeArrowheads="1"/>
            </p:cNvPicPr>
            <p:nvPr/>
          </p:nvPicPr>
          <p:blipFill>
            <a:blip r:embed="rId2" cstate="print"/>
            <a:srcRect/>
            <a:stretch>
              <a:fillRect/>
            </a:stretch>
          </p:blipFill>
          <p:spPr bwMode="auto">
            <a:xfrm>
              <a:off x="3524946" y="2590556"/>
              <a:ext cx="2559222" cy="1774548"/>
            </a:xfrm>
            <a:prstGeom prst="rect">
              <a:avLst/>
            </a:prstGeom>
            <a:grpFill/>
            <a:ln w="9525">
              <a:noFill/>
              <a:miter lim="800000"/>
              <a:headEnd/>
              <a:tailEnd/>
            </a:ln>
          </p:spPr>
        </p:pic>
        <p:pic>
          <p:nvPicPr>
            <p:cNvPr id="4" name="Picture 10"/>
            <p:cNvPicPr>
              <a:picLocks noChangeAspect="1" noChangeArrowheads="1"/>
            </p:cNvPicPr>
            <p:nvPr/>
          </p:nvPicPr>
          <p:blipFill>
            <a:blip r:embed="rId3" cstate="print"/>
            <a:srcRect/>
            <a:stretch>
              <a:fillRect/>
            </a:stretch>
          </p:blipFill>
          <p:spPr bwMode="auto">
            <a:xfrm>
              <a:off x="827584" y="548680"/>
              <a:ext cx="2520280" cy="1901319"/>
            </a:xfrm>
            <a:prstGeom prst="rect">
              <a:avLst/>
            </a:prstGeom>
            <a:grpFill/>
            <a:ln w="9525">
              <a:noFill/>
              <a:miter lim="800000"/>
              <a:headEnd/>
              <a:tailEnd/>
            </a:ln>
          </p:spPr>
        </p:pic>
        <p:pic>
          <p:nvPicPr>
            <p:cNvPr id="5" name="Picture 10"/>
            <p:cNvPicPr>
              <a:picLocks noChangeAspect="1" noChangeArrowheads="1"/>
            </p:cNvPicPr>
            <p:nvPr/>
          </p:nvPicPr>
          <p:blipFill>
            <a:blip r:embed="rId4" cstate="print"/>
            <a:srcRect/>
            <a:stretch>
              <a:fillRect/>
            </a:stretch>
          </p:blipFill>
          <p:spPr bwMode="auto">
            <a:xfrm>
              <a:off x="835666" y="2636912"/>
              <a:ext cx="2512198" cy="1680187"/>
            </a:xfrm>
            <a:prstGeom prst="rect">
              <a:avLst/>
            </a:prstGeom>
            <a:grpFill/>
            <a:ln w="9525">
              <a:noFill/>
              <a:miter lim="800000"/>
              <a:headEnd/>
              <a:tailEnd/>
            </a:ln>
          </p:spPr>
        </p:pic>
        <p:pic>
          <p:nvPicPr>
            <p:cNvPr id="6" name="Picture 12"/>
            <p:cNvPicPr>
              <a:picLocks noChangeAspect="1" noChangeArrowheads="1"/>
            </p:cNvPicPr>
            <p:nvPr/>
          </p:nvPicPr>
          <p:blipFill>
            <a:blip r:embed="rId5" cstate="print"/>
            <a:srcRect/>
            <a:stretch>
              <a:fillRect/>
            </a:stretch>
          </p:blipFill>
          <p:spPr bwMode="auto">
            <a:xfrm>
              <a:off x="860650" y="4510995"/>
              <a:ext cx="2487214" cy="1870333"/>
            </a:xfrm>
            <a:prstGeom prst="rect">
              <a:avLst/>
            </a:prstGeom>
            <a:grpFill/>
            <a:ln w="9525">
              <a:noFill/>
              <a:miter lim="800000"/>
              <a:headEnd/>
              <a:tailEnd/>
            </a:ln>
          </p:spPr>
        </p:pic>
        <p:pic>
          <p:nvPicPr>
            <p:cNvPr id="7" name="Picture 14"/>
            <p:cNvPicPr>
              <a:picLocks noChangeAspect="1" noChangeArrowheads="1"/>
            </p:cNvPicPr>
            <p:nvPr/>
          </p:nvPicPr>
          <p:blipFill>
            <a:blip r:embed="rId6" cstate="print"/>
            <a:srcRect/>
            <a:stretch>
              <a:fillRect/>
            </a:stretch>
          </p:blipFill>
          <p:spPr bwMode="auto">
            <a:xfrm>
              <a:off x="6272363" y="4509120"/>
              <a:ext cx="2476101" cy="1834288"/>
            </a:xfrm>
            <a:prstGeom prst="rect">
              <a:avLst/>
            </a:prstGeom>
            <a:grpFill/>
            <a:ln w="9525">
              <a:noFill/>
              <a:miter lim="800000"/>
              <a:headEnd/>
              <a:tailEnd/>
            </a:ln>
          </p:spPr>
        </p:pic>
        <p:pic>
          <p:nvPicPr>
            <p:cNvPr id="8" name="Picture 15"/>
            <p:cNvPicPr>
              <a:picLocks noChangeAspect="1" noChangeArrowheads="1"/>
            </p:cNvPicPr>
            <p:nvPr/>
          </p:nvPicPr>
          <p:blipFill>
            <a:blip r:embed="rId7" cstate="print"/>
            <a:srcRect/>
            <a:stretch>
              <a:fillRect/>
            </a:stretch>
          </p:blipFill>
          <p:spPr bwMode="auto">
            <a:xfrm>
              <a:off x="3563888" y="4494496"/>
              <a:ext cx="2544881" cy="1886832"/>
            </a:xfrm>
            <a:prstGeom prst="rect">
              <a:avLst/>
            </a:prstGeom>
            <a:grpFill/>
            <a:ln w="9525">
              <a:noFill/>
              <a:miter lim="800000"/>
              <a:headEnd/>
              <a:tailEnd/>
            </a:ln>
          </p:spPr>
        </p:pic>
        <p:pic>
          <p:nvPicPr>
            <p:cNvPr id="9" name="Picture 12"/>
            <p:cNvPicPr>
              <a:picLocks noChangeAspect="1" noChangeArrowheads="1"/>
            </p:cNvPicPr>
            <p:nvPr/>
          </p:nvPicPr>
          <p:blipFill>
            <a:blip r:embed="rId8" cstate="print"/>
            <a:srcRect/>
            <a:stretch>
              <a:fillRect/>
            </a:stretch>
          </p:blipFill>
          <p:spPr bwMode="auto">
            <a:xfrm>
              <a:off x="6156176" y="548680"/>
              <a:ext cx="2559222" cy="1944216"/>
            </a:xfrm>
            <a:prstGeom prst="rect">
              <a:avLst/>
            </a:prstGeom>
            <a:grpFill/>
            <a:ln w="9525">
              <a:noFill/>
              <a:miter lim="800000"/>
              <a:headEnd/>
              <a:tailEnd/>
            </a:ln>
          </p:spPr>
        </p:pic>
        <p:pic>
          <p:nvPicPr>
            <p:cNvPr id="10" name="Picture 11"/>
            <p:cNvPicPr>
              <a:picLocks noChangeAspect="1" noChangeArrowheads="1"/>
            </p:cNvPicPr>
            <p:nvPr/>
          </p:nvPicPr>
          <p:blipFill>
            <a:blip r:embed="rId9" cstate="print"/>
            <a:srcRect/>
            <a:stretch>
              <a:fillRect/>
            </a:stretch>
          </p:blipFill>
          <p:spPr bwMode="auto">
            <a:xfrm>
              <a:off x="3524945" y="548680"/>
              <a:ext cx="2559223" cy="1944216"/>
            </a:xfrm>
            <a:prstGeom prst="rect">
              <a:avLst/>
            </a:prstGeom>
            <a:grpFill/>
            <a:ln w="9525">
              <a:noFill/>
              <a:miter lim="800000"/>
              <a:headEnd/>
              <a:tailEnd/>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iseño predeterminado">
      <a:majorFont>
        <a:latin typeface="Arial"/>
        <a:ea typeface=""/>
        <a:cs typeface=""/>
      </a:majorFont>
      <a:minorFont>
        <a:latin typeface="Arial"/>
        <a:ea typeface=""/>
        <a:cs typeface=""/>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3539</TotalTime>
  <Words>2787</Words>
  <Application>Microsoft Office PowerPoint</Application>
  <PresentationFormat>Presentación en pantalla (4:3)</PresentationFormat>
  <Paragraphs>845</Paragraphs>
  <Slides>35</Slides>
  <Notes>7</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Diseño predeterminado</vt:lpstr>
      <vt:lpstr>Diapositiva 1</vt:lpstr>
      <vt:lpstr>Grupo Multidisciplinario Para el Estudio y Tratamiento de la Epilepsia Fármacorresistente</vt:lpstr>
      <vt:lpstr>Crisis convulsivas en neonatos e infantes</vt:lpstr>
      <vt:lpstr>Diapositiva 4</vt:lpstr>
      <vt:lpstr>Epilepsia farmacorresistente</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ESTUDIOS GENETICOS</vt:lpstr>
      <vt:lpstr>Diapositiva 22</vt:lpstr>
      <vt:lpstr>Diapositiva 23</vt:lpstr>
      <vt:lpstr>Datos clínicos de los pacientes con epilepsia parcial compleja farmacorresistentes y controlados.</vt:lpstr>
      <vt:lpstr> Polimorfismos del gen ABCB1</vt:lpstr>
      <vt:lpstr>Frecuencias polimórficas del gen ABCB1</vt:lpstr>
      <vt:lpstr>Polimorfismos del gen ABCC2</vt:lpstr>
      <vt:lpstr>Cromatogramas que muestran los cambios encontrados en el gen ABCC2 en pacientes pediátricos mexicanos con epilepsia farmacorresistente. </vt:lpstr>
      <vt:lpstr>Frecuencias polimórficas del gen ABCC2</vt:lpstr>
      <vt:lpstr>Diapositiva 30</vt:lpstr>
      <vt:lpstr>Diapositiva 31</vt:lpstr>
      <vt:lpstr>Diapositiva 32</vt:lpstr>
      <vt:lpstr>Diapositiva 33</vt:lpstr>
      <vt:lpstr>Diapositiva 34</vt:lpstr>
      <vt:lpstr>Diapositiva 35</vt:lpstr>
    </vt:vector>
  </TitlesOfParts>
  <Company>IMSS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UEIPS</dc:creator>
  <cp:lastModifiedBy>SANDRA</cp:lastModifiedBy>
  <cp:revision>417</cp:revision>
  <dcterms:created xsi:type="dcterms:W3CDTF">2007-10-22T13:38:14Z</dcterms:created>
  <dcterms:modified xsi:type="dcterms:W3CDTF">2015-05-21T00:02:01Z</dcterms:modified>
</cp:coreProperties>
</file>